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94" r:id="rId9"/>
    <p:sldId id="295" r:id="rId10"/>
    <p:sldId id="289" r:id="rId11"/>
    <p:sldId id="265" r:id="rId12"/>
    <p:sldId id="267" r:id="rId13"/>
    <p:sldId id="268" r:id="rId14"/>
    <p:sldId id="274" r:id="rId15"/>
    <p:sldId id="304" r:id="rId16"/>
    <p:sldId id="286" r:id="rId17"/>
    <p:sldId id="298" r:id="rId18"/>
    <p:sldId id="287" r:id="rId19"/>
    <p:sldId id="299" r:id="rId20"/>
    <p:sldId id="288" r:id="rId21"/>
    <p:sldId id="302" r:id="rId22"/>
    <p:sldId id="282" r:id="rId23"/>
    <p:sldId id="283" r:id="rId24"/>
    <p:sldId id="284" r:id="rId25"/>
  </p:sldIdLst>
  <p:sldSz cx="15544800" cy="10058400"/>
  <p:notesSz cx="155448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DCB6D"/>
    <a:srgbClr val="709DD8"/>
    <a:srgbClr val="F08349"/>
    <a:srgbClr val="FFCD4E"/>
    <a:srgbClr val="BE9CEF"/>
    <a:srgbClr val="BDC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56A55-98BC-9201-17D9-63C220E4A98A}" v="96" dt="2025-06-03T19:37:45.514"/>
    <p1510:client id="{C7569925-159B-4EFE-A6A8-4BE7A3A1E8C1}" v="230" dt="2025-06-04T19:23:27.63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8" autoAdjust="0"/>
    <p:restoredTop sz="94365" autoAdjust="0"/>
  </p:normalViewPr>
  <p:slideViewPr>
    <p:cSldViewPr snapToGrid="0">
      <p:cViewPr varScale="1">
        <p:scale>
          <a:sx n="64" d="100"/>
          <a:sy n="64" d="100"/>
        </p:scale>
        <p:origin x="1566" y="3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jnei.local\DFS\Projects\10000-14999\12589.42%20Proj%20Shade%20Chicopee\Planning\Project%20Data\Public%20Meetings\Weston_Climate-Projection-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2000" b="1" dirty="0"/>
              <a:t>Projected Change in Chicopee Average Temperature</a:t>
            </a:r>
          </a:p>
        </c:rich>
      </c:tx>
      <c:layout>
        <c:manualLayout>
          <c:xMode val="edge"/>
          <c:yMode val="edge"/>
          <c:x val="0.23571081413210035"/>
          <c:y val="0.86475690898033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30172315203147"/>
          <c:y val="0.11393642461358995"/>
          <c:w val="0.87010989586401455"/>
          <c:h val="0.67225922745735678"/>
        </c:manualLayout>
      </c:layout>
      <c:lineChart>
        <c:grouping val="standard"/>
        <c:varyColors val="0"/>
        <c:ser>
          <c:idx val="0"/>
          <c:order val="0"/>
          <c:tx>
            <c:strRef>
              <c:f>Temperature!$C$4</c:f>
              <c:strCache>
                <c:ptCount val="1"/>
                <c:pt idx="0">
                  <c:v>Shutesbury</c:v>
                </c:pt>
              </c:strCache>
            </c:strRef>
          </c:tx>
          <c:spPr>
            <a:ln w="50800" cap="rnd">
              <a:solidFill>
                <a:srgbClr val="EE9C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Temperature!$B$5:$B$8</c:f>
              <c:strCache>
                <c:ptCount val="4"/>
                <c:pt idx="0">
                  <c:v>Today</c:v>
                </c:pt>
                <c:pt idx="1">
                  <c:v>2030</c:v>
                </c:pt>
                <c:pt idx="2">
                  <c:v>2050</c:v>
                </c:pt>
                <c:pt idx="3">
                  <c:v>2070</c:v>
                </c:pt>
              </c:strCache>
            </c:strRef>
          </c:cat>
          <c:val>
            <c:numRef>
              <c:f>Temperature!$C$5:$C$8</c:f>
              <c:numCache>
                <c:formatCode>0.0</c:formatCode>
                <c:ptCount val="4"/>
                <c:pt idx="0">
                  <c:v>46.9</c:v>
                </c:pt>
                <c:pt idx="1">
                  <c:v>50.5</c:v>
                </c:pt>
                <c:pt idx="2">
                  <c:v>53.199999999999996</c:v>
                </c:pt>
                <c:pt idx="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81-4731-9930-A2986AE3F787}"/>
            </c:ext>
          </c:extLst>
        </c:ser>
        <c:ser>
          <c:idx val="1"/>
          <c:order val="1"/>
          <c:tx>
            <c:strRef>
              <c:f>Temperature!$D$4</c:f>
              <c:strCache>
                <c:ptCount val="1"/>
                <c:pt idx="0">
                  <c:v>lower range</c:v>
                </c:pt>
              </c:strCache>
            </c:strRef>
          </c:tx>
          <c:spPr>
            <a:ln w="6350" cap="rnd">
              <a:solidFill>
                <a:srgbClr val="EE9C21">
                  <a:alpha val="3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Temperature!$D$5:$D$8</c:f>
              <c:numCache>
                <c:formatCode>0.0</c:formatCode>
                <c:ptCount val="4"/>
                <c:pt idx="0">
                  <c:v>46.9</c:v>
                </c:pt>
                <c:pt idx="1">
                  <c:v>49.6</c:v>
                </c:pt>
                <c:pt idx="2">
                  <c:v>50.5</c:v>
                </c:pt>
                <c:pt idx="3">
                  <c:v>53.199999999999996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81-4731-9930-A2986AE3F787}"/>
            </c:ext>
          </c:extLst>
        </c:ser>
        <c:ser>
          <c:idx val="2"/>
          <c:order val="2"/>
          <c:tx>
            <c:strRef>
              <c:f>Temperature!$E$4</c:f>
              <c:strCache>
                <c:ptCount val="1"/>
                <c:pt idx="0">
                  <c:v>upper range</c:v>
                </c:pt>
              </c:strCache>
            </c:strRef>
          </c:tx>
          <c:spPr>
            <a:ln w="6350" cap="rnd">
              <a:solidFill>
                <a:srgbClr val="EE9C21">
                  <a:alpha val="3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Temperature!$E$5:$E$8</c:f>
              <c:numCache>
                <c:formatCode>0.0</c:formatCode>
                <c:ptCount val="4"/>
                <c:pt idx="0">
                  <c:v>46.9</c:v>
                </c:pt>
                <c:pt idx="1">
                  <c:v>52.3</c:v>
                </c:pt>
                <c:pt idx="2">
                  <c:v>55</c:v>
                </c:pt>
                <c:pt idx="3">
                  <c:v>57.7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81-4731-9930-A2986AE3F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71984"/>
        <c:axId val="27270064"/>
      </c:lineChart>
      <c:catAx>
        <c:axId val="27271984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spPr>
          <a:noFill/>
          <a:ln w="1270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7270064"/>
        <c:crosses val="autoZero"/>
        <c:auto val="1"/>
        <c:lblAlgn val="ctr"/>
        <c:lblOffset val="100"/>
        <c:noMultiLvlLbl val="0"/>
      </c:catAx>
      <c:valAx>
        <c:axId val="27270064"/>
        <c:scaling>
          <c:orientation val="minMax"/>
          <c:max val="66"/>
          <c:min val="46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Average Temperature (degrees F)</a:t>
                </a:r>
              </a:p>
            </c:rich>
          </c:tx>
          <c:layout>
            <c:manualLayout>
              <c:xMode val="edge"/>
              <c:yMode val="edge"/>
              <c:x val="1.6015017990300879E-2"/>
              <c:y val="0.11292696072733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7271984"/>
        <c:crossesAt val="1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>
              <a:lumMod val="95000"/>
              <a:lumOff val="5000"/>
            </a:schemeClr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0.21323</cdr:x>
      <cdr:y>0.39339</cdr:y>
    </cdr:from>
    <cdr:to>
      <cdr:x>0.8646</cdr:x>
      <cdr:y>0.75463</cdr:y>
    </cdr:to>
    <cdr:sp macro="" textlink="">
      <cdr:nvSpPr>
        <cdr:cNvPr id="33" name="Freeform: Shape 32">
          <a:extLst xmlns:a="http://schemas.openxmlformats.org/drawingml/2006/main">
            <a:ext uri="{FF2B5EF4-FFF2-40B4-BE49-F238E27FC236}">
              <a16:creationId xmlns:a16="http://schemas.microsoft.com/office/drawing/2014/main" id="{64D4DA69-F641-4CC3-CDA8-EEF8F12CDBF3}"/>
            </a:ext>
          </a:extLst>
        </cdr:cNvPr>
        <cdr:cNvSpPr/>
      </cdr:nvSpPr>
      <cdr:spPr>
        <a:xfrm xmlns:a="http://schemas.openxmlformats.org/drawingml/2006/main">
          <a:off x="1593920" y="1726629"/>
          <a:ext cx="4869181" cy="1585516"/>
        </a:xfrm>
        <a:custGeom xmlns:a="http://schemas.openxmlformats.org/drawingml/2006/main">
          <a:avLst/>
          <a:gdLst>
            <a:gd name="connsiteX0" fmla="*/ 4993531 w 5009744"/>
            <a:gd name="connsiteY0" fmla="*/ 0 h 1937425"/>
            <a:gd name="connsiteX1" fmla="*/ 5009744 w 5009744"/>
            <a:gd name="connsiteY1" fmla="*/ 899808 h 1937425"/>
            <a:gd name="connsiteX2" fmla="*/ 3339829 w 5009744"/>
            <a:gd name="connsiteY2" fmla="*/ 1288914 h 1937425"/>
            <a:gd name="connsiteX3" fmla="*/ 1665861 w 5009744"/>
            <a:gd name="connsiteY3" fmla="*/ 1548319 h 1937425"/>
            <a:gd name="connsiteX4" fmla="*/ 0 w 5009744"/>
            <a:gd name="connsiteY4" fmla="*/ 1937425 h 1937425"/>
            <a:gd name="connsiteX5" fmla="*/ 1673968 w 5009744"/>
            <a:gd name="connsiteY5" fmla="*/ 1163265 h 1937425"/>
            <a:gd name="connsiteX6" fmla="*/ 3323617 w 5009744"/>
            <a:gd name="connsiteY6" fmla="*/ 782265 h 1937425"/>
            <a:gd name="connsiteX7" fmla="*/ 4993531 w 5009744"/>
            <a:gd name="connsiteY7" fmla="*/ 0 h 1937425"/>
            <a:gd name="connsiteX0" fmla="*/ 5407016 w 5423229"/>
            <a:gd name="connsiteY0" fmla="*/ 0 h 1548319"/>
            <a:gd name="connsiteX1" fmla="*/ 5423229 w 5423229"/>
            <a:gd name="connsiteY1" fmla="*/ 899808 h 1548319"/>
            <a:gd name="connsiteX2" fmla="*/ 3753314 w 5423229"/>
            <a:gd name="connsiteY2" fmla="*/ 1288914 h 1548319"/>
            <a:gd name="connsiteX3" fmla="*/ 2079346 w 5423229"/>
            <a:gd name="connsiteY3" fmla="*/ 1548319 h 1548319"/>
            <a:gd name="connsiteX4" fmla="*/ 0 w 5423229"/>
            <a:gd name="connsiteY4" fmla="*/ 1279800 h 1548319"/>
            <a:gd name="connsiteX5" fmla="*/ 2087453 w 5423229"/>
            <a:gd name="connsiteY5" fmla="*/ 1163265 h 1548319"/>
            <a:gd name="connsiteX6" fmla="*/ 3737102 w 5423229"/>
            <a:gd name="connsiteY6" fmla="*/ 782265 h 1548319"/>
            <a:gd name="connsiteX7" fmla="*/ 5407016 w 5423229"/>
            <a:gd name="connsiteY7" fmla="*/ 0 h 1548319"/>
            <a:gd name="connsiteX0" fmla="*/ 5407016 w 5423229"/>
            <a:gd name="connsiteY0" fmla="*/ 0 h 1548319"/>
            <a:gd name="connsiteX1" fmla="*/ 5423229 w 5423229"/>
            <a:gd name="connsiteY1" fmla="*/ 899808 h 1548319"/>
            <a:gd name="connsiteX2" fmla="*/ 3753314 w 5423229"/>
            <a:gd name="connsiteY2" fmla="*/ 1288914 h 1548319"/>
            <a:gd name="connsiteX3" fmla="*/ 2079346 w 5423229"/>
            <a:gd name="connsiteY3" fmla="*/ 1548319 h 1548319"/>
            <a:gd name="connsiteX4" fmla="*/ 0 w 5423229"/>
            <a:gd name="connsiteY4" fmla="*/ 1279800 h 1548319"/>
            <a:gd name="connsiteX5" fmla="*/ 1682861 w 5423229"/>
            <a:gd name="connsiteY5" fmla="*/ 509882 h 1548319"/>
            <a:gd name="connsiteX6" fmla="*/ 3737102 w 5423229"/>
            <a:gd name="connsiteY6" fmla="*/ 782265 h 1548319"/>
            <a:gd name="connsiteX7" fmla="*/ 5407016 w 5423229"/>
            <a:gd name="connsiteY7" fmla="*/ 0 h 1548319"/>
            <a:gd name="connsiteX0" fmla="*/ 5407016 w 5423229"/>
            <a:gd name="connsiteY0" fmla="*/ 0 h 1548319"/>
            <a:gd name="connsiteX1" fmla="*/ 5423229 w 5423229"/>
            <a:gd name="connsiteY1" fmla="*/ 899808 h 1548319"/>
            <a:gd name="connsiteX2" fmla="*/ 3753314 w 5423229"/>
            <a:gd name="connsiteY2" fmla="*/ 1288914 h 1548319"/>
            <a:gd name="connsiteX3" fmla="*/ 2079346 w 5423229"/>
            <a:gd name="connsiteY3" fmla="*/ 1548319 h 1548319"/>
            <a:gd name="connsiteX4" fmla="*/ 0 w 5423229"/>
            <a:gd name="connsiteY4" fmla="*/ 1279800 h 1548319"/>
            <a:gd name="connsiteX5" fmla="*/ 1656185 w 5423229"/>
            <a:gd name="connsiteY5" fmla="*/ 522611 h 1548319"/>
            <a:gd name="connsiteX6" fmla="*/ 3737102 w 5423229"/>
            <a:gd name="connsiteY6" fmla="*/ 782265 h 1548319"/>
            <a:gd name="connsiteX7" fmla="*/ 5407016 w 5423229"/>
            <a:gd name="connsiteY7" fmla="*/ 0 h 1548319"/>
            <a:gd name="connsiteX0" fmla="*/ 5407016 w 5423229"/>
            <a:gd name="connsiteY0" fmla="*/ 0 h 1288914"/>
            <a:gd name="connsiteX1" fmla="*/ 5423229 w 5423229"/>
            <a:gd name="connsiteY1" fmla="*/ 899808 h 1288914"/>
            <a:gd name="connsiteX2" fmla="*/ 3753314 w 5423229"/>
            <a:gd name="connsiteY2" fmla="*/ 1288914 h 1288914"/>
            <a:gd name="connsiteX3" fmla="*/ 1674754 w 5423229"/>
            <a:gd name="connsiteY3" fmla="*/ 1026462 h 1288914"/>
            <a:gd name="connsiteX4" fmla="*/ 0 w 5423229"/>
            <a:gd name="connsiteY4" fmla="*/ 1279800 h 1288914"/>
            <a:gd name="connsiteX5" fmla="*/ 1656185 w 5423229"/>
            <a:gd name="connsiteY5" fmla="*/ 522611 h 1288914"/>
            <a:gd name="connsiteX6" fmla="*/ 3737102 w 5423229"/>
            <a:gd name="connsiteY6" fmla="*/ 782265 h 1288914"/>
            <a:gd name="connsiteX7" fmla="*/ 5407016 w 5423229"/>
            <a:gd name="connsiteY7" fmla="*/ 0 h 1288914"/>
            <a:gd name="connsiteX0" fmla="*/ 5407016 w 5423229"/>
            <a:gd name="connsiteY0" fmla="*/ 0 h 1279800"/>
            <a:gd name="connsiteX1" fmla="*/ 5423229 w 5423229"/>
            <a:gd name="connsiteY1" fmla="*/ 899808 h 1279800"/>
            <a:gd name="connsiteX2" fmla="*/ 3668839 w 5423229"/>
            <a:gd name="connsiteY2" fmla="*/ 724629 h 1279800"/>
            <a:gd name="connsiteX3" fmla="*/ 1674754 w 5423229"/>
            <a:gd name="connsiteY3" fmla="*/ 1026462 h 1279800"/>
            <a:gd name="connsiteX4" fmla="*/ 0 w 5423229"/>
            <a:gd name="connsiteY4" fmla="*/ 1279800 h 1279800"/>
            <a:gd name="connsiteX5" fmla="*/ 1656185 w 5423229"/>
            <a:gd name="connsiteY5" fmla="*/ 522611 h 1279800"/>
            <a:gd name="connsiteX6" fmla="*/ 3737102 w 5423229"/>
            <a:gd name="connsiteY6" fmla="*/ 782265 h 1279800"/>
            <a:gd name="connsiteX7" fmla="*/ 5407016 w 5423229"/>
            <a:gd name="connsiteY7" fmla="*/ 0 h 1279800"/>
            <a:gd name="connsiteX0" fmla="*/ 5407016 w 5423229"/>
            <a:gd name="connsiteY0" fmla="*/ 0 h 1279800"/>
            <a:gd name="connsiteX1" fmla="*/ 5423229 w 5423229"/>
            <a:gd name="connsiteY1" fmla="*/ 899808 h 1279800"/>
            <a:gd name="connsiteX2" fmla="*/ 3668839 w 5423229"/>
            <a:gd name="connsiteY2" fmla="*/ 724629 h 1279800"/>
            <a:gd name="connsiteX3" fmla="*/ 1674754 w 5423229"/>
            <a:gd name="connsiteY3" fmla="*/ 1026462 h 1279800"/>
            <a:gd name="connsiteX4" fmla="*/ 0 w 5423229"/>
            <a:gd name="connsiteY4" fmla="*/ 1279800 h 1279800"/>
            <a:gd name="connsiteX5" fmla="*/ 1656185 w 5423229"/>
            <a:gd name="connsiteY5" fmla="*/ 522611 h 1279800"/>
            <a:gd name="connsiteX6" fmla="*/ 3314726 w 5423229"/>
            <a:gd name="connsiteY6" fmla="*/ 133125 h 1279800"/>
            <a:gd name="connsiteX7" fmla="*/ 5407016 w 5423229"/>
            <a:gd name="connsiteY7" fmla="*/ 0 h 1279800"/>
            <a:gd name="connsiteX0" fmla="*/ 5407016 w 5423229"/>
            <a:gd name="connsiteY0" fmla="*/ 0 h 1279800"/>
            <a:gd name="connsiteX1" fmla="*/ 5423229 w 5423229"/>
            <a:gd name="connsiteY1" fmla="*/ 899808 h 1279800"/>
            <a:gd name="connsiteX2" fmla="*/ 3335384 w 5423229"/>
            <a:gd name="connsiteY2" fmla="*/ 775543 h 1279800"/>
            <a:gd name="connsiteX3" fmla="*/ 1674754 w 5423229"/>
            <a:gd name="connsiteY3" fmla="*/ 1026462 h 1279800"/>
            <a:gd name="connsiteX4" fmla="*/ 0 w 5423229"/>
            <a:gd name="connsiteY4" fmla="*/ 1279800 h 1279800"/>
            <a:gd name="connsiteX5" fmla="*/ 1656185 w 5423229"/>
            <a:gd name="connsiteY5" fmla="*/ 522611 h 1279800"/>
            <a:gd name="connsiteX6" fmla="*/ 3314726 w 5423229"/>
            <a:gd name="connsiteY6" fmla="*/ 133125 h 1279800"/>
            <a:gd name="connsiteX7" fmla="*/ 5407016 w 5423229"/>
            <a:gd name="connsiteY7" fmla="*/ 0 h 1279800"/>
            <a:gd name="connsiteX0" fmla="*/ 5149144 w 5423229"/>
            <a:gd name="connsiteY0" fmla="*/ 0 h 1402839"/>
            <a:gd name="connsiteX1" fmla="*/ 5423229 w 5423229"/>
            <a:gd name="connsiteY1" fmla="*/ 1022847 h 1402839"/>
            <a:gd name="connsiteX2" fmla="*/ 3335384 w 5423229"/>
            <a:gd name="connsiteY2" fmla="*/ 898582 h 1402839"/>
            <a:gd name="connsiteX3" fmla="*/ 1674754 w 5423229"/>
            <a:gd name="connsiteY3" fmla="*/ 1149501 h 1402839"/>
            <a:gd name="connsiteX4" fmla="*/ 0 w 5423229"/>
            <a:gd name="connsiteY4" fmla="*/ 1402839 h 1402839"/>
            <a:gd name="connsiteX5" fmla="*/ 1656185 w 5423229"/>
            <a:gd name="connsiteY5" fmla="*/ 645650 h 1402839"/>
            <a:gd name="connsiteX6" fmla="*/ 3314726 w 5423229"/>
            <a:gd name="connsiteY6" fmla="*/ 256164 h 1402839"/>
            <a:gd name="connsiteX7" fmla="*/ 5149144 w 5423229"/>
            <a:gd name="connsiteY7" fmla="*/ 0 h 1402839"/>
            <a:gd name="connsiteX0" fmla="*/ 4984639 w 5423229"/>
            <a:gd name="connsiteY0" fmla="*/ 0 h 1547093"/>
            <a:gd name="connsiteX1" fmla="*/ 5423229 w 5423229"/>
            <a:gd name="connsiteY1" fmla="*/ 1167101 h 1547093"/>
            <a:gd name="connsiteX2" fmla="*/ 3335384 w 5423229"/>
            <a:gd name="connsiteY2" fmla="*/ 1042836 h 1547093"/>
            <a:gd name="connsiteX3" fmla="*/ 1674754 w 5423229"/>
            <a:gd name="connsiteY3" fmla="*/ 1293755 h 1547093"/>
            <a:gd name="connsiteX4" fmla="*/ 0 w 5423229"/>
            <a:gd name="connsiteY4" fmla="*/ 1547093 h 1547093"/>
            <a:gd name="connsiteX5" fmla="*/ 1656185 w 5423229"/>
            <a:gd name="connsiteY5" fmla="*/ 789904 h 1547093"/>
            <a:gd name="connsiteX6" fmla="*/ 3314726 w 5423229"/>
            <a:gd name="connsiteY6" fmla="*/ 400418 h 1547093"/>
            <a:gd name="connsiteX7" fmla="*/ 4984639 w 5423229"/>
            <a:gd name="connsiteY7" fmla="*/ 0 h 1547093"/>
            <a:gd name="connsiteX0" fmla="*/ 4984639 w 4987514"/>
            <a:gd name="connsiteY0" fmla="*/ 0 h 1547093"/>
            <a:gd name="connsiteX1" fmla="*/ 4987514 w 4987514"/>
            <a:gd name="connsiteY1" fmla="*/ 776767 h 1547093"/>
            <a:gd name="connsiteX2" fmla="*/ 3335384 w 4987514"/>
            <a:gd name="connsiteY2" fmla="*/ 1042836 h 1547093"/>
            <a:gd name="connsiteX3" fmla="*/ 1674754 w 4987514"/>
            <a:gd name="connsiteY3" fmla="*/ 1293755 h 1547093"/>
            <a:gd name="connsiteX4" fmla="*/ 0 w 4987514"/>
            <a:gd name="connsiteY4" fmla="*/ 1547093 h 1547093"/>
            <a:gd name="connsiteX5" fmla="*/ 1656185 w 4987514"/>
            <a:gd name="connsiteY5" fmla="*/ 789904 h 1547093"/>
            <a:gd name="connsiteX6" fmla="*/ 3314726 w 4987514"/>
            <a:gd name="connsiteY6" fmla="*/ 400418 h 1547093"/>
            <a:gd name="connsiteX7" fmla="*/ 4984639 w 4987514"/>
            <a:gd name="connsiteY7" fmla="*/ 0 h 1547093"/>
            <a:gd name="connsiteX0" fmla="*/ 4984639 w 4987514"/>
            <a:gd name="connsiteY0" fmla="*/ 0 h 1547093"/>
            <a:gd name="connsiteX1" fmla="*/ 4987514 w 4987514"/>
            <a:gd name="connsiteY1" fmla="*/ 776767 h 1547093"/>
            <a:gd name="connsiteX2" fmla="*/ 3335384 w 4987514"/>
            <a:gd name="connsiteY2" fmla="*/ 1042836 h 1547093"/>
            <a:gd name="connsiteX3" fmla="*/ 1674754 w 4987514"/>
            <a:gd name="connsiteY3" fmla="*/ 1293755 h 1547093"/>
            <a:gd name="connsiteX4" fmla="*/ 0 w 4987514"/>
            <a:gd name="connsiteY4" fmla="*/ 1547093 h 1547093"/>
            <a:gd name="connsiteX5" fmla="*/ 1662816 w 4987514"/>
            <a:gd name="connsiteY5" fmla="*/ 780357 h 1547093"/>
            <a:gd name="connsiteX6" fmla="*/ 3314726 w 4987514"/>
            <a:gd name="connsiteY6" fmla="*/ 400418 h 1547093"/>
            <a:gd name="connsiteX7" fmla="*/ 4984639 w 4987514"/>
            <a:gd name="connsiteY7" fmla="*/ 0 h 1547093"/>
            <a:gd name="connsiteX0" fmla="*/ 4984639 w 4987514"/>
            <a:gd name="connsiteY0" fmla="*/ 0 h 1547093"/>
            <a:gd name="connsiteX1" fmla="*/ 4987514 w 4987514"/>
            <a:gd name="connsiteY1" fmla="*/ 776767 h 1547093"/>
            <a:gd name="connsiteX2" fmla="*/ 3335384 w 4987514"/>
            <a:gd name="connsiteY2" fmla="*/ 1042836 h 1547093"/>
            <a:gd name="connsiteX3" fmla="*/ 1674754 w 4987514"/>
            <a:gd name="connsiteY3" fmla="*/ 1293755 h 1547093"/>
            <a:gd name="connsiteX4" fmla="*/ 0 w 4987514"/>
            <a:gd name="connsiteY4" fmla="*/ 1547093 h 1547093"/>
            <a:gd name="connsiteX5" fmla="*/ 1662816 w 4987514"/>
            <a:gd name="connsiteY5" fmla="*/ 780357 h 1547093"/>
            <a:gd name="connsiteX6" fmla="*/ 3308095 w 4987514"/>
            <a:gd name="connsiteY6" fmla="*/ 387690 h 1547093"/>
            <a:gd name="connsiteX7" fmla="*/ 4984639 w 4987514"/>
            <a:gd name="connsiteY7" fmla="*/ 0 h 1547093"/>
            <a:gd name="connsiteX0" fmla="*/ 4984639 w 4995356"/>
            <a:gd name="connsiteY0" fmla="*/ 0 h 1547093"/>
            <a:gd name="connsiteX1" fmla="*/ 4995356 w 4995356"/>
            <a:gd name="connsiteY1" fmla="*/ 632675 h 1547093"/>
            <a:gd name="connsiteX2" fmla="*/ 3335384 w 4995356"/>
            <a:gd name="connsiteY2" fmla="*/ 1042836 h 1547093"/>
            <a:gd name="connsiteX3" fmla="*/ 1674754 w 4995356"/>
            <a:gd name="connsiteY3" fmla="*/ 1293755 h 1547093"/>
            <a:gd name="connsiteX4" fmla="*/ 0 w 4995356"/>
            <a:gd name="connsiteY4" fmla="*/ 1547093 h 1547093"/>
            <a:gd name="connsiteX5" fmla="*/ 1662816 w 4995356"/>
            <a:gd name="connsiteY5" fmla="*/ 780357 h 1547093"/>
            <a:gd name="connsiteX6" fmla="*/ 3308095 w 4995356"/>
            <a:gd name="connsiteY6" fmla="*/ 387690 h 1547093"/>
            <a:gd name="connsiteX7" fmla="*/ 4984639 w 4995356"/>
            <a:gd name="connsiteY7" fmla="*/ 0 h 1547093"/>
            <a:gd name="connsiteX0" fmla="*/ 4984639 w 4995356"/>
            <a:gd name="connsiteY0" fmla="*/ 0 h 1547093"/>
            <a:gd name="connsiteX1" fmla="*/ 4995356 w 4995356"/>
            <a:gd name="connsiteY1" fmla="*/ 632675 h 1547093"/>
            <a:gd name="connsiteX2" fmla="*/ 3335384 w 4995356"/>
            <a:gd name="connsiteY2" fmla="*/ 1042836 h 1547093"/>
            <a:gd name="connsiteX3" fmla="*/ 1682596 w 4995356"/>
            <a:gd name="connsiteY3" fmla="*/ 1157246 h 1547093"/>
            <a:gd name="connsiteX4" fmla="*/ 0 w 4995356"/>
            <a:gd name="connsiteY4" fmla="*/ 1547093 h 1547093"/>
            <a:gd name="connsiteX5" fmla="*/ 1662816 w 4995356"/>
            <a:gd name="connsiteY5" fmla="*/ 780357 h 1547093"/>
            <a:gd name="connsiteX6" fmla="*/ 3308095 w 4995356"/>
            <a:gd name="connsiteY6" fmla="*/ 387690 h 1547093"/>
            <a:gd name="connsiteX7" fmla="*/ 4984639 w 4995356"/>
            <a:gd name="connsiteY7" fmla="*/ 0 h 1547093"/>
            <a:gd name="connsiteX0" fmla="*/ 4984639 w 4995356"/>
            <a:gd name="connsiteY0" fmla="*/ 0 h 1569844"/>
            <a:gd name="connsiteX1" fmla="*/ 4995356 w 4995356"/>
            <a:gd name="connsiteY1" fmla="*/ 632675 h 1569844"/>
            <a:gd name="connsiteX2" fmla="*/ 3335384 w 4995356"/>
            <a:gd name="connsiteY2" fmla="*/ 1042836 h 1569844"/>
            <a:gd name="connsiteX3" fmla="*/ 1682596 w 4995356"/>
            <a:gd name="connsiteY3" fmla="*/ 1157246 h 1569844"/>
            <a:gd name="connsiteX4" fmla="*/ 0 w 4995356"/>
            <a:gd name="connsiteY4" fmla="*/ 1569844 h 1569844"/>
            <a:gd name="connsiteX5" fmla="*/ 1662816 w 4995356"/>
            <a:gd name="connsiteY5" fmla="*/ 780357 h 1569844"/>
            <a:gd name="connsiteX6" fmla="*/ 3308095 w 4995356"/>
            <a:gd name="connsiteY6" fmla="*/ 387690 h 1569844"/>
            <a:gd name="connsiteX7" fmla="*/ 4984639 w 4995356"/>
            <a:gd name="connsiteY7" fmla="*/ 0 h 1569844"/>
            <a:gd name="connsiteX0" fmla="*/ 5031692 w 5031709"/>
            <a:gd name="connsiteY0" fmla="*/ 0 h 1600179"/>
            <a:gd name="connsiteX1" fmla="*/ 4995356 w 5031709"/>
            <a:gd name="connsiteY1" fmla="*/ 663010 h 1600179"/>
            <a:gd name="connsiteX2" fmla="*/ 3335384 w 5031709"/>
            <a:gd name="connsiteY2" fmla="*/ 1073171 h 1600179"/>
            <a:gd name="connsiteX3" fmla="*/ 1682596 w 5031709"/>
            <a:gd name="connsiteY3" fmla="*/ 1187581 h 1600179"/>
            <a:gd name="connsiteX4" fmla="*/ 0 w 5031709"/>
            <a:gd name="connsiteY4" fmla="*/ 1600179 h 1600179"/>
            <a:gd name="connsiteX5" fmla="*/ 1662816 w 5031709"/>
            <a:gd name="connsiteY5" fmla="*/ 810692 h 1600179"/>
            <a:gd name="connsiteX6" fmla="*/ 3308095 w 5031709"/>
            <a:gd name="connsiteY6" fmla="*/ 418025 h 1600179"/>
            <a:gd name="connsiteX7" fmla="*/ 5031692 w 5031709"/>
            <a:gd name="connsiteY7" fmla="*/ 0 h 1600179"/>
            <a:gd name="connsiteX0" fmla="*/ 5031692 w 5031783"/>
            <a:gd name="connsiteY0" fmla="*/ 0 h 1600179"/>
            <a:gd name="connsiteX1" fmla="*/ 5026724 w 5031783"/>
            <a:gd name="connsiteY1" fmla="*/ 655426 h 1600179"/>
            <a:gd name="connsiteX2" fmla="*/ 3335384 w 5031783"/>
            <a:gd name="connsiteY2" fmla="*/ 1073171 h 1600179"/>
            <a:gd name="connsiteX3" fmla="*/ 1682596 w 5031783"/>
            <a:gd name="connsiteY3" fmla="*/ 1187581 h 1600179"/>
            <a:gd name="connsiteX4" fmla="*/ 0 w 5031783"/>
            <a:gd name="connsiteY4" fmla="*/ 1600179 h 1600179"/>
            <a:gd name="connsiteX5" fmla="*/ 1662816 w 5031783"/>
            <a:gd name="connsiteY5" fmla="*/ 810692 h 1600179"/>
            <a:gd name="connsiteX6" fmla="*/ 3308095 w 5031783"/>
            <a:gd name="connsiteY6" fmla="*/ 418025 h 1600179"/>
            <a:gd name="connsiteX7" fmla="*/ 5031692 w 5031783"/>
            <a:gd name="connsiteY7" fmla="*/ 0 h 1600179"/>
            <a:gd name="connsiteX0" fmla="*/ 5031692 w 5031783"/>
            <a:gd name="connsiteY0" fmla="*/ 0 h 1600179"/>
            <a:gd name="connsiteX1" fmla="*/ 5026724 w 5031783"/>
            <a:gd name="connsiteY1" fmla="*/ 655426 h 1600179"/>
            <a:gd name="connsiteX2" fmla="*/ 3327542 w 5031783"/>
            <a:gd name="connsiteY2" fmla="*/ 951831 h 1600179"/>
            <a:gd name="connsiteX3" fmla="*/ 1682596 w 5031783"/>
            <a:gd name="connsiteY3" fmla="*/ 1187581 h 1600179"/>
            <a:gd name="connsiteX4" fmla="*/ 0 w 5031783"/>
            <a:gd name="connsiteY4" fmla="*/ 1600179 h 1600179"/>
            <a:gd name="connsiteX5" fmla="*/ 1662816 w 5031783"/>
            <a:gd name="connsiteY5" fmla="*/ 810692 h 1600179"/>
            <a:gd name="connsiteX6" fmla="*/ 3308095 w 5031783"/>
            <a:gd name="connsiteY6" fmla="*/ 418025 h 1600179"/>
            <a:gd name="connsiteX7" fmla="*/ 5031692 w 5031783"/>
            <a:gd name="connsiteY7" fmla="*/ 0 h 1600179"/>
            <a:gd name="connsiteX0" fmla="*/ 5031692 w 5031783"/>
            <a:gd name="connsiteY0" fmla="*/ 0 h 1600179"/>
            <a:gd name="connsiteX1" fmla="*/ 5026724 w 5031783"/>
            <a:gd name="connsiteY1" fmla="*/ 655426 h 1600179"/>
            <a:gd name="connsiteX2" fmla="*/ 3358910 w 5031783"/>
            <a:gd name="connsiteY2" fmla="*/ 1065588 h 1600179"/>
            <a:gd name="connsiteX3" fmla="*/ 1682596 w 5031783"/>
            <a:gd name="connsiteY3" fmla="*/ 1187581 h 1600179"/>
            <a:gd name="connsiteX4" fmla="*/ 0 w 5031783"/>
            <a:gd name="connsiteY4" fmla="*/ 1600179 h 1600179"/>
            <a:gd name="connsiteX5" fmla="*/ 1662816 w 5031783"/>
            <a:gd name="connsiteY5" fmla="*/ 810692 h 1600179"/>
            <a:gd name="connsiteX6" fmla="*/ 3308095 w 5031783"/>
            <a:gd name="connsiteY6" fmla="*/ 418025 h 1600179"/>
            <a:gd name="connsiteX7" fmla="*/ 5031692 w 5031783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58910 w 5034566"/>
            <a:gd name="connsiteY2" fmla="*/ 1065588 h 1600179"/>
            <a:gd name="connsiteX3" fmla="*/ 1682596 w 5034566"/>
            <a:gd name="connsiteY3" fmla="*/ 1187581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19700 w 5034566"/>
            <a:gd name="connsiteY2" fmla="*/ 1065588 h 1600179"/>
            <a:gd name="connsiteX3" fmla="*/ 1682596 w 5034566"/>
            <a:gd name="connsiteY3" fmla="*/ 1187581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19700 w 5034566"/>
            <a:gd name="connsiteY2" fmla="*/ 1065588 h 1600179"/>
            <a:gd name="connsiteX3" fmla="*/ 1650319 w 5034566"/>
            <a:gd name="connsiteY3" fmla="*/ 1214218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10478 w 5034566"/>
            <a:gd name="connsiteY2" fmla="*/ 1083345 h 1600179"/>
            <a:gd name="connsiteX3" fmla="*/ 1650319 w 5034566"/>
            <a:gd name="connsiteY3" fmla="*/ 1214218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27080 w 5034566"/>
            <a:gd name="connsiteY0" fmla="*/ 0 h 1577982"/>
            <a:gd name="connsiteX1" fmla="*/ 5034566 w 5034566"/>
            <a:gd name="connsiteY1" fmla="*/ 663564 h 1577982"/>
            <a:gd name="connsiteX2" fmla="*/ 3310478 w 5034566"/>
            <a:gd name="connsiteY2" fmla="*/ 1061148 h 1577982"/>
            <a:gd name="connsiteX3" fmla="*/ 1650319 w 5034566"/>
            <a:gd name="connsiteY3" fmla="*/ 1192021 h 1577982"/>
            <a:gd name="connsiteX4" fmla="*/ 0 w 5034566"/>
            <a:gd name="connsiteY4" fmla="*/ 1577982 h 1577982"/>
            <a:gd name="connsiteX5" fmla="*/ 1662816 w 5034566"/>
            <a:gd name="connsiteY5" fmla="*/ 788495 h 1577982"/>
            <a:gd name="connsiteX6" fmla="*/ 3308095 w 5034566"/>
            <a:gd name="connsiteY6" fmla="*/ 395828 h 1577982"/>
            <a:gd name="connsiteX7" fmla="*/ 5027080 w 5034566"/>
            <a:gd name="connsiteY7" fmla="*/ 0 h 1577982"/>
            <a:gd name="connsiteX0" fmla="*/ 4999633 w 5034566"/>
            <a:gd name="connsiteY0" fmla="*/ 0 h 1577982"/>
            <a:gd name="connsiteX1" fmla="*/ 5034566 w 5034566"/>
            <a:gd name="connsiteY1" fmla="*/ 663564 h 1577982"/>
            <a:gd name="connsiteX2" fmla="*/ 3310478 w 5034566"/>
            <a:gd name="connsiteY2" fmla="*/ 1061148 h 1577982"/>
            <a:gd name="connsiteX3" fmla="*/ 1650319 w 5034566"/>
            <a:gd name="connsiteY3" fmla="*/ 1192021 h 1577982"/>
            <a:gd name="connsiteX4" fmla="*/ 0 w 5034566"/>
            <a:gd name="connsiteY4" fmla="*/ 1577982 h 1577982"/>
            <a:gd name="connsiteX5" fmla="*/ 1662816 w 5034566"/>
            <a:gd name="connsiteY5" fmla="*/ 788495 h 1577982"/>
            <a:gd name="connsiteX6" fmla="*/ 3308095 w 5034566"/>
            <a:gd name="connsiteY6" fmla="*/ 395828 h 1577982"/>
            <a:gd name="connsiteX7" fmla="*/ 4999633 w 5034566"/>
            <a:gd name="connsiteY7" fmla="*/ 0 h 1577982"/>
            <a:gd name="connsiteX0" fmla="*/ 4999633 w 5022803"/>
            <a:gd name="connsiteY0" fmla="*/ 0 h 1577982"/>
            <a:gd name="connsiteX1" fmla="*/ 5022803 w 5022803"/>
            <a:gd name="connsiteY1" fmla="*/ 655980 h 1577982"/>
            <a:gd name="connsiteX2" fmla="*/ 3310478 w 5022803"/>
            <a:gd name="connsiteY2" fmla="*/ 1061148 h 1577982"/>
            <a:gd name="connsiteX3" fmla="*/ 1650319 w 5022803"/>
            <a:gd name="connsiteY3" fmla="*/ 1192021 h 1577982"/>
            <a:gd name="connsiteX4" fmla="*/ 0 w 5022803"/>
            <a:gd name="connsiteY4" fmla="*/ 1577982 h 1577982"/>
            <a:gd name="connsiteX5" fmla="*/ 1662816 w 5022803"/>
            <a:gd name="connsiteY5" fmla="*/ 788495 h 1577982"/>
            <a:gd name="connsiteX6" fmla="*/ 3308095 w 5022803"/>
            <a:gd name="connsiteY6" fmla="*/ 395828 h 1577982"/>
            <a:gd name="connsiteX7" fmla="*/ 4999633 w 5022803"/>
            <a:gd name="connsiteY7" fmla="*/ 0 h 1577982"/>
            <a:gd name="connsiteX0" fmla="*/ 4999633 w 5022803"/>
            <a:gd name="connsiteY0" fmla="*/ 0 h 1577982"/>
            <a:gd name="connsiteX1" fmla="*/ 5022803 w 5022803"/>
            <a:gd name="connsiteY1" fmla="*/ 655980 h 1577982"/>
            <a:gd name="connsiteX2" fmla="*/ 3310478 w 5022803"/>
            <a:gd name="connsiteY2" fmla="*/ 1061148 h 1577982"/>
            <a:gd name="connsiteX3" fmla="*/ 1650319 w 5022803"/>
            <a:gd name="connsiteY3" fmla="*/ 1192021 h 1577982"/>
            <a:gd name="connsiteX4" fmla="*/ 0 w 5022803"/>
            <a:gd name="connsiteY4" fmla="*/ 1577982 h 1577982"/>
            <a:gd name="connsiteX5" fmla="*/ 1658895 w 5022803"/>
            <a:gd name="connsiteY5" fmla="*/ 796079 h 1577982"/>
            <a:gd name="connsiteX6" fmla="*/ 3308095 w 5022803"/>
            <a:gd name="connsiteY6" fmla="*/ 395828 h 1577982"/>
            <a:gd name="connsiteX7" fmla="*/ 4999633 w 5022803"/>
            <a:gd name="connsiteY7" fmla="*/ 0 h 1577982"/>
            <a:gd name="connsiteX0" fmla="*/ 4999633 w 5022803"/>
            <a:gd name="connsiteY0" fmla="*/ 0 h 1577982"/>
            <a:gd name="connsiteX1" fmla="*/ 5022803 w 5022803"/>
            <a:gd name="connsiteY1" fmla="*/ 655980 h 1577982"/>
            <a:gd name="connsiteX2" fmla="*/ 3310478 w 5022803"/>
            <a:gd name="connsiteY2" fmla="*/ 1061148 h 1577982"/>
            <a:gd name="connsiteX3" fmla="*/ 1650319 w 5022803"/>
            <a:gd name="connsiteY3" fmla="*/ 1192021 h 1577982"/>
            <a:gd name="connsiteX4" fmla="*/ 0 w 5022803"/>
            <a:gd name="connsiteY4" fmla="*/ 1577982 h 1577982"/>
            <a:gd name="connsiteX5" fmla="*/ 1651053 w 5022803"/>
            <a:gd name="connsiteY5" fmla="*/ 796079 h 1577982"/>
            <a:gd name="connsiteX6" fmla="*/ 3308095 w 5022803"/>
            <a:gd name="connsiteY6" fmla="*/ 395828 h 1577982"/>
            <a:gd name="connsiteX7" fmla="*/ 4999633 w 5022803"/>
            <a:gd name="connsiteY7" fmla="*/ 0 h 1577982"/>
            <a:gd name="connsiteX0" fmla="*/ 4999633 w 5011040"/>
            <a:gd name="connsiteY0" fmla="*/ 0 h 1577982"/>
            <a:gd name="connsiteX1" fmla="*/ 5011040 w 5011040"/>
            <a:gd name="connsiteY1" fmla="*/ 655980 h 1577982"/>
            <a:gd name="connsiteX2" fmla="*/ 3310478 w 5011040"/>
            <a:gd name="connsiteY2" fmla="*/ 1061148 h 1577982"/>
            <a:gd name="connsiteX3" fmla="*/ 1650319 w 5011040"/>
            <a:gd name="connsiteY3" fmla="*/ 1192021 h 1577982"/>
            <a:gd name="connsiteX4" fmla="*/ 0 w 5011040"/>
            <a:gd name="connsiteY4" fmla="*/ 1577982 h 1577982"/>
            <a:gd name="connsiteX5" fmla="*/ 1651053 w 5011040"/>
            <a:gd name="connsiteY5" fmla="*/ 796079 h 1577982"/>
            <a:gd name="connsiteX6" fmla="*/ 3308095 w 5011040"/>
            <a:gd name="connsiteY6" fmla="*/ 395828 h 1577982"/>
            <a:gd name="connsiteX7" fmla="*/ 4999633 w 5011040"/>
            <a:gd name="connsiteY7" fmla="*/ 0 h 1577982"/>
            <a:gd name="connsiteX0" fmla="*/ 4999633 w 5011040"/>
            <a:gd name="connsiteY0" fmla="*/ 0 h 1577982"/>
            <a:gd name="connsiteX1" fmla="*/ 5011040 w 5011040"/>
            <a:gd name="connsiteY1" fmla="*/ 655980 h 1577982"/>
            <a:gd name="connsiteX2" fmla="*/ 3310478 w 5011040"/>
            <a:gd name="connsiteY2" fmla="*/ 1061148 h 1577982"/>
            <a:gd name="connsiteX3" fmla="*/ 1650319 w 5011040"/>
            <a:gd name="connsiteY3" fmla="*/ 1192021 h 1577982"/>
            <a:gd name="connsiteX4" fmla="*/ 0 w 5011040"/>
            <a:gd name="connsiteY4" fmla="*/ 1577982 h 1577982"/>
            <a:gd name="connsiteX5" fmla="*/ 1639290 w 5011040"/>
            <a:gd name="connsiteY5" fmla="*/ 807455 h 1577982"/>
            <a:gd name="connsiteX6" fmla="*/ 3308095 w 5011040"/>
            <a:gd name="connsiteY6" fmla="*/ 395828 h 1577982"/>
            <a:gd name="connsiteX7" fmla="*/ 4999633 w 5011040"/>
            <a:gd name="connsiteY7" fmla="*/ 0 h 1577982"/>
            <a:gd name="connsiteX0" fmla="*/ 4999633 w 5011040"/>
            <a:gd name="connsiteY0" fmla="*/ 0 h 1577982"/>
            <a:gd name="connsiteX1" fmla="*/ 5011040 w 5011040"/>
            <a:gd name="connsiteY1" fmla="*/ 655980 h 1577982"/>
            <a:gd name="connsiteX2" fmla="*/ 3310478 w 5011040"/>
            <a:gd name="connsiteY2" fmla="*/ 1061148 h 1577982"/>
            <a:gd name="connsiteX3" fmla="*/ 1650319 w 5011040"/>
            <a:gd name="connsiteY3" fmla="*/ 1192021 h 1577982"/>
            <a:gd name="connsiteX4" fmla="*/ 0 w 5011040"/>
            <a:gd name="connsiteY4" fmla="*/ 1577982 h 1577982"/>
            <a:gd name="connsiteX5" fmla="*/ 1658895 w 5011040"/>
            <a:gd name="connsiteY5" fmla="*/ 796079 h 1577982"/>
            <a:gd name="connsiteX6" fmla="*/ 3308095 w 5011040"/>
            <a:gd name="connsiteY6" fmla="*/ 395828 h 1577982"/>
            <a:gd name="connsiteX7" fmla="*/ 4999633 w 5011040"/>
            <a:gd name="connsiteY7" fmla="*/ 0 h 157798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5011040" h="1577982">
              <a:moveTo>
                <a:pt x="4999633" y="0"/>
              </a:moveTo>
              <a:cubicBezTo>
                <a:pt x="5000591" y="258922"/>
                <a:pt x="5010082" y="397058"/>
                <a:pt x="5011040" y="655980"/>
              </a:cubicBezTo>
              <a:lnTo>
                <a:pt x="3310478" y="1061148"/>
              </a:lnTo>
              <a:lnTo>
                <a:pt x="1650319" y="1192021"/>
              </a:lnTo>
              <a:lnTo>
                <a:pt x="0" y="1577982"/>
              </a:lnTo>
              <a:lnTo>
                <a:pt x="1658895" y="796079"/>
              </a:lnTo>
              <a:lnTo>
                <a:pt x="3308095" y="395828"/>
              </a:lnTo>
              <a:lnTo>
                <a:pt x="4999633" y="0"/>
              </a:lnTo>
              <a:close/>
            </a:path>
          </a:pathLst>
        </a:custGeom>
        <a:solidFill xmlns:a="http://schemas.openxmlformats.org/drawingml/2006/main">
          <a:srgbClr val="EE9C21">
            <a:alpha val="4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0.36315</cdr:x>
      <cdr:y>0.85847</cdr:y>
    </cdr:from>
    <cdr:to>
      <cdr:x>1</cdr:x>
      <cdr:y>0.99536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547E154-46DE-CDC0-05FF-04B1E3AB2EFD}"/>
            </a:ext>
          </a:extLst>
        </cdr:cNvPr>
        <cdr:cNvSpPr txBox="1"/>
      </cdr:nvSpPr>
      <cdr:spPr>
        <a:xfrm xmlns:a="http://schemas.openxmlformats.org/drawingml/2006/main">
          <a:off x="2590799" y="3524250"/>
          <a:ext cx="4543426" cy="5619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pPr algn="r"/>
          <a:r>
            <a:rPr lang="en-US" b="1" dirty="0">
              <a:solidFill>
                <a:schemeClr val="bg2">
                  <a:lumMod val="25000"/>
                </a:schemeClr>
              </a:solidFill>
            </a:rPr>
            <a:t>Data Source: </a:t>
          </a:r>
        </a:p>
        <a:p xmlns:a="http://schemas.openxmlformats.org/drawingml/2006/main">
          <a:pPr algn="r"/>
          <a:r>
            <a:rPr lang="en-US" b="1" baseline="0" dirty="0">
              <a:solidFill>
                <a:schemeClr val="bg2">
                  <a:lumMod val="25000"/>
                </a:schemeClr>
              </a:solidFill>
            </a:rPr>
            <a:t>MA EEA </a:t>
          </a:r>
          <a:r>
            <a:rPr lang="en-US" b="1" baseline="0" dirty="0" err="1">
              <a:solidFill>
                <a:schemeClr val="bg2">
                  <a:lumMod val="25000"/>
                </a:schemeClr>
              </a:solidFill>
            </a:rPr>
            <a:t>ResilientMass</a:t>
          </a:r>
          <a:r>
            <a:rPr lang="en-US" b="1" baseline="0" dirty="0">
              <a:solidFill>
                <a:schemeClr val="bg2">
                  <a:lumMod val="25000"/>
                </a:schemeClr>
              </a:solidFill>
            </a:rPr>
            <a:t> Climate Change Projections Dashboard</a:t>
          </a:r>
        </a:p>
      </cdr:txBody>
    </cdr:sp>
  </cdr:relSizeAnchor>
  <cdr:relSizeAnchor xmlns:cdr="http://schemas.openxmlformats.org/drawingml/2006/chartDrawing">
    <cdr:from>
      <cdr:x>0.20806</cdr:x>
      <cdr:y>0.63415</cdr:y>
    </cdr:from>
    <cdr:to>
      <cdr:x>0.33725</cdr:x>
      <cdr:y>0.74254</cdr:y>
    </cdr:to>
    <cdr:sp macro="" textlink="">
      <cdr:nvSpPr>
        <cdr:cNvPr id="24" name="TextBox 23">
          <a:extLst xmlns:a="http://schemas.openxmlformats.org/drawingml/2006/main">
            <a:ext uri="{FF2B5EF4-FFF2-40B4-BE49-F238E27FC236}">
              <a16:creationId xmlns:a16="http://schemas.microsoft.com/office/drawing/2014/main" id="{019396C0-0931-5995-5008-FBEF775BF9F0}"/>
            </a:ext>
          </a:extLst>
        </cdr:cNvPr>
        <cdr:cNvSpPr txBox="1"/>
      </cdr:nvSpPr>
      <cdr:spPr>
        <a:xfrm xmlns:a="http://schemas.openxmlformats.org/drawingml/2006/main">
          <a:off x="1554479" y="2783360"/>
          <a:ext cx="965253" cy="475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1000" b="1">
              <a:latin typeface="Aptos" panose="020B0004020202020204" pitchFamily="34" charset="0"/>
            </a:rPr>
            <a:t>50.4</a:t>
          </a:r>
          <a:r>
            <a:rPr lang="en-US" sz="1000" b="0">
              <a:latin typeface="Calibri" panose="020F0502020204030204" pitchFamily="34" charset="0"/>
              <a:cs typeface="Calibri" panose="020F0502020204030204" pitchFamily="34" charset="0"/>
            </a:rPr>
            <a:t>° F</a:t>
          </a:r>
          <a:endParaRPr lang="en-US" sz="1000" b="0" baseline="0">
            <a:latin typeface="Aptos" panose="020B0004020202020204" pitchFamily="34" charset="0"/>
          </a:endParaRPr>
        </a:p>
        <a:p xmlns:a="http://schemas.openxmlformats.org/drawingml/2006/main">
          <a:pPr algn="l"/>
          <a:r>
            <a:rPr lang="en-US" sz="1000" baseline="0">
              <a:latin typeface="Aptos" panose="020B0004020202020204" pitchFamily="34" charset="0"/>
            </a:rPr>
            <a:t>now</a:t>
          </a:r>
          <a:endParaRPr lang="en-US" sz="100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0.42056</cdr:x>
      <cdr:y>0.51571</cdr:y>
    </cdr:from>
    <cdr:to>
      <cdr:x>0.54167</cdr:x>
      <cdr:y>0.60993</cdr:y>
    </cdr:to>
    <cdr:sp macro="" textlink="">
      <cdr:nvSpPr>
        <cdr:cNvPr id="35" name="TextBox 1">
          <a:extLst xmlns:a="http://schemas.openxmlformats.org/drawingml/2006/main">
            <a:ext uri="{FF2B5EF4-FFF2-40B4-BE49-F238E27FC236}">
              <a16:creationId xmlns:a16="http://schemas.microsoft.com/office/drawing/2014/main" id="{BD1AB949-C7FA-4E09-9629-343B7A9D9ABC}"/>
            </a:ext>
          </a:extLst>
        </cdr:cNvPr>
        <cdr:cNvSpPr txBox="1"/>
      </cdr:nvSpPr>
      <cdr:spPr>
        <a:xfrm xmlns:a="http://schemas.openxmlformats.org/drawingml/2006/main">
          <a:off x="3143032" y="2254329"/>
          <a:ext cx="905110" cy="411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latin typeface="Aptos" panose="020B0004020202020204" pitchFamily="34" charset="0"/>
            </a:rPr>
            <a:t>increase</a:t>
          </a:r>
          <a:r>
            <a:rPr lang="en-US" sz="1400" b="0" baseline="0" dirty="0">
              <a:latin typeface="Aptos" panose="020B0004020202020204" pitchFamily="34" charset="0"/>
            </a:rPr>
            <a:t> by </a:t>
          </a:r>
        </a:p>
        <a:p xmlns:a="http://schemas.openxmlformats.org/drawingml/2006/main">
          <a:pPr algn="ctr"/>
          <a:r>
            <a:rPr lang="en-US" sz="1400" b="1" baseline="0" dirty="0">
              <a:latin typeface="Aptos" panose="020B0004020202020204" pitchFamily="34" charset="0"/>
            </a:rPr>
            <a:t>2.7 - 5.4</a:t>
          </a:r>
          <a:r>
            <a:rPr lang="en-US" sz="1400" b="1" dirty="0">
              <a:effectLst/>
              <a:latin typeface="+mn-lt"/>
              <a:ea typeface="+mn-ea"/>
              <a:cs typeface="+mn-cs"/>
            </a:rPr>
            <a:t>° </a:t>
          </a:r>
          <a:r>
            <a:rPr lang="en-US" b="1" dirty="0">
              <a:effectLst/>
              <a:latin typeface="+mn-lt"/>
              <a:ea typeface="+mn-ea"/>
              <a:cs typeface="+mn-cs"/>
            </a:rPr>
            <a:t>F</a:t>
          </a:r>
          <a:endParaRPr lang="en-US" sz="11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0.6437</cdr:x>
      <cdr:y>0.44998</cdr:y>
    </cdr:from>
    <cdr:to>
      <cdr:x>0.7648</cdr:x>
      <cdr:y>0.5442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807EF43C-7947-6529-5CB9-EBB96C8FFBE0}"/>
            </a:ext>
          </a:extLst>
        </cdr:cNvPr>
        <cdr:cNvSpPr txBox="1"/>
      </cdr:nvSpPr>
      <cdr:spPr>
        <a:xfrm xmlns:a="http://schemas.openxmlformats.org/drawingml/2006/main">
          <a:off x="4810666" y="1967009"/>
          <a:ext cx="905035" cy="411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latin typeface="Aptos" panose="020B0004020202020204" pitchFamily="34" charset="0"/>
            </a:rPr>
            <a:t>increase</a:t>
          </a:r>
          <a:r>
            <a:rPr lang="en-US" sz="1400" b="0" baseline="0" dirty="0">
              <a:latin typeface="Aptos" panose="020B0004020202020204" pitchFamily="34" charset="0"/>
            </a:rPr>
            <a:t> by </a:t>
          </a:r>
        </a:p>
        <a:p xmlns:a="http://schemas.openxmlformats.org/drawingml/2006/main">
          <a:pPr algn="ctr"/>
          <a:r>
            <a:rPr lang="en-US" sz="1400" b="1" baseline="0" dirty="0">
              <a:latin typeface="Aptos" panose="020B0004020202020204" pitchFamily="34" charset="0"/>
            </a:rPr>
            <a:t>3.6 - 8.1</a:t>
          </a:r>
          <a:r>
            <a:rPr lang="en-US" sz="1400" b="1" dirty="0">
              <a:effectLst/>
            </a:rPr>
            <a:t>° </a:t>
          </a:r>
          <a:r>
            <a:rPr lang="en-US" b="1" dirty="0">
              <a:effectLst/>
              <a:latin typeface="+mn-lt"/>
              <a:ea typeface="+mn-ea"/>
              <a:cs typeface="+mn-cs"/>
            </a:rPr>
            <a:t>F</a:t>
          </a:r>
          <a:endParaRPr lang="en-US" sz="11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0.86051</cdr:x>
      <cdr:y>0.35187</cdr:y>
    </cdr:from>
    <cdr:to>
      <cdr:x>0.98162</cdr:x>
      <cdr:y>0.44609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807EF43C-7947-6529-5CB9-EBB96C8FFBE0}"/>
            </a:ext>
          </a:extLst>
        </cdr:cNvPr>
        <cdr:cNvSpPr txBox="1"/>
      </cdr:nvSpPr>
      <cdr:spPr>
        <a:xfrm xmlns:a="http://schemas.openxmlformats.org/drawingml/2006/main">
          <a:off x="6430982" y="1538138"/>
          <a:ext cx="905110" cy="411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latin typeface="Aptos" panose="020B0004020202020204" pitchFamily="34" charset="0"/>
            </a:rPr>
            <a:t>increase</a:t>
          </a:r>
          <a:r>
            <a:rPr lang="en-US" sz="1400" b="0" baseline="0" dirty="0">
              <a:latin typeface="Aptos" panose="020B0004020202020204" pitchFamily="34" charset="0"/>
            </a:rPr>
            <a:t> by </a:t>
          </a:r>
        </a:p>
        <a:p xmlns:a="http://schemas.openxmlformats.org/drawingml/2006/main">
          <a:pPr algn="ctr"/>
          <a:r>
            <a:rPr lang="en-US" sz="1400" b="1" baseline="0" dirty="0">
              <a:latin typeface="Aptos" panose="020B0004020202020204" pitchFamily="34" charset="0"/>
            </a:rPr>
            <a:t>6.3 - 10.8</a:t>
          </a:r>
          <a:r>
            <a:rPr lang="en-US" sz="1400" b="1" dirty="0">
              <a:effectLst/>
            </a:rPr>
            <a:t>° </a:t>
          </a:r>
          <a:r>
            <a:rPr lang="en-US" b="1" dirty="0">
              <a:effectLst/>
              <a:latin typeface="+mn-lt"/>
              <a:ea typeface="+mn-ea"/>
              <a:cs typeface="+mn-cs"/>
            </a:rPr>
            <a:t>F</a:t>
          </a:r>
          <a:endParaRPr lang="en-US" sz="11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0.42096</cdr:x>
      <cdr:y>0.56345</cdr:y>
    </cdr:from>
    <cdr:to>
      <cdr:x>0.43531</cdr:x>
      <cdr:y>0.58911</cdr:y>
    </cdr:to>
    <cdr:sp macro="" textlink="">
      <cdr:nvSpPr>
        <cdr:cNvPr id="13" name="Oval 12">
          <a:extLst xmlns:a="http://schemas.openxmlformats.org/drawingml/2006/main">
            <a:ext uri="{FF2B5EF4-FFF2-40B4-BE49-F238E27FC236}">
              <a16:creationId xmlns:a16="http://schemas.microsoft.com/office/drawing/2014/main" id="{A693B116-996F-5A88-2168-B6AA2487392B}"/>
            </a:ext>
          </a:extLst>
        </cdr:cNvPr>
        <cdr:cNvSpPr/>
      </cdr:nvSpPr>
      <cdr:spPr>
        <a:xfrm xmlns:a="http://schemas.openxmlformats.org/drawingml/2006/main">
          <a:off x="3145405" y="2502507"/>
          <a:ext cx="107223" cy="113966"/>
        </a:xfrm>
        <a:prstGeom xmlns:a="http://schemas.openxmlformats.org/drawingml/2006/main" prst="ellipse">
          <a:avLst/>
        </a:prstGeom>
        <a:solidFill xmlns:a="http://schemas.openxmlformats.org/drawingml/2006/main">
          <a:srgbClr val="EE9C2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0.63862</cdr:x>
      <cdr:y>0.47447</cdr:y>
    </cdr:from>
    <cdr:to>
      <cdr:x>0.65296</cdr:x>
      <cdr:y>0.50013</cdr:y>
    </cdr:to>
    <cdr:sp macro="" textlink="">
      <cdr:nvSpPr>
        <cdr:cNvPr id="30" name="Oval 29">
          <a:extLst xmlns:a="http://schemas.openxmlformats.org/drawingml/2006/main">
            <a:ext uri="{FF2B5EF4-FFF2-40B4-BE49-F238E27FC236}">
              <a16:creationId xmlns:a16="http://schemas.microsoft.com/office/drawing/2014/main" id="{EFBC7086-0BC5-21C1-E2CC-89718AA914B9}"/>
            </a:ext>
          </a:extLst>
        </cdr:cNvPr>
        <cdr:cNvSpPr/>
      </cdr:nvSpPr>
      <cdr:spPr>
        <a:xfrm xmlns:a="http://schemas.openxmlformats.org/drawingml/2006/main">
          <a:off x="4771739" y="2107309"/>
          <a:ext cx="107148" cy="113966"/>
        </a:xfrm>
        <a:prstGeom xmlns:a="http://schemas.openxmlformats.org/drawingml/2006/main" prst="ellipse">
          <a:avLst/>
        </a:prstGeom>
        <a:solidFill xmlns:a="http://schemas.openxmlformats.org/drawingml/2006/main">
          <a:srgbClr val="EE9C2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0.85555</cdr:x>
      <cdr:y>0.38075</cdr:y>
    </cdr:from>
    <cdr:to>
      <cdr:x>0.8699</cdr:x>
      <cdr:y>0.40641</cdr:y>
    </cdr:to>
    <cdr:sp macro="" textlink="">
      <cdr:nvSpPr>
        <cdr:cNvPr id="31" name="Oval 30">
          <a:extLst xmlns:a="http://schemas.openxmlformats.org/drawingml/2006/main">
            <a:ext uri="{FF2B5EF4-FFF2-40B4-BE49-F238E27FC236}">
              <a16:creationId xmlns:a16="http://schemas.microsoft.com/office/drawing/2014/main" id="{EFBC7086-0BC5-21C1-E2CC-89718AA914B9}"/>
            </a:ext>
          </a:extLst>
        </cdr:cNvPr>
        <cdr:cNvSpPr/>
      </cdr:nvSpPr>
      <cdr:spPr>
        <a:xfrm xmlns:a="http://schemas.openxmlformats.org/drawingml/2006/main">
          <a:off x="6392642" y="1691036"/>
          <a:ext cx="107222" cy="113965"/>
        </a:xfrm>
        <a:prstGeom xmlns:a="http://schemas.openxmlformats.org/drawingml/2006/main" prst="ellipse">
          <a:avLst/>
        </a:prstGeom>
        <a:solidFill xmlns:a="http://schemas.openxmlformats.org/drawingml/2006/main">
          <a:srgbClr val="EE9C2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0.86312</cdr:x>
      <cdr:y>0.39339</cdr:y>
    </cdr:from>
    <cdr:to>
      <cdr:x>0.86493</cdr:x>
      <cdr:y>0.55078</cdr:y>
    </cdr:to>
    <cdr:cxnSp macro="">
      <cdr:nvCxnSpPr>
        <cdr:cNvPr id="23" name="Straight Arrow Connector 22">
          <a:extLst xmlns:a="http://schemas.openxmlformats.org/drawingml/2006/main">
            <a:ext uri="{FF2B5EF4-FFF2-40B4-BE49-F238E27FC236}">
              <a16:creationId xmlns:a16="http://schemas.microsoft.com/office/drawing/2014/main" id="{C6676056-D92A-7F4B-BD03-981C8EC25A1C}"/>
            </a:ext>
          </a:extLst>
        </cdr:cNvPr>
        <cdr:cNvCxnSpPr>
          <a:stCxn xmlns:a="http://schemas.openxmlformats.org/drawingml/2006/main" id="33" idx="0"/>
        </cdr:cNvCxnSpPr>
      </cdr:nvCxnSpPr>
      <cdr:spPr>
        <a:xfrm xmlns:a="http://schemas.openxmlformats.org/drawingml/2006/main">
          <a:off x="6452017" y="1726629"/>
          <a:ext cx="13553" cy="69081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65000"/>
              <a:lumOff val="3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0.64579</cdr:x>
      <cdr:y>0.47447</cdr:y>
    </cdr:from>
    <cdr:to>
      <cdr:x>0.64598</cdr:x>
      <cdr:y>0.63768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E31673F8-A2EB-D22D-0258-6BF85CC34152}"/>
            </a:ext>
          </a:extLst>
        </cdr:cNvPr>
        <cdr:cNvCxnSpPr>
          <a:stCxn xmlns:a="http://schemas.openxmlformats.org/drawingml/2006/main" id="30" idx="0"/>
        </cdr:cNvCxnSpPr>
      </cdr:nvCxnSpPr>
      <cdr:spPr>
        <a:xfrm xmlns:a="http://schemas.openxmlformats.org/drawingml/2006/main">
          <a:off x="4825313" y="2107309"/>
          <a:ext cx="1413" cy="72488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65000"/>
              <a:lumOff val="3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0.42814</cdr:x>
      <cdr:y>0.56345</cdr:y>
    </cdr:from>
    <cdr:to>
      <cdr:x>0.42864</cdr:x>
      <cdr:y>0.66971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19AD5463-71BC-AA4B-5898-A727268E2048}"/>
            </a:ext>
          </a:extLst>
        </cdr:cNvPr>
        <cdr:cNvCxnSpPr>
          <a:stCxn xmlns:a="http://schemas.openxmlformats.org/drawingml/2006/main" id="13" idx="0"/>
        </cdr:cNvCxnSpPr>
      </cdr:nvCxnSpPr>
      <cdr:spPr>
        <a:xfrm xmlns:a="http://schemas.openxmlformats.org/drawingml/2006/main">
          <a:off x="3200415" y="2473066"/>
          <a:ext cx="3795" cy="4663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65000"/>
              <a:lumOff val="3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05863" y="0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B9434-B23A-4C49-9E54-730DA5615DB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49850" y="1257300"/>
            <a:ext cx="52451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4163" y="4840288"/>
            <a:ext cx="12436475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805863" y="9553575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BFBCB-EB96-4341-8EAD-2FD9258ED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lkljgk/9119586099/in/photolist-dsz2Yw-eU4ExG-6MJ8YB-eTSezV-eTSfJF-eTSge6-eU4EMd-eTSfF4-eTSfFF-eTSgrr-eTSfdn-eTSg5v-eU4Eo7-eTSf2i-eTSeTZ-eTSfQp-VNQajq-eTSgiH-eU4E8s-dsz3iA-qKW3ny-dsz3a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5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Ginna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Lake </a:t>
            </a:r>
            <a:r>
              <a:rPr lang="en-US" err="1">
                <a:hlinkClick r:id="rId3"/>
              </a:rPr>
              <a:t>Wyola</a:t>
            </a:r>
            <a:r>
              <a:rPr lang="en-US">
                <a:hlinkClick r:id="rId3"/>
              </a:rPr>
              <a:t> | Lake </a:t>
            </a:r>
            <a:r>
              <a:rPr lang="en-US" err="1">
                <a:hlinkClick r:id="rId3"/>
              </a:rPr>
              <a:t>Wyola</a:t>
            </a:r>
            <a:r>
              <a:rPr lang="en-US">
                <a:hlinkClick r:id="rId3"/>
              </a:rPr>
              <a:t> State Park | Heather Katsoulis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Activating Spaces, increase recreational opportunities, and give visitors more spaces to enjoy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9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4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SCREENING PARKING AND NATIVE PLANTINGS HEDGEROW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indent="0">
              <a:lnSpc>
                <a:spcPct val="100000"/>
              </a:lnSpc>
              <a:spcBef>
                <a:spcPts val="1000"/>
              </a:spcBef>
              <a:buNone/>
              <a:tabLst>
                <a:tab pos="469265" algn="l"/>
              </a:tabLst>
            </a:pPr>
            <a:endParaRPr lang="en-US" sz="1200" dirty="0">
              <a:latin typeface="Trebuchet MS"/>
              <a:cs typeface="Trebuchet M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Speaking: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5100" y="1176019"/>
            <a:ext cx="6827520" cy="57403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7350" y="9274057"/>
            <a:ext cx="5480050" cy="47192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FF2A8A99-1CEC-0A38-5639-75F95731AD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4">
            <a:extLst>
              <a:ext uri="{FF2B5EF4-FFF2-40B4-BE49-F238E27FC236}">
                <a16:creationId xmlns:a16="http://schemas.microsoft.com/office/drawing/2014/main" id="{FBE7D799-1D29-5FDB-216F-32CBEC30FED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87350" y="9274057"/>
            <a:ext cx="5480050" cy="47192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LAKE WYOLA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1DD0C9D9-95AD-3905-86D0-8DD0BBFF49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50D043A9-58C1-5C1A-9404-FB41C814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1176019"/>
            <a:ext cx="6827520" cy="57403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C645-9EEA-9F49-A3B3-605B0133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7" y="336804"/>
            <a:ext cx="13408025" cy="566838"/>
          </a:xfrm>
          <a:prstGeom prst="rect">
            <a:avLst/>
          </a:prstGeom>
        </p:spPr>
        <p:txBody>
          <a:bodyPr/>
          <a:lstStyle>
            <a:lvl1pPr>
              <a:defRPr sz="3600" b="1"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95190-0A21-3E31-614B-7C507E73A9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56623-F858-1B0A-F7FD-3E5D497407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  <p:grpSp>
        <p:nvGrpSpPr>
          <p:cNvPr id="5" name="object 146">
            <a:extLst>
              <a:ext uri="{FF2B5EF4-FFF2-40B4-BE49-F238E27FC236}">
                <a16:creationId xmlns:a16="http://schemas.microsoft.com/office/drawing/2014/main" id="{47F98CD7-169F-B9CD-7564-55F4F76A9B9A}"/>
              </a:ext>
            </a:extLst>
          </p:cNvPr>
          <p:cNvGrpSpPr/>
          <p:nvPr userDrawn="1"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6" name="object 147">
              <a:extLst>
                <a:ext uri="{FF2B5EF4-FFF2-40B4-BE49-F238E27FC236}">
                  <a16:creationId xmlns:a16="http://schemas.microsoft.com/office/drawing/2014/main" id="{708AF732-D47E-8527-7AFA-5243C63A7FA3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48">
              <a:extLst>
                <a:ext uri="{FF2B5EF4-FFF2-40B4-BE49-F238E27FC236}">
                  <a16:creationId xmlns:a16="http://schemas.microsoft.com/office/drawing/2014/main" id="{2187627C-A155-372B-79B3-DAF178AE05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8" name="object 151">
            <a:extLst>
              <a:ext uri="{FF2B5EF4-FFF2-40B4-BE49-F238E27FC236}">
                <a16:creationId xmlns:a16="http://schemas.microsoft.com/office/drawing/2014/main" id="{1FBACF62-6461-EDD0-604D-7007FE390712}"/>
              </a:ext>
            </a:extLst>
          </p:cNvPr>
          <p:cNvSpPr txBox="1">
            <a:spLocks/>
          </p:cNvSpPr>
          <p:nvPr userDrawn="1"/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b="0" spc="-25" smtClean="0"/>
              <a:pPr marL="38100">
                <a:lnSpc>
                  <a:spcPts val="1240"/>
                </a:lnSpc>
              </a:pPr>
              <a:t>‹#›</a:t>
            </a:fld>
            <a:endParaRPr lang="en-US" b="0" spc="-25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93CBA86-2DCE-A4EB-C213-69EC8F181E53}"/>
              </a:ext>
            </a:extLst>
          </p:cNvPr>
          <p:cNvSpPr/>
          <p:nvPr userDrawn="1"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803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EAC2698A-3614-C76B-397C-19FFF9F6A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350" y="9274057"/>
            <a:ext cx="5480050" cy="47192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0D2EF0D8-BC09-AB83-B152-3120757FA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cr/past-public-meeting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mailto:mass.parks@mass.gov" TargetMode="External"/><Relationship Id="rId4" Type="http://schemas.openxmlformats.org/officeDocument/2006/relationships/hyperlink" Target="http://www.mass.gov/forms/dcr-public-comment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ss.gov/info-details/dcr-project-sha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ss.gov/info-details/dcr-project-shade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/>
          </p:cNvSpPr>
          <p:nvPr/>
        </p:nvSpPr>
        <p:spPr>
          <a:xfrm>
            <a:off x="1068704" y="6781800"/>
            <a:ext cx="13637896" cy="3089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12700"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-30">
                <a:solidFill>
                  <a:srgbClr val="571D1F"/>
                </a:solidFill>
                <a:latin typeface="Montserrat" panose="00000500000000000000" pitchFamily="2" charset="0"/>
                <a:cs typeface="+mj-cs"/>
              </a:rPr>
              <a:t>Project Shade | Chicopee Memorial State Park</a:t>
            </a:r>
            <a:endParaRPr lang="en-US" sz="4400" kern="1200">
              <a:solidFill>
                <a:srgbClr val="571D1F"/>
              </a:solidFill>
              <a:latin typeface="Montserrat" panose="00000500000000000000" pitchFamily="2" charset="0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2357" y="7707672"/>
            <a:ext cx="7665623" cy="3184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lnSpc>
                <a:spcPct val="90000"/>
              </a:lnSpc>
              <a:spcBef>
                <a:spcPts val="100"/>
              </a:spcBef>
            </a:pPr>
            <a:r>
              <a:rPr lang="en-US" sz="2700" b="1" kern="1200" spc="17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PUBLIC</a:t>
            </a:r>
            <a:r>
              <a:rPr lang="en-US" sz="2700" b="1" kern="1200" spc="-1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700" b="1" kern="1200" spc="21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MEETING</a:t>
            </a:r>
            <a:r>
              <a:rPr lang="en-US" sz="2700" b="1" kern="1200" spc="-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700" b="1" kern="1200" spc="-5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1</a:t>
            </a:r>
            <a:endParaRPr lang="en-US" sz="2700" kern="1200">
              <a:solidFill>
                <a:srgbClr val="571D1F"/>
              </a:solidFill>
              <a:latin typeface="+mn-lt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</a:pPr>
            <a:r>
              <a:rPr lang="en-US" sz="2700" kern="1200" spc="15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June 4</a:t>
            </a:r>
            <a:r>
              <a:rPr lang="en-US" sz="2700" kern="1200" spc="10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700" kern="1200" spc="36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700" kern="1200" spc="9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2024</a:t>
            </a:r>
            <a:endParaRPr lang="en-US" sz="2700" kern="1200">
              <a:solidFill>
                <a:srgbClr val="571D1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19372-C282-9A17-5050-053491A38378}"/>
              </a:ext>
            </a:extLst>
          </p:cNvPr>
          <p:cNvSpPr/>
          <p:nvPr/>
        </p:nvSpPr>
        <p:spPr>
          <a:xfrm>
            <a:off x="0" y="6132391"/>
            <a:ext cx="15544800" cy="344609"/>
          </a:xfrm>
          <a:prstGeom prst="rect">
            <a:avLst/>
          </a:prstGeom>
          <a:solidFill>
            <a:srgbClr val="571D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0B3D1-C4F4-45C8-0F1F-E844E54C9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0" y="7934115"/>
            <a:ext cx="1655880" cy="1732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F5887-0409-6A82-A892-750783FB4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18" b="27939"/>
          <a:stretch/>
        </p:blipFill>
        <p:spPr>
          <a:xfrm>
            <a:off x="0" y="0"/>
            <a:ext cx="15544800" cy="61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72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19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20" name="object 20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C0B03C-67E5-803A-F228-E1BBD90E48AF}"/>
              </a:ext>
            </a:extLst>
          </p:cNvPr>
          <p:cNvGrpSpPr/>
          <p:nvPr/>
        </p:nvGrpSpPr>
        <p:grpSpPr>
          <a:xfrm>
            <a:off x="7587764" y="1934838"/>
            <a:ext cx="3704331" cy="6746272"/>
            <a:chOff x="5768319" y="1282129"/>
            <a:chExt cx="2627809" cy="4785727"/>
          </a:xfrm>
        </p:grpSpPr>
        <p:sp>
          <p:nvSpPr>
            <p:cNvPr id="36" name="Content Placeholder 1">
              <a:extLst>
                <a:ext uri="{FF2B5EF4-FFF2-40B4-BE49-F238E27FC236}">
                  <a16:creationId xmlns:a16="http://schemas.microsoft.com/office/drawing/2014/main" id="{3974115F-3A3E-28B4-4BFA-7F3E9C0FE689}"/>
                </a:ext>
              </a:extLst>
            </p:cNvPr>
            <p:cNvSpPr txBox="1">
              <a:spLocks/>
            </p:cNvSpPr>
            <p:nvPr/>
          </p:nvSpPr>
          <p:spPr>
            <a:xfrm>
              <a:off x="5768319" y="3827576"/>
              <a:ext cx="2627809" cy="22402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800">
                  <a:latin typeface="Montserrat" panose="00000500000000000000" pitchFamily="2" charset="0"/>
                </a:rPr>
                <a:t>Provide 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 panose="00000500000000000000" pitchFamily="2" charset="0"/>
                </a:rPr>
                <a:t>recreational 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 panose="00000500000000000000" pitchFamily="2" charset="0"/>
                </a:rPr>
                <a:t>and social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 panose="00000500000000000000" pitchFamily="2" charset="0"/>
                </a:rPr>
                <a:t> amenities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9AB440-4B5B-900B-E42B-F4D64CD05E2D}"/>
                </a:ext>
              </a:extLst>
            </p:cNvPr>
            <p:cNvSpPr txBox="1"/>
            <p:nvPr/>
          </p:nvSpPr>
          <p:spPr>
            <a:xfrm>
              <a:off x="6074859" y="3283974"/>
              <a:ext cx="2025445" cy="371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Montserrat" panose="00000500000000000000" pitchFamily="2" charset="0"/>
                </a:rPr>
                <a:t>RECREATION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AC981F6-7058-701A-89D2-8C30DA0A564C}"/>
                </a:ext>
              </a:extLst>
            </p:cNvPr>
            <p:cNvSpPr/>
            <p:nvPr/>
          </p:nvSpPr>
          <p:spPr>
            <a:xfrm>
              <a:off x="6212511" y="1282129"/>
              <a:ext cx="1887793" cy="188779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Montserrat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67C-B827-61E8-1B2C-F0E38C56F960}"/>
              </a:ext>
            </a:extLst>
          </p:cNvPr>
          <p:cNvGrpSpPr/>
          <p:nvPr/>
        </p:nvGrpSpPr>
        <p:grpSpPr>
          <a:xfrm>
            <a:off x="507157" y="1997760"/>
            <a:ext cx="3413765" cy="6698109"/>
            <a:chOff x="1371600" y="1997760"/>
            <a:chExt cx="3413765" cy="6698109"/>
          </a:xfrm>
        </p:grpSpPr>
        <p:sp>
          <p:nvSpPr>
            <p:cNvPr id="28" name="Content Placeholder 1">
              <a:extLst>
                <a:ext uri="{FF2B5EF4-FFF2-40B4-BE49-F238E27FC236}">
                  <a16:creationId xmlns:a16="http://schemas.microsoft.com/office/drawing/2014/main" id="{8FF28469-B1B6-8126-354B-1349B63FBD39}"/>
                </a:ext>
              </a:extLst>
            </p:cNvPr>
            <p:cNvSpPr txBox="1">
              <a:spLocks/>
            </p:cNvSpPr>
            <p:nvPr/>
          </p:nvSpPr>
          <p:spPr>
            <a:xfrm>
              <a:off x="1371600" y="5537824"/>
              <a:ext cx="3413765" cy="3158045"/>
            </a:xfrm>
            <a:prstGeom prst="rect">
              <a:avLst/>
            </a:prstGeom>
          </p:spPr>
          <p:txBody>
            <a:bodyPr/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Provide shelter from heat and sun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4FD0C-F323-23D7-AB0D-89A106508912}"/>
                </a:ext>
              </a:extLst>
            </p:cNvPr>
            <p:cNvSpPr txBox="1"/>
            <p:nvPr/>
          </p:nvSpPr>
          <p:spPr>
            <a:xfrm>
              <a:off x="1650884" y="4833144"/>
              <a:ext cx="2855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Montserrat" panose="00000500000000000000" pitchFamily="2" charset="0"/>
                </a:rPr>
                <a:t>SHELTER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4E3D7E-45C6-44D3-6385-48E55F91820C}"/>
                </a:ext>
              </a:extLst>
            </p:cNvPr>
            <p:cNvGrpSpPr/>
            <p:nvPr/>
          </p:nvGrpSpPr>
          <p:grpSpPr>
            <a:xfrm>
              <a:off x="1747905" y="1997760"/>
              <a:ext cx="2661156" cy="2661156"/>
              <a:chOff x="2485103" y="3132762"/>
              <a:chExt cx="1887793" cy="188779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402053D-184F-DC3B-3E97-D85FDB2419E4}"/>
                  </a:ext>
                </a:extLst>
              </p:cNvPr>
              <p:cNvSpPr/>
              <p:nvPr/>
            </p:nvSpPr>
            <p:spPr>
              <a:xfrm>
                <a:off x="2485103" y="3132762"/>
                <a:ext cx="1887793" cy="18877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0"/>
                </a:endParaRPr>
              </a:p>
            </p:txBody>
          </p:sp>
          <p:pic>
            <p:nvPicPr>
              <p:cNvPr id="44" name="Graphic 43" descr="Beach umbrella with solid fill">
                <a:extLst>
                  <a:ext uri="{FF2B5EF4-FFF2-40B4-BE49-F238E27FC236}">
                    <a16:creationId xmlns:a16="http://schemas.microsoft.com/office/drawing/2014/main" id="{1EF492AC-C67E-D944-AF09-77CDE4DCC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flipH="1">
                <a:off x="2918586" y="3460406"/>
                <a:ext cx="1099737" cy="1185113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376CD2-AEC0-C70F-72EA-E9E5B5E8D1D4}"/>
              </a:ext>
            </a:extLst>
          </p:cNvPr>
          <p:cNvGrpSpPr/>
          <p:nvPr/>
        </p:nvGrpSpPr>
        <p:grpSpPr>
          <a:xfrm>
            <a:off x="4084399" y="1997760"/>
            <a:ext cx="3413765" cy="6683351"/>
            <a:chOff x="4691790" y="1997760"/>
            <a:chExt cx="3413765" cy="6683351"/>
          </a:xfrm>
        </p:grpSpPr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6103F0B1-AE92-8D56-5DB1-545CDCC6FF2A}"/>
                </a:ext>
              </a:extLst>
            </p:cNvPr>
            <p:cNvSpPr txBox="1">
              <a:spLocks/>
            </p:cNvSpPr>
            <p:nvPr/>
          </p:nvSpPr>
          <p:spPr>
            <a:xfrm>
              <a:off x="4691790" y="5523066"/>
              <a:ext cx="3413765" cy="31580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800" dirty="0">
                  <a:latin typeface="Montserrat" panose="00000500000000000000" pitchFamily="2" charset="0"/>
                </a:rPr>
                <a:t>Increase useability </a:t>
              </a:r>
              <a:br>
                <a:rPr lang="en-US" sz="2800" dirty="0">
                  <a:latin typeface="Montserrat" panose="00000500000000000000" pitchFamily="2" charset="0"/>
                </a:rPr>
              </a:br>
              <a:r>
                <a:rPr lang="en-US" sz="2800" dirty="0">
                  <a:latin typeface="Montserrat" panose="00000500000000000000" pitchFamily="2" charset="0"/>
                </a:rPr>
                <a:t>for vulnerable populations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B27AA4-6847-3209-086A-C7B30770C6CC}"/>
                </a:ext>
              </a:extLst>
            </p:cNvPr>
            <p:cNvSpPr txBox="1"/>
            <p:nvPr/>
          </p:nvSpPr>
          <p:spPr>
            <a:xfrm>
              <a:off x="4971074" y="4825374"/>
              <a:ext cx="2855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Montserrat" panose="00000500000000000000" pitchFamily="2" charset="0"/>
                </a:rPr>
                <a:t>ACCESS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AB300CC-2AC2-D0B9-0F19-C88A6E12454D}"/>
                </a:ext>
              </a:extLst>
            </p:cNvPr>
            <p:cNvSpPr/>
            <p:nvPr/>
          </p:nvSpPr>
          <p:spPr>
            <a:xfrm>
              <a:off x="5068095" y="1997760"/>
              <a:ext cx="2661156" cy="26611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Montserrat" panose="00000500000000000000" pitchFamily="2" charset="0"/>
              </a:endParaRPr>
            </a:p>
          </p:txBody>
        </p:sp>
        <p:pic>
          <p:nvPicPr>
            <p:cNvPr id="45" name="Graphic 44" descr="Person in wheelchair with solid fill">
              <a:extLst>
                <a:ext uri="{FF2B5EF4-FFF2-40B4-BE49-F238E27FC236}">
                  <a16:creationId xmlns:a16="http://schemas.microsoft.com/office/drawing/2014/main" id="{5393996E-2A76-CAC4-1728-AC35C134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9377" y="2484708"/>
              <a:ext cx="1798593" cy="17985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5FC27-1BCE-CACB-8B0D-FC3AA055E8CA}"/>
              </a:ext>
            </a:extLst>
          </p:cNvPr>
          <p:cNvGrpSpPr/>
          <p:nvPr/>
        </p:nvGrpSpPr>
        <p:grpSpPr>
          <a:xfrm>
            <a:off x="11780261" y="1944416"/>
            <a:ext cx="3413765" cy="6751453"/>
            <a:chOff x="11093093" y="1944416"/>
            <a:chExt cx="3413765" cy="675145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6237A9-1FDF-F379-4011-5B9B05087143}"/>
                </a:ext>
              </a:extLst>
            </p:cNvPr>
            <p:cNvGrpSpPr/>
            <p:nvPr/>
          </p:nvGrpSpPr>
          <p:grpSpPr>
            <a:xfrm>
              <a:off x="11093093" y="1944416"/>
              <a:ext cx="3413765" cy="6751453"/>
              <a:chOff x="9287659" y="1278903"/>
              <a:chExt cx="2421685" cy="4789402"/>
            </a:xfrm>
          </p:grpSpPr>
          <p:sp>
            <p:nvSpPr>
              <p:cNvPr id="40" name="Content Placeholder 1">
                <a:extLst>
                  <a:ext uri="{FF2B5EF4-FFF2-40B4-BE49-F238E27FC236}">
                    <a16:creationId xmlns:a16="http://schemas.microsoft.com/office/drawing/2014/main" id="{EB4B1FF8-E178-F994-8CA1-2352EB73FC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7659" y="3828025"/>
                <a:ext cx="2421685" cy="22402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800">
                    <a:latin typeface="Montserrat" panose="00000500000000000000" pitchFamily="2" charset="0"/>
                  </a:rPr>
                  <a:t>Increase native </a:t>
                </a:r>
                <a:br>
                  <a:rPr lang="en-US" sz="2800">
                    <a:latin typeface="Montserrat" panose="00000500000000000000" pitchFamily="2" charset="0"/>
                  </a:rPr>
                </a:br>
                <a:r>
                  <a:rPr lang="en-US" sz="2800">
                    <a:latin typeface="Montserrat" panose="00000500000000000000" pitchFamily="2" charset="0"/>
                  </a:rPr>
                  <a:t>tree canopy and awareness of heat safety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90A64D8-DD46-1781-512B-3596C8F3423D}"/>
                  </a:ext>
                </a:extLst>
              </p:cNvPr>
              <p:cNvGrpSpPr/>
              <p:nvPr/>
            </p:nvGrpSpPr>
            <p:grpSpPr>
              <a:xfrm>
                <a:off x="9353917" y="1278903"/>
                <a:ext cx="2289170" cy="2386069"/>
                <a:chOff x="8557504" y="1278903"/>
                <a:chExt cx="2289170" cy="2386069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345A582-BEC2-B3BC-B755-1BA2CE9E7811}"/>
                    </a:ext>
                  </a:extLst>
                </p:cNvPr>
                <p:cNvSpPr txBox="1"/>
                <p:nvPr/>
              </p:nvSpPr>
              <p:spPr>
                <a:xfrm>
                  <a:off x="8557504" y="3293806"/>
                  <a:ext cx="2289170" cy="371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>
                      <a:latin typeface="Montserrat" panose="00000500000000000000" pitchFamily="2" charset="0"/>
                    </a:rPr>
                    <a:t>ENVIRONMENT</a:t>
                  </a: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EF4DAF99-C358-EEF1-E043-9C1A640FE849}"/>
                    </a:ext>
                  </a:extLst>
                </p:cNvPr>
                <p:cNvSpPr/>
                <p:nvPr/>
              </p:nvSpPr>
              <p:spPr>
                <a:xfrm>
                  <a:off x="8626331" y="1278903"/>
                  <a:ext cx="1887793" cy="188779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Montserrat" panose="00000500000000000000" pitchFamily="2" charset="0"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079702-C3C6-6DE6-5C06-3828B3860C7C}"/>
                </a:ext>
              </a:extLst>
            </p:cNvPr>
            <p:cNvGrpSpPr/>
            <p:nvPr/>
          </p:nvGrpSpPr>
          <p:grpSpPr>
            <a:xfrm>
              <a:off x="11636540" y="2402601"/>
              <a:ext cx="1955112" cy="1601078"/>
              <a:chOff x="11830738" y="2459628"/>
              <a:chExt cx="1955112" cy="1601078"/>
            </a:xfrm>
          </p:grpSpPr>
          <p:pic>
            <p:nvPicPr>
              <p:cNvPr id="46" name="Graphic 45" descr="Deciduous tree with solid fill">
                <a:extLst>
                  <a:ext uri="{FF2B5EF4-FFF2-40B4-BE49-F238E27FC236}">
                    <a16:creationId xmlns:a16="http://schemas.microsoft.com/office/drawing/2014/main" id="{9D42D999-FC5D-2A59-0FCC-6D5F853D0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642380" y="2917236"/>
                <a:ext cx="1143470" cy="1143470"/>
              </a:xfrm>
              <a:prstGeom prst="rect">
                <a:avLst/>
              </a:prstGeom>
            </p:spPr>
          </p:pic>
          <p:pic>
            <p:nvPicPr>
              <p:cNvPr id="47" name="Graphic 46" descr="Deciduous tree with solid fill">
                <a:extLst>
                  <a:ext uri="{FF2B5EF4-FFF2-40B4-BE49-F238E27FC236}">
                    <a16:creationId xmlns:a16="http://schemas.microsoft.com/office/drawing/2014/main" id="{C79AAD21-9F4E-EEA1-BF59-55ECD140B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11830738" y="2459628"/>
                <a:ext cx="1143470" cy="1601078"/>
              </a:xfrm>
              <a:prstGeom prst="rect">
                <a:avLst/>
              </a:prstGeom>
            </p:spPr>
          </p:pic>
        </p:grp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0FDB7BE0-13E4-CF2D-7675-B0E4E44FDD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72889" y="2638183"/>
            <a:ext cx="1422523" cy="1422523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9443D282-A4BF-FED1-EA86-7E71AEEA9786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38100">
              <a:spcBef>
                <a:spcPts val="100"/>
              </a:spcBef>
              <a:defRPr sz="3600" b="1" i="0">
                <a:solidFill>
                  <a:srgbClr val="211F1F"/>
                </a:solidFill>
                <a:latin typeface="Montserrat" panose="00000500000000000000" pitchFamily="2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/>
              <a:t>PROJECT GOALS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B44BB4F-426A-9C2B-B5CD-1A13703FB05C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6E817051-B95F-AD39-9B2B-93467A65F78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5093423"/>
            <a:ext cx="15544800" cy="4727758"/>
            <a:chOff x="0" y="5093423"/>
            <a:chExt cx="15544800" cy="4727758"/>
          </a:xfrm>
        </p:grpSpPr>
        <p:sp>
          <p:nvSpPr>
            <p:cNvPr id="5" name="object 5"/>
            <p:cNvSpPr/>
            <p:nvPr/>
          </p:nvSpPr>
          <p:spPr>
            <a:xfrm>
              <a:off x="13926693" y="5093423"/>
              <a:ext cx="0" cy="838835"/>
            </a:xfrm>
            <a:custGeom>
              <a:avLst/>
              <a:gdLst/>
              <a:ahLst/>
              <a:cxnLst/>
              <a:rect l="l" t="t" r="r" b="b"/>
              <a:pathLst>
                <a:path h="838835">
                  <a:moveTo>
                    <a:pt x="0" y="83858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900" y="8650212"/>
              <a:ext cx="2114550" cy="457200"/>
            </a:xfrm>
            <a:custGeom>
              <a:avLst/>
              <a:gdLst/>
              <a:ahLst/>
              <a:cxnLst/>
              <a:rect l="l" t="t" r="r" b="b"/>
              <a:pathLst>
                <a:path w="2114550" h="457200">
                  <a:moveTo>
                    <a:pt x="211455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2114550" y="457200"/>
                  </a:lnTo>
                  <a:lnTo>
                    <a:pt x="211455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  <p:pic>
        <p:nvPicPr>
          <p:cNvPr id="2" name="Picture 1" descr="A group of people standing in front of a covered area&#10;&#10;AI-generated content may be incorrect.">
            <a:extLst>
              <a:ext uri="{FF2B5EF4-FFF2-40B4-BE49-F238E27FC236}">
                <a16:creationId xmlns:a16="http://schemas.microsoft.com/office/drawing/2014/main" id="{A8FC145D-0E85-018A-5170-D217AF02BB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0" r="7720"/>
          <a:stretch>
            <a:fillRect/>
          </a:stretch>
        </p:blipFill>
        <p:spPr>
          <a:xfrm>
            <a:off x="6360158" y="1216148"/>
            <a:ext cx="8879729" cy="7875820"/>
          </a:xfrm>
          <a:prstGeom prst="rect">
            <a:avLst/>
          </a:prstGeom>
        </p:spPr>
      </p:pic>
      <p:pic>
        <p:nvPicPr>
          <p:cNvPr id="11" name="Picture 10" descr="A bench next to a body of water&#10;&#10;AI-generated content may be incorrect.">
            <a:extLst>
              <a:ext uri="{FF2B5EF4-FFF2-40B4-BE49-F238E27FC236}">
                <a16:creationId xmlns:a16="http://schemas.microsoft.com/office/drawing/2014/main" id="{56CEA7D1-11D1-CE04-1879-E04F91F91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289" r="-76" b="196"/>
          <a:stretch>
            <a:fillRect/>
          </a:stretch>
        </p:blipFill>
        <p:spPr>
          <a:xfrm>
            <a:off x="305042" y="1213186"/>
            <a:ext cx="5883757" cy="7858484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544F058F-33B9-4B0B-CA60-BBBF9940B5D2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>
                <a:latin typeface="Montserrat" panose="00000500000000000000" pitchFamily="2" charset="0"/>
              </a:rPr>
              <a:t>EXISTING CONDITIONS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F4066D41-9C09-8FC0-B8F5-EF30FE82353A}"/>
              </a:ext>
            </a:extLst>
          </p:cNvPr>
          <p:cNvSpPr/>
          <p:nvPr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Holder 4">
            <a:extLst>
              <a:ext uri="{FF2B5EF4-FFF2-40B4-BE49-F238E27FC236}">
                <a16:creationId xmlns:a16="http://schemas.microsoft.com/office/drawing/2014/main" id="{2F0F0C82-E349-214B-726F-4D536AF8B2B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ECE76-DAB7-D3CC-5E2C-9BE17933A08A}"/>
              </a:ext>
            </a:extLst>
          </p:cNvPr>
          <p:cNvSpPr/>
          <p:nvPr/>
        </p:nvSpPr>
        <p:spPr>
          <a:xfrm>
            <a:off x="304906" y="7855990"/>
            <a:ext cx="5856237" cy="1215920"/>
          </a:xfrm>
          <a:prstGeom prst="rect">
            <a:avLst/>
          </a:prstGeom>
          <a:solidFill>
            <a:srgbClr val="571D1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804C6-D99A-D206-44E2-74D591AD7658}"/>
              </a:ext>
            </a:extLst>
          </p:cNvPr>
          <p:cNvSpPr txBox="1"/>
          <p:nvPr/>
        </p:nvSpPr>
        <p:spPr>
          <a:xfrm>
            <a:off x="386296" y="8208336"/>
            <a:ext cx="57978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j-lt"/>
              </a:rPr>
              <a:t>Current seating options lack shade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923590-C175-9DC3-1E08-5756D9357F18}"/>
              </a:ext>
            </a:extLst>
          </p:cNvPr>
          <p:cNvSpPr/>
          <p:nvPr/>
        </p:nvSpPr>
        <p:spPr>
          <a:xfrm>
            <a:off x="6367853" y="7855990"/>
            <a:ext cx="8871670" cy="1215920"/>
          </a:xfrm>
          <a:prstGeom prst="rect">
            <a:avLst/>
          </a:prstGeom>
          <a:solidFill>
            <a:srgbClr val="571D1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A73ACE-B05E-A981-A43E-A735A91A82A3}"/>
              </a:ext>
            </a:extLst>
          </p:cNvPr>
          <p:cNvSpPr txBox="1"/>
          <p:nvPr/>
        </p:nvSpPr>
        <p:spPr>
          <a:xfrm>
            <a:off x="6449212" y="8192216"/>
            <a:ext cx="57978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j-lt"/>
              </a:rPr>
              <a:t>Only one pavilion available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42005"/>
            <a:ext cx="1744980" cy="3556000"/>
          </a:xfrm>
          <a:custGeom>
            <a:avLst/>
            <a:gdLst/>
            <a:ahLst/>
            <a:cxnLst/>
            <a:rect l="l" t="t" r="r" b="b"/>
            <a:pathLst>
              <a:path w="1744980" h="3556000">
                <a:moveTo>
                  <a:pt x="1744954" y="0"/>
                </a:moveTo>
                <a:lnTo>
                  <a:pt x="0" y="0"/>
                </a:lnTo>
                <a:lnTo>
                  <a:pt x="0" y="3555999"/>
                </a:lnTo>
                <a:lnTo>
                  <a:pt x="1744954" y="3555999"/>
                </a:lnTo>
                <a:lnTo>
                  <a:pt x="1744954" y="0"/>
                </a:lnTo>
                <a:close/>
              </a:path>
            </a:pathLst>
          </a:custGeom>
          <a:solidFill>
            <a:srgbClr val="EC6627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6400" y="1366900"/>
            <a:ext cx="5293995" cy="7106284"/>
            <a:chOff x="406400" y="1366900"/>
            <a:chExt cx="5293995" cy="7106284"/>
          </a:xfrm>
        </p:grpSpPr>
        <p:sp>
          <p:nvSpPr>
            <p:cNvPr id="4" name="object 4"/>
            <p:cNvSpPr/>
            <p:nvPr/>
          </p:nvSpPr>
          <p:spPr>
            <a:xfrm>
              <a:off x="1878241" y="1366900"/>
              <a:ext cx="3822065" cy="7106284"/>
            </a:xfrm>
            <a:custGeom>
              <a:avLst/>
              <a:gdLst/>
              <a:ahLst/>
              <a:cxnLst/>
              <a:rect l="l" t="t" r="r" b="b"/>
              <a:pathLst>
                <a:path w="3822065" h="7106284">
                  <a:moveTo>
                    <a:pt x="0" y="0"/>
                  </a:moveTo>
                  <a:lnTo>
                    <a:pt x="0" y="7106208"/>
                  </a:lnTo>
                  <a:lnTo>
                    <a:pt x="3821658" y="355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66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81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381250" y="0"/>
                  </a:moveTo>
                  <a:lnTo>
                    <a:pt x="285750" y="0"/>
                  </a:lnTo>
                  <a:lnTo>
                    <a:pt x="239400" y="3740"/>
                  </a:lnTo>
                  <a:lnTo>
                    <a:pt x="195431" y="14568"/>
                  </a:lnTo>
                  <a:lnTo>
                    <a:pt x="154432" y="31895"/>
                  </a:lnTo>
                  <a:lnTo>
                    <a:pt x="116990" y="55134"/>
                  </a:lnTo>
                  <a:lnTo>
                    <a:pt x="83695" y="83696"/>
                  </a:lnTo>
                  <a:lnTo>
                    <a:pt x="55133" y="116991"/>
                  </a:lnTo>
                  <a:lnTo>
                    <a:pt x="31895" y="154433"/>
                  </a:lnTo>
                  <a:lnTo>
                    <a:pt x="14567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7" y="3843167"/>
                  </a:lnTo>
                  <a:lnTo>
                    <a:pt x="31895" y="3884166"/>
                  </a:lnTo>
                  <a:lnTo>
                    <a:pt x="55133" y="3921608"/>
                  </a:lnTo>
                  <a:lnTo>
                    <a:pt x="83695" y="3954903"/>
                  </a:lnTo>
                  <a:lnTo>
                    <a:pt x="116990" y="3983465"/>
                  </a:lnTo>
                  <a:lnTo>
                    <a:pt x="154432" y="4006704"/>
                  </a:lnTo>
                  <a:lnTo>
                    <a:pt x="195431" y="4024031"/>
                  </a:lnTo>
                  <a:lnTo>
                    <a:pt x="239400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close/>
                </a:path>
              </a:pathLst>
            </a:custGeom>
            <a:solidFill>
              <a:srgbClr val="F083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81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85750" y="0"/>
                  </a:moveTo>
                  <a:lnTo>
                    <a:pt x="239400" y="3740"/>
                  </a:lnTo>
                  <a:lnTo>
                    <a:pt x="195431" y="14568"/>
                  </a:lnTo>
                  <a:lnTo>
                    <a:pt x="154432" y="31895"/>
                  </a:lnTo>
                  <a:lnTo>
                    <a:pt x="116990" y="55134"/>
                  </a:lnTo>
                  <a:lnTo>
                    <a:pt x="83695" y="83696"/>
                  </a:lnTo>
                  <a:lnTo>
                    <a:pt x="55133" y="116991"/>
                  </a:lnTo>
                  <a:lnTo>
                    <a:pt x="31895" y="154433"/>
                  </a:lnTo>
                  <a:lnTo>
                    <a:pt x="14567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7" y="3843167"/>
                  </a:lnTo>
                  <a:lnTo>
                    <a:pt x="31895" y="3884166"/>
                  </a:lnTo>
                  <a:lnTo>
                    <a:pt x="55133" y="3921608"/>
                  </a:lnTo>
                  <a:lnTo>
                    <a:pt x="83695" y="3954903"/>
                  </a:lnTo>
                  <a:lnTo>
                    <a:pt x="116990" y="3983465"/>
                  </a:lnTo>
                  <a:lnTo>
                    <a:pt x="154432" y="4006704"/>
                  </a:lnTo>
                  <a:lnTo>
                    <a:pt x="195431" y="4024031"/>
                  </a:lnTo>
                  <a:lnTo>
                    <a:pt x="239400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lnTo>
                    <a:pt x="285750" y="0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7350" y="241300"/>
            <a:ext cx="37496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6889" algn="l"/>
              </a:tabLst>
            </a:pPr>
            <a:r>
              <a:rPr sz="2800" spc="340">
                <a:latin typeface="Myriad Pro"/>
                <a:cs typeface="Myriad Pro"/>
              </a:rPr>
              <a:t>PROJECT</a:t>
            </a:r>
            <a:r>
              <a:rPr sz="2800">
                <a:latin typeface="Myriad Pro"/>
                <a:cs typeface="Myriad Pro"/>
              </a:rPr>
              <a:t>	</a:t>
            </a:r>
            <a:r>
              <a:rPr sz="2800" spc="254">
                <a:latin typeface="Myriad Pro"/>
                <a:cs typeface="Myriad Pro"/>
              </a:rPr>
              <a:t>SCHEDULE</a:t>
            </a:r>
            <a:endParaRPr sz="280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8800" y="3109976"/>
            <a:ext cx="215201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Phase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50">
                <a:solidFill>
                  <a:srgbClr val="211F1F"/>
                </a:solidFill>
                <a:latin typeface="Myriad Pro"/>
                <a:cs typeface="Myriad Pro"/>
              </a:rPr>
              <a:t>1</a:t>
            </a:r>
            <a:endParaRPr sz="1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>
                <a:solidFill>
                  <a:srgbClr val="211F1F"/>
                </a:solidFill>
                <a:latin typeface="Myriad Pro"/>
                <a:cs typeface="Myriad Pro"/>
              </a:rPr>
              <a:t>Concept</a:t>
            </a:r>
            <a:r>
              <a:rPr sz="2400" b="1" spc="27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2400" b="1" spc="-70">
                <a:solidFill>
                  <a:srgbClr val="211F1F"/>
                </a:solidFill>
                <a:latin typeface="Myriad Pro"/>
                <a:cs typeface="Myriad Pro"/>
              </a:rPr>
              <a:t>Design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8800" y="3864355"/>
            <a:ext cx="2061845" cy="102976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Site</a:t>
            </a:r>
            <a:r>
              <a:rPr sz="1800" spc="-3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Analysis</a:t>
            </a:r>
            <a:endParaRPr sz="1800">
              <a:latin typeface="Myriad Pro"/>
              <a:cs typeface="Myriad Pro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Public</a:t>
            </a:r>
            <a:r>
              <a:rPr sz="1800" spc="-4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Meeting</a:t>
            </a:r>
            <a:r>
              <a:rPr sz="18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25">
                <a:solidFill>
                  <a:srgbClr val="211F1F"/>
                </a:solidFill>
                <a:latin typeface="Myriad Pro"/>
                <a:cs typeface="Myriad Pro"/>
              </a:rPr>
              <a:t>#1</a:t>
            </a:r>
            <a:endParaRPr sz="1800">
              <a:latin typeface="Myriad Pro"/>
              <a:cs typeface="Myriad Pro"/>
            </a:endParaRPr>
          </a:p>
          <a:p>
            <a:pPr marL="241300" marR="508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Conceptual</a:t>
            </a:r>
            <a:r>
              <a:rPr sz="1800" spc="-7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Design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1318" y="6069386"/>
            <a:ext cx="140066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i="1" spc="-20">
                <a:solidFill>
                  <a:srgbClr val="211F1F"/>
                </a:solidFill>
                <a:latin typeface="Calibri"/>
                <a:cs typeface="Calibri"/>
              </a:rPr>
              <a:t>March – June 2025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78200" y="2863849"/>
            <a:ext cx="2730500" cy="4102100"/>
            <a:chOff x="3378200" y="2863849"/>
            <a:chExt cx="2730500" cy="4102100"/>
          </a:xfrm>
          <a:solidFill>
            <a:srgbClr val="BDCB6D"/>
          </a:solidFill>
        </p:grpSpPr>
        <p:sp>
          <p:nvSpPr>
            <p:cNvPr id="12" name="object 12"/>
            <p:cNvSpPr/>
            <p:nvPr/>
          </p:nvSpPr>
          <p:spPr>
            <a:xfrm>
              <a:off x="34099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381250" y="0"/>
                  </a:moveTo>
                  <a:lnTo>
                    <a:pt x="285750" y="0"/>
                  </a:ln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099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85750" y="0"/>
                  </a:move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lnTo>
                    <a:pt x="285750" y="0"/>
                  </a:lnTo>
                  <a:close/>
                </a:path>
              </a:pathLst>
            </a:custGeom>
            <a:grpFill/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30600" y="3109976"/>
            <a:ext cx="2405380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Phase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50">
                <a:solidFill>
                  <a:srgbClr val="211F1F"/>
                </a:solidFill>
                <a:latin typeface="Myriad Pro"/>
                <a:cs typeface="Myriad Pro"/>
              </a:rPr>
              <a:t>2</a:t>
            </a:r>
            <a:endParaRPr sz="1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400" b="1" spc="55">
                <a:solidFill>
                  <a:srgbClr val="211F1F"/>
                </a:solidFill>
                <a:latin typeface="Myriad Pro"/>
                <a:cs typeface="Myriad Pro"/>
              </a:rPr>
              <a:t>Construction Documents and Outreach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30600" y="4514315"/>
            <a:ext cx="2407285" cy="102976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Design</a:t>
            </a:r>
            <a:r>
              <a:rPr sz="1800" spc="-3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Development</a:t>
            </a:r>
            <a:endParaRPr sz="1800">
              <a:latin typeface="Myriad Pro"/>
              <a:cs typeface="Myriad Pro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Construction</a:t>
            </a:r>
            <a:r>
              <a:rPr sz="1800" spc="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Docs</a:t>
            </a:r>
            <a:endParaRPr sz="1800">
              <a:latin typeface="Myriad Pro"/>
              <a:cs typeface="Myriad Pro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Public</a:t>
            </a:r>
            <a:r>
              <a:rPr sz="1800" spc="-2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Meeting</a:t>
            </a:r>
            <a:r>
              <a:rPr sz="1800" spc="-2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#2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91012" y="6069386"/>
            <a:ext cx="13375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i="1" spc="-30">
                <a:solidFill>
                  <a:srgbClr val="211F1F"/>
                </a:solidFill>
                <a:latin typeface="Calibri"/>
                <a:cs typeface="Calibri"/>
              </a:rPr>
              <a:t>June - August</a:t>
            </a:r>
            <a:r>
              <a:rPr sz="1800" i="1" spc="-6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1800" i="1" spc="-20">
                <a:solidFill>
                  <a:srgbClr val="211F1F"/>
                </a:solidFill>
                <a:latin typeface="Calibri"/>
                <a:cs typeface="Calibri"/>
              </a:rPr>
              <a:t>2025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350000" y="2863849"/>
            <a:ext cx="2730500" cy="4102100"/>
            <a:chOff x="6350000" y="2863849"/>
            <a:chExt cx="2730500" cy="4102100"/>
          </a:xfrm>
          <a:solidFill>
            <a:srgbClr val="FFCD4E"/>
          </a:solidFill>
        </p:grpSpPr>
        <p:sp>
          <p:nvSpPr>
            <p:cNvPr id="18" name="object 18"/>
            <p:cNvSpPr/>
            <p:nvPr/>
          </p:nvSpPr>
          <p:spPr>
            <a:xfrm>
              <a:off x="63817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381250" y="0"/>
                  </a:moveTo>
                  <a:lnTo>
                    <a:pt x="285750" y="0"/>
                  </a:ln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817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85750" y="0"/>
                  </a:move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lnTo>
                    <a:pt x="285750" y="0"/>
                  </a:lnTo>
                  <a:close/>
                </a:path>
              </a:pathLst>
            </a:custGeom>
            <a:grpFill/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321800" y="2863849"/>
            <a:ext cx="2730500" cy="4102100"/>
            <a:chOff x="9321800" y="2863849"/>
            <a:chExt cx="2730500" cy="41021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1" name="object 21"/>
            <p:cNvSpPr/>
            <p:nvPr/>
          </p:nvSpPr>
          <p:spPr>
            <a:xfrm>
              <a:off x="93535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381250" y="0"/>
                  </a:moveTo>
                  <a:lnTo>
                    <a:pt x="285750" y="0"/>
                  </a:ln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5355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85750" y="0"/>
                  </a:move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598" y="4034859"/>
                  </a:lnTo>
                  <a:lnTo>
                    <a:pt x="2471567" y="4024031"/>
                  </a:lnTo>
                  <a:lnTo>
                    <a:pt x="2512566" y="4006704"/>
                  </a:lnTo>
                  <a:lnTo>
                    <a:pt x="2550008" y="3983465"/>
                  </a:lnTo>
                  <a:lnTo>
                    <a:pt x="2583303" y="3954903"/>
                  </a:lnTo>
                  <a:lnTo>
                    <a:pt x="2611865" y="3921608"/>
                  </a:lnTo>
                  <a:lnTo>
                    <a:pt x="2635104" y="3884166"/>
                  </a:lnTo>
                  <a:lnTo>
                    <a:pt x="2652431" y="3843167"/>
                  </a:lnTo>
                  <a:lnTo>
                    <a:pt x="2663259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59" y="239401"/>
                  </a:lnTo>
                  <a:lnTo>
                    <a:pt x="2652431" y="195432"/>
                  </a:lnTo>
                  <a:lnTo>
                    <a:pt x="2635104" y="154433"/>
                  </a:lnTo>
                  <a:lnTo>
                    <a:pt x="2611865" y="116991"/>
                  </a:lnTo>
                  <a:lnTo>
                    <a:pt x="2583303" y="83696"/>
                  </a:lnTo>
                  <a:lnTo>
                    <a:pt x="2550008" y="55134"/>
                  </a:lnTo>
                  <a:lnTo>
                    <a:pt x="2512566" y="31895"/>
                  </a:lnTo>
                  <a:lnTo>
                    <a:pt x="2471567" y="14568"/>
                  </a:lnTo>
                  <a:lnTo>
                    <a:pt x="2427598" y="3740"/>
                  </a:lnTo>
                  <a:lnTo>
                    <a:pt x="2381250" y="0"/>
                  </a:lnTo>
                  <a:lnTo>
                    <a:pt x="285750" y="0"/>
                  </a:lnTo>
                  <a:close/>
                </a:path>
              </a:pathLst>
            </a:custGeom>
            <a:grpFill/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531350" y="3109976"/>
            <a:ext cx="230251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Phase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50">
                <a:solidFill>
                  <a:srgbClr val="211F1F"/>
                </a:solidFill>
                <a:latin typeface="Myriad Pro"/>
                <a:cs typeface="Myriad Pro"/>
              </a:rPr>
              <a:t>4</a:t>
            </a:r>
            <a:endParaRPr sz="1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90">
                <a:solidFill>
                  <a:srgbClr val="211F1F"/>
                </a:solidFill>
                <a:latin typeface="Myriad Pro"/>
                <a:cs typeface="Myriad Pro"/>
              </a:rPr>
              <a:t>Bidding</a:t>
            </a:r>
            <a:r>
              <a:rPr sz="2400" b="1" spc="-1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2400" b="1" spc="180">
                <a:solidFill>
                  <a:srgbClr val="211F1F"/>
                </a:solidFill>
                <a:latin typeface="Myriad Pro"/>
                <a:cs typeface="Myriad Pro"/>
              </a:rPr>
              <a:t>&amp;</a:t>
            </a:r>
            <a:r>
              <a:rPr sz="2400" b="1" spc="-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2400" b="1" spc="-125">
                <a:solidFill>
                  <a:srgbClr val="211F1F"/>
                </a:solidFill>
                <a:latin typeface="Myriad Pro"/>
                <a:cs typeface="Myriad Pro"/>
              </a:rPr>
              <a:t>Award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31350" y="3750055"/>
            <a:ext cx="1787525" cy="1236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8321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Responses</a:t>
            </a:r>
            <a:r>
              <a:rPr sz="1800" spc="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25">
                <a:solidFill>
                  <a:srgbClr val="211F1F"/>
                </a:solidFill>
                <a:latin typeface="Myriad Pro"/>
                <a:cs typeface="Myriad Pro"/>
              </a:rPr>
              <a:t>to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questions</a:t>
            </a:r>
            <a:endParaRPr sz="1800">
              <a:latin typeface="Myriad Pro"/>
              <a:cs typeface="Myriad Pro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Conformed</a:t>
            </a:r>
            <a:r>
              <a:rPr sz="1800" spc="-5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25">
                <a:solidFill>
                  <a:srgbClr val="211F1F"/>
                </a:solidFill>
                <a:latin typeface="Myriad Pro"/>
                <a:cs typeface="Myriad Pro"/>
              </a:rPr>
              <a:t>Set</a:t>
            </a:r>
            <a:endParaRPr sz="1800">
              <a:latin typeface="Myriad Pro"/>
              <a:cs typeface="Myriad Pro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Bidder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selection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50132" y="6207886"/>
            <a:ext cx="14649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i="1" spc="-50">
                <a:solidFill>
                  <a:srgbClr val="211F1F"/>
                </a:solidFill>
                <a:latin typeface="Calibri"/>
                <a:cs typeface="Calibri"/>
              </a:rPr>
              <a:t>Est. </a:t>
            </a:r>
            <a:r>
              <a:rPr lang="en-US" sz="1800" i="1">
                <a:solidFill>
                  <a:srgbClr val="211F1F"/>
                </a:solidFill>
                <a:latin typeface="Calibri"/>
                <a:cs typeface="Calibri"/>
              </a:rPr>
              <a:t>Fall 2025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350750" y="2863849"/>
            <a:ext cx="2730500" cy="4102100"/>
            <a:chOff x="12350750" y="2863849"/>
            <a:chExt cx="2730500" cy="4102100"/>
          </a:xfrm>
          <a:solidFill>
            <a:srgbClr val="709DD8"/>
          </a:solidFill>
        </p:grpSpPr>
        <p:sp>
          <p:nvSpPr>
            <p:cNvPr id="27" name="object 27"/>
            <p:cNvSpPr/>
            <p:nvPr/>
          </p:nvSpPr>
          <p:spPr>
            <a:xfrm>
              <a:off x="1238250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381250" y="0"/>
                  </a:moveTo>
                  <a:lnTo>
                    <a:pt x="285750" y="0"/>
                  </a:ln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611" y="4034859"/>
                  </a:lnTo>
                  <a:lnTo>
                    <a:pt x="2471586" y="4024031"/>
                  </a:lnTo>
                  <a:lnTo>
                    <a:pt x="2512588" y="4006704"/>
                  </a:lnTo>
                  <a:lnTo>
                    <a:pt x="2550029" y="3983465"/>
                  </a:lnTo>
                  <a:lnTo>
                    <a:pt x="2583322" y="3954903"/>
                  </a:lnTo>
                  <a:lnTo>
                    <a:pt x="2611880" y="3921608"/>
                  </a:lnTo>
                  <a:lnTo>
                    <a:pt x="2635113" y="3884166"/>
                  </a:lnTo>
                  <a:lnTo>
                    <a:pt x="2652436" y="3843167"/>
                  </a:lnTo>
                  <a:lnTo>
                    <a:pt x="2663261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61" y="239401"/>
                  </a:lnTo>
                  <a:lnTo>
                    <a:pt x="2652436" y="195432"/>
                  </a:lnTo>
                  <a:lnTo>
                    <a:pt x="2635113" y="154433"/>
                  </a:lnTo>
                  <a:lnTo>
                    <a:pt x="2611880" y="116991"/>
                  </a:lnTo>
                  <a:lnTo>
                    <a:pt x="2583322" y="83696"/>
                  </a:lnTo>
                  <a:lnTo>
                    <a:pt x="2550029" y="55134"/>
                  </a:lnTo>
                  <a:lnTo>
                    <a:pt x="2512588" y="31895"/>
                  </a:lnTo>
                  <a:lnTo>
                    <a:pt x="2471586" y="14568"/>
                  </a:lnTo>
                  <a:lnTo>
                    <a:pt x="2427611" y="3740"/>
                  </a:lnTo>
                  <a:lnTo>
                    <a:pt x="238125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382500" y="2895599"/>
              <a:ext cx="2667000" cy="4038600"/>
            </a:xfrm>
            <a:custGeom>
              <a:avLst/>
              <a:gdLst/>
              <a:ahLst/>
              <a:cxnLst/>
              <a:rect l="l" t="t" r="r" b="b"/>
              <a:pathLst>
                <a:path w="2667000" h="4038600">
                  <a:moveTo>
                    <a:pt x="285750" y="0"/>
                  </a:moveTo>
                  <a:lnTo>
                    <a:pt x="239401" y="3740"/>
                  </a:lnTo>
                  <a:lnTo>
                    <a:pt x="195432" y="14568"/>
                  </a:lnTo>
                  <a:lnTo>
                    <a:pt x="154433" y="31895"/>
                  </a:lnTo>
                  <a:lnTo>
                    <a:pt x="116991" y="55134"/>
                  </a:lnTo>
                  <a:lnTo>
                    <a:pt x="83696" y="83696"/>
                  </a:lnTo>
                  <a:lnTo>
                    <a:pt x="55134" y="116991"/>
                  </a:lnTo>
                  <a:lnTo>
                    <a:pt x="31895" y="154433"/>
                  </a:lnTo>
                  <a:lnTo>
                    <a:pt x="14568" y="195432"/>
                  </a:lnTo>
                  <a:lnTo>
                    <a:pt x="3740" y="239401"/>
                  </a:lnTo>
                  <a:lnTo>
                    <a:pt x="0" y="285750"/>
                  </a:lnTo>
                  <a:lnTo>
                    <a:pt x="0" y="3752850"/>
                  </a:lnTo>
                  <a:lnTo>
                    <a:pt x="3740" y="3799198"/>
                  </a:lnTo>
                  <a:lnTo>
                    <a:pt x="14568" y="3843167"/>
                  </a:lnTo>
                  <a:lnTo>
                    <a:pt x="31895" y="3884166"/>
                  </a:lnTo>
                  <a:lnTo>
                    <a:pt x="55134" y="3921608"/>
                  </a:lnTo>
                  <a:lnTo>
                    <a:pt x="83696" y="3954903"/>
                  </a:lnTo>
                  <a:lnTo>
                    <a:pt x="116991" y="3983465"/>
                  </a:lnTo>
                  <a:lnTo>
                    <a:pt x="154433" y="4006704"/>
                  </a:lnTo>
                  <a:lnTo>
                    <a:pt x="195432" y="4024031"/>
                  </a:lnTo>
                  <a:lnTo>
                    <a:pt x="239401" y="4034859"/>
                  </a:lnTo>
                  <a:lnTo>
                    <a:pt x="285750" y="4038600"/>
                  </a:lnTo>
                  <a:lnTo>
                    <a:pt x="2381250" y="4038600"/>
                  </a:lnTo>
                  <a:lnTo>
                    <a:pt x="2427611" y="4034859"/>
                  </a:lnTo>
                  <a:lnTo>
                    <a:pt x="2471586" y="4024031"/>
                  </a:lnTo>
                  <a:lnTo>
                    <a:pt x="2512588" y="4006704"/>
                  </a:lnTo>
                  <a:lnTo>
                    <a:pt x="2550029" y="3983465"/>
                  </a:lnTo>
                  <a:lnTo>
                    <a:pt x="2583322" y="3954903"/>
                  </a:lnTo>
                  <a:lnTo>
                    <a:pt x="2611880" y="3921608"/>
                  </a:lnTo>
                  <a:lnTo>
                    <a:pt x="2635113" y="3884166"/>
                  </a:lnTo>
                  <a:lnTo>
                    <a:pt x="2652436" y="3843167"/>
                  </a:lnTo>
                  <a:lnTo>
                    <a:pt x="2663261" y="3799198"/>
                  </a:lnTo>
                  <a:lnTo>
                    <a:pt x="2667000" y="3752850"/>
                  </a:lnTo>
                  <a:lnTo>
                    <a:pt x="2667000" y="285750"/>
                  </a:lnTo>
                  <a:lnTo>
                    <a:pt x="2663261" y="239401"/>
                  </a:lnTo>
                  <a:lnTo>
                    <a:pt x="2652436" y="195432"/>
                  </a:lnTo>
                  <a:lnTo>
                    <a:pt x="2635113" y="154433"/>
                  </a:lnTo>
                  <a:lnTo>
                    <a:pt x="2611880" y="116991"/>
                  </a:lnTo>
                  <a:lnTo>
                    <a:pt x="2583322" y="83696"/>
                  </a:lnTo>
                  <a:lnTo>
                    <a:pt x="2550029" y="55134"/>
                  </a:lnTo>
                  <a:lnTo>
                    <a:pt x="2512588" y="31895"/>
                  </a:lnTo>
                  <a:lnTo>
                    <a:pt x="2471586" y="14568"/>
                  </a:lnTo>
                  <a:lnTo>
                    <a:pt x="2427611" y="3740"/>
                  </a:lnTo>
                  <a:lnTo>
                    <a:pt x="2381250" y="0"/>
                  </a:lnTo>
                  <a:lnTo>
                    <a:pt x="285750" y="0"/>
                  </a:lnTo>
                  <a:close/>
                </a:path>
              </a:pathLst>
            </a:custGeom>
            <a:grpFill/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2560300" y="3109976"/>
            <a:ext cx="178562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Phase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50">
                <a:solidFill>
                  <a:srgbClr val="211F1F"/>
                </a:solidFill>
                <a:latin typeface="Myriad Pro"/>
                <a:cs typeface="Myriad Pro"/>
              </a:rPr>
              <a:t>5</a:t>
            </a:r>
            <a:endParaRPr sz="1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5">
                <a:solidFill>
                  <a:srgbClr val="211F1F"/>
                </a:solidFill>
                <a:latin typeface="Myriad Pro"/>
                <a:cs typeface="Myriad Pro"/>
              </a:rPr>
              <a:t>Construction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60300" y="3807205"/>
            <a:ext cx="1894205" cy="6883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Site</a:t>
            </a:r>
            <a:r>
              <a:rPr sz="1800" spc="-3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Remediation</a:t>
            </a:r>
            <a:endParaRPr sz="1800">
              <a:latin typeface="Myriad Pro"/>
              <a:cs typeface="Myriad Pro"/>
            </a:endParaRPr>
          </a:p>
          <a:p>
            <a:pPr marL="240665" indent="-227965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Site</a:t>
            </a:r>
            <a:r>
              <a:rPr sz="1800" spc="-3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Construction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893993" y="6202937"/>
            <a:ext cx="16440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i="1" spc="-50">
                <a:solidFill>
                  <a:srgbClr val="211F1F"/>
                </a:solidFill>
                <a:latin typeface="Calibri"/>
                <a:cs typeface="Calibri"/>
              </a:rPr>
              <a:t>Est.</a:t>
            </a:r>
            <a:r>
              <a:rPr sz="1800" i="1" spc="-7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1800" i="1">
                <a:solidFill>
                  <a:srgbClr val="211F1F"/>
                </a:solidFill>
                <a:latin typeface="Calibri"/>
                <a:cs typeface="Calibri"/>
              </a:rPr>
              <a:t>S</a:t>
            </a:r>
            <a:r>
              <a:rPr lang="en-US" sz="1800" i="1">
                <a:solidFill>
                  <a:srgbClr val="211F1F"/>
                </a:solidFill>
                <a:latin typeface="Calibri"/>
                <a:cs typeface="Calibri"/>
              </a:rPr>
              <a:t>pring</a:t>
            </a:r>
            <a:r>
              <a:rPr sz="18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1800" i="1" spc="-20">
                <a:solidFill>
                  <a:srgbClr val="211F1F"/>
                </a:solidFill>
                <a:latin typeface="Calibri"/>
                <a:cs typeface="Calibri"/>
              </a:rPr>
              <a:t>2026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30975" y="3109976"/>
            <a:ext cx="148209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Phase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50">
                <a:solidFill>
                  <a:srgbClr val="211F1F"/>
                </a:solidFill>
                <a:latin typeface="Myriad Pro"/>
                <a:cs typeface="Myriad Pro"/>
              </a:rPr>
              <a:t>3</a:t>
            </a:r>
            <a:endParaRPr sz="1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15">
                <a:solidFill>
                  <a:srgbClr val="211F1F"/>
                </a:solidFill>
                <a:latin typeface="Myriad Pro"/>
                <a:cs typeface="Myriad Pro"/>
              </a:rPr>
              <a:t>Permitting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30975" y="3864355"/>
            <a:ext cx="2264410" cy="1461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lang="en-US" sz="1800">
                <a:solidFill>
                  <a:srgbClr val="211F1F"/>
                </a:solidFill>
                <a:latin typeface="Myriad Pro"/>
                <a:cs typeface="Myriad Pro"/>
              </a:rPr>
              <a:t>Chicopee</a:t>
            </a:r>
            <a:r>
              <a:rPr sz="1800" spc="-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Conservation Commission</a:t>
            </a:r>
            <a:endParaRPr sz="1800">
              <a:latin typeface="Myriad Pro"/>
              <a:cs typeface="Myriad Pro"/>
            </a:endParaRPr>
          </a:p>
          <a:p>
            <a:pPr marL="241300" marR="18415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MA</a:t>
            </a:r>
            <a:r>
              <a:rPr sz="18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>
                <a:solidFill>
                  <a:srgbClr val="211F1F"/>
                </a:solidFill>
                <a:latin typeface="Myriad Pro"/>
                <a:cs typeface="Myriad Pro"/>
              </a:rPr>
              <a:t>Historic</a:t>
            </a:r>
            <a:r>
              <a:rPr sz="1800" spc="-3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1800" spc="-10">
                <a:solidFill>
                  <a:srgbClr val="211F1F"/>
                </a:solidFill>
                <a:latin typeface="Myriad Pro"/>
                <a:cs typeface="Myriad Pro"/>
              </a:rPr>
              <a:t>Commis- </a:t>
            </a:r>
            <a:r>
              <a:rPr sz="1800" spc="-20">
                <a:solidFill>
                  <a:srgbClr val="211F1F"/>
                </a:solidFill>
                <a:latin typeface="Myriad Pro"/>
                <a:cs typeface="Myriad Pro"/>
              </a:rPr>
              <a:t>sion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96405" y="6202937"/>
            <a:ext cx="1951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i="1">
                <a:solidFill>
                  <a:srgbClr val="211F1F"/>
                </a:solidFill>
                <a:latin typeface="Calibri"/>
                <a:cs typeface="Calibri"/>
              </a:rPr>
              <a:t>May-July</a:t>
            </a:r>
            <a:r>
              <a:rPr sz="1800" i="1" spc="6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1800" i="1" spc="-20">
                <a:solidFill>
                  <a:srgbClr val="211F1F"/>
                </a:solidFill>
                <a:latin typeface="Calibri"/>
                <a:cs typeface="Calibri"/>
              </a:rPr>
              <a:t>2025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36" name="object 36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  <p:sp>
        <p:nvSpPr>
          <p:cNvPr id="40" name="Holder 4">
            <a:extLst>
              <a:ext uri="{FF2B5EF4-FFF2-40B4-BE49-F238E27FC236}">
                <a16:creationId xmlns:a16="http://schemas.microsoft.com/office/drawing/2014/main" id="{1BA79B17-6EF9-7846-F4CC-D82A919187EB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>
                <a:latin typeface="Franklin Gothic Book"/>
              </a:rPr>
              <a:t>2025</a:t>
            </a:r>
            <a:endParaRPr lang="en-US" sz="1400">
              <a:latin typeface="Franklin Gothic Boo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ath next to a body of water&#10;&#10;AI-generated content may be incorrect.">
            <a:extLst>
              <a:ext uri="{FF2B5EF4-FFF2-40B4-BE49-F238E27FC236}">
                <a16:creationId xmlns:a16="http://schemas.microsoft.com/office/drawing/2014/main" id="{497A9C85-3B21-3839-B2F8-5BCB896A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46755"/>
          <a:stretch/>
        </p:blipFill>
        <p:spPr>
          <a:xfrm>
            <a:off x="8348" y="0"/>
            <a:ext cx="4983480" cy="92036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79540" y="2617469"/>
            <a:ext cx="6077585" cy="176971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0"/>
              </a:spcBef>
              <a:buChar char="•"/>
              <a:tabLst>
                <a:tab pos="469265" algn="l"/>
              </a:tabLst>
            </a:pPr>
            <a:r>
              <a:rPr lang="en-US"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Medium Pavilion (1)</a:t>
            </a: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Char char="•"/>
              <a:tabLst>
                <a:tab pos="469265" algn="l"/>
              </a:tabLst>
            </a:pPr>
            <a:r>
              <a:rPr lang="en-US"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Bench Shelters (2)</a:t>
            </a: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Char char="•"/>
              <a:tabLst>
                <a:tab pos="469265" algn="l"/>
              </a:tabLst>
            </a:pPr>
            <a:endParaRPr sz="30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4107" y="1676417"/>
            <a:ext cx="951789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44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SHADE STRUCTURE CONCEPTS</a:t>
            </a:r>
            <a:endParaRPr lang="en-US" sz="3600">
              <a:latin typeface="Montserrat" panose="00000500000000000000" pitchFamily="2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92240" y="2357119"/>
            <a:ext cx="7629525" cy="0"/>
          </a:xfrm>
          <a:custGeom>
            <a:avLst/>
            <a:gdLst/>
            <a:ahLst/>
            <a:cxnLst/>
            <a:rect l="l" t="t" r="r" b="b"/>
            <a:pathLst>
              <a:path w="7629525">
                <a:moveTo>
                  <a:pt x="0" y="0"/>
                </a:moveTo>
                <a:lnTo>
                  <a:pt x="7629525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50502" y="118808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0" spc="-490">
                <a:solidFill>
                  <a:srgbClr val="FFFFFF"/>
                </a:solidFill>
              </a:rPr>
              <a:t>3</a:t>
            </a:r>
            <a:endParaRPr sz="25000"/>
          </a:p>
        </p:txBody>
      </p:sp>
      <p:grpSp>
        <p:nvGrpSpPr>
          <p:cNvPr id="7" name="object 7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8" name="object 8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47CD43F-A337-668B-6226-DC6DF027D6B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tructure&#10;&#10;AI-generated content may be incorrect.">
            <a:extLst>
              <a:ext uri="{FF2B5EF4-FFF2-40B4-BE49-F238E27FC236}">
                <a16:creationId xmlns:a16="http://schemas.microsoft.com/office/drawing/2014/main" id="{D27F68EC-DC04-4D31-E761-4E0BF4FE5B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5" t="15193" r="69892" b="59771"/>
          <a:stretch>
            <a:fillRect/>
          </a:stretch>
        </p:blipFill>
        <p:spPr>
          <a:xfrm>
            <a:off x="8905779" y="1387025"/>
            <a:ext cx="4738313" cy="294146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65470" y="1388730"/>
            <a:ext cx="1172210" cy="3206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55" dirty="0">
                <a:solidFill>
                  <a:srgbClr val="211F1F"/>
                </a:solidFill>
                <a:latin typeface="Trebuchet MS"/>
                <a:cs typeface="Trebuchet MS"/>
              </a:rPr>
              <a:t>Pavilion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896413" y="1383782"/>
            <a:ext cx="132664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>
                <a:solidFill>
                  <a:srgbClr val="211F1F"/>
                </a:solidFill>
                <a:latin typeface="Trebuchet MS"/>
                <a:cs typeface="Trebuchet MS"/>
              </a:rPr>
              <a:t>Bench Shelters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15" name="object 15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/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490E855F-C24C-1BB8-8B3A-F42B9EBB23C9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964317ED-12BA-DEE0-C95C-BC6389D30CB3}"/>
              </a:ext>
            </a:extLst>
          </p:cNvPr>
          <p:cNvSpPr txBox="1">
            <a:spLocks/>
          </p:cNvSpPr>
          <p:nvPr/>
        </p:nvSpPr>
        <p:spPr>
          <a:xfrm>
            <a:off x="289560" y="295610"/>
            <a:ext cx="8625839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 dirty="0">
                <a:latin typeface="Montserrat"/>
              </a:rPr>
              <a:t>SHADE STRUCTURE CONCEPTS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E27B1DE3-1CBD-585A-4E5B-A05262AAF7C4}"/>
              </a:ext>
            </a:extLst>
          </p:cNvPr>
          <p:cNvSpPr/>
          <p:nvPr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drawing of a structure&#10;&#10;AI-generated content may be incorrect.">
            <a:extLst>
              <a:ext uri="{FF2B5EF4-FFF2-40B4-BE49-F238E27FC236}">
                <a16:creationId xmlns:a16="http://schemas.microsoft.com/office/drawing/2014/main" id="{7163B083-924B-AED7-D11F-A8421EE789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70" t="44614" r="44493" b="15039"/>
          <a:stretch>
            <a:fillRect/>
          </a:stretch>
        </p:blipFill>
        <p:spPr>
          <a:xfrm>
            <a:off x="1893522" y="1384238"/>
            <a:ext cx="6492320" cy="3492946"/>
          </a:xfrm>
          <a:prstGeom prst="rect">
            <a:avLst/>
          </a:prstGeom>
        </p:spPr>
      </p:pic>
      <p:pic>
        <p:nvPicPr>
          <p:cNvPr id="6" name="Picture 5" descr="A drawing of a structure&#10;&#10;AI-generated content may be incorrect.">
            <a:extLst>
              <a:ext uri="{FF2B5EF4-FFF2-40B4-BE49-F238E27FC236}">
                <a16:creationId xmlns:a16="http://schemas.microsoft.com/office/drawing/2014/main" id="{0228E0B7-B2C2-52F6-889C-7A1648F60D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315" t="50948" r="5834" b="11188"/>
          <a:stretch>
            <a:fillRect/>
          </a:stretch>
        </p:blipFill>
        <p:spPr>
          <a:xfrm>
            <a:off x="4562112" y="5501476"/>
            <a:ext cx="4048278" cy="2942628"/>
          </a:xfrm>
          <a:prstGeom prst="rect">
            <a:avLst/>
          </a:prstGeom>
        </p:spPr>
      </p:pic>
      <p:pic>
        <p:nvPicPr>
          <p:cNvPr id="7" name="Picture 6" descr="A drawing of a structure&#10;&#10;AI-generated content may be incorrect.">
            <a:extLst>
              <a:ext uri="{FF2B5EF4-FFF2-40B4-BE49-F238E27FC236}">
                <a16:creationId xmlns:a16="http://schemas.microsoft.com/office/drawing/2014/main" id="{118F2A7D-0107-D42B-1556-2C967B5D9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02" t="8061" r="54888" b="54008"/>
          <a:stretch>
            <a:fillRect/>
          </a:stretch>
        </p:blipFill>
        <p:spPr>
          <a:xfrm>
            <a:off x="739192" y="5501476"/>
            <a:ext cx="4054917" cy="2947850"/>
          </a:xfrm>
          <a:prstGeom prst="rect">
            <a:avLst/>
          </a:prstGeom>
        </p:spPr>
      </p:pic>
      <p:pic>
        <p:nvPicPr>
          <p:cNvPr id="8" name="Picture 7" descr="A diagram of a structure&#10;&#10;AI-generated content may be incorrect.">
            <a:extLst>
              <a:ext uri="{FF2B5EF4-FFF2-40B4-BE49-F238E27FC236}">
                <a16:creationId xmlns:a16="http://schemas.microsoft.com/office/drawing/2014/main" id="{D557D765-EA9C-B3A4-CD91-26C18638C0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24" t="19286" r="33816" b="55612"/>
          <a:stretch>
            <a:fillRect/>
          </a:stretch>
        </p:blipFill>
        <p:spPr>
          <a:xfrm>
            <a:off x="8913454" y="5356740"/>
            <a:ext cx="5236555" cy="3297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AC82D0-9F43-6D1D-66A5-4E3CEDB5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14">
            <a:extLst>
              <a:ext uri="{FF2B5EF4-FFF2-40B4-BE49-F238E27FC236}">
                <a16:creationId xmlns:a16="http://schemas.microsoft.com/office/drawing/2014/main" id="{007DBD93-55FA-0A0C-9FA1-2C620E57F783}"/>
              </a:ext>
            </a:extLst>
          </p:cNvPr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395E6707-24DA-BB7C-CB41-C2A1BEE1EACF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0F978776-E3E6-565A-F963-EB2F608636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2EC4CD7E-F617-ED3F-8693-B09848EE703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</a:t>
            </a:fld>
            <a:endParaRPr spc="-25"/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7A7C4922-8126-C982-E7A7-5F6F2CFAEF72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DF61374F-E063-F238-89F4-59FE9E968E57}"/>
              </a:ext>
            </a:extLst>
          </p:cNvPr>
          <p:cNvSpPr txBox="1">
            <a:spLocks/>
          </p:cNvSpPr>
          <p:nvPr/>
        </p:nvSpPr>
        <p:spPr>
          <a:xfrm>
            <a:off x="289560" y="295610"/>
            <a:ext cx="862583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 dirty="0">
                <a:latin typeface="Montserrat" panose="00000500000000000000" pitchFamily="2" charset="0"/>
              </a:rPr>
              <a:t>DCR LOCALLY-SOURCED WOOD</a:t>
            </a: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EECBAE82-CEC8-4906-93D1-D5A9446CCDFA}"/>
              </a:ext>
            </a:extLst>
          </p:cNvPr>
          <p:cNvSpPr/>
          <p:nvPr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91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erial view of a lake&#10;&#10;AI-generated content may be incorrect.">
            <a:extLst>
              <a:ext uri="{FF2B5EF4-FFF2-40B4-BE49-F238E27FC236}">
                <a16:creationId xmlns:a16="http://schemas.microsoft.com/office/drawing/2014/main" id="{A0A7BDD2-1C03-B858-BDF8-AF08B46C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07" t="22722" r="14097" b="17416"/>
          <a:stretch>
            <a:fillRect/>
          </a:stretch>
        </p:blipFill>
        <p:spPr>
          <a:xfrm>
            <a:off x="1183356" y="1617878"/>
            <a:ext cx="13552360" cy="69685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73DB41-2EBD-2027-D437-A974BA02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SHELTER LOCATIONS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60E809-824C-09ED-0F78-A3D693CC68F9}"/>
              </a:ext>
            </a:extLst>
          </p:cNvPr>
          <p:cNvSpPr txBox="1">
            <a:spLocks/>
          </p:cNvSpPr>
          <p:nvPr/>
        </p:nvSpPr>
        <p:spPr>
          <a:xfrm>
            <a:off x="822960" y="1188720"/>
            <a:ext cx="10515600" cy="453767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endParaRPr lang="en-US"/>
          </a:p>
        </p:txBody>
      </p:sp>
      <p:sp>
        <p:nvSpPr>
          <p:cNvPr id="21" name="Holder 4">
            <a:extLst>
              <a:ext uri="{FF2B5EF4-FFF2-40B4-BE49-F238E27FC236}">
                <a16:creationId xmlns:a16="http://schemas.microsoft.com/office/drawing/2014/main" id="{A0004126-5EDA-1126-255B-229E101FA72D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B4E54-5E8D-9505-3498-7BD709A4D6B1}"/>
              </a:ext>
            </a:extLst>
          </p:cNvPr>
          <p:cNvSpPr txBox="1"/>
          <p:nvPr/>
        </p:nvSpPr>
        <p:spPr>
          <a:xfrm>
            <a:off x="11332630" y="7611855"/>
            <a:ext cx="30393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Montserrat"/>
              </a:rPr>
              <a:t>Medium Pavilion </a:t>
            </a:r>
            <a:endParaRPr lang="en-US" b="1" dirty="0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D43C33-41FA-C005-6FD6-8C26F5238383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2771808" y="5883073"/>
            <a:ext cx="40237" cy="17287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F1D015-64D0-954C-A476-443B4C7FBA75}"/>
              </a:ext>
            </a:extLst>
          </p:cNvPr>
          <p:cNvSpPr txBox="1"/>
          <p:nvPr/>
        </p:nvSpPr>
        <p:spPr>
          <a:xfrm>
            <a:off x="8752123" y="7611855"/>
            <a:ext cx="1908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Montserrat"/>
              </a:rPr>
              <a:t>Bench Shelter</a:t>
            </a:r>
            <a:endParaRPr lang="en-US" b="1" dirty="0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EBB31B-87BD-2565-A27B-4217132DCAB9}"/>
              </a:ext>
            </a:extLst>
          </p:cNvPr>
          <p:cNvCxnSpPr>
            <a:cxnSpLocks/>
          </p:cNvCxnSpPr>
          <p:nvPr/>
        </p:nvCxnSpPr>
        <p:spPr>
          <a:xfrm flipV="1">
            <a:off x="9570137" y="5210748"/>
            <a:ext cx="0" cy="23404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F8F7AB-2FBB-078D-AE1E-BE6298610553}"/>
              </a:ext>
            </a:extLst>
          </p:cNvPr>
          <p:cNvSpPr txBox="1"/>
          <p:nvPr/>
        </p:nvSpPr>
        <p:spPr>
          <a:xfrm>
            <a:off x="1172868" y="7611855"/>
            <a:ext cx="1908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Montserrat"/>
              </a:rPr>
              <a:t>Bench Shelter</a:t>
            </a:r>
            <a:endParaRPr lang="en-US" b="1" dirty="0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1142E1-73D9-0BD3-238F-C41C2288D59C}"/>
              </a:ext>
            </a:extLst>
          </p:cNvPr>
          <p:cNvCxnSpPr>
            <a:cxnSpLocks/>
          </p:cNvCxnSpPr>
          <p:nvPr/>
        </p:nvCxnSpPr>
        <p:spPr>
          <a:xfrm flipV="1">
            <a:off x="2035127" y="5338916"/>
            <a:ext cx="0" cy="21781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A5BE50-5CB2-F098-D284-27C73F86DD2D}"/>
              </a:ext>
            </a:extLst>
          </p:cNvPr>
          <p:cNvSpPr txBox="1"/>
          <p:nvPr/>
        </p:nvSpPr>
        <p:spPr>
          <a:xfrm>
            <a:off x="4285821" y="2409593"/>
            <a:ext cx="34679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/>
              </a:rPr>
              <a:t>Chicopee Reservoir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491A36-B612-D038-A709-401B57500B6B}"/>
              </a:ext>
            </a:extLst>
          </p:cNvPr>
          <p:cNvSpPr txBox="1"/>
          <p:nvPr/>
        </p:nvSpPr>
        <p:spPr>
          <a:xfrm>
            <a:off x="12455602" y="1815603"/>
            <a:ext cx="22662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/>
              </a:rPr>
              <a:t>Existing Parking Area &amp; Shelter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BB009-F503-8C92-EAC2-E658F92F02CD}"/>
              </a:ext>
            </a:extLst>
          </p:cNvPr>
          <p:cNvSpPr txBox="1"/>
          <p:nvPr/>
        </p:nvSpPr>
        <p:spPr>
          <a:xfrm>
            <a:off x="5699234" y="5141616"/>
            <a:ext cx="13643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/>
              </a:rPr>
              <a:t>Restroom Building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C97F2F-B455-2185-0AB4-3F5E62E2837E}"/>
              </a:ext>
            </a:extLst>
          </p:cNvPr>
          <p:cNvSpPr txBox="1"/>
          <p:nvPr/>
        </p:nvSpPr>
        <p:spPr>
          <a:xfrm>
            <a:off x="9701959" y="6607277"/>
            <a:ext cx="3018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/>
              </a:rPr>
              <a:t>Existing Overflow Parking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EFE144-AAF9-E735-FDB6-A0FE9AE62CA0}"/>
              </a:ext>
            </a:extLst>
          </p:cNvPr>
          <p:cNvSpPr txBox="1"/>
          <p:nvPr/>
        </p:nvSpPr>
        <p:spPr>
          <a:xfrm>
            <a:off x="359537" y="3863422"/>
            <a:ext cx="13643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/>
              </a:rPr>
              <a:t>Dam</a:t>
            </a:r>
          </a:p>
        </p:txBody>
      </p:sp>
    </p:spTree>
    <p:extLst>
      <p:ext uri="{BB962C8B-B14F-4D97-AF65-F5344CB8AC3E}">
        <p14:creationId xmlns:p14="http://schemas.microsoft.com/office/powerpoint/2010/main" val="386103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A5CB-8052-154B-40F8-5D3B3813B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268DE1-6AB5-583F-FAD9-5D42F3BE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Montserrat"/>
              </a:rPr>
              <a:t>PLAN - MEDIUM PAVILION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1" name="Holder 4">
            <a:extLst>
              <a:ext uri="{FF2B5EF4-FFF2-40B4-BE49-F238E27FC236}">
                <a16:creationId xmlns:a16="http://schemas.microsoft.com/office/drawing/2014/main" id="{8B4A6378-CBC1-9E7A-DF37-630AA063A898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C5E959-9AB3-C85D-2748-F0F7A88D4F76}"/>
              </a:ext>
            </a:extLst>
          </p:cNvPr>
          <p:cNvSpPr txBox="1"/>
          <p:nvPr/>
        </p:nvSpPr>
        <p:spPr>
          <a:xfrm>
            <a:off x="9701959" y="6607277"/>
            <a:ext cx="3018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/>
              </a:rPr>
              <a:t>Existing Overflow Parking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8FCC4-BB0F-902C-36CC-D4A7E9B88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67" y="1081722"/>
            <a:ext cx="12135465" cy="800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2DAC-9E71-B8A5-6FEE-B65EFA25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893" y="7726760"/>
            <a:ext cx="2491796" cy="685989"/>
          </a:xfrm>
          <a:prstGeom prst="rect">
            <a:avLst/>
          </a:prstGeom>
        </p:spPr>
      </p:pic>
      <p:pic>
        <p:nvPicPr>
          <p:cNvPr id="5" name="Picture 4" descr="A map of a parking lot&#10;&#10;AI-generated content may be incorrect.">
            <a:extLst>
              <a:ext uri="{FF2B5EF4-FFF2-40B4-BE49-F238E27FC236}">
                <a16:creationId xmlns:a16="http://schemas.microsoft.com/office/drawing/2014/main" id="{68447A38-0F82-B8F8-395B-DFDC7D8FDF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19" t="25067" r="25089" b="24447"/>
          <a:stretch>
            <a:fillRect/>
          </a:stretch>
        </p:blipFill>
        <p:spPr>
          <a:xfrm>
            <a:off x="1705263" y="1233832"/>
            <a:ext cx="12129886" cy="78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2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A614-813B-D775-6817-7521F822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older 4">
            <a:extLst>
              <a:ext uri="{FF2B5EF4-FFF2-40B4-BE49-F238E27FC236}">
                <a16:creationId xmlns:a16="http://schemas.microsoft.com/office/drawing/2014/main" id="{388EF2F9-6452-3513-F093-63F131A3F299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7DC1F22-BD99-6611-90F4-B5789C2F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Montserrat"/>
              </a:rPr>
              <a:t>RENDERING – Medium Pavilion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2" name="Picture 1" descr="A drawing of a parking lot and a building&#10;&#10;AI-generated content may be incorrect.">
            <a:extLst>
              <a:ext uri="{FF2B5EF4-FFF2-40B4-BE49-F238E27FC236}">
                <a16:creationId xmlns:a16="http://schemas.microsoft.com/office/drawing/2014/main" id="{58C91FF1-91FE-1F78-4E6B-8AD4F463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06" b="9006"/>
          <a:stretch>
            <a:fillRect/>
          </a:stretch>
        </p:blipFill>
        <p:spPr>
          <a:xfrm>
            <a:off x="1636462" y="1144466"/>
            <a:ext cx="12259138" cy="77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1DC3-3712-1EFD-B5B4-CE8B9F16D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A49C53-BE37-9164-B3FA-9ACA91A9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Montserrat"/>
              </a:rPr>
              <a:t>PLAN – BENCH SHELTERS</a:t>
            </a:r>
          </a:p>
        </p:txBody>
      </p:sp>
      <p:sp>
        <p:nvSpPr>
          <p:cNvPr id="21" name="Holder 4">
            <a:extLst>
              <a:ext uri="{FF2B5EF4-FFF2-40B4-BE49-F238E27FC236}">
                <a16:creationId xmlns:a16="http://schemas.microsoft.com/office/drawing/2014/main" id="{1E25D937-78C3-C990-6455-DF9EDA564E8A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06D51-1FF9-10FD-9730-1B69B9685E3E}"/>
              </a:ext>
            </a:extLst>
          </p:cNvPr>
          <p:cNvSpPr txBox="1"/>
          <p:nvPr/>
        </p:nvSpPr>
        <p:spPr>
          <a:xfrm>
            <a:off x="9701959" y="6607277"/>
            <a:ext cx="3018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/>
              </a:rPr>
              <a:t>Existing Overflow Parking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23638-7D9A-D92E-3221-54A68F38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8" y="2100262"/>
            <a:ext cx="7581900" cy="5857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24242-F3FA-A938-1293-1FE73A60A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61"/>
          <a:stretch/>
        </p:blipFill>
        <p:spPr>
          <a:xfrm>
            <a:off x="7831392" y="2100261"/>
            <a:ext cx="7581900" cy="5857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77351-3B38-E648-97FF-E94E144E6995}"/>
              </a:ext>
            </a:extLst>
          </p:cNvPr>
          <p:cNvSpPr txBox="1"/>
          <p:nvPr/>
        </p:nvSpPr>
        <p:spPr>
          <a:xfrm>
            <a:off x="131508" y="8138299"/>
            <a:ext cx="19080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Montserrat"/>
              </a:rPr>
              <a:t>Dam Location</a:t>
            </a:r>
            <a:endParaRPr lang="en-US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27CB0-F35C-FCC9-06BF-482A7C104B03}"/>
              </a:ext>
            </a:extLst>
          </p:cNvPr>
          <p:cNvSpPr txBox="1"/>
          <p:nvPr/>
        </p:nvSpPr>
        <p:spPr>
          <a:xfrm>
            <a:off x="7793948" y="8138299"/>
            <a:ext cx="24266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Montserrat"/>
              </a:rPr>
              <a:t>Beach Location</a:t>
            </a:r>
            <a:endParaRPr lang="en-US" b="1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2678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3289" y="2561339"/>
            <a:ext cx="1137285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285">
                <a:latin typeface="Montserrat" panose="00000500000000000000" pitchFamily="2" charset="0"/>
              </a:rPr>
              <a:t>COMMONWEALTH</a:t>
            </a:r>
            <a:r>
              <a:rPr spc="170">
                <a:latin typeface="Montserrat" panose="00000500000000000000" pitchFamily="2" charset="0"/>
              </a:rPr>
              <a:t> </a:t>
            </a:r>
            <a:r>
              <a:rPr spc="95">
                <a:latin typeface="Montserrat" panose="00000500000000000000" pitchFamily="2" charset="0"/>
              </a:rPr>
              <a:t>OF</a:t>
            </a:r>
            <a:r>
              <a:rPr spc="170">
                <a:latin typeface="Montserrat" panose="00000500000000000000" pitchFamily="2" charset="0"/>
              </a:rPr>
              <a:t> </a:t>
            </a:r>
            <a:r>
              <a:rPr spc="315">
                <a:latin typeface="Montserrat" panose="00000500000000000000" pitchFamily="2" charset="0"/>
              </a:rPr>
              <a:t>MASSACHUSSETTS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2</a:t>
            </a:fld>
            <a:endParaRPr b="0" spc="-25"/>
          </a:p>
        </p:txBody>
      </p:sp>
      <p:sp>
        <p:nvSpPr>
          <p:cNvPr id="3" name="object 3"/>
          <p:cNvSpPr/>
          <p:nvPr/>
        </p:nvSpPr>
        <p:spPr>
          <a:xfrm>
            <a:off x="2731770" y="323214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0256" y="3659504"/>
            <a:ext cx="7524750" cy="505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Governor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5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Maura</a:t>
            </a:r>
            <a:r>
              <a:rPr sz="3000" b="1" spc="-39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45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T.</a:t>
            </a:r>
            <a:r>
              <a:rPr sz="3000" b="1" spc="-27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Healey</a:t>
            </a:r>
            <a:endParaRPr sz="3000">
              <a:latin typeface="Montserrat" panose="00000500000000000000" pitchFamily="2" charset="0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479"/>
              </a:spcBef>
            </a:pP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Lieutenant</a:t>
            </a:r>
            <a:r>
              <a:rPr sz="2400" spc="-3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Governor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13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Kimberley</a:t>
            </a:r>
            <a:r>
              <a:rPr sz="3000" b="1" spc="-2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Driscoll</a:t>
            </a:r>
            <a:endParaRPr sz="3000">
              <a:latin typeface="Montserrat" panose="00000500000000000000" pitchFamily="2" charset="0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479"/>
              </a:spcBef>
            </a:pP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Energy</a:t>
            </a:r>
            <a:r>
              <a:rPr sz="2400" spc="-3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2400" spc="-3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Environmental</a:t>
            </a:r>
            <a:r>
              <a:rPr sz="2400" spc="-3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Secretary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15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Rebecca</a:t>
            </a:r>
            <a:r>
              <a:rPr sz="3000" b="1" spc="-254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29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L.</a:t>
            </a:r>
            <a:r>
              <a:rPr sz="3000" b="1" spc="-37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2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Tepper</a:t>
            </a:r>
            <a:endParaRPr sz="3000">
              <a:latin typeface="Montserrat" panose="00000500000000000000" pitchFamily="2" charset="0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120"/>
              </a:spcBef>
            </a:pP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Department</a:t>
            </a:r>
            <a:r>
              <a:rPr sz="2400" spc="-7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of</a:t>
            </a:r>
            <a:r>
              <a:rPr sz="2400" spc="-6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Conservation</a:t>
            </a:r>
            <a:r>
              <a:rPr sz="2400" spc="-6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2400" spc="-7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Recreation</a:t>
            </a:r>
            <a:r>
              <a:rPr sz="2400" spc="-6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Commissioner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12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Brian</a:t>
            </a:r>
            <a:r>
              <a:rPr sz="3000" b="1" spc="-25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Arrigo</a:t>
            </a:r>
            <a:endParaRPr sz="3000">
              <a:latin typeface="Montserrat" panose="00000500000000000000" pitchFamily="2" charset="0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3935" y="685800"/>
            <a:ext cx="1336916" cy="178647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2" name="Holder 4">
            <a:extLst>
              <a:ext uri="{FF2B5EF4-FFF2-40B4-BE49-F238E27FC236}">
                <a16:creationId xmlns:a16="http://schemas.microsoft.com/office/drawing/2014/main" id="{56997568-B76A-9559-F083-6F3119FA883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8A255-09E9-1DED-6266-7B0380F9C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older 4">
            <a:extLst>
              <a:ext uri="{FF2B5EF4-FFF2-40B4-BE49-F238E27FC236}">
                <a16:creationId xmlns:a16="http://schemas.microsoft.com/office/drawing/2014/main" id="{C72259B7-22B1-0155-E65D-55E8DE3CF872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09A8339-51D4-4CC7-0A76-4FCF9060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Montserrat"/>
              </a:rPr>
              <a:t>RENDERINGS – Bench Pavilions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A74E2-EF72-0D07-8447-CEC9519CED47}"/>
              </a:ext>
            </a:extLst>
          </p:cNvPr>
          <p:cNvSpPr txBox="1"/>
          <p:nvPr/>
        </p:nvSpPr>
        <p:spPr>
          <a:xfrm>
            <a:off x="9753600" y="42231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REPLACE WITH UPDATED RENDERING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CE29A-ECEB-1BBD-70B3-0A3E771C8C33}"/>
              </a:ext>
            </a:extLst>
          </p:cNvPr>
          <p:cNvSpPr txBox="1"/>
          <p:nvPr/>
        </p:nvSpPr>
        <p:spPr>
          <a:xfrm>
            <a:off x="2343417" y="422318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REPLACE WITH UPDATED RENDERING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7E4126-4F22-ECA9-2170-9A84E456BA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" t="95" r="13870" b="-95"/>
          <a:stretch>
            <a:fillRect/>
          </a:stretch>
        </p:blipFill>
        <p:spPr>
          <a:xfrm>
            <a:off x="-7080" y="1112227"/>
            <a:ext cx="7773515" cy="6882918"/>
          </a:xfrm>
          <a:prstGeom prst="rect">
            <a:avLst/>
          </a:prstGeom>
        </p:spPr>
      </p:pic>
      <p:pic>
        <p:nvPicPr>
          <p:cNvPr id="6" name="Picture 5" descr="A drawing of a bench and a shelter&#10;&#10;AI-generated content may be incorrect.">
            <a:extLst>
              <a:ext uri="{FF2B5EF4-FFF2-40B4-BE49-F238E27FC236}">
                <a16:creationId xmlns:a16="http://schemas.microsoft.com/office/drawing/2014/main" id="{8D301FA4-0FD8-1388-A5E8-2A4152E5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76" t="116" r="1854" b="-116"/>
          <a:stretch>
            <a:fillRect/>
          </a:stretch>
        </p:blipFill>
        <p:spPr>
          <a:xfrm>
            <a:off x="7877891" y="1112227"/>
            <a:ext cx="7662775" cy="68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8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15BDF-99E0-EA6E-A60A-50F2710C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object 35">
            <a:extLst>
              <a:ext uri="{FF2B5EF4-FFF2-40B4-BE49-F238E27FC236}">
                <a16:creationId xmlns:a16="http://schemas.microsoft.com/office/drawing/2014/main" id="{0E933792-308F-A615-F5CB-FDA2DEC5C49F}"/>
              </a:ext>
            </a:extLst>
          </p:cNvPr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8AF8A7EB-E7CD-C827-16CE-AE78286B1426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E6FFB6BE-2400-E5E4-5B0B-DE8BB5E2E7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39" name="object 39">
            <a:extLst>
              <a:ext uri="{FF2B5EF4-FFF2-40B4-BE49-F238E27FC236}">
                <a16:creationId xmlns:a16="http://schemas.microsoft.com/office/drawing/2014/main" id="{FB862EAC-9D12-B844-FEA7-CD2A93ED27B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21</a:t>
            </a:fld>
            <a:endParaRPr spc="-25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003EE330-F913-BA71-AF77-1EAF82201036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38100">
              <a:spcBef>
                <a:spcPts val="100"/>
              </a:spcBef>
              <a:defRPr sz="3600" b="1" i="0">
                <a:solidFill>
                  <a:srgbClr val="211F1F"/>
                </a:solidFill>
                <a:latin typeface="Montserrat" panose="00000500000000000000" pitchFamily="2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NEXT STEPS</a:t>
            </a:r>
          </a:p>
        </p:txBody>
      </p:sp>
      <p:sp>
        <p:nvSpPr>
          <p:cNvPr id="44" name="object 3">
            <a:extLst>
              <a:ext uri="{FF2B5EF4-FFF2-40B4-BE49-F238E27FC236}">
                <a16:creationId xmlns:a16="http://schemas.microsoft.com/office/drawing/2014/main" id="{C47D54FE-E2C9-0265-C130-050312918258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95FE084-8109-50D0-1E37-0F52B631F031}"/>
              </a:ext>
            </a:extLst>
          </p:cNvPr>
          <p:cNvGrpSpPr/>
          <p:nvPr/>
        </p:nvGrpSpPr>
        <p:grpSpPr>
          <a:xfrm>
            <a:off x="304800" y="1548590"/>
            <a:ext cx="15265665" cy="5463537"/>
            <a:chOff x="304800" y="2088988"/>
            <a:chExt cx="15265665" cy="546353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4C052AC-24F0-2F7A-CCEE-46D2737C00CA}"/>
                </a:ext>
              </a:extLst>
            </p:cNvPr>
            <p:cNvSpPr/>
            <p:nvPr/>
          </p:nvSpPr>
          <p:spPr>
            <a:xfrm>
              <a:off x="304801" y="3170903"/>
              <a:ext cx="2857944" cy="4367117"/>
            </a:xfrm>
            <a:prstGeom prst="roundRect">
              <a:avLst/>
            </a:prstGeom>
            <a:solidFill>
              <a:srgbClr val="1F497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B8385A6-5BBB-079A-A956-D937A1AC6E61}"/>
                </a:ext>
              </a:extLst>
            </p:cNvPr>
            <p:cNvSpPr/>
            <p:nvPr/>
          </p:nvSpPr>
          <p:spPr>
            <a:xfrm>
              <a:off x="6308300" y="2088988"/>
              <a:ext cx="1390850" cy="1390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4E2441-5F36-979A-9632-161A6F0620B4}"/>
                </a:ext>
              </a:extLst>
            </p:cNvPr>
            <p:cNvSpPr/>
            <p:nvPr/>
          </p:nvSpPr>
          <p:spPr>
            <a:xfrm>
              <a:off x="304800" y="2088988"/>
              <a:ext cx="1335177" cy="13351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  <a:cs typeface="Myriad Pro"/>
                </a:rPr>
                <a:t>1</a:t>
              </a:r>
              <a:endParaRPr lang="en-US" sz="2800" b="1">
                <a:solidFill>
                  <a:schemeClr val="bg1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425DB54-5B92-508D-E0AF-8CB1C0DB4E67}"/>
                </a:ext>
              </a:extLst>
            </p:cNvPr>
            <p:cNvSpPr/>
            <p:nvPr/>
          </p:nvSpPr>
          <p:spPr>
            <a:xfrm>
              <a:off x="3306550" y="2088988"/>
              <a:ext cx="1335177" cy="133517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  <a:cs typeface="Myriad Pro"/>
                </a:rPr>
                <a:t>2</a:t>
              </a:r>
              <a:endParaRPr lang="en-US" sz="2800" b="1">
                <a:solidFill>
                  <a:schemeClr val="bg1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54C5202-2B3D-9FA2-13CC-695592ADDA66}"/>
                </a:ext>
              </a:extLst>
            </p:cNvPr>
            <p:cNvSpPr/>
            <p:nvPr/>
          </p:nvSpPr>
          <p:spPr>
            <a:xfrm>
              <a:off x="9365723" y="2088988"/>
              <a:ext cx="1335177" cy="13351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F2130C2-859D-C240-D4DA-7EC5FACAD498}"/>
                </a:ext>
              </a:extLst>
            </p:cNvPr>
            <p:cNvSpPr/>
            <p:nvPr/>
          </p:nvSpPr>
          <p:spPr>
            <a:xfrm>
              <a:off x="12367474" y="2088988"/>
              <a:ext cx="1335177" cy="1335177"/>
            </a:xfrm>
            <a:prstGeom prst="ellipse">
              <a:avLst/>
            </a:prstGeom>
            <a:solidFill>
              <a:srgbClr val="571D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</a:rPr>
                <a:t>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083318-4670-F080-EB0C-9F38C3CCA542}"/>
                </a:ext>
              </a:extLst>
            </p:cNvPr>
            <p:cNvSpPr txBox="1"/>
            <p:nvPr/>
          </p:nvSpPr>
          <p:spPr>
            <a:xfrm>
              <a:off x="448014" y="4919997"/>
              <a:ext cx="2731488" cy="1697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Site</a:t>
              </a:r>
              <a:r>
                <a:rPr lang="en-US" sz="2400" b="1" spc="-35">
                  <a:solidFill>
                    <a:srgbClr val="1F497D"/>
                  </a:solidFill>
                  <a:latin typeface="+mj-lt"/>
                  <a:cs typeface="Myriad Pro"/>
                </a:rPr>
                <a:t> </a:t>
              </a:r>
              <a:r>
                <a:rPr lang="en-US" sz="2400" b="1" spc="-10">
                  <a:solidFill>
                    <a:srgbClr val="1F497D"/>
                  </a:solidFill>
                  <a:latin typeface="+mj-lt"/>
                  <a:cs typeface="Myriad Pro"/>
                </a:rPr>
                <a:t>Analysis</a:t>
              </a:r>
              <a:endParaRPr lang="en-US" sz="2400" b="1">
                <a:solidFill>
                  <a:srgbClr val="1F497D"/>
                </a:solidFill>
                <a:latin typeface="+mj-lt"/>
                <a:cs typeface="Myriad Pro"/>
              </a:endParaRP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Public</a:t>
              </a:r>
              <a:r>
                <a:rPr lang="en-US" sz="2400" b="1" spc="-45">
                  <a:solidFill>
                    <a:srgbClr val="1F497D"/>
                  </a:solidFill>
                  <a:latin typeface="+mj-lt"/>
                  <a:cs typeface="Myriad Pro"/>
                </a:rPr>
                <a:t> </a:t>
              </a: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Meeting</a:t>
              </a:r>
            </a:p>
            <a:p>
              <a:pPr marL="241300" marR="5080" indent="-228600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1300" algn="l"/>
                </a:tabLst>
              </a:pP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Conceptual</a:t>
              </a:r>
              <a:r>
                <a:rPr lang="en-US" sz="2400" b="1" spc="-75">
                  <a:solidFill>
                    <a:srgbClr val="1F497D"/>
                  </a:solidFill>
                  <a:latin typeface="+mj-lt"/>
                  <a:cs typeface="Myriad Pro"/>
                </a:rPr>
                <a:t> </a:t>
              </a:r>
              <a:r>
                <a:rPr lang="en-US" sz="2400" b="1" spc="-10">
                  <a:solidFill>
                    <a:srgbClr val="1F497D"/>
                  </a:solidFill>
                  <a:latin typeface="+mj-lt"/>
                  <a:cs typeface="Myriad Pro"/>
                </a:rPr>
                <a:t>Design Options</a:t>
              </a:r>
              <a:endParaRPr lang="en-US" sz="2400" b="1">
                <a:solidFill>
                  <a:srgbClr val="1F497D"/>
                </a:solidFill>
                <a:latin typeface="+mj-lt"/>
                <a:cs typeface="Myriad Pro"/>
              </a:endParaRPr>
            </a:p>
          </p:txBody>
        </p:sp>
        <p:sp>
          <p:nvSpPr>
            <p:cNvPr id="50" name="object 8">
              <a:extLst>
                <a:ext uri="{FF2B5EF4-FFF2-40B4-BE49-F238E27FC236}">
                  <a16:creationId xmlns:a16="http://schemas.microsoft.com/office/drawing/2014/main" id="{0CADEEA4-183B-2591-22D6-908159DE6B7C}"/>
                </a:ext>
              </a:extLst>
            </p:cNvPr>
            <p:cNvSpPr txBox="1"/>
            <p:nvPr/>
          </p:nvSpPr>
          <p:spPr>
            <a:xfrm>
              <a:off x="463253" y="3874834"/>
              <a:ext cx="2998839" cy="7643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Concept Design </a:t>
              </a: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&amp; Engagement</a:t>
              </a:r>
              <a:endParaRPr sz="24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2C7D449-9F29-B199-5761-9E1948A2E091}"/>
                </a:ext>
              </a:extLst>
            </p:cNvPr>
            <p:cNvSpPr/>
            <p:nvPr/>
          </p:nvSpPr>
          <p:spPr>
            <a:xfrm>
              <a:off x="3301988" y="3144465"/>
              <a:ext cx="2844717" cy="4377394"/>
            </a:xfrm>
            <a:prstGeom prst="roundRect">
              <a:avLst/>
            </a:prstGeom>
            <a:solidFill>
              <a:srgbClr val="4BAC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bject 8">
              <a:extLst>
                <a:ext uri="{FF2B5EF4-FFF2-40B4-BE49-F238E27FC236}">
                  <a16:creationId xmlns:a16="http://schemas.microsoft.com/office/drawing/2014/main" id="{56BA89B1-ADAC-59AA-3C1E-3FD66D609FA6}"/>
                </a:ext>
              </a:extLst>
            </p:cNvPr>
            <p:cNvSpPr txBox="1"/>
            <p:nvPr/>
          </p:nvSpPr>
          <p:spPr>
            <a:xfrm>
              <a:off x="3435804" y="3885824"/>
              <a:ext cx="2998839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rgbClr val="4BACC6"/>
                  </a:solidFill>
                  <a:latin typeface="Montserrat" panose="00000500000000000000" pitchFamily="2" charset="0"/>
                  <a:cs typeface="Myriad Pro"/>
                </a:rPr>
                <a:t>Design Documentation</a:t>
              </a:r>
              <a:endParaRPr sz="2400">
                <a:solidFill>
                  <a:srgbClr val="4BACC6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CE70B24-7031-AA78-BADF-BDCE83C78BA4}"/>
                </a:ext>
              </a:extLst>
            </p:cNvPr>
            <p:cNvSpPr/>
            <p:nvPr/>
          </p:nvSpPr>
          <p:spPr>
            <a:xfrm>
              <a:off x="6315933" y="3160872"/>
              <a:ext cx="2857944" cy="4366157"/>
            </a:xfrm>
            <a:prstGeom prst="roundRect">
              <a:avLst/>
            </a:prstGeom>
            <a:solidFill>
              <a:srgbClr val="F7964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F880C8A-6032-A1CF-F1B7-5EF6BDEC62A8}"/>
                </a:ext>
              </a:extLst>
            </p:cNvPr>
            <p:cNvSpPr/>
            <p:nvPr/>
          </p:nvSpPr>
          <p:spPr>
            <a:xfrm>
              <a:off x="9364860" y="3170904"/>
              <a:ext cx="2841441" cy="4367113"/>
            </a:xfrm>
            <a:prstGeom prst="roundRect">
              <a:avLst/>
            </a:prstGeom>
            <a:solidFill>
              <a:srgbClr val="9BBB5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CA7FE52-B6F4-1BD8-B298-2E04E6E752CE}"/>
                </a:ext>
              </a:extLst>
            </p:cNvPr>
            <p:cNvSpPr/>
            <p:nvPr/>
          </p:nvSpPr>
          <p:spPr>
            <a:xfrm>
              <a:off x="12367475" y="3175137"/>
              <a:ext cx="2841441" cy="4377388"/>
            </a:xfrm>
            <a:prstGeom prst="roundRect">
              <a:avLst/>
            </a:prstGeom>
            <a:solidFill>
              <a:srgbClr val="571D1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389290C-8001-0036-FCC6-E3698A03CB1B}"/>
                </a:ext>
              </a:extLst>
            </p:cNvPr>
            <p:cNvSpPr txBox="1"/>
            <p:nvPr/>
          </p:nvSpPr>
          <p:spPr>
            <a:xfrm>
              <a:off x="6430929" y="4892193"/>
              <a:ext cx="273148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F79646"/>
                  </a:solidFill>
                  <a:latin typeface="+mj-lt"/>
                  <a:cs typeface="Myriad Pro"/>
                </a:rPr>
                <a:t>Submit to Authorities having jurisdiction for approval</a:t>
              </a:r>
            </a:p>
          </p:txBody>
        </p:sp>
        <p:sp>
          <p:nvSpPr>
            <p:cNvPr id="69" name="object 8">
              <a:extLst>
                <a:ext uri="{FF2B5EF4-FFF2-40B4-BE49-F238E27FC236}">
                  <a16:creationId xmlns:a16="http://schemas.microsoft.com/office/drawing/2014/main" id="{C06DDBFE-3EDB-2E44-020C-04E149AF8FF9}"/>
                </a:ext>
              </a:extLst>
            </p:cNvPr>
            <p:cNvSpPr txBox="1"/>
            <p:nvPr/>
          </p:nvSpPr>
          <p:spPr>
            <a:xfrm>
              <a:off x="6508405" y="3905457"/>
              <a:ext cx="2998839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rgbClr val="F79646"/>
                  </a:solidFill>
                  <a:latin typeface="Montserrat" panose="00000500000000000000" pitchFamily="2" charset="0"/>
                  <a:cs typeface="Myriad Pro"/>
                </a:rPr>
                <a:t>Regulatory Compliance</a:t>
              </a:r>
              <a:endParaRPr sz="2400">
                <a:solidFill>
                  <a:srgbClr val="F79646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678D57A-4C3C-BCA2-828F-34F072F5447B}"/>
                </a:ext>
              </a:extLst>
            </p:cNvPr>
            <p:cNvSpPr txBox="1"/>
            <p:nvPr/>
          </p:nvSpPr>
          <p:spPr>
            <a:xfrm>
              <a:off x="9433544" y="4894570"/>
              <a:ext cx="2731488" cy="1697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1300" marR="283210" indent="-22860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241300" algn="l"/>
                </a:tabLst>
              </a:pPr>
              <a:r>
                <a:rPr lang="en-US" sz="2400" b="1">
                  <a:solidFill>
                    <a:schemeClr val="accent3"/>
                  </a:solidFill>
                  <a:latin typeface="+mj-lt"/>
                </a:rPr>
                <a:t>Responses to questions</a:t>
              </a: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chemeClr val="accent3"/>
                  </a:solidFill>
                  <a:latin typeface="+mj-lt"/>
                </a:rPr>
                <a:t>Conformed Set</a:t>
              </a: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chemeClr val="accent3"/>
                  </a:solidFill>
                  <a:latin typeface="+mj-lt"/>
                </a:rPr>
                <a:t>Bidder selection</a:t>
              </a:r>
            </a:p>
          </p:txBody>
        </p:sp>
        <p:sp>
          <p:nvSpPr>
            <p:cNvPr id="71" name="object 8">
              <a:extLst>
                <a:ext uri="{FF2B5EF4-FFF2-40B4-BE49-F238E27FC236}">
                  <a16:creationId xmlns:a16="http://schemas.microsoft.com/office/drawing/2014/main" id="{DE3C061B-F9CA-B9DE-56D2-644CBEE0C316}"/>
                </a:ext>
              </a:extLst>
            </p:cNvPr>
            <p:cNvSpPr txBox="1"/>
            <p:nvPr/>
          </p:nvSpPr>
          <p:spPr>
            <a:xfrm>
              <a:off x="9587831" y="3907834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chemeClr val="accent3"/>
                  </a:solidFill>
                  <a:latin typeface="Montserrat" panose="00000500000000000000" pitchFamily="2" charset="0"/>
                  <a:cs typeface="Myriad Pro"/>
                </a:rPr>
                <a:t>Bidding</a:t>
              </a:r>
              <a:endParaRPr sz="2400">
                <a:solidFill>
                  <a:schemeClr val="accent3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4B0B602-1B9B-3503-94DE-E0005AAB1ED1}"/>
                </a:ext>
              </a:extLst>
            </p:cNvPr>
            <p:cNvSpPr txBox="1"/>
            <p:nvPr/>
          </p:nvSpPr>
          <p:spPr>
            <a:xfrm>
              <a:off x="12571626" y="4894570"/>
              <a:ext cx="2731488" cy="2003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571D1F"/>
                  </a:solidFill>
                  <a:latin typeface="+mj-lt"/>
                </a:rPr>
                <a:t>Site Preparation</a:t>
              </a: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571D1F"/>
                  </a:solidFill>
                  <a:latin typeface="+mj-lt"/>
                </a:rPr>
                <a:t>Shade Structure and Site Improvements Construction</a:t>
              </a:r>
            </a:p>
          </p:txBody>
        </p:sp>
        <p:sp>
          <p:nvSpPr>
            <p:cNvPr id="73" name="object 8">
              <a:extLst>
                <a:ext uri="{FF2B5EF4-FFF2-40B4-BE49-F238E27FC236}">
                  <a16:creationId xmlns:a16="http://schemas.microsoft.com/office/drawing/2014/main" id="{B70A777C-6C6F-4303-159A-45BDCA186A13}"/>
                </a:ext>
              </a:extLst>
            </p:cNvPr>
            <p:cNvSpPr txBox="1"/>
            <p:nvPr/>
          </p:nvSpPr>
          <p:spPr>
            <a:xfrm>
              <a:off x="12571626" y="3907834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rgbClr val="571D1F"/>
                  </a:solidFill>
                  <a:latin typeface="Montserrat" panose="00000500000000000000" pitchFamily="2" charset="0"/>
                  <a:cs typeface="Myriad Pro"/>
                </a:rPr>
                <a:t>Construction</a:t>
              </a:r>
              <a:endParaRPr sz="24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CF60858-91DC-A661-63AE-51B703ABB6E8}"/>
              </a:ext>
            </a:extLst>
          </p:cNvPr>
          <p:cNvGrpSpPr/>
          <p:nvPr/>
        </p:nvGrpSpPr>
        <p:grpSpPr>
          <a:xfrm>
            <a:off x="448014" y="7632686"/>
            <a:ext cx="15299055" cy="996200"/>
            <a:chOff x="448014" y="8060107"/>
            <a:chExt cx="15299055" cy="9962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5CD3607-DC47-EA47-5522-73FFAC19D5FE}"/>
                </a:ext>
              </a:extLst>
            </p:cNvPr>
            <p:cNvSpPr/>
            <p:nvPr/>
          </p:nvSpPr>
          <p:spPr>
            <a:xfrm>
              <a:off x="613490" y="8060107"/>
              <a:ext cx="2405677" cy="449703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9F27255-1438-7188-4397-0F930AD69F81}"/>
                </a:ext>
              </a:extLst>
            </p:cNvPr>
            <p:cNvSpPr/>
            <p:nvPr/>
          </p:nvSpPr>
          <p:spPr>
            <a:xfrm>
              <a:off x="3019167" y="8060107"/>
              <a:ext cx="2405677" cy="449703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F8B74FD-D74D-1C00-47B8-42E5CF585589}"/>
                </a:ext>
              </a:extLst>
            </p:cNvPr>
            <p:cNvSpPr/>
            <p:nvPr/>
          </p:nvSpPr>
          <p:spPr>
            <a:xfrm>
              <a:off x="5440463" y="8060107"/>
              <a:ext cx="2405677" cy="44970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906C79F-F9F0-7919-C7C6-04A441BD2680}"/>
                </a:ext>
              </a:extLst>
            </p:cNvPr>
            <p:cNvSpPr/>
            <p:nvPr/>
          </p:nvSpPr>
          <p:spPr>
            <a:xfrm>
              <a:off x="7846140" y="8060107"/>
              <a:ext cx="2405677" cy="449703"/>
            </a:xfrm>
            <a:prstGeom prst="rect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6764A6F-6F46-B107-4AB9-1597B4ACAAEA}"/>
                </a:ext>
              </a:extLst>
            </p:cNvPr>
            <p:cNvSpPr/>
            <p:nvPr/>
          </p:nvSpPr>
          <p:spPr>
            <a:xfrm>
              <a:off x="10267436" y="8060107"/>
              <a:ext cx="2405677" cy="449703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15303FA-B934-17F3-8F53-BB0BA64747A8}"/>
                </a:ext>
              </a:extLst>
            </p:cNvPr>
            <p:cNvSpPr/>
            <p:nvPr/>
          </p:nvSpPr>
          <p:spPr>
            <a:xfrm>
              <a:off x="12673113" y="8060107"/>
              <a:ext cx="2405677" cy="449703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5E02F3DB-1F9F-3FFA-6D0B-F7B33E365403}"/>
                </a:ext>
              </a:extLst>
            </p:cNvPr>
            <p:cNvSpPr txBox="1"/>
            <p:nvPr/>
          </p:nvSpPr>
          <p:spPr>
            <a:xfrm>
              <a:off x="704481" y="8620084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 dirty="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2025</a:t>
              </a:r>
              <a:endParaRPr sz="2400" dirty="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392E20-231B-E79F-FF44-6C4A3B09DAEE}"/>
                </a:ext>
              </a:extLst>
            </p:cNvPr>
            <p:cNvCxnSpPr>
              <a:cxnSpLocks/>
            </p:cNvCxnSpPr>
            <p:nvPr/>
          </p:nvCxnSpPr>
          <p:spPr>
            <a:xfrm>
              <a:off x="448014" y="8524568"/>
              <a:ext cx="14746012" cy="0"/>
            </a:xfrm>
            <a:prstGeom prst="line">
              <a:avLst/>
            </a:prstGeom>
            <a:ln>
              <a:solidFill>
                <a:srgbClr val="1F497D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bject 8">
              <a:extLst>
                <a:ext uri="{FF2B5EF4-FFF2-40B4-BE49-F238E27FC236}">
                  <a16:creationId xmlns:a16="http://schemas.microsoft.com/office/drawing/2014/main" id="{D849B7C0-2E22-67EF-2257-520E31C47E38}"/>
                </a:ext>
              </a:extLst>
            </p:cNvPr>
            <p:cNvSpPr txBox="1"/>
            <p:nvPr/>
          </p:nvSpPr>
          <p:spPr>
            <a:xfrm>
              <a:off x="10421829" y="8674151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 dirty="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2026</a:t>
              </a:r>
              <a:endParaRPr sz="2400" dirty="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66" name="object 8">
              <a:extLst>
                <a:ext uri="{FF2B5EF4-FFF2-40B4-BE49-F238E27FC236}">
                  <a16:creationId xmlns:a16="http://schemas.microsoft.com/office/drawing/2014/main" id="{ACBFC121-E79A-D412-2374-CA58C5248431}"/>
                </a:ext>
              </a:extLst>
            </p:cNvPr>
            <p:cNvSpPr txBox="1"/>
            <p:nvPr/>
          </p:nvSpPr>
          <p:spPr>
            <a:xfrm>
              <a:off x="704482" y="8196034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Spring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5" name="object 8">
              <a:extLst>
                <a:ext uri="{FF2B5EF4-FFF2-40B4-BE49-F238E27FC236}">
                  <a16:creationId xmlns:a16="http://schemas.microsoft.com/office/drawing/2014/main" id="{9512DF23-996A-82B1-9FBA-1B2501DBD92C}"/>
                </a:ext>
              </a:extLst>
            </p:cNvPr>
            <p:cNvSpPr txBox="1"/>
            <p:nvPr/>
          </p:nvSpPr>
          <p:spPr>
            <a:xfrm>
              <a:off x="3147867" y="8216683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Summer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6" name="object 8">
              <a:extLst>
                <a:ext uri="{FF2B5EF4-FFF2-40B4-BE49-F238E27FC236}">
                  <a16:creationId xmlns:a16="http://schemas.microsoft.com/office/drawing/2014/main" id="{B578EC87-4F63-183F-F4D0-716338A44493}"/>
                </a:ext>
              </a:extLst>
            </p:cNvPr>
            <p:cNvSpPr txBox="1"/>
            <p:nvPr/>
          </p:nvSpPr>
          <p:spPr>
            <a:xfrm>
              <a:off x="5503423" y="8194449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Fall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7" name="object 8">
              <a:extLst>
                <a:ext uri="{FF2B5EF4-FFF2-40B4-BE49-F238E27FC236}">
                  <a16:creationId xmlns:a16="http://schemas.microsoft.com/office/drawing/2014/main" id="{A6CD589C-4E2D-0E24-AECD-1A781377F767}"/>
                </a:ext>
              </a:extLst>
            </p:cNvPr>
            <p:cNvSpPr txBox="1"/>
            <p:nvPr/>
          </p:nvSpPr>
          <p:spPr>
            <a:xfrm>
              <a:off x="7935739" y="8185193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Winter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9" name="object 8">
              <a:extLst>
                <a:ext uri="{FF2B5EF4-FFF2-40B4-BE49-F238E27FC236}">
                  <a16:creationId xmlns:a16="http://schemas.microsoft.com/office/drawing/2014/main" id="{CA2EFEDC-9B67-BA5E-E66F-E1D1BA0B9E35}"/>
                </a:ext>
              </a:extLst>
            </p:cNvPr>
            <p:cNvSpPr txBox="1"/>
            <p:nvPr/>
          </p:nvSpPr>
          <p:spPr>
            <a:xfrm>
              <a:off x="10342553" y="8203064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Spring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92" name="object 8">
              <a:extLst>
                <a:ext uri="{FF2B5EF4-FFF2-40B4-BE49-F238E27FC236}">
                  <a16:creationId xmlns:a16="http://schemas.microsoft.com/office/drawing/2014/main" id="{8EE7273D-77DB-B0F8-DB28-11FE0E663A25}"/>
                </a:ext>
              </a:extLst>
            </p:cNvPr>
            <p:cNvSpPr txBox="1"/>
            <p:nvPr/>
          </p:nvSpPr>
          <p:spPr>
            <a:xfrm>
              <a:off x="12748230" y="8219164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Summer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</p:grpSp>
      <p:sp>
        <p:nvSpPr>
          <p:cNvPr id="2" name="Holder 4">
            <a:extLst>
              <a:ext uri="{FF2B5EF4-FFF2-40B4-BE49-F238E27FC236}">
                <a16:creationId xmlns:a16="http://schemas.microsoft.com/office/drawing/2014/main" id="{A89B8B15-005C-6B72-C01C-98B5326C68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49D96-A98C-583B-7F93-76B22B320126}"/>
              </a:ext>
            </a:extLst>
          </p:cNvPr>
          <p:cNvSpPr txBox="1"/>
          <p:nvPr/>
        </p:nvSpPr>
        <p:spPr>
          <a:xfrm>
            <a:off x="3396751" y="4332162"/>
            <a:ext cx="2731488" cy="20159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50"/>
              </a:spcBef>
              <a:buChar char="•"/>
              <a:tabLst>
                <a:tab pos="240665" algn="l"/>
              </a:tabLst>
            </a:pPr>
            <a:r>
              <a:rPr lang="en-US" sz="2400" b="1" dirty="0">
                <a:solidFill>
                  <a:srgbClr val="4BACC6"/>
                </a:solidFill>
                <a:latin typeface="+mj-lt"/>
                <a:cs typeface="Myriad Pro"/>
              </a:rPr>
              <a:t>Finalize Design Detailing, Specifications &amp; Cost Estimate</a:t>
            </a:r>
            <a:endParaRPr lang="en-US" dirty="0"/>
          </a:p>
          <a:p>
            <a:pPr marL="12700">
              <a:lnSpc>
                <a:spcPct val="100000"/>
              </a:lnSpc>
              <a:spcBef>
                <a:spcPts val="550"/>
              </a:spcBef>
              <a:tabLst>
                <a:tab pos="240665" algn="l"/>
              </a:tabLst>
            </a:pPr>
            <a:endParaRPr lang="en-US" sz="2400" b="1">
              <a:solidFill>
                <a:srgbClr val="4BACC6"/>
              </a:solidFill>
              <a:latin typeface="+mj-lt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036135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walking in a forest&#10;&#10;AI-generated content may be incorrect.">
            <a:extLst>
              <a:ext uri="{FF2B5EF4-FFF2-40B4-BE49-F238E27FC236}">
                <a16:creationId xmlns:a16="http://schemas.microsoft.com/office/drawing/2014/main" id="{39578F0F-BC16-D881-4BEF-5CECB5D974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86" r="29086"/>
          <a:stretch>
            <a:fillRect/>
          </a:stretch>
        </p:blipFill>
        <p:spPr>
          <a:xfrm>
            <a:off x="6785" y="0"/>
            <a:ext cx="5108581" cy="91959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30900" y="1198880"/>
            <a:ext cx="7654925" cy="5740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41590" algn="l"/>
              </a:tabLst>
            </a:pPr>
            <a:r>
              <a:rPr lang="en-US" sz="3600" b="1" u="heavy" spc="32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DISCUSSION</a:t>
            </a:r>
            <a:r>
              <a:rPr sz="3600" b="1" u="heavy" spc="280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 </a:t>
            </a:r>
            <a:r>
              <a:rPr sz="3600" b="1" u="heavy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/</a:t>
            </a:r>
            <a:r>
              <a:rPr sz="3600" b="1" u="heavy" spc="28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 </a:t>
            </a:r>
            <a:r>
              <a:rPr sz="3600" b="1" u="heavy" spc="21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Q&amp;</a:t>
            </a:r>
            <a:r>
              <a:rPr sz="3600" b="1" u="heavy" spc="-72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 </a:t>
            </a:r>
            <a:r>
              <a:rPr sz="3600" b="1" u="heavy" spc="8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A</a:t>
            </a:r>
            <a:r>
              <a:rPr sz="3600" b="1" u="heavy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	</a:t>
            </a:r>
            <a:endParaRPr sz="3600" dirty="0">
              <a:latin typeface="Montserrat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50502" y="405129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0" spc="-490">
                <a:solidFill>
                  <a:srgbClr val="FFFFFF"/>
                </a:solidFill>
              </a:rPr>
              <a:t>4</a:t>
            </a:r>
            <a:endParaRPr sz="25000"/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22</a:t>
            </a:fld>
            <a:endParaRPr spc="-25"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3557C107-9BA1-5D80-E8A1-3D11A8ABFA5C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2210346D-3A4D-8517-1BDA-B1F960AEDF9D}"/>
              </a:ext>
            </a:extLst>
          </p:cNvPr>
          <p:cNvSpPr txBox="1"/>
          <p:nvPr/>
        </p:nvSpPr>
        <p:spPr>
          <a:xfrm>
            <a:off x="5936461" y="2170786"/>
            <a:ext cx="8601710" cy="4783361"/>
          </a:xfrm>
          <a:prstGeom prst="rect">
            <a:avLst/>
          </a:prstGeom>
        </p:spPr>
        <p:txBody>
          <a:bodyPr vert="horz" wrap="square" lIns="0" tIns="127000" rIns="0" bIns="0" rtlCol="0" anchor="t">
            <a:spAutoFit/>
          </a:bodyPr>
          <a:lstStyle>
            <a:defPPr>
              <a:defRPr kern="0"/>
            </a:defPPr>
          </a:lstStyle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What do you like about the concept plans?</a:t>
            </a:r>
            <a:endParaRPr lang="en-US" sz="3000" spc="-125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What would you like to see changed?</a:t>
            </a:r>
            <a:endParaRPr lang="en-US" sz="3000" spc="-125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Are we enhancing Chicopee Memorial State Park?</a:t>
            </a:r>
            <a:endParaRPr lang="en-US" sz="3000" spc="-125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Do you like the CCC Style?</a:t>
            </a: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</a:rPr>
              <a:t>How do you feel about the locations of the structures?</a:t>
            </a:r>
            <a:endParaRPr lang="en-US" sz="3000" spc="-125" dirty="0">
              <a:latin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</a:rPr>
              <a:t>Are there any other features you would like to see on the structures?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/>
              <a:t>ADDITIONAL</a:t>
            </a:r>
            <a:r>
              <a:rPr spc="390"/>
              <a:t> </a:t>
            </a:r>
            <a:r>
              <a:rPr spc="360"/>
              <a:t>INFORMATION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2720339" y="185419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05100" y="2228850"/>
            <a:ext cx="1127315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Recording</a:t>
            </a:r>
            <a:r>
              <a:rPr sz="3000" b="1" spc="-24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60" dirty="0">
                <a:solidFill>
                  <a:srgbClr val="211F1F"/>
                </a:solidFill>
                <a:latin typeface="Trebuchet MS"/>
                <a:cs typeface="Trebuchet MS"/>
              </a:rPr>
              <a:t>and</a:t>
            </a:r>
            <a:r>
              <a:rPr sz="3000" b="1" spc="-24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tonight’s</a:t>
            </a:r>
            <a:r>
              <a:rPr sz="3000" b="1" spc="-24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slide</a:t>
            </a:r>
            <a:r>
              <a:rPr sz="3000" b="1" spc="-24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40" dirty="0">
                <a:solidFill>
                  <a:srgbClr val="211F1F"/>
                </a:solidFill>
                <a:latin typeface="Trebuchet MS"/>
                <a:cs typeface="Trebuchet MS"/>
              </a:rPr>
              <a:t>deck</a:t>
            </a:r>
            <a:r>
              <a:rPr sz="3000" b="1" spc="-24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35" dirty="0">
                <a:solidFill>
                  <a:srgbClr val="211F1F"/>
                </a:solidFill>
                <a:latin typeface="Trebuchet MS"/>
                <a:cs typeface="Trebuchet MS"/>
              </a:rPr>
              <a:t>will</a:t>
            </a:r>
            <a:r>
              <a:rPr sz="3000" b="1" spc="-24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be</a:t>
            </a:r>
            <a:r>
              <a:rPr sz="3000" b="1" spc="-24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available</a:t>
            </a:r>
            <a:r>
              <a:rPr sz="3000" b="1" spc="-24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211F1F"/>
                </a:solidFill>
                <a:latin typeface="Trebuchet MS"/>
                <a:cs typeface="Trebuchet MS"/>
              </a:rPr>
              <a:t>at:</a:t>
            </a:r>
            <a:endParaRPr sz="3000" dirty="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buClr>
                <a:srgbClr val="211F1F"/>
              </a:buClr>
              <a:buChar char="•"/>
              <a:tabLst>
                <a:tab pos="697865" algn="l"/>
              </a:tabLst>
            </a:pPr>
            <a:r>
              <a:rPr sz="3000" u="heavy" spc="-2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3"/>
              </a:rPr>
              <a:t>www.mass.gov/dcr/past-</a:t>
            </a:r>
            <a:r>
              <a:rPr sz="3000" u="heavy" spc="-1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3"/>
              </a:rPr>
              <a:t>public-meetings</a:t>
            </a:r>
            <a:endParaRPr sz="3000" dirty="0">
              <a:latin typeface="Myriad Pro"/>
              <a:cs typeface="Myriad Pro"/>
            </a:endParaRPr>
          </a:p>
          <a:p>
            <a:pPr marL="240029" indent="-227329">
              <a:lnSpc>
                <a:spcPct val="100000"/>
              </a:lnSpc>
              <a:spcBef>
                <a:spcPts val="3600"/>
              </a:spcBef>
              <a:buChar char="•"/>
              <a:tabLst>
                <a:tab pos="240029" algn="l"/>
              </a:tabLst>
            </a:pP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If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you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have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comments</a:t>
            </a:r>
            <a:r>
              <a:rPr sz="3000" b="1" spc="-25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0" dirty="0">
                <a:solidFill>
                  <a:srgbClr val="211F1F"/>
                </a:solidFill>
                <a:latin typeface="Trebuchet MS"/>
                <a:cs typeface="Trebuchet MS"/>
              </a:rPr>
              <a:t>on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this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5" dirty="0">
                <a:solidFill>
                  <a:srgbClr val="211F1F"/>
                </a:solidFill>
                <a:latin typeface="Trebuchet MS"/>
                <a:cs typeface="Trebuchet MS"/>
              </a:rPr>
              <a:t>project:</a:t>
            </a:r>
            <a:endParaRPr sz="3000" dirty="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Submit</a:t>
            </a:r>
            <a:r>
              <a:rPr sz="3000" spc="120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online:</a:t>
            </a:r>
            <a:r>
              <a:rPr sz="3000" spc="125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u="heavy" spc="-2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</a:rPr>
              <a:t>h</a:t>
            </a:r>
            <a:r>
              <a:rPr sz="3000" u="heavy" spc="-2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4"/>
              </a:rPr>
              <a:t>ttps://www.mass.gov/forms/dcr-</a:t>
            </a:r>
            <a:r>
              <a:rPr sz="3000" u="heavy" spc="-1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4"/>
              </a:rPr>
              <a:t>public-comments</a:t>
            </a:r>
            <a:endParaRPr sz="3000" dirty="0">
              <a:latin typeface="Myriad Pro"/>
              <a:cs typeface="Myriad Pro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Deadline:</a:t>
            </a:r>
            <a:r>
              <a:rPr sz="3000" spc="-135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lang="en-US" sz="3000" spc="-135" dirty="0">
                <a:solidFill>
                  <a:srgbClr val="211F1F"/>
                </a:solidFill>
                <a:latin typeface="Myriad Pro"/>
                <a:cs typeface="Myriad Pro"/>
              </a:rPr>
              <a:t>June 18</a:t>
            </a:r>
            <a:r>
              <a:rPr lang="en-US" sz="3000" spc="-135" baseline="30000" dirty="0">
                <a:solidFill>
                  <a:srgbClr val="211F1F"/>
                </a:solidFill>
                <a:latin typeface="Myriad Pro"/>
                <a:cs typeface="Myriad Pro"/>
              </a:rPr>
              <a:t>th</a:t>
            </a:r>
            <a:r>
              <a:rPr lang="en-US" sz="3000" spc="-135" dirty="0">
                <a:solidFill>
                  <a:srgbClr val="211F1F"/>
                </a:solidFill>
                <a:latin typeface="Myriad Pro"/>
                <a:cs typeface="Myriad Pro"/>
              </a:rPr>
              <a:t>, 2025 (</a:t>
            </a:r>
            <a:r>
              <a:rPr lang="en-US" sz="3000" spc="-10" dirty="0">
                <a:solidFill>
                  <a:srgbClr val="211F1F"/>
                </a:solidFill>
                <a:latin typeface="Myriad Pro"/>
                <a:cs typeface="Myriad Pro"/>
              </a:rPr>
              <a:t>Two</a:t>
            </a:r>
            <a:r>
              <a:rPr sz="3000" spc="-114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Myriad Pro"/>
                <a:cs typeface="Myriad Pro"/>
              </a:rPr>
              <a:t>Weeks</a:t>
            </a:r>
            <a:r>
              <a:rPr lang="en-US" sz="3000" spc="-10" dirty="0">
                <a:solidFill>
                  <a:srgbClr val="211F1F"/>
                </a:solidFill>
                <a:latin typeface="Myriad Pro"/>
                <a:cs typeface="Myriad Pro"/>
              </a:rPr>
              <a:t>)</a:t>
            </a:r>
            <a:endParaRPr sz="30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5100" y="5373370"/>
            <a:ext cx="106540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i="1" spc="-30">
                <a:solidFill>
                  <a:srgbClr val="211F1F"/>
                </a:solidFill>
                <a:latin typeface="Calibri"/>
                <a:cs typeface="Calibri"/>
              </a:rPr>
              <a:t>Please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40">
                <a:solidFill>
                  <a:srgbClr val="211F1F"/>
                </a:solidFill>
                <a:latin typeface="Calibri"/>
                <a:cs typeface="Calibri"/>
              </a:rPr>
              <a:t>note: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the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contents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of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comments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submitted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to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DCR,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including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your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name,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0">
                <a:solidFill>
                  <a:srgbClr val="211F1F"/>
                </a:solidFill>
                <a:latin typeface="Calibri"/>
                <a:cs typeface="Calibri"/>
              </a:rPr>
              <a:t>town,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and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zip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code,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will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be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posted</a:t>
            </a:r>
            <a:r>
              <a:rPr sz="2000" i="1" spc="-7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on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50">
                <a:solidFill>
                  <a:srgbClr val="211F1F"/>
                </a:solidFill>
                <a:latin typeface="Calibri"/>
                <a:cs typeface="Calibri"/>
              </a:rPr>
              <a:t>DCR’s</a:t>
            </a:r>
            <a:r>
              <a:rPr sz="2000" i="1" spc="-6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45">
                <a:solidFill>
                  <a:srgbClr val="211F1F"/>
                </a:solidFill>
                <a:latin typeface="Calibri"/>
                <a:cs typeface="Calibri"/>
              </a:rPr>
              <a:t>website.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Additional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contact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information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provided,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notably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email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address,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will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be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used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for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outreach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on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future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updates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to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the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subject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project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of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property.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5100" y="6739890"/>
            <a:ext cx="10840085" cy="18542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39395" marR="5080" indent="-22669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If</a:t>
            </a:r>
            <a:r>
              <a:rPr sz="3000" b="1" spc="-26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you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wish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to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subscribe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to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80" dirty="0">
                <a:solidFill>
                  <a:srgbClr val="211F1F"/>
                </a:solidFill>
                <a:latin typeface="Trebuchet MS"/>
                <a:cs typeface="Trebuchet MS"/>
              </a:rPr>
              <a:t>a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5" dirty="0">
                <a:solidFill>
                  <a:srgbClr val="211F1F"/>
                </a:solidFill>
                <a:latin typeface="Trebuchet MS"/>
                <a:cs typeface="Trebuchet MS"/>
              </a:rPr>
              <a:t>DCR</a:t>
            </a:r>
            <a:r>
              <a:rPr sz="3000" b="1" spc="-26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general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information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0" dirty="0">
                <a:solidFill>
                  <a:srgbClr val="211F1F"/>
                </a:solidFill>
                <a:latin typeface="Trebuchet MS"/>
                <a:cs typeface="Trebuchet MS"/>
              </a:rPr>
              <a:t>on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0" dirty="0">
                <a:solidFill>
                  <a:srgbClr val="211F1F"/>
                </a:solidFill>
                <a:latin typeface="Trebuchet MS"/>
                <a:cs typeface="Trebuchet MS"/>
              </a:rPr>
              <a:t>project- 	</a:t>
            </a:r>
            <a:r>
              <a:rPr sz="3000" b="1" spc="-150" dirty="0">
                <a:solidFill>
                  <a:srgbClr val="211F1F"/>
                </a:solidFill>
                <a:latin typeface="Trebuchet MS"/>
                <a:cs typeface="Trebuchet MS"/>
              </a:rPr>
              <a:t>related</a:t>
            </a:r>
            <a:r>
              <a:rPr sz="3000" b="1" spc="-23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30" dirty="0">
                <a:solidFill>
                  <a:srgbClr val="211F1F"/>
                </a:solidFill>
                <a:latin typeface="Trebuchet MS"/>
                <a:cs typeface="Trebuchet MS"/>
              </a:rPr>
              <a:t>listserv:</a:t>
            </a:r>
            <a:endParaRPr sz="3000" dirty="0">
              <a:latin typeface="Trebuchet MS"/>
              <a:cs typeface="Trebuchet MS"/>
            </a:endParaRPr>
          </a:p>
          <a:p>
            <a:pPr marL="698500" marR="83185" lvl="1" indent="-228600">
              <a:buChar char="•"/>
              <a:tabLst>
                <a:tab pos="698500" algn="l"/>
                <a:tab pos="779145" algn="l"/>
              </a:tabLst>
            </a:pP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	Contact</a:t>
            </a:r>
            <a:r>
              <a:rPr sz="3000" spc="-45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spc="-20" dirty="0">
                <a:solidFill>
                  <a:srgbClr val="211F1F"/>
                </a:solidFill>
                <a:latin typeface="Myriad Pro"/>
                <a:cs typeface="Myriad Pro"/>
              </a:rPr>
              <a:t>DCR’s</a:t>
            </a:r>
            <a:r>
              <a:rPr sz="3000" spc="-40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Office</a:t>
            </a:r>
            <a:r>
              <a:rPr sz="3000" spc="-45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of</a:t>
            </a:r>
            <a:r>
              <a:rPr sz="3000" spc="-40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Community</a:t>
            </a:r>
            <a:r>
              <a:rPr sz="3000" spc="-40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Relations</a:t>
            </a:r>
            <a:r>
              <a:rPr sz="3000" spc="-45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via</a:t>
            </a:r>
            <a:r>
              <a:rPr sz="3000" spc="-40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email</a:t>
            </a:r>
            <a:r>
              <a:rPr sz="3000" spc="-40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Myriad Pro"/>
                <a:cs typeface="Myriad Pro"/>
              </a:rPr>
              <a:t>at</a:t>
            </a:r>
            <a:r>
              <a:rPr sz="3000" spc="-45" dirty="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lang="en-US" sz="3000" u="heavy" spc="-1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5"/>
              </a:rPr>
              <a:t>mass.</a:t>
            </a:r>
            <a:r>
              <a:rPr sz="3000" u="heavy" spc="-1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5"/>
              </a:rPr>
              <a:t>parks@mass.gov</a:t>
            </a:r>
            <a:endParaRPr sz="3000" dirty="0">
              <a:latin typeface="Myriad Pro"/>
              <a:cs typeface="Myriad Pro"/>
              <a:hlinkClick r:id="rId5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8" name="object 8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23</a:t>
            </a:fld>
            <a:endParaRPr spc="-25"/>
          </a:p>
        </p:txBody>
      </p:sp>
      <p:sp>
        <p:nvSpPr>
          <p:cNvPr id="12" name="Holder 4">
            <a:extLst>
              <a:ext uri="{FF2B5EF4-FFF2-40B4-BE49-F238E27FC236}">
                <a16:creationId xmlns:a16="http://schemas.microsoft.com/office/drawing/2014/main" id="{9AE00C33-08EB-571D-90D9-18C956A384D1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path and trees in the background&#10;&#10;AI-generated content may be incorrect.">
            <a:extLst>
              <a:ext uri="{FF2B5EF4-FFF2-40B4-BE49-F238E27FC236}">
                <a16:creationId xmlns:a16="http://schemas.microsoft.com/office/drawing/2014/main" id="{49317F61-6D7C-5A52-72E8-021D2BCA4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50" r="681" b="3295"/>
          <a:stretch>
            <a:fillRect/>
          </a:stretch>
        </p:blipFill>
        <p:spPr>
          <a:xfrm>
            <a:off x="-764" y="1"/>
            <a:ext cx="15558170" cy="92108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5100" y="1176019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97325">
              <a:lnSpc>
                <a:spcPct val="100000"/>
              </a:lnSpc>
              <a:spcBef>
                <a:spcPts val="100"/>
              </a:spcBef>
            </a:pPr>
            <a:r>
              <a:rPr spc="275" dirty="0">
                <a:solidFill>
                  <a:schemeClr val="bg1"/>
                </a:solidFill>
              </a:rPr>
              <a:t>Thank</a:t>
            </a:r>
            <a:r>
              <a:rPr spc="220" dirty="0">
                <a:solidFill>
                  <a:schemeClr val="bg1"/>
                </a:solidFill>
              </a:rPr>
              <a:t> </a:t>
            </a:r>
            <a:r>
              <a:rPr spc="110" dirty="0">
                <a:solidFill>
                  <a:schemeClr val="bg1"/>
                </a:solidFill>
              </a:rPr>
              <a:t>You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783079"/>
            <a:ext cx="15544800" cy="8038465"/>
            <a:chOff x="0" y="1783079"/>
            <a:chExt cx="15544800" cy="8038465"/>
          </a:xfrm>
        </p:grpSpPr>
        <p:sp>
          <p:nvSpPr>
            <p:cNvPr id="5" name="object 5"/>
            <p:cNvSpPr/>
            <p:nvPr/>
          </p:nvSpPr>
          <p:spPr>
            <a:xfrm>
              <a:off x="6492240" y="1808479"/>
              <a:ext cx="2948940" cy="0"/>
            </a:xfrm>
            <a:custGeom>
              <a:avLst/>
              <a:gdLst/>
              <a:ahLst/>
              <a:cxnLst/>
              <a:rect l="l" t="t" r="r" b="b"/>
              <a:pathLst>
                <a:path w="2948940">
                  <a:moveTo>
                    <a:pt x="0" y="0"/>
                  </a:moveTo>
                  <a:lnTo>
                    <a:pt x="2948940" y="0"/>
                  </a:lnTo>
                </a:path>
              </a:pathLst>
            </a:custGeom>
            <a:ln w="508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24</a:t>
            </a:fld>
            <a:endParaRPr spc="-25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41E401-0C04-B796-940B-4DBE1145ECBE}"/>
              </a:ext>
            </a:extLst>
          </p:cNvPr>
          <p:cNvSpPr/>
          <p:nvPr/>
        </p:nvSpPr>
        <p:spPr>
          <a:xfrm>
            <a:off x="0" y="0"/>
            <a:ext cx="15582335" cy="9186829"/>
          </a:xfrm>
          <a:prstGeom prst="rect">
            <a:avLst/>
          </a:prstGeom>
          <a:solidFill>
            <a:srgbClr val="FFFF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54A69C1A-5E30-5D0D-BDB7-18C74D4882F5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785AC-E109-D063-2AC1-56617908081E}"/>
              </a:ext>
            </a:extLst>
          </p:cNvPr>
          <p:cNvSpPr txBox="1"/>
          <p:nvPr/>
        </p:nvSpPr>
        <p:spPr>
          <a:xfrm>
            <a:off x="2168706" y="3071241"/>
            <a:ext cx="1189442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200" b="1" dirty="0">
              <a:latin typeface="Franklin Gothic Book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Franklin Gothic Book"/>
              </a:rPr>
              <a:t>DCR Project Shade Website: </a:t>
            </a:r>
            <a:br>
              <a:rPr lang="en-US" sz="3200" b="1" dirty="0">
                <a:latin typeface="Franklin Gothic Book"/>
              </a:rPr>
            </a:br>
            <a:r>
              <a:rPr lang="en-US" sz="3200" b="1" dirty="0">
                <a:solidFill>
                  <a:srgbClr val="000000"/>
                </a:solidFill>
                <a:latin typeface="Franklin Gothic Book"/>
                <a:hlinkClick r:id="rId4"/>
              </a:rPr>
              <a:t>https://www.mass.gov/info-details/dcr-project-shade</a:t>
            </a:r>
            <a:endParaRPr lang="en-US"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9339" y="704410"/>
            <a:ext cx="3126121" cy="16193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8600" y="3549650"/>
            <a:ext cx="739140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3600" spc="-8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To</a:t>
            </a:r>
            <a:r>
              <a:rPr sz="3600" spc="-5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protect,</a:t>
            </a:r>
            <a:r>
              <a:rPr sz="3600" spc="-4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promote</a:t>
            </a:r>
            <a:r>
              <a:rPr sz="3600" spc="-4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3600" spc="-4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enhance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our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common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wealth</a:t>
            </a:r>
            <a:r>
              <a:rPr sz="3600" spc="-2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of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natural,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cultural</a:t>
            </a:r>
            <a:r>
              <a:rPr sz="3600" spc="-3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3600" spc="-3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recreational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resources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for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the</a:t>
            </a:r>
            <a:r>
              <a:rPr sz="3600" spc="-2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well-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being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of</a:t>
            </a:r>
            <a:r>
              <a:rPr sz="3600" spc="-2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2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all.</a:t>
            </a:r>
            <a:endParaRPr sz="3600">
              <a:solidFill>
                <a:srgbClr val="571D1F"/>
              </a:solidFill>
              <a:latin typeface="Montserrat" panose="00000500000000000000" pitchFamily="2" charset="0"/>
              <a:cs typeface="Myriad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49673" y="2559050"/>
            <a:ext cx="865853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300">
                <a:latin typeface="Montserrat" panose="00000500000000000000" pitchFamily="2" charset="0"/>
              </a:rPr>
              <a:t>DCR</a:t>
            </a:r>
            <a:r>
              <a:rPr spc="355">
                <a:latin typeface="Montserrat" panose="00000500000000000000" pitchFamily="2" charset="0"/>
              </a:rPr>
              <a:t> </a:t>
            </a:r>
            <a:r>
              <a:rPr spc="465">
                <a:latin typeface="Montserrat" panose="00000500000000000000" pitchFamily="2" charset="0"/>
              </a:rPr>
              <a:t>MISSION</a:t>
            </a:r>
            <a:r>
              <a:rPr spc="355">
                <a:latin typeface="Montserrat" panose="00000500000000000000" pitchFamily="2" charset="0"/>
              </a:rPr>
              <a:t> </a:t>
            </a:r>
            <a:r>
              <a:rPr spc="265">
                <a:latin typeface="Montserrat" panose="00000500000000000000" pitchFamily="2" charset="0"/>
              </a:rPr>
              <a:t>STATEMENT</a:t>
            </a:r>
          </a:p>
        </p:txBody>
      </p:sp>
      <p:sp>
        <p:nvSpPr>
          <p:cNvPr id="5" name="object 5"/>
          <p:cNvSpPr/>
          <p:nvPr/>
        </p:nvSpPr>
        <p:spPr>
          <a:xfrm>
            <a:off x="2720339" y="323214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3</a:t>
            </a:fld>
            <a:endParaRPr b="0" spc="-25"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9970CBC6-A1C0-4014-FE0B-06300C00DF8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360">
                <a:latin typeface="Montserrat" panose="00000500000000000000" pitchFamily="2" charset="0"/>
              </a:rPr>
              <a:t>MEETING</a:t>
            </a:r>
            <a:r>
              <a:rPr spc="375">
                <a:latin typeface="Montserrat" panose="00000500000000000000" pitchFamily="2" charset="0"/>
              </a:rPr>
              <a:t> </a:t>
            </a:r>
            <a:r>
              <a:rPr spc="335">
                <a:latin typeface="Montserrat" panose="00000500000000000000" pitchFamily="2" charset="0"/>
              </a:rPr>
              <a:t>LOGISTICS</a:t>
            </a:r>
          </a:p>
        </p:txBody>
      </p:sp>
      <p:sp>
        <p:nvSpPr>
          <p:cNvPr id="3" name="object 3"/>
          <p:cNvSpPr/>
          <p:nvPr/>
        </p:nvSpPr>
        <p:spPr>
          <a:xfrm>
            <a:off x="2720339" y="186689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30500" y="2241550"/>
            <a:ext cx="10026015" cy="574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000" b="1" spc="-175" dirty="0">
                <a:solidFill>
                  <a:srgbClr val="211F1F"/>
                </a:solidFill>
                <a:latin typeface="+mj-lt"/>
                <a:cs typeface="Trebuchet MS"/>
              </a:rPr>
              <a:t>You</a:t>
            </a:r>
            <a:r>
              <a:rPr sz="3000" b="1" spc="-254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35" dirty="0">
                <a:solidFill>
                  <a:srgbClr val="211F1F"/>
                </a:solidFill>
                <a:latin typeface="+mj-lt"/>
                <a:cs typeface="Trebuchet MS"/>
              </a:rPr>
              <a:t>will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+mj-lt"/>
                <a:cs typeface="Trebuchet MS"/>
              </a:rPr>
              <a:t>have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0" dirty="0">
                <a:solidFill>
                  <a:srgbClr val="211F1F"/>
                </a:solidFill>
                <a:latin typeface="+mj-lt"/>
                <a:cs typeface="Trebuchet MS"/>
              </a:rPr>
              <a:t>opportunity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+mj-lt"/>
                <a:cs typeface="Trebuchet MS"/>
              </a:rPr>
              <a:t>to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5" dirty="0">
                <a:solidFill>
                  <a:srgbClr val="211F1F"/>
                </a:solidFill>
                <a:latin typeface="+mj-lt"/>
                <a:cs typeface="Trebuchet MS"/>
              </a:rPr>
              <a:t>submit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00" dirty="0">
                <a:solidFill>
                  <a:srgbClr val="211F1F"/>
                </a:solidFill>
                <a:latin typeface="+mj-lt"/>
                <a:cs typeface="Trebuchet MS"/>
              </a:rPr>
              <a:t>comments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50" dirty="0">
                <a:solidFill>
                  <a:srgbClr val="211F1F"/>
                </a:solidFill>
                <a:latin typeface="+mj-lt"/>
                <a:cs typeface="Trebuchet MS"/>
              </a:rPr>
              <a:t>over</a:t>
            </a:r>
            <a:r>
              <a:rPr sz="3000" b="1" spc="-254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25" dirty="0">
                <a:solidFill>
                  <a:srgbClr val="211F1F"/>
                </a:solidFill>
                <a:latin typeface="+mj-lt"/>
                <a:cs typeface="Trebuchet MS"/>
              </a:rPr>
              <a:t>the 	</a:t>
            </a:r>
            <a:r>
              <a:rPr sz="3000" b="1" spc="-135" dirty="0">
                <a:solidFill>
                  <a:srgbClr val="211F1F"/>
                </a:solidFill>
                <a:latin typeface="+mj-lt"/>
                <a:cs typeface="Trebuchet MS"/>
              </a:rPr>
              <a:t>course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0" dirty="0">
                <a:solidFill>
                  <a:srgbClr val="211F1F"/>
                </a:solidFill>
                <a:latin typeface="+mj-lt"/>
                <a:cs typeface="Trebuchet MS"/>
              </a:rPr>
              <a:t>of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50" dirty="0">
                <a:solidFill>
                  <a:srgbClr val="211F1F"/>
                </a:solidFill>
                <a:latin typeface="+mj-lt"/>
                <a:cs typeface="Trebuchet MS"/>
              </a:rPr>
              <a:t>next</a:t>
            </a:r>
            <a:r>
              <a:rPr sz="3000" b="1" spc="-254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lang="en-US" sz="3000" b="1" spc="-175" dirty="0">
                <a:solidFill>
                  <a:srgbClr val="211F1F"/>
                </a:solidFill>
                <a:latin typeface="+mj-lt"/>
                <a:cs typeface="Trebuchet MS"/>
              </a:rPr>
              <a:t>two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40" dirty="0">
                <a:solidFill>
                  <a:srgbClr val="211F1F"/>
                </a:solidFill>
                <a:latin typeface="+mj-lt"/>
                <a:cs typeface="Trebuchet MS"/>
              </a:rPr>
              <a:t>weeks</a:t>
            </a:r>
            <a:r>
              <a:rPr lang="en-US" sz="3000" b="1" spc="-140" dirty="0">
                <a:solidFill>
                  <a:srgbClr val="211F1F"/>
                </a:solidFill>
                <a:latin typeface="+mj-lt"/>
                <a:cs typeface="Trebuchet MS"/>
              </a:rPr>
              <a:t> (June 18, 2025)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25" dirty="0">
                <a:solidFill>
                  <a:srgbClr val="211F1F"/>
                </a:solidFill>
                <a:latin typeface="+mj-lt"/>
                <a:cs typeface="Trebuchet MS"/>
              </a:rPr>
              <a:t>at:</a:t>
            </a:r>
            <a:endParaRPr sz="3000" dirty="0">
              <a:latin typeface="+mj-lt"/>
              <a:cs typeface="Trebuchet MS"/>
            </a:endParaRPr>
          </a:p>
          <a:p>
            <a:pPr marL="698500" marR="1080770" lvl="1" indent="-228600">
              <a:lnSpc>
                <a:spcPct val="100000"/>
              </a:lnSpc>
              <a:spcBef>
                <a:spcPts val="1800"/>
              </a:spcBef>
              <a:buChar char="•"/>
              <a:tabLst>
                <a:tab pos="698500" algn="l"/>
              </a:tabLst>
            </a:pP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DCR</a:t>
            </a:r>
            <a:r>
              <a:rPr sz="3000" spc="-6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Public</a:t>
            </a:r>
            <a:r>
              <a:rPr sz="3000" spc="-6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Myriad Pro"/>
              </a:rPr>
              <a:t>Comments </a:t>
            </a:r>
            <a:r>
              <a:rPr sz="3000" u="sng" spc="-10" dirty="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+mj-lt"/>
                <a:cs typeface="Myriad Pro"/>
              </a:rPr>
              <a:t>https://www/mass.gov/forms/dcr-public-comments</a:t>
            </a:r>
            <a:endParaRPr sz="3000" dirty="0">
              <a:latin typeface="+mj-lt"/>
              <a:cs typeface="Myriad Pro"/>
            </a:endParaRPr>
          </a:p>
          <a:p>
            <a:pPr marL="240029" indent="-227329">
              <a:lnSpc>
                <a:spcPct val="100000"/>
              </a:lnSpc>
              <a:spcBef>
                <a:spcPts val="1800"/>
              </a:spcBef>
              <a:buChar char="•"/>
              <a:tabLst>
                <a:tab pos="240029" algn="l"/>
              </a:tabLst>
            </a:pPr>
            <a:r>
              <a:rPr sz="3000" b="1" spc="-204" dirty="0">
                <a:solidFill>
                  <a:srgbClr val="211F1F"/>
                </a:solidFill>
                <a:latin typeface="+mj-lt"/>
                <a:cs typeface="Trebuchet MS"/>
              </a:rPr>
              <a:t>Two</a:t>
            </a:r>
            <a:r>
              <a:rPr sz="3000" b="1" spc="-265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4" dirty="0">
                <a:solidFill>
                  <a:srgbClr val="211F1F"/>
                </a:solidFill>
                <a:latin typeface="+mj-lt"/>
                <a:cs typeface="Trebuchet MS"/>
              </a:rPr>
              <a:t>ways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+mj-lt"/>
                <a:cs typeface="Trebuchet MS"/>
              </a:rPr>
              <a:t>to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5" dirty="0">
                <a:solidFill>
                  <a:srgbClr val="211F1F"/>
                </a:solidFill>
                <a:latin typeface="+mj-lt"/>
                <a:cs typeface="Trebuchet MS"/>
              </a:rPr>
              <a:t>ask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0" dirty="0">
                <a:solidFill>
                  <a:srgbClr val="211F1F"/>
                </a:solidFill>
                <a:latin typeface="+mj-lt"/>
                <a:cs typeface="Trebuchet MS"/>
              </a:rPr>
              <a:t>questions</a:t>
            </a:r>
            <a:r>
              <a:rPr sz="3000" b="1" spc="-265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50" dirty="0">
                <a:solidFill>
                  <a:srgbClr val="211F1F"/>
                </a:solidFill>
                <a:latin typeface="+mj-lt"/>
                <a:cs typeface="Trebuchet MS"/>
              </a:rPr>
              <a:t>during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6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0" dirty="0">
                <a:solidFill>
                  <a:srgbClr val="211F1F"/>
                </a:solidFill>
                <a:latin typeface="+mj-lt"/>
                <a:cs typeface="Trebuchet MS"/>
              </a:rPr>
              <a:t>meeting</a:t>
            </a:r>
            <a:endParaRPr sz="3000" dirty="0">
              <a:latin typeface="+mj-lt"/>
              <a:cs typeface="Trebuchet MS"/>
            </a:endParaRPr>
          </a:p>
          <a:p>
            <a:pPr marL="697865" lvl="1" indent="-227965">
              <a:lnSpc>
                <a:spcPct val="100000"/>
              </a:lnSpc>
              <a:spcBef>
                <a:spcPts val="1800"/>
              </a:spcBef>
              <a:buChar char="•"/>
              <a:tabLst>
                <a:tab pos="697865" algn="l"/>
              </a:tabLst>
            </a:pP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Use</a:t>
            </a:r>
            <a:r>
              <a:rPr sz="3000" spc="-4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chat</a:t>
            </a:r>
            <a:r>
              <a:rPr sz="3000" spc="-4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Myriad Pro"/>
              </a:rPr>
              <a:t>feature</a:t>
            </a:r>
            <a:endParaRPr sz="3000" dirty="0">
              <a:latin typeface="+mj-lt"/>
              <a:cs typeface="Myriad Pro"/>
            </a:endParaRPr>
          </a:p>
          <a:p>
            <a:pPr marL="698500" marR="433705" lvl="1" indent="-228600">
              <a:lnSpc>
                <a:spcPct val="100000"/>
              </a:lnSpc>
              <a:spcBef>
                <a:spcPts val="1800"/>
              </a:spcBef>
              <a:buChar char="•"/>
              <a:tabLst>
                <a:tab pos="698500" algn="l"/>
              </a:tabLst>
            </a:pP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Raise</a:t>
            </a:r>
            <a:r>
              <a:rPr sz="3000" spc="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your</a:t>
            </a:r>
            <a:r>
              <a:rPr sz="3000" spc="1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hand:</a:t>
            </a:r>
            <a:r>
              <a:rPr sz="3000" spc="1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20" dirty="0">
                <a:solidFill>
                  <a:srgbClr val="211F1F"/>
                </a:solidFill>
                <a:latin typeface="+mj-lt"/>
                <a:cs typeface="Myriad Pro"/>
              </a:rPr>
              <a:t>Click</a:t>
            </a:r>
            <a:r>
              <a:rPr sz="3000" spc="-24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“</a:t>
            </a:r>
            <a:r>
              <a:rPr sz="3000" spc="10" dirty="0">
                <a:solidFill>
                  <a:srgbClr val="211F1F"/>
                </a:solidFill>
                <a:latin typeface="+mj-lt"/>
                <a:cs typeface="Myriad Pro"/>
              </a:rPr>
              <a:t>R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ea</a:t>
            </a:r>
            <a:r>
              <a:rPr sz="3000" spc="35" dirty="0">
                <a:solidFill>
                  <a:srgbClr val="211F1F"/>
                </a:solidFill>
                <a:latin typeface="+mj-lt"/>
                <a:cs typeface="Myriad Pro"/>
              </a:rPr>
              <a:t>c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tio</a:t>
            </a:r>
            <a:r>
              <a:rPr sz="3000" spc="-100" dirty="0">
                <a:solidFill>
                  <a:srgbClr val="211F1F"/>
                </a:solidFill>
                <a:latin typeface="+mj-lt"/>
                <a:cs typeface="Myriad Pro"/>
              </a:rPr>
              <a:t>n</a:t>
            </a:r>
            <a:r>
              <a:rPr sz="3000" spc="-470" dirty="0">
                <a:solidFill>
                  <a:srgbClr val="211F1F"/>
                </a:solidFill>
                <a:latin typeface="+mj-lt"/>
                <a:cs typeface="Myriad Pro"/>
              </a:rPr>
              <a:t>”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,</a:t>
            </a:r>
            <a:r>
              <a:rPr sz="3000" spc="1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then</a:t>
            </a:r>
            <a:r>
              <a:rPr sz="3000" spc="1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20" dirty="0">
                <a:solidFill>
                  <a:srgbClr val="211F1F"/>
                </a:solidFill>
                <a:latin typeface="+mj-lt"/>
                <a:cs typeface="Myriad Pro"/>
              </a:rPr>
              <a:t>click</a:t>
            </a:r>
            <a:r>
              <a:rPr sz="3000" spc="-24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“Raise</a:t>
            </a:r>
            <a:r>
              <a:rPr sz="3000" spc="1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Myriad Pro"/>
              </a:rPr>
              <a:t>Hand”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and</a:t>
            </a:r>
            <a:r>
              <a:rPr sz="3000" spc="-2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you</a:t>
            </a:r>
            <a:r>
              <a:rPr sz="3000" spc="-2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will</a:t>
            </a:r>
            <a:r>
              <a:rPr sz="3000" spc="-2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be</a:t>
            </a:r>
            <a:r>
              <a:rPr sz="3000" spc="-2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given</a:t>
            </a:r>
            <a:r>
              <a:rPr sz="3000" spc="-2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permissions</a:t>
            </a:r>
            <a:r>
              <a:rPr sz="3000" spc="-2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to</a:t>
            </a:r>
            <a:r>
              <a:rPr sz="3000" spc="-2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unmute</a:t>
            </a:r>
            <a:r>
              <a:rPr sz="3000" spc="-20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dirty="0">
                <a:solidFill>
                  <a:srgbClr val="211F1F"/>
                </a:solidFill>
                <a:latin typeface="+mj-lt"/>
                <a:cs typeface="Myriad Pro"/>
              </a:rPr>
              <a:t>and</a:t>
            </a:r>
            <a:r>
              <a:rPr sz="3000" spc="-25" dirty="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Myriad Pro"/>
              </a:rPr>
              <a:t>speak.</a:t>
            </a:r>
            <a:endParaRPr sz="3000" dirty="0">
              <a:latin typeface="+mj-lt"/>
              <a:cs typeface="Myriad Pro"/>
            </a:endParaRPr>
          </a:p>
          <a:p>
            <a:pPr marL="240029" marR="670560" indent="-227329">
              <a:lnSpc>
                <a:spcPct val="1000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3000" b="1" spc="-125" dirty="0">
                <a:solidFill>
                  <a:srgbClr val="211F1F"/>
                </a:solidFill>
                <a:latin typeface="+mj-lt"/>
                <a:cs typeface="Trebuchet MS"/>
              </a:rPr>
              <a:t>Please</a:t>
            </a:r>
            <a:r>
              <a:rPr sz="3000" b="1" spc="-245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0" dirty="0">
                <a:solidFill>
                  <a:srgbClr val="211F1F"/>
                </a:solidFill>
                <a:latin typeface="+mj-lt"/>
                <a:cs typeface="Trebuchet MS"/>
              </a:rPr>
              <a:t>note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4" dirty="0">
                <a:solidFill>
                  <a:srgbClr val="211F1F"/>
                </a:solidFill>
                <a:latin typeface="+mj-lt"/>
                <a:cs typeface="Trebuchet MS"/>
              </a:rPr>
              <a:t>that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+mj-lt"/>
                <a:cs typeface="Trebuchet MS"/>
              </a:rPr>
              <a:t>this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+mj-lt"/>
                <a:cs typeface="Trebuchet MS"/>
              </a:rPr>
              <a:t>public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+mj-lt"/>
                <a:cs typeface="Trebuchet MS"/>
              </a:rPr>
              <a:t>information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0" dirty="0">
                <a:solidFill>
                  <a:srgbClr val="211F1F"/>
                </a:solidFill>
                <a:latin typeface="+mj-lt"/>
                <a:cs typeface="Trebuchet MS"/>
              </a:rPr>
              <a:t>meeting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35" dirty="0">
                <a:solidFill>
                  <a:srgbClr val="211F1F"/>
                </a:solidFill>
                <a:latin typeface="+mj-lt"/>
                <a:cs typeface="Trebuchet MS"/>
              </a:rPr>
              <a:t>will</a:t>
            </a:r>
            <a:r>
              <a:rPr sz="3000" b="1" spc="-24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25" dirty="0">
                <a:solidFill>
                  <a:srgbClr val="211F1F"/>
                </a:solidFill>
                <a:latin typeface="+mj-lt"/>
                <a:cs typeface="Trebuchet MS"/>
              </a:rPr>
              <a:t>be 	</a:t>
            </a:r>
            <a:r>
              <a:rPr sz="3000" b="1" spc="-175" dirty="0">
                <a:solidFill>
                  <a:srgbClr val="211F1F"/>
                </a:solidFill>
                <a:latin typeface="+mj-lt"/>
                <a:cs typeface="Trebuchet MS"/>
              </a:rPr>
              <a:t>recorded;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 dirty="0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4" dirty="0">
                <a:solidFill>
                  <a:srgbClr val="211F1F"/>
                </a:solidFill>
                <a:latin typeface="+mj-lt"/>
                <a:cs typeface="Trebuchet MS"/>
              </a:rPr>
              <a:t>recording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35" dirty="0">
                <a:solidFill>
                  <a:srgbClr val="211F1F"/>
                </a:solidFill>
                <a:latin typeface="+mj-lt"/>
                <a:cs typeface="Trebuchet MS"/>
              </a:rPr>
              <a:t>will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+mj-lt"/>
                <a:cs typeface="Trebuchet MS"/>
              </a:rPr>
              <a:t>be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0" dirty="0">
                <a:solidFill>
                  <a:srgbClr val="211F1F"/>
                </a:solidFill>
                <a:latin typeface="+mj-lt"/>
                <a:cs typeface="Trebuchet MS"/>
              </a:rPr>
              <a:t>a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+mj-lt"/>
                <a:cs typeface="Trebuchet MS"/>
              </a:rPr>
              <a:t>public</a:t>
            </a:r>
            <a:r>
              <a:rPr sz="3000" b="1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30" dirty="0">
                <a:solidFill>
                  <a:srgbClr val="211F1F"/>
                </a:solidFill>
                <a:latin typeface="+mj-lt"/>
                <a:cs typeface="Trebuchet MS"/>
              </a:rPr>
              <a:t>record.</a:t>
            </a:r>
            <a:endParaRPr sz="3000" dirty="0">
              <a:latin typeface="+mj-lt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6" name="object 6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4</a:t>
            </a:fld>
            <a:endParaRPr b="0" spc="-25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BC608137-61E7-1823-5C79-B8BBAA1ED14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87140">
              <a:lnSpc>
                <a:spcPct val="100000"/>
              </a:lnSpc>
              <a:spcBef>
                <a:spcPts val="100"/>
              </a:spcBef>
            </a:pPr>
            <a:r>
              <a:rPr spc="365"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3" name="object 3"/>
          <p:cNvSpPr/>
          <p:nvPr/>
        </p:nvSpPr>
        <p:spPr>
          <a:xfrm>
            <a:off x="6492239" y="1828800"/>
            <a:ext cx="9052560" cy="50800"/>
          </a:xfrm>
          <a:custGeom>
            <a:avLst/>
            <a:gdLst/>
            <a:ahLst/>
            <a:cxnLst/>
            <a:rect l="l" t="t" r="r" b="b"/>
            <a:pathLst>
              <a:path w="9052560" h="50800">
                <a:moveTo>
                  <a:pt x="9052559" y="0"/>
                </a:moveTo>
                <a:lnTo>
                  <a:pt x="0" y="0"/>
                </a:lnTo>
                <a:lnTo>
                  <a:pt x="0" y="50799"/>
                </a:lnTo>
                <a:lnTo>
                  <a:pt x="9052559" y="50799"/>
                </a:lnTo>
                <a:lnTo>
                  <a:pt x="9052559" y="0"/>
                </a:lnTo>
                <a:close/>
              </a:path>
            </a:pathLst>
          </a:custGeom>
          <a:solidFill>
            <a:srgbClr val="21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9540" y="2057400"/>
            <a:ext cx="8441055" cy="2673809"/>
          </a:xfrm>
          <a:prstGeom prst="rect">
            <a:avLst/>
          </a:prstGeom>
        </p:spPr>
        <p:txBody>
          <a:bodyPr vert="horz" wrap="square" lIns="0" tIns="184150" rIns="0" bIns="0" rtlCol="0" anchor="t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sz="3000" spc="-215" dirty="0">
                <a:solidFill>
                  <a:srgbClr val="211F1F"/>
                </a:solidFill>
                <a:latin typeface="+mj-lt"/>
                <a:cs typeface="Trebuchet MS"/>
              </a:rPr>
              <a:t>Team</a:t>
            </a:r>
            <a:r>
              <a:rPr sz="3000" spc="-254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Trebuchet MS"/>
              </a:rPr>
              <a:t>Introductions</a:t>
            </a:r>
            <a:endParaRPr sz="3000" dirty="0">
              <a:latin typeface="+mj-lt"/>
              <a:cs typeface="Trebuchet MS"/>
            </a:endParaRPr>
          </a:p>
          <a:p>
            <a:pPr marL="469265" indent="-456565">
              <a:lnSpc>
                <a:spcPct val="100000"/>
              </a:lnSpc>
              <a:spcBef>
                <a:spcPts val="1350"/>
              </a:spcBef>
              <a:buAutoNum type="arabicPeriod"/>
              <a:tabLst>
                <a:tab pos="469265" algn="l"/>
              </a:tabLst>
            </a:pPr>
            <a:r>
              <a:rPr sz="3000" spc="-170" dirty="0">
                <a:solidFill>
                  <a:srgbClr val="211F1F"/>
                </a:solidFill>
                <a:latin typeface="+mj-lt"/>
                <a:cs typeface="Trebuchet MS"/>
              </a:rPr>
              <a:t>Project</a:t>
            </a:r>
            <a:r>
              <a:rPr sz="3000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Trebuchet MS"/>
              </a:rPr>
              <a:t>Overview</a:t>
            </a:r>
            <a:endParaRPr sz="3000" dirty="0">
              <a:latin typeface="+mj-lt"/>
              <a:cs typeface="Trebuchet MS"/>
            </a:endParaRPr>
          </a:p>
          <a:p>
            <a:pPr marL="469265" indent="-456565">
              <a:spcBef>
                <a:spcPts val="1800"/>
              </a:spcBef>
              <a:buAutoNum type="arabicPeriod"/>
              <a:tabLst>
                <a:tab pos="469265" algn="l"/>
              </a:tabLst>
            </a:pPr>
            <a:r>
              <a:rPr lang="en-US" sz="3000" spc="-110" dirty="0">
                <a:solidFill>
                  <a:srgbClr val="211F1F"/>
                </a:solidFill>
                <a:latin typeface="+mj-lt"/>
                <a:cs typeface="Trebuchet MS"/>
              </a:rPr>
              <a:t>Next steps</a:t>
            </a:r>
            <a:endParaRPr lang="en-US" sz="3000" spc="-229" dirty="0">
              <a:solidFill>
                <a:srgbClr val="211F1F"/>
              </a:solidFill>
              <a:latin typeface="+mj-lt"/>
              <a:ea typeface="Calibri"/>
              <a:cs typeface="Trebuchet MS"/>
            </a:endParaRPr>
          </a:p>
          <a:p>
            <a:pPr marL="469265" indent="-456565">
              <a:lnSpc>
                <a:spcPct val="100000"/>
              </a:lnSpc>
              <a:spcBef>
                <a:spcPts val="1800"/>
              </a:spcBef>
              <a:buAutoNum type="arabicPeriod"/>
              <a:tabLst>
                <a:tab pos="469265" algn="l"/>
              </a:tabLst>
            </a:pPr>
            <a:r>
              <a:rPr lang="en-US" sz="3000" spc="-120" dirty="0">
                <a:solidFill>
                  <a:srgbClr val="211F1F"/>
                </a:solidFill>
                <a:latin typeface="+mj-lt"/>
                <a:cs typeface="Trebuchet MS"/>
              </a:rPr>
              <a:t>Discussion /</a:t>
            </a:r>
            <a:r>
              <a:rPr sz="3000" spc="-245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spc="-25" dirty="0">
                <a:solidFill>
                  <a:srgbClr val="211F1F"/>
                </a:solidFill>
                <a:latin typeface="+mj-lt"/>
                <a:cs typeface="Trebuchet MS"/>
              </a:rPr>
              <a:t>Q&amp;A</a:t>
            </a:r>
            <a:endParaRPr sz="3000" dirty="0">
              <a:latin typeface="+mj-lt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t="2408" r="37575" b="311"/>
          <a:stretch/>
        </p:blipFill>
        <p:spPr>
          <a:xfrm>
            <a:off x="-1" y="0"/>
            <a:ext cx="4983481" cy="923473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35763" y="9264253"/>
            <a:ext cx="15544800" cy="0"/>
          </a:xfrm>
          <a:custGeom>
            <a:avLst/>
            <a:gdLst/>
            <a:ahLst/>
            <a:cxnLst/>
            <a:rect l="l" t="t" r="r" b="b"/>
            <a:pathLst>
              <a:path w="15544800">
                <a:moveTo>
                  <a:pt x="0" y="0"/>
                </a:moveTo>
                <a:lnTo>
                  <a:pt x="15544800" y="0"/>
                </a:lnTo>
              </a:path>
            </a:pathLst>
          </a:custGeom>
          <a:ln w="19888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21613" y="9293769"/>
            <a:ext cx="1408176" cy="600457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t="2408" r="37575" b="311"/>
          <a:stretch/>
        </p:blipFill>
        <p:spPr>
          <a:xfrm>
            <a:off x="-1" y="0"/>
            <a:ext cx="4983481" cy="9234734"/>
          </a:xfrm>
          <a:prstGeom prst="rect">
            <a:avLst/>
          </a:prstGeom>
        </p:spPr>
      </p:pic>
      <p:sp>
        <p:nvSpPr>
          <p:cNvPr id="11" name="object 7"/>
          <p:cNvSpPr/>
          <p:nvPr/>
        </p:nvSpPr>
        <p:spPr>
          <a:xfrm>
            <a:off x="135763" y="9264253"/>
            <a:ext cx="15544800" cy="0"/>
          </a:xfrm>
          <a:custGeom>
            <a:avLst/>
            <a:gdLst/>
            <a:ahLst/>
            <a:cxnLst/>
            <a:rect l="l" t="t" r="r" b="b"/>
            <a:pathLst>
              <a:path w="15544800">
                <a:moveTo>
                  <a:pt x="0" y="0"/>
                </a:moveTo>
                <a:lnTo>
                  <a:pt x="15544800" y="0"/>
                </a:lnTo>
              </a:path>
            </a:pathLst>
          </a:custGeom>
          <a:ln w="19888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8"/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21613" y="9293769"/>
            <a:ext cx="1408176" cy="6004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5</a:t>
            </a:fld>
            <a:endParaRPr b="0" spc="-25"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B3E507E5-C4BA-FA29-1B27-93E872F9783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C918A597-DA83-F260-12DE-2F93B2586552}"/>
              </a:ext>
            </a:extLst>
          </p:cNvPr>
          <p:cNvSpPr txBox="1">
            <a:spLocks noGrp="1"/>
          </p:cNvSpPr>
          <p:nvPr/>
        </p:nvSpPr>
        <p:spPr>
          <a:xfrm>
            <a:off x="7551800" y="2245840"/>
            <a:ext cx="7764399" cy="674973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800" b="1" dirty="0">
                <a:solidFill>
                  <a:srgbClr val="571D1F"/>
                </a:solidFill>
                <a:latin typeface="+mj-lt"/>
              </a:rPr>
              <a:t>CLIENT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Division of Design &amp; Engineering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Department of Conservation &amp; Recreation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80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DESIGN TEAM</a:t>
            </a:r>
            <a:endParaRPr lang="en-US" sz="2800" b="1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Lead Consultant, Civil Engineering, Permitting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Nitsch Engineering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000">
              <a:latin typeface="+mj-lt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Landscape Architecture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Kyle Zick Landscape Architecture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400">
              <a:latin typeface="+mj-lt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Architecture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Dietz &amp; Company Architects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400" b="1" dirty="0"/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/>
              <a:t>Structural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/>
              <a:t>Spring Line Design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E24C98-07EE-7732-C453-AE3817D5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69" r="13969"/>
          <a:stretch/>
        </p:blipFill>
        <p:spPr>
          <a:xfrm>
            <a:off x="0" y="0"/>
            <a:ext cx="4983479" cy="922072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564501" y="1848548"/>
            <a:ext cx="7629525" cy="0"/>
          </a:xfrm>
          <a:custGeom>
            <a:avLst/>
            <a:gdLst/>
            <a:ahLst/>
            <a:cxnLst/>
            <a:rect l="l" t="t" r="r" b="b"/>
            <a:pathLst>
              <a:path w="7629525">
                <a:moveTo>
                  <a:pt x="0" y="0"/>
                </a:moveTo>
                <a:lnTo>
                  <a:pt x="7629525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6</a:t>
            </a:fld>
            <a:endParaRPr b="0" spc="-25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D6C7695-FE0B-9598-6209-CC725D04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01" y="1176019"/>
            <a:ext cx="6827520" cy="574039"/>
          </a:xfrm>
        </p:spPr>
        <p:txBody>
          <a:bodyPr/>
          <a:lstStyle/>
          <a:p>
            <a:r>
              <a:rPr lang="en-US">
                <a:latin typeface="Montserrat" panose="00000500000000000000" pitchFamily="2" charset="0"/>
              </a:rPr>
              <a:t>TEAM INTRODUCTIONS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3492B0AF-DF9B-3112-CBF1-4433C399468F}"/>
              </a:ext>
            </a:extLst>
          </p:cNvPr>
          <p:cNvSpPr txBox="1"/>
          <p:nvPr/>
        </p:nvSpPr>
        <p:spPr>
          <a:xfrm>
            <a:off x="2750502" y="118808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0" b="1" spc="-490">
                <a:solidFill>
                  <a:srgbClr val="FFFFFF"/>
                </a:solidFill>
                <a:latin typeface="Franklin Gothic Demi" panose="020B0703020102020204" pitchFamily="34" charset="0"/>
                <a:cs typeface="Trebuchet MS"/>
              </a:rPr>
              <a:t>1</a:t>
            </a:r>
            <a:endParaRPr sz="25000">
              <a:latin typeface="Franklin Gothic Demi" panose="020B0703020102020204" pitchFamily="34" charset="0"/>
              <a:cs typeface="Trebuchet MS"/>
            </a:endParaRPr>
          </a:p>
        </p:txBody>
      </p:sp>
      <p:sp>
        <p:nvSpPr>
          <p:cNvPr id="2" name="Holder 4">
            <a:extLst>
              <a:ext uri="{FF2B5EF4-FFF2-40B4-BE49-F238E27FC236}">
                <a16:creationId xmlns:a16="http://schemas.microsoft.com/office/drawing/2014/main" id="{F626B627-5F7C-6ACF-40CB-B7B963035DC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/>
          </a:p>
        </p:txBody>
      </p:sp>
      <p:grpSp>
        <p:nvGrpSpPr>
          <p:cNvPr id="9" name="object 6">
            <a:extLst>
              <a:ext uri="{FF2B5EF4-FFF2-40B4-BE49-F238E27FC236}">
                <a16:creationId xmlns:a16="http://schemas.microsoft.com/office/drawing/2014/main" id="{D47650CF-3572-E208-C945-AA068B1A28CA}"/>
              </a:ext>
            </a:extLst>
          </p:cNvPr>
          <p:cNvGrpSpPr/>
          <p:nvPr/>
        </p:nvGrpSpPr>
        <p:grpSpPr>
          <a:xfrm>
            <a:off x="0" y="9191208"/>
            <a:ext cx="15544800" cy="629973"/>
            <a:chOff x="0" y="9191208"/>
            <a:chExt cx="15544800" cy="629973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3DD63BD9-0F20-6B6B-2826-A323D8BEA7EC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992C62E9-7380-6746-F899-9A674EF334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E8634BD-D336-EB8E-4813-78AAFBC9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1643" y="5735345"/>
            <a:ext cx="1162141" cy="609600"/>
          </a:xfrm>
          <a:prstGeom prst="rect">
            <a:avLst/>
          </a:prstGeom>
        </p:spPr>
      </p:pic>
      <p:pic>
        <p:nvPicPr>
          <p:cNvPr id="15" name="Picture 14" descr="A logo for a company&#10;&#10;AI-generated content may be incorrect.">
            <a:extLst>
              <a:ext uri="{FF2B5EF4-FFF2-40B4-BE49-F238E27FC236}">
                <a16:creationId xmlns:a16="http://schemas.microsoft.com/office/drawing/2014/main" id="{56473102-EDBD-04F1-A1D2-B220C5BC0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6475" y="8117891"/>
            <a:ext cx="904946" cy="847725"/>
          </a:xfrm>
          <a:prstGeom prst="rect">
            <a:avLst/>
          </a:prstGeom>
        </p:spPr>
      </p:pic>
      <p:pic>
        <p:nvPicPr>
          <p:cNvPr id="16" name="Picture 15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972CDBD3-0E27-857C-DE0B-E0DA2103F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0222" y="7040347"/>
            <a:ext cx="1400285" cy="590550"/>
          </a:xfrm>
          <a:prstGeom prst="rect">
            <a:avLst/>
          </a:prstGeom>
        </p:spPr>
      </p:pic>
      <p:pic>
        <p:nvPicPr>
          <p:cNvPr id="17" name="Picture 16" descr="A blue arrow with text&#10;&#10;AI-generated content may be incorrect.">
            <a:extLst>
              <a:ext uri="{FF2B5EF4-FFF2-40B4-BE49-F238E27FC236}">
                <a16:creationId xmlns:a16="http://schemas.microsoft.com/office/drawing/2014/main" id="{B2EC51A3-0590-78F6-444F-93D0C5519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6573" y="4340048"/>
            <a:ext cx="1438388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by a body of water&#10;&#10;AI-generated content may be incorrect.">
            <a:extLst>
              <a:ext uri="{FF2B5EF4-FFF2-40B4-BE49-F238E27FC236}">
                <a16:creationId xmlns:a16="http://schemas.microsoft.com/office/drawing/2014/main" id="{853144C3-FCB5-E927-3DD2-8482DC5E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9" r="35886" b="8915"/>
          <a:stretch/>
        </p:blipFill>
        <p:spPr>
          <a:xfrm>
            <a:off x="1" y="0"/>
            <a:ext cx="4983480" cy="91616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50502" y="118808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0" b="1" spc="-490">
                <a:solidFill>
                  <a:srgbClr val="FFFFFF"/>
                </a:solidFill>
                <a:latin typeface="Franklin Gothic Demi" panose="020B0703020102020204" pitchFamily="34" charset="0"/>
                <a:cs typeface="Trebuchet MS"/>
              </a:rPr>
              <a:t>2</a:t>
            </a:r>
            <a:endParaRPr sz="25000">
              <a:latin typeface="Franklin Gothic Demi" panose="020B0703020102020204" pitchFamily="34" charset="0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7</a:t>
            </a:fld>
            <a:endParaRPr b="0" spc="-25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195DBABD-2A86-F85A-FC1C-9F781DD30467}"/>
              </a:ext>
            </a:extLst>
          </p:cNvPr>
          <p:cNvSpPr/>
          <p:nvPr/>
        </p:nvSpPr>
        <p:spPr>
          <a:xfrm>
            <a:off x="7564501" y="1848548"/>
            <a:ext cx="7629525" cy="0"/>
          </a:xfrm>
          <a:custGeom>
            <a:avLst/>
            <a:gdLst/>
            <a:ahLst/>
            <a:cxnLst/>
            <a:rect l="l" t="t" r="r" b="b"/>
            <a:pathLst>
              <a:path w="7629525">
                <a:moveTo>
                  <a:pt x="0" y="0"/>
                </a:moveTo>
                <a:lnTo>
                  <a:pt x="7629525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644FA69C-E04E-B593-DAA9-78A540DB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01" y="1176019"/>
            <a:ext cx="6827520" cy="574039"/>
          </a:xfrm>
        </p:spPr>
        <p:txBody>
          <a:bodyPr/>
          <a:lstStyle/>
          <a:p>
            <a:r>
              <a:rPr lang="en-US">
                <a:latin typeface="Montserrat" panose="00000500000000000000" pitchFamily="2" charset="0"/>
              </a:rPr>
              <a:t>PROJECT OVERVIEW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5D31B74-4AD5-9BDB-B6E8-F9B4EE468DAF}"/>
              </a:ext>
            </a:extLst>
          </p:cNvPr>
          <p:cNvSpPr txBox="1"/>
          <p:nvPr/>
        </p:nvSpPr>
        <p:spPr>
          <a:xfrm>
            <a:off x="7569943" y="2057400"/>
            <a:ext cx="5688857" cy="1955664"/>
          </a:xfrm>
          <a:prstGeom prst="rect">
            <a:avLst/>
          </a:prstGeom>
        </p:spPr>
        <p:txBody>
          <a:bodyPr vert="horz" wrap="square" lIns="0" tIns="184150" rIns="0" bIns="0" rtlCol="0" anchor="t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lang="en-US" sz="3000" spc="-215" dirty="0">
                <a:solidFill>
                  <a:srgbClr val="211F1F"/>
                </a:solidFill>
                <a:latin typeface="+mj-lt"/>
                <a:cs typeface="Trebuchet MS"/>
              </a:rPr>
              <a:t>Project Goals</a:t>
            </a:r>
            <a:endParaRPr lang="en-US" dirty="0"/>
          </a:p>
          <a:p>
            <a:pPr marL="469265" indent="-456565"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lang="en-US" sz="3000" spc="-215" dirty="0">
                <a:solidFill>
                  <a:srgbClr val="211F1F"/>
                </a:solidFill>
                <a:latin typeface="+mj-lt"/>
                <a:cs typeface="Trebuchet MS"/>
              </a:rPr>
              <a:t>Existing Conditions</a:t>
            </a:r>
            <a:endParaRPr lang="en-US" sz="3000" spc="-215" dirty="0">
              <a:solidFill>
                <a:srgbClr val="211F1F"/>
              </a:solidFill>
              <a:latin typeface="+mj-lt"/>
              <a:ea typeface="Calibri"/>
              <a:cs typeface="Trebuchet MS"/>
            </a:endParaRPr>
          </a:p>
          <a:p>
            <a:pPr marL="469265" indent="-456565"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lang="en-US" sz="3000" spc="-215" dirty="0">
                <a:solidFill>
                  <a:srgbClr val="211F1F"/>
                </a:solidFill>
                <a:latin typeface="+mj-lt"/>
                <a:ea typeface="Calibri"/>
                <a:cs typeface="Trebuchet MS"/>
              </a:rPr>
              <a:t>Shade Structure Concepts</a:t>
            </a:r>
            <a:endParaRPr lang="en-US" sz="3000" spc="-215" dirty="0">
              <a:solidFill>
                <a:srgbClr val="211F1F"/>
              </a:solidFill>
              <a:latin typeface="+mj-lt"/>
              <a:cs typeface="Trebuchet MS"/>
            </a:endParaRP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F3597C97-4140-6E71-6047-ADA88B788B1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986CB5-FF39-C31A-FF52-E5616EE1F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/>
          <a:stretch/>
        </p:blipFill>
        <p:spPr bwMode="auto">
          <a:xfrm>
            <a:off x="320039" y="1224881"/>
            <a:ext cx="8324767" cy="78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object 14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147" name="object 14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51" name="object 151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8</a:t>
            </a:fld>
            <a:endParaRPr b="0" spc="-25"/>
          </a:p>
        </p:txBody>
      </p:sp>
      <p:sp>
        <p:nvSpPr>
          <p:cNvPr id="153" name="object 2">
            <a:extLst>
              <a:ext uri="{FF2B5EF4-FFF2-40B4-BE49-F238E27FC236}">
                <a16:creationId xmlns:a16="http://schemas.microsoft.com/office/drawing/2014/main" id="{A621AA10-5CEA-F828-08E9-EB4841EFE160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>
                <a:latin typeface="Montserrat" panose="00000500000000000000" pitchFamily="2" charset="0"/>
              </a:rPr>
              <a:t>DCR PROJECT SHADE</a:t>
            </a:r>
          </a:p>
        </p:txBody>
      </p:sp>
      <p:sp>
        <p:nvSpPr>
          <p:cNvPr id="154" name="object 3">
            <a:extLst>
              <a:ext uri="{FF2B5EF4-FFF2-40B4-BE49-F238E27FC236}">
                <a16:creationId xmlns:a16="http://schemas.microsoft.com/office/drawing/2014/main" id="{87E815A2-57F8-E85E-132A-F61A08813C0D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3BC5B51-39E8-805B-DD0B-D7A5831792DC}"/>
              </a:ext>
            </a:extLst>
          </p:cNvPr>
          <p:cNvSpPr txBox="1">
            <a:spLocks/>
          </p:cNvSpPr>
          <p:nvPr/>
        </p:nvSpPr>
        <p:spPr>
          <a:xfrm>
            <a:off x="8955024" y="2326385"/>
            <a:ext cx="6050026" cy="4537671"/>
          </a:xfrm>
          <a:prstGeom prst="rect">
            <a:avLst/>
          </a:prstGeom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571D1F"/>
                </a:solidFill>
              </a:rPr>
              <a:t>Pilot project building resilience to extreme heat at State Parks by strategically installing shade structures and expanding tree canopy.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9DF4F-C28F-1342-1E25-31EA8DA7EFD3}"/>
              </a:ext>
            </a:extLst>
          </p:cNvPr>
          <p:cNvSpPr txBox="1"/>
          <p:nvPr/>
        </p:nvSpPr>
        <p:spPr>
          <a:xfrm>
            <a:off x="9379974" y="7451782"/>
            <a:ext cx="7779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Additional Details and Information available at: </a:t>
            </a:r>
            <a:endParaRPr lang="en-US" b="1">
              <a:hlinkClick r:id="rId5"/>
            </a:endParaRPr>
          </a:p>
          <a:p>
            <a:r>
              <a:rPr lang="en-US">
                <a:hlinkClick r:id="rId5"/>
              </a:rPr>
              <a:t>https://www.mass.gov/info-details/dcr-project-shade</a:t>
            </a:r>
            <a:endParaRPr lang="en-US"/>
          </a:p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4C5180-E5F1-2BE2-DA44-846092A18D1A}"/>
              </a:ext>
            </a:extLst>
          </p:cNvPr>
          <p:cNvSpPr txBox="1">
            <a:spLocks/>
          </p:cNvSpPr>
          <p:nvPr/>
        </p:nvSpPr>
        <p:spPr>
          <a:xfrm>
            <a:off x="304800" y="8683883"/>
            <a:ext cx="4184650" cy="380770"/>
          </a:xfrm>
          <a:prstGeom prst="rect">
            <a:avLst/>
          </a:prstGeom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1">
                <a:solidFill>
                  <a:schemeClr val="bg1"/>
                </a:solidFill>
              </a:rPr>
              <a:t>Photo Credit: touristplaces.info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3429A0FA-83F7-BAB5-6E2E-BDE0F4032B1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4019981" y="6807581"/>
            <a:ext cx="3003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30">
                <a:solidFill>
                  <a:srgbClr val="FFFFFF"/>
                </a:solidFill>
                <a:latin typeface="Myriad Pro"/>
                <a:cs typeface="Myriad Pro"/>
              </a:rPr>
              <a:t>428</a:t>
            </a:r>
            <a:endParaRPr sz="1300">
              <a:latin typeface="Myriad Pro"/>
              <a:cs typeface="Myriad Pr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23" name="object 23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/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F04F20E3-BA35-F13B-5A9D-6FEFFCCDDF11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38100">
              <a:spcBef>
                <a:spcPts val="100"/>
              </a:spcBef>
              <a:defRPr sz="3600" b="1" i="0">
                <a:solidFill>
                  <a:srgbClr val="211F1F"/>
                </a:solidFill>
                <a:latin typeface="Montserrat" panose="00000500000000000000" pitchFamily="2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/>
              <a:t>PROJECT CONTEXT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1E536E-8E36-9505-79FD-8E66C6E639E6}"/>
              </a:ext>
            </a:extLst>
          </p:cNvPr>
          <p:cNvSpPr txBox="1">
            <a:spLocks/>
          </p:cNvSpPr>
          <p:nvPr/>
        </p:nvSpPr>
        <p:spPr>
          <a:xfrm>
            <a:off x="1905000" y="1920775"/>
            <a:ext cx="8324767" cy="13103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571D1F"/>
                </a:solidFill>
                <a:latin typeface="Noto Sans VF"/>
              </a:rPr>
              <a:t>By 2050, Chicopee could see around </a:t>
            </a:r>
            <a:r>
              <a:rPr lang="en-US" sz="3200" b="1" dirty="0">
                <a:solidFill>
                  <a:srgbClr val="C00000"/>
                </a:solidFill>
                <a:latin typeface="Noto Sans VF"/>
              </a:rPr>
              <a:t>22</a:t>
            </a:r>
            <a:r>
              <a:rPr lang="en-US" sz="3200" b="1" dirty="0">
                <a:solidFill>
                  <a:srgbClr val="571D1F"/>
                </a:solidFill>
                <a:latin typeface="Noto Sans VF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Noto Sans VF"/>
              </a:rPr>
              <a:t>days</a:t>
            </a:r>
            <a:r>
              <a:rPr lang="en-US" sz="3200" b="1" dirty="0">
                <a:solidFill>
                  <a:srgbClr val="571D1F"/>
                </a:solidFill>
                <a:latin typeface="Noto Sans VF"/>
              </a:rPr>
              <a:t> each year with temperatures of 90°F or higher.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CFF271-5FD9-659B-E1B9-5ABBF17D2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990363"/>
              </p:ext>
            </p:extLst>
          </p:nvPr>
        </p:nvGraphicFramePr>
        <p:xfrm>
          <a:off x="0" y="3029756"/>
          <a:ext cx="11506200" cy="5970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1EF030-C7BA-546F-7D63-196528064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8935">
            <a:off x="11367152" y="2689159"/>
            <a:ext cx="3676907" cy="478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7975FE1F-4910-3C48-396D-DEA03AE5EE62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ABA91DB1-B6A8-E64D-ED39-F1CD66AA575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5D9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1266</Words>
  <Application>Microsoft Office PowerPoint</Application>
  <PresentationFormat>Custom</PresentationFormat>
  <Paragraphs>309</Paragraphs>
  <Slides>24</Slides>
  <Notes>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COMMONWEALTH OF MASSACHUSSETTS</vt:lpstr>
      <vt:lpstr>DCR MISSION STATEMENT</vt:lpstr>
      <vt:lpstr>MEETING LOGISTICS</vt:lpstr>
      <vt:lpstr>AGENDA</vt:lpstr>
      <vt:lpstr>TEAM INTRODUCTIONS</vt:lpstr>
      <vt:lpstr>PROJECT OVERVIEW</vt:lpstr>
      <vt:lpstr>PowerPoint Presentation</vt:lpstr>
      <vt:lpstr>PowerPoint Presentation</vt:lpstr>
      <vt:lpstr>PowerPoint Presentation</vt:lpstr>
      <vt:lpstr>PowerPoint Presentation</vt:lpstr>
      <vt:lpstr>PROJECT SCHEDULE</vt:lpstr>
      <vt:lpstr>3</vt:lpstr>
      <vt:lpstr>PowerPoint Presentation</vt:lpstr>
      <vt:lpstr>PowerPoint Presentation</vt:lpstr>
      <vt:lpstr>SHELTER LOCATIONS</vt:lpstr>
      <vt:lpstr>PLAN - MEDIUM PAVILION</vt:lpstr>
      <vt:lpstr>RENDERING – Medium Pavilion</vt:lpstr>
      <vt:lpstr>PLAN – BENCH SHELTERS</vt:lpstr>
      <vt:lpstr>RENDERINGS – Bench Pavilions</vt:lpstr>
      <vt:lpstr>PowerPoint Presentation</vt:lpstr>
      <vt:lpstr>4</vt:lpstr>
      <vt:lpstr>ADDITIONAL INFORMATION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:creator>Brian Creamer</dc:creator>
  <cp:lastModifiedBy>Brian Creamer</cp:lastModifiedBy>
  <cp:revision>220</cp:revision>
  <dcterms:created xsi:type="dcterms:W3CDTF">2025-04-29T13:04:56Z</dcterms:created>
  <dcterms:modified xsi:type="dcterms:W3CDTF">2025-06-06T16:55:11Z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2025-01-23T00:00:00Z</vt:filetime>
  </property>
  <property fmtid="{D5CDD505-2E9C-101B-9397-08002B2CF9AE}" pid="3" name="Creator">
    <vt:lpwstr>Adobe InDesign 20.0 (Windows)</vt:lpwstr>
  </property>
  <property fmtid="{D5CDD505-2E9C-101B-9397-08002B2CF9AE}" pid="4" name="LastSaved">
    <vt:filetime>2025-04-29T00:00:00Z</vt:filetime>
  </property>
  <property fmtid="{D5CDD505-2E9C-101B-9397-08002B2CF9AE}" pid="5" name="Producer">
    <vt:lpwstr>GPL Ghostscript 10.00.0</vt:lpwstr>
  </property>
</Properties>
</file>