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13"/>
  </p:notesMasterIdLst>
  <p:handoutMasterIdLst>
    <p:handoutMasterId r:id="rId14"/>
  </p:handoutMasterIdLst>
  <p:sldIdLst>
    <p:sldId id="568" r:id="rId2"/>
    <p:sldId id="580" r:id="rId3"/>
    <p:sldId id="573" r:id="rId4"/>
    <p:sldId id="574" r:id="rId5"/>
    <p:sldId id="576" r:id="rId6"/>
    <p:sldId id="581" r:id="rId7"/>
    <p:sldId id="582" r:id="rId8"/>
    <p:sldId id="577" r:id="rId9"/>
    <p:sldId id="584" r:id="rId10"/>
    <p:sldId id="586" r:id="rId11"/>
    <p:sldId id="587" r:id="rId12"/>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ill Concannon" initials="BC"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99"/>
    <a:srgbClr val="54759E"/>
    <a:srgbClr val="6E8DB2"/>
    <a:srgbClr val="8AC4FF"/>
    <a:srgbClr val="BBDFFF"/>
    <a:srgbClr val="C3E2FF"/>
    <a:srgbClr val="FF9900"/>
    <a:srgbClr val="00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autoAdjust="0"/>
  </p:normalViewPr>
  <p:slideViewPr>
    <p:cSldViewPr snapToGrid="0">
      <p:cViewPr>
        <p:scale>
          <a:sx n="120" d="100"/>
          <a:sy n="120" d="100"/>
        </p:scale>
        <p:origin x="-136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49" d="100"/>
          <a:sy n="49" d="100"/>
        </p:scale>
        <p:origin x="-1914" y="-108"/>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notesMaster" Target="notesMasters/notesMaster1.xml"/>
  <Relationship Id="rId14" Type="http://schemas.openxmlformats.org/officeDocument/2006/relationships/handoutMaster" Target="handoutMasters/handoutMaster1.xml"/>
  <Relationship Id="rId15" Type="http://schemas.openxmlformats.org/officeDocument/2006/relationships/commentAuthors" Target="commentAuthors.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C0A0AD01-4FBE-4EAF-A2A7-E71A85EE0EB6}" type="slidenum">
              <a:rPr lang="en-US"/>
              <a:pPr>
                <a:defRPr/>
              </a:pPr>
              <a:t>‹#›</a:t>
            </a:fld>
            <a:endParaRPr lang="en-US" dirty="0"/>
          </a:p>
        </p:txBody>
      </p:sp>
    </p:spTree>
    <p:extLst>
      <p:ext uri="{BB962C8B-B14F-4D97-AF65-F5344CB8AC3E}">
        <p14:creationId xmlns="" xmlns:p14="http://schemas.microsoft.com/office/powerpoint/2010/main" val="4283574039"/>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FC40C652-4344-4BF0-B2D6-05C320ECF034}" type="slidenum">
              <a:rPr lang="en-US"/>
              <a:pPr>
                <a:defRPr/>
              </a:pPr>
              <a:t>‹#›</a:t>
            </a:fld>
            <a:endParaRPr lang="en-US" dirty="0"/>
          </a:p>
        </p:txBody>
      </p:sp>
    </p:spTree>
    <p:extLst>
      <p:ext uri="{BB962C8B-B14F-4D97-AF65-F5344CB8AC3E}">
        <p14:creationId xmlns="" xmlns:p14="http://schemas.microsoft.com/office/powerpoint/2010/main" val="39332918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gif"/>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FFC5BF77-A12D-4A4E-81A1-2E51B85A9F4E}" type="datetime1">
              <a:rPr lang="en-US"/>
              <a:pPr>
                <a:defRPr/>
              </a:pPr>
              <a:t>9/8/2016</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dirty="0" smtClean="0"/>
              <a:t>[Cover Slide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pPr>
                <a:defRPr/>
              </a:pPr>
              <a:t>9/8/2016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pPr>
                <a:defRPr/>
              </a:pPr>
              <a:t>9/8/2016</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smtClean="0"/>
              <a:t>Slide Title</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pPr>
                <a:defRPr/>
              </a:pPr>
              <a:t>9/8/2016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pPr>
                <a:defRPr/>
              </a:pPr>
              <a:t>9/8/2016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pPr>
                <a:defRPr/>
              </a:pPr>
              <a:t>9/8/2016</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9/8/2016</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dirty="0" smtClean="0"/>
              <a:t>[Slide Title]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pPr>
                <a:defRPr/>
              </a:pPr>
              <a:t>9/8/2016</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pPr>
                <a:defRPr/>
              </a:pPr>
              <a:t>9/8/2016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pPr>
                <a:defRPr/>
              </a:pPr>
              <a:t>9/8/2016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17" Type="http://schemas.openxmlformats.org/officeDocument/2006/relationships/image" Target="../media/image1.gi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40E272F6-1708-4844-BC38-1E403A83FDAA}" type="datetime1">
              <a:rPr lang="en-US"/>
              <a:pPr>
                <a:defRPr/>
              </a:pPr>
              <a:t>9/8/2016</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8" name="Picture 7" descr="EEC-Happle2.gif"/>
          <p:cNvPicPr>
            <a:picLocks noChangeAspect="1"/>
          </p:cNvPicPr>
          <p:nvPr/>
        </p:nvPicPr>
        <p:blipFill>
          <a:blip r:embed="rId17"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Lst>
  <p:timing>
    <p:tnLst>
      <p:par>
        <p:cTn id="1" dur="indefinite" restart="never" nodeType="tmRoot"/>
      </p:par>
    </p:tnLst>
  </p:timing>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2352675" y="1143000"/>
            <a:ext cx="6258588" cy="2457450"/>
          </a:xfrm>
        </p:spPr>
        <p:txBody>
          <a:bodyPr/>
          <a:lstStyle/>
          <a:p>
            <a:r>
              <a:rPr lang="en-US" sz="2800" dirty="0" smtClean="0"/>
              <a:t>CCFA Update</a:t>
            </a:r>
            <a:r>
              <a:rPr lang="en-US" dirty="0" smtClean="0"/>
              <a:t/>
            </a:r>
            <a:br>
              <a:rPr lang="en-US" dirty="0" smtClean="0"/>
            </a:br>
            <a:endParaRPr lang="en-US" sz="1800" b="0" i="1" dirty="0" smtClean="0"/>
          </a:p>
        </p:txBody>
      </p:sp>
      <p:sp>
        <p:nvSpPr>
          <p:cNvPr id="3075" name="Text Placeholder 3"/>
          <p:cNvSpPr>
            <a:spLocks noGrp="1"/>
          </p:cNvSpPr>
          <p:nvPr>
            <p:ph type="body" sz="quarter" idx="13"/>
          </p:nvPr>
        </p:nvSpPr>
        <p:spPr>
          <a:xfrm>
            <a:off x="2449513" y="3927475"/>
            <a:ext cx="5716587" cy="930772"/>
          </a:xfrm>
        </p:spPr>
        <p:txBody>
          <a:bodyPr/>
          <a:lstStyle/>
          <a:p>
            <a:pPr eaLnBrk="1" hangingPunct="1">
              <a:spcBef>
                <a:spcPts val="0"/>
              </a:spcBef>
            </a:pPr>
            <a:r>
              <a:rPr lang="en-US" sz="1600" dirty="0" smtClean="0"/>
              <a:t>EEC Board  </a:t>
            </a:r>
          </a:p>
          <a:p>
            <a:pPr eaLnBrk="1" hangingPunct="1">
              <a:spcBef>
                <a:spcPts val="0"/>
              </a:spcBef>
            </a:pPr>
            <a:r>
              <a:rPr lang="en-US" sz="1600" dirty="0" smtClean="0"/>
              <a:t>September 13,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8232" y="1359673"/>
            <a:ext cx="8427715" cy="5096785"/>
          </a:xfrm>
        </p:spPr>
        <p:txBody>
          <a:bodyPr/>
          <a:lstStyle/>
          <a:p>
            <a:pPr>
              <a:spcBef>
                <a:spcPts val="100"/>
              </a:spcBef>
            </a:pPr>
            <a:r>
              <a:rPr lang="en-US" sz="1600" b="0" dirty="0" smtClean="0"/>
              <a:t>CCFA Reports </a:t>
            </a:r>
          </a:p>
          <a:p>
            <a:pPr lvl="1">
              <a:spcBef>
                <a:spcPts val="100"/>
              </a:spcBef>
            </a:pPr>
            <a:r>
              <a:rPr lang="en-US" sz="1400" dirty="0" smtClean="0"/>
              <a:t>The reports in CCFA were designed be as close as possible to the reports available in the legacy applications, eCCIMS and CCIMS. </a:t>
            </a:r>
          </a:p>
          <a:p>
            <a:pPr lvl="1">
              <a:spcBef>
                <a:spcPts val="100"/>
              </a:spcBef>
            </a:pPr>
            <a:endParaRPr lang="en-US" sz="1400" dirty="0" smtClean="0"/>
          </a:p>
          <a:p>
            <a:pPr marL="1033462" lvl="2" indent="-342900">
              <a:spcBef>
                <a:spcPts val="100"/>
              </a:spcBef>
              <a:buFont typeface="+mj-lt"/>
              <a:buAutoNum type="arabicPeriod"/>
            </a:pPr>
            <a:r>
              <a:rPr lang="en-US" sz="1400" dirty="0" smtClean="0"/>
              <a:t>Except for the SEIU remittance reports all are available to the end user. </a:t>
            </a:r>
          </a:p>
          <a:p>
            <a:pPr marL="1033462" lvl="2" indent="-342900">
              <a:spcBef>
                <a:spcPts val="100"/>
              </a:spcBef>
              <a:buFont typeface="+mj-lt"/>
              <a:buAutoNum type="arabicPeriod"/>
            </a:pPr>
            <a:r>
              <a:rPr lang="en-US" sz="1400" dirty="0" smtClean="0"/>
              <a:t>The process to replicate the reports in CCFA is on-going.</a:t>
            </a:r>
          </a:p>
          <a:p>
            <a:pPr marL="1033462" lvl="2" indent="-342900">
              <a:spcBef>
                <a:spcPts val="100"/>
              </a:spcBef>
              <a:buFont typeface="+mj-lt"/>
              <a:buAutoNum type="arabicPeriod"/>
            </a:pPr>
            <a:r>
              <a:rPr lang="en-US" sz="1400" dirty="0" smtClean="0"/>
              <a:t>Modifications are documented and implemented.</a:t>
            </a:r>
          </a:p>
          <a:p>
            <a:pPr marL="1033462" lvl="2" indent="-342900">
              <a:spcBef>
                <a:spcPts val="100"/>
              </a:spcBef>
              <a:buFont typeface="+mj-lt"/>
              <a:buAutoNum type="arabicPeriod"/>
            </a:pPr>
            <a:endParaRPr lang="en-US" sz="1400" dirty="0" smtClean="0"/>
          </a:p>
          <a:p>
            <a:pPr marL="228600" lvl="1" indent="-228600">
              <a:spcBef>
                <a:spcPts val="100"/>
              </a:spcBef>
              <a:buChar char="•"/>
            </a:pPr>
            <a:r>
              <a:rPr lang="en-US" sz="1600" dirty="0" smtClean="0"/>
              <a:t>ECIS Reports</a:t>
            </a:r>
          </a:p>
          <a:p>
            <a:pPr marL="342900" lvl="1" indent="0">
              <a:spcBef>
                <a:spcPts val="100"/>
              </a:spcBef>
              <a:buNone/>
            </a:pPr>
            <a:endParaRPr lang="en-US" sz="1400" dirty="0" smtClean="0"/>
          </a:p>
          <a:p>
            <a:pPr marL="1033462" lvl="2" indent="-342900">
              <a:spcBef>
                <a:spcPts val="100"/>
              </a:spcBef>
              <a:buFont typeface="+mj-lt"/>
              <a:buAutoNum type="arabicPeriod"/>
            </a:pPr>
            <a:r>
              <a:rPr lang="en-US" sz="1400" dirty="0" smtClean="0"/>
              <a:t>The ECIS reports are predominately used by the Fiscal team for forecasting, audit (internal and external), and ad hoc requests. </a:t>
            </a:r>
          </a:p>
          <a:p>
            <a:pPr marL="1033462" lvl="2" indent="-342900">
              <a:spcBef>
                <a:spcPts val="100"/>
              </a:spcBef>
              <a:buFont typeface="+mj-lt"/>
              <a:buAutoNum type="arabicPeriod"/>
            </a:pPr>
            <a:r>
              <a:rPr lang="en-US" sz="1400" dirty="0" smtClean="0"/>
              <a:t>Currently half of the ECIS reports are in review and will shortly be available for the fiscal team to use for forecasting and reporting. </a:t>
            </a:r>
          </a:p>
          <a:p>
            <a:pPr marL="1381125" lvl="3" indent="-342900">
              <a:spcBef>
                <a:spcPts val="100"/>
              </a:spcBef>
              <a:buFont typeface="Courier New" pitchFamily="49" charset="0"/>
              <a:buChar char="o"/>
            </a:pPr>
            <a:r>
              <a:rPr lang="en-US" sz="1400" dirty="0" smtClean="0"/>
              <a:t>The prioritized ECIS reports are being modified by the CCFA development team to incorporate EST, substitute care relative to EST, and the reconciliation variance by the end of September 2016.</a:t>
            </a:r>
          </a:p>
          <a:p>
            <a:pPr marL="1381125" lvl="3" indent="-342900">
              <a:spcBef>
                <a:spcPts val="100"/>
              </a:spcBef>
              <a:buFont typeface="Courier New" pitchFamily="49" charset="0"/>
              <a:buChar char="o"/>
            </a:pPr>
            <a:r>
              <a:rPr lang="en-US" sz="1400" dirty="0" smtClean="0"/>
              <a:t>The remaining ECIS reports are being reviewed by the CCFA development team to determine if they meet the business requirements and require additional changes for EST, substitute care, and reconciliation.</a:t>
            </a:r>
          </a:p>
          <a:p>
            <a:pPr>
              <a:spcBef>
                <a:spcPts val="100"/>
              </a:spcBef>
              <a:buNone/>
            </a:pPr>
            <a:endParaRPr lang="en-US" sz="1400" dirty="0" smtClean="0"/>
          </a:p>
          <a:p>
            <a:pPr marL="1033462" lvl="2" indent="-342900">
              <a:buNone/>
            </a:pPr>
            <a:endParaRPr lang="en-US" sz="1400" b="0" dirty="0" smtClean="0"/>
          </a:p>
          <a:p>
            <a:pPr lvl="1"/>
            <a:endParaRPr lang="en-US" sz="1200"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10</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Reporting</a:t>
            </a:r>
            <a:endParaRPr lang="en-US" sz="2400" dirty="0">
              <a:solidFill>
                <a:schemeClr val="accent2">
                  <a:lumMod val="50000"/>
                </a:schemeClr>
              </a:solidFill>
            </a:endParaRPr>
          </a:p>
        </p:txBody>
      </p:sp>
    </p:spTree>
    <p:extLst>
      <p:ext uri="{BB962C8B-B14F-4D97-AF65-F5344CB8AC3E}">
        <p14:creationId xmlns="" xmlns:p14="http://schemas.microsoft.com/office/powerpoint/2010/main" val="980742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8232" y="1097281"/>
            <a:ext cx="8427715" cy="5359178"/>
          </a:xfrm>
        </p:spPr>
        <p:txBody>
          <a:bodyPr/>
          <a:lstStyle/>
          <a:p>
            <a:pPr>
              <a:spcBef>
                <a:spcPts val="100"/>
              </a:spcBef>
            </a:pPr>
            <a:r>
              <a:rPr lang="en-US" sz="1600" b="0" dirty="0" smtClean="0"/>
              <a:t>MMARS Interface for Payments</a:t>
            </a:r>
          </a:p>
          <a:p>
            <a:pPr lvl="1">
              <a:spcBef>
                <a:spcPts val="100"/>
              </a:spcBef>
            </a:pPr>
            <a:r>
              <a:rPr lang="en-US" sz="1400" dirty="0" smtClean="0"/>
              <a:t>The Comptroller’s Office has expressed interest in a direct interface between CCFA to MMARS.</a:t>
            </a:r>
          </a:p>
          <a:p>
            <a:pPr marL="342900" lvl="1" indent="0">
              <a:spcBef>
                <a:spcPts val="100"/>
              </a:spcBef>
              <a:buNone/>
            </a:pPr>
            <a:endParaRPr lang="en-US" sz="1400" dirty="0" smtClean="0"/>
          </a:p>
          <a:p>
            <a:pPr>
              <a:spcBef>
                <a:spcPts val="100"/>
              </a:spcBef>
            </a:pPr>
            <a:r>
              <a:rPr lang="en-US" sz="1600" b="0" dirty="0" smtClean="0"/>
              <a:t>Implementation of FY2017 Rate Reserve Increase </a:t>
            </a:r>
          </a:p>
          <a:p>
            <a:pPr lvl="1">
              <a:spcBef>
                <a:spcPts val="100"/>
              </a:spcBef>
            </a:pPr>
            <a:r>
              <a:rPr lang="en-US" sz="1400" dirty="0" smtClean="0"/>
              <a:t>The estimated 3.5% increase for CBC programs and the FCC System Admin requires change to the rates in CCFA and the nightly feed from Contract Manager.</a:t>
            </a:r>
          </a:p>
          <a:p>
            <a:pPr marL="342900" lvl="1" indent="0">
              <a:spcBef>
                <a:spcPts val="100"/>
              </a:spcBef>
              <a:buNone/>
            </a:pPr>
            <a:endParaRPr lang="en-US" sz="1400" dirty="0" smtClean="0"/>
          </a:p>
          <a:p>
            <a:pPr>
              <a:spcBef>
                <a:spcPts val="100"/>
              </a:spcBef>
            </a:pPr>
            <a:r>
              <a:rPr lang="en-US" sz="1600" b="0" dirty="0" smtClean="0"/>
              <a:t>Union Dues Reconciliation </a:t>
            </a:r>
          </a:p>
          <a:p>
            <a:pPr lvl="1">
              <a:spcBef>
                <a:spcPts val="100"/>
              </a:spcBef>
            </a:pPr>
            <a:r>
              <a:rPr lang="en-US" sz="1400" dirty="0" smtClean="0"/>
              <a:t>The CCRRs and FCC Systems reported the CY2015 Union Dues to the Family Child Care (FCC) Providers.</a:t>
            </a:r>
          </a:p>
          <a:p>
            <a:pPr lvl="1">
              <a:spcBef>
                <a:spcPts val="100"/>
              </a:spcBef>
            </a:pPr>
            <a:r>
              <a:rPr lang="en-US" sz="1400" dirty="0" smtClean="0"/>
              <a:t>A separate reconciliation will be necessary to reconcile what was reported vs. CCFA calculations. </a:t>
            </a:r>
          </a:p>
          <a:p>
            <a:pPr lvl="1">
              <a:spcBef>
                <a:spcPts val="100"/>
              </a:spcBef>
            </a:pPr>
            <a:endParaRPr lang="en-US" sz="1400" dirty="0" smtClean="0"/>
          </a:p>
          <a:p>
            <a:pPr>
              <a:spcBef>
                <a:spcPts val="100"/>
              </a:spcBef>
            </a:pPr>
            <a:r>
              <a:rPr lang="en-US" sz="1600" b="0" dirty="0" smtClean="0"/>
              <a:t>DTA Parent Fees collected from July 2015 through January 14, 2016. </a:t>
            </a:r>
          </a:p>
          <a:p>
            <a:pPr lvl="1">
              <a:spcBef>
                <a:spcPts val="100"/>
              </a:spcBef>
            </a:pPr>
            <a:r>
              <a:rPr lang="en-US" sz="1400" dirty="0" smtClean="0"/>
              <a:t>Establish a process to reimburse families parent fees collected by providers. </a:t>
            </a:r>
          </a:p>
          <a:p>
            <a:pPr lvl="1">
              <a:spcBef>
                <a:spcPts val="100"/>
              </a:spcBef>
            </a:pPr>
            <a:r>
              <a:rPr lang="en-US" sz="1400" dirty="0" smtClean="0"/>
              <a:t>Implement the correction to the parent fees in CCFA.</a:t>
            </a:r>
          </a:p>
          <a:p>
            <a:pPr lvl="1">
              <a:spcBef>
                <a:spcPts val="100"/>
              </a:spcBef>
            </a:pPr>
            <a:endParaRPr lang="en-US" sz="1400" dirty="0" smtClean="0"/>
          </a:p>
          <a:p>
            <a:pPr>
              <a:spcBef>
                <a:spcPts val="100"/>
              </a:spcBef>
            </a:pPr>
            <a:r>
              <a:rPr lang="en-US" sz="1600" b="0" dirty="0" smtClean="0"/>
              <a:t>Review and prioritize outstanding changes to CCFA</a:t>
            </a:r>
          </a:p>
          <a:p>
            <a:pPr lvl="1">
              <a:spcBef>
                <a:spcPts val="100"/>
              </a:spcBef>
            </a:pPr>
            <a:r>
              <a:rPr lang="en-US" sz="1400" dirty="0" smtClean="0"/>
              <a:t>End User Enhancement Requests </a:t>
            </a:r>
          </a:p>
          <a:p>
            <a:pPr lvl="1">
              <a:spcBef>
                <a:spcPts val="100"/>
              </a:spcBef>
            </a:pPr>
            <a:r>
              <a:rPr lang="en-US" sz="1400" dirty="0" smtClean="0"/>
              <a:t>Changes for identified bugs and data fixes that have a work around in CCFA.</a:t>
            </a:r>
          </a:p>
          <a:p>
            <a:pPr lvl="1">
              <a:spcBef>
                <a:spcPts val="100"/>
              </a:spcBef>
            </a:pPr>
            <a:r>
              <a:rPr lang="en-US" sz="1400" dirty="0" smtClean="0"/>
              <a:t>CCDBG Regulation impact to CCFA. </a:t>
            </a:r>
            <a:endParaRPr lang="en-US" sz="1200" dirty="0" smtClean="0"/>
          </a:p>
          <a:p>
            <a:pPr marL="1033462" lvl="2" indent="-342900">
              <a:buNone/>
            </a:pPr>
            <a:endParaRPr lang="en-US" sz="1400" b="0" dirty="0" smtClean="0"/>
          </a:p>
          <a:p>
            <a:pPr lvl="1"/>
            <a:endParaRPr lang="en-US" sz="1200"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11</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Next Steps</a:t>
            </a:r>
            <a:endParaRPr lang="en-US" sz="2400" dirty="0">
              <a:solidFill>
                <a:schemeClr val="accent2">
                  <a:lumMod val="50000"/>
                </a:schemeClr>
              </a:solidFill>
            </a:endParaRPr>
          </a:p>
        </p:txBody>
      </p:sp>
    </p:spTree>
    <p:extLst>
      <p:ext uri="{BB962C8B-B14F-4D97-AF65-F5344CB8AC3E}">
        <p14:creationId xmlns="" xmlns:p14="http://schemas.microsoft.com/office/powerpoint/2010/main" val="980742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39186"/>
            <a:ext cx="8382000" cy="4426719"/>
          </a:xfrm>
        </p:spPr>
        <p:txBody>
          <a:bodyPr/>
          <a:lstStyle/>
          <a:p>
            <a:r>
              <a:rPr lang="en-US" dirty="0" smtClean="0"/>
              <a:t>After a year of intense work by the Contract Providers, the CCRRs, and EEC; the assistance and cooperation of MADCA, the Ys, </a:t>
            </a:r>
            <a:r>
              <a:rPr lang="en-US" dirty="0" smtClean="0"/>
              <a:t>MA Head Start, Family Child Care Systems, and </a:t>
            </a:r>
            <a:r>
              <a:rPr lang="en-US" dirty="0" smtClean="0"/>
              <a:t>the SEIU Local 509; and with the support of EOE IT and MassIT, CCFA was fully functional for billing purposes on July 1, 2016. </a:t>
            </a:r>
          </a:p>
          <a:p>
            <a:r>
              <a:rPr lang="en-US" dirty="0" smtClean="0"/>
              <a:t>Alleluia.</a:t>
            </a:r>
            <a:endParaRPr lang="en-US" dirty="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2</a:t>
            </a:fld>
            <a:endParaRPr lang="en-US" dirty="0"/>
          </a:p>
        </p:txBody>
      </p:sp>
      <p:sp>
        <p:nvSpPr>
          <p:cNvPr id="4" name="Text Placeholder 3"/>
          <p:cNvSpPr>
            <a:spLocks noGrp="1"/>
          </p:cNvSpPr>
          <p:nvPr>
            <p:ph type="body" sz="quarter" idx="12"/>
          </p:nvPr>
        </p:nvSpPr>
        <p:spPr/>
        <p:txBody>
          <a:bodyPr/>
          <a:lstStyle/>
          <a:p>
            <a:r>
              <a:rPr lang="en-US" sz="2400" dirty="0" smtClean="0">
                <a:solidFill>
                  <a:schemeClr val="accent2">
                    <a:lumMod val="50000"/>
                  </a:schemeClr>
                </a:solidFill>
              </a:rPr>
              <a:t>CCFA Billing Successes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0038" y="1224501"/>
            <a:ext cx="8427715" cy="6082748"/>
          </a:xfrm>
        </p:spPr>
        <p:txBody>
          <a:bodyPr/>
          <a:lstStyle/>
          <a:p>
            <a:pPr>
              <a:spcBef>
                <a:spcPts val="1800"/>
              </a:spcBef>
            </a:pPr>
            <a:r>
              <a:rPr lang="en-US" sz="1600" b="0" dirty="0" smtClean="0"/>
              <a:t>Center </a:t>
            </a:r>
            <a:r>
              <a:rPr lang="en-US" sz="1600" b="0" dirty="0" smtClean="0"/>
              <a:t>Based Contract Providers, FCC Systems, and CCRRs successfully submitted billing through CCFA in August 2016 for July 2016 services.  </a:t>
            </a:r>
          </a:p>
          <a:p>
            <a:pPr>
              <a:spcBef>
                <a:spcPts val="1800"/>
              </a:spcBef>
            </a:pPr>
            <a:r>
              <a:rPr lang="en-US" sz="1600" b="0" dirty="0" smtClean="0"/>
              <a:t>The EEC Accounting Unit was able to download from CCFA in a successful and timely manner the payment report needed to enter payments into the Commonwealth’s payment platform.</a:t>
            </a:r>
          </a:p>
          <a:p>
            <a:pPr>
              <a:spcBef>
                <a:spcPts val="1800"/>
              </a:spcBef>
            </a:pPr>
            <a:r>
              <a:rPr lang="en-US" sz="1600" b="0" dirty="0" smtClean="0"/>
              <a:t>In addition to processing the first payment for FY17, the majority of providers successfully processed ALL of FY16 billing. </a:t>
            </a:r>
          </a:p>
          <a:p>
            <a:pPr>
              <a:spcBef>
                <a:spcPts val="1800"/>
              </a:spcBef>
            </a:pPr>
            <a:r>
              <a:rPr lang="en-US" sz="1600" b="0" dirty="0" smtClean="0"/>
              <a:t>Consistent with the prior months, the Accounting Unit is processing payments within 10 to 15 days of receipt of payment voucher.</a:t>
            </a:r>
            <a:endParaRPr lang="en-US" sz="1600" dirty="0" smtClean="0">
              <a:ea typeface="+mn-ea"/>
            </a:endParaRPr>
          </a:p>
          <a:p>
            <a:pPr lvl="1">
              <a:buNone/>
            </a:pPr>
            <a:endParaRPr lang="en-US" sz="1400"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a:t>
            </a:fld>
            <a:endParaRPr lang="en-US" dirty="0"/>
          </a:p>
        </p:txBody>
      </p:sp>
      <p:sp>
        <p:nvSpPr>
          <p:cNvPr id="4" name="Text Placeholder 3"/>
          <p:cNvSpPr>
            <a:spLocks noGrp="1"/>
          </p:cNvSpPr>
          <p:nvPr>
            <p:ph type="body" sz="quarter" idx="12"/>
          </p:nvPr>
        </p:nvSpPr>
        <p:spPr>
          <a:xfrm>
            <a:off x="415925" y="326003"/>
            <a:ext cx="7132638" cy="477079"/>
          </a:xfrm>
        </p:spPr>
        <p:txBody>
          <a:bodyPr/>
          <a:lstStyle/>
          <a:p>
            <a:r>
              <a:rPr lang="en-US" sz="2400" dirty="0" smtClean="0">
                <a:solidFill>
                  <a:schemeClr val="accent2">
                    <a:lumMod val="50000"/>
                  </a:schemeClr>
                </a:solidFill>
              </a:rPr>
              <a:t>CCFA Billing Successes </a:t>
            </a:r>
            <a:endParaRPr lang="en-US" sz="2400" dirty="0">
              <a:solidFill>
                <a:schemeClr val="accent2">
                  <a:lumMod val="50000"/>
                </a:schemeClr>
              </a:solidFill>
            </a:endParaRPr>
          </a:p>
        </p:txBody>
      </p:sp>
    </p:spTree>
    <p:extLst>
      <p:ext uri="{BB962C8B-B14F-4D97-AF65-F5344CB8AC3E}">
        <p14:creationId xmlns="" xmlns:p14="http://schemas.microsoft.com/office/powerpoint/2010/main" val="843256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0038" y="1057523"/>
            <a:ext cx="8427715" cy="5080884"/>
          </a:xfrm>
        </p:spPr>
        <p:txBody>
          <a:bodyPr/>
          <a:lstStyle/>
          <a:p>
            <a:pPr>
              <a:spcBef>
                <a:spcPts val="600"/>
              </a:spcBef>
            </a:pPr>
            <a:r>
              <a:rPr lang="en-US" sz="1600" b="0" dirty="0" smtClean="0"/>
              <a:t>Learning Curve for Providers</a:t>
            </a:r>
          </a:p>
          <a:p>
            <a:pPr lvl="1">
              <a:spcBef>
                <a:spcPts val="600"/>
              </a:spcBef>
            </a:pPr>
            <a:r>
              <a:rPr lang="en-US" sz="1400" dirty="0" smtClean="0"/>
              <a:t>Although billing guidelines were provided for CCFA and the transition from APM to CCFA calculated billing: </a:t>
            </a:r>
          </a:p>
          <a:p>
            <a:pPr marL="342900" lvl="1" indent="0">
              <a:spcBef>
                <a:spcPts val="100"/>
              </a:spcBef>
              <a:buNone/>
            </a:pPr>
            <a:endParaRPr lang="en-US" sz="800" dirty="0" smtClean="0"/>
          </a:p>
          <a:p>
            <a:pPr marL="1033462" lvl="2" indent="-342900">
              <a:spcBef>
                <a:spcPts val="100"/>
              </a:spcBef>
              <a:buFont typeface="+mj-lt"/>
              <a:buAutoNum type="arabicPeriod"/>
            </a:pPr>
            <a:r>
              <a:rPr lang="en-US" sz="1400" dirty="0"/>
              <a:t>S</a:t>
            </a:r>
            <a:r>
              <a:rPr lang="en-US" sz="1400" dirty="0" smtClean="0"/>
              <a:t>ome providers continued to submit estimated </a:t>
            </a:r>
            <a:r>
              <a:rPr lang="en-US" sz="1400" dirty="0" smtClean="0"/>
              <a:t>billing or handwritten vouchers. </a:t>
            </a:r>
            <a:endParaRPr lang="en-US" sz="1400" dirty="0" smtClean="0"/>
          </a:p>
          <a:p>
            <a:pPr marL="1033462" lvl="2" indent="-342900">
              <a:spcBef>
                <a:spcPts val="100"/>
              </a:spcBef>
              <a:buFont typeface="+mj-lt"/>
              <a:buAutoNum type="arabicPeriod"/>
            </a:pPr>
            <a:r>
              <a:rPr lang="en-US" sz="1400" dirty="0"/>
              <a:t>A</a:t>
            </a:r>
            <a:r>
              <a:rPr lang="en-US" sz="1400" dirty="0" smtClean="0"/>
              <a:t> few providers did not understand how to complete the billing process in CCFA to generate a payment voucher. </a:t>
            </a:r>
          </a:p>
          <a:p>
            <a:pPr marL="690562" lvl="2" indent="0">
              <a:buNone/>
            </a:pPr>
            <a:endParaRPr lang="en-US" sz="800" dirty="0" smtClean="0"/>
          </a:p>
          <a:p>
            <a:pPr lvl="1">
              <a:spcBef>
                <a:spcPts val="100"/>
              </a:spcBef>
            </a:pPr>
            <a:r>
              <a:rPr lang="en-US" sz="1400" dirty="0" smtClean="0"/>
              <a:t>Approximately 13.4% or $4.9M of the Contract Providers/FCC Systems have not yet submitted </a:t>
            </a:r>
            <a:r>
              <a:rPr lang="en-US" sz="1400" dirty="0" smtClean="0"/>
              <a:t>hard copy Payment </a:t>
            </a:r>
            <a:r>
              <a:rPr lang="en-US" sz="1400" dirty="0" smtClean="0"/>
              <a:t>Vouchers for July 2016. (They billed in CCFA, but did not submit PVs.)</a:t>
            </a:r>
          </a:p>
          <a:p>
            <a:pPr lvl="1">
              <a:spcBef>
                <a:spcPts val="100"/>
              </a:spcBef>
            </a:pPr>
            <a:endParaRPr lang="en-US" sz="1000" dirty="0" smtClean="0"/>
          </a:p>
          <a:p>
            <a:pPr lvl="1">
              <a:spcBef>
                <a:spcPts val="100"/>
              </a:spcBef>
            </a:pPr>
            <a:r>
              <a:rPr lang="en-US" sz="1400" dirty="0" smtClean="0"/>
              <a:t>All </a:t>
            </a:r>
            <a:r>
              <a:rPr lang="en-US" sz="1400" dirty="0"/>
              <a:t>contract providers </a:t>
            </a:r>
            <a:r>
              <a:rPr lang="en-US" sz="1400" dirty="0" smtClean="0"/>
              <a:t>that </a:t>
            </a:r>
            <a:r>
              <a:rPr lang="en-US" sz="1400" dirty="0"/>
              <a:t>did not provide the correct payment voucher </a:t>
            </a:r>
            <a:r>
              <a:rPr lang="en-US" sz="1400" dirty="0" smtClean="0"/>
              <a:t>or submit a payment voucher have </a:t>
            </a:r>
            <a:r>
              <a:rPr lang="en-US" sz="1400" dirty="0"/>
              <a:t>been contacted </a:t>
            </a:r>
            <a:r>
              <a:rPr lang="en-US" sz="1400" dirty="0" smtClean="0"/>
              <a:t>and, </a:t>
            </a:r>
            <a:r>
              <a:rPr lang="en-US" sz="1400" dirty="0"/>
              <a:t>once received, </a:t>
            </a:r>
            <a:r>
              <a:rPr lang="en-US" sz="1400" dirty="0" smtClean="0"/>
              <a:t>The PV will </a:t>
            </a:r>
            <a:r>
              <a:rPr lang="en-US" sz="1400" dirty="0"/>
              <a:t>be processed for payment. </a:t>
            </a:r>
            <a:endParaRPr lang="en-US" sz="1400" dirty="0" smtClean="0"/>
          </a:p>
          <a:p>
            <a:pPr marL="342900" lvl="1" indent="0">
              <a:spcBef>
                <a:spcPts val="100"/>
              </a:spcBef>
              <a:buNone/>
            </a:pPr>
            <a:endParaRPr lang="en-US" sz="1400" dirty="0" smtClean="0"/>
          </a:p>
          <a:p>
            <a:pPr>
              <a:spcBef>
                <a:spcPts val="100"/>
              </a:spcBef>
            </a:pPr>
            <a:r>
              <a:rPr lang="en-US" sz="1600" b="0" dirty="0" smtClean="0"/>
              <a:t>As expected, we encountered some minor system glitches using CCFA for billing in its first month.  </a:t>
            </a:r>
          </a:p>
          <a:p>
            <a:pPr>
              <a:spcBef>
                <a:spcPts val="100"/>
              </a:spcBef>
            </a:pPr>
            <a:endParaRPr lang="en-US" sz="1000" b="0" dirty="0" smtClean="0"/>
          </a:p>
          <a:p>
            <a:pPr lvl="1">
              <a:spcBef>
                <a:spcPts val="100"/>
              </a:spcBef>
            </a:pPr>
            <a:r>
              <a:rPr lang="en-US" sz="1400" b="0" dirty="0" smtClean="0"/>
              <a:t>The CCFA development team worked quickly and efficiently to address any billing issues that arose.  </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a:t>
            </a:fld>
            <a:endParaRPr lang="en-US" dirty="0"/>
          </a:p>
        </p:txBody>
      </p:sp>
      <p:sp>
        <p:nvSpPr>
          <p:cNvPr id="4" name="Text Placeholder 3"/>
          <p:cNvSpPr>
            <a:spLocks noGrp="1"/>
          </p:cNvSpPr>
          <p:nvPr>
            <p:ph type="body" sz="quarter" idx="12"/>
          </p:nvPr>
        </p:nvSpPr>
        <p:spPr>
          <a:xfrm>
            <a:off x="415925" y="357810"/>
            <a:ext cx="7132638" cy="453224"/>
          </a:xfrm>
        </p:spPr>
        <p:txBody>
          <a:bodyPr/>
          <a:lstStyle/>
          <a:p>
            <a:r>
              <a:rPr lang="en-US" sz="2400" dirty="0" smtClean="0">
                <a:solidFill>
                  <a:schemeClr val="accent2">
                    <a:lumMod val="50000"/>
                  </a:schemeClr>
                </a:solidFill>
              </a:rPr>
              <a:t>CCFA Billing Challenges</a:t>
            </a:r>
            <a:endParaRPr lang="en-US" sz="2400" dirty="0">
              <a:solidFill>
                <a:schemeClr val="accent2">
                  <a:lumMod val="50000"/>
                </a:schemeClr>
              </a:solidFill>
            </a:endParaRPr>
          </a:p>
        </p:txBody>
      </p:sp>
    </p:spTree>
    <p:extLst>
      <p:ext uri="{BB962C8B-B14F-4D97-AF65-F5344CB8AC3E}">
        <p14:creationId xmlns="" xmlns:p14="http://schemas.microsoft.com/office/powerpoint/2010/main" val="30143226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0038" y="1192696"/>
            <a:ext cx="8427715" cy="5208104"/>
          </a:xfrm>
        </p:spPr>
        <p:txBody>
          <a:bodyPr/>
          <a:lstStyle/>
          <a:p>
            <a:pPr>
              <a:spcBef>
                <a:spcPts val="600"/>
              </a:spcBef>
            </a:pPr>
            <a:r>
              <a:rPr lang="en-US" sz="1600" b="0" u="sng" dirty="0" smtClean="0"/>
              <a:t>Earned Sick Time (EST) Module</a:t>
            </a:r>
          </a:p>
          <a:p>
            <a:pPr>
              <a:spcBef>
                <a:spcPts val="600"/>
              </a:spcBef>
              <a:buNone/>
            </a:pPr>
            <a:r>
              <a:rPr lang="en-US" sz="800" b="0" dirty="0" smtClean="0"/>
              <a:t>	</a:t>
            </a:r>
            <a:r>
              <a:rPr lang="en-US" sz="1600" b="0" dirty="0" smtClean="0"/>
              <a:t>The CCFA EST module replaces the manual billing procedure implemented by EEC to support the statutory mandate imposed last year.</a:t>
            </a:r>
            <a:endParaRPr lang="en-US" sz="1600" b="0" dirty="0" smtClean="0"/>
          </a:p>
          <a:p>
            <a:pPr>
              <a:buNone/>
            </a:pPr>
            <a:endParaRPr lang="en-US" sz="800" b="0" u="sng" dirty="0" smtClean="0"/>
          </a:p>
          <a:p>
            <a:pPr lvl="1">
              <a:spcBef>
                <a:spcPts val="0"/>
              </a:spcBef>
            </a:pPr>
            <a:r>
              <a:rPr lang="en-US" sz="1400" dirty="0" smtClean="0"/>
              <a:t>EST functionality was deployed to CCFA on Thursday, August 25, 2016.  </a:t>
            </a:r>
          </a:p>
          <a:p>
            <a:pPr marL="342900" lvl="1" indent="0">
              <a:spcBef>
                <a:spcPts val="0"/>
              </a:spcBef>
              <a:buNone/>
            </a:pPr>
            <a:endParaRPr lang="en-US" sz="1400" dirty="0" smtClean="0"/>
          </a:p>
          <a:p>
            <a:pPr lvl="1">
              <a:spcBef>
                <a:spcPts val="0"/>
              </a:spcBef>
            </a:pPr>
            <a:r>
              <a:rPr lang="en-US" sz="1400" dirty="0" smtClean="0"/>
              <a:t>The EST module accrues earned sick time and records EST requests and the associated substitute care if accepted by the family. </a:t>
            </a:r>
          </a:p>
          <a:p>
            <a:pPr marL="342900" lvl="1" indent="0">
              <a:spcBef>
                <a:spcPts val="0"/>
              </a:spcBef>
              <a:buNone/>
            </a:pPr>
            <a:r>
              <a:rPr lang="en-US" sz="1400" dirty="0" smtClean="0"/>
              <a:t> </a:t>
            </a:r>
          </a:p>
          <a:p>
            <a:pPr lvl="1">
              <a:spcBef>
                <a:spcPts val="0"/>
              </a:spcBef>
            </a:pPr>
            <a:r>
              <a:rPr lang="en-US" sz="1400" dirty="0" smtClean="0"/>
              <a:t>Providers with access to CCFA can request an EST day in CCFA and view their EST balance.</a:t>
            </a:r>
          </a:p>
          <a:p>
            <a:pPr marL="342900" lvl="1" indent="0">
              <a:spcBef>
                <a:spcPts val="0"/>
              </a:spcBef>
              <a:buNone/>
            </a:pPr>
            <a:endParaRPr lang="en-US" sz="1400" dirty="0" smtClean="0"/>
          </a:p>
          <a:p>
            <a:pPr lvl="1">
              <a:spcBef>
                <a:spcPts val="0"/>
              </a:spcBef>
            </a:pPr>
            <a:r>
              <a:rPr lang="en-US" sz="1400" dirty="0" smtClean="0"/>
              <a:t>Providers will earn one EST day for each month they submit billing</a:t>
            </a:r>
          </a:p>
          <a:p>
            <a:pPr lvl="1">
              <a:spcBef>
                <a:spcPts val="0"/>
              </a:spcBef>
              <a:buNone/>
            </a:pPr>
            <a:endParaRPr lang="en-US" sz="1400" dirty="0" smtClean="0"/>
          </a:p>
          <a:p>
            <a:pPr lvl="1">
              <a:spcBef>
                <a:spcPts val="0"/>
              </a:spcBef>
            </a:pPr>
            <a:r>
              <a:rPr lang="en-US" sz="1400" dirty="0" smtClean="0"/>
              <a:t>A Provider can earn up to 4 EST days per year.</a:t>
            </a:r>
          </a:p>
          <a:p>
            <a:pPr marL="342900" lvl="1" indent="0">
              <a:spcBef>
                <a:spcPts val="0"/>
              </a:spcBef>
              <a:buNone/>
            </a:pPr>
            <a:endParaRPr lang="en-US" sz="1400" dirty="0" smtClean="0"/>
          </a:p>
          <a:p>
            <a:pPr lvl="1">
              <a:spcBef>
                <a:spcPts val="0"/>
              </a:spcBef>
            </a:pPr>
            <a:r>
              <a:rPr lang="en-US" sz="1400" dirty="0" smtClean="0"/>
              <a:t>Training Webinars were conducted the week beginning August 29, 2016.</a:t>
            </a:r>
          </a:p>
          <a:p>
            <a:pPr marL="342900" lvl="1" indent="0">
              <a:spcBef>
                <a:spcPts val="0"/>
              </a:spcBef>
              <a:buNone/>
            </a:pPr>
            <a:endParaRPr lang="en-US" sz="1400" dirty="0" smtClean="0"/>
          </a:p>
          <a:p>
            <a:pPr lvl="1">
              <a:spcBef>
                <a:spcPts val="0"/>
              </a:spcBef>
            </a:pPr>
            <a:r>
              <a:rPr lang="en-US" sz="1400" dirty="0" smtClean="0"/>
              <a:t>Additional training will be held during the month of September 2016. </a:t>
            </a:r>
          </a:p>
          <a:p>
            <a:pPr lvl="1">
              <a:spcBef>
                <a:spcPts val="0"/>
              </a:spcBef>
            </a:pPr>
            <a:endParaRPr lang="en-US" sz="1400" dirty="0"/>
          </a:p>
          <a:p>
            <a:pPr lvl="1">
              <a:spcBef>
                <a:spcPts val="0"/>
              </a:spcBef>
            </a:pPr>
            <a:r>
              <a:rPr lang="en-US" sz="1400" dirty="0" smtClean="0"/>
              <a:t>FY2016 unused EST is in the process of being collected and will be loaded into CCFA.</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5</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Earned Sick Time</a:t>
            </a:r>
            <a:endParaRPr lang="en-US" sz="2400" dirty="0">
              <a:solidFill>
                <a:schemeClr val="accent2">
                  <a:lumMod val="50000"/>
                </a:schemeClr>
              </a:solidFill>
            </a:endParaRPr>
          </a:p>
        </p:txBody>
      </p:sp>
    </p:spTree>
    <p:extLst>
      <p:ext uri="{BB962C8B-B14F-4D97-AF65-F5344CB8AC3E}">
        <p14:creationId xmlns="" xmlns:p14="http://schemas.microsoft.com/office/powerpoint/2010/main" val="3898829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0038" y="1192696"/>
            <a:ext cx="8427715" cy="5208104"/>
          </a:xfrm>
        </p:spPr>
        <p:txBody>
          <a:bodyPr/>
          <a:lstStyle/>
          <a:p>
            <a:r>
              <a:rPr lang="en-US" sz="1600" b="0" dirty="0" smtClean="0"/>
              <a:t>Last month all CCR&amp;Rs and Family Child Care (FCC) systems were</a:t>
            </a:r>
            <a:r>
              <a:rPr lang="en-US" sz="1600" b="0" strike="sngStrike" dirty="0" smtClean="0"/>
              <a:t> </a:t>
            </a:r>
            <a:r>
              <a:rPr lang="en-US" sz="1600" b="0" dirty="0" smtClean="0"/>
              <a:t>asked to upload a data file ("Paid Amount workbook") in CCFA of their payments to providers in FY16.  </a:t>
            </a:r>
          </a:p>
          <a:p>
            <a:r>
              <a:rPr lang="en-US" sz="1600" b="0" dirty="0" smtClean="0"/>
              <a:t>The figures in these "Paid Amount workbooks" will be reconciled against CCFA data to determine if there is variance in payment calculations.  </a:t>
            </a:r>
          </a:p>
          <a:p>
            <a:r>
              <a:rPr lang="en-US" sz="1600" b="0" dirty="0" smtClean="0"/>
              <a:t>Any variance amounts will be determined in September 2016.  </a:t>
            </a:r>
          </a:p>
          <a:p>
            <a:r>
              <a:rPr lang="en-US" sz="1600" b="0" dirty="0" smtClean="0"/>
              <a:t>If the variance shows that EEC </a:t>
            </a:r>
            <a:r>
              <a:rPr lang="en-US" sz="1600" b="0" u="sng" dirty="0" smtClean="0"/>
              <a:t>underpaid</a:t>
            </a:r>
            <a:r>
              <a:rPr lang="en-US" sz="1600" b="0" dirty="0" smtClean="0"/>
              <a:t> a provider, EEC will pay the provider the entire amount owed to them in October 2016.  </a:t>
            </a:r>
          </a:p>
          <a:p>
            <a:r>
              <a:rPr lang="en-US" sz="1600" b="0" dirty="0" smtClean="0"/>
              <a:t>If the variance shows that EEC </a:t>
            </a:r>
            <a:r>
              <a:rPr lang="en-US" sz="1600" b="0" u="sng" dirty="0" smtClean="0"/>
              <a:t>overpaid</a:t>
            </a:r>
            <a:r>
              <a:rPr lang="en-US" sz="1600" b="0" dirty="0" smtClean="0"/>
              <a:t> a provider, EEC will collect the overpayment amount in six (6) monthly installments.  </a:t>
            </a:r>
          </a:p>
          <a:p>
            <a:r>
              <a:rPr lang="en-US" sz="1600" b="0" dirty="0" smtClean="0"/>
              <a:t>EEC will take the amount of the overpayment, divide it by six (6), and collect this amount each month over a six month period from October 2016 through March 2017.  </a:t>
            </a:r>
          </a:p>
          <a:p>
            <a:endParaRPr lang="en-US" sz="1600" dirty="0" smtClean="0"/>
          </a:p>
          <a:p>
            <a:endParaRPr lang="en-US" sz="1600" b="0" u="sng"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6</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Reconciliation</a:t>
            </a:r>
            <a:endParaRPr lang="en-US" sz="2400" dirty="0">
              <a:solidFill>
                <a:schemeClr val="accent2">
                  <a:lumMod val="50000"/>
                </a:schemeClr>
              </a:solidFill>
            </a:endParaRPr>
          </a:p>
        </p:txBody>
      </p:sp>
    </p:spTree>
    <p:extLst>
      <p:ext uri="{BB962C8B-B14F-4D97-AF65-F5344CB8AC3E}">
        <p14:creationId xmlns="" xmlns:p14="http://schemas.microsoft.com/office/powerpoint/2010/main" val="3898829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0038" y="1192696"/>
            <a:ext cx="8427715" cy="5208104"/>
          </a:xfrm>
        </p:spPr>
        <p:txBody>
          <a:bodyPr/>
          <a:lstStyle/>
          <a:p>
            <a:r>
              <a:rPr lang="en-US" sz="1600" b="0" u="sng" dirty="0" smtClean="0"/>
              <a:t>Preliminary</a:t>
            </a:r>
            <a:r>
              <a:rPr lang="en-US" sz="1600" b="0" dirty="0" smtClean="0"/>
              <a:t> FY2016 APM vs. CCFA </a:t>
            </a:r>
          </a:p>
          <a:p>
            <a:pPr>
              <a:spcBef>
                <a:spcPts val="600"/>
              </a:spcBef>
              <a:buNone/>
            </a:pPr>
            <a:endParaRPr lang="en-US" sz="800" b="0" dirty="0" smtClean="0"/>
          </a:p>
          <a:p>
            <a:pPr lvl="1">
              <a:spcBef>
                <a:spcPts val="100"/>
              </a:spcBef>
            </a:pPr>
            <a:r>
              <a:rPr lang="en-US" sz="1600" dirty="0" smtClean="0"/>
              <a:t>The FCC Systems and Contract Provider preliminary variance is </a:t>
            </a:r>
            <a:r>
              <a:rPr lang="en-US" sz="1600" dirty="0" smtClean="0">
                <a:solidFill>
                  <a:srgbClr val="FF0000"/>
                </a:solidFill>
              </a:rPr>
              <a:t>$7.0M.</a:t>
            </a:r>
          </a:p>
          <a:p>
            <a:pPr lvl="2">
              <a:spcBef>
                <a:spcPts val="100"/>
              </a:spcBef>
            </a:pPr>
            <a:r>
              <a:rPr lang="en-US" sz="1600" dirty="0" smtClean="0"/>
              <a:t>The FCC Systems and CPs owe EEC </a:t>
            </a:r>
            <a:r>
              <a:rPr lang="en-US" sz="1600" dirty="0" smtClean="0">
                <a:solidFill>
                  <a:srgbClr val="FF0000"/>
                </a:solidFill>
              </a:rPr>
              <a:t>$9.3M</a:t>
            </a:r>
            <a:r>
              <a:rPr lang="en-US" sz="1600" dirty="0" smtClean="0"/>
              <a:t>, but EEC owes them $2.3M, so the net is </a:t>
            </a:r>
            <a:r>
              <a:rPr lang="en-US" sz="1600" dirty="0" smtClean="0">
                <a:solidFill>
                  <a:srgbClr val="FF0000"/>
                </a:solidFill>
              </a:rPr>
              <a:t>$7.0M</a:t>
            </a:r>
            <a:r>
              <a:rPr lang="en-US" sz="1600" dirty="0" smtClean="0"/>
              <a:t>.</a:t>
            </a:r>
          </a:p>
          <a:p>
            <a:pPr lvl="1">
              <a:spcBef>
                <a:spcPts val="100"/>
              </a:spcBef>
            </a:pPr>
            <a:r>
              <a:rPr lang="en-US" sz="1600" dirty="0" smtClean="0"/>
              <a:t>The CCRR preliminary variance is </a:t>
            </a:r>
            <a:r>
              <a:rPr lang="en-US" sz="1600" dirty="0" smtClean="0">
                <a:solidFill>
                  <a:srgbClr val="FF0000"/>
                </a:solidFill>
              </a:rPr>
              <a:t>$5.1M.</a:t>
            </a:r>
          </a:p>
          <a:p>
            <a:pPr lvl="1">
              <a:spcBef>
                <a:spcPts val="100"/>
              </a:spcBef>
            </a:pPr>
            <a:r>
              <a:rPr lang="en-US" sz="1600" dirty="0" smtClean="0"/>
              <a:t>The total PRELIMINARY variance or recoupment is </a:t>
            </a:r>
            <a:r>
              <a:rPr lang="en-US" sz="1600" dirty="0" smtClean="0">
                <a:solidFill>
                  <a:srgbClr val="FF0000"/>
                </a:solidFill>
              </a:rPr>
              <a:t>$12.1M.</a:t>
            </a:r>
          </a:p>
          <a:p>
            <a:r>
              <a:rPr lang="en-US" sz="1600" b="0" dirty="0" smtClean="0"/>
              <a:t>The figures are PRELIMINARY because all Providers have the opportunity over the next six months to make attendance and other corrections in CCFA that will offset some of the preliminary variance number.</a:t>
            </a:r>
          </a:p>
          <a:p>
            <a:r>
              <a:rPr lang="en-US" sz="1600" b="0" dirty="0" smtClean="0"/>
              <a:t>Final variance figures will not be available until April 2017.</a:t>
            </a:r>
          </a:p>
          <a:p>
            <a:endParaRPr lang="en-US" sz="1600" b="0" u="sng"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7</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Reconciliation</a:t>
            </a:r>
            <a:endParaRPr lang="en-US" sz="2400" dirty="0">
              <a:solidFill>
                <a:schemeClr val="accent2">
                  <a:lumMod val="50000"/>
                </a:schemeClr>
              </a:solidFill>
            </a:endParaRPr>
          </a:p>
        </p:txBody>
      </p:sp>
    </p:spTree>
    <p:extLst>
      <p:ext uri="{BB962C8B-B14F-4D97-AF65-F5344CB8AC3E}">
        <p14:creationId xmlns="" xmlns:p14="http://schemas.microsoft.com/office/powerpoint/2010/main" val="3898829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8232" y="1359673"/>
            <a:ext cx="8427715" cy="5096785"/>
          </a:xfrm>
        </p:spPr>
        <p:txBody>
          <a:bodyPr/>
          <a:lstStyle/>
          <a:p>
            <a:r>
              <a:rPr lang="en-US" sz="1600" b="0" dirty="0" smtClean="0"/>
              <a:t>This a change from EEC's original plan to use a </a:t>
            </a:r>
            <a:r>
              <a:rPr lang="en-US" sz="1600" b="0" u="sng" dirty="0" smtClean="0"/>
              <a:t>four</a:t>
            </a:r>
            <a:r>
              <a:rPr lang="en-US" sz="1600" b="0" dirty="0" smtClean="0"/>
              <a:t> month period for collecting any overpayments and to start the recoupment period in September 2016.  </a:t>
            </a:r>
          </a:p>
          <a:p>
            <a:r>
              <a:rPr lang="en-US" sz="1600" b="0" dirty="0" smtClean="0"/>
              <a:t>EEC decided to extend the recoupment period to six months </a:t>
            </a:r>
            <a:r>
              <a:rPr lang="en-US" sz="1600" b="0" dirty="0" smtClean="0"/>
              <a:t>because </a:t>
            </a:r>
            <a:r>
              <a:rPr lang="en-US" sz="1600" b="0" dirty="0" smtClean="0"/>
              <a:t>the reconciliation module was not yet ready. </a:t>
            </a:r>
            <a:r>
              <a:rPr lang="en-US" sz="1600" b="0" dirty="0" smtClean="0"/>
              <a:t> We also based this decision on a review of</a:t>
            </a:r>
            <a:r>
              <a:rPr lang="en-US" sz="1600" b="0" dirty="0" smtClean="0"/>
              <a:t> </a:t>
            </a:r>
            <a:r>
              <a:rPr lang="en-US" sz="1600" b="0" dirty="0" smtClean="0"/>
              <a:t>the FY2016 billing data submitted in CCFA.  </a:t>
            </a:r>
          </a:p>
          <a:p>
            <a:r>
              <a:rPr lang="en-US" sz="1600" b="0" dirty="0" smtClean="0"/>
              <a:t>The CCFA development team is currently testing, identifying “bugs” and applying corrections to the reconciliation process. </a:t>
            </a:r>
          </a:p>
          <a:p>
            <a:r>
              <a:rPr lang="en-US" sz="1600" b="0" dirty="0" smtClean="0"/>
              <a:t>The reconciliation in CCFA will reconcile at the provider level for the CCRRs.</a:t>
            </a:r>
          </a:p>
          <a:p>
            <a:r>
              <a:rPr lang="en-US" sz="1600" b="0" dirty="0" smtClean="0"/>
              <a:t>The FCC Systems were given the option for CCFA to reconcile at the Family Child Care level.  </a:t>
            </a:r>
          </a:p>
          <a:p>
            <a:pPr marL="1033462" lvl="2" indent="-342900">
              <a:buNone/>
            </a:pPr>
            <a:endParaRPr lang="en-US" sz="1400" b="0" dirty="0" smtClean="0"/>
          </a:p>
          <a:p>
            <a:pPr lvl="1"/>
            <a:endParaRPr lang="en-US" sz="1200"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8</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Reconciliation</a:t>
            </a:r>
            <a:endParaRPr lang="en-US" sz="2400" dirty="0">
              <a:solidFill>
                <a:schemeClr val="accent2">
                  <a:lumMod val="50000"/>
                </a:schemeClr>
              </a:solidFill>
            </a:endParaRPr>
          </a:p>
        </p:txBody>
      </p:sp>
    </p:spTree>
    <p:extLst>
      <p:ext uri="{BB962C8B-B14F-4D97-AF65-F5344CB8AC3E}">
        <p14:creationId xmlns="" xmlns:p14="http://schemas.microsoft.com/office/powerpoint/2010/main" val="980742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8232" y="1359673"/>
            <a:ext cx="8427715" cy="5096785"/>
          </a:xfrm>
        </p:spPr>
        <p:txBody>
          <a:bodyPr/>
          <a:lstStyle/>
          <a:p>
            <a:pPr>
              <a:spcBef>
                <a:spcPts val="100"/>
              </a:spcBef>
            </a:pPr>
            <a:r>
              <a:rPr lang="en-US" sz="1600" b="0" dirty="0" smtClean="0"/>
              <a:t>Tools provided to CCRRs, Center Based Contract Providers, and FCC Systems </a:t>
            </a:r>
          </a:p>
          <a:p>
            <a:pPr lvl="1">
              <a:spcBef>
                <a:spcPts val="100"/>
              </a:spcBef>
            </a:pPr>
            <a:r>
              <a:rPr lang="en-US" sz="1400" dirty="0" smtClean="0"/>
              <a:t>Payment Review Sessions</a:t>
            </a:r>
          </a:p>
          <a:p>
            <a:pPr lvl="1">
              <a:spcBef>
                <a:spcPts val="100"/>
              </a:spcBef>
            </a:pPr>
            <a:r>
              <a:rPr lang="en-US" sz="1400" dirty="0" smtClean="0"/>
              <a:t>Reconciliation files containing placement level detail by service month  </a:t>
            </a:r>
          </a:p>
          <a:p>
            <a:pPr lvl="1">
              <a:spcBef>
                <a:spcPts val="100"/>
              </a:spcBef>
            </a:pPr>
            <a:r>
              <a:rPr lang="en-US" sz="1400" dirty="0" smtClean="0"/>
              <a:t>Individual Assistance</a:t>
            </a:r>
          </a:p>
          <a:p>
            <a:pPr>
              <a:spcBef>
                <a:spcPts val="100"/>
              </a:spcBef>
            </a:pPr>
            <a:endParaRPr lang="en-US" sz="1600" b="0" dirty="0" smtClean="0"/>
          </a:p>
          <a:p>
            <a:pPr>
              <a:spcBef>
                <a:spcPts val="100"/>
              </a:spcBef>
            </a:pPr>
            <a:r>
              <a:rPr lang="en-US" sz="1600" b="0" dirty="0" smtClean="0"/>
              <a:t>Collection of Family Child Care Provider (FCC) Payments</a:t>
            </a:r>
          </a:p>
          <a:p>
            <a:pPr lvl="1">
              <a:spcBef>
                <a:spcPts val="100"/>
              </a:spcBef>
            </a:pPr>
            <a:r>
              <a:rPr lang="en-US" sz="1400" dirty="0" smtClean="0"/>
              <a:t>CCRRs were required to provide the provider payments for reconciliation</a:t>
            </a:r>
          </a:p>
          <a:p>
            <a:pPr lvl="1">
              <a:spcBef>
                <a:spcPts val="100"/>
              </a:spcBef>
            </a:pPr>
            <a:r>
              <a:rPr lang="en-US" sz="1400" dirty="0" smtClean="0"/>
              <a:t>Only FCC Systems had the option to opt out of the provider payment </a:t>
            </a:r>
            <a:r>
              <a:rPr lang="en-US" sz="1400" dirty="0" smtClean="0"/>
              <a:t>reconciliation</a:t>
            </a:r>
          </a:p>
          <a:p>
            <a:pPr lvl="1">
              <a:spcBef>
                <a:spcPts val="100"/>
              </a:spcBef>
            </a:pPr>
            <a:endParaRPr lang="en-US" sz="1400" dirty="0" smtClean="0"/>
          </a:p>
          <a:p>
            <a:pPr marL="228600" lvl="1" indent="-228600">
              <a:spcBef>
                <a:spcPts val="100"/>
              </a:spcBef>
              <a:buChar char="•"/>
            </a:pPr>
            <a:r>
              <a:rPr lang="en-US" sz="1600" dirty="0" smtClean="0">
                <a:ea typeface="+mn-ea"/>
              </a:rPr>
              <a:t>After the reconciliation is applied in CCFA, the next step will be to reconcile the union dues reported to FCC providers by FCC Systems and the CCRRs </a:t>
            </a:r>
            <a:r>
              <a:rPr lang="en-US" sz="1600" dirty="0" smtClean="0">
                <a:ea typeface="+mn-ea"/>
              </a:rPr>
              <a:t>during APM. </a:t>
            </a:r>
            <a:endParaRPr lang="en-US" sz="1600" dirty="0" smtClean="0">
              <a:ea typeface="+mn-ea"/>
            </a:endParaRPr>
          </a:p>
          <a:p>
            <a:pPr lvl="1">
              <a:spcBef>
                <a:spcPts val="100"/>
              </a:spcBef>
            </a:pPr>
            <a:endParaRPr lang="en-US" sz="1400" dirty="0" smtClean="0"/>
          </a:p>
          <a:p>
            <a:pPr marL="1033462" lvl="2" indent="-342900">
              <a:buNone/>
            </a:pPr>
            <a:endParaRPr lang="en-US" sz="1400" b="0" dirty="0" smtClean="0"/>
          </a:p>
          <a:p>
            <a:pPr lvl="1"/>
            <a:endParaRPr lang="en-US" sz="1200" dirty="0" smtClean="0"/>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9</a:t>
            </a:fld>
            <a:endParaRPr lang="en-US" dirty="0"/>
          </a:p>
        </p:txBody>
      </p:sp>
      <p:sp>
        <p:nvSpPr>
          <p:cNvPr id="4" name="Text Placeholder 3"/>
          <p:cNvSpPr>
            <a:spLocks noGrp="1"/>
          </p:cNvSpPr>
          <p:nvPr>
            <p:ph type="body" sz="quarter" idx="12"/>
          </p:nvPr>
        </p:nvSpPr>
        <p:spPr>
          <a:xfrm>
            <a:off x="415925" y="401638"/>
            <a:ext cx="7132638" cy="469900"/>
          </a:xfrm>
        </p:spPr>
        <p:txBody>
          <a:bodyPr/>
          <a:lstStyle/>
          <a:p>
            <a:r>
              <a:rPr lang="en-US" sz="2400" dirty="0" smtClean="0">
                <a:solidFill>
                  <a:schemeClr val="accent2">
                    <a:lumMod val="50000"/>
                  </a:schemeClr>
                </a:solidFill>
              </a:rPr>
              <a:t>CCFA Update - Reconciliation</a:t>
            </a:r>
            <a:endParaRPr lang="en-US" sz="2400" dirty="0">
              <a:solidFill>
                <a:schemeClr val="accent2">
                  <a:lumMod val="50000"/>
                </a:schemeClr>
              </a:solidFill>
            </a:endParaRPr>
          </a:p>
        </p:txBody>
      </p:sp>
    </p:spTree>
    <p:extLst>
      <p:ext uri="{BB962C8B-B14F-4D97-AF65-F5344CB8AC3E}">
        <p14:creationId xmlns="" xmlns:p14="http://schemas.microsoft.com/office/powerpoint/2010/main" val="980742002"/>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EEC Template</Template>
  <TotalTime>29225</TotalTime>
  <Words>1177</Words>
  <Application>Microsoft Office PowerPoint</Application>
  <PresentationFormat>On-screen Show (4:3)</PresentationFormat>
  <Paragraphs>122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Blank EEC Template</vt:lpstr>
      <vt:lpstr>CCFA Update </vt:lpstr>
      <vt:lpstr>Slide 2</vt:lpstr>
      <vt:lpstr>Slide 3</vt:lpstr>
      <vt:lpstr>Slide 4</vt:lpstr>
      <vt:lpstr>Slide 5</vt:lpstr>
      <vt:lpstr>Slide 6</vt:lpstr>
      <vt:lpstr>Slide 7</vt:lpstr>
      <vt:lpstr>Slide 8</vt:lpstr>
      <vt:lpstr>Slide 9</vt:lpstr>
      <vt:lpstr>Slide 10</vt:lpstr>
      <vt:lpstr>Slide 11</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2014-07-27T22:43:04Z</dcterms:created>
  <dc:creator>Bill Concannon</dc:creator>
  <dc:description>Edited project list on slide 7 -- Proposed Bond IV Projects.</dc:description>
  <lastModifiedBy>Bill Concannon</lastModifiedBy>
  <lastPrinted>2015-05-01T10:50:16Z</lastPrinted>
  <dcterms:modified xsi:type="dcterms:W3CDTF">2016-09-08T18:13:30Z</dcterms:modified>
  <revision>1391</revision>
  <dc:title>Title Date</dc:title>
</coreProperties>
</file>