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sldIdLst>
    <p:sldId id="259" r:id="rId5"/>
    <p:sldId id="257" r:id="rId6"/>
    <p:sldId id="2147483040" r:id="rId7"/>
    <p:sldId id="2147483050" r:id="rId8"/>
    <p:sldId id="2147483041" r:id="rId9"/>
    <p:sldId id="2147483043" r:id="rId10"/>
    <p:sldId id="2147483042" r:id="rId11"/>
    <p:sldId id="2147483044" r:id="rId12"/>
    <p:sldId id="2147483047" r:id="rId13"/>
    <p:sldId id="2147483049" r:id="rId14"/>
    <p:sldId id="2147483039" r:id="rId15"/>
    <p:sldId id="2147483051" r:id="rId16"/>
    <p:sldId id="2147483052" r:id="rId17"/>
    <p:sldId id="2147483046" r:id="rId18"/>
  </p:sldIdLst>
  <p:sldSz cx="12192000" cy="6858000"/>
  <p:notesSz cx="7023100" cy="93091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83"/>
    <a:srgbClr val="FDE7E8"/>
    <a:srgbClr val="FDE3E4"/>
    <a:srgbClr val="E7EDFD"/>
    <a:srgbClr val="00B0F0"/>
    <a:srgbClr val="799AF3"/>
    <a:srgbClr val="3D6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9718B-EACB-42C6-B811-3AB5EF424F10}" v="55" dt="2024-08-02T01:32:16.075"/>
    <p1510:client id="{8E86FAA4-DF43-47F0-9A28-8DA37B437F88}" v="116" dt="2024-07-31T20:31:49.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4" y="2"/>
            <a:ext cx="3043343" cy="467072"/>
          </a:xfrm>
          <a:prstGeom prst="rect">
            <a:avLst/>
          </a:prstGeom>
        </p:spPr>
        <p:txBody>
          <a:bodyPr vert="horz" lIns="93324" tIns="46662" rIns="93324" bIns="46662" rtlCol="0"/>
          <a:lstStyle>
            <a:lvl1pPr algn="r">
              <a:defRPr sz="1200"/>
            </a:lvl1pPr>
          </a:lstStyle>
          <a:p>
            <a:fld id="{24244DE5-6413-46CA-8BCD-E683E5F90AD1}" type="datetimeFigureOut">
              <a:t>8/1/2024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0"/>
            <a:ext cx="3043343" cy="467071"/>
          </a:xfrm>
          <a:prstGeom prst="rect">
            <a:avLst/>
          </a:prstGeom>
        </p:spPr>
        <p:txBody>
          <a:bodyPr vert="horz" lIns="93324" tIns="46662" rIns="93324" bIns="46662" rtlCol="0" anchor="b"/>
          <a:lstStyle>
            <a:lvl1pPr algn="r">
              <a:defRPr sz="1200"/>
            </a:lvl1pPr>
          </a:lstStyle>
          <a:p>
            <a:fld id="{3463E2A4-A358-4E9D-88FB-597CAD710265}" type="slidenum">
              <a:t>‹#›</a:t>
            </a:fld>
            <a:endParaRPr lang="en-US"/>
          </a:p>
        </p:txBody>
      </p:sp>
    </p:spTree>
    <p:extLst>
      <p:ext uri="{BB962C8B-B14F-4D97-AF65-F5344CB8AC3E}">
        <p14:creationId xmlns:p14="http://schemas.microsoft.com/office/powerpoint/2010/main" val="263225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2</a:t>
            </a:fld>
            <a:endParaRPr lang="en-US"/>
          </a:p>
        </p:txBody>
      </p:sp>
    </p:spTree>
    <p:extLst>
      <p:ext uri="{BB962C8B-B14F-4D97-AF65-F5344CB8AC3E}">
        <p14:creationId xmlns:p14="http://schemas.microsoft.com/office/powerpoint/2010/main" val="359833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9</a:t>
            </a:fld>
            <a:endParaRPr lang="en-US"/>
          </a:p>
        </p:txBody>
      </p:sp>
    </p:spTree>
    <p:extLst>
      <p:ext uri="{BB962C8B-B14F-4D97-AF65-F5344CB8AC3E}">
        <p14:creationId xmlns:p14="http://schemas.microsoft.com/office/powerpoint/2010/main" val="190163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12</a:t>
            </a:fld>
            <a:endParaRPr lang="en-US"/>
          </a:p>
        </p:txBody>
      </p:sp>
    </p:spTree>
    <p:extLst>
      <p:ext uri="{BB962C8B-B14F-4D97-AF65-F5344CB8AC3E}">
        <p14:creationId xmlns:p14="http://schemas.microsoft.com/office/powerpoint/2010/main" val="424911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13</a:t>
            </a:fld>
            <a:endParaRPr lang="en-US"/>
          </a:p>
        </p:txBody>
      </p:sp>
    </p:spTree>
    <p:extLst>
      <p:ext uri="{BB962C8B-B14F-4D97-AF65-F5344CB8AC3E}">
        <p14:creationId xmlns:p14="http://schemas.microsoft.com/office/powerpoint/2010/main" val="2837349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7709-1792-C856-96E7-EB5FB26A2B84}"/>
              </a:ext>
            </a:extLst>
          </p:cNvPr>
          <p:cNvSpPr>
            <a:spLocks noGrp="1"/>
          </p:cNvSpPr>
          <p:nvPr>
            <p:ph type="ctrTitle" hasCustomPrompt="1"/>
          </p:nvPr>
        </p:nvSpPr>
        <p:spPr>
          <a:xfrm>
            <a:off x="2943224" y="1131888"/>
            <a:ext cx="8410576" cy="2387600"/>
          </a:xfrm>
        </p:spPr>
        <p:txBody>
          <a:bodyPr anchor="b">
            <a:noAutofit/>
          </a:bodyPr>
          <a:lstStyle>
            <a:lvl1pPr algn="l">
              <a:defRPr sz="3200" b="1" i="0" baseline="0">
                <a:latin typeface="Montserrat" pitchFamily="2" charset="0"/>
              </a:defRPr>
            </a:lvl1pPr>
          </a:lstStyle>
          <a:p>
            <a:r>
              <a:rPr lang="en-US"/>
              <a:t>Commonwealth of Massachusetts </a:t>
            </a:r>
            <a:br>
              <a:rPr lang="en-US"/>
            </a:br>
            <a:r>
              <a:rPr lang="en-US"/>
              <a:t>Department of Early Education &amp; Care </a:t>
            </a:r>
          </a:p>
        </p:txBody>
      </p:sp>
      <p:sp>
        <p:nvSpPr>
          <p:cNvPr id="3" name="Subtitle 2">
            <a:extLst>
              <a:ext uri="{FF2B5EF4-FFF2-40B4-BE49-F238E27FC236}">
                <a16:creationId xmlns:a16="http://schemas.microsoft.com/office/drawing/2014/main" id="{CBB78A6B-2470-A40C-0AA9-B9E68A22D41F}"/>
              </a:ext>
            </a:extLst>
          </p:cNvPr>
          <p:cNvSpPr>
            <a:spLocks noGrp="1"/>
          </p:cNvSpPr>
          <p:nvPr>
            <p:ph type="subTitle" idx="1"/>
          </p:nvPr>
        </p:nvSpPr>
        <p:spPr>
          <a:xfrm>
            <a:off x="2943225" y="3592513"/>
            <a:ext cx="8410576" cy="1627187"/>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3BC6A91-78A5-90C0-9B27-94AB0CE78654}"/>
              </a:ext>
            </a:extLst>
          </p:cNvPr>
          <p:cNvSpPr>
            <a:spLocks noGrp="1"/>
          </p:cNvSpPr>
          <p:nvPr>
            <p:ph type="ftr" sz="quarter" idx="11"/>
          </p:nvPr>
        </p:nvSpPr>
        <p:spPr/>
        <p:txBody>
          <a:bodyPr/>
          <a:lstStyle/>
          <a:p>
            <a:r>
              <a:rPr lang="en-US"/>
              <a:t>DRAFT - For Policy Development &amp; Discussion Only</a:t>
            </a:r>
          </a:p>
        </p:txBody>
      </p:sp>
      <p:sp>
        <p:nvSpPr>
          <p:cNvPr id="6" name="Slide Number Placeholder 5">
            <a:extLst>
              <a:ext uri="{FF2B5EF4-FFF2-40B4-BE49-F238E27FC236}">
                <a16:creationId xmlns:a16="http://schemas.microsoft.com/office/drawing/2014/main" id="{D0C3361D-B23F-C2B2-5350-A3A05624561F}"/>
              </a:ext>
            </a:extLst>
          </p:cNvPr>
          <p:cNvSpPr>
            <a:spLocks noGrp="1"/>
          </p:cNvSpPr>
          <p:nvPr>
            <p:ph type="sldNum" sz="quarter" idx="12"/>
          </p:nvPr>
        </p:nvSpPr>
        <p:spPr>
          <a:xfrm>
            <a:off x="10422194" y="6356350"/>
            <a:ext cx="931606" cy="365125"/>
          </a:xfrm>
        </p:spPr>
        <p:txBody>
          <a:bodyPr/>
          <a:lstStyle/>
          <a:p>
            <a:r>
              <a:rPr lang="en-US"/>
              <a:t> | </a:t>
            </a:r>
            <a:fld id="{A22C682C-E9DB-4137-9A63-78D4A5F3749E}"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A2D87610-6AC4-8DB7-10A3-421CDC93CC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874416"/>
            <a:ext cx="2268041" cy="2268960"/>
          </a:xfrm>
          <a:prstGeom prst="rect">
            <a:avLst/>
          </a:prstGeom>
        </p:spPr>
      </p:pic>
    </p:spTree>
    <p:extLst>
      <p:ext uri="{BB962C8B-B14F-4D97-AF65-F5344CB8AC3E}">
        <p14:creationId xmlns:p14="http://schemas.microsoft.com/office/powerpoint/2010/main" val="20914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1D9D-38EC-0293-ACF6-1AE070DFEC03}"/>
              </a:ext>
            </a:extLst>
          </p:cNvPr>
          <p:cNvSpPr>
            <a:spLocks noGrp="1"/>
          </p:cNvSpPr>
          <p:nvPr>
            <p:ph type="title"/>
          </p:nvPr>
        </p:nvSpPr>
        <p:spPr>
          <a:xfrm>
            <a:off x="510047" y="293795"/>
            <a:ext cx="10515600" cy="6334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B47FBF-05F6-C56E-0102-D67BB6185ED6}"/>
              </a:ext>
            </a:extLst>
          </p:cNvPr>
          <p:cNvSpPr>
            <a:spLocks noGrp="1"/>
          </p:cNvSpPr>
          <p:nvPr>
            <p:ph idx="1"/>
          </p:nvPr>
        </p:nvSpPr>
        <p:spPr>
          <a:xfrm>
            <a:off x="510047" y="1038687"/>
            <a:ext cx="10515600" cy="4660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34B16-08A4-C9D6-2804-C2A6973D475D}"/>
              </a:ext>
            </a:extLst>
          </p:cNvPr>
          <p:cNvSpPr>
            <a:spLocks noGrp="1"/>
          </p:cNvSpPr>
          <p:nvPr>
            <p:ph type="dt" sz="half" idx="10"/>
          </p:nvPr>
        </p:nvSpPr>
        <p:spPr/>
        <p:txBody>
          <a:bodyPr/>
          <a:lstStyle/>
          <a:p>
            <a:r>
              <a:rPr lang="en-US"/>
              <a:t>July 16, 2024</a:t>
            </a:r>
          </a:p>
        </p:txBody>
      </p:sp>
      <p:sp>
        <p:nvSpPr>
          <p:cNvPr id="5" name="Footer Placeholder 4">
            <a:extLst>
              <a:ext uri="{FF2B5EF4-FFF2-40B4-BE49-F238E27FC236}">
                <a16:creationId xmlns:a16="http://schemas.microsoft.com/office/drawing/2014/main" id="{80A15DF4-02C7-F022-0429-2188C95D8AA0}"/>
              </a:ext>
            </a:extLst>
          </p:cNvPr>
          <p:cNvSpPr>
            <a:spLocks noGrp="1"/>
          </p:cNvSpPr>
          <p:nvPr>
            <p:ph type="ftr" sz="quarter" idx="11"/>
          </p:nvPr>
        </p:nvSpPr>
        <p:spPr/>
        <p:txBody>
          <a:bodyPr/>
          <a:lstStyle/>
          <a:p>
            <a:r>
              <a:rPr lang="en-US"/>
              <a:t>DRAFT - For Policy Development &amp; Discussion Only</a:t>
            </a:r>
          </a:p>
        </p:txBody>
      </p:sp>
      <p:sp>
        <p:nvSpPr>
          <p:cNvPr id="6" name="Slide Number Placeholder 5">
            <a:extLst>
              <a:ext uri="{FF2B5EF4-FFF2-40B4-BE49-F238E27FC236}">
                <a16:creationId xmlns:a16="http://schemas.microsoft.com/office/drawing/2014/main" id="{9C03D3BB-0044-070B-2F14-9DCFC149CF3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8526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1014-0FAA-6D2C-7562-53272B51C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75120-1526-C16E-2E47-1947EB7F2BD9}"/>
              </a:ext>
            </a:extLst>
          </p:cNvPr>
          <p:cNvSpPr>
            <a:spLocks noGrp="1"/>
          </p:cNvSpPr>
          <p:nvPr>
            <p:ph sz="half" idx="1"/>
          </p:nvPr>
        </p:nvSpPr>
        <p:spPr>
          <a:xfrm>
            <a:off x="510047"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4456BA-BE09-AB84-3CE4-9872727A6FF6}"/>
              </a:ext>
            </a:extLst>
          </p:cNvPr>
          <p:cNvSpPr>
            <a:spLocks noGrp="1"/>
          </p:cNvSpPr>
          <p:nvPr>
            <p:ph sz="half" idx="2"/>
          </p:nvPr>
        </p:nvSpPr>
        <p:spPr>
          <a:xfrm>
            <a:off x="5950258"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0DCFD-47ED-DBF2-115E-7D40587EF0DC}"/>
              </a:ext>
            </a:extLst>
          </p:cNvPr>
          <p:cNvSpPr>
            <a:spLocks noGrp="1"/>
          </p:cNvSpPr>
          <p:nvPr>
            <p:ph type="dt" sz="half" idx="10"/>
          </p:nvPr>
        </p:nvSpPr>
        <p:spPr/>
        <p:txBody>
          <a:bodyPr/>
          <a:lstStyle/>
          <a:p>
            <a:r>
              <a:rPr lang="en-US"/>
              <a:t>July 16, 2024</a:t>
            </a:r>
          </a:p>
        </p:txBody>
      </p:sp>
      <p:sp>
        <p:nvSpPr>
          <p:cNvPr id="6" name="Footer Placeholder 5">
            <a:extLst>
              <a:ext uri="{FF2B5EF4-FFF2-40B4-BE49-F238E27FC236}">
                <a16:creationId xmlns:a16="http://schemas.microsoft.com/office/drawing/2014/main" id="{27058158-2818-24BE-DE09-221185C5BBC9}"/>
              </a:ext>
            </a:extLst>
          </p:cNvPr>
          <p:cNvSpPr>
            <a:spLocks noGrp="1"/>
          </p:cNvSpPr>
          <p:nvPr>
            <p:ph type="ftr" sz="quarter" idx="11"/>
          </p:nvPr>
        </p:nvSpPr>
        <p:spPr/>
        <p:txBody>
          <a:bodyPr/>
          <a:lstStyle/>
          <a:p>
            <a:r>
              <a:rPr lang="en-US"/>
              <a:t>DRAFT - For Policy Development &amp; Discussion Only</a:t>
            </a:r>
          </a:p>
        </p:txBody>
      </p:sp>
      <p:sp>
        <p:nvSpPr>
          <p:cNvPr id="7" name="Slide Number Placeholder 6">
            <a:extLst>
              <a:ext uri="{FF2B5EF4-FFF2-40B4-BE49-F238E27FC236}">
                <a16:creationId xmlns:a16="http://schemas.microsoft.com/office/drawing/2014/main" id="{62E7C90D-4F83-528E-6EBB-29BAC890617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6214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9600" y="1248667"/>
            <a:ext cx="10997853" cy="4602162"/>
          </a:xfrm>
        </p:spPr>
        <p:txBody>
          <a:bodyPr/>
          <a:lstStyle>
            <a:lvl1pPr>
              <a:defRPr sz="2000"/>
            </a:lvl1pPr>
            <a:lvl2pPr>
              <a:defRPr sz="1600"/>
            </a:lvl2pPr>
            <a:lvl3pPr>
              <a:defRPr sz="1600"/>
            </a:lvl3pPr>
          </a:lstStyle>
          <a:p>
            <a:pPr lvl="0"/>
            <a:r>
              <a:rPr lang="en-US" altLang="en-US"/>
              <a:t>Click to edit Master text styles</a:t>
            </a:r>
          </a:p>
          <a:p>
            <a:pPr lvl="1"/>
            <a:r>
              <a:rPr lang="en-US" altLang="en-US"/>
              <a:t>Second level</a:t>
            </a:r>
          </a:p>
          <a:p>
            <a:pPr lvl="2"/>
            <a:r>
              <a:rPr lang="en-US" altLang="en-US"/>
              <a:t>Third level</a:t>
            </a:r>
          </a:p>
        </p:txBody>
      </p:sp>
      <p:sp>
        <p:nvSpPr>
          <p:cNvPr id="11" name="Title 1"/>
          <p:cNvSpPr>
            <a:spLocks noGrp="1"/>
          </p:cNvSpPr>
          <p:nvPr>
            <p:ph type="title"/>
          </p:nvPr>
        </p:nvSpPr>
        <p:spPr>
          <a:xfrm>
            <a:off x="609601" y="108502"/>
            <a:ext cx="10997855" cy="799647"/>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43723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38F7CF09-C33B-650A-DC24-6249264370AB}"/>
              </a:ext>
            </a:extLst>
          </p:cNvPr>
          <p:cNvGraphicFramePr>
            <a:graphicFrameLocks noChangeAspect="1"/>
          </p:cNvGraphicFramePr>
          <p:nvPr userDrawn="1">
            <p:custDataLst>
              <p:tags r:id="rId6"/>
            </p:custDataLst>
            <p:extLst>
              <p:ext uri="{D42A27DB-BD31-4B8C-83A1-F6EECF244321}">
                <p14:modId xmlns:p14="http://schemas.microsoft.com/office/powerpoint/2010/main" val="1603198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9" name="think-cell data - do not delete" hidden="1">
                        <a:extLst>
                          <a:ext uri="{FF2B5EF4-FFF2-40B4-BE49-F238E27FC236}">
                            <a16:creationId xmlns:a16="http://schemas.microsoft.com/office/drawing/2014/main" id="{38F7CF09-C33B-650A-DC24-6249264370A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EF20617-28FF-AD7C-E217-79411A841509}"/>
              </a:ext>
            </a:extLst>
          </p:cNvPr>
          <p:cNvSpPr>
            <a:spLocks noGrp="1"/>
          </p:cNvSpPr>
          <p:nvPr>
            <p:ph type="title"/>
          </p:nvPr>
        </p:nvSpPr>
        <p:spPr>
          <a:xfrm>
            <a:off x="510047" y="270780"/>
            <a:ext cx="10515600" cy="6334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4CE8FC-6201-1732-2067-5FC7F347DC56}"/>
              </a:ext>
            </a:extLst>
          </p:cNvPr>
          <p:cNvSpPr>
            <a:spLocks noGrp="1"/>
          </p:cNvSpPr>
          <p:nvPr>
            <p:ph type="body" idx="1"/>
          </p:nvPr>
        </p:nvSpPr>
        <p:spPr>
          <a:xfrm>
            <a:off x="510047" y="1060751"/>
            <a:ext cx="10515600" cy="4771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C0CA7-1938-77BC-DE38-4F0971D09627}"/>
              </a:ext>
            </a:extLst>
          </p:cNvPr>
          <p:cNvSpPr>
            <a:spLocks noGrp="1"/>
          </p:cNvSpPr>
          <p:nvPr>
            <p:ph type="dt" sz="half" idx="2"/>
          </p:nvPr>
        </p:nvSpPr>
        <p:spPr>
          <a:xfrm>
            <a:off x="8895737" y="6356350"/>
            <a:ext cx="1759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April 10, 2024</a:t>
            </a:r>
          </a:p>
        </p:txBody>
      </p:sp>
      <p:sp>
        <p:nvSpPr>
          <p:cNvPr id="5" name="Footer Placeholder 4">
            <a:extLst>
              <a:ext uri="{FF2B5EF4-FFF2-40B4-BE49-F238E27FC236}">
                <a16:creationId xmlns:a16="http://schemas.microsoft.com/office/drawing/2014/main" id="{E50DC4CF-DB40-E7A3-19FC-4A836A03BB4E}"/>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For Policy Development &amp; Discussion Only</a:t>
            </a:r>
          </a:p>
        </p:txBody>
      </p:sp>
      <p:sp>
        <p:nvSpPr>
          <p:cNvPr id="6" name="Slide Number Placeholder 5">
            <a:extLst>
              <a:ext uri="{FF2B5EF4-FFF2-40B4-BE49-F238E27FC236}">
                <a16:creationId xmlns:a16="http://schemas.microsoft.com/office/drawing/2014/main" id="{18F5B8C7-1E3F-5259-A1E8-2736E770A78C}"/>
              </a:ext>
            </a:extLst>
          </p:cNvPr>
          <p:cNvSpPr>
            <a:spLocks noGrp="1"/>
          </p:cNvSpPr>
          <p:nvPr>
            <p:ph type="sldNum" sz="quarter" idx="4"/>
          </p:nvPr>
        </p:nvSpPr>
        <p:spPr>
          <a:xfrm>
            <a:off x="10697497" y="6356350"/>
            <a:ext cx="6563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A22C682C-E9DB-4137-9A63-78D4A5F3749E}" type="slidenum">
              <a:rPr lang="en-US" smtClean="0"/>
              <a:pPr/>
              <a:t>‹#›</a:t>
            </a:fld>
            <a:endParaRPr lang="en-US"/>
          </a:p>
        </p:txBody>
      </p:sp>
      <p:sp>
        <p:nvSpPr>
          <p:cNvPr id="11" name="Rectangle 10">
            <a:extLst>
              <a:ext uri="{FF2B5EF4-FFF2-40B4-BE49-F238E27FC236}">
                <a16:creationId xmlns:a16="http://schemas.microsoft.com/office/drawing/2014/main" id="{0DC79480-B0C0-410F-7D94-8AB3D94D37C8}"/>
              </a:ext>
            </a:extLst>
          </p:cNvPr>
          <p:cNvSpPr/>
          <p:nvPr userDrawn="1"/>
        </p:nvSpPr>
        <p:spPr>
          <a:xfrm>
            <a:off x="11395583" y="0"/>
            <a:ext cx="7964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75ADF4-0B8C-BA19-AECF-21B7417A9768}"/>
              </a:ext>
            </a:extLst>
          </p:cNvPr>
          <p:cNvSpPr/>
          <p:nvPr userDrawn="1"/>
        </p:nvSpPr>
        <p:spPr>
          <a:xfrm>
            <a:off x="11395581" y="0"/>
            <a:ext cx="171452" cy="6858000"/>
          </a:xfrm>
          <a:prstGeom prst="rect">
            <a:avLst/>
          </a:prstGeom>
          <a:solidFill>
            <a:srgbClr val="B50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D6224F-BB32-A1D4-6CF5-3080205E74DF}"/>
              </a:ext>
            </a:extLst>
          </p:cNvPr>
          <p:cNvSpPr/>
          <p:nvPr userDrawn="1"/>
        </p:nvSpPr>
        <p:spPr>
          <a:xfrm>
            <a:off x="0" y="6096604"/>
            <a:ext cx="12192000" cy="104775"/>
          </a:xfrm>
          <a:prstGeom prst="rect">
            <a:avLst/>
          </a:prstGeom>
          <a:solidFill>
            <a:srgbClr val="E3A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3" descr="The Commonwealth of Massachusetts state seal">
            <a:extLst>
              <a:ext uri="{FF2B5EF4-FFF2-40B4-BE49-F238E27FC236}">
                <a16:creationId xmlns:a16="http://schemas.microsoft.com/office/drawing/2014/main" id="{A1F72F6B-87F3-2BCD-CFB6-787E6D893CC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3209" y="6225797"/>
            <a:ext cx="652055" cy="61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841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875" r:id="rId4"/>
  </p:sldLayoutIdLst>
  <p:hf hdr="0" ftr="0"/>
  <p:txStyles>
    <p:title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hyperlink" Target="http://www.mass.gov/childcaretaskforce" TargetMode="Externa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hyperlink" Target="https://url.us.m.mimecastprotect.com/s/NnHgCJ6PLGUp46NgpcVzwhO" TargetMode="Externa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15.bin"/><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1.emf"/><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5.bin"/><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oleObject" Target="../embeddings/oleObject6.bin"/><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emf"/><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oleObject" Target="../embeddings/oleObject8.bin"/><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emf"/><Relationship Id="rId9" Type="http://schemas.openxmlformats.org/officeDocument/2006/relationships/image" Target="../media/image28.png"/><Relationship Id="rId1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8CF03F1-6105-8516-07E0-5A6EBC62AE31}"/>
              </a:ext>
            </a:extLst>
          </p:cNvPr>
          <p:cNvGraphicFramePr>
            <a:graphicFrameLocks noChangeAspect="1"/>
          </p:cNvGraphicFramePr>
          <p:nvPr>
            <p:custDataLst>
              <p:tags r:id="rId1"/>
            </p:custDataLst>
            <p:extLst>
              <p:ext uri="{D42A27DB-BD31-4B8C-83A1-F6EECF244321}">
                <p14:modId xmlns:p14="http://schemas.microsoft.com/office/powerpoint/2010/main" val="2602528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think-cell data - do not delete" hidden="1">
                        <a:extLst>
                          <a:ext uri="{FF2B5EF4-FFF2-40B4-BE49-F238E27FC236}">
                            <a16:creationId xmlns:a16="http://schemas.microsoft.com/office/drawing/2014/main" id="{08CF03F1-6105-8516-07E0-5A6EBC62AE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5B94654-C7DE-D3D6-6208-C18E29D9E85B}"/>
              </a:ext>
            </a:extLst>
          </p:cNvPr>
          <p:cNvSpPr>
            <a:spLocks noGrp="1"/>
          </p:cNvSpPr>
          <p:nvPr>
            <p:ph type="title"/>
          </p:nvPr>
        </p:nvSpPr>
        <p:spPr/>
        <p:txBody>
          <a:bodyPr vert="horz"/>
          <a:lstStyle/>
          <a:p>
            <a:r>
              <a:rPr lang="en-US"/>
              <a:t>Welcome to the Listening Session!</a:t>
            </a:r>
          </a:p>
        </p:txBody>
      </p:sp>
      <p:sp>
        <p:nvSpPr>
          <p:cNvPr id="4" name="Content Placeholder 21">
            <a:extLst>
              <a:ext uri="{FF2B5EF4-FFF2-40B4-BE49-F238E27FC236}">
                <a16:creationId xmlns:a16="http://schemas.microsoft.com/office/drawing/2014/main" id="{81DACB77-CB63-AB9A-D939-74FA9EBF53DF}"/>
              </a:ext>
            </a:extLst>
          </p:cNvPr>
          <p:cNvSpPr txBox="1">
            <a:spLocks/>
          </p:cNvSpPr>
          <p:nvPr/>
        </p:nvSpPr>
        <p:spPr>
          <a:xfrm>
            <a:off x="623174" y="1115410"/>
            <a:ext cx="9005856" cy="48208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B50F19"/>
                </a:solidFill>
                <a:effectLst/>
                <a:uLnTx/>
                <a:uFillTx/>
                <a:latin typeface="Calibri"/>
                <a:ea typeface="+mn-ea"/>
                <a:cs typeface="+mn-cs"/>
              </a:rPr>
              <a:t>Three ways to provide input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B50F19"/>
              </a:solidFill>
              <a:effectLst/>
              <a:uLnTx/>
              <a:uFillTx/>
              <a:latin typeface="Calibri"/>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Sign up to </a:t>
            </a:r>
            <a:r>
              <a:rPr kumimoji="0" lang="en-US" sz="2400" b="1" i="0" u="none" strike="noStrike" kern="1200" cap="none" spc="0" normalizeH="0" baseline="0" noProof="0">
                <a:ln>
                  <a:noFill/>
                </a:ln>
                <a:solidFill>
                  <a:schemeClr val="accent5"/>
                </a:solidFill>
                <a:effectLst/>
                <a:uLnTx/>
                <a:uFillTx/>
                <a:latin typeface="Calibri"/>
                <a:ea typeface="+mn-ea"/>
                <a:cs typeface="+mn-cs"/>
              </a:rPr>
              <a:t>speak during this session</a:t>
            </a:r>
            <a:endParaRPr kumimoji="0" lang="en-US" sz="2400" b="1" i="0" u="none" strike="noStrike" kern="1200" cap="none" spc="0" normalizeH="0" baseline="0" noProof="0">
              <a:ln>
                <a:noFill/>
              </a:ln>
              <a:solidFill>
                <a:schemeClr val="accent5"/>
              </a:solidFill>
              <a:effectLst/>
              <a:uLnTx/>
              <a:uFillTx/>
              <a:latin typeface="Calibri"/>
              <a:ea typeface="+mn-ea"/>
              <a:cs typeface="Calibri"/>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solidFill>
                <a:prstClr val="black"/>
              </a:solidFill>
              <a:latin typeface="Calibri"/>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Share your </a:t>
            </a:r>
            <a:r>
              <a:rPr kumimoji="0" lang="en-US" sz="2400" b="1" i="0" u="none" strike="noStrike" kern="1200" cap="none" spc="0" normalizeH="0" baseline="0" noProof="0">
                <a:ln>
                  <a:noFill/>
                </a:ln>
                <a:solidFill>
                  <a:schemeClr val="accent2"/>
                </a:solidFill>
                <a:effectLst/>
                <a:uLnTx/>
                <a:uFillTx/>
                <a:latin typeface="Calibri"/>
                <a:ea typeface="+mn-ea"/>
                <a:cs typeface="+mn-cs"/>
              </a:rPr>
              <a:t>written feedback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solidFill>
                <a:prstClr val="black"/>
              </a:solidFill>
              <a:latin typeface="Calibri"/>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solidFill>
                <a:prstClr val="black"/>
              </a:solidFill>
              <a:latin typeface="Calibri"/>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Fill out our </a:t>
            </a:r>
            <a:r>
              <a:rPr kumimoji="0" lang="en-US" sz="2400" b="1" i="0" u="none" strike="noStrike" kern="1200" cap="none" spc="0" normalizeH="0" baseline="0" noProof="0">
                <a:ln>
                  <a:noFill/>
                </a:ln>
                <a:solidFill>
                  <a:srgbClr val="0C2D83"/>
                </a:solidFill>
                <a:effectLst/>
                <a:uLnTx/>
                <a:uFillTx/>
                <a:latin typeface="Calibri"/>
                <a:ea typeface="+mn-ea"/>
                <a:cs typeface="+mn-cs"/>
              </a:rPr>
              <a:t>online input survey</a:t>
            </a:r>
            <a:r>
              <a:rPr kumimoji="0" lang="en-US" sz="2400" b="1" i="0" u="none" strike="noStrike" kern="1200" cap="none" spc="0" normalizeH="0" baseline="0" noProof="0">
                <a:ln>
                  <a:noFill/>
                </a:ln>
                <a:solidFill>
                  <a:prstClr val="black"/>
                </a:solidFill>
                <a:effectLst/>
                <a:uLnTx/>
                <a:uFillTx/>
                <a:latin typeface="Calibri"/>
                <a:ea typeface="+mn-ea"/>
                <a:cs typeface="+mn-cs"/>
              </a:rPr>
              <a: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sng" strike="noStrike" kern="1200" cap="none" spc="0" normalizeH="0" baseline="0" noProof="0">
                <a:ln>
                  <a:noFill/>
                </a:ln>
                <a:solidFill>
                  <a:srgbClr val="0000FF"/>
                </a:solidFill>
                <a:effectLst/>
                <a:uLnTx/>
                <a:uFillTx/>
                <a:latin typeface="Aptos"/>
                <a:ea typeface="Times New Roman" panose="02020603050405020304" pitchFamily="18" charset="0"/>
                <a:cs typeface="Aptos" panose="020B0004020202020204" pitchFamily="34" charset="0"/>
                <a:hlinkClick r:id="rId5"/>
              </a:rPr>
              <a:t>www.mass.gov/childcaretaskforce</a:t>
            </a:r>
            <a:r>
              <a:rPr kumimoji="0" lang="en-US" sz="2400" b="0" i="0" u="none" strike="noStrike" kern="1200" cap="none" spc="0" normalizeH="0" baseline="0" noProof="0">
                <a:ln>
                  <a:noFill/>
                </a:ln>
                <a:solidFill>
                  <a:prstClr val="black"/>
                </a:solidFill>
                <a:effectLst/>
                <a:uLnTx/>
                <a:uFillTx/>
                <a:latin typeface="Aptos"/>
                <a:ea typeface="Times New Roman" panose="02020603050405020304" pitchFamily="18" charset="0"/>
                <a:cs typeface="Aptos" panose="020B0004020202020204" pitchFamily="34" charset="0"/>
              </a:rPr>
              <a:t> </a:t>
            </a:r>
            <a:endParaRPr kumimoji="0" lang="en-US" sz="24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B50F19"/>
              </a:solidFill>
              <a:effectLst/>
              <a:uLnTx/>
              <a:uFillTx/>
              <a:latin typeface="Calibri"/>
              <a:ea typeface="+mn-ea"/>
              <a:cs typeface="+mn-cs"/>
            </a:endParaRPr>
          </a:p>
        </p:txBody>
      </p:sp>
      <p:sp>
        <p:nvSpPr>
          <p:cNvPr id="5" name="Oval 20">
            <a:extLst>
              <a:ext uri="{FF2B5EF4-FFF2-40B4-BE49-F238E27FC236}">
                <a16:creationId xmlns:a16="http://schemas.microsoft.com/office/drawing/2014/main" id="{6660A467-FE62-C7E6-6515-546D7E6AAD86}"/>
              </a:ext>
            </a:extLst>
          </p:cNvPr>
          <p:cNvSpPr>
            <a:spLocks noChangeAspect="1" noChangeArrowheads="1"/>
          </p:cNvSpPr>
          <p:nvPr/>
        </p:nvSpPr>
        <p:spPr bwMode="auto">
          <a:xfrm>
            <a:off x="747709" y="2114833"/>
            <a:ext cx="337601" cy="337601"/>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1</a:t>
            </a:r>
          </a:p>
        </p:txBody>
      </p:sp>
      <p:sp>
        <p:nvSpPr>
          <p:cNvPr id="6" name="Oval 20">
            <a:extLst>
              <a:ext uri="{FF2B5EF4-FFF2-40B4-BE49-F238E27FC236}">
                <a16:creationId xmlns:a16="http://schemas.microsoft.com/office/drawing/2014/main" id="{DA493EC1-20E6-7294-16EF-536433B452AF}"/>
              </a:ext>
            </a:extLst>
          </p:cNvPr>
          <p:cNvSpPr>
            <a:spLocks noChangeAspect="1" noChangeArrowheads="1"/>
          </p:cNvSpPr>
          <p:nvPr/>
        </p:nvSpPr>
        <p:spPr bwMode="auto">
          <a:xfrm>
            <a:off x="747709" y="3291522"/>
            <a:ext cx="337601" cy="337601"/>
          </a:xfrm>
          <a:prstGeom prst="ellipse">
            <a:avLst/>
          </a:prstGeom>
          <a:solidFill>
            <a:schemeClr val="accent2"/>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2</a:t>
            </a:r>
          </a:p>
        </p:txBody>
      </p:sp>
      <p:sp>
        <p:nvSpPr>
          <p:cNvPr id="7" name="Oval 20">
            <a:extLst>
              <a:ext uri="{FF2B5EF4-FFF2-40B4-BE49-F238E27FC236}">
                <a16:creationId xmlns:a16="http://schemas.microsoft.com/office/drawing/2014/main" id="{F8C7ECD1-D391-B294-36F7-BCCE5A7D72CA}"/>
              </a:ext>
            </a:extLst>
          </p:cNvPr>
          <p:cNvSpPr>
            <a:spLocks noChangeAspect="1" noChangeArrowheads="1"/>
          </p:cNvSpPr>
          <p:nvPr/>
        </p:nvSpPr>
        <p:spPr bwMode="auto">
          <a:xfrm>
            <a:off x="747709" y="4470483"/>
            <a:ext cx="337601" cy="337601"/>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3</a:t>
            </a:r>
          </a:p>
        </p:txBody>
      </p:sp>
      <p:pic>
        <p:nvPicPr>
          <p:cNvPr id="8" name="Picture 7">
            <a:extLst>
              <a:ext uri="{FF2B5EF4-FFF2-40B4-BE49-F238E27FC236}">
                <a16:creationId xmlns:a16="http://schemas.microsoft.com/office/drawing/2014/main" id="{AA3DD11E-CEB8-CF65-5351-88D38EA5B215}"/>
              </a:ext>
            </a:extLst>
          </p:cNvPr>
          <p:cNvPicPr>
            <a:picLocks noChangeAspect="1"/>
          </p:cNvPicPr>
          <p:nvPr/>
        </p:nvPicPr>
        <p:blipFill>
          <a:blip r:embed="rId6"/>
          <a:stretch>
            <a:fillRect/>
          </a:stretch>
        </p:blipFill>
        <p:spPr>
          <a:xfrm>
            <a:off x="6096000" y="1225453"/>
            <a:ext cx="4094038" cy="3952869"/>
          </a:xfrm>
          <a:prstGeom prst="rect">
            <a:avLst/>
          </a:prstGeom>
        </p:spPr>
      </p:pic>
    </p:spTree>
    <p:extLst>
      <p:ext uri="{BB962C8B-B14F-4D97-AF65-F5344CB8AC3E}">
        <p14:creationId xmlns:p14="http://schemas.microsoft.com/office/powerpoint/2010/main" val="92815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6DCB90F-979E-3FCF-A962-6F3743C35F8D}"/>
              </a:ext>
            </a:extLst>
          </p:cNvPr>
          <p:cNvGraphicFramePr>
            <a:graphicFrameLocks noChangeAspect="1"/>
          </p:cNvGraphicFramePr>
          <p:nvPr>
            <p:custDataLst>
              <p:tags r:id="rId1"/>
            </p:custDataLst>
            <p:extLst>
              <p:ext uri="{D42A27DB-BD31-4B8C-83A1-F6EECF244321}">
                <p14:modId xmlns:p14="http://schemas.microsoft.com/office/powerpoint/2010/main" val="2016215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A6DCB90F-979E-3FCF-A962-6F3743C35F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3FA85D-F188-7591-09E7-6E111B9AE48A}"/>
              </a:ext>
            </a:extLst>
          </p:cNvPr>
          <p:cNvSpPr>
            <a:spLocks noGrp="1"/>
          </p:cNvSpPr>
          <p:nvPr>
            <p:ph type="title"/>
          </p:nvPr>
        </p:nvSpPr>
        <p:spPr/>
        <p:txBody>
          <a:bodyPr vert="horz">
            <a:noAutofit/>
          </a:bodyPr>
          <a:lstStyle/>
          <a:p>
            <a:r>
              <a:rPr lang="en-US" sz="3600"/>
              <a:t>Listening Session Dates</a:t>
            </a:r>
          </a:p>
        </p:txBody>
      </p:sp>
      <p:sp>
        <p:nvSpPr>
          <p:cNvPr id="5" name="Slide Number Placeholder 4">
            <a:extLst>
              <a:ext uri="{FF2B5EF4-FFF2-40B4-BE49-F238E27FC236}">
                <a16:creationId xmlns:a16="http://schemas.microsoft.com/office/drawing/2014/main" id="{F5F5D2D5-96B8-5B26-497E-5F672357E315}"/>
              </a:ext>
            </a:extLst>
          </p:cNvPr>
          <p:cNvSpPr>
            <a:spLocks noGrp="1"/>
          </p:cNvSpPr>
          <p:nvPr>
            <p:ph type="sldNum" sz="quarter" idx="12"/>
          </p:nvPr>
        </p:nvSpPr>
        <p:spPr/>
        <p:txBody>
          <a:bodyPr/>
          <a:lstStyle/>
          <a:p>
            <a:fld id="{A22C682C-E9DB-4137-9A63-78D4A5F3749E}" type="slidenum">
              <a:rPr lang="en-US" smtClean="0"/>
              <a:t>10</a:t>
            </a:fld>
            <a:endParaRPr lang="en-US"/>
          </a:p>
        </p:txBody>
      </p:sp>
      <p:graphicFrame>
        <p:nvGraphicFramePr>
          <p:cNvPr id="8" name="Table 7">
            <a:extLst>
              <a:ext uri="{FF2B5EF4-FFF2-40B4-BE49-F238E27FC236}">
                <a16:creationId xmlns:a16="http://schemas.microsoft.com/office/drawing/2014/main" id="{9EF7AF64-5CAC-7C72-5E1A-B1079F408179}"/>
              </a:ext>
            </a:extLst>
          </p:cNvPr>
          <p:cNvGraphicFramePr>
            <a:graphicFrameLocks noGrp="1"/>
          </p:cNvGraphicFramePr>
          <p:nvPr>
            <p:extLst>
              <p:ext uri="{D42A27DB-BD31-4B8C-83A1-F6EECF244321}">
                <p14:modId xmlns:p14="http://schemas.microsoft.com/office/powerpoint/2010/main" val="2581591197"/>
              </p:ext>
            </p:extLst>
          </p:nvPr>
        </p:nvGraphicFramePr>
        <p:xfrm>
          <a:off x="348342" y="977448"/>
          <a:ext cx="10815844" cy="5097765"/>
        </p:xfrm>
        <a:graphic>
          <a:graphicData uri="http://schemas.openxmlformats.org/drawingml/2006/table">
            <a:tbl>
              <a:tblPr>
                <a:tableStyleId>{5C22544A-7EE6-4342-B048-85BDC9FD1C3A}</a:tableStyleId>
              </a:tblPr>
              <a:tblGrid>
                <a:gridCol w="863770">
                  <a:extLst>
                    <a:ext uri="{9D8B030D-6E8A-4147-A177-3AD203B41FA5}">
                      <a16:colId xmlns:a16="http://schemas.microsoft.com/office/drawing/2014/main" val="1956375279"/>
                    </a:ext>
                  </a:extLst>
                </a:gridCol>
                <a:gridCol w="1350335">
                  <a:extLst>
                    <a:ext uri="{9D8B030D-6E8A-4147-A177-3AD203B41FA5}">
                      <a16:colId xmlns:a16="http://schemas.microsoft.com/office/drawing/2014/main" val="89682637"/>
                    </a:ext>
                  </a:extLst>
                </a:gridCol>
                <a:gridCol w="1233376">
                  <a:extLst>
                    <a:ext uri="{9D8B030D-6E8A-4147-A177-3AD203B41FA5}">
                      <a16:colId xmlns:a16="http://schemas.microsoft.com/office/drawing/2014/main" val="2994877219"/>
                    </a:ext>
                  </a:extLst>
                </a:gridCol>
                <a:gridCol w="2488019">
                  <a:extLst>
                    <a:ext uri="{9D8B030D-6E8A-4147-A177-3AD203B41FA5}">
                      <a16:colId xmlns:a16="http://schemas.microsoft.com/office/drawing/2014/main" val="3269659645"/>
                    </a:ext>
                  </a:extLst>
                </a:gridCol>
                <a:gridCol w="4880344">
                  <a:extLst>
                    <a:ext uri="{9D8B030D-6E8A-4147-A177-3AD203B41FA5}">
                      <a16:colId xmlns:a16="http://schemas.microsoft.com/office/drawing/2014/main" val="1123537964"/>
                    </a:ext>
                  </a:extLst>
                </a:gridCol>
              </a:tblGrid>
              <a:tr h="339851">
                <a:tc>
                  <a:txBody>
                    <a:bodyPr/>
                    <a:lstStyle/>
                    <a:p>
                      <a:r>
                        <a:rPr lang="en-US" sz="1600">
                          <a:solidFill>
                            <a:srgbClr val="FFFFFF"/>
                          </a:solidFill>
                          <a:latin typeface="+mn-lt"/>
                        </a:rPr>
                        <a:t>Session</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2D83"/>
                    </a:solidFill>
                  </a:tcPr>
                </a:tc>
                <a:tc>
                  <a:txBody>
                    <a:bodyPr/>
                    <a:lstStyle/>
                    <a:p>
                      <a:r>
                        <a:rPr lang="en-US" sz="1600">
                          <a:solidFill>
                            <a:srgbClr val="FFFFFF"/>
                          </a:solidFill>
                          <a:latin typeface="+mn-lt"/>
                        </a:rPr>
                        <a:t>Date</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2D83"/>
                    </a:solidFill>
                  </a:tcPr>
                </a:tc>
                <a:tc>
                  <a:txBody>
                    <a:bodyPr/>
                    <a:lstStyle/>
                    <a:p>
                      <a:r>
                        <a:rPr lang="en-US" sz="1600">
                          <a:solidFill>
                            <a:srgbClr val="FFFFFF"/>
                          </a:solidFill>
                          <a:latin typeface="+mn-lt"/>
                        </a:rPr>
                        <a:t>Time</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2D83"/>
                    </a:solidFill>
                  </a:tcPr>
                </a:tc>
                <a:tc>
                  <a:txBody>
                    <a:bodyPr/>
                    <a:lstStyle/>
                    <a:p>
                      <a:r>
                        <a:rPr lang="en-US" sz="1600">
                          <a:solidFill>
                            <a:srgbClr val="FFFFFF"/>
                          </a:solidFill>
                          <a:latin typeface="+mn-lt"/>
                        </a:rPr>
                        <a:t>Region</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2D83"/>
                    </a:solidFill>
                  </a:tcPr>
                </a:tc>
                <a:tc>
                  <a:txBody>
                    <a:bodyPr/>
                    <a:lstStyle/>
                    <a:p>
                      <a:r>
                        <a:rPr lang="en-US" sz="1600">
                          <a:solidFill>
                            <a:srgbClr val="FFFFFF"/>
                          </a:solidFill>
                          <a:latin typeface="+mn-lt"/>
                        </a:rPr>
                        <a:t>Location</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2D83"/>
                    </a:solidFill>
                  </a:tcPr>
                </a:tc>
                <a:extLst>
                  <a:ext uri="{0D108BD9-81ED-4DB2-BD59-A6C34878D82A}">
                    <a16:rowId xmlns:a16="http://schemas.microsoft.com/office/drawing/2014/main" val="1772928857"/>
                  </a:ext>
                </a:extLst>
              </a:tr>
              <a:tr h="339851">
                <a:tc>
                  <a:txBody>
                    <a:bodyPr/>
                    <a:lstStyle/>
                    <a:p>
                      <a:pPr algn="ctr"/>
                      <a:r>
                        <a:rPr lang="en-US" sz="1600">
                          <a:solidFill>
                            <a:schemeClr val="tx1"/>
                          </a:solidFill>
                          <a:latin typeface="+mn-lt"/>
                        </a:rPr>
                        <a:t>1</a:t>
                      </a: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Tues, 7/16</a:t>
                      </a: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a:solidFill>
                            <a:schemeClr val="tx1"/>
                          </a:solidFill>
                          <a:latin typeface="+mn-lt"/>
                        </a:rPr>
                        <a:t>1-3</a:t>
                      </a: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Northeast</a:t>
                      </a: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0">
                          <a:solidFill>
                            <a:schemeClr val="tx1"/>
                          </a:solidFill>
                          <a:latin typeface="+mn-lt"/>
                        </a:rPr>
                        <a:t>North Shore Community College - Lynn Campus</a:t>
                      </a:r>
                    </a:p>
                  </a:txBody>
                  <a:tcPr anchor="ctr">
                    <a:lnL w="12700" cmpd="sng">
                      <a:noFill/>
                    </a:lnL>
                    <a:lnR w="12700" cmpd="sng">
                      <a:noFill/>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702023"/>
                  </a:ext>
                </a:extLst>
              </a:tr>
              <a:tr h="339851">
                <a:tc>
                  <a:txBody>
                    <a:bodyPr/>
                    <a:lstStyle/>
                    <a:p>
                      <a:pPr algn="ctr"/>
                      <a:r>
                        <a:rPr lang="en-US" sz="1600">
                          <a:solidFill>
                            <a:schemeClr val="tx1"/>
                          </a:solidFill>
                          <a:latin typeface="+mn-lt"/>
                        </a:rPr>
                        <a:t>2</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Wed, 7/17</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6-8</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Virtual (PM)</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i="0">
                        <a:solidFill>
                          <a:schemeClr val="tx1"/>
                        </a:solidFill>
                        <a:latin typeface="+mn-lt"/>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2948939"/>
                  </a:ext>
                </a:extLst>
              </a:tr>
              <a:tr h="339851">
                <a:tc>
                  <a:txBody>
                    <a:bodyPr/>
                    <a:lstStyle/>
                    <a:p>
                      <a:pPr algn="ctr"/>
                      <a:r>
                        <a:rPr lang="en-US" sz="1600">
                          <a:solidFill>
                            <a:schemeClr val="tx1"/>
                          </a:solidFill>
                          <a:latin typeface="+mn-lt"/>
                        </a:rPr>
                        <a:t>3</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Thurs, 7/18</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1-3</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Cape and Islands</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0">
                          <a:solidFill>
                            <a:schemeClr val="tx1"/>
                          </a:solidFill>
                          <a:latin typeface="+mn-lt"/>
                        </a:rPr>
                        <a:t>Upper Cape Cod Regional Technical High School</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888881"/>
                  </a:ext>
                </a:extLst>
              </a:tr>
              <a:tr h="339851">
                <a:tc>
                  <a:txBody>
                    <a:bodyPr/>
                    <a:lstStyle/>
                    <a:p>
                      <a:pPr algn="ctr"/>
                      <a:r>
                        <a:rPr lang="en-US" sz="1600">
                          <a:solidFill>
                            <a:schemeClr val="tx1"/>
                          </a:solidFill>
                          <a:latin typeface="+mn-lt"/>
                        </a:rPr>
                        <a:t>4</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Sat, 7/20</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10-12</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Virtual (Weekend)</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i="0">
                        <a:solidFill>
                          <a:schemeClr val="tx1"/>
                        </a:solidFill>
                        <a:latin typeface="+mn-lt"/>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3110347"/>
                  </a:ext>
                </a:extLst>
              </a:tr>
              <a:tr h="339851">
                <a:tc>
                  <a:txBody>
                    <a:bodyPr/>
                    <a:lstStyle/>
                    <a:p>
                      <a:pPr algn="ctr"/>
                      <a:r>
                        <a:rPr lang="en-US" sz="1600">
                          <a:solidFill>
                            <a:schemeClr val="tx1"/>
                          </a:solidFill>
                          <a:latin typeface="+mn-lt"/>
                        </a:rPr>
                        <a:t>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Mon, 7/22</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7-9</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Virtual (PM)</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i="0">
                        <a:solidFill>
                          <a:schemeClr val="tx1"/>
                        </a:solidFill>
                        <a:latin typeface="+mn-lt"/>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34419780"/>
                  </a:ext>
                </a:extLst>
              </a:tr>
              <a:tr h="339851">
                <a:tc>
                  <a:txBody>
                    <a:bodyPr/>
                    <a:lstStyle/>
                    <a:p>
                      <a:pPr algn="ctr"/>
                      <a:r>
                        <a:rPr lang="en-US" sz="1600">
                          <a:solidFill>
                            <a:schemeClr val="tx1"/>
                          </a:solidFill>
                          <a:latin typeface="+mn-lt"/>
                        </a:rPr>
                        <a:t>6</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Tues, 7/23</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12:30-2:30</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Southeast</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0">
                          <a:solidFill>
                            <a:schemeClr val="tx1"/>
                          </a:solidFill>
                          <a:latin typeface="+mn-lt"/>
                        </a:rPr>
                        <a:t>Massasoit Community College - Brockton Campus</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164256"/>
                  </a:ext>
                </a:extLst>
              </a:tr>
              <a:tr h="339851">
                <a:tc>
                  <a:txBody>
                    <a:bodyPr/>
                    <a:lstStyle/>
                    <a:p>
                      <a:pPr algn="ctr"/>
                      <a:r>
                        <a:rPr lang="en-US" sz="1600">
                          <a:solidFill>
                            <a:schemeClr val="tx1"/>
                          </a:solidFill>
                          <a:latin typeface="+mn-lt"/>
                        </a:rPr>
                        <a:t>7</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Wed, 7/24</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1" u="none" strike="noStrike" kern="1200" cap="none" spc="0" normalizeH="0" baseline="0" noProof="0">
                          <a:ln>
                            <a:noFill/>
                          </a:ln>
                          <a:solidFill>
                            <a:schemeClr val="tx1"/>
                          </a:solidFill>
                          <a:effectLst/>
                          <a:uLnTx/>
                          <a:uFillTx/>
                          <a:latin typeface="+mn-lt"/>
                          <a:ea typeface="+mn-ea"/>
                          <a:cs typeface="+mn-cs"/>
                        </a:rPr>
                        <a:t>12:30-2:30</a:t>
                      </a:r>
                      <a:r>
                        <a:rPr lang="en-US" sz="1600" b="0" i="1" u="none" strike="noStrike" kern="1200" cap="none" spc="0" normalizeH="0" baseline="0" noProof="0">
                          <a:ln>
                            <a:noFill/>
                          </a:ln>
                          <a:solidFill>
                            <a:schemeClr val="tx1"/>
                          </a:solidFill>
                          <a:effectLst/>
                          <a:uLnTx/>
                          <a:uFillTx/>
                          <a:latin typeface="+mn-lt"/>
                          <a:ea typeface="+mn-ea"/>
                          <a:cs typeface="+mn-cs"/>
                        </a:rPr>
                        <a:t> </a:t>
                      </a:r>
                      <a:endParaRPr kumimoji="0" lang="en-US" sz="1600" b="0" i="1" u="none" strike="noStrike" kern="1200" cap="none" spc="0" normalizeH="0" baseline="0" noProof="0">
                        <a:ln>
                          <a:noFill/>
                        </a:ln>
                        <a:solidFill>
                          <a:schemeClr val="tx1"/>
                        </a:solidFill>
                        <a:effectLst/>
                        <a:uLnTx/>
                        <a:uFillTx/>
                        <a:latin typeface="+mn-lt"/>
                        <a:ea typeface="+mn-ea"/>
                        <a:cs typeface="+mn-cs"/>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Metro West</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0" err="1">
                          <a:solidFill>
                            <a:schemeClr val="tx1"/>
                          </a:solidFill>
                          <a:latin typeface="+mn-lt"/>
                        </a:rPr>
                        <a:t>MassBay</a:t>
                      </a:r>
                      <a:r>
                        <a:rPr lang="en-US" sz="1600" i="0">
                          <a:solidFill>
                            <a:schemeClr val="tx1"/>
                          </a:solidFill>
                          <a:latin typeface="+mn-lt"/>
                        </a:rPr>
                        <a:t> Community College - Framingham Campus</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5868706"/>
                  </a:ext>
                </a:extLst>
              </a:tr>
              <a:tr h="339851">
                <a:tc>
                  <a:txBody>
                    <a:bodyPr/>
                    <a:lstStyle/>
                    <a:p>
                      <a:pPr algn="ctr"/>
                      <a:r>
                        <a:rPr lang="en-US" sz="1600">
                          <a:solidFill>
                            <a:schemeClr val="tx1"/>
                          </a:solidFill>
                          <a:latin typeface="+mn-lt"/>
                        </a:rPr>
                        <a:t>8</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Thu, 7/25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7-9</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Virtual (PM), </a:t>
                      </a:r>
                      <a:r>
                        <a:rPr lang="en-US" sz="1600" b="1">
                          <a:solidFill>
                            <a:srgbClr val="0C2D83"/>
                          </a:solidFill>
                          <a:latin typeface="+mn-lt"/>
                        </a:rPr>
                        <a:t>Spanish Led</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i="0">
                        <a:solidFill>
                          <a:schemeClr val="tx1"/>
                        </a:solidFill>
                        <a:latin typeface="+mn-lt"/>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32338964"/>
                  </a:ext>
                </a:extLst>
              </a:tr>
              <a:tr h="339851">
                <a:tc>
                  <a:txBody>
                    <a:bodyPr/>
                    <a:lstStyle/>
                    <a:p>
                      <a:pPr algn="ctr"/>
                      <a:r>
                        <a:rPr lang="en-US" sz="1600">
                          <a:solidFill>
                            <a:schemeClr val="tx1"/>
                          </a:solidFill>
                          <a:latin typeface="+mn-lt"/>
                        </a:rPr>
                        <a:t>9</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Mon, 7/29</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6-8</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600">
                          <a:solidFill>
                            <a:schemeClr val="tx1"/>
                          </a:solidFill>
                          <a:latin typeface="+mn-lt"/>
                        </a:rPr>
                        <a:t>Virtual (PM)</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i="0">
                        <a:solidFill>
                          <a:schemeClr val="tx1"/>
                        </a:solidFill>
                        <a:latin typeface="+mn-lt"/>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40231466"/>
                  </a:ext>
                </a:extLst>
              </a:tr>
              <a:tr h="339851">
                <a:tc>
                  <a:txBody>
                    <a:bodyPr/>
                    <a:lstStyle/>
                    <a:p>
                      <a:pPr algn="ctr"/>
                      <a:r>
                        <a:rPr lang="en-US" sz="1600">
                          <a:solidFill>
                            <a:schemeClr val="tx1"/>
                          </a:solidFill>
                          <a:latin typeface="+mn-lt"/>
                        </a:rPr>
                        <a:t>10</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Tues, 7/30</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1-3</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Central</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0">
                          <a:solidFill>
                            <a:schemeClr val="tx1"/>
                          </a:solidFill>
                          <a:latin typeface="+mn-lt"/>
                        </a:rPr>
                        <a:t>Worcester State University</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315948"/>
                  </a:ext>
                </a:extLst>
              </a:tr>
              <a:tr h="339851">
                <a:tc>
                  <a:txBody>
                    <a:bodyPr/>
                    <a:lstStyle/>
                    <a:p>
                      <a:pPr algn="ctr"/>
                      <a:r>
                        <a:rPr lang="en-US" sz="1600">
                          <a:solidFill>
                            <a:schemeClr val="tx1"/>
                          </a:solidFill>
                          <a:latin typeface="+mn-lt"/>
                        </a:rPr>
                        <a:t>11</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Wed, 7/31</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1" u="none" strike="noStrike" kern="1200" cap="none" spc="0" normalizeH="0" baseline="0" noProof="0">
                          <a:ln>
                            <a:noFill/>
                          </a:ln>
                          <a:solidFill>
                            <a:schemeClr val="tx1"/>
                          </a:solidFill>
                          <a:effectLst/>
                          <a:uLnTx/>
                          <a:uFillTx/>
                          <a:latin typeface="+mn-lt"/>
                          <a:ea typeface="+mn-ea"/>
                          <a:cs typeface="+mn-cs"/>
                        </a:rPr>
                        <a:t>12:30-2:30</a:t>
                      </a:r>
                      <a:r>
                        <a:rPr lang="en-US" sz="1600" b="0" i="1" u="none" strike="noStrike" kern="1200" cap="none" spc="0" normalizeH="0" baseline="0" noProof="0">
                          <a:ln>
                            <a:noFill/>
                          </a:ln>
                          <a:solidFill>
                            <a:schemeClr val="tx1"/>
                          </a:solidFill>
                          <a:effectLst/>
                          <a:uLnTx/>
                          <a:uFillTx/>
                          <a:latin typeface="+mn-lt"/>
                          <a:ea typeface="+mn-ea"/>
                          <a:cs typeface="+mn-cs"/>
                        </a:rPr>
                        <a:t> </a:t>
                      </a:r>
                      <a:endParaRPr kumimoji="0" lang="en-US" sz="1600" b="0" i="1" u="none" strike="noStrike" kern="1200" cap="none" spc="0" normalizeH="0" baseline="0" noProof="0">
                        <a:ln>
                          <a:noFill/>
                        </a:ln>
                        <a:solidFill>
                          <a:schemeClr val="tx1"/>
                        </a:solidFill>
                        <a:effectLst/>
                        <a:uLnTx/>
                        <a:uFillTx/>
                        <a:latin typeface="+mn-lt"/>
                        <a:ea typeface="+mn-ea"/>
                        <a:cs typeface="+mn-cs"/>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Berkshires</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0">
                          <a:solidFill>
                            <a:schemeClr val="tx1"/>
                          </a:solidFill>
                          <a:latin typeface="+mn-lt"/>
                        </a:rPr>
                        <a:t>Berkshire Community College</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0820316"/>
                  </a:ext>
                </a:extLst>
              </a:tr>
              <a:tr h="339851">
                <a:tc>
                  <a:txBody>
                    <a:bodyPr/>
                    <a:lstStyle/>
                    <a:p>
                      <a:pPr lvl="0" algn="ctr">
                        <a:buNone/>
                      </a:pPr>
                      <a:r>
                        <a:rPr lang="en-US" sz="1600">
                          <a:solidFill>
                            <a:schemeClr val="tx1"/>
                          </a:solidFill>
                          <a:latin typeface="+mn-lt"/>
                        </a:rPr>
                        <a:t>12</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600" b="0" i="0">
                          <a:solidFill>
                            <a:schemeClr val="tx1"/>
                          </a:solidFill>
                          <a:latin typeface="+mn-lt"/>
                        </a:rPr>
                        <a:t>Mon, 8/5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914400">
                        <a:lnSpc>
                          <a:spcPct val="100000"/>
                        </a:lnSpc>
                        <a:spcBef>
                          <a:spcPts val="0"/>
                        </a:spcBef>
                        <a:spcAft>
                          <a:spcPts val="0"/>
                        </a:spcAft>
                        <a:buNone/>
                        <a:tabLst/>
                        <a:defRPr/>
                      </a:pPr>
                      <a:r>
                        <a:rPr lang="en-US" sz="1600" b="0" i="1" u="none" strike="noStrike" kern="1200" cap="none" spc="0" normalizeH="0" baseline="0" noProof="0">
                          <a:ln>
                            <a:noFill/>
                          </a:ln>
                          <a:solidFill>
                            <a:schemeClr val="tx1"/>
                          </a:solidFill>
                          <a:effectLst/>
                          <a:uLnTx/>
                          <a:uFillTx/>
                          <a:latin typeface="+mn-lt"/>
                          <a:ea typeface="+mn-ea"/>
                          <a:cs typeface="+mn-cs"/>
                        </a:rPr>
                        <a:t>10-12</a:t>
                      </a:r>
                      <a:endParaRPr kumimoji="0" lang="en-US" sz="1600" b="0" i="1" u="none" strike="noStrike" kern="1200" cap="none" spc="0" normalizeH="0" baseline="0" noProof="0">
                        <a:ln>
                          <a:noFill/>
                        </a:ln>
                        <a:solidFill>
                          <a:schemeClr val="tx1"/>
                        </a:solidFill>
                        <a:effectLst/>
                        <a:uLnTx/>
                        <a:uFillTx/>
                        <a:latin typeface="+mn-lt"/>
                        <a:ea typeface="+mn-ea"/>
                        <a:cs typeface="+mn-cs"/>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600">
                          <a:solidFill>
                            <a:schemeClr val="tx1"/>
                          </a:solidFill>
                          <a:latin typeface="+mn-lt"/>
                        </a:rPr>
                        <a:t>Pioneer Valley</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600" i="0">
                          <a:solidFill>
                            <a:schemeClr val="tx1"/>
                          </a:solidFill>
                          <a:latin typeface="+mn-lt"/>
                        </a:rPr>
                        <a:t>Springfield Technical Community College</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0944057"/>
                  </a:ext>
                </a:extLst>
              </a:tr>
              <a:tr h="339851">
                <a:tc>
                  <a:txBody>
                    <a:bodyPr/>
                    <a:lstStyle/>
                    <a:p>
                      <a:pPr algn="ctr"/>
                      <a:r>
                        <a:rPr lang="en-US" sz="1600">
                          <a:solidFill>
                            <a:schemeClr val="tx1"/>
                          </a:solidFill>
                          <a:latin typeface="+mn-lt"/>
                        </a:rPr>
                        <a:t>13</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a:solidFill>
                            <a:schemeClr val="tx1"/>
                          </a:solidFill>
                          <a:latin typeface="+mn-lt"/>
                        </a:rPr>
                        <a:t>Tues, 8/6</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10-12</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Boston</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0">
                          <a:solidFill>
                            <a:schemeClr val="tx1"/>
                          </a:solidFill>
                          <a:latin typeface="+mn-lt"/>
                        </a:rPr>
                        <a:t>Bunker Hill Community College - </a:t>
                      </a:r>
                      <a:r>
                        <a:rPr lang="en-US" sz="1600" b="0" i="0">
                          <a:solidFill>
                            <a:schemeClr val="tx1"/>
                          </a:solidFill>
                          <a:latin typeface="+mn-lt"/>
                        </a:rPr>
                        <a:t>Charlestown</a:t>
                      </a:r>
                      <a:r>
                        <a:rPr lang="en-US" sz="1600" i="0">
                          <a:solidFill>
                            <a:schemeClr val="tx1"/>
                          </a:solidFill>
                          <a:latin typeface="+mn-lt"/>
                        </a:rPr>
                        <a:t> Campus</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0980527"/>
                  </a:ext>
                </a:extLst>
              </a:tr>
              <a:tr h="339851">
                <a:tc>
                  <a:txBody>
                    <a:bodyPr/>
                    <a:lstStyle/>
                    <a:p>
                      <a:pPr algn="ctr"/>
                      <a:r>
                        <a:rPr lang="en-US" sz="1600">
                          <a:solidFill>
                            <a:schemeClr val="tx1"/>
                          </a:solidFill>
                          <a:latin typeface="+mn-lt"/>
                        </a:rPr>
                        <a:t>14</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a:solidFill>
                            <a:schemeClr val="tx1"/>
                          </a:solidFill>
                          <a:latin typeface="+mn-lt"/>
                        </a:rPr>
                        <a:t>Wed, 8/7</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chemeClr val="tx1"/>
                          </a:solidFill>
                          <a:effectLst/>
                          <a:uLnTx/>
                          <a:uFillTx/>
                          <a:latin typeface="+mn-lt"/>
                          <a:ea typeface="+mn-ea"/>
                          <a:cs typeface="+mn-cs"/>
                        </a:rPr>
                        <a:t>1-3</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latin typeface="+mn-lt"/>
                        </a:rPr>
                        <a:t>South Coast</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0">
                          <a:solidFill>
                            <a:schemeClr val="tx1"/>
                          </a:solidFill>
                          <a:latin typeface="+mn-lt"/>
                        </a:rPr>
                        <a:t>Bristol Community College</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108395"/>
                  </a:ext>
                </a:extLst>
              </a:tr>
            </a:tbl>
          </a:graphicData>
        </a:graphic>
      </p:graphicFrame>
      <p:sp>
        <p:nvSpPr>
          <p:cNvPr id="12" name="Rectangle 2">
            <a:extLst>
              <a:ext uri="{FF2B5EF4-FFF2-40B4-BE49-F238E27FC236}">
                <a16:creationId xmlns:a16="http://schemas.microsoft.com/office/drawing/2014/main" id="{4F8C8641-1F76-E5B0-1917-DE6A20C90C47}"/>
              </a:ext>
            </a:extLst>
          </p:cNvPr>
          <p:cNvSpPr>
            <a:spLocks noChangeArrowheads="1"/>
          </p:cNvSpPr>
          <p:nvPr/>
        </p:nvSpPr>
        <p:spPr bwMode="auto">
          <a:xfrm>
            <a:off x="0" y="3794125"/>
            <a:ext cx="46037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50784"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rgbClr val="1D1C1D"/>
                </a:solidFill>
                <a:effectLst/>
                <a:latin typeface="Slack-Lato"/>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248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FCE26FC-5F4C-36B6-40BE-13868C630241}"/>
              </a:ext>
            </a:extLst>
          </p:cNvPr>
          <p:cNvGraphicFramePr>
            <a:graphicFrameLocks noChangeAspect="1"/>
          </p:cNvGraphicFramePr>
          <p:nvPr>
            <p:custDataLst>
              <p:tags r:id="rId1"/>
            </p:custDataLst>
            <p:extLst>
              <p:ext uri="{D42A27DB-BD31-4B8C-83A1-F6EECF244321}">
                <p14:modId xmlns:p14="http://schemas.microsoft.com/office/powerpoint/2010/main" val="2121855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2FCE26FC-5F4C-36B6-40BE-13868C6302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F21D42E-FE16-266B-9006-10C76D8B6874}"/>
              </a:ext>
            </a:extLst>
          </p:cNvPr>
          <p:cNvSpPr>
            <a:spLocks noGrp="1"/>
          </p:cNvSpPr>
          <p:nvPr>
            <p:ph type="title"/>
          </p:nvPr>
        </p:nvSpPr>
        <p:spPr/>
        <p:txBody>
          <a:bodyPr vert="horz">
            <a:noAutofit/>
          </a:bodyPr>
          <a:lstStyle/>
          <a:p>
            <a:r>
              <a:rPr lang="en-US" sz="3600"/>
              <a:t>Format of the Listening Sessions</a:t>
            </a:r>
          </a:p>
        </p:txBody>
      </p:sp>
      <p:sp>
        <p:nvSpPr>
          <p:cNvPr id="21" name="Content Placeholder 20">
            <a:extLst>
              <a:ext uri="{FF2B5EF4-FFF2-40B4-BE49-F238E27FC236}">
                <a16:creationId xmlns:a16="http://schemas.microsoft.com/office/drawing/2014/main" id="{F95F479B-8600-A9F0-2234-762A466BDE2F}"/>
              </a:ext>
            </a:extLst>
          </p:cNvPr>
          <p:cNvSpPr>
            <a:spLocks noGrp="1"/>
          </p:cNvSpPr>
          <p:nvPr>
            <p:ph sz="half" idx="1"/>
          </p:nvPr>
        </p:nvSpPr>
        <p:spPr/>
        <p:txBody>
          <a:bodyPr vert="horz" lIns="91440" tIns="45720" rIns="91440" bIns="45720" rtlCol="0" anchor="t">
            <a:normAutofit/>
          </a:bodyPr>
          <a:lstStyle/>
          <a:p>
            <a:pPr marL="0" indent="0">
              <a:buNone/>
            </a:pPr>
            <a:r>
              <a:rPr lang="en-US" b="1"/>
              <a:t>Agenda for each session</a:t>
            </a:r>
          </a:p>
          <a:p>
            <a:pPr marL="0" indent="0">
              <a:buNone/>
            </a:pPr>
            <a:endParaRPr lang="en-US" b="1"/>
          </a:p>
          <a:p>
            <a:pPr marL="0" indent="0">
              <a:buNone/>
            </a:pPr>
            <a:r>
              <a:rPr lang="en-US" sz="1800" b="1">
                <a:solidFill>
                  <a:schemeClr val="tx1"/>
                </a:solidFill>
                <a:latin typeface="Calibri"/>
                <a:ea typeface="+mn-lt"/>
                <a:cs typeface="+mn-lt"/>
              </a:rPr>
              <a:t>Welcome, introductions, and overview </a:t>
            </a:r>
            <a:r>
              <a:rPr lang="en-US" sz="1800" i="1">
                <a:solidFill>
                  <a:schemeClr val="tx1"/>
                </a:solidFill>
                <a:latin typeface="Calibri"/>
                <a:ea typeface="+mn-lt"/>
                <a:cs typeface="+mn-lt"/>
              </a:rPr>
              <a:t>(15 min)</a:t>
            </a:r>
            <a:r>
              <a:rPr lang="en-US" sz="1800" b="1">
                <a:solidFill>
                  <a:schemeClr val="tx1"/>
                </a:solidFill>
                <a:latin typeface="Calibri"/>
                <a:ea typeface="+mn-lt"/>
                <a:cs typeface="+mn-lt"/>
              </a:rPr>
              <a:t> </a:t>
            </a:r>
          </a:p>
          <a:p>
            <a:endParaRPr lang="en-US" sz="1800" b="1">
              <a:solidFill>
                <a:schemeClr val="tx1"/>
              </a:solidFill>
              <a:effectLst/>
              <a:latin typeface="Calibri"/>
              <a:ea typeface="+mn-lt"/>
              <a:cs typeface="+mn-lt"/>
            </a:endParaRPr>
          </a:p>
          <a:p>
            <a:pPr marL="0" indent="0">
              <a:buNone/>
            </a:pPr>
            <a:r>
              <a:rPr lang="en-US" sz="1800" b="1">
                <a:solidFill>
                  <a:schemeClr val="tx1"/>
                </a:solidFill>
                <a:latin typeface="Calibri"/>
                <a:ea typeface="+mn-lt"/>
                <a:cs typeface="+mn-lt"/>
              </a:rPr>
              <a:t>Live comment and input </a:t>
            </a:r>
            <a:r>
              <a:rPr lang="en-US" sz="1800" i="1">
                <a:solidFill>
                  <a:schemeClr val="tx1"/>
                </a:solidFill>
                <a:latin typeface="Calibri"/>
                <a:ea typeface="+mn-lt"/>
                <a:cs typeface="+mn-lt"/>
              </a:rPr>
              <a:t>(80-90 min)</a:t>
            </a:r>
            <a:endParaRPr lang="en-US" sz="1800" b="1">
              <a:solidFill>
                <a:schemeClr val="tx1"/>
              </a:solidFill>
              <a:latin typeface="Calibri"/>
              <a:ea typeface="+mn-lt"/>
              <a:cs typeface="+mn-lt"/>
            </a:endParaRPr>
          </a:p>
          <a:p>
            <a:endParaRPr lang="en-US" sz="1800" b="1">
              <a:solidFill>
                <a:schemeClr val="tx1"/>
              </a:solidFill>
              <a:effectLst/>
              <a:latin typeface="Calibri"/>
              <a:ea typeface="+mn-lt"/>
              <a:cs typeface="+mn-lt"/>
            </a:endParaRPr>
          </a:p>
          <a:p>
            <a:pPr marL="0" indent="0">
              <a:buNone/>
            </a:pPr>
            <a:r>
              <a:rPr lang="en-US" sz="1800" b="1">
                <a:solidFill>
                  <a:schemeClr val="tx1"/>
                </a:solidFill>
                <a:latin typeface="Calibri"/>
                <a:ea typeface="+mn-lt"/>
                <a:cs typeface="+mn-lt"/>
              </a:rPr>
              <a:t>Wrap up and close </a:t>
            </a:r>
            <a:r>
              <a:rPr lang="en-US" sz="1800" i="1">
                <a:solidFill>
                  <a:schemeClr val="tx1"/>
                </a:solidFill>
                <a:latin typeface="Calibri"/>
                <a:ea typeface="+mn-lt"/>
                <a:cs typeface="+mn-lt"/>
              </a:rPr>
              <a:t>(15 min)</a:t>
            </a:r>
            <a:endParaRPr lang="en-US" sz="1800" b="1">
              <a:solidFill>
                <a:schemeClr val="tx1"/>
              </a:solidFill>
              <a:latin typeface="Calibri"/>
              <a:ea typeface="+mn-lt"/>
              <a:cs typeface="+mn-lt"/>
            </a:endParaRPr>
          </a:p>
        </p:txBody>
      </p:sp>
      <p:sp>
        <p:nvSpPr>
          <p:cNvPr id="22" name="Content Placeholder 21">
            <a:extLst>
              <a:ext uri="{FF2B5EF4-FFF2-40B4-BE49-F238E27FC236}">
                <a16:creationId xmlns:a16="http://schemas.microsoft.com/office/drawing/2014/main" id="{525A0771-FA95-3E9B-9983-1C1DCEA81993}"/>
              </a:ext>
            </a:extLst>
          </p:cNvPr>
          <p:cNvSpPr>
            <a:spLocks noGrp="1"/>
          </p:cNvSpPr>
          <p:nvPr>
            <p:ph sz="half" idx="2"/>
          </p:nvPr>
        </p:nvSpPr>
        <p:spPr/>
        <p:txBody>
          <a:bodyPr vert="horz" lIns="91440" tIns="45720" rIns="91440" bIns="45720" rtlCol="0" anchor="t">
            <a:normAutofit/>
          </a:bodyPr>
          <a:lstStyle/>
          <a:p>
            <a:pPr marL="0" indent="0">
              <a:buNone/>
            </a:pPr>
            <a:r>
              <a:rPr lang="en-US" b="1"/>
              <a:t>Three ways to provide input</a:t>
            </a:r>
          </a:p>
          <a:p>
            <a:pPr marL="0" indent="0">
              <a:buNone/>
            </a:pPr>
            <a:endParaRPr lang="en-US" b="1"/>
          </a:p>
          <a:p>
            <a:pPr marL="457200" lvl="1" indent="0">
              <a:buNone/>
            </a:pPr>
            <a:r>
              <a:rPr lang="en-US" sz="1800"/>
              <a:t>Through </a:t>
            </a:r>
            <a:r>
              <a:rPr lang="en-US" sz="1800" b="1">
                <a:solidFill>
                  <a:schemeClr val="accent5"/>
                </a:solidFill>
              </a:rPr>
              <a:t>verbal public participation</a:t>
            </a:r>
            <a:r>
              <a:rPr lang="en-US" sz="1800"/>
              <a:t> at in-person or virtual sessions, during the "live comment and input" portion</a:t>
            </a:r>
            <a:endParaRPr lang="en-US" sz="1800">
              <a:ea typeface="Calibri"/>
              <a:cs typeface="Calibri"/>
            </a:endParaRPr>
          </a:p>
          <a:p>
            <a:pPr marL="457200" indent="-457200">
              <a:buFont typeface="+mj-lt"/>
              <a:buAutoNum type="arabicPeriod"/>
            </a:pPr>
            <a:endParaRPr lang="en-US" sz="2400">
              <a:solidFill>
                <a:schemeClr val="tx1"/>
              </a:solidFill>
            </a:endParaRPr>
          </a:p>
          <a:p>
            <a:pPr marL="457200" lvl="1" indent="0">
              <a:buNone/>
            </a:pPr>
            <a:r>
              <a:rPr lang="en-US" sz="1800"/>
              <a:t>Through </a:t>
            </a:r>
            <a:r>
              <a:rPr lang="en-US" sz="1800" b="1">
                <a:solidFill>
                  <a:schemeClr val="accent2"/>
                </a:solidFill>
              </a:rPr>
              <a:t>anonymous written feedback </a:t>
            </a:r>
            <a:r>
              <a:rPr lang="en-US" sz="1800"/>
              <a:t>at in-person or virtual sessions</a:t>
            </a:r>
            <a:endParaRPr lang="en-US" sz="1800">
              <a:ea typeface="Calibri"/>
              <a:cs typeface="Calibri"/>
            </a:endParaRPr>
          </a:p>
          <a:p>
            <a:pPr marL="457200" indent="-457200">
              <a:buFont typeface="+mj-lt"/>
              <a:buAutoNum type="arabicPeriod"/>
            </a:pPr>
            <a:endParaRPr lang="en-US" sz="2400">
              <a:solidFill>
                <a:schemeClr val="tx1"/>
              </a:solidFill>
            </a:endParaRPr>
          </a:p>
          <a:p>
            <a:pPr marL="457200" lvl="1" indent="0">
              <a:buNone/>
            </a:pPr>
            <a:r>
              <a:rPr lang="en-US" sz="1800"/>
              <a:t>Through our </a:t>
            </a:r>
            <a:r>
              <a:rPr lang="en-US" sz="1800" b="1">
                <a:solidFill>
                  <a:schemeClr val="accent1"/>
                </a:solidFill>
              </a:rPr>
              <a:t>online input survey</a:t>
            </a:r>
            <a:r>
              <a:rPr lang="en-US" sz="1800" b="1"/>
              <a:t>: </a:t>
            </a:r>
            <a:r>
              <a:rPr lang="en-US" sz="1800" u="sng">
                <a:solidFill>
                  <a:srgbClr val="0000FF"/>
                </a:solidFill>
                <a:effectLst/>
                <a:latin typeface="Aptos"/>
                <a:ea typeface="Times New Roman" panose="02020603050405020304" pitchFamily="18" charset="0"/>
                <a:cs typeface="Aptos" panose="020B0004020202020204" pitchFamily="34" charset="0"/>
                <a:hlinkClick r:id="rId5"/>
              </a:rPr>
              <a:t>www.mass.gov/childcaretaskforce</a:t>
            </a:r>
            <a:r>
              <a:rPr lang="en-US" sz="1800">
                <a:latin typeface="Aptos"/>
                <a:ea typeface="Times New Roman" panose="02020603050405020304" pitchFamily="18" charset="0"/>
                <a:cs typeface="Aptos" panose="020B0004020202020204" pitchFamily="34" charset="0"/>
              </a:rPr>
              <a:t> </a:t>
            </a:r>
            <a:endParaRPr lang="en-US" sz="1800" b="1"/>
          </a:p>
          <a:p>
            <a:pPr marL="0" indent="0">
              <a:buNone/>
            </a:pPr>
            <a:endParaRPr lang="en-US" b="1"/>
          </a:p>
        </p:txBody>
      </p:sp>
      <p:sp>
        <p:nvSpPr>
          <p:cNvPr id="27" name="Oval 20">
            <a:extLst>
              <a:ext uri="{FF2B5EF4-FFF2-40B4-BE49-F238E27FC236}">
                <a16:creationId xmlns:a16="http://schemas.microsoft.com/office/drawing/2014/main" id="{45622382-C525-C6E3-BC0B-83C64A37C73A}"/>
              </a:ext>
            </a:extLst>
          </p:cNvPr>
          <p:cNvSpPr>
            <a:spLocks noChangeAspect="1" noChangeArrowheads="1"/>
          </p:cNvSpPr>
          <p:nvPr/>
        </p:nvSpPr>
        <p:spPr bwMode="auto">
          <a:xfrm>
            <a:off x="6090138" y="2071931"/>
            <a:ext cx="306910" cy="306910"/>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1</a:t>
            </a:r>
          </a:p>
        </p:txBody>
      </p:sp>
      <p:sp>
        <p:nvSpPr>
          <p:cNvPr id="28" name="Oval 20">
            <a:extLst>
              <a:ext uri="{FF2B5EF4-FFF2-40B4-BE49-F238E27FC236}">
                <a16:creationId xmlns:a16="http://schemas.microsoft.com/office/drawing/2014/main" id="{3B73F6C0-BD41-A9E7-78CF-EDDCDA063945}"/>
              </a:ext>
            </a:extLst>
          </p:cNvPr>
          <p:cNvSpPr>
            <a:spLocks noChangeAspect="1" noChangeArrowheads="1"/>
          </p:cNvSpPr>
          <p:nvPr/>
        </p:nvSpPr>
        <p:spPr bwMode="auto">
          <a:xfrm>
            <a:off x="6090138" y="3335361"/>
            <a:ext cx="306910" cy="306910"/>
          </a:xfrm>
          <a:prstGeom prst="ellipse">
            <a:avLst/>
          </a:prstGeom>
          <a:solidFill>
            <a:schemeClr val="accent2"/>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2</a:t>
            </a:r>
          </a:p>
        </p:txBody>
      </p:sp>
      <p:sp>
        <p:nvSpPr>
          <p:cNvPr id="29" name="Oval 20">
            <a:extLst>
              <a:ext uri="{FF2B5EF4-FFF2-40B4-BE49-F238E27FC236}">
                <a16:creationId xmlns:a16="http://schemas.microsoft.com/office/drawing/2014/main" id="{667FAB59-2F93-262F-A056-9E10DBB88934}"/>
              </a:ext>
            </a:extLst>
          </p:cNvPr>
          <p:cNvSpPr>
            <a:spLocks noChangeAspect="1" noChangeArrowheads="1"/>
          </p:cNvSpPr>
          <p:nvPr/>
        </p:nvSpPr>
        <p:spPr bwMode="auto">
          <a:xfrm>
            <a:off x="6090138" y="4327049"/>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3</a:t>
            </a:r>
          </a:p>
        </p:txBody>
      </p:sp>
      <p:sp>
        <p:nvSpPr>
          <p:cNvPr id="32" name="Slide Number Placeholder 4">
            <a:extLst>
              <a:ext uri="{FF2B5EF4-FFF2-40B4-BE49-F238E27FC236}">
                <a16:creationId xmlns:a16="http://schemas.microsoft.com/office/drawing/2014/main" id="{D811B1DC-6BEE-FECC-88AA-339475F884AC}"/>
              </a:ext>
            </a:extLst>
          </p:cNvPr>
          <p:cNvSpPr>
            <a:spLocks noGrp="1"/>
          </p:cNvSpPr>
          <p:nvPr>
            <p:ph type="sldNum" sz="quarter" idx="12"/>
          </p:nvPr>
        </p:nvSpPr>
        <p:spPr>
          <a:xfrm>
            <a:off x="10697497" y="6356350"/>
            <a:ext cx="656301" cy="365125"/>
          </a:xfrm>
        </p:spPr>
        <p:txBody>
          <a:bodyPr/>
          <a:lstStyle/>
          <a:p>
            <a:fld id="{A22C682C-E9DB-4137-9A63-78D4A5F3749E}" type="slidenum">
              <a:rPr lang="en-US" smtClean="0"/>
              <a:t>11</a:t>
            </a:fld>
            <a:endParaRPr lang="en-US"/>
          </a:p>
        </p:txBody>
      </p:sp>
    </p:spTree>
    <p:extLst>
      <p:ext uri="{BB962C8B-B14F-4D97-AF65-F5344CB8AC3E}">
        <p14:creationId xmlns:p14="http://schemas.microsoft.com/office/powerpoint/2010/main" val="287738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6A9D9DF-ECA2-AC60-CF35-575297C65175}"/>
              </a:ext>
            </a:extLst>
          </p:cNvPr>
          <p:cNvGraphicFramePr>
            <a:graphicFrameLocks noChangeAspect="1"/>
          </p:cNvGraphicFramePr>
          <p:nvPr>
            <p:custDataLst>
              <p:tags r:id="rId1"/>
            </p:custDataLst>
            <p:extLst>
              <p:ext uri="{D42A27DB-BD31-4B8C-83A1-F6EECF244321}">
                <p14:modId xmlns:p14="http://schemas.microsoft.com/office/powerpoint/2010/main" val="3475690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7" name="think-cell data - do not delete" hidden="1">
                        <a:extLst>
                          <a:ext uri="{FF2B5EF4-FFF2-40B4-BE49-F238E27FC236}">
                            <a16:creationId xmlns:a16="http://schemas.microsoft.com/office/drawing/2014/main" id="{36A9D9DF-ECA2-AC60-CF35-575297C651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BAFC502-8236-AB5F-5A4B-1973838E03CA}"/>
              </a:ext>
            </a:extLst>
          </p:cNvPr>
          <p:cNvSpPr>
            <a:spLocks noGrp="1"/>
          </p:cNvSpPr>
          <p:nvPr>
            <p:ph type="title"/>
          </p:nvPr>
        </p:nvSpPr>
        <p:spPr/>
        <p:txBody>
          <a:bodyPr vert="horz">
            <a:noAutofit/>
          </a:bodyPr>
          <a:lstStyle/>
          <a:p>
            <a:r>
              <a:rPr lang="en-US" sz="3600"/>
              <a:t>Key Questions for Community Feedback I/II</a:t>
            </a:r>
          </a:p>
        </p:txBody>
      </p:sp>
      <p:sp>
        <p:nvSpPr>
          <p:cNvPr id="3" name="Content Placeholder 2">
            <a:extLst>
              <a:ext uri="{FF2B5EF4-FFF2-40B4-BE49-F238E27FC236}">
                <a16:creationId xmlns:a16="http://schemas.microsoft.com/office/drawing/2014/main" id="{8C40943C-9E9F-F5D0-67C5-739507602EB1}"/>
              </a:ext>
            </a:extLst>
          </p:cNvPr>
          <p:cNvSpPr>
            <a:spLocks noGrp="1"/>
          </p:cNvSpPr>
          <p:nvPr>
            <p:ph idx="1"/>
          </p:nvPr>
        </p:nvSpPr>
        <p:spPr>
          <a:xfrm>
            <a:off x="510047" y="1105157"/>
            <a:ext cx="10515600" cy="4660398"/>
          </a:xfrm>
        </p:spPr>
        <p:txBody>
          <a:bodyPr vert="horz" lIns="91440" tIns="45720" rIns="91440" bIns="45720" rtlCol="0" anchor="t">
            <a:normAutofit/>
          </a:bodyPr>
          <a:lstStyle/>
          <a:p>
            <a:pPr marL="342900" indent="-342900">
              <a:buFont typeface="+mj-lt"/>
              <a:buAutoNum type="arabicPeriod"/>
            </a:pPr>
            <a:r>
              <a:rPr lang="en-US" sz="2000">
                <a:solidFill>
                  <a:schemeClr val="tx1"/>
                </a:solidFill>
              </a:rPr>
              <a:t>What are the biggest challenges you face or observe related to early education and child care?</a:t>
            </a:r>
          </a:p>
          <a:p>
            <a:pPr>
              <a:buClr>
                <a:schemeClr val="bg1"/>
              </a:buClr>
            </a:pPr>
            <a:r>
              <a:rPr lang="es-ES" sz="2000">
                <a:solidFill>
                  <a:srgbClr val="C00000"/>
                </a:solidFill>
              </a:rPr>
              <a:t>¿Cuáles son los mayores desafíos que enfrenta u observa relacionados con la educación y el cuidado de la primera infancia? </a:t>
            </a:r>
            <a:endParaRPr lang="en-US" sz="2000">
              <a:solidFill>
                <a:srgbClr val="C00000"/>
              </a:solidFill>
            </a:endParaRPr>
          </a:p>
          <a:p>
            <a:pPr marL="342900" indent="-342900">
              <a:buFont typeface="+mj-lt"/>
              <a:buAutoNum type="arabicPeriod"/>
            </a:pPr>
            <a:r>
              <a:rPr lang="en-US" sz="2000">
                <a:solidFill>
                  <a:schemeClr val="tx1"/>
                </a:solidFill>
              </a:rPr>
              <a:t>What are the biggest opportunities to ensure high-quality early education and child care is accessible and affordable across the Commonwealth?</a:t>
            </a:r>
            <a:endParaRPr lang="en-US" sz="2000">
              <a:solidFill>
                <a:schemeClr val="tx1"/>
              </a:solidFill>
              <a:cs typeface="Calibri"/>
            </a:endParaRPr>
          </a:p>
          <a:p>
            <a:pPr>
              <a:buClr>
                <a:schemeClr val="bg1"/>
              </a:buClr>
            </a:pPr>
            <a:r>
              <a:rPr lang="es-ES" sz="2000">
                <a:solidFill>
                  <a:srgbClr val="C00000"/>
                </a:solidFill>
                <a:ea typeface="Calibri"/>
                <a:cs typeface="Calibri"/>
              </a:rPr>
              <a:t>¿Cuáles son las mayores oportunidades para garantizar que la educación y la atención temprana de alta calidad sean accesibles y asequibles en todo el Commonwealth?? </a:t>
            </a:r>
            <a:endParaRPr lang="en-US" sz="2000">
              <a:solidFill>
                <a:srgbClr val="C00000"/>
              </a:solidFill>
              <a:ea typeface="Calibri"/>
              <a:cs typeface="Calibri"/>
            </a:endParaRPr>
          </a:p>
          <a:p>
            <a:pPr marL="342900" indent="-342900">
              <a:buFont typeface="+mj-lt"/>
              <a:buAutoNum type="arabicPeriod"/>
            </a:pPr>
            <a:r>
              <a:rPr lang="en-US" sz="2000">
                <a:solidFill>
                  <a:schemeClr val="tx1"/>
                </a:solidFill>
              </a:rPr>
              <a:t>What are the biggest opportunities to ensure there is enough supply of high-quality early education and child care in multiple formats (e.g., home-based, center-based, employer-provided, district-based) across the Commonwealth?</a:t>
            </a:r>
            <a:endParaRPr lang="en-US" sz="2000">
              <a:solidFill>
                <a:schemeClr val="tx1"/>
              </a:solidFill>
              <a:cs typeface="Calibri"/>
            </a:endParaRPr>
          </a:p>
          <a:p>
            <a:pPr>
              <a:buClr>
                <a:schemeClr val="bg1"/>
              </a:buClr>
            </a:pPr>
            <a:r>
              <a:rPr lang="es-ES" sz="2000">
                <a:solidFill>
                  <a:srgbClr val="C00000"/>
                </a:solidFill>
                <a:ea typeface="Calibri"/>
                <a:cs typeface="Calibri"/>
              </a:rPr>
              <a:t>¿Cuáles son las mayores oportunidades para garantizar que haya suficiente oferta de educación y atención temprana de alta calidad en múltiples formatos (por ejemplo, en el hogar, en el centro, proporcionada por el empleador, basada en el distrito) en todo el Commonwealth? </a:t>
            </a:r>
            <a:endParaRPr lang="en-US" sz="2000">
              <a:solidFill>
                <a:srgbClr val="C00000"/>
              </a:solidFill>
              <a:ea typeface="Calibri"/>
              <a:cs typeface="Calibri"/>
            </a:endParaRPr>
          </a:p>
          <a:p>
            <a:endParaRPr lang="en-US" sz="3600"/>
          </a:p>
        </p:txBody>
      </p:sp>
      <p:sp>
        <p:nvSpPr>
          <p:cNvPr id="5" name="Slide Number Placeholder 4">
            <a:extLst>
              <a:ext uri="{FF2B5EF4-FFF2-40B4-BE49-F238E27FC236}">
                <a16:creationId xmlns:a16="http://schemas.microsoft.com/office/drawing/2014/main" id="{A85CD8D0-8892-365B-6188-2CB4D820EC09}"/>
              </a:ext>
            </a:extLst>
          </p:cNvPr>
          <p:cNvSpPr>
            <a:spLocks noGrp="1"/>
          </p:cNvSpPr>
          <p:nvPr>
            <p:ph type="sldNum" sz="quarter" idx="12"/>
          </p:nvPr>
        </p:nvSpPr>
        <p:spPr/>
        <p:txBody>
          <a:bodyPr/>
          <a:lstStyle/>
          <a:p>
            <a:fld id="{A22C682C-E9DB-4137-9A63-78D4A5F3749E}" type="slidenum">
              <a:rPr lang="en-US" smtClean="0"/>
              <a:t>12</a:t>
            </a:fld>
            <a:endParaRPr lang="en-US"/>
          </a:p>
        </p:txBody>
      </p:sp>
      <p:sp>
        <p:nvSpPr>
          <p:cNvPr id="14" name="Oval 20">
            <a:extLst>
              <a:ext uri="{FF2B5EF4-FFF2-40B4-BE49-F238E27FC236}">
                <a16:creationId xmlns:a16="http://schemas.microsoft.com/office/drawing/2014/main" id="{7BCE491B-4FE9-48E2-9765-85A4A034ED7E}"/>
              </a:ext>
            </a:extLst>
          </p:cNvPr>
          <p:cNvSpPr>
            <a:spLocks noChangeAspect="1" noChangeArrowheads="1"/>
          </p:cNvSpPr>
          <p:nvPr/>
        </p:nvSpPr>
        <p:spPr bwMode="auto">
          <a:xfrm>
            <a:off x="510047" y="1105157"/>
            <a:ext cx="306910" cy="306910"/>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1</a:t>
            </a:r>
          </a:p>
        </p:txBody>
      </p:sp>
      <p:sp>
        <p:nvSpPr>
          <p:cNvPr id="15" name="Oval 20">
            <a:extLst>
              <a:ext uri="{FF2B5EF4-FFF2-40B4-BE49-F238E27FC236}">
                <a16:creationId xmlns:a16="http://schemas.microsoft.com/office/drawing/2014/main" id="{66C7B63D-1162-C8DD-FBD2-E3C9362484BD}"/>
              </a:ext>
            </a:extLst>
          </p:cNvPr>
          <p:cNvSpPr>
            <a:spLocks noChangeAspect="1" noChangeArrowheads="1"/>
          </p:cNvSpPr>
          <p:nvPr/>
        </p:nvSpPr>
        <p:spPr bwMode="auto">
          <a:xfrm>
            <a:off x="510047" y="2236226"/>
            <a:ext cx="306910" cy="306910"/>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2</a:t>
            </a:r>
          </a:p>
        </p:txBody>
      </p:sp>
      <p:sp>
        <p:nvSpPr>
          <p:cNvPr id="16" name="Oval 20">
            <a:extLst>
              <a:ext uri="{FF2B5EF4-FFF2-40B4-BE49-F238E27FC236}">
                <a16:creationId xmlns:a16="http://schemas.microsoft.com/office/drawing/2014/main" id="{65E7F8CE-5D16-6DA2-B953-7E8D363A6B93}"/>
              </a:ext>
            </a:extLst>
          </p:cNvPr>
          <p:cNvSpPr>
            <a:spLocks noChangeAspect="1" noChangeArrowheads="1"/>
          </p:cNvSpPr>
          <p:nvPr/>
        </p:nvSpPr>
        <p:spPr bwMode="auto">
          <a:xfrm>
            <a:off x="510047" y="3561650"/>
            <a:ext cx="306910" cy="306910"/>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3</a:t>
            </a:r>
          </a:p>
        </p:txBody>
      </p:sp>
      <p:pic>
        <p:nvPicPr>
          <p:cNvPr id="4" name="Picture 3">
            <a:extLst>
              <a:ext uri="{FF2B5EF4-FFF2-40B4-BE49-F238E27FC236}">
                <a16:creationId xmlns:a16="http://schemas.microsoft.com/office/drawing/2014/main" id="{5F3053F3-C4BB-4116-42FE-D7811E6ECD4E}"/>
              </a:ext>
            </a:extLst>
          </p:cNvPr>
          <p:cNvPicPr>
            <a:picLocks noChangeAspect="1"/>
          </p:cNvPicPr>
          <p:nvPr/>
        </p:nvPicPr>
        <p:blipFill>
          <a:blip r:embed="rId6"/>
          <a:stretch>
            <a:fillRect/>
          </a:stretch>
        </p:blipFill>
        <p:spPr>
          <a:xfrm>
            <a:off x="10199989" y="5027108"/>
            <a:ext cx="1078087" cy="1040914"/>
          </a:xfrm>
          <a:prstGeom prst="rect">
            <a:avLst/>
          </a:prstGeom>
        </p:spPr>
      </p:pic>
      <p:sp>
        <p:nvSpPr>
          <p:cNvPr id="6" name="TextBox 5">
            <a:extLst>
              <a:ext uri="{FF2B5EF4-FFF2-40B4-BE49-F238E27FC236}">
                <a16:creationId xmlns:a16="http://schemas.microsoft.com/office/drawing/2014/main" id="{0DF1C17C-63D4-DFF1-6BFB-0BB2C94A02EF}"/>
              </a:ext>
            </a:extLst>
          </p:cNvPr>
          <p:cNvSpPr txBox="1"/>
          <p:nvPr/>
        </p:nvSpPr>
        <p:spPr>
          <a:xfrm>
            <a:off x="5209309" y="5783761"/>
            <a:ext cx="49173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https://www.mass.gov/early-education-and-child-care-task-force</a:t>
            </a:r>
            <a:endParaRPr lang="en-US" sz="1400"/>
          </a:p>
        </p:txBody>
      </p:sp>
    </p:spTree>
    <p:extLst>
      <p:ext uri="{BB962C8B-B14F-4D97-AF65-F5344CB8AC3E}">
        <p14:creationId xmlns:p14="http://schemas.microsoft.com/office/powerpoint/2010/main" val="197502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6A9D9DF-ECA2-AC60-CF35-575297C65175}"/>
              </a:ext>
            </a:extLst>
          </p:cNvPr>
          <p:cNvGraphicFramePr>
            <a:graphicFrameLocks noChangeAspect="1"/>
          </p:cNvGraphicFramePr>
          <p:nvPr>
            <p:custDataLst>
              <p:tags r:id="rId1"/>
            </p:custDataLst>
            <p:extLst>
              <p:ext uri="{D42A27DB-BD31-4B8C-83A1-F6EECF244321}">
                <p14:modId xmlns:p14="http://schemas.microsoft.com/office/powerpoint/2010/main" val="1005370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7" name="think-cell data - do not delete" hidden="1">
                        <a:extLst>
                          <a:ext uri="{FF2B5EF4-FFF2-40B4-BE49-F238E27FC236}">
                            <a16:creationId xmlns:a16="http://schemas.microsoft.com/office/drawing/2014/main" id="{36A9D9DF-ECA2-AC60-CF35-575297C651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BAFC502-8236-AB5F-5A4B-1973838E03CA}"/>
              </a:ext>
            </a:extLst>
          </p:cNvPr>
          <p:cNvSpPr>
            <a:spLocks noGrp="1"/>
          </p:cNvSpPr>
          <p:nvPr>
            <p:ph type="title"/>
          </p:nvPr>
        </p:nvSpPr>
        <p:spPr>
          <a:xfrm>
            <a:off x="510046" y="293795"/>
            <a:ext cx="10700497" cy="633413"/>
          </a:xfrm>
        </p:spPr>
        <p:txBody>
          <a:bodyPr vert="horz">
            <a:noAutofit/>
          </a:bodyPr>
          <a:lstStyle/>
          <a:p>
            <a:r>
              <a:rPr lang="en-US" sz="3600"/>
              <a:t>Key Questions for Community Feedback II/II</a:t>
            </a:r>
          </a:p>
        </p:txBody>
      </p:sp>
      <p:sp>
        <p:nvSpPr>
          <p:cNvPr id="3" name="Content Placeholder 2">
            <a:extLst>
              <a:ext uri="{FF2B5EF4-FFF2-40B4-BE49-F238E27FC236}">
                <a16:creationId xmlns:a16="http://schemas.microsoft.com/office/drawing/2014/main" id="{8C40943C-9E9F-F5D0-67C5-739507602EB1}"/>
              </a:ext>
            </a:extLst>
          </p:cNvPr>
          <p:cNvSpPr>
            <a:spLocks noGrp="1"/>
          </p:cNvSpPr>
          <p:nvPr>
            <p:ph idx="1"/>
          </p:nvPr>
        </p:nvSpPr>
        <p:spPr>
          <a:xfrm>
            <a:off x="510047" y="1205741"/>
            <a:ext cx="10515600" cy="4660398"/>
          </a:xfrm>
        </p:spPr>
        <p:txBody>
          <a:bodyPr vert="horz" lIns="91440" tIns="45720" rIns="91440" bIns="45720" rtlCol="0" anchor="t">
            <a:normAutofit/>
          </a:bodyPr>
          <a:lstStyle/>
          <a:p>
            <a:pPr marL="342900" indent="-342900">
              <a:buFont typeface="+mj-lt"/>
              <a:buAutoNum type="arabicPeriod"/>
            </a:pPr>
            <a:r>
              <a:rPr lang="en-US" sz="2000">
                <a:solidFill>
                  <a:schemeClr val="tx1"/>
                </a:solidFill>
              </a:rPr>
              <a:t>What are the biggest opportunities to ensure we have a properly certified, trained, and supported early education and child care workforce?</a:t>
            </a:r>
            <a:endParaRPr lang="en-US" sz="2000">
              <a:solidFill>
                <a:schemeClr val="tx1"/>
              </a:solidFill>
              <a:cs typeface="Calibri"/>
            </a:endParaRPr>
          </a:p>
          <a:p>
            <a:pPr>
              <a:buClr>
                <a:schemeClr val="bg1"/>
              </a:buClr>
            </a:pPr>
            <a:r>
              <a:rPr lang="es-ES" sz="2000">
                <a:solidFill>
                  <a:srgbClr val="C00000"/>
                </a:solidFill>
                <a:ea typeface="Calibri"/>
                <a:cs typeface="Calibri"/>
              </a:rPr>
              <a:t>¿Cuáles son las mayores oportunidades para asegurar que contamos con una fuerza laboral debidamente certificada, capacitada y apoyada en educación y cuidado temprano? </a:t>
            </a:r>
            <a:endParaRPr lang="en-US" sz="2000">
              <a:solidFill>
                <a:srgbClr val="C00000"/>
              </a:solidFill>
              <a:ea typeface="Calibri"/>
              <a:cs typeface="Calibri"/>
            </a:endParaRPr>
          </a:p>
          <a:p>
            <a:pPr marL="342900" indent="-342900">
              <a:buFont typeface="+mj-lt"/>
              <a:buAutoNum type="arabicPeriod"/>
            </a:pPr>
            <a:r>
              <a:rPr lang="en-US" sz="2000">
                <a:solidFill>
                  <a:schemeClr val="tx1"/>
                </a:solidFill>
              </a:rPr>
              <a:t>Are there best practices from outside of Massachusetts that you believe are critical for the Task Force to consider as part of this work?</a:t>
            </a:r>
            <a:endParaRPr lang="en-US" sz="2000">
              <a:solidFill>
                <a:schemeClr val="tx1"/>
              </a:solidFill>
              <a:cs typeface="Calibri"/>
            </a:endParaRPr>
          </a:p>
          <a:p>
            <a:pPr>
              <a:buClr>
                <a:schemeClr val="bg1"/>
              </a:buClr>
            </a:pPr>
            <a:r>
              <a:rPr lang="es-ES" sz="2000">
                <a:solidFill>
                  <a:srgbClr val="C00000"/>
                </a:solidFill>
                <a:ea typeface="Calibri"/>
                <a:cs typeface="Calibri"/>
              </a:rPr>
              <a:t>¿Existen mejores prácticas fuera de Massachusetts que usted cree que son críticas para que el Grupo de Trabajo considere como parte de este trabajo? </a:t>
            </a:r>
            <a:endParaRPr lang="en-US" sz="2000">
              <a:solidFill>
                <a:srgbClr val="C00000"/>
              </a:solidFill>
              <a:ea typeface="Calibri"/>
              <a:cs typeface="Calibri"/>
            </a:endParaRPr>
          </a:p>
          <a:p>
            <a:pPr marL="342900" indent="-342900">
              <a:buFont typeface="+mj-lt"/>
              <a:buAutoNum type="arabicPeriod"/>
            </a:pPr>
            <a:r>
              <a:rPr lang="en-US" sz="2000">
                <a:solidFill>
                  <a:schemeClr val="tx1"/>
                </a:solidFill>
              </a:rPr>
              <a:t>Is there anything else that you would like the Task Force to consider?</a:t>
            </a:r>
            <a:endParaRPr lang="en-US" sz="2000">
              <a:solidFill>
                <a:schemeClr val="tx1"/>
              </a:solidFill>
              <a:cs typeface="Calibri"/>
            </a:endParaRPr>
          </a:p>
          <a:p>
            <a:pPr>
              <a:buClr>
                <a:schemeClr val="bg1"/>
              </a:buClr>
            </a:pPr>
            <a:r>
              <a:rPr lang="es-ES" sz="2000">
                <a:solidFill>
                  <a:srgbClr val="C00000"/>
                </a:solidFill>
                <a:ea typeface="Calibri"/>
                <a:cs typeface="Calibri"/>
              </a:rPr>
              <a:t>¿Hay algo más que le gustaría que el Grupo de Trabajo considerara? </a:t>
            </a:r>
            <a:endParaRPr lang="en-US" sz="2000">
              <a:solidFill>
                <a:srgbClr val="C00000"/>
              </a:solidFill>
              <a:ea typeface="Calibri"/>
              <a:cs typeface="Calibri"/>
            </a:endParaRPr>
          </a:p>
          <a:p>
            <a:endParaRPr lang="en-US" sz="3600"/>
          </a:p>
        </p:txBody>
      </p:sp>
      <p:sp>
        <p:nvSpPr>
          <p:cNvPr id="5" name="Slide Number Placeholder 4">
            <a:extLst>
              <a:ext uri="{FF2B5EF4-FFF2-40B4-BE49-F238E27FC236}">
                <a16:creationId xmlns:a16="http://schemas.microsoft.com/office/drawing/2014/main" id="{A85CD8D0-8892-365B-6188-2CB4D820EC09}"/>
              </a:ext>
            </a:extLst>
          </p:cNvPr>
          <p:cNvSpPr>
            <a:spLocks noGrp="1"/>
          </p:cNvSpPr>
          <p:nvPr>
            <p:ph type="sldNum" sz="quarter" idx="12"/>
          </p:nvPr>
        </p:nvSpPr>
        <p:spPr/>
        <p:txBody>
          <a:bodyPr/>
          <a:lstStyle/>
          <a:p>
            <a:fld id="{A22C682C-E9DB-4137-9A63-78D4A5F3749E}" type="slidenum">
              <a:rPr lang="en-US" smtClean="0"/>
              <a:t>13</a:t>
            </a:fld>
            <a:endParaRPr lang="en-US"/>
          </a:p>
        </p:txBody>
      </p:sp>
      <p:sp>
        <p:nvSpPr>
          <p:cNvPr id="14" name="Oval 20">
            <a:extLst>
              <a:ext uri="{FF2B5EF4-FFF2-40B4-BE49-F238E27FC236}">
                <a16:creationId xmlns:a16="http://schemas.microsoft.com/office/drawing/2014/main" id="{7BCE491B-4FE9-48E2-9765-85A4A034ED7E}"/>
              </a:ext>
            </a:extLst>
          </p:cNvPr>
          <p:cNvSpPr>
            <a:spLocks noChangeAspect="1" noChangeArrowheads="1"/>
          </p:cNvSpPr>
          <p:nvPr/>
        </p:nvSpPr>
        <p:spPr bwMode="auto">
          <a:xfrm>
            <a:off x="510047" y="1272324"/>
            <a:ext cx="306910" cy="306910"/>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4</a:t>
            </a:r>
          </a:p>
        </p:txBody>
      </p:sp>
      <p:sp>
        <p:nvSpPr>
          <p:cNvPr id="16" name="Oval 20">
            <a:extLst>
              <a:ext uri="{FF2B5EF4-FFF2-40B4-BE49-F238E27FC236}">
                <a16:creationId xmlns:a16="http://schemas.microsoft.com/office/drawing/2014/main" id="{65E7F8CE-5D16-6DA2-B953-7E8D363A6B93}"/>
              </a:ext>
            </a:extLst>
          </p:cNvPr>
          <p:cNvSpPr>
            <a:spLocks noChangeAspect="1" noChangeArrowheads="1"/>
          </p:cNvSpPr>
          <p:nvPr/>
        </p:nvSpPr>
        <p:spPr bwMode="auto">
          <a:xfrm>
            <a:off x="510047" y="2589308"/>
            <a:ext cx="306910" cy="306910"/>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5</a:t>
            </a:r>
          </a:p>
        </p:txBody>
      </p:sp>
      <p:sp>
        <p:nvSpPr>
          <p:cNvPr id="17" name="Oval 20">
            <a:extLst>
              <a:ext uri="{FF2B5EF4-FFF2-40B4-BE49-F238E27FC236}">
                <a16:creationId xmlns:a16="http://schemas.microsoft.com/office/drawing/2014/main" id="{DF318CF4-D142-773A-CCA0-CCD05F339AA7}"/>
              </a:ext>
            </a:extLst>
          </p:cNvPr>
          <p:cNvSpPr>
            <a:spLocks noChangeAspect="1" noChangeArrowheads="1"/>
          </p:cNvSpPr>
          <p:nvPr/>
        </p:nvSpPr>
        <p:spPr bwMode="auto">
          <a:xfrm>
            <a:off x="510047" y="3920558"/>
            <a:ext cx="306910" cy="306910"/>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6</a:t>
            </a:r>
          </a:p>
        </p:txBody>
      </p:sp>
      <p:pic>
        <p:nvPicPr>
          <p:cNvPr id="4" name="Picture 3">
            <a:extLst>
              <a:ext uri="{FF2B5EF4-FFF2-40B4-BE49-F238E27FC236}">
                <a16:creationId xmlns:a16="http://schemas.microsoft.com/office/drawing/2014/main" id="{5F3053F3-C4BB-4116-42FE-D7811E6ECD4E}"/>
              </a:ext>
            </a:extLst>
          </p:cNvPr>
          <p:cNvPicPr>
            <a:picLocks noChangeAspect="1"/>
          </p:cNvPicPr>
          <p:nvPr/>
        </p:nvPicPr>
        <p:blipFill>
          <a:blip r:embed="rId6"/>
          <a:stretch>
            <a:fillRect/>
          </a:stretch>
        </p:blipFill>
        <p:spPr>
          <a:xfrm>
            <a:off x="10199989" y="5027108"/>
            <a:ext cx="1078087" cy="1040914"/>
          </a:xfrm>
          <a:prstGeom prst="rect">
            <a:avLst/>
          </a:prstGeom>
        </p:spPr>
      </p:pic>
      <p:sp>
        <p:nvSpPr>
          <p:cNvPr id="6" name="TextBox 5">
            <a:extLst>
              <a:ext uri="{FF2B5EF4-FFF2-40B4-BE49-F238E27FC236}">
                <a16:creationId xmlns:a16="http://schemas.microsoft.com/office/drawing/2014/main" id="{0DF1C17C-63D4-DFF1-6BFB-0BB2C94A02EF}"/>
              </a:ext>
            </a:extLst>
          </p:cNvPr>
          <p:cNvSpPr txBox="1"/>
          <p:nvPr/>
        </p:nvSpPr>
        <p:spPr>
          <a:xfrm>
            <a:off x="5209309" y="5783761"/>
            <a:ext cx="49173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https://www.mass.gov/early-education-and-child-care-task-force</a:t>
            </a:r>
            <a:endParaRPr lang="en-US" sz="1400"/>
          </a:p>
        </p:txBody>
      </p:sp>
    </p:spTree>
    <p:extLst>
      <p:ext uri="{BB962C8B-B14F-4D97-AF65-F5344CB8AC3E}">
        <p14:creationId xmlns:p14="http://schemas.microsoft.com/office/powerpoint/2010/main" val="40821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3286B58-74E2-9280-3350-C84C2B7A00A8}"/>
              </a:ext>
            </a:extLst>
          </p:cNvPr>
          <p:cNvGraphicFramePr>
            <a:graphicFrameLocks noChangeAspect="1"/>
          </p:cNvGraphicFramePr>
          <p:nvPr>
            <p:custDataLst>
              <p:tags r:id="rId1"/>
            </p:custDataLst>
            <p:extLst>
              <p:ext uri="{D42A27DB-BD31-4B8C-83A1-F6EECF244321}">
                <p14:modId xmlns:p14="http://schemas.microsoft.com/office/powerpoint/2010/main" val="600754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B3286B58-74E2-9280-3350-C84C2B7A00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8EA575-6C01-F083-7300-6B49C69809C7}"/>
              </a:ext>
            </a:extLst>
          </p:cNvPr>
          <p:cNvSpPr>
            <a:spLocks noGrp="1"/>
          </p:cNvSpPr>
          <p:nvPr>
            <p:ph type="title"/>
          </p:nvPr>
        </p:nvSpPr>
        <p:spPr/>
        <p:txBody>
          <a:bodyPr vert="horz">
            <a:noAutofit/>
          </a:bodyPr>
          <a:lstStyle/>
          <a:p>
            <a:r>
              <a:rPr lang="en-US" sz="3600"/>
              <a:t>Next Steps</a:t>
            </a:r>
          </a:p>
        </p:txBody>
      </p:sp>
      <p:sp>
        <p:nvSpPr>
          <p:cNvPr id="5" name="Slide Number Placeholder 4">
            <a:extLst>
              <a:ext uri="{FF2B5EF4-FFF2-40B4-BE49-F238E27FC236}">
                <a16:creationId xmlns:a16="http://schemas.microsoft.com/office/drawing/2014/main" id="{2A19988E-25E7-22A8-A14E-3647844FD784}"/>
              </a:ext>
            </a:extLst>
          </p:cNvPr>
          <p:cNvSpPr>
            <a:spLocks noGrp="1"/>
          </p:cNvSpPr>
          <p:nvPr>
            <p:ph type="sldNum" sz="quarter" idx="12"/>
          </p:nvPr>
        </p:nvSpPr>
        <p:spPr/>
        <p:txBody>
          <a:bodyPr/>
          <a:lstStyle/>
          <a:p>
            <a:fld id="{A22C682C-E9DB-4137-9A63-78D4A5F3749E}" type="slidenum">
              <a:rPr lang="en-US" smtClean="0"/>
              <a:t>14</a:t>
            </a:fld>
            <a:endParaRPr lang="en-US"/>
          </a:p>
        </p:txBody>
      </p:sp>
      <p:sp>
        <p:nvSpPr>
          <p:cNvPr id="9" name="Content Placeholder 2">
            <a:extLst>
              <a:ext uri="{FF2B5EF4-FFF2-40B4-BE49-F238E27FC236}">
                <a16:creationId xmlns:a16="http://schemas.microsoft.com/office/drawing/2014/main" id="{BACC4BC5-F7D2-D233-5AD5-B12F3A68B13E}"/>
              </a:ext>
            </a:extLst>
          </p:cNvPr>
          <p:cNvSpPr>
            <a:spLocks noGrp="1"/>
          </p:cNvSpPr>
          <p:nvPr>
            <p:ph idx="1"/>
          </p:nvPr>
        </p:nvSpPr>
        <p:spPr>
          <a:xfrm>
            <a:off x="1622594" y="1453362"/>
            <a:ext cx="9271275" cy="4660398"/>
          </a:xfrm>
        </p:spPr>
        <p:txBody>
          <a:bodyPr vert="horz" lIns="91440" tIns="45720" rIns="91440" bIns="45720" rtlCol="0" anchor="t">
            <a:normAutofit/>
          </a:bodyPr>
          <a:lstStyle/>
          <a:p>
            <a:pPr marL="0" indent="0">
              <a:buNone/>
            </a:pPr>
            <a:r>
              <a:rPr lang="en-US" b="1">
                <a:solidFill>
                  <a:schemeClr val="accent5"/>
                </a:solidFill>
              </a:rPr>
              <a:t>Engage the community </a:t>
            </a:r>
            <a:r>
              <a:rPr lang="en-US">
                <a:solidFill>
                  <a:schemeClr val="tx1"/>
                </a:solidFill>
              </a:rPr>
              <a:t>in 14 listening sessions to help guide the development of the Interim Report</a:t>
            </a:r>
          </a:p>
          <a:p>
            <a:pPr marL="0" indent="0">
              <a:buNone/>
            </a:pPr>
            <a:endParaRPr lang="en-US">
              <a:solidFill>
                <a:schemeClr val="tx1"/>
              </a:solidFill>
            </a:endParaRPr>
          </a:p>
          <a:p>
            <a:pPr marL="0" indent="0">
              <a:buNone/>
            </a:pPr>
            <a:r>
              <a:rPr lang="en-US">
                <a:solidFill>
                  <a:schemeClr val="tx1"/>
                </a:solidFill>
              </a:rPr>
              <a:t>Identify </a:t>
            </a:r>
            <a:r>
              <a:rPr lang="en-US" b="1"/>
              <a:t>strategies and recommendations</a:t>
            </a:r>
            <a:r>
              <a:rPr lang="en-US" b="1">
                <a:solidFill>
                  <a:schemeClr val="tx1"/>
                </a:solidFill>
              </a:rPr>
              <a:t> </a:t>
            </a:r>
            <a:r>
              <a:rPr lang="en-US">
                <a:solidFill>
                  <a:schemeClr val="tx1"/>
                </a:solidFill>
              </a:rPr>
              <a:t>through research and community input, and present to Governor Healey</a:t>
            </a:r>
            <a:endParaRPr lang="en-US" b="1">
              <a:solidFill>
                <a:schemeClr val="tx1"/>
              </a:solidFill>
            </a:endParaRPr>
          </a:p>
          <a:p>
            <a:pPr marL="0" indent="0">
              <a:buNone/>
            </a:pPr>
            <a:endParaRPr lang="en-US">
              <a:solidFill>
                <a:schemeClr val="tx1"/>
              </a:solidFill>
            </a:endParaRPr>
          </a:p>
          <a:p>
            <a:pPr marL="0" indent="0">
              <a:buNone/>
            </a:pPr>
            <a:r>
              <a:rPr lang="en-US">
                <a:solidFill>
                  <a:schemeClr val="tx1"/>
                </a:solidFill>
              </a:rPr>
              <a:t>Share </a:t>
            </a:r>
            <a:r>
              <a:rPr lang="en-US" b="1">
                <a:solidFill>
                  <a:schemeClr val="accent1"/>
                </a:solidFill>
              </a:rPr>
              <a:t>final report </a:t>
            </a:r>
            <a:r>
              <a:rPr lang="en-US">
                <a:solidFill>
                  <a:schemeClr val="tx1"/>
                </a:solidFill>
              </a:rPr>
              <a:t>with the public by the end of 2024</a:t>
            </a:r>
            <a:endParaRPr lang="en-US">
              <a:solidFill>
                <a:schemeClr val="tx1"/>
              </a:solidFill>
              <a:cs typeface="Calibri"/>
            </a:endParaRPr>
          </a:p>
        </p:txBody>
      </p:sp>
      <p:pic>
        <p:nvPicPr>
          <p:cNvPr id="10" name="Graphic 9" descr="Badge 1 outline">
            <a:extLst>
              <a:ext uri="{FF2B5EF4-FFF2-40B4-BE49-F238E27FC236}">
                <a16:creationId xmlns:a16="http://schemas.microsoft.com/office/drawing/2014/main" id="{9D2F92FB-74E8-EF43-EF0C-06E19350A5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8185" y="1486297"/>
            <a:ext cx="731520" cy="731520"/>
          </a:xfrm>
          <a:prstGeom prst="rect">
            <a:avLst/>
          </a:prstGeom>
        </p:spPr>
      </p:pic>
      <p:pic>
        <p:nvPicPr>
          <p:cNvPr id="11" name="Graphic 10" descr="Badge outline">
            <a:extLst>
              <a:ext uri="{FF2B5EF4-FFF2-40B4-BE49-F238E27FC236}">
                <a16:creationId xmlns:a16="http://schemas.microsoft.com/office/drawing/2014/main" id="{6BDF5F7A-0AE3-89F8-A811-A0625F7E6F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185" y="2920810"/>
            <a:ext cx="731520" cy="731520"/>
          </a:xfrm>
          <a:prstGeom prst="rect">
            <a:avLst/>
          </a:prstGeom>
        </p:spPr>
      </p:pic>
      <p:pic>
        <p:nvPicPr>
          <p:cNvPr id="12" name="Graphic 11" descr="Badge 3 outline">
            <a:extLst>
              <a:ext uri="{FF2B5EF4-FFF2-40B4-BE49-F238E27FC236}">
                <a16:creationId xmlns:a16="http://schemas.microsoft.com/office/drawing/2014/main" id="{7BA92D12-4FA8-E3FA-914E-3D6BEDC9A0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8185" y="4093572"/>
            <a:ext cx="731520" cy="731520"/>
          </a:xfrm>
          <a:prstGeom prst="rect">
            <a:avLst/>
          </a:prstGeom>
        </p:spPr>
      </p:pic>
    </p:spTree>
    <p:extLst>
      <p:ext uri="{BB962C8B-B14F-4D97-AF65-F5344CB8AC3E}">
        <p14:creationId xmlns:p14="http://schemas.microsoft.com/office/powerpoint/2010/main" val="384256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56BAA15-3E03-A4E0-A8A0-B7E80F7D4A0B}"/>
              </a:ext>
            </a:extLst>
          </p:cNvPr>
          <p:cNvGraphicFramePr>
            <a:graphicFrameLocks noChangeAspect="1"/>
          </p:cNvGraphicFramePr>
          <p:nvPr>
            <p:custDataLst>
              <p:tags r:id="rId2"/>
            </p:custDataLst>
            <p:extLst>
              <p:ext uri="{D42A27DB-BD31-4B8C-83A1-F6EECF244321}">
                <p14:modId xmlns:p14="http://schemas.microsoft.com/office/powerpoint/2010/main" val="1383459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3" name="think-cell data - do not delete" hidden="1">
                        <a:extLst>
                          <a:ext uri="{FF2B5EF4-FFF2-40B4-BE49-F238E27FC236}">
                            <a16:creationId xmlns:a16="http://schemas.microsoft.com/office/drawing/2014/main" id="{456BAA15-3E03-A4E0-A8A0-B7E80F7D4A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43F5AA49-E22C-EC71-398F-73CFAE96BA32}"/>
              </a:ext>
            </a:extLst>
          </p:cNvPr>
          <p:cNvSpPr>
            <a:spLocks noGrp="1"/>
          </p:cNvSpPr>
          <p:nvPr>
            <p:ph type="ctrTitle"/>
          </p:nvPr>
        </p:nvSpPr>
        <p:spPr/>
        <p:txBody>
          <a:bodyPr vert="horz"/>
          <a:lstStyle/>
          <a:p>
            <a:r>
              <a:rPr lang="en-US" sz="2800">
                <a:latin typeface="Montserrat"/>
              </a:rPr>
              <a:t>Inter-Agency Early Education &amp; Child Care Task Force</a:t>
            </a:r>
            <a:endParaRPr lang="en-US" sz="2800"/>
          </a:p>
        </p:txBody>
      </p:sp>
      <p:sp>
        <p:nvSpPr>
          <p:cNvPr id="15" name="Subtitle 14">
            <a:extLst>
              <a:ext uri="{FF2B5EF4-FFF2-40B4-BE49-F238E27FC236}">
                <a16:creationId xmlns:a16="http://schemas.microsoft.com/office/drawing/2014/main" id="{FCB67B40-B4E6-8F93-7A3C-9CA8C39E54F5}"/>
              </a:ext>
            </a:extLst>
          </p:cNvPr>
          <p:cNvSpPr>
            <a:spLocks noGrp="1"/>
          </p:cNvSpPr>
          <p:nvPr>
            <p:ph type="subTitle" idx="1"/>
          </p:nvPr>
        </p:nvSpPr>
        <p:spPr/>
        <p:txBody>
          <a:bodyPr vert="horz" lIns="91440" tIns="45720" rIns="91440" bIns="45720" rtlCol="0" anchor="t">
            <a:normAutofit/>
          </a:bodyPr>
          <a:lstStyle/>
          <a:p>
            <a:pPr>
              <a:spcBef>
                <a:spcPts val="600"/>
              </a:spcBef>
            </a:pPr>
            <a:r>
              <a:rPr lang="en-US">
                <a:cs typeface="Calibri"/>
              </a:rPr>
              <a:t>Listening Sessions</a:t>
            </a:r>
          </a:p>
          <a:p>
            <a:pPr>
              <a:spcBef>
                <a:spcPts val="600"/>
              </a:spcBef>
            </a:pPr>
            <a:endParaRPr lang="en-US" sz="2000" b="0">
              <a:cs typeface="Calibri"/>
            </a:endParaRPr>
          </a:p>
          <a:p>
            <a:pPr>
              <a:spcBef>
                <a:spcPts val="600"/>
              </a:spcBef>
            </a:pPr>
            <a:r>
              <a:rPr lang="en-US" sz="2000" b="0">
                <a:cs typeface="Calibri"/>
              </a:rPr>
              <a:t>July and August 2024</a:t>
            </a:r>
            <a:endParaRPr lang="en-US"/>
          </a:p>
        </p:txBody>
      </p:sp>
      <p:sp>
        <p:nvSpPr>
          <p:cNvPr id="4" name="Slide Number Placeholder 3">
            <a:extLst>
              <a:ext uri="{FF2B5EF4-FFF2-40B4-BE49-F238E27FC236}">
                <a16:creationId xmlns:a16="http://schemas.microsoft.com/office/drawing/2014/main" id="{32B72304-D966-E877-3017-96781AD28EF0}"/>
              </a:ext>
            </a:extLst>
          </p:cNvPr>
          <p:cNvSpPr>
            <a:spLocks noGrp="1"/>
          </p:cNvSpPr>
          <p:nvPr>
            <p:ph type="sldNum" sz="quarter" idx="12"/>
          </p:nvPr>
        </p:nvSpPr>
        <p:spPr/>
        <p:txBody>
          <a:bodyPr/>
          <a:lstStyle/>
          <a:p>
            <a:r>
              <a:rPr lang="en-US"/>
              <a:t>  </a:t>
            </a:r>
            <a:fld id="{A22C682C-E9DB-4137-9A63-78D4A5F3749E}" type="slidenum">
              <a:rPr lang="en-US" dirty="0" smtClean="0"/>
              <a:pPr/>
              <a:t>2</a:t>
            </a:fld>
            <a:endParaRPr lang="en-US"/>
          </a:p>
        </p:txBody>
      </p:sp>
    </p:spTree>
    <p:custDataLst>
      <p:tags r:id="rId1"/>
    </p:custDataLst>
    <p:extLst>
      <p:ext uri="{BB962C8B-B14F-4D97-AF65-F5344CB8AC3E}">
        <p14:creationId xmlns:p14="http://schemas.microsoft.com/office/powerpoint/2010/main" val="321794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BCBF205-8D4D-1CC3-9B03-CFF42943A935}"/>
              </a:ext>
            </a:extLst>
          </p:cNvPr>
          <p:cNvGraphicFramePr>
            <a:graphicFrameLocks noChangeAspect="1"/>
          </p:cNvGraphicFramePr>
          <p:nvPr>
            <p:custDataLst>
              <p:tags r:id="rId1"/>
            </p:custDataLst>
            <p:extLst>
              <p:ext uri="{D42A27DB-BD31-4B8C-83A1-F6EECF244321}">
                <p14:modId xmlns:p14="http://schemas.microsoft.com/office/powerpoint/2010/main" val="2410932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FBCBF205-8D4D-1CC3-9B03-CFF42943A9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3660DBE-1924-7C98-5DC6-5FC981862AE9}"/>
              </a:ext>
            </a:extLst>
          </p:cNvPr>
          <p:cNvSpPr>
            <a:spLocks noGrp="1"/>
          </p:cNvSpPr>
          <p:nvPr>
            <p:ph type="title"/>
          </p:nvPr>
        </p:nvSpPr>
        <p:spPr>
          <a:xfrm>
            <a:off x="826570" y="364133"/>
            <a:ext cx="10515600" cy="633413"/>
          </a:xfrm>
        </p:spPr>
        <p:txBody>
          <a:bodyPr vert="horz">
            <a:noAutofit/>
          </a:bodyPr>
          <a:lstStyle/>
          <a:p>
            <a:r>
              <a:rPr lang="en-US" sz="3600"/>
              <a:t>Welcome from the Task Force Co-Chairs</a:t>
            </a:r>
          </a:p>
        </p:txBody>
      </p:sp>
      <p:sp>
        <p:nvSpPr>
          <p:cNvPr id="5" name="Slide Number Placeholder 4">
            <a:extLst>
              <a:ext uri="{FF2B5EF4-FFF2-40B4-BE49-F238E27FC236}">
                <a16:creationId xmlns:a16="http://schemas.microsoft.com/office/drawing/2014/main" id="{39606F9E-1FAE-FC2D-CB02-08D9C95DCD40}"/>
              </a:ext>
            </a:extLst>
          </p:cNvPr>
          <p:cNvSpPr>
            <a:spLocks noGrp="1"/>
          </p:cNvSpPr>
          <p:nvPr>
            <p:ph type="sldNum" sz="quarter" idx="12"/>
          </p:nvPr>
        </p:nvSpPr>
        <p:spPr/>
        <p:txBody>
          <a:bodyPr/>
          <a:lstStyle/>
          <a:p>
            <a:fld id="{A22C682C-E9DB-4137-9A63-78D4A5F3749E}" type="slidenum">
              <a:rPr lang="en-US" smtClean="0"/>
              <a:t>3</a:t>
            </a:fld>
            <a:endParaRPr lang="en-US"/>
          </a:p>
        </p:txBody>
      </p:sp>
      <p:sp>
        <p:nvSpPr>
          <p:cNvPr id="11" name="Google Shape;237;p29">
            <a:extLst>
              <a:ext uri="{FF2B5EF4-FFF2-40B4-BE49-F238E27FC236}">
                <a16:creationId xmlns:a16="http://schemas.microsoft.com/office/drawing/2014/main" id="{65CBC533-A9DD-3BE2-5A2E-FACD85D89402}"/>
              </a:ext>
            </a:extLst>
          </p:cNvPr>
          <p:cNvSpPr txBox="1"/>
          <p:nvPr/>
        </p:nvSpPr>
        <p:spPr>
          <a:xfrm>
            <a:off x="1183249" y="3546623"/>
            <a:ext cx="2759858" cy="1600981"/>
          </a:xfrm>
          <a:prstGeom prst="rect">
            <a:avLst/>
          </a:prstGeom>
          <a:noFill/>
          <a:ln>
            <a:noFill/>
          </a:ln>
        </p:spPr>
        <p:txBody>
          <a:bodyPr spcFirstLastPara="1" wrap="square" lIns="91425" tIns="91425" rIns="91425" bIns="91425" anchor="t" anchorCtr="0">
            <a:noAutofit/>
          </a:bodyPr>
          <a:lstStyle/>
          <a:p>
            <a:pPr algn="ctr"/>
            <a:r>
              <a:rPr lang="en-US" sz="1600">
                <a:solidFill>
                  <a:srgbClr val="091F2F"/>
                </a:solidFill>
                <a:latin typeface="Montserrat ExtraBold"/>
                <a:ea typeface="Montserrat ExtraBold"/>
                <a:cs typeface="Montserrat ExtraBold"/>
                <a:sym typeface="Montserrat ExtraBold"/>
              </a:rPr>
              <a:t>Secretary Tutwiler</a:t>
            </a:r>
          </a:p>
          <a:p>
            <a:pPr algn="ctr"/>
            <a:endParaRPr lang="en-US" sz="1600" i="1">
              <a:solidFill>
                <a:srgbClr val="091F2F"/>
              </a:solidFill>
              <a:latin typeface="Montserrat ExtraBold"/>
              <a:ea typeface="Lora"/>
              <a:cs typeface="Lora"/>
              <a:sym typeface="Montserrat ExtraBold"/>
            </a:endParaRPr>
          </a:p>
          <a:p>
            <a:pPr algn="ctr"/>
            <a:r>
              <a:rPr lang="en-US" sz="1600" i="1">
                <a:solidFill>
                  <a:srgbClr val="091F2F"/>
                </a:solidFill>
                <a:ea typeface="Lora"/>
                <a:cs typeface="Lora"/>
                <a:sym typeface="Lora"/>
              </a:rPr>
              <a:t>Secretary of Education</a:t>
            </a:r>
          </a:p>
          <a:p>
            <a:pPr algn="ctr"/>
            <a:r>
              <a:rPr lang="en-US" sz="1600">
                <a:solidFill>
                  <a:schemeClr val="tx2"/>
                </a:solidFill>
                <a:ea typeface="Lora"/>
                <a:cs typeface="Lora"/>
                <a:sym typeface="Lora"/>
              </a:rPr>
              <a:t>Executive Office of Education (EOE)</a:t>
            </a:r>
          </a:p>
        </p:txBody>
      </p:sp>
      <p:pic>
        <p:nvPicPr>
          <p:cNvPr id="12" name="Picture 2">
            <a:extLst>
              <a:ext uri="{FF2B5EF4-FFF2-40B4-BE49-F238E27FC236}">
                <a16:creationId xmlns:a16="http://schemas.microsoft.com/office/drawing/2014/main" id="{F3EFCA3F-8EF5-D82F-E447-8735393F28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610678" y="1483258"/>
            <a:ext cx="1905000" cy="1905000"/>
          </a:xfrm>
          <a:prstGeom prst="ellipse">
            <a:avLst/>
          </a:prstGeom>
          <a:ln w="63500" cap="rnd">
            <a:solidFill>
              <a:schemeClr val="accent3"/>
            </a:solid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9E7F8E0B-8878-FD51-EB75-CCD2DE7F0D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418999" y="1483258"/>
            <a:ext cx="1905001" cy="1905001"/>
          </a:xfrm>
          <a:prstGeom prst="ellipse">
            <a:avLst/>
          </a:prstGeom>
          <a:ln w="63500" cap="rnd">
            <a:solidFill>
              <a:schemeClr val="accent3"/>
            </a:solid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Google Shape;237;p29">
            <a:extLst>
              <a:ext uri="{FF2B5EF4-FFF2-40B4-BE49-F238E27FC236}">
                <a16:creationId xmlns:a16="http://schemas.microsoft.com/office/drawing/2014/main" id="{1C304944-E131-B85B-7A7B-00AB91FE525B}"/>
              </a:ext>
            </a:extLst>
          </p:cNvPr>
          <p:cNvSpPr txBox="1"/>
          <p:nvPr/>
        </p:nvSpPr>
        <p:spPr>
          <a:xfrm>
            <a:off x="3991570" y="3546623"/>
            <a:ext cx="2759858" cy="1600981"/>
          </a:xfrm>
          <a:prstGeom prst="rect">
            <a:avLst/>
          </a:prstGeom>
          <a:noFill/>
          <a:ln>
            <a:noFill/>
          </a:ln>
        </p:spPr>
        <p:txBody>
          <a:bodyPr spcFirstLastPara="1" wrap="square" lIns="91425" tIns="91425" rIns="91425" bIns="91425" anchor="t" anchorCtr="0">
            <a:noAutofit/>
          </a:bodyPr>
          <a:lstStyle/>
          <a:p>
            <a:pPr algn="ctr"/>
            <a:r>
              <a:rPr lang="en-US" sz="1600">
                <a:solidFill>
                  <a:srgbClr val="091F2F"/>
                </a:solidFill>
                <a:latin typeface="Montserrat ExtraBold"/>
                <a:ea typeface="Montserrat ExtraBold"/>
                <a:cs typeface="Montserrat ExtraBold"/>
                <a:sym typeface="Montserrat ExtraBold"/>
              </a:rPr>
              <a:t>Secretary Hao</a:t>
            </a:r>
          </a:p>
          <a:p>
            <a:pPr algn="ctr"/>
            <a:endParaRPr lang="en-US" sz="1600" i="1">
              <a:solidFill>
                <a:srgbClr val="091F2F"/>
              </a:solidFill>
              <a:latin typeface="Montserrat ExtraBold"/>
              <a:ea typeface="Lora"/>
              <a:cs typeface="Lora"/>
              <a:sym typeface="Montserrat ExtraBold"/>
            </a:endParaRPr>
          </a:p>
          <a:p>
            <a:pPr algn="ctr"/>
            <a:r>
              <a:rPr lang="en-US" sz="1600" i="1">
                <a:solidFill>
                  <a:srgbClr val="091F2F"/>
                </a:solidFill>
                <a:ea typeface="Lora"/>
                <a:cs typeface="Lora"/>
                <a:sym typeface="Lora"/>
              </a:rPr>
              <a:t>Secretary of the Executive Office of Economic Development</a:t>
            </a:r>
          </a:p>
          <a:p>
            <a:pPr algn="ctr"/>
            <a:r>
              <a:rPr lang="en-US" sz="1600">
                <a:solidFill>
                  <a:schemeClr val="tx2"/>
                </a:solidFill>
                <a:ea typeface="Lora"/>
                <a:cs typeface="Lora"/>
                <a:sym typeface="Lora"/>
              </a:rPr>
              <a:t>Executive Office of Economic Development (</a:t>
            </a:r>
            <a:r>
              <a:rPr lang="en-US" sz="1600" err="1">
                <a:solidFill>
                  <a:schemeClr val="tx2"/>
                </a:solidFill>
                <a:ea typeface="Lora"/>
                <a:cs typeface="Lora"/>
                <a:sym typeface="Lora"/>
              </a:rPr>
              <a:t>EOED</a:t>
            </a:r>
            <a:r>
              <a:rPr lang="en-US" sz="1600">
                <a:solidFill>
                  <a:schemeClr val="tx2"/>
                </a:solidFill>
                <a:ea typeface="Lora"/>
                <a:cs typeface="Lora"/>
                <a:sym typeface="Lora"/>
              </a:rPr>
              <a:t>)</a:t>
            </a:r>
            <a:endParaRPr sz="1600">
              <a:solidFill>
                <a:schemeClr val="tx2"/>
              </a:solidFill>
              <a:latin typeface="Lora"/>
              <a:ea typeface="Lora"/>
              <a:cs typeface="Lora"/>
              <a:sym typeface="Lora"/>
            </a:endParaRPr>
          </a:p>
        </p:txBody>
      </p:sp>
      <p:pic>
        <p:nvPicPr>
          <p:cNvPr id="18" name="Picture 6">
            <a:extLst>
              <a:ext uri="{FF2B5EF4-FFF2-40B4-BE49-F238E27FC236}">
                <a16:creationId xmlns:a16="http://schemas.microsoft.com/office/drawing/2014/main" id="{771BA813-087C-AE23-839D-52DEBFC787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227320" y="1483258"/>
            <a:ext cx="1905001" cy="1905001"/>
          </a:xfrm>
          <a:prstGeom prst="ellipse">
            <a:avLst/>
          </a:prstGeom>
          <a:ln w="63500" cap="rnd">
            <a:solidFill>
              <a:schemeClr val="accent3"/>
            </a:solid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Google Shape;237;p29">
            <a:extLst>
              <a:ext uri="{FF2B5EF4-FFF2-40B4-BE49-F238E27FC236}">
                <a16:creationId xmlns:a16="http://schemas.microsoft.com/office/drawing/2014/main" id="{EB1B38B2-7BF7-B920-4401-992D98A9941E}"/>
              </a:ext>
            </a:extLst>
          </p:cNvPr>
          <p:cNvSpPr txBox="1"/>
          <p:nvPr/>
        </p:nvSpPr>
        <p:spPr>
          <a:xfrm>
            <a:off x="6799891" y="3546623"/>
            <a:ext cx="2759858" cy="1600981"/>
          </a:xfrm>
          <a:prstGeom prst="rect">
            <a:avLst/>
          </a:prstGeom>
          <a:noFill/>
          <a:ln>
            <a:noFill/>
          </a:ln>
        </p:spPr>
        <p:txBody>
          <a:bodyPr spcFirstLastPara="1" wrap="square" lIns="91425" tIns="91425" rIns="91425" bIns="91425" anchor="t" anchorCtr="0">
            <a:noAutofit/>
          </a:bodyPr>
          <a:lstStyle/>
          <a:p>
            <a:pPr algn="ctr"/>
            <a:r>
              <a:rPr lang="en-US" sz="1600">
                <a:solidFill>
                  <a:srgbClr val="091F2F"/>
                </a:solidFill>
                <a:latin typeface="Montserrat ExtraBold"/>
                <a:ea typeface="Montserrat ExtraBold"/>
                <a:cs typeface="Montserrat ExtraBold"/>
                <a:sym typeface="Montserrat ExtraBold"/>
              </a:rPr>
              <a:t>Secretary Jones</a:t>
            </a:r>
          </a:p>
          <a:p>
            <a:pPr algn="ctr"/>
            <a:endParaRPr lang="en-US" sz="1600" i="1">
              <a:solidFill>
                <a:srgbClr val="091F2F"/>
              </a:solidFill>
              <a:latin typeface="Montserrat ExtraBold"/>
              <a:ea typeface="Lora"/>
              <a:cs typeface="Lora"/>
              <a:sym typeface="Montserrat ExtraBold"/>
            </a:endParaRPr>
          </a:p>
          <a:p>
            <a:pPr algn="ctr"/>
            <a:r>
              <a:rPr lang="en-US" sz="1600" i="1">
                <a:solidFill>
                  <a:srgbClr val="091F2F"/>
                </a:solidFill>
                <a:ea typeface="Lora"/>
                <a:cs typeface="Lora"/>
                <a:sym typeface="Lora"/>
              </a:rPr>
              <a:t>Secretary of Labor and Workforce Development</a:t>
            </a:r>
          </a:p>
          <a:p>
            <a:pPr algn="ctr"/>
            <a:r>
              <a:rPr lang="en-US" sz="1600">
                <a:solidFill>
                  <a:schemeClr val="tx2"/>
                </a:solidFill>
                <a:ea typeface="Lora"/>
                <a:cs typeface="Lora"/>
                <a:sym typeface="Lora"/>
              </a:rPr>
              <a:t>Executive Office of Labor and Workforce Development (</a:t>
            </a:r>
            <a:r>
              <a:rPr lang="en-US" sz="1600" err="1">
                <a:solidFill>
                  <a:schemeClr val="tx2"/>
                </a:solidFill>
                <a:ea typeface="Lora"/>
                <a:cs typeface="Lora"/>
                <a:sym typeface="Lora"/>
              </a:rPr>
              <a:t>EOLWD</a:t>
            </a:r>
            <a:r>
              <a:rPr lang="en-US" sz="1600">
                <a:solidFill>
                  <a:schemeClr val="tx2"/>
                </a:solidFill>
                <a:ea typeface="Lora"/>
                <a:cs typeface="Lora"/>
                <a:sym typeface="Lora"/>
              </a:rPr>
              <a:t>)</a:t>
            </a:r>
            <a:endParaRPr sz="1600">
              <a:solidFill>
                <a:schemeClr val="tx2"/>
              </a:solidFill>
              <a:latin typeface="Lora"/>
              <a:ea typeface="Lora"/>
              <a:cs typeface="Lora"/>
              <a:sym typeface="Lora"/>
            </a:endParaRPr>
          </a:p>
        </p:txBody>
      </p:sp>
    </p:spTree>
    <p:extLst>
      <p:ext uri="{BB962C8B-B14F-4D97-AF65-F5344CB8AC3E}">
        <p14:creationId xmlns:p14="http://schemas.microsoft.com/office/powerpoint/2010/main" val="209660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BCBF205-8D4D-1CC3-9B03-CFF42943A9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FBCBF205-8D4D-1CC3-9B03-CFF42943A9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3660DBE-1924-7C98-5DC6-5FC981862AE9}"/>
              </a:ext>
            </a:extLst>
          </p:cNvPr>
          <p:cNvSpPr>
            <a:spLocks noGrp="1"/>
          </p:cNvSpPr>
          <p:nvPr>
            <p:ph type="title"/>
          </p:nvPr>
        </p:nvSpPr>
        <p:spPr>
          <a:xfrm>
            <a:off x="1354429" y="314672"/>
            <a:ext cx="8909539" cy="633413"/>
          </a:xfrm>
        </p:spPr>
        <p:txBody>
          <a:bodyPr vert="horz">
            <a:noAutofit/>
          </a:bodyPr>
          <a:lstStyle/>
          <a:p>
            <a:r>
              <a:rPr lang="en-US" sz="3600"/>
              <a:t>Task Force Support &amp; Coordination</a:t>
            </a:r>
          </a:p>
        </p:txBody>
      </p:sp>
      <p:sp>
        <p:nvSpPr>
          <p:cNvPr id="5" name="Slide Number Placeholder 4">
            <a:extLst>
              <a:ext uri="{FF2B5EF4-FFF2-40B4-BE49-F238E27FC236}">
                <a16:creationId xmlns:a16="http://schemas.microsoft.com/office/drawing/2014/main" id="{39606F9E-1FAE-FC2D-CB02-08D9C95DCD40}"/>
              </a:ext>
            </a:extLst>
          </p:cNvPr>
          <p:cNvSpPr>
            <a:spLocks noGrp="1"/>
          </p:cNvSpPr>
          <p:nvPr>
            <p:ph type="sldNum" sz="quarter" idx="12"/>
          </p:nvPr>
        </p:nvSpPr>
        <p:spPr/>
        <p:txBody>
          <a:bodyPr/>
          <a:lstStyle/>
          <a:p>
            <a:fld id="{A22C682C-E9DB-4137-9A63-78D4A5F3749E}" type="slidenum">
              <a:rPr lang="en-US" smtClean="0"/>
              <a:t>4</a:t>
            </a:fld>
            <a:endParaRPr lang="en-US"/>
          </a:p>
        </p:txBody>
      </p:sp>
      <p:sp>
        <p:nvSpPr>
          <p:cNvPr id="11" name="Google Shape;237;p29">
            <a:extLst>
              <a:ext uri="{FF2B5EF4-FFF2-40B4-BE49-F238E27FC236}">
                <a16:creationId xmlns:a16="http://schemas.microsoft.com/office/drawing/2014/main" id="{65CBC533-A9DD-3BE2-5A2E-FACD85D89402}"/>
              </a:ext>
            </a:extLst>
          </p:cNvPr>
          <p:cNvSpPr txBox="1"/>
          <p:nvPr/>
        </p:nvSpPr>
        <p:spPr>
          <a:xfrm>
            <a:off x="4078070" y="3741599"/>
            <a:ext cx="2759858" cy="1600981"/>
          </a:xfrm>
          <a:prstGeom prst="rect">
            <a:avLst/>
          </a:prstGeom>
          <a:noFill/>
          <a:ln>
            <a:noFill/>
          </a:ln>
        </p:spPr>
        <p:txBody>
          <a:bodyPr spcFirstLastPara="1" wrap="square" lIns="91425" tIns="91425" rIns="91425" bIns="91425" anchor="t" anchorCtr="0">
            <a:noAutofit/>
          </a:bodyPr>
          <a:lstStyle/>
          <a:p>
            <a:pPr algn="ctr"/>
            <a:r>
              <a:rPr lang="en-US" sz="1600">
                <a:solidFill>
                  <a:srgbClr val="091F2F"/>
                </a:solidFill>
                <a:latin typeface="Montserrat ExtraBold"/>
                <a:sym typeface="Montserrat ExtraBold"/>
              </a:rPr>
              <a:t>Undersecretary Reilly</a:t>
            </a:r>
            <a:endParaRPr lang="en-US"/>
          </a:p>
          <a:p>
            <a:pPr algn="ctr"/>
            <a:endParaRPr lang="en-US" sz="1600" i="1">
              <a:solidFill>
                <a:srgbClr val="091F2F"/>
              </a:solidFill>
              <a:latin typeface="Montserrat ExtraBold"/>
              <a:ea typeface="Lora"/>
              <a:cs typeface="Lora"/>
              <a:sym typeface="Montserrat ExtraBold"/>
            </a:endParaRPr>
          </a:p>
          <a:p>
            <a:pPr algn="ctr"/>
            <a:r>
              <a:rPr lang="en-US" sz="1600" i="1">
                <a:solidFill>
                  <a:srgbClr val="091F2F"/>
                </a:solidFill>
                <a:latin typeface="Calibri"/>
                <a:cs typeface="Calibri"/>
              </a:rPr>
              <a:t>Task</a:t>
            </a:r>
            <a:r>
              <a:rPr lang="en-US" sz="1600" i="1">
                <a:solidFill>
                  <a:srgbClr val="091F2F"/>
                </a:solidFill>
                <a:sym typeface="Lora"/>
              </a:rPr>
              <a:t> Force Coordinator</a:t>
            </a:r>
            <a:endParaRPr lang="en-US">
              <a:solidFill>
                <a:srgbClr val="000000"/>
              </a:solidFill>
              <a:cs typeface="Calibri"/>
            </a:endParaRPr>
          </a:p>
          <a:p>
            <a:pPr algn="ctr"/>
            <a:r>
              <a:rPr lang="en-US" sz="1600" i="1">
                <a:solidFill>
                  <a:srgbClr val="091F2F"/>
                </a:solidFill>
                <a:sym typeface="Lora"/>
              </a:rPr>
              <a:t>Undersecretary &amp; Chief Operating Officer</a:t>
            </a:r>
            <a:endParaRPr lang="en-US">
              <a:cs typeface="Calibri"/>
            </a:endParaRPr>
          </a:p>
          <a:p>
            <a:pPr algn="ctr"/>
            <a:r>
              <a:rPr lang="en-US" sz="1600">
                <a:solidFill>
                  <a:schemeClr val="tx2"/>
                </a:solidFill>
                <a:ea typeface="Lora"/>
                <a:cs typeface="Lora"/>
                <a:sym typeface="Lora"/>
              </a:rPr>
              <a:t>Executive Office of Education (EOE)</a:t>
            </a:r>
            <a:endParaRPr lang="en-US" sz="1600">
              <a:solidFill>
                <a:schemeClr val="tx2"/>
              </a:solidFill>
              <a:ea typeface="Lora"/>
              <a:cs typeface="Lora"/>
            </a:endParaRPr>
          </a:p>
        </p:txBody>
      </p:sp>
      <p:sp>
        <p:nvSpPr>
          <p:cNvPr id="4" name="Google Shape;237;p29">
            <a:extLst>
              <a:ext uri="{FF2B5EF4-FFF2-40B4-BE49-F238E27FC236}">
                <a16:creationId xmlns:a16="http://schemas.microsoft.com/office/drawing/2014/main" id="{301C1D1B-9EF5-2B87-93B3-2E730ECE775E}"/>
              </a:ext>
            </a:extLst>
          </p:cNvPr>
          <p:cNvSpPr txBox="1"/>
          <p:nvPr/>
        </p:nvSpPr>
        <p:spPr>
          <a:xfrm>
            <a:off x="812074" y="3718315"/>
            <a:ext cx="2759858" cy="1600981"/>
          </a:xfrm>
          <a:prstGeom prst="rect">
            <a:avLst/>
          </a:prstGeom>
          <a:noFill/>
          <a:ln>
            <a:noFill/>
          </a:ln>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91F2F"/>
                </a:solidFill>
                <a:latin typeface="Montserrat ExtraBold"/>
                <a:ea typeface="Montserrat ExtraBold"/>
                <a:cs typeface="Montserrat ExtraBold"/>
                <a:sym typeface="Montserrat ExtraBold"/>
              </a:rPr>
              <a:t>Commissioner Kershaw</a:t>
            </a:r>
          </a:p>
          <a:p>
            <a:pPr algn="ctr"/>
            <a:endParaRPr lang="en-US" sz="1600" i="1">
              <a:solidFill>
                <a:srgbClr val="091F2F"/>
              </a:solidFill>
              <a:latin typeface="Montserrat ExtraBold"/>
              <a:ea typeface="Lora"/>
              <a:cs typeface="Lora"/>
              <a:sym typeface="Montserrat ExtraBold"/>
            </a:endParaRPr>
          </a:p>
          <a:p>
            <a:pPr algn="ctr"/>
            <a:r>
              <a:rPr lang="en-US" sz="1600" i="1">
                <a:solidFill>
                  <a:srgbClr val="091F2F"/>
                </a:solidFill>
                <a:ea typeface="Lora"/>
                <a:cs typeface="Lora"/>
                <a:sym typeface="Lora"/>
              </a:rPr>
              <a:t>Commissioner of the Department of Early Education &amp; Care</a:t>
            </a:r>
          </a:p>
          <a:p>
            <a:pPr algn="ctr"/>
            <a:r>
              <a:rPr lang="en-US" sz="1600">
                <a:solidFill>
                  <a:schemeClr val="tx2"/>
                </a:solidFill>
                <a:ea typeface="Lora"/>
                <a:cs typeface="Lora"/>
                <a:sym typeface="Lora"/>
              </a:rPr>
              <a:t>Department of Early Education &amp; Care (EEC) </a:t>
            </a:r>
            <a:endParaRPr sz="1600">
              <a:solidFill>
                <a:schemeClr val="tx2"/>
              </a:solidFill>
              <a:latin typeface="Lora"/>
              <a:ea typeface="Lora"/>
              <a:cs typeface="Lora"/>
              <a:sym typeface="Lora"/>
            </a:endParaRPr>
          </a:p>
        </p:txBody>
      </p:sp>
      <p:pic>
        <p:nvPicPr>
          <p:cNvPr id="6" name="Picture 5" descr="A person in a suit and tie&#10;&#10;Description automatically generated">
            <a:extLst>
              <a:ext uri="{FF2B5EF4-FFF2-40B4-BE49-F238E27FC236}">
                <a16:creationId xmlns:a16="http://schemas.microsoft.com/office/drawing/2014/main" id="{96A90886-8C02-AED5-66D4-3FC673C94896}"/>
              </a:ext>
            </a:extLst>
          </p:cNvPr>
          <p:cNvPicPr>
            <a:picLocks noChangeAspect="1"/>
          </p:cNvPicPr>
          <p:nvPr/>
        </p:nvPicPr>
        <p:blipFill>
          <a:blip r:embed="rId5"/>
          <a:stretch>
            <a:fillRect/>
          </a:stretch>
        </p:blipFill>
        <p:spPr>
          <a:xfrm>
            <a:off x="4400533" y="1549890"/>
            <a:ext cx="1934107" cy="1983889"/>
          </a:xfrm>
          <a:prstGeom prst="rect">
            <a:avLst/>
          </a:prstGeom>
        </p:spPr>
      </p:pic>
      <p:pic>
        <p:nvPicPr>
          <p:cNvPr id="14" name="Picture 13" descr="Amy Kershaw, Commissioner | Mass.gov">
            <a:extLst>
              <a:ext uri="{FF2B5EF4-FFF2-40B4-BE49-F238E27FC236}">
                <a16:creationId xmlns:a16="http://schemas.microsoft.com/office/drawing/2014/main" id="{50B072D8-A9A0-E6E2-A356-25BD96DECD4F}"/>
              </a:ext>
            </a:extLst>
          </p:cNvPr>
          <p:cNvPicPr>
            <a:picLocks noChangeAspect="1"/>
          </p:cNvPicPr>
          <p:nvPr/>
        </p:nvPicPr>
        <p:blipFill rotWithShape="1">
          <a:blip r:embed="rId6"/>
          <a:srcRect l="1052" t="9329" r="2409" b="18654"/>
          <a:stretch/>
        </p:blipFill>
        <p:spPr>
          <a:xfrm>
            <a:off x="1308930" y="1573313"/>
            <a:ext cx="1708328" cy="1983641"/>
          </a:xfrm>
          <a:prstGeom prst="rect">
            <a:avLst/>
          </a:prstGeom>
        </p:spPr>
      </p:pic>
      <p:pic>
        <p:nvPicPr>
          <p:cNvPr id="15" name="Picture 14" descr="The Boston Consulting Group – Logos Download">
            <a:extLst>
              <a:ext uri="{FF2B5EF4-FFF2-40B4-BE49-F238E27FC236}">
                <a16:creationId xmlns:a16="http://schemas.microsoft.com/office/drawing/2014/main" id="{D8451C21-A44B-731E-A060-CC61627101FA}"/>
              </a:ext>
            </a:extLst>
          </p:cNvPr>
          <p:cNvPicPr>
            <a:picLocks noChangeAspect="1"/>
          </p:cNvPicPr>
          <p:nvPr/>
        </p:nvPicPr>
        <p:blipFill>
          <a:blip r:embed="rId7"/>
          <a:stretch>
            <a:fillRect/>
          </a:stretch>
        </p:blipFill>
        <p:spPr>
          <a:xfrm>
            <a:off x="7304109" y="2260687"/>
            <a:ext cx="3439700" cy="843942"/>
          </a:xfrm>
          <a:prstGeom prst="rect">
            <a:avLst/>
          </a:prstGeom>
        </p:spPr>
      </p:pic>
      <p:pic>
        <p:nvPicPr>
          <p:cNvPr id="16" name="Picture 15" descr="Neighborhood Villages">
            <a:extLst>
              <a:ext uri="{FF2B5EF4-FFF2-40B4-BE49-F238E27FC236}">
                <a16:creationId xmlns:a16="http://schemas.microsoft.com/office/drawing/2014/main" id="{A8708324-E4D0-7007-87E7-B70552CC5358}"/>
              </a:ext>
            </a:extLst>
          </p:cNvPr>
          <p:cNvPicPr>
            <a:picLocks noChangeAspect="1"/>
          </p:cNvPicPr>
          <p:nvPr/>
        </p:nvPicPr>
        <p:blipFill>
          <a:blip r:embed="rId8"/>
          <a:stretch>
            <a:fillRect/>
          </a:stretch>
        </p:blipFill>
        <p:spPr>
          <a:xfrm>
            <a:off x="7240305" y="3962334"/>
            <a:ext cx="3671692" cy="655660"/>
          </a:xfrm>
          <a:prstGeom prst="rect">
            <a:avLst/>
          </a:prstGeom>
        </p:spPr>
      </p:pic>
    </p:spTree>
    <p:extLst>
      <p:ext uri="{BB962C8B-B14F-4D97-AF65-F5344CB8AC3E}">
        <p14:creationId xmlns:p14="http://schemas.microsoft.com/office/powerpoint/2010/main" val="289285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91B64D2-5F64-0E15-E9FD-7331BABE3A6E}"/>
              </a:ext>
            </a:extLst>
          </p:cNvPr>
          <p:cNvGraphicFramePr>
            <a:graphicFrameLocks noChangeAspect="1"/>
          </p:cNvGraphicFramePr>
          <p:nvPr>
            <p:custDataLst>
              <p:tags r:id="rId1"/>
            </p:custDataLst>
            <p:extLst>
              <p:ext uri="{D42A27DB-BD31-4B8C-83A1-F6EECF244321}">
                <p14:modId xmlns:p14="http://schemas.microsoft.com/office/powerpoint/2010/main" val="3794600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A91B64D2-5F64-0E15-E9FD-7331BABE3A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B2FDD4D-DFE4-C272-3746-A56BBB09E90B}"/>
              </a:ext>
            </a:extLst>
          </p:cNvPr>
          <p:cNvSpPr>
            <a:spLocks noGrp="1"/>
          </p:cNvSpPr>
          <p:nvPr>
            <p:ph type="title"/>
          </p:nvPr>
        </p:nvSpPr>
        <p:spPr/>
        <p:txBody>
          <a:bodyPr vert="horz">
            <a:noAutofit/>
          </a:bodyPr>
          <a:lstStyle/>
          <a:p>
            <a:r>
              <a:rPr lang="en-US" sz="3600"/>
              <a:t>About the Inter-Agency Task Force</a:t>
            </a:r>
          </a:p>
        </p:txBody>
      </p:sp>
      <p:sp>
        <p:nvSpPr>
          <p:cNvPr id="5" name="Slide Number Placeholder 4">
            <a:extLst>
              <a:ext uri="{FF2B5EF4-FFF2-40B4-BE49-F238E27FC236}">
                <a16:creationId xmlns:a16="http://schemas.microsoft.com/office/drawing/2014/main" id="{46B934AC-8FA6-9F95-ABB6-B0AC318B5E68}"/>
              </a:ext>
            </a:extLst>
          </p:cNvPr>
          <p:cNvSpPr>
            <a:spLocks noGrp="1"/>
          </p:cNvSpPr>
          <p:nvPr>
            <p:ph type="sldNum" sz="quarter" idx="12"/>
          </p:nvPr>
        </p:nvSpPr>
        <p:spPr/>
        <p:txBody>
          <a:bodyPr/>
          <a:lstStyle/>
          <a:p>
            <a:fld id="{A22C682C-E9DB-4137-9A63-78D4A5F3749E}" type="slidenum">
              <a:rPr lang="en-US" smtClean="0"/>
              <a:t>5</a:t>
            </a:fld>
            <a:endParaRPr lang="en-US"/>
          </a:p>
        </p:txBody>
      </p:sp>
      <p:sp>
        <p:nvSpPr>
          <p:cNvPr id="9" name="TextBox 8">
            <a:extLst>
              <a:ext uri="{FF2B5EF4-FFF2-40B4-BE49-F238E27FC236}">
                <a16:creationId xmlns:a16="http://schemas.microsoft.com/office/drawing/2014/main" id="{091B5FCF-424F-E5DA-FED6-529CEEA31ADA}"/>
              </a:ext>
            </a:extLst>
          </p:cNvPr>
          <p:cNvSpPr txBox="1"/>
          <p:nvPr/>
        </p:nvSpPr>
        <p:spPr>
          <a:xfrm>
            <a:off x="1371599" y="1061249"/>
            <a:ext cx="9982197" cy="5016758"/>
          </a:xfrm>
          <a:prstGeom prst="rect">
            <a:avLst/>
          </a:prstGeom>
          <a:noFill/>
        </p:spPr>
        <p:txBody>
          <a:bodyPr wrap="square" lIns="91440" tIns="45720" rIns="91440" bIns="45720" rtlCol="0" anchor="t">
            <a:spAutoFit/>
          </a:bodyPr>
          <a:lstStyle/>
          <a:p>
            <a:r>
              <a:rPr lang="en-US" sz="2000">
                <a:latin typeface="Calibri"/>
                <a:ea typeface="+mn-lt"/>
                <a:cs typeface="+mn-lt"/>
              </a:rPr>
              <a:t>The Task Force was established by </a:t>
            </a:r>
            <a:r>
              <a:rPr lang="en-US" sz="2000">
                <a:solidFill>
                  <a:srgbClr val="000000"/>
                </a:solidFill>
                <a:latin typeface="Calibri"/>
                <a:cs typeface="Calibri"/>
              </a:rPr>
              <a:t>Executive Order 625 to ensure that Massachusetts leads the nation in early education and child care access, affordability, equity, and quality. </a:t>
            </a:r>
          </a:p>
          <a:p>
            <a:endParaRPr lang="en-US" sz="2000">
              <a:solidFill>
                <a:srgbClr val="000000"/>
              </a:solidFill>
              <a:latin typeface="Calibri"/>
              <a:cs typeface="Calibri"/>
            </a:endParaRPr>
          </a:p>
          <a:p>
            <a:r>
              <a:rPr lang="en-US" sz="2000">
                <a:solidFill>
                  <a:srgbClr val="000000"/>
                </a:solidFill>
                <a:latin typeface="Calibri"/>
                <a:cs typeface="Calibri"/>
              </a:rPr>
              <a:t>The Task Force is comprised of the Secretary of Education, the Secretary of Labor and Workforce Development, and the Secretary of Economic Development, who shall serve as co-chairs.​</a:t>
            </a:r>
            <a:r>
              <a:rPr lang="en-US" sz="2000">
                <a:latin typeface="Calibri"/>
                <a:ea typeface="+mn-lt"/>
                <a:cs typeface="+mn-lt"/>
              </a:rPr>
              <a:t> </a:t>
            </a:r>
            <a:r>
              <a:rPr lang="en-US" sz="2000">
                <a:effectLst/>
                <a:latin typeface="Calibri"/>
                <a:ea typeface="Calibri"/>
                <a:cs typeface="Calibri"/>
              </a:rPr>
              <a:t>Additional members of the Task Force are the Secretaries of Administration and Finance, Energy and Environmental Affairs, Health and Human Services, Housing and Livable Communities, Public Safety and Security, Technology Services and Security, Transportation, and Veterans Services, or their designees.</a:t>
            </a:r>
            <a:r>
              <a:rPr lang="en-US" sz="2000">
                <a:latin typeface="Calibri"/>
                <a:ea typeface="Calibri"/>
                <a:cs typeface="Calibri"/>
              </a:rPr>
              <a:t> </a:t>
            </a:r>
            <a:r>
              <a:rPr lang="en-US" sz="2000">
                <a:effectLst/>
                <a:latin typeface="Calibri"/>
                <a:ea typeface="Calibri"/>
                <a:cs typeface="Calibri"/>
              </a:rPr>
              <a:t> ​</a:t>
            </a:r>
          </a:p>
          <a:p>
            <a:r>
              <a:rPr lang="en-US" sz="2000">
                <a:effectLst/>
                <a:latin typeface="Calibri"/>
                <a:ea typeface="Calibri"/>
                <a:cs typeface="Calibri"/>
              </a:rPr>
              <a:t>​</a:t>
            </a:r>
          </a:p>
          <a:p>
            <a:r>
              <a:rPr lang="en-US" sz="2000">
                <a:effectLst/>
                <a:latin typeface="Calibri"/>
                <a:ea typeface="Calibri"/>
                <a:cs typeface="Calibri"/>
              </a:rPr>
              <a:t>​In developing its recommendations, the Task Force will engage with industry and business leaders, organized labor, health services stakeholders, housing and planning experts, working parents and caregivers, and child care providers and experts.</a:t>
            </a:r>
          </a:p>
          <a:p>
            <a:endParaRPr lang="en-US" sz="2000">
              <a:latin typeface="Calibri"/>
              <a:ea typeface="Calibri" panose="020F0502020204030204" pitchFamily="34" charset="0"/>
              <a:cs typeface="Calibri"/>
            </a:endParaRPr>
          </a:p>
          <a:p>
            <a:r>
              <a:rPr lang="en-US" sz="2000">
                <a:effectLst/>
                <a:latin typeface="Calibri"/>
                <a:ea typeface="Calibri"/>
                <a:cs typeface="Calibri"/>
              </a:rPr>
              <a:t>In developing and refining its recommendations, the Task Force may coordinate cross-secretariat pilot programs.</a:t>
            </a:r>
            <a:r>
              <a:rPr lang="en-US" sz="2000">
                <a:latin typeface="Calibri"/>
                <a:ea typeface="Calibri"/>
                <a:cs typeface="Calibri"/>
              </a:rPr>
              <a:t> </a:t>
            </a:r>
            <a:endParaRPr lang="en-US" sz="2000">
              <a:effectLst/>
              <a:latin typeface="Calibri"/>
              <a:ea typeface="Calibri" panose="020F0502020204030204" pitchFamily="34" charset="0"/>
              <a:cs typeface="Calibri"/>
            </a:endParaRPr>
          </a:p>
        </p:txBody>
      </p:sp>
      <p:pic>
        <p:nvPicPr>
          <p:cNvPr id="10" name="Graphic 9" descr="Cycle with people outline">
            <a:extLst>
              <a:ext uri="{FF2B5EF4-FFF2-40B4-BE49-F238E27FC236}">
                <a16:creationId xmlns:a16="http://schemas.microsoft.com/office/drawing/2014/main" id="{9A8A8E3A-0142-99CE-0A1F-7E46E48FB0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768" y="4149939"/>
            <a:ext cx="914400" cy="914400"/>
          </a:xfrm>
          <a:prstGeom prst="rect">
            <a:avLst/>
          </a:prstGeom>
        </p:spPr>
      </p:pic>
      <p:pic>
        <p:nvPicPr>
          <p:cNvPr id="11" name="Graphic 10" descr="Cheers outline">
            <a:extLst>
              <a:ext uri="{FF2B5EF4-FFF2-40B4-BE49-F238E27FC236}">
                <a16:creationId xmlns:a16="http://schemas.microsoft.com/office/drawing/2014/main" id="{06B83A4A-FEF7-A957-242A-5F0BFEEE14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4768" y="2406200"/>
            <a:ext cx="914400" cy="914400"/>
          </a:xfrm>
          <a:prstGeom prst="rect">
            <a:avLst/>
          </a:prstGeom>
        </p:spPr>
      </p:pic>
      <p:pic>
        <p:nvPicPr>
          <p:cNvPr id="12" name="Graphic 11" descr="Clipboard Badge outline">
            <a:extLst>
              <a:ext uri="{FF2B5EF4-FFF2-40B4-BE49-F238E27FC236}">
                <a16:creationId xmlns:a16="http://schemas.microsoft.com/office/drawing/2014/main" id="{249E147C-4B8C-C9DF-0406-3CA6919AEB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4768" y="935332"/>
            <a:ext cx="914400" cy="914400"/>
          </a:xfrm>
          <a:prstGeom prst="rect">
            <a:avLst/>
          </a:prstGeom>
        </p:spPr>
      </p:pic>
      <p:pic>
        <p:nvPicPr>
          <p:cNvPr id="13" name="Graphic 12" descr="Sprouting Seed outline">
            <a:extLst>
              <a:ext uri="{FF2B5EF4-FFF2-40B4-BE49-F238E27FC236}">
                <a16:creationId xmlns:a16="http://schemas.microsoft.com/office/drawing/2014/main" id="{7920CED6-858F-D44F-C6AB-F41AAD6B91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2952" y="5191179"/>
            <a:ext cx="914400" cy="914400"/>
          </a:xfrm>
          <a:prstGeom prst="rect">
            <a:avLst/>
          </a:prstGeom>
        </p:spPr>
      </p:pic>
    </p:spTree>
    <p:extLst>
      <p:ext uri="{BB962C8B-B14F-4D97-AF65-F5344CB8AC3E}">
        <p14:creationId xmlns:p14="http://schemas.microsoft.com/office/powerpoint/2010/main" val="304274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CFB5BF3-8AA3-7265-C99D-3B07133EEC83}"/>
              </a:ext>
            </a:extLst>
          </p:cNvPr>
          <p:cNvGraphicFramePr>
            <a:graphicFrameLocks noChangeAspect="1"/>
          </p:cNvGraphicFramePr>
          <p:nvPr>
            <p:custDataLst>
              <p:tags r:id="rId1"/>
            </p:custDataLst>
            <p:extLst>
              <p:ext uri="{D42A27DB-BD31-4B8C-83A1-F6EECF244321}">
                <p14:modId xmlns:p14="http://schemas.microsoft.com/office/powerpoint/2010/main" val="1503934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CCFB5BF3-8AA3-7265-C99D-3B07133EEC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A9F85C-D5AE-CDD3-5E08-86A5616DDC04}"/>
              </a:ext>
            </a:extLst>
          </p:cNvPr>
          <p:cNvSpPr>
            <a:spLocks noGrp="1"/>
          </p:cNvSpPr>
          <p:nvPr>
            <p:ph type="title"/>
          </p:nvPr>
        </p:nvSpPr>
        <p:spPr/>
        <p:txBody>
          <a:bodyPr vert="horz">
            <a:noAutofit/>
          </a:bodyPr>
          <a:lstStyle/>
          <a:p>
            <a:r>
              <a:rPr lang="en-US" sz="3600"/>
              <a:t>Values that guide the Task Force </a:t>
            </a:r>
          </a:p>
        </p:txBody>
      </p:sp>
      <p:sp>
        <p:nvSpPr>
          <p:cNvPr id="5" name="Slide Number Placeholder 4">
            <a:extLst>
              <a:ext uri="{FF2B5EF4-FFF2-40B4-BE49-F238E27FC236}">
                <a16:creationId xmlns:a16="http://schemas.microsoft.com/office/drawing/2014/main" id="{CDF510BB-A66C-2CE9-F167-4DB25CCE4A3D}"/>
              </a:ext>
            </a:extLst>
          </p:cNvPr>
          <p:cNvSpPr>
            <a:spLocks noGrp="1"/>
          </p:cNvSpPr>
          <p:nvPr>
            <p:ph type="sldNum" sz="quarter" idx="12"/>
          </p:nvPr>
        </p:nvSpPr>
        <p:spPr/>
        <p:txBody>
          <a:bodyPr/>
          <a:lstStyle/>
          <a:p>
            <a:fld id="{A22C682C-E9DB-4137-9A63-78D4A5F3749E}" type="slidenum">
              <a:rPr lang="en-US" smtClean="0"/>
              <a:t>6</a:t>
            </a:fld>
            <a:endParaRPr lang="en-US"/>
          </a:p>
        </p:txBody>
      </p:sp>
      <p:grpSp>
        <p:nvGrpSpPr>
          <p:cNvPr id="10" name="Group 9">
            <a:extLst>
              <a:ext uri="{FF2B5EF4-FFF2-40B4-BE49-F238E27FC236}">
                <a16:creationId xmlns:a16="http://schemas.microsoft.com/office/drawing/2014/main" id="{D4361CEC-DCE9-BFF5-3D00-CDF45E32AB5C}"/>
              </a:ext>
            </a:extLst>
          </p:cNvPr>
          <p:cNvGrpSpPr/>
          <p:nvPr/>
        </p:nvGrpSpPr>
        <p:grpSpPr>
          <a:xfrm>
            <a:off x="553310" y="3295888"/>
            <a:ext cx="10332257" cy="2678672"/>
            <a:chOff x="795130" y="3009146"/>
            <a:chExt cx="9442175" cy="2056975"/>
          </a:xfrm>
        </p:grpSpPr>
        <p:sp>
          <p:nvSpPr>
            <p:cNvPr id="11" name="TextBox 10">
              <a:extLst>
                <a:ext uri="{FF2B5EF4-FFF2-40B4-BE49-F238E27FC236}">
                  <a16:creationId xmlns:a16="http://schemas.microsoft.com/office/drawing/2014/main" id="{C61C5A12-373C-4292-EDE0-F0FE065A5365}"/>
                </a:ext>
              </a:extLst>
            </p:cNvPr>
            <p:cNvSpPr txBox="1"/>
            <p:nvPr/>
          </p:nvSpPr>
          <p:spPr>
            <a:xfrm>
              <a:off x="795130" y="3011558"/>
              <a:ext cx="2186609" cy="283614"/>
            </a:xfrm>
            <a:prstGeom prst="rect">
              <a:avLst/>
            </a:prstGeom>
            <a:solidFill>
              <a:schemeClr val="tx2"/>
            </a:solidFill>
          </p:spPr>
          <p:txBody>
            <a:bodyPr wrap="square" rtlCol="0">
              <a:spAutoFit/>
            </a:bodyPr>
            <a:lstStyle/>
            <a:p>
              <a:pPr algn="ctr"/>
              <a:r>
                <a:rPr lang="en-US">
                  <a:solidFill>
                    <a:schemeClr val="bg1"/>
                  </a:solidFill>
                  <a:latin typeface="+mj-lt"/>
                </a:rPr>
                <a:t>Innovative</a:t>
              </a:r>
              <a:r>
                <a:rPr lang="en-US">
                  <a:solidFill>
                    <a:schemeClr val="bg1"/>
                  </a:solidFill>
                </a:rPr>
                <a:t> </a:t>
              </a:r>
            </a:p>
          </p:txBody>
        </p:sp>
        <p:sp>
          <p:nvSpPr>
            <p:cNvPr id="12" name="TextBox 11">
              <a:extLst>
                <a:ext uri="{FF2B5EF4-FFF2-40B4-BE49-F238E27FC236}">
                  <a16:creationId xmlns:a16="http://schemas.microsoft.com/office/drawing/2014/main" id="{4BA2BCDC-F867-AEE7-93D3-8E18374DFE37}"/>
                </a:ext>
              </a:extLst>
            </p:cNvPr>
            <p:cNvSpPr txBox="1"/>
            <p:nvPr/>
          </p:nvSpPr>
          <p:spPr>
            <a:xfrm>
              <a:off x="3213652" y="3009146"/>
              <a:ext cx="2186609" cy="283614"/>
            </a:xfrm>
            <a:prstGeom prst="rect">
              <a:avLst/>
            </a:prstGeom>
            <a:solidFill>
              <a:schemeClr val="tx2"/>
            </a:solidFill>
          </p:spPr>
          <p:txBody>
            <a:bodyPr wrap="square" rtlCol="0">
              <a:spAutoFit/>
            </a:bodyPr>
            <a:lstStyle/>
            <a:p>
              <a:pPr algn="ctr"/>
              <a:r>
                <a:rPr lang="en-US">
                  <a:solidFill>
                    <a:schemeClr val="bg1"/>
                  </a:solidFill>
                  <a:latin typeface="+mj-lt"/>
                </a:rPr>
                <a:t>Child-Centered </a:t>
              </a:r>
            </a:p>
          </p:txBody>
        </p:sp>
        <p:sp>
          <p:nvSpPr>
            <p:cNvPr id="13" name="TextBox 12">
              <a:extLst>
                <a:ext uri="{FF2B5EF4-FFF2-40B4-BE49-F238E27FC236}">
                  <a16:creationId xmlns:a16="http://schemas.microsoft.com/office/drawing/2014/main" id="{169C97F4-B7DD-E2D2-5754-45B198AB29D0}"/>
                </a:ext>
              </a:extLst>
            </p:cNvPr>
            <p:cNvSpPr txBox="1"/>
            <p:nvPr/>
          </p:nvSpPr>
          <p:spPr>
            <a:xfrm>
              <a:off x="5632174" y="3009146"/>
              <a:ext cx="2186609" cy="283614"/>
            </a:xfrm>
            <a:prstGeom prst="rect">
              <a:avLst/>
            </a:prstGeom>
            <a:solidFill>
              <a:schemeClr val="tx2"/>
            </a:solidFill>
          </p:spPr>
          <p:txBody>
            <a:bodyPr wrap="square" rtlCol="0">
              <a:spAutoFit/>
            </a:bodyPr>
            <a:lstStyle/>
            <a:p>
              <a:pPr algn="ctr"/>
              <a:r>
                <a:rPr lang="en-US">
                  <a:solidFill>
                    <a:schemeClr val="bg1"/>
                  </a:solidFill>
                  <a:latin typeface="+mj-lt"/>
                </a:rPr>
                <a:t>Equitable</a:t>
              </a:r>
              <a:r>
                <a:rPr lang="en-US">
                  <a:solidFill>
                    <a:schemeClr val="bg1"/>
                  </a:solidFill>
                </a:rPr>
                <a:t> </a:t>
              </a:r>
            </a:p>
          </p:txBody>
        </p:sp>
        <p:sp>
          <p:nvSpPr>
            <p:cNvPr id="14" name="TextBox 13">
              <a:extLst>
                <a:ext uri="{FF2B5EF4-FFF2-40B4-BE49-F238E27FC236}">
                  <a16:creationId xmlns:a16="http://schemas.microsoft.com/office/drawing/2014/main" id="{1CD8FCB4-1FBF-9A78-B53D-0971BC648914}"/>
                </a:ext>
              </a:extLst>
            </p:cNvPr>
            <p:cNvSpPr txBox="1"/>
            <p:nvPr/>
          </p:nvSpPr>
          <p:spPr>
            <a:xfrm>
              <a:off x="8050696" y="3009146"/>
              <a:ext cx="2186609" cy="283614"/>
            </a:xfrm>
            <a:prstGeom prst="rect">
              <a:avLst/>
            </a:prstGeom>
            <a:solidFill>
              <a:schemeClr val="tx2"/>
            </a:solidFill>
          </p:spPr>
          <p:txBody>
            <a:bodyPr wrap="square" rtlCol="0">
              <a:spAutoFit/>
            </a:bodyPr>
            <a:lstStyle/>
            <a:p>
              <a:pPr algn="ctr"/>
              <a:r>
                <a:rPr lang="en-US">
                  <a:solidFill>
                    <a:schemeClr val="bg1"/>
                  </a:solidFill>
                  <a:latin typeface="+mj-lt"/>
                </a:rPr>
                <a:t>Results-Oriented </a:t>
              </a:r>
            </a:p>
          </p:txBody>
        </p:sp>
        <p:sp>
          <p:nvSpPr>
            <p:cNvPr id="15" name="TextBox 14">
              <a:extLst>
                <a:ext uri="{FF2B5EF4-FFF2-40B4-BE49-F238E27FC236}">
                  <a16:creationId xmlns:a16="http://schemas.microsoft.com/office/drawing/2014/main" id="{987809F3-F3AC-3DA9-A810-E0E06C9C56FC}"/>
                </a:ext>
              </a:extLst>
            </p:cNvPr>
            <p:cNvSpPr txBox="1"/>
            <p:nvPr/>
          </p:nvSpPr>
          <p:spPr>
            <a:xfrm>
              <a:off x="795130" y="3288445"/>
              <a:ext cx="2186609" cy="1772584"/>
            </a:xfrm>
            <a:prstGeom prst="rect">
              <a:avLst/>
            </a:prstGeom>
            <a:solidFill>
              <a:schemeClr val="tx2">
                <a:lumMod val="20000"/>
                <a:lumOff val="80000"/>
              </a:schemeClr>
            </a:solidFill>
          </p:spPr>
          <p:txBody>
            <a:bodyPr wrap="square" rtlCol="0">
              <a:spAutoFit/>
            </a:bodyPr>
            <a:lstStyle/>
            <a:p>
              <a:pPr algn="ctr"/>
              <a:endParaRPr lang="en-US">
                <a:latin typeface="Calibri"/>
                <a:ea typeface="+mn-lt"/>
                <a:cs typeface="+mn-lt"/>
              </a:endParaRPr>
            </a:p>
            <a:p>
              <a:pPr algn="ctr"/>
              <a:r>
                <a:rPr lang="en-US">
                  <a:latin typeface="Calibri"/>
                  <a:ea typeface="+mn-lt"/>
                  <a:cs typeface="+mn-lt"/>
                </a:rPr>
                <a:t>A</a:t>
              </a:r>
              <a:r>
                <a:rPr lang="en-US" sz="1800">
                  <a:latin typeface="Calibri"/>
                  <a:ea typeface="+mn-lt"/>
                  <a:cs typeface="+mn-lt"/>
                </a:rPr>
                <a:t>re we welcoming out-of-the-box ideas to capitalize on fresh perspectives from all executive offices and stakeholders?​</a:t>
              </a:r>
            </a:p>
            <a:p>
              <a:endParaRPr lang="en-US" sz="1800">
                <a:latin typeface="Calibri"/>
                <a:ea typeface="+mn-lt"/>
                <a:cs typeface="+mn-lt"/>
              </a:endParaRPr>
            </a:p>
          </p:txBody>
        </p:sp>
        <p:sp>
          <p:nvSpPr>
            <p:cNvPr id="16" name="TextBox 15">
              <a:extLst>
                <a:ext uri="{FF2B5EF4-FFF2-40B4-BE49-F238E27FC236}">
                  <a16:creationId xmlns:a16="http://schemas.microsoft.com/office/drawing/2014/main" id="{C6A90072-8757-110C-08BE-64143F7F96AB}"/>
                </a:ext>
              </a:extLst>
            </p:cNvPr>
            <p:cNvSpPr txBox="1"/>
            <p:nvPr/>
          </p:nvSpPr>
          <p:spPr>
            <a:xfrm>
              <a:off x="3213652" y="3293537"/>
              <a:ext cx="2186609" cy="1772584"/>
            </a:xfrm>
            <a:prstGeom prst="rect">
              <a:avLst/>
            </a:prstGeom>
            <a:solidFill>
              <a:schemeClr val="tx2">
                <a:lumMod val="20000"/>
                <a:lumOff val="80000"/>
              </a:schemeClr>
            </a:solidFill>
          </p:spPr>
          <p:txBody>
            <a:bodyPr wrap="square" rtlCol="0">
              <a:spAutoFit/>
            </a:bodyPr>
            <a:lstStyle/>
            <a:p>
              <a:pPr algn="ctr"/>
              <a:endParaRPr lang="en-US">
                <a:latin typeface="Calibri"/>
                <a:ea typeface="+mn-lt"/>
                <a:cs typeface="+mn-lt"/>
              </a:endParaRPr>
            </a:p>
            <a:p>
              <a:pPr algn="ctr"/>
              <a:r>
                <a:rPr lang="en-US">
                  <a:latin typeface="Calibri"/>
                  <a:ea typeface="+mn-lt"/>
                  <a:cs typeface="+mn-lt"/>
                </a:rPr>
                <a:t>D</a:t>
              </a:r>
              <a:r>
                <a:rPr lang="en-US" sz="1800">
                  <a:latin typeface="Calibri"/>
                  <a:ea typeface="+mn-lt"/>
                  <a:cs typeface="+mn-lt"/>
                </a:rPr>
                <a:t>o the solutions advance academic and social-emotional development for our learners?​</a:t>
              </a:r>
            </a:p>
            <a:p>
              <a:r>
                <a:rPr lang="en-US" sz="1800">
                  <a:latin typeface="Calibri"/>
                  <a:ea typeface="+mn-lt"/>
                  <a:cs typeface="+mn-lt"/>
                </a:rPr>
                <a:t>​</a:t>
              </a:r>
            </a:p>
            <a:p>
              <a:endParaRPr lang="en-US" sz="1800">
                <a:latin typeface="Calibri"/>
                <a:ea typeface="+mn-lt"/>
                <a:cs typeface="+mn-lt"/>
              </a:endParaRPr>
            </a:p>
          </p:txBody>
        </p:sp>
        <p:sp>
          <p:nvSpPr>
            <p:cNvPr id="17" name="TextBox 16">
              <a:extLst>
                <a:ext uri="{FF2B5EF4-FFF2-40B4-BE49-F238E27FC236}">
                  <a16:creationId xmlns:a16="http://schemas.microsoft.com/office/drawing/2014/main" id="{4C1C46E8-785B-A276-BE46-DB0478C516AF}"/>
                </a:ext>
              </a:extLst>
            </p:cNvPr>
            <p:cNvSpPr txBox="1"/>
            <p:nvPr/>
          </p:nvSpPr>
          <p:spPr>
            <a:xfrm>
              <a:off x="5632174" y="3293537"/>
              <a:ext cx="2186609" cy="1772584"/>
            </a:xfrm>
            <a:prstGeom prst="rect">
              <a:avLst/>
            </a:prstGeom>
            <a:solidFill>
              <a:schemeClr val="tx2">
                <a:lumMod val="20000"/>
                <a:lumOff val="80000"/>
              </a:schemeClr>
            </a:solidFill>
          </p:spPr>
          <p:txBody>
            <a:bodyPr wrap="square" rtlCol="0">
              <a:spAutoFit/>
            </a:bodyPr>
            <a:lstStyle/>
            <a:p>
              <a:pPr algn="ctr"/>
              <a:endParaRPr lang="en-US">
                <a:latin typeface="Calibri"/>
                <a:ea typeface="+mn-lt"/>
                <a:cs typeface="+mn-lt"/>
              </a:endParaRPr>
            </a:p>
            <a:p>
              <a:pPr algn="ctr"/>
              <a:r>
                <a:rPr lang="en-US">
                  <a:latin typeface="Calibri"/>
                  <a:ea typeface="+mn-lt"/>
                  <a:cs typeface="+mn-lt"/>
                </a:rPr>
                <a:t>D</a:t>
              </a:r>
              <a:r>
                <a:rPr lang="en-US" sz="1800">
                  <a:latin typeface="Calibri"/>
                  <a:ea typeface="+mn-lt"/>
                  <a:cs typeface="+mn-lt"/>
                </a:rPr>
                <a:t>o the solutions address or exacerbate inequities?​</a:t>
              </a:r>
            </a:p>
            <a:p>
              <a:endParaRPr lang="en-US" sz="1800">
                <a:latin typeface="Calibri"/>
                <a:ea typeface="+mn-lt"/>
                <a:cs typeface="+mn-lt"/>
              </a:endParaRPr>
            </a:p>
            <a:p>
              <a:endParaRPr lang="en-US">
                <a:latin typeface="Calibri"/>
                <a:ea typeface="+mn-lt"/>
                <a:cs typeface="+mn-lt"/>
              </a:endParaRPr>
            </a:p>
            <a:p>
              <a:endParaRPr lang="en-US" sz="1800">
                <a:latin typeface="Calibri"/>
                <a:ea typeface="+mn-lt"/>
                <a:cs typeface="+mn-lt"/>
              </a:endParaRPr>
            </a:p>
            <a:p>
              <a:endParaRPr lang="en-US" sz="1800">
                <a:latin typeface="Calibri"/>
                <a:ea typeface="+mn-lt"/>
                <a:cs typeface="+mn-lt"/>
              </a:endParaRPr>
            </a:p>
          </p:txBody>
        </p:sp>
        <p:sp>
          <p:nvSpPr>
            <p:cNvPr id="18" name="TextBox 17">
              <a:extLst>
                <a:ext uri="{FF2B5EF4-FFF2-40B4-BE49-F238E27FC236}">
                  <a16:creationId xmlns:a16="http://schemas.microsoft.com/office/drawing/2014/main" id="{7D2C2C11-5B80-B0BB-ED1F-F12A83FA3AE5}"/>
                </a:ext>
              </a:extLst>
            </p:cNvPr>
            <p:cNvSpPr txBox="1"/>
            <p:nvPr/>
          </p:nvSpPr>
          <p:spPr>
            <a:xfrm>
              <a:off x="8050696" y="3293537"/>
              <a:ext cx="2186609" cy="1772584"/>
            </a:xfrm>
            <a:prstGeom prst="rect">
              <a:avLst/>
            </a:prstGeom>
            <a:solidFill>
              <a:schemeClr val="tx2">
                <a:lumMod val="20000"/>
                <a:lumOff val="80000"/>
              </a:schemeClr>
            </a:solidFill>
          </p:spPr>
          <p:txBody>
            <a:bodyPr wrap="square" lIns="91440" tIns="45720" rIns="91440" bIns="45720" rtlCol="0" anchor="t">
              <a:spAutoFit/>
            </a:bodyPr>
            <a:lstStyle/>
            <a:p>
              <a:pPr algn="ctr"/>
              <a:endParaRPr lang="en-US" sz="1800">
                <a:latin typeface="Calibri"/>
                <a:ea typeface="+mn-lt"/>
                <a:cs typeface="+mn-lt"/>
              </a:endParaRPr>
            </a:p>
            <a:p>
              <a:pPr algn="ctr"/>
              <a:r>
                <a:rPr lang="en-US">
                  <a:latin typeface="Calibri"/>
                  <a:ea typeface="+mn-lt"/>
                  <a:cs typeface="+mn-lt"/>
                </a:rPr>
                <a:t>A</a:t>
              </a:r>
              <a:r>
                <a:rPr lang="en-US" sz="1800">
                  <a:latin typeface="Calibri"/>
                  <a:ea typeface="+mn-lt"/>
                  <a:cs typeface="+mn-lt"/>
                </a:rPr>
                <a:t>re the solutions practical and able to</a:t>
              </a:r>
              <a:endParaRPr lang="en-US">
                <a:latin typeface="Calibri"/>
                <a:ea typeface="+mn-lt"/>
                <a:cs typeface="+mn-lt"/>
              </a:endParaRPr>
            </a:p>
            <a:p>
              <a:pPr algn="ctr"/>
              <a:r>
                <a:rPr lang="en-US">
                  <a:latin typeface="Calibri"/>
                  <a:ea typeface="+mn-lt"/>
                  <a:cs typeface="+mn-lt"/>
                </a:rPr>
                <a:t>be piloted</a:t>
              </a:r>
              <a:r>
                <a:rPr lang="en-US" sz="1800">
                  <a:latin typeface="Calibri"/>
                  <a:ea typeface="+mn-lt"/>
                  <a:cs typeface="+mn-lt"/>
                </a:rPr>
                <a:t> and implemented as early as next fiscal year?</a:t>
              </a:r>
              <a:endParaRPr lang="en-US"/>
            </a:p>
            <a:p>
              <a:pPr algn="ctr"/>
              <a:endParaRPr lang="en-US" sz="1800">
                <a:latin typeface="Calibri"/>
                <a:ea typeface="+mn-lt"/>
                <a:cs typeface="+mn-lt"/>
              </a:endParaRPr>
            </a:p>
            <a:p>
              <a:endParaRPr lang="en-US" sz="1800">
                <a:latin typeface="Calibri"/>
                <a:ea typeface="+mn-lt"/>
                <a:cs typeface="+mn-lt"/>
              </a:endParaRPr>
            </a:p>
          </p:txBody>
        </p:sp>
      </p:grpSp>
      <p:pic>
        <p:nvPicPr>
          <p:cNvPr id="19" name="Picture 2" descr="Image preview">
            <a:extLst>
              <a:ext uri="{FF2B5EF4-FFF2-40B4-BE49-F238E27FC236}">
                <a16:creationId xmlns:a16="http://schemas.microsoft.com/office/drawing/2014/main" id="{5803A852-BB82-5B6A-C936-C1A57B2F16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8872" y="1057024"/>
            <a:ext cx="3141133" cy="20940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preview">
            <a:extLst>
              <a:ext uri="{FF2B5EF4-FFF2-40B4-BE49-F238E27FC236}">
                <a16:creationId xmlns:a16="http://schemas.microsoft.com/office/drawing/2014/main" id="{9AE9A693-2DE1-CC1A-8D9C-D2BD48BC78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310" y="1057026"/>
            <a:ext cx="3141132" cy="20940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preview">
            <a:extLst>
              <a:ext uri="{FF2B5EF4-FFF2-40B4-BE49-F238E27FC236}">
                <a16:creationId xmlns:a16="http://schemas.microsoft.com/office/drawing/2014/main" id="{E1656E47-95C5-8B47-1F49-46E2107497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9811" y="1057025"/>
            <a:ext cx="3141131" cy="209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7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834E0C-F0F8-DCE5-18A1-3D0F75AE0CFE}"/>
              </a:ext>
            </a:extLst>
          </p:cNvPr>
          <p:cNvGraphicFramePr>
            <a:graphicFrameLocks noChangeAspect="1"/>
          </p:cNvGraphicFramePr>
          <p:nvPr>
            <p:custDataLst>
              <p:tags r:id="rId1"/>
            </p:custDataLst>
            <p:extLst>
              <p:ext uri="{D42A27DB-BD31-4B8C-83A1-F6EECF244321}">
                <p14:modId xmlns:p14="http://schemas.microsoft.com/office/powerpoint/2010/main" val="562579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E7834E0C-F0F8-DCE5-18A1-3D0F75AE0C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4A0C59A-4023-0125-3C4E-F84F7C7357FA}"/>
              </a:ext>
            </a:extLst>
          </p:cNvPr>
          <p:cNvSpPr>
            <a:spLocks noGrp="1"/>
          </p:cNvSpPr>
          <p:nvPr>
            <p:ph type="title"/>
          </p:nvPr>
        </p:nvSpPr>
        <p:spPr/>
        <p:txBody>
          <a:bodyPr vert="horz">
            <a:noAutofit/>
          </a:bodyPr>
          <a:lstStyle/>
          <a:p>
            <a:r>
              <a:rPr lang="en-US" sz="3600"/>
              <a:t>Priorities of the Inter-Agency Task Force</a:t>
            </a:r>
          </a:p>
        </p:txBody>
      </p:sp>
      <p:sp>
        <p:nvSpPr>
          <p:cNvPr id="5" name="Slide Number Placeholder 4">
            <a:extLst>
              <a:ext uri="{FF2B5EF4-FFF2-40B4-BE49-F238E27FC236}">
                <a16:creationId xmlns:a16="http://schemas.microsoft.com/office/drawing/2014/main" id="{EBCFF343-8E12-FD1E-EDA1-3B5D8970966E}"/>
              </a:ext>
            </a:extLst>
          </p:cNvPr>
          <p:cNvSpPr>
            <a:spLocks noGrp="1"/>
          </p:cNvSpPr>
          <p:nvPr>
            <p:ph type="sldNum" sz="quarter" idx="12"/>
          </p:nvPr>
        </p:nvSpPr>
        <p:spPr/>
        <p:txBody>
          <a:bodyPr/>
          <a:lstStyle/>
          <a:p>
            <a:fld id="{A22C682C-E9DB-4137-9A63-78D4A5F3749E}" type="slidenum">
              <a:rPr lang="en-US" smtClean="0"/>
              <a:t>7</a:t>
            </a:fld>
            <a:endParaRPr lang="en-US"/>
          </a:p>
        </p:txBody>
      </p:sp>
      <p:sp>
        <p:nvSpPr>
          <p:cNvPr id="9" name="Content Placeholder 2">
            <a:extLst>
              <a:ext uri="{FF2B5EF4-FFF2-40B4-BE49-F238E27FC236}">
                <a16:creationId xmlns:a16="http://schemas.microsoft.com/office/drawing/2014/main" id="{A6CE068E-A8CF-92C5-1CED-6737C71AB5A2}"/>
              </a:ext>
            </a:extLst>
          </p:cNvPr>
          <p:cNvSpPr>
            <a:spLocks noGrp="1"/>
          </p:cNvSpPr>
          <p:nvPr>
            <p:ph idx="1"/>
          </p:nvPr>
        </p:nvSpPr>
        <p:spPr>
          <a:xfrm>
            <a:off x="738647" y="1352801"/>
            <a:ext cx="10588171" cy="4406398"/>
          </a:xfrm>
        </p:spPr>
        <p:txBody>
          <a:bodyPr vert="horz" lIns="91440" tIns="45720" rIns="91440" bIns="45720" rtlCol="0" anchor="t">
            <a:normAutofit fontScale="77500" lnSpcReduction="20000"/>
          </a:bodyPr>
          <a:lstStyle/>
          <a:p>
            <a:pPr marL="0" indent="0">
              <a:buNone/>
            </a:pPr>
            <a:r>
              <a:rPr lang="en-US" b="1">
                <a:solidFill>
                  <a:schemeClr val="tx1"/>
                </a:solidFill>
              </a:rPr>
              <a:t>Surveying practices of other states &amp; nations</a:t>
            </a:r>
            <a:r>
              <a:rPr lang="en-US">
                <a:solidFill>
                  <a:schemeClr val="tx1"/>
                </a:solidFill>
              </a:rPr>
              <a:t>​</a:t>
            </a:r>
          </a:p>
          <a:p>
            <a:endParaRPr lang="en-US">
              <a:solidFill>
                <a:schemeClr val="tx1"/>
              </a:solidFill>
            </a:endParaRPr>
          </a:p>
          <a:p>
            <a:pPr marL="0" indent="0">
              <a:buNone/>
            </a:pPr>
            <a:r>
              <a:rPr lang="en-US" b="1">
                <a:solidFill>
                  <a:schemeClr val="tx1"/>
                </a:solidFill>
              </a:rPr>
              <a:t>Assessing how better coordination among state agencies could support families in accessing early education and child care</a:t>
            </a:r>
            <a:endParaRPr lang="en-US">
              <a:solidFill>
                <a:schemeClr val="tx1"/>
              </a:solidFill>
              <a:cs typeface="Calibri"/>
            </a:endParaRPr>
          </a:p>
          <a:p>
            <a:pPr marL="0" indent="0">
              <a:buNone/>
            </a:pPr>
            <a:endParaRPr lang="en-US" b="1">
              <a:solidFill>
                <a:schemeClr val="tx1"/>
              </a:solidFill>
            </a:endParaRPr>
          </a:p>
          <a:p>
            <a:pPr marL="0" indent="0">
              <a:buNone/>
            </a:pPr>
            <a:r>
              <a:rPr lang="en-US" b="1">
                <a:solidFill>
                  <a:schemeClr val="tx1"/>
                </a:solidFill>
              </a:rPr>
              <a:t>Identifying resources for building capacity and increasing affordability in the early education and child care system</a:t>
            </a:r>
            <a:r>
              <a:rPr lang="en-US">
                <a:solidFill>
                  <a:schemeClr val="tx1"/>
                </a:solidFill>
              </a:rPr>
              <a:t>​</a:t>
            </a:r>
            <a:endParaRPr lang="en-US">
              <a:solidFill>
                <a:schemeClr val="tx1"/>
              </a:solidFill>
              <a:ea typeface="Calibri"/>
              <a:cs typeface="Calibri"/>
            </a:endParaRPr>
          </a:p>
          <a:p>
            <a:endParaRPr lang="en-US">
              <a:solidFill>
                <a:schemeClr val="tx1"/>
              </a:solidFill>
            </a:endParaRPr>
          </a:p>
          <a:p>
            <a:pPr marL="0" indent="0">
              <a:buNone/>
            </a:pPr>
            <a:r>
              <a:rPr lang="en-US" b="1">
                <a:solidFill>
                  <a:schemeClr val="tx1"/>
                </a:solidFill>
              </a:rPr>
              <a:t>Identifying strategies to recruit, train, upskill, and retain members of the early education and child care workforce</a:t>
            </a:r>
            <a:endParaRPr lang="en-US">
              <a:solidFill>
                <a:schemeClr val="tx1"/>
              </a:solidFill>
              <a:ea typeface="Calibri"/>
              <a:cs typeface="Calibri"/>
            </a:endParaRPr>
          </a:p>
          <a:p>
            <a:endParaRPr lang="en-US">
              <a:solidFill>
                <a:schemeClr val="tx1"/>
              </a:solidFill>
            </a:endParaRPr>
          </a:p>
          <a:p>
            <a:pPr marL="0" indent="0">
              <a:buNone/>
            </a:pPr>
            <a:r>
              <a:rPr lang="en-US" b="1">
                <a:solidFill>
                  <a:schemeClr val="tx1"/>
                </a:solidFill>
              </a:rPr>
              <a:t>Reviewing existing assets to identify potential locations to establish center-based early education and child care</a:t>
            </a:r>
            <a:endParaRPr lang="en-US" b="1">
              <a:solidFill>
                <a:schemeClr val="tx1"/>
              </a:solidFill>
              <a:ea typeface="Calibri"/>
              <a:cs typeface="Calibri"/>
            </a:endParaRPr>
          </a:p>
        </p:txBody>
      </p:sp>
      <p:pic>
        <p:nvPicPr>
          <p:cNvPr id="10" name="Graphic 9" descr="Badge 1 outline">
            <a:extLst>
              <a:ext uri="{FF2B5EF4-FFF2-40B4-BE49-F238E27FC236}">
                <a16:creationId xmlns:a16="http://schemas.microsoft.com/office/drawing/2014/main" id="{3A50A27E-845B-6052-AF85-2BD26A51B8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864" y="1215732"/>
            <a:ext cx="543783" cy="543783"/>
          </a:xfrm>
          <a:prstGeom prst="rect">
            <a:avLst/>
          </a:prstGeom>
        </p:spPr>
      </p:pic>
      <p:pic>
        <p:nvPicPr>
          <p:cNvPr id="11" name="Graphic 10" descr="Badge outline">
            <a:extLst>
              <a:ext uri="{FF2B5EF4-FFF2-40B4-BE49-F238E27FC236}">
                <a16:creationId xmlns:a16="http://schemas.microsoft.com/office/drawing/2014/main" id="{81CCAA43-CBAE-4D68-2077-3A33C11A1C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863" y="2037023"/>
            <a:ext cx="543783" cy="543783"/>
          </a:xfrm>
          <a:prstGeom prst="rect">
            <a:avLst/>
          </a:prstGeom>
        </p:spPr>
      </p:pic>
      <p:pic>
        <p:nvPicPr>
          <p:cNvPr id="12" name="Graphic 11" descr="Badge 3 outline">
            <a:extLst>
              <a:ext uri="{FF2B5EF4-FFF2-40B4-BE49-F238E27FC236}">
                <a16:creationId xmlns:a16="http://schemas.microsoft.com/office/drawing/2014/main" id="{E644E12E-D37C-2FA7-B2CD-443BB5F42F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94862" y="2936374"/>
            <a:ext cx="543783" cy="543783"/>
          </a:xfrm>
          <a:prstGeom prst="rect">
            <a:avLst/>
          </a:prstGeom>
        </p:spPr>
      </p:pic>
      <p:pic>
        <p:nvPicPr>
          <p:cNvPr id="13" name="Graphic 12" descr="Badge 4 outline">
            <a:extLst>
              <a:ext uri="{FF2B5EF4-FFF2-40B4-BE49-F238E27FC236}">
                <a16:creationId xmlns:a16="http://schemas.microsoft.com/office/drawing/2014/main" id="{D330B014-1E36-718D-6556-6D491BDA2B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94862" y="3897741"/>
            <a:ext cx="543783" cy="543783"/>
          </a:xfrm>
          <a:prstGeom prst="rect">
            <a:avLst/>
          </a:prstGeom>
        </p:spPr>
      </p:pic>
      <p:pic>
        <p:nvPicPr>
          <p:cNvPr id="14" name="Graphic 13" descr="Badge 5 outline">
            <a:extLst>
              <a:ext uri="{FF2B5EF4-FFF2-40B4-BE49-F238E27FC236}">
                <a16:creationId xmlns:a16="http://schemas.microsoft.com/office/drawing/2014/main" id="{01300487-C2E3-BF20-ABD2-8F3A5957D7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94861" y="4846409"/>
            <a:ext cx="543783" cy="543783"/>
          </a:xfrm>
          <a:prstGeom prst="rect">
            <a:avLst/>
          </a:prstGeom>
        </p:spPr>
      </p:pic>
    </p:spTree>
    <p:extLst>
      <p:ext uri="{BB962C8B-B14F-4D97-AF65-F5344CB8AC3E}">
        <p14:creationId xmlns:p14="http://schemas.microsoft.com/office/powerpoint/2010/main" val="219836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F57B9CB-B35F-305C-4002-D2F1CF9079F8}"/>
              </a:ext>
            </a:extLst>
          </p:cNvPr>
          <p:cNvGraphicFramePr>
            <a:graphicFrameLocks noChangeAspect="1"/>
          </p:cNvGraphicFramePr>
          <p:nvPr>
            <p:custDataLst>
              <p:tags r:id="rId1"/>
            </p:custDataLst>
            <p:extLst>
              <p:ext uri="{D42A27DB-BD31-4B8C-83A1-F6EECF244321}">
                <p14:modId xmlns:p14="http://schemas.microsoft.com/office/powerpoint/2010/main" val="71687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AF57B9CB-B35F-305C-4002-D2F1CF9079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945A61-EF28-D17E-9648-54CB2CC2C4F1}"/>
              </a:ext>
            </a:extLst>
          </p:cNvPr>
          <p:cNvSpPr>
            <a:spLocks noGrp="1"/>
          </p:cNvSpPr>
          <p:nvPr>
            <p:ph type="title"/>
          </p:nvPr>
        </p:nvSpPr>
        <p:spPr/>
        <p:txBody>
          <a:bodyPr vert="horz">
            <a:noAutofit/>
          </a:bodyPr>
          <a:lstStyle/>
          <a:p>
            <a:r>
              <a:rPr lang="en-US" sz="3600"/>
              <a:t>Task Force Milestones and Deliverables</a:t>
            </a:r>
          </a:p>
        </p:txBody>
      </p:sp>
      <p:sp>
        <p:nvSpPr>
          <p:cNvPr id="5" name="Slide Number Placeholder 4">
            <a:extLst>
              <a:ext uri="{FF2B5EF4-FFF2-40B4-BE49-F238E27FC236}">
                <a16:creationId xmlns:a16="http://schemas.microsoft.com/office/drawing/2014/main" id="{3A5E3392-2AE3-FCCC-EB8F-F28D221AB2A1}"/>
              </a:ext>
            </a:extLst>
          </p:cNvPr>
          <p:cNvSpPr>
            <a:spLocks noGrp="1"/>
          </p:cNvSpPr>
          <p:nvPr>
            <p:ph type="sldNum" sz="quarter" idx="12"/>
          </p:nvPr>
        </p:nvSpPr>
        <p:spPr/>
        <p:txBody>
          <a:bodyPr/>
          <a:lstStyle/>
          <a:p>
            <a:fld id="{A22C682C-E9DB-4137-9A63-78D4A5F3749E}" type="slidenum">
              <a:rPr lang="en-US" smtClean="0"/>
              <a:t>8</a:t>
            </a:fld>
            <a:endParaRPr lang="en-US"/>
          </a:p>
        </p:txBody>
      </p:sp>
      <p:sp>
        <p:nvSpPr>
          <p:cNvPr id="9" name="Rectangle 8">
            <a:extLst>
              <a:ext uri="{FF2B5EF4-FFF2-40B4-BE49-F238E27FC236}">
                <a16:creationId xmlns:a16="http://schemas.microsoft.com/office/drawing/2014/main" id="{DF4F2CD2-716B-F58E-EEE6-D4EF349449A4}"/>
              </a:ext>
            </a:extLst>
          </p:cNvPr>
          <p:cNvSpPr/>
          <p:nvPr/>
        </p:nvSpPr>
        <p:spPr>
          <a:xfrm>
            <a:off x="0" y="1508896"/>
            <a:ext cx="11362682" cy="4267650"/>
          </a:xfrm>
          <a:prstGeom prst="rect">
            <a:avLst/>
          </a:prstGeom>
          <a:solidFill>
            <a:schemeClr val="bg1">
              <a:lumMod val="9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0" name="Arrow: Right 9">
            <a:extLst>
              <a:ext uri="{FF2B5EF4-FFF2-40B4-BE49-F238E27FC236}">
                <a16:creationId xmlns:a16="http://schemas.microsoft.com/office/drawing/2014/main" id="{577F60B1-29DE-F317-0DC3-7EA6BE61EB90}"/>
              </a:ext>
            </a:extLst>
          </p:cNvPr>
          <p:cNvSpPr/>
          <p:nvPr/>
        </p:nvSpPr>
        <p:spPr>
          <a:xfrm>
            <a:off x="0" y="2221098"/>
            <a:ext cx="11390114" cy="684578"/>
          </a:xfrm>
          <a:prstGeom prst="rightArrow">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1" name="Rectangle 10">
            <a:extLst>
              <a:ext uri="{FF2B5EF4-FFF2-40B4-BE49-F238E27FC236}">
                <a16:creationId xmlns:a16="http://schemas.microsoft.com/office/drawing/2014/main" id="{71FAA7FE-E41E-FC1E-D2F4-D48FEAF6E345}"/>
              </a:ext>
            </a:extLst>
          </p:cNvPr>
          <p:cNvSpPr/>
          <p:nvPr/>
        </p:nvSpPr>
        <p:spPr>
          <a:xfrm>
            <a:off x="-69415"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January</a:t>
            </a:r>
            <a:endParaRPr lang="en-US">
              <a:solidFill>
                <a:schemeClr val="accent1"/>
              </a:solidFill>
              <a:ea typeface="Calibri"/>
              <a:cs typeface="Calibri"/>
            </a:endParaRPr>
          </a:p>
        </p:txBody>
      </p:sp>
      <p:grpSp>
        <p:nvGrpSpPr>
          <p:cNvPr id="12" name="Group 11">
            <a:extLst>
              <a:ext uri="{FF2B5EF4-FFF2-40B4-BE49-F238E27FC236}">
                <a16:creationId xmlns:a16="http://schemas.microsoft.com/office/drawing/2014/main" id="{AF567295-7A93-08E0-FE8C-D519A4ABB57E}"/>
              </a:ext>
            </a:extLst>
          </p:cNvPr>
          <p:cNvGrpSpPr>
            <a:grpSpLocks noChangeAspect="1"/>
          </p:cNvGrpSpPr>
          <p:nvPr/>
        </p:nvGrpSpPr>
        <p:grpSpPr>
          <a:xfrm>
            <a:off x="385032" y="2422804"/>
            <a:ext cx="281166" cy="281166"/>
            <a:chOff x="5961063" y="3294063"/>
            <a:chExt cx="269875" cy="269875"/>
          </a:xfrm>
        </p:grpSpPr>
        <p:sp>
          <p:nvSpPr>
            <p:cNvPr id="13" name="Oval 16">
              <a:extLst>
                <a:ext uri="{FF2B5EF4-FFF2-40B4-BE49-F238E27FC236}">
                  <a16:creationId xmlns:a16="http://schemas.microsoft.com/office/drawing/2014/main" id="{B3CC133C-4D24-FE69-8D38-48BCC18A7856}"/>
                </a:ext>
              </a:extLst>
            </p:cNvPr>
            <p:cNvSpPr>
              <a:spLocks noChangeArrowheads="1"/>
            </p:cNvSpPr>
            <p:nvPr/>
          </p:nvSpPr>
          <p:spPr bwMode="auto">
            <a:xfrm>
              <a:off x="5961063" y="3294063"/>
              <a:ext cx="269875" cy="269875"/>
            </a:xfrm>
            <a:prstGeom prst="ellipse">
              <a:avLst/>
            </a:prstGeom>
            <a:solidFill>
              <a:srgbClr val="237D26">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14" name="Freeform 17">
              <a:extLst>
                <a:ext uri="{FF2B5EF4-FFF2-40B4-BE49-F238E27FC236}">
                  <a16:creationId xmlns:a16="http://schemas.microsoft.com/office/drawing/2014/main" id="{09C93C34-016B-E44D-7360-2C4F3A27093E}"/>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grpSp>
      <p:sp>
        <p:nvSpPr>
          <p:cNvPr id="15" name="Oval 14">
            <a:extLst>
              <a:ext uri="{FF2B5EF4-FFF2-40B4-BE49-F238E27FC236}">
                <a16:creationId xmlns:a16="http://schemas.microsoft.com/office/drawing/2014/main" id="{60E1C9F2-F5BA-A696-1010-5195496D73C2}"/>
              </a:ext>
            </a:extLst>
          </p:cNvPr>
          <p:cNvSpPr/>
          <p:nvPr/>
        </p:nvSpPr>
        <p:spPr>
          <a:xfrm>
            <a:off x="5506430" y="2422804"/>
            <a:ext cx="281166" cy="281166"/>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6" name="Oval 15">
            <a:extLst>
              <a:ext uri="{FF2B5EF4-FFF2-40B4-BE49-F238E27FC236}">
                <a16:creationId xmlns:a16="http://schemas.microsoft.com/office/drawing/2014/main" id="{3450A0B6-23CA-EA84-4376-88EFAC3B8017}"/>
              </a:ext>
            </a:extLst>
          </p:cNvPr>
          <p:cNvSpPr/>
          <p:nvPr/>
        </p:nvSpPr>
        <p:spPr>
          <a:xfrm>
            <a:off x="8059763" y="2422804"/>
            <a:ext cx="281166" cy="281166"/>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7" name="Oval 16">
            <a:extLst>
              <a:ext uri="{FF2B5EF4-FFF2-40B4-BE49-F238E27FC236}">
                <a16:creationId xmlns:a16="http://schemas.microsoft.com/office/drawing/2014/main" id="{18A18021-540F-FE23-6B4B-579B2F32D126}"/>
              </a:ext>
            </a:extLst>
          </p:cNvPr>
          <p:cNvSpPr/>
          <p:nvPr/>
        </p:nvSpPr>
        <p:spPr>
          <a:xfrm>
            <a:off x="10613099" y="2422804"/>
            <a:ext cx="281166" cy="281166"/>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cxnSp>
        <p:nvCxnSpPr>
          <p:cNvPr id="18" name="Straight Connector 17">
            <a:extLst>
              <a:ext uri="{FF2B5EF4-FFF2-40B4-BE49-F238E27FC236}">
                <a16:creationId xmlns:a16="http://schemas.microsoft.com/office/drawing/2014/main" id="{2D544358-9CD8-A28E-3B89-8E4DB0C871EA}"/>
              </a:ext>
            </a:extLst>
          </p:cNvPr>
          <p:cNvCxnSpPr>
            <a:cxnSpLocks/>
          </p:cNvCxnSpPr>
          <p:nvPr/>
        </p:nvCxnSpPr>
        <p:spPr>
          <a:xfrm>
            <a:off x="527948"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310D13-742D-C211-3936-4E0BB75A65FD}"/>
              </a:ext>
            </a:extLst>
          </p:cNvPr>
          <p:cNvCxnSpPr>
            <a:cxnSpLocks/>
          </p:cNvCxnSpPr>
          <p:nvPr/>
        </p:nvCxnSpPr>
        <p:spPr>
          <a:xfrm>
            <a:off x="3087486"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9C29E54-3499-9987-7837-4E6D5A3D3854}"/>
              </a:ext>
            </a:extLst>
          </p:cNvPr>
          <p:cNvSpPr/>
          <p:nvPr/>
        </p:nvSpPr>
        <p:spPr>
          <a:xfrm>
            <a:off x="2373296" y="3276011"/>
            <a:ext cx="1428381" cy="5078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0" lvl="1">
              <a:buClr>
                <a:srgbClr val="1C4987"/>
              </a:buClr>
            </a:pPr>
            <a:r>
              <a:rPr lang="en-US" sz="1350">
                <a:solidFill>
                  <a:schemeClr val="tx1"/>
                </a:solidFill>
                <a:ea typeface="Calibri"/>
                <a:cs typeface="Calibri"/>
              </a:rPr>
              <a:t>Task Force Kick Off​ and launch</a:t>
            </a:r>
            <a:endParaRPr lang="en-US">
              <a:solidFill>
                <a:schemeClr val="tx1"/>
              </a:solidFill>
            </a:endParaRPr>
          </a:p>
        </p:txBody>
      </p:sp>
      <p:cxnSp>
        <p:nvCxnSpPr>
          <p:cNvPr id="21" name="Straight Connector 20">
            <a:extLst>
              <a:ext uri="{FF2B5EF4-FFF2-40B4-BE49-F238E27FC236}">
                <a16:creationId xmlns:a16="http://schemas.microsoft.com/office/drawing/2014/main" id="{1DF51F6A-0C6A-1384-6142-64201E3CE472}"/>
              </a:ext>
            </a:extLst>
          </p:cNvPr>
          <p:cNvCxnSpPr>
            <a:cxnSpLocks/>
          </p:cNvCxnSpPr>
          <p:nvPr/>
        </p:nvCxnSpPr>
        <p:spPr>
          <a:xfrm>
            <a:off x="5640821"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07C356-50B4-0DA3-D885-ECDD92377F7C}"/>
              </a:ext>
            </a:extLst>
          </p:cNvPr>
          <p:cNvCxnSpPr>
            <a:cxnSpLocks/>
          </p:cNvCxnSpPr>
          <p:nvPr/>
        </p:nvCxnSpPr>
        <p:spPr>
          <a:xfrm>
            <a:off x="8194154"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6243DD-635C-1FDD-F094-26FDA0B517B7}"/>
              </a:ext>
            </a:extLst>
          </p:cNvPr>
          <p:cNvCxnSpPr>
            <a:cxnSpLocks/>
          </p:cNvCxnSpPr>
          <p:nvPr/>
        </p:nvCxnSpPr>
        <p:spPr>
          <a:xfrm>
            <a:off x="10747492"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4120CADB-1D48-A3A4-14D4-ED4321C3DB66}"/>
              </a:ext>
            </a:extLst>
          </p:cNvPr>
          <p:cNvSpPr/>
          <p:nvPr/>
        </p:nvSpPr>
        <p:spPr>
          <a:xfrm rot="10800000">
            <a:off x="5514525" y="1561714"/>
            <a:ext cx="294325" cy="285005"/>
          </a:xfrm>
          <a:prstGeom prst="triangle">
            <a:avLst/>
          </a:prstGeom>
          <a:solidFill>
            <a:srgbClr val="FFC0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25" name="Oval 24">
            <a:extLst>
              <a:ext uri="{FF2B5EF4-FFF2-40B4-BE49-F238E27FC236}">
                <a16:creationId xmlns:a16="http://schemas.microsoft.com/office/drawing/2014/main" id="{8AF9D9B6-C355-3B45-7615-E9C6DE321304}"/>
              </a:ext>
            </a:extLst>
          </p:cNvPr>
          <p:cNvSpPr/>
          <p:nvPr/>
        </p:nvSpPr>
        <p:spPr>
          <a:xfrm>
            <a:off x="6783094" y="2422804"/>
            <a:ext cx="281166" cy="281166"/>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26" name="Oval 25">
            <a:extLst>
              <a:ext uri="{FF2B5EF4-FFF2-40B4-BE49-F238E27FC236}">
                <a16:creationId xmlns:a16="http://schemas.microsoft.com/office/drawing/2014/main" id="{35F8C1DA-A896-6552-07A5-176677C10DBE}"/>
              </a:ext>
            </a:extLst>
          </p:cNvPr>
          <p:cNvSpPr/>
          <p:nvPr/>
        </p:nvSpPr>
        <p:spPr>
          <a:xfrm>
            <a:off x="9336429" y="2422804"/>
            <a:ext cx="281166" cy="281166"/>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27" name="Rectangle 26">
            <a:extLst>
              <a:ext uri="{FF2B5EF4-FFF2-40B4-BE49-F238E27FC236}">
                <a16:creationId xmlns:a16="http://schemas.microsoft.com/office/drawing/2014/main" id="{A5D0ED35-B047-AC06-F124-2B9987570B66}"/>
              </a:ext>
            </a:extLst>
          </p:cNvPr>
          <p:cNvSpPr/>
          <p:nvPr/>
        </p:nvSpPr>
        <p:spPr>
          <a:xfrm>
            <a:off x="1183891"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February</a:t>
            </a:r>
            <a:endParaRPr lang="en-US">
              <a:solidFill>
                <a:schemeClr val="accent1"/>
              </a:solidFill>
              <a:ea typeface="Calibri"/>
              <a:cs typeface="Calibri"/>
            </a:endParaRPr>
          </a:p>
        </p:txBody>
      </p:sp>
      <p:sp>
        <p:nvSpPr>
          <p:cNvPr id="28" name="Rectangle 27">
            <a:extLst>
              <a:ext uri="{FF2B5EF4-FFF2-40B4-BE49-F238E27FC236}">
                <a16:creationId xmlns:a16="http://schemas.microsoft.com/office/drawing/2014/main" id="{457886D8-D15B-1253-8B76-E4F8EA9492AC}"/>
              </a:ext>
            </a:extLst>
          </p:cNvPr>
          <p:cNvSpPr/>
          <p:nvPr/>
        </p:nvSpPr>
        <p:spPr>
          <a:xfrm>
            <a:off x="2460557"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March</a:t>
            </a:r>
            <a:endParaRPr lang="en-US">
              <a:solidFill>
                <a:schemeClr val="accent1"/>
              </a:solidFill>
              <a:ea typeface="Calibri"/>
              <a:cs typeface="Calibri"/>
            </a:endParaRPr>
          </a:p>
        </p:txBody>
      </p:sp>
      <p:grpSp>
        <p:nvGrpSpPr>
          <p:cNvPr id="29" name="Group 28">
            <a:extLst>
              <a:ext uri="{FF2B5EF4-FFF2-40B4-BE49-F238E27FC236}">
                <a16:creationId xmlns:a16="http://schemas.microsoft.com/office/drawing/2014/main" id="{85BEF363-B90A-FE7F-2330-DDD0F25F50B4}"/>
              </a:ext>
            </a:extLst>
          </p:cNvPr>
          <p:cNvGrpSpPr>
            <a:grpSpLocks noChangeAspect="1"/>
          </p:cNvGrpSpPr>
          <p:nvPr/>
        </p:nvGrpSpPr>
        <p:grpSpPr>
          <a:xfrm>
            <a:off x="1670237" y="2422804"/>
            <a:ext cx="281166" cy="281166"/>
            <a:chOff x="5961063" y="3294063"/>
            <a:chExt cx="269875" cy="269875"/>
          </a:xfrm>
        </p:grpSpPr>
        <p:sp>
          <p:nvSpPr>
            <p:cNvPr id="30" name="Oval 16">
              <a:extLst>
                <a:ext uri="{FF2B5EF4-FFF2-40B4-BE49-F238E27FC236}">
                  <a16:creationId xmlns:a16="http://schemas.microsoft.com/office/drawing/2014/main" id="{8902C153-BC76-6B37-6B77-B9F247E3DC46}"/>
                </a:ext>
              </a:extLst>
            </p:cNvPr>
            <p:cNvSpPr>
              <a:spLocks noChangeArrowheads="1"/>
            </p:cNvSpPr>
            <p:nvPr/>
          </p:nvSpPr>
          <p:spPr bwMode="auto">
            <a:xfrm>
              <a:off x="5961063" y="3294063"/>
              <a:ext cx="269875" cy="269875"/>
            </a:xfrm>
            <a:prstGeom prst="ellipse">
              <a:avLst/>
            </a:prstGeom>
            <a:solidFill>
              <a:srgbClr val="237D26">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31" name="Freeform 17">
              <a:extLst>
                <a:ext uri="{FF2B5EF4-FFF2-40B4-BE49-F238E27FC236}">
                  <a16:creationId xmlns:a16="http://schemas.microsoft.com/office/drawing/2014/main" id="{85D759D5-A4A3-B032-EF00-7EF699E0800D}"/>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grpSp>
      <p:sp>
        <p:nvSpPr>
          <p:cNvPr id="32" name="Rectangle 31">
            <a:extLst>
              <a:ext uri="{FF2B5EF4-FFF2-40B4-BE49-F238E27FC236}">
                <a16:creationId xmlns:a16="http://schemas.microsoft.com/office/drawing/2014/main" id="{357AA4BB-0148-708B-2D8A-78CA97814569}"/>
              </a:ext>
            </a:extLst>
          </p:cNvPr>
          <p:cNvSpPr/>
          <p:nvPr/>
        </p:nvSpPr>
        <p:spPr>
          <a:xfrm>
            <a:off x="3769123"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April</a:t>
            </a:r>
            <a:endParaRPr lang="en-US">
              <a:solidFill>
                <a:schemeClr val="accent1"/>
              </a:solidFill>
              <a:ea typeface="Calibri"/>
              <a:cs typeface="Calibri"/>
            </a:endParaRPr>
          </a:p>
        </p:txBody>
      </p:sp>
      <p:sp>
        <p:nvSpPr>
          <p:cNvPr id="33" name="Rectangle 32">
            <a:extLst>
              <a:ext uri="{FF2B5EF4-FFF2-40B4-BE49-F238E27FC236}">
                <a16:creationId xmlns:a16="http://schemas.microsoft.com/office/drawing/2014/main" id="{98361F49-140D-657F-6592-7B40929454D2}"/>
              </a:ext>
            </a:extLst>
          </p:cNvPr>
          <p:cNvSpPr/>
          <p:nvPr/>
        </p:nvSpPr>
        <p:spPr>
          <a:xfrm>
            <a:off x="3649963" y="3276011"/>
            <a:ext cx="1428381" cy="5078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0" lvl="1">
              <a:buClr>
                <a:srgbClr val="1C4987"/>
              </a:buClr>
            </a:pPr>
            <a:r>
              <a:rPr lang="en-US" sz="1350">
                <a:solidFill>
                  <a:schemeClr val="tx1"/>
                </a:solidFill>
                <a:ea typeface="Calibri"/>
                <a:cs typeface="Calibri"/>
              </a:rPr>
              <a:t>5 Working Groups start</a:t>
            </a:r>
            <a:endParaRPr lang="en-US">
              <a:solidFill>
                <a:schemeClr val="tx1"/>
              </a:solidFill>
            </a:endParaRPr>
          </a:p>
        </p:txBody>
      </p:sp>
      <p:sp>
        <p:nvSpPr>
          <p:cNvPr id="34" name="Rectangle 33">
            <a:extLst>
              <a:ext uri="{FF2B5EF4-FFF2-40B4-BE49-F238E27FC236}">
                <a16:creationId xmlns:a16="http://schemas.microsoft.com/office/drawing/2014/main" id="{FFC2C958-22DF-3208-E614-AECA890E1B85}"/>
              </a:ext>
            </a:extLst>
          </p:cNvPr>
          <p:cNvSpPr/>
          <p:nvPr/>
        </p:nvSpPr>
        <p:spPr>
          <a:xfrm>
            <a:off x="4926630" y="3276011"/>
            <a:ext cx="1428381" cy="15465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0" lvl="1">
              <a:buClr>
                <a:srgbClr val="1C4987"/>
              </a:buClr>
            </a:pPr>
            <a:r>
              <a:rPr lang="en-US" sz="1350">
                <a:solidFill>
                  <a:schemeClr val="tx1"/>
                </a:solidFill>
                <a:ea typeface="Calibri"/>
                <a:cs typeface="Calibri"/>
              </a:rPr>
              <a:t>Catalogue current activities, best practices</a:t>
            </a:r>
            <a:endParaRPr lang="en-US">
              <a:solidFill>
                <a:schemeClr val="tx1"/>
              </a:solidFill>
            </a:endParaRPr>
          </a:p>
          <a:p>
            <a:pPr marL="107950" lvl="1">
              <a:buClr>
                <a:srgbClr val="1C4987"/>
              </a:buClr>
            </a:pPr>
            <a:endParaRPr lang="en-US" sz="1350">
              <a:solidFill>
                <a:schemeClr val="tx1"/>
              </a:solidFill>
              <a:ea typeface="Calibri"/>
              <a:cs typeface="Calibri"/>
            </a:endParaRPr>
          </a:p>
          <a:p>
            <a:pPr marL="107950" lvl="1">
              <a:buClr>
                <a:srgbClr val="1C4987"/>
              </a:buClr>
            </a:pPr>
            <a:r>
              <a:rPr lang="en-US" sz="1350">
                <a:solidFill>
                  <a:schemeClr val="tx1"/>
                </a:solidFill>
                <a:ea typeface="Calibri"/>
                <a:cs typeface="Calibri"/>
              </a:rPr>
              <a:t>Host listening sessions</a:t>
            </a:r>
          </a:p>
        </p:txBody>
      </p:sp>
      <p:sp>
        <p:nvSpPr>
          <p:cNvPr id="35" name="Rectangle 34">
            <a:extLst>
              <a:ext uri="{FF2B5EF4-FFF2-40B4-BE49-F238E27FC236}">
                <a16:creationId xmlns:a16="http://schemas.microsoft.com/office/drawing/2014/main" id="{9F3A1C36-B593-9799-F33E-68A8E8DAF5D7}"/>
              </a:ext>
            </a:extLst>
          </p:cNvPr>
          <p:cNvSpPr/>
          <p:nvPr/>
        </p:nvSpPr>
        <p:spPr>
          <a:xfrm>
            <a:off x="6203297" y="3276011"/>
            <a:ext cx="1428381" cy="175432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0" lvl="1">
              <a:buClr>
                <a:srgbClr val="1C4987"/>
              </a:buClr>
            </a:pPr>
            <a:r>
              <a:rPr lang="en-US" sz="1350">
                <a:solidFill>
                  <a:schemeClr val="tx1"/>
                </a:solidFill>
                <a:ea typeface="Calibri"/>
                <a:cs typeface="Calibri"/>
              </a:rPr>
              <a:t>Host listening sessions</a:t>
            </a:r>
          </a:p>
          <a:p>
            <a:pPr marL="107950" lvl="1">
              <a:buClr>
                <a:srgbClr val="1C4987"/>
              </a:buClr>
            </a:pPr>
            <a:endParaRPr lang="en-US" sz="1350">
              <a:solidFill>
                <a:schemeClr val="tx1"/>
              </a:solidFill>
              <a:ea typeface="Calibri"/>
              <a:cs typeface="Calibri"/>
            </a:endParaRPr>
          </a:p>
          <a:p>
            <a:pPr marL="107950" lvl="1">
              <a:buClr>
                <a:srgbClr val="1C4987"/>
              </a:buClr>
            </a:pPr>
            <a:r>
              <a:rPr lang="en-US" sz="1350">
                <a:solidFill>
                  <a:schemeClr val="tx1"/>
                </a:solidFill>
                <a:ea typeface="Calibri"/>
                <a:cs typeface="Calibri"/>
              </a:rPr>
              <a:t>Review findings </a:t>
            </a:r>
            <a:endParaRPr lang="en-US">
              <a:solidFill>
                <a:schemeClr val="tx1"/>
              </a:solidFill>
            </a:endParaRPr>
          </a:p>
          <a:p>
            <a:pPr marL="107950" lvl="1">
              <a:buClr>
                <a:srgbClr val="1C4987"/>
              </a:buClr>
            </a:pPr>
            <a:endParaRPr lang="en-US" sz="1350">
              <a:solidFill>
                <a:schemeClr val="tx1"/>
              </a:solidFill>
              <a:ea typeface="Calibri"/>
              <a:cs typeface="Calibri"/>
            </a:endParaRPr>
          </a:p>
          <a:p>
            <a:pPr marL="107950" lvl="1">
              <a:buClr>
                <a:srgbClr val="1C4987"/>
              </a:buClr>
            </a:pPr>
            <a:r>
              <a:rPr lang="en-US" sz="1350">
                <a:solidFill>
                  <a:schemeClr val="tx1"/>
                </a:solidFill>
                <a:ea typeface="Calibri"/>
                <a:cs typeface="Calibri"/>
              </a:rPr>
              <a:t>Completion of Task Force interim report</a:t>
            </a:r>
          </a:p>
        </p:txBody>
      </p:sp>
      <p:sp>
        <p:nvSpPr>
          <p:cNvPr id="36" name="Rectangle 35">
            <a:extLst>
              <a:ext uri="{FF2B5EF4-FFF2-40B4-BE49-F238E27FC236}">
                <a16:creationId xmlns:a16="http://schemas.microsoft.com/office/drawing/2014/main" id="{C8E352FF-3878-8EAC-4F2F-A521B3502291}"/>
              </a:ext>
            </a:extLst>
          </p:cNvPr>
          <p:cNvSpPr/>
          <p:nvPr/>
        </p:nvSpPr>
        <p:spPr>
          <a:xfrm>
            <a:off x="7479964" y="3276011"/>
            <a:ext cx="1428381" cy="15465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0" lvl="1">
              <a:buClr>
                <a:srgbClr val="1C4987"/>
              </a:buClr>
            </a:pPr>
            <a:r>
              <a:rPr lang="en-US" sz="1350">
                <a:solidFill>
                  <a:schemeClr val="tx1"/>
                </a:solidFill>
                <a:ea typeface="Calibri"/>
                <a:cs typeface="Calibri"/>
              </a:rPr>
              <a:t>Identification of go-forward strategies</a:t>
            </a:r>
            <a:endParaRPr lang="en-US">
              <a:solidFill>
                <a:schemeClr val="tx1"/>
              </a:solidFill>
            </a:endParaRPr>
          </a:p>
          <a:p>
            <a:pPr marL="107950" lvl="1">
              <a:buClr>
                <a:srgbClr val="1C4987"/>
              </a:buClr>
            </a:pPr>
            <a:endParaRPr lang="en-US" sz="1350">
              <a:solidFill>
                <a:schemeClr val="tx1"/>
              </a:solidFill>
              <a:ea typeface="Calibri"/>
              <a:cs typeface="Calibri"/>
            </a:endParaRPr>
          </a:p>
          <a:p>
            <a:pPr marL="107950" lvl="1">
              <a:buClr>
                <a:srgbClr val="1C4987"/>
              </a:buClr>
            </a:pPr>
            <a:r>
              <a:rPr lang="en-US" sz="1350">
                <a:solidFill>
                  <a:schemeClr val="tx1"/>
                </a:solidFill>
                <a:ea typeface="Calibri"/>
                <a:cs typeface="Calibri"/>
              </a:rPr>
              <a:t>Summary of potential considerations</a:t>
            </a:r>
          </a:p>
        </p:txBody>
      </p:sp>
      <p:sp>
        <p:nvSpPr>
          <p:cNvPr id="37" name="Rectangle 36">
            <a:extLst>
              <a:ext uri="{FF2B5EF4-FFF2-40B4-BE49-F238E27FC236}">
                <a16:creationId xmlns:a16="http://schemas.microsoft.com/office/drawing/2014/main" id="{9999FE59-7813-07A4-885A-C97D09FC08EE}"/>
              </a:ext>
            </a:extLst>
          </p:cNvPr>
          <p:cNvSpPr/>
          <p:nvPr/>
        </p:nvSpPr>
        <p:spPr>
          <a:xfrm>
            <a:off x="8685212" y="3276011"/>
            <a:ext cx="1571219" cy="15465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0" lvl="1">
              <a:buClr>
                <a:srgbClr val="1C4987"/>
              </a:buClr>
            </a:pPr>
            <a:r>
              <a:rPr lang="en-US" sz="1350">
                <a:solidFill>
                  <a:schemeClr val="tx1"/>
                </a:solidFill>
                <a:ea typeface="Calibri"/>
                <a:cs typeface="Calibri"/>
              </a:rPr>
              <a:t>Review draft go-forward considerations</a:t>
            </a:r>
            <a:endParaRPr lang="en-US">
              <a:solidFill>
                <a:schemeClr val="tx1"/>
              </a:solidFill>
            </a:endParaRPr>
          </a:p>
          <a:p>
            <a:pPr marL="107950" lvl="1">
              <a:buClr>
                <a:srgbClr val="1C4987"/>
              </a:buClr>
            </a:pPr>
            <a:endParaRPr lang="en-US" sz="1350">
              <a:solidFill>
                <a:schemeClr val="tx1"/>
              </a:solidFill>
              <a:ea typeface="Calibri"/>
              <a:cs typeface="Calibri"/>
            </a:endParaRPr>
          </a:p>
          <a:p>
            <a:pPr marL="107950" lvl="1">
              <a:buClr>
                <a:srgbClr val="1C4987"/>
              </a:buClr>
            </a:pPr>
            <a:r>
              <a:rPr lang="en-US" sz="1350">
                <a:solidFill>
                  <a:schemeClr val="tx1"/>
                </a:solidFill>
                <a:ea typeface="Calibri"/>
                <a:cs typeface="Calibri"/>
              </a:rPr>
              <a:t>Final report draft shared with the Governor</a:t>
            </a:r>
          </a:p>
        </p:txBody>
      </p:sp>
      <p:sp>
        <p:nvSpPr>
          <p:cNvPr id="38" name="Rectangle 37">
            <a:extLst>
              <a:ext uri="{FF2B5EF4-FFF2-40B4-BE49-F238E27FC236}">
                <a16:creationId xmlns:a16="http://schemas.microsoft.com/office/drawing/2014/main" id="{EAAFBA4C-18F5-E54A-B8C7-5B8B44A4B85F}"/>
              </a:ext>
            </a:extLst>
          </p:cNvPr>
          <p:cNvSpPr/>
          <p:nvPr/>
        </p:nvSpPr>
        <p:spPr>
          <a:xfrm>
            <a:off x="10033301" y="3276011"/>
            <a:ext cx="1428381" cy="71558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8000" lvl="1">
              <a:buClr>
                <a:srgbClr val="1C4987"/>
              </a:buClr>
            </a:pPr>
            <a:r>
              <a:rPr lang="en-US" sz="1350">
                <a:solidFill>
                  <a:schemeClr val="tx1"/>
                </a:solidFill>
                <a:ea typeface="Calibri"/>
                <a:cs typeface="Calibri"/>
              </a:rPr>
              <a:t>Year 1 Report announced and released</a:t>
            </a:r>
          </a:p>
        </p:txBody>
      </p:sp>
      <p:sp>
        <p:nvSpPr>
          <p:cNvPr id="39" name="Rectangle 38">
            <a:extLst>
              <a:ext uri="{FF2B5EF4-FFF2-40B4-BE49-F238E27FC236}">
                <a16:creationId xmlns:a16="http://schemas.microsoft.com/office/drawing/2014/main" id="{71B62393-8FAD-C60D-14E2-8884677AF8A1}"/>
              </a:ext>
            </a:extLst>
          </p:cNvPr>
          <p:cNvSpPr/>
          <p:nvPr/>
        </p:nvSpPr>
        <p:spPr>
          <a:xfrm>
            <a:off x="1096629" y="3276011"/>
            <a:ext cx="1428381" cy="9233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0" lvl="1">
              <a:buClr>
                <a:srgbClr val="1C4987"/>
              </a:buClr>
            </a:pPr>
            <a:r>
              <a:rPr lang="en-US" sz="1350">
                <a:solidFill>
                  <a:schemeClr val="tx1"/>
                </a:solidFill>
                <a:ea typeface="Calibri"/>
                <a:cs typeface="Calibri"/>
              </a:rPr>
              <a:t>Task Force Co-Chairs Meeting &amp; planning session</a:t>
            </a:r>
            <a:endParaRPr lang="en-US" sz="1350">
              <a:solidFill>
                <a:schemeClr val="tx1"/>
              </a:solidFill>
              <a:cs typeface="Calibri"/>
            </a:endParaRPr>
          </a:p>
        </p:txBody>
      </p:sp>
      <p:sp>
        <p:nvSpPr>
          <p:cNvPr id="40" name="Rectangle 39">
            <a:extLst>
              <a:ext uri="{FF2B5EF4-FFF2-40B4-BE49-F238E27FC236}">
                <a16:creationId xmlns:a16="http://schemas.microsoft.com/office/drawing/2014/main" id="{DDFBF37B-E668-5156-97DC-04DDE1BB2221}"/>
              </a:ext>
            </a:extLst>
          </p:cNvPr>
          <p:cNvSpPr/>
          <p:nvPr/>
        </p:nvSpPr>
        <p:spPr>
          <a:xfrm>
            <a:off x="-180038" y="3276011"/>
            <a:ext cx="1428381" cy="5078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8000" lvl="1">
              <a:buClr>
                <a:srgbClr val="1C4987"/>
              </a:buClr>
            </a:pPr>
            <a:r>
              <a:rPr lang="en-US" sz="1350">
                <a:solidFill>
                  <a:schemeClr val="tx1"/>
                </a:solidFill>
                <a:ea typeface="Calibri"/>
                <a:cs typeface="Calibri"/>
              </a:rPr>
              <a:t>Executive Order Announcement</a:t>
            </a:r>
          </a:p>
        </p:txBody>
      </p:sp>
      <p:cxnSp>
        <p:nvCxnSpPr>
          <p:cNvPr id="41" name="Straight Connector 40">
            <a:extLst>
              <a:ext uri="{FF2B5EF4-FFF2-40B4-BE49-F238E27FC236}">
                <a16:creationId xmlns:a16="http://schemas.microsoft.com/office/drawing/2014/main" id="{76607F6A-198A-6EFC-C448-238078C21D0D}"/>
              </a:ext>
            </a:extLst>
          </p:cNvPr>
          <p:cNvCxnSpPr>
            <a:cxnSpLocks/>
          </p:cNvCxnSpPr>
          <p:nvPr/>
        </p:nvCxnSpPr>
        <p:spPr>
          <a:xfrm>
            <a:off x="1810819"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EA04F16-7A0A-B444-5C62-AC39FAF9B3E4}"/>
              </a:ext>
            </a:extLst>
          </p:cNvPr>
          <p:cNvCxnSpPr>
            <a:cxnSpLocks/>
          </p:cNvCxnSpPr>
          <p:nvPr/>
        </p:nvCxnSpPr>
        <p:spPr>
          <a:xfrm>
            <a:off x="4364154"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96400B-D92B-BEC2-E0EC-FB0BCDD5B2F1}"/>
              </a:ext>
            </a:extLst>
          </p:cNvPr>
          <p:cNvCxnSpPr>
            <a:cxnSpLocks/>
          </p:cNvCxnSpPr>
          <p:nvPr/>
        </p:nvCxnSpPr>
        <p:spPr>
          <a:xfrm>
            <a:off x="6917487"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62027AA-4757-54C0-3677-04232E730BD1}"/>
              </a:ext>
            </a:extLst>
          </p:cNvPr>
          <p:cNvCxnSpPr>
            <a:cxnSpLocks/>
          </p:cNvCxnSpPr>
          <p:nvPr/>
        </p:nvCxnSpPr>
        <p:spPr>
          <a:xfrm>
            <a:off x="9470821" y="2718028"/>
            <a:ext cx="0" cy="567488"/>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C22AD54-F896-42C5-7679-52F8666ABBFE}"/>
              </a:ext>
            </a:extLst>
          </p:cNvPr>
          <p:cNvSpPr/>
          <p:nvPr/>
        </p:nvSpPr>
        <p:spPr>
          <a:xfrm>
            <a:off x="5045790"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May-July</a:t>
            </a:r>
            <a:endParaRPr lang="en-US">
              <a:solidFill>
                <a:schemeClr val="accent1"/>
              </a:solidFill>
              <a:ea typeface="Calibri"/>
              <a:cs typeface="Calibri"/>
            </a:endParaRPr>
          </a:p>
        </p:txBody>
      </p:sp>
      <p:sp>
        <p:nvSpPr>
          <p:cNvPr id="46" name="Rectangle 45">
            <a:extLst>
              <a:ext uri="{FF2B5EF4-FFF2-40B4-BE49-F238E27FC236}">
                <a16:creationId xmlns:a16="http://schemas.microsoft.com/office/drawing/2014/main" id="{6DE2E366-6D05-17F2-DE50-C562B1F6F01B}"/>
              </a:ext>
            </a:extLst>
          </p:cNvPr>
          <p:cNvSpPr/>
          <p:nvPr/>
        </p:nvSpPr>
        <p:spPr>
          <a:xfrm>
            <a:off x="6322457"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August</a:t>
            </a:r>
            <a:endParaRPr lang="en-US">
              <a:solidFill>
                <a:schemeClr val="accent1"/>
              </a:solidFill>
              <a:ea typeface="Calibri"/>
              <a:cs typeface="Calibri"/>
            </a:endParaRPr>
          </a:p>
        </p:txBody>
      </p:sp>
      <p:sp>
        <p:nvSpPr>
          <p:cNvPr id="47" name="Rectangle 46">
            <a:extLst>
              <a:ext uri="{FF2B5EF4-FFF2-40B4-BE49-F238E27FC236}">
                <a16:creationId xmlns:a16="http://schemas.microsoft.com/office/drawing/2014/main" id="{D6D97712-7747-4E00-4536-7E897CA96376}"/>
              </a:ext>
            </a:extLst>
          </p:cNvPr>
          <p:cNvSpPr/>
          <p:nvPr/>
        </p:nvSpPr>
        <p:spPr>
          <a:xfrm>
            <a:off x="7599124"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Aug-Oct</a:t>
            </a:r>
            <a:endParaRPr lang="en-US">
              <a:solidFill>
                <a:schemeClr val="accent1"/>
              </a:solidFill>
              <a:ea typeface="Calibri"/>
              <a:cs typeface="Calibri"/>
            </a:endParaRPr>
          </a:p>
        </p:txBody>
      </p:sp>
      <p:sp>
        <p:nvSpPr>
          <p:cNvPr id="48" name="Rectangle 47">
            <a:extLst>
              <a:ext uri="{FF2B5EF4-FFF2-40B4-BE49-F238E27FC236}">
                <a16:creationId xmlns:a16="http://schemas.microsoft.com/office/drawing/2014/main" id="{85E47528-FBE1-134F-FDCC-6D826BA4F427}"/>
              </a:ext>
            </a:extLst>
          </p:cNvPr>
          <p:cNvSpPr/>
          <p:nvPr/>
        </p:nvSpPr>
        <p:spPr>
          <a:xfrm>
            <a:off x="10152462"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December</a:t>
            </a:r>
            <a:endParaRPr lang="en-US">
              <a:solidFill>
                <a:schemeClr val="accent1"/>
              </a:solidFill>
              <a:ea typeface="Calibri"/>
              <a:cs typeface="Calibri"/>
            </a:endParaRPr>
          </a:p>
        </p:txBody>
      </p:sp>
      <p:sp>
        <p:nvSpPr>
          <p:cNvPr id="49" name="Rectangle 48">
            <a:extLst>
              <a:ext uri="{FF2B5EF4-FFF2-40B4-BE49-F238E27FC236}">
                <a16:creationId xmlns:a16="http://schemas.microsoft.com/office/drawing/2014/main" id="{C2908257-B055-1E21-BC5C-2F29009D3F5C}"/>
              </a:ext>
            </a:extLst>
          </p:cNvPr>
          <p:cNvSpPr/>
          <p:nvPr/>
        </p:nvSpPr>
        <p:spPr>
          <a:xfrm>
            <a:off x="8875791" y="1912015"/>
            <a:ext cx="12538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rgbClr val="1C498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rPr>
              <a:t>November</a:t>
            </a:r>
            <a:endParaRPr lang="en-US">
              <a:solidFill>
                <a:schemeClr val="accent1"/>
              </a:solidFill>
              <a:ea typeface="Calibri"/>
              <a:cs typeface="Calibri"/>
            </a:endParaRPr>
          </a:p>
        </p:txBody>
      </p:sp>
      <p:grpSp>
        <p:nvGrpSpPr>
          <p:cNvPr id="50" name="Group 49">
            <a:extLst>
              <a:ext uri="{FF2B5EF4-FFF2-40B4-BE49-F238E27FC236}">
                <a16:creationId xmlns:a16="http://schemas.microsoft.com/office/drawing/2014/main" id="{FBFE9D08-12B6-EDB2-8C6A-2EA7E5D3663E}"/>
              </a:ext>
            </a:extLst>
          </p:cNvPr>
          <p:cNvGrpSpPr>
            <a:grpSpLocks noChangeAspect="1"/>
          </p:cNvGrpSpPr>
          <p:nvPr/>
        </p:nvGrpSpPr>
        <p:grpSpPr>
          <a:xfrm>
            <a:off x="2940706" y="2422804"/>
            <a:ext cx="281166" cy="281166"/>
            <a:chOff x="5961063" y="3294063"/>
            <a:chExt cx="269875" cy="269875"/>
          </a:xfrm>
        </p:grpSpPr>
        <p:sp>
          <p:nvSpPr>
            <p:cNvPr id="51" name="Oval 16">
              <a:extLst>
                <a:ext uri="{FF2B5EF4-FFF2-40B4-BE49-F238E27FC236}">
                  <a16:creationId xmlns:a16="http://schemas.microsoft.com/office/drawing/2014/main" id="{3E15B609-3011-91CF-C69F-7055F564C6E2}"/>
                </a:ext>
              </a:extLst>
            </p:cNvPr>
            <p:cNvSpPr>
              <a:spLocks noChangeArrowheads="1"/>
            </p:cNvSpPr>
            <p:nvPr/>
          </p:nvSpPr>
          <p:spPr bwMode="auto">
            <a:xfrm>
              <a:off x="5961063" y="3294063"/>
              <a:ext cx="269875" cy="269875"/>
            </a:xfrm>
            <a:prstGeom prst="ellipse">
              <a:avLst/>
            </a:prstGeom>
            <a:solidFill>
              <a:srgbClr val="237D26">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B854C45C-005C-49A0-7C05-AD20E52AA8B2}"/>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8350B80D-0145-3903-DC85-8EE997BEB5A0}"/>
              </a:ext>
            </a:extLst>
          </p:cNvPr>
          <p:cNvGrpSpPr>
            <a:grpSpLocks noChangeAspect="1"/>
          </p:cNvGrpSpPr>
          <p:nvPr/>
        </p:nvGrpSpPr>
        <p:grpSpPr>
          <a:xfrm>
            <a:off x="4211175" y="2422804"/>
            <a:ext cx="281166" cy="281166"/>
            <a:chOff x="5961063" y="3294063"/>
            <a:chExt cx="269875" cy="269875"/>
          </a:xfrm>
        </p:grpSpPr>
        <p:sp>
          <p:nvSpPr>
            <p:cNvPr id="54" name="Oval 16">
              <a:extLst>
                <a:ext uri="{FF2B5EF4-FFF2-40B4-BE49-F238E27FC236}">
                  <a16:creationId xmlns:a16="http://schemas.microsoft.com/office/drawing/2014/main" id="{DFF6A581-136B-2969-7BF2-5991507CDAB3}"/>
                </a:ext>
              </a:extLst>
            </p:cNvPr>
            <p:cNvSpPr>
              <a:spLocks noChangeArrowheads="1"/>
            </p:cNvSpPr>
            <p:nvPr/>
          </p:nvSpPr>
          <p:spPr bwMode="auto">
            <a:xfrm>
              <a:off x="5961063" y="3294063"/>
              <a:ext cx="269875" cy="269875"/>
            </a:xfrm>
            <a:prstGeom prst="ellipse">
              <a:avLst/>
            </a:prstGeom>
            <a:solidFill>
              <a:srgbClr val="237D26">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6A5B982B-D921-E2AF-5926-7696CFC93EF9}"/>
                </a:ext>
              </a:extLst>
            </p:cNvPr>
            <p:cNvSpPr>
              <a:spLocks/>
            </p:cNvSpPr>
            <p:nvPr/>
          </p:nvSpPr>
          <p:spPr bwMode="auto">
            <a:xfrm>
              <a:off x="6029326" y="3363913"/>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grpSp>
      <p:sp>
        <p:nvSpPr>
          <p:cNvPr id="56" name="TextBox 55">
            <a:extLst>
              <a:ext uri="{FF2B5EF4-FFF2-40B4-BE49-F238E27FC236}">
                <a16:creationId xmlns:a16="http://schemas.microsoft.com/office/drawing/2014/main" id="{97D113A0-6F30-BB5C-5C2E-03F52D164D96}"/>
              </a:ext>
            </a:extLst>
          </p:cNvPr>
          <p:cNvSpPr txBox="1"/>
          <p:nvPr/>
        </p:nvSpPr>
        <p:spPr>
          <a:xfrm>
            <a:off x="4497583" y="1167135"/>
            <a:ext cx="2350272"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lvl="0" indent="0" algn="ctr" defTabSz="914400" rtl="0" eaLnBrk="1" latinLnBrk="0" hangingPunct="1">
              <a:spcAft>
                <a:spcPts val="600"/>
              </a:spcAft>
              <a:buClr>
                <a:srgbClr val="1C4987"/>
              </a:buClr>
            </a:pPr>
            <a:r>
              <a:rPr lang="en-US" b="1">
                <a:solidFill>
                  <a:schemeClr val="accent3"/>
                </a:solidFill>
              </a:rPr>
              <a:t>We are here</a:t>
            </a:r>
          </a:p>
        </p:txBody>
      </p:sp>
    </p:spTree>
    <p:extLst>
      <p:ext uri="{BB962C8B-B14F-4D97-AF65-F5344CB8AC3E}">
        <p14:creationId xmlns:p14="http://schemas.microsoft.com/office/powerpoint/2010/main" val="216816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98D6F9-C3E1-462A-D256-50D42EB0C11A}"/>
              </a:ext>
            </a:extLst>
          </p:cNvPr>
          <p:cNvGraphicFramePr>
            <a:graphicFrameLocks noChangeAspect="1"/>
          </p:cNvGraphicFramePr>
          <p:nvPr>
            <p:custDataLst>
              <p:tags r:id="rId1"/>
            </p:custDataLst>
            <p:extLst>
              <p:ext uri="{D42A27DB-BD31-4B8C-83A1-F6EECF244321}">
                <p14:modId xmlns:p14="http://schemas.microsoft.com/office/powerpoint/2010/main" val="1895905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D98D6F9-C3E1-462A-D256-50D42EB0C1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911F998-F70C-C5B2-B9A4-B2CBC763C1F3}"/>
              </a:ext>
            </a:extLst>
          </p:cNvPr>
          <p:cNvSpPr>
            <a:spLocks noGrp="1"/>
          </p:cNvSpPr>
          <p:nvPr>
            <p:ph type="title"/>
          </p:nvPr>
        </p:nvSpPr>
        <p:spPr/>
        <p:txBody>
          <a:bodyPr vert="horz">
            <a:noAutofit/>
          </a:bodyPr>
          <a:lstStyle/>
          <a:p>
            <a:r>
              <a:rPr lang="en-US" sz="3600"/>
              <a:t>Overview of Listening Sessions</a:t>
            </a:r>
          </a:p>
        </p:txBody>
      </p:sp>
      <p:sp>
        <p:nvSpPr>
          <p:cNvPr id="3" name="Content Placeholder 2">
            <a:extLst>
              <a:ext uri="{FF2B5EF4-FFF2-40B4-BE49-F238E27FC236}">
                <a16:creationId xmlns:a16="http://schemas.microsoft.com/office/drawing/2014/main" id="{6D70A714-0E36-56CE-AED3-5EFAD283B266}"/>
              </a:ext>
            </a:extLst>
          </p:cNvPr>
          <p:cNvSpPr>
            <a:spLocks noGrp="1"/>
          </p:cNvSpPr>
          <p:nvPr>
            <p:ph idx="1"/>
          </p:nvPr>
        </p:nvSpPr>
        <p:spPr>
          <a:xfrm>
            <a:off x="510047" y="1038686"/>
            <a:ext cx="10515600" cy="4936811"/>
          </a:xfrm>
        </p:spPr>
        <p:txBody>
          <a:bodyPr vert="horz" lIns="91440" tIns="45720" rIns="91440" bIns="45720" rtlCol="0" anchor="t">
            <a:noAutofit/>
          </a:bodyPr>
          <a:lstStyle/>
          <a:p>
            <a:pPr marL="0" indent="0">
              <a:buNone/>
            </a:pPr>
            <a:r>
              <a:rPr lang="en-US" sz="2400">
                <a:solidFill>
                  <a:schemeClr val="tx1"/>
                </a:solidFill>
              </a:rPr>
              <a:t>The Early Education and Child Care Task Force is hosting a series of listening sessions across Massachusetts to inform </a:t>
            </a:r>
            <a:r>
              <a:rPr lang="en-US" sz="2400" b="1">
                <a:solidFill>
                  <a:schemeClr val="accent5"/>
                </a:solidFill>
              </a:rPr>
              <a:t>recommendations and broader strategy </a:t>
            </a:r>
            <a:r>
              <a:rPr lang="en-US" sz="2400">
                <a:solidFill>
                  <a:schemeClr val="tx1"/>
                </a:solidFill>
              </a:rPr>
              <a:t>towards accessible, affordable, high-quality early education and child care for all families </a:t>
            </a:r>
          </a:p>
          <a:p>
            <a:pPr marL="0" indent="0">
              <a:buNone/>
            </a:pPr>
            <a:endParaRPr lang="en-US" sz="2400">
              <a:solidFill>
                <a:schemeClr val="tx1"/>
              </a:solidFill>
            </a:endParaRPr>
          </a:p>
          <a:p>
            <a:pPr marL="0" indent="0">
              <a:buNone/>
            </a:pPr>
            <a:r>
              <a:rPr lang="en-US" sz="2400">
                <a:solidFill>
                  <a:schemeClr val="tx1"/>
                </a:solidFill>
              </a:rPr>
              <a:t>A total of </a:t>
            </a:r>
            <a:r>
              <a:rPr lang="en-US" sz="2400" b="1"/>
              <a:t>14 listening sessions </a:t>
            </a:r>
            <a:r>
              <a:rPr lang="en-US" sz="2400">
                <a:solidFill>
                  <a:schemeClr val="tx1"/>
                </a:solidFill>
              </a:rPr>
              <a:t>are taking place throughout July and early August, including nine in-person sessions and five virtual sessions (one of which was led in Spanish)</a:t>
            </a:r>
            <a:endParaRPr lang="en-US" sz="2400">
              <a:solidFill>
                <a:schemeClr val="tx1"/>
              </a:solidFill>
              <a:ea typeface="Calibri"/>
              <a:cs typeface="Calibri"/>
            </a:endParaRPr>
          </a:p>
          <a:p>
            <a:pPr marL="0" indent="0">
              <a:buNone/>
            </a:pPr>
            <a:endParaRPr lang="en-US" sz="2400">
              <a:solidFill>
                <a:schemeClr val="tx1"/>
              </a:solidFill>
            </a:endParaRPr>
          </a:p>
          <a:p>
            <a:pPr marL="0" indent="0">
              <a:buNone/>
            </a:pPr>
            <a:r>
              <a:rPr lang="en-US" sz="2400" b="1">
                <a:solidFill>
                  <a:schemeClr val="accent1"/>
                </a:solidFill>
              </a:rPr>
              <a:t>The Task Force is eager to hear from </a:t>
            </a:r>
            <a:r>
              <a:rPr lang="en-US" sz="2400">
                <a:solidFill>
                  <a:schemeClr val="tx1"/>
                </a:solidFill>
              </a:rPr>
              <a:t>working parents and caregivers, education and business leaders, early education and child care providers, and all others in the community on ideas to make early education and child care more accessible, affordable, and high quality across the state</a:t>
            </a:r>
            <a:endParaRPr lang="en-US" sz="2400">
              <a:solidFill>
                <a:schemeClr val="tx1"/>
              </a:solidFill>
              <a:ea typeface="Calibri"/>
              <a:cs typeface="Calibri"/>
            </a:endParaRPr>
          </a:p>
        </p:txBody>
      </p:sp>
      <p:sp>
        <p:nvSpPr>
          <p:cNvPr id="5" name="Slide Number Placeholder 4">
            <a:extLst>
              <a:ext uri="{FF2B5EF4-FFF2-40B4-BE49-F238E27FC236}">
                <a16:creationId xmlns:a16="http://schemas.microsoft.com/office/drawing/2014/main" id="{9E873A36-16F6-D18B-D38D-2458FBD573C4}"/>
              </a:ext>
            </a:extLst>
          </p:cNvPr>
          <p:cNvSpPr>
            <a:spLocks noGrp="1"/>
          </p:cNvSpPr>
          <p:nvPr>
            <p:ph type="sldNum" sz="quarter" idx="12"/>
          </p:nvPr>
        </p:nvSpPr>
        <p:spPr/>
        <p:txBody>
          <a:bodyPr/>
          <a:lstStyle/>
          <a:p>
            <a:fld id="{A22C682C-E9DB-4137-9A63-78D4A5F3749E}" type="slidenum">
              <a:rPr lang="en-US" smtClean="0"/>
              <a:t>9</a:t>
            </a:fld>
            <a:endParaRPr lang="en-US"/>
          </a:p>
        </p:txBody>
      </p:sp>
    </p:spTree>
    <p:extLst>
      <p:ext uri="{BB962C8B-B14F-4D97-AF65-F5344CB8AC3E}">
        <p14:creationId xmlns:p14="http://schemas.microsoft.com/office/powerpoint/2010/main" val="2496244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6"/>
  <p:tag name="EE4P_STYLE_ID" val="39dcc26a-7131-49f4-a9eb-1c0521500c03"/>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C2D83"/>
      </a:dk2>
      <a:lt2>
        <a:srgbClr val="E7E6E6"/>
      </a:lt2>
      <a:accent1>
        <a:srgbClr val="0C2D83"/>
      </a:accent1>
      <a:accent2>
        <a:srgbClr val="B50F19"/>
      </a:accent2>
      <a:accent3>
        <a:srgbClr val="E3A438"/>
      </a:accent3>
      <a:accent4>
        <a:srgbClr val="E9EEDA"/>
      </a:accent4>
      <a:accent5>
        <a:srgbClr val="70AD47"/>
      </a:accent5>
      <a:accent6>
        <a:srgbClr val="A5A5A5"/>
      </a:accent6>
      <a:hlink>
        <a:srgbClr val="0563C1"/>
      </a:hlink>
      <a:folHlink>
        <a:srgbClr val="954F72"/>
      </a:folHlink>
    </a:clrScheme>
    <a:fontScheme name="Mont Headers">
      <a:majorFont>
        <a:latin typeface="Montserrat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nk xmlns="0dbcd874-91a9-45ed-9fc0-e92a6275fe3f">
      <Url xsi:nil="true"/>
      <Description xsi:nil="true"/>
    </Link>
    <SharedWithUsers xmlns="18c058fe-a086-4bab-90da-7db7015af1a1">
      <UserInfo>
        <DisplayName>Davidson, Alana R. (EEC)</DisplayName>
        <AccountId>55</AccountId>
        <AccountType/>
      </UserInfo>
      <UserInfo>
        <DisplayName>Donaghey, Kate (EOE)</DisplayName>
        <AccountId>32</AccountId>
        <AccountType/>
      </UserInfo>
      <UserInfo>
        <DisplayName>Reilly, Mark (EOE)</DisplayName>
        <AccountId>22</AccountId>
        <AccountType/>
      </UserInfo>
      <UserInfo>
        <DisplayName>Koelle, Addison (EEC)</DisplayName>
        <AccountId>143</AccountId>
        <AccountType/>
      </UserInfo>
      <UserInfo>
        <DisplayName>Foley, Jacquelyne E. (EEC)</DisplayName>
        <AccountId>64</AccountId>
        <AccountType/>
      </UserInfo>
      <UserInfo>
        <DisplayName>Kershaw, Amy (EEC)</DisplayName>
        <AccountId>31</AccountId>
        <AccountType/>
      </UserInfo>
      <UserInfo>
        <DisplayName>Power, Chris (EEC)</DisplayName>
        <AccountId>36</AccountId>
        <AccountType/>
      </UserInfo>
    </SharedWithUsers>
    <lcf76f155ced4ddcb4097134ff3c332f xmlns="0dbcd874-91a9-45ed-9fc0-e92a6275fe3f">
      <Terms xmlns="http://schemas.microsoft.com/office/infopath/2007/PartnerControls"/>
    </lcf76f155ced4ddcb4097134ff3c332f>
    <TaxCatchAll xmlns="18c058fe-a086-4bab-90da-7db7015af1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3A79193577B24B99BEC05EEC99B2D6" ma:contentTypeVersion="15" ma:contentTypeDescription="Create a new document." ma:contentTypeScope="" ma:versionID="0ac37e86ba335ead703dfde00b7654bb">
  <xsd:schema xmlns:xsd="http://www.w3.org/2001/XMLSchema" xmlns:xs="http://www.w3.org/2001/XMLSchema" xmlns:p="http://schemas.microsoft.com/office/2006/metadata/properties" xmlns:ns2="0dbcd874-91a9-45ed-9fc0-e92a6275fe3f" xmlns:ns3="18c058fe-a086-4bab-90da-7db7015af1a1" targetNamespace="http://schemas.microsoft.com/office/2006/metadata/properties" ma:root="true" ma:fieldsID="7b3898b331a10c424d249b8904e587d9" ns2:_="" ns3:_="">
    <xsd:import namespace="0dbcd874-91a9-45ed-9fc0-e92a6275fe3f"/>
    <xsd:import namespace="18c058fe-a086-4bab-90da-7db7015af1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ink"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cd874-91a9-45ed-9fc0-e92a6275f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ink" ma:index="14"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c058fe-a086-4bab-90da-7db7015af1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2e1b6af-8cc3-4c4d-bcb7-eff3842492d0}" ma:internalName="TaxCatchAll" ma:showField="CatchAllData" ma:web="18c058fe-a086-4bab-90da-7db7015af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C3C3D-5FA5-446C-9D64-34AD1807FA76}">
  <ds:schemaRefs>
    <ds:schemaRef ds:uri="http://schemas.microsoft.com/sharepoint/v3/contenttype/forms"/>
  </ds:schemaRefs>
</ds:datastoreItem>
</file>

<file path=customXml/itemProps2.xml><?xml version="1.0" encoding="utf-8"?>
<ds:datastoreItem xmlns:ds="http://schemas.openxmlformats.org/officeDocument/2006/customXml" ds:itemID="{4F8B2E4B-E765-48EC-A3A0-356768440A14}">
  <ds:schemaRefs>
    <ds:schemaRef ds:uri="0dbcd874-91a9-45ed-9fc0-e92a6275fe3f"/>
    <ds:schemaRef ds:uri="18c058fe-a086-4bab-90da-7db7015af1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DD0356-C4F7-41FC-86D5-0B634D0A3714}">
  <ds:schemaRefs>
    <ds:schemaRef ds:uri="0dbcd874-91a9-45ed-9fc0-e92a6275fe3f"/>
    <ds:schemaRef ds:uri="18c058fe-a086-4bab-90da-7db7015af1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Welcome to the Listening Session!</vt:lpstr>
      <vt:lpstr>Inter-Agency Early Education &amp; Child Care Task Force</vt:lpstr>
      <vt:lpstr>Welcome from the Task Force Co-Chairs</vt:lpstr>
      <vt:lpstr>Task Force Support &amp; Coordination</vt:lpstr>
      <vt:lpstr>About the Inter-Agency Task Force</vt:lpstr>
      <vt:lpstr>Values that guide the Task Force </vt:lpstr>
      <vt:lpstr>Priorities of the Inter-Agency Task Force</vt:lpstr>
      <vt:lpstr>Task Force Milestones and Deliverables</vt:lpstr>
      <vt:lpstr>Overview of Listening Sessions</vt:lpstr>
      <vt:lpstr>Listening Session Dates</vt:lpstr>
      <vt:lpstr>Format of the Listening Sessions</vt:lpstr>
      <vt:lpstr>Key Questions for Community Feedback I/II</vt:lpstr>
      <vt:lpstr>Key Questions for Community Feedback II/II</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Inter-Agency Early Education &amp; Child Care Task Force</dc:title>
  <dc:creator/>
  <cp:revision>3</cp:revision>
  <dcterms:created xsi:type="dcterms:W3CDTF">2024-07-12T20:35:22Z</dcterms:created>
  <dcterms:modified xsi:type="dcterms:W3CDTF">2024-08-02T01:33:00Z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5c4f4-7a29-4385-b7a5-afbe2154ae6f_Enabled">
    <vt:lpwstr>true</vt:lpwstr>
  </property>
  <property fmtid="{D5CDD505-2E9C-101B-9397-08002B2CF9AE}" pid="3" name="MSIP_Label_b0d5c4f4-7a29-4385-b7a5-afbe2154ae6f_SetDate">
    <vt:lpwstr>2024-07-12T20:35:24Z</vt:lpwstr>
  </property>
  <property fmtid="{D5CDD505-2E9C-101B-9397-08002B2CF9AE}" pid="4" name="MSIP_Label_b0d5c4f4-7a29-4385-b7a5-afbe2154ae6f_Method">
    <vt:lpwstr>Standard</vt:lpwstr>
  </property>
  <property fmtid="{D5CDD505-2E9C-101B-9397-08002B2CF9AE}" pid="5" name="MSIP_Label_b0d5c4f4-7a29-4385-b7a5-afbe2154ae6f_Name">
    <vt:lpwstr>Confidential</vt:lpwstr>
  </property>
  <property fmtid="{D5CDD505-2E9C-101B-9397-08002B2CF9AE}" pid="6" name="MSIP_Label_b0d5c4f4-7a29-4385-b7a5-afbe2154ae6f_SiteId">
    <vt:lpwstr>2dfb2f0b-4d21-4268-9559-72926144c918</vt:lpwstr>
  </property>
  <property fmtid="{D5CDD505-2E9C-101B-9397-08002B2CF9AE}" pid="7" name="MSIP_Label_b0d5c4f4-7a29-4385-b7a5-afbe2154ae6f_ActionId">
    <vt:lpwstr>76ac44ce-c36a-4d83-933d-af8fae53d428</vt:lpwstr>
  </property>
  <property fmtid="{D5CDD505-2E9C-101B-9397-08002B2CF9AE}" pid="8" name="MSIP_Label_b0d5c4f4-7a29-4385-b7a5-afbe2154ae6f_ContentBits">
    <vt:lpwstr>0</vt:lpwstr>
  </property>
  <property fmtid="{D5CDD505-2E9C-101B-9397-08002B2CF9AE}" pid="9" name="MediaServiceImageTags">
    <vt:lpwstr/>
  </property>
  <property fmtid="{D5CDD505-2E9C-101B-9397-08002B2CF9AE}" pid="10" name="ContentTypeId">
    <vt:lpwstr>0x010100603A79193577B24B99BEC05EEC99B2D6</vt:lpwstr>
  </property>
</Properties>
</file>