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9.xml" ContentType="application/vnd.openxmlformats-officedocument.presentationml.tags+xml"/>
  <Override PartName="/ppt/notesSlides/notesSlide1.xml" ContentType="application/vnd.openxmlformats-officedocument.presentationml.notesSlide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notesSlides/notesSlide2.xml" ContentType="application/vnd.openxmlformats-officedocument.presentationml.notesSlide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notesSlides/notesSlide3.xml" ContentType="application/vnd.openxmlformats-officedocument.presentationml.notesSlide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notesSlides/notesSlide4.xml" ContentType="application/vnd.openxmlformats-officedocument.presentationml.notesSlide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notesSlides/notesSlide5.xml" ContentType="application/vnd.openxmlformats-officedocument.presentationml.notesSlide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notesSlides/notesSlide6.xml" ContentType="application/vnd.openxmlformats-officedocument.presentationml.notesSlide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notesSlides/notesSlide7.xml" ContentType="application/vnd.openxmlformats-officedocument.presentationml.notesSlide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notesSlides/notesSlide8.xml" ContentType="application/vnd.openxmlformats-officedocument.presentationml.notesSlide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notesSlides/notesSlide9.xml" ContentType="application/vnd.openxmlformats-officedocument.presentationml.notesSlide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notesSlides/notesSlide10.xml" ContentType="application/vnd.openxmlformats-officedocument.presentationml.notesSlide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notesSlides/notesSlide11.xml" ContentType="application/vnd.openxmlformats-officedocument.presentationml.notesSlide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notesSlides/notesSlide12.xml" ContentType="application/vnd.openxmlformats-officedocument.presentationml.notesSlide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notesSlides/notesSlide13.xml" ContentType="application/vnd.openxmlformats-officedocument.presentationml.notesSlide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749" r:id="rId2"/>
    <p:sldId id="1288" r:id="rId3"/>
    <p:sldId id="1181" r:id="rId4"/>
    <p:sldId id="1274" r:id="rId5"/>
    <p:sldId id="1242" r:id="rId6"/>
    <p:sldId id="1275" r:id="rId7"/>
    <p:sldId id="1286" r:id="rId8"/>
    <p:sldId id="1287" r:id="rId9"/>
    <p:sldId id="1285" r:id="rId10"/>
    <p:sldId id="1284" r:id="rId11"/>
    <p:sldId id="1276" r:id="rId12"/>
    <p:sldId id="1280" r:id="rId13"/>
    <p:sldId id="1278" r:id="rId14"/>
    <p:sldId id="1279" r:id="rId15"/>
  </p:sldIdLst>
  <p:sldSz cx="8961438" cy="6721475"/>
  <p:notesSz cx="7010400" cy="9296400"/>
  <p:custDataLst>
    <p:tags r:id="rId1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mc="http://schemas.openxmlformats.org/markup-compatibility/2006" xmlns:mv="urn:schemas-microsoft-com:mac:vml" xmlns:p15="http://schemas.microsoft.com/office/powerpoint/2012/main" xmlns="">
        <p15:guide id="1" orient="horz" pos="2906">
          <p15:clr>
            <a:srgbClr val="A4A3A4"/>
          </p15:clr>
        </p15:guide>
        <p15:guide id="2" pos="2953">
          <p15:clr>
            <a:srgbClr val="A4A3A4"/>
          </p15:clr>
        </p15:guide>
        <p15:guide id="3" orient="horz" pos="3278">
          <p15:clr>
            <a:srgbClr val="A4A3A4"/>
          </p15:clr>
        </p15:guide>
      </p15:sldGuideLst>
    </p:ext>
    <p:ext uri="{2D200454-40CA-4A62-9FC3-DE9A4176ACB9}">
      <p15:notesGuideLst xmlns:mc="http://schemas.openxmlformats.org/markup-compatibility/2006" xmlns:mv="urn:schemas-microsoft-com:mac:vml" xmlns:p15="http://schemas.microsoft.com/office/powerpoint/2012/main" xmlns="">
        <p15:guide id="1" orient="horz" pos="3120">
          <p15:clr>
            <a:srgbClr val="A4A3A4"/>
          </p15:clr>
        </p15:guide>
        <p15:guide id="2" pos="2124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8">
          <p15:clr>
            <a:srgbClr val="A4A3A4"/>
          </p15:clr>
        </p15:guide>
        <p15:guide id="5" orient="horz" pos="3100">
          <p15:clr>
            <a:srgbClr val="A4A3A4"/>
          </p15:clr>
        </p15:guide>
        <p15:guide id="6" orient="horz" pos="2909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an Tsai" initials="DT" lastIdx="7" clrIdx="0"/>
  <p:cmAuthor id="1" name="Carolyn Sharzer" initials="CBS" lastIdx="6" clrIdx="1"/>
  <p:cmAuthor id="2" name=" Dorothée Alsentzer" initials="DA" lastIdx="2" clrIdx="2"/>
  <p:cmAuthor id="3" name="MGoody" initials="MG" lastIdx="2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2F2F2"/>
    <a:srgbClr val="002960"/>
    <a:srgbClr val="005183"/>
    <a:srgbClr val="CBDB2A"/>
    <a:srgbClr val="808080"/>
    <a:srgbClr val="0065CC"/>
    <a:srgbClr val="91A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mc="http://schemas.openxmlformats.org/markup-compatibility/2006" xmlns:mv="urn:schemas-microsoft-com:mac:vml"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6388" autoAdjust="0"/>
    <p:restoredTop sz="96454" autoAdjust="0"/>
  </p:normalViewPr>
  <p:slideViewPr>
    <p:cSldViewPr snapToGrid="0">
      <p:cViewPr varScale="1">
        <p:scale>
          <a:sx n="70" d="100"/>
          <a:sy n="70" d="100"/>
        </p:scale>
        <p:origin x="-948" y="-96"/>
      </p:cViewPr>
      <p:guideLst>
        <p:guide orient="horz" pos="2906"/>
        <p:guide orient="horz" pos="3278"/>
        <p:guide pos="295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-2346" y="-120"/>
      </p:cViewPr>
      <p:guideLst>
        <p:guide orient="horz" pos="3140"/>
        <p:guide orient="horz" pos="2947"/>
        <p:guide orient="horz" pos="3120"/>
        <p:guide orient="horz" pos="2928"/>
        <p:guide pos="2124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91562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82638" y="582613"/>
            <a:ext cx="5451475" cy="4090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3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86837" y="4995329"/>
            <a:ext cx="6043334" cy="1239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8" name="doc id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6530107" y="95092"/>
            <a:ext cx="65" cy="123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80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0255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895350" rtl="0" eaLnBrk="0" fontAlgn="base" hangingPunct="0">
      <a:spcBef>
        <a:spcPct val="0"/>
      </a:spcBef>
      <a:spcAft>
        <a:spcPct val="0"/>
      </a:spcAft>
      <a:buClr>
        <a:schemeClr val="tx2"/>
      </a:buClr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117475" indent="-115888" algn="l" defTabSz="895350" rtl="0" eaLnBrk="0" fontAlgn="base" hangingPunct="0">
      <a:spcBef>
        <a:spcPct val="0"/>
      </a:spcBef>
      <a:spcAft>
        <a:spcPct val="0"/>
      </a:spcAft>
      <a:buClr>
        <a:schemeClr val="tx2"/>
      </a:buClr>
      <a:buSzPct val="120000"/>
      <a:buFont typeface="Arial" charset="0"/>
      <a:buChar char="▪"/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300038" indent="-180975" algn="l" defTabSz="895350" rtl="0" eaLnBrk="0" fontAlgn="base" hangingPunct="0">
      <a:spcBef>
        <a:spcPct val="0"/>
      </a:spcBef>
      <a:spcAft>
        <a:spcPct val="0"/>
      </a:spcAft>
      <a:buClr>
        <a:schemeClr val="tx2"/>
      </a:buClr>
      <a:buSzPct val="120000"/>
      <a:buFont typeface="Arial" charset="0"/>
      <a:buChar char="–"/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427038" indent="-125413" algn="l" defTabSz="895350" rtl="0" eaLnBrk="0" fontAlgn="base" hangingPunct="0">
      <a:spcBef>
        <a:spcPct val="0"/>
      </a:spcBef>
      <a:spcAft>
        <a:spcPct val="0"/>
      </a:spcAft>
      <a:buClr>
        <a:schemeClr val="tx2"/>
      </a:buClr>
      <a:buFont typeface="Arial" charset="0"/>
      <a:buChar char="▫"/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542925" indent="-114300" algn="l" defTabSz="895350" rtl="0" eaLnBrk="0" fontAlgn="base" hangingPunct="0">
      <a:spcBef>
        <a:spcPct val="0"/>
      </a:spcBef>
      <a:spcAft>
        <a:spcPct val="0"/>
      </a:spcAft>
      <a:buClr>
        <a:schemeClr val="tx2"/>
      </a:buClr>
      <a:buSzPct val="89000"/>
      <a:buFont typeface="Arial" charset="0"/>
      <a:buChar char="-"/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6703471" y="8366473"/>
            <a:ext cx="84959" cy="185872"/>
          </a:xfrm>
          <a:prstGeom prst="rect">
            <a:avLst/>
          </a:prstGeom>
          <a:noFill/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9C82D0B-2745-43F5-A242-79DE1EE6F40C}" type="slidenum">
              <a:rPr lang="en-US" sz="1200" smtClean="0"/>
              <a:pPr eaLnBrk="1" hangingPunct="1"/>
              <a:t>0</a:t>
            </a:fld>
            <a:endParaRPr lang="en-US" sz="1200" dirty="0" smtClean="0"/>
          </a:p>
        </p:txBody>
      </p:sp>
      <p:sp>
        <p:nvSpPr>
          <p:cNvPr id="9219" name="Rectangle 9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590149" y="4687926"/>
            <a:ext cx="6210284" cy="247829"/>
          </a:xfrm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413375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90149" y="4687926"/>
            <a:ext cx="6210284" cy="24782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703471" y="8366473"/>
            <a:ext cx="84959" cy="18587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C3A632B-FBDE-46D4-BF6F-6D14421E6342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6674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90149" y="4687926"/>
            <a:ext cx="6210284" cy="24782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703471" y="8366473"/>
            <a:ext cx="84959" cy="18587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C3A632B-FBDE-46D4-BF6F-6D14421E6342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6674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90149" y="4687926"/>
            <a:ext cx="6210284" cy="24782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703471" y="8366473"/>
            <a:ext cx="84959" cy="18587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C3A632B-FBDE-46D4-BF6F-6D14421E6342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6674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90149" y="4687926"/>
            <a:ext cx="6210284" cy="24782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703471" y="8366473"/>
            <a:ext cx="84959" cy="18587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C3A632B-FBDE-46D4-BF6F-6D14421E6342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6674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90149" y="4687926"/>
            <a:ext cx="6210284" cy="24782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703471" y="8366473"/>
            <a:ext cx="84959" cy="18587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C3A632B-FBDE-46D4-BF6F-6D14421E6342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6674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90149" y="4687926"/>
            <a:ext cx="6210284" cy="24782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703471" y="8366473"/>
            <a:ext cx="84959" cy="18587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C3A632B-FBDE-46D4-BF6F-6D14421E6342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6674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90149" y="4687926"/>
            <a:ext cx="6210284" cy="24782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703471" y="8366473"/>
            <a:ext cx="84959" cy="18587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C3A632B-FBDE-46D4-BF6F-6D14421E6342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6674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90149" y="4687926"/>
            <a:ext cx="6210284" cy="24782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703471" y="8366473"/>
            <a:ext cx="84959" cy="18587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C3A632B-FBDE-46D4-BF6F-6D14421E6342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6674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90149" y="4687926"/>
            <a:ext cx="6210284" cy="24782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703471" y="8366473"/>
            <a:ext cx="84959" cy="18587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C3A632B-FBDE-46D4-BF6F-6D14421E6342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6674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90149" y="4687926"/>
            <a:ext cx="6210284" cy="24782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703471" y="8366473"/>
            <a:ext cx="84959" cy="18587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C3A632B-FBDE-46D4-BF6F-6D14421E6342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6674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90149" y="4687926"/>
            <a:ext cx="6210284" cy="24782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703471" y="8366473"/>
            <a:ext cx="84959" cy="18587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C3A632B-FBDE-46D4-BF6F-6D14421E6342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6674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90149" y="4687926"/>
            <a:ext cx="6210284" cy="24782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703471" y="8366473"/>
            <a:ext cx="84959" cy="18587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C3A632B-FBDE-46D4-BF6F-6D14421E6342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6674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90149" y="4687926"/>
            <a:ext cx="6210284" cy="24782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703471" y="8366473"/>
            <a:ext cx="84959" cy="18587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C3A632B-FBDE-46D4-BF6F-6D14421E6342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667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McK Title Elements" hidden="1"/>
          <p:cNvGrpSpPr/>
          <p:nvPr userDrawn="1"/>
        </p:nvGrpSpPr>
        <p:grpSpPr>
          <a:xfrm>
            <a:off x="2640013" y="5063111"/>
            <a:ext cx="5121275" cy="1077339"/>
            <a:chOff x="2640013" y="5063111"/>
            <a:chExt cx="5121275" cy="1077339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2640013" y="5063111"/>
              <a:ext cx="4935538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en-US" sz="1400" baseline="0" noProof="0" dirty="0" smtClean="0">
                  <a:latin typeface="+mn-lt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2640013" y="5330943"/>
              <a:ext cx="4935538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en-US" sz="1400" baseline="0" noProof="0" dirty="0" smtClean="0">
                  <a:latin typeface="+mn-lt"/>
                </a:rPr>
                <a:t>Date</a:t>
              </a:r>
            </a:p>
          </p:txBody>
        </p:sp>
        <p:sp>
          <p:nvSpPr>
            <p:cNvPr id="11" name="McK Disclaimer"/>
            <p:cNvSpPr>
              <a:spLocks noChangeArrowheads="1"/>
            </p:cNvSpPr>
            <p:nvPr/>
          </p:nvSpPr>
          <p:spPr bwMode="auto">
            <a:xfrm>
              <a:off x="2640013" y="5894229"/>
              <a:ext cx="5121275" cy="246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/>
            <a:p>
              <a:pPr defTabSz="804863" eaLnBrk="0" hangingPunct="0"/>
              <a:r>
                <a:rPr lang="en-US" sz="800" baseline="0" noProof="0" dirty="0">
                  <a:latin typeface="+mn-lt"/>
                </a:rPr>
                <a:t>CONFIDENTIAL AND PROPRIETARY</a:t>
              </a:r>
            </a:p>
            <a:p>
              <a:pPr defTabSz="804863" eaLnBrk="0" hangingPunct="0"/>
              <a:r>
                <a:rPr lang="en-US" sz="800" baseline="0" noProof="0" dirty="0">
                  <a:latin typeface="+mn-lt"/>
                </a:rPr>
                <a:t>Any use of this material without specific </a:t>
              </a:r>
              <a:r>
                <a:rPr lang="en-US" sz="800" baseline="0" noProof="0" dirty="0" smtClean="0">
                  <a:latin typeface="+mn-lt"/>
                </a:rPr>
                <a:t>permission is </a:t>
              </a:r>
              <a:r>
                <a:rPr lang="en-US" sz="800" baseline="0" noProof="0" dirty="0">
                  <a:latin typeface="+mn-lt"/>
                </a:rPr>
                <a:t>strictly </a:t>
              </a:r>
              <a:r>
                <a:rPr lang="en-US" sz="800" baseline="0" noProof="0" dirty="0" smtClean="0">
                  <a:latin typeface="+mn-lt"/>
                </a:rPr>
                <a:t>prohibited</a:t>
              </a:r>
              <a:endParaRPr lang="en-US" sz="800" baseline="0" noProof="0" dirty="0">
                <a:latin typeface="+mn-lt"/>
              </a:endParaRP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2640013" y="1747839"/>
            <a:ext cx="5299441" cy="492443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200" b="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40013" y="3543975"/>
            <a:ext cx="5299441" cy="215444"/>
          </a:xfrm>
        </p:spPr>
        <p:txBody>
          <a:bodyPr anchor="ctr">
            <a:spAutoFit/>
          </a:bodyPr>
          <a:lstStyle>
            <a:lvl1pPr>
              <a:defRPr sz="140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7803197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lide Number"/>
          <p:cNvSpPr txBox="1">
            <a:spLocks/>
          </p:cNvSpPr>
          <p:nvPr userDrawn="1"/>
        </p:nvSpPr>
        <p:spPr bwMode="auto">
          <a:xfrm>
            <a:off x="8580506" y="6514579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lvl="0"/>
            <a:fld id="{42C328C1-A84F-4A39-A664-DBA00541A8C6}" type="slidenum">
              <a:rPr lang="en-US" smtClean="0">
                <a:latin typeface="+mn-lt"/>
              </a:rPr>
              <a:pPr lvl="0"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063930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75196" y="369257"/>
            <a:ext cx="8065294" cy="974524"/>
          </a:xfrm>
        </p:spPr>
        <p:txBody>
          <a:bodyPr anchor="t">
            <a:normAutofit/>
          </a:bodyPr>
          <a:lstStyle>
            <a:lvl1pPr algn="l">
              <a:defRPr sz="1900" b="1" i="0">
                <a:solidFill>
                  <a:srgbClr val="00293D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75196" y="1426194"/>
            <a:ext cx="8065294" cy="1092607"/>
          </a:xfrm>
        </p:spPr>
        <p:txBody>
          <a:bodyPr/>
          <a:lstStyle>
            <a:lvl1pPr>
              <a:spcBef>
                <a:spcPts val="0"/>
              </a:spcBef>
              <a:spcAft>
                <a:spcPts val="1176"/>
              </a:spcAft>
              <a:buNone/>
              <a:defRPr sz="1900">
                <a:solidFill>
                  <a:srgbClr val="00293D"/>
                </a:solidFill>
                <a:latin typeface="Arial"/>
                <a:cs typeface="Arial"/>
              </a:defRPr>
            </a:lvl1pPr>
            <a:lvl2pPr marL="0" indent="0">
              <a:spcBef>
                <a:spcPts val="0"/>
              </a:spcBef>
              <a:spcAft>
                <a:spcPts val="1176"/>
              </a:spcAft>
              <a:buNone/>
              <a:defRPr sz="160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defRPr>
            </a:lvl2pPr>
            <a:lvl3pPr marL="0" indent="0">
              <a:spcBef>
                <a:spcPts val="0"/>
              </a:spcBef>
              <a:spcAft>
                <a:spcPts val="1176"/>
              </a:spcAft>
              <a:buNone/>
              <a:defRPr sz="1600">
                <a:solidFill>
                  <a:srgbClr val="7F7F7F"/>
                </a:solidFill>
                <a:latin typeface="Arial"/>
                <a:cs typeface="Arial"/>
              </a:defRPr>
            </a:lvl3pPr>
            <a:lvl4pPr marL="0" indent="0">
              <a:buNone/>
              <a:defRPr sz="1600">
                <a:solidFill>
                  <a:srgbClr val="7F7F7F"/>
                </a:solidFill>
                <a:latin typeface="Arial"/>
                <a:cs typeface="Arial"/>
              </a:defRPr>
            </a:lvl4pPr>
            <a:lvl5pPr marL="0" indent="0">
              <a:buNone/>
              <a:defRPr sz="1600">
                <a:solidFill>
                  <a:srgbClr val="7F7F7F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20" name="Date Placeholder 2"/>
          <p:cNvSpPr>
            <a:spLocks noGrp="1"/>
          </p:cNvSpPr>
          <p:nvPr>
            <p:ph type="dt" sz="half" idx="10"/>
          </p:nvPr>
        </p:nvSpPr>
        <p:spPr>
          <a:xfrm>
            <a:off x="283429" y="6281159"/>
            <a:ext cx="3309444" cy="357856"/>
          </a:xfrm>
          <a:prstGeom prst="rect">
            <a:avLst/>
          </a:prstGeom>
        </p:spPr>
        <p:txBody>
          <a:bodyPr lIns="89611" tIns="44806" rIns="89611" bIns="44806"/>
          <a:lstStyle>
            <a:lvl1pPr>
              <a:defRPr sz="10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77989" y="6281159"/>
            <a:ext cx="2091002" cy="357856"/>
          </a:xfrm>
          <a:prstGeom prst="rect">
            <a:avLst/>
          </a:prstGeom>
        </p:spPr>
        <p:txBody>
          <a:bodyPr lIns="89611" tIns="44806" rIns="89611" bIns="44806"/>
          <a:lstStyle>
            <a:lvl1pPr algn="r">
              <a:defRPr sz="13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073F5505-5CEF-F34E-A437-92C1A40610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67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8545514" y="6435725"/>
            <a:ext cx="208756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fld id="{C2D0F0AF-0A69-4E02-9A9C-06A55AF1571E}" type="slidenum">
              <a:rPr lang="en-US" sz="1000" b="0" i="0" baseline="0" smtClean="0"/>
              <a:pPr algn="l"/>
              <a:t>‹#›</a:t>
            </a:fld>
            <a:endParaRPr lang="en-US" sz="1000" b="0" i="0" baseline="0" dirty="0"/>
          </a:p>
        </p:txBody>
      </p:sp>
    </p:spTree>
    <p:extLst>
      <p:ext uri="{BB962C8B-B14F-4D97-AF65-F5344CB8AC3E}">
        <p14:creationId xmlns:p14="http://schemas.microsoft.com/office/powerpoint/2010/main" val="2818042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229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78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495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13" Type="http://schemas.openxmlformats.org/officeDocument/2006/relationships/tags" Target="../tags/tag5.xml"/><Relationship Id="rId18" Type="http://schemas.openxmlformats.org/officeDocument/2006/relationships/tags" Target="../tags/tag10.xml"/><Relationship Id="rId26" Type="http://schemas.openxmlformats.org/officeDocument/2006/relationships/tags" Target="../tags/tag1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13.xml"/><Relationship Id="rId7" Type="http://schemas.openxmlformats.org/officeDocument/2006/relationships/slideLayout" Target="../slideLayouts/slideLayout7.xml"/><Relationship Id="rId12" Type="http://schemas.openxmlformats.org/officeDocument/2006/relationships/tags" Target="../tags/tag4.xml"/><Relationship Id="rId17" Type="http://schemas.openxmlformats.org/officeDocument/2006/relationships/tags" Target="../tags/tag9.xml"/><Relationship Id="rId25" Type="http://schemas.openxmlformats.org/officeDocument/2006/relationships/tags" Target="../tags/tag17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8.xml"/><Relationship Id="rId20" Type="http://schemas.openxmlformats.org/officeDocument/2006/relationships/tags" Target="../tags/tag1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3.xml"/><Relationship Id="rId24" Type="http://schemas.openxmlformats.org/officeDocument/2006/relationships/tags" Target="../tags/tag16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7.xml"/><Relationship Id="rId23" Type="http://schemas.openxmlformats.org/officeDocument/2006/relationships/tags" Target="../tags/tag15.xml"/><Relationship Id="rId28" Type="http://schemas.openxmlformats.org/officeDocument/2006/relationships/image" Target="../media/image1.emf"/><Relationship Id="rId10" Type="http://schemas.openxmlformats.org/officeDocument/2006/relationships/tags" Target="../tags/tag2.xml"/><Relationship Id="rId19" Type="http://schemas.openxmlformats.org/officeDocument/2006/relationships/tags" Target="../tags/tag11.xml"/><Relationship Id="rId4" Type="http://schemas.openxmlformats.org/officeDocument/2006/relationships/slideLayout" Target="../slideLayouts/slideLayout4.xml"/><Relationship Id="rId9" Type="http://schemas.openxmlformats.org/officeDocument/2006/relationships/vmlDrawing" Target="../drawings/vmlDrawing1.vml"/><Relationship Id="rId14" Type="http://schemas.openxmlformats.org/officeDocument/2006/relationships/tags" Target="../tags/tag6.xml"/><Relationship Id="rId22" Type="http://schemas.openxmlformats.org/officeDocument/2006/relationships/tags" Target="../tags/tag14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10"/>
            </p:custDataLst>
            <p:extLst>
              <p:ext uri="{D42A27DB-BD31-4B8C-83A1-F6EECF244321}">
                <p14:modId xmlns:p14="http://schemas.microsoft.com/office/powerpoint/2010/main" val="2599206037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9517" name="think-cell Slide" r:id="rId27" imgW="6350000" imgH="6350000" progId="">
                  <p:embed/>
                </p:oleObj>
              </mc:Choice>
              <mc:Fallback>
                <p:oleObj name="think-cell Slide" r:id="rId27" imgW="6350000" imgH="6350000" progId="">
                  <p:embed/>
                  <p:pic>
                    <p:nvPicPr>
                      <p:cNvPr id="0" name="Picture 6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29657" y="2392084"/>
            <a:ext cx="43021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smtClean="0"/>
              <a:t>Text</a:t>
            </a:r>
            <a:endParaRPr lang="en-US" noProof="0" dirty="0" smtClean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19063" y="230188"/>
            <a:ext cx="8618537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19063" y="15083"/>
            <a:ext cx="85921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400" baseline="0" noProof="0" dirty="0">
                <a:solidFill>
                  <a:srgbClr val="808080"/>
                </a:solidFill>
                <a:latin typeface="+mn-lt"/>
                <a:ea typeface="+mj-ea"/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19063" y="522289"/>
            <a:ext cx="4632232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z="1600" baseline="0" noProof="0" dirty="0" smtClean="0">
                <a:solidFill>
                  <a:srgbClr val="808080"/>
                </a:solidFill>
                <a:latin typeface="+mn-lt"/>
              </a:rPr>
              <a:t>Unit of measure</a:t>
            </a:r>
          </a:p>
        </p:txBody>
      </p:sp>
      <p:grpSp>
        <p:nvGrpSpPr>
          <p:cNvPr id="6" name="McK Slide Elements" hidden="1"/>
          <p:cNvGrpSpPr/>
          <p:nvPr/>
        </p:nvGrpSpPr>
        <p:grpSpPr bwMode="auto">
          <a:xfrm>
            <a:off x="1365594" y="6036921"/>
            <a:ext cx="7372005" cy="517023"/>
            <a:chOff x="1365594" y="6036921"/>
            <a:chExt cx="7372005" cy="517023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1365594" y="6036921"/>
              <a:ext cx="7372005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en-US" sz="1000" baseline="0" noProof="0" dirty="0" smtClean="0">
                  <a:latin typeface="+mn-lt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1365594" y="6400056"/>
              <a:ext cx="3935069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marL="469900" indent="-469900" defTabSz="895350">
                <a:tabLst>
                  <a:tab pos="481013" algn="l"/>
                  <a:tab pos="665163" algn="l"/>
                </a:tabLst>
              </a:pPr>
              <a:r>
                <a:rPr lang="en-US" sz="1000" baseline="0" noProof="0" dirty="0" smtClean="0">
                  <a:solidFill>
                    <a:schemeClr val="tx1"/>
                  </a:solidFill>
                  <a:latin typeface="+mn-lt"/>
                </a:rPr>
                <a:t>Source: Source</a:t>
              </a:r>
              <a:endParaRPr lang="en-US" sz="1000" baseline="0" noProof="0" dirty="0">
                <a:solidFill>
                  <a:schemeClr val="tx1"/>
                </a:solidFill>
                <a:latin typeface="+mn-lt"/>
              </a:endParaRP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2329657" y="1822171"/>
            <a:ext cx="4302125" cy="508000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r>
                <a:rPr lang="en-US" b="1" baseline="0" noProof="0" dirty="0">
                  <a:latin typeface="+mn-lt"/>
                  <a:ea typeface="+mn-ea"/>
                </a:rPr>
                <a:t>Title</a:t>
              </a:r>
            </a:p>
            <a:p>
              <a:r>
                <a:rPr lang="en-US" baseline="0" noProof="0" dirty="0">
                  <a:solidFill>
                    <a:srgbClr val="808080"/>
                  </a:solidFill>
                  <a:latin typeface="+mn-lt"/>
                  <a:ea typeface="+mn-ea"/>
                </a:rPr>
                <a:t>Unit of measure</a:t>
              </a:r>
            </a:p>
          </p:txBody>
        </p:sp>
      </p:grpSp>
      <p:sp>
        <p:nvSpPr>
          <p:cNvPr id="21" name="SlideLogoSeparator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8436609" y="6491735"/>
            <a:ext cx="40076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noAutofit/>
          </a:bodyPr>
          <a:lstStyle/>
          <a:p>
            <a:pPr algn="r" defTabSz="895350"/>
            <a:r>
              <a:rPr lang="en-US" sz="1200" baseline="0" noProof="0" dirty="0">
                <a:latin typeface="+mn-lt"/>
                <a:ea typeface="+mn-ea"/>
              </a:rPr>
              <a:t>|</a:t>
            </a:r>
          </a:p>
        </p:txBody>
      </p:sp>
      <p:grpSp>
        <p:nvGrpSpPr>
          <p:cNvPr id="25" name="LegendBoxes" hidden="1"/>
          <p:cNvGrpSpPr>
            <a:grpSpLocks/>
          </p:cNvGrpSpPr>
          <p:nvPr/>
        </p:nvGrpSpPr>
        <p:grpSpPr bwMode="auto">
          <a:xfrm>
            <a:off x="7974012" y="290507"/>
            <a:ext cx="763588" cy="996951"/>
            <a:chOff x="4936" y="176"/>
            <a:chExt cx="481" cy="628"/>
          </a:xfrm>
        </p:grpSpPr>
        <p:sp>
          <p:nvSpPr>
            <p:cNvPr id="26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 dirty="0">
                  <a:latin typeface="+mn-lt"/>
                </a:rPr>
                <a:t>Legend</a:t>
              </a:r>
            </a:p>
          </p:txBody>
        </p:sp>
        <p:sp>
          <p:nvSpPr>
            <p:cNvPr id="27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00" dirty="0">
                <a:latin typeface="+mn-lt"/>
              </a:endParaRPr>
            </a:p>
          </p:txBody>
        </p:sp>
        <p:sp>
          <p:nvSpPr>
            <p:cNvPr id="28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 dirty="0">
                  <a:latin typeface="+mn-lt"/>
                </a:rPr>
                <a:t>Legend</a:t>
              </a:r>
            </a:p>
          </p:txBody>
        </p:sp>
        <p:sp>
          <p:nvSpPr>
            <p:cNvPr id="29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00" dirty="0">
                <a:latin typeface="+mn-lt"/>
              </a:endParaRPr>
            </a:p>
          </p:txBody>
        </p:sp>
        <p:sp>
          <p:nvSpPr>
            <p:cNvPr id="30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 dirty="0">
                  <a:latin typeface="+mn-lt"/>
                </a:rPr>
                <a:t>Legend</a:t>
              </a:r>
            </a:p>
          </p:txBody>
        </p:sp>
        <p:sp>
          <p:nvSpPr>
            <p:cNvPr id="31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00" dirty="0">
                <a:latin typeface="+mn-lt"/>
              </a:endParaRPr>
            </a:p>
          </p:txBody>
        </p:sp>
        <p:sp>
          <p:nvSpPr>
            <p:cNvPr id="32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 dirty="0">
                  <a:latin typeface="+mn-lt"/>
                </a:rPr>
                <a:t>Legend</a:t>
              </a:r>
            </a:p>
          </p:txBody>
        </p:sp>
        <p:sp>
          <p:nvSpPr>
            <p:cNvPr id="33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00" dirty="0">
                <a:latin typeface="+mn-lt"/>
              </a:endParaRPr>
            </a:p>
          </p:txBody>
        </p:sp>
      </p:grpSp>
      <p:grpSp>
        <p:nvGrpSpPr>
          <p:cNvPr id="34" name="LegendLines" hidden="1"/>
          <p:cNvGrpSpPr>
            <a:grpSpLocks/>
          </p:cNvGrpSpPr>
          <p:nvPr/>
        </p:nvGrpSpPr>
        <p:grpSpPr bwMode="auto">
          <a:xfrm>
            <a:off x="7666037" y="290507"/>
            <a:ext cx="1071563" cy="730251"/>
            <a:chOff x="4750" y="176"/>
            <a:chExt cx="675" cy="460"/>
          </a:xfrm>
        </p:grpSpPr>
        <p:sp>
          <p:nvSpPr>
            <p:cNvPr id="35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200" dirty="0">
                <a:latin typeface="+mn-lt"/>
              </a:endParaRPr>
            </a:p>
          </p:txBody>
        </p:sp>
        <p:sp>
          <p:nvSpPr>
            <p:cNvPr id="36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200" dirty="0">
                <a:latin typeface="+mn-lt"/>
              </a:endParaRPr>
            </a:p>
          </p:txBody>
        </p:sp>
        <p:sp>
          <p:nvSpPr>
            <p:cNvPr id="37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200" dirty="0">
                <a:latin typeface="+mn-lt"/>
              </a:endParaRPr>
            </a:p>
          </p:txBody>
        </p:sp>
        <p:sp>
          <p:nvSpPr>
            <p:cNvPr id="38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 dirty="0">
                  <a:latin typeface="+mn-lt"/>
                </a:rPr>
                <a:t>Legend</a:t>
              </a:r>
            </a:p>
          </p:txBody>
        </p:sp>
        <p:sp>
          <p:nvSpPr>
            <p:cNvPr id="39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 dirty="0">
                  <a:latin typeface="+mn-lt"/>
                </a:rPr>
                <a:t>Legend</a:t>
              </a:r>
            </a:p>
          </p:txBody>
        </p:sp>
        <p:sp>
          <p:nvSpPr>
            <p:cNvPr id="40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 dirty="0">
                  <a:latin typeface="+mn-lt"/>
                </a:rPr>
                <a:t>Legend</a:t>
              </a:r>
            </a:p>
          </p:txBody>
        </p:sp>
      </p:grpSp>
      <p:grpSp>
        <p:nvGrpSpPr>
          <p:cNvPr id="41" name="McKSticker" hidden="1"/>
          <p:cNvGrpSpPr/>
          <p:nvPr/>
        </p:nvGrpSpPr>
        <p:grpSpPr bwMode="auto">
          <a:xfrm>
            <a:off x="7670705" y="290507"/>
            <a:ext cx="1066895" cy="212366"/>
            <a:chOff x="7673880" y="285750"/>
            <a:chExt cx="1066895" cy="212366"/>
          </a:xfrm>
        </p:grpSpPr>
        <p:sp>
          <p:nvSpPr>
            <p:cNvPr id="42" name="StickerRectangle"/>
            <p:cNvSpPr>
              <a:spLocks noChangeArrowheads="1"/>
            </p:cNvSpPr>
            <p:nvPr/>
          </p:nvSpPr>
          <p:spPr bwMode="auto">
            <a:xfrm>
              <a:off x="7673880" y="285750"/>
              <a:ext cx="106689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895350">
                <a:buClr>
                  <a:schemeClr val="tx2"/>
                </a:buClr>
              </a:pPr>
              <a:r>
                <a:rPr lang="en-US" sz="1200" dirty="0">
                  <a:solidFill>
                    <a:srgbClr val="808080"/>
                  </a:solidFill>
                  <a:latin typeface="+mn-lt"/>
                </a:rPr>
                <a:t>PRELIMINARY</a:t>
              </a:r>
            </a:p>
          </p:txBody>
        </p:sp>
        <p:cxnSp>
          <p:nvCxnSpPr>
            <p:cNvPr id="43" name="AutoShape 31"/>
            <p:cNvCxnSpPr>
              <a:cxnSpLocks noChangeShapeType="1"/>
              <a:stCxn id="42" idx="2"/>
              <a:endCxn id="42" idx="4"/>
            </p:cNvCxnSpPr>
            <p:nvPr/>
          </p:nvCxnSpPr>
          <p:spPr bwMode="auto">
            <a:xfrm>
              <a:off x="767388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4" name="AutoShape 32"/>
            <p:cNvCxnSpPr>
              <a:cxnSpLocks noChangeShapeType="1"/>
              <a:stCxn id="42" idx="4"/>
              <a:endCxn id="42" idx="6"/>
            </p:cNvCxnSpPr>
            <p:nvPr/>
          </p:nvCxnSpPr>
          <p:spPr bwMode="auto">
            <a:xfrm>
              <a:off x="7673880" y="498116"/>
              <a:ext cx="106689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5" name="LegendMoons" hidden="1"/>
          <p:cNvGrpSpPr/>
          <p:nvPr/>
        </p:nvGrpSpPr>
        <p:grpSpPr bwMode="auto">
          <a:xfrm>
            <a:off x="7907170" y="290507"/>
            <a:ext cx="830430" cy="1306516"/>
            <a:chOff x="6655594" y="273840"/>
            <a:chExt cx="830430" cy="1306516"/>
          </a:xfrm>
        </p:grpSpPr>
        <p:grpSp>
          <p:nvGrpSpPr>
            <p:cNvPr id="46" name="MoonLegend1"/>
            <p:cNvGrpSpPr>
              <a:grpSpLocks noChangeAspect="1"/>
            </p:cNvGrpSpPr>
            <p:nvPr>
              <p:custDataLst>
                <p:tags r:id="rId12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64" name="Oval 38"/>
              <p:cNvSpPr>
                <a:spLocks noChangeAspect="1"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 dirty="0">
                  <a:latin typeface="+mn-lt"/>
                </a:endParaRPr>
              </a:p>
            </p:txBody>
          </p:sp>
          <p:sp>
            <p:nvSpPr>
              <p:cNvPr id="65" name="Arc 39"/>
              <p:cNvSpPr>
                <a:spLocks noChangeAspect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 dirty="0">
                  <a:latin typeface="+mn-lt"/>
                </a:endParaRPr>
              </a:p>
            </p:txBody>
          </p:sp>
        </p:grpSp>
        <p:grpSp>
          <p:nvGrpSpPr>
            <p:cNvPr id="47" name="MoonLegend2"/>
            <p:cNvGrpSpPr>
              <a:grpSpLocks noChangeAspect="1"/>
            </p:cNvGrpSpPr>
            <p:nvPr>
              <p:custDataLst>
                <p:tags r:id="rId13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62" name="Oval 41"/>
              <p:cNvSpPr>
                <a:spLocks noChangeAspect="1" noChangeArrowheads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 dirty="0">
                  <a:latin typeface="+mn-lt"/>
                </a:endParaRPr>
              </a:p>
            </p:txBody>
          </p:sp>
          <p:sp>
            <p:nvSpPr>
              <p:cNvPr id="63" name="Arc 42"/>
              <p:cNvSpPr>
                <a:spLocks noChangeAspect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 dirty="0">
                  <a:latin typeface="+mn-lt"/>
                </a:endParaRPr>
              </a:p>
            </p:txBody>
          </p:sp>
        </p:grpSp>
        <p:grpSp>
          <p:nvGrpSpPr>
            <p:cNvPr id="48" name="MoonLegend4"/>
            <p:cNvGrpSpPr>
              <a:grpSpLocks noChangeAspect="1"/>
            </p:cNvGrpSpPr>
            <p:nvPr>
              <p:custDataLst>
                <p:tags r:id="rId14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60" name="Oval 47"/>
              <p:cNvSpPr>
                <a:spLocks noChangeAspect="1"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 dirty="0">
                  <a:latin typeface="+mn-lt"/>
                </a:endParaRPr>
              </a:p>
            </p:txBody>
          </p:sp>
          <p:sp>
            <p:nvSpPr>
              <p:cNvPr id="61" name="Arc 48"/>
              <p:cNvSpPr>
                <a:spLocks noChangeAspect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 dirty="0">
                  <a:latin typeface="+mn-lt"/>
                </a:endParaRPr>
              </a:p>
            </p:txBody>
          </p:sp>
        </p:grpSp>
        <p:grpSp>
          <p:nvGrpSpPr>
            <p:cNvPr id="49" name="MoonLegend5"/>
            <p:cNvGrpSpPr>
              <a:grpSpLocks noChangeAspect="1"/>
            </p:cNvGrpSpPr>
            <p:nvPr>
              <p:custDataLst>
                <p:tags r:id="rId15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58" name="Oval 50"/>
              <p:cNvSpPr>
                <a:spLocks noChangeAspect="1"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 dirty="0">
                  <a:latin typeface="+mn-lt"/>
                </a:endParaRPr>
              </a:p>
            </p:txBody>
          </p:sp>
          <p:sp>
            <p:nvSpPr>
              <p:cNvPr id="59" name="Oval 51"/>
              <p:cNvSpPr>
                <a:spLocks noChangeAspect="1"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 dirty="0">
                  <a:latin typeface="+mn-lt"/>
                </a:endParaRPr>
              </a:p>
            </p:txBody>
          </p:sp>
        </p:grpSp>
        <p:sp>
          <p:nvSpPr>
            <p:cNvPr id="50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 dirty="0">
                  <a:latin typeface="+mn-lt"/>
                </a:rPr>
                <a:t>Legend</a:t>
              </a:r>
            </a:p>
          </p:txBody>
        </p:sp>
        <p:sp>
          <p:nvSpPr>
            <p:cNvPr id="51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 dirty="0">
                  <a:latin typeface="+mn-lt"/>
                </a:rPr>
                <a:t>Legend</a:t>
              </a:r>
            </a:p>
          </p:txBody>
        </p:sp>
        <p:sp>
          <p:nvSpPr>
            <p:cNvPr id="52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 dirty="0">
                  <a:latin typeface="+mn-lt"/>
                </a:rPr>
                <a:t>Legend</a:t>
              </a:r>
            </a:p>
          </p:txBody>
        </p:sp>
        <p:sp>
          <p:nvSpPr>
            <p:cNvPr id="53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 dirty="0">
                  <a:latin typeface="+mn-lt"/>
                </a:rPr>
                <a:t>Legend</a:t>
              </a:r>
            </a:p>
          </p:txBody>
        </p:sp>
        <p:sp>
          <p:nvSpPr>
            <p:cNvPr id="54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 dirty="0">
                  <a:latin typeface="+mn-lt"/>
                </a:rPr>
                <a:t>Legend</a:t>
              </a:r>
            </a:p>
          </p:txBody>
        </p:sp>
        <p:grpSp>
          <p:nvGrpSpPr>
            <p:cNvPr id="55" name="MoonLegend3"/>
            <p:cNvGrpSpPr>
              <a:grpSpLocks noChangeAspect="1"/>
            </p:cNvGrpSpPr>
            <p:nvPr>
              <p:custDataLst>
                <p:tags r:id="rId16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56" name="Oval 47"/>
              <p:cNvSpPr>
                <a:spLocks noChangeAspect="1"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 dirty="0">
                  <a:latin typeface="+mn-lt"/>
                </a:endParaRPr>
              </a:p>
            </p:txBody>
          </p:sp>
          <p:sp>
            <p:nvSpPr>
              <p:cNvPr id="57" name="Arc 48"/>
              <p:cNvSpPr>
                <a:spLocks noChangeAspect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 dirty="0">
                  <a:latin typeface="+mn-lt"/>
                </a:endParaRPr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8" r:id="rId5"/>
    <p:sldLayoutId id="2147483670" r:id="rId6"/>
    <p:sldLayoutId id="2147483671" r:id="rId7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895350" rtl="0" eaLnBrk="1" fontAlgn="base" hangingPunct="1">
        <a:spcBef>
          <a:spcPct val="0"/>
        </a:spcBef>
        <a:spcAft>
          <a:spcPct val="0"/>
        </a:spcAft>
        <a:tabLst>
          <a:tab pos="269875" algn="l"/>
        </a:tabLst>
        <a:defRPr sz="1900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572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144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716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288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 baseline="0">
          <a:solidFill>
            <a:schemeClr val="tx1"/>
          </a:solidFill>
          <a:latin typeface="+mn-lt"/>
          <a:ea typeface="+mn-ea"/>
          <a:cs typeface="+mn-cs"/>
        </a:defRPr>
      </a:lvl1pPr>
      <a:lvl2pPr marL="193675" indent="-19208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 baseline="0">
          <a:solidFill>
            <a:schemeClr val="tx1"/>
          </a:solidFill>
          <a:latin typeface="+mn-lt"/>
        </a:defRPr>
      </a:lvl2pPr>
      <a:lvl3pPr marL="457200" indent="-26193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 baseline="0">
          <a:solidFill>
            <a:schemeClr val="tx1"/>
          </a:solidFill>
          <a:latin typeface="+mn-lt"/>
        </a:defRPr>
      </a:lvl3pPr>
      <a:lvl4pPr marL="614363" indent="-1555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 baseline="0">
          <a:solidFill>
            <a:schemeClr val="tx1"/>
          </a:solidFill>
          <a:latin typeface="+mn-lt"/>
        </a:defRPr>
      </a:lvl4pPr>
      <a:lvl5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5pPr>
      <a:lvl6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3.png"/><Relationship Id="rId2" Type="http://schemas.openxmlformats.org/officeDocument/2006/relationships/tags" Target="../tags/tag19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tags" Target="../tags/tag37.xml"/><Relationship Id="rId7" Type="http://schemas.openxmlformats.org/officeDocument/2006/relationships/oleObject" Target="../embeddings/oleObject11.bin"/><Relationship Id="rId2" Type="http://schemas.openxmlformats.org/officeDocument/2006/relationships/tags" Target="../tags/tag36.xml"/><Relationship Id="rId1" Type="http://schemas.openxmlformats.org/officeDocument/2006/relationships/vmlDrawing" Target="../drawings/vmlDrawing11.vml"/><Relationship Id="rId6" Type="http://schemas.openxmlformats.org/officeDocument/2006/relationships/notesSlide" Target="../notesSlides/notesSlide10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3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40.xml"/><Relationship Id="rId7" Type="http://schemas.openxmlformats.org/officeDocument/2006/relationships/image" Target="../media/image4.emf"/><Relationship Id="rId2" Type="http://schemas.openxmlformats.org/officeDocument/2006/relationships/tags" Target="../tags/tag39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12.bin"/><Relationship Id="rId5" Type="http://schemas.openxmlformats.org/officeDocument/2006/relationships/notesSlide" Target="../notesSlides/notesSlide11.xml"/><Relationship Id="rId4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tags" Target="../tags/tag42.xml"/><Relationship Id="rId7" Type="http://schemas.openxmlformats.org/officeDocument/2006/relationships/oleObject" Target="../embeddings/oleObject13.bin"/><Relationship Id="rId2" Type="http://schemas.openxmlformats.org/officeDocument/2006/relationships/tags" Target="../tags/tag41.xml"/><Relationship Id="rId1" Type="http://schemas.openxmlformats.org/officeDocument/2006/relationships/vmlDrawing" Target="../drawings/vmlDrawing13.vml"/><Relationship Id="rId6" Type="http://schemas.openxmlformats.org/officeDocument/2006/relationships/notesSlide" Target="../notesSlides/notesSlide12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4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mailto:HCBSWaivers@Massmail.State.MA.US" TargetMode="External"/><Relationship Id="rId3" Type="http://schemas.openxmlformats.org/officeDocument/2006/relationships/tags" Target="../tags/tag45.xml"/><Relationship Id="rId7" Type="http://schemas.openxmlformats.org/officeDocument/2006/relationships/image" Target="../media/image4.emf"/><Relationship Id="rId2" Type="http://schemas.openxmlformats.org/officeDocument/2006/relationships/tags" Target="../tags/tag44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14.bin"/><Relationship Id="rId5" Type="http://schemas.openxmlformats.org/officeDocument/2006/relationships/notesSlide" Target="../notesSlides/notesSlide13.xml"/><Relationship Id="rId10" Type="http://schemas.openxmlformats.org/officeDocument/2006/relationships/hyperlink" Target="mailto:HCBSWaivers@state.ma.us" TargetMode="External"/><Relationship Id="rId4" Type="http://schemas.openxmlformats.org/officeDocument/2006/relationships/slideLayout" Target="../slideLayouts/slideLayout2.xml"/><Relationship Id="rId9" Type="http://schemas.openxmlformats.org/officeDocument/2006/relationships/hyperlink" Target="https://www.mass.gov/service-details/home-and-community-based-services-waiver-renewal-applications-public-input-process" TargetMode="Externa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mailto:HCBSWaivers@state.ma.us" TargetMode="External"/><Relationship Id="rId3" Type="http://schemas.openxmlformats.org/officeDocument/2006/relationships/tags" Target="../tags/tag47.xml"/><Relationship Id="rId7" Type="http://schemas.openxmlformats.org/officeDocument/2006/relationships/image" Target="../media/image4.emf"/><Relationship Id="rId2" Type="http://schemas.openxmlformats.org/officeDocument/2006/relationships/tags" Target="../tags/tag46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15.bin"/><Relationship Id="rId5" Type="http://schemas.openxmlformats.org/officeDocument/2006/relationships/notesSlide" Target="../notesSlides/notesSlide14.xml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7" Type="http://schemas.openxmlformats.org/officeDocument/2006/relationships/image" Target="../media/image4.emf"/><Relationship Id="rId2" Type="http://schemas.openxmlformats.org/officeDocument/2006/relationships/tags" Target="../tags/tag20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7" Type="http://schemas.openxmlformats.org/officeDocument/2006/relationships/image" Target="../media/image4.emf"/><Relationship Id="rId2" Type="http://schemas.openxmlformats.org/officeDocument/2006/relationships/tags" Target="../tags/tag2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image" Target="../media/image4.emf"/><Relationship Id="rId2" Type="http://schemas.openxmlformats.org/officeDocument/2006/relationships/tags" Target="../tags/tag24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7" Type="http://schemas.openxmlformats.org/officeDocument/2006/relationships/image" Target="../media/image4.emf"/><Relationship Id="rId2" Type="http://schemas.openxmlformats.org/officeDocument/2006/relationships/tags" Target="../tags/tag26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6.bin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29.xml"/><Relationship Id="rId7" Type="http://schemas.openxmlformats.org/officeDocument/2006/relationships/image" Target="../media/image4.emf"/><Relationship Id="rId2" Type="http://schemas.openxmlformats.org/officeDocument/2006/relationships/tags" Target="../tags/tag28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7.bin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31.xml"/><Relationship Id="rId7" Type="http://schemas.openxmlformats.org/officeDocument/2006/relationships/image" Target="../media/image4.emf"/><Relationship Id="rId2" Type="http://schemas.openxmlformats.org/officeDocument/2006/relationships/tags" Target="../tags/tag30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8.bin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7" Type="http://schemas.openxmlformats.org/officeDocument/2006/relationships/image" Target="../media/image4.emf"/><Relationship Id="rId2" Type="http://schemas.openxmlformats.org/officeDocument/2006/relationships/tags" Target="../tags/tag3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9.bin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35.xml"/><Relationship Id="rId7" Type="http://schemas.openxmlformats.org/officeDocument/2006/relationships/image" Target="../media/image4.emf"/><Relationship Id="rId2" Type="http://schemas.openxmlformats.org/officeDocument/2006/relationships/tags" Target="../tags/tag34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0.bin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74867511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306" name="think-cell Slide" r:id="rId5" imgW="6350000" imgH="6350000" progId="">
                  <p:embed/>
                </p:oleObj>
              </mc:Choice>
              <mc:Fallback>
                <p:oleObj name="think-cell Slide" r:id="rId5" imgW="6350000" imgH="6350000" progId="">
                  <p:embed/>
                  <p:pic>
                    <p:nvPicPr>
                      <p:cNvPr id="0" name="Picture 7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4" name="Rectangle 54"/>
          <p:cNvSpPr>
            <a:spLocks noGrp="1" noChangeArrowheads="1"/>
          </p:cNvSpPr>
          <p:nvPr>
            <p:ph type="ctrTitle"/>
          </p:nvPr>
        </p:nvSpPr>
        <p:spPr>
          <a:xfrm>
            <a:off x="2640013" y="2626049"/>
            <a:ext cx="5724058" cy="492443"/>
          </a:xfrm>
        </p:spPr>
        <p:txBody>
          <a:bodyPr/>
          <a:lstStyle/>
          <a:p>
            <a:r>
              <a:rPr lang="en-US" b="1" dirty="0" smtClean="0"/>
              <a:t>EOHHS Listening Session</a:t>
            </a:r>
          </a:p>
        </p:txBody>
      </p:sp>
      <p:sp>
        <p:nvSpPr>
          <p:cNvPr id="14" name="Date"/>
          <p:cNvSpPr txBox="1">
            <a:spLocks noChangeArrowheads="1"/>
          </p:cNvSpPr>
          <p:nvPr/>
        </p:nvSpPr>
        <p:spPr bwMode="auto">
          <a:xfrm>
            <a:off x="2640013" y="5199063"/>
            <a:ext cx="4935537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 dirty="0" smtClean="0">
                <a:solidFill>
                  <a:schemeClr val="tx2"/>
                </a:solidFill>
                <a:latin typeface="+mn-lt"/>
              </a:rPr>
              <a:t>April 8, 2020</a:t>
            </a:r>
          </a:p>
        </p:txBody>
      </p:sp>
      <p:sp>
        <p:nvSpPr>
          <p:cNvPr id="17" name="TitleTopPlaceholder"/>
          <p:cNvSpPr>
            <a:spLocks noChangeArrowheads="1"/>
          </p:cNvSpPr>
          <p:nvPr/>
        </p:nvSpPr>
        <p:spPr bwMode="auto">
          <a:xfrm>
            <a:off x="2083215" y="3181351"/>
            <a:ext cx="2083214" cy="427766"/>
          </a:xfrm>
          <a:prstGeom prst="rect">
            <a:avLst/>
          </a:prstGeom>
          <a:solidFill>
            <a:schemeClr val="accent2">
              <a:lumMod val="75000"/>
              <a:alpha val="77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dirty="0">
              <a:latin typeface="+mn-lt"/>
            </a:endParaRPr>
          </a:p>
        </p:txBody>
      </p:sp>
      <p:sp>
        <p:nvSpPr>
          <p:cNvPr id="18" name="TitleTopPlaceholder"/>
          <p:cNvSpPr>
            <a:spLocks noChangeArrowheads="1"/>
          </p:cNvSpPr>
          <p:nvPr/>
        </p:nvSpPr>
        <p:spPr bwMode="auto">
          <a:xfrm>
            <a:off x="1" y="3181350"/>
            <a:ext cx="2083214" cy="427766"/>
          </a:xfrm>
          <a:prstGeom prst="rect">
            <a:avLst/>
          </a:prstGeom>
          <a:solidFill>
            <a:srgbClr val="FFC000">
              <a:alpha val="80000"/>
            </a:srgb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dirty="0">
              <a:latin typeface="+mn-lt"/>
            </a:endParaRPr>
          </a:p>
        </p:txBody>
      </p:sp>
      <p:sp>
        <p:nvSpPr>
          <p:cNvPr id="19" name="TitleTopPlaceholder"/>
          <p:cNvSpPr>
            <a:spLocks noChangeArrowheads="1"/>
          </p:cNvSpPr>
          <p:nvPr/>
        </p:nvSpPr>
        <p:spPr bwMode="auto">
          <a:xfrm>
            <a:off x="3808421" y="3182209"/>
            <a:ext cx="5153017" cy="427766"/>
          </a:xfrm>
          <a:prstGeom prst="rect">
            <a:avLst/>
          </a:prstGeom>
          <a:solidFill>
            <a:srgbClr val="009900">
              <a:alpha val="69000"/>
            </a:srgb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dirty="0">
              <a:latin typeface="+mn-lt"/>
            </a:endParaRPr>
          </a:p>
        </p:txBody>
      </p:sp>
      <p:pic>
        <p:nvPicPr>
          <p:cNvPr id="13316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/>
        </p:nvPicPr>
        <p:blipFill>
          <a:blip r:embed="rId7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542" y="1989199"/>
            <a:ext cx="2033903" cy="2033903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54"/>
          <p:cNvSpPr txBox="1">
            <a:spLocks noChangeArrowheads="1"/>
          </p:cNvSpPr>
          <p:nvPr/>
        </p:nvSpPr>
        <p:spPr bwMode="auto">
          <a:xfrm>
            <a:off x="2640012" y="3706257"/>
            <a:ext cx="6321426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l" defTabSz="895350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 sz="3200" b="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57200"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14400"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71600"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28800"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2400" b="1" kern="0" dirty="0">
                <a:solidFill>
                  <a:schemeClr val="tx1"/>
                </a:solidFill>
              </a:rPr>
              <a:t>Home and Community Based Services (HCBS) Waiver </a:t>
            </a:r>
            <a:r>
              <a:rPr lang="en-US" sz="2400" b="1" kern="0" dirty="0" smtClean="0">
                <a:solidFill>
                  <a:schemeClr val="tx1"/>
                </a:solidFill>
              </a:rPr>
              <a:t>Renewal Application:</a:t>
            </a:r>
          </a:p>
          <a:p>
            <a:r>
              <a:rPr lang="en-US" sz="2400" kern="0" dirty="0">
                <a:solidFill>
                  <a:schemeClr val="tx1"/>
                </a:solidFill>
              </a:rPr>
              <a:t>Children’s Autism Spectrum </a:t>
            </a:r>
            <a:r>
              <a:rPr lang="en-US" sz="2400" kern="0" dirty="0" smtClean="0">
                <a:solidFill>
                  <a:schemeClr val="tx1"/>
                </a:solidFill>
              </a:rPr>
              <a:t>Disorder Waiver</a:t>
            </a:r>
          </a:p>
        </p:txBody>
      </p:sp>
    </p:spTree>
    <p:extLst>
      <p:ext uri="{BB962C8B-B14F-4D97-AF65-F5344CB8AC3E}">
        <p14:creationId xmlns:p14="http://schemas.microsoft.com/office/powerpoint/2010/main" val="3369160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336426" y="1196602"/>
            <a:ext cx="8324494" cy="4850516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 anchor="ctr"/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en-US" altLang="en-US" sz="2000" dirty="0"/>
          </a:p>
        </p:txBody>
      </p:sp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983780545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9814" name="think-cell Slide" r:id="rId7" imgW="6350000" imgH="6350000" progId="">
                  <p:embed/>
                </p:oleObj>
              </mc:Choice>
              <mc:Fallback>
                <p:oleObj name="think-cell Slide" r:id="rId7" imgW="6350000" imgH="635000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/>
          <p:cNvSpPr/>
          <p:nvPr>
            <p:custDataLst>
              <p:tags r:id="rId4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en-US" dirty="0">
              <a:latin typeface="Arial"/>
              <a:ea typeface="ＭＳ Ｐゴシック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164" y="168713"/>
            <a:ext cx="8618537" cy="738664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1">
              <a:tabLst>
                <a:tab pos="269875" algn="l"/>
              </a:tabLst>
            </a:pPr>
            <a:r>
              <a:rPr lang="en-US" sz="2400" dirty="0" smtClean="0"/>
              <a:t>All current </a:t>
            </a:r>
            <a:r>
              <a:rPr lang="en-US" sz="2400" dirty="0"/>
              <a:t>Autism </a:t>
            </a:r>
            <a:r>
              <a:rPr lang="en-US" sz="2400" dirty="0" smtClean="0"/>
              <a:t>Waiver services </a:t>
            </a:r>
            <a:r>
              <a:rPr lang="en-US" sz="2400" dirty="0"/>
              <a:t>will </a:t>
            </a:r>
            <a:r>
              <a:rPr lang="en-US" sz="2400" dirty="0" smtClean="0"/>
              <a:t>continue to </a:t>
            </a:r>
            <a:r>
              <a:rPr lang="en-US" sz="2400" dirty="0"/>
              <a:t>be </a:t>
            </a:r>
            <a:r>
              <a:rPr lang="en-US" sz="2400" dirty="0" smtClean="0"/>
              <a:t>available</a:t>
            </a:r>
            <a:endParaRPr lang="en-US" sz="2400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gray">
          <a:xfrm>
            <a:off x="409752" y="1360502"/>
            <a:ext cx="8177842" cy="64017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numCol="2">
            <a:spAutoFit/>
          </a:bodyPr>
          <a:lstStyle>
            <a:lvl1pPr marL="342900" indent="-342900" defTabSz="895350" eaLnBrk="0" hangingPunct="0">
              <a:buClr>
                <a:schemeClr val="tx2"/>
              </a:buClr>
              <a:defRPr sz="1600">
                <a:solidFill>
                  <a:schemeClr val="tx1"/>
                </a:solidFill>
                <a:latin typeface="Arial" charset="0"/>
              </a:defRPr>
            </a:lvl1pPr>
            <a:lvl2pPr marL="193675" indent="-192088" defTabSz="895350" eaLnBrk="0" hangingPunct="0">
              <a:buClr>
                <a:schemeClr val="tx2"/>
              </a:buClr>
              <a:buSzPct val="125000"/>
              <a:buFont typeface="Arial" charset="0"/>
              <a:buChar char="▪"/>
              <a:defRPr sz="1600">
                <a:solidFill>
                  <a:schemeClr val="tx1"/>
                </a:solidFill>
                <a:latin typeface="Arial" charset="0"/>
              </a:defRPr>
            </a:lvl2pPr>
            <a:lvl3pPr marL="457200" indent="-261938" defTabSz="895350" eaLnBrk="0" hangingPunct="0">
              <a:buClr>
                <a:schemeClr val="tx2"/>
              </a:buClr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614363" indent="-155575" defTabSz="895350" eaLnBrk="0" hangingPunct="0">
              <a:buClr>
                <a:schemeClr val="tx2"/>
              </a:buClr>
              <a:buSzPct val="120000"/>
              <a:buFont typeface="Arial" charset="0"/>
              <a:buChar char="▫"/>
              <a:defRPr sz="1600">
                <a:solidFill>
                  <a:schemeClr val="tx1"/>
                </a:solidFill>
                <a:latin typeface="Arial" charset="0"/>
              </a:defRPr>
            </a:lvl4pPr>
            <a:lvl5pPr marL="746125" indent="-130175" defTabSz="895350" eaLnBrk="0" hangingPunct="0"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5pPr>
            <a:lvl6pPr marL="12033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6pPr>
            <a:lvl7pPr marL="16605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7pPr>
            <a:lvl8pPr marL="21177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8pPr>
            <a:lvl9pPr marL="25749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lvl="1" indent="-341313" eaLnBrk="1" hangingPunct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200" dirty="0"/>
              <a:t>Expanded Habilitation, Education</a:t>
            </a:r>
          </a:p>
          <a:p>
            <a:pPr marL="342900" lvl="1" indent="-341313" eaLnBrk="1" hangingPunct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200" dirty="0"/>
              <a:t>Behavioral Supports and Consultation</a:t>
            </a:r>
          </a:p>
          <a:p>
            <a:pPr marL="342900" lvl="1" indent="-341313" eaLnBrk="1" hangingPunct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200" dirty="0"/>
              <a:t>Respite</a:t>
            </a:r>
          </a:p>
          <a:p>
            <a:pPr marL="342900" lvl="1" indent="-341313" eaLnBrk="1" hangingPunct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200" dirty="0" smtClean="0"/>
              <a:t>Community Integration</a:t>
            </a:r>
          </a:p>
          <a:p>
            <a:pPr marL="342900" lvl="1" indent="-341313" eaLnBrk="1" hangingPunct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200" dirty="0"/>
              <a:t>Family </a:t>
            </a:r>
            <a:r>
              <a:rPr lang="en-US" sz="2200" dirty="0" smtClean="0"/>
              <a:t>Training</a:t>
            </a:r>
          </a:p>
          <a:p>
            <a:pPr marL="342900" lvl="1" indent="-341313" eaLnBrk="1" hangingPunct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en-US" sz="2200" dirty="0"/>
          </a:p>
          <a:p>
            <a:pPr marL="342900" lvl="1" indent="-341313" eaLnBrk="1" hangingPunct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en-US" sz="2200" dirty="0" smtClean="0"/>
          </a:p>
          <a:p>
            <a:pPr marL="342900" lvl="1" indent="-341313" eaLnBrk="1" hangingPunct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en-US" sz="2200" dirty="0"/>
          </a:p>
          <a:p>
            <a:pPr marL="342900" lvl="1" indent="-341313" eaLnBrk="1" hangingPunct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en-US" sz="2200" dirty="0"/>
          </a:p>
          <a:p>
            <a:pPr marL="342900" lvl="1" indent="-341313" eaLnBrk="1" hangingPunct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200" dirty="0" smtClean="0"/>
              <a:t>Home </a:t>
            </a:r>
            <a:r>
              <a:rPr lang="en-US" sz="2200" dirty="0"/>
              <a:t>Modifications and </a:t>
            </a:r>
            <a:r>
              <a:rPr lang="en-US" sz="2200" dirty="0" smtClean="0"/>
              <a:t>Adaptations</a:t>
            </a:r>
          </a:p>
          <a:p>
            <a:pPr marL="342900" lvl="1" indent="-341313" eaLnBrk="1" hangingPunct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200" dirty="0" smtClean="0"/>
              <a:t>Individual </a:t>
            </a:r>
            <a:r>
              <a:rPr lang="en-US" sz="2200" dirty="0"/>
              <a:t>Goods and Services</a:t>
            </a:r>
          </a:p>
          <a:p>
            <a:pPr marL="342900" lvl="1" indent="-341313" eaLnBrk="1" hangingPunct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200" dirty="0"/>
              <a:t>Vehicle Modifications</a:t>
            </a:r>
          </a:p>
          <a:p>
            <a:pPr marL="342900" lvl="1" indent="-341313" eaLnBrk="1" hangingPunct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200" dirty="0"/>
              <a:t>Assistive Technology</a:t>
            </a:r>
          </a:p>
          <a:p>
            <a:pPr marL="342900" lvl="1" indent="-341313" eaLnBrk="1" hangingPunct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200" dirty="0"/>
              <a:t>Homemaker</a:t>
            </a:r>
          </a:p>
          <a:p>
            <a:pPr marL="1587" lvl="1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endParaRPr lang="en-US" alt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3622975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v="urn:schemas-microsoft-com:mac:vml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836766" y="2332020"/>
            <a:ext cx="7289801" cy="792559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prstShdw prst="shdw17" dist="17961" dir="2700000">
              <a:schemeClr val="hlink">
                <a:gamma/>
                <a:shade val="60000"/>
                <a:invGamma/>
                <a:alpha val="50000"/>
              </a:schemeClr>
            </a:prstShdw>
          </a:effectLst>
          <a:extLst/>
        </p:spPr>
        <p:txBody>
          <a:bodyPr wrap="none" rtlCol="0" anchor="ctr"/>
          <a:lstStyle/>
          <a:p>
            <a:pPr algn="ctr"/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gray">
          <a:xfrm>
            <a:off x="879476" y="1386933"/>
            <a:ext cx="7324725" cy="4616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marL="342900" indent="-342900" defTabSz="895350" eaLnBrk="0" hangingPunct="0">
              <a:buClr>
                <a:schemeClr val="tx2"/>
              </a:buClr>
              <a:defRPr sz="1600">
                <a:solidFill>
                  <a:schemeClr val="tx1"/>
                </a:solidFill>
                <a:latin typeface="Arial" charset="0"/>
              </a:defRPr>
            </a:lvl1pPr>
            <a:lvl2pPr marL="193675" indent="-192088" defTabSz="895350" eaLnBrk="0" hangingPunct="0">
              <a:buClr>
                <a:schemeClr val="tx2"/>
              </a:buClr>
              <a:buSzPct val="125000"/>
              <a:buFont typeface="Arial" charset="0"/>
              <a:buChar char="▪"/>
              <a:defRPr sz="1600">
                <a:solidFill>
                  <a:schemeClr val="tx1"/>
                </a:solidFill>
                <a:latin typeface="Arial" charset="0"/>
              </a:defRPr>
            </a:lvl2pPr>
            <a:lvl3pPr marL="457200" indent="-261938" defTabSz="895350" eaLnBrk="0" hangingPunct="0">
              <a:buClr>
                <a:schemeClr val="tx2"/>
              </a:buClr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614363" indent="-155575" defTabSz="895350" eaLnBrk="0" hangingPunct="0">
              <a:buClr>
                <a:schemeClr val="tx2"/>
              </a:buClr>
              <a:buSzPct val="120000"/>
              <a:buFont typeface="Arial" charset="0"/>
              <a:buChar char="▫"/>
              <a:defRPr sz="1600">
                <a:solidFill>
                  <a:schemeClr val="tx1"/>
                </a:solidFill>
                <a:latin typeface="Arial" charset="0"/>
              </a:defRPr>
            </a:lvl4pPr>
            <a:lvl5pPr marL="746125" indent="-130175" defTabSz="895350" eaLnBrk="0" hangingPunct="0"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5pPr>
            <a:lvl6pPr marL="12033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6pPr>
            <a:lvl7pPr marL="16605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7pPr>
            <a:lvl8pPr marL="21177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8pPr>
            <a:lvl9pPr marL="25749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8787" lvl="1" indent="-457200" eaLnBrk="1" hangingPunct="1">
              <a:spcBef>
                <a:spcPct val="50000"/>
              </a:spcBef>
              <a:spcAft>
                <a:spcPts val="1800"/>
              </a:spcAft>
              <a:buSzPct val="105000"/>
              <a:buFont typeface="+mj-lt"/>
              <a:buAutoNum type="arabicPeriod"/>
            </a:pPr>
            <a:r>
              <a:rPr lang="en-US" altLang="en-US" sz="2400" dirty="0" smtClean="0"/>
              <a:t>DDS and MassHealth </a:t>
            </a:r>
            <a:r>
              <a:rPr lang="en-US" altLang="en-US" sz="2400" dirty="0"/>
              <a:t>collaborate </a:t>
            </a:r>
            <a:r>
              <a:rPr lang="en-US" altLang="en-US" sz="2400" dirty="0" smtClean="0"/>
              <a:t>to identify updates </a:t>
            </a:r>
          </a:p>
          <a:p>
            <a:pPr marL="458787" lvl="1" indent="-457200" eaLnBrk="1" hangingPunct="1">
              <a:spcBef>
                <a:spcPct val="50000"/>
              </a:spcBef>
              <a:spcAft>
                <a:spcPts val="1800"/>
              </a:spcAft>
              <a:buSzPct val="105000"/>
              <a:buFont typeface="+mj-lt"/>
              <a:buAutoNum type="arabicPeriod"/>
            </a:pPr>
            <a:r>
              <a:rPr lang="en-US" altLang="en-US" sz="2400" dirty="0" smtClean="0"/>
              <a:t>Gather public input</a:t>
            </a:r>
          </a:p>
          <a:p>
            <a:pPr marL="458787" lvl="1" indent="-457200" eaLnBrk="1" hangingPunct="1">
              <a:spcBef>
                <a:spcPct val="50000"/>
              </a:spcBef>
              <a:spcAft>
                <a:spcPts val="1800"/>
              </a:spcAft>
              <a:buSzPct val="105000"/>
              <a:buFont typeface="+mj-lt"/>
              <a:buAutoNum type="arabicPeriod"/>
            </a:pPr>
            <a:r>
              <a:rPr lang="en-US" altLang="en-US" sz="2400" dirty="0" smtClean="0"/>
              <a:t>Review public comments and make additional revisions to renewal application where appropriate</a:t>
            </a:r>
          </a:p>
          <a:p>
            <a:pPr marL="458787" lvl="1" indent="-457200" eaLnBrk="1" hangingPunct="1">
              <a:spcBef>
                <a:spcPct val="50000"/>
              </a:spcBef>
              <a:spcAft>
                <a:spcPts val="1800"/>
              </a:spcAft>
              <a:buSzPct val="105000"/>
              <a:buFont typeface="+mj-lt"/>
              <a:buAutoNum type="arabicPeriod"/>
            </a:pPr>
            <a:r>
              <a:rPr lang="en-US" altLang="en-US" sz="2400" dirty="0" smtClean="0"/>
              <a:t>Request CMS approval </a:t>
            </a:r>
          </a:p>
          <a:p>
            <a:pPr marL="458787" lvl="1" indent="-457200" eaLnBrk="1" hangingPunct="1">
              <a:spcBef>
                <a:spcPct val="50000"/>
              </a:spcBef>
              <a:spcAft>
                <a:spcPts val="1800"/>
              </a:spcAft>
              <a:buSzPct val="105000"/>
              <a:buFont typeface="+mj-lt"/>
              <a:buAutoNum type="arabicPeriod"/>
            </a:pPr>
            <a:r>
              <a:rPr lang="en-US" altLang="en-US" sz="2400" dirty="0" smtClean="0"/>
              <a:t>Implement updates when new waiver authorization period begins</a:t>
            </a:r>
          </a:p>
        </p:txBody>
      </p:sp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116090192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2832" name="think-cell Slide" r:id="rId6" imgW="6350000" imgH="6350000" progId="">
                  <p:embed/>
                </p:oleObj>
              </mc:Choice>
              <mc:Fallback>
                <p:oleObj name="think-cell Slide" r:id="rId6" imgW="6350000" imgH="635000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en-US" dirty="0">
              <a:latin typeface="Arial"/>
              <a:ea typeface="ＭＳ Ｐゴシック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063" y="230188"/>
            <a:ext cx="8618537" cy="369332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 smtClean="0"/>
              <a:t>Process: HCBS Waiver Renewals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77958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v="urn:schemas-microsoft-com:mac:vml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111555066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898" name="think-cell Slide" r:id="rId7" imgW="6350000" imgH="6350000" progId="">
                  <p:embed/>
                </p:oleObj>
              </mc:Choice>
              <mc:Fallback>
                <p:oleObj name="think-cell Slide" r:id="rId7" imgW="6350000" imgH="635000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en-US" dirty="0">
              <a:latin typeface="Arial"/>
              <a:ea typeface="ＭＳ Ｐゴシック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063" y="230188"/>
            <a:ext cx="8618537" cy="369332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 smtClean="0"/>
              <a:t>Timeline</a:t>
            </a:r>
            <a:endParaRPr lang="en-US" sz="2400" dirty="0"/>
          </a:p>
        </p:txBody>
      </p:sp>
      <p:sp>
        <p:nvSpPr>
          <p:cNvPr id="13" name="Rectangle 4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355600" y="685800"/>
            <a:ext cx="8458200" cy="5524500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 anchor="ctr"/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en-US" altLang="en-US" sz="2000" dirty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gray">
          <a:xfrm>
            <a:off x="497515" y="1681672"/>
            <a:ext cx="8085767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marL="342900" indent="-342900" defTabSz="895350" eaLnBrk="0" hangingPunct="0">
              <a:buClr>
                <a:schemeClr val="tx2"/>
              </a:buClr>
              <a:defRPr sz="1600">
                <a:solidFill>
                  <a:schemeClr val="tx1"/>
                </a:solidFill>
                <a:latin typeface="Arial" charset="0"/>
              </a:defRPr>
            </a:lvl1pPr>
            <a:lvl2pPr marL="193675" indent="-192088" defTabSz="895350" eaLnBrk="0" hangingPunct="0">
              <a:buClr>
                <a:schemeClr val="tx2"/>
              </a:buClr>
              <a:buSzPct val="125000"/>
              <a:buFont typeface="Arial" charset="0"/>
              <a:buChar char="▪"/>
              <a:defRPr sz="1600">
                <a:solidFill>
                  <a:schemeClr val="tx1"/>
                </a:solidFill>
                <a:latin typeface="Arial" charset="0"/>
              </a:defRPr>
            </a:lvl2pPr>
            <a:lvl3pPr marL="457200" indent="-261938" defTabSz="895350" eaLnBrk="0" hangingPunct="0">
              <a:buClr>
                <a:schemeClr val="tx2"/>
              </a:buClr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614363" indent="-155575" defTabSz="895350" eaLnBrk="0" hangingPunct="0">
              <a:buClr>
                <a:schemeClr val="tx2"/>
              </a:buClr>
              <a:buSzPct val="120000"/>
              <a:buFont typeface="Arial" charset="0"/>
              <a:buChar char="▫"/>
              <a:defRPr sz="1600">
                <a:solidFill>
                  <a:schemeClr val="tx1"/>
                </a:solidFill>
                <a:latin typeface="Arial" charset="0"/>
              </a:defRPr>
            </a:lvl4pPr>
            <a:lvl5pPr marL="746125" indent="-130175" defTabSz="895350" eaLnBrk="0" hangingPunct="0"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5pPr>
            <a:lvl6pPr marL="12033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6pPr>
            <a:lvl7pPr marL="16605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7pPr>
            <a:lvl8pPr marL="21177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8pPr>
            <a:lvl9pPr marL="25749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587" lvl="1" indent="0" eaLnBrk="1" hangingPunct="1">
              <a:spcBef>
                <a:spcPct val="50000"/>
              </a:spcBef>
              <a:spcAft>
                <a:spcPts val="1200"/>
              </a:spcAft>
              <a:buNone/>
            </a:pPr>
            <a:r>
              <a:rPr lang="en-US" altLang="en-US" sz="2400" dirty="0" smtClean="0"/>
              <a:t>Request approval from CMS at least three months prior to end of current waiver authorization period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4573650"/>
              </p:ext>
            </p:extLst>
          </p:nvPr>
        </p:nvGraphicFramePr>
        <p:xfrm>
          <a:off x="482997" y="2591413"/>
          <a:ext cx="8203406" cy="2378840"/>
        </p:xfrm>
        <a:graphic>
          <a:graphicData uri="http://schemas.openxmlformats.org/drawingml/2006/table">
            <a:tbl>
              <a:tblPr firstRow="1">
                <a:tableStyleId>{00A15C55-8517-42AA-B614-E9B94910E393}</a:tableStyleId>
              </a:tblPr>
              <a:tblGrid>
                <a:gridCol w="2760535"/>
                <a:gridCol w="3005265"/>
                <a:gridCol w="2437606"/>
              </a:tblGrid>
              <a:tr h="819676"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Target renewal submission date</a:t>
                      </a:r>
                      <a:endParaRPr lang="en-US" sz="2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Current waiver</a:t>
                      </a:r>
                      <a:r>
                        <a:rPr lang="en-US" sz="2000" baseline="0" dirty="0" smtClean="0"/>
                        <a:t> cycle ends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New waiver cycle begins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155916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June 2020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September 30, 2020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October 1, 2020</a:t>
                      </a:r>
                      <a:endParaRPr lang="en-US" sz="24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6872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v="urn:schemas-microsoft-com:mac:vml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979209606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4876" name="think-cell Slide" r:id="rId6" imgW="6350000" imgH="6350000" progId="">
                  <p:embed/>
                </p:oleObj>
              </mc:Choice>
              <mc:Fallback>
                <p:oleObj name="think-cell Slide" r:id="rId6" imgW="6350000" imgH="635000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en-US" dirty="0">
              <a:latin typeface="Arial"/>
              <a:ea typeface="ＭＳ Ｐゴシック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031" y="256067"/>
            <a:ext cx="8618537" cy="861774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/>
              <a:t>Public Comment</a:t>
            </a:r>
            <a:r>
              <a:rPr lang="en-US" sz="2800" dirty="0" smtClean="0"/>
              <a:t>: </a:t>
            </a:r>
            <a:br>
              <a:rPr lang="en-US" sz="2800" dirty="0" smtClean="0"/>
            </a:br>
            <a:r>
              <a:rPr lang="en-US" sz="2800" dirty="0" smtClean="0"/>
              <a:t>EOHHS </a:t>
            </a:r>
            <a:r>
              <a:rPr lang="en-US" sz="2800" dirty="0"/>
              <a:t>requests public </a:t>
            </a:r>
            <a:r>
              <a:rPr lang="en-US" sz="2800" dirty="0" smtClean="0"/>
              <a:t>input</a:t>
            </a:r>
            <a:endParaRPr lang="en-US" sz="2800" dirty="0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gray">
          <a:xfrm>
            <a:off x="286603" y="1492160"/>
            <a:ext cx="8147713" cy="3847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marL="342900" indent="-342900" defTabSz="895350" eaLnBrk="0" hangingPunct="0">
              <a:buClr>
                <a:schemeClr val="tx2"/>
              </a:buClr>
              <a:defRPr sz="1600">
                <a:solidFill>
                  <a:schemeClr val="tx1"/>
                </a:solidFill>
                <a:latin typeface="Arial" charset="0"/>
              </a:defRPr>
            </a:lvl1pPr>
            <a:lvl2pPr marL="193675" indent="-192088" defTabSz="895350" eaLnBrk="0" hangingPunct="0">
              <a:buClr>
                <a:schemeClr val="tx2"/>
              </a:buClr>
              <a:buSzPct val="125000"/>
              <a:buFont typeface="Arial" charset="0"/>
              <a:buChar char="▪"/>
              <a:defRPr sz="1600">
                <a:solidFill>
                  <a:schemeClr val="tx1"/>
                </a:solidFill>
                <a:latin typeface="Arial" charset="0"/>
              </a:defRPr>
            </a:lvl2pPr>
            <a:lvl3pPr marL="457200" indent="-261938" defTabSz="895350" eaLnBrk="0" hangingPunct="0">
              <a:buClr>
                <a:schemeClr val="tx2"/>
              </a:buClr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614363" indent="-155575" defTabSz="895350" eaLnBrk="0" hangingPunct="0">
              <a:buClr>
                <a:schemeClr val="tx2"/>
              </a:buClr>
              <a:buSzPct val="120000"/>
              <a:buFont typeface="Arial" charset="0"/>
              <a:buChar char="▫"/>
              <a:defRPr sz="1600">
                <a:solidFill>
                  <a:schemeClr val="tx1"/>
                </a:solidFill>
                <a:latin typeface="Arial" charset="0"/>
              </a:defRPr>
            </a:lvl4pPr>
            <a:lvl5pPr marL="746125" indent="-130175" defTabSz="895350" eaLnBrk="0" hangingPunct="0"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5pPr>
            <a:lvl6pPr marL="12033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6pPr>
            <a:lvl7pPr marL="16605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7pPr>
            <a:lvl8pPr marL="21177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8pPr>
            <a:lvl9pPr marL="25749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eaLnBrk="1" hangingPunct="1">
              <a:spcBef>
                <a:spcPct val="50000"/>
              </a:spcBef>
              <a:spcAft>
                <a:spcPts val="1200"/>
              </a:spcAft>
            </a:pPr>
            <a:r>
              <a:rPr lang="en-US" altLang="en-US" sz="2000" dirty="0" smtClean="0"/>
              <a:t>Last day to submit comments: </a:t>
            </a:r>
            <a:r>
              <a:rPr lang="en-US" altLang="en-US" sz="2000" b="1" dirty="0"/>
              <a:t>April 15, 2020 </a:t>
            </a:r>
          </a:p>
          <a:p>
            <a:pPr lvl="1" eaLnBrk="1" hangingPunct="1">
              <a:spcBef>
                <a:spcPct val="50000"/>
              </a:spcBef>
              <a:spcAft>
                <a:spcPts val="1200"/>
              </a:spcAft>
            </a:pPr>
            <a:r>
              <a:rPr lang="en-US" altLang="en-US" sz="2000" dirty="0" smtClean="0"/>
              <a:t>Comments can be emailed </a:t>
            </a:r>
            <a:r>
              <a:rPr lang="en-US" altLang="en-US" sz="2000" dirty="0" smtClean="0"/>
              <a:t>to </a:t>
            </a:r>
            <a:r>
              <a:rPr lang="en-US" altLang="en-US" sz="2000" dirty="0" smtClean="0"/>
              <a:t>EOHHS:</a:t>
            </a:r>
          </a:p>
          <a:p>
            <a:pPr lvl="2" eaLnBrk="1" hangingPunct="1">
              <a:spcBef>
                <a:spcPts val="0"/>
              </a:spcBef>
              <a:spcAft>
                <a:spcPts val="1200"/>
              </a:spcAft>
            </a:pPr>
            <a:r>
              <a:rPr lang="en-US" altLang="en-US" sz="2000" dirty="0" smtClean="0">
                <a:hlinkClick r:id="rId8"/>
              </a:rPr>
              <a:t>HCBSWaivers@State.MA.US</a:t>
            </a:r>
            <a:endParaRPr lang="en-US" altLang="en-US" sz="2000" dirty="0" smtClean="0"/>
          </a:p>
          <a:p>
            <a:pPr lvl="1" eaLnBrk="1" hangingPunct="1">
              <a:spcBef>
                <a:spcPct val="50000"/>
              </a:spcBef>
              <a:spcAft>
                <a:spcPts val="1200"/>
              </a:spcAft>
            </a:pPr>
            <a:r>
              <a:rPr lang="en-US" altLang="en-US" sz="2000" dirty="0" smtClean="0"/>
              <a:t>Renewal application and this presentation are posted online</a:t>
            </a:r>
            <a:r>
              <a:rPr lang="en-US" altLang="en-US" sz="2000" dirty="0" smtClean="0"/>
              <a:t>:</a:t>
            </a:r>
          </a:p>
          <a:p>
            <a:pPr lvl="2" eaLnBrk="1" hangingPunct="1">
              <a:spcBef>
                <a:spcPts val="0"/>
              </a:spcBef>
              <a:spcAft>
                <a:spcPts val="1200"/>
              </a:spcAft>
            </a:pPr>
            <a:r>
              <a:rPr lang="en-US" altLang="en-US" sz="2000" dirty="0">
                <a:hlinkClick r:id="rId9"/>
              </a:rPr>
              <a:t>https://</a:t>
            </a:r>
            <a:r>
              <a:rPr lang="en-US" altLang="en-US" sz="2000" dirty="0" smtClean="0">
                <a:hlinkClick r:id="rId9"/>
              </a:rPr>
              <a:t>www.mass.gov/service-details/home-and-community-based-services-waiver-renewal-applications-public-input-process</a:t>
            </a:r>
            <a:endParaRPr lang="en-US" altLang="en-US" sz="2000" dirty="0" smtClean="0"/>
          </a:p>
          <a:p>
            <a:pPr lvl="1" eaLnBrk="1" hangingPunct="1">
              <a:spcBef>
                <a:spcPct val="50000"/>
              </a:spcBef>
              <a:spcAft>
                <a:spcPts val="1200"/>
              </a:spcAft>
            </a:pPr>
            <a:r>
              <a:rPr lang="en-US" altLang="en-US" sz="2000" dirty="0" smtClean="0"/>
              <a:t>Hard copies </a:t>
            </a:r>
            <a:r>
              <a:rPr lang="en-US" altLang="en-US" sz="2000" dirty="0" smtClean="0"/>
              <a:t>of the renewal application available </a:t>
            </a:r>
            <a:r>
              <a:rPr lang="en-US" altLang="en-US" sz="2000" dirty="0" smtClean="0"/>
              <a:t>upon request. </a:t>
            </a:r>
            <a:endParaRPr lang="en-US" altLang="en-US" sz="2000" dirty="0" smtClean="0"/>
          </a:p>
          <a:p>
            <a:pPr lvl="2" eaLnBrk="1" hangingPunct="1">
              <a:spcBef>
                <a:spcPts val="0"/>
              </a:spcBef>
              <a:spcAft>
                <a:spcPts val="1200"/>
              </a:spcAft>
            </a:pPr>
            <a:r>
              <a:rPr lang="en-US" altLang="en-US" sz="2000" dirty="0" smtClean="0"/>
              <a:t>Email </a:t>
            </a:r>
            <a:r>
              <a:rPr lang="en-US" altLang="en-US" sz="2000" dirty="0" smtClean="0"/>
              <a:t>request to </a:t>
            </a:r>
            <a:r>
              <a:rPr lang="en-US" altLang="en-US" sz="2000" dirty="0" smtClean="0">
                <a:hlinkClick r:id="rId10"/>
              </a:rPr>
              <a:t>HCBSWaivers@state.ma.us</a:t>
            </a:r>
            <a:r>
              <a:rPr lang="en-US" altLang="en-US" sz="2000" dirty="0" smtClean="0"/>
              <a:t> 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473931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v="urn:schemas-microsoft-com:mac:vml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486203158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898" name="think-cell Slide" r:id="rId6" imgW="6350000" imgH="6350000" progId="">
                  <p:embed/>
                </p:oleObj>
              </mc:Choice>
              <mc:Fallback>
                <p:oleObj name="think-cell Slide" r:id="rId6" imgW="6350000" imgH="635000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en-US" dirty="0">
              <a:latin typeface="Arial"/>
              <a:ea typeface="ＭＳ Ｐゴシック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063" y="230188"/>
            <a:ext cx="8618537" cy="738664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Public Comment</a:t>
            </a:r>
            <a:r>
              <a:rPr lang="en-US" sz="2400" dirty="0" smtClean="0"/>
              <a:t>: </a:t>
            </a:r>
            <a:br>
              <a:rPr lang="en-US" sz="2400" dirty="0" smtClean="0"/>
            </a:br>
            <a:r>
              <a:rPr lang="en-US" sz="2400" dirty="0" smtClean="0"/>
              <a:t>Oral Comment at Today’s Listening Session</a:t>
            </a:r>
            <a:endParaRPr lang="en-US" sz="2400" dirty="0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gray">
          <a:xfrm>
            <a:off x="286603" y="1447800"/>
            <a:ext cx="8420669" cy="4616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marL="342900" indent="-342900" defTabSz="895350" eaLnBrk="0" hangingPunct="0">
              <a:buClr>
                <a:schemeClr val="tx2"/>
              </a:buClr>
              <a:defRPr sz="1600">
                <a:solidFill>
                  <a:schemeClr val="tx1"/>
                </a:solidFill>
                <a:latin typeface="Arial" charset="0"/>
              </a:defRPr>
            </a:lvl1pPr>
            <a:lvl2pPr marL="193675" indent="-192088" defTabSz="895350" eaLnBrk="0" hangingPunct="0">
              <a:buClr>
                <a:schemeClr val="tx2"/>
              </a:buClr>
              <a:buSzPct val="125000"/>
              <a:buFont typeface="Arial" charset="0"/>
              <a:buChar char="▪"/>
              <a:defRPr sz="1600">
                <a:solidFill>
                  <a:schemeClr val="tx1"/>
                </a:solidFill>
                <a:latin typeface="Arial" charset="0"/>
              </a:defRPr>
            </a:lvl2pPr>
            <a:lvl3pPr marL="457200" indent="-261938" defTabSz="895350" eaLnBrk="0" hangingPunct="0">
              <a:buClr>
                <a:schemeClr val="tx2"/>
              </a:buClr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614363" indent="-155575" defTabSz="895350" eaLnBrk="0" hangingPunct="0">
              <a:buClr>
                <a:schemeClr val="tx2"/>
              </a:buClr>
              <a:buSzPct val="120000"/>
              <a:buFont typeface="Arial" charset="0"/>
              <a:buChar char="▫"/>
              <a:defRPr sz="1600">
                <a:solidFill>
                  <a:schemeClr val="tx1"/>
                </a:solidFill>
                <a:latin typeface="Arial" charset="0"/>
              </a:defRPr>
            </a:lvl4pPr>
            <a:lvl5pPr marL="746125" indent="-130175" defTabSz="895350" eaLnBrk="0" hangingPunct="0"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5pPr>
            <a:lvl6pPr marL="12033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6pPr>
            <a:lvl7pPr marL="16605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7pPr>
            <a:lvl8pPr marL="21177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8pPr>
            <a:lvl9pPr marL="25749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eaLnBrk="1" hangingPunct="1">
              <a:spcBef>
                <a:spcPct val="50000"/>
              </a:spcBef>
              <a:spcAft>
                <a:spcPts val="1200"/>
              </a:spcAft>
            </a:pPr>
            <a:r>
              <a:rPr lang="en-US" altLang="en-US" sz="2000" dirty="0" smtClean="0"/>
              <a:t>Share your input with us today</a:t>
            </a:r>
          </a:p>
          <a:p>
            <a:pPr lvl="2" eaLnBrk="1" hangingPunct="1">
              <a:spcBef>
                <a:spcPct val="50000"/>
              </a:spcBef>
              <a:spcAft>
                <a:spcPts val="1200"/>
              </a:spcAft>
            </a:pPr>
            <a:r>
              <a:rPr lang="en-US" altLang="en-US" sz="2000" dirty="0" smtClean="0"/>
              <a:t>Please </a:t>
            </a:r>
            <a:r>
              <a:rPr lang="en-US" altLang="en-US" sz="2000" dirty="0" smtClean="0"/>
              <a:t>state your name and affiliation (e.g., waiver participant, family member, waiver service provider, etc.)</a:t>
            </a:r>
          </a:p>
          <a:p>
            <a:pPr lvl="1" eaLnBrk="1" hangingPunct="1">
              <a:spcBef>
                <a:spcPct val="50000"/>
              </a:spcBef>
              <a:spcAft>
                <a:spcPts val="1200"/>
              </a:spcAft>
            </a:pPr>
            <a:r>
              <a:rPr lang="en-US" altLang="en-US" sz="2000" dirty="0"/>
              <a:t>Oral </a:t>
            </a:r>
            <a:r>
              <a:rPr lang="en-US" altLang="en-US" sz="2000" dirty="0" smtClean="0"/>
              <a:t>comment at </a:t>
            </a:r>
            <a:r>
              <a:rPr lang="en-US" altLang="en-US" sz="2000" dirty="0"/>
              <a:t>today’s </a:t>
            </a:r>
            <a:r>
              <a:rPr lang="en-US" altLang="en-US" sz="2000" dirty="0" smtClean="0"/>
              <a:t>session does </a:t>
            </a:r>
            <a:r>
              <a:rPr lang="en-US" altLang="en-US" sz="2000" b="1" dirty="0"/>
              <a:t>not</a:t>
            </a:r>
            <a:r>
              <a:rPr lang="en-US" altLang="en-US" sz="2000" dirty="0"/>
              <a:t> need to be submitted in </a:t>
            </a:r>
            <a:r>
              <a:rPr lang="en-US" altLang="en-US" sz="2000" dirty="0" smtClean="0"/>
              <a:t>writing</a:t>
            </a:r>
          </a:p>
          <a:p>
            <a:pPr lvl="1" eaLnBrk="1" hangingPunct="1">
              <a:spcBef>
                <a:spcPct val="50000"/>
              </a:spcBef>
              <a:spcAft>
                <a:spcPts val="1200"/>
              </a:spcAft>
            </a:pPr>
            <a:r>
              <a:rPr lang="en-US" altLang="en-US" sz="2000" dirty="0"/>
              <a:t>If you </a:t>
            </a:r>
            <a:r>
              <a:rPr lang="en-US" altLang="en-US" sz="2000" dirty="0" smtClean="0"/>
              <a:t>wish to provide comments but are </a:t>
            </a:r>
            <a:r>
              <a:rPr lang="en-US" altLang="en-US" sz="2000" dirty="0"/>
              <a:t>unable to </a:t>
            </a:r>
            <a:r>
              <a:rPr lang="en-US" altLang="en-US" sz="2000" dirty="0" smtClean="0"/>
              <a:t>do so during today’s session, please email </a:t>
            </a:r>
            <a:r>
              <a:rPr lang="en-US" altLang="en-US" sz="2000" dirty="0"/>
              <a:t>your comments to </a:t>
            </a:r>
            <a:r>
              <a:rPr lang="en-US" altLang="en-US" sz="2000" dirty="0" smtClean="0">
                <a:solidFill>
                  <a:srgbClr val="FF0000"/>
                </a:solidFill>
                <a:hlinkClick r:id="rId8"/>
              </a:rPr>
              <a:t>HCBSWaivers@state.ma.us</a:t>
            </a:r>
            <a:r>
              <a:rPr lang="en-US" altLang="en-US" sz="2000" dirty="0" smtClean="0">
                <a:solidFill>
                  <a:srgbClr val="FF0000"/>
                </a:solidFill>
              </a:rPr>
              <a:t> </a:t>
            </a:r>
            <a:r>
              <a:rPr lang="en-US" altLang="en-US" sz="2000" dirty="0" smtClean="0">
                <a:solidFill>
                  <a:srgbClr val="FF0000"/>
                </a:solidFill>
              </a:rPr>
              <a:t/>
            </a:r>
            <a:br>
              <a:rPr lang="en-US" altLang="en-US" sz="2000" dirty="0" smtClean="0">
                <a:solidFill>
                  <a:srgbClr val="FF0000"/>
                </a:solidFill>
              </a:rPr>
            </a:br>
            <a:r>
              <a:rPr lang="en-US" altLang="en-US" sz="2000" dirty="0" smtClean="0"/>
              <a:t>by </a:t>
            </a:r>
            <a:r>
              <a:rPr lang="en-US" altLang="en-US" sz="2000" b="1" dirty="0"/>
              <a:t>Friday, April 15th </a:t>
            </a:r>
          </a:p>
          <a:p>
            <a:pPr marL="1587" lvl="1" indent="0" algn="ctr" eaLnBrk="1" hangingPunct="1">
              <a:spcBef>
                <a:spcPct val="50000"/>
              </a:spcBef>
              <a:spcAft>
                <a:spcPts val="1200"/>
              </a:spcAft>
              <a:buNone/>
            </a:pPr>
            <a:endParaRPr lang="en-US" altLang="en-US" sz="2000" b="1" i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1587" lvl="1" indent="0" algn="ctr" eaLnBrk="1" hangingPunct="1">
              <a:spcBef>
                <a:spcPct val="50000"/>
              </a:spcBef>
              <a:spcAft>
                <a:spcPts val="1200"/>
              </a:spcAft>
              <a:buNone/>
            </a:pPr>
            <a:r>
              <a:rPr lang="en-US" altLang="en-US" sz="2000" b="1" i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Thank </a:t>
            </a:r>
            <a:r>
              <a:rPr lang="en-US" altLang="en-US" sz="2000" b="1" i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you!</a:t>
            </a:r>
          </a:p>
        </p:txBody>
      </p:sp>
    </p:spTree>
    <p:extLst>
      <p:ext uri="{BB962C8B-B14F-4D97-AF65-F5344CB8AC3E}">
        <p14:creationId xmlns:p14="http://schemas.microsoft.com/office/powerpoint/2010/main" val="1222336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v="urn:schemas-microsoft-com:mac:vml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717295070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3882" name="think-cell Slide" r:id="rId6" imgW="6350000" imgH="6350000" progId="">
                  <p:embed/>
                </p:oleObj>
              </mc:Choice>
              <mc:Fallback>
                <p:oleObj name="think-cell Slide" r:id="rId6" imgW="6350000" imgH="635000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en-US" dirty="0">
              <a:latin typeface="Arial"/>
              <a:ea typeface="ＭＳ Ｐゴシック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063" y="230188"/>
            <a:ext cx="8618537" cy="369332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 smtClean="0"/>
              <a:t>Webex/Conference Call Logistics</a:t>
            </a:r>
            <a:endParaRPr lang="en-US" sz="2400" dirty="0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gray">
          <a:xfrm>
            <a:off x="191069" y="874584"/>
            <a:ext cx="8611737" cy="5786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marL="342900" indent="-342900" defTabSz="895350" eaLnBrk="0" hangingPunct="0">
              <a:buClr>
                <a:schemeClr val="tx2"/>
              </a:buClr>
              <a:defRPr sz="1600">
                <a:solidFill>
                  <a:schemeClr val="tx1"/>
                </a:solidFill>
                <a:latin typeface="Arial" charset="0"/>
              </a:defRPr>
            </a:lvl1pPr>
            <a:lvl2pPr marL="193675" indent="-192088" defTabSz="895350" eaLnBrk="0" hangingPunct="0">
              <a:buClr>
                <a:schemeClr val="tx2"/>
              </a:buClr>
              <a:buSzPct val="125000"/>
              <a:buFont typeface="Arial" charset="0"/>
              <a:buChar char="▪"/>
              <a:defRPr sz="1600">
                <a:solidFill>
                  <a:schemeClr val="tx1"/>
                </a:solidFill>
                <a:latin typeface="Arial" charset="0"/>
              </a:defRPr>
            </a:lvl2pPr>
            <a:lvl3pPr marL="457200" indent="-261938" defTabSz="895350" eaLnBrk="0" hangingPunct="0">
              <a:buClr>
                <a:schemeClr val="tx2"/>
              </a:buClr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614363" indent="-155575" defTabSz="895350" eaLnBrk="0" hangingPunct="0">
              <a:buClr>
                <a:schemeClr val="tx2"/>
              </a:buClr>
              <a:buSzPct val="120000"/>
              <a:buFont typeface="Arial" charset="0"/>
              <a:buChar char="▫"/>
              <a:defRPr sz="1600">
                <a:solidFill>
                  <a:schemeClr val="tx1"/>
                </a:solidFill>
                <a:latin typeface="Arial" charset="0"/>
              </a:defRPr>
            </a:lvl4pPr>
            <a:lvl5pPr marL="746125" indent="-130175" defTabSz="895350" eaLnBrk="0" hangingPunct="0"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5pPr>
            <a:lvl6pPr marL="12033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6pPr>
            <a:lvl7pPr marL="16605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7pPr>
            <a:lvl8pPr marL="21177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8pPr>
            <a:lvl9pPr marL="25749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eaLnBrk="1" hangingPunct="1">
              <a:spcBef>
                <a:spcPct val="50000"/>
              </a:spcBef>
              <a:spcAft>
                <a:spcPts val="600"/>
              </a:spcAft>
            </a:pPr>
            <a:r>
              <a:rPr lang="en-US" altLang="en-US" sz="2400" dirty="0" smtClean="0"/>
              <a:t>To avoid echo, background noise, and disruptive feedback on this call, </a:t>
            </a:r>
            <a:r>
              <a:rPr lang="en-US" altLang="en-US" sz="2400" b="1" dirty="0" smtClean="0"/>
              <a:t>please place yourself on MUTE</a:t>
            </a:r>
          </a:p>
          <a:p>
            <a:pPr lvl="2" eaLnBrk="1" hangingPunct="1">
              <a:spcBef>
                <a:spcPct val="50000"/>
              </a:spcBef>
              <a:spcAft>
                <a:spcPts val="0"/>
              </a:spcAft>
            </a:pPr>
            <a:r>
              <a:rPr lang="en-US" altLang="en-US" sz="2400" dirty="0" smtClean="0"/>
              <a:t>In Webex, find the microphone icon and click to MUTE</a:t>
            </a:r>
          </a:p>
          <a:p>
            <a:pPr marL="195262" lvl="2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en-US" sz="2400" dirty="0" smtClean="0"/>
              <a:t>			- Or - </a:t>
            </a:r>
            <a:endParaRPr lang="en-US" altLang="en-US" sz="1500" dirty="0" smtClean="0"/>
          </a:p>
          <a:p>
            <a:pPr lvl="2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en-US" sz="2400" dirty="0" smtClean="0"/>
              <a:t>On your telephone, use the MUTE function </a:t>
            </a:r>
          </a:p>
          <a:p>
            <a:pPr lvl="1" eaLnBrk="1" hangingPunct="1">
              <a:spcBef>
                <a:spcPct val="50000"/>
              </a:spcBef>
              <a:spcAft>
                <a:spcPts val="600"/>
              </a:spcAft>
            </a:pPr>
            <a:r>
              <a:rPr lang="en-US" altLang="en-US" sz="2400" dirty="0" smtClean="0"/>
              <a:t>If you would like to speak after our brief presentation</a:t>
            </a:r>
          </a:p>
          <a:p>
            <a:pPr lvl="2" eaLnBrk="1" hangingPunct="1">
              <a:spcBef>
                <a:spcPct val="50000"/>
              </a:spcBef>
              <a:spcAft>
                <a:spcPts val="0"/>
              </a:spcAft>
            </a:pPr>
            <a:r>
              <a:rPr lang="en-US" altLang="en-US" sz="2400" dirty="0" smtClean="0"/>
              <a:t>In Webex, use the “raise hand” </a:t>
            </a:r>
            <a:r>
              <a:rPr lang="en-US" altLang="en-US" sz="2400" dirty="0" smtClean="0"/>
              <a:t>or chat function to alert moderator that you wish to speak</a:t>
            </a:r>
            <a:endParaRPr lang="en-US" altLang="en-US" sz="2400" dirty="0" smtClean="0"/>
          </a:p>
          <a:p>
            <a:pPr marL="195262" lvl="2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en-US" sz="2400" dirty="0"/>
              <a:t>			- Or - </a:t>
            </a:r>
            <a:endParaRPr lang="en-US" altLang="en-US" sz="1500" dirty="0"/>
          </a:p>
          <a:p>
            <a:pPr lvl="2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en-US" sz="2400" dirty="0" smtClean="0"/>
              <a:t>On your telephone, briefly unmute yourself and let us know you wish to speak</a:t>
            </a:r>
            <a:endParaRPr lang="en-US" altLang="en-US" sz="2400" dirty="0"/>
          </a:p>
          <a:p>
            <a:pPr marL="1587" lvl="1" indent="0" algn="ctr" eaLnBrk="1" hangingPunct="1">
              <a:spcBef>
                <a:spcPct val="50000"/>
              </a:spcBef>
              <a:spcAft>
                <a:spcPts val="600"/>
              </a:spcAft>
              <a:buNone/>
            </a:pPr>
            <a:r>
              <a:rPr lang="en-US" altLang="en-US" sz="2400" b="1" i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Thank </a:t>
            </a:r>
            <a:r>
              <a:rPr lang="en-US" altLang="en-US" sz="2400" b="1" i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you!</a:t>
            </a:r>
          </a:p>
        </p:txBody>
      </p:sp>
    </p:spTree>
    <p:extLst>
      <p:ext uri="{BB962C8B-B14F-4D97-AF65-F5344CB8AC3E}">
        <p14:creationId xmlns:p14="http://schemas.microsoft.com/office/powerpoint/2010/main" val="2311341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v="urn:schemas-microsoft-com:mac:vml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531427518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729" name="think-cell Slide" r:id="rId6" imgW="6350000" imgH="6350000" progId="">
                  <p:embed/>
                </p:oleObj>
              </mc:Choice>
              <mc:Fallback>
                <p:oleObj name="think-cell Slide" r:id="rId6" imgW="6350000" imgH="6350000" progId="">
                  <p:embed/>
                  <p:pic>
                    <p:nvPicPr>
                      <p:cNvPr id="0" name="Picture 3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en-US" dirty="0">
              <a:latin typeface="Arial"/>
              <a:ea typeface="ＭＳ Ｐゴシック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063" y="230188"/>
            <a:ext cx="8618537" cy="369332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 smtClean="0"/>
              <a:t>Agenda </a:t>
            </a:r>
            <a:endParaRPr lang="en-US" sz="2400" dirty="0"/>
          </a:p>
        </p:txBody>
      </p:sp>
      <p:sp>
        <p:nvSpPr>
          <p:cNvPr id="17" name="Rectangle 5"/>
          <p:cNvSpPr>
            <a:spLocks noChangeArrowheads="1"/>
          </p:cNvSpPr>
          <p:nvPr/>
        </p:nvSpPr>
        <p:spPr bwMode="gray">
          <a:xfrm>
            <a:off x="892131" y="2012999"/>
            <a:ext cx="7177177" cy="30623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marL="342900" indent="-342900" defTabSz="895350" eaLnBrk="0" hangingPunct="0">
              <a:buClr>
                <a:schemeClr val="tx2"/>
              </a:buClr>
              <a:defRPr sz="1600">
                <a:solidFill>
                  <a:schemeClr val="tx1"/>
                </a:solidFill>
                <a:latin typeface="Arial" charset="0"/>
              </a:defRPr>
            </a:lvl1pPr>
            <a:lvl2pPr marL="193675" indent="-192088" defTabSz="895350" eaLnBrk="0" hangingPunct="0">
              <a:buClr>
                <a:schemeClr val="tx2"/>
              </a:buClr>
              <a:buSzPct val="125000"/>
              <a:buFont typeface="Arial" charset="0"/>
              <a:buChar char="▪"/>
              <a:defRPr sz="1600">
                <a:solidFill>
                  <a:schemeClr val="tx1"/>
                </a:solidFill>
                <a:latin typeface="Arial" charset="0"/>
              </a:defRPr>
            </a:lvl2pPr>
            <a:lvl3pPr marL="457200" indent="-261938" defTabSz="895350" eaLnBrk="0" hangingPunct="0">
              <a:buClr>
                <a:schemeClr val="tx2"/>
              </a:buClr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614363" indent="-155575" defTabSz="895350" eaLnBrk="0" hangingPunct="0">
              <a:buClr>
                <a:schemeClr val="tx2"/>
              </a:buClr>
              <a:buSzPct val="120000"/>
              <a:buFont typeface="Arial" charset="0"/>
              <a:buChar char="▫"/>
              <a:defRPr sz="1600">
                <a:solidFill>
                  <a:schemeClr val="tx1"/>
                </a:solidFill>
                <a:latin typeface="Arial" charset="0"/>
              </a:defRPr>
            </a:lvl4pPr>
            <a:lvl5pPr marL="746125" indent="-130175" defTabSz="895350" eaLnBrk="0" hangingPunct="0"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5pPr>
            <a:lvl6pPr marL="12033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6pPr>
            <a:lvl7pPr marL="16605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7pPr>
            <a:lvl8pPr marL="21177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8pPr>
            <a:lvl9pPr marL="25749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eaLnBrk="1" hangingPunct="1">
              <a:spcBef>
                <a:spcPct val="50000"/>
              </a:spcBef>
              <a:spcAft>
                <a:spcPts val="1800"/>
              </a:spcAft>
            </a:pPr>
            <a:r>
              <a:rPr lang="en-US" altLang="en-US" sz="2800" dirty="0"/>
              <a:t>Introductions </a:t>
            </a:r>
          </a:p>
          <a:p>
            <a:pPr lvl="1" eaLnBrk="1" hangingPunct="1">
              <a:spcBef>
                <a:spcPct val="50000"/>
              </a:spcBef>
              <a:spcAft>
                <a:spcPts val="1800"/>
              </a:spcAft>
            </a:pPr>
            <a:r>
              <a:rPr lang="en-US" altLang="en-US" sz="2800" dirty="0" smtClean="0"/>
              <a:t>Overview </a:t>
            </a:r>
            <a:r>
              <a:rPr lang="en-US" altLang="en-US" sz="2800" dirty="0" smtClean="0"/>
              <a:t>of Waiver Renewal and Updates</a:t>
            </a:r>
            <a:endParaRPr lang="en-US" altLang="en-US" sz="2800" dirty="0"/>
          </a:p>
          <a:p>
            <a:pPr lvl="1" eaLnBrk="1" hangingPunct="1">
              <a:spcBef>
                <a:spcPct val="50000"/>
              </a:spcBef>
              <a:spcAft>
                <a:spcPts val="1800"/>
              </a:spcAft>
            </a:pPr>
            <a:r>
              <a:rPr lang="en-US" altLang="en-US" sz="2800" b="0" dirty="0" smtClean="0"/>
              <a:t> Process &amp; Timeline</a:t>
            </a:r>
          </a:p>
          <a:p>
            <a:pPr lvl="1" eaLnBrk="1" hangingPunct="1">
              <a:spcBef>
                <a:spcPct val="50000"/>
              </a:spcBef>
              <a:spcAft>
                <a:spcPts val="1800"/>
              </a:spcAft>
            </a:pPr>
            <a:r>
              <a:rPr lang="en-US" altLang="en-US" sz="2800" dirty="0" smtClean="0"/>
              <a:t> Public Comments</a:t>
            </a: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85598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v="urn:schemas-microsoft-com:mac:vml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277341869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0789" name="think-cell Slide" r:id="rId6" imgW="6350000" imgH="6350000" progId="">
                  <p:embed/>
                </p:oleObj>
              </mc:Choice>
              <mc:Fallback>
                <p:oleObj name="think-cell Slide" r:id="rId6" imgW="6350000" imgH="635000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en-US" dirty="0">
              <a:latin typeface="Arial"/>
              <a:ea typeface="ＭＳ Ｐゴシック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063" y="230188"/>
            <a:ext cx="8618537" cy="369332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 smtClean="0"/>
              <a:t>Common Acronyms and Terms</a:t>
            </a:r>
            <a:endParaRPr lang="en-US" sz="2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0665426"/>
              </p:ext>
            </p:extLst>
          </p:nvPr>
        </p:nvGraphicFramePr>
        <p:xfrm>
          <a:off x="439244" y="1299050"/>
          <a:ext cx="8082950" cy="4389120"/>
        </p:xfrm>
        <a:graphic>
          <a:graphicData uri="http://schemas.openxmlformats.org/drawingml/2006/table">
            <a:tbl>
              <a:tblPr bandRow="1">
                <a:tableStyleId>{D27102A9-8310-4765-A935-A1911B00CA55}</a:tableStyleId>
              </a:tblPr>
              <a:tblGrid>
                <a:gridCol w="1837426"/>
                <a:gridCol w="6245524"/>
              </a:tblGrid>
              <a:tr h="548640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CMS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Centers for Medicare</a:t>
                      </a:r>
                      <a:r>
                        <a:rPr lang="en-US" sz="2200" baseline="0" dirty="0" smtClean="0"/>
                        <a:t> and Medicaid Services</a:t>
                      </a:r>
                      <a:endParaRPr lang="en-US" sz="2200" dirty="0"/>
                    </a:p>
                  </a:txBody>
                  <a:tcPr anchor="ctr"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EOHHS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Executive Office of Health and Human Services</a:t>
                      </a:r>
                    </a:p>
                  </a:txBody>
                  <a:tcPr anchor="ctr"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HCBS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Home and Community Based Services</a:t>
                      </a:r>
                      <a:endParaRPr lang="en-US" sz="2200" dirty="0"/>
                    </a:p>
                  </a:txBody>
                  <a:tcPr anchor="ctr"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LICSW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Licensed Independent Clinical Social Worker</a:t>
                      </a:r>
                      <a:endParaRPr lang="en-US" sz="2200" dirty="0"/>
                    </a:p>
                  </a:txBody>
                  <a:tcPr anchor="ctr"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LMHC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Licensed Mental Health Counselor</a:t>
                      </a:r>
                      <a:endParaRPr lang="en-US" sz="2200" dirty="0"/>
                    </a:p>
                  </a:txBody>
                  <a:tcPr anchor="ctr"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MassHealth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The Massachusetts Medicaid Program</a:t>
                      </a:r>
                      <a:endParaRPr lang="en-US" sz="2200" dirty="0"/>
                    </a:p>
                  </a:txBody>
                  <a:tcPr anchor="ctr"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DDS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Department of Developmental Services</a:t>
                      </a:r>
                      <a:endParaRPr lang="en-US" sz="2200" dirty="0"/>
                    </a:p>
                  </a:txBody>
                  <a:tcPr anchor="ctr"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RBT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Registered Behavior Technician</a:t>
                      </a:r>
                      <a:endParaRPr lang="en-US" sz="22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6941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v="urn:schemas-microsoft-com:mac:vml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531427518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9947" name="think-cell Slide" r:id="rId6" imgW="6350000" imgH="6350000" progId="">
                  <p:embed/>
                </p:oleObj>
              </mc:Choice>
              <mc:Fallback>
                <p:oleObj name="think-cell Slide" r:id="rId6" imgW="6350000" imgH="6350000" progId="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en-US" dirty="0">
              <a:latin typeface="Arial"/>
              <a:ea typeface="ＭＳ Ｐゴシック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5711" y="341242"/>
            <a:ext cx="8618537" cy="738664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1">
              <a:tabLst>
                <a:tab pos="269875" algn="l"/>
              </a:tabLst>
            </a:pPr>
            <a:r>
              <a:rPr lang="en-US" sz="2400" dirty="0" smtClean="0"/>
              <a:t>Overview: </a:t>
            </a:r>
            <a:r>
              <a:rPr lang="en-US" altLang="en-US" sz="2400" dirty="0" smtClean="0"/>
              <a:t>Massachusetts is renewing the</a:t>
            </a:r>
            <a:br>
              <a:rPr lang="en-US" altLang="en-US" sz="2400" dirty="0" smtClean="0"/>
            </a:br>
            <a:r>
              <a:rPr lang="en-US" altLang="en-US" sz="2400" dirty="0" smtClean="0"/>
              <a:t>Children’s </a:t>
            </a:r>
            <a:r>
              <a:rPr lang="en-US" altLang="en-US" sz="2400" dirty="0"/>
              <a:t>Autism Spectrum Disorder </a:t>
            </a:r>
            <a:r>
              <a:rPr lang="en-US" altLang="en-US" sz="2400" dirty="0" smtClean="0"/>
              <a:t>Waiver</a:t>
            </a:r>
            <a:endParaRPr lang="en-US" sz="2400" dirty="0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gray">
          <a:xfrm>
            <a:off x="250160" y="1452105"/>
            <a:ext cx="8574664" cy="42780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marL="342900" indent="-342900" defTabSz="895350" eaLnBrk="0" hangingPunct="0">
              <a:buClr>
                <a:schemeClr val="tx2"/>
              </a:buClr>
              <a:defRPr sz="1600">
                <a:solidFill>
                  <a:schemeClr val="tx1"/>
                </a:solidFill>
                <a:latin typeface="Arial" charset="0"/>
              </a:defRPr>
            </a:lvl1pPr>
            <a:lvl2pPr marL="193675" indent="-192088" defTabSz="895350" eaLnBrk="0" hangingPunct="0">
              <a:buClr>
                <a:schemeClr val="tx2"/>
              </a:buClr>
              <a:buSzPct val="125000"/>
              <a:buFont typeface="Arial" charset="0"/>
              <a:buChar char="▪"/>
              <a:defRPr sz="1600">
                <a:solidFill>
                  <a:schemeClr val="tx1"/>
                </a:solidFill>
                <a:latin typeface="Arial" charset="0"/>
              </a:defRPr>
            </a:lvl2pPr>
            <a:lvl3pPr marL="457200" indent="-261938" defTabSz="895350" eaLnBrk="0" hangingPunct="0">
              <a:buClr>
                <a:schemeClr val="tx2"/>
              </a:buClr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614363" indent="-155575" defTabSz="895350" eaLnBrk="0" hangingPunct="0">
              <a:buClr>
                <a:schemeClr val="tx2"/>
              </a:buClr>
              <a:buSzPct val="120000"/>
              <a:buFont typeface="Arial" charset="0"/>
              <a:buChar char="▫"/>
              <a:defRPr sz="1600">
                <a:solidFill>
                  <a:schemeClr val="tx1"/>
                </a:solidFill>
                <a:latin typeface="Arial" charset="0"/>
              </a:defRPr>
            </a:lvl4pPr>
            <a:lvl5pPr marL="746125" indent="-130175" defTabSz="895350" eaLnBrk="0" hangingPunct="0"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5pPr>
            <a:lvl6pPr marL="12033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6pPr>
            <a:lvl7pPr marL="16605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7pPr>
            <a:lvl8pPr marL="21177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8pPr>
            <a:lvl9pPr marL="25749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eaLnBrk="1" hangingPunct="1">
              <a:spcBef>
                <a:spcPts val="0"/>
              </a:spcBef>
              <a:spcAft>
                <a:spcPts val="2400"/>
              </a:spcAft>
            </a:pPr>
            <a:r>
              <a:rPr lang="en-US" sz="2200" dirty="0" smtClean="0"/>
              <a:t>CMS typically approves Home </a:t>
            </a:r>
            <a:r>
              <a:rPr lang="en-US" sz="2200" dirty="0"/>
              <a:t>and Community Based Services waivers </a:t>
            </a:r>
            <a:r>
              <a:rPr lang="en-US" sz="2200" dirty="0" smtClean="0"/>
              <a:t>for </a:t>
            </a:r>
            <a:r>
              <a:rPr lang="en-US" sz="2200" dirty="0"/>
              <a:t>a </a:t>
            </a:r>
            <a:r>
              <a:rPr lang="en-US" sz="2200" dirty="0" smtClean="0"/>
              <a:t>period of five years; then the state must apply to renew the waiver. </a:t>
            </a:r>
            <a:endParaRPr lang="en-US" sz="2200" dirty="0"/>
          </a:p>
          <a:p>
            <a:pPr lvl="1" eaLnBrk="1" hangingPunct="1">
              <a:spcBef>
                <a:spcPts val="0"/>
              </a:spcBef>
              <a:spcAft>
                <a:spcPts val="2400"/>
              </a:spcAft>
            </a:pPr>
            <a:r>
              <a:rPr lang="en-US" sz="2200" dirty="0"/>
              <a:t>The Autism </a:t>
            </a:r>
            <a:r>
              <a:rPr lang="en-US" sz="2200" dirty="0" smtClean="0"/>
              <a:t>Waiver’s current </a:t>
            </a:r>
            <a:r>
              <a:rPr lang="en-US" sz="2200" dirty="0"/>
              <a:t>5-year </a:t>
            </a:r>
            <a:r>
              <a:rPr lang="en-US" sz="2200" dirty="0" smtClean="0"/>
              <a:t>period </a:t>
            </a:r>
            <a:r>
              <a:rPr lang="en-US" sz="2200" dirty="0"/>
              <a:t>ends 9/30/2020. </a:t>
            </a:r>
          </a:p>
          <a:p>
            <a:pPr lvl="1" eaLnBrk="1" hangingPunct="1">
              <a:spcBef>
                <a:spcPts val="0"/>
              </a:spcBef>
              <a:spcAft>
                <a:spcPts val="2400"/>
              </a:spcAft>
            </a:pPr>
            <a:r>
              <a:rPr lang="en-US" sz="2200" dirty="0"/>
              <a:t>MassHealth and </a:t>
            </a:r>
            <a:r>
              <a:rPr lang="en-US" sz="2200" dirty="0" smtClean="0"/>
              <a:t>DDS </a:t>
            </a:r>
            <a:r>
              <a:rPr lang="en-US" sz="2200" dirty="0"/>
              <a:t>jointly developed the renewal application.</a:t>
            </a:r>
          </a:p>
          <a:p>
            <a:pPr lvl="1" eaLnBrk="1" hangingPunct="1">
              <a:spcBef>
                <a:spcPts val="0"/>
              </a:spcBef>
              <a:spcAft>
                <a:spcPts val="2400"/>
              </a:spcAft>
            </a:pPr>
            <a:r>
              <a:rPr lang="en-US" sz="2200" dirty="0"/>
              <a:t>The </a:t>
            </a:r>
            <a:r>
              <a:rPr lang="en-US" sz="2200" dirty="0" smtClean="0"/>
              <a:t>draft waiver </a:t>
            </a:r>
            <a:r>
              <a:rPr lang="en-US" sz="2200" dirty="0"/>
              <a:t>renewal application is posted for a 30-day public comment period that ends on April 15, 2020.</a:t>
            </a:r>
          </a:p>
          <a:p>
            <a:pPr lvl="1" eaLnBrk="1" hangingPunct="1">
              <a:spcBef>
                <a:spcPts val="0"/>
              </a:spcBef>
              <a:spcAft>
                <a:spcPts val="2400"/>
              </a:spcAft>
            </a:pPr>
            <a:r>
              <a:rPr lang="en-US" sz="2200" dirty="0"/>
              <a:t>Today we are holding a </a:t>
            </a:r>
            <a:r>
              <a:rPr lang="en-US" sz="2200" dirty="0" smtClean="0"/>
              <a:t>listening </a:t>
            </a:r>
            <a:r>
              <a:rPr lang="en-US" sz="2200" dirty="0"/>
              <a:t>session to hear public </a:t>
            </a:r>
            <a:r>
              <a:rPr lang="en-US" sz="2200" dirty="0" smtClean="0"/>
              <a:t>comment about the renewal application. </a:t>
            </a:r>
            <a:endParaRPr lang="en-US" alt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485598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v="urn:schemas-microsoft-com:mac:vml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86173891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1818" name="think-cell Slide" r:id="rId6" imgW="6350000" imgH="6350000" progId="">
                  <p:embed/>
                </p:oleObj>
              </mc:Choice>
              <mc:Fallback>
                <p:oleObj name="think-cell Slide" r:id="rId6" imgW="6350000" imgH="635000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en-US" dirty="0">
              <a:latin typeface="Arial"/>
              <a:ea typeface="ＭＳ Ｐゴシック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134" y="385451"/>
            <a:ext cx="8618537" cy="369332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 smtClean="0"/>
              <a:t>Overview: Updates to the Autism Waiver as part of renewal</a:t>
            </a:r>
            <a:endParaRPr lang="en-US" sz="2400" dirty="0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gray">
          <a:xfrm>
            <a:off x="155274" y="1555593"/>
            <a:ext cx="8574664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marL="342900" indent="-342900" defTabSz="895350" eaLnBrk="0" hangingPunct="0">
              <a:buClr>
                <a:schemeClr val="tx2"/>
              </a:buClr>
              <a:defRPr sz="1600">
                <a:solidFill>
                  <a:schemeClr val="tx1"/>
                </a:solidFill>
                <a:latin typeface="Arial" charset="0"/>
              </a:defRPr>
            </a:lvl1pPr>
            <a:lvl2pPr marL="193675" indent="-192088" defTabSz="895350" eaLnBrk="0" hangingPunct="0">
              <a:buClr>
                <a:schemeClr val="tx2"/>
              </a:buClr>
              <a:buSzPct val="125000"/>
              <a:buFont typeface="Arial" charset="0"/>
              <a:buChar char="▪"/>
              <a:defRPr sz="1600">
                <a:solidFill>
                  <a:schemeClr val="tx1"/>
                </a:solidFill>
                <a:latin typeface="Arial" charset="0"/>
              </a:defRPr>
            </a:lvl2pPr>
            <a:lvl3pPr marL="457200" indent="-261938" defTabSz="895350" eaLnBrk="0" hangingPunct="0">
              <a:buClr>
                <a:schemeClr val="tx2"/>
              </a:buClr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614363" indent="-155575" defTabSz="895350" eaLnBrk="0" hangingPunct="0">
              <a:buClr>
                <a:schemeClr val="tx2"/>
              </a:buClr>
              <a:buSzPct val="120000"/>
              <a:buFont typeface="Arial" charset="0"/>
              <a:buChar char="▫"/>
              <a:defRPr sz="1600">
                <a:solidFill>
                  <a:schemeClr val="tx1"/>
                </a:solidFill>
                <a:latin typeface="Arial" charset="0"/>
              </a:defRPr>
            </a:lvl4pPr>
            <a:lvl5pPr marL="746125" indent="-130175" defTabSz="895350" eaLnBrk="0" hangingPunct="0"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5pPr>
            <a:lvl6pPr marL="12033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6pPr>
            <a:lvl7pPr marL="16605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7pPr>
            <a:lvl8pPr marL="21177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8pPr>
            <a:lvl9pPr marL="25749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eaLnBrk="1" hangingPunct="1">
              <a:spcBef>
                <a:spcPts val="0"/>
              </a:spcBef>
              <a:spcAft>
                <a:spcPts val="2400"/>
              </a:spcAft>
            </a:pPr>
            <a:r>
              <a:rPr lang="en-US" altLang="en-US" sz="2400" dirty="0"/>
              <a:t>Increasing </a:t>
            </a:r>
            <a:r>
              <a:rPr lang="en-US" altLang="en-US" sz="2400" dirty="0" smtClean="0"/>
              <a:t>both overall waiver capacity and the point-in-time limit on the number of participants</a:t>
            </a:r>
            <a:endParaRPr lang="en-US" altLang="en-US" sz="2400" dirty="0"/>
          </a:p>
          <a:p>
            <a:pPr lvl="1" eaLnBrk="1" hangingPunct="1">
              <a:spcBef>
                <a:spcPts val="0"/>
              </a:spcBef>
              <a:spcAft>
                <a:spcPts val="2400"/>
              </a:spcAft>
            </a:pPr>
            <a:r>
              <a:rPr lang="en-US" altLang="en-US" sz="2400" dirty="0"/>
              <a:t>Increasing </a:t>
            </a:r>
            <a:r>
              <a:rPr lang="en-US" altLang="en-US" sz="2400" dirty="0" smtClean="0"/>
              <a:t>the annual service budget for </a:t>
            </a:r>
            <a:r>
              <a:rPr lang="en-US" altLang="en-US" sz="2400" dirty="0"/>
              <a:t>participants </a:t>
            </a:r>
            <a:r>
              <a:rPr lang="en-US" altLang="en-US" sz="2400" dirty="0" smtClean="0"/>
              <a:t>and raising limits on certain services</a:t>
            </a:r>
            <a:endParaRPr lang="en-US" sz="2400" dirty="0"/>
          </a:p>
          <a:p>
            <a:pPr lvl="1" eaLnBrk="1" hangingPunct="1">
              <a:spcBef>
                <a:spcPts val="0"/>
              </a:spcBef>
              <a:spcAft>
                <a:spcPts val="2400"/>
              </a:spcAft>
            </a:pPr>
            <a:r>
              <a:rPr lang="en-US" altLang="en-US" sz="2400" dirty="0" smtClean="0"/>
              <a:t>Making updates </a:t>
            </a:r>
            <a:r>
              <a:rPr lang="en-US" altLang="en-US" sz="2400" dirty="0"/>
              <a:t>to </a:t>
            </a:r>
            <a:r>
              <a:rPr lang="en-US" altLang="en-US" sz="2400" dirty="0" smtClean="0"/>
              <a:t>certain services to improve participants’ and families’ access to and experience with waiver services</a:t>
            </a:r>
            <a:endParaRPr lang="en-US" altLang="en-US" sz="2400" dirty="0"/>
          </a:p>
          <a:p>
            <a:pPr lvl="1" eaLnBrk="1" hangingPunct="1">
              <a:spcBef>
                <a:spcPts val="0"/>
              </a:spcBef>
              <a:spcAft>
                <a:spcPts val="2400"/>
              </a:spcAft>
            </a:pPr>
            <a:r>
              <a:rPr lang="en-US" altLang="en-US" sz="2400" dirty="0" smtClean="0"/>
              <a:t>Other </a:t>
            </a:r>
            <a:r>
              <a:rPr lang="en-US" altLang="en-US" sz="2400" dirty="0"/>
              <a:t>technical changes to improve organization of the waiver application document and align language with other HCBS waiver </a:t>
            </a:r>
            <a:r>
              <a:rPr lang="en-US" altLang="en-US" sz="2400" dirty="0" smtClean="0"/>
              <a:t>applications</a:t>
            </a:r>
            <a:r>
              <a:rPr lang="en-US" sz="2400" dirty="0" smtClean="0"/>
              <a:t> </a:t>
            </a: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728411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v="urn:schemas-microsoft-com:mac:vml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437105944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0823" name="think-cell Slide" r:id="rId6" imgW="6350000" imgH="6350000" progId="">
                  <p:embed/>
                </p:oleObj>
              </mc:Choice>
              <mc:Fallback>
                <p:oleObj name="think-cell Slide" r:id="rId6" imgW="6350000" imgH="635000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en-US" dirty="0">
              <a:latin typeface="Arial"/>
              <a:ea typeface="ＭＳ Ｐゴシック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134" y="402703"/>
            <a:ext cx="8618537" cy="369332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 smtClean="0"/>
              <a:t>Autism Waiver Capacity: Modest Growth Over Next 5 Years</a:t>
            </a:r>
            <a:endParaRPr lang="en-US" sz="2400" dirty="0"/>
          </a:p>
        </p:txBody>
      </p:sp>
      <p:graphicFrame>
        <p:nvGraphicFramePr>
          <p:cNvPr id="8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8150187"/>
              </p:ext>
            </p:extLst>
          </p:nvPr>
        </p:nvGraphicFramePr>
        <p:xfrm>
          <a:off x="621104" y="1631057"/>
          <a:ext cx="7712013" cy="371856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680726"/>
                <a:gridCol w="2807722"/>
                <a:gridCol w="222356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Waiver</a:t>
                      </a:r>
                      <a:r>
                        <a:rPr lang="en-US" sz="2000" baseline="0" dirty="0" smtClean="0"/>
                        <a:t> Year (WY)</a:t>
                      </a:r>
                    </a:p>
                    <a:p>
                      <a:r>
                        <a:rPr lang="en-US" sz="2000" baseline="0" dirty="0" smtClean="0"/>
                        <a:t>(Oct. 1 – Sept. 30)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Maximum # Participants Per Year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Point-in-Time</a:t>
                      </a:r>
                      <a:r>
                        <a:rPr lang="en-US" sz="2000" baseline="0" dirty="0" smtClean="0"/>
                        <a:t> Limit</a:t>
                      </a:r>
                      <a:endParaRPr lang="en-US" sz="2000" dirty="0"/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Current (2019 – 2020)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380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280</a:t>
                      </a:r>
                      <a:endParaRPr lang="en-US" sz="2000" dirty="0"/>
                    </a:p>
                  </a:txBody>
                  <a:tcPr anchor="ctr"/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WY1 (2020</a:t>
                      </a:r>
                      <a:r>
                        <a:rPr lang="en-US" sz="2000" baseline="0" dirty="0" smtClean="0"/>
                        <a:t> – 2021)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400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300</a:t>
                      </a:r>
                      <a:endParaRPr lang="en-US" sz="2000" dirty="0"/>
                    </a:p>
                  </a:txBody>
                  <a:tcPr anchor="ctr"/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WY2 (2021 – 2022)</a:t>
                      </a:r>
                      <a:endParaRPr lang="en-US" sz="200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410</a:t>
                      </a:r>
                      <a:endParaRPr lang="en-US" sz="200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310</a:t>
                      </a:r>
                      <a:endParaRPr lang="en-US" sz="2000" dirty="0"/>
                    </a:p>
                  </a:txBody>
                  <a:tcPr anchor="ctr">
                    <a:noFill/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WY3 (2022 – 2023)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420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320</a:t>
                      </a:r>
                      <a:endParaRPr lang="en-US" sz="2000" dirty="0"/>
                    </a:p>
                  </a:txBody>
                  <a:tcPr anchor="ctr"/>
                </a:tc>
              </a:tr>
              <a:tr h="5029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WY4 (2023 – 2024)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430</a:t>
                      </a:r>
                      <a:endParaRPr lang="en-US" sz="200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330</a:t>
                      </a:r>
                      <a:endParaRPr lang="en-US" sz="2000" dirty="0"/>
                    </a:p>
                  </a:txBody>
                  <a:tcPr anchor="ctr">
                    <a:noFill/>
                  </a:tcPr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WY5 (2024 – 2025)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440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340</a:t>
                      </a:r>
                      <a:endParaRPr lang="en-US" sz="20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3154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v="urn:schemas-microsoft-com:mac:vml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760950506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2872" name="think-cell Slide" r:id="rId6" imgW="6350000" imgH="6350000" progId="">
                  <p:embed/>
                </p:oleObj>
              </mc:Choice>
              <mc:Fallback>
                <p:oleObj name="think-cell Slide" r:id="rId6" imgW="6350000" imgH="635000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en-US" dirty="0">
              <a:latin typeface="Arial"/>
              <a:ea typeface="ＭＳ Ｐゴシック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134" y="307817"/>
            <a:ext cx="8618537" cy="369332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 smtClean="0"/>
              <a:t>Increasing budget limits for participants</a:t>
            </a:r>
            <a:endParaRPr lang="en-US" sz="2400" dirty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gray">
          <a:xfrm>
            <a:off x="250166" y="1083357"/>
            <a:ext cx="8384876" cy="4616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marL="342900" indent="-342900" defTabSz="895350" eaLnBrk="0" hangingPunct="0">
              <a:buClr>
                <a:schemeClr val="tx2"/>
              </a:buClr>
              <a:defRPr sz="1600">
                <a:solidFill>
                  <a:schemeClr val="tx1"/>
                </a:solidFill>
                <a:latin typeface="Arial" charset="0"/>
              </a:defRPr>
            </a:lvl1pPr>
            <a:lvl2pPr marL="193675" indent="-192088" defTabSz="895350" eaLnBrk="0" hangingPunct="0">
              <a:buClr>
                <a:schemeClr val="tx2"/>
              </a:buClr>
              <a:buSzPct val="125000"/>
              <a:buFont typeface="Arial" charset="0"/>
              <a:buChar char="▪"/>
              <a:defRPr sz="1600">
                <a:solidFill>
                  <a:schemeClr val="tx1"/>
                </a:solidFill>
                <a:latin typeface="Arial" charset="0"/>
              </a:defRPr>
            </a:lvl2pPr>
            <a:lvl3pPr marL="457200" indent="-261938" defTabSz="895350" eaLnBrk="0" hangingPunct="0">
              <a:buClr>
                <a:schemeClr val="tx2"/>
              </a:buClr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614363" indent="-155575" defTabSz="895350" eaLnBrk="0" hangingPunct="0">
              <a:buClr>
                <a:schemeClr val="tx2"/>
              </a:buClr>
              <a:buSzPct val="120000"/>
              <a:buFont typeface="Arial" charset="0"/>
              <a:buChar char="▫"/>
              <a:defRPr sz="1600">
                <a:solidFill>
                  <a:schemeClr val="tx1"/>
                </a:solidFill>
                <a:latin typeface="Arial" charset="0"/>
              </a:defRPr>
            </a:lvl4pPr>
            <a:lvl5pPr marL="746125" indent="-130175" defTabSz="895350" eaLnBrk="0" hangingPunct="0"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5pPr>
            <a:lvl6pPr marL="12033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6pPr>
            <a:lvl7pPr marL="16605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7pPr>
            <a:lvl8pPr marL="21177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8pPr>
            <a:lvl9pPr marL="25749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eaLnBrk="1" hangingPunct="1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altLang="en-US" sz="2000" dirty="0"/>
              <a:t>Increasing the </a:t>
            </a:r>
            <a:r>
              <a:rPr lang="en-US" altLang="en-US" sz="2000" dirty="0" smtClean="0"/>
              <a:t>annual budget </a:t>
            </a:r>
            <a:r>
              <a:rPr lang="en-US" altLang="en-US" sz="2000" dirty="0"/>
              <a:t>limit from $25,000 to $28,000 </a:t>
            </a:r>
            <a:r>
              <a:rPr lang="en-US" altLang="en-US" sz="2000" dirty="0" smtClean="0"/>
              <a:t>for children in their first three years of waiver participation </a:t>
            </a:r>
          </a:p>
          <a:p>
            <a:pPr marL="608012" lvl="2" indent="-342900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en-US" sz="2000" dirty="0" smtClean="0"/>
              <a:t>The </a:t>
            </a:r>
            <a:r>
              <a:rPr lang="en-US" altLang="en-US" sz="2000" dirty="0"/>
              <a:t>cost of </a:t>
            </a:r>
            <a:r>
              <a:rPr lang="en-US" altLang="en-US" sz="2000" dirty="0" smtClean="0"/>
              <a:t>fences </a:t>
            </a:r>
            <a:r>
              <a:rPr lang="en-US" altLang="en-US" sz="2000" dirty="0"/>
              <a:t>and vehicle </a:t>
            </a:r>
            <a:r>
              <a:rPr lang="en-US" altLang="en-US" sz="2000" dirty="0" smtClean="0"/>
              <a:t>modifications will now be excluded from that limit</a:t>
            </a:r>
          </a:p>
          <a:p>
            <a:pPr marL="608012" lvl="2" indent="-342900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en-US" sz="2000" dirty="0" smtClean="0"/>
              <a:t>The annual budget </a:t>
            </a:r>
            <a:r>
              <a:rPr lang="en-US" altLang="en-US" sz="2000" dirty="0"/>
              <a:t>limit for services other than Expanded Habilitation, Education </a:t>
            </a:r>
            <a:r>
              <a:rPr lang="en-US" altLang="en-US" sz="2000" dirty="0" smtClean="0"/>
              <a:t>will increase from </a:t>
            </a:r>
            <a:r>
              <a:rPr lang="en-US" altLang="en-US" sz="2000" dirty="0"/>
              <a:t>$</a:t>
            </a:r>
            <a:r>
              <a:rPr lang="en-US" altLang="en-US" sz="2000" dirty="0" smtClean="0"/>
              <a:t>5,500 </a:t>
            </a:r>
            <a:r>
              <a:rPr lang="en-US" altLang="en-US" sz="2000" dirty="0"/>
              <a:t>to $</a:t>
            </a:r>
            <a:r>
              <a:rPr lang="en-US" altLang="en-US" sz="2000" dirty="0" smtClean="0"/>
              <a:t>6,000</a:t>
            </a:r>
          </a:p>
          <a:p>
            <a:pPr lvl="1" eaLnBrk="1" hangingPunct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altLang="en-US" sz="2000" dirty="0" smtClean="0"/>
              <a:t>Increasing </a:t>
            </a:r>
            <a:r>
              <a:rPr lang="en-US" altLang="en-US" sz="2000" dirty="0"/>
              <a:t>the annual budget for participants in step-down </a:t>
            </a:r>
            <a:r>
              <a:rPr lang="en-US" altLang="en-US" sz="2000" dirty="0" smtClean="0"/>
              <a:t>(after </a:t>
            </a:r>
            <a:r>
              <a:rPr lang="en-US" altLang="en-US" sz="2000" dirty="0"/>
              <a:t>the first three years of participation in waiver services) from $</a:t>
            </a:r>
            <a:r>
              <a:rPr lang="en-US" altLang="en-US" sz="2000" dirty="0" smtClean="0"/>
              <a:t>7,500 </a:t>
            </a:r>
            <a:r>
              <a:rPr lang="en-US" altLang="en-US" sz="2000" dirty="0"/>
              <a:t>to $</a:t>
            </a:r>
            <a:r>
              <a:rPr lang="en-US" altLang="en-US" sz="2000" dirty="0" smtClean="0"/>
              <a:t>8,500</a:t>
            </a:r>
          </a:p>
          <a:p>
            <a:pPr lvl="1" eaLnBrk="1" hangingPunct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altLang="en-US" sz="2000" dirty="0"/>
              <a:t>Increasing the annual limit for Individual Goods and Services from $1,500 to $1,700</a:t>
            </a:r>
          </a:p>
          <a:p>
            <a:pPr lvl="1" eaLnBrk="1" hangingPunct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altLang="en-US" sz="2000" dirty="0" smtClean="0"/>
              <a:t>Increasing annual limit for Assistive </a:t>
            </a:r>
            <a:r>
              <a:rPr lang="en-US" altLang="en-US" sz="2000" dirty="0"/>
              <a:t>T</a:t>
            </a:r>
            <a:r>
              <a:rPr lang="en-US" altLang="en-US" sz="2000" dirty="0" smtClean="0"/>
              <a:t>echnology from $800 to $1,200</a:t>
            </a:r>
          </a:p>
        </p:txBody>
      </p:sp>
    </p:spTree>
    <p:extLst>
      <p:ext uri="{BB962C8B-B14F-4D97-AF65-F5344CB8AC3E}">
        <p14:creationId xmlns:p14="http://schemas.microsoft.com/office/powerpoint/2010/main" val="3130191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v="urn:schemas-microsoft-com:mac:vml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521980533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1847" name="think-cell Slide" r:id="rId6" imgW="6350000" imgH="6350000" progId="">
                  <p:embed/>
                </p:oleObj>
              </mc:Choice>
              <mc:Fallback>
                <p:oleObj name="think-cell Slide" r:id="rId6" imgW="6350000" imgH="635000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en-US" dirty="0">
              <a:latin typeface="Arial"/>
              <a:ea typeface="ＭＳ Ｐゴシック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063" y="230188"/>
            <a:ext cx="8618537" cy="369332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 smtClean="0"/>
              <a:t>Updates to waiver services</a:t>
            </a:r>
            <a:endParaRPr lang="en-US" sz="2400" dirty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gray">
          <a:xfrm>
            <a:off x="353683" y="1116305"/>
            <a:ext cx="8082951" cy="48474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marL="342900" indent="-342900" defTabSz="895350" eaLnBrk="0" hangingPunct="0">
              <a:buClr>
                <a:schemeClr val="tx2"/>
              </a:buClr>
              <a:defRPr sz="1600">
                <a:solidFill>
                  <a:schemeClr val="tx1"/>
                </a:solidFill>
                <a:latin typeface="Arial" charset="0"/>
              </a:defRPr>
            </a:lvl1pPr>
            <a:lvl2pPr marL="193675" indent="-192088" defTabSz="895350" eaLnBrk="0" hangingPunct="0">
              <a:buClr>
                <a:schemeClr val="tx2"/>
              </a:buClr>
              <a:buSzPct val="125000"/>
              <a:buFont typeface="Arial" charset="0"/>
              <a:buChar char="▪"/>
              <a:defRPr sz="1600">
                <a:solidFill>
                  <a:schemeClr val="tx1"/>
                </a:solidFill>
                <a:latin typeface="Arial" charset="0"/>
              </a:defRPr>
            </a:lvl2pPr>
            <a:lvl3pPr marL="457200" indent="-261938" defTabSz="895350" eaLnBrk="0" hangingPunct="0">
              <a:buClr>
                <a:schemeClr val="tx2"/>
              </a:buClr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614363" indent="-155575" defTabSz="895350" eaLnBrk="0" hangingPunct="0">
              <a:buClr>
                <a:schemeClr val="tx2"/>
              </a:buClr>
              <a:buSzPct val="120000"/>
              <a:buFont typeface="Arial" charset="0"/>
              <a:buChar char="▫"/>
              <a:defRPr sz="1600">
                <a:solidFill>
                  <a:schemeClr val="tx1"/>
                </a:solidFill>
                <a:latin typeface="Arial" charset="0"/>
              </a:defRPr>
            </a:lvl4pPr>
            <a:lvl5pPr marL="746125" indent="-130175" defTabSz="895350" eaLnBrk="0" hangingPunct="0"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5pPr>
            <a:lvl6pPr marL="12033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6pPr>
            <a:lvl7pPr marL="16605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7pPr>
            <a:lvl8pPr marL="21177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8pPr>
            <a:lvl9pPr marL="25749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eaLnBrk="1" hangingPunct="1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altLang="en-US" sz="2000" dirty="0" smtClean="0"/>
              <a:t>Adding LICSW/LMHC as a provider type for Family Training to </a:t>
            </a:r>
            <a:r>
              <a:rPr lang="en-US" altLang="en-US" sz="2000" dirty="0"/>
              <a:t>increase families’ options for providers, and </a:t>
            </a:r>
            <a:r>
              <a:rPr lang="en-US" altLang="en-US" sz="2000" dirty="0" smtClean="0"/>
              <a:t>updating </a:t>
            </a:r>
            <a:r>
              <a:rPr lang="en-US" altLang="en-US" sz="2000" dirty="0"/>
              <a:t>the service definition </a:t>
            </a:r>
            <a:r>
              <a:rPr lang="en-US" altLang="en-US" sz="2000" dirty="0" smtClean="0"/>
              <a:t>to focus </a:t>
            </a:r>
            <a:r>
              <a:rPr lang="en-US" altLang="en-US" sz="2000" dirty="0"/>
              <a:t>on identifying and addressing barriers, facilitate readiness, and </a:t>
            </a:r>
            <a:r>
              <a:rPr lang="en-US" altLang="en-US" sz="2000" dirty="0" smtClean="0"/>
              <a:t>enhance </a:t>
            </a:r>
            <a:r>
              <a:rPr lang="en-US" altLang="en-US" sz="2000" dirty="0"/>
              <a:t>family engagement in </a:t>
            </a:r>
            <a:r>
              <a:rPr lang="en-US" altLang="en-US" sz="2000" dirty="0" smtClean="0"/>
              <a:t>waiver </a:t>
            </a:r>
            <a:r>
              <a:rPr lang="en-US" altLang="en-US" sz="2000" dirty="0"/>
              <a:t>services</a:t>
            </a:r>
            <a:endParaRPr lang="en-US" altLang="en-US" sz="2000" dirty="0" smtClean="0"/>
          </a:p>
          <a:p>
            <a:pPr lvl="1" eaLnBrk="1" hangingPunct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altLang="en-US" sz="2000" dirty="0"/>
              <a:t>Adding Registered Behavior Technician (RBT) </a:t>
            </a:r>
            <a:r>
              <a:rPr lang="en-US" altLang="en-US" sz="2000" dirty="0" smtClean="0"/>
              <a:t>to </a:t>
            </a:r>
            <a:r>
              <a:rPr lang="en-US" altLang="en-US" sz="2000" dirty="0"/>
              <a:t>expand access to agency-based providers and increase options for families in three core waiver </a:t>
            </a:r>
            <a:r>
              <a:rPr lang="en-US" altLang="en-US" sz="2000" dirty="0" smtClean="0"/>
              <a:t>services:</a:t>
            </a:r>
          </a:p>
          <a:p>
            <a:pPr marL="608012" lvl="2" indent="-342900" eaLnBrk="1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000" dirty="0"/>
              <a:t>Expanded Habilitation, Education</a:t>
            </a:r>
          </a:p>
          <a:p>
            <a:pPr marL="608012" lvl="2" indent="-342900" eaLnBrk="1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000" dirty="0"/>
              <a:t>Behavioral Supports &amp; Consultation</a:t>
            </a:r>
          </a:p>
          <a:p>
            <a:pPr marL="608012" lvl="2" indent="-342900" eaLnBrk="1" hangingPunct="1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altLang="en-US" sz="2000" dirty="0" smtClean="0"/>
              <a:t>Community Integration</a:t>
            </a:r>
            <a:endParaRPr lang="en-US" altLang="en-US" sz="2000" dirty="0"/>
          </a:p>
          <a:p>
            <a:pPr lvl="1" eaLnBrk="1" hangingPunct="1">
              <a:spcBef>
                <a:spcPts val="1200"/>
              </a:spcBef>
              <a:spcAft>
                <a:spcPts val="2400"/>
              </a:spcAft>
              <a:buFont typeface="Wingdings" panose="05000000000000000000" pitchFamily="2" charset="2"/>
              <a:buChar char="§"/>
            </a:pPr>
            <a:r>
              <a:rPr lang="en-US" altLang="en-US" sz="2000" dirty="0" smtClean="0"/>
              <a:t>Changing self-direction for Homemaker services from employer and budget authority to budget authority only to make it easier for families to access qualified providers </a:t>
            </a:r>
          </a:p>
        </p:txBody>
      </p:sp>
    </p:spTree>
    <p:extLst>
      <p:ext uri="{BB962C8B-B14F-4D97-AF65-F5344CB8AC3E}">
        <p14:creationId xmlns:p14="http://schemas.microsoft.com/office/powerpoint/2010/main" val="4150070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v="urn:schemas-microsoft-com:mac:vml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S" val="1,2"/>
  <p:tag name="THINKCELLPRESENTATIONDONOTDELETE" val="&lt;?xml version=&quot;1.0&quot; encoding=&quot;UTF-16&quot; standalone=&quot;yes&quot;?&gt;&#10;&lt;root reqver=&quot;21047&quot;&gt;&lt;version val=&quot;23231&quot;/&gt;&lt;CPresentation id=&quot;1&quot;&gt;&lt;m_precDefaultNumber&gt;&lt;m_bNumberIsYear val=&quot;1&quot;/&gt;&lt;m_chMinusSymbol&gt;-&lt;/m_chMinusSymbol&gt;&lt;m_chDecimalSymbol17909&gt;.&lt;/m_chDecimalSymbol17909&gt;&lt;m_nGroupingDigits17909 val=&quot;3&quot;/&gt;&lt;m_chGroupingSymbol17909&gt;,&lt;/m_chGroupingSymbol17909&gt;&lt;/m_precDefaultNumber&gt;&lt;m_precDefaultPercent&gt;&lt;m_bNumberIsYear val=&quot;1&quot;/&gt;&lt;m_chMinusSymbol&gt;-&lt;/m_chMinusSymbol&gt;&lt;m_nDecimalDigits17909 val=&quot;0&quot;/&gt;&lt;m_chDecimalSymbol17909&gt;.&lt;/m_chDecimalSymbol17909&gt;&lt;m_nGroupingDigits17909 val=&quot;3&quot;/&gt;&lt;m_chGroupingSymbol17909&gt;,&lt;/m_chGroupingSymbol17909&gt;&lt;m_strSuffix17909&gt;%&lt;/m_strSuffix17909&gt;&lt;/m_precDefaultPercent&gt;&lt;m_precDefaultDate&gt;&lt;m_bNumberIsYear val=&quot;0&quot;/&gt;&lt;m_strFormatTime&gt;%1 %#d&lt;/m_strFormatTime&gt;&lt;/m_precDefaultDate&gt;&lt;m_precDefaultYear&gt;&lt;m_bNumberIsYear val=&quot;0&quot;/&gt;&lt;m_strFormatTime&gt;%Y&lt;/m_strFormatTime&gt;&lt;/m_precDefaultYear&gt;&lt;m_precDefaultQuarter&gt;&lt;m_bNumberIsYear val=&quot;0&quot;/&gt;&lt;m_strFormatTime&gt;Q%5&lt;/m_strFormatTime&gt;&lt;/m_precDefaultQuarter&gt;&lt;m_precDefaultMonth&gt;&lt;m_bNumberIsYear val=&quot;0&quot;/&gt;&lt;m_strFormatTime&gt;%1&lt;/m_strFormatTime&gt;&lt;/m_precDefaultMonth&gt;&lt;m_precDefaultWeek&gt;&lt;m_bNumberIsYear val=&quot;0&quot;/&gt;&lt;m_strFormatTime&gt;%d.&lt;/m_strFormatTime&gt;&lt;/m_precDefaultWeek&gt;&lt;m_precDefaultDay&gt;&lt;m_bNumberIsYear val=&quot;0&quot;/&gt;&lt;m_strFormatTime&gt;%d&lt;/m_strFormatTime&gt;&lt;/m_precDefaultDay&gt;&lt;m_mruColor&gt;&lt;m_vecMRU length=&quot;0&quot;/&gt;&lt;/m_mruColor&gt;&lt;m_eweekdayFirstOfWeek val=&quot;2&quot;/&gt;&lt;m_eweekdayFirstOfWorkweek val=&quot;2&quot;/&gt;&lt;m_eweekdayFirstOfWeekend val=&quot;7&quot;/&gt;&lt;/CPresentation&gt;&lt;/root&gt;"/>
  <p:tag name="ISNEWSLIDENUMBER" val="False"/>
  <p:tag name="PREVIOUSNAME" val="C:\Users\Lauren Abel\AppData\Local\Temp\notesB98C6B\2015.01.22 Medicaid workshop 4_v22.pptx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d8cdr_NxEeuHWjakEM17g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d8cdr_NxEeuHWjakEM17g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d8cdr_NxEeuHWjakEM17g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d8cdr_NxEeuHWjakEM17g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d8cdr_NxEeuHWjakEM17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d8cdr_NxEeuHWjakEM17g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d8cdr_NxEeuHWjakEM17g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d8cdr_NxEeuHWjakEM17g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vb7BzxmxkitXy2YaDDeKg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d8cdr_NxEeuHWjakEM17g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d8cdr_NxEeuHWjakEM17g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d8cdr_NxEeuHWjakEM17g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vb7BzxmxkitXy2YaDDeKg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d8cdr_NxEeuHWjakEM17g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d8cdr_NxEeuHWjakEM17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heme/theme1.xml><?xml version="1.0" encoding="utf-8"?>
<a:theme xmlns:a="http://schemas.openxmlformats.org/drawingml/2006/main" name="Slides for February 2018 Listening Sessions_FINAL">
  <a:themeElements>
    <a:clrScheme name="Firm Format 2">
      <a:dk1>
        <a:srgbClr val="000000"/>
      </a:dk1>
      <a:lt1>
        <a:srgbClr val="FFFFFF"/>
      </a:lt1>
      <a:dk2>
        <a:srgbClr val="002960"/>
      </a:dk2>
      <a:lt2>
        <a:srgbClr val="FFFFFF"/>
      </a:lt2>
      <a:accent1>
        <a:srgbClr val="C7E0FB"/>
      </a:accent1>
      <a:accent2>
        <a:srgbClr val="91B0FF"/>
      </a:accent2>
      <a:accent3>
        <a:srgbClr val="0066CC"/>
      </a:accent3>
      <a:accent4>
        <a:srgbClr val="002960"/>
      </a:accent4>
      <a:accent5>
        <a:srgbClr val="FF6600"/>
      </a:accent5>
      <a:accent6>
        <a:srgbClr val="808080"/>
      </a:accent6>
      <a:hlink>
        <a:srgbClr val="0066CC"/>
      </a:hlink>
      <a:folHlink>
        <a:srgbClr val="002960"/>
      </a:folHlink>
    </a:clrScheme>
    <a:fontScheme name="McKJapanes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rotWithShape="1">
          <a:gsLst>
            <a:gs pos="0">
              <a:schemeClr val="hlink"/>
            </a:gs>
            <a:gs pos="100000">
              <a:schemeClr val="hlink">
                <a:gamma/>
                <a:shade val="46275"/>
                <a:invGamma/>
              </a:schemeClr>
            </a:gs>
          </a:gsLst>
          <a:lin ang="5400000" scaled="1"/>
        </a:gradFill>
        <a:ln>
          <a:noFill/>
        </a:ln>
        <a:effectLst>
          <a:prstShdw prst="shdw17" dist="17961" dir="2700000">
            <a:schemeClr val="hlink">
              <a:gamma/>
              <a:shade val="60000"/>
              <a:invGamma/>
              <a:alpha val="50000"/>
            </a:schemeClr>
          </a:prstShdw>
        </a:effectLst>
        <a:extLst>
          <a:ext uri="{91240B29-F687-4F45-9708-019B960494DF}">
            <a14:hiddenLine xmlns:a14="http://schemas.microsoft.com/office/drawing/2010/main" w="19050" algn="ctr">
              <a:solidFill>
                <a:schemeClr val="bg1"/>
              </a:solidFill>
              <a:miter lim="800000"/>
              <a:headEnd/>
              <a:tailEnd/>
            </a14:hiddenLine>
          </a:ext>
        </a:extLst>
      </a:spPr>
      <a:bodyPr wrap="none" anchor="ctr"/>
      <a:lstStyle>
        <a:defPPr>
          <a:defRPr sz="2000">
            <a:solidFill>
              <a:schemeClr val="bg1"/>
            </a:solidFill>
          </a:defRPr>
        </a:defPPr>
      </a:lst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Firm Format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0066CC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D0D0D0"/>
      </a:accent2>
      <a:accent3>
        <a:srgbClr val="FFFFFF"/>
      </a:accent3>
      <a:accent4>
        <a:srgbClr val="000000"/>
      </a:accent4>
      <a:accent5>
        <a:srgbClr val="FFFFFF"/>
      </a:accent5>
      <a:accent6>
        <a:srgbClr val="BCBCBC"/>
      </a:accent6>
      <a:hlink>
        <a:srgbClr val="90909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Slides for February 2018 Listening Sessions_FINAL</Template>
  <TotalTime>17993</TotalTime>
  <Words>818</Words>
  <Application>Microsoft Office PowerPoint</Application>
  <PresentationFormat>Custom</PresentationFormat>
  <Paragraphs>142</Paragraphs>
  <Slides>14</Slides>
  <Notes>14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Slides for February 2018 Listening Sessions_FINAL</vt:lpstr>
      <vt:lpstr>think-cell Slide</vt:lpstr>
      <vt:lpstr>EOHHS Listening Session</vt:lpstr>
      <vt:lpstr>Webex/Conference Call Logistics</vt:lpstr>
      <vt:lpstr>Agenda </vt:lpstr>
      <vt:lpstr>Common Acronyms and Terms</vt:lpstr>
      <vt:lpstr>Overview: Massachusetts is renewing the Children’s Autism Spectrum Disorder Waiver</vt:lpstr>
      <vt:lpstr>Overview: Updates to the Autism Waiver as part of renewal</vt:lpstr>
      <vt:lpstr>Autism Waiver Capacity: Modest Growth Over Next 5 Years</vt:lpstr>
      <vt:lpstr>Increasing budget limits for participants</vt:lpstr>
      <vt:lpstr>Updates to waiver services</vt:lpstr>
      <vt:lpstr>All current Autism Waiver services will continue to be available</vt:lpstr>
      <vt:lpstr>Process: HCBS Waiver Renewals</vt:lpstr>
      <vt:lpstr>Timeline</vt:lpstr>
      <vt:lpstr>Public Comment:  EOHHS requests public input</vt:lpstr>
      <vt:lpstr>Public Comment:  Oral Comment at Today’s Listening Session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EOHHS Listening Session</dc:title>
  <dc:creator>Carolyn Sharzer</dc:creator>
  <cp:lastModifiedBy>EHS_DA</cp:lastModifiedBy>
  <cp:revision>141</cp:revision>
  <cp:lastPrinted>2018-11-26T18:56:13Z</cp:lastPrinted>
  <dcterms:created xsi:type="dcterms:W3CDTF">2018-05-15T18:18:19Z</dcterms:created>
  <dcterms:modified xsi:type="dcterms:W3CDTF">2020-04-07T17:26:09Z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le">
    <vt:lpwstr>Title</vt:lpwstr>
  </property>
  <property fmtid="{D5CDD505-2E9C-101B-9397-08002B2CF9AE}" pid="3" name="Final">
    <vt:bool>false</vt:bool>
  </property>
  <property fmtid="{D5CDD505-2E9C-101B-9397-08002B2CF9AE}" pid="4" name="Event">
    <vt:lpwstr/>
  </property>
  <property fmtid="{D5CDD505-2E9C-101B-9397-08002B2CF9AE}" pid="5" name="Delivery Date">
    <vt:lpwstr>Date</vt:lpwstr>
  </property>
  <property fmtid="{D5CDD505-2E9C-101B-9397-08002B2CF9AE}" pid="6" name="Office2010EditCount">
    <vt:lpwstr>1</vt:lpwstr>
  </property>
  <property fmtid="{D5CDD505-2E9C-101B-9397-08002B2CF9AE}" pid="7" name="Office2003EditCount">
    <vt:lpwstr>0</vt:lpwstr>
  </property>
  <property fmtid="{D5CDD505-2E9C-101B-9397-08002B2CF9AE}" pid="8" name="LastEditedOfficeVersion">
    <vt:lpwstr>Office2010</vt:lpwstr>
  </property>
  <property fmtid="{D5CDD505-2E9C-101B-9397-08002B2CF9AE}" pid="9" name="DocID">
    <vt:lpwstr>DOC ID</vt:lpwstr>
  </property>
  <property fmtid="{D5CDD505-2E9C-101B-9397-08002B2CF9AE}" pid="10" name="VGCompatibilityCheck Run By">
    <vt:lpwstr>Chandrasekar N</vt:lpwstr>
  </property>
  <property fmtid="{D5CDD505-2E9C-101B-9397-08002B2CF9AE}" pid="11" name="VGCompatibilityCheck Run On ">
    <vt:lpwstr>11/1/2013 12:30:02 PM</vt:lpwstr>
  </property>
  <property fmtid="{D5CDD505-2E9C-101B-9397-08002B2CF9AE}" pid="12" name="Office2010WasSaved">
    <vt:lpwstr>1</vt:lpwstr>
  </property>
</Properties>
</file>