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59" r:id="rId1"/>
  </p:sldMasterIdLst>
  <p:notesMasterIdLst>
    <p:notesMasterId r:id="rId10"/>
  </p:notesMasterIdLst>
  <p:sldIdLst>
    <p:sldId id="256" r:id="rId2"/>
    <p:sldId id="257" r:id="rId3"/>
    <p:sldId id="258" r:id="rId4"/>
    <p:sldId id="259" r:id="rId5"/>
    <p:sldId id="260" r:id="rId6"/>
    <p:sldId id="261" r:id="rId7"/>
    <p:sldId id="262" r:id="rId8"/>
    <p:sldId id="263" r:id="rId9"/>
  </p:sldIdLst>
  <p:sldSz cx="9144000" cy="5143500" type="screen16x9"/>
  <p:notesSz cx="6858000" cy="9144000"/>
  <p:embeddedFontLst>
    <p:embeddedFont>
      <p:font typeface="Roboto" panose="02000000000000000000" pitchFamily="2" charset="0"/>
      <p:regular r:id="rId11"/>
      <p:bold r:id="rId12"/>
      <p:italic r:id="rId13"/>
      <p:boldItalic r:id="rId14"/>
    </p:embeddedFont>
    <p:embeddedFont>
      <p:font typeface="Roboto Medium" panose="02000000000000000000" pitchFamily="2" charset="0"/>
      <p:regular r:id="rId15"/>
      <p:bold r:id="rId16"/>
      <p:italic r:id="rId17"/>
      <p:boldItalic r:id="rId18"/>
    </p:embeddedFont>
    <p:embeddedFont>
      <p:font typeface="Roboto Thin" panose="02000000000000000000" pitchFamily="2" charset="0"/>
      <p:regular r:id="rId19"/>
      <p:bold r:id="rId20"/>
      <p:italic r:id="rId21"/>
      <p:boldItalic r:id="rId22"/>
    </p:embeddedFont>
    <p:embeddedFont>
      <p:font typeface="Trebuchet MS" panose="020B0603020202020204" pitchFamily="34" charset="0"/>
      <p:regular r:id="rId23"/>
      <p:bold r:id="rId24"/>
      <p:italic r:id="rId25"/>
      <p:boldItalic r:id="rId2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4EEA6E0-720F-4713-AD4C-2520C85A8BC6}" v="1" dt="2024-05-16T20:36:27.38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6" d="100"/>
          <a:sy n="86" d="100"/>
        </p:scale>
        <p:origin x="102" y="108"/>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3.fntdata"/><Relationship Id="rId18" Type="http://schemas.openxmlformats.org/officeDocument/2006/relationships/font" Target="fonts/font8.fntdata"/><Relationship Id="rId26" Type="http://schemas.openxmlformats.org/officeDocument/2006/relationships/font" Target="fonts/font16.fntdata"/><Relationship Id="rId3" Type="http://schemas.openxmlformats.org/officeDocument/2006/relationships/slide" Target="slides/slide2.xml"/><Relationship Id="rId21" Type="http://schemas.openxmlformats.org/officeDocument/2006/relationships/font" Target="fonts/font11.fntdata"/><Relationship Id="rId7" Type="http://schemas.openxmlformats.org/officeDocument/2006/relationships/slide" Target="slides/slide6.xml"/><Relationship Id="rId12" Type="http://schemas.openxmlformats.org/officeDocument/2006/relationships/font" Target="fonts/font2.fntdata"/><Relationship Id="rId17" Type="http://schemas.openxmlformats.org/officeDocument/2006/relationships/font" Target="fonts/font7.fntdata"/><Relationship Id="rId25" Type="http://schemas.openxmlformats.org/officeDocument/2006/relationships/font" Target="fonts/font15.fntdata"/><Relationship Id="rId2" Type="http://schemas.openxmlformats.org/officeDocument/2006/relationships/slide" Target="slides/slide1.xml"/><Relationship Id="rId16" Type="http://schemas.openxmlformats.org/officeDocument/2006/relationships/font" Target="fonts/font6.fntdata"/><Relationship Id="rId20" Type="http://schemas.openxmlformats.org/officeDocument/2006/relationships/font" Target="fonts/font10.fntdata"/><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1.fntdata"/><Relationship Id="rId24" Type="http://schemas.openxmlformats.org/officeDocument/2006/relationships/font" Target="fonts/font14.fntdata"/><Relationship Id="rId5" Type="http://schemas.openxmlformats.org/officeDocument/2006/relationships/slide" Target="slides/slide4.xml"/><Relationship Id="rId15" Type="http://schemas.openxmlformats.org/officeDocument/2006/relationships/font" Target="fonts/font5.fntdata"/><Relationship Id="rId23" Type="http://schemas.openxmlformats.org/officeDocument/2006/relationships/font" Target="fonts/font13.fntdata"/><Relationship Id="rId28" Type="http://schemas.openxmlformats.org/officeDocument/2006/relationships/viewProps" Target="viewProps.xml"/><Relationship Id="rId10" Type="http://schemas.openxmlformats.org/officeDocument/2006/relationships/notesMaster" Target="notesMasters/notesMaster1.xml"/><Relationship Id="rId19" Type="http://schemas.openxmlformats.org/officeDocument/2006/relationships/font" Target="fonts/font9.fntdata"/><Relationship Id="rId31"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4.fntdata"/><Relationship Id="rId22" Type="http://schemas.openxmlformats.org/officeDocument/2006/relationships/font" Target="fonts/font12.fntdata"/><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g2c53ebcfc47_1_6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g2c53ebcfc47_1_6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Google Shape;65;g2db8604ea3c_0_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 name="Google Shape;66;g2db8604ea3c_0_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
        <p:cNvGrpSpPr/>
        <p:nvPr/>
      </p:nvGrpSpPr>
      <p:grpSpPr>
        <a:xfrm>
          <a:off x="0" y="0"/>
          <a:ext cx="0" cy="0"/>
          <a:chOff x="0" y="0"/>
          <a:chExt cx="0" cy="0"/>
        </a:xfrm>
      </p:grpSpPr>
      <p:sp>
        <p:nvSpPr>
          <p:cNvPr id="79" name="Google Shape;79;g2db86178dad_0_0:notes"/>
          <p:cNvSpPr>
            <a:spLocks noGrp="1" noRot="1" noChangeAspect="1"/>
          </p:cNvSpPr>
          <p:nvPr>
            <p:ph type="sldImg" idx="2"/>
          </p:nvPr>
        </p:nvSpPr>
        <p:spPr>
          <a:xfrm>
            <a:off x="382588" y="685800"/>
            <a:ext cx="6094412"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0" name="Google Shape;80;g2db86178dad_0_0:notes"/>
          <p:cNvSpPr txBox="1">
            <a:spLocks noGrp="1"/>
          </p:cNvSpPr>
          <p:nvPr>
            <p:ph type="body" idx="1"/>
          </p:nvPr>
        </p:nvSpPr>
        <p:spPr>
          <a:xfrm>
            <a:off x="685800" y="4343401"/>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sz="1200">
              <a:solidFill>
                <a:schemeClr val="dk1"/>
              </a:solidFill>
              <a:latin typeface="Calibri"/>
              <a:ea typeface="Calibri"/>
              <a:cs typeface="Calibri"/>
              <a:sym typeface="Calibri"/>
            </a:endParaRPr>
          </a:p>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g2c53e00a222_0_0:notes"/>
          <p:cNvSpPr>
            <a:spLocks noGrp="1" noRot="1" noChangeAspect="1"/>
          </p:cNvSpPr>
          <p:nvPr>
            <p:ph type="sldImg" idx="2"/>
          </p:nvPr>
        </p:nvSpPr>
        <p:spPr>
          <a:xfrm>
            <a:off x="382588" y="685800"/>
            <a:ext cx="6094412"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3" name="Google Shape;93;g2c53e00a222_0_0:notes"/>
          <p:cNvSpPr txBox="1">
            <a:spLocks noGrp="1"/>
          </p:cNvSpPr>
          <p:nvPr>
            <p:ph type="body" idx="1"/>
          </p:nvPr>
        </p:nvSpPr>
        <p:spPr>
          <a:xfrm>
            <a:off x="685800" y="4343401"/>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sz="1200">
              <a:solidFill>
                <a:schemeClr val="dk1"/>
              </a:solidFill>
              <a:latin typeface="Calibri"/>
              <a:ea typeface="Calibri"/>
              <a:cs typeface="Calibri"/>
              <a:sym typeface="Calibri"/>
            </a:endParaRPr>
          </a:p>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Google Shape;105;g2c53ebcfc47_1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6" name="Google Shape;106;g2c53ebcfc47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g2db86178dad_0_32:notes"/>
          <p:cNvSpPr>
            <a:spLocks noGrp="1" noRot="1" noChangeAspect="1"/>
          </p:cNvSpPr>
          <p:nvPr>
            <p:ph type="sldImg" idx="2"/>
          </p:nvPr>
        </p:nvSpPr>
        <p:spPr>
          <a:xfrm>
            <a:off x="382588" y="685800"/>
            <a:ext cx="6094412"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6" name="Google Shape;136;g2db86178dad_0_32:notes"/>
          <p:cNvSpPr txBox="1">
            <a:spLocks noGrp="1"/>
          </p:cNvSpPr>
          <p:nvPr>
            <p:ph type="body" idx="1"/>
          </p:nvPr>
        </p:nvSpPr>
        <p:spPr>
          <a:xfrm>
            <a:off x="685800" y="4343401"/>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sz="1200">
              <a:solidFill>
                <a:schemeClr val="dk1"/>
              </a:solidFill>
              <a:latin typeface="Calibri"/>
              <a:ea typeface="Calibri"/>
              <a:cs typeface="Calibri"/>
              <a:sym typeface="Calibri"/>
            </a:endParaRPr>
          </a:p>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Google Shape;148;g2cf505c6293_0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49" name="Google Shape;149;g2cf505c6293_0_11:notes"/>
          <p:cNvSpPr txBox="1">
            <a:spLocks noGrp="1"/>
          </p:cNvSpPr>
          <p:nvPr>
            <p:ph type="body" idx="1"/>
          </p:nvPr>
        </p:nvSpPr>
        <p:spPr>
          <a:xfrm>
            <a:off x="685800" y="4343401"/>
            <a:ext cx="5486400" cy="4114800"/>
          </a:xfrm>
          <a:prstGeom prst="rect">
            <a:avLst/>
          </a:prstGeom>
          <a:noFill/>
          <a:ln>
            <a:noFill/>
          </a:ln>
        </p:spPr>
        <p:txBody>
          <a:bodyPr spcFirstLastPara="1" wrap="square" lIns="91225" tIns="91225" rIns="91225" bIns="91225" anchor="t" anchorCtr="0">
            <a:noAutofit/>
          </a:bodyPr>
          <a:lstStyle/>
          <a:p>
            <a:pPr marL="0" lvl="0" indent="0" algn="l" rtl="0">
              <a:spcBef>
                <a:spcPts val="0"/>
              </a:spcBef>
              <a:spcAft>
                <a:spcPts val="0"/>
              </a:spcAft>
              <a:buNone/>
            </a:pPr>
            <a:r>
              <a:rPr lang="en"/>
              <a:t>Start with positives….knowing that everyone’s experiences are different…generally speaking are there services on this list that that this Commission is aware of that are working well for this population of youth? If so, what are they?</a:t>
            </a:r>
            <a:endParaRPr/>
          </a:p>
          <a:p>
            <a:pPr marL="0" lvl="0" indent="0" algn="l" rtl="0">
              <a:spcBef>
                <a:spcPts val="0"/>
              </a:spcBef>
              <a:spcAft>
                <a:spcPts val="0"/>
              </a:spcAft>
              <a:buNone/>
            </a:pPr>
            <a:endParaRPr/>
          </a:p>
          <a:p>
            <a:pPr marL="0" lvl="0" indent="0" algn="l" rtl="0">
              <a:spcBef>
                <a:spcPts val="0"/>
              </a:spcBef>
              <a:spcAft>
                <a:spcPts val="0"/>
              </a:spcAft>
              <a:buNone/>
            </a:pPr>
            <a:r>
              <a:rPr lang="en"/>
              <a:t>Are there any services with the POTENTIAL to better help this population? If so what are they? What is getting in the way? What would help realize this potential? More funding? More exposure / awareness? </a:t>
            </a:r>
            <a:endParaRPr/>
          </a:p>
          <a:p>
            <a:pPr marL="0" lvl="0" indent="0" algn="l" rtl="0">
              <a:spcBef>
                <a:spcPts val="0"/>
              </a:spcBef>
              <a:spcAft>
                <a:spcPts val="0"/>
              </a:spcAft>
              <a:buNone/>
            </a:pPr>
            <a:endParaRPr/>
          </a:p>
          <a:p>
            <a:pPr marL="0" lvl="0" indent="0" algn="l" rtl="0">
              <a:spcBef>
                <a:spcPts val="0"/>
              </a:spcBef>
              <a:spcAft>
                <a:spcPts val="0"/>
              </a:spcAft>
              <a:buNone/>
            </a:pPr>
            <a:r>
              <a:rPr lang="en"/>
              <a:t>Are there any services that any services that are not working? </a:t>
            </a:r>
            <a:endParaRPr/>
          </a:p>
          <a:p>
            <a:pPr marL="0" lvl="0" indent="0" algn="l" rtl="0">
              <a:spcBef>
                <a:spcPts val="0"/>
              </a:spcBef>
              <a:spcAft>
                <a:spcPts val="0"/>
              </a:spcAft>
              <a:buNone/>
            </a:pPr>
            <a:endParaRPr/>
          </a:p>
          <a:p>
            <a:pPr marL="0" lvl="0" indent="0" algn="l" rtl="0">
              <a:spcBef>
                <a:spcPts val="0"/>
              </a:spcBef>
              <a:spcAft>
                <a:spcPts val="0"/>
              </a:spcAft>
              <a:buNone/>
            </a:pPr>
            <a:r>
              <a:rPr lang="en"/>
              <a:t>Anything missing from this list?</a:t>
            </a:r>
            <a:endParaRPr/>
          </a:p>
          <a:p>
            <a:pPr marL="0" lvl="0" indent="0" algn="l" rtl="0">
              <a:spcBef>
                <a:spcPts val="0"/>
              </a:spcBef>
              <a:spcAft>
                <a:spcPts val="0"/>
              </a:spcAft>
              <a:buNone/>
            </a:pPr>
            <a:endParaRPr/>
          </a:p>
          <a:p>
            <a:pPr marL="0" lvl="0" indent="0" algn="l" rtl="0">
              <a:spcBef>
                <a:spcPts val="0"/>
              </a:spcBef>
              <a:spcAft>
                <a:spcPts val="0"/>
              </a:spcAft>
              <a:buNone/>
            </a:pPr>
            <a:r>
              <a:rPr lang="en"/>
              <a:t>What should be added?</a:t>
            </a: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
        <p:cNvGrpSpPr/>
        <p:nvPr/>
      </p:nvGrpSpPr>
      <p:grpSpPr>
        <a:xfrm>
          <a:off x="0" y="0"/>
          <a:ext cx="0" cy="0"/>
          <a:chOff x="0" y="0"/>
          <a:chExt cx="0" cy="0"/>
        </a:xfrm>
      </p:grpSpPr>
      <p:sp>
        <p:nvSpPr>
          <p:cNvPr id="203" name="Google Shape;203;g2db8a94ec07_2_0:notes"/>
          <p:cNvSpPr>
            <a:spLocks noGrp="1" noRot="1" noChangeAspect="1"/>
          </p:cNvSpPr>
          <p:nvPr>
            <p:ph type="sldImg" idx="2"/>
          </p:nvPr>
        </p:nvSpPr>
        <p:spPr>
          <a:xfrm>
            <a:off x="382588" y="685800"/>
            <a:ext cx="6094412"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4" name="Google Shape;204;g2db8a94ec07_2_0:notes"/>
          <p:cNvSpPr txBox="1">
            <a:spLocks noGrp="1"/>
          </p:cNvSpPr>
          <p:nvPr>
            <p:ph type="body" idx="1"/>
          </p:nvPr>
        </p:nvSpPr>
        <p:spPr>
          <a:xfrm>
            <a:off x="685800" y="4343401"/>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1.xml"/><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1.xml"/><Relationship Id="rId5" Type="http://schemas.openxmlformats.org/officeDocument/2006/relationships/image" Target="../media/image3.png"/><Relationship Id="rId4" Type="http://schemas.openxmlformats.org/officeDocument/2006/relationships/image" Target="../media/image2.jp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1.xml"/><Relationship Id="rId4" Type="http://schemas.openxmlformats.org/officeDocument/2006/relationships/image" Target="../media/image2.jp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1.xml"/><Relationship Id="rId4" Type="http://schemas.openxmlformats.org/officeDocument/2006/relationships/image" Target="../media/image2.jpg"/></Relationships>
</file>

<file path=ppt/slides/_rels/slide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5.xml"/><Relationship Id="rId1" Type="http://schemas.openxmlformats.org/officeDocument/2006/relationships/slideLayout" Target="../slideLayouts/slideLayout11.xml"/><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1.xml"/><Relationship Id="rId4" Type="http://schemas.openxmlformats.org/officeDocument/2006/relationships/image" Target="../media/image2.jp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1.xml"/><Relationship Id="rId4" Type="http://schemas.openxmlformats.org/officeDocument/2006/relationships/image" Target="../media/image2.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txBox="1"/>
          <p:nvPr/>
        </p:nvSpPr>
        <p:spPr>
          <a:xfrm>
            <a:off x="2194250" y="1815300"/>
            <a:ext cx="6232800" cy="5598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800" dirty="0">
                <a:solidFill>
                  <a:schemeClr val="dk2"/>
                </a:solidFill>
              </a:rPr>
              <a:t>Youth at the Crossroads:</a:t>
            </a:r>
            <a:endParaRPr sz="1800" dirty="0">
              <a:solidFill>
                <a:schemeClr val="dk2"/>
              </a:solidFill>
            </a:endParaRPr>
          </a:p>
          <a:p>
            <a:pPr marL="0" lvl="0" indent="0" algn="ctr" rtl="0">
              <a:spcBef>
                <a:spcPts val="0"/>
              </a:spcBef>
              <a:spcAft>
                <a:spcPts val="0"/>
              </a:spcAft>
              <a:buNone/>
            </a:pPr>
            <a:r>
              <a:rPr lang="en" sz="1800" dirty="0">
                <a:solidFill>
                  <a:schemeClr val="dk2"/>
                </a:solidFill>
              </a:rPr>
              <a:t>The complexity of ASD and mental health in Massachusetts</a:t>
            </a:r>
            <a:endParaRPr sz="1800" dirty="0">
              <a:solidFill>
                <a:schemeClr val="dk2"/>
              </a:solidFill>
            </a:endParaRPr>
          </a:p>
          <a:p>
            <a:pPr marL="0" lvl="0" indent="0" algn="ctr" rtl="0">
              <a:spcBef>
                <a:spcPts val="0"/>
              </a:spcBef>
              <a:spcAft>
                <a:spcPts val="0"/>
              </a:spcAft>
              <a:buNone/>
            </a:pPr>
            <a:endParaRPr sz="1800" dirty="0">
              <a:solidFill>
                <a:schemeClr val="dk2"/>
              </a:solidFill>
            </a:endParaRPr>
          </a:p>
        </p:txBody>
      </p:sp>
      <p:grpSp>
        <p:nvGrpSpPr>
          <p:cNvPr id="55" name="Google Shape;55;p13"/>
          <p:cNvGrpSpPr/>
          <p:nvPr/>
        </p:nvGrpSpPr>
        <p:grpSpPr>
          <a:xfrm>
            <a:off x="110208" y="-13920"/>
            <a:ext cx="1077184" cy="5173659"/>
            <a:chOff x="110208" y="-13920"/>
            <a:chExt cx="1077184" cy="5173659"/>
          </a:xfrm>
        </p:grpSpPr>
        <p:pic>
          <p:nvPicPr>
            <p:cNvPr id="56" name="Google Shape;56;p13"/>
            <p:cNvPicPr preferRelativeResize="0"/>
            <p:nvPr/>
          </p:nvPicPr>
          <p:blipFill>
            <a:blip r:embed="rId3">
              <a:alphaModFix/>
            </a:blip>
            <a:stretch>
              <a:fillRect/>
            </a:stretch>
          </p:blipFill>
          <p:spPr>
            <a:xfrm>
              <a:off x="110208" y="104838"/>
              <a:ext cx="933950" cy="772607"/>
            </a:xfrm>
            <a:prstGeom prst="rect">
              <a:avLst/>
            </a:prstGeom>
            <a:noFill/>
            <a:ln>
              <a:noFill/>
            </a:ln>
          </p:spPr>
        </p:pic>
        <p:cxnSp>
          <p:nvCxnSpPr>
            <p:cNvPr id="57" name="Google Shape;57;p13"/>
            <p:cNvCxnSpPr/>
            <p:nvPr/>
          </p:nvCxnSpPr>
          <p:spPr>
            <a:xfrm rot="-5400000">
              <a:off x="75443" y="4047789"/>
              <a:ext cx="2223900" cy="0"/>
            </a:xfrm>
            <a:prstGeom prst="straightConnector1">
              <a:avLst/>
            </a:prstGeom>
            <a:noFill/>
            <a:ln w="76200" cap="flat" cmpd="sng">
              <a:solidFill>
                <a:srgbClr val="FA4616"/>
              </a:solidFill>
              <a:prstDash val="solid"/>
              <a:round/>
              <a:headEnd type="none" w="med" len="med"/>
              <a:tailEnd type="none" w="med" len="med"/>
            </a:ln>
          </p:spPr>
        </p:cxnSp>
        <p:cxnSp>
          <p:nvCxnSpPr>
            <p:cNvPr id="58" name="Google Shape;58;p13"/>
            <p:cNvCxnSpPr/>
            <p:nvPr/>
          </p:nvCxnSpPr>
          <p:spPr>
            <a:xfrm rot="-5400000">
              <a:off x="620093" y="2300603"/>
              <a:ext cx="1134600" cy="0"/>
            </a:xfrm>
            <a:prstGeom prst="straightConnector1">
              <a:avLst/>
            </a:prstGeom>
            <a:noFill/>
            <a:ln w="76200" cap="flat" cmpd="sng">
              <a:solidFill>
                <a:srgbClr val="00997C"/>
              </a:solidFill>
              <a:prstDash val="solid"/>
              <a:round/>
              <a:headEnd type="none" w="med" len="med"/>
              <a:tailEnd type="none" w="med" len="med"/>
            </a:ln>
          </p:spPr>
        </p:cxnSp>
        <p:cxnSp>
          <p:nvCxnSpPr>
            <p:cNvPr id="59" name="Google Shape;59;p13"/>
            <p:cNvCxnSpPr/>
            <p:nvPr/>
          </p:nvCxnSpPr>
          <p:spPr>
            <a:xfrm rot="-5400000">
              <a:off x="347843" y="825630"/>
              <a:ext cx="1679100" cy="0"/>
            </a:xfrm>
            <a:prstGeom prst="straightConnector1">
              <a:avLst/>
            </a:prstGeom>
            <a:noFill/>
            <a:ln w="76200" cap="flat" cmpd="sng">
              <a:solidFill>
                <a:srgbClr val="0D5C91"/>
              </a:solidFill>
              <a:prstDash val="solid"/>
              <a:round/>
              <a:headEnd type="none" w="med" len="med"/>
              <a:tailEnd type="none" w="med" len="med"/>
            </a:ln>
          </p:spPr>
        </p:cxnSp>
      </p:grpSp>
      <p:sp>
        <p:nvSpPr>
          <p:cNvPr id="60" name="Google Shape;60;p13"/>
          <p:cNvSpPr txBox="1"/>
          <p:nvPr/>
        </p:nvSpPr>
        <p:spPr>
          <a:xfrm>
            <a:off x="3478950" y="4568125"/>
            <a:ext cx="5484000" cy="3102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endParaRPr sz="1300" i="1">
              <a:solidFill>
                <a:schemeClr val="dk2"/>
              </a:solidFill>
            </a:endParaRPr>
          </a:p>
        </p:txBody>
      </p:sp>
      <p:pic>
        <p:nvPicPr>
          <p:cNvPr id="61" name="Google Shape;61;p13"/>
          <p:cNvPicPr preferRelativeResize="0"/>
          <p:nvPr/>
        </p:nvPicPr>
        <p:blipFill>
          <a:blip r:embed="rId4">
            <a:alphaModFix/>
          </a:blip>
          <a:stretch>
            <a:fillRect/>
          </a:stretch>
        </p:blipFill>
        <p:spPr>
          <a:xfrm>
            <a:off x="110196" y="924350"/>
            <a:ext cx="953300" cy="1028750"/>
          </a:xfrm>
          <a:prstGeom prst="rect">
            <a:avLst/>
          </a:prstGeom>
          <a:noFill/>
          <a:ln>
            <a:noFill/>
          </a:ln>
        </p:spPr>
      </p:pic>
      <p:sp>
        <p:nvSpPr>
          <p:cNvPr id="62" name="Google Shape;62;p1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r>
              <a:rPr lang="en"/>
              <a:t>1</a:t>
            </a:r>
            <a:endParaRPr/>
          </a:p>
        </p:txBody>
      </p:sp>
      <p:sp>
        <p:nvSpPr>
          <p:cNvPr id="63" name="Google Shape;63;p13"/>
          <p:cNvSpPr txBox="1"/>
          <p:nvPr/>
        </p:nvSpPr>
        <p:spPr>
          <a:xfrm>
            <a:off x="2873800" y="2692775"/>
            <a:ext cx="5521800" cy="4539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800" dirty="0">
                <a:solidFill>
                  <a:schemeClr val="dk2"/>
                </a:solidFill>
              </a:rPr>
              <a:t>Kelly English, PhD, LICSW</a:t>
            </a:r>
            <a:endParaRPr sz="1800" dirty="0">
              <a:solidFill>
                <a:schemeClr val="dk2"/>
              </a:solidFill>
            </a:endParaRPr>
          </a:p>
          <a:p>
            <a:pPr marL="0" lvl="0" indent="0" algn="ctr" rtl="0">
              <a:spcBef>
                <a:spcPts val="0"/>
              </a:spcBef>
              <a:spcAft>
                <a:spcPts val="0"/>
              </a:spcAft>
              <a:buNone/>
            </a:pPr>
            <a:r>
              <a:rPr lang="en" sz="1800" dirty="0">
                <a:solidFill>
                  <a:schemeClr val="dk2"/>
                </a:solidFill>
              </a:rPr>
              <a:t>Julie Welch, MSW, LCSW</a:t>
            </a:r>
            <a:endParaRPr sz="1800" dirty="0">
              <a:solidFill>
                <a:schemeClr val="dk2"/>
              </a:solidFill>
            </a:endParaRPr>
          </a:p>
          <a:p>
            <a:pPr marL="0" lvl="0" indent="0" algn="ctr" rtl="0">
              <a:spcBef>
                <a:spcPts val="0"/>
              </a:spcBef>
              <a:spcAft>
                <a:spcPts val="0"/>
              </a:spcAft>
              <a:buNone/>
            </a:pPr>
            <a:r>
              <a:rPr lang="en" sz="1800" dirty="0">
                <a:solidFill>
                  <a:schemeClr val="dk2"/>
                </a:solidFill>
              </a:rPr>
              <a:t>Massachusetts Autism Commission Meeting</a:t>
            </a:r>
            <a:endParaRPr sz="1800" dirty="0">
              <a:solidFill>
                <a:schemeClr val="dk2"/>
              </a:solidFill>
            </a:endParaRPr>
          </a:p>
          <a:p>
            <a:pPr marL="0" lvl="0" indent="0" algn="ctr" rtl="0">
              <a:spcBef>
                <a:spcPts val="0"/>
              </a:spcBef>
              <a:spcAft>
                <a:spcPts val="0"/>
              </a:spcAft>
              <a:buNone/>
            </a:pPr>
            <a:r>
              <a:rPr lang="en" sz="1800" dirty="0">
                <a:solidFill>
                  <a:schemeClr val="dk2"/>
                </a:solidFill>
              </a:rPr>
              <a:t>May 16, 2024</a:t>
            </a:r>
            <a:endParaRPr sz="1800" dirty="0">
              <a:solidFill>
                <a:schemeClr val="dk2"/>
              </a:solidFill>
            </a:endParaRPr>
          </a:p>
          <a:p>
            <a:pPr marL="0" lvl="0" indent="0" algn="ctr" rtl="0">
              <a:spcBef>
                <a:spcPts val="0"/>
              </a:spcBef>
              <a:spcAft>
                <a:spcPts val="0"/>
              </a:spcAft>
              <a:buNone/>
            </a:pPr>
            <a:r>
              <a:rPr lang="en" sz="1800" dirty="0">
                <a:solidFill>
                  <a:schemeClr val="dk2"/>
                </a:solidFill>
              </a:rPr>
              <a:t> </a:t>
            </a:r>
            <a:endParaRPr sz="1800" dirty="0">
              <a:solidFill>
                <a:schemeClr val="dk2"/>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7"/>
        <p:cNvGrpSpPr/>
        <p:nvPr/>
      </p:nvGrpSpPr>
      <p:grpSpPr>
        <a:xfrm>
          <a:off x="0" y="0"/>
          <a:ext cx="0" cy="0"/>
          <a:chOff x="0" y="0"/>
          <a:chExt cx="0" cy="0"/>
        </a:xfrm>
      </p:grpSpPr>
      <p:sp>
        <p:nvSpPr>
          <p:cNvPr id="68" name="Google Shape;68;p14"/>
          <p:cNvSpPr txBox="1"/>
          <p:nvPr/>
        </p:nvSpPr>
        <p:spPr>
          <a:xfrm>
            <a:off x="2404825" y="1353925"/>
            <a:ext cx="6232800" cy="5598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800" b="1" dirty="0">
                <a:solidFill>
                  <a:schemeClr val="dk2"/>
                </a:solidFill>
                <a:latin typeface="Trebuchet MS"/>
                <a:ea typeface="Trebuchet MS"/>
                <a:cs typeface="Trebuchet MS"/>
                <a:sym typeface="Trebuchet MS"/>
              </a:rPr>
              <a:t>Made possible with generous support from</a:t>
            </a:r>
            <a:endParaRPr sz="1800" b="1" dirty="0">
              <a:solidFill>
                <a:schemeClr val="dk2"/>
              </a:solidFill>
              <a:latin typeface="Trebuchet MS"/>
              <a:ea typeface="Trebuchet MS"/>
              <a:cs typeface="Trebuchet MS"/>
              <a:sym typeface="Trebuchet MS"/>
            </a:endParaRPr>
          </a:p>
          <a:p>
            <a:pPr marL="0" lvl="0" indent="0" algn="ctr" rtl="0">
              <a:spcBef>
                <a:spcPts val="0"/>
              </a:spcBef>
              <a:spcAft>
                <a:spcPts val="0"/>
              </a:spcAft>
              <a:buNone/>
            </a:pPr>
            <a:endParaRPr sz="1800" dirty="0">
              <a:solidFill>
                <a:schemeClr val="dk2"/>
              </a:solidFill>
            </a:endParaRPr>
          </a:p>
        </p:txBody>
      </p:sp>
      <p:grpSp>
        <p:nvGrpSpPr>
          <p:cNvPr id="69" name="Google Shape;69;p14"/>
          <p:cNvGrpSpPr/>
          <p:nvPr/>
        </p:nvGrpSpPr>
        <p:grpSpPr>
          <a:xfrm>
            <a:off x="110208" y="-13920"/>
            <a:ext cx="1077184" cy="5173659"/>
            <a:chOff x="110208" y="-13920"/>
            <a:chExt cx="1077184" cy="5173659"/>
          </a:xfrm>
        </p:grpSpPr>
        <p:pic>
          <p:nvPicPr>
            <p:cNvPr id="70" name="Google Shape;70;p14"/>
            <p:cNvPicPr preferRelativeResize="0"/>
            <p:nvPr/>
          </p:nvPicPr>
          <p:blipFill>
            <a:blip r:embed="rId3">
              <a:alphaModFix/>
            </a:blip>
            <a:stretch>
              <a:fillRect/>
            </a:stretch>
          </p:blipFill>
          <p:spPr>
            <a:xfrm>
              <a:off x="110208" y="104838"/>
              <a:ext cx="933950" cy="772607"/>
            </a:xfrm>
            <a:prstGeom prst="rect">
              <a:avLst/>
            </a:prstGeom>
            <a:noFill/>
            <a:ln>
              <a:noFill/>
            </a:ln>
          </p:spPr>
        </p:pic>
        <p:cxnSp>
          <p:nvCxnSpPr>
            <p:cNvPr id="71" name="Google Shape;71;p14"/>
            <p:cNvCxnSpPr/>
            <p:nvPr/>
          </p:nvCxnSpPr>
          <p:spPr>
            <a:xfrm rot="-5400000">
              <a:off x="75443" y="4047789"/>
              <a:ext cx="2223900" cy="0"/>
            </a:xfrm>
            <a:prstGeom prst="straightConnector1">
              <a:avLst/>
            </a:prstGeom>
            <a:noFill/>
            <a:ln w="76200" cap="flat" cmpd="sng">
              <a:solidFill>
                <a:srgbClr val="FA4616"/>
              </a:solidFill>
              <a:prstDash val="solid"/>
              <a:round/>
              <a:headEnd type="none" w="med" len="med"/>
              <a:tailEnd type="none" w="med" len="med"/>
            </a:ln>
          </p:spPr>
        </p:cxnSp>
        <p:cxnSp>
          <p:nvCxnSpPr>
            <p:cNvPr id="72" name="Google Shape;72;p14"/>
            <p:cNvCxnSpPr/>
            <p:nvPr/>
          </p:nvCxnSpPr>
          <p:spPr>
            <a:xfrm rot="-5400000">
              <a:off x="620093" y="2300603"/>
              <a:ext cx="1134600" cy="0"/>
            </a:xfrm>
            <a:prstGeom prst="straightConnector1">
              <a:avLst/>
            </a:prstGeom>
            <a:noFill/>
            <a:ln w="76200" cap="flat" cmpd="sng">
              <a:solidFill>
                <a:srgbClr val="00997C"/>
              </a:solidFill>
              <a:prstDash val="solid"/>
              <a:round/>
              <a:headEnd type="none" w="med" len="med"/>
              <a:tailEnd type="none" w="med" len="med"/>
            </a:ln>
          </p:spPr>
        </p:cxnSp>
        <p:cxnSp>
          <p:nvCxnSpPr>
            <p:cNvPr id="73" name="Google Shape;73;p14"/>
            <p:cNvCxnSpPr/>
            <p:nvPr/>
          </p:nvCxnSpPr>
          <p:spPr>
            <a:xfrm rot="-5400000">
              <a:off x="347843" y="825630"/>
              <a:ext cx="1679100" cy="0"/>
            </a:xfrm>
            <a:prstGeom prst="straightConnector1">
              <a:avLst/>
            </a:prstGeom>
            <a:noFill/>
            <a:ln w="76200" cap="flat" cmpd="sng">
              <a:solidFill>
                <a:srgbClr val="0D5C91"/>
              </a:solidFill>
              <a:prstDash val="solid"/>
              <a:round/>
              <a:headEnd type="none" w="med" len="med"/>
              <a:tailEnd type="none" w="med" len="med"/>
            </a:ln>
          </p:spPr>
        </p:cxnSp>
      </p:grpSp>
      <p:sp>
        <p:nvSpPr>
          <p:cNvPr id="74" name="Google Shape;74;p14"/>
          <p:cNvSpPr txBox="1"/>
          <p:nvPr/>
        </p:nvSpPr>
        <p:spPr>
          <a:xfrm>
            <a:off x="3478950" y="4568125"/>
            <a:ext cx="5484000" cy="3102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endParaRPr sz="1300" i="1">
              <a:solidFill>
                <a:schemeClr val="dk2"/>
              </a:solidFill>
            </a:endParaRPr>
          </a:p>
        </p:txBody>
      </p:sp>
      <p:pic>
        <p:nvPicPr>
          <p:cNvPr id="75" name="Google Shape;75;p14"/>
          <p:cNvPicPr preferRelativeResize="0"/>
          <p:nvPr/>
        </p:nvPicPr>
        <p:blipFill>
          <a:blip r:embed="rId4">
            <a:alphaModFix/>
          </a:blip>
          <a:stretch>
            <a:fillRect/>
          </a:stretch>
        </p:blipFill>
        <p:spPr>
          <a:xfrm>
            <a:off x="110196" y="924350"/>
            <a:ext cx="953300" cy="1028750"/>
          </a:xfrm>
          <a:prstGeom prst="rect">
            <a:avLst/>
          </a:prstGeom>
          <a:noFill/>
          <a:ln>
            <a:noFill/>
          </a:ln>
        </p:spPr>
      </p:pic>
      <p:pic>
        <p:nvPicPr>
          <p:cNvPr id="76" name="Google Shape;76;p14"/>
          <p:cNvPicPr preferRelativeResize="0"/>
          <p:nvPr/>
        </p:nvPicPr>
        <p:blipFill>
          <a:blip r:embed="rId5">
            <a:alphaModFix/>
          </a:blip>
          <a:stretch>
            <a:fillRect/>
          </a:stretch>
        </p:blipFill>
        <p:spPr>
          <a:xfrm>
            <a:off x="1739824" y="1633825"/>
            <a:ext cx="6897801" cy="2302675"/>
          </a:xfrm>
          <a:prstGeom prst="rect">
            <a:avLst/>
          </a:prstGeom>
          <a:noFill/>
          <a:ln>
            <a:noFill/>
          </a:ln>
        </p:spPr>
      </p:pic>
      <p:sp>
        <p:nvSpPr>
          <p:cNvPr id="77" name="Google Shape;77;p1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2</a:t>
            </a:fld>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81"/>
        <p:cNvGrpSpPr/>
        <p:nvPr/>
      </p:nvGrpSpPr>
      <p:grpSpPr>
        <a:xfrm>
          <a:off x="0" y="0"/>
          <a:ext cx="0" cy="0"/>
          <a:chOff x="0" y="0"/>
          <a:chExt cx="0" cy="0"/>
        </a:xfrm>
      </p:grpSpPr>
      <p:grpSp>
        <p:nvGrpSpPr>
          <p:cNvPr id="82" name="Google Shape;82;p15"/>
          <p:cNvGrpSpPr/>
          <p:nvPr/>
        </p:nvGrpSpPr>
        <p:grpSpPr>
          <a:xfrm>
            <a:off x="110208" y="-13920"/>
            <a:ext cx="1077184" cy="5173659"/>
            <a:chOff x="110208" y="-13920"/>
            <a:chExt cx="1077184" cy="5173659"/>
          </a:xfrm>
        </p:grpSpPr>
        <p:pic>
          <p:nvPicPr>
            <p:cNvPr id="83" name="Google Shape;83;p15"/>
            <p:cNvPicPr preferRelativeResize="0"/>
            <p:nvPr/>
          </p:nvPicPr>
          <p:blipFill>
            <a:blip r:embed="rId3">
              <a:alphaModFix/>
            </a:blip>
            <a:stretch>
              <a:fillRect/>
            </a:stretch>
          </p:blipFill>
          <p:spPr>
            <a:xfrm>
              <a:off x="110208" y="104838"/>
              <a:ext cx="933950" cy="772607"/>
            </a:xfrm>
            <a:prstGeom prst="rect">
              <a:avLst/>
            </a:prstGeom>
            <a:noFill/>
            <a:ln>
              <a:noFill/>
            </a:ln>
          </p:spPr>
        </p:pic>
        <p:cxnSp>
          <p:nvCxnSpPr>
            <p:cNvPr id="84" name="Google Shape;84;p15"/>
            <p:cNvCxnSpPr/>
            <p:nvPr/>
          </p:nvCxnSpPr>
          <p:spPr>
            <a:xfrm rot="-5400000">
              <a:off x="75443" y="4047789"/>
              <a:ext cx="2223900" cy="0"/>
            </a:xfrm>
            <a:prstGeom prst="straightConnector1">
              <a:avLst/>
            </a:prstGeom>
            <a:noFill/>
            <a:ln w="76200" cap="flat" cmpd="sng">
              <a:solidFill>
                <a:srgbClr val="FA4616"/>
              </a:solidFill>
              <a:prstDash val="solid"/>
              <a:round/>
              <a:headEnd type="none" w="med" len="med"/>
              <a:tailEnd type="none" w="med" len="med"/>
            </a:ln>
          </p:spPr>
        </p:cxnSp>
        <p:cxnSp>
          <p:nvCxnSpPr>
            <p:cNvPr id="85" name="Google Shape;85;p15"/>
            <p:cNvCxnSpPr/>
            <p:nvPr/>
          </p:nvCxnSpPr>
          <p:spPr>
            <a:xfrm rot="-5400000">
              <a:off x="620093" y="2300603"/>
              <a:ext cx="1134600" cy="0"/>
            </a:xfrm>
            <a:prstGeom prst="straightConnector1">
              <a:avLst/>
            </a:prstGeom>
            <a:noFill/>
            <a:ln w="76200" cap="flat" cmpd="sng">
              <a:solidFill>
                <a:srgbClr val="00997C"/>
              </a:solidFill>
              <a:prstDash val="solid"/>
              <a:round/>
              <a:headEnd type="none" w="med" len="med"/>
              <a:tailEnd type="none" w="med" len="med"/>
            </a:ln>
          </p:spPr>
        </p:cxnSp>
        <p:cxnSp>
          <p:nvCxnSpPr>
            <p:cNvPr id="86" name="Google Shape;86;p15"/>
            <p:cNvCxnSpPr/>
            <p:nvPr/>
          </p:nvCxnSpPr>
          <p:spPr>
            <a:xfrm rot="-5400000">
              <a:off x="347843" y="825630"/>
              <a:ext cx="1679100" cy="0"/>
            </a:xfrm>
            <a:prstGeom prst="straightConnector1">
              <a:avLst/>
            </a:prstGeom>
            <a:noFill/>
            <a:ln w="76200" cap="flat" cmpd="sng">
              <a:solidFill>
                <a:srgbClr val="0D5C91"/>
              </a:solidFill>
              <a:prstDash val="solid"/>
              <a:round/>
              <a:headEnd type="none" w="med" len="med"/>
              <a:tailEnd type="none" w="med" len="med"/>
            </a:ln>
          </p:spPr>
        </p:cxnSp>
      </p:grpSp>
      <p:sp>
        <p:nvSpPr>
          <p:cNvPr id="87" name="Google Shape;87;p15"/>
          <p:cNvSpPr txBox="1"/>
          <p:nvPr/>
        </p:nvSpPr>
        <p:spPr>
          <a:xfrm>
            <a:off x="1448450" y="57475"/>
            <a:ext cx="7160400" cy="837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3000" dirty="0">
                <a:latin typeface="Trebuchet MS"/>
                <a:ea typeface="Trebuchet MS"/>
                <a:cs typeface="Trebuchet MS"/>
                <a:sym typeface="Trebuchet MS"/>
              </a:rPr>
              <a:t>Goals for today’s meeting</a:t>
            </a:r>
            <a:endParaRPr sz="3000" dirty="0">
              <a:latin typeface="Trebuchet MS"/>
              <a:ea typeface="Trebuchet MS"/>
              <a:cs typeface="Trebuchet MS"/>
              <a:sym typeface="Trebuchet MS"/>
            </a:endParaRPr>
          </a:p>
        </p:txBody>
      </p:sp>
      <p:sp>
        <p:nvSpPr>
          <p:cNvPr id="88" name="Google Shape;88;p15"/>
          <p:cNvSpPr txBox="1"/>
          <p:nvPr/>
        </p:nvSpPr>
        <p:spPr>
          <a:xfrm>
            <a:off x="1215950" y="451250"/>
            <a:ext cx="7625400" cy="4450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1700" i="1" dirty="0">
              <a:solidFill>
                <a:schemeClr val="dk1"/>
              </a:solidFill>
              <a:latin typeface="Calibri"/>
              <a:ea typeface="Calibri"/>
              <a:cs typeface="Calibri"/>
              <a:sym typeface="Calibri"/>
            </a:endParaRPr>
          </a:p>
          <a:p>
            <a:pPr marL="0" lvl="0" indent="0" algn="l" rtl="0">
              <a:spcBef>
                <a:spcPts val="0"/>
              </a:spcBef>
              <a:spcAft>
                <a:spcPts val="0"/>
              </a:spcAft>
              <a:buNone/>
            </a:pPr>
            <a:endParaRPr sz="1700" i="1" dirty="0">
              <a:solidFill>
                <a:schemeClr val="dk1"/>
              </a:solidFill>
              <a:latin typeface="Calibri"/>
              <a:ea typeface="Calibri"/>
              <a:cs typeface="Calibri"/>
              <a:sym typeface="Calibri"/>
            </a:endParaRPr>
          </a:p>
          <a:p>
            <a:pPr marL="0" lvl="0" indent="0" algn="l" rtl="0">
              <a:spcBef>
                <a:spcPts val="0"/>
              </a:spcBef>
              <a:spcAft>
                <a:spcPts val="0"/>
              </a:spcAft>
              <a:buNone/>
            </a:pPr>
            <a:endParaRPr sz="1700" i="1" dirty="0">
              <a:solidFill>
                <a:schemeClr val="dk1"/>
              </a:solidFill>
              <a:latin typeface="Calibri"/>
              <a:ea typeface="Calibri"/>
              <a:cs typeface="Calibri"/>
              <a:sym typeface="Calibri"/>
            </a:endParaRPr>
          </a:p>
          <a:p>
            <a:pPr marL="457200" lvl="0" indent="-336550" algn="l" rtl="0">
              <a:spcBef>
                <a:spcPts val="0"/>
              </a:spcBef>
              <a:spcAft>
                <a:spcPts val="0"/>
              </a:spcAft>
              <a:buClr>
                <a:schemeClr val="dk1"/>
              </a:buClr>
              <a:buSzPts val="1700"/>
              <a:buFont typeface="Calibri"/>
              <a:buAutoNum type="arabicPeriod"/>
            </a:pPr>
            <a:r>
              <a:rPr lang="en" sz="1700" i="1" dirty="0">
                <a:solidFill>
                  <a:schemeClr val="dk1"/>
                </a:solidFill>
                <a:latin typeface="Calibri"/>
                <a:ea typeface="Calibri"/>
                <a:cs typeface="Calibri"/>
                <a:sym typeface="Calibri"/>
              </a:rPr>
              <a:t>Educate Commission members on the purpose and goals of the grant </a:t>
            </a:r>
            <a:endParaRPr sz="1700" i="1" dirty="0">
              <a:solidFill>
                <a:schemeClr val="dk1"/>
              </a:solidFill>
              <a:latin typeface="Calibri"/>
              <a:ea typeface="Calibri"/>
              <a:cs typeface="Calibri"/>
              <a:sym typeface="Calibri"/>
            </a:endParaRPr>
          </a:p>
          <a:p>
            <a:pPr marL="0" lvl="0" indent="0" algn="l" rtl="0">
              <a:spcBef>
                <a:spcPts val="0"/>
              </a:spcBef>
              <a:spcAft>
                <a:spcPts val="0"/>
              </a:spcAft>
              <a:buNone/>
            </a:pPr>
            <a:endParaRPr sz="1700" i="1" dirty="0">
              <a:solidFill>
                <a:schemeClr val="dk1"/>
              </a:solidFill>
              <a:latin typeface="Calibri"/>
              <a:ea typeface="Calibri"/>
              <a:cs typeface="Calibri"/>
              <a:sym typeface="Calibri"/>
            </a:endParaRPr>
          </a:p>
          <a:p>
            <a:pPr marL="457200" lvl="0" indent="0" algn="l" rtl="0">
              <a:spcBef>
                <a:spcPts val="0"/>
              </a:spcBef>
              <a:spcAft>
                <a:spcPts val="0"/>
              </a:spcAft>
              <a:buNone/>
            </a:pPr>
            <a:endParaRPr sz="1700" i="1" dirty="0">
              <a:solidFill>
                <a:schemeClr val="dk1"/>
              </a:solidFill>
              <a:latin typeface="Calibri"/>
              <a:ea typeface="Calibri"/>
              <a:cs typeface="Calibri"/>
              <a:sym typeface="Calibri"/>
            </a:endParaRPr>
          </a:p>
          <a:p>
            <a:pPr marL="457200" lvl="0" indent="-336550" algn="l" rtl="0">
              <a:spcBef>
                <a:spcPts val="0"/>
              </a:spcBef>
              <a:spcAft>
                <a:spcPts val="0"/>
              </a:spcAft>
              <a:buClr>
                <a:schemeClr val="dk1"/>
              </a:buClr>
              <a:buSzPts val="1700"/>
              <a:buFont typeface="Calibri"/>
              <a:buAutoNum type="arabicPeriod"/>
            </a:pPr>
            <a:r>
              <a:rPr lang="en" sz="1700" i="1" dirty="0">
                <a:solidFill>
                  <a:schemeClr val="dk1"/>
                </a:solidFill>
                <a:latin typeface="Calibri"/>
                <a:ea typeface="Calibri"/>
                <a:cs typeface="Calibri"/>
                <a:sym typeface="Calibri"/>
              </a:rPr>
              <a:t>Review our high-level service landscape map to identify any service(s) that Commission members are aware of that are working well that we should be highlighting for this project</a:t>
            </a:r>
            <a:endParaRPr sz="1700" i="1" dirty="0">
              <a:solidFill>
                <a:schemeClr val="dk1"/>
              </a:solidFill>
              <a:latin typeface="Calibri"/>
              <a:ea typeface="Calibri"/>
              <a:cs typeface="Calibri"/>
              <a:sym typeface="Calibri"/>
            </a:endParaRPr>
          </a:p>
          <a:p>
            <a:pPr marL="0" lvl="0" indent="0" algn="l" rtl="0">
              <a:spcBef>
                <a:spcPts val="0"/>
              </a:spcBef>
              <a:spcAft>
                <a:spcPts val="0"/>
              </a:spcAft>
              <a:buNone/>
            </a:pPr>
            <a:endParaRPr sz="1700" i="1" dirty="0">
              <a:solidFill>
                <a:schemeClr val="dk1"/>
              </a:solidFill>
              <a:latin typeface="Calibri"/>
              <a:ea typeface="Calibri"/>
              <a:cs typeface="Calibri"/>
              <a:sym typeface="Calibri"/>
            </a:endParaRPr>
          </a:p>
          <a:p>
            <a:pPr marL="0" lvl="0" indent="0" algn="l" rtl="0">
              <a:spcBef>
                <a:spcPts val="0"/>
              </a:spcBef>
              <a:spcAft>
                <a:spcPts val="0"/>
              </a:spcAft>
              <a:buNone/>
            </a:pPr>
            <a:endParaRPr sz="1700" i="1" dirty="0">
              <a:solidFill>
                <a:schemeClr val="dk1"/>
              </a:solidFill>
              <a:latin typeface="Calibri"/>
              <a:ea typeface="Calibri"/>
              <a:cs typeface="Calibri"/>
              <a:sym typeface="Calibri"/>
            </a:endParaRPr>
          </a:p>
          <a:p>
            <a:pPr marL="457200" lvl="0" indent="-336550" algn="l" rtl="0">
              <a:spcBef>
                <a:spcPts val="0"/>
              </a:spcBef>
              <a:spcAft>
                <a:spcPts val="0"/>
              </a:spcAft>
              <a:buClr>
                <a:schemeClr val="dk1"/>
              </a:buClr>
              <a:buSzPts val="1700"/>
              <a:buFont typeface="Calibri"/>
              <a:buAutoNum type="arabicPeriod"/>
            </a:pPr>
            <a:r>
              <a:rPr lang="en" sz="1700" i="1" dirty="0">
                <a:solidFill>
                  <a:schemeClr val="dk1"/>
                </a:solidFill>
                <a:latin typeface="Calibri"/>
                <a:ea typeface="Calibri"/>
                <a:cs typeface="Calibri"/>
                <a:sym typeface="Calibri"/>
              </a:rPr>
              <a:t>Identify if / how the Commission’s work (past / present) may support the goals of the project.</a:t>
            </a:r>
            <a:endParaRPr sz="1700" i="1" dirty="0">
              <a:solidFill>
                <a:schemeClr val="dk1"/>
              </a:solidFill>
              <a:latin typeface="Calibri"/>
              <a:ea typeface="Calibri"/>
              <a:cs typeface="Calibri"/>
              <a:sym typeface="Calibri"/>
            </a:endParaRPr>
          </a:p>
          <a:p>
            <a:pPr marL="0" lvl="0" indent="0" algn="l" rtl="0">
              <a:spcBef>
                <a:spcPts val="0"/>
              </a:spcBef>
              <a:spcAft>
                <a:spcPts val="0"/>
              </a:spcAft>
              <a:buNone/>
            </a:pPr>
            <a:endParaRPr sz="1700" i="1" dirty="0">
              <a:solidFill>
                <a:schemeClr val="dk1"/>
              </a:solidFill>
              <a:latin typeface="Calibri"/>
              <a:ea typeface="Calibri"/>
              <a:cs typeface="Calibri"/>
              <a:sym typeface="Calibri"/>
            </a:endParaRPr>
          </a:p>
          <a:p>
            <a:pPr marL="0" lvl="0" indent="0" algn="l" rtl="0">
              <a:spcBef>
                <a:spcPts val="0"/>
              </a:spcBef>
              <a:spcAft>
                <a:spcPts val="0"/>
              </a:spcAft>
              <a:buNone/>
            </a:pPr>
            <a:endParaRPr sz="1700" i="1" dirty="0">
              <a:solidFill>
                <a:schemeClr val="dk1"/>
              </a:solidFill>
              <a:latin typeface="Calibri"/>
              <a:ea typeface="Calibri"/>
              <a:cs typeface="Calibri"/>
              <a:sym typeface="Calibri"/>
            </a:endParaRPr>
          </a:p>
          <a:p>
            <a:pPr marL="457200" lvl="0" indent="0" algn="l" rtl="0">
              <a:spcBef>
                <a:spcPts val="0"/>
              </a:spcBef>
              <a:spcAft>
                <a:spcPts val="0"/>
              </a:spcAft>
              <a:buNone/>
            </a:pPr>
            <a:endParaRPr sz="1700" i="1" dirty="0">
              <a:solidFill>
                <a:schemeClr val="dk1"/>
              </a:solidFill>
              <a:latin typeface="Calibri"/>
              <a:ea typeface="Calibri"/>
              <a:cs typeface="Calibri"/>
              <a:sym typeface="Calibri"/>
            </a:endParaRPr>
          </a:p>
          <a:p>
            <a:pPr marL="0" lvl="0" indent="0" algn="l" rtl="0">
              <a:spcBef>
                <a:spcPts val="0"/>
              </a:spcBef>
              <a:spcAft>
                <a:spcPts val="0"/>
              </a:spcAft>
              <a:buNone/>
            </a:pPr>
            <a:endParaRPr sz="1700" i="1" dirty="0">
              <a:solidFill>
                <a:schemeClr val="dk1"/>
              </a:solidFill>
              <a:latin typeface="Calibri"/>
              <a:ea typeface="Calibri"/>
              <a:cs typeface="Calibri"/>
              <a:sym typeface="Calibri"/>
            </a:endParaRPr>
          </a:p>
          <a:p>
            <a:pPr marL="0" lvl="0" indent="0" algn="l" rtl="0">
              <a:spcBef>
                <a:spcPts val="0"/>
              </a:spcBef>
              <a:spcAft>
                <a:spcPts val="0"/>
              </a:spcAft>
              <a:buNone/>
            </a:pPr>
            <a:endParaRPr sz="1700" i="1" dirty="0">
              <a:solidFill>
                <a:schemeClr val="dk1"/>
              </a:solidFill>
              <a:latin typeface="Calibri"/>
              <a:ea typeface="Calibri"/>
              <a:cs typeface="Calibri"/>
              <a:sym typeface="Calibri"/>
            </a:endParaRPr>
          </a:p>
          <a:p>
            <a:pPr marL="0" lvl="0" indent="0" algn="l" rtl="0">
              <a:spcBef>
                <a:spcPts val="0"/>
              </a:spcBef>
              <a:spcAft>
                <a:spcPts val="0"/>
              </a:spcAft>
              <a:buNone/>
            </a:pPr>
            <a:endParaRPr sz="1700" i="1" dirty="0">
              <a:solidFill>
                <a:schemeClr val="dk1"/>
              </a:solidFill>
              <a:latin typeface="Calibri"/>
              <a:ea typeface="Calibri"/>
              <a:cs typeface="Calibri"/>
              <a:sym typeface="Calibri"/>
            </a:endParaRPr>
          </a:p>
          <a:p>
            <a:pPr marL="457200" lvl="0" indent="0" algn="l" rtl="0">
              <a:spcBef>
                <a:spcPts val="0"/>
              </a:spcBef>
              <a:spcAft>
                <a:spcPts val="0"/>
              </a:spcAft>
              <a:buClr>
                <a:schemeClr val="dk1"/>
              </a:buClr>
              <a:buSzPts val="1100"/>
              <a:buFont typeface="Arial"/>
              <a:buNone/>
            </a:pPr>
            <a:endParaRPr sz="1700" i="1" dirty="0">
              <a:solidFill>
                <a:schemeClr val="dk1"/>
              </a:solidFill>
              <a:latin typeface="Calibri"/>
              <a:ea typeface="Calibri"/>
              <a:cs typeface="Calibri"/>
              <a:sym typeface="Calibri"/>
            </a:endParaRPr>
          </a:p>
          <a:p>
            <a:pPr marL="0" lvl="0" indent="0" algn="l" rtl="0">
              <a:spcBef>
                <a:spcPts val="0"/>
              </a:spcBef>
              <a:spcAft>
                <a:spcPts val="0"/>
              </a:spcAft>
              <a:buNone/>
            </a:pPr>
            <a:endParaRPr sz="1700" i="1" dirty="0">
              <a:solidFill>
                <a:schemeClr val="dk1"/>
              </a:solidFill>
              <a:latin typeface="Calibri"/>
              <a:ea typeface="Calibri"/>
              <a:cs typeface="Calibri"/>
              <a:sym typeface="Calibri"/>
            </a:endParaRPr>
          </a:p>
          <a:p>
            <a:pPr marL="0" lvl="0" indent="0" algn="l" rtl="0">
              <a:spcBef>
                <a:spcPts val="0"/>
              </a:spcBef>
              <a:spcAft>
                <a:spcPts val="0"/>
              </a:spcAft>
              <a:buNone/>
            </a:pPr>
            <a:endParaRPr sz="1700" i="1" dirty="0">
              <a:solidFill>
                <a:schemeClr val="dk1"/>
              </a:solidFill>
              <a:latin typeface="Calibri"/>
              <a:ea typeface="Calibri"/>
              <a:cs typeface="Calibri"/>
              <a:sym typeface="Calibri"/>
            </a:endParaRPr>
          </a:p>
          <a:p>
            <a:pPr marL="0" lvl="0" indent="0" algn="l" rtl="0">
              <a:spcBef>
                <a:spcPts val="0"/>
              </a:spcBef>
              <a:spcAft>
                <a:spcPts val="0"/>
              </a:spcAft>
              <a:buNone/>
            </a:pPr>
            <a:endParaRPr sz="1700" i="1"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700" dirty="0">
              <a:solidFill>
                <a:schemeClr val="dk1"/>
              </a:solidFill>
              <a:latin typeface="Calibri"/>
              <a:ea typeface="Calibri"/>
              <a:cs typeface="Calibri"/>
              <a:sym typeface="Calibri"/>
            </a:endParaRPr>
          </a:p>
        </p:txBody>
      </p:sp>
      <p:pic>
        <p:nvPicPr>
          <p:cNvPr id="89" name="Google Shape;89;p15"/>
          <p:cNvPicPr preferRelativeResize="0"/>
          <p:nvPr/>
        </p:nvPicPr>
        <p:blipFill>
          <a:blip r:embed="rId4">
            <a:alphaModFix/>
          </a:blip>
          <a:stretch>
            <a:fillRect/>
          </a:stretch>
        </p:blipFill>
        <p:spPr>
          <a:xfrm>
            <a:off x="110196" y="924350"/>
            <a:ext cx="953300" cy="1028750"/>
          </a:xfrm>
          <a:prstGeom prst="rect">
            <a:avLst/>
          </a:prstGeom>
          <a:noFill/>
          <a:ln>
            <a:noFill/>
          </a:ln>
        </p:spPr>
      </p:pic>
      <p:sp>
        <p:nvSpPr>
          <p:cNvPr id="90" name="Google Shape;90;p1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3</a:t>
            </a:fld>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grpSp>
        <p:nvGrpSpPr>
          <p:cNvPr id="95" name="Google Shape;95;p16"/>
          <p:cNvGrpSpPr/>
          <p:nvPr/>
        </p:nvGrpSpPr>
        <p:grpSpPr>
          <a:xfrm>
            <a:off x="110208" y="-13920"/>
            <a:ext cx="1077184" cy="5173659"/>
            <a:chOff x="110208" y="-13920"/>
            <a:chExt cx="1077184" cy="5173659"/>
          </a:xfrm>
        </p:grpSpPr>
        <p:pic>
          <p:nvPicPr>
            <p:cNvPr id="96" name="Google Shape;96;p16"/>
            <p:cNvPicPr preferRelativeResize="0"/>
            <p:nvPr/>
          </p:nvPicPr>
          <p:blipFill>
            <a:blip r:embed="rId3">
              <a:alphaModFix/>
            </a:blip>
            <a:stretch>
              <a:fillRect/>
            </a:stretch>
          </p:blipFill>
          <p:spPr>
            <a:xfrm>
              <a:off x="110208" y="104838"/>
              <a:ext cx="933950" cy="772607"/>
            </a:xfrm>
            <a:prstGeom prst="rect">
              <a:avLst/>
            </a:prstGeom>
            <a:noFill/>
            <a:ln>
              <a:noFill/>
            </a:ln>
          </p:spPr>
        </p:pic>
        <p:cxnSp>
          <p:nvCxnSpPr>
            <p:cNvPr id="97" name="Google Shape;97;p16"/>
            <p:cNvCxnSpPr/>
            <p:nvPr/>
          </p:nvCxnSpPr>
          <p:spPr>
            <a:xfrm rot="-5400000">
              <a:off x="75443" y="4047789"/>
              <a:ext cx="2223900" cy="0"/>
            </a:xfrm>
            <a:prstGeom prst="straightConnector1">
              <a:avLst/>
            </a:prstGeom>
            <a:noFill/>
            <a:ln w="76200" cap="flat" cmpd="sng">
              <a:solidFill>
                <a:srgbClr val="FA4616"/>
              </a:solidFill>
              <a:prstDash val="solid"/>
              <a:round/>
              <a:headEnd type="none" w="med" len="med"/>
              <a:tailEnd type="none" w="med" len="med"/>
            </a:ln>
          </p:spPr>
        </p:cxnSp>
        <p:cxnSp>
          <p:nvCxnSpPr>
            <p:cNvPr id="98" name="Google Shape;98;p16"/>
            <p:cNvCxnSpPr/>
            <p:nvPr/>
          </p:nvCxnSpPr>
          <p:spPr>
            <a:xfrm rot="-5400000">
              <a:off x="620093" y="2300603"/>
              <a:ext cx="1134600" cy="0"/>
            </a:xfrm>
            <a:prstGeom prst="straightConnector1">
              <a:avLst/>
            </a:prstGeom>
            <a:noFill/>
            <a:ln w="76200" cap="flat" cmpd="sng">
              <a:solidFill>
                <a:srgbClr val="00997C"/>
              </a:solidFill>
              <a:prstDash val="solid"/>
              <a:round/>
              <a:headEnd type="none" w="med" len="med"/>
              <a:tailEnd type="none" w="med" len="med"/>
            </a:ln>
          </p:spPr>
        </p:cxnSp>
        <p:cxnSp>
          <p:nvCxnSpPr>
            <p:cNvPr id="99" name="Google Shape;99;p16"/>
            <p:cNvCxnSpPr/>
            <p:nvPr/>
          </p:nvCxnSpPr>
          <p:spPr>
            <a:xfrm rot="-5400000">
              <a:off x="347843" y="825630"/>
              <a:ext cx="1679100" cy="0"/>
            </a:xfrm>
            <a:prstGeom prst="straightConnector1">
              <a:avLst/>
            </a:prstGeom>
            <a:noFill/>
            <a:ln w="76200" cap="flat" cmpd="sng">
              <a:solidFill>
                <a:srgbClr val="0D5C91"/>
              </a:solidFill>
              <a:prstDash val="solid"/>
              <a:round/>
              <a:headEnd type="none" w="med" len="med"/>
              <a:tailEnd type="none" w="med" len="med"/>
            </a:ln>
          </p:spPr>
        </p:cxnSp>
      </p:grpSp>
      <p:sp>
        <p:nvSpPr>
          <p:cNvPr id="100" name="Google Shape;100;p16"/>
          <p:cNvSpPr txBox="1"/>
          <p:nvPr/>
        </p:nvSpPr>
        <p:spPr>
          <a:xfrm>
            <a:off x="1448450" y="254150"/>
            <a:ext cx="7160400" cy="837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3000" dirty="0">
                <a:latin typeface="Trebuchet MS"/>
                <a:ea typeface="Trebuchet MS"/>
                <a:cs typeface="Trebuchet MS"/>
                <a:sym typeface="Trebuchet MS"/>
              </a:rPr>
              <a:t>Guiding questions of the project</a:t>
            </a:r>
            <a:endParaRPr sz="3000" dirty="0">
              <a:latin typeface="Trebuchet MS"/>
              <a:ea typeface="Trebuchet MS"/>
              <a:cs typeface="Trebuchet MS"/>
              <a:sym typeface="Trebuchet MS"/>
            </a:endParaRPr>
          </a:p>
        </p:txBody>
      </p:sp>
      <p:sp>
        <p:nvSpPr>
          <p:cNvPr id="101" name="Google Shape;101;p16"/>
          <p:cNvSpPr txBox="1"/>
          <p:nvPr/>
        </p:nvSpPr>
        <p:spPr>
          <a:xfrm>
            <a:off x="1391275" y="833600"/>
            <a:ext cx="7427400" cy="3232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1700" i="1" dirty="0">
              <a:solidFill>
                <a:schemeClr val="dk1"/>
              </a:solidFill>
              <a:latin typeface="Calibri"/>
              <a:ea typeface="Calibri"/>
              <a:cs typeface="Calibri"/>
              <a:sym typeface="Calibri"/>
            </a:endParaRPr>
          </a:p>
          <a:p>
            <a:pPr marL="463550" lvl="0" indent="-342900" algn="l" rtl="0">
              <a:spcBef>
                <a:spcPts val="0"/>
              </a:spcBef>
              <a:spcAft>
                <a:spcPts val="0"/>
              </a:spcAft>
              <a:buClr>
                <a:schemeClr val="dk1"/>
              </a:buClr>
              <a:buSzPts val="1700"/>
              <a:buFont typeface="+mj-lt"/>
              <a:buAutoNum type="arabicPeriod"/>
            </a:pPr>
            <a:r>
              <a:rPr lang="en" sz="1700" i="1" dirty="0">
                <a:solidFill>
                  <a:schemeClr val="dk1"/>
                </a:solidFill>
                <a:latin typeface="Calibri"/>
                <a:ea typeface="Calibri"/>
                <a:cs typeface="Calibri"/>
                <a:sym typeface="Calibri"/>
              </a:rPr>
              <a:t>How might we identify those programs / practices that already exist in Massachusetts (or other jurisdictions) that are working well, require greater investment or replication so as to have a greater impact and not reinvent the wheel? </a:t>
            </a:r>
            <a:endParaRPr sz="1700" i="1" dirty="0">
              <a:solidFill>
                <a:schemeClr val="dk1"/>
              </a:solidFill>
              <a:latin typeface="Calibri"/>
              <a:ea typeface="Calibri"/>
              <a:cs typeface="Calibri"/>
              <a:sym typeface="Calibri"/>
            </a:endParaRPr>
          </a:p>
          <a:p>
            <a:pPr marL="800100" lvl="0" indent="-342900" algn="l" rtl="0">
              <a:spcBef>
                <a:spcPts val="0"/>
              </a:spcBef>
              <a:spcAft>
                <a:spcPts val="0"/>
              </a:spcAft>
              <a:buFont typeface="+mj-lt"/>
              <a:buAutoNum type="arabicPeriod"/>
            </a:pPr>
            <a:endParaRPr sz="1700" i="1" dirty="0">
              <a:solidFill>
                <a:schemeClr val="dk1"/>
              </a:solidFill>
              <a:latin typeface="Calibri"/>
              <a:ea typeface="Calibri"/>
              <a:cs typeface="Calibri"/>
              <a:sym typeface="Calibri"/>
            </a:endParaRPr>
          </a:p>
          <a:p>
            <a:pPr marL="463550" lvl="0" indent="-342900" algn="l" rtl="0">
              <a:spcBef>
                <a:spcPts val="0"/>
              </a:spcBef>
              <a:spcAft>
                <a:spcPts val="0"/>
              </a:spcAft>
              <a:buClr>
                <a:schemeClr val="dk1"/>
              </a:buClr>
              <a:buSzPts val="1700"/>
              <a:buFont typeface="+mj-lt"/>
              <a:buAutoNum type="arabicPeriod"/>
            </a:pPr>
            <a:r>
              <a:rPr lang="en" sz="1700" i="1" dirty="0">
                <a:solidFill>
                  <a:schemeClr val="dk1"/>
                </a:solidFill>
                <a:latin typeface="Calibri"/>
                <a:ea typeface="Calibri"/>
                <a:cs typeface="Calibri"/>
                <a:sym typeface="Calibri"/>
              </a:rPr>
              <a:t>How might we create a system that intervenes earlier so that parents feel supported and youth are able to live safely at home? </a:t>
            </a:r>
            <a:endParaRPr sz="1700" i="1" dirty="0">
              <a:solidFill>
                <a:schemeClr val="dk1"/>
              </a:solidFill>
              <a:latin typeface="Calibri"/>
              <a:ea typeface="Calibri"/>
              <a:cs typeface="Calibri"/>
              <a:sym typeface="Calibri"/>
            </a:endParaRPr>
          </a:p>
          <a:p>
            <a:pPr marL="342900" lvl="0" indent="-342900" algn="l" rtl="0">
              <a:spcBef>
                <a:spcPts val="0"/>
              </a:spcBef>
              <a:spcAft>
                <a:spcPts val="0"/>
              </a:spcAft>
              <a:buFont typeface="+mj-lt"/>
              <a:buAutoNum type="arabicPeriod"/>
            </a:pPr>
            <a:endParaRPr sz="1700" i="1" dirty="0">
              <a:solidFill>
                <a:schemeClr val="dk1"/>
              </a:solidFill>
              <a:latin typeface="Calibri"/>
              <a:ea typeface="Calibri"/>
              <a:cs typeface="Calibri"/>
              <a:sym typeface="Calibri"/>
            </a:endParaRPr>
          </a:p>
          <a:p>
            <a:pPr marL="463550" lvl="0" indent="-342900" algn="l" rtl="0">
              <a:spcBef>
                <a:spcPts val="0"/>
              </a:spcBef>
              <a:spcAft>
                <a:spcPts val="0"/>
              </a:spcAft>
              <a:buClr>
                <a:schemeClr val="dk1"/>
              </a:buClr>
              <a:buSzPts val="1700"/>
              <a:buFont typeface="+mj-lt"/>
              <a:buAutoNum type="arabicPeriod"/>
            </a:pPr>
            <a:r>
              <a:rPr lang="en" sz="1700" i="1" dirty="0">
                <a:solidFill>
                  <a:schemeClr val="dk1"/>
                </a:solidFill>
                <a:latin typeface="Calibri"/>
                <a:ea typeface="Calibri"/>
                <a:cs typeface="Calibri"/>
                <a:sym typeface="Calibri"/>
              </a:rPr>
              <a:t>How might we leverage Medicaid to draw down federal financial participation, maximize federal and state dollars and refrain from a scarcity mindset to create a robust service system for these youth?</a:t>
            </a:r>
            <a:endParaRPr sz="1700" i="1" dirty="0">
              <a:solidFill>
                <a:schemeClr val="dk1"/>
              </a:solidFill>
              <a:latin typeface="Calibri"/>
              <a:ea typeface="Calibri"/>
              <a:cs typeface="Calibri"/>
              <a:sym typeface="Calibri"/>
            </a:endParaRPr>
          </a:p>
          <a:p>
            <a:pPr marL="800100" lvl="0" indent="-342900" algn="l" rtl="0">
              <a:spcBef>
                <a:spcPts val="0"/>
              </a:spcBef>
              <a:spcAft>
                <a:spcPts val="0"/>
              </a:spcAft>
              <a:buFont typeface="+mj-lt"/>
              <a:buAutoNum type="arabicPeriod"/>
            </a:pPr>
            <a:endParaRPr sz="1700" i="1" dirty="0">
              <a:solidFill>
                <a:schemeClr val="dk1"/>
              </a:solidFill>
              <a:latin typeface="Calibri"/>
              <a:ea typeface="Calibri"/>
              <a:cs typeface="Calibri"/>
              <a:sym typeface="Calibri"/>
            </a:endParaRPr>
          </a:p>
          <a:p>
            <a:pPr marL="463550" lvl="0" indent="-342900" algn="l" rtl="0">
              <a:spcBef>
                <a:spcPts val="0"/>
              </a:spcBef>
              <a:spcAft>
                <a:spcPts val="0"/>
              </a:spcAft>
              <a:buClr>
                <a:schemeClr val="dk1"/>
              </a:buClr>
              <a:buSzPts val="1700"/>
              <a:buFont typeface="+mj-lt"/>
              <a:buAutoNum type="arabicPeriod"/>
            </a:pPr>
            <a:r>
              <a:rPr lang="en" sz="1700" i="1" dirty="0">
                <a:solidFill>
                  <a:schemeClr val="dk1"/>
                </a:solidFill>
                <a:latin typeface="Calibri"/>
                <a:ea typeface="Calibri"/>
                <a:cs typeface="Calibri"/>
                <a:sym typeface="Calibri"/>
              </a:rPr>
              <a:t>How can resources be leveraged and streamlined across child serving state agencies to offer a coordinated approach to these families and youth?</a:t>
            </a:r>
            <a:endParaRPr sz="1700" i="1" dirty="0">
              <a:solidFill>
                <a:schemeClr val="dk1"/>
              </a:solidFill>
              <a:latin typeface="Calibri"/>
              <a:ea typeface="Calibri"/>
              <a:cs typeface="Calibri"/>
              <a:sym typeface="Calibri"/>
            </a:endParaRPr>
          </a:p>
          <a:p>
            <a:pPr marL="0" lvl="0" indent="0" algn="l" rtl="0">
              <a:spcBef>
                <a:spcPts val="0"/>
              </a:spcBef>
              <a:spcAft>
                <a:spcPts val="0"/>
              </a:spcAft>
              <a:buNone/>
            </a:pPr>
            <a:endParaRPr sz="1700" i="1" dirty="0">
              <a:solidFill>
                <a:schemeClr val="dk1"/>
              </a:solidFill>
              <a:latin typeface="Calibri"/>
              <a:ea typeface="Calibri"/>
              <a:cs typeface="Calibri"/>
              <a:sym typeface="Calibri"/>
            </a:endParaRPr>
          </a:p>
          <a:p>
            <a:pPr marL="0" lvl="0" indent="0" algn="l" rtl="0">
              <a:spcBef>
                <a:spcPts val="0"/>
              </a:spcBef>
              <a:spcAft>
                <a:spcPts val="0"/>
              </a:spcAft>
              <a:buNone/>
            </a:pPr>
            <a:endParaRPr sz="1700" i="1"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700" dirty="0">
              <a:solidFill>
                <a:schemeClr val="dk1"/>
              </a:solidFill>
              <a:latin typeface="Calibri"/>
              <a:ea typeface="Calibri"/>
              <a:cs typeface="Calibri"/>
              <a:sym typeface="Calibri"/>
            </a:endParaRPr>
          </a:p>
        </p:txBody>
      </p:sp>
      <p:pic>
        <p:nvPicPr>
          <p:cNvPr id="102" name="Google Shape;102;p16"/>
          <p:cNvPicPr preferRelativeResize="0"/>
          <p:nvPr/>
        </p:nvPicPr>
        <p:blipFill>
          <a:blip r:embed="rId4">
            <a:alphaModFix/>
          </a:blip>
          <a:stretch>
            <a:fillRect/>
          </a:stretch>
        </p:blipFill>
        <p:spPr>
          <a:xfrm>
            <a:off x="110196" y="924350"/>
            <a:ext cx="953300" cy="1028750"/>
          </a:xfrm>
          <a:prstGeom prst="rect">
            <a:avLst/>
          </a:prstGeom>
          <a:noFill/>
          <a:ln>
            <a:noFill/>
          </a:ln>
        </p:spPr>
      </p:pic>
      <p:sp>
        <p:nvSpPr>
          <p:cNvPr id="103" name="Google Shape;103;p1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4</a:t>
            </a:fld>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7"/>
        <p:cNvGrpSpPr/>
        <p:nvPr/>
      </p:nvGrpSpPr>
      <p:grpSpPr>
        <a:xfrm>
          <a:off x="0" y="0"/>
          <a:ext cx="0" cy="0"/>
          <a:chOff x="0" y="0"/>
          <a:chExt cx="0" cy="0"/>
        </a:xfrm>
      </p:grpSpPr>
      <p:sp>
        <p:nvSpPr>
          <p:cNvPr id="108" name="Google Shape;108;p17"/>
          <p:cNvSpPr txBox="1"/>
          <p:nvPr/>
        </p:nvSpPr>
        <p:spPr>
          <a:xfrm>
            <a:off x="2147675" y="330800"/>
            <a:ext cx="5272200" cy="658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1800">
              <a:solidFill>
                <a:schemeClr val="dk2"/>
              </a:solidFill>
            </a:endParaRPr>
          </a:p>
        </p:txBody>
      </p:sp>
      <p:grpSp>
        <p:nvGrpSpPr>
          <p:cNvPr id="109" name="Google Shape;109;p17"/>
          <p:cNvGrpSpPr/>
          <p:nvPr/>
        </p:nvGrpSpPr>
        <p:grpSpPr>
          <a:xfrm>
            <a:off x="6285207" y="1283526"/>
            <a:ext cx="1854000" cy="1854000"/>
            <a:chOff x="6077707" y="1644751"/>
            <a:chExt cx="1854000" cy="1854000"/>
          </a:xfrm>
        </p:grpSpPr>
        <p:sp>
          <p:nvSpPr>
            <p:cNvPr id="110" name="Google Shape;110;p17"/>
            <p:cNvSpPr/>
            <p:nvPr/>
          </p:nvSpPr>
          <p:spPr>
            <a:xfrm>
              <a:off x="6077707" y="1644751"/>
              <a:ext cx="1854000" cy="1854000"/>
            </a:xfrm>
            <a:prstGeom prst="ellipse">
              <a:avLst/>
            </a:prstGeom>
            <a:solidFill>
              <a:srgbClr val="840D35"/>
            </a:solidFill>
            <a:ln w="28575" cap="flat" cmpd="sng">
              <a:solidFill>
                <a:srgbClr val="F48FB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 name="Google Shape;111;p17"/>
            <p:cNvSpPr txBox="1"/>
            <p:nvPr/>
          </p:nvSpPr>
          <p:spPr>
            <a:xfrm>
              <a:off x="6386100" y="2311040"/>
              <a:ext cx="1290600" cy="5214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 sz="1000">
                  <a:solidFill>
                    <a:srgbClr val="FFFFFF"/>
                  </a:solidFill>
                  <a:latin typeface="Roboto"/>
                  <a:ea typeface="Roboto"/>
                  <a:cs typeface="Roboto"/>
                  <a:sym typeface="Roboto"/>
                </a:rPr>
                <a:t>Policy accelerator workshop</a:t>
              </a:r>
              <a:endParaRPr sz="1000">
                <a:solidFill>
                  <a:srgbClr val="FFFFFF"/>
                </a:solidFill>
                <a:latin typeface="Roboto"/>
                <a:ea typeface="Roboto"/>
                <a:cs typeface="Roboto"/>
                <a:sym typeface="Roboto"/>
              </a:endParaRPr>
            </a:p>
          </p:txBody>
        </p:sp>
      </p:grpSp>
      <p:grpSp>
        <p:nvGrpSpPr>
          <p:cNvPr id="112" name="Google Shape;112;p17"/>
          <p:cNvGrpSpPr/>
          <p:nvPr/>
        </p:nvGrpSpPr>
        <p:grpSpPr>
          <a:xfrm>
            <a:off x="4650980" y="1266539"/>
            <a:ext cx="1854000" cy="1854000"/>
            <a:chOff x="4455905" y="1644751"/>
            <a:chExt cx="1854000" cy="1854000"/>
          </a:xfrm>
        </p:grpSpPr>
        <p:sp>
          <p:nvSpPr>
            <p:cNvPr id="113" name="Google Shape;113;p17"/>
            <p:cNvSpPr/>
            <p:nvPr/>
          </p:nvSpPr>
          <p:spPr>
            <a:xfrm>
              <a:off x="4455905" y="1644751"/>
              <a:ext cx="1854000" cy="1854000"/>
            </a:xfrm>
            <a:prstGeom prst="ellipse">
              <a:avLst/>
            </a:prstGeom>
            <a:solidFill>
              <a:srgbClr val="AC1146"/>
            </a:solidFill>
            <a:ln w="28575" cap="flat" cmpd="sng">
              <a:solidFill>
                <a:srgbClr val="F48FB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114;p17"/>
            <p:cNvSpPr txBox="1"/>
            <p:nvPr/>
          </p:nvSpPr>
          <p:spPr>
            <a:xfrm>
              <a:off x="4636200" y="2311050"/>
              <a:ext cx="1543200" cy="5214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 sz="1000">
                  <a:solidFill>
                    <a:srgbClr val="FFFFFF"/>
                  </a:solidFill>
                  <a:latin typeface="Roboto"/>
                  <a:ea typeface="Roboto"/>
                  <a:cs typeface="Roboto"/>
                  <a:sym typeface="Roboto"/>
                </a:rPr>
                <a:t>Mass service landscape</a:t>
              </a:r>
              <a:endParaRPr sz="1000">
                <a:solidFill>
                  <a:srgbClr val="FFFFFF"/>
                </a:solidFill>
                <a:latin typeface="Roboto"/>
                <a:ea typeface="Roboto"/>
                <a:cs typeface="Roboto"/>
                <a:sym typeface="Roboto"/>
              </a:endParaRPr>
            </a:p>
          </p:txBody>
        </p:sp>
      </p:grpSp>
      <p:grpSp>
        <p:nvGrpSpPr>
          <p:cNvPr id="115" name="Google Shape;115;p17"/>
          <p:cNvGrpSpPr/>
          <p:nvPr/>
        </p:nvGrpSpPr>
        <p:grpSpPr>
          <a:xfrm>
            <a:off x="3010652" y="1283524"/>
            <a:ext cx="1854000" cy="1854000"/>
            <a:chOff x="2834102" y="1644762"/>
            <a:chExt cx="1854000" cy="1854000"/>
          </a:xfrm>
        </p:grpSpPr>
        <p:sp>
          <p:nvSpPr>
            <p:cNvPr id="116" name="Google Shape;116;p17"/>
            <p:cNvSpPr/>
            <p:nvPr/>
          </p:nvSpPr>
          <p:spPr>
            <a:xfrm>
              <a:off x="2834102" y="1644762"/>
              <a:ext cx="1854000" cy="1854000"/>
            </a:xfrm>
            <a:prstGeom prst="ellipse">
              <a:avLst/>
            </a:prstGeom>
            <a:solidFill>
              <a:srgbClr val="B6124A"/>
            </a:solidFill>
            <a:ln w="28575" cap="flat" cmpd="sng">
              <a:solidFill>
                <a:srgbClr val="F48FB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 name="Google Shape;117;p17"/>
            <p:cNvSpPr txBox="1"/>
            <p:nvPr/>
          </p:nvSpPr>
          <p:spPr>
            <a:xfrm>
              <a:off x="3142502" y="2311050"/>
              <a:ext cx="1290600" cy="5214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 sz="1000">
                  <a:solidFill>
                    <a:srgbClr val="FFFFFF"/>
                  </a:solidFill>
                  <a:latin typeface="Roboto"/>
                  <a:ea typeface="Roboto"/>
                  <a:cs typeface="Roboto"/>
                  <a:sym typeface="Roboto"/>
                </a:rPr>
                <a:t>    State profiles</a:t>
              </a:r>
              <a:endParaRPr sz="1000">
                <a:solidFill>
                  <a:srgbClr val="FFFFFF"/>
                </a:solidFill>
                <a:latin typeface="Roboto"/>
                <a:ea typeface="Roboto"/>
                <a:cs typeface="Roboto"/>
                <a:sym typeface="Roboto"/>
              </a:endParaRPr>
            </a:p>
          </p:txBody>
        </p:sp>
      </p:grpSp>
      <p:grpSp>
        <p:nvGrpSpPr>
          <p:cNvPr id="118" name="Google Shape;118;p17"/>
          <p:cNvGrpSpPr/>
          <p:nvPr/>
        </p:nvGrpSpPr>
        <p:grpSpPr>
          <a:xfrm>
            <a:off x="1426975" y="1266562"/>
            <a:ext cx="1854000" cy="1854000"/>
            <a:chOff x="1212300" y="1644762"/>
            <a:chExt cx="1854000" cy="1854000"/>
          </a:xfrm>
        </p:grpSpPr>
        <p:sp>
          <p:nvSpPr>
            <p:cNvPr id="119" name="Google Shape;119;p17"/>
            <p:cNvSpPr/>
            <p:nvPr/>
          </p:nvSpPr>
          <p:spPr>
            <a:xfrm>
              <a:off x="1212300" y="1644762"/>
              <a:ext cx="1854000" cy="1854000"/>
            </a:xfrm>
            <a:prstGeom prst="ellipse">
              <a:avLst/>
            </a:prstGeom>
            <a:solidFill>
              <a:srgbClr val="C4134F"/>
            </a:solidFill>
            <a:ln w="28575" cap="flat" cmpd="sng">
              <a:solidFill>
                <a:srgbClr val="F48FB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 name="Google Shape;120;p17"/>
            <p:cNvSpPr txBox="1"/>
            <p:nvPr/>
          </p:nvSpPr>
          <p:spPr>
            <a:xfrm>
              <a:off x="1275350" y="2311050"/>
              <a:ext cx="1290600" cy="521400"/>
            </a:xfrm>
            <a:prstGeom prst="rect">
              <a:avLst/>
            </a:prstGeom>
            <a:noFill/>
            <a:ln>
              <a:noFill/>
            </a:ln>
          </p:spPr>
          <p:txBody>
            <a:bodyPr spcFirstLastPara="1" wrap="square" lIns="91425" tIns="91425" rIns="91425" bIns="91425" anchor="ctr" anchorCtr="0">
              <a:noAutofit/>
            </a:bodyPr>
            <a:lstStyle/>
            <a:p>
              <a:pPr marL="0" lvl="0" indent="0" algn="ctr" rtl="0">
                <a:lnSpc>
                  <a:spcPct val="115000"/>
                </a:lnSpc>
                <a:spcBef>
                  <a:spcPts val="0"/>
                </a:spcBef>
                <a:spcAft>
                  <a:spcPts val="0"/>
                </a:spcAft>
                <a:buNone/>
              </a:pPr>
              <a:r>
                <a:rPr lang="en" sz="1000">
                  <a:solidFill>
                    <a:srgbClr val="FFFFFF"/>
                  </a:solidFill>
                  <a:latin typeface="Roboto"/>
                  <a:ea typeface="Roboto"/>
                  <a:cs typeface="Roboto"/>
                  <a:sym typeface="Roboto"/>
                </a:rPr>
                <a:t>Family journey map</a:t>
              </a:r>
              <a:endParaRPr sz="1000">
                <a:solidFill>
                  <a:srgbClr val="FFFFFF"/>
                </a:solidFill>
                <a:latin typeface="Roboto"/>
                <a:ea typeface="Roboto"/>
                <a:cs typeface="Roboto"/>
                <a:sym typeface="Roboto"/>
              </a:endParaRPr>
            </a:p>
          </p:txBody>
        </p:sp>
      </p:grpSp>
      <p:sp>
        <p:nvSpPr>
          <p:cNvPr id="121" name="Google Shape;121;p17"/>
          <p:cNvSpPr txBox="1"/>
          <p:nvPr/>
        </p:nvSpPr>
        <p:spPr>
          <a:xfrm>
            <a:off x="1973700" y="527450"/>
            <a:ext cx="5272200" cy="6582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2500" dirty="0">
                <a:solidFill>
                  <a:schemeClr val="dk2"/>
                </a:solidFill>
              </a:rPr>
              <a:t>How we will get there</a:t>
            </a:r>
            <a:endParaRPr sz="2500" dirty="0">
              <a:solidFill>
                <a:schemeClr val="dk2"/>
              </a:solidFill>
            </a:endParaRPr>
          </a:p>
        </p:txBody>
      </p:sp>
      <p:pic>
        <p:nvPicPr>
          <p:cNvPr id="122" name="Google Shape;122;p17"/>
          <p:cNvPicPr preferRelativeResize="0"/>
          <p:nvPr/>
        </p:nvPicPr>
        <p:blipFill>
          <a:blip r:embed="rId3">
            <a:alphaModFix/>
          </a:blip>
          <a:stretch>
            <a:fillRect/>
          </a:stretch>
        </p:blipFill>
        <p:spPr>
          <a:xfrm>
            <a:off x="223375" y="989000"/>
            <a:ext cx="850857" cy="918200"/>
          </a:xfrm>
          <a:prstGeom prst="rect">
            <a:avLst/>
          </a:prstGeom>
          <a:noFill/>
          <a:ln>
            <a:noFill/>
          </a:ln>
        </p:spPr>
      </p:pic>
      <p:grpSp>
        <p:nvGrpSpPr>
          <p:cNvPr id="123" name="Google Shape;123;p17"/>
          <p:cNvGrpSpPr/>
          <p:nvPr/>
        </p:nvGrpSpPr>
        <p:grpSpPr>
          <a:xfrm>
            <a:off x="110208" y="-13920"/>
            <a:ext cx="1077184" cy="5173659"/>
            <a:chOff x="110208" y="-13920"/>
            <a:chExt cx="1077184" cy="5173659"/>
          </a:xfrm>
        </p:grpSpPr>
        <p:pic>
          <p:nvPicPr>
            <p:cNvPr id="124" name="Google Shape;124;p17"/>
            <p:cNvPicPr preferRelativeResize="0"/>
            <p:nvPr/>
          </p:nvPicPr>
          <p:blipFill>
            <a:blip r:embed="rId4">
              <a:alphaModFix/>
            </a:blip>
            <a:stretch>
              <a:fillRect/>
            </a:stretch>
          </p:blipFill>
          <p:spPr>
            <a:xfrm>
              <a:off x="110208" y="104838"/>
              <a:ext cx="933950" cy="772607"/>
            </a:xfrm>
            <a:prstGeom prst="rect">
              <a:avLst/>
            </a:prstGeom>
            <a:noFill/>
            <a:ln>
              <a:noFill/>
            </a:ln>
          </p:spPr>
        </p:pic>
        <p:cxnSp>
          <p:nvCxnSpPr>
            <p:cNvPr id="125" name="Google Shape;125;p17"/>
            <p:cNvCxnSpPr/>
            <p:nvPr/>
          </p:nvCxnSpPr>
          <p:spPr>
            <a:xfrm rot="-5400000">
              <a:off x="75443" y="4047789"/>
              <a:ext cx="2223900" cy="0"/>
            </a:xfrm>
            <a:prstGeom prst="straightConnector1">
              <a:avLst/>
            </a:prstGeom>
            <a:noFill/>
            <a:ln w="76200" cap="flat" cmpd="sng">
              <a:solidFill>
                <a:srgbClr val="FA4616"/>
              </a:solidFill>
              <a:prstDash val="solid"/>
              <a:round/>
              <a:headEnd type="none" w="med" len="med"/>
              <a:tailEnd type="none" w="med" len="med"/>
            </a:ln>
          </p:spPr>
        </p:cxnSp>
        <p:cxnSp>
          <p:nvCxnSpPr>
            <p:cNvPr id="126" name="Google Shape;126;p17"/>
            <p:cNvCxnSpPr/>
            <p:nvPr/>
          </p:nvCxnSpPr>
          <p:spPr>
            <a:xfrm rot="-5400000">
              <a:off x="620093" y="2300603"/>
              <a:ext cx="1134600" cy="0"/>
            </a:xfrm>
            <a:prstGeom prst="straightConnector1">
              <a:avLst/>
            </a:prstGeom>
            <a:noFill/>
            <a:ln w="76200" cap="flat" cmpd="sng">
              <a:solidFill>
                <a:srgbClr val="00997C"/>
              </a:solidFill>
              <a:prstDash val="solid"/>
              <a:round/>
              <a:headEnd type="none" w="med" len="med"/>
              <a:tailEnd type="none" w="med" len="med"/>
            </a:ln>
          </p:spPr>
        </p:cxnSp>
        <p:cxnSp>
          <p:nvCxnSpPr>
            <p:cNvPr id="127" name="Google Shape;127;p17"/>
            <p:cNvCxnSpPr/>
            <p:nvPr/>
          </p:nvCxnSpPr>
          <p:spPr>
            <a:xfrm rot="-5400000">
              <a:off x="347843" y="825630"/>
              <a:ext cx="1679100" cy="0"/>
            </a:xfrm>
            <a:prstGeom prst="straightConnector1">
              <a:avLst/>
            </a:prstGeom>
            <a:noFill/>
            <a:ln w="76200" cap="flat" cmpd="sng">
              <a:solidFill>
                <a:srgbClr val="0D5C91"/>
              </a:solidFill>
              <a:prstDash val="solid"/>
              <a:round/>
              <a:headEnd type="none" w="med" len="med"/>
              <a:tailEnd type="none" w="med" len="med"/>
            </a:ln>
          </p:spPr>
        </p:cxnSp>
      </p:grpSp>
      <p:sp>
        <p:nvSpPr>
          <p:cNvPr id="128" name="Google Shape;128;p1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5</a:t>
            </a:fld>
            <a:endParaRPr/>
          </a:p>
        </p:txBody>
      </p:sp>
      <p:sp>
        <p:nvSpPr>
          <p:cNvPr id="129" name="Google Shape;129;p17"/>
          <p:cNvSpPr txBox="1"/>
          <p:nvPr/>
        </p:nvSpPr>
        <p:spPr>
          <a:xfrm>
            <a:off x="1466900" y="3061400"/>
            <a:ext cx="1467600" cy="779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900" dirty="0">
                <a:solidFill>
                  <a:schemeClr val="dk2"/>
                </a:solidFill>
              </a:rPr>
              <a:t>To help us identify opportunities for earlier intervention</a:t>
            </a:r>
            <a:endParaRPr sz="1000" dirty="0">
              <a:solidFill>
                <a:schemeClr val="dk2"/>
              </a:solidFill>
            </a:endParaRPr>
          </a:p>
          <a:p>
            <a:pPr marL="0" lvl="0" indent="0" algn="l" rtl="0">
              <a:spcBef>
                <a:spcPts val="0"/>
              </a:spcBef>
              <a:spcAft>
                <a:spcPts val="0"/>
              </a:spcAft>
              <a:buNone/>
            </a:pPr>
            <a:endParaRPr sz="900" dirty="0">
              <a:solidFill>
                <a:schemeClr val="dk2"/>
              </a:solidFill>
            </a:endParaRPr>
          </a:p>
          <a:p>
            <a:pPr marL="0" lvl="0" indent="0" algn="l" rtl="0">
              <a:spcBef>
                <a:spcPts val="0"/>
              </a:spcBef>
              <a:spcAft>
                <a:spcPts val="0"/>
              </a:spcAft>
              <a:buNone/>
            </a:pPr>
            <a:r>
              <a:rPr lang="en" sz="900" dirty="0">
                <a:solidFill>
                  <a:schemeClr val="dk2"/>
                </a:solidFill>
              </a:rPr>
              <a:t>Assist us in our advocacy efforts - hearing from families directly is powerful</a:t>
            </a:r>
            <a:endParaRPr sz="900" dirty="0">
              <a:solidFill>
                <a:schemeClr val="dk2"/>
              </a:solidFill>
            </a:endParaRPr>
          </a:p>
          <a:p>
            <a:pPr marL="0" lvl="0" indent="0" algn="l" rtl="0">
              <a:spcBef>
                <a:spcPts val="0"/>
              </a:spcBef>
              <a:spcAft>
                <a:spcPts val="0"/>
              </a:spcAft>
              <a:buNone/>
            </a:pPr>
            <a:endParaRPr sz="900" dirty="0">
              <a:solidFill>
                <a:schemeClr val="dk2"/>
              </a:solidFill>
            </a:endParaRPr>
          </a:p>
          <a:p>
            <a:pPr marL="0" lvl="0" indent="0" algn="l" rtl="0">
              <a:spcBef>
                <a:spcPts val="0"/>
              </a:spcBef>
              <a:spcAft>
                <a:spcPts val="0"/>
              </a:spcAft>
              <a:buNone/>
            </a:pPr>
            <a:r>
              <a:rPr lang="en" sz="900" dirty="0">
                <a:solidFill>
                  <a:schemeClr val="dk2"/>
                </a:solidFill>
              </a:rPr>
              <a:t>Learn what services helped</a:t>
            </a:r>
            <a:endParaRPr sz="900" dirty="0">
              <a:solidFill>
                <a:schemeClr val="dk2"/>
              </a:solidFill>
            </a:endParaRPr>
          </a:p>
          <a:p>
            <a:pPr marL="0" lvl="0" indent="0" algn="l" rtl="0">
              <a:spcBef>
                <a:spcPts val="0"/>
              </a:spcBef>
              <a:spcAft>
                <a:spcPts val="0"/>
              </a:spcAft>
              <a:buNone/>
            </a:pPr>
            <a:endParaRPr sz="900" dirty="0">
              <a:solidFill>
                <a:schemeClr val="dk2"/>
              </a:solidFill>
            </a:endParaRPr>
          </a:p>
          <a:p>
            <a:pPr marL="0" lvl="0" indent="0" algn="l" rtl="0">
              <a:spcBef>
                <a:spcPts val="0"/>
              </a:spcBef>
              <a:spcAft>
                <a:spcPts val="0"/>
              </a:spcAft>
              <a:buNone/>
            </a:pPr>
            <a:r>
              <a:rPr lang="en" sz="900" dirty="0">
                <a:solidFill>
                  <a:schemeClr val="dk2"/>
                </a:solidFill>
              </a:rPr>
              <a:t>What didn’t help</a:t>
            </a:r>
            <a:endParaRPr sz="900" dirty="0">
              <a:solidFill>
                <a:schemeClr val="dk2"/>
              </a:solidFill>
            </a:endParaRPr>
          </a:p>
        </p:txBody>
      </p:sp>
      <p:sp>
        <p:nvSpPr>
          <p:cNvPr id="130" name="Google Shape;130;p17"/>
          <p:cNvSpPr txBox="1"/>
          <p:nvPr/>
        </p:nvSpPr>
        <p:spPr>
          <a:xfrm>
            <a:off x="3130975" y="3303450"/>
            <a:ext cx="1467600" cy="1359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900" dirty="0">
                <a:solidFill>
                  <a:schemeClr val="dk2"/>
                </a:solidFill>
              </a:rPr>
              <a:t>To identify strategies, structures or practices we could adapt here in Massachusetts to improve our services system.</a:t>
            </a:r>
            <a:endParaRPr sz="200" dirty="0">
              <a:solidFill>
                <a:schemeClr val="dk2"/>
              </a:solidFill>
            </a:endParaRPr>
          </a:p>
        </p:txBody>
      </p:sp>
      <p:sp>
        <p:nvSpPr>
          <p:cNvPr id="131" name="Google Shape;131;p17"/>
          <p:cNvSpPr txBox="1"/>
          <p:nvPr/>
        </p:nvSpPr>
        <p:spPr>
          <a:xfrm>
            <a:off x="4923650" y="3201450"/>
            <a:ext cx="1187700" cy="1217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900" dirty="0">
                <a:solidFill>
                  <a:schemeClr val="dk2"/>
                </a:solidFill>
              </a:rPr>
              <a:t>Obtain a high-level overview of the service landscape</a:t>
            </a:r>
            <a:endParaRPr sz="900" dirty="0">
              <a:solidFill>
                <a:schemeClr val="dk2"/>
              </a:solidFill>
            </a:endParaRPr>
          </a:p>
          <a:p>
            <a:pPr marL="0" lvl="0" indent="0" algn="l" rtl="0">
              <a:spcBef>
                <a:spcPts val="0"/>
              </a:spcBef>
              <a:spcAft>
                <a:spcPts val="0"/>
              </a:spcAft>
              <a:buNone/>
            </a:pPr>
            <a:endParaRPr sz="900" dirty="0">
              <a:solidFill>
                <a:schemeClr val="dk2"/>
              </a:solidFill>
            </a:endParaRPr>
          </a:p>
          <a:p>
            <a:pPr marL="0" lvl="0" indent="0" algn="l" rtl="0">
              <a:spcBef>
                <a:spcPts val="0"/>
              </a:spcBef>
              <a:spcAft>
                <a:spcPts val="0"/>
              </a:spcAft>
              <a:buNone/>
            </a:pPr>
            <a:r>
              <a:rPr lang="en" sz="900" dirty="0">
                <a:solidFill>
                  <a:schemeClr val="dk2"/>
                </a:solidFill>
              </a:rPr>
              <a:t>Use with stakeholders to identify if anything already exists that IS working for this population</a:t>
            </a:r>
            <a:endParaRPr sz="900" dirty="0">
              <a:solidFill>
                <a:schemeClr val="dk2"/>
              </a:solidFill>
            </a:endParaRPr>
          </a:p>
        </p:txBody>
      </p:sp>
      <p:sp>
        <p:nvSpPr>
          <p:cNvPr id="132" name="Google Shape;132;p17"/>
          <p:cNvSpPr txBox="1"/>
          <p:nvPr/>
        </p:nvSpPr>
        <p:spPr>
          <a:xfrm>
            <a:off x="6928100" y="3311000"/>
            <a:ext cx="885000" cy="1535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800">
              <a:solidFill>
                <a:schemeClr val="dk2"/>
              </a:solidFill>
            </a:endParaRPr>
          </a:p>
        </p:txBody>
      </p:sp>
      <p:sp>
        <p:nvSpPr>
          <p:cNvPr id="133" name="Google Shape;133;p17"/>
          <p:cNvSpPr txBox="1"/>
          <p:nvPr/>
        </p:nvSpPr>
        <p:spPr>
          <a:xfrm>
            <a:off x="6701175" y="3333700"/>
            <a:ext cx="1323600" cy="1217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900" dirty="0">
                <a:solidFill>
                  <a:schemeClr val="dk2"/>
                </a:solidFill>
              </a:rPr>
              <a:t>Bring together families, advocates, policy makers, academics, etc. to identify high impact and feasible policy and practice solutions for action</a:t>
            </a:r>
            <a:endParaRPr sz="900" dirty="0">
              <a:solidFill>
                <a:schemeClr val="dk2"/>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grpSp>
        <p:nvGrpSpPr>
          <p:cNvPr id="138" name="Google Shape;138;p18"/>
          <p:cNvGrpSpPr/>
          <p:nvPr/>
        </p:nvGrpSpPr>
        <p:grpSpPr>
          <a:xfrm>
            <a:off x="110208" y="-13920"/>
            <a:ext cx="1077184" cy="5173659"/>
            <a:chOff x="110208" y="-13920"/>
            <a:chExt cx="1077184" cy="5173659"/>
          </a:xfrm>
        </p:grpSpPr>
        <p:pic>
          <p:nvPicPr>
            <p:cNvPr id="139" name="Google Shape;139;p18"/>
            <p:cNvPicPr preferRelativeResize="0"/>
            <p:nvPr/>
          </p:nvPicPr>
          <p:blipFill>
            <a:blip r:embed="rId3">
              <a:alphaModFix/>
            </a:blip>
            <a:stretch>
              <a:fillRect/>
            </a:stretch>
          </p:blipFill>
          <p:spPr>
            <a:xfrm>
              <a:off x="110208" y="104838"/>
              <a:ext cx="933950" cy="772607"/>
            </a:xfrm>
            <a:prstGeom prst="rect">
              <a:avLst/>
            </a:prstGeom>
            <a:noFill/>
            <a:ln>
              <a:noFill/>
            </a:ln>
          </p:spPr>
        </p:pic>
        <p:cxnSp>
          <p:nvCxnSpPr>
            <p:cNvPr id="140" name="Google Shape;140;p18"/>
            <p:cNvCxnSpPr/>
            <p:nvPr/>
          </p:nvCxnSpPr>
          <p:spPr>
            <a:xfrm rot="-5400000">
              <a:off x="75443" y="4047789"/>
              <a:ext cx="2223900" cy="0"/>
            </a:xfrm>
            <a:prstGeom prst="straightConnector1">
              <a:avLst/>
            </a:prstGeom>
            <a:noFill/>
            <a:ln w="76200" cap="flat" cmpd="sng">
              <a:solidFill>
                <a:srgbClr val="FA4616"/>
              </a:solidFill>
              <a:prstDash val="solid"/>
              <a:round/>
              <a:headEnd type="none" w="med" len="med"/>
              <a:tailEnd type="none" w="med" len="med"/>
            </a:ln>
          </p:spPr>
        </p:cxnSp>
        <p:cxnSp>
          <p:nvCxnSpPr>
            <p:cNvPr id="141" name="Google Shape;141;p18"/>
            <p:cNvCxnSpPr/>
            <p:nvPr/>
          </p:nvCxnSpPr>
          <p:spPr>
            <a:xfrm rot="-5400000">
              <a:off x="620093" y="2300603"/>
              <a:ext cx="1134600" cy="0"/>
            </a:xfrm>
            <a:prstGeom prst="straightConnector1">
              <a:avLst/>
            </a:prstGeom>
            <a:noFill/>
            <a:ln w="76200" cap="flat" cmpd="sng">
              <a:solidFill>
                <a:srgbClr val="00997C"/>
              </a:solidFill>
              <a:prstDash val="solid"/>
              <a:round/>
              <a:headEnd type="none" w="med" len="med"/>
              <a:tailEnd type="none" w="med" len="med"/>
            </a:ln>
          </p:spPr>
        </p:cxnSp>
        <p:cxnSp>
          <p:nvCxnSpPr>
            <p:cNvPr id="142" name="Google Shape;142;p18"/>
            <p:cNvCxnSpPr/>
            <p:nvPr/>
          </p:nvCxnSpPr>
          <p:spPr>
            <a:xfrm rot="-5400000">
              <a:off x="347843" y="825630"/>
              <a:ext cx="1679100" cy="0"/>
            </a:xfrm>
            <a:prstGeom prst="straightConnector1">
              <a:avLst/>
            </a:prstGeom>
            <a:noFill/>
            <a:ln w="76200" cap="flat" cmpd="sng">
              <a:solidFill>
                <a:srgbClr val="0D5C91"/>
              </a:solidFill>
              <a:prstDash val="solid"/>
              <a:round/>
              <a:headEnd type="none" w="med" len="med"/>
              <a:tailEnd type="none" w="med" len="med"/>
            </a:ln>
          </p:spPr>
        </p:cxnSp>
      </p:grpSp>
      <p:sp>
        <p:nvSpPr>
          <p:cNvPr id="143" name="Google Shape;143;p18"/>
          <p:cNvSpPr txBox="1"/>
          <p:nvPr/>
        </p:nvSpPr>
        <p:spPr>
          <a:xfrm>
            <a:off x="1448450" y="307075"/>
            <a:ext cx="7160400" cy="837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3000" dirty="0">
                <a:latin typeface="Trebuchet MS"/>
                <a:ea typeface="Trebuchet MS"/>
                <a:cs typeface="Trebuchet MS"/>
                <a:sym typeface="Trebuchet MS"/>
              </a:rPr>
              <a:t>Population of focus</a:t>
            </a:r>
            <a:endParaRPr sz="3000" dirty="0">
              <a:latin typeface="Trebuchet MS"/>
              <a:ea typeface="Trebuchet MS"/>
              <a:cs typeface="Trebuchet MS"/>
              <a:sym typeface="Trebuchet MS"/>
            </a:endParaRPr>
          </a:p>
        </p:txBody>
      </p:sp>
      <p:sp>
        <p:nvSpPr>
          <p:cNvPr id="144" name="Google Shape;144;p18"/>
          <p:cNvSpPr txBox="1"/>
          <p:nvPr/>
        </p:nvSpPr>
        <p:spPr>
          <a:xfrm>
            <a:off x="1784600" y="451250"/>
            <a:ext cx="7056900" cy="4450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1700" i="1" dirty="0">
              <a:solidFill>
                <a:schemeClr val="dk1"/>
              </a:solidFill>
              <a:latin typeface="Calibri"/>
              <a:ea typeface="Calibri"/>
              <a:cs typeface="Calibri"/>
              <a:sym typeface="Calibri"/>
            </a:endParaRPr>
          </a:p>
          <a:p>
            <a:pPr marL="0" lvl="0" indent="0" algn="l" rtl="0">
              <a:spcBef>
                <a:spcPts val="0"/>
              </a:spcBef>
              <a:spcAft>
                <a:spcPts val="0"/>
              </a:spcAft>
              <a:buNone/>
            </a:pPr>
            <a:endParaRPr sz="1700" i="1" dirty="0">
              <a:solidFill>
                <a:schemeClr val="dk1"/>
              </a:solidFill>
              <a:latin typeface="Calibri"/>
              <a:ea typeface="Calibri"/>
              <a:cs typeface="Calibri"/>
              <a:sym typeface="Calibri"/>
            </a:endParaRPr>
          </a:p>
          <a:p>
            <a:pPr marL="0" lvl="0" indent="0" algn="l" rtl="0">
              <a:spcBef>
                <a:spcPts val="0"/>
              </a:spcBef>
              <a:spcAft>
                <a:spcPts val="0"/>
              </a:spcAft>
              <a:buNone/>
            </a:pPr>
            <a:endParaRPr sz="1700" i="1" dirty="0">
              <a:solidFill>
                <a:schemeClr val="dk1"/>
              </a:solidFill>
              <a:latin typeface="Calibri"/>
              <a:ea typeface="Calibri"/>
              <a:cs typeface="Calibri"/>
              <a:sym typeface="Calibri"/>
            </a:endParaRPr>
          </a:p>
          <a:p>
            <a:pPr marL="0" lvl="0" indent="0" algn="l" rtl="0">
              <a:spcBef>
                <a:spcPts val="0"/>
              </a:spcBef>
              <a:spcAft>
                <a:spcPts val="0"/>
              </a:spcAft>
              <a:buNone/>
            </a:pPr>
            <a:r>
              <a:rPr lang="en" sz="1700" i="1" dirty="0">
                <a:solidFill>
                  <a:schemeClr val="dk1"/>
                </a:solidFill>
                <a:latin typeface="Calibri"/>
                <a:ea typeface="Calibri"/>
                <a:cs typeface="Calibri"/>
                <a:sym typeface="Calibri"/>
              </a:rPr>
              <a:t>Youth under 22 with level 1 or 2 ASD who also has behavioral health challenges which may have led to: </a:t>
            </a:r>
            <a:endParaRPr sz="1700" i="1" dirty="0">
              <a:solidFill>
                <a:schemeClr val="dk1"/>
              </a:solidFill>
              <a:latin typeface="Calibri"/>
              <a:ea typeface="Calibri"/>
              <a:cs typeface="Calibri"/>
              <a:sym typeface="Calibri"/>
            </a:endParaRPr>
          </a:p>
          <a:p>
            <a:pPr marL="0" lvl="0" indent="0" algn="l" rtl="0">
              <a:spcBef>
                <a:spcPts val="0"/>
              </a:spcBef>
              <a:spcAft>
                <a:spcPts val="0"/>
              </a:spcAft>
              <a:buNone/>
            </a:pPr>
            <a:endParaRPr sz="1700" i="1" dirty="0">
              <a:solidFill>
                <a:schemeClr val="dk1"/>
              </a:solidFill>
              <a:latin typeface="Calibri"/>
              <a:ea typeface="Calibri"/>
              <a:cs typeface="Calibri"/>
              <a:sym typeface="Calibri"/>
            </a:endParaRPr>
          </a:p>
          <a:p>
            <a:pPr marL="457200" lvl="0" indent="-336550" algn="l" rtl="0">
              <a:spcBef>
                <a:spcPts val="0"/>
              </a:spcBef>
              <a:spcAft>
                <a:spcPts val="0"/>
              </a:spcAft>
              <a:buClr>
                <a:schemeClr val="dk1"/>
              </a:buClr>
              <a:buSzPts val="1700"/>
              <a:buFont typeface="Calibri"/>
              <a:buChar char="●"/>
            </a:pPr>
            <a:r>
              <a:rPr lang="en" sz="1700" i="1" dirty="0">
                <a:solidFill>
                  <a:schemeClr val="dk1"/>
                </a:solidFill>
                <a:latin typeface="Calibri"/>
                <a:ea typeface="Calibri"/>
                <a:cs typeface="Calibri"/>
                <a:sym typeface="Calibri"/>
              </a:rPr>
              <a:t>mobile crisis evaluations, </a:t>
            </a:r>
            <a:endParaRPr sz="1700" i="1" dirty="0">
              <a:solidFill>
                <a:schemeClr val="dk1"/>
              </a:solidFill>
              <a:latin typeface="Calibri"/>
              <a:ea typeface="Calibri"/>
              <a:cs typeface="Calibri"/>
              <a:sym typeface="Calibri"/>
            </a:endParaRPr>
          </a:p>
          <a:p>
            <a:pPr marL="457200" lvl="0" indent="-336550" algn="l" rtl="0">
              <a:spcBef>
                <a:spcPts val="0"/>
              </a:spcBef>
              <a:spcAft>
                <a:spcPts val="0"/>
              </a:spcAft>
              <a:buClr>
                <a:schemeClr val="dk1"/>
              </a:buClr>
              <a:buSzPts val="1700"/>
              <a:buFont typeface="Calibri"/>
              <a:buChar char="●"/>
            </a:pPr>
            <a:r>
              <a:rPr lang="en" sz="1700" i="1" dirty="0">
                <a:solidFill>
                  <a:schemeClr val="dk1"/>
                </a:solidFill>
                <a:latin typeface="Calibri"/>
                <a:ea typeface="Calibri"/>
                <a:cs typeface="Calibri"/>
                <a:sym typeface="Calibri"/>
              </a:rPr>
              <a:t>emergency department visits, </a:t>
            </a:r>
            <a:endParaRPr sz="1700" i="1" dirty="0">
              <a:solidFill>
                <a:schemeClr val="dk1"/>
              </a:solidFill>
              <a:latin typeface="Calibri"/>
              <a:ea typeface="Calibri"/>
              <a:cs typeface="Calibri"/>
              <a:sym typeface="Calibri"/>
            </a:endParaRPr>
          </a:p>
          <a:p>
            <a:pPr marL="457200" lvl="0" indent="-336550" algn="l" rtl="0">
              <a:spcBef>
                <a:spcPts val="0"/>
              </a:spcBef>
              <a:spcAft>
                <a:spcPts val="0"/>
              </a:spcAft>
              <a:buClr>
                <a:schemeClr val="dk1"/>
              </a:buClr>
              <a:buSzPts val="1700"/>
              <a:buFont typeface="Calibri"/>
              <a:buChar char="●"/>
            </a:pPr>
            <a:r>
              <a:rPr lang="en" sz="1700" i="1" dirty="0">
                <a:solidFill>
                  <a:schemeClr val="dk1"/>
                </a:solidFill>
                <a:latin typeface="Calibri"/>
                <a:ea typeface="Calibri"/>
                <a:cs typeface="Calibri"/>
                <a:sym typeface="Calibri"/>
              </a:rPr>
              <a:t>CBAT, YCCS, acute inpatient psychiatric admissions, or </a:t>
            </a:r>
            <a:endParaRPr sz="1700" i="1" dirty="0">
              <a:solidFill>
                <a:schemeClr val="dk1"/>
              </a:solidFill>
              <a:latin typeface="Calibri"/>
              <a:ea typeface="Calibri"/>
              <a:cs typeface="Calibri"/>
              <a:sym typeface="Calibri"/>
            </a:endParaRPr>
          </a:p>
          <a:p>
            <a:pPr marL="457200" lvl="0" indent="-336550" algn="l" rtl="0">
              <a:spcBef>
                <a:spcPts val="0"/>
              </a:spcBef>
              <a:spcAft>
                <a:spcPts val="0"/>
              </a:spcAft>
              <a:buClr>
                <a:schemeClr val="dk1"/>
              </a:buClr>
              <a:buSzPts val="1700"/>
              <a:buFont typeface="Calibri"/>
              <a:buChar char="●"/>
            </a:pPr>
            <a:r>
              <a:rPr lang="en" sz="1700" i="1" dirty="0">
                <a:solidFill>
                  <a:schemeClr val="dk1"/>
                </a:solidFill>
                <a:latin typeface="Calibri"/>
                <a:ea typeface="Calibri"/>
                <a:cs typeface="Calibri"/>
                <a:sym typeface="Calibri"/>
              </a:rPr>
              <a:t>an out of home placement by another child serving state agency</a:t>
            </a:r>
            <a:endParaRPr sz="1700" i="1" dirty="0">
              <a:solidFill>
                <a:schemeClr val="dk1"/>
              </a:solidFill>
              <a:latin typeface="Calibri"/>
              <a:ea typeface="Calibri"/>
              <a:cs typeface="Calibri"/>
              <a:sym typeface="Calibri"/>
            </a:endParaRPr>
          </a:p>
          <a:p>
            <a:pPr marL="0" lvl="0" indent="0" algn="l" rtl="0">
              <a:spcBef>
                <a:spcPts val="0"/>
              </a:spcBef>
              <a:spcAft>
                <a:spcPts val="0"/>
              </a:spcAft>
              <a:buNone/>
            </a:pPr>
            <a:endParaRPr sz="1700" i="1" dirty="0">
              <a:solidFill>
                <a:schemeClr val="dk1"/>
              </a:solidFill>
              <a:latin typeface="Calibri"/>
              <a:ea typeface="Calibri"/>
              <a:cs typeface="Calibri"/>
              <a:sym typeface="Calibri"/>
            </a:endParaRPr>
          </a:p>
          <a:p>
            <a:pPr marL="0" lvl="0" indent="0" algn="l" rtl="0">
              <a:spcBef>
                <a:spcPts val="0"/>
              </a:spcBef>
              <a:spcAft>
                <a:spcPts val="0"/>
              </a:spcAft>
              <a:buNone/>
            </a:pPr>
            <a:r>
              <a:rPr lang="en" sz="1700" i="1" dirty="0">
                <a:solidFill>
                  <a:schemeClr val="dk1"/>
                </a:solidFill>
                <a:latin typeface="Calibri"/>
                <a:ea typeface="Calibri"/>
                <a:cs typeface="Calibri"/>
                <a:sym typeface="Calibri"/>
              </a:rPr>
              <a:t>These youth are the ones that often “fall between the cracks” of our service systems, because it's not designed well to support youth with co-occurring conditions.</a:t>
            </a:r>
            <a:endParaRPr sz="1700" i="1"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700" dirty="0">
              <a:solidFill>
                <a:schemeClr val="dk1"/>
              </a:solidFill>
              <a:latin typeface="Calibri"/>
              <a:ea typeface="Calibri"/>
              <a:cs typeface="Calibri"/>
              <a:sym typeface="Calibri"/>
            </a:endParaRPr>
          </a:p>
        </p:txBody>
      </p:sp>
      <p:pic>
        <p:nvPicPr>
          <p:cNvPr id="145" name="Google Shape;145;p18"/>
          <p:cNvPicPr preferRelativeResize="0"/>
          <p:nvPr/>
        </p:nvPicPr>
        <p:blipFill>
          <a:blip r:embed="rId4">
            <a:alphaModFix/>
          </a:blip>
          <a:stretch>
            <a:fillRect/>
          </a:stretch>
        </p:blipFill>
        <p:spPr>
          <a:xfrm>
            <a:off x="110196" y="924350"/>
            <a:ext cx="953300" cy="1028750"/>
          </a:xfrm>
          <a:prstGeom prst="rect">
            <a:avLst/>
          </a:prstGeom>
          <a:noFill/>
          <a:ln>
            <a:noFill/>
          </a:ln>
        </p:spPr>
      </p:pic>
      <p:sp>
        <p:nvSpPr>
          <p:cNvPr id="146" name="Google Shape;146;p1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6</a:t>
            </a:fld>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50"/>
        <p:cNvGrpSpPr/>
        <p:nvPr/>
      </p:nvGrpSpPr>
      <p:grpSpPr>
        <a:xfrm>
          <a:off x="0" y="0"/>
          <a:ext cx="0" cy="0"/>
          <a:chOff x="0" y="0"/>
          <a:chExt cx="0" cy="0"/>
        </a:xfrm>
      </p:grpSpPr>
      <p:grpSp>
        <p:nvGrpSpPr>
          <p:cNvPr id="151" name="Google Shape;151;p19"/>
          <p:cNvGrpSpPr/>
          <p:nvPr/>
        </p:nvGrpSpPr>
        <p:grpSpPr>
          <a:xfrm>
            <a:off x="-26934" y="103312"/>
            <a:ext cx="9197850" cy="892790"/>
            <a:chOff x="-35859" y="103300"/>
            <a:chExt cx="9197850" cy="892790"/>
          </a:xfrm>
        </p:grpSpPr>
        <p:pic>
          <p:nvPicPr>
            <p:cNvPr id="152" name="Google Shape;152;p19"/>
            <p:cNvPicPr preferRelativeResize="0"/>
            <p:nvPr/>
          </p:nvPicPr>
          <p:blipFill>
            <a:blip r:embed="rId3">
              <a:alphaModFix/>
            </a:blip>
            <a:stretch>
              <a:fillRect/>
            </a:stretch>
          </p:blipFill>
          <p:spPr>
            <a:xfrm>
              <a:off x="7652413" y="103300"/>
              <a:ext cx="1100550" cy="818075"/>
            </a:xfrm>
            <a:prstGeom prst="rect">
              <a:avLst/>
            </a:prstGeom>
            <a:noFill/>
            <a:ln>
              <a:noFill/>
            </a:ln>
          </p:spPr>
        </p:pic>
        <p:cxnSp>
          <p:nvCxnSpPr>
            <p:cNvPr id="153" name="Google Shape;153;p19"/>
            <p:cNvCxnSpPr/>
            <p:nvPr/>
          </p:nvCxnSpPr>
          <p:spPr>
            <a:xfrm>
              <a:off x="-35859" y="996090"/>
              <a:ext cx="3953400" cy="0"/>
            </a:xfrm>
            <a:prstGeom prst="straightConnector1">
              <a:avLst/>
            </a:prstGeom>
            <a:noFill/>
            <a:ln w="76200" cap="flat" cmpd="sng">
              <a:solidFill>
                <a:srgbClr val="FA4616"/>
              </a:solidFill>
              <a:prstDash val="solid"/>
              <a:round/>
              <a:headEnd type="none" w="med" len="med"/>
              <a:tailEnd type="none" w="med" len="med"/>
            </a:ln>
          </p:spPr>
        </p:cxnSp>
        <p:cxnSp>
          <p:nvCxnSpPr>
            <p:cNvPr id="154" name="Google Shape;154;p19"/>
            <p:cNvCxnSpPr/>
            <p:nvPr/>
          </p:nvCxnSpPr>
          <p:spPr>
            <a:xfrm>
              <a:off x="4038516" y="996090"/>
              <a:ext cx="2017200" cy="0"/>
            </a:xfrm>
            <a:prstGeom prst="straightConnector1">
              <a:avLst/>
            </a:prstGeom>
            <a:noFill/>
            <a:ln w="76200" cap="flat" cmpd="sng">
              <a:solidFill>
                <a:srgbClr val="00997C"/>
              </a:solidFill>
              <a:prstDash val="solid"/>
              <a:round/>
              <a:headEnd type="none" w="med" len="med"/>
              <a:tailEnd type="none" w="med" len="med"/>
            </a:ln>
          </p:spPr>
        </p:cxnSp>
        <p:cxnSp>
          <p:nvCxnSpPr>
            <p:cNvPr id="155" name="Google Shape;155;p19"/>
            <p:cNvCxnSpPr/>
            <p:nvPr/>
          </p:nvCxnSpPr>
          <p:spPr>
            <a:xfrm>
              <a:off x="6176691" y="996090"/>
              <a:ext cx="2985300" cy="0"/>
            </a:xfrm>
            <a:prstGeom prst="straightConnector1">
              <a:avLst/>
            </a:prstGeom>
            <a:noFill/>
            <a:ln w="76200" cap="flat" cmpd="sng">
              <a:solidFill>
                <a:srgbClr val="0D5C91"/>
              </a:solidFill>
              <a:prstDash val="solid"/>
              <a:round/>
              <a:headEnd type="none" w="med" len="med"/>
              <a:tailEnd type="none" w="med" len="med"/>
            </a:ln>
          </p:spPr>
        </p:cxnSp>
      </p:grpSp>
      <p:sp>
        <p:nvSpPr>
          <p:cNvPr id="156" name="Google Shape;156;p19"/>
          <p:cNvSpPr txBox="1"/>
          <p:nvPr/>
        </p:nvSpPr>
        <p:spPr>
          <a:xfrm>
            <a:off x="157600" y="203800"/>
            <a:ext cx="6604200" cy="617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3300" dirty="0">
                <a:solidFill>
                  <a:srgbClr val="3D3935"/>
                </a:solidFill>
                <a:latin typeface="Trebuchet MS"/>
                <a:ea typeface="Trebuchet MS"/>
                <a:cs typeface="Trebuchet MS"/>
                <a:sym typeface="Trebuchet MS"/>
              </a:rPr>
              <a:t>Service Landscape </a:t>
            </a:r>
            <a:endParaRPr sz="300" dirty="0">
              <a:solidFill>
                <a:srgbClr val="3D3935"/>
              </a:solidFill>
              <a:latin typeface="Trebuchet MS"/>
              <a:ea typeface="Trebuchet MS"/>
              <a:cs typeface="Trebuchet MS"/>
              <a:sym typeface="Trebuchet MS"/>
            </a:endParaRPr>
          </a:p>
        </p:txBody>
      </p:sp>
      <p:grpSp>
        <p:nvGrpSpPr>
          <p:cNvPr id="157" name="Google Shape;157;p19"/>
          <p:cNvGrpSpPr/>
          <p:nvPr/>
        </p:nvGrpSpPr>
        <p:grpSpPr>
          <a:xfrm>
            <a:off x="238051" y="4185715"/>
            <a:ext cx="8679578" cy="726447"/>
            <a:chOff x="1593000" y="2322568"/>
            <a:chExt cx="5957975" cy="643500"/>
          </a:xfrm>
        </p:grpSpPr>
        <p:sp>
          <p:nvSpPr>
            <p:cNvPr id="158" name="Google Shape;158;p19"/>
            <p:cNvSpPr/>
            <p:nvPr/>
          </p:nvSpPr>
          <p:spPr>
            <a:xfrm>
              <a:off x="3728375" y="2322568"/>
              <a:ext cx="3822600" cy="643500"/>
            </a:xfrm>
            <a:prstGeom prst="rect">
              <a:avLst/>
            </a:prstGeom>
            <a:solidFill>
              <a:srgbClr val="EEEEE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 name="Google Shape;159;p19"/>
            <p:cNvSpPr/>
            <p:nvPr/>
          </p:nvSpPr>
          <p:spPr>
            <a:xfrm flipH="1">
              <a:off x="2283025" y="2322575"/>
              <a:ext cx="1844400" cy="642600"/>
            </a:xfrm>
            <a:prstGeom prst="rect">
              <a:avLst/>
            </a:prstGeom>
            <a:solidFill>
              <a:srgbClr val="A72A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 name="Google Shape;160;p19"/>
            <p:cNvSpPr/>
            <p:nvPr/>
          </p:nvSpPr>
          <p:spPr>
            <a:xfrm rot="-5400000">
              <a:off x="3501574" y="1934671"/>
              <a:ext cx="643356" cy="1419149"/>
            </a:xfrm>
            <a:prstGeom prst="flowChartOffpageConnector">
              <a:avLst/>
            </a:prstGeom>
            <a:solidFill>
              <a:srgbClr val="A72A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 name="Google Shape;161;p19"/>
            <p:cNvSpPr/>
            <p:nvPr/>
          </p:nvSpPr>
          <p:spPr>
            <a:xfrm>
              <a:off x="2342625" y="2399951"/>
              <a:ext cx="1940700" cy="4959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 sz="1000">
                  <a:solidFill>
                    <a:srgbClr val="FFFFFF"/>
                  </a:solidFill>
                  <a:latin typeface="Roboto Medium"/>
                  <a:ea typeface="Roboto Medium"/>
                  <a:cs typeface="Roboto Medium"/>
                  <a:sym typeface="Roboto Medium"/>
                </a:rPr>
                <a:t>Department of Children &amp; Families</a:t>
              </a:r>
              <a:endParaRPr sz="1000">
                <a:solidFill>
                  <a:srgbClr val="FFFFFF"/>
                </a:solidFill>
                <a:latin typeface="Roboto Medium"/>
                <a:ea typeface="Roboto Medium"/>
                <a:cs typeface="Roboto Medium"/>
                <a:sym typeface="Roboto Medium"/>
              </a:endParaRPr>
            </a:p>
            <a:p>
              <a:pPr marL="0" lvl="0" indent="0" algn="l" rtl="0">
                <a:lnSpc>
                  <a:spcPct val="115000"/>
                </a:lnSpc>
                <a:spcBef>
                  <a:spcPts val="0"/>
                </a:spcBef>
                <a:spcAft>
                  <a:spcPts val="0"/>
                </a:spcAft>
                <a:buNone/>
              </a:pPr>
              <a:endParaRPr sz="800" i="1">
                <a:solidFill>
                  <a:srgbClr val="FFFFFF"/>
                </a:solidFill>
                <a:latin typeface="Roboto Medium"/>
                <a:ea typeface="Roboto Medium"/>
                <a:cs typeface="Roboto Medium"/>
                <a:sym typeface="Roboto Medium"/>
              </a:endParaRPr>
            </a:p>
          </p:txBody>
        </p:sp>
        <p:sp>
          <p:nvSpPr>
            <p:cNvPr id="162" name="Google Shape;162;p19"/>
            <p:cNvSpPr/>
            <p:nvPr/>
          </p:nvSpPr>
          <p:spPr>
            <a:xfrm>
              <a:off x="1593000" y="2322568"/>
              <a:ext cx="690000" cy="642300"/>
            </a:xfrm>
            <a:prstGeom prst="rect">
              <a:avLst/>
            </a:prstGeom>
            <a:solidFill>
              <a:srgbClr val="B02C20"/>
            </a:solidFill>
            <a:ln>
              <a:noFill/>
            </a:ln>
            <a:effectLst>
              <a:outerShdw blurRad="71438" dist="28575" dir="2700000" algn="bl" rotWithShape="0">
                <a:srgbClr val="000000">
                  <a:alpha val="17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 name="Google Shape;163;p19"/>
            <p:cNvSpPr/>
            <p:nvPr/>
          </p:nvSpPr>
          <p:spPr>
            <a:xfrm>
              <a:off x="1593000" y="2322575"/>
              <a:ext cx="690000" cy="642600"/>
            </a:xfrm>
            <a:prstGeom prst="rect">
              <a:avLst/>
            </a:prstGeom>
            <a:solidFill>
              <a:srgbClr val="BE2F2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600">
                  <a:solidFill>
                    <a:srgbClr val="FFFFFF"/>
                  </a:solidFill>
                  <a:latin typeface="Roboto Thin"/>
                  <a:ea typeface="Roboto Thin"/>
                  <a:cs typeface="Roboto Thin"/>
                  <a:sym typeface="Roboto Thin"/>
                </a:rPr>
                <a:t>05</a:t>
              </a:r>
              <a:endParaRPr sz="2600">
                <a:solidFill>
                  <a:srgbClr val="FFFFFF"/>
                </a:solidFill>
                <a:latin typeface="Roboto Thin"/>
                <a:ea typeface="Roboto Thin"/>
                <a:cs typeface="Roboto Thin"/>
                <a:sym typeface="Roboto Thin"/>
              </a:endParaRPr>
            </a:p>
          </p:txBody>
        </p:sp>
        <p:sp>
          <p:nvSpPr>
            <p:cNvPr id="164" name="Google Shape;164;p19"/>
            <p:cNvSpPr/>
            <p:nvPr/>
          </p:nvSpPr>
          <p:spPr>
            <a:xfrm>
              <a:off x="4387843" y="2323754"/>
              <a:ext cx="2234400" cy="642300"/>
            </a:xfrm>
            <a:prstGeom prst="rect">
              <a:avLst/>
            </a:prstGeom>
            <a:noFill/>
            <a:ln>
              <a:noFill/>
            </a:ln>
          </p:spPr>
          <p:txBody>
            <a:bodyPr spcFirstLastPara="1" wrap="square" lIns="91425" tIns="91425" rIns="91425" bIns="91425" anchor="ctr" anchorCtr="0">
              <a:noAutofit/>
            </a:bodyPr>
            <a:lstStyle/>
            <a:p>
              <a:pPr marL="457200" lvl="0" indent="-279400" algn="l" rtl="0">
                <a:lnSpc>
                  <a:spcPct val="115000"/>
                </a:lnSpc>
                <a:spcBef>
                  <a:spcPts val="0"/>
                </a:spcBef>
                <a:spcAft>
                  <a:spcPts val="0"/>
                </a:spcAft>
                <a:buClr>
                  <a:srgbClr val="A72A1E"/>
                </a:buClr>
                <a:buSzPts val="800"/>
                <a:buFont typeface="Roboto"/>
                <a:buChar char="●"/>
              </a:pPr>
              <a:r>
                <a:rPr lang="en" sz="800">
                  <a:solidFill>
                    <a:srgbClr val="A72A1E"/>
                  </a:solidFill>
                  <a:latin typeface="Roboto"/>
                  <a:ea typeface="Roboto"/>
                  <a:cs typeface="Roboto"/>
                  <a:sym typeface="Roboto"/>
                </a:rPr>
                <a:t>Family Resource Centers			</a:t>
              </a:r>
              <a:endParaRPr sz="800">
                <a:solidFill>
                  <a:srgbClr val="A72A1E"/>
                </a:solidFill>
                <a:latin typeface="Roboto"/>
                <a:ea typeface="Roboto"/>
                <a:cs typeface="Roboto"/>
                <a:sym typeface="Roboto"/>
              </a:endParaRPr>
            </a:p>
            <a:p>
              <a:pPr marL="457200" lvl="0" indent="-279400" algn="l" rtl="0">
                <a:lnSpc>
                  <a:spcPct val="115000"/>
                </a:lnSpc>
                <a:spcBef>
                  <a:spcPts val="0"/>
                </a:spcBef>
                <a:spcAft>
                  <a:spcPts val="0"/>
                </a:spcAft>
                <a:buClr>
                  <a:srgbClr val="A72A1E"/>
                </a:buClr>
                <a:buSzPts val="800"/>
                <a:buFont typeface="Roboto"/>
                <a:buChar char="●"/>
              </a:pPr>
              <a:r>
                <a:rPr lang="en" sz="800">
                  <a:solidFill>
                    <a:srgbClr val="A72A1E"/>
                  </a:solidFill>
                  <a:latin typeface="Roboto"/>
                  <a:ea typeface="Roboto"/>
                  <a:cs typeface="Roboto"/>
                  <a:sym typeface="Roboto"/>
                </a:rPr>
                <a:t>Medically complex and behavioral residences</a:t>
              </a:r>
              <a:endParaRPr sz="800">
                <a:solidFill>
                  <a:srgbClr val="A72A1E"/>
                </a:solidFill>
                <a:latin typeface="Roboto"/>
                <a:ea typeface="Roboto"/>
                <a:cs typeface="Roboto"/>
                <a:sym typeface="Roboto"/>
              </a:endParaRPr>
            </a:p>
            <a:p>
              <a:pPr marL="457200" lvl="0" indent="-279400" algn="l" rtl="0">
                <a:lnSpc>
                  <a:spcPct val="115000"/>
                </a:lnSpc>
                <a:spcBef>
                  <a:spcPts val="0"/>
                </a:spcBef>
                <a:spcAft>
                  <a:spcPts val="0"/>
                </a:spcAft>
                <a:buClr>
                  <a:srgbClr val="A72A1E"/>
                </a:buClr>
                <a:buSzPts val="800"/>
                <a:buFont typeface="Roboto"/>
                <a:buChar char="●"/>
              </a:pPr>
              <a:r>
                <a:rPr lang="en" sz="800">
                  <a:solidFill>
                    <a:srgbClr val="A72A1E"/>
                  </a:solidFill>
                  <a:latin typeface="Roboto"/>
                  <a:ea typeface="Roboto"/>
                  <a:cs typeface="Roboto"/>
                  <a:sym typeface="Roboto"/>
                </a:rPr>
                <a:t>Residential schools and Group Homes</a:t>
              </a:r>
              <a:endParaRPr sz="800">
                <a:solidFill>
                  <a:srgbClr val="9900FF"/>
                </a:solidFill>
                <a:latin typeface="Roboto"/>
                <a:ea typeface="Roboto"/>
                <a:cs typeface="Roboto"/>
                <a:sym typeface="Roboto"/>
              </a:endParaRPr>
            </a:p>
            <a:p>
              <a:pPr marL="457200" lvl="0" indent="-279400" algn="l" rtl="0">
                <a:lnSpc>
                  <a:spcPct val="115000"/>
                </a:lnSpc>
                <a:spcBef>
                  <a:spcPts val="0"/>
                </a:spcBef>
                <a:spcAft>
                  <a:spcPts val="0"/>
                </a:spcAft>
                <a:buClr>
                  <a:srgbClr val="9900FF"/>
                </a:buClr>
                <a:buSzPts val="800"/>
                <a:buFont typeface="Roboto"/>
                <a:buChar char="●"/>
              </a:pPr>
              <a:r>
                <a:rPr lang="en" sz="800">
                  <a:solidFill>
                    <a:srgbClr val="A72A1E"/>
                  </a:solidFill>
                  <a:latin typeface="Roboto"/>
                  <a:ea typeface="Roboto"/>
                  <a:cs typeface="Roboto"/>
                  <a:sym typeface="Roboto"/>
                </a:rPr>
                <a:t>Support and Stabilization services</a:t>
              </a:r>
              <a:r>
                <a:rPr lang="en" sz="800">
                  <a:solidFill>
                    <a:srgbClr val="9900FF"/>
                  </a:solidFill>
                  <a:latin typeface="Roboto"/>
                  <a:ea typeface="Roboto"/>
                  <a:cs typeface="Roboto"/>
                  <a:sym typeface="Roboto"/>
                </a:rPr>
                <a:t>	</a:t>
              </a:r>
              <a:endParaRPr sz="800">
                <a:solidFill>
                  <a:srgbClr val="9900FF"/>
                </a:solidFill>
                <a:latin typeface="Roboto"/>
                <a:ea typeface="Roboto"/>
                <a:cs typeface="Roboto"/>
                <a:sym typeface="Roboto"/>
              </a:endParaRPr>
            </a:p>
          </p:txBody>
        </p:sp>
      </p:grpSp>
      <p:grpSp>
        <p:nvGrpSpPr>
          <p:cNvPr id="165" name="Google Shape;165;p19"/>
          <p:cNvGrpSpPr/>
          <p:nvPr/>
        </p:nvGrpSpPr>
        <p:grpSpPr>
          <a:xfrm>
            <a:off x="238051" y="3446465"/>
            <a:ext cx="8679578" cy="726447"/>
            <a:chOff x="1593000" y="2322568"/>
            <a:chExt cx="5957975" cy="643500"/>
          </a:xfrm>
        </p:grpSpPr>
        <p:sp>
          <p:nvSpPr>
            <p:cNvPr id="166" name="Google Shape;166;p19"/>
            <p:cNvSpPr/>
            <p:nvPr/>
          </p:nvSpPr>
          <p:spPr>
            <a:xfrm>
              <a:off x="3728375" y="2322568"/>
              <a:ext cx="3822600" cy="643500"/>
            </a:xfrm>
            <a:prstGeom prst="rect">
              <a:avLst/>
            </a:prstGeom>
            <a:solidFill>
              <a:srgbClr val="EEEEE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 name="Google Shape;167;p19"/>
            <p:cNvSpPr/>
            <p:nvPr/>
          </p:nvSpPr>
          <p:spPr>
            <a:xfrm flipH="1">
              <a:off x="2283025" y="2322575"/>
              <a:ext cx="1844400" cy="642600"/>
            </a:xfrm>
            <a:prstGeom prst="rect">
              <a:avLst/>
            </a:prstGeom>
            <a:solidFill>
              <a:srgbClr val="A72A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 name="Google Shape;168;p19"/>
            <p:cNvSpPr/>
            <p:nvPr/>
          </p:nvSpPr>
          <p:spPr>
            <a:xfrm rot="-5400000">
              <a:off x="3501574" y="1934671"/>
              <a:ext cx="643356" cy="1419149"/>
            </a:xfrm>
            <a:prstGeom prst="flowChartOffpageConnector">
              <a:avLst/>
            </a:prstGeom>
            <a:solidFill>
              <a:srgbClr val="A72A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 name="Google Shape;169;p19"/>
            <p:cNvSpPr/>
            <p:nvPr/>
          </p:nvSpPr>
          <p:spPr>
            <a:xfrm>
              <a:off x="2342625" y="2399951"/>
              <a:ext cx="1940700" cy="4959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 sz="1000">
                  <a:solidFill>
                    <a:srgbClr val="FFFFFF"/>
                  </a:solidFill>
                  <a:latin typeface="Roboto Medium"/>
                  <a:ea typeface="Roboto Medium"/>
                  <a:cs typeface="Roboto Medium"/>
                  <a:sym typeface="Roboto Medium"/>
                </a:rPr>
                <a:t>Department of Mental Health</a:t>
              </a:r>
              <a:endParaRPr sz="1000">
                <a:solidFill>
                  <a:srgbClr val="FFFFFF"/>
                </a:solidFill>
                <a:latin typeface="Roboto"/>
                <a:ea typeface="Roboto"/>
                <a:cs typeface="Roboto"/>
                <a:sym typeface="Roboto"/>
              </a:endParaRPr>
            </a:p>
          </p:txBody>
        </p:sp>
        <p:sp>
          <p:nvSpPr>
            <p:cNvPr id="170" name="Google Shape;170;p19"/>
            <p:cNvSpPr/>
            <p:nvPr/>
          </p:nvSpPr>
          <p:spPr>
            <a:xfrm>
              <a:off x="1593000" y="2322568"/>
              <a:ext cx="690000" cy="642300"/>
            </a:xfrm>
            <a:prstGeom prst="rect">
              <a:avLst/>
            </a:prstGeom>
            <a:solidFill>
              <a:srgbClr val="B02C20"/>
            </a:solidFill>
            <a:ln>
              <a:noFill/>
            </a:ln>
            <a:effectLst>
              <a:outerShdw blurRad="71438" dist="28575" dir="2700000" algn="bl" rotWithShape="0">
                <a:srgbClr val="000000">
                  <a:alpha val="17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 name="Google Shape;171;p19"/>
            <p:cNvSpPr/>
            <p:nvPr/>
          </p:nvSpPr>
          <p:spPr>
            <a:xfrm>
              <a:off x="1593000" y="2322575"/>
              <a:ext cx="690000" cy="642600"/>
            </a:xfrm>
            <a:prstGeom prst="rect">
              <a:avLst/>
            </a:prstGeom>
            <a:solidFill>
              <a:srgbClr val="BE2F2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600">
                  <a:solidFill>
                    <a:srgbClr val="FFFFFF"/>
                  </a:solidFill>
                  <a:latin typeface="Roboto Thin"/>
                  <a:ea typeface="Roboto Thin"/>
                  <a:cs typeface="Roboto Thin"/>
                  <a:sym typeface="Roboto Thin"/>
                </a:rPr>
                <a:t>04</a:t>
              </a:r>
              <a:endParaRPr sz="2600">
                <a:solidFill>
                  <a:srgbClr val="FFFFFF"/>
                </a:solidFill>
                <a:latin typeface="Roboto Thin"/>
                <a:ea typeface="Roboto Thin"/>
                <a:cs typeface="Roboto Thin"/>
                <a:sym typeface="Roboto Thin"/>
              </a:endParaRPr>
            </a:p>
          </p:txBody>
        </p:sp>
        <p:sp>
          <p:nvSpPr>
            <p:cNvPr id="172" name="Google Shape;172;p19"/>
            <p:cNvSpPr/>
            <p:nvPr/>
          </p:nvSpPr>
          <p:spPr>
            <a:xfrm>
              <a:off x="4387850" y="2323750"/>
              <a:ext cx="2971200" cy="642300"/>
            </a:xfrm>
            <a:prstGeom prst="rect">
              <a:avLst/>
            </a:prstGeom>
            <a:noFill/>
            <a:ln>
              <a:noFill/>
            </a:ln>
          </p:spPr>
          <p:txBody>
            <a:bodyPr spcFirstLastPara="1" wrap="square" lIns="91425" tIns="91425" rIns="91425" bIns="91425" anchor="ctr" anchorCtr="0">
              <a:noAutofit/>
            </a:bodyPr>
            <a:lstStyle/>
            <a:p>
              <a:pPr marL="457200" lvl="0" indent="-279400" algn="l" rtl="0">
                <a:lnSpc>
                  <a:spcPct val="115000"/>
                </a:lnSpc>
                <a:spcBef>
                  <a:spcPts val="0"/>
                </a:spcBef>
                <a:spcAft>
                  <a:spcPts val="0"/>
                </a:spcAft>
                <a:buClr>
                  <a:srgbClr val="A72A1E"/>
                </a:buClr>
                <a:buSzPts val="800"/>
                <a:buFont typeface="Roboto"/>
                <a:buChar char="●"/>
              </a:pPr>
              <a:r>
                <a:rPr lang="en" sz="800">
                  <a:solidFill>
                    <a:srgbClr val="A72A1E"/>
                  </a:solidFill>
                  <a:latin typeface="Roboto"/>
                  <a:ea typeface="Roboto"/>
                  <a:cs typeface="Roboto"/>
                  <a:sym typeface="Roboto"/>
                </a:rPr>
                <a:t>ED Diversion</a:t>
              </a:r>
              <a:endParaRPr sz="800">
                <a:solidFill>
                  <a:srgbClr val="A72A1E"/>
                </a:solidFill>
                <a:latin typeface="Roboto"/>
                <a:ea typeface="Roboto"/>
                <a:cs typeface="Roboto"/>
                <a:sym typeface="Roboto"/>
              </a:endParaRPr>
            </a:p>
            <a:p>
              <a:pPr marL="457200" lvl="0" indent="-279400" algn="l" rtl="0">
                <a:lnSpc>
                  <a:spcPct val="115000"/>
                </a:lnSpc>
                <a:spcBef>
                  <a:spcPts val="0"/>
                </a:spcBef>
                <a:spcAft>
                  <a:spcPts val="0"/>
                </a:spcAft>
                <a:buClr>
                  <a:srgbClr val="A72A1E"/>
                </a:buClr>
                <a:buSzPts val="800"/>
                <a:buFont typeface="Roboto"/>
                <a:buChar char="●"/>
              </a:pPr>
              <a:r>
                <a:rPr lang="en" sz="800">
                  <a:solidFill>
                    <a:srgbClr val="A72A1E"/>
                  </a:solidFill>
                  <a:latin typeface="Roboto"/>
                  <a:ea typeface="Roboto"/>
                  <a:cs typeface="Roboto"/>
                  <a:sym typeface="Roboto"/>
                </a:rPr>
                <a:t>PACT-Y</a:t>
              </a:r>
              <a:endParaRPr sz="800">
                <a:solidFill>
                  <a:srgbClr val="A72A1E"/>
                </a:solidFill>
                <a:latin typeface="Roboto"/>
                <a:ea typeface="Roboto"/>
                <a:cs typeface="Roboto"/>
                <a:sym typeface="Roboto"/>
              </a:endParaRPr>
            </a:p>
            <a:p>
              <a:pPr marL="457200" lvl="0" indent="-279400" algn="l" rtl="0">
                <a:lnSpc>
                  <a:spcPct val="115000"/>
                </a:lnSpc>
                <a:spcBef>
                  <a:spcPts val="0"/>
                </a:spcBef>
                <a:spcAft>
                  <a:spcPts val="0"/>
                </a:spcAft>
                <a:buClr>
                  <a:srgbClr val="A72A1E"/>
                </a:buClr>
                <a:buSzPts val="800"/>
                <a:buFont typeface="Roboto"/>
                <a:buChar char="●"/>
              </a:pPr>
              <a:r>
                <a:rPr lang="en" sz="800">
                  <a:solidFill>
                    <a:srgbClr val="A72A1E"/>
                  </a:solidFill>
                  <a:latin typeface="Roboto"/>
                  <a:ea typeface="Roboto"/>
                  <a:cs typeface="Roboto"/>
                  <a:sym typeface="Roboto"/>
                </a:rPr>
                <a:t>Therapeutic After School</a:t>
              </a:r>
              <a:endParaRPr sz="800">
                <a:solidFill>
                  <a:srgbClr val="A72A1E"/>
                </a:solidFill>
                <a:latin typeface="Roboto"/>
                <a:ea typeface="Roboto"/>
                <a:cs typeface="Roboto"/>
                <a:sym typeface="Roboto"/>
              </a:endParaRPr>
            </a:p>
            <a:p>
              <a:pPr marL="457200" lvl="0" indent="-279400" algn="l" rtl="0">
                <a:lnSpc>
                  <a:spcPct val="115000"/>
                </a:lnSpc>
                <a:spcBef>
                  <a:spcPts val="0"/>
                </a:spcBef>
                <a:spcAft>
                  <a:spcPts val="0"/>
                </a:spcAft>
                <a:buClr>
                  <a:srgbClr val="A72A1E"/>
                </a:buClr>
                <a:buSzPts val="800"/>
                <a:buFont typeface="Roboto"/>
                <a:buChar char="●"/>
              </a:pPr>
              <a:r>
                <a:rPr lang="en" sz="800">
                  <a:solidFill>
                    <a:srgbClr val="A72A1E"/>
                  </a:solidFill>
                  <a:latin typeface="Roboto"/>
                  <a:ea typeface="Roboto"/>
                  <a:cs typeface="Roboto"/>
                  <a:sym typeface="Roboto"/>
                </a:rPr>
                <a:t>Flexible support</a:t>
              </a:r>
              <a:endParaRPr sz="800">
                <a:solidFill>
                  <a:srgbClr val="A72A1E"/>
                </a:solidFill>
                <a:latin typeface="Roboto"/>
                <a:ea typeface="Roboto"/>
                <a:cs typeface="Roboto"/>
                <a:sym typeface="Roboto"/>
              </a:endParaRPr>
            </a:p>
            <a:p>
              <a:pPr marL="457200" lvl="0" indent="-279400" algn="l" rtl="0">
                <a:lnSpc>
                  <a:spcPct val="115000"/>
                </a:lnSpc>
                <a:spcBef>
                  <a:spcPts val="0"/>
                </a:spcBef>
                <a:spcAft>
                  <a:spcPts val="0"/>
                </a:spcAft>
                <a:buClr>
                  <a:srgbClr val="A72A1E"/>
                </a:buClr>
                <a:buSzPts val="800"/>
                <a:buFont typeface="Roboto"/>
                <a:buChar char="●"/>
              </a:pPr>
              <a:r>
                <a:rPr lang="en" sz="800">
                  <a:solidFill>
                    <a:srgbClr val="A72A1E"/>
                  </a:solidFill>
                  <a:latin typeface="Roboto"/>
                  <a:ea typeface="Roboto"/>
                  <a:cs typeface="Roboto"/>
                  <a:sym typeface="Roboto"/>
                </a:rPr>
                <a:t>Intensive Community Services</a:t>
              </a:r>
              <a:endParaRPr sz="800">
                <a:solidFill>
                  <a:srgbClr val="A72A1E"/>
                </a:solidFill>
                <a:latin typeface="Roboto"/>
                <a:ea typeface="Roboto"/>
                <a:cs typeface="Roboto"/>
                <a:sym typeface="Roboto"/>
              </a:endParaRPr>
            </a:p>
          </p:txBody>
        </p:sp>
      </p:grpSp>
      <p:grpSp>
        <p:nvGrpSpPr>
          <p:cNvPr id="173" name="Google Shape;173;p19"/>
          <p:cNvGrpSpPr/>
          <p:nvPr/>
        </p:nvGrpSpPr>
        <p:grpSpPr>
          <a:xfrm>
            <a:off x="238051" y="2707165"/>
            <a:ext cx="8679578" cy="726447"/>
            <a:chOff x="1593000" y="2322568"/>
            <a:chExt cx="5957975" cy="643500"/>
          </a:xfrm>
        </p:grpSpPr>
        <p:sp>
          <p:nvSpPr>
            <p:cNvPr id="174" name="Google Shape;174;p19"/>
            <p:cNvSpPr/>
            <p:nvPr/>
          </p:nvSpPr>
          <p:spPr>
            <a:xfrm>
              <a:off x="3728375" y="2322568"/>
              <a:ext cx="3822600" cy="643500"/>
            </a:xfrm>
            <a:prstGeom prst="rect">
              <a:avLst/>
            </a:prstGeom>
            <a:solidFill>
              <a:srgbClr val="EEEEE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 name="Google Shape;175;p19"/>
            <p:cNvSpPr/>
            <p:nvPr/>
          </p:nvSpPr>
          <p:spPr>
            <a:xfrm flipH="1">
              <a:off x="2283025" y="2322575"/>
              <a:ext cx="1844400" cy="642600"/>
            </a:xfrm>
            <a:prstGeom prst="rect">
              <a:avLst/>
            </a:prstGeom>
            <a:solidFill>
              <a:srgbClr val="A72A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 name="Google Shape;176;p19"/>
            <p:cNvSpPr/>
            <p:nvPr/>
          </p:nvSpPr>
          <p:spPr>
            <a:xfrm rot="-5400000">
              <a:off x="3501574" y="1934671"/>
              <a:ext cx="643356" cy="1419149"/>
            </a:xfrm>
            <a:prstGeom prst="flowChartOffpageConnector">
              <a:avLst/>
            </a:prstGeom>
            <a:solidFill>
              <a:srgbClr val="A72A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 name="Google Shape;177;p19"/>
            <p:cNvSpPr/>
            <p:nvPr/>
          </p:nvSpPr>
          <p:spPr>
            <a:xfrm>
              <a:off x="2342625" y="2399951"/>
              <a:ext cx="1940700" cy="4959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 sz="1000" dirty="0">
                  <a:solidFill>
                    <a:srgbClr val="FFFFFF"/>
                  </a:solidFill>
                  <a:latin typeface="Roboto Medium"/>
                  <a:ea typeface="Roboto Medium"/>
                  <a:cs typeface="Roboto Medium"/>
                  <a:sym typeface="Roboto Medium"/>
                </a:rPr>
                <a:t>Department of Developmental Services</a:t>
              </a:r>
              <a:endParaRPr sz="1000" dirty="0">
                <a:solidFill>
                  <a:srgbClr val="FFFFFF"/>
                </a:solidFill>
                <a:latin typeface="Roboto"/>
                <a:ea typeface="Roboto"/>
                <a:cs typeface="Roboto"/>
                <a:sym typeface="Roboto"/>
              </a:endParaRPr>
            </a:p>
          </p:txBody>
        </p:sp>
        <p:sp>
          <p:nvSpPr>
            <p:cNvPr id="178" name="Google Shape;178;p19"/>
            <p:cNvSpPr/>
            <p:nvPr/>
          </p:nvSpPr>
          <p:spPr>
            <a:xfrm>
              <a:off x="1593000" y="2322568"/>
              <a:ext cx="690000" cy="642300"/>
            </a:xfrm>
            <a:prstGeom prst="rect">
              <a:avLst/>
            </a:prstGeom>
            <a:solidFill>
              <a:srgbClr val="B02C20"/>
            </a:solidFill>
            <a:ln>
              <a:noFill/>
            </a:ln>
            <a:effectLst>
              <a:outerShdw blurRad="71438" dist="28575" dir="2700000" algn="bl" rotWithShape="0">
                <a:srgbClr val="000000">
                  <a:alpha val="17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 name="Google Shape;179;p19"/>
            <p:cNvSpPr/>
            <p:nvPr/>
          </p:nvSpPr>
          <p:spPr>
            <a:xfrm>
              <a:off x="1593000" y="2322575"/>
              <a:ext cx="690000" cy="642600"/>
            </a:xfrm>
            <a:prstGeom prst="rect">
              <a:avLst/>
            </a:prstGeom>
            <a:solidFill>
              <a:srgbClr val="BE2F2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600">
                  <a:solidFill>
                    <a:srgbClr val="FFFFFF"/>
                  </a:solidFill>
                  <a:latin typeface="Roboto Thin"/>
                  <a:ea typeface="Roboto Thin"/>
                  <a:cs typeface="Roboto Thin"/>
                  <a:sym typeface="Roboto Thin"/>
                </a:rPr>
                <a:t>03</a:t>
              </a:r>
              <a:endParaRPr sz="2600">
                <a:solidFill>
                  <a:srgbClr val="FFFFFF"/>
                </a:solidFill>
                <a:latin typeface="Roboto Thin"/>
                <a:ea typeface="Roboto Thin"/>
                <a:cs typeface="Roboto Thin"/>
                <a:sym typeface="Roboto Thin"/>
              </a:endParaRPr>
            </a:p>
          </p:txBody>
        </p:sp>
        <p:sp>
          <p:nvSpPr>
            <p:cNvPr id="180" name="Google Shape;180;p19"/>
            <p:cNvSpPr/>
            <p:nvPr/>
          </p:nvSpPr>
          <p:spPr>
            <a:xfrm>
              <a:off x="4387844" y="2323750"/>
              <a:ext cx="1892100" cy="642300"/>
            </a:xfrm>
            <a:prstGeom prst="rect">
              <a:avLst/>
            </a:prstGeom>
            <a:noFill/>
            <a:ln>
              <a:noFill/>
            </a:ln>
          </p:spPr>
          <p:txBody>
            <a:bodyPr spcFirstLastPara="1" wrap="square" lIns="91425" tIns="91425" rIns="91425" bIns="91425" anchor="ctr" anchorCtr="0">
              <a:noAutofit/>
            </a:bodyPr>
            <a:lstStyle/>
            <a:p>
              <a:pPr marL="457200" lvl="0" indent="-279400" algn="l" rtl="0">
                <a:lnSpc>
                  <a:spcPct val="115000"/>
                </a:lnSpc>
                <a:spcBef>
                  <a:spcPts val="0"/>
                </a:spcBef>
                <a:spcAft>
                  <a:spcPts val="0"/>
                </a:spcAft>
                <a:buClr>
                  <a:srgbClr val="A72A1E"/>
                </a:buClr>
                <a:buSzPts val="800"/>
                <a:buFont typeface="Roboto"/>
                <a:buChar char="●"/>
              </a:pPr>
              <a:r>
                <a:rPr lang="en" sz="800" dirty="0">
                  <a:solidFill>
                    <a:srgbClr val="A72A1E"/>
                  </a:solidFill>
                  <a:latin typeface="Roboto"/>
                  <a:ea typeface="Roboto"/>
                  <a:cs typeface="Roboto"/>
                  <a:sym typeface="Roboto"/>
                </a:rPr>
                <a:t>Autism Waiver*  (Medicaid)</a:t>
              </a:r>
              <a:r>
                <a:rPr lang="en" sz="800" dirty="0">
                  <a:solidFill>
                    <a:srgbClr val="A72A1E"/>
                  </a:solidFill>
                  <a:highlight>
                    <a:srgbClr val="FFFF00"/>
                  </a:highlight>
                  <a:latin typeface="Roboto"/>
                  <a:ea typeface="Roboto"/>
                  <a:cs typeface="Roboto"/>
                  <a:sym typeface="Roboto"/>
                </a:rPr>
                <a:t>		</a:t>
              </a:r>
              <a:endParaRPr sz="800" dirty="0">
                <a:solidFill>
                  <a:srgbClr val="A72A1E"/>
                </a:solidFill>
                <a:highlight>
                  <a:srgbClr val="FFFF00"/>
                </a:highlight>
                <a:latin typeface="Roboto"/>
                <a:ea typeface="Roboto"/>
                <a:cs typeface="Roboto"/>
                <a:sym typeface="Roboto"/>
              </a:endParaRPr>
            </a:p>
            <a:p>
              <a:pPr marL="457200" lvl="0" indent="-279400" algn="l" rtl="0">
                <a:lnSpc>
                  <a:spcPct val="115000"/>
                </a:lnSpc>
                <a:spcBef>
                  <a:spcPts val="0"/>
                </a:spcBef>
                <a:spcAft>
                  <a:spcPts val="0"/>
                </a:spcAft>
                <a:buClr>
                  <a:srgbClr val="A72A1E"/>
                </a:buClr>
                <a:buSzPts val="800"/>
                <a:buFont typeface="Roboto"/>
                <a:buChar char="●"/>
              </a:pPr>
              <a:r>
                <a:rPr lang="en" sz="800" dirty="0">
                  <a:solidFill>
                    <a:srgbClr val="A72A1E"/>
                  </a:solidFill>
                  <a:latin typeface="Roboto"/>
                  <a:ea typeface="Roboto"/>
                  <a:cs typeface="Roboto"/>
                  <a:sym typeface="Roboto"/>
                </a:rPr>
                <a:t>Autism Support Centers</a:t>
              </a:r>
              <a:endParaRPr sz="800" dirty="0">
                <a:solidFill>
                  <a:srgbClr val="A72A1E"/>
                </a:solidFill>
                <a:latin typeface="Roboto"/>
                <a:ea typeface="Roboto"/>
                <a:cs typeface="Roboto"/>
                <a:sym typeface="Roboto"/>
              </a:endParaRPr>
            </a:p>
            <a:p>
              <a:pPr marL="457200" lvl="0" indent="-279400" algn="l" rtl="0">
                <a:lnSpc>
                  <a:spcPct val="115000"/>
                </a:lnSpc>
                <a:spcBef>
                  <a:spcPts val="0"/>
                </a:spcBef>
                <a:spcAft>
                  <a:spcPts val="0"/>
                </a:spcAft>
                <a:buClr>
                  <a:srgbClr val="A72A1E"/>
                </a:buClr>
                <a:buSzPts val="800"/>
                <a:buFont typeface="Roboto"/>
                <a:buChar char="●"/>
              </a:pPr>
              <a:r>
                <a:rPr lang="en" sz="800" dirty="0">
                  <a:solidFill>
                    <a:srgbClr val="A72A1E"/>
                  </a:solidFill>
                  <a:latin typeface="Roboto"/>
                  <a:ea typeface="Roboto"/>
                  <a:cs typeface="Roboto"/>
                  <a:sym typeface="Roboto"/>
                </a:rPr>
                <a:t>Family Support Centers</a:t>
              </a:r>
              <a:endParaRPr sz="800" dirty="0">
                <a:solidFill>
                  <a:srgbClr val="A72A1E"/>
                </a:solidFill>
                <a:latin typeface="Roboto"/>
                <a:ea typeface="Roboto"/>
                <a:cs typeface="Roboto"/>
                <a:sym typeface="Roboto"/>
              </a:endParaRPr>
            </a:p>
            <a:p>
              <a:pPr marL="457200" lvl="0" indent="-279400" algn="l" rtl="0">
                <a:lnSpc>
                  <a:spcPct val="115000"/>
                </a:lnSpc>
                <a:spcBef>
                  <a:spcPts val="0"/>
                </a:spcBef>
                <a:spcAft>
                  <a:spcPts val="0"/>
                </a:spcAft>
                <a:buClr>
                  <a:srgbClr val="A72A1E"/>
                </a:buClr>
                <a:buSzPts val="800"/>
                <a:buFont typeface="Roboto"/>
                <a:buChar char="●"/>
              </a:pPr>
              <a:r>
                <a:rPr lang="en" sz="800" dirty="0">
                  <a:solidFill>
                    <a:srgbClr val="A72A1E"/>
                  </a:solidFill>
                  <a:latin typeface="Roboto"/>
                  <a:ea typeface="Roboto"/>
                  <a:cs typeface="Roboto"/>
                  <a:sym typeface="Roboto"/>
                </a:rPr>
                <a:t>DESE / DDS Residential Prevention Program </a:t>
              </a:r>
              <a:endParaRPr sz="800" dirty="0">
                <a:solidFill>
                  <a:srgbClr val="A72A1E"/>
                </a:solidFill>
                <a:latin typeface="Roboto"/>
                <a:ea typeface="Roboto"/>
                <a:cs typeface="Roboto"/>
                <a:sym typeface="Roboto"/>
              </a:endParaRPr>
            </a:p>
          </p:txBody>
        </p:sp>
      </p:grpSp>
      <p:grpSp>
        <p:nvGrpSpPr>
          <p:cNvPr id="181" name="Google Shape;181;p19"/>
          <p:cNvGrpSpPr/>
          <p:nvPr/>
        </p:nvGrpSpPr>
        <p:grpSpPr>
          <a:xfrm>
            <a:off x="238051" y="1967889"/>
            <a:ext cx="8679578" cy="726446"/>
            <a:chOff x="1593000" y="2322568"/>
            <a:chExt cx="5957975" cy="643500"/>
          </a:xfrm>
        </p:grpSpPr>
        <p:sp>
          <p:nvSpPr>
            <p:cNvPr id="182" name="Google Shape;182;p19"/>
            <p:cNvSpPr/>
            <p:nvPr/>
          </p:nvSpPr>
          <p:spPr>
            <a:xfrm>
              <a:off x="3728375" y="2322568"/>
              <a:ext cx="3822600" cy="643500"/>
            </a:xfrm>
            <a:prstGeom prst="rect">
              <a:avLst/>
            </a:prstGeom>
            <a:solidFill>
              <a:srgbClr val="EEEEE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 name="Google Shape;183;p19"/>
            <p:cNvSpPr/>
            <p:nvPr/>
          </p:nvSpPr>
          <p:spPr>
            <a:xfrm flipH="1">
              <a:off x="2283025" y="2322575"/>
              <a:ext cx="1844400" cy="642600"/>
            </a:xfrm>
            <a:prstGeom prst="rect">
              <a:avLst/>
            </a:prstGeom>
            <a:solidFill>
              <a:srgbClr val="A72A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 name="Google Shape;184;p19"/>
            <p:cNvSpPr/>
            <p:nvPr/>
          </p:nvSpPr>
          <p:spPr>
            <a:xfrm rot="-5400000">
              <a:off x="3501574" y="1934671"/>
              <a:ext cx="643356" cy="1419149"/>
            </a:xfrm>
            <a:prstGeom prst="flowChartOffpageConnector">
              <a:avLst/>
            </a:prstGeom>
            <a:solidFill>
              <a:srgbClr val="A72A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 name="Google Shape;185;p19"/>
            <p:cNvSpPr/>
            <p:nvPr/>
          </p:nvSpPr>
          <p:spPr>
            <a:xfrm>
              <a:off x="2342625" y="2399951"/>
              <a:ext cx="1940700" cy="4959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 sz="1000" dirty="0">
                  <a:solidFill>
                    <a:srgbClr val="FFFFFF"/>
                  </a:solidFill>
                  <a:latin typeface="Roboto Medium"/>
                  <a:ea typeface="Roboto Medium"/>
                  <a:cs typeface="Roboto Medium"/>
                  <a:sym typeface="Roboto Medium"/>
                </a:rPr>
                <a:t>Special education (LEA)</a:t>
              </a:r>
              <a:endParaRPr sz="1000" dirty="0">
                <a:solidFill>
                  <a:srgbClr val="FFFFFF"/>
                </a:solidFill>
                <a:latin typeface="Roboto Medium"/>
                <a:ea typeface="Roboto Medium"/>
                <a:cs typeface="Roboto Medium"/>
                <a:sym typeface="Roboto Medium"/>
              </a:endParaRPr>
            </a:p>
            <a:p>
              <a:pPr marL="0" lvl="0" indent="0" algn="l" rtl="0">
                <a:lnSpc>
                  <a:spcPct val="115000"/>
                </a:lnSpc>
                <a:spcBef>
                  <a:spcPts val="0"/>
                </a:spcBef>
                <a:spcAft>
                  <a:spcPts val="0"/>
                </a:spcAft>
                <a:buNone/>
              </a:pPr>
              <a:r>
                <a:rPr lang="en" sz="1000" dirty="0">
                  <a:solidFill>
                    <a:srgbClr val="FFFFFF"/>
                  </a:solidFill>
                  <a:latin typeface="Roboto Medium"/>
                  <a:ea typeface="Roboto Medium"/>
                  <a:cs typeface="Roboto Medium"/>
                  <a:sym typeface="Roboto Medium"/>
                </a:rPr>
                <a:t>Department of Elementary and Secondary Education</a:t>
              </a:r>
              <a:endParaRPr sz="1000" dirty="0">
                <a:solidFill>
                  <a:srgbClr val="FFFFFF"/>
                </a:solidFill>
                <a:latin typeface="Roboto Medium"/>
                <a:ea typeface="Roboto Medium"/>
                <a:cs typeface="Roboto Medium"/>
                <a:sym typeface="Roboto Medium"/>
              </a:endParaRPr>
            </a:p>
          </p:txBody>
        </p:sp>
        <p:sp>
          <p:nvSpPr>
            <p:cNvPr id="186" name="Google Shape;186;p19"/>
            <p:cNvSpPr/>
            <p:nvPr/>
          </p:nvSpPr>
          <p:spPr>
            <a:xfrm>
              <a:off x="1593000" y="2322568"/>
              <a:ext cx="690000" cy="642300"/>
            </a:xfrm>
            <a:prstGeom prst="rect">
              <a:avLst/>
            </a:prstGeom>
            <a:solidFill>
              <a:srgbClr val="B02C20"/>
            </a:solidFill>
            <a:ln>
              <a:noFill/>
            </a:ln>
            <a:effectLst>
              <a:outerShdw blurRad="71438" dist="28575" dir="2700000" algn="bl" rotWithShape="0">
                <a:srgbClr val="000000">
                  <a:alpha val="17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 name="Google Shape;187;p19"/>
            <p:cNvSpPr/>
            <p:nvPr/>
          </p:nvSpPr>
          <p:spPr>
            <a:xfrm>
              <a:off x="1593000" y="2322575"/>
              <a:ext cx="690000" cy="642600"/>
            </a:xfrm>
            <a:prstGeom prst="rect">
              <a:avLst/>
            </a:prstGeom>
            <a:solidFill>
              <a:srgbClr val="BE2F2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600">
                  <a:solidFill>
                    <a:srgbClr val="FFFFFF"/>
                  </a:solidFill>
                  <a:latin typeface="Roboto Thin"/>
                  <a:ea typeface="Roboto Thin"/>
                  <a:cs typeface="Roboto Thin"/>
                  <a:sym typeface="Roboto Thin"/>
                </a:rPr>
                <a:t>02</a:t>
              </a:r>
              <a:endParaRPr sz="2600">
                <a:solidFill>
                  <a:srgbClr val="FFFFFF"/>
                </a:solidFill>
                <a:latin typeface="Roboto Thin"/>
                <a:ea typeface="Roboto Thin"/>
                <a:cs typeface="Roboto Thin"/>
                <a:sym typeface="Roboto Thin"/>
              </a:endParaRPr>
            </a:p>
          </p:txBody>
        </p:sp>
        <p:sp>
          <p:nvSpPr>
            <p:cNvPr id="188" name="Google Shape;188;p19"/>
            <p:cNvSpPr/>
            <p:nvPr/>
          </p:nvSpPr>
          <p:spPr>
            <a:xfrm>
              <a:off x="4387850" y="2404932"/>
              <a:ext cx="2971200" cy="546600"/>
            </a:xfrm>
            <a:prstGeom prst="rect">
              <a:avLst/>
            </a:prstGeom>
            <a:noFill/>
            <a:ln>
              <a:noFill/>
            </a:ln>
          </p:spPr>
          <p:txBody>
            <a:bodyPr spcFirstLastPara="1" wrap="square" lIns="91425" tIns="91425" rIns="91425" bIns="91425" anchor="ctr" anchorCtr="0">
              <a:noAutofit/>
            </a:bodyPr>
            <a:lstStyle/>
            <a:p>
              <a:pPr marL="457200" lvl="0" indent="-285750" algn="l" rtl="0">
                <a:lnSpc>
                  <a:spcPct val="115000"/>
                </a:lnSpc>
                <a:spcBef>
                  <a:spcPts val="0"/>
                </a:spcBef>
                <a:spcAft>
                  <a:spcPts val="0"/>
                </a:spcAft>
                <a:buClr>
                  <a:srgbClr val="A72A1E"/>
                </a:buClr>
                <a:buSzPts val="900"/>
                <a:buFont typeface="Roboto"/>
                <a:buChar char="●"/>
              </a:pPr>
              <a:r>
                <a:rPr lang="en" sz="900" dirty="0">
                  <a:solidFill>
                    <a:srgbClr val="A72A1E"/>
                  </a:solidFill>
                  <a:latin typeface="Roboto"/>
                  <a:ea typeface="Roboto"/>
                  <a:cs typeface="Roboto"/>
                  <a:sym typeface="Roboto"/>
                </a:rPr>
                <a:t>In-district services via IEP</a:t>
              </a:r>
              <a:endParaRPr sz="900" dirty="0">
                <a:solidFill>
                  <a:srgbClr val="A72A1E"/>
                </a:solidFill>
                <a:latin typeface="Roboto"/>
                <a:ea typeface="Roboto"/>
                <a:cs typeface="Roboto"/>
                <a:sym typeface="Roboto"/>
              </a:endParaRPr>
            </a:p>
            <a:p>
              <a:pPr marL="457200" lvl="0" indent="-285750" algn="l" rtl="0">
                <a:lnSpc>
                  <a:spcPct val="115000"/>
                </a:lnSpc>
                <a:spcBef>
                  <a:spcPts val="0"/>
                </a:spcBef>
                <a:spcAft>
                  <a:spcPts val="0"/>
                </a:spcAft>
                <a:buClr>
                  <a:srgbClr val="A72A1E"/>
                </a:buClr>
                <a:buSzPts val="900"/>
                <a:buFont typeface="Roboto"/>
                <a:buChar char="●"/>
              </a:pPr>
              <a:r>
                <a:rPr lang="en" sz="900" dirty="0">
                  <a:solidFill>
                    <a:srgbClr val="A72A1E"/>
                  </a:solidFill>
                  <a:latin typeface="Roboto"/>
                  <a:ea typeface="Roboto"/>
                  <a:cs typeface="Roboto"/>
                  <a:sym typeface="Roboto"/>
                </a:rPr>
                <a:t>Special education collaboratives</a:t>
              </a:r>
              <a:endParaRPr sz="900" dirty="0">
                <a:solidFill>
                  <a:srgbClr val="A72A1E"/>
                </a:solidFill>
                <a:latin typeface="Roboto"/>
                <a:ea typeface="Roboto"/>
                <a:cs typeface="Roboto"/>
                <a:sym typeface="Roboto"/>
              </a:endParaRPr>
            </a:p>
            <a:p>
              <a:pPr marL="457200" lvl="0" indent="-285750" algn="l" rtl="0">
                <a:lnSpc>
                  <a:spcPct val="115000"/>
                </a:lnSpc>
                <a:spcBef>
                  <a:spcPts val="0"/>
                </a:spcBef>
                <a:spcAft>
                  <a:spcPts val="0"/>
                </a:spcAft>
                <a:buClr>
                  <a:srgbClr val="A72A1E"/>
                </a:buClr>
                <a:buSzPts val="900"/>
                <a:buFont typeface="Roboto"/>
                <a:buChar char="●"/>
              </a:pPr>
              <a:r>
                <a:rPr lang="en" sz="900" dirty="0">
                  <a:solidFill>
                    <a:srgbClr val="A72A1E"/>
                  </a:solidFill>
                  <a:latin typeface="Roboto"/>
                  <a:ea typeface="Roboto"/>
                  <a:cs typeface="Roboto"/>
                  <a:sym typeface="Roboto"/>
                </a:rPr>
                <a:t>Out of district therapeutic day schools</a:t>
              </a:r>
              <a:endParaRPr sz="900" dirty="0">
                <a:solidFill>
                  <a:srgbClr val="A72A1E"/>
                </a:solidFill>
                <a:latin typeface="Roboto"/>
                <a:ea typeface="Roboto"/>
                <a:cs typeface="Roboto"/>
                <a:sym typeface="Roboto"/>
              </a:endParaRPr>
            </a:p>
            <a:p>
              <a:pPr marL="457200" lvl="0" indent="-285750" algn="l" rtl="0">
                <a:lnSpc>
                  <a:spcPct val="115000"/>
                </a:lnSpc>
                <a:spcBef>
                  <a:spcPts val="0"/>
                </a:spcBef>
                <a:spcAft>
                  <a:spcPts val="0"/>
                </a:spcAft>
                <a:buClr>
                  <a:srgbClr val="A72A1E"/>
                </a:buClr>
                <a:buSzPts val="900"/>
                <a:buFont typeface="Roboto"/>
                <a:buChar char="●"/>
              </a:pPr>
              <a:r>
                <a:rPr lang="en" sz="900" dirty="0">
                  <a:solidFill>
                    <a:srgbClr val="A72A1E"/>
                  </a:solidFill>
                  <a:latin typeface="Roboto"/>
                  <a:ea typeface="Roboto"/>
                  <a:cs typeface="Roboto"/>
                  <a:sym typeface="Roboto"/>
                </a:rPr>
                <a:t>Residential schools</a:t>
              </a:r>
              <a:endParaRPr sz="900" dirty="0">
                <a:solidFill>
                  <a:srgbClr val="A72A1E"/>
                </a:solidFill>
                <a:latin typeface="Roboto"/>
                <a:ea typeface="Roboto"/>
                <a:cs typeface="Roboto"/>
                <a:sym typeface="Roboto"/>
              </a:endParaRPr>
            </a:p>
            <a:p>
              <a:pPr marL="457200" lvl="0" indent="0" algn="l" rtl="0">
                <a:lnSpc>
                  <a:spcPct val="115000"/>
                </a:lnSpc>
                <a:spcBef>
                  <a:spcPts val="0"/>
                </a:spcBef>
                <a:spcAft>
                  <a:spcPts val="0"/>
                </a:spcAft>
                <a:buNone/>
              </a:pPr>
              <a:endParaRPr sz="800" dirty="0">
                <a:solidFill>
                  <a:srgbClr val="A72A1E"/>
                </a:solidFill>
                <a:latin typeface="Roboto"/>
                <a:ea typeface="Roboto"/>
                <a:cs typeface="Roboto"/>
                <a:sym typeface="Roboto"/>
              </a:endParaRPr>
            </a:p>
          </p:txBody>
        </p:sp>
      </p:grpSp>
      <p:grpSp>
        <p:nvGrpSpPr>
          <p:cNvPr id="189" name="Google Shape;189;p19"/>
          <p:cNvGrpSpPr/>
          <p:nvPr/>
        </p:nvGrpSpPr>
        <p:grpSpPr>
          <a:xfrm>
            <a:off x="238104" y="996033"/>
            <a:ext cx="8679578" cy="967502"/>
            <a:chOff x="1593000" y="2322568"/>
            <a:chExt cx="5957975" cy="643500"/>
          </a:xfrm>
        </p:grpSpPr>
        <p:sp>
          <p:nvSpPr>
            <p:cNvPr id="190" name="Google Shape;190;p19"/>
            <p:cNvSpPr/>
            <p:nvPr/>
          </p:nvSpPr>
          <p:spPr>
            <a:xfrm>
              <a:off x="3728375" y="2322568"/>
              <a:ext cx="3822600" cy="643500"/>
            </a:xfrm>
            <a:prstGeom prst="rect">
              <a:avLst/>
            </a:prstGeom>
            <a:solidFill>
              <a:srgbClr val="EEEEE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 name="Google Shape;191;p19"/>
            <p:cNvSpPr/>
            <p:nvPr/>
          </p:nvSpPr>
          <p:spPr>
            <a:xfrm flipH="1">
              <a:off x="2283025" y="2322575"/>
              <a:ext cx="1844400" cy="642600"/>
            </a:xfrm>
            <a:prstGeom prst="rect">
              <a:avLst/>
            </a:prstGeom>
            <a:solidFill>
              <a:srgbClr val="A72A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 name="Google Shape;192;p19"/>
            <p:cNvSpPr/>
            <p:nvPr/>
          </p:nvSpPr>
          <p:spPr>
            <a:xfrm rot="-5400000">
              <a:off x="3501574" y="1934671"/>
              <a:ext cx="643356" cy="1419149"/>
            </a:xfrm>
            <a:prstGeom prst="flowChartOffpageConnector">
              <a:avLst/>
            </a:prstGeom>
            <a:solidFill>
              <a:srgbClr val="A72A1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 name="Google Shape;193;p19"/>
            <p:cNvSpPr/>
            <p:nvPr/>
          </p:nvSpPr>
          <p:spPr>
            <a:xfrm>
              <a:off x="2342625" y="2399951"/>
              <a:ext cx="1940700" cy="4959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 sz="1000" dirty="0">
                  <a:solidFill>
                    <a:srgbClr val="FFFFFF"/>
                  </a:solidFill>
                  <a:latin typeface="Roboto Medium"/>
                  <a:ea typeface="Roboto Medium"/>
                  <a:cs typeface="Roboto Medium"/>
                  <a:sym typeface="Roboto Medium"/>
                </a:rPr>
                <a:t>Insurance</a:t>
              </a:r>
              <a:endParaRPr sz="1000" dirty="0">
                <a:solidFill>
                  <a:srgbClr val="FFFFFF"/>
                </a:solidFill>
                <a:latin typeface="Roboto Medium"/>
                <a:ea typeface="Roboto Medium"/>
                <a:cs typeface="Roboto Medium"/>
                <a:sym typeface="Roboto Medium"/>
              </a:endParaRPr>
            </a:p>
            <a:p>
              <a:pPr marL="0" lvl="0" indent="0" algn="l" rtl="0">
                <a:lnSpc>
                  <a:spcPct val="115000"/>
                </a:lnSpc>
                <a:spcBef>
                  <a:spcPts val="0"/>
                </a:spcBef>
                <a:spcAft>
                  <a:spcPts val="0"/>
                </a:spcAft>
                <a:buNone/>
              </a:pPr>
              <a:r>
                <a:rPr lang="en" sz="1000" dirty="0">
                  <a:solidFill>
                    <a:srgbClr val="FFFFFF"/>
                  </a:solidFill>
                  <a:latin typeface="Roboto Medium"/>
                  <a:ea typeface="Roboto Medium"/>
                  <a:cs typeface="Roboto Medium"/>
                  <a:sym typeface="Roboto Medium"/>
                </a:rPr>
                <a:t>MassHealth + Commercial</a:t>
              </a:r>
              <a:endParaRPr sz="1000" dirty="0">
                <a:solidFill>
                  <a:srgbClr val="FFFFFF"/>
                </a:solidFill>
                <a:latin typeface="Roboto Medium"/>
                <a:ea typeface="Roboto Medium"/>
                <a:cs typeface="Roboto Medium"/>
                <a:sym typeface="Roboto Medium"/>
              </a:endParaRPr>
            </a:p>
          </p:txBody>
        </p:sp>
        <p:sp>
          <p:nvSpPr>
            <p:cNvPr id="194" name="Google Shape;194;p19"/>
            <p:cNvSpPr/>
            <p:nvPr/>
          </p:nvSpPr>
          <p:spPr>
            <a:xfrm>
              <a:off x="1593000" y="2322568"/>
              <a:ext cx="690000" cy="642300"/>
            </a:xfrm>
            <a:prstGeom prst="rect">
              <a:avLst/>
            </a:prstGeom>
            <a:solidFill>
              <a:srgbClr val="B02C20"/>
            </a:solidFill>
            <a:ln>
              <a:noFill/>
            </a:ln>
            <a:effectLst>
              <a:outerShdw blurRad="71438" dist="28575" dir="2700000" algn="bl" rotWithShape="0">
                <a:srgbClr val="000000">
                  <a:alpha val="17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 name="Google Shape;195;p19"/>
            <p:cNvSpPr/>
            <p:nvPr/>
          </p:nvSpPr>
          <p:spPr>
            <a:xfrm>
              <a:off x="1593000" y="2322575"/>
              <a:ext cx="690000" cy="642600"/>
            </a:xfrm>
            <a:prstGeom prst="rect">
              <a:avLst/>
            </a:prstGeom>
            <a:solidFill>
              <a:srgbClr val="BE2F2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600">
                  <a:solidFill>
                    <a:srgbClr val="FFFFFF"/>
                  </a:solidFill>
                  <a:latin typeface="Roboto Thin"/>
                  <a:ea typeface="Roboto Thin"/>
                  <a:cs typeface="Roboto Thin"/>
                  <a:sym typeface="Roboto Thin"/>
                </a:rPr>
                <a:t>01</a:t>
              </a:r>
              <a:endParaRPr sz="2600">
                <a:solidFill>
                  <a:srgbClr val="FFFFFF"/>
                </a:solidFill>
                <a:latin typeface="Roboto Thin"/>
                <a:ea typeface="Roboto Thin"/>
                <a:cs typeface="Roboto Thin"/>
                <a:sym typeface="Roboto Thin"/>
              </a:endParaRPr>
            </a:p>
          </p:txBody>
        </p:sp>
        <p:sp>
          <p:nvSpPr>
            <p:cNvPr id="196" name="Google Shape;196;p19"/>
            <p:cNvSpPr/>
            <p:nvPr/>
          </p:nvSpPr>
          <p:spPr>
            <a:xfrm>
              <a:off x="4387838" y="2498918"/>
              <a:ext cx="3027900" cy="348600"/>
            </a:xfrm>
            <a:prstGeom prst="rect">
              <a:avLst/>
            </a:prstGeom>
            <a:noFill/>
            <a:ln>
              <a:noFill/>
            </a:ln>
          </p:spPr>
          <p:txBody>
            <a:bodyPr spcFirstLastPara="1" wrap="square" lIns="91425" tIns="91425" rIns="91425" bIns="91425" anchor="ctr" anchorCtr="0">
              <a:noAutofit/>
            </a:bodyPr>
            <a:lstStyle/>
            <a:p>
              <a:pPr marL="457200" lvl="0" indent="-279400" algn="l" rtl="0">
                <a:lnSpc>
                  <a:spcPct val="115000"/>
                </a:lnSpc>
                <a:spcBef>
                  <a:spcPts val="0"/>
                </a:spcBef>
                <a:spcAft>
                  <a:spcPts val="0"/>
                </a:spcAft>
                <a:buClr>
                  <a:srgbClr val="A72A1E"/>
                </a:buClr>
                <a:buSzPts val="800"/>
                <a:buFont typeface="Roboto"/>
                <a:buChar char="●"/>
              </a:pPr>
              <a:r>
                <a:rPr lang="en" sz="800" dirty="0">
                  <a:solidFill>
                    <a:srgbClr val="A72A1E"/>
                  </a:solidFill>
                  <a:latin typeface="Roboto"/>
                  <a:ea typeface="Roboto"/>
                  <a:cs typeface="Roboto"/>
                  <a:sym typeface="Roboto"/>
                </a:rPr>
                <a:t>Applied behavioral analysis</a:t>
              </a:r>
              <a:endParaRPr sz="800" dirty="0">
                <a:solidFill>
                  <a:srgbClr val="A72A1E"/>
                </a:solidFill>
                <a:latin typeface="Roboto"/>
                <a:ea typeface="Roboto"/>
                <a:cs typeface="Roboto"/>
                <a:sym typeface="Roboto"/>
              </a:endParaRPr>
            </a:p>
            <a:p>
              <a:pPr marL="457200" lvl="0" indent="-279400" algn="l" rtl="0">
                <a:lnSpc>
                  <a:spcPct val="115000"/>
                </a:lnSpc>
                <a:spcBef>
                  <a:spcPts val="0"/>
                </a:spcBef>
                <a:spcAft>
                  <a:spcPts val="0"/>
                </a:spcAft>
                <a:buClr>
                  <a:srgbClr val="A72A1E"/>
                </a:buClr>
                <a:buSzPts val="800"/>
                <a:buFont typeface="Roboto"/>
                <a:buChar char="●"/>
              </a:pPr>
              <a:r>
                <a:rPr lang="en" sz="800" dirty="0">
                  <a:solidFill>
                    <a:srgbClr val="A72A1E"/>
                  </a:solidFill>
                  <a:latin typeface="Roboto"/>
                  <a:ea typeface="Roboto"/>
                  <a:cs typeface="Roboto"/>
                  <a:sym typeface="Roboto"/>
                </a:rPr>
                <a:t>In-home behavioral therapy</a:t>
              </a:r>
              <a:endParaRPr sz="800" dirty="0">
                <a:solidFill>
                  <a:srgbClr val="A72A1E"/>
                </a:solidFill>
                <a:latin typeface="Roboto"/>
                <a:ea typeface="Roboto"/>
                <a:cs typeface="Roboto"/>
                <a:sym typeface="Roboto"/>
              </a:endParaRPr>
            </a:p>
            <a:p>
              <a:pPr marL="457200" lvl="0" indent="-279400" algn="l" rtl="0">
                <a:lnSpc>
                  <a:spcPct val="115000"/>
                </a:lnSpc>
                <a:spcBef>
                  <a:spcPts val="0"/>
                </a:spcBef>
                <a:spcAft>
                  <a:spcPts val="0"/>
                </a:spcAft>
                <a:buClr>
                  <a:srgbClr val="A72A1E"/>
                </a:buClr>
                <a:buSzPts val="800"/>
                <a:buFont typeface="Roboto"/>
                <a:buChar char="●"/>
              </a:pPr>
              <a:r>
                <a:rPr lang="en" sz="800" dirty="0">
                  <a:solidFill>
                    <a:srgbClr val="A72A1E"/>
                  </a:solidFill>
                  <a:latin typeface="Roboto"/>
                  <a:ea typeface="Roboto"/>
                  <a:cs typeface="Roboto"/>
                  <a:sym typeface="Roboto"/>
                </a:rPr>
                <a:t>In-home therapy</a:t>
              </a:r>
              <a:endParaRPr sz="800" dirty="0">
                <a:solidFill>
                  <a:srgbClr val="A72A1E"/>
                </a:solidFill>
                <a:latin typeface="Roboto"/>
                <a:ea typeface="Roboto"/>
                <a:cs typeface="Roboto"/>
                <a:sym typeface="Roboto"/>
              </a:endParaRPr>
            </a:p>
            <a:p>
              <a:pPr marL="457200" lvl="0" indent="-279400" algn="l" rtl="0">
                <a:lnSpc>
                  <a:spcPct val="115000"/>
                </a:lnSpc>
                <a:spcBef>
                  <a:spcPts val="0"/>
                </a:spcBef>
                <a:spcAft>
                  <a:spcPts val="0"/>
                </a:spcAft>
                <a:buClr>
                  <a:srgbClr val="A72A1E"/>
                </a:buClr>
                <a:buSzPts val="800"/>
                <a:buFont typeface="Roboto"/>
                <a:buChar char="●"/>
              </a:pPr>
              <a:r>
                <a:rPr lang="en" sz="800" dirty="0">
                  <a:solidFill>
                    <a:srgbClr val="A72A1E"/>
                  </a:solidFill>
                  <a:latin typeface="Roboto"/>
                  <a:ea typeface="Roboto"/>
                  <a:cs typeface="Roboto"/>
                  <a:sym typeface="Roboto"/>
                </a:rPr>
                <a:t>Intensive care coordination </a:t>
              </a:r>
              <a:endParaRPr sz="800" dirty="0">
                <a:solidFill>
                  <a:srgbClr val="A72A1E"/>
                </a:solidFill>
                <a:latin typeface="Roboto"/>
                <a:ea typeface="Roboto"/>
                <a:cs typeface="Roboto"/>
                <a:sym typeface="Roboto"/>
              </a:endParaRPr>
            </a:p>
            <a:p>
              <a:pPr marL="457200" lvl="0" indent="-279400" algn="l" rtl="0">
                <a:lnSpc>
                  <a:spcPct val="115000"/>
                </a:lnSpc>
                <a:spcBef>
                  <a:spcPts val="0"/>
                </a:spcBef>
                <a:spcAft>
                  <a:spcPts val="0"/>
                </a:spcAft>
                <a:buClr>
                  <a:srgbClr val="A72A1E"/>
                </a:buClr>
                <a:buSzPts val="800"/>
                <a:buFont typeface="Roboto"/>
                <a:buChar char="●"/>
              </a:pPr>
              <a:r>
                <a:rPr lang="en" sz="800" dirty="0">
                  <a:solidFill>
                    <a:srgbClr val="A72A1E"/>
                  </a:solidFill>
                  <a:latin typeface="Roboto"/>
                  <a:ea typeface="Roboto"/>
                  <a:cs typeface="Roboto"/>
                  <a:sym typeface="Roboto"/>
                </a:rPr>
                <a:t>Family support &amp; training </a:t>
              </a:r>
              <a:endParaRPr sz="800" dirty="0">
                <a:solidFill>
                  <a:srgbClr val="A72A1E"/>
                </a:solidFill>
                <a:latin typeface="Roboto"/>
                <a:ea typeface="Roboto"/>
                <a:cs typeface="Roboto"/>
                <a:sym typeface="Roboto"/>
              </a:endParaRPr>
            </a:p>
            <a:p>
              <a:pPr marL="457200" lvl="0" indent="-279400" algn="l" rtl="0">
                <a:lnSpc>
                  <a:spcPct val="115000"/>
                </a:lnSpc>
                <a:spcBef>
                  <a:spcPts val="0"/>
                </a:spcBef>
                <a:spcAft>
                  <a:spcPts val="0"/>
                </a:spcAft>
                <a:buClr>
                  <a:srgbClr val="A72A1E"/>
                </a:buClr>
                <a:buSzPts val="800"/>
                <a:buFont typeface="Roboto"/>
                <a:buChar char="●"/>
              </a:pPr>
              <a:r>
                <a:rPr lang="en" sz="800" dirty="0">
                  <a:solidFill>
                    <a:srgbClr val="A72A1E"/>
                  </a:solidFill>
                  <a:latin typeface="Roboto"/>
                  <a:ea typeface="Roboto"/>
                  <a:cs typeface="Roboto"/>
                  <a:sym typeface="Roboto"/>
                </a:rPr>
                <a:t>Outpatient therapy</a:t>
              </a:r>
              <a:endParaRPr sz="800" dirty="0">
                <a:solidFill>
                  <a:srgbClr val="A72A1E"/>
                </a:solidFill>
                <a:latin typeface="Roboto"/>
                <a:ea typeface="Roboto"/>
                <a:cs typeface="Roboto"/>
                <a:sym typeface="Roboto"/>
              </a:endParaRPr>
            </a:p>
            <a:p>
              <a:pPr marL="457200" lvl="0" indent="-285750" algn="l" rtl="0">
                <a:lnSpc>
                  <a:spcPct val="115000"/>
                </a:lnSpc>
                <a:spcBef>
                  <a:spcPts val="0"/>
                </a:spcBef>
                <a:spcAft>
                  <a:spcPts val="0"/>
                </a:spcAft>
                <a:buClr>
                  <a:srgbClr val="A72A1E"/>
                </a:buClr>
                <a:buSzPts val="900"/>
                <a:buFont typeface="Roboto"/>
                <a:buChar char="●"/>
              </a:pPr>
              <a:endParaRPr sz="800" dirty="0">
                <a:solidFill>
                  <a:srgbClr val="A72A1E"/>
                </a:solidFill>
                <a:latin typeface="Roboto"/>
                <a:ea typeface="Roboto"/>
                <a:cs typeface="Roboto"/>
                <a:sym typeface="Roboto"/>
              </a:endParaRPr>
            </a:p>
          </p:txBody>
        </p:sp>
      </p:grpSp>
      <p:sp>
        <p:nvSpPr>
          <p:cNvPr id="197" name="Google Shape;197;p19"/>
          <p:cNvSpPr txBox="1"/>
          <p:nvPr/>
        </p:nvSpPr>
        <p:spPr>
          <a:xfrm>
            <a:off x="6527200" y="820900"/>
            <a:ext cx="2448000" cy="1019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1000" dirty="0">
              <a:solidFill>
                <a:srgbClr val="980000"/>
              </a:solidFill>
              <a:latin typeface="Calibri"/>
              <a:ea typeface="Calibri"/>
              <a:cs typeface="Calibri"/>
              <a:sym typeface="Calibri"/>
            </a:endParaRPr>
          </a:p>
          <a:p>
            <a:pPr marL="457200" lvl="0" indent="-285750" algn="l" rtl="0">
              <a:spcBef>
                <a:spcPts val="0"/>
              </a:spcBef>
              <a:spcAft>
                <a:spcPts val="0"/>
              </a:spcAft>
              <a:buClr>
                <a:srgbClr val="980000"/>
              </a:buClr>
              <a:buSzPts val="900"/>
              <a:buFont typeface="Calibri"/>
              <a:buChar char="●"/>
            </a:pPr>
            <a:r>
              <a:rPr lang="en" sz="900" dirty="0">
                <a:solidFill>
                  <a:srgbClr val="980000"/>
                </a:solidFill>
                <a:latin typeface="Calibri"/>
                <a:ea typeface="Calibri"/>
                <a:cs typeface="Calibri"/>
                <a:sym typeface="Calibri"/>
              </a:rPr>
              <a:t>CBHC/urgent care</a:t>
            </a:r>
            <a:endParaRPr sz="900" dirty="0">
              <a:solidFill>
                <a:srgbClr val="980000"/>
              </a:solidFill>
              <a:latin typeface="Calibri"/>
              <a:ea typeface="Calibri"/>
              <a:cs typeface="Calibri"/>
              <a:sym typeface="Calibri"/>
            </a:endParaRPr>
          </a:p>
          <a:p>
            <a:pPr marL="457200" lvl="0" indent="-285750" algn="l" rtl="0">
              <a:spcBef>
                <a:spcPts val="0"/>
              </a:spcBef>
              <a:spcAft>
                <a:spcPts val="0"/>
              </a:spcAft>
              <a:buClr>
                <a:srgbClr val="980000"/>
              </a:buClr>
              <a:buSzPts val="900"/>
              <a:buFont typeface="Calibri"/>
              <a:buChar char="●"/>
            </a:pPr>
            <a:r>
              <a:rPr lang="en" sz="900" dirty="0">
                <a:solidFill>
                  <a:srgbClr val="980000"/>
                </a:solidFill>
                <a:latin typeface="Calibri"/>
                <a:ea typeface="Calibri"/>
                <a:cs typeface="Calibri"/>
                <a:sym typeface="Calibri"/>
              </a:rPr>
              <a:t>MCPAP for ASD</a:t>
            </a:r>
            <a:endParaRPr sz="900" dirty="0">
              <a:solidFill>
                <a:srgbClr val="980000"/>
              </a:solidFill>
              <a:latin typeface="Calibri"/>
              <a:ea typeface="Calibri"/>
              <a:cs typeface="Calibri"/>
              <a:sym typeface="Calibri"/>
            </a:endParaRPr>
          </a:p>
          <a:p>
            <a:pPr marL="457200" lvl="0" indent="-285750" algn="l" rtl="0">
              <a:spcBef>
                <a:spcPts val="0"/>
              </a:spcBef>
              <a:spcAft>
                <a:spcPts val="0"/>
              </a:spcAft>
              <a:buClr>
                <a:srgbClr val="980000"/>
              </a:buClr>
              <a:buSzPts val="900"/>
              <a:buFont typeface="Calibri"/>
              <a:buChar char="●"/>
            </a:pPr>
            <a:r>
              <a:rPr lang="en" sz="900" dirty="0">
                <a:solidFill>
                  <a:srgbClr val="980000"/>
                </a:solidFill>
                <a:latin typeface="Calibri"/>
                <a:ea typeface="Calibri"/>
                <a:cs typeface="Calibri"/>
                <a:sym typeface="Calibri"/>
              </a:rPr>
              <a:t>Partial hospital</a:t>
            </a:r>
            <a:endParaRPr sz="900" dirty="0">
              <a:solidFill>
                <a:srgbClr val="980000"/>
              </a:solidFill>
              <a:latin typeface="Calibri"/>
              <a:ea typeface="Calibri"/>
              <a:cs typeface="Calibri"/>
              <a:sym typeface="Calibri"/>
            </a:endParaRPr>
          </a:p>
          <a:p>
            <a:pPr marL="457200" lvl="0" indent="-279400" algn="l" rtl="0">
              <a:lnSpc>
                <a:spcPct val="115000"/>
              </a:lnSpc>
              <a:spcBef>
                <a:spcPts val="0"/>
              </a:spcBef>
              <a:spcAft>
                <a:spcPts val="0"/>
              </a:spcAft>
              <a:buClr>
                <a:srgbClr val="A72A1E"/>
              </a:buClr>
              <a:buSzPts val="800"/>
              <a:buFont typeface="Roboto"/>
              <a:buChar char="●"/>
            </a:pPr>
            <a:r>
              <a:rPr lang="en" sz="800" dirty="0">
                <a:solidFill>
                  <a:srgbClr val="A72A1E"/>
                </a:solidFill>
                <a:latin typeface="Roboto"/>
                <a:ea typeface="Roboto"/>
                <a:cs typeface="Roboto"/>
                <a:sym typeface="Roboto"/>
              </a:rPr>
              <a:t>CBAT - ASD /CBAT</a:t>
            </a:r>
            <a:endParaRPr sz="800" dirty="0">
              <a:solidFill>
                <a:srgbClr val="A72A1E"/>
              </a:solidFill>
              <a:latin typeface="Roboto"/>
              <a:ea typeface="Roboto"/>
              <a:cs typeface="Roboto"/>
              <a:sym typeface="Roboto"/>
            </a:endParaRPr>
          </a:p>
          <a:p>
            <a:pPr marL="457200" lvl="0" indent="-279400" algn="l" rtl="0">
              <a:lnSpc>
                <a:spcPct val="115000"/>
              </a:lnSpc>
              <a:spcBef>
                <a:spcPts val="0"/>
              </a:spcBef>
              <a:spcAft>
                <a:spcPts val="0"/>
              </a:spcAft>
              <a:buClr>
                <a:srgbClr val="A72A1E"/>
              </a:buClr>
              <a:buSzPts val="800"/>
              <a:buFont typeface="Roboto"/>
              <a:buChar char="●"/>
            </a:pPr>
            <a:r>
              <a:rPr lang="en" sz="800" dirty="0">
                <a:solidFill>
                  <a:srgbClr val="A72A1E"/>
                </a:solidFill>
                <a:latin typeface="Roboto"/>
                <a:ea typeface="Roboto"/>
                <a:cs typeface="Roboto"/>
                <a:sym typeface="Roboto"/>
              </a:rPr>
              <a:t>Acute inpatient - SNU</a:t>
            </a:r>
            <a:endParaRPr sz="800" dirty="0">
              <a:solidFill>
                <a:srgbClr val="A72A1E"/>
              </a:solidFill>
              <a:latin typeface="Roboto"/>
              <a:ea typeface="Roboto"/>
              <a:cs typeface="Roboto"/>
              <a:sym typeface="Roboto"/>
            </a:endParaRPr>
          </a:p>
          <a:p>
            <a:pPr marL="457200" lvl="0" indent="-279400" algn="l" rtl="0">
              <a:lnSpc>
                <a:spcPct val="115000"/>
              </a:lnSpc>
              <a:spcBef>
                <a:spcPts val="0"/>
              </a:spcBef>
              <a:spcAft>
                <a:spcPts val="0"/>
              </a:spcAft>
              <a:buClr>
                <a:srgbClr val="A72A1E"/>
              </a:buClr>
              <a:buSzPts val="800"/>
              <a:buFont typeface="Roboto"/>
              <a:buChar char="●"/>
            </a:pPr>
            <a:r>
              <a:rPr lang="en" sz="800" dirty="0">
                <a:solidFill>
                  <a:srgbClr val="A72A1E"/>
                </a:solidFill>
                <a:highlight>
                  <a:srgbClr val="EEEEEE"/>
                </a:highlight>
                <a:latin typeface="Roboto"/>
                <a:ea typeface="Roboto"/>
                <a:cs typeface="Roboto"/>
                <a:sym typeface="Roboto"/>
              </a:rPr>
              <a:t>Early intervention* (DPH operated)</a:t>
            </a:r>
            <a:endParaRPr sz="800" dirty="0">
              <a:solidFill>
                <a:srgbClr val="A72A1E"/>
              </a:solidFill>
              <a:highlight>
                <a:srgbClr val="EEEEEE"/>
              </a:highlight>
              <a:latin typeface="Roboto"/>
              <a:ea typeface="Roboto"/>
              <a:cs typeface="Roboto"/>
              <a:sym typeface="Roboto"/>
            </a:endParaRPr>
          </a:p>
          <a:p>
            <a:pPr marL="457200" lvl="0" indent="-279400" algn="l" rtl="0">
              <a:lnSpc>
                <a:spcPct val="115000"/>
              </a:lnSpc>
              <a:spcBef>
                <a:spcPts val="0"/>
              </a:spcBef>
              <a:spcAft>
                <a:spcPts val="0"/>
              </a:spcAft>
              <a:buClr>
                <a:srgbClr val="A72A1E"/>
              </a:buClr>
              <a:buSzPts val="800"/>
              <a:buFont typeface="Roboto"/>
              <a:buChar char="●"/>
            </a:pPr>
            <a:r>
              <a:rPr lang="en" sz="800" dirty="0">
                <a:solidFill>
                  <a:srgbClr val="A72A1E"/>
                </a:solidFill>
                <a:latin typeface="Roboto"/>
                <a:ea typeface="Roboto"/>
                <a:cs typeface="Roboto"/>
                <a:sym typeface="Roboto"/>
              </a:rPr>
              <a:t>Youth community crisis stabilization</a:t>
            </a:r>
            <a:endParaRPr sz="800" dirty="0">
              <a:solidFill>
                <a:srgbClr val="A72A1E"/>
              </a:solidFill>
              <a:highlight>
                <a:srgbClr val="EEEEEE"/>
              </a:highlight>
              <a:latin typeface="Roboto"/>
              <a:ea typeface="Roboto"/>
              <a:cs typeface="Roboto"/>
              <a:sym typeface="Roboto"/>
            </a:endParaRPr>
          </a:p>
          <a:p>
            <a:pPr marL="457200" lvl="0" indent="0" algn="l" rtl="0">
              <a:lnSpc>
                <a:spcPct val="115000"/>
              </a:lnSpc>
              <a:spcBef>
                <a:spcPts val="0"/>
              </a:spcBef>
              <a:spcAft>
                <a:spcPts val="0"/>
              </a:spcAft>
              <a:buNone/>
            </a:pPr>
            <a:endParaRPr sz="1000" dirty="0">
              <a:solidFill>
                <a:srgbClr val="A72A1E"/>
              </a:solidFill>
              <a:latin typeface="Roboto"/>
              <a:ea typeface="Roboto"/>
              <a:cs typeface="Roboto"/>
              <a:sym typeface="Roboto"/>
            </a:endParaRPr>
          </a:p>
        </p:txBody>
      </p:sp>
      <p:sp>
        <p:nvSpPr>
          <p:cNvPr id="198" name="Google Shape;198;p19"/>
          <p:cNvSpPr txBox="1"/>
          <p:nvPr/>
        </p:nvSpPr>
        <p:spPr>
          <a:xfrm>
            <a:off x="6190175" y="3452675"/>
            <a:ext cx="2448000" cy="617100"/>
          </a:xfrm>
          <a:prstGeom prst="rect">
            <a:avLst/>
          </a:prstGeom>
          <a:noFill/>
          <a:ln>
            <a:noFill/>
          </a:ln>
        </p:spPr>
        <p:txBody>
          <a:bodyPr spcFirstLastPara="1" wrap="square" lIns="91425" tIns="91425" rIns="91425" bIns="91425" anchor="t" anchorCtr="0">
            <a:noAutofit/>
          </a:bodyPr>
          <a:lstStyle/>
          <a:p>
            <a:pPr marL="457200" lvl="0" indent="-279400" algn="l" rtl="0">
              <a:lnSpc>
                <a:spcPct val="115000"/>
              </a:lnSpc>
              <a:spcBef>
                <a:spcPts val="0"/>
              </a:spcBef>
              <a:spcAft>
                <a:spcPts val="0"/>
              </a:spcAft>
              <a:buClr>
                <a:srgbClr val="A72A1E"/>
              </a:buClr>
              <a:buSzPts val="800"/>
              <a:buFont typeface="Roboto"/>
              <a:buChar char="●"/>
            </a:pPr>
            <a:r>
              <a:rPr lang="en" sz="800">
                <a:solidFill>
                  <a:srgbClr val="A72A1E"/>
                </a:solidFill>
                <a:latin typeface="Roboto"/>
                <a:ea typeface="Roboto"/>
                <a:cs typeface="Roboto"/>
                <a:sym typeface="Roboto"/>
              </a:rPr>
              <a:t>Young Adult Access Centers</a:t>
            </a:r>
            <a:endParaRPr sz="800">
              <a:solidFill>
                <a:srgbClr val="A72A1E"/>
              </a:solidFill>
              <a:latin typeface="Roboto"/>
              <a:ea typeface="Roboto"/>
              <a:cs typeface="Roboto"/>
              <a:sym typeface="Roboto"/>
            </a:endParaRPr>
          </a:p>
          <a:p>
            <a:pPr marL="457200" lvl="0" indent="-279400" algn="l" rtl="0">
              <a:lnSpc>
                <a:spcPct val="115000"/>
              </a:lnSpc>
              <a:spcBef>
                <a:spcPts val="0"/>
              </a:spcBef>
              <a:spcAft>
                <a:spcPts val="0"/>
              </a:spcAft>
              <a:buClr>
                <a:srgbClr val="A72A1E"/>
              </a:buClr>
              <a:buSzPts val="800"/>
              <a:buFont typeface="Roboto"/>
              <a:buChar char="●"/>
            </a:pPr>
            <a:r>
              <a:rPr lang="en" sz="800">
                <a:solidFill>
                  <a:srgbClr val="A72A1E"/>
                </a:solidFill>
                <a:latin typeface="Roboto"/>
                <a:ea typeface="Roboto"/>
                <a:cs typeface="Roboto"/>
                <a:sym typeface="Roboto"/>
              </a:rPr>
              <a:t>Adolescent Continuing Care Unit</a:t>
            </a:r>
            <a:endParaRPr sz="800">
              <a:solidFill>
                <a:srgbClr val="A72A1E"/>
              </a:solidFill>
              <a:latin typeface="Roboto"/>
              <a:ea typeface="Roboto"/>
              <a:cs typeface="Roboto"/>
              <a:sym typeface="Roboto"/>
            </a:endParaRPr>
          </a:p>
          <a:p>
            <a:pPr marL="457200" lvl="0" indent="-279400" algn="l" rtl="0">
              <a:lnSpc>
                <a:spcPct val="115000"/>
              </a:lnSpc>
              <a:spcBef>
                <a:spcPts val="0"/>
              </a:spcBef>
              <a:spcAft>
                <a:spcPts val="0"/>
              </a:spcAft>
              <a:buClr>
                <a:srgbClr val="A72A1E"/>
              </a:buClr>
              <a:buSzPts val="800"/>
              <a:buFont typeface="Roboto"/>
              <a:buChar char="●"/>
            </a:pPr>
            <a:r>
              <a:rPr lang="en" sz="800">
                <a:solidFill>
                  <a:srgbClr val="A72A1E"/>
                </a:solidFill>
                <a:latin typeface="Roboto"/>
                <a:ea typeface="Roboto"/>
                <a:cs typeface="Roboto"/>
                <a:sym typeface="Roboto"/>
              </a:rPr>
              <a:t>Merrimack Center IRTP</a:t>
            </a:r>
            <a:endParaRPr sz="800">
              <a:solidFill>
                <a:srgbClr val="A72A1E"/>
              </a:solidFill>
              <a:latin typeface="Roboto"/>
              <a:ea typeface="Roboto"/>
              <a:cs typeface="Roboto"/>
              <a:sym typeface="Roboto"/>
            </a:endParaRPr>
          </a:p>
          <a:p>
            <a:pPr marL="457200" lvl="0" indent="-279400" algn="l" rtl="0">
              <a:lnSpc>
                <a:spcPct val="115000"/>
              </a:lnSpc>
              <a:spcBef>
                <a:spcPts val="0"/>
              </a:spcBef>
              <a:spcAft>
                <a:spcPts val="0"/>
              </a:spcAft>
              <a:buClr>
                <a:srgbClr val="A72A1E"/>
              </a:buClr>
              <a:buSzPts val="800"/>
              <a:buFont typeface="Roboto"/>
              <a:buChar char="●"/>
            </a:pPr>
            <a:r>
              <a:rPr lang="en" sz="800">
                <a:solidFill>
                  <a:srgbClr val="A72A1E"/>
                </a:solidFill>
                <a:latin typeface="Roboto"/>
                <a:ea typeface="Roboto"/>
                <a:cs typeface="Roboto"/>
                <a:sym typeface="Roboto"/>
              </a:rPr>
              <a:t>Behavioral Health Helpline</a:t>
            </a:r>
            <a:endParaRPr sz="800">
              <a:solidFill>
                <a:srgbClr val="A72A1E"/>
              </a:solidFill>
              <a:latin typeface="Roboto"/>
              <a:ea typeface="Roboto"/>
              <a:cs typeface="Roboto"/>
              <a:sym typeface="Roboto"/>
            </a:endParaRPr>
          </a:p>
          <a:p>
            <a:pPr marL="0" lvl="0" indent="0" algn="l" rtl="0">
              <a:spcBef>
                <a:spcPts val="0"/>
              </a:spcBef>
              <a:spcAft>
                <a:spcPts val="0"/>
              </a:spcAft>
              <a:buNone/>
            </a:pPr>
            <a:endParaRPr sz="1500">
              <a:latin typeface="Calibri"/>
              <a:ea typeface="Calibri"/>
              <a:cs typeface="Calibri"/>
              <a:sym typeface="Calibri"/>
            </a:endParaRPr>
          </a:p>
        </p:txBody>
      </p:sp>
      <p:sp>
        <p:nvSpPr>
          <p:cNvPr id="199" name="Google Shape;199;p19"/>
          <p:cNvSpPr txBox="1"/>
          <p:nvPr/>
        </p:nvSpPr>
        <p:spPr>
          <a:xfrm>
            <a:off x="6846100" y="4185725"/>
            <a:ext cx="1679400" cy="697200"/>
          </a:xfrm>
          <a:prstGeom prst="rect">
            <a:avLst/>
          </a:prstGeom>
          <a:noFill/>
          <a:ln>
            <a:noFill/>
          </a:ln>
        </p:spPr>
        <p:txBody>
          <a:bodyPr spcFirstLastPara="1" wrap="square" lIns="114300" tIns="91425" rIns="91425" bIns="91425" anchor="t" anchorCtr="0">
            <a:noAutofit/>
          </a:bodyPr>
          <a:lstStyle/>
          <a:p>
            <a:pPr marL="228600" lvl="0" indent="-279400" algn="l" rtl="0">
              <a:spcBef>
                <a:spcPts val="0"/>
              </a:spcBef>
              <a:spcAft>
                <a:spcPts val="0"/>
              </a:spcAft>
              <a:buClr>
                <a:srgbClr val="802017"/>
              </a:buClr>
              <a:buSzPts val="800"/>
              <a:buFont typeface="Roboto"/>
              <a:buChar char="●"/>
            </a:pPr>
            <a:r>
              <a:rPr lang="en" sz="800">
                <a:solidFill>
                  <a:srgbClr val="802017"/>
                </a:solidFill>
                <a:latin typeface="Roboto"/>
                <a:ea typeface="Roboto"/>
                <a:cs typeface="Roboto"/>
                <a:sym typeface="Roboto"/>
              </a:rPr>
              <a:t>Comprehensive Foster Care</a:t>
            </a:r>
            <a:endParaRPr sz="800">
              <a:solidFill>
                <a:srgbClr val="802017"/>
              </a:solidFill>
              <a:latin typeface="Roboto"/>
              <a:ea typeface="Roboto"/>
              <a:cs typeface="Roboto"/>
              <a:sym typeface="Roboto"/>
            </a:endParaRPr>
          </a:p>
          <a:p>
            <a:pPr marL="457200" lvl="0" indent="0" algn="l" rtl="0">
              <a:spcBef>
                <a:spcPts val="0"/>
              </a:spcBef>
              <a:spcAft>
                <a:spcPts val="0"/>
              </a:spcAft>
              <a:buNone/>
            </a:pPr>
            <a:endParaRPr sz="800">
              <a:solidFill>
                <a:schemeClr val="dk1"/>
              </a:solidFill>
              <a:latin typeface="Roboto"/>
              <a:ea typeface="Roboto"/>
              <a:cs typeface="Roboto"/>
              <a:sym typeface="Roboto"/>
            </a:endParaRPr>
          </a:p>
        </p:txBody>
      </p:sp>
      <p:sp>
        <p:nvSpPr>
          <p:cNvPr id="200" name="Google Shape;200;p19"/>
          <p:cNvSpPr txBox="1"/>
          <p:nvPr/>
        </p:nvSpPr>
        <p:spPr>
          <a:xfrm>
            <a:off x="6471275" y="2465500"/>
            <a:ext cx="2166900" cy="1019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900" dirty="0">
              <a:solidFill>
                <a:srgbClr val="980000"/>
              </a:solidFill>
              <a:latin typeface="Calibri"/>
              <a:ea typeface="Calibri"/>
              <a:cs typeface="Calibri"/>
              <a:sym typeface="Calibri"/>
            </a:endParaRPr>
          </a:p>
          <a:p>
            <a:pPr marL="457200" lvl="0" indent="-285750" algn="l" rtl="0">
              <a:lnSpc>
                <a:spcPct val="115000"/>
              </a:lnSpc>
              <a:spcBef>
                <a:spcPts val="0"/>
              </a:spcBef>
              <a:spcAft>
                <a:spcPts val="0"/>
              </a:spcAft>
              <a:buClr>
                <a:srgbClr val="A72A1E"/>
              </a:buClr>
              <a:buSzPts val="900"/>
              <a:buFont typeface="Roboto"/>
              <a:buChar char="●"/>
            </a:pPr>
            <a:r>
              <a:rPr lang="en" sz="900" dirty="0">
                <a:solidFill>
                  <a:srgbClr val="980000"/>
                </a:solidFill>
                <a:latin typeface="Calibri"/>
                <a:ea typeface="Calibri"/>
                <a:cs typeface="Calibri"/>
                <a:sym typeface="Calibri"/>
              </a:rPr>
              <a:t>family flexible supports (IFFS)</a:t>
            </a:r>
            <a:r>
              <a:rPr lang="en-US" sz="900" dirty="0">
                <a:solidFill>
                  <a:srgbClr val="980000"/>
                </a:solidFill>
                <a:latin typeface="Calibri"/>
                <a:ea typeface="Calibri"/>
                <a:cs typeface="Calibri"/>
                <a:sym typeface="Calibri"/>
              </a:rPr>
              <a:t> Family support navigation</a:t>
            </a:r>
          </a:p>
          <a:p>
            <a:pPr marL="457200" lvl="0" indent="-285750">
              <a:lnSpc>
                <a:spcPct val="115000"/>
              </a:lnSpc>
              <a:buClr>
                <a:srgbClr val="980000"/>
              </a:buClr>
              <a:buSzPts val="900"/>
              <a:buFont typeface="Calibri"/>
              <a:buChar char="●"/>
            </a:pPr>
            <a:r>
              <a:rPr lang="en-US" sz="900" dirty="0">
                <a:solidFill>
                  <a:srgbClr val="980000"/>
                </a:solidFill>
                <a:latin typeface="Calibri"/>
                <a:ea typeface="Calibri"/>
                <a:cs typeface="Calibri"/>
                <a:sym typeface="Calibri"/>
              </a:rPr>
              <a:t>Intensive </a:t>
            </a:r>
            <a:endParaRPr sz="900" dirty="0">
              <a:solidFill>
                <a:srgbClr val="980000"/>
              </a:solidFill>
              <a:latin typeface="Calibri"/>
              <a:ea typeface="Calibri"/>
              <a:cs typeface="Calibri"/>
              <a:sym typeface="Calibri"/>
            </a:endParaRPr>
          </a:p>
        </p:txBody>
      </p:sp>
      <p:pic>
        <p:nvPicPr>
          <p:cNvPr id="201" name="Google Shape;201;p19"/>
          <p:cNvPicPr preferRelativeResize="0"/>
          <p:nvPr/>
        </p:nvPicPr>
        <p:blipFill>
          <a:blip r:embed="rId4">
            <a:alphaModFix/>
          </a:blip>
          <a:stretch>
            <a:fillRect/>
          </a:stretch>
        </p:blipFill>
        <p:spPr>
          <a:xfrm>
            <a:off x="6577400" y="46725"/>
            <a:ext cx="827322" cy="8928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05"/>
        <p:cNvGrpSpPr/>
        <p:nvPr/>
      </p:nvGrpSpPr>
      <p:grpSpPr>
        <a:xfrm>
          <a:off x="0" y="0"/>
          <a:ext cx="0" cy="0"/>
          <a:chOff x="0" y="0"/>
          <a:chExt cx="0" cy="0"/>
        </a:xfrm>
      </p:grpSpPr>
      <p:grpSp>
        <p:nvGrpSpPr>
          <p:cNvPr id="206" name="Google Shape;206;p20"/>
          <p:cNvGrpSpPr/>
          <p:nvPr/>
        </p:nvGrpSpPr>
        <p:grpSpPr>
          <a:xfrm>
            <a:off x="110208" y="-13920"/>
            <a:ext cx="1077184" cy="5173659"/>
            <a:chOff x="110208" y="-13920"/>
            <a:chExt cx="1077184" cy="5173659"/>
          </a:xfrm>
        </p:grpSpPr>
        <p:pic>
          <p:nvPicPr>
            <p:cNvPr id="207" name="Google Shape;207;p20"/>
            <p:cNvPicPr preferRelativeResize="0"/>
            <p:nvPr/>
          </p:nvPicPr>
          <p:blipFill>
            <a:blip r:embed="rId3">
              <a:alphaModFix/>
            </a:blip>
            <a:stretch>
              <a:fillRect/>
            </a:stretch>
          </p:blipFill>
          <p:spPr>
            <a:xfrm>
              <a:off x="110208" y="104838"/>
              <a:ext cx="933950" cy="772607"/>
            </a:xfrm>
            <a:prstGeom prst="rect">
              <a:avLst/>
            </a:prstGeom>
            <a:noFill/>
            <a:ln>
              <a:noFill/>
            </a:ln>
          </p:spPr>
        </p:pic>
        <p:cxnSp>
          <p:nvCxnSpPr>
            <p:cNvPr id="208" name="Google Shape;208;p20"/>
            <p:cNvCxnSpPr/>
            <p:nvPr/>
          </p:nvCxnSpPr>
          <p:spPr>
            <a:xfrm rot="-5400000">
              <a:off x="75443" y="4047789"/>
              <a:ext cx="2223900" cy="0"/>
            </a:xfrm>
            <a:prstGeom prst="straightConnector1">
              <a:avLst/>
            </a:prstGeom>
            <a:noFill/>
            <a:ln w="76200" cap="flat" cmpd="sng">
              <a:solidFill>
                <a:srgbClr val="FA4616"/>
              </a:solidFill>
              <a:prstDash val="solid"/>
              <a:round/>
              <a:headEnd type="none" w="med" len="med"/>
              <a:tailEnd type="none" w="med" len="med"/>
            </a:ln>
          </p:spPr>
        </p:cxnSp>
        <p:cxnSp>
          <p:nvCxnSpPr>
            <p:cNvPr id="209" name="Google Shape;209;p20"/>
            <p:cNvCxnSpPr/>
            <p:nvPr/>
          </p:nvCxnSpPr>
          <p:spPr>
            <a:xfrm rot="-5400000">
              <a:off x="620093" y="2300603"/>
              <a:ext cx="1134600" cy="0"/>
            </a:xfrm>
            <a:prstGeom prst="straightConnector1">
              <a:avLst/>
            </a:prstGeom>
            <a:noFill/>
            <a:ln w="76200" cap="flat" cmpd="sng">
              <a:solidFill>
                <a:srgbClr val="00997C"/>
              </a:solidFill>
              <a:prstDash val="solid"/>
              <a:round/>
              <a:headEnd type="none" w="med" len="med"/>
              <a:tailEnd type="none" w="med" len="med"/>
            </a:ln>
          </p:spPr>
        </p:cxnSp>
        <p:cxnSp>
          <p:nvCxnSpPr>
            <p:cNvPr id="210" name="Google Shape;210;p20"/>
            <p:cNvCxnSpPr/>
            <p:nvPr/>
          </p:nvCxnSpPr>
          <p:spPr>
            <a:xfrm rot="-5400000">
              <a:off x="347843" y="825630"/>
              <a:ext cx="1679100" cy="0"/>
            </a:xfrm>
            <a:prstGeom prst="straightConnector1">
              <a:avLst/>
            </a:prstGeom>
            <a:noFill/>
            <a:ln w="76200" cap="flat" cmpd="sng">
              <a:solidFill>
                <a:srgbClr val="0D5C91"/>
              </a:solidFill>
              <a:prstDash val="solid"/>
              <a:round/>
              <a:headEnd type="none" w="med" len="med"/>
              <a:tailEnd type="none" w="med" len="med"/>
            </a:ln>
          </p:spPr>
        </p:cxnSp>
      </p:grpSp>
      <p:sp>
        <p:nvSpPr>
          <p:cNvPr id="211" name="Google Shape;211;p20"/>
          <p:cNvSpPr txBox="1"/>
          <p:nvPr/>
        </p:nvSpPr>
        <p:spPr>
          <a:xfrm>
            <a:off x="2730100" y="1791100"/>
            <a:ext cx="6036300" cy="837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3000">
                <a:latin typeface="Trebuchet MS"/>
                <a:ea typeface="Trebuchet MS"/>
                <a:cs typeface="Trebuchet MS"/>
                <a:sym typeface="Trebuchet MS"/>
              </a:rPr>
              <a:t>Questions?</a:t>
            </a:r>
            <a:endParaRPr sz="3000">
              <a:latin typeface="Trebuchet MS"/>
              <a:ea typeface="Trebuchet MS"/>
              <a:cs typeface="Trebuchet MS"/>
              <a:sym typeface="Trebuchet MS"/>
            </a:endParaRPr>
          </a:p>
        </p:txBody>
      </p:sp>
      <p:pic>
        <p:nvPicPr>
          <p:cNvPr id="212" name="Google Shape;212;p20"/>
          <p:cNvPicPr preferRelativeResize="0"/>
          <p:nvPr/>
        </p:nvPicPr>
        <p:blipFill>
          <a:blip r:embed="rId4">
            <a:alphaModFix/>
          </a:blip>
          <a:stretch>
            <a:fillRect/>
          </a:stretch>
        </p:blipFill>
        <p:spPr>
          <a:xfrm>
            <a:off x="110196" y="924350"/>
            <a:ext cx="953300" cy="1028750"/>
          </a:xfrm>
          <a:prstGeom prst="rect">
            <a:avLst/>
          </a:prstGeom>
          <a:noFill/>
          <a:ln>
            <a:noFill/>
          </a:ln>
        </p:spPr>
      </p:pic>
      <p:sp>
        <p:nvSpPr>
          <p:cNvPr id="213" name="Google Shape;213;p2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8</a:t>
            </a:fld>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TotalTime>
  <Words>719</Words>
  <Application>Microsoft Office PowerPoint</Application>
  <PresentationFormat>On-screen Show (16:9)</PresentationFormat>
  <Paragraphs>137</Paragraphs>
  <Slides>8</Slides>
  <Notes>8</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8</vt:i4>
      </vt:variant>
    </vt:vector>
  </HeadingPairs>
  <TitlesOfParts>
    <vt:vector size="15" baseType="lpstr">
      <vt:lpstr>Arial</vt:lpstr>
      <vt:lpstr>Roboto Medium</vt:lpstr>
      <vt:lpstr>Roboto</vt:lpstr>
      <vt:lpstr>Trebuchet MS</vt:lpstr>
      <vt:lpstr>Calibri</vt:lpstr>
      <vt:lpstr>Roboto Thin</vt:lpstr>
      <vt:lpstr>Simple Light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Gracia, Carol M (EHS)</dc:creator>
  <cp:lastModifiedBy>Harrison, Deborah (EHS)</cp:lastModifiedBy>
  <cp:revision>2</cp:revision>
  <dcterms:modified xsi:type="dcterms:W3CDTF">2024-05-17T14:10:49Z</dcterms:modified>
</cp:coreProperties>
</file>