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Roboto" panose="02000000000000000000" pitchFamily="2" charset="0"/>
      <p:regular r:id="rId11"/>
      <p:bold r:id="rId12"/>
      <p:italic r:id="rId13"/>
      <p:boldItalic r:id="rId14"/>
    </p:embeddedFont>
    <p:embeddedFont>
      <p:font typeface="Roboto Medium" panose="02000000000000000000" pitchFamily="2" charset="0"/>
      <p:regular r:id="rId15"/>
      <p:bold r:id="rId16"/>
      <p:italic r:id="rId17"/>
      <p:boldItalic r:id="rId18"/>
    </p:embeddedFont>
    <p:embeddedFont>
      <p:font typeface="Roboto Thin" panose="02000000000000000000" pitchFamily="2"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EA6E0-720F-4713-AD4C-2520C85A8BC6}" v="1" dt="2024-05-16T20:36:27.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c53ebcfc47_1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c53ebcfc47_1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b8604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b8604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db86178dad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db86178dad_0_0: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c53e00a222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c53e00a222_0_0: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53ebcfc4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c53ebcfc4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b86178dad_0_3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db86178dad_0_32: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f505c629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cf505c6293_0_11:notes"/>
          <p:cNvSpPr txBox="1">
            <a:spLocks noGrp="1"/>
          </p:cNvSpPr>
          <p:nvPr>
            <p:ph type="body" idx="1"/>
          </p:nvPr>
        </p:nvSpPr>
        <p:spPr>
          <a:xfrm>
            <a:off x="685800" y="4343401"/>
            <a:ext cx="5486400" cy="4114800"/>
          </a:xfrm>
          <a:prstGeom prst="rect">
            <a:avLst/>
          </a:prstGeom>
          <a:noFill/>
          <a:ln>
            <a:noFill/>
          </a:ln>
        </p:spPr>
        <p:txBody>
          <a:bodyPr spcFirstLastPara="1" wrap="square" lIns="91225" tIns="91225" rIns="91225" bIns="91225" anchor="t" anchorCtr="0">
            <a:noAutofit/>
          </a:bodyPr>
          <a:lstStyle/>
          <a:p>
            <a:pPr marL="0" lvl="0" indent="0" algn="l" rtl="0">
              <a:spcBef>
                <a:spcPts val="0"/>
              </a:spcBef>
              <a:spcAft>
                <a:spcPts val="0"/>
              </a:spcAft>
              <a:buNone/>
            </a:pPr>
            <a:r>
              <a:rPr lang="en"/>
              <a:t>Start with positives….knowing that everyone’s experiences are different…generally speaking are there services on this list that that this Commission is aware of that are working well for this population of youth? If so, what are they?</a:t>
            </a:r>
            <a:endParaRPr/>
          </a:p>
          <a:p>
            <a:pPr marL="0" lvl="0" indent="0" algn="l" rtl="0">
              <a:spcBef>
                <a:spcPts val="0"/>
              </a:spcBef>
              <a:spcAft>
                <a:spcPts val="0"/>
              </a:spcAft>
              <a:buNone/>
            </a:pPr>
            <a:endParaRPr/>
          </a:p>
          <a:p>
            <a:pPr marL="0" lvl="0" indent="0" algn="l" rtl="0">
              <a:spcBef>
                <a:spcPts val="0"/>
              </a:spcBef>
              <a:spcAft>
                <a:spcPts val="0"/>
              </a:spcAft>
              <a:buNone/>
            </a:pPr>
            <a:r>
              <a:rPr lang="en"/>
              <a:t>Are there any services with the POTENTIAL to better help this population? If so what are they? What is getting in the way? What would help realize this potential? More funding? More exposure / awareness? </a:t>
            </a:r>
            <a:endParaRPr/>
          </a:p>
          <a:p>
            <a:pPr marL="0" lvl="0" indent="0" algn="l" rtl="0">
              <a:spcBef>
                <a:spcPts val="0"/>
              </a:spcBef>
              <a:spcAft>
                <a:spcPts val="0"/>
              </a:spcAft>
              <a:buNone/>
            </a:pPr>
            <a:endParaRPr/>
          </a:p>
          <a:p>
            <a:pPr marL="0" lvl="0" indent="0" algn="l" rtl="0">
              <a:spcBef>
                <a:spcPts val="0"/>
              </a:spcBef>
              <a:spcAft>
                <a:spcPts val="0"/>
              </a:spcAft>
              <a:buNone/>
            </a:pPr>
            <a:r>
              <a:rPr lang="en"/>
              <a:t>Are there any services that any services that are not working? </a:t>
            </a:r>
            <a:endParaRPr/>
          </a:p>
          <a:p>
            <a:pPr marL="0" lvl="0" indent="0" algn="l" rtl="0">
              <a:spcBef>
                <a:spcPts val="0"/>
              </a:spcBef>
              <a:spcAft>
                <a:spcPts val="0"/>
              </a:spcAft>
              <a:buNone/>
            </a:pPr>
            <a:endParaRPr/>
          </a:p>
          <a:p>
            <a:pPr marL="0" lvl="0" indent="0" algn="l" rtl="0">
              <a:spcBef>
                <a:spcPts val="0"/>
              </a:spcBef>
              <a:spcAft>
                <a:spcPts val="0"/>
              </a:spcAft>
              <a:buNone/>
            </a:pPr>
            <a:r>
              <a:rPr lang="en"/>
              <a:t>Anything missing from this list?</a:t>
            </a:r>
            <a:endParaRPr/>
          </a:p>
          <a:p>
            <a:pPr marL="0" lvl="0" indent="0" algn="l" rtl="0">
              <a:spcBef>
                <a:spcPts val="0"/>
              </a:spcBef>
              <a:spcAft>
                <a:spcPts val="0"/>
              </a:spcAft>
              <a:buNone/>
            </a:pPr>
            <a:endParaRPr/>
          </a:p>
          <a:p>
            <a:pPr marL="0" lvl="0" indent="0" algn="l" rtl="0">
              <a:spcBef>
                <a:spcPts val="0"/>
              </a:spcBef>
              <a:spcAft>
                <a:spcPts val="0"/>
              </a:spcAft>
              <a:buNone/>
            </a:pPr>
            <a:r>
              <a:rPr lang="en"/>
              <a:t>What should be added?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b8a94ec07_2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b8a94ec07_2_0: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194250" y="1815300"/>
            <a:ext cx="6232800" cy="5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dk2"/>
                </a:solidFill>
              </a:rPr>
              <a:t>Youth at the Crossroads:</a:t>
            </a:r>
            <a:endParaRPr sz="1800" dirty="0">
              <a:solidFill>
                <a:schemeClr val="dk2"/>
              </a:solidFill>
            </a:endParaRPr>
          </a:p>
          <a:p>
            <a:pPr marL="0" lvl="0" indent="0" algn="ctr" rtl="0">
              <a:spcBef>
                <a:spcPts val="0"/>
              </a:spcBef>
              <a:spcAft>
                <a:spcPts val="0"/>
              </a:spcAft>
              <a:buNone/>
            </a:pPr>
            <a:r>
              <a:rPr lang="en" sz="1800" dirty="0">
                <a:solidFill>
                  <a:schemeClr val="dk2"/>
                </a:solidFill>
              </a:rPr>
              <a:t>The complexity of ASD and mental health in Massachusetts</a:t>
            </a:r>
            <a:endParaRPr sz="1800" dirty="0">
              <a:solidFill>
                <a:schemeClr val="dk2"/>
              </a:solidFill>
            </a:endParaRPr>
          </a:p>
          <a:p>
            <a:pPr marL="0" lvl="0" indent="0" algn="ctr" rtl="0">
              <a:spcBef>
                <a:spcPts val="0"/>
              </a:spcBef>
              <a:spcAft>
                <a:spcPts val="0"/>
              </a:spcAft>
              <a:buNone/>
            </a:pPr>
            <a:endParaRPr sz="1800" dirty="0">
              <a:solidFill>
                <a:schemeClr val="dk2"/>
              </a:solidFill>
            </a:endParaRPr>
          </a:p>
        </p:txBody>
      </p:sp>
      <p:grpSp>
        <p:nvGrpSpPr>
          <p:cNvPr id="55" name="Google Shape;55;p13"/>
          <p:cNvGrpSpPr/>
          <p:nvPr/>
        </p:nvGrpSpPr>
        <p:grpSpPr>
          <a:xfrm>
            <a:off x="110208" y="-13920"/>
            <a:ext cx="1077184" cy="5173659"/>
            <a:chOff x="110208" y="-13920"/>
            <a:chExt cx="1077184" cy="5173659"/>
          </a:xfrm>
        </p:grpSpPr>
        <p:pic>
          <p:nvPicPr>
            <p:cNvPr id="56" name="Google Shape;56;p13"/>
            <p:cNvPicPr preferRelativeResize="0"/>
            <p:nvPr/>
          </p:nvPicPr>
          <p:blipFill>
            <a:blip r:embed="rId3">
              <a:alphaModFix/>
            </a:blip>
            <a:stretch>
              <a:fillRect/>
            </a:stretch>
          </p:blipFill>
          <p:spPr>
            <a:xfrm>
              <a:off x="110208" y="104838"/>
              <a:ext cx="933950" cy="772607"/>
            </a:xfrm>
            <a:prstGeom prst="rect">
              <a:avLst/>
            </a:prstGeom>
            <a:noFill/>
            <a:ln>
              <a:noFill/>
            </a:ln>
          </p:spPr>
        </p:pic>
        <p:cxnSp>
          <p:nvCxnSpPr>
            <p:cNvPr id="57" name="Google Shape;57;p13"/>
            <p:cNvCxnSpPr/>
            <p:nvPr/>
          </p:nvCxnSpPr>
          <p:spPr>
            <a:xfrm rot="-5400000">
              <a:off x="75443" y="4047789"/>
              <a:ext cx="2223900" cy="0"/>
            </a:xfrm>
            <a:prstGeom prst="straightConnector1">
              <a:avLst/>
            </a:prstGeom>
            <a:noFill/>
            <a:ln w="76200" cap="flat" cmpd="sng">
              <a:solidFill>
                <a:srgbClr val="FA4616"/>
              </a:solidFill>
              <a:prstDash val="solid"/>
              <a:round/>
              <a:headEnd type="none" w="med" len="med"/>
              <a:tailEnd type="none" w="med" len="med"/>
            </a:ln>
          </p:spPr>
        </p:cxnSp>
        <p:cxnSp>
          <p:nvCxnSpPr>
            <p:cNvPr id="58" name="Google Shape;58;p13"/>
            <p:cNvCxnSpPr/>
            <p:nvPr/>
          </p:nvCxnSpPr>
          <p:spPr>
            <a:xfrm rot="-5400000">
              <a:off x="620093" y="2300603"/>
              <a:ext cx="1134600" cy="0"/>
            </a:xfrm>
            <a:prstGeom prst="straightConnector1">
              <a:avLst/>
            </a:prstGeom>
            <a:noFill/>
            <a:ln w="76200" cap="flat" cmpd="sng">
              <a:solidFill>
                <a:srgbClr val="00997C"/>
              </a:solidFill>
              <a:prstDash val="solid"/>
              <a:round/>
              <a:headEnd type="none" w="med" len="med"/>
              <a:tailEnd type="none" w="med" len="med"/>
            </a:ln>
          </p:spPr>
        </p:cxnSp>
        <p:cxnSp>
          <p:nvCxnSpPr>
            <p:cNvPr id="59" name="Google Shape;59;p13"/>
            <p:cNvCxnSpPr/>
            <p:nvPr/>
          </p:nvCxnSpPr>
          <p:spPr>
            <a:xfrm rot="-5400000">
              <a:off x="347843" y="825630"/>
              <a:ext cx="1679100" cy="0"/>
            </a:xfrm>
            <a:prstGeom prst="straightConnector1">
              <a:avLst/>
            </a:prstGeom>
            <a:noFill/>
            <a:ln w="76200" cap="flat" cmpd="sng">
              <a:solidFill>
                <a:srgbClr val="0D5C91"/>
              </a:solidFill>
              <a:prstDash val="solid"/>
              <a:round/>
              <a:headEnd type="none" w="med" len="med"/>
              <a:tailEnd type="none" w="med" len="med"/>
            </a:ln>
          </p:spPr>
        </p:cxnSp>
      </p:grpSp>
      <p:sp>
        <p:nvSpPr>
          <p:cNvPr id="60" name="Google Shape;60;p13"/>
          <p:cNvSpPr txBox="1"/>
          <p:nvPr/>
        </p:nvSpPr>
        <p:spPr>
          <a:xfrm>
            <a:off x="3478950" y="4568125"/>
            <a:ext cx="5484000" cy="3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300" i="1">
              <a:solidFill>
                <a:schemeClr val="dk2"/>
              </a:solidFill>
            </a:endParaRPr>
          </a:p>
        </p:txBody>
      </p:sp>
      <p:pic>
        <p:nvPicPr>
          <p:cNvPr id="61" name="Google Shape;61;p13"/>
          <p:cNvPicPr preferRelativeResize="0"/>
          <p:nvPr/>
        </p:nvPicPr>
        <p:blipFill>
          <a:blip r:embed="rId4">
            <a:alphaModFix/>
          </a:blip>
          <a:stretch>
            <a:fillRect/>
          </a:stretch>
        </p:blipFill>
        <p:spPr>
          <a:xfrm>
            <a:off x="110196" y="924350"/>
            <a:ext cx="953300" cy="1028750"/>
          </a:xfrm>
          <a:prstGeom prst="rect">
            <a:avLst/>
          </a:prstGeom>
          <a:noFill/>
          <a:ln>
            <a:noFill/>
          </a:ln>
        </p:spPr>
      </p:pic>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a:t>1</a:t>
            </a:r>
            <a:endParaRPr/>
          </a:p>
        </p:txBody>
      </p:sp>
      <p:sp>
        <p:nvSpPr>
          <p:cNvPr id="63" name="Google Shape;63;p13"/>
          <p:cNvSpPr txBox="1"/>
          <p:nvPr/>
        </p:nvSpPr>
        <p:spPr>
          <a:xfrm>
            <a:off x="2873800" y="2692775"/>
            <a:ext cx="5521800" cy="45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dk2"/>
                </a:solidFill>
              </a:rPr>
              <a:t>Kelly English, PhD, LICSW</a:t>
            </a:r>
            <a:endParaRPr sz="1800" dirty="0">
              <a:solidFill>
                <a:schemeClr val="dk2"/>
              </a:solidFill>
            </a:endParaRPr>
          </a:p>
          <a:p>
            <a:pPr marL="0" lvl="0" indent="0" algn="ctr" rtl="0">
              <a:spcBef>
                <a:spcPts val="0"/>
              </a:spcBef>
              <a:spcAft>
                <a:spcPts val="0"/>
              </a:spcAft>
              <a:buNone/>
            </a:pPr>
            <a:r>
              <a:rPr lang="en" sz="1800" dirty="0">
                <a:solidFill>
                  <a:schemeClr val="dk2"/>
                </a:solidFill>
              </a:rPr>
              <a:t>Julie Welch, MSW, LCSW</a:t>
            </a:r>
            <a:endParaRPr sz="1800" dirty="0">
              <a:solidFill>
                <a:schemeClr val="dk2"/>
              </a:solidFill>
            </a:endParaRPr>
          </a:p>
          <a:p>
            <a:pPr marL="0" lvl="0" indent="0" algn="ctr" rtl="0">
              <a:spcBef>
                <a:spcPts val="0"/>
              </a:spcBef>
              <a:spcAft>
                <a:spcPts val="0"/>
              </a:spcAft>
              <a:buNone/>
            </a:pPr>
            <a:r>
              <a:rPr lang="en" sz="1800" dirty="0">
                <a:solidFill>
                  <a:schemeClr val="dk2"/>
                </a:solidFill>
              </a:rPr>
              <a:t>Massachusetts Autism Commission Meeting</a:t>
            </a:r>
            <a:endParaRPr sz="1800" dirty="0">
              <a:solidFill>
                <a:schemeClr val="dk2"/>
              </a:solidFill>
            </a:endParaRPr>
          </a:p>
          <a:p>
            <a:pPr marL="0" lvl="0" indent="0" algn="ctr" rtl="0">
              <a:spcBef>
                <a:spcPts val="0"/>
              </a:spcBef>
              <a:spcAft>
                <a:spcPts val="0"/>
              </a:spcAft>
              <a:buNone/>
            </a:pPr>
            <a:r>
              <a:rPr lang="en" sz="1800" dirty="0">
                <a:solidFill>
                  <a:schemeClr val="dk2"/>
                </a:solidFill>
              </a:rPr>
              <a:t>May 16, 2024</a:t>
            </a:r>
            <a:endParaRPr sz="1800" dirty="0">
              <a:solidFill>
                <a:schemeClr val="dk2"/>
              </a:solidFill>
            </a:endParaRPr>
          </a:p>
          <a:p>
            <a:pPr marL="0" lvl="0" indent="0" algn="ctr" rtl="0">
              <a:spcBef>
                <a:spcPts val="0"/>
              </a:spcBef>
              <a:spcAft>
                <a:spcPts val="0"/>
              </a:spcAft>
              <a:buNone/>
            </a:pPr>
            <a:r>
              <a:rPr lang="en" sz="1800" dirty="0">
                <a:solidFill>
                  <a:schemeClr val="dk2"/>
                </a:solidFill>
              </a:rPr>
              <a:t> </a:t>
            </a:r>
            <a:endParaRPr sz="1800" dirty="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404825" y="1353925"/>
            <a:ext cx="6232800" cy="5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dk2"/>
                </a:solidFill>
                <a:latin typeface="Trebuchet MS"/>
                <a:ea typeface="Trebuchet MS"/>
                <a:cs typeface="Trebuchet MS"/>
                <a:sym typeface="Trebuchet MS"/>
              </a:rPr>
              <a:t>Made possible with generous support from</a:t>
            </a:r>
            <a:endParaRPr sz="1800" b="1" dirty="0">
              <a:solidFill>
                <a:schemeClr val="dk2"/>
              </a:solidFill>
              <a:latin typeface="Trebuchet MS"/>
              <a:ea typeface="Trebuchet MS"/>
              <a:cs typeface="Trebuchet MS"/>
              <a:sym typeface="Trebuchet MS"/>
            </a:endParaRPr>
          </a:p>
          <a:p>
            <a:pPr marL="0" lvl="0" indent="0" algn="ctr" rtl="0">
              <a:spcBef>
                <a:spcPts val="0"/>
              </a:spcBef>
              <a:spcAft>
                <a:spcPts val="0"/>
              </a:spcAft>
              <a:buNone/>
            </a:pPr>
            <a:endParaRPr sz="1800" dirty="0">
              <a:solidFill>
                <a:schemeClr val="dk2"/>
              </a:solidFill>
            </a:endParaRPr>
          </a:p>
        </p:txBody>
      </p:sp>
      <p:grpSp>
        <p:nvGrpSpPr>
          <p:cNvPr id="69" name="Google Shape;69;p14"/>
          <p:cNvGrpSpPr/>
          <p:nvPr/>
        </p:nvGrpSpPr>
        <p:grpSpPr>
          <a:xfrm>
            <a:off x="110208" y="-13920"/>
            <a:ext cx="1077184" cy="5173659"/>
            <a:chOff x="110208" y="-13920"/>
            <a:chExt cx="1077184" cy="5173659"/>
          </a:xfrm>
        </p:grpSpPr>
        <p:pic>
          <p:nvPicPr>
            <p:cNvPr id="70" name="Google Shape;70;p14"/>
            <p:cNvPicPr preferRelativeResize="0"/>
            <p:nvPr/>
          </p:nvPicPr>
          <p:blipFill>
            <a:blip r:embed="rId3">
              <a:alphaModFix/>
            </a:blip>
            <a:stretch>
              <a:fillRect/>
            </a:stretch>
          </p:blipFill>
          <p:spPr>
            <a:xfrm>
              <a:off x="110208" y="104838"/>
              <a:ext cx="933950" cy="772607"/>
            </a:xfrm>
            <a:prstGeom prst="rect">
              <a:avLst/>
            </a:prstGeom>
            <a:noFill/>
            <a:ln>
              <a:noFill/>
            </a:ln>
          </p:spPr>
        </p:pic>
        <p:cxnSp>
          <p:nvCxnSpPr>
            <p:cNvPr id="71" name="Google Shape;71;p14"/>
            <p:cNvCxnSpPr/>
            <p:nvPr/>
          </p:nvCxnSpPr>
          <p:spPr>
            <a:xfrm rot="-5400000">
              <a:off x="75443" y="4047789"/>
              <a:ext cx="2223900" cy="0"/>
            </a:xfrm>
            <a:prstGeom prst="straightConnector1">
              <a:avLst/>
            </a:prstGeom>
            <a:noFill/>
            <a:ln w="76200" cap="flat" cmpd="sng">
              <a:solidFill>
                <a:srgbClr val="FA4616"/>
              </a:solidFill>
              <a:prstDash val="solid"/>
              <a:round/>
              <a:headEnd type="none" w="med" len="med"/>
              <a:tailEnd type="none" w="med" len="med"/>
            </a:ln>
          </p:spPr>
        </p:cxnSp>
        <p:cxnSp>
          <p:nvCxnSpPr>
            <p:cNvPr id="72" name="Google Shape;72;p14"/>
            <p:cNvCxnSpPr/>
            <p:nvPr/>
          </p:nvCxnSpPr>
          <p:spPr>
            <a:xfrm rot="-5400000">
              <a:off x="620093" y="2300603"/>
              <a:ext cx="1134600" cy="0"/>
            </a:xfrm>
            <a:prstGeom prst="straightConnector1">
              <a:avLst/>
            </a:prstGeom>
            <a:noFill/>
            <a:ln w="76200" cap="flat" cmpd="sng">
              <a:solidFill>
                <a:srgbClr val="00997C"/>
              </a:solidFill>
              <a:prstDash val="solid"/>
              <a:round/>
              <a:headEnd type="none" w="med" len="med"/>
              <a:tailEnd type="none" w="med" len="med"/>
            </a:ln>
          </p:spPr>
        </p:cxnSp>
        <p:cxnSp>
          <p:nvCxnSpPr>
            <p:cNvPr id="73" name="Google Shape;73;p14"/>
            <p:cNvCxnSpPr/>
            <p:nvPr/>
          </p:nvCxnSpPr>
          <p:spPr>
            <a:xfrm rot="-5400000">
              <a:off x="347843" y="825630"/>
              <a:ext cx="1679100" cy="0"/>
            </a:xfrm>
            <a:prstGeom prst="straightConnector1">
              <a:avLst/>
            </a:prstGeom>
            <a:noFill/>
            <a:ln w="76200" cap="flat" cmpd="sng">
              <a:solidFill>
                <a:srgbClr val="0D5C91"/>
              </a:solidFill>
              <a:prstDash val="solid"/>
              <a:round/>
              <a:headEnd type="none" w="med" len="med"/>
              <a:tailEnd type="none" w="med" len="med"/>
            </a:ln>
          </p:spPr>
        </p:cxnSp>
      </p:grpSp>
      <p:sp>
        <p:nvSpPr>
          <p:cNvPr id="74" name="Google Shape;74;p14"/>
          <p:cNvSpPr txBox="1"/>
          <p:nvPr/>
        </p:nvSpPr>
        <p:spPr>
          <a:xfrm>
            <a:off x="3478950" y="4568125"/>
            <a:ext cx="5484000" cy="3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300" i="1">
              <a:solidFill>
                <a:schemeClr val="dk2"/>
              </a:solidFill>
            </a:endParaRPr>
          </a:p>
        </p:txBody>
      </p:sp>
      <p:pic>
        <p:nvPicPr>
          <p:cNvPr id="75" name="Google Shape;75;p14"/>
          <p:cNvPicPr preferRelativeResize="0"/>
          <p:nvPr/>
        </p:nvPicPr>
        <p:blipFill>
          <a:blip r:embed="rId4">
            <a:alphaModFix/>
          </a:blip>
          <a:stretch>
            <a:fillRect/>
          </a:stretch>
        </p:blipFill>
        <p:spPr>
          <a:xfrm>
            <a:off x="110196" y="924350"/>
            <a:ext cx="953300" cy="1028750"/>
          </a:xfrm>
          <a:prstGeom prst="rect">
            <a:avLst/>
          </a:prstGeom>
          <a:noFill/>
          <a:ln>
            <a:noFill/>
          </a:ln>
        </p:spPr>
      </p:pic>
      <p:pic>
        <p:nvPicPr>
          <p:cNvPr id="76" name="Google Shape;76;p14"/>
          <p:cNvPicPr preferRelativeResize="0"/>
          <p:nvPr/>
        </p:nvPicPr>
        <p:blipFill>
          <a:blip r:embed="rId5">
            <a:alphaModFix/>
          </a:blip>
          <a:stretch>
            <a:fillRect/>
          </a:stretch>
        </p:blipFill>
        <p:spPr>
          <a:xfrm>
            <a:off x="1739824" y="1633825"/>
            <a:ext cx="6897801" cy="2302675"/>
          </a:xfrm>
          <a:prstGeom prst="rect">
            <a:avLst/>
          </a:prstGeom>
          <a:noFill/>
          <a:ln>
            <a:noFill/>
          </a:ln>
        </p:spPr>
      </p:pic>
      <p:sp>
        <p:nvSpPr>
          <p:cNvPr id="77" name="Google Shape;7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2" name="Google Shape;82;p15"/>
          <p:cNvGrpSpPr/>
          <p:nvPr/>
        </p:nvGrpSpPr>
        <p:grpSpPr>
          <a:xfrm>
            <a:off x="110208" y="-13920"/>
            <a:ext cx="1077184" cy="5173659"/>
            <a:chOff x="110208" y="-13920"/>
            <a:chExt cx="1077184" cy="5173659"/>
          </a:xfrm>
        </p:grpSpPr>
        <p:pic>
          <p:nvPicPr>
            <p:cNvPr id="83" name="Google Shape;83;p15"/>
            <p:cNvPicPr preferRelativeResize="0"/>
            <p:nvPr/>
          </p:nvPicPr>
          <p:blipFill>
            <a:blip r:embed="rId3">
              <a:alphaModFix/>
            </a:blip>
            <a:stretch>
              <a:fillRect/>
            </a:stretch>
          </p:blipFill>
          <p:spPr>
            <a:xfrm>
              <a:off x="110208" y="104838"/>
              <a:ext cx="933950" cy="772607"/>
            </a:xfrm>
            <a:prstGeom prst="rect">
              <a:avLst/>
            </a:prstGeom>
            <a:noFill/>
            <a:ln>
              <a:noFill/>
            </a:ln>
          </p:spPr>
        </p:pic>
        <p:cxnSp>
          <p:nvCxnSpPr>
            <p:cNvPr id="84" name="Google Shape;84;p15"/>
            <p:cNvCxnSpPr/>
            <p:nvPr/>
          </p:nvCxnSpPr>
          <p:spPr>
            <a:xfrm rot="-5400000">
              <a:off x="75443" y="4047789"/>
              <a:ext cx="2223900" cy="0"/>
            </a:xfrm>
            <a:prstGeom prst="straightConnector1">
              <a:avLst/>
            </a:prstGeom>
            <a:noFill/>
            <a:ln w="76200" cap="flat" cmpd="sng">
              <a:solidFill>
                <a:srgbClr val="FA4616"/>
              </a:solidFill>
              <a:prstDash val="solid"/>
              <a:round/>
              <a:headEnd type="none" w="med" len="med"/>
              <a:tailEnd type="none" w="med" len="med"/>
            </a:ln>
          </p:spPr>
        </p:cxnSp>
        <p:cxnSp>
          <p:nvCxnSpPr>
            <p:cNvPr id="85" name="Google Shape;85;p15"/>
            <p:cNvCxnSpPr/>
            <p:nvPr/>
          </p:nvCxnSpPr>
          <p:spPr>
            <a:xfrm rot="-5400000">
              <a:off x="620093" y="2300603"/>
              <a:ext cx="1134600" cy="0"/>
            </a:xfrm>
            <a:prstGeom prst="straightConnector1">
              <a:avLst/>
            </a:prstGeom>
            <a:noFill/>
            <a:ln w="76200" cap="flat" cmpd="sng">
              <a:solidFill>
                <a:srgbClr val="00997C"/>
              </a:solidFill>
              <a:prstDash val="solid"/>
              <a:round/>
              <a:headEnd type="none" w="med" len="med"/>
              <a:tailEnd type="none" w="med" len="med"/>
            </a:ln>
          </p:spPr>
        </p:cxnSp>
        <p:cxnSp>
          <p:nvCxnSpPr>
            <p:cNvPr id="86" name="Google Shape;86;p15"/>
            <p:cNvCxnSpPr/>
            <p:nvPr/>
          </p:nvCxnSpPr>
          <p:spPr>
            <a:xfrm rot="-5400000">
              <a:off x="347843" y="825630"/>
              <a:ext cx="1679100" cy="0"/>
            </a:xfrm>
            <a:prstGeom prst="straightConnector1">
              <a:avLst/>
            </a:prstGeom>
            <a:noFill/>
            <a:ln w="76200" cap="flat" cmpd="sng">
              <a:solidFill>
                <a:srgbClr val="0D5C91"/>
              </a:solidFill>
              <a:prstDash val="solid"/>
              <a:round/>
              <a:headEnd type="none" w="med" len="med"/>
              <a:tailEnd type="none" w="med" len="med"/>
            </a:ln>
          </p:spPr>
        </p:cxnSp>
      </p:grpSp>
      <p:sp>
        <p:nvSpPr>
          <p:cNvPr id="87" name="Google Shape;87;p15"/>
          <p:cNvSpPr txBox="1"/>
          <p:nvPr/>
        </p:nvSpPr>
        <p:spPr>
          <a:xfrm>
            <a:off x="1448450" y="57475"/>
            <a:ext cx="7160400" cy="8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Trebuchet MS"/>
                <a:ea typeface="Trebuchet MS"/>
                <a:cs typeface="Trebuchet MS"/>
                <a:sym typeface="Trebuchet MS"/>
              </a:rPr>
              <a:t>Goals for today’s meeting</a:t>
            </a:r>
            <a:endParaRPr sz="3000" dirty="0">
              <a:latin typeface="Trebuchet MS"/>
              <a:ea typeface="Trebuchet MS"/>
              <a:cs typeface="Trebuchet MS"/>
              <a:sym typeface="Trebuchet MS"/>
            </a:endParaRPr>
          </a:p>
        </p:txBody>
      </p:sp>
      <p:sp>
        <p:nvSpPr>
          <p:cNvPr id="88" name="Google Shape;88;p15"/>
          <p:cNvSpPr txBox="1"/>
          <p:nvPr/>
        </p:nvSpPr>
        <p:spPr>
          <a:xfrm>
            <a:off x="1215950" y="451250"/>
            <a:ext cx="7625400" cy="44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AutoNum type="arabicPeriod"/>
            </a:pPr>
            <a:r>
              <a:rPr lang="en" sz="1700" i="1" dirty="0">
                <a:solidFill>
                  <a:schemeClr val="dk1"/>
                </a:solidFill>
                <a:latin typeface="Calibri"/>
                <a:ea typeface="Calibri"/>
                <a:cs typeface="Calibri"/>
                <a:sym typeface="Calibri"/>
              </a:rPr>
              <a:t>Educate Commission members on the purpose and goals of the grant </a:t>
            </a: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457200" lvl="0" indent="0" algn="l" rtl="0">
              <a:spcBef>
                <a:spcPts val="0"/>
              </a:spcBef>
              <a:spcAft>
                <a:spcPts val="0"/>
              </a:spcAft>
              <a:buNone/>
            </a:pPr>
            <a:endParaRPr sz="1700" i="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AutoNum type="arabicPeriod"/>
            </a:pPr>
            <a:r>
              <a:rPr lang="en" sz="1700" i="1" dirty="0">
                <a:solidFill>
                  <a:schemeClr val="dk1"/>
                </a:solidFill>
                <a:latin typeface="Calibri"/>
                <a:ea typeface="Calibri"/>
                <a:cs typeface="Calibri"/>
                <a:sym typeface="Calibri"/>
              </a:rPr>
              <a:t>Review our high-level service landscape map to identify any service(s) that Commission members are aware of that are working well that we should be highlighting for this project</a:t>
            </a: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AutoNum type="arabicPeriod"/>
            </a:pPr>
            <a:r>
              <a:rPr lang="en" sz="1700" i="1" dirty="0">
                <a:solidFill>
                  <a:schemeClr val="dk1"/>
                </a:solidFill>
                <a:latin typeface="Calibri"/>
                <a:ea typeface="Calibri"/>
                <a:cs typeface="Calibri"/>
                <a:sym typeface="Calibri"/>
              </a:rPr>
              <a:t>Identify if / how the Commission’s work (past / present) may support the goals of the project.</a:t>
            </a: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45720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700" dirty="0">
              <a:solidFill>
                <a:schemeClr val="dk1"/>
              </a:solidFill>
              <a:latin typeface="Calibri"/>
              <a:ea typeface="Calibri"/>
              <a:cs typeface="Calibri"/>
              <a:sym typeface="Calibri"/>
            </a:endParaRPr>
          </a:p>
        </p:txBody>
      </p:sp>
      <p:pic>
        <p:nvPicPr>
          <p:cNvPr id="89" name="Google Shape;89;p15"/>
          <p:cNvPicPr preferRelativeResize="0"/>
          <p:nvPr/>
        </p:nvPicPr>
        <p:blipFill>
          <a:blip r:embed="rId4">
            <a:alphaModFix/>
          </a:blip>
          <a:stretch>
            <a:fillRect/>
          </a:stretch>
        </p:blipFill>
        <p:spPr>
          <a:xfrm>
            <a:off x="110196" y="924350"/>
            <a:ext cx="953300" cy="1028750"/>
          </a:xfrm>
          <a:prstGeom prst="rect">
            <a:avLst/>
          </a:prstGeom>
          <a:noFill/>
          <a:ln>
            <a:noFill/>
          </a:ln>
        </p:spPr>
      </p:pic>
      <p:sp>
        <p:nvSpPr>
          <p:cNvPr id="90" name="Google Shape;9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16"/>
          <p:cNvGrpSpPr/>
          <p:nvPr/>
        </p:nvGrpSpPr>
        <p:grpSpPr>
          <a:xfrm>
            <a:off x="110208" y="-13920"/>
            <a:ext cx="1077184" cy="5173659"/>
            <a:chOff x="110208" y="-13920"/>
            <a:chExt cx="1077184" cy="5173659"/>
          </a:xfrm>
        </p:grpSpPr>
        <p:pic>
          <p:nvPicPr>
            <p:cNvPr id="96" name="Google Shape;96;p16"/>
            <p:cNvPicPr preferRelativeResize="0"/>
            <p:nvPr/>
          </p:nvPicPr>
          <p:blipFill>
            <a:blip r:embed="rId3">
              <a:alphaModFix/>
            </a:blip>
            <a:stretch>
              <a:fillRect/>
            </a:stretch>
          </p:blipFill>
          <p:spPr>
            <a:xfrm>
              <a:off x="110208" y="104838"/>
              <a:ext cx="933950" cy="772607"/>
            </a:xfrm>
            <a:prstGeom prst="rect">
              <a:avLst/>
            </a:prstGeom>
            <a:noFill/>
            <a:ln>
              <a:noFill/>
            </a:ln>
          </p:spPr>
        </p:pic>
        <p:cxnSp>
          <p:nvCxnSpPr>
            <p:cNvPr id="97" name="Google Shape;97;p16"/>
            <p:cNvCxnSpPr/>
            <p:nvPr/>
          </p:nvCxnSpPr>
          <p:spPr>
            <a:xfrm rot="-5400000">
              <a:off x="75443" y="4047789"/>
              <a:ext cx="2223900" cy="0"/>
            </a:xfrm>
            <a:prstGeom prst="straightConnector1">
              <a:avLst/>
            </a:prstGeom>
            <a:noFill/>
            <a:ln w="76200" cap="flat" cmpd="sng">
              <a:solidFill>
                <a:srgbClr val="FA4616"/>
              </a:solidFill>
              <a:prstDash val="solid"/>
              <a:round/>
              <a:headEnd type="none" w="med" len="med"/>
              <a:tailEnd type="none" w="med" len="med"/>
            </a:ln>
          </p:spPr>
        </p:cxnSp>
        <p:cxnSp>
          <p:nvCxnSpPr>
            <p:cNvPr id="98" name="Google Shape;98;p16"/>
            <p:cNvCxnSpPr/>
            <p:nvPr/>
          </p:nvCxnSpPr>
          <p:spPr>
            <a:xfrm rot="-5400000">
              <a:off x="620093" y="2300603"/>
              <a:ext cx="1134600" cy="0"/>
            </a:xfrm>
            <a:prstGeom prst="straightConnector1">
              <a:avLst/>
            </a:prstGeom>
            <a:noFill/>
            <a:ln w="76200" cap="flat" cmpd="sng">
              <a:solidFill>
                <a:srgbClr val="00997C"/>
              </a:solidFill>
              <a:prstDash val="solid"/>
              <a:round/>
              <a:headEnd type="none" w="med" len="med"/>
              <a:tailEnd type="none" w="med" len="med"/>
            </a:ln>
          </p:spPr>
        </p:cxnSp>
        <p:cxnSp>
          <p:nvCxnSpPr>
            <p:cNvPr id="99" name="Google Shape;99;p16"/>
            <p:cNvCxnSpPr/>
            <p:nvPr/>
          </p:nvCxnSpPr>
          <p:spPr>
            <a:xfrm rot="-5400000">
              <a:off x="347843" y="825630"/>
              <a:ext cx="1679100" cy="0"/>
            </a:xfrm>
            <a:prstGeom prst="straightConnector1">
              <a:avLst/>
            </a:prstGeom>
            <a:noFill/>
            <a:ln w="76200" cap="flat" cmpd="sng">
              <a:solidFill>
                <a:srgbClr val="0D5C91"/>
              </a:solidFill>
              <a:prstDash val="solid"/>
              <a:round/>
              <a:headEnd type="none" w="med" len="med"/>
              <a:tailEnd type="none" w="med" len="med"/>
            </a:ln>
          </p:spPr>
        </p:cxnSp>
      </p:grpSp>
      <p:sp>
        <p:nvSpPr>
          <p:cNvPr id="100" name="Google Shape;100;p16"/>
          <p:cNvSpPr txBox="1"/>
          <p:nvPr/>
        </p:nvSpPr>
        <p:spPr>
          <a:xfrm>
            <a:off x="1448450" y="254150"/>
            <a:ext cx="7160400" cy="8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Trebuchet MS"/>
                <a:ea typeface="Trebuchet MS"/>
                <a:cs typeface="Trebuchet MS"/>
                <a:sym typeface="Trebuchet MS"/>
              </a:rPr>
              <a:t>Guiding questions of the project</a:t>
            </a:r>
            <a:endParaRPr sz="3000" dirty="0">
              <a:latin typeface="Trebuchet MS"/>
              <a:ea typeface="Trebuchet MS"/>
              <a:cs typeface="Trebuchet MS"/>
              <a:sym typeface="Trebuchet MS"/>
            </a:endParaRPr>
          </a:p>
        </p:txBody>
      </p:sp>
      <p:sp>
        <p:nvSpPr>
          <p:cNvPr id="101" name="Google Shape;101;p16"/>
          <p:cNvSpPr txBox="1"/>
          <p:nvPr/>
        </p:nvSpPr>
        <p:spPr>
          <a:xfrm>
            <a:off x="1391275" y="833600"/>
            <a:ext cx="7427400" cy="32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463550" lvl="0" indent="-342900" algn="l" rtl="0">
              <a:spcBef>
                <a:spcPts val="0"/>
              </a:spcBef>
              <a:spcAft>
                <a:spcPts val="0"/>
              </a:spcAft>
              <a:buClr>
                <a:schemeClr val="dk1"/>
              </a:buClr>
              <a:buSzPts val="1700"/>
              <a:buFont typeface="+mj-lt"/>
              <a:buAutoNum type="arabicPeriod"/>
            </a:pPr>
            <a:r>
              <a:rPr lang="en" sz="1700" i="1" dirty="0">
                <a:solidFill>
                  <a:schemeClr val="dk1"/>
                </a:solidFill>
                <a:latin typeface="Calibri"/>
                <a:ea typeface="Calibri"/>
                <a:cs typeface="Calibri"/>
                <a:sym typeface="Calibri"/>
              </a:rPr>
              <a:t>How might we identify those programs / practices that already exist in Massachusetts (or other jurisdictions) that are working well, require greater investment or replication so as to have a greater impact and not reinvent the wheel? </a:t>
            </a:r>
            <a:endParaRPr sz="1700" i="1" dirty="0">
              <a:solidFill>
                <a:schemeClr val="dk1"/>
              </a:solidFill>
              <a:latin typeface="Calibri"/>
              <a:ea typeface="Calibri"/>
              <a:cs typeface="Calibri"/>
              <a:sym typeface="Calibri"/>
            </a:endParaRPr>
          </a:p>
          <a:p>
            <a:pPr marL="800100" lvl="0" indent="-342900" algn="l" rtl="0">
              <a:spcBef>
                <a:spcPts val="0"/>
              </a:spcBef>
              <a:spcAft>
                <a:spcPts val="0"/>
              </a:spcAft>
              <a:buFont typeface="+mj-lt"/>
              <a:buAutoNum type="arabicPeriod"/>
            </a:pPr>
            <a:endParaRPr sz="1700" i="1" dirty="0">
              <a:solidFill>
                <a:schemeClr val="dk1"/>
              </a:solidFill>
              <a:latin typeface="Calibri"/>
              <a:ea typeface="Calibri"/>
              <a:cs typeface="Calibri"/>
              <a:sym typeface="Calibri"/>
            </a:endParaRPr>
          </a:p>
          <a:p>
            <a:pPr marL="463550" lvl="0" indent="-342900" algn="l" rtl="0">
              <a:spcBef>
                <a:spcPts val="0"/>
              </a:spcBef>
              <a:spcAft>
                <a:spcPts val="0"/>
              </a:spcAft>
              <a:buClr>
                <a:schemeClr val="dk1"/>
              </a:buClr>
              <a:buSzPts val="1700"/>
              <a:buFont typeface="+mj-lt"/>
              <a:buAutoNum type="arabicPeriod"/>
            </a:pPr>
            <a:r>
              <a:rPr lang="en" sz="1700" i="1" dirty="0">
                <a:solidFill>
                  <a:schemeClr val="dk1"/>
                </a:solidFill>
                <a:latin typeface="Calibri"/>
                <a:ea typeface="Calibri"/>
                <a:cs typeface="Calibri"/>
                <a:sym typeface="Calibri"/>
              </a:rPr>
              <a:t>How might we create a system that intervenes earlier so that parents feel supported and youth are able to live safely at home? </a:t>
            </a:r>
            <a:endParaRPr sz="1700" i="1" dirty="0">
              <a:solidFill>
                <a:schemeClr val="dk1"/>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sz="1700" i="1" dirty="0">
              <a:solidFill>
                <a:schemeClr val="dk1"/>
              </a:solidFill>
              <a:latin typeface="Calibri"/>
              <a:ea typeface="Calibri"/>
              <a:cs typeface="Calibri"/>
              <a:sym typeface="Calibri"/>
            </a:endParaRPr>
          </a:p>
          <a:p>
            <a:pPr marL="463550" lvl="0" indent="-342900" algn="l" rtl="0">
              <a:spcBef>
                <a:spcPts val="0"/>
              </a:spcBef>
              <a:spcAft>
                <a:spcPts val="0"/>
              </a:spcAft>
              <a:buClr>
                <a:schemeClr val="dk1"/>
              </a:buClr>
              <a:buSzPts val="1700"/>
              <a:buFont typeface="+mj-lt"/>
              <a:buAutoNum type="arabicPeriod"/>
            </a:pPr>
            <a:r>
              <a:rPr lang="en" sz="1700" i="1" dirty="0">
                <a:solidFill>
                  <a:schemeClr val="dk1"/>
                </a:solidFill>
                <a:latin typeface="Calibri"/>
                <a:ea typeface="Calibri"/>
                <a:cs typeface="Calibri"/>
                <a:sym typeface="Calibri"/>
              </a:rPr>
              <a:t>How might we leverage Medicaid to draw down federal financial participation, maximize federal and state dollars and refrain from a scarcity mindset to create a robust service system for these youth?</a:t>
            </a:r>
            <a:endParaRPr sz="1700" i="1" dirty="0">
              <a:solidFill>
                <a:schemeClr val="dk1"/>
              </a:solidFill>
              <a:latin typeface="Calibri"/>
              <a:ea typeface="Calibri"/>
              <a:cs typeface="Calibri"/>
              <a:sym typeface="Calibri"/>
            </a:endParaRPr>
          </a:p>
          <a:p>
            <a:pPr marL="800100" lvl="0" indent="-342900" algn="l" rtl="0">
              <a:spcBef>
                <a:spcPts val="0"/>
              </a:spcBef>
              <a:spcAft>
                <a:spcPts val="0"/>
              </a:spcAft>
              <a:buFont typeface="+mj-lt"/>
              <a:buAutoNum type="arabicPeriod"/>
            </a:pPr>
            <a:endParaRPr sz="1700" i="1" dirty="0">
              <a:solidFill>
                <a:schemeClr val="dk1"/>
              </a:solidFill>
              <a:latin typeface="Calibri"/>
              <a:ea typeface="Calibri"/>
              <a:cs typeface="Calibri"/>
              <a:sym typeface="Calibri"/>
            </a:endParaRPr>
          </a:p>
          <a:p>
            <a:pPr marL="463550" lvl="0" indent="-342900" algn="l" rtl="0">
              <a:spcBef>
                <a:spcPts val="0"/>
              </a:spcBef>
              <a:spcAft>
                <a:spcPts val="0"/>
              </a:spcAft>
              <a:buClr>
                <a:schemeClr val="dk1"/>
              </a:buClr>
              <a:buSzPts val="1700"/>
              <a:buFont typeface="+mj-lt"/>
              <a:buAutoNum type="arabicPeriod"/>
            </a:pPr>
            <a:r>
              <a:rPr lang="en" sz="1700" i="1" dirty="0">
                <a:solidFill>
                  <a:schemeClr val="dk1"/>
                </a:solidFill>
                <a:latin typeface="Calibri"/>
                <a:ea typeface="Calibri"/>
                <a:cs typeface="Calibri"/>
                <a:sym typeface="Calibri"/>
              </a:rPr>
              <a:t>How can resources be leveraged and streamlined across child serving state agencies to offer a coordinated approach to these families and youth?</a:t>
            </a: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700" dirty="0">
              <a:solidFill>
                <a:schemeClr val="dk1"/>
              </a:solidFill>
              <a:latin typeface="Calibri"/>
              <a:ea typeface="Calibri"/>
              <a:cs typeface="Calibri"/>
              <a:sym typeface="Calibri"/>
            </a:endParaRPr>
          </a:p>
        </p:txBody>
      </p:sp>
      <p:pic>
        <p:nvPicPr>
          <p:cNvPr id="102" name="Google Shape;102;p16"/>
          <p:cNvPicPr preferRelativeResize="0"/>
          <p:nvPr/>
        </p:nvPicPr>
        <p:blipFill>
          <a:blip r:embed="rId4">
            <a:alphaModFix/>
          </a:blip>
          <a:stretch>
            <a:fillRect/>
          </a:stretch>
        </p:blipFill>
        <p:spPr>
          <a:xfrm>
            <a:off x="110196" y="924350"/>
            <a:ext cx="953300" cy="1028750"/>
          </a:xfrm>
          <a:prstGeom prst="rect">
            <a:avLst/>
          </a:prstGeom>
          <a:noFill/>
          <a:ln>
            <a:noFill/>
          </a:ln>
        </p:spPr>
      </p:pic>
      <p:sp>
        <p:nvSpPr>
          <p:cNvPr id="103" name="Google Shape;10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2147675" y="330800"/>
            <a:ext cx="5272200" cy="6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grpSp>
        <p:nvGrpSpPr>
          <p:cNvPr id="109" name="Google Shape;109;p17"/>
          <p:cNvGrpSpPr/>
          <p:nvPr/>
        </p:nvGrpSpPr>
        <p:grpSpPr>
          <a:xfrm>
            <a:off x="6285207" y="1283526"/>
            <a:ext cx="1854000" cy="1854000"/>
            <a:chOff x="6077707" y="1644751"/>
            <a:chExt cx="1854000" cy="1854000"/>
          </a:xfrm>
        </p:grpSpPr>
        <p:sp>
          <p:nvSpPr>
            <p:cNvPr id="110" name="Google Shape;110;p17"/>
            <p:cNvSpPr/>
            <p:nvPr/>
          </p:nvSpPr>
          <p:spPr>
            <a:xfrm>
              <a:off x="6077707" y="1644751"/>
              <a:ext cx="1854000" cy="1854000"/>
            </a:xfrm>
            <a:prstGeom prst="ellipse">
              <a:avLst/>
            </a:prstGeom>
            <a:solidFill>
              <a:srgbClr val="840D35"/>
            </a:solidFill>
            <a:ln w="28575" cap="flat" cmpd="sng">
              <a:solidFill>
                <a:srgbClr val="F48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a:ea typeface="Roboto"/>
                  <a:cs typeface="Roboto"/>
                  <a:sym typeface="Roboto"/>
                </a:rPr>
                <a:t>Policy accelerator workshop</a:t>
              </a:r>
              <a:endParaRPr sz="1000">
                <a:solidFill>
                  <a:srgbClr val="FFFFFF"/>
                </a:solidFill>
                <a:latin typeface="Roboto"/>
                <a:ea typeface="Roboto"/>
                <a:cs typeface="Roboto"/>
                <a:sym typeface="Roboto"/>
              </a:endParaRPr>
            </a:p>
          </p:txBody>
        </p:sp>
      </p:grpSp>
      <p:grpSp>
        <p:nvGrpSpPr>
          <p:cNvPr id="112" name="Google Shape;112;p17"/>
          <p:cNvGrpSpPr/>
          <p:nvPr/>
        </p:nvGrpSpPr>
        <p:grpSpPr>
          <a:xfrm>
            <a:off x="4650980" y="1266539"/>
            <a:ext cx="1854000" cy="1854000"/>
            <a:chOff x="4455905" y="1644751"/>
            <a:chExt cx="1854000" cy="1854000"/>
          </a:xfrm>
        </p:grpSpPr>
        <p:sp>
          <p:nvSpPr>
            <p:cNvPr id="113" name="Google Shape;113;p17"/>
            <p:cNvSpPr/>
            <p:nvPr/>
          </p:nvSpPr>
          <p:spPr>
            <a:xfrm>
              <a:off x="4455905" y="1644751"/>
              <a:ext cx="1854000" cy="1854000"/>
            </a:xfrm>
            <a:prstGeom prst="ellipse">
              <a:avLst/>
            </a:prstGeom>
            <a:solidFill>
              <a:srgbClr val="AC1146"/>
            </a:solidFill>
            <a:ln w="28575" cap="flat" cmpd="sng">
              <a:solidFill>
                <a:srgbClr val="F48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p:nvPr/>
          </p:nvSpPr>
          <p:spPr>
            <a:xfrm>
              <a:off x="4636200" y="2311050"/>
              <a:ext cx="15432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a:ea typeface="Roboto"/>
                  <a:cs typeface="Roboto"/>
                  <a:sym typeface="Roboto"/>
                </a:rPr>
                <a:t>Mass service landscape</a:t>
              </a:r>
              <a:endParaRPr sz="1000">
                <a:solidFill>
                  <a:srgbClr val="FFFFFF"/>
                </a:solidFill>
                <a:latin typeface="Roboto"/>
                <a:ea typeface="Roboto"/>
                <a:cs typeface="Roboto"/>
                <a:sym typeface="Roboto"/>
              </a:endParaRPr>
            </a:p>
          </p:txBody>
        </p:sp>
      </p:grpSp>
      <p:grpSp>
        <p:nvGrpSpPr>
          <p:cNvPr id="115" name="Google Shape;115;p17"/>
          <p:cNvGrpSpPr/>
          <p:nvPr/>
        </p:nvGrpSpPr>
        <p:grpSpPr>
          <a:xfrm>
            <a:off x="3010652" y="1283524"/>
            <a:ext cx="1854000" cy="1854000"/>
            <a:chOff x="2834102" y="1644762"/>
            <a:chExt cx="1854000" cy="1854000"/>
          </a:xfrm>
        </p:grpSpPr>
        <p:sp>
          <p:nvSpPr>
            <p:cNvPr id="116" name="Google Shape;116;p17"/>
            <p:cNvSpPr/>
            <p:nvPr/>
          </p:nvSpPr>
          <p:spPr>
            <a:xfrm>
              <a:off x="2834102" y="1644762"/>
              <a:ext cx="1854000" cy="1854000"/>
            </a:xfrm>
            <a:prstGeom prst="ellipse">
              <a:avLst/>
            </a:prstGeom>
            <a:solidFill>
              <a:srgbClr val="B6124A"/>
            </a:solidFill>
            <a:ln w="28575" cap="flat" cmpd="sng">
              <a:solidFill>
                <a:srgbClr val="F48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txBox="1"/>
            <p:nvPr/>
          </p:nvSpPr>
          <p:spPr>
            <a:xfrm>
              <a:off x="3142502" y="2311050"/>
              <a:ext cx="1290600" cy="52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a:ea typeface="Roboto"/>
                  <a:cs typeface="Roboto"/>
                  <a:sym typeface="Roboto"/>
                </a:rPr>
                <a:t>    State profiles</a:t>
              </a:r>
              <a:endParaRPr sz="1000">
                <a:solidFill>
                  <a:srgbClr val="FFFFFF"/>
                </a:solidFill>
                <a:latin typeface="Roboto"/>
                <a:ea typeface="Roboto"/>
                <a:cs typeface="Roboto"/>
                <a:sym typeface="Roboto"/>
              </a:endParaRPr>
            </a:p>
          </p:txBody>
        </p:sp>
      </p:grpSp>
      <p:grpSp>
        <p:nvGrpSpPr>
          <p:cNvPr id="118" name="Google Shape;118;p17"/>
          <p:cNvGrpSpPr/>
          <p:nvPr/>
        </p:nvGrpSpPr>
        <p:grpSpPr>
          <a:xfrm>
            <a:off x="1426975" y="1266562"/>
            <a:ext cx="1854000" cy="1854000"/>
            <a:chOff x="1212300" y="1644762"/>
            <a:chExt cx="1854000" cy="1854000"/>
          </a:xfrm>
        </p:grpSpPr>
        <p:sp>
          <p:nvSpPr>
            <p:cNvPr id="119" name="Google Shape;119;p17"/>
            <p:cNvSpPr/>
            <p:nvPr/>
          </p:nvSpPr>
          <p:spPr>
            <a:xfrm>
              <a:off x="1212300" y="1644762"/>
              <a:ext cx="1854000" cy="1854000"/>
            </a:xfrm>
            <a:prstGeom prst="ellipse">
              <a:avLst/>
            </a:prstGeom>
            <a:solidFill>
              <a:srgbClr val="C4134F"/>
            </a:solidFill>
            <a:ln w="28575" cap="flat" cmpd="sng">
              <a:solidFill>
                <a:srgbClr val="F48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txBox="1"/>
            <p:nvPr/>
          </p:nvSpPr>
          <p:spPr>
            <a:xfrm>
              <a:off x="1275350" y="2311050"/>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Family journey map</a:t>
              </a:r>
              <a:endParaRPr sz="1000">
                <a:solidFill>
                  <a:srgbClr val="FFFFFF"/>
                </a:solidFill>
                <a:latin typeface="Roboto"/>
                <a:ea typeface="Roboto"/>
                <a:cs typeface="Roboto"/>
                <a:sym typeface="Roboto"/>
              </a:endParaRPr>
            </a:p>
          </p:txBody>
        </p:sp>
      </p:grpSp>
      <p:sp>
        <p:nvSpPr>
          <p:cNvPr id="121" name="Google Shape;121;p17"/>
          <p:cNvSpPr txBox="1"/>
          <p:nvPr/>
        </p:nvSpPr>
        <p:spPr>
          <a:xfrm>
            <a:off x="1973700" y="527450"/>
            <a:ext cx="5272200" cy="6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solidFill>
                  <a:schemeClr val="dk2"/>
                </a:solidFill>
              </a:rPr>
              <a:t>How we will get there</a:t>
            </a:r>
            <a:endParaRPr sz="2500" dirty="0">
              <a:solidFill>
                <a:schemeClr val="dk2"/>
              </a:solidFill>
            </a:endParaRPr>
          </a:p>
        </p:txBody>
      </p:sp>
      <p:pic>
        <p:nvPicPr>
          <p:cNvPr id="122" name="Google Shape;122;p17"/>
          <p:cNvPicPr preferRelativeResize="0"/>
          <p:nvPr/>
        </p:nvPicPr>
        <p:blipFill>
          <a:blip r:embed="rId3">
            <a:alphaModFix/>
          </a:blip>
          <a:stretch>
            <a:fillRect/>
          </a:stretch>
        </p:blipFill>
        <p:spPr>
          <a:xfrm>
            <a:off x="223375" y="989000"/>
            <a:ext cx="850857" cy="918200"/>
          </a:xfrm>
          <a:prstGeom prst="rect">
            <a:avLst/>
          </a:prstGeom>
          <a:noFill/>
          <a:ln>
            <a:noFill/>
          </a:ln>
        </p:spPr>
      </p:pic>
      <p:grpSp>
        <p:nvGrpSpPr>
          <p:cNvPr id="123" name="Google Shape;123;p17"/>
          <p:cNvGrpSpPr/>
          <p:nvPr/>
        </p:nvGrpSpPr>
        <p:grpSpPr>
          <a:xfrm>
            <a:off x="110208" y="-13920"/>
            <a:ext cx="1077184" cy="5173659"/>
            <a:chOff x="110208" y="-13920"/>
            <a:chExt cx="1077184" cy="5173659"/>
          </a:xfrm>
        </p:grpSpPr>
        <p:pic>
          <p:nvPicPr>
            <p:cNvPr id="124" name="Google Shape;124;p17"/>
            <p:cNvPicPr preferRelativeResize="0"/>
            <p:nvPr/>
          </p:nvPicPr>
          <p:blipFill>
            <a:blip r:embed="rId4">
              <a:alphaModFix/>
            </a:blip>
            <a:stretch>
              <a:fillRect/>
            </a:stretch>
          </p:blipFill>
          <p:spPr>
            <a:xfrm>
              <a:off x="110208" y="104838"/>
              <a:ext cx="933950" cy="772607"/>
            </a:xfrm>
            <a:prstGeom prst="rect">
              <a:avLst/>
            </a:prstGeom>
            <a:noFill/>
            <a:ln>
              <a:noFill/>
            </a:ln>
          </p:spPr>
        </p:pic>
        <p:cxnSp>
          <p:nvCxnSpPr>
            <p:cNvPr id="125" name="Google Shape;125;p17"/>
            <p:cNvCxnSpPr/>
            <p:nvPr/>
          </p:nvCxnSpPr>
          <p:spPr>
            <a:xfrm rot="-5400000">
              <a:off x="75443" y="4047789"/>
              <a:ext cx="2223900" cy="0"/>
            </a:xfrm>
            <a:prstGeom prst="straightConnector1">
              <a:avLst/>
            </a:prstGeom>
            <a:noFill/>
            <a:ln w="76200" cap="flat" cmpd="sng">
              <a:solidFill>
                <a:srgbClr val="FA4616"/>
              </a:solidFill>
              <a:prstDash val="solid"/>
              <a:round/>
              <a:headEnd type="none" w="med" len="med"/>
              <a:tailEnd type="none" w="med" len="med"/>
            </a:ln>
          </p:spPr>
        </p:cxnSp>
        <p:cxnSp>
          <p:nvCxnSpPr>
            <p:cNvPr id="126" name="Google Shape;126;p17"/>
            <p:cNvCxnSpPr/>
            <p:nvPr/>
          </p:nvCxnSpPr>
          <p:spPr>
            <a:xfrm rot="-5400000">
              <a:off x="620093" y="2300603"/>
              <a:ext cx="1134600" cy="0"/>
            </a:xfrm>
            <a:prstGeom prst="straightConnector1">
              <a:avLst/>
            </a:prstGeom>
            <a:noFill/>
            <a:ln w="76200" cap="flat" cmpd="sng">
              <a:solidFill>
                <a:srgbClr val="00997C"/>
              </a:solidFill>
              <a:prstDash val="solid"/>
              <a:round/>
              <a:headEnd type="none" w="med" len="med"/>
              <a:tailEnd type="none" w="med" len="med"/>
            </a:ln>
          </p:spPr>
        </p:cxnSp>
        <p:cxnSp>
          <p:nvCxnSpPr>
            <p:cNvPr id="127" name="Google Shape;127;p17"/>
            <p:cNvCxnSpPr/>
            <p:nvPr/>
          </p:nvCxnSpPr>
          <p:spPr>
            <a:xfrm rot="-5400000">
              <a:off x="347843" y="825630"/>
              <a:ext cx="1679100" cy="0"/>
            </a:xfrm>
            <a:prstGeom prst="straightConnector1">
              <a:avLst/>
            </a:prstGeom>
            <a:noFill/>
            <a:ln w="76200" cap="flat" cmpd="sng">
              <a:solidFill>
                <a:srgbClr val="0D5C91"/>
              </a:solidFill>
              <a:prstDash val="solid"/>
              <a:round/>
              <a:headEnd type="none" w="med" len="med"/>
              <a:tailEnd type="none" w="med" len="med"/>
            </a:ln>
          </p:spPr>
        </p:cxnSp>
      </p:grpSp>
      <p:sp>
        <p:nvSpPr>
          <p:cNvPr id="128" name="Google Shape;12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129" name="Google Shape;129;p17"/>
          <p:cNvSpPr txBox="1"/>
          <p:nvPr/>
        </p:nvSpPr>
        <p:spPr>
          <a:xfrm>
            <a:off x="1466900" y="3061400"/>
            <a:ext cx="1467600" cy="7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2"/>
                </a:solidFill>
              </a:rPr>
              <a:t>To help us identify opportunities for earlier intervention</a:t>
            </a:r>
            <a:endParaRPr sz="1000" dirty="0">
              <a:solidFill>
                <a:schemeClr val="dk2"/>
              </a:solidFill>
            </a:endParaRPr>
          </a:p>
          <a:p>
            <a:pPr marL="0" lvl="0" indent="0" algn="l" rtl="0">
              <a:spcBef>
                <a:spcPts val="0"/>
              </a:spcBef>
              <a:spcAft>
                <a:spcPts val="0"/>
              </a:spcAft>
              <a:buNone/>
            </a:pPr>
            <a:endParaRPr sz="900" dirty="0">
              <a:solidFill>
                <a:schemeClr val="dk2"/>
              </a:solidFill>
            </a:endParaRPr>
          </a:p>
          <a:p>
            <a:pPr marL="0" lvl="0" indent="0" algn="l" rtl="0">
              <a:spcBef>
                <a:spcPts val="0"/>
              </a:spcBef>
              <a:spcAft>
                <a:spcPts val="0"/>
              </a:spcAft>
              <a:buNone/>
            </a:pPr>
            <a:r>
              <a:rPr lang="en" sz="900" dirty="0">
                <a:solidFill>
                  <a:schemeClr val="dk2"/>
                </a:solidFill>
              </a:rPr>
              <a:t>Assist us in our advocacy efforts - hearing from families directly is powerful</a:t>
            </a:r>
            <a:endParaRPr sz="900" dirty="0">
              <a:solidFill>
                <a:schemeClr val="dk2"/>
              </a:solidFill>
            </a:endParaRPr>
          </a:p>
          <a:p>
            <a:pPr marL="0" lvl="0" indent="0" algn="l" rtl="0">
              <a:spcBef>
                <a:spcPts val="0"/>
              </a:spcBef>
              <a:spcAft>
                <a:spcPts val="0"/>
              </a:spcAft>
              <a:buNone/>
            </a:pPr>
            <a:endParaRPr sz="900" dirty="0">
              <a:solidFill>
                <a:schemeClr val="dk2"/>
              </a:solidFill>
            </a:endParaRPr>
          </a:p>
          <a:p>
            <a:pPr marL="0" lvl="0" indent="0" algn="l" rtl="0">
              <a:spcBef>
                <a:spcPts val="0"/>
              </a:spcBef>
              <a:spcAft>
                <a:spcPts val="0"/>
              </a:spcAft>
              <a:buNone/>
            </a:pPr>
            <a:r>
              <a:rPr lang="en" sz="900" dirty="0">
                <a:solidFill>
                  <a:schemeClr val="dk2"/>
                </a:solidFill>
              </a:rPr>
              <a:t>Learn what services helped</a:t>
            </a:r>
            <a:endParaRPr sz="900" dirty="0">
              <a:solidFill>
                <a:schemeClr val="dk2"/>
              </a:solidFill>
            </a:endParaRPr>
          </a:p>
          <a:p>
            <a:pPr marL="0" lvl="0" indent="0" algn="l" rtl="0">
              <a:spcBef>
                <a:spcPts val="0"/>
              </a:spcBef>
              <a:spcAft>
                <a:spcPts val="0"/>
              </a:spcAft>
              <a:buNone/>
            </a:pPr>
            <a:endParaRPr sz="900" dirty="0">
              <a:solidFill>
                <a:schemeClr val="dk2"/>
              </a:solidFill>
            </a:endParaRPr>
          </a:p>
          <a:p>
            <a:pPr marL="0" lvl="0" indent="0" algn="l" rtl="0">
              <a:spcBef>
                <a:spcPts val="0"/>
              </a:spcBef>
              <a:spcAft>
                <a:spcPts val="0"/>
              </a:spcAft>
              <a:buNone/>
            </a:pPr>
            <a:r>
              <a:rPr lang="en" sz="900" dirty="0">
                <a:solidFill>
                  <a:schemeClr val="dk2"/>
                </a:solidFill>
              </a:rPr>
              <a:t>What didn’t help</a:t>
            </a:r>
            <a:endParaRPr sz="900" dirty="0">
              <a:solidFill>
                <a:schemeClr val="dk2"/>
              </a:solidFill>
            </a:endParaRPr>
          </a:p>
        </p:txBody>
      </p:sp>
      <p:sp>
        <p:nvSpPr>
          <p:cNvPr id="130" name="Google Shape;130;p17"/>
          <p:cNvSpPr txBox="1"/>
          <p:nvPr/>
        </p:nvSpPr>
        <p:spPr>
          <a:xfrm>
            <a:off x="3130975" y="3303450"/>
            <a:ext cx="1467600" cy="13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2"/>
                </a:solidFill>
              </a:rPr>
              <a:t>To identify strategies, structures or practices we could adapt here in Massachusetts to improve our services system.</a:t>
            </a:r>
            <a:endParaRPr sz="200" dirty="0">
              <a:solidFill>
                <a:schemeClr val="dk2"/>
              </a:solidFill>
            </a:endParaRPr>
          </a:p>
        </p:txBody>
      </p:sp>
      <p:sp>
        <p:nvSpPr>
          <p:cNvPr id="131" name="Google Shape;131;p17"/>
          <p:cNvSpPr txBox="1"/>
          <p:nvPr/>
        </p:nvSpPr>
        <p:spPr>
          <a:xfrm>
            <a:off x="4923650" y="3201450"/>
            <a:ext cx="1187700" cy="12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2"/>
                </a:solidFill>
              </a:rPr>
              <a:t>Obtain a high-level overview of the service landscape</a:t>
            </a:r>
            <a:endParaRPr sz="900" dirty="0">
              <a:solidFill>
                <a:schemeClr val="dk2"/>
              </a:solidFill>
            </a:endParaRPr>
          </a:p>
          <a:p>
            <a:pPr marL="0" lvl="0" indent="0" algn="l" rtl="0">
              <a:spcBef>
                <a:spcPts val="0"/>
              </a:spcBef>
              <a:spcAft>
                <a:spcPts val="0"/>
              </a:spcAft>
              <a:buNone/>
            </a:pPr>
            <a:endParaRPr sz="900" dirty="0">
              <a:solidFill>
                <a:schemeClr val="dk2"/>
              </a:solidFill>
            </a:endParaRPr>
          </a:p>
          <a:p>
            <a:pPr marL="0" lvl="0" indent="0" algn="l" rtl="0">
              <a:spcBef>
                <a:spcPts val="0"/>
              </a:spcBef>
              <a:spcAft>
                <a:spcPts val="0"/>
              </a:spcAft>
              <a:buNone/>
            </a:pPr>
            <a:r>
              <a:rPr lang="en" sz="900" dirty="0">
                <a:solidFill>
                  <a:schemeClr val="dk2"/>
                </a:solidFill>
              </a:rPr>
              <a:t>Use with stakeholders to identify if anything already exists that IS working for this population</a:t>
            </a:r>
            <a:endParaRPr sz="900" dirty="0">
              <a:solidFill>
                <a:schemeClr val="dk2"/>
              </a:solidFill>
            </a:endParaRPr>
          </a:p>
        </p:txBody>
      </p:sp>
      <p:sp>
        <p:nvSpPr>
          <p:cNvPr id="132" name="Google Shape;132;p17"/>
          <p:cNvSpPr txBox="1"/>
          <p:nvPr/>
        </p:nvSpPr>
        <p:spPr>
          <a:xfrm>
            <a:off x="6928100" y="3311000"/>
            <a:ext cx="885000" cy="15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solidFill>
                <a:schemeClr val="dk2"/>
              </a:solidFill>
            </a:endParaRPr>
          </a:p>
        </p:txBody>
      </p:sp>
      <p:sp>
        <p:nvSpPr>
          <p:cNvPr id="133" name="Google Shape;133;p17"/>
          <p:cNvSpPr txBox="1"/>
          <p:nvPr/>
        </p:nvSpPr>
        <p:spPr>
          <a:xfrm>
            <a:off x="6701175" y="3333700"/>
            <a:ext cx="1323600" cy="12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2"/>
                </a:solidFill>
              </a:rPr>
              <a:t>Bring together families, advocates, policy makers, academics, etc. to identify high impact and feasible policy and practice solutions for action</a:t>
            </a:r>
            <a:endParaRPr sz="900"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18"/>
          <p:cNvGrpSpPr/>
          <p:nvPr/>
        </p:nvGrpSpPr>
        <p:grpSpPr>
          <a:xfrm>
            <a:off x="110208" y="-13920"/>
            <a:ext cx="1077184" cy="5173659"/>
            <a:chOff x="110208" y="-13920"/>
            <a:chExt cx="1077184" cy="5173659"/>
          </a:xfrm>
        </p:grpSpPr>
        <p:pic>
          <p:nvPicPr>
            <p:cNvPr id="139" name="Google Shape;139;p18"/>
            <p:cNvPicPr preferRelativeResize="0"/>
            <p:nvPr/>
          </p:nvPicPr>
          <p:blipFill>
            <a:blip r:embed="rId3">
              <a:alphaModFix/>
            </a:blip>
            <a:stretch>
              <a:fillRect/>
            </a:stretch>
          </p:blipFill>
          <p:spPr>
            <a:xfrm>
              <a:off x="110208" y="104838"/>
              <a:ext cx="933950" cy="772607"/>
            </a:xfrm>
            <a:prstGeom prst="rect">
              <a:avLst/>
            </a:prstGeom>
            <a:noFill/>
            <a:ln>
              <a:noFill/>
            </a:ln>
          </p:spPr>
        </p:pic>
        <p:cxnSp>
          <p:nvCxnSpPr>
            <p:cNvPr id="140" name="Google Shape;140;p18"/>
            <p:cNvCxnSpPr/>
            <p:nvPr/>
          </p:nvCxnSpPr>
          <p:spPr>
            <a:xfrm rot="-5400000">
              <a:off x="75443" y="4047789"/>
              <a:ext cx="2223900" cy="0"/>
            </a:xfrm>
            <a:prstGeom prst="straightConnector1">
              <a:avLst/>
            </a:prstGeom>
            <a:noFill/>
            <a:ln w="76200" cap="flat" cmpd="sng">
              <a:solidFill>
                <a:srgbClr val="FA4616"/>
              </a:solidFill>
              <a:prstDash val="solid"/>
              <a:round/>
              <a:headEnd type="none" w="med" len="med"/>
              <a:tailEnd type="none" w="med" len="med"/>
            </a:ln>
          </p:spPr>
        </p:cxnSp>
        <p:cxnSp>
          <p:nvCxnSpPr>
            <p:cNvPr id="141" name="Google Shape;141;p18"/>
            <p:cNvCxnSpPr/>
            <p:nvPr/>
          </p:nvCxnSpPr>
          <p:spPr>
            <a:xfrm rot="-5400000">
              <a:off x="620093" y="2300603"/>
              <a:ext cx="1134600" cy="0"/>
            </a:xfrm>
            <a:prstGeom prst="straightConnector1">
              <a:avLst/>
            </a:prstGeom>
            <a:noFill/>
            <a:ln w="76200" cap="flat" cmpd="sng">
              <a:solidFill>
                <a:srgbClr val="00997C"/>
              </a:solidFill>
              <a:prstDash val="solid"/>
              <a:round/>
              <a:headEnd type="none" w="med" len="med"/>
              <a:tailEnd type="none" w="med" len="med"/>
            </a:ln>
          </p:spPr>
        </p:cxnSp>
        <p:cxnSp>
          <p:nvCxnSpPr>
            <p:cNvPr id="142" name="Google Shape;142;p18"/>
            <p:cNvCxnSpPr/>
            <p:nvPr/>
          </p:nvCxnSpPr>
          <p:spPr>
            <a:xfrm rot="-5400000">
              <a:off x="347843" y="825630"/>
              <a:ext cx="1679100" cy="0"/>
            </a:xfrm>
            <a:prstGeom prst="straightConnector1">
              <a:avLst/>
            </a:prstGeom>
            <a:noFill/>
            <a:ln w="76200" cap="flat" cmpd="sng">
              <a:solidFill>
                <a:srgbClr val="0D5C91"/>
              </a:solidFill>
              <a:prstDash val="solid"/>
              <a:round/>
              <a:headEnd type="none" w="med" len="med"/>
              <a:tailEnd type="none" w="med" len="med"/>
            </a:ln>
          </p:spPr>
        </p:cxnSp>
      </p:grpSp>
      <p:sp>
        <p:nvSpPr>
          <p:cNvPr id="143" name="Google Shape;143;p18"/>
          <p:cNvSpPr txBox="1"/>
          <p:nvPr/>
        </p:nvSpPr>
        <p:spPr>
          <a:xfrm>
            <a:off x="1448450" y="307075"/>
            <a:ext cx="7160400" cy="8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Trebuchet MS"/>
                <a:ea typeface="Trebuchet MS"/>
                <a:cs typeface="Trebuchet MS"/>
                <a:sym typeface="Trebuchet MS"/>
              </a:rPr>
              <a:t>Population of focus</a:t>
            </a:r>
            <a:endParaRPr sz="3000" dirty="0">
              <a:latin typeface="Trebuchet MS"/>
              <a:ea typeface="Trebuchet MS"/>
              <a:cs typeface="Trebuchet MS"/>
              <a:sym typeface="Trebuchet MS"/>
            </a:endParaRPr>
          </a:p>
        </p:txBody>
      </p:sp>
      <p:sp>
        <p:nvSpPr>
          <p:cNvPr id="144" name="Google Shape;144;p18"/>
          <p:cNvSpPr txBox="1"/>
          <p:nvPr/>
        </p:nvSpPr>
        <p:spPr>
          <a:xfrm>
            <a:off x="1784600" y="451250"/>
            <a:ext cx="7056900" cy="44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r>
              <a:rPr lang="en" sz="1700" i="1" dirty="0">
                <a:solidFill>
                  <a:schemeClr val="dk1"/>
                </a:solidFill>
                <a:latin typeface="Calibri"/>
                <a:ea typeface="Calibri"/>
                <a:cs typeface="Calibri"/>
                <a:sym typeface="Calibri"/>
              </a:rPr>
              <a:t>Youth under 22 with level 1 or 2 ASD who also has behavioral health challenges which may have led to: </a:t>
            </a: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i="1" dirty="0">
                <a:solidFill>
                  <a:schemeClr val="dk1"/>
                </a:solidFill>
                <a:latin typeface="Calibri"/>
                <a:ea typeface="Calibri"/>
                <a:cs typeface="Calibri"/>
                <a:sym typeface="Calibri"/>
              </a:rPr>
              <a:t>mobile crisis evaluations, </a:t>
            </a:r>
            <a:endParaRPr sz="1700" i="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i="1" dirty="0">
                <a:solidFill>
                  <a:schemeClr val="dk1"/>
                </a:solidFill>
                <a:latin typeface="Calibri"/>
                <a:ea typeface="Calibri"/>
                <a:cs typeface="Calibri"/>
                <a:sym typeface="Calibri"/>
              </a:rPr>
              <a:t>emergency department visits, </a:t>
            </a:r>
            <a:endParaRPr sz="1700" i="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i="1" dirty="0">
                <a:solidFill>
                  <a:schemeClr val="dk1"/>
                </a:solidFill>
                <a:latin typeface="Calibri"/>
                <a:ea typeface="Calibri"/>
                <a:cs typeface="Calibri"/>
                <a:sym typeface="Calibri"/>
              </a:rPr>
              <a:t>CBAT, YCCS, acute inpatient psychiatric admissions, or </a:t>
            </a:r>
            <a:endParaRPr sz="1700" i="1"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i="1" dirty="0">
                <a:solidFill>
                  <a:schemeClr val="dk1"/>
                </a:solidFill>
                <a:latin typeface="Calibri"/>
                <a:ea typeface="Calibri"/>
                <a:cs typeface="Calibri"/>
                <a:sym typeface="Calibri"/>
              </a:rPr>
              <a:t>an out of home placement by another child serving state agency</a:t>
            </a: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None/>
            </a:pPr>
            <a:r>
              <a:rPr lang="en" sz="1700" i="1" dirty="0">
                <a:solidFill>
                  <a:schemeClr val="dk1"/>
                </a:solidFill>
                <a:latin typeface="Calibri"/>
                <a:ea typeface="Calibri"/>
                <a:cs typeface="Calibri"/>
                <a:sym typeface="Calibri"/>
              </a:rPr>
              <a:t>These youth are the ones that often “fall between the cracks” of our service systems, because it's not designed well to support youth with co-occurring conditions.</a:t>
            </a:r>
            <a:endParaRPr sz="17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700" dirty="0">
              <a:solidFill>
                <a:schemeClr val="dk1"/>
              </a:solidFill>
              <a:latin typeface="Calibri"/>
              <a:ea typeface="Calibri"/>
              <a:cs typeface="Calibri"/>
              <a:sym typeface="Calibri"/>
            </a:endParaRPr>
          </a:p>
        </p:txBody>
      </p:sp>
      <p:pic>
        <p:nvPicPr>
          <p:cNvPr id="145" name="Google Shape;145;p18"/>
          <p:cNvPicPr preferRelativeResize="0"/>
          <p:nvPr/>
        </p:nvPicPr>
        <p:blipFill>
          <a:blip r:embed="rId4">
            <a:alphaModFix/>
          </a:blip>
          <a:stretch>
            <a:fillRect/>
          </a:stretch>
        </p:blipFill>
        <p:spPr>
          <a:xfrm>
            <a:off x="110196" y="924350"/>
            <a:ext cx="953300" cy="1028750"/>
          </a:xfrm>
          <a:prstGeom prst="rect">
            <a:avLst/>
          </a:prstGeom>
          <a:noFill/>
          <a:ln>
            <a:noFill/>
          </a:ln>
        </p:spPr>
      </p:pic>
      <p:sp>
        <p:nvSpPr>
          <p:cNvPr id="146" name="Google Shape;14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grpSp>
        <p:nvGrpSpPr>
          <p:cNvPr id="151" name="Google Shape;151;p19"/>
          <p:cNvGrpSpPr/>
          <p:nvPr/>
        </p:nvGrpSpPr>
        <p:grpSpPr>
          <a:xfrm>
            <a:off x="-26934" y="103312"/>
            <a:ext cx="9197850" cy="892790"/>
            <a:chOff x="-35859" y="103300"/>
            <a:chExt cx="9197850" cy="892790"/>
          </a:xfrm>
        </p:grpSpPr>
        <p:pic>
          <p:nvPicPr>
            <p:cNvPr id="152" name="Google Shape;152;p19"/>
            <p:cNvPicPr preferRelativeResize="0"/>
            <p:nvPr/>
          </p:nvPicPr>
          <p:blipFill>
            <a:blip r:embed="rId3">
              <a:alphaModFix/>
            </a:blip>
            <a:stretch>
              <a:fillRect/>
            </a:stretch>
          </p:blipFill>
          <p:spPr>
            <a:xfrm>
              <a:off x="7652413" y="103300"/>
              <a:ext cx="1100550" cy="818075"/>
            </a:xfrm>
            <a:prstGeom prst="rect">
              <a:avLst/>
            </a:prstGeom>
            <a:noFill/>
            <a:ln>
              <a:noFill/>
            </a:ln>
          </p:spPr>
        </p:pic>
        <p:cxnSp>
          <p:nvCxnSpPr>
            <p:cNvPr id="153" name="Google Shape;153;p19"/>
            <p:cNvCxnSpPr/>
            <p:nvPr/>
          </p:nvCxnSpPr>
          <p:spPr>
            <a:xfrm>
              <a:off x="-35859" y="996090"/>
              <a:ext cx="3953400" cy="0"/>
            </a:xfrm>
            <a:prstGeom prst="straightConnector1">
              <a:avLst/>
            </a:prstGeom>
            <a:noFill/>
            <a:ln w="76200" cap="flat" cmpd="sng">
              <a:solidFill>
                <a:srgbClr val="FA4616"/>
              </a:solidFill>
              <a:prstDash val="solid"/>
              <a:round/>
              <a:headEnd type="none" w="med" len="med"/>
              <a:tailEnd type="none" w="med" len="med"/>
            </a:ln>
          </p:spPr>
        </p:cxnSp>
        <p:cxnSp>
          <p:nvCxnSpPr>
            <p:cNvPr id="154" name="Google Shape;154;p19"/>
            <p:cNvCxnSpPr/>
            <p:nvPr/>
          </p:nvCxnSpPr>
          <p:spPr>
            <a:xfrm>
              <a:off x="4038516" y="996090"/>
              <a:ext cx="2017200" cy="0"/>
            </a:xfrm>
            <a:prstGeom prst="straightConnector1">
              <a:avLst/>
            </a:prstGeom>
            <a:noFill/>
            <a:ln w="76200" cap="flat" cmpd="sng">
              <a:solidFill>
                <a:srgbClr val="00997C"/>
              </a:solidFill>
              <a:prstDash val="solid"/>
              <a:round/>
              <a:headEnd type="none" w="med" len="med"/>
              <a:tailEnd type="none" w="med" len="med"/>
            </a:ln>
          </p:spPr>
        </p:cxnSp>
        <p:cxnSp>
          <p:nvCxnSpPr>
            <p:cNvPr id="155" name="Google Shape;155;p19"/>
            <p:cNvCxnSpPr/>
            <p:nvPr/>
          </p:nvCxnSpPr>
          <p:spPr>
            <a:xfrm>
              <a:off x="6176691" y="996090"/>
              <a:ext cx="2985300" cy="0"/>
            </a:xfrm>
            <a:prstGeom prst="straightConnector1">
              <a:avLst/>
            </a:prstGeom>
            <a:noFill/>
            <a:ln w="76200" cap="flat" cmpd="sng">
              <a:solidFill>
                <a:srgbClr val="0D5C91"/>
              </a:solidFill>
              <a:prstDash val="solid"/>
              <a:round/>
              <a:headEnd type="none" w="med" len="med"/>
              <a:tailEnd type="none" w="med" len="med"/>
            </a:ln>
          </p:spPr>
        </p:cxnSp>
      </p:grpSp>
      <p:sp>
        <p:nvSpPr>
          <p:cNvPr id="156" name="Google Shape;156;p19"/>
          <p:cNvSpPr txBox="1"/>
          <p:nvPr/>
        </p:nvSpPr>
        <p:spPr>
          <a:xfrm>
            <a:off x="157600" y="203800"/>
            <a:ext cx="6604200" cy="6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dirty="0">
                <a:solidFill>
                  <a:srgbClr val="3D3935"/>
                </a:solidFill>
                <a:latin typeface="Trebuchet MS"/>
                <a:ea typeface="Trebuchet MS"/>
                <a:cs typeface="Trebuchet MS"/>
                <a:sym typeface="Trebuchet MS"/>
              </a:rPr>
              <a:t>Service Landscape </a:t>
            </a:r>
            <a:endParaRPr sz="300" dirty="0">
              <a:solidFill>
                <a:srgbClr val="3D3935"/>
              </a:solidFill>
              <a:latin typeface="Trebuchet MS"/>
              <a:ea typeface="Trebuchet MS"/>
              <a:cs typeface="Trebuchet MS"/>
              <a:sym typeface="Trebuchet MS"/>
            </a:endParaRPr>
          </a:p>
        </p:txBody>
      </p:sp>
      <p:grpSp>
        <p:nvGrpSpPr>
          <p:cNvPr id="157" name="Google Shape;157;p19"/>
          <p:cNvGrpSpPr/>
          <p:nvPr/>
        </p:nvGrpSpPr>
        <p:grpSpPr>
          <a:xfrm>
            <a:off x="238051" y="4185715"/>
            <a:ext cx="8679578" cy="726447"/>
            <a:chOff x="1593000" y="2322568"/>
            <a:chExt cx="5957975" cy="643500"/>
          </a:xfrm>
        </p:grpSpPr>
        <p:sp>
          <p:nvSpPr>
            <p:cNvPr id="158" name="Google Shape;158;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Department of Children &amp; Families</a:t>
              </a:r>
              <a:endParaRPr sz="100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endParaRPr sz="800" i="1">
                <a:solidFill>
                  <a:srgbClr val="FFFFFF"/>
                </a:solidFill>
                <a:latin typeface="Roboto Medium"/>
                <a:ea typeface="Roboto Medium"/>
                <a:cs typeface="Roboto Medium"/>
                <a:sym typeface="Roboto Medium"/>
              </a:endParaRPr>
            </a:p>
          </p:txBody>
        </p:sp>
        <p:sp>
          <p:nvSpPr>
            <p:cNvPr id="162" name="Google Shape;162;p1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64" name="Google Shape;164;p19"/>
            <p:cNvSpPr/>
            <p:nvPr/>
          </p:nvSpPr>
          <p:spPr>
            <a:xfrm>
              <a:off x="4387843" y="2323754"/>
              <a:ext cx="22344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Family Resource Centers			</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Medically complex and behavioral residences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Residential schools and Group Homes</a:t>
              </a:r>
              <a:endParaRPr sz="800">
                <a:solidFill>
                  <a:srgbClr val="9900FF"/>
                </a:solidFill>
                <a:latin typeface="Roboto"/>
                <a:ea typeface="Roboto"/>
                <a:cs typeface="Roboto"/>
                <a:sym typeface="Roboto"/>
              </a:endParaRPr>
            </a:p>
            <a:p>
              <a:pPr marL="457200" lvl="0" indent="-279400" algn="l" rtl="0">
                <a:lnSpc>
                  <a:spcPct val="115000"/>
                </a:lnSpc>
                <a:spcBef>
                  <a:spcPts val="0"/>
                </a:spcBef>
                <a:spcAft>
                  <a:spcPts val="0"/>
                </a:spcAft>
                <a:buClr>
                  <a:srgbClr val="9900FF"/>
                </a:buClr>
                <a:buSzPts val="800"/>
                <a:buFont typeface="Roboto"/>
                <a:buChar char="●"/>
              </a:pPr>
              <a:r>
                <a:rPr lang="en" sz="800">
                  <a:solidFill>
                    <a:srgbClr val="A72A1E"/>
                  </a:solidFill>
                  <a:latin typeface="Roboto"/>
                  <a:ea typeface="Roboto"/>
                  <a:cs typeface="Roboto"/>
                  <a:sym typeface="Roboto"/>
                </a:rPr>
                <a:t>Support and Stabilization services</a:t>
              </a:r>
              <a:r>
                <a:rPr lang="en" sz="800">
                  <a:solidFill>
                    <a:srgbClr val="9900FF"/>
                  </a:solidFill>
                  <a:latin typeface="Roboto"/>
                  <a:ea typeface="Roboto"/>
                  <a:cs typeface="Roboto"/>
                  <a:sym typeface="Roboto"/>
                </a:rPr>
                <a:t>	</a:t>
              </a:r>
              <a:endParaRPr sz="800">
                <a:solidFill>
                  <a:srgbClr val="9900FF"/>
                </a:solidFill>
                <a:latin typeface="Roboto"/>
                <a:ea typeface="Roboto"/>
                <a:cs typeface="Roboto"/>
                <a:sym typeface="Roboto"/>
              </a:endParaRPr>
            </a:p>
          </p:txBody>
        </p:sp>
      </p:grpSp>
      <p:grpSp>
        <p:nvGrpSpPr>
          <p:cNvPr id="165" name="Google Shape;165;p19"/>
          <p:cNvGrpSpPr/>
          <p:nvPr/>
        </p:nvGrpSpPr>
        <p:grpSpPr>
          <a:xfrm>
            <a:off x="238051" y="3446465"/>
            <a:ext cx="8679578" cy="726447"/>
            <a:chOff x="1593000" y="2322568"/>
            <a:chExt cx="5957975" cy="643500"/>
          </a:xfrm>
        </p:grpSpPr>
        <p:sp>
          <p:nvSpPr>
            <p:cNvPr id="166" name="Google Shape;166;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Department of Mental Health</a:t>
              </a:r>
              <a:endParaRPr sz="1000">
                <a:solidFill>
                  <a:srgbClr val="FFFFFF"/>
                </a:solidFill>
                <a:latin typeface="Roboto"/>
                <a:ea typeface="Roboto"/>
                <a:cs typeface="Roboto"/>
                <a:sym typeface="Roboto"/>
              </a:endParaRPr>
            </a:p>
          </p:txBody>
        </p:sp>
        <p:sp>
          <p:nvSpPr>
            <p:cNvPr id="170" name="Google Shape;170;p1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72" name="Google Shape;172;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ED Diversion</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PACT-Y</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Therapeutic After School</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Flexible support</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Intensive Community Services</a:t>
              </a:r>
              <a:endParaRPr sz="800">
                <a:solidFill>
                  <a:srgbClr val="A72A1E"/>
                </a:solidFill>
                <a:latin typeface="Roboto"/>
                <a:ea typeface="Roboto"/>
                <a:cs typeface="Roboto"/>
                <a:sym typeface="Roboto"/>
              </a:endParaRPr>
            </a:p>
          </p:txBody>
        </p:sp>
      </p:grpSp>
      <p:grpSp>
        <p:nvGrpSpPr>
          <p:cNvPr id="173" name="Google Shape;173;p19"/>
          <p:cNvGrpSpPr/>
          <p:nvPr/>
        </p:nvGrpSpPr>
        <p:grpSpPr>
          <a:xfrm>
            <a:off x="238051" y="2707165"/>
            <a:ext cx="8679578" cy="726447"/>
            <a:chOff x="1593000" y="2322568"/>
            <a:chExt cx="5957975" cy="643500"/>
          </a:xfrm>
        </p:grpSpPr>
        <p:sp>
          <p:nvSpPr>
            <p:cNvPr id="174" name="Google Shape;174;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dirty="0">
                  <a:solidFill>
                    <a:srgbClr val="FFFFFF"/>
                  </a:solidFill>
                  <a:latin typeface="Roboto Medium"/>
                  <a:ea typeface="Roboto Medium"/>
                  <a:cs typeface="Roboto Medium"/>
                  <a:sym typeface="Roboto Medium"/>
                </a:rPr>
                <a:t>Department of Developmental Services</a:t>
              </a:r>
              <a:endParaRPr sz="1000" dirty="0">
                <a:solidFill>
                  <a:srgbClr val="FFFFFF"/>
                </a:solidFill>
                <a:latin typeface="Roboto"/>
                <a:ea typeface="Roboto"/>
                <a:cs typeface="Roboto"/>
                <a:sym typeface="Roboto"/>
              </a:endParaRPr>
            </a:p>
          </p:txBody>
        </p:sp>
        <p:sp>
          <p:nvSpPr>
            <p:cNvPr id="178" name="Google Shape;178;p1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80" name="Google Shape;180;p19"/>
            <p:cNvSpPr/>
            <p:nvPr/>
          </p:nvSpPr>
          <p:spPr>
            <a:xfrm>
              <a:off x="4387844" y="2323750"/>
              <a:ext cx="18921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Autism Waiver*  (Medicaid)</a:t>
              </a:r>
              <a:r>
                <a:rPr lang="en" sz="800" dirty="0">
                  <a:solidFill>
                    <a:srgbClr val="A72A1E"/>
                  </a:solidFill>
                  <a:highlight>
                    <a:srgbClr val="FFFF00"/>
                  </a:highlight>
                  <a:latin typeface="Roboto"/>
                  <a:ea typeface="Roboto"/>
                  <a:cs typeface="Roboto"/>
                  <a:sym typeface="Roboto"/>
                </a:rPr>
                <a:t>		</a:t>
              </a:r>
              <a:endParaRPr sz="800" dirty="0">
                <a:solidFill>
                  <a:srgbClr val="A72A1E"/>
                </a:solidFill>
                <a:highlight>
                  <a:srgbClr val="FFFF00"/>
                </a:highlight>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Autism Support Centers</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Family Support Centers</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DESE / DDS Residential Prevention Program </a:t>
              </a:r>
              <a:endParaRPr sz="800" dirty="0">
                <a:solidFill>
                  <a:srgbClr val="A72A1E"/>
                </a:solidFill>
                <a:latin typeface="Roboto"/>
                <a:ea typeface="Roboto"/>
                <a:cs typeface="Roboto"/>
                <a:sym typeface="Roboto"/>
              </a:endParaRPr>
            </a:p>
          </p:txBody>
        </p:sp>
      </p:grpSp>
      <p:grpSp>
        <p:nvGrpSpPr>
          <p:cNvPr id="181" name="Google Shape;181;p19"/>
          <p:cNvGrpSpPr/>
          <p:nvPr/>
        </p:nvGrpSpPr>
        <p:grpSpPr>
          <a:xfrm>
            <a:off x="238051" y="1967889"/>
            <a:ext cx="8679578" cy="726446"/>
            <a:chOff x="1593000" y="2322568"/>
            <a:chExt cx="5957975" cy="643500"/>
          </a:xfrm>
        </p:grpSpPr>
        <p:sp>
          <p:nvSpPr>
            <p:cNvPr id="182" name="Google Shape;182;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dirty="0">
                  <a:solidFill>
                    <a:srgbClr val="FFFFFF"/>
                  </a:solidFill>
                  <a:latin typeface="Roboto Medium"/>
                  <a:ea typeface="Roboto Medium"/>
                  <a:cs typeface="Roboto Medium"/>
                  <a:sym typeface="Roboto Medium"/>
                </a:rPr>
                <a:t>Special education (LEA)</a:t>
              </a:r>
              <a:endParaRPr sz="1000" dirty="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n" sz="1000" dirty="0">
                  <a:solidFill>
                    <a:srgbClr val="FFFFFF"/>
                  </a:solidFill>
                  <a:latin typeface="Roboto Medium"/>
                  <a:ea typeface="Roboto Medium"/>
                  <a:cs typeface="Roboto Medium"/>
                  <a:sym typeface="Roboto Medium"/>
                </a:rPr>
                <a:t>Department of Elementary and Secondary Education</a:t>
              </a:r>
              <a:endParaRPr sz="1000" dirty="0">
                <a:solidFill>
                  <a:srgbClr val="FFFFFF"/>
                </a:solidFill>
                <a:latin typeface="Roboto Medium"/>
                <a:ea typeface="Roboto Medium"/>
                <a:cs typeface="Roboto Medium"/>
                <a:sym typeface="Roboto Medium"/>
              </a:endParaRPr>
            </a:p>
          </p:txBody>
        </p:sp>
        <p:sp>
          <p:nvSpPr>
            <p:cNvPr id="186" name="Google Shape;186;p1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88" name="Google Shape;188;p19"/>
            <p:cNvSpPr/>
            <p:nvPr/>
          </p:nvSpPr>
          <p:spPr>
            <a:xfrm>
              <a:off x="4387850" y="2404932"/>
              <a:ext cx="2971200" cy="546600"/>
            </a:xfrm>
            <a:prstGeom prst="rect">
              <a:avLst/>
            </a:prstGeom>
            <a:noFill/>
            <a:ln>
              <a:noFill/>
            </a:ln>
          </p:spPr>
          <p:txBody>
            <a:bodyPr spcFirstLastPara="1" wrap="square" lIns="91425" tIns="91425" rIns="91425" bIns="91425" anchor="ctr" anchorCtr="0">
              <a:noAutofit/>
            </a:bodyPr>
            <a:lstStyle/>
            <a:p>
              <a:pPr marL="457200" lvl="0" indent="-285750" algn="l" rtl="0">
                <a:lnSpc>
                  <a:spcPct val="115000"/>
                </a:lnSpc>
                <a:spcBef>
                  <a:spcPts val="0"/>
                </a:spcBef>
                <a:spcAft>
                  <a:spcPts val="0"/>
                </a:spcAft>
                <a:buClr>
                  <a:srgbClr val="A72A1E"/>
                </a:buClr>
                <a:buSzPts val="900"/>
                <a:buFont typeface="Roboto"/>
                <a:buChar char="●"/>
              </a:pPr>
              <a:r>
                <a:rPr lang="en" sz="900" dirty="0">
                  <a:solidFill>
                    <a:srgbClr val="A72A1E"/>
                  </a:solidFill>
                  <a:latin typeface="Roboto"/>
                  <a:ea typeface="Roboto"/>
                  <a:cs typeface="Roboto"/>
                  <a:sym typeface="Roboto"/>
                </a:rPr>
                <a:t>In-district services via IEP</a:t>
              </a:r>
              <a:endParaRPr sz="900" dirty="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dirty="0">
                  <a:solidFill>
                    <a:srgbClr val="A72A1E"/>
                  </a:solidFill>
                  <a:latin typeface="Roboto"/>
                  <a:ea typeface="Roboto"/>
                  <a:cs typeface="Roboto"/>
                  <a:sym typeface="Roboto"/>
                </a:rPr>
                <a:t>Special education collaboratives</a:t>
              </a:r>
              <a:endParaRPr sz="900" dirty="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dirty="0">
                  <a:solidFill>
                    <a:srgbClr val="A72A1E"/>
                  </a:solidFill>
                  <a:latin typeface="Roboto"/>
                  <a:ea typeface="Roboto"/>
                  <a:cs typeface="Roboto"/>
                  <a:sym typeface="Roboto"/>
                </a:rPr>
                <a:t>Out of district therapeutic day schools</a:t>
              </a:r>
              <a:endParaRPr sz="900" dirty="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dirty="0">
                  <a:solidFill>
                    <a:srgbClr val="A72A1E"/>
                  </a:solidFill>
                  <a:latin typeface="Roboto"/>
                  <a:ea typeface="Roboto"/>
                  <a:cs typeface="Roboto"/>
                  <a:sym typeface="Roboto"/>
                </a:rPr>
                <a:t>Residential schools</a:t>
              </a:r>
              <a:endParaRPr sz="900" dirty="0">
                <a:solidFill>
                  <a:srgbClr val="A72A1E"/>
                </a:solidFill>
                <a:latin typeface="Roboto"/>
                <a:ea typeface="Roboto"/>
                <a:cs typeface="Roboto"/>
                <a:sym typeface="Roboto"/>
              </a:endParaRPr>
            </a:p>
            <a:p>
              <a:pPr marL="457200" lvl="0" indent="0" algn="l" rtl="0">
                <a:lnSpc>
                  <a:spcPct val="115000"/>
                </a:lnSpc>
                <a:spcBef>
                  <a:spcPts val="0"/>
                </a:spcBef>
                <a:spcAft>
                  <a:spcPts val="0"/>
                </a:spcAft>
                <a:buNone/>
              </a:pPr>
              <a:endParaRPr sz="800" dirty="0">
                <a:solidFill>
                  <a:srgbClr val="A72A1E"/>
                </a:solidFill>
                <a:latin typeface="Roboto"/>
                <a:ea typeface="Roboto"/>
                <a:cs typeface="Roboto"/>
                <a:sym typeface="Roboto"/>
              </a:endParaRPr>
            </a:p>
          </p:txBody>
        </p:sp>
      </p:grpSp>
      <p:grpSp>
        <p:nvGrpSpPr>
          <p:cNvPr id="189" name="Google Shape;189;p19"/>
          <p:cNvGrpSpPr/>
          <p:nvPr/>
        </p:nvGrpSpPr>
        <p:grpSpPr>
          <a:xfrm>
            <a:off x="238104" y="996033"/>
            <a:ext cx="8679578" cy="967502"/>
            <a:chOff x="1593000" y="2322568"/>
            <a:chExt cx="5957975" cy="643500"/>
          </a:xfrm>
        </p:grpSpPr>
        <p:sp>
          <p:nvSpPr>
            <p:cNvPr id="190" name="Google Shape;190;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dirty="0">
                  <a:solidFill>
                    <a:srgbClr val="FFFFFF"/>
                  </a:solidFill>
                  <a:latin typeface="Roboto Medium"/>
                  <a:ea typeface="Roboto Medium"/>
                  <a:cs typeface="Roboto Medium"/>
                  <a:sym typeface="Roboto Medium"/>
                </a:rPr>
                <a:t>Insurance</a:t>
              </a:r>
              <a:endParaRPr sz="1000" dirty="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n" sz="1000" dirty="0">
                  <a:solidFill>
                    <a:srgbClr val="FFFFFF"/>
                  </a:solidFill>
                  <a:latin typeface="Roboto Medium"/>
                  <a:ea typeface="Roboto Medium"/>
                  <a:cs typeface="Roboto Medium"/>
                  <a:sym typeface="Roboto Medium"/>
                </a:rPr>
                <a:t>MassHealth + Commercial</a:t>
              </a:r>
              <a:endParaRPr sz="1000" dirty="0">
                <a:solidFill>
                  <a:srgbClr val="FFFFFF"/>
                </a:solidFill>
                <a:latin typeface="Roboto Medium"/>
                <a:ea typeface="Roboto Medium"/>
                <a:cs typeface="Roboto Medium"/>
                <a:sym typeface="Roboto Medium"/>
              </a:endParaRPr>
            </a:p>
          </p:txBody>
        </p:sp>
        <p:sp>
          <p:nvSpPr>
            <p:cNvPr id="194" name="Google Shape;194;p1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96" name="Google Shape;196;p19"/>
            <p:cNvSpPr/>
            <p:nvPr/>
          </p:nvSpPr>
          <p:spPr>
            <a:xfrm>
              <a:off x="4387838" y="2498918"/>
              <a:ext cx="3027900" cy="3486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Applied behavioral analysis</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In-home behavioral therapy</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In-home therapy</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Intensive care coordination </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Family support &amp; training </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Outpatient therapy</a:t>
              </a:r>
              <a:endParaRPr sz="800" dirty="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endParaRPr sz="800" dirty="0">
                <a:solidFill>
                  <a:srgbClr val="A72A1E"/>
                </a:solidFill>
                <a:latin typeface="Roboto"/>
                <a:ea typeface="Roboto"/>
                <a:cs typeface="Roboto"/>
                <a:sym typeface="Roboto"/>
              </a:endParaRPr>
            </a:p>
          </p:txBody>
        </p:sp>
      </p:grpSp>
      <p:sp>
        <p:nvSpPr>
          <p:cNvPr id="197" name="Google Shape;197;p19"/>
          <p:cNvSpPr txBox="1"/>
          <p:nvPr/>
        </p:nvSpPr>
        <p:spPr>
          <a:xfrm>
            <a:off x="6527200" y="820900"/>
            <a:ext cx="2448000" cy="10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rgbClr val="980000"/>
              </a:solidFill>
              <a:latin typeface="Calibri"/>
              <a:ea typeface="Calibri"/>
              <a:cs typeface="Calibri"/>
              <a:sym typeface="Calibri"/>
            </a:endParaRPr>
          </a:p>
          <a:p>
            <a:pPr marL="457200" lvl="0" indent="-285750" algn="l" rtl="0">
              <a:spcBef>
                <a:spcPts val="0"/>
              </a:spcBef>
              <a:spcAft>
                <a:spcPts val="0"/>
              </a:spcAft>
              <a:buClr>
                <a:srgbClr val="980000"/>
              </a:buClr>
              <a:buSzPts val="900"/>
              <a:buFont typeface="Calibri"/>
              <a:buChar char="●"/>
            </a:pPr>
            <a:r>
              <a:rPr lang="en" sz="900" dirty="0">
                <a:solidFill>
                  <a:srgbClr val="980000"/>
                </a:solidFill>
                <a:latin typeface="Calibri"/>
                <a:ea typeface="Calibri"/>
                <a:cs typeface="Calibri"/>
                <a:sym typeface="Calibri"/>
              </a:rPr>
              <a:t>CBHC/urgent care</a:t>
            </a:r>
            <a:endParaRPr sz="900" dirty="0">
              <a:solidFill>
                <a:srgbClr val="980000"/>
              </a:solidFill>
              <a:latin typeface="Calibri"/>
              <a:ea typeface="Calibri"/>
              <a:cs typeface="Calibri"/>
              <a:sym typeface="Calibri"/>
            </a:endParaRPr>
          </a:p>
          <a:p>
            <a:pPr marL="457200" lvl="0" indent="-285750" algn="l" rtl="0">
              <a:spcBef>
                <a:spcPts val="0"/>
              </a:spcBef>
              <a:spcAft>
                <a:spcPts val="0"/>
              </a:spcAft>
              <a:buClr>
                <a:srgbClr val="980000"/>
              </a:buClr>
              <a:buSzPts val="900"/>
              <a:buFont typeface="Calibri"/>
              <a:buChar char="●"/>
            </a:pPr>
            <a:r>
              <a:rPr lang="en" sz="900" dirty="0">
                <a:solidFill>
                  <a:srgbClr val="980000"/>
                </a:solidFill>
                <a:latin typeface="Calibri"/>
                <a:ea typeface="Calibri"/>
                <a:cs typeface="Calibri"/>
                <a:sym typeface="Calibri"/>
              </a:rPr>
              <a:t>MCPAP for ASD</a:t>
            </a:r>
            <a:endParaRPr sz="900" dirty="0">
              <a:solidFill>
                <a:srgbClr val="980000"/>
              </a:solidFill>
              <a:latin typeface="Calibri"/>
              <a:ea typeface="Calibri"/>
              <a:cs typeface="Calibri"/>
              <a:sym typeface="Calibri"/>
            </a:endParaRPr>
          </a:p>
          <a:p>
            <a:pPr marL="457200" lvl="0" indent="-285750" algn="l" rtl="0">
              <a:spcBef>
                <a:spcPts val="0"/>
              </a:spcBef>
              <a:spcAft>
                <a:spcPts val="0"/>
              </a:spcAft>
              <a:buClr>
                <a:srgbClr val="980000"/>
              </a:buClr>
              <a:buSzPts val="900"/>
              <a:buFont typeface="Calibri"/>
              <a:buChar char="●"/>
            </a:pPr>
            <a:r>
              <a:rPr lang="en" sz="900" dirty="0">
                <a:solidFill>
                  <a:srgbClr val="980000"/>
                </a:solidFill>
                <a:latin typeface="Calibri"/>
                <a:ea typeface="Calibri"/>
                <a:cs typeface="Calibri"/>
                <a:sym typeface="Calibri"/>
              </a:rPr>
              <a:t>Partial hospital</a:t>
            </a:r>
            <a:endParaRPr sz="900" dirty="0">
              <a:solidFill>
                <a:srgbClr val="980000"/>
              </a:solidFill>
              <a:latin typeface="Calibri"/>
              <a:ea typeface="Calibri"/>
              <a:cs typeface="Calibri"/>
              <a:sym typeface="Calibri"/>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CBAT - ASD /CBAT</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Acute inpatient - SNU</a:t>
            </a:r>
            <a:endParaRPr sz="800" dirty="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highlight>
                  <a:srgbClr val="EEEEEE"/>
                </a:highlight>
                <a:latin typeface="Roboto"/>
                <a:ea typeface="Roboto"/>
                <a:cs typeface="Roboto"/>
                <a:sym typeface="Roboto"/>
              </a:rPr>
              <a:t>Early intervention* (DPH operated)</a:t>
            </a:r>
            <a:endParaRPr sz="800" dirty="0">
              <a:solidFill>
                <a:srgbClr val="A72A1E"/>
              </a:solidFill>
              <a:highlight>
                <a:srgbClr val="EEEEEE"/>
              </a:highlight>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dirty="0">
                <a:solidFill>
                  <a:srgbClr val="A72A1E"/>
                </a:solidFill>
                <a:latin typeface="Roboto"/>
                <a:ea typeface="Roboto"/>
                <a:cs typeface="Roboto"/>
                <a:sym typeface="Roboto"/>
              </a:rPr>
              <a:t>Youth community crisis stabilization</a:t>
            </a:r>
            <a:endParaRPr sz="800" dirty="0">
              <a:solidFill>
                <a:srgbClr val="A72A1E"/>
              </a:solidFill>
              <a:highlight>
                <a:srgbClr val="EEEEEE"/>
              </a:highlight>
              <a:latin typeface="Roboto"/>
              <a:ea typeface="Roboto"/>
              <a:cs typeface="Roboto"/>
              <a:sym typeface="Roboto"/>
            </a:endParaRPr>
          </a:p>
          <a:p>
            <a:pPr marL="457200" lvl="0" indent="0" algn="l" rtl="0">
              <a:lnSpc>
                <a:spcPct val="115000"/>
              </a:lnSpc>
              <a:spcBef>
                <a:spcPts val="0"/>
              </a:spcBef>
              <a:spcAft>
                <a:spcPts val="0"/>
              </a:spcAft>
              <a:buNone/>
            </a:pPr>
            <a:endParaRPr sz="1000" dirty="0">
              <a:solidFill>
                <a:srgbClr val="A72A1E"/>
              </a:solidFill>
              <a:latin typeface="Roboto"/>
              <a:ea typeface="Roboto"/>
              <a:cs typeface="Roboto"/>
              <a:sym typeface="Roboto"/>
            </a:endParaRPr>
          </a:p>
        </p:txBody>
      </p:sp>
      <p:sp>
        <p:nvSpPr>
          <p:cNvPr id="198" name="Google Shape;198;p19"/>
          <p:cNvSpPr txBox="1"/>
          <p:nvPr/>
        </p:nvSpPr>
        <p:spPr>
          <a:xfrm>
            <a:off x="6190175" y="3452675"/>
            <a:ext cx="2448000" cy="6171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Young Adult Access Centers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Adolescent Continuing Care Unit</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Merrimack Center IRTP</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Behavioral Health Helpline</a:t>
            </a:r>
            <a:endParaRPr sz="800">
              <a:solidFill>
                <a:srgbClr val="A72A1E"/>
              </a:solidFill>
              <a:latin typeface="Roboto"/>
              <a:ea typeface="Roboto"/>
              <a:cs typeface="Roboto"/>
              <a:sym typeface="Roboto"/>
            </a:endParaRPr>
          </a:p>
          <a:p>
            <a:pPr marL="0" lvl="0" indent="0" algn="l" rtl="0">
              <a:spcBef>
                <a:spcPts val="0"/>
              </a:spcBef>
              <a:spcAft>
                <a:spcPts val="0"/>
              </a:spcAft>
              <a:buNone/>
            </a:pPr>
            <a:endParaRPr sz="1500">
              <a:latin typeface="Calibri"/>
              <a:ea typeface="Calibri"/>
              <a:cs typeface="Calibri"/>
              <a:sym typeface="Calibri"/>
            </a:endParaRPr>
          </a:p>
        </p:txBody>
      </p:sp>
      <p:sp>
        <p:nvSpPr>
          <p:cNvPr id="199" name="Google Shape;199;p19"/>
          <p:cNvSpPr txBox="1"/>
          <p:nvPr/>
        </p:nvSpPr>
        <p:spPr>
          <a:xfrm>
            <a:off x="6846100" y="4185725"/>
            <a:ext cx="1679400" cy="697200"/>
          </a:xfrm>
          <a:prstGeom prst="rect">
            <a:avLst/>
          </a:prstGeom>
          <a:noFill/>
          <a:ln>
            <a:noFill/>
          </a:ln>
        </p:spPr>
        <p:txBody>
          <a:bodyPr spcFirstLastPara="1" wrap="square" lIns="114300" tIns="91425" rIns="91425" bIns="91425" anchor="t" anchorCtr="0">
            <a:noAutofit/>
          </a:bodyPr>
          <a:lstStyle/>
          <a:p>
            <a:pPr marL="228600" lvl="0" indent="-279400" algn="l" rtl="0">
              <a:spcBef>
                <a:spcPts val="0"/>
              </a:spcBef>
              <a:spcAft>
                <a:spcPts val="0"/>
              </a:spcAft>
              <a:buClr>
                <a:srgbClr val="802017"/>
              </a:buClr>
              <a:buSzPts val="800"/>
              <a:buFont typeface="Roboto"/>
              <a:buChar char="●"/>
            </a:pPr>
            <a:r>
              <a:rPr lang="en" sz="800">
                <a:solidFill>
                  <a:srgbClr val="802017"/>
                </a:solidFill>
                <a:latin typeface="Roboto"/>
                <a:ea typeface="Roboto"/>
                <a:cs typeface="Roboto"/>
                <a:sym typeface="Roboto"/>
              </a:rPr>
              <a:t>Comprehensive Foster Care</a:t>
            </a:r>
            <a:endParaRPr sz="800">
              <a:solidFill>
                <a:srgbClr val="802017"/>
              </a:solidFill>
              <a:latin typeface="Roboto"/>
              <a:ea typeface="Roboto"/>
              <a:cs typeface="Roboto"/>
              <a:sym typeface="Roboto"/>
            </a:endParaRPr>
          </a:p>
          <a:p>
            <a:pPr marL="457200" lvl="0" indent="0" algn="l" rtl="0">
              <a:spcBef>
                <a:spcPts val="0"/>
              </a:spcBef>
              <a:spcAft>
                <a:spcPts val="0"/>
              </a:spcAft>
              <a:buNone/>
            </a:pPr>
            <a:endParaRPr sz="800">
              <a:solidFill>
                <a:schemeClr val="dk1"/>
              </a:solidFill>
              <a:latin typeface="Roboto"/>
              <a:ea typeface="Roboto"/>
              <a:cs typeface="Roboto"/>
              <a:sym typeface="Roboto"/>
            </a:endParaRPr>
          </a:p>
        </p:txBody>
      </p:sp>
      <p:sp>
        <p:nvSpPr>
          <p:cNvPr id="200" name="Google Shape;200;p19"/>
          <p:cNvSpPr txBox="1"/>
          <p:nvPr/>
        </p:nvSpPr>
        <p:spPr>
          <a:xfrm>
            <a:off x="6471275" y="2465500"/>
            <a:ext cx="2166900" cy="10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980000"/>
              </a:solidFill>
              <a:latin typeface="Calibri"/>
              <a:ea typeface="Calibri"/>
              <a:cs typeface="Calibri"/>
              <a:sym typeface="Calibri"/>
            </a:endParaRPr>
          </a:p>
          <a:p>
            <a:pPr marL="457200" lvl="0" indent="-285750" algn="l" rtl="0">
              <a:lnSpc>
                <a:spcPct val="115000"/>
              </a:lnSpc>
              <a:spcBef>
                <a:spcPts val="0"/>
              </a:spcBef>
              <a:spcAft>
                <a:spcPts val="0"/>
              </a:spcAft>
              <a:buClr>
                <a:srgbClr val="A72A1E"/>
              </a:buClr>
              <a:buSzPts val="900"/>
              <a:buFont typeface="Roboto"/>
              <a:buChar char="●"/>
            </a:pPr>
            <a:r>
              <a:rPr lang="en" sz="900" dirty="0">
                <a:solidFill>
                  <a:srgbClr val="980000"/>
                </a:solidFill>
                <a:latin typeface="Calibri"/>
                <a:ea typeface="Calibri"/>
                <a:cs typeface="Calibri"/>
                <a:sym typeface="Calibri"/>
              </a:rPr>
              <a:t>family flexible supports (IFFS)</a:t>
            </a:r>
            <a:r>
              <a:rPr lang="en-US" sz="900" dirty="0">
                <a:solidFill>
                  <a:srgbClr val="980000"/>
                </a:solidFill>
                <a:latin typeface="Calibri"/>
                <a:ea typeface="Calibri"/>
                <a:cs typeface="Calibri"/>
                <a:sym typeface="Calibri"/>
              </a:rPr>
              <a:t> Family support navigation</a:t>
            </a:r>
          </a:p>
          <a:p>
            <a:pPr marL="457200" lvl="0" indent="-285750">
              <a:lnSpc>
                <a:spcPct val="115000"/>
              </a:lnSpc>
              <a:buClr>
                <a:srgbClr val="980000"/>
              </a:buClr>
              <a:buSzPts val="900"/>
              <a:buFont typeface="Calibri"/>
              <a:buChar char="●"/>
            </a:pPr>
            <a:r>
              <a:rPr lang="en-US" sz="900" dirty="0">
                <a:solidFill>
                  <a:srgbClr val="980000"/>
                </a:solidFill>
                <a:latin typeface="Calibri"/>
                <a:ea typeface="Calibri"/>
                <a:cs typeface="Calibri"/>
                <a:sym typeface="Calibri"/>
              </a:rPr>
              <a:t>Intensive </a:t>
            </a:r>
            <a:endParaRPr sz="900" dirty="0">
              <a:solidFill>
                <a:srgbClr val="980000"/>
              </a:solidFill>
              <a:latin typeface="Calibri"/>
              <a:ea typeface="Calibri"/>
              <a:cs typeface="Calibri"/>
              <a:sym typeface="Calibri"/>
            </a:endParaRPr>
          </a:p>
        </p:txBody>
      </p:sp>
      <p:pic>
        <p:nvPicPr>
          <p:cNvPr id="201" name="Google Shape;201;p19"/>
          <p:cNvPicPr preferRelativeResize="0"/>
          <p:nvPr/>
        </p:nvPicPr>
        <p:blipFill>
          <a:blip r:embed="rId4">
            <a:alphaModFix/>
          </a:blip>
          <a:stretch>
            <a:fillRect/>
          </a:stretch>
        </p:blipFill>
        <p:spPr>
          <a:xfrm>
            <a:off x="6577400" y="46725"/>
            <a:ext cx="827322" cy="89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20"/>
          <p:cNvGrpSpPr/>
          <p:nvPr/>
        </p:nvGrpSpPr>
        <p:grpSpPr>
          <a:xfrm>
            <a:off x="110208" y="-13920"/>
            <a:ext cx="1077184" cy="5173659"/>
            <a:chOff x="110208" y="-13920"/>
            <a:chExt cx="1077184" cy="5173659"/>
          </a:xfrm>
        </p:grpSpPr>
        <p:pic>
          <p:nvPicPr>
            <p:cNvPr id="207" name="Google Shape;207;p20"/>
            <p:cNvPicPr preferRelativeResize="0"/>
            <p:nvPr/>
          </p:nvPicPr>
          <p:blipFill>
            <a:blip r:embed="rId3">
              <a:alphaModFix/>
            </a:blip>
            <a:stretch>
              <a:fillRect/>
            </a:stretch>
          </p:blipFill>
          <p:spPr>
            <a:xfrm>
              <a:off x="110208" y="104838"/>
              <a:ext cx="933950" cy="772607"/>
            </a:xfrm>
            <a:prstGeom prst="rect">
              <a:avLst/>
            </a:prstGeom>
            <a:noFill/>
            <a:ln>
              <a:noFill/>
            </a:ln>
          </p:spPr>
        </p:pic>
        <p:cxnSp>
          <p:nvCxnSpPr>
            <p:cNvPr id="208" name="Google Shape;208;p20"/>
            <p:cNvCxnSpPr/>
            <p:nvPr/>
          </p:nvCxnSpPr>
          <p:spPr>
            <a:xfrm rot="-5400000">
              <a:off x="75443" y="4047789"/>
              <a:ext cx="2223900" cy="0"/>
            </a:xfrm>
            <a:prstGeom prst="straightConnector1">
              <a:avLst/>
            </a:prstGeom>
            <a:noFill/>
            <a:ln w="76200" cap="flat" cmpd="sng">
              <a:solidFill>
                <a:srgbClr val="FA4616"/>
              </a:solidFill>
              <a:prstDash val="solid"/>
              <a:round/>
              <a:headEnd type="none" w="med" len="med"/>
              <a:tailEnd type="none" w="med" len="med"/>
            </a:ln>
          </p:spPr>
        </p:cxnSp>
        <p:cxnSp>
          <p:nvCxnSpPr>
            <p:cNvPr id="209" name="Google Shape;209;p20"/>
            <p:cNvCxnSpPr/>
            <p:nvPr/>
          </p:nvCxnSpPr>
          <p:spPr>
            <a:xfrm rot="-5400000">
              <a:off x="620093" y="2300603"/>
              <a:ext cx="1134600" cy="0"/>
            </a:xfrm>
            <a:prstGeom prst="straightConnector1">
              <a:avLst/>
            </a:prstGeom>
            <a:noFill/>
            <a:ln w="76200" cap="flat" cmpd="sng">
              <a:solidFill>
                <a:srgbClr val="00997C"/>
              </a:solidFill>
              <a:prstDash val="solid"/>
              <a:round/>
              <a:headEnd type="none" w="med" len="med"/>
              <a:tailEnd type="none" w="med" len="med"/>
            </a:ln>
          </p:spPr>
        </p:cxnSp>
        <p:cxnSp>
          <p:nvCxnSpPr>
            <p:cNvPr id="210" name="Google Shape;210;p20"/>
            <p:cNvCxnSpPr/>
            <p:nvPr/>
          </p:nvCxnSpPr>
          <p:spPr>
            <a:xfrm rot="-5400000">
              <a:off x="347843" y="825630"/>
              <a:ext cx="1679100" cy="0"/>
            </a:xfrm>
            <a:prstGeom prst="straightConnector1">
              <a:avLst/>
            </a:prstGeom>
            <a:noFill/>
            <a:ln w="76200" cap="flat" cmpd="sng">
              <a:solidFill>
                <a:srgbClr val="0D5C91"/>
              </a:solidFill>
              <a:prstDash val="solid"/>
              <a:round/>
              <a:headEnd type="none" w="med" len="med"/>
              <a:tailEnd type="none" w="med" len="med"/>
            </a:ln>
          </p:spPr>
        </p:cxnSp>
      </p:grpSp>
      <p:sp>
        <p:nvSpPr>
          <p:cNvPr id="211" name="Google Shape;211;p20"/>
          <p:cNvSpPr txBox="1"/>
          <p:nvPr/>
        </p:nvSpPr>
        <p:spPr>
          <a:xfrm>
            <a:off x="2730100" y="1791100"/>
            <a:ext cx="6036300" cy="8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Trebuchet MS"/>
                <a:ea typeface="Trebuchet MS"/>
                <a:cs typeface="Trebuchet MS"/>
                <a:sym typeface="Trebuchet MS"/>
              </a:rPr>
              <a:t>Questions?</a:t>
            </a:r>
            <a:endParaRPr sz="3000">
              <a:latin typeface="Trebuchet MS"/>
              <a:ea typeface="Trebuchet MS"/>
              <a:cs typeface="Trebuchet MS"/>
              <a:sym typeface="Trebuchet MS"/>
            </a:endParaRPr>
          </a:p>
        </p:txBody>
      </p:sp>
      <p:pic>
        <p:nvPicPr>
          <p:cNvPr id="212" name="Google Shape;212;p20"/>
          <p:cNvPicPr preferRelativeResize="0"/>
          <p:nvPr/>
        </p:nvPicPr>
        <p:blipFill>
          <a:blip r:embed="rId4">
            <a:alphaModFix/>
          </a:blip>
          <a:stretch>
            <a:fillRect/>
          </a:stretch>
        </p:blipFill>
        <p:spPr>
          <a:xfrm>
            <a:off x="110196" y="924350"/>
            <a:ext cx="953300" cy="1028750"/>
          </a:xfrm>
          <a:prstGeom prst="rect">
            <a:avLst/>
          </a:prstGeom>
          <a:noFill/>
          <a:ln>
            <a:noFill/>
          </a:ln>
        </p:spPr>
      </p:pic>
      <p:sp>
        <p:nvSpPr>
          <p:cNvPr id="213" name="Google Shape;21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719</Words>
  <Application>Microsoft Office PowerPoint</Application>
  <PresentationFormat>On-screen Show (16:9)</PresentationFormat>
  <Paragraphs>137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Roboto Medium</vt:lpstr>
      <vt:lpstr>Roboto</vt:lpstr>
      <vt:lpstr>Trebuchet MS</vt:lpstr>
      <vt:lpstr>Calibri</vt:lpstr>
      <vt:lpstr>Roboto Thin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Gracia, Carol M (EHS)</dc:creator>
  <cp:lastModifiedBy>Harrison, Deborah (EHS)</cp:lastModifiedBy>
  <cp:revision>2</cp:revision>
  <dcterms:modified xsi:type="dcterms:W3CDTF">2024-05-17T14:10:49Z</dcterms:modified>
</cp:coreProperties>
</file>