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6"/>
  </p:notesMasterIdLst>
  <p:sldIdLst>
    <p:sldId id="433" r:id="rId2"/>
    <p:sldId id="412" r:id="rId3"/>
    <p:sldId id="413" r:id="rId4"/>
    <p:sldId id="434" r:id="rId5"/>
    <p:sldId id="435" r:id="rId6"/>
    <p:sldId id="436" r:id="rId7"/>
    <p:sldId id="445" r:id="rId8"/>
    <p:sldId id="416" r:id="rId9"/>
    <p:sldId id="417" r:id="rId10"/>
    <p:sldId id="269" r:id="rId11"/>
    <p:sldId id="399" r:id="rId12"/>
    <p:sldId id="415" r:id="rId13"/>
    <p:sldId id="338" r:id="rId14"/>
    <p:sldId id="270" r:id="rId15"/>
    <p:sldId id="337" r:id="rId16"/>
    <p:sldId id="262" r:id="rId17"/>
    <p:sldId id="271" r:id="rId18"/>
    <p:sldId id="272" r:id="rId19"/>
    <p:sldId id="273" r:id="rId20"/>
    <p:sldId id="274" r:id="rId21"/>
    <p:sldId id="275" r:id="rId22"/>
    <p:sldId id="276" r:id="rId23"/>
    <p:sldId id="277" r:id="rId24"/>
    <p:sldId id="278" r:id="rId25"/>
    <p:sldId id="339" r:id="rId26"/>
    <p:sldId id="279" r:id="rId27"/>
    <p:sldId id="280" r:id="rId28"/>
    <p:sldId id="281" r:id="rId29"/>
    <p:sldId id="282" r:id="rId30"/>
    <p:sldId id="283" r:id="rId31"/>
    <p:sldId id="284" r:id="rId32"/>
    <p:sldId id="306" r:id="rId33"/>
    <p:sldId id="285" r:id="rId34"/>
    <p:sldId id="286" r:id="rId35"/>
    <p:sldId id="287" r:id="rId36"/>
    <p:sldId id="288" r:id="rId37"/>
    <p:sldId id="307" r:id="rId38"/>
    <p:sldId id="289" r:id="rId39"/>
    <p:sldId id="290" r:id="rId40"/>
    <p:sldId id="291" r:id="rId41"/>
    <p:sldId id="292" r:id="rId42"/>
    <p:sldId id="308" r:id="rId43"/>
    <p:sldId id="293" r:id="rId44"/>
    <p:sldId id="294" r:id="rId45"/>
    <p:sldId id="295" r:id="rId46"/>
    <p:sldId id="296" r:id="rId47"/>
    <p:sldId id="309" r:id="rId48"/>
    <p:sldId id="297" r:id="rId49"/>
    <p:sldId id="298" r:id="rId50"/>
    <p:sldId id="299" r:id="rId51"/>
    <p:sldId id="300" r:id="rId52"/>
    <p:sldId id="301" r:id="rId53"/>
    <p:sldId id="302" r:id="rId54"/>
    <p:sldId id="303" r:id="rId55"/>
    <p:sldId id="334" r:id="rId56"/>
    <p:sldId id="304" r:id="rId57"/>
    <p:sldId id="305" r:id="rId58"/>
    <p:sldId id="328" r:id="rId59"/>
    <p:sldId id="330" r:id="rId60"/>
    <p:sldId id="340" r:id="rId61"/>
    <p:sldId id="331" r:id="rId62"/>
    <p:sldId id="332" r:id="rId63"/>
    <p:sldId id="439" r:id="rId64"/>
    <p:sldId id="398" r:id="rId65"/>
    <p:sldId id="397" r:id="rId66"/>
    <p:sldId id="579" r:id="rId67"/>
    <p:sldId id="327" r:id="rId68"/>
    <p:sldId id="401" r:id="rId69"/>
    <p:sldId id="408" r:id="rId70"/>
    <p:sldId id="316" r:id="rId71"/>
    <p:sldId id="321" r:id="rId72"/>
    <p:sldId id="402" r:id="rId73"/>
    <p:sldId id="403" r:id="rId74"/>
    <p:sldId id="404" r:id="rId75"/>
    <p:sldId id="409" r:id="rId76"/>
    <p:sldId id="410" r:id="rId77"/>
    <p:sldId id="320" r:id="rId78"/>
    <p:sldId id="424" r:id="rId79"/>
    <p:sldId id="425" r:id="rId80"/>
    <p:sldId id="405" r:id="rId81"/>
    <p:sldId id="317" r:id="rId82"/>
    <p:sldId id="310" r:id="rId83"/>
    <p:sldId id="311" r:id="rId84"/>
    <p:sldId id="312" r:id="rId85"/>
    <p:sldId id="313" r:id="rId86"/>
    <p:sldId id="490" r:id="rId87"/>
    <p:sldId id="314" r:id="rId88"/>
    <p:sldId id="315" r:id="rId89"/>
    <p:sldId id="378" r:id="rId90"/>
    <p:sldId id="377" r:id="rId91"/>
    <p:sldId id="426" r:id="rId92"/>
    <p:sldId id="428" r:id="rId93"/>
    <p:sldId id="429" r:id="rId94"/>
    <p:sldId id="430" r:id="rId95"/>
    <p:sldId id="440" r:id="rId96"/>
    <p:sldId id="441" r:id="rId97"/>
    <p:sldId id="418" r:id="rId98"/>
    <p:sldId id="419" r:id="rId99"/>
    <p:sldId id="420" r:id="rId100"/>
    <p:sldId id="421" r:id="rId101"/>
    <p:sldId id="422" r:id="rId102"/>
    <p:sldId id="423" r:id="rId103"/>
    <p:sldId id="443" r:id="rId104"/>
    <p:sldId id="444" r:id="rId10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60" d="100"/>
          <a:sy n="60" d="100"/>
        </p:scale>
        <p:origin x="872"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tier, Thomas (DCS)" userId="0eaa2424-5aa2-4e0b-960d-de12abb9d6fd" providerId="ADAL" clId="{8B2F6D3C-ECAB-4A54-96A5-4B00041E11AF}"/>
    <pc:docChg chg="modSld">
      <pc:chgData name="Cartier, Thomas (DCS)" userId="0eaa2424-5aa2-4e0b-960d-de12abb9d6fd" providerId="ADAL" clId="{8B2F6D3C-ECAB-4A54-96A5-4B00041E11AF}" dt="2025-01-08T16:54:15.841" v="13" actId="20577"/>
      <pc:docMkLst>
        <pc:docMk/>
      </pc:docMkLst>
      <pc:sldChg chg="modSp mod">
        <pc:chgData name="Cartier, Thomas (DCS)" userId="0eaa2424-5aa2-4e0b-960d-de12abb9d6fd" providerId="ADAL" clId="{8B2F6D3C-ECAB-4A54-96A5-4B00041E11AF}" dt="2025-01-08T16:53:32.941" v="6" actId="20577"/>
        <pc:sldMkLst>
          <pc:docMk/>
          <pc:sldMk cId="3508357616" sldId="433"/>
        </pc:sldMkLst>
        <pc:spChg chg="mod">
          <ac:chgData name="Cartier, Thomas (DCS)" userId="0eaa2424-5aa2-4e0b-960d-de12abb9d6fd" providerId="ADAL" clId="{8B2F6D3C-ECAB-4A54-96A5-4B00041E11AF}" dt="2025-01-08T16:53:32.941" v="6" actId="20577"/>
          <ac:spMkLst>
            <pc:docMk/>
            <pc:sldMk cId="3508357616" sldId="433"/>
            <ac:spMk id="3" creationId="{00000000-0000-0000-0000-000000000000}"/>
          </ac:spMkLst>
        </pc:spChg>
      </pc:sldChg>
      <pc:sldChg chg="modSp mod">
        <pc:chgData name="Cartier, Thomas (DCS)" userId="0eaa2424-5aa2-4e0b-960d-de12abb9d6fd" providerId="ADAL" clId="{8B2F6D3C-ECAB-4A54-96A5-4B00041E11AF}" dt="2025-01-08T16:54:15.841" v="13" actId="20577"/>
        <pc:sldMkLst>
          <pc:docMk/>
          <pc:sldMk cId="983677619" sldId="579"/>
        </pc:sldMkLst>
        <pc:spChg chg="mod">
          <ac:chgData name="Cartier, Thomas (DCS)" userId="0eaa2424-5aa2-4e0b-960d-de12abb9d6fd" providerId="ADAL" clId="{8B2F6D3C-ECAB-4A54-96A5-4B00041E11AF}" dt="2025-01-08T16:54:15.841" v="13" actId="20577"/>
          <ac:spMkLst>
            <pc:docMk/>
            <pc:sldMk cId="983677619" sldId="579"/>
            <ac:spMk id="2" creationId="{2DAF6C46-34CD-D61C-F272-B381D8972034}"/>
          </ac:spMkLst>
        </pc:spChg>
      </pc:sldChg>
    </pc:docChg>
  </pc:docChgLst>
  <pc:docChgLst>
    <pc:chgData name="Cartier, Thomas (DCS)" userId="0eaa2424-5aa2-4e0b-960d-de12abb9d6fd" providerId="ADAL" clId="{987B5ED9-E00F-4A70-80E6-1DE2FF66B29E}"/>
    <pc:docChg chg="custSel addSld delSld modSld">
      <pc:chgData name="Cartier, Thomas (DCS)" userId="0eaa2424-5aa2-4e0b-960d-de12abb9d6fd" providerId="ADAL" clId="{987B5ED9-E00F-4A70-80E6-1DE2FF66B29E}" dt="2024-12-18T17:26:25.175" v="117" actId="20577"/>
      <pc:docMkLst>
        <pc:docMk/>
      </pc:docMkLst>
      <pc:sldChg chg="add">
        <pc:chgData name="Cartier, Thomas (DCS)" userId="0eaa2424-5aa2-4e0b-960d-de12abb9d6fd" providerId="ADAL" clId="{987B5ED9-E00F-4A70-80E6-1DE2FF66B29E}" dt="2024-12-18T17:11:56.096" v="0"/>
        <pc:sldMkLst>
          <pc:docMk/>
          <pc:sldMk cId="3742003786" sldId="310"/>
        </pc:sldMkLst>
      </pc:sldChg>
      <pc:sldChg chg="add">
        <pc:chgData name="Cartier, Thomas (DCS)" userId="0eaa2424-5aa2-4e0b-960d-de12abb9d6fd" providerId="ADAL" clId="{987B5ED9-E00F-4A70-80E6-1DE2FF66B29E}" dt="2024-12-18T17:11:56.096" v="0"/>
        <pc:sldMkLst>
          <pc:docMk/>
          <pc:sldMk cId="4063532982" sldId="311"/>
        </pc:sldMkLst>
      </pc:sldChg>
      <pc:sldChg chg="add">
        <pc:chgData name="Cartier, Thomas (DCS)" userId="0eaa2424-5aa2-4e0b-960d-de12abb9d6fd" providerId="ADAL" clId="{987B5ED9-E00F-4A70-80E6-1DE2FF66B29E}" dt="2024-12-18T17:11:56.096" v="0"/>
        <pc:sldMkLst>
          <pc:docMk/>
          <pc:sldMk cId="3531881529" sldId="312"/>
        </pc:sldMkLst>
      </pc:sldChg>
      <pc:sldChg chg="add">
        <pc:chgData name="Cartier, Thomas (DCS)" userId="0eaa2424-5aa2-4e0b-960d-de12abb9d6fd" providerId="ADAL" clId="{987B5ED9-E00F-4A70-80E6-1DE2FF66B29E}" dt="2024-12-18T17:11:56.096" v="0"/>
        <pc:sldMkLst>
          <pc:docMk/>
          <pc:sldMk cId="2380736802" sldId="313"/>
        </pc:sldMkLst>
      </pc:sldChg>
      <pc:sldChg chg="add">
        <pc:chgData name="Cartier, Thomas (DCS)" userId="0eaa2424-5aa2-4e0b-960d-de12abb9d6fd" providerId="ADAL" clId="{987B5ED9-E00F-4A70-80E6-1DE2FF66B29E}" dt="2024-12-18T17:11:56.096" v="0"/>
        <pc:sldMkLst>
          <pc:docMk/>
          <pc:sldMk cId="3454941498" sldId="314"/>
        </pc:sldMkLst>
      </pc:sldChg>
      <pc:sldChg chg="add">
        <pc:chgData name="Cartier, Thomas (DCS)" userId="0eaa2424-5aa2-4e0b-960d-de12abb9d6fd" providerId="ADAL" clId="{987B5ED9-E00F-4A70-80E6-1DE2FF66B29E}" dt="2024-12-18T17:11:56.096" v="0"/>
        <pc:sldMkLst>
          <pc:docMk/>
          <pc:sldMk cId="3112900024" sldId="315"/>
        </pc:sldMkLst>
      </pc:sldChg>
      <pc:sldChg chg="add">
        <pc:chgData name="Cartier, Thomas (DCS)" userId="0eaa2424-5aa2-4e0b-960d-de12abb9d6fd" providerId="ADAL" clId="{987B5ED9-E00F-4A70-80E6-1DE2FF66B29E}" dt="2024-12-18T17:11:56.096" v="0"/>
        <pc:sldMkLst>
          <pc:docMk/>
          <pc:sldMk cId="2804606227" sldId="316"/>
        </pc:sldMkLst>
      </pc:sldChg>
      <pc:sldChg chg="add">
        <pc:chgData name="Cartier, Thomas (DCS)" userId="0eaa2424-5aa2-4e0b-960d-de12abb9d6fd" providerId="ADAL" clId="{987B5ED9-E00F-4A70-80E6-1DE2FF66B29E}" dt="2024-12-18T17:11:56.096" v="0"/>
        <pc:sldMkLst>
          <pc:docMk/>
          <pc:sldMk cId="3278737551" sldId="317"/>
        </pc:sldMkLst>
      </pc:sldChg>
      <pc:sldChg chg="add">
        <pc:chgData name="Cartier, Thomas (DCS)" userId="0eaa2424-5aa2-4e0b-960d-de12abb9d6fd" providerId="ADAL" clId="{987B5ED9-E00F-4A70-80E6-1DE2FF66B29E}" dt="2024-12-18T17:11:56.096" v="0"/>
        <pc:sldMkLst>
          <pc:docMk/>
          <pc:sldMk cId="1414848493" sldId="320"/>
        </pc:sldMkLst>
      </pc:sldChg>
      <pc:sldChg chg="add">
        <pc:chgData name="Cartier, Thomas (DCS)" userId="0eaa2424-5aa2-4e0b-960d-de12abb9d6fd" providerId="ADAL" clId="{987B5ED9-E00F-4A70-80E6-1DE2FF66B29E}" dt="2024-12-18T17:11:56.096" v="0"/>
        <pc:sldMkLst>
          <pc:docMk/>
          <pc:sldMk cId="3341617319" sldId="321"/>
        </pc:sldMkLst>
      </pc:sldChg>
      <pc:sldChg chg="add">
        <pc:chgData name="Cartier, Thomas (DCS)" userId="0eaa2424-5aa2-4e0b-960d-de12abb9d6fd" providerId="ADAL" clId="{987B5ED9-E00F-4A70-80E6-1DE2FF66B29E}" dt="2024-12-18T17:11:56.096" v="0"/>
        <pc:sldMkLst>
          <pc:docMk/>
          <pc:sldMk cId="2313808976" sldId="327"/>
        </pc:sldMkLst>
      </pc:sldChg>
      <pc:sldChg chg="add">
        <pc:chgData name="Cartier, Thomas (DCS)" userId="0eaa2424-5aa2-4e0b-960d-de12abb9d6fd" providerId="ADAL" clId="{987B5ED9-E00F-4A70-80E6-1DE2FF66B29E}" dt="2024-12-18T17:11:56.096" v="0"/>
        <pc:sldMkLst>
          <pc:docMk/>
          <pc:sldMk cId="3225995954" sldId="377"/>
        </pc:sldMkLst>
      </pc:sldChg>
      <pc:sldChg chg="add">
        <pc:chgData name="Cartier, Thomas (DCS)" userId="0eaa2424-5aa2-4e0b-960d-de12abb9d6fd" providerId="ADAL" clId="{987B5ED9-E00F-4A70-80E6-1DE2FF66B29E}" dt="2024-12-18T17:11:56.096" v="0"/>
        <pc:sldMkLst>
          <pc:docMk/>
          <pc:sldMk cId="4125765327" sldId="378"/>
        </pc:sldMkLst>
      </pc:sldChg>
      <pc:sldChg chg="modSp">
        <pc:chgData name="Cartier, Thomas (DCS)" userId="0eaa2424-5aa2-4e0b-960d-de12abb9d6fd" providerId="ADAL" clId="{987B5ED9-E00F-4A70-80E6-1DE2FF66B29E}" dt="2024-12-18T17:16:21.408" v="46" actId="20577"/>
        <pc:sldMkLst>
          <pc:docMk/>
          <pc:sldMk cId="143866557" sldId="397"/>
        </pc:sldMkLst>
        <pc:spChg chg="mod">
          <ac:chgData name="Cartier, Thomas (DCS)" userId="0eaa2424-5aa2-4e0b-960d-de12abb9d6fd" providerId="ADAL" clId="{987B5ED9-E00F-4A70-80E6-1DE2FF66B29E}" dt="2024-12-18T17:16:21.408" v="46" actId="20577"/>
          <ac:spMkLst>
            <pc:docMk/>
            <pc:sldMk cId="143866557" sldId="397"/>
            <ac:spMk id="2" creationId="{55CB2050-87B1-9DDE-104B-396BD5F055CB}"/>
          </ac:spMkLst>
        </pc:spChg>
      </pc:sldChg>
      <pc:sldChg chg="add">
        <pc:chgData name="Cartier, Thomas (DCS)" userId="0eaa2424-5aa2-4e0b-960d-de12abb9d6fd" providerId="ADAL" clId="{987B5ED9-E00F-4A70-80E6-1DE2FF66B29E}" dt="2024-12-18T17:11:56.096" v="0"/>
        <pc:sldMkLst>
          <pc:docMk/>
          <pc:sldMk cId="3085251793" sldId="401"/>
        </pc:sldMkLst>
      </pc:sldChg>
      <pc:sldChg chg="add">
        <pc:chgData name="Cartier, Thomas (DCS)" userId="0eaa2424-5aa2-4e0b-960d-de12abb9d6fd" providerId="ADAL" clId="{987B5ED9-E00F-4A70-80E6-1DE2FF66B29E}" dt="2024-12-18T17:11:56.096" v="0"/>
        <pc:sldMkLst>
          <pc:docMk/>
          <pc:sldMk cId="1789892067" sldId="402"/>
        </pc:sldMkLst>
      </pc:sldChg>
      <pc:sldChg chg="add">
        <pc:chgData name="Cartier, Thomas (DCS)" userId="0eaa2424-5aa2-4e0b-960d-de12abb9d6fd" providerId="ADAL" clId="{987B5ED9-E00F-4A70-80E6-1DE2FF66B29E}" dt="2024-12-18T17:11:56.096" v="0"/>
        <pc:sldMkLst>
          <pc:docMk/>
          <pc:sldMk cId="2568856805" sldId="403"/>
        </pc:sldMkLst>
      </pc:sldChg>
      <pc:sldChg chg="add">
        <pc:chgData name="Cartier, Thomas (DCS)" userId="0eaa2424-5aa2-4e0b-960d-de12abb9d6fd" providerId="ADAL" clId="{987B5ED9-E00F-4A70-80E6-1DE2FF66B29E}" dt="2024-12-18T17:11:56.096" v="0"/>
        <pc:sldMkLst>
          <pc:docMk/>
          <pc:sldMk cId="2546906847" sldId="404"/>
        </pc:sldMkLst>
      </pc:sldChg>
      <pc:sldChg chg="add">
        <pc:chgData name="Cartier, Thomas (DCS)" userId="0eaa2424-5aa2-4e0b-960d-de12abb9d6fd" providerId="ADAL" clId="{987B5ED9-E00F-4A70-80E6-1DE2FF66B29E}" dt="2024-12-18T17:11:56.096" v="0"/>
        <pc:sldMkLst>
          <pc:docMk/>
          <pc:sldMk cId="1763225074" sldId="405"/>
        </pc:sldMkLst>
      </pc:sldChg>
      <pc:sldChg chg="modSp add mod">
        <pc:chgData name="Cartier, Thomas (DCS)" userId="0eaa2424-5aa2-4e0b-960d-de12abb9d6fd" providerId="ADAL" clId="{987B5ED9-E00F-4A70-80E6-1DE2FF66B29E}" dt="2024-12-18T17:17:51.976" v="53" actId="20577"/>
        <pc:sldMkLst>
          <pc:docMk/>
          <pc:sldMk cId="3311310069" sldId="408"/>
        </pc:sldMkLst>
        <pc:spChg chg="mod">
          <ac:chgData name="Cartier, Thomas (DCS)" userId="0eaa2424-5aa2-4e0b-960d-de12abb9d6fd" providerId="ADAL" clId="{987B5ED9-E00F-4A70-80E6-1DE2FF66B29E}" dt="2024-12-18T17:17:51.976" v="53" actId="20577"/>
          <ac:spMkLst>
            <pc:docMk/>
            <pc:sldMk cId="3311310069" sldId="408"/>
            <ac:spMk id="3" creationId="{D9478EEE-901F-41A6-B796-C31C217E103F}"/>
          </ac:spMkLst>
        </pc:spChg>
      </pc:sldChg>
      <pc:sldChg chg="add">
        <pc:chgData name="Cartier, Thomas (DCS)" userId="0eaa2424-5aa2-4e0b-960d-de12abb9d6fd" providerId="ADAL" clId="{987B5ED9-E00F-4A70-80E6-1DE2FF66B29E}" dt="2024-12-18T17:11:56.096" v="0"/>
        <pc:sldMkLst>
          <pc:docMk/>
          <pc:sldMk cId="2299356897" sldId="409"/>
        </pc:sldMkLst>
      </pc:sldChg>
      <pc:sldChg chg="add">
        <pc:chgData name="Cartier, Thomas (DCS)" userId="0eaa2424-5aa2-4e0b-960d-de12abb9d6fd" providerId="ADAL" clId="{987B5ED9-E00F-4A70-80E6-1DE2FF66B29E}" dt="2024-12-18T17:11:56.096" v="0"/>
        <pc:sldMkLst>
          <pc:docMk/>
          <pc:sldMk cId="2550776307" sldId="410"/>
        </pc:sldMkLst>
      </pc:sldChg>
      <pc:sldChg chg="add">
        <pc:chgData name="Cartier, Thomas (DCS)" userId="0eaa2424-5aa2-4e0b-960d-de12abb9d6fd" providerId="ADAL" clId="{987B5ED9-E00F-4A70-80E6-1DE2FF66B29E}" dt="2024-12-18T17:11:56.096" v="0"/>
        <pc:sldMkLst>
          <pc:docMk/>
          <pc:sldMk cId="3797430521" sldId="418"/>
        </pc:sldMkLst>
      </pc:sldChg>
      <pc:sldChg chg="add">
        <pc:chgData name="Cartier, Thomas (DCS)" userId="0eaa2424-5aa2-4e0b-960d-de12abb9d6fd" providerId="ADAL" clId="{987B5ED9-E00F-4A70-80E6-1DE2FF66B29E}" dt="2024-12-18T17:11:56.096" v="0"/>
        <pc:sldMkLst>
          <pc:docMk/>
          <pc:sldMk cId="1352926170" sldId="419"/>
        </pc:sldMkLst>
      </pc:sldChg>
      <pc:sldChg chg="add">
        <pc:chgData name="Cartier, Thomas (DCS)" userId="0eaa2424-5aa2-4e0b-960d-de12abb9d6fd" providerId="ADAL" clId="{987B5ED9-E00F-4A70-80E6-1DE2FF66B29E}" dt="2024-12-18T17:11:56.096" v="0"/>
        <pc:sldMkLst>
          <pc:docMk/>
          <pc:sldMk cId="1227325523" sldId="420"/>
        </pc:sldMkLst>
      </pc:sldChg>
      <pc:sldChg chg="add">
        <pc:chgData name="Cartier, Thomas (DCS)" userId="0eaa2424-5aa2-4e0b-960d-de12abb9d6fd" providerId="ADAL" clId="{987B5ED9-E00F-4A70-80E6-1DE2FF66B29E}" dt="2024-12-18T17:11:56.096" v="0"/>
        <pc:sldMkLst>
          <pc:docMk/>
          <pc:sldMk cId="2391046449" sldId="421"/>
        </pc:sldMkLst>
      </pc:sldChg>
      <pc:sldChg chg="add">
        <pc:chgData name="Cartier, Thomas (DCS)" userId="0eaa2424-5aa2-4e0b-960d-de12abb9d6fd" providerId="ADAL" clId="{987B5ED9-E00F-4A70-80E6-1DE2FF66B29E}" dt="2024-12-18T17:11:56.096" v="0"/>
        <pc:sldMkLst>
          <pc:docMk/>
          <pc:sldMk cId="2619572939" sldId="422"/>
        </pc:sldMkLst>
      </pc:sldChg>
      <pc:sldChg chg="add">
        <pc:chgData name="Cartier, Thomas (DCS)" userId="0eaa2424-5aa2-4e0b-960d-de12abb9d6fd" providerId="ADAL" clId="{987B5ED9-E00F-4A70-80E6-1DE2FF66B29E}" dt="2024-12-18T17:11:56.096" v="0"/>
        <pc:sldMkLst>
          <pc:docMk/>
          <pc:sldMk cId="697378723" sldId="423"/>
        </pc:sldMkLst>
      </pc:sldChg>
      <pc:sldChg chg="add">
        <pc:chgData name="Cartier, Thomas (DCS)" userId="0eaa2424-5aa2-4e0b-960d-de12abb9d6fd" providerId="ADAL" clId="{987B5ED9-E00F-4A70-80E6-1DE2FF66B29E}" dt="2024-12-18T17:11:56.096" v="0"/>
        <pc:sldMkLst>
          <pc:docMk/>
          <pc:sldMk cId="509124550" sldId="424"/>
        </pc:sldMkLst>
      </pc:sldChg>
      <pc:sldChg chg="addSp delSp modSp add mod">
        <pc:chgData name="Cartier, Thomas (DCS)" userId="0eaa2424-5aa2-4e0b-960d-de12abb9d6fd" providerId="ADAL" clId="{987B5ED9-E00F-4A70-80E6-1DE2FF66B29E}" dt="2024-12-18T17:21:38.857" v="56" actId="14100"/>
        <pc:sldMkLst>
          <pc:docMk/>
          <pc:sldMk cId="3405440577" sldId="425"/>
        </pc:sldMkLst>
        <pc:picChg chg="add mod">
          <ac:chgData name="Cartier, Thomas (DCS)" userId="0eaa2424-5aa2-4e0b-960d-de12abb9d6fd" providerId="ADAL" clId="{987B5ED9-E00F-4A70-80E6-1DE2FF66B29E}" dt="2024-12-18T17:21:38.857" v="56" actId="14100"/>
          <ac:picMkLst>
            <pc:docMk/>
            <pc:sldMk cId="3405440577" sldId="425"/>
            <ac:picMk id="2" creationId="{3A5B796F-BB60-B981-86DF-14BB76028EF7}"/>
          </ac:picMkLst>
        </pc:picChg>
      </pc:sldChg>
      <pc:sldChg chg="add">
        <pc:chgData name="Cartier, Thomas (DCS)" userId="0eaa2424-5aa2-4e0b-960d-de12abb9d6fd" providerId="ADAL" clId="{987B5ED9-E00F-4A70-80E6-1DE2FF66B29E}" dt="2024-12-18T17:11:56.096" v="0"/>
        <pc:sldMkLst>
          <pc:docMk/>
          <pc:sldMk cId="3177797719" sldId="426"/>
        </pc:sldMkLst>
      </pc:sldChg>
      <pc:sldChg chg="add">
        <pc:chgData name="Cartier, Thomas (DCS)" userId="0eaa2424-5aa2-4e0b-960d-de12abb9d6fd" providerId="ADAL" clId="{987B5ED9-E00F-4A70-80E6-1DE2FF66B29E}" dt="2024-12-18T17:11:56.096" v="0"/>
        <pc:sldMkLst>
          <pc:docMk/>
          <pc:sldMk cId="3830114262" sldId="428"/>
        </pc:sldMkLst>
      </pc:sldChg>
      <pc:sldChg chg="add">
        <pc:chgData name="Cartier, Thomas (DCS)" userId="0eaa2424-5aa2-4e0b-960d-de12abb9d6fd" providerId="ADAL" clId="{987B5ED9-E00F-4A70-80E6-1DE2FF66B29E}" dt="2024-12-18T17:11:56.096" v="0"/>
        <pc:sldMkLst>
          <pc:docMk/>
          <pc:sldMk cId="1419962744" sldId="429"/>
        </pc:sldMkLst>
      </pc:sldChg>
      <pc:sldChg chg="add">
        <pc:chgData name="Cartier, Thomas (DCS)" userId="0eaa2424-5aa2-4e0b-960d-de12abb9d6fd" providerId="ADAL" clId="{987B5ED9-E00F-4A70-80E6-1DE2FF66B29E}" dt="2024-12-18T17:11:56.096" v="0"/>
        <pc:sldMkLst>
          <pc:docMk/>
          <pc:sldMk cId="297059521" sldId="430"/>
        </pc:sldMkLst>
      </pc:sldChg>
      <pc:sldChg chg="modSp mod">
        <pc:chgData name="Cartier, Thomas (DCS)" userId="0eaa2424-5aa2-4e0b-960d-de12abb9d6fd" providerId="ADAL" clId="{987B5ED9-E00F-4A70-80E6-1DE2FF66B29E}" dt="2024-12-18T17:12:23.557" v="21" actId="20577"/>
        <pc:sldMkLst>
          <pc:docMk/>
          <pc:sldMk cId="3508357616" sldId="433"/>
        </pc:sldMkLst>
        <pc:spChg chg="mod">
          <ac:chgData name="Cartier, Thomas (DCS)" userId="0eaa2424-5aa2-4e0b-960d-de12abb9d6fd" providerId="ADAL" clId="{987B5ED9-E00F-4A70-80E6-1DE2FF66B29E}" dt="2024-12-18T17:12:23.557" v="21" actId="20577"/>
          <ac:spMkLst>
            <pc:docMk/>
            <pc:sldMk cId="3508357616" sldId="433"/>
            <ac:spMk id="3" creationId="{00000000-0000-0000-0000-000000000000}"/>
          </ac:spMkLst>
        </pc:spChg>
      </pc:sldChg>
      <pc:sldChg chg="del">
        <pc:chgData name="Cartier, Thomas (DCS)" userId="0eaa2424-5aa2-4e0b-960d-de12abb9d6fd" providerId="ADAL" clId="{987B5ED9-E00F-4A70-80E6-1DE2FF66B29E}" dt="2024-12-18T17:13:26.710" v="23" actId="47"/>
        <pc:sldMkLst>
          <pc:docMk/>
          <pc:sldMk cId="2271177590" sldId="437"/>
        </pc:sldMkLst>
      </pc:sldChg>
      <pc:sldChg chg="del">
        <pc:chgData name="Cartier, Thomas (DCS)" userId="0eaa2424-5aa2-4e0b-960d-de12abb9d6fd" providerId="ADAL" clId="{987B5ED9-E00F-4A70-80E6-1DE2FF66B29E}" dt="2024-12-18T17:16:49.799" v="47" actId="47"/>
        <pc:sldMkLst>
          <pc:docMk/>
          <pc:sldMk cId="2417244624" sldId="438"/>
        </pc:sldMkLst>
      </pc:sldChg>
      <pc:sldChg chg="add">
        <pc:chgData name="Cartier, Thomas (DCS)" userId="0eaa2424-5aa2-4e0b-960d-de12abb9d6fd" providerId="ADAL" clId="{987B5ED9-E00F-4A70-80E6-1DE2FF66B29E}" dt="2024-12-18T17:11:56.096" v="0"/>
        <pc:sldMkLst>
          <pc:docMk/>
          <pc:sldMk cId="559143951" sldId="440"/>
        </pc:sldMkLst>
      </pc:sldChg>
      <pc:sldChg chg="add">
        <pc:chgData name="Cartier, Thomas (DCS)" userId="0eaa2424-5aa2-4e0b-960d-de12abb9d6fd" providerId="ADAL" clId="{987B5ED9-E00F-4A70-80E6-1DE2FF66B29E}" dt="2024-12-18T17:11:56.096" v="0"/>
        <pc:sldMkLst>
          <pc:docMk/>
          <pc:sldMk cId="19425839" sldId="441"/>
        </pc:sldMkLst>
      </pc:sldChg>
      <pc:sldChg chg="add del">
        <pc:chgData name="Cartier, Thomas (DCS)" userId="0eaa2424-5aa2-4e0b-960d-de12abb9d6fd" providerId="ADAL" clId="{987B5ED9-E00F-4A70-80E6-1DE2FF66B29E}" dt="2024-12-18T17:26:16.051" v="105" actId="47"/>
        <pc:sldMkLst>
          <pc:docMk/>
          <pc:sldMk cId="3618686566" sldId="442"/>
        </pc:sldMkLst>
      </pc:sldChg>
      <pc:sldChg chg="add">
        <pc:chgData name="Cartier, Thomas (DCS)" userId="0eaa2424-5aa2-4e0b-960d-de12abb9d6fd" providerId="ADAL" clId="{987B5ED9-E00F-4A70-80E6-1DE2FF66B29E}" dt="2024-12-18T17:11:56.096" v="0"/>
        <pc:sldMkLst>
          <pc:docMk/>
          <pc:sldMk cId="1072076200" sldId="443"/>
        </pc:sldMkLst>
      </pc:sldChg>
      <pc:sldChg chg="modSp add">
        <pc:chgData name="Cartier, Thomas (DCS)" userId="0eaa2424-5aa2-4e0b-960d-de12abb9d6fd" providerId="ADAL" clId="{987B5ED9-E00F-4A70-80E6-1DE2FF66B29E}" dt="2024-12-18T17:26:25.175" v="117" actId="20577"/>
        <pc:sldMkLst>
          <pc:docMk/>
          <pc:sldMk cId="440214011" sldId="444"/>
        </pc:sldMkLst>
        <pc:spChg chg="mod">
          <ac:chgData name="Cartier, Thomas (DCS)" userId="0eaa2424-5aa2-4e0b-960d-de12abb9d6fd" providerId="ADAL" clId="{987B5ED9-E00F-4A70-80E6-1DE2FF66B29E}" dt="2024-12-18T17:26:25.175" v="117" actId="20577"/>
          <ac:spMkLst>
            <pc:docMk/>
            <pc:sldMk cId="440214011" sldId="444"/>
            <ac:spMk id="2" creationId="{55CB2050-87B1-9DDE-104B-396BD5F055CB}"/>
          </ac:spMkLst>
        </pc:spChg>
      </pc:sldChg>
      <pc:sldChg chg="add">
        <pc:chgData name="Cartier, Thomas (DCS)" userId="0eaa2424-5aa2-4e0b-960d-de12abb9d6fd" providerId="ADAL" clId="{987B5ED9-E00F-4A70-80E6-1DE2FF66B29E}" dt="2024-12-18T17:13:16.324" v="22"/>
        <pc:sldMkLst>
          <pc:docMk/>
          <pc:sldMk cId="3776969837" sldId="445"/>
        </pc:sldMkLst>
      </pc:sldChg>
      <pc:sldChg chg="modSp add mod">
        <pc:chgData name="Cartier, Thomas (DCS)" userId="0eaa2424-5aa2-4e0b-960d-de12abb9d6fd" providerId="ADAL" clId="{987B5ED9-E00F-4A70-80E6-1DE2FF66B29E}" dt="2024-12-18T17:24:34.966" v="104" actId="20577"/>
        <pc:sldMkLst>
          <pc:docMk/>
          <pc:sldMk cId="4272600094" sldId="490"/>
        </pc:sldMkLst>
        <pc:spChg chg="mod">
          <ac:chgData name="Cartier, Thomas (DCS)" userId="0eaa2424-5aa2-4e0b-960d-de12abb9d6fd" providerId="ADAL" clId="{987B5ED9-E00F-4A70-80E6-1DE2FF66B29E}" dt="2024-12-18T17:24:34.966" v="104" actId="20577"/>
          <ac:spMkLst>
            <pc:docMk/>
            <pc:sldMk cId="4272600094" sldId="490"/>
            <ac:spMk id="2" creationId="{F0DDBFF8-0998-AA4F-8656-377B0E08C950}"/>
          </ac:spMkLst>
        </pc:spChg>
      </pc:sldChg>
      <pc:sldChg chg="modSp add mod">
        <pc:chgData name="Cartier, Thomas (DCS)" userId="0eaa2424-5aa2-4e0b-960d-de12abb9d6fd" providerId="ADAL" clId="{987B5ED9-E00F-4A70-80E6-1DE2FF66B29E}" dt="2024-12-18T17:16:06.008" v="32" actId="20577"/>
        <pc:sldMkLst>
          <pc:docMk/>
          <pc:sldMk cId="983677619" sldId="579"/>
        </pc:sldMkLst>
        <pc:spChg chg="mod">
          <ac:chgData name="Cartier, Thomas (DCS)" userId="0eaa2424-5aa2-4e0b-960d-de12abb9d6fd" providerId="ADAL" clId="{987B5ED9-E00F-4A70-80E6-1DE2FF66B29E}" dt="2024-12-18T17:16:06.008" v="32" actId="20577"/>
          <ac:spMkLst>
            <pc:docMk/>
            <pc:sldMk cId="983677619" sldId="579"/>
            <ac:spMk id="2" creationId="{2DAF6C46-34CD-D61C-F272-B381D8972034}"/>
          </ac:spMkLst>
        </pc:spChg>
      </pc:sldChg>
    </pc:docChg>
  </pc:docChgLst>
  <pc:docChgLst>
    <pc:chgData name="Cartier, Thomas (DCS)" userId="0eaa2424-5aa2-4e0b-960d-de12abb9d6fd" providerId="ADAL" clId="{D0AF990F-629D-4BE5-B609-3633715FEF67}"/>
    <pc:docChg chg="undo custSel addSld delSld modSld">
      <pc:chgData name="Cartier, Thomas (DCS)" userId="0eaa2424-5aa2-4e0b-960d-de12abb9d6fd" providerId="ADAL" clId="{D0AF990F-629D-4BE5-B609-3633715FEF67}" dt="2024-05-20T14:45:17.617" v="1903" actId="20577"/>
      <pc:docMkLst>
        <pc:docMk/>
      </pc:docMkLst>
      <pc:sldChg chg="modSp mod">
        <pc:chgData name="Cartier, Thomas (DCS)" userId="0eaa2424-5aa2-4e0b-960d-de12abb9d6fd" providerId="ADAL" clId="{D0AF990F-629D-4BE5-B609-3633715FEF67}" dt="2024-05-16T19:51:06.928" v="274" actId="14100"/>
        <pc:sldMkLst>
          <pc:docMk/>
          <pc:sldMk cId="92776238" sldId="262"/>
        </pc:sldMkLst>
      </pc:sldChg>
      <pc:sldChg chg="del">
        <pc:chgData name="Cartier, Thomas (DCS)" userId="0eaa2424-5aa2-4e0b-960d-de12abb9d6fd" providerId="ADAL" clId="{D0AF990F-629D-4BE5-B609-3633715FEF67}" dt="2024-05-16T19:47:25.804" v="51" actId="47"/>
        <pc:sldMkLst>
          <pc:docMk/>
          <pc:sldMk cId="2239095352" sldId="265"/>
        </pc:sldMkLst>
      </pc:sldChg>
      <pc:sldChg chg="modSp mod">
        <pc:chgData name="Cartier, Thomas (DCS)" userId="0eaa2424-5aa2-4e0b-960d-de12abb9d6fd" providerId="ADAL" clId="{D0AF990F-629D-4BE5-B609-3633715FEF67}" dt="2024-05-16T19:48:39.274" v="129" actId="14100"/>
        <pc:sldMkLst>
          <pc:docMk/>
          <pc:sldMk cId="2149485431" sldId="270"/>
        </pc:sldMkLst>
      </pc:sldChg>
      <pc:sldChg chg="modSp mod">
        <pc:chgData name="Cartier, Thomas (DCS)" userId="0eaa2424-5aa2-4e0b-960d-de12abb9d6fd" providerId="ADAL" clId="{D0AF990F-629D-4BE5-B609-3633715FEF67}" dt="2024-05-16T19:52:02.338" v="288" actId="1035"/>
        <pc:sldMkLst>
          <pc:docMk/>
          <pc:sldMk cId="1990033710" sldId="271"/>
        </pc:sldMkLst>
      </pc:sldChg>
      <pc:sldChg chg="modSp mod">
        <pc:chgData name="Cartier, Thomas (DCS)" userId="0eaa2424-5aa2-4e0b-960d-de12abb9d6fd" providerId="ADAL" clId="{D0AF990F-629D-4BE5-B609-3633715FEF67}" dt="2024-05-16T19:52:49.398" v="341" actId="114"/>
        <pc:sldMkLst>
          <pc:docMk/>
          <pc:sldMk cId="3845800051" sldId="272"/>
        </pc:sldMkLst>
      </pc:sldChg>
      <pc:sldChg chg="modSp mod">
        <pc:chgData name="Cartier, Thomas (DCS)" userId="0eaa2424-5aa2-4e0b-960d-de12abb9d6fd" providerId="ADAL" clId="{D0AF990F-629D-4BE5-B609-3633715FEF67}" dt="2024-05-16T19:53:05.322" v="342" actId="1076"/>
        <pc:sldMkLst>
          <pc:docMk/>
          <pc:sldMk cId="957082119" sldId="273"/>
        </pc:sldMkLst>
      </pc:sldChg>
      <pc:sldChg chg="modSp mod">
        <pc:chgData name="Cartier, Thomas (DCS)" userId="0eaa2424-5aa2-4e0b-960d-de12abb9d6fd" providerId="ADAL" clId="{D0AF990F-629D-4BE5-B609-3633715FEF67}" dt="2024-05-16T19:54:17.427" v="375" actId="1038"/>
        <pc:sldMkLst>
          <pc:docMk/>
          <pc:sldMk cId="4207794290" sldId="274"/>
        </pc:sldMkLst>
      </pc:sldChg>
      <pc:sldChg chg="modSp mod">
        <pc:chgData name="Cartier, Thomas (DCS)" userId="0eaa2424-5aa2-4e0b-960d-de12abb9d6fd" providerId="ADAL" clId="{D0AF990F-629D-4BE5-B609-3633715FEF67}" dt="2024-05-16T19:54:45.993" v="425" actId="1035"/>
        <pc:sldMkLst>
          <pc:docMk/>
          <pc:sldMk cId="580308410" sldId="275"/>
        </pc:sldMkLst>
      </pc:sldChg>
      <pc:sldChg chg="modSp mod">
        <pc:chgData name="Cartier, Thomas (DCS)" userId="0eaa2424-5aa2-4e0b-960d-de12abb9d6fd" providerId="ADAL" clId="{D0AF990F-629D-4BE5-B609-3633715FEF67}" dt="2024-05-16T19:55:40.285" v="486" actId="114"/>
        <pc:sldMkLst>
          <pc:docMk/>
          <pc:sldMk cId="2701516425" sldId="276"/>
        </pc:sldMkLst>
      </pc:sldChg>
      <pc:sldChg chg="modSp mod">
        <pc:chgData name="Cartier, Thomas (DCS)" userId="0eaa2424-5aa2-4e0b-960d-de12abb9d6fd" providerId="ADAL" clId="{D0AF990F-629D-4BE5-B609-3633715FEF67}" dt="2024-05-16T19:55:56.737" v="504" actId="207"/>
        <pc:sldMkLst>
          <pc:docMk/>
          <pc:sldMk cId="2456974762" sldId="277"/>
        </pc:sldMkLst>
      </pc:sldChg>
      <pc:sldChg chg="modSp mod">
        <pc:chgData name="Cartier, Thomas (DCS)" userId="0eaa2424-5aa2-4e0b-960d-de12abb9d6fd" providerId="ADAL" clId="{D0AF990F-629D-4BE5-B609-3633715FEF67}" dt="2024-05-16T19:56:45.453" v="551" actId="115"/>
        <pc:sldMkLst>
          <pc:docMk/>
          <pc:sldMk cId="2505724520" sldId="278"/>
        </pc:sldMkLst>
      </pc:sldChg>
      <pc:sldChg chg="modSp mod">
        <pc:chgData name="Cartier, Thomas (DCS)" userId="0eaa2424-5aa2-4e0b-960d-de12abb9d6fd" providerId="ADAL" clId="{D0AF990F-629D-4BE5-B609-3633715FEF67}" dt="2024-05-16T19:57:58.588" v="628" actId="114"/>
        <pc:sldMkLst>
          <pc:docMk/>
          <pc:sldMk cId="1796775683" sldId="279"/>
        </pc:sldMkLst>
      </pc:sldChg>
      <pc:sldChg chg="modSp mod">
        <pc:chgData name="Cartier, Thomas (DCS)" userId="0eaa2424-5aa2-4e0b-960d-de12abb9d6fd" providerId="ADAL" clId="{D0AF990F-629D-4BE5-B609-3633715FEF67}" dt="2024-05-16T19:58:31.118" v="672" actId="1035"/>
        <pc:sldMkLst>
          <pc:docMk/>
          <pc:sldMk cId="1350217042" sldId="280"/>
        </pc:sldMkLst>
      </pc:sldChg>
      <pc:sldChg chg="modSp mod">
        <pc:chgData name="Cartier, Thomas (DCS)" userId="0eaa2424-5aa2-4e0b-960d-de12abb9d6fd" providerId="ADAL" clId="{D0AF990F-629D-4BE5-B609-3633715FEF67}" dt="2024-05-17T01:31:50.424" v="673" actId="207"/>
        <pc:sldMkLst>
          <pc:docMk/>
          <pc:sldMk cId="3491962303" sldId="281"/>
        </pc:sldMkLst>
      </pc:sldChg>
      <pc:sldChg chg="modSp mod">
        <pc:chgData name="Cartier, Thomas (DCS)" userId="0eaa2424-5aa2-4e0b-960d-de12abb9d6fd" providerId="ADAL" clId="{D0AF990F-629D-4BE5-B609-3633715FEF67}" dt="2024-05-17T01:32:51.321" v="677" actId="20577"/>
        <pc:sldMkLst>
          <pc:docMk/>
          <pc:sldMk cId="1393594615" sldId="282"/>
        </pc:sldMkLst>
      </pc:sldChg>
      <pc:sldChg chg="modSp mod">
        <pc:chgData name="Cartier, Thomas (DCS)" userId="0eaa2424-5aa2-4e0b-960d-de12abb9d6fd" providerId="ADAL" clId="{D0AF990F-629D-4BE5-B609-3633715FEF67}" dt="2024-05-17T01:33:11.762" v="680" actId="20577"/>
        <pc:sldMkLst>
          <pc:docMk/>
          <pc:sldMk cId="1809832728" sldId="283"/>
        </pc:sldMkLst>
      </pc:sldChg>
      <pc:sldChg chg="modSp mod">
        <pc:chgData name="Cartier, Thomas (DCS)" userId="0eaa2424-5aa2-4e0b-960d-de12abb9d6fd" providerId="ADAL" clId="{D0AF990F-629D-4BE5-B609-3633715FEF67}" dt="2024-05-17T01:34:54.587" v="684" actId="14100"/>
        <pc:sldMkLst>
          <pc:docMk/>
          <pc:sldMk cId="2526603022" sldId="284"/>
        </pc:sldMkLst>
      </pc:sldChg>
      <pc:sldChg chg="modSp mod">
        <pc:chgData name="Cartier, Thomas (DCS)" userId="0eaa2424-5aa2-4e0b-960d-de12abb9d6fd" providerId="ADAL" clId="{D0AF990F-629D-4BE5-B609-3633715FEF67}" dt="2024-05-17T01:36:41.528" v="767" actId="114"/>
        <pc:sldMkLst>
          <pc:docMk/>
          <pc:sldMk cId="793170369" sldId="285"/>
        </pc:sldMkLst>
      </pc:sldChg>
      <pc:sldChg chg="modSp mod">
        <pc:chgData name="Cartier, Thomas (DCS)" userId="0eaa2424-5aa2-4e0b-960d-de12abb9d6fd" providerId="ADAL" clId="{D0AF990F-629D-4BE5-B609-3633715FEF67}" dt="2024-05-17T01:38:00.386" v="832" actId="114"/>
        <pc:sldMkLst>
          <pc:docMk/>
          <pc:sldMk cId="2210443630" sldId="286"/>
        </pc:sldMkLst>
      </pc:sldChg>
      <pc:sldChg chg="modSp mod">
        <pc:chgData name="Cartier, Thomas (DCS)" userId="0eaa2424-5aa2-4e0b-960d-de12abb9d6fd" providerId="ADAL" clId="{D0AF990F-629D-4BE5-B609-3633715FEF67}" dt="2024-05-17T01:39:36.437" v="858" actId="14100"/>
        <pc:sldMkLst>
          <pc:docMk/>
          <pc:sldMk cId="257459663" sldId="287"/>
        </pc:sldMkLst>
      </pc:sldChg>
      <pc:sldChg chg="modSp mod">
        <pc:chgData name="Cartier, Thomas (DCS)" userId="0eaa2424-5aa2-4e0b-960d-de12abb9d6fd" providerId="ADAL" clId="{D0AF990F-629D-4BE5-B609-3633715FEF67}" dt="2024-05-17T01:40:13.950" v="900" actId="114"/>
        <pc:sldMkLst>
          <pc:docMk/>
          <pc:sldMk cId="1159943836" sldId="288"/>
        </pc:sldMkLst>
      </pc:sldChg>
      <pc:sldChg chg="modSp mod">
        <pc:chgData name="Cartier, Thomas (DCS)" userId="0eaa2424-5aa2-4e0b-960d-de12abb9d6fd" providerId="ADAL" clId="{D0AF990F-629D-4BE5-B609-3633715FEF67}" dt="2024-05-17T01:41:39.270" v="947" actId="114"/>
        <pc:sldMkLst>
          <pc:docMk/>
          <pc:sldMk cId="3124783962" sldId="289"/>
        </pc:sldMkLst>
      </pc:sldChg>
      <pc:sldChg chg="modSp mod">
        <pc:chgData name="Cartier, Thomas (DCS)" userId="0eaa2424-5aa2-4e0b-960d-de12abb9d6fd" providerId="ADAL" clId="{D0AF990F-629D-4BE5-B609-3633715FEF67}" dt="2024-05-17T01:42:22.230" v="1006" actId="1035"/>
        <pc:sldMkLst>
          <pc:docMk/>
          <pc:sldMk cId="4131592582" sldId="290"/>
        </pc:sldMkLst>
      </pc:sldChg>
      <pc:sldChg chg="modSp mod">
        <pc:chgData name="Cartier, Thomas (DCS)" userId="0eaa2424-5aa2-4e0b-960d-de12abb9d6fd" providerId="ADAL" clId="{D0AF990F-629D-4BE5-B609-3633715FEF67}" dt="2024-05-17T01:43:35.138" v="1069" actId="114"/>
        <pc:sldMkLst>
          <pc:docMk/>
          <pc:sldMk cId="438539739" sldId="291"/>
        </pc:sldMkLst>
      </pc:sldChg>
      <pc:sldChg chg="modSp mod">
        <pc:chgData name="Cartier, Thomas (DCS)" userId="0eaa2424-5aa2-4e0b-960d-de12abb9d6fd" providerId="ADAL" clId="{D0AF990F-629D-4BE5-B609-3633715FEF67}" dt="2024-05-17T01:44:24.977" v="1120" actId="114"/>
        <pc:sldMkLst>
          <pc:docMk/>
          <pc:sldMk cId="4056452375" sldId="292"/>
        </pc:sldMkLst>
      </pc:sldChg>
      <pc:sldChg chg="modSp mod">
        <pc:chgData name="Cartier, Thomas (DCS)" userId="0eaa2424-5aa2-4e0b-960d-de12abb9d6fd" providerId="ADAL" clId="{D0AF990F-629D-4BE5-B609-3633715FEF67}" dt="2024-05-17T01:46:46.999" v="1191" actId="1036"/>
        <pc:sldMkLst>
          <pc:docMk/>
          <pc:sldMk cId="3985677087" sldId="293"/>
        </pc:sldMkLst>
      </pc:sldChg>
      <pc:sldChg chg="modSp mod">
        <pc:chgData name="Cartier, Thomas (DCS)" userId="0eaa2424-5aa2-4e0b-960d-de12abb9d6fd" providerId="ADAL" clId="{D0AF990F-629D-4BE5-B609-3633715FEF67}" dt="2024-05-17T01:47:52.426" v="1242" actId="1035"/>
        <pc:sldMkLst>
          <pc:docMk/>
          <pc:sldMk cId="1784806107" sldId="294"/>
        </pc:sldMkLst>
      </pc:sldChg>
      <pc:sldChg chg="modSp mod">
        <pc:chgData name="Cartier, Thomas (DCS)" userId="0eaa2424-5aa2-4e0b-960d-de12abb9d6fd" providerId="ADAL" clId="{D0AF990F-629D-4BE5-B609-3633715FEF67}" dt="2024-05-17T01:48:33.784" v="1278" actId="14100"/>
        <pc:sldMkLst>
          <pc:docMk/>
          <pc:sldMk cId="2257961777" sldId="295"/>
        </pc:sldMkLst>
      </pc:sldChg>
      <pc:sldChg chg="modSp mod">
        <pc:chgData name="Cartier, Thomas (DCS)" userId="0eaa2424-5aa2-4e0b-960d-de12abb9d6fd" providerId="ADAL" clId="{D0AF990F-629D-4BE5-B609-3633715FEF67}" dt="2024-05-17T01:49:08.840" v="1311" actId="114"/>
        <pc:sldMkLst>
          <pc:docMk/>
          <pc:sldMk cId="3289791272" sldId="296"/>
        </pc:sldMkLst>
      </pc:sldChg>
      <pc:sldChg chg="modSp mod">
        <pc:chgData name="Cartier, Thomas (DCS)" userId="0eaa2424-5aa2-4e0b-960d-de12abb9d6fd" providerId="ADAL" clId="{D0AF990F-629D-4BE5-B609-3633715FEF67}" dt="2024-05-17T01:50:37.485" v="1372" actId="1035"/>
        <pc:sldMkLst>
          <pc:docMk/>
          <pc:sldMk cId="652027042" sldId="297"/>
        </pc:sldMkLst>
      </pc:sldChg>
      <pc:sldChg chg="modSp mod">
        <pc:chgData name="Cartier, Thomas (DCS)" userId="0eaa2424-5aa2-4e0b-960d-de12abb9d6fd" providerId="ADAL" clId="{D0AF990F-629D-4BE5-B609-3633715FEF67}" dt="2024-05-17T01:51:34.993" v="1406" actId="114"/>
        <pc:sldMkLst>
          <pc:docMk/>
          <pc:sldMk cId="3486643985" sldId="298"/>
        </pc:sldMkLst>
      </pc:sldChg>
      <pc:sldChg chg="modSp mod">
        <pc:chgData name="Cartier, Thomas (DCS)" userId="0eaa2424-5aa2-4e0b-960d-de12abb9d6fd" providerId="ADAL" clId="{D0AF990F-629D-4BE5-B609-3633715FEF67}" dt="2024-05-17T01:52:11.105" v="1460" actId="255"/>
        <pc:sldMkLst>
          <pc:docMk/>
          <pc:sldMk cId="1428411158" sldId="299"/>
        </pc:sldMkLst>
      </pc:sldChg>
      <pc:sldChg chg="modSp mod">
        <pc:chgData name="Cartier, Thomas (DCS)" userId="0eaa2424-5aa2-4e0b-960d-de12abb9d6fd" providerId="ADAL" clId="{D0AF990F-629D-4BE5-B609-3633715FEF67}" dt="2024-05-17T01:53:11.415" v="1468" actId="5793"/>
        <pc:sldMkLst>
          <pc:docMk/>
          <pc:sldMk cId="2870388989" sldId="300"/>
        </pc:sldMkLst>
      </pc:sldChg>
      <pc:sldChg chg="modSp mod">
        <pc:chgData name="Cartier, Thomas (DCS)" userId="0eaa2424-5aa2-4e0b-960d-de12abb9d6fd" providerId="ADAL" clId="{D0AF990F-629D-4BE5-B609-3633715FEF67}" dt="2024-05-17T01:54:21.404" v="1528" actId="14100"/>
        <pc:sldMkLst>
          <pc:docMk/>
          <pc:sldMk cId="1846931638" sldId="301"/>
        </pc:sldMkLst>
      </pc:sldChg>
      <pc:sldChg chg="modSp mod">
        <pc:chgData name="Cartier, Thomas (DCS)" userId="0eaa2424-5aa2-4e0b-960d-de12abb9d6fd" providerId="ADAL" clId="{D0AF990F-629D-4BE5-B609-3633715FEF67}" dt="2024-05-17T01:55:36.800" v="1572" actId="114"/>
        <pc:sldMkLst>
          <pc:docMk/>
          <pc:sldMk cId="2406933460" sldId="302"/>
        </pc:sldMkLst>
      </pc:sldChg>
      <pc:sldChg chg="modSp mod">
        <pc:chgData name="Cartier, Thomas (DCS)" userId="0eaa2424-5aa2-4e0b-960d-de12abb9d6fd" providerId="ADAL" clId="{D0AF990F-629D-4BE5-B609-3633715FEF67}" dt="2024-05-17T01:56:17.540" v="1597" actId="1035"/>
        <pc:sldMkLst>
          <pc:docMk/>
          <pc:sldMk cId="1515752198" sldId="303"/>
        </pc:sldMkLst>
      </pc:sldChg>
      <pc:sldChg chg="modSp mod">
        <pc:chgData name="Cartier, Thomas (DCS)" userId="0eaa2424-5aa2-4e0b-960d-de12abb9d6fd" providerId="ADAL" clId="{D0AF990F-629D-4BE5-B609-3633715FEF67}" dt="2024-05-17T01:58:48.978" v="1643" actId="114"/>
        <pc:sldMkLst>
          <pc:docMk/>
          <pc:sldMk cId="1750899831" sldId="304"/>
        </pc:sldMkLst>
      </pc:sldChg>
      <pc:sldChg chg="modSp mod">
        <pc:chgData name="Cartier, Thomas (DCS)" userId="0eaa2424-5aa2-4e0b-960d-de12abb9d6fd" providerId="ADAL" clId="{D0AF990F-629D-4BE5-B609-3633715FEF67}" dt="2024-05-17T02:00:09.332" v="1704" actId="1035"/>
        <pc:sldMkLst>
          <pc:docMk/>
          <pc:sldMk cId="662306826" sldId="305"/>
        </pc:sldMkLst>
      </pc:sldChg>
      <pc:sldChg chg="modSp mod">
        <pc:chgData name="Cartier, Thomas (DCS)" userId="0eaa2424-5aa2-4e0b-960d-de12abb9d6fd" providerId="ADAL" clId="{D0AF990F-629D-4BE5-B609-3633715FEF67}" dt="2024-05-17T01:35:51.394" v="709" actId="1038"/>
        <pc:sldMkLst>
          <pc:docMk/>
          <pc:sldMk cId="1643593579" sldId="306"/>
        </pc:sldMkLst>
      </pc:sldChg>
      <pc:sldChg chg="modSp mod">
        <pc:chgData name="Cartier, Thomas (DCS)" userId="0eaa2424-5aa2-4e0b-960d-de12abb9d6fd" providerId="ADAL" clId="{D0AF990F-629D-4BE5-B609-3633715FEF67}" dt="2024-05-17T01:40:36.798" v="902" actId="1076"/>
        <pc:sldMkLst>
          <pc:docMk/>
          <pc:sldMk cId="973136658" sldId="307"/>
        </pc:sldMkLst>
      </pc:sldChg>
      <pc:sldChg chg="modSp mod">
        <pc:chgData name="Cartier, Thomas (DCS)" userId="0eaa2424-5aa2-4e0b-960d-de12abb9d6fd" providerId="ADAL" clId="{D0AF990F-629D-4BE5-B609-3633715FEF67}" dt="2024-05-17T01:45:49.924" v="1143" actId="1038"/>
        <pc:sldMkLst>
          <pc:docMk/>
          <pc:sldMk cId="1042905548" sldId="308"/>
        </pc:sldMkLst>
      </pc:sldChg>
      <pc:sldChg chg="modSp mod">
        <pc:chgData name="Cartier, Thomas (DCS)" userId="0eaa2424-5aa2-4e0b-960d-de12abb9d6fd" providerId="ADAL" clId="{D0AF990F-629D-4BE5-B609-3633715FEF67}" dt="2024-05-17T01:49:27.612" v="1312" actId="207"/>
        <pc:sldMkLst>
          <pc:docMk/>
          <pc:sldMk cId="4121806348" sldId="309"/>
        </pc:sldMkLst>
      </pc:sldChg>
      <pc:sldChg chg="modSp mod">
        <pc:chgData name="Cartier, Thomas (DCS)" userId="0eaa2424-5aa2-4e0b-960d-de12abb9d6fd" providerId="ADAL" clId="{D0AF990F-629D-4BE5-B609-3633715FEF67}" dt="2024-05-17T02:00:46.242" v="1717" actId="1035"/>
        <pc:sldMkLst>
          <pc:docMk/>
          <pc:sldMk cId="2219189378" sldId="328"/>
        </pc:sldMkLst>
      </pc:sldChg>
      <pc:sldChg chg="modSp mod">
        <pc:chgData name="Cartier, Thomas (DCS)" userId="0eaa2424-5aa2-4e0b-960d-de12abb9d6fd" providerId="ADAL" clId="{D0AF990F-629D-4BE5-B609-3633715FEF67}" dt="2024-05-17T02:01:52.498" v="1776" actId="14100"/>
        <pc:sldMkLst>
          <pc:docMk/>
          <pc:sldMk cId="559133859" sldId="330"/>
        </pc:sldMkLst>
      </pc:sldChg>
      <pc:sldChg chg="modSp mod">
        <pc:chgData name="Cartier, Thomas (DCS)" userId="0eaa2424-5aa2-4e0b-960d-de12abb9d6fd" providerId="ADAL" clId="{D0AF990F-629D-4BE5-B609-3633715FEF67}" dt="2024-05-17T02:02:17.883" v="1797" actId="1035"/>
        <pc:sldMkLst>
          <pc:docMk/>
          <pc:sldMk cId="255771467" sldId="331"/>
        </pc:sldMkLst>
      </pc:sldChg>
      <pc:sldChg chg="modSp mod">
        <pc:chgData name="Cartier, Thomas (DCS)" userId="0eaa2424-5aa2-4e0b-960d-de12abb9d6fd" providerId="ADAL" clId="{D0AF990F-629D-4BE5-B609-3633715FEF67}" dt="2024-05-17T02:03:07.193" v="1827" actId="1035"/>
        <pc:sldMkLst>
          <pc:docMk/>
          <pc:sldMk cId="1427906944" sldId="332"/>
        </pc:sldMkLst>
      </pc:sldChg>
      <pc:sldChg chg="del">
        <pc:chgData name="Cartier, Thomas (DCS)" userId="0eaa2424-5aa2-4e0b-960d-de12abb9d6fd" providerId="ADAL" clId="{D0AF990F-629D-4BE5-B609-3633715FEF67}" dt="2024-05-16T19:46:44.190" v="45" actId="47"/>
        <pc:sldMkLst>
          <pc:docMk/>
          <pc:sldMk cId="2246311368" sldId="333"/>
        </pc:sldMkLst>
      </pc:sldChg>
      <pc:sldChg chg="modSp mod">
        <pc:chgData name="Cartier, Thomas (DCS)" userId="0eaa2424-5aa2-4e0b-960d-de12abb9d6fd" providerId="ADAL" clId="{D0AF990F-629D-4BE5-B609-3633715FEF67}" dt="2024-05-17T01:57:46.826" v="1613" actId="5793"/>
        <pc:sldMkLst>
          <pc:docMk/>
          <pc:sldMk cId="2730467149" sldId="334"/>
        </pc:sldMkLst>
      </pc:sldChg>
      <pc:sldChg chg="modSp mod">
        <pc:chgData name="Cartier, Thomas (DCS)" userId="0eaa2424-5aa2-4e0b-960d-de12abb9d6fd" providerId="ADAL" clId="{D0AF990F-629D-4BE5-B609-3633715FEF67}" dt="2024-05-16T19:50:32.640" v="250" actId="114"/>
        <pc:sldMkLst>
          <pc:docMk/>
          <pc:sldMk cId="3992216800" sldId="337"/>
        </pc:sldMkLst>
      </pc:sldChg>
      <pc:sldChg chg="modSp mod">
        <pc:chgData name="Cartier, Thomas (DCS)" userId="0eaa2424-5aa2-4e0b-960d-de12abb9d6fd" providerId="ADAL" clId="{D0AF990F-629D-4BE5-B609-3633715FEF67}" dt="2024-05-16T19:48:14.467" v="109" actId="1038"/>
        <pc:sldMkLst>
          <pc:docMk/>
          <pc:sldMk cId="79881819" sldId="338"/>
        </pc:sldMkLst>
      </pc:sldChg>
      <pc:sldChg chg="modSp mod">
        <pc:chgData name="Cartier, Thomas (DCS)" userId="0eaa2424-5aa2-4e0b-960d-de12abb9d6fd" providerId="ADAL" clId="{D0AF990F-629D-4BE5-B609-3633715FEF67}" dt="2024-05-16T19:57:14.192" v="581" actId="1035"/>
        <pc:sldMkLst>
          <pc:docMk/>
          <pc:sldMk cId="4629247" sldId="339"/>
        </pc:sldMkLst>
      </pc:sldChg>
      <pc:sldChg chg="modSp mod">
        <pc:chgData name="Cartier, Thomas (DCS)" userId="0eaa2424-5aa2-4e0b-960d-de12abb9d6fd" providerId="ADAL" clId="{D0AF990F-629D-4BE5-B609-3633715FEF67}" dt="2024-05-17T02:01:42.724" v="1775" actId="1035"/>
        <pc:sldMkLst>
          <pc:docMk/>
          <pc:sldMk cId="4205438616" sldId="340"/>
        </pc:sldMkLst>
      </pc:sldChg>
      <pc:sldChg chg="modSp mod">
        <pc:chgData name="Cartier, Thomas (DCS)" userId="0eaa2424-5aa2-4e0b-960d-de12abb9d6fd" providerId="ADAL" clId="{D0AF990F-629D-4BE5-B609-3633715FEF67}" dt="2024-05-17T02:03:33.695" v="1850" actId="14100"/>
        <pc:sldMkLst>
          <pc:docMk/>
          <pc:sldMk cId="1885487418" sldId="398"/>
        </pc:sldMkLst>
      </pc:sldChg>
      <pc:sldChg chg="del">
        <pc:chgData name="Cartier, Thomas (DCS)" userId="0eaa2424-5aa2-4e0b-960d-de12abb9d6fd" providerId="ADAL" clId="{D0AF990F-629D-4BE5-B609-3633715FEF67}" dt="2024-05-16T19:46:53.950" v="46" actId="47"/>
        <pc:sldMkLst>
          <pc:docMk/>
          <pc:sldMk cId="2568732300" sldId="409"/>
        </pc:sldMkLst>
      </pc:sldChg>
      <pc:sldChg chg="del">
        <pc:chgData name="Cartier, Thomas (DCS)" userId="0eaa2424-5aa2-4e0b-960d-de12abb9d6fd" providerId="ADAL" clId="{D0AF990F-629D-4BE5-B609-3633715FEF67}" dt="2024-05-16T19:46:56.241" v="47" actId="47"/>
        <pc:sldMkLst>
          <pc:docMk/>
          <pc:sldMk cId="2734893488" sldId="410"/>
        </pc:sldMkLst>
      </pc:sldChg>
      <pc:sldChg chg="modSp mod">
        <pc:chgData name="Cartier, Thomas (DCS)" userId="0eaa2424-5aa2-4e0b-960d-de12abb9d6fd" providerId="ADAL" clId="{D0AF990F-629D-4BE5-B609-3633715FEF67}" dt="2024-05-16T19:46:12.202" v="44" actId="1035"/>
        <pc:sldMkLst>
          <pc:docMk/>
          <pc:sldMk cId="3909290766" sldId="412"/>
        </pc:sldMkLst>
      </pc:sldChg>
      <pc:sldChg chg="del">
        <pc:chgData name="Cartier, Thomas (DCS)" userId="0eaa2424-5aa2-4e0b-960d-de12abb9d6fd" providerId="ADAL" clId="{D0AF990F-629D-4BE5-B609-3633715FEF67}" dt="2024-05-16T19:47:01.670" v="50" actId="47"/>
        <pc:sldMkLst>
          <pc:docMk/>
          <pc:sldMk cId="136796302" sldId="414"/>
        </pc:sldMkLst>
      </pc:sldChg>
      <pc:sldChg chg="modSp mod">
        <pc:chgData name="Cartier, Thomas (DCS)" userId="0eaa2424-5aa2-4e0b-960d-de12abb9d6fd" providerId="ADAL" clId="{D0AF990F-629D-4BE5-B609-3633715FEF67}" dt="2024-05-16T19:45:59.559" v="10" actId="20577"/>
        <pc:sldMkLst>
          <pc:docMk/>
          <pc:sldMk cId="3508357616" sldId="433"/>
        </pc:sldMkLst>
      </pc:sldChg>
      <pc:sldChg chg="modSp mod">
        <pc:chgData name="Cartier, Thomas (DCS)" userId="0eaa2424-5aa2-4e0b-960d-de12abb9d6fd" providerId="ADAL" clId="{D0AF990F-629D-4BE5-B609-3633715FEF67}" dt="2024-05-17T02:03:28.081" v="1849" actId="1035"/>
        <pc:sldMkLst>
          <pc:docMk/>
          <pc:sldMk cId="2417244624" sldId="438"/>
        </pc:sldMkLst>
      </pc:sldChg>
      <pc:sldChg chg="del">
        <pc:chgData name="Cartier, Thomas (DCS)" userId="0eaa2424-5aa2-4e0b-960d-de12abb9d6fd" providerId="ADAL" clId="{D0AF990F-629D-4BE5-B609-3633715FEF67}" dt="2024-05-16T19:46:57.944" v="48" actId="47"/>
        <pc:sldMkLst>
          <pc:docMk/>
          <pc:sldMk cId="2871304275" sldId="439"/>
        </pc:sldMkLst>
      </pc:sldChg>
      <pc:sldChg chg="addSp delSp modSp add mod">
        <pc:chgData name="Cartier, Thomas (DCS)" userId="0eaa2424-5aa2-4e0b-960d-de12abb9d6fd" providerId="ADAL" clId="{D0AF990F-629D-4BE5-B609-3633715FEF67}" dt="2024-05-20T14:45:17.617" v="1903" actId="20577"/>
        <pc:sldMkLst>
          <pc:docMk/>
          <pc:sldMk cId="4232123839" sldId="439"/>
        </pc:sldMkLst>
      </pc:sldChg>
      <pc:sldChg chg="del">
        <pc:chgData name="Cartier, Thomas (DCS)" userId="0eaa2424-5aa2-4e0b-960d-de12abb9d6fd" providerId="ADAL" clId="{D0AF990F-629D-4BE5-B609-3633715FEF67}" dt="2024-05-16T19:46:58.916" v="49" actId="47"/>
        <pc:sldMkLst>
          <pc:docMk/>
          <pc:sldMk cId="3782670648" sldId="440"/>
        </pc:sldMkLst>
      </pc:sldChg>
      <pc:sldChg chg="del">
        <pc:chgData name="Cartier, Thomas (DCS)" userId="0eaa2424-5aa2-4e0b-960d-de12abb9d6fd" providerId="ADAL" clId="{D0AF990F-629D-4BE5-B609-3633715FEF67}" dt="2024-05-16T19:47:28.812" v="52" actId="47"/>
        <pc:sldMkLst>
          <pc:docMk/>
          <pc:sldMk cId="4026034188" sldId="441"/>
        </pc:sldMkLst>
      </pc:sldChg>
    </pc:docChg>
  </pc:docChgLst>
  <pc:docChgLst>
    <pc:chgData name="Cartier, Thomas (EOL)" userId="0eaa2424-5aa2-4e0b-960d-de12abb9d6fd" providerId="ADAL" clId="{D0AF990F-629D-4BE5-B609-3633715FEF67}"/>
    <pc:docChg chg="custSel delSld modSld">
      <pc:chgData name="Cartier, Thomas (EOL)" userId="0eaa2424-5aa2-4e0b-960d-de12abb9d6fd" providerId="ADAL" clId="{D0AF990F-629D-4BE5-B609-3633715FEF67}" dt="2024-05-20T18:36:18.039" v="140" actId="1035"/>
      <pc:docMkLst>
        <pc:docMk/>
      </pc:docMkLst>
      <pc:sldChg chg="modSp mod">
        <pc:chgData name="Cartier, Thomas (EOL)" userId="0eaa2424-5aa2-4e0b-960d-de12abb9d6fd" providerId="ADAL" clId="{D0AF990F-629D-4BE5-B609-3633715FEF67}" dt="2024-05-20T18:31:15.139" v="58" actId="114"/>
        <pc:sldMkLst>
          <pc:docMk/>
          <pc:sldMk cId="92776238" sldId="262"/>
        </pc:sldMkLst>
      </pc:sldChg>
      <pc:sldChg chg="modSp mod">
        <pc:chgData name="Cartier, Thomas (EOL)" userId="0eaa2424-5aa2-4e0b-960d-de12abb9d6fd" providerId="ADAL" clId="{D0AF990F-629D-4BE5-B609-3633715FEF67}" dt="2024-05-20T18:30:13.647" v="52" actId="1036"/>
        <pc:sldMkLst>
          <pc:docMk/>
          <pc:sldMk cId="2077112541" sldId="269"/>
        </pc:sldMkLst>
      </pc:sldChg>
      <pc:sldChg chg="modSp mod">
        <pc:chgData name="Cartier, Thomas (EOL)" userId="0eaa2424-5aa2-4e0b-960d-de12abb9d6fd" providerId="ADAL" clId="{D0AF990F-629D-4BE5-B609-3633715FEF67}" dt="2024-05-20T18:30:35.872" v="55" actId="20577"/>
        <pc:sldMkLst>
          <pc:docMk/>
          <pc:sldMk cId="2149485431" sldId="270"/>
        </pc:sldMkLst>
      </pc:sldChg>
      <pc:sldChg chg="modSp mod">
        <pc:chgData name="Cartier, Thomas (EOL)" userId="0eaa2424-5aa2-4e0b-960d-de12abb9d6fd" providerId="ADAL" clId="{D0AF990F-629D-4BE5-B609-3633715FEF67}" dt="2024-05-20T18:31:43.248" v="60" actId="114"/>
        <pc:sldMkLst>
          <pc:docMk/>
          <pc:sldMk cId="580308410" sldId="275"/>
        </pc:sldMkLst>
      </pc:sldChg>
      <pc:sldChg chg="modSp mod">
        <pc:chgData name="Cartier, Thomas (EOL)" userId="0eaa2424-5aa2-4e0b-960d-de12abb9d6fd" providerId="ADAL" clId="{D0AF990F-629D-4BE5-B609-3633715FEF67}" dt="2024-05-20T18:33:24.611" v="75" actId="1035"/>
        <pc:sldMkLst>
          <pc:docMk/>
          <pc:sldMk cId="1393594615" sldId="282"/>
        </pc:sldMkLst>
      </pc:sldChg>
      <pc:sldChg chg="modSp mod">
        <pc:chgData name="Cartier, Thomas (EOL)" userId="0eaa2424-5aa2-4e0b-960d-de12abb9d6fd" providerId="ADAL" clId="{D0AF990F-629D-4BE5-B609-3633715FEF67}" dt="2024-05-20T18:34:34.789" v="96" actId="1037"/>
        <pc:sldMkLst>
          <pc:docMk/>
          <pc:sldMk cId="1515752198" sldId="303"/>
        </pc:sldMkLst>
      </pc:sldChg>
      <pc:sldChg chg="modSp mod">
        <pc:chgData name="Cartier, Thomas (EOL)" userId="0eaa2424-5aa2-4e0b-960d-de12abb9d6fd" providerId="ADAL" clId="{D0AF990F-629D-4BE5-B609-3633715FEF67}" dt="2024-05-20T18:35:01.981" v="99" actId="20577"/>
        <pc:sldMkLst>
          <pc:docMk/>
          <pc:sldMk cId="662306826" sldId="305"/>
        </pc:sldMkLst>
      </pc:sldChg>
      <pc:sldChg chg="modSp mod">
        <pc:chgData name="Cartier, Thomas (EOL)" userId="0eaa2424-5aa2-4e0b-960d-de12abb9d6fd" providerId="ADAL" clId="{D0AF990F-629D-4BE5-B609-3633715FEF67}" dt="2024-05-20T18:34:49.787" v="97" actId="20577"/>
        <pc:sldMkLst>
          <pc:docMk/>
          <pc:sldMk cId="2219189378" sldId="328"/>
        </pc:sldMkLst>
      </pc:sldChg>
      <pc:sldChg chg="modSp mod">
        <pc:chgData name="Cartier, Thomas (EOL)" userId="0eaa2424-5aa2-4e0b-960d-de12abb9d6fd" providerId="ADAL" clId="{D0AF990F-629D-4BE5-B609-3633715FEF67}" dt="2024-05-20T18:34:56.002" v="98" actId="20577"/>
        <pc:sldMkLst>
          <pc:docMk/>
          <pc:sldMk cId="559133859" sldId="330"/>
        </pc:sldMkLst>
      </pc:sldChg>
      <pc:sldChg chg="del">
        <pc:chgData name="Cartier, Thomas (EOL)" userId="0eaa2424-5aa2-4e0b-960d-de12abb9d6fd" providerId="ADAL" clId="{D0AF990F-629D-4BE5-B609-3633715FEF67}" dt="2024-05-20T18:30:23.028" v="53" actId="47"/>
        <pc:sldMkLst>
          <pc:docMk/>
          <pc:sldMk cId="697378723" sldId="408"/>
        </pc:sldMkLst>
      </pc:sldChg>
      <pc:sldChg chg="modSp mod">
        <pc:chgData name="Cartier, Thomas (EOL)" userId="0eaa2424-5aa2-4e0b-960d-de12abb9d6fd" providerId="ADAL" clId="{D0AF990F-629D-4BE5-B609-3633715FEF67}" dt="2024-05-20T18:28:05.344" v="0" actId="207"/>
        <pc:sldMkLst>
          <pc:docMk/>
          <pc:sldMk cId="2198278710" sldId="413"/>
        </pc:sldMkLst>
      </pc:sldChg>
      <pc:sldChg chg="modSp mod">
        <pc:chgData name="Cartier, Thomas (EOL)" userId="0eaa2424-5aa2-4e0b-960d-de12abb9d6fd" providerId="ADAL" clId="{D0AF990F-629D-4BE5-B609-3633715FEF67}" dt="2024-05-20T18:36:08.967" v="126" actId="1035"/>
        <pc:sldMkLst>
          <pc:docMk/>
          <pc:sldMk cId="2417244624" sldId="438"/>
        </pc:sldMkLst>
      </pc:sldChg>
      <pc:sldChg chg="modSp mod">
        <pc:chgData name="Cartier, Thomas (EOL)" userId="0eaa2424-5aa2-4e0b-960d-de12abb9d6fd" providerId="ADAL" clId="{D0AF990F-629D-4BE5-B609-3633715FEF67}" dt="2024-05-20T18:36:18.039" v="140" actId="1035"/>
        <pc:sldMkLst>
          <pc:docMk/>
          <pc:sldMk cId="4232123839" sldId="43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5A3E4D-48BC-4515-996B-15CC4A3AF891}" type="datetimeFigureOut">
              <a:rPr lang="en-US" smtClean="0"/>
              <a:t>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42AC07-2C1B-48FD-9A96-4BDAEDA2E47D}" type="slidenum">
              <a:rPr lang="en-US" smtClean="0"/>
              <a:t>‹#›</a:t>
            </a:fld>
            <a:endParaRPr lang="en-US"/>
          </a:p>
        </p:txBody>
      </p:sp>
    </p:spTree>
    <p:extLst>
      <p:ext uri="{BB962C8B-B14F-4D97-AF65-F5344CB8AC3E}">
        <p14:creationId xmlns:p14="http://schemas.microsoft.com/office/powerpoint/2010/main" val="2568854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Rectangle 2"/>
          <p:cNvSpPr/>
          <p:nvPr userDrawn="1"/>
        </p:nvSpPr>
        <p:spPr>
          <a:xfrm>
            <a:off x="0" y="-14107"/>
            <a:ext cx="12192000" cy="438598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Title 14"/>
          <p:cNvSpPr>
            <a:spLocks noGrp="1"/>
          </p:cNvSpPr>
          <p:nvPr userDrawn="1">
            <p:ph type="title"/>
          </p:nvPr>
        </p:nvSpPr>
        <p:spPr>
          <a:xfrm>
            <a:off x="609600" y="972491"/>
            <a:ext cx="8534400" cy="1141001"/>
          </a:xfrm>
        </p:spPr>
        <p:txBody>
          <a:bodyPr lIns="0" rIns="0" anchor="b" anchorCtr="0"/>
          <a:lstStyle>
            <a:lvl1pPr>
              <a:lnSpc>
                <a:spcPct val="80000"/>
              </a:lnSpc>
              <a:defRPr sz="5400" b="0"/>
            </a:lvl1pPr>
          </a:lstStyle>
          <a:p>
            <a:r>
              <a:rPr lang="en-US" dirty="0"/>
              <a:t>Click to edit Master title style</a:t>
            </a:r>
          </a:p>
        </p:txBody>
      </p:sp>
      <p:sp>
        <p:nvSpPr>
          <p:cNvPr id="17" name="Text Placeholder 16"/>
          <p:cNvSpPr>
            <a:spLocks noGrp="1"/>
          </p:cNvSpPr>
          <p:nvPr userDrawn="1">
            <p:ph type="body" sz="quarter" idx="10"/>
          </p:nvPr>
        </p:nvSpPr>
        <p:spPr>
          <a:xfrm>
            <a:off x="609600" y="2286530"/>
            <a:ext cx="8796867" cy="746125"/>
          </a:xfrm>
        </p:spPr>
        <p:txBody>
          <a:bodyPr lIns="0" rIns="0">
            <a:noAutofit/>
          </a:bodyPr>
          <a:lstStyle>
            <a:lvl1pPr marL="0" indent="0">
              <a:lnSpc>
                <a:spcPct val="80000"/>
              </a:lnSpc>
              <a:buNone/>
              <a:defRPr sz="3200">
                <a:solidFill>
                  <a:srgbClr val="FDD809"/>
                </a:solidFill>
              </a:defRPr>
            </a:lvl1pPr>
            <a:lvl2pPr marL="449262" indent="0">
              <a:buNone/>
              <a:defRPr sz="2800">
                <a:solidFill>
                  <a:srgbClr val="FFFFFF"/>
                </a:solidFill>
              </a:defRPr>
            </a:lvl2pPr>
            <a:lvl3pPr marL="862013" indent="0">
              <a:buNone/>
              <a:defRPr sz="2400">
                <a:solidFill>
                  <a:srgbClr val="FFFFFF"/>
                </a:solidFill>
              </a:defRPr>
            </a:lvl3pPr>
            <a:lvl4pPr marL="1317625" indent="0">
              <a:buNone/>
              <a:defRPr sz="2400">
                <a:solidFill>
                  <a:srgbClr val="FFFFFF"/>
                </a:solidFill>
              </a:defRPr>
            </a:lvl4pPr>
            <a:lvl5pPr marL="1714500" indent="0">
              <a:buNone/>
              <a:defRPr sz="2400">
                <a:solidFill>
                  <a:srgbClr val="FFFFFF"/>
                </a:solidFill>
              </a:defRPr>
            </a:lvl5pPr>
          </a:lstStyle>
          <a:p>
            <a:pPr lvl="0"/>
            <a:r>
              <a:rPr lang="en-US" dirty="0"/>
              <a:t>Click to edit Master text styles</a:t>
            </a:r>
          </a:p>
        </p:txBody>
      </p:sp>
      <p:sp>
        <p:nvSpPr>
          <p:cNvPr id="20" name="Text Placeholder 16"/>
          <p:cNvSpPr>
            <a:spLocks noGrp="1"/>
          </p:cNvSpPr>
          <p:nvPr userDrawn="1">
            <p:ph type="body" sz="quarter" idx="11" hasCustomPrompt="1"/>
          </p:nvPr>
        </p:nvSpPr>
        <p:spPr>
          <a:xfrm>
            <a:off x="609600" y="3870326"/>
            <a:ext cx="6714067" cy="297677"/>
          </a:xfrm>
        </p:spPr>
        <p:txBody>
          <a:bodyPr lIns="0" rIns="0">
            <a:noAutofit/>
          </a:bodyPr>
          <a:lstStyle>
            <a:lvl1pPr marL="0" indent="0">
              <a:lnSpc>
                <a:spcPct val="90000"/>
              </a:lnSpc>
              <a:buNone/>
              <a:defRPr sz="1800">
                <a:solidFill>
                  <a:srgbClr val="FFFFFF"/>
                </a:solidFill>
              </a:defRPr>
            </a:lvl1pPr>
            <a:lvl2pPr marL="449262" indent="0">
              <a:buNone/>
              <a:defRPr sz="2800">
                <a:solidFill>
                  <a:srgbClr val="FFFFFF"/>
                </a:solidFill>
              </a:defRPr>
            </a:lvl2pPr>
            <a:lvl3pPr marL="862013" indent="0">
              <a:buNone/>
              <a:defRPr sz="2400">
                <a:solidFill>
                  <a:srgbClr val="FFFFFF"/>
                </a:solidFill>
              </a:defRPr>
            </a:lvl3pPr>
            <a:lvl4pPr marL="1317625" indent="0">
              <a:buNone/>
              <a:defRPr sz="2400">
                <a:solidFill>
                  <a:srgbClr val="FFFFFF"/>
                </a:solidFill>
              </a:defRPr>
            </a:lvl4pPr>
            <a:lvl5pPr marL="1714500" indent="0">
              <a:buNone/>
              <a:defRPr sz="2400">
                <a:solidFill>
                  <a:srgbClr val="FFFFFF"/>
                </a:solidFill>
              </a:defRPr>
            </a:lvl5pPr>
          </a:lstStyle>
          <a:p>
            <a:pPr lvl="0"/>
            <a:r>
              <a:rPr lang="en-US" dirty="0"/>
              <a:t>April 27, 2018</a:t>
            </a:r>
          </a:p>
        </p:txBody>
      </p:sp>
      <p:sp>
        <p:nvSpPr>
          <p:cNvPr id="22" name="Text Placeholder 16"/>
          <p:cNvSpPr>
            <a:spLocks noGrp="1"/>
          </p:cNvSpPr>
          <p:nvPr userDrawn="1">
            <p:ph type="body" sz="quarter" idx="12" hasCustomPrompt="1"/>
          </p:nvPr>
        </p:nvSpPr>
        <p:spPr>
          <a:xfrm>
            <a:off x="609600" y="5137134"/>
            <a:ext cx="4306197" cy="1459169"/>
          </a:xfrm>
        </p:spPr>
        <p:txBody>
          <a:bodyPr lIns="0" rIns="0">
            <a:noAutofit/>
          </a:bodyPr>
          <a:lstStyle>
            <a:lvl1pPr marL="0" indent="0">
              <a:lnSpc>
                <a:spcPct val="100000"/>
              </a:lnSpc>
              <a:buNone/>
              <a:defRPr sz="1800">
                <a:solidFill>
                  <a:schemeClr val="bg1">
                    <a:lumMod val="50000"/>
                  </a:schemeClr>
                </a:solidFill>
              </a:defRPr>
            </a:lvl1pPr>
            <a:lvl2pPr marL="449262" indent="0">
              <a:buNone/>
              <a:defRPr sz="2800">
                <a:solidFill>
                  <a:srgbClr val="FFFFFF"/>
                </a:solidFill>
              </a:defRPr>
            </a:lvl2pPr>
            <a:lvl3pPr marL="862013" indent="0">
              <a:buNone/>
              <a:defRPr sz="2400">
                <a:solidFill>
                  <a:srgbClr val="FFFFFF"/>
                </a:solidFill>
              </a:defRPr>
            </a:lvl3pPr>
            <a:lvl4pPr marL="1317625" indent="0">
              <a:buNone/>
              <a:defRPr sz="2400">
                <a:solidFill>
                  <a:srgbClr val="FFFFFF"/>
                </a:solidFill>
              </a:defRPr>
            </a:lvl4pPr>
            <a:lvl5pPr marL="1714500" indent="0">
              <a:buNone/>
              <a:defRPr sz="2400">
                <a:solidFill>
                  <a:srgbClr val="FFFFFF"/>
                </a:solidFill>
              </a:defRPr>
            </a:lvl5pPr>
          </a:lstStyle>
          <a:p>
            <a:pPr lvl="0"/>
            <a:r>
              <a:rPr lang="en-US" dirty="0"/>
              <a:t>Presenter Name</a:t>
            </a:r>
            <a:br>
              <a:rPr lang="en-US" dirty="0"/>
            </a:br>
            <a:r>
              <a:rPr lang="en-US" dirty="0"/>
              <a:t>Contact information</a:t>
            </a:r>
          </a:p>
          <a:p>
            <a:pPr lvl="0"/>
            <a:r>
              <a:rPr lang="en-US" dirty="0"/>
              <a:t>Email</a:t>
            </a:r>
            <a:br>
              <a:rPr lang="en-US" dirty="0"/>
            </a:br>
            <a:r>
              <a:rPr lang="en-US" dirty="0"/>
              <a:t>Phone</a:t>
            </a:r>
          </a:p>
        </p:txBody>
      </p:sp>
      <p:sp>
        <p:nvSpPr>
          <p:cNvPr id="12" name="Right Triangle 11"/>
          <p:cNvSpPr/>
          <p:nvPr/>
        </p:nvSpPr>
        <p:spPr>
          <a:xfrm flipH="1" flipV="1">
            <a:off x="9811070" y="-14108"/>
            <a:ext cx="2401452" cy="4385986"/>
          </a:xfrm>
          <a:prstGeom prst="rtTriangle">
            <a:avLst/>
          </a:prstGeom>
          <a:solidFill>
            <a:srgbClr val="45A78E"/>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spTree>
    <p:extLst>
      <p:ext uri="{BB962C8B-B14F-4D97-AF65-F5344CB8AC3E}">
        <p14:creationId xmlns:p14="http://schemas.microsoft.com/office/powerpoint/2010/main" val="2726762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8"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3" name="Straight Connector 12"/>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Chart Placeholder 2"/>
          <p:cNvSpPr>
            <a:spLocks noGrp="1"/>
          </p:cNvSpPr>
          <p:nvPr>
            <p:ph type="chart" sz="quarter" idx="10"/>
          </p:nvPr>
        </p:nvSpPr>
        <p:spPr>
          <a:xfrm>
            <a:off x="609600" y="1555750"/>
            <a:ext cx="10972800" cy="4306888"/>
          </a:xfrm>
        </p:spPr>
        <p:txBody>
          <a:bodyPr/>
          <a:lstStyle/>
          <a:p>
            <a:endParaRPr lang="en-US"/>
          </a:p>
        </p:txBody>
      </p:sp>
    </p:spTree>
    <p:extLst>
      <p:ext uri="{BB962C8B-B14F-4D97-AF65-F5344CB8AC3E}">
        <p14:creationId xmlns:p14="http://schemas.microsoft.com/office/powerpoint/2010/main" val="838451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8"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3" name="Straight Connector 12"/>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 name="Table Placeholder 3"/>
          <p:cNvSpPr>
            <a:spLocks noGrp="1"/>
          </p:cNvSpPr>
          <p:nvPr>
            <p:ph type="tbl" sz="quarter" idx="11"/>
          </p:nvPr>
        </p:nvSpPr>
        <p:spPr>
          <a:xfrm>
            <a:off x="609600" y="1555750"/>
            <a:ext cx="10972800" cy="4306888"/>
          </a:xfrm>
        </p:spPr>
        <p:txBody>
          <a:bodyPr/>
          <a:lstStyle/>
          <a:p>
            <a:endParaRPr lang="en-US"/>
          </a:p>
        </p:txBody>
      </p:sp>
    </p:spTree>
    <p:extLst>
      <p:ext uri="{BB962C8B-B14F-4D97-AF65-F5344CB8AC3E}">
        <p14:creationId xmlns:p14="http://schemas.microsoft.com/office/powerpoint/2010/main" val="1688327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0"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0"/>
          </p:nvPr>
        </p:nvSpPr>
        <p:spPr>
          <a:xfrm>
            <a:off x="0" y="1216122"/>
            <a:ext cx="12192000" cy="4918364"/>
          </a:xfrm>
          <a:solidFill>
            <a:srgbClr val="D1D3D4"/>
          </a:solidFill>
        </p:spPr>
        <p:txBody>
          <a:bodyPr/>
          <a:lstStyle/>
          <a:p>
            <a:endParaRPr lang="en-US"/>
          </a:p>
        </p:txBody>
      </p:sp>
    </p:spTree>
    <p:extLst>
      <p:ext uri="{BB962C8B-B14F-4D97-AF65-F5344CB8AC3E}">
        <p14:creationId xmlns:p14="http://schemas.microsoft.com/office/powerpoint/2010/main" val="3427527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0"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0"/>
          </p:nvPr>
        </p:nvSpPr>
        <p:spPr>
          <a:xfrm>
            <a:off x="1" y="1216122"/>
            <a:ext cx="6110111" cy="4918364"/>
          </a:xfrm>
          <a:solidFill>
            <a:srgbClr val="D1D3D4"/>
          </a:solidFill>
        </p:spPr>
        <p:txBody>
          <a:bodyPr>
            <a:normAutofit/>
          </a:bodyPr>
          <a:lstStyle>
            <a:lvl1pPr>
              <a:defRPr sz="2400"/>
            </a:lvl1pPr>
          </a:lstStyle>
          <a:p>
            <a:endParaRPr lang="en-US" dirty="0"/>
          </a:p>
        </p:txBody>
      </p:sp>
      <p:sp>
        <p:nvSpPr>
          <p:cNvPr id="7" name="Picture Placeholder 4"/>
          <p:cNvSpPr>
            <a:spLocks noGrp="1"/>
          </p:cNvSpPr>
          <p:nvPr>
            <p:ph type="pic" sz="quarter" idx="11"/>
          </p:nvPr>
        </p:nvSpPr>
        <p:spPr>
          <a:xfrm>
            <a:off x="6096001" y="1216122"/>
            <a:ext cx="6110111" cy="4918364"/>
          </a:xfrm>
          <a:solidFill>
            <a:srgbClr val="D1D3D4"/>
          </a:solidFill>
        </p:spPr>
        <p:txBody>
          <a:bodyPr>
            <a:normAutofit/>
          </a:bodyPr>
          <a:lstStyle>
            <a:lvl1pPr>
              <a:defRPr sz="2400"/>
            </a:lvl1pPr>
          </a:lstStyle>
          <a:p>
            <a:endParaRPr lang="en-US" dirty="0"/>
          </a:p>
        </p:txBody>
      </p:sp>
      <p:cxnSp>
        <p:nvCxnSpPr>
          <p:cNvPr id="3" name="Straight Connector 2"/>
          <p:cNvCxnSpPr/>
          <p:nvPr userDrawn="1"/>
        </p:nvCxnSpPr>
        <p:spPr>
          <a:xfrm>
            <a:off x="6096000" y="1216122"/>
            <a:ext cx="0" cy="4918364"/>
          </a:xfrm>
          <a:prstGeom prst="line">
            <a:avLst/>
          </a:prstGeom>
          <a:ln>
            <a:solidFill>
              <a:srgbClr val="42648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8475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0"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sp>
        <p:nvSpPr>
          <p:cNvPr id="12" name="TextBox 11"/>
          <p:cNvSpPr txBox="1"/>
          <p:nvPr userDrawn="1"/>
        </p:nvSpPr>
        <p:spPr>
          <a:xfrm>
            <a:off x="8752859" y="6359525"/>
            <a:ext cx="2257028" cy="362076"/>
          </a:xfrm>
          <a:prstGeom prst="rect">
            <a:avLst/>
          </a:prstGeom>
          <a:noFill/>
        </p:spPr>
        <p:txBody>
          <a:bodyPr wrap="none" lIns="0" rIns="0" rtlCol="0" anchor="ctr" anchorCtr="0">
            <a:no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dirty="0" err="1">
                <a:solidFill>
                  <a:srgbClr val="042B4A"/>
                </a:solidFill>
                <a:latin typeface="+mn-lt"/>
                <a:cs typeface="Calibri"/>
              </a:rPr>
              <a:t>MassHireFallRiverCareers.org</a:t>
            </a:r>
            <a:endParaRPr lang="en-US" sz="1000" dirty="0">
              <a:solidFill>
                <a:srgbClr val="042B4A"/>
              </a:solidFill>
              <a:latin typeface="+mn-lt"/>
              <a:cs typeface="Calibri"/>
            </a:endParaRPr>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Media Placeholder 2"/>
          <p:cNvSpPr>
            <a:spLocks noGrp="1"/>
          </p:cNvSpPr>
          <p:nvPr>
            <p:ph type="media" sz="quarter" idx="10"/>
          </p:nvPr>
        </p:nvSpPr>
        <p:spPr>
          <a:xfrm>
            <a:off x="0" y="1236664"/>
            <a:ext cx="12192000" cy="5621337"/>
          </a:xfrm>
          <a:solidFill>
            <a:schemeClr val="accent1"/>
          </a:solidFill>
        </p:spPr>
        <p:txBody>
          <a:bodyPr/>
          <a:lstStyle/>
          <a:p>
            <a:endParaRPr lang="en-US"/>
          </a:p>
        </p:txBody>
      </p:sp>
    </p:spTree>
    <p:extLst>
      <p:ext uri="{BB962C8B-B14F-4D97-AF65-F5344CB8AC3E}">
        <p14:creationId xmlns:p14="http://schemas.microsoft.com/office/powerpoint/2010/main" val="31803887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r>
              <a:rPr lang="en-US"/>
              <a:t>February 1, 2018 </a:t>
            </a:r>
          </a:p>
        </p:txBody>
      </p:sp>
      <p:sp>
        <p:nvSpPr>
          <p:cNvPr id="6" name="Slide Number Placeholder 5"/>
          <p:cNvSpPr>
            <a:spLocks noGrp="1"/>
          </p:cNvSpPr>
          <p:nvPr>
            <p:ph type="sldNum" sz="quarter" idx="12"/>
          </p:nvPr>
        </p:nvSpPr>
        <p:spPr/>
        <p:txBody>
          <a:bodyPr/>
          <a:lstStyle>
            <a:lvl1pPr>
              <a:defRPr/>
            </a:lvl1pPr>
          </a:lstStyle>
          <a:p>
            <a:pPr>
              <a:defRPr/>
            </a:pPr>
            <a:fld id="{E072579F-9FF5-4201-872C-73481382824D}" type="slidenum">
              <a:rPr lang="en-US"/>
              <a:pPr>
                <a:defRPr/>
              </a:pPr>
              <a:t>‹#›</a:t>
            </a:fld>
            <a:endParaRPr lang="en-US" dirty="0"/>
          </a:p>
        </p:txBody>
      </p:sp>
    </p:spTree>
    <p:extLst>
      <p:ext uri="{BB962C8B-B14F-4D97-AF65-F5344CB8AC3E}">
        <p14:creationId xmlns:p14="http://schemas.microsoft.com/office/powerpoint/2010/main" val="3921620532"/>
      </p:ext>
    </p:extLst>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February 1, 2018 </a:t>
            </a:r>
          </a:p>
        </p:txBody>
      </p:sp>
      <p:sp>
        <p:nvSpPr>
          <p:cNvPr id="3" name="Footer Placeholder 4"/>
          <p:cNvSpPr>
            <a:spLocks noGrp="1"/>
          </p:cNvSpPr>
          <p:nvPr>
            <p:ph type="ftr" sz="quarter" idx="11"/>
          </p:nvPr>
        </p:nvSpPr>
        <p:spPr/>
        <p:txBody>
          <a:bodyPr/>
          <a:lstStyle>
            <a:lvl1pPr>
              <a:defRPr/>
            </a:lvl1pPr>
          </a:lstStyle>
          <a:p>
            <a:pPr>
              <a:defRPr/>
            </a:pPr>
            <a:r>
              <a:rPr lang="en-US"/>
              <a:t>Massachusetts Department of Career Services</a:t>
            </a:r>
          </a:p>
        </p:txBody>
      </p:sp>
      <p:sp>
        <p:nvSpPr>
          <p:cNvPr id="4" name="Slide Number Placeholder 5"/>
          <p:cNvSpPr>
            <a:spLocks noGrp="1"/>
          </p:cNvSpPr>
          <p:nvPr>
            <p:ph type="sldNum" sz="quarter" idx="12"/>
          </p:nvPr>
        </p:nvSpPr>
        <p:spPr/>
        <p:txBody>
          <a:bodyPr/>
          <a:lstStyle>
            <a:lvl1pPr>
              <a:defRPr/>
            </a:lvl1pPr>
          </a:lstStyle>
          <a:p>
            <a:pPr>
              <a:defRPr/>
            </a:pPr>
            <a:fld id="{08D68108-485C-48E7-99C0-B8D285AC8481}" type="slidenum">
              <a:rPr lang="en-US"/>
              <a:pPr>
                <a:defRPr/>
              </a:pPr>
              <a:t>‹#›</a:t>
            </a:fld>
            <a:endParaRPr lang="en-US"/>
          </a:p>
        </p:txBody>
      </p:sp>
    </p:spTree>
    <p:extLst>
      <p:ext uri="{BB962C8B-B14F-4D97-AF65-F5344CB8AC3E}">
        <p14:creationId xmlns:p14="http://schemas.microsoft.com/office/powerpoint/2010/main" val="40170767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277813"/>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219200" y="1600201"/>
            <a:ext cx="508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1"/>
            <a:ext cx="508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4165600" y="6477000"/>
            <a:ext cx="3962400" cy="228600"/>
          </a:xfrm>
        </p:spPr>
        <p:txBody>
          <a:bodyPr/>
          <a:lstStyle>
            <a:lvl1pPr>
              <a:defRPr/>
            </a:lvl1pPr>
          </a:lstStyle>
          <a:p>
            <a:r>
              <a:rPr lang="en-US" altLang="en-US"/>
              <a:t>Massachusetts Department of Career Services</a:t>
            </a:r>
          </a:p>
        </p:txBody>
      </p:sp>
      <p:sp>
        <p:nvSpPr>
          <p:cNvPr id="6" name="Slide Number Placeholder 5"/>
          <p:cNvSpPr>
            <a:spLocks noGrp="1"/>
          </p:cNvSpPr>
          <p:nvPr>
            <p:ph type="sldNum" sz="quarter" idx="11"/>
          </p:nvPr>
        </p:nvSpPr>
        <p:spPr>
          <a:xfrm>
            <a:off x="9042400" y="6477000"/>
            <a:ext cx="2540000" cy="228600"/>
          </a:xfrm>
        </p:spPr>
        <p:txBody>
          <a:bodyPr/>
          <a:lstStyle>
            <a:lvl1pPr>
              <a:defRPr/>
            </a:lvl1pPr>
          </a:lstStyle>
          <a:p>
            <a:fld id="{9385707E-2364-4153-857D-FE30DD103C8D}" type="slidenum">
              <a:rPr lang="en-US" altLang="en-US"/>
              <a:pPr/>
              <a:t>‹#›</a:t>
            </a:fld>
            <a:endParaRPr lang="en-US" altLang="en-US"/>
          </a:p>
        </p:txBody>
      </p:sp>
      <p:sp>
        <p:nvSpPr>
          <p:cNvPr id="7" name="Date Placeholder 6"/>
          <p:cNvSpPr>
            <a:spLocks noGrp="1"/>
          </p:cNvSpPr>
          <p:nvPr>
            <p:ph type="dt" sz="half" idx="12"/>
          </p:nvPr>
        </p:nvSpPr>
        <p:spPr>
          <a:xfrm>
            <a:off x="304800" y="6477001"/>
            <a:ext cx="2844800" cy="244475"/>
          </a:xfrm>
        </p:spPr>
        <p:txBody>
          <a:bodyPr/>
          <a:lstStyle>
            <a:lvl1pPr>
              <a:defRPr/>
            </a:lvl1pPr>
          </a:lstStyle>
          <a:p>
            <a:r>
              <a:rPr lang="en-US" altLang="en-US"/>
              <a:t>December 2017</a:t>
            </a:r>
          </a:p>
        </p:txBody>
      </p:sp>
    </p:spTree>
    <p:extLst>
      <p:ext uri="{BB962C8B-B14F-4D97-AF65-F5344CB8AC3E}">
        <p14:creationId xmlns:p14="http://schemas.microsoft.com/office/powerpoint/2010/main" val="6009730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D6D0D-6551-483A-94AD-C50AA22E8E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D61B94-77B4-428F-AA9A-ED05914CAD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F4AC51-8496-47F4-A7AB-1B1287A0F4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AEF320-BEB6-4260-998B-3FA1E20D0DEE}"/>
              </a:ext>
            </a:extLst>
          </p:cNvPr>
          <p:cNvSpPr>
            <a:spLocks noGrp="1"/>
          </p:cNvSpPr>
          <p:nvPr>
            <p:ph type="dt" sz="half" idx="10"/>
          </p:nvPr>
        </p:nvSpPr>
        <p:spPr/>
        <p:txBody>
          <a:bodyPr/>
          <a:lstStyle/>
          <a:p>
            <a:fld id="{D8D82728-7589-48A5-B0D1-EFE90D083E70}" type="datetimeFigureOut">
              <a:rPr lang="en-US" smtClean="0"/>
              <a:t>1/8/2025</a:t>
            </a:fld>
            <a:endParaRPr lang="en-US"/>
          </a:p>
        </p:txBody>
      </p:sp>
      <p:sp>
        <p:nvSpPr>
          <p:cNvPr id="6" name="Footer Placeholder 5">
            <a:extLst>
              <a:ext uri="{FF2B5EF4-FFF2-40B4-BE49-F238E27FC236}">
                <a16:creationId xmlns:a16="http://schemas.microsoft.com/office/drawing/2014/main" id="{7BDE2ABE-5C1B-4672-8C42-4B346A6939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D352E5-D7B9-4B53-95FB-955CBC07DCDF}"/>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25312479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FC886-1CCB-44BE-A127-0DE70DE3FA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C4EAA9-5B8D-4FD9-98D3-C86F5D5B0C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9DC17B-04F1-4CCF-8821-BA64E9C8C074}"/>
              </a:ext>
            </a:extLst>
          </p:cNvPr>
          <p:cNvSpPr>
            <a:spLocks noGrp="1"/>
          </p:cNvSpPr>
          <p:nvPr>
            <p:ph type="dt" sz="half" idx="10"/>
          </p:nvPr>
        </p:nvSpPr>
        <p:spPr/>
        <p:txBody>
          <a:bodyPr/>
          <a:lstStyle/>
          <a:p>
            <a:fld id="{D8D82728-7589-48A5-B0D1-EFE90D083E70}" type="datetimeFigureOut">
              <a:rPr lang="en-US" smtClean="0"/>
              <a:t>1/8/2025</a:t>
            </a:fld>
            <a:endParaRPr lang="en-US"/>
          </a:p>
        </p:txBody>
      </p:sp>
      <p:sp>
        <p:nvSpPr>
          <p:cNvPr id="5" name="Footer Placeholder 4">
            <a:extLst>
              <a:ext uri="{FF2B5EF4-FFF2-40B4-BE49-F238E27FC236}">
                <a16:creationId xmlns:a16="http://schemas.microsoft.com/office/drawing/2014/main" id="{19667C63-574C-4A1F-884B-CFBC7370F9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4A5128-7F08-4721-8558-6B33F3EF31B4}"/>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2393784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Master title style</a:t>
            </a:r>
          </a:p>
        </p:txBody>
      </p:sp>
      <p:sp>
        <p:nvSpPr>
          <p:cNvPr id="10"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16"/>
          <p:cNvSpPr>
            <a:spLocks noGrp="1"/>
          </p:cNvSpPr>
          <p:nvPr>
            <p:ph sz="quarter" idx="10"/>
          </p:nvPr>
        </p:nvSpPr>
        <p:spPr>
          <a:xfrm>
            <a:off x="609600" y="1446236"/>
            <a:ext cx="109728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33831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ntent Boxes">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Master title style</a:t>
            </a:r>
          </a:p>
        </p:txBody>
      </p:sp>
      <p:sp>
        <p:nvSpPr>
          <p:cNvPr id="11"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16"/>
          <p:cNvSpPr>
            <a:spLocks noGrp="1"/>
          </p:cNvSpPr>
          <p:nvPr>
            <p:ph sz="quarter" idx="10"/>
          </p:nvPr>
        </p:nvSpPr>
        <p:spPr>
          <a:xfrm>
            <a:off x="609601" y="1446236"/>
            <a:ext cx="5204177" cy="4525963"/>
          </a:xfrm>
        </p:spPr>
        <p:txBody>
          <a:bodyPr>
            <a:normAutofit/>
          </a:bodyPr>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6"/>
          <p:cNvSpPr>
            <a:spLocks noGrp="1"/>
          </p:cNvSpPr>
          <p:nvPr>
            <p:ph sz="quarter" idx="11"/>
          </p:nvPr>
        </p:nvSpPr>
        <p:spPr>
          <a:xfrm>
            <a:off x="6375398" y="1446236"/>
            <a:ext cx="5204177" cy="4525963"/>
          </a:xfrm>
        </p:spPr>
        <p:txBody>
          <a:bodyPr>
            <a:normAutofit/>
          </a:bodyPr>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1839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Master title style</a:t>
            </a:r>
          </a:p>
        </p:txBody>
      </p:sp>
      <p:sp>
        <p:nvSpPr>
          <p:cNvPr id="10"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 name="Content Placeholder 16"/>
          <p:cNvSpPr>
            <a:spLocks noGrp="1"/>
          </p:cNvSpPr>
          <p:nvPr>
            <p:ph sz="quarter" idx="10"/>
          </p:nvPr>
        </p:nvSpPr>
        <p:spPr>
          <a:xfrm>
            <a:off x="609601" y="1446236"/>
            <a:ext cx="3468511" cy="4525963"/>
          </a:xfrm>
        </p:spPr>
        <p:txBody>
          <a:bodyPr>
            <a:normAutofit/>
          </a:bodyPr>
          <a:lstStyle>
            <a:lvl1pPr marL="233363" indent="-233363">
              <a:defRPr sz="2000"/>
            </a:lvl1pPr>
            <a:lvl2pPr>
              <a:defRPr sz="18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
        <p:nvSpPr>
          <p:cNvPr id="21" name="Content Placeholder 16"/>
          <p:cNvSpPr>
            <a:spLocks noGrp="1"/>
          </p:cNvSpPr>
          <p:nvPr>
            <p:ph sz="quarter" idx="11"/>
          </p:nvPr>
        </p:nvSpPr>
        <p:spPr>
          <a:xfrm>
            <a:off x="8113889" y="1446236"/>
            <a:ext cx="3468511" cy="4525963"/>
          </a:xfrm>
        </p:spPr>
        <p:txBody>
          <a:bodyPr>
            <a:normAutofit/>
          </a:bodyPr>
          <a:lstStyle>
            <a:lvl1pPr marL="233363" indent="-233363">
              <a:defRPr sz="2000"/>
            </a:lvl1pPr>
            <a:lvl2pPr>
              <a:defRPr sz="18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
        <p:nvSpPr>
          <p:cNvPr id="22" name="Content Placeholder 16"/>
          <p:cNvSpPr>
            <a:spLocks noGrp="1"/>
          </p:cNvSpPr>
          <p:nvPr>
            <p:ph sz="quarter" idx="12"/>
          </p:nvPr>
        </p:nvSpPr>
        <p:spPr>
          <a:xfrm>
            <a:off x="4368800" y="1446236"/>
            <a:ext cx="3468511" cy="4525963"/>
          </a:xfrm>
        </p:spPr>
        <p:txBody>
          <a:bodyPr>
            <a:normAutofit/>
          </a:bodyPr>
          <a:lstStyle>
            <a:lvl1pPr marL="233363" indent="-233363">
              <a:defRPr sz="2000"/>
            </a:lvl1pPr>
            <a:lvl2pPr>
              <a:defRPr sz="18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81850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2 Content Boxes">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Master title style</a:t>
            </a:r>
          </a:p>
        </p:txBody>
      </p:sp>
      <p:sp>
        <p:nvSpPr>
          <p:cNvPr id="11"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16"/>
          <p:cNvSpPr>
            <a:spLocks noGrp="1"/>
          </p:cNvSpPr>
          <p:nvPr>
            <p:ph sz="quarter" idx="10"/>
          </p:nvPr>
        </p:nvSpPr>
        <p:spPr>
          <a:xfrm>
            <a:off x="609601" y="1446236"/>
            <a:ext cx="5204177" cy="4525963"/>
          </a:xfrm>
        </p:spPr>
        <p:txBody>
          <a:bodyPr>
            <a:normAutofit/>
          </a:bodyPr>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6"/>
          <p:cNvSpPr>
            <a:spLocks noGrp="1"/>
          </p:cNvSpPr>
          <p:nvPr>
            <p:ph sz="quarter" idx="11"/>
          </p:nvPr>
        </p:nvSpPr>
        <p:spPr>
          <a:xfrm>
            <a:off x="6375398" y="1446236"/>
            <a:ext cx="5204177" cy="4525963"/>
          </a:xfrm>
        </p:spPr>
        <p:txBody>
          <a:bodyPr>
            <a:normAutofit/>
          </a:bodyPr>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2800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Content Boxes">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1"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16"/>
          <p:cNvSpPr>
            <a:spLocks noGrp="1"/>
          </p:cNvSpPr>
          <p:nvPr>
            <p:ph sz="quarter" idx="10"/>
          </p:nvPr>
        </p:nvSpPr>
        <p:spPr>
          <a:xfrm>
            <a:off x="609600" y="1446237"/>
            <a:ext cx="5317067" cy="2152097"/>
          </a:xfrm>
        </p:spPr>
        <p:txBody>
          <a:bodyPr>
            <a:normAutofit/>
          </a:bodyPr>
          <a:lstStyle>
            <a:lvl1pPr marL="233363" indent="-233363">
              <a:defRPr sz="2000"/>
            </a:lvl1pPr>
            <a:lvl2pPr>
              <a:defRPr sz="1800"/>
            </a:lvl2pPr>
            <a:lvl3pPr>
              <a:defRPr sz="16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p:txBody>
      </p:sp>
      <p:sp>
        <p:nvSpPr>
          <p:cNvPr id="12" name="Content Placeholder 16"/>
          <p:cNvSpPr>
            <a:spLocks noGrp="1"/>
          </p:cNvSpPr>
          <p:nvPr>
            <p:ph sz="quarter" idx="11"/>
          </p:nvPr>
        </p:nvSpPr>
        <p:spPr>
          <a:xfrm>
            <a:off x="609600" y="3820584"/>
            <a:ext cx="5317067" cy="2152097"/>
          </a:xfrm>
        </p:spPr>
        <p:txBody>
          <a:bodyPr>
            <a:normAutofit/>
          </a:bodyPr>
          <a:lstStyle>
            <a:lvl1pPr marL="233363" indent="-233363">
              <a:defRPr sz="2000"/>
            </a:lvl1pPr>
            <a:lvl2pPr>
              <a:defRPr sz="1800"/>
            </a:lvl2pPr>
            <a:lvl3pPr>
              <a:defRPr sz="16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p:txBody>
      </p:sp>
      <p:sp>
        <p:nvSpPr>
          <p:cNvPr id="14" name="Content Placeholder 16"/>
          <p:cNvSpPr>
            <a:spLocks noGrp="1"/>
          </p:cNvSpPr>
          <p:nvPr>
            <p:ph sz="quarter" idx="12"/>
          </p:nvPr>
        </p:nvSpPr>
        <p:spPr>
          <a:xfrm>
            <a:off x="6265333" y="1446237"/>
            <a:ext cx="5317065" cy="2152097"/>
          </a:xfrm>
        </p:spPr>
        <p:txBody>
          <a:bodyPr>
            <a:normAutofit/>
          </a:bodyPr>
          <a:lstStyle>
            <a:lvl1pPr marL="233363" indent="-233363">
              <a:defRPr sz="2000"/>
            </a:lvl1pPr>
            <a:lvl2pPr>
              <a:defRPr sz="1800"/>
            </a:lvl2pPr>
            <a:lvl3pPr>
              <a:defRPr sz="16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p:txBody>
      </p:sp>
      <p:sp>
        <p:nvSpPr>
          <p:cNvPr id="16" name="Content Placeholder 16"/>
          <p:cNvSpPr>
            <a:spLocks noGrp="1"/>
          </p:cNvSpPr>
          <p:nvPr>
            <p:ph sz="quarter" idx="13"/>
          </p:nvPr>
        </p:nvSpPr>
        <p:spPr>
          <a:xfrm>
            <a:off x="6265333" y="3820584"/>
            <a:ext cx="5317065" cy="2152097"/>
          </a:xfrm>
        </p:spPr>
        <p:txBody>
          <a:bodyPr>
            <a:normAutofit/>
          </a:bodyPr>
          <a:lstStyle>
            <a:lvl1pPr marL="233363" indent="-233363">
              <a:defRPr sz="2000"/>
            </a:lvl1pPr>
            <a:lvl2pPr>
              <a:defRPr sz="1800"/>
            </a:lvl2pPr>
            <a:lvl3pPr>
              <a:defRPr sz="16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60314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463066"/>
            <a:ext cx="5175957" cy="494851"/>
          </a:xfrm>
          <a:prstGeom prst="rect">
            <a:avLst/>
          </a:prstGeom>
          <a:solidFill>
            <a:srgbClr val="042B4A"/>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1" y="2061480"/>
            <a:ext cx="5175956" cy="3910719"/>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8"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20" name="Straight Connector 19"/>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Text Placeholder 2"/>
          <p:cNvSpPr>
            <a:spLocks noGrp="1"/>
          </p:cNvSpPr>
          <p:nvPr>
            <p:ph type="body" idx="10"/>
          </p:nvPr>
        </p:nvSpPr>
        <p:spPr>
          <a:xfrm>
            <a:off x="6406443" y="1463066"/>
            <a:ext cx="5175956" cy="494851"/>
          </a:xfrm>
          <a:prstGeom prst="rect">
            <a:avLst/>
          </a:prstGeom>
          <a:solidFill>
            <a:srgbClr val="53A4CF"/>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Content Placeholder 3"/>
          <p:cNvSpPr>
            <a:spLocks noGrp="1"/>
          </p:cNvSpPr>
          <p:nvPr>
            <p:ph sz="half" idx="11"/>
          </p:nvPr>
        </p:nvSpPr>
        <p:spPr>
          <a:xfrm>
            <a:off x="6406444" y="2061480"/>
            <a:ext cx="5175955" cy="3910719"/>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4927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1" y="1463065"/>
            <a:ext cx="3412068" cy="759435"/>
          </a:xfrm>
          <a:prstGeom prst="rect">
            <a:avLst/>
          </a:prstGeom>
          <a:solidFill>
            <a:srgbClr val="042B4A"/>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1" y="2328333"/>
            <a:ext cx="3412067" cy="3643865"/>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17"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8"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20" name="Straight Connector 19"/>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2"/>
          <p:cNvSpPr>
            <a:spLocks noGrp="1"/>
          </p:cNvSpPr>
          <p:nvPr>
            <p:ph type="body" idx="10"/>
          </p:nvPr>
        </p:nvSpPr>
        <p:spPr>
          <a:xfrm>
            <a:off x="8170331" y="1463065"/>
            <a:ext cx="3412068" cy="759435"/>
          </a:xfrm>
          <a:prstGeom prst="rect">
            <a:avLst/>
          </a:prstGeom>
          <a:solidFill>
            <a:srgbClr val="7D3379"/>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p:cNvSpPr>
            <a:spLocks noGrp="1"/>
          </p:cNvSpPr>
          <p:nvPr>
            <p:ph sz="half" idx="11"/>
          </p:nvPr>
        </p:nvSpPr>
        <p:spPr>
          <a:xfrm>
            <a:off x="8170332" y="2328333"/>
            <a:ext cx="3412067" cy="3643865"/>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13" name="Text Placeholder 2"/>
          <p:cNvSpPr>
            <a:spLocks noGrp="1"/>
          </p:cNvSpPr>
          <p:nvPr>
            <p:ph type="body" idx="12"/>
          </p:nvPr>
        </p:nvSpPr>
        <p:spPr>
          <a:xfrm>
            <a:off x="4368801" y="1463065"/>
            <a:ext cx="3412068" cy="759435"/>
          </a:xfrm>
          <a:prstGeom prst="rect">
            <a:avLst/>
          </a:prstGeom>
          <a:solidFill>
            <a:srgbClr val="53A4CF"/>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Content Placeholder 3"/>
          <p:cNvSpPr>
            <a:spLocks noGrp="1"/>
          </p:cNvSpPr>
          <p:nvPr>
            <p:ph sz="half" idx="13"/>
          </p:nvPr>
        </p:nvSpPr>
        <p:spPr>
          <a:xfrm>
            <a:off x="4368801" y="2328333"/>
            <a:ext cx="3412067" cy="3643865"/>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482535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8"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3" name="Straight Connector 12"/>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9985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2"/>
            <a:ext cx="12192000" cy="121841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600" y="139614"/>
            <a:ext cx="9508067" cy="941041"/>
          </a:xfrm>
          <a:prstGeom prst="rect">
            <a:avLst/>
          </a:prstGeom>
        </p:spPr>
        <p:txBody>
          <a:bodyPr vert="horz" lIns="91440" tIns="45720" rIns="91440" bIns="45720" rtlCol="0" anchor="ctr">
            <a:noAutofit/>
          </a:bodyPr>
          <a:lstStyle/>
          <a:p>
            <a:r>
              <a:rPr lang="en-US" dirty="0"/>
              <a:t>Click to edit Master title style</a:t>
            </a:r>
          </a:p>
        </p:txBody>
      </p:sp>
      <p:sp>
        <p:nvSpPr>
          <p:cNvPr id="3"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sp>
        <p:nvSpPr>
          <p:cNvPr id="4" name="Text Placeholder 3"/>
          <p:cNvSpPr>
            <a:spLocks noGrp="1"/>
          </p:cNvSpPr>
          <p:nvPr>
            <p:ph type="body" idx="1"/>
          </p:nvPr>
        </p:nvSpPr>
        <p:spPr>
          <a:xfrm>
            <a:off x="609600" y="1446236"/>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3" name="Straight Connector 12"/>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0" y="6200016"/>
            <a:ext cx="1219200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Right Triangle 13"/>
          <p:cNvSpPr/>
          <p:nvPr userDrawn="1"/>
        </p:nvSpPr>
        <p:spPr>
          <a:xfrm flipH="1" flipV="1">
            <a:off x="10827070" y="-14108"/>
            <a:ext cx="1385449" cy="1241210"/>
          </a:xfrm>
          <a:prstGeom prst="rtTriangle">
            <a:avLst/>
          </a:prstGeom>
          <a:solidFill>
            <a:srgbClr val="45A78E"/>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pic>
        <p:nvPicPr>
          <p:cNvPr id="5" name="Picture 4"/>
          <p:cNvPicPr>
            <a:picLocks noChangeAspect="1"/>
          </p:cNvPicPr>
          <p:nvPr userDrawn="1"/>
        </p:nvPicPr>
        <p:blipFill rotWithShape="1">
          <a:blip r:embed="rId21">
            <a:extLst>
              <a:ext uri="{28A0092B-C50C-407E-A947-70E740481C1C}">
                <a14:useLocalDpi xmlns:a14="http://schemas.microsoft.com/office/drawing/2010/main" val="0"/>
              </a:ext>
            </a:extLst>
          </a:blip>
          <a:srcRect l="1785" t="14557" r="3572" b="12388"/>
          <a:stretch/>
        </p:blipFill>
        <p:spPr>
          <a:xfrm>
            <a:off x="51335" y="6285297"/>
            <a:ext cx="2720741" cy="471638"/>
          </a:xfrm>
          <a:prstGeom prst="rect">
            <a:avLst/>
          </a:prstGeom>
        </p:spPr>
      </p:pic>
    </p:spTree>
    <p:extLst>
      <p:ext uri="{BB962C8B-B14F-4D97-AF65-F5344CB8AC3E}">
        <p14:creationId xmlns:p14="http://schemas.microsoft.com/office/powerpoint/2010/main" val="20997789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9" r:id="rId18"/>
    <p:sldLayoutId id="2147483680" r:id="rId19"/>
  </p:sldLayoutIdLst>
  <p:hf hdr="0"/>
  <p:txStyles>
    <p:titleStyle>
      <a:lvl1pPr algn="l" defTabSz="457200" rtl="0" eaLnBrk="1" latinLnBrk="0" hangingPunct="1">
        <a:lnSpc>
          <a:spcPct val="90000"/>
        </a:lnSpc>
        <a:spcBef>
          <a:spcPct val="0"/>
        </a:spcBef>
        <a:buNone/>
        <a:defRPr sz="3600" b="0" kern="1200">
          <a:solidFill>
            <a:srgbClr val="FFFFFF"/>
          </a:solidFill>
          <a:latin typeface="+mj-lt"/>
          <a:ea typeface="+mj-ea"/>
          <a:cs typeface="Calibri"/>
        </a:defRPr>
      </a:lvl1pPr>
    </p:titleStyle>
    <p:bodyStyle>
      <a:lvl1pPr marL="285750" indent="-285750" algn="l" defTabSz="457200" rtl="0" eaLnBrk="1" latinLnBrk="0" hangingPunct="1">
        <a:lnSpc>
          <a:spcPct val="90000"/>
        </a:lnSpc>
        <a:spcBef>
          <a:spcPts val="1800"/>
        </a:spcBef>
        <a:buClr>
          <a:schemeClr val="tx1"/>
        </a:buClr>
        <a:buFont typeface="Arial"/>
        <a:buChar char="•"/>
        <a:defRPr sz="2800" kern="1200">
          <a:solidFill>
            <a:schemeClr val="tx2"/>
          </a:solidFill>
          <a:latin typeface="+mn-lt"/>
          <a:ea typeface="+mn-ea"/>
          <a:cs typeface="+mn-cs"/>
        </a:defRPr>
      </a:lvl1pPr>
      <a:lvl2pPr marL="736600" indent="-287338" algn="l" defTabSz="457200" rtl="0" eaLnBrk="1" latinLnBrk="0" hangingPunct="1">
        <a:lnSpc>
          <a:spcPct val="90000"/>
        </a:lnSpc>
        <a:spcBef>
          <a:spcPts val="900"/>
        </a:spcBef>
        <a:buClr>
          <a:schemeClr val="tx1"/>
        </a:buClr>
        <a:buFont typeface="Lucida Grande"/>
        <a:buChar char="–"/>
        <a:tabLst/>
        <a:defRPr sz="2400" kern="1200">
          <a:solidFill>
            <a:schemeClr val="tx2"/>
          </a:solidFill>
          <a:latin typeface="+mn-lt"/>
          <a:ea typeface="+mn-ea"/>
          <a:cs typeface="+mn-cs"/>
        </a:defRPr>
      </a:lvl2pPr>
      <a:lvl3pPr marL="1090613" indent="-228600" algn="l" defTabSz="457200" rtl="0" eaLnBrk="1" latinLnBrk="0" hangingPunct="1">
        <a:lnSpc>
          <a:spcPct val="90000"/>
        </a:lnSpc>
        <a:spcBef>
          <a:spcPts val="900"/>
        </a:spcBef>
        <a:buClr>
          <a:schemeClr val="tx1"/>
        </a:buClr>
        <a:buFont typeface="Arial"/>
        <a:buChar char="•"/>
        <a:defRPr sz="2000" kern="1200">
          <a:solidFill>
            <a:schemeClr val="tx2"/>
          </a:solidFill>
          <a:latin typeface="+mn-lt"/>
          <a:ea typeface="+mn-ea"/>
          <a:cs typeface="+mn-cs"/>
        </a:defRPr>
      </a:lvl3pPr>
      <a:lvl4pPr marL="1543050" indent="-225425" algn="l" defTabSz="457200" rtl="0" eaLnBrk="1" latinLnBrk="0" hangingPunct="1">
        <a:lnSpc>
          <a:spcPct val="90000"/>
        </a:lnSpc>
        <a:spcBef>
          <a:spcPts val="900"/>
        </a:spcBef>
        <a:buClr>
          <a:schemeClr val="tx1"/>
        </a:buClr>
        <a:buFont typeface="Lucida Grande"/>
        <a:buChar char="–"/>
        <a:defRPr sz="2000" kern="1200">
          <a:solidFill>
            <a:schemeClr val="tx2"/>
          </a:solidFill>
          <a:latin typeface="+mn-lt"/>
          <a:ea typeface="+mn-ea"/>
          <a:cs typeface="+mn-cs"/>
        </a:defRPr>
      </a:lvl4pPr>
      <a:lvl5pPr marL="1943100" indent="-228600" algn="l" defTabSz="457200" rtl="0" eaLnBrk="1" latinLnBrk="0" hangingPunct="1">
        <a:lnSpc>
          <a:spcPct val="90000"/>
        </a:lnSpc>
        <a:spcBef>
          <a:spcPts val="900"/>
        </a:spcBef>
        <a:buClr>
          <a:schemeClr val="tx1"/>
        </a:buClr>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3" Type="http://schemas.openxmlformats.org/officeDocument/2006/relationships/image" Target="cid:image001.png@01D8E2FF.55899F10" TargetMode="External"/><Relationship Id="rId2" Type="http://schemas.openxmlformats.org/officeDocument/2006/relationships/image" Target="../media/image65.png"/><Relationship Id="rId1" Type="http://schemas.openxmlformats.org/officeDocument/2006/relationships/slideLayout" Target="../slideLayouts/slideLayout19.xml"/><Relationship Id="rId4" Type="http://schemas.openxmlformats.org/officeDocument/2006/relationships/image" Target="../media/image110.png"/></Relationships>
</file>

<file path=ppt/slides/_rels/slide103.xml.rels><?xml version="1.0" encoding="UTF-8" standalone="yes"?>
<Relationships xmlns="http://schemas.openxmlformats.org/package/2006/relationships"><Relationship Id="rId3" Type="http://schemas.openxmlformats.org/officeDocument/2006/relationships/hyperlink" Target="https://portal.masscis.intocareers.org/" TargetMode="External"/><Relationship Id="rId2" Type="http://schemas.openxmlformats.org/officeDocument/2006/relationships/hyperlink" Target="mailto:MassHireCIS@State.MA.US" TargetMode="External"/><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mass.gov/workforce-system-staff-training" TargetMode="Externa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mass.gov/info-details/upcoming-labor-market-information-lmi-trainings" TargetMode="Externa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mass.gov/how-to/masshire-career-information-system-360-cis-360-training" TargetMode="Externa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cid:image001.png@01D8E2FF.55899F10" TargetMode="External"/><Relationship Id="rId2" Type="http://schemas.openxmlformats.org/officeDocument/2006/relationships/image" Target="../media/image65.png"/><Relationship Id="rId1" Type="http://schemas.openxmlformats.org/officeDocument/2006/relationships/slideLayout" Target="../slideLayouts/slideLayout19.xml"/><Relationship Id="rId4" Type="http://schemas.openxmlformats.org/officeDocument/2006/relationships/image" Target="../media/image66.png"/></Relationships>
</file>

<file path=ppt/slides/_rels/slide64.xml.rels><?xml version="1.0" encoding="UTF-8" standalone="yes"?>
<Relationships xmlns="http://schemas.openxmlformats.org/package/2006/relationships"><Relationship Id="rId3" Type="http://schemas.openxmlformats.org/officeDocument/2006/relationships/hyperlink" Target="https://portal.masscis.intocareers.org/" TargetMode="External"/><Relationship Id="rId2" Type="http://schemas.openxmlformats.org/officeDocument/2006/relationships/hyperlink" Target="mailto:MassHireCIS@State.MA.US" TargetMode="Externa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mass.gov/info-details/masshire-cis-360-material" TargetMode="External"/><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4.png"/><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4.pn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8.pn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5.xml"/><Relationship Id="rId4" Type="http://schemas.openxmlformats.org/officeDocument/2006/relationships/hyperlink" Target="https://www.onetcenter.org/dictionary/28.2/excel/alternate_titles.html"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2.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portal.ma.cis360.org/" TargetMode="External"/><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2.png"/><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298178" y="1461045"/>
            <a:ext cx="9259751" cy="1020688"/>
          </a:xfrm>
        </p:spPr>
        <p:txBody>
          <a:bodyPr vert="horz" lIns="0" tIns="45720" rIns="0" bIns="45720" rtlCol="0" anchor="t">
            <a:noAutofit/>
          </a:bodyPr>
          <a:lstStyle/>
          <a:p>
            <a:pPr algn="ctr">
              <a:lnSpc>
                <a:spcPct val="100000"/>
              </a:lnSpc>
              <a:spcBef>
                <a:spcPts val="600"/>
              </a:spcBef>
            </a:pPr>
            <a:r>
              <a:rPr lang="en-US" sz="3600" b="1" dirty="0">
                <a:solidFill>
                  <a:schemeClr val="bg1"/>
                </a:solidFill>
                <a:latin typeface="Century Gothic"/>
                <a:cs typeface="Calibri"/>
              </a:rPr>
              <a:t>MassHire Career Information Systems 360 </a:t>
            </a:r>
          </a:p>
          <a:p>
            <a:pPr algn="ctr">
              <a:lnSpc>
                <a:spcPct val="100000"/>
              </a:lnSpc>
              <a:spcBef>
                <a:spcPts val="600"/>
              </a:spcBef>
            </a:pPr>
            <a:endParaRPr lang="en-US" sz="3600" b="1" dirty="0">
              <a:solidFill>
                <a:schemeClr val="bg1"/>
              </a:solidFill>
              <a:latin typeface="Century Gothic"/>
              <a:cs typeface="Calibri"/>
            </a:endParaRPr>
          </a:p>
          <a:p>
            <a:pPr algn="ctr">
              <a:lnSpc>
                <a:spcPct val="100000"/>
              </a:lnSpc>
              <a:spcBef>
                <a:spcPts val="600"/>
              </a:spcBef>
            </a:pPr>
            <a:r>
              <a:rPr lang="en-US" sz="3600" b="1" dirty="0">
                <a:solidFill>
                  <a:schemeClr val="bg1"/>
                </a:solidFill>
                <a:latin typeface="Century Gothic"/>
                <a:cs typeface="Calibri"/>
              </a:rPr>
              <a:t>Part 2:   Assessments and Careers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3532" y="5019793"/>
            <a:ext cx="4541178" cy="1359739"/>
          </a:xfrm>
          <a:prstGeom prst="rect">
            <a:avLst/>
          </a:prstGeom>
        </p:spPr>
      </p:pic>
      <p:sp>
        <p:nvSpPr>
          <p:cNvPr id="6" name="TextBox 1">
            <a:extLst>
              <a:ext uri="{FF2B5EF4-FFF2-40B4-BE49-F238E27FC236}">
                <a16:creationId xmlns:a16="http://schemas.microsoft.com/office/drawing/2014/main" id="{FBC0E79C-C996-43A8-A45C-22A5BFA733F7}"/>
              </a:ext>
            </a:extLst>
          </p:cNvPr>
          <p:cNvSpPr txBox="1"/>
          <p:nvPr/>
        </p:nvSpPr>
        <p:spPr>
          <a:xfrm>
            <a:off x="1613211" y="6412924"/>
            <a:ext cx="9054790" cy="23083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lvl="1"/>
            <a:r>
              <a:rPr lang="en-US" sz="900" b="1" i="1" dirty="0">
                <a:solidFill>
                  <a:srgbClr val="009876"/>
                </a:solidFill>
                <a:latin typeface="Calibri"/>
                <a:ea typeface="+mn-lt"/>
                <a:cs typeface="Calibri"/>
              </a:rPr>
              <a:t>MassHire Programs &amp; Services are funded in full by US Department of Labor (USDOL) Employment and Training Administration grants. (Additional details furnished upon request.)</a:t>
            </a:r>
            <a:endParaRPr lang="en-US" sz="900" b="1" dirty="0">
              <a:solidFill>
                <a:srgbClr val="009876"/>
              </a:solidFill>
              <a:latin typeface="Calibri"/>
              <a:cs typeface="Calibri"/>
            </a:endParaRPr>
          </a:p>
        </p:txBody>
      </p:sp>
    </p:spTree>
    <p:extLst>
      <p:ext uri="{BB962C8B-B14F-4D97-AF65-F5344CB8AC3E}">
        <p14:creationId xmlns:p14="http://schemas.microsoft.com/office/powerpoint/2010/main" val="3508357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B25B7-CDD3-4F33-A241-359CF16553B7}"/>
              </a:ext>
            </a:extLst>
          </p:cNvPr>
          <p:cNvSpPr>
            <a:spLocks noGrp="1"/>
          </p:cNvSpPr>
          <p:nvPr>
            <p:ph type="title"/>
          </p:nvPr>
        </p:nvSpPr>
        <p:spPr/>
        <p:txBody>
          <a:bodyPr/>
          <a:lstStyle/>
          <a:p>
            <a:pPr algn="ctr"/>
            <a:r>
              <a:rPr lang="en-US" dirty="0"/>
              <a:t>English / </a:t>
            </a:r>
            <a:r>
              <a:rPr lang="en-US" dirty="0" err="1"/>
              <a:t>Español</a:t>
            </a:r>
            <a:r>
              <a:rPr lang="en-US" dirty="0"/>
              <a:t> </a:t>
            </a:r>
          </a:p>
        </p:txBody>
      </p:sp>
      <p:pic>
        <p:nvPicPr>
          <p:cNvPr id="5" name="Content Placeholder 4">
            <a:extLst>
              <a:ext uri="{FF2B5EF4-FFF2-40B4-BE49-F238E27FC236}">
                <a16:creationId xmlns:a16="http://schemas.microsoft.com/office/drawing/2014/main" id="{3D84BC90-08E6-47EA-863E-96B34ECCD29D}"/>
              </a:ext>
            </a:extLst>
          </p:cNvPr>
          <p:cNvPicPr>
            <a:picLocks noGrp="1" noChangeAspect="1"/>
          </p:cNvPicPr>
          <p:nvPr>
            <p:ph idx="1"/>
          </p:nvPr>
        </p:nvPicPr>
        <p:blipFill>
          <a:blip r:embed="rId2"/>
          <a:stretch>
            <a:fillRect/>
          </a:stretch>
        </p:blipFill>
        <p:spPr>
          <a:xfrm>
            <a:off x="1392707" y="1470024"/>
            <a:ext cx="8173690" cy="4351338"/>
          </a:xfrm>
          <a:ln>
            <a:solidFill>
              <a:schemeClr val="accent1"/>
            </a:solidFill>
          </a:ln>
        </p:spPr>
      </p:pic>
      <p:sp>
        <p:nvSpPr>
          <p:cNvPr id="4" name="TextBox 3">
            <a:extLst>
              <a:ext uri="{FF2B5EF4-FFF2-40B4-BE49-F238E27FC236}">
                <a16:creationId xmlns:a16="http://schemas.microsoft.com/office/drawing/2014/main" id="{A06CA8CA-C29D-4374-8AFB-89C6D634DEE0}"/>
              </a:ext>
            </a:extLst>
          </p:cNvPr>
          <p:cNvSpPr txBox="1"/>
          <p:nvPr/>
        </p:nvSpPr>
        <p:spPr>
          <a:xfrm>
            <a:off x="9685106" y="2664252"/>
            <a:ext cx="2506894" cy="2308324"/>
          </a:xfrm>
          <a:prstGeom prst="rect">
            <a:avLst/>
          </a:prstGeom>
          <a:noFill/>
        </p:spPr>
        <p:txBody>
          <a:bodyPr wrap="square" rtlCol="0">
            <a:spAutoFit/>
          </a:bodyPr>
          <a:lstStyle/>
          <a:p>
            <a:r>
              <a:rPr lang="en-US" sz="2400" b="1" dirty="0">
                <a:solidFill>
                  <a:srgbClr val="FF0000"/>
                </a:solidFill>
              </a:rPr>
              <a:t>Note:  </a:t>
            </a:r>
          </a:p>
          <a:p>
            <a:r>
              <a:rPr lang="en-US" sz="2400" dirty="0" err="1"/>
              <a:t>Español</a:t>
            </a:r>
            <a:r>
              <a:rPr lang="en-US" sz="2400" dirty="0"/>
              <a:t> version originally done by Texas translation affiliation using Mexican Spanish </a:t>
            </a:r>
          </a:p>
        </p:txBody>
      </p:sp>
    </p:spTree>
    <p:extLst>
      <p:ext uri="{BB962C8B-B14F-4D97-AF65-F5344CB8AC3E}">
        <p14:creationId xmlns:p14="http://schemas.microsoft.com/office/powerpoint/2010/main" val="2077112541"/>
      </p:ext>
    </p:extLst>
  </p:cSld>
  <p:clrMapOvr>
    <a:masterClrMapping/>
  </p:clrMapOvr>
  <p:transition>
    <p:fade thruBlk="1"/>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01272-EA56-C685-7080-EC1067F67E20}"/>
              </a:ext>
            </a:extLst>
          </p:cNvPr>
          <p:cNvSpPr>
            <a:spLocks noGrp="1"/>
          </p:cNvSpPr>
          <p:nvPr>
            <p:ph type="title"/>
          </p:nvPr>
        </p:nvSpPr>
        <p:spPr/>
        <p:txBody>
          <a:bodyPr/>
          <a:lstStyle/>
          <a:p>
            <a:r>
              <a:rPr lang="en-US" dirty="0"/>
              <a:t>Apprenticeships</a:t>
            </a:r>
          </a:p>
        </p:txBody>
      </p:sp>
      <p:pic>
        <p:nvPicPr>
          <p:cNvPr id="5" name="Picture 4">
            <a:extLst>
              <a:ext uri="{FF2B5EF4-FFF2-40B4-BE49-F238E27FC236}">
                <a16:creationId xmlns:a16="http://schemas.microsoft.com/office/drawing/2014/main" id="{3F55669D-3143-57D5-C053-558567C0C7CB}"/>
              </a:ext>
            </a:extLst>
          </p:cNvPr>
          <p:cNvPicPr>
            <a:picLocks noChangeAspect="1"/>
          </p:cNvPicPr>
          <p:nvPr/>
        </p:nvPicPr>
        <p:blipFill>
          <a:blip r:embed="rId2"/>
          <a:stretch>
            <a:fillRect/>
          </a:stretch>
        </p:blipFill>
        <p:spPr>
          <a:xfrm>
            <a:off x="5723532" y="296988"/>
            <a:ext cx="4484376" cy="6388820"/>
          </a:xfrm>
          <a:prstGeom prst="rect">
            <a:avLst/>
          </a:prstGeom>
          <a:ln>
            <a:solidFill>
              <a:schemeClr val="accent1"/>
            </a:solidFill>
          </a:ln>
        </p:spPr>
      </p:pic>
      <p:sp>
        <p:nvSpPr>
          <p:cNvPr id="6" name="TextBox 5">
            <a:extLst>
              <a:ext uri="{FF2B5EF4-FFF2-40B4-BE49-F238E27FC236}">
                <a16:creationId xmlns:a16="http://schemas.microsoft.com/office/drawing/2014/main" id="{74321547-9121-2A40-D073-8E9A96F27F7C}"/>
              </a:ext>
            </a:extLst>
          </p:cNvPr>
          <p:cNvSpPr txBox="1"/>
          <p:nvPr/>
        </p:nvSpPr>
        <p:spPr>
          <a:xfrm>
            <a:off x="533400" y="3146959"/>
            <a:ext cx="4741333" cy="461665"/>
          </a:xfrm>
          <a:prstGeom prst="rect">
            <a:avLst/>
          </a:prstGeom>
          <a:noFill/>
        </p:spPr>
        <p:txBody>
          <a:bodyPr wrap="square" rtlCol="0">
            <a:spAutoFit/>
          </a:bodyPr>
          <a:lstStyle/>
          <a:p>
            <a:r>
              <a:rPr lang="en-US" sz="2400" dirty="0"/>
              <a:t>Apprenticeship USA website</a:t>
            </a:r>
          </a:p>
        </p:txBody>
      </p:sp>
    </p:spTree>
    <p:extLst>
      <p:ext uri="{BB962C8B-B14F-4D97-AF65-F5344CB8AC3E}">
        <p14:creationId xmlns:p14="http://schemas.microsoft.com/office/powerpoint/2010/main" val="2391046449"/>
      </p:ext>
    </p:extLst>
  </p:cSld>
  <p:clrMapOvr>
    <a:masterClrMapping/>
  </p:clrMapOvr>
  <p:transition>
    <p:fade thruBlk="1"/>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01272-EA56-C685-7080-EC1067F67E20}"/>
              </a:ext>
            </a:extLst>
          </p:cNvPr>
          <p:cNvSpPr>
            <a:spLocks noGrp="1"/>
          </p:cNvSpPr>
          <p:nvPr>
            <p:ph type="title"/>
          </p:nvPr>
        </p:nvSpPr>
        <p:spPr>
          <a:xfrm>
            <a:off x="838200" y="228940"/>
            <a:ext cx="10515600" cy="1325563"/>
          </a:xfrm>
        </p:spPr>
        <p:txBody>
          <a:bodyPr/>
          <a:lstStyle/>
          <a:p>
            <a:r>
              <a:rPr lang="en-US" dirty="0"/>
              <a:t>Apprenticeships</a:t>
            </a:r>
          </a:p>
        </p:txBody>
      </p:sp>
      <p:pic>
        <p:nvPicPr>
          <p:cNvPr id="4" name="Picture 3">
            <a:extLst>
              <a:ext uri="{FF2B5EF4-FFF2-40B4-BE49-F238E27FC236}">
                <a16:creationId xmlns:a16="http://schemas.microsoft.com/office/drawing/2014/main" id="{3C91A683-D055-4D8E-0265-CDC4F58C4563}"/>
              </a:ext>
            </a:extLst>
          </p:cNvPr>
          <p:cNvPicPr>
            <a:picLocks noChangeAspect="1"/>
          </p:cNvPicPr>
          <p:nvPr/>
        </p:nvPicPr>
        <p:blipFill>
          <a:blip r:embed="rId2"/>
          <a:stretch>
            <a:fillRect/>
          </a:stretch>
        </p:blipFill>
        <p:spPr>
          <a:xfrm>
            <a:off x="567727" y="2412354"/>
            <a:ext cx="2981325" cy="1590675"/>
          </a:xfrm>
          <a:prstGeom prst="rect">
            <a:avLst/>
          </a:prstGeom>
        </p:spPr>
      </p:pic>
      <p:pic>
        <p:nvPicPr>
          <p:cNvPr id="7" name="Picture 6">
            <a:extLst>
              <a:ext uri="{FF2B5EF4-FFF2-40B4-BE49-F238E27FC236}">
                <a16:creationId xmlns:a16="http://schemas.microsoft.com/office/drawing/2014/main" id="{0CE7481B-4A34-1172-F309-8D21107DEBD0}"/>
              </a:ext>
            </a:extLst>
          </p:cNvPr>
          <p:cNvPicPr>
            <a:picLocks noChangeAspect="1"/>
          </p:cNvPicPr>
          <p:nvPr/>
        </p:nvPicPr>
        <p:blipFill>
          <a:blip r:embed="rId3"/>
          <a:stretch>
            <a:fillRect/>
          </a:stretch>
        </p:blipFill>
        <p:spPr>
          <a:xfrm>
            <a:off x="4258732" y="1268404"/>
            <a:ext cx="7331674" cy="4892680"/>
          </a:xfrm>
          <a:prstGeom prst="rect">
            <a:avLst/>
          </a:prstGeom>
          <a:ln>
            <a:solidFill>
              <a:schemeClr val="accent1"/>
            </a:solidFill>
          </a:ln>
        </p:spPr>
      </p:pic>
    </p:spTree>
    <p:extLst>
      <p:ext uri="{BB962C8B-B14F-4D97-AF65-F5344CB8AC3E}">
        <p14:creationId xmlns:p14="http://schemas.microsoft.com/office/powerpoint/2010/main" val="2619572939"/>
      </p:ext>
    </p:extLst>
  </p:cSld>
  <p:clrMapOvr>
    <a:masterClrMapping/>
  </p:clrMapOvr>
  <p:transition>
    <p:fade thruBlk="1"/>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8DEA1A-1A41-4FAF-B691-A4270358A280}"/>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9474835" y="5831205"/>
            <a:ext cx="2000250" cy="438150"/>
          </a:xfrm>
          <a:prstGeom prst="rect">
            <a:avLst/>
          </a:prstGeom>
          <a:noFill/>
          <a:ln>
            <a:noFill/>
          </a:ln>
        </p:spPr>
      </p:pic>
      <p:sp>
        <p:nvSpPr>
          <p:cNvPr id="8" name="TextBox 7">
            <a:extLst>
              <a:ext uri="{FF2B5EF4-FFF2-40B4-BE49-F238E27FC236}">
                <a16:creationId xmlns:a16="http://schemas.microsoft.com/office/drawing/2014/main" id="{2D8C7399-0837-37CB-6FEB-6792D8C75A27}"/>
              </a:ext>
            </a:extLst>
          </p:cNvPr>
          <p:cNvSpPr txBox="1"/>
          <p:nvPr/>
        </p:nvSpPr>
        <p:spPr>
          <a:xfrm>
            <a:off x="177801" y="2692400"/>
            <a:ext cx="2980266" cy="2308324"/>
          </a:xfrm>
          <a:prstGeom prst="rect">
            <a:avLst/>
          </a:prstGeom>
          <a:noFill/>
        </p:spPr>
        <p:txBody>
          <a:bodyPr wrap="square" rtlCol="0">
            <a:spAutoFit/>
          </a:bodyPr>
          <a:lstStyle/>
          <a:p>
            <a:pPr marL="342900" indent="-342900">
              <a:buFont typeface="Arial" panose="020B0604020202020204" pitchFamily="34" charset="0"/>
              <a:buChar char="•"/>
            </a:pPr>
            <a:r>
              <a:rPr lang="en-US" sz="2400"/>
              <a:t>Careers </a:t>
            </a:r>
            <a:endParaRPr lang="en-US" sz="2400" dirty="0"/>
          </a:p>
          <a:p>
            <a:br>
              <a:rPr lang="en-US" sz="2400" dirty="0"/>
            </a:br>
            <a:br>
              <a:rPr lang="en-US" sz="2400" dirty="0"/>
            </a:br>
            <a:endParaRPr lang="en-US" sz="2400" dirty="0"/>
          </a:p>
          <a:p>
            <a:pPr marL="342900" indent="-342900">
              <a:buFont typeface="Arial" panose="020B0604020202020204" pitchFamily="34" charset="0"/>
              <a:buChar char="•"/>
            </a:pPr>
            <a:r>
              <a:rPr lang="en-US" sz="2400" i="1" u="sng" dirty="0"/>
              <a:t>High School / College edition</a:t>
            </a:r>
          </a:p>
        </p:txBody>
      </p:sp>
      <p:pic>
        <p:nvPicPr>
          <p:cNvPr id="3" name="Picture 2">
            <a:extLst>
              <a:ext uri="{FF2B5EF4-FFF2-40B4-BE49-F238E27FC236}">
                <a16:creationId xmlns:a16="http://schemas.microsoft.com/office/drawing/2014/main" id="{2B8E809D-48A4-B0DD-E6E1-B7BB9DAA3BE4}"/>
              </a:ext>
            </a:extLst>
          </p:cNvPr>
          <p:cNvPicPr>
            <a:picLocks noChangeAspect="1"/>
          </p:cNvPicPr>
          <p:nvPr/>
        </p:nvPicPr>
        <p:blipFill>
          <a:blip r:embed="rId4"/>
          <a:stretch>
            <a:fillRect/>
          </a:stretch>
        </p:blipFill>
        <p:spPr>
          <a:xfrm>
            <a:off x="2897719" y="221717"/>
            <a:ext cx="9105900" cy="5838825"/>
          </a:xfrm>
          <a:prstGeom prst="rect">
            <a:avLst/>
          </a:prstGeom>
          <a:ln>
            <a:solidFill>
              <a:schemeClr val="accent1"/>
            </a:solidFill>
          </a:ln>
        </p:spPr>
      </p:pic>
    </p:spTree>
    <p:extLst>
      <p:ext uri="{BB962C8B-B14F-4D97-AF65-F5344CB8AC3E}">
        <p14:creationId xmlns:p14="http://schemas.microsoft.com/office/powerpoint/2010/main" val="69737872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21549C-FEFB-4604-8D79-0FCFA90A1CD5}"/>
              </a:ext>
            </a:extLst>
          </p:cNvPr>
          <p:cNvSpPr>
            <a:spLocks noGrp="1"/>
          </p:cNvSpPr>
          <p:nvPr>
            <p:ph type="title"/>
          </p:nvPr>
        </p:nvSpPr>
        <p:spPr/>
        <p:txBody>
          <a:bodyPr/>
          <a:lstStyle/>
          <a:p>
            <a:pPr algn="ctr"/>
            <a:r>
              <a:rPr lang="en-US" dirty="0"/>
              <a:t>Contact Information</a:t>
            </a:r>
          </a:p>
        </p:txBody>
      </p:sp>
      <p:sp>
        <p:nvSpPr>
          <p:cNvPr id="5" name="Content Placeholder 4">
            <a:extLst>
              <a:ext uri="{FF2B5EF4-FFF2-40B4-BE49-F238E27FC236}">
                <a16:creationId xmlns:a16="http://schemas.microsoft.com/office/drawing/2014/main" id="{C1D360EC-860B-489E-A3F3-5FFA24EABC92}"/>
              </a:ext>
            </a:extLst>
          </p:cNvPr>
          <p:cNvSpPr>
            <a:spLocks noGrp="1"/>
          </p:cNvSpPr>
          <p:nvPr>
            <p:ph idx="1"/>
          </p:nvPr>
        </p:nvSpPr>
        <p:spPr/>
        <p:txBody>
          <a:bodyPr/>
          <a:lstStyle/>
          <a:p>
            <a:r>
              <a:rPr lang="en-US" dirty="0"/>
              <a:t>Email:   </a:t>
            </a:r>
            <a:r>
              <a:rPr lang="en-US" dirty="0">
                <a:hlinkClick r:id="rId2"/>
              </a:rPr>
              <a:t>MassHireCIS@State.MA.US</a:t>
            </a:r>
            <a:br>
              <a:rPr lang="en-US" dirty="0"/>
            </a:br>
            <a:endParaRPr lang="en-US" dirty="0"/>
          </a:p>
          <a:p>
            <a:r>
              <a:rPr lang="en-US" dirty="0"/>
              <a:t>Telephone:		617-626-6808</a:t>
            </a:r>
          </a:p>
          <a:p>
            <a:endParaRPr lang="en-US" dirty="0"/>
          </a:p>
          <a:p>
            <a:r>
              <a:rPr lang="en-US" dirty="0"/>
              <a:t>URL:		</a:t>
            </a:r>
            <a:r>
              <a:rPr lang="en-US" dirty="0">
                <a:hlinkClick r:id="rId3"/>
              </a:rPr>
              <a:t>https://portal.masscis.IntoCareers.org</a:t>
            </a:r>
            <a:r>
              <a:rPr lang="en-US" dirty="0"/>
              <a:t>    </a:t>
            </a:r>
          </a:p>
        </p:txBody>
      </p:sp>
    </p:spTree>
    <p:extLst>
      <p:ext uri="{BB962C8B-B14F-4D97-AF65-F5344CB8AC3E}">
        <p14:creationId xmlns:p14="http://schemas.microsoft.com/office/powerpoint/2010/main" val="1072076200"/>
      </p:ext>
    </p:extLst>
  </p:cSld>
  <p:clrMapOvr>
    <a:masterClrMapping/>
  </p:clrMapOvr>
  <p:transition>
    <p:fade thruBlk="1"/>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lose-up of raised hands at office training with speaker out of focus in background">
            <a:extLst>
              <a:ext uri="{FF2B5EF4-FFF2-40B4-BE49-F238E27FC236}">
                <a16:creationId xmlns:a16="http://schemas.microsoft.com/office/drawing/2014/main" id="{7AD507EC-B326-0CE1-BFD5-B2326EDD958F}"/>
              </a:ext>
            </a:extLst>
          </p:cNvPr>
          <p:cNvPicPr>
            <a:picLocks noChangeAspect="1"/>
          </p:cNvPicPr>
          <p:nvPr/>
        </p:nvPicPr>
        <p:blipFill rotWithShape="1">
          <a:blip r:embed="rId2">
            <a:alphaModFix amt="50000"/>
          </a:blip>
          <a:srcRect t="15572"/>
          <a:stretch/>
        </p:blipFill>
        <p:spPr>
          <a:xfrm>
            <a:off x="20" y="1"/>
            <a:ext cx="12191980" cy="6857999"/>
          </a:xfrm>
          <a:prstGeom prst="rect">
            <a:avLst/>
          </a:prstGeom>
        </p:spPr>
      </p:pic>
      <p:sp>
        <p:nvSpPr>
          <p:cNvPr id="2" name="TextBox 1">
            <a:extLst>
              <a:ext uri="{FF2B5EF4-FFF2-40B4-BE49-F238E27FC236}">
                <a16:creationId xmlns:a16="http://schemas.microsoft.com/office/drawing/2014/main" id="{55CB2050-87B1-9DDE-104B-396BD5F055CB}"/>
              </a:ext>
            </a:extLst>
          </p:cNvPr>
          <p:cNvSpPr txBox="1"/>
          <p:nvPr/>
        </p:nvSpPr>
        <p:spPr>
          <a:xfrm>
            <a:off x="1524000" y="1122362"/>
            <a:ext cx="9144000" cy="2900518"/>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6000" b="1">
                <a:solidFill>
                  <a:srgbClr val="009876"/>
                </a:solidFill>
                <a:latin typeface="+mj-lt"/>
                <a:ea typeface="+mj-ea"/>
                <a:cs typeface="+mj-cs"/>
              </a:rPr>
              <a:t>Questions</a:t>
            </a:r>
            <a:endParaRPr lang="en-US" sz="6000" dirty="0">
              <a:solidFill>
                <a:srgbClr val="009876"/>
              </a:solidFill>
              <a:latin typeface="+mj-lt"/>
              <a:ea typeface="+mj-ea"/>
              <a:cs typeface="Calibri Light"/>
            </a:endParaRPr>
          </a:p>
        </p:txBody>
      </p:sp>
      <p:sp>
        <p:nvSpPr>
          <p:cNvPr id="4" name="TextBox 3">
            <a:extLst>
              <a:ext uri="{FF2B5EF4-FFF2-40B4-BE49-F238E27FC236}">
                <a16:creationId xmlns:a16="http://schemas.microsoft.com/office/drawing/2014/main" id="{E820416C-5C37-BDED-4E36-7618D66DC89B}"/>
              </a:ext>
            </a:extLst>
          </p:cNvPr>
          <p:cNvSpPr txBox="1"/>
          <p:nvPr/>
        </p:nvSpPr>
        <p:spPr>
          <a:xfrm rot="-180000">
            <a:off x="821473" y="40330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5" name="TextBox 4">
            <a:extLst>
              <a:ext uri="{FF2B5EF4-FFF2-40B4-BE49-F238E27FC236}">
                <a16:creationId xmlns:a16="http://schemas.microsoft.com/office/drawing/2014/main" id="{DB48AD46-C63B-EC79-6A23-AF4E2BFFCBBD}"/>
              </a:ext>
            </a:extLst>
          </p:cNvPr>
          <p:cNvSpPr txBox="1"/>
          <p:nvPr/>
        </p:nvSpPr>
        <p:spPr>
          <a:xfrm rot="-1320000">
            <a:off x="9826083" y="296808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6" name="TextBox 5">
            <a:extLst>
              <a:ext uri="{FF2B5EF4-FFF2-40B4-BE49-F238E27FC236}">
                <a16:creationId xmlns:a16="http://schemas.microsoft.com/office/drawing/2014/main" id="{52A64CBC-13E7-7211-D04F-8DE436400639}"/>
              </a:ext>
            </a:extLst>
          </p:cNvPr>
          <p:cNvSpPr txBox="1"/>
          <p:nvPr/>
        </p:nvSpPr>
        <p:spPr>
          <a:xfrm>
            <a:off x="3469887" y="1230351"/>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7" name="TextBox 6">
            <a:extLst>
              <a:ext uri="{FF2B5EF4-FFF2-40B4-BE49-F238E27FC236}">
                <a16:creationId xmlns:a16="http://schemas.microsoft.com/office/drawing/2014/main" id="{ABF850B6-44B7-75B7-7D91-409F76C343D1}"/>
              </a:ext>
            </a:extLst>
          </p:cNvPr>
          <p:cNvSpPr txBox="1"/>
          <p:nvPr/>
        </p:nvSpPr>
        <p:spPr>
          <a:xfrm rot="1800000">
            <a:off x="3423423" y="4715107"/>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9" name="TextBox 8">
            <a:extLst>
              <a:ext uri="{FF2B5EF4-FFF2-40B4-BE49-F238E27FC236}">
                <a16:creationId xmlns:a16="http://schemas.microsoft.com/office/drawing/2014/main" id="{3B46BA7D-CBA5-FE6F-20C1-BE2C51BD8FB1}"/>
              </a:ext>
            </a:extLst>
          </p:cNvPr>
          <p:cNvSpPr txBox="1"/>
          <p:nvPr/>
        </p:nvSpPr>
        <p:spPr>
          <a:xfrm rot="600000">
            <a:off x="6917472" y="161135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0" name="TextBox 9">
            <a:extLst>
              <a:ext uri="{FF2B5EF4-FFF2-40B4-BE49-F238E27FC236}">
                <a16:creationId xmlns:a16="http://schemas.microsoft.com/office/drawing/2014/main" id="{0D6ED0EB-4599-7176-946A-E399A5378A97}"/>
              </a:ext>
            </a:extLst>
          </p:cNvPr>
          <p:cNvSpPr txBox="1"/>
          <p:nvPr/>
        </p:nvSpPr>
        <p:spPr>
          <a:xfrm rot="-1500000">
            <a:off x="1862253" y="4083204"/>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9876"/>
                </a:solidFill>
                <a:cs typeface="Calibri"/>
              </a:rPr>
              <a:t>?</a:t>
            </a:r>
          </a:p>
        </p:txBody>
      </p:sp>
      <p:sp>
        <p:nvSpPr>
          <p:cNvPr id="11" name="TextBox 10">
            <a:extLst>
              <a:ext uri="{FF2B5EF4-FFF2-40B4-BE49-F238E27FC236}">
                <a16:creationId xmlns:a16="http://schemas.microsoft.com/office/drawing/2014/main" id="{F5BE8228-062C-096F-ADAB-67042809A46B}"/>
              </a:ext>
            </a:extLst>
          </p:cNvPr>
          <p:cNvSpPr txBox="1"/>
          <p:nvPr/>
        </p:nvSpPr>
        <p:spPr>
          <a:xfrm rot="1200000">
            <a:off x="7763107" y="4129667"/>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12" name="TextBox 11">
            <a:extLst>
              <a:ext uri="{FF2B5EF4-FFF2-40B4-BE49-F238E27FC236}">
                <a16:creationId xmlns:a16="http://schemas.microsoft.com/office/drawing/2014/main" id="{F0036758-5B07-3149-C0CC-3F6BF93EAB77}"/>
              </a:ext>
            </a:extLst>
          </p:cNvPr>
          <p:cNvSpPr txBox="1"/>
          <p:nvPr/>
        </p:nvSpPr>
        <p:spPr>
          <a:xfrm rot="-1020000">
            <a:off x="9119838" y="263911"/>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3" name="TextBox 12">
            <a:extLst>
              <a:ext uri="{FF2B5EF4-FFF2-40B4-BE49-F238E27FC236}">
                <a16:creationId xmlns:a16="http://schemas.microsoft.com/office/drawing/2014/main" id="{3DA621EC-D2D1-5ABD-1905-B29AAEEDA992}"/>
              </a:ext>
            </a:extLst>
          </p:cNvPr>
          <p:cNvSpPr txBox="1"/>
          <p:nvPr/>
        </p:nvSpPr>
        <p:spPr>
          <a:xfrm>
            <a:off x="6099716" y="4622180"/>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4" name="TextBox 13">
            <a:extLst>
              <a:ext uri="{FF2B5EF4-FFF2-40B4-BE49-F238E27FC236}">
                <a16:creationId xmlns:a16="http://schemas.microsoft.com/office/drawing/2014/main" id="{D0F4EAA3-DCCB-8FAA-5025-13A2406D1BFE}"/>
              </a:ext>
            </a:extLst>
          </p:cNvPr>
          <p:cNvSpPr txBox="1"/>
          <p:nvPr/>
        </p:nvSpPr>
        <p:spPr>
          <a:xfrm rot="1800000">
            <a:off x="5393473" y="74713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9876"/>
                </a:solidFill>
                <a:cs typeface="Calibri"/>
              </a:rPr>
              <a:t>?</a:t>
            </a:r>
          </a:p>
        </p:txBody>
      </p:sp>
      <p:sp>
        <p:nvSpPr>
          <p:cNvPr id="15" name="TextBox 14">
            <a:extLst>
              <a:ext uri="{FF2B5EF4-FFF2-40B4-BE49-F238E27FC236}">
                <a16:creationId xmlns:a16="http://schemas.microsoft.com/office/drawing/2014/main" id="{29044269-C468-A654-FE3E-490544206956}"/>
              </a:ext>
            </a:extLst>
          </p:cNvPr>
          <p:cNvSpPr txBox="1"/>
          <p:nvPr/>
        </p:nvSpPr>
        <p:spPr>
          <a:xfrm rot="-780000">
            <a:off x="8701668" y="1174594"/>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Tree>
    <p:extLst>
      <p:ext uri="{BB962C8B-B14F-4D97-AF65-F5344CB8AC3E}">
        <p14:creationId xmlns:p14="http://schemas.microsoft.com/office/powerpoint/2010/main" val="440214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1DBA8E-BB6E-4EC4-A5BD-B08A95DF986B}"/>
              </a:ext>
            </a:extLst>
          </p:cNvPr>
          <p:cNvSpPr>
            <a:spLocks noGrp="1"/>
          </p:cNvSpPr>
          <p:nvPr>
            <p:ph type="title"/>
          </p:nvPr>
        </p:nvSpPr>
        <p:spPr/>
        <p:txBody>
          <a:bodyPr/>
          <a:lstStyle/>
          <a:p>
            <a:pPr algn="ctr"/>
            <a:r>
              <a:rPr lang="en-US" dirty="0"/>
              <a:t>Translation</a:t>
            </a:r>
          </a:p>
        </p:txBody>
      </p:sp>
      <p:pic>
        <p:nvPicPr>
          <p:cNvPr id="10" name="Content Placeholder 9">
            <a:extLst>
              <a:ext uri="{FF2B5EF4-FFF2-40B4-BE49-F238E27FC236}">
                <a16:creationId xmlns:a16="http://schemas.microsoft.com/office/drawing/2014/main" id="{CC35BA14-86B2-4CFF-8E36-79B326DD2CBE}"/>
              </a:ext>
            </a:extLst>
          </p:cNvPr>
          <p:cNvPicPr>
            <a:picLocks noGrp="1" noChangeAspect="1"/>
          </p:cNvPicPr>
          <p:nvPr>
            <p:ph sz="half" idx="2"/>
          </p:nvPr>
        </p:nvPicPr>
        <p:blipFill>
          <a:blip r:embed="rId2"/>
          <a:stretch>
            <a:fillRect/>
          </a:stretch>
        </p:blipFill>
        <p:spPr>
          <a:xfrm>
            <a:off x="3943060" y="3741156"/>
            <a:ext cx="4153480" cy="2381582"/>
          </a:xfrm>
        </p:spPr>
      </p:pic>
      <p:pic>
        <p:nvPicPr>
          <p:cNvPr id="9" name="Picture 8">
            <a:extLst>
              <a:ext uri="{FF2B5EF4-FFF2-40B4-BE49-F238E27FC236}">
                <a16:creationId xmlns:a16="http://schemas.microsoft.com/office/drawing/2014/main" id="{95FEC73C-8DAD-2605-6E81-79FEF42A58C7}"/>
              </a:ext>
            </a:extLst>
          </p:cNvPr>
          <p:cNvPicPr>
            <a:picLocks noChangeAspect="1"/>
          </p:cNvPicPr>
          <p:nvPr/>
        </p:nvPicPr>
        <p:blipFill>
          <a:blip r:embed="rId3"/>
          <a:stretch>
            <a:fillRect/>
          </a:stretch>
        </p:blipFill>
        <p:spPr>
          <a:xfrm>
            <a:off x="3158830" y="1672151"/>
            <a:ext cx="5652559" cy="1615017"/>
          </a:xfrm>
          <a:prstGeom prst="rect">
            <a:avLst/>
          </a:prstGeom>
        </p:spPr>
      </p:pic>
    </p:spTree>
    <p:extLst>
      <p:ext uri="{BB962C8B-B14F-4D97-AF65-F5344CB8AC3E}">
        <p14:creationId xmlns:p14="http://schemas.microsoft.com/office/powerpoint/2010/main" val="1528002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4EA1E-F80F-4B1C-B1B7-D161F95F806B}"/>
              </a:ext>
            </a:extLst>
          </p:cNvPr>
          <p:cNvSpPr>
            <a:spLocks noGrp="1"/>
          </p:cNvSpPr>
          <p:nvPr>
            <p:ph type="title"/>
          </p:nvPr>
        </p:nvSpPr>
        <p:spPr/>
        <p:txBody>
          <a:bodyPr/>
          <a:lstStyle/>
          <a:p>
            <a:pPr algn="ctr"/>
            <a:r>
              <a:rPr lang="en-US" dirty="0"/>
              <a:t>User Dashboard</a:t>
            </a:r>
          </a:p>
        </p:txBody>
      </p:sp>
      <p:pic>
        <p:nvPicPr>
          <p:cNvPr id="7" name="Picture 6">
            <a:extLst>
              <a:ext uri="{FF2B5EF4-FFF2-40B4-BE49-F238E27FC236}">
                <a16:creationId xmlns:a16="http://schemas.microsoft.com/office/drawing/2014/main" id="{66C81A9C-6769-4771-9293-30FD381704FB}"/>
              </a:ext>
            </a:extLst>
          </p:cNvPr>
          <p:cNvPicPr>
            <a:picLocks noChangeAspect="1"/>
          </p:cNvPicPr>
          <p:nvPr/>
        </p:nvPicPr>
        <p:blipFill>
          <a:blip r:embed="rId2"/>
          <a:stretch>
            <a:fillRect/>
          </a:stretch>
        </p:blipFill>
        <p:spPr>
          <a:xfrm>
            <a:off x="1454208" y="1426464"/>
            <a:ext cx="9722099" cy="5037723"/>
          </a:xfrm>
          <a:prstGeom prst="rect">
            <a:avLst/>
          </a:prstGeom>
          <a:ln>
            <a:solidFill>
              <a:schemeClr val="accent1"/>
            </a:solidFill>
          </a:ln>
        </p:spPr>
      </p:pic>
    </p:spTree>
    <p:extLst>
      <p:ext uri="{BB962C8B-B14F-4D97-AF65-F5344CB8AC3E}">
        <p14:creationId xmlns:p14="http://schemas.microsoft.com/office/powerpoint/2010/main" val="818156565"/>
      </p:ext>
    </p:extLst>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7C89E-4B06-4655-9C83-D3326FAE2027}"/>
              </a:ext>
            </a:extLst>
          </p:cNvPr>
          <p:cNvSpPr>
            <a:spLocks noGrp="1"/>
          </p:cNvSpPr>
          <p:nvPr>
            <p:ph type="title"/>
          </p:nvPr>
        </p:nvSpPr>
        <p:spPr>
          <a:xfrm>
            <a:off x="1495438" y="139614"/>
            <a:ext cx="9508067" cy="941041"/>
          </a:xfrm>
        </p:spPr>
        <p:txBody>
          <a:bodyPr/>
          <a:lstStyle/>
          <a:p>
            <a:pPr algn="ctr"/>
            <a:r>
              <a:rPr lang="en-US" dirty="0"/>
              <a:t>Self-Surveys / Assessments</a:t>
            </a:r>
          </a:p>
        </p:txBody>
      </p:sp>
      <p:pic>
        <p:nvPicPr>
          <p:cNvPr id="5" name="Content Placeholder 4">
            <a:extLst>
              <a:ext uri="{FF2B5EF4-FFF2-40B4-BE49-F238E27FC236}">
                <a16:creationId xmlns:a16="http://schemas.microsoft.com/office/drawing/2014/main" id="{E376BB7D-0A35-46CC-9CF8-5CEE9D83A84A}"/>
              </a:ext>
            </a:extLst>
          </p:cNvPr>
          <p:cNvPicPr>
            <a:picLocks noGrp="1" noChangeAspect="1"/>
          </p:cNvPicPr>
          <p:nvPr>
            <p:ph idx="1"/>
          </p:nvPr>
        </p:nvPicPr>
        <p:blipFill>
          <a:blip r:embed="rId2"/>
          <a:stretch>
            <a:fillRect/>
          </a:stretch>
        </p:blipFill>
        <p:spPr>
          <a:xfrm>
            <a:off x="3629037" y="1249571"/>
            <a:ext cx="5005937" cy="4927392"/>
          </a:xfrm>
          <a:ln>
            <a:solidFill>
              <a:schemeClr val="accent1"/>
            </a:solidFill>
          </a:ln>
        </p:spPr>
      </p:pic>
    </p:spTree>
    <p:extLst>
      <p:ext uri="{BB962C8B-B14F-4D97-AF65-F5344CB8AC3E}">
        <p14:creationId xmlns:p14="http://schemas.microsoft.com/office/powerpoint/2010/main" val="79881819"/>
      </p:ext>
    </p:extLst>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EDD31-4BF7-46EB-9F4C-C2E81B6716DD}"/>
              </a:ext>
            </a:extLst>
          </p:cNvPr>
          <p:cNvSpPr>
            <a:spLocks noGrp="1"/>
          </p:cNvSpPr>
          <p:nvPr>
            <p:ph type="title"/>
          </p:nvPr>
        </p:nvSpPr>
        <p:spPr>
          <a:xfrm>
            <a:off x="863028" y="107941"/>
            <a:ext cx="10490771" cy="1325563"/>
          </a:xfrm>
        </p:spPr>
        <p:txBody>
          <a:bodyPr/>
          <a:lstStyle/>
          <a:p>
            <a:r>
              <a:rPr lang="en-US" dirty="0"/>
              <a:t>Self-Survey Results</a:t>
            </a:r>
          </a:p>
        </p:txBody>
      </p:sp>
      <p:pic>
        <p:nvPicPr>
          <p:cNvPr id="7" name="Picture 6">
            <a:extLst>
              <a:ext uri="{FF2B5EF4-FFF2-40B4-BE49-F238E27FC236}">
                <a16:creationId xmlns:a16="http://schemas.microsoft.com/office/drawing/2014/main" id="{95C2A9E8-96E5-4D6B-9DFA-5C65A4E3EC0F}"/>
              </a:ext>
            </a:extLst>
          </p:cNvPr>
          <p:cNvPicPr>
            <a:picLocks noChangeAspect="1"/>
          </p:cNvPicPr>
          <p:nvPr/>
        </p:nvPicPr>
        <p:blipFill>
          <a:blip r:embed="rId2"/>
          <a:stretch>
            <a:fillRect/>
          </a:stretch>
        </p:blipFill>
        <p:spPr>
          <a:xfrm>
            <a:off x="6452112" y="138220"/>
            <a:ext cx="4206060" cy="6655981"/>
          </a:xfrm>
          <a:prstGeom prst="rect">
            <a:avLst/>
          </a:prstGeom>
          <a:ln>
            <a:solidFill>
              <a:schemeClr val="accent1"/>
            </a:solidFill>
          </a:ln>
        </p:spPr>
      </p:pic>
      <p:sp>
        <p:nvSpPr>
          <p:cNvPr id="8" name="TextBox 7">
            <a:extLst>
              <a:ext uri="{FF2B5EF4-FFF2-40B4-BE49-F238E27FC236}">
                <a16:creationId xmlns:a16="http://schemas.microsoft.com/office/drawing/2014/main" id="{57378462-C22D-4C89-BC5D-90948560642D}"/>
              </a:ext>
            </a:extLst>
          </p:cNvPr>
          <p:cNvSpPr txBox="1"/>
          <p:nvPr/>
        </p:nvSpPr>
        <p:spPr>
          <a:xfrm>
            <a:off x="1701500" y="2832251"/>
            <a:ext cx="3149900" cy="2523768"/>
          </a:xfrm>
          <a:prstGeom prst="rect">
            <a:avLst/>
          </a:prstGeom>
          <a:noFill/>
        </p:spPr>
        <p:txBody>
          <a:bodyPr wrap="square" rtlCol="0">
            <a:spAutoFit/>
          </a:bodyPr>
          <a:lstStyle/>
          <a:p>
            <a:r>
              <a:rPr lang="en-US" sz="2800" b="1" dirty="0">
                <a:solidFill>
                  <a:srgbClr val="FF0000"/>
                </a:solidFill>
              </a:rPr>
              <a:t>Note:  </a:t>
            </a:r>
          </a:p>
          <a:p>
            <a:endParaRPr lang="en-US" sz="2800" b="1" dirty="0">
              <a:solidFill>
                <a:srgbClr val="FF0000"/>
              </a:solidFill>
            </a:endParaRPr>
          </a:p>
          <a:p>
            <a:r>
              <a:rPr lang="en-US" sz="2800" dirty="0"/>
              <a:t>Nine Surveys available to take in MassHire CIS 360.</a:t>
            </a:r>
          </a:p>
          <a:p>
            <a:endParaRPr lang="en-US" dirty="0"/>
          </a:p>
        </p:txBody>
      </p:sp>
    </p:spTree>
    <p:extLst>
      <p:ext uri="{BB962C8B-B14F-4D97-AF65-F5344CB8AC3E}">
        <p14:creationId xmlns:p14="http://schemas.microsoft.com/office/powerpoint/2010/main" val="2149485431"/>
      </p:ext>
    </p:extLst>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DE20C5-5D4C-4118-BB48-4422201F7EED}"/>
              </a:ext>
            </a:extLst>
          </p:cNvPr>
          <p:cNvSpPr>
            <a:spLocks noGrp="1"/>
          </p:cNvSpPr>
          <p:nvPr>
            <p:ph type="ctrTitle"/>
          </p:nvPr>
        </p:nvSpPr>
        <p:spPr>
          <a:xfrm>
            <a:off x="1524000" y="216399"/>
            <a:ext cx="9144000" cy="817755"/>
          </a:xfrm>
        </p:spPr>
        <p:txBody>
          <a:bodyPr>
            <a:normAutofit fontScale="90000"/>
          </a:bodyPr>
          <a:lstStyle/>
          <a:p>
            <a:pPr algn="ctr"/>
            <a:r>
              <a:rPr lang="en-US" dirty="0"/>
              <a:t>Interest Profiler</a:t>
            </a:r>
          </a:p>
        </p:txBody>
      </p:sp>
      <p:sp>
        <p:nvSpPr>
          <p:cNvPr id="5" name="Subtitle 4">
            <a:extLst>
              <a:ext uri="{FF2B5EF4-FFF2-40B4-BE49-F238E27FC236}">
                <a16:creationId xmlns:a16="http://schemas.microsoft.com/office/drawing/2014/main" id="{C3944F95-93DD-48B8-A015-94D13B728300}"/>
              </a:ext>
            </a:extLst>
          </p:cNvPr>
          <p:cNvSpPr>
            <a:spLocks noGrp="1"/>
          </p:cNvSpPr>
          <p:nvPr>
            <p:ph type="subTitle" idx="1"/>
          </p:nvPr>
        </p:nvSpPr>
        <p:spPr>
          <a:xfrm>
            <a:off x="514350" y="1824960"/>
            <a:ext cx="11387138" cy="3260035"/>
          </a:xfrm>
        </p:spPr>
        <p:txBody>
          <a:bodyPr>
            <a:noAutofit/>
          </a:bodyPr>
          <a:lstStyle/>
          <a:p>
            <a:r>
              <a:rPr lang="en-US" dirty="0">
                <a:solidFill>
                  <a:schemeClr val="tx1"/>
                </a:solidFill>
              </a:rPr>
              <a:t>The O*NET Interest Profiler can help you find out what your interests are and how they relate to the world of work. You can find out what you like to do.</a:t>
            </a:r>
          </a:p>
          <a:p>
            <a:endParaRPr lang="en-US" dirty="0">
              <a:solidFill>
                <a:schemeClr val="tx1"/>
              </a:solidFill>
            </a:endParaRPr>
          </a:p>
          <a:p>
            <a:r>
              <a:rPr lang="en-US" dirty="0">
                <a:solidFill>
                  <a:schemeClr val="tx1"/>
                </a:solidFill>
              </a:rPr>
              <a:t>The O*NET Interest Profiler helps you decide what kinds of careers you might want to explore.</a:t>
            </a:r>
          </a:p>
          <a:p>
            <a:endParaRPr lang="en-US" dirty="0">
              <a:solidFill>
                <a:schemeClr val="tx1"/>
              </a:solidFill>
            </a:endParaRPr>
          </a:p>
          <a:p>
            <a:r>
              <a:rPr lang="en-US" dirty="0">
                <a:solidFill>
                  <a:schemeClr val="tx1"/>
                </a:solidFill>
              </a:rPr>
              <a:t>The Interest Profiler was introduced in 1999 as one of the U.S. Department of Labor’s (DOL) O*NET Career Exploration Tools.   John Holland’s (1997) RIASEC theoretical model (</a:t>
            </a:r>
            <a:r>
              <a:rPr lang="en-US" i="1" dirty="0">
                <a:solidFill>
                  <a:schemeClr val="tx1"/>
                </a:solidFill>
              </a:rPr>
              <a:t>Realistic-Investigative-Artistic-Social-Enterprising-Conventional</a:t>
            </a:r>
            <a:r>
              <a:rPr lang="en-US" dirty="0">
                <a:solidFill>
                  <a:schemeClr val="tx1"/>
                </a:solidFill>
              </a:rPr>
              <a:t>) is the basis of the Interest Profiler scales.</a:t>
            </a:r>
          </a:p>
        </p:txBody>
      </p:sp>
      <p:pic>
        <p:nvPicPr>
          <p:cNvPr id="3" name="Picture 2">
            <a:extLst>
              <a:ext uri="{FF2B5EF4-FFF2-40B4-BE49-F238E27FC236}">
                <a16:creationId xmlns:a16="http://schemas.microsoft.com/office/drawing/2014/main" id="{DC100BD2-D2D3-4853-8591-A1B4661B225C}"/>
              </a:ext>
            </a:extLst>
          </p:cNvPr>
          <p:cNvPicPr>
            <a:picLocks noChangeAspect="1"/>
          </p:cNvPicPr>
          <p:nvPr/>
        </p:nvPicPr>
        <p:blipFill>
          <a:blip r:embed="rId2"/>
          <a:stretch>
            <a:fillRect/>
          </a:stretch>
        </p:blipFill>
        <p:spPr>
          <a:xfrm>
            <a:off x="246165" y="109427"/>
            <a:ext cx="2916015" cy="1519348"/>
          </a:xfrm>
          <a:prstGeom prst="rect">
            <a:avLst/>
          </a:prstGeom>
        </p:spPr>
      </p:pic>
    </p:spTree>
    <p:extLst>
      <p:ext uri="{BB962C8B-B14F-4D97-AF65-F5344CB8AC3E}">
        <p14:creationId xmlns:p14="http://schemas.microsoft.com/office/powerpoint/2010/main" val="3992216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7900C-8D75-4F1C-AA22-AEF3C2755135}"/>
              </a:ext>
            </a:extLst>
          </p:cNvPr>
          <p:cNvSpPr>
            <a:spLocks noGrp="1"/>
          </p:cNvSpPr>
          <p:nvPr>
            <p:ph type="title"/>
          </p:nvPr>
        </p:nvSpPr>
        <p:spPr/>
        <p:txBody>
          <a:bodyPr/>
          <a:lstStyle/>
          <a:p>
            <a:pPr algn="ctr"/>
            <a:r>
              <a:rPr lang="en-US" dirty="0"/>
              <a:t>Interest Profiler</a:t>
            </a:r>
          </a:p>
        </p:txBody>
      </p:sp>
      <p:pic>
        <p:nvPicPr>
          <p:cNvPr id="5" name="Content Placeholder 4">
            <a:extLst>
              <a:ext uri="{FF2B5EF4-FFF2-40B4-BE49-F238E27FC236}">
                <a16:creationId xmlns:a16="http://schemas.microsoft.com/office/drawing/2014/main" id="{70C5EBED-30FF-49D3-8559-1DD77914882F}"/>
              </a:ext>
            </a:extLst>
          </p:cNvPr>
          <p:cNvPicPr>
            <a:picLocks noGrp="1" noChangeAspect="1"/>
          </p:cNvPicPr>
          <p:nvPr>
            <p:ph idx="1"/>
          </p:nvPr>
        </p:nvPicPr>
        <p:blipFill>
          <a:blip r:embed="rId2"/>
          <a:stretch>
            <a:fillRect/>
          </a:stretch>
        </p:blipFill>
        <p:spPr>
          <a:xfrm>
            <a:off x="643627" y="1314450"/>
            <a:ext cx="8039913" cy="4862513"/>
          </a:xfrm>
          <a:ln>
            <a:solidFill>
              <a:schemeClr val="accent1"/>
            </a:solidFill>
          </a:ln>
        </p:spPr>
      </p:pic>
      <p:sp>
        <p:nvSpPr>
          <p:cNvPr id="4" name="TextBox 3">
            <a:extLst>
              <a:ext uri="{FF2B5EF4-FFF2-40B4-BE49-F238E27FC236}">
                <a16:creationId xmlns:a16="http://schemas.microsoft.com/office/drawing/2014/main" id="{9732B850-F08E-422C-8E4E-5F3CA9C8FA9C}"/>
              </a:ext>
            </a:extLst>
          </p:cNvPr>
          <p:cNvSpPr txBox="1"/>
          <p:nvPr/>
        </p:nvSpPr>
        <p:spPr>
          <a:xfrm>
            <a:off x="9021555" y="1709354"/>
            <a:ext cx="2837070" cy="4062651"/>
          </a:xfrm>
          <a:prstGeom prst="rect">
            <a:avLst/>
          </a:prstGeom>
          <a:noFill/>
        </p:spPr>
        <p:txBody>
          <a:bodyPr wrap="square" rtlCol="0">
            <a:spAutoFit/>
          </a:bodyPr>
          <a:lstStyle/>
          <a:p>
            <a:r>
              <a:rPr lang="en-US" sz="2400" b="1" dirty="0">
                <a:solidFill>
                  <a:srgbClr val="FF0000"/>
                </a:solidFill>
              </a:rPr>
              <a:t>Note:  </a:t>
            </a:r>
          </a:p>
          <a:p>
            <a:r>
              <a:rPr lang="en-US" sz="2400" i="1" dirty="0"/>
              <a:t>Sixty (60) questions </a:t>
            </a:r>
            <a:r>
              <a:rPr lang="en-US" sz="2400" dirty="0"/>
              <a:t>about work activities. </a:t>
            </a:r>
          </a:p>
          <a:p>
            <a:endParaRPr lang="en-US" sz="2400" dirty="0"/>
          </a:p>
          <a:p>
            <a:r>
              <a:rPr lang="en-US" sz="2400" dirty="0"/>
              <a:t>You select / decide your interest on a sliding scale of </a:t>
            </a:r>
            <a:r>
              <a:rPr lang="en-US" sz="2400" i="1" dirty="0"/>
              <a:t>Strongly Like </a:t>
            </a:r>
            <a:r>
              <a:rPr lang="en-US" sz="2400" dirty="0"/>
              <a:t>to </a:t>
            </a:r>
            <a:r>
              <a:rPr lang="en-US" sz="2400" i="1" dirty="0"/>
              <a:t>Strongly Dislike</a:t>
            </a:r>
            <a:r>
              <a:rPr lang="en-US" sz="2400" dirty="0"/>
              <a:t>.  </a:t>
            </a:r>
          </a:p>
          <a:p>
            <a:endParaRPr lang="en-US" dirty="0"/>
          </a:p>
        </p:txBody>
      </p:sp>
    </p:spTree>
    <p:extLst>
      <p:ext uri="{BB962C8B-B14F-4D97-AF65-F5344CB8AC3E}">
        <p14:creationId xmlns:p14="http://schemas.microsoft.com/office/powerpoint/2010/main" val="92776238"/>
      </p:ext>
    </p:extLst>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EBF82-6608-4EE1-8DB0-1A9065CCC210}"/>
              </a:ext>
            </a:extLst>
          </p:cNvPr>
          <p:cNvSpPr>
            <a:spLocks noGrp="1"/>
          </p:cNvSpPr>
          <p:nvPr>
            <p:ph type="title"/>
          </p:nvPr>
        </p:nvSpPr>
        <p:spPr/>
        <p:txBody>
          <a:bodyPr/>
          <a:lstStyle/>
          <a:p>
            <a:pPr algn="ctr"/>
            <a:r>
              <a:rPr lang="en-US" dirty="0"/>
              <a:t>Interest Profiler:  </a:t>
            </a:r>
            <a:r>
              <a:rPr lang="en-US" sz="4000" i="1" dirty="0"/>
              <a:t>Sample Question</a:t>
            </a:r>
          </a:p>
        </p:txBody>
      </p:sp>
      <p:pic>
        <p:nvPicPr>
          <p:cNvPr id="5" name="Picture 4">
            <a:extLst>
              <a:ext uri="{FF2B5EF4-FFF2-40B4-BE49-F238E27FC236}">
                <a16:creationId xmlns:a16="http://schemas.microsoft.com/office/drawing/2014/main" id="{E486C1AE-B76A-4040-B4C5-D3E01C912A6F}"/>
              </a:ext>
            </a:extLst>
          </p:cNvPr>
          <p:cNvPicPr>
            <a:picLocks noChangeAspect="1"/>
          </p:cNvPicPr>
          <p:nvPr/>
        </p:nvPicPr>
        <p:blipFill>
          <a:blip r:embed="rId2"/>
          <a:stretch>
            <a:fillRect/>
          </a:stretch>
        </p:blipFill>
        <p:spPr>
          <a:xfrm>
            <a:off x="39161" y="1757362"/>
            <a:ext cx="9379812" cy="4000500"/>
          </a:xfrm>
          <a:prstGeom prst="rect">
            <a:avLst/>
          </a:prstGeom>
          <a:ln>
            <a:solidFill>
              <a:schemeClr val="accent1"/>
            </a:solidFill>
          </a:ln>
        </p:spPr>
      </p:pic>
      <p:sp>
        <p:nvSpPr>
          <p:cNvPr id="4" name="TextBox 3">
            <a:extLst>
              <a:ext uri="{FF2B5EF4-FFF2-40B4-BE49-F238E27FC236}">
                <a16:creationId xmlns:a16="http://schemas.microsoft.com/office/drawing/2014/main" id="{2EA11BED-D6BF-404A-B5A3-42C5016A7D7B}"/>
              </a:ext>
            </a:extLst>
          </p:cNvPr>
          <p:cNvSpPr txBox="1"/>
          <p:nvPr/>
        </p:nvSpPr>
        <p:spPr>
          <a:xfrm>
            <a:off x="9540998" y="1314409"/>
            <a:ext cx="2540401" cy="4801314"/>
          </a:xfrm>
          <a:prstGeom prst="rect">
            <a:avLst/>
          </a:prstGeom>
          <a:noFill/>
        </p:spPr>
        <p:txBody>
          <a:bodyPr wrap="square" rtlCol="0">
            <a:spAutoFit/>
          </a:bodyPr>
          <a:lstStyle/>
          <a:p>
            <a:r>
              <a:rPr lang="en-US" sz="2400" b="1" dirty="0">
                <a:solidFill>
                  <a:srgbClr val="FF0000"/>
                </a:solidFill>
              </a:rPr>
              <a:t>Note:  </a:t>
            </a:r>
          </a:p>
          <a:p>
            <a:r>
              <a:rPr lang="en-US" sz="2400" i="1" dirty="0"/>
              <a:t>Sample work activity </a:t>
            </a:r>
            <a:r>
              <a:rPr lang="en-US" sz="2400" dirty="0"/>
              <a:t>, you select your level of interest.</a:t>
            </a:r>
          </a:p>
          <a:p>
            <a:endParaRPr lang="en-US" sz="2400" dirty="0"/>
          </a:p>
          <a:p>
            <a:r>
              <a:rPr lang="en-US" sz="2400" dirty="0"/>
              <a:t>Bar above the activity keeps track of the questions answered and those still to be answered.</a:t>
            </a:r>
          </a:p>
          <a:p>
            <a:endParaRPr lang="en-US" dirty="0"/>
          </a:p>
        </p:txBody>
      </p:sp>
    </p:spTree>
    <p:extLst>
      <p:ext uri="{BB962C8B-B14F-4D97-AF65-F5344CB8AC3E}">
        <p14:creationId xmlns:p14="http://schemas.microsoft.com/office/powerpoint/2010/main" val="1990033710"/>
      </p:ext>
    </p:extLst>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0A968-F562-474A-AEBB-5EFD85ABE526}"/>
              </a:ext>
            </a:extLst>
          </p:cNvPr>
          <p:cNvSpPr>
            <a:spLocks noGrp="1"/>
          </p:cNvSpPr>
          <p:nvPr>
            <p:ph type="title"/>
          </p:nvPr>
        </p:nvSpPr>
        <p:spPr>
          <a:xfrm>
            <a:off x="838200" y="150805"/>
            <a:ext cx="10515600" cy="983155"/>
          </a:xfrm>
        </p:spPr>
        <p:txBody>
          <a:bodyPr/>
          <a:lstStyle/>
          <a:p>
            <a:pPr algn="ctr"/>
            <a:r>
              <a:rPr lang="en-US" dirty="0"/>
              <a:t>Interest Profiler :  </a:t>
            </a:r>
            <a:r>
              <a:rPr lang="en-US" i="1" dirty="0"/>
              <a:t>Results</a:t>
            </a:r>
          </a:p>
        </p:txBody>
      </p:sp>
      <p:pic>
        <p:nvPicPr>
          <p:cNvPr id="5" name="Content Placeholder 4">
            <a:extLst>
              <a:ext uri="{FF2B5EF4-FFF2-40B4-BE49-F238E27FC236}">
                <a16:creationId xmlns:a16="http://schemas.microsoft.com/office/drawing/2014/main" id="{4EE8033B-E1BF-44F8-BAAB-01D796D47EF9}"/>
              </a:ext>
            </a:extLst>
          </p:cNvPr>
          <p:cNvPicPr>
            <a:picLocks noGrp="1" noChangeAspect="1"/>
          </p:cNvPicPr>
          <p:nvPr>
            <p:ph idx="1"/>
          </p:nvPr>
        </p:nvPicPr>
        <p:blipFill>
          <a:blip r:embed="rId2"/>
          <a:stretch>
            <a:fillRect/>
          </a:stretch>
        </p:blipFill>
        <p:spPr>
          <a:xfrm>
            <a:off x="2650389" y="1076808"/>
            <a:ext cx="5748793" cy="5333075"/>
          </a:xfrm>
          <a:ln>
            <a:solidFill>
              <a:schemeClr val="accent1"/>
            </a:solidFill>
          </a:ln>
        </p:spPr>
      </p:pic>
      <p:sp>
        <p:nvSpPr>
          <p:cNvPr id="4" name="TextBox 3">
            <a:extLst>
              <a:ext uri="{FF2B5EF4-FFF2-40B4-BE49-F238E27FC236}">
                <a16:creationId xmlns:a16="http://schemas.microsoft.com/office/drawing/2014/main" id="{6BD6C04D-58DF-4940-9738-574C125C1DA0}"/>
              </a:ext>
            </a:extLst>
          </p:cNvPr>
          <p:cNvSpPr txBox="1"/>
          <p:nvPr/>
        </p:nvSpPr>
        <p:spPr>
          <a:xfrm>
            <a:off x="8872538" y="1239237"/>
            <a:ext cx="2875564" cy="5170646"/>
          </a:xfrm>
          <a:prstGeom prst="rect">
            <a:avLst/>
          </a:prstGeom>
          <a:noFill/>
        </p:spPr>
        <p:txBody>
          <a:bodyPr wrap="square" rtlCol="0">
            <a:spAutoFit/>
          </a:bodyPr>
          <a:lstStyle/>
          <a:p>
            <a:r>
              <a:rPr lang="en-US" sz="2400" b="1" dirty="0">
                <a:solidFill>
                  <a:srgbClr val="FF0000"/>
                </a:solidFill>
              </a:rPr>
              <a:t>Note:  </a:t>
            </a:r>
          </a:p>
          <a:p>
            <a:r>
              <a:rPr lang="en-US" sz="2400" dirty="0"/>
              <a:t>John Holland’s RIASEC theoretical career model lists interest areas by highest score to lowest score.</a:t>
            </a:r>
          </a:p>
          <a:p>
            <a:pPr marL="285750" indent="-285750">
              <a:buFont typeface="Arial" panose="020B0604020202020204" pitchFamily="34" charset="0"/>
              <a:buChar char="•"/>
            </a:pPr>
            <a:r>
              <a:rPr lang="en-US" sz="2400" i="1" dirty="0"/>
              <a:t>Realistic</a:t>
            </a:r>
          </a:p>
          <a:p>
            <a:pPr marL="285750" indent="-285750">
              <a:buFont typeface="Arial" panose="020B0604020202020204" pitchFamily="34" charset="0"/>
              <a:buChar char="•"/>
            </a:pPr>
            <a:r>
              <a:rPr lang="en-US" sz="2400" i="1" dirty="0"/>
              <a:t>Investigative</a:t>
            </a:r>
          </a:p>
          <a:p>
            <a:pPr marL="285750" indent="-285750">
              <a:buFont typeface="Arial" panose="020B0604020202020204" pitchFamily="34" charset="0"/>
              <a:buChar char="•"/>
            </a:pPr>
            <a:r>
              <a:rPr lang="en-US" sz="2400" i="1" dirty="0"/>
              <a:t>Artistic</a:t>
            </a:r>
          </a:p>
          <a:p>
            <a:pPr marL="285750" indent="-285750">
              <a:buFont typeface="Arial" panose="020B0604020202020204" pitchFamily="34" charset="0"/>
              <a:buChar char="•"/>
            </a:pPr>
            <a:r>
              <a:rPr lang="en-US" sz="2400" i="1" dirty="0"/>
              <a:t>Social</a:t>
            </a:r>
          </a:p>
          <a:p>
            <a:pPr marL="285750" indent="-285750">
              <a:buFont typeface="Arial" panose="020B0604020202020204" pitchFamily="34" charset="0"/>
              <a:buChar char="•"/>
            </a:pPr>
            <a:r>
              <a:rPr lang="en-US" sz="2400" i="1" dirty="0"/>
              <a:t>Enterprising</a:t>
            </a:r>
          </a:p>
          <a:p>
            <a:pPr marL="285750" indent="-285750">
              <a:buFont typeface="Arial" panose="020B0604020202020204" pitchFamily="34" charset="0"/>
              <a:buChar char="•"/>
            </a:pPr>
            <a:r>
              <a:rPr lang="en-US" sz="2400" i="1" dirty="0"/>
              <a:t>Conventional</a:t>
            </a:r>
          </a:p>
          <a:p>
            <a:r>
              <a:rPr lang="en-US" dirty="0"/>
              <a:t> </a:t>
            </a:r>
          </a:p>
        </p:txBody>
      </p:sp>
    </p:spTree>
    <p:extLst>
      <p:ext uri="{BB962C8B-B14F-4D97-AF65-F5344CB8AC3E}">
        <p14:creationId xmlns:p14="http://schemas.microsoft.com/office/powerpoint/2010/main" val="3845800051"/>
      </p:ext>
    </p:extLst>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E09A4-9FB0-4DD1-BEBB-C811525808DF}"/>
              </a:ext>
            </a:extLst>
          </p:cNvPr>
          <p:cNvSpPr>
            <a:spLocks noGrp="1"/>
          </p:cNvSpPr>
          <p:nvPr>
            <p:ph type="title"/>
          </p:nvPr>
        </p:nvSpPr>
        <p:spPr/>
        <p:txBody>
          <a:bodyPr/>
          <a:lstStyle/>
          <a:p>
            <a:r>
              <a:rPr lang="en-US" dirty="0"/>
              <a:t>Careers from Results From Interest Profiler</a:t>
            </a:r>
          </a:p>
        </p:txBody>
      </p:sp>
      <p:pic>
        <p:nvPicPr>
          <p:cNvPr id="5" name="Content Placeholder 4">
            <a:extLst>
              <a:ext uri="{FF2B5EF4-FFF2-40B4-BE49-F238E27FC236}">
                <a16:creationId xmlns:a16="http://schemas.microsoft.com/office/drawing/2014/main" id="{A6C6BCCA-5CBF-4929-9935-5736F069ADE5}"/>
              </a:ext>
            </a:extLst>
          </p:cNvPr>
          <p:cNvPicPr>
            <a:picLocks noGrp="1" noChangeAspect="1"/>
          </p:cNvPicPr>
          <p:nvPr>
            <p:ph idx="1"/>
          </p:nvPr>
        </p:nvPicPr>
        <p:blipFill>
          <a:blip r:embed="rId2"/>
          <a:stretch>
            <a:fillRect/>
          </a:stretch>
        </p:blipFill>
        <p:spPr>
          <a:xfrm>
            <a:off x="3611286" y="958256"/>
            <a:ext cx="4969427" cy="5244641"/>
          </a:xfrm>
          <a:ln>
            <a:solidFill>
              <a:schemeClr val="accent1"/>
            </a:solidFill>
          </a:ln>
        </p:spPr>
      </p:pic>
    </p:spTree>
    <p:extLst>
      <p:ext uri="{BB962C8B-B14F-4D97-AF65-F5344CB8AC3E}">
        <p14:creationId xmlns:p14="http://schemas.microsoft.com/office/powerpoint/2010/main" val="957082119"/>
      </p:ext>
    </p:extLst>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26211-BAA7-EF1B-12D6-1DDC6FDCB7A9}"/>
              </a:ext>
            </a:extLst>
          </p:cNvPr>
          <p:cNvSpPr>
            <a:spLocks noGrp="1"/>
          </p:cNvSpPr>
          <p:nvPr>
            <p:ph type="title"/>
          </p:nvPr>
        </p:nvSpPr>
        <p:spPr>
          <a:xfrm>
            <a:off x="838200" y="76479"/>
            <a:ext cx="10515600" cy="1128417"/>
          </a:xfrm>
        </p:spPr>
        <p:txBody>
          <a:bodyPr vert="horz" lIns="91440" tIns="45720" rIns="91440" bIns="45720" rtlCol="0" anchor="ctr">
            <a:normAutofit/>
          </a:bodyPr>
          <a:lstStyle/>
          <a:p>
            <a:r>
              <a:rPr lang="en-US" sz="5200" dirty="0">
                <a:cs typeface="Calibri Light"/>
              </a:rPr>
              <a:t>University of Oregon : into CAREERS</a:t>
            </a:r>
            <a:endParaRPr lang="en-US" sz="5200" dirty="0"/>
          </a:p>
        </p:txBody>
      </p:sp>
      <p:pic>
        <p:nvPicPr>
          <p:cNvPr id="4" name="Picture 4">
            <a:extLst>
              <a:ext uri="{FF2B5EF4-FFF2-40B4-BE49-F238E27FC236}">
                <a16:creationId xmlns:a16="http://schemas.microsoft.com/office/drawing/2014/main" id="{62587B70-0B15-4632-6F03-A215A091FCD3}"/>
              </a:ext>
            </a:extLst>
          </p:cNvPr>
          <p:cNvPicPr>
            <a:picLocks noGrp="1" noChangeAspect="1"/>
          </p:cNvPicPr>
          <p:nvPr>
            <p:ph idx="1"/>
          </p:nvPr>
        </p:nvPicPr>
        <p:blipFill rotWithShape="1">
          <a:blip r:embed="rId2"/>
          <a:srcRect r="-1" b="4330"/>
          <a:stretch/>
        </p:blipFill>
        <p:spPr>
          <a:xfrm>
            <a:off x="838200" y="1845426"/>
            <a:ext cx="10512547" cy="4450303"/>
          </a:xfrm>
          <a:prstGeom prst="rect">
            <a:avLst/>
          </a:prstGeom>
        </p:spPr>
      </p:pic>
    </p:spTree>
    <p:extLst>
      <p:ext uri="{BB962C8B-B14F-4D97-AF65-F5344CB8AC3E}">
        <p14:creationId xmlns:p14="http://schemas.microsoft.com/office/powerpoint/2010/main" val="3909290766"/>
      </p:ext>
    </p:extLst>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7C89E-4B06-4655-9C83-D3326FAE2027}"/>
              </a:ext>
            </a:extLst>
          </p:cNvPr>
          <p:cNvSpPr>
            <a:spLocks noGrp="1"/>
          </p:cNvSpPr>
          <p:nvPr>
            <p:ph type="title"/>
          </p:nvPr>
        </p:nvSpPr>
        <p:spPr>
          <a:xfrm>
            <a:off x="1452568" y="139614"/>
            <a:ext cx="9508067" cy="941041"/>
          </a:xfrm>
        </p:spPr>
        <p:txBody>
          <a:bodyPr/>
          <a:lstStyle/>
          <a:p>
            <a:pPr algn="ctr"/>
            <a:r>
              <a:rPr lang="en-US" dirty="0"/>
              <a:t>Career Cluster Inventory</a:t>
            </a:r>
          </a:p>
        </p:txBody>
      </p:sp>
      <p:sp>
        <p:nvSpPr>
          <p:cNvPr id="4" name="Content Placeholder 3">
            <a:extLst>
              <a:ext uri="{FF2B5EF4-FFF2-40B4-BE49-F238E27FC236}">
                <a16:creationId xmlns:a16="http://schemas.microsoft.com/office/drawing/2014/main" id="{6F7D7572-6F2E-4CC2-8AD9-A2B8B2C237EB}"/>
              </a:ext>
            </a:extLst>
          </p:cNvPr>
          <p:cNvSpPr>
            <a:spLocks noGrp="1"/>
          </p:cNvSpPr>
          <p:nvPr>
            <p:ph idx="1"/>
          </p:nvPr>
        </p:nvSpPr>
        <p:spPr>
          <a:xfrm>
            <a:off x="838200" y="1902464"/>
            <a:ext cx="10515600" cy="4486275"/>
          </a:xfrm>
        </p:spPr>
        <p:txBody>
          <a:bodyPr>
            <a:normAutofit/>
          </a:bodyPr>
          <a:lstStyle/>
          <a:p>
            <a:r>
              <a:rPr lang="en-US" sz="2400" dirty="0">
                <a:solidFill>
                  <a:schemeClr val="tx1"/>
                </a:solidFill>
              </a:rPr>
              <a:t>This survey helps individuals to discover which of the 16 Career Clusters the majority of their career interests are in to help direct their vocation aspirations.</a:t>
            </a:r>
          </a:p>
          <a:p>
            <a:endParaRPr lang="en-US" sz="2400" dirty="0">
              <a:solidFill>
                <a:schemeClr val="tx1"/>
              </a:solidFill>
            </a:endParaRPr>
          </a:p>
          <a:p>
            <a:r>
              <a:rPr lang="en-US" sz="2400" dirty="0">
                <a:solidFill>
                  <a:schemeClr val="tx1"/>
                </a:solidFill>
              </a:rPr>
              <a:t>The Sixteen Career Clusters are:  </a:t>
            </a:r>
            <a:br>
              <a:rPr lang="en-US" sz="2400" dirty="0">
                <a:solidFill>
                  <a:schemeClr val="tx1"/>
                </a:solidFill>
              </a:rPr>
            </a:br>
            <a:r>
              <a:rPr lang="en-US" sz="2400" i="1" dirty="0">
                <a:solidFill>
                  <a:schemeClr val="tx1"/>
                </a:solidFill>
              </a:rPr>
              <a:t>Agriculture, Food &amp; Natural Resources;  Architecture &amp; Construction;  Arts, Audio/Video Technology &amp; Communications;  Business, Management &amp; Administration; Education &amp; Training; Finance; Government &amp; Public Administration; Health Science; Hospitality &amp; Tourism; Human Services; Information Technology; Law, Public Safety, Corrections &amp; Security; Manufacturing; Marketing, Sales &amp; Service; Science, Technology, Engineering &amp; Mathematics; and Transportation, Distribution &amp; Logistics</a:t>
            </a:r>
          </a:p>
        </p:txBody>
      </p:sp>
      <p:pic>
        <p:nvPicPr>
          <p:cNvPr id="5" name="Picture 4">
            <a:extLst>
              <a:ext uri="{FF2B5EF4-FFF2-40B4-BE49-F238E27FC236}">
                <a16:creationId xmlns:a16="http://schemas.microsoft.com/office/drawing/2014/main" id="{08135215-C279-4B2B-B5A7-81B94F8DF5BC}"/>
              </a:ext>
            </a:extLst>
          </p:cNvPr>
          <p:cNvPicPr>
            <a:picLocks noChangeAspect="1"/>
          </p:cNvPicPr>
          <p:nvPr/>
        </p:nvPicPr>
        <p:blipFill>
          <a:blip r:embed="rId2"/>
          <a:stretch>
            <a:fillRect/>
          </a:stretch>
        </p:blipFill>
        <p:spPr>
          <a:xfrm>
            <a:off x="247776" y="154414"/>
            <a:ext cx="2934109" cy="1495634"/>
          </a:xfrm>
          <a:prstGeom prst="rect">
            <a:avLst/>
          </a:prstGeom>
        </p:spPr>
      </p:pic>
    </p:spTree>
    <p:extLst>
      <p:ext uri="{BB962C8B-B14F-4D97-AF65-F5344CB8AC3E}">
        <p14:creationId xmlns:p14="http://schemas.microsoft.com/office/powerpoint/2010/main" val="4207794290"/>
      </p:ext>
    </p:extLst>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1D2B3-DBB5-4E78-BC42-972F2787754B}"/>
              </a:ext>
            </a:extLst>
          </p:cNvPr>
          <p:cNvSpPr>
            <a:spLocks noGrp="1"/>
          </p:cNvSpPr>
          <p:nvPr>
            <p:ph type="title"/>
          </p:nvPr>
        </p:nvSpPr>
        <p:spPr>
          <a:xfrm>
            <a:off x="1438280" y="139614"/>
            <a:ext cx="9508067" cy="941041"/>
          </a:xfrm>
        </p:spPr>
        <p:txBody>
          <a:bodyPr/>
          <a:lstStyle/>
          <a:p>
            <a:pPr algn="ctr"/>
            <a:r>
              <a:rPr lang="en-US" dirty="0"/>
              <a:t>Career Cluster Inventory</a:t>
            </a:r>
          </a:p>
        </p:txBody>
      </p:sp>
      <p:pic>
        <p:nvPicPr>
          <p:cNvPr id="5" name="Content Placeholder 4">
            <a:extLst>
              <a:ext uri="{FF2B5EF4-FFF2-40B4-BE49-F238E27FC236}">
                <a16:creationId xmlns:a16="http://schemas.microsoft.com/office/drawing/2014/main" id="{767B5497-F4BA-4A71-A21D-69FDEDBA671D}"/>
              </a:ext>
            </a:extLst>
          </p:cNvPr>
          <p:cNvPicPr>
            <a:picLocks noGrp="1" noChangeAspect="1"/>
          </p:cNvPicPr>
          <p:nvPr>
            <p:ph idx="1"/>
          </p:nvPr>
        </p:nvPicPr>
        <p:blipFill>
          <a:blip r:embed="rId2"/>
          <a:stretch>
            <a:fillRect/>
          </a:stretch>
        </p:blipFill>
        <p:spPr>
          <a:xfrm>
            <a:off x="1200150" y="1240060"/>
            <a:ext cx="7634993" cy="4909913"/>
          </a:xfrm>
          <a:ln>
            <a:solidFill>
              <a:schemeClr val="accent1"/>
            </a:solidFill>
          </a:ln>
        </p:spPr>
      </p:pic>
      <p:sp>
        <p:nvSpPr>
          <p:cNvPr id="4" name="TextBox 3">
            <a:extLst>
              <a:ext uri="{FF2B5EF4-FFF2-40B4-BE49-F238E27FC236}">
                <a16:creationId xmlns:a16="http://schemas.microsoft.com/office/drawing/2014/main" id="{0C937BE9-16FD-45F6-908E-4AC2291B607E}"/>
              </a:ext>
            </a:extLst>
          </p:cNvPr>
          <p:cNvSpPr txBox="1"/>
          <p:nvPr/>
        </p:nvSpPr>
        <p:spPr>
          <a:xfrm>
            <a:off x="9135859" y="1661151"/>
            <a:ext cx="2506894" cy="4062651"/>
          </a:xfrm>
          <a:prstGeom prst="rect">
            <a:avLst/>
          </a:prstGeom>
          <a:noFill/>
        </p:spPr>
        <p:txBody>
          <a:bodyPr wrap="square" rtlCol="0">
            <a:spAutoFit/>
          </a:bodyPr>
          <a:lstStyle/>
          <a:p>
            <a:r>
              <a:rPr lang="en-US" sz="2400" b="1" dirty="0">
                <a:solidFill>
                  <a:srgbClr val="FF0000"/>
                </a:solidFill>
              </a:rPr>
              <a:t>Note:  </a:t>
            </a:r>
          </a:p>
          <a:p>
            <a:r>
              <a:rPr lang="en-US" sz="2400" dirty="0"/>
              <a:t>Forty-Eight (48) questions about activities. </a:t>
            </a:r>
          </a:p>
          <a:p>
            <a:endParaRPr lang="en-US" sz="2400" dirty="0"/>
          </a:p>
          <a:p>
            <a:r>
              <a:rPr lang="en-US" sz="2400" dirty="0"/>
              <a:t>You select / decide your interest on a scale from </a:t>
            </a:r>
            <a:r>
              <a:rPr lang="en-US" sz="2400" i="1" dirty="0"/>
              <a:t>Like Very Much </a:t>
            </a:r>
            <a:r>
              <a:rPr lang="en-US" sz="2400" dirty="0"/>
              <a:t>to  </a:t>
            </a:r>
            <a:r>
              <a:rPr lang="en-US" sz="2400" i="1" dirty="0"/>
              <a:t>Dislike</a:t>
            </a:r>
            <a:r>
              <a:rPr lang="en-US" sz="2400" dirty="0"/>
              <a:t>.  </a:t>
            </a:r>
          </a:p>
          <a:p>
            <a:endParaRPr lang="en-US" dirty="0"/>
          </a:p>
        </p:txBody>
      </p:sp>
    </p:spTree>
    <p:extLst>
      <p:ext uri="{BB962C8B-B14F-4D97-AF65-F5344CB8AC3E}">
        <p14:creationId xmlns:p14="http://schemas.microsoft.com/office/powerpoint/2010/main" val="580308410"/>
      </p:ext>
    </p:extLst>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86D77-A1E0-45C9-81D0-1ADE75F19191}"/>
              </a:ext>
            </a:extLst>
          </p:cNvPr>
          <p:cNvSpPr>
            <a:spLocks noGrp="1"/>
          </p:cNvSpPr>
          <p:nvPr>
            <p:ph type="title"/>
          </p:nvPr>
        </p:nvSpPr>
        <p:spPr/>
        <p:txBody>
          <a:bodyPr/>
          <a:lstStyle/>
          <a:p>
            <a:pPr algn="ctr"/>
            <a:r>
              <a:rPr lang="en-US" dirty="0"/>
              <a:t>Career Cluster Inventory </a:t>
            </a:r>
          </a:p>
        </p:txBody>
      </p:sp>
      <p:pic>
        <p:nvPicPr>
          <p:cNvPr id="5" name="Content Placeholder 4">
            <a:extLst>
              <a:ext uri="{FF2B5EF4-FFF2-40B4-BE49-F238E27FC236}">
                <a16:creationId xmlns:a16="http://schemas.microsoft.com/office/drawing/2014/main" id="{DC5A7195-80E1-4036-99FA-DEEB45585879}"/>
              </a:ext>
            </a:extLst>
          </p:cNvPr>
          <p:cNvPicPr>
            <a:picLocks noGrp="1" noChangeAspect="1"/>
          </p:cNvPicPr>
          <p:nvPr>
            <p:ph idx="1"/>
          </p:nvPr>
        </p:nvPicPr>
        <p:blipFill>
          <a:blip r:embed="rId2"/>
          <a:stretch>
            <a:fillRect/>
          </a:stretch>
        </p:blipFill>
        <p:spPr>
          <a:xfrm>
            <a:off x="209611" y="1728788"/>
            <a:ext cx="9681783" cy="4306377"/>
          </a:xfrm>
          <a:ln>
            <a:solidFill>
              <a:schemeClr val="accent1"/>
            </a:solidFill>
          </a:ln>
        </p:spPr>
      </p:pic>
      <p:sp>
        <p:nvSpPr>
          <p:cNvPr id="4" name="TextBox 3">
            <a:extLst>
              <a:ext uri="{FF2B5EF4-FFF2-40B4-BE49-F238E27FC236}">
                <a16:creationId xmlns:a16="http://schemas.microsoft.com/office/drawing/2014/main" id="{3DAB9856-BD5E-423B-A53C-E6C2FA0EE793}"/>
              </a:ext>
            </a:extLst>
          </p:cNvPr>
          <p:cNvSpPr txBox="1"/>
          <p:nvPr/>
        </p:nvSpPr>
        <p:spPr>
          <a:xfrm>
            <a:off x="9886960" y="1320726"/>
            <a:ext cx="2344884" cy="5170646"/>
          </a:xfrm>
          <a:prstGeom prst="rect">
            <a:avLst/>
          </a:prstGeom>
          <a:noFill/>
        </p:spPr>
        <p:txBody>
          <a:bodyPr wrap="square" rtlCol="0">
            <a:spAutoFit/>
          </a:bodyPr>
          <a:lstStyle/>
          <a:p>
            <a:r>
              <a:rPr lang="en-US" sz="2400" b="1" dirty="0">
                <a:solidFill>
                  <a:srgbClr val="FF0000"/>
                </a:solidFill>
              </a:rPr>
              <a:t>Note:  </a:t>
            </a:r>
          </a:p>
          <a:p>
            <a:r>
              <a:rPr lang="en-US" sz="2400" i="1" dirty="0"/>
              <a:t>Sample activity </a:t>
            </a:r>
            <a:r>
              <a:rPr lang="en-US" sz="2400" dirty="0"/>
              <a:t>, you select your </a:t>
            </a:r>
            <a:r>
              <a:rPr lang="en-US" sz="2400" i="1" dirty="0"/>
              <a:t>Likes and Dislikes</a:t>
            </a:r>
            <a:r>
              <a:rPr lang="en-US" sz="2400" dirty="0"/>
              <a:t>.</a:t>
            </a:r>
          </a:p>
          <a:p>
            <a:endParaRPr lang="en-US" sz="2400" dirty="0"/>
          </a:p>
          <a:p>
            <a:r>
              <a:rPr lang="en-US" sz="2400" dirty="0"/>
              <a:t>The bar above the question keeps track of the questions answered and those still to be answered.</a:t>
            </a:r>
          </a:p>
          <a:p>
            <a:endParaRPr lang="en-US" dirty="0"/>
          </a:p>
        </p:txBody>
      </p:sp>
    </p:spTree>
    <p:extLst>
      <p:ext uri="{BB962C8B-B14F-4D97-AF65-F5344CB8AC3E}">
        <p14:creationId xmlns:p14="http://schemas.microsoft.com/office/powerpoint/2010/main" val="2701516425"/>
      </p:ext>
    </p:extLst>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5AE07-7DF1-48E9-9A35-86369318B553}"/>
              </a:ext>
            </a:extLst>
          </p:cNvPr>
          <p:cNvSpPr>
            <a:spLocks noGrp="1"/>
          </p:cNvSpPr>
          <p:nvPr>
            <p:ph type="title"/>
          </p:nvPr>
        </p:nvSpPr>
        <p:spPr>
          <a:xfrm>
            <a:off x="838200" y="-20639"/>
            <a:ext cx="5117327" cy="1325563"/>
          </a:xfrm>
        </p:spPr>
        <p:txBody>
          <a:bodyPr/>
          <a:lstStyle/>
          <a:p>
            <a:r>
              <a:rPr lang="en-US" dirty="0"/>
              <a:t>Career Cluster Inventory: </a:t>
            </a:r>
            <a:r>
              <a:rPr lang="en-US" i="1" dirty="0"/>
              <a:t>Results </a:t>
            </a:r>
          </a:p>
        </p:txBody>
      </p:sp>
      <p:sp>
        <p:nvSpPr>
          <p:cNvPr id="3" name="Content Placeholder 2">
            <a:extLst>
              <a:ext uri="{FF2B5EF4-FFF2-40B4-BE49-F238E27FC236}">
                <a16:creationId xmlns:a16="http://schemas.microsoft.com/office/drawing/2014/main" id="{6BD8F926-1DF9-4EA2-BA7A-EB5ADE9AA6B6}"/>
              </a:ext>
            </a:extLst>
          </p:cNvPr>
          <p:cNvSpPr>
            <a:spLocks noGrp="1"/>
          </p:cNvSpPr>
          <p:nvPr>
            <p:ph idx="1"/>
          </p:nvPr>
        </p:nvSpPr>
        <p:spPr>
          <a:xfrm>
            <a:off x="838200" y="2910177"/>
            <a:ext cx="5483087" cy="3266785"/>
          </a:xfrm>
        </p:spPr>
        <p:txBody>
          <a:bodyPr/>
          <a:lstStyle/>
          <a:p>
            <a:r>
              <a:rPr lang="en-US" dirty="0">
                <a:solidFill>
                  <a:schemeClr val="tx1"/>
                </a:solidFill>
              </a:rPr>
              <a:t>Lists results by highest score in the sixteen career clusters.</a:t>
            </a:r>
          </a:p>
        </p:txBody>
      </p:sp>
      <p:pic>
        <p:nvPicPr>
          <p:cNvPr id="5" name="Picture 4">
            <a:extLst>
              <a:ext uri="{FF2B5EF4-FFF2-40B4-BE49-F238E27FC236}">
                <a16:creationId xmlns:a16="http://schemas.microsoft.com/office/drawing/2014/main" id="{F1D29D09-E244-4164-ABB0-750B4FFFD5B3}"/>
              </a:ext>
            </a:extLst>
          </p:cNvPr>
          <p:cNvPicPr>
            <a:picLocks noChangeAspect="1"/>
          </p:cNvPicPr>
          <p:nvPr/>
        </p:nvPicPr>
        <p:blipFill>
          <a:blip r:embed="rId2"/>
          <a:stretch>
            <a:fillRect/>
          </a:stretch>
        </p:blipFill>
        <p:spPr>
          <a:xfrm>
            <a:off x="6649944" y="171625"/>
            <a:ext cx="5152577" cy="6598914"/>
          </a:xfrm>
          <a:prstGeom prst="rect">
            <a:avLst/>
          </a:prstGeom>
          <a:ln>
            <a:solidFill>
              <a:schemeClr val="accent1"/>
            </a:solidFill>
          </a:ln>
        </p:spPr>
      </p:pic>
    </p:spTree>
    <p:extLst>
      <p:ext uri="{BB962C8B-B14F-4D97-AF65-F5344CB8AC3E}">
        <p14:creationId xmlns:p14="http://schemas.microsoft.com/office/powerpoint/2010/main" val="2456974762"/>
      </p:ext>
    </p:extLst>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585C2-A969-4997-AA0D-DA9A1D06C066}"/>
              </a:ext>
            </a:extLst>
          </p:cNvPr>
          <p:cNvSpPr>
            <a:spLocks noGrp="1"/>
          </p:cNvSpPr>
          <p:nvPr>
            <p:ph type="title"/>
          </p:nvPr>
        </p:nvSpPr>
        <p:spPr>
          <a:xfrm>
            <a:off x="397566" y="-49227"/>
            <a:ext cx="4007458" cy="1325563"/>
          </a:xfrm>
        </p:spPr>
        <p:txBody>
          <a:bodyPr>
            <a:normAutofit fontScale="90000"/>
          </a:bodyPr>
          <a:lstStyle/>
          <a:p>
            <a:pPr algn="ctr"/>
            <a:r>
              <a:rPr lang="en-US" dirty="0"/>
              <a:t>Career Cluster Inventory: </a:t>
            </a:r>
            <a:r>
              <a:rPr lang="en-US" i="1" dirty="0"/>
              <a:t>Results </a:t>
            </a:r>
            <a:r>
              <a:rPr lang="en-US" sz="2700" i="1" dirty="0"/>
              <a:t>more details</a:t>
            </a:r>
            <a:r>
              <a:rPr lang="en-US" sz="2700" dirty="0"/>
              <a:t> </a:t>
            </a:r>
          </a:p>
        </p:txBody>
      </p:sp>
      <p:sp>
        <p:nvSpPr>
          <p:cNvPr id="3" name="Content Placeholder 2">
            <a:extLst>
              <a:ext uri="{FF2B5EF4-FFF2-40B4-BE49-F238E27FC236}">
                <a16:creationId xmlns:a16="http://schemas.microsoft.com/office/drawing/2014/main" id="{37817CCA-8073-46EF-BA00-9808BBE80137}"/>
              </a:ext>
            </a:extLst>
          </p:cNvPr>
          <p:cNvSpPr>
            <a:spLocks noGrp="1"/>
          </p:cNvSpPr>
          <p:nvPr>
            <p:ph idx="1"/>
          </p:nvPr>
        </p:nvSpPr>
        <p:spPr>
          <a:xfrm>
            <a:off x="838200" y="1541979"/>
            <a:ext cx="3081793" cy="4351338"/>
          </a:xfrm>
        </p:spPr>
        <p:txBody>
          <a:bodyPr>
            <a:normAutofit/>
          </a:bodyPr>
          <a:lstStyle/>
          <a:p>
            <a:r>
              <a:rPr lang="en-US" dirty="0">
                <a:solidFill>
                  <a:schemeClr val="tx1"/>
                </a:solidFill>
              </a:rPr>
              <a:t>Can explore career options by selecting a specific career clusters.</a:t>
            </a:r>
          </a:p>
          <a:p>
            <a:r>
              <a:rPr lang="en-US" dirty="0">
                <a:solidFill>
                  <a:schemeClr val="tx1"/>
                </a:solidFill>
              </a:rPr>
              <a:t>In this example: </a:t>
            </a:r>
            <a:r>
              <a:rPr lang="en-US" i="1" dirty="0">
                <a:solidFill>
                  <a:schemeClr val="tx1"/>
                </a:solidFill>
              </a:rPr>
              <a:t>Marketing</a:t>
            </a:r>
            <a:r>
              <a:rPr lang="en-US" dirty="0">
                <a:solidFill>
                  <a:schemeClr val="tx1"/>
                </a:solidFill>
              </a:rPr>
              <a:t> </a:t>
            </a:r>
          </a:p>
          <a:p>
            <a:r>
              <a:rPr lang="en-US" dirty="0">
                <a:solidFill>
                  <a:schemeClr val="tx1"/>
                </a:solidFill>
              </a:rPr>
              <a:t>This is </a:t>
            </a:r>
            <a:r>
              <a:rPr lang="en-US" i="1" u="sng" dirty="0">
                <a:solidFill>
                  <a:schemeClr val="tx1"/>
                </a:solidFill>
              </a:rPr>
              <a:t>At a Glance </a:t>
            </a:r>
            <a:r>
              <a:rPr lang="en-US" dirty="0">
                <a:solidFill>
                  <a:schemeClr val="tx1"/>
                </a:solidFill>
              </a:rPr>
              <a:t>overview</a:t>
            </a:r>
          </a:p>
        </p:txBody>
      </p:sp>
      <p:pic>
        <p:nvPicPr>
          <p:cNvPr id="5" name="Picture 4">
            <a:extLst>
              <a:ext uri="{FF2B5EF4-FFF2-40B4-BE49-F238E27FC236}">
                <a16:creationId xmlns:a16="http://schemas.microsoft.com/office/drawing/2014/main" id="{283D92AC-69DE-477B-A845-79D154B48A0A}"/>
              </a:ext>
            </a:extLst>
          </p:cNvPr>
          <p:cNvPicPr>
            <a:picLocks noChangeAspect="1"/>
          </p:cNvPicPr>
          <p:nvPr/>
        </p:nvPicPr>
        <p:blipFill>
          <a:blip r:embed="rId2"/>
          <a:stretch>
            <a:fillRect/>
          </a:stretch>
        </p:blipFill>
        <p:spPr>
          <a:xfrm>
            <a:off x="4579950" y="138716"/>
            <a:ext cx="7410298" cy="6671577"/>
          </a:xfrm>
          <a:prstGeom prst="rect">
            <a:avLst/>
          </a:prstGeom>
          <a:ln>
            <a:solidFill>
              <a:schemeClr val="accent1"/>
            </a:solidFill>
          </a:ln>
        </p:spPr>
      </p:pic>
    </p:spTree>
    <p:extLst>
      <p:ext uri="{BB962C8B-B14F-4D97-AF65-F5344CB8AC3E}">
        <p14:creationId xmlns:p14="http://schemas.microsoft.com/office/powerpoint/2010/main" val="2505724520"/>
      </p:ext>
    </p:extLst>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7C89E-4B06-4655-9C83-D3326FAE2027}"/>
              </a:ext>
            </a:extLst>
          </p:cNvPr>
          <p:cNvSpPr>
            <a:spLocks noGrp="1"/>
          </p:cNvSpPr>
          <p:nvPr>
            <p:ph type="title"/>
          </p:nvPr>
        </p:nvSpPr>
        <p:spPr/>
        <p:txBody>
          <a:bodyPr/>
          <a:lstStyle/>
          <a:p>
            <a:pPr algn="ctr"/>
            <a:r>
              <a:rPr lang="en-US" dirty="0"/>
              <a:t>Occupation Sort </a:t>
            </a:r>
          </a:p>
        </p:txBody>
      </p:sp>
      <p:sp>
        <p:nvSpPr>
          <p:cNvPr id="4" name="Content Placeholder 3">
            <a:extLst>
              <a:ext uri="{FF2B5EF4-FFF2-40B4-BE49-F238E27FC236}">
                <a16:creationId xmlns:a16="http://schemas.microsoft.com/office/drawing/2014/main" id="{6F7D7572-6F2E-4CC2-8AD9-A2B8B2C237EB}"/>
              </a:ext>
            </a:extLst>
          </p:cNvPr>
          <p:cNvSpPr>
            <a:spLocks noGrp="1"/>
          </p:cNvSpPr>
          <p:nvPr>
            <p:ph idx="1"/>
          </p:nvPr>
        </p:nvSpPr>
        <p:spPr>
          <a:xfrm>
            <a:off x="838200" y="1976398"/>
            <a:ext cx="10515600" cy="3910841"/>
          </a:xfrm>
        </p:spPr>
        <p:txBody>
          <a:bodyPr>
            <a:normAutofit fontScale="92500" lnSpcReduction="10000"/>
          </a:bodyPr>
          <a:lstStyle/>
          <a:p>
            <a:r>
              <a:rPr lang="en-US" dirty="0">
                <a:solidFill>
                  <a:schemeClr val="tx1"/>
                </a:solidFill>
              </a:rPr>
              <a:t>Occupation Sort Assessment is used to help clients clarify their skills, values, and occupational interests.  (</a:t>
            </a:r>
            <a:r>
              <a:rPr lang="en-US" i="1" dirty="0">
                <a:solidFill>
                  <a:schemeClr val="tx1"/>
                </a:solidFill>
              </a:rPr>
              <a:t>Oldie but goodie: Sometimes referred to as Card Sorts</a:t>
            </a:r>
            <a:r>
              <a:rPr lang="en-US" dirty="0">
                <a:solidFill>
                  <a:schemeClr val="tx1"/>
                </a:solidFill>
              </a:rPr>
              <a:t>. )</a:t>
            </a:r>
            <a:br>
              <a:rPr lang="en-US" dirty="0">
                <a:solidFill>
                  <a:schemeClr val="tx1"/>
                </a:solidFill>
              </a:rPr>
            </a:br>
            <a:endParaRPr lang="en-US" dirty="0">
              <a:solidFill>
                <a:schemeClr val="tx1"/>
              </a:solidFill>
            </a:endParaRPr>
          </a:p>
          <a:p>
            <a:r>
              <a:rPr lang="en-US" dirty="0">
                <a:solidFill>
                  <a:schemeClr val="tx1"/>
                </a:solidFill>
              </a:rPr>
              <a:t>Occupation sorts are believed to be as effective as standardized assessments in predicting career choice; but because they are subjective in nature and do not produce scores or have norms.</a:t>
            </a:r>
            <a:br>
              <a:rPr lang="en-US" dirty="0">
                <a:solidFill>
                  <a:schemeClr val="tx1"/>
                </a:solidFill>
              </a:rPr>
            </a:br>
            <a:endParaRPr lang="en-US" dirty="0">
              <a:solidFill>
                <a:schemeClr val="tx1"/>
              </a:solidFill>
            </a:endParaRPr>
          </a:p>
          <a:p>
            <a:r>
              <a:rPr lang="en-US" sz="2600" dirty="0">
                <a:solidFill>
                  <a:schemeClr val="tx1"/>
                </a:solidFill>
              </a:rPr>
              <a:t>Occupation sorts have been a career counseling tool since the 1960s and have continued to be used to help individuals in the career decision-making process.</a:t>
            </a:r>
          </a:p>
        </p:txBody>
      </p:sp>
      <p:pic>
        <p:nvPicPr>
          <p:cNvPr id="5" name="Picture 4">
            <a:extLst>
              <a:ext uri="{FF2B5EF4-FFF2-40B4-BE49-F238E27FC236}">
                <a16:creationId xmlns:a16="http://schemas.microsoft.com/office/drawing/2014/main" id="{92129719-2F44-46E1-8DBD-7C59AB619443}"/>
              </a:ext>
            </a:extLst>
          </p:cNvPr>
          <p:cNvPicPr>
            <a:picLocks noChangeAspect="1"/>
          </p:cNvPicPr>
          <p:nvPr/>
        </p:nvPicPr>
        <p:blipFill>
          <a:blip r:embed="rId2"/>
          <a:stretch>
            <a:fillRect/>
          </a:stretch>
        </p:blipFill>
        <p:spPr>
          <a:xfrm>
            <a:off x="352420" y="152187"/>
            <a:ext cx="2905530" cy="1524213"/>
          </a:xfrm>
          <a:prstGeom prst="rect">
            <a:avLst/>
          </a:prstGeom>
        </p:spPr>
      </p:pic>
    </p:spTree>
    <p:extLst>
      <p:ext uri="{BB962C8B-B14F-4D97-AF65-F5344CB8AC3E}">
        <p14:creationId xmlns:p14="http://schemas.microsoft.com/office/powerpoint/2010/main" val="4629247"/>
      </p:ext>
    </p:extLst>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D4029-57B7-4822-AA3C-9B3B246C6898}"/>
              </a:ext>
            </a:extLst>
          </p:cNvPr>
          <p:cNvSpPr>
            <a:spLocks noGrp="1"/>
          </p:cNvSpPr>
          <p:nvPr>
            <p:ph type="title"/>
          </p:nvPr>
        </p:nvSpPr>
        <p:spPr>
          <a:xfrm>
            <a:off x="881072" y="139614"/>
            <a:ext cx="9508067" cy="941041"/>
          </a:xfrm>
        </p:spPr>
        <p:txBody>
          <a:bodyPr/>
          <a:lstStyle/>
          <a:p>
            <a:pPr algn="ctr"/>
            <a:r>
              <a:rPr lang="en-US" dirty="0"/>
              <a:t>Occupation Sort</a:t>
            </a:r>
          </a:p>
        </p:txBody>
      </p:sp>
      <p:pic>
        <p:nvPicPr>
          <p:cNvPr id="5" name="Content Placeholder 4">
            <a:extLst>
              <a:ext uri="{FF2B5EF4-FFF2-40B4-BE49-F238E27FC236}">
                <a16:creationId xmlns:a16="http://schemas.microsoft.com/office/drawing/2014/main" id="{97EAB0B3-A090-4264-A3B7-8043D8E699F0}"/>
              </a:ext>
            </a:extLst>
          </p:cNvPr>
          <p:cNvPicPr>
            <a:picLocks noGrp="1" noChangeAspect="1"/>
          </p:cNvPicPr>
          <p:nvPr>
            <p:ph idx="1"/>
          </p:nvPr>
        </p:nvPicPr>
        <p:blipFill>
          <a:blip r:embed="rId2"/>
          <a:stretch>
            <a:fillRect/>
          </a:stretch>
        </p:blipFill>
        <p:spPr>
          <a:xfrm>
            <a:off x="761078" y="1347073"/>
            <a:ext cx="7807212" cy="4801314"/>
          </a:xfrm>
          <a:ln>
            <a:solidFill>
              <a:schemeClr val="accent1"/>
            </a:solidFill>
          </a:ln>
        </p:spPr>
      </p:pic>
      <p:sp>
        <p:nvSpPr>
          <p:cNvPr id="4" name="TextBox 3">
            <a:extLst>
              <a:ext uri="{FF2B5EF4-FFF2-40B4-BE49-F238E27FC236}">
                <a16:creationId xmlns:a16="http://schemas.microsoft.com/office/drawing/2014/main" id="{A3A14C38-0625-43D9-8966-6C75E1B3D7EC}"/>
              </a:ext>
            </a:extLst>
          </p:cNvPr>
          <p:cNvSpPr txBox="1"/>
          <p:nvPr/>
        </p:nvSpPr>
        <p:spPr>
          <a:xfrm>
            <a:off x="9021555" y="1319242"/>
            <a:ext cx="2506894" cy="4801314"/>
          </a:xfrm>
          <a:prstGeom prst="rect">
            <a:avLst/>
          </a:prstGeom>
          <a:noFill/>
        </p:spPr>
        <p:txBody>
          <a:bodyPr wrap="square" rtlCol="0">
            <a:spAutoFit/>
          </a:bodyPr>
          <a:lstStyle/>
          <a:p>
            <a:r>
              <a:rPr lang="en-US" sz="2400" b="1" dirty="0">
                <a:solidFill>
                  <a:srgbClr val="FF0000"/>
                </a:solidFill>
              </a:rPr>
              <a:t>Note:  </a:t>
            </a:r>
          </a:p>
          <a:p>
            <a:r>
              <a:rPr lang="en-US" sz="2400" dirty="0"/>
              <a:t>Twenty-Eight (28) career factors are provided. </a:t>
            </a:r>
          </a:p>
          <a:p>
            <a:endParaRPr lang="en-US" sz="2400" dirty="0"/>
          </a:p>
          <a:p>
            <a:r>
              <a:rPr lang="en-US" sz="2400" dirty="0"/>
              <a:t>You provide how </a:t>
            </a:r>
            <a:r>
              <a:rPr lang="en-US" sz="2400" i="1" dirty="0"/>
              <a:t>important or not important </a:t>
            </a:r>
            <a:r>
              <a:rPr lang="en-US" sz="2400" dirty="0"/>
              <a:t>it is in your work.</a:t>
            </a:r>
          </a:p>
          <a:p>
            <a:endParaRPr lang="en-US" sz="2400" dirty="0"/>
          </a:p>
          <a:p>
            <a:r>
              <a:rPr lang="en-US" sz="2400" dirty="0"/>
              <a:t>You are limited in your selection.  </a:t>
            </a:r>
          </a:p>
          <a:p>
            <a:endParaRPr lang="en-US" dirty="0"/>
          </a:p>
        </p:txBody>
      </p:sp>
    </p:spTree>
    <p:extLst>
      <p:ext uri="{BB962C8B-B14F-4D97-AF65-F5344CB8AC3E}">
        <p14:creationId xmlns:p14="http://schemas.microsoft.com/office/powerpoint/2010/main" val="1796775683"/>
      </p:ext>
    </p:extLst>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70DE1-07BE-4EF3-ADE9-9F282C107B35}"/>
              </a:ext>
            </a:extLst>
          </p:cNvPr>
          <p:cNvSpPr>
            <a:spLocks noGrp="1"/>
          </p:cNvSpPr>
          <p:nvPr>
            <p:ph type="title"/>
          </p:nvPr>
        </p:nvSpPr>
        <p:spPr>
          <a:xfrm>
            <a:off x="222638" y="36501"/>
            <a:ext cx="3975652" cy="1325563"/>
          </a:xfrm>
        </p:spPr>
        <p:txBody>
          <a:bodyPr/>
          <a:lstStyle/>
          <a:p>
            <a:r>
              <a:rPr lang="en-US" dirty="0"/>
              <a:t>Occupation Sort</a:t>
            </a:r>
          </a:p>
        </p:txBody>
      </p:sp>
      <p:sp>
        <p:nvSpPr>
          <p:cNvPr id="3" name="Content Placeholder 2">
            <a:extLst>
              <a:ext uri="{FF2B5EF4-FFF2-40B4-BE49-F238E27FC236}">
                <a16:creationId xmlns:a16="http://schemas.microsoft.com/office/drawing/2014/main" id="{40BCF119-76A6-4D83-9344-29442FBA67FD}"/>
              </a:ext>
            </a:extLst>
          </p:cNvPr>
          <p:cNvSpPr>
            <a:spLocks noGrp="1"/>
          </p:cNvSpPr>
          <p:nvPr>
            <p:ph idx="1"/>
          </p:nvPr>
        </p:nvSpPr>
        <p:spPr>
          <a:xfrm>
            <a:off x="838200" y="1807671"/>
            <a:ext cx="3177209" cy="3712059"/>
          </a:xfrm>
        </p:spPr>
        <p:txBody>
          <a:bodyPr/>
          <a:lstStyle/>
          <a:p>
            <a:r>
              <a:rPr lang="en-US" dirty="0">
                <a:solidFill>
                  <a:schemeClr val="tx1"/>
                </a:solidFill>
              </a:rPr>
              <a:t>Select a minimum of five (5) to a maximum of ten (10) work factors that are important to you.</a:t>
            </a:r>
          </a:p>
          <a:p>
            <a:r>
              <a:rPr lang="en-US" dirty="0">
                <a:solidFill>
                  <a:schemeClr val="tx1"/>
                </a:solidFill>
              </a:rPr>
              <a:t>Select by </a:t>
            </a:r>
            <a:r>
              <a:rPr lang="en-US" i="1" dirty="0">
                <a:solidFill>
                  <a:schemeClr val="tx1"/>
                </a:solidFill>
              </a:rPr>
              <a:t>clicking</a:t>
            </a:r>
          </a:p>
        </p:txBody>
      </p:sp>
      <p:pic>
        <p:nvPicPr>
          <p:cNvPr id="5" name="Picture 4">
            <a:extLst>
              <a:ext uri="{FF2B5EF4-FFF2-40B4-BE49-F238E27FC236}">
                <a16:creationId xmlns:a16="http://schemas.microsoft.com/office/drawing/2014/main" id="{3A5AB530-E988-446F-8F03-FBAD250639F3}"/>
              </a:ext>
            </a:extLst>
          </p:cNvPr>
          <p:cNvPicPr>
            <a:picLocks noChangeAspect="1"/>
          </p:cNvPicPr>
          <p:nvPr/>
        </p:nvPicPr>
        <p:blipFill>
          <a:blip r:embed="rId2"/>
          <a:stretch>
            <a:fillRect/>
          </a:stretch>
        </p:blipFill>
        <p:spPr>
          <a:xfrm>
            <a:off x="4717384" y="151078"/>
            <a:ext cx="7112883" cy="6627412"/>
          </a:xfrm>
          <a:prstGeom prst="rect">
            <a:avLst/>
          </a:prstGeom>
          <a:ln>
            <a:solidFill>
              <a:schemeClr val="accent1"/>
            </a:solidFill>
          </a:ln>
        </p:spPr>
      </p:pic>
    </p:spTree>
    <p:extLst>
      <p:ext uri="{BB962C8B-B14F-4D97-AF65-F5344CB8AC3E}">
        <p14:creationId xmlns:p14="http://schemas.microsoft.com/office/powerpoint/2010/main" val="1350217042"/>
      </p:ext>
    </p:extLst>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1372F2-3593-46B2-BFE5-4D369B11BEB0}"/>
              </a:ext>
            </a:extLst>
          </p:cNvPr>
          <p:cNvPicPr>
            <a:picLocks noChangeAspect="1"/>
          </p:cNvPicPr>
          <p:nvPr/>
        </p:nvPicPr>
        <p:blipFill>
          <a:blip r:embed="rId2"/>
          <a:stretch>
            <a:fillRect/>
          </a:stretch>
        </p:blipFill>
        <p:spPr>
          <a:xfrm>
            <a:off x="2754277" y="885470"/>
            <a:ext cx="9211961" cy="5087060"/>
          </a:xfrm>
          <a:prstGeom prst="rect">
            <a:avLst/>
          </a:prstGeom>
          <a:ln>
            <a:solidFill>
              <a:schemeClr val="accent1"/>
            </a:solidFill>
          </a:ln>
        </p:spPr>
      </p:pic>
      <p:sp>
        <p:nvSpPr>
          <p:cNvPr id="6" name="Title 1">
            <a:extLst>
              <a:ext uri="{FF2B5EF4-FFF2-40B4-BE49-F238E27FC236}">
                <a16:creationId xmlns:a16="http://schemas.microsoft.com/office/drawing/2014/main" id="{D88FE0C9-2F95-4425-909B-DD2781157FCD}"/>
              </a:ext>
            </a:extLst>
          </p:cNvPr>
          <p:cNvSpPr>
            <a:spLocks noGrp="1"/>
          </p:cNvSpPr>
          <p:nvPr>
            <p:ph type="title"/>
          </p:nvPr>
        </p:nvSpPr>
        <p:spPr>
          <a:xfrm>
            <a:off x="222638" y="102737"/>
            <a:ext cx="3975652" cy="883226"/>
          </a:xfrm>
        </p:spPr>
        <p:txBody>
          <a:bodyPr/>
          <a:lstStyle/>
          <a:p>
            <a:r>
              <a:rPr lang="en-US" dirty="0"/>
              <a:t>Occupation Sort</a:t>
            </a:r>
          </a:p>
        </p:txBody>
      </p:sp>
      <p:sp>
        <p:nvSpPr>
          <p:cNvPr id="7" name="Content Placeholder 2">
            <a:extLst>
              <a:ext uri="{FF2B5EF4-FFF2-40B4-BE49-F238E27FC236}">
                <a16:creationId xmlns:a16="http://schemas.microsoft.com/office/drawing/2014/main" id="{54F81C9B-4944-4738-88E2-B48B75152065}"/>
              </a:ext>
            </a:extLst>
          </p:cNvPr>
          <p:cNvSpPr>
            <a:spLocks noGrp="1"/>
          </p:cNvSpPr>
          <p:nvPr>
            <p:ph idx="1"/>
          </p:nvPr>
        </p:nvSpPr>
        <p:spPr>
          <a:xfrm>
            <a:off x="424734" y="1900362"/>
            <a:ext cx="2175344" cy="3481464"/>
          </a:xfrm>
        </p:spPr>
        <p:txBody>
          <a:bodyPr>
            <a:normAutofit/>
          </a:bodyPr>
          <a:lstStyle/>
          <a:p>
            <a:r>
              <a:rPr lang="en-US" dirty="0">
                <a:solidFill>
                  <a:schemeClr val="tx1"/>
                </a:solidFill>
              </a:rPr>
              <a:t>Now rank your TOP FIVE work factors.</a:t>
            </a:r>
            <a:br>
              <a:rPr lang="en-US" dirty="0">
                <a:solidFill>
                  <a:schemeClr val="tx1"/>
                </a:solidFill>
              </a:rPr>
            </a:br>
            <a:endParaRPr lang="en-US" dirty="0">
              <a:solidFill>
                <a:schemeClr val="tx1"/>
              </a:solidFill>
            </a:endParaRPr>
          </a:p>
          <a:p>
            <a:r>
              <a:rPr lang="en-US" dirty="0">
                <a:solidFill>
                  <a:schemeClr val="tx1"/>
                </a:solidFill>
              </a:rPr>
              <a:t>Select by </a:t>
            </a:r>
            <a:r>
              <a:rPr lang="en-US" i="1" dirty="0">
                <a:solidFill>
                  <a:schemeClr val="tx1"/>
                </a:solidFill>
              </a:rPr>
              <a:t>clicking</a:t>
            </a:r>
          </a:p>
        </p:txBody>
      </p:sp>
    </p:spTree>
    <p:extLst>
      <p:ext uri="{BB962C8B-B14F-4D97-AF65-F5344CB8AC3E}">
        <p14:creationId xmlns:p14="http://schemas.microsoft.com/office/powerpoint/2010/main" val="3491962303"/>
      </p:ext>
    </p:extLst>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ADFF4F-9C9B-4DC7-B306-221FD4612A95}"/>
              </a:ext>
            </a:extLst>
          </p:cNvPr>
          <p:cNvPicPr>
            <a:picLocks noChangeAspect="1"/>
          </p:cNvPicPr>
          <p:nvPr/>
        </p:nvPicPr>
        <p:blipFill>
          <a:blip r:embed="rId2"/>
          <a:stretch>
            <a:fillRect/>
          </a:stretch>
        </p:blipFill>
        <p:spPr>
          <a:xfrm>
            <a:off x="2677948" y="886036"/>
            <a:ext cx="9221487" cy="5801535"/>
          </a:xfrm>
          <a:prstGeom prst="rect">
            <a:avLst/>
          </a:prstGeom>
          <a:ln>
            <a:solidFill>
              <a:schemeClr val="accent1"/>
            </a:solidFill>
          </a:ln>
        </p:spPr>
      </p:pic>
      <p:sp>
        <p:nvSpPr>
          <p:cNvPr id="6" name="Title 1">
            <a:extLst>
              <a:ext uri="{FF2B5EF4-FFF2-40B4-BE49-F238E27FC236}">
                <a16:creationId xmlns:a16="http://schemas.microsoft.com/office/drawing/2014/main" id="{A4DC95DA-0768-42E5-8DD3-AB8277DBB414}"/>
              </a:ext>
            </a:extLst>
          </p:cNvPr>
          <p:cNvSpPr>
            <a:spLocks noGrp="1"/>
          </p:cNvSpPr>
          <p:nvPr>
            <p:ph type="title"/>
          </p:nvPr>
        </p:nvSpPr>
        <p:spPr>
          <a:xfrm>
            <a:off x="222638" y="102737"/>
            <a:ext cx="3975652" cy="883226"/>
          </a:xfrm>
        </p:spPr>
        <p:txBody>
          <a:bodyPr/>
          <a:lstStyle/>
          <a:p>
            <a:r>
              <a:rPr lang="en-US" dirty="0"/>
              <a:t>Occupation Sort</a:t>
            </a:r>
          </a:p>
        </p:txBody>
      </p:sp>
      <p:sp>
        <p:nvSpPr>
          <p:cNvPr id="7" name="Content Placeholder 2">
            <a:extLst>
              <a:ext uri="{FF2B5EF4-FFF2-40B4-BE49-F238E27FC236}">
                <a16:creationId xmlns:a16="http://schemas.microsoft.com/office/drawing/2014/main" id="{0789AD88-E785-42C5-A07D-30994AF87A3F}"/>
              </a:ext>
            </a:extLst>
          </p:cNvPr>
          <p:cNvSpPr>
            <a:spLocks noGrp="1"/>
          </p:cNvSpPr>
          <p:nvPr>
            <p:ph idx="1"/>
          </p:nvPr>
        </p:nvSpPr>
        <p:spPr>
          <a:xfrm>
            <a:off x="222638" y="1250118"/>
            <a:ext cx="2377440" cy="5025224"/>
          </a:xfrm>
        </p:spPr>
        <p:txBody>
          <a:bodyPr>
            <a:normAutofit fontScale="92500"/>
          </a:bodyPr>
          <a:lstStyle/>
          <a:p>
            <a:r>
              <a:rPr lang="en-US" dirty="0">
                <a:solidFill>
                  <a:schemeClr val="tx1"/>
                </a:solidFill>
              </a:rPr>
              <a:t>Now answer the questions based on the five factors you selected.</a:t>
            </a:r>
            <a:br>
              <a:rPr lang="en-US" dirty="0"/>
            </a:br>
            <a:endParaRPr lang="en-US" dirty="0"/>
          </a:p>
          <a:p>
            <a:r>
              <a:rPr lang="en-US" dirty="0">
                <a:solidFill>
                  <a:srgbClr val="FF0000"/>
                </a:solidFill>
              </a:rPr>
              <a:t>Note:</a:t>
            </a:r>
            <a:r>
              <a:rPr lang="en-US" dirty="0">
                <a:solidFill>
                  <a:schemeClr val="tx1"/>
                </a:solidFill>
              </a:rPr>
              <a:t> </a:t>
            </a:r>
            <a:br>
              <a:rPr lang="en-US" dirty="0">
                <a:solidFill>
                  <a:schemeClr val="tx1"/>
                </a:solidFill>
              </a:rPr>
            </a:br>
            <a:r>
              <a:rPr lang="en-US" dirty="0">
                <a:solidFill>
                  <a:schemeClr val="tx1"/>
                </a:solidFill>
              </a:rPr>
              <a:t>The scale is from </a:t>
            </a:r>
            <a:r>
              <a:rPr lang="en-US" i="1" dirty="0">
                <a:solidFill>
                  <a:schemeClr val="tx1"/>
                </a:solidFill>
              </a:rPr>
              <a:t>A Great Deal </a:t>
            </a:r>
            <a:r>
              <a:rPr lang="en-US" dirty="0">
                <a:solidFill>
                  <a:schemeClr val="tx1"/>
                </a:solidFill>
              </a:rPr>
              <a:t>to </a:t>
            </a:r>
            <a:r>
              <a:rPr lang="en-US" i="1" dirty="0">
                <a:solidFill>
                  <a:schemeClr val="tx1"/>
                </a:solidFill>
              </a:rPr>
              <a:t>Hardly Ever  </a:t>
            </a:r>
            <a:br>
              <a:rPr lang="en-US" dirty="0">
                <a:solidFill>
                  <a:schemeClr val="tx1"/>
                </a:solidFill>
              </a:rPr>
            </a:br>
            <a:r>
              <a:rPr lang="en-US" u="sng" dirty="0">
                <a:solidFill>
                  <a:schemeClr val="tx1"/>
                </a:solidFill>
              </a:rPr>
              <a:t>(</a:t>
            </a:r>
            <a:r>
              <a:rPr lang="en-US" sz="2200" i="1" u="sng" dirty="0">
                <a:solidFill>
                  <a:schemeClr val="tx1"/>
                </a:solidFill>
              </a:rPr>
              <a:t>try and be decisive!</a:t>
            </a:r>
            <a:r>
              <a:rPr lang="en-US" u="sng" dirty="0">
                <a:solidFill>
                  <a:schemeClr val="tx1"/>
                </a:solidFill>
              </a:rPr>
              <a:t>) </a:t>
            </a:r>
            <a:endParaRPr lang="en-US" i="1" u="sng" dirty="0">
              <a:solidFill>
                <a:schemeClr val="tx1"/>
              </a:solidFill>
            </a:endParaRPr>
          </a:p>
        </p:txBody>
      </p:sp>
    </p:spTree>
    <p:extLst>
      <p:ext uri="{BB962C8B-B14F-4D97-AF65-F5344CB8AC3E}">
        <p14:creationId xmlns:p14="http://schemas.microsoft.com/office/powerpoint/2010/main" val="1393594615"/>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218D8-17FD-8F01-D4BC-0B93A199A44B}"/>
              </a:ext>
            </a:extLst>
          </p:cNvPr>
          <p:cNvSpPr>
            <a:spLocks noGrp="1"/>
          </p:cNvSpPr>
          <p:nvPr>
            <p:ph type="title"/>
          </p:nvPr>
        </p:nvSpPr>
        <p:spPr/>
        <p:txBody>
          <a:bodyPr/>
          <a:lstStyle/>
          <a:p>
            <a:pPr algn="ctr"/>
            <a:r>
              <a:rPr lang="en-US" dirty="0" err="1">
                <a:cs typeface="Calibri Light"/>
              </a:rPr>
              <a:t>MassHire</a:t>
            </a:r>
            <a:r>
              <a:rPr lang="en-US" dirty="0">
                <a:cs typeface="Calibri Light"/>
              </a:rPr>
              <a:t> Career Information System</a:t>
            </a:r>
          </a:p>
        </p:txBody>
      </p:sp>
      <p:sp>
        <p:nvSpPr>
          <p:cNvPr id="3" name="Content Placeholder 2">
            <a:extLst>
              <a:ext uri="{FF2B5EF4-FFF2-40B4-BE49-F238E27FC236}">
                <a16:creationId xmlns:a16="http://schemas.microsoft.com/office/drawing/2014/main" id="{931D587C-091E-BDDB-B1D5-9AFC58B6F9DF}"/>
              </a:ext>
            </a:extLst>
          </p:cNvPr>
          <p:cNvSpPr>
            <a:spLocks noGrp="1"/>
          </p:cNvSpPr>
          <p:nvPr>
            <p:ph idx="1"/>
          </p:nvPr>
        </p:nvSpPr>
        <p:spPr>
          <a:xfrm>
            <a:off x="838200" y="2242567"/>
            <a:ext cx="10515600" cy="3934396"/>
          </a:xfrm>
        </p:spPr>
        <p:txBody>
          <a:bodyPr vert="horz" lIns="91440" tIns="45720" rIns="91440" bIns="45720" rtlCol="0" anchor="t">
            <a:normAutofit/>
          </a:bodyPr>
          <a:lstStyle/>
          <a:p>
            <a:pPr marL="0" indent="0">
              <a:buNone/>
            </a:pPr>
            <a:r>
              <a:rPr lang="en-US" sz="3200" dirty="0">
                <a:solidFill>
                  <a:srgbClr val="00B050"/>
                </a:solidFill>
                <a:cs typeface="Calibri"/>
              </a:rPr>
              <a:t>MassHire Career Information Systems 360 is purchased with grants by the US Department of Labor (USDOL) Employment and Training Administration,  it is primarily procured for the use of the Department of Career Services Career Centers, it’s partners and Massachusetts constituents.  As such the trainings focus is for career center staff usage.  </a:t>
            </a:r>
            <a:endParaRPr lang="en-US" dirty="0">
              <a:solidFill>
                <a:srgbClr val="00B050"/>
              </a:solidFill>
            </a:endParaRPr>
          </a:p>
          <a:p>
            <a:pPr marL="0" indent="0">
              <a:buNone/>
            </a:pPr>
            <a:endParaRPr lang="en-US" dirty="0">
              <a:cs typeface="Calibri"/>
            </a:endParaRPr>
          </a:p>
        </p:txBody>
      </p:sp>
      <p:pic>
        <p:nvPicPr>
          <p:cNvPr id="5" name="Picture 5">
            <a:extLst>
              <a:ext uri="{FF2B5EF4-FFF2-40B4-BE49-F238E27FC236}">
                <a16:creationId xmlns:a16="http://schemas.microsoft.com/office/drawing/2014/main" id="{0D1908E7-8040-5879-0B35-D18260D751C7}"/>
              </a:ext>
            </a:extLst>
          </p:cNvPr>
          <p:cNvPicPr>
            <a:picLocks noChangeAspect="1"/>
          </p:cNvPicPr>
          <p:nvPr/>
        </p:nvPicPr>
        <p:blipFill>
          <a:blip r:embed="rId2"/>
          <a:stretch>
            <a:fillRect/>
          </a:stretch>
        </p:blipFill>
        <p:spPr>
          <a:xfrm>
            <a:off x="3746739" y="5342697"/>
            <a:ext cx="4252822" cy="974643"/>
          </a:xfrm>
          <a:prstGeom prst="rect">
            <a:avLst/>
          </a:prstGeom>
        </p:spPr>
      </p:pic>
    </p:spTree>
    <p:extLst>
      <p:ext uri="{BB962C8B-B14F-4D97-AF65-F5344CB8AC3E}">
        <p14:creationId xmlns:p14="http://schemas.microsoft.com/office/powerpoint/2010/main" val="2198278710"/>
      </p:ext>
    </p:extLst>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E794ED-A4C6-4595-8F30-4192AD796B10}"/>
              </a:ext>
            </a:extLst>
          </p:cNvPr>
          <p:cNvPicPr>
            <a:picLocks noChangeAspect="1"/>
          </p:cNvPicPr>
          <p:nvPr/>
        </p:nvPicPr>
        <p:blipFill>
          <a:blip r:embed="rId2"/>
          <a:stretch>
            <a:fillRect/>
          </a:stretch>
        </p:blipFill>
        <p:spPr>
          <a:xfrm>
            <a:off x="4500438" y="102906"/>
            <a:ext cx="7607444" cy="6627877"/>
          </a:xfrm>
          <a:prstGeom prst="rect">
            <a:avLst/>
          </a:prstGeom>
          <a:ln>
            <a:solidFill>
              <a:schemeClr val="accent1"/>
            </a:solidFill>
          </a:ln>
        </p:spPr>
      </p:pic>
      <p:sp>
        <p:nvSpPr>
          <p:cNvPr id="6" name="Title 1">
            <a:extLst>
              <a:ext uri="{FF2B5EF4-FFF2-40B4-BE49-F238E27FC236}">
                <a16:creationId xmlns:a16="http://schemas.microsoft.com/office/drawing/2014/main" id="{2A7F09F7-4769-4157-8747-5078196D1742}"/>
              </a:ext>
            </a:extLst>
          </p:cNvPr>
          <p:cNvSpPr>
            <a:spLocks noGrp="1"/>
          </p:cNvSpPr>
          <p:nvPr>
            <p:ph type="title"/>
          </p:nvPr>
        </p:nvSpPr>
        <p:spPr>
          <a:xfrm>
            <a:off x="222638" y="102737"/>
            <a:ext cx="3975652" cy="883226"/>
          </a:xfrm>
        </p:spPr>
        <p:txBody>
          <a:bodyPr/>
          <a:lstStyle/>
          <a:p>
            <a:r>
              <a:rPr lang="en-US" dirty="0"/>
              <a:t>Occupation Sort</a:t>
            </a:r>
          </a:p>
        </p:txBody>
      </p:sp>
      <p:sp>
        <p:nvSpPr>
          <p:cNvPr id="7" name="Content Placeholder 2">
            <a:extLst>
              <a:ext uri="{FF2B5EF4-FFF2-40B4-BE49-F238E27FC236}">
                <a16:creationId xmlns:a16="http://schemas.microsoft.com/office/drawing/2014/main" id="{71AC7B0B-AAB3-4AC4-8F07-598F47DD7BCD}"/>
              </a:ext>
            </a:extLst>
          </p:cNvPr>
          <p:cNvSpPr>
            <a:spLocks noGrp="1"/>
          </p:cNvSpPr>
          <p:nvPr>
            <p:ph idx="1"/>
          </p:nvPr>
        </p:nvSpPr>
        <p:spPr>
          <a:xfrm>
            <a:off x="993913" y="1948068"/>
            <a:ext cx="2409247" cy="3481464"/>
          </a:xfrm>
        </p:spPr>
        <p:txBody>
          <a:bodyPr>
            <a:normAutofit/>
          </a:bodyPr>
          <a:lstStyle/>
          <a:p>
            <a:r>
              <a:rPr lang="en-US" dirty="0">
                <a:solidFill>
                  <a:schemeClr val="tx1"/>
                </a:solidFill>
              </a:rPr>
              <a:t>Results list Careers / Occupations that you closely match</a:t>
            </a:r>
            <a:endParaRPr lang="en-US" i="1" dirty="0">
              <a:solidFill>
                <a:schemeClr val="tx1"/>
              </a:solidFill>
            </a:endParaRPr>
          </a:p>
        </p:txBody>
      </p:sp>
    </p:spTree>
    <p:extLst>
      <p:ext uri="{BB962C8B-B14F-4D97-AF65-F5344CB8AC3E}">
        <p14:creationId xmlns:p14="http://schemas.microsoft.com/office/powerpoint/2010/main" val="1809832728"/>
      </p:ext>
    </p:extLst>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0A968-F562-474A-AEBB-5EFD85ABE526}"/>
              </a:ext>
            </a:extLst>
          </p:cNvPr>
          <p:cNvSpPr>
            <a:spLocks noGrp="1"/>
          </p:cNvSpPr>
          <p:nvPr>
            <p:ph type="title"/>
          </p:nvPr>
        </p:nvSpPr>
        <p:spPr>
          <a:xfrm>
            <a:off x="838200" y="78878"/>
            <a:ext cx="10515600" cy="1325563"/>
          </a:xfrm>
        </p:spPr>
        <p:txBody>
          <a:bodyPr/>
          <a:lstStyle/>
          <a:p>
            <a:pPr algn="ctr"/>
            <a:r>
              <a:rPr lang="en-US" dirty="0"/>
              <a:t>Not on list  by Cluster</a:t>
            </a:r>
          </a:p>
        </p:txBody>
      </p:sp>
      <p:pic>
        <p:nvPicPr>
          <p:cNvPr id="5" name="Picture 4">
            <a:extLst>
              <a:ext uri="{FF2B5EF4-FFF2-40B4-BE49-F238E27FC236}">
                <a16:creationId xmlns:a16="http://schemas.microsoft.com/office/drawing/2014/main" id="{2115BE36-F5D7-4FEF-946C-458955158F06}"/>
              </a:ext>
            </a:extLst>
          </p:cNvPr>
          <p:cNvPicPr>
            <a:picLocks noChangeAspect="1"/>
          </p:cNvPicPr>
          <p:nvPr/>
        </p:nvPicPr>
        <p:blipFill>
          <a:blip r:embed="rId2"/>
          <a:stretch>
            <a:fillRect/>
          </a:stretch>
        </p:blipFill>
        <p:spPr>
          <a:xfrm>
            <a:off x="295717" y="1543050"/>
            <a:ext cx="9518946" cy="4536605"/>
          </a:xfrm>
          <a:prstGeom prst="rect">
            <a:avLst/>
          </a:prstGeom>
          <a:ln>
            <a:solidFill>
              <a:schemeClr val="accent1"/>
            </a:solidFill>
          </a:ln>
        </p:spPr>
      </p:pic>
      <p:sp>
        <p:nvSpPr>
          <p:cNvPr id="6" name="TextBox 5">
            <a:extLst>
              <a:ext uri="{FF2B5EF4-FFF2-40B4-BE49-F238E27FC236}">
                <a16:creationId xmlns:a16="http://schemas.microsoft.com/office/drawing/2014/main" id="{7BCC4225-8122-465A-8146-FECC1A10836D}"/>
              </a:ext>
            </a:extLst>
          </p:cNvPr>
          <p:cNvSpPr txBox="1"/>
          <p:nvPr/>
        </p:nvSpPr>
        <p:spPr>
          <a:xfrm>
            <a:off x="10047276" y="2147925"/>
            <a:ext cx="1767701" cy="4062651"/>
          </a:xfrm>
          <a:prstGeom prst="rect">
            <a:avLst/>
          </a:prstGeom>
          <a:noFill/>
        </p:spPr>
        <p:txBody>
          <a:bodyPr wrap="square" rtlCol="0">
            <a:spAutoFit/>
          </a:bodyPr>
          <a:lstStyle/>
          <a:p>
            <a:r>
              <a:rPr lang="en-US" sz="2400" b="1" dirty="0">
                <a:solidFill>
                  <a:srgbClr val="FF0000"/>
                </a:solidFill>
              </a:rPr>
              <a:t>Note:  </a:t>
            </a:r>
          </a:p>
          <a:p>
            <a:r>
              <a:rPr lang="en-US" sz="2400" u="sng" dirty="0"/>
              <a:t>Not On List </a:t>
            </a:r>
            <a:br>
              <a:rPr lang="en-US" sz="2400" dirty="0"/>
            </a:br>
            <a:r>
              <a:rPr lang="en-US" sz="2400" dirty="0"/>
              <a:t>can be as important as </a:t>
            </a:r>
            <a:br>
              <a:rPr lang="en-US" sz="2400" dirty="0"/>
            </a:br>
            <a:r>
              <a:rPr lang="en-US" sz="2400" dirty="0"/>
              <a:t>On List</a:t>
            </a:r>
          </a:p>
          <a:p>
            <a:endParaRPr lang="en-US" sz="2400" dirty="0"/>
          </a:p>
          <a:p>
            <a:r>
              <a:rPr lang="en-US" sz="2400" i="1" dirty="0"/>
              <a:t>Can validate why not to chose a career</a:t>
            </a:r>
          </a:p>
          <a:p>
            <a:endParaRPr lang="en-US" dirty="0"/>
          </a:p>
        </p:txBody>
      </p:sp>
    </p:spTree>
    <p:extLst>
      <p:ext uri="{BB962C8B-B14F-4D97-AF65-F5344CB8AC3E}">
        <p14:creationId xmlns:p14="http://schemas.microsoft.com/office/powerpoint/2010/main" val="2526603022"/>
      </p:ext>
    </p:extLst>
  </p:cSld>
  <p:clrMapOvr>
    <a:masterClrMapping/>
  </p:clrMapOvr>
  <p:transition>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0389-0987-4AE8-B325-74BCFF15C2EF}"/>
              </a:ext>
            </a:extLst>
          </p:cNvPr>
          <p:cNvSpPr>
            <a:spLocks noGrp="1"/>
          </p:cNvSpPr>
          <p:nvPr>
            <p:ph type="title"/>
          </p:nvPr>
        </p:nvSpPr>
        <p:spPr>
          <a:xfrm>
            <a:off x="1495432" y="139614"/>
            <a:ext cx="9508067" cy="941041"/>
          </a:xfrm>
        </p:spPr>
        <p:txBody>
          <a:bodyPr/>
          <a:lstStyle/>
          <a:p>
            <a:pPr algn="ctr"/>
            <a:r>
              <a:rPr lang="en-US" dirty="0"/>
              <a:t>Work Importance Locator</a:t>
            </a:r>
          </a:p>
        </p:txBody>
      </p:sp>
      <p:sp>
        <p:nvSpPr>
          <p:cNvPr id="3" name="Content Placeholder 2">
            <a:extLst>
              <a:ext uri="{FF2B5EF4-FFF2-40B4-BE49-F238E27FC236}">
                <a16:creationId xmlns:a16="http://schemas.microsoft.com/office/drawing/2014/main" id="{93D2455F-6AEA-4FA3-ACE7-62F7454DD47D}"/>
              </a:ext>
            </a:extLst>
          </p:cNvPr>
          <p:cNvSpPr>
            <a:spLocks noGrp="1"/>
          </p:cNvSpPr>
          <p:nvPr>
            <p:ph idx="1"/>
          </p:nvPr>
        </p:nvSpPr>
        <p:spPr>
          <a:xfrm>
            <a:off x="838200" y="2214563"/>
            <a:ext cx="10515600" cy="3962400"/>
          </a:xfrm>
        </p:spPr>
        <p:txBody>
          <a:bodyPr/>
          <a:lstStyle/>
          <a:p>
            <a:r>
              <a:rPr lang="en-US" dirty="0">
                <a:solidFill>
                  <a:schemeClr val="tx1"/>
                </a:solidFill>
              </a:rPr>
              <a:t>The Work Importance Locator (</a:t>
            </a:r>
            <a:r>
              <a:rPr lang="en-US" i="1" dirty="0">
                <a:solidFill>
                  <a:schemeClr val="tx1"/>
                </a:solidFill>
              </a:rPr>
              <a:t>WIL</a:t>
            </a:r>
            <a:r>
              <a:rPr lang="en-US" dirty="0">
                <a:solidFill>
                  <a:schemeClr val="tx1"/>
                </a:solidFill>
              </a:rPr>
              <a:t>) is a self-assessment career exploration tool that allows clients to pinpoint what is important to them in a job. </a:t>
            </a:r>
            <a:br>
              <a:rPr lang="en-US" dirty="0">
                <a:solidFill>
                  <a:schemeClr val="tx1"/>
                </a:solidFill>
              </a:rPr>
            </a:br>
            <a:br>
              <a:rPr lang="en-US" dirty="0">
                <a:solidFill>
                  <a:schemeClr val="tx1"/>
                </a:solidFill>
              </a:rPr>
            </a:br>
            <a:r>
              <a:rPr lang="en-US" dirty="0">
                <a:solidFill>
                  <a:schemeClr val="tx1"/>
                </a:solidFill>
              </a:rPr>
              <a:t>It helps people identify occupations that they may find satisfying based on the similarity between their work values (</a:t>
            </a:r>
            <a:r>
              <a:rPr lang="en-US" i="1" dirty="0">
                <a:solidFill>
                  <a:schemeClr val="tx1"/>
                </a:solidFill>
              </a:rPr>
              <a:t>such as achievement, independence, and conditions of work</a:t>
            </a:r>
            <a:r>
              <a:rPr lang="en-US" dirty="0">
                <a:solidFill>
                  <a:schemeClr val="tx1"/>
                </a:solidFill>
              </a:rPr>
              <a:t>) and the characteristics of the occupations.</a:t>
            </a:r>
          </a:p>
        </p:txBody>
      </p:sp>
      <p:pic>
        <p:nvPicPr>
          <p:cNvPr id="5" name="Picture 4">
            <a:extLst>
              <a:ext uri="{FF2B5EF4-FFF2-40B4-BE49-F238E27FC236}">
                <a16:creationId xmlns:a16="http://schemas.microsoft.com/office/drawing/2014/main" id="{F86101C4-BA26-43CD-A415-EAFDB07D1641}"/>
              </a:ext>
            </a:extLst>
          </p:cNvPr>
          <p:cNvPicPr>
            <a:picLocks noChangeAspect="1"/>
          </p:cNvPicPr>
          <p:nvPr/>
        </p:nvPicPr>
        <p:blipFill>
          <a:blip r:embed="rId2"/>
          <a:stretch>
            <a:fillRect/>
          </a:stretch>
        </p:blipFill>
        <p:spPr>
          <a:xfrm>
            <a:off x="113142" y="156949"/>
            <a:ext cx="2943636" cy="1533739"/>
          </a:xfrm>
          <a:prstGeom prst="rect">
            <a:avLst/>
          </a:prstGeom>
        </p:spPr>
      </p:pic>
    </p:spTree>
    <p:extLst>
      <p:ext uri="{BB962C8B-B14F-4D97-AF65-F5344CB8AC3E}">
        <p14:creationId xmlns:p14="http://schemas.microsoft.com/office/powerpoint/2010/main" val="1643593579"/>
      </p:ext>
    </p:extLst>
  </p:cSld>
  <p:clrMapOvr>
    <a:masterClrMapping/>
  </p:clrMapOvr>
  <p:transition>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E09A4-9FB0-4DD1-BEBB-C811525808DF}"/>
              </a:ext>
            </a:extLst>
          </p:cNvPr>
          <p:cNvSpPr>
            <a:spLocks noGrp="1"/>
          </p:cNvSpPr>
          <p:nvPr>
            <p:ph type="title"/>
          </p:nvPr>
        </p:nvSpPr>
        <p:spPr>
          <a:xfrm>
            <a:off x="203450" y="-34939"/>
            <a:ext cx="2639824" cy="1325563"/>
          </a:xfrm>
        </p:spPr>
        <p:txBody>
          <a:bodyPr>
            <a:normAutofit fontScale="90000"/>
          </a:bodyPr>
          <a:lstStyle/>
          <a:p>
            <a:r>
              <a:rPr lang="en-US" dirty="0"/>
              <a:t>Work Importance Locator</a:t>
            </a:r>
          </a:p>
        </p:txBody>
      </p:sp>
      <p:pic>
        <p:nvPicPr>
          <p:cNvPr id="5" name="Picture 4">
            <a:extLst>
              <a:ext uri="{FF2B5EF4-FFF2-40B4-BE49-F238E27FC236}">
                <a16:creationId xmlns:a16="http://schemas.microsoft.com/office/drawing/2014/main" id="{D1223C4B-5D30-40A7-ACDD-8554B759EDAF}"/>
              </a:ext>
            </a:extLst>
          </p:cNvPr>
          <p:cNvPicPr>
            <a:picLocks noChangeAspect="1"/>
          </p:cNvPicPr>
          <p:nvPr/>
        </p:nvPicPr>
        <p:blipFill>
          <a:blip r:embed="rId2"/>
          <a:stretch>
            <a:fillRect/>
          </a:stretch>
        </p:blipFill>
        <p:spPr>
          <a:xfrm>
            <a:off x="2843274" y="390101"/>
            <a:ext cx="9145276" cy="6077798"/>
          </a:xfrm>
          <a:prstGeom prst="rect">
            <a:avLst/>
          </a:prstGeom>
          <a:ln>
            <a:solidFill>
              <a:schemeClr val="accent1"/>
            </a:solidFill>
          </a:ln>
        </p:spPr>
      </p:pic>
      <p:sp>
        <p:nvSpPr>
          <p:cNvPr id="6" name="TextBox 5">
            <a:extLst>
              <a:ext uri="{FF2B5EF4-FFF2-40B4-BE49-F238E27FC236}">
                <a16:creationId xmlns:a16="http://schemas.microsoft.com/office/drawing/2014/main" id="{FEA55AD4-1A63-4FFC-B0BA-8F1A90F5AD85}"/>
              </a:ext>
            </a:extLst>
          </p:cNvPr>
          <p:cNvSpPr txBox="1"/>
          <p:nvPr/>
        </p:nvSpPr>
        <p:spPr>
          <a:xfrm>
            <a:off x="203450" y="1281725"/>
            <a:ext cx="2506894" cy="5170646"/>
          </a:xfrm>
          <a:prstGeom prst="rect">
            <a:avLst/>
          </a:prstGeom>
          <a:noFill/>
        </p:spPr>
        <p:txBody>
          <a:bodyPr wrap="square" rtlCol="0">
            <a:spAutoFit/>
          </a:bodyPr>
          <a:lstStyle/>
          <a:p>
            <a:r>
              <a:rPr lang="en-US" sz="2400" b="1" dirty="0">
                <a:solidFill>
                  <a:srgbClr val="FF0000"/>
                </a:solidFill>
              </a:rPr>
              <a:t>Note:  </a:t>
            </a:r>
          </a:p>
          <a:p>
            <a:r>
              <a:rPr lang="en-US" sz="2400" dirty="0"/>
              <a:t>Twenty (</a:t>
            </a:r>
            <a:r>
              <a:rPr lang="en-US" sz="2400" i="1" dirty="0"/>
              <a:t>20</a:t>
            </a:r>
            <a:r>
              <a:rPr lang="en-US" sz="2400" dirty="0"/>
              <a:t>) work values  are provided. </a:t>
            </a:r>
          </a:p>
          <a:p>
            <a:endParaRPr lang="en-US" sz="2400" dirty="0"/>
          </a:p>
          <a:p>
            <a:r>
              <a:rPr lang="en-US" sz="2400" dirty="0"/>
              <a:t>You Rate how important each is to you.</a:t>
            </a:r>
          </a:p>
          <a:p>
            <a:endParaRPr lang="en-US" sz="2400" dirty="0"/>
          </a:p>
          <a:p>
            <a:r>
              <a:rPr lang="en-US" sz="2400" dirty="0"/>
              <a:t>Scale is:</a:t>
            </a:r>
          </a:p>
          <a:p>
            <a:r>
              <a:rPr lang="en-US" sz="2400" i="1" dirty="0"/>
              <a:t>Most Important </a:t>
            </a:r>
          </a:p>
          <a:p>
            <a:r>
              <a:rPr lang="en-US" sz="2400" i="1" dirty="0"/>
              <a:t>To </a:t>
            </a:r>
          </a:p>
          <a:p>
            <a:r>
              <a:rPr lang="en-US" sz="2400" i="1" dirty="0"/>
              <a:t>Least Important</a:t>
            </a:r>
          </a:p>
          <a:p>
            <a:endParaRPr lang="en-US" dirty="0"/>
          </a:p>
        </p:txBody>
      </p:sp>
    </p:spTree>
    <p:extLst>
      <p:ext uri="{BB962C8B-B14F-4D97-AF65-F5344CB8AC3E}">
        <p14:creationId xmlns:p14="http://schemas.microsoft.com/office/powerpoint/2010/main" val="793170369"/>
      </p:ext>
    </p:extLst>
  </p:cSld>
  <p:clrMapOvr>
    <a:masterClrMapping/>
  </p:clrMapOvr>
  <p:transition>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55824A-86F1-4A2D-A560-A9670476F1F9}"/>
              </a:ext>
            </a:extLst>
          </p:cNvPr>
          <p:cNvPicPr>
            <a:picLocks noChangeAspect="1"/>
          </p:cNvPicPr>
          <p:nvPr/>
        </p:nvPicPr>
        <p:blipFill>
          <a:blip r:embed="rId2"/>
          <a:stretch>
            <a:fillRect/>
          </a:stretch>
        </p:blipFill>
        <p:spPr>
          <a:xfrm>
            <a:off x="3132810" y="124728"/>
            <a:ext cx="8674138" cy="6685565"/>
          </a:xfrm>
          <a:prstGeom prst="rect">
            <a:avLst/>
          </a:prstGeom>
          <a:ln>
            <a:solidFill>
              <a:schemeClr val="accent1"/>
            </a:solidFill>
          </a:ln>
        </p:spPr>
      </p:pic>
      <p:sp>
        <p:nvSpPr>
          <p:cNvPr id="6" name="Title 1">
            <a:extLst>
              <a:ext uri="{FF2B5EF4-FFF2-40B4-BE49-F238E27FC236}">
                <a16:creationId xmlns:a16="http://schemas.microsoft.com/office/drawing/2014/main" id="{BF70E526-630B-49D9-ACA3-3CEC1DF5AFC1}"/>
              </a:ext>
            </a:extLst>
          </p:cNvPr>
          <p:cNvSpPr>
            <a:spLocks noGrp="1"/>
          </p:cNvSpPr>
          <p:nvPr>
            <p:ph type="title"/>
          </p:nvPr>
        </p:nvSpPr>
        <p:spPr>
          <a:xfrm>
            <a:off x="203450" y="-42890"/>
            <a:ext cx="2639824" cy="1325563"/>
          </a:xfrm>
        </p:spPr>
        <p:txBody>
          <a:bodyPr>
            <a:normAutofit fontScale="90000"/>
          </a:bodyPr>
          <a:lstStyle/>
          <a:p>
            <a:r>
              <a:rPr lang="en-US" dirty="0"/>
              <a:t>Work Importance Locator</a:t>
            </a:r>
          </a:p>
        </p:txBody>
      </p:sp>
      <p:sp>
        <p:nvSpPr>
          <p:cNvPr id="7" name="TextBox 6">
            <a:extLst>
              <a:ext uri="{FF2B5EF4-FFF2-40B4-BE49-F238E27FC236}">
                <a16:creationId xmlns:a16="http://schemas.microsoft.com/office/drawing/2014/main" id="{CF0CAD1F-D2D3-45D1-A78D-2CC30667C4D3}"/>
              </a:ext>
            </a:extLst>
          </p:cNvPr>
          <p:cNvSpPr txBox="1"/>
          <p:nvPr/>
        </p:nvSpPr>
        <p:spPr>
          <a:xfrm>
            <a:off x="203450" y="1224570"/>
            <a:ext cx="2506894" cy="5109091"/>
          </a:xfrm>
          <a:prstGeom prst="rect">
            <a:avLst/>
          </a:prstGeom>
          <a:noFill/>
        </p:spPr>
        <p:txBody>
          <a:bodyPr wrap="square" rtlCol="0">
            <a:spAutoFit/>
          </a:bodyPr>
          <a:lstStyle/>
          <a:p>
            <a:r>
              <a:rPr lang="en-US" sz="2200" b="1" dirty="0">
                <a:solidFill>
                  <a:srgbClr val="FF0000"/>
                </a:solidFill>
              </a:rPr>
              <a:t>Note:  </a:t>
            </a:r>
          </a:p>
          <a:p>
            <a:r>
              <a:rPr lang="en-US" sz="2200" dirty="0"/>
              <a:t>You are only </a:t>
            </a:r>
            <a:r>
              <a:rPr lang="en-US" sz="2200" i="1" u="sng" dirty="0"/>
              <a:t>allowed</a:t>
            </a:r>
            <a:r>
              <a:rPr lang="en-US" sz="2200" dirty="0"/>
              <a:t> to use the Ratings given four (4) times each.</a:t>
            </a:r>
          </a:p>
          <a:p>
            <a:endParaRPr lang="en-US" sz="2200" dirty="0"/>
          </a:p>
          <a:p>
            <a:r>
              <a:rPr lang="en-US" sz="2200" i="1" dirty="0"/>
              <a:t>So, only 4 Most Important values, only 4 Least Important values, </a:t>
            </a:r>
            <a:r>
              <a:rPr lang="en-US" sz="2200" i="1" dirty="0" err="1"/>
              <a:t>etc</a:t>
            </a:r>
            <a:r>
              <a:rPr lang="en-US" sz="2200" i="1" dirty="0"/>
              <a:t>…</a:t>
            </a:r>
          </a:p>
          <a:p>
            <a:endParaRPr lang="en-US" sz="2200" dirty="0"/>
          </a:p>
          <a:p>
            <a:r>
              <a:rPr lang="en-US" sz="2200" dirty="0"/>
              <a:t>You need to rate all the values.  </a:t>
            </a:r>
          </a:p>
          <a:p>
            <a:endParaRPr lang="en-US" dirty="0"/>
          </a:p>
        </p:txBody>
      </p:sp>
    </p:spTree>
    <p:extLst>
      <p:ext uri="{BB962C8B-B14F-4D97-AF65-F5344CB8AC3E}">
        <p14:creationId xmlns:p14="http://schemas.microsoft.com/office/powerpoint/2010/main" val="2210443630"/>
      </p:ext>
    </p:extLst>
  </p:cSld>
  <p:clrMapOvr>
    <a:masterClrMapping/>
  </p:clrMapOvr>
  <p:transition>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5A7A46-75BF-4F56-894B-17CA92119458}"/>
              </a:ext>
            </a:extLst>
          </p:cNvPr>
          <p:cNvPicPr>
            <a:picLocks noChangeAspect="1"/>
          </p:cNvPicPr>
          <p:nvPr/>
        </p:nvPicPr>
        <p:blipFill>
          <a:blip r:embed="rId2"/>
          <a:stretch>
            <a:fillRect/>
          </a:stretch>
        </p:blipFill>
        <p:spPr>
          <a:xfrm>
            <a:off x="3601941" y="146775"/>
            <a:ext cx="8138008" cy="6623763"/>
          </a:xfrm>
          <a:prstGeom prst="rect">
            <a:avLst/>
          </a:prstGeom>
          <a:ln>
            <a:solidFill>
              <a:schemeClr val="accent1"/>
            </a:solidFill>
          </a:ln>
        </p:spPr>
      </p:pic>
      <p:sp>
        <p:nvSpPr>
          <p:cNvPr id="6" name="Title 1">
            <a:extLst>
              <a:ext uri="{FF2B5EF4-FFF2-40B4-BE49-F238E27FC236}">
                <a16:creationId xmlns:a16="http://schemas.microsoft.com/office/drawing/2014/main" id="{9E8B08E7-3CB8-4586-8190-828D6CF9F047}"/>
              </a:ext>
            </a:extLst>
          </p:cNvPr>
          <p:cNvSpPr>
            <a:spLocks noGrp="1"/>
          </p:cNvSpPr>
          <p:nvPr>
            <p:ph type="title"/>
          </p:nvPr>
        </p:nvSpPr>
        <p:spPr>
          <a:xfrm>
            <a:off x="203450" y="-42878"/>
            <a:ext cx="2639824" cy="1325563"/>
          </a:xfrm>
        </p:spPr>
        <p:txBody>
          <a:bodyPr>
            <a:normAutofit fontScale="90000"/>
          </a:bodyPr>
          <a:lstStyle/>
          <a:p>
            <a:r>
              <a:rPr lang="en-US" dirty="0"/>
              <a:t>Work Importance Locator</a:t>
            </a:r>
          </a:p>
        </p:txBody>
      </p:sp>
      <p:sp>
        <p:nvSpPr>
          <p:cNvPr id="7" name="TextBox 6">
            <a:extLst>
              <a:ext uri="{FF2B5EF4-FFF2-40B4-BE49-F238E27FC236}">
                <a16:creationId xmlns:a16="http://schemas.microsoft.com/office/drawing/2014/main" id="{7C52D691-CAF8-4292-93D3-7F82C4A4796C}"/>
              </a:ext>
            </a:extLst>
          </p:cNvPr>
          <p:cNvSpPr txBox="1"/>
          <p:nvPr/>
        </p:nvSpPr>
        <p:spPr>
          <a:xfrm>
            <a:off x="314764" y="2481881"/>
            <a:ext cx="2771336" cy="2954655"/>
          </a:xfrm>
          <a:prstGeom prst="rect">
            <a:avLst/>
          </a:prstGeom>
          <a:noFill/>
        </p:spPr>
        <p:txBody>
          <a:bodyPr wrap="square" rtlCol="0">
            <a:spAutoFit/>
          </a:bodyPr>
          <a:lstStyle/>
          <a:p>
            <a:r>
              <a:rPr lang="en-US" sz="2400" b="1" dirty="0">
                <a:solidFill>
                  <a:srgbClr val="FF0000"/>
                </a:solidFill>
              </a:rPr>
              <a:t>Note:  </a:t>
            </a:r>
          </a:p>
          <a:p>
            <a:endParaRPr lang="en-US" sz="2400" b="1" dirty="0">
              <a:solidFill>
                <a:srgbClr val="FF0000"/>
              </a:solidFill>
            </a:endParaRPr>
          </a:p>
          <a:p>
            <a:r>
              <a:rPr lang="en-US" sz="2400" dirty="0"/>
              <a:t>RESULTS </a:t>
            </a:r>
          </a:p>
          <a:p>
            <a:r>
              <a:rPr lang="en-US" sz="2400" dirty="0"/>
              <a:t>Are broken out by </a:t>
            </a:r>
            <a:r>
              <a:rPr lang="en-US" sz="2400" i="1" dirty="0"/>
              <a:t>Work Values Groups </a:t>
            </a:r>
            <a:r>
              <a:rPr lang="en-US" sz="2400" dirty="0"/>
              <a:t>that you rated highest in</a:t>
            </a:r>
          </a:p>
          <a:p>
            <a:endParaRPr lang="en-US" dirty="0"/>
          </a:p>
        </p:txBody>
      </p:sp>
    </p:spTree>
    <p:extLst>
      <p:ext uri="{BB962C8B-B14F-4D97-AF65-F5344CB8AC3E}">
        <p14:creationId xmlns:p14="http://schemas.microsoft.com/office/powerpoint/2010/main" val="257459663"/>
      </p:ext>
    </p:extLst>
  </p:cSld>
  <p:clrMapOvr>
    <a:masterClrMapping/>
  </p:clrMapOvr>
  <p:transition>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C61338-CFAF-40C9-A410-CA77128214DD}"/>
              </a:ext>
            </a:extLst>
          </p:cNvPr>
          <p:cNvPicPr>
            <a:picLocks noChangeAspect="1"/>
          </p:cNvPicPr>
          <p:nvPr/>
        </p:nvPicPr>
        <p:blipFill>
          <a:blip r:embed="rId2"/>
          <a:stretch>
            <a:fillRect/>
          </a:stretch>
        </p:blipFill>
        <p:spPr>
          <a:xfrm>
            <a:off x="4937759" y="182056"/>
            <a:ext cx="6599087" cy="6543864"/>
          </a:xfrm>
          <a:prstGeom prst="rect">
            <a:avLst/>
          </a:prstGeom>
          <a:ln>
            <a:solidFill>
              <a:schemeClr val="accent1"/>
            </a:solidFill>
          </a:ln>
        </p:spPr>
      </p:pic>
      <p:sp>
        <p:nvSpPr>
          <p:cNvPr id="6" name="Title 1">
            <a:extLst>
              <a:ext uri="{FF2B5EF4-FFF2-40B4-BE49-F238E27FC236}">
                <a16:creationId xmlns:a16="http://schemas.microsoft.com/office/drawing/2014/main" id="{22DED97C-9B94-4DE1-AAE8-91A8E3D2F6D5}"/>
              </a:ext>
            </a:extLst>
          </p:cNvPr>
          <p:cNvSpPr>
            <a:spLocks noGrp="1"/>
          </p:cNvSpPr>
          <p:nvPr>
            <p:ph type="title"/>
          </p:nvPr>
        </p:nvSpPr>
        <p:spPr>
          <a:xfrm>
            <a:off x="203450" y="-28592"/>
            <a:ext cx="2639824" cy="1325563"/>
          </a:xfrm>
        </p:spPr>
        <p:txBody>
          <a:bodyPr>
            <a:normAutofit fontScale="90000"/>
          </a:bodyPr>
          <a:lstStyle/>
          <a:p>
            <a:r>
              <a:rPr lang="en-US" dirty="0"/>
              <a:t>Work Importance Locator</a:t>
            </a:r>
          </a:p>
        </p:txBody>
      </p:sp>
      <p:sp>
        <p:nvSpPr>
          <p:cNvPr id="7" name="TextBox 6">
            <a:extLst>
              <a:ext uri="{FF2B5EF4-FFF2-40B4-BE49-F238E27FC236}">
                <a16:creationId xmlns:a16="http://schemas.microsoft.com/office/drawing/2014/main" id="{5343B9F1-0D28-4039-9BA6-0E79E06BCF79}"/>
              </a:ext>
            </a:extLst>
          </p:cNvPr>
          <p:cNvSpPr txBox="1"/>
          <p:nvPr/>
        </p:nvSpPr>
        <p:spPr>
          <a:xfrm>
            <a:off x="934523" y="1676058"/>
            <a:ext cx="2639823" cy="3323987"/>
          </a:xfrm>
          <a:prstGeom prst="rect">
            <a:avLst/>
          </a:prstGeom>
          <a:noFill/>
        </p:spPr>
        <p:txBody>
          <a:bodyPr wrap="square" rtlCol="0">
            <a:spAutoFit/>
          </a:bodyPr>
          <a:lstStyle/>
          <a:p>
            <a:r>
              <a:rPr lang="en-US" sz="2400" b="1" dirty="0">
                <a:solidFill>
                  <a:srgbClr val="FF0000"/>
                </a:solidFill>
              </a:rPr>
              <a:t>Note:  </a:t>
            </a:r>
          </a:p>
          <a:p>
            <a:endParaRPr lang="en-US" sz="2400" b="1" dirty="0">
              <a:solidFill>
                <a:srgbClr val="FF0000"/>
              </a:solidFill>
            </a:endParaRPr>
          </a:p>
          <a:p>
            <a:r>
              <a:rPr lang="en-US" sz="2400" dirty="0"/>
              <a:t>RESULTS </a:t>
            </a:r>
          </a:p>
          <a:p>
            <a:endParaRPr lang="en-US" sz="2400" dirty="0"/>
          </a:p>
          <a:p>
            <a:r>
              <a:rPr lang="en-US" sz="2400" i="1" dirty="0"/>
              <a:t>Work Value Groups </a:t>
            </a:r>
            <a:r>
              <a:rPr lang="en-US" sz="2400" dirty="0"/>
              <a:t>can then be broken out by Careers in that Group</a:t>
            </a:r>
          </a:p>
          <a:p>
            <a:endParaRPr lang="en-US" dirty="0"/>
          </a:p>
        </p:txBody>
      </p:sp>
    </p:spTree>
    <p:extLst>
      <p:ext uri="{BB962C8B-B14F-4D97-AF65-F5344CB8AC3E}">
        <p14:creationId xmlns:p14="http://schemas.microsoft.com/office/powerpoint/2010/main" val="1159943836"/>
      </p:ext>
    </p:extLst>
  </p:cSld>
  <p:clrMapOvr>
    <a:masterClrMapping/>
  </p:clrMapOvr>
  <p:transition>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0389-0987-4AE8-B325-74BCFF15C2EF}"/>
              </a:ext>
            </a:extLst>
          </p:cNvPr>
          <p:cNvSpPr>
            <a:spLocks noGrp="1"/>
          </p:cNvSpPr>
          <p:nvPr>
            <p:ph type="title"/>
          </p:nvPr>
        </p:nvSpPr>
        <p:spPr/>
        <p:txBody>
          <a:bodyPr/>
          <a:lstStyle/>
          <a:p>
            <a:pPr algn="ctr"/>
            <a:r>
              <a:rPr lang="en-US" dirty="0"/>
              <a:t>CCI Quick Pic</a:t>
            </a:r>
          </a:p>
        </p:txBody>
      </p:sp>
      <p:sp>
        <p:nvSpPr>
          <p:cNvPr id="3" name="Content Placeholder 2">
            <a:extLst>
              <a:ext uri="{FF2B5EF4-FFF2-40B4-BE49-F238E27FC236}">
                <a16:creationId xmlns:a16="http://schemas.microsoft.com/office/drawing/2014/main" id="{93D2455F-6AEA-4FA3-ACE7-62F7454DD47D}"/>
              </a:ext>
            </a:extLst>
          </p:cNvPr>
          <p:cNvSpPr>
            <a:spLocks noGrp="1"/>
          </p:cNvSpPr>
          <p:nvPr>
            <p:ph idx="1"/>
          </p:nvPr>
        </p:nvSpPr>
        <p:spPr>
          <a:xfrm>
            <a:off x="838200" y="2329731"/>
            <a:ext cx="10515600" cy="3847231"/>
          </a:xfrm>
        </p:spPr>
        <p:txBody>
          <a:bodyPr/>
          <a:lstStyle/>
          <a:p>
            <a:r>
              <a:rPr lang="en-US" dirty="0">
                <a:solidFill>
                  <a:schemeClr val="tx1"/>
                </a:solidFill>
              </a:rPr>
              <a:t>CCI Quick Pic uses pictures to help you think about activities you like. Quick and easy, after you rate your interests, they are matched to career clusters. </a:t>
            </a:r>
            <a:br>
              <a:rPr lang="en-US" dirty="0">
                <a:solidFill>
                  <a:schemeClr val="tx1"/>
                </a:solidFill>
              </a:rPr>
            </a:br>
            <a:endParaRPr lang="en-US" dirty="0">
              <a:solidFill>
                <a:schemeClr val="tx1"/>
              </a:solidFill>
            </a:endParaRPr>
          </a:p>
          <a:p>
            <a:r>
              <a:rPr lang="en-US" dirty="0">
                <a:solidFill>
                  <a:schemeClr val="tx1"/>
                </a:solidFill>
              </a:rPr>
              <a:t>Can be helpful for people that are language skills deficient.</a:t>
            </a:r>
          </a:p>
        </p:txBody>
      </p:sp>
      <p:pic>
        <p:nvPicPr>
          <p:cNvPr id="5" name="Picture 4">
            <a:extLst>
              <a:ext uri="{FF2B5EF4-FFF2-40B4-BE49-F238E27FC236}">
                <a16:creationId xmlns:a16="http://schemas.microsoft.com/office/drawing/2014/main" id="{45683AB3-70A5-4674-85AE-120CFCE72F6F}"/>
              </a:ext>
            </a:extLst>
          </p:cNvPr>
          <p:cNvPicPr>
            <a:picLocks noChangeAspect="1"/>
          </p:cNvPicPr>
          <p:nvPr/>
        </p:nvPicPr>
        <p:blipFill>
          <a:blip r:embed="rId2"/>
          <a:stretch>
            <a:fillRect/>
          </a:stretch>
        </p:blipFill>
        <p:spPr>
          <a:xfrm>
            <a:off x="366712" y="190507"/>
            <a:ext cx="2962688" cy="1514686"/>
          </a:xfrm>
          <a:prstGeom prst="rect">
            <a:avLst/>
          </a:prstGeom>
        </p:spPr>
      </p:pic>
    </p:spTree>
    <p:extLst>
      <p:ext uri="{BB962C8B-B14F-4D97-AF65-F5344CB8AC3E}">
        <p14:creationId xmlns:p14="http://schemas.microsoft.com/office/powerpoint/2010/main" val="973136658"/>
      </p:ext>
    </p:extLst>
  </p:cSld>
  <p:clrMapOvr>
    <a:masterClrMapping/>
  </p:clrMapOvr>
  <p:transition>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5AE07-7DF1-48E9-9A35-86369318B553}"/>
              </a:ext>
            </a:extLst>
          </p:cNvPr>
          <p:cNvSpPr>
            <a:spLocks noGrp="1"/>
          </p:cNvSpPr>
          <p:nvPr>
            <p:ph type="title"/>
          </p:nvPr>
        </p:nvSpPr>
        <p:spPr>
          <a:xfrm>
            <a:off x="297513" y="-6353"/>
            <a:ext cx="2628569" cy="1325563"/>
          </a:xfrm>
        </p:spPr>
        <p:txBody>
          <a:bodyPr/>
          <a:lstStyle/>
          <a:p>
            <a:r>
              <a:rPr lang="en-US" dirty="0"/>
              <a:t>CCI Quick </a:t>
            </a:r>
            <a:br>
              <a:rPr lang="en-US" dirty="0"/>
            </a:br>
            <a:r>
              <a:rPr lang="en-US" dirty="0"/>
              <a:t>Pic</a:t>
            </a:r>
          </a:p>
        </p:txBody>
      </p:sp>
      <p:pic>
        <p:nvPicPr>
          <p:cNvPr id="5" name="Picture 4">
            <a:extLst>
              <a:ext uri="{FF2B5EF4-FFF2-40B4-BE49-F238E27FC236}">
                <a16:creationId xmlns:a16="http://schemas.microsoft.com/office/drawing/2014/main" id="{FC8A2400-23CA-4297-8385-BC6A31C1B56C}"/>
              </a:ext>
            </a:extLst>
          </p:cNvPr>
          <p:cNvPicPr>
            <a:picLocks noChangeAspect="1"/>
          </p:cNvPicPr>
          <p:nvPr/>
        </p:nvPicPr>
        <p:blipFill>
          <a:blip r:embed="rId2"/>
          <a:stretch>
            <a:fillRect/>
          </a:stretch>
        </p:blipFill>
        <p:spPr>
          <a:xfrm>
            <a:off x="2758338" y="504417"/>
            <a:ext cx="9135750" cy="5849166"/>
          </a:xfrm>
          <a:prstGeom prst="rect">
            <a:avLst/>
          </a:prstGeom>
          <a:ln>
            <a:solidFill>
              <a:schemeClr val="accent1"/>
            </a:solidFill>
          </a:ln>
        </p:spPr>
      </p:pic>
      <p:sp>
        <p:nvSpPr>
          <p:cNvPr id="6" name="TextBox 5">
            <a:extLst>
              <a:ext uri="{FF2B5EF4-FFF2-40B4-BE49-F238E27FC236}">
                <a16:creationId xmlns:a16="http://schemas.microsoft.com/office/drawing/2014/main" id="{8C5E92FA-A15B-4151-A9B2-415007093151}"/>
              </a:ext>
            </a:extLst>
          </p:cNvPr>
          <p:cNvSpPr txBox="1"/>
          <p:nvPr/>
        </p:nvSpPr>
        <p:spPr>
          <a:xfrm>
            <a:off x="240855" y="1666106"/>
            <a:ext cx="2506894" cy="2954655"/>
          </a:xfrm>
          <a:prstGeom prst="rect">
            <a:avLst/>
          </a:prstGeom>
          <a:noFill/>
        </p:spPr>
        <p:txBody>
          <a:bodyPr wrap="square" rtlCol="0">
            <a:spAutoFit/>
          </a:bodyPr>
          <a:lstStyle/>
          <a:p>
            <a:r>
              <a:rPr lang="en-US" sz="2400" b="1" dirty="0">
                <a:solidFill>
                  <a:srgbClr val="FF0000"/>
                </a:solidFill>
              </a:rPr>
              <a:t>Note:  </a:t>
            </a:r>
          </a:p>
          <a:p>
            <a:endParaRPr lang="en-US" sz="2400" b="1" dirty="0">
              <a:solidFill>
                <a:srgbClr val="FF0000"/>
              </a:solidFill>
            </a:endParaRPr>
          </a:p>
          <a:p>
            <a:r>
              <a:rPr lang="en-US" sz="2400" dirty="0"/>
              <a:t>View forty-Eight (</a:t>
            </a:r>
            <a:r>
              <a:rPr lang="en-US" sz="2400" i="1" dirty="0"/>
              <a:t>48</a:t>
            </a:r>
            <a:r>
              <a:rPr lang="en-US" sz="2400" dirty="0"/>
              <a:t>) photographs and rate how much you </a:t>
            </a:r>
            <a:r>
              <a:rPr lang="en-US" sz="2400" i="1" dirty="0"/>
              <a:t>like or dislike </a:t>
            </a:r>
            <a:r>
              <a:rPr lang="en-US" sz="2400" dirty="0"/>
              <a:t>that activity </a:t>
            </a:r>
          </a:p>
          <a:p>
            <a:endParaRPr lang="en-US" dirty="0"/>
          </a:p>
        </p:txBody>
      </p:sp>
    </p:spTree>
    <p:extLst>
      <p:ext uri="{BB962C8B-B14F-4D97-AF65-F5344CB8AC3E}">
        <p14:creationId xmlns:p14="http://schemas.microsoft.com/office/powerpoint/2010/main" val="3124783962"/>
      </p:ext>
    </p:extLst>
  </p:cSld>
  <p:clrMapOvr>
    <a:masterClrMapping/>
  </p:clrMapOvr>
  <p:transition>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FF0910-27B2-4A79-A5E7-15A1456EA9CD}"/>
              </a:ext>
            </a:extLst>
          </p:cNvPr>
          <p:cNvPicPr>
            <a:picLocks noChangeAspect="1"/>
          </p:cNvPicPr>
          <p:nvPr/>
        </p:nvPicPr>
        <p:blipFill>
          <a:blip r:embed="rId2"/>
          <a:stretch>
            <a:fillRect/>
          </a:stretch>
        </p:blipFill>
        <p:spPr>
          <a:xfrm>
            <a:off x="2745231" y="299601"/>
            <a:ext cx="9126224" cy="6258798"/>
          </a:xfrm>
          <a:prstGeom prst="rect">
            <a:avLst/>
          </a:prstGeom>
          <a:ln>
            <a:solidFill>
              <a:schemeClr val="accent1"/>
            </a:solidFill>
          </a:ln>
        </p:spPr>
      </p:pic>
      <p:sp>
        <p:nvSpPr>
          <p:cNvPr id="5" name="Title 1">
            <a:extLst>
              <a:ext uri="{FF2B5EF4-FFF2-40B4-BE49-F238E27FC236}">
                <a16:creationId xmlns:a16="http://schemas.microsoft.com/office/drawing/2014/main" id="{E9265924-D682-4FA9-BCC9-902A65E3CEC4}"/>
              </a:ext>
            </a:extLst>
          </p:cNvPr>
          <p:cNvSpPr>
            <a:spLocks noGrp="1"/>
          </p:cNvSpPr>
          <p:nvPr>
            <p:ph type="title"/>
          </p:nvPr>
        </p:nvSpPr>
        <p:spPr>
          <a:xfrm>
            <a:off x="297513" y="36507"/>
            <a:ext cx="2628569" cy="1325563"/>
          </a:xfrm>
        </p:spPr>
        <p:txBody>
          <a:bodyPr/>
          <a:lstStyle/>
          <a:p>
            <a:r>
              <a:rPr lang="en-US" dirty="0"/>
              <a:t>CCI Quick </a:t>
            </a:r>
            <a:br>
              <a:rPr lang="en-US" dirty="0"/>
            </a:br>
            <a:r>
              <a:rPr lang="en-US" dirty="0"/>
              <a:t>Pic</a:t>
            </a:r>
          </a:p>
        </p:txBody>
      </p:sp>
      <p:sp>
        <p:nvSpPr>
          <p:cNvPr id="6" name="TextBox 5">
            <a:extLst>
              <a:ext uri="{FF2B5EF4-FFF2-40B4-BE49-F238E27FC236}">
                <a16:creationId xmlns:a16="http://schemas.microsoft.com/office/drawing/2014/main" id="{55340CBE-12F5-4C55-967F-6BE9FC0CA1A3}"/>
              </a:ext>
            </a:extLst>
          </p:cNvPr>
          <p:cNvSpPr txBox="1"/>
          <p:nvPr/>
        </p:nvSpPr>
        <p:spPr>
          <a:xfrm>
            <a:off x="369447" y="1651805"/>
            <a:ext cx="2106625" cy="4431983"/>
          </a:xfrm>
          <a:prstGeom prst="rect">
            <a:avLst/>
          </a:prstGeom>
          <a:noFill/>
        </p:spPr>
        <p:txBody>
          <a:bodyPr wrap="square" rtlCol="0">
            <a:spAutoFit/>
          </a:bodyPr>
          <a:lstStyle/>
          <a:p>
            <a:r>
              <a:rPr lang="en-US" sz="2400" b="1" dirty="0">
                <a:solidFill>
                  <a:srgbClr val="FF0000"/>
                </a:solidFill>
              </a:rPr>
              <a:t>Note:  </a:t>
            </a:r>
          </a:p>
          <a:p>
            <a:endParaRPr lang="en-US" sz="2400" b="1" dirty="0">
              <a:solidFill>
                <a:srgbClr val="FF0000"/>
              </a:solidFill>
            </a:endParaRPr>
          </a:p>
          <a:p>
            <a:r>
              <a:rPr lang="en-US" sz="2400" dirty="0"/>
              <a:t>Rate how much you like or dislike that activity </a:t>
            </a:r>
          </a:p>
          <a:p>
            <a:endParaRPr lang="en-US" sz="2400" dirty="0"/>
          </a:p>
          <a:p>
            <a:r>
              <a:rPr lang="en-US" sz="2400" dirty="0"/>
              <a:t>From </a:t>
            </a:r>
          </a:p>
          <a:p>
            <a:r>
              <a:rPr lang="en-US" sz="2400" i="1" dirty="0"/>
              <a:t>Like Very Much </a:t>
            </a:r>
          </a:p>
          <a:p>
            <a:r>
              <a:rPr lang="en-US" sz="2400" dirty="0"/>
              <a:t>To</a:t>
            </a:r>
          </a:p>
          <a:p>
            <a:r>
              <a:rPr lang="en-US" sz="2400" i="1" dirty="0"/>
              <a:t>Dislike</a:t>
            </a:r>
          </a:p>
          <a:p>
            <a:endParaRPr lang="en-US" dirty="0"/>
          </a:p>
        </p:txBody>
      </p:sp>
    </p:spTree>
    <p:extLst>
      <p:ext uri="{BB962C8B-B14F-4D97-AF65-F5344CB8AC3E}">
        <p14:creationId xmlns:p14="http://schemas.microsoft.com/office/powerpoint/2010/main" val="4131592582"/>
      </p:ext>
    </p:extLst>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03FB-A873-429F-A4DE-68288B315345}"/>
              </a:ext>
            </a:extLst>
          </p:cNvPr>
          <p:cNvSpPr>
            <a:spLocks noGrp="1"/>
          </p:cNvSpPr>
          <p:nvPr>
            <p:ph type="title"/>
          </p:nvPr>
        </p:nvSpPr>
        <p:spPr>
          <a:xfrm>
            <a:off x="1210742" y="139614"/>
            <a:ext cx="9508067" cy="941041"/>
          </a:xfrm>
        </p:spPr>
        <p:txBody>
          <a:bodyPr>
            <a:normAutofit fontScale="90000"/>
          </a:bodyPr>
          <a:lstStyle/>
          <a:p>
            <a:pPr algn="ctr"/>
            <a:r>
              <a:rPr lang="en-US" dirty="0">
                <a:solidFill>
                  <a:schemeClr val="bg1"/>
                </a:solidFill>
              </a:rPr>
              <a:t>The MassHire CIS Training Calendar</a:t>
            </a:r>
            <a:br>
              <a:rPr lang="en-US" dirty="0">
                <a:solidFill>
                  <a:schemeClr val="bg1"/>
                </a:solidFill>
              </a:rPr>
            </a:br>
            <a:r>
              <a:rPr lang="en-US" sz="3600" dirty="0">
                <a:solidFill>
                  <a:schemeClr val="bg1"/>
                </a:solidFill>
                <a:hlinkClick r:id="rId2">
                  <a:extLst>
                    <a:ext uri="{A12FA001-AC4F-418D-AE19-62706E023703}">
                      <ahyp:hlinkClr xmlns:ahyp="http://schemas.microsoft.com/office/drawing/2018/hyperlinkcolor" val="tx"/>
                    </a:ext>
                  </a:extLst>
                </a:hlinkClick>
              </a:rPr>
              <a:t>https://www.mass.gov/workforce-system-staff-training</a:t>
            </a:r>
            <a:r>
              <a:rPr lang="en-US" sz="3600" dirty="0">
                <a:solidFill>
                  <a:schemeClr val="bg1"/>
                </a:solidFill>
              </a:rPr>
              <a:t> </a:t>
            </a:r>
          </a:p>
        </p:txBody>
      </p:sp>
      <p:pic>
        <p:nvPicPr>
          <p:cNvPr id="4" name="Picture 3">
            <a:extLst>
              <a:ext uri="{FF2B5EF4-FFF2-40B4-BE49-F238E27FC236}">
                <a16:creationId xmlns:a16="http://schemas.microsoft.com/office/drawing/2014/main" id="{2375A81B-A665-024A-380A-7B1FC7DA19DE}"/>
              </a:ext>
            </a:extLst>
          </p:cNvPr>
          <p:cNvPicPr>
            <a:picLocks noChangeAspect="1"/>
          </p:cNvPicPr>
          <p:nvPr/>
        </p:nvPicPr>
        <p:blipFill>
          <a:blip r:embed="rId3"/>
          <a:stretch>
            <a:fillRect/>
          </a:stretch>
        </p:blipFill>
        <p:spPr>
          <a:xfrm>
            <a:off x="3794357" y="1276775"/>
            <a:ext cx="4820757" cy="4773168"/>
          </a:xfrm>
          <a:prstGeom prst="rect">
            <a:avLst/>
          </a:prstGeom>
          <a:ln>
            <a:solidFill>
              <a:schemeClr val="accent1"/>
            </a:solidFill>
          </a:ln>
        </p:spPr>
      </p:pic>
    </p:spTree>
    <p:extLst>
      <p:ext uri="{BB962C8B-B14F-4D97-AF65-F5344CB8AC3E}">
        <p14:creationId xmlns:p14="http://schemas.microsoft.com/office/powerpoint/2010/main" val="3857111014"/>
      </p:ext>
    </p:extLst>
  </p:cSld>
  <p:clrMapOvr>
    <a:masterClrMapping/>
  </p:clrMapOvr>
  <p:transition>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069202-7A43-4C51-9131-44DDC9594192}"/>
              </a:ext>
            </a:extLst>
          </p:cNvPr>
          <p:cNvPicPr>
            <a:picLocks noChangeAspect="1"/>
          </p:cNvPicPr>
          <p:nvPr/>
        </p:nvPicPr>
        <p:blipFill>
          <a:blip r:embed="rId2"/>
          <a:stretch>
            <a:fillRect/>
          </a:stretch>
        </p:blipFill>
        <p:spPr>
          <a:xfrm>
            <a:off x="5741447" y="79517"/>
            <a:ext cx="5675938" cy="6659217"/>
          </a:xfrm>
          <a:prstGeom prst="rect">
            <a:avLst/>
          </a:prstGeom>
          <a:ln>
            <a:solidFill>
              <a:schemeClr val="accent1"/>
            </a:solidFill>
          </a:ln>
        </p:spPr>
      </p:pic>
      <p:sp>
        <p:nvSpPr>
          <p:cNvPr id="6" name="Title 1">
            <a:extLst>
              <a:ext uri="{FF2B5EF4-FFF2-40B4-BE49-F238E27FC236}">
                <a16:creationId xmlns:a16="http://schemas.microsoft.com/office/drawing/2014/main" id="{90BBB077-0CE9-4C32-AA71-DECEB30C13C7}"/>
              </a:ext>
            </a:extLst>
          </p:cNvPr>
          <p:cNvSpPr>
            <a:spLocks noGrp="1"/>
          </p:cNvSpPr>
          <p:nvPr>
            <p:ph type="title"/>
          </p:nvPr>
        </p:nvSpPr>
        <p:spPr>
          <a:xfrm>
            <a:off x="297513" y="50789"/>
            <a:ext cx="2628569" cy="1325563"/>
          </a:xfrm>
        </p:spPr>
        <p:txBody>
          <a:bodyPr>
            <a:normAutofit/>
          </a:bodyPr>
          <a:lstStyle/>
          <a:p>
            <a:r>
              <a:rPr lang="en-US" dirty="0"/>
              <a:t>CCI Quick Pic   </a:t>
            </a:r>
            <a:r>
              <a:rPr lang="en-US" sz="4000" i="1" dirty="0"/>
              <a:t>Results</a:t>
            </a:r>
          </a:p>
        </p:txBody>
      </p:sp>
      <p:sp>
        <p:nvSpPr>
          <p:cNvPr id="7" name="TextBox 6">
            <a:extLst>
              <a:ext uri="{FF2B5EF4-FFF2-40B4-BE49-F238E27FC236}">
                <a16:creationId xmlns:a16="http://schemas.microsoft.com/office/drawing/2014/main" id="{233B232C-F7AB-46A7-B543-F7E59827024A}"/>
              </a:ext>
            </a:extLst>
          </p:cNvPr>
          <p:cNvSpPr txBox="1"/>
          <p:nvPr/>
        </p:nvSpPr>
        <p:spPr>
          <a:xfrm>
            <a:off x="1461381" y="1341594"/>
            <a:ext cx="2810577" cy="4893647"/>
          </a:xfrm>
          <a:prstGeom prst="rect">
            <a:avLst/>
          </a:prstGeom>
          <a:noFill/>
        </p:spPr>
        <p:txBody>
          <a:bodyPr wrap="square" rtlCol="0">
            <a:spAutoFit/>
          </a:bodyPr>
          <a:lstStyle/>
          <a:p>
            <a:r>
              <a:rPr lang="en-US" sz="2400" b="1" dirty="0">
                <a:solidFill>
                  <a:srgbClr val="FF0000"/>
                </a:solidFill>
              </a:rPr>
              <a:t>Note:  </a:t>
            </a:r>
          </a:p>
          <a:p>
            <a:endParaRPr lang="en-US" sz="2400" b="1" dirty="0">
              <a:solidFill>
                <a:srgbClr val="FF0000"/>
              </a:solidFill>
            </a:endParaRPr>
          </a:p>
          <a:p>
            <a:r>
              <a:rPr lang="en-US" sz="2400" dirty="0"/>
              <a:t>RESULTS </a:t>
            </a:r>
          </a:p>
          <a:p>
            <a:r>
              <a:rPr lang="en-US" sz="2400" dirty="0"/>
              <a:t>Broken out by the Sixteen (</a:t>
            </a:r>
            <a:r>
              <a:rPr lang="en-US" sz="2400" i="1" dirty="0"/>
              <a:t>16</a:t>
            </a:r>
            <a:r>
              <a:rPr lang="en-US" sz="2400" dirty="0"/>
              <a:t>) Career Clusters.</a:t>
            </a:r>
          </a:p>
          <a:p>
            <a:endParaRPr lang="en-US" sz="2400" dirty="0"/>
          </a:p>
          <a:p>
            <a:r>
              <a:rPr lang="en-US" sz="2400" dirty="0"/>
              <a:t>With highest scoring ones listed on top.</a:t>
            </a:r>
          </a:p>
          <a:p>
            <a:endParaRPr lang="en-US" sz="2400" dirty="0"/>
          </a:p>
          <a:p>
            <a:r>
              <a:rPr lang="en-US" sz="2400" dirty="0"/>
              <a:t>And all clusters listed on bottom with scores</a:t>
            </a:r>
          </a:p>
        </p:txBody>
      </p:sp>
    </p:spTree>
    <p:extLst>
      <p:ext uri="{BB962C8B-B14F-4D97-AF65-F5344CB8AC3E}">
        <p14:creationId xmlns:p14="http://schemas.microsoft.com/office/powerpoint/2010/main" val="438539739"/>
      </p:ext>
    </p:extLst>
  </p:cSld>
  <p:clrMapOvr>
    <a:masterClrMapping/>
  </p:clrMapOvr>
  <p:transition>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B90E86-EA07-4118-BD68-64AA968CEC6D}"/>
              </a:ext>
            </a:extLst>
          </p:cNvPr>
          <p:cNvPicPr>
            <a:picLocks noChangeAspect="1"/>
          </p:cNvPicPr>
          <p:nvPr/>
        </p:nvPicPr>
        <p:blipFill>
          <a:blip r:embed="rId2"/>
          <a:stretch>
            <a:fillRect/>
          </a:stretch>
        </p:blipFill>
        <p:spPr>
          <a:xfrm>
            <a:off x="5428279" y="143130"/>
            <a:ext cx="6268256" cy="6555850"/>
          </a:xfrm>
          <a:prstGeom prst="rect">
            <a:avLst/>
          </a:prstGeom>
          <a:ln>
            <a:solidFill>
              <a:schemeClr val="accent1"/>
            </a:solidFill>
          </a:ln>
        </p:spPr>
      </p:pic>
      <p:sp>
        <p:nvSpPr>
          <p:cNvPr id="6" name="Title 1">
            <a:extLst>
              <a:ext uri="{FF2B5EF4-FFF2-40B4-BE49-F238E27FC236}">
                <a16:creationId xmlns:a16="http://schemas.microsoft.com/office/drawing/2014/main" id="{503A7CBF-F468-49E0-8CD0-59CDF5189A8C}"/>
              </a:ext>
            </a:extLst>
          </p:cNvPr>
          <p:cNvSpPr>
            <a:spLocks noGrp="1"/>
          </p:cNvSpPr>
          <p:nvPr>
            <p:ph type="title"/>
          </p:nvPr>
        </p:nvSpPr>
        <p:spPr>
          <a:xfrm>
            <a:off x="297513" y="7929"/>
            <a:ext cx="2628569" cy="1325563"/>
          </a:xfrm>
        </p:spPr>
        <p:txBody>
          <a:bodyPr>
            <a:normAutofit/>
          </a:bodyPr>
          <a:lstStyle/>
          <a:p>
            <a:r>
              <a:rPr lang="en-US" dirty="0"/>
              <a:t>CCI Quick Pic   </a:t>
            </a:r>
            <a:r>
              <a:rPr lang="en-US" sz="4000" i="1" dirty="0"/>
              <a:t>Results</a:t>
            </a:r>
          </a:p>
        </p:txBody>
      </p:sp>
      <p:sp>
        <p:nvSpPr>
          <p:cNvPr id="7" name="TextBox 6">
            <a:extLst>
              <a:ext uri="{FF2B5EF4-FFF2-40B4-BE49-F238E27FC236}">
                <a16:creationId xmlns:a16="http://schemas.microsoft.com/office/drawing/2014/main" id="{F8BD38F1-839D-4A20-8738-C60D75404DBB}"/>
              </a:ext>
            </a:extLst>
          </p:cNvPr>
          <p:cNvSpPr txBox="1"/>
          <p:nvPr/>
        </p:nvSpPr>
        <p:spPr>
          <a:xfrm>
            <a:off x="1018468" y="1613052"/>
            <a:ext cx="3239203" cy="4154984"/>
          </a:xfrm>
          <a:prstGeom prst="rect">
            <a:avLst/>
          </a:prstGeom>
          <a:noFill/>
        </p:spPr>
        <p:txBody>
          <a:bodyPr wrap="square" rtlCol="0">
            <a:spAutoFit/>
          </a:bodyPr>
          <a:lstStyle/>
          <a:p>
            <a:r>
              <a:rPr lang="en-US" sz="2400" b="1" dirty="0">
                <a:solidFill>
                  <a:srgbClr val="FF0000"/>
                </a:solidFill>
              </a:rPr>
              <a:t>Note:  </a:t>
            </a:r>
          </a:p>
          <a:p>
            <a:endParaRPr lang="en-US" sz="2400" b="1" dirty="0">
              <a:solidFill>
                <a:srgbClr val="FF0000"/>
              </a:solidFill>
            </a:endParaRPr>
          </a:p>
          <a:p>
            <a:r>
              <a:rPr lang="en-US" sz="2400" dirty="0"/>
              <a:t>RESULTS </a:t>
            </a:r>
          </a:p>
          <a:p>
            <a:r>
              <a:rPr lang="en-US" sz="2400" dirty="0"/>
              <a:t>Can be drilled down to specific career clusters</a:t>
            </a:r>
          </a:p>
          <a:p>
            <a:endParaRPr lang="en-US" sz="2400" dirty="0"/>
          </a:p>
          <a:p>
            <a:r>
              <a:rPr lang="en-US" sz="2400" dirty="0"/>
              <a:t>With associated careers / occupations listed </a:t>
            </a:r>
          </a:p>
          <a:p>
            <a:endParaRPr lang="en-US" sz="2400" dirty="0"/>
          </a:p>
          <a:p>
            <a:r>
              <a:rPr lang="en-US" sz="2400" i="1" dirty="0"/>
              <a:t>At a glance </a:t>
            </a:r>
            <a:r>
              <a:rPr lang="en-US" sz="2400" dirty="0"/>
              <a:t>provides an overview of Cluster. </a:t>
            </a:r>
          </a:p>
        </p:txBody>
      </p:sp>
    </p:spTree>
    <p:extLst>
      <p:ext uri="{BB962C8B-B14F-4D97-AF65-F5344CB8AC3E}">
        <p14:creationId xmlns:p14="http://schemas.microsoft.com/office/powerpoint/2010/main" val="4056452375"/>
      </p:ext>
    </p:extLst>
  </p:cSld>
  <p:clrMapOvr>
    <a:masterClrMapping/>
  </p:clrMapOvr>
  <p:transition>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0389-0987-4AE8-B325-74BCFF15C2EF}"/>
              </a:ext>
            </a:extLst>
          </p:cNvPr>
          <p:cNvSpPr>
            <a:spLocks noGrp="1"/>
          </p:cNvSpPr>
          <p:nvPr>
            <p:ph type="title"/>
          </p:nvPr>
        </p:nvSpPr>
        <p:spPr>
          <a:xfrm>
            <a:off x="1438280" y="139614"/>
            <a:ext cx="9508067" cy="941041"/>
          </a:xfrm>
        </p:spPr>
        <p:txBody>
          <a:bodyPr/>
          <a:lstStyle/>
          <a:p>
            <a:pPr algn="ctr"/>
            <a:r>
              <a:rPr lang="en-US" dirty="0"/>
              <a:t>Workplace Employability Skills</a:t>
            </a:r>
          </a:p>
        </p:txBody>
      </p:sp>
      <p:sp>
        <p:nvSpPr>
          <p:cNvPr id="3" name="Content Placeholder 2">
            <a:extLst>
              <a:ext uri="{FF2B5EF4-FFF2-40B4-BE49-F238E27FC236}">
                <a16:creationId xmlns:a16="http://schemas.microsoft.com/office/drawing/2014/main" id="{93D2455F-6AEA-4FA3-ACE7-62F7454DD47D}"/>
              </a:ext>
            </a:extLst>
          </p:cNvPr>
          <p:cNvSpPr>
            <a:spLocks noGrp="1"/>
          </p:cNvSpPr>
          <p:nvPr>
            <p:ph idx="1"/>
          </p:nvPr>
        </p:nvSpPr>
        <p:spPr>
          <a:xfrm>
            <a:off x="838200" y="1417920"/>
            <a:ext cx="10515600" cy="4022160"/>
          </a:xfrm>
        </p:spPr>
        <p:txBody>
          <a:bodyPr/>
          <a:lstStyle/>
          <a:p>
            <a:r>
              <a:rPr lang="en-US" dirty="0">
                <a:solidFill>
                  <a:schemeClr val="tx1"/>
                </a:solidFill>
              </a:rPr>
              <a:t>This assessment measures nine skill areas. </a:t>
            </a:r>
          </a:p>
          <a:p>
            <a:r>
              <a:rPr lang="en-US" dirty="0">
                <a:solidFill>
                  <a:schemeClr val="tx1"/>
                </a:solidFill>
              </a:rPr>
              <a:t>Check the chart to see your </a:t>
            </a:r>
            <a:r>
              <a:rPr lang="en-US" i="1" dirty="0">
                <a:solidFill>
                  <a:schemeClr val="tx1"/>
                </a:solidFill>
              </a:rPr>
              <a:t>strengths</a:t>
            </a:r>
            <a:r>
              <a:rPr lang="en-US" dirty="0">
                <a:solidFill>
                  <a:schemeClr val="tx1"/>
                </a:solidFill>
              </a:rPr>
              <a:t>, as well as skills that need improvement. Knowing more about your skill levels will allow you to build on your strengths and work on things that need improvement.</a:t>
            </a:r>
          </a:p>
          <a:p>
            <a:r>
              <a:rPr lang="en-US" dirty="0">
                <a:solidFill>
                  <a:schemeClr val="tx1"/>
                </a:solidFill>
              </a:rPr>
              <a:t> Strong employability skills are important for a successful job search.</a:t>
            </a:r>
          </a:p>
        </p:txBody>
      </p:sp>
      <p:pic>
        <p:nvPicPr>
          <p:cNvPr id="5" name="Picture 4">
            <a:extLst>
              <a:ext uri="{FF2B5EF4-FFF2-40B4-BE49-F238E27FC236}">
                <a16:creationId xmlns:a16="http://schemas.microsoft.com/office/drawing/2014/main" id="{6DD7FA4A-2C0E-44F3-A7FD-7CC6629FC6AC}"/>
              </a:ext>
            </a:extLst>
          </p:cNvPr>
          <p:cNvPicPr>
            <a:picLocks noChangeAspect="1"/>
          </p:cNvPicPr>
          <p:nvPr/>
        </p:nvPicPr>
        <p:blipFill>
          <a:blip r:embed="rId2"/>
          <a:stretch>
            <a:fillRect/>
          </a:stretch>
        </p:blipFill>
        <p:spPr>
          <a:xfrm>
            <a:off x="4711646" y="4447986"/>
            <a:ext cx="2943636" cy="1524213"/>
          </a:xfrm>
          <a:prstGeom prst="rect">
            <a:avLst/>
          </a:prstGeom>
        </p:spPr>
      </p:pic>
    </p:spTree>
    <p:extLst>
      <p:ext uri="{BB962C8B-B14F-4D97-AF65-F5344CB8AC3E}">
        <p14:creationId xmlns:p14="http://schemas.microsoft.com/office/powerpoint/2010/main" val="1042905548"/>
      </p:ext>
    </p:extLst>
  </p:cSld>
  <p:clrMapOvr>
    <a:masterClrMapping/>
  </p:clrMapOvr>
  <p:transition>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04680-776D-45F5-BB29-B9ECC8CFAE5C}"/>
              </a:ext>
            </a:extLst>
          </p:cNvPr>
          <p:cNvSpPr>
            <a:spLocks noGrp="1"/>
          </p:cNvSpPr>
          <p:nvPr>
            <p:ph type="title"/>
          </p:nvPr>
        </p:nvSpPr>
        <p:spPr>
          <a:xfrm>
            <a:off x="273655" y="-31949"/>
            <a:ext cx="3216965" cy="1325563"/>
          </a:xfrm>
        </p:spPr>
        <p:txBody>
          <a:bodyPr>
            <a:normAutofit fontScale="90000"/>
          </a:bodyPr>
          <a:lstStyle/>
          <a:p>
            <a:r>
              <a:rPr lang="en-US" dirty="0"/>
              <a:t>Workplace Employability Skills</a:t>
            </a:r>
          </a:p>
        </p:txBody>
      </p:sp>
      <p:pic>
        <p:nvPicPr>
          <p:cNvPr id="4" name="Picture 3">
            <a:extLst>
              <a:ext uri="{FF2B5EF4-FFF2-40B4-BE49-F238E27FC236}">
                <a16:creationId xmlns:a16="http://schemas.microsoft.com/office/drawing/2014/main" id="{0E7BDB49-EC96-4425-8A96-7BBDF6890AFB}"/>
              </a:ext>
            </a:extLst>
          </p:cNvPr>
          <p:cNvPicPr>
            <a:picLocks noChangeAspect="1"/>
          </p:cNvPicPr>
          <p:nvPr/>
        </p:nvPicPr>
        <p:blipFill>
          <a:blip r:embed="rId2"/>
          <a:stretch>
            <a:fillRect/>
          </a:stretch>
        </p:blipFill>
        <p:spPr>
          <a:xfrm>
            <a:off x="2803679" y="1197871"/>
            <a:ext cx="9211961" cy="5410955"/>
          </a:xfrm>
          <a:prstGeom prst="rect">
            <a:avLst/>
          </a:prstGeom>
          <a:ln>
            <a:solidFill>
              <a:schemeClr val="accent1"/>
            </a:solidFill>
          </a:ln>
        </p:spPr>
      </p:pic>
      <p:sp>
        <p:nvSpPr>
          <p:cNvPr id="5" name="TextBox 4">
            <a:extLst>
              <a:ext uri="{FF2B5EF4-FFF2-40B4-BE49-F238E27FC236}">
                <a16:creationId xmlns:a16="http://schemas.microsoft.com/office/drawing/2014/main" id="{BBD1DFDC-FB5A-4D55-8ECA-8545A6E5FF11}"/>
              </a:ext>
            </a:extLst>
          </p:cNvPr>
          <p:cNvSpPr txBox="1"/>
          <p:nvPr/>
        </p:nvSpPr>
        <p:spPr>
          <a:xfrm>
            <a:off x="385352" y="1669459"/>
            <a:ext cx="2106625" cy="3785652"/>
          </a:xfrm>
          <a:prstGeom prst="rect">
            <a:avLst/>
          </a:prstGeom>
          <a:noFill/>
        </p:spPr>
        <p:txBody>
          <a:bodyPr wrap="square" rtlCol="0">
            <a:spAutoFit/>
          </a:bodyPr>
          <a:lstStyle/>
          <a:p>
            <a:r>
              <a:rPr lang="en-US" sz="2400" b="1" dirty="0">
                <a:solidFill>
                  <a:srgbClr val="FF0000"/>
                </a:solidFill>
              </a:rPr>
              <a:t>Note:  </a:t>
            </a:r>
          </a:p>
          <a:p>
            <a:r>
              <a:rPr lang="en-US" sz="2400" dirty="0"/>
              <a:t>Thirty-six (</a:t>
            </a:r>
            <a:r>
              <a:rPr lang="en-US" sz="2400" i="1" dirty="0"/>
              <a:t>36</a:t>
            </a:r>
            <a:r>
              <a:rPr lang="en-US" sz="2400" dirty="0"/>
              <a:t>)  Employability factors to rate </a:t>
            </a:r>
          </a:p>
          <a:p>
            <a:endParaRPr lang="en-US" sz="2400" dirty="0"/>
          </a:p>
          <a:p>
            <a:r>
              <a:rPr lang="en-US" sz="2400" dirty="0"/>
              <a:t>Rating scale is from </a:t>
            </a:r>
          </a:p>
          <a:p>
            <a:r>
              <a:rPr lang="en-US" sz="2400" i="1" dirty="0"/>
              <a:t>High</a:t>
            </a:r>
          </a:p>
          <a:p>
            <a:r>
              <a:rPr lang="en-US" sz="2400" dirty="0"/>
              <a:t>To</a:t>
            </a:r>
          </a:p>
          <a:p>
            <a:r>
              <a:rPr lang="en-US" sz="2400" i="1" dirty="0"/>
              <a:t>Low</a:t>
            </a:r>
          </a:p>
        </p:txBody>
      </p:sp>
    </p:spTree>
    <p:extLst>
      <p:ext uri="{BB962C8B-B14F-4D97-AF65-F5344CB8AC3E}">
        <p14:creationId xmlns:p14="http://schemas.microsoft.com/office/powerpoint/2010/main" val="3985677087"/>
      </p:ext>
    </p:extLst>
  </p:cSld>
  <p:clrMapOvr>
    <a:masterClrMapping/>
  </p:clrMapOvr>
  <p:transition>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19C20B-8F5B-44E8-BEA3-493511044EDE}"/>
              </a:ext>
            </a:extLst>
          </p:cNvPr>
          <p:cNvPicPr>
            <a:picLocks noChangeAspect="1"/>
          </p:cNvPicPr>
          <p:nvPr/>
        </p:nvPicPr>
        <p:blipFill>
          <a:blip r:embed="rId2"/>
          <a:stretch>
            <a:fillRect/>
          </a:stretch>
        </p:blipFill>
        <p:spPr>
          <a:xfrm>
            <a:off x="2674859" y="2137675"/>
            <a:ext cx="9154803" cy="3934374"/>
          </a:xfrm>
          <a:prstGeom prst="rect">
            <a:avLst/>
          </a:prstGeom>
          <a:ln>
            <a:solidFill>
              <a:schemeClr val="accent1"/>
            </a:solidFill>
          </a:ln>
        </p:spPr>
      </p:pic>
      <p:sp>
        <p:nvSpPr>
          <p:cNvPr id="6" name="Title 1">
            <a:extLst>
              <a:ext uri="{FF2B5EF4-FFF2-40B4-BE49-F238E27FC236}">
                <a16:creationId xmlns:a16="http://schemas.microsoft.com/office/drawing/2014/main" id="{19CDA97F-20E1-44C6-AA3A-EE329FD5FB57}"/>
              </a:ext>
            </a:extLst>
          </p:cNvPr>
          <p:cNvSpPr>
            <a:spLocks noGrp="1"/>
          </p:cNvSpPr>
          <p:nvPr>
            <p:ph type="title"/>
          </p:nvPr>
        </p:nvSpPr>
        <p:spPr>
          <a:xfrm>
            <a:off x="273655" y="-46237"/>
            <a:ext cx="3216965" cy="1325563"/>
          </a:xfrm>
        </p:spPr>
        <p:txBody>
          <a:bodyPr>
            <a:normAutofit fontScale="90000"/>
          </a:bodyPr>
          <a:lstStyle/>
          <a:p>
            <a:r>
              <a:rPr lang="en-US" dirty="0"/>
              <a:t>Workplace Employability Skills</a:t>
            </a:r>
          </a:p>
        </p:txBody>
      </p:sp>
      <p:sp>
        <p:nvSpPr>
          <p:cNvPr id="8" name="TextBox 7">
            <a:extLst>
              <a:ext uri="{FF2B5EF4-FFF2-40B4-BE49-F238E27FC236}">
                <a16:creationId xmlns:a16="http://schemas.microsoft.com/office/drawing/2014/main" id="{3486617E-A42B-4A79-B613-C434082D2123}"/>
              </a:ext>
            </a:extLst>
          </p:cNvPr>
          <p:cNvSpPr txBox="1"/>
          <p:nvPr/>
        </p:nvSpPr>
        <p:spPr>
          <a:xfrm>
            <a:off x="142875" y="1360116"/>
            <a:ext cx="2386013" cy="5109091"/>
          </a:xfrm>
          <a:prstGeom prst="rect">
            <a:avLst/>
          </a:prstGeom>
          <a:noFill/>
        </p:spPr>
        <p:txBody>
          <a:bodyPr wrap="square" rtlCol="0">
            <a:spAutoFit/>
          </a:bodyPr>
          <a:lstStyle/>
          <a:p>
            <a:r>
              <a:rPr lang="en-US" sz="2200" b="1" dirty="0">
                <a:solidFill>
                  <a:srgbClr val="FF0000"/>
                </a:solidFill>
              </a:rPr>
              <a:t>Note:  </a:t>
            </a:r>
          </a:p>
          <a:p>
            <a:r>
              <a:rPr lang="en-US" sz="2200" i="1" dirty="0"/>
              <a:t>Sample of  a</a:t>
            </a:r>
          </a:p>
          <a:p>
            <a:r>
              <a:rPr lang="en-US" sz="2200" i="1" dirty="0"/>
              <a:t>Workplace Employability Skill</a:t>
            </a:r>
            <a:r>
              <a:rPr lang="en-US" sz="2200" dirty="0"/>
              <a:t>,</a:t>
            </a:r>
          </a:p>
          <a:p>
            <a:r>
              <a:rPr lang="en-US" sz="2200" dirty="0"/>
              <a:t> you select your High and Low.</a:t>
            </a:r>
          </a:p>
          <a:p>
            <a:endParaRPr lang="en-US" sz="2200" dirty="0"/>
          </a:p>
          <a:p>
            <a:r>
              <a:rPr lang="en-US" sz="2200" dirty="0"/>
              <a:t>The bar above the question keeps track of the questions answered and those still to be answered</a:t>
            </a:r>
            <a:r>
              <a:rPr lang="en-US" dirty="0"/>
              <a:t>.</a:t>
            </a:r>
          </a:p>
          <a:p>
            <a:endParaRPr lang="en-US" dirty="0"/>
          </a:p>
        </p:txBody>
      </p:sp>
    </p:spTree>
    <p:extLst>
      <p:ext uri="{BB962C8B-B14F-4D97-AF65-F5344CB8AC3E}">
        <p14:creationId xmlns:p14="http://schemas.microsoft.com/office/powerpoint/2010/main" val="1784806107"/>
      </p:ext>
    </p:extLst>
  </p:cSld>
  <p:clrMapOvr>
    <a:masterClrMapping/>
  </p:clrMapOvr>
  <p:transition>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4AF711-D0CF-475E-92E7-143F087EA3AA}"/>
              </a:ext>
            </a:extLst>
          </p:cNvPr>
          <p:cNvPicPr>
            <a:picLocks noChangeAspect="1"/>
          </p:cNvPicPr>
          <p:nvPr/>
        </p:nvPicPr>
        <p:blipFill>
          <a:blip r:embed="rId2"/>
          <a:stretch>
            <a:fillRect/>
          </a:stretch>
        </p:blipFill>
        <p:spPr>
          <a:xfrm>
            <a:off x="4147072" y="95417"/>
            <a:ext cx="3987678" cy="6706925"/>
          </a:xfrm>
          <a:prstGeom prst="rect">
            <a:avLst/>
          </a:prstGeom>
          <a:ln>
            <a:solidFill>
              <a:schemeClr val="accent1"/>
            </a:solidFill>
          </a:ln>
        </p:spPr>
      </p:pic>
      <p:sp>
        <p:nvSpPr>
          <p:cNvPr id="6" name="Title 1">
            <a:extLst>
              <a:ext uri="{FF2B5EF4-FFF2-40B4-BE49-F238E27FC236}">
                <a16:creationId xmlns:a16="http://schemas.microsoft.com/office/drawing/2014/main" id="{77392A5E-E561-46BC-BF9D-EAE461566708}"/>
              </a:ext>
            </a:extLst>
          </p:cNvPr>
          <p:cNvSpPr>
            <a:spLocks noGrp="1"/>
          </p:cNvSpPr>
          <p:nvPr>
            <p:ph type="title"/>
          </p:nvPr>
        </p:nvSpPr>
        <p:spPr>
          <a:xfrm>
            <a:off x="273655" y="-31945"/>
            <a:ext cx="3216965" cy="1325563"/>
          </a:xfrm>
        </p:spPr>
        <p:txBody>
          <a:bodyPr>
            <a:normAutofit fontScale="90000"/>
          </a:bodyPr>
          <a:lstStyle/>
          <a:p>
            <a:r>
              <a:rPr lang="en-US" dirty="0"/>
              <a:t>Workplace Employability Skills</a:t>
            </a:r>
          </a:p>
        </p:txBody>
      </p:sp>
      <p:sp>
        <p:nvSpPr>
          <p:cNvPr id="7" name="TextBox 6">
            <a:extLst>
              <a:ext uri="{FF2B5EF4-FFF2-40B4-BE49-F238E27FC236}">
                <a16:creationId xmlns:a16="http://schemas.microsoft.com/office/drawing/2014/main" id="{F62C6E70-3C6F-4841-A24E-0001D3B644AD}"/>
              </a:ext>
            </a:extLst>
          </p:cNvPr>
          <p:cNvSpPr txBox="1"/>
          <p:nvPr/>
        </p:nvSpPr>
        <p:spPr>
          <a:xfrm>
            <a:off x="485776" y="1783281"/>
            <a:ext cx="2384648" cy="3693319"/>
          </a:xfrm>
          <a:prstGeom prst="rect">
            <a:avLst/>
          </a:prstGeom>
          <a:noFill/>
        </p:spPr>
        <p:txBody>
          <a:bodyPr wrap="square" rtlCol="0">
            <a:spAutoFit/>
          </a:bodyPr>
          <a:lstStyle/>
          <a:p>
            <a:r>
              <a:rPr lang="en-US" sz="2400" b="1" dirty="0">
                <a:solidFill>
                  <a:srgbClr val="FF0000"/>
                </a:solidFill>
              </a:rPr>
              <a:t>Note:  </a:t>
            </a:r>
          </a:p>
          <a:p>
            <a:r>
              <a:rPr lang="en-US" sz="2400" dirty="0"/>
              <a:t>RESULTS</a:t>
            </a:r>
          </a:p>
          <a:p>
            <a:endParaRPr lang="en-US" sz="2400" dirty="0"/>
          </a:p>
          <a:p>
            <a:r>
              <a:rPr lang="en-US" sz="2400" dirty="0"/>
              <a:t>Of the Nine Skills areas.</a:t>
            </a:r>
          </a:p>
          <a:p>
            <a:endParaRPr lang="en-US" sz="2400" dirty="0"/>
          </a:p>
          <a:p>
            <a:r>
              <a:rPr lang="en-US" sz="2400" dirty="0"/>
              <a:t>Your highest scoring skill area is on top</a:t>
            </a:r>
          </a:p>
          <a:p>
            <a:endParaRPr lang="en-US" dirty="0"/>
          </a:p>
        </p:txBody>
      </p:sp>
    </p:spTree>
    <p:extLst>
      <p:ext uri="{BB962C8B-B14F-4D97-AF65-F5344CB8AC3E}">
        <p14:creationId xmlns:p14="http://schemas.microsoft.com/office/powerpoint/2010/main" val="2257961777"/>
      </p:ext>
    </p:extLst>
  </p:cSld>
  <p:clrMapOvr>
    <a:masterClrMapping/>
  </p:clrMapOvr>
  <p:transition>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605309-8DE6-4634-AD0C-10E9BEB62739}"/>
              </a:ext>
            </a:extLst>
          </p:cNvPr>
          <p:cNvPicPr>
            <a:picLocks noChangeAspect="1"/>
          </p:cNvPicPr>
          <p:nvPr/>
        </p:nvPicPr>
        <p:blipFill>
          <a:blip r:embed="rId2"/>
          <a:stretch>
            <a:fillRect/>
          </a:stretch>
        </p:blipFill>
        <p:spPr>
          <a:xfrm>
            <a:off x="2689050" y="1364195"/>
            <a:ext cx="9183382" cy="5163271"/>
          </a:xfrm>
          <a:prstGeom prst="rect">
            <a:avLst/>
          </a:prstGeom>
          <a:ln>
            <a:solidFill>
              <a:schemeClr val="accent1"/>
            </a:solidFill>
          </a:ln>
        </p:spPr>
      </p:pic>
      <p:sp>
        <p:nvSpPr>
          <p:cNvPr id="6" name="Title 1">
            <a:extLst>
              <a:ext uri="{FF2B5EF4-FFF2-40B4-BE49-F238E27FC236}">
                <a16:creationId xmlns:a16="http://schemas.microsoft.com/office/drawing/2014/main" id="{894E445C-B3C2-48FD-8A35-44B0571F9AE7}"/>
              </a:ext>
            </a:extLst>
          </p:cNvPr>
          <p:cNvSpPr>
            <a:spLocks noGrp="1"/>
          </p:cNvSpPr>
          <p:nvPr>
            <p:ph type="title"/>
          </p:nvPr>
        </p:nvSpPr>
        <p:spPr>
          <a:xfrm>
            <a:off x="273652" y="-31944"/>
            <a:ext cx="3216965" cy="1325563"/>
          </a:xfrm>
        </p:spPr>
        <p:txBody>
          <a:bodyPr>
            <a:normAutofit fontScale="90000"/>
          </a:bodyPr>
          <a:lstStyle/>
          <a:p>
            <a:r>
              <a:rPr lang="en-US" dirty="0"/>
              <a:t>Workplace Employability Skills</a:t>
            </a:r>
          </a:p>
        </p:txBody>
      </p:sp>
      <p:sp>
        <p:nvSpPr>
          <p:cNvPr id="7" name="TextBox 6">
            <a:extLst>
              <a:ext uri="{FF2B5EF4-FFF2-40B4-BE49-F238E27FC236}">
                <a16:creationId xmlns:a16="http://schemas.microsoft.com/office/drawing/2014/main" id="{66F01D31-ED55-41F0-829D-35FAF2FDF64C}"/>
              </a:ext>
            </a:extLst>
          </p:cNvPr>
          <p:cNvSpPr txBox="1"/>
          <p:nvPr/>
        </p:nvSpPr>
        <p:spPr>
          <a:xfrm>
            <a:off x="609079" y="1963306"/>
            <a:ext cx="1720655" cy="3970318"/>
          </a:xfrm>
          <a:prstGeom prst="rect">
            <a:avLst/>
          </a:prstGeom>
          <a:noFill/>
        </p:spPr>
        <p:txBody>
          <a:bodyPr wrap="square" rtlCol="0">
            <a:spAutoFit/>
          </a:bodyPr>
          <a:lstStyle/>
          <a:p>
            <a:r>
              <a:rPr lang="en-US" sz="2400" b="1" dirty="0">
                <a:solidFill>
                  <a:srgbClr val="FF0000"/>
                </a:solidFill>
              </a:rPr>
              <a:t>Note:  </a:t>
            </a:r>
          </a:p>
          <a:p>
            <a:r>
              <a:rPr lang="en-US" sz="2400" dirty="0"/>
              <a:t>RESULTS</a:t>
            </a:r>
          </a:p>
          <a:p>
            <a:endParaRPr lang="en-US" sz="2400" dirty="0"/>
          </a:p>
          <a:p>
            <a:r>
              <a:rPr lang="en-US" sz="2400" i="1" dirty="0"/>
              <a:t>(at bottom of previous page)</a:t>
            </a:r>
          </a:p>
          <a:p>
            <a:endParaRPr lang="en-US" sz="2400" dirty="0"/>
          </a:p>
          <a:p>
            <a:r>
              <a:rPr lang="en-US" sz="2400" dirty="0"/>
              <a:t>Of the Nine Skills areas.</a:t>
            </a:r>
          </a:p>
          <a:p>
            <a:endParaRPr lang="en-US" dirty="0"/>
          </a:p>
          <a:p>
            <a:endParaRPr lang="en-US" dirty="0"/>
          </a:p>
        </p:txBody>
      </p:sp>
    </p:spTree>
    <p:extLst>
      <p:ext uri="{BB962C8B-B14F-4D97-AF65-F5344CB8AC3E}">
        <p14:creationId xmlns:p14="http://schemas.microsoft.com/office/powerpoint/2010/main" val="3289791272"/>
      </p:ext>
    </p:extLst>
  </p:cSld>
  <p:clrMapOvr>
    <a:masterClrMapping/>
  </p:clrMapOvr>
  <p:transition>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0389-0987-4AE8-B325-74BCFF15C2EF}"/>
              </a:ext>
            </a:extLst>
          </p:cNvPr>
          <p:cNvSpPr>
            <a:spLocks noGrp="1"/>
          </p:cNvSpPr>
          <p:nvPr>
            <p:ph type="title"/>
          </p:nvPr>
        </p:nvSpPr>
        <p:spPr/>
        <p:txBody>
          <a:bodyPr/>
          <a:lstStyle/>
          <a:p>
            <a:pPr algn="ctr"/>
            <a:r>
              <a:rPr lang="en-US" dirty="0"/>
              <a:t>Learning Styles Survey</a:t>
            </a:r>
          </a:p>
        </p:txBody>
      </p:sp>
      <p:sp>
        <p:nvSpPr>
          <p:cNvPr id="3" name="Content Placeholder 2">
            <a:extLst>
              <a:ext uri="{FF2B5EF4-FFF2-40B4-BE49-F238E27FC236}">
                <a16:creationId xmlns:a16="http://schemas.microsoft.com/office/drawing/2014/main" id="{93D2455F-6AEA-4FA3-ACE7-62F7454DD47D}"/>
              </a:ext>
            </a:extLst>
          </p:cNvPr>
          <p:cNvSpPr>
            <a:spLocks noGrp="1"/>
          </p:cNvSpPr>
          <p:nvPr>
            <p:ph idx="1"/>
          </p:nvPr>
        </p:nvSpPr>
        <p:spPr/>
        <p:txBody>
          <a:bodyPr/>
          <a:lstStyle/>
          <a:p>
            <a:r>
              <a:rPr lang="en-US" dirty="0">
                <a:solidFill>
                  <a:schemeClr val="tx1"/>
                </a:solidFill>
              </a:rPr>
              <a:t>The Learning Style Survey is designed to assess your general approach to learning. It does not predict your behavior in every instance, but it is a clear indication of your overall style preferences.</a:t>
            </a:r>
          </a:p>
          <a:p>
            <a:endParaRPr lang="en-US" dirty="0">
              <a:solidFill>
                <a:schemeClr val="tx1"/>
              </a:solidFill>
            </a:endParaRPr>
          </a:p>
          <a:p>
            <a:r>
              <a:rPr lang="en-US" dirty="0">
                <a:solidFill>
                  <a:schemeClr val="tx1"/>
                </a:solidFill>
              </a:rPr>
              <a:t>And can provides a set of recommended learning strategies to help you study / train in a productive manner. </a:t>
            </a:r>
          </a:p>
        </p:txBody>
      </p:sp>
      <p:pic>
        <p:nvPicPr>
          <p:cNvPr id="5" name="Picture 4">
            <a:extLst>
              <a:ext uri="{FF2B5EF4-FFF2-40B4-BE49-F238E27FC236}">
                <a16:creationId xmlns:a16="http://schemas.microsoft.com/office/drawing/2014/main" id="{9794A96B-EA4C-4FFB-8788-0F713EAD8D48}"/>
              </a:ext>
            </a:extLst>
          </p:cNvPr>
          <p:cNvPicPr>
            <a:picLocks noChangeAspect="1"/>
          </p:cNvPicPr>
          <p:nvPr/>
        </p:nvPicPr>
        <p:blipFill>
          <a:blip r:embed="rId2"/>
          <a:stretch>
            <a:fillRect/>
          </a:stretch>
        </p:blipFill>
        <p:spPr>
          <a:xfrm>
            <a:off x="4624182" y="4800493"/>
            <a:ext cx="2943636" cy="1524213"/>
          </a:xfrm>
          <a:prstGeom prst="rect">
            <a:avLst/>
          </a:prstGeom>
        </p:spPr>
      </p:pic>
    </p:spTree>
    <p:extLst>
      <p:ext uri="{BB962C8B-B14F-4D97-AF65-F5344CB8AC3E}">
        <p14:creationId xmlns:p14="http://schemas.microsoft.com/office/powerpoint/2010/main" val="4121806348"/>
      </p:ext>
    </p:extLst>
  </p:cSld>
  <p:clrMapOvr>
    <a:masterClrMapping/>
  </p:clrMapOvr>
  <p:transition>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E09A4-9FB0-4DD1-BEBB-C811525808DF}"/>
              </a:ext>
            </a:extLst>
          </p:cNvPr>
          <p:cNvSpPr>
            <a:spLocks noGrp="1"/>
          </p:cNvSpPr>
          <p:nvPr>
            <p:ph type="title"/>
          </p:nvPr>
        </p:nvSpPr>
        <p:spPr>
          <a:xfrm>
            <a:off x="377023" y="3088"/>
            <a:ext cx="2493397" cy="1325563"/>
          </a:xfrm>
        </p:spPr>
        <p:txBody>
          <a:bodyPr>
            <a:normAutofit fontScale="90000"/>
          </a:bodyPr>
          <a:lstStyle/>
          <a:p>
            <a:r>
              <a:rPr lang="en-US" dirty="0"/>
              <a:t>Learning Styles Survey</a:t>
            </a:r>
          </a:p>
        </p:txBody>
      </p:sp>
      <p:pic>
        <p:nvPicPr>
          <p:cNvPr id="5" name="Picture 4">
            <a:extLst>
              <a:ext uri="{FF2B5EF4-FFF2-40B4-BE49-F238E27FC236}">
                <a16:creationId xmlns:a16="http://schemas.microsoft.com/office/drawing/2014/main" id="{D77A5877-DB23-4AC6-9BAF-FB7430F00A26}"/>
              </a:ext>
            </a:extLst>
          </p:cNvPr>
          <p:cNvPicPr>
            <a:picLocks noChangeAspect="1"/>
          </p:cNvPicPr>
          <p:nvPr/>
        </p:nvPicPr>
        <p:blipFill>
          <a:blip r:embed="rId2"/>
          <a:stretch>
            <a:fillRect/>
          </a:stretch>
        </p:blipFill>
        <p:spPr>
          <a:xfrm>
            <a:off x="2804590" y="737812"/>
            <a:ext cx="9173855" cy="5382376"/>
          </a:xfrm>
          <a:prstGeom prst="rect">
            <a:avLst/>
          </a:prstGeom>
          <a:ln>
            <a:solidFill>
              <a:schemeClr val="accent1"/>
            </a:solidFill>
          </a:ln>
        </p:spPr>
      </p:pic>
      <p:sp>
        <p:nvSpPr>
          <p:cNvPr id="6" name="TextBox 5">
            <a:extLst>
              <a:ext uri="{FF2B5EF4-FFF2-40B4-BE49-F238E27FC236}">
                <a16:creationId xmlns:a16="http://schemas.microsoft.com/office/drawing/2014/main" id="{AC0D3E47-E760-4DF4-92FB-EE05FAFE4ACF}"/>
              </a:ext>
            </a:extLst>
          </p:cNvPr>
          <p:cNvSpPr txBox="1"/>
          <p:nvPr/>
        </p:nvSpPr>
        <p:spPr>
          <a:xfrm>
            <a:off x="385352" y="1698029"/>
            <a:ext cx="2106625" cy="4154984"/>
          </a:xfrm>
          <a:prstGeom prst="rect">
            <a:avLst/>
          </a:prstGeom>
          <a:noFill/>
        </p:spPr>
        <p:txBody>
          <a:bodyPr wrap="square" rtlCol="0">
            <a:spAutoFit/>
          </a:bodyPr>
          <a:lstStyle/>
          <a:p>
            <a:r>
              <a:rPr lang="en-US" sz="2400" b="1" dirty="0">
                <a:solidFill>
                  <a:srgbClr val="FF0000"/>
                </a:solidFill>
              </a:rPr>
              <a:t>Note:  </a:t>
            </a:r>
          </a:p>
          <a:p>
            <a:r>
              <a:rPr lang="en-US" sz="2400" dirty="0"/>
              <a:t>Twenty-four (</a:t>
            </a:r>
            <a:r>
              <a:rPr lang="en-US" sz="2400" i="1" dirty="0"/>
              <a:t>24</a:t>
            </a:r>
            <a:r>
              <a:rPr lang="en-US" sz="2400" dirty="0"/>
              <a:t>)  Learning / Activities to rate </a:t>
            </a:r>
          </a:p>
          <a:p>
            <a:endParaRPr lang="en-US" sz="2400" dirty="0"/>
          </a:p>
          <a:p>
            <a:r>
              <a:rPr lang="en-US" sz="2400" dirty="0"/>
              <a:t>Rating scale is from </a:t>
            </a:r>
          </a:p>
          <a:p>
            <a:r>
              <a:rPr lang="en-US" sz="2400" i="1" dirty="0"/>
              <a:t>Often</a:t>
            </a:r>
          </a:p>
          <a:p>
            <a:r>
              <a:rPr lang="en-US" sz="2400" dirty="0"/>
              <a:t>To</a:t>
            </a:r>
          </a:p>
          <a:p>
            <a:r>
              <a:rPr lang="en-US" sz="2400" i="1" dirty="0"/>
              <a:t>Not Often</a:t>
            </a:r>
          </a:p>
        </p:txBody>
      </p:sp>
    </p:spTree>
    <p:extLst>
      <p:ext uri="{BB962C8B-B14F-4D97-AF65-F5344CB8AC3E}">
        <p14:creationId xmlns:p14="http://schemas.microsoft.com/office/powerpoint/2010/main" val="652027042"/>
      </p:ext>
    </p:extLst>
  </p:cSld>
  <p:clrMapOvr>
    <a:masterClrMapping/>
  </p:clrMapOvr>
  <p:transition>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5C65EB-870F-44CD-9102-226ED06750BB}"/>
              </a:ext>
            </a:extLst>
          </p:cNvPr>
          <p:cNvPicPr>
            <a:picLocks noChangeAspect="1"/>
          </p:cNvPicPr>
          <p:nvPr/>
        </p:nvPicPr>
        <p:blipFill>
          <a:blip r:embed="rId2"/>
          <a:stretch>
            <a:fillRect/>
          </a:stretch>
        </p:blipFill>
        <p:spPr>
          <a:xfrm>
            <a:off x="2619427" y="1480865"/>
            <a:ext cx="9192908" cy="3896269"/>
          </a:xfrm>
          <a:prstGeom prst="rect">
            <a:avLst/>
          </a:prstGeom>
          <a:ln>
            <a:solidFill>
              <a:schemeClr val="accent1"/>
            </a:solidFill>
          </a:ln>
        </p:spPr>
      </p:pic>
      <p:sp>
        <p:nvSpPr>
          <p:cNvPr id="6" name="Title 1">
            <a:extLst>
              <a:ext uri="{FF2B5EF4-FFF2-40B4-BE49-F238E27FC236}">
                <a16:creationId xmlns:a16="http://schemas.microsoft.com/office/drawing/2014/main" id="{8CD942FF-3CF6-44B9-BA7F-9794443A705E}"/>
              </a:ext>
            </a:extLst>
          </p:cNvPr>
          <p:cNvSpPr>
            <a:spLocks noGrp="1"/>
          </p:cNvSpPr>
          <p:nvPr>
            <p:ph type="title"/>
          </p:nvPr>
        </p:nvSpPr>
        <p:spPr>
          <a:xfrm>
            <a:off x="377023" y="-39775"/>
            <a:ext cx="2493397" cy="1325563"/>
          </a:xfrm>
        </p:spPr>
        <p:txBody>
          <a:bodyPr>
            <a:normAutofit fontScale="90000"/>
          </a:bodyPr>
          <a:lstStyle/>
          <a:p>
            <a:r>
              <a:rPr lang="en-US" dirty="0"/>
              <a:t>Learning Styles Survey</a:t>
            </a:r>
          </a:p>
        </p:txBody>
      </p:sp>
      <p:sp>
        <p:nvSpPr>
          <p:cNvPr id="7" name="TextBox 6">
            <a:extLst>
              <a:ext uri="{FF2B5EF4-FFF2-40B4-BE49-F238E27FC236}">
                <a16:creationId xmlns:a16="http://schemas.microsoft.com/office/drawing/2014/main" id="{FDDFE0CA-601C-41C2-9404-984275705B94}"/>
              </a:ext>
            </a:extLst>
          </p:cNvPr>
          <p:cNvSpPr txBox="1"/>
          <p:nvPr/>
        </p:nvSpPr>
        <p:spPr>
          <a:xfrm>
            <a:off x="128589" y="1323699"/>
            <a:ext cx="2490838" cy="5109091"/>
          </a:xfrm>
          <a:prstGeom prst="rect">
            <a:avLst/>
          </a:prstGeom>
          <a:noFill/>
        </p:spPr>
        <p:txBody>
          <a:bodyPr wrap="square" rtlCol="0">
            <a:spAutoFit/>
          </a:bodyPr>
          <a:lstStyle/>
          <a:p>
            <a:r>
              <a:rPr lang="en-US" sz="2200" b="1" dirty="0">
                <a:solidFill>
                  <a:srgbClr val="FF0000"/>
                </a:solidFill>
              </a:rPr>
              <a:t>Note:  </a:t>
            </a:r>
          </a:p>
          <a:p>
            <a:r>
              <a:rPr lang="en-US" sz="2200" i="1" dirty="0"/>
              <a:t>Sample of  a</a:t>
            </a:r>
          </a:p>
          <a:p>
            <a:r>
              <a:rPr lang="en-US" sz="2200" i="1" dirty="0"/>
              <a:t>Learning style question</a:t>
            </a:r>
            <a:r>
              <a:rPr lang="en-US" sz="2200" dirty="0"/>
              <a:t>,</a:t>
            </a:r>
          </a:p>
          <a:p>
            <a:r>
              <a:rPr lang="en-US" sz="2200" dirty="0"/>
              <a:t>you select your </a:t>
            </a:r>
            <a:r>
              <a:rPr lang="en-US" sz="2200" i="1" dirty="0"/>
              <a:t>Often</a:t>
            </a:r>
            <a:r>
              <a:rPr lang="en-US" sz="2200" dirty="0"/>
              <a:t> to </a:t>
            </a:r>
            <a:r>
              <a:rPr lang="en-US" sz="2200" i="1" dirty="0"/>
              <a:t>Not Often </a:t>
            </a:r>
            <a:r>
              <a:rPr lang="en-US" sz="2200" dirty="0"/>
              <a:t>response.</a:t>
            </a:r>
          </a:p>
          <a:p>
            <a:endParaRPr lang="en-US" sz="2200" dirty="0"/>
          </a:p>
          <a:p>
            <a:r>
              <a:rPr lang="en-US" sz="2200" dirty="0"/>
              <a:t>The bar above the question keeps track of the questions answered and those still to be answered.</a:t>
            </a:r>
          </a:p>
          <a:p>
            <a:endParaRPr lang="en-US" dirty="0"/>
          </a:p>
        </p:txBody>
      </p:sp>
    </p:spTree>
    <p:extLst>
      <p:ext uri="{BB962C8B-B14F-4D97-AF65-F5344CB8AC3E}">
        <p14:creationId xmlns:p14="http://schemas.microsoft.com/office/powerpoint/2010/main" val="3486643985"/>
      </p:ext>
    </p:extLst>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03FB-A873-429F-A4DE-68288B315345}"/>
              </a:ext>
            </a:extLst>
          </p:cNvPr>
          <p:cNvSpPr>
            <a:spLocks noGrp="1"/>
          </p:cNvSpPr>
          <p:nvPr>
            <p:ph type="title"/>
          </p:nvPr>
        </p:nvSpPr>
        <p:spPr>
          <a:xfrm>
            <a:off x="609600" y="139614"/>
            <a:ext cx="10955867" cy="941041"/>
          </a:xfrm>
        </p:spPr>
        <p:txBody>
          <a:bodyPr>
            <a:noAutofit/>
          </a:bodyPr>
          <a:lstStyle/>
          <a:p>
            <a:pPr algn="ctr"/>
            <a:r>
              <a:rPr lang="en-US" sz="2800" dirty="0">
                <a:solidFill>
                  <a:schemeClr val="bg1"/>
                </a:solidFill>
              </a:rPr>
              <a:t>The MassHire CIS Training Calendar</a:t>
            </a:r>
            <a:br>
              <a:rPr lang="en-US" sz="2800" dirty="0">
                <a:solidFill>
                  <a:schemeClr val="bg1"/>
                </a:solidFill>
              </a:rPr>
            </a:br>
            <a:r>
              <a:rPr lang="en-US" sz="2800" dirty="0">
                <a:solidFill>
                  <a:schemeClr val="bg1"/>
                </a:solidFill>
                <a:hlinkClick r:id="rId2">
                  <a:extLst>
                    <a:ext uri="{A12FA001-AC4F-418D-AE19-62706E023703}">
                      <ahyp:hlinkClr xmlns:ahyp="http://schemas.microsoft.com/office/drawing/2018/hyperlinkcolor" val="tx"/>
                    </a:ext>
                  </a:extLst>
                </a:hlinkClick>
              </a:rPr>
              <a:t>https://www.mass.gov/info-details/upcoming-labor-market-information-lmi-trainings</a:t>
            </a:r>
            <a:r>
              <a:rPr lang="en-US" sz="2800" dirty="0">
                <a:solidFill>
                  <a:schemeClr val="bg1"/>
                </a:solidFill>
              </a:rPr>
              <a:t> </a:t>
            </a:r>
          </a:p>
        </p:txBody>
      </p:sp>
      <p:pic>
        <p:nvPicPr>
          <p:cNvPr id="5" name="Picture 4">
            <a:extLst>
              <a:ext uri="{FF2B5EF4-FFF2-40B4-BE49-F238E27FC236}">
                <a16:creationId xmlns:a16="http://schemas.microsoft.com/office/drawing/2014/main" id="{052E329F-651A-37DC-88AB-50C6BC608918}"/>
              </a:ext>
            </a:extLst>
          </p:cNvPr>
          <p:cNvPicPr>
            <a:picLocks noChangeAspect="1"/>
          </p:cNvPicPr>
          <p:nvPr/>
        </p:nvPicPr>
        <p:blipFill>
          <a:blip r:embed="rId3"/>
          <a:stretch>
            <a:fillRect/>
          </a:stretch>
        </p:blipFill>
        <p:spPr>
          <a:xfrm>
            <a:off x="2788919" y="1282454"/>
            <a:ext cx="6584375" cy="4828110"/>
          </a:xfrm>
          <a:prstGeom prst="rect">
            <a:avLst/>
          </a:prstGeom>
          <a:ln>
            <a:solidFill>
              <a:schemeClr val="accent1"/>
            </a:solidFill>
          </a:ln>
        </p:spPr>
      </p:pic>
    </p:spTree>
    <p:extLst>
      <p:ext uri="{BB962C8B-B14F-4D97-AF65-F5344CB8AC3E}">
        <p14:creationId xmlns:p14="http://schemas.microsoft.com/office/powerpoint/2010/main" val="1167311315"/>
      </p:ext>
    </p:extLst>
  </p:cSld>
  <p:clrMapOvr>
    <a:masterClrMapping/>
  </p:clrMapOvr>
  <p:transition>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7C1CF1-5869-4310-9207-41C4845D927C}"/>
              </a:ext>
            </a:extLst>
          </p:cNvPr>
          <p:cNvPicPr>
            <a:picLocks noChangeAspect="1"/>
          </p:cNvPicPr>
          <p:nvPr/>
        </p:nvPicPr>
        <p:blipFill>
          <a:blip r:embed="rId2"/>
          <a:stretch>
            <a:fillRect/>
          </a:stretch>
        </p:blipFill>
        <p:spPr>
          <a:xfrm>
            <a:off x="3225240" y="174298"/>
            <a:ext cx="3928436" cy="6540581"/>
          </a:xfrm>
          <a:prstGeom prst="rect">
            <a:avLst/>
          </a:prstGeom>
          <a:ln>
            <a:solidFill>
              <a:schemeClr val="accent1"/>
            </a:solidFill>
          </a:ln>
        </p:spPr>
      </p:pic>
      <p:sp>
        <p:nvSpPr>
          <p:cNvPr id="6" name="Title 1">
            <a:extLst>
              <a:ext uri="{FF2B5EF4-FFF2-40B4-BE49-F238E27FC236}">
                <a16:creationId xmlns:a16="http://schemas.microsoft.com/office/drawing/2014/main" id="{76B829A4-2410-42E9-B808-86C6DCB03CBA}"/>
              </a:ext>
            </a:extLst>
          </p:cNvPr>
          <p:cNvSpPr>
            <a:spLocks noGrp="1"/>
          </p:cNvSpPr>
          <p:nvPr>
            <p:ph type="title"/>
          </p:nvPr>
        </p:nvSpPr>
        <p:spPr>
          <a:xfrm>
            <a:off x="377023" y="17376"/>
            <a:ext cx="2493397" cy="1325563"/>
          </a:xfrm>
        </p:spPr>
        <p:txBody>
          <a:bodyPr>
            <a:normAutofit fontScale="90000"/>
          </a:bodyPr>
          <a:lstStyle/>
          <a:p>
            <a:r>
              <a:rPr lang="en-US" dirty="0"/>
              <a:t>Learning Styles Survey</a:t>
            </a:r>
          </a:p>
        </p:txBody>
      </p:sp>
      <p:sp>
        <p:nvSpPr>
          <p:cNvPr id="7" name="TextBox 6">
            <a:extLst>
              <a:ext uri="{FF2B5EF4-FFF2-40B4-BE49-F238E27FC236}">
                <a16:creationId xmlns:a16="http://schemas.microsoft.com/office/drawing/2014/main" id="{9584A5F8-91A1-4E48-B0A0-E50B7F21882B}"/>
              </a:ext>
            </a:extLst>
          </p:cNvPr>
          <p:cNvSpPr txBox="1"/>
          <p:nvPr/>
        </p:nvSpPr>
        <p:spPr>
          <a:xfrm>
            <a:off x="283071" y="1281231"/>
            <a:ext cx="2260104" cy="5170646"/>
          </a:xfrm>
          <a:prstGeom prst="rect">
            <a:avLst/>
          </a:prstGeom>
          <a:noFill/>
        </p:spPr>
        <p:txBody>
          <a:bodyPr wrap="square" rtlCol="0">
            <a:spAutoFit/>
          </a:bodyPr>
          <a:lstStyle/>
          <a:p>
            <a:r>
              <a:rPr lang="en-US" sz="2400" b="1" dirty="0">
                <a:solidFill>
                  <a:srgbClr val="FF0000"/>
                </a:solidFill>
              </a:rPr>
              <a:t>Note:  </a:t>
            </a:r>
          </a:p>
          <a:p>
            <a:r>
              <a:rPr lang="en-US" sz="2400" dirty="0"/>
              <a:t>RESULTS</a:t>
            </a:r>
          </a:p>
          <a:p>
            <a:endParaRPr lang="en-US" sz="2400" dirty="0"/>
          </a:p>
          <a:p>
            <a:r>
              <a:rPr lang="en-US" sz="2400" dirty="0"/>
              <a:t>Lists your primary learning style </a:t>
            </a:r>
          </a:p>
          <a:p>
            <a:endParaRPr lang="en-US" sz="2400" dirty="0"/>
          </a:p>
          <a:p>
            <a:r>
              <a:rPr lang="en-US" sz="2400" dirty="0"/>
              <a:t>And the top three learning styles </a:t>
            </a:r>
          </a:p>
          <a:p>
            <a:endParaRPr lang="en-US" sz="2400" dirty="0"/>
          </a:p>
          <a:p>
            <a:r>
              <a:rPr lang="en-US" sz="2400" dirty="0"/>
              <a:t>Has Learning / Studying Tips</a:t>
            </a:r>
          </a:p>
          <a:p>
            <a:endParaRPr lang="en-US" dirty="0"/>
          </a:p>
        </p:txBody>
      </p:sp>
      <p:pic>
        <p:nvPicPr>
          <p:cNvPr id="8" name="Picture 7">
            <a:extLst>
              <a:ext uri="{FF2B5EF4-FFF2-40B4-BE49-F238E27FC236}">
                <a16:creationId xmlns:a16="http://schemas.microsoft.com/office/drawing/2014/main" id="{B60B2962-A402-498C-93A6-F04463D072AB}"/>
              </a:ext>
            </a:extLst>
          </p:cNvPr>
          <p:cNvPicPr>
            <a:picLocks noChangeAspect="1"/>
          </p:cNvPicPr>
          <p:nvPr/>
        </p:nvPicPr>
        <p:blipFill>
          <a:blip r:embed="rId3"/>
          <a:stretch>
            <a:fillRect/>
          </a:stretch>
        </p:blipFill>
        <p:spPr>
          <a:xfrm>
            <a:off x="7617802" y="1768231"/>
            <a:ext cx="3991532" cy="3305636"/>
          </a:xfrm>
          <a:prstGeom prst="rect">
            <a:avLst/>
          </a:prstGeom>
          <a:ln>
            <a:solidFill>
              <a:schemeClr val="accent1"/>
            </a:solidFill>
          </a:ln>
        </p:spPr>
      </p:pic>
    </p:spTree>
    <p:extLst>
      <p:ext uri="{BB962C8B-B14F-4D97-AF65-F5344CB8AC3E}">
        <p14:creationId xmlns:p14="http://schemas.microsoft.com/office/powerpoint/2010/main" val="1428411158"/>
      </p:ext>
    </p:extLst>
  </p:cSld>
  <p:clrMapOvr>
    <a:masterClrMapping/>
  </p:clrMapOvr>
  <p:transition>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86D77-A1E0-45C9-81D0-1ADE75F19191}"/>
              </a:ext>
            </a:extLst>
          </p:cNvPr>
          <p:cNvSpPr>
            <a:spLocks noGrp="1"/>
          </p:cNvSpPr>
          <p:nvPr>
            <p:ph type="title"/>
          </p:nvPr>
        </p:nvSpPr>
        <p:spPr/>
        <p:txBody>
          <a:bodyPr/>
          <a:lstStyle/>
          <a:p>
            <a:pPr algn="ctr"/>
            <a:r>
              <a:rPr lang="en-US" dirty="0"/>
              <a:t>Entrepreneurial Assessment</a:t>
            </a:r>
          </a:p>
        </p:txBody>
      </p:sp>
      <p:sp>
        <p:nvSpPr>
          <p:cNvPr id="3" name="Content Placeholder 2">
            <a:extLst>
              <a:ext uri="{FF2B5EF4-FFF2-40B4-BE49-F238E27FC236}">
                <a16:creationId xmlns:a16="http://schemas.microsoft.com/office/drawing/2014/main" id="{797A0A7B-0574-43C1-8498-AB1F7F80FDDD}"/>
              </a:ext>
            </a:extLst>
          </p:cNvPr>
          <p:cNvSpPr>
            <a:spLocks noGrp="1"/>
          </p:cNvSpPr>
          <p:nvPr>
            <p:ph idx="1"/>
          </p:nvPr>
        </p:nvSpPr>
        <p:spPr/>
        <p:txBody>
          <a:bodyPr/>
          <a:lstStyle/>
          <a:p>
            <a:r>
              <a:rPr lang="en-US" dirty="0">
                <a:solidFill>
                  <a:schemeClr val="tx1"/>
                </a:solidFill>
              </a:rPr>
              <a:t>The Entrepreneur Assessment identifies the necessary skills and entrepreneurial characteristics needed to start a new venture. </a:t>
            </a:r>
            <a:br>
              <a:rPr lang="en-US" dirty="0">
                <a:solidFill>
                  <a:schemeClr val="tx1"/>
                </a:solidFill>
              </a:rPr>
            </a:br>
            <a:endParaRPr lang="en-US" dirty="0">
              <a:solidFill>
                <a:schemeClr val="tx1"/>
              </a:solidFill>
            </a:endParaRPr>
          </a:p>
          <a:p>
            <a:r>
              <a:rPr lang="en-US" dirty="0">
                <a:solidFill>
                  <a:schemeClr val="tx1"/>
                </a:solidFill>
              </a:rPr>
              <a:t>The assessment analyses key dimensions of personality, motivations, skills, and experiences required to be successful as an entrepreneur / business starter. </a:t>
            </a:r>
          </a:p>
          <a:p>
            <a:pPr marL="0" indent="0">
              <a:buNone/>
            </a:pPr>
            <a:endParaRPr lang="en-US" dirty="0">
              <a:solidFill>
                <a:schemeClr val="tx1"/>
              </a:solidFill>
            </a:endParaRPr>
          </a:p>
          <a:p>
            <a:r>
              <a:rPr lang="en-US" dirty="0">
                <a:solidFill>
                  <a:schemeClr val="tx1"/>
                </a:solidFill>
              </a:rPr>
              <a:t>Commonwealth Corporation had done this previously for partner agencies. </a:t>
            </a:r>
          </a:p>
        </p:txBody>
      </p:sp>
      <p:pic>
        <p:nvPicPr>
          <p:cNvPr id="5" name="Picture 4">
            <a:extLst>
              <a:ext uri="{FF2B5EF4-FFF2-40B4-BE49-F238E27FC236}">
                <a16:creationId xmlns:a16="http://schemas.microsoft.com/office/drawing/2014/main" id="{67094CA7-9F17-4705-AC5E-33179DD872C4}"/>
              </a:ext>
            </a:extLst>
          </p:cNvPr>
          <p:cNvPicPr>
            <a:picLocks noChangeAspect="1"/>
          </p:cNvPicPr>
          <p:nvPr/>
        </p:nvPicPr>
        <p:blipFill>
          <a:blip r:embed="rId2"/>
          <a:stretch>
            <a:fillRect/>
          </a:stretch>
        </p:blipFill>
        <p:spPr>
          <a:xfrm>
            <a:off x="4643235" y="5352840"/>
            <a:ext cx="2905530" cy="1505160"/>
          </a:xfrm>
          <a:prstGeom prst="rect">
            <a:avLst/>
          </a:prstGeom>
        </p:spPr>
      </p:pic>
    </p:spTree>
    <p:extLst>
      <p:ext uri="{BB962C8B-B14F-4D97-AF65-F5344CB8AC3E}">
        <p14:creationId xmlns:p14="http://schemas.microsoft.com/office/powerpoint/2010/main" val="2870388989"/>
      </p:ext>
    </p:extLst>
  </p:cSld>
  <p:clrMapOvr>
    <a:masterClrMapping/>
  </p:clrMapOvr>
  <p:transition>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5AE07-7DF1-48E9-9A35-86369318B553}"/>
              </a:ext>
            </a:extLst>
          </p:cNvPr>
          <p:cNvSpPr>
            <a:spLocks noGrp="1"/>
          </p:cNvSpPr>
          <p:nvPr>
            <p:ph type="title"/>
          </p:nvPr>
        </p:nvSpPr>
        <p:spPr>
          <a:xfrm>
            <a:off x="63610" y="-63501"/>
            <a:ext cx="3840480" cy="1325563"/>
          </a:xfrm>
        </p:spPr>
        <p:txBody>
          <a:bodyPr>
            <a:normAutofit/>
          </a:bodyPr>
          <a:lstStyle/>
          <a:p>
            <a:r>
              <a:rPr lang="en-US" dirty="0"/>
              <a:t>Entrepreneurial Assessment</a:t>
            </a:r>
          </a:p>
        </p:txBody>
      </p:sp>
      <p:pic>
        <p:nvPicPr>
          <p:cNvPr id="5" name="Picture 4">
            <a:extLst>
              <a:ext uri="{FF2B5EF4-FFF2-40B4-BE49-F238E27FC236}">
                <a16:creationId xmlns:a16="http://schemas.microsoft.com/office/drawing/2014/main" id="{B8A91B27-0BBE-414F-851B-9982377C7FC4}"/>
              </a:ext>
            </a:extLst>
          </p:cNvPr>
          <p:cNvPicPr>
            <a:picLocks noChangeAspect="1"/>
          </p:cNvPicPr>
          <p:nvPr/>
        </p:nvPicPr>
        <p:blipFill>
          <a:blip r:embed="rId2"/>
          <a:stretch>
            <a:fillRect/>
          </a:stretch>
        </p:blipFill>
        <p:spPr>
          <a:xfrm>
            <a:off x="3721210" y="894410"/>
            <a:ext cx="8215162" cy="5716384"/>
          </a:xfrm>
          <a:prstGeom prst="rect">
            <a:avLst/>
          </a:prstGeom>
          <a:ln>
            <a:solidFill>
              <a:schemeClr val="accent1"/>
            </a:solidFill>
          </a:ln>
        </p:spPr>
      </p:pic>
      <p:sp>
        <p:nvSpPr>
          <p:cNvPr id="6" name="TextBox 5">
            <a:extLst>
              <a:ext uri="{FF2B5EF4-FFF2-40B4-BE49-F238E27FC236}">
                <a16:creationId xmlns:a16="http://schemas.microsoft.com/office/drawing/2014/main" id="{B7F341E0-7A30-4832-9AFE-DF4FD0514AC6}"/>
              </a:ext>
            </a:extLst>
          </p:cNvPr>
          <p:cNvSpPr txBox="1"/>
          <p:nvPr/>
        </p:nvSpPr>
        <p:spPr>
          <a:xfrm>
            <a:off x="808510" y="1523225"/>
            <a:ext cx="2363315" cy="3785652"/>
          </a:xfrm>
          <a:prstGeom prst="rect">
            <a:avLst/>
          </a:prstGeom>
          <a:noFill/>
        </p:spPr>
        <p:txBody>
          <a:bodyPr wrap="square" rtlCol="0">
            <a:spAutoFit/>
          </a:bodyPr>
          <a:lstStyle/>
          <a:p>
            <a:r>
              <a:rPr lang="en-US" sz="2400" b="1" dirty="0">
                <a:solidFill>
                  <a:srgbClr val="FF0000"/>
                </a:solidFill>
              </a:rPr>
              <a:t>Note:  </a:t>
            </a:r>
          </a:p>
          <a:p>
            <a:r>
              <a:rPr lang="en-US" sz="2400" dirty="0"/>
              <a:t>Twenty (</a:t>
            </a:r>
            <a:r>
              <a:rPr lang="en-US" sz="2400" i="1" dirty="0"/>
              <a:t>20</a:t>
            </a:r>
            <a:r>
              <a:rPr lang="en-US" sz="2400" dirty="0"/>
              <a:t>)  entrepreneurial questions to rate </a:t>
            </a:r>
          </a:p>
          <a:p>
            <a:endParaRPr lang="en-US" sz="2400" dirty="0"/>
          </a:p>
          <a:p>
            <a:r>
              <a:rPr lang="en-US" sz="2400" dirty="0"/>
              <a:t>Rating scale is from </a:t>
            </a:r>
          </a:p>
          <a:p>
            <a:r>
              <a:rPr lang="en-US" sz="2400" i="1" dirty="0"/>
              <a:t>Strongly Agree</a:t>
            </a:r>
          </a:p>
          <a:p>
            <a:r>
              <a:rPr lang="en-US" sz="2400" dirty="0"/>
              <a:t>To</a:t>
            </a:r>
          </a:p>
          <a:p>
            <a:r>
              <a:rPr lang="en-US" sz="2400" i="1" dirty="0"/>
              <a:t>Strongly Disagree</a:t>
            </a:r>
          </a:p>
        </p:txBody>
      </p:sp>
    </p:spTree>
    <p:extLst>
      <p:ext uri="{BB962C8B-B14F-4D97-AF65-F5344CB8AC3E}">
        <p14:creationId xmlns:p14="http://schemas.microsoft.com/office/powerpoint/2010/main" val="1846931638"/>
      </p:ext>
    </p:extLst>
  </p:cSld>
  <p:clrMapOvr>
    <a:masterClrMapping/>
  </p:clrMapOvr>
  <p:transition>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8B7C79-D8DC-4F9C-B312-96FFC6A4E9CC}"/>
              </a:ext>
            </a:extLst>
          </p:cNvPr>
          <p:cNvPicPr>
            <a:picLocks noChangeAspect="1"/>
          </p:cNvPicPr>
          <p:nvPr/>
        </p:nvPicPr>
        <p:blipFill>
          <a:blip r:embed="rId2"/>
          <a:stretch>
            <a:fillRect/>
          </a:stretch>
        </p:blipFill>
        <p:spPr>
          <a:xfrm>
            <a:off x="2739304" y="1724244"/>
            <a:ext cx="9154803" cy="3982006"/>
          </a:xfrm>
          <a:prstGeom prst="rect">
            <a:avLst/>
          </a:prstGeom>
          <a:ln>
            <a:solidFill>
              <a:schemeClr val="accent1"/>
            </a:solidFill>
          </a:ln>
        </p:spPr>
      </p:pic>
      <p:sp>
        <p:nvSpPr>
          <p:cNvPr id="6" name="TextBox 5">
            <a:extLst>
              <a:ext uri="{FF2B5EF4-FFF2-40B4-BE49-F238E27FC236}">
                <a16:creationId xmlns:a16="http://schemas.microsoft.com/office/drawing/2014/main" id="{1A6D9F73-6008-4CAA-98B4-719DE351D954}"/>
              </a:ext>
            </a:extLst>
          </p:cNvPr>
          <p:cNvSpPr txBox="1"/>
          <p:nvPr/>
        </p:nvSpPr>
        <p:spPr>
          <a:xfrm>
            <a:off x="157163" y="1209917"/>
            <a:ext cx="2771775" cy="4832092"/>
          </a:xfrm>
          <a:prstGeom prst="rect">
            <a:avLst/>
          </a:prstGeom>
          <a:noFill/>
        </p:spPr>
        <p:txBody>
          <a:bodyPr wrap="square" rtlCol="0">
            <a:spAutoFit/>
          </a:bodyPr>
          <a:lstStyle/>
          <a:p>
            <a:r>
              <a:rPr lang="en-US" sz="2200" b="1" dirty="0">
                <a:solidFill>
                  <a:srgbClr val="FF0000"/>
                </a:solidFill>
              </a:rPr>
              <a:t>Note:  </a:t>
            </a:r>
          </a:p>
          <a:p>
            <a:r>
              <a:rPr lang="en-US" sz="2200" i="1" dirty="0"/>
              <a:t>Sample of  a</a:t>
            </a:r>
          </a:p>
          <a:p>
            <a:r>
              <a:rPr lang="en-US" sz="2200" i="1" dirty="0"/>
              <a:t>Entrepreneurial question</a:t>
            </a:r>
            <a:r>
              <a:rPr lang="en-US" sz="2200" dirty="0"/>
              <a:t>,</a:t>
            </a:r>
          </a:p>
          <a:p>
            <a:r>
              <a:rPr lang="en-US" sz="2200" dirty="0"/>
              <a:t>you select </a:t>
            </a:r>
            <a:r>
              <a:rPr lang="en-US" sz="2200" i="1" dirty="0"/>
              <a:t>Strongly Agree </a:t>
            </a:r>
            <a:r>
              <a:rPr lang="en-US" sz="2200" dirty="0"/>
              <a:t>to </a:t>
            </a:r>
            <a:r>
              <a:rPr lang="en-US" sz="2200" i="1" dirty="0"/>
              <a:t>Strongly Disagree </a:t>
            </a:r>
          </a:p>
          <a:p>
            <a:r>
              <a:rPr lang="en-US" sz="2200" dirty="0"/>
              <a:t>as the  response.</a:t>
            </a:r>
          </a:p>
          <a:p>
            <a:endParaRPr lang="en-US" sz="2200" dirty="0"/>
          </a:p>
          <a:p>
            <a:r>
              <a:rPr lang="en-US" sz="2200" dirty="0"/>
              <a:t>The bar above the question keeps track of the questions answered and those still to be answered.</a:t>
            </a:r>
          </a:p>
        </p:txBody>
      </p:sp>
      <p:sp>
        <p:nvSpPr>
          <p:cNvPr id="7" name="Title 1">
            <a:extLst>
              <a:ext uri="{FF2B5EF4-FFF2-40B4-BE49-F238E27FC236}">
                <a16:creationId xmlns:a16="http://schemas.microsoft.com/office/drawing/2014/main" id="{1E4D9014-F040-4096-984F-6D8AF1546BF6}"/>
              </a:ext>
            </a:extLst>
          </p:cNvPr>
          <p:cNvSpPr>
            <a:spLocks noGrp="1"/>
          </p:cNvSpPr>
          <p:nvPr>
            <p:ph type="title"/>
          </p:nvPr>
        </p:nvSpPr>
        <p:spPr>
          <a:xfrm>
            <a:off x="838200" y="-20641"/>
            <a:ext cx="10515600" cy="1325563"/>
          </a:xfrm>
        </p:spPr>
        <p:txBody>
          <a:bodyPr/>
          <a:lstStyle/>
          <a:p>
            <a:pPr algn="ctr"/>
            <a:r>
              <a:rPr lang="en-US" dirty="0"/>
              <a:t>Entrepreneurial Assessment</a:t>
            </a:r>
          </a:p>
        </p:txBody>
      </p:sp>
    </p:spTree>
    <p:extLst>
      <p:ext uri="{BB962C8B-B14F-4D97-AF65-F5344CB8AC3E}">
        <p14:creationId xmlns:p14="http://schemas.microsoft.com/office/powerpoint/2010/main" val="2406933460"/>
      </p:ext>
    </p:extLst>
  </p:cSld>
  <p:clrMapOvr>
    <a:masterClrMapping/>
  </p:clrMapOvr>
  <p:transition>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B6B760-5A4F-4391-9803-5739EDEBBD2F}"/>
              </a:ext>
            </a:extLst>
          </p:cNvPr>
          <p:cNvPicPr>
            <a:picLocks noChangeAspect="1"/>
          </p:cNvPicPr>
          <p:nvPr/>
        </p:nvPicPr>
        <p:blipFill>
          <a:blip r:embed="rId2"/>
          <a:stretch>
            <a:fillRect/>
          </a:stretch>
        </p:blipFill>
        <p:spPr>
          <a:xfrm>
            <a:off x="6861976" y="150956"/>
            <a:ext cx="4538865" cy="6614854"/>
          </a:xfrm>
          <a:prstGeom prst="rect">
            <a:avLst/>
          </a:prstGeom>
          <a:ln>
            <a:solidFill>
              <a:schemeClr val="accent1"/>
            </a:solidFill>
          </a:ln>
        </p:spPr>
      </p:pic>
      <p:sp>
        <p:nvSpPr>
          <p:cNvPr id="6" name="TextBox 5">
            <a:extLst>
              <a:ext uri="{FF2B5EF4-FFF2-40B4-BE49-F238E27FC236}">
                <a16:creationId xmlns:a16="http://schemas.microsoft.com/office/drawing/2014/main" id="{0C0F427A-4CD2-43BF-BBD9-5C284CCC2DD7}"/>
              </a:ext>
            </a:extLst>
          </p:cNvPr>
          <p:cNvSpPr txBox="1"/>
          <p:nvPr/>
        </p:nvSpPr>
        <p:spPr>
          <a:xfrm>
            <a:off x="1621624" y="1686751"/>
            <a:ext cx="3690150" cy="4062651"/>
          </a:xfrm>
          <a:prstGeom prst="rect">
            <a:avLst/>
          </a:prstGeom>
          <a:noFill/>
        </p:spPr>
        <p:txBody>
          <a:bodyPr wrap="square" rtlCol="0">
            <a:spAutoFit/>
          </a:bodyPr>
          <a:lstStyle/>
          <a:p>
            <a:r>
              <a:rPr lang="en-US" sz="2400" b="1" dirty="0">
                <a:solidFill>
                  <a:srgbClr val="FF0000"/>
                </a:solidFill>
              </a:rPr>
              <a:t>Note:  </a:t>
            </a:r>
          </a:p>
          <a:p>
            <a:r>
              <a:rPr lang="en-US" sz="2400" dirty="0"/>
              <a:t>RESULTS</a:t>
            </a:r>
          </a:p>
          <a:p>
            <a:endParaRPr lang="en-US" sz="2400" dirty="0"/>
          </a:p>
          <a:p>
            <a:r>
              <a:rPr lang="en-US" sz="2400" dirty="0"/>
              <a:t>Provides a Score </a:t>
            </a:r>
          </a:p>
          <a:p>
            <a:endParaRPr lang="en-US" sz="2400" dirty="0"/>
          </a:p>
          <a:p>
            <a:r>
              <a:rPr lang="en-US" sz="2400" dirty="0"/>
              <a:t>With a gauge</a:t>
            </a:r>
          </a:p>
          <a:p>
            <a:endParaRPr lang="en-US" sz="2400" dirty="0"/>
          </a:p>
          <a:p>
            <a:r>
              <a:rPr lang="en-US" sz="2400" dirty="0"/>
              <a:t>It is a </a:t>
            </a:r>
            <a:r>
              <a:rPr lang="en-US" sz="2400" i="1" dirty="0"/>
              <a:t>predictive</a:t>
            </a:r>
            <a:r>
              <a:rPr lang="en-US" sz="2400" dirty="0"/>
              <a:t> indicator of how successful you could be as an entrepreneur. </a:t>
            </a:r>
          </a:p>
          <a:p>
            <a:endParaRPr lang="en-US" dirty="0"/>
          </a:p>
        </p:txBody>
      </p:sp>
      <p:sp>
        <p:nvSpPr>
          <p:cNvPr id="7" name="Title 1">
            <a:extLst>
              <a:ext uri="{FF2B5EF4-FFF2-40B4-BE49-F238E27FC236}">
                <a16:creationId xmlns:a16="http://schemas.microsoft.com/office/drawing/2014/main" id="{C8D6A2FA-4817-4621-9D95-76E67C699BBF}"/>
              </a:ext>
            </a:extLst>
          </p:cNvPr>
          <p:cNvSpPr>
            <a:spLocks noGrp="1"/>
          </p:cNvSpPr>
          <p:nvPr>
            <p:ph type="title"/>
          </p:nvPr>
        </p:nvSpPr>
        <p:spPr>
          <a:xfrm>
            <a:off x="63609" y="22215"/>
            <a:ext cx="6504167" cy="1325563"/>
          </a:xfrm>
        </p:spPr>
        <p:txBody>
          <a:bodyPr>
            <a:normAutofit/>
          </a:bodyPr>
          <a:lstStyle/>
          <a:p>
            <a:r>
              <a:rPr lang="en-US" dirty="0"/>
              <a:t>Entrepreneurial Assessment</a:t>
            </a:r>
          </a:p>
        </p:txBody>
      </p:sp>
    </p:spTree>
    <p:extLst>
      <p:ext uri="{BB962C8B-B14F-4D97-AF65-F5344CB8AC3E}">
        <p14:creationId xmlns:p14="http://schemas.microsoft.com/office/powerpoint/2010/main" val="1515752198"/>
      </p:ext>
    </p:extLst>
  </p:cSld>
  <p:clrMapOvr>
    <a:masterClrMapping/>
  </p:clrMapOvr>
  <p:transition>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86D77-A1E0-45C9-81D0-1ADE75F19191}"/>
              </a:ext>
            </a:extLst>
          </p:cNvPr>
          <p:cNvSpPr>
            <a:spLocks noGrp="1"/>
          </p:cNvSpPr>
          <p:nvPr>
            <p:ph type="title"/>
          </p:nvPr>
        </p:nvSpPr>
        <p:spPr/>
        <p:txBody>
          <a:bodyPr/>
          <a:lstStyle/>
          <a:p>
            <a:pPr algn="ctr"/>
            <a:r>
              <a:rPr lang="en-US" dirty="0"/>
              <a:t>Reality Check</a:t>
            </a:r>
          </a:p>
        </p:txBody>
      </p:sp>
      <p:sp>
        <p:nvSpPr>
          <p:cNvPr id="3" name="Content Placeholder 2">
            <a:extLst>
              <a:ext uri="{FF2B5EF4-FFF2-40B4-BE49-F238E27FC236}">
                <a16:creationId xmlns:a16="http://schemas.microsoft.com/office/drawing/2014/main" id="{797A0A7B-0574-43C1-8498-AB1F7F80FDDD}"/>
              </a:ext>
            </a:extLst>
          </p:cNvPr>
          <p:cNvSpPr>
            <a:spLocks noGrp="1"/>
          </p:cNvSpPr>
          <p:nvPr>
            <p:ph idx="1"/>
          </p:nvPr>
        </p:nvSpPr>
        <p:spPr>
          <a:xfrm>
            <a:off x="609600" y="1843088"/>
            <a:ext cx="10972800" cy="4129111"/>
          </a:xfrm>
        </p:spPr>
        <p:txBody>
          <a:bodyPr>
            <a:normAutofit lnSpcReduction="10000"/>
          </a:bodyPr>
          <a:lstStyle/>
          <a:p>
            <a:r>
              <a:rPr lang="en-US" dirty="0">
                <a:solidFill>
                  <a:schemeClr val="tx1"/>
                </a:solidFill>
              </a:rPr>
              <a:t>Reality Check from CIS is an engaging online tool designed to estimate the income necessary to support your desired lifestyle. </a:t>
            </a:r>
            <a:br>
              <a:rPr lang="en-US" dirty="0">
                <a:solidFill>
                  <a:schemeClr val="tx1"/>
                </a:solidFill>
              </a:rPr>
            </a:br>
            <a:endParaRPr lang="en-US" dirty="0">
              <a:solidFill>
                <a:schemeClr val="tx1"/>
              </a:solidFill>
            </a:endParaRPr>
          </a:p>
          <a:p>
            <a:r>
              <a:rPr lang="en-US" dirty="0">
                <a:solidFill>
                  <a:schemeClr val="tx1"/>
                </a:solidFill>
              </a:rPr>
              <a:t>You'll be asked questions about where you’d like to live in Massachusetts and how you spend your money (</a:t>
            </a:r>
            <a:r>
              <a:rPr lang="en-US" i="1" dirty="0">
                <a:solidFill>
                  <a:schemeClr val="tx1"/>
                </a:solidFill>
              </a:rPr>
              <a:t>budget</a:t>
            </a:r>
            <a:r>
              <a:rPr lang="en-US" dirty="0">
                <a:solidFill>
                  <a:schemeClr val="tx1"/>
                </a:solidFill>
              </a:rPr>
              <a:t>) . From there, you’ll be directed to jobs that meet your financial needs.</a:t>
            </a:r>
          </a:p>
          <a:p>
            <a:pPr marL="0" indent="0">
              <a:buNone/>
            </a:pPr>
            <a:endParaRPr lang="en-US" dirty="0">
              <a:solidFill>
                <a:schemeClr val="tx1"/>
              </a:solidFill>
            </a:endParaRPr>
          </a:p>
          <a:p>
            <a:r>
              <a:rPr lang="en-US" dirty="0">
                <a:solidFill>
                  <a:schemeClr val="tx1"/>
                </a:solidFill>
              </a:rPr>
              <a:t>Reality Check will show you how much your living expenses will cost, and the amount of money you will need to earn to pay for them.</a:t>
            </a:r>
          </a:p>
        </p:txBody>
      </p:sp>
      <p:pic>
        <p:nvPicPr>
          <p:cNvPr id="5" name="Picture 4">
            <a:extLst>
              <a:ext uri="{FF2B5EF4-FFF2-40B4-BE49-F238E27FC236}">
                <a16:creationId xmlns:a16="http://schemas.microsoft.com/office/drawing/2014/main" id="{1EC626CB-EDB6-499E-AC2B-015B6579E66B}"/>
              </a:ext>
            </a:extLst>
          </p:cNvPr>
          <p:cNvPicPr>
            <a:picLocks noChangeAspect="1"/>
          </p:cNvPicPr>
          <p:nvPr/>
        </p:nvPicPr>
        <p:blipFill>
          <a:blip r:embed="rId2"/>
          <a:stretch>
            <a:fillRect/>
          </a:stretch>
        </p:blipFill>
        <p:spPr>
          <a:xfrm>
            <a:off x="169628" y="114168"/>
            <a:ext cx="2962688" cy="1543265"/>
          </a:xfrm>
          <a:prstGeom prst="rect">
            <a:avLst/>
          </a:prstGeom>
        </p:spPr>
      </p:pic>
    </p:spTree>
    <p:extLst>
      <p:ext uri="{BB962C8B-B14F-4D97-AF65-F5344CB8AC3E}">
        <p14:creationId xmlns:p14="http://schemas.microsoft.com/office/powerpoint/2010/main" val="2730467149"/>
      </p:ext>
    </p:extLst>
  </p:cSld>
  <p:clrMapOvr>
    <a:masterClrMapping/>
  </p:clrMapOvr>
  <p:transition>
    <p:fade thruBlk="1"/>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70DE1-07BE-4EF3-ADE9-9F282C107B35}"/>
              </a:ext>
            </a:extLst>
          </p:cNvPr>
          <p:cNvSpPr>
            <a:spLocks noGrp="1"/>
          </p:cNvSpPr>
          <p:nvPr>
            <p:ph type="title"/>
          </p:nvPr>
        </p:nvSpPr>
        <p:spPr/>
        <p:txBody>
          <a:bodyPr/>
          <a:lstStyle/>
          <a:p>
            <a:pPr algn="ctr"/>
            <a:r>
              <a:rPr lang="en-US" dirty="0"/>
              <a:t>Reality Check</a:t>
            </a:r>
          </a:p>
        </p:txBody>
      </p:sp>
      <p:pic>
        <p:nvPicPr>
          <p:cNvPr id="5" name="Picture 4">
            <a:extLst>
              <a:ext uri="{FF2B5EF4-FFF2-40B4-BE49-F238E27FC236}">
                <a16:creationId xmlns:a16="http://schemas.microsoft.com/office/drawing/2014/main" id="{0789B879-7654-4E0B-80DC-046525C71F4C}"/>
              </a:ext>
            </a:extLst>
          </p:cNvPr>
          <p:cNvPicPr>
            <a:picLocks noChangeAspect="1"/>
          </p:cNvPicPr>
          <p:nvPr/>
        </p:nvPicPr>
        <p:blipFill>
          <a:blip r:embed="rId2"/>
          <a:stretch>
            <a:fillRect/>
          </a:stretch>
        </p:blipFill>
        <p:spPr>
          <a:xfrm>
            <a:off x="3171824" y="1286319"/>
            <a:ext cx="8924973" cy="4848902"/>
          </a:xfrm>
          <a:prstGeom prst="rect">
            <a:avLst/>
          </a:prstGeom>
          <a:ln>
            <a:solidFill>
              <a:schemeClr val="accent1"/>
            </a:solidFill>
          </a:ln>
        </p:spPr>
      </p:pic>
      <p:sp>
        <p:nvSpPr>
          <p:cNvPr id="6" name="TextBox 5">
            <a:extLst>
              <a:ext uri="{FF2B5EF4-FFF2-40B4-BE49-F238E27FC236}">
                <a16:creationId xmlns:a16="http://schemas.microsoft.com/office/drawing/2014/main" id="{42F66007-6E32-40DC-A2F6-C4FC411FEFFE}"/>
              </a:ext>
            </a:extLst>
          </p:cNvPr>
          <p:cNvSpPr txBox="1"/>
          <p:nvPr/>
        </p:nvSpPr>
        <p:spPr>
          <a:xfrm>
            <a:off x="152354" y="1209247"/>
            <a:ext cx="3019471" cy="5016758"/>
          </a:xfrm>
          <a:prstGeom prst="rect">
            <a:avLst/>
          </a:prstGeom>
          <a:noFill/>
        </p:spPr>
        <p:txBody>
          <a:bodyPr wrap="square" rtlCol="0">
            <a:spAutoFit/>
          </a:bodyPr>
          <a:lstStyle/>
          <a:p>
            <a:r>
              <a:rPr lang="en-US" sz="2000" b="1" dirty="0">
                <a:solidFill>
                  <a:srgbClr val="FF0000"/>
                </a:solidFill>
              </a:rPr>
              <a:t>Note:  </a:t>
            </a:r>
          </a:p>
          <a:p>
            <a:r>
              <a:rPr lang="en-US" sz="2000" dirty="0"/>
              <a:t>This assessment is a lifestyle assessment.</a:t>
            </a:r>
          </a:p>
          <a:p>
            <a:endParaRPr lang="en-US" sz="2000" dirty="0"/>
          </a:p>
          <a:p>
            <a:r>
              <a:rPr lang="en-US" sz="2000" dirty="0"/>
              <a:t>It has a minimum of twelve (</a:t>
            </a:r>
            <a:r>
              <a:rPr lang="en-US" sz="2000" i="1" dirty="0"/>
              <a:t>12</a:t>
            </a:r>
            <a:r>
              <a:rPr lang="en-US" sz="2000" dirty="0"/>
              <a:t>) living  expenses. </a:t>
            </a:r>
          </a:p>
          <a:p>
            <a:endParaRPr lang="en-US" sz="2000" dirty="0"/>
          </a:p>
          <a:p>
            <a:r>
              <a:rPr lang="en-US" sz="2000" dirty="0"/>
              <a:t>You will select the various options under each expense.</a:t>
            </a:r>
          </a:p>
          <a:p>
            <a:endParaRPr lang="en-US" sz="2000" dirty="0"/>
          </a:p>
          <a:p>
            <a:r>
              <a:rPr lang="en-US" sz="2000" dirty="0"/>
              <a:t>From there the program will determine a needed budget and various career options that meet these expenses / budget</a:t>
            </a:r>
            <a:r>
              <a:rPr lang="en-US" dirty="0"/>
              <a:t>.</a:t>
            </a:r>
          </a:p>
        </p:txBody>
      </p:sp>
    </p:spTree>
    <p:extLst>
      <p:ext uri="{BB962C8B-B14F-4D97-AF65-F5344CB8AC3E}">
        <p14:creationId xmlns:p14="http://schemas.microsoft.com/office/powerpoint/2010/main" val="1750899831"/>
      </p:ext>
    </p:extLst>
  </p:cSld>
  <p:clrMapOvr>
    <a:masterClrMapping/>
  </p:clrMapOvr>
  <p:transition>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04680-776D-45F5-BB29-B9ECC8CFAE5C}"/>
              </a:ext>
            </a:extLst>
          </p:cNvPr>
          <p:cNvSpPr>
            <a:spLocks noGrp="1"/>
          </p:cNvSpPr>
          <p:nvPr>
            <p:ph type="title"/>
          </p:nvPr>
        </p:nvSpPr>
        <p:spPr>
          <a:xfrm>
            <a:off x="838200" y="-34929"/>
            <a:ext cx="3407797" cy="1325563"/>
          </a:xfrm>
        </p:spPr>
        <p:txBody>
          <a:bodyPr/>
          <a:lstStyle/>
          <a:p>
            <a:r>
              <a:rPr lang="en-US" dirty="0"/>
              <a:t>Reality Check</a:t>
            </a:r>
          </a:p>
        </p:txBody>
      </p:sp>
      <p:pic>
        <p:nvPicPr>
          <p:cNvPr id="5" name="Picture 4">
            <a:extLst>
              <a:ext uri="{FF2B5EF4-FFF2-40B4-BE49-F238E27FC236}">
                <a16:creationId xmlns:a16="http://schemas.microsoft.com/office/drawing/2014/main" id="{3F9D2F0F-776C-4AB3-9986-8DBF7F81A16C}"/>
              </a:ext>
            </a:extLst>
          </p:cNvPr>
          <p:cNvPicPr>
            <a:picLocks noChangeAspect="1"/>
          </p:cNvPicPr>
          <p:nvPr/>
        </p:nvPicPr>
        <p:blipFill>
          <a:blip r:embed="rId2"/>
          <a:stretch>
            <a:fillRect/>
          </a:stretch>
        </p:blipFill>
        <p:spPr>
          <a:xfrm>
            <a:off x="4528978" y="0"/>
            <a:ext cx="7182059" cy="6858000"/>
          </a:xfrm>
          <a:prstGeom prst="rect">
            <a:avLst/>
          </a:prstGeom>
          <a:ln>
            <a:solidFill>
              <a:schemeClr val="accent1"/>
            </a:solidFill>
          </a:ln>
        </p:spPr>
      </p:pic>
      <p:sp>
        <p:nvSpPr>
          <p:cNvPr id="6" name="TextBox 5">
            <a:extLst>
              <a:ext uri="{FF2B5EF4-FFF2-40B4-BE49-F238E27FC236}">
                <a16:creationId xmlns:a16="http://schemas.microsoft.com/office/drawing/2014/main" id="{E9BDBF7E-E293-448D-97A5-ABA819F8DDC7}"/>
              </a:ext>
            </a:extLst>
          </p:cNvPr>
          <p:cNvSpPr txBox="1"/>
          <p:nvPr/>
        </p:nvSpPr>
        <p:spPr>
          <a:xfrm>
            <a:off x="285753" y="1508445"/>
            <a:ext cx="4145984" cy="4493538"/>
          </a:xfrm>
          <a:prstGeom prst="rect">
            <a:avLst/>
          </a:prstGeom>
          <a:noFill/>
        </p:spPr>
        <p:txBody>
          <a:bodyPr wrap="square" rtlCol="0">
            <a:spAutoFit/>
          </a:bodyPr>
          <a:lstStyle/>
          <a:p>
            <a:r>
              <a:rPr lang="en-US" sz="2200" b="1" dirty="0">
                <a:solidFill>
                  <a:srgbClr val="FF0000"/>
                </a:solidFill>
              </a:rPr>
              <a:t>Note:  </a:t>
            </a:r>
            <a:br>
              <a:rPr lang="en-US" sz="2200" b="1" dirty="0">
                <a:solidFill>
                  <a:srgbClr val="FF0000"/>
                </a:solidFill>
              </a:rPr>
            </a:br>
            <a:endParaRPr lang="en-US" sz="2200" b="1" dirty="0">
              <a:solidFill>
                <a:srgbClr val="FF0000"/>
              </a:solidFill>
            </a:endParaRPr>
          </a:p>
          <a:p>
            <a:r>
              <a:rPr lang="en-US" sz="2200" dirty="0"/>
              <a:t>Expenses under the various categories comes from a variety of documented sources.</a:t>
            </a:r>
          </a:p>
          <a:p>
            <a:endParaRPr lang="en-US" sz="2200" dirty="0"/>
          </a:p>
          <a:p>
            <a:r>
              <a:rPr lang="en-US" sz="2200" i="1" dirty="0"/>
              <a:t>Mass Real Estate information, </a:t>
            </a:r>
          </a:p>
          <a:p>
            <a:r>
              <a:rPr lang="en-US" sz="2200" i="1" dirty="0"/>
              <a:t>National costs for transportation (autos + insurance + upkeep), </a:t>
            </a:r>
          </a:p>
          <a:p>
            <a:r>
              <a:rPr lang="en-US" sz="2200" i="1" dirty="0"/>
              <a:t>national utility costs, etc.</a:t>
            </a:r>
          </a:p>
          <a:p>
            <a:pPr marL="285750" indent="-285750">
              <a:buFont typeface="Arial" panose="020B0604020202020204" pitchFamily="34" charset="0"/>
              <a:buChar char="•"/>
            </a:pPr>
            <a:endParaRPr lang="en-US" sz="2200" i="1" dirty="0"/>
          </a:p>
          <a:p>
            <a:pPr marL="285750" indent="-285750">
              <a:buFont typeface="Arial" panose="020B0604020202020204" pitchFamily="34" charset="0"/>
              <a:buChar char="•"/>
            </a:pPr>
            <a:endParaRPr lang="en-US" sz="2200" i="1" dirty="0"/>
          </a:p>
          <a:p>
            <a:pPr marL="285750" indent="-285750">
              <a:buFont typeface="Arial" panose="020B0604020202020204" pitchFamily="34" charset="0"/>
              <a:buChar char="•"/>
            </a:pPr>
            <a:r>
              <a:rPr lang="en-US" sz="2200" dirty="0"/>
              <a:t>Child expense are </a:t>
            </a:r>
            <a:r>
              <a:rPr lang="en-US" sz="2200" i="1" dirty="0"/>
              <a:t>optional</a:t>
            </a:r>
            <a:r>
              <a:rPr lang="en-US" sz="2200" dirty="0"/>
              <a:t> </a:t>
            </a:r>
          </a:p>
        </p:txBody>
      </p:sp>
    </p:spTree>
    <p:extLst>
      <p:ext uri="{BB962C8B-B14F-4D97-AF65-F5344CB8AC3E}">
        <p14:creationId xmlns:p14="http://schemas.microsoft.com/office/powerpoint/2010/main" val="662306826"/>
      </p:ext>
    </p:extLst>
  </p:cSld>
  <p:clrMapOvr>
    <a:masterClrMapping/>
  </p:clrMapOvr>
  <p:transition>
    <p:fade thruBlk="1"/>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3168F4-8B4D-45E3-B9A3-BCC95515C644}"/>
              </a:ext>
            </a:extLst>
          </p:cNvPr>
          <p:cNvPicPr>
            <a:picLocks noChangeAspect="1"/>
          </p:cNvPicPr>
          <p:nvPr/>
        </p:nvPicPr>
        <p:blipFill>
          <a:blip r:embed="rId2"/>
          <a:stretch>
            <a:fillRect/>
          </a:stretch>
        </p:blipFill>
        <p:spPr>
          <a:xfrm>
            <a:off x="5580543" y="0"/>
            <a:ext cx="5941949" cy="6858000"/>
          </a:xfrm>
          <a:prstGeom prst="rect">
            <a:avLst/>
          </a:prstGeom>
          <a:ln>
            <a:solidFill>
              <a:schemeClr val="accent1"/>
            </a:solidFill>
          </a:ln>
        </p:spPr>
      </p:pic>
      <p:sp>
        <p:nvSpPr>
          <p:cNvPr id="5" name="Title 1">
            <a:extLst>
              <a:ext uri="{FF2B5EF4-FFF2-40B4-BE49-F238E27FC236}">
                <a16:creationId xmlns:a16="http://schemas.microsoft.com/office/drawing/2014/main" id="{712726BD-ACF1-4A69-9628-03C1D2DFB2F4}"/>
              </a:ext>
            </a:extLst>
          </p:cNvPr>
          <p:cNvSpPr>
            <a:spLocks noGrp="1"/>
          </p:cNvSpPr>
          <p:nvPr>
            <p:ph type="title"/>
          </p:nvPr>
        </p:nvSpPr>
        <p:spPr>
          <a:xfrm>
            <a:off x="838200" y="-20641"/>
            <a:ext cx="3407797" cy="1325563"/>
          </a:xfrm>
        </p:spPr>
        <p:txBody>
          <a:bodyPr/>
          <a:lstStyle/>
          <a:p>
            <a:r>
              <a:rPr lang="en-US" dirty="0"/>
              <a:t>Reality Check</a:t>
            </a:r>
          </a:p>
        </p:txBody>
      </p:sp>
      <p:sp>
        <p:nvSpPr>
          <p:cNvPr id="6" name="TextBox 5">
            <a:extLst>
              <a:ext uri="{FF2B5EF4-FFF2-40B4-BE49-F238E27FC236}">
                <a16:creationId xmlns:a16="http://schemas.microsoft.com/office/drawing/2014/main" id="{D1B87384-F689-49C1-94BE-5F80F9BF328A}"/>
              </a:ext>
            </a:extLst>
          </p:cNvPr>
          <p:cNvSpPr txBox="1"/>
          <p:nvPr/>
        </p:nvSpPr>
        <p:spPr>
          <a:xfrm>
            <a:off x="1130364" y="2532800"/>
            <a:ext cx="3226950" cy="2585323"/>
          </a:xfrm>
          <a:prstGeom prst="rect">
            <a:avLst/>
          </a:prstGeom>
          <a:noFill/>
        </p:spPr>
        <p:txBody>
          <a:bodyPr wrap="square" rtlCol="0">
            <a:spAutoFit/>
          </a:bodyPr>
          <a:lstStyle/>
          <a:p>
            <a:r>
              <a:rPr lang="en-US" sz="2400" b="1" dirty="0">
                <a:solidFill>
                  <a:srgbClr val="FF0000"/>
                </a:solidFill>
              </a:rPr>
              <a:t>Note:  </a:t>
            </a:r>
            <a:br>
              <a:rPr lang="en-US" sz="2400" b="1" dirty="0">
                <a:solidFill>
                  <a:srgbClr val="FF0000"/>
                </a:solidFill>
              </a:rPr>
            </a:br>
            <a:endParaRPr lang="en-US" sz="2400" b="1" dirty="0">
              <a:solidFill>
                <a:srgbClr val="FF0000"/>
              </a:solidFill>
            </a:endParaRPr>
          </a:p>
          <a:p>
            <a:r>
              <a:rPr lang="en-US" sz="2400" dirty="0"/>
              <a:t>Annualized Expenses are calculated + Taxes </a:t>
            </a:r>
          </a:p>
          <a:p>
            <a:endParaRPr lang="en-US" sz="2400" dirty="0"/>
          </a:p>
          <a:p>
            <a:r>
              <a:rPr lang="en-US" sz="2400" dirty="0"/>
              <a:t>And Itemized</a:t>
            </a:r>
          </a:p>
          <a:p>
            <a:endParaRPr lang="en-US" dirty="0"/>
          </a:p>
        </p:txBody>
      </p:sp>
    </p:spTree>
    <p:extLst>
      <p:ext uri="{BB962C8B-B14F-4D97-AF65-F5344CB8AC3E}">
        <p14:creationId xmlns:p14="http://schemas.microsoft.com/office/powerpoint/2010/main" val="2219189378"/>
      </p:ext>
    </p:extLst>
  </p:cSld>
  <p:clrMapOvr>
    <a:masterClrMapping/>
  </p:clrMapOvr>
  <p:transition>
    <p:fade thruBlk="1"/>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C20238-3413-44B3-8A30-1D2015DDC2BA}"/>
              </a:ext>
            </a:extLst>
          </p:cNvPr>
          <p:cNvPicPr>
            <a:picLocks noChangeAspect="1"/>
          </p:cNvPicPr>
          <p:nvPr/>
        </p:nvPicPr>
        <p:blipFill>
          <a:blip r:embed="rId2"/>
          <a:stretch>
            <a:fillRect/>
          </a:stretch>
        </p:blipFill>
        <p:spPr>
          <a:xfrm>
            <a:off x="6795002" y="0"/>
            <a:ext cx="4848682" cy="6858000"/>
          </a:xfrm>
          <a:prstGeom prst="rect">
            <a:avLst/>
          </a:prstGeom>
          <a:ln>
            <a:solidFill>
              <a:schemeClr val="accent1"/>
            </a:solidFill>
          </a:ln>
        </p:spPr>
      </p:pic>
      <p:sp>
        <p:nvSpPr>
          <p:cNvPr id="6" name="Title 1">
            <a:extLst>
              <a:ext uri="{FF2B5EF4-FFF2-40B4-BE49-F238E27FC236}">
                <a16:creationId xmlns:a16="http://schemas.microsoft.com/office/drawing/2014/main" id="{4CEB0F0F-B040-490A-846E-0976314A48EF}"/>
              </a:ext>
            </a:extLst>
          </p:cNvPr>
          <p:cNvSpPr>
            <a:spLocks noGrp="1"/>
          </p:cNvSpPr>
          <p:nvPr>
            <p:ph type="title"/>
          </p:nvPr>
        </p:nvSpPr>
        <p:spPr>
          <a:xfrm>
            <a:off x="838200" y="-77797"/>
            <a:ext cx="3407797" cy="1325563"/>
          </a:xfrm>
        </p:spPr>
        <p:txBody>
          <a:bodyPr/>
          <a:lstStyle/>
          <a:p>
            <a:r>
              <a:rPr lang="en-US" dirty="0"/>
              <a:t>Reality Check</a:t>
            </a:r>
          </a:p>
        </p:txBody>
      </p:sp>
      <p:sp>
        <p:nvSpPr>
          <p:cNvPr id="7" name="TextBox 6">
            <a:extLst>
              <a:ext uri="{FF2B5EF4-FFF2-40B4-BE49-F238E27FC236}">
                <a16:creationId xmlns:a16="http://schemas.microsoft.com/office/drawing/2014/main" id="{F0F6A702-389D-43E1-9A02-381134BE50D4}"/>
              </a:ext>
            </a:extLst>
          </p:cNvPr>
          <p:cNvSpPr txBox="1"/>
          <p:nvPr/>
        </p:nvSpPr>
        <p:spPr>
          <a:xfrm>
            <a:off x="1613247" y="1554339"/>
            <a:ext cx="3783751" cy="4431983"/>
          </a:xfrm>
          <a:prstGeom prst="rect">
            <a:avLst/>
          </a:prstGeom>
          <a:noFill/>
        </p:spPr>
        <p:txBody>
          <a:bodyPr wrap="square" rtlCol="0">
            <a:spAutoFit/>
          </a:bodyPr>
          <a:lstStyle/>
          <a:p>
            <a:r>
              <a:rPr lang="en-US" sz="2400" b="1" dirty="0">
                <a:solidFill>
                  <a:srgbClr val="FF0000"/>
                </a:solidFill>
              </a:rPr>
              <a:t>Note:  </a:t>
            </a:r>
            <a:br>
              <a:rPr lang="en-US" sz="2400" b="1" dirty="0">
                <a:solidFill>
                  <a:srgbClr val="FF0000"/>
                </a:solidFill>
              </a:rPr>
            </a:br>
            <a:endParaRPr lang="en-US" sz="2400" b="1" dirty="0">
              <a:solidFill>
                <a:srgbClr val="FF0000"/>
              </a:solidFill>
            </a:endParaRPr>
          </a:p>
          <a:p>
            <a:r>
              <a:rPr lang="en-US" sz="2400" dirty="0"/>
              <a:t>Career Option can be extrapolated from Expenses.</a:t>
            </a:r>
          </a:p>
          <a:p>
            <a:endParaRPr lang="en-US" sz="2400" dirty="0"/>
          </a:p>
          <a:p>
            <a:r>
              <a:rPr lang="en-US" sz="2400" dirty="0"/>
              <a:t>Will list Occupations in your demographics that meet your expense.</a:t>
            </a:r>
          </a:p>
          <a:p>
            <a:endParaRPr lang="en-US" sz="2400" dirty="0"/>
          </a:p>
          <a:p>
            <a:r>
              <a:rPr lang="en-US" sz="2400" dirty="0"/>
              <a:t>Can adjust with Career Cluster filter </a:t>
            </a:r>
          </a:p>
          <a:p>
            <a:endParaRPr lang="en-US" dirty="0"/>
          </a:p>
        </p:txBody>
      </p:sp>
    </p:spTree>
    <p:extLst>
      <p:ext uri="{BB962C8B-B14F-4D97-AF65-F5344CB8AC3E}">
        <p14:creationId xmlns:p14="http://schemas.microsoft.com/office/powerpoint/2010/main" val="559133859"/>
      </p:ext>
    </p:extLst>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03FB-A873-429F-A4DE-68288B315345}"/>
              </a:ext>
            </a:extLst>
          </p:cNvPr>
          <p:cNvSpPr>
            <a:spLocks noGrp="1"/>
          </p:cNvSpPr>
          <p:nvPr>
            <p:ph type="title"/>
          </p:nvPr>
        </p:nvSpPr>
        <p:spPr/>
        <p:txBody>
          <a:bodyPr>
            <a:noAutofit/>
          </a:bodyPr>
          <a:lstStyle/>
          <a:p>
            <a:pPr algn="ctr"/>
            <a:r>
              <a:rPr lang="en-US" sz="2800" dirty="0">
                <a:solidFill>
                  <a:schemeClr val="bg1"/>
                </a:solidFill>
              </a:rPr>
              <a:t>The MassHire CIS Training Calendar</a:t>
            </a:r>
            <a:br>
              <a:rPr lang="en-US" sz="2800" dirty="0">
                <a:solidFill>
                  <a:schemeClr val="bg1"/>
                </a:solidFill>
              </a:rPr>
            </a:br>
            <a:r>
              <a:rPr lang="en-US" sz="2800" dirty="0">
                <a:solidFill>
                  <a:schemeClr val="bg1"/>
                </a:solidFill>
                <a:hlinkClick r:id="rId2">
                  <a:extLst>
                    <a:ext uri="{A12FA001-AC4F-418D-AE19-62706E023703}">
                      <ahyp:hlinkClr xmlns:ahyp="http://schemas.microsoft.com/office/drawing/2018/hyperlinkcolor" val="tx"/>
                    </a:ext>
                  </a:extLst>
                </a:hlinkClick>
              </a:rPr>
              <a:t>https://www.mass.gov/how-to/masshire-career-information-system-360-cis-360-training</a:t>
            </a:r>
            <a:r>
              <a:rPr lang="en-US" sz="2800" dirty="0">
                <a:solidFill>
                  <a:schemeClr val="bg1"/>
                </a:solidFill>
              </a:rPr>
              <a:t> </a:t>
            </a:r>
          </a:p>
        </p:txBody>
      </p:sp>
      <p:pic>
        <p:nvPicPr>
          <p:cNvPr id="4" name="Picture 3">
            <a:extLst>
              <a:ext uri="{FF2B5EF4-FFF2-40B4-BE49-F238E27FC236}">
                <a16:creationId xmlns:a16="http://schemas.microsoft.com/office/drawing/2014/main" id="{26B62724-AA21-15B6-CAD1-955805CCC921}"/>
              </a:ext>
            </a:extLst>
          </p:cNvPr>
          <p:cNvPicPr>
            <a:picLocks noChangeAspect="1"/>
          </p:cNvPicPr>
          <p:nvPr/>
        </p:nvPicPr>
        <p:blipFill>
          <a:blip r:embed="rId3"/>
          <a:stretch>
            <a:fillRect/>
          </a:stretch>
        </p:blipFill>
        <p:spPr>
          <a:xfrm>
            <a:off x="4095356" y="1207323"/>
            <a:ext cx="3356068" cy="4969823"/>
          </a:xfrm>
          <a:prstGeom prst="rect">
            <a:avLst/>
          </a:prstGeom>
          <a:ln>
            <a:solidFill>
              <a:schemeClr val="accent1"/>
            </a:solidFill>
          </a:ln>
        </p:spPr>
      </p:pic>
    </p:spTree>
    <p:extLst>
      <p:ext uri="{BB962C8B-B14F-4D97-AF65-F5344CB8AC3E}">
        <p14:creationId xmlns:p14="http://schemas.microsoft.com/office/powerpoint/2010/main" val="1300205515"/>
      </p:ext>
    </p:extLst>
  </p:cSld>
  <p:clrMapOvr>
    <a:masterClrMapping/>
  </p:clrMapOvr>
  <p:transition>
    <p:fade thruBlk="1"/>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5AE07-7DF1-48E9-9A35-86369318B553}"/>
              </a:ext>
            </a:extLst>
          </p:cNvPr>
          <p:cNvSpPr>
            <a:spLocks noGrp="1"/>
          </p:cNvSpPr>
          <p:nvPr>
            <p:ph type="title"/>
          </p:nvPr>
        </p:nvSpPr>
        <p:spPr/>
        <p:txBody>
          <a:bodyPr/>
          <a:lstStyle/>
          <a:p>
            <a:pPr algn="ctr"/>
            <a:r>
              <a:rPr lang="en-US" dirty="0"/>
              <a:t>My dashboard</a:t>
            </a:r>
          </a:p>
        </p:txBody>
      </p:sp>
      <p:pic>
        <p:nvPicPr>
          <p:cNvPr id="5" name="Picture 4">
            <a:extLst>
              <a:ext uri="{FF2B5EF4-FFF2-40B4-BE49-F238E27FC236}">
                <a16:creationId xmlns:a16="http://schemas.microsoft.com/office/drawing/2014/main" id="{7BC9C42E-1D9C-413B-AE14-1B4C086CEA32}"/>
              </a:ext>
            </a:extLst>
          </p:cNvPr>
          <p:cNvPicPr>
            <a:picLocks noChangeAspect="1"/>
          </p:cNvPicPr>
          <p:nvPr/>
        </p:nvPicPr>
        <p:blipFill>
          <a:blip r:embed="rId2"/>
          <a:stretch>
            <a:fillRect/>
          </a:stretch>
        </p:blipFill>
        <p:spPr>
          <a:xfrm>
            <a:off x="1478249" y="1395675"/>
            <a:ext cx="9173855" cy="4601217"/>
          </a:xfrm>
          <a:prstGeom prst="rect">
            <a:avLst/>
          </a:prstGeom>
          <a:ln>
            <a:solidFill>
              <a:schemeClr val="accent1"/>
            </a:solidFill>
          </a:ln>
        </p:spPr>
      </p:pic>
    </p:spTree>
    <p:extLst>
      <p:ext uri="{BB962C8B-B14F-4D97-AF65-F5344CB8AC3E}">
        <p14:creationId xmlns:p14="http://schemas.microsoft.com/office/powerpoint/2010/main" val="4205438616"/>
      </p:ext>
    </p:extLst>
  </p:cSld>
  <p:clrMapOvr>
    <a:masterClrMapping/>
  </p:clrMapOvr>
  <p:transition>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D4029-57B7-4822-AA3C-9B3B246C6898}"/>
              </a:ext>
            </a:extLst>
          </p:cNvPr>
          <p:cNvSpPr>
            <a:spLocks noGrp="1"/>
          </p:cNvSpPr>
          <p:nvPr>
            <p:ph type="title"/>
          </p:nvPr>
        </p:nvSpPr>
        <p:spPr>
          <a:xfrm>
            <a:off x="838200" y="22217"/>
            <a:ext cx="3497494" cy="1325563"/>
          </a:xfrm>
        </p:spPr>
        <p:txBody>
          <a:bodyPr/>
          <a:lstStyle/>
          <a:p>
            <a:r>
              <a:rPr lang="en-US" dirty="0"/>
              <a:t>My dashboard</a:t>
            </a:r>
          </a:p>
        </p:txBody>
      </p:sp>
      <p:pic>
        <p:nvPicPr>
          <p:cNvPr id="5" name="Picture 4">
            <a:extLst>
              <a:ext uri="{FF2B5EF4-FFF2-40B4-BE49-F238E27FC236}">
                <a16:creationId xmlns:a16="http://schemas.microsoft.com/office/drawing/2014/main" id="{A623B525-E140-4CD6-904A-FB75D0723A3C}"/>
              </a:ext>
            </a:extLst>
          </p:cNvPr>
          <p:cNvPicPr>
            <a:picLocks noChangeAspect="1"/>
          </p:cNvPicPr>
          <p:nvPr/>
        </p:nvPicPr>
        <p:blipFill>
          <a:blip r:embed="rId2"/>
          <a:stretch>
            <a:fillRect/>
          </a:stretch>
        </p:blipFill>
        <p:spPr>
          <a:xfrm>
            <a:off x="6550108" y="143126"/>
            <a:ext cx="4310732" cy="6575726"/>
          </a:xfrm>
          <a:prstGeom prst="rect">
            <a:avLst/>
          </a:prstGeom>
          <a:ln>
            <a:solidFill>
              <a:schemeClr val="accent1"/>
            </a:solidFill>
          </a:ln>
        </p:spPr>
      </p:pic>
      <p:sp>
        <p:nvSpPr>
          <p:cNvPr id="6" name="TextBox 5">
            <a:extLst>
              <a:ext uri="{FF2B5EF4-FFF2-40B4-BE49-F238E27FC236}">
                <a16:creationId xmlns:a16="http://schemas.microsoft.com/office/drawing/2014/main" id="{B7338B8D-4EDA-41BE-8A0E-B8F1354345C0}"/>
              </a:ext>
            </a:extLst>
          </p:cNvPr>
          <p:cNvSpPr txBox="1"/>
          <p:nvPr/>
        </p:nvSpPr>
        <p:spPr>
          <a:xfrm>
            <a:off x="1797702" y="2427169"/>
            <a:ext cx="3226950" cy="1477328"/>
          </a:xfrm>
          <a:prstGeom prst="rect">
            <a:avLst/>
          </a:prstGeom>
          <a:noFill/>
        </p:spPr>
        <p:txBody>
          <a:bodyPr wrap="square" rtlCol="0">
            <a:spAutoFit/>
          </a:bodyPr>
          <a:lstStyle/>
          <a:p>
            <a:r>
              <a:rPr lang="en-US" sz="2400" b="1" dirty="0">
                <a:solidFill>
                  <a:srgbClr val="FF0000"/>
                </a:solidFill>
              </a:rPr>
              <a:t>Note:  </a:t>
            </a:r>
          </a:p>
          <a:p>
            <a:endParaRPr lang="en-US" sz="2400" dirty="0"/>
          </a:p>
          <a:p>
            <a:r>
              <a:rPr lang="en-US" sz="2400" dirty="0"/>
              <a:t>Self-Survey Results </a:t>
            </a:r>
          </a:p>
          <a:p>
            <a:endParaRPr lang="en-US" dirty="0"/>
          </a:p>
        </p:txBody>
      </p:sp>
    </p:spTree>
    <p:extLst>
      <p:ext uri="{BB962C8B-B14F-4D97-AF65-F5344CB8AC3E}">
        <p14:creationId xmlns:p14="http://schemas.microsoft.com/office/powerpoint/2010/main" val="255771467"/>
      </p:ext>
    </p:extLst>
  </p:cSld>
  <p:clrMapOvr>
    <a:masterClrMapping/>
  </p:clrMapOvr>
  <p:transition>
    <p:fade thruBlk="1"/>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2AF5D0-AC51-43F6-9B7B-FC77805D3BDF}"/>
              </a:ext>
            </a:extLst>
          </p:cNvPr>
          <p:cNvPicPr>
            <a:picLocks noChangeAspect="1"/>
          </p:cNvPicPr>
          <p:nvPr/>
        </p:nvPicPr>
        <p:blipFill>
          <a:blip r:embed="rId2"/>
          <a:stretch>
            <a:fillRect/>
          </a:stretch>
        </p:blipFill>
        <p:spPr>
          <a:xfrm>
            <a:off x="3810911" y="118631"/>
            <a:ext cx="8538682" cy="6555850"/>
          </a:xfrm>
          <a:prstGeom prst="rect">
            <a:avLst/>
          </a:prstGeom>
          <a:ln>
            <a:solidFill>
              <a:schemeClr val="accent1"/>
            </a:solidFill>
          </a:ln>
        </p:spPr>
      </p:pic>
      <p:sp>
        <p:nvSpPr>
          <p:cNvPr id="6" name="Title 1">
            <a:extLst>
              <a:ext uri="{FF2B5EF4-FFF2-40B4-BE49-F238E27FC236}">
                <a16:creationId xmlns:a16="http://schemas.microsoft.com/office/drawing/2014/main" id="{5BB23D67-8BEF-4990-8807-35496EB6AA88}"/>
              </a:ext>
            </a:extLst>
          </p:cNvPr>
          <p:cNvSpPr>
            <a:spLocks noGrp="1"/>
          </p:cNvSpPr>
          <p:nvPr>
            <p:ph type="title"/>
          </p:nvPr>
        </p:nvSpPr>
        <p:spPr>
          <a:xfrm>
            <a:off x="313417" y="-20641"/>
            <a:ext cx="3497494" cy="1325563"/>
          </a:xfrm>
        </p:spPr>
        <p:txBody>
          <a:bodyPr/>
          <a:lstStyle/>
          <a:p>
            <a:r>
              <a:rPr lang="en-US" dirty="0"/>
              <a:t>My dashboard</a:t>
            </a:r>
          </a:p>
        </p:txBody>
      </p:sp>
      <p:sp>
        <p:nvSpPr>
          <p:cNvPr id="7" name="TextBox 6">
            <a:extLst>
              <a:ext uri="{FF2B5EF4-FFF2-40B4-BE49-F238E27FC236}">
                <a16:creationId xmlns:a16="http://schemas.microsoft.com/office/drawing/2014/main" id="{58856EDD-54AF-4DE3-9C47-A641CBBC88D6}"/>
              </a:ext>
            </a:extLst>
          </p:cNvPr>
          <p:cNvSpPr txBox="1"/>
          <p:nvPr/>
        </p:nvSpPr>
        <p:spPr>
          <a:xfrm>
            <a:off x="286246" y="2085880"/>
            <a:ext cx="3226950" cy="2215991"/>
          </a:xfrm>
          <a:prstGeom prst="rect">
            <a:avLst/>
          </a:prstGeom>
          <a:noFill/>
        </p:spPr>
        <p:txBody>
          <a:bodyPr wrap="square" rtlCol="0">
            <a:spAutoFit/>
          </a:bodyPr>
          <a:lstStyle/>
          <a:p>
            <a:r>
              <a:rPr lang="en-US" sz="2400" b="1" dirty="0">
                <a:solidFill>
                  <a:srgbClr val="FF0000"/>
                </a:solidFill>
              </a:rPr>
              <a:t>Note:  </a:t>
            </a:r>
          </a:p>
          <a:p>
            <a:endParaRPr lang="en-US" sz="2400" dirty="0"/>
          </a:p>
          <a:p>
            <a:r>
              <a:rPr lang="en-US" sz="2400" dirty="0"/>
              <a:t>Careers selected as Favorites and Self-Survey Results</a:t>
            </a:r>
          </a:p>
          <a:p>
            <a:endParaRPr lang="en-US" dirty="0"/>
          </a:p>
        </p:txBody>
      </p:sp>
    </p:spTree>
    <p:extLst>
      <p:ext uri="{BB962C8B-B14F-4D97-AF65-F5344CB8AC3E}">
        <p14:creationId xmlns:p14="http://schemas.microsoft.com/office/powerpoint/2010/main" val="1427906944"/>
      </p:ext>
    </p:extLst>
  </p:cSld>
  <p:clrMapOvr>
    <a:masterClrMapping/>
  </p:clrMapOvr>
  <p:transition>
    <p:fade thruBlk="1"/>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8DEA1A-1A41-4FAF-B691-A4270358A280}"/>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9474835" y="5831205"/>
            <a:ext cx="2000250" cy="438150"/>
          </a:xfrm>
          <a:prstGeom prst="rect">
            <a:avLst/>
          </a:prstGeom>
          <a:noFill/>
          <a:ln>
            <a:noFill/>
          </a:ln>
        </p:spPr>
      </p:pic>
      <p:sp>
        <p:nvSpPr>
          <p:cNvPr id="8" name="TextBox 7">
            <a:extLst>
              <a:ext uri="{FF2B5EF4-FFF2-40B4-BE49-F238E27FC236}">
                <a16:creationId xmlns:a16="http://schemas.microsoft.com/office/drawing/2014/main" id="{2D8C7399-0837-37CB-6FEB-6792D8C75A27}"/>
              </a:ext>
            </a:extLst>
          </p:cNvPr>
          <p:cNvSpPr txBox="1"/>
          <p:nvPr/>
        </p:nvSpPr>
        <p:spPr>
          <a:xfrm>
            <a:off x="203201" y="2438398"/>
            <a:ext cx="2980266"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a:t>Assessment</a:t>
            </a:r>
          </a:p>
          <a:p>
            <a:br>
              <a:rPr lang="en-US" sz="2400" dirty="0"/>
            </a:br>
            <a:br>
              <a:rPr lang="en-US" sz="2400" dirty="0"/>
            </a:br>
            <a:endParaRPr lang="en-US" sz="2400" dirty="0"/>
          </a:p>
          <a:p>
            <a:pPr marL="342900" indent="-342900">
              <a:buFont typeface="Arial" panose="020B0604020202020204" pitchFamily="34" charset="0"/>
              <a:buChar char="•"/>
            </a:pPr>
            <a:r>
              <a:rPr lang="en-US" sz="2400" i="1" u="sng" dirty="0"/>
              <a:t>High School / College edition</a:t>
            </a:r>
          </a:p>
        </p:txBody>
      </p:sp>
      <p:pic>
        <p:nvPicPr>
          <p:cNvPr id="3" name="Picture 2">
            <a:extLst>
              <a:ext uri="{FF2B5EF4-FFF2-40B4-BE49-F238E27FC236}">
                <a16:creationId xmlns:a16="http://schemas.microsoft.com/office/drawing/2014/main" id="{5D09C421-BFD7-CC81-331E-D7E0403948F2}"/>
              </a:ext>
            </a:extLst>
          </p:cNvPr>
          <p:cNvPicPr>
            <a:picLocks noChangeAspect="1"/>
          </p:cNvPicPr>
          <p:nvPr/>
        </p:nvPicPr>
        <p:blipFill>
          <a:blip r:embed="rId4"/>
          <a:stretch>
            <a:fillRect/>
          </a:stretch>
        </p:blipFill>
        <p:spPr>
          <a:xfrm>
            <a:off x="3212770" y="171446"/>
            <a:ext cx="6769106" cy="6586537"/>
          </a:xfrm>
          <a:prstGeom prst="rect">
            <a:avLst/>
          </a:prstGeom>
        </p:spPr>
      </p:pic>
    </p:spTree>
    <p:extLst>
      <p:ext uri="{BB962C8B-B14F-4D97-AF65-F5344CB8AC3E}">
        <p14:creationId xmlns:p14="http://schemas.microsoft.com/office/powerpoint/2010/main" val="42321238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21549C-FEFB-4604-8D79-0FCFA90A1CD5}"/>
              </a:ext>
            </a:extLst>
          </p:cNvPr>
          <p:cNvSpPr>
            <a:spLocks noGrp="1"/>
          </p:cNvSpPr>
          <p:nvPr>
            <p:ph type="title"/>
          </p:nvPr>
        </p:nvSpPr>
        <p:spPr/>
        <p:txBody>
          <a:bodyPr/>
          <a:lstStyle/>
          <a:p>
            <a:pPr algn="ctr"/>
            <a:r>
              <a:rPr lang="en-US" dirty="0"/>
              <a:t>Contact Information</a:t>
            </a:r>
          </a:p>
        </p:txBody>
      </p:sp>
      <p:sp>
        <p:nvSpPr>
          <p:cNvPr id="5" name="Content Placeholder 4">
            <a:extLst>
              <a:ext uri="{FF2B5EF4-FFF2-40B4-BE49-F238E27FC236}">
                <a16:creationId xmlns:a16="http://schemas.microsoft.com/office/drawing/2014/main" id="{C1D360EC-860B-489E-A3F3-5FFA24EABC92}"/>
              </a:ext>
            </a:extLst>
          </p:cNvPr>
          <p:cNvSpPr>
            <a:spLocks noGrp="1"/>
          </p:cNvSpPr>
          <p:nvPr>
            <p:ph idx="1"/>
          </p:nvPr>
        </p:nvSpPr>
        <p:spPr>
          <a:xfrm>
            <a:off x="609600" y="1885950"/>
            <a:ext cx="10972800" cy="4086249"/>
          </a:xfrm>
        </p:spPr>
        <p:txBody>
          <a:bodyPr/>
          <a:lstStyle/>
          <a:p>
            <a:r>
              <a:rPr lang="en-US" dirty="0"/>
              <a:t>Email:   </a:t>
            </a:r>
            <a:r>
              <a:rPr lang="en-US" dirty="0">
                <a:hlinkClick r:id="rId2"/>
              </a:rPr>
              <a:t>MassHireCIS@State.MA.US</a:t>
            </a:r>
            <a:br>
              <a:rPr lang="en-US" dirty="0"/>
            </a:br>
            <a:endParaRPr lang="en-US" dirty="0"/>
          </a:p>
          <a:p>
            <a:r>
              <a:rPr lang="en-US" dirty="0"/>
              <a:t>Telephone:		617-626-6808</a:t>
            </a:r>
          </a:p>
          <a:p>
            <a:endParaRPr lang="en-US" dirty="0"/>
          </a:p>
          <a:p>
            <a:r>
              <a:rPr lang="en-US" dirty="0"/>
              <a:t>URL:		</a:t>
            </a:r>
            <a:r>
              <a:rPr lang="en-US" dirty="0">
                <a:hlinkClick r:id="rId3"/>
              </a:rPr>
              <a:t>https://portal.masscis.IntoCareers.org</a:t>
            </a:r>
            <a:r>
              <a:rPr lang="en-US" dirty="0"/>
              <a:t>    </a:t>
            </a:r>
          </a:p>
        </p:txBody>
      </p:sp>
    </p:spTree>
    <p:extLst>
      <p:ext uri="{BB962C8B-B14F-4D97-AF65-F5344CB8AC3E}">
        <p14:creationId xmlns:p14="http://schemas.microsoft.com/office/powerpoint/2010/main" val="1885487418"/>
      </p:ext>
    </p:extLst>
  </p:cSld>
  <p:clrMapOvr>
    <a:masterClrMapping/>
  </p:clrMapOvr>
  <p:transition>
    <p:fade thruBlk="1"/>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lose-up of raised hands at office training with speaker out of focus in background">
            <a:extLst>
              <a:ext uri="{FF2B5EF4-FFF2-40B4-BE49-F238E27FC236}">
                <a16:creationId xmlns:a16="http://schemas.microsoft.com/office/drawing/2014/main" id="{7AD507EC-B326-0CE1-BFD5-B2326EDD958F}"/>
              </a:ext>
            </a:extLst>
          </p:cNvPr>
          <p:cNvPicPr>
            <a:picLocks noChangeAspect="1"/>
          </p:cNvPicPr>
          <p:nvPr/>
        </p:nvPicPr>
        <p:blipFill rotWithShape="1">
          <a:blip r:embed="rId2">
            <a:alphaModFix amt="50000"/>
          </a:blip>
          <a:srcRect t="15572"/>
          <a:stretch/>
        </p:blipFill>
        <p:spPr>
          <a:xfrm>
            <a:off x="20" y="1"/>
            <a:ext cx="12191980" cy="6857999"/>
          </a:xfrm>
          <a:prstGeom prst="rect">
            <a:avLst/>
          </a:prstGeom>
        </p:spPr>
      </p:pic>
      <p:sp>
        <p:nvSpPr>
          <p:cNvPr id="2" name="TextBox 1">
            <a:extLst>
              <a:ext uri="{FF2B5EF4-FFF2-40B4-BE49-F238E27FC236}">
                <a16:creationId xmlns:a16="http://schemas.microsoft.com/office/drawing/2014/main" id="{55CB2050-87B1-9DDE-104B-396BD5F055CB}"/>
              </a:ext>
            </a:extLst>
          </p:cNvPr>
          <p:cNvSpPr txBox="1"/>
          <p:nvPr/>
        </p:nvSpPr>
        <p:spPr>
          <a:xfrm>
            <a:off x="1524000" y="1122362"/>
            <a:ext cx="9144000" cy="2900518"/>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6000" b="1" dirty="0">
                <a:solidFill>
                  <a:srgbClr val="009876"/>
                </a:solidFill>
                <a:latin typeface="+mj-lt"/>
                <a:ea typeface="+mj-ea"/>
                <a:cs typeface="+mj-cs"/>
              </a:rPr>
              <a:t>Questions</a:t>
            </a:r>
            <a:endParaRPr lang="en-US" sz="6000" dirty="0">
              <a:solidFill>
                <a:srgbClr val="009876"/>
              </a:solidFill>
              <a:latin typeface="+mj-lt"/>
              <a:ea typeface="+mj-ea"/>
              <a:cs typeface="Calibri Light"/>
            </a:endParaRPr>
          </a:p>
        </p:txBody>
      </p:sp>
      <p:sp>
        <p:nvSpPr>
          <p:cNvPr id="4" name="TextBox 3">
            <a:extLst>
              <a:ext uri="{FF2B5EF4-FFF2-40B4-BE49-F238E27FC236}">
                <a16:creationId xmlns:a16="http://schemas.microsoft.com/office/drawing/2014/main" id="{E820416C-5C37-BDED-4E36-7618D66DC89B}"/>
              </a:ext>
            </a:extLst>
          </p:cNvPr>
          <p:cNvSpPr txBox="1"/>
          <p:nvPr/>
        </p:nvSpPr>
        <p:spPr>
          <a:xfrm rot="-180000">
            <a:off x="821473" y="40330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5" name="TextBox 4">
            <a:extLst>
              <a:ext uri="{FF2B5EF4-FFF2-40B4-BE49-F238E27FC236}">
                <a16:creationId xmlns:a16="http://schemas.microsoft.com/office/drawing/2014/main" id="{DB48AD46-C63B-EC79-6A23-AF4E2BFFCBBD}"/>
              </a:ext>
            </a:extLst>
          </p:cNvPr>
          <p:cNvSpPr txBox="1"/>
          <p:nvPr/>
        </p:nvSpPr>
        <p:spPr>
          <a:xfrm rot="-1320000">
            <a:off x="9826083" y="296808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6" name="TextBox 5">
            <a:extLst>
              <a:ext uri="{FF2B5EF4-FFF2-40B4-BE49-F238E27FC236}">
                <a16:creationId xmlns:a16="http://schemas.microsoft.com/office/drawing/2014/main" id="{52A64CBC-13E7-7211-D04F-8DE436400639}"/>
              </a:ext>
            </a:extLst>
          </p:cNvPr>
          <p:cNvSpPr txBox="1"/>
          <p:nvPr/>
        </p:nvSpPr>
        <p:spPr>
          <a:xfrm>
            <a:off x="3469887" y="1230351"/>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7" name="TextBox 6">
            <a:extLst>
              <a:ext uri="{FF2B5EF4-FFF2-40B4-BE49-F238E27FC236}">
                <a16:creationId xmlns:a16="http://schemas.microsoft.com/office/drawing/2014/main" id="{ABF850B6-44B7-75B7-7D91-409F76C343D1}"/>
              </a:ext>
            </a:extLst>
          </p:cNvPr>
          <p:cNvSpPr txBox="1"/>
          <p:nvPr/>
        </p:nvSpPr>
        <p:spPr>
          <a:xfrm rot="1800000">
            <a:off x="3423423" y="4715107"/>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9" name="TextBox 8">
            <a:extLst>
              <a:ext uri="{FF2B5EF4-FFF2-40B4-BE49-F238E27FC236}">
                <a16:creationId xmlns:a16="http://schemas.microsoft.com/office/drawing/2014/main" id="{3B46BA7D-CBA5-FE6F-20C1-BE2C51BD8FB1}"/>
              </a:ext>
            </a:extLst>
          </p:cNvPr>
          <p:cNvSpPr txBox="1"/>
          <p:nvPr/>
        </p:nvSpPr>
        <p:spPr>
          <a:xfrm rot="600000">
            <a:off x="6917472" y="161135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0" name="TextBox 9">
            <a:extLst>
              <a:ext uri="{FF2B5EF4-FFF2-40B4-BE49-F238E27FC236}">
                <a16:creationId xmlns:a16="http://schemas.microsoft.com/office/drawing/2014/main" id="{0D6ED0EB-4599-7176-946A-E399A5378A97}"/>
              </a:ext>
            </a:extLst>
          </p:cNvPr>
          <p:cNvSpPr txBox="1"/>
          <p:nvPr/>
        </p:nvSpPr>
        <p:spPr>
          <a:xfrm rot="-1500000">
            <a:off x="1862253" y="4083204"/>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9876"/>
                </a:solidFill>
                <a:cs typeface="Calibri"/>
              </a:rPr>
              <a:t>?</a:t>
            </a:r>
          </a:p>
        </p:txBody>
      </p:sp>
      <p:sp>
        <p:nvSpPr>
          <p:cNvPr id="11" name="TextBox 10">
            <a:extLst>
              <a:ext uri="{FF2B5EF4-FFF2-40B4-BE49-F238E27FC236}">
                <a16:creationId xmlns:a16="http://schemas.microsoft.com/office/drawing/2014/main" id="{F5BE8228-062C-096F-ADAB-67042809A46B}"/>
              </a:ext>
            </a:extLst>
          </p:cNvPr>
          <p:cNvSpPr txBox="1"/>
          <p:nvPr/>
        </p:nvSpPr>
        <p:spPr>
          <a:xfrm rot="1200000">
            <a:off x="7763107" y="4129667"/>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12" name="TextBox 11">
            <a:extLst>
              <a:ext uri="{FF2B5EF4-FFF2-40B4-BE49-F238E27FC236}">
                <a16:creationId xmlns:a16="http://schemas.microsoft.com/office/drawing/2014/main" id="{F0036758-5B07-3149-C0CC-3F6BF93EAB77}"/>
              </a:ext>
            </a:extLst>
          </p:cNvPr>
          <p:cNvSpPr txBox="1"/>
          <p:nvPr/>
        </p:nvSpPr>
        <p:spPr>
          <a:xfrm rot="-1020000">
            <a:off x="9119838" y="263911"/>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3" name="TextBox 12">
            <a:extLst>
              <a:ext uri="{FF2B5EF4-FFF2-40B4-BE49-F238E27FC236}">
                <a16:creationId xmlns:a16="http://schemas.microsoft.com/office/drawing/2014/main" id="{3DA621EC-D2D1-5ABD-1905-B29AAEEDA992}"/>
              </a:ext>
            </a:extLst>
          </p:cNvPr>
          <p:cNvSpPr txBox="1"/>
          <p:nvPr/>
        </p:nvSpPr>
        <p:spPr>
          <a:xfrm>
            <a:off x="6099716" y="4622180"/>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4" name="TextBox 13">
            <a:extLst>
              <a:ext uri="{FF2B5EF4-FFF2-40B4-BE49-F238E27FC236}">
                <a16:creationId xmlns:a16="http://schemas.microsoft.com/office/drawing/2014/main" id="{D0F4EAA3-DCCB-8FAA-5025-13A2406D1BFE}"/>
              </a:ext>
            </a:extLst>
          </p:cNvPr>
          <p:cNvSpPr txBox="1"/>
          <p:nvPr/>
        </p:nvSpPr>
        <p:spPr>
          <a:xfrm rot="1800000">
            <a:off x="5393473" y="74713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9876"/>
                </a:solidFill>
                <a:cs typeface="Calibri"/>
              </a:rPr>
              <a:t>?</a:t>
            </a:r>
          </a:p>
        </p:txBody>
      </p:sp>
      <p:sp>
        <p:nvSpPr>
          <p:cNvPr id="15" name="TextBox 14">
            <a:extLst>
              <a:ext uri="{FF2B5EF4-FFF2-40B4-BE49-F238E27FC236}">
                <a16:creationId xmlns:a16="http://schemas.microsoft.com/office/drawing/2014/main" id="{29044269-C468-A654-FE3E-490544206956}"/>
              </a:ext>
            </a:extLst>
          </p:cNvPr>
          <p:cNvSpPr txBox="1"/>
          <p:nvPr/>
        </p:nvSpPr>
        <p:spPr>
          <a:xfrm rot="-780000">
            <a:off x="8701668" y="1174594"/>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Tree>
    <p:extLst>
      <p:ext uri="{BB962C8B-B14F-4D97-AF65-F5344CB8AC3E}">
        <p14:creationId xmlns:p14="http://schemas.microsoft.com/office/powerpoint/2010/main" val="14386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F6C46-34CD-D61C-F272-B381D8972034}"/>
              </a:ext>
            </a:extLst>
          </p:cNvPr>
          <p:cNvSpPr>
            <a:spLocks noGrp="1"/>
          </p:cNvSpPr>
          <p:nvPr>
            <p:ph type="title"/>
          </p:nvPr>
        </p:nvSpPr>
        <p:spPr/>
        <p:txBody>
          <a:bodyPr/>
          <a:lstStyle/>
          <a:p>
            <a:r>
              <a:rPr lang="en-US"/>
              <a:t>Part </a:t>
            </a:r>
            <a:r>
              <a:rPr lang="en-US" dirty="0"/>
              <a:t>2:  Careers in CIS 360</a:t>
            </a:r>
          </a:p>
        </p:txBody>
      </p:sp>
      <p:sp>
        <p:nvSpPr>
          <p:cNvPr id="3" name="Slide Number Placeholder 2">
            <a:extLst>
              <a:ext uri="{FF2B5EF4-FFF2-40B4-BE49-F238E27FC236}">
                <a16:creationId xmlns:a16="http://schemas.microsoft.com/office/drawing/2014/main" id="{A91863C6-9368-D734-9040-E178B0D13A88}"/>
              </a:ext>
            </a:extLst>
          </p:cNvPr>
          <p:cNvSpPr>
            <a:spLocks noGrp="1"/>
          </p:cNvSpPr>
          <p:nvPr>
            <p:ph type="sldNum" sz="quarter" idx="4"/>
          </p:nvPr>
        </p:nvSpPr>
        <p:spPr/>
        <p:txBody>
          <a:bodyPr/>
          <a:lstStyle/>
          <a:p>
            <a:fld id="{941BE8DD-6BA1-AD43-8321-0CEB068BCC7D}" type="slidenum">
              <a:rPr lang="en-US" smtClean="0"/>
              <a:pPr/>
              <a:t>66</a:t>
            </a:fld>
            <a:endParaRPr lang="en-US" dirty="0"/>
          </a:p>
        </p:txBody>
      </p:sp>
    </p:spTree>
    <p:extLst>
      <p:ext uri="{BB962C8B-B14F-4D97-AF65-F5344CB8AC3E}">
        <p14:creationId xmlns:p14="http://schemas.microsoft.com/office/powerpoint/2010/main" val="9836776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04680-776D-45F5-BB29-B9ECC8CFAE5C}"/>
              </a:ext>
            </a:extLst>
          </p:cNvPr>
          <p:cNvSpPr>
            <a:spLocks noGrp="1"/>
          </p:cNvSpPr>
          <p:nvPr>
            <p:ph type="title"/>
          </p:nvPr>
        </p:nvSpPr>
        <p:spPr>
          <a:xfrm>
            <a:off x="838200" y="285616"/>
            <a:ext cx="10515600" cy="692398"/>
          </a:xfrm>
        </p:spPr>
        <p:txBody>
          <a:bodyPr>
            <a:normAutofit/>
          </a:bodyPr>
          <a:lstStyle/>
          <a:p>
            <a:pPr algn="ctr"/>
            <a:r>
              <a:rPr lang="en-US" dirty="0"/>
              <a:t>Occupations / Careers</a:t>
            </a:r>
          </a:p>
        </p:txBody>
      </p:sp>
      <p:pic>
        <p:nvPicPr>
          <p:cNvPr id="4" name="Picture 3">
            <a:extLst>
              <a:ext uri="{FF2B5EF4-FFF2-40B4-BE49-F238E27FC236}">
                <a16:creationId xmlns:a16="http://schemas.microsoft.com/office/drawing/2014/main" id="{1E57E6CE-4522-46CF-97C1-CB5E7F767B49}"/>
              </a:ext>
            </a:extLst>
          </p:cNvPr>
          <p:cNvPicPr>
            <a:picLocks noChangeAspect="1"/>
          </p:cNvPicPr>
          <p:nvPr/>
        </p:nvPicPr>
        <p:blipFill>
          <a:blip r:embed="rId2"/>
          <a:stretch>
            <a:fillRect/>
          </a:stretch>
        </p:blipFill>
        <p:spPr>
          <a:xfrm>
            <a:off x="2915902" y="1286928"/>
            <a:ext cx="6222923" cy="4938315"/>
          </a:xfrm>
          <a:prstGeom prst="rect">
            <a:avLst/>
          </a:prstGeom>
          <a:ln>
            <a:solidFill>
              <a:schemeClr val="accent1"/>
            </a:solidFill>
          </a:ln>
        </p:spPr>
      </p:pic>
    </p:spTree>
    <p:extLst>
      <p:ext uri="{BB962C8B-B14F-4D97-AF65-F5344CB8AC3E}">
        <p14:creationId xmlns:p14="http://schemas.microsoft.com/office/powerpoint/2010/main" val="2313808976"/>
      </p:ext>
    </p:extLst>
  </p:cSld>
  <p:clrMapOvr>
    <a:masterClrMapping/>
  </p:clrMapOvr>
  <p:transition>
    <p:fade thruBlk="1"/>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BE7144-3486-4629-BF5B-754F1501FD86}"/>
              </a:ext>
            </a:extLst>
          </p:cNvPr>
          <p:cNvSpPr>
            <a:spLocks noGrp="1"/>
          </p:cNvSpPr>
          <p:nvPr>
            <p:ph idx="1"/>
          </p:nvPr>
        </p:nvSpPr>
        <p:spPr>
          <a:xfrm>
            <a:off x="872391" y="1559529"/>
            <a:ext cx="10515600" cy="4351338"/>
          </a:xfrm>
        </p:spPr>
        <p:txBody>
          <a:bodyPr>
            <a:normAutofit lnSpcReduction="10000"/>
          </a:bodyPr>
          <a:lstStyle/>
          <a:p>
            <a:r>
              <a:rPr lang="en-US" dirty="0">
                <a:solidFill>
                  <a:srgbClr val="00B050"/>
                </a:solidFill>
              </a:rPr>
              <a:t>555 Occupations in MassHire Career Information Systems</a:t>
            </a:r>
          </a:p>
          <a:p>
            <a:endParaRPr lang="en-US" dirty="0">
              <a:solidFill>
                <a:srgbClr val="00B050"/>
              </a:solidFill>
            </a:endParaRPr>
          </a:p>
          <a:p>
            <a:r>
              <a:rPr lang="en-US" dirty="0">
                <a:solidFill>
                  <a:srgbClr val="00B050"/>
                </a:solidFill>
              </a:rPr>
              <a:t>Plus Alternative titles</a:t>
            </a:r>
          </a:p>
          <a:p>
            <a:pPr lvl="1"/>
            <a:r>
              <a:rPr lang="en-US" dirty="0">
                <a:solidFill>
                  <a:srgbClr val="00B050"/>
                </a:solidFill>
              </a:rPr>
              <a:t>Clergy : Rabbi, Priest, Iman, or Minister</a:t>
            </a:r>
          </a:p>
          <a:p>
            <a:endParaRPr lang="en-US" dirty="0">
              <a:solidFill>
                <a:srgbClr val="00B050"/>
              </a:solidFill>
            </a:endParaRPr>
          </a:p>
          <a:p>
            <a:r>
              <a:rPr lang="en-US" dirty="0">
                <a:solidFill>
                  <a:srgbClr val="00B050"/>
                </a:solidFill>
              </a:rPr>
              <a:t>Break them out in the 16 Career Clusters </a:t>
            </a:r>
          </a:p>
          <a:p>
            <a:endParaRPr lang="en-US" dirty="0">
              <a:solidFill>
                <a:srgbClr val="00B050"/>
              </a:solidFill>
            </a:endParaRPr>
          </a:p>
          <a:p>
            <a:r>
              <a:rPr lang="en-US" dirty="0">
                <a:solidFill>
                  <a:srgbClr val="00B050"/>
                </a:solidFill>
              </a:rPr>
              <a:t>STEM and Green jobs listed </a:t>
            </a:r>
          </a:p>
          <a:p>
            <a:endParaRPr lang="en-US" dirty="0"/>
          </a:p>
          <a:p>
            <a:endParaRPr lang="en-US" dirty="0"/>
          </a:p>
          <a:p>
            <a:endParaRPr lang="en-US" dirty="0"/>
          </a:p>
          <a:p>
            <a:endParaRPr lang="en-US" dirty="0"/>
          </a:p>
        </p:txBody>
      </p:sp>
      <p:sp>
        <p:nvSpPr>
          <p:cNvPr id="4" name="Title 1">
            <a:extLst>
              <a:ext uri="{FF2B5EF4-FFF2-40B4-BE49-F238E27FC236}">
                <a16:creationId xmlns:a16="http://schemas.microsoft.com/office/drawing/2014/main" id="{A29F57A6-E90C-4870-A438-D34416E0561A}"/>
              </a:ext>
            </a:extLst>
          </p:cNvPr>
          <p:cNvSpPr>
            <a:spLocks noGrp="1"/>
          </p:cNvSpPr>
          <p:nvPr>
            <p:ph type="title"/>
          </p:nvPr>
        </p:nvSpPr>
        <p:spPr>
          <a:xfrm>
            <a:off x="838200" y="285616"/>
            <a:ext cx="10515600" cy="692398"/>
          </a:xfrm>
        </p:spPr>
        <p:txBody>
          <a:bodyPr>
            <a:normAutofit/>
          </a:bodyPr>
          <a:lstStyle/>
          <a:p>
            <a:pPr algn="ctr"/>
            <a:r>
              <a:rPr lang="en-US" dirty="0"/>
              <a:t>Occupations / Careers</a:t>
            </a:r>
          </a:p>
        </p:txBody>
      </p:sp>
      <p:pic>
        <p:nvPicPr>
          <p:cNvPr id="6" name="Picture 5">
            <a:extLst>
              <a:ext uri="{FF2B5EF4-FFF2-40B4-BE49-F238E27FC236}">
                <a16:creationId xmlns:a16="http://schemas.microsoft.com/office/drawing/2014/main" id="{30491C43-732A-4733-B980-025CD8608A5F}"/>
              </a:ext>
            </a:extLst>
          </p:cNvPr>
          <p:cNvPicPr>
            <a:picLocks noChangeAspect="1"/>
          </p:cNvPicPr>
          <p:nvPr/>
        </p:nvPicPr>
        <p:blipFill>
          <a:blip r:embed="rId2"/>
          <a:stretch>
            <a:fillRect/>
          </a:stretch>
        </p:blipFill>
        <p:spPr>
          <a:xfrm>
            <a:off x="9704368" y="859528"/>
            <a:ext cx="2305372" cy="5325218"/>
          </a:xfrm>
          <a:prstGeom prst="rect">
            <a:avLst/>
          </a:prstGeom>
        </p:spPr>
      </p:pic>
    </p:spTree>
    <p:extLst>
      <p:ext uri="{BB962C8B-B14F-4D97-AF65-F5344CB8AC3E}">
        <p14:creationId xmlns:p14="http://schemas.microsoft.com/office/powerpoint/2010/main" val="3085251793"/>
      </p:ext>
    </p:extLst>
  </p:cSld>
  <p:clrMapOvr>
    <a:masterClrMapping/>
  </p:clrMapOvr>
  <p:transition>
    <p:fade thruBlk="1"/>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EBAC1-37A1-4755-93CF-372B31DE0817}"/>
              </a:ext>
            </a:extLst>
          </p:cNvPr>
          <p:cNvSpPr>
            <a:spLocks noGrp="1"/>
          </p:cNvSpPr>
          <p:nvPr>
            <p:ph type="title"/>
          </p:nvPr>
        </p:nvSpPr>
        <p:spPr/>
        <p:txBody>
          <a:bodyPr/>
          <a:lstStyle/>
          <a:p>
            <a:r>
              <a:rPr lang="en-US" dirty="0"/>
              <a:t>What are Hot Jobs?</a:t>
            </a:r>
          </a:p>
        </p:txBody>
      </p:sp>
      <p:sp>
        <p:nvSpPr>
          <p:cNvPr id="3" name="Content Placeholder 2">
            <a:extLst>
              <a:ext uri="{FF2B5EF4-FFF2-40B4-BE49-F238E27FC236}">
                <a16:creationId xmlns:a16="http://schemas.microsoft.com/office/drawing/2014/main" id="{D9478EEE-901F-41A6-B796-C31C217E103F}"/>
              </a:ext>
            </a:extLst>
          </p:cNvPr>
          <p:cNvSpPr>
            <a:spLocks noGrp="1"/>
          </p:cNvSpPr>
          <p:nvPr>
            <p:ph idx="1"/>
          </p:nvPr>
        </p:nvSpPr>
        <p:spPr>
          <a:xfrm>
            <a:off x="609600" y="1598638"/>
            <a:ext cx="10972800" cy="4525963"/>
          </a:xfrm>
        </p:spPr>
        <p:txBody>
          <a:bodyPr>
            <a:normAutofit/>
          </a:bodyPr>
          <a:lstStyle/>
          <a:p>
            <a:r>
              <a:rPr lang="en-US" dirty="0">
                <a:solidFill>
                  <a:srgbClr val="00B050"/>
                </a:solidFill>
              </a:rPr>
              <a:t>The list of Hot Jobs in MH CIS 360 is based on the US 2022-32 projections. </a:t>
            </a:r>
          </a:p>
          <a:p>
            <a:endParaRPr lang="en-US" dirty="0">
              <a:solidFill>
                <a:srgbClr val="00B050"/>
              </a:solidFill>
            </a:endParaRPr>
          </a:p>
          <a:p>
            <a:r>
              <a:rPr lang="en-US" dirty="0">
                <a:solidFill>
                  <a:srgbClr val="00B050"/>
                </a:solidFill>
              </a:rPr>
              <a:t>The occupations coded as Hot Jobs in CIS are based on the following criteria:</a:t>
            </a:r>
          </a:p>
          <a:p>
            <a:pPr lvl="1"/>
            <a:r>
              <a:rPr lang="en-US" dirty="0">
                <a:solidFill>
                  <a:srgbClr val="00B050"/>
                </a:solidFill>
              </a:rPr>
              <a:t>	</a:t>
            </a:r>
            <a:r>
              <a:rPr lang="en-US" b="1" dirty="0">
                <a:solidFill>
                  <a:srgbClr val="00B050"/>
                </a:solidFill>
              </a:rPr>
              <a:t>Rapid Growth</a:t>
            </a:r>
            <a:r>
              <a:rPr lang="en-US" dirty="0">
                <a:solidFill>
                  <a:srgbClr val="00B050"/>
                </a:solidFill>
              </a:rPr>
              <a:t>: Projected to grow faster than average (employment increase of 8% or more) </a:t>
            </a:r>
          </a:p>
          <a:p>
            <a:pPr lvl="1"/>
            <a:r>
              <a:rPr lang="en-US" dirty="0">
                <a:solidFill>
                  <a:srgbClr val="00B050"/>
                </a:solidFill>
              </a:rPr>
              <a:t>	</a:t>
            </a:r>
            <a:r>
              <a:rPr lang="en-US" b="1" dirty="0">
                <a:solidFill>
                  <a:srgbClr val="00B050"/>
                </a:solidFill>
              </a:rPr>
              <a:t>Numerous Job Openings</a:t>
            </a:r>
            <a:r>
              <a:rPr lang="en-US" dirty="0">
                <a:solidFill>
                  <a:srgbClr val="00B050"/>
                </a:solidFill>
              </a:rPr>
              <a:t>: Projected to have 100,000 or more job openings</a:t>
            </a:r>
          </a:p>
          <a:p>
            <a:pPr lvl="1"/>
            <a:r>
              <a:rPr lang="en-US" dirty="0">
                <a:solidFill>
                  <a:srgbClr val="00B050"/>
                </a:solidFill>
              </a:rPr>
              <a:t>	</a:t>
            </a:r>
            <a:r>
              <a:rPr lang="en-US" b="1" dirty="0">
                <a:solidFill>
                  <a:srgbClr val="00B050"/>
                </a:solidFill>
              </a:rPr>
              <a:t>Above Average Wage</a:t>
            </a:r>
            <a:r>
              <a:rPr lang="en-US" dirty="0">
                <a:solidFill>
                  <a:srgbClr val="00B050"/>
                </a:solidFill>
              </a:rPr>
              <a:t>: Have a wage that is 20% above the median annual/hourly wage</a:t>
            </a:r>
          </a:p>
          <a:p>
            <a:endParaRPr lang="en-US" dirty="0"/>
          </a:p>
        </p:txBody>
      </p:sp>
      <p:pic>
        <p:nvPicPr>
          <p:cNvPr id="5" name="Picture 4">
            <a:extLst>
              <a:ext uri="{FF2B5EF4-FFF2-40B4-BE49-F238E27FC236}">
                <a16:creationId xmlns:a16="http://schemas.microsoft.com/office/drawing/2014/main" id="{5C23012F-0A3E-44A7-8B86-8DDF7BD1915D}"/>
              </a:ext>
            </a:extLst>
          </p:cNvPr>
          <p:cNvPicPr>
            <a:picLocks noChangeAspect="1"/>
          </p:cNvPicPr>
          <p:nvPr/>
        </p:nvPicPr>
        <p:blipFill>
          <a:blip r:embed="rId2"/>
          <a:stretch>
            <a:fillRect/>
          </a:stretch>
        </p:blipFill>
        <p:spPr>
          <a:xfrm>
            <a:off x="4812723" y="183908"/>
            <a:ext cx="2566553" cy="896747"/>
          </a:xfrm>
          <a:prstGeom prst="rect">
            <a:avLst/>
          </a:prstGeom>
        </p:spPr>
      </p:pic>
    </p:spTree>
    <p:extLst>
      <p:ext uri="{BB962C8B-B14F-4D97-AF65-F5344CB8AC3E}">
        <p14:creationId xmlns:p14="http://schemas.microsoft.com/office/powerpoint/2010/main" val="3311310069"/>
      </p:ext>
    </p:extLst>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03FB-A873-429F-A4DE-68288B315345}"/>
              </a:ext>
            </a:extLst>
          </p:cNvPr>
          <p:cNvSpPr>
            <a:spLocks noGrp="1"/>
          </p:cNvSpPr>
          <p:nvPr>
            <p:ph type="title"/>
          </p:nvPr>
        </p:nvSpPr>
        <p:spPr/>
        <p:txBody>
          <a:bodyPr>
            <a:normAutofit/>
          </a:bodyPr>
          <a:lstStyle/>
          <a:p>
            <a:pPr algn="ctr"/>
            <a:r>
              <a:rPr lang="en-US" sz="2800" dirty="0">
                <a:solidFill>
                  <a:schemeClr val="bg1"/>
                </a:solidFill>
              </a:rPr>
              <a:t>The MassHire CIS Resources</a:t>
            </a:r>
            <a:br>
              <a:rPr lang="en-US" sz="2800" dirty="0">
                <a:solidFill>
                  <a:schemeClr val="bg1"/>
                </a:solidFill>
              </a:rPr>
            </a:br>
            <a:r>
              <a:rPr lang="en-US" sz="2800" dirty="0">
                <a:solidFill>
                  <a:schemeClr val="bg1"/>
                </a:solidFill>
                <a:hlinkClick r:id="rId2">
                  <a:extLst>
                    <a:ext uri="{A12FA001-AC4F-418D-AE19-62706E023703}">
                      <ahyp:hlinkClr xmlns:ahyp="http://schemas.microsoft.com/office/drawing/2018/hyperlinkcolor" val="tx"/>
                    </a:ext>
                  </a:extLst>
                </a:hlinkClick>
              </a:rPr>
              <a:t>https://www.mass.gov/info-details/masshire-cis-360-material</a:t>
            </a:r>
            <a:r>
              <a:rPr lang="en-US" sz="2800" dirty="0">
                <a:solidFill>
                  <a:schemeClr val="bg1"/>
                </a:solidFill>
              </a:rPr>
              <a:t> </a:t>
            </a:r>
          </a:p>
        </p:txBody>
      </p:sp>
      <p:pic>
        <p:nvPicPr>
          <p:cNvPr id="8" name="Picture 7">
            <a:extLst>
              <a:ext uri="{FF2B5EF4-FFF2-40B4-BE49-F238E27FC236}">
                <a16:creationId xmlns:a16="http://schemas.microsoft.com/office/drawing/2014/main" id="{DF1B6D5D-B111-F814-0FFE-1C578B9AF993}"/>
              </a:ext>
            </a:extLst>
          </p:cNvPr>
          <p:cNvPicPr>
            <a:picLocks noChangeAspect="1"/>
          </p:cNvPicPr>
          <p:nvPr/>
        </p:nvPicPr>
        <p:blipFill>
          <a:blip r:embed="rId3"/>
          <a:stretch>
            <a:fillRect/>
          </a:stretch>
        </p:blipFill>
        <p:spPr>
          <a:xfrm>
            <a:off x="1206574" y="1248139"/>
            <a:ext cx="4290459" cy="4970208"/>
          </a:xfrm>
          <a:prstGeom prst="rect">
            <a:avLst/>
          </a:prstGeom>
        </p:spPr>
      </p:pic>
      <p:pic>
        <p:nvPicPr>
          <p:cNvPr id="10" name="Picture 9">
            <a:extLst>
              <a:ext uri="{FF2B5EF4-FFF2-40B4-BE49-F238E27FC236}">
                <a16:creationId xmlns:a16="http://schemas.microsoft.com/office/drawing/2014/main" id="{CE38FA8E-8090-E5DA-897E-738952EBDC3E}"/>
              </a:ext>
            </a:extLst>
          </p:cNvPr>
          <p:cNvPicPr>
            <a:picLocks noChangeAspect="1"/>
          </p:cNvPicPr>
          <p:nvPr/>
        </p:nvPicPr>
        <p:blipFill>
          <a:blip r:embed="rId4"/>
          <a:stretch>
            <a:fillRect/>
          </a:stretch>
        </p:blipFill>
        <p:spPr>
          <a:xfrm>
            <a:off x="6920483" y="1839433"/>
            <a:ext cx="3197184" cy="3957748"/>
          </a:xfrm>
          <a:prstGeom prst="rect">
            <a:avLst/>
          </a:prstGeom>
        </p:spPr>
      </p:pic>
    </p:spTree>
    <p:extLst>
      <p:ext uri="{BB962C8B-B14F-4D97-AF65-F5344CB8AC3E}">
        <p14:creationId xmlns:p14="http://schemas.microsoft.com/office/powerpoint/2010/main" val="3776969837"/>
      </p:ext>
    </p:extLst>
  </p:cSld>
  <p:clrMapOvr>
    <a:masterClrMapping/>
  </p:clrMapOvr>
  <p:transition>
    <p:fade thruBlk="1"/>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F28DDD6-8AF6-4727-A96D-7F79F934BC2B}"/>
              </a:ext>
            </a:extLst>
          </p:cNvPr>
          <p:cNvSpPr>
            <a:spLocks noGrp="1"/>
          </p:cNvSpPr>
          <p:nvPr>
            <p:ph type="title"/>
          </p:nvPr>
        </p:nvSpPr>
        <p:spPr>
          <a:xfrm>
            <a:off x="838200" y="285616"/>
            <a:ext cx="3896360" cy="692398"/>
          </a:xfrm>
        </p:spPr>
        <p:txBody>
          <a:bodyPr>
            <a:normAutofit/>
          </a:bodyPr>
          <a:lstStyle/>
          <a:p>
            <a:pPr algn="ctr"/>
            <a:r>
              <a:rPr lang="en-US" dirty="0"/>
              <a:t>Careers</a:t>
            </a:r>
          </a:p>
        </p:txBody>
      </p:sp>
      <p:pic>
        <p:nvPicPr>
          <p:cNvPr id="6" name="Picture 5">
            <a:extLst>
              <a:ext uri="{FF2B5EF4-FFF2-40B4-BE49-F238E27FC236}">
                <a16:creationId xmlns:a16="http://schemas.microsoft.com/office/drawing/2014/main" id="{23924827-C89F-4760-A6BF-B700D7098547}"/>
              </a:ext>
            </a:extLst>
          </p:cNvPr>
          <p:cNvPicPr>
            <a:picLocks noChangeAspect="1"/>
          </p:cNvPicPr>
          <p:nvPr/>
        </p:nvPicPr>
        <p:blipFill>
          <a:blip r:embed="rId2"/>
          <a:stretch>
            <a:fillRect/>
          </a:stretch>
        </p:blipFill>
        <p:spPr>
          <a:xfrm>
            <a:off x="5794625" y="128290"/>
            <a:ext cx="5414372" cy="6585873"/>
          </a:xfrm>
          <a:prstGeom prst="rect">
            <a:avLst/>
          </a:prstGeom>
          <a:ln>
            <a:solidFill>
              <a:schemeClr val="accent1"/>
            </a:solidFill>
          </a:ln>
        </p:spPr>
      </p:pic>
      <p:sp>
        <p:nvSpPr>
          <p:cNvPr id="7" name="TextBox 6">
            <a:extLst>
              <a:ext uri="{FF2B5EF4-FFF2-40B4-BE49-F238E27FC236}">
                <a16:creationId xmlns:a16="http://schemas.microsoft.com/office/drawing/2014/main" id="{86303E10-F997-49B2-ADA5-C6E09C7B4334}"/>
              </a:ext>
            </a:extLst>
          </p:cNvPr>
          <p:cNvSpPr txBox="1"/>
          <p:nvPr/>
        </p:nvSpPr>
        <p:spPr>
          <a:xfrm>
            <a:off x="1263636" y="2777778"/>
            <a:ext cx="4383629" cy="3323987"/>
          </a:xfrm>
          <a:prstGeom prst="rect">
            <a:avLst/>
          </a:prstGeom>
          <a:noFill/>
        </p:spPr>
        <p:txBody>
          <a:bodyPr wrap="square" rtlCol="0">
            <a:spAutoFit/>
          </a:bodyPr>
          <a:lstStyle/>
          <a:p>
            <a:r>
              <a:rPr lang="en-US" sz="2400" b="1" dirty="0">
                <a:solidFill>
                  <a:srgbClr val="FF0000"/>
                </a:solidFill>
              </a:rPr>
              <a:t>Note:  </a:t>
            </a:r>
          </a:p>
          <a:p>
            <a:endParaRPr lang="en-US" sz="2400" dirty="0"/>
          </a:p>
          <a:p>
            <a:r>
              <a:rPr lang="en-US" sz="2400" dirty="0"/>
              <a:t>Department of Unemployment Assistance  </a:t>
            </a:r>
            <a:br>
              <a:rPr lang="en-US" sz="2400" dirty="0"/>
            </a:br>
            <a:br>
              <a:rPr lang="en-US" sz="2400" dirty="0"/>
            </a:br>
            <a:r>
              <a:rPr lang="en-US" sz="2400" i="1" dirty="0"/>
              <a:t>Section 30 </a:t>
            </a:r>
            <a:br>
              <a:rPr lang="en-US" sz="2400" dirty="0"/>
            </a:br>
            <a:br>
              <a:rPr lang="en-US" sz="2400" dirty="0"/>
            </a:br>
            <a:r>
              <a:rPr lang="en-US" sz="2400" u="sng" dirty="0"/>
              <a:t>Training Opportunities Program</a:t>
            </a:r>
          </a:p>
          <a:p>
            <a:endParaRPr lang="en-US" dirty="0"/>
          </a:p>
        </p:txBody>
      </p:sp>
      <p:pic>
        <p:nvPicPr>
          <p:cNvPr id="9" name="Picture 8">
            <a:extLst>
              <a:ext uri="{FF2B5EF4-FFF2-40B4-BE49-F238E27FC236}">
                <a16:creationId xmlns:a16="http://schemas.microsoft.com/office/drawing/2014/main" id="{1FB3B295-4786-43D7-B4DB-861A129E86AC}"/>
              </a:ext>
            </a:extLst>
          </p:cNvPr>
          <p:cNvPicPr>
            <a:picLocks noChangeAspect="1"/>
          </p:cNvPicPr>
          <p:nvPr/>
        </p:nvPicPr>
        <p:blipFill>
          <a:blip r:embed="rId3"/>
          <a:stretch>
            <a:fillRect/>
          </a:stretch>
        </p:blipFill>
        <p:spPr>
          <a:xfrm>
            <a:off x="1272104" y="1232016"/>
            <a:ext cx="2943636" cy="1552792"/>
          </a:xfrm>
          <a:prstGeom prst="rect">
            <a:avLst/>
          </a:prstGeom>
        </p:spPr>
      </p:pic>
    </p:spTree>
    <p:extLst>
      <p:ext uri="{BB962C8B-B14F-4D97-AF65-F5344CB8AC3E}">
        <p14:creationId xmlns:p14="http://schemas.microsoft.com/office/powerpoint/2010/main" val="2804606227"/>
      </p:ext>
    </p:extLst>
  </p:cSld>
  <p:clrMapOvr>
    <a:masterClrMapping/>
  </p:clrMapOvr>
  <p:transition>
    <p:fade thruBlk="1"/>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832C558-2379-430F-B0A5-1E1F78980DD8}"/>
              </a:ext>
            </a:extLst>
          </p:cNvPr>
          <p:cNvSpPr>
            <a:spLocks noGrp="1"/>
          </p:cNvSpPr>
          <p:nvPr>
            <p:ph type="title"/>
          </p:nvPr>
        </p:nvSpPr>
        <p:spPr>
          <a:xfrm>
            <a:off x="838200" y="285616"/>
            <a:ext cx="2922142" cy="692398"/>
          </a:xfrm>
        </p:spPr>
        <p:txBody>
          <a:bodyPr>
            <a:normAutofit/>
          </a:bodyPr>
          <a:lstStyle/>
          <a:p>
            <a:pPr algn="ctr"/>
            <a:r>
              <a:rPr lang="en-US" dirty="0"/>
              <a:t>Careers</a:t>
            </a:r>
          </a:p>
        </p:txBody>
      </p:sp>
      <p:pic>
        <p:nvPicPr>
          <p:cNvPr id="6" name="Picture 5">
            <a:extLst>
              <a:ext uri="{FF2B5EF4-FFF2-40B4-BE49-F238E27FC236}">
                <a16:creationId xmlns:a16="http://schemas.microsoft.com/office/drawing/2014/main" id="{93F3B74D-48E3-4D2F-B749-6877846C283B}"/>
              </a:ext>
            </a:extLst>
          </p:cNvPr>
          <p:cNvPicPr>
            <a:picLocks noChangeAspect="1"/>
          </p:cNvPicPr>
          <p:nvPr/>
        </p:nvPicPr>
        <p:blipFill>
          <a:blip r:embed="rId2"/>
          <a:stretch>
            <a:fillRect/>
          </a:stretch>
        </p:blipFill>
        <p:spPr>
          <a:xfrm>
            <a:off x="3901060" y="179286"/>
            <a:ext cx="8168534" cy="6572384"/>
          </a:xfrm>
          <a:prstGeom prst="rect">
            <a:avLst/>
          </a:prstGeom>
          <a:ln>
            <a:solidFill>
              <a:schemeClr val="accent1"/>
            </a:solidFill>
          </a:ln>
        </p:spPr>
      </p:pic>
      <p:sp>
        <p:nvSpPr>
          <p:cNvPr id="7" name="TextBox 6">
            <a:extLst>
              <a:ext uri="{FF2B5EF4-FFF2-40B4-BE49-F238E27FC236}">
                <a16:creationId xmlns:a16="http://schemas.microsoft.com/office/drawing/2014/main" id="{40183CCD-3620-4E4C-BE54-E06C60FAD67D}"/>
              </a:ext>
            </a:extLst>
          </p:cNvPr>
          <p:cNvSpPr txBox="1"/>
          <p:nvPr/>
        </p:nvSpPr>
        <p:spPr>
          <a:xfrm>
            <a:off x="608049" y="3461005"/>
            <a:ext cx="3218884" cy="2862322"/>
          </a:xfrm>
          <a:prstGeom prst="rect">
            <a:avLst/>
          </a:prstGeom>
          <a:noFill/>
        </p:spPr>
        <p:txBody>
          <a:bodyPr wrap="square" rtlCol="0">
            <a:spAutoFit/>
          </a:bodyPr>
          <a:lstStyle/>
          <a:p>
            <a:r>
              <a:rPr lang="en-US" sz="2400" b="1" dirty="0">
                <a:solidFill>
                  <a:srgbClr val="FF0000"/>
                </a:solidFill>
              </a:rPr>
              <a:t>Note:  </a:t>
            </a:r>
          </a:p>
          <a:p>
            <a:endParaRPr lang="en-US" sz="2400" dirty="0"/>
          </a:p>
          <a:p>
            <a:r>
              <a:rPr lang="en-US" sz="2400" dirty="0"/>
              <a:t>Military Overview</a:t>
            </a:r>
            <a:br>
              <a:rPr lang="en-US" sz="2400" dirty="0"/>
            </a:br>
            <a:br>
              <a:rPr lang="en-US" sz="2400" dirty="0"/>
            </a:br>
            <a:r>
              <a:rPr lang="en-US" sz="2400" u="sng" dirty="0"/>
              <a:t>Title: </a:t>
            </a:r>
            <a:r>
              <a:rPr lang="en-US" sz="2400" dirty="0"/>
              <a:t>Including military careers by </a:t>
            </a:r>
            <a:r>
              <a:rPr lang="en-US" sz="2400" i="1" dirty="0"/>
              <a:t>branch</a:t>
            </a:r>
            <a:r>
              <a:rPr lang="en-US" sz="2400" dirty="0"/>
              <a:t> </a:t>
            </a:r>
          </a:p>
          <a:p>
            <a:r>
              <a:rPr lang="en-US" dirty="0"/>
              <a:t>	</a:t>
            </a:r>
          </a:p>
          <a:p>
            <a:endParaRPr lang="en-US" dirty="0"/>
          </a:p>
        </p:txBody>
      </p:sp>
      <p:pic>
        <p:nvPicPr>
          <p:cNvPr id="9" name="Picture 8">
            <a:extLst>
              <a:ext uri="{FF2B5EF4-FFF2-40B4-BE49-F238E27FC236}">
                <a16:creationId xmlns:a16="http://schemas.microsoft.com/office/drawing/2014/main" id="{62F42319-4752-498A-A443-AFD6B1846415}"/>
              </a:ext>
            </a:extLst>
          </p:cNvPr>
          <p:cNvPicPr>
            <a:picLocks noChangeAspect="1"/>
          </p:cNvPicPr>
          <p:nvPr/>
        </p:nvPicPr>
        <p:blipFill>
          <a:blip r:embed="rId3"/>
          <a:stretch>
            <a:fillRect/>
          </a:stretch>
        </p:blipFill>
        <p:spPr>
          <a:xfrm>
            <a:off x="608049" y="1455842"/>
            <a:ext cx="2943636" cy="1514686"/>
          </a:xfrm>
          <a:prstGeom prst="rect">
            <a:avLst/>
          </a:prstGeom>
        </p:spPr>
      </p:pic>
    </p:spTree>
    <p:extLst>
      <p:ext uri="{BB962C8B-B14F-4D97-AF65-F5344CB8AC3E}">
        <p14:creationId xmlns:p14="http://schemas.microsoft.com/office/powerpoint/2010/main" val="3341617319"/>
      </p:ext>
    </p:extLst>
  </p:cSld>
  <p:clrMapOvr>
    <a:masterClrMapping/>
  </p:clrMapOvr>
  <p:transition>
    <p:fade thruBlk="1"/>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832C558-2379-430F-B0A5-1E1F78980DD8}"/>
              </a:ext>
            </a:extLst>
          </p:cNvPr>
          <p:cNvSpPr>
            <a:spLocks noGrp="1"/>
          </p:cNvSpPr>
          <p:nvPr>
            <p:ph type="title"/>
          </p:nvPr>
        </p:nvSpPr>
        <p:spPr>
          <a:xfrm>
            <a:off x="838200" y="285616"/>
            <a:ext cx="2922142" cy="692398"/>
          </a:xfrm>
        </p:spPr>
        <p:txBody>
          <a:bodyPr>
            <a:normAutofit/>
          </a:bodyPr>
          <a:lstStyle/>
          <a:p>
            <a:pPr algn="ctr"/>
            <a:r>
              <a:rPr lang="en-US" dirty="0"/>
              <a:t>Careers</a:t>
            </a:r>
          </a:p>
        </p:txBody>
      </p:sp>
      <p:sp>
        <p:nvSpPr>
          <p:cNvPr id="7" name="TextBox 6">
            <a:extLst>
              <a:ext uri="{FF2B5EF4-FFF2-40B4-BE49-F238E27FC236}">
                <a16:creationId xmlns:a16="http://schemas.microsoft.com/office/drawing/2014/main" id="{40183CCD-3620-4E4C-BE54-E06C60FAD67D}"/>
              </a:ext>
            </a:extLst>
          </p:cNvPr>
          <p:cNvSpPr txBox="1"/>
          <p:nvPr/>
        </p:nvSpPr>
        <p:spPr>
          <a:xfrm>
            <a:off x="608049" y="3181611"/>
            <a:ext cx="2943636" cy="3231654"/>
          </a:xfrm>
          <a:prstGeom prst="rect">
            <a:avLst/>
          </a:prstGeom>
          <a:noFill/>
        </p:spPr>
        <p:txBody>
          <a:bodyPr wrap="square" rtlCol="0">
            <a:spAutoFit/>
          </a:bodyPr>
          <a:lstStyle/>
          <a:p>
            <a:r>
              <a:rPr lang="en-US" sz="2400" b="1" dirty="0">
                <a:solidFill>
                  <a:srgbClr val="FF0000"/>
                </a:solidFill>
              </a:rPr>
              <a:t>Note:  </a:t>
            </a:r>
          </a:p>
          <a:p>
            <a:endParaRPr lang="en-US" sz="2400" dirty="0"/>
          </a:p>
          <a:p>
            <a:r>
              <a:rPr lang="en-US" sz="2400" dirty="0"/>
              <a:t>Military Overview</a:t>
            </a:r>
            <a:br>
              <a:rPr lang="en-US" sz="2400" dirty="0"/>
            </a:br>
            <a:br>
              <a:rPr lang="en-US" sz="2400" dirty="0"/>
            </a:br>
            <a:r>
              <a:rPr lang="en-US" sz="2400" u="sng" dirty="0"/>
              <a:t>Title : </a:t>
            </a:r>
            <a:r>
              <a:rPr lang="en-US" sz="2400" dirty="0"/>
              <a:t>Including military careers by branch and type</a:t>
            </a:r>
          </a:p>
          <a:p>
            <a:r>
              <a:rPr lang="en-US" dirty="0"/>
              <a:t>	</a:t>
            </a:r>
          </a:p>
          <a:p>
            <a:endParaRPr lang="en-US" dirty="0"/>
          </a:p>
        </p:txBody>
      </p:sp>
      <p:pic>
        <p:nvPicPr>
          <p:cNvPr id="9" name="Picture 8">
            <a:extLst>
              <a:ext uri="{FF2B5EF4-FFF2-40B4-BE49-F238E27FC236}">
                <a16:creationId xmlns:a16="http://schemas.microsoft.com/office/drawing/2014/main" id="{62F42319-4752-498A-A443-AFD6B1846415}"/>
              </a:ext>
            </a:extLst>
          </p:cNvPr>
          <p:cNvPicPr>
            <a:picLocks noChangeAspect="1"/>
          </p:cNvPicPr>
          <p:nvPr/>
        </p:nvPicPr>
        <p:blipFill>
          <a:blip r:embed="rId2"/>
          <a:stretch>
            <a:fillRect/>
          </a:stretch>
        </p:blipFill>
        <p:spPr>
          <a:xfrm>
            <a:off x="608049" y="1464317"/>
            <a:ext cx="2943636" cy="1514686"/>
          </a:xfrm>
          <a:prstGeom prst="rect">
            <a:avLst/>
          </a:prstGeom>
        </p:spPr>
      </p:pic>
      <p:pic>
        <p:nvPicPr>
          <p:cNvPr id="3" name="Picture 2">
            <a:extLst>
              <a:ext uri="{FF2B5EF4-FFF2-40B4-BE49-F238E27FC236}">
                <a16:creationId xmlns:a16="http://schemas.microsoft.com/office/drawing/2014/main" id="{9BEEC372-CA7F-4874-A347-E703DE2F31E9}"/>
              </a:ext>
            </a:extLst>
          </p:cNvPr>
          <p:cNvPicPr>
            <a:picLocks noChangeAspect="1"/>
          </p:cNvPicPr>
          <p:nvPr/>
        </p:nvPicPr>
        <p:blipFill>
          <a:blip r:embed="rId3"/>
          <a:stretch>
            <a:fillRect/>
          </a:stretch>
        </p:blipFill>
        <p:spPr>
          <a:xfrm>
            <a:off x="4390821" y="0"/>
            <a:ext cx="7162965" cy="6858000"/>
          </a:xfrm>
          <a:prstGeom prst="rect">
            <a:avLst/>
          </a:prstGeom>
        </p:spPr>
      </p:pic>
    </p:spTree>
    <p:extLst>
      <p:ext uri="{BB962C8B-B14F-4D97-AF65-F5344CB8AC3E}">
        <p14:creationId xmlns:p14="http://schemas.microsoft.com/office/powerpoint/2010/main" val="1789892067"/>
      </p:ext>
    </p:extLst>
  </p:cSld>
  <p:clrMapOvr>
    <a:masterClrMapping/>
  </p:clrMapOvr>
  <p:transition>
    <p:fade thruBlk="1"/>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832C558-2379-430F-B0A5-1E1F78980DD8}"/>
              </a:ext>
            </a:extLst>
          </p:cNvPr>
          <p:cNvSpPr>
            <a:spLocks noGrp="1"/>
          </p:cNvSpPr>
          <p:nvPr>
            <p:ph type="title"/>
          </p:nvPr>
        </p:nvSpPr>
        <p:spPr>
          <a:xfrm>
            <a:off x="838200" y="285616"/>
            <a:ext cx="2922142" cy="692398"/>
          </a:xfrm>
        </p:spPr>
        <p:txBody>
          <a:bodyPr>
            <a:normAutofit/>
          </a:bodyPr>
          <a:lstStyle/>
          <a:p>
            <a:pPr algn="ctr"/>
            <a:r>
              <a:rPr lang="en-US" dirty="0"/>
              <a:t>Careers</a:t>
            </a:r>
          </a:p>
        </p:txBody>
      </p:sp>
      <p:sp>
        <p:nvSpPr>
          <p:cNvPr id="7" name="TextBox 6">
            <a:extLst>
              <a:ext uri="{FF2B5EF4-FFF2-40B4-BE49-F238E27FC236}">
                <a16:creationId xmlns:a16="http://schemas.microsoft.com/office/drawing/2014/main" id="{40183CCD-3620-4E4C-BE54-E06C60FAD67D}"/>
              </a:ext>
            </a:extLst>
          </p:cNvPr>
          <p:cNvSpPr txBox="1"/>
          <p:nvPr/>
        </p:nvSpPr>
        <p:spPr>
          <a:xfrm>
            <a:off x="608049" y="3461005"/>
            <a:ext cx="3303551" cy="2215991"/>
          </a:xfrm>
          <a:prstGeom prst="rect">
            <a:avLst/>
          </a:prstGeom>
          <a:noFill/>
        </p:spPr>
        <p:txBody>
          <a:bodyPr wrap="square" rtlCol="0">
            <a:spAutoFit/>
          </a:bodyPr>
          <a:lstStyle/>
          <a:p>
            <a:r>
              <a:rPr lang="en-US" sz="2400" b="1" dirty="0">
                <a:solidFill>
                  <a:srgbClr val="FF0000"/>
                </a:solidFill>
              </a:rPr>
              <a:t>Note:  </a:t>
            </a:r>
          </a:p>
          <a:p>
            <a:endParaRPr lang="en-US" sz="2400" dirty="0"/>
          </a:p>
          <a:p>
            <a:r>
              <a:rPr lang="en-US" sz="2400" dirty="0"/>
              <a:t>Military Overview</a:t>
            </a:r>
            <a:br>
              <a:rPr lang="en-US" sz="2400" dirty="0"/>
            </a:br>
            <a:br>
              <a:rPr lang="en-US" sz="2400" dirty="0"/>
            </a:br>
            <a:r>
              <a:rPr lang="en-US" sz="2400" u="sng" dirty="0"/>
              <a:t>Career Clusters  </a:t>
            </a:r>
            <a:r>
              <a:rPr lang="en-US" dirty="0"/>
              <a:t>	</a:t>
            </a:r>
          </a:p>
          <a:p>
            <a:endParaRPr lang="en-US" dirty="0"/>
          </a:p>
        </p:txBody>
      </p:sp>
      <p:pic>
        <p:nvPicPr>
          <p:cNvPr id="9" name="Picture 8">
            <a:extLst>
              <a:ext uri="{FF2B5EF4-FFF2-40B4-BE49-F238E27FC236}">
                <a16:creationId xmlns:a16="http://schemas.microsoft.com/office/drawing/2014/main" id="{62F42319-4752-498A-A443-AFD6B1846415}"/>
              </a:ext>
            </a:extLst>
          </p:cNvPr>
          <p:cNvPicPr>
            <a:picLocks noChangeAspect="1"/>
          </p:cNvPicPr>
          <p:nvPr/>
        </p:nvPicPr>
        <p:blipFill>
          <a:blip r:embed="rId2"/>
          <a:stretch>
            <a:fillRect/>
          </a:stretch>
        </p:blipFill>
        <p:spPr>
          <a:xfrm>
            <a:off x="608049" y="1506644"/>
            <a:ext cx="2943636" cy="1514686"/>
          </a:xfrm>
          <a:prstGeom prst="rect">
            <a:avLst/>
          </a:prstGeom>
        </p:spPr>
      </p:pic>
      <p:pic>
        <p:nvPicPr>
          <p:cNvPr id="5" name="Picture 4">
            <a:extLst>
              <a:ext uri="{FF2B5EF4-FFF2-40B4-BE49-F238E27FC236}">
                <a16:creationId xmlns:a16="http://schemas.microsoft.com/office/drawing/2014/main" id="{4A245AAF-C1E6-4188-9663-A513B5117CD1}"/>
              </a:ext>
            </a:extLst>
          </p:cNvPr>
          <p:cNvPicPr>
            <a:picLocks noChangeAspect="1"/>
          </p:cNvPicPr>
          <p:nvPr/>
        </p:nvPicPr>
        <p:blipFill>
          <a:blip r:embed="rId3"/>
          <a:stretch>
            <a:fillRect/>
          </a:stretch>
        </p:blipFill>
        <p:spPr>
          <a:xfrm>
            <a:off x="4412718" y="0"/>
            <a:ext cx="7024163" cy="6858000"/>
          </a:xfrm>
          <a:prstGeom prst="rect">
            <a:avLst/>
          </a:prstGeom>
        </p:spPr>
      </p:pic>
    </p:spTree>
    <p:extLst>
      <p:ext uri="{BB962C8B-B14F-4D97-AF65-F5344CB8AC3E}">
        <p14:creationId xmlns:p14="http://schemas.microsoft.com/office/powerpoint/2010/main" val="2568856805"/>
      </p:ext>
    </p:extLst>
  </p:cSld>
  <p:clrMapOvr>
    <a:masterClrMapping/>
  </p:clrMapOvr>
  <p:transition>
    <p:fade thruBlk="1"/>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832C558-2379-430F-B0A5-1E1F78980DD8}"/>
              </a:ext>
            </a:extLst>
          </p:cNvPr>
          <p:cNvSpPr>
            <a:spLocks noGrp="1"/>
          </p:cNvSpPr>
          <p:nvPr>
            <p:ph type="title"/>
          </p:nvPr>
        </p:nvSpPr>
        <p:spPr>
          <a:xfrm>
            <a:off x="838200" y="285616"/>
            <a:ext cx="2922142" cy="692398"/>
          </a:xfrm>
        </p:spPr>
        <p:txBody>
          <a:bodyPr>
            <a:normAutofit/>
          </a:bodyPr>
          <a:lstStyle/>
          <a:p>
            <a:pPr algn="ctr"/>
            <a:r>
              <a:rPr lang="en-US" dirty="0"/>
              <a:t>Careers</a:t>
            </a:r>
          </a:p>
        </p:txBody>
      </p:sp>
      <p:sp>
        <p:nvSpPr>
          <p:cNvPr id="7" name="TextBox 6">
            <a:extLst>
              <a:ext uri="{FF2B5EF4-FFF2-40B4-BE49-F238E27FC236}">
                <a16:creationId xmlns:a16="http://schemas.microsoft.com/office/drawing/2014/main" id="{40183CCD-3620-4E4C-BE54-E06C60FAD67D}"/>
              </a:ext>
            </a:extLst>
          </p:cNvPr>
          <p:cNvSpPr txBox="1"/>
          <p:nvPr/>
        </p:nvSpPr>
        <p:spPr>
          <a:xfrm>
            <a:off x="608049" y="3080005"/>
            <a:ext cx="2943636" cy="3231654"/>
          </a:xfrm>
          <a:prstGeom prst="rect">
            <a:avLst/>
          </a:prstGeom>
          <a:noFill/>
        </p:spPr>
        <p:txBody>
          <a:bodyPr wrap="square" rtlCol="0">
            <a:spAutoFit/>
          </a:bodyPr>
          <a:lstStyle/>
          <a:p>
            <a:r>
              <a:rPr lang="en-US" sz="2400" b="1" dirty="0">
                <a:solidFill>
                  <a:srgbClr val="FF0000"/>
                </a:solidFill>
              </a:rPr>
              <a:t>Note:  </a:t>
            </a:r>
          </a:p>
          <a:p>
            <a:endParaRPr lang="en-US" sz="2400" dirty="0"/>
          </a:p>
          <a:p>
            <a:r>
              <a:rPr lang="en-US" sz="2400" dirty="0"/>
              <a:t>Military Overview</a:t>
            </a:r>
            <a:br>
              <a:rPr lang="en-US" sz="2400" dirty="0"/>
            </a:br>
            <a:br>
              <a:rPr lang="en-US" sz="2400" dirty="0"/>
            </a:br>
            <a:r>
              <a:rPr lang="en-US" sz="2400" u="sng" dirty="0"/>
              <a:t>Clusters:  </a:t>
            </a:r>
            <a:r>
              <a:rPr lang="en-US" sz="2400" dirty="0"/>
              <a:t>Including military careers by occupational clusters </a:t>
            </a:r>
          </a:p>
          <a:p>
            <a:r>
              <a:rPr lang="en-US" dirty="0"/>
              <a:t>	</a:t>
            </a:r>
          </a:p>
          <a:p>
            <a:endParaRPr lang="en-US" dirty="0"/>
          </a:p>
        </p:txBody>
      </p:sp>
      <p:pic>
        <p:nvPicPr>
          <p:cNvPr id="9" name="Picture 8">
            <a:extLst>
              <a:ext uri="{FF2B5EF4-FFF2-40B4-BE49-F238E27FC236}">
                <a16:creationId xmlns:a16="http://schemas.microsoft.com/office/drawing/2014/main" id="{62F42319-4752-498A-A443-AFD6B1846415}"/>
              </a:ext>
            </a:extLst>
          </p:cNvPr>
          <p:cNvPicPr>
            <a:picLocks noChangeAspect="1"/>
          </p:cNvPicPr>
          <p:nvPr/>
        </p:nvPicPr>
        <p:blipFill>
          <a:blip r:embed="rId2"/>
          <a:stretch>
            <a:fillRect/>
          </a:stretch>
        </p:blipFill>
        <p:spPr>
          <a:xfrm>
            <a:off x="608049" y="1447377"/>
            <a:ext cx="2943636" cy="1514686"/>
          </a:xfrm>
          <a:prstGeom prst="rect">
            <a:avLst/>
          </a:prstGeom>
        </p:spPr>
      </p:pic>
      <p:pic>
        <p:nvPicPr>
          <p:cNvPr id="3" name="Picture 2">
            <a:extLst>
              <a:ext uri="{FF2B5EF4-FFF2-40B4-BE49-F238E27FC236}">
                <a16:creationId xmlns:a16="http://schemas.microsoft.com/office/drawing/2014/main" id="{7590A85A-3277-4E8F-8539-34C152183CAC}"/>
              </a:ext>
            </a:extLst>
          </p:cNvPr>
          <p:cNvPicPr>
            <a:picLocks noChangeAspect="1"/>
          </p:cNvPicPr>
          <p:nvPr/>
        </p:nvPicPr>
        <p:blipFill>
          <a:blip r:embed="rId3"/>
          <a:stretch>
            <a:fillRect/>
          </a:stretch>
        </p:blipFill>
        <p:spPr>
          <a:xfrm>
            <a:off x="3948715" y="796121"/>
            <a:ext cx="8005021" cy="5461848"/>
          </a:xfrm>
          <a:prstGeom prst="rect">
            <a:avLst/>
          </a:prstGeom>
        </p:spPr>
      </p:pic>
    </p:spTree>
    <p:extLst>
      <p:ext uri="{BB962C8B-B14F-4D97-AF65-F5344CB8AC3E}">
        <p14:creationId xmlns:p14="http://schemas.microsoft.com/office/powerpoint/2010/main" val="2546906847"/>
      </p:ext>
    </p:extLst>
  </p:cSld>
  <p:clrMapOvr>
    <a:masterClrMapping/>
  </p:clrMapOvr>
  <p:transition>
    <p:fade thruBlk="1"/>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E338C-00AB-44A2-840E-D1DD4632AB2C}"/>
              </a:ext>
            </a:extLst>
          </p:cNvPr>
          <p:cNvSpPr>
            <a:spLocks noGrp="1"/>
          </p:cNvSpPr>
          <p:nvPr>
            <p:ph type="title"/>
          </p:nvPr>
        </p:nvSpPr>
        <p:spPr/>
        <p:txBody>
          <a:bodyPr/>
          <a:lstStyle/>
          <a:p>
            <a:pPr algn="ctr"/>
            <a:r>
              <a:rPr lang="en-US" dirty="0"/>
              <a:t>Occupations / Careers</a:t>
            </a:r>
          </a:p>
        </p:txBody>
      </p:sp>
      <p:pic>
        <p:nvPicPr>
          <p:cNvPr id="4" name="Picture 3">
            <a:extLst>
              <a:ext uri="{FF2B5EF4-FFF2-40B4-BE49-F238E27FC236}">
                <a16:creationId xmlns:a16="http://schemas.microsoft.com/office/drawing/2014/main" id="{DE023D71-CD43-4790-A8C6-A7916FE60062}"/>
              </a:ext>
            </a:extLst>
          </p:cNvPr>
          <p:cNvPicPr>
            <a:picLocks noChangeAspect="1"/>
          </p:cNvPicPr>
          <p:nvPr/>
        </p:nvPicPr>
        <p:blipFill>
          <a:blip r:embed="rId2"/>
          <a:stretch>
            <a:fillRect/>
          </a:stretch>
        </p:blipFill>
        <p:spPr>
          <a:xfrm>
            <a:off x="573593" y="2657367"/>
            <a:ext cx="2962688" cy="1543265"/>
          </a:xfrm>
          <a:prstGeom prst="rect">
            <a:avLst/>
          </a:prstGeom>
        </p:spPr>
      </p:pic>
      <p:pic>
        <p:nvPicPr>
          <p:cNvPr id="6" name="Picture 5">
            <a:extLst>
              <a:ext uri="{FF2B5EF4-FFF2-40B4-BE49-F238E27FC236}">
                <a16:creationId xmlns:a16="http://schemas.microsoft.com/office/drawing/2014/main" id="{78183330-7A4E-404B-B47E-397F218000E7}"/>
              </a:ext>
            </a:extLst>
          </p:cNvPr>
          <p:cNvPicPr>
            <a:picLocks noChangeAspect="1"/>
          </p:cNvPicPr>
          <p:nvPr/>
        </p:nvPicPr>
        <p:blipFill>
          <a:blip r:embed="rId3"/>
          <a:stretch>
            <a:fillRect/>
          </a:stretch>
        </p:blipFill>
        <p:spPr>
          <a:xfrm>
            <a:off x="5523508" y="1094170"/>
            <a:ext cx="4543518" cy="5167312"/>
          </a:xfrm>
          <a:prstGeom prst="rect">
            <a:avLst/>
          </a:prstGeom>
          <a:ln>
            <a:solidFill>
              <a:schemeClr val="accent1"/>
            </a:solidFill>
          </a:ln>
        </p:spPr>
      </p:pic>
    </p:spTree>
    <p:extLst>
      <p:ext uri="{BB962C8B-B14F-4D97-AF65-F5344CB8AC3E}">
        <p14:creationId xmlns:p14="http://schemas.microsoft.com/office/powerpoint/2010/main" val="2299356897"/>
      </p:ext>
    </p:extLst>
  </p:cSld>
  <p:clrMapOvr>
    <a:masterClrMapping/>
  </p:clrMapOvr>
  <p:transition>
    <p:fade thruBlk="1"/>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E338C-00AB-44A2-840E-D1DD4632AB2C}"/>
              </a:ext>
            </a:extLst>
          </p:cNvPr>
          <p:cNvSpPr>
            <a:spLocks noGrp="1"/>
          </p:cNvSpPr>
          <p:nvPr>
            <p:ph type="title"/>
          </p:nvPr>
        </p:nvSpPr>
        <p:spPr/>
        <p:txBody>
          <a:bodyPr/>
          <a:lstStyle/>
          <a:p>
            <a:pPr algn="ctr"/>
            <a:r>
              <a:rPr lang="en-US" dirty="0"/>
              <a:t>Occupations / Careers</a:t>
            </a:r>
          </a:p>
        </p:txBody>
      </p:sp>
      <p:pic>
        <p:nvPicPr>
          <p:cNvPr id="4" name="Picture 3">
            <a:extLst>
              <a:ext uri="{FF2B5EF4-FFF2-40B4-BE49-F238E27FC236}">
                <a16:creationId xmlns:a16="http://schemas.microsoft.com/office/drawing/2014/main" id="{DE023D71-CD43-4790-A8C6-A7916FE60062}"/>
              </a:ext>
            </a:extLst>
          </p:cNvPr>
          <p:cNvPicPr>
            <a:picLocks noChangeAspect="1"/>
          </p:cNvPicPr>
          <p:nvPr/>
        </p:nvPicPr>
        <p:blipFill>
          <a:blip r:embed="rId2"/>
          <a:stretch>
            <a:fillRect/>
          </a:stretch>
        </p:blipFill>
        <p:spPr>
          <a:xfrm>
            <a:off x="573593" y="2657367"/>
            <a:ext cx="2962688" cy="1543265"/>
          </a:xfrm>
          <a:prstGeom prst="rect">
            <a:avLst/>
          </a:prstGeom>
        </p:spPr>
      </p:pic>
      <p:pic>
        <p:nvPicPr>
          <p:cNvPr id="5" name="Picture 4">
            <a:extLst>
              <a:ext uri="{FF2B5EF4-FFF2-40B4-BE49-F238E27FC236}">
                <a16:creationId xmlns:a16="http://schemas.microsoft.com/office/drawing/2014/main" id="{32BB1D83-ACA3-4DAA-AFBA-BA32747821B5}"/>
              </a:ext>
            </a:extLst>
          </p:cNvPr>
          <p:cNvPicPr>
            <a:picLocks noChangeAspect="1"/>
          </p:cNvPicPr>
          <p:nvPr/>
        </p:nvPicPr>
        <p:blipFill>
          <a:blip r:embed="rId3"/>
          <a:stretch>
            <a:fillRect/>
          </a:stretch>
        </p:blipFill>
        <p:spPr>
          <a:xfrm>
            <a:off x="4870145" y="1233053"/>
            <a:ext cx="5513961" cy="4939147"/>
          </a:xfrm>
          <a:prstGeom prst="rect">
            <a:avLst/>
          </a:prstGeom>
          <a:ln>
            <a:solidFill>
              <a:schemeClr val="accent1"/>
            </a:solidFill>
          </a:ln>
        </p:spPr>
      </p:pic>
    </p:spTree>
    <p:extLst>
      <p:ext uri="{BB962C8B-B14F-4D97-AF65-F5344CB8AC3E}">
        <p14:creationId xmlns:p14="http://schemas.microsoft.com/office/powerpoint/2010/main" val="2550776307"/>
      </p:ext>
    </p:extLst>
  </p:cSld>
  <p:clrMapOvr>
    <a:masterClrMapping/>
  </p:clrMapOvr>
  <p:transition>
    <p:fade thruBlk="1"/>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26C200-2A48-4F22-84DB-766F06B55009}"/>
              </a:ext>
            </a:extLst>
          </p:cNvPr>
          <p:cNvPicPr>
            <a:picLocks noChangeAspect="1"/>
          </p:cNvPicPr>
          <p:nvPr/>
        </p:nvPicPr>
        <p:blipFill>
          <a:blip r:embed="rId2"/>
          <a:stretch>
            <a:fillRect/>
          </a:stretch>
        </p:blipFill>
        <p:spPr>
          <a:xfrm>
            <a:off x="5191072" y="155617"/>
            <a:ext cx="6346165" cy="6445531"/>
          </a:xfrm>
          <a:prstGeom prst="rect">
            <a:avLst/>
          </a:prstGeom>
          <a:ln>
            <a:solidFill>
              <a:schemeClr val="accent1"/>
            </a:solidFill>
          </a:ln>
        </p:spPr>
      </p:pic>
      <p:sp>
        <p:nvSpPr>
          <p:cNvPr id="6" name="Title 1">
            <a:extLst>
              <a:ext uri="{FF2B5EF4-FFF2-40B4-BE49-F238E27FC236}">
                <a16:creationId xmlns:a16="http://schemas.microsoft.com/office/drawing/2014/main" id="{63707343-2031-4BCF-B77E-01A4A0C4F952}"/>
              </a:ext>
            </a:extLst>
          </p:cNvPr>
          <p:cNvSpPr>
            <a:spLocks noGrp="1"/>
          </p:cNvSpPr>
          <p:nvPr>
            <p:ph type="title"/>
          </p:nvPr>
        </p:nvSpPr>
        <p:spPr>
          <a:xfrm>
            <a:off x="838200" y="285616"/>
            <a:ext cx="2922142" cy="692398"/>
          </a:xfrm>
        </p:spPr>
        <p:txBody>
          <a:bodyPr>
            <a:normAutofit/>
          </a:bodyPr>
          <a:lstStyle/>
          <a:p>
            <a:pPr algn="ctr"/>
            <a:r>
              <a:rPr lang="en-US" dirty="0"/>
              <a:t>Careers</a:t>
            </a:r>
          </a:p>
        </p:txBody>
      </p:sp>
      <p:sp>
        <p:nvSpPr>
          <p:cNvPr id="7" name="TextBox 6">
            <a:extLst>
              <a:ext uri="{FF2B5EF4-FFF2-40B4-BE49-F238E27FC236}">
                <a16:creationId xmlns:a16="http://schemas.microsoft.com/office/drawing/2014/main" id="{85E0B1CC-FE80-4B09-AFE2-178E94D64DBF}"/>
              </a:ext>
            </a:extLst>
          </p:cNvPr>
          <p:cNvSpPr txBox="1"/>
          <p:nvPr/>
        </p:nvSpPr>
        <p:spPr>
          <a:xfrm>
            <a:off x="995460" y="3340041"/>
            <a:ext cx="2357785" cy="1477328"/>
          </a:xfrm>
          <a:prstGeom prst="rect">
            <a:avLst/>
          </a:prstGeom>
          <a:noFill/>
        </p:spPr>
        <p:txBody>
          <a:bodyPr wrap="square" rtlCol="0">
            <a:spAutoFit/>
          </a:bodyPr>
          <a:lstStyle/>
          <a:p>
            <a:r>
              <a:rPr lang="en-US" sz="2400" b="1" dirty="0">
                <a:solidFill>
                  <a:srgbClr val="FF0000"/>
                </a:solidFill>
              </a:rPr>
              <a:t>Note:  </a:t>
            </a:r>
          </a:p>
          <a:p>
            <a:endParaRPr lang="en-US" sz="2400" dirty="0"/>
          </a:p>
          <a:p>
            <a:r>
              <a:rPr lang="en-US" sz="2400" dirty="0"/>
              <a:t>Careers by  </a:t>
            </a:r>
            <a:r>
              <a:rPr lang="en-US" sz="2400" u="sng" dirty="0"/>
              <a:t>Title</a:t>
            </a:r>
            <a:r>
              <a:rPr lang="en-US" sz="2400" dirty="0"/>
              <a:t> </a:t>
            </a:r>
          </a:p>
          <a:p>
            <a:endParaRPr lang="en-US" dirty="0"/>
          </a:p>
        </p:txBody>
      </p:sp>
      <p:pic>
        <p:nvPicPr>
          <p:cNvPr id="9" name="Picture 8">
            <a:extLst>
              <a:ext uri="{FF2B5EF4-FFF2-40B4-BE49-F238E27FC236}">
                <a16:creationId xmlns:a16="http://schemas.microsoft.com/office/drawing/2014/main" id="{FFB67EFB-A469-4294-836A-B5737A77C037}"/>
              </a:ext>
            </a:extLst>
          </p:cNvPr>
          <p:cNvPicPr>
            <a:picLocks noChangeAspect="1"/>
          </p:cNvPicPr>
          <p:nvPr/>
        </p:nvPicPr>
        <p:blipFill>
          <a:blip r:embed="rId3"/>
          <a:stretch>
            <a:fillRect/>
          </a:stretch>
        </p:blipFill>
        <p:spPr>
          <a:xfrm>
            <a:off x="838200" y="1549321"/>
            <a:ext cx="2934109" cy="1524213"/>
          </a:xfrm>
          <a:prstGeom prst="rect">
            <a:avLst/>
          </a:prstGeom>
        </p:spPr>
      </p:pic>
    </p:spTree>
    <p:extLst>
      <p:ext uri="{BB962C8B-B14F-4D97-AF65-F5344CB8AC3E}">
        <p14:creationId xmlns:p14="http://schemas.microsoft.com/office/powerpoint/2010/main" val="1414848493"/>
      </p:ext>
    </p:extLst>
  </p:cSld>
  <p:clrMapOvr>
    <a:masterClrMapping/>
  </p:clrMapOvr>
  <p:transition>
    <p:fade thruBlk="1"/>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3707343-2031-4BCF-B77E-01A4A0C4F952}"/>
              </a:ext>
            </a:extLst>
          </p:cNvPr>
          <p:cNvSpPr>
            <a:spLocks noGrp="1"/>
          </p:cNvSpPr>
          <p:nvPr>
            <p:ph type="title"/>
          </p:nvPr>
        </p:nvSpPr>
        <p:spPr>
          <a:xfrm>
            <a:off x="838200" y="285616"/>
            <a:ext cx="2922142" cy="692398"/>
          </a:xfrm>
        </p:spPr>
        <p:txBody>
          <a:bodyPr>
            <a:normAutofit/>
          </a:bodyPr>
          <a:lstStyle/>
          <a:p>
            <a:pPr algn="ctr"/>
            <a:r>
              <a:rPr lang="en-US" dirty="0"/>
              <a:t>Careers</a:t>
            </a:r>
          </a:p>
        </p:txBody>
      </p:sp>
      <p:sp>
        <p:nvSpPr>
          <p:cNvPr id="7" name="TextBox 6">
            <a:extLst>
              <a:ext uri="{FF2B5EF4-FFF2-40B4-BE49-F238E27FC236}">
                <a16:creationId xmlns:a16="http://schemas.microsoft.com/office/drawing/2014/main" id="{85E0B1CC-FE80-4B09-AFE2-178E94D64DBF}"/>
              </a:ext>
            </a:extLst>
          </p:cNvPr>
          <p:cNvSpPr txBox="1"/>
          <p:nvPr/>
        </p:nvSpPr>
        <p:spPr>
          <a:xfrm>
            <a:off x="287868" y="2899772"/>
            <a:ext cx="4013200" cy="2585323"/>
          </a:xfrm>
          <a:prstGeom prst="rect">
            <a:avLst/>
          </a:prstGeom>
          <a:noFill/>
        </p:spPr>
        <p:txBody>
          <a:bodyPr wrap="square" rtlCol="0">
            <a:spAutoFit/>
          </a:bodyPr>
          <a:lstStyle/>
          <a:p>
            <a:r>
              <a:rPr lang="en-US" sz="2400" b="1" dirty="0">
                <a:solidFill>
                  <a:srgbClr val="FF0000"/>
                </a:solidFill>
              </a:rPr>
              <a:t>Note:  </a:t>
            </a:r>
          </a:p>
          <a:p>
            <a:endParaRPr lang="en-US" sz="2400" dirty="0"/>
          </a:p>
          <a:p>
            <a:r>
              <a:rPr lang="en-US" sz="2400" u="sng" dirty="0"/>
              <a:t>Careers by  Title</a:t>
            </a:r>
          </a:p>
          <a:p>
            <a:r>
              <a:rPr lang="en-US" sz="2400" i="1" dirty="0">
                <a:latin typeface="Calibri" panose="020F0502020204030204" pitchFamily="34" charset="0"/>
                <a:ea typeface="Times New Roman" panose="02020603050405020304" pitchFamily="18" charset="0"/>
              </a:rPr>
              <a:t>C</a:t>
            </a:r>
            <a:r>
              <a:rPr lang="en-US" sz="2400" i="1" dirty="0">
                <a:effectLst/>
                <a:latin typeface="Calibri" panose="020F0502020204030204" pitchFamily="34" charset="0"/>
                <a:ea typeface="Times New Roman" panose="02020603050405020304" pitchFamily="18" charset="0"/>
              </a:rPr>
              <a:t>areers search has been updated to include the O*NET alternate titles</a:t>
            </a:r>
            <a:r>
              <a:rPr lang="en-US" sz="2400" i="1" dirty="0"/>
              <a:t> </a:t>
            </a:r>
          </a:p>
          <a:p>
            <a:endParaRPr lang="en-US" dirty="0"/>
          </a:p>
        </p:txBody>
      </p:sp>
      <p:pic>
        <p:nvPicPr>
          <p:cNvPr id="9" name="Picture 8">
            <a:extLst>
              <a:ext uri="{FF2B5EF4-FFF2-40B4-BE49-F238E27FC236}">
                <a16:creationId xmlns:a16="http://schemas.microsoft.com/office/drawing/2014/main" id="{FFB67EFB-A469-4294-836A-B5737A77C037}"/>
              </a:ext>
            </a:extLst>
          </p:cNvPr>
          <p:cNvPicPr>
            <a:picLocks noChangeAspect="1"/>
          </p:cNvPicPr>
          <p:nvPr/>
        </p:nvPicPr>
        <p:blipFill>
          <a:blip r:embed="rId2"/>
          <a:stretch>
            <a:fillRect/>
          </a:stretch>
        </p:blipFill>
        <p:spPr>
          <a:xfrm>
            <a:off x="838200" y="1354587"/>
            <a:ext cx="2934109" cy="1524213"/>
          </a:xfrm>
          <a:prstGeom prst="rect">
            <a:avLst/>
          </a:prstGeom>
        </p:spPr>
      </p:pic>
      <p:pic>
        <p:nvPicPr>
          <p:cNvPr id="8" name="Picture 7">
            <a:extLst>
              <a:ext uri="{FF2B5EF4-FFF2-40B4-BE49-F238E27FC236}">
                <a16:creationId xmlns:a16="http://schemas.microsoft.com/office/drawing/2014/main" id="{1983863E-4C2B-878E-4A95-A9EE8B327689}"/>
              </a:ext>
            </a:extLst>
          </p:cNvPr>
          <p:cNvPicPr>
            <a:picLocks noChangeAspect="1"/>
          </p:cNvPicPr>
          <p:nvPr/>
        </p:nvPicPr>
        <p:blipFill>
          <a:blip r:embed="rId3"/>
          <a:stretch>
            <a:fillRect/>
          </a:stretch>
        </p:blipFill>
        <p:spPr>
          <a:xfrm>
            <a:off x="4512046" y="0"/>
            <a:ext cx="7113391" cy="6858000"/>
          </a:xfrm>
          <a:prstGeom prst="rect">
            <a:avLst/>
          </a:prstGeom>
        </p:spPr>
      </p:pic>
      <p:sp>
        <p:nvSpPr>
          <p:cNvPr id="10" name="TextBox 9">
            <a:extLst>
              <a:ext uri="{FF2B5EF4-FFF2-40B4-BE49-F238E27FC236}">
                <a16:creationId xmlns:a16="http://schemas.microsoft.com/office/drawing/2014/main" id="{47378F94-33D8-C9F8-E783-5A313A4C09E5}"/>
              </a:ext>
            </a:extLst>
          </p:cNvPr>
          <p:cNvSpPr txBox="1"/>
          <p:nvPr/>
        </p:nvSpPr>
        <p:spPr>
          <a:xfrm>
            <a:off x="110067" y="5410202"/>
            <a:ext cx="4401979" cy="646331"/>
          </a:xfrm>
          <a:prstGeom prst="rect">
            <a:avLst/>
          </a:prstGeom>
          <a:noFill/>
        </p:spPr>
        <p:txBody>
          <a:bodyPr wrap="square" rtlCol="0">
            <a:spAutoFit/>
          </a:bodyPr>
          <a:lstStyle/>
          <a:p>
            <a:r>
              <a:rPr lang="en-US" dirty="0">
                <a:hlinkClick r:id="rId4"/>
              </a:rPr>
              <a:t>https://www.onetcenter.org/dictionary/28.2/excel/alternate_titles.html</a:t>
            </a:r>
            <a:r>
              <a:rPr lang="en-US" dirty="0"/>
              <a:t>  </a:t>
            </a:r>
          </a:p>
        </p:txBody>
      </p:sp>
    </p:spTree>
    <p:extLst>
      <p:ext uri="{BB962C8B-B14F-4D97-AF65-F5344CB8AC3E}">
        <p14:creationId xmlns:p14="http://schemas.microsoft.com/office/powerpoint/2010/main" val="509124550"/>
      </p:ext>
    </p:extLst>
  </p:cSld>
  <p:clrMapOvr>
    <a:masterClrMapping/>
  </p:clrMapOvr>
  <p:transition>
    <p:fade thruBlk="1"/>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3707343-2031-4BCF-B77E-01A4A0C4F952}"/>
              </a:ext>
            </a:extLst>
          </p:cNvPr>
          <p:cNvSpPr>
            <a:spLocks noGrp="1"/>
          </p:cNvSpPr>
          <p:nvPr>
            <p:ph type="title"/>
          </p:nvPr>
        </p:nvSpPr>
        <p:spPr>
          <a:xfrm>
            <a:off x="838200" y="285616"/>
            <a:ext cx="2922142" cy="692398"/>
          </a:xfrm>
        </p:spPr>
        <p:txBody>
          <a:bodyPr>
            <a:normAutofit/>
          </a:bodyPr>
          <a:lstStyle/>
          <a:p>
            <a:pPr algn="ctr"/>
            <a:r>
              <a:rPr lang="en-US" dirty="0"/>
              <a:t>Careers</a:t>
            </a:r>
          </a:p>
        </p:txBody>
      </p:sp>
      <p:sp>
        <p:nvSpPr>
          <p:cNvPr id="7" name="TextBox 6">
            <a:extLst>
              <a:ext uri="{FF2B5EF4-FFF2-40B4-BE49-F238E27FC236}">
                <a16:creationId xmlns:a16="http://schemas.microsoft.com/office/drawing/2014/main" id="{85E0B1CC-FE80-4B09-AFE2-178E94D64DBF}"/>
              </a:ext>
            </a:extLst>
          </p:cNvPr>
          <p:cNvSpPr txBox="1"/>
          <p:nvPr/>
        </p:nvSpPr>
        <p:spPr>
          <a:xfrm>
            <a:off x="482600" y="3450110"/>
            <a:ext cx="3733800" cy="1846659"/>
          </a:xfrm>
          <a:prstGeom prst="rect">
            <a:avLst/>
          </a:prstGeom>
          <a:noFill/>
        </p:spPr>
        <p:txBody>
          <a:bodyPr wrap="square" rtlCol="0">
            <a:spAutoFit/>
          </a:bodyPr>
          <a:lstStyle/>
          <a:p>
            <a:r>
              <a:rPr lang="en-US" sz="2400" b="1" dirty="0">
                <a:solidFill>
                  <a:srgbClr val="FF0000"/>
                </a:solidFill>
              </a:rPr>
              <a:t>Note:  </a:t>
            </a:r>
          </a:p>
          <a:p>
            <a:endParaRPr lang="en-US" sz="2400" dirty="0"/>
          </a:p>
          <a:p>
            <a:r>
              <a:rPr lang="en-US" sz="2400" u="sng" dirty="0"/>
              <a:t>Careers by  Title</a:t>
            </a:r>
          </a:p>
          <a:p>
            <a:r>
              <a:rPr lang="en-US" sz="2400" i="1" dirty="0"/>
              <a:t>Advanced Search feature </a:t>
            </a:r>
          </a:p>
          <a:p>
            <a:endParaRPr lang="en-US" dirty="0"/>
          </a:p>
        </p:txBody>
      </p:sp>
      <p:pic>
        <p:nvPicPr>
          <p:cNvPr id="9" name="Picture 8">
            <a:extLst>
              <a:ext uri="{FF2B5EF4-FFF2-40B4-BE49-F238E27FC236}">
                <a16:creationId xmlns:a16="http://schemas.microsoft.com/office/drawing/2014/main" id="{FFB67EFB-A469-4294-836A-B5737A77C037}"/>
              </a:ext>
            </a:extLst>
          </p:cNvPr>
          <p:cNvPicPr>
            <a:picLocks noChangeAspect="1"/>
          </p:cNvPicPr>
          <p:nvPr/>
        </p:nvPicPr>
        <p:blipFill>
          <a:blip r:embed="rId2"/>
          <a:stretch>
            <a:fillRect/>
          </a:stretch>
        </p:blipFill>
        <p:spPr>
          <a:xfrm>
            <a:off x="838200" y="1413849"/>
            <a:ext cx="2934109" cy="1524213"/>
          </a:xfrm>
          <a:prstGeom prst="rect">
            <a:avLst/>
          </a:prstGeom>
        </p:spPr>
      </p:pic>
      <p:pic>
        <p:nvPicPr>
          <p:cNvPr id="2" name="Picture 1">
            <a:extLst>
              <a:ext uri="{FF2B5EF4-FFF2-40B4-BE49-F238E27FC236}">
                <a16:creationId xmlns:a16="http://schemas.microsoft.com/office/drawing/2014/main" id="{3A5B796F-BB60-B981-86DF-14BB76028EF7}"/>
              </a:ext>
            </a:extLst>
          </p:cNvPr>
          <p:cNvPicPr>
            <a:picLocks noChangeAspect="1"/>
          </p:cNvPicPr>
          <p:nvPr/>
        </p:nvPicPr>
        <p:blipFill>
          <a:blip r:embed="rId3"/>
          <a:stretch>
            <a:fillRect/>
          </a:stretch>
        </p:blipFill>
        <p:spPr>
          <a:xfrm>
            <a:off x="5105399" y="37474"/>
            <a:ext cx="6378764" cy="6820525"/>
          </a:xfrm>
          <a:prstGeom prst="rect">
            <a:avLst/>
          </a:prstGeom>
        </p:spPr>
      </p:pic>
    </p:spTree>
    <p:extLst>
      <p:ext uri="{BB962C8B-B14F-4D97-AF65-F5344CB8AC3E}">
        <p14:creationId xmlns:p14="http://schemas.microsoft.com/office/powerpoint/2010/main" val="3405440577"/>
      </p:ext>
    </p:extLst>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03FB-A873-429F-A4DE-68288B315345}"/>
              </a:ext>
            </a:extLst>
          </p:cNvPr>
          <p:cNvSpPr>
            <a:spLocks noGrp="1"/>
          </p:cNvSpPr>
          <p:nvPr>
            <p:ph type="title"/>
          </p:nvPr>
        </p:nvSpPr>
        <p:spPr/>
        <p:txBody>
          <a:bodyPr>
            <a:normAutofit fontScale="90000"/>
          </a:bodyPr>
          <a:lstStyle/>
          <a:p>
            <a:pPr algn="ctr"/>
            <a:r>
              <a:rPr lang="en-US" dirty="0"/>
              <a:t>The MassHire Career Information System Portal</a:t>
            </a:r>
            <a:br>
              <a:rPr lang="en-US" dirty="0"/>
            </a:br>
            <a:r>
              <a:rPr lang="en-US" sz="3600" dirty="0">
                <a:solidFill>
                  <a:schemeClr val="bg1"/>
                </a:solidFill>
                <a:hlinkClick r:id="rId2">
                  <a:extLst>
                    <a:ext uri="{A12FA001-AC4F-418D-AE19-62706E023703}">
                      <ahyp:hlinkClr xmlns:ahyp="http://schemas.microsoft.com/office/drawing/2018/hyperlinkcolor" val="tx"/>
                    </a:ext>
                  </a:extLst>
                </a:hlinkClick>
              </a:rPr>
              <a:t>https://portal.ma.cis360.org/</a:t>
            </a:r>
            <a:r>
              <a:rPr lang="en-US" sz="3600" dirty="0">
                <a:solidFill>
                  <a:schemeClr val="bg1"/>
                </a:solidFill>
              </a:rPr>
              <a:t> </a:t>
            </a:r>
          </a:p>
        </p:txBody>
      </p:sp>
      <p:pic>
        <p:nvPicPr>
          <p:cNvPr id="4" name="Picture 3">
            <a:extLst>
              <a:ext uri="{FF2B5EF4-FFF2-40B4-BE49-F238E27FC236}">
                <a16:creationId xmlns:a16="http://schemas.microsoft.com/office/drawing/2014/main" id="{02C4ED3E-81C5-4CAA-9CE4-B9A08E473234}"/>
              </a:ext>
            </a:extLst>
          </p:cNvPr>
          <p:cNvPicPr>
            <a:picLocks noChangeAspect="1"/>
          </p:cNvPicPr>
          <p:nvPr/>
        </p:nvPicPr>
        <p:blipFill>
          <a:blip r:embed="rId3"/>
          <a:stretch>
            <a:fillRect/>
          </a:stretch>
        </p:blipFill>
        <p:spPr>
          <a:xfrm>
            <a:off x="2698312" y="1243282"/>
            <a:ext cx="6488022" cy="4917305"/>
          </a:xfrm>
          <a:prstGeom prst="rect">
            <a:avLst/>
          </a:prstGeom>
          <a:ln>
            <a:solidFill>
              <a:schemeClr val="accent1"/>
            </a:solidFill>
          </a:ln>
        </p:spPr>
      </p:pic>
    </p:spTree>
    <p:extLst>
      <p:ext uri="{BB962C8B-B14F-4D97-AF65-F5344CB8AC3E}">
        <p14:creationId xmlns:p14="http://schemas.microsoft.com/office/powerpoint/2010/main" val="489308839"/>
      </p:ext>
    </p:extLst>
  </p:cSld>
  <p:clrMapOvr>
    <a:masterClrMapping/>
  </p:clrMapOvr>
  <p:transition>
    <p:fade thruBlk="1"/>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3707343-2031-4BCF-B77E-01A4A0C4F952}"/>
              </a:ext>
            </a:extLst>
          </p:cNvPr>
          <p:cNvSpPr>
            <a:spLocks noGrp="1"/>
          </p:cNvSpPr>
          <p:nvPr>
            <p:ph type="title"/>
          </p:nvPr>
        </p:nvSpPr>
        <p:spPr>
          <a:xfrm>
            <a:off x="838200" y="285616"/>
            <a:ext cx="2922142" cy="692398"/>
          </a:xfrm>
        </p:spPr>
        <p:txBody>
          <a:bodyPr>
            <a:normAutofit/>
          </a:bodyPr>
          <a:lstStyle/>
          <a:p>
            <a:pPr algn="ctr"/>
            <a:r>
              <a:rPr lang="en-US" dirty="0"/>
              <a:t>Careers</a:t>
            </a:r>
          </a:p>
        </p:txBody>
      </p:sp>
      <p:sp>
        <p:nvSpPr>
          <p:cNvPr id="7" name="TextBox 6">
            <a:extLst>
              <a:ext uri="{FF2B5EF4-FFF2-40B4-BE49-F238E27FC236}">
                <a16:creationId xmlns:a16="http://schemas.microsoft.com/office/drawing/2014/main" id="{85E0B1CC-FE80-4B09-AFE2-178E94D64DBF}"/>
              </a:ext>
            </a:extLst>
          </p:cNvPr>
          <p:cNvSpPr txBox="1"/>
          <p:nvPr/>
        </p:nvSpPr>
        <p:spPr>
          <a:xfrm>
            <a:off x="1317193" y="3771841"/>
            <a:ext cx="2357785" cy="1477328"/>
          </a:xfrm>
          <a:prstGeom prst="rect">
            <a:avLst/>
          </a:prstGeom>
          <a:noFill/>
        </p:spPr>
        <p:txBody>
          <a:bodyPr wrap="square" rtlCol="0">
            <a:spAutoFit/>
          </a:bodyPr>
          <a:lstStyle/>
          <a:p>
            <a:r>
              <a:rPr lang="en-US" sz="2400" b="1" dirty="0">
                <a:solidFill>
                  <a:srgbClr val="FF0000"/>
                </a:solidFill>
              </a:rPr>
              <a:t>Note:  </a:t>
            </a:r>
          </a:p>
          <a:p>
            <a:endParaRPr lang="en-US" sz="2400" dirty="0"/>
          </a:p>
          <a:p>
            <a:r>
              <a:rPr lang="en-US" sz="2400" dirty="0"/>
              <a:t>Careers by  Title </a:t>
            </a:r>
          </a:p>
          <a:p>
            <a:endParaRPr lang="en-US" dirty="0"/>
          </a:p>
        </p:txBody>
      </p:sp>
      <p:pic>
        <p:nvPicPr>
          <p:cNvPr id="9" name="Picture 8">
            <a:extLst>
              <a:ext uri="{FF2B5EF4-FFF2-40B4-BE49-F238E27FC236}">
                <a16:creationId xmlns:a16="http://schemas.microsoft.com/office/drawing/2014/main" id="{FFB67EFB-A469-4294-836A-B5737A77C037}"/>
              </a:ext>
            </a:extLst>
          </p:cNvPr>
          <p:cNvPicPr>
            <a:picLocks noChangeAspect="1"/>
          </p:cNvPicPr>
          <p:nvPr/>
        </p:nvPicPr>
        <p:blipFill>
          <a:blip r:embed="rId2"/>
          <a:stretch>
            <a:fillRect/>
          </a:stretch>
        </p:blipFill>
        <p:spPr>
          <a:xfrm>
            <a:off x="901919" y="1677361"/>
            <a:ext cx="2934109" cy="1524213"/>
          </a:xfrm>
          <a:prstGeom prst="rect">
            <a:avLst/>
          </a:prstGeom>
        </p:spPr>
      </p:pic>
      <p:pic>
        <p:nvPicPr>
          <p:cNvPr id="3" name="Picture 2">
            <a:extLst>
              <a:ext uri="{FF2B5EF4-FFF2-40B4-BE49-F238E27FC236}">
                <a16:creationId xmlns:a16="http://schemas.microsoft.com/office/drawing/2014/main" id="{91DC3479-27A0-4623-ADFD-E7258B899444}"/>
              </a:ext>
            </a:extLst>
          </p:cNvPr>
          <p:cNvPicPr>
            <a:picLocks noChangeAspect="1"/>
          </p:cNvPicPr>
          <p:nvPr/>
        </p:nvPicPr>
        <p:blipFill>
          <a:blip r:embed="rId3"/>
          <a:stretch>
            <a:fillRect/>
          </a:stretch>
        </p:blipFill>
        <p:spPr>
          <a:xfrm>
            <a:off x="5581772" y="0"/>
            <a:ext cx="5015240" cy="6858000"/>
          </a:xfrm>
          <a:prstGeom prst="rect">
            <a:avLst/>
          </a:prstGeom>
          <a:ln>
            <a:solidFill>
              <a:schemeClr val="accent1"/>
            </a:solidFill>
          </a:ln>
        </p:spPr>
      </p:pic>
    </p:spTree>
    <p:extLst>
      <p:ext uri="{BB962C8B-B14F-4D97-AF65-F5344CB8AC3E}">
        <p14:creationId xmlns:p14="http://schemas.microsoft.com/office/powerpoint/2010/main" val="1763225074"/>
      </p:ext>
    </p:extLst>
  </p:cSld>
  <p:clrMapOvr>
    <a:masterClrMapping/>
  </p:clrMapOvr>
  <p:transition>
    <p:fade thruBlk="1"/>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FAEC933-052F-4DFC-ADE6-0A21FACCA151}"/>
              </a:ext>
            </a:extLst>
          </p:cNvPr>
          <p:cNvSpPr>
            <a:spLocks noGrp="1"/>
          </p:cNvSpPr>
          <p:nvPr>
            <p:ph type="title"/>
          </p:nvPr>
        </p:nvSpPr>
        <p:spPr>
          <a:xfrm>
            <a:off x="838200" y="285616"/>
            <a:ext cx="2922142" cy="692398"/>
          </a:xfrm>
        </p:spPr>
        <p:txBody>
          <a:bodyPr>
            <a:normAutofit/>
          </a:bodyPr>
          <a:lstStyle/>
          <a:p>
            <a:pPr algn="ctr"/>
            <a:r>
              <a:rPr lang="en-US" dirty="0"/>
              <a:t>Careers</a:t>
            </a:r>
          </a:p>
        </p:txBody>
      </p:sp>
      <p:pic>
        <p:nvPicPr>
          <p:cNvPr id="8" name="Picture 7">
            <a:extLst>
              <a:ext uri="{FF2B5EF4-FFF2-40B4-BE49-F238E27FC236}">
                <a16:creationId xmlns:a16="http://schemas.microsoft.com/office/drawing/2014/main" id="{6AF72BB9-73AF-425D-BD9D-5864EB70BF0F}"/>
              </a:ext>
            </a:extLst>
          </p:cNvPr>
          <p:cNvPicPr>
            <a:picLocks noChangeAspect="1"/>
          </p:cNvPicPr>
          <p:nvPr/>
        </p:nvPicPr>
        <p:blipFill>
          <a:blip r:embed="rId2"/>
          <a:stretch>
            <a:fillRect/>
          </a:stretch>
        </p:blipFill>
        <p:spPr>
          <a:xfrm>
            <a:off x="4634070" y="193150"/>
            <a:ext cx="6236002" cy="6572384"/>
          </a:xfrm>
          <a:prstGeom prst="rect">
            <a:avLst/>
          </a:prstGeom>
          <a:ln>
            <a:solidFill>
              <a:schemeClr val="accent1"/>
            </a:solidFill>
          </a:ln>
        </p:spPr>
      </p:pic>
      <p:sp>
        <p:nvSpPr>
          <p:cNvPr id="9" name="TextBox 8">
            <a:extLst>
              <a:ext uri="{FF2B5EF4-FFF2-40B4-BE49-F238E27FC236}">
                <a16:creationId xmlns:a16="http://schemas.microsoft.com/office/drawing/2014/main" id="{5938A7E3-E740-4088-B50C-C6CAD7891932}"/>
              </a:ext>
            </a:extLst>
          </p:cNvPr>
          <p:cNvSpPr txBox="1"/>
          <p:nvPr/>
        </p:nvSpPr>
        <p:spPr>
          <a:xfrm>
            <a:off x="177800" y="1267391"/>
            <a:ext cx="4309532" cy="4801314"/>
          </a:xfrm>
          <a:prstGeom prst="rect">
            <a:avLst/>
          </a:prstGeom>
          <a:noFill/>
        </p:spPr>
        <p:txBody>
          <a:bodyPr wrap="square" rtlCol="0">
            <a:spAutoFit/>
          </a:bodyPr>
          <a:lstStyle/>
          <a:p>
            <a:r>
              <a:rPr lang="en-US" sz="2400" b="1" dirty="0">
                <a:solidFill>
                  <a:srgbClr val="FF0000"/>
                </a:solidFill>
              </a:rPr>
              <a:t>Note:  </a:t>
            </a:r>
          </a:p>
          <a:p>
            <a:endParaRPr lang="en-US" sz="2400" dirty="0"/>
          </a:p>
          <a:p>
            <a:pPr marL="285750" indent="-285750">
              <a:buFont typeface="Arial" panose="020B0604020202020204" pitchFamily="34" charset="0"/>
              <a:buChar char="•"/>
            </a:pPr>
            <a:r>
              <a:rPr lang="en-US" sz="2400" u="sng" dirty="0"/>
              <a:t>At A Glance</a:t>
            </a:r>
            <a:br>
              <a:rPr lang="en-US" sz="2400" dirty="0"/>
            </a:br>
            <a:endParaRPr lang="en-US" sz="2400" dirty="0"/>
          </a:p>
          <a:p>
            <a:pPr marL="742950" lvl="1" indent="-285750">
              <a:buFont typeface="Arial" panose="020B0604020202020204" pitchFamily="34" charset="0"/>
              <a:buChar char="•"/>
            </a:pPr>
            <a:r>
              <a:rPr lang="en-US" sz="2400" dirty="0"/>
              <a:t>Wages</a:t>
            </a:r>
          </a:p>
          <a:p>
            <a:pPr marL="742950" lvl="1" indent="-285750">
              <a:buFont typeface="Arial" panose="020B0604020202020204" pitchFamily="34" charset="0"/>
              <a:buChar char="•"/>
            </a:pPr>
            <a:r>
              <a:rPr lang="en-US" sz="2400" dirty="0"/>
              <a:t>Education &amp; Training</a:t>
            </a:r>
          </a:p>
          <a:p>
            <a:pPr marL="742950" lvl="1" indent="-285750">
              <a:buFont typeface="Arial" panose="020B0604020202020204" pitchFamily="34" charset="0"/>
              <a:buChar char="•"/>
            </a:pPr>
            <a:r>
              <a:rPr lang="en-US" sz="2400" dirty="0"/>
              <a:t>Employment Opportunities</a:t>
            </a:r>
          </a:p>
          <a:p>
            <a:pPr marL="742950" lvl="1" indent="-285750">
              <a:buFont typeface="Arial" panose="020B0604020202020204" pitchFamily="34" charset="0"/>
              <a:buChar char="•"/>
            </a:pPr>
            <a:r>
              <a:rPr lang="en-US" sz="2400" dirty="0"/>
              <a:t>Job Tasks</a:t>
            </a:r>
          </a:p>
          <a:p>
            <a:pPr marL="742950" lvl="1" indent="-285750">
              <a:buFont typeface="Arial" panose="020B0604020202020204" pitchFamily="34" charset="0"/>
              <a:buChar char="•"/>
            </a:pPr>
            <a:r>
              <a:rPr lang="en-US" sz="2400" dirty="0"/>
              <a:t>Work Settings </a:t>
            </a:r>
          </a:p>
          <a:p>
            <a:pPr marL="742950" lvl="1" indent="-285750">
              <a:buFont typeface="Arial" panose="020B0604020202020204" pitchFamily="34" charset="0"/>
              <a:buChar char="•"/>
            </a:pPr>
            <a:r>
              <a:rPr lang="en-US" sz="2400" dirty="0"/>
              <a:t>Career Cluster category</a:t>
            </a:r>
            <a:br>
              <a:rPr lang="en-US" sz="2400" dirty="0"/>
            </a:br>
            <a:endParaRPr lang="en-US" sz="2400" dirty="0"/>
          </a:p>
          <a:p>
            <a:pPr marL="285750" indent="-285750">
              <a:buFont typeface="Arial" panose="020B0604020202020204" pitchFamily="34" charset="0"/>
              <a:buChar char="•"/>
            </a:pPr>
            <a:r>
              <a:rPr lang="en-US" sz="2400" dirty="0"/>
              <a:t>Video</a:t>
            </a:r>
          </a:p>
          <a:p>
            <a:endParaRPr lang="en-US" dirty="0"/>
          </a:p>
        </p:txBody>
      </p:sp>
    </p:spTree>
    <p:extLst>
      <p:ext uri="{BB962C8B-B14F-4D97-AF65-F5344CB8AC3E}">
        <p14:creationId xmlns:p14="http://schemas.microsoft.com/office/powerpoint/2010/main" val="3278737551"/>
      </p:ext>
    </p:extLst>
  </p:cSld>
  <p:clrMapOvr>
    <a:masterClrMapping/>
  </p:clrMapOvr>
  <p:transition>
    <p:fade thruBlk="1"/>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3C64FE-CA8B-4EE5-AFEE-DBC40B2EFB87}"/>
              </a:ext>
            </a:extLst>
          </p:cNvPr>
          <p:cNvPicPr>
            <a:picLocks noChangeAspect="1"/>
          </p:cNvPicPr>
          <p:nvPr/>
        </p:nvPicPr>
        <p:blipFill>
          <a:blip r:embed="rId2"/>
          <a:stretch>
            <a:fillRect/>
          </a:stretch>
        </p:blipFill>
        <p:spPr>
          <a:xfrm>
            <a:off x="4434707" y="0"/>
            <a:ext cx="7350054" cy="6858000"/>
          </a:xfrm>
          <a:prstGeom prst="rect">
            <a:avLst/>
          </a:prstGeom>
          <a:ln>
            <a:solidFill>
              <a:schemeClr val="accent1"/>
            </a:solidFill>
          </a:ln>
        </p:spPr>
      </p:pic>
      <p:sp>
        <p:nvSpPr>
          <p:cNvPr id="7" name="TextBox 6">
            <a:extLst>
              <a:ext uri="{FF2B5EF4-FFF2-40B4-BE49-F238E27FC236}">
                <a16:creationId xmlns:a16="http://schemas.microsoft.com/office/drawing/2014/main" id="{4BF4397E-77EB-4CC5-9B34-D6FCC2385369}"/>
              </a:ext>
            </a:extLst>
          </p:cNvPr>
          <p:cNvSpPr txBox="1"/>
          <p:nvPr/>
        </p:nvSpPr>
        <p:spPr>
          <a:xfrm>
            <a:off x="228600" y="1314808"/>
            <a:ext cx="3962400" cy="5355312"/>
          </a:xfrm>
          <a:prstGeom prst="rect">
            <a:avLst/>
          </a:prstGeom>
          <a:noFill/>
        </p:spPr>
        <p:txBody>
          <a:bodyPr wrap="square" rtlCol="0">
            <a:spAutoFit/>
          </a:bodyPr>
          <a:lstStyle/>
          <a:p>
            <a:r>
              <a:rPr lang="en-US" sz="2400" b="1" dirty="0">
                <a:solidFill>
                  <a:srgbClr val="FF0000"/>
                </a:solidFill>
              </a:rPr>
              <a:t>Note:  </a:t>
            </a:r>
          </a:p>
          <a:p>
            <a:endParaRPr lang="en-US" sz="2400" dirty="0"/>
          </a:p>
          <a:p>
            <a:pPr marL="285750" indent="-285750">
              <a:buFont typeface="Arial" panose="020B0604020202020204" pitchFamily="34" charset="0"/>
              <a:buChar char="•"/>
            </a:pPr>
            <a:r>
              <a:rPr lang="en-US" sz="2400" u="sng" dirty="0"/>
              <a:t>Job Description</a:t>
            </a:r>
            <a:br>
              <a:rPr lang="en-US" sz="2400" dirty="0"/>
            </a:br>
            <a:endParaRPr lang="en-US" sz="2400" dirty="0"/>
          </a:p>
          <a:p>
            <a:pPr marL="742950" lvl="1" indent="-285750">
              <a:buFont typeface="Arial" panose="020B0604020202020204" pitchFamily="34" charset="0"/>
              <a:buChar char="•"/>
            </a:pPr>
            <a:r>
              <a:rPr lang="en-US" sz="2400" dirty="0"/>
              <a:t>Overview</a:t>
            </a:r>
          </a:p>
          <a:p>
            <a:pPr marL="742950" lvl="1" indent="-285750">
              <a:buFont typeface="Arial" panose="020B0604020202020204" pitchFamily="34" charset="0"/>
              <a:buChar char="•"/>
            </a:pPr>
            <a:r>
              <a:rPr lang="en-US" sz="2400" dirty="0"/>
              <a:t>Job Tasks</a:t>
            </a:r>
          </a:p>
          <a:p>
            <a:pPr marL="742950" lvl="1" indent="-285750">
              <a:buFont typeface="Arial" panose="020B0604020202020204" pitchFamily="34" charset="0"/>
              <a:buChar char="•"/>
            </a:pPr>
            <a:r>
              <a:rPr lang="en-US" sz="2400" dirty="0"/>
              <a:t>Skills &amp; Abilities</a:t>
            </a:r>
          </a:p>
          <a:p>
            <a:pPr marL="742950" lvl="1" indent="-285750">
              <a:buFont typeface="Arial" panose="020B0604020202020204" pitchFamily="34" charset="0"/>
              <a:buChar char="•"/>
            </a:pPr>
            <a:r>
              <a:rPr lang="en-US" sz="2400" dirty="0"/>
              <a:t>Work Settings</a:t>
            </a:r>
          </a:p>
          <a:p>
            <a:pPr marL="742950" lvl="1" indent="-285750">
              <a:buFont typeface="Arial" panose="020B0604020202020204" pitchFamily="34" charset="0"/>
              <a:buChar char="•"/>
            </a:pPr>
            <a:r>
              <a:rPr lang="en-US" sz="2400" dirty="0"/>
              <a:t>Physical Demands</a:t>
            </a:r>
            <a:br>
              <a:rPr lang="en-US" sz="2400" dirty="0"/>
            </a:br>
            <a:endParaRPr lang="en-US" sz="2400" dirty="0"/>
          </a:p>
          <a:p>
            <a:pPr marL="285750" indent="-285750">
              <a:buFont typeface="Arial" panose="020B0604020202020204" pitchFamily="34" charset="0"/>
              <a:buChar char="•"/>
            </a:pPr>
            <a:r>
              <a:rPr lang="en-US" sz="2400" dirty="0"/>
              <a:t>Sub sections provide more details</a:t>
            </a:r>
          </a:p>
          <a:p>
            <a:endParaRPr lang="en-US" dirty="0"/>
          </a:p>
          <a:p>
            <a:endParaRPr lang="en-US" dirty="0"/>
          </a:p>
          <a:p>
            <a:endParaRPr lang="en-US" dirty="0"/>
          </a:p>
        </p:txBody>
      </p:sp>
      <p:sp>
        <p:nvSpPr>
          <p:cNvPr id="8" name="Title 1">
            <a:extLst>
              <a:ext uri="{FF2B5EF4-FFF2-40B4-BE49-F238E27FC236}">
                <a16:creationId xmlns:a16="http://schemas.microsoft.com/office/drawing/2014/main" id="{65DE23BD-B1E7-450D-A9E4-AE949EDAAEED}"/>
              </a:ext>
            </a:extLst>
          </p:cNvPr>
          <p:cNvSpPr>
            <a:spLocks noGrp="1"/>
          </p:cNvSpPr>
          <p:nvPr>
            <p:ph type="title"/>
          </p:nvPr>
        </p:nvSpPr>
        <p:spPr>
          <a:xfrm>
            <a:off x="838200" y="285616"/>
            <a:ext cx="2922142" cy="692398"/>
          </a:xfrm>
        </p:spPr>
        <p:txBody>
          <a:bodyPr>
            <a:normAutofit/>
          </a:bodyPr>
          <a:lstStyle/>
          <a:p>
            <a:pPr algn="ctr"/>
            <a:r>
              <a:rPr lang="en-US" dirty="0"/>
              <a:t>Careers</a:t>
            </a:r>
          </a:p>
        </p:txBody>
      </p:sp>
    </p:spTree>
    <p:extLst>
      <p:ext uri="{BB962C8B-B14F-4D97-AF65-F5344CB8AC3E}">
        <p14:creationId xmlns:p14="http://schemas.microsoft.com/office/powerpoint/2010/main" val="3742003786"/>
      </p:ext>
    </p:extLst>
  </p:cSld>
  <p:clrMapOvr>
    <a:masterClrMapping/>
  </p:clrMapOvr>
  <p:transition>
    <p:fade thruBlk="1"/>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B2E827E-07F6-49E3-A8A0-44CAD1F605E3}"/>
              </a:ext>
            </a:extLst>
          </p:cNvPr>
          <p:cNvSpPr>
            <a:spLocks noGrp="1"/>
          </p:cNvSpPr>
          <p:nvPr>
            <p:ph type="title"/>
          </p:nvPr>
        </p:nvSpPr>
        <p:spPr>
          <a:xfrm>
            <a:off x="421640" y="285616"/>
            <a:ext cx="2922142" cy="692398"/>
          </a:xfrm>
        </p:spPr>
        <p:txBody>
          <a:bodyPr>
            <a:normAutofit fontScale="90000"/>
          </a:bodyPr>
          <a:lstStyle/>
          <a:p>
            <a:pPr algn="ctr"/>
            <a:r>
              <a:rPr lang="en-US" dirty="0"/>
              <a:t>Labor Market information</a:t>
            </a:r>
          </a:p>
        </p:txBody>
      </p:sp>
      <p:sp>
        <p:nvSpPr>
          <p:cNvPr id="7" name="TextBox 6">
            <a:extLst>
              <a:ext uri="{FF2B5EF4-FFF2-40B4-BE49-F238E27FC236}">
                <a16:creationId xmlns:a16="http://schemas.microsoft.com/office/drawing/2014/main" id="{9D91170A-B032-4063-A342-ECC2FBAEBEB3}"/>
              </a:ext>
            </a:extLst>
          </p:cNvPr>
          <p:cNvSpPr txBox="1"/>
          <p:nvPr/>
        </p:nvSpPr>
        <p:spPr>
          <a:xfrm>
            <a:off x="237070" y="1177652"/>
            <a:ext cx="4089395" cy="4985980"/>
          </a:xfrm>
          <a:prstGeom prst="rect">
            <a:avLst/>
          </a:prstGeom>
          <a:noFill/>
        </p:spPr>
        <p:txBody>
          <a:bodyPr wrap="square" rtlCol="0">
            <a:spAutoFit/>
          </a:bodyPr>
          <a:lstStyle/>
          <a:p>
            <a:r>
              <a:rPr lang="en-US" sz="2400" b="1" dirty="0">
                <a:solidFill>
                  <a:srgbClr val="FF0000"/>
                </a:solidFill>
              </a:rPr>
              <a:t>Note:  </a:t>
            </a:r>
          </a:p>
          <a:p>
            <a:endParaRPr lang="en-US" sz="2400" dirty="0"/>
          </a:p>
          <a:p>
            <a:pPr marL="285750" indent="-285750">
              <a:buFont typeface="Arial" panose="020B0604020202020204" pitchFamily="34" charset="0"/>
              <a:buChar char="•"/>
            </a:pPr>
            <a:r>
              <a:rPr lang="en-US" sz="2400" u="sng" dirty="0"/>
              <a:t>Wages</a:t>
            </a:r>
          </a:p>
          <a:p>
            <a:pPr marL="742950" lvl="1" indent="-285750">
              <a:buFont typeface="Arial" panose="020B0604020202020204" pitchFamily="34" charset="0"/>
              <a:buChar char="•"/>
            </a:pPr>
            <a:r>
              <a:rPr lang="en-US" sz="2400" i="1" dirty="0"/>
              <a:t>Annual, Monthly, Hourly</a:t>
            </a:r>
            <a:br>
              <a:rPr lang="en-US" sz="2400" dirty="0"/>
            </a:br>
            <a:endParaRPr lang="en-US" sz="2400" dirty="0"/>
          </a:p>
          <a:p>
            <a:pPr marL="285750" indent="-285750">
              <a:buFont typeface="Arial" panose="020B0604020202020204" pitchFamily="34" charset="0"/>
              <a:buChar char="•"/>
            </a:pPr>
            <a:r>
              <a:rPr lang="en-US" sz="2400" dirty="0"/>
              <a:t>Massachusetts default by NECTA</a:t>
            </a:r>
            <a:br>
              <a:rPr lang="en-US" sz="2400" dirty="0"/>
            </a:br>
            <a:endParaRPr lang="en-US" sz="2400" dirty="0"/>
          </a:p>
          <a:p>
            <a:pPr marL="285750" indent="-285750">
              <a:buFont typeface="Arial" panose="020B0604020202020204" pitchFamily="34" charset="0"/>
              <a:buChar char="•"/>
            </a:pPr>
            <a:r>
              <a:rPr lang="en-US" sz="2400" dirty="0"/>
              <a:t>Select other states</a:t>
            </a:r>
            <a:br>
              <a:rPr lang="en-US" sz="2400" dirty="0"/>
            </a:br>
            <a:endParaRPr lang="en-US" sz="2400" dirty="0"/>
          </a:p>
          <a:p>
            <a:pPr marL="285750" indent="-285750">
              <a:buFont typeface="Arial" panose="020B0604020202020204" pitchFamily="34" charset="0"/>
              <a:buChar char="•"/>
            </a:pPr>
            <a:r>
              <a:rPr lang="en-US" sz="2400" dirty="0"/>
              <a:t>Top five states</a:t>
            </a:r>
          </a:p>
          <a:p>
            <a:endParaRPr lang="en-US" dirty="0"/>
          </a:p>
          <a:p>
            <a:endParaRPr lang="en-US" dirty="0"/>
          </a:p>
          <a:p>
            <a:endParaRPr lang="en-US" dirty="0"/>
          </a:p>
        </p:txBody>
      </p:sp>
      <p:pic>
        <p:nvPicPr>
          <p:cNvPr id="3" name="Picture 2">
            <a:extLst>
              <a:ext uri="{FF2B5EF4-FFF2-40B4-BE49-F238E27FC236}">
                <a16:creationId xmlns:a16="http://schemas.microsoft.com/office/drawing/2014/main" id="{80CE0969-FADF-497F-FB8E-D096823C988E}"/>
              </a:ext>
            </a:extLst>
          </p:cNvPr>
          <p:cNvPicPr>
            <a:picLocks noChangeAspect="1"/>
          </p:cNvPicPr>
          <p:nvPr/>
        </p:nvPicPr>
        <p:blipFill>
          <a:blip r:embed="rId2"/>
          <a:stretch>
            <a:fillRect/>
          </a:stretch>
        </p:blipFill>
        <p:spPr>
          <a:xfrm>
            <a:off x="4773506" y="0"/>
            <a:ext cx="4406056" cy="6858000"/>
          </a:xfrm>
          <a:prstGeom prst="rect">
            <a:avLst/>
          </a:prstGeom>
        </p:spPr>
      </p:pic>
    </p:spTree>
    <p:extLst>
      <p:ext uri="{BB962C8B-B14F-4D97-AF65-F5344CB8AC3E}">
        <p14:creationId xmlns:p14="http://schemas.microsoft.com/office/powerpoint/2010/main" val="4063532982"/>
      </p:ext>
    </p:extLst>
  </p:cSld>
  <p:clrMapOvr>
    <a:masterClrMapping/>
  </p:clrMapOvr>
  <p:transition>
    <p:fade thruBlk="1"/>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DF633D9-B714-48EA-AE0B-69828B06C12D}"/>
              </a:ext>
            </a:extLst>
          </p:cNvPr>
          <p:cNvSpPr>
            <a:spLocks noGrp="1"/>
          </p:cNvSpPr>
          <p:nvPr>
            <p:ph type="title"/>
          </p:nvPr>
        </p:nvSpPr>
        <p:spPr>
          <a:xfrm>
            <a:off x="245533" y="285616"/>
            <a:ext cx="4936067" cy="692398"/>
          </a:xfrm>
        </p:spPr>
        <p:txBody>
          <a:bodyPr>
            <a:normAutofit fontScale="90000"/>
          </a:bodyPr>
          <a:lstStyle/>
          <a:p>
            <a:pPr algn="ctr"/>
            <a:r>
              <a:rPr lang="en-US" dirty="0"/>
              <a:t>Labor Market information</a:t>
            </a:r>
          </a:p>
        </p:txBody>
      </p:sp>
      <p:sp>
        <p:nvSpPr>
          <p:cNvPr id="7" name="TextBox 6">
            <a:extLst>
              <a:ext uri="{FF2B5EF4-FFF2-40B4-BE49-F238E27FC236}">
                <a16:creationId xmlns:a16="http://schemas.microsoft.com/office/drawing/2014/main" id="{CB67CC45-88AD-4C81-BB83-ED259C679565}"/>
              </a:ext>
            </a:extLst>
          </p:cNvPr>
          <p:cNvSpPr txBox="1"/>
          <p:nvPr/>
        </p:nvSpPr>
        <p:spPr>
          <a:xfrm>
            <a:off x="558804" y="1471209"/>
            <a:ext cx="3514808" cy="4247317"/>
          </a:xfrm>
          <a:prstGeom prst="rect">
            <a:avLst/>
          </a:prstGeom>
          <a:noFill/>
        </p:spPr>
        <p:txBody>
          <a:bodyPr wrap="square" rtlCol="0">
            <a:spAutoFit/>
          </a:bodyPr>
          <a:lstStyle/>
          <a:p>
            <a:r>
              <a:rPr lang="en-US" sz="2400" b="1" dirty="0">
                <a:solidFill>
                  <a:srgbClr val="FF0000"/>
                </a:solidFill>
              </a:rPr>
              <a:t>Note:  </a:t>
            </a:r>
          </a:p>
          <a:p>
            <a:endParaRPr lang="en-US" sz="2400" dirty="0"/>
          </a:p>
          <a:p>
            <a:pPr marL="285750" indent="-285750">
              <a:buFont typeface="Arial" panose="020B0604020202020204" pitchFamily="34" charset="0"/>
              <a:buChar char="•"/>
            </a:pPr>
            <a:r>
              <a:rPr lang="en-US" sz="2400" u="sng" dirty="0"/>
              <a:t>Employment &amp; Outlook</a:t>
            </a:r>
            <a:br>
              <a:rPr lang="en-US" sz="2400" dirty="0"/>
            </a:br>
            <a:endParaRPr lang="en-US" sz="2400" dirty="0"/>
          </a:p>
          <a:p>
            <a:pPr marL="285750" indent="-285750">
              <a:buFont typeface="Arial" panose="020B0604020202020204" pitchFamily="34" charset="0"/>
              <a:buChar char="•"/>
            </a:pPr>
            <a:r>
              <a:rPr lang="en-US" sz="2400" dirty="0"/>
              <a:t>By sixteen (16) board areas , where sufficient data allows.</a:t>
            </a:r>
            <a:br>
              <a:rPr lang="en-US" sz="2400" dirty="0"/>
            </a:br>
            <a:endParaRPr lang="en-US" sz="2400" dirty="0"/>
          </a:p>
          <a:p>
            <a:pPr marL="285750" indent="-285750">
              <a:buFont typeface="Arial" panose="020B0604020202020204" pitchFamily="34" charset="0"/>
              <a:buChar char="•"/>
            </a:pPr>
            <a:r>
              <a:rPr lang="en-US" sz="2400" dirty="0"/>
              <a:t>Growth rate projections</a:t>
            </a:r>
          </a:p>
          <a:p>
            <a:endParaRPr lang="en-US" dirty="0"/>
          </a:p>
          <a:p>
            <a:endParaRPr lang="en-US" dirty="0"/>
          </a:p>
          <a:p>
            <a:endParaRPr lang="en-US" dirty="0"/>
          </a:p>
        </p:txBody>
      </p:sp>
      <p:pic>
        <p:nvPicPr>
          <p:cNvPr id="3" name="Picture 2">
            <a:extLst>
              <a:ext uri="{FF2B5EF4-FFF2-40B4-BE49-F238E27FC236}">
                <a16:creationId xmlns:a16="http://schemas.microsoft.com/office/drawing/2014/main" id="{AB0182B7-680B-6C7F-5D92-0803712DBBC1}"/>
              </a:ext>
            </a:extLst>
          </p:cNvPr>
          <p:cNvPicPr>
            <a:picLocks noChangeAspect="1"/>
          </p:cNvPicPr>
          <p:nvPr/>
        </p:nvPicPr>
        <p:blipFill>
          <a:blip r:embed="rId2"/>
          <a:stretch>
            <a:fillRect/>
          </a:stretch>
        </p:blipFill>
        <p:spPr>
          <a:xfrm>
            <a:off x="5625456" y="0"/>
            <a:ext cx="3938298" cy="6858000"/>
          </a:xfrm>
          <a:prstGeom prst="rect">
            <a:avLst/>
          </a:prstGeom>
        </p:spPr>
      </p:pic>
    </p:spTree>
    <p:extLst>
      <p:ext uri="{BB962C8B-B14F-4D97-AF65-F5344CB8AC3E}">
        <p14:creationId xmlns:p14="http://schemas.microsoft.com/office/powerpoint/2010/main" val="3531881529"/>
      </p:ext>
    </p:extLst>
  </p:cSld>
  <p:clrMapOvr>
    <a:masterClrMapping/>
  </p:clrMapOvr>
  <p:transition>
    <p:fade thruBlk="1"/>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0F45618-4A58-44E1-A1B9-72C93F255364}"/>
              </a:ext>
            </a:extLst>
          </p:cNvPr>
          <p:cNvSpPr>
            <a:spLocks noGrp="1"/>
          </p:cNvSpPr>
          <p:nvPr>
            <p:ph type="title"/>
          </p:nvPr>
        </p:nvSpPr>
        <p:spPr>
          <a:xfrm>
            <a:off x="838199" y="285616"/>
            <a:ext cx="4766733" cy="692398"/>
          </a:xfrm>
        </p:spPr>
        <p:txBody>
          <a:bodyPr>
            <a:normAutofit fontScale="90000"/>
          </a:bodyPr>
          <a:lstStyle/>
          <a:p>
            <a:pPr algn="ctr"/>
            <a:r>
              <a:rPr lang="en-US" dirty="0"/>
              <a:t>Labor Market information</a:t>
            </a:r>
          </a:p>
        </p:txBody>
      </p:sp>
      <p:sp>
        <p:nvSpPr>
          <p:cNvPr id="7" name="TextBox 6">
            <a:extLst>
              <a:ext uri="{FF2B5EF4-FFF2-40B4-BE49-F238E27FC236}">
                <a16:creationId xmlns:a16="http://schemas.microsoft.com/office/drawing/2014/main" id="{B86B2FDB-06DF-4944-B917-39FDCB19D59D}"/>
              </a:ext>
            </a:extLst>
          </p:cNvPr>
          <p:cNvSpPr txBox="1"/>
          <p:nvPr/>
        </p:nvSpPr>
        <p:spPr>
          <a:xfrm>
            <a:off x="942578" y="1538945"/>
            <a:ext cx="4255955" cy="4616648"/>
          </a:xfrm>
          <a:prstGeom prst="rect">
            <a:avLst/>
          </a:prstGeom>
          <a:noFill/>
        </p:spPr>
        <p:txBody>
          <a:bodyPr wrap="square" rtlCol="0">
            <a:spAutoFit/>
          </a:bodyPr>
          <a:lstStyle/>
          <a:p>
            <a:r>
              <a:rPr lang="en-US" sz="2400" b="1" dirty="0">
                <a:solidFill>
                  <a:srgbClr val="FF0000"/>
                </a:solidFill>
              </a:rPr>
              <a:t>Note:  </a:t>
            </a:r>
          </a:p>
          <a:p>
            <a:endParaRPr lang="en-US" sz="2400" dirty="0"/>
          </a:p>
          <a:p>
            <a:pPr marL="285750" indent="-285750">
              <a:buFont typeface="Arial" panose="020B0604020202020204" pitchFamily="34" charset="0"/>
              <a:buChar char="•"/>
            </a:pPr>
            <a:r>
              <a:rPr lang="en-US" sz="2400" u="sng" dirty="0"/>
              <a:t>Employment &amp; Outlook</a:t>
            </a:r>
            <a:br>
              <a:rPr lang="en-US" sz="2400" dirty="0"/>
            </a:br>
            <a:endParaRPr lang="en-US" sz="2400" dirty="0"/>
          </a:p>
          <a:p>
            <a:pPr marL="285750" indent="-285750">
              <a:buFont typeface="Arial" panose="020B0604020202020204" pitchFamily="34" charset="0"/>
              <a:buChar char="•"/>
            </a:pPr>
            <a:r>
              <a:rPr lang="en-US" sz="2400" dirty="0"/>
              <a:t>By sixteen (</a:t>
            </a:r>
            <a:r>
              <a:rPr lang="en-US" sz="2400" i="1" dirty="0"/>
              <a:t>16</a:t>
            </a:r>
            <a:r>
              <a:rPr lang="en-US" sz="2400" dirty="0"/>
              <a:t>) board areas , where sufficient data allows.</a:t>
            </a:r>
            <a:br>
              <a:rPr lang="en-US" sz="2400" dirty="0"/>
            </a:br>
            <a:endParaRPr lang="en-US" sz="2400" dirty="0"/>
          </a:p>
          <a:p>
            <a:pPr marL="285750" indent="-285750">
              <a:buFont typeface="Arial" panose="020B0604020202020204" pitchFamily="34" charset="0"/>
              <a:buChar char="•"/>
            </a:pPr>
            <a:r>
              <a:rPr lang="en-US" sz="2400" dirty="0"/>
              <a:t>Bottom lists: </a:t>
            </a:r>
            <a:br>
              <a:rPr lang="en-US" sz="2400" dirty="0"/>
            </a:br>
            <a:r>
              <a:rPr lang="en-US" sz="2400" i="1" dirty="0"/>
              <a:t>Major employers, Outlook, and link to </a:t>
            </a:r>
            <a:r>
              <a:rPr lang="en-US" sz="2400" i="1" dirty="0" err="1"/>
              <a:t>NLx</a:t>
            </a:r>
            <a:r>
              <a:rPr lang="en-US" sz="2400" i="1" dirty="0"/>
              <a:t>. </a:t>
            </a:r>
          </a:p>
          <a:p>
            <a:endParaRPr lang="en-US" dirty="0"/>
          </a:p>
          <a:p>
            <a:endParaRPr lang="en-US" dirty="0"/>
          </a:p>
          <a:p>
            <a:endParaRPr lang="en-US" dirty="0"/>
          </a:p>
        </p:txBody>
      </p:sp>
      <p:pic>
        <p:nvPicPr>
          <p:cNvPr id="3" name="Picture 2">
            <a:extLst>
              <a:ext uri="{FF2B5EF4-FFF2-40B4-BE49-F238E27FC236}">
                <a16:creationId xmlns:a16="http://schemas.microsoft.com/office/drawing/2014/main" id="{2E87D81F-3DF8-5DDB-6FED-A5A4519F30E9}"/>
              </a:ext>
            </a:extLst>
          </p:cNvPr>
          <p:cNvPicPr>
            <a:picLocks noChangeAspect="1"/>
          </p:cNvPicPr>
          <p:nvPr/>
        </p:nvPicPr>
        <p:blipFill>
          <a:blip r:embed="rId2"/>
          <a:stretch>
            <a:fillRect/>
          </a:stretch>
        </p:blipFill>
        <p:spPr>
          <a:xfrm>
            <a:off x="6173587" y="0"/>
            <a:ext cx="5280441" cy="6858000"/>
          </a:xfrm>
          <a:prstGeom prst="rect">
            <a:avLst/>
          </a:prstGeom>
        </p:spPr>
      </p:pic>
    </p:spTree>
    <p:extLst>
      <p:ext uri="{BB962C8B-B14F-4D97-AF65-F5344CB8AC3E}">
        <p14:creationId xmlns:p14="http://schemas.microsoft.com/office/powerpoint/2010/main" val="2380736802"/>
      </p:ext>
    </p:extLst>
  </p:cSld>
  <p:clrMapOvr>
    <a:masterClrMapping/>
  </p:clrMapOvr>
  <p:transition>
    <p:fade thruBlk="1"/>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DBFF8-0998-AA4F-8656-377B0E08C950}"/>
              </a:ext>
            </a:extLst>
          </p:cNvPr>
          <p:cNvSpPr>
            <a:spLocks noGrp="1"/>
          </p:cNvSpPr>
          <p:nvPr>
            <p:ph type="title"/>
          </p:nvPr>
        </p:nvSpPr>
        <p:spPr/>
        <p:txBody>
          <a:bodyPr/>
          <a:lstStyle/>
          <a:p>
            <a:r>
              <a:rPr lang="en-US" dirty="0"/>
              <a:t>Other States /  Territories</a:t>
            </a:r>
          </a:p>
        </p:txBody>
      </p:sp>
      <p:pic>
        <p:nvPicPr>
          <p:cNvPr id="7" name="Content Placeholder 6">
            <a:extLst>
              <a:ext uri="{FF2B5EF4-FFF2-40B4-BE49-F238E27FC236}">
                <a16:creationId xmlns:a16="http://schemas.microsoft.com/office/drawing/2014/main" id="{7577E39F-A76B-1E27-7CB5-ECAB657320B2}"/>
              </a:ext>
            </a:extLst>
          </p:cNvPr>
          <p:cNvPicPr>
            <a:picLocks noGrp="1" noChangeAspect="1"/>
          </p:cNvPicPr>
          <p:nvPr>
            <p:ph idx="1"/>
          </p:nvPr>
        </p:nvPicPr>
        <p:blipFill>
          <a:blip r:embed="rId2"/>
          <a:stretch>
            <a:fillRect/>
          </a:stretch>
        </p:blipFill>
        <p:spPr>
          <a:xfrm>
            <a:off x="6338664" y="160405"/>
            <a:ext cx="4485286" cy="6575564"/>
          </a:xfrm>
          <a:ln w="19050">
            <a:solidFill>
              <a:schemeClr val="accent1"/>
            </a:solidFill>
          </a:ln>
        </p:spPr>
      </p:pic>
      <p:sp>
        <p:nvSpPr>
          <p:cNvPr id="4" name="Date Placeholder 3">
            <a:extLst>
              <a:ext uri="{FF2B5EF4-FFF2-40B4-BE49-F238E27FC236}">
                <a16:creationId xmlns:a16="http://schemas.microsoft.com/office/drawing/2014/main" id="{DADB9C5F-58C2-35F5-F25E-5E62BCA12D44}"/>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6C99A341-2EDC-4BE3-A213-C6FA929A9635}"/>
              </a:ext>
            </a:extLst>
          </p:cNvPr>
          <p:cNvSpPr>
            <a:spLocks noGrp="1"/>
          </p:cNvSpPr>
          <p:nvPr>
            <p:ph type="sldNum" sz="quarter" idx="12"/>
          </p:nvPr>
        </p:nvSpPr>
        <p:spPr/>
        <p:txBody>
          <a:bodyPr/>
          <a:lstStyle/>
          <a:p>
            <a:pPr>
              <a:defRPr/>
            </a:pPr>
            <a:fld id="{E072579F-9FF5-4201-872C-73481382824D}" type="slidenum">
              <a:rPr lang="en-US" smtClean="0"/>
              <a:pPr>
                <a:defRPr/>
              </a:pPr>
              <a:t>86</a:t>
            </a:fld>
            <a:endParaRPr lang="en-US" dirty="0"/>
          </a:p>
        </p:txBody>
      </p:sp>
    </p:spTree>
    <p:extLst>
      <p:ext uri="{BB962C8B-B14F-4D97-AF65-F5344CB8AC3E}">
        <p14:creationId xmlns:p14="http://schemas.microsoft.com/office/powerpoint/2010/main" val="4272600094"/>
      </p:ext>
    </p:extLst>
  </p:cSld>
  <p:clrMapOvr>
    <a:masterClrMapping/>
  </p:clrMapOvr>
  <p:transition>
    <p:fade thruBlk="1"/>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6DDD7D-AB6B-4315-B953-0B2C4D594D9C}"/>
              </a:ext>
            </a:extLst>
          </p:cNvPr>
          <p:cNvPicPr>
            <a:picLocks noChangeAspect="1"/>
          </p:cNvPicPr>
          <p:nvPr/>
        </p:nvPicPr>
        <p:blipFill>
          <a:blip r:embed="rId2"/>
          <a:stretch>
            <a:fillRect/>
          </a:stretch>
        </p:blipFill>
        <p:spPr>
          <a:xfrm>
            <a:off x="3616727" y="163812"/>
            <a:ext cx="8165718" cy="6694188"/>
          </a:xfrm>
          <a:prstGeom prst="rect">
            <a:avLst/>
          </a:prstGeom>
          <a:ln>
            <a:solidFill>
              <a:schemeClr val="accent1"/>
            </a:solidFill>
          </a:ln>
        </p:spPr>
      </p:pic>
      <p:sp>
        <p:nvSpPr>
          <p:cNvPr id="6" name="Title 1">
            <a:extLst>
              <a:ext uri="{FF2B5EF4-FFF2-40B4-BE49-F238E27FC236}">
                <a16:creationId xmlns:a16="http://schemas.microsoft.com/office/drawing/2014/main" id="{2D07F310-1C8D-4847-929A-173D34D23F62}"/>
              </a:ext>
            </a:extLst>
          </p:cNvPr>
          <p:cNvSpPr>
            <a:spLocks noGrp="1"/>
          </p:cNvSpPr>
          <p:nvPr>
            <p:ph type="title"/>
          </p:nvPr>
        </p:nvSpPr>
        <p:spPr>
          <a:xfrm>
            <a:off x="370840" y="295776"/>
            <a:ext cx="2922142" cy="692398"/>
          </a:xfrm>
        </p:spPr>
        <p:txBody>
          <a:bodyPr>
            <a:normAutofit/>
          </a:bodyPr>
          <a:lstStyle/>
          <a:p>
            <a:pPr algn="ctr"/>
            <a:r>
              <a:rPr lang="en-US" dirty="0"/>
              <a:t>Careers</a:t>
            </a:r>
          </a:p>
        </p:txBody>
      </p:sp>
      <p:sp>
        <p:nvSpPr>
          <p:cNvPr id="7" name="TextBox 6">
            <a:extLst>
              <a:ext uri="{FF2B5EF4-FFF2-40B4-BE49-F238E27FC236}">
                <a16:creationId xmlns:a16="http://schemas.microsoft.com/office/drawing/2014/main" id="{3F07B904-241C-4F76-A7CB-B1B72D310E0F}"/>
              </a:ext>
            </a:extLst>
          </p:cNvPr>
          <p:cNvSpPr txBox="1"/>
          <p:nvPr/>
        </p:nvSpPr>
        <p:spPr>
          <a:xfrm>
            <a:off x="16932" y="1232449"/>
            <a:ext cx="3674535" cy="6555641"/>
          </a:xfrm>
          <a:prstGeom prst="rect">
            <a:avLst/>
          </a:prstGeom>
          <a:noFill/>
        </p:spPr>
        <p:txBody>
          <a:bodyPr wrap="square" rtlCol="0">
            <a:spAutoFit/>
          </a:bodyPr>
          <a:lstStyle/>
          <a:p>
            <a:r>
              <a:rPr lang="en-US" sz="2400" b="1" dirty="0">
                <a:solidFill>
                  <a:srgbClr val="FF0000"/>
                </a:solidFill>
              </a:rPr>
              <a:t>Note:  </a:t>
            </a:r>
          </a:p>
          <a:p>
            <a:endParaRPr lang="en-US" sz="2400" dirty="0"/>
          </a:p>
          <a:p>
            <a:pPr marL="285750" indent="-285750">
              <a:buFont typeface="Arial" panose="020B0604020202020204" pitchFamily="34" charset="0"/>
              <a:buChar char="•"/>
            </a:pPr>
            <a:r>
              <a:rPr lang="en-US" sz="2400" u="sng" dirty="0"/>
              <a:t>Education &amp; Training</a:t>
            </a:r>
          </a:p>
          <a:p>
            <a:pPr marL="285750" indent="-285750">
              <a:buFont typeface="Arial" panose="020B0604020202020204" pitchFamily="34" charset="0"/>
              <a:buChar char="•"/>
            </a:pPr>
            <a:endParaRPr lang="en-US" sz="2400" dirty="0"/>
          </a:p>
          <a:p>
            <a:pPr marL="742950" lvl="1" indent="-285750">
              <a:buFont typeface="Arial" panose="020B0604020202020204" pitchFamily="34" charset="0"/>
              <a:buChar char="•"/>
            </a:pPr>
            <a:r>
              <a:rPr lang="en-US" sz="2400" dirty="0"/>
              <a:t>Preparation</a:t>
            </a:r>
          </a:p>
          <a:p>
            <a:pPr marL="742950" lvl="1" indent="-285750">
              <a:buFont typeface="Arial" panose="020B0604020202020204" pitchFamily="34" charset="0"/>
              <a:buChar char="•"/>
            </a:pPr>
            <a:r>
              <a:rPr lang="en-US" sz="2400" dirty="0"/>
              <a:t>Helpful High School Courses</a:t>
            </a:r>
          </a:p>
          <a:p>
            <a:pPr marL="742950" lvl="1" indent="-285750">
              <a:buFont typeface="Arial" panose="020B0604020202020204" pitchFamily="34" charset="0"/>
              <a:buChar char="•"/>
            </a:pPr>
            <a:r>
              <a:rPr lang="en-US" sz="2400" dirty="0"/>
              <a:t>Knowledge</a:t>
            </a:r>
          </a:p>
          <a:p>
            <a:pPr marL="742950" lvl="1" indent="-285750">
              <a:buFont typeface="Arial" panose="020B0604020202020204" pitchFamily="34" charset="0"/>
              <a:buChar char="•"/>
            </a:pPr>
            <a:r>
              <a:rPr lang="en-US" sz="2400" dirty="0"/>
              <a:t>Related Programs of Study</a:t>
            </a:r>
          </a:p>
          <a:p>
            <a:pPr marL="742950" lvl="1" indent="-285750">
              <a:buFont typeface="Arial" panose="020B0604020202020204" pitchFamily="34" charset="0"/>
              <a:buChar char="•"/>
            </a:pPr>
            <a:r>
              <a:rPr lang="en-US" sz="2400" dirty="0"/>
              <a:t>Licensing / Certification</a:t>
            </a:r>
          </a:p>
          <a:p>
            <a:pPr marL="742950" lvl="1" indent="-285750">
              <a:buFont typeface="Arial" panose="020B0604020202020204" pitchFamily="34" charset="0"/>
              <a:buChar char="•"/>
            </a:pPr>
            <a:r>
              <a:rPr lang="en-US" sz="2400" dirty="0"/>
              <a:t>(</a:t>
            </a:r>
            <a:r>
              <a:rPr lang="en-US" sz="2400" i="1" dirty="0"/>
              <a:t>Apprenticeship</a:t>
            </a:r>
            <a:r>
              <a:rPr lang="en-US" sz="2400" dirty="0"/>
              <a:t>) </a:t>
            </a:r>
            <a:br>
              <a:rPr lang="en-US" dirty="0"/>
            </a:br>
            <a:endParaRPr lang="en-US" dirty="0"/>
          </a:p>
          <a:p>
            <a:br>
              <a:rPr lang="en-US" dirty="0"/>
            </a:br>
            <a:endParaRPr lang="en-US" dirty="0"/>
          </a:p>
          <a:p>
            <a:endParaRPr lang="en-US" dirty="0"/>
          </a:p>
          <a:p>
            <a:endParaRPr lang="en-US" dirty="0"/>
          </a:p>
          <a:p>
            <a:endParaRPr lang="en-US" dirty="0"/>
          </a:p>
        </p:txBody>
      </p:sp>
    </p:spTree>
    <p:extLst>
      <p:ext uri="{BB962C8B-B14F-4D97-AF65-F5344CB8AC3E}">
        <p14:creationId xmlns:p14="http://schemas.microsoft.com/office/powerpoint/2010/main" val="3454941498"/>
      </p:ext>
    </p:extLst>
  </p:cSld>
  <p:clrMapOvr>
    <a:masterClrMapping/>
  </p:clrMapOvr>
  <p:transition>
    <p:fade thruBlk="1"/>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F48E03-4444-4737-AC23-53F09A2738BB}"/>
              </a:ext>
            </a:extLst>
          </p:cNvPr>
          <p:cNvPicPr>
            <a:picLocks noChangeAspect="1"/>
          </p:cNvPicPr>
          <p:nvPr/>
        </p:nvPicPr>
        <p:blipFill>
          <a:blip r:embed="rId2"/>
          <a:stretch>
            <a:fillRect/>
          </a:stretch>
        </p:blipFill>
        <p:spPr>
          <a:xfrm>
            <a:off x="3770624" y="154112"/>
            <a:ext cx="5919646" cy="6631969"/>
          </a:xfrm>
          <a:prstGeom prst="rect">
            <a:avLst/>
          </a:prstGeom>
          <a:ln>
            <a:solidFill>
              <a:schemeClr val="accent1"/>
            </a:solidFill>
          </a:ln>
        </p:spPr>
      </p:pic>
      <p:sp>
        <p:nvSpPr>
          <p:cNvPr id="6" name="Title 1">
            <a:extLst>
              <a:ext uri="{FF2B5EF4-FFF2-40B4-BE49-F238E27FC236}">
                <a16:creationId xmlns:a16="http://schemas.microsoft.com/office/drawing/2014/main" id="{FB887DB6-3F0E-49B7-9874-A3A6DDEA5333}"/>
              </a:ext>
            </a:extLst>
          </p:cNvPr>
          <p:cNvSpPr>
            <a:spLocks noGrp="1"/>
          </p:cNvSpPr>
          <p:nvPr>
            <p:ph type="title"/>
          </p:nvPr>
        </p:nvSpPr>
        <p:spPr>
          <a:xfrm>
            <a:off x="553720" y="285616"/>
            <a:ext cx="2922142" cy="692398"/>
          </a:xfrm>
        </p:spPr>
        <p:txBody>
          <a:bodyPr>
            <a:normAutofit/>
          </a:bodyPr>
          <a:lstStyle/>
          <a:p>
            <a:pPr algn="ctr"/>
            <a:r>
              <a:rPr lang="en-US" dirty="0"/>
              <a:t>Careers</a:t>
            </a:r>
          </a:p>
        </p:txBody>
      </p:sp>
      <p:sp>
        <p:nvSpPr>
          <p:cNvPr id="7" name="TextBox 6">
            <a:extLst>
              <a:ext uri="{FF2B5EF4-FFF2-40B4-BE49-F238E27FC236}">
                <a16:creationId xmlns:a16="http://schemas.microsoft.com/office/drawing/2014/main" id="{3DA01255-D514-4BB0-8ECE-BE293696C388}"/>
              </a:ext>
            </a:extLst>
          </p:cNvPr>
          <p:cNvSpPr txBox="1"/>
          <p:nvPr/>
        </p:nvSpPr>
        <p:spPr>
          <a:xfrm>
            <a:off x="256778" y="1659176"/>
            <a:ext cx="3219084" cy="3785652"/>
          </a:xfrm>
          <a:prstGeom prst="rect">
            <a:avLst/>
          </a:prstGeom>
          <a:noFill/>
        </p:spPr>
        <p:txBody>
          <a:bodyPr wrap="square" rtlCol="0">
            <a:spAutoFit/>
          </a:bodyPr>
          <a:lstStyle/>
          <a:p>
            <a:r>
              <a:rPr lang="en-US" sz="2400" b="1" dirty="0">
                <a:solidFill>
                  <a:srgbClr val="FF0000"/>
                </a:solidFill>
              </a:rPr>
              <a:t>Note:  </a:t>
            </a:r>
          </a:p>
          <a:p>
            <a:endParaRPr lang="en-US" sz="2400" dirty="0"/>
          </a:p>
          <a:p>
            <a:pPr marL="285750" indent="-285750">
              <a:buFont typeface="Arial" panose="020B0604020202020204" pitchFamily="34" charset="0"/>
              <a:buChar char="•"/>
            </a:pPr>
            <a:r>
              <a:rPr lang="en-US" sz="2400" u="sng" dirty="0"/>
              <a:t>Personal Qualities</a:t>
            </a:r>
            <a:br>
              <a:rPr lang="en-US" sz="2400" dirty="0"/>
            </a:br>
            <a:endParaRPr lang="en-US" sz="2400" dirty="0"/>
          </a:p>
          <a:p>
            <a:pPr marL="285750" indent="-285750">
              <a:buFont typeface="Arial" panose="020B0604020202020204" pitchFamily="34" charset="0"/>
              <a:buChar char="•"/>
            </a:pPr>
            <a:r>
              <a:rPr lang="en-US" sz="2400" dirty="0"/>
              <a:t>Relates back to Assessments / </a:t>
            </a:r>
            <a:br>
              <a:rPr lang="en-US" sz="2400" dirty="0"/>
            </a:br>
            <a:r>
              <a:rPr lang="en-US" sz="2400" dirty="0"/>
              <a:t>Self Surveys scores</a:t>
            </a:r>
            <a:br>
              <a:rPr lang="en-US" dirty="0"/>
            </a:br>
            <a:endParaRPr lang="en-US" dirty="0"/>
          </a:p>
          <a:p>
            <a:endParaRPr lang="en-US" dirty="0"/>
          </a:p>
          <a:p>
            <a:endParaRPr lang="en-US" dirty="0"/>
          </a:p>
          <a:p>
            <a:endParaRPr lang="en-US" dirty="0"/>
          </a:p>
        </p:txBody>
      </p:sp>
    </p:spTree>
    <p:extLst>
      <p:ext uri="{BB962C8B-B14F-4D97-AF65-F5344CB8AC3E}">
        <p14:creationId xmlns:p14="http://schemas.microsoft.com/office/powerpoint/2010/main" val="3112900024"/>
      </p:ext>
    </p:extLst>
  </p:cSld>
  <p:clrMapOvr>
    <a:masterClrMapping/>
  </p:clrMapOvr>
  <p:transition>
    <p:fade thruBlk="1"/>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FAADE2-A5DD-4828-A171-3A4C154ABFB2}"/>
              </a:ext>
            </a:extLst>
          </p:cNvPr>
          <p:cNvPicPr>
            <a:picLocks noChangeAspect="1"/>
          </p:cNvPicPr>
          <p:nvPr/>
        </p:nvPicPr>
        <p:blipFill>
          <a:blip r:embed="rId2"/>
          <a:stretch>
            <a:fillRect/>
          </a:stretch>
        </p:blipFill>
        <p:spPr>
          <a:xfrm>
            <a:off x="3434080" y="125836"/>
            <a:ext cx="8413978" cy="6620403"/>
          </a:xfrm>
          <a:prstGeom prst="rect">
            <a:avLst/>
          </a:prstGeom>
          <a:ln>
            <a:solidFill>
              <a:schemeClr val="accent1"/>
            </a:solidFill>
          </a:ln>
        </p:spPr>
      </p:pic>
      <p:sp>
        <p:nvSpPr>
          <p:cNvPr id="4" name="Title 1">
            <a:extLst>
              <a:ext uri="{FF2B5EF4-FFF2-40B4-BE49-F238E27FC236}">
                <a16:creationId xmlns:a16="http://schemas.microsoft.com/office/drawing/2014/main" id="{53DE1539-E3D4-4410-B414-1B0BC257B4F2}"/>
              </a:ext>
            </a:extLst>
          </p:cNvPr>
          <p:cNvSpPr>
            <a:spLocks noGrp="1"/>
          </p:cNvSpPr>
          <p:nvPr>
            <p:ph type="title"/>
          </p:nvPr>
        </p:nvSpPr>
        <p:spPr>
          <a:xfrm>
            <a:off x="360680" y="285616"/>
            <a:ext cx="2922142" cy="692398"/>
          </a:xfrm>
        </p:spPr>
        <p:txBody>
          <a:bodyPr>
            <a:normAutofit/>
          </a:bodyPr>
          <a:lstStyle/>
          <a:p>
            <a:pPr algn="ctr"/>
            <a:r>
              <a:rPr lang="en-US" dirty="0"/>
              <a:t>Careers</a:t>
            </a:r>
          </a:p>
        </p:txBody>
      </p:sp>
      <p:sp>
        <p:nvSpPr>
          <p:cNvPr id="5" name="TextBox 4">
            <a:extLst>
              <a:ext uri="{FF2B5EF4-FFF2-40B4-BE49-F238E27FC236}">
                <a16:creationId xmlns:a16="http://schemas.microsoft.com/office/drawing/2014/main" id="{2EC167F1-7CA2-478C-A09F-8516218B2F7E}"/>
              </a:ext>
            </a:extLst>
          </p:cNvPr>
          <p:cNvSpPr txBox="1"/>
          <p:nvPr/>
        </p:nvSpPr>
        <p:spPr>
          <a:xfrm>
            <a:off x="211667" y="1334052"/>
            <a:ext cx="3071155" cy="4616648"/>
          </a:xfrm>
          <a:prstGeom prst="rect">
            <a:avLst/>
          </a:prstGeom>
          <a:noFill/>
        </p:spPr>
        <p:txBody>
          <a:bodyPr wrap="square" rtlCol="0">
            <a:spAutoFit/>
          </a:bodyPr>
          <a:lstStyle/>
          <a:p>
            <a:r>
              <a:rPr lang="en-US" sz="2400" b="1" dirty="0">
                <a:solidFill>
                  <a:srgbClr val="FF0000"/>
                </a:solidFill>
              </a:rPr>
              <a:t>Note:  </a:t>
            </a:r>
          </a:p>
          <a:p>
            <a:endParaRPr lang="en-US" sz="2400" dirty="0"/>
          </a:p>
          <a:p>
            <a:pPr marL="285750" indent="-285750">
              <a:buFont typeface="Arial" panose="020B0604020202020204" pitchFamily="34" charset="0"/>
              <a:buChar char="•"/>
            </a:pPr>
            <a:r>
              <a:rPr lang="en-US" sz="2400" u="sng" dirty="0"/>
              <a:t>Related Careers</a:t>
            </a:r>
            <a:br>
              <a:rPr lang="en-US" sz="2400" dirty="0"/>
            </a:br>
            <a:endParaRPr lang="en-US" sz="2400" dirty="0"/>
          </a:p>
          <a:p>
            <a:pPr marL="285750" indent="-285750">
              <a:buFont typeface="Arial" panose="020B0604020202020204" pitchFamily="34" charset="0"/>
              <a:buChar char="•"/>
            </a:pPr>
            <a:r>
              <a:rPr lang="en-US" sz="2400" i="1" dirty="0"/>
              <a:t>Associated careers </a:t>
            </a:r>
            <a:r>
              <a:rPr lang="en-US" sz="2400" dirty="0"/>
              <a:t>that could have minimal training to enter</a:t>
            </a:r>
            <a:br>
              <a:rPr lang="en-US" sz="2400" dirty="0"/>
            </a:br>
            <a:endParaRPr lang="en-US" sz="2400" dirty="0"/>
          </a:p>
          <a:p>
            <a:pPr marL="285750" indent="-285750">
              <a:buFont typeface="Arial" panose="020B0604020202020204" pitchFamily="34" charset="0"/>
              <a:buChar char="•"/>
            </a:pPr>
            <a:r>
              <a:rPr lang="en-US" sz="2400" dirty="0"/>
              <a:t>Career Cluster </a:t>
            </a:r>
          </a:p>
          <a:p>
            <a:endParaRPr lang="en-US" dirty="0"/>
          </a:p>
          <a:p>
            <a:endParaRPr lang="en-US" dirty="0"/>
          </a:p>
          <a:p>
            <a:endParaRPr lang="en-US" dirty="0"/>
          </a:p>
        </p:txBody>
      </p:sp>
    </p:spTree>
    <p:extLst>
      <p:ext uri="{BB962C8B-B14F-4D97-AF65-F5344CB8AC3E}">
        <p14:creationId xmlns:p14="http://schemas.microsoft.com/office/powerpoint/2010/main" val="4125765327"/>
      </p:ext>
    </p:extLst>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4EA1E-F80F-4B1C-B1B7-D161F95F806B}"/>
              </a:ext>
            </a:extLst>
          </p:cNvPr>
          <p:cNvSpPr>
            <a:spLocks noGrp="1"/>
          </p:cNvSpPr>
          <p:nvPr>
            <p:ph type="title"/>
          </p:nvPr>
        </p:nvSpPr>
        <p:spPr/>
        <p:txBody>
          <a:bodyPr/>
          <a:lstStyle/>
          <a:p>
            <a:pPr algn="ctr"/>
            <a:r>
              <a:rPr lang="en-US" dirty="0"/>
              <a:t>User Dashboard</a:t>
            </a:r>
          </a:p>
        </p:txBody>
      </p:sp>
      <p:pic>
        <p:nvPicPr>
          <p:cNvPr id="7" name="Picture 6">
            <a:extLst>
              <a:ext uri="{FF2B5EF4-FFF2-40B4-BE49-F238E27FC236}">
                <a16:creationId xmlns:a16="http://schemas.microsoft.com/office/drawing/2014/main" id="{66C81A9C-6769-4771-9293-30FD381704FB}"/>
              </a:ext>
            </a:extLst>
          </p:cNvPr>
          <p:cNvPicPr>
            <a:picLocks noChangeAspect="1"/>
          </p:cNvPicPr>
          <p:nvPr/>
        </p:nvPicPr>
        <p:blipFill>
          <a:blip r:embed="rId2"/>
          <a:stretch>
            <a:fillRect/>
          </a:stretch>
        </p:blipFill>
        <p:spPr>
          <a:xfrm>
            <a:off x="1420341" y="1240191"/>
            <a:ext cx="9408525" cy="4875238"/>
          </a:xfrm>
          <a:prstGeom prst="rect">
            <a:avLst/>
          </a:prstGeom>
          <a:ln>
            <a:solidFill>
              <a:schemeClr val="accent1"/>
            </a:solidFill>
          </a:ln>
        </p:spPr>
      </p:pic>
    </p:spTree>
    <p:extLst>
      <p:ext uri="{BB962C8B-B14F-4D97-AF65-F5344CB8AC3E}">
        <p14:creationId xmlns:p14="http://schemas.microsoft.com/office/powerpoint/2010/main" val="3350333776"/>
      </p:ext>
    </p:extLst>
  </p:cSld>
  <p:clrMapOvr>
    <a:masterClrMapping/>
  </p:clrMapOvr>
  <p:transition>
    <p:fade thruBlk="1"/>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538773-2068-40E7-8E20-DA47B3774907}"/>
              </a:ext>
            </a:extLst>
          </p:cNvPr>
          <p:cNvPicPr>
            <a:picLocks noChangeAspect="1"/>
          </p:cNvPicPr>
          <p:nvPr/>
        </p:nvPicPr>
        <p:blipFill>
          <a:blip r:embed="rId2"/>
          <a:stretch>
            <a:fillRect/>
          </a:stretch>
        </p:blipFill>
        <p:spPr>
          <a:xfrm>
            <a:off x="4639391" y="132616"/>
            <a:ext cx="7110452" cy="6570324"/>
          </a:xfrm>
          <a:prstGeom prst="rect">
            <a:avLst/>
          </a:prstGeom>
          <a:ln>
            <a:solidFill>
              <a:schemeClr val="accent1"/>
            </a:solidFill>
          </a:ln>
        </p:spPr>
      </p:pic>
      <p:sp>
        <p:nvSpPr>
          <p:cNvPr id="6" name="Title 1">
            <a:extLst>
              <a:ext uri="{FF2B5EF4-FFF2-40B4-BE49-F238E27FC236}">
                <a16:creationId xmlns:a16="http://schemas.microsoft.com/office/drawing/2014/main" id="{2285F711-34C5-4E7C-BC47-DB571A829CD5}"/>
              </a:ext>
            </a:extLst>
          </p:cNvPr>
          <p:cNvSpPr>
            <a:spLocks noGrp="1"/>
          </p:cNvSpPr>
          <p:nvPr>
            <p:ph type="title"/>
          </p:nvPr>
        </p:nvSpPr>
        <p:spPr>
          <a:xfrm>
            <a:off x="360680" y="285616"/>
            <a:ext cx="2922142" cy="692398"/>
          </a:xfrm>
        </p:spPr>
        <p:txBody>
          <a:bodyPr>
            <a:normAutofit/>
          </a:bodyPr>
          <a:lstStyle/>
          <a:p>
            <a:pPr algn="ctr"/>
            <a:r>
              <a:rPr lang="en-US"/>
              <a:t>Careers</a:t>
            </a:r>
            <a:endParaRPr lang="en-US" dirty="0"/>
          </a:p>
        </p:txBody>
      </p:sp>
      <p:sp>
        <p:nvSpPr>
          <p:cNvPr id="7" name="TextBox 6">
            <a:extLst>
              <a:ext uri="{FF2B5EF4-FFF2-40B4-BE49-F238E27FC236}">
                <a16:creationId xmlns:a16="http://schemas.microsoft.com/office/drawing/2014/main" id="{6E1D2A43-6FD6-4079-BEFB-755B48CB5CB1}"/>
              </a:ext>
            </a:extLst>
          </p:cNvPr>
          <p:cNvSpPr txBox="1"/>
          <p:nvPr/>
        </p:nvSpPr>
        <p:spPr>
          <a:xfrm>
            <a:off x="365954" y="1444113"/>
            <a:ext cx="4053643" cy="4985980"/>
          </a:xfrm>
          <a:prstGeom prst="rect">
            <a:avLst/>
          </a:prstGeom>
          <a:noFill/>
        </p:spPr>
        <p:txBody>
          <a:bodyPr wrap="square" rtlCol="0">
            <a:spAutoFit/>
          </a:bodyPr>
          <a:lstStyle/>
          <a:p>
            <a:r>
              <a:rPr lang="en-US" sz="2400" b="1" dirty="0">
                <a:solidFill>
                  <a:srgbClr val="FF0000"/>
                </a:solidFill>
              </a:rPr>
              <a:t>Note:  </a:t>
            </a:r>
          </a:p>
          <a:p>
            <a:endParaRPr lang="en-US" sz="2400" dirty="0"/>
          </a:p>
          <a:p>
            <a:pPr marL="285750" indent="-285750">
              <a:buFont typeface="Arial" panose="020B0604020202020204" pitchFamily="34" charset="0"/>
              <a:buChar char="•"/>
            </a:pPr>
            <a:r>
              <a:rPr lang="en-US" sz="2400" u="sng" dirty="0"/>
              <a:t>Related Careers</a:t>
            </a:r>
            <a:br>
              <a:rPr lang="en-US" sz="2400" dirty="0"/>
            </a:br>
            <a:endParaRPr lang="en-US" sz="2400" dirty="0"/>
          </a:p>
          <a:p>
            <a:pPr marL="285750" indent="-285750">
              <a:buFont typeface="Arial" panose="020B0604020202020204" pitchFamily="34" charset="0"/>
              <a:buChar char="•"/>
            </a:pPr>
            <a:r>
              <a:rPr lang="en-US" sz="2400" i="1" dirty="0"/>
              <a:t>Associated careers </a:t>
            </a:r>
            <a:r>
              <a:rPr lang="en-US" sz="2400" dirty="0"/>
              <a:t>that could have minimal training to enter</a:t>
            </a:r>
            <a:br>
              <a:rPr lang="en-US" sz="2400" dirty="0"/>
            </a:br>
            <a:endParaRPr lang="en-US" sz="2400" dirty="0"/>
          </a:p>
          <a:p>
            <a:pPr marL="285750" indent="-285750">
              <a:buFont typeface="Arial" panose="020B0604020202020204" pitchFamily="34" charset="0"/>
              <a:buChar char="•"/>
            </a:pPr>
            <a:r>
              <a:rPr lang="en-US" sz="2400" dirty="0"/>
              <a:t>Career Cluster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Military Careers</a:t>
            </a:r>
          </a:p>
          <a:p>
            <a:endParaRPr lang="en-US" dirty="0"/>
          </a:p>
          <a:p>
            <a:endParaRPr lang="en-US" dirty="0"/>
          </a:p>
          <a:p>
            <a:endParaRPr lang="en-US" dirty="0"/>
          </a:p>
        </p:txBody>
      </p:sp>
    </p:spTree>
    <p:extLst>
      <p:ext uri="{BB962C8B-B14F-4D97-AF65-F5344CB8AC3E}">
        <p14:creationId xmlns:p14="http://schemas.microsoft.com/office/powerpoint/2010/main" val="3225995954"/>
      </p:ext>
    </p:extLst>
  </p:cSld>
  <p:clrMapOvr>
    <a:masterClrMapping/>
  </p:clrMapOvr>
  <p:transition>
    <p:fade thruBlk="1"/>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21EA0-899E-A6BC-6274-787EC0AE4503}"/>
              </a:ext>
            </a:extLst>
          </p:cNvPr>
          <p:cNvSpPr>
            <a:spLocks noGrp="1"/>
          </p:cNvSpPr>
          <p:nvPr>
            <p:ph type="title"/>
          </p:nvPr>
        </p:nvSpPr>
        <p:spPr/>
        <p:txBody>
          <a:bodyPr/>
          <a:lstStyle/>
          <a:p>
            <a:r>
              <a:rPr lang="en-US" dirty="0"/>
              <a:t>Careers</a:t>
            </a:r>
          </a:p>
        </p:txBody>
      </p:sp>
      <p:pic>
        <p:nvPicPr>
          <p:cNvPr id="7" name="Content Placeholder 6">
            <a:extLst>
              <a:ext uri="{FF2B5EF4-FFF2-40B4-BE49-F238E27FC236}">
                <a16:creationId xmlns:a16="http://schemas.microsoft.com/office/drawing/2014/main" id="{06F481BA-04B1-038E-FF50-9A529857AAA3}"/>
              </a:ext>
            </a:extLst>
          </p:cNvPr>
          <p:cNvPicPr>
            <a:picLocks noGrp="1" noChangeAspect="1"/>
          </p:cNvPicPr>
          <p:nvPr>
            <p:ph idx="1"/>
          </p:nvPr>
        </p:nvPicPr>
        <p:blipFill>
          <a:blip r:embed="rId2"/>
          <a:stretch>
            <a:fillRect/>
          </a:stretch>
        </p:blipFill>
        <p:spPr>
          <a:xfrm>
            <a:off x="4155151" y="88666"/>
            <a:ext cx="5685987" cy="6629720"/>
          </a:xfrm>
        </p:spPr>
      </p:pic>
      <p:sp>
        <p:nvSpPr>
          <p:cNvPr id="4" name="Date Placeholder 3">
            <a:extLst>
              <a:ext uri="{FF2B5EF4-FFF2-40B4-BE49-F238E27FC236}">
                <a16:creationId xmlns:a16="http://schemas.microsoft.com/office/drawing/2014/main" id="{A26077AE-C4ED-0D3E-1430-150052A78258}"/>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A1729C19-B1E1-22DD-FFE4-9BC13253DC32}"/>
              </a:ext>
            </a:extLst>
          </p:cNvPr>
          <p:cNvSpPr>
            <a:spLocks noGrp="1"/>
          </p:cNvSpPr>
          <p:nvPr>
            <p:ph type="sldNum" sz="quarter" idx="12"/>
          </p:nvPr>
        </p:nvSpPr>
        <p:spPr/>
        <p:txBody>
          <a:bodyPr/>
          <a:lstStyle/>
          <a:p>
            <a:pPr>
              <a:defRPr/>
            </a:pPr>
            <a:fld id="{E072579F-9FF5-4201-872C-73481382824D}" type="slidenum">
              <a:rPr lang="en-US" smtClean="0"/>
              <a:pPr>
                <a:defRPr/>
              </a:pPr>
              <a:t>91</a:t>
            </a:fld>
            <a:endParaRPr lang="en-US" dirty="0"/>
          </a:p>
        </p:txBody>
      </p:sp>
      <p:sp>
        <p:nvSpPr>
          <p:cNvPr id="9" name="TextBox 8">
            <a:extLst>
              <a:ext uri="{FF2B5EF4-FFF2-40B4-BE49-F238E27FC236}">
                <a16:creationId xmlns:a16="http://schemas.microsoft.com/office/drawing/2014/main" id="{49138412-A210-C541-AC56-82C57A2D1332}"/>
              </a:ext>
            </a:extLst>
          </p:cNvPr>
          <p:cNvSpPr txBox="1"/>
          <p:nvPr/>
        </p:nvSpPr>
        <p:spPr>
          <a:xfrm>
            <a:off x="697446" y="3274934"/>
            <a:ext cx="3071155" cy="1354217"/>
          </a:xfrm>
          <a:prstGeom prst="rect">
            <a:avLst/>
          </a:prstGeom>
          <a:noFill/>
        </p:spPr>
        <p:txBody>
          <a:bodyPr wrap="square" rtlCol="0">
            <a:spAutoFit/>
          </a:bodyPr>
          <a:lstStyle/>
          <a:p>
            <a:r>
              <a:rPr lang="en-US" sz="2800" b="1" dirty="0">
                <a:solidFill>
                  <a:srgbClr val="FF0000"/>
                </a:solidFill>
              </a:rPr>
              <a:t>Compare 2 Careers</a:t>
            </a:r>
            <a:endParaRPr lang="en-US" sz="2800" dirty="0"/>
          </a:p>
          <a:p>
            <a:endParaRPr lang="en-US" dirty="0"/>
          </a:p>
          <a:p>
            <a:endParaRPr lang="en-US" dirty="0"/>
          </a:p>
          <a:p>
            <a:endParaRPr lang="en-US" dirty="0"/>
          </a:p>
        </p:txBody>
      </p:sp>
    </p:spTree>
    <p:extLst>
      <p:ext uri="{BB962C8B-B14F-4D97-AF65-F5344CB8AC3E}">
        <p14:creationId xmlns:p14="http://schemas.microsoft.com/office/powerpoint/2010/main" val="3177797719"/>
      </p:ext>
    </p:extLst>
  </p:cSld>
  <p:clrMapOvr>
    <a:masterClrMapping/>
  </p:clrMapOvr>
  <p:transition>
    <p:fade thruBlk="1"/>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21EA0-899E-A6BC-6274-787EC0AE4503}"/>
              </a:ext>
            </a:extLst>
          </p:cNvPr>
          <p:cNvSpPr>
            <a:spLocks noGrp="1"/>
          </p:cNvSpPr>
          <p:nvPr>
            <p:ph type="title"/>
          </p:nvPr>
        </p:nvSpPr>
        <p:spPr/>
        <p:txBody>
          <a:bodyPr/>
          <a:lstStyle/>
          <a:p>
            <a:r>
              <a:rPr lang="en-US" dirty="0"/>
              <a:t>Careers</a:t>
            </a:r>
          </a:p>
        </p:txBody>
      </p:sp>
      <p:sp>
        <p:nvSpPr>
          <p:cNvPr id="4" name="Date Placeholder 3">
            <a:extLst>
              <a:ext uri="{FF2B5EF4-FFF2-40B4-BE49-F238E27FC236}">
                <a16:creationId xmlns:a16="http://schemas.microsoft.com/office/drawing/2014/main" id="{A26077AE-C4ED-0D3E-1430-150052A78258}"/>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A1729C19-B1E1-22DD-FFE4-9BC13253DC32}"/>
              </a:ext>
            </a:extLst>
          </p:cNvPr>
          <p:cNvSpPr>
            <a:spLocks noGrp="1"/>
          </p:cNvSpPr>
          <p:nvPr>
            <p:ph type="sldNum" sz="quarter" idx="12"/>
          </p:nvPr>
        </p:nvSpPr>
        <p:spPr/>
        <p:txBody>
          <a:bodyPr/>
          <a:lstStyle/>
          <a:p>
            <a:pPr>
              <a:defRPr/>
            </a:pPr>
            <a:fld id="{E072579F-9FF5-4201-872C-73481382824D}" type="slidenum">
              <a:rPr lang="en-US" smtClean="0"/>
              <a:pPr>
                <a:defRPr/>
              </a:pPr>
              <a:t>92</a:t>
            </a:fld>
            <a:endParaRPr lang="en-US" dirty="0"/>
          </a:p>
        </p:txBody>
      </p:sp>
      <p:sp>
        <p:nvSpPr>
          <p:cNvPr id="9" name="TextBox 8">
            <a:extLst>
              <a:ext uri="{FF2B5EF4-FFF2-40B4-BE49-F238E27FC236}">
                <a16:creationId xmlns:a16="http://schemas.microsoft.com/office/drawing/2014/main" id="{49138412-A210-C541-AC56-82C57A2D1332}"/>
              </a:ext>
            </a:extLst>
          </p:cNvPr>
          <p:cNvSpPr txBox="1"/>
          <p:nvPr/>
        </p:nvSpPr>
        <p:spPr>
          <a:xfrm>
            <a:off x="697446" y="3274934"/>
            <a:ext cx="3071155" cy="1292662"/>
          </a:xfrm>
          <a:prstGeom prst="rect">
            <a:avLst/>
          </a:prstGeom>
          <a:noFill/>
        </p:spPr>
        <p:txBody>
          <a:bodyPr wrap="square" rtlCol="0">
            <a:spAutoFit/>
          </a:bodyPr>
          <a:lstStyle/>
          <a:p>
            <a:r>
              <a:rPr lang="en-US" sz="2400" b="1" dirty="0">
                <a:solidFill>
                  <a:srgbClr val="FF0000"/>
                </a:solidFill>
              </a:rPr>
              <a:t>Compare 2 Careers</a:t>
            </a:r>
            <a:endParaRPr lang="en-US" sz="2400" dirty="0"/>
          </a:p>
          <a:p>
            <a:endParaRPr lang="en-US" dirty="0"/>
          </a:p>
          <a:p>
            <a:endParaRPr lang="en-US" dirty="0"/>
          </a:p>
          <a:p>
            <a:endParaRPr lang="en-US" dirty="0"/>
          </a:p>
        </p:txBody>
      </p:sp>
      <p:pic>
        <p:nvPicPr>
          <p:cNvPr id="7" name="Content Placeholder 6">
            <a:extLst>
              <a:ext uri="{FF2B5EF4-FFF2-40B4-BE49-F238E27FC236}">
                <a16:creationId xmlns:a16="http://schemas.microsoft.com/office/drawing/2014/main" id="{9E9C66BE-0A9A-1683-D0C8-0414BB2C59C5}"/>
              </a:ext>
            </a:extLst>
          </p:cNvPr>
          <p:cNvPicPr>
            <a:picLocks noGrp="1" noChangeAspect="1"/>
          </p:cNvPicPr>
          <p:nvPr>
            <p:ph idx="1"/>
          </p:nvPr>
        </p:nvPicPr>
        <p:blipFill>
          <a:blip r:embed="rId2"/>
          <a:stretch>
            <a:fillRect/>
          </a:stretch>
        </p:blipFill>
        <p:spPr>
          <a:xfrm>
            <a:off x="3754048" y="139614"/>
            <a:ext cx="6808345" cy="6578771"/>
          </a:xfrm>
          <a:ln>
            <a:solidFill>
              <a:schemeClr val="accent1"/>
            </a:solidFill>
          </a:ln>
        </p:spPr>
      </p:pic>
    </p:spTree>
    <p:extLst>
      <p:ext uri="{BB962C8B-B14F-4D97-AF65-F5344CB8AC3E}">
        <p14:creationId xmlns:p14="http://schemas.microsoft.com/office/powerpoint/2010/main" val="3830114262"/>
      </p:ext>
    </p:extLst>
  </p:cSld>
  <p:clrMapOvr>
    <a:masterClrMapping/>
  </p:clrMapOvr>
  <p:transition>
    <p:fade thruBlk="1"/>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21EA0-899E-A6BC-6274-787EC0AE4503}"/>
              </a:ext>
            </a:extLst>
          </p:cNvPr>
          <p:cNvSpPr>
            <a:spLocks noGrp="1"/>
          </p:cNvSpPr>
          <p:nvPr>
            <p:ph type="title"/>
          </p:nvPr>
        </p:nvSpPr>
        <p:spPr/>
        <p:txBody>
          <a:bodyPr/>
          <a:lstStyle/>
          <a:p>
            <a:r>
              <a:rPr lang="en-US" dirty="0"/>
              <a:t>Careers</a:t>
            </a:r>
          </a:p>
        </p:txBody>
      </p:sp>
      <p:sp>
        <p:nvSpPr>
          <p:cNvPr id="4" name="Date Placeholder 3">
            <a:extLst>
              <a:ext uri="{FF2B5EF4-FFF2-40B4-BE49-F238E27FC236}">
                <a16:creationId xmlns:a16="http://schemas.microsoft.com/office/drawing/2014/main" id="{A26077AE-C4ED-0D3E-1430-150052A78258}"/>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A1729C19-B1E1-22DD-FFE4-9BC13253DC32}"/>
              </a:ext>
            </a:extLst>
          </p:cNvPr>
          <p:cNvSpPr>
            <a:spLocks noGrp="1"/>
          </p:cNvSpPr>
          <p:nvPr>
            <p:ph type="sldNum" sz="quarter" idx="12"/>
          </p:nvPr>
        </p:nvSpPr>
        <p:spPr/>
        <p:txBody>
          <a:bodyPr/>
          <a:lstStyle/>
          <a:p>
            <a:pPr>
              <a:defRPr/>
            </a:pPr>
            <a:fld id="{E072579F-9FF5-4201-872C-73481382824D}" type="slidenum">
              <a:rPr lang="en-US" smtClean="0"/>
              <a:pPr>
                <a:defRPr/>
              </a:pPr>
              <a:t>93</a:t>
            </a:fld>
            <a:endParaRPr lang="en-US" dirty="0"/>
          </a:p>
        </p:txBody>
      </p:sp>
      <p:sp>
        <p:nvSpPr>
          <p:cNvPr id="9" name="TextBox 8">
            <a:extLst>
              <a:ext uri="{FF2B5EF4-FFF2-40B4-BE49-F238E27FC236}">
                <a16:creationId xmlns:a16="http://schemas.microsoft.com/office/drawing/2014/main" id="{49138412-A210-C541-AC56-82C57A2D1332}"/>
              </a:ext>
            </a:extLst>
          </p:cNvPr>
          <p:cNvSpPr txBox="1"/>
          <p:nvPr/>
        </p:nvSpPr>
        <p:spPr>
          <a:xfrm>
            <a:off x="697447" y="2827462"/>
            <a:ext cx="2726690" cy="2400657"/>
          </a:xfrm>
          <a:prstGeom prst="rect">
            <a:avLst/>
          </a:prstGeom>
          <a:noFill/>
        </p:spPr>
        <p:txBody>
          <a:bodyPr wrap="square" rtlCol="0">
            <a:spAutoFit/>
          </a:bodyPr>
          <a:lstStyle/>
          <a:p>
            <a:r>
              <a:rPr lang="en-US" sz="2400" b="1" dirty="0">
                <a:solidFill>
                  <a:srgbClr val="FF0000"/>
                </a:solidFill>
              </a:rPr>
              <a:t>Compare 2 Careers</a:t>
            </a:r>
          </a:p>
          <a:p>
            <a:endParaRPr lang="en-US" sz="2400" b="1" dirty="0"/>
          </a:p>
          <a:p>
            <a:r>
              <a:rPr lang="en-US" sz="2400" b="1" dirty="0"/>
              <a:t>Wages for the United States</a:t>
            </a:r>
            <a:endParaRPr lang="en-US" sz="2400" dirty="0"/>
          </a:p>
          <a:p>
            <a:endParaRPr lang="en-US" dirty="0"/>
          </a:p>
          <a:p>
            <a:endParaRPr lang="en-US" dirty="0"/>
          </a:p>
          <a:p>
            <a:endParaRPr lang="en-US" dirty="0"/>
          </a:p>
        </p:txBody>
      </p:sp>
      <p:pic>
        <p:nvPicPr>
          <p:cNvPr id="7" name="Content Placeholder 6">
            <a:extLst>
              <a:ext uri="{FF2B5EF4-FFF2-40B4-BE49-F238E27FC236}">
                <a16:creationId xmlns:a16="http://schemas.microsoft.com/office/drawing/2014/main" id="{6026BAB1-A21E-1D5A-8761-4580249137D3}"/>
              </a:ext>
            </a:extLst>
          </p:cNvPr>
          <p:cNvPicPr>
            <a:picLocks noGrp="1" noChangeAspect="1"/>
          </p:cNvPicPr>
          <p:nvPr>
            <p:ph idx="1"/>
          </p:nvPr>
        </p:nvPicPr>
        <p:blipFill>
          <a:blip r:embed="rId2"/>
          <a:stretch>
            <a:fillRect/>
          </a:stretch>
        </p:blipFill>
        <p:spPr>
          <a:xfrm>
            <a:off x="4264796" y="119070"/>
            <a:ext cx="5340161" cy="6599316"/>
          </a:xfrm>
          <a:ln>
            <a:solidFill>
              <a:schemeClr val="accent1"/>
            </a:solidFill>
          </a:ln>
        </p:spPr>
      </p:pic>
    </p:spTree>
    <p:extLst>
      <p:ext uri="{BB962C8B-B14F-4D97-AF65-F5344CB8AC3E}">
        <p14:creationId xmlns:p14="http://schemas.microsoft.com/office/powerpoint/2010/main" val="1419962744"/>
      </p:ext>
    </p:extLst>
  </p:cSld>
  <p:clrMapOvr>
    <a:masterClrMapping/>
  </p:clrMapOvr>
  <p:transition>
    <p:fade thruBlk="1"/>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21EA0-899E-A6BC-6274-787EC0AE4503}"/>
              </a:ext>
            </a:extLst>
          </p:cNvPr>
          <p:cNvSpPr>
            <a:spLocks noGrp="1"/>
          </p:cNvSpPr>
          <p:nvPr>
            <p:ph type="title"/>
          </p:nvPr>
        </p:nvSpPr>
        <p:spPr/>
        <p:txBody>
          <a:bodyPr/>
          <a:lstStyle/>
          <a:p>
            <a:r>
              <a:rPr lang="en-US" dirty="0"/>
              <a:t>Careers</a:t>
            </a:r>
          </a:p>
        </p:txBody>
      </p:sp>
      <p:sp>
        <p:nvSpPr>
          <p:cNvPr id="4" name="Date Placeholder 3">
            <a:extLst>
              <a:ext uri="{FF2B5EF4-FFF2-40B4-BE49-F238E27FC236}">
                <a16:creationId xmlns:a16="http://schemas.microsoft.com/office/drawing/2014/main" id="{A26077AE-C4ED-0D3E-1430-150052A78258}"/>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A1729C19-B1E1-22DD-FFE4-9BC13253DC32}"/>
              </a:ext>
            </a:extLst>
          </p:cNvPr>
          <p:cNvSpPr>
            <a:spLocks noGrp="1"/>
          </p:cNvSpPr>
          <p:nvPr>
            <p:ph type="sldNum" sz="quarter" idx="12"/>
          </p:nvPr>
        </p:nvSpPr>
        <p:spPr/>
        <p:txBody>
          <a:bodyPr/>
          <a:lstStyle/>
          <a:p>
            <a:pPr>
              <a:defRPr/>
            </a:pPr>
            <a:fld id="{E072579F-9FF5-4201-872C-73481382824D}" type="slidenum">
              <a:rPr lang="en-US" smtClean="0"/>
              <a:pPr>
                <a:defRPr/>
              </a:pPr>
              <a:t>94</a:t>
            </a:fld>
            <a:endParaRPr lang="en-US" dirty="0"/>
          </a:p>
        </p:txBody>
      </p:sp>
      <p:sp>
        <p:nvSpPr>
          <p:cNvPr id="9" name="TextBox 8">
            <a:extLst>
              <a:ext uri="{FF2B5EF4-FFF2-40B4-BE49-F238E27FC236}">
                <a16:creationId xmlns:a16="http://schemas.microsoft.com/office/drawing/2014/main" id="{49138412-A210-C541-AC56-82C57A2D1332}"/>
              </a:ext>
            </a:extLst>
          </p:cNvPr>
          <p:cNvSpPr txBox="1"/>
          <p:nvPr/>
        </p:nvSpPr>
        <p:spPr>
          <a:xfrm>
            <a:off x="697446" y="2983108"/>
            <a:ext cx="3524358" cy="2400657"/>
          </a:xfrm>
          <a:prstGeom prst="rect">
            <a:avLst/>
          </a:prstGeom>
          <a:noFill/>
        </p:spPr>
        <p:txBody>
          <a:bodyPr wrap="square" rtlCol="0">
            <a:spAutoFit/>
          </a:bodyPr>
          <a:lstStyle/>
          <a:p>
            <a:r>
              <a:rPr lang="en-US" sz="2400" b="1" dirty="0">
                <a:solidFill>
                  <a:srgbClr val="FF0000"/>
                </a:solidFill>
              </a:rPr>
              <a:t>Compare 2 Careers</a:t>
            </a:r>
          </a:p>
          <a:p>
            <a:endParaRPr lang="en-US" sz="2400" b="1" dirty="0"/>
          </a:p>
          <a:p>
            <a:r>
              <a:rPr lang="en-US" sz="2400" b="1" dirty="0"/>
              <a:t>Employment Projections United States</a:t>
            </a:r>
            <a:endParaRPr lang="en-US" sz="2400" dirty="0"/>
          </a:p>
          <a:p>
            <a:endParaRPr lang="en-US" dirty="0"/>
          </a:p>
          <a:p>
            <a:endParaRPr lang="en-US" dirty="0"/>
          </a:p>
          <a:p>
            <a:endParaRPr lang="en-US" dirty="0"/>
          </a:p>
        </p:txBody>
      </p:sp>
      <p:pic>
        <p:nvPicPr>
          <p:cNvPr id="7" name="Content Placeholder 6">
            <a:extLst>
              <a:ext uri="{FF2B5EF4-FFF2-40B4-BE49-F238E27FC236}">
                <a16:creationId xmlns:a16="http://schemas.microsoft.com/office/drawing/2014/main" id="{C7955545-BD09-2D8C-7660-3FA551E6AC09}"/>
              </a:ext>
            </a:extLst>
          </p:cNvPr>
          <p:cNvPicPr>
            <a:picLocks noGrp="1" noChangeAspect="1"/>
          </p:cNvPicPr>
          <p:nvPr>
            <p:ph idx="1"/>
          </p:nvPr>
        </p:nvPicPr>
        <p:blipFill>
          <a:blip r:embed="rId2"/>
          <a:stretch>
            <a:fillRect/>
          </a:stretch>
        </p:blipFill>
        <p:spPr>
          <a:xfrm>
            <a:off x="4480308" y="139614"/>
            <a:ext cx="4697017" cy="6578772"/>
          </a:xfrm>
        </p:spPr>
      </p:pic>
    </p:spTree>
    <p:extLst>
      <p:ext uri="{BB962C8B-B14F-4D97-AF65-F5344CB8AC3E}">
        <p14:creationId xmlns:p14="http://schemas.microsoft.com/office/powerpoint/2010/main" val="297059521"/>
      </p:ext>
    </p:extLst>
  </p:cSld>
  <p:clrMapOvr>
    <a:masterClrMapping/>
  </p:clrMapOvr>
  <p:transition>
    <p:fade thruBlk="1"/>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01272-EA56-C685-7080-EC1067F67E20}"/>
              </a:ext>
            </a:extLst>
          </p:cNvPr>
          <p:cNvSpPr>
            <a:spLocks noGrp="1"/>
          </p:cNvSpPr>
          <p:nvPr>
            <p:ph type="title"/>
          </p:nvPr>
        </p:nvSpPr>
        <p:spPr>
          <a:xfrm>
            <a:off x="575732" y="-33526"/>
            <a:ext cx="10515600" cy="1325563"/>
          </a:xfrm>
        </p:spPr>
        <p:txBody>
          <a:bodyPr/>
          <a:lstStyle/>
          <a:p>
            <a:r>
              <a:rPr lang="en-US" dirty="0"/>
              <a:t>Apprenticeships</a:t>
            </a:r>
          </a:p>
        </p:txBody>
      </p:sp>
      <p:pic>
        <p:nvPicPr>
          <p:cNvPr id="5" name="Picture 4">
            <a:extLst>
              <a:ext uri="{FF2B5EF4-FFF2-40B4-BE49-F238E27FC236}">
                <a16:creationId xmlns:a16="http://schemas.microsoft.com/office/drawing/2014/main" id="{4338F27A-C93A-E296-CB73-D04BF68D7642}"/>
              </a:ext>
            </a:extLst>
          </p:cNvPr>
          <p:cNvPicPr>
            <a:picLocks noChangeAspect="1"/>
          </p:cNvPicPr>
          <p:nvPr/>
        </p:nvPicPr>
        <p:blipFill>
          <a:blip r:embed="rId2"/>
          <a:stretch>
            <a:fillRect/>
          </a:stretch>
        </p:blipFill>
        <p:spPr>
          <a:xfrm>
            <a:off x="4931294" y="228940"/>
            <a:ext cx="6832284" cy="6314364"/>
          </a:xfrm>
          <a:prstGeom prst="rect">
            <a:avLst/>
          </a:prstGeom>
          <a:ln>
            <a:solidFill>
              <a:schemeClr val="accent1"/>
            </a:solidFill>
          </a:ln>
        </p:spPr>
      </p:pic>
    </p:spTree>
    <p:extLst>
      <p:ext uri="{BB962C8B-B14F-4D97-AF65-F5344CB8AC3E}">
        <p14:creationId xmlns:p14="http://schemas.microsoft.com/office/powerpoint/2010/main" val="559143951"/>
      </p:ext>
    </p:extLst>
  </p:cSld>
  <p:clrMapOvr>
    <a:masterClrMapping/>
  </p:clrMapOvr>
  <p:transition>
    <p:fade thruBlk="1"/>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01272-EA56-C685-7080-EC1067F67E20}"/>
              </a:ext>
            </a:extLst>
          </p:cNvPr>
          <p:cNvSpPr>
            <a:spLocks noGrp="1"/>
          </p:cNvSpPr>
          <p:nvPr>
            <p:ph type="title"/>
          </p:nvPr>
        </p:nvSpPr>
        <p:spPr/>
        <p:txBody>
          <a:bodyPr/>
          <a:lstStyle/>
          <a:p>
            <a:r>
              <a:rPr lang="en-US" dirty="0"/>
              <a:t>Apprenticeships</a:t>
            </a:r>
          </a:p>
        </p:txBody>
      </p:sp>
      <p:pic>
        <p:nvPicPr>
          <p:cNvPr id="5" name="Picture 4">
            <a:extLst>
              <a:ext uri="{FF2B5EF4-FFF2-40B4-BE49-F238E27FC236}">
                <a16:creationId xmlns:a16="http://schemas.microsoft.com/office/drawing/2014/main" id="{73DFC8B9-A1C6-3262-309A-9090C265179E}"/>
              </a:ext>
            </a:extLst>
          </p:cNvPr>
          <p:cNvPicPr>
            <a:picLocks noChangeAspect="1"/>
          </p:cNvPicPr>
          <p:nvPr/>
        </p:nvPicPr>
        <p:blipFill>
          <a:blip r:embed="rId2"/>
          <a:stretch>
            <a:fillRect/>
          </a:stretch>
        </p:blipFill>
        <p:spPr>
          <a:xfrm>
            <a:off x="1045102" y="1281535"/>
            <a:ext cx="10474472" cy="4872101"/>
          </a:xfrm>
          <a:prstGeom prst="rect">
            <a:avLst/>
          </a:prstGeom>
          <a:ln>
            <a:solidFill>
              <a:schemeClr val="accent1"/>
            </a:solidFill>
          </a:ln>
        </p:spPr>
      </p:pic>
      <p:pic>
        <p:nvPicPr>
          <p:cNvPr id="7" name="Picture 6">
            <a:extLst>
              <a:ext uri="{FF2B5EF4-FFF2-40B4-BE49-F238E27FC236}">
                <a16:creationId xmlns:a16="http://schemas.microsoft.com/office/drawing/2014/main" id="{46FC3A15-686E-0193-75C4-C6BAAB28E97C}"/>
              </a:ext>
            </a:extLst>
          </p:cNvPr>
          <p:cNvPicPr>
            <a:picLocks noChangeAspect="1"/>
          </p:cNvPicPr>
          <p:nvPr/>
        </p:nvPicPr>
        <p:blipFill>
          <a:blip r:embed="rId3"/>
          <a:stretch>
            <a:fillRect/>
          </a:stretch>
        </p:blipFill>
        <p:spPr>
          <a:xfrm>
            <a:off x="5035296" y="153895"/>
            <a:ext cx="6573823" cy="963702"/>
          </a:xfrm>
          <a:prstGeom prst="rect">
            <a:avLst/>
          </a:prstGeom>
        </p:spPr>
      </p:pic>
    </p:spTree>
    <p:extLst>
      <p:ext uri="{BB962C8B-B14F-4D97-AF65-F5344CB8AC3E}">
        <p14:creationId xmlns:p14="http://schemas.microsoft.com/office/powerpoint/2010/main" val="19425839"/>
      </p:ext>
    </p:extLst>
  </p:cSld>
  <p:clrMapOvr>
    <a:masterClrMapping/>
  </p:clrMapOvr>
  <p:transition>
    <p:fade thruBlk="1"/>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01272-EA56-C685-7080-EC1067F67E20}"/>
              </a:ext>
            </a:extLst>
          </p:cNvPr>
          <p:cNvSpPr>
            <a:spLocks noGrp="1"/>
          </p:cNvSpPr>
          <p:nvPr>
            <p:ph type="title"/>
          </p:nvPr>
        </p:nvSpPr>
        <p:spPr/>
        <p:txBody>
          <a:bodyPr/>
          <a:lstStyle/>
          <a:p>
            <a:r>
              <a:rPr lang="en-US" dirty="0"/>
              <a:t>Apprenticeships</a:t>
            </a:r>
          </a:p>
        </p:txBody>
      </p:sp>
      <p:pic>
        <p:nvPicPr>
          <p:cNvPr id="5" name="Picture 4">
            <a:extLst>
              <a:ext uri="{FF2B5EF4-FFF2-40B4-BE49-F238E27FC236}">
                <a16:creationId xmlns:a16="http://schemas.microsoft.com/office/drawing/2014/main" id="{A0C73CB6-2D0A-9A02-6721-ECD93900CD51}"/>
              </a:ext>
            </a:extLst>
          </p:cNvPr>
          <p:cNvPicPr>
            <a:picLocks noChangeAspect="1"/>
          </p:cNvPicPr>
          <p:nvPr/>
        </p:nvPicPr>
        <p:blipFill>
          <a:blip r:embed="rId2"/>
          <a:stretch>
            <a:fillRect/>
          </a:stretch>
        </p:blipFill>
        <p:spPr>
          <a:xfrm>
            <a:off x="1521360" y="1990799"/>
            <a:ext cx="1733550" cy="714375"/>
          </a:xfrm>
          <a:prstGeom prst="rect">
            <a:avLst/>
          </a:prstGeom>
          <a:ln>
            <a:solidFill>
              <a:schemeClr val="accent1"/>
            </a:solidFill>
          </a:ln>
        </p:spPr>
      </p:pic>
      <p:pic>
        <p:nvPicPr>
          <p:cNvPr id="7" name="Picture 6">
            <a:extLst>
              <a:ext uri="{FF2B5EF4-FFF2-40B4-BE49-F238E27FC236}">
                <a16:creationId xmlns:a16="http://schemas.microsoft.com/office/drawing/2014/main" id="{5ACADF0A-03DB-2A7A-6538-D3106AFEC439}"/>
              </a:ext>
            </a:extLst>
          </p:cNvPr>
          <p:cNvPicPr>
            <a:picLocks noChangeAspect="1"/>
          </p:cNvPicPr>
          <p:nvPr/>
        </p:nvPicPr>
        <p:blipFill>
          <a:blip r:embed="rId3"/>
          <a:stretch>
            <a:fillRect/>
          </a:stretch>
        </p:blipFill>
        <p:spPr>
          <a:xfrm>
            <a:off x="4736454" y="254949"/>
            <a:ext cx="6560261" cy="6401434"/>
          </a:xfrm>
          <a:prstGeom prst="rect">
            <a:avLst/>
          </a:prstGeom>
          <a:ln>
            <a:solidFill>
              <a:schemeClr val="accent1"/>
            </a:solidFill>
          </a:ln>
        </p:spPr>
      </p:pic>
      <p:sp>
        <p:nvSpPr>
          <p:cNvPr id="8" name="TextBox 7">
            <a:extLst>
              <a:ext uri="{FF2B5EF4-FFF2-40B4-BE49-F238E27FC236}">
                <a16:creationId xmlns:a16="http://schemas.microsoft.com/office/drawing/2014/main" id="{68E4818A-F779-A42A-9E6E-10D26D07ED99}"/>
              </a:ext>
            </a:extLst>
          </p:cNvPr>
          <p:cNvSpPr txBox="1"/>
          <p:nvPr/>
        </p:nvSpPr>
        <p:spPr>
          <a:xfrm>
            <a:off x="821280" y="3657600"/>
            <a:ext cx="3930732" cy="1200329"/>
          </a:xfrm>
          <a:prstGeom prst="rect">
            <a:avLst/>
          </a:prstGeom>
          <a:noFill/>
        </p:spPr>
        <p:txBody>
          <a:bodyPr wrap="square" rtlCol="0">
            <a:spAutoFit/>
          </a:bodyPr>
          <a:lstStyle/>
          <a:p>
            <a:r>
              <a:rPr lang="en-US" sz="2400" i="1" dirty="0"/>
              <a:t>250 Registered </a:t>
            </a:r>
          </a:p>
          <a:p>
            <a:r>
              <a:rPr lang="en-US" sz="2400" i="1" dirty="0"/>
              <a:t>Apprenticeship </a:t>
            </a:r>
            <a:r>
              <a:rPr lang="en-US" sz="2400" dirty="0"/>
              <a:t>careers/occupations</a:t>
            </a:r>
          </a:p>
        </p:txBody>
      </p:sp>
    </p:spTree>
    <p:extLst>
      <p:ext uri="{BB962C8B-B14F-4D97-AF65-F5344CB8AC3E}">
        <p14:creationId xmlns:p14="http://schemas.microsoft.com/office/powerpoint/2010/main" val="3797430521"/>
      </p:ext>
    </p:extLst>
  </p:cSld>
  <p:clrMapOvr>
    <a:masterClrMapping/>
  </p:clrMapOvr>
  <p:transition>
    <p:fade thruBlk="1"/>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01272-EA56-C685-7080-EC1067F67E20}"/>
              </a:ext>
            </a:extLst>
          </p:cNvPr>
          <p:cNvSpPr>
            <a:spLocks noGrp="1"/>
          </p:cNvSpPr>
          <p:nvPr>
            <p:ph type="title"/>
          </p:nvPr>
        </p:nvSpPr>
        <p:spPr/>
        <p:txBody>
          <a:bodyPr/>
          <a:lstStyle/>
          <a:p>
            <a:r>
              <a:rPr lang="en-US" dirty="0"/>
              <a:t>Apprenticeships</a:t>
            </a:r>
          </a:p>
        </p:txBody>
      </p:sp>
      <p:pic>
        <p:nvPicPr>
          <p:cNvPr id="5" name="Picture 4">
            <a:extLst>
              <a:ext uri="{FF2B5EF4-FFF2-40B4-BE49-F238E27FC236}">
                <a16:creationId xmlns:a16="http://schemas.microsoft.com/office/drawing/2014/main" id="{79AC567A-A906-06E8-F6D3-FD2051A93F9E}"/>
              </a:ext>
            </a:extLst>
          </p:cNvPr>
          <p:cNvPicPr>
            <a:picLocks noChangeAspect="1"/>
          </p:cNvPicPr>
          <p:nvPr/>
        </p:nvPicPr>
        <p:blipFill>
          <a:blip r:embed="rId2"/>
          <a:stretch>
            <a:fillRect/>
          </a:stretch>
        </p:blipFill>
        <p:spPr>
          <a:xfrm>
            <a:off x="4261337" y="214659"/>
            <a:ext cx="5432003" cy="6420159"/>
          </a:xfrm>
          <a:prstGeom prst="rect">
            <a:avLst/>
          </a:prstGeom>
          <a:ln>
            <a:solidFill>
              <a:schemeClr val="accent1"/>
            </a:solidFill>
          </a:ln>
        </p:spPr>
      </p:pic>
    </p:spTree>
    <p:extLst>
      <p:ext uri="{BB962C8B-B14F-4D97-AF65-F5344CB8AC3E}">
        <p14:creationId xmlns:p14="http://schemas.microsoft.com/office/powerpoint/2010/main" val="1352926170"/>
      </p:ext>
    </p:extLst>
  </p:cSld>
  <p:clrMapOvr>
    <a:masterClrMapping/>
  </p:clrMapOvr>
  <p:transition>
    <p:fade thruBlk="1"/>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01272-EA56-C685-7080-EC1067F67E20}"/>
              </a:ext>
            </a:extLst>
          </p:cNvPr>
          <p:cNvSpPr>
            <a:spLocks noGrp="1"/>
          </p:cNvSpPr>
          <p:nvPr>
            <p:ph type="title"/>
          </p:nvPr>
        </p:nvSpPr>
        <p:spPr/>
        <p:txBody>
          <a:bodyPr/>
          <a:lstStyle/>
          <a:p>
            <a:r>
              <a:rPr lang="en-US" dirty="0"/>
              <a:t>Apprenticeships</a:t>
            </a:r>
          </a:p>
        </p:txBody>
      </p:sp>
      <p:pic>
        <p:nvPicPr>
          <p:cNvPr id="5" name="Picture 4">
            <a:extLst>
              <a:ext uri="{FF2B5EF4-FFF2-40B4-BE49-F238E27FC236}">
                <a16:creationId xmlns:a16="http://schemas.microsoft.com/office/drawing/2014/main" id="{78419CAD-AE40-D89E-5B52-B91BD1C4121B}"/>
              </a:ext>
            </a:extLst>
          </p:cNvPr>
          <p:cNvPicPr>
            <a:picLocks noChangeAspect="1"/>
          </p:cNvPicPr>
          <p:nvPr/>
        </p:nvPicPr>
        <p:blipFill>
          <a:blip r:embed="rId2"/>
          <a:stretch>
            <a:fillRect/>
          </a:stretch>
        </p:blipFill>
        <p:spPr>
          <a:xfrm>
            <a:off x="5369110" y="260376"/>
            <a:ext cx="4891170" cy="6474679"/>
          </a:xfrm>
          <a:prstGeom prst="rect">
            <a:avLst/>
          </a:prstGeom>
          <a:ln>
            <a:solidFill>
              <a:schemeClr val="accent1"/>
            </a:solidFill>
          </a:ln>
        </p:spPr>
      </p:pic>
      <p:sp>
        <p:nvSpPr>
          <p:cNvPr id="3" name="TextBox 2">
            <a:extLst>
              <a:ext uri="{FF2B5EF4-FFF2-40B4-BE49-F238E27FC236}">
                <a16:creationId xmlns:a16="http://schemas.microsoft.com/office/drawing/2014/main" id="{15563EB6-97A6-7D82-AA3A-A479952AC842}"/>
              </a:ext>
            </a:extLst>
          </p:cNvPr>
          <p:cNvSpPr txBox="1"/>
          <p:nvPr/>
        </p:nvSpPr>
        <p:spPr>
          <a:xfrm>
            <a:off x="609600" y="2201332"/>
            <a:ext cx="3386667" cy="2308324"/>
          </a:xfrm>
          <a:prstGeom prst="rect">
            <a:avLst/>
          </a:prstGeom>
          <a:noFill/>
        </p:spPr>
        <p:txBody>
          <a:bodyPr wrap="square" rtlCol="0">
            <a:spAutoFit/>
          </a:bodyPr>
          <a:lstStyle/>
          <a:p>
            <a:pPr marL="285750" indent="-285750">
              <a:buFont typeface="Arial" panose="020B0604020202020204" pitchFamily="34" charset="0"/>
              <a:buChar char="•"/>
            </a:pPr>
            <a:r>
              <a:rPr lang="en-US" sz="2400" u="sng" dirty="0"/>
              <a:t>Education &amp; Training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Apprenticeship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Shows when filter for </a:t>
            </a:r>
            <a:r>
              <a:rPr lang="en-US" sz="2400" i="1" dirty="0"/>
              <a:t>Apprenticeship</a:t>
            </a:r>
            <a:r>
              <a:rPr lang="en-US" sz="2400" dirty="0"/>
              <a:t> is on</a:t>
            </a:r>
          </a:p>
        </p:txBody>
      </p:sp>
    </p:spTree>
    <p:extLst>
      <p:ext uri="{BB962C8B-B14F-4D97-AF65-F5344CB8AC3E}">
        <p14:creationId xmlns:p14="http://schemas.microsoft.com/office/powerpoint/2010/main" val="1227325523"/>
      </p:ext>
    </p:extLst>
  </p:cSld>
  <p:clrMapOvr>
    <a:masterClrMapping/>
  </p:clrMapOvr>
  <p:transition>
    <p:fade thruBlk="1"/>
  </p:transition>
</p:sld>
</file>

<file path=ppt/theme/theme1.xml><?xml version="1.0" encoding="utf-8"?>
<a:theme xmlns:a="http://schemas.openxmlformats.org/drawingml/2006/main" name="1_Office Theme">
  <a:themeElements>
    <a:clrScheme name="Hyperlink">
      <a:dk1>
        <a:srgbClr val="009876"/>
      </a:dk1>
      <a:lt1>
        <a:srgbClr val="FFFFFF"/>
      </a:lt1>
      <a:dk2>
        <a:srgbClr val="032B4A"/>
      </a:dk2>
      <a:lt2>
        <a:srgbClr val="FDB525"/>
      </a:lt2>
      <a:accent1>
        <a:srgbClr val="D1D3D4"/>
      </a:accent1>
      <a:accent2>
        <a:srgbClr val="63BCE6"/>
      </a:accent2>
      <a:accent3>
        <a:srgbClr val="AF48B7"/>
      </a:accent3>
      <a:accent4>
        <a:srgbClr val="27C19F"/>
      </a:accent4>
      <a:accent5>
        <a:srgbClr val="436581"/>
      </a:accent5>
      <a:accent6>
        <a:srgbClr val="0000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427</TotalTime>
  <Words>2584</Words>
  <Application>Microsoft Office PowerPoint</Application>
  <PresentationFormat>Widescreen</PresentationFormat>
  <Paragraphs>524</Paragraphs>
  <Slides>104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104</vt:i4>
      </vt:variant>
    </vt:vector>
  </HeadingPairs>
  <TitlesOfParts>
    <vt:vector size="111" baseType="lpstr">
      <vt:lpstr>Aptos</vt:lpstr>
      <vt:lpstr>Arial</vt:lpstr>
      <vt:lpstr>Calibri</vt:lpstr>
      <vt:lpstr>Calibri Light</vt:lpstr>
      <vt:lpstr>Century Gothic</vt:lpstr>
      <vt:lpstr>Lucida Grande</vt:lpstr>
      <vt:lpstr>1_Office Theme</vt:lpstr>
      <vt:lpstr>PowerPoint Presentation</vt:lpstr>
      <vt:lpstr>University of Oregon : into CAREERS</vt:lpstr>
      <vt:lpstr>MassHire Career Information System</vt:lpstr>
      <vt:lpstr>The MassHire CIS Training Calendar https://www.mass.gov/workforce-system-staff-training </vt:lpstr>
      <vt:lpstr>The MassHire CIS Training Calendar https://www.mass.gov/info-details/upcoming-labor-market-information-lmi-trainings </vt:lpstr>
      <vt:lpstr>The MassHire CIS Training Calendar https://www.mass.gov/how-to/masshire-career-information-system-360-cis-360-training </vt:lpstr>
      <vt:lpstr>The MassHire CIS Resources https://www.mass.gov/info-details/masshire-cis-360-material </vt:lpstr>
      <vt:lpstr>The MassHire Career Information System Portal https://portal.ma.cis360.org/ </vt:lpstr>
      <vt:lpstr>User Dashboard</vt:lpstr>
      <vt:lpstr>English / Español </vt:lpstr>
      <vt:lpstr>Translation</vt:lpstr>
      <vt:lpstr>User Dashboard</vt:lpstr>
      <vt:lpstr>Self-Surveys / Assessments</vt:lpstr>
      <vt:lpstr>Self-Survey Results</vt:lpstr>
      <vt:lpstr>Interest Profiler</vt:lpstr>
      <vt:lpstr>Interest Profiler</vt:lpstr>
      <vt:lpstr>Interest Profiler:  Sample Question</vt:lpstr>
      <vt:lpstr>Interest Profiler :  Results</vt:lpstr>
      <vt:lpstr>Careers from Results From Interest Profiler</vt:lpstr>
      <vt:lpstr>Career Cluster Inventory</vt:lpstr>
      <vt:lpstr>Career Cluster Inventory</vt:lpstr>
      <vt:lpstr>Career Cluster Inventory </vt:lpstr>
      <vt:lpstr>Career Cluster Inventory: Results </vt:lpstr>
      <vt:lpstr>Career Cluster Inventory: Results more details </vt:lpstr>
      <vt:lpstr>Occupation Sort </vt:lpstr>
      <vt:lpstr>Occupation Sort</vt:lpstr>
      <vt:lpstr>Occupation Sort</vt:lpstr>
      <vt:lpstr>Occupation Sort</vt:lpstr>
      <vt:lpstr>Occupation Sort</vt:lpstr>
      <vt:lpstr>Occupation Sort</vt:lpstr>
      <vt:lpstr>Not on list  by Cluster</vt:lpstr>
      <vt:lpstr>Work Importance Locator</vt:lpstr>
      <vt:lpstr>Work Importance Locator</vt:lpstr>
      <vt:lpstr>Work Importance Locator</vt:lpstr>
      <vt:lpstr>Work Importance Locator</vt:lpstr>
      <vt:lpstr>Work Importance Locator</vt:lpstr>
      <vt:lpstr>CCI Quick Pic</vt:lpstr>
      <vt:lpstr>CCI Quick  Pic</vt:lpstr>
      <vt:lpstr>CCI Quick  Pic</vt:lpstr>
      <vt:lpstr>CCI Quick Pic   Results</vt:lpstr>
      <vt:lpstr>CCI Quick Pic   Results</vt:lpstr>
      <vt:lpstr>Workplace Employability Skills</vt:lpstr>
      <vt:lpstr>Workplace Employability Skills</vt:lpstr>
      <vt:lpstr>Workplace Employability Skills</vt:lpstr>
      <vt:lpstr>Workplace Employability Skills</vt:lpstr>
      <vt:lpstr>Workplace Employability Skills</vt:lpstr>
      <vt:lpstr>Learning Styles Survey</vt:lpstr>
      <vt:lpstr>Learning Styles Survey</vt:lpstr>
      <vt:lpstr>Learning Styles Survey</vt:lpstr>
      <vt:lpstr>Learning Styles Survey</vt:lpstr>
      <vt:lpstr>Entrepreneurial Assessment</vt:lpstr>
      <vt:lpstr>Entrepreneurial Assessment</vt:lpstr>
      <vt:lpstr>Entrepreneurial Assessment</vt:lpstr>
      <vt:lpstr>Entrepreneurial Assessment</vt:lpstr>
      <vt:lpstr>Reality Check</vt:lpstr>
      <vt:lpstr>Reality Check</vt:lpstr>
      <vt:lpstr>Reality Check</vt:lpstr>
      <vt:lpstr>Reality Check</vt:lpstr>
      <vt:lpstr>Reality Check</vt:lpstr>
      <vt:lpstr>My dashboard</vt:lpstr>
      <vt:lpstr>My dashboard</vt:lpstr>
      <vt:lpstr>My dashboard</vt:lpstr>
      <vt:lpstr>PowerPoint Presentation</vt:lpstr>
      <vt:lpstr>Contact Information</vt:lpstr>
      <vt:lpstr>PowerPoint Presentation</vt:lpstr>
      <vt:lpstr>Part 2:  Careers in CIS 360</vt:lpstr>
      <vt:lpstr>Occupations / Careers</vt:lpstr>
      <vt:lpstr>Occupations / Careers</vt:lpstr>
      <vt:lpstr>What are Hot Jobs?</vt:lpstr>
      <vt:lpstr>Careers</vt:lpstr>
      <vt:lpstr>Careers</vt:lpstr>
      <vt:lpstr>Careers</vt:lpstr>
      <vt:lpstr>Careers</vt:lpstr>
      <vt:lpstr>Careers</vt:lpstr>
      <vt:lpstr>Occupations / Careers</vt:lpstr>
      <vt:lpstr>Occupations / Careers</vt:lpstr>
      <vt:lpstr>Careers</vt:lpstr>
      <vt:lpstr>Careers</vt:lpstr>
      <vt:lpstr>Careers</vt:lpstr>
      <vt:lpstr>Careers</vt:lpstr>
      <vt:lpstr>Careers</vt:lpstr>
      <vt:lpstr>Careers</vt:lpstr>
      <vt:lpstr>Labor Market information</vt:lpstr>
      <vt:lpstr>Labor Market information</vt:lpstr>
      <vt:lpstr>Labor Market information</vt:lpstr>
      <vt:lpstr>Other States /  Territories</vt:lpstr>
      <vt:lpstr>Careers</vt:lpstr>
      <vt:lpstr>Careers</vt:lpstr>
      <vt:lpstr>Careers</vt:lpstr>
      <vt:lpstr>Careers</vt:lpstr>
      <vt:lpstr>Careers</vt:lpstr>
      <vt:lpstr>Careers</vt:lpstr>
      <vt:lpstr>Careers</vt:lpstr>
      <vt:lpstr>Careers</vt:lpstr>
      <vt:lpstr>Apprenticeships</vt:lpstr>
      <vt:lpstr>Apprenticeships</vt:lpstr>
      <vt:lpstr>Apprenticeships</vt:lpstr>
      <vt:lpstr>Apprenticeships</vt:lpstr>
      <vt:lpstr>Apprenticeships</vt:lpstr>
      <vt:lpstr>Apprenticeships</vt:lpstr>
      <vt:lpstr>Apprenticeships</vt:lpstr>
      <vt:lpstr>PowerPoint Presentation</vt:lpstr>
      <vt:lpstr>Contact Information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Cartier, Thomas (DCS)</dc:creator>
  <cp:lastModifiedBy>Cartier, Thomas (DCS)</cp:lastModifiedBy>
  <cp:revision>5</cp:revision>
  <dcterms:created xsi:type="dcterms:W3CDTF">2024-04-17T12:06:08Z</dcterms:created>
  <dcterms:modified xsi:type="dcterms:W3CDTF">2025-01-08T16:54:18Z</dcterms:modified>
</cp:coreProperties>
</file>