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21"/>
  </p:notesMasterIdLst>
  <p:sldIdLst>
    <p:sldId id="433" r:id="rId5"/>
    <p:sldId id="412" r:id="rId6"/>
    <p:sldId id="413" r:id="rId7"/>
    <p:sldId id="434" r:id="rId8"/>
    <p:sldId id="435" r:id="rId9"/>
    <p:sldId id="436" r:id="rId10"/>
    <p:sldId id="269" r:id="rId11"/>
    <p:sldId id="399" r:id="rId12"/>
    <p:sldId id="416" r:id="rId13"/>
    <p:sldId id="440" r:id="rId14"/>
    <p:sldId id="439" r:id="rId15"/>
    <p:sldId id="441" r:id="rId16"/>
    <p:sldId id="444" r:id="rId17"/>
    <p:sldId id="449" r:id="rId18"/>
    <p:sldId id="446" r:id="rId19"/>
    <p:sldId id="580" r:id="rId20"/>
    <p:sldId id="448" r:id="rId21"/>
    <p:sldId id="442" r:id="rId22"/>
    <p:sldId id="266" r:id="rId23"/>
    <p:sldId id="267" r:id="rId24"/>
    <p:sldId id="268" r:id="rId25"/>
    <p:sldId id="577" r:id="rId26"/>
    <p:sldId id="578" r:id="rId27"/>
    <p:sldId id="398" r:id="rId28"/>
    <p:sldId id="397" r:id="rId29"/>
    <p:sldId id="579" r:id="rId30"/>
    <p:sldId id="561" r:id="rId31"/>
    <p:sldId id="562" r:id="rId32"/>
    <p:sldId id="559" r:id="rId33"/>
    <p:sldId id="563" r:id="rId34"/>
    <p:sldId id="567" r:id="rId35"/>
    <p:sldId id="557" r:id="rId36"/>
    <p:sldId id="445" r:id="rId37"/>
    <p:sldId id="568" r:id="rId38"/>
    <p:sldId id="569" r:id="rId39"/>
    <p:sldId id="570" r:id="rId40"/>
    <p:sldId id="571" r:id="rId41"/>
    <p:sldId id="451" r:id="rId42"/>
    <p:sldId id="452" r:id="rId43"/>
    <p:sldId id="453" r:id="rId44"/>
    <p:sldId id="454" r:id="rId45"/>
    <p:sldId id="455" r:id="rId46"/>
    <p:sldId id="456" r:id="rId47"/>
    <p:sldId id="457" r:id="rId48"/>
    <p:sldId id="458" r:id="rId49"/>
    <p:sldId id="469" r:id="rId50"/>
    <p:sldId id="470" r:id="rId51"/>
    <p:sldId id="471" r:id="rId52"/>
    <p:sldId id="472" r:id="rId53"/>
    <p:sldId id="473" r:id="rId54"/>
    <p:sldId id="581" r:id="rId55"/>
    <p:sldId id="520" r:id="rId56"/>
    <p:sldId id="521" r:id="rId57"/>
    <p:sldId id="522" r:id="rId58"/>
    <p:sldId id="523" r:id="rId59"/>
    <p:sldId id="524" r:id="rId60"/>
    <p:sldId id="525" r:id="rId61"/>
    <p:sldId id="526" r:id="rId62"/>
    <p:sldId id="527" r:id="rId63"/>
    <p:sldId id="528" r:id="rId64"/>
    <p:sldId id="565" r:id="rId65"/>
    <p:sldId id="530" r:id="rId66"/>
    <p:sldId id="558" r:id="rId67"/>
    <p:sldId id="531" r:id="rId68"/>
    <p:sldId id="582" r:id="rId69"/>
    <p:sldId id="532" r:id="rId70"/>
    <p:sldId id="533" r:id="rId71"/>
    <p:sldId id="534" r:id="rId72"/>
    <p:sldId id="572" r:id="rId73"/>
    <p:sldId id="535" r:id="rId74"/>
    <p:sldId id="536" r:id="rId75"/>
    <p:sldId id="474" r:id="rId76"/>
    <p:sldId id="475" r:id="rId77"/>
    <p:sldId id="476" r:id="rId78"/>
    <p:sldId id="583" r:id="rId79"/>
    <p:sldId id="477" r:id="rId80"/>
    <p:sldId id="478" r:id="rId81"/>
    <p:sldId id="479" r:id="rId82"/>
    <p:sldId id="566" r:id="rId83"/>
    <p:sldId id="539" r:id="rId84"/>
    <p:sldId id="540" r:id="rId85"/>
    <p:sldId id="584" r:id="rId86"/>
    <p:sldId id="541" r:id="rId87"/>
    <p:sldId id="542" r:id="rId88"/>
    <p:sldId id="543" r:id="rId89"/>
    <p:sldId id="544" r:id="rId90"/>
    <p:sldId id="545" r:id="rId91"/>
    <p:sldId id="546" r:id="rId92"/>
    <p:sldId id="547" r:id="rId93"/>
    <p:sldId id="548" r:id="rId94"/>
    <p:sldId id="573" r:id="rId95"/>
    <p:sldId id="549" r:id="rId96"/>
    <p:sldId id="550" r:id="rId97"/>
    <p:sldId id="564" r:id="rId98"/>
    <p:sldId id="552" r:id="rId99"/>
    <p:sldId id="553" r:id="rId100"/>
    <p:sldId id="585" r:id="rId101"/>
    <p:sldId id="554" r:id="rId102"/>
    <p:sldId id="555" r:id="rId103"/>
    <p:sldId id="513" r:id="rId104"/>
    <p:sldId id="514" r:id="rId105"/>
    <p:sldId id="516" r:id="rId106"/>
    <p:sldId id="574" r:id="rId107"/>
    <p:sldId id="484" r:id="rId108"/>
    <p:sldId id="503" r:id="rId109"/>
    <p:sldId id="508" r:id="rId110"/>
    <p:sldId id="504" r:id="rId111"/>
    <p:sldId id="505" r:id="rId112"/>
    <p:sldId id="506" r:id="rId113"/>
    <p:sldId id="507" r:id="rId114"/>
    <p:sldId id="509" r:id="rId115"/>
    <p:sldId id="510" r:id="rId116"/>
    <p:sldId id="511" r:id="rId117"/>
    <p:sldId id="586" r:id="rId118"/>
    <p:sldId id="575" r:id="rId119"/>
    <p:sldId id="576" r:id="rId1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EF7202-0774-41B4-B157-C788A7E7F43A}" v="9" dt="2025-09-16T18:57:12.8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59" d="100"/>
          <a:sy n="59" d="100"/>
        </p:scale>
        <p:origin x="2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5A3E4D-48BC-4515-996B-15CC4A3AF891}" type="datetimeFigureOut">
              <a:rPr lang="en-US" smtClean="0"/>
              <a:t>10/14/2025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42AC07-2C1B-48FD-9A96-4BDAEDA2E47D}" type="slidenum">
              <a:rPr lang="en-US" smtClean="0"/>
              <a:t>‹#›</a:t>
            </a:fld>
            <a:endParaRPr lang="en-US"/>
          </a:p>
        </p:txBody>
      </p:sp>
    </p:spTree>
    <p:extLst>
      <p:ext uri="{BB962C8B-B14F-4D97-AF65-F5344CB8AC3E}">
        <p14:creationId xmlns:p14="http://schemas.microsoft.com/office/powerpoint/2010/main" val="256885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14107"/>
            <a:ext cx="12192000" cy="438598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Title 14"/>
          <p:cNvSpPr>
            <a:spLocks noGrp="1"/>
          </p:cNvSpPr>
          <p:nvPr userDrawn="1">
            <p:ph type="title"/>
          </p:nvPr>
        </p:nvSpPr>
        <p:spPr>
          <a:xfrm>
            <a:off x="609600" y="972491"/>
            <a:ext cx="8534400" cy="1141001"/>
          </a:xfrm>
        </p:spPr>
        <p:txBody>
          <a:bodyPr lIns="0" rIns="0" anchor="b" anchorCtr="0"/>
          <a:lstStyle>
            <a:lvl1pPr>
              <a:lnSpc>
                <a:spcPct val="80000"/>
              </a:lnSpc>
              <a:defRPr sz="5400" b="0"/>
            </a:lvl1pPr>
          </a:lstStyle>
          <a:p>
            <a:r>
              <a:rPr lang="en-US" dirty="0"/>
              <a:t>Click to edit Master title style</a:t>
            </a:r>
          </a:p>
        </p:txBody>
      </p:sp>
      <p:sp>
        <p:nvSpPr>
          <p:cNvPr id="17" name="Text Placeholder 16"/>
          <p:cNvSpPr>
            <a:spLocks noGrp="1"/>
          </p:cNvSpPr>
          <p:nvPr userDrawn="1">
            <p:ph type="body" sz="quarter" idx="10"/>
          </p:nvPr>
        </p:nvSpPr>
        <p:spPr>
          <a:xfrm>
            <a:off x="609600" y="2286530"/>
            <a:ext cx="8796867" cy="746125"/>
          </a:xfrm>
        </p:spPr>
        <p:txBody>
          <a:bodyPr lIns="0" rIns="0">
            <a:noAutofit/>
          </a:bodyPr>
          <a:lstStyle>
            <a:lvl1pPr marL="0" indent="0">
              <a:lnSpc>
                <a:spcPct val="80000"/>
              </a:lnSpc>
              <a:buNone/>
              <a:defRPr sz="3200">
                <a:solidFill>
                  <a:srgbClr val="FDD809"/>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Click to edit Master text styles</a:t>
            </a:r>
          </a:p>
        </p:txBody>
      </p:sp>
      <p:sp>
        <p:nvSpPr>
          <p:cNvPr id="20" name="Text Placeholder 16"/>
          <p:cNvSpPr>
            <a:spLocks noGrp="1"/>
          </p:cNvSpPr>
          <p:nvPr userDrawn="1">
            <p:ph type="body" sz="quarter" idx="11" hasCustomPrompt="1"/>
          </p:nvPr>
        </p:nvSpPr>
        <p:spPr>
          <a:xfrm>
            <a:off x="609600" y="3870326"/>
            <a:ext cx="6714067" cy="297677"/>
          </a:xfrm>
        </p:spPr>
        <p:txBody>
          <a:bodyPr lIns="0" rIns="0">
            <a:noAutofit/>
          </a:bodyPr>
          <a:lstStyle>
            <a:lvl1pPr marL="0" indent="0">
              <a:lnSpc>
                <a:spcPct val="90000"/>
              </a:lnSpc>
              <a:buNone/>
              <a:defRPr sz="1800">
                <a:solidFill>
                  <a:srgbClr val="FFFFFF"/>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April 27, 2018</a:t>
            </a:r>
          </a:p>
        </p:txBody>
      </p:sp>
      <p:sp>
        <p:nvSpPr>
          <p:cNvPr id="22" name="Text Placeholder 16"/>
          <p:cNvSpPr>
            <a:spLocks noGrp="1"/>
          </p:cNvSpPr>
          <p:nvPr userDrawn="1">
            <p:ph type="body" sz="quarter" idx="12" hasCustomPrompt="1"/>
          </p:nvPr>
        </p:nvSpPr>
        <p:spPr>
          <a:xfrm>
            <a:off x="609600" y="5137134"/>
            <a:ext cx="4306197" cy="1459169"/>
          </a:xfrm>
        </p:spPr>
        <p:txBody>
          <a:bodyPr lIns="0" rIns="0">
            <a:noAutofit/>
          </a:bodyPr>
          <a:lstStyle>
            <a:lvl1pPr marL="0" indent="0">
              <a:lnSpc>
                <a:spcPct val="100000"/>
              </a:lnSpc>
              <a:buNone/>
              <a:defRPr sz="1800">
                <a:solidFill>
                  <a:schemeClr val="bg1">
                    <a:lumMod val="50000"/>
                  </a:schemeClr>
                </a:solidFill>
              </a:defRPr>
            </a:lvl1pPr>
            <a:lvl2pPr marL="449262" indent="0">
              <a:buNone/>
              <a:defRPr sz="2800">
                <a:solidFill>
                  <a:srgbClr val="FFFFFF"/>
                </a:solidFill>
              </a:defRPr>
            </a:lvl2pPr>
            <a:lvl3pPr marL="862013" indent="0">
              <a:buNone/>
              <a:defRPr sz="2400">
                <a:solidFill>
                  <a:srgbClr val="FFFFFF"/>
                </a:solidFill>
              </a:defRPr>
            </a:lvl3pPr>
            <a:lvl4pPr marL="1317625" indent="0">
              <a:buNone/>
              <a:defRPr sz="2400">
                <a:solidFill>
                  <a:srgbClr val="FFFFFF"/>
                </a:solidFill>
              </a:defRPr>
            </a:lvl4pPr>
            <a:lvl5pPr marL="1714500" indent="0">
              <a:buNone/>
              <a:defRPr sz="2400">
                <a:solidFill>
                  <a:srgbClr val="FFFFFF"/>
                </a:solidFill>
              </a:defRPr>
            </a:lvl5pPr>
          </a:lstStyle>
          <a:p>
            <a:pPr lvl="0"/>
            <a:r>
              <a:rPr lang="en-US" dirty="0"/>
              <a:t>Presenter Name</a:t>
            </a:r>
            <a:br>
              <a:rPr lang="en-US" dirty="0"/>
            </a:br>
            <a:r>
              <a:rPr lang="en-US" dirty="0"/>
              <a:t>Contact information</a:t>
            </a:r>
          </a:p>
          <a:p>
            <a:pPr lvl="0"/>
            <a:r>
              <a:rPr lang="en-US" dirty="0"/>
              <a:t>Email</a:t>
            </a:r>
            <a:br>
              <a:rPr lang="en-US" dirty="0"/>
            </a:br>
            <a:r>
              <a:rPr lang="en-US" dirty="0"/>
              <a:t>Phone</a:t>
            </a:r>
          </a:p>
        </p:txBody>
      </p:sp>
      <p:sp>
        <p:nvSpPr>
          <p:cNvPr id="12" name="Right Triangle 11"/>
          <p:cNvSpPr/>
          <p:nvPr/>
        </p:nvSpPr>
        <p:spPr>
          <a:xfrm flipH="1" flipV="1">
            <a:off x="9811070" y="-14108"/>
            <a:ext cx="2401452" cy="4385986"/>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spTree>
    <p:extLst>
      <p:ext uri="{BB962C8B-B14F-4D97-AF65-F5344CB8AC3E}">
        <p14:creationId xmlns:p14="http://schemas.microsoft.com/office/powerpoint/2010/main" val="2726762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Chart Placeholder 2"/>
          <p:cNvSpPr>
            <a:spLocks noGrp="1"/>
          </p:cNvSpPr>
          <p:nvPr>
            <p:ph type="chart" sz="quarter" idx="10"/>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838451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Table Placeholder 3"/>
          <p:cNvSpPr>
            <a:spLocks noGrp="1"/>
          </p:cNvSpPr>
          <p:nvPr>
            <p:ph type="tbl" sz="quarter" idx="11"/>
          </p:nvPr>
        </p:nvSpPr>
        <p:spPr>
          <a:xfrm>
            <a:off x="609600" y="1555750"/>
            <a:ext cx="10972800" cy="4306888"/>
          </a:xfrm>
        </p:spPr>
        <p:txBody>
          <a:bodyPr/>
          <a:lstStyle/>
          <a:p>
            <a:endParaRPr lang="en-US"/>
          </a:p>
        </p:txBody>
      </p:sp>
    </p:spTree>
    <p:extLst>
      <p:ext uri="{BB962C8B-B14F-4D97-AF65-F5344CB8AC3E}">
        <p14:creationId xmlns:p14="http://schemas.microsoft.com/office/powerpoint/2010/main" val="1688327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0" y="1216122"/>
            <a:ext cx="12192000" cy="4918364"/>
          </a:xfrm>
          <a:solidFill>
            <a:srgbClr val="D1D3D4"/>
          </a:solidFill>
        </p:spPr>
        <p:txBody>
          <a:bodyPr/>
          <a:lstStyle/>
          <a:p>
            <a:endParaRPr lang="en-US"/>
          </a:p>
        </p:txBody>
      </p:sp>
    </p:spTree>
    <p:extLst>
      <p:ext uri="{BB962C8B-B14F-4D97-AF65-F5344CB8AC3E}">
        <p14:creationId xmlns:p14="http://schemas.microsoft.com/office/powerpoint/2010/main" val="3427527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 name="Picture Placeholder 4"/>
          <p:cNvSpPr>
            <a:spLocks noGrp="1"/>
          </p:cNvSpPr>
          <p:nvPr>
            <p:ph type="pic" sz="quarter" idx="10"/>
          </p:nvPr>
        </p:nvSpPr>
        <p:spPr>
          <a:xfrm>
            <a:off x="1" y="1216122"/>
            <a:ext cx="6110111" cy="4918364"/>
          </a:xfrm>
          <a:solidFill>
            <a:srgbClr val="D1D3D4"/>
          </a:solidFill>
        </p:spPr>
        <p:txBody>
          <a:bodyPr>
            <a:normAutofit/>
          </a:bodyPr>
          <a:lstStyle>
            <a:lvl1pPr>
              <a:defRPr sz="2400"/>
            </a:lvl1pPr>
          </a:lstStyle>
          <a:p>
            <a:endParaRPr lang="en-US" dirty="0"/>
          </a:p>
        </p:txBody>
      </p:sp>
      <p:sp>
        <p:nvSpPr>
          <p:cNvPr id="7" name="Picture Placeholder 4"/>
          <p:cNvSpPr>
            <a:spLocks noGrp="1"/>
          </p:cNvSpPr>
          <p:nvPr>
            <p:ph type="pic" sz="quarter" idx="11"/>
          </p:nvPr>
        </p:nvSpPr>
        <p:spPr>
          <a:xfrm>
            <a:off x="6096001" y="1216122"/>
            <a:ext cx="6110111" cy="4918364"/>
          </a:xfrm>
          <a:solidFill>
            <a:srgbClr val="D1D3D4"/>
          </a:solidFill>
        </p:spPr>
        <p:txBody>
          <a:bodyPr>
            <a:normAutofit/>
          </a:bodyPr>
          <a:lstStyle>
            <a:lvl1pPr>
              <a:defRPr sz="2400"/>
            </a:lvl1pPr>
          </a:lstStyle>
          <a:p>
            <a:endParaRPr lang="en-US" dirty="0"/>
          </a:p>
        </p:txBody>
      </p:sp>
      <p:cxnSp>
        <p:nvCxnSpPr>
          <p:cNvPr id="3" name="Straight Connector 2"/>
          <p:cNvCxnSpPr/>
          <p:nvPr userDrawn="1"/>
        </p:nvCxnSpPr>
        <p:spPr>
          <a:xfrm>
            <a:off x="6096000" y="1216122"/>
            <a:ext cx="0" cy="4918364"/>
          </a:xfrm>
          <a:prstGeom prst="line">
            <a:avLst/>
          </a:prstGeom>
          <a:ln>
            <a:solidFill>
              <a:srgbClr val="42648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8475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12" name="TextBox 11"/>
          <p:cNvSpPr txBox="1"/>
          <p:nvPr userDrawn="1"/>
        </p:nvSpPr>
        <p:spPr>
          <a:xfrm>
            <a:off x="8752859" y="6359525"/>
            <a:ext cx="2257028" cy="362076"/>
          </a:xfrm>
          <a:prstGeom prst="rect">
            <a:avLst/>
          </a:prstGeom>
          <a:noFill/>
        </p:spPr>
        <p:txBody>
          <a:bodyPr wrap="none" lIns="0" rIns="0" rtlCol="0" anchor="ctr" anchorCtr="0">
            <a:noAutofit/>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000" dirty="0" err="1">
                <a:solidFill>
                  <a:srgbClr val="042B4A"/>
                </a:solidFill>
                <a:latin typeface="+mn-lt"/>
                <a:cs typeface="Calibri"/>
              </a:rPr>
              <a:t>MassHireFallRiverCareers.org</a:t>
            </a:r>
            <a:endParaRPr lang="en-US" sz="1000" dirty="0">
              <a:solidFill>
                <a:srgbClr val="042B4A"/>
              </a:solidFill>
              <a:latin typeface="+mn-lt"/>
              <a:cs typeface="Calibri"/>
            </a:endParaRPr>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Media Placeholder 2"/>
          <p:cNvSpPr>
            <a:spLocks noGrp="1"/>
          </p:cNvSpPr>
          <p:nvPr>
            <p:ph type="media" sz="quarter" idx="10"/>
          </p:nvPr>
        </p:nvSpPr>
        <p:spPr>
          <a:xfrm>
            <a:off x="0" y="1236664"/>
            <a:ext cx="12192000" cy="5621337"/>
          </a:xfrm>
          <a:solidFill>
            <a:schemeClr val="accent1"/>
          </a:solidFill>
        </p:spPr>
        <p:txBody>
          <a:bodyPr/>
          <a:lstStyle/>
          <a:p>
            <a:endParaRPr lang="en-US"/>
          </a:p>
        </p:txBody>
      </p:sp>
    </p:spTree>
    <p:extLst>
      <p:ext uri="{BB962C8B-B14F-4D97-AF65-F5344CB8AC3E}">
        <p14:creationId xmlns:p14="http://schemas.microsoft.com/office/powerpoint/2010/main" val="3180388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t>February 1, 2018 </a:t>
            </a:r>
          </a:p>
        </p:txBody>
      </p:sp>
      <p:sp>
        <p:nvSpPr>
          <p:cNvPr id="6" name="Slide Number Placeholder 5"/>
          <p:cNvSpPr>
            <a:spLocks noGrp="1"/>
          </p:cNvSpPr>
          <p:nvPr>
            <p:ph type="sldNum" sz="quarter" idx="12"/>
          </p:nvPr>
        </p:nvSpPr>
        <p:spPr/>
        <p:txBody>
          <a:bodyPr/>
          <a:lstStyle>
            <a:lvl1pPr>
              <a:defRPr/>
            </a:lvl1pPr>
          </a:lstStyle>
          <a:p>
            <a:pPr>
              <a:defRPr/>
            </a:pPr>
            <a:fld id="{E072579F-9FF5-4201-872C-73481382824D}" type="slidenum">
              <a:rPr lang="en-US"/>
              <a:pPr>
                <a:defRPr/>
              </a:pPr>
              <a:t>‹#›</a:t>
            </a:fld>
            <a:endParaRPr lang="en-US" dirty="0"/>
          </a:p>
        </p:txBody>
      </p:sp>
    </p:spTree>
    <p:extLst>
      <p:ext uri="{BB962C8B-B14F-4D97-AF65-F5344CB8AC3E}">
        <p14:creationId xmlns:p14="http://schemas.microsoft.com/office/powerpoint/2010/main" val="3921620532"/>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t>February 1, 2018 </a:t>
            </a:r>
          </a:p>
        </p:txBody>
      </p:sp>
      <p:sp>
        <p:nvSpPr>
          <p:cNvPr id="3" name="Footer Placeholder 4"/>
          <p:cNvSpPr>
            <a:spLocks noGrp="1"/>
          </p:cNvSpPr>
          <p:nvPr>
            <p:ph type="ftr" sz="quarter" idx="11"/>
          </p:nvPr>
        </p:nvSpPr>
        <p:spPr/>
        <p:txBody>
          <a:bodyPr/>
          <a:lstStyle>
            <a:lvl1pPr>
              <a:defRPr/>
            </a:lvl1pPr>
          </a:lstStyle>
          <a:p>
            <a:pPr>
              <a:defRPr/>
            </a:pPr>
            <a:r>
              <a:rPr lang="en-US"/>
              <a:t>Massachusetts Department of Career Services</a:t>
            </a:r>
          </a:p>
        </p:txBody>
      </p:sp>
      <p:sp>
        <p:nvSpPr>
          <p:cNvPr id="4" name="Slide Number Placeholder 5"/>
          <p:cNvSpPr>
            <a:spLocks noGrp="1"/>
          </p:cNvSpPr>
          <p:nvPr>
            <p:ph type="sldNum" sz="quarter" idx="12"/>
          </p:nvPr>
        </p:nvSpPr>
        <p:spPr/>
        <p:txBody>
          <a:bodyPr/>
          <a:lstStyle>
            <a:lvl1pPr>
              <a:defRPr/>
            </a:lvl1pPr>
          </a:lstStyle>
          <a:p>
            <a:pPr>
              <a:defRPr/>
            </a:pPr>
            <a:fld id="{08D68108-485C-48E7-99C0-B8D285AC8481}" type="slidenum">
              <a:rPr lang="en-US"/>
              <a:pPr>
                <a:defRPr/>
              </a:pPr>
              <a:t>‹#›</a:t>
            </a:fld>
            <a:endParaRPr lang="en-US"/>
          </a:p>
        </p:txBody>
      </p:sp>
    </p:spTree>
    <p:extLst>
      <p:ext uri="{BB962C8B-B14F-4D97-AF65-F5344CB8AC3E}">
        <p14:creationId xmlns:p14="http://schemas.microsoft.com/office/powerpoint/2010/main" val="4017076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7813"/>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1"/>
            <a:ext cx="50800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477000"/>
            <a:ext cx="3962400" cy="228600"/>
          </a:xfrm>
        </p:spPr>
        <p:txBody>
          <a:bodyPr/>
          <a:lstStyle>
            <a:lvl1pPr>
              <a:defRPr/>
            </a:lvl1pPr>
          </a:lstStyle>
          <a:p>
            <a:r>
              <a:rPr lang="en-US" altLang="en-US"/>
              <a:t>Massachusetts Department of Career Services</a:t>
            </a:r>
          </a:p>
        </p:txBody>
      </p:sp>
      <p:sp>
        <p:nvSpPr>
          <p:cNvPr id="6" name="Slide Number Placeholder 5"/>
          <p:cNvSpPr>
            <a:spLocks noGrp="1"/>
          </p:cNvSpPr>
          <p:nvPr>
            <p:ph type="sldNum" sz="quarter" idx="11"/>
          </p:nvPr>
        </p:nvSpPr>
        <p:spPr>
          <a:xfrm>
            <a:off x="9042400" y="6477000"/>
            <a:ext cx="2540000" cy="228600"/>
          </a:xfrm>
        </p:spPr>
        <p:txBody>
          <a:bodyPr/>
          <a:lstStyle>
            <a:lvl1pPr>
              <a:defRPr/>
            </a:lvl1pPr>
          </a:lstStyle>
          <a:p>
            <a:fld id="{9385707E-2364-4153-857D-FE30DD103C8D}" type="slidenum">
              <a:rPr lang="en-US" altLang="en-US"/>
              <a:pPr/>
              <a:t>‹#›</a:t>
            </a:fld>
            <a:endParaRPr lang="en-US" altLang="en-US"/>
          </a:p>
        </p:txBody>
      </p:sp>
      <p:sp>
        <p:nvSpPr>
          <p:cNvPr id="7" name="Date Placeholder 6"/>
          <p:cNvSpPr>
            <a:spLocks noGrp="1"/>
          </p:cNvSpPr>
          <p:nvPr>
            <p:ph type="dt" sz="half" idx="12"/>
          </p:nvPr>
        </p:nvSpPr>
        <p:spPr>
          <a:xfrm>
            <a:off x="304800" y="6477001"/>
            <a:ext cx="2844800" cy="244475"/>
          </a:xfrm>
        </p:spPr>
        <p:txBody>
          <a:bodyPr/>
          <a:lstStyle>
            <a:lvl1pPr>
              <a:defRPr/>
            </a:lvl1pPr>
          </a:lstStyle>
          <a:p>
            <a:r>
              <a:rPr lang="en-US" altLang="en-US"/>
              <a:t>December 2017</a:t>
            </a:r>
          </a:p>
        </p:txBody>
      </p:sp>
    </p:spTree>
    <p:extLst>
      <p:ext uri="{BB962C8B-B14F-4D97-AF65-F5344CB8AC3E}">
        <p14:creationId xmlns:p14="http://schemas.microsoft.com/office/powerpoint/2010/main" val="600973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D6D0D-6551-483A-94AD-C50AA22E8E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61B94-77B4-428F-AA9A-ED05914CAD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F4AC51-8496-47F4-A7AB-1B1287A0F4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AEF320-BEB6-4260-998B-3FA1E20D0DEE}"/>
              </a:ext>
            </a:extLst>
          </p:cNvPr>
          <p:cNvSpPr>
            <a:spLocks noGrp="1"/>
          </p:cNvSpPr>
          <p:nvPr>
            <p:ph type="dt" sz="half" idx="10"/>
          </p:nvPr>
        </p:nvSpPr>
        <p:spPr/>
        <p:txBody>
          <a:bodyPr/>
          <a:lstStyle/>
          <a:p>
            <a:fld id="{D8D82728-7589-48A5-B0D1-EFE90D083E70}" type="datetimeFigureOut">
              <a:rPr lang="en-US" smtClean="0"/>
              <a:t>10/14/2025</a:t>
            </a:fld>
            <a:endParaRPr lang="en-US"/>
          </a:p>
        </p:txBody>
      </p:sp>
      <p:sp>
        <p:nvSpPr>
          <p:cNvPr id="6" name="Footer Placeholder 5">
            <a:extLst>
              <a:ext uri="{FF2B5EF4-FFF2-40B4-BE49-F238E27FC236}">
                <a16:creationId xmlns:a16="http://schemas.microsoft.com/office/drawing/2014/main" id="{7BDE2ABE-5C1B-4672-8C42-4B346A6939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D352E5-D7B9-4B53-95FB-955CBC07DCDF}"/>
              </a:ext>
            </a:extLst>
          </p:cNvPr>
          <p:cNvSpPr>
            <a:spLocks noGrp="1"/>
          </p:cNvSpPr>
          <p:nvPr>
            <p:ph type="sldNum" sz="quarter" idx="12"/>
          </p:nvPr>
        </p:nvSpPr>
        <p:spPr/>
        <p:txBody>
          <a:bodyPr/>
          <a:lstStyle/>
          <a:p>
            <a:fld id="{A26BDF90-F303-4819-8687-25927A3352F7}" type="slidenum">
              <a:rPr lang="en-US" smtClean="0"/>
              <a:t>‹#›</a:t>
            </a:fld>
            <a:endParaRPr lang="en-US"/>
          </a:p>
        </p:txBody>
      </p:sp>
    </p:spTree>
    <p:extLst>
      <p:ext uri="{BB962C8B-B14F-4D97-AF65-F5344CB8AC3E}">
        <p14:creationId xmlns:p14="http://schemas.microsoft.com/office/powerpoint/2010/main" val="2531247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6"/>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831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1839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0"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 name="Content Placeholder 16"/>
          <p:cNvSpPr>
            <a:spLocks noGrp="1"/>
          </p:cNvSpPr>
          <p:nvPr>
            <p:ph sz="quarter" idx="10"/>
          </p:nvPr>
        </p:nvSpPr>
        <p:spPr>
          <a:xfrm>
            <a:off x="609601"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1" name="Content Placeholder 16"/>
          <p:cNvSpPr>
            <a:spLocks noGrp="1"/>
          </p:cNvSpPr>
          <p:nvPr>
            <p:ph sz="quarter" idx="11"/>
          </p:nvPr>
        </p:nvSpPr>
        <p:spPr>
          <a:xfrm>
            <a:off x="8113889"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
        <p:nvSpPr>
          <p:cNvPr id="22" name="Content Placeholder 16"/>
          <p:cNvSpPr>
            <a:spLocks noGrp="1"/>
          </p:cNvSpPr>
          <p:nvPr>
            <p:ph sz="quarter" idx="12"/>
          </p:nvPr>
        </p:nvSpPr>
        <p:spPr>
          <a:xfrm>
            <a:off x="4368800" y="1446236"/>
            <a:ext cx="3468511" cy="4525963"/>
          </a:xfrm>
        </p:spPr>
        <p:txBody>
          <a:bodyPr>
            <a:normAutofit/>
          </a:bodyPr>
          <a:lstStyle>
            <a:lvl1pPr marL="233363" indent="-233363">
              <a:defRPr sz="2000"/>
            </a:lvl1pPr>
            <a:lvl2pPr>
              <a:defRPr sz="18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1850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1"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6"/>
          <p:cNvSpPr>
            <a:spLocks noGrp="1"/>
          </p:cNvSpPr>
          <p:nvPr>
            <p:ph sz="quarter" idx="11"/>
          </p:nvPr>
        </p:nvSpPr>
        <p:spPr>
          <a:xfrm>
            <a:off x="6375398" y="1446236"/>
            <a:ext cx="5204177" cy="4525963"/>
          </a:xfrm>
        </p:spPr>
        <p:txBody>
          <a:bodyPr>
            <a:normAutofit/>
          </a:bodyPr>
          <a:lstStyle>
            <a:lvl1pPr>
              <a:defRPr sz="2400"/>
            </a:lvl1pPr>
            <a:lvl2pPr>
              <a:defRPr sz="20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00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 Content Boxe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1"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5" name="Straight Connector 14"/>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16"/>
          <p:cNvSpPr>
            <a:spLocks noGrp="1"/>
          </p:cNvSpPr>
          <p:nvPr>
            <p:ph sz="quarter" idx="10"/>
          </p:nvPr>
        </p:nvSpPr>
        <p:spPr>
          <a:xfrm>
            <a:off x="609600" y="1446237"/>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2" name="Content Placeholder 16"/>
          <p:cNvSpPr>
            <a:spLocks noGrp="1"/>
          </p:cNvSpPr>
          <p:nvPr>
            <p:ph sz="quarter" idx="11"/>
          </p:nvPr>
        </p:nvSpPr>
        <p:spPr>
          <a:xfrm>
            <a:off x="609600" y="3820584"/>
            <a:ext cx="5317067"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4" name="Content Placeholder 16"/>
          <p:cNvSpPr>
            <a:spLocks noGrp="1"/>
          </p:cNvSpPr>
          <p:nvPr>
            <p:ph sz="quarter" idx="12"/>
          </p:nvPr>
        </p:nvSpPr>
        <p:spPr>
          <a:xfrm>
            <a:off x="6265333" y="1446237"/>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
        <p:nvSpPr>
          <p:cNvPr id="16" name="Content Placeholder 16"/>
          <p:cNvSpPr>
            <a:spLocks noGrp="1"/>
          </p:cNvSpPr>
          <p:nvPr>
            <p:ph sz="quarter" idx="13"/>
          </p:nvPr>
        </p:nvSpPr>
        <p:spPr>
          <a:xfrm>
            <a:off x="6265333" y="3820584"/>
            <a:ext cx="5317065" cy="2152097"/>
          </a:xfrm>
        </p:spPr>
        <p:txBody>
          <a:bodyPr>
            <a:normAutofit/>
          </a:bodyPr>
          <a:lstStyle>
            <a:lvl1pPr marL="233363" indent="-233363">
              <a:defRPr sz="2000"/>
            </a:lvl1pPr>
            <a:lvl2pPr>
              <a:defRPr sz="1800"/>
            </a:lvl2pPr>
            <a:lvl3pPr>
              <a:defRPr sz="16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60314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63066"/>
            <a:ext cx="5175957" cy="494851"/>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061480"/>
            <a:ext cx="5175956"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 Placeholder 2"/>
          <p:cNvSpPr>
            <a:spLocks noGrp="1"/>
          </p:cNvSpPr>
          <p:nvPr>
            <p:ph type="body" idx="10"/>
          </p:nvPr>
        </p:nvSpPr>
        <p:spPr>
          <a:xfrm>
            <a:off x="6406443" y="1463066"/>
            <a:ext cx="5175956" cy="494851"/>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Content Placeholder 3"/>
          <p:cNvSpPr>
            <a:spLocks noGrp="1"/>
          </p:cNvSpPr>
          <p:nvPr>
            <p:ph sz="half" idx="11"/>
          </p:nvPr>
        </p:nvSpPr>
        <p:spPr>
          <a:xfrm>
            <a:off x="6406444" y="2061480"/>
            <a:ext cx="5175955" cy="3910719"/>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4927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1" y="1463065"/>
            <a:ext cx="3412068" cy="759435"/>
          </a:xfrm>
          <a:prstGeom prst="rect">
            <a:avLst/>
          </a:prstGeom>
          <a:solidFill>
            <a:srgbClr val="042B4A"/>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7"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1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20" name="Straight Connector 19"/>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2"/>
          <p:cNvSpPr>
            <a:spLocks noGrp="1"/>
          </p:cNvSpPr>
          <p:nvPr>
            <p:ph type="body" idx="10"/>
          </p:nvPr>
        </p:nvSpPr>
        <p:spPr>
          <a:xfrm>
            <a:off x="8170331" y="1463065"/>
            <a:ext cx="3412068" cy="759435"/>
          </a:xfrm>
          <a:prstGeom prst="rect">
            <a:avLst/>
          </a:prstGeom>
          <a:solidFill>
            <a:srgbClr val="7D3379"/>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3"/>
          <p:cNvSpPr>
            <a:spLocks noGrp="1"/>
          </p:cNvSpPr>
          <p:nvPr>
            <p:ph sz="half" idx="11"/>
          </p:nvPr>
        </p:nvSpPr>
        <p:spPr>
          <a:xfrm>
            <a:off x="8170332"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
        <p:nvSpPr>
          <p:cNvPr id="13" name="Text Placeholder 2"/>
          <p:cNvSpPr>
            <a:spLocks noGrp="1"/>
          </p:cNvSpPr>
          <p:nvPr>
            <p:ph type="body" idx="12"/>
          </p:nvPr>
        </p:nvSpPr>
        <p:spPr>
          <a:xfrm>
            <a:off x="4368801" y="1463065"/>
            <a:ext cx="3412068" cy="759435"/>
          </a:xfrm>
          <a:prstGeom prst="rect">
            <a:avLst/>
          </a:prstGeom>
          <a:solidFill>
            <a:srgbClr val="53A4CF"/>
          </a:solidFill>
        </p:spPr>
        <p:txBody>
          <a:bodyPr tIns="0" bIns="45720" anchor="ctr" anchorCtr="0">
            <a:no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Content Placeholder 3"/>
          <p:cNvSpPr>
            <a:spLocks noGrp="1"/>
          </p:cNvSpPr>
          <p:nvPr>
            <p:ph sz="half" idx="13"/>
          </p:nvPr>
        </p:nvSpPr>
        <p:spPr>
          <a:xfrm>
            <a:off x="4368801" y="2328333"/>
            <a:ext cx="3412067" cy="3643865"/>
          </a:xfrm>
          <a:prstGeom prst="rect">
            <a:avLst/>
          </a:prstGeom>
        </p:spPr>
        <p:txBody>
          <a:bodyPr>
            <a:normAutofit/>
          </a:bodyPr>
          <a:lstStyle>
            <a:lvl1pPr marL="233363" indent="-233363">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482535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609600" y="139614"/>
            <a:ext cx="9508067" cy="954348"/>
          </a:xfrm>
          <a:prstGeom prst="rect">
            <a:avLst/>
          </a:prstGeom>
        </p:spPr>
        <p:txBody>
          <a:bodyPr vert="horz" lIns="91440" tIns="45720" rIns="91440" bIns="45720" rtlCol="0" anchor="ctr">
            <a:noAutofit/>
          </a:bodyPr>
          <a:lstStyle/>
          <a:p>
            <a:r>
              <a:rPr lang="en-US" dirty="0"/>
              <a:t>Click to edit </a:t>
            </a:r>
            <a:br>
              <a:rPr lang="en-US" dirty="0"/>
            </a:br>
            <a:r>
              <a:rPr lang="en-US" dirty="0"/>
              <a:t>Master title style</a:t>
            </a:r>
          </a:p>
        </p:txBody>
      </p:sp>
      <p:sp>
        <p:nvSpPr>
          <p:cNvPr id="8"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998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2"/>
            <a:ext cx="12192000" cy="121841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139614"/>
            <a:ext cx="9508067" cy="941041"/>
          </a:xfrm>
          <a:prstGeom prst="rect">
            <a:avLst/>
          </a:prstGeom>
        </p:spPr>
        <p:txBody>
          <a:bodyPr vert="horz" lIns="91440" tIns="45720" rIns="91440" bIns="45720" rtlCol="0" anchor="ctr">
            <a:noAutofit/>
          </a:bodyPr>
          <a:lstStyle/>
          <a:p>
            <a:r>
              <a:rPr lang="en-US" dirty="0"/>
              <a:t>Click to edit Master title style</a:t>
            </a:r>
          </a:p>
        </p:txBody>
      </p:sp>
      <p:sp>
        <p:nvSpPr>
          <p:cNvPr id="3" name="Slide Number Placeholder 2"/>
          <p:cNvSpPr>
            <a:spLocks noGrp="1"/>
          </p:cNvSpPr>
          <p:nvPr>
            <p:ph type="sldNum" sz="quarter" idx="4"/>
          </p:nvPr>
        </p:nvSpPr>
        <p:spPr>
          <a:xfrm>
            <a:off x="11187289" y="6358002"/>
            <a:ext cx="395111" cy="365125"/>
          </a:xfrm>
          <a:prstGeom prst="rect">
            <a:avLst/>
          </a:prstGeom>
        </p:spPr>
        <p:txBody>
          <a:bodyPr vert="horz" lIns="0" tIns="45720" rIns="0" bIns="45720" rtlCol="0" anchor="ctr"/>
          <a:lstStyle>
            <a:lvl1pPr algn="r">
              <a:defRPr sz="1000">
                <a:solidFill>
                  <a:srgbClr val="042B4A"/>
                </a:solidFill>
              </a:defRPr>
            </a:lvl1pPr>
          </a:lstStyle>
          <a:p>
            <a:fld id="{941BE8DD-6BA1-AD43-8321-0CEB068BCC7D}" type="slidenum">
              <a:rPr lang="en-US" smtClean="0"/>
              <a:pPr/>
              <a:t>‹#›</a:t>
            </a:fld>
            <a:endParaRPr lang="en-US" dirty="0"/>
          </a:p>
        </p:txBody>
      </p:sp>
      <p:sp>
        <p:nvSpPr>
          <p:cNvPr id="4" name="Text Placeholder 3"/>
          <p:cNvSpPr>
            <a:spLocks noGrp="1"/>
          </p:cNvSpPr>
          <p:nvPr>
            <p:ph type="body" idx="1"/>
          </p:nvPr>
        </p:nvSpPr>
        <p:spPr>
          <a:xfrm>
            <a:off x="609600" y="1446236"/>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V="1">
            <a:off x="11208251" y="6483048"/>
            <a:ext cx="0" cy="148867"/>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0" y="6200016"/>
            <a:ext cx="12192000"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Right Triangle 13"/>
          <p:cNvSpPr/>
          <p:nvPr userDrawn="1"/>
        </p:nvSpPr>
        <p:spPr>
          <a:xfrm flipH="1" flipV="1">
            <a:off x="10827070" y="-14108"/>
            <a:ext cx="1385449" cy="1241210"/>
          </a:xfrm>
          <a:prstGeom prst="rtTriangle">
            <a:avLst/>
          </a:prstGeom>
          <a:solidFill>
            <a:srgbClr val="45A78E"/>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1800"/>
          </a:p>
        </p:txBody>
      </p:sp>
      <p:pic>
        <p:nvPicPr>
          <p:cNvPr id="5" name="Picture 4"/>
          <p:cNvPicPr>
            <a:picLocks noChangeAspect="1"/>
          </p:cNvPicPr>
          <p:nvPr userDrawn="1"/>
        </p:nvPicPr>
        <p:blipFill rotWithShape="1">
          <a:blip r:embed="rId20">
            <a:extLst>
              <a:ext uri="{28A0092B-C50C-407E-A947-70E740481C1C}">
                <a14:useLocalDpi xmlns:a14="http://schemas.microsoft.com/office/drawing/2010/main" val="0"/>
              </a:ext>
            </a:extLst>
          </a:blip>
          <a:srcRect l="1785" t="14557" r="3572" b="12388"/>
          <a:stretch/>
        </p:blipFill>
        <p:spPr>
          <a:xfrm>
            <a:off x="51335" y="6285297"/>
            <a:ext cx="2720741" cy="471638"/>
          </a:xfrm>
          <a:prstGeom prst="rect">
            <a:avLst/>
          </a:prstGeom>
        </p:spPr>
      </p:pic>
    </p:spTree>
    <p:extLst>
      <p:ext uri="{BB962C8B-B14F-4D97-AF65-F5344CB8AC3E}">
        <p14:creationId xmlns:p14="http://schemas.microsoft.com/office/powerpoint/2010/main" val="2099778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Lst>
  <p:hf hdr="0"/>
  <p:txStyles>
    <p:title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p:titleStyle>
    <p:bodyStyle>
      <a:lvl1pPr marL="285750" indent="-285750" algn="l" defTabSz="457200" rtl="0" eaLnBrk="1" latinLnBrk="0" hangingPunct="1">
        <a:lnSpc>
          <a:spcPct val="90000"/>
        </a:lnSpc>
        <a:spcBef>
          <a:spcPts val="1800"/>
        </a:spcBef>
        <a:buClr>
          <a:schemeClr val="tx1"/>
        </a:buClr>
        <a:buFont typeface="Arial"/>
        <a:buChar char="•"/>
        <a:defRPr sz="2800" kern="1200">
          <a:solidFill>
            <a:schemeClr val="tx2"/>
          </a:solidFill>
          <a:latin typeface="+mn-lt"/>
          <a:ea typeface="+mn-ea"/>
          <a:cs typeface="+mn-cs"/>
        </a:defRPr>
      </a:lvl1pPr>
      <a:lvl2pPr marL="736600" indent="-287338" algn="l" defTabSz="457200" rtl="0" eaLnBrk="1" latinLnBrk="0" hangingPunct="1">
        <a:lnSpc>
          <a:spcPct val="90000"/>
        </a:lnSpc>
        <a:spcBef>
          <a:spcPts val="900"/>
        </a:spcBef>
        <a:buClr>
          <a:schemeClr val="tx1"/>
        </a:buClr>
        <a:buFont typeface="Lucida Grande"/>
        <a:buChar char="–"/>
        <a:tabLst/>
        <a:defRPr sz="2400" kern="1200">
          <a:solidFill>
            <a:schemeClr val="tx2"/>
          </a:solidFill>
          <a:latin typeface="+mn-lt"/>
          <a:ea typeface="+mn-ea"/>
          <a:cs typeface="+mn-cs"/>
        </a:defRPr>
      </a:lvl2pPr>
      <a:lvl3pPr marL="1090613"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3pPr>
      <a:lvl4pPr marL="1543050" indent="-225425" algn="l" defTabSz="457200" rtl="0" eaLnBrk="1" latinLnBrk="0" hangingPunct="1">
        <a:lnSpc>
          <a:spcPct val="90000"/>
        </a:lnSpc>
        <a:spcBef>
          <a:spcPts val="900"/>
        </a:spcBef>
        <a:buClr>
          <a:schemeClr val="tx1"/>
        </a:buClr>
        <a:buFont typeface="Lucida Grande"/>
        <a:buChar char="–"/>
        <a:defRPr sz="2000" kern="1200">
          <a:solidFill>
            <a:schemeClr val="tx2"/>
          </a:solidFill>
          <a:latin typeface="+mn-lt"/>
          <a:ea typeface="+mn-ea"/>
          <a:cs typeface="+mn-cs"/>
        </a:defRPr>
      </a:lvl4pPr>
      <a:lvl5pPr marL="1943100" indent="-228600" algn="l" defTabSz="457200" rtl="0" eaLnBrk="1" latinLnBrk="0" hangingPunct="1">
        <a:lnSpc>
          <a:spcPct val="90000"/>
        </a:lnSpc>
        <a:spcBef>
          <a:spcPts val="900"/>
        </a:spcBef>
        <a:buClr>
          <a:schemeClr val="tx1"/>
        </a:buClr>
        <a:buFont typeface="Arial"/>
        <a:buChar char="»"/>
        <a:defRPr sz="20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ortal.ma.cis360.org/" TargetMode="External"/><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s://portal.ma.cis360.org/" TargetMode="External"/><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portal.masscis.intocareers.org/" TargetMode="External"/><Relationship Id="rId2" Type="http://schemas.openxmlformats.org/officeDocument/2006/relationships/hyperlink" Target="mailto:MassHireCIS@State.MA.US" TargetMode="Externa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mass.gov/workforce-system-staff-training" TargetMode="Externa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mass.gov/info-details/masshire-career-information-systems-360-trainings"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mass.gov/how-to/masshire-career-information-system-360-cis-360-training" TargetMode="Externa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ortal.ma.cis360.org/" TargetMode="Externa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298178" y="1461045"/>
            <a:ext cx="9259751" cy="1020688"/>
          </a:xfrm>
        </p:spPr>
        <p:txBody>
          <a:bodyPr vert="horz" lIns="0" tIns="45720" rIns="0" bIns="45720" rtlCol="0" anchor="t">
            <a:noAutofit/>
          </a:bodyPr>
          <a:lstStyle/>
          <a:p>
            <a:pPr algn="ctr">
              <a:lnSpc>
                <a:spcPct val="100000"/>
              </a:lnSpc>
              <a:spcBef>
                <a:spcPts val="600"/>
              </a:spcBef>
            </a:pPr>
            <a:r>
              <a:rPr lang="en-US" sz="3600" b="1" dirty="0">
                <a:solidFill>
                  <a:schemeClr val="bg1"/>
                </a:solidFill>
                <a:latin typeface="Century Gothic"/>
                <a:cs typeface="Calibri"/>
              </a:rPr>
              <a:t>MassHire Career Information Systems 360 </a:t>
            </a:r>
          </a:p>
          <a:p>
            <a:pPr algn="ctr">
              <a:lnSpc>
                <a:spcPct val="100000"/>
              </a:lnSpc>
              <a:spcBef>
                <a:spcPts val="600"/>
              </a:spcBef>
            </a:pPr>
            <a:endParaRPr lang="en-US" sz="3600" b="1" dirty="0">
              <a:solidFill>
                <a:schemeClr val="bg1"/>
              </a:solidFill>
              <a:latin typeface="Century Gothic"/>
              <a:cs typeface="Calibri"/>
            </a:endParaRPr>
          </a:p>
          <a:p>
            <a:pPr algn="ctr">
              <a:lnSpc>
                <a:spcPct val="100000"/>
              </a:lnSpc>
              <a:spcBef>
                <a:spcPts val="600"/>
              </a:spcBef>
            </a:pPr>
            <a:r>
              <a:rPr lang="en-US" sz="3600" b="1" dirty="0">
                <a:solidFill>
                  <a:schemeClr val="bg1"/>
                </a:solidFill>
                <a:latin typeface="Century Gothic"/>
                <a:cs typeface="Calibri"/>
              </a:rPr>
              <a:t>Part 1:  Account Creation +</a:t>
            </a:r>
          </a:p>
          <a:p>
            <a:pPr algn="ctr">
              <a:lnSpc>
                <a:spcPct val="100000"/>
              </a:lnSpc>
              <a:spcBef>
                <a:spcPts val="600"/>
              </a:spcBef>
            </a:pPr>
            <a:r>
              <a:rPr lang="en-US" sz="3600" b="1" dirty="0">
                <a:solidFill>
                  <a:schemeClr val="bg1"/>
                </a:solidFill>
                <a:latin typeface="Century Gothic"/>
                <a:cs typeface="Calibri"/>
              </a:rPr>
              <a:t>Career Planning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532" y="5019793"/>
            <a:ext cx="4541178" cy="1359739"/>
          </a:xfrm>
          <a:prstGeom prst="rect">
            <a:avLst/>
          </a:prstGeom>
        </p:spPr>
      </p:pic>
      <p:sp>
        <p:nvSpPr>
          <p:cNvPr id="6" name="TextBox 1">
            <a:extLst>
              <a:ext uri="{FF2B5EF4-FFF2-40B4-BE49-F238E27FC236}">
                <a16:creationId xmlns:a16="http://schemas.microsoft.com/office/drawing/2014/main" id="{FBC0E79C-C996-43A8-A45C-22A5BFA733F7}"/>
              </a:ext>
            </a:extLst>
          </p:cNvPr>
          <p:cNvSpPr txBox="1"/>
          <p:nvPr/>
        </p:nvSpPr>
        <p:spPr>
          <a:xfrm>
            <a:off x="1613211" y="6412924"/>
            <a:ext cx="9054790" cy="2308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1450" lvl="1"/>
            <a:r>
              <a:rPr lang="en-US" sz="900" b="1" i="1" dirty="0">
                <a:solidFill>
                  <a:srgbClr val="009876"/>
                </a:solidFill>
                <a:latin typeface="Calibri"/>
                <a:ea typeface="+mn-lt"/>
                <a:cs typeface="Calibri"/>
              </a:rPr>
              <a:t>MassHire Programs &amp; Services are funded in full by US Department of Labor (USDOL) Employment and Training Administration grants. (Additional details furnished upon request.)</a:t>
            </a:r>
            <a:endParaRPr lang="en-US" sz="900" b="1" dirty="0">
              <a:solidFill>
                <a:srgbClr val="009876"/>
              </a:solidFill>
              <a:latin typeface="Calibri"/>
              <a:cs typeface="Calibri"/>
            </a:endParaRPr>
          </a:p>
        </p:txBody>
      </p:sp>
    </p:spTree>
    <p:extLst>
      <p:ext uri="{BB962C8B-B14F-4D97-AF65-F5344CB8AC3E}">
        <p14:creationId xmlns:p14="http://schemas.microsoft.com/office/powerpoint/2010/main" val="350835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732B-2EB1-C1AC-B7E6-3BC436B2E69B}"/>
              </a:ext>
            </a:extLst>
          </p:cNvPr>
          <p:cNvSpPr>
            <a:spLocks noGrp="1"/>
          </p:cNvSpPr>
          <p:nvPr>
            <p:ph type="title"/>
          </p:nvPr>
        </p:nvSpPr>
        <p:spPr/>
        <p:txBody>
          <a:bodyPr/>
          <a:lstStyle/>
          <a:p>
            <a:r>
              <a:rPr lang="en-US" dirty="0"/>
              <a:t>CIS 360 Activation Form</a:t>
            </a:r>
          </a:p>
        </p:txBody>
      </p:sp>
      <p:pic>
        <p:nvPicPr>
          <p:cNvPr id="9" name="Content Placeholder 8">
            <a:extLst>
              <a:ext uri="{FF2B5EF4-FFF2-40B4-BE49-F238E27FC236}">
                <a16:creationId xmlns:a16="http://schemas.microsoft.com/office/drawing/2014/main" id="{975DC66D-5211-3C42-61C4-ADED9ABA1A41}"/>
              </a:ext>
            </a:extLst>
          </p:cNvPr>
          <p:cNvPicPr>
            <a:picLocks noGrp="1" noChangeAspect="1"/>
          </p:cNvPicPr>
          <p:nvPr>
            <p:ph sz="half" idx="2"/>
          </p:nvPr>
        </p:nvPicPr>
        <p:blipFill>
          <a:blip r:embed="rId2"/>
          <a:stretch>
            <a:fillRect/>
          </a:stretch>
        </p:blipFill>
        <p:spPr>
          <a:xfrm>
            <a:off x="5785294" y="1381493"/>
            <a:ext cx="3617530" cy="4646616"/>
          </a:xfrm>
          <a:ln w="12700">
            <a:solidFill>
              <a:schemeClr val="accent1"/>
            </a:solidFill>
          </a:ln>
        </p:spPr>
      </p:pic>
      <p:sp>
        <p:nvSpPr>
          <p:cNvPr id="5" name="Date Placeholder 4">
            <a:extLst>
              <a:ext uri="{FF2B5EF4-FFF2-40B4-BE49-F238E27FC236}">
                <a16:creationId xmlns:a16="http://schemas.microsoft.com/office/drawing/2014/main" id="{035A8F3D-61D7-282B-FD13-93A59359A3F8}"/>
              </a:ext>
            </a:extLst>
          </p:cNvPr>
          <p:cNvSpPr>
            <a:spLocks noGrp="1"/>
          </p:cNvSpPr>
          <p:nvPr>
            <p:ph type="dt" sz="half" idx="10"/>
          </p:nvPr>
        </p:nvSpPr>
        <p:spPr/>
        <p:txBody>
          <a:bodyPr/>
          <a:lstStyle/>
          <a:p>
            <a:fld id="{17A7937A-8C96-4F15-95BB-AC6A50763FC8}" type="datetime1">
              <a:rPr lang="en-US" smtClean="0"/>
              <a:t>10/14/2025</a:t>
            </a:fld>
            <a:endParaRPr lang="en-US"/>
          </a:p>
        </p:txBody>
      </p:sp>
      <p:sp>
        <p:nvSpPr>
          <p:cNvPr id="6" name="Footer Placeholder 5">
            <a:extLst>
              <a:ext uri="{FF2B5EF4-FFF2-40B4-BE49-F238E27FC236}">
                <a16:creationId xmlns:a16="http://schemas.microsoft.com/office/drawing/2014/main" id="{4F48B331-FFB3-76F8-F9AC-44CBD8EEF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92EF64-0215-5878-FAEB-CB76110BEC4D}"/>
              </a:ext>
            </a:extLst>
          </p:cNvPr>
          <p:cNvSpPr>
            <a:spLocks noGrp="1"/>
          </p:cNvSpPr>
          <p:nvPr>
            <p:ph type="sldNum" sz="quarter" idx="12"/>
          </p:nvPr>
        </p:nvSpPr>
        <p:spPr/>
        <p:txBody>
          <a:bodyPr/>
          <a:lstStyle/>
          <a:p>
            <a:fld id="{A26BDF90-F303-4819-8687-25927A3352F7}" type="slidenum">
              <a:rPr lang="en-US" smtClean="0"/>
              <a:t>10</a:t>
            </a:fld>
            <a:endParaRPr lang="en-US"/>
          </a:p>
        </p:txBody>
      </p:sp>
      <p:sp>
        <p:nvSpPr>
          <p:cNvPr id="10" name="TextBox 9">
            <a:extLst>
              <a:ext uri="{FF2B5EF4-FFF2-40B4-BE49-F238E27FC236}">
                <a16:creationId xmlns:a16="http://schemas.microsoft.com/office/drawing/2014/main" id="{ABA44637-3039-D694-D163-23796CCE7F85}"/>
              </a:ext>
            </a:extLst>
          </p:cNvPr>
          <p:cNvSpPr txBox="1"/>
          <p:nvPr/>
        </p:nvSpPr>
        <p:spPr>
          <a:xfrm>
            <a:off x="448052" y="2305615"/>
            <a:ext cx="4682247" cy="2246769"/>
          </a:xfrm>
          <a:prstGeom prst="rect">
            <a:avLst/>
          </a:prstGeom>
          <a:noFill/>
        </p:spPr>
        <p:txBody>
          <a:bodyPr wrap="square" rtlCol="0">
            <a:spAutoFit/>
          </a:bodyPr>
          <a:lstStyle/>
          <a:p>
            <a:r>
              <a:rPr lang="en-US" sz="2800" dirty="0">
                <a:hlinkClick r:id="rId3"/>
              </a:rPr>
              <a:t>https://portal.ma.cis360.org/</a:t>
            </a:r>
            <a:endParaRPr lang="en-US" sz="2800" dirty="0"/>
          </a:p>
          <a:p>
            <a:endParaRPr lang="en-US" sz="2800" dirty="0"/>
          </a:p>
          <a:p>
            <a:r>
              <a:rPr lang="en-US" sz="2800" dirty="0"/>
              <a:t>Email to:</a:t>
            </a:r>
          </a:p>
          <a:p>
            <a:endParaRPr lang="en-US" sz="2800" dirty="0"/>
          </a:p>
          <a:p>
            <a:r>
              <a:rPr lang="fr-FR" sz="2800" dirty="0"/>
              <a:t>MassHireCIS@State.MA.US</a:t>
            </a:r>
            <a:endParaRPr lang="en-US" sz="2800" dirty="0"/>
          </a:p>
        </p:txBody>
      </p:sp>
    </p:spTree>
    <p:extLst>
      <p:ext uri="{BB962C8B-B14F-4D97-AF65-F5344CB8AC3E}">
        <p14:creationId xmlns:p14="http://schemas.microsoft.com/office/powerpoint/2010/main" val="229776471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Military</a:t>
            </a:r>
          </a:p>
        </p:txBody>
      </p:sp>
      <p:pic>
        <p:nvPicPr>
          <p:cNvPr id="4" name="Content Placeholder 3">
            <a:extLst>
              <a:ext uri="{FF2B5EF4-FFF2-40B4-BE49-F238E27FC236}">
                <a16:creationId xmlns:a16="http://schemas.microsoft.com/office/drawing/2014/main" id="{B84238FC-AB5D-242A-7BDF-284C2C6980F9}"/>
              </a:ext>
            </a:extLst>
          </p:cNvPr>
          <p:cNvPicPr>
            <a:picLocks noGrp="1" noChangeAspect="1"/>
          </p:cNvPicPr>
          <p:nvPr>
            <p:ph idx="1"/>
          </p:nvPr>
        </p:nvPicPr>
        <p:blipFill>
          <a:blip r:embed="rId2"/>
          <a:stretch>
            <a:fillRect/>
          </a:stretch>
        </p:blipFill>
        <p:spPr>
          <a:xfrm>
            <a:off x="1281112" y="1456531"/>
            <a:ext cx="9629775" cy="4505325"/>
          </a:xfrm>
          <a:ln w="19050">
            <a:solidFill>
              <a:schemeClr val="accent1"/>
            </a:solidFill>
          </a:ln>
        </p:spPr>
      </p:pic>
    </p:spTree>
    <p:extLst>
      <p:ext uri="{BB962C8B-B14F-4D97-AF65-F5344CB8AC3E}">
        <p14:creationId xmlns:p14="http://schemas.microsoft.com/office/powerpoint/2010/main" val="1414866347"/>
      </p:ext>
    </p:extLst>
  </p:cSld>
  <p:clrMapOvr>
    <a:masterClrMapping/>
  </p:clrMapOvr>
  <p:transition>
    <p:fade thruBlk="1"/>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r>
              <a:rPr lang="en-US" dirty="0"/>
              <a:t>Career Plan:  Military </a:t>
            </a:r>
          </a:p>
        </p:txBody>
      </p:sp>
      <p:pic>
        <p:nvPicPr>
          <p:cNvPr id="4" name="Content Placeholder 3">
            <a:extLst>
              <a:ext uri="{FF2B5EF4-FFF2-40B4-BE49-F238E27FC236}">
                <a16:creationId xmlns:a16="http://schemas.microsoft.com/office/drawing/2014/main" id="{92182964-EE3B-14E5-DC45-CDF141F4EECF}"/>
              </a:ext>
            </a:extLst>
          </p:cNvPr>
          <p:cNvPicPr>
            <a:picLocks noGrp="1" noChangeAspect="1"/>
          </p:cNvPicPr>
          <p:nvPr>
            <p:ph idx="1"/>
          </p:nvPr>
        </p:nvPicPr>
        <p:blipFill>
          <a:blip r:embed="rId2"/>
          <a:stretch>
            <a:fillRect/>
          </a:stretch>
        </p:blipFill>
        <p:spPr>
          <a:xfrm>
            <a:off x="5447489" y="139614"/>
            <a:ext cx="3811999" cy="6578772"/>
          </a:xfrm>
          <a:ln>
            <a:solidFill>
              <a:schemeClr val="accent1"/>
            </a:solidFill>
          </a:ln>
        </p:spPr>
      </p:pic>
    </p:spTree>
    <p:extLst>
      <p:ext uri="{BB962C8B-B14F-4D97-AF65-F5344CB8AC3E}">
        <p14:creationId xmlns:p14="http://schemas.microsoft.com/office/powerpoint/2010/main" val="3880216788"/>
      </p:ext>
    </p:extLst>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r>
              <a:rPr lang="en-US" dirty="0"/>
              <a:t>Career Plan: Military</a:t>
            </a:r>
          </a:p>
        </p:txBody>
      </p:sp>
      <p:pic>
        <p:nvPicPr>
          <p:cNvPr id="4" name="Content Placeholder 3">
            <a:extLst>
              <a:ext uri="{FF2B5EF4-FFF2-40B4-BE49-F238E27FC236}">
                <a16:creationId xmlns:a16="http://schemas.microsoft.com/office/drawing/2014/main" id="{CEB65E1E-60E6-5E43-98D8-D2143C475281}"/>
              </a:ext>
            </a:extLst>
          </p:cNvPr>
          <p:cNvPicPr>
            <a:picLocks noGrp="1" noChangeAspect="1"/>
          </p:cNvPicPr>
          <p:nvPr>
            <p:ph idx="1"/>
          </p:nvPr>
        </p:nvPicPr>
        <p:blipFill>
          <a:blip r:embed="rId2"/>
          <a:stretch>
            <a:fillRect/>
          </a:stretch>
        </p:blipFill>
        <p:spPr>
          <a:xfrm>
            <a:off x="4999594" y="139613"/>
            <a:ext cx="5837019" cy="6522693"/>
          </a:xfrm>
          <a:ln>
            <a:solidFill>
              <a:schemeClr val="accent1"/>
            </a:solidFill>
          </a:ln>
        </p:spPr>
      </p:pic>
    </p:spTree>
    <p:extLst>
      <p:ext uri="{BB962C8B-B14F-4D97-AF65-F5344CB8AC3E}">
        <p14:creationId xmlns:p14="http://schemas.microsoft.com/office/powerpoint/2010/main" val="3871813701"/>
      </p:ext>
    </p:extLst>
  </p:cSld>
  <p:clrMapOvr>
    <a:masterClrMapping/>
  </p:clrMapOvr>
  <p:transition>
    <p:fade thruBlk="1"/>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2095125"/>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 </a:t>
            </a:r>
          </a:p>
          <a:p>
            <a:pPr algn="ctr">
              <a:lnSpc>
                <a:spcPct val="90000"/>
              </a:lnSpc>
              <a:spcBef>
                <a:spcPct val="0"/>
              </a:spcBef>
              <a:spcAft>
                <a:spcPts val="600"/>
              </a:spcAft>
            </a:pPr>
            <a:r>
              <a:rPr lang="en-US" sz="6000" b="1" dirty="0">
                <a:solidFill>
                  <a:srgbClr val="009876"/>
                </a:solidFill>
                <a:latin typeface="+mj-lt"/>
                <a:ea typeface="+mj-ea"/>
                <a:cs typeface="+mj-cs"/>
              </a:rPr>
              <a:t>On the</a:t>
            </a:r>
          </a:p>
          <a:p>
            <a:pPr algn="ctr">
              <a:lnSpc>
                <a:spcPct val="90000"/>
              </a:lnSpc>
              <a:spcBef>
                <a:spcPct val="0"/>
              </a:spcBef>
              <a:spcAft>
                <a:spcPts val="600"/>
              </a:spcAft>
            </a:pPr>
            <a:r>
              <a:rPr lang="en-US" sz="6000" b="1" dirty="0">
                <a:solidFill>
                  <a:srgbClr val="009876"/>
                </a:solidFill>
                <a:latin typeface="+mj-lt"/>
                <a:ea typeface="+mj-ea"/>
                <a:cs typeface="+mj-cs"/>
              </a:rPr>
              <a:t>Adult Career Plan </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360639">
            <a:off x="8663922" y="4306765"/>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54155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YOUTH</a:t>
            </a:r>
          </a:p>
        </p:txBody>
      </p:sp>
      <p:sp>
        <p:nvSpPr>
          <p:cNvPr id="5" name="Content Placeholder 4">
            <a:extLst>
              <a:ext uri="{FF2B5EF4-FFF2-40B4-BE49-F238E27FC236}">
                <a16:creationId xmlns:a16="http://schemas.microsoft.com/office/drawing/2014/main" id="{3518341D-2D63-A52E-C0E8-6D316C060C63}"/>
              </a:ext>
            </a:extLst>
          </p:cNvPr>
          <p:cNvSpPr>
            <a:spLocks noGrp="1"/>
          </p:cNvSpPr>
          <p:nvPr>
            <p:ph idx="1"/>
          </p:nvPr>
        </p:nvSpPr>
        <p:spPr/>
        <p:txBody>
          <a:bodyPr/>
          <a:lstStyle/>
          <a:p>
            <a:pPr marL="0" indent="0">
              <a:buNone/>
            </a:pPr>
            <a:r>
              <a:rPr lang="en-US" dirty="0">
                <a:solidFill>
                  <a:schemeClr val="tx1"/>
                </a:solidFill>
              </a:rPr>
              <a:t>Youth</a:t>
            </a:r>
          </a:p>
          <a:p>
            <a:pPr marL="0" indent="0">
              <a:buNone/>
            </a:pPr>
            <a:endParaRPr lang="en-US" dirty="0">
              <a:solidFill>
                <a:schemeClr val="tx1"/>
              </a:solidFill>
            </a:endParaRPr>
          </a:p>
          <a:p>
            <a:pPr marL="0" indent="0">
              <a:buNone/>
            </a:pPr>
            <a:r>
              <a:rPr lang="en-US" dirty="0">
                <a:solidFill>
                  <a:schemeClr val="tx1"/>
                </a:solidFill>
              </a:rPr>
              <a:t>Youth Career Plans are a combination of Custom Activities, Components, and Self-Surveys. </a:t>
            </a:r>
          </a:p>
          <a:p>
            <a:pPr marL="0" indent="0">
              <a:buNone/>
            </a:pPr>
            <a:r>
              <a:rPr lang="en-US" dirty="0">
                <a:solidFill>
                  <a:schemeClr val="tx1"/>
                </a:solidFill>
              </a:rPr>
              <a:t>They are designed for audiences at different stages of their academic life (</a:t>
            </a:r>
            <a:r>
              <a:rPr lang="en-US" i="1" dirty="0">
                <a:solidFill>
                  <a:schemeClr val="tx1"/>
                </a:solidFill>
              </a:rPr>
              <a:t>by grade level</a:t>
            </a:r>
            <a:r>
              <a:rPr lang="en-US" dirty="0">
                <a:solidFill>
                  <a:schemeClr val="tx1"/>
                </a:solidFill>
              </a:rPr>
              <a:t>) , be theme specific, and will track user progress.</a:t>
            </a:r>
          </a:p>
          <a:p>
            <a:pPr marL="0" indent="0">
              <a:buNone/>
            </a:pPr>
            <a:r>
              <a:rPr lang="en-US" dirty="0">
                <a:solidFill>
                  <a:schemeClr val="tx1"/>
                </a:solidFill>
              </a:rPr>
              <a:t>Each grade level builds upon the </a:t>
            </a:r>
            <a:r>
              <a:rPr lang="en-US" i="1" dirty="0">
                <a:solidFill>
                  <a:schemeClr val="tx1"/>
                </a:solidFill>
              </a:rPr>
              <a:t>previous</a:t>
            </a:r>
            <a:r>
              <a:rPr lang="en-US" dirty="0">
                <a:solidFill>
                  <a:schemeClr val="tx1"/>
                </a:solidFill>
              </a:rPr>
              <a:t> grade level.</a:t>
            </a:r>
          </a:p>
        </p:txBody>
      </p:sp>
    </p:spTree>
    <p:extLst>
      <p:ext uri="{BB962C8B-B14F-4D97-AF65-F5344CB8AC3E}">
        <p14:creationId xmlns:p14="http://schemas.microsoft.com/office/powerpoint/2010/main" val="3869486328"/>
      </p:ext>
    </p:extLst>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Youth</a:t>
            </a:r>
          </a:p>
        </p:txBody>
      </p:sp>
      <p:pic>
        <p:nvPicPr>
          <p:cNvPr id="4" name="Content Placeholder 3">
            <a:extLst>
              <a:ext uri="{FF2B5EF4-FFF2-40B4-BE49-F238E27FC236}">
                <a16:creationId xmlns:a16="http://schemas.microsoft.com/office/drawing/2014/main" id="{61E3A64F-E93F-8041-FFCC-1EE343347292}"/>
              </a:ext>
            </a:extLst>
          </p:cNvPr>
          <p:cNvPicPr>
            <a:picLocks noGrp="1" noChangeAspect="1"/>
          </p:cNvPicPr>
          <p:nvPr>
            <p:ph idx="1"/>
          </p:nvPr>
        </p:nvPicPr>
        <p:blipFill>
          <a:blip r:embed="rId2"/>
          <a:stretch>
            <a:fillRect/>
          </a:stretch>
        </p:blipFill>
        <p:spPr>
          <a:xfrm>
            <a:off x="2606807" y="1446213"/>
            <a:ext cx="6978385" cy="4525962"/>
          </a:xfrm>
        </p:spPr>
      </p:pic>
      <p:sp>
        <p:nvSpPr>
          <p:cNvPr id="3" name="TextBox 2">
            <a:extLst>
              <a:ext uri="{FF2B5EF4-FFF2-40B4-BE49-F238E27FC236}">
                <a16:creationId xmlns:a16="http://schemas.microsoft.com/office/drawing/2014/main" id="{075C1FF1-982E-52FB-5AC5-7F2DF709FFC0}"/>
              </a:ext>
            </a:extLst>
          </p:cNvPr>
          <p:cNvSpPr txBox="1"/>
          <p:nvPr/>
        </p:nvSpPr>
        <p:spPr>
          <a:xfrm>
            <a:off x="600084" y="3143056"/>
            <a:ext cx="1600200" cy="1200329"/>
          </a:xfrm>
          <a:prstGeom prst="rect">
            <a:avLst/>
          </a:prstGeom>
          <a:noFill/>
        </p:spPr>
        <p:txBody>
          <a:bodyPr wrap="square" rtlCol="0">
            <a:spAutoFit/>
          </a:bodyPr>
          <a:lstStyle/>
          <a:p>
            <a:r>
              <a:rPr lang="en-US" sz="2400" dirty="0"/>
              <a:t>6</a:t>
            </a:r>
            <a:r>
              <a:rPr lang="en-US" sz="2400" baseline="30000" dirty="0"/>
              <a:t>th</a:t>
            </a:r>
            <a:r>
              <a:rPr lang="en-US" sz="2400" dirty="0"/>
              <a:t> grade to </a:t>
            </a:r>
          </a:p>
          <a:p>
            <a:r>
              <a:rPr lang="en-US" sz="2400" dirty="0"/>
              <a:t>12</a:t>
            </a:r>
            <a:r>
              <a:rPr lang="en-US" sz="2400" baseline="30000" dirty="0"/>
              <a:t>th</a:t>
            </a:r>
            <a:r>
              <a:rPr lang="en-US" sz="2400" dirty="0"/>
              <a:t> grade</a:t>
            </a:r>
          </a:p>
        </p:txBody>
      </p:sp>
    </p:spTree>
    <p:extLst>
      <p:ext uri="{BB962C8B-B14F-4D97-AF65-F5344CB8AC3E}">
        <p14:creationId xmlns:p14="http://schemas.microsoft.com/office/powerpoint/2010/main" val="3255785337"/>
      </p:ext>
    </p:extLst>
  </p:cSld>
  <p:clrMapOvr>
    <a:masterClrMapping/>
  </p:clrMapOvr>
  <p:transition>
    <p:fade thruBlk="1"/>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r>
              <a:rPr lang="en-US" dirty="0"/>
              <a:t>Career Plans</a:t>
            </a:r>
          </a:p>
        </p:txBody>
      </p:sp>
      <p:pic>
        <p:nvPicPr>
          <p:cNvPr id="9" name="Picture 8">
            <a:extLst>
              <a:ext uri="{FF2B5EF4-FFF2-40B4-BE49-F238E27FC236}">
                <a16:creationId xmlns:a16="http://schemas.microsoft.com/office/drawing/2014/main" id="{CEC526DC-D23D-93C9-D84A-9F30041A2D64}"/>
              </a:ext>
            </a:extLst>
          </p:cNvPr>
          <p:cNvPicPr>
            <a:picLocks noChangeAspect="1"/>
          </p:cNvPicPr>
          <p:nvPr/>
        </p:nvPicPr>
        <p:blipFill>
          <a:blip r:embed="rId2"/>
          <a:stretch>
            <a:fillRect/>
          </a:stretch>
        </p:blipFill>
        <p:spPr>
          <a:xfrm>
            <a:off x="3682854" y="138182"/>
            <a:ext cx="5740695" cy="6102664"/>
          </a:xfrm>
          <a:prstGeom prst="rect">
            <a:avLst/>
          </a:prstGeom>
        </p:spPr>
      </p:pic>
    </p:spTree>
    <p:extLst>
      <p:ext uri="{BB962C8B-B14F-4D97-AF65-F5344CB8AC3E}">
        <p14:creationId xmlns:p14="http://schemas.microsoft.com/office/powerpoint/2010/main" val="889922942"/>
      </p:ext>
    </p:extLst>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6th</a:t>
            </a:r>
          </a:p>
        </p:txBody>
      </p:sp>
      <p:pic>
        <p:nvPicPr>
          <p:cNvPr id="4" name="Content Placeholder 3">
            <a:extLst>
              <a:ext uri="{FF2B5EF4-FFF2-40B4-BE49-F238E27FC236}">
                <a16:creationId xmlns:a16="http://schemas.microsoft.com/office/drawing/2014/main" id="{C507C5A7-612E-8C54-542F-64CDCC084B6A}"/>
              </a:ext>
            </a:extLst>
          </p:cNvPr>
          <p:cNvPicPr>
            <a:picLocks noGrp="1" noChangeAspect="1"/>
          </p:cNvPicPr>
          <p:nvPr>
            <p:ph idx="1"/>
          </p:nvPr>
        </p:nvPicPr>
        <p:blipFill>
          <a:blip r:embed="rId2"/>
          <a:stretch>
            <a:fillRect/>
          </a:stretch>
        </p:blipFill>
        <p:spPr>
          <a:xfrm>
            <a:off x="2367017" y="1446213"/>
            <a:ext cx="7457966" cy="4525962"/>
          </a:xfrm>
        </p:spPr>
      </p:pic>
    </p:spTree>
    <p:extLst>
      <p:ext uri="{BB962C8B-B14F-4D97-AF65-F5344CB8AC3E}">
        <p14:creationId xmlns:p14="http://schemas.microsoft.com/office/powerpoint/2010/main" val="288658191"/>
      </p:ext>
    </p:extLst>
  </p:cSld>
  <p:clrMapOvr>
    <a:masterClrMapping/>
  </p:clrMapOvr>
  <p:transition>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7th</a:t>
            </a:r>
          </a:p>
        </p:txBody>
      </p:sp>
      <p:pic>
        <p:nvPicPr>
          <p:cNvPr id="4" name="Content Placeholder 3">
            <a:extLst>
              <a:ext uri="{FF2B5EF4-FFF2-40B4-BE49-F238E27FC236}">
                <a16:creationId xmlns:a16="http://schemas.microsoft.com/office/drawing/2014/main" id="{F688A952-8B2F-25B6-A48A-659B7F592F3A}"/>
              </a:ext>
            </a:extLst>
          </p:cNvPr>
          <p:cNvPicPr>
            <a:picLocks noGrp="1" noChangeAspect="1"/>
          </p:cNvPicPr>
          <p:nvPr>
            <p:ph idx="1"/>
          </p:nvPr>
        </p:nvPicPr>
        <p:blipFill>
          <a:blip r:embed="rId2"/>
          <a:stretch>
            <a:fillRect/>
          </a:stretch>
        </p:blipFill>
        <p:spPr>
          <a:xfrm>
            <a:off x="2260834" y="1252111"/>
            <a:ext cx="7857489" cy="4891520"/>
          </a:xfrm>
          <a:ln>
            <a:solidFill>
              <a:schemeClr val="accent1"/>
            </a:solidFill>
          </a:ln>
        </p:spPr>
      </p:pic>
    </p:spTree>
    <p:extLst>
      <p:ext uri="{BB962C8B-B14F-4D97-AF65-F5344CB8AC3E}">
        <p14:creationId xmlns:p14="http://schemas.microsoft.com/office/powerpoint/2010/main" val="1510898468"/>
      </p:ext>
    </p:extLst>
  </p:cSld>
  <p:clrMapOvr>
    <a:masterClrMapping/>
  </p:clrMapOvr>
  <p:transition>
    <p:fade thruBlk="1"/>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8th</a:t>
            </a:r>
          </a:p>
        </p:txBody>
      </p:sp>
      <p:pic>
        <p:nvPicPr>
          <p:cNvPr id="4" name="Content Placeholder 3">
            <a:extLst>
              <a:ext uri="{FF2B5EF4-FFF2-40B4-BE49-F238E27FC236}">
                <a16:creationId xmlns:a16="http://schemas.microsoft.com/office/drawing/2014/main" id="{8F30A529-97F4-CC76-E430-A161D0795A85}"/>
              </a:ext>
            </a:extLst>
          </p:cNvPr>
          <p:cNvPicPr>
            <a:picLocks noGrp="1" noChangeAspect="1"/>
          </p:cNvPicPr>
          <p:nvPr>
            <p:ph idx="1"/>
          </p:nvPr>
        </p:nvPicPr>
        <p:blipFill>
          <a:blip r:embed="rId2"/>
          <a:stretch>
            <a:fillRect/>
          </a:stretch>
        </p:blipFill>
        <p:spPr>
          <a:xfrm>
            <a:off x="2706939" y="1200150"/>
            <a:ext cx="6763177" cy="5029200"/>
          </a:xfrm>
        </p:spPr>
      </p:pic>
    </p:spTree>
    <p:extLst>
      <p:ext uri="{BB962C8B-B14F-4D97-AF65-F5344CB8AC3E}">
        <p14:creationId xmlns:p14="http://schemas.microsoft.com/office/powerpoint/2010/main" val="2353410612"/>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667F-D161-580B-3B19-A896140165F1}"/>
              </a:ext>
            </a:extLst>
          </p:cNvPr>
          <p:cNvSpPr>
            <a:spLocks noGrp="1"/>
          </p:cNvSpPr>
          <p:nvPr>
            <p:ph type="title"/>
          </p:nvPr>
        </p:nvSpPr>
        <p:spPr/>
        <p:txBody>
          <a:bodyPr/>
          <a:lstStyle/>
          <a:p>
            <a:r>
              <a:rPr lang="en-US" dirty="0"/>
              <a:t>Log In with new account</a:t>
            </a:r>
          </a:p>
        </p:txBody>
      </p:sp>
      <p:pic>
        <p:nvPicPr>
          <p:cNvPr id="8" name="Content Placeholder 7">
            <a:extLst>
              <a:ext uri="{FF2B5EF4-FFF2-40B4-BE49-F238E27FC236}">
                <a16:creationId xmlns:a16="http://schemas.microsoft.com/office/drawing/2014/main" id="{18F07192-1D36-7654-F058-C2EE1B2776C8}"/>
              </a:ext>
            </a:extLst>
          </p:cNvPr>
          <p:cNvPicPr>
            <a:picLocks noGrp="1" noChangeAspect="1"/>
          </p:cNvPicPr>
          <p:nvPr>
            <p:ph sz="half" idx="2"/>
          </p:nvPr>
        </p:nvPicPr>
        <p:blipFill>
          <a:blip r:embed="rId2"/>
          <a:stretch>
            <a:fillRect/>
          </a:stretch>
        </p:blipFill>
        <p:spPr>
          <a:xfrm>
            <a:off x="2767490" y="1293091"/>
            <a:ext cx="7369631" cy="4757513"/>
          </a:xfrm>
          <a:prstGeom prst="rect">
            <a:avLst/>
          </a:prstGeom>
          <a:ln>
            <a:solidFill>
              <a:schemeClr val="accent1"/>
            </a:solidFill>
          </a:ln>
        </p:spPr>
      </p:pic>
      <p:sp>
        <p:nvSpPr>
          <p:cNvPr id="5" name="Date Placeholder 4">
            <a:extLst>
              <a:ext uri="{FF2B5EF4-FFF2-40B4-BE49-F238E27FC236}">
                <a16:creationId xmlns:a16="http://schemas.microsoft.com/office/drawing/2014/main" id="{5267A927-43DB-145F-E598-BA2CF28A200A}"/>
              </a:ext>
            </a:extLst>
          </p:cNvPr>
          <p:cNvSpPr>
            <a:spLocks noGrp="1"/>
          </p:cNvSpPr>
          <p:nvPr>
            <p:ph type="dt" sz="half" idx="10"/>
          </p:nvPr>
        </p:nvSpPr>
        <p:spPr/>
        <p:txBody>
          <a:bodyPr/>
          <a:lstStyle/>
          <a:p>
            <a:fld id="{5DDAE2B6-B0E8-469B-A76F-7079726FB69C}" type="datetime1">
              <a:rPr lang="en-US" smtClean="0"/>
              <a:t>10/14/2025</a:t>
            </a:fld>
            <a:endParaRPr lang="en-US"/>
          </a:p>
        </p:txBody>
      </p:sp>
      <p:sp>
        <p:nvSpPr>
          <p:cNvPr id="6" name="Footer Placeholder 5">
            <a:extLst>
              <a:ext uri="{FF2B5EF4-FFF2-40B4-BE49-F238E27FC236}">
                <a16:creationId xmlns:a16="http://schemas.microsoft.com/office/drawing/2014/main" id="{B4EDFFF0-773B-3940-6FAA-0B4EA5400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E2CBB-84F5-ED72-9B22-F32BE6404794}"/>
              </a:ext>
            </a:extLst>
          </p:cNvPr>
          <p:cNvSpPr>
            <a:spLocks noGrp="1"/>
          </p:cNvSpPr>
          <p:nvPr>
            <p:ph type="sldNum" sz="quarter" idx="12"/>
          </p:nvPr>
        </p:nvSpPr>
        <p:spPr/>
        <p:txBody>
          <a:bodyPr/>
          <a:lstStyle/>
          <a:p>
            <a:fld id="{A26BDF90-F303-4819-8687-25927A3352F7}" type="slidenum">
              <a:rPr lang="en-US" smtClean="0"/>
              <a:t>11</a:t>
            </a:fld>
            <a:endParaRPr lang="en-US"/>
          </a:p>
        </p:txBody>
      </p:sp>
    </p:spTree>
    <p:extLst>
      <p:ext uri="{BB962C8B-B14F-4D97-AF65-F5344CB8AC3E}">
        <p14:creationId xmlns:p14="http://schemas.microsoft.com/office/powerpoint/2010/main" val="276452144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9th</a:t>
            </a:r>
          </a:p>
        </p:txBody>
      </p:sp>
      <p:pic>
        <p:nvPicPr>
          <p:cNvPr id="4" name="Content Placeholder 3">
            <a:extLst>
              <a:ext uri="{FF2B5EF4-FFF2-40B4-BE49-F238E27FC236}">
                <a16:creationId xmlns:a16="http://schemas.microsoft.com/office/drawing/2014/main" id="{58856455-1D94-932C-92E1-CE107DC3D1BF}"/>
              </a:ext>
            </a:extLst>
          </p:cNvPr>
          <p:cNvPicPr>
            <a:picLocks noGrp="1" noChangeAspect="1"/>
          </p:cNvPicPr>
          <p:nvPr>
            <p:ph idx="1"/>
          </p:nvPr>
        </p:nvPicPr>
        <p:blipFill>
          <a:blip r:embed="rId2"/>
          <a:stretch>
            <a:fillRect/>
          </a:stretch>
        </p:blipFill>
        <p:spPr>
          <a:xfrm>
            <a:off x="2817906" y="1237817"/>
            <a:ext cx="5973923" cy="4891520"/>
          </a:xfrm>
        </p:spPr>
      </p:pic>
    </p:spTree>
    <p:extLst>
      <p:ext uri="{BB962C8B-B14F-4D97-AF65-F5344CB8AC3E}">
        <p14:creationId xmlns:p14="http://schemas.microsoft.com/office/powerpoint/2010/main" val="3201376160"/>
      </p:ext>
    </p:extLst>
  </p:cSld>
  <p:clrMapOvr>
    <a:masterClrMapping/>
  </p:clrMapOvr>
  <p:transition>
    <p:fade thruBlk="1"/>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10th</a:t>
            </a:r>
          </a:p>
        </p:txBody>
      </p:sp>
      <p:pic>
        <p:nvPicPr>
          <p:cNvPr id="4" name="Content Placeholder 3">
            <a:extLst>
              <a:ext uri="{FF2B5EF4-FFF2-40B4-BE49-F238E27FC236}">
                <a16:creationId xmlns:a16="http://schemas.microsoft.com/office/drawing/2014/main" id="{CF14C46C-145C-CDA3-D2F3-3EA463ABFAA5}"/>
              </a:ext>
            </a:extLst>
          </p:cNvPr>
          <p:cNvPicPr>
            <a:picLocks noGrp="1" noChangeAspect="1"/>
          </p:cNvPicPr>
          <p:nvPr>
            <p:ph idx="1"/>
          </p:nvPr>
        </p:nvPicPr>
        <p:blipFill>
          <a:blip r:embed="rId2"/>
          <a:stretch>
            <a:fillRect/>
          </a:stretch>
        </p:blipFill>
        <p:spPr>
          <a:xfrm>
            <a:off x="2646915" y="1266395"/>
            <a:ext cx="5818518" cy="4891520"/>
          </a:xfrm>
        </p:spPr>
      </p:pic>
    </p:spTree>
    <p:extLst>
      <p:ext uri="{BB962C8B-B14F-4D97-AF65-F5344CB8AC3E}">
        <p14:creationId xmlns:p14="http://schemas.microsoft.com/office/powerpoint/2010/main" val="3547437222"/>
      </p:ext>
    </p:extLst>
  </p:cSld>
  <p:clrMapOvr>
    <a:masterClrMapping/>
  </p:clrMapOvr>
  <p:transition>
    <p:fade thruBlk="1"/>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11th</a:t>
            </a:r>
          </a:p>
        </p:txBody>
      </p:sp>
      <p:pic>
        <p:nvPicPr>
          <p:cNvPr id="4" name="Content Placeholder 3">
            <a:extLst>
              <a:ext uri="{FF2B5EF4-FFF2-40B4-BE49-F238E27FC236}">
                <a16:creationId xmlns:a16="http://schemas.microsoft.com/office/drawing/2014/main" id="{1181759D-1923-F993-8E27-45A9C1BBAAF5}"/>
              </a:ext>
            </a:extLst>
          </p:cNvPr>
          <p:cNvPicPr>
            <a:picLocks noGrp="1" noChangeAspect="1"/>
          </p:cNvPicPr>
          <p:nvPr>
            <p:ph idx="1"/>
          </p:nvPr>
        </p:nvPicPr>
        <p:blipFill>
          <a:blip r:embed="rId2"/>
          <a:stretch>
            <a:fillRect/>
          </a:stretch>
        </p:blipFill>
        <p:spPr>
          <a:xfrm>
            <a:off x="3171951" y="972666"/>
            <a:ext cx="4782780" cy="5185247"/>
          </a:xfrm>
        </p:spPr>
      </p:pic>
    </p:spTree>
    <p:extLst>
      <p:ext uri="{BB962C8B-B14F-4D97-AF65-F5344CB8AC3E}">
        <p14:creationId xmlns:p14="http://schemas.microsoft.com/office/powerpoint/2010/main" val="3725239408"/>
      </p:ext>
    </p:extLst>
  </p:cSld>
  <p:clrMapOvr>
    <a:masterClrMapping/>
  </p:clrMapOvr>
  <p:transition>
    <p:fade thruBlk="1"/>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12th</a:t>
            </a:r>
          </a:p>
        </p:txBody>
      </p:sp>
      <p:pic>
        <p:nvPicPr>
          <p:cNvPr id="4" name="Content Placeholder 3">
            <a:extLst>
              <a:ext uri="{FF2B5EF4-FFF2-40B4-BE49-F238E27FC236}">
                <a16:creationId xmlns:a16="http://schemas.microsoft.com/office/drawing/2014/main" id="{4FD4DD24-6177-6C91-6A28-EEF9A005F412}"/>
              </a:ext>
            </a:extLst>
          </p:cNvPr>
          <p:cNvPicPr>
            <a:picLocks noGrp="1" noChangeAspect="1"/>
          </p:cNvPicPr>
          <p:nvPr>
            <p:ph idx="1"/>
          </p:nvPr>
        </p:nvPicPr>
        <p:blipFill>
          <a:blip r:embed="rId2"/>
          <a:stretch>
            <a:fillRect/>
          </a:stretch>
        </p:blipFill>
        <p:spPr>
          <a:xfrm>
            <a:off x="3371846" y="1273874"/>
            <a:ext cx="4812359" cy="4912617"/>
          </a:xfrm>
        </p:spPr>
      </p:pic>
    </p:spTree>
    <p:extLst>
      <p:ext uri="{BB962C8B-B14F-4D97-AF65-F5344CB8AC3E}">
        <p14:creationId xmlns:p14="http://schemas.microsoft.com/office/powerpoint/2010/main" val="2991690214"/>
      </p:ext>
    </p:extLst>
  </p:cSld>
  <p:clrMapOvr>
    <a:masterClrMapping/>
  </p:clrMapOvr>
  <p:transition>
    <p:fade thruBlk="1"/>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33D57-9447-9BE6-9A3F-DD924E74C1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13C7B5-6009-DC15-FA8C-5D537750A78B}"/>
              </a:ext>
            </a:extLst>
          </p:cNvPr>
          <p:cNvSpPr>
            <a:spLocks noGrp="1"/>
          </p:cNvSpPr>
          <p:nvPr>
            <p:ph type="title"/>
          </p:nvPr>
        </p:nvSpPr>
        <p:spPr/>
        <p:txBody>
          <a:bodyPr/>
          <a:lstStyle/>
          <a:p>
            <a:r>
              <a:rPr lang="en-US" dirty="0"/>
              <a:t>Career Plan   </a:t>
            </a:r>
            <a:br>
              <a:rPr lang="en-US" dirty="0"/>
            </a:br>
            <a:r>
              <a:rPr lang="en-US" dirty="0"/>
              <a:t>Work Based Learning</a:t>
            </a:r>
          </a:p>
        </p:txBody>
      </p:sp>
      <p:pic>
        <p:nvPicPr>
          <p:cNvPr id="7" name="Picture 6">
            <a:extLst>
              <a:ext uri="{FF2B5EF4-FFF2-40B4-BE49-F238E27FC236}">
                <a16:creationId xmlns:a16="http://schemas.microsoft.com/office/drawing/2014/main" id="{E5A66BD4-F687-7CF9-B2DD-16FDE0B86B2A}"/>
              </a:ext>
            </a:extLst>
          </p:cNvPr>
          <p:cNvPicPr>
            <a:picLocks noChangeAspect="1"/>
          </p:cNvPicPr>
          <p:nvPr/>
        </p:nvPicPr>
        <p:blipFill>
          <a:blip r:embed="rId2"/>
          <a:stretch>
            <a:fillRect/>
          </a:stretch>
        </p:blipFill>
        <p:spPr>
          <a:xfrm>
            <a:off x="5128611" y="250371"/>
            <a:ext cx="5264765" cy="6357257"/>
          </a:xfrm>
          <a:prstGeom prst="rect">
            <a:avLst/>
          </a:prstGeom>
          <a:ln w="19050">
            <a:solidFill>
              <a:schemeClr val="accent1"/>
            </a:solidFill>
          </a:ln>
        </p:spPr>
      </p:pic>
    </p:spTree>
    <p:extLst>
      <p:ext uri="{BB962C8B-B14F-4D97-AF65-F5344CB8AC3E}">
        <p14:creationId xmlns:p14="http://schemas.microsoft.com/office/powerpoint/2010/main" val="116142819"/>
      </p:ext>
    </p:extLst>
  </p:cSld>
  <p:clrMapOvr>
    <a:masterClrMapping/>
  </p:clrMapOvr>
  <p:transition>
    <p:fade thruBlk="1"/>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945652709"/>
      </p:ext>
    </p:extLst>
  </p:cSld>
  <p:clrMapOvr>
    <a:masterClrMapping/>
  </p:clrMapOvr>
  <p:transition>
    <p:fade thruBlk="1"/>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0"/>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764203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52323-8A3F-C609-0877-AC16B50A0C23}"/>
              </a:ext>
            </a:extLst>
          </p:cNvPr>
          <p:cNvSpPr>
            <a:spLocks noGrp="1"/>
          </p:cNvSpPr>
          <p:nvPr>
            <p:ph type="title"/>
          </p:nvPr>
        </p:nvSpPr>
        <p:spPr/>
        <p:txBody>
          <a:bodyPr/>
          <a:lstStyle/>
          <a:p>
            <a:r>
              <a:rPr lang="en-US" dirty="0"/>
              <a:t>Create your Account Profile</a:t>
            </a:r>
          </a:p>
        </p:txBody>
      </p:sp>
      <p:pic>
        <p:nvPicPr>
          <p:cNvPr id="8" name="Content Placeholder 7">
            <a:extLst>
              <a:ext uri="{FF2B5EF4-FFF2-40B4-BE49-F238E27FC236}">
                <a16:creationId xmlns:a16="http://schemas.microsoft.com/office/drawing/2014/main" id="{6638B49B-0C4E-197D-392D-8602330AE0C4}"/>
              </a:ext>
            </a:extLst>
          </p:cNvPr>
          <p:cNvPicPr>
            <a:picLocks noGrp="1" noChangeAspect="1"/>
          </p:cNvPicPr>
          <p:nvPr>
            <p:ph sz="half" idx="2"/>
          </p:nvPr>
        </p:nvPicPr>
        <p:blipFill>
          <a:blip r:embed="rId2"/>
          <a:stretch>
            <a:fillRect/>
          </a:stretch>
        </p:blipFill>
        <p:spPr>
          <a:xfrm>
            <a:off x="6299993" y="171922"/>
            <a:ext cx="4249883" cy="6546464"/>
          </a:xfrm>
          <a:prstGeom prst="rect">
            <a:avLst/>
          </a:prstGeom>
        </p:spPr>
      </p:pic>
      <p:sp>
        <p:nvSpPr>
          <p:cNvPr id="5" name="Date Placeholder 4">
            <a:extLst>
              <a:ext uri="{FF2B5EF4-FFF2-40B4-BE49-F238E27FC236}">
                <a16:creationId xmlns:a16="http://schemas.microsoft.com/office/drawing/2014/main" id="{1FC84A4C-0D54-B47D-A69A-9E524AE7D165}"/>
              </a:ext>
            </a:extLst>
          </p:cNvPr>
          <p:cNvSpPr>
            <a:spLocks noGrp="1"/>
          </p:cNvSpPr>
          <p:nvPr>
            <p:ph type="dt" sz="half" idx="10"/>
          </p:nvPr>
        </p:nvSpPr>
        <p:spPr/>
        <p:txBody>
          <a:bodyPr/>
          <a:lstStyle/>
          <a:p>
            <a:fld id="{29FC17B3-477C-4543-8C9B-03DB1BC0CF5D}" type="datetime1">
              <a:rPr lang="en-US" smtClean="0"/>
              <a:t>10/14/2025</a:t>
            </a:fld>
            <a:endParaRPr lang="en-US"/>
          </a:p>
        </p:txBody>
      </p:sp>
      <p:sp>
        <p:nvSpPr>
          <p:cNvPr id="6" name="Footer Placeholder 5">
            <a:extLst>
              <a:ext uri="{FF2B5EF4-FFF2-40B4-BE49-F238E27FC236}">
                <a16:creationId xmlns:a16="http://schemas.microsoft.com/office/drawing/2014/main" id="{3492FE03-762E-6D4C-4FFE-FFB2391DD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FA556F-4F52-B2F8-BDE7-DC37852C8525}"/>
              </a:ext>
            </a:extLst>
          </p:cNvPr>
          <p:cNvSpPr>
            <a:spLocks noGrp="1"/>
          </p:cNvSpPr>
          <p:nvPr>
            <p:ph type="sldNum" sz="quarter" idx="12"/>
          </p:nvPr>
        </p:nvSpPr>
        <p:spPr/>
        <p:txBody>
          <a:bodyPr/>
          <a:lstStyle/>
          <a:p>
            <a:fld id="{A26BDF90-F303-4819-8687-25927A3352F7}" type="slidenum">
              <a:rPr lang="en-US" smtClean="0"/>
              <a:t>12</a:t>
            </a:fld>
            <a:endParaRPr lang="en-US"/>
          </a:p>
        </p:txBody>
      </p:sp>
    </p:spTree>
    <p:extLst>
      <p:ext uri="{BB962C8B-B14F-4D97-AF65-F5344CB8AC3E}">
        <p14:creationId xmlns:p14="http://schemas.microsoft.com/office/powerpoint/2010/main" val="3256966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5AF-A0D4-1573-089F-2E92F6DA2BD9}"/>
              </a:ext>
            </a:extLst>
          </p:cNvPr>
          <p:cNvSpPr>
            <a:spLocks noGrp="1"/>
          </p:cNvSpPr>
          <p:nvPr>
            <p:ph type="title"/>
          </p:nvPr>
        </p:nvSpPr>
        <p:spPr/>
        <p:txBody>
          <a:bodyPr/>
          <a:lstStyle/>
          <a:p>
            <a:r>
              <a:rPr lang="en-US" dirty="0"/>
              <a:t>Personal Information</a:t>
            </a:r>
          </a:p>
        </p:txBody>
      </p:sp>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10/14/2025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13</a:t>
            </a:fld>
            <a:endParaRPr lang="en-US"/>
          </a:p>
        </p:txBody>
      </p:sp>
      <p:sp>
        <p:nvSpPr>
          <p:cNvPr id="10" name="TextBox 9">
            <a:extLst>
              <a:ext uri="{FF2B5EF4-FFF2-40B4-BE49-F238E27FC236}">
                <a16:creationId xmlns:a16="http://schemas.microsoft.com/office/drawing/2014/main" id="{FD20CEDA-80CA-A63C-EB79-ADDB9E3849C9}"/>
              </a:ext>
            </a:extLst>
          </p:cNvPr>
          <p:cNvSpPr txBox="1"/>
          <p:nvPr/>
        </p:nvSpPr>
        <p:spPr>
          <a:xfrm>
            <a:off x="3290387" y="5343801"/>
            <a:ext cx="5514975" cy="461665"/>
          </a:xfrm>
          <a:prstGeom prst="rect">
            <a:avLst/>
          </a:prstGeom>
          <a:noFill/>
        </p:spPr>
        <p:txBody>
          <a:bodyPr wrap="square" rtlCol="0">
            <a:spAutoFit/>
          </a:bodyPr>
          <a:lstStyle/>
          <a:p>
            <a:r>
              <a:rPr lang="en-US" sz="2400" dirty="0"/>
              <a:t>Email is critical !!!  (</a:t>
            </a:r>
            <a:r>
              <a:rPr lang="en-US" sz="2400" i="1" dirty="0"/>
              <a:t>Forgot my password.)  </a:t>
            </a:r>
          </a:p>
        </p:txBody>
      </p:sp>
      <p:pic>
        <p:nvPicPr>
          <p:cNvPr id="11" name="Picture 10">
            <a:extLst>
              <a:ext uri="{FF2B5EF4-FFF2-40B4-BE49-F238E27FC236}">
                <a16:creationId xmlns:a16="http://schemas.microsoft.com/office/drawing/2014/main" id="{79C61C44-7410-5134-A0E3-5EDB4DB588E9}"/>
              </a:ext>
            </a:extLst>
          </p:cNvPr>
          <p:cNvPicPr>
            <a:picLocks noChangeAspect="1"/>
          </p:cNvPicPr>
          <p:nvPr/>
        </p:nvPicPr>
        <p:blipFill>
          <a:blip r:embed="rId2"/>
          <a:stretch>
            <a:fillRect/>
          </a:stretch>
        </p:blipFill>
        <p:spPr>
          <a:xfrm>
            <a:off x="10886" y="2002971"/>
            <a:ext cx="12157968" cy="2955600"/>
          </a:xfrm>
          <a:prstGeom prst="rect">
            <a:avLst/>
          </a:prstGeom>
        </p:spPr>
      </p:pic>
    </p:spTree>
    <p:extLst>
      <p:ext uri="{BB962C8B-B14F-4D97-AF65-F5344CB8AC3E}">
        <p14:creationId xmlns:p14="http://schemas.microsoft.com/office/powerpoint/2010/main" val="4022432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5AF-A0D4-1573-089F-2E92F6DA2BD9}"/>
              </a:ext>
            </a:extLst>
          </p:cNvPr>
          <p:cNvSpPr>
            <a:spLocks noGrp="1"/>
          </p:cNvSpPr>
          <p:nvPr>
            <p:ph type="title"/>
          </p:nvPr>
        </p:nvSpPr>
        <p:spPr/>
        <p:txBody>
          <a:bodyPr/>
          <a:lstStyle/>
          <a:p>
            <a:r>
              <a:rPr lang="en-US" dirty="0"/>
              <a:t>Password</a:t>
            </a:r>
          </a:p>
        </p:txBody>
      </p:sp>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10/14/2025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14</a:t>
            </a:fld>
            <a:endParaRPr lang="en-US"/>
          </a:p>
        </p:txBody>
      </p:sp>
      <p:sp>
        <p:nvSpPr>
          <p:cNvPr id="10" name="TextBox 9">
            <a:extLst>
              <a:ext uri="{FF2B5EF4-FFF2-40B4-BE49-F238E27FC236}">
                <a16:creationId xmlns:a16="http://schemas.microsoft.com/office/drawing/2014/main" id="{7D3F064C-7FCE-D2FA-5785-784FE6257E13}"/>
              </a:ext>
            </a:extLst>
          </p:cNvPr>
          <p:cNvSpPr txBox="1"/>
          <p:nvPr/>
        </p:nvSpPr>
        <p:spPr>
          <a:xfrm>
            <a:off x="1439335" y="4661734"/>
            <a:ext cx="9781822" cy="954107"/>
          </a:xfrm>
          <a:prstGeom prst="rect">
            <a:avLst/>
          </a:prstGeom>
          <a:noFill/>
        </p:spPr>
        <p:txBody>
          <a:bodyPr wrap="square" rtlCol="0">
            <a:spAutoFit/>
          </a:bodyPr>
          <a:lstStyle/>
          <a:p>
            <a:r>
              <a:rPr lang="en-US" sz="2800" dirty="0"/>
              <a:t>Must be at least 8 characters long, including at least one CAPITAL letter , one LOWER case letter and at least 1 NUMBER.</a:t>
            </a:r>
          </a:p>
        </p:txBody>
      </p:sp>
      <p:pic>
        <p:nvPicPr>
          <p:cNvPr id="11" name="Picture 10">
            <a:extLst>
              <a:ext uri="{FF2B5EF4-FFF2-40B4-BE49-F238E27FC236}">
                <a16:creationId xmlns:a16="http://schemas.microsoft.com/office/drawing/2014/main" id="{4252155A-ED38-C537-4411-89B8EF3A6AF6}"/>
              </a:ext>
            </a:extLst>
          </p:cNvPr>
          <p:cNvPicPr>
            <a:picLocks noChangeAspect="1"/>
          </p:cNvPicPr>
          <p:nvPr/>
        </p:nvPicPr>
        <p:blipFill>
          <a:blip r:embed="rId2"/>
          <a:stretch>
            <a:fillRect/>
          </a:stretch>
        </p:blipFill>
        <p:spPr>
          <a:xfrm>
            <a:off x="278550" y="2503713"/>
            <a:ext cx="11721291" cy="1752600"/>
          </a:xfrm>
          <a:prstGeom prst="rect">
            <a:avLst/>
          </a:prstGeom>
        </p:spPr>
      </p:pic>
    </p:spTree>
    <p:extLst>
      <p:ext uri="{BB962C8B-B14F-4D97-AF65-F5344CB8AC3E}">
        <p14:creationId xmlns:p14="http://schemas.microsoft.com/office/powerpoint/2010/main" val="2503056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5AF-A0D4-1573-089F-2E92F6DA2BD9}"/>
              </a:ext>
            </a:extLst>
          </p:cNvPr>
          <p:cNvSpPr>
            <a:spLocks noGrp="1"/>
          </p:cNvSpPr>
          <p:nvPr>
            <p:ph type="title"/>
          </p:nvPr>
        </p:nvSpPr>
        <p:spPr/>
        <p:txBody>
          <a:bodyPr/>
          <a:lstStyle/>
          <a:p>
            <a:r>
              <a:rPr lang="en-US" dirty="0"/>
              <a:t>Secret Questions</a:t>
            </a:r>
          </a:p>
        </p:txBody>
      </p:sp>
      <p:pic>
        <p:nvPicPr>
          <p:cNvPr id="9" name="Content Placeholder 8">
            <a:extLst>
              <a:ext uri="{FF2B5EF4-FFF2-40B4-BE49-F238E27FC236}">
                <a16:creationId xmlns:a16="http://schemas.microsoft.com/office/drawing/2014/main" id="{2F80EAC4-51F1-B6FD-1C3F-3B7410B8A685}"/>
              </a:ext>
            </a:extLst>
          </p:cNvPr>
          <p:cNvPicPr>
            <a:picLocks noGrp="1" noChangeAspect="1"/>
          </p:cNvPicPr>
          <p:nvPr>
            <p:ph sz="half" idx="1"/>
          </p:nvPr>
        </p:nvPicPr>
        <p:blipFill>
          <a:blip r:embed="rId2"/>
          <a:stretch>
            <a:fillRect/>
          </a:stretch>
        </p:blipFill>
        <p:spPr>
          <a:xfrm>
            <a:off x="157435" y="1999861"/>
            <a:ext cx="3652837" cy="2775727"/>
          </a:xfrm>
          <a:prstGeom prst="rect">
            <a:avLst/>
          </a:prstGeom>
        </p:spPr>
      </p:pic>
      <p:pic>
        <p:nvPicPr>
          <p:cNvPr id="11" name="Content Placeholder 10">
            <a:extLst>
              <a:ext uri="{FF2B5EF4-FFF2-40B4-BE49-F238E27FC236}">
                <a16:creationId xmlns:a16="http://schemas.microsoft.com/office/drawing/2014/main" id="{CB6CBFCA-8BDD-52E3-A34C-B20F3A8AFEC0}"/>
              </a:ext>
            </a:extLst>
          </p:cNvPr>
          <p:cNvPicPr>
            <a:picLocks noGrp="1" noChangeAspect="1"/>
          </p:cNvPicPr>
          <p:nvPr>
            <p:ph sz="half" idx="2"/>
          </p:nvPr>
        </p:nvPicPr>
        <p:blipFill>
          <a:blip r:embed="rId3"/>
          <a:stretch>
            <a:fillRect/>
          </a:stretch>
        </p:blipFill>
        <p:spPr>
          <a:xfrm>
            <a:off x="3567973" y="2353503"/>
            <a:ext cx="4112627" cy="2422085"/>
          </a:xfrm>
          <a:prstGeom prst="rect">
            <a:avLst/>
          </a:prstGeom>
        </p:spPr>
      </p:pic>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10/14/2025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15</a:t>
            </a:fld>
            <a:endParaRPr lang="en-US"/>
          </a:p>
        </p:txBody>
      </p:sp>
      <p:pic>
        <p:nvPicPr>
          <p:cNvPr id="8" name="Picture 7">
            <a:extLst>
              <a:ext uri="{FF2B5EF4-FFF2-40B4-BE49-F238E27FC236}">
                <a16:creationId xmlns:a16="http://schemas.microsoft.com/office/drawing/2014/main" id="{5E545883-0913-076F-61B5-A5F498D1E95A}"/>
              </a:ext>
            </a:extLst>
          </p:cNvPr>
          <p:cNvPicPr>
            <a:picLocks noChangeAspect="1"/>
          </p:cNvPicPr>
          <p:nvPr/>
        </p:nvPicPr>
        <p:blipFill>
          <a:blip r:embed="rId4"/>
          <a:stretch>
            <a:fillRect/>
          </a:stretch>
        </p:blipFill>
        <p:spPr>
          <a:xfrm>
            <a:off x="8439623" y="1869635"/>
            <a:ext cx="3578032" cy="3146677"/>
          </a:xfrm>
          <a:prstGeom prst="rect">
            <a:avLst/>
          </a:prstGeom>
        </p:spPr>
      </p:pic>
      <p:pic>
        <p:nvPicPr>
          <p:cNvPr id="10" name="Picture 9">
            <a:extLst>
              <a:ext uri="{FF2B5EF4-FFF2-40B4-BE49-F238E27FC236}">
                <a16:creationId xmlns:a16="http://schemas.microsoft.com/office/drawing/2014/main" id="{A8E382DC-F63B-27C7-E138-757E79B131B7}"/>
              </a:ext>
            </a:extLst>
          </p:cNvPr>
          <p:cNvPicPr>
            <a:picLocks noChangeAspect="1"/>
          </p:cNvPicPr>
          <p:nvPr/>
        </p:nvPicPr>
        <p:blipFill>
          <a:blip r:embed="rId5"/>
          <a:stretch>
            <a:fillRect/>
          </a:stretch>
        </p:blipFill>
        <p:spPr>
          <a:xfrm>
            <a:off x="7559402" y="2352962"/>
            <a:ext cx="4610880" cy="2422085"/>
          </a:xfrm>
          <a:prstGeom prst="rect">
            <a:avLst/>
          </a:prstGeom>
        </p:spPr>
      </p:pic>
    </p:spTree>
    <p:extLst>
      <p:ext uri="{BB962C8B-B14F-4D97-AF65-F5344CB8AC3E}">
        <p14:creationId xmlns:p14="http://schemas.microsoft.com/office/powerpoint/2010/main" val="1909930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851EE-1045-EBF4-BBCF-16FE930D2BBD}"/>
              </a:ext>
            </a:extLst>
          </p:cNvPr>
          <p:cNvSpPr>
            <a:spLocks noGrp="1"/>
          </p:cNvSpPr>
          <p:nvPr>
            <p:ph type="title"/>
          </p:nvPr>
        </p:nvSpPr>
        <p:spPr/>
        <p:txBody>
          <a:bodyPr/>
          <a:lstStyle/>
          <a:p>
            <a:r>
              <a:rPr lang="en-US" dirty="0"/>
              <a:t>Privacy Question</a:t>
            </a:r>
          </a:p>
        </p:txBody>
      </p:sp>
      <p:sp>
        <p:nvSpPr>
          <p:cNvPr id="5" name="Date Placeholder 4">
            <a:extLst>
              <a:ext uri="{FF2B5EF4-FFF2-40B4-BE49-F238E27FC236}">
                <a16:creationId xmlns:a16="http://schemas.microsoft.com/office/drawing/2014/main" id="{34FFD154-78CB-E743-CCAD-3252AC6D4449}"/>
              </a:ext>
            </a:extLst>
          </p:cNvPr>
          <p:cNvSpPr>
            <a:spLocks noGrp="1"/>
          </p:cNvSpPr>
          <p:nvPr>
            <p:ph type="dt" sz="half" idx="10"/>
          </p:nvPr>
        </p:nvSpPr>
        <p:spPr/>
        <p:txBody>
          <a:bodyPr/>
          <a:lstStyle/>
          <a:p>
            <a:fld id="{F341E36F-E7AA-4E85-9D90-3E03305B7130}" type="datetime1">
              <a:rPr lang="en-US" smtClean="0"/>
              <a:t>10/14/2025</a:t>
            </a:fld>
            <a:endParaRPr lang="en-US"/>
          </a:p>
        </p:txBody>
      </p:sp>
      <p:sp>
        <p:nvSpPr>
          <p:cNvPr id="6" name="Footer Placeholder 5">
            <a:extLst>
              <a:ext uri="{FF2B5EF4-FFF2-40B4-BE49-F238E27FC236}">
                <a16:creationId xmlns:a16="http://schemas.microsoft.com/office/drawing/2014/main" id="{9069169B-7FD1-5ED3-56D4-23192F994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241205-269E-B0CD-E25C-397D37165B40}"/>
              </a:ext>
            </a:extLst>
          </p:cNvPr>
          <p:cNvSpPr>
            <a:spLocks noGrp="1"/>
          </p:cNvSpPr>
          <p:nvPr>
            <p:ph type="sldNum" sz="quarter" idx="12"/>
          </p:nvPr>
        </p:nvSpPr>
        <p:spPr/>
        <p:txBody>
          <a:bodyPr/>
          <a:lstStyle/>
          <a:p>
            <a:fld id="{A26BDF90-F303-4819-8687-25927A3352F7}" type="slidenum">
              <a:rPr lang="en-US" smtClean="0"/>
              <a:t>16</a:t>
            </a:fld>
            <a:endParaRPr lang="en-US"/>
          </a:p>
        </p:txBody>
      </p:sp>
      <p:pic>
        <p:nvPicPr>
          <p:cNvPr id="9" name="Picture 8">
            <a:extLst>
              <a:ext uri="{FF2B5EF4-FFF2-40B4-BE49-F238E27FC236}">
                <a16:creationId xmlns:a16="http://schemas.microsoft.com/office/drawing/2014/main" id="{20431DAC-F645-5711-0113-CA36D8C5EA6F}"/>
              </a:ext>
            </a:extLst>
          </p:cNvPr>
          <p:cNvPicPr>
            <a:picLocks noChangeAspect="1"/>
          </p:cNvPicPr>
          <p:nvPr/>
        </p:nvPicPr>
        <p:blipFill>
          <a:blip r:embed="rId2"/>
          <a:stretch>
            <a:fillRect/>
          </a:stretch>
        </p:blipFill>
        <p:spPr>
          <a:xfrm>
            <a:off x="87608" y="2755422"/>
            <a:ext cx="12116991" cy="1871006"/>
          </a:xfrm>
          <a:prstGeom prst="rect">
            <a:avLst/>
          </a:prstGeom>
        </p:spPr>
      </p:pic>
    </p:spTree>
    <p:extLst>
      <p:ext uri="{BB962C8B-B14F-4D97-AF65-F5344CB8AC3E}">
        <p14:creationId xmlns:p14="http://schemas.microsoft.com/office/powerpoint/2010/main" val="3421418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5AF-A0D4-1573-089F-2E92F6DA2BD9}"/>
              </a:ext>
            </a:extLst>
          </p:cNvPr>
          <p:cNvSpPr>
            <a:spLocks noGrp="1"/>
          </p:cNvSpPr>
          <p:nvPr>
            <p:ph type="title"/>
          </p:nvPr>
        </p:nvSpPr>
        <p:spPr/>
        <p:txBody>
          <a:bodyPr/>
          <a:lstStyle/>
          <a:p>
            <a:r>
              <a:rPr lang="en-US" dirty="0"/>
              <a:t>Emoji or Picture</a:t>
            </a:r>
          </a:p>
        </p:txBody>
      </p:sp>
      <p:pic>
        <p:nvPicPr>
          <p:cNvPr id="9" name="Content Placeholder 8">
            <a:extLst>
              <a:ext uri="{FF2B5EF4-FFF2-40B4-BE49-F238E27FC236}">
                <a16:creationId xmlns:a16="http://schemas.microsoft.com/office/drawing/2014/main" id="{D656BA31-31D4-AA35-2D09-D73FA48E3A88}"/>
              </a:ext>
            </a:extLst>
          </p:cNvPr>
          <p:cNvPicPr>
            <a:picLocks noGrp="1" noChangeAspect="1"/>
          </p:cNvPicPr>
          <p:nvPr>
            <p:ph sz="half" idx="1"/>
          </p:nvPr>
        </p:nvPicPr>
        <p:blipFill>
          <a:blip r:embed="rId2"/>
          <a:stretch>
            <a:fillRect/>
          </a:stretch>
        </p:blipFill>
        <p:spPr>
          <a:xfrm>
            <a:off x="2200070" y="1279417"/>
            <a:ext cx="8033427" cy="4849005"/>
          </a:xfrm>
        </p:spPr>
      </p:pic>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10/14/2025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17</a:t>
            </a:fld>
            <a:endParaRPr lang="en-US"/>
          </a:p>
        </p:txBody>
      </p:sp>
    </p:spTree>
    <p:extLst>
      <p:ext uri="{BB962C8B-B14F-4D97-AF65-F5344CB8AC3E}">
        <p14:creationId xmlns:p14="http://schemas.microsoft.com/office/powerpoint/2010/main" val="3642103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5AF-A0D4-1573-089F-2E92F6DA2BD9}"/>
              </a:ext>
            </a:extLst>
          </p:cNvPr>
          <p:cNvSpPr>
            <a:spLocks noGrp="1"/>
          </p:cNvSpPr>
          <p:nvPr>
            <p:ph type="title"/>
          </p:nvPr>
        </p:nvSpPr>
        <p:spPr/>
        <p:txBody>
          <a:bodyPr/>
          <a:lstStyle/>
          <a:p>
            <a:r>
              <a:rPr lang="en-US" dirty="0"/>
              <a:t>Pictures</a:t>
            </a:r>
          </a:p>
        </p:txBody>
      </p:sp>
      <p:sp>
        <p:nvSpPr>
          <p:cNvPr id="5" name="Date Placeholder 4">
            <a:extLst>
              <a:ext uri="{FF2B5EF4-FFF2-40B4-BE49-F238E27FC236}">
                <a16:creationId xmlns:a16="http://schemas.microsoft.com/office/drawing/2014/main" id="{953C7E87-B60E-5040-B39C-0A370198BF63}"/>
              </a:ext>
            </a:extLst>
          </p:cNvPr>
          <p:cNvSpPr>
            <a:spLocks noGrp="1"/>
          </p:cNvSpPr>
          <p:nvPr>
            <p:ph type="dt" sz="half" idx="10"/>
          </p:nvPr>
        </p:nvSpPr>
        <p:spPr/>
        <p:txBody>
          <a:bodyPr/>
          <a:lstStyle/>
          <a:p>
            <a:fld id="{12253760-D699-4910-9E2E-7D8312E2D1E4}" type="datetime1">
              <a:rPr lang="en-US" smtClean="0"/>
              <a:t>10/14/2025</a:t>
            </a:fld>
            <a:endParaRPr lang="en-US"/>
          </a:p>
        </p:txBody>
      </p:sp>
      <p:sp>
        <p:nvSpPr>
          <p:cNvPr id="6" name="Footer Placeholder 5">
            <a:extLst>
              <a:ext uri="{FF2B5EF4-FFF2-40B4-BE49-F238E27FC236}">
                <a16:creationId xmlns:a16="http://schemas.microsoft.com/office/drawing/2014/main" id="{9A177B90-CF06-C5A4-192D-380689E8BA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020F32-6369-FB79-784F-143672070A2E}"/>
              </a:ext>
            </a:extLst>
          </p:cNvPr>
          <p:cNvSpPr>
            <a:spLocks noGrp="1"/>
          </p:cNvSpPr>
          <p:nvPr>
            <p:ph type="sldNum" sz="quarter" idx="12"/>
          </p:nvPr>
        </p:nvSpPr>
        <p:spPr/>
        <p:txBody>
          <a:bodyPr/>
          <a:lstStyle/>
          <a:p>
            <a:fld id="{A26BDF90-F303-4819-8687-25927A3352F7}" type="slidenum">
              <a:rPr lang="en-US" smtClean="0"/>
              <a:t>18</a:t>
            </a:fld>
            <a:endParaRPr lang="en-US"/>
          </a:p>
        </p:txBody>
      </p:sp>
      <p:pic>
        <p:nvPicPr>
          <p:cNvPr id="10" name="Picture 9">
            <a:extLst>
              <a:ext uri="{FF2B5EF4-FFF2-40B4-BE49-F238E27FC236}">
                <a16:creationId xmlns:a16="http://schemas.microsoft.com/office/drawing/2014/main" id="{48C88C5D-91B0-EB4F-0A36-F107AB4AB31C}"/>
              </a:ext>
            </a:extLst>
          </p:cNvPr>
          <p:cNvPicPr>
            <a:picLocks noChangeAspect="1"/>
          </p:cNvPicPr>
          <p:nvPr/>
        </p:nvPicPr>
        <p:blipFill>
          <a:blip r:embed="rId2"/>
          <a:stretch>
            <a:fillRect/>
          </a:stretch>
        </p:blipFill>
        <p:spPr>
          <a:xfrm>
            <a:off x="3743895" y="2950028"/>
            <a:ext cx="4813069" cy="1371600"/>
          </a:xfrm>
          <a:prstGeom prst="rect">
            <a:avLst/>
          </a:prstGeom>
        </p:spPr>
      </p:pic>
    </p:spTree>
    <p:extLst>
      <p:ext uri="{BB962C8B-B14F-4D97-AF65-F5344CB8AC3E}">
        <p14:creationId xmlns:p14="http://schemas.microsoft.com/office/powerpoint/2010/main" val="39555699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141C6-C7D6-477C-9B44-21CA5725198F}"/>
              </a:ext>
            </a:extLst>
          </p:cNvPr>
          <p:cNvSpPr>
            <a:spLocks noGrp="1"/>
          </p:cNvSpPr>
          <p:nvPr>
            <p:ph type="title"/>
          </p:nvPr>
        </p:nvSpPr>
        <p:spPr/>
        <p:txBody>
          <a:bodyPr/>
          <a:lstStyle/>
          <a:p>
            <a:pPr algn="ctr"/>
            <a:r>
              <a:rPr lang="en-US" dirty="0"/>
              <a:t>My Dashboard</a:t>
            </a:r>
          </a:p>
        </p:txBody>
      </p:sp>
      <p:pic>
        <p:nvPicPr>
          <p:cNvPr id="6" name="Picture 5">
            <a:extLst>
              <a:ext uri="{FF2B5EF4-FFF2-40B4-BE49-F238E27FC236}">
                <a16:creationId xmlns:a16="http://schemas.microsoft.com/office/drawing/2014/main" id="{B8BDADD4-64E8-1F38-201A-A848DED28199}"/>
              </a:ext>
            </a:extLst>
          </p:cNvPr>
          <p:cNvPicPr>
            <a:picLocks noChangeAspect="1"/>
          </p:cNvPicPr>
          <p:nvPr/>
        </p:nvPicPr>
        <p:blipFill>
          <a:blip r:embed="rId2"/>
          <a:stretch>
            <a:fillRect/>
          </a:stretch>
        </p:blipFill>
        <p:spPr>
          <a:xfrm>
            <a:off x="1702793" y="1374894"/>
            <a:ext cx="9149603" cy="4579592"/>
          </a:xfrm>
          <a:prstGeom prst="rect">
            <a:avLst/>
          </a:prstGeom>
          <a:ln w="19050">
            <a:solidFill>
              <a:schemeClr val="accent1"/>
            </a:solidFill>
          </a:ln>
        </p:spPr>
      </p:pic>
    </p:spTree>
    <p:extLst>
      <p:ext uri="{BB962C8B-B14F-4D97-AF65-F5344CB8AC3E}">
        <p14:creationId xmlns:p14="http://schemas.microsoft.com/office/powerpoint/2010/main" val="3703082602"/>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26211-BAA7-EF1B-12D6-1DDC6FDCB7A9}"/>
              </a:ext>
            </a:extLst>
          </p:cNvPr>
          <p:cNvSpPr>
            <a:spLocks noGrp="1"/>
          </p:cNvSpPr>
          <p:nvPr>
            <p:ph type="title"/>
          </p:nvPr>
        </p:nvSpPr>
        <p:spPr>
          <a:xfrm>
            <a:off x="838200" y="90767"/>
            <a:ext cx="10515600" cy="1128417"/>
          </a:xfrm>
        </p:spPr>
        <p:txBody>
          <a:bodyPr vert="horz" lIns="91440" tIns="45720" rIns="91440" bIns="45720" rtlCol="0" anchor="ctr">
            <a:normAutofit/>
          </a:bodyPr>
          <a:lstStyle/>
          <a:p>
            <a:r>
              <a:rPr lang="en-US" sz="5200" dirty="0">
                <a:cs typeface="Calibri Light"/>
              </a:rPr>
              <a:t>University of Oregon : into CAREERS</a:t>
            </a:r>
            <a:endParaRPr lang="en-US" sz="5200" dirty="0"/>
          </a:p>
        </p:txBody>
      </p:sp>
      <p:pic>
        <p:nvPicPr>
          <p:cNvPr id="4" name="Picture 4">
            <a:extLst>
              <a:ext uri="{FF2B5EF4-FFF2-40B4-BE49-F238E27FC236}">
                <a16:creationId xmlns:a16="http://schemas.microsoft.com/office/drawing/2014/main" id="{62587B70-0B15-4632-6F03-A215A091FCD3}"/>
              </a:ext>
            </a:extLst>
          </p:cNvPr>
          <p:cNvPicPr>
            <a:picLocks noGrp="1" noChangeAspect="1"/>
          </p:cNvPicPr>
          <p:nvPr>
            <p:ph idx="1"/>
          </p:nvPr>
        </p:nvPicPr>
        <p:blipFill rotWithShape="1">
          <a:blip r:embed="rId2"/>
          <a:srcRect r="-1" b="4330"/>
          <a:stretch/>
        </p:blipFill>
        <p:spPr>
          <a:xfrm>
            <a:off x="838200" y="1845426"/>
            <a:ext cx="10512547" cy="4450303"/>
          </a:xfrm>
          <a:prstGeom prst="rect">
            <a:avLst/>
          </a:prstGeom>
        </p:spPr>
      </p:pic>
    </p:spTree>
    <p:extLst>
      <p:ext uri="{BB962C8B-B14F-4D97-AF65-F5344CB8AC3E}">
        <p14:creationId xmlns:p14="http://schemas.microsoft.com/office/powerpoint/2010/main" val="3909290766"/>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882AB-DBCD-4EB8-B7C6-D510F8F01383}"/>
              </a:ext>
            </a:extLst>
          </p:cNvPr>
          <p:cNvSpPr>
            <a:spLocks noGrp="1"/>
          </p:cNvSpPr>
          <p:nvPr>
            <p:ph type="title"/>
          </p:nvPr>
        </p:nvSpPr>
        <p:spPr>
          <a:xfrm>
            <a:off x="5214579" y="629266"/>
            <a:ext cx="6422849" cy="1676603"/>
          </a:xfrm>
        </p:spPr>
        <p:txBody>
          <a:bodyPr>
            <a:normAutofit/>
          </a:bodyPr>
          <a:lstStyle/>
          <a:p>
            <a:pPr algn="ctr"/>
            <a:r>
              <a:rPr lang="en-US" dirty="0"/>
              <a:t>Account Settings</a:t>
            </a:r>
          </a:p>
        </p:txBody>
      </p:sp>
      <p:sp>
        <p:nvSpPr>
          <p:cNvPr id="3" name="Content Placeholder 2">
            <a:extLst>
              <a:ext uri="{FF2B5EF4-FFF2-40B4-BE49-F238E27FC236}">
                <a16:creationId xmlns:a16="http://schemas.microsoft.com/office/drawing/2014/main" id="{01861BD8-F56B-4FD6-A822-2F838E85F04F}"/>
              </a:ext>
            </a:extLst>
          </p:cNvPr>
          <p:cNvSpPr>
            <a:spLocks noGrp="1"/>
          </p:cNvSpPr>
          <p:nvPr>
            <p:ph idx="1"/>
          </p:nvPr>
        </p:nvSpPr>
        <p:spPr>
          <a:xfrm>
            <a:off x="5214579" y="1467567"/>
            <a:ext cx="6422848" cy="3785419"/>
          </a:xfrm>
        </p:spPr>
        <p:txBody>
          <a:bodyPr>
            <a:noAutofit/>
          </a:bodyPr>
          <a:lstStyle/>
          <a:p>
            <a:r>
              <a:rPr lang="en-US" sz="2400" b="1" dirty="0">
                <a:solidFill>
                  <a:srgbClr val="00B050"/>
                </a:solidFill>
              </a:rPr>
              <a:t>Your personal profile </a:t>
            </a:r>
          </a:p>
          <a:p>
            <a:pPr marL="0" indent="0">
              <a:buNone/>
            </a:pPr>
            <a:endParaRPr lang="en-US" sz="2400" b="1" dirty="0">
              <a:solidFill>
                <a:srgbClr val="00B050"/>
              </a:solidFill>
            </a:endParaRPr>
          </a:p>
          <a:p>
            <a:r>
              <a:rPr lang="en-US" sz="2400" b="1" dirty="0">
                <a:solidFill>
                  <a:srgbClr val="00B050"/>
                </a:solidFill>
              </a:rPr>
              <a:t>Reiterates Security Questions </a:t>
            </a:r>
            <a:br>
              <a:rPr lang="en-US" sz="2400" b="1" dirty="0">
                <a:solidFill>
                  <a:srgbClr val="00B050"/>
                </a:solidFill>
              </a:rPr>
            </a:br>
            <a:endParaRPr lang="en-US" sz="2400" b="1" dirty="0">
              <a:solidFill>
                <a:srgbClr val="00B050"/>
              </a:solidFill>
            </a:endParaRPr>
          </a:p>
          <a:p>
            <a:r>
              <a:rPr lang="en-US" sz="2400" b="1" dirty="0">
                <a:solidFill>
                  <a:srgbClr val="00B050"/>
                </a:solidFill>
              </a:rPr>
              <a:t>Privacy settings</a:t>
            </a:r>
            <a:br>
              <a:rPr lang="en-US" sz="2400" b="1" dirty="0">
                <a:solidFill>
                  <a:srgbClr val="00B050"/>
                </a:solidFill>
              </a:rPr>
            </a:br>
            <a:endParaRPr lang="en-US" sz="2400" b="1" dirty="0">
              <a:solidFill>
                <a:srgbClr val="00B050"/>
              </a:solidFill>
            </a:endParaRPr>
          </a:p>
          <a:p>
            <a:r>
              <a:rPr lang="en-US" sz="2400" b="1" dirty="0">
                <a:solidFill>
                  <a:srgbClr val="00B050"/>
                </a:solidFill>
              </a:rPr>
              <a:t>Can Change affiliation / office association</a:t>
            </a:r>
          </a:p>
          <a:p>
            <a:endParaRPr lang="en-US" sz="2400" b="1" dirty="0">
              <a:solidFill>
                <a:srgbClr val="00B050"/>
              </a:solidFill>
            </a:endParaRPr>
          </a:p>
          <a:p>
            <a:r>
              <a:rPr lang="en-US" sz="2400" b="1" dirty="0">
                <a:solidFill>
                  <a:srgbClr val="00B050"/>
                </a:solidFill>
              </a:rPr>
              <a:t>And Emoji / Image / Banner</a:t>
            </a:r>
          </a:p>
        </p:txBody>
      </p:sp>
      <p:pic>
        <p:nvPicPr>
          <p:cNvPr id="7" name="Picture 6">
            <a:extLst>
              <a:ext uri="{FF2B5EF4-FFF2-40B4-BE49-F238E27FC236}">
                <a16:creationId xmlns:a16="http://schemas.microsoft.com/office/drawing/2014/main" id="{8A4D71AD-3798-5CCD-D5E0-045C6726628D}"/>
              </a:ext>
            </a:extLst>
          </p:cNvPr>
          <p:cNvPicPr>
            <a:picLocks noChangeAspect="1"/>
          </p:cNvPicPr>
          <p:nvPr/>
        </p:nvPicPr>
        <p:blipFill>
          <a:blip r:embed="rId2"/>
          <a:stretch>
            <a:fillRect/>
          </a:stretch>
        </p:blipFill>
        <p:spPr>
          <a:xfrm>
            <a:off x="10232650" y="1226878"/>
            <a:ext cx="1620557" cy="1601603"/>
          </a:xfrm>
          <a:prstGeom prst="rect">
            <a:avLst/>
          </a:prstGeom>
        </p:spPr>
      </p:pic>
      <p:pic>
        <p:nvPicPr>
          <p:cNvPr id="9" name="Picture 8">
            <a:extLst>
              <a:ext uri="{FF2B5EF4-FFF2-40B4-BE49-F238E27FC236}">
                <a16:creationId xmlns:a16="http://schemas.microsoft.com/office/drawing/2014/main" id="{4235E01F-9922-6AA5-DF6A-FCBB00E2CDE1}"/>
              </a:ext>
            </a:extLst>
          </p:cNvPr>
          <p:cNvPicPr>
            <a:picLocks noChangeAspect="1"/>
          </p:cNvPicPr>
          <p:nvPr/>
        </p:nvPicPr>
        <p:blipFill>
          <a:blip r:embed="rId3"/>
          <a:stretch>
            <a:fillRect/>
          </a:stretch>
        </p:blipFill>
        <p:spPr>
          <a:xfrm>
            <a:off x="861826" y="89805"/>
            <a:ext cx="3568660" cy="6115047"/>
          </a:xfrm>
          <a:prstGeom prst="rect">
            <a:avLst/>
          </a:prstGeom>
          <a:ln w="19050">
            <a:solidFill>
              <a:schemeClr val="accent1"/>
            </a:solidFill>
          </a:ln>
        </p:spPr>
      </p:pic>
    </p:spTree>
    <p:extLst>
      <p:ext uri="{BB962C8B-B14F-4D97-AF65-F5344CB8AC3E}">
        <p14:creationId xmlns:p14="http://schemas.microsoft.com/office/powerpoint/2010/main" val="3794057914"/>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BF07-7DD0-4CF5-B2D1-2AA46B3A1117}"/>
              </a:ext>
            </a:extLst>
          </p:cNvPr>
          <p:cNvSpPr>
            <a:spLocks noGrp="1"/>
          </p:cNvSpPr>
          <p:nvPr>
            <p:ph type="title"/>
          </p:nvPr>
        </p:nvSpPr>
        <p:spPr>
          <a:xfrm>
            <a:off x="441789" y="92755"/>
            <a:ext cx="4027469" cy="1325563"/>
          </a:xfrm>
        </p:spPr>
        <p:txBody>
          <a:bodyPr/>
          <a:lstStyle/>
          <a:p>
            <a:r>
              <a:rPr lang="en-US" dirty="0"/>
              <a:t>Changing Offices</a:t>
            </a:r>
          </a:p>
        </p:txBody>
      </p:sp>
      <p:sp>
        <p:nvSpPr>
          <p:cNvPr id="3" name="Content Placeholder 2">
            <a:extLst>
              <a:ext uri="{FF2B5EF4-FFF2-40B4-BE49-F238E27FC236}">
                <a16:creationId xmlns:a16="http://schemas.microsoft.com/office/drawing/2014/main" id="{8657F1C9-3071-4595-B85C-0D64F46725A4}"/>
              </a:ext>
            </a:extLst>
          </p:cNvPr>
          <p:cNvSpPr>
            <a:spLocks noGrp="1"/>
          </p:cNvSpPr>
          <p:nvPr>
            <p:ph idx="1"/>
          </p:nvPr>
        </p:nvSpPr>
        <p:spPr>
          <a:xfrm>
            <a:off x="441789" y="2198451"/>
            <a:ext cx="4119937" cy="4142554"/>
          </a:xfrm>
        </p:spPr>
        <p:txBody>
          <a:bodyPr/>
          <a:lstStyle/>
          <a:p>
            <a:pPr algn="just"/>
            <a:r>
              <a:rPr lang="en-US" dirty="0">
                <a:solidFill>
                  <a:srgbClr val="00B050"/>
                </a:solidFill>
              </a:rPr>
              <a:t>To change the location where your account was created / assigned , you will need Username and Password of new office you wish to be associated with.</a:t>
            </a:r>
          </a:p>
        </p:txBody>
      </p:sp>
      <p:pic>
        <p:nvPicPr>
          <p:cNvPr id="5" name="Picture 4">
            <a:extLst>
              <a:ext uri="{FF2B5EF4-FFF2-40B4-BE49-F238E27FC236}">
                <a16:creationId xmlns:a16="http://schemas.microsoft.com/office/drawing/2014/main" id="{026EDA9E-8777-497A-99AD-03798B22941B}"/>
              </a:ext>
            </a:extLst>
          </p:cNvPr>
          <p:cNvPicPr>
            <a:picLocks noChangeAspect="1"/>
          </p:cNvPicPr>
          <p:nvPr/>
        </p:nvPicPr>
        <p:blipFill>
          <a:blip r:embed="rId2"/>
          <a:stretch>
            <a:fillRect/>
          </a:stretch>
        </p:blipFill>
        <p:spPr>
          <a:xfrm>
            <a:off x="4846702" y="0"/>
            <a:ext cx="6694375" cy="6858000"/>
          </a:xfrm>
          <a:prstGeom prst="rect">
            <a:avLst/>
          </a:prstGeom>
        </p:spPr>
      </p:pic>
    </p:spTree>
    <p:extLst>
      <p:ext uri="{BB962C8B-B14F-4D97-AF65-F5344CB8AC3E}">
        <p14:creationId xmlns:p14="http://schemas.microsoft.com/office/powerpoint/2010/main" val="3507847364"/>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D47E5-7AEC-863F-76A3-6972412A64EB}"/>
              </a:ext>
            </a:extLst>
          </p:cNvPr>
          <p:cNvSpPr>
            <a:spLocks noGrp="1"/>
          </p:cNvSpPr>
          <p:nvPr>
            <p:ph type="title"/>
          </p:nvPr>
        </p:nvSpPr>
        <p:spPr/>
        <p:txBody>
          <a:bodyPr/>
          <a:lstStyle/>
          <a:p>
            <a:r>
              <a:rPr lang="en-US" dirty="0"/>
              <a:t>Activation Form locations</a:t>
            </a:r>
          </a:p>
        </p:txBody>
      </p:sp>
      <p:sp>
        <p:nvSpPr>
          <p:cNvPr id="3" name="Slide Number Placeholder 2">
            <a:extLst>
              <a:ext uri="{FF2B5EF4-FFF2-40B4-BE49-F238E27FC236}">
                <a16:creationId xmlns:a16="http://schemas.microsoft.com/office/drawing/2014/main" id="{3FB09C24-2FDF-F7F6-9BFC-6E42F52FBC58}"/>
              </a:ext>
            </a:extLst>
          </p:cNvPr>
          <p:cNvSpPr>
            <a:spLocks noGrp="1"/>
          </p:cNvSpPr>
          <p:nvPr>
            <p:ph type="sldNum" sz="quarter" idx="4"/>
          </p:nvPr>
        </p:nvSpPr>
        <p:spPr/>
        <p:txBody>
          <a:bodyPr/>
          <a:lstStyle/>
          <a:p>
            <a:fld id="{941BE8DD-6BA1-AD43-8321-0CEB068BCC7D}" type="slidenum">
              <a:rPr lang="en-US" smtClean="0"/>
              <a:pPr/>
              <a:t>22</a:t>
            </a:fld>
            <a:endParaRPr lang="en-US" dirty="0"/>
          </a:p>
        </p:txBody>
      </p:sp>
      <p:pic>
        <p:nvPicPr>
          <p:cNvPr id="6" name="Content Placeholder 5">
            <a:extLst>
              <a:ext uri="{FF2B5EF4-FFF2-40B4-BE49-F238E27FC236}">
                <a16:creationId xmlns:a16="http://schemas.microsoft.com/office/drawing/2014/main" id="{C3D0366D-A74A-63CB-BBC7-231D1AE7B819}"/>
              </a:ext>
            </a:extLst>
          </p:cNvPr>
          <p:cNvPicPr>
            <a:picLocks noGrp="1" noChangeAspect="1"/>
          </p:cNvPicPr>
          <p:nvPr>
            <p:ph sz="quarter" idx="10"/>
          </p:nvPr>
        </p:nvPicPr>
        <p:blipFill>
          <a:blip r:embed="rId2"/>
          <a:stretch>
            <a:fillRect/>
          </a:stretch>
        </p:blipFill>
        <p:spPr>
          <a:xfrm>
            <a:off x="609600" y="1737191"/>
            <a:ext cx="5203825" cy="3944006"/>
          </a:xfrm>
          <a:prstGeom prst="rect">
            <a:avLst/>
          </a:prstGeom>
          <a:ln w="12700">
            <a:solidFill>
              <a:schemeClr val="accent1"/>
            </a:solidFill>
          </a:ln>
        </p:spPr>
      </p:pic>
      <p:pic>
        <p:nvPicPr>
          <p:cNvPr id="7" name="Content Placeholder 6">
            <a:extLst>
              <a:ext uri="{FF2B5EF4-FFF2-40B4-BE49-F238E27FC236}">
                <a16:creationId xmlns:a16="http://schemas.microsoft.com/office/drawing/2014/main" id="{ED3AA8EB-C040-B81A-7D5A-092F43AB119C}"/>
              </a:ext>
            </a:extLst>
          </p:cNvPr>
          <p:cNvPicPr>
            <a:picLocks noGrp="1" noChangeAspect="1"/>
          </p:cNvPicPr>
          <p:nvPr>
            <p:ph sz="quarter" idx="11"/>
          </p:nvPr>
        </p:nvPicPr>
        <p:blipFill>
          <a:blip r:embed="rId3"/>
          <a:stretch>
            <a:fillRect/>
          </a:stretch>
        </p:blipFill>
        <p:spPr>
          <a:xfrm>
            <a:off x="7555230" y="2168707"/>
            <a:ext cx="3238754" cy="4009207"/>
          </a:xfrm>
          <a:prstGeom prst="rect">
            <a:avLst/>
          </a:prstGeom>
        </p:spPr>
      </p:pic>
      <p:pic>
        <p:nvPicPr>
          <p:cNvPr id="9" name="Picture 8">
            <a:extLst>
              <a:ext uri="{FF2B5EF4-FFF2-40B4-BE49-F238E27FC236}">
                <a16:creationId xmlns:a16="http://schemas.microsoft.com/office/drawing/2014/main" id="{E4C4A2EA-0138-7B3E-AE46-26D70A775387}"/>
              </a:ext>
            </a:extLst>
          </p:cNvPr>
          <p:cNvPicPr>
            <a:picLocks noChangeAspect="1"/>
          </p:cNvPicPr>
          <p:nvPr/>
        </p:nvPicPr>
        <p:blipFill>
          <a:blip r:embed="rId4"/>
          <a:stretch>
            <a:fillRect/>
          </a:stretch>
        </p:blipFill>
        <p:spPr>
          <a:xfrm>
            <a:off x="6378577" y="1246653"/>
            <a:ext cx="5429250" cy="981075"/>
          </a:xfrm>
          <a:prstGeom prst="rect">
            <a:avLst/>
          </a:prstGeom>
        </p:spPr>
      </p:pic>
    </p:spTree>
    <p:extLst>
      <p:ext uri="{BB962C8B-B14F-4D97-AF65-F5344CB8AC3E}">
        <p14:creationId xmlns:p14="http://schemas.microsoft.com/office/powerpoint/2010/main" val="3311252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C3E526-C9AE-7CD9-63FB-DE17917646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B6CF12-E714-C21B-6DFD-F6C1A485CF60}"/>
              </a:ext>
            </a:extLst>
          </p:cNvPr>
          <p:cNvSpPr>
            <a:spLocks noGrp="1"/>
          </p:cNvSpPr>
          <p:nvPr>
            <p:ph type="title"/>
          </p:nvPr>
        </p:nvSpPr>
        <p:spPr/>
        <p:txBody>
          <a:bodyPr/>
          <a:lstStyle/>
          <a:p>
            <a:r>
              <a:rPr lang="en-US" dirty="0"/>
              <a:t>CIS 360 Activation Form</a:t>
            </a:r>
          </a:p>
        </p:txBody>
      </p:sp>
      <p:pic>
        <p:nvPicPr>
          <p:cNvPr id="9" name="Content Placeholder 8">
            <a:extLst>
              <a:ext uri="{FF2B5EF4-FFF2-40B4-BE49-F238E27FC236}">
                <a16:creationId xmlns:a16="http://schemas.microsoft.com/office/drawing/2014/main" id="{E3DBCA26-E510-E73B-2A05-9AD94B0DF8C3}"/>
              </a:ext>
            </a:extLst>
          </p:cNvPr>
          <p:cNvPicPr>
            <a:picLocks noGrp="1" noChangeAspect="1"/>
          </p:cNvPicPr>
          <p:nvPr>
            <p:ph sz="half" idx="2"/>
          </p:nvPr>
        </p:nvPicPr>
        <p:blipFill>
          <a:blip r:embed="rId2"/>
          <a:stretch>
            <a:fillRect/>
          </a:stretch>
        </p:blipFill>
        <p:spPr>
          <a:xfrm>
            <a:off x="5785294" y="1381493"/>
            <a:ext cx="3617530" cy="4646616"/>
          </a:xfrm>
          <a:ln w="12700">
            <a:solidFill>
              <a:schemeClr val="accent1"/>
            </a:solidFill>
          </a:ln>
        </p:spPr>
      </p:pic>
      <p:sp>
        <p:nvSpPr>
          <p:cNvPr id="5" name="Date Placeholder 4">
            <a:extLst>
              <a:ext uri="{FF2B5EF4-FFF2-40B4-BE49-F238E27FC236}">
                <a16:creationId xmlns:a16="http://schemas.microsoft.com/office/drawing/2014/main" id="{397533E7-FCDE-B5C0-A0CA-703E47182A08}"/>
              </a:ext>
            </a:extLst>
          </p:cNvPr>
          <p:cNvSpPr>
            <a:spLocks noGrp="1"/>
          </p:cNvSpPr>
          <p:nvPr>
            <p:ph type="dt" sz="half" idx="10"/>
          </p:nvPr>
        </p:nvSpPr>
        <p:spPr/>
        <p:txBody>
          <a:bodyPr/>
          <a:lstStyle/>
          <a:p>
            <a:fld id="{17A7937A-8C96-4F15-95BB-AC6A50763FC8}" type="datetime1">
              <a:rPr lang="en-US" smtClean="0"/>
              <a:t>10/14/2025</a:t>
            </a:fld>
            <a:endParaRPr lang="en-US"/>
          </a:p>
        </p:txBody>
      </p:sp>
      <p:sp>
        <p:nvSpPr>
          <p:cNvPr id="6" name="Footer Placeholder 5">
            <a:extLst>
              <a:ext uri="{FF2B5EF4-FFF2-40B4-BE49-F238E27FC236}">
                <a16:creationId xmlns:a16="http://schemas.microsoft.com/office/drawing/2014/main" id="{3183B9E0-2178-2C6C-52FD-177EBAAFC7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ADC68-27EF-B92E-B540-00D4082DECDB}"/>
              </a:ext>
            </a:extLst>
          </p:cNvPr>
          <p:cNvSpPr>
            <a:spLocks noGrp="1"/>
          </p:cNvSpPr>
          <p:nvPr>
            <p:ph type="sldNum" sz="quarter" idx="12"/>
          </p:nvPr>
        </p:nvSpPr>
        <p:spPr/>
        <p:txBody>
          <a:bodyPr/>
          <a:lstStyle/>
          <a:p>
            <a:fld id="{A26BDF90-F303-4819-8687-25927A3352F7}" type="slidenum">
              <a:rPr lang="en-US" smtClean="0"/>
              <a:t>23</a:t>
            </a:fld>
            <a:endParaRPr lang="en-US"/>
          </a:p>
        </p:txBody>
      </p:sp>
      <p:sp>
        <p:nvSpPr>
          <p:cNvPr id="10" name="TextBox 9">
            <a:extLst>
              <a:ext uri="{FF2B5EF4-FFF2-40B4-BE49-F238E27FC236}">
                <a16:creationId xmlns:a16="http://schemas.microsoft.com/office/drawing/2014/main" id="{1DB92FCD-7F80-5E5C-98D2-4A622C47726A}"/>
              </a:ext>
            </a:extLst>
          </p:cNvPr>
          <p:cNvSpPr txBox="1"/>
          <p:nvPr/>
        </p:nvSpPr>
        <p:spPr>
          <a:xfrm>
            <a:off x="448052" y="2305615"/>
            <a:ext cx="4682247" cy="2246769"/>
          </a:xfrm>
          <a:prstGeom prst="rect">
            <a:avLst/>
          </a:prstGeom>
          <a:noFill/>
        </p:spPr>
        <p:txBody>
          <a:bodyPr wrap="square" rtlCol="0">
            <a:spAutoFit/>
          </a:bodyPr>
          <a:lstStyle/>
          <a:p>
            <a:r>
              <a:rPr lang="en-US" sz="2800" dirty="0">
                <a:hlinkClick r:id="rId3"/>
              </a:rPr>
              <a:t>https://portal.ma.cis360.org/</a:t>
            </a:r>
            <a:endParaRPr lang="en-US" sz="2800" dirty="0"/>
          </a:p>
          <a:p>
            <a:endParaRPr lang="en-US" sz="2800" dirty="0"/>
          </a:p>
          <a:p>
            <a:r>
              <a:rPr lang="en-US" sz="2800" dirty="0"/>
              <a:t>Email to:</a:t>
            </a:r>
          </a:p>
          <a:p>
            <a:endParaRPr lang="en-US" sz="2800" dirty="0"/>
          </a:p>
          <a:p>
            <a:r>
              <a:rPr lang="fr-FR" sz="2800" dirty="0"/>
              <a:t>MassHireCIS@State.MA.US</a:t>
            </a:r>
            <a:endParaRPr lang="en-US" sz="2800" dirty="0"/>
          </a:p>
        </p:txBody>
      </p:sp>
    </p:spTree>
    <p:extLst>
      <p:ext uri="{BB962C8B-B14F-4D97-AF65-F5344CB8AC3E}">
        <p14:creationId xmlns:p14="http://schemas.microsoft.com/office/powerpoint/2010/main" val="373346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1549C-FEFB-4604-8D79-0FCFA90A1CD5}"/>
              </a:ext>
            </a:extLst>
          </p:cNvPr>
          <p:cNvSpPr>
            <a:spLocks noGrp="1"/>
          </p:cNvSpPr>
          <p:nvPr>
            <p:ph type="title"/>
          </p:nvPr>
        </p:nvSpPr>
        <p:spPr/>
        <p:txBody>
          <a:bodyPr/>
          <a:lstStyle/>
          <a:p>
            <a:pPr algn="ctr"/>
            <a:r>
              <a:rPr lang="en-US" dirty="0"/>
              <a:t>Contact Information</a:t>
            </a:r>
          </a:p>
        </p:txBody>
      </p:sp>
      <p:sp>
        <p:nvSpPr>
          <p:cNvPr id="5" name="Content Placeholder 4">
            <a:extLst>
              <a:ext uri="{FF2B5EF4-FFF2-40B4-BE49-F238E27FC236}">
                <a16:creationId xmlns:a16="http://schemas.microsoft.com/office/drawing/2014/main" id="{C1D360EC-860B-489E-A3F3-5FFA24EABC92}"/>
              </a:ext>
            </a:extLst>
          </p:cNvPr>
          <p:cNvSpPr>
            <a:spLocks noGrp="1"/>
          </p:cNvSpPr>
          <p:nvPr>
            <p:ph idx="1"/>
          </p:nvPr>
        </p:nvSpPr>
        <p:spPr>
          <a:xfrm>
            <a:off x="609600" y="2243138"/>
            <a:ext cx="10972800" cy="3729061"/>
          </a:xfrm>
        </p:spPr>
        <p:txBody>
          <a:bodyPr/>
          <a:lstStyle/>
          <a:p>
            <a:r>
              <a:rPr lang="en-US" dirty="0"/>
              <a:t>Email:   </a:t>
            </a:r>
            <a:r>
              <a:rPr lang="en-US" dirty="0">
                <a:hlinkClick r:id="rId2"/>
              </a:rPr>
              <a:t>MassHireCIS@State.MA.US</a:t>
            </a:r>
            <a:br>
              <a:rPr lang="en-US" dirty="0"/>
            </a:br>
            <a:endParaRPr lang="en-US" dirty="0"/>
          </a:p>
          <a:p>
            <a:r>
              <a:rPr lang="en-US" dirty="0"/>
              <a:t>Telephone:		617-626-6808</a:t>
            </a:r>
          </a:p>
          <a:p>
            <a:endParaRPr lang="en-US" dirty="0"/>
          </a:p>
          <a:p>
            <a:r>
              <a:rPr lang="en-US" dirty="0"/>
              <a:t>URL:		</a:t>
            </a:r>
            <a:r>
              <a:rPr lang="en-US" dirty="0">
                <a:hlinkClick r:id="rId3"/>
              </a:rPr>
              <a:t>https://portal.masscis.IntoCareers.org</a:t>
            </a:r>
            <a:r>
              <a:rPr lang="en-US" dirty="0"/>
              <a:t>    </a:t>
            </a:r>
          </a:p>
        </p:txBody>
      </p:sp>
    </p:spTree>
    <p:extLst>
      <p:ext uri="{BB962C8B-B14F-4D97-AF65-F5344CB8AC3E}">
        <p14:creationId xmlns:p14="http://schemas.microsoft.com/office/powerpoint/2010/main" val="1885487418"/>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lose-up of raised hands at office training with speaker out of focus in background">
            <a:extLst>
              <a:ext uri="{FF2B5EF4-FFF2-40B4-BE49-F238E27FC236}">
                <a16:creationId xmlns:a16="http://schemas.microsoft.com/office/drawing/2014/main" id="{7AD507EC-B326-0CE1-BFD5-B2326EDD958F}"/>
              </a:ext>
            </a:extLst>
          </p:cNvPr>
          <p:cNvPicPr>
            <a:picLocks noChangeAspect="1"/>
          </p:cNvPicPr>
          <p:nvPr/>
        </p:nvPicPr>
        <p:blipFill rotWithShape="1">
          <a:blip r:embed="rId2">
            <a:alphaModFix amt="50000"/>
          </a:blip>
          <a:srcRect t="15572"/>
          <a:stretch/>
        </p:blipFill>
        <p:spPr>
          <a:xfrm>
            <a:off x="20" y="1"/>
            <a:ext cx="12191980" cy="6857999"/>
          </a:xfrm>
          <a:prstGeom prst="rect">
            <a:avLst/>
          </a:prstGeom>
        </p:spPr>
      </p:pic>
      <p:sp>
        <p:nvSpPr>
          <p:cNvPr id="2" name="TextBox 1">
            <a:extLst>
              <a:ext uri="{FF2B5EF4-FFF2-40B4-BE49-F238E27FC236}">
                <a16:creationId xmlns:a16="http://schemas.microsoft.com/office/drawing/2014/main" id="{55CB2050-87B1-9DDE-104B-396BD5F055CB}"/>
              </a:ext>
            </a:extLst>
          </p:cNvPr>
          <p:cNvSpPr txBox="1"/>
          <p:nvPr/>
        </p:nvSpPr>
        <p:spPr>
          <a:xfrm>
            <a:off x="1524000" y="1122362"/>
            <a:ext cx="9144000" cy="290051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6000" b="1" dirty="0">
                <a:solidFill>
                  <a:srgbClr val="009876"/>
                </a:solidFill>
                <a:latin typeface="+mj-lt"/>
                <a:ea typeface="+mj-ea"/>
                <a:cs typeface="+mj-cs"/>
              </a:rPr>
              <a:t>Questions</a:t>
            </a:r>
            <a:endParaRPr lang="en-US" sz="6000" dirty="0">
              <a:solidFill>
                <a:srgbClr val="009876"/>
              </a:solidFill>
              <a:latin typeface="+mj-lt"/>
              <a:ea typeface="+mj-ea"/>
              <a:cs typeface="Calibri Light"/>
            </a:endParaRPr>
          </a:p>
        </p:txBody>
      </p:sp>
      <p:sp>
        <p:nvSpPr>
          <p:cNvPr id="4" name="TextBox 3">
            <a:extLst>
              <a:ext uri="{FF2B5EF4-FFF2-40B4-BE49-F238E27FC236}">
                <a16:creationId xmlns:a16="http://schemas.microsoft.com/office/drawing/2014/main" id="{E820416C-5C37-BDED-4E36-7618D66DC89B}"/>
              </a:ext>
            </a:extLst>
          </p:cNvPr>
          <p:cNvSpPr txBox="1"/>
          <p:nvPr/>
        </p:nvSpPr>
        <p:spPr>
          <a:xfrm rot="-180000">
            <a:off x="821473" y="40330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5" name="TextBox 4">
            <a:extLst>
              <a:ext uri="{FF2B5EF4-FFF2-40B4-BE49-F238E27FC236}">
                <a16:creationId xmlns:a16="http://schemas.microsoft.com/office/drawing/2014/main" id="{DB48AD46-C63B-EC79-6A23-AF4E2BFFCBBD}"/>
              </a:ext>
            </a:extLst>
          </p:cNvPr>
          <p:cNvSpPr txBox="1"/>
          <p:nvPr/>
        </p:nvSpPr>
        <p:spPr>
          <a:xfrm rot="-1320000">
            <a:off x="9826083" y="296808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6" name="TextBox 5">
            <a:extLst>
              <a:ext uri="{FF2B5EF4-FFF2-40B4-BE49-F238E27FC236}">
                <a16:creationId xmlns:a16="http://schemas.microsoft.com/office/drawing/2014/main" id="{52A64CBC-13E7-7211-D04F-8DE436400639}"/>
              </a:ext>
            </a:extLst>
          </p:cNvPr>
          <p:cNvSpPr txBox="1"/>
          <p:nvPr/>
        </p:nvSpPr>
        <p:spPr>
          <a:xfrm>
            <a:off x="3469887" y="123035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7" name="TextBox 6">
            <a:extLst>
              <a:ext uri="{FF2B5EF4-FFF2-40B4-BE49-F238E27FC236}">
                <a16:creationId xmlns:a16="http://schemas.microsoft.com/office/drawing/2014/main" id="{ABF850B6-44B7-75B7-7D91-409F76C343D1}"/>
              </a:ext>
            </a:extLst>
          </p:cNvPr>
          <p:cNvSpPr txBox="1"/>
          <p:nvPr/>
        </p:nvSpPr>
        <p:spPr>
          <a:xfrm rot="1800000">
            <a:off x="3423423" y="471510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9" name="TextBox 8">
            <a:extLst>
              <a:ext uri="{FF2B5EF4-FFF2-40B4-BE49-F238E27FC236}">
                <a16:creationId xmlns:a16="http://schemas.microsoft.com/office/drawing/2014/main" id="{3B46BA7D-CBA5-FE6F-20C1-BE2C51BD8FB1}"/>
              </a:ext>
            </a:extLst>
          </p:cNvPr>
          <p:cNvSpPr txBox="1"/>
          <p:nvPr/>
        </p:nvSpPr>
        <p:spPr>
          <a:xfrm rot="600000">
            <a:off x="6917472" y="161135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0" name="TextBox 9">
            <a:extLst>
              <a:ext uri="{FF2B5EF4-FFF2-40B4-BE49-F238E27FC236}">
                <a16:creationId xmlns:a16="http://schemas.microsoft.com/office/drawing/2014/main" id="{0D6ED0EB-4599-7176-946A-E399A5378A97}"/>
              </a:ext>
            </a:extLst>
          </p:cNvPr>
          <p:cNvSpPr txBox="1"/>
          <p:nvPr/>
        </p:nvSpPr>
        <p:spPr>
          <a:xfrm rot="-1500000">
            <a:off x="1862253" y="408320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1" name="TextBox 10">
            <a:extLst>
              <a:ext uri="{FF2B5EF4-FFF2-40B4-BE49-F238E27FC236}">
                <a16:creationId xmlns:a16="http://schemas.microsoft.com/office/drawing/2014/main" id="{F5BE8228-062C-096F-ADAB-67042809A46B}"/>
              </a:ext>
            </a:extLst>
          </p:cNvPr>
          <p:cNvSpPr txBox="1"/>
          <p:nvPr/>
        </p:nvSpPr>
        <p:spPr>
          <a:xfrm rot="1200000">
            <a:off x="7763107" y="4129667"/>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
        <p:nvSpPr>
          <p:cNvPr id="12" name="TextBox 11">
            <a:extLst>
              <a:ext uri="{FF2B5EF4-FFF2-40B4-BE49-F238E27FC236}">
                <a16:creationId xmlns:a16="http://schemas.microsoft.com/office/drawing/2014/main" id="{F0036758-5B07-3149-C0CC-3F6BF93EAB77}"/>
              </a:ext>
            </a:extLst>
          </p:cNvPr>
          <p:cNvSpPr txBox="1"/>
          <p:nvPr/>
        </p:nvSpPr>
        <p:spPr>
          <a:xfrm rot="-1020000">
            <a:off x="9119838" y="263911"/>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3" name="TextBox 12">
            <a:extLst>
              <a:ext uri="{FF2B5EF4-FFF2-40B4-BE49-F238E27FC236}">
                <a16:creationId xmlns:a16="http://schemas.microsoft.com/office/drawing/2014/main" id="{3DA621EC-D2D1-5ABD-1905-B29AAEEDA992}"/>
              </a:ext>
            </a:extLst>
          </p:cNvPr>
          <p:cNvSpPr txBox="1"/>
          <p:nvPr/>
        </p:nvSpPr>
        <p:spPr>
          <a:xfrm>
            <a:off x="6099716" y="4622180"/>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3B5D"/>
                </a:solidFill>
                <a:cs typeface="Calibri"/>
              </a:rPr>
              <a:t>?</a:t>
            </a:r>
          </a:p>
        </p:txBody>
      </p:sp>
      <p:sp>
        <p:nvSpPr>
          <p:cNvPr id="14" name="TextBox 13">
            <a:extLst>
              <a:ext uri="{FF2B5EF4-FFF2-40B4-BE49-F238E27FC236}">
                <a16:creationId xmlns:a16="http://schemas.microsoft.com/office/drawing/2014/main" id="{D0F4EAA3-DCCB-8FAA-5025-13A2406D1BFE}"/>
              </a:ext>
            </a:extLst>
          </p:cNvPr>
          <p:cNvSpPr txBox="1"/>
          <p:nvPr/>
        </p:nvSpPr>
        <p:spPr>
          <a:xfrm rot="1800000">
            <a:off x="5393473" y="747132"/>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009876"/>
                </a:solidFill>
                <a:cs typeface="Calibri"/>
              </a:rPr>
              <a:t>?</a:t>
            </a:r>
          </a:p>
        </p:txBody>
      </p:sp>
      <p:sp>
        <p:nvSpPr>
          <p:cNvPr id="15" name="TextBox 14">
            <a:extLst>
              <a:ext uri="{FF2B5EF4-FFF2-40B4-BE49-F238E27FC236}">
                <a16:creationId xmlns:a16="http://schemas.microsoft.com/office/drawing/2014/main" id="{29044269-C468-A654-FE3E-490544206956}"/>
              </a:ext>
            </a:extLst>
          </p:cNvPr>
          <p:cNvSpPr txBox="1"/>
          <p:nvPr/>
        </p:nvSpPr>
        <p:spPr>
          <a:xfrm rot="-780000">
            <a:off x="8701668" y="1174594"/>
            <a:ext cx="1405054"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800" dirty="0">
                <a:solidFill>
                  <a:srgbClr val="FDB525"/>
                </a:solidFill>
                <a:cs typeface="Calibri"/>
              </a:rPr>
              <a:t>?</a:t>
            </a:r>
          </a:p>
        </p:txBody>
      </p:sp>
    </p:spTree>
    <p:extLst>
      <p:ext uri="{BB962C8B-B14F-4D97-AF65-F5344CB8AC3E}">
        <p14:creationId xmlns:p14="http://schemas.microsoft.com/office/powerpoint/2010/main" val="1438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F6C46-34CD-D61C-F272-B381D8972034}"/>
              </a:ext>
            </a:extLst>
          </p:cNvPr>
          <p:cNvSpPr>
            <a:spLocks noGrp="1"/>
          </p:cNvSpPr>
          <p:nvPr>
            <p:ph type="title"/>
          </p:nvPr>
        </p:nvSpPr>
        <p:spPr/>
        <p:txBody>
          <a:bodyPr/>
          <a:lstStyle/>
          <a:p>
            <a:r>
              <a:rPr lang="en-US" dirty="0"/>
              <a:t>Part 1:  Career Plan in CIS 360</a:t>
            </a:r>
          </a:p>
        </p:txBody>
      </p:sp>
      <p:sp>
        <p:nvSpPr>
          <p:cNvPr id="3" name="Slide Number Placeholder 2">
            <a:extLst>
              <a:ext uri="{FF2B5EF4-FFF2-40B4-BE49-F238E27FC236}">
                <a16:creationId xmlns:a16="http://schemas.microsoft.com/office/drawing/2014/main" id="{A91863C6-9368-D734-9040-E178B0D13A88}"/>
              </a:ext>
            </a:extLst>
          </p:cNvPr>
          <p:cNvSpPr>
            <a:spLocks noGrp="1"/>
          </p:cNvSpPr>
          <p:nvPr>
            <p:ph type="sldNum" sz="quarter" idx="4"/>
          </p:nvPr>
        </p:nvSpPr>
        <p:spPr/>
        <p:txBody>
          <a:bodyPr/>
          <a:lstStyle/>
          <a:p>
            <a:fld id="{941BE8DD-6BA1-AD43-8321-0CEB068BCC7D}" type="slidenum">
              <a:rPr lang="en-US" smtClean="0"/>
              <a:pPr/>
              <a:t>26</a:t>
            </a:fld>
            <a:endParaRPr lang="en-US" dirty="0"/>
          </a:p>
        </p:txBody>
      </p:sp>
    </p:spTree>
    <p:extLst>
      <p:ext uri="{BB962C8B-B14F-4D97-AF65-F5344CB8AC3E}">
        <p14:creationId xmlns:p14="http://schemas.microsoft.com/office/powerpoint/2010/main" val="983677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6A2E4-9109-4544-64D9-B9B3672D5E7B}"/>
              </a:ext>
            </a:extLst>
          </p:cNvPr>
          <p:cNvSpPr>
            <a:spLocks noGrp="1"/>
          </p:cNvSpPr>
          <p:nvPr>
            <p:ph type="title"/>
          </p:nvPr>
        </p:nvSpPr>
        <p:spPr>
          <a:xfrm>
            <a:off x="609600" y="139614"/>
            <a:ext cx="10972800" cy="954348"/>
          </a:xfrm>
        </p:spPr>
        <p:txBody>
          <a:bodyPr/>
          <a:lstStyle/>
          <a:p>
            <a:pPr algn="ctr"/>
            <a:br>
              <a:rPr lang="en-US" dirty="0"/>
            </a:br>
            <a:r>
              <a:rPr lang="en-US" dirty="0"/>
              <a:t>MY PLAN. MY CAREER. MY FUTURE.</a:t>
            </a:r>
            <a:br>
              <a:rPr lang="en-US" dirty="0"/>
            </a:br>
            <a:endParaRPr lang="en-US" dirty="0"/>
          </a:p>
        </p:txBody>
      </p:sp>
      <p:sp>
        <p:nvSpPr>
          <p:cNvPr id="3" name="Slide Number Placeholder 2">
            <a:extLst>
              <a:ext uri="{FF2B5EF4-FFF2-40B4-BE49-F238E27FC236}">
                <a16:creationId xmlns:a16="http://schemas.microsoft.com/office/drawing/2014/main" id="{D55CA8CA-F879-FBEE-E326-1DD69FF092EB}"/>
              </a:ext>
            </a:extLst>
          </p:cNvPr>
          <p:cNvSpPr>
            <a:spLocks noGrp="1"/>
          </p:cNvSpPr>
          <p:nvPr>
            <p:ph type="sldNum" sz="quarter" idx="4"/>
          </p:nvPr>
        </p:nvSpPr>
        <p:spPr/>
        <p:txBody>
          <a:bodyPr/>
          <a:lstStyle/>
          <a:p>
            <a:fld id="{941BE8DD-6BA1-AD43-8321-0CEB068BCC7D}" type="slidenum">
              <a:rPr lang="en-US" smtClean="0"/>
              <a:pPr/>
              <a:t>27</a:t>
            </a:fld>
            <a:endParaRPr lang="en-US" dirty="0"/>
          </a:p>
        </p:txBody>
      </p:sp>
      <p:sp>
        <p:nvSpPr>
          <p:cNvPr id="4" name="Content Placeholder 3">
            <a:extLst>
              <a:ext uri="{FF2B5EF4-FFF2-40B4-BE49-F238E27FC236}">
                <a16:creationId xmlns:a16="http://schemas.microsoft.com/office/drawing/2014/main" id="{1D5D7456-2370-C655-D4FB-4AA5C1D53591}"/>
              </a:ext>
            </a:extLst>
          </p:cNvPr>
          <p:cNvSpPr>
            <a:spLocks noGrp="1"/>
          </p:cNvSpPr>
          <p:nvPr>
            <p:ph sz="quarter" idx="10"/>
          </p:nvPr>
        </p:nvSpPr>
        <p:spPr/>
        <p:txBody>
          <a:bodyPr>
            <a:normAutofit/>
          </a:bodyPr>
          <a:lstStyle/>
          <a:p>
            <a:pPr marL="0" indent="0">
              <a:buNone/>
            </a:pPr>
            <a:r>
              <a:rPr lang="en-US" dirty="0">
                <a:solidFill>
                  <a:schemeClr val="tx1"/>
                </a:solidFill>
              </a:rPr>
              <a:t>Whether you are a first-time job seeker or experienced professional looking to make a change, CIS 360 has the tools for you. </a:t>
            </a:r>
          </a:p>
          <a:p>
            <a:pPr marL="0" indent="0">
              <a:buNone/>
            </a:pPr>
            <a:endParaRPr lang="en-US" dirty="0">
              <a:solidFill>
                <a:schemeClr val="tx1"/>
              </a:solidFill>
            </a:endParaRPr>
          </a:p>
          <a:p>
            <a:pPr marL="0" indent="0">
              <a:buNone/>
            </a:pPr>
            <a:r>
              <a:rPr lang="en-US" dirty="0">
                <a:solidFill>
                  <a:schemeClr val="tx1"/>
                </a:solidFill>
              </a:rPr>
              <a:t>Discover more about yourself and explore- careers and education that can help you reach your goals. </a:t>
            </a:r>
          </a:p>
          <a:p>
            <a:pPr marL="0" indent="0">
              <a:buNone/>
            </a:pPr>
            <a:endParaRPr lang="en-US" dirty="0">
              <a:solidFill>
                <a:schemeClr val="tx1"/>
              </a:solidFill>
            </a:endParaRPr>
          </a:p>
          <a:p>
            <a:pPr marL="0" indent="0">
              <a:buNone/>
            </a:pPr>
            <a:r>
              <a:rPr lang="en-US" dirty="0">
                <a:solidFill>
                  <a:schemeClr val="tx1"/>
                </a:solidFill>
              </a:rPr>
              <a:t>Prepare for your job search and use local employment wage and outlook data to seek the job that is right for you.</a:t>
            </a:r>
          </a:p>
          <a:p>
            <a:endParaRPr lang="en-US" dirty="0"/>
          </a:p>
        </p:txBody>
      </p:sp>
    </p:spTree>
    <p:extLst>
      <p:ext uri="{BB962C8B-B14F-4D97-AF65-F5344CB8AC3E}">
        <p14:creationId xmlns:p14="http://schemas.microsoft.com/office/powerpoint/2010/main" val="2630209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04680-776D-45F5-BB29-B9ECC8CFAE5C}"/>
              </a:ext>
            </a:extLst>
          </p:cNvPr>
          <p:cNvSpPr>
            <a:spLocks noGrp="1"/>
          </p:cNvSpPr>
          <p:nvPr>
            <p:ph type="title"/>
          </p:nvPr>
        </p:nvSpPr>
        <p:spPr>
          <a:xfrm>
            <a:off x="838200" y="2458085"/>
            <a:ext cx="10515600" cy="1325563"/>
          </a:xfrm>
        </p:spPr>
        <p:txBody>
          <a:bodyPr/>
          <a:lstStyle/>
          <a:p>
            <a:pPr algn="ctr"/>
            <a:r>
              <a:rPr lang="en-US" dirty="0"/>
              <a:t>Components</a:t>
            </a:r>
          </a:p>
        </p:txBody>
      </p:sp>
      <p:sp>
        <p:nvSpPr>
          <p:cNvPr id="3" name="TextBox 2">
            <a:extLst>
              <a:ext uri="{FF2B5EF4-FFF2-40B4-BE49-F238E27FC236}">
                <a16:creationId xmlns:a16="http://schemas.microsoft.com/office/drawing/2014/main" id="{5EB32467-8CE5-B28D-8E21-41ED4E21D3CB}"/>
              </a:ext>
            </a:extLst>
          </p:cNvPr>
          <p:cNvSpPr txBox="1"/>
          <p:nvPr/>
        </p:nvSpPr>
        <p:spPr>
          <a:xfrm>
            <a:off x="600075" y="1724338"/>
            <a:ext cx="11058525" cy="3970318"/>
          </a:xfrm>
          <a:prstGeom prst="rect">
            <a:avLst/>
          </a:prstGeom>
          <a:noFill/>
        </p:spPr>
        <p:txBody>
          <a:bodyPr wrap="square" rtlCol="0">
            <a:spAutoFit/>
          </a:bodyPr>
          <a:lstStyle/>
          <a:p>
            <a:pPr algn="ctr"/>
            <a:r>
              <a:rPr lang="en-US" sz="2800" dirty="0"/>
              <a:t>CAREER PLAN</a:t>
            </a:r>
          </a:p>
          <a:p>
            <a:pPr algn="ctr"/>
            <a:endParaRPr lang="en-US" sz="2800" dirty="0"/>
          </a:p>
          <a:p>
            <a:pPr algn="ctr"/>
            <a:endParaRPr lang="en-US" sz="2800" dirty="0"/>
          </a:p>
          <a:p>
            <a:pPr algn="ctr"/>
            <a:r>
              <a:rPr lang="en-US" sz="2800" dirty="0"/>
              <a:t>Career Plans are a combination of Custom Activities, Components, and Self-Surveys. </a:t>
            </a:r>
          </a:p>
          <a:p>
            <a:pPr algn="ctr"/>
            <a:endParaRPr lang="en-US" sz="2800" dirty="0"/>
          </a:p>
          <a:p>
            <a:pPr algn="ctr"/>
            <a:r>
              <a:rPr lang="en-US" sz="2800" dirty="0"/>
              <a:t>They are designed for audiences at different stages of their professional and career development, they may be theme specific and will track user progress.    </a:t>
            </a:r>
          </a:p>
        </p:txBody>
      </p:sp>
    </p:spTree>
    <p:extLst>
      <p:ext uri="{BB962C8B-B14F-4D97-AF65-F5344CB8AC3E}">
        <p14:creationId xmlns:p14="http://schemas.microsoft.com/office/powerpoint/2010/main" val="642122508"/>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3BBDA6-037A-6DC5-84FB-6479F315F95E}"/>
              </a:ext>
            </a:extLst>
          </p:cNvPr>
          <p:cNvSpPr>
            <a:spLocks noGrp="1"/>
          </p:cNvSpPr>
          <p:nvPr>
            <p:ph idx="1"/>
          </p:nvPr>
        </p:nvSpPr>
        <p:spPr>
          <a:xfrm>
            <a:off x="800100" y="1585908"/>
            <a:ext cx="10782299" cy="4114824"/>
          </a:xfrm>
        </p:spPr>
        <p:txBody>
          <a:bodyPr>
            <a:normAutofit/>
          </a:bodyPr>
          <a:lstStyle/>
          <a:p>
            <a:pPr marL="0" indent="0">
              <a:buNone/>
            </a:pPr>
            <a:r>
              <a:rPr lang="en-US" b="1" dirty="0">
                <a:solidFill>
                  <a:schemeClr val="tx1"/>
                </a:solidFill>
              </a:rPr>
              <a:t>Sections</a:t>
            </a:r>
            <a:br>
              <a:rPr lang="en-US" dirty="0">
                <a:solidFill>
                  <a:schemeClr val="tx1"/>
                </a:solidFill>
              </a:rPr>
            </a:br>
            <a:endParaRPr lang="en-US" dirty="0">
              <a:solidFill>
                <a:schemeClr val="tx1"/>
              </a:solidFill>
            </a:endParaRPr>
          </a:p>
          <a:p>
            <a:pPr lvl="1" indent="-285750">
              <a:buFont typeface="Arial" panose="020B0604020202020204" pitchFamily="34" charset="0"/>
              <a:buChar char="•"/>
            </a:pPr>
            <a:r>
              <a:rPr lang="en-US" sz="2800" dirty="0">
                <a:solidFill>
                  <a:schemeClr val="tx1"/>
                </a:solidFill>
              </a:rPr>
              <a:t>DISCOVER   	(</a:t>
            </a:r>
            <a:r>
              <a:rPr lang="en-US" sz="2800" i="1" dirty="0">
                <a:solidFill>
                  <a:schemeClr val="tx1"/>
                </a:solidFill>
              </a:rPr>
              <a:t>Discover yourself</a:t>
            </a:r>
            <a:r>
              <a:rPr lang="en-US" sz="2800" dirty="0">
                <a:solidFill>
                  <a:schemeClr val="tx1"/>
                </a:solidFill>
              </a:rPr>
              <a:t>) </a:t>
            </a:r>
          </a:p>
          <a:p>
            <a:pPr lvl="1" indent="-285750">
              <a:buFont typeface="Arial" panose="020B0604020202020204" pitchFamily="34" charset="0"/>
              <a:buChar char="•"/>
            </a:pPr>
            <a:r>
              <a:rPr lang="en-US" sz="2800" dirty="0">
                <a:solidFill>
                  <a:schemeClr val="tx1"/>
                </a:solidFill>
              </a:rPr>
              <a:t>EXPLORE		(</a:t>
            </a:r>
            <a:r>
              <a:rPr lang="en-US" sz="2800" i="1" dirty="0">
                <a:solidFill>
                  <a:schemeClr val="tx1"/>
                </a:solidFill>
              </a:rPr>
              <a:t>Learn / explore career options</a:t>
            </a:r>
            <a:r>
              <a:rPr lang="en-US" sz="2800" dirty="0">
                <a:solidFill>
                  <a:schemeClr val="tx1"/>
                </a:solidFill>
              </a:rPr>
              <a:t>)</a:t>
            </a:r>
          </a:p>
          <a:p>
            <a:pPr lvl="1" indent="-285750">
              <a:buFont typeface="Arial" panose="020B0604020202020204" pitchFamily="34" charset="0"/>
              <a:buChar char="•"/>
            </a:pPr>
            <a:r>
              <a:rPr lang="en-US" sz="2800" dirty="0">
                <a:solidFill>
                  <a:schemeClr val="tx1"/>
                </a:solidFill>
              </a:rPr>
              <a:t>PREPARE		(</a:t>
            </a:r>
            <a:r>
              <a:rPr lang="en-US" sz="2800" i="1" dirty="0">
                <a:solidFill>
                  <a:schemeClr val="tx1"/>
                </a:solidFill>
              </a:rPr>
              <a:t>Become Job Search / Job Market ready</a:t>
            </a:r>
            <a:r>
              <a:rPr lang="en-US" sz="2800" dirty="0">
                <a:solidFill>
                  <a:schemeClr val="tx1"/>
                </a:solidFill>
              </a:rPr>
              <a:t>)</a:t>
            </a:r>
          </a:p>
          <a:p>
            <a:pPr lvl="1" indent="-285750">
              <a:buFont typeface="Arial" panose="020B0604020202020204" pitchFamily="34" charset="0"/>
              <a:buChar char="•"/>
            </a:pPr>
            <a:r>
              <a:rPr lang="en-US" sz="2800" dirty="0">
                <a:solidFill>
                  <a:schemeClr val="tx1"/>
                </a:solidFill>
              </a:rPr>
              <a:t>SEEK			(</a:t>
            </a:r>
            <a:r>
              <a:rPr lang="en-US" sz="2800" i="1" dirty="0">
                <a:solidFill>
                  <a:schemeClr val="tx1"/>
                </a:solidFill>
              </a:rPr>
              <a:t>Find your new job / career</a:t>
            </a:r>
            <a:r>
              <a:rPr lang="en-US" sz="2800" dirty="0">
                <a:solidFill>
                  <a:schemeClr val="tx1"/>
                </a:solidFill>
              </a:rPr>
              <a:t>)</a:t>
            </a:r>
          </a:p>
          <a:p>
            <a:endParaRPr lang="en-US" dirty="0"/>
          </a:p>
        </p:txBody>
      </p:sp>
      <p:sp>
        <p:nvSpPr>
          <p:cNvPr id="4" name="Date Placeholder 3">
            <a:extLst>
              <a:ext uri="{FF2B5EF4-FFF2-40B4-BE49-F238E27FC236}">
                <a16:creationId xmlns:a16="http://schemas.microsoft.com/office/drawing/2014/main" id="{518FB8F4-FAD1-9FDB-C85E-448E04E4A8EC}"/>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BD33ECEF-D28D-5BAE-B28A-5972703FF668}"/>
              </a:ext>
            </a:extLst>
          </p:cNvPr>
          <p:cNvSpPr>
            <a:spLocks noGrp="1"/>
          </p:cNvSpPr>
          <p:nvPr>
            <p:ph type="sldNum" sz="quarter" idx="12"/>
          </p:nvPr>
        </p:nvSpPr>
        <p:spPr/>
        <p:txBody>
          <a:bodyPr/>
          <a:lstStyle/>
          <a:p>
            <a:pPr>
              <a:defRPr/>
            </a:pPr>
            <a:fld id="{E072579F-9FF5-4201-872C-73481382824D}" type="slidenum">
              <a:rPr lang="en-US" smtClean="0"/>
              <a:pPr>
                <a:defRPr/>
              </a:pPr>
              <a:t>29</a:t>
            </a:fld>
            <a:endParaRPr lang="en-US" dirty="0"/>
          </a:p>
        </p:txBody>
      </p:sp>
      <p:sp>
        <p:nvSpPr>
          <p:cNvPr id="6" name="Title 1">
            <a:extLst>
              <a:ext uri="{FF2B5EF4-FFF2-40B4-BE49-F238E27FC236}">
                <a16:creationId xmlns:a16="http://schemas.microsoft.com/office/drawing/2014/main" id="{A57A74D8-B4CC-1256-7E20-E445301CE49E}"/>
              </a:ext>
            </a:extLst>
          </p:cNvPr>
          <p:cNvSpPr>
            <a:spLocks noGrp="1"/>
          </p:cNvSpPr>
          <p:nvPr>
            <p:ph type="title"/>
          </p:nvPr>
        </p:nvSpPr>
        <p:spPr>
          <a:xfrm>
            <a:off x="609600" y="139700"/>
            <a:ext cx="9507538" cy="941388"/>
          </a:xfrm>
        </p:spPr>
        <p:txBody>
          <a:bodyPr/>
          <a:lstStyle/>
          <a:p>
            <a:pPr algn="ctr"/>
            <a:r>
              <a:rPr lang="en-US" dirty="0"/>
              <a:t>Career Plan</a:t>
            </a:r>
          </a:p>
        </p:txBody>
      </p:sp>
    </p:spTree>
    <p:extLst>
      <p:ext uri="{BB962C8B-B14F-4D97-AF65-F5344CB8AC3E}">
        <p14:creationId xmlns:p14="http://schemas.microsoft.com/office/powerpoint/2010/main" val="3383016499"/>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218D8-17FD-8F01-D4BC-0B93A199A44B}"/>
              </a:ext>
            </a:extLst>
          </p:cNvPr>
          <p:cNvSpPr>
            <a:spLocks noGrp="1"/>
          </p:cNvSpPr>
          <p:nvPr>
            <p:ph type="title"/>
          </p:nvPr>
        </p:nvSpPr>
        <p:spPr/>
        <p:txBody>
          <a:bodyPr/>
          <a:lstStyle/>
          <a:p>
            <a:pPr algn="ctr"/>
            <a:r>
              <a:rPr lang="en-US" dirty="0" err="1">
                <a:cs typeface="Calibri Light"/>
              </a:rPr>
              <a:t>MassHire</a:t>
            </a:r>
            <a:r>
              <a:rPr lang="en-US" dirty="0">
                <a:cs typeface="Calibri Light"/>
              </a:rPr>
              <a:t> Career Information System</a:t>
            </a:r>
          </a:p>
        </p:txBody>
      </p:sp>
      <p:sp>
        <p:nvSpPr>
          <p:cNvPr id="3" name="Content Placeholder 2">
            <a:extLst>
              <a:ext uri="{FF2B5EF4-FFF2-40B4-BE49-F238E27FC236}">
                <a16:creationId xmlns:a16="http://schemas.microsoft.com/office/drawing/2014/main" id="{931D587C-091E-BDDB-B1D5-9AFC58B6F9DF}"/>
              </a:ext>
            </a:extLst>
          </p:cNvPr>
          <p:cNvSpPr>
            <a:spLocks noGrp="1"/>
          </p:cNvSpPr>
          <p:nvPr>
            <p:ph idx="1"/>
          </p:nvPr>
        </p:nvSpPr>
        <p:spPr>
          <a:xfrm>
            <a:off x="838200" y="2242567"/>
            <a:ext cx="10515600" cy="3934396"/>
          </a:xfrm>
        </p:spPr>
        <p:txBody>
          <a:bodyPr vert="horz" lIns="91440" tIns="45720" rIns="91440" bIns="45720" rtlCol="0" anchor="t">
            <a:normAutofit/>
          </a:bodyPr>
          <a:lstStyle/>
          <a:p>
            <a:pPr marL="0" indent="0">
              <a:buNone/>
            </a:pPr>
            <a:r>
              <a:rPr lang="en-US" sz="3200" dirty="0">
                <a:solidFill>
                  <a:srgbClr val="00B050"/>
                </a:solidFill>
                <a:cs typeface="Calibri"/>
              </a:rPr>
              <a:t>MassHire Career Information Systems 360 is purchased with grants by the US Department of Labor (USDOL) Employment and Training Administration,  it is primarily procured for the use of the Department of Career Services Career Centers, it’s partners and Massachusetts constituents.  As such the trainings focus is for career center staff usage.  </a:t>
            </a:r>
            <a:endParaRPr lang="en-US" dirty="0">
              <a:solidFill>
                <a:srgbClr val="00B050"/>
              </a:solidFill>
            </a:endParaRPr>
          </a:p>
          <a:p>
            <a:pPr marL="0" indent="0">
              <a:buNone/>
            </a:pPr>
            <a:endParaRPr lang="en-US" dirty="0">
              <a:cs typeface="Calibri"/>
            </a:endParaRPr>
          </a:p>
        </p:txBody>
      </p:sp>
      <p:pic>
        <p:nvPicPr>
          <p:cNvPr id="5" name="Picture 5">
            <a:extLst>
              <a:ext uri="{FF2B5EF4-FFF2-40B4-BE49-F238E27FC236}">
                <a16:creationId xmlns:a16="http://schemas.microsoft.com/office/drawing/2014/main" id="{0D1908E7-8040-5879-0B35-D18260D751C7}"/>
              </a:ext>
            </a:extLst>
          </p:cNvPr>
          <p:cNvPicPr>
            <a:picLocks noChangeAspect="1"/>
          </p:cNvPicPr>
          <p:nvPr/>
        </p:nvPicPr>
        <p:blipFill>
          <a:blip r:embed="rId2"/>
          <a:stretch>
            <a:fillRect/>
          </a:stretch>
        </p:blipFill>
        <p:spPr>
          <a:xfrm>
            <a:off x="3746739" y="5185529"/>
            <a:ext cx="4252822" cy="974643"/>
          </a:xfrm>
          <a:prstGeom prst="rect">
            <a:avLst/>
          </a:prstGeom>
        </p:spPr>
      </p:pic>
    </p:spTree>
    <p:extLst>
      <p:ext uri="{BB962C8B-B14F-4D97-AF65-F5344CB8AC3E}">
        <p14:creationId xmlns:p14="http://schemas.microsoft.com/office/powerpoint/2010/main" val="2198278710"/>
      </p:ext>
    </p:extLst>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a:xfrm>
            <a:off x="609600" y="139614"/>
            <a:ext cx="11083047" cy="941041"/>
          </a:xfrm>
        </p:spPr>
        <p:txBody>
          <a:bodyPr/>
          <a:lstStyle/>
          <a:p>
            <a:pPr algn="ctr"/>
            <a:r>
              <a:rPr lang="en-US" dirty="0"/>
              <a:t>Career Plan</a:t>
            </a:r>
          </a:p>
        </p:txBody>
      </p:sp>
      <p:pic>
        <p:nvPicPr>
          <p:cNvPr id="7" name="Picture 6">
            <a:extLst>
              <a:ext uri="{FF2B5EF4-FFF2-40B4-BE49-F238E27FC236}">
                <a16:creationId xmlns:a16="http://schemas.microsoft.com/office/drawing/2014/main" id="{6890E5B7-46C0-F40E-C8BE-A1D338C24C74}"/>
              </a:ext>
            </a:extLst>
          </p:cNvPr>
          <p:cNvPicPr>
            <a:picLocks noChangeAspect="1"/>
          </p:cNvPicPr>
          <p:nvPr/>
        </p:nvPicPr>
        <p:blipFill>
          <a:blip r:embed="rId2"/>
          <a:stretch>
            <a:fillRect/>
          </a:stretch>
        </p:blipFill>
        <p:spPr>
          <a:xfrm>
            <a:off x="352809" y="1569019"/>
            <a:ext cx="11394268" cy="3786752"/>
          </a:xfrm>
          <a:prstGeom prst="rect">
            <a:avLst/>
          </a:prstGeom>
          <a:ln w="19050">
            <a:solidFill>
              <a:schemeClr val="accent1"/>
            </a:solidFill>
          </a:ln>
        </p:spPr>
      </p:pic>
    </p:spTree>
    <p:extLst>
      <p:ext uri="{BB962C8B-B14F-4D97-AF65-F5344CB8AC3E}">
        <p14:creationId xmlns:p14="http://schemas.microsoft.com/office/powerpoint/2010/main" val="3666342819"/>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7EBB-C451-CE5D-C4A0-A15C4849F7C5}"/>
              </a:ext>
            </a:extLst>
          </p:cNvPr>
          <p:cNvSpPr>
            <a:spLocks noGrp="1"/>
          </p:cNvSpPr>
          <p:nvPr>
            <p:ph type="title"/>
          </p:nvPr>
        </p:nvSpPr>
        <p:spPr/>
        <p:txBody>
          <a:bodyPr/>
          <a:lstStyle/>
          <a:p>
            <a:pPr algn="ctr"/>
            <a:br>
              <a:rPr lang="en-US" dirty="0"/>
            </a:br>
            <a:r>
              <a:rPr lang="en-US" dirty="0"/>
              <a:t>DISCOVER</a:t>
            </a:r>
            <a:br>
              <a:rPr lang="en-US" dirty="0"/>
            </a:br>
            <a:endParaRPr lang="en-US" dirty="0"/>
          </a:p>
        </p:txBody>
      </p:sp>
      <p:sp>
        <p:nvSpPr>
          <p:cNvPr id="3" name="Slide Number Placeholder 2">
            <a:extLst>
              <a:ext uri="{FF2B5EF4-FFF2-40B4-BE49-F238E27FC236}">
                <a16:creationId xmlns:a16="http://schemas.microsoft.com/office/drawing/2014/main" id="{5592DC87-CCD4-8AB6-4C4E-411BF207F3DA}"/>
              </a:ext>
            </a:extLst>
          </p:cNvPr>
          <p:cNvSpPr>
            <a:spLocks noGrp="1"/>
          </p:cNvSpPr>
          <p:nvPr>
            <p:ph type="sldNum" sz="quarter" idx="4"/>
          </p:nvPr>
        </p:nvSpPr>
        <p:spPr/>
        <p:txBody>
          <a:bodyPr/>
          <a:lstStyle/>
          <a:p>
            <a:fld id="{941BE8DD-6BA1-AD43-8321-0CEB068BCC7D}" type="slidenum">
              <a:rPr lang="en-US" smtClean="0"/>
              <a:pPr/>
              <a:t>31</a:t>
            </a:fld>
            <a:endParaRPr lang="en-US" dirty="0"/>
          </a:p>
        </p:txBody>
      </p:sp>
      <p:sp>
        <p:nvSpPr>
          <p:cNvPr id="4" name="Content Placeholder 3">
            <a:extLst>
              <a:ext uri="{FF2B5EF4-FFF2-40B4-BE49-F238E27FC236}">
                <a16:creationId xmlns:a16="http://schemas.microsoft.com/office/drawing/2014/main" id="{2A993395-06F4-1AF6-890F-695DB6EFB8BF}"/>
              </a:ext>
            </a:extLst>
          </p:cNvPr>
          <p:cNvSpPr>
            <a:spLocks noGrp="1"/>
          </p:cNvSpPr>
          <p:nvPr>
            <p:ph sz="quarter" idx="10"/>
          </p:nvPr>
        </p:nvSpPr>
        <p:spPr>
          <a:xfrm>
            <a:off x="609600" y="1657350"/>
            <a:ext cx="10972800" cy="4314849"/>
          </a:xfrm>
        </p:spPr>
        <p:txBody>
          <a:bodyPr/>
          <a:lstStyle/>
          <a:p>
            <a:pPr marL="0" indent="0">
              <a:buNone/>
            </a:pPr>
            <a:r>
              <a:rPr lang="en-US" dirty="0">
                <a:solidFill>
                  <a:schemeClr val="tx1"/>
                </a:solidFill>
              </a:rPr>
              <a:t>One of the best ways to explore careers is to understand more about yourself. </a:t>
            </a:r>
          </a:p>
          <a:p>
            <a:pPr marL="0" indent="0">
              <a:buNone/>
            </a:pPr>
            <a:endParaRPr lang="en-US" dirty="0">
              <a:solidFill>
                <a:schemeClr val="tx1"/>
              </a:solidFill>
            </a:endParaRPr>
          </a:p>
          <a:p>
            <a:pPr marL="0" indent="0">
              <a:buNone/>
            </a:pPr>
            <a:r>
              <a:rPr lang="en-US" dirty="0">
                <a:solidFill>
                  <a:schemeClr val="tx1"/>
                </a:solidFill>
              </a:rPr>
              <a:t>Answer questions to discover your interests, values, likes and dislikes. </a:t>
            </a:r>
          </a:p>
          <a:p>
            <a:pPr marL="0" indent="0">
              <a:buNone/>
            </a:pPr>
            <a:endParaRPr lang="en-US" dirty="0">
              <a:solidFill>
                <a:schemeClr val="tx1"/>
              </a:solidFill>
            </a:endParaRPr>
          </a:p>
          <a:p>
            <a:pPr marL="0" indent="0">
              <a:buNone/>
            </a:pPr>
            <a:r>
              <a:rPr lang="en-US" dirty="0">
                <a:solidFill>
                  <a:schemeClr val="tx1"/>
                </a:solidFill>
              </a:rPr>
              <a:t>Use these tools to discover a career you will enjoy!</a:t>
            </a:r>
          </a:p>
        </p:txBody>
      </p:sp>
    </p:spTree>
    <p:extLst>
      <p:ext uri="{BB962C8B-B14F-4D97-AF65-F5344CB8AC3E}">
        <p14:creationId xmlns:p14="http://schemas.microsoft.com/office/powerpoint/2010/main" val="3190105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A40E436-9AFA-A36F-EC03-EFE9AF601805}"/>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B264D0C6-2FB8-F2C5-43E4-BA1FAC42997B}"/>
              </a:ext>
            </a:extLst>
          </p:cNvPr>
          <p:cNvSpPr>
            <a:spLocks noGrp="1"/>
          </p:cNvSpPr>
          <p:nvPr>
            <p:ph type="sldNum" sz="quarter" idx="12"/>
          </p:nvPr>
        </p:nvSpPr>
        <p:spPr/>
        <p:txBody>
          <a:bodyPr/>
          <a:lstStyle/>
          <a:p>
            <a:pPr>
              <a:defRPr/>
            </a:pPr>
            <a:fld id="{E072579F-9FF5-4201-872C-73481382824D}" type="slidenum">
              <a:rPr lang="en-US" smtClean="0"/>
              <a:pPr>
                <a:defRPr/>
              </a:pPr>
              <a:t>32</a:t>
            </a:fld>
            <a:endParaRPr lang="en-US" dirty="0"/>
          </a:p>
        </p:txBody>
      </p:sp>
      <p:sp>
        <p:nvSpPr>
          <p:cNvPr id="9" name="Title 1">
            <a:extLst>
              <a:ext uri="{FF2B5EF4-FFF2-40B4-BE49-F238E27FC236}">
                <a16:creationId xmlns:a16="http://schemas.microsoft.com/office/drawing/2014/main" id="{1469C22F-735D-3C6D-0851-2CC43ED5429E}"/>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AA9F27A6-D922-D7FD-430D-BA783E9A7A3E}"/>
              </a:ext>
            </a:extLst>
          </p:cNvPr>
          <p:cNvSpPr txBox="1"/>
          <p:nvPr/>
        </p:nvSpPr>
        <p:spPr>
          <a:xfrm>
            <a:off x="528638" y="2471746"/>
            <a:ext cx="3243262" cy="1938992"/>
          </a:xfrm>
          <a:prstGeom prst="rect">
            <a:avLst/>
          </a:prstGeom>
          <a:noFill/>
        </p:spPr>
        <p:txBody>
          <a:bodyPr wrap="square" rtlCol="0">
            <a:spAutoFit/>
          </a:bodyPr>
          <a:lstStyle/>
          <a:p>
            <a:r>
              <a:rPr lang="en-US" sz="2400" dirty="0"/>
              <a:t>There are</a:t>
            </a:r>
          </a:p>
          <a:p>
            <a:r>
              <a:rPr lang="en-US" sz="2400" i="1" dirty="0"/>
              <a:t>26 Career Plan </a:t>
            </a:r>
            <a:r>
              <a:rPr lang="en-US" sz="2400" dirty="0"/>
              <a:t>activities </a:t>
            </a:r>
          </a:p>
          <a:p>
            <a:r>
              <a:rPr lang="en-US" sz="2400" dirty="0"/>
              <a:t>to help you discover your new career options.</a:t>
            </a:r>
          </a:p>
        </p:txBody>
      </p:sp>
      <p:pic>
        <p:nvPicPr>
          <p:cNvPr id="10" name="Picture 9">
            <a:extLst>
              <a:ext uri="{FF2B5EF4-FFF2-40B4-BE49-F238E27FC236}">
                <a16:creationId xmlns:a16="http://schemas.microsoft.com/office/drawing/2014/main" id="{82A9EF43-E1D6-2423-D579-9A58AFCBB697}"/>
              </a:ext>
            </a:extLst>
          </p:cNvPr>
          <p:cNvPicPr>
            <a:picLocks noChangeAspect="1"/>
          </p:cNvPicPr>
          <p:nvPr/>
        </p:nvPicPr>
        <p:blipFill>
          <a:blip r:embed="rId2"/>
          <a:stretch>
            <a:fillRect/>
          </a:stretch>
        </p:blipFill>
        <p:spPr>
          <a:xfrm>
            <a:off x="4870855" y="174170"/>
            <a:ext cx="5122367" cy="5998029"/>
          </a:xfrm>
          <a:prstGeom prst="rect">
            <a:avLst/>
          </a:prstGeom>
          <a:ln w="19050">
            <a:solidFill>
              <a:schemeClr val="accent1"/>
            </a:solidFill>
          </a:ln>
        </p:spPr>
      </p:pic>
    </p:spTree>
    <p:extLst>
      <p:ext uri="{BB962C8B-B14F-4D97-AF65-F5344CB8AC3E}">
        <p14:creationId xmlns:p14="http://schemas.microsoft.com/office/powerpoint/2010/main" val="1083084828"/>
      </p:ext>
    </p:extLst>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26A332E-AB95-2785-EA4E-9CB0169357B0}"/>
              </a:ext>
            </a:extLst>
          </p:cNvPr>
          <p:cNvPicPr>
            <a:picLocks noGrp="1" noChangeAspect="1"/>
          </p:cNvPicPr>
          <p:nvPr>
            <p:ph idx="1"/>
          </p:nvPr>
        </p:nvPicPr>
        <p:blipFill>
          <a:blip r:embed="rId2"/>
          <a:stretch>
            <a:fillRect/>
          </a:stretch>
        </p:blipFill>
        <p:spPr>
          <a:xfrm>
            <a:off x="4179549" y="348344"/>
            <a:ext cx="4762653" cy="5623832"/>
          </a:xfrm>
          <a:ln>
            <a:solidFill>
              <a:schemeClr val="accent1"/>
            </a:solidFill>
          </a:ln>
        </p:spPr>
      </p:pic>
      <p:sp>
        <p:nvSpPr>
          <p:cNvPr id="10" name="Title 1">
            <a:extLst>
              <a:ext uri="{FF2B5EF4-FFF2-40B4-BE49-F238E27FC236}">
                <a16:creationId xmlns:a16="http://schemas.microsoft.com/office/drawing/2014/main" id="{5E37A662-7C6E-608B-14A7-06DE735743E3}"/>
              </a:ext>
            </a:extLst>
          </p:cNvPr>
          <p:cNvSpPr>
            <a:spLocks noGrp="1"/>
          </p:cNvSpPr>
          <p:nvPr>
            <p:ph type="title"/>
          </p:nvPr>
        </p:nvSpPr>
        <p:spPr>
          <a:xfrm>
            <a:off x="760380" y="73300"/>
            <a:ext cx="2881045" cy="1325563"/>
          </a:xfrm>
        </p:spPr>
        <p:txBody>
          <a:bodyPr/>
          <a:lstStyle/>
          <a:p>
            <a:r>
              <a:rPr lang="en-US" dirty="0"/>
              <a:t>Discover</a:t>
            </a:r>
          </a:p>
        </p:txBody>
      </p:sp>
    </p:spTree>
    <p:extLst>
      <p:ext uri="{BB962C8B-B14F-4D97-AF65-F5344CB8AC3E}">
        <p14:creationId xmlns:p14="http://schemas.microsoft.com/office/powerpoint/2010/main" val="2764832958"/>
      </p:ext>
    </p:extLst>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CE8134-05C5-12FA-9B56-DE3ED55B7573}"/>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33236106-5FC1-6E02-4A4B-430B7329BA28}"/>
              </a:ext>
            </a:extLst>
          </p:cNvPr>
          <p:cNvSpPr txBox="1"/>
          <p:nvPr/>
        </p:nvSpPr>
        <p:spPr>
          <a:xfrm>
            <a:off x="585789" y="2557463"/>
            <a:ext cx="2614613" cy="1569660"/>
          </a:xfrm>
          <a:prstGeom prst="rect">
            <a:avLst/>
          </a:prstGeom>
          <a:noFill/>
        </p:spPr>
        <p:txBody>
          <a:bodyPr wrap="square" rtlCol="0">
            <a:spAutoFit/>
          </a:bodyPr>
          <a:lstStyle/>
          <a:p>
            <a:r>
              <a:rPr lang="en-US" sz="2400" dirty="0"/>
              <a:t>Activity #1</a:t>
            </a:r>
          </a:p>
          <a:p>
            <a:endParaRPr lang="en-US" sz="2400" dirty="0"/>
          </a:p>
          <a:p>
            <a:r>
              <a:rPr lang="en-US" sz="2400" dirty="0"/>
              <a:t>Career Cluster Inventory</a:t>
            </a:r>
          </a:p>
        </p:txBody>
      </p:sp>
      <p:pic>
        <p:nvPicPr>
          <p:cNvPr id="7" name="Picture 6">
            <a:extLst>
              <a:ext uri="{FF2B5EF4-FFF2-40B4-BE49-F238E27FC236}">
                <a16:creationId xmlns:a16="http://schemas.microsoft.com/office/drawing/2014/main" id="{E444C0BB-3860-3A5B-035A-B905F80E4FA4}"/>
              </a:ext>
            </a:extLst>
          </p:cNvPr>
          <p:cNvPicPr>
            <a:picLocks noChangeAspect="1"/>
          </p:cNvPicPr>
          <p:nvPr/>
        </p:nvPicPr>
        <p:blipFill>
          <a:blip r:embed="rId2"/>
          <a:stretch>
            <a:fillRect/>
          </a:stretch>
        </p:blipFill>
        <p:spPr>
          <a:xfrm>
            <a:off x="2866858" y="228599"/>
            <a:ext cx="7637856" cy="5993125"/>
          </a:xfrm>
          <a:prstGeom prst="rect">
            <a:avLst/>
          </a:prstGeom>
          <a:ln w="22225">
            <a:solidFill>
              <a:schemeClr val="accent1"/>
            </a:solidFill>
          </a:ln>
        </p:spPr>
      </p:pic>
    </p:spTree>
    <p:extLst>
      <p:ext uri="{BB962C8B-B14F-4D97-AF65-F5344CB8AC3E}">
        <p14:creationId xmlns:p14="http://schemas.microsoft.com/office/powerpoint/2010/main" val="3645476478"/>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14AB54-4749-EB42-0607-1D64A1094286}"/>
              </a:ext>
            </a:extLst>
          </p:cNvPr>
          <p:cNvPicPr>
            <a:picLocks noGrp="1" noChangeAspect="1"/>
          </p:cNvPicPr>
          <p:nvPr>
            <p:ph idx="1"/>
          </p:nvPr>
        </p:nvPicPr>
        <p:blipFill>
          <a:blip r:embed="rId2"/>
          <a:stretch>
            <a:fillRect/>
          </a:stretch>
        </p:blipFill>
        <p:spPr>
          <a:xfrm>
            <a:off x="5797063" y="139613"/>
            <a:ext cx="3774954" cy="6565138"/>
          </a:xfrm>
          <a:ln>
            <a:solidFill>
              <a:schemeClr val="accent1"/>
            </a:solidFill>
          </a:ln>
        </p:spPr>
      </p:pic>
      <p:sp>
        <p:nvSpPr>
          <p:cNvPr id="8" name="Title 1">
            <a:extLst>
              <a:ext uri="{FF2B5EF4-FFF2-40B4-BE49-F238E27FC236}">
                <a16:creationId xmlns:a16="http://schemas.microsoft.com/office/drawing/2014/main" id="{0A6DDE5A-20A5-3FA8-E6AD-83B0F196626B}"/>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57B8B234-13C1-57FD-481B-5B91365E2C59}"/>
              </a:ext>
            </a:extLst>
          </p:cNvPr>
          <p:cNvSpPr txBox="1"/>
          <p:nvPr/>
        </p:nvSpPr>
        <p:spPr>
          <a:xfrm>
            <a:off x="585789" y="2557463"/>
            <a:ext cx="2614613" cy="1938992"/>
          </a:xfrm>
          <a:prstGeom prst="rect">
            <a:avLst/>
          </a:prstGeom>
          <a:noFill/>
        </p:spPr>
        <p:txBody>
          <a:bodyPr wrap="square" rtlCol="0">
            <a:spAutoFit/>
          </a:bodyPr>
          <a:lstStyle/>
          <a:p>
            <a:r>
              <a:rPr lang="en-US" sz="2400" dirty="0"/>
              <a:t>Activity #2</a:t>
            </a:r>
          </a:p>
          <a:p>
            <a:endParaRPr lang="en-US" sz="2400" dirty="0"/>
          </a:p>
          <a:p>
            <a:r>
              <a:rPr lang="en-US" sz="2400" dirty="0"/>
              <a:t>Career Cluster Inventory</a:t>
            </a:r>
          </a:p>
          <a:p>
            <a:r>
              <a:rPr lang="en-US" sz="2400" i="1" dirty="0"/>
              <a:t>Reflections </a:t>
            </a:r>
          </a:p>
        </p:txBody>
      </p:sp>
    </p:spTree>
    <p:extLst>
      <p:ext uri="{BB962C8B-B14F-4D97-AF65-F5344CB8AC3E}">
        <p14:creationId xmlns:p14="http://schemas.microsoft.com/office/powerpoint/2010/main" val="2391516471"/>
      </p:ext>
    </p:extLst>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79E8B6E-2586-AC8D-E307-C1366EA0D77E}"/>
              </a:ext>
            </a:extLst>
          </p:cNvPr>
          <p:cNvPicPr>
            <a:picLocks noGrp="1" noChangeAspect="1"/>
          </p:cNvPicPr>
          <p:nvPr>
            <p:ph idx="1"/>
          </p:nvPr>
        </p:nvPicPr>
        <p:blipFill>
          <a:blip r:embed="rId2"/>
          <a:stretch>
            <a:fillRect/>
          </a:stretch>
        </p:blipFill>
        <p:spPr>
          <a:xfrm>
            <a:off x="3480884" y="267980"/>
            <a:ext cx="7311951" cy="6327373"/>
          </a:xfrm>
          <a:ln>
            <a:solidFill>
              <a:schemeClr val="accent1"/>
            </a:solidFill>
          </a:ln>
        </p:spPr>
      </p:pic>
      <p:sp>
        <p:nvSpPr>
          <p:cNvPr id="8" name="Title 1">
            <a:extLst>
              <a:ext uri="{FF2B5EF4-FFF2-40B4-BE49-F238E27FC236}">
                <a16:creationId xmlns:a16="http://schemas.microsoft.com/office/drawing/2014/main" id="{61FB0B7A-0057-DF91-2C3C-4F62B5B2F802}"/>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A972E867-EB48-64BD-9858-318D30009B73}"/>
              </a:ext>
            </a:extLst>
          </p:cNvPr>
          <p:cNvSpPr txBox="1"/>
          <p:nvPr/>
        </p:nvSpPr>
        <p:spPr>
          <a:xfrm>
            <a:off x="585789" y="2557463"/>
            <a:ext cx="2614613" cy="1569660"/>
          </a:xfrm>
          <a:prstGeom prst="rect">
            <a:avLst/>
          </a:prstGeom>
          <a:noFill/>
        </p:spPr>
        <p:txBody>
          <a:bodyPr wrap="square" rtlCol="0">
            <a:spAutoFit/>
          </a:bodyPr>
          <a:lstStyle/>
          <a:p>
            <a:r>
              <a:rPr lang="en-US" sz="2400" dirty="0"/>
              <a:t>Activity #3</a:t>
            </a:r>
          </a:p>
          <a:p>
            <a:endParaRPr lang="en-US" sz="2400" dirty="0"/>
          </a:p>
          <a:p>
            <a:r>
              <a:rPr lang="en-US" sz="2400" dirty="0"/>
              <a:t>Entrepreneurial Assessment</a:t>
            </a:r>
          </a:p>
        </p:txBody>
      </p:sp>
    </p:spTree>
    <p:extLst>
      <p:ext uri="{BB962C8B-B14F-4D97-AF65-F5344CB8AC3E}">
        <p14:creationId xmlns:p14="http://schemas.microsoft.com/office/powerpoint/2010/main" val="868300657"/>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61370EF-C84E-23ED-349A-9BDD1912941F}"/>
              </a:ext>
            </a:extLst>
          </p:cNvPr>
          <p:cNvPicPr>
            <a:picLocks noGrp="1" noChangeAspect="1"/>
          </p:cNvPicPr>
          <p:nvPr>
            <p:ph idx="1"/>
          </p:nvPr>
        </p:nvPicPr>
        <p:blipFill>
          <a:blip r:embed="rId2"/>
          <a:stretch>
            <a:fillRect/>
          </a:stretch>
        </p:blipFill>
        <p:spPr>
          <a:xfrm>
            <a:off x="5049857" y="213950"/>
            <a:ext cx="4080796" cy="6342493"/>
          </a:xfrm>
          <a:ln>
            <a:solidFill>
              <a:schemeClr val="accent1"/>
            </a:solidFill>
          </a:ln>
        </p:spPr>
      </p:pic>
      <p:sp>
        <p:nvSpPr>
          <p:cNvPr id="8" name="Title 1">
            <a:extLst>
              <a:ext uri="{FF2B5EF4-FFF2-40B4-BE49-F238E27FC236}">
                <a16:creationId xmlns:a16="http://schemas.microsoft.com/office/drawing/2014/main" id="{BFDAA75F-CB10-C130-BE71-4532C0CA41D5}"/>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8882539F-674A-49D3-F670-863312814510}"/>
              </a:ext>
            </a:extLst>
          </p:cNvPr>
          <p:cNvSpPr txBox="1"/>
          <p:nvPr/>
        </p:nvSpPr>
        <p:spPr>
          <a:xfrm>
            <a:off x="585789" y="2557463"/>
            <a:ext cx="2614613" cy="1938992"/>
          </a:xfrm>
          <a:prstGeom prst="rect">
            <a:avLst/>
          </a:prstGeom>
          <a:noFill/>
        </p:spPr>
        <p:txBody>
          <a:bodyPr wrap="square" rtlCol="0">
            <a:spAutoFit/>
          </a:bodyPr>
          <a:lstStyle/>
          <a:p>
            <a:r>
              <a:rPr lang="en-US" sz="2400" dirty="0"/>
              <a:t>Activity #4</a:t>
            </a:r>
          </a:p>
          <a:p>
            <a:endParaRPr lang="en-US" sz="2400" dirty="0"/>
          </a:p>
          <a:p>
            <a:r>
              <a:rPr lang="en-US" sz="2400" dirty="0"/>
              <a:t>Entrepreneurial Assessment </a:t>
            </a:r>
            <a:r>
              <a:rPr lang="en-US" sz="2400" i="1" dirty="0"/>
              <a:t>Reflections</a:t>
            </a:r>
          </a:p>
        </p:txBody>
      </p:sp>
    </p:spTree>
    <p:extLst>
      <p:ext uri="{BB962C8B-B14F-4D97-AF65-F5344CB8AC3E}">
        <p14:creationId xmlns:p14="http://schemas.microsoft.com/office/powerpoint/2010/main" val="957436224"/>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4A8B4A6-1137-70EC-0EED-576030F8D88B}"/>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9783D842-1693-F97A-D8F4-300001399D37}"/>
              </a:ext>
            </a:extLst>
          </p:cNvPr>
          <p:cNvSpPr txBox="1"/>
          <p:nvPr/>
        </p:nvSpPr>
        <p:spPr>
          <a:xfrm>
            <a:off x="585789" y="2557463"/>
            <a:ext cx="2614613" cy="1569660"/>
          </a:xfrm>
          <a:prstGeom prst="rect">
            <a:avLst/>
          </a:prstGeom>
          <a:noFill/>
        </p:spPr>
        <p:txBody>
          <a:bodyPr wrap="square" rtlCol="0">
            <a:spAutoFit/>
          </a:bodyPr>
          <a:lstStyle/>
          <a:p>
            <a:r>
              <a:rPr lang="en-US" sz="2400" dirty="0"/>
              <a:t>Activity #5</a:t>
            </a:r>
          </a:p>
          <a:p>
            <a:endParaRPr lang="en-US" sz="2400" dirty="0"/>
          </a:p>
          <a:p>
            <a:r>
              <a:rPr lang="en-US" sz="2400" dirty="0"/>
              <a:t>Interest Profiler </a:t>
            </a:r>
          </a:p>
          <a:p>
            <a:r>
              <a:rPr lang="en-US" sz="2400" dirty="0"/>
              <a:t> </a:t>
            </a:r>
          </a:p>
        </p:txBody>
      </p:sp>
      <p:pic>
        <p:nvPicPr>
          <p:cNvPr id="7" name="Picture 6">
            <a:extLst>
              <a:ext uri="{FF2B5EF4-FFF2-40B4-BE49-F238E27FC236}">
                <a16:creationId xmlns:a16="http://schemas.microsoft.com/office/drawing/2014/main" id="{520B4C59-92EA-7EBE-F270-381415D147FB}"/>
              </a:ext>
            </a:extLst>
          </p:cNvPr>
          <p:cNvPicPr>
            <a:picLocks noChangeAspect="1"/>
          </p:cNvPicPr>
          <p:nvPr/>
        </p:nvPicPr>
        <p:blipFill>
          <a:blip r:embed="rId2"/>
          <a:stretch>
            <a:fillRect/>
          </a:stretch>
        </p:blipFill>
        <p:spPr>
          <a:xfrm>
            <a:off x="2873208" y="182880"/>
            <a:ext cx="8079305" cy="5977890"/>
          </a:xfrm>
          <a:prstGeom prst="rect">
            <a:avLst/>
          </a:prstGeom>
          <a:ln w="19050">
            <a:solidFill>
              <a:schemeClr val="accent1"/>
            </a:solidFill>
          </a:ln>
        </p:spPr>
      </p:pic>
    </p:spTree>
    <p:extLst>
      <p:ext uri="{BB962C8B-B14F-4D97-AF65-F5344CB8AC3E}">
        <p14:creationId xmlns:p14="http://schemas.microsoft.com/office/powerpoint/2010/main" val="375446033"/>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80E476A-F1B3-2C13-88F6-59444A4ED31E}"/>
              </a:ext>
            </a:extLst>
          </p:cNvPr>
          <p:cNvPicPr>
            <a:picLocks noGrp="1" noChangeAspect="1"/>
          </p:cNvPicPr>
          <p:nvPr>
            <p:ph idx="1"/>
          </p:nvPr>
        </p:nvPicPr>
        <p:blipFill>
          <a:blip r:embed="rId2"/>
          <a:stretch>
            <a:fillRect/>
          </a:stretch>
        </p:blipFill>
        <p:spPr>
          <a:xfrm>
            <a:off x="5428034" y="47784"/>
            <a:ext cx="3780673" cy="6582999"/>
          </a:xfrm>
          <a:ln>
            <a:solidFill>
              <a:schemeClr val="accent1"/>
            </a:solidFill>
          </a:ln>
        </p:spPr>
      </p:pic>
      <p:sp>
        <p:nvSpPr>
          <p:cNvPr id="8" name="Title 1">
            <a:extLst>
              <a:ext uri="{FF2B5EF4-FFF2-40B4-BE49-F238E27FC236}">
                <a16:creationId xmlns:a16="http://schemas.microsoft.com/office/drawing/2014/main" id="{B43DC623-201B-8832-067C-308FF8FED680}"/>
              </a:ext>
            </a:extLst>
          </p:cNvPr>
          <p:cNvSpPr>
            <a:spLocks noGrp="1"/>
          </p:cNvSpPr>
          <p:nvPr>
            <p:ph type="title"/>
          </p:nvPr>
        </p:nvSpPr>
        <p:spPr>
          <a:xfrm>
            <a:off x="760380" y="73300"/>
            <a:ext cx="2881045" cy="1325563"/>
          </a:xfrm>
        </p:spPr>
        <p:txBody>
          <a:bodyPr/>
          <a:lstStyle/>
          <a:p>
            <a:r>
              <a:rPr lang="en-US" dirty="0"/>
              <a:t>Discover</a:t>
            </a:r>
          </a:p>
        </p:txBody>
      </p:sp>
      <p:sp>
        <p:nvSpPr>
          <p:cNvPr id="3" name="TextBox 2">
            <a:extLst>
              <a:ext uri="{FF2B5EF4-FFF2-40B4-BE49-F238E27FC236}">
                <a16:creationId xmlns:a16="http://schemas.microsoft.com/office/drawing/2014/main" id="{148D1C21-9A71-5DD8-1A9C-0E989363D44F}"/>
              </a:ext>
            </a:extLst>
          </p:cNvPr>
          <p:cNvSpPr txBox="1"/>
          <p:nvPr/>
        </p:nvSpPr>
        <p:spPr>
          <a:xfrm>
            <a:off x="585789" y="2557463"/>
            <a:ext cx="2614613" cy="1569660"/>
          </a:xfrm>
          <a:prstGeom prst="rect">
            <a:avLst/>
          </a:prstGeom>
          <a:noFill/>
        </p:spPr>
        <p:txBody>
          <a:bodyPr wrap="square" rtlCol="0">
            <a:spAutoFit/>
          </a:bodyPr>
          <a:lstStyle/>
          <a:p>
            <a:r>
              <a:rPr lang="en-US" sz="2400" dirty="0"/>
              <a:t>Activity #6</a:t>
            </a:r>
          </a:p>
          <a:p>
            <a:endParaRPr lang="en-US" sz="2400" dirty="0"/>
          </a:p>
          <a:p>
            <a:r>
              <a:rPr lang="en-US" sz="2400" dirty="0"/>
              <a:t>Interest Profiler </a:t>
            </a:r>
          </a:p>
          <a:p>
            <a:r>
              <a:rPr lang="en-US" sz="2400" i="1" dirty="0"/>
              <a:t>Reflections</a:t>
            </a:r>
          </a:p>
        </p:txBody>
      </p:sp>
    </p:spTree>
    <p:extLst>
      <p:ext uri="{BB962C8B-B14F-4D97-AF65-F5344CB8AC3E}">
        <p14:creationId xmlns:p14="http://schemas.microsoft.com/office/powerpoint/2010/main" val="1648781797"/>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41041"/>
          </a:xfrm>
        </p:spPr>
        <p:txBody>
          <a:bodyPr anchor="ctr">
            <a:normAutofit/>
          </a:bodyPr>
          <a:lstStyle/>
          <a:p>
            <a:r>
              <a:rPr lang="en-US" sz="2800"/>
              <a:t>The MassHire CIS Training Calendar</a:t>
            </a:r>
            <a:br>
              <a:rPr lang="en-US" sz="2800"/>
            </a:br>
            <a:r>
              <a:rPr lang="en-US" sz="2800">
                <a:hlinkClick r:id="rId2">
                  <a:extLst>
                    <a:ext uri="{A12FA001-AC4F-418D-AE19-62706E023703}">
                      <ahyp:hlinkClr xmlns:ahyp="http://schemas.microsoft.com/office/drawing/2018/hyperlinkcolor" val="tx"/>
                    </a:ext>
                  </a:extLst>
                </a:hlinkClick>
              </a:rPr>
              <a:t>https://www.mass.gov/workforce-system-staff-training</a:t>
            </a:r>
            <a:r>
              <a:rPr lang="en-US" sz="2800"/>
              <a:t> </a:t>
            </a:r>
          </a:p>
        </p:txBody>
      </p:sp>
      <p:sp>
        <p:nvSpPr>
          <p:cNvPr id="10" name="Slide Number Placeholder 4">
            <a:extLst>
              <a:ext uri="{FF2B5EF4-FFF2-40B4-BE49-F238E27FC236}">
                <a16:creationId xmlns:a16="http://schemas.microsoft.com/office/drawing/2014/main" id="{EA3B40AE-8E86-148D-7067-CBD388A1989D}"/>
              </a:ext>
            </a:extLst>
          </p:cNvPr>
          <p:cNvSpPr>
            <a:spLocks noGrp="1"/>
          </p:cNvSpPr>
          <p:nvPr>
            <p:ph type="sldNum" sz="quarter" idx="12"/>
          </p:nvPr>
        </p:nvSpPr>
        <p:spPr>
          <a:xfrm>
            <a:off x="11187289" y="6358002"/>
            <a:ext cx="395111" cy="365125"/>
          </a:xfrm>
        </p:spPr>
        <p:txBody>
          <a:bodyPr/>
          <a:lstStyle/>
          <a:p>
            <a:pPr>
              <a:spcAft>
                <a:spcPts val="600"/>
              </a:spcAft>
              <a:defRPr/>
            </a:pPr>
            <a:fld id="{E072579F-9FF5-4201-872C-73481382824D}" type="slidenum">
              <a:rPr lang="en-US"/>
              <a:pPr>
                <a:spcAft>
                  <a:spcPts val="600"/>
                </a:spcAft>
                <a:defRPr/>
              </a:pPr>
              <a:t>4</a:t>
            </a:fld>
            <a:endParaRPr lang="en-US"/>
          </a:p>
        </p:txBody>
      </p:sp>
      <p:pic>
        <p:nvPicPr>
          <p:cNvPr id="4" name="Picture 3">
            <a:extLst>
              <a:ext uri="{FF2B5EF4-FFF2-40B4-BE49-F238E27FC236}">
                <a16:creationId xmlns:a16="http://schemas.microsoft.com/office/drawing/2014/main" id="{3507AAB2-53A3-30BA-468C-4C4741A78027}"/>
              </a:ext>
            </a:extLst>
          </p:cNvPr>
          <p:cNvPicPr>
            <a:picLocks noChangeAspect="1"/>
          </p:cNvPicPr>
          <p:nvPr/>
        </p:nvPicPr>
        <p:blipFill>
          <a:blip r:embed="rId3"/>
          <a:stretch>
            <a:fillRect/>
          </a:stretch>
        </p:blipFill>
        <p:spPr>
          <a:xfrm>
            <a:off x="2844633" y="1471723"/>
            <a:ext cx="6502734" cy="4502381"/>
          </a:xfrm>
          <a:prstGeom prst="rect">
            <a:avLst/>
          </a:prstGeom>
        </p:spPr>
      </p:pic>
    </p:spTree>
    <p:extLst>
      <p:ext uri="{BB962C8B-B14F-4D97-AF65-F5344CB8AC3E}">
        <p14:creationId xmlns:p14="http://schemas.microsoft.com/office/powerpoint/2010/main" val="3857111014"/>
      </p:ext>
    </p:extLst>
  </p:cSld>
  <p:clrMapOvr>
    <a:masterClrMapping/>
  </p:clrMapOvr>
  <p:transition>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01EC0BB-3624-FD54-8B05-4CE6FF7ED3AF}"/>
              </a:ext>
            </a:extLst>
          </p:cNvPr>
          <p:cNvPicPr>
            <a:picLocks noGrp="1" noChangeAspect="1"/>
          </p:cNvPicPr>
          <p:nvPr>
            <p:ph idx="1"/>
          </p:nvPr>
        </p:nvPicPr>
        <p:blipFill>
          <a:blip r:embed="rId2"/>
          <a:stretch>
            <a:fillRect/>
          </a:stretch>
        </p:blipFill>
        <p:spPr>
          <a:xfrm>
            <a:off x="3474184" y="286484"/>
            <a:ext cx="8149286" cy="6250503"/>
          </a:xfrm>
          <a:ln>
            <a:solidFill>
              <a:schemeClr val="accent1"/>
            </a:solidFill>
          </a:ln>
        </p:spPr>
      </p:pic>
      <p:sp>
        <p:nvSpPr>
          <p:cNvPr id="9" name="Title 1">
            <a:extLst>
              <a:ext uri="{FF2B5EF4-FFF2-40B4-BE49-F238E27FC236}">
                <a16:creationId xmlns:a16="http://schemas.microsoft.com/office/drawing/2014/main" id="{1F9033EB-BBBD-5FA1-BE02-DFE97E59B891}"/>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980DDA40-BA4E-41AD-BEA9-D1D5B5EC3171}"/>
              </a:ext>
            </a:extLst>
          </p:cNvPr>
          <p:cNvSpPr txBox="1"/>
          <p:nvPr/>
        </p:nvSpPr>
        <p:spPr>
          <a:xfrm>
            <a:off x="585789" y="2557463"/>
            <a:ext cx="2614613" cy="1569660"/>
          </a:xfrm>
          <a:prstGeom prst="rect">
            <a:avLst/>
          </a:prstGeom>
          <a:noFill/>
        </p:spPr>
        <p:txBody>
          <a:bodyPr wrap="square" rtlCol="0">
            <a:spAutoFit/>
          </a:bodyPr>
          <a:lstStyle/>
          <a:p>
            <a:r>
              <a:rPr lang="en-US" sz="2400" dirty="0"/>
              <a:t>Activity #7</a:t>
            </a:r>
          </a:p>
          <a:p>
            <a:endParaRPr lang="en-US" sz="2400" dirty="0"/>
          </a:p>
          <a:p>
            <a:r>
              <a:rPr lang="en-US" sz="2400" dirty="0"/>
              <a:t>Learning Styles</a:t>
            </a:r>
          </a:p>
          <a:p>
            <a:r>
              <a:rPr lang="en-US" sz="2400" dirty="0"/>
              <a:t>Survey</a:t>
            </a:r>
          </a:p>
        </p:txBody>
      </p:sp>
    </p:spTree>
    <p:extLst>
      <p:ext uri="{BB962C8B-B14F-4D97-AF65-F5344CB8AC3E}">
        <p14:creationId xmlns:p14="http://schemas.microsoft.com/office/powerpoint/2010/main" val="1904643756"/>
      </p:ext>
    </p:extLst>
  </p:cSld>
  <p:clrMapOvr>
    <a:masterClrMapping/>
  </p:clrMapOvr>
  <p:transition>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6B325FA-6FF5-8821-E5FF-5A0FB45FE555}"/>
              </a:ext>
            </a:extLst>
          </p:cNvPr>
          <p:cNvPicPr>
            <a:picLocks noGrp="1" noChangeAspect="1"/>
          </p:cNvPicPr>
          <p:nvPr>
            <p:ph idx="1"/>
          </p:nvPr>
        </p:nvPicPr>
        <p:blipFill>
          <a:blip r:embed="rId2"/>
          <a:stretch>
            <a:fillRect/>
          </a:stretch>
        </p:blipFill>
        <p:spPr>
          <a:xfrm>
            <a:off x="4274399" y="111978"/>
            <a:ext cx="5180885" cy="6436235"/>
          </a:xfrm>
          <a:ln>
            <a:solidFill>
              <a:schemeClr val="accent1"/>
            </a:solidFill>
          </a:ln>
        </p:spPr>
      </p:pic>
      <p:sp>
        <p:nvSpPr>
          <p:cNvPr id="8" name="Title 1">
            <a:extLst>
              <a:ext uri="{FF2B5EF4-FFF2-40B4-BE49-F238E27FC236}">
                <a16:creationId xmlns:a16="http://schemas.microsoft.com/office/drawing/2014/main" id="{821F2942-5BEE-3994-6316-317A50BEFAC0}"/>
              </a:ext>
            </a:extLst>
          </p:cNvPr>
          <p:cNvSpPr>
            <a:spLocks noGrp="1"/>
          </p:cNvSpPr>
          <p:nvPr>
            <p:ph type="title"/>
          </p:nvPr>
        </p:nvSpPr>
        <p:spPr>
          <a:xfrm>
            <a:off x="760380" y="73300"/>
            <a:ext cx="2881045" cy="1325563"/>
          </a:xfrm>
        </p:spPr>
        <p:txBody>
          <a:bodyPr/>
          <a:lstStyle/>
          <a:p>
            <a:r>
              <a:rPr lang="en-US" dirty="0"/>
              <a:t>Discover</a:t>
            </a:r>
          </a:p>
        </p:txBody>
      </p:sp>
      <p:sp>
        <p:nvSpPr>
          <p:cNvPr id="3" name="TextBox 2">
            <a:extLst>
              <a:ext uri="{FF2B5EF4-FFF2-40B4-BE49-F238E27FC236}">
                <a16:creationId xmlns:a16="http://schemas.microsoft.com/office/drawing/2014/main" id="{D367158D-1C25-6A98-8293-3AAA49821C8F}"/>
              </a:ext>
            </a:extLst>
          </p:cNvPr>
          <p:cNvSpPr txBox="1"/>
          <p:nvPr/>
        </p:nvSpPr>
        <p:spPr>
          <a:xfrm>
            <a:off x="585789" y="2557463"/>
            <a:ext cx="2614613" cy="1938992"/>
          </a:xfrm>
          <a:prstGeom prst="rect">
            <a:avLst/>
          </a:prstGeom>
          <a:noFill/>
        </p:spPr>
        <p:txBody>
          <a:bodyPr wrap="square" rtlCol="0">
            <a:spAutoFit/>
          </a:bodyPr>
          <a:lstStyle/>
          <a:p>
            <a:r>
              <a:rPr lang="en-US" sz="2400" dirty="0"/>
              <a:t>Activity #8</a:t>
            </a:r>
          </a:p>
          <a:p>
            <a:endParaRPr lang="en-US" sz="2400" dirty="0"/>
          </a:p>
          <a:p>
            <a:r>
              <a:rPr lang="en-US" sz="2400" dirty="0"/>
              <a:t>Learning Styles</a:t>
            </a:r>
          </a:p>
          <a:p>
            <a:r>
              <a:rPr lang="en-US" sz="2400" dirty="0"/>
              <a:t>Survey</a:t>
            </a:r>
          </a:p>
          <a:p>
            <a:r>
              <a:rPr lang="en-US" sz="2400" i="1" dirty="0"/>
              <a:t>Reflections</a:t>
            </a:r>
          </a:p>
        </p:txBody>
      </p:sp>
    </p:spTree>
    <p:extLst>
      <p:ext uri="{BB962C8B-B14F-4D97-AF65-F5344CB8AC3E}">
        <p14:creationId xmlns:p14="http://schemas.microsoft.com/office/powerpoint/2010/main" val="97616908"/>
      </p:ext>
    </p:extLst>
  </p:cSld>
  <p:clrMapOvr>
    <a:masterClrMapping/>
  </p:clrMapOvr>
  <p:transition>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6DA03D8-6906-41A8-3682-EF1AC3415F93}"/>
              </a:ext>
            </a:extLst>
          </p:cNvPr>
          <p:cNvPicPr>
            <a:picLocks noGrp="1" noChangeAspect="1"/>
          </p:cNvPicPr>
          <p:nvPr>
            <p:ph idx="1"/>
          </p:nvPr>
        </p:nvPicPr>
        <p:blipFill>
          <a:blip r:embed="rId2"/>
          <a:stretch>
            <a:fillRect/>
          </a:stretch>
        </p:blipFill>
        <p:spPr>
          <a:xfrm>
            <a:off x="3543705" y="118006"/>
            <a:ext cx="8333851" cy="6418981"/>
          </a:xfrm>
          <a:ln>
            <a:solidFill>
              <a:schemeClr val="accent1"/>
            </a:solidFill>
          </a:ln>
        </p:spPr>
      </p:pic>
      <p:sp>
        <p:nvSpPr>
          <p:cNvPr id="8" name="Title 1">
            <a:extLst>
              <a:ext uri="{FF2B5EF4-FFF2-40B4-BE49-F238E27FC236}">
                <a16:creationId xmlns:a16="http://schemas.microsoft.com/office/drawing/2014/main" id="{92EC69CD-099D-66F0-62BE-C9ECCFAC18D8}"/>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CC2BE981-034B-7D3A-5391-3DC2C376D4F7}"/>
              </a:ext>
            </a:extLst>
          </p:cNvPr>
          <p:cNvSpPr txBox="1"/>
          <p:nvPr/>
        </p:nvSpPr>
        <p:spPr>
          <a:xfrm>
            <a:off x="585789" y="2557463"/>
            <a:ext cx="2614613" cy="1200329"/>
          </a:xfrm>
          <a:prstGeom prst="rect">
            <a:avLst/>
          </a:prstGeom>
          <a:noFill/>
        </p:spPr>
        <p:txBody>
          <a:bodyPr wrap="square" rtlCol="0">
            <a:spAutoFit/>
          </a:bodyPr>
          <a:lstStyle/>
          <a:p>
            <a:r>
              <a:rPr lang="en-US" sz="2400" dirty="0"/>
              <a:t>Activity #9</a:t>
            </a:r>
          </a:p>
          <a:p>
            <a:endParaRPr lang="en-US" sz="2400" dirty="0"/>
          </a:p>
          <a:p>
            <a:r>
              <a:rPr lang="en-US" sz="2400" dirty="0"/>
              <a:t>Occupation Sort </a:t>
            </a:r>
          </a:p>
        </p:txBody>
      </p:sp>
    </p:spTree>
    <p:extLst>
      <p:ext uri="{BB962C8B-B14F-4D97-AF65-F5344CB8AC3E}">
        <p14:creationId xmlns:p14="http://schemas.microsoft.com/office/powerpoint/2010/main" val="173283525"/>
      </p:ext>
    </p:extLst>
  </p:cSld>
  <p:clrMapOvr>
    <a:masterClrMapping/>
  </p:clrMapOvr>
  <p:transition>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29EFAE8-97C9-EF9B-206A-403A5E8294F8}"/>
              </a:ext>
            </a:extLst>
          </p:cNvPr>
          <p:cNvPicPr>
            <a:picLocks noGrp="1" noChangeAspect="1"/>
          </p:cNvPicPr>
          <p:nvPr>
            <p:ph idx="1"/>
          </p:nvPr>
        </p:nvPicPr>
        <p:blipFill>
          <a:blip r:embed="rId2"/>
          <a:stretch>
            <a:fillRect/>
          </a:stretch>
        </p:blipFill>
        <p:spPr>
          <a:xfrm>
            <a:off x="5558399" y="73300"/>
            <a:ext cx="5015423" cy="6522053"/>
          </a:xfrm>
          <a:ln>
            <a:solidFill>
              <a:schemeClr val="accent1"/>
            </a:solidFill>
          </a:ln>
        </p:spPr>
      </p:pic>
      <p:sp>
        <p:nvSpPr>
          <p:cNvPr id="8" name="Title 1">
            <a:extLst>
              <a:ext uri="{FF2B5EF4-FFF2-40B4-BE49-F238E27FC236}">
                <a16:creationId xmlns:a16="http://schemas.microsoft.com/office/drawing/2014/main" id="{8E0B11EB-B6A8-9C61-219D-262345F39635}"/>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9913B556-D4DD-FDE8-FDE8-101B5D91CB73}"/>
              </a:ext>
            </a:extLst>
          </p:cNvPr>
          <p:cNvSpPr txBox="1"/>
          <p:nvPr/>
        </p:nvSpPr>
        <p:spPr>
          <a:xfrm>
            <a:off x="585789" y="2557463"/>
            <a:ext cx="2614613" cy="1569660"/>
          </a:xfrm>
          <a:prstGeom prst="rect">
            <a:avLst/>
          </a:prstGeom>
          <a:noFill/>
        </p:spPr>
        <p:txBody>
          <a:bodyPr wrap="square" rtlCol="0">
            <a:spAutoFit/>
          </a:bodyPr>
          <a:lstStyle/>
          <a:p>
            <a:r>
              <a:rPr lang="en-US" sz="2400" dirty="0"/>
              <a:t>Activity #10</a:t>
            </a:r>
          </a:p>
          <a:p>
            <a:endParaRPr lang="en-US" sz="2400" dirty="0"/>
          </a:p>
          <a:p>
            <a:r>
              <a:rPr lang="en-US" sz="2400" dirty="0"/>
              <a:t>Occupation Sort</a:t>
            </a:r>
          </a:p>
          <a:p>
            <a:r>
              <a:rPr lang="en-US" sz="2400" i="1" dirty="0"/>
              <a:t>Reflections</a:t>
            </a:r>
            <a:r>
              <a:rPr lang="en-US" sz="2400" dirty="0"/>
              <a:t> </a:t>
            </a:r>
          </a:p>
        </p:txBody>
      </p:sp>
    </p:spTree>
    <p:extLst>
      <p:ext uri="{BB962C8B-B14F-4D97-AF65-F5344CB8AC3E}">
        <p14:creationId xmlns:p14="http://schemas.microsoft.com/office/powerpoint/2010/main" val="1996216909"/>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C47A41E-80B1-F262-55A6-5534727CE11C}"/>
              </a:ext>
            </a:extLst>
          </p:cNvPr>
          <p:cNvPicPr>
            <a:picLocks noGrp="1" noChangeAspect="1"/>
          </p:cNvPicPr>
          <p:nvPr>
            <p:ph idx="1"/>
          </p:nvPr>
        </p:nvPicPr>
        <p:blipFill>
          <a:blip r:embed="rId2"/>
          <a:stretch>
            <a:fillRect/>
          </a:stretch>
        </p:blipFill>
        <p:spPr>
          <a:xfrm>
            <a:off x="2989038" y="131665"/>
            <a:ext cx="8740769" cy="6366411"/>
          </a:xfrm>
          <a:ln>
            <a:solidFill>
              <a:schemeClr val="accent1"/>
            </a:solidFill>
          </a:ln>
        </p:spPr>
      </p:pic>
      <p:sp>
        <p:nvSpPr>
          <p:cNvPr id="8" name="Title 1">
            <a:extLst>
              <a:ext uri="{FF2B5EF4-FFF2-40B4-BE49-F238E27FC236}">
                <a16:creationId xmlns:a16="http://schemas.microsoft.com/office/drawing/2014/main" id="{7FD6FA41-7AEB-E620-7208-1D101F538C8B}"/>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8D5C7EE0-CA8B-0470-1DB9-4462275EDA94}"/>
              </a:ext>
            </a:extLst>
          </p:cNvPr>
          <p:cNvSpPr txBox="1"/>
          <p:nvPr/>
        </p:nvSpPr>
        <p:spPr>
          <a:xfrm>
            <a:off x="585789" y="2557463"/>
            <a:ext cx="2614613" cy="1200329"/>
          </a:xfrm>
          <a:prstGeom prst="rect">
            <a:avLst/>
          </a:prstGeom>
          <a:noFill/>
        </p:spPr>
        <p:txBody>
          <a:bodyPr wrap="square" rtlCol="0">
            <a:spAutoFit/>
          </a:bodyPr>
          <a:lstStyle/>
          <a:p>
            <a:r>
              <a:rPr lang="en-US" sz="2400" dirty="0"/>
              <a:t>Activity #11</a:t>
            </a:r>
          </a:p>
          <a:p>
            <a:endParaRPr lang="en-US" sz="2400" dirty="0"/>
          </a:p>
          <a:p>
            <a:r>
              <a:rPr lang="en-US" sz="2400" dirty="0"/>
              <a:t>Reality Check</a:t>
            </a:r>
          </a:p>
        </p:txBody>
      </p:sp>
    </p:spTree>
    <p:extLst>
      <p:ext uri="{BB962C8B-B14F-4D97-AF65-F5344CB8AC3E}">
        <p14:creationId xmlns:p14="http://schemas.microsoft.com/office/powerpoint/2010/main" val="3431347457"/>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E1FE7A-11F7-7756-6E54-1978371F9601}"/>
              </a:ext>
            </a:extLst>
          </p:cNvPr>
          <p:cNvPicPr>
            <a:picLocks noGrp="1" noChangeAspect="1"/>
          </p:cNvPicPr>
          <p:nvPr>
            <p:ph idx="1"/>
          </p:nvPr>
        </p:nvPicPr>
        <p:blipFill>
          <a:blip r:embed="rId2"/>
          <a:stretch>
            <a:fillRect/>
          </a:stretch>
        </p:blipFill>
        <p:spPr>
          <a:xfrm>
            <a:off x="6302439" y="185414"/>
            <a:ext cx="4770376" cy="6501135"/>
          </a:xfrm>
          <a:ln>
            <a:solidFill>
              <a:schemeClr val="accent1"/>
            </a:solidFill>
          </a:ln>
        </p:spPr>
      </p:pic>
      <p:sp>
        <p:nvSpPr>
          <p:cNvPr id="8" name="Title 1">
            <a:extLst>
              <a:ext uri="{FF2B5EF4-FFF2-40B4-BE49-F238E27FC236}">
                <a16:creationId xmlns:a16="http://schemas.microsoft.com/office/drawing/2014/main" id="{D7E2D65A-25C9-64A4-00A2-84E601586F69}"/>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E65BEBD9-7C5C-ECBE-7925-1A1BDC5834C9}"/>
              </a:ext>
            </a:extLst>
          </p:cNvPr>
          <p:cNvSpPr txBox="1"/>
          <p:nvPr/>
        </p:nvSpPr>
        <p:spPr>
          <a:xfrm>
            <a:off x="585789" y="2557463"/>
            <a:ext cx="2614613" cy="1569660"/>
          </a:xfrm>
          <a:prstGeom prst="rect">
            <a:avLst/>
          </a:prstGeom>
          <a:noFill/>
        </p:spPr>
        <p:txBody>
          <a:bodyPr wrap="square" rtlCol="0">
            <a:spAutoFit/>
          </a:bodyPr>
          <a:lstStyle/>
          <a:p>
            <a:r>
              <a:rPr lang="en-US" sz="2400" dirty="0"/>
              <a:t>Activity #12</a:t>
            </a:r>
          </a:p>
          <a:p>
            <a:endParaRPr lang="en-US" sz="2400" dirty="0"/>
          </a:p>
          <a:p>
            <a:r>
              <a:rPr lang="en-US" sz="2400" dirty="0"/>
              <a:t>Reality Check</a:t>
            </a:r>
          </a:p>
          <a:p>
            <a:r>
              <a:rPr lang="en-US" sz="2400" i="1" dirty="0"/>
              <a:t>Reflections</a:t>
            </a:r>
          </a:p>
        </p:txBody>
      </p:sp>
    </p:spTree>
    <p:extLst>
      <p:ext uri="{BB962C8B-B14F-4D97-AF65-F5344CB8AC3E}">
        <p14:creationId xmlns:p14="http://schemas.microsoft.com/office/powerpoint/2010/main" val="4036425682"/>
      </p:ext>
    </p:extLst>
  </p:cSld>
  <p:clrMapOvr>
    <a:masterClrMapping/>
  </p:clrMapOvr>
  <p:transition>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B8C05FF-F75A-E459-1811-841518C18E9C}"/>
              </a:ext>
            </a:extLst>
          </p:cNvPr>
          <p:cNvPicPr>
            <a:picLocks noGrp="1" noChangeAspect="1"/>
          </p:cNvPicPr>
          <p:nvPr>
            <p:ph idx="1"/>
          </p:nvPr>
        </p:nvPicPr>
        <p:blipFill>
          <a:blip r:embed="rId2"/>
          <a:stretch>
            <a:fillRect/>
          </a:stretch>
        </p:blipFill>
        <p:spPr>
          <a:xfrm>
            <a:off x="3412481" y="109246"/>
            <a:ext cx="7838946" cy="6405853"/>
          </a:xfrm>
          <a:ln>
            <a:solidFill>
              <a:schemeClr val="accent1"/>
            </a:solidFill>
          </a:ln>
        </p:spPr>
      </p:pic>
      <p:sp>
        <p:nvSpPr>
          <p:cNvPr id="8" name="Title 1">
            <a:extLst>
              <a:ext uri="{FF2B5EF4-FFF2-40B4-BE49-F238E27FC236}">
                <a16:creationId xmlns:a16="http://schemas.microsoft.com/office/drawing/2014/main" id="{456186E3-C9B1-A82F-41EA-435063E54BE2}"/>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9B626AB2-8560-4EF9-EA35-7C90DADDDD29}"/>
              </a:ext>
            </a:extLst>
          </p:cNvPr>
          <p:cNvSpPr txBox="1"/>
          <p:nvPr/>
        </p:nvSpPr>
        <p:spPr>
          <a:xfrm>
            <a:off x="585789" y="2557463"/>
            <a:ext cx="2614613" cy="1569660"/>
          </a:xfrm>
          <a:prstGeom prst="rect">
            <a:avLst/>
          </a:prstGeom>
          <a:noFill/>
        </p:spPr>
        <p:txBody>
          <a:bodyPr wrap="square" rtlCol="0">
            <a:spAutoFit/>
          </a:bodyPr>
          <a:lstStyle/>
          <a:p>
            <a:r>
              <a:rPr lang="en-US" sz="2400" dirty="0"/>
              <a:t>Activity #13</a:t>
            </a:r>
          </a:p>
          <a:p>
            <a:endParaRPr lang="en-US" sz="2400" dirty="0"/>
          </a:p>
          <a:p>
            <a:r>
              <a:rPr lang="en-US" sz="2400" dirty="0"/>
              <a:t>Work Importance Locator </a:t>
            </a:r>
            <a:r>
              <a:rPr lang="en-US" sz="2400" i="1" dirty="0"/>
              <a:t>(WIL) </a:t>
            </a:r>
          </a:p>
        </p:txBody>
      </p:sp>
    </p:spTree>
    <p:extLst>
      <p:ext uri="{BB962C8B-B14F-4D97-AF65-F5344CB8AC3E}">
        <p14:creationId xmlns:p14="http://schemas.microsoft.com/office/powerpoint/2010/main" val="430566244"/>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91CF99C-0F78-56A0-35EF-412425C50545}"/>
              </a:ext>
            </a:extLst>
          </p:cNvPr>
          <p:cNvPicPr>
            <a:picLocks noGrp="1" noChangeAspect="1"/>
          </p:cNvPicPr>
          <p:nvPr>
            <p:ph idx="1"/>
          </p:nvPr>
        </p:nvPicPr>
        <p:blipFill>
          <a:blip r:embed="rId2"/>
          <a:stretch>
            <a:fillRect/>
          </a:stretch>
        </p:blipFill>
        <p:spPr>
          <a:xfrm>
            <a:off x="5572352" y="114780"/>
            <a:ext cx="4750222" cy="6628439"/>
          </a:xfrm>
          <a:ln>
            <a:solidFill>
              <a:schemeClr val="accent1"/>
            </a:solidFill>
          </a:ln>
        </p:spPr>
      </p:pic>
      <p:sp>
        <p:nvSpPr>
          <p:cNvPr id="8" name="Title 1">
            <a:extLst>
              <a:ext uri="{FF2B5EF4-FFF2-40B4-BE49-F238E27FC236}">
                <a16:creationId xmlns:a16="http://schemas.microsoft.com/office/drawing/2014/main" id="{B1AA8B0D-8EDA-F09B-B5AA-422EBBCA7987}"/>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145DA5A4-0B08-FB54-70DB-D8FA4B29F936}"/>
              </a:ext>
            </a:extLst>
          </p:cNvPr>
          <p:cNvSpPr txBox="1"/>
          <p:nvPr/>
        </p:nvSpPr>
        <p:spPr>
          <a:xfrm>
            <a:off x="585789" y="2557463"/>
            <a:ext cx="2614613" cy="1938992"/>
          </a:xfrm>
          <a:prstGeom prst="rect">
            <a:avLst/>
          </a:prstGeom>
          <a:noFill/>
        </p:spPr>
        <p:txBody>
          <a:bodyPr wrap="square" rtlCol="0">
            <a:spAutoFit/>
          </a:bodyPr>
          <a:lstStyle/>
          <a:p>
            <a:r>
              <a:rPr lang="en-US" sz="2400" dirty="0"/>
              <a:t>Activity #14</a:t>
            </a:r>
          </a:p>
          <a:p>
            <a:endParaRPr lang="en-US" sz="2400" dirty="0"/>
          </a:p>
          <a:p>
            <a:r>
              <a:rPr lang="en-US" sz="2400" dirty="0"/>
              <a:t>Work Importance Locator </a:t>
            </a:r>
            <a:r>
              <a:rPr lang="en-US" sz="2400" i="1" dirty="0"/>
              <a:t>(WIL) </a:t>
            </a:r>
          </a:p>
          <a:p>
            <a:r>
              <a:rPr lang="en-US" sz="2400" i="1" dirty="0"/>
              <a:t>Reflections</a:t>
            </a:r>
          </a:p>
        </p:txBody>
      </p:sp>
    </p:spTree>
    <p:extLst>
      <p:ext uri="{BB962C8B-B14F-4D97-AF65-F5344CB8AC3E}">
        <p14:creationId xmlns:p14="http://schemas.microsoft.com/office/powerpoint/2010/main" val="3145277046"/>
      </p:ext>
    </p:extLst>
  </p:cSld>
  <p:clrMapOvr>
    <a:masterClrMapping/>
  </p:clrMapOvr>
  <p:transition>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3B6EF5B-427B-F581-8489-D1C81C82501F}"/>
              </a:ext>
            </a:extLst>
          </p:cNvPr>
          <p:cNvPicPr>
            <a:picLocks noGrp="1" noChangeAspect="1"/>
          </p:cNvPicPr>
          <p:nvPr>
            <p:ph idx="1"/>
          </p:nvPr>
        </p:nvPicPr>
        <p:blipFill>
          <a:blip r:embed="rId2"/>
          <a:stretch>
            <a:fillRect/>
          </a:stretch>
        </p:blipFill>
        <p:spPr>
          <a:xfrm>
            <a:off x="3547384" y="101917"/>
            <a:ext cx="8216577" cy="6398896"/>
          </a:xfrm>
          <a:ln>
            <a:solidFill>
              <a:schemeClr val="accent1"/>
            </a:solidFill>
          </a:ln>
        </p:spPr>
      </p:pic>
      <p:sp>
        <p:nvSpPr>
          <p:cNvPr id="8" name="Title 1">
            <a:extLst>
              <a:ext uri="{FF2B5EF4-FFF2-40B4-BE49-F238E27FC236}">
                <a16:creationId xmlns:a16="http://schemas.microsoft.com/office/drawing/2014/main" id="{8CCBF491-1DFE-FACA-CCD2-D19079FABB25}"/>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606A41CC-F231-BD6B-9D22-7CCF19476E59}"/>
              </a:ext>
            </a:extLst>
          </p:cNvPr>
          <p:cNvSpPr txBox="1"/>
          <p:nvPr/>
        </p:nvSpPr>
        <p:spPr>
          <a:xfrm>
            <a:off x="585789" y="2557463"/>
            <a:ext cx="2614613" cy="1569660"/>
          </a:xfrm>
          <a:prstGeom prst="rect">
            <a:avLst/>
          </a:prstGeom>
          <a:noFill/>
        </p:spPr>
        <p:txBody>
          <a:bodyPr wrap="square" rtlCol="0">
            <a:spAutoFit/>
          </a:bodyPr>
          <a:lstStyle/>
          <a:p>
            <a:r>
              <a:rPr lang="en-US" sz="2400" dirty="0"/>
              <a:t>Activity #15</a:t>
            </a:r>
          </a:p>
          <a:p>
            <a:endParaRPr lang="en-US" sz="2400" dirty="0"/>
          </a:p>
          <a:p>
            <a:r>
              <a:rPr lang="en-US" sz="2400" dirty="0"/>
              <a:t>Workplace Employability Skills</a:t>
            </a:r>
            <a:r>
              <a:rPr lang="en-US" sz="2400" i="1" dirty="0"/>
              <a:t> </a:t>
            </a:r>
          </a:p>
        </p:txBody>
      </p:sp>
    </p:spTree>
    <p:extLst>
      <p:ext uri="{BB962C8B-B14F-4D97-AF65-F5344CB8AC3E}">
        <p14:creationId xmlns:p14="http://schemas.microsoft.com/office/powerpoint/2010/main" val="54086225"/>
      </p:ext>
    </p:extLst>
  </p:cSld>
  <p:clrMapOvr>
    <a:masterClrMapping/>
  </p:clrMapOvr>
  <p:transition>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507277A-822D-FC98-9BCC-6361B24F54BC}"/>
              </a:ext>
            </a:extLst>
          </p:cNvPr>
          <p:cNvPicPr>
            <a:picLocks noGrp="1" noChangeAspect="1"/>
          </p:cNvPicPr>
          <p:nvPr>
            <p:ph idx="1"/>
          </p:nvPr>
        </p:nvPicPr>
        <p:blipFill>
          <a:blip r:embed="rId2"/>
          <a:stretch>
            <a:fillRect/>
          </a:stretch>
        </p:blipFill>
        <p:spPr>
          <a:xfrm>
            <a:off x="5322483" y="136185"/>
            <a:ext cx="4432833" cy="6564518"/>
          </a:xfrm>
          <a:ln>
            <a:solidFill>
              <a:schemeClr val="accent1"/>
            </a:solidFill>
          </a:ln>
        </p:spPr>
      </p:pic>
      <p:sp>
        <p:nvSpPr>
          <p:cNvPr id="8" name="Title 1">
            <a:extLst>
              <a:ext uri="{FF2B5EF4-FFF2-40B4-BE49-F238E27FC236}">
                <a16:creationId xmlns:a16="http://schemas.microsoft.com/office/drawing/2014/main" id="{A756CF1E-1274-9DAA-97AE-9243320FF625}"/>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DC9885B1-CE99-1BFD-81EA-DD865F8077B5}"/>
              </a:ext>
            </a:extLst>
          </p:cNvPr>
          <p:cNvSpPr txBox="1"/>
          <p:nvPr/>
        </p:nvSpPr>
        <p:spPr>
          <a:xfrm>
            <a:off x="585789" y="2557463"/>
            <a:ext cx="2614613" cy="1938992"/>
          </a:xfrm>
          <a:prstGeom prst="rect">
            <a:avLst/>
          </a:prstGeom>
          <a:noFill/>
        </p:spPr>
        <p:txBody>
          <a:bodyPr wrap="square" rtlCol="0">
            <a:spAutoFit/>
          </a:bodyPr>
          <a:lstStyle/>
          <a:p>
            <a:r>
              <a:rPr lang="en-US" sz="2400" dirty="0"/>
              <a:t>Activity #16</a:t>
            </a:r>
          </a:p>
          <a:p>
            <a:endParaRPr lang="en-US" sz="2400" dirty="0"/>
          </a:p>
          <a:p>
            <a:r>
              <a:rPr lang="en-US" sz="2400" dirty="0"/>
              <a:t>Workplace Employability Skills</a:t>
            </a:r>
          </a:p>
          <a:p>
            <a:r>
              <a:rPr lang="en-US" sz="2400" i="1" dirty="0"/>
              <a:t>Reflections </a:t>
            </a:r>
          </a:p>
        </p:txBody>
      </p:sp>
    </p:spTree>
    <p:extLst>
      <p:ext uri="{BB962C8B-B14F-4D97-AF65-F5344CB8AC3E}">
        <p14:creationId xmlns:p14="http://schemas.microsoft.com/office/powerpoint/2010/main" val="2506843575"/>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54348"/>
          </a:xfrm>
        </p:spPr>
        <p:txBody>
          <a:bodyPr anchor="ctr">
            <a:normAutofit/>
          </a:bodyPr>
          <a:lstStyle/>
          <a:p>
            <a:r>
              <a:rPr lang="en-US" sz="2000" dirty="0"/>
              <a:t>The MassHire CIS Training Calendar</a:t>
            </a:r>
            <a:br>
              <a:rPr lang="en-US" sz="2000" dirty="0"/>
            </a:br>
            <a:r>
              <a:rPr lang="en-US" sz="2000" dirty="0">
                <a:hlinkClick r:id="rId2"/>
              </a:rPr>
              <a:t>https://www.mass.gov/info-details/masshire-career-information-systems-360-trainings</a:t>
            </a:r>
            <a:r>
              <a:rPr lang="en-US" sz="2000" dirty="0"/>
              <a:t> </a:t>
            </a:r>
          </a:p>
        </p:txBody>
      </p:sp>
      <p:sp>
        <p:nvSpPr>
          <p:cNvPr id="10" name="Slide Number Placeholder 2">
            <a:extLst>
              <a:ext uri="{FF2B5EF4-FFF2-40B4-BE49-F238E27FC236}">
                <a16:creationId xmlns:a16="http://schemas.microsoft.com/office/drawing/2014/main" id="{A800E557-2A1C-370C-6C3E-613C6E4CED24}"/>
              </a:ext>
            </a:extLst>
          </p:cNvPr>
          <p:cNvSpPr>
            <a:spLocks noGrp="1"/>
          </p:cNvSpPr>
          <p:nvPr>
            <p:ph type="sldNum" sz="quarter" idx="4"/>
          </p:nvPr>
        </p:nvSpPr>
        <p:spPr>
          <a:xfrm>
            <a:off x="11187289" y="6358002"/>
            <a:ext cx="395111" cy="365125"/>
          </a:xfrm>
        </p:spPr>
        <p:txBody>
          <a:bodyPr/>
          <a:lstStyle/>
          <a:p>
            <a:pPr>
              <a:spcAft>
                <a:spcPts val="600"/>
              </a:spcAft>
            </a:pPr>
            <a:fld id="{941BE8DD-6BA1-AD43-8321-0CEB068BCC7D}" type="slidenum">
              <a:rPr lang="en-US" smtClean="0"/>
              <a:pPr>
                <a:spcAft>
                  <a:spcPts val="600"/>
                </a:spcAft>
              </a:pPr>
              <a:t>5</a:t>
            </a:fld>
            <a:endParaRPr lang="en-US"/>
          </a:p>
        </p:txBody>
      </p:sp>
      <p:pic>
        <p:nvPicPr>
          <p:cNvPr id="5" name="Picture 4" descr="Graphical user interface, text, application&#10;&#10;AI-generated content may be incorrect.">
            <a:extLst>
              <a:ext uri="{FF2B5EF4-FFF2-40B4-BE49-F238E27FC236}">
                <a16:creationId xmlns:a16="http://schemas.microsoft.com/office/drawing/2014/main" id="{F0A5A868-6A83-C721-931D-3532BF7E0D36}"/>
              </a:ext>
            </a:extLst>
          </p:cNvPr>
          <p:cNvPicPr>
            <a:picLocks noChangeAspect="1"/>
          </p:cNvPicPr>
          <p:nvPr/>
        </p:nvPicPr>
        <p:blipFill>
          <a:blip r:embed="rId3"/>
          <a:stretch>
            <a:fillRect/>
          </a:stretch>
        </p:blipFill>
        <p:spPr>
          <a:xfrm>
            <a:off x="1980214" y="1216122"/>
            <a:ext cx="8231571" cy="4918364"/>
          </a:xfrm>
          <a:prstGeom prst="rect">
            <a:avLst/>
          </a:prstGeom>
          <a:noFill/>
          <a:ln w="15875">
            <a:solidFill>
              <a:schemeClr val="accent1"/>
            </a:solidFill>
          </a:ln>
        </p:spPr>
      </p:pic>
    </p:spTree>
    <p:extLst>
      <p:ext uri="{BB962C8B-B14F-4D97-AF65-F5344CB8AC3E}">
        <p14:creationId xmlns:p14="http://schemas.microsoft.com/office/powerpoint/2010/main" val="1167311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9C340B-E3A7-860A-E5AF-9BFFAF79DA14}"/>
              </a:ext>
            </a:extLst>
          </p:cNvPr>
          <p:cNvPicPr>
            <a:picLocks noGrp="1" noChangeAspect="1"/>
          </p:cNvPicPr>
          <p:nvPr>
            <p:ph idx="1"/>
          </p:nvPr>
        </p:nvPicPr>
        <p:blipFill>
          <a:blip r:embed="rId2"/>
          <a:stretch>
            <a:fillRect/>
          </a:stretch>
        </p:blipFill>
        <p:spPr>
          <a:xfrm>
            <a:off x="4077831" y="147270"/>
            <a:ext cx="5831849" cy="6539280"/>
          </a:xfrm>
          <a:ln>
            <a:solidFill>
              <a:schemeClr val="accent1"/>
            </a:solidFill>
          </a:ln>
        </p:spPr>
      </p:pic>
      <p:sp>
        <p:nvSpPr>
          <p:cNvPr id="8" name="Title 1">
            <a:extLst>
              <a:ext uri="{FF2B5EF4-FFF2-40B4-BE49-F238E27FC236}">
                <a16:creationId xmlns:a16="http://schemas.microsoft.com/office/drawing/2014/main" id="{1EC224D4-5288-337D-CD35-1BA23048A7DF}"/>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F1C25B41-ABCE-26C6-BFBF-FE5CDEC1372A}"/>
              </a:ext>
            </a:extLst>
          </p:cNvPr>
          <p:cNvSpPr txBox="1"/>
          <p:nvPr/>
        </p:nvSpPr>
        <p:spPr>
          <a:xfrm>
            <a:off x="585789" y="2557463"/>
            <a:ext cx="2614613" cy="1200329"/>
          </a:xfrm>
          <a:prstGeom prst="rect">
            <a:avLst/>
          </a:prstGeom>
          <a:noFill/>
        </p:spPr>
        <p:txBody>
          <a:bodyPr wrap="square" rtlCol="0">
            <a:spAutoFit/>
          </a:bodyPr>
          <a:lstStyle/>
          <a:p>
            <a:r>
              <a:rPr lang="en-US" sz="2400" dirty="0"/>
              <a:t>Activity #17</a:t>
            </a:r>
          </a:p>
          <a:p>
            <a:endParaRPr lang="en-US" sz="2400" dirty="0"/>
          </a:p>
          <a:p>
            <a:r>
              <a:rPr lang="en-US" sz="2400" dirty="0"/>
              <a:t>Careers</a:t>
            </a:r>
            <a:endParaRPr lang="en-US" sz="2400" i="1" dirty="0"/>
          </a:p>
        </p:txBody>
      </p:sp>
    </p:spTree>
    <p:extLst>
      <p:ext uri="{BB962C8B-B14F-4D97-AF65-F5344CB8AC3E}">
        <p14:creationId xmlns:p14="http://schemas.microsoft.com/office/powerpoint/2010/main" val="3826318942"/>
      </p:ext>
    </p:extLst>
  </p:cSld>
  <p:clrMapOvr>
    <a:masterClrMapping/>
  </p:clrMapOvr>
  <p:transition>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F9F85-BCFA-4263-2EB4-15AAE4EF394C}"/>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03DDD74-940F-1B97-71E9-2A691ECDA592}"/>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58F3299B-23AD-122E-F762-541BF31A7624}"/>
              </a:ext>
            </a:extLst>
          </p:cNvPr>
          <p:cNvSpPr txBox="1"/>
          <p:nvPr/>
        </p:nvSpPr>
        <p:spPr>
          <a:xfrm>
            <a:off x="585789" y="2557463"/>
            <a:ext cx="2614613" cy="1938992"/>
          </a:xfrm>
          <a:prstGeom prst="rect">
            <a:avLst/>
          </a:prstGeom>
          <a:noFill/>
        </p:spPr>
        <p:txBody>
          <a:bodyPr wrap="square" rtlCol="0">
            <a:spAutoFit/>
          </a:bodyPr>
          <a:lstStyle/>
          <a:p>
            <a:r>
              <a:rPr lang="en-US" sz="2400" dirty="0"/>
              <a:t>Activity #17</a:t>
            </a:r>
          </a:p>
          <a:p>
            <a:endParaRPr lang="en-US" sz="2400" dirty="0"/>
          </a:p>
          <a:p>
            <a:r>
              <a:rPr lang="en-US" sz="2400" dirty="0"/>
              <a:t>Careers</a:t>
            </a:r>
          </a:p>
          <a:p>
            <a:endParaRPr lang="en-US" sz="2400" i="1" dirty="0"/>
          </a:p>
          <a:p>
            <a:r>
              <a:rPr lang="en-US" sz="2400" i="1" dirty="0"/>
              <a:t>By Cluster</a:t>
            </a:r>
          </a:p>
        </p:txBody>
      </p:sp>
      <p:pic>
        <p:nvPicPr>
          <p:cNvPr id="7" name="Picture 6">
            <a:extLst>
              <a:ext uri="{FF2B5EF4-FFF2-40B4-BE49-F238E27FC236}">
                <a16:creationId xmlns:a16="http://schemas.microsoft.com/office/drawing/2014/main" id="{EA950FD5-26FC-AC0C-05AA-2451F0418465}"/>
              </a:ext>
            </a:extLst>
          </p:cNvPr>
          <p:cNvPicPr>
            <a:picLocks noChangeAspect="1"/>
          </p:cNvPicPr>
          <p:nvPr/>
        </p:nvPicPr>
        <p:blipFill>
          <a:blip r:embed="rId2"/>
          <a:stretch>
            <a:fillRect/>
          </a:stretch>
        </p:blipFill>
        <p:spPr>
          <a:xfrm>
            <a:off x="4401139" y="185057"/>
            <a:ext cx="4138801" cy="6335486"/>
          </a:xfrm>
          <a:prstGeom prst="rect">
            <a:avLst/>
          </a:prstGeom>
          <a:ln>
            <a:solidFill>
              <a:schemeClr val="accent1"/>
            </a:solidFill>
          </a:ln>
        </p:spPr>
      </p:pic>
    </p:spTree>
    <p:extLst>
      <p:ext uri="{BB962C8B-B14F-4D97-AF65-F5344CB8AC3E}">
        <p14:creationId xmlns:p14="http://schemas.microsoft.com/office/powerpoint/2010/main" val="3913659020"/>
      </p:ext>
    </p:extLst>
  </p:cSld>
  <p:clrMapOvr>
    <a:masterClrMapping/>
  </p:clrMapOvr>
  <p:transition>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1514D9D-7FC4-AD93-4BD9-B2B428F7A6AB}"/>
              </a:ext>
            </a:extLst>
          </p:cNvPr>
          <p:cNvPicPr>
            <a:picLocks noGrp="1" noChangeAspect="1"/>
          </p:cNvPicPr>
          <p:nvPr>
            <p:ph idx="1"/>
          </p:nvPr>
        </p:nvPicPr>
        <p:blipFill>
          <a:blip r:embed="rId2"/>
          <a:stretch>
            <a:fillRect/>
          </a:stretch>
        </p:blipFill>
        <p:spPr>
          <a:xfrm>
            <a:off x="6096000" y="147549"/>
            <a:ext cx="4029709" cy="6562901"/>
          </a:xfrm>
          <a:ln>
            <a:solidFill>
              <a:schemeClr val="accent1"/>
            </a:solidFill>
          </a:ln>
        </p:spPr>
      </p:pic>
      <p:sp>
        <p:nvSpPr>
          <p:cNvPr id="8" name="Title 1">
            <a:extLst>
              <a:ext uri="{FF2B5EF4-FFF2-40B4-BE49-F238E27FC236}">
                <a16:creationId xmlns:a16="http://schemas.microsoft.com/office/drawing/2014/main" id="{F9886247-B7D9-53A8-EC5B-9B68CE237734}"/>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0AD5C935-4CE6-2B42-0AB1-D1E744980A51}"/>
              </a:ext>
            </a:extLst>
          </p:cNvPr>
          <p:cNvSpPr txBox="1"/>
          <p:nvPr/>
        </p:nvSpPr>
        <p:spPr>
          <a:xfrm>
            <a:off x="585789" y="2313366"/>
            <a:ext cx="2614613" cy="1200329"/>
          </a:xfrm>
          <a:prstGeom prst="rect">
            <a:avLst/>
          </a:prstGeom>
          <a:noFill/>
        </p:spPr>
        <p:txBody>
          <a:bodyPr wrap="square" rtlCol="0">
            <a:spAutoFit/>
          </a:bodyPr>
          <a:lstStyle/>
          <a:p>
            <a:r>
              <a:rPr lang="en-US" sz="2400" dirty="0"/>
              <a:t>Activity #18</a:t>
            </a:r>
          </a:p>
          <a:p>
            <a:endParaRPr lang="en-US" sz="2400" dirty="0"/>
          </a:p>
          <a:p>
            <a:r>
              <a:rPr lang="en-US" sz="2400" dirty="0"/>
              <a:t>Job Success Scale</a:t>
            </a:r>
            <a:endParaRPr lang="en-US" sz="2400" i="1" dirty="0"/>
          </a:p>
        </p:txBody>
      </p:sp>
    </p:spTree>
    <p:extLst>
      <p:ext uri="{BB962C8B-B14F-4D97-AF65-F5344CB8AC3E}">
        <p14:creationId xmlns:p14="http://schemas.microsoft.com/office/powerpoint/2010/main" val="1652324054"/>
      </p:ext>
    </p:extLst>
  </p:cSld>
  <p:clrMapOvr>
    <a:masterClrMapping/>
  </p:clrMapOvr>
  <p:transition>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8C89D25-4C19-23C3-5A88-B5EB55566D58}"/>
              </a:ext>
            </a:extLst>
          </p:cNvPr>
          <p:cNvPicPr>
            <a:picLocks noGrp="1" noChangeAspect="1"/>
          </p:cNvPicPr>
          <p:nvPr>
            <p:ph idx="1"/>
          </p:nvPr>
        </p:nvPicPr>
        <p:blipFill>
          <a:blip r:embed="rId2"/>
          <a:stretch>
            <a:fillRect/>
          </a:stretch>
        </p:blipFill>
        <p:spPr>
          <a:xfrm>
            <a:off x="6772275" y="117810"/>
            <a:ext cx="3829049" cy="6558019"/>
          </a:xfrm>
          <a:ln>
            <a:solidFill>
              <a:schemeClr val="accent1"/>
            </a:solidFill>
          </a:ln>
        </p:spPr>
      </p:pic>
      <p:sp>
        <p:nvSpPr>
          <p:cNvPr id="8" name="Title 1">
            <a:extLst>
              <a:ext uri="{FF2B5EF4-FFF2-40B4-BE49-F238E27FC236}">
                <a16:creationId xmlns:a16="http://schemas.microsoft.com/office/drawing/2014/main" id="{D386D351-D8BC-DD23-6F6A-AFC438055AA1}"/>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1AC8F7D4-5FA3-8400-D653-2945A4AC49E1}"/>
              </a:ext>
            </a:extLst>
          </p:cNvPr>
          <p:cNvSpPr txBox="1"/>
          <p:nvPr/>
        </p:nvSpPr>
        <p:spPr>
          <a:xfrm>
            <a:off x="585789" y="2557463"/>
            <a:ext cx="2614613" cy="1569660"/>
          </a:xfrm>
          <a:prstGeom prst="rect">
            <a:avLst/>
          </a:prstGeom>
          <a:noFill/>
        </p:spPr>
        <p:txBody>
          <a:bodyPr wrap="square" rtlCol="0">
            <a:spAutoFit/>
          </a:bodyPr>
          <a:lstStyle/>
          <a:p>
            <a:r>
              <a:rPr lang="en-US" sz="2400" dirty="0"/>
              <a:t>Activity #19</a:t>
            </a:r>
          </a:p>
          <a:p>
            <a:endParaRPr lang="en-US" sz="2400" dirty="0"/>
          </a:p>
          <a:p>
            <a:r>
              <a:rPr lang="en-US" sz="2400" dirty="0"/>
              <a:t>What Rewards Do I Want From Work?</a:t>
            </a:r>
            <a:endParaRPr lang="en-US" sz="2400" i="1" dirty="0"/>
          </a:p>
        </p:txBody>
      </p:sp>
    </p:spTree>
    <p:extLst>
      <p:ext uri="{BB962C8B-B14F-4D97-AF65-F5344CB8AC3E}">
        <p14:creationId xmlns:p14="http://schemas.microsoft.com/office/powerpoint/2010/main" val="3925126050"/>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F76699-A220-2A80-323C-81F3ACD2FE55}"/>
              </a:ext>
            </a:extLst>
          </p:cNvPr>
          <p:cNvPicPr>
            <a:picLocks noGrp="1" noChangeAspect="1"/>
          </p:cNvPicPr>
          <p:nvPr>
            <p:ph idx="1"/>
          </p:nvPr>
        </p:nvPicPr>
        <p:blipFill>
          <a:blip r:embed="rId2"/>
          <a:stretch>
            <a:fillRect/>
          </a:stretch>
        </p:blipFill>
        <p:spPr>
          <a:xfrm>
            <a:off x="5530923" y="119978"/>
            <a:ext cx="3893347" cy="6580860"/>
          </a:xfrm>
          <a:ln>
            <a:solidFill>
              <a:schemeClr val="accent6"/>
            </a:solidFill>
          </a:ln>
        </p:spPr>
      </p:pic>
      <p:sp>
        <p:nvSpPr>
          <p:cNvPr id="8" name="Title 1">
            <a:extLst>
              <a:ext uri="{FF2B5EF4-FFF2-40B4-BE49-F238E27FC236}">
                <a16:creationId xmlns:a16="http://schemas.microsoft.com/office/drawing/2014/main" id="{D737325A-63A6-B09A-ACB9-1C232F870AAB}"/>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83B9C951-3F5B-C610-487F-CA5F4A549A9D}"/>
              </a:ext>
            </a:extLst>
          </p:cNvPr>
          <p:cNvSpPr txBox="1"/>
          <p:nvPr/>
        </p:nvSpPr>
        <p:spPr>
          <a:xfrm>
            <a:off x="585789" y="2557463"/>
            <a:ext cx="2881045" cy="1200329"/>
          </a:xfrm>
          <a:prstGeom prst="rect">
            <a:avLst/>
          </a:prstGeom>
          <a:noFill/>
        </p:spPr>
        <p:txBody>
          <a:bodyPr wrap="square" rtlCol="0">
            <a:spAutoFit/>
          </a:bodyPr>
          <a:lstStyle/>
          <a:p>
            <a:r>
              <a:rPr lang="en-US" sz="2400" dirty="0"/>
              <a:t>Activity #20</a:t>
            </a:r>
          </a:p>
          <a:p>
            <a:endParaRPr lang="en-US" sz="2400" dirty="0"/>
          </a:p>
          <a:p>
            <a:r>
              <a:rPr lang="en-US" sz="2400" dirty="0"/>
              <a:t>Qualities for Success</a:t>
            </a:r>
            <a:endParaRPr lang="en-US" sz="2400" i="1" dirty="0"/>
          </a:p>
        </p:txBody>
      </p:sp>
    </p:spTree>
    <p:extLst>
      <p:ext uri="{BB962C8B-B14F-4D97-AF65-F5344CB8AC3E}">
        <p14:creationId xmlns:p14="http://schemas.microsoft.com/office/powerpoint/2010/main" val="1770778595"/>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4737C64-22FF-098D-2584-865BE9BF0131}"/>
              </a:ext>
            </a:extLst>
          </p:cNvPr>
          <p:cNvPicPr>
            <a:picLocks noGrp="1" noChangeAspect="1"/>
          </p:cNvPicPr>
          <p:nvPr>
            <p:ph idx="1"/>
          </p:nvPr>
        </p:nvPicPr>
        <p:blipFill>
          <a:blip r:embed="rId2"/>
          <a:stretch>
            <a:fillRect/>
          </a:stretch>
        </p:blipFill>
        <p:spPr>
          <a:xfrm>
            <a:off x="5957356" y="116504"/>
            <a:ext cx="3790301" cy="6412883"/>
          </a:xfrm>
          <a:ln>
            <a:solidFill>
              <a:schemeClr val="accent6"/>
            </a:solidFill>
          </a:ln>
        </p:spPr>
      </p:pic>
      <p:sp>
        <p:nvSpPr>
          <p:cNvPr id="8" name="Title 1">
            <a:extLst>
              <a:ext uri="{FF2B5EF4-FFF2-40B4-BE49-F238E27FC236}">
                <a16:creationId xmlns:a16="http://schemas.microsoft.com/office/drawing/2014/main" id="{F4068127-0EDB-8349-6D23-9258218F421E}"/>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C029FCD5-0BCA-B025-A40F-D1A464F051FD}"/>
              </a:ext>
            </a:extLst>
          </p:cNvPr>
          <p:cNvSpPr txBox="1"/>
          <p:nvPr/>
        </p:nvSpPr>
        <p:spPr>
          <a:xfrm>
            <a:off x="585788" y="2557463"/>
            <a:ext cx="3629025" cy="1200329"/>
          </a:xfrm>
          <a:prstGeom prst="rect">
            <a:avLst/>
          </a:prstGeom>
          <a:noFill/>
        </p:spPr>
        <p:txBody>
          <a:bodyPr wrap="square" rtlCol="0">
            <a:spAutoFit/>
          </a:bodyPr>
          <a:lstStyle/>
          <a:p>
            <a:r>
              <a:rPr lang="en-US" sz="2400" dirty="0"/>
              <a:t>Activity #21</a:t>
            </a:r>
          </a:p>
          <a:p>
            <a:endParaRPr lang="en-US" sz="2400" dirty="0"/>
          </a:p>
          <a:p>
            <a:r>
              <a:rPr lang="en-US" sz="2400" dirty="0"/>
              <a:t>How Do I make Decisions?  </a:t>
            </a:r>
          </a:p>
        </p:txBody>
      </p:sp>
    </p:spTree>
    <p:extLst>
      <p:ext uri="{BB962C8B-B14F-4D97-AF65-F5344CB8AC3E}">
        <p14:creationId xmlns:p14="http://schemas.microsoft.com/office/powerpoint/2010/main" val="1360403507"/>
      </p:ext>
    </p:extLst>
  </p:cSld>
  <p:clrMapOvr>
    <a:masterClrMapping/>
  </p:clrMapOvr>
  <p:transition>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A58A2D5-9AF4-92FD-E908-6AF186DE6EED}"/>
              </a:ext>
            </a:extLst>
          </p:cNvPr>
          <p:cNvPicPr>
            <a:picLocks noGrp="1" noChangeAspect="1"/>
          </p:cNvPicPr>
          <p:nvPr>
            <p:ph idx="1"/>
          </p:nvPr>
        </p:nvPicPr>
        <p:blipFill>
          <a:blip r:embed="rId2"/>
          <a:stretch>
            <a:fillRect/>
          </a:stretch>
        </p:blipFill>
        <p:spPr>
          <a:xfrm>
            <a:off x="6500813" y="158058"/>
            <a:ext cx="3730307" cy="6486673"/>
          </a:xfrm>
          <a:ln>
            <a:solidFill>
              <a:schemeClr val="accent6"/>
            </a:solidFill>
          </a:ln>
        </p:spPr>
      </p:pic>
      <p:sp>
        <p:nvSpPr>
          <p:cNvPr id="8" name="Title 1">
            <a:extLst>
              <a:ext uri="{FF2B5EF4-FFF2-40B4-BE49-F238E27FC236}">
                <a16:creationId xmlns:a16="http://schemas.microsoft.com/office/drawing/2014/main" id="{28E8A7B3-CB27-4FA8-5026-4F18FFA4D382}"/>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8357B415-234E-54B4-8033-1E2D50FBED09}"/>
              </a:ext>
            </a:extLst>
          </p:cNvPr>
          <p:cNvSpPr txBox="1"/>
          <p:nvPr/>
        </p:nvSpPr>
        <p:spPr>
          <a:xfrm>
            <a:off x="585789" y="2557463"/>
            <a:ext cx="2881045" cy="1200329"/>
          </a:xfrm>
          <a:prstGeom prst="rect">
            <a:avLst/>
          </a:prstGeom>
          <a:noFill/>
        </p:spPr>
        <p:txBody>
          <a:bodyPr wrap="square" rtlCol="0">
            <a:spAutoFit/>
          </a:bodyPr>
          <a:lstStyle/>
          <a:p>
            <a:r>
              <a:rPr lang="en-US" sz="2400" dirty="0"/>
              <a:t>Activity #22</a:t>
            </a:r>
          </a:p>
          <a:p>
            <a:endParaRPr lang="en-US" sz="2400" dirty="0"/>
          </a:p>
          <a:p>
            <a:r>
              <a:rPr lang="en-US" sz="2400" dirty="0"/>
              <a:t>Learn a New Skill</a:t>
            </a:r>
          </a:p>
        </p:txBody>
      </p:sp>
    </p:spTree>
    <p:extLst>
      <p:ext uri="{BB962C8B-B14F-4D97-AF65-F5344CB8AC3E}">
        <p14:creationId xmlns:p14="http://schemas.microsoft.com/office/powerpoint/2010/main" val="325287989"/>
      </p:ext>
    </p:extLst>
  </p:cSld>
  <p:clrMapOvr>
    <a:masterClrMapping/>
  </p:clrMapOvr>
  <p:transition>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88DB20-A741-1980-B7CB-DB796FB0798D}"/>
              </a:ext>
            </a:extLst>
          </p:cNvPr>
          <p:cNvPicPr>
            <a:picLocks noGrp="1" noChangeAspect="1"/>
          </p:cNvPicPr>
          <p:nvPr>
            <p:ph idx="1"/>
          </p:nvPr>
        </p:nvPicPr>
        <p:blipFill>
          <a:blip r:embed="rId2"/>
          <a:stretch>
            <a:fillRect/>
          </a:stretch>
        </p:blipFill>
        <p:spPr>
          <a:xfrm>
            <a:off x="5789289" y="125089"/>
            <a:ext cx="4451991" cy="6489720"/>
          </a:xfrm>
          <a:ln>
            <a:solidFill>
              <a:schemeClr val="accent6"/>
            </a:solidFill>
          </a:ln>
        </p:spPr>
      </p:pic>
      <p:sp>
        <p:nvSpPr>
          <p:cNvPr id="8" name="Title 1">
            <a:extLst>
              <a:ext uri="{FF2B5EF4-FFF2-40B4-BE49-F238E27FC236}">
                <a16:creationId xmlns:a16="http://schemas.microsoft.com/office/drawing/2014/main" id="{2C5A6FA8-D663-BAE9-1692-D0D4B54B4F5C}"/>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ACC5602D-7073-179E-881E-4C328818EAA9}"/>
              </a:ext>
            </a:extLst>
          </p:cNvPr>
          <p:cNvSpPr txBox="1"/>
          <p:nvPr/>
        </p:nvSpPr>
        <p:spPr>
          <a:xfrm>
            <a:off x="585789" y="2557463"/>
            <a:ext cx="2881045" cy="1569660"/>
          </a:xfrm>
          <a:prstGeom prst="rect">
            <a:avLst/>
          </a:prstGeom>
          <a:noFill/>
        </p:spPr>
        <p:txBody>
          <a:bodyPr wrap="square" rtlCol="0">
            <a:spAutoFit/>
          </a:bodyPr>
          <a:lstStyle/>
          <a:p>
            <a:r>
              <a:rPr lang="en-US" sz="2400" dirty="0"/>
              <a:t>Activity #23</a:t>
            </a:r>
          </a:p>
          <a:p>
            <a:endParaRPr lang="en-US" sz="2400" dirty="0"/>
          </a:p>
          <a:p>
            <a:r>
              <a:rPr lang="en-US" sz="2400" dirty="0"/>
              <a:t>Using My Time for Success</a:t>
            </a:r>
            <a:endParaRPr lang="en-US" sz="2400" i="1" dirty="0"/>
          </a:p>
        </p:txBody>
      </p:sp>
    </p:spTree>
    <p:extLst>
      <p:ext uri="{BB962C8B-B14F-4D97-AF65-F5344CB8AC3E}">
        <p14:creationId xmlns:p14="http://schemas.microsoft.com/office/powerpoint/2010/main" val="2735181006"/>
      </p:ext>
    </p:extLst>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84F11C-1141-ACAE-E4D0-91BD72D4B24F}"/>
              </a:ext>
            </a:extLst>
          </p:cNvPr>
          <p:cNvPicPr>
            <a:picLocks noGrp="1" noChangeAspect="1"/>
          </p:cNvPicPr>
          <p:nvPr>
            <p:ph idx="1"/>
          </p:nvPr>
        </p:nvPicPr>
        <p:blipFill>
          <a:blip r:embed="rId2"/>
          <a:stretch>
            <a:fillRect/>
          </a:stretch>
        </p:blipFill>
        <p:spPr>
          <a:xfrm>
            <a:off x="5771332" y="193357"/>
            <a:ext cx="3769532" cy="6471285"/>
          </a:xfrm>
          <a:ln>
            <a:solidFill>
              <a:schemeClr val="accent6"/>
            </a:solidFill>
          </a:ln>
        </p:spPr>
      </p:pic>
      <p:sp>
        <p:nvSpPr>
          <p:cNvPr id="8" name="Title 1">
            <a:extLst>
              <a:ext uri="{FF2B5EF4-FFF2-40B4-BE49-F238E27FC236}">
                <a16:creationId xmlns:a16="http://schemas.microsoft.com/office/drawing/2014/main" id="{65C0F645-5FD3-5246-601B-E99B2AE12BFD}"/>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97A8A88A-41CE-0E20-3CA6-5E014EB7E7DA}"/>
              </a:ext>
            </a:extLst>
          </p:cNvPr>
          <p:cNvSpPr txBox="1"/>
          <p:nvPr/>
        </p:nvSpPr>
        <p:spPr>
          <a:xfrm>
            <a:off x="585789" y="2557463"/>
            <a:ext cx="2881045" cy="1200329"/>
          </a:xfrm>
          <a:prstGeom prst="rect">
            <a:avLst/>
          </a:prstGeom>
          <a:noFill/>
        </p:spPr>
        <p:txBody>
          <a:bodyPr wrap="square" rtlCol="0">
            <a:spAutoFit/>
          </a:bodyPr>
          <a:lstStyle/>
          <a:p>
            <a:r>
              <a:rPr lang="en-US" sz="2400" dirty="0"/>
              <a:t>Activity #24</a:t>
            </a:r>
          </a:p>
          <a:p>
            <a:endParaRPr lang="en-US" sz="2400" dirty="0"/>
          </a:p>
          <a:p>
            <a:r>
              <a:rPr lang="en-US" sz="2400" dirty="0"/>
              <a:t>My Accomplishments</a:t>
            </a:r>
            <a:endParaRPr lang="en-US" sz="2400" i="1" dirty="0"/>
          </a:p>
        </p:txBody>
      </p:sp>
    </p:spTree>
    <p:extLst>
      <p:ext uri="{BB962C8B-B14F-4D97-AF65-F5344CB8AC3E}">
        <p14:creationId xmlns:p14="http://schemas.microsoft.com/office/powerpoint/2010/main" val="1045645093"/>
      </p:ext>
    </p:extLst>
  </p:cSld>
  <p:clrMapOvr>
    <a:masterClrMapping/>
  </p:clrMapOvr>
  <p:transition>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16147A5-C86C-B516-EB57-9A461921BF76}"/>
              </a:ext>
            </a:extLst>
          </p:cNvPr>
          <p:cNvPicPr>
            <a:picLocks noGrp="1" noChangeAspect="1"/>
          </p:cNvPicPr>
          <p:nvPr>
            <p:ph idx="1"/>
          </p:nvPr>
        </p:nvPicPr>
        <p:blipFill>
          <a:blip r:embed="rId2"/>
          <a:stretch>
            <a:fillRect/>
          </a:stretch>
        </p:blipFill>
        <p:spPr>
          <a:xfrm>
            <a:off x="5360735" y="14935"/>
            <a:ext cx="3871339" cy="6784700"/>
          </a:xfrm>
          <a:ln>
            <a:solidFill>
              <a:schemeClr val="accent6"/>
            </a:solidFill>
          </a:ln>
        </p:spPr>
      </p:pic>
      <p:sp>
        <p:nvSpPr>
          <p:cNvPr id="8" name="Title 1">
            <a:extLst>
              <a:ext uri="{FF2B5EF4-FFF2-40B4-BE49-F238E27FC236}">
                <a16:creationId xmlns:a16="http://schemas.microsoft.com/office/drawing/2014/main" id="{20BCD229-9230-3F0D-0622-8B557A8C85A8}"/>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F675888C-6FAF-690F-3A5B-D3D19E159FA8}"/>
              </a:ext>
            </a:extLst>
          </p:cNvPr>
          <p:cNvSpPr txBox="1"/>
          <p:nvPr/>
        </p:nvSpPr>
        <p:spPr>
          <a:xfrm>
            <a:off x="585789" y="2557463"/>
            <a:ext cx="2881045" cy="1200329"/>
          </a:xfrm>
          <a:prstGeom prst="rect">
            <a:avLst/>
          </a:prstGeom>
          <a:noFill/>
        </p:spPr>
        <p:txBody>
          <a:bodyPr wrap="square" rtlCol="0">
            <a:spAutoFit/>
          </a:bodyPr>
          <a:lstStyle/>
          <a:p>
            <a:r>
              <a:rPr lang="en-US" sz="2400" dirty="0"/>
              <a:t>Activity #25</a:t>
            </a:r>
          </a:p>
          <a:p>
            <a:endParaRPr lang="en-US" sz="2400" dirty="0"/>
          </a:p>
          <a:p>
            <a:r>
              <a:rPr lang="en-US" sz="2400" dirty="0"/>
              <a:t>Make a Change</a:t>
            </a:r>
            <a:endParaRPr lang="en-US" sz="2400" i="1" dirty="0"/>
          </a:p>
        </p:txBody>
      </p:sp>
    </p:spTree>
    <p:extLst>
      <p:ext uri="{BB962C8B-B14F-4D97-AF65-F5344CB8AC3E}">
        <p14:creationId xmlns:p14="http://schemas.microsoft.com/office/powerpoint/2010/main" val="658624722"/>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a:xfrm>
            <a:off x="609600" y="139614"/>
            <a:ext cx="9508067" cy="954348"/>
          </a:xfrm>
        </p:spPr>
        <p:txBody>
          <a:bodyPr anchor="ctr">
            <a:normAutofit/>
          </a:bodyPr>
          <a:lstStyle/>
          <a:p>
            <a:r>
              <a:rPr lang="en-US" sz="2000"/>
              <a:t>The MassHire CIS Training Calendar</a:t>
            </a:r>
            <a:br>
              <a:rPr lang="en-US" sz="2000"/>
            </a:br>
            <a:r>
              <a:rPr lang="en-US" sz="2000">
                <a:hlinkClick r:id="rId2">
                  <a:extLst>
                    <a:ext uri="{A12FA001-AC4F-418D-AE19-62706E023703}">
                      <ahyp:hlinkClr xmlns:ahyp="http://schemas.microsoft.com/office/drawing/2018/hyperlinkcolor" val="tx"/>
                    </a:ext>
                  </a:extLst>
                </a:hlinkClick>
              </a:rPr>
              <a:t>https://www.mass.gov/how-to/masshire-career-information-system-360-cis-360-training</a:t>
            </a:r>
            <a:r>
              <a:rPr lang="en-US" sz="2000"/>
              <a:t> </a:t>
            </a:r>
          </a:p>
        </p:txBody>
      </p:sp>
      <p:sp>
        <p:nvSpPr>
          <p:cNvPr id="10" name="Slide Number Placeholder 4">
            <a:extLst>
              <a:ext uri="{FF2B5EF4-FFF2-40B4-BE49-F238E27FC236}">
                <a16:creationId xmlns:a16="http://schemas.microsoft.com/office/drawing/2014/main" id="{41BE4A6E-E96D-81C3-C590-A5439C2F575D}"/>
              </a:ext>
            </a:extLst>
          </p:cNvPr>
          <p:cNvSpPr>
            <a:spLocks noGrp="1"/>
          </p:cNvSpPr>
          <p:nvPr>
            <p:ph type="sldNum" sz="quarter" idx="4"/>
          </p:nvPr>
        </p:nvSpPr>
        <p:spPr>
          <a:xfrm>
            <a:off x="11187289" y="6358002"/>
            <a:ext cx="395111" cy="365125"/>
          </a:xfrm>
        </p:spPr>
        <p:txBody>
          <a:bodyPr anchor="ctr">
            <a:normAutofit/>
          </a:bodyPr>
          <a:lstStyle/>
          <a:p>
            <a:pPr>
              <a:spcAft>
                <a:spcPts val="600"/>
              </a:spcAft>
              <a:defRPr/>
            </a:pPr>
            <a:fld id="{E072579F-9FF5-4201-872C-73481382824D}" type="slidenum">
              <a:rPr lang="en-US"/>
              <a:pPr>
                <a:spcAft>
                  <a:spcPts val="600"/>
                </a:spcAft>
                <a:defRPr/>
              </a:pPr>
              <a:t>6</a:t>
            </a:fld>
            <a:endParaRPr lang="en-US"/>
          </a:p>
        </p:txBody>
      </p:sp>
      <p:pic>
        <p:nvPicPr>
          <p:cNvPr id="4" name="Picture 3">
            <a:extLst>
              <a:ext uri="{FF2B5EF4-FFF2-40B4-BE49-F238E27FC236}">
                <a16:creationId xmlns:a16="http://schemas.microsoft.com/office/drawing/2014/main" id="{1D35E51D-F842-DF00-5FAF-92E33747F509}"/>
              </a:ext>
            </a:extLst>
          </p:cNvPr>
          <p:cNvPicPr>
            <a:picLocks noChangeAspect="1"/>
          </p:cNvPicPr>
          <p:nvPr/>
        </p:nvPicPr>
        <p:blipFill>
          <a:blip r:embed="rId3"/>
          <a:stretch>
            <a:fillRect/>
          </a:stretch>
        </p:blipFill>
        <p:spPr>
          <a:xfrm>
            <a:off x="4263931" y="1253092"/>
            <a:ext cx="3664138" cy="4896102"/>
          </a:xfrm>
          <a:prstGeom prst="rect">
            <a:avLst/>
          </a:prstGeom>
        </p:spPr>
      </p:pic>
    </p:spTree>
    <p:extLst>
      <p:ext uri="{BB962C8B-B14F-4D97-AF65-F5344CB8AC3E}">
        <p14:creationId xmlns:p14="http://schemas.microsoft.com/office/powerpoint/2010/main" val="1300205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A8C720D-C54E-BC6B-9E42-09A1F511673E}"/>
              </a:ext>
            </a:extLst>
          </p:cNvPr>
          <p:cNvPicPr>
            <a:picLocks noGrp="1" noChangeAspect="1"/>
          </p:cNvPicPr>
          <p:nvPr>
            <p:ph idx="1"/>
          </p:nvPr>
        </p:nvPicPr>
        <p:blipFill>
          <a:blip r:embed="rId2"/>
          <a:stretch>
            <a:fillRect/>
          </a:stretch>
        </p:blipFill>
        <p:spPr>
          <a:xfrm>
            <a:off x="6813317" y="77820"/>
            <a:ext cx="3909376" cy="6548207"/>
          </a:xfrm>
          <a:ln>
            <a:solidFill>
              <a:schemeClr val="accent6"/>
            </a:solidFill>
          </a:ln>
        </p:spPr>
      </p:pic>
      <p:sp>
        <p:nvSpPr>
          <p:cNvPr id="8" name="Title 1">
            <a:extLst>
              <a:ext uri="{FF2B5EF4-FFF2-40B4-BE49-F238E27FC236}">
                <a16:creationId xmlns:a16="http://schemas.microsoft.com/office/drawing/2014/main" id="{C9EB39FE-A704-68E3-E0FC-3F8DEB305F08}"/>
              </a:ext>
            </a:extLst>
          </p:cNvPr>
          <p:cNvSpPr>
            <a:spLocks noGrp="1"/>
          </p:cNvSpPr>
          <p:nvPr>
            <p:ph type="title"/>
          </p:nvPr>
        </p:nvSpPr>
        <p:spPr>
          <a:xfrm>
            <a:off x="760380" y="73300"/>
            <a:ext cx="2881045" cy="1325563"/>
          </a:xfrm>
        </p:spPr>
        <p:txBody>
          <a:bodyPr/>
          <a:lstStyle/>
          <a:p>
            <a:r>
              <a:rPr lang="en-US" dirty="0"/>
              <a:t>Discover</a:t>
            </a:r>
          </a:p>
        </p:txBody>
      </p:sp>
      <p:sp>
        <p:nvSpPr>
          <p:cNvPr id="2" name="TextBox 1">
            <a:extLst>
              <a:ext uri="{FF2B5EF4-FFF2-40B4-BE49-F238E27FC236}">
                <a16:creationId xmlns:a16="http://schemas.microsoft.com/office/drawing/2014/main" id="{6E47B178-038E-83F7-8BCA-59A493B7D92D}"/>
              </a:ext>
            </a:extLst>
          </p:cNvPr>
          <p:cNvSpPr txBox="1"/>
          <p:nvPr/>
        </p:nvSpPr>
        <p:spPr>
          <a:xfrm>
            <a:off x="585789" y="2557463"/>
            <a:ext cx="2881045" cy="1200329"/>
          </a:xfrm>
          <a:prstGeom prst="rect">
            <a:avLst/>
          </a:prstGeom>
          <a:noFill/>
        </p:spPr>
        <p:txBody>
          <a:bodyPr wrap="square" rtlCol="0">
            <a:spAutoFit/>
          </a:bodyPr>
          <a:lstStyle/>
          <a:p>
            <a:r>
              <a:rPr lang="en-US" sz="2400" dirty="0"/>
              <a:t>Activity #26</a:t>
            </a:r>
          </a:p>
          <a:p>
            <a:endParaRPr lang="en-US" sz="2400" dirty="0"/>
          </a:p>
          <a:p>
            <a:r>
              <a:rPr lang="en-US" sz="2400" dirty="0"/>
              <a:t>Important Life Events</a:t>
            </a:r>
            <a:endParaRPr lang="en-US" sz="2400" i="1" dirty="0"/>
          </a:p>
        </p:txBody>
      </p:sp>
    </p:spTree>
    <p:extLst>
      <p:ext uri="{BB962C8B-B14F-4D97-AF65-F5344CB8AC3E}">
        <p14:creationId xmlns:p14="http://schemas.microsoft.com/office/powerpoint/2010/main" val="1825580647"/>
      </p:ext>
    </p:extLst>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7EBB-C451-CE5D-C4A0-A15C4849F7C5}"/>
              </a:ext>
            </a:extLst>
          </p:cNvPr>
          <p:cNvSpPr>
            <a:spLocks noGrp="1"/>
          </p:cNvSpPr>
          <p:nvPr>
            <p:ph type="title"/>
          </p:nvPr>
        </p:nvSpPr>
        <p:spPr>
          <a:xfrm>
            <a:off x="609600" y="196764"/>
            <a:ext cx="9508067" cy="954348"/>
          </a:xfrm>
        </p:spPr>
        <p:txBody>
          <a:bodyPr/>
          <a:lstStyle/>
          <a:p>
            <a:pPr algn="ctr"/>
            <a:br>
              <a:rPr lang="en-US" dirty="0"/>
            </a:br>
            <a:r>
              <a:rPr lang="en-US" dirty="0"/>
              <a:t>EXPLORE</a:t>
            </a:r>
            <a:br>
              <a:rPr lang="en-US" dirty="0"/>
            </a:br>
            <a:endParaRPr lang="en-US" dirty="0"/>
          </a:p>
        </p:txBody>
      </p:sp>
      <p:sp>
        <p:nvSpPr>
          <p:cNvPr id="3" name="Slide Number Placeholder 2">
            <a:extLst>
              <a:ext uri="{FF2B5EF4-FFF2-40B4-BE49-F238E27FC236}">
                <a16:creationId xmlns:a16="http://schemas.microsoft.com/office/drawing/2014/main" id="{5592DC87-CCD4-8AB6-4C4E-411BF207F3DA}"/>
              </a:ext>
            </a:extLst>
          </p:cNvPr>
          <p:cNvSpPr>
            <a:spLocks noGrp="1"/>
          </p:cNvSpPr>
          <p:nvPr>
            <p:ph type="sldNum" sz="quarter" idx="4"/>
          </p:nvPr>
        </p:nvSpPr>
        <p:spPr/>
        <p:txBody>
          <a:bodyPr/>
          <a:lstStyle/>
          <a:p>
            <a:fld id="{941BE8DD-6BA1-AD43-8321-0CEB068BCC7D}" type="slidenum">
              <a:rPr lang="en-US" smtClean="0"/>
              <a:pPr/>
              <a:t>61</a:t>
            </a:fld>
            <a:endParaRPr lang="en-US" dirty="0"/>
          </a:p>
        </p:txBody>
      </p:sp>
      <p:sp>
        <p:nvSpPr>
          <p:cNvPr id="4" name="Content Placeholder 3">
            <a:extLst>
              <a:ext uri="{FF2B5EF4-FFF2-40B4-BE49-F238E27FC236}">
                <a16:creationId xmlns:a16="http://schemas.microsoft.com/office/drawing/2014/main" id="{2A993395-06F4-1AF6-890F-695DB6EFB8BF}"/>
              </a:ext>
            </a:extLst>
          </p:cNvPr>
          <p:cNvSpPr>
            <a:spLocks noGrp="1"/>
          </p:cNvSpPr>
          <p:nvPr>
            <p:ph sz="quarter" idx="10"/>
          </p:nvPr>
        </p:nvSpPr>
        <p:spPr/>
        <p:txBody>
          <a:bodyPr/>
          <a:lstStyle/>
          <a:p>
            <a:pPr marL="0" indent="0">
              <a:buNone/>
            </a:pPr>
            <a:r>
              <a:rPr lang="en-US" dirty="0">
                <a:solidFill>
                  <a:schemeClr val="tx1"/>
                </a:solidFill>
              </a:rPr>
              <a:t>There is a lot to consider when thinking about your career and education.</a:t>
            </a:r>
          </a:p>
          <a:p>
            <a:pPr marL="0" indent="0">
              <a:buNone/>
            </a:pPr>
            <a:endParaRPr lang="en-US" dirty="0">
              <a:solidFill>
                <a:schemeClr val="tx1"/>
              </a:solidFill>
            </a:endParaRPr>
          </a:p>
          <a:p>
            <a:pPr marL="0" indent="0">
              <a:buNone/>
            </a:pPr>
            <a:r>
              <a:rPr lang="en-US" dirty="0">
                <a:solidFill>
                  <a:schemeClr val="tx1"/>
                </a:solidFill>
              </a:rPr>
              <a:t>Explore different careers. Learn what people do, how much they earn, and how to prepare for a career. Learn about training and school options. </a:t>
            </a:r>
          </a:p>
          <a:p>
            <a:pPr marL="0" indent="0">
              <a:buNone/>
            </a:pPr>
            <a:r>
              <a:rPr lang="en-US" dirty="0">
                <a:solidFill>
                  <a:schemeClr val="tx1"/>
                </a:solidFill>
              </a:rPr>
              <a:t>Find scholarships and financial aid. </a:t>
            </a:r>
          </a:p>
          <a:p>
            <a:pPr marL="0" indent="0">
              <a:buNone/>
            </a:pPr>
            <a:endParaRPr lang="en-US" dirty="0">
              <a:solidFill>
                <a:schemeClr val="tx1"/>
              </a:solidFill>
            </a:endParaRPr>
          </a:p>
          <a:p>
            <a:pPr marL="0" indent="0">
              <a:buNone/>
            </a:pPr>
            <a:r>
              <a:rPr lang="en-US" dirty="0">
                <a:solidFill>
                  <a:schemeClr val="tx1"/>
                </a:solidFill>
              </a:rPr>
              <a:t>The more you know, the better career and education decisions you will make!</a:t>
            </a:r>
          </a:p>
        </p:txBody>
      </p:sp>
    </p:spTree>
    <p:extLst>
      <p:ext uri="{BB962C8B-B14F-4D97-AF65-F5344CB8AC3E}">
        <p14:creationId xmlns:p14="http://schemas.microsoft.com/office/powerpoint/2010/main" val="39291689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231119C-320D-531F-34D9-3CA880BDDA3D}"/>
              </a:ext>
            </a:extLst>
          </p:cNvPr>
          <p:cNvSpPr>
            <a:spLocks noGrp="1"/>
          </p:cNvSpPr>
          <p:nvPr>
            <p:ph type="title"/>
          </p:nvPr>
        </p:nvSpPr>
        <p:spPr>
          <a:xfrm>
            <a:off x="581022" y="50792"/>
            <a:ext cx="11131080" cy="1325563"/>
          </a:xfrm>
        </p:spPr>
        <p:txBody>
          <a:bodyPr/>
          <a:lstStyle/>
          <a:p>
            <a:pPr algn="ctr"/>
            <a:r>
              <a:rPr lang="en-US" dirty="0"/>
              <a:t>Career Plan:  Explore</a:t>
            </a:r>
          </a:p>
        </p:txBody>
      </p:sp>
      <p:pic>
        <p:nvPicPr>
          <p:cNvPr id="3" name="Picture 2">
            <a:extLst>
              <a:ext uri="{FF2B5EF4-FFF2-40B4-BE49-F238E27FC236}">
                <a16:creationId xmlns:a16="http://schemas.microsoft.com/office/drawing/2014/main" id="{6FE69E74-7C76-5572-1035-911B8778DB18}"/>
              </a:ext>
            </a:extLst>
          </p:cNvPr>
          <p:cNvPicPr>
            <a:picLocks noChangeAspect="1"/>
          </p:cNvPicPr>
          <p:nvPr/>
        </p:nvPicPr>
        <p:blipFill>
          <a:blip r:embed="rId2"/>
          <a:stretch>
            <a:fillRect/>
          </a:stretch>
        </p:blipFill>
        <p:spPr>
          <a:xfrm>
            <a:off x="2805172" y="1190509"/>
            <a:ext cx="7098664" cy="4959919"/>
          </a:xfrm>
          <a:prstGeom prst="rect">
            <a:avLst/>
          </a:prstGeom>
          <a:ln w="19050">
            <a:solidFill>
              <a:schemeClr val="accent1"/>
            </a:solidFill>
          </a:ln>
        </p:spPr>
      </p:pic>
    </p:spTree>
    <p:extLst>
      <p:ext uri="{BB962C8B-B14F-4D97-AF65-F5344CB8AC3E}">
        <p14:creationId xmlns:p14="http://schemas.microsoft.com/office/powerpoint/2010/main" val="2593626093"/>
      </p:ext>
    </p:extLst>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6988CF-6B60-DCE4-7715-A7FCC6A78C81}"/>
              </a:ext>
            </a:extLst>
          </p:cNvPr>
          <p:cNvSpPr>
            <a:spLocks noGrp="1"/>
          </p:cNvSpPr>
          <p:nvPr>
            <p:ph type="dt" sz="half" idx="10"/>
          </p:nvPr>
        </p:nvSpPr>
        <p:spPr/>
        <p:txBody>
          <a:bodyPr/>
          <a:lstStyle/>
          <a:p>
            <a:pPr>
              <a:defRPr/>
            </a:pPr>
            <a:r>
              <a:rPr lang="en-US"/>
              <a:t>February 1, 2018 </a:t>
            </a:r>
          </a:p>
        </p:txBody>
      </p:sp>
      <p:sp>
        <p:nvSpPr>
          <p:cNvPr id="5" name="Slide Number Placeholder 4">
            <a:extLst>
              <a:ext uri="{FF2B5EF4-FFF2-40B4-BE49-F238E27FC236}">
                <a16:creationId xmlns:a16="http://schemas.microsoft.com/office/drawing/2014/main" id="{016E429D-0495-A9EF-8A9F-D0B1079A4111}"/>
              </a:ext>
            </a:extLst>
          </p:cNvPr>
          <p:cNvSpPr>
            <a:spLocks noGrp="1"/>
          </p:cNvSpPr>
          <p:nvPr>
            <p:ph type="sldNum" sz="quarter" idx="12"/>
          </p:nvPr>
        </p:nvSpPr>
        <p:spPr/>
        <p:txBody>
          <a:bodyPr/>
          <a:lstStyle/>
          <a:p>
            <a:pPr>
              <a:defRPr/>
            </a:pPr>
            <a:fld id="{E072579F-9FF5-4201-872C-73481382824D}" type="slidenum">
              <a:rPr lang="en-US" smtClean="0"/>
              <a:pPr>
                <a:defRPr/>
              </a:pPr>
              <a:t>63</a:t>
            </a:fld>
            <a:endParaRPr lang="en-US" dirty="0"/>
          </a:p>
        </p:txBody>
      </p:sp>
      <p:sp>
        <p:nvSpPr>
          <p:cNvPr id="8" name="Title 1">
            <a:extLst>
              <a:ext uri="{FF2B5EF4-FFF2-40B4-BE49-F238E27FC236}">
                <a16:creationId xmlns:a16="http://schemas.microsoft.com/office/drawing/2014/main" id="{0D699631-A3F1-FAE6-2DA4-8920B421AE92}"/>
              </a:ext>
            </a:extLst>
          </p:cNvPr>
          <p:cNvSpPr>
            <a:spLocks noGrp="1"/>
          </p:cNvSpPr>
          <p:nvPr>
            <p:ph type="title"/>
          </p:nvPr>
        </p:nvSpPr>
        <p:spPr>
          <a:xfrm>
            <a:off x="581022" y="50792"/>
            <a:ext cx="2881045" cy="1325563"/>
          </a:xfrm>
        </p:spPr>
        <p:txBody>
          <a:bodyPr/>
          <a:lstStyle/>
          <a:p>
            <a:r>
              <a:rPr lang="en-US" dirty="0"/>
              <a:t>Explore</a:t>
            </a:r>
          </a:p>
        </p:txBody>
      </p:sp>
      <p:sp>
        <p:nvSpPr>
          <p:cNvPr id="3" name="TextBox 2">
            <a:extLst>
              <a:ext uri="{FF2B5EF4-FFF2-40B4-BE49-F238E27FC236}">
                <a16:creationId xmlns:a16="http://schemas.microsoft.com/office/drawing/2014/main" id="{D9101E2B-8C96-6E03-1A3C-B14CB2135481}"/>
              </a:ext>
            </a:extLst>
          </p:cNvPr>
          <p:cNvSpPr txBox="1"/>
          <p:nvPr/>
        </p:nvSpPr>
        <p:spPr>
          <a:xfrm>
            <a:off x="528638" y="2400306"/>
            <a:ext cx="2933429" cy="2308324"/>
          </a:xfrm>
          <a:prstGeom prst="rect">
            <a:avLst/>
          </a:prstGeom>
          <a:noFill/>
        </p:spPr>
        <p:txBody>
          <a:bodyPr wrap="square" rtlCol="0">
            <a:spAutoFit/>
          </a:bodyPr>
          <a:lstStyle/>
          <a:p>
            <a:r>
              <a:rPr lang="en-US" sz="2400" dirty="0"/>
              <a:t>There are</a:t>
            </a:r>
          </a:p>
          <a:p>
            <a:r>
              <a:rPr lang="en-US" sz="2400" i="1" dirty="0"/>
              <a:t>13 Career Plan </a:t>
            </a:r>
            <a:r>
              <a:rPr lang="en-US" sz="2400" dirty="0"/>
              <a:t>activities </a:t>
            </a:r>
          </a:p>
          <a:p>
            <a:r>
              <a:rPr lang="en-US" sz="2400" dirty="0"/>
              <a:t>to help you explore your new career options.</a:t>
            </a:r>
          </a:p>
        </p:txBody>
      </p:sp>
      <p:pic>
        <p:nvPicPr>
          <p:cNvPr id="10" name="Picture 9">
            <a:extLst>
              <a:ext uri="{FF2B5EF4-FFF2-40B4-BE49-F238E27FC236}">
                <a16:creationId xmlns:a16="http://schemas.microsoft.com/office/drawing/2014/main" id="{90E61885-DAD9-032F-1070-3BA33589E42E}"/>
              </a:ext>
            </a:extLst>
          </p:cNvPr>
          <p:cNvPicPr>
            <a:picLocks noChangeAspect="1"/>
          </p:cNvPicPr>
          <p:nvPr/>
        </p:nvPicPr>
        <p:blipFill>
          <a:blip r:embed="rId2"/>
          <a:stretch>
            <a:fillRect/>
          </a:stretch>
        </p:blipFill>
        <p:spPr>
          <a:xfrm>
            <a:off x="3362960" y="50792"/>
            <a:ext cx="8493760" cy="5977716"/>
          </a:xfrm>
          <a:prstGeom prst="rect">
            <a:avLst/>
          </a:prstGeom>
          <a:ln>
            <a:solidFill>
              <a:schemeClr val="accent1"/>
            </a:solidFill>
          </a:ln>
        </p:spPr>
      </p:pic>
    </p:spTree>
    <p:extLst>
      <p:ext uri="{BB962C8B-B14F-4D97-AF65-F5344CB8AC3E}">
        <p14:creationId xmlns:p14="http://schemas.microsoft.com/office/powerpoint/2010/main" val="1330812259"/>
      </p:ext>
    </p:extLst>
  </p:cSld>
  <p:clrMapOvr>
    <a:masterClrMapping/>
  </p:clrMapOvr>
  <p:transition>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7D512CE-B32B-021E-BD54-2281F89C0BD4}"/>
              </a:ext>
            </a:extLst>
          </p:cNvPr>
          <p:cNvPicPr>
            <a:picLocks noGrp="1" noChangeAspect="1"/>
          </p:cNvPicPr>
          <p:nvPr>
            <p:ph idx="1"/>
          </p:nvPr>
        </p:nvPicPr>
        <p:blipFill>
          <a:blip r:embed="rId2"/>
          <a:stretch>
            <a:fillRect/>
          </a:stretch>
        </p:blipFill>
        <p:spPr>
          <a:xfrm>
            <a:off x="6331968" y="299830"/>
            <a:ext cx="4839616" cy="5672345"/>
          </a:xfrm>
        </p:spPr>
      </p:pic>
      <p:sp>
        <p:nvSpPr>
          <p:cNvPr id="8" name="Title 1">
            <a:extLst>
              <a:ext uri="{FF2B5EF4-FFF2-40B4-BE49-F238E27FC236}">
                <a16:creationId xmlns:a16="http://schemas.microsoft.com/office/drawing/2014/main" id="{89C1067A-DAFD-7EE7-AA22-83F7BABBB62F}"/>
              </a:ext>
            </a:extLst>
          </p:cNvPr>
          <p:cNvSpPr>
            <a:spLocks noGrp="1"/>
          </p:cNvSpPr>
          <p:nvPr>
            <p:ph type="title"/>
          </p:nvPr>
        </p:nvSpPr>
        <p:spPr>
          <a:xfrm>
            <a:off x="581022" y="50792"/>
            <a:ext cx="2881045" cy="1325563"/>
          </a:xfrm>
        </p:spPr>
        <p:txBody>
          <a:bodyPr/>
          <a:lstStyle/>
          <a:p>
            <a:r>
              <a:rPr lang="en-US" dirty="0"/>
              <a:t>Explore</a:t>
            </a:r>
          </a:p>
        </p:txBody>
      </p:sp>
      <p:sp>
        <p:nvSpPr>
          <p:cNvPr id="3" name="TextBox 2">
            <a:extLst>
              <a:ext uri="{FF2B5EF4-FFF2-40B4-BE49-F238E27FC236}">
                <a16:creationId xmlns:a16="http://schemas.microsoft.com/office/drawing/2014/main" id="{E29D445C-0AA7-3248-F908-245426ECB6C2}"/>
              </a:ext>
            </a:extLst>
          </p:cNvPr>
          <p:cNvSpPr txBox="1"/>
          <p:nvPr/>
        </p:nvSpPr>
        <p:spPr>
          <a:xfrm>
            <a:off x="585789" y="2557463"/>
            <a:ext cx="2881045" cy="1200329"/>
          </a:xfrm>
          <a:prstGeom prst="rect">
            <a:avLst/>
          </a:prstGeom>
          <a:noFill/>
        </p:spPr>
        <p:txBody>
          <a:bodyPr wrap="square" rtlCol="0">
            <a:spAutoFit/>
          </a:bodyPr>
          <a:lstStyle/>
          <a:p>
            <a:r>
              <a:rPr lang="en-US" sz="2400" dirty="0"/>
              <a:t>Activity #1</a:t>
            </a:r>
          </a:p>
          <a:p>
            <a:endParaRPr lang="en-US" sz="2400" dirty="0"/>
          </a:p>
          <a:p>
            <a:r>
              <a:rPr lang="en-US" sz="2400" dirty="0"/>
              <a:t>Careers</a:t>
            </a:r>
            <a:endParaRPr lang="en-US" sz="2400" i="1" dirty="0"/>
          </a:p>
        </p:txBody>
      </p:sp>
    </p:spTree>
    <p:extLst>
      <p:ext uri="{BB962C8B-B14F-4D97-AF65-F5344CB8AC3E}">
        <p14:creationId xmlns:p14="http://schemas.microsoft.com/office/powerpoint/2010/main" val="2571248464"/>
      </p:ext>
    </p:extLst>
  </p:cSld>
  <p:clrMapOvr>
    <a:masterClrMapping/>
  </p:clrMapOvr>
  <p:transition>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AA1CD-C4D4-4517-CD7A-6AD302BA4B31}"/>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A3E4077-2A49-4FBF-E476-A6DCFDED3018}"/>
              </a:ext>
            </a:extLst>
          </p:cNvPr>
          <p:cNvSpPr>
            <a:spLocks noGrp="1"/>
          </p:cNvSpPr>
          <p:nvPr>
            <p:ph type="title"/>
          </p:nvPr>
        </p:nvSpPr>
        <p:spPr>
          <a:xfrm>
            <a:off x="581022" y="50792"/>
            <a:ext cx="2881045" cy="1325563"/>
          </a:xfrm>
        </p:spPr>
        <p:txBody>
          <a:bodyPr/>
          <a:lstStyle/>
          <a:p>
            <a:r>
              <a:rPr lang="en-US" dirty="0"/>
              <a:t>Explore</a:t>
            </a:r>
          </a:p>
        </p:txBody>
      </p:sp>
      <p:sp>
        <p:nvSpPr>
          <p:cNvPr id="3" name="TextBox 2">
            <a:extLst>
              <a:ext uri="{FF2B5EF4-FFF2-40B4-BE49-F238E27FC236}">
                <a16:creationId xmlns:a16="http://schemas.microsoft.com/office/drawing/2014/main" id="{4C599A02-ABFD-A511-52A4-98FEC4FE0923}"/>
              </a:ext>
            </a:extLst>
          </p:cNvPr>
          <p:cNvSpPr txBox="1"/>
          <p:nvPr/>
        </p:nvSpPr>
        <p:spPr>
          <a:xfrm>
            <a:off x="585789" y="2557463"/>
            <a:ext cx="2881045" cy="1938992"/>
          </a:xfrm>
          <a:prstGeom prst="rect">
            <a:avLst/>
          </a:prstGeom>
          <a:noFill/>
        </p:spPr>
        <p:txBody>
          <a:bodyPr wrap="square" rtlCol="0">
            <a:spAutoFit/>
          </a:bodyPr>
          <a:lstStyle/>
          <a:p>
            <a:r>
              <a:rPr lang="en-US" sz="2400" dirty="0"/>
              <a:t>Activity #1</a:t>
            </a:r>
          </a:p>
          <a:p>
            <a:endParaRPr lang="en-US" sz="2400" dirty="0"/>
          </a:p>
          <a:p>
            <a:r>
              <a:rPr lang="en-US" sz="2400" dirty="0"/>
              <a:t>Careers</a:t>
            </a:r>
          </a:p>
          <a:p>
            <a:endParaRPr lang="en-US" sz="2400" i="1" dirty="0"/>
          </a:p>
          <a:p>
            <a:r>
              <a:rPr lang="en-US" sz="2400" i="1" dirty="0"/>
              <a:t>By Cluster </a:t>
            </a:r>
          </a:p>
        </p:txBody>
      </p:sp>
      <p:pic>
        <p:nvPicPr>
          <p:cNvPr id="7" name="Picture 6">
            <a:extLst>
              <a:ext uri="{FF2B5EF4-FFF2-40B4-BE49-F238E27FC236}">
                <a16:creationId xmlns:a16="http://schemas.microsoft.com/office/drawing/2014/main" id="{052E3B21-FD4F-F5C5-8B6B-75DD724C111B}"/>
              </a:ext>
            </a:extLst>
          </p:cNvPr>
          <p:cNvPicPr>
            <a:picLocks noChangeAspect="1"/>
          </p:cNvPicPr>
          <p:nvPr/>
        </p:nvPicPr>
        <p:blipFill>
          <a:blip r:embed="rId2"/>
          <a:stretch>
            <a:fillRect/>
          </a:stretch>
        </p:blipFill>
        <p:spPr>
          <a:xfrm>
            <a:off x="3862697" y="195943"/>
            <a:ext cx="4119203" cy="6324600"/>
          </a:xfrm>
          <a:prstGeom prst="rect">
            <a:avLst/>
          </a:prstGeom>
          <a:ln w="19050">
            <a:solidFill>
              <a:schemeClr val="accent1"/>
            </a:solidFill>
          </a:ln>
        </p:spPr>
      </p:pic>
    </p:spTree>
    <p:extLst>
      <p:ext uri="{BB962C8B-B14F-4D97-AF65-F5344CB8AC3E}">
        <p14:creationId xmlns:p14="http://schemas.microsoft.com/office/powerpoint/2010/main" val="1090048220"/>
      </p:ext>
    </p:extLst>
  </p:cSld>
  <p:clrMapOvr>
    <a:masterClrMapping/>
  </p:clrMapOvr>
  <p:transition>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5BD4A66-B288-4825-BF8A-4666B9CA4A4D}"/>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1C4FCE8E-BA2D-7EA7-A887-C43249E76D68}"/>
              </a:ext>
            </a:extLst>
          </p:cNvPr>
          <p:cNvSpPr txBox="1"/>
          <p:nvPr/>
        </p:nvSpPr>
        <p:spPr>
          <a:xfrm>
            <a:off x="585789" y="2557463"/>
            <a:ext cx="2881045" cy="1200329"/>
          </a:xfrm>
          <a:prstGeom prst="rect">
            <a:avLst/>
          </a:prstGeom>
          <a:noFill/>
        </p:spPr>
        <p:txBody>
          <a:bodyPr wrap="square" rtlCol="0">
            <a:spAutoFit/>
          </a:bodyPr>
          <a:lstStyle/>
          <a:p>
            <a:r>
              <a:rPr lang="en-US" sz="2400" dirty="0"/>
              <a:t>Activity #2</a:t>
            </a:r>
          </a:p>
          <a:p>
            <a:endParaRPr lang="en-US" sz="2400" dirty="0"/>
          </a:p>
          <a:p>
            <a:r>
              <a:rPr lang="en-US" sz="2400" dirty="0"/>
              <a:t>Compare Careers</a:t>
            </a:r>
            <a:endParaRPr lang="en-US" sz="2400" i="1" dirty="0"/>
          </a:p>
        </p:txBody>
      </p:sp>
      <p:pic>
        <p:nvPicPr>
          <p:cNvPr id="7" name="Picture 6">
            <a:extLst>
              <a:ext uri="{FF2B5EF4-FFF2-40B4-BE49-F238E27FC236}">
                <a16:creationId xmlns:a16="http://schemas.microsoft.com/office/drawing/2014/main" id="{174DF5E1-796A-65DE-054F-EBCE795237F0}"/>
              </a:ext>
            </a:extLst>
          </p:cNvPr>
          <p:cNvPicPr>
            <a:picLocks noChangeAspect="1"/>
          </p:cNvPicPr>
          <p:nvPr/>
        </p:nvPicPr>
        <p:blipFill>
          <a:blip r:embed="rId2"/>
          <a:stretch>
            <a:fillRect/>
          </a:stretch>
        </p:blipFill>
        <p:spPr>
          <a:xfrm>
            <a:off x="3582596" y="196684"/>
            <a:ext cx="6420180" cy="6464632"/>
          </a:xfrm>
          <a:prstGeom prst="rect">
            <a:avLst/>
          </a:prstGeom>
          <a:ln w="19050">
            <a:solidFill>
              <a:schemeClr val="accent1"/>
            </a:solidFill>
          </a:ln>
        </p:spPr>
      </p:pic>
    </p:spTree>
    <p:extLst>
      <p:ext uri="{BB962C8B-B14F-4D97-AF65-F5344CB8AC3E}">
        <p14:creationId xmlns:p14="http://schemas.microsoft.com/office/powerpoint/2010/main" val="880785125"/>
      </p:ext>
    </p:extLst>
  </p:cSld>
  <p:clrMapOvr>
    <a:masterClrMapping/>
  </p:clrMapOvr>
  <p:transition>
    <p:fade thruBlk="1"/>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E39F6C4-5B86-E956-02FF-01FD3FC9689D}"/>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99FAC035-A03E-583A-87EB-F9937A0FBB87}"/>
              </a:ext>
            </a:extLst>
          </p:cNvPr>
          <p:cNvSpPr txBox="1"/>
          <p:nvPr/>
        </p:nvSpPr>
        <p:spPr>
          <a:xfrm>
            <a:off x="585789" y="2557463"/>
            <a:ext cx="2881045" cy="1200329"/>
          </a:xfrm>
          <a:prstGeom prst="rect">
            <a:avLst/>
          </a:prstGeom>
          <a:noFill/>
        </p:spPr>
        <p:txBody>
          <a:bodyPr wrap="square" rtlCol="0">
            <a:spAutoFit/>
          </a:bodyPr>
          <a:lstStyle/>
          <a:p>
            <a:r>
              <a:rPr lang="en-US" sz="2400" dirty="0"/>
              <a:t>Activity #3</a:t>
            </a:r>
          </a:p>
          <a:p>
            <a:endParaRPr lang="en-US" sz="2400" dirty="0"/>
          </a:p>
          <a:p>
            <a:r>
              <a:rPr lang="en-US" sz="2400" dirty="0"/>
              <a:t>Career Project</a:t>
            </a:r>
            <a:endParaRPr lang="en-US" sz="2400" i="1" dirty="0"/>
          </a:p>
        </p:txBody>
      </p:sp>
      <p:pic>
        <p:nvPicPr>
          <p:cNvPr id="7" name="Picture 6">
            <a:extLst>
              <a:ext uri="{FF2B5EF4-FFF2-40B4-BE49-F238E27FC236}">
                <a16:creationId xmlns:a16="http://schemas.microsoft.com/office/drawing/2014/main" id="{47B1BC91-E778-F1E2-3E25-A88B1C4274F5}"/>
              </a:ext>
            </a:extLst>
          </p:cNvPr>
          <p:cNvPicPr>
            <a:picLocks noChangeAspect="1"/>
          </p:cNvPicPr>
          <p:nvPr/>
        </p:nvPicPr>
        <p:blipFill>
          <a:blip r:embed="rId2"/>
          <a:stretch>
            <a:fillRect/>
          </a:stretch>
        </p:blipFill>
        <p:spPr>
          <a:xfrm>
            <a:off x="3701142" y="316290"/>
            <a:ext cx="5428393" cy="6225419"/>
          </a:xfrm>
          <a:prstGeom prst="rect">
            <a:avLst/>
          </a:prstGeom>
          <a:ln w="19050">
            <a:solidFill>
              <a:schemeClr val="accent6"/>
            </a:solidFill>
          </a:ln>
        </p:spPr>
      </p:pic>
    </p:spTree>
    <p:extLst>
      <p:ext uri="{BB962C8B-B14F-4D97-AF65-F5344CB8AC3E}">
        <p14:creationId xmlns:p14="http://schemas.microsoft.com/office/powerpoint/2010/main" val="3293228333"/>
      </p:ext>
    </p:extLst>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BB610EE-1363-28F2-887D-A5D0A015B9DF}"/>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C72F3C11-0B9A-A4C1-D8B5-D1ADC1D4FA3C}"/>
              </a:ext>
            </a:extLst>
          </p:cNvPr>
          <p:cNvSpPr txBox="1"/>
          <p:nvPr/>
        </p:nvSpPr>
        <p:spPr>
          <a:xfrm>
            <a:off x="585789" y="2557463"/>
            <a:ext cx="2881045" cy="1569660"/>
          </a:xfrm>
          <a:prstGeom prst="rect">
            <a:avLst/>
          </a:prstGeom>
          <a:noFill/>
        </p:spPr>
        <p:txBody>
          <a:bodyPr wrap="square" rtlCol="0">
            <a:spAutoFit/>
          </a:bodyPr>
          <a:lstStyle/>
          <a:p>
            <a:r>
              <a:rPr lang="en-US" sz="2400" dirty="0"/>
              <a:t>Activity #4</a:t>
            </a:r>
          </a:p>
          <a:p>
            <a:endParaRPr lang="en-US" sz="2400" dirty="0"/>
          </a:p>
          <a:p>
            <a:r>
              <a:rPr lang="en-US" sz="2400" dirty="0"/>
              <a:t>What are Working Conditions?</a:t>
            </a:r>
            <a:endParaRPr lang="en-US" sz="2400" i="1" dirty="0"/>
          </a:p>
        </p:txBody>
      </p:sp>
      <p:pic>
        <p:nvPicPr>
          <p:cNvPr id="7" name="Picture 6">
            <a:extLst>
              <a:ext uri="{FF2B5EF4-FFF2-40B4-BE49-F238E27FC236}">
                <a16:creationId xmlns:a16="http://schemas.microsoft.com/office/drawing/2014/main" id="{EADE529F-DAAE-70E5-70B5-35518965FFBD}"/>
              </a:ext>
            </a:extLst>
          </p:cNvPr>
          <p:cNvPicPr>
            <a:picLocks noChangeAspect="1"/>
          </p:cNvPicPr>
          <p:nvPr/>
        </p:nvPicPr>
        <p:blipFill>
          <a:blip r:embed="rId2"/>
          <a:stretch>
            <a:fillRect/>
          </a:stretch>
        </p:blipFill>
        <p:spPr>
          <a:xfrm>
            <a:off x="3975760" y="205740"/>
            <a:ext cx="4888286" cy="6343650"/>
          </a:xfrm>
          <a:prstGeom prst="rect">
            <a:avLst/>
          </a:prstGeom>
          <a:ln w="19050">
            <a:solidFill>
              <a:schemeClr val="accent6"/>
            </a:solidFill>
          </a:ln>
        </p:spPr>
      </p:pic>
    </p:spTree>
    <p:extLst>
      <p:ext uri="{BB962C8B-B14F-4D97-AF65-F5344CB8AC3E}">
        <p14:creationId xmlns:p14="http://schemas.microsoft.com/office/powerpoint/2010/main" val="3840185994"/>
      </p:ext>
    </p:extLst>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C466C4-0984-2D62-6C21-DB644FEEBAEB}"/>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2B9D25B2-C80F-55F4-736C-4F217121CCD9}"/>
              </a:ext>
            </a:extLst>
          </p:cNvPr>
          <p:cNvSpPr txBox="1"/>
          <p:nvPr/>
        </p:nvSpPr>
        <p:spPr>
          <a:xfrm>
            <a:off x="581022" y="2603530"/>
            <a:ext cx="2881045" cy="1569660"/>
          </a:xfrm>
          <a:prstGeom prst="rect">
            <a:avLst/>
          </a:prstGeom>
          <a:noFill/>
        </p:spPr>
        <p:txBody>
          <a:bodyPr wrap="square" rtlCol="0">
            <a:spAutoFit/>
          </a:bodyPr>
          <a:lstStyle/>
          <a:p>
            <a:r>
              <a:rPr lang="en-US" sz="2400" dirty="0"/>
              <a:t>Activity # 5  </a:t>
            </a:r>
          </a:p>
          <a:p>
            <a:endParaRPr lang="en-US" sz="2400" dirty="0"/>
          </a:p>
          <a:p>
            <a:r>
              <a:rPr lang="en-US" sz="2400" dirty="0"/>
              <a:t>Explore Apprenticeship</a:t>
            </a:r>
            <a:endParaRPr lang="en-US" sz="2400" i="1" dirty="0"/>
          </a:p>
        </p:txBody>
      </p:sp>
      <p:pic>
        <p:nvPicPr>
          <p:cNvPr id="7" name="Picture 6">
            <a:extLst>
              <a:ext uri="{FF2B5EF4-FFF2-40B4-BE49-F238E27FC236}">
                <a16:creationId xmlns:a16="http://schemas.microsoft.com/office/drawing/2014/main" id="{0D0CD9E6-A1DB-DA08-3377-4CEA40C35131}"/>
              </a:ext>
            </a:extLst>
          </p:cNvPr>
          <p:cNvPicPr>
            <a:picLocks noChangeAspect="1"/>
          </p:cNvPicPr>
          <p:nvPr/>
        </p:nvPicPr>
        <p:blipFill>
          <a:blip r:embed="rId2"/>
          <a:stretch>
            <a:fillRect/>
          </a:stretch>
        </p:blipFill>
        <p:spPr>
          <a:xfrm>
            <a:off x="4620822" y="264160"/>
            <a:ext cx="3935163" cy="6248400"/>
          </a:xfrm>
          <a:prstGeom prst="rect">
            <a:avLst/>
          </a:prstGeom>
          <a:ln>
            <a:solidFill>
              <a:schemeClr val="accent1"/>
            </a:solidFill>
          </a:ln>
        </p:spPr>
      </p:pic>
    </p:spTree>
    <p:extLst>
      <p:ext uri="{BB962C8B-B14F-4D97-AF65-F5344CB8AC3E}">
        <p14:creationId xmlns:p14="http://schemas.microsoft.com/office/powerpoint/2010/main" val="1879215927"/>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B25B7-CDD3-4F33-A241-359CF16553B7}"/>
              </a:ext>
            </a:extLst>
          </p:cNvPr>
          <p:cNvSpPr>
            <a:spLocks noGrp="1"/>
          </p:cNvSpPr>
          <p:nvPr>
            <p:ph type="title"/>
          </p:nvPr>
        </p:nvSpPr>
        <p:spPr/>
        <p:txBody>
          <a:bodyPr/>
          <a:lstStyle/>
          <a:p>
            <a:pPr algn="ctr"/>
            <a:r>
              <a:rPr lang="en-US" dirty="0"/>
              <a:t>English / </a:t>
            </a:r>
            <a:r>
              <a:rPr lang="en-US" dirty="0" err="1"/>
              <a:t>Español</a:t>
            </a:r>
            <a:r>
              <a:rPr lang="en-US" dirty="0"/>
              <a:t> </a:t>
            </a:r>
          </a:p>
        </p:txBody>
      </p:sp>
      <p:pic>
        <p:nvPicPr>
          <p:cNvPr id="5" name="Content Placeholder 4">
            <a:extLst>
              <a:ext uri="{FF2B5EF4-FFF2-40B4-BE49-F238E27FC236}">
                <a16:creationId xmlns:a16="http://schemas.microsoft.com/office/drawing/2014/main" id="{3D84BC90-08E6-47EA-863E-96B34ECCD29D}"/>
              </a:ext>
            </a:extLst>
          </p:cNvPr>
          <p:cNvPicPr>
            <a:picLocks noGrp="1" noChangeAspect="1"/>
          </p:cNvPicPr>
          <p:nvPr>
            <p:ph idx="1"/>
          </p:nvPr>
        </p:nvPicPr>
        <p:blipFill>
          <a:blip r:embed="rId2"/>
          <a:stretch>
            <a:fillRect/>
          </a:stretch>
        </p:blipFill>
        <p:spPr>
          <a:xfrm>
            <a:off x="1392707" y="1470024"/>
            <a:ext cx="8173690" cy="4351338"/>
          </a:xfrm>
          <a:ln>
            <a:solidFill>
              <a:schemeClr val="accent1"/>
            </a:solidFill>
          </a:ln>
        </p:spPr>
      </p:pic>
      <p:sp>
        <p:nvSpPr>
          <p:cNvPr id="4" name="TextBox 3">
            <a:extLst>
              <a:ext uri="{FF2B5EF4-FFF2-40B4-BE49-F238E27FC236}">
                <a16:creationId xmlns:a16="http://schemas.microsoft.com/office/drawing/2014/main" id="{A06CA8CA-C29D-4374-8AFB-89C6D634DEE0}"/>
              </a:ext>
            </a:extLst>
          </p:cNvPr>
          <p:cNvSpPr txBox="1"/>
          <p:nvPr/>
        </p:nvSpPr>
        <p:spPr>
          <a:xfrm>
            <a:off x="9685106" y="3553251"/>
            <a:ext cx="2506894" cy="1477328"/>
          </a:xfrm>
          <a:prstGeom prst="rect">
            <a:avLst/>
          </a:prstGeom>
          <a:noFill/>
        </p:spPr>
        <p:txBody>
          <a:bodyPr wrap="square" rtlCol="0">
            <a:spAutoFit/>
          </a:bodyPr>
          <a:lstStyle/>
          <a:p>
            <a:r>
              <a:rPr lang="en-US" b="1" dirty="0">
                <a:solidFill>
                  <a:srgbClr val="FF0000"/>
                </a:solidFill>
              </a:rPr>
              <a:t>Note:  </a:t>
            </a:r>
          </a:p>
          <a:p>
            <a:r>
              <a:rPr lang="en-US" dirty="0" err="1"/>
              <a:t>Español</a:t>
            </a:r>
            <a:r>
              <a:rPr lang="en-US" dirty="0"/>
              <a:t> version originally done by Texas translation affiliation using Mexican Spanish </a:t>
            </a:r>
          </a:p>
        </p:txBody>
      </p:sp>
    </p:spTree>
    <p:extLst>
      <p:ext uri="{BB962C8B-B14F-4D97-AF65-F5344CB8AC3E}">
        <p14:creationId xmlns:p14="http://schemas.microsoft.com/office/powerpoint/2010/main" val="2077112541"/>
      </p:ext>
    </p:extLst>
  </p:cSld>
  <p:clrMapOvr>
    <a:masterClrMapping/>
  </p:clrMapOvr>
  <p:transition>
    <p:fade thruBlk="1"/>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111A9D1-A3B6-50E6-F4C8-46DC660F53F9}"/>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51F09CD3-A064-E899-F865-0F2867307983}"/>
              </a:ext>
            </a:extLst>
          </p:cNvPr>
          <p:cNvSpPr txBox="1"/>
          <p:nvPr/>
        </p:nvSpPr>
        <p:spPr>
          <a:xfrm>
            <a:off x="585789" y="2557463"/>
            <a:ext cx="2881045" cy="2308324"/>
          </a:xfrm>
          <a:prstGeom prst="rect">
            <a:avLst/>
          </a:prstGeom>
          <a:noFill/>
        </p:spPr>
        <p:txBody>
          <a:bodyPr wrap="square" rtlCol="0">
            <a:spAutoFit/>
          </a:bodyPr>
          <a:lstStyle/>
          <a:p>
            <a:r>
              <a:rPr lang="en-US" sz="2400" dirty="0"/>
              <a:t>Activity #6</a:t>
            </a:r>
          </a:p>
          <a:p>
            <a:endParaRPr lang="en-US" sz="2400" dirty="0"/>
          </a:p>
          <a:p>
            <a:r>
              <a:rPr lang="en-US" sz="2400" dirty="0"/>
              <a:t>Programs of Study List</a:t>
            </a:r>
          </a:p>
          <a:p>
            <a:endParaRPr lang="en-US" sz="2400" dirty="0"/>
          </a:p>
          <a:p>
            <a:r>
              <a:rPr lang="en-US" sz="2400" i="1" dirty="0"/>
              <a:t>Study Clusters</a:t>
            </a:r>
          </a:p>
        </p:txBody>
      </p:sp>
      <p:pic>
        <p:nvPicPr>
          <p:cNvPr id="7" name="Picture 6">
            <a:extLst>
              <a:ext uri="{FF2B5EF4-FFF2-40B4-BE49-F238E27FC236}">
                <a16:creationId xmlns:a16="http://schemas.microsoft.com/office/drawing/2014/main" id="{6EB2BE75-3C91-A943-522B-633BE4EFB2A5}"/>
              </a:ext>
            </a:extLst>
          </p:cNvPr>
          <p:cNvPicPr>
            <a:picLocks noChangeAspect="1"/>
          </p:cNvPicPr>
          <p:nvPr/>
        </p:nvPicPr>
        <p:blipFill>
          <a:blip r:embed="rId2"/>
          <a:stretch>
            <a:fillRect/>
          </a:stretch>
        </p:blipFill>
        <p:spPr>
          <a:xfrm>
            <a:off x="3863309" y="119740"/>
            <a:ext cx="5873930" cy="6629400"/>
          </a:xfrm>
          <a:prstGeom prst="rect">
            <a:avLst/>
          </a:prstGeom>
          <a:ln w="19050">
            <a:solidFill>
              <a:schemeClr val="accent6"/>
            </a:solidFill>
          </a:ln>
        </p:spPr>
      </p:pic>
    </p:spTree>
    <p:extLst>
      <p:ext uri="{BB962C8B-B14F-4D97-AF65-F5344CB8AC3E}">
        <p14:creationId xmlns:p14="http://schemas.microsoft.com/office/powerpoint/2010/main" val="3013645980"/>
      </p:ext>
    </p:extLst>
  </p:cSld>
  <p:clrMapOvr>
    <a:masterClrMapping/>
  </p:clrMapOvr>
  <p:transition>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837C04F-A898-3764-B194-825C13348702}"/>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AD963BEB-28FF-6A67-504D-E0A9B152D828}"/>
              </a:ext>
            </a:extLst>
          </p:cNvPr>
          <p:cNvSpPr txBox="1"/>
          <p:nvPr/>
        </p:nvSpPr>
        <p:spPr>
          <a:xfrm>
            <a:off x="585789" y="2557463"/>
            <a:ext cx="2881045" cy="1200329"/>
          </a:xfrm>
          <a:prstGeom prst="rect">
            <a:avLst/>
          </a:prstGeom>
          <a:noFill/>
        </p:spPr>
        <p:txBody>
          <a:bodyPr wrap="square" rtlCol="0">
            <a:spAutoFit/>
          </a:bodyPr>
          <a:lstStyle/>
          <a:p>
            <a:r>
              <a:rPr lang="en-US" sz="2400" dirty="0"/>
              <a:t>Activity #7</a:t>
            </a:r>
          </a:p>
          <a:p>
            <a:endParaRPr lang="en-US" sz="2400" dirty="0"/>
          </a:p>
          <a:p>
            <a:r>
              <a:rPr lang="en-US" sz="2400" dirty="0"/>
              <a:t>School FAQs</a:t>
            </a:r>
            <a:endParaRPr lang="en-US" sz="2400" i="1" dirty="0"/>
          </a:p>
        </p:txBody>
      </p:sp>
      <p:pic>
        <p:nvPicPr>
          <p:cNvPr id="7" name="Picture 6">
            <a:extLst>
              <a:ext uri="{FF2B5EF4-FFF2-40B4-BE49-F238E27FC236}">
                <a16:creationId xmlns:a16="http://schemas.microsoft.com/office/drawing/2014/main" id="{F577F913-1594-B292-7F0C-1A21F08CAD65}"/>
              </a:ext>
            </a:extLst>
          </p:cNvPr>
          <p:cNvPicPr>
            <a:picLocks noChangeAspect="1"/>
          </p:cNvPicPr>
          <p:nvPr/>
        </p:nvPicPr>
        <p:blipFill>
          <a:blip r:embed="rId2"/>
          <a:stretch>
            <a:fillRect/>
          </a:stretch>
        </p:blipFill>
        <p:spPr>
          <a:xfrm>
            <a:off x="3756288" y="239482"/>
            <a:ext cx="4971888" cy="6477000"/>
          </a:xfrm>
          <a:prstGeom prst="rect">
            <a:avLst/>
          </a:prstGeom>
          <a:ln w="19050">
            <a:solidFill>
              <a:schemeClr val="accent6"/>
            </a:solidFill>
          </a:ln>
        </p:spPr>
      </p:pic>
    </p:spTree>
    <p:extLst>
      <p:ext uri="{BB962C8B-B14F-4D97-AF65-F5344CB8AC3E}">
        <p14:creationId xmlns:p14="http://schemas.microsoft.com/office/powerpoint/2010/main" val="2886442555"/>
      </p:ext>
    </p:extLst>
  </p:cSld>
  <p:clrMapOvr>
    <a:masterClrMapping/>
  </p:clrMapOvr>
  <p:transition>
    <p:fade thruBlk="1"/>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B2B6146-DD4B-F6C9-23D6-B2776901DC8E}"/>
              </a:ext>
            </a:extLst>
          </p:cNvPr>
          <p:cNvSpPr>
            <a:spLocks noGrp="1"/>
          </p:cNvSpPr>
          <p:nvPr>
            <p:ph type="title"/>
          </p:nvPr>
        </p:nvSpPr>
        <p:spPr>
          <a:xfrm>
            <a:off x="581022" y="50792"/>
            <a:ext cx="2881045" cy="1325563"/>
          </a:xfrm>
        </p:spPr>
        <p:txBody>
          <a:bodyPr/>
          <a:lstStyle/>
          <a:p>
            <a:r>
              <a:rPr lang="en-US" dirty="0"/>
              <a:t>Explore</a:t>
            </a:r>
          </a:p>
        </p:txBody>
      </p:sp>
      <p:sp>
        <p:nvSpPr>
          <p:cNvPr id="3" name="TextBox 2">
            <a:extLst>
              <a:ext uri="{FF2B5EF4-FFF2-40B4-BE49-F238E27FC236}">
                <a16:creationId xmlns:a16="http://schemas.microsoft.com/office/drawing/2014/main" id="{30591F9E-22DB-7DB7-FA91-4AC4AB6CC35B}"/>
              </a:ext>
            </a:extLst>
          </p:cNvPr>
          <p:cNvSpPr txBox="1"/>
          <p:nvPr/>
        </p:nvSpPr>
        <p:spPr>
          <a:xfrm>
            <a:off x="585789" y="2557463"/>
            <a:ext cx="2881045" cy="1200329"/>
          </a:xfrm>
          <a:prstGeom prst="rect">
            <a:avLst/>
          </a:prstGeom>
          <a:noFill/>
        </p:spPr>
        <p:txBody>
          <a:bodyPr wrap="square" rtlCol="0">
            <a:spAutoFit/>
          </a:bodyPr>
          <a:lstStyle/>
          <a:p>
            <a:r>
              <a:rPr lang="en-US" sz="2400" dirty="0"/>
              <a:t>Activity #8</a:t>
            </a:r>
          </a:p>
          <a:p>
            <a:endParaRPr lang="en-US" sz="2400" dirty="0"/>
          </a:p>
          <a:p>
            <a:r>
              <a:rPr lang="en-US" sz="2400" dirty="0"/>
              <a:t>Schools</a:t>
            </a:r>
          </a:p>
        </p:txBody>
      </p:sp>
      <p:pic>
        <p:nvPicPr>
          <p:cNvPr id="7" name="Picture 6">
            <a:extLst>
              <a:ext uri="{FF2B5EF4-FFF2-40B4-BE49-F238E27FC236}">
                <a16:creationId xmlns:a16="http://schemas.microsoft.com/office/drawing/2014/main" id="{F719C1EE-1516-B514-0D6B-0577DC8ED807}"/>
              </a:ext>
            </a:extLst>
          </p:cNvPr>
          <p:cNvPicPr>
            <a:picLocks noChangeAspect="1"/>
          </p:cNvPicPr>
          <p:nvPr/>
        </p:nvPicPr>
        <p:blipFill>
          <a:blip r:embed="rId2"/>
          <a:stretch>
            <a:fillRect/>
          </a:stretch>
        </p:blipFill>
        <p:spPr>
          <a:xfrm>
            <a:off x="2873209" y="1349268"/>
            <a:ext cx="7385142" cy="4765782"/>
          </a:xfrm>
          <a:prstGeom prst="rect">
            <a:avLst/>
          </a:prstGeom>
          <a:ln w="19050">
            <a:solidFill>
              <a:schemeClr val="accent6"/>
            </a:solidFill>
          </a:ln>
        </p:spPr>
      </p:pic>
    </p:spTree>
    <p:extLst>
      <p:ext uri="{BB962C8B-B14F-4D97-AF65-F5344CB8AC3E}">
        <p14:creationId xmlns:p14="http://schemas.microsoft.com/office/powerpoint/2010/main" val="2713397562"/>
      </p:ext>
    </p:extLst>
  </p:cSld>
  <p:clrMapOvr>
    <a:masterClrMapping/>
  </p:clrMapOvr>
  <p:transition>
    <p:fade thruBlk="1"/>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69A5D62-D6B0-3976-11C0-7B3E73A2CFA2}"/>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FF00E2D0-93A3-F9D1-DA7D-D80A3F1B910A}"/>
              </a:ext>
            </a:extLst>
          </p:cNvPr>
          <p:cNvSpPr txBox="1"/>
          <p:nvPr/>
        </p:nvSpPr>
        <p:spPr>
          <a:xfrm>
            <a:off x="585789" y="2557463"/>
            <a:ext cx="2881045" cy="1200329"/>
          </a:xfrm>
          <a:prstGeom prst="rect">
            <a:avLst/>
          </a:prstGeom>
          <a:noFill/>
        </p:spPr>
        <p:txBody>
          <a:bodyPr wrap="square" rtlCol="0">
            <a:spAutoFit/>
          </a:bodyPr>
          <a:lstStyle/>
          <a:p>
            <a:r>
              <a:rPr lang="en-US" sz="2400" dirty="0"/>
              <a:t>Activity #9</a:t>
            </a:r>
          </a:p>
          <a:p>
            <a:endParaRPr lang="en-US" sz="2400" dirty="0"/>
          </a:p>
          <a:p>
            <a:r>
              <a:rPr lang="en-US" sz="2400" dirty="0"/>
              <a:t>Education Research</a:t>
            </a:r>
            <a:endParaRPr lang="en-US" sz="2400" i="1" dirty="0"/>
          </a:p>
        </p:txBody>
      </p:sp>
      <p:pic>
        <p:nvPicPr>
          <p:cNvPr id="7" name="Picture 6">
            <a:extLst>
              <a:ext uri="{FF2B5EF4-FFF2-40B4-BE49-F238E27FC236}">
                <a16:creationId xmlns:a16="http://schemas.microsoft.com/office/drawing/2014/main" id="{85FC9E64-D649-314B-DFAF-B8B89B9365E7}"/>
              </a:ext>
            </a:extLst>
          </p:cNvPr>
          <p:cNvPicPr>
            <a:picLocks noChangeAspect="1"/>
          </p:cNvPicPr>
          <p:nvPr/>
        </p:nvPicPr>
        <p:blipFill>
          <a:blip r:embed="rId2"/>
          <a:stretch>
            <a:fillRect/>
          </a:stretch>
        </p:blipFill>
        <p:spPr>
          <a:xfrm>
            <a:off x="3830247" y="139110"/>
            <a:ext cx="7044582" cy="6014180"/>
          </a:xfrm>
          <a:prstGeom prst="rect">
            <a:avLst/>
          </a:prstGeom>
          <a:ln w="19050">
            <a:solidFill>
              <a:schemeClr val="accent6"/>
            </a:solidFill>
          </a:ln>
        </p:spPr>
      </p:pic>
    </p:spTree>
    <p:extLst>
      <p:ext uri="{BB962C8B-B14F-4D97-AF65-F5344CB8AC3E}">
        <p14:creationId xmlns:p14="http://schemas.microsoft.com/office/powerpoint/2010/main" val="2224571170"/>
      </p:ext>
    </p:extLst>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046165C-4B4B-9A15-2555-742284DAC333}"/>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668C8DC9-116A-77FB-510B-52644F62271B}"/>
              </a:ext>
            </a:extLst>
          </p:cNvPr>
          <p:cNvSpPr txBox="1"/>
          <p:nvPr/>
        </p:nvSpPr>
        <p:spPr>
          <a:xfrm>
            <a:off x="585789" y="2557463"/>
            <a:ext cx="2881045" cy="1200329"/>
          </a:xfrm>
          <a:prstGeom prst="rect">
            <a:avLst/>
          </a:prstGeom>
          <a:noFill/>
        </p:spPr>
        <p:txBody>
          <a:bodyPr wrap="square" rtlCol="0">
            <a:spAutoFit/>
          </a:bodyPr>
          <a:lstStyle/>
          <a:p>
            <a:r>
              <a:rPr lang="en-US" sz="2400" dirty="0"/>
              <a:t>Activity #10</a:t>
            </a:r>
          </a:p>
          <a:p>
            <a:endParaRPr lang="en-US" sz="2400" dirty="0"/>
          </a:p>
          <a:p>
            <a:r>
              <a:rPr lang="en-US" sz="2400" dirty="0"/>
              <a:t>Financial Aid FAQs</a:t>
            </a:r>
          </a:p>
        </p:txBody>
      </p:sp>
      <p:pic>
        <p:nvPicPr>
          <p:cNvPr id="7" name="Picture 6">
            <a:extLst>
              <a:ext uri="{FF2B5EF4-FFF2-40B4-BE49-F238E27FC236}">
                <a16:creationId xmlns:a16="http://schemas.microsoft.com/office/drawing/2014/main" id="{4171365D-D9B1-363F-5D15-7D9BC3847D13}"/>
              </a:ext>
            </a:extLst>
          </p:cNvPr>
          <p:cNvPicPr>
            <a:picLocks noChangeAspect="1"/>
          </p:cNvPicPr>
          <p:nvPr/>
        </p:nvPicPr>
        <p:blipFill>
          <a:blip r:embed="rId2"/>
          <a:stretch>
            <a:fillRect/>
          </a:stretch>
        </p:blipFill>
        <p:spPr>
          <a:xfrm>
            <a:off x="4002604" y="135522"/>
            <a:ext cx="6698054" cy="6020947"/>
          </a:xfrm>
          <a:prstGeom prst="rect">
            <a:avLst/>
          </a:prstGeom>
          <a:ln w="19050">
            <a:solidFill>
              <a:schemeClr val="accent6"/>
            </a:solidFill>
          </a:ln>
        </p:spPr>
      </p:pic>
    </p:spTree>
    <p:extLst>
      <p:ext uri="{BB962C8B-B14F-4D97-AF65-F5344CB8AC3E}">
        <p14:creationId xmlns:p14="http://schemas.microsoft.com/office/powerpoint/2010/main" val="1635092799"/>
      </p:ext>
    </p:extLst>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80C6F-C084-7698-C950-1B2D6E7B6990}"/>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4635B323-6A73-3960-057B-08FAF12AB24D}"/>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12A763EA-2BEB-9590-567E-CD9A04359A66}"/>
              </a:ext>
            </a:extLst>
          </p:cNvPr>
          <p:cNvSpPr txBox="1"/>
          <p:nvPr/>
        </p:nvSpPr>
        <p:spPr>
          <a:xfrm>
            <a:off x="585789" y="2557463"/>
            <a:ext cx="2881045" cy="1938992"/>
          </a:xfrm>
          <a:prstGeom prst="rect">
            <a:avLst/>
          </a:prstGeom>
          <a:noFill/>
        </p:spPr>
        <p:txBody>
          <a:bodyPr wrap="square" rtlCol="0">
            <a:spAutoFit/>
          </a:bodyPr>
          <a:lstStyle/>
          <a:p>
            <a:r>
              <a:rPr lang="en-US" sz="2400" dirty="0"/>
              <a:t>Activity #11</a:t>
            </a:r>
          </a:p>
          <a:p>
            <a:endParaRPr lang="en-US" sz="2400" dirty="0"/>
          </a:p>
          <a:p>
            <a:r>
              <a:rPr lang="en-US" sz="2400" dirty="0"/>
              <a:t>Scholarships </a:t>
            </a:r>
          </a:p>
          <a:p>
            <a:endParaRPr lang="en-US" sz="2400" i="1" dirty="0"/>
          </a:p>
          <a:p>
            <a:r>
              <a:rPr lang="en-US" sz="2400" i="1" dirty="0"/>
              <a:t>By Cluster</a:t>
            </a:r>
          </a:p>
        </p:txBody>
      </p:sp>
      <p:pic>
        <p:nvPicPr>
          <p:cNvPr id="6" name="Picture 5">
            <a:extLst>
              <a:ext uri="{FF2B5EF4-FFF2-40B4-BE49-F238E27FC236}">
                <a16:creationId xmlns:a16="http://schemas.microsoft.com/office/drawing/2014/main" id="{0AAE6D49-2970-B4CC-4656-7222EC4827C5}"/>
              </a:ext>
            </a:extLst>
          </p:cNvPr>
          <p:cNvPicPr>
            <a:picLocks noChangeAspect="1"/>
          </p:cNvPicPr>
          <p:nvPr/>
        </p:nvPicPr>
        <p:blipFill>
          <a:blip r:embed="rId2"/>
          <a:stretch>
            <a:fillRect/>
          </a:stretch>
        </p:blipFill>
        <p:spPr>
          <a:xfrm>
            <a:off x="4023341" y="195942"/>
            <a:ext cx="4815001" cy="6117771"/>
          </a:xfrm>
          <a:prstGeom prst="rect">
            <a:avLst/>
          </a:prstGeom>
          <a:ln w="19050">
            <a:solidFill>
              <a:schemeClr val="accent6"/>
            </a:solidFill>
          </a:ln>
        </p:spPr>
      </p:pic>
    </p:spTree>
    <p:extLst>
      <p:ext uri="{BB962C8B-B14F-4D97-AF65-F5344CB8AC3E}">
        <p14:creationId xmlns:p14="http://schemas.microsoft.com/office/powerpoint/2010/main" val="819743305"/>
      </p:ext>
    </p:extLst>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0AAEB4D-CDE1-2E83-A7E7-64D7A71916BF}"/>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8E076962-374C-638A-2DC1-FDAEF51000A1}"/>
              </a:ext>
            </a:extLst>
          </p:cNvPr>
          <p:cNvSpPr txBox="1"/>
          <p:nvPr/>
        </p:nvSpPr>
        <p:spPr>
          <a:xfrm>
            <a:off x="585789" y="2557463"/>
            <a:ext cx="2881045" cy="1200329"/>
          </a:xfrm>
          <a:prstGeom prst="rect">
            <a:avLst/>
          </a:prstGeom>
          <a:noFill/>
        </p:spPr>
        <p:txBody>
          <a:bodyPr wrap="square" rtlCol="0">
            <a:spAutoFit/>
          </a:bodyPr>
          <a:lstStyle/>
          <a:p>
            <a:r>
              <a:rPr lang="en-US" sz="2400" dirty="0"/>
              <a:t>Activity #11</a:t>
            </a:r>
          </a:p>
          <a:p>
            <a:endParaRPr lang="en-US" sz="2400" dirty="0"/>
          </a:p>
          <a:p>
            <a:r>
              <a:rPr lang="en-US" sz="2400" dirty="0"/>
              <a:t>Scholarships </a:t>
            </a:r>
            <a:endParaRPr lang="en-US" sz="2400" i="1" dirty="0"/>
          </a:p>
        </p:txBody>
      </p:sp>
      <p:pic>
        <p:nvPicPr>
          <p:cNvPr id="7" name="Content Placeholder 6">
            <a:extLst>
              <a:ext uri="{FF2B5EF4-FFF2-40B4-BE49-F238E27FC236}">
                <a16:creationId xmlns:a16="http://schemas.microsoft.com/office/drawing/2014/main" id="{D7D9B989-09D9-9A3B-D8F7-C04392734C67}"/>
              </a:ext>
            </a:extLst>
          </p:cNvPr>
          <p:cNvPicPr>
            <a:picLocks noGrp="1" noChangeAspect="1"/>
          </p:cNvPicPr>
          <p:nvPr>
            <p:ph idx="1"/>
          </p:nvPr>
        </p:nvPicPr>
        <p:blipFill>
          <a:blip r:embed="rId2"/>
          <a:stretch>
            <a:fillRect/>
          </a:stretch>
        </p:blipFill>
        <p:spPr>
          <a:xfrm>
            <a:off x="3702767" y="106896"/>
            <a:ext cx="6957565" cy="6464025"/>
          </a:xfrm>
        </p:spPr>
      </p:pic>
    </p:spTree>
    <p:extLst>
      <p:ext uri="{BB962C8B-B14F-4D97-AF65-F5344CB8AC3E}">
        <p14:creationId xmlns:p14="http://schemas.microsoft.com/office/powerpoint/2010/main" val="2349791069"/>
      </p:ext>
    </p:extLst>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29DDAA3-8BF3-7321-3224-BE8B5C3D5E3C}"/>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EE0CD98B-7142-446A-18D3-A7C4CEE4A58F}"/>
              </a:ext>
            </a:extLst>
          </p:cNvPr>
          <p:cNvSpPr txBox="1"/>
          <p:nvPr/>
        </p:nvSpPr>
        <p:spPr>
          <a:xfrm>
            <a:off x="585789" y="2557463"/>
            <a:ext cx="2881045" cy="1200329"/>
          </a:xfrm>
          <a:prstGeom prst="rect">
            <a:avLst/>
          </a:prstGeom>
          <a:noFill/>
        </p:spPr>
        <p:txBody>
          <a:bodyPr wrap="square" rtlCol="0">
            <a:spAutoFit/>
          </a:bodyPr>
          <a:lstStyle/>
          <a:p>
            <a:r>
              <a:rPr lang="en-US" sz="2400" dirty="0"/>
              <a:t>Activity #12</a:t>
            </a:r>
          </a:p>
          <a:p>
            <a:endParaRPr lang="en-US" sz="2400" dirty="0"/>
          </a:p>
          <a:p>
            <a:r>
              <a:rPr lang="en-US" sz="2400" dirty="0"/>
              <a:t>FAFSA</a:t>
            </a:r>
            <a:endParaRPr lang="en-US" sz="2400" i="1" dirty="0"/>
          </a:p>
        </p:txBody>
      </p:sp>
      <p:pic>
        <p:nvPicPr>
          <p:cNvPr id="7" name="Picture 6">
            <a:extLst>
              <a:ext uri="{FF2B5EF4-FFF2-40B4-BE49-F238E27FC236}">
                <a16:creationId xmlns:a16="http://schemas.microsoft.com/office/drawing/2014/main" id="{CC68F9A8-09A6-7FA3-4A02-4A0D0E8FA651}"/>
              </a:ext>
            </a:extLst>
          </p:cNvPr>
          <p:cNvPicPr>
            <a:picLocks noChangeAspect="1"/>
          </p:cNvPicPr>
          <p:nvPr/>
        </p:nvPicPr>
        <p:blipFill>
          <a:blip r:embed="rId2"/>
          <a:stretch>
            <a:fillRect/>
          </a:stretch>
        </p:blipFill>
        <p:spPr>
          <a:xfrm>
            <a:off x="3573911" y="320039"/>
            <a:ext cx="5849654" cy="6086647"/>
          </a:xfrm>
          <a:prstGeom prst="rect">
            <a:avLst/>
          </a:prstGeom>
          <a:ln>
            <a:solidFill>
              <a:schemeClr val="accent6"/>
            </a:solidFill>
          </a:ln>
        </p:spPr>
      </p:pic>
    </p:spTree>
    <p:extLst>
      <p:ext uri="{BB962C8B-B14F-4D97-AF65-F5344CB8AC3E}">
        <p14:creationId xmlns:p14="http://schemas.microsoft.com/office/powerpoint/2010/main" val="3117287518"/>
      </p:ext>
    </p:extLst>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7C466C4-0984-2D62-6C21-DB644FEEBAEB}"/>
              </a:ext>
            </a:extLst>
          </p:cNvPr>
          <p:cNvSpPr>
            <a:spLocks noGrp="1"/>
          </p:cNvSpPr>
          <p:nvPr>
            <p:ph type="title"/>
          </p:nvPr>
        </p:nvSpPr>
        <p:spPr>
          <a:xfrm>
            <a:off x="581022" y="50792"/>
            <a:ext cx="2881045" cy="1325563"/>
          </a:xfrm>
        </p:spPr>
        <p:txBody>
          <a:bodyPr/>
          <a:lstStyle/>
          <a:p>
            <a:r>
              <a:rPr lang="en-US" dirty="0"/>
              <a:t>Explore</a:t>
            </a:r>
          </a:p>
        </p:txBody>
      </p:sp>
      <p:sp>
        <p:nvSpPr>
          <p:cNvPr id="2" name="TextBox 1">
            <a:extLst>
              <a:ext uri="{FF2B5EF4-FFF2-40B4-BE49-F238E27FC236}">
                <a16:creationId xmlns:a16="http://schemas.microsoft.com/office/drawing/2014/main" id="{2B9D25B2-C80F-55F4-736C-4F217121CCD9}"/>
              </a:ext>
            </a:extLst>
          </p:cNvPr>
          <p:cNvSpPr txBox="1"/>
          <p:nvPr/>
        </p:nvSpPr>
        <p:spPr>
          <a:xfrm>
            <a:off x="585789" y="2557463"/>
            <a:ext cx="2881045" cy="2308324"/>
          </a:xfrm>
          <a:prstGeom prst="rect">
            <a:avLst/>
          </a:prstGeom>
          <a:noFill/>
        </p:spPr>
        <p:txBody>
          <a:bodyPr wrap="square" rtlCol="0">
            <a:spAutoFit/>
          </a:bodyPr>
          <a:lstStyle/>
          <a:p>
            <a:r>
              <a:rPr lang="en-US" sz="2400" dirty="0"/>
              <a:t>Activity #13</a:t>
            </a:r>
          </a:p>
          <a:p>
            <a:endParaRPr lang="en-US" sz="2400" dirty="0"/>
          </a:p>
          <a:p>
            <a:r>
              <a:rPr lang="en-US" sz="2400" dirty="0"/>
              <a:t>Military Transition FAQs    </a:t>
            </a:r>
          </a:p>
          <a:p>
            <a:endParaRPr lang="en-US" sz="2400" dirty="0"/>
          </a:p>
          <a:p>
            <a:r>
              <a:rPr lang="en-US" sz="2400" dirty="0"/>
              <a:t>(</a:t>
            </a:r>
            <a:r>
              <a:rPr lang="en-US" sz="2400" i="1" dirty="0"/>
              <a:t>TAP</a:t>
            </a:r>
            <a:r>
              <a:rPr lang="en-US" sz="2400" dirty="0"/>
              <a:t>)   </a:t>
            </a:r>
            <a:endParaRPr lang="en-US" sz="2400" i="1" dirty="0"/>
          </a:p>
        </p:txBody>
      </p:sp>
      <p:pic>
        <p:nvPicPr>
          <p:cNvPr id="7" name="Picture 6">
            <a:extLst>
              <a:ext uri="{FF2B5EF4-FFF2-40B4-BE49-F238E27FC236}">
                <a16:creationId xmlns:a16="http://schemas.microsoft.com/office/drawing/2014/main" id="{0472E990-7AAD-F132-05FC-E5BF20EFAB8F}"/>
              </a:ext>
            </a:extLst>
          </p:cNvPr>
          <p:cNvPicPr>
            <a:picLocks noChangeAspect="1"/>
          </p:cNvPicPr>
          <p:nvPr/>
        </p:nvPicPr>
        <p:blipFill>
          <a:blip r:embed="rId2"/>
          <a:stretch>
            <a:fillRect/>
          </a:stretch>
        </p:blipFill>
        <p:spPr>
          <a:xfrm>
            <a:off x="4391768" y="180808"/>
            <a:ext cx="6369377" cy="6496384"/>
          </a:xfrm>
          <a:prstGeom prst="rect">
            <a:avLst/>
          </a:prstGeom>
          <a:ln w="19050">
            <a:solidFill>
              <a:schemeClr val="accent6"/>
            </a:solidFill>
          </a:ln>
        </p:spPr>
      </p:pic>
    </p:spTree>
    <p:extLst>
      <p:ext uri="{BB962C8B-B14F-4D97-AF65-F5344CB8AC3E}">
        <p14:creationId xmlns:p14="http://schemas.microsoft.com/office/powerpoint/2010/main" val="4111479671"/>
      </p:ext>
    </p:extLst>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7EBB-C451-CE5D-C4A0-A15C4849F7C5}"/>
              </a:ext>
            </a:extLst>
          </p:cNvPr>
          <p:cNvSpPr>
            <a:spLocks noGrp="1"/>
          </p:cNvSpPr>
          <p:nvPr>
            <p:ph type="title"/>
          </p:nvPr>
        </p:nvSpPr>
        <p:spPr/>
        <p:txBody>
          <a:bodyPr/>
          <a:lstStyle/>
          <a:p>
            <a:pPr algn="ctr"/>
            <a:br>
              <a:rPr lang="en-US" dirty="0"/>
            </a:br>
            <a:r>
              <a:rPr lang="en-US" dirty="0"/>
              <a:t>PREPARE</a:t>
            </a:r>
            <a:br>
              <a:rPr lang="en-US" dirty="0"/>
            </a:br>
            <a:endParaRPr lang="en-US" dirty="0"/>
          </a:p>
        </p:txBody>
      </p:sp>
      <p:sp>
        <p:nvSpPr>
          <p:cNvPr id="3" name="Slide Number Placeholder 2">
            <a:extLst>
              <a:ext uri="{FF2B5EF4-FFF2-40B4-BE49-F238E27FC236}">
                <a16:creationId xmlns:a16="http://schemas.microsoft.com/office/drawing/2014/main" id="{5592DC87-CCD4-8AB6-4C4E-411BF207F3DA}"/>
              </a:ext>
            </a:extLst>
          </p:cNvPr>
          <p:cNvSpPr>
            <a:spLocks noGrp="1"/>
          </p:cNvSpPr>
          <p:nvPr>
            <p:ph type="sldNum" sz="quarter" idx="4"/>
          </p:nvPr>
        </p:nvSpPr>
        <p:spPr/>
        <p:txBody>
          <a:bodyPr/>
          <a:lstStyle/>
          <a:p>
            <a:fld id="{941BE8DD-6BA1-AD43-8321-0CEB068BCC7D}" type="slidenum">
              <a:rPr lang="en-US" smtClean="0"/>
              <a:pPr/>
              <a:t>79</a:t>
            </a:fld>
            <a:endParaRPr lang="en-US" dirty="0"/>
          </a:p>
        </p:txBody>
      </p:sp>
      <p:sp>
        <p:nvSpPr>
          <p:cNvPr id="4" name="Content Placeholder 3">
            <a:extLst>
              <a:ext uri="{FF2B5EF4-FFF2-40B4-BE49-F238E27FC236}">
                <a16:creationId xmlns:a16="http://schemas.microsoft.com/office/drawing/2014/main" id="{2A993395-06F4-1AF6-890F-695DB6EFB8BF}"/>
              </a:ext>
            </a:extLst>
          </p:cNvPr>
          <p:cNvSpPr>
            <a:spLocks noGrp="1"/>
          </p:cNvSpPr>
          <p:nvPr>
            <p:ph sz="quarter" idx="10"/>
          </p:nvPr>
        </p:nvSpPr>
        <p:spPr>
          <a:xfrm>
            <a:off x="609600" y="1867711"/>
            <a:ext cx="10972800" cy="4104488"/>
          </a:xfrm>
        </p:spPr>
        <p:txBody>
          <a:bodyPr/>
          <a:lstStyle/>
          <a:p>
            <a:pPr marL="0" indent="0">
              <a:buNone/>
            </a:pPr>
            <a:r>
              <a:rPr lang="en-US" dirty="0">
                <a:solidFill>
                  <a:schemeClr val="tx1"/>
                </a:solidFill>
              </a:rPr>
              <a:t>Your resume and cover letter are key to a successful job search. </a:t>
            </a:r>
          </a:p>
          <a:p>
            <a:pPr marL="0" indent="0">
              <a:buNone/>
            </a:pPr>
            <a:endParaRPr lang="en-US" dirty="0">
              <a:solidFill>
                <a:schemeClr val="tx1"/>
              </a:solidFill>
            </a:endParaRPr>
          </a:p>
          <a:p>
            <a:pPr marL="0" indent="0">
              <a:buNone/>
            </a:pPr>
            <a:r>
              <a:rPr lang="en-US" dirty="0">
                <a:solidFill>
                  <a:schemeClr val="tx1"/>
                </a:solidFill>
              </a:rPr>
              <a:t>Create professional job search materials using the easy, step-by-step resume and cover letter builders. </a:t>
            </a:r>
          </a:p>
          <a:p>
            <a:pPr marL="0" indent="0">
              <a:buNone/>
            </a:pPr>
            <a:endParaRPr lang="en-US" dirty="0">
              <a:solidFill>
                <a:schemeClr val="tx1"/>
              </a:solidFill>
            </a:endParaRPr>
          </a:p>
          <a:p>
            <a:pPr marL="0" indent="0">
              <a:buNone/>
            </a:pPr>
            <a:r>
              <a:rPr lang="en-US" dirty="0">
                <a:solidFill>
                  <a:schemeClr val="tx1"/>
                </a:solidFill>
              </a:rPr>
              <a:t>Enhance your career knowledge through job shadowing, networking, and informational interviewing.</a:t>
            </a:r>
          </a:p>
          <a:p>
            <a:endParaRPr lang="en-US" dirty="0"/>
          </a:p>
        </p:txBody>
      </p:sp>
    </p:spTree>
    <p:extLst>
      <p:ext uri="{BB962C8B-B14F-4D97-AF65-F5344CB8AC3E}">
        <p14:creationId xmlns:p14="http://schemas.microsoft.com/office/powerpoint/2010/main" val="2903416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1DBA8E-BB6E-4EC4-A5BD-B08A95DF986B}"/>
              </a:ext>
            </a:extLst>
          </p:cNvPr>
          <p:cNvSpPr>
            <a:spLocks noGrp="1"/>
          </p:cNvSpPr>
          <p:nvPr>
            <p:ph type="title"/>
          </p:nvPr>
        </p:nvSpPr>
        <p:spPr/>
        <p:txBody>
          <a:bodyPr/>
          <a:lstStyle/>
          <a:p>
            <a:pPr algn="ctr"/>
            <a:r>
              <a:rPr lang="en-US" dirty="0"/>
              <a:t>Translation</a:t>
            </a:r>
          </a:p>
        </p:txBody>
      </p:sp>
      <p:pic>
        <p:nvPicPr>
          <p:cNvPr id="10" name="Content Placeholder 9">
            <a:extLst>
              <a:ext uri="{FF2B5EF4-FFF2-40B4-BE49-F238E27FC236}">
                <a16:creationId xmlns:a16="http://schemas.microsoft.com/office/drawing/2014/main" id="{CC35BA14-86B2-4CFF-8E36-79B326DD2CBE}"/>
              </a:ext>
            </a:extLst>
          </p:cNvPr>
          <p:cNvPicPr>
            <a:picLocks noGrp="1" noChangeAspect="1"/>
          </p:cNvPicPr>
          <p:nvPr>
            <p:ph sz="half" idx="2"/>
          </p:nvPr>
        </p:nvPicPr>
        <p:blipFill>
          <a:blip r:embed="rId2"/>
          <a:stretch>
            <a:fillRect/>
          </a:stretch>
        </p:blipFill>
        <p:spPr>
          <a:xfrm>
            <a:off x="3943060" y="3741156"/>
            <a:ext cx="4153480" cy="2381582"/>
          </a:xfrm>
        </p:spPr>
      </p:pic>
      <p:pic>
        <p:nvPicPr>
          <p:cNvPr id="9" name="Picture 8">
            <a:extLst>
              <a:ext uri="{FF2B5EF4-FFF2-40B4-BE49-F238E27FC236}">
                <a16:creationId xmlns:a16="http://schemas.microsoft.com/office/drawing/2014/main" id="{95FEC73C-8DAD-2605-6E81-79FEF42A58C7}"/>
              </a:ext>
            </a:extLst>
          </p:cNvPr>
          <p:cNvPicPr>
            <a:picLocks noChangeAspect="1"/>
          </p:cNvPicPr>
          <p:nvPr/>
        </p:nvPicPr>
        <p:blipFill>
          <a:blip r:embed="rId3"/>
          <a:stretch>
            <a:fillRect/>
          </a:stretch>
        </p:blipFill>
        <p:spPr>
          <a:xfrm>
            <a:off x="3158830" y="1672151"/>
            <a:ext cx="5652559" cy="1615017"/>
          </a:xfrm>
          <a:prstGeom prst="rect">
            <a:avLst/>
          </a:prstGeom>
        </p:spPr>
      </p:pic>
    </p:spTree>
    <p:extLst>
      <p:ext uri="{BB962C8B-B14F-4D97-AF65-F5344CB8AC3E}">
        <p14:creationId xmlns:p14="http://schemas.microsoft.com/office/powerpoint/2010/main" val="15280020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447A015-199D-4878-8CA8-F7CFD03613E1}"/>
              </a:ext>
            </a:extLst>
          </p:cNvPr>
          <p:cNvSpPr txBox="1">
            <a:spLocks/>
          </p:cNvSpPr>
          <p:nvPr/>
        </p:nvSpPr>
        <p:spPr>
          <a:xfrm>
            <a:off x="401711" y="0"/>
            <a:ext cx="11442627" cy="1325563"/>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a:lstStyle>
          <a:p>
            <a:pPr algn="ctr"/>
            <a:r>
              <a:rPr lang="en-US" dirty="0"/>
              <a:t>Career Plan:  Prepare</a:t>
            </a:r>
          </a:p>
        </p:txBody>
      </p:sp>
      <p:pic>
        <p:nvPicPr>
          <p:cNvPr id="6" name="Picture 5">
            <a:extLst>
              <a:ext uri="{FF2B5EF4-FFF2-40B4-BE49-F238E27FC236}">
                <a16:creationId xmlns:a16="http://schemas.microsoft.com/office/drawing/2014/main" id="{02285C67-EE05-5464-327A-2EABD88192CA}"/>
              </a:ext>
            </a:extLst>
          </p:cNvPr>
          <p:cNvPicPr>
            <a:picLocks noChangeAspect="1"/>
          </p:cNvPicPr>
          <p:nvPr/>
        </p:nvPicPr>
        <p:blipFill>
          <a:blip r:embed="rId2"/>
          <a:stretch>
            <a:fillRect/>
          </a:stretch>
        </p:blipFill>
        <p:spPr>
          <a:xfrm>
            <a:off x="2817627" y="1211628"/>
            <a:ext cx="7024909" cy="4947613"/>
          </a:xfrm>
          <a:prstGeom prst="rect">
            <a:avLst/>
          </a:prstGeom>
          <a:ln w="19050">
            <a:solidFill>
              <a:schemeClr val="accent1"/>
            </a:solidFill>
          </a:ln>
        </p:spPr>
      </p:pic>
    </p:spTree>
    <p:extLst>
      <p:ext uri="{BB962C8B-B14F-4D97-AF65-F5344CB8AC3E}">
        <p14:creationId xmlns:p14="http://schemas.microsoft.com/office/powerpoint/2010/main" val="1080884460"/>
      </p:ext>
    </p:extLst>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57C03F-CF1B-6C96-8A57-FF93E2DF7571}"/>
              </a:ext>
            </a:extLst>
          </p:cNvPr>
          <p:cNvSpPr txBox="1">
            <a:spLocks/>
          </p:cNvSpPr>
          <p:nvPr/>
        </p:nvSpPr>
        <p:spPr>
          <a:xfrm>
            <a:off x="401711" y="0"/>
            <a:ext cx="2881045" cy="1325563"/>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3600" b="0" kern="1200">
                <a:solidFill>
                  <a:srgbClr val="FFFFFF"/>
                </a:solidFill>
                <a:latin typeface="+mj-lt"/>
                <a:ea typeface="+mj-ea"/>
                <a:cs typeface="Calibri"/>
              </a:defRPr>
            </a:lvl1pPr>
          </a:lstStyle>
          <a:p>
            <a:r>
              <a:rPr lang="en-US"/>
              <a:t>Prepare</a:t>
            </a:r>
            <a:endParaRPr lang="en-US" dirty="0"/>
          </a:p>
        </p:txBody>
      </p:sp>
      <p:sp>
        <p:nvSpPr>
          <p:cNvPr id="2" name="TextBox 1">
            <a:extLst>
              <a:ext uri="{FF2B5EF4-FFF2-40B4-BE49-F238E27FC236}">
                <a16:creationId xmlns:a16="http://schemas.microsoft.com/office/drawing/2014/main" id="{7AEDCB55-4052-6581-4F8F-A5A95F9D2666}"/>
              </a:ext>
            </a:extLst>
          </p:cNvPr>
          <p:cNvSpPr txBox="1"/>
          <p:nvPr/>
        </p:nvSpPr>
        <p:spPr>
          <a:xfrm>
            <a:off x="328606" y="2328866"/>
            <a:ext cx="2881045" cy="2677656"/>
          </a:xfrm>
          <a:prstGeom prst="rect">
            <a:avLst/>
          </a:prstGeom>
          <a:noFill/>
        </p:spPr>
        <p:txBody>
          <a:bodyPr wrap="square" rtlCol="0">
            <a:spAutoFit/>
          </a:bodyPr>
          <a:lstStyle/>
          <a:p>
            <a:r>
              <a:rPr lang="en-US" sz="2400" dirty="0"/>
              <a:t>There are</a:t>
            </a:r>
          </a:p>
          <a:p>
            <a:r>
              <a:rPr lang="en-US" sz="2400" i="1" dirty="0"/>
              <a:t>11 Career Plan </a:t>
            </a:r>
            <a:r>
              <a:rPr lang="en-US" sz="2400" dirty="0"/>
              <a:t>activities </a:t>
            </a:r>
          </a:p>
          <a:p>
            <a:r>
              <a:rPr lang="en-US" sz="2400" dirty="0"/>
              <a:t>to help you prepare to be job ready for your new career options and search.</a:t>
            </a:r>
          </a:p>
        </p:txBody>
      </p:sp>
      <p:pic>
        <p:nvPicPr>
          <p:cNvPr id="8" name="Picture 7">
            <a:extLst>
              <a:ext uri="{FF2B5EF4-FFF2-40B4-BE49-F238E27FC236}">
                <a16:creationId xmlns:a16="http://schemas.microsoft.com/office/drawing/2014/main" id="{7DBF0875-7C7B-DF13-687C-E69FEC2A1D42}"/>
              </a:ext>
            </a:extLst>
          </p:cNvPr>
          <p:cNvPicPr>
            <a:picLocks noChangeAspect="1"/>
          </p:cNvPicPr>
          <p:nvPr/>
        </p:nvPicPr>
        <p:blipFill>
          <a:blip r:embed="rId2"/>
          <a:stretch>
            <a:fillRect/>
          </a:stretch>
        </p:blipFill>
        <p:spPr>
          <a:xfrm>
            <a:off x="3359888" y="203064"/>
            <a:ext cx="8048847" cy="5775756"/>
          </a:xfrm>
          <a:prstGeom prst="rect">
            <a:avLst/>
          </a:prstGeom>
          <a:ln>
            <a:solidFill>
              <a:schemeClr val="accent6"/>
            </a:solidFill>
          </a:ln>
        </p:spPr>
      </p:pic>
    </p:spTree>
    <p:extLst>
      <p:ext uri="{BB962C8B-B14F-4D97-AF65-F5344CB8AC3E}">
        <p14:creationId xmlns:p14="http://schemas.microsoft.com/office/powerpoint/2010/main" val="1310975319"/>
      </p:ext>
    </p:extLst>
  </p:cSld>
  <p:clrMapOvr>
    <a:masterClrMapping/>
  </p:clrMapOvr>
  <p:transition>
    <p:fade thruBlk="1"/>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EC13D-076A-5F88-6B0A-EBDE3573633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ED7F161-7E2B-4A5D-9108-6DA101E9FC8A}"/>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8D8428F8-4FB7-4674-B8B5-0E12555154FA}"/>
              </a:ext>
            </a:extLst>
          </p:cNvPr>
          <p:cNvSpPr txBox="1"/>
          <p:nvPr/>
        </p:nvSpPr>
        <p:spPr>
          <a:xfrm>
            <a:off x="585789" y="2557463"/>
            <a:ext cx="2881045" cy="1938992"/>
          </a:xfrm>
          <a:prstGeom prst="rect">
            <a:avLst/>
          </a:prstGeom>
          <a:noFill/>
        </p:spPr>
        <p:txBody>
          <a:bodyPr wrap="square" rtlCol="0">
            <a:spAutoFit/>
          </a:bodyPr>
          <a:lstStyle/>
          <a:p>
            <a:r>
              <a:rPr lang="en-US" sz="2400" dirty="0"/>
              <a:t>Activity #1</a:t>
            </a:r>
          </a:p>
          <a:p>
            <a:endParaRPr lang="en-US" sz="2400" dirty="0"/>
          </a:p>
          <a:p>
            <a:r>
              <a:rPr lang="en-US" sz="2400" dirty="0"/>
              <a:t>Careers</a:t>
            </a:r>
          </a:p>
          <a:p>
            <a:endParaRPr lang="en-US" sz="2400" i="1" dirty="0"/>
          </a:p>
          <a:p>
            <a:r>
              <a:rPr lang="en-US" sz="2400" i="1" dirty="0"/>
              <a:t>Cluster</a:t>
            </a:r>
          </a:p>
        </p:txBody>
      </p:sp>
      <p:pic>
        <p:nvPicPr>
          <p:cNvPr id="7" name="Picture 6">
            <a:extLst>
              <a:ext uri="{FF2B5EF4-FFF2-40B4-BE49-F238E27FC236}">
                <a16:creationId xmlns:a16="http://schemas.microsoft.com/office/drawing/2014/main" id="{B9E55718-799D-534A-6A16-4971C6042385}"/>
              </a:ext>
            </a:extLst>
          </p:cNvPr>
          <p:cNvPicPr>
            <a:picLocks noChangeAspect="1"/>
          </p:cNvPicPr>
          <p:nvPr/>
        </p:nvPicPr>
        <p:blipFill>
          <a:blip r:embed="rId2"/>
          <a:stretch>
            <a:fillRect/>
          </a:stretch>
        </p:blipFill>
        <p:spPr>
          <a:xfrm>
            <a:off x="4137015" y="206828"/>
            <a:ext cx="4107063" cy="6270171"/>
          </a:xfrm>
          <a:prstGeom prst="rect">
            <a:avLst/>
          </a:prstGeom>
          <a:ln>
            <a:solidFill>
              <a:schemeClr val="accent6"/>
            </a:solidFill>
          </a:ln>
        </p:spPr>
      </p:pic>
    </p:spTree>
    <p:extLst>
      <p:ext uri="{BB962C8B-B14F-4D97-AF65-F5344CB8AC3E}">
        <p14:creationId xmlns:p14="http://schemas.microsoft.com/office/powerpoint/2010/main" val="3560118409"/>
      </p:ext>
    </p:extLst>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9877E3-2DBA-D610-88AB-3CF820058CF8}"/>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177145C2-895A-690B-0389-5AFB2408769A}"/>
              </a:ext>
            </a:extLst>
          </p:cNvPr>
          <p:cNvSpPr txBox="1"/>
          <p:nvPr/>
        </p:nvSpPr>
        <p:spPr>
          <a:xfrm>
            <a:off x="585789" y="2557463"/>
            <a:ext cx="2881045" cy="1938992"/>
          </a:xfrm>
          <a:prstGeom prst="rect">
            <a:avLst/>
          </a:prstGeom>
          <a:noFill/>
        </p:spPr>
        <p:txBody>
          <a:bodyPr wrap="square" rtlCol="0">
            <a:spAutoFit/>
          </a:bodyPr>
          <a:lstStyle/>
          <a:p>
            <a:r>
              <a:rPr lang="en-US" sz="2400" dirty="0"/>
              <a:t>Activity #1</a:t>
            </a:r>
          </a:p>
          <a:p>
            <a:endParaRPr lang="en-US" sz="2400" dirty="0"/>
          </a:p>
          <a:p>
            <a:r>
              <a:rPr lang="en-US" sz="2400" dirty="0"/>
              <a:t>Careers</a:t>
            </a:r>
          </a:p>
          <a:p>
            <a:endParaRPr lang="en-US" sz="2400" i="1" dirty="0"/>
          </a:p>
          <a:p>
            <a:r>
              <a:rPr lang="en-US" sz="2400" i="1" dirty="0"/>
              <a:t>Title</a:t>
            </a:r>
          </a:p>
        </p:txBody>
      </p:sp>
      <p:pic>
        <p:nvPicPr>
          <p:cNvPr id="7" name="Picture 6">
            <a:extLst>
              <a:ext uri="{FF2B5EF4-FFF2-40B4-BE49-F238E27FC236}">
                <a16:creationId xmlns:a16="http://schemas.microsoft.com/office/drawing/2014/main" id="{DF6231D7-D20C-5B4E-6A50-514F18EC0240}"/>
              </a:ext>
            </a:extLst>
          </p:cNvPr>
          <p:cNvPicPr>
            <a:picLocks noChangeAspect="1"/>
          </p:cNvPicPr>
          <p:nvPr/>
        </p:nvPicPr>
        <p:blipFill>
          <a:blip r:embed="rId2"/>
          <a:stretch>
            <a:fillRect/>
          </a:stretch>
        </p:blipFill>
        <p:spPr>
          <a:xfrm>
            <a:off x="3258294" y="85553"/>
            <a:ext cx="6350326" cy="6686894"/>
          </a:xfrm>
          <a:prstGeom prst="rect">
            <a:avLst/>
          </a:prstGeom>
          <a:ln w="19050">
            <a:solidFill>
              <a:schemeClr val="accent1"/>
            </a:solidFill>
          </a:ln>
        </p:spPr>
      </p:pic>
    </p:spTree>
    <p:extLst>
      <p:ext uri="{BB962C8B-B14F-4D97-AF65-F5344CB8AC3E}">
        <p14:creationId xmlns:p14="http://schemas.microsoft.com/office/powerpoint/2010/main" val="2351645707"/>
      </p:ext>
    </p:extLst>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C4FD1A-F3FA-C2CB-3B16-CFA810FF4110}"/>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71FAC2FF-46AA-1579-2559-DCD7FA8777E1}"/>
              </a:ext>
            </a:extLst>
          </p:cNvPr>
          <p:cNvSpPr txBox="1"/>
          <p:nvPr/>
        </p:nvSpPr>
        <p:spPr>
          <a:xfrm>
            <a:off x="585789" y="2557463"/>
            <a:ext cx="2881045" cy="1200329"/>
          </a:xfrm>
          <a:prstGeom prst="rect">
            <a:avLst/>
          </a:prstGeom>
          <a:noFill/>
        </p:spPr>
        <p:txBody>
          <a:bodyPr wrap="square" rtlCol="0">
            <a:spAutoFit/>
          </a:bodyPr>
          <a:lstStyle/>
          <a:p>
            <a:r>
              <a:rPr lang="en-US" sz="2400" dirty="0"/>
              <a:t>Activity #2</a:t>
            </a:r>
          </a:p>
          <a:p>
            <a:endParaRPr lang="en-US" sz="2400" dirty="0"/>
          </a:p>
          <a:p>
            <a:r>
              <a:rPr lang="en-US" sz="2400" dirty="0"/>
              <a:t>Job Shadow Guide</a:t>
            </a:r>
            <a:endParaRPr lang="en-US" sz="2400" i="1" dirty="0"/>
          </a:p>
        </p:txBody>
      </p:sp>
      <p:pic>
        <p:nvPicPr>
          <p:cNvPr id="7" name="Picture 6">
            <a:extLst>
              <a:ext uri="{FF2B5EF4-FFF2-40B4-BE49-F238E27FC236}">
                <a16:creationId xmlns:a16="http://schemas.microsoft.com/office/drawing/2014/main" id="{C27A0239-EA9A-3E26-8E9E-DC01F16400DC}"/>
              </a:ext>
            </a:extLst>
          </p:cNvPr>
          <p:cNvPicPr>
            <a:picLocks noChangeAspect="1"/>
          </p:cNvPicPr>
          <p:nvPr/>
        </p:nvPicPr>
        <p:blipFill>
          <a:blip r:embed="rId2"/>
          <a:stretch>
            <a:fillRect/>
          </a:stretch>
        </p:blipFill>
        <p:spPr>
          <a:xfrm>
            <a:off x="3734996" y="206209"/>
            <a:ext cx="6420180" cy="6445581"/>
          </a:xfrm>
          <a:prstGeom prst="rect">
            <a:avLst/>
          </a:prstGeom>
          <a:ln w="19050">
            <a:solidFill>
              <a:schemeClr val="accent1"/>
            </a:solidFill>
          </a:ln>
        </p:spPr>
      </p:pic>
    </p:spTree>
    <p:extLst>
      <p:ext uri="{BB962C8B-B14F-4D97-AF65-F5344CB8AC3E}">
        <p14:creationId xmlns:p14="http://schemas.microsoft.com/office/powerpoint/2010/main" val="2160277973"/>
      </p:ext>
    </p:extLst>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6233171-3727-5402-6072-19017B48DD94}"/>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28DD02F8-838B-7077-0395-4BC02343F880}"/>
              </a:ext>
            </a:extLst>
          </p:cNvPr>
          <p:cNvSpPr txBox="1"/>
          <p:nvPr/>
        </p:nvSpPr>
        <p:spPr>
          <a:xfrm>
            <a:off x="585789" y="2557463"/>
            <a:ext cx="2881045" cy="1569660"/>
          </a:xfrm>
          <a:prstGeom prst="rect">
            <a:avLst/>
          </a:prstGeom>
          <a:noFill/>
        </p:spPr>
        <p:txBody>
          <a:bodyPr wrap="square" rtlCol="0">
            <a:spAutoFit/>
          </a:bodyPr>
          <a:lstStyle/>
          <a:p>
            <a:r>
              <a:rPr lang="en-US" sz="2400" dirty="0"/>
              <a:t>Activity #3</a:t>
            </a:r>
          </a:p>
          <a:p>
            <a:endParaRPr lang="en-US" sz="2400" dirty="0"/>
          </a:p>
          <a:p>
            <a:r>
              <a:rPr lang="en-US" sz="2400" dirty="0"/>
              <a:t>Informational Interview Guide</a:t>
            </a:r>
            <a:endParaRPr lang="en-US" sz="2400" i="1" dirty="0"/>
          </a:p>
        </p:txBody>
      </p:sp>
      <p:pic>
        <p:nvPicPr>
          <p:cNvPr id="7" name="Picture 6">
            <a:extLst>
              <a:ext uri="{FF2B5EF4-FFF2-40B4-BE49-F238E27FC236}">
                <a16:creationId xmlns:a16="http://schemas.microsoft.com/office/drawing/2014/main" id="{DF5F612E-6569-A06D-4D7A-D1E814B18B92}"/>
              </a:ext>
            </a:extLst>
          </p:cNvPr>
          <p:cNvPicPr>
            <a:picLocks noChangeAspect="1"/>
          </p:cNvPicPr>
          <p:nvPr/>
        </p:nvPicPr>
        <p:blipFill>
          <a:blip r:embed="rId2"/>
          <a:stretch>
            <a:fillRect/>
          </a:stretch>
        </p:blipFill>
        <p:spPr>
          <a:xfrm>
            <a:off x="3584869" y="187158"/>
            <a:ext cx="6350326" cy="6483683"/>
          </a:xfrm>
          <a:prstGeom prst="rect">
            <a:avLst/>
          </a:prstGeom>
          <a:ln w="19050">
            <a:solidFill>
              <a:schemeClr val="accent1"/>
            </a:solidFill>
          </a:ln>
        </p:spPr>
      </p:pic>
    </p:spTree>
    <p:extLst>
      <p:ext uri="{BB962C8B-B14F-4D97-AF65-F5344CB8AC3E}">
        <p14:creationId xmlns:p14="http://schemas.microsoft.com/office/powerpoint/2010/main" val="4121173596"/>
      </p:ext>
    </p:extLst>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EAE3933-4B00-D084-27A9-B60E978BBD8E}"/>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A2E2D43D-5A01-FD59-5650-43187D675578}"/>
              </a:ext>
            </a:extLst>
          </p:cNvPr>
          <p:cNvSpPr txBox="1"/>
          <p:nvPr/>
        </p:nvSpPr>
        <p:spPr>
          <a:xfrm>
            <a:off x="585789" y="2557463"/>
            <a:ext cx="2881045" cy="1200329"/>
          </a:xfrm>
          <a:prstGeom prst="rect">
            <a:avLst/>
          </a:prstGeom>
          <a:noFill/>
        </p:spPr>
        <p:txBody>
          <a:bodyPr wrap="square" rtlCol="0">
            <a:spAutoFit/>
          </a:bodyPr>
          <a:lstStyle/>
          <a:p>
            <a:r>
              <a:rPr lang="en-US" sz="2400" dirty="0"/>
              <a:t>Activity #4</a:t>
            </a:r>
          </a:p>
          <a:p>
            <a:endParaRPr lang="en-US" sz="2400" dirty="0"/>
          </a:p>
          <a:p>
            <a:r>
              <a:rPr lang="en-US" sz="2400" dirty="0"/>
              <a:t>My Financial Plan</a:t>
            </a:r>
            <a:endParaRPr lang="en-US" sz="2400" i="1" dirty="0"/>
          </a:p>
        </p:txBody>
      </p:sp>
      <p:pic>
        <p:nvPicPr>
          <p:cNvPr id="7" name="Picture 6">
            <a:extLst>
              <a:ext uri="{FF2B5EF4-FFF2-40B4-BE49-F238E27FC236}">
                <a16:creationId xmlns:a16="http://schemas.microsoft.com/office/drawing/2014/main" id="{F1F8E0E9-D6E0-8420-23D3-9E8F078FA341}"/>
              </a:ext>
            </a:extLst>
          </p:cNvPr>
          <p:cNvPicPr>
            <a:picLocks noChangeAspect="1"/>
          </p:cNvPicPr>
          <p:nvPr/>
        </p:nvPicPr>
        <p:blipFill>
          <a:blip r:embed="rId2"/>
          <a:stretch>
            <a:fillRect/>
          </a:stretch>
        </p:blipFill>
        <p:spPr>
          <a:xfrm>
            <a:off x="3895107" y="377668"/>
            <a:ext cx="6426530" cy="6102664"/>
          </a:xfrm>
          <a:prstGeom prst="rect">
            <a:avLst/>
          </a:prstGeom>
          <a:ln w="19050">
            <a:solidFill>
              <a:schemeClr val="accent1"/>
            </a:solidFill>
          </a:ln>
        </p:spPr>
      </p:pic>
    </p:spTree>
    <p:extLst>
      <p:ext uri="{BB962C8B-B14F-4D97-AF65-F5344CB8AC3E}">
        <p14:creationId xmlns:p14="http://schemas.microsoft.com/office/powerpoint/2010/main" val="104898224"/>
      </p:ext>
    </p:extLst>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5652FB2-3E44-3B34-EDA7-1130CA01A90E}"/>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602B4046-163C-6034-037A-ED71D9AFFC65}"/>
              </a:ext>
            </a:extLst>
          </p:cNvPr>
          <p:cNvSpPr txBox="1"/>
          <p:nvPr/>
        </p:nvSpPr>
        <p:spPr>
          <a:xfrm>
            <a:off x="585789" y="2557463"/>
            <a:ext cx="2881045" cy="1200329"/>
          </a:xfrm>
          <a:prstGeom prst="rect">
            <a:avLst/>
          </a:prstGeom>
          <a:noFill/>
        </p:spPr>
        <p:txBody>
          <a:bodyPr wrap="square" rtlCol="0">
            <a:spAutoFit/>
          </a:bodyPr>
          <a:lstStyle/>
          <a:p>
            <a:r>
              <a:rPr lang="en-US" sz="2400" dirty="0"/>
              <a:t>Activity #5</a:t>
            </a:r>
          </a:p>
          <a:p>
            <a:endParaRPr lang="en-US" sz="2400" dirty="0"/>
          </a:p>
          <a:p>
            <a:r>
              <a:rPr lang="en-US" sz="2400" dirty="0"/>
              <a:t>Set Goals </a:t>
            </a:r>
          </a:p>
        </p:txBody>
      </p:sp>
      <p:pic>
        <p:nvPicPr>
          <p:cNvPr id="7" name="Picture 6">
            <a:extLst>
              <a:ext uri="{FF2B5EF4-FFF2-40B4-BE49-F238E27FC236}">
                <a16:creationId xmlns:a16="http://schemas.microsoft.com/office/drawing/2014/main" id="{0413522D-5258-E9B0-C374-F3AEB474B577}"/>
              </a:ext>
            </a:extLst>
          </p:cNvPr>
          <p:cNvPicPr>
            <a:picLocks noChangeAspect="1"/>
          </p:cNvPicPr>
          <p:nvPr/>
        </p:nvPicPr>
        <p:blipFill>
          <a:blip r:embed="rId2"/>
          <a:stretch>
            <a:fillRect/>
          </a:stretch>
        </p:blipFill>
        <p:spPr>
          <a:xfrm>
            <a:off x="2895435" y="977773"/>
            <a:ext cx="6725505" cy="5150883"/>
          </a:xfrm>
          <a:prstGeom prst="rect">
            <a:avLst/>
          </a:prstGeom>
          <a:ln w="19050">
            <a:solidFill>
              <a:schemeClr val="accent1"/>
            </a:solidFill>
          </a:ln>
        </p:spPr>
      </p:pic>
    </p:spTree>
    <p:extLst>
      <p:ext uri="{BB962C8B-B14F-4D97-AF65-F5344CB8AC3E}">
        <p14:creationId xmlns:p14="http://schemas.microsoft.com/office/powerpoint/2010/main" val="1234360057"/>
      </p:ext>
    </p:extLst>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16B84D5-5625-4E12-84E1-28ED18B63802}"/>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78E44A38-F0C5-1F1B-A3F9-D6AB820BBC4D}"/>
              </a:ext>
            </a:extLst>
          </p:cNvPr>
          <p:cNvSpPr txBox="1"/>
          <p:nvPr/>
        </p:nvSpPr>
        <p:spPr>
          <a:xfrm>
            <a:off x="585789" y="2557463"/>
            <a:ext cx="2881045" cy="1200329"/>
          </a:xfrm>
          <a:prstGeom prst="rect">
            <a:avLst/>
          </a:prstGeom>
          <a:noFill/>
        </p:spPr>
        <p:txBody>
          <a:bodyPr wrap="square" rtlCol="0">
            <a:spAutoFit/>
          </a:bodyPr>
          <a:lstStyle/>
          <a:p>
            <a:r>
              <a:rPr lang="en-US" sz="2400" dirty="0"/>
              <a:t>Activity #6</a:t>
            </a:r>
          </a:p>
          <a:p>
            <a:endParaRPr lang="en-US" sz="2400" dirty="0"/>
          </a:p>
          <a:p>
            <a:r>
              <a:rPr lang="en-US" sz="2400" dirty="0"/>
              <a:t>Facing Obstacles</a:t>
            </a:r>
            <a:endParaRPr lang="en-US" sz="2400" i="1" dirty="0"/>
          </a:p>
        </p:txBody>
      </p:sp>
      <p:pic>
        <p:nvPicPr>
          <p:cNvPr id="7" name="Picture 6">
            <a:extLst>
              <a:ext uri="{FF2B5EF4-FFF2-40B4-BE49-F238E27FC236}">
                <a16:creationId xmlns:a16="http://schemas.microsoft.com/office/drawing/2014/main" id="{13100FEE-83B5-2FD0-FFF1-430782F5BD03}"/>
              </a:ext>
            </a:extLst>
          </p:cNvPr>
          <p:cNvPicPr>
            <a:picLocks noChangeAspect="1"/>
          </p:cNvPicPr>
          <p:nvPr/>
        </p:nvPicPr>
        <p:blipFill>
          <a:blip r:embed="rId2"/>
          <a:stretch>
            <a:fillRect/>
          </a:stretch>
        </p:blipFill>
        <p:spPr>
          <a:xfrm>
            <a:off x="3282755" y="337458"/>
            <a:ext cx="7633759" cy="5693228"/>
          </a:xfrm>
          <a:prstGeom prst="rect">
            <a:avLst/>
          </a:prstGeom>
          <a:ln w="19050">
            <a:solidFill>
              <a:schemeClr val="accent1"/>
            </a:solidFill>
          </a:ln>
        </p:spPr>
      </p:pic>
    </p:spTree>
    <p:extLst>
      <p:ext uri="{BB962C8B-B14F-4D97-AF65-F5344CB8AC3E}">
        <p14:creationId xmlns:p14="http://schemas.microsoft.com/office/powerpoint/2010/main" val="984091687"/>
      </p:ext>
    </p:extLst>
  </p:cSld>
  <p:clrMapOvr>
    <a:masterClrMapping/>
  </p:clrMapOvr>
  <p:transition>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3733CEB-732C-BA15-BC6E-9026BE5B9592}"/>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14D6630C-8C97-C3B4-61E3-D86F5AA051B5}"/>
              </a:ext>
            </a:extLst>
          </p:cNvPr>
          <p:cNvSpPr txBox="1"/>
          <p:nvPr/>
        </p:nvSpPr>
        <p:spPr>
          <a:xfrm>
            <a:off x="585789" y="2557463"/>
            <a:ext cx="2881045" cy="1569660"/>
          </a:xfrm>
          <a:prstGeom prst="rect">
            <a:avLst/>
          </a:prstGeom>
          <a:noFill/>
        </p:spPr>
        <p:txBody>
          <a:bodyPr wrap="square" rtlCol="0">
            <a:spAutoFit/>
          </a:bodyPr>
          <a:lstStyle/>
          <a:p>
            <a:r>
              <a:rPr lang="en-US" sz="2400" dirty="0"/>
              <a:t>Activity #7</a:t>
            </a:r>
          </a:p>
          <a:p>
            <a:endParaRPr lang="en-US" sz="2400" dirty="0"/>
          </a:p>
          <a:p>
            <a:r>
              <a:rPr lang="en-US" sz="2400" dirty="0"/>
              <a:t>Job Search Action Plan</a:t>
            </a:r>
            <a:endParaRPr lang="en-US" sz="2400" i="1" dirty="0"/>
          </a:p>
        </p:txBody>
      </p:sp>
      <p:pic>
        <p:nvPicPr>
          <p:cNvPr id="7" name="Picture 6">
            <a:extLst>
              <a:ext uri="{FF2B5EF4-FFF2-40B4-BE49-F238E27FC236}">
                <a16:creationId xmlns:a16="http://schemas.microsoft.com/office/drawing/2014/main" id="{DB35D014-FE61-4D00-5C28-4B98115B1C05}"/>
              </a:ext>
            </a:extLst>
          </p:cNvPr>
          <p:cNvPicPr>
            <a:picLocks noChangeAspect="1"/>
          </p:cNvPicPr>
          <p:nvPr/>
        </p:nvPicPr>
        <p:blipFill>
          <a:blip r:embed="rId2"/>
          <a:stretch>
            <a:fillRect/>
          </a:stretch>
        </p:blipFill>
        <p:spPr>
          <a:xfrm>
            <a:off x="3809837" y="325899"/>
            <a:ext cx="6716651" cy="5823763"/>
          </a:xfrm>
          <a:prstGeom prst="rect">
            <a:avLst/>
          </a:prstGeom>
          <a:ln w="19050">
            <a:solidFill>
              <a:schemeClr val="accent1"/>
            </a:solidFill>
          </a:ln>
        </p:spPr>
      </p:pic>
    </p:spTree>
    <p:extLst>
      <p:ext uri="{BB962C8B-B14F-4D97-AF65-F5344CB8AC3E}">
        <p14:creationId xmlns:p14="http://schemas.microsoft.com/office/powerpoint/2010/main" val="3344133066"/>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C03FB-A873-429F-A4DE-68288B315345}"/>
              </a:ext>
            </a:extLst>
          </p:cNvPr>
          <p:cNvSpPr>
            <a:spLocks noGrp="1"/>
          </p:cNvSpPr>
          <p:nvPr>
            <p:ph type="title"/>
          </p:nvPr>
        </p:nvSpPr>
        <p:spPr/>
        <p:txBody>
          <a:bodyPr>
            <a:normAutofit fontScale="90000"/>
          </a:bodyPr>
          <a:lstStyle/>
          <a:p>
            <a:pPr algn="ctr"/>
            <a:r>
              <a:rPr lang="en-US" dirty="0"/>
              <a:t>The MassHire Career Information System Portal</a:t>
            </a:r>
            <a:br>
              <a:rPr lang="en-US" dirty="0"/>
            </a:br>
            <a:r>
              <a:rPr lang="en-US" sz="3600" dirty="0">
                <a:solidFill>
                  <a:schemeClr val="bg1"/>
                </a:solidFill>
                <a:hlinkClick r:id="rId2">
                  <a:extLst>
                    <a:ext uri="{A12FA001-AC4F-418D-AE19-62706E023703}">
                      <ahyp:hlinkClr xmlns:ahyp="http://schemas.microsoft.com/office/drawing/2018/hyperlinkcolor" val="tx"/>
                    </a:ext>
                  </a:extLst>
                </a:hlinkClick>
              </a:rPr>
              <a:t>https://portal.ma.cis360.org/</a:t>
            </a:r>
            <a:r>
              <a:rPr lang="en-US" sz="3600" dirty="0">
                <a:solidFill>
                  <a:schemeClr val="bg1"/>
                </a:solidFill>
              </a:rPr>
              <a:t> </a:t>
            </a:r>
          </a:p>
        </p:txBody>
      </p:sp>
      <p:pic>
        <p:nvPicPr>
          <p:cNvPr id="4" name="Picture 3">
            <a:extLst>
              <a:ext uri="{FF2B5EF4-FFF2-40B4-BE49-F238E27FC236}">
                <a16:creationId xmlns:a16="http://schemas.microsoft.com/office/drawing/2014/main" id="{02C4ED3E-81C5-4CAA-9CE4-B9A08E473234}"/>
              </a:ext>
            </a:extLst>
          </p:cNvPr>
          <p:cNvPicPr>
            <a:picLocks noChangeAspect="1"/>
          </p:cNvPicPr>
          <p:nvPr/>
        </p:nvPicPr>
        <p:blipFill>
          <a:blip r:embed="rId3"/>
          <a:stretch>
            <a:fillRect/>
          </a:stretch>
        </p:blipFill>
        <p:spPr>
          <a:xfrm>
            <a:off x="2698312" y="1243282"/>
            <a:ext cx="6488022" cy="4917305"/>
          </a:xfrm>
          <a:prstGeom prst="rect">
            <a:avLst/>
          </a:prstGeom>
          <a:ln>
            <a:solidFill>
              <a:schemeClr val="accent1"/>
            </a:solidFill>
          </a:ln>
        </p:spPr>
      </p:pic>
    </p:spTree>
    <p:extLst>
      <p:ext uri="{BB962C8B-B14F-4D97-AF65-F5344CB8AC3E}">
        <p14:creationId xmlns:p14="http://schemas.microsoft.com/office/powerpoint/2010/main" val="489308839"/>
      </p:ext>
    </p:extLst>
  </p:cSld>
  <p:clrMapOvr>
    <a:masterClrMapping/>
  </p:clrMapOvr>
  <p:transition>
    <p:fade thruBlk="1"/>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4D47F7F-1E23-4582-DF68-DE3A38F3BDCE}"/>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1F45C4BC-8D72-CE70-CE9D-AB9BAAE5D91B}"/>
              </a:ext>
            </a:extLst>
          </p:cNvPr>
          <p:cNvSpPr txBox="1"/>
          <p:nvPr/>
        </p:nvSpPr>
        <p:spPr>
          <a:xfrm>
            <a:off x="585789" y="2557463"/>
            <a:ext cx="2881045" cy="1200329"/>
          </a:xfrm>
          <a:prstGeom prst="rect">
            <a:avLst/>
          </a:prstGeom>
          <a:noFill/>
        </p:spPr>
        <p:txBody>
          <a:bodyPr wrap="square" rtlCol="0">
            <a:spAutoFit/>
          </a:bodyPr>
          <a:lstStyle/>
          <a:p>
            <a:r>
              <a:rPr lang="en-US" sz="2400" dirty="0"/>
              <a:t>Activity #8</a:t>
            </a:r>
          </a:p>
          <a:p>
            <a:endParaRPr lang="en-US" sz="2400" dirty="0"/>
          </a:p>
          <a:p>
            <a:r>
              <a:rPr lang="en-US" sz="2400" dirty="0"/>
              <a:t>My Network</a:t>
            </a:r>
            <a:endParaRPr lang="en-US" sz="2400" i="1" dirty="0"/>
          </a:p>
        </p:txBody>
      </p:sp>
      <p:pic>
        <p:nvPicPr>
          <p:cNvPr id="7" name="Picture 6">
            <a:extLst>
              <a:ext uri="{FF2B5EF4-FFF2-40B4-BE49-F238E27FC236}">
                <a16:creationId xmlns:a16="http://schemas.microsoft.com/office/drawing/2014/main" id="{A4233197-D846-9CBC-B376-F6D6ADA0D44B}"/>
              </a:ext>
            </a:extLst>
          </p:cNvPr>
          <p:cNvPicPr>
            <a:picLocks noChangeAspect="1"/>
          </p:cNvPicPr>
          <p:nvPr/>
        </p:nvPicPr>
        <p:blipFill>
          <a:blip r:embed="rId2"/>
          <a:stretch>
            <a:fillRect/>
          </a:stretch>
        </p:blipFill>
        <p:spPr>
          <a:xfrm>
            <a:off x="3239243" y="370865"/>
            <a:ext cx="6388428" cy="6007409"/>
          </a:xfrm>
          <a:prstGeom prst="rect">
            <a:avLst/>
          </a:prstGeom>
          <a:ln w="19050">
            <a:solidFill>
              <a:schemeClr val="accent1"/>
            </a:solidFill>
          </a:ln>
        </p:spPr>
      </p:pic>
    </p:spTree>
    <p:extLst>
      <p:ext uri="{BB962C8B-B14F-4D97-AF65-F5344CB8AC3E}">
        <p14:creationId xmlns:p14="http://schemas.microsoft.com/office/powerpoint/2010/main" val="188489721"/>
      </p:ext>
    </p:extLst>
  </p:cSld>
  <p:clrMapOvr>
    <a:masterClrMapping/>
  </p:clrMapOvr>
  <p:transition>
    <p:fade thruBlk="1"/>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6E4857-645B-8926-6806-2036329F46DD}"/>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B3063DD2-9E6D-C40C-815E-1381B6B191F6}"/>
              </a:ext>
            </a:extLst>
          </p:cNvPr>
          <p:cNvSpPr txBox="1"/>
          <p:nvPr/>
        </p:nvSpPr>
        <p:spPr>
          <a:xfrm>
            <a:off x="585789" y="2644170"/>
            <a:ext cx="2881045" cy="1938992"/>
          </a:xfrm>
          <a:prstGeom prst="rect">
            <a:avLst/>
          </a:prstGeom>
          <a:noFill/>
        </p:spPr>
        <p:txBody>
          <a:bodyPr wrap="square" rtlCol="0">
            <a:spAutoFit/>
          </a:bodyPr>
          <a:lstStyle/>
          <a:p>
            <a:r>
              <a:rPr lang="en-US" sz="2400" dirty="0"/>
              <a:t>Activity # NEW </a:t>
            </a:r>
          </a:p>
          <a:p>
            <a:r>
              <a:rPr lang="en-US" sz="2400"/>
              <a:t>#9 </a:t>
            </a:r>
            <a:endParaRPr lang="en-US" sz="2400" dirty="0"/>
          </a:p>
          <a:p>
            <a:endParaRPr lang="en-US" sz="2400" dirty="0"/>
          </a:p>
          <a:p>
            <a:r>
              <a:rPr lang="en-US" sz="2400" dirty="0"/>
              <a:t>Track Work-Based Learning</a:t>
            </a:r>
            <a:endParaRPr lang="en-US" sz="2400" i="1" dirty="0"/>
          </a:p>
        </p:txBody>
      </p:sp>
      <p:pic>
        <p:nvPicPr>
          <p:cNvPr id="7" name="Picture 6">
            <a:extLst>
              <a:ext uri="{FF2B5EF4-FFF2-40B4-BE49-F238E27FC236}">
                <a16:creationId xmlns:a16="http://schemas.microsoft.com/office/drawing/2014/main" id="{02C61557-3622-AAA2-3867-DB823E502257}"/>
              </a:ext>
            </a:extLst>
          </p:cNvPr>
          <p:cNvPicPr>
            <a:picLocks noChangeAspect="1"/>
          </p:cNvPicPr>
          <p:nvPr/>
        </p:nvPicPr>
        <p:blipFill>
          <a:blip r:embed="rId2"/>
          <a:stretch>
            <a:fillRect/>
          </a:stretch>
        </p:blipFill>
        <p:spPr>
          <a:xfrm>
            <a:off x="4839127" y="101878"/>
            <a:ext cx="3804465" cy="6684204"/>
          </a:xfrm>
          <a:prstGeom prst="rect">
            <a:avLst/>
          </a:prstGeom>
          <a:ln>
            <a:solidFill>
              <a:schemeClr val="accent1"/>
            </a:solidFill>
          </a:ln>
        </p:spPr>
      </p:pic>
    </p:spTree>
    <p:extLst>
      <p:ext uri="{BB962C8B-B14F-4D97-AF65-F5344CB8AC3E}">
        <p14:creationId xmlns:p14="http://schemas.microsoft.com/office/powerpoint/2010/main" val="2788667102"/>
      </p:ext>
    </p:extLst>
  </p:cSld>
  <p:clrMapOvr>
    <a:masterClrMapping/>
  </p:clrMapOvr>
  <p:transition>
    <p:fade thruBlk="1"/>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CEBEDB-1CFA-5D22-297C-1B3EC6ED3111}"/>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56EE0A00-3B81-83AF-8AC6-8693D0942134}"/>
              </a:ext>
            </a:extLst>
          </p:cNvPr>
          <p:cNvSpPr txBox="1"/>
          <p:nvPr/>
        </p:nvSpPr>
        <p:spPr>
          <a:xfrm>
            <a:off x="585789" y="2557463"/>
            <a:ext cx="2881045" cy="1200329"/>
          </a:xfrm>
          <a:prstGeom prst="rect">
            <a:avLst/>
          </a:prstGeom>
          <a:noFill/>
        </p:spPr>
        <p:txBody>
          <a:bodyPr wrap="square" rtlCol="0">
            <a:spAutoFit/>
          </a:bodyPr>
          <a:lstStyle/>
          <a:p>
            <a:r>
              <a:rPr lang="en-US" sz="2400" dirty="0"/>
              <a:t>Activity #10</a:t>
            </a:r>
          </a:p>
          <a:p>
            <a:endParaRPr lang="en-US" sz="2400" dirty="0"/>
          </a:p>
          <a:p>
            <a:r>
              <a:rPr lang="en-US" sz="2400" dirty="0"/>
              <a:t>Resume</a:t>
            </a:r>
            <a:endParaRPr lang="en-US" sz="2400" i="1" dirty="0"/>
          </a:p>
        </p:txBody>
      </p:sp>
      <p:pic>
        <p:nvPicPr>
          <p:cNvPr id="7" name="Picture 6">
            <a:extLst>
              <a:ext uri="{FF2B5EF4-FFF2-40B4-BE49-F238E27FC236}">
                <a16:creationId xmlns:a16="http://schemas.microsoft.com/office/drawing/2014/main" id="{74A74710-1B34-7106-6E87-1FFF8FD8330F}"/>
              </a:ext>
            </a:extLst>
          </p:cNvPr>
          <p:cNvPicPr>
            <a:picLocks noChangeAspect="1"/>
          </p:cNvPicPr>
          <p:nvPr/>
        </p:nvPicPr>
        <p:blipFill>
          <a:blip r:embed="rId2"/>
          <a:stretch>
            <a:fillRect/>
          </a:stretch>
        </p:blipFill>
        <p:spPr>
          <a:xfrm>
            <a:off x="3364428" y="364065"/>
            <a:ext cx="6464632" cy="5759746"/>
          </a:xfrm>
          <a:prstGeom prst="rect">
            <a:avLst/>
          </a:prstGeom>
          <a:ln w="19050">
            <a:solidFill>
              <a:schemeClr val="accent1"/>
            </a:solidFill>
          </a:ln>
        </p:spPr>
      </p:pic>
    </p:spTree>
    <p:extLst>
      <p:ext uri="{BB962C8B-B14F-4D97-AF65-F5344CB8AC3E}">
        <p14:creationId xmlns:p14="http://schemas.microsoft.com/office/powerpoint/2010/main" val="1535573331"/>
      </p:ext>
    </p:extLst>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6E4857-645B-8926-6806-2036329F46DD}"/>
              </a:ext>
            </a:extLst>
          </p:cNvPr>
          <p:cNvSpPr>
            <a:spLocks noGrp="1"/>
          </p:cNvSpPr>
          <p:nvPr>
            <p:ph type="title"/>
          </p:nvPr>
        </p:nvSpPr>
        <p:spPr>
          <a:xfrm>
            <a:off x="401711" y="0"/>
            <a:ext cx="2881045" cy="1325563"/>
          </a:xfrm>
        </p:spPr>
        <p:txBody>
          <a:bodyPr/>
          <a:lstStyle/>
          <a:p>
            <a:r>
              <a:rPr lang="en-US" dirty="0"/>
              <a:t>Prepare</a:t>
            </a:r>
          </a:p>
        </p:txBody>
      </p:sp>
      <p:sp>
        <p:nvSpPr>
          <p:cNvPr id="2" name="TextBox 1">
            <a:extLst>
              <a:ext uri="{FF2B5EF4-FFF2-40B4-BE49-F238E27FC236}">
                <a16:creationId xmlns:a16="http://schemas.microsoft.com/office/drawing/2014/main" id="{B3063DD2-9E6D-C40C-815E-1381B6B191F6}"/>
              </a:ext>
            </a:extLst>
          </p:cNvPr>
          <p:cNvSpPr txBox="1"/>
          <p:nvPr/>
        </p:nvSpPr>
        <p:spPr>
          <a:xfrm>
            <a:off x="585789" y="2557463"/>
            <a:ext cx="2881045" cy="1200329"/>
          </a:xfrm>
          <a:prstGeom prst="rect">
            <a:avLst/>
          </a:prstGeom>
          <a:noFill/>
        </p:spPr>
        <p:txBody>
          <a:bodyPr wrap="square" rtlCol="0">
            <a:spAutoFit/>
          </a:bodyPr>
          <a:lstStyle/>
          <a:p>
            <a:r>
              <a:rPr lang="en-US" sz="2400" dirty="0"/>
              <a:t>Activity #11</a:t>
            </a:r>
          </a:p>
          <a:p>
            <a:endParaRPr lang="en-US" sz="2400" dirty="0"/>
          </a:p>
          <a:p>
            <a:r>
              <a:rPr lang="en-US" sz="2400" dirty="0"/>
              <a:t>Cover Letter Tasks</a:t>
            </a:r>
            <a:endParaRPr lang="en-US" sz="2400" i="1" dirty="0"/>
          </a:p>
        </p:txBody>
      </p:sp>
      <p:pic>
        <p:nvPicPr>
          <p:cNvPr id="7" name="Picture 6">
            <a:extLst>
              <a:ext uri="{FF2B5EF4-FFF2-40B4-BE49-F238E27FC236}">
                <a16:creationId xmlns:a16="http://schemas.microsoft.com/office/drawing/2014/main" id="{79DB2E21-2FC6-1A55-E161-53630EB7D918}"/>
              </a:ext>
            </a:extLst>
          </p:cNvPr>
          <p:cNvPicPr>
            <a:picLocks noChangeAspect="1"/>
          </p:cNvPicPr>
          <p:nvPr/>
        </p:nvPicPr>
        <p:blipFill>
          <a:blip r:embed="rId2"/>
          <a:stretch>
            <a:fillRect/>
          </a:stretch>
        </p:blipFill>
        <p:spPr>
          <a:xfrm>
            <a:off x="3579421" y="305983"/>
            <a:ext cx="6674922" cy="6021941"/>
          </a:xfrm>
          <a:prstGeom prst="rect">
            <a:avLst/>
          </a:prstGeom>
          <a:ln w="19050">
            <a:solidFill>
              <a:schemeClr val="accent1"/>
            </a:solidFill>
          </a:ln>
        </p:spPr>
      </p:pic>
    </p:spTree>
    <p:extLst>
      <p:ext uri="{BB962C8B-B14F-4D97-AF65-F5344CB8AC3E}">
        <p14:creationId xmlns:p14="http://schemas.microsoft.com/office/powerpoint/2010/main" val="1482814328"/>
      </p:ext>
    </p:extLst>
  </p:cSld>
  <p:clrMapOvr>
    <a:masterClrMapping/>
  </p:clrMapOvr>
  <p:transition>
    <p:fade thruBlk="1"/>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C7EBB-C451-CE5D-C4A0-A15C4849F7C5}"/>
              </a:ext>
            </a:extLst>
          </p:cNvPr>
          <p:cNvSpPr>
            <a:spLocks noGrp="1"/>
          </p:cNvSpPr>
          <p:nvPr>
            <p:ph type="title"/>
          </p:nvPr>
        </p:nvSpPr>
        <p:spPr/>
        <p:txBody>
          <a:bodyPr/>
          <a:lstStyle/>
          <a:p>
            <a:pPr algn="ctr"/>
            <a:br>
              <a:rPr lang="en-US" dirty="0"/>
            </a:br>
            <a:r>
              <a:rPr lang="en-US" dirty="0"/>
              <a:t>Seek</a:t>
            </a:r>
            <a:br>
              <a:rPr lang="en-US" dirty="0"/>
            </a:br>
            <a:endParaRPr lang="en-US" dirty="0"/>
          </a:p>
        </p:txBody>
      </p:sp>
      <p:sp>
        <p:nvSpPr>
          <p:cNvPr id="3" name="Slide Number Placeholder 2">
            <a:extLst>
              <a:ext uri="{FF2B5EF4-FFF2-40B4-BE49-F238E27FC236}">
                <a16:creationId xmlns:a16="http://schemas.microsoft.com/office/drawing/2014/main" id="{5592DC87-CCD4-8AB6-4C4E-411BF207F3DA}"/>
              </a:ext>
            </a:extLst>
          </p:cNvPr>
          <p:cNvSpPr>
            <a:spLocks noGrp="1"/>
          </p:cNvSpPr>
          <p:nvPr>
            <p:ph type="sldNum" sz="quarter" idx="4"/>
          </p:nvPr>
        </p:nvSpPr>
        <p:spPr/>
        <p:txBody>
          <a:bodyPr/>
          <a:lstStyle/>
          <a:p>
            <a:fld id="{941BE8DD-6BA1-AD43-8321-0CEB068BCC7D}" type="slidenum">
              <a:rPr lang="en-US" smtClean="0"/>
              <a:pPr/>
              <a:t>94</a:t>
            </a:fld>
            <a:endParaRPr lang="en-US" dirty="0"/>
          </a:p>
        </p:txBody>
      </p:sp>
      <p:sp>
        <p:nvSpPr>
          <p:cNvPr id="4" name="Content Placeholder 3">
            <a:extLst>
              <a:ext uri="{FF2B5EF4-FFF2-40B4-BE49-F238E27FC236}">
                <a16:creationId xmlns:a16="http://schemas.microsoft.com/office/drawing/2014/main" id="{2A993395-06F4-1AF6-890F-695DB6EFB8BF}"/>
              </a:ext>
            </a:extLst>
          </p:cNvPr>
          <p:cNvSpPr>
            <a:spLocks noGrp="1"/>
          </p:cNvSpPr>
          <p:nvPr>
            <p:ph sz="quarter" idx="10"/>
          </p:nvPr>
        </p:nvSpPr>
        <p:spPr>
          <a:xfrm>
            <a:off x="609600" y="1757363"/>
            <a:ext cx="10972800" cy="4214836"/>
          </a:xfrm>
        </p:spPr>
        <p:txBody>
          <a:bodyPr/>
          <a:lstStyle/>
          <a:p>
            <a:pPr marL="0" indent="0">
              <a:buNone/>
            </a:pPr>
            <a:r>
              <a:rPr lang="en-US" dirty="0">
                <a:solidFill>
                  <a:schemeClr val="tx1"/>
                </a:solidFill>
              </a:rPr>
              <a:t>Now that you have learned more about yourself and where you want to go, it is time to search for jobs that can get you there. </a:t>
            </a:r>
          </a:p>
          <a:p>
            <a:pPr marL="0" indent="0">
              <a:buNone/>
            </a:pPr>
            <a:endParaRPr lang="en-US" dirty="0">
              <a:solidFill>
                <a:schemeClr val="tx1"/>
              </a:solidFill>
            </a:endParaRPr>
          </a:p>
          <a:p>
            <a:pPr marL="0" indent="0">
              <a:buNone/>
            </a:pPr>
            <a:r>
              <a:rPr lang="en-US" dirty="0">
                <a:solidFill>
                  <a:schemeClr val="tx1"/>
                </a:solidFill>
              </a:rPr>
              <a:t>Explore updated and localized career and wage information, and search current job openings.</a:t>
            </a:r>
          </a:p>
          <a:p>
            <a:pPr marL="0" indent="0">
              <a:buNone/>
            </a:pPr>
            <a:endParaRPr lang="en-US" dirty="0">
              <a:solidFill>
                <a:schemeClr val="tx1"/>
              </a:solidFill>
            </a:endParaRPr>
          </a:p>
          <a:p>
            <a:pPr marL="0" indent="0">
              <a:buNone/>
            </a:pPr>
            <a:r>
              <a:rPr lang="en-US" dirty="0">
                <a:solidFill>
                  <a:schemeClr val="tx1"/>
                </a:solidFill>
              </a:rPr>
              <a:t>You are job ready!</a:t>
            </a:r>
          </a:p>
        </p:txBody>
      </p:sp>
    </p:spTree>
    <p:extLst>
      <p:ext uri="{BB962C8B-B14F-4D97-AF65-F5344CB8AC3E}">
        <p14:creationId xmlns:p14="http://schemas.microsoft.com/office/powerpoint/2010/main" val="10706711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    Seek</a:t>
            </a:r>
          </a:p>
        </p:txBody>
      </p:sp>
      <p:pic>
        <p:nvPicPr>
          <p:cNvPr id="7" name="Picture 6">
            <a:extLst>
              <a:ext uri="{FF2B5EF4-FFF2-40B4-BE49-F238E27FC236}">
                <a16:creationId xmlns:a16="http://schemas.microsoft.com/office/drawing/2014/main" id="{7215D4FE-A777-D75C-0036-329B589A3148}"/>
              </a:ext>
            </a:extLst>
          </p:cNvPr>
          <p:cNvPicPr>
            <a:picLocks noChangeAspect="1"/>
          </p:cNvPicPr>
          <p:nvPr/>
        </p:nvPicPr>
        <p:blipFill>
          <a:blip r:embed="rId2"/>
          <a:stretch>
            <a:fillRect/>
          </a:stretch>
        </p:blipFill>
        <p:spPr>
          <a:xfrm>
            <a:off x="2741217" y="1295400"/>
            <a:ext cx="6786976" cy="4754907"/>
          </a:xfrm>
          <a:prstGeom prst="rect">
            <a:avLst/>
          </a:prstGeom>
          <a:ln w="19050">
            <a:solidFill>
              <a:schemeClr val="accent1"/>
            </a:solidFill>
          </a:ln>
        </p:spPr>
      </p:pic>
    </p:spTree>
    <p:extLst>
      <p:ext uri="{BB962C8B-B14F-4D97-AF65-F5344CB8AC3E}">
        <p14:creationId xmlns:p14="http://schemas.microsoft.com/office/powerpoint/2010/main" val="3368273329"/>
      </p:ext>
    </p:extLst>
  </p:cSld>
  <p:clrMapOvr>
    <a:masterClrMapping/>
  </p:clrMapOvr>
  <p:transition>
    <p:fade thruBlk="1"/>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8D140-6BEC-4358-A8A1-62FD26249297}"/>
              </a:ext>
            </a:extLst>
          </p:cNvPr>
          <p:cNvSpPr>
            <a:spLocks noGrp="1"/>
          </p:cNvSpPr>
          <p:nvPr>
            <p:ph type="title"/>
          </p:nvPr>
        </p:nvSpPr>
        <p:spPr/>
        <p:txBody>
          <a:bodyPr/>
          <a:lstStyle/>
          <a:p>
            <a:pPr algn="ctr"/>
            <a:r>
              <a:rPr lang="en-US" dirty="0"/>
              <a:t>Career Plan</a:t>
            </a:r>
          </a:p>
        </p:txBody>
      </p:sp>
      <p:pic>
        <p:nvPicPr>
          <p:cNvPr id="4" name="Content Placeholder 3">
            <a:extLst>
              <a:ext uri="{FF2B5EF4-FFF2-40B4-BE49-F238E27FC236}">
                <a16:creationId xmlns:a16="http://schemas.microsoft.com/office/drawing/2014/main" id="{BE7190F5-1E04-B1E4-D0E4-4C72C8811D77}"/>
              </a:ext>
            </a:extLst>
          </p:cNvPr>
          <p:cNvPicPr>
            <a:picLocks noGrp="1" noChangeAspect="1"/>
          </p:cNvPicPr>
          <p:nvPr>
            <p:ph idx="1"/>
          </p:nvPr>
        </p:nvPicPr>
        <p:blipFill>
          <a:blip r:embed="rId2"/>
          <a:stretch>
            <a:fillRect/>
          </a:stretch>
        </p:blipFill>
        <p:spPr>
          <a:xfrm>
            <a:off x="4031481" y="846312"/>
            <a:ext cx="7200617" cy="5125863"/>
          </a:xfrm>
        </p:spPr>
      </p:pic>
      <p:sp>
        <p:nvSpPr>
          <p:cNvPr id="3" name="TextBox 2">
            <a:extLst>
              <a:ext uri="{FF2B5EF4-FFF2-40B4-BE49-F238E27FC236}">
                <a16:creationId xmlns:a16="http://schemas.microsoft.com/office/drawing/2014/main" id="{967D5A60-B5F4-A6FF-7DB1-ADF0A771BA8A}"/>
              </a:ext>
            </a:extLst>
          </p:cNvPr>
          <p:cNvSpPr txBox="1"/>
          <p:nvPr/>
        </p:nvSpPr>
        <p:spPr>
          <a:xfrm>
            <a:off x="528638" y="2471746"/>
            <a:ext cx="3243262" cy="1938992"/>
          </a:xfrm>
          <a:prstGeom prst="rect">
            <a:avLst/>
          </a:prstGeom>
          <a:noFill/>
        </p:spPr>
        <p:txBody>
          <a:bodyPr wrap="square" rtlCol="0">
            <a:spAutoFit/>
          </a:bodyPr>
          <a:lstStyle/>
          <a:p>
            <a:r>
              <a:rPr lang="en-US" sz="2400" dirty="0"/>
              <a:t>There are</a:t>
            </a:r>
          </a:p>
          <a:p>
            <a:r>
              <a:rPr lang="en-US" sz="2400" i="1" dirty="0"/>
              <a:t>2 Career Plan </a:t>
            </a:r>
            <a:r>
              <a:rPr lang="en-US" sz="2400" dirty="0"/>
              <a:t>activities </a:t>
            </a:r>
          </a:p>
          <a:p>
            <a:r>
              <a:rPr lang="en-US" sz="2400" dirty="0"/>
              <a:t>to help you search (seek) for your new career.</a:t>
            </a:r>
          </a:p>
        </p:txBody>
      </p:sp>
    </p:spTree>
    <p:extLst>
      <p:ext uri="{BB962C8B-B14F-4D97-AF65-F5344CB8AC3E}">
        <p14:creationId xmlns:p14="http://schemas.microsoft.com/office/powerpoint/2010/main" val="823381090"/>
      </p:ext>
    </p:extLst>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B5AD0-0765-2F68-8A52-82E79863D66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1803FDD-DC0F-0236-06B2-9D7C1FBAACA2}"/>
              </a:ext>
            </a:extLst>
          </p:cNvPr>
          <p:cNvSpPr>
            <a:spLocks noGrp="1"/>
          </p:cNvSpPr>
          <p:nvPr>
            <p:ph type="title"/>
          </p:nvPr>
        </p:nvSpPr>
        <p:spPr>
          <a:xfrm>
            <a:off x="273123" y="-6351"/>
            <a:ext cx="2881045" cy="1325563"/>
          </a:xfrm>
        </p:spPr>
        <p:txBody>
          <a:bodyPr/>
          <a:lstStyle/>
          <a:p>
            <a:r>
              <a:rPr lang="en-US" dirty="0"/>
              <a:t>Seek</a:t>
            </a:r>
          </a:p>
        </p:txBody>
      </p:sp>
      <p:sp>
        <p:nvSpPr>
          <p:cNvPr id="2" name="TextBox 1">
            <a:extLst>
              <a:ext uri="{FF2B5EF4-FFF2-40B4-BE49-F238E27FC236}">
                <a16:creationId xmlns:a16="http://schemas.microsoft.com/office/drawing/2014/main" id="{631A2EEA-2348-DDD8-0B47-D3170676FFAB}"/>
              </a:ext>
            </a:extLst>
          </p:cNvPr>
          <p:cNvSpPr txBox="1"/>
          <p:nvPr/>
        </p:nvSpPr>
        <p:spPr>
          <a:xfrm>
            <a:off x="585789" y="2557463"/>
            <a:ext cx="2881045" cy="1938992"/>
          </a:xfrm>
          <a:prstGeom prst="rect">
            <a:avLst/>
          </a:prstGeom>
          <a:noFill/>
        </p:spPr>
        <p:txBody>
          <a:bodyPr wrap="square" rtlCol="0">
            <a:spAutoFit/>
          </a:bodyPr>
          <a:lstStyle/>
          <a:p>
            <a:r>
              <a:rPr lang="en-US" sz="2400" dirty="0"/>
              <a:t>Activity #1</a:t>
            </a:r>
          </a:p>
          <a:p>
            <a:endParaRPr lang="en-US" sz="2400" dirty="0"/>
          </a:p>
          <a:p>
            <a:r>
              <a:rPr lang="en-US" sz="2400" dirty="0"/>
              <a:t>Careers</a:t>
            </a:r>
          </a:p>
          <a:p>
            <a:endParaRPr lang="en-US" sz="2400" i="1" dirty="0"/>
          </a:p>
          <a:p>
            <a:r>
              <a:rPr lang="en-US" sz="2400" i="1" dirty="0"/>
              <a:t>By Cluster</a:t>
            </a:r>
          </a:p>
        </p:txBody>
      </p:sp>
      <p:pic>
        <p:nvPicPr>
          <p:cNvPr id="7" name="Picture 6">
            <a:extLst>
              <a:ext uri="{FF2B5EF4-FFF2-40B4-BE49-F238E27FC236}">
                <a16:creationId xmlns:a16="http://schemas.microsoft.com/office/drawing/2014/main" id="{E9A9A87A-F90D-A120-812B-3D1ED2B56B85}"/>
              </a:ext>
            </a:extLst>
          </p:cNvPr>
          <p:cNvPicPr>
            <a:picLocks noChangeAspect="1"/>
          </p:cNvPicPr>
          <p:nvPr/>
        </p:nvPicPr>
        <p:blipFill>
          <a:blip r:embed="rId2"/>
          <a:stretch>
            <a:fillRect/>
          </a:stretch>
        </p:blipFill>
        <p:spPr>
          <a:xfrm>
            <a:off x="3860275" y="174171"/>
            <a:ext cx="4244330" cy="6509657"/>
          </a:xfrm>
          <a:prstGeom prst="rect">
            <a:avLst/>
          </a:prstGeom>
          <a:ln>
            <a:solidFill>
              <a:schemeClr val="accent1"/>
            </a:solidFill>
          </a:ln>
        </p:spPr>
      </p:pic>
    </p:spTree>
    <p:extLst>
      <p:ext uri="{BB962C8B-B14F-4D97-AF65-F5344CB8AC3E}">
        <p14:creationId xmlns:p14="http://schemas.microsoft.com/office/powerpoint/2010/main" val="2852682865"/>
      </p:ext>
    </p:extLst>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87CCC9D-97FF-A52F-248D-D0EA942A4733}"/>
              </a:ext>
            </a:extLst>
          </p:cNvPr>
          <p:cNvPicPr>
            <a:picLocks noGrp="1" noChangeAspect="1"/>
          </p:cNvPicPr>
          <p:nvPr>
            <p:ph idx="1"/>
          </p:nvPr>
        </p:nvPicPr>
        <p:blipFill>
          <a:blip r:embed="rId2"/>
          <a:stretch>
            <a:fillRect/>
          </a:stretch>
        </p:blipFill>
        <p:spPr>
          <a:xfrm>
            <a:off x="3780070" y="155642"/>
            <a:ext cx="6630205" cy="6478621"/>
          </a:xfrm>
          <a:ln>
            <a:solidFill>
              <a:schemeClr val="accent1"/>
            </a:solidFill>
          </a:ln>
        </p:spPr>
      </p:pic>
      <p:sp>
        <p:nvSpPr>
          <p:cNvPr id="8" name="Title 1">
            <a:extLst>
              <a:ext uri="{FF2B5EF4-FFF2-40B4-BE49-F238E27FC236}">
                <a16:creationId xmlns:a16="http://schemas.microsoft.com/office/drawing/2014/main" id="{BC2F9822-586B-9136-5574-F77FFD5A72B6}"/>
              </a:ext>
            </a:extLst>
          </p:cNvPr>
          <p:cNvSpPr>
            <a:spLocks noGrp="1"/>
          </p:cNvSpPr>
          <p:nvPr>
            <p:ph type="title"/>
          </p:nvPr>
        </p:nvSpPr>
        <p:spPr>
          <a:xfrm>
            <a:off x="273123" y="-6351"/>
            <a:ext cx="2881045" cy="1325563"/>
          </a:xfrm>
        </p:spPr>
        <p:txBody>
          <a:bodyPr/>
          <a:lstStyle/>
          <a:p>
            <a:r>
              <a:rPr lang="en-US" dirty="0"/>
              <a:t>Seek</a:t>
            </a:r>
          </a:p>
        </p:txBody>
      </p:sp>
      <p:sp>
        <p:nvSpPr>
          <p:cNvPr id="2" name="TextBox 1">
            <a:extLst>
              <a:ext uri="{FF2B5EF4-FFF2-40B4-BE49-F238E27FC236}">
                <a16:creationId xmlns:a16="http://schemas.microsoft.com/office/drawing/2014/main" id="{B275EEA7-6F16-AB0A-1F8C-1583BED5990A}"/>
              </a:ext>
            </a:extLst>
          </p:cNvPr>
          <p:cNvSpPr txBox="1"/>
          <p:nvPr/>
        </p:nvSpPr>
        <p:spPr>
          <a:xfrm>
            <a:off x="585789" y="2557463"/>
            <a:ext cx="2881045" cy="1938992"/>
          </a:xfrm>
          <a:prstGeom prst="rect">
            <a:avLst/>
          </a:prstGeom>
          <a:noFill/>
        </p:spPr>
        <p:txBody>
          <a:bodyPr wrap="square" rtlCol="0">
            <a:spAutoFit/>
          </a:bodyPr>
          <a:lstStyle/>
          <a:p>
            <a:r>
              <a:rPr lang="en-US" sz="2400" dirty="0"/>
              <a:t>Activity #1</a:t>
            </a:r>
          </a:p>
          <a:p>
            <a:endParaRPr lang="en-US" sz="2400" dirty="0"/>
          </a:p>
          <a:p>
            <a:r>
              <a:rPr lang="en-US" sz="2400" dirty="0"/>
              <a:t>Careers</a:t>
            </a:r>
          </a:p>
          <a:p>
            <a:endParaRPr lang="en-US" sz="2400" i="1" dirty="0"/>
          </a:p>
          <a:p>
            <a:r>
              <a:rPr lang="en-US" sz="2400" i="1" dirty="0"/>
              <a:t>By Title</a:t>
            </a:r>
          </a:p>
        </p:txBody>
      </p:sp>
    </p:spTree>
    <p:extLst>
      <p:ext uri="{BB962C8B-B14F-4D97-AF65-F5344CB8AC3E}">
        <p14:creationId xmlns:p14="http://schemas.microsoft.com/office/powerpoint/2010/main" val="36459692"/>
      </p:ext>
    </p:extLst>
  </p:cSld>
  <p:clrMapOvr>
    <a:masterClrMapping/>
  </p:clrMapOvr>
  <p:transition>
    <p:fade thruBlk="1"/>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480A07E-68A8-0AA0-F1A1-1B1D8B26BB5B}"/>
              </a:ext>
            </a:extLst>
          </p:cNvPr>
          <p:cNvPicPr>
            <a:picLocks noGrp="1" noChangeAspect="1"/>
          </p:cNvPicPr>
          <p:nvPr>
            <p:ph idx="1"/>
          </p:nvPr>
        </p:nvPicPr>
        <p:blipFill>
          <a:blip r:embed="rId2"/>
          <a:stretch>
            <a:fillRect/>
          </a:stretch>
        </p:blipFill>
        <p:spPr>
          <a:xfrm>
            <a:off x="3729836" y="105652"/>
            <a:ext cx="6765261" cy="6470245"/>
          </a:xfrm>
          <a:ln>
            <a:solidFill>
              <a:schemeClr val="accent1"/>
            </a:solidFill>
          </a:ln>
        </p:spPr>
      </p:pic>
      <p:sp>
        <p:nvSpPr>
          <p:cNvPr id="8" name="Title 1">
            <a:extLst>
              <a:ext uri="{FF2B5EF4-FFF2-40B4-BE49-F238E27FC236}">
                <a16:creationId xmlns:a16="http://schemas.microsoft.com/office/drawing/2014/main" id="{F1798CA9-DADE-B6A2-40CF-5B270B6C67C0}"/>
              </a:ext>
            </a:extLst>
          </p:cNvPr>
          <p:cNvSpPr>
            <a:spLocks noGrp="1"/>
          </p:cNvSpPr>
          <p:nvPr>
            <p:ph type="title"/>
          </p:nvPr>
        </p:nvSpPr>
        <p:spPr>
          <a:xfrm>
            <a:off x="273123" y="-6351"/>
            <a:ext cx="2881045" cy="1325563"/>
          </a:xfrm>
        </p:spPr>
        <p:txBody>
          <a:bodyPr/>
          <a:lstStyle/>
          <a:p>
            <a:r>
              <a:rPr lang="en-US" dirty="0"/>
              <a:t>Seek</a:t>
            </a:r>
          </a:p>
        </p:txBody>
      </p:sp>
      <p:sp>
        <p:nvSpPr>
          <p:cNvPr id="2" name="TextBox 1">
            <a:extLst>
              <a:ext uri="{FF2B5EF4-FFF2-40B4-BE49-F238E27FC236}">
                <a16:creationId xmlns:a16="http://schemas.microsoft.com/office/drawing/2014/main" id="{65C1D26F-084E-282E-76D3-5CEF5665DDEC}"/>
              </a:ext>
            </a:extLst>
          </p:cNvPr>
          <p:cNvSpPr txBox="1"/>
          <p:nvPr/>
        </p:nvSpPr>
        <p:spPr>
          <a:xfrm>
            <a:off x="585789" y="2557463"/>
            <a:ext cx="2881045" cy="1200329"/>
          </a:xfrm>
          <a:prstGeom prst="rect">
            <a:avLst/>
          </a:prstGeom>
          <a:noFill/>
        </p:spPr>
        <p:txBody>
          <a:bodyPr wrap="square" rtlCol="0">
            <a:spAutoFit/>
          </a:bodyPr>
          <a:lstStyle/>
          <a:p>
            <a:r>
              <a:rPr lang="en-US" sz="2400" dirty="0"/>
              <a:t>Activity #2</a:t>
            </a:r>
          </a:p>
          <a:p>
            <a:endParaRPr lang="en-US" sz="2400" dirty="0"/>
          </a:p>
          <a:p>
            <a:r>
              <a:rPr lang="en-US" sz="2400" dirty="0"/>
              <a:t>Find Jobs</a:t>
            </a:r>
            <a:endParaRPr lang="en-US" sz="2400" i="1" dirty="0"/>
          </a:p>
        </p:txBody>
      </p:sp>
    </p:spTree>
    <p:extLst>
      <p:ext uri="{BB962C8B-B14F-4D97-AF65-F5344CB8AC3E}">
        <p14:creationId xmlns:p14="http://schemas.microsoft.com/office/powerpoint/2010/main" val="1509195482"/>
      </p:ext>
    </p:extLst>
  </p:cSld>
  <p:clrMapOvr>
    <a:masterClrMapping/>
  </p:clrMapOvr>
  <p:transition>
    <p:fade thruBlk="1"/>
  </p:transition>
</p:sld>
</file>

<file path=ppt/theme/theme1.xml><?xml version="1.0" encoding="utf-8"?>
<a:theme xmlns:a="http://schemas.openxmlformats.org/drawingml/2006/main" name="1_Office Theme">
  <a:themeElements>
    <a:clrScheme name="Hyperlink">
      <a:dk1>
        <a:srgbClr val="009876"/>
      </a:dk1>
      <a:lt1>
        <a:srgbClr val="FFFFFF"/>
      </a:lt1>
      <a:dk2>
        <a:srgbClr val="032B4A"/>
      </a:dk2>
      <a:lt2>
        <a:srgbClr val="FDB525"/>
      </a:lt2>
      <a:accent1>
        <a:srgbClr val="D1D3D4"/>
      </a:accent1>
      <a:accent2>
        <a:srgbClr val="63BCE6"/>
      </a:accent2>
      <a:accent3>
        <a:srgbClr val="AF48B7"/>
      </a:accent3>
      <a:accent4>
        <a:srgbClr val="27C19F"/>
      </a:accent4>
      <a:accent5>
        <a:srgbClr val="436581"/>
      </a:accent5>
      <a:accent6>
        <a:srgbClr val="0000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5036446F218841831E389EE0ED1EE2" ma:contentTypeVersion="12" ma:contentTypeDescription="Create a new document." ma:contentTypeScope="" ma:versionID="afdb58e2014718c530122b30768bb0ae">
  <xsd:schema xmlns:xsd="http://www.w3.org/2001/XMLSchema" xmlns:xs="http://www.w3.org/2001/XMLSchema" xmlns:p="http://schemas.microsoft.com/office/2006/metadata/properties" xmlns:ns2="f8197ce3-f327-445f-9ae6-74b08f5a20a9" xmlns:ns3="69eef59b-4fb6-4551-80fa-880d5adf8c10" targetNamespace="http://schemas.microsoft.com/office/2006/metadata/properties" ma:root="true" ma:fieldsID="026bd1217e355ff7e2f1f693b614d6df" ns2:_="" ns3:_="">
    <xsd:import namespace="f8197ce3-f327-445f-9ae6-74b08f5a20a9"/>
    <xsd:import namespace="69eef59b-4fb6-4551-80fa-880d5adf8c1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197ce3-f327-445f-9ae6-74b08f5a20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123c60-6d59-4beb-a46f-4c7d903a1f2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eef59b-4fb6-4551-80fa-880d5adf8c1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c2c101-171c-4685-bb13-f9d5109e079d}" ma:internalName="TaxCatchAll" ma:showField="CatchAllData" ma:web="69eef59b-4fb6-4551-80fa-880d5adf8c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9eef59b-4fb6-4551-80fa-880d5adf8c10" xsi:nil="true"/>
    <lcf76f155ced4ddcb4097134ff3c332f xmlns="f8197ce3-f327-445f-9ae6-74b08f5a20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8BE221-55E6-4A2B-B4E0-BCD2D95070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197ce3-f327-445f-9ae6-74b08f5a20a9"/>
    <ds:schemaRef ds:uri="69eef59b-4fb6-4551-80fa-880d5adf8c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A2B6568-0F3D-48B0-B7F0-0BC1BB16696D}">
  <ds:schemaRefs>
    <ds:schemaRef ds:uri="http://schemas.microsoft.com/sharepoint/v3/contenttype/forms"/>
  </ds:schemaRefs>
</ds:datastoreItem>
</file>

<file path=customXml/itemProps3.xml><?xml version="1.0" encoding="utf-8"?>
<ds:datastoreItem xmlns:ds="http://schemas.openxmlformats.org/officeDocument/2006/customXml" ds:itemID="{E1D55EB2-FDC3-4060-8561-569316F3FE58}">
  <ds:schemaRefs>
    <ds:schemaRef ds:uri="http://schemas.microsoft.com/office/2006/metadata/properties"/>
    <ds:schemaRef ds:uri="http://schemas.microsoft.com/office/infopath/2007/PartnerControls"/>
    <ds:schemaRef ds:uri="69eef59b-4fb6-4551-80fa-880d5adf8c10"/>
    <ds:schemaRef ds:uri="f8197ce3-f327-445f-9ae6-74b08f5a20a9"/>
  </ds:schemaRefs>
</ds:datastoreItem>
</file>

<file path=docProps/app.xml><?xml version="1.0" encoding="utf-8"?>
<Properties xmlns="http://schemas.openxmlformats.org/officeDocument/2006/extended-properties" xmlns:vt="http://schemas.openxmlformats.org/officeDocument/2006/docPropsVTypes">
  <TotalTime>1041</TotalTime>
  <Words>1477</Words>
  <Application>Microsoft Office PowerPoint</Application>
  <PresentationFormat>Widescreen</PresentationFormat>
  <Paragraphs>478</Paragraphs>
  <Slides>116</Slides>
  <Notes>0</Notes>
  <HiddenSlides>0</HiddenSlides>
  <MMClips>0</MMClips>
  <ScaleCrop>false</ScaleCrop>
  <HeadingPairs>
    <vt:vector size="4" baseType="variant">
      <vt:variant>
        <vt:lpstr>Theme</vt:lpstr>
      </vt:variant>
      <vt:variant>
        <vt:i4>1</vt:i4>
      </vt:variant>
      <vt:variant>
        <vt:lpstr>Slide Titles</vt:lpstr>
      </vt:variant>
      <vt:variant>
        <vt:i4>116</vt:i4>
      </vt:variant>
    </vt:vector>
  </HeadingPairs>
  <TitlesOfParts>
    <vt:vector size="117" baseType="lpstr">
      <vt:lpstr>1_Office Theme</vt:lpstr>
      <vt:lpstr>PowerPoint Presentation</vt:lpstr>
      <vt:lpstr>University of Oregon : into CAREERS</vt:lpstr>
      <vt:lpstr>MassHire Career Information System</vt:lpstr>
      <vt:lpstr>The MassHire CIS Training Calendar https://www.mass.gov/workforce-system-staff-training </vt:lpstr>
      <vt:lpstr>The MassHire CIS Training Calendar https://www.mass.gov/info-details/masshire-career-information-systems-360-trainings </vt:lpstr>
      <vt:lpstr>The MassHire CIS Training Calendar https://www.mass.gov/how-to/masshire-career-information-system-360-cis-360-training </vt:lpstr>
      <vt:lpstr>English / Español </vt:lpstr>
      <vt:lpstr>Translation</vt:lpstr>
      <vt:lpstr>The MassHire Career Information System Portal https://portal.ma.cis360.org/ </vt:lpstr>
      <vt:lpstr>CIS 360 Activation Form</vt:lpstr>
      <vt:lpstr>Log In with new account</vt:lpstr>
      <vt:lpstr>Create your Account Profile</vt:lpstr>
      <vt:lpstr>Personal Information</vt:lpstr>
      <vt:lpstr>Password</vt:lpstr>
      <vt:lpstr>Secret Questions</vt:lpstr>
      <vt:lpstr>Privacy Question</vt:lpstr>
      <vt:lpstr>Emoji or Picture</vt:lpstr>
      <vt:lpstr>Pictures</vt:lpstr>
      <vt:lpstr>My Dashboard</vt:lpstr>
      <vt:lpstr>Account Settings</vt:lpstr>
      <vt:lpstr>Changing Offices</vt:lpstr>
      <vt:lpstr>Activation Form locations</vt:lpstr>
      <vt:lpstr>CIS 360 Activation Form</vt:lpstr>
      <vt:lpstr>Contact Information</vt:lpstr>
      <vt:lpstr>PowerPoint Presentation</vt:lpstr>
      <vt:lpstr>Part 1:  Career Plan in CIS 360</vt:lpstr>
      <vt:lpstr> MY PLAN. MY CAREER. MY FUTURE. </vt:lpstr>
      <vt:lpstr>Components</vt:lpstr>
      <vt:lpstr>Career Plan</vt:lpstr>
      <vt:lpstr>Career Plan</vt:lpstr>
      <vt:lpstr> DISCOVER </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Discover</vt:lpstr>
      <vt:lpstr> EXPLORE </vt:lpstr>
      <vt:lpstr>Career Plan:  Explore</vt:lpstr>
      <vt:lpstr>Explore</vt:lpstr>
      <vt:lpstr>Explore</vt:lpstr>
      <vt:lpstr>Explore</vt:lpstr>
      <vt:lpstr>Explore</vt:lpstr>
      <vt:lpstr>Explore</vt:lpstr>
      <vt:lpstr>Explore</vt:lpstr>
      <vt:lpstr>Explore</vt:lpstr>
      <vt:lpstr>Explore</vt:lpstr>
      <vt:lpstr>Explore</vt:lpstr>
      <vt:lpstr>Explore</vt:lpstr>
      <vt:lpstr>Explore</vt:lpstr>
      <vt:lpstr>Explore</vt:lpstr>
      <vt:lpstr>Explore</vt:lpstr>
      <vt:lpstr>Explore</vt:lpstr>
      <vt:lpstr>Explore</vt:lpstr>
      <vt:lpstr>Explore</vt:lpstr>
      <vt:lpstr> PREPARE </vt:lpstr>
      <vt:lpstr>PowerPoint Presentation</vt:lpstr>
      <vt:lpstr>PowerPoint Presentation</vt:lpstr>
      <vt:lpstr>Prepare</vt:lpstr>
      <vt:lpstr>Prepare</vt:lpstr>
      <vt:lpstr>Prepare</vt:lpstr>
      <vt:lpstr>Prepare</vt:lpstr>
      <vt:lpstr>Prepare</vt:lpstr>
      <vt:lpstr>Prepare</vt:lpstr>
      <vt:lpstr>Prepare</vt:lpstr>
      <vt:lpstr>Prepare</vt:lpstr>
      <vt:lpstr>Prepare</vt:lpstr>
      <vt:lpstr>Prepare</vt:lpstr>
      <vt:lpstr>Prepare</vt:lpstr>
      <vt:lpstr>Prepare</vt:lpstr>
      <vt:lpstr> Seek </vt:lpstr>
      <vt:lpstr>Career Plan:    Seek</vt:lpstr>
      <vt:lpstr>Career Plan</vt:lpstr>
      <vt:lpstr>Seek</vt:lpstr>
      <vt:lpstr>Seek</vt:lpstr>
      <vt:lpstr>Seek</vt:lpstr>
      <vt:lpstr>Career Plan:  Military</vt:lpstr>
      <vt:lpstr>Career Plan:  Military </vt:lpstr>
      <vt:lpstr>Career Plan: Military</vt:lpstr>
      <vt:lpstr>PowerPoint Presentation</vt:lpstr>
      <vt:lpstr>Career Plan:  YOUTH</vt:lpstr>
      <vt:lpstr>Career Plan:  Youth</vt:lpstr>
      <vt:lpstr>Career Plans</vt:lpstr>
      <vt:lpstr>Career Plan   6th</vt:lpstr>
      <vt:lpstr>Career Plan   7th</vt:lpstr>
      <vt:lpstr>Career Plan   8th</vt:lpstr>
      <vt:lpstr>Career Plan   9th</vt:lpstr>
      <vt:lpstr>Career Plan  10th</vt:lpstr>
      <vt:lpstr>Career Plan   11th</vt:lpstr>
      <vt:lpstr>Career Plan    12th</vt:lpstr>
      <vt:lpstr>Career Plan    Work Based Learning</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Cartier, Thomas (DCS)</dc:creator>
  <cp:lastModifiedBy>Cartier, Thomas (DCS)</cp:lastModifiedBy>
  <cp:revision>12</cp:revision>
  <dcterms:created xsi:type="dcterms:W3CDTF">2024-04-17T12:06:08Z</dcterms:created>
  <dcterms:modified xsi:type="dcterms:W3CDTF">2025-10-14T20:08:49Z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0x010100A95036446F218841831E389EE0ED1EE2</vt:lpwstr>
  </property>
</Properties>
</file>