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3"/>
  </p:notesMasterIdLst>
  <p:sldIdLst>
    <p:sldId id="433" r:id="rId5"/>
    <p:sldId id="412" r:id="rId6"/>
    <p:sldId id="413" r:id="rId7"/>
    <p:sldId id="434" r:id="rId8"/>
    <p:sldId id="435" r:id="rId9"/>
    <p:sldId id="580" r:id="rId10"/>
    <p:sldId id="416" r:id="rId11"/>
    <p:sldId id="417" r:id="rId12"/>
    <p:sldId id="269" r:id="rId13"/>
    <p:sldId id="399" r:id="rId14"/>
    <p:sldId id="415" r:id="rId15"/>
    <p:sldId id="338" r:id="rId16"/>
    <p:sldId id="270" r:id="rId17"/>
    <p:sldId id="337" r:id="rId18"/>
    <p:sldId id="262" r:id="rId19"/>
    <p:sldId id="271" r:id="rId20"/>
    <p:sldId id="272" r:id="rId21"/>
    <p:sldId id="273" r:id="rId22"/>
    <p:sldId id="274" r:id="rId23"/>
    <p:sldId id="275" r:id="rId24"/>
    <p:sldId id="276" r:id="rId25"/>
    <p:sldId id="277" r:id="rId26"/>
    <p:sldId id="278" r:id="rId27"/>
    <p:sldId id="339" r:id="rId28"/>
    <p:sldId id="279" r:id="rId29"/>
    <p:sldId id="280" r:id="rId30"/>
    <p:sldId id="281" r:id="rId31"/>
    <p:sldId id="282" r:id="rId32"/>
    <p:sldId id="283" r:id="rId33"/>
    <p:sldId id="284" r:id="rId34"/>
    <p:sldId id="581" r:id="rId35"/>
    <p:sldId id="306" r:id="rId36"/>
    <p:sldId id="285" r:id="rId37"/>
    <p:sldId id="286" r:id="rId38"/>
    <p:sldId id="287" r:id="rId39"/>
    <p:sldId id="288" r:id="rId40"/>
    <p:sldId id="307" r:id="rId41"/>
    <p:sldId id="289" r:id="rId42"/>
    <p:sldId id="290" r:id="rId43"/>
    <p:sldId id="291" r:id="rId44"/>
    <p:sldId id="292" r:id="rId45"/>
    <p:sldId id="308" r:id="rId46"/>
    <p:sldId id="293" r:id="rId47"/>
    <p:sldId id="294" r:id="rId48"/>
    <p:sldId id="295" r:id="rId49"/>
    <p:sldId id="296" r:id="rId50"/>
    <p:sldId id="309" r:id="rId51"/>
    <p:sldId id="297" r:id="rId52"/>
    <p:sldId id="298" r:id="rId53"/>
    <p:sldId id="299" r:id="rId54"/>
    <p:sldId id="300" r:id="rId55"/>
    <p:sldId id="301" r:id="rId56"/>
    <p:sldId id="302" r:id="rId57"/>
    <p:sldId id="303" r:id="rId58"/>
    <p:sldId id="334" r:id="rId59"/>
    <p:sldId id="304" r:id="rId60"/>
    <p:sldId id="305" r:id="rId61"/>
    <p:sldId id="328" r:id="rId62"/>
    <p:sldId id="330" r:id="rId63"/>
    <p:sldId id="340" r:id="rId64"/>
    <p:sldId id="331" r:id="rId65"/>
    <p:sldId id="332" r:id="rId66"/>
    <p:sldId id="439" r:id="rId67"/>
    <p:sldId id="398" r:id="rId68"/>
    <p:sldId id="397" r:id="rId69"/>
    <p:sldId id="579" r:id="rId70"/>
    <p:sldId id="327" r:id="rId71"/>
    <p:sldId id="401" r:id="rId72"/>
    <p:sldId id="408" r:id="rId73"/>
    <p:sldId id="316" r:id="rId74"/>
    <p:sldId id="321" r:id="rId75"/>
    <p:sldId id="402" r:id="rId76"/>
    <p:sldId id="403" r:id="rId77"/>
    <p:sldId id="404" r:id="rId78"/>
    <p:sldId id="409" r:id="rId79"/>
    <p:sldId id="410" r:id="rId80"/>
    <p:sldId id="320" r:id="rId81"/>
    <p:sldId id="424" r:id="rId82"/>
    <p:sldId id="582" r:id="rId83"/>
    <p:sldId id="425" r:id="rId84"/>
    <p:sldId id="405" r:id="rId85"/>
    <p:sldId id="317" r:id="rId86"/>
    <p:sldId id="583" r:id="rId87"/>
    <p:sldId id="310" r:id="rId88"/>
    <p:sldId id="311" r:id="rId89"/>
    <p:sldId id="584" r:id="rId90"/>
    <p:sldId id="312" r:id="rId91"/>
    <p:sldId id="585" r:id="rId92"/>
    <p:sldId id="313" r:id="rId93"/>
    <p:sldId id="490" r:id="rId94"/>
    <p:sldId id="314" r:id="rId95"/>
    <p:sldId id="315" r:id="rId96"/>
    <p:sldId id="378" r:id="rId97"/>
    <p:sldId id="377" r:id="rId98"/>
    <p:sldId id="426" r:id="rId99"/>
    <p:sldId id="428" r:id="rId100"/>
    <p:sldId id="429" r:id="rId101"/>
    <p:sldId id="430" r:id="rId102"/>
    <p:sldId id="440" r:id="rId103"/>
    <p:sldId id="441" r:id="rId104"/>
    <p:sldId id="418" r:id="rId105"/>
    <p:sldId id="419" r:id="rId106"/>
    <p:sldId id="420" r:id="rId107"/>
    <p:sldId id="421" r:id="rId108"/>
    <p:sldId id="422" r:id="rId109"/>
    <p:sldId id="423" r:id="rId110"/>
    <p:sldId id="443" r:id="rId111"/>
    <p:sldId id="444"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5DA056-9E3C-4F8F-9D5E-DDC51FB9B518}" v="7" dt="2025-09-17T14:44:30.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59" d="100"/>
          <a:sy n="59" d="100"/>
        </p:scale>
        <p:origin x="924"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A3E4D-48BC-4515-996B-15CC4A3AF891}"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2AC07-2C1B-48FD-9A96-4BDAEDA2E47D}" type="slidenum">
              <a:rPr lang="en-US" smtClean="0"/>
              <a:t>‹#›</a:t>
            </a:fld>
            <a:endParaRPr lang="en-US"/>
          </a:p>
        </p:txBody>
      </p:sp>
    </p:spTree>
    <p:extLst>
      <p:ext uri="{BB962C8B-B14F-4D97-AF65-F5344CB8AC3E}">
        <p14:creationId xmlns:p14="http://schemas.microsoft.com/office/powerpoint/2010/main" val="256885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2AC07-2C1B-48FD-9A96-4BDAEDA2E47D}" type="slidenum">
              <a:rPr lang="en-US" smtClean="0"/>
              <a:t>21</a:t>
            </a:fld>
            <a:endParaRPr lang="en-US"/>
          </a:p>
        </p:txBody>
      </p:sp>
    </p:spTree>
    <p:extLst>
      <p:ext uri="{BB962C8B-B14F-4D97-AF65-F5344CB8AC3E}">
        <p14:creationId xmlns:p14="http://schemas.microsoft.com/office/powerpoint/2010/main" val="205069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2AC07-2C1B-48FD-9A96-4BDAEDA2E47D}" type="slidenum">
              <a:rPr lang="en-US" smtClean="0"/>
              <a:t>89</a:t>
            </a:fld>
            <a:endParaRPr lang="en-US"/>
          </a:p>
        </p:txBody>
      </p:sp>
    </p:spTree>
    <p:extLst>
      <p:ext uri="{BB962C8B-B14F-4D97-AF65-F5344CB8AC3E}">
        <p14:creationId xmlns:p14="http://schemas.microsoft.com/office/powerpoint/2010/main" val="188440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12192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itle 14"/>
          <p:cNvSpPr>
            <a:spLocks noGrp="1"/>
          </p:cNvSpPr>
          <p:nvPr userDrawn="1">
            <p:ph type="title"/>
          </p:nvPr>
        </p:nvSpPr>
        <p:spPr>
          <a:xfrm>
            <a:off x="609600" y="972491"/>
            <a:ext cx="8534400" cy="1141001"/>
          </a:xfrm>
        </p:spPr>
        <p:txBody>
          <a:bodyPr lIns="0" rIns="0" anchor="b" anchorCtr="0"/>
          <a:lstStyle>
            <a:lvl1pPr>
              <a:lnSpc>
                <a:spcPct val="80000"/>
              </a:lnSpc>
              <a:defRPr sz="5400" b="0"/>
            </a:lvl1pPr>
          </a:lstStyle>
          <a:p>
            <a:r>
              <a:rPr lang="en-US" dirty="0"/>
              <a:t>Click to edit Master title style</a:t>
            </a:r>
          </a:p>
        </p:txBody>
      </p:sp>
      <p:sp>
        <p:nvSpPr>
          <p:cNvPr id="17" name="Text Placeholder 16"/>
          <p:cNvSpPr>
            <a:spLocks noGrp="1"/>
          </p:cNvSpPr>
          <p:nvPr userDrawn="1">
            <p:ph type="body" sz="quarter" idx="10"/>
          </p:nvPr>
        </p:nvSpPr>
        <p:spPr>
          <a:xfrm>
            <a:off x="609600" y="2286530"/>
            <a:ext cx="8796867"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Click to edit Master text styles</a:t>
            </a:r>
          </a:p>
        </p:txBody>
      </p:sp>
      <p:sp>
        <p:nvSpPr>
          <p:cNvPr id="20" name="Text Placeholder 16"/>
          <p:cNvSpPr>
            <a:spLocks noGrp="1"/>
          </p:cNvSpPr>
          <p:nvPr userDrawn="1">
            <p:ph type="body" sz="quarter" idx="11" hasCustomPrompt="1"/>
          </p:nvPr>
        </p:nvSpPr>
        <p:spPr>
          <a:xfrm>
            <a:off x="609600" y="3870326"/>
            <a:ext cx="6714067"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April 27, 2018</a:t>
            </a:r>
          </a:p>
        </p:txBody>
      </p:sp>
      <p:sp>
        <p:nvSpPr>
          <p:cNvPr id="22" name="Text Placeholder 16"/>
          <p:cNvSpPr>
            <a:spLocks noGrp="1"/>
          </p:cNvSpPr>
          <p:nvPr userDrawn="1">
            <p:ph type="body" sz="quarter" idx="12" hasCustomPrompt="1"/>
          </p:nvPr>
        </p:nvSpPr>
        <p:spPr>
          <a:xfrm>
            <a:off x="609600" y="5137134"/>
            <a:ext cx="4306197"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Presenter Name</a:t>
            </a:r>
            <a:br>
              <a:rPr lang="en-US" dirty="0"/>
            </a:br>
            <a:r>
              <a:rPr lang="en-US" dirty="0"/>
              <a:t>Contact information</a:t>
            </a:r>
          </a:p>
          <a:p>
            <a:pPr lvl="0"/>
            <a:r>
              <a:rPr lang="en-US" dirty="0"/>
              <a:t>Email</a:t>
            </a:r>
            <a:br>
              <a:rPr lang="en-US" dirty="0"/>
            </a:br>
            <a:r>
              <a:rPr lang="en-US" dirty="0"/>
              <a:t>Phone</a:t>
            </a:r>
          </a:p>
        </p:txBody>
      </p:sp>
      <p:sp>
        <p:nvSpPr>
          <p:cNvPr id="12" name="Right Triangle 11"/>
          <p:cNvSpPr/>
          <p:nvPr/>
        </p:nvSpPr>
        <p:spPr>
          <a:xfrm flipH="1" flipV="1">
            <a:off x="9811070" y="-14108"/>
            <a:ext cx="2401452"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Tree>
    <p:extLst>
      <p:ext uri="{BB962C8B-B14F-4D97-AF65-F5344CB8AC3E}">
        <p14:creationId xmlns:p14="http://schemas.microsoft.com/office/powerpoint/2010/main" val="272676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83845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168832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12192000" cy="4918364"/>
          </a:xfrm>
          <a:solidFill>
            <a:srgbClr val="D1D3D4"/>
          </a:solidFill>
        </p:spPr>
        <p:txBody>
          <a:bodyPr/>
          <a:lstStyle/>
          <a:p>
            <a:endParaRPr lang="en-US"/>
          </a:p>
        </p:txBody>
      </p:sp>
    </p:spTree>
    <p:extLst>
      <p:ext uri="{BB962C8B-B14F-4D97-AF65-F5344CB8AC3E}">
        <p14:creationId xmlns:p14="http://schemas.microsoft.com/office/powerpoint/2010/main" val="34275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1" y="1216122"/>
            <a:ext cx="6110111" cy="4918364"/>
          </a:xfrm>
          <a:solidFill>
            <a:srgbClr val="D1D3D4"/>
          </a:solidFill>
        </p:spPr>
        <p:txBody>
          <a:bodyPr>
            <a:normAutofit/>
          </a:bodyPr>
          <a:lstStyle>
            <a:lvl1pPr>
              <a:defRPr sz="2400"/>
            </a:lvl1pPr>
          </a:lstStyle>
          <a:p>
            <a:endParaRPr lang="en-US" dirty="0"/>
          </a:p>
        </p:txBody>
      </p:sp>
      <p:sp>
        <p:nvSpPr>
          <p:cNvPr id="7" name="Picture Placeholder 4"/>
          <p:cNvSpPr>
            <a:spLocks noGrp="1"/>
          </p:cNvSpPr>
          <p:nvPr>
            <p:ph type="pic" sz="quarter" idx="11"/>
          </p:nvPr>
        </p:nvSpPr>
        <p:spPr>
          <a:xfrm>
            <a:off x="6096001" y="1216122"/>
            <a:ext cx="6110111" cy="4918364"/>
          </a:xfrm>
          <a:solidFill>
            <a:srgbClr val="D1D3D4"/>
          </a:solidFill>
        </p:spPr>
        <p:txBody>
          <a:bodyPr>
            <a:normAutofit/>
          </a:bodyPr>
          <a:lstStyle>
            <a:lvl1pPr>
              <a:defRPr sz="2400"/>
            </a:lvl1pPr>
          </a:lstStyle>
          <a:p>
            <a:endParaRPr lang="en-US" dirty="0"/>
          </a:p>
        </p:txBody>
      </p:sp>
      <p:cxnSp>
        <p:nvCxnSpPr>
          <p:cNvPr id="3" name="Straight Connector 2"/>
          <p:cNvCxnSpPr/>
          <p:nvPr userDrawn="1"/>
        </p:nvCxnSpPr>
        <p:spPr>
          <a:xfrm>
            <a:off x="6096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47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12" name="TextBox 11"/>
          <p:cNvSpPr txBox="1"/>
          <p:nvPr userDrawn="1"/>
        </p:nvSpPr>
        <p:spPr>
          <a:xfrm>
            <a:off x="8752859" y="6359525"/>
            <a:ext cx="2257028"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dirty="0" err="1">
                <a:solidFill>
                  <a:srgbClr val="042B4A"/>
                </a:solidFill>
                <a:latin typeface="+mn-lt"/>
                <a:cs typeface="Calibri"/>
              </a:rPr>
              <a:t>MassHireFallRiverCareers.org</a:t>
            </a:r>
            <a:endParaRPr lang="en-US" sz="1000" dirty="0">
              <a:solidFill>
                <a:srgbClr val="042B4A"/>
              </a:solidFill>
              <a:latin typeface="+mn-lt"/>
              <a:cs typeface="Calibri"/>
            </a:endParaRPr>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4"/>
            <a:ext cx="12192000" cy="5621337"/>
          </a:xfrm>
          <a:solidFill>
            <a:schemeClr val="accent1"/>
          </a:solidFill>
        </p:spPr>
        <p:txBody>
          <a:bodyPr/>
          <a:lstStyle/>
          <a:p>
            <a:endParaRPr lang="en-US"/>
          </a:p>
        </p:txBody>
      </p:sp>
    </p:spTree>
    <p:extLst>
      <p:ext uri="{BB962C8B-B14F-4D97-AF65-F5344CB8AC3E}">
        <p14:creationId xmlns:p14="http://schemas.microsoft.com/office/powerpoint/2010/main" val="318038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February 1, 2018 </a:t>
            </a:r>
          </a:p>
        </p:txBody>
      </p:sp>
      <p:sp>
        <p:nvSpPr>
          <p:cNvPr id="6" name="Slide Number Placeholder 5"/>
          <p:cNvSpPr>
            <a:spLocks noGrp="1"/>
          </p:cNvSpPr>
          <p:nvPr>
            <p:ph type="sldNum" sz="quarter" idx="12"/>
          </p:nvPr>
        </p:nvSpPr>
        <p:spPr/>
        <p:txBody>
          <a:bodyPr/>
          <a:lstStyle>
            <a:lvl1pPr>
              <a:defRPr/>
            </a:lvl1pPr>
          </a:lstStyle>
          <a:p>
            <a:pPr>
              <a:defRPr/>
            </a:pPr>
            <a:fld id="{E072579F-9FF5-4201-872C-73481382824D}" type="slidenum">
              <a:rPr lang="en-US"/>
              <a:pPr>
                <a:defRPr/>
              </a:pPr>
              <a:t>‹#›</a:t>
            </a:fld>
            <a:endParaRPr lang="en-US" dirty="0"/>
          </a:p>
        </p:txBody>
      </p:sp>
    </p:spTree>
    <p:extLst>
      <p:ext uri="{BB962C8B-B14F-4D97-AF65-F5344CB8AC3E}">
        <p14:creationId xmlns:p14="http://schemas.microsoft.com/office/powerpoint/2010/main" val="3921620532"/>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February 1, 2018 </a:t>
            </a:r>
          </a:p>
        </p:txBody>
      </p:sp>
      <p:sp>
        <p:nvSpPr>
          <p:cNvPr id="3" name="Footer Placeholder 4"/>
          <p:cNvSpPr>
            <a:spLocks noGrp="1"/>
          </p:cNvSpPr>
          <p:nvPr>
            <p:ph type="ftr" sz="quarter" idx="11"/>
          </p:nvPr>
        </p:nvSpPr>
        <p:spPr/>
        <p:txBody>
          <a:bodyPr/>
          <a:lstStyle>
            <a:lvl1pPr>
              <a:defRPr/>
            </a:lvl1pPr>
          </a:lstStyle>
          <a:p>
            <a:pPr>
              <a:defRPr/>
            </a:pPr>
            <a:r>
              <a:rPr lang="en-US"/>
              <a:t>Massachusetts Department of Career Services</a:t>
            </a:r>
          </a:p>
        </p:txBody>
      </p:sp>
      <p:sp>
        <p:nvSpPr>
          <p:cNvPr id="4" name="Slide Number Placeholder 5"/>
          <p:cNvSpPr>
            <a:spLocks noGrp="1"/>
          </p:cNvSpPr>
          <p:nvPr>
            <p:ph type="sldNum" sz="quarter" idx="12"/>
          </p:nvPr>
        </p:nvSpPr>
        <p:spPr/>
        <p:txBody>
          <a:bodyPr/>
          <a:lstStyle>
            <a:lvl1pPr>
              <a:defRPr/>
            </a:lvl1pPr>
          </a:lstStyle>
          <a:p>
            <a:pPr>
              <a:defRPr/>
            </a:pPr>
            <a:fld id="{08D68108-485C-48E7-99C0-B8D285AC8481}" type="slidenum">
              <a:rPr lang="en-US"/>
              <a:pPr>
                <a:defRPr/>
              </a:pPr>
              <a:t>‹#›</a:t>
            </a:fld>
            <a:endParaRPr lang="en-US"/>
          </a:p>
        </p:txBody>
      </p:sp>
    </p:spTree>
    <p:extLst>
      <p:ext uri="{BB962C8B-B14F-4D97-AF65-F5344CB8AC3E}">
        <p14:creationId xmlns:p14="http://schemas.microsoft.com/office/powerpoint/2010/main" val="401707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477000"/>
            <a:ext cx="3962400" cy="228600"/>
          </a:xfrm>
        </p:spPr>
        <p:txBody>
          <a:bodyPr/>
          <a:lstStyle>
            <a:lvl1pPr>
              <a:defRPr/>
            </a:lvl1pPr>
          </a:lstStyle>
          <a:p>
            <a:r>
              <a:rPr lang="en-US" altLang="en-US"/>
              <a:t>Massachusetts Department of Career Services</a:t>
            </a:r>
          </a:p>
        </p:txBody>
      </p:sp>
      <p:sp>
        <p:nvSpPr>
          <p:cNvPr id="6" name="Slide Number Placeholder 5"/>
          <p:cNvSpPr>
            <a:spLocks noGrp="1"/>
          </p:cNvSpPr>
          <p:nvPr>
            <p:ph type="sldNum" sz="quarter" idx="11"/>
          </p:nvPr>
        </p:nvSpPr>
        <p:spPr>
          <a:xfrm>
            <a:off x="9042400" y="6477000"/>
            <a:ext cx="2540000" cy="228600"/>
          </a:xfrm>
        </p:spPr>
        <p:txBody>
          <a:bodyPr/>
          <a:lstStyle>
            <a:lvl1pPr>
              <a:defRPr/>
            </a:lvl1pPr>
          </a:lstStyle>
          <a:p>
            <a:fld id="{9385707E-2364-4153-857D-FE30DD103C8D}" type="slidenum">
              <a:rPr lang="en-US" altLang="en-US"/>
              <a:pPr/>
              <a:t>‹#›</a:t>
            </a:fld>
            <a:endParaRPr lang="en-US" altLang="en-US"/>
          </a:p>
        </p:txBody>
      </p:sp>
      <p:sp>
        <p:nvSpPr>
          <p:cNvPr id="7" name="Date Placeholder 6"/>
          <p:cNvSpPr>
            <a:spLocks noGrp="1"/>
          </p:cNvSpPr>
          <p:nvPr>
            <p:ph type="dt" sz="half" idx="12"/>
          </p:nvPr>
        </p:nvSpPr>
        <p:spPr>
          <a:xfrm>
            <a:off x="304800" y="6477001"/>
            <a:ext cx="2844800" cy="244475"/>
          </a:xfrm>
        </p:spPr>
        <p:txBody>
          <a:bodyPr/>
          <a:lstStyle>
            <a:lvl1pPr>
              <a:defRPr/>
            </a:lvl1pPr>
          </a:lstStyle>
          <a:p>
            <a:r>
              <a:rPr lang="en-US" altLang="en-US"/>
              <a:t>December 2017</a:t>
            </a:r>
          </a:p>
        </p:txBody>
      </p:sp>
    </p:spTree>
    <p:extLst>
      <p:ext uri="{BB962C8B-B14F-4D97-AF65-F5344CB8AC3E}">
        <p14:creationId xmlns:p14="http://schemas.microsoft.com/office/powerpoint/2010/main" val="60097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10/14/2025</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31247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C886-1CCB-44BE-A127-0DE70DE3F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4EAA9-5B8D-4FD9-98D3-C86F5D5B0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DC17B-04F1-4CCF-8821-BA64E9C8C074}"/>
              </a:ext>
            </a:extLst>
          </p:cNvPr>
          <p:cNvSpPr>
            <a:spLocks noGrp="1"/>
          </p:cNvSpPr>
          <p:nvPr>
            <p:ph type="dt" sz="half" idx="10"/>
          </p:nvPr>
        </p:nvSpPr>
        <p:spPr/>
        <p:txBody>
          <a:bodyPr/>
          <a:lstStyle/>
          <a:p>
            <a:fld id="{D8D82728-7589-48A5-B0D1-EFE90D083E70}" type="datetimeFigureOut">
              <a:rPr lang="en-US" smtClean="0"/>
              <a:t>10/14/2025</a:t>
            </a:fld>
            <a:endParaRPr lang="en-US"/>
          </a:p>
        </p:txBody>
      </p:sp>
      <p:sp>
        <p:nvSpPr>
          <p:cNvPr id="5" name="Footer Placeholder 4">
            <a:extLst>
              <a:ext uri="{FF2B5EF4-FFF2-40B4-BE49-F238E27FC236}">
                <a16:creationId xmlns:a16="http://schemas.microsoft.com/office/drawing/2014/main" id="{19667C63-574C-4A1F-884B-CFBC7370F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A5128-7F08-4721-8558-6B33F3EF31B4}"/>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39378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6"/>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83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83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609601"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1" name="Content Placeholder 16"/>
          <p:cNvSpPr>
            <a:spLocks noGrp="1"/>
          </p:cNvSpPr>
          <p:nvPr>
            <p:ph sz="quarter" idx="11"/>
          </p:nvPr>
        </p:nvSpPr>
        <p:spPr>
          <a:xfrm>
            <a:off x="8113889"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16"/>
          <p:cNvSpPr>
            <a:spLocks noGrp="1"/>
          </p:cNvSpPr>
          <p:nvPr>
            <p:ph sz="quarter" idx="12"/>
          </p:nvPr>
        </p:nvSpPr>
        <p:spPr>
          <a:xfrm>
            <a:off x="4368800"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185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0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7"/>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16"/>
          <p:cNvSpPr>
            <a:spLocks noGrp="1"/>
          </p:cNvSpPr>
          <p:nvPr>
            <p:ph sz="quarter" idx="11"/>
          </p:nvPr>
        </p:nvSpPr>
        <p:spPr>
          <a:xfrm>
            <a:off x="609600" y="3820584"/>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16"/>
          <p:cNvSpPr>
            <a:spLocks noGrp="1"/>
          </p:cNvSpPr>
          <p:nvPr>
            <p:ph sz="quarter" idx="12"/>
          </p:nvPr>
        </p:nvSpPr>
        <p:spPr>
          <a:xfrm>
            <a:off x="6265333" y="1446237"/>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16"/>
          <p:cNvSpPr>
            <a:spLocks noGrp="1"/>
          </p:cNvSpPr>
          <p:nvPr>
            <p:ph sz="quarter" idx="13"/>
          </p:nvPr>
        </p:nvSpPr>
        <p:spPr>
          <a:xfrm>
            <a:off x="6265333" y="3820584"/>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031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63066"/>
            <a:ext cx="5175957"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061480"/>
            <a:ext cx="517595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6406443" y="1463066"/>
            <a:ext cx="5175956"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p:cNvSpPr>
            <a:spLocks noGrp="1"/>
          </p:cNvSpPr>
          <p:nvPr>
            <p:ph sz="half" idx="11"/>
          </p:nvPr>
        </p:nvSpPr>
        <p:spPr>
          <a:xfrm>
            <a:off x="6406444" y="2061480"/>
            <a:ext cx="5175955"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492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463065"/>
            <a:ext cx="3412068"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8170331" y="1463065"/>
            <a:ext cx="3412068"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11"/>
          </p:nvPr>
        </p:nvSpPr>
        <p:spPr>
          <a:xfrm>
            <a:off x="8170332"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idx="12"/>
          </p:nvPr>
        </p:nvSpPr>
        <p:spPr>
          <a:xfrm>
            <a:off x="4368801" y="1463065"/>
            <a:ext cx="3412068"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13"/>
          </p:nvPr>
        </p:nvSpPr>
        <p:spPr>
          <a:xfrm>
            <a:off x="43688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253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998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12184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39614"/>
            <a:ext cx="9508067" cy="941041"/>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4" name="Text Placeholder 3"/>
          <p:cNvSpPr>
            <a:spLocks noGrp="1"/>
          </p:cNvSpPr>
          <p:nvPr>
            <p:ph type="body" idx="1"/>
          </p:nvPr>
        </p:nvSpPr>
        <p:spPr>
          <a:xfrm>
            <a:off x="609600" y="144623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12192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userDrawn="1"/>
        </p:nvSpPr>
        <p:spPr>
          <a:xfrm flipH="1" flipV="1">
            <a:off x="10827070" y="-14108"/>
            <a:ext cx="1385449"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pic>
        <p:nvPicPr>
          <p:cNvPr id="5" name="Picture 4"/>
          <p:cNvPicPr>
            <a:picLocks noChangeAspect="1"/>
          </p:cNvPicPr>
          <p:nvPr userDrawn="1"/>
        </p:nvPicPr>
        <p:blipFill rotWithShape="1">
          <a:blip r:embed="rId21">
            <a:extLst>
              <a:ext uri="{28A0092B-C50C-407E-A947-70E740481C1C}">
                <a14:useLocalDpi xmlns:a14="http://schemas.microsoft.com/office/drawing/2010/main" val="0"/>
              </a:ext>
            </a:extLst>
          </a:blip>
          <a:srcRect l="1785" t="14557" r="3572" b="12388"/>
          <a:stretch/>
        </p:blipFill>
        <p:spPr>
          <a:xfrm>
            <a:off x="51335" y="6285297"/>
            <a:ext cx="2720741" cy="471638"/>
          </a:xfrm>
          <a:prstGeom prst="rect">
            <a:avLst/>
          </a:prstGeom>
        </p:spPr>
      </p:pic>
    </p:spTree>
    <p:extLst>
      <p:ext uri="{BB962C8B-B14F-4D97-AF65-F5344CB8AC3E}">
        <p14:creationId xmlns:p14="http://schemas.microsoft.com/office/powerpoint/2010/main" val="2099778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0" r:id="rId19"/>
  </p:sldLayoutIdLst>
  <p:hf hdr="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workforce-system-staff-training"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ss.gov/info-details/masshire-career-information-systems-360-trainings"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ss.gov/how-to/masshire-career-information-system-360-cis-360-training" TargetMode="Externa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cid:image001.png@01D8E2FF.55899F10" TargetMode="External"/><Relationship Id="rId2" Type="http://schemas.openxmlformats.org/officeDocument/2006/relationships/image" Target="../media/image64.png"/><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ortal.ma.cis360.org/" TargetMode="Externa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hyperlink" Target="https://www.onetcenter.org/dictionary/28.2/excel/alternate_titles.html" TargetMode="External"/><Relationship Id="rId2" Type="http://schemas.openxmlformats.org/officeDocument/2006/relationships/image" Target="../media/image81.png"/><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98178" y="1461045"/>
            <a:ext cx="9259751" cy="1020688"/>
          </a:xfrm>
        </p:spPr>
        <p:txBody>
          <a:bodyPr vert="horz" lIns="0" tIns="45720" rIns="0" bIns="45720" rtlCol="0" anchor="t">
            <a:noAutofit/>
          </a:bodyPr>
          <a:lstStyle/>
          <a:p>
            <a:pPr algn="ctr">
              <a:lnSpc>
                <a:spcPct val="100000"/>
              </a:lnSpc>
              <a:spcBef>
                <a:spcPts val="600"/>
              </a:spcBef>
            </a:pPr>
            <a:r>
              <a:rPr lang="en-US" sz="3600" b="1" dirty="0">
                <a:solidFill>
                  <a:schemeClr val="bg1"/>
                </a:solidFill>
                <a:latin typeface="Century Gothic"/>
                <a:cs typeface="Calibri"/>
              </a:rPr>
              <a:t>MassHire Career Information Systems 360 </a:t>
            </a:r>
          </a:p>
          <a:p>
            <a:pPr algn="ctr">
              <a:lnSpc>
                <a:spcPct val="100000"/>
              </a:lnSpc>
              <a:spcBef>
                <a:spcPts val="600"/>
              </a:spcBef>
            </a:pPr>
            <a:endParaRPr lang="en-US" sz="3600" b="1" dirty="0">
              <a:solidFill>
                <a:schemeClr val="bg1"/>
              </a:solidFill>
              <a:latin typeface="Century Gothic"/>
              <a:cs typeface="Calibri"/>
            </a:endParaRPr>
          </a:p>
          <a:p>
            <a:pPr algn="ctr">
              <a:lnSpc>
                <a:spcPct val="100000"/>
              </a:lnSpc>
              <a:spcBef>
                <a:spcPts val="600"/>
              </a:spcBef>
            </a:pPr>
            <a:r>
              <a:rPr lang="en-US" sz="3600" b="1" dirty="0">
                <a:solidFill>
                  <a:schemeClr val="bg1"/>
                </a:solidFill>
                <a:latin typeface="Century Gothic"/>
                <a:cs typeface="Calibri"/>
              </a:rPr>
              <a:t>Assessments and Careers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532" y="5019793"/>
            <a:ext cx="4541178" cy="1359739"/>
          </a:xfrm>
          <a:prstGeom prst="rect">
            <a:avLst/>
          </a:prstGeom>
        </p:spPr>
      </p:pic>
      <p:sp>
        <p:nvSpPr>
          <p:cNvPr id="6" name="TextBox 1">
            <a:extLst>
              <a:ext uri="{FF2B5EF4-FFF2-40B4-BE49-F238E27FC236}">
                <a16:creationId xmlns:a16="http://schemas.microsoft.com/office/drawing/2014/main" id="{FBC0E79C-C996-43A8-A45C-22A5BFA733F7}"/>
              </a:ext>
            </a:extLst>
          </p:cNvPr>
          <p:cNvSpPr txBox="1"/>
          <p:nvPr/>
        </p:nvSpPr>
        <p:spPr>
          <a:xfrm>
            <a:off x="1613211" y="6412924"/>
            <a:ext cx="9054790" cy="2308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1"/>
            <a:r>
              <a:rPr lang="en-US" sz="900" b="1" i="1" dirty="0">
                <a:solidFill>
                  <a:srgbClr val="009876"/>
                </a:solidFill>
                <a:latin typeface="Calibri"/>
                <a:ea typeface="+mn-lt"/>
                <a:cs typeface="Calibri"/>
              </a:rPr>
              <a:t>MassHire Programs &amp; Services are funded in full by US Department of Labor (USDOL) Employment and Training Administration grants. (Additional details furnished upon request.)</a:t>
            </a:r>
            <a:endParaRPr lang="en-US" sz="900" b="1" dirty="0">
              <a:solidFill>
                <a:srgbClr val="009876"/>
              </a:solidFill>
              <a:latin typeface="Calibri"/>
              <a:cs typeface="Calibri"/>
            </a:endParaRPr>
          </a:p>
        </p:txBody>
      </p:sp>
    </p:spTree>
    <p:extLst>
      <p:ext uri="{BB962C8B-B14F-4D97-AF65-F5344CB8AC3E}">
        <p14:creationId xmlns:p14="http://schemas.microsoft.com/office/powerpoint/2010/main" val="350835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2"/>
          <a:stretch>
            <a:fillRect/>
          </a:stretch>
        </p:blipFill>
        <p:spPr>
          <a:xfrm>
            <a:off x="3943060" y="3741156"/>
            <a:ext cx="4153480" cy="2381582"/>
          </a:xfrm>
        </p:spPr>
      </p:pic>
      <p:pic>
        <p:nvPicPr>
          <p:cNvPr id="9" name="Picture 8">
            <a:extLst>
              <a:ext uri="{FF2B5EF4-FFF2-40B4-BE49-F238E27FC236}">
                <a16:creationId xmlns:a16="http://schemas.microsoft.com/office/drawing/2014/main" id="{95FEC73C-8DAD-2605-6E81-79FEF42A58C7}"/>
              </a:ext>
            </a:extLst>
          </p:cNvPr>
          <p:cNvPicPr>
            <a:picLocks noChangeAspect="1"/>
          </p:cNvPicPr>
          <p:nvPr/>
        </p:nvPicPr>
        <p:blipFill>
          <a:blip r:embed="rId3"/>
          <a:stretch>
            <a:fillRect/>
          </a:stretch>
        </p:blipFill>
        <p:spPr>
          <a:xfrm>
            <a:off x="3158830" y="1672151"/>
            <a:ext cx="5652559" cy="1615017"/>
          </a:xfrm>
          <a:prstGeom prst="rect">
            <a:avLst/>
          </a:prstGeom>
        </p:spPr>
      </p:pic>
    </p:spTree>
    <p:extLst>
      <p:ext uri="{BB962C8B-B14F-4D97-AF65-F5344CB8AC3E}">
        <p14:creationId xmlns:p14="http://schemas.microsoft.com/office/powerpoint/2010/main" val="15280020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73DFC8B9-A1C6-3262-309A-9090C265179E}"/>
              </a:ext>
            </a:extLst>
          </p:cNvPr>
          <p:cNvPicPr>
            <a:picLocks noChangeAspect="1"/>
          </p:cNvPicPr>
          <p:nvPr/>
        </p:nvPicPr>
        <p:blipFill>
          <a:blip r:embed="rId2"/>
          <a:stretch>
            <a:fillRect/>
          </a:stretch>
        </p:blipFill>
        <p:spPr>
          <a:xfrm>
            <a:off x="1045102" y="1281535"/>
            <a:ext cx="10474472" cy="4872101"/>
          </a:xfrm>
          <a:prstGeom prst="rect">
            <a:avLst/>
          </a:prstGeom>
          <a:ln>
            <a:solidFill>
              <a:schemeClr val="accent1"/>
            </a:solidFill>
          </a:ln>
        </p:spPr>
      </p:pic>
      <p:pic>
        <p:nvPicPr>
          <p:cNvPr id="7" name="Picture 6">
            <a:extLst>
              <a:ext uri="{FF2B5EF4-FFF2-40B4-BE49-F238E27FC236}">
                <a16:creationId xmlns:a16="http://schemas.microsoft.com/office/drawing/2014/main" id="{46FC3A15-686E-0193-75C4-C6BAAB28E97C}"/>
              </a:ext>
            </a:extLst>
          </p:cNvPr>
          <p:cNvPicPr>
            <a:picLocks noChangeAspect="1"/>
          </p:cNvPicPr>
          <p:nvPr/>
        </p:nvPicPr>
        <p:blipFill>
          <a:blip r:embed="rId3"/>
          <a:stretch>
            <a:fillRect/>
          </a:stretch>
        </p:blipFill>
        <p:spPr>
          <a:xfrm>
            <a:off x="5035296" y="153895"/>
            <a:ext cx="6573823" cy="963702"/>
          </a:xfrm>
          <a:prstGeom prst="rect">
            <a:avLst/>
          </a:prstGeom>
        </p:spPr>
      </p:pic>
    </p:spTree>
    <p:extLst>
      <p:ext uri="{BB962C8B-B14F-4D97-AF65-F5344CB8AC3E}">
        <p14:creationId xmlns:p14="http://schemas.microsoft.com/office/powerpoint/2010/main" val="19425839"/>
      </p:ext>
    </p:extLst>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A0C73CB6-2D0A-9A02-6721-ECD93900CD51}"/>
              </a:ext>
            </a:extLst>
          </p:cNvPr>
          <p:cNvPicPr>
            <a:picLocks noChangeAspect="1"/>
          </p:cNvPicPr>
          <p:nvPr/>
        </p:nvPicPr>
        <p:blipFill>
          <a:blip r:embed="rId2"/>
          <a:stretch>
            <a:fillRect/>
          </a:stretch>
        </p:blipFill>
        <p:spPr>
          <a:xfrm>
            <a:off x="1521360" y="1990799"/>
            <a:ext cx="1733550" cy="714375"/>
          </a:xfrm>
          <a:prstGeom prst="rect">
            <a:avLst/>
          </a:prstGeom>
          <a:ln>
            <a:solidFill>
              <a:schemeClr val="accent1"/>
            </a:solidFill>
          </a:ln>
        </p:spPr>
      </p:pic>
      <p:pic>
        <p:nvPicPr>
          <p:cNvPr id="7" name="Picture 6">
            <a:extLst>
              <a:ext uri="{FF2B5EF4-FFF2-40B4-BE49-F238E27FC236}">
                <a16:creationId xmlns:a16="http://schemas.microsoft.com/office/drawing/2014/main" id="{5ACADF0A-03DB-2A7A-6538-D3106AFEC439}"/>
              </a:ext>
            </a:extLst>
          </p:cNvPr>
          <p:cNvPicPr>
            <a:picLocks noChangeAspect="1"/>
          </p:cNvPicPr>
          <p:nvPr/>
        </p:nvPicPr>
        <p:blipFill>
          <a:blip r:embed="rId3"/>
          <a:stretch>
            <a:fillRect/>
          </a:stretch>
        </p:blipFill>
        <p:spPr>
          <a:xfrm>
            <a:off x="4736454" y="254949"/>
            <a:ext cx="6560261" cy="6401434"/>
          </a:xfrm>
          <a:prstGeom prst="rect">
            <a:avLst/>
          </a:prstGeom>
          <a:ln>
            <a:solidFill>
              <a:schemeClr val="accent1"/>
            </a:solidFill>
          </a:ln>
        </p:spPr>
      </p:pic>
      <p:sp>
        <p:nvSpPr>
          <p:cNvPr id="8" name="TextBox 7">
            <a:extLst>
              <a:ext uri="{FF2B5EF4-FFF2-40B4-BE49-F238E27FC236}">
                <a16:creationId xmlns:a16="http://schemas.microsoft.com/office/drawing/2014/main" id="{68E4818A-F779-A42A-9E6E-10D26D07ED99}"/>
              </a:ext>
            </a:extLst>
          </p:cNvPr>
          <p:cNvSpPr txBox="1"/>
          <p:nvPr/>
        </p:nvSpPr>
        <p:spPr>
          <a:xfrm>
            <a:off x="821280" y="3657600"/>
            <a:ext cx="3930732" cy="1200329"/>
          </a:xfrm>
          <a:prstGeom prst="rect">
            <a:avLst/>
          </a:prstGeom>
          <a:noFill/>
        </p:spPr>
        <p:txBody>
          <a:bodyPr wrap="square" rtlCol="0">
            <a:spAutoFit/>
          </a:bodyPr>
          <a:lstStyle/>
          <a:p>
            <a:r>
              <a:rPr lang="en-US" sz="2400" i="1" dirty="0"/>
              <a:t>250 Registered </a:t>
            </a:r>
          </a:p>
          <a:p>
            <a:r>
              <a:rPr lang="en-US" sz="2400" i="1" dirty="0"/>
              <a:t>Apprenticeship </a:t>
            </a:r>
            <a:r>
              <a:rPr lang="en-US" sz="2400" dirty="0"/>
              <a:t>careers/occupations</a:t>
            </a:r>
          </a:p>
        </p:txBody>
      </p:sp>
    </p:spTree>
    <p:extLst>
      <p:ext uri="{BB962C8B-B14F-4D97-AF65-F5344CB8AC3E}">
        <p14:creationId xmlns:p14="http://schemas.microsoft.com/office/powerpoint/2010/main" val="3797430521"/>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79AC567A-A906-06E8-F6D3-FD2051A93F9E}"/>
              </a:ext>
            </a:extLst>
          </p:cNvPr>
          <p:cNvPicPr>
            <a:picLocks noChangeAspect="1"/>
          </p:cNvPicPr>
          <p:nvPr/>
        </p:nvPicPr>
        <p:blipFill>
          <a:blip r:embed="rId2"/>
          <a:stretch>
            <a:fillRect/>
          </a:stretch>
        </p:blipFill>
        <p:spPr>
          <a:xfrm>
            <a:off x="4261337" y="214659"/>
            <a:ext cx="5432003" cy="6420159"/>
          </a:xfrm>
          <a:prstGeom prst="rect">
            <a:avLst/>
          </a:prstGeom>
          <a:ln>
            <a:solidFill>
              <a:schemeClr val="accent1"/>
            </a:solidFill>
          </a:ln>
        </p:spPr>
      </p:pic>
    </p:spTree>
    <p:extLst>
      <p:ext uri="{BB962C8B-B14F-4D97-AF65-F5344CB8AC3E}">
        <p14:creationId xmlns:p14="http://schemas.microsoft.com/office/powerpoint/2010/main" val="1352926170"/>
      </p:ext>
    </p:extLst>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78419CAD-AE40-D89E-5B52-B91BD1C4121B}"/>
              </a:ext>
            </a:extLst>
          </p:cNvPr>
          <p:cNvPicPr>
            <a:picLocks noChangeAspect="1"/>
          </p:cNvPicPr>
          <p:nvPr/>
        </p:nvPicPr>
        <p:blipFill>
          <a:blip r:embed="rId2"/>
          <a:stretch>
            <a:fillRect/>
          </a:stretch>
        </p:blipFill>
        <p:spPr>
          <a:xfrm>
            <a:off x="5369110" y="260376"/>
            <a:ext cx="4891170" cy="6474679"/>
          </a:xfrm>
          <a:prstGeom prst="rect">
            <a:avLst/>
          </a:prstGeom>
          <a:ln>
            <a:solidFill>
              <a:schemeClr val="accent1"/>
            </a:solidFill>
          </a:ln>
        </p:spPr>
      </p:pic>
      <p:sp>
        <p:nvSpPr>
          <p:cNvPr id="3" name="TextBox 2">
            <a:extLst>
              <a:ext uri="{FF2B5EF4-FFF2-40B4-BE49-F238E27FC236}">
                <a16:creationId xmlns:a16="http://schemas.microsoft.com/office/drawing/2014/main" id="{15563EB6-97A6-7D82-AA3A-A479952AC842}"/>
              </a:ext>
            </a:extLst>
          </p:cNvPr>
          <p:cNvSpPr txBox="1"/>
          <p:nvPr/>
        </p:nvSpPr>
        <p:spPr>
          <a:xfrm>
            <a:off x="609600" y="2201332"/>
            <a:ext cx="3386667" cy="2308324"/>
          </a:xfrm>
          <a:prstGeom prst="rect">
            <a:avLst/>
          </a:prstGeom>
          <a:noFill/>
        </p:spPr>
        <p:txBody>
          <a:bodyPr wrap="square" rtlCol="0">
            <a:spAutoFit/>
          </a:bodyPr>
          <a:lstStyle/>
          <a:p>
            <a:pPr marL="285750" indent="-285750">
              <a:buFont typeface="Arial" panose="020B0604020202020204" pitchFamily="34" charset="0"/>
              <a:buChar char="•"/>
            </a:pPr>
            <a:r>
              <a:rPr lang="en-US" sz="2400" u="sng" dirty="0"/>
              <a:t>Education &amp; Training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Apprenticeship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Shows when filter for </a:t>
            </a:r>
            <a:r>
              <a:rPr lang="en-US" sz="2400" i="1" dirty="0"/>
              <a:t>Apprenticeship</a:t>
            </a:r>
            <a:r>
              <a:rPr lang="en-US" sz="2400" dirty="0"/>
              <a:t> is on</a:t>
            </a:r>
          </a:p>
        </p:txBody>
      </p:sp>
    </p:spTree>
    <p:extLst>
      <p:ext uri="{BB962C8B-B14F-4D97-AF65-F5344CB8AC3E}">
        <p14:creationId xmlns:p14="http://schemas.microsoft.com/office/powerpoint/2010/main" val="1227325523"/>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3F55669D-3143-57D5-C053-558567C0C7CB}"/>
              </a:ext>
            </a:extLst>
          </p:cNvPr>
          <p:cNvPicPr>
            <a:picLocks noChangeAspect="1"/>
          </p:cNvPicPr>
          <p:nvPr/>
        </p:nvPicPr>
        <p:blipFill>
          <a:blip r:embed="rId2"/>
          <a:stretch>
            <a:fillRect/>
          </a:stretch>
        </p:blipFill>
        <p:spPr>
          <a:xfrm>
            <a:off x="5723532" y="296988"/>
            <a:ext cx="4484376" cy="6388820"/>
          </a:xfrm>
          <a:prstGeom prst="rect">
            <a:avLst/>
          </a:prstGeom>
          <a:ln>
            <a:solidFill>
              <a:schemeClr val="accent1"/>
            </a:solidFill>
          </a:ln>
        </p:spPr>
      </p:pic>
      <p:sp>
        <p:nvSpPr>
          <p:cNvPr id="6" name="TextBox 5">
            <a:extLst>
              <a:ext uri="{FF2B5EF4-FFF2-40B4-BE49-F238E27FC236}">
                <a16:creationId xmlns:a16="http://schemas.microsoft.com/office/drawing/2014/main" id="{74321547-9121-2A40-D073-8E9A96F27F7C}"/>
              </a:ext>
            </a:extLst>
          </p:cNvPr>
          <p:cNvSpPr txBox="1"/>
          <p:nvPr/>
        </p:nvSpPr>
        <p:spPr>
          <a:xfrm>
            <a:off x="533400" y="3146959"/>
            <a:ext cx="4741333" cy="461665"/>
          </a:xfrm>
          <a:prstGeom prst="rect">
            <a:avLst/>
          </a:prstGeom>
          <a:noFill/>
        </p:spPr>
        <p:txBody>
          <a:bodyPr wrap="square" rtlCol="0">
            <a:spAutoFit/>
          </a:bodyPr>
          <a:lstStyle/>
          <a:p>
            <a:r>
              <a:rPr lang="en-US" sz="2400" dirty="0"/>
              <a:t>Apprenticeship USA website</a:t>
            </a:r>
          </a:p>
        </p:txBody>
      </p:sp>
    </p:spTree>
    <p:extLst>
      <p:ext uri="{BB962C8B-B14F-4D97-AF65-F5344CB8AC3E}">
        <p14:creationId xmlns:p14="http://schemas.microsoft.com/office/powerpoint/2010/main" val="2391046449"/>
      </p:ext>
    </p:extLst>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a:xfrm>
            <a:off x="838200" y="228940"/>
            <a:ext cx="10515600" cy="1325563"/>
          </a:xfrm>
        </p:spPr>
        <p:txBody>
          <a:bodyPr/>
          <a:lstStyle/>
          <a:p>
            <a:r>
              <a:rPr lang="en-US" dirty="0"/>
              <a:t>Apprenticeships</a:t>
            </a:r>
          </a:p>
        </p:txBody>
      </p:sp>
      <p:pic>
        <p:nvPicPr>
          <p:cNvPr id="4" name="Picture 3">
            <a:extLst>
              <a:ext uri="{FF2B5EF4-FFF2-40B4-BE49-F238E27FC236}">
                <a16:creationId xmlns:a16="http://schemas.microsoft.com/office/drawing/2014/main" id="{3C91A683-D055-4D8E-0265-CDC4F58C4563}"/>
              </a:ext>
            </a:extLst>
          </p:cNvPr>
          <p:cNvPicPr>
            <a:picLocks noChangeAspect="1"/>
          </p:cNvPicPr>
          <p:nvPr/>
        </p:nvPicPr>
        <p:blipFill>
          <a:blip r:embed="rId2"/>
          <a:stretch>
            <a:fillRect/>
          </a:stretch>
        </p:blipFill>
        <p:spPr>
          <a:xfrm>
            <a:off x="567727" y="2412354"/>
            <a:ext cx="2981325" cy="1590675"/>
          </a:xfrm>
          <a:prstGeom prst="rect">
            <a:avLst/>
          </a:prstGeom>
        </p:spPr>
      </p:pic>
      <p:pic>
        <p:nvPicPr>
          <p:cNvPr id="7" name="Picture 6">
            <a:extLst>
              <a:ext uri="{FF2B5EF4-FFF2-40B4-BE49-F238E27FC236}">
                <a16:creationId xmlns:a16="http://schemas.microsoft.com/office/drawing/2014/main" id="{0CE7481B-4A34-1172-F309-8D21107DEBD0}"/>
              </a:ext>
            </a:extLst>
          </p:cNvPr>
          <p:cNvPicPr>
            <a:picLocks noChangeAspect="1"/>
          </p:cNvPicPr>
          <p:nvPr/>
        </p:nvPicPr>
        <p:blipFill>
          <a:blip r:embed="rId3"/>
          <a:stretch>
            <a:fillRect/>
          </a:stretch>
        </p:blipFill>
        <p:spPr>
          <a:xfrm>
            <a:off x="4258732" y="1268404"/>
            <a:ext cx="7331674" cy="4892680"/>
          </a:xfrm>
          <a:prstGeom prst="rect">
            <a:avLst/>
          </a:prstGeom>
          <a:ln>
            <a:solidFill>
              <a:schemeClr val="accent1"/>
            </a:solidFill>
          </a:ln>
        </p:spPr>
      </p:pic>
    </p:spTree>
    <p:extLst>
      <p:ext uri="{BB962C8B-B14F-4D97-AF65-F5344CB8AC3E}">
        <p14:creationId xmlns:p14="http://schemas.microsoft.com/office/powerpoint/2010/main" val="2619572939"/>
      </p:ext>
    </p:extLst>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8C7399-0837-37CB-6FEB-6792D8C75A27}"/>
              </a:ext>
            </a:extLst>
          </p:cNvPr>
          <p:cNvSpPr txBox="1"/>
          <p:nvPr/>
        </p:nvSpPr>
        <p:spPr>
          <a:xfrm>
            <a:off x="177801" y="2692400"/>
            <a:ext cx="2980266" cy="2308324"/>
          </a:xfrm>
          <a:prstGeom prst="rect">
            <a:avLst/>
          </a:prstGeom>
          <a:noFill/>
        </p:spPr>
        <p:txBody>
          <a:bodyPr wrap="square" rtlCol="0">
            <a:spAutoFit/>
          </a:bodyPr>
          <a:lstStyle/>
          <a:p>
            <a:pPr marL="342900" indent="-342900">
              <a:buFont typeface="Arial" panose="020B0604020202020204" pitchFamily="34" charset="0"/>
              <a:buChar char="•"/>
            </a:pPr>
            <a:r>
              <a:rPr lang="en-US" sz="2400"/>
              <a:t>Careers </a:t>
            </a:r>
            <a:endParaRPr lang="en-US" sz="2400" dirty="0"/>
          </a:p>
          <a:p>
            <a:br>
              <a:rPr lang="en-US" sz="2400" dirty="0"/>
            </a:br>
            <a:br>
              <a:rPr lang="en-US" sz="2400" dirty="0"/>
            </a:br>
            <a:endParaRPr lang="en-US" sz="2400" dirty="0"/>
          </a:p>
          <a:p>
            <a:pPr marL="342900" indent="-342900">
              <a:buFont typeface="Arial" panose="020B0604020202020204" pitchFamily="34" charset="0"/>
              <a:buChar char="•"/>
            </a:pPr>
            <a:r>
              <a:rPr lang="en-US" sz="2400" i="1" u="sng" dirty="0"/>
              <a:t>High School / College edition</a:t>
            </a:r>
          </a:p>
        </p:txBody>
      </p:sp>
      <p:pic>
        <p:nvPicPr>
          <p:cNvPr id="5" name="Picture 4">
            <a:extLst>
              <a:ext uri="{FF2B5EF4-FFF2-40B4-BE49-F238E27FC236}">
                <a16:creationId xmlns:a16="http://schemas.microsoft.com/office/drawing/2014/main" id="{01434F2C-FB41-106A-1A98-622595EE5FF4}"/>
              </a:ext>
            </a:extLst>
          </p:cNvPr>
          <p:cNvPicPr>
            <a:picLocks noChangeAspect="1"/>
          </p:cNvPicPr>
          <p:nvPr/>
        </p:nvPicPr>
        <p:blipFill>
          <a:blip r:embed="rId2"/>
          <a:stretch>
            <a:fillRect/>
          </a:stretch>
        </p:blipFill>
        <p:spPr>
          <a:xfrm>
            <a:off x="3111345" y="1338943"/>
            <a:ext cx="7501639" cy="4844143"/>
          </a:xfrm>
          <a:prstGeom prst="rect">
            <a:avLst/>
          </a:prstGeom>
          <a:ln w="19050">
            <a:solidFill>
              <a:schemeClr val="accent1"/>
            </a:solidFill>
          </a:ln>
        </p:spPr>
      </p:pic>
    </p:spTree>
    <p:extLst>
      <p:ext uri="{BB962C8B-B14F-4D97-AF65-F5344CB8AC3E}">
        <p14:creationId xmlns:p14="http://schemas.microsoft.com/office/powerpoint/2010/main" val="6973787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072076200"/>
      </p:ext>
    </p:extLst>
  </p:cSld>
  <p:clrMapOvr>
    <a:masterClrMapping/>
  </p:clrMapOvr>
  <p:transition>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44021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EA1E-F80F-4B1C-B1B7-D161F95F806B}"/>
              </a:ext>
            </a:extLst>
          </p:cNvPr>
          <p:cNvSpPr>
            <a:spLocks noGrp="1"/>
          </p:cNvSpPr>
          <p:nvPr>
            <p:ph type="title"/>
          </p:nvPr>
        </p:nvSpPr>
        <p:spPr/>
        <p:txBody>
          <a:bodyPr/>
          <a:lstStyle/>
          <a:p>
            <a:pPr algn="ctr"/>
            <a:r>
              <a:rPr lang="en-US" dirty="0"/>
              <a:t>User Dashboard</a:t>
            </a:r>
          </a:p>
        </p:txBody>
      </p:sp>
      <p:pic>
        <p:nvPicPr>
          <p:cNvPr id="7" name="Picture 6">
            <a:extLst>
              <a:ext uri="{FF2B5EF4-FFF2-40B4-BE49-F238E27FC236}">
                <a16:creationId xmlns:a16="http://schemas.microsoft.com/office/drawing/2014/main" id="{66C81A9C-6769-4771-9293-30FD381704FB}"/>
              </a:ext>
            </a:extLst>
          </p:cNvPr>
          <p:cNvPicPr>
            <a:picLocks noChangeAspect="1"/>
          </p:cNvPicPr>
          <p:nvPr/>
        </p:nvPicPr>
        <p:blipFill>
          <a:blip r:embed="rId2"/>
          <a:stretch>
            <a:fillRect/>
          </a:stretch>
        </p:blipFill>
        <p:spPr>
          <a:xfrm>
            <a:off x="1454208" y="1426464"/>
            <a:ext cx="9722099" cy="5037723"/>
          </a:xfrm>
          <a:prstGeom prst="rect">
            <a:avLst/>
          </a:prstGeom>
          <a:ln>
            <a:solidFill>
              <a:schemeClr val="accent1"/>
            </a:solidFill>
          </a:ln>
        </p:spPr>
      </p:pic>
    </p:spTree>
    <p:extLst>
      <p:ext uri="{BB962C8B-B14F-4D97-AF65-F5344CB8AC3E}">
        <p14:creationId xmlns:p14="http://schemas.microsoft.com/office/powerpoint/2010/main" val="818156565"/>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C89E-4B06-4655-9C83-D3326FAE2027}"/>
              </a:ext>
            </a:extLst>
          </p:cNvPr>
          <p:cNvSpPr>
            <a:spLocks noGrp="1"/>
          </p:cNvSpPr>
          <p:nvPr>
            <p:ph type="title"/>
          </p:nvPr>
        </p:nvSpPr>
        <p:spPr>
          <a:xfrm>
            <a:off x="1495438" y="139614"/>
            <a:ext cx="9508067" cy="941041"/>
          </a:xfrm>
        </p:spPr>
        <p:txBody>
          <a:bodyPr/>
          <a:lstStyle/>
          <a:p>
            <a:pPr algn="ctr"/>
            <a:r>
              <a:rPr lang="en-US" dirty="0"/>
              <a:t>Self-Surveys / Assessments</a:t>
            </a:r>
          </a:p>
        </p:txBody>
      </p:sp>
      <p:pic>
        <p:nvPicPr>
          <p:cNvPr id="7" name="Picture 6">
            <a:extLst>
              <a:ext uri="{FF2B5EF4-FFF2-40B4-BE49-F238E27FC236}">
                <a16:creationId xmlns:a16="http://schemas.microsoft.com/office/drawing/2014/main" id="{42C9FF19-F507-EA2B-5478-5AB83744C10A}"/>
              </a:ext>
            </a:extLst>
          </p:cNvPr>
          <p:cNvPicPr>
            <a:picLocks noChangeAspect="1"/>
          </p:cNvPicPr>
          <p:nvPr/>
        </p:nvPicPr>
        <p:blipFill>
          <a:blip r:embed="rId2"/>
          <a:stretch>
            <a:fillRect/>
          </a:stretch>
        </p:blipFill>
        <p:spPr>
          <a:xfrm>
            <a:off x="3973275" y="974545"/>
            <a:ext cx="4316411" cy="5676625"/>
          </a:xfrm>
          <a:prstGeom prst="rect">
            <a:avLst/>
          </a:prstGeom>
          <a:ln w="19050">
            <a:solidFill>
              <a:schemeClr val="accent1"/>
            </a:solidFill>
          </a:ln>
        </p:spPr>
      </p:pic>
    </p:spTree>
    <p:extLst>
      <p:ext uri="{BB962C8B-B14F-4D97-AF65-F5344CB8AC3E}">
        <p14:creationId xmlns:p14="http://schemas.microsoft.com/office/powerpoint/2010/main" val="79881819"/>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DD31-4BF7-46EB-9F4C-C2E81B6716DD}"/>
              </a:ext>
            </a:extLst>
          </p:cNvPr>
          <p:cNvSpPr>
            <a:spLocks noGrp="1"/>
          </p:cNvSpPr>
          <p:nvPr>
            <p:ph type="title"/>
          </p:nvPr>
        </p:nvSpPr>
        <p:spPr>
          <a:xfrm>
            <a:off x="863028" y="107941"/>
            <a:ext cx="10490771" cy="1325563"/>
          </a:xfrm>
        </p:spPr>
        <p:txBody>
          <a:bodyPr/>
          <a:lstStyle/>
          <a:p>
            <a:r>
              <a:rPr lang="en-US" dirty="0"/>
              <a:t>Self-Survey Results</a:t>
            </a:r>
          </a:p>
        </p:txBody>
      </p:sp>
      <p:sp>
        <p:nvSpPr>
          <p:cNvPr id="8" name="TextBox 7">
            <a:extLst>
              <a:ext uri="{FF2B5EF4-FFF2-40B4-BE49-F238E27FC236}">
                <a16:creationId xmlns:a16="http://schemas.microsoft.com/office/drawing/2014/main" id="{57378462-C22D-4C89-BC5D-90948560642D}"/>
              </a:ext>
            </a:extLst>
          </p:cNvPr>
          <p:cNvSpPr txBox="1"/>
          <p:nvPr/>
        </p:nvSpPr>
        <p:spPr>
          <a:xfrm>
            <a:off x="1701500" y="2832251"/>
            <a:ext cx="3149900" cy="2523768"/>
          </a:xfrm>
          <a:prstGeom prst="rect">
            <a:avLst/>
          </a:prstGeom>
          <a:noFill/>
        </p:spPr>
        <p:txBody>
          <a:bodyPr wrap="square" rtlCol="0">
            <a:spAutoFit/>
          </a:bodyPr>
          <a:lstStyle/>
          <a:p>
            <a:r>
              <a:rPr lang="en-US" sz="2800" b="1" dirty="0">
                <a:solidFill>
                  <a:srgbClr val="FF0000"/>
                </a:solidFill>
              </a:rPr>
              <a:t>Note:  </a:t>
            </a:r>
          </a:p>
          <a:p>
            <a:endParaRPr lang="en-US" sz="2800" b="1" dirty="0">
              <a:solidFill>
                <a:srgbClr val="FF0000"/>
              </a:solidFill>
            </a:endParaRPr>
          </a:p>
          <a:p>
            <a:r>
              <a:rPr lang="en-US" sz="2800" dirty="0"/>
              <a:t>Nine Surveys available to take in MassHire CIS 360.</a:t>
            </a:r>
          </a:p>
          <a:p>
            <a:endParaRPr lang="en-US" dirty="0"/>
          </a:p>
        </p:txBody>
      </p:sp>
      <p:pic>
        <p:nvPicPr>
          <p:cNvPr id="4" name="Picture 3">
            <a:extLst>
              <a:ext uri="{FF2B5EF4-FFF2-40B4-BE49-F238E27FC236}">
                <a16:creationId xmlns:a16="http://schemas.microsoft.com/office/drawing/2014/main" id="{D746FDDC-8D49-C102-3172-4CA8FAB8031D}"/>
              </a:ext>
            </a:extLst>
          </p:cNvPr>
          <p:cNvPicPr>
            <a:picLocks noChangeAspect="1"/>
          </p:cNvPicPr>
          <p:nvPr/>
        </p:nvPicPr>
        <p:blipFill>
          <a:blip r:embed="rId2"/>
          <a:stretch>
            <a:fillRect/>
          </a:stretch>
        </p:blipFill>
        <p:spPr>
          <a:xfrm>
            <a:off x="6016049" y="217713"/>
            <a:ext cx="3637321" cy="6444343"/>
          </a:xfrm>
          <a:prstGeom prst="rect">
            <a:avLst/>
          </a:prstGeom>
          <a:ln w="19050">
            <a:solidFill>
              <a:schemeClr val="accent1"/>
            </a:solidFill>
          </a:ln>
        </p:spPr>
      </p:pic>
    </p:spTree>
    <p:extLst>
      <p:ext uri="{BB962C8B-B14F-4D97-AF65-F5344CB8AC3E}">
        <p14:creationId xmlns:p14="http://schemas.microsoft.com/office/powerpoint/2010/main" val="2149485431"/>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E20C5-5D4C-4118-BB48-4422201F7EED}"/>
              </a:ext>
            </a:extLst>
          </p:cNvPr>
          <p:cNvSpPr>
            <a:spLocks noGrp="1"/>
          </p:cNvSpPr>
          <p:nvPr>
            <p:ph type="ctrTitle"/>
          </p:nvPr>
        </p:nvSpPr>
        <p:spPr>
          <a:xfrm>
            <a:off x="1524000" y="216399"/>
            <a:ext cx="9144000" cy="817755"/>
          </a:xfrm>
        </p:spPr>
        <p:txBody>
          <a:bodyPr>
            <a:normAutofit fontScale="90000"/>
          </a:bodyPr>
          <a:lstStyle/>
          <a:p>
            <a:pPr algn="ctr"/>
            <a:r>
              <a:rPr lang="en-US" dirty="0"/>
              <a:t>Interest Profiler</a:t>
            </a:r>
          </a:p>
        </p:txBody>
      </p:sp>
      <p:sp>
        <p:nvSpPr>
          <p:cNvPr id="5" name="Subtitle 4">
            <a:extLst>
              <a:ext uri="{FF2B5EF4-FFF2-40B4-BE49-F238E27FC236}">
                <a16:creationId xmlns:a16="http://schemas.microsoft.com/office/drawing/2014/main" id="{C3944F95-93DD-48B8-A015-94D13B728300}"/>
              </a:ext>
            </a:extLst>
          </p:cNvPr>
          <p:cNvSpPr>
            <a:spLocks noGrp="1"/>
          </p:cNvSpPr>
          <p:nvPr>
            <p:ph type="subTitle" idx="1"/>
          </p:nvPr>
        </p:nvSpPr>
        <p:spPr>
          <a:xfrm>
            <a:off x="514350" y="1824960"/>
            <a:ext cx="11387138" cy="3260035"/>
          </a:xfrm>
        </p:spPr>
        <p:txBody>
          <a:bodyPr>
            <a:noAutofit/>
          </a:bodyPr>
          <a:lstStyle/>
          <a:p>
            <a:r>
              <a:rPr lang="en-US" dirty="0">
                <a:solidFill>
                  <a:schemeClr val="tx1"/>
                </a:solidFill>
              </a:rPr>
              <a:t>The O*NET Interest Profiler can help you find out what your interests are and how they relate to the world of work. You can find out what you like to do.</a:t>
            </a:r>
          </a:p>
          <a:p>
            <a:endParaRPr lang="en-US" dirty="0">
              <a:solidFill>
                <a:schemeClr val="tx1"/>
              </a:solidFill>
            </a:endParaRPr>
          </a:p>
          <a:p>
            <a:r>
              <a:rPr lang="en-US" dirty="0">
                <a:solidFill>
                  <a:schemeClr val="tx1"/>
                </a:solidFill>
              </a:rPr>
              <a:t>The O*NET Interest Profiler helps you decide what kinds of careers you might want to explore.</a:t>
            </a:r>
          </a:p>
          <a:p>
            <a:endParaRPr lang="en-US" dirty="0">
              <a:solidFill>
                <a:schemeClr val="tx1"/>
              </a:solidFill>
            </a:endParaRPr>
          </a:p>
          <a:p>
            <a:r>
              <a:rPr lang="en-US" dirty="0">
                <a:solidFill>
                  <a:schemeClr val="tx1"/>
                </a:solidFill>
              </a:rPr>
              <a:t>The Interest Profiler was introduced in 1999 as one of the U.S. Department of Labor’s (DOL) O*NET Career Exploration Tools.   John Holland’s (1997) RIASEC theoretical model (</a:t>
            </a:r>
            <a:r>
              <a:rPr lang="en-US" i="1" dirty="0">
                <a:solidFill>
                  <a:schemeClr val="tx1"/>
                </a:solidFill>
              </a:rPr>
              <a:t>Realistic-Investigative-Artistic-Social-Enterprising-Conventional</a:t>
            </a:r>
            <a:r>
              <a:rPr lang="en-US" dirty="0">
                <a:solidFill>
                  <a:schemeClr val="tx1"/>
                </a:solidFill>
              </a:rPr>
              <a:t>) is the basis of the Interest Profiler scales.</a:t>
            </a:r>
          </a:p>
        </p:txBody>
      </p:sp>
      <p:pic>
        <p:nvPicPr>
          <p:cNvPr id="3" name="Picture 2">
            <a:extLst>
              <a:ext uri="{FF2B5EF4-FFF2-40B4-BE49-F238E27FC236}">
                <a16:creationId xmlns:a16="http://schemas.microsoft.com/office/drawing/2014/main" id="{DC100BD2-D2D3-4853-8591-A1B4661B225C}"/>
              </a:ext>
            </a:extLst>
          </p:cNvPr>
          <p:cNvPicPr>
            <a:picLocks noChangeAspect="1"/>
          </p:cNvPicPr>
          <p:nvPr/>
        </p:nvPicPr>
        <p:blipFill>
          <a:blip r:embed="rId2"/>
          <a:stretch>
            <a:fillRect/>
          </a:stretch>
        </p:blipFill>
        <p:spPr>
          <a:xfrm>
            <a:off x="246165" y="109427"/>
            <a:ext cx="2916015" cy="1519348"/>
          </a:xfrm>
          <a:prstGeom prst="rect">
            <a:avLst/>
          </a:prstGeom>
        </p:spPr>
      </p:pic>
    </p:spTree>
    <p:extLst>
      <p:ext uri="{BB962C8B-B14F-4D97-AF65-F5344CB8AC3E}">
        <p14:creationId xmlns:p14="http://schemas.microsoft.com/office/powerpoint/2010/main" val="3992216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7900C-8D75-4F1C-AA22-AEF3C2755135}"/>
              </a:ext>
            </a:extLst>
          </p:cNvPr>
          <p:cNvSpPr>
            <a:spLocks noGrp="1"/>
          </p:cNvSpPr>
          <p:nvPr>
            <p:ph type="title"/>
          </p:nvPr>
        </p:nvSpPr>
        <p:spPr/>
        <p:txBody>
          <a:bodyPr/>
          <a:lstStyle/>
          <a:p>
            <a:pPr algn="ctr"/>
            <a:r>
              <a:rPr lang="en-US" dirty="0"/>
              <a:t>Interest Profiler</a:t>
            </a:r>
          </a:p>
        </p:txBody>
      </p:sp>
      <p:pic>
        <p:nvPicPr>
          <p:cNvPr id="5" name="Content Placeholder 4">
            <a:extLst>
              <a:ext uri="{FF2B5EF4-FFF2-40B4-BE49-F238E27FC236}">
                <a16:creationId xmlns:a16="http://schemas.microsoft.com/office/drawing/2014/main" id="{70C5EBED-30FF-49D3-8559-1DD77914882F}"/>
              </a:ext>
            </a:extLst>
          </p:cNvPr>
          <p:cNvPicPr>
            <a:picLocks noGrp="1" noChangeAspect="1"/>
          </p:cNvPicPr>
          <p:nvPr>
            <p:ph idx="1"/>
          </p:nvPr>
        </p:nvPicPr>
        <p:blipFill>
          <a:blip r:embed="rId2"/>
          <a:stretch>
            <a:fillRect/>
          </a:stretch>
        </p:blipFill>
        <p:spPr>
          <a:xfrm>
            <a:off x="643627" y="1314450"/>
            <a:ext cx="8039913" cy="4862513"/>
          </a:xfrm>
          <a:ln>
            <a:solidFill>
              <a:schemeClr val="accent1"/>
            </a:solidFill>
          </a:ln>
        </p:spPr>
      </p:pic>
      <p:sp>
        <p:nvSpPr>
          <p:cNvPr id="4" name="TextBox 3">
            <a:extLst>
              <a:ext uri="{FF2B5EF4-FFF2-40B4-BE49-F238E27FC236}">
                <a16:creationId xmlns:a16="http://schemas.microsoft.com/office/drawing/2014/main" id="{9732B850-F08E-422C-8E4E-5F3CA9C8FA9C}"/>
              </a:ext>
            </a:extLst>
          </p:cNvPr>
          <p:cNvSpPr txBox="1"/>
          <p:nvPr/>
        </p:nvSpPr>
        <p:spPr>
          <a:xfrm>
            <a:off x="9021555" y="1709354"/>
            <a:ext cx="2837070" cy="4062651"/>
          </a:xfrm>
          <a:prstGeom prst="rect">
            <a:avLst/>
          </a:prstGeom>
          <a:noFill/>
        </p:spPr>
        <p:txBody>
          <a:bodyPr wrap="square" rtlCol="0">
            <a:spAutoFit/>
          </a:bodyPr>
          <a:lstStyle/>
          <a:p>
            <a:r>
              <a:rPr lang="en-US" sz="2400" b="1" dirty="0">
                <a:solidFill>
                  <a:srgbClr val="FF0000"/>
                </a:solidFill>
              </a:rPr>
              <a:t>Note:  </a:t>
            </a:r>
          </a:p>
          <a:p>
            <a:r>
              <a:rPr lang="en-US" sz="2400" i="1" dirty="0"/>
              <a:t>Sixty (60) questions </a:t>
            </a:r>
            <a:r>
              <a:rPr lang="en-US" sz="2400" dirty="0"/>
              <a:t>about work activities. </a:t>
            </a:r>
          </a:p>
          <a:p>
            <a:endParaRPr lang="en-US" sz="2400" dirty="0"/>
          </a:p>
          <a:p>
            <a:r>
              <a:rPr lang="en-US" sz="2400" dirty="0"/>
              <a:t>You select / decide your interest on a sliding scale of </a:t>
            </a:r>
            <a:r>
              <a:rPr lang="en-US" sz="2400" i="1" dirty="0"/>
              <a:t>Strongly Like </a:t>
            </a:r>
            <a:r>
              <a:rPr lang="en-US" sz="2400" dirty="0"/>
              <a:t>to </a:t>
            </a:r>
            <a:r>
              <a:rPr lang="en-US" sz="2400" i="1" dirty="0"/>
              <a:t>Strongly Dislike</a:t>
            </a:r>
            <a:r>
              <a:rPr lang="en-US" sz="2400" dirty="0"/>
              <a:t>.  </a:t>
            </a:r>
          </a:p>
          <a:p>
            <a:endParaRPr lang="en-US" dirty="0"/>
          </a:p>
        </p:txBody>
      </p:sp>
    </p:spTree>
    <p:extLst>
      <p:ext uri="{BB962C8B-B14F-4D97-AF65-F5344CB8AC3E}">
        <p14:creationId xmlns:p14="http://schemas.microsoft.com/office/powerpoint/2010/main" val="92776238"/>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BF82-6608-4EE1-8DB0-1A9065CCC210}"/>
              </a:ext>
            </a:extLst>
          </p:cNvPr>
          <p:cNvSpPr>
            <a:spLocks noGrp="1"/>
          </p:cNvSpPr>
          <p:nvPr>
            <p:ph type="title"/>
          </p:nvPr>
        </p:nvSpPr>
        <p:spPr/>
        <p:txBody>
          <a:bodyPr/>
          <a:lstStyle/>
          <a:p>
            <a:pPr algn="ctr"/>
            <a:r>
              <a:rPr lang="en-US" dirty="0"/>
              <a:t>Interest Profiler:  </a:t>
            </a:r>
            <a:r>
              <a:rPr lang="en-US" sz="4000" i="1" dirty="0"/>
              <a:t>Sample Question</a:t>
            </a:r>
          </a:p>
        </p:txBody>
      </p:sp>
      <p:pic>
        <p:nvPicPr>
          <p:cNvPr id="5" name="Picture 4">
            <a:extLst>
              <a:ext uri="{FF2B5EF4-FFF2-40B4-BE49-F238E27FC236}">
                <a16:creationId xmlns:a16="http://schemas.microsoft.com/office/drawing/2014/main" id="{E486C1AE-B76A-4040-B4C5-D3E01C912A6F}"/>
              </a:ext>
            </a:extLst>
          </p:cNvPr>
          <p:cNvPicPr>
            <a:picLocks noChangeAspect="1"/>
          </p:cNvPicPr>
          <p:nvPr/>
        </p:nvPicPr>
        <p:blipFill>
          <a:blip r:embed="rId2"/>
          <a:stretch>
            <a:fillRect/>
          </a:stretch>
        </p:blipFill>
        <p:spPr>
          <a:xfrm>
            <a:off x="39161" y="1757362"/>
            <a:ext cx="9379812" cy="4000500"/>
          </a:xfrm>
          <a:prstGeom prst="rect">
            <a:avLst/>
          </a:prstGeom>
          <a:ln>
            <a:solidFill>
              <a:schemeClr val="accent1"/>
            </a:solidFill>
          </a:ln>
        </p:spPr>
      </p:pic>
      <p:sp>
        <p:nvSpPr>
          <p:cNvPr id="4" name="TextBox 3">
            <a:extLst>
              <a:ext uri="{FF2B5EF4-FFF2-40B4-BE49-F238E27FC236}">
                <a16:creationId xmlns:a16="http://schemas.microsoft.com/office/drawing/2014/main" id="{2EA11BED-D6BF-404A-B5A3-42C5016A7D7B}"/>
              </a:ext>
            </a:extLst>
          </p:cNvPr>
          <p:cNvSpPr txBox="1"/>
          <p:nvPr/>
        </p:nvSpPr>
        <p:spPr>
          <a:xfrm>
            <a:off x="9540998" y="1314409"/>
            <a:ext cx="2540401" cy="4801314"/>
          </a:xfrm>
          <a:prstGeom prst="rect">
            <a:avLst/>
          </a:prstGeom>
          <a:noFill/>
        </p:spPr>
        <p:txBody>
          <a:bodyPr wrap="square" rtlCol="0">
            <a:spAutoFit/>
          </a:bodyPr>
          <a:lstStyle/>
          <a:p>
            <a:r>
              <a:rPr lang="en-US" sz="2400" b="1" dirty="0">
                <a:solidFill>
                  <a:srgbClr val="FF0000"/>
                </a:solidFill>
              </a:rPr>
              <a:t>Note:  </a:t>
            </a:r>
          </a:p>
          <a:p>
            <a:r>
              <a:rPr lang="en-US" sz="2400" i="1" dirty="0"/>
              <a:t>Sample work activity </a:t>
            </a:r>
            <a:r>
              <a:rPr lang="en-US" sz="2400" dirty="0"/>
              <a:t>, you select your level of interest.</a:t>
            </a:r>
          </a:p>
          <a:p>
            <a:endParaRPr lang="en-US" sz="2400" dirty="0"/>
          </a:p>
          <a:p>
            <a:r>
              <a:rPr lang="en-US" sz="2400" dirty="0"/>
              <a:t>Bar above the activity keeps track of the questions answered and those still to be answered.</a:t>
            </a:r>
          </a:p>
          <a:p>
            <a:endParaRPr lang="en-US" dirty="0"/>
          </a:p>
        </p:txBody>
      </p:sp>
    </p:spTree>
    <p:extLst>
      <p:ext uri="{BB962C8B-B14F-4D97-AF65-F5344CB8AC3E}">
        <p14:creationId xmlns:p14="http://schemas.microsoft.com/office/powerpoint/2010/main" val="1990033710"/>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A968-F562-474A-AEBB-5EFD85ABE526}"/>
              </a:ext>
            </a:extLst>
          </p:cNvPr>
          <p:cNvSpPr>
            <a:spLocks noGrp="1"/>
          </p:cNvSpPr>
          <p:nvPr>
            <p:ph type="title"/>
          </p:nvPr>
        </p:nvSpPr>
        <p:spPr>
          <a:xfrm>
            <a:off x="838200" y="150805"/>
            <a:ext cx="10515600" cy="983155"/>
          </a:xfrm>
        </p:spPr>
        <p:txBody>
          <a:bodyPr/>
          <a:lstStyle/>
          <a:p>
            <a:pPr algn="ctr"/>
            <a:r>
              <a:rPr lang="en-US" dirty="0"/>
              <a:t>Interest Profiler :  </a:t>
            </a:r>
            <a:r>
              <a:rPr lang="en-US" i="1" dirty="0"/>
              <a:t>Results</a:t>
            </a:r>
          </a:p>
        </p:txBody>
      </p:sp>
      <p:pic>
        <p:nvPicPr>
          <p:cNvPr id="5" name="Content Placeholder 4">
            <a:extLst>
              <a:ext uri="{FF2B5EF4-FFF2-40B4-BE49-F238E27FC236}">
                <a16:creationId xmlns:a16="http://schemas.microsoft.com/office/drawing/2014/main" id="{4EE8033B-E1BF-44F8-BAAB-01D796D47EF9}"/>
              </a:ext>
            </a:extLst>
          </p:cNvPr>
          <p:cNvPicPr>
            <a:picLocks noGrp="1" noChangeAspect="1"/>
          </p:cNvPicPr>
          <p:nvPr>
            <p:ph idx="1"/>
          </p:nvPr>
        </p:nvPicPr>
        <p:blipFill>
          <a:blip r:embed="rId2"/>
          <a:stretch>
            <a:fillRect/>
          </a:stretch>
        </p:blipFill>
        <p:spPr>
          <a:xfrm>
            <a:off x="2650389" y="1076808"/>
            <a:ext cx="5748793" cy="5333075"/>
          </a:xfrm>
          <a:ln>
            <a:solidFill>
              <a:schemeClr val="accent1"/>
            </a:solidFill>
          </a:ln>
        </p:spPr>
      </p:pic>
      <p:sp>
        <p:nvSpPr>
          <p:cNvPr id="4" name="TextBox 3">
            <a:extLst>
              <a:ext uri="{FF2B5EF4-FFF2-40B4-BE49-F238E27FC236}">
                <a16:creationId xmlns:a16="http://schemas.microsoft.com/office/drawing/2014/main" id="{6BD6C04D-58DF-4940-9738-574C125C1DA0}"/>
              </a:ext>
            </a:extLst>
          </p:cNvPr>
          <p:cNvSpPr txBox="1"/>
          <p:nvPr/>
        </p:nvSpPr>
        <p:spPr>
          <a:xfrm>
            <a:off x="8872538" y="1239237"/>
            <a:ext cx="2875564" cy="5170646"/>
          </a:xfrm>
          <a:prstGeom prst="rect">
            <a:avLst/>
          </a:prstGeom>
          <a:noFill/>
        </p:spPr>
        <p:txBody>
          <a:bodyPr wrap="square" rtlCol="0">
            <a:spAutoFit/>
          </a:bodyPr>
          <a:lstStyle/>
          <a:p>
            <a:r>
              <a:rPr lang="en-US" sz="2400" b="1" dirty="0">
                <a:solidFill>
                  <a:srgbClr val="FF0000"/>
                </a:solidFill>
              </a:rPr>
              <a:t>Note:  </a:t>
            </a:r>
          </a:p>
          <a:p>
            <a:r>
              <a:rPr lang="en-US" sz="2400" dirty="0"/>
              <a:t>John Holland’s RIASEC theoretical career model lists interest areas by highest score to lowest score.</a:t>
            </a:r>
          </a:p>
          <a:p>
            <a:pPr marL="285750" indent="-285750">
              <a:buFont typeface="Arial" panose="020B0604020202020204" pitchFamily="34" charset="0"/>
              <a:buChar char="•"/>
            </a:pPr>
            <a:r>
              <a:rPr lang="en-US" sz="2400" i="1" dirty="0"/>
              <a:t>Realistic</a:t>
            </a:r>
          </a:p>
          <a:p>
            <a:pPr marL="285750" indent="-285750">
              <a:buFont typeface="Arial" panose="020B0604020202020204" pitchFamily="34" charset="0"/>
              <a:buChar char="•"/>
            </a:pPr>
            <a:r>
              <a:rPr lang="en-US" sz="2400" i="1" dirty="0"/>
              <a:t>Investigative</a:t>
            </a:r>
          </a:p>
          <a:p>
            <a:pPr marL="285750" indent="-285750">
              <a:buFont typeface="Arial" panose="020B0604020202020204" pitchFamily="34" charset="0"/>
              <a:buChar char="•"/>
            </a:pPr>
            <a:r>
              <a:rPr lang="en-US" sz="2400" i="1" dirty="0"/>
              <a:t>Artistic</a:t>
            </a:r>
          </a:p>
          <a:p>
            <a:pPr marL="285750" indent="-285750">
              <a:buFont typeface="Arial" panose="020B0604020202020204" pitchFamily="34" charset="0"/>
              <a:buChar char="•"/>
            </a:pPr>
            <a:r>
              <a:rPr lang="en-US" sz="2400" i="1" dirty="0"/>
              <a:t>Social</a:t>
            </a:r>
          </a:p>
          <a:p>
            <a:pPr marL="285750" indent="-285750">
              <a:buFont typeface="Arial" panose="020B0604020202020204" pitchFamily="34" charset="0"/>
              <a:buChar char="•"/>
            </a:pPr>
            <a:r>
              <a:rPr lang="en-US" sz="2400" i="1" dirty="0"/>
              <a:t>Enterprising</a:t>
            </a:r>
          </a:p>
          <a:p>
            <a:pPr marL="285750" indent="-285750">
              <a:buFont typeface="Arial" panose="020B0604020202020204" pitchFamily="34" charset="0"/>
              <a:buChar char="•"/>
            </a:pPr>
            <a:r>
              <a:rPr lang="en-US" sz="2400" i="1" dirty="0"/>
              <a:t>Conventional</a:t>
            </a:r>
          </a:p>
          <a:p>
            <a:r>
              <a:rPr lang="en-US" dirty="0"/>
              <a:t> </a:t>
            </a:r>
          </a:p>
        </p:txBody>
      </p:sp>
    </p:spTree>
    <p:extLst>
      <p:ext uri="{BB962C8B-B14F-4D97-AF65-F5344CB8AC3E}">
        <p14:creationId xmlns:p14="http://schemas.microsoft.com/office/powerpoint/2010/main" val="3845800051"/>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p:txBody>
          <a:bodyPr/>
          <a:lstStyle/>
          <a:p>
            <a:r>
              <a:rPr lang="en-US" dirty="0"/>
              <a:t>Careers from Results From Interest Profiler</a:t>
            </a:r>
          </a:p>
        </p:txBody>
      </p:sp>
      <p:pic>
        <p:nvPicPr>
          <p:cNvPr id="5" name="Content Placeholder 4">
            <a:extLst>
              <a:ext uri="{FF2B5EF4-FFF2-40B4-BE49-F238E27FC236}">
                <a16:creationId xmlns:a16="http://schemas.microsoft.com/office/drawing/2014/main" id="{A6C6BCCA-5CBF-4929-9935-5736F069ADE5}"/>
              </a:ext>
            </a:extLst>
          </p:cNvPr>
          <p:cNvPicPr>
            <a:picLocks noGrp="1" noChangeAspect="1"/>
          </p:cNvPicPr>
          <p:nvPr>
            <p:ph idx="1"/>
          </p:nvPr>
        </p:nvPicPr>
        <p:blipFill>
          <a:blip r:embed="rId2"/>
          <a:stretch>
            <a:fillRect/>
          </a:stretch>
        </p:blipFill>
        <p:spPr>
          <a:xfrm>
            <a:off x="3611286" y="958256"/>
            <a:ext cx="4969427" cy="5244641"/>
          </a:xfrm>
          <a:ln>
            <a:solidFill>
              <a:schemeClr val="accent1"/>
            </a:solidFill>
          </a:ln>
        </p:spPr>
      </p:pic>
    </p:spTree>
    <p:extLst>
      <p:ext uri="{BB962C8B-B14F-4D97-AF65-F5344CB8AC3E}">
        <p14:creationId xmlns:p14="http://schemas.microsoft.com/office/powerpoint/2010/main" val="957082119"/>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C89E-4B06-4655-9C83-D3326FAE2027}"/>
              </a:ext>
            </a:extLst>
          </p:cNvPr>
          <p:cNvSpPr>
            <a:spLocks noGrp="1"/>
          </p:cNvSpPr>
          <p:nvPr>
            <p:ph type="title"/>
          </p:nvPr>
        </p:nvSpPr>
        <p:spPr>
          <a:xfrm>
            <a:off x="1452568" y="139614"/>
            <a:ext cx="9508067" cy="941041"/>
          </a:xfrm>
        </p:spPr>
        <p:txBody>
          <a:bodyPr/>
          <a:lstStyle/>
          <a:p>
            <a:pPr algn="ctr"/>
            <a:r>
              <a:rPr lang="en-US" dirty="0"/>
              <a:t>Career Cluster Inventory</a:t>
            </a:r>
          </a:p>
        </p:txBody>
      </p:sp>
      <p:sp>
        <p:nvSpPr>
          <p:cNvPr id="4" name="Content Placeholder 3">
            <a:extLst>
              <a:ext uri="{FF2B5EF4-FFF2-40B4-BE49-F238E27FC236}">
                <a16:creationId xmlns:a16="http://schemas.microsoft.com/office/drawing/2014/main" id="{6F7D7572-6F2E-4CC2-8AD9-A2B8B2C237EB}"/>
              </a:ext>
            </a:extLst>
          </p:cNvPr>
          <p:cNvSpPr>
            <a:spLocks noGrp="1"/>
          </p:cNvSpPr>
          <p:nvPr>
            <p:ph idx="1"/>
          </p:nvPr>
        </p:nvSpPr>
        <p:spPr>
          <a:xfrm>
            <a:off x="838200" y="1902464"/>
            <a:ext cx="10515600" cy="4486275"/>
          </a:xfrm>
        </p:spPr>
        <p:txBody>
          <a:bodyPr>
            <a:normAutofit/>
          </a:bodyPr>
          <a:lstStyle/>
          <a:p>
            <a:r>
              <a:rPr lang="en-US" sz="2400" dirty="0">
                <a:solidFill>
                  <a:schemeClr val="tx1"/>
                </a:solidFill>
              </a:rPr>
              <a:t>This survey helps individuals to discover which of the 14 Career Clusters the majority of their career interests are in to help direct their vocation aspirations.</a:t>
            </a:r>
          </a:p>
          <a:p>
            <a:endParaRPr lang="en-US" sz="2400" dirty="0">
              <a:solidFill>
                <a:schemeClr val="tx1"/>
              </a:solidFill>
            </a:endParaRPr>
          </a:p>
          <a:p>
            <a:r>
              <a:rPr lang="en-US" sz="2400" dirty="0">
                <a:solidFill>
                  <a:schemeClr val="tx1"/>
                </a:solidFill>
              </a:rPr>
              <a:t>The Fourteen Career Clusters are:  </a:t>
            </a:r>
            <a:br>
              <a:rPr lang="en-US" sz="2400" dirty="0">
                <a:solidFill>
                  <a:schemeClr val="tx1"/>
                </a:solidFill>
              </a:rPr>
            </a:br>
            <a:r>
              <a:rPr lang="en-US" sz="2400" i="1" dirty="0">
                <a:solidFill>
                  <a:schemeClr val="tx1"/>
                </a:solidFill>
              </a:rPr>
              <a:t>Advanced Manufacturing ; Construction; Supply Chain &amp; Transportation; Arts, Entertainment, &amp; Design ; Hospitality, Events, &amp; Tourism; Financial Services; Education; Healthcare &amp; Human Services; Public Service &amp; Safety; Agriculture, Energy &amp; Natural Resources; Digital Technology; Marketing &amp; Sales; Management &amp; Entrepreneurship</a:t>
            </a:r>
          </a:p>
          <a:p>
            <a:endParaRPr lang="en-US" sz="2400" i="1" dirty="0">
              <a:solidFill>
                <a:schemeClr val="tx1"/>
              </a:solidFill>
            </a:endParaRPr>
          </a:p>
        </p:txBody>
      </p:sp>
      <p:pic>
        <p:nvPicPr>
          <p:cNvPr id="5" name="Picture 4">
            <a:extLst>
              <a:ext uri="{FF2B5EF4-FFF2-40B4-BE49-F238E27FC236}">
                <a16:creationId xmlns:a16="http://schemas.microsoft.com/office/drawing/2014/main" id="{08135215-C279-4B2B-B5A7-81B94F8DF5BC}"/>
              </a:ext>
            </a:extLst>
          </p:cNvPr>
          <p:cNvPicPr>
            <a:picLocks noChangeAspect="1"/>
          </p:cNvPicPr>
          <p:nvPr/>
        </p:nvPicPr>
        <p:blipFill>
          <a:blip r:embed="rId2"/>
          <a:stretch>
            <a:fillRect/>
          </a:stretch>
        </p:blipFill>
        <p:spPr>
          <a:xfrm>
            <a:off x="247776" y="154414"/>
            <a:ext cx="2934109" cy="1495634"/>
          </a:xfrm>
          <a:prstGeom prst="rect">
            <a:avLst/>
          </a:prstGeom>
        </p:spPr>
      </p:pic>
    </p:spTree>
    <p:extLst>
      <p:ext uri="{BB962C8B-B14F-4D97-AF65-F5344CB8AC3E}">
        <p14:creationId xmlns:p14="http://schemas.microsoft.com/office/powerpoint/2010/main" val="4207794290"/>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76479"/>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3909290766"/>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D2B3-DBB5-4E78-BC42-972F2787754B}"/>
              </a:ext>
            </a:extLst>
          </p:cNvPr>
          <p:cNvSpPr>
            <a:spLocks noGrp="1"/>
          </p:cNvSpPr>
          <p:nvPr>
            <p:ph type="title"/>
          </p:nvPr>
        </p:nvSpPr>
        <p:spPr>
          <a:xfrm>
            <a:off x="1438280" y="139614"/>
            <a:ext cx="9508067" cy="941041"/>
          </a:xfrm>
        </p:spPr>
        <p:txBody>
          <a:bodyPr/>
          <a:lstStyle/>
          <a:p>
            <a:pPr algn="ctr"/>
            <a:r>
              <a:rPr lang="en-US" dirty="0"/>
              <a:t>Career Cluster Inventory</a:t>
            </a:r>
          </a:p>
        </p:txBody>
      </p:sp>
      <p:sp>
        <p:nvSpPr>
          <p:cNvPr id="4" name="TextBox 3">
            <a:extLst>
              <a:ext uri="{FF2B5EF4-FFF2-40B4-BE49-F238E27FC236}">
                <a16:creationId xmlns:a16="http://schemas.microsoft.com/office/drawing/2014/main" id="{0C937BE9-16FD-45F6-908E-4AC2291B607E}"/>
              </a:ext>
            </a:extLst>
          </p:cNvPr>
          <p:cNvSpPr txBox="1"/>
          <p:nvPr/>
        </p:nvSpPr>
        <p:spPr>
          <a:xfrm>
            <a:off x="9135859" y="1661151"/>
            <a:ext cx="2506894" cy="4062651"/>
          </a:xfrm>
          <a:prstGeom prst="rect">
            <a:avLst/>
          </a:prstGeom>
          <a:noFill/>
        </p:spPr>
        <p:txBody>
          <a:bodyPr wrap="square" rtlCol="0">
            <a:spAutoFit/>
          </a:bodyPr>
          <a:lstStyle/>
          <a:p>
            <a:r>
              <a:rPr lang="en-US" sz="2400" b="1" dirty="0">
                <a:solidFill>
                  <a:srgbClr val="FF0000"/>
                </a:solidFill>
              </a:rPr>
              <a:t>Note:  </a:t>
            </a:r>
          </a:p>
          <a:p>
            <a:r>
              <a:rPr lang="en-US" sz="2400" dirty="0"/>
              <a:t>Forty-two (42) questions about activities. </a:t>
            </a:r>
          </a:p>
          <a:p>
            <a:endParaRPr lang="en-US" sz="2400" dirty="0"/>
          </a:p>
          <a:p>
            <a:r>
              <a:rPr lang="en-US" sz="2400" dirty="0"/>
              <a:t>You select / decide your interest on a scale from </a:t>
            </a:r>
            <a:r>
              <a:rPr lang="en-US" sz="2400" i="1" dirty="0"/>
              <a:t>Like Very Much </a:t>
            </a:r>
            <a:r>
              <a:rPr lang="en-US" sz="2400" dirty="0"/>
              <a:t>to  </a:t>
            </a:r>
            <a:r>
              <a:rPr lang="en-US" sz="2400" i="1" dirty="0"/>
              <a:t>Dislike</a:t>
            </a:r>
            <a:r>
              <a:rPr lang="en-US" sz="2400" dirty="0"/>
              <a:t>.  </a:t>
            </a:r>
          </a:p>
          <a:p>
            <a:endParaRPr lang="en-US" dirty="0"/>
          </a:p>
        </p:txBody>
      </p:sp>
      <p:pic>
        <p:nvPicPr>
          <p:cNvPr id="8" name="Picture 7">
            <a:extLst>
              <a:ext uri="{FF2B5EF4-FFF2-40B4-BE49-F238E27FC236}">
                <a16:creationId xmlns:a16="http://schemas.microsoft.com/office/drawing/2014/main" id="{A7C0AAE8-E526-BBEA-EB60-2B05C26D68DF}"/>
              </a:ext>
            </a:extLst>
          </p:cNvPr>
          <p:cNvPicPr>
            <a:picLocks noChangeAspect="1"/>
          </p:cNvPicPr>
          <p:nvPr/>
        </p:nvPicPr>
        <p:blipFill>
          <a:blip r:embed="rId2"/>
          <a:stretch>
            <a:fillRect/>
          </a:stretch>
        </p:blipFill>
        <p:spPr>
          <a:xfrm>
            <a:off x="793142" y="1289408"/>
            <a:ext cx="7675945" cy="4772401"/>
          </a:xfrm>
          <a:prstGeom prst="rect">
            <a:avLst/>
          </a:prstGeom>
          <a:ln w="19050">
            <a:solidFill>
              <a:schemeClr val="accent1"/>
            </a:solidFill>
          </a:ln>
        </p:spPr>
      </p:pic>
    </p:spTree>
    <p:extLst>
      <p:ext uri="{BB962C8B-B14F-4D97-AF65-F5344CB8AC3E}">
        <p14:creationId xmlns:p14="http://schemas.microsoft.com/office/powerpoint/2010/main" val="580308410"/>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pPr algn="ctr"/>
            <a:r>
              <a:rPr lang="en-US" dirty="0"/>
              <a:t>Career Cluster Inventory </a:t>
            </a:r>
          </a:p>
        </p:txBody>
      </p:sp>
      <p:sp>
        <p:nvSpPr>
          <p:cNvPr id="4" name="TextBox 3">
            <a:extLst>
              <a:ext uri="{FF2B5EF4-FFF2-40B4-BE49-F238E27FC236}">
                <a16:creationId xmlns:a16="http://schemas.microsoft.com/office/drawing/2014/main" id="{3DAB9856-BD5E-423B-A53C-E6C2FA0EE793}"/>
              </a:ext>
            </a:extLst>
          </p:cNvPr>
          <p:cNvSpPr txBox="1"/>
          <p:nvPr/>
        </p:nvSpPr>
        <p:spPr>
          <a:xfrm>
            <a:off x="9886960" y="1320726"/>
            <a:ext cx="2344884" cy="5170646"/>
          </a:xfrm>
          <a:prstGeom prst="rect">
            <a:avLst/>
          </a:prstGeom>
          <a:noFill/>
        </p:spPr>
        <p:txBody>
          <a:bodyPr wrap="square" rtlCol="0">
            <a:spAutoFit/>
          </a:bodyPr>
          <a:lstStyle/>
          <a:p>
            <a:r>
              <a:rPr lang="en-US" sz="2400" b="1" dirty="0">
                <a:solidFill>
                  <a:srgbClr val="FF0000"/>
                </a:solidFill>
              </a:rPr>
              <a:t>Note:  </a:t>
            </a:r>
          </a:p>
          <a:p>
            <a:r>
              <a:rPr lang="en-US" sz="2400" i="1" dirty="0"/>
              <a:t>Sample activity </a:t>
            </a:r>
            <a:r>
              <a:rPr lang="en-US" sz="2400" dirty="0"/>
              <a:t>, you select your </a:t>
            </a:r>
            <a:r>
              <a:rPr lang="en-US" sz="2400" i="1" dirty="0"/>
              <a:t>Likes and Dislikes</a:t>
            </a:r>
            <a:r>
              <a:rPr lang="en-US" sz="2400" dirty="0"/>
              <a:t>.</a:t>
            </a:r>
          </a:p>
          <a:p>
            <a:endParaRPr lang="en-US" sz="2400" dirty="0"/>
          </a:p>
          <a:p>
            <a:r>
              <a:rPr lang="en-US" sz="2400" dirty="0"/>
              <a:t>The bar above the question keeps track of the questions answered and those still to be answered.</a:t>
            </a:r>
          </a:p>
          <a:p>
            <a:endParaRPr lang="en-US" dirty="0"/>
          </a:p>
        </p:txBody>
      </p:sp>
      <p:pic>
        <p:nvPicPr>
          <p:cNvPr id="8" name="Picture 7">
            <a:extLst>
              <a:ext uri="{FF2B5EF4-FFF2-40B4-BE49-F238E27FC236}">
                <a16:creationId xmlns:a16="http://schemas.microsoft.com/office/drawing/2014/main" id="{00B92D99-A1D2-85E7-39CD-3CE9E4112F5C}"/>
              </a:ext>
            </a:extLst>
          </p:cNvPr>
          <p:cNvPicPr>
            <a:picLocks noChangeAspect="1"/>
          </p:cNvPicPr>
          <p:nvPr/>
        </p:nvPicPr>
        <p:blipFill>
          <a:blip r:embed="rId3"/>
          <a:stretch>
            <a:fillRect/>
          </a:stretch>
        </p:blipFill>
        <p:spPr>
          <a:xfrm>
            <a:off x="310967" y="1575703"/>
            <a:ext cx="9448044" cy="4274820"/>
          </a:xfrm>
          <a:prstGeom prst="rect">
            <a:avLst/>
          </a:prstGeom>
          <a:ln>
            <a:solidFill>
              <a:schemeClr val="accent1"/>
            </a:solidFill>
          </a:ln>
        </p:spPr>
      </p:pic>
    </p:spTree>
    <p:extLst>
      <p:ext uri="{BB962C8B-B14F-4D97-AF65-F5344CB8AC3E}">
        <p14:creationId xmlns:p14="http://schemas.microsoft.com/office/powerpoint/2010/main" val="2701516425"/>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838200" y="-20639"/>
            <a:ext cx="5117327" cy="1325563"/>
          </a:xfrm>
        </p:spPr>
        <p:txBody>
          <a:bodyPr/>
          <a:lstStyle/>
          <a:p>
            <a:r>
              <a:rPr lang="en-US" dirty="0"/>
              <a:t>Career Cluster Inventory: </a:t>
            </a:r>
            <a:r>
              <a:rPr lang="en-US" i="1" dirty="0"/>
              <a:t>Results </a:t>
            </a:r>
          </a:p>
        </p:txBody>
      </p:sp>
      <p:sp>
        <p:nvSpPr>
          <p:cNvPr id="3" name="Content Placeholder 2">
            <a:extLst>
              <a:ext uri="{FF2B5EF4-FFF2-40B4-BE49-F238E27FC236}">
                <a16:creationId xmlns:a16="http://schemas.microsoft.com/office/drawing/2014/main" id="{6BD8F926-1DF9-4EA2-BA7A-EB5ADE9AA6B6}"/>
              </a:ext>
            </a:extLst>
          </p:cNvPr>
          <p:cNvSpPr>
            <a:spLocks noGrp="1"/>
          </p:cNvSpPr>
          <p:nvPr>
            <p:ph idx="1"/>
          </p:nvPr>
        </p:nvSpPr>
        <p:spPr>
          <a:xfrm>
            <a:off x="413656" y="2910178"/>
            <a:ext cx="5483087" cy="1019566"/>
          </a:xfrm>
        </p:spPr>
        <p:txBody>
          <a:bodyPr/>
          <a:lstStyle/>
          <a:p>
            <a:r>
              <a:rPr lang="en-US" dirty="0">
                <a:solidFill>
                  <a:schemeClr val="tx1"/>
                </a:solidFill>
              </a:rPr>
              <a:t>Lists results by highest score in the fourteen career clusters.</a:t>
            </a:r>
          </a:p>
        </p:txBody>
      </p:sp>
      <p:pic>
        <p:nvPicPr>
          <p:cNvPr id="6" name="Picture 5">
            <a:extLst>
              <a:ext uri="{FF2B5EF4-FFF2-40B4-BE49-F238E27FC236}">
                <a16:creationId xmlns:a16="http://schemas.microsoft.com/office/drawing/2014/main" id="{2DA52943-84CF-87BC-26C7-E951CCC946EF}"/>
              </a:ext>
            </a:extLst>
          </p:cNvPr>
          <p:cNvPicPr>
            <a:picLocks noChangeAspect="1"/>
          </p:cNvPicPr>
          <p:nvPr/>
        </p:nvPicPr>
        <p:blipFill>
          <a:blip r:embed="rId2"/>
          <a:stretch>
            <a:fillRect/>
          </a:stretch>
        </p:blipFill>
        <p:spPr>
          <a:xfrm>
            <a:off x="6172200" y="108860"/>
            <a:ext cx="5658897" cy="6436995"/>
          </a:xfrm>
          <a:prstGeom prst="rect">
            <a:avLst/>
          </a:prstGeom>
          <a:ln w="19050">
            <a:solidFill>
              <a:schemeClr val="accent1"/>
            </a:solidFill>
          </a:ln>
        </p:spPr>
      </p:pic>
    </p:spTree>
    <p:extLst>
      <p:ext uri="{BB962C8B-B14F-4D97-AF65-F5344CB8AC3E}">
        <p14:creationId xmlns:p14="http://schemas.microsoft.com/office/powerpoint/2010/main" val="2456974762"/>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85C2-A969-4997-AA0D-DA9A1D06C066}"/>
              </a:ext>
            </a:extLst>
          </p:cNvPr>
          <p:cNvSpPr>
            <a:spLocks noGrp="1"/>
          </p:cNvSpPr>
          <p:nvPr>
            <p:ph type="title"/>
          </p:nvPr>
        </p:nvSpPr>
        <p:spPr>
          <a:xfrm>
            <a:off x="397566" y="-49227"/>
            <a:ext cx="4007458" cy="1325563"/>
          </a:xfrm>
        </p:spPr>
        <p:txBody>
          <a:bodyPr>
            <a:normAutofit fontScale="90000"/>
          </a:bodyPr>
          <a:lstStyle/>
          <a:p>
            <a:pPr algn="ctr"/>
            <a:r>
              <a:rPr lang="en-US" dirty="0"/>
              <a:t>Career Cluster Inventory: </a:t>
            </a:r>
            <a:r>
              <a:rPr lang="en-US" i="1" dirty="0"/>
              <a:t>Results </a:t>
            </a:r>
            <a:r>
              <a:rPr lang="en-US" sz="2700" i="1" dirty="0"/>
              <a:t>more details</a:t>
            </a:r>
            <a:r>
              <a:rPr lang="en-US" sz="2700" dirty="0"/>
              <a:t> </a:t>
            </a:r>
          </a:p>
        </p:txBody>
      </p:sp>
      <p:sp>
        <p:nvSpPr>
          <p:cNvPr id="3" name="Content Placeholder 2">
            <a:extLst>
              <a:ext uri="{FF2B5EF4-FFF2-40B4-BE49-F238E27FC236}">
                <a16:creationId xmlns:a16="http://schemas.microsoft.com/office/drawing/2014/main" id="{37817CCA-8073-46EF-BA00-9808BBE80137}"/>
              </a:ext>
            </a:extLst>
          </p:cNvPr>
          <p:cNvSpPr>
            <a:spLocks noGrp="1"/>
          </p:cNvSpPr>
          <p:nvPr>
            <p:ph idx="1"/>
          </p:nvPr>
        </p:nvSpPr>
        <p:spPr>
          <a:xfrm>
            <a:off x="304802" y="1879436"/>
            <a:ext cx="4165538" cy="3530764"/>
          </a:xfrm>
        </p:spPr>
        <p:txBody>
          <a:bodyPr>
            <a:normAutofit lnSpcReduction="10000"/>
          </a:bodyPr>
          <a:lstStyle/>
          <a:p>
            <a:r>
              <a:rPr lang="en-US" dirty="0">
                <a:solidFill>
                  <a:schemeClr val="tx1"/>
                </a:solidFill>
              </a:rPr>
              <a:t>Can explore career options by selecting a specific career clusters.</a:t>
            </a:r>
          </a:p>
          <a:p>
            <a:r>
              <a:rPr lang="en-US" dirty="0">
                <a:solidFill>
                  <a:schemeClr val="tx1"/>
                </a:solidFill>
              </a:rPr>
              <a:t>In this example: </a:t>
            </a:r>
            <a:br>
              <a:rPr lang="en-US" dirty="0">
                <a:solidFill>
                  <a:schemeClr val="tx1"/>
                </a:solidFill>
              </a:rPr>
            </a:br>
            <a:r>
              <a:rPr lang="en-US" i="1" dirty="0">
                <a:solidFill>
                  <a:schemeClr val="tx1"/>
                </a:solidFill>
              </a:rPr>
              <a:t>Energy &amp; Natural Resources Cluster</a:t>
            </a:r>
            <a:endParaRPr lang="en-US" dirty="0">
              <a:solidFill>
                <a:schemeClr val="tx1"/>
              </a:solidFill>
            </a:endParaRPr>
          </a:p>
          <a:p>
            <a:r>
              <a:rPr lang="en-US" dirty="0">
                <a:solidFill>
                  <a:schemeClr val="tx1"/>
                </a:solidFill>
              </a:rPr>
              <a:t>This is </a:t>
            </a:r>
            <a:r>
              <a:rPr lang="en-US" i="1" u="sng" dirty="0">
                <a:solidFill>
                  <a:schemeClr val="tx1"/>
                </a:solidFill>
              </a:rPr>
              <a:t>At a Glance </a:t>
            </a:r>
            <a:r>
              <a:rPr lang="en-US" dirty="0">
                <a:solidFill>
                  <a:schemeClr val="tx1"/>
                </a:solidFill>
              </a:rPr>
              <a:t>overview</a:t>
            </a:r>
          </a:p>
        </p:txBody>
      </p:sp>
      <p:pic>
        <p:nvPicPr>
          <p:cNvPr id="6" name="Picture 5">
            <a:extLst>
              <a:ext uri="{FF2B5EF4-FFF2-40B4-BE49-F238E27FC236}">
                <a16:creationId xmlns:a16="http://schemas.microsoft.com/office/drawing/2014/main" id="{189BCFA4-C299-F5FE-9242-6FED76B33B4A}"/>
              </a:ext>
            </a:extLst>
          </p:cNvPr>
          <p:cNvPicPr>
            <a:picLocks noChangeAspect="1"/>
          </p:cNvPicPr>
          <p:nvPr/>
        </p:nvPicPr>
        <p:blipFill>
          <a:blip r:embed="rId2"/>
          <a:stretch>
            <a:fillRect/>
          </a:stretch>
        </p:blipFill>
        <p:spPr>
          <a:xfrm>
            <a:off x="4904763" y="71742"/>
            <a:ext cx="6416378" cy="6135075"/>
          </a:xfrm>
          <a:prstGeom prst="rect">
            <a:avLst/>
          </a:prstGeom>
          <a:ln w="19050">
            <a:solidFill>
              <a:schemeClr val="accent1"/>
            </a:solidFill>
          </a:ln>
        </p:spPr>
      </p:pic>
    </p:spTree>
    <p:extLst>
      <p:ext uri="{BB962C8B-B14F-4D97-AF65-F5344CB8AC3E}">
        <p14:creationId xmlns:p14="http://schemas.microsoft.com/office/powerpoint/2010/main" val="2505724520"/>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C89E-4B06-4655-9C83-D3326FAE2027}"/>
              </a:ext>
            </a:extLst>
          </p:cNvPr>
          <p:cNvSpPr>
            <a:spLocks noGrp="1"/>
          </p:cNvSpPr>
          <p:nvPr>
            <p:ph type="title"/>
          </p:nvPr>
        </p:nvSpPr>
        <p:spPr/>
        <p:txBody>
          <a:bodyPr/>
          <a:lstStyle/>
          <a:p>
            <a:pPr algn="ctr"/>
            <a:r>
              <a:rPr lang="en-US" dirty="0"/>
              <a:t>Occupation Sort </a:t>
            </a:r>
          </a:p>
        </p:txBody>
      </p:sp>
      <p:sp>
        <p:nvSpPr>
          <p:cNvPr id="4" name="Content Placeholder 3">
            <a:extLst>
              <a:ext uri="{FF2B5EF4-FFF2-40B4-BE49-F238E27FC236}">
                <a16:creationId xmlns:a16="http://schemas.microsoft.com/office/drawing/2014/main" id="{6F7D7572-6F2E-4CC2-8AD9-A2B8B2C237EB}"/>
              </a:ext>
            </a:extLst>
          </p:cNvPr>
          <p:cNvSpPr>
            <a:spLocks noGrp="1"/>
          </p:cNvSpPr>
          <p:nvPr>
            <p:ph idx="1"/>
          </p:nvPr>
        </p:nvSpPr>
        <p:spPr>
          <a:xfrm>
            <a:off x="838200" y="1976398"/>
            <a:ext cx="10515600" cy="3910841"/>
          </a:xfrm>
        </p:spPr>
        <p:txBody>
          <a:bodyPr>
            <a:normAutofit fontScale="92500" lnSpcReduction="10000"/>
          </a:bodyPr>
          <a:lstStyle/>
          <a:p>
            <a:r>
              <a:rPr lang="en-US" dirty="0">
                <a:solidFill>
                  <a:schemeClr val="tx1"/>
                </a:solidFill>
              </a:rPr>
              <a:t>Occupation Sort Assessment is used to help clients clarify their skills, values, and occupational interests.  (</a:t>
            </a:r>
            <a:r>
              <a:rPr lang="en-US" i="1" dirty="0">
                <a:solidFill>
                  <a:schemeClr val="tx1"/>
                </a:solidFill>
              </a:rPr>
              <a:t>Oldie but goodie: Sometimes referred to as Card Sorts</a:t>
            </a:r>
            <a:r>
              <a:rPr lang="en-US" dirty="0">
                <a:solidFill>
                  <a:schemeClr val="tx1"/>
                </a:solidFill>
              </a:rPr>
              <a:t>. )</a:t>
            </a:r>
            <a:br>
              <a:rPr lang="en-US" dirty="0">
                <a:solidFill>
                  <a:schemeClr val="tx1"/>
                </a:solidFill>
              </a:rPr>
            </a:br>
            <a:endParaRPr lang="en-US" dirty="0">
              <a:solidFill>
                <a:schemeClr val="tx1"/>
              </a:solidFill>
            </a:endParaRPr>
          </a:p>
          <a:p>
            <a:r>
              <a:rPr lang="en-US" dirty="0">
                <a:solidFill>
                  <a:schemeClr val="tx1"/>
                </a:solidFill>
              </a:rPr>
              <a:t>Occupation sorts are believed to be as effective as standardized assessments in predicting career choice; but because they are subjective in nature and do not produce scores or have norms.</a:t>
            </a:r>
            <a:br>
              <a:rPr lang="en-US" dirty="0">
                <a:solidFill>
                  <a:schemeClr val="tx1"/>
                </a:solidFill>
              </a:rPr>
            </a:br>
            <a:endParaRPr lang="en-US" dirty="0">
              <a:solidFill>
                <a:schemeClr val="tx1"/>
              </a:solidFill>
            </a:endParaRPr>
          </a:p>
          <a:p>
            <a:r>
              <a:rPr lang="en-US" sz="2600" dirty="0">
                <a:solidFill>
                  <a:schemeClr val="tx1"/>
                </a:solidFill>
              </a:rPr>
              <a:t>Occupation sorts have been a career counseling tool since the 1960s and have continued to be used to help individuals in the career decision-making process.</a:t>
            </a:r>
          </a:p>
        </p:txBody>
      </p:sp>
      <p:pic>
        <p:nvPicPr>
          <p:cNvPr id="5" name="Picture 4">
            <a:extLst>
              <a:ext uri="{FF2B5EF4-FFF2-40B4-BE49-F238E27FC236}">
                <a16:creationId xmlns:a16="http://schemas.microsoft.com/office/drawing/2014/main" id="{92129719-2F44-46E1-8DBD-7C59AB619443}"/>
              </a:ext>
            </a:extLst>
          </p:cNvPr>
          <p:cNvPicPr>
            <a:picLocks noChangeAspect="1"/>
          </p:cNvPicPr>
          <p:nvPr/>
        </p:nvPicPr>
        <p:blipFill>
          <a:blip r:embed="rId2"/>
          <a:stretch>
            <a:fillRect/>
          </a:stretch>
        </p:blipFill>
        <p:spPr>
          <a:xfrm>
            <a:off x="352420" y="152187"/>
            <a:ext cx="2905530" cy="1524213"/>
          </a:xfrm>
          <a:prstGeom prst="rect">
            <a:avLst/>
          </a:prstGeom>
        </p:spPr>
      </p:pic>
    </p:spTree>
    <p:extLst>
      <p:ext uri="{BB962C8B-B14F-4D97-AF65-F5344CB8AC3E}">
        <p14:creationId xmlns:p14="http://schemas.microsoft.com/office/powerpoint/2010/main" val="4629247"/>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4029-57B7-4822-AA3C-9B3B246C6898}"/>
              </a:ext>
            </a:extLst>
          </p:cNvPr>
          <p:cNvSpPr>
            <a:spLocks noGrp="1"/>
          </p:cNvSpPr>
          <p:nvPr>
            <p:ph type="title"/>
          </p:nvPr>
        </p:nvSpPr>
        <p:spPr>
          <a:xfrm>
            <a:off x="881072" y="139614"/>
            <a:ext cx="9508067" cy="941041"/>
          </a:xfrm>
        </p:spPr>
        <p:txBody>
          <a:bodyPr/>
          <a:lstStyle/>
          <a:p>
            <a:pPr algn="ctr"/>
            <a:r>
              <a:rPr lang="en-US" dirty="0"/>
              <a:t>Occupation Sort</a:t>
            </a:r>
          </a:p>
        </p:txBody>
      </p:sp>
      <p:pic>
        <p:nvPicPr>
          <p:cNvPr id="5" name="Content Placeholder 4">
            <a:extLst>
              <a:ext uri="{FF2B5EF4-FFF2-40B4-BE49-F238E27FC236}">
                <a16:creationId xmlns:a16="http://schemas.microsoft.com/office/drawing/2014/main" id="{97EAB0B3-A090-4264-A3B7-8043D8E699F0}"/>
              </a:ext>
            </a:extLst>
          </p:cNvPr>
          <p:cNvPicPr>
            <a:picLocks noGrp="1" noChangeAspect="1"/>
          </p:cNvPicPr>
          <p:nvPr>
            <p:ph idx="1"/>
          </p:nvPr>
        </p:nvPicPr>
        <p:blipFill>
          <a:blip r:embed="rId2"/>
          <a:stretch>
            <a:fillRect/>
          </a:stretch>
        </p:blipFill>
        <p:spPr>
          <a:xfrm>
            <a:off x="761078" y="1347073"/>
            <a:ext cx="7807212" cy="4801314"/>
          </a:xfrm>
          <a:ln>
            <a:solidFill>
              <a:schemeClr val="accent1"/>
            </a:solidFill>
          </a:ln>
        </p:spPr>
      </p:pic>
      <p:sp>
        <p:nvSpPr>
          <p:cNvPr id="4" name="TextBox 3">
            <a:extLst>
              <a:ext uri="{FF2B5EF4-FFF2-40B4-BE49-F238E27FC236}">
                <a16:creationId xmlns:a16="http://schemas.microsoft.com/office/drawing/2014/main" id="{A3A14C38-0625-43D9-8966-6C75E1B3D7EC}"/>
              </a:ext>
            </a:extLst>
          </p:cNvPr>
          <p:cNvSpPr txBox="1"/>
          <p:nvPr/>
        </p:nvSpPr>
        <p:spPr>
          <a:xfrm>
            <a:off x="9021555" y="1319242"/>
            <a:ext cx="2506894" cy="4801314"/>
          </a:xfrm>
          <a:prstGeom prst="rect">
            <a:avLst/>
          </a:prstGeom>
          <a:noFill/>
        </p:spPr>
        <p:txBody>
          <a:bodyPr wrap="square" rtlCol="0">
            <a:spAutoFit/>
          </a:bodyPr>
          <a:lstStyle/>
          <a:p>
            <a:r>
              <a:rPr lang="en-US" sz="2400" b="1" dirty="0">
                <a:solidFill>
                  <a:srgbClr val="FF0000"/>
                </a:solidFill>
              </a:rPr>
              <a:t>Note:  </a:t>
            </a:r>
          </a:p>
          <a:p>
            <a:r>
              <a:rPr lang="en-US" sz="2400" dirty="0"/>
              <a:t>Twenty-Eight (28) career factors are provided. </a:t>
            </a:r>
          </a:p>
          <a:p>
            <a:endParaRPr lang="en-US" sz="2400" dirty="0"/>
          </a:p>
          <a:p>
            <a:r>
              <a:rPr lang="en-US" sz="2400" dirty="0"/>
              <a:t>You provide how </a:t>
            </a:r>
            <a:r>
              <a:rPr lang="en-US" sz="2400" i="1" dirty="0"/>
              <a:t>important or not important </a:t>
            </a:r>
            <a:r>
              <a:rPr lang="en-US" sz="2400" dirty="0"/>
              <a:t>it is in your work.</a:t>
            </a:r>
          </a:p>
          <a:p>
            <a:endParaRPr lang="en-US" sz="2400" dirty="0"/>
          </a:p>
          <a:p>
            <a:r>
              <a:rPr lang="en-US" sz="2400" dirty="0"/>
              <a:t>You are limited in your selection.  </a:t>
            </a:r>
          </a:p>
          <a:p>
            <a:endParaRPr lang="en-US" dirty="0"/>
          </a:p>
        </p:txBody>
      </p:sp>
    </p:spTree>
    <p:extLst>
      <p:ext uri="{BB962C8B-B14F-4D97-AF65-F5344CB8AC3E}">
        <p14:creationId xmlns:p14="http://schemas.microsoft.com/office/powerpoint/2010/main" val="1796775683"/>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0DE1-07BE-4EF3-ADE9-9F282C107B35}"/>
              </a:ext>
            </a:extLst>
          </p:cNvPr>
          <p:cNvSpPr>
            <a:spLocks noGrp="1"/>
          </p:cNvSpPr>
          <p:nvPr>
            <p:ph type="title"/>
          </p:nvPr>
        </p:nvSpPr>
        <p:spPr>
          <a:xfrm>
            <a:off x="222638" y="36501"/>
            <a:ext cx="3975652" cy="1325563"/>
          </a:xfrm>
        </p:spPr>
        <p:txBody>
          <a:bodyPr/>
          <a:lstStyle/>
          <a:p>
            <a:r>
              <a:rPr lang="en-US" dirty="0"/>
              <a:t>Occupation Sort</a:t>
            </a:r>
          </a:p>
        </p:txBody>
      </p:sp>
      <p:sp>
        <p:nvSpPr>
          <p:cNvPr id="3" name="Content Placeholder 2">
            <a:extLst>
              <a:ext uri="{FF2B5EF4-FFF2-40B4-BE49-F238E27FC236}">
                <a16:creationId xmlns:a16="http://schemas.microsoft.com/office/drawing/2014/main" id="{40BCF119-76A6-4D83-9344-29442FBA67FD}"/>
              </a:ext>
            </a:extLst>
          </p:cNvPr>
          <p:cNvSpPr>
            <a:spLocks noGrp="1"/>
          </p:cNvSpPr>
          <p:nvPr>
            <p:ph idx="1"/>
          </p:nvPr>
        </p:nvSpPr>
        <p:spPr>
          <a:xfrm>
            <a:off x="838200" y="1807671"/>
            <a:ext cx="3177209" cy="3712059"/>
          </a:xfrm>
        </p:spPr>
        <p:txBody>
          <a:bodyPr/>
          <a:lstStyle/>
          <a:p>
            <a:r>
              <a:rPr lang="en-US" dirty="0">
                <a:solidFill>
                  <a:schemeClr val="tx1"/>
                </a:solidFill>
              </a:rPr>
              <a:t>Select a minimum of five (5) to a maximum of ten (10) work factors that are important to you.</a:t>
            </a:r>
          </a:p>
          <a:p>
            <a:r>
              <a:rPr lang="en-US" dirty="0">
                <a:solidFill>
                  <a:schemeClr val="tx1"/>
                </a:solidFill>
              </a:rPr>
              <a:t>Select by </a:t>
            </a:r>
            <a:r>
              <a:rPr lang="en-US" i="1" dirty="0">
                <a:solidFill>
                  <a:schemeClr val="tx1"/>
                </a:solidFill>
              </a:rPr>
              <a:t>clicking</a:t>
            </a:r>
          </a:p>
        </p:txBody>
      </p:sp>
      <p:pic>
        <p:nvPicPr>
          <p:cNvPr id="5" name="Picture 4">
            <a:extLst>
              <a:ext uri="{FF2B5EF4-FFF2-40B4-BE49-F238E27FC236}">
                <a16:creationId xmlns:a16="http://schemas.microsoft.com/office/drawing/2014/main" id="{3A5AB530-E988-446F-8F03-FBAD250639F3}"/>
              </a:ext>
            </a:extLst>
          </p:cNvPr>
          <p:cNvPicPr>
            <a:picLocks noChangeAspect="1"/>
          </p:cNvPicPr>
          <p:nvPr/>
        </p:nvPicPr>
        <p:blipFill>
          <a:blip r:embed="rId2"/>
          <a:stretch>
            <a:fillRect/>
          </a:stretch>
        </p:blipFill>
        <p:spPr>
          <a:xfrm>
            <a:off x="4717384" y="151078"/>
            <a:ext cx="7112883" cy="6627412"/>
          </a:xfrm>
          <a:prstGeom prst="rect">
            <a:avLst/>
          </a:prstGeom>
          <a:ln>
            <a:solidFill>
              <a:schemeClr val="accent1"/>
            </a:solidFill>
          </a:ln>
        </p:spPr>
      </p:pic>
    </p:spTree>
    <p:extLst>
      <p:ext uri="{BB962C8B-B14F-4D97-AF65-F5344CB8AC3E}">
        <p14:creationId xmlns:p14="http://schemas.microsoft.com/office/powerpoint/2010/main" val="1350217042"/>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1372F2-3593-46B2-BFE5-4D369B11BEB0}"/>
              </a:ext>
            </a:extLst>
          </p:cNvPr>
          <p:cNvPicPr>
            <a:picLocks noChangeAspect="1"/>
          </p:cNvPicPr>
          <p:nvPr/>
        </p:nvPicPr>
        <p:blipFill>
          <a:blip r:embed="rId2"/>
          <a:stretch>
            <a:fillRect/>
          </a:stretch>
        </p:blipFill>
        <p:spPr>
          <a:xfrm>
            <a:off x="2754277" y="885470"/>
            <a:ext cx="9211961" cy="5087060"/>
          </a:xfrm>
          <a:prstGeom prst="rect">
            <a:avLst/>
          </a:prstGeom>
          <a:ln>
            <a:solidFill>
              <a:schemeClr val="accent1"/>
            </a:solidFill>
          </a:ln>
        </p:spPr>
      </p:pic>
      <p:sp>
        <p:nvSpPr>
          <p:cNvPr id="6" name="Title 1">
            <a:extLst>
              <a:ext uri="{FF2B5EF4-FFF2-40B4-BE49-F238E27FC236}">
                <a16:creationId xmlns:a16="http://schemas.microsoft.com/office/drawing/2014/main" id="{D88FE0C9-2F95-4425-909B-DD2781157FCD}"/>
              </a:ext>
            </a:extLst>
          </p:cNvPr>
          <p:cNvSpPr>
            <a:spLocks noGrp="1"/>
          </p:cNvSpPr>
          <p:nvPr>
            <p:ph type="title"/>
          </p:nvPr>
        </p:nvSpPr>
        <p:spPr>
          <a:xfrm>
            <a:off x="222638" y="102737"/>
            <a:ext cx="3975652" cy="883226"/>
          </a:xfrm>
        </p:spPr>
        <p:txBody>
          <a:bodyPr/>
          <a:lstStyle/>
          <a:p>
            <a:r>
              <a:rPr lang="en-US" dirty="0"/>
              <a:t>Occupation Sort</a:t>
            </a:r>
          </a:p>
        </p:txBody>
      </p:sp>
      <p:sp>
        <p:nvSpPr>
          <p:cNvPr id="7" name="Content Placeholder 2">
            <a:extLst>
              <a:ext uri="{FF2B5EF4-FFF2-40B4-BE49-F238E27FC236}">
                <a16:creationId xmlns:a16="http://schemas.microsoft.com/office/drawing/2014/main" id="{54F81C9B-4944-4738-88E2-B48B75152065}"/>
              </a:ext>
            </a:extLst>
          </p:cNvPr>
          <p:cNvSpPr>
            <a:spLocks noGrp="1"/>
          </p:cNvSpPr>
          <p:nvPr>
            <p:ph idx="1"/>
          </p:nvPr>
        </p:nvSpPr>
        <p:spPr>
          <a:xfrm>
            <a:off x="424734" y="1900362"/>
            <a:ext cx="2175344" cy="3481464"/>
          </a:xfrm>
        </p:spPr>
        <p:txBody>
          <a:bodyPr>
            <a:normAutofit/>
          </a:bodyPr>
          <a:lstStyle/>
          <a:p>
            <a:r>
              <a:rPr lang="en-US" dirty="0">
                <a:solidFill>
                  <a:schemeClr val="tx1"/>
                </a:solidFill>
              </a:rPr>
              <a:t>Now rank your TOP FIVE work factors.</a:t>
            </a:r>
            <a:br>
              <a:rPr lang="en-US" dirty="0">
                <a:solidFill>
                  <a:schemeClr val="tx1"/>
                </a:solidFill>
              </a:rPr>
            </a:br>
            <a:endParaRPr lang="en-US" dirty="0">
              <a:solidFill>
                <a:schemeClr val="tx1"/>
              </a:solidFill>
            </a:endParaRPr>
          </a:p>
          <a:p>
            <a:r>
              <a:rPr lang="en-US" dirty="0">
                <a:solidFill>
                  <a:schemeClr val="tx1"/>
                </a:solidFill>
              </a:rPr>
              <a:t>Select by </a:t>
            </a:r>
            <a:r>
              <a:rPr lang="en-US" i="1" dirty="0">
                <a:solidFill>
                  <a:schemeClr val="tx1"/>
                </a:solidFill>
              </a:rPr>
              <a:t>clicking</a:t>
            </a:r>
          </a:p>
        </p:txBody>
      </p:sp>
    </p:spTree>
    <p:extLst>
      <p:ext uri="{BB962C8B-B14F-4D97-AF65-F5344CB8AC3E}">
        <p14:creationId xmlns:p14="http://schemas.microsoft.com/office/powerpoint/2010/main" val="3491962303"/>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DFF4F-9C9B-4DC7-B306-221FD4612A95}"/>
              </a:ext>
            </a:extLst>
          </p:cNvPr>
          <p:cNvPicPr>
            <a:picLocks noChangeAspect="1"/>
          </p:cNvPicPr>
          <p:nvPr/>
        </p:nvPicPr>
        <p:blipFill>
          <a:blip r:embed="rId2"/>
          <a:stretch>
            <a:fillRect/>
          </a:stretch>
        </p:blipFill>
        <p:spPr>
          <a:xfrm>
            <a:off x="2677948" y="886036"/>
            <a:ext cx="9221487" cy="5801535"/>
          </a:xfrm>
          <a:prstGeom prst="rect">
            <a:avLst/>
          </a:prstGeom>
          <a:ln>
            <a:solidFill>
              <a:schemeClr val="accent1"/>
            </a:solidFill>
          </a:ln>
        </p:spPr>
      </p:pic>
      <p:sp>
        <p:nvSpPr>
          <p:cNvPr id="6" name="Title 1">
            <a:extLst>
              <a:ext uri="{FF2B5EF4-FFF2-40B4-BE49-F238E27FC236}">
                <a16:creationId xmlns:a16="http://schemas.microsoft.com/office/drawing/2014/main" id="{A4DC95DA-0768-42E5-8DD3-AB8277DBB414}"/>
              </a:ext>
            </a:extLst>
          </p:cNvPr>
          <p:cNvSpPr>
            <a:spLocks noGrp="1"/>
          </p:cNvSpPr>
          <p:nvPr>
            <p:ph type="title"/>
          </p:nvPr>
        </p:nvSpPr>
        <p:spPr>
          <a:xfrm>
            <a:off x="222638" y="102737"/>
            <a:ext cx="3975652" cy="883226"/>
          </a:xfrm>
        </p:spPr>
        <p:txBody>
          <a:bodyPr/>
          <a:lstStyle/>
          <a:p>
            <a:r>
              <a:rPr lang="en-US" dirty="0"/>
              <a:t>Occupation Sort</a:t>
            </a:r>
          </a:p>
        </p:txBody>
      </p:sp>
      <p:sp>
        <p:nvSpPr>
          <p:cNvPr id="7" name="Content Placeholder 2">
            <a:extLst>
              <a:ext uri="{FF2B5EF4-FFF2-40B4-BE49-F238E27FC236}">
                <a16:creationId xmlns:a16="http://schemas.microsoft.com/office/drawing/2014/main" id="{0789AD88-E785-42C5-A07D-30994AF87A3F}"/>
              </a:ext>
            </a:extLst>
          </p:cNvPr>
          <p:cNvSpPr>
            <a:spLocks noGrp="1"/>
          </p:cNvSpPr>
          <p:nvPr>
            <p:ph idx="1"/>
          </p:nvPr>
        </p:nvSpPr>
        <p:spPr>
          <a:xfrm>
            <a:off x="222638" y="1250118"/>
            <a:ext cx="2377440" cy="5025224"/>
          </a:xfrm>
        </p:spPr>
        <p:txBody>
          <a:bodyPr>
            <a:normAutofit fontScale="92500"/>
          </a:bodyPr>
          <a:lstStyle/>
          <a:p>
            <a:r>
              <a:rPr lang="en-US" dirty="0">
                <a:solidFill>
                  <a:schemeClr val="tx1"/>
                </a:solidFill>
              </a:rPr>
              <a:t>Now answer the questions based on the five factors you selected.</a:t>
            </a:r>
            <a:br>
              <a:rPr lang="en-US" dirty="0"/>
            </a:br>
            <a:endParaRPr lang="en-US" dirty="0"/>
          </a:p>
          <a:p>
            <a:r>
              <a:rPr lang="en-US" dirty="0">
                <a:solidFill>
                  <a:srgbClr val="FF0000"/>
                </a:solidFill>
              </a:rPr>
              <a:t>Note:</a:t>
            </a:r>
            <a:r>
              <a:rPr lang="en-US" dirty="0">
                <a:solidFill>
                  <a:schemeClr val="tx1"/>
                </a:solidFill>
              </a:rPr>
              <a:t> </a:t>
            </a:r>
            <a:br>
              <a:rPr lang="en-US" dirty="0">
                <a:solidFill>
                  <a:schemeClr val="tx1"/>
                </a:solidFill>
              </a:rPr>
            </a:br>
            <a:r>
              <a:rPr lang="en-US" dirty="0">
                <a:solidFill>
                  <a:schemeClr val="tx1"/>
                </a:solidFill>
              </a:rPr>
              <a:t>The scale is from </a:t>
            </a:r>
            <a:r>
              <a:rPr lang="en-US" i="1" dirty="0">
                <a:solidFill>
                  <a:schemeClr val="tx1"/>
                </a:solidFill>
              </a:rPr>
              <a:t>A Great Deal </a:t>
            </a:r>
            <a:r>
              <a:rPr lang="en-US" dirty="0">
                <a:solidFill>
                  <a:schemeClr val="tx1"/>
                </a:solidFill>
              </a:rPr>
              <a:t>to </a:t>
            </a:r>
            <a:r>
              <a:rPr lang="en-US" i="1" dirty="0">
                <a:solidFill>
                  <a:schemeClr val="tx1"/>
                </a:solidFill>
              </a:rPr>
              <a:t>Hardly Ever  </a:t>
            </a:r>
            <a:br>
              <a:rPr lang="en-US" dirty="0">
                <a:solidFill>
                  <a:schemeClr val="tx1"/>
                </a:solidFill>
              </a:rPr>
            </a:br>
            <a:r>
              <a:rPr lang="en-US" u="sng" dirty="0">
                <a:solidFill>
                  <a:schemeClr val="tx1"/>
                </a:solidFill>
              </a:rPr>
              <a:t>(</a:t>
            </a:r>
            <a:r>
              <a:rPr lang="en-US" sz="2200" i="1" u="sng" dirty="0">
                <a:solidFill>
                  <a:schemeClr val="tx1"/>
                </a:solidFill>
              </a:rPr>
              <a:t>try and be decisive!</a:t>
            </a:r>
            <a:r>
              <a:rPr lang="en-US" u="sng" dirty="0">
                <a:solidFill>
                  <a:schemeClr val="tx1"/>
                </a:solidFill>
              </a:rPr>
              <a:t>) </a:t>
            </a:r>
            <a:endParaRPr lang="en-US" i="1" u="sng" dirty="0">
              <a:solidFill>
                <a:schemeClr val="tx1"/>
              </a:solidFill>
            </a:endParaRPr>
          </a:p>
        </p:txBody>
      </p:sp>
    </p:spTree>
    <p:extLst>
      <p:ext uri="{BB962C8B-B14F-4D97-AF65-F5344CB8AC3E}">
        <p14:creationId xmlns:p14="http://schemas.microsoft.com/office/powerpoint/2010/main" val="1393594615"/>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E794ED-A4C6-4595-8F30-4192AD796B10}"/>
              </a:ext>
            </a:extLst>
          </p:cNvPr>
          <p:cNvPicPr>
            <a:picLocks noChangeAspect="1"/>
          </p:cNvPicPr>
          <p:nvPr/>
        </p:nvPicPr>
        <p:blipFill>
          <a:blip r:embed="rId2"/>
          <a:stretch>
            <a:fillRect/>
          </a:stretch>
        </p:blipFill>
        <p:spPr>
          <a:xfrm>
            <a:off x="4500438" y="102906"/>
            <a:ext cx="7607444" cy="6627877"/>
          </a:xfrm>
          <a:prstGeom prst="rect">
            <a:avLst/>
          </a:prstGeom>
          <a:ln>
            <a:solidFill>
              <a:schemeClr val="accent1"/>
            </a:solidFill>
          </a:ln>
        </p:spPr>
      </p:pic>
      <p:sp>
        <p:nvSpPr>
          <p:cNvPr id="6" name="Title 1">
            <a:extLst>
              <a:ext uri="{FF2B5EF4-FFF2-40B4-BE49-F238E27FC236}">
                <a16:creationId xmlns:a16="http://schemas.microsoft.com/office/drawing/2014/main" id="{2A7F09F7-4769-4157-8747-5078196D1742}"/>
              </a:ext>
            </a:extLst>
          </p:cNvPr>
          <p:cNvSpPr>
            <a:spLocks noGrp="1"/>
          </p:cNvSpPr>
          <p:nvPr>
            <p:ph type="title"/>
          </p:nvPr>
        </p:nvSpPr>
        <p:spPr>
          <a:xfrm>
            <a:off x="222638" y="102737"/>
            <a:ext cx="3975652" cy="883226"/>
          </a:xfrm>
        </p:spPr>
        <p:txBody>
          <a:bodyPr/>
          <a:lstStyle/>
          <a:p>
            <a:r>
              <a:rPr lang="en-US" dirty="0"/>
              <a:t>Occupation Sort</a:t>
            </a:r>
          </a:p>
        </p:txBody>
      </p:sp>
      <p:sp>
        <p:nvSpPr>
          <p:cNvPr id="7" name="Content Placeholder 2">
            <a:extLst>
              <a:ext uri="{FF2B5EF4-FFF2-40B4-BE49-F238E27FC236}">
                <a16:creationId xmlns:a16="http://schemas.microsoft.com/office/drawing/2014/main" id="{71AC7B0B-AAB3-4AC4-8F07-598F47DD7BCD}"/>
              </a:ext>
            </a:extLst>
          </p:cNvPr>
          <p:cNvSpPr>
            <a:spLocks noGrp="1"/>
          </p:cNvSpPr>
          <p:nvPr>
            <p:ph idx="1"/>
          </p:nvPr>
        </p:nvSpPr>
        <p:spPr>
          <a:xfrm>
            <a:off x="489861" y="2906015"/>
            <a:ext cx="3309256" cy="1578903"/>
          </a:xfrm>
        </p:spPr>
        <p:txBody>
          <a:bodyPr>
            <a:normAutofit/>
          </a:bodyPr>
          <a:lstStyle/>
          <a:p>
            <a:r>
              <a:rPr lang="en-US" dirty="0">
                <a:solidFill>
                  <a:schemeClr val="tx1"/>
                </a:solidFill>
              </a:rPr>
              <a:t>Results list Careers / Occupations that you closely match</a:t>
            </a:r>
            <a:endParaRPr lang="en-US" i="1" dirty="0">
              <a:solidFill>
                <a:schemeClr val="tx1"/>
              </a:solidFill>
            </a:endParaRPr>
          </a:p>
        </p:txBody>
      </p:sp>
    </p:spTree>
    <p:extLst>
      <p:ext uri="{BB962C8B-B14F-4D97-AF65-F5344CB8AC3E}">
        <p14:creationId xmlns:p14="http://schemas.microsoft.com/office/powerpoint/2010/main" val="1809832728"/>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a:solidFill>
                  <a:srgbClr val="00B050"/>
                </a:solidFill>
                <a:cs typeface="Calibri"/>
              </a:rPr>
              <a:t>MassHire Career Information Systems 360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dirty="0">
              <a:solidFill>
                <a:srgbClr val="00B050"/>
              </a:solidFill>
            </a:endParaRPr>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342697"/>
            <a:ext cx="4252822" cy="974643"/>
          </a:xfrm>
          <a:prstGeom prst="rect">
            <a:avLst/>
          </a:prstGeom>
        </p:spPr>
      </p:pic>
    </p:spTree>
    <p:extLst>
      <p:ext uri="{BB962C8B-B14F-4D97-AF65-F5344CB8AC3E}">
        <p14:creationId xmlns:p14="http://schemas.microsoft.com/office/powerpoint/2010/main" val="2198278710"/>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A968-F562-474A-AEBB-5EFD85ABE526}"/>
              </a:ext>
            </a:extLst>
          </p:cNvPr>
          <p:cNvSpPr>
            <a:spLocks noGrp="1"/>
          </p:cNvSpPr>
          <p:nvPr>
            <p:ph type="title"/>
          </p:nvPr>
        </p:nvSpPr>
        <p:spPr>
          <a:xfrm>
            <a:off x="838200" y="78878"/>
            <a:ext cx="10515600" cy="1325563"/>
          </a:xfrm>
        </p:spPr>
        <p:txBody>
          <a:bodyPr/>
          <a:lstStyle/>
          <a:p>
            <a:pPr algn="ctr"/>
            <a:r>
              <a:rPr lang="en-US" dirty="0"/>
              <a:t>Not on list  by Title</a:t>
            </a:r>
          </a:p>
        </p:txBody>
      </p:sp>
      <p:sp>
        <p:nvSpPr>
          <p:cNvPr id="6" name="TextBox 5">
            <a:extLst>
              <a:ext uri="{FF2B5EF4-FFF2-40B4-BE49-F238E27FC236}">
                <a16:creationId xmlns:a16="http://schemas.microsoft.com/office/drawing/2014/main" id="{7BCC4225-8122-465A-8146-FECC1A10836D}"/>
              </a:ext>
            </a:extLst>
          </p:cNvPr>
          <p:cNvSpPr txBox="1"/>
          <p:nvPr/>
        </p:nvSpPr>
        <p:spPr>
          <a:xfrm>
            <a:off x="10047276" y="2147925"/>
            <a:ext cx="1767701" cy="4062651"/>
          </a:xfrm>
          <a:prstGeom prst="rect">
            <a:avLst/>
          </a:prstGeom>
          <a:noFill/>
        </p:spPr>
        <p:txBody>
          <a:bodyPr wrap="square" rtlCol="0">
            <a:spAutoFit/>
          </a:bodyPr>
          <a:lstStyle/>
          <a:p>
            <a:r>
              <a:rPr lang="en-US" sz="2400" b="1" dirty="0">
                <a:solidFill>
                  <a:srgbClr val="FF0000"/>
                </a:solidFill>
              </a:rPr>
              <a:t>Note:  </a:t>
            </a:r>
          </a:p>
          <a:p>
            <a:r>
              <a:rPr lang="en-US" sz="2400" u="sng" dirty="0"/>
              <a:t>Not On List </a:t>
            </a:r>
            <a:br>
              <a:rPr lang="en-US" sz="2400" dirty="0"/>
            </a:br>
            <a:r>
              <a:rPr lang="en-US" sz="2400" dirty="0"/>
              <a:t>can be as important as </a:t>
            </a:r>
            <a:br>
              <a:rPr lang="en-US" sz="2400" dirty="0"/>
            </a:br>
            <a:r>
              <a:rPr lang="en-US" sz="2400" dirty="0"/>
              <a:t>On List</a:t>
            </a:r>
          </a:p>
          <a:p>
            <a:endParaRPr lang="en-US" sz="2400" dirty="0"/>
          </a:p>
          <a:p>
            <a:r>
              <a:rPr lang="en-US" sz="2400" i="1" dirty="0"/>
              <a:t>Can validate why not to chose a career</a:t>
            </a:r>
          </a:p>
          <a:p>
            <a:endParaRPr lang="en-US" dirty="0"/>
          </a:p>
        </p:txBody>
      </p:sp>
      <p:pic>
        <p:nvPicPr>
          <p:cNvPr id="4" name="Picture 3">
            <a:extLst>
              <a:ext uri="{FF2B5EF4-FFF2-40B4-BE49-F238E27FC236}">
                <a16:creationId xmlns:a16="http://schemas.microsoft.com/office/drawing/2014/main" id="{8F4D5E40-D247-5EC1-79FA-EE8845377BC2}"/>
              </a:ext>
            </a:extLst>
          </p:cNvPr>
          <p:cNvPicPr>
            <a:picLocks noChangeAspect="1"/>
          </p:cNvPicPr>
          <p:nvPr/>
        </p:nvPicPr>
        <p:blipFill>
          <a:blip r:embed="rId2"/>
          <a:stretch>
            <a:fillRect/>
          </a:stretch>
        </p:blipFill>
        <p:spPr>
          <a:xfrm>
            <a:off x="394253" y="1611630"/>
            <a:ext cx="8924529" cy="4262600"/>
          </a:xfrm>
          <a:prstGeom prst="rect">
            <a:avLst/>
          </a:prstGeom>
          <a:ln w="19050">
            <a:solidFill>
              <a:schemeClr val="accent1"/>
            </a:solidFill>
          </a:ln>
        </p:spPr>
      </p:pic>
    </p:spTree>
    <p:extLst>
      <p:ext uri="{BB962C8B-B14F-4D97-AF65-F5344CB8AC3E}">
        <p14:creationId xmlns:p14="http://schemas.microsoft.com/office/powerpoint/2010/main" val="2526603022"/>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B9FC5-B660-5738-A719-BC3FFC36090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F068429-260C-63BF-33BB-50AD90FCF9B6}"/>
              </a:ext>
            </a:extLst>
          </p:cNvPr>
          <p:cNvSpPr>
            <a:spLocks noGrp="1"/>
          </p:cNvSpPr>
          <p:nvPr>
            <p:ph type="title"/>
          </p:nvPr>
        </p:nvSpPr>
        <p:spPr>
          <a:xfrm>
            <a:off x="222638" y="222483"/>
            <a:ext cx="11716638" cy="883226"/>
          </a:xfrm>
        </p:spPr>
        <p:txBody>
          <a:bodyPr/>
          <a:lstStyle/>
          <a:p>
            <a:pPr algn="ctr"/>
            <a:r>
              <a:rPr lang="en-US" dirty="0"/>
              <a:t>Not on list  by Cluster</a:t>
            </a:r>
          </a:p>
        </p:txBody>
      </p:sp>
      <p:sp>
        <p:nvSpPr>
          <p:cNvPr id="7" name="Content Placeholder 2">
            <a:extLst>
              <a:ext uri="{FF2B5EF4-FFF2-40B4-BE49-F238E27FC236}">
                <a16:creationId xmlns:a16="http://schemas.microsoft.com/office/drawing/2014/main" id="{852E79A1-2E71-E3EC-DFBF-6FDA3BB0E0B9}"/>
              </a:ext>
            </a:extLst>
          </p:cNvPr>
          <p:cNvSpPr>
            <a:spLocks noGrp="1"/>
          </p:cNvSpPr>
          <p:nvPr>
            <p:ph idx="1"/>
          </p:nvPr>
        </p:nvSpPr>
        <p:spPr>
          <a:xfrm>
            <a:off x="222638" y="1817914"/>
            <a:ext cx="2248419" cy="3298371"/>
          </a:xfrm>
        </p:spPr>
        <p:txBody>
          <a:bodyPr>
            <a:normAutofit lnSpcReduction="10000"/>
          </a:bodyPr>
          <a:lstStyle/>
          <a:p>
            <a:r>
              <a:rPr lang="en-US" dirty="0">
                <a:solidFill>
                  <a:schemeClr val="tx1"/>
                </a:solidFill>
              </a:rPr>
              <a:t>Results:</a:t>
            </a:r>
          </a:p>
          <a:p>
            <a:pPr marL="0" indent="0">
              <a:buNone/>
            </a:pPr>
            <a:r>
              <a:rPr lang="en-US" dirty="0">
                <a:solidFill>
                  <a:schemeClr val="tx1"/>
                </a:solidFill>
              </a:rPr>
              <a:t> List Career Cluster(s)</a:t>
            </a:r>
          </a:p>
          <a:p>
            <a:pPr marL="0" indent="0">
              <a:buNone/>
            </a:pPr>
            <a:r>
              <a:rPr lang="en-US" dirty="0">
                <a:solidFill>
                  <a:schemeClr val="tx1"/>
                </a:solidFill>
              </a:rPr>
              <a:t> </a:t>
            </a:r>
            <a:r>
              <a:rPr lang="en-US" i="1" u="sng" dirty="0">
                <a:solidFill>
                  <a:schemeClr val="tx1"/>
                </a:solidFill>
              </a:rPr>
              <a:t>Off</a:t>
            </a:r>
          </a:p>
          <a:p>
            <a:pPr marL="0" indent="0">
              <a:buNone/>
            </a:pPr>
            <a:r>
              <a:rPr lang="en-US" dirty="0">
                <a:solidFill>
                  <a:schemeClr val="tx1"/>
                </a:solidFill>
              </a:rPr>
              <a:t> Your List </a:t>
            </a:r>
          </a:p>
          <a:p>
            <a:pPr marL="0" indent="0">
              <a:buNone/>
            </a:pPr>
            <a:r>
              <a:rPr lang="en-US" dirty="0">
                <a:solidFill>
                  <a:schemeClr val="tx1"/>
                </a:solidFill>
              </a:rPr>
              <a:t>by CLUSTER </a:t>
            </a:r>
            <a:endParaRPr lang="en-US" i="1" dirty="0">
              <a:solidFill>
                <a:schemeClr val="tx1"/>
              </a:solidFill>
            </a:endParaRPr>
          </a:p>
        </p:txBody>
      </p:sp>
      <p:pic>
        <p:nvPicPr>
          <p:cNvPr id="3" name="Picture 2">
            <a:extLst>
              <a:ext uri="{FF2B5EF4-FFF2-40B4-BE49-F238E27FC236}">
                <a16:creationId xmlns:a16="http://schemas.microsoft.com/office/drawing/2014/main" id="{C0C08BEF-3CDD-2576-43EA-89BBB2A9DE0A}"/>
              </a:ext>
            </a:extLst>
          </p:cNvPr>
          <p:cNvPicPr>
            <a:picLocks noChangeAspect="1"/>
          </p:cNvPicPr>
          <p:nvPr/>
        </p:nvPicPr>
        <p:blipFill>
          <a:blip r:embed="rId2"/>
          <a:stretch>
            <a:fillRect/>
          </a:stretch>
        </p:blipFill>
        <p:spPr>
          <a:xfrm>
            <a:off x="2887062" y="1817914"/>
            <a:ext cx="9052214" cy="3897086"/>
          </a:xfrm>
          <a:prstGeom prst="rect">
            <a:avLst/>
          </a:prstGeom>
          <a:ln w="19050">
            <a:solidFill>
              <a:schemeClr val="accent1"/>
            </a:solidFill>
          </a:ln>
        </p:spPr>
      </p:pic>
    </p:spTree>
    <p:extLst>
      <p:ext uri="{BB962C8B-B14F-4D97-AF65-F5344CB8AC3E}">
        <p14:creationId xmlns:p14="http://schemas.microsoft.com/office/powerpoint/2010/main" val="2923396548"/>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a:xfrm>
            <a:off x="1495432" y="139614"/>
            <a:ext cx="9508067" cy="941041"/>
          </a:xfrm>
        </p:spPr>
        <p:txBody>
          <a:bodyPr/>
          <a:lstStyle/>
          <a:p>
            <a:pPr algn="ctr"/>
            <a:r>
              <a:rPr lang="en-US" dirty="0"/>
              <a:t>Work Importance Locator</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a:xfrm>
            <a:off x="838200" y="2214563"/>
            <a:ext cx="10515600" cy="3962400"/>
          </a:xfrm>
        </p:spPr>
        <p:txBody>
          <a:bodyPr/>
          <a:lstStyle/>
          <a:p>
            <a:r>
              <a:rPr lang="en-US" dirty="0">
                <a:solidFill>
                  <a:schemeClr val="tx1"/>
                </a:solidFill>
              </a:rPr>
              <a:t>The Work Importance Locator (</a:t>
            </a:r>
            <a:r>
              <a:rPr lang="en-US" i="1" dirty="0">
                <a:solidFill>
                  <a:schemeClr val="tx1"/>
                </a:solidFill>
              </a:rPr>
              <a:t>WIL</a:t>
            </a:r>
            <a:r>
              <a:rPr lang="en-US" dirty="0">
                <a:solidFill>
                  <a:schemeClr val="tx1"/>
                </a:solidFill>
              </a:rPr>
              <a:t>) is a self-assessment career exploration tool that allows clients to pinpoint what is important to them in a job. </a:t>
            </a:r>
            <a:br>
              <a:rPr lang="en-US" dirty="0">
                <a:solidFill>
                  <a:schemeClr val="tx1"/>
                </a:solidFill>
              </a:rPr>
            </a:br>
            <a:br>
              <a:rPr lang="en-US" dirty="0">
                <a:solidFill>
                  <a:schemeClr val="tx1"/>
                </a:solidFill>
              </a:rPr>
            </a:br>
            <a:r>
              <a:rPr lang="en-US" dirty="0">
                <a:solidFill>
                  <a:schemeClr val="tx1"/>
                </a:solidFill>
              </a:rPr>
              <a:t>It helps people identify occupations that they may find satisfying based on the similarity between their work values (</a:t>
            </a:r>
            <a:r>
              <a:rPr lang="en-US" i="1" dirty="0">
                <a:solidFill>
                  <a:schemeClr val="tx1"/>
                </a:solidFill>
              </a:rPr>
              <a:t>such as achievement, independence, and conditions of work</a:t>
            </a:r>
            <a:r>
              <a:rPr lang="en-US" dirty="0">
                <a:solidFill>
                  <a:schemeClr val="tx1"/>
                </a:solidFill>
              </a:rPr>
              <a:t>) and the characteristics of the occupations.</a:t>
            </a:r>
          </a:p>
        </p:txBody>
      </p:sp>
      <p:pic>
        <p:nvPicPr>
          <p:cNvPr id="5" name="Picture 4">
            <a:extLst>
              <a:ext uri="{FF2B5EF4-FFF2-40B4-BE49-F238E27FC236}">
                <a16:creationId xmlns:a16="http://schemas.microsoft.com/office/drawing/2014/main" id="{F86101C4-BA26-43CD-A415-EAFDB07D1641}"/>
              </a:ext>
            </a:extLst>
          </p:cNvPr>
          <p:cNvPicPr>
            <a:picLocks noChangeAspect="1"/>
          </p:cNvPicPr>
          <p:nvPr/>
        </p:nvPicPr>
        <p:blipFill>
          <a:blip r:embed="rId2"/>
          <a:stretch>
            <a:fillRect/>
          </a:stretch>
        </p:blipFill>
        <p:spPr>
          <a:xfrm>
            <a:off x="113142" y="156949"/>
            <a:ext cx="2943636" cy="1533739"/>
          </a:xfrm>
          <a:prstGeom prst="rect">
            <a:avLst/>
          </a:prstGeom>
        </p:spPr>
      </p:pic>
    </p:spTree>
    <p:extLst>
      <p:ext uri="{BB962C8B-B14F-4D97-AF65-F5344CB8AC3E}">
        <p14:creationId xmlns:p14="http://schemas.microsoft.com/office/powerpoint/2010/main" val="1643593579"/>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a:xfrm>
            <a:off x="203450" y="-34939"/>
            <a:ext cx="2639824" cy="1325563"/>
          </a:xfrm>
        </p:spPr>
        <p:txBody>
          <a:bodyPr>
            <a:normAutofit fontScale="90000"/>
          </a:bodyPr>
          <a:lstStyle/>
          <a:p>
            <a:r>
              <a:rPr lang="en-US" dirty="0"/>
              <a:t>Work Importance Locator</a:t>
            </a:r>
          </a:p>
        </p:txBody>
      </p:sp>
      <p:pic>
        <p:nvPicPr>
          <p:cNvPr id="5" name="Picture 4">
            <a:extLst>
              <a:ext uri="{FF2B5EF4-FFF2-40B4-BE49-F238E27FC236}">
                <a16:creationId xmlns:a16="http://schemas.microsoft.com/office/drawing/2014/main" id="{D1223C4B-5D30-40A7-ACDD-8554B759EDAF}"/>
              </a:ext>
            </a:extLst>
          </p:cNvPr>
          <p:cNvPicPr>
            <a:picLocks noChangeAspect="1"/>
          </p:cNvPicPr>
          <p:nvPr/>
        </p:nvPicPr>
        <p:blipFill>
          <a:blip r:embed="rId2"/>
          <a:stretch>
            <a:fillRect/>
          </a:stretch>
        </p:blipFill>
        <p:spPr>
          <a:xfrm>
            <a:off x="2843274" y="390101"/>
            <a:ext cx="9145276" cy="6077798"/>
          </a:xfrm>
          <a:prstGeom prst="rect">
            <a:avLst/>
          </a:prstGeom>
          <a:ln>
            <a:solidFill>
              <a:schemeClr val="accent1"/>
            </a:solidFill>
          </a:ln>
        </p:spPr>
      </p:pic>
      <p:sp>
        <p:nvSpPr>
          <p:cNvPr id="6" name="TextBox 5">
            <a:extLst>
              <a:ext uri="{FF2B5EF4-FFF2-40B4-BE49-F238E27FC236}">
                <a16:creationId xmlns:a16="http://schemas.microsoft.com/office/drawing/2014/main" id="{FEA55AD4-1A63-4FFC-B0BA-8F1A90F5AD85}"/>
              </a:ext>
            </a:extLst>
          </p:cNvPr>
          <p:cNvSpPr txBox="1"/>
          <p:nvPr/>
        </p:nvSpPr>
        <p:spPr>
          <a:xfrm>
            <a:off x="203450" y="1281725"/>
            <a:ext cx="2506894" cy="5170646"/>
          </a:xfrm>
          <a:prstGeom prst="rect">
            <a:avLst/>
          </a:prstGeom>
          <a:noFill/>
        </p:spPr>
        <p:txBody>
          <a:bodyPr wrap="square" rtlCol="0">
            <a:spAutoFit/>
          </a:bodyPr>
          <a:lstStyle/>
          <a:p>
            <a:r>
              <a:rPr lang="en-US" sz="2400" b="1" dirty="0">
                <a:solidFill>
                  <a:srgbClr val="FF0000"/>
                </a:solidFill>
              </a:rPr>
              <a:t>Note:  </a:t>
            </a:r>
          </a:p>
          <a:p>
            <a:r>
              <a:rPr lang="en-US" sz="2400" dirty="0"/>
              <a:t>Twenty (</a:t>
            </a:r>
            <a:r>
              <a:rPr lang="en-US" sz="2400" i="1" dirty="0"/>
              <a:t>20</a:t>
            </a:r>
            <a:r>
              <a:rPr lang="en-US" sz="2400" dirty="0"/>
              <a:t>) work values  are provided. </a:t>
            </a:r>
          </a:p>
          <a:p>
            <a:endParaRPr lang="en-US" sz="2400" dirty="0"/>
          </a:p>
          <a:p>
            <a:r>
              <a:rPr lang="en-US" sz="2400" dirty="0"/>
              <a:t>You Rate how important each is to you.</a:t>
            </a:r>
          </a:p>
          <a:p>
            <a:endParaRPr lang="en-US" sz="2400" dirty="0"/>
          </a:p>
          <a:p>
            <a:r>
              <a:rPr lang="en-US" sz="2400" dirty="0"/>
              <a:t>Scale is:</a:t>
            </a:r>
          </a:p>
          <a:p>
            <a:r>
              <a:rPr lang="en-US" sz="2400" i="1" dirty="0"/>
              <a:t>Most Important </a:t>
            </a:r>
          </a:p>
          <a:p>
            <a:r>
              <a:rPr lang="en-US" sz="2400" i="1" dirty="0"/>
              <a:t>To </a:t>
            </a:r>
          </a:p>
          <a:p>
            <a:r>
              <a:rPr lang="en-US" sz="2400" i="1" dirty="0"/>
              <a:t>Least Important</a:t>
            </a:r>
          </a:p>
          <a:p>
            <a:endParaRPr lang="en-US" dirty="0"/>
          </a:p>
        </p:txBody>
      </p:sp>
    </p:spTree>
    <p:extLst>
      <p:ext uri="{BB962C8B-B14F-4D97-AF65-F5344CB8AC3E}">
        <p14:creationId xmlns:p14="http://schemas.microsoft.com/office/powerpoint/2010/main" val="793170369"/>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55824A-86F1-4A2D-A560-A9670476F1F9}"/>
              </a:ext>
            </a:extLst>
          </p:cNvPr>
          <p:cNvPicPr>
            <a:picLocks noChangeAspect="1"/>
          </p:cNvPicPr>
          <p:nvPr/>
        </p:nvPicPr>
        <p:blipFill>
          <a:blip r:embed="rId2"/>
          <a:stretch>
            <a:fillRect/>
          </a:stretch>
        </p:blipFill>
        <p:spPr>
          <a:xfrm>
            <a:off x="3132810" y="124728"/>
            <a:ext cx="8674138" cy="6685565"/>
          </a:xfrm>
          <a:prstGeom prst="rect">
            <a:avLst/>
          </a:prstGeom>
          <a:ln>
            <a:solidFill>
              <a:schemeClr val="accent1"/>
            </a:solidFill>
          </a:ln>
        </p:spPr>
      </p:pic>
      <p:sp>
        <p:nvSpPr>
          <p:cNvPr id="6" name="Title 1">
            <a:extLst>
              <a:ext uri="{FF2B5EF4-FFF2-40B4-BE49-F238E27FC236}">
                <a16:creationId xmlns:a16="http://schemas.microsoft.com/office/drawing/2014/main" id="{BF70E526-630B-49D9-ACA3-3CEC1DF5AFC1}"/>
              </a:ext>
            </a:extLst>
          </p:cNvPr>
          <p:cNvSpPr>
            <a:spLocks noGrp="1"/>
          </p:cNvSpPr>
          <p:nvPr>
            <p:ph type="title"/>
          </p:nvPr>
        </p:nvSpPr>
        <p:spPr>
          <a:xfrm>
            <a:off x="203450" y="-42890"/>
            <a:ext cx="2639824" cy="1325563"/>
          </a:xfrm>
        </p:spPr>
        <p:txBody>
          <a:bodyPr>
            <a:normAutofit fontScale="90000"/>
          </a:bodyPr>
          <a:lstStyle/>
          <a:p>
            <a:r>
              <a:rPr lang="en-US" dirty="0"/>
              <a:t>Work Importance Locator</a:t>
            </a:r>
          </a:p>
        </p:txBody>
      </p:sp>
      <p:sp>
        <p:nvSpPr>
          <p:cNvPr id="7" name="TextBox 6">
            <a:extLst>
              <a:ext uri="{FF2B5EF4-FFF2-40B4-BE49-F238E27FC236}">
                <a16:creationId xmlns:a16="http://schemas.microsoft.com/office/drawing/2014/main" id="{CF0CAD1F-D2D3-45D1-A78D-2CC30667C4D3}"/>
              </a:ext>
            </a:extLst>
          </p:cNvPr>
          <p:cNvSpPr txBox="1"/>
          <p:nvPr/>
        </p:nvSpPr>
        <p:spPr>
          <a:xfrm>
            <a:off x="203450" y="1224570"/>
            <a:ext cx="2506894" cy="5109091"/>
          </a:xfrm>
          <a:prstGeom prst="rect">
            <a:avLst/>
          </a:prstGeom>
          <a:noFill/>
        </p:spPr>
        <p:txBody>
          <a:bodyPr wrap="square" rtlCol="0">
            <a:spAutoFit/>
          </a:bodyPr>
          <a:lstStyle/>
          <a:p>
            <a:r>
              <a:rPr lang="en-US" sz="2200" b="1" dirty="0">
                <a:solidFill>
                  <a:srgbClr val="FF0000"/>
                </a:solidFill>
              </a:rPr>
              <a:t>Note:  </a:t>
            </a:r>
          </a:p>
          <a:p>
            <a:r>
              <a:rPr lang="en-US" sz="2200" dirty="0"/>
              <a:t>You are only </a:t>
            </a:r>
            <a:r>
              <a:rPr lang="en-US" sz="2200" i="1" u="sng" dirty="0"/>
              <a:t>allowed</a:t>
            </a:r>
            <a:r>
              <a:rPr lang="en-US" sz="2200" dirty="0"/>
              <a:t> to use the Ratings given four (4) times each.</a:t>
            </a:r>
          </a:p>
          <a:p>
            <a:endParaRPr lang="en-US" sz="2200" dirty="0"/>
          </a:p>
          <a:p>
            <a:r>
              <a:rPr lang="en-US" sz="2200" i="1" dirty="0"/>
              <a:t>So, only 4 Most Important values, only 4 Least Important values, </a:t>
            </a:r>
            <a:r>
              <a:rPr lang="en-US" sz="2200" i="1" dirty="0" err="1"/>
              <a:t>etc</a:t>
            </a:r>
            <a:r>
              <a:rPr lang="en-US" sz="2200" i="1" dirty="0"/>
              <a:t>…</a:t>
            </a:r>
          </a:p>
          <a:p>
            <a:endParaRPr lang="en-US" sz="2200" dirty="0"/>
          </a:p>
          <a:p>
            <a:r>
              <a:rPr lang="en-US" sz="2200" dirty="0"/>
              <a:t>You need to rate all the values.  </a:t>
            </a:r>
          </a:p>
          <a:p>
            <a:endParaRPr lang="en-US" dirty="0"/>
          </a:p>
        </p:txBody>
      </p:sp>
    </p:spTree>
    <p:extLst>
      <p:ext uri="{BB962C8B-B14F-4D97-AF65-F5344CB8AC3E}">
        <p14:creationId xmlns:p14="http://schemas.microsoft.com/office/powerpoint/2010/main" val="2210443630"/>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5A7A46-75BF-4F56-894B-17CA92119458}"/>
              </a:ext>
            </a:extLst>
          </p:cNvPr>
          <p:cNvPicPr>
            <a:picLocks noChangeAspect="1"/>
          </p:cNvPicPr>
          <p:nvPr/>
        </p:nvPicPr>
        <p:blipFill>
          <a:blip r:embed="rId2"/>
          <a:stretch>
            <a:fillRect/>
          </a:stretch>
        </p:blipFill>
        <p:spPr>
          <a:xfrm>
            <a:off x="3601941" y="146775"/>
            <a:ext cx="8138008" cy="6623763"/>
          </a:xfrm>
          <a:prstGeom prst="rect">
            <a:avLst/>
          </a:prstGeom>
          <a:ln>
            <a:solidFill>
              <a:schemeClr val="accent1"/>
            </a:solidFill>
          </a:ln>
        </p:spPr>
      </p:pic>
      <p:sp>
        <p:nvSpPr>
          <p:cNvPr id="6" name="Title 1">
            <a:extLst>
              <a:ext uri="{FF2B5EF4-FFF2-40B4-BE49-F238E27FC236}">
                <a16:creationId xmlns:a16="http://schemas.microsoft.com/office/drawing/2014/main" id="{9E8B08E7-3CB8-4586-8190-828D6CF9F047}"/>
              </a:ext>
            </a:extLst>
          </p:cNvPr>
          <p:cNvSpPr>
            <a:spLocks noGrp="1"/>
          </p:cNvSpPr>
          <p:nvPr>
            <p:ph type="title"/>
          </p:nvPr>
        </p:nvSpPr>
        <p:spPr>
          <a:xfrm>
            <a:off x="203450" y="-42878"/>
            <a:ext cx="2639824" cy="1325563"/>
          </a:xfrm>
        </p:spPr>
        <p:txBody>
          <a:bodyPr>
            <a:normAutofit fontScale="90000"/>
          </a:bodyPr>
          <a:lstStyle/>
          <a:p>
            <a:r>
              <a:rPr lang="en-US" dirty="0"/>
              <a:t>Work Importance Locator</a:t>
            </a:r>
          </a:p>
        </p:txBody>
      </p:sp>
      <p:sp>
        <p:nvSpPr>
          <p:cNvPr id="7" name="TextBox 6">
            <a:extLst>
              <a:ext uri="{FF2B5EF4-FFF2-40B4-BE49-F238E27FC236}">
                <a16:creationId xmlns:a16="http://schemas.microsoft.com/office/drawing/2014/main" id="{7C52D691-CAF8-4292-93D3-7F82C4A4796C}"/>
              </a:ext>
            </a:extLst>
          </p:cNvPr>
          <p:cNvSpPr txBox="1"/>
          <p:nvPr/>
        </p:nvSpPr>
        <p:spPr>
          <a:xfrm>
            <a:off x="314764" y="2481881"/>
            <a:ext cx="2771336" cy="2954655"/>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RESULTS </a:t>
            </a:r>
          </a:p>
          <a:p>
            <a:r>
              <a:rPr lang="en-US" sz="2400" dirty="0"/>
              <a:t>Are broken out by </a:t>
            </a:r>
            <a:r>
              <a:rPr lang="en-US" sz="2400" i="1" dirty="0"/>
              <a:t>Work Values Groups </a:t>
            </a:r>
            <a:r>
              <a:rPr lang="en-US" sz="2400" dirty="0"/>
              <a:t>that you rated highest in</a:t>
            </a:r>
          </a:p>
          <a:p>
            <a:endParaRPr lang="en-US" dirty="0"/>
          </a:p>
        </p:txBody>
      </p:sp>
    </p:spTree>
    <p:extLst>
      <p:ext uri="{BB962C8B-B14F-4D97-AF65-F5344CB8AC3E}">
        <p14:creationId xmlns:p14="http://schemas.microsoft.com/office/powerpoint/2010/main" val="257459663"/>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C61338-CFAF-40C9-A410-CA77128214DD}"/>
              </a:ext>
            </a:extLst>
          </p:cNvPr>
          <p:cNvPicPr>
            <a:picLocks noChangeAspect="1"/>
          </p:cNvPicPr>
          <p:nvPr/>
        </p:nvPicPr>
        <p:blipFill>
          <a:blip r:embed="rId2"/>
          <a:stretch>
            <a:fillRect/>
          </a:stretch>
        </p:blipFill>
        <p:spPr>
          <a:xfrm>
            <a:off x="4937759" y="182056"/>
            <a:ext cx="6599087" cy="6543864"/>
          </a:xfrm>
          <a:prstGeom prst="rect">
            <a:avLst/>
          </a:prstGeom>
          <a:ln>
            <a:solidFill>
              <a:schemeClr val="accent1"/>
            </a:solidFill>
          </a:ln>
        </p:spPr>
      </p:pic>
      <p:sp>
        <p:nvSpPr>
          <p:cNvPr id="6" name="Title 1">
            <a:extLst>
              <a:ext uri="{FF2B5EF4-FFF2-40B4-BE49-F238E27FC236}">
                <a16:creationId xmlns:a16="http://schemas.microsoft.com/office/drawing/2014/main" id="{22DED97C-9B94-4DE1-AAE8-91A8E3D2F6D5}"/>
              </a:ext>
            </a:extLst>
          </p:cNvPr>
          <p:cNvSpPr>
            <a:spLocks noGrp="1"/>
          </p:cNvSpPr>
          <p:nvPr>
            <p:ph type="title"/>
          </p:nvPr>
        </p:nvSpPr>
        <p:spPr>
          <a:xfrm>
            <a:off x="203450" y="-28592"/>
            <a:ext cx="2639824" cy="1325563"/>
          </a:xfrm>
        </p:spPr>
        <p:txBody>
          <a:bodyPr>
            <a:normAutofit fontScale="90000"/>
          </a:bodyPr>
          <a:lstStyle/>
          <a:p>
            <a:r>
              <a:rPr lang="en-US" dirty="0"/>
              <a:t>Work Importance Locator</a:t>
            </a:r>
          </a:p>
        </p:txBody>
      </p:sp>
      <p:sp>
        <p:nvSpPr>
          <p:cNvPr id="7" name="TextBox 6">
            <a:extLst>
              <a:ext uri="{FF2B5EF4-FFF2-40B4-BE49-F238E27FC236}">
                <a16:creationId xmlns:a16="http://schemas.microsoft.com/office/drawing/2014/main" id="{5343B9F1-0D28-4039-9BA6-0E79E06BCF79}"/>
              </a:ext>
            </a:extLst>
          </p:cNvPr>
          <p:cNvSpPr txBox="1"/>
          <p:nvPr/>
        </p:nvSpPr>
        <p:spPr>
          <a:xfrm>
            <a:off x="934523" y="1676058"/>
            <a:ext cx="2639823" cy="3323987"/>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RESULTS </a:t>
            </a:r>
          </a:p>
          <a:p>
            <a:endParaRPr lang="en-US" sz="2400" dirty="0"/>
          </a:p>
          <a:p>
            <a:r>
              <a:rPr lang="en-US" sz="2400" i="1" dirty="0"/>
              <a:t>Work Value Groups </a:t>
            </a:r>
            <a:r>
              <a:rPr lang="en-US" sz="2400" dirty="0"/>
              <a:t>can then be broken out by Careers in that Group</a:t>
            </a:r>
          </a:p>
          <a:p>
            <a:endParaRPr lang="en-US" dirty="0"/>
          </a:p>
        </p:txBody>
      </p:sp>
    </p:spTree>
    <p:extLst>
      <p:ext uri="{BB962C8B-B14F-4D97-AF65-F5344CB8AC3E}">
        <p14:creationId xmlns:p14="http://schemas.microsoft.com/office/powerpoint/2010/main" val="1159943836"/>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p:txBody>
          <a:bodyPr/>
          <a:lstStyle/>
          <a:p>
            <a:pPr algn="ctr"/>
            <a:r>
              <a:rPr lang="en-US" dirty="0"/>
              <a:t>CCI Quick Pic</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a:xfrm>
            <a:off x="838200" y="2329731"/>
            <a:ext cx="10515600" cy="3847231"/>
          </a:xfrm>
        </p:spPr>
        <p:txBody>
          <a:bodyPr/>
          <a:lstStyle/>
          <a:p>
            <a:r>
              <a:rPr lang="en-US" dirty="0">
                <a:solidFill>
                  <a:schemeClr val="tx1"/>
                </a:solidFill>
              </a:rPr>
              <a:t>CCI Quick Pic uses pictures to help you think about activities you like. Quick and easy, after you rate your interests, they are matched to career clusters. </a:t>
            </a:r>
            <a:br>
              <a:rPr lang="en-US" dirty="0">
                <a:solidFill>
                  <a:schemeClr val="tx1"/>
                </a:solidFill>
              </a:rPr>
            </a:br>
            <a:endParaRPr lang="en-US" dirty="0">
              <a:solidFill>
                <a:schemeClr val="tx1"/>
              </a:solidFill>
            </a:endParaRPr>
          </a:p>
          <a:p>
            <a:r>
              <a:rPr lang="en-US" dirty="0">
                <a:solidFill>
                  <a:schemeClr val="tx1"/>
                </a:solidFill>
              </a:rPr>
              <a:t>Can be helpful for people that are language skills deficient.</a:t>
            </a:r>
          </a:p>
        </p:txBody>
      </p:sp>
      <p:pic>
        <p:nvPicPr>
          <p:cNvPr id="5" name="Picture 4">
            <a:extLst>
              <a:ext uri="{FF2B5EF4-FFF2-40B4-BE49-F238E27FC236}">
                <a16:creationId xmlns:a16="http://schemas.microsoft.com/office/drawing/2014/main" id="{45683AB3-70A5-4674-85AE-120CFCE72F6F}"/>
              </a:ext>
            </a:extLst>
          </p:cNvPr>
          <p:cNvPicPr>
            <a:picLocks noChangeAspect="1"/>
          </p:cNvPicPr>
          <p:nvPr/>
        </p:nvPicPr>
        <p:blipFill>
          <a:blip r:embed="rId2"/>
          <a:stretch>
            <a:fillRect/>
          </a:stretch>
        </p:blipFill>
        <p:spPr>
          <a:xfrm>
            <a:off x="366712" y="190507"/>
            <a:ext cx="2962688" cy="1514686"/>
          </a:xfrm>
          <a:prstGeom prst="rect">
            <a:avLst/>
          </a:prstGeom>
        </p:spPr>
      </p:pic>
    </p:spTree>
    <p:extLst>
      <p:ext uri="{BB962C8B-B14F-4D97-AF65-F5344CB8AC3E}">
        <p14:creationId xmlns:p14="http://schemas.microsoft.com/office/powerpoint/2010/main" val="973136658"/>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297513" y="-6353"/>
            <a:ext cx="2628569" cy="1325563"/>
          </a:xfrm>
        </p:spPr>
        <p:txBody>
          <a:bodyPr/>
          <a:lstStyle/>
          <a:p>
            <a:r>
              <a:rPr lang="en-US" dirty="0"/>
              <a:t>CCI Quick </a:t>
            </a:r>
            <a:br>
              <a:rPr lang="en-US" dirty="0"/>
            </a:br>
            <a:r>
              <a:rPr lang="en-US" dirty="0"/>
              <a:t>Pic</a:t>
            </a:r>
          </a:p>
        </p:txBody>
      </p:sp>
      <p:sp>
        <p:nvSpPr>
          <p:cNvPr id="6" name="TextBox 5">
            <a:extLst>
              <a:ext uri="{FF2B5EF4-FFF2-40B4-BE49-F238E27FC236}">
                <a16:creationId xmlns:a16="http://schemas.microsoft.com/office/drawing/2014/main" id="{8C5E92FA-A15B-4151-A9B2-415007093151}"/>
              </a:ext>
            </a:extLst>
          </p:cNvPr>
          <p:cNvSpPr txBox="1"/>
          <p:nvPr/>
        </p:nvSpPr>
        <p:spPr>
          <a:xfrm>
            <a:off x="240855" y="1666106"/>
            <a:ext cx="2506894" cy="2954655"/>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View forty-two (</a:t>
            </a:r>
            <a:r>
              <a:rPr lang="en-US" sz="2400" i="1" dirty="0"/>
              <a:t>42</a:t>
            </a:r>
            <a:r>
              <a:rPr lang="en-US" sz="2400" dirty="0"/>
              <a:t>) photographs and rate how much you </a:t>
            </a:r>
            <a:r>
              <a:rPr lang="en-US" sz="2400" i="1" dirty="0"/>
              <a:t>like or dislike </a:t>
            </a:r>
            <a:r>
              <a:rPr lang="en-US" sz="2400" dirty="0"/>
              <a:t>that activity </a:t>
            </a:r>
          </a:p>
          <a:p>
            <a:endParaRPr lang="en-US" dirty="0"/>
          </a:p>
        </p:txBody>
      </p:sp>
      <p:pic>
        <p:nvPicPr>
          <p:cNvPr id="4" name="Picture 3">
            <a:extLst>
              <a:ext uri="{FF2B5EF4-FFF2-40B4-BE49-F238E27FC236}">
                <a16:creationId xmlns:a16="http://schemas.microsoft.com/office/drawing/2014/main" id="{EAE69EB0-4B53-9055-E241-8341EB0BCE1D}"/>
              </a:ext>
            </a:extLst>
          </p:cNvPr>
          <p:cNvPicPr>
            <a:picLocks noChangeAspect="1"/>
          </p:cNvPicPr>
          <p:nvPr/>
        </p:nvPicPr>
        <p:blipFill>
          <a:blip r:embed="rId2"/>
          <a:stretch>
            <a:fillRect/>
          </a:stretch>
        </p:blipFill>
        <p:spPr>
          <a:xfrm>
            <a:off x="3998529" y="1319210"/>
            <a:ext cx="7538843" cy="4735533"/>
          </a:xfrm>
          <a:prstGeom prst="rect">
            <a:avLst/>
          </a:prstGeom>
          <a:ln w="19050">
            <a:solidFill>
              <a:schemeClr val="accent1"/>
            </a:solidFill>
          </a:ln>
        </p:spPr>
      </p:pic>
    </p:spTree>
    <p:extLst>
      <p:ext uri="{BB962C8B-B14F-4D97-AF65-F5344CB8AC3E}">
        <p14:creationId xmlns:p14="http://schemas.microsoft.com/office/powerpoint/2010/main" val="3124783962"/>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F0910-27B2-4A79-A5E7-15A1456EA9CD}"/>
              </a:ext>
            </a:extLst>
          </p:cNvPr>
          <p:cNvPicPr>
            <a:picLocks noChangeAspect="1"/>
          </p:cNvPicPr>
          <p:nvPr/>
        </p:nvPicPr>
        <p:blipFill>
          <a:blip r:embed="rId2"/>
          <a:stretch>
            <a:fillRect/>
          </a:stretch>
        </p:blipFill>
        <p:spPr>
          <a:xfrm>
            <a:off x="2745231" y="299601"/>
            <a:ext cx="9126224" cy="6258798"/>
          </a:xfrm>
          <a:prstGeom prst="rect">
            <a:avLst/>
          </a:prstGeom>
          <a:ln>
            <a:solidFill>
              <a:schemeClr val="accent1"/>
            </a:solidFill>
          </a:ln>
        </p:spPr>
      </p:pic>
      <p:sp>
        <p:nvSpPr>
          <p:cNvPr id="5" name="Title 1">
            <a:extLst>
              <a:ext uri="{FF2B5EF4-FFF2-40B4-BE49-F238E27FC236}">
                <a16:creationId xmlns:a16="http://schemas.microsoft.com/office/drawing/2014/main" id="{E9265924-D682-4FA9-BCC9-902A65E3CEC4}"/>
              </a:ext>
            </a:extLst>
          </p:cNvPr>
          <p:cNvSpPr>
            <a:spLocks noGrp="1"/>
          </p:cNvSpPr>
          <p:nvPr>
            <p:ph type="title"/>
          </p:nvPr>
        </p:nvSpPr>
        <p:spPr>
          <a:xfrm>
            <a:off x="297513" y="36507"/>
            <a:ext cx="2628569" cy="1325563"/>
          </a:xfrm>
        </p:spPr>
        <p:txBody>
          <a:bodyPr/>
          <a:lstStyle/>
          <a:p>
            <a:r>
              <a:rPr lang="en-US" dirty="0"/>
              <a:t>CCI Quick </a:t>
            </a:r>
            <a:br>
              <a:rPr lang="en-US" dirty="0"/>
            </a:br>
            <a:r>
              <a:rPr lang="en-US" dirty="0"/>
              <a:t>Pic</a:t>
            </a:r>
          </a:p>
        </p:txBody>
      </p:sp>
      <p:sp>
        <p:nvSpPr>
          <p:cNvPr id="6" name="TextBox 5">
            <a:extLst>
              <a:ext uri="{FF2B5EF4-FFF2-40B4-BE49-F238E27FC236}">
                <a16:creationId xmlns:a16="http://schemas.microsoft.com/office/drawing/2014/main" id="{55340CBE-12F5-4C55-967F-6BE9FC0CA1A3}"/>
              </a:ext>
            </a:extLst>
          </p:cNvPr>
          <p:cNvSpPr txBox="1"/>
          <p:nvPr/>
        </p:nvSpPr>
        <p:spPr>
          <a:xfrm>
            <a:off x="369447" y="1651805"/>
            <a:ext cx="2106625" cy="4431983"/>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Rate how much you like or dislike that activity </a:t>
            </a:r>
          </a:p>
          <a:p>
            <a:endParaRPr lang="en-US" sz="2400" dirty="0"/>
          </a:p>
          <a:p>
            <a:r>
              <a:rPr lang="en-US" sz="2400" dirty="0"/>
              <a:t>From </a:t>
            </a:r>
          </a:p>
          <a:p>
            <a:r>
              <a:rPr lang="en-US" sz="2400" i="1" dirty="0"/>
              <a:t>Like Very Much </a:t>
            </a:r>
          </a:p>
          <a:p>
            <a:r>
              <a:rPr lang="en-US" sz="2400" dirty="0"/>
              <a:t>To</a:t>
            </a:r>
          </a:p>
          <a:p>
            <a:r>
              <a:rPr lang="en-US" sz="2400" i="1" dirty="0"/>
              <a:t>Dislike</a:t>
            </a:r>
          </a:p>
          <a:p>
            <a:endParaRPr lang="en-US" dirty="0"/>
          </a:p>
        </p:txBody>
      </p:sp>
    </p:spTree>
    <p:extLst>
      <p:ext uri="{BB962C8B-B14F-4D97-AF65-F5344CB8AC3E}">
        <p14:creationId xmlns:p14="http://schemas.microsoft.com/office/powerpoint/2010/main" val="4131592582"/>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41041"/>
          </a:xfrm>
        </p:spPr>
        <p:txBody>
          <a:bodyPr anchor="ctr">
            <a:normAutofit/>
          </a:bodyPr>
          <a:lstStyle/>
          <a:p>
            <a:r>
              <a:rPr lang="en-US" sz="2800"/>
              <a:t>The MassHire CIS Training Calendar</a:t>
            </a:r>
            <a:br>
              <a:rPr lang="en-US" sz="2800"/>
            </a:br>
            <a:r>
              <a:rPr lang="en-US" sz="2800">
                <a:hlinkClick r:id="rId2">
                  <a:extLst>
                    <a:ext uri="{A12FA001-AC4F-418D-AE19-62706E023703}">
                      <ahyp:hlinkClr xmlns:ahyp="http://schemas.microsoft.com/office/drawing/2018/hyperlinkcolor" val="tx"/>
                    </a:ext>
                  </a:extLst>
                </a:hlinkClick>
              </a:rPr>
              <a:t>https://www.mass.gov/workforce-system-staff-training</a:t>
            </a:r>
            <a:r>
              <a:rPr lang="en-US" sz="2800"/>
              <a:t> </a:t>
            </a:r>
          </a:p>
        </p:txBody>
      </p:sp>
      <p:sp>
        <p:nvSpPr>
          <p:cNvPr id="10" name="Slide Number Placeholder 4">
            <a:extLst>
              <a:ext uri="{FF2B5EF4-FFF2-40B4-BE49-F238E27FC236}">
                <a16:creationId xmlns:a16="http://schemas.microsoft.com/office/drawing/2014/main" id="{EA3B40AE-8E86-148D-7067-CBD388A1989D}"/>
              </a:ext>
            </a:extLst>
          </p:cNvPr>
          <p:cNvSpPr>
            <a:spLocks noGrp="1"/>
          </p:cNvSpPr>
          <p:nvPr>
            <p:ph type="sldNum" sz="quarter" idx="12"/>
          </p:nvPr>
        </p:nvSpPr>
        <p:spPr>
          <a:xfrm>
            <a:off x="11187289" y="6358002"/>
            <a:ext cx="395111" cy="365125"/>
          </a:xfrm>
        </p:spPr>
        <p:txBody>
          <a:bodyPr/>
          <a:lstStyle/>
          <a:p>
            <a:pPr>
              <a:spcAft>
                <a:spcPts val="600"/>
              </a:spcAft>
              <a:defRPr/>
            </a:pPr>
            <a:fld id="{E072579F-9FF5-4201-872C-73481382824D}" type="slidenum">
              <a:rPr lang="en-US"/>
              <a:pPr>
                <a:spcAft>
                  <a:spcPts val="600"/>
                </a:spcAft>
                <a:defRPr/>
              </a:pPr>
              <a:t>4</a:t>
            </a:fld>
            <a:endParaRPr lang="en-US"/>
          </a:p>
        </p:txBody>
      </p:sp>
      <p:pic>
        <p:nvPicPr>
          <p:cNvPr id="3" name="Picture 2">
            <a:extLst>
              <a:ext uri="{FF2B5EF4-FFF2-40B4-BE49-F238E27FC236}">
                <a16:creationId xmlns:a16="http://schemas.microsoft.com/office/drawing/2014/main" id="{30058415-7783-5B61-7743-FB9789F46F64}"/>
              </a:ext>
            </a:extLst>
          </p:cNvPr>
          <p:cNvPicPr>
            <a:picLocks noChangeAspect="1"/>
          </p:cNvPicPr>
          <p:nvPr/>
        </p:nvPicPr>
        <p:blipFill>
          <a:blip r:embed="rId3"/>
          <a:stretch>
            <a:fillRect/>
          </a:stretch>
        </p:blipFill>
        <p:spPr>
          <a:xfrm>
            <a:off x="2844633" y="1471723"/>
            <a:ext cx="6502734" cy="4502381"/>
          </a:xfrm>
          <a:prstGeom prst="rect">
            <a:avLst/>
          </a:prstGeom>
        </p:spPr>
      </p:pic>
    </p:spTree>
    <p:extLst>
      <p:ext uri="{BB962C8B-B14F-4D97-AF65-F5344CB8AC3E}">
        <p14:creationId xmlns:p14="http://schemas.microsoft.com/office/powerpoint/2010/main" val="3857111014"/>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BBB077-0CE9-4C32-AA71-DECEB30C13C7}"/>
              </a:ext>
            </a:extLst>
          </p:cNvPr>
          <p:cNvSpPr>
            <a:spLocks noGrp="1"/>
          </p:cNvSpPr>
          <p:nvPr>
            <p:ph type="title"/>
          </p:nvPr>
        </p:nvSpPr>
        <p:spPr>
          <a:xfrm>
            <a:off x="297513" y="50789"/>
            <a:ext cx="2628569" cy="1325563"/>
          </a:xfrm>
        </p:spPr>
        <p:txBody>
          <a:bodyPr>
            <a:normAutofit/>
          </a:bodyPr>
          <a:lstStyle/>
          <a:p>
            <a:r>
              <a:rPr lang="en-US" dirty="0"/>
              <a:t>CCI Quick Pic   </a:t>
            </a:r>
            <a:r>
              <a:rPr lang="en-US" sz="4000" i="1" dirty="0"/>
              <a:t>Results</a:t>
            </a:r>
          </a:p>
        </p:txBody>
      </p:sp>
      <p:sp>
        <p:nvSpPr>
          <p:cNvPr id="7" name="TextBox 6">
            <a:extLst>
              <a:ext uri="{FF2B5EF4-FFF2-40B4-BE49-F238E27FC236}">
                <a16:creationId xmlns:a16="http://schemas.microsoft.com/office/drawing/2014/main" id="{233B232C-F7AB-46A7-B543-F7E59827024A}"/>
              </a:ext>
            </a:extLst>
          </p:cNvPr>
          <p:cNvSpPr txBox="1"/>
          <p:nvPr/>
        </p:nvSpPr>
        <p:spPr>
          <a:xfrm>
            <a:off x="1461381" y="1341594"/>
            <a:ext cx="2810577" cy="4893647"/>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RESULTS </a:t>
            </a:r>
          </a:p>
          <a:p>
            <a:r>
              <a:rPr lang="en-US" sz="2400" dirty="0"/>
              <a:t>Broken out by the Fourteen (</a:t>
            </a:r>
            <a:r>
              <a:rPr lang="en-US" sz="2400" i="1" dirty="0"/>
              <a:t>14</a:t>
            </a:r>
            <a:r>
              <a:rPr lang="en-US" sz="2400" dirty="0"/>
              <a:t>) Career Clusters.</a:t>
            </a:r>
          </a:p>
          <a:p>
            <a:endParaRPr lang="en-US" sz="2400" dirty="0"/>
          </a:p>
          <a:p>
            <a:r>
              <a:rPr lang="en-US" sz="2400" dirty="0"/>
              <a:t>With highest scoring ones listed on top.</a:t>
            </a:r>
          </a:p>
          <a:p>
            <a:endParaRPr lang="en-US" sz="2400" dirty="0"/>
          </a:p>
          <a:p>
            <a:r>
              <a:rPr lang="en-US" sz="2400" dirty="0"/>
              <a:t>And all clusters listed on bottom with scores</a:t>
            </a:r>
          </a:p>
        </p:txBody>
      </p:sp>
      <p:pic>
        <p:nvPicPr>
          <p:cNvPr id="3" name="Picture 2">
            <a:extLst>
              <a:ext uri="{FF2B5EF4-FFF2-40B4-BE49-F238E27FC236}">
                <a16:creationId xmlns:a16="http://schemas.microsoft.com/office/drawing/2014/main" id="{0C277284-65A3-38AC-E63E-3E43D4DD0DD3}"/>
              </a:ext>
            </a:extLst>
          </p:cNvPr>
          <p:cNvPicPr>
            <a:picLocks noChangeAspect="1"/>
          </p:cNvPicPr>
          <p:nvPr/>
        </p:nvPicPr>
        <p:blipFill>
          <a:blip r:embed="rId2"/>
          <a:stretch>
            <a:fillRect/>
          </a:stretch>
        </p:blipFill>
        <p:spPr>
          <a:xfrm>
            <a:off x="5230162" y="119740"/>
            <a:ext cx="5772312" cy="6618514"/>
          </a:xfrm>
          <a:prstGeom prst="rect">
            <a:avLst/>
          </a:prstGeom>
          <a:ln w="19050">
            <a:solidFill>
              <a:schemeClr val="accent1"/>
            </a:solidFill>
          </a:ln>
        </p:spPr>
      </p:pic>
    </p:spTree>
    <p:extLst>
      <p:ext uri="{BB962C8B-B14F-4D97-AF65-F5344CB8AC3E}">
        <p14:creationId xmlns:p14="http://schemas.microsoft.com/office/powerpoint/2010/main" val="438539739"/>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03A7CBF-F468-49E0-8CD0-59CDF5189A8C}"/>
              </a:ext>
            </a:extLst>
          </p:cNvPr>
          <p:cNvSpPr>
            <a:spLocks noGrp="1"/>
          </p:cNvSpPr>
          <p:nvPr>
            <p:ph type="title"/>
          </p:nvPr>
        </p:nvSpPr>
        <p:spPr>
          <a:xfrm>
            <a:off x="297513" y="7929"/>
            <a:ext cx="2628569" cy="1325563"/>
          </a:xfrm>
        </p:spPr>
        <p:txBody>
          <a:bodyPr>
            <a:normAutofit/>
          </a:bodyPr>
          <a:lstStyle/>
          <a:p>
            <a:r>
              <a:rPr lang="en-US" dirty="0"/>
              <a:t>CCI Quick Pic   </a:t>
            </a:r>
            <a:r>
              <a:rPr lang="en-US" sz="4000" i="1" dirty="0"/>
              <a:t>Results</a:t>
            </a:r>
          </a:p>
        </p:txBody>
      </p:sp>
      <p:sp>
        <p:nvSpPr>
          <p:cNvPr id="7" name="TextBox 6">
            <a:extLst>
              <a:ext uri="{FF2B5EF4-FFF2-40B4-BE49-F238E27FC236}">
                <a16:creationId xmlns:a16="http://schemas.microsoft.com/office/drawing/2014/main" id="{F8BD38F1-839D-4A20-8738-C60D75404DBB}"/>
              </a:ext>
            </a:extLst>
          </p:cNvPr>
          <p:cNvSpPr txBox="1"/>
          <p:nvPr/>
        </p:nvSpPr>
        <p:spPr>
          <a:xfrm>
            <a:off x="1018468" y="1613052"/>
            <a:ext cx="3239203" cy="4154984"/>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RESULTS </a:t>
            </a:r>
          </a:p>
          <a:p>
            <a:r>
              <a:rPr lang="en-US" sz="2400" dirty="0"/>
              <a:t>Can be drilled down to specific career clusters</a:t>
            </a:r>
          </a:p>
          <a:p>
            <a:endParaRPr lang="en-US" sz="2400" dirty="0"/>
          </a:p>
          <a:p>
            <a:r>
              <a:rPr lang="en-US" sz="2400" dirty="0"/>
              <a:t>With associated careers / occupations listed </a:t>
            </a:r>
          </a:p>
          <a:p>
            <a:endParaRPr lang="en-US" sz="2400" dirty="0"/>
          </a:p>
          <a:p>
            <a:r>
              <a:rPr lang="en-US" sz="2400" i="1" dirty="0"/>
              <a:t>At a glance </a:t>
            </a:r>
            <a:r>
              <a:rPr lang="en-US" sz="2400" dirty="0"/>
              <a:t>provides an overview of Cluster. </a:t>
            </a:r>
          </a:p>
        </p:txBody>
      </p:sp>
      <p:pic>
        <p:nvPicPr>
          <p:cNvPr id="3" name="Picture 2">
            <a:extLst>
              <a:ext uri="{FF2B5EF4-FFF2-40B4-BE49-F238E27FC236}">
                <a16:creationId xmlns:a16="http://schemas.microsoft.com/office/drawing/2014/main" id="{AE59D7E1-3E4E-A7DC-CA4A-53F9E298CD36}"/>
              </a:ext>
            </a:extLst>
          </p:cNvPr>
          <p:cNvPicPr>
            <a:picLocks noChangeAspect="1"/>
          </p:cNvPicPr>
          <p:nvPr/>
        </p:nvPicPr>
        <p:blipFill>
          <a:blip r:embed="rId2"/>
          <a:stretch>
            <a:fillRect/>
          </a:stretch>
        </p:blipFill>
        <p:spPr>
          <a:xfrm>
            <a:off x="5526882" y="176999"/>
            <a:ext cx="6121715" cy="6458282"/>
          </a:xfrm>
          <a:prstGeom prst="rect">
            <a:avLst/>
          </a:prstGeom>
          <a:ln w="19050">
            <a:solidFill>
              <a:schemeClr val="accent1"/>
            </a:solidFill>
          </a:ln>
        </p:spPr>
      </p:pic>
    </p:spTree>
    <p:extLst>
      <p:ext uri="{BB962C8B-B14F-4D97-AF65-F5344CB8AC3E}">
        <p14:creationId xmlns:p14="http://schemas.microsoft.com/office/powerpoint/2010/main" val="4056452375"/>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a:xfrm>
            <a:off x="1438280" y="139614"/>
            <a:ext cx="9508067" cy="941041"/>
          </a:xfrm>
        </p:spPr>
        <p:txBody>
          <a:bodyPr/>
          <a:lstStyle/>
          <a:p>
            <a:pPr algn="ctr"/>
            <a:r>
              <a:rPr lang="en-US" dirty="0"/>
              <a:t>Workplace Employability Skills</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a:xfrm>
            <a:off x="838200" y="1417920"/>
            <a:ext cx="10515600" cy="4022160"/>
          </a:xfrm>
        </p:spPr>
        <p:txBody>
          <a:bodyPr/>
          <a:lstStyle/>
          <a:p>
            <a:r>
              <a:rPr lang="en-US" dirty="0">
                <a:solidFill>
                  <a:schemeClr val="tx1"/>
                </a:solidFill>
              </a:rPr>
              <a:t>This assessment measures nine skill areas. </a:t>
            </a:r>
          </a:p>
          <a:p>
            <a:r>
              <a:rPr lang="en-US" dirty="0">
                <a:solidFill>
                  <a:schemeClr val="tx1"/>
                </a:solidFill>
              </a:rPr>
              <a:t>Check the chart to see your </a:t>
            </a:r>
            <a:r>
              <a:rPr lang="en-US" i="1" dirty="0">
                <a:solidFill>
                  <a:schemeClr val="tx1"/>
                </a:solidFill>
              </a:rPr>
              <a:t>strengths</a:t>
            </a:r>
            <a:r>
              <a:rPr lang="en-US" dirty="0">
                <a:solidFill>
                  <a:schemeClr val="tx1"/>
                </a:solidFill>
              </a:rPr>
              <a:t>, as well as skills that need improvement. Knowing more about your skill levels will allow you to build on your strengths and work on things that need improvement.</a:t>
            </a:r>
          </a:p>
          <a:p>
            <a:r>
              <a:rPr lang="en-US" dirty="0">
                <a:solidFill>
                  <a:schemeClr val="tx1"/>
                </a:solidFill>
              </a:rPr>
              <a:t> Strong employability skills are important for a successful job search.</a:t>
            </a:r>
          </a:p>
        </p:txBody>
      </p:sp>
      <p:pic>
        <p:nvPicPr>
          <p:cNvPr id="5" name="Picture 4">
            <a:extLst>
              <a:ext uri="{FF2B5EF4-FFF2-40B4-BE49-F238E27FC236}">
                <a16:creationId xmlns:a16="http://schemas.microsoft.com/office/drawing/2014/main" id="{6DD7FA4A-2C0E-44F3-A7FD-7CC6629FC6AC}"/>
              </a:ext>
            </a:extLst>
          </p:cNvPr>
          <p:cNvPicPr>
            <a:picLocks noChangeAspect="1"/>
          </p:cNvPicPr>
          <p:nvPr/>
        </p:nvPicPr>
        <p:blipFill>
          <a:blip r:embed="rId2"/>
          <a:stretch>
            <a:fillRect/>
          </a:stretch>
        </p:blipFill>
        <p:spPr>
          <a:xfrm>
            <a:off x="4711646" y="4447986"/>
            <a:ext cx="2943636" cy="1524213"/>
          </a:xfrm>
          <a:prstGeom prst="rect">
            <a:avLst/>
          </a:prstGeom>
        </p:spPr>
      </p:pic>
    </p:spTree>
    <p:extLst>
      <p:ext uri="{BB962C8B-B14F-4D97-AF65-F5344CB8AC3E}">
        <p14:creationId xmlns:p14="http://schemas.microsoft.com/office/powerpoint/2010/main" val="1042905548"/>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273655" y="-31949"/>
            <a:ext cx="8674402" cy="1325563"/>
          </a:xfrm>
        </p:spPr>
        <p:txBody>
          <a:bodyPr>
            <a:normAutofit/>
          </a:bodyPr>
          <a:lstStyle/>
          <a:p>
            <a:r>
              <a:rPr lang="en-US" dirty="0"/>
              <a:t>Workplace Employability Skills</a:t>
            </a:r>
          </a:p>
        </p:txBody>
      </p:sp>
      <p:pic>
        <p:nvPicPr>
          <p:cNvPr id="4" name="Picture 3">
            <a:extLst>
              <a:ext uri="{FF2B5EF4-FFF2-40B4-BE49-F238E27FC236}">
                <a16:creationId xmlns:a16="http://schemas.microsoft.com/office/drawing/2014/main" id="{0E7BDB49-EC96-4425-8A96-7BBDF6890AFB}"/>
              </a:ext>
            </a:extLst>
          </p:cNvPr>
          <p:cNvPicPr>
            <a:picLocks noChangeAspect="1"/>
          </p:cNvPicPr>
          <p:nvPr/>
        </p:nvPicPr>
        <p:blipFill>
          <a:blip r:embed="rId2"/>
          <a:stretch>
            <a:fillRect/>
          </a:stretch>
        </p:blipFill>
        <p:spPr>
          <a:xfrm>
            <a:off x="2803679" y="1197871"/>
            <a:ext cx="9211961" cy="5410955"/>
          </a:xfrm>
          <a:prstGeom prst="rect">
            <a:avLst/>
          </a:prstGeom>
          <a:ln>
            <a:solidFill>
              <a:schemeClr val="accent1"/>
            </a:solidFill>
          </a:ln>
        </p:spPr>
      </p:pic>
      <p:sp>
        <p:nvSpPr>
          <p:cNvPr id="5" name="TextBox 4">
            <a:extLst>
              <a:ext uri="{FF2B5EF4-FFF2-40B4-BE49-F238E27FC236}">
                <a16:creationId xmlns:a16="http://schemas.microsoft.com/office/drawing/2014/main" id="{BBD1DFDC-FB5A-4D55-8ECA-8545A6E5FF11}"/>
              </a:ext>
            </a:extLst>
          </p:cNvPr>
          <p:cNvSpPr txBox="1"/>
          <p:nvPr/>
        </p:nvSpPr>
        <p:spPr>
          <a:xfrm>
            <a:off x="385352" y="1669459"/>
            <a:ext cx="2106625" cy="3785652"/>
          </a:xfrm>
          <a:prstGeom prst="rect">
            <a:avLst/>
          </a:prstGeom>
          <a:noFill/>
        </p:spPr>
        <p:txBody>
          <a:bodyPr wrap="square" rtlCol="0">
            <a:spAutoFit/>
          </a:bodyPr>
          <a:lstStyle/>
          <a:p>
            <a:r>
              <a:rPr lang="en-US" sz="2400" b="1" dirty="0">
                <a:solidFill>
                  <a:srgbClr val="FF0000"/>
                </a:solidFill>
              </a:rPr>
              <a:t>Note:  </a:t>
            </a:r>
          </a:p>
          <a:p>
            <a:r>
              <a:rPr lang="en-US" sz="2400" dirty="0"/>
              <a:t>Thirty-six (</a:t>
            </a:r>
            <a:r>
              <a:rPr lang="en-US" sz="2400" i="1" dirty="0"/>
              <a:t>36</a:t>
            </a:r>
            <a:r>
              <a:rPr lang="en-US" sz="2400" dirty="0"/>
              <a:t>)  Employability factors to rate </a:t>
            </a:r>
          </a:p>
          <a:p>
            <a:endParaRPr lang="en-US" sz="2400" dirty="0"/>
          </a:p>
          <a:p>
            <a:r>
              <a:rPr lang="en-US" sz="2400" dirty="0"/>
              <a:t>Rating scale is from </a:t>
            </a:r>
          </a:p>
          <a:p>
            <a:r>
              <a:rPr lang="en-US" sz="2400" i="1" dirty="0"/>
              <a:t>High</a:t>
            </a:r>
          </a:p>
          <a:p>
            <a:r>
              <a:rPr lang="en-US" sz="2400" dirty="0"/>
              <a:t>To</a:t>
            </a:r>
          </a:p>
          <a:p>
            <a:r>
              <a:rPr lang="en-US" sz="2400" i="1" dirty="0"/>
              <a:t>Low</a:t>
            </a:r>
          </a:p>
        </p:txBody>
      </p:sp>
    </p:spTree>
    <p:extLst>
      <p:ext uri="{BB962C8B-B14F-4D97-AF65-F5344CB8AC3E}">
        <p14:creationId xmlns:p14="http://schemas.microsoft.com/office/powerpoint/2010/main" val="3985677087"/>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19C20B-8F5B-44E8-BEA3-493511044EDE}"/>
              </a:ext>
            </a:extLst>
          </p:cNvPr>
          <p:cNvPicPr>
            <a:picLocks noChangeAspect="1"/>
          </p:cNvPicPr>
          <p:nvPr/>
        </p:nvPicPr>
        <p:blipFill>
          <a:blip r:embed="rId2"/>
          <a:stretch>
            <a:fillRect/>
          </a:stretch>
        </p:blipFill>
        <p:spPr>
          <a:xfrm>
            <a:off x="2674859" y="2137675"/>
            <a:ext cx="9154803" cy="3934374"/>
          </a:xfrm>
          <a:prstGeom prst="rect">
            <a:avLst/>
          </a:prstGeom>
          <a:ln>
            <a:solidFill>
              <a:schemeClr val="accent1"/>
            </a:solidFill>
          </a:ln>
        </p:spPr>
      </p:pic>
      <p:sp>
        <p:nvSpPr>
          <p:cNvPr id="6" name="Title 1">
            <a:extLst>
              <a:ext uri="{FF2B5EF4-FFF2-40B4-BE49-F238E27FC236}">
                <a16:creationId xmlns:a16="http://schemas.microsoft.com/office/drawing/2014/main" id="{19CDA97F-20E1-44C6-AA3A-EE329FD5FB57}"/>
              </a:ext>
            </a:extLst>
          </p:cNvPr>
          <p:cNvSpPr>
            <a:spLocks noGrp="1"/>
          </p:cNvSpPr>
          <p:nvPr>
            <p:ph type="title"/>
          </p:nvPr>
        </p:nvSpPr>
        <p:spPr>
          <a:xfrm>
            <a:off x="273655" y="-46237"/>
            <a:ext cx="9588802" cy="1325563"/>
          </a:xfrm>
        </p:spPr>
        <p:txBody>
          <a:bodyPr>
            <a:normAutofit/>
          </a:bodyPr>
          <a:lstStyle/>
          <a:p>
            <a:r>
              <a:rPr lang="en-US" dirty="0"/>
              <a:t>Workplace Employability Skills</a:t>
            </a:r>
          </a:p>
        </p:txBody>
      </p:sp>
      <p:sp>
        <p:nvSpPr>
          <p:cNvPr id="8" name="TextBox 7">
            <a:extLst>
              <a:ext uri="{FF2B5EF4-FFF2-40B4-BE49-F238E27FC236}">
                <a16:creationId xmlns:a16="http://schemas.microsoft.com/office/drawing/2014/main" id="{3486617E-A42B-4A79-B613-C434082D2123}"/>
              </a:ext>
            </a:extLst>
          </p:cNvPr>
          <p:cNvSpPr txBox="1"/>
          <p:nvPr/>
        </p:nvSpPr>
        <p:spPr>
          <a:xfrm>
            <a:off x="142875" y="1360116"/>
            <a:ext cx="2386013" cy="5109091"/>
          </a:xfrm>
          <a:prstGeom prst="rect">
            <a:avLst/>
          </a:prstGeom>
          <a:noFill/>
        </p:spPr>
        <p:txBody>
          <a:bodyPr wrap="square" rtlCol="0">
            <a:spAutoFit/>
          </a:bodyPr>
          <a:lstStyle/>
          <a:p>
            <a:r>
              <a:rPr lang="en-US" sz="2200" b="1" dirty="0">
                <a:solidFill>
                  <a:srgbClr val="FF0000"/>
                </a:solidFill>
              </a:rPr>
              <a:t>Note:  </a:t>
            </a:r>
          </a:p>
          <a:p>
            <a:r>
              <a:rPr lang="en-US" sz="2200" i="1" dirty="0"/>
              <a:t>Sample of  a</a:t>
            </a:r>
          </a:p>
          <a:p>
            <a:r>
              <a:rPr lang="en-US" sz="2200" i="1" dirty="0"/>
              <a:t>Workplace Employability Skill</a:t>
            </a:r>
            <a:r>
              <a:rPr lang="en-US" sz="2200" dirty="0"/>
              <a:t>,</a:t>
            </a:r>
          </a:p>
          <a:p>
            <a:r>
              <a:rPr lang="en-US" sz="2200" dirty="0"/>
              <a:t> you select your High and Low.</a:t>
            </a:r>
          </a:p>
          <a:p>
            <a:endParaRPr lang="en-US" sz="2200" dirty="0"/>
          </a:p>
          <a:p>
            <a:r>
              <a:rPr lang="en-US" sz="2200" dirty="0"/>
              <a:t>The bar above the question keeps track of the questions answered and those still to be answered</a:t>
            </a:r>
            <a:r>
              <a:rPr lang="en-US" dirty="0"/>
              <a:t>.</a:t>
            </a:r>
          </a:p>
          <a:p>
            <a:endParaRPr lang="en-US" dirty="0"/>
          </a:p>
        </p:txBody>
      </p:sp>
    </p:spTree>
    <p:extLst>
      <p:ext uri="{BB962C8B-B14F-4D97-AF65-F5344CB8AC3E}">
        <p14:creationId xmlns:p14="http://schemas.microsoft.com/office/powerpoint/2010/main" val="1784806107"/>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AF711-D0CF-475E-92E7-143F087EA3AA}"/>
              </a:ext>
            </a:extLst>
          </p:cNvPr>
          <p:cNvPicPr>
            <a:picLocks noChangeAspect="1"/>
          </p:cNvPicPr>
          <p:nvPr/>
        </p:nvPicPr>
        <p:blipFill>
          <a:blip r:embed="rId2"/>
          <a:stretch>
            <a:fillRect/>
          </a:stretch>
        </p:blipFill>
        <p:spPr>
          <a:xfrm>
            <a:off x="4147072" y="95417"/>
            <a:ext cx="3987678" cy="6706925"/>
          </a:xfrm>
          <a:prstGeom prst="rect">
            <a:avLst/>
          </a:prstGeom>
          <a:ln>
            <a:solidFill>
              <a:schemeClr val="accent1"/>
            </a:solidFill>
          </a:ln>
        </p:spPr>
      </p:pic>
      <p:sp>
        <p:nvSpPr>
          <p:cNvPr id="6" name="Title 1">
            <a:extLst>
              <a:ext uri="{FF2B5EF4-FFF2-40B4-BE49-F238E27FC236}">
                <a16:creationId xmlns:a16="http://schemas.microsoft.com/office/drawing/2014/main" id="{77392A5E-E561-46BC-BF9D-EAE461566708}"/>
              </a:ext>
            </a:extLst>
          </p:cNvPr>
          <p:cNvSpPr>
            <a:spLocks noGrp="1"/>
          </p:cNvSpPr>
          <p:nvPr>
            <p:ph type="title"/>
          </p:nvPr>
        </p:nvSpPr>
        <p:spPr>
          <a:xfrm>
            <a:off x="273655" y="-31945"/>
            <a:ext cx="3216965" cy="1325563"/>
          </a:xfrm>
        </p:spPr>
        <p:txBody>
          <a:bodyPr>
            <a:normAutofit fontScale="90000"/>
          </a:bodyPr>
          <a:lstStyle/>
          <a:p>
            <a:r>
              <a:rPr lang="en-US" dirty="0"/>
              <a:t>Workplace Employability Skills</a:t>
            </a:r>
          </a:p>
        </p:txBody>
      </p:sp>
      <p:sp>
        <p:nvSpPr>
          <p:cNvPr id="7" name="TextBox 6">
            <a:extLst>
              <a:ext uri="{FF2B5EF4-FFF2-40B4-BE49-F238E27FC236}">
                <a16:creationId xmlns:a16="http://schemas.microsoft.com/office/drawing/2014/main" id="{F62C6E70-3C6F-4841-A24E-0001D3B644AD}"/>
              </a:ext>
            </a:extLst>
          </p:cNvPr>
          <p:cNvSpPr txBox="1"/>
          <p:nvPr/>
        </p:nvSpPr>
        <p:spPr>
          <a:xfrm>
            <a:off x="485776" y="1783281"/>
            <a:ext cx="2384648" cy="3693319"/>
          </a:xfrm>
          <a:prstGeom prst="rect">
            <a:avLst/>
          </a:prstGeom>
          <a:noFill/>
        </p:spPr>
        <p:txBody>
          <a:bodyPr wrap="square" rtlCol="0">
            <a:spAutoFit/>
          </a:bodyPr>
          <a:lstStyle/>
          <a:p>
            <a:r>
              <a:rPr lang="en-US" sz="2400" b="1" dirty="0">
                <a:solidFill>
                  <a:srgbClr val="FF0000"/>
                </a:solidFill>
              </a:rPr>
              <a:t>Note:  </a:t>
            </a:r>
          </a:p>
          <a:p>
            <a:r>
              <a:rPr lang="en-US" sz="2400" dirty="0"/>
              <a:t>RESULTS</a:t>
            </a:r>
          </a:p>
          <a:p>
            <a:endParaRPr lang="en-US" sz="2400" dirty="0"/>
          </a:p>
          <a:p>
            <a:r>
              <a:rPr lang="en-US" sz="2400" dirty="0"/>
              <a:t>Of the Nine Skills areas.</a:t>
            </a:r>
          </a:p>
          <a:p>
            <a:endParaRPr lang="en-US" sz="2400" dirty="0"/>
          </a:p>
          <a:p>
            <a:r>
              <a:rPr lang="en-US" sz="2400" dirty="0"/>
              <a:t>Your highest scoring skill area is on top</a:t>
            </a:r>
          </a:p>
          <a:p>
            <a:endParaRPr lang="en-US" dirty="0"/>
          </a:p>
        </p:txBody>
      </p:sp>
    </p:spTree>
    <p:extLst>
      <p:ext uri="{BB962C8B-B14F-4D97-AF65-F5344CB8AC3E}">
        <p14:creationId xmlns:p14="http://schemas.microsoft.com/office/powerpoint/2010/main" val="2257961777"/>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605309-8DE6-4634-AD0C-10E9BEB62739}"/>
              </a:ext>
            </a:extLst>
          </p:cNvPr>
          <p:cNvPicPr>
            <a:picLocks noChangeAspect="1"/>
          </p:cNvPicPr>
          <p:nvPr/>
        </p:nvPicPr>
        <p:blipFill>
          <a:blip r:embed="rId2"/>
          <a:stretch>
            <a:fillRect/>
          </a:stretch>
        </p:blipFill>
        <p:spPr>
          <a:xfrm>
            <a:off x="2689050" y="1364195"/>
            <a:ext cx="9183382" cy="5163271"/>
          </a:xfrm>
          <a:prstGeom prst="rect">
            <a:avLst/>
          </a:prstGeom>
          <a:ln>
            <a:solidFill>
              <a:schemeClr val="accent1"/>
            </a:solidFill>
          </a:ln>
        </p:spPr>
      </p:pic>
      <p:sp>
        <p:nvSpPr>
          <p:cNvPr id="6" name="Title 1">
            <a:extLst>
              <a:ext uri="{FF2B5EF4-FFF2-40B4-BE49-F238E27FC236}">
                <a16:creationId xmlns:a16="http://schemas.microsoft.com/office/drawing/2014/main" id="{894E445C-B3C2-48FD-8A35-44B0571F9AE7}"/>
              </a:ext>
            </a:extLst>
          </p:cNvPr>
          <p:cNvSpPr>
            <a:spLocks noGrp="1"/>
          </p:cNvSpPr>
          <p:nvPr>
            <p:ph type="title"/>
          </p:nvPr>
        </p:nvSpPr>
        <p:spPr>
          <a:xfrm>
            <a:off x="273652" y="-31944"/>
            <a:ext cx="10013348" cy="1325563"/>
          </a:xfrm>
        </p:spPr>
        <p:txBody>
          <a:bodyPr>
            <a:normAutofit/>
          </a:bodyPr>
          <a:lstStyle/>
          <a:p>
            <a:r>
              <a:rPr lang="en-US" dirty="0"/>
              <a:t>Workplace Employability Skills</a:t>
            </a:r>
          </a:p>
        </p:txBody>
      </p:sp>
      <p:sp>
        <p:nvSpPr>
          <p:cNvPr id="7" name="TextBox 6">
            <a:extLst>
              <a:ext uri="{FF2B5EF4-FFF2-40B4-BE49-F238E27FC236}">
                <a16:creationId xmlns:a16="http://schemas.microsoft.com/office/drawing/2014/main" id="{66F01D31-ED55-41F0-829D-35FAF2FDF64C}"/>
              </a:ext>
            </a:extLst>
          </p:cNvPr>
          <p:cNvSpPr txBox="1"/>
          <p:nvPr/>
        </p:nvSpPr>
        <p:spPr>
          <a:xfrm>
            <a:off x="609079" y="1963306"/>
            <a:ext cx="1720655" cy="3970318"/>
          </a:xfrm>
          <a:prstGeom prst="rect">
            <a:avLst/>
          </a:prstGeom>
          <a:noFill/>
        </p:spPr>
        <p:txBody>
          <a:bodyPr wrap="square" rtlCol="0">
            <a:spAutoFit/>
          </a:bodyPr>
          <a:lstStyle/>
          <a:p>
            <a:r>
              <a:rPr lang="en-US" sz="2400" b="1" dirty="0">
                <a:solidFill>
                  <a:srgbClr val="FF0000"/>
                </a:solidFill>
              </a:rPr>
              <a:t>Note:  </a:t>
            </a:r>
          </a:p>
          <a:p>
            <a:r>
              <a:rPr lang="en-US" sz="2400" dirty="0"/>
              <a:t>RESULTS</a:t>
            </a:r>
          </a:p>
          <a:p>
            <a:endParaRPr lang="en-US" sz="2400" dirty="0"/>
          </a:p>
          <a:p>
            <a:r>
              <a:rPr lang="en-US" sz="2400" i="1" dirty="0"/>
              <a:t>(at bottom of previous page)</a:t>
            </a:r>
          </a:p>
          <a:p>
            <a:endParaRPr lang="en-US" sz="2400" dirty="0"/>
          </a:p>
          <a:p>
            <a:r>
              <a:rPr lang="en-US" sz="2400" dirty="0"/>
              <a:t>Of the Nine Skills areas.</a:t>
            </a:r>
          </a:p>
          <a:p>
            <a:endParaRPr lang="en-US" dirty="0"/>
          </a:p>
          <a:p>
            <a:endParaRPr lang="en-US" dirty="0"/>
          </a:p>
        </p:txBody>
      </p:sp>
    </p:spTree>
    <p:extLst>
      <p:ext uri="{BB962C8B-B14F-4D97-AF65-F5344CB8AC3E}">
        <p14:creationId xmlns:p14="http://schemas.microsoft.com/office/powerpoint/2010/main" val="3289791272"/>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p:txBody>
          <a:bodyPr/>
          <a:lstStyle/>
          <a:p>
            <a:pPr algn="ctr"/>
            <a:r>
              <a:rPr lang="en-US" dirty="0"/>
              <a:t>Learning Styles Survey</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p:txBody>
          <a:bodyPr/>
          <a:lstStyle/>
          <a:p>
            <a:r>
              <a:rPr lang="en-US" dirty="0">
                <a:solidFill>
                  <a:schemeClr val="tx1"/>
                </a:solidFill>
              </a:rPr>
              <a:t>The Learning Style Survey is designed to assess your general approach to learning. It does not predict your behavior in every instance, but it is a clear indication of your overall style preferences.</a:t>
            </a:r>
          </a:p>
          <a:p>
            <a:endParaRPr lang="en-US" dirty="0">
              <a:solidFill>
                <a:schemeClr val="tx1"/>
              </a:solidFill>
            </a:endParaRPr>
          </a:p>
          <a:p>
            <a:r>
              <a:rPr lang="en-US" dirty="0">
                <a:solidFill>
                  <a:schemeClr val="tx1"/>
                </a:solidFill>
              </a:rPr>
              <a:t>And can provides a set of recommended learning strategies to help you study / train in a productive manner. </a:t>
            </a:r>
          </a:p>
        </p:txBody>
      </p:sp>
      <p:pic>
        <p:nvPicPr>
          <p:cNvPr id="5" name="Picture 4">
            <a:extLst>
              <a:ext uri="{FF2B5EF4-FFF2-40B4-BE49-F238E27FC236}">
                <a16:creationId xmlns:a16="http://schemas.microsoft.com/office/drawing/2014/main" id="{9794A96B-EA4C-4FFB-8788-0F713EAD8D48}"/>
              </a:ext>
            </a:extLst>
          </p:cNvPr>
          <p:cNvPicPr>
            <a:picLocks noChangeAspect="1"/>
          </p:cNvPicPr>
          <p:nvPr/>
        </p:nvPicPr>
        <p:blipFill>
          <a:blip r:embed="rId2"/>
          <a:stretch>
            <a:fillRect/>
          </a:stretch>
        </p:blipFill>
        <p:spPr>
          <a:xfrm>
            <a:off x="4624182" y="4800493"/>
            <a:ext cx="2943636" cy="1524213"/>
          </a:xfrm>
          <a:prstGeom prst="rect">
            <a:avLst/>
          </a:prstGeom>
        </p:spPr>
      </p:pic>
    </p:spTree>
    <p:extLst>
      <p:ext uri="{BB962C8B-B14F-4D97-AF65-F5344CB8AC3E}">
        <p14:creationId xmlns:p14="http://schemas.microsoft.com/office/powerpoint/2010/main" val="4121806348"/>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a:xfrm>
            <a:off x="377023" y="3088"/>
            <a:ext cx="2493397" cy="1325563"/>
          </a:xfrm>
        </p:spPr>
        <p:txBody>
          <a:bodyPr>
            <a:normAutofit fontScale="90000"/>
          </a:bodyPr>
          <a:lstStyle/>
          <a:p>
            <a:r>
              <a:rPr lang="en-US" dirty="0"/>
              <a:t>Learning Styles Survey</a:t>
            </a:r>
          </a:p>
        </p:txBody>
      </p:sp>
      <p:pic>
        <p:nvPicPr>
          <p:cNvPr id="5" name="Picture 4">
            <a:extLst>
              <a:ext uri="{FF2B5EF4-FFF2-40B4-BE49-F238E27FC236}">
                <a16:creationId xmlns:a16="http://schemas.microsoft.com/office/drawing/2014/main" id="{D77A5877-DB23-4AC6-9BAF-FB7430F00A26}"/>
              </a:ext>
            </a:extLst>
          </p:cNvPr>
          <p:cNvPicPr>
            <a:picLocks noChangeAspect="1"/>
          </p:cNvPicPr>
          <p:nvPr/>
        </p:nvPicPr>
        <p:blipFill>
          <a:blip r:embed="rId2"/>
          <a:stretch>
            <a:fillRect/>
          </a:stretch>
        </p:blipFill>
        <p:spPr>
          <a:xfrm>
            <a:off x="2804590" y="737812"/>
            <a:ext cx="9173855" cy="5382376"/>
          </a:xfrm>
          <a:prstGeom prst="rect">
            <a:avLst/>
          </a:prstGeom>
          <a:ln>
            <a:solidFill>
              <a:schemeClr val="accent1"/>
            </a:solidFill>
          </a:ln>
        </p:spPr>
      </p:pic>
      <p:sp>
        <p:nvSpPr>
          <p:cNvPr id="6" name="TextBox 5">
            <a:extLst>
              <a:ext uri="{FF2B5EF4-FFF2-40B4-BE49-F238E27FC236}">
                <a16:creationId xmlns:a16="http://schemas.microsoft.com/office/drawing/2014/main" id="{AC0D3E47-E760-4DF4-92FB-EE05FAFE4ACF}"/>
              </a:ext>
            </a:extLst>
          </p:cNvPr>
          <p:cNvSpPr txBox="1"/>
          <p:nvPr/>
        </p:nvSpPr>
        <p:spPr>
          <a:xfrm>
            <a:off x="385352" y="1698029"/>
            <a:ext cx="2106625" cy="4154984"/>
          </a:xfrm>
          <a:prstGeom prst="rect">
            <a:avLst/>
          </a:prstGeom>
          <a:noFill/>
        </p:spPr>
        <p:txBody>
          <a:bodyPr wrap="square" rtlCol="0">
            <a:spAutoFit/>
          </a:bodyPr>
          <a:lstStyle/>
          <a:p>
            <a:r>
              <a:rPr lang="en-US" sz="2400" b="1" dirty="0">
                <a:solidFill>
                  <a:srgbClr val="FF0000"/>
                </a:solidFill>
              </a:rPr>
              <a:t>Note:  </a:t>
            </a:r>
          </a:p>
          <a:p>
            <a:r>
              <a:rPr lang="en-US" sz="2400" dirty="0"/>
              <a:t>Twenty-four (</a:t>
            </a:r>
            <a:r>
              <a:rPr lang="en-US" sz="2400" i="1" dirty="0"/>
              <a:t>24</a:t>
            </a:r>
            <a:r>
              <a:rPr lang="en-US" sz="2400" dirty="0"/>
              <a:t>)  Learning / Activities to rate </a:t>
            </a:r>
          </a:p>
          <a:p>
            <a:endParaRPr lang="en-US" sz="2400" dirty="0"/>
          </a:p>
          <a:p>
            <a:r>
              <a:rPr lang="en-US" sz="2400" dirty="0"/>
              <a:t>Rating scale is from </a:t>
            </a:r>
          </a:p>
          <a:p>
            <a:r>
              <a:rPr lang="en-US" sz="2400" i="1" dirty="0"/>
              <a:t>Often</a:t>
            </a:r>
          </a:p>
          <a:p>
            <a:r>
              <a:rPr lang="en-US" sz="2400" dirty="0"/>
              <a:t>To</a:t>
            </a:r>
          </a:p>
          <a:p>
            <a:r>
              <a:rPr lang="en-US" sz="2400" i="1" dirty="0"/>
              <a:t>Not Often</a:t>
            </a:r>
          </a:p>
        </p:txBody>
      </p:sp>
    </p:spTree>
    <p:extLst>
      <p:ext uri="{BB962C8B-B14F-4D97-AF65-F5344CB8AC3E}">
        <p14:creationId xmlns:p14="http://schemas.microsoft.com/office/powerpoint/2010/main" val="652027042"/>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5C65EB-870F-44CD-9102-226ED06750BB}"/>
              </a:ext>
            </a:extLst>
          </p:cNvPr>
          <p:cNvPicPr>
            <a:picLocks noChangeAspect="1"/>
          </p:cNvPicPr>
          <p:nvPr/>
        </p:nvPicPr>
        <p:blipFill>
          <a:blip r:embed="rId2"/>
          <a:stretch>
            <a:fillRect/>
          </a:stretch>
        </p:blipFill>
        <p:spPr>
          <a:xfrm>
            <a:off x="2619427" y="1480865"/>
            <a:ext cx="9192908" cy="3896269"/>
          </a:xfrm>
          <a:prstGeom prst="rect">
            <a:avLst/>
          </a:prstGeom>
          <a:ln>
            <a:solidFill>
              <a:schemeClr val="accent1"/>
            </a:solidFill>
          </a:ln>
        </p:spPr>
      </p:pic>
      <p:sp>
        <p:nvSpPr>
          <p:cNvPr id="6" name="Title 1">
            <a:extLst>
              <a:ext uri="{FF2B5EF4-FFF2-40B4-BE49-F238E27FC236}">
                <a16:creationId xmlns:a16="http://schemas.microsoft.com/office/drawing/2014/main" id="{8CD942FF-3CF6-44B9-BA7F-9794443A705E}"/>
              </a:ext>
            </a:extLst>
          </p:cNvPr>
          <p:cNvSpPr>
            <a:spLocks noGrp="1"/>
          </p:cNvSpPr>
          <p:nvPr>
            <p:ph type="title"/>
          </p:nvPr>
        </p:nvSpPr>
        <p:spPr>
          <a:xfrm>
            <a:off x="377023" y="-39775"/>
            <a:ext cx="2493397" cy="1325563"/>
          </a:xfrm>
        </p:spPr>
        <p:txBody>
          <a:bodyPr>
            <a:normAutofit fontScale="90000"/>
          </a:bodyPr>
          <a:lstStyle/>
          <a:p>
            <a:r>
              <a:rPr lang="en-US" dirty="0"/>
              <a:t>Learning Styles Survey</a:t>
            </a:r>
          </a:p>
        </p:txBody>
      </p:sp>
      <p:sp>
        <p:nvSpPr>
          <p:cNvPr id="7" name="TextBox 6">
            <a:extLst>
              <a:ext uri="{FF2B5EF4-FFF2-40B4-BE49-F238E27FC236}">
                <a16:creationId xmlns:a16="http://schemas.microsoft.com/office/drawing/2014/main" id="{FDDFE0CA-601C-41C2-9404-984275705B94}"/>
              </a:ext>
            </a:extLst>
          </p:cNvPr>
          <p:cNvSpPr txBox="1"/>
          <p:nvPr/>
        </p:nvSpPr>
        <p:spPr>
          <a:xfrm>
            <a:off x="128589" y="1323699"/>
            <a:ext cx="2490838" cy="5109091"/>
          </a:xfrm>
          <a:prstGeom prst="rect">
            <a:avLst/>
          </a:prstGeom>
          <a:noFill/>
        </p:spPr>
        <p:txBody>
          <a:bodyPr wrap="square" rtlCol="0">
            <a:spAutoFit/>
          </a:bodyPr>
          <a:lstStyle/>
          <a:p>
            <a:r>
              <a:rPr lang="en-US" sz="2200" b="1" dirty="0">
                <a:solidFill>
                  <a:srgbClr val="FF0000"/>
                </a:solidFill>
              </a:rPr>
              <a:t>Note:  </a:t>
            </a:r>
          </a:p>
          <a:p>
            <a:r>
              <a:rPr lang="en-US" sz="2200" i="1" dirty="0"/>
              <a:t>Sample of  a</a:t>
            </a:r>
          </a:p>
          <a:p>
            <a:r>
              <a:rPr lang="en-US" sz="2200" i="1" dirty="0"/>
              <a:t>Learning style question</a:t>
            </a:r>
            <a:r>
              <a:rPr lang="en-US" sz="2200" dirty="0"/>
              <a:t>,</a:t>
            </a:r>
          </a:p>
          <a:p>
            <a:r>
              <a:rPr lang="en-US" sz="2200" dirty="0"/>
              <a:t>you select your </a:t>
            </a:r>
            <a:r>
              <a:rPr lang="en-US" sz="2200" i="1" dirty="0"/>
              <a:t>Often</a:t>
            </a:r>
            <a:r>
              <a:rPr lang="en-US" sz="2200" dirty="0"/>
              <a:t> to </a:t>
            </a:r>
            <a:r>
              <a:rPr lang="en-US" sz="2200" i="1" dirty="0"/>
              <a:t>Not Often </a:t>
            </a:r>
            <a:r>
              <a:rPr lang="en-US" sz="2200" dirty="0"/>
              <a:t>response.</a:t>
            </a:r>
          </a:p>
          <a:p>
            <a:endParaRPr lang="en-US" sz="2200" dirty="0"/>
          </a:p>
          <a:p>
            <a:r>
              <a:rPr lang="en-US" sz="2200" dirty="0"/>
              <a:t>The bar above the question keeps track of the questions answered and those still to be answered.</a:t>
            </a:r>
          </a:p>
          <a:p>
            <a:endParaRPr lang="en-US" dirty="0"/>
          </a:p>
        </p:txBody>
      </p:sp>
    </p:spTree>
    <p:extLst>
      <p:ext uri="{BB962C8B-B14F-4D97-AF65-F5344CB8AC3E}">
        <p14:creationId xmlns:p14="http://schemas.microsoft.com/office/powerpoint/2010/main" val="3486643985"/>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54348"/>
          </a:xfrm>
        </p:spPr>
        <p:txBody>
          <a:bodyPr anchor="ctr">
            <a:normAutofit/>
          </a:bodyPr>
          <a:lstStyle/>
          <a:p>
            <a:r>
              <a:rPr lang="en-US" sz="2000" dirty="0"/>
              <a:t>The MassHire CIS Training Calendar</a:t>
            </a:r>
            <a:br>
              <a:rPr lang="en-US" sz="2000" dirty="0"/>
            </a:br>
            <a:r>
              <a:rPr lang="en-US" sz="2000" dirty="0">
                <a:hlinkClick r:id="rId2"/>
              </a:rPr>
              <a:t>https://www.mass.gov/info-details/masshire-career-information-systems-360-trainings</a:t>
            </a:r>
            <a:r>
              <a:rPr lang="en-US" sz="2000" dirty="0"/>
              <a:t> </a:t>
            </a:r>
          </a:p>
        </p:txBody>
      </p:sp>
      <p:sp>
        <p:nvSpPr>
          <p:cNvPr id="10" name="Slide Number Placeholder 2">
            <a:extLst>
              <a:ext uri="{FF2B5EF4-FFF2-40B4-BE49-F238E27FC236}">
                <a16:creationId xmlns:a16="http://schemas.microsoft.com/office/drawing/2014/main" id="{A800E557-2A1C-370C-6C3E-613C6E4CED24}"/>
              </a:ext>
            </a:extLst>
          </p:cNvPr>
          <p:cNvSpPr>
            <a:spLocks noGrp="1"/>
          </p:cNvSpPr>
          <p:nvPr>
            <p:ph type="sldNum" sz="quarter" idx="4"/>
          </p:nvPr>
        </p:nvSpPr>
        <p:spPr>
          <a:xfrm>
            <a:off x="11187289" y="6358002"/>
            <a:ext cx="395111" cy="365125"/>
          </a:xfrm>
        </p:spPr>
        <p:txBody>
          <a:bodyPr/>
          <a:lstStyle/>
          <a:p>
            <a:pPr>
              <a:spcAft>
                <a:spcPts val="600"/>
              </a:spcAft>
            </a:pPr>
            <a:fld id="{941BE8DD-6BA1-AD43-8321-0CEB068BCC7D}" type="slidenum">
              <a:rPr lang="en-US" smtClean="0"/>
              <a:pPr>
                <a:spcAft>
                  <a:spcPts val="600"/>
                </a:spcAft>
              </a:pPr>
              <a:t>5</a:t>
            </a:fld>
            <a:endParaRPr lang="en-US"/>
          </a:p>
        </p:txBody>
      </p:sp>
      <p:pic>
        <p:nvPicPr>
          <p:cNvPr id="5" name="Picture 4" descr="Graphical user interface, text, application&#10;&#10;AI-generated content may be incorrect.">
            <a:extLst>
              <a:ext uri="{FF2B5EF4-FFF2-40B4-BE49-F238E27FC236}">
                <a16:creationId xmlns:a16="http://schemas.microsoft.com/office/drawing/2014/main" id="{F0A5A868-6A83-C721-931D-3532BF7E0D36}"/>
              </a:ext>
            </a:extLst>
          </p:cNvPr>
          <p:cNvPicPr>
            <a:picLocks noChangeAspect="1"/>
          </p:cNvPicPr>
          <p:nvPr/>
        </p:nvPicPr>
        <p:blipFill>
          <a:blip r:embed="rId3"/>
          <a:stretch>
            <a:fillRect/>
          </a:stretch>
        </p:blipFill>
        <p:spPr>
          <a:xfrm>
            <a:off x="1980214" y="1216122"/>
            <a:ext cx="8231571" cy="4918364"/>
          </a:xfrm>
          <a:prstGeom prst="rect">
            <a:avLst/>
          </a:prstGeom>
          <a:noFill/>
          <a:ln w="15875">
            <a:solidFill>
              <a:schemeClr val="accent1"/>
            </a:solidFill>
          </a:ln>
        </p:spPr>
      </p:pic>
    </p:spTree>
    <p:extLst>
      <p:ext uri="{BB962C8B-B14F-4D97-AF65-F5344CB8AC3E}">
        <p14:creationId xmlns:p14="http://schemas.microsoft.com/office/powerpoint/2010/main" val="1167311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C1CF1-5869-4310-9207-41C4845D927C}"/>
              </a:ext>
            </a:extLst>
          </p:cNvPr>
          <p:cNvPicPr>
            <a:picLocks noChangeAspect="1"/>
          </p:cNvPicPr>
          <p:nvPr/>
        </p:nvPicPr>
        <p:blipFill>
          <a:blip r:embed="rId2"/>
          <a:stretch>
            <a:fillRect/>
          </a:stretch>
        </p:blipFill>
        <p:spPr>
          <a:xfrm>
            <a:off x="3225240" y="174298"/>
            <a:ext cx="3928436" cy="6540581"/>
          </a:xfrm>
          <a:prstGeom prst="rect">
            <a:avLst/>
          </a:prstGeom>
          <a:ln>
            <a:solidFill>
              <a:schemeClr val="accent1"/>
            </a:solidFill>
          </a:ln>
        </p:spPr>
      </p:pic>
      <p:sp>
        <p:nvSpPr>
          <p:cNvPr id="6" name="Title 1">
            <a:extLst>
              <a:ext uri="{FF2B5EF4-FFF2-40B4-BE49-F238E27FC236}">
                <a16:creationId xmlns:a16="http://schemas.microsoft.com/office/drawing/2014/main" id="{76B829A4-2410-42E9-B808-86C6DCB03CBA}"/>
              </a:ext>
            </a:extLst>
          </p:cNvPr>
          <p:cNvSpPr>
            <a:spLocks noGrp="1"/>
          </p:cNvSpPr>
          <p:nvPr>
            <p:ph type="title"/>
          </p:nvPr>
        </p:nvSpPr>
        <p:spPr>
          <a:xfrm>
            <a:off x="377023" y="17376"/>
            <a:ext cx="2493397" cy="1325563"/>
          </a:xfrm>
        </p:spPr>
        <p:txBody>
          <a:bodyPr>
            <a:normAutofit fontScale="90000"/>
          </a:bodyPr>
          <a:lstStyle/>
          <a:p>
            <a:r>
              <a:rPr lang="en-US" dirty="0"/>
              <a:t>Learning Styles Survey</a:t>
            </a:r>
          </a:p>
        </p:txBody>
      </p:sp>
      <p:sp>
        <p:nvSpPr>
          <p:cNvPr id="7" name="TextBox 6">
            <a:extLst>
              <a:ext uri="{FF2B5EF4-FFF2-40B4-BE49-F238E27FC236}">
                <a16:creationId xmlns:a16="http://schemas.microsoft.com/office/drawing/2014/main" id="{9584A5F8-91A1-4E48-B0A0-E50B7F21882B}"/>
              </a:ext>
            </a:extLst>
          </p:cNvPr>
          <p:cNvSpPr txBox="1"/>
          <p:nvPr/>
        </p:nvSpPr>
        <p:spPr>
          <a:xfrm>
            <a:off x="283071" y="1281231"/>
            <a:ext cx="2260104" cy="5170646"/>
          </a:xfrm>
          <a:prstGeom prst="rect">
            <a:avLst/>
          </a:prstGeom>
          <a:noFill/>
        </p:spPr>
        <p:txBody>
          <a:bodyPr wrap="square" rtlCol="0">
            <a:spAutoFit/>
          </a:bodyPr>
          <a:lstStyle/>
          <a:p>
            <a:r>
              <a:rPr lang="en-US" sz="2400" b="1" dirty="0">
                <a:solidFill>
                  <a:srgbClr val="FF0000"/>
                </a:solidFill>
              </a:rPr>
              <a:t>Note:  </a:t>
            </a:r>
          </a:p>
          <a:p>
            <a:r>
              <a:rPr lang="en-US" sz="2400" dirty="0"/>
              <a:t>RESULTS</a:t>
            </a:r>
          </a:p>
          <a:p>
            <a:endParaRPr lang="en-US" sz="2400" dirty="0"/>
          </a:p>
          <a:p>
            <a:r>
              <a:rPr lang="en-US" sz="2400" dirty="0"/>
              <a:t>Lists your primary learning style </a:t>
            </a:r>
          </a:p>
          <a:p>
            <a:endParaRPr lang="en-US" sz="2400" dirty="0"/>
          </a:p>
          <a:p>
            <a:r>
              <a:rPr lang="en-US" sz="2400" dirty="0"/>
              <a:t>And the top three learning styles </a:t>
            </a:r>
          </a:p>
          <a:p>
            <a:endParaRPr lang="en-US" sz="2400" dirty="0"/>
          </a:p>
          <a:p>
            <a:r>
              <a:rPr lang="en-US" sz="2400" dirty="0"/>
              <a:t>Has Learning / Studying Tips</a:t>
            </a:r>
          </a:p>
          <a:p>
            <a:endParaRPr lang="en-US" dirty="0"/>
          </a:p>
        </p:txBody>
      </p:sp>
      <p:pic>
        <p:nvPicPr>
          <p:cNvPr id="8" name="Picture 7">
            <a:extLst>
              <a:ext uri="{FF2B5EF4-FFF2-40B4-BE49-F238E27FC236}">
                <a16:creationId xmlns:a16="http://schemas.microsoft.com/office/drawing/2014/main" id="{B60B2962-A402-498C-93A6-F04463D072AB}"/>
              </a:ext>
            </a:extLst>
          </p:cNvPr>
          <p:cNvPicPr>
            <a:picLocks noChangeAspect="1"/>
          </p:cNvPicPr>
          <p:nvPr/>
        </p:nvPicPr>
        <p:blipFill>
          <a:blip r:embed="rId3"/>
          <a:stretch>
            <a:fillRect/>
          </a:stretch>
        </p:blipFill>
        <p:spPr>
          <a:xfrm>
            <a:off x="7617802" y="1768231"/>
            <a:ext cx="3991532" cy="3305636"/>
          </a:xfrm>
          <a:prstGeom prst="rect">
            <a:avLst/>
          </a:prstGeom>
          <a:ln>
            <a:solidFill>
              <a:schemeClr val="accent1"/>
            </a:solidFill>
          </a:ln>
        </p:spPr>
      </p:pic>
    </p:spTree>
    <p:extLst>
      <p:ext uri="{BB962C8B-B14F-4D97-AF65-F5344CB8AC3E}">
        <p14:creationId xmlns:p14="http://schemas.microsoft.com/office/powerpoint/2010/main" val="1428411158"/>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pPr algn="ctr"/>
            <a:r>
              <a:rPr lang="en-US" dirty="0"/>
              <a:t>Entrepreneurial Assessment</a:t>
            </a:r>
          </a:p>
        </p:txBody>
      </p:sp>
      <p:sp>
        <p:nvSpPr>
          <p:cNvPr id="3" name="Content Placeholder 2">
            <a:extLst>
              <a:ext uri="{FF2B5EF4-FFF2-40B4-BE49-F238E27FC236}">
                <a16:creationId xmlns:a16="http://schemas.microsoft.com/office/drawing/2014/main" id="{797A0A7B-0574-43C1-8498-AB1F7F80FDDD}"/>
              </a:ext>
            </a:extLst>
          </p:cNvPr>
          <p:cNvSpPr>
            <a:spLocks noGrp="1"/>
          </p:cNvSpPr>
          <p:nvPr>
            <p:ph idx="1"/>
          </p:nvPr>
        </p:nvSpPr>
        <p:spPr/>
        <p:txBody>
          <a:bodyPr/>
          <a:lstStyle/>
          <a:p>
            <a:r>
              <a:rPr lang="en-US" dirty="0">
                <a:solidFill>
                  <a:schemeClr val="tx1"/>
                </a:solidFill>
              </a:rPr>
              <a:t>The Entrepreneur Assessment identifies the necessary skills and entrepreneurial characteristics needed to start a new venture. </a:t>
            </a:r>
            <a:br>
              <a:rPr lang="en-US" dirty="0">
                <a:solidFill>
                  <a:schemeClr val="tx1"/>
                </a:solidFill>
              </a:rPr>
            </a:br>
            <a:endParaRPr lang="en-US" dirty="0">
              <a:solidFill>
                <a:schemeClr val="tx1"/>
              </a:solidFill>
            </a:endParaRPr>
          </a:p>
          <a:p>
            <a:r>
              <a:rPr lang="en-US" dirty="0">
                <a:solidFill>
                  <a:schemeClr val="tx1"/>
                </a:solidFill>
              </a:rPr>
              <a:t>The assessment analyses key dimensions of personality, motivations, skills, and experiences required to be successful as an entrepreneur / business starter. </a:t>
            </a:r>
          </a:p>
          <a:p>
            <a:pPr marL="0" indent="0">
              <a:buNone/>
            </a:pPr>
            <a:endParaRPr lang="en-US" dirty="0">
              <a:solidFill>
                <a:schemeClr val="tx1"/>
              </a:solidFill>
            </a:endParaRPr>
          </a:p>
          <a:p>
            <a:r>
              <a:rPr lang="en-US" dirty="0">
                <a:solidFill>
                  <a:schemeClr val="tx1"/>
                </a:solidFill>
              </a:rPr>
              <a:t>Commonwealth Corporation had done this previously for partner agencies. </a:t>
            </a:r>
          </a:p>
        </p:txBody>
      </p:sp>
      <p:pic>
        <p:nvPicPr>
          <p:cNvPr id="5" name="Picture 4">
            <a:extLst>
              <a:ext uri="{FF2B5EF4-FFF2-40B4-BE49-F238E27FC236}">
                <a16:creationId xmlns:a16="http://schemas.microsoft.com/office/drawing/2014/main" id="{67094CA7-9F17-4705-AC5E-33179DD872C4}"/>
              </a:ext>
            </a:extLst>
          </p:cNvPr>
          <p:cNvPicPr>
            <a:picLocks noChangeAspect="1"/>
          </p:cNvPicPr>
          <p:nvPr/>
        </p:nvPicPr>
        <p:blipFill>
          <a:blip r:embed="rId2"/>
          <a:stretch>
            <a:fillRect/>
          </a:stretch>
        </p:blipFill>
        <p:spPr>
          <a:xfrm>
            <a:off x="4643235" y="5352840"/>
            <a:ext cx="2905530" cy="1505160"/>
          </a:xfrm>
          <a:prstGeom prst="rect">
            <a:avLst/>
          </a:prstGeom>
        </p:spPr>
      </p:pic>
    </p:spTree>
    <p:extLst>
      <p:ext uri="{BB962C8B-B14F-4D97-AF65-F5344CB8AC3E}">
        <p14:creationId xmlns:p14="http://schemas.microsoft.com/office/powerpoint/2010/main" val="2870388989"/>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63610" y="-63501"/>
            <a:ext cx="3840480" cy="1325563"/>
          </a:xfrm>
        </p:spPr>
        <p:txBody>
          <a:bodyPr>
            <a:normAutofit/>
          </a:bodyPr>
          <a:lstStyle/>
          <a:p>
            <a:r>
              <a:rPr lang="en-US" dirty="0"/>
              <a:t>Entrepreneurial Assessment</a:t>
            </a:r>
          </a:p>
        </p:txBody>
      </p:sp>
      <p:pic>
        <p:nvPicPr>
          <p:cNvPr id="5" name="Picture 4">
            <a:extLst>
              <a:ext uri="{FF2B5EF4-FFF2-40B4-BE49-F238E27FC236}">
                <a16:creationId xmlns:a16="http://schemas.microsoft.com/office/drawing/2014/main" id="{B8A91B27-0BBE-414F-851B-9982377C7FC4}"/>
              </a:ext>
            </a:extLst>
          </p:cNvPr>
          <p:cNvPicPr>
            <a:picLocks noChangeAspect="1"/>
          </p:cNvPicPr>
          <p:nvPr/>
        </p:nvPicPr>
        <p:blipFill>
          <a:blip r:embed="rId2"/>
          <a:stretch>
            <a:fillRect/>
          </a:stretch>
        </p:blipFill>
        <p:spPr>
          <a:xfrm>
            <a:off x="3721210" y="894410"/>
            <a:ext cx="8215162" cy="5716384"/>
          </a:xfrm>
          <a:prstGeom prst="rect">
            <a:avLst/>
          </a:prstGeom>
          <a:ln>
            <a:solidFill>
              <a:schemeClr val="accent1"/>
            </a:solidFill>
          </a:ln>
        </p:spPr>
      </p:pic>
      <p:sp>
        <p:nvSpPr>
          <p:cNvPr id="6" name="TextBox 5">
            <a:extLst>
              <a:ext uri="{FF2B5EF4-FFF2-40B4-BE49-F238E27FC236}">
                <a16:creationId xmlns:a16="http://schemas.microsoft.com/office/drawing/2014/main" id="{B7F341E0-7A30-4832-9AFE-DF4FD0514AC6}"/>
              </a:ext>
            </a:extLst>
          </p:cNvPr>
          <p:cNvSpPr txBox="1"/>
          <p:nvPr/>
        </p:nvSpPr>
        <p:spPr>
          <a:xfrm>
            <a:off x="808510" y="1523225"/>
            <a:ext cx="2363315" cy="3785652"/>
          </a:xfrm>
          <a:prstGeom prst="rect">
            <a:avLst/>
          </a:prstGeom>
          <a:noFill/>
        </p:spPr>
        <p:txBody>
          <a:bodyPr wrap="square" rtlCol="0">
            <a:spAutoFit/>
          </a:bodyPr>
          <a:lstStyle/>
          <a:p>
            <a:r>
              <a:rPr lang="en-US" sz="2400" b="1" dirty="0">
                <a:solidFill>
                  <a:srgbClr val="FF0000"/>
                </a:solidFill>
              </a:rPr>
              <a:t>Note:  </a:t>
            </a:r>
          </a:p>
          <a:p>
            <a:r>
              <a:rPr lang="en-US" sz="2400" dirty="0"/>
              <a:t>Twenty (</a:t>
            </a:r>
            <a:r>
              <a:rPr lang="en-US" sz="2400" i="1" dirty="0"/>
              <a:t>20</a:t>
            </a:r>
            <a:r>
              <a:rPr lang="en-US" sz="2400" dirty="0"/>
              <a:t>)  entrepreneurial questions to rate </a:t>
            </a:r>
          </a:p>
          <a:p>
            <a:endParaRPr lang="en-US" sz="2400" dirty="0"/>
          </a:p>
          <a:p>
            <a:r>
              <a:rPr lang="en-US" sz="2400" dirty="0"/>
              <a:t>Rating scale is from </a:t>
            </a:r>
          </a:p>
          <a:p>
            <a:r>
              <a:rPr lang="en-US" sz="2400" i="1" dirty="0"/>
              <a:t>Strongly Agree</a:t>
            </a:r>
          </a:p>
          <a:p>
            <a:r>
              <a:rPr lang="en-US" sz="2400" dirty="0"/>
              <a:t>To</a:t>
            </a:r>
          </a:p>
          <a:p>
            <a:r>
              <a:rPr lang="en-US" sz="2400" i="1" dirty="0"/>
              <a:t>Strongly Disagree</a:t>
            </a:r>
          </a:p>
        </p:txBody>
      </p:sp>
    </p:spTree>
    <p:extLst>
      <p:ext uri="{BB962C8B-B14F-4D97-AF65-F5344CB8AC3E}">
        <p14:creationId xmlns:p14="http://schemas.microsoft.com/office/powerpoint/2010/main" val="1846931638"/>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B7C79-D8DC-4F9C-B312-96FFC6A4E9CC}"/>
              </a:ext>
            </a:extLst>
          </p:cNvPr>
          <p:cNvPicPr>
            <a:picLocks noChangeAspect="1"/>
          </p:cNvPicPr>
          <p:nvPr/>
        </p:nvPicPr>
        <p:blipFill>
          <a:blip r:embed="rId2"/>
          <a:stretch>
            <a:fillRect/>
          </a:stretch>
        </p:blipFill>
        <p:spPr>
          <a:xfrm>
            <a:off x="2739304" y="1724244"/>
            <a:ext cx="9154803" cy="3982006"/>
          </a:xfrm>
          <a:prstGeom prst="rect">
            <a:avLst/>
          </a:prstGeom>
          <a:ln>
            <a:solidFill>
              <a:schemeClr val="accent1"/>
            </a:solidFill>
          </a:ln>
        </p:spPr>
      </p:pic>
      <p:sp>
        <p:nvSpPr>
          <p:cNvPr id="6" name="TextBox 5">
            <a:extLst>
              <a:ext uri="{FF2B5EF4-FFF2-40B4-BE49-F238E27FC236}">
                <a16:creationId xmlns:a16="http://schemas.microsoft.com/office/drawing/2014/main" id="{1A6D9F73-6008-4CAA-98B4-719DE351D954}"/>
              </a:ext>
            </a:extLst>
          </p:cNvPr>
          <p:cNvSpPr txBox="1"/>
          <p:nvPr/>
        </p:nvSpPr>
        <p:spPr>
          <a:xfrm>
            <a:off x="157163" y="1209917"/>
            <a:ext cx="2771775" cy="4832092"/>
          </a:xfrm>
          <a:prstGeom prst="rect">
            <a:avLst/>
          </a:prstGeom>
          <a:noFill/>
        </p:spPr>
        <p:txBody>
          <a:bodyPr wrap="square" rtlCol="0">
            <a:spAutoFit/>
          </a:bodyPr>
          <a:lstStyle/>
          <a:p>
            <a:r>
              <a:rPr lang="en-US" sz="2200" b="1" dirty="0">
                <a:solidFill>
                  <a:srgbClr val="FF0000"/>
                </a:solidFill>
              </a:rPr>
              <a:t>Note:  </a:t>
            </a:r>
          </a:p>
          <a:p>
            <a:r>
              <a:rPr lang="en-US" sz="2200" i="1" dirty="0"/>
              <a:t>Sample of  a</a:t>
            </a:r>
          </a:p>
          <a:p>
            <a:r>
              <a:rPr lang="en-US" sz="2200" i="1" dirty="0"/>
              <a:t>Entrepreneurial question</a:t>
            </a:r>
            <a:r>
              <a:rPr lang="en-US" sz="2200" dirty="0"/>
              <a:t>,</a:t>
            </a:r>
          </a:p>
          <a:p>
            <a:r>
              <a:rPr lang="en-US" sz="2200" dirty="0"/>
              <a:t>you select </a:t>
            </a:r>
            <a:r>
              <a:rPr lang="en-US" sz="2200" i="1" dirty="0"/>
              <a:t>Strongly Agree </a:t>
            </a:r>
            <a:r>
              <a:rPr lang="en-US" sz="2200" dirty="0"/>
              <a:t>to </a:t>
            </a:r>
            <a:r>
              <a:rPr lang="en-US" sz="2200" i="1" dirty="0"/>
              <a:t>Strongly Disagree </a:t>
            </a:r>
          </a:p>
          <a:p>
            <a:r>
              <a:rPr lang="en-US" sz="2200" dirty="0"/>
              <a:t>as the  response.</a:t>
            </a:r>
          </a:p>
          <a:p>
            <a:endParaRPr lang="en-US" sz="2200" dirty="0"/>
          </a:p>
          <a:p>
            <a:r>
              <a:rPr lang="en-US" sz="2200" dirty="0"/>
              <a:t>The bar above the question keeps track of the questions answered and those still to be answered.</a:t>
            </a:r>
          </a:p>
        </p:txBody>
      </p:sp>
      <p:sp>
        <p:nvSpPr>
          <p:cNvPr id="7" name="Title 1">
            <a:extLst>
              <a:ext uri="{FF2B5EF4-FFF2-40B4-BE49-F238E27FC236}">
                <a16:creationId xmlns:a16="http://schemas.microsoft.com/office/drawing/2014/main" id="{1E4D9014-F040-4096-984F-6D8AF1546BF6}"/>
              </a:ext>
            </a:extLst>
          </p:cNvPr>
          <p:cNvSpPr>
            <a:spLocks noGrp="1"/>
          </p:cNvSpPr>
          <p:nvPr>
            <p:ph type="title"/>
          </p:nvPr>
        </p:nvSpPr>
        <p:spPr>
          <a:xfrm>
            <a:off x="838200" y="-20641"/>
            <a:ext cx="10515600" cy="1325563"/>
          </a:xfrm>
        </p:spPr>
        <p:txBody>
          <a:bodyPr/>
          <a:lstStyle/>
          <a:p>
            <a:pPr algn="ctr"/>
            <a:r>
              <a:rPr lang="en-US" dirty="0"/>
              <a:t>Entrepreneurial Assessment</a:t>
            </a:r>
          </a:p>
        </p:txBody>
      </p:sp>
    </p:spTree>
    <p:extLst>
      <p:ext uri="{BB962C8B-B14F-4D97-AF65-F5344CB8AC3E}">
        <p14:creationId xmlns:p14="http://schemas.microsoft.com/office/powerpoint/2010/main" val="2406933460"/>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6B760-5A4F-4391-9803-5739EDEBBD2F}"/>
              </a:ext>
            </a:extLst>
          </p:cNvPr>
          <p:cNvPicPr>
            <a:picLocks noChangeAspect="1"/>
          </p:cNvPicPr>
          <p:nvPr/>
        </p:nvPicPr>
        <p:blipFill>
          <a:blip r:embed="rId2"/>
          <a:stretch>
            <a:fillRect/>
          </a:stretch>
        </p:blipFill>
        <p:spPr>
          <a:xfrm>
            <a:off x="6861976" y="150956"/>
            <a:ext cx="4538865" cy="6614854"/>
          </a:xfrm>
          <a:prstGeom prst="rect">
            <a:avLst/>
          </a:prstGeom>
          <a:ln>
            <a:solidFill>
              <a:schemeClr val="accent1"/>
            </a:solidFill>
          </a:ln>
        </p:spPr>
      </p:pic>
      <p:sp>
        <p:nvSpPr>
          <p:cNvPr id="6" name="TextBox 5">
            <a:extLst>
              <a:ext uri="{FF2B5EF4-FFF2-40B4-BE49-F238E27FC236}">
                <a16:creationId xmlns:a16="http://schemas.microsoft.com/office/drawing/2014/main" id="{0C0F427A-4CD2-43BF-BBD9-5C284CCC2DD7}"/>
              </a:ext>
            </a:extLst>
          </p:cNvPr>
          <p:cNvSpPr txBox="1"/>
          <p:nvPr/>
        </p:nvSpPr>
        <p:spPr>
          <a:xfrm>
            <a:off x="1621624" y="1686751"/>
            <a:ext cx="3690150" cy="4062651"/>
          </a:xfrm>
          <a:prstGeom prst="rect">
            <a:avLst/>
          </a:prstGeom>
          <a:noFill/>
        </p:spPr>
        <p:txBody>
          <a:bodyPr wrap="square" rtlCol="0">
            <a:spAutoFit/>
          </a:bodyPr>
          <a:lstStyle/>
          <a:p>
            <a:r>
              <a:rPr lang="en-US" sz="2400" b="1" dirty="0">
                <a:solidFill>
                  <a:srgbClr val="FF0000"/>
                </a:solidFill>
              </a:rPr>
              <a:t>Note:  </a:t>
            </a:r>
          </a:p>
          <a:p>
            <a:r>
              <a:rPr lang="en-US" sz="2400" dirty="0"/>
              <a:t>RESULTS</a:t>
            </a:r>
          </a:p>
          <a:p>
            <a:endParaRPr lang="en-US" sz="2400" dirty="0"/>
          </a:p>
          <a:p>
            <a:r>
              <a:rPr lang="en-US" sz="2400" dirty="0"/>
              <a:t>Provides a Score </a:t>
            </a:r>
          </a:p>
          <a:p>
            <a:endParaRPr lang="en-US" sz="2400" dirty="0"/>
          </a:p>
          <a:p>
            <a:r>
              <a:rPr lang="en-US" sz="2400" dirty="0"/>
              <a:t>With a gauge</a:t>
            </a:r>
          </a:p>
          <a:p>
            <a:endParaRPr lang="en-US" sz="2400" dirty="0"/>
          </a:p>
          <a:p>
            <a:r>
              <a:rPr lang="en-US" sz="2400" dirty="0"/>
              <a:t>It is a </a:t>
            </a:r>
            <a:r>
              <a:rPr lang="en-US" sz="2400" i="1" dirty="0"/>
              <a:t>predictive</a:t>
            </a:r>
            <a:r>
              <a:rPr lang="en-US" sz="2400" dirty="0"/>
              <a:t> indicator of how successful you could be as an entrepreneur. </a:t>
            </a:r>
          </a:p>
          <a:p>
            <a:endParaRPr lang="en-US" dirty="0"/>
          </a:p>
        </p:txBody>
      </p:sp>
      <p:sp>
        <p:nvSpPr>
          <p:cNvPr id="7" name="Title 1">
            <a:extLst>
              <a:ext uri="{FF2B5EF4-FFF2-40B4-BE49-F238E27FC236}">
                <a16:creationId xmlns:a16="http://schemas.microsoft.com/office/drawing/2014/main" id="{C8D6A2FA-4817-4621-9D95-76E67C699BBF}"/>
              </a:ext>
            </a:extLst>
          </p:cNvPr>
          <p:cNvSpPr>
            <a:spLocks noGrp="1"/>
          </p:cNvSpPr>
          <p:nvPr>
            <p:ph type="title"/>
          </p:nvPr>
        </p:nvSpPr>
        <p:spPr>
          <a:xfrm>
            <a:off x="63609" y="22215"/>
            <a:ext cx="6504167" cy="1325563"/>
          </a:xfrm>
        </p:spPr>
        <p:txBody>
          <a:bodyPr>
            <a:normAutofit/>
          </a:bodyPr>
          <a:lstStyle/>
          <a:p>
            <a:r>
              <a:rPr lang="en-US" dirty="0"/>
              <a:t>Entrepreneurial Assessment</a:t>
            </a:r>
          </a:p>
        </p:txBody>
      </p:sp>
    </p:spTree>
    <p:extLst>
      <p:ext uri="{BB962C8B-B14F-4D97-AF65-F5344CB8AC3E}">
        <p14:creationId xmlns:p14="http://schemas.microsoft.com/office/powerpoint/2010/main" val="1515752198"/>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pPr algn="ctr"/>
            <a:r>
              <a:rPr lang="en-US" dirty="0"/>
              <a:t>Reality Check</a:t>
            </a:r>
          </a:p>
        </p:txBody>
      </p:sp>
      <p:sp>
        <p:nvSpPr>
          <p:cNvPr id="3" name="Content Placeholder 2">
            <a:extLst>
              <a:ext uri="{FF2B5EF4-FFF2-40B4-BE49-F238E27FC236}">
                <a16:creationId xmlns:a16="http://schemas.microsoft.com/office/drawing/2014/main" id="{797A0A7B-0574-43C1-8498-AB1F7F80FDDD}"/>
              </a:ext>
            </a:extLst>
          </p:cNvPr>
          <p:cNvSpPr>
            <a:spLocks noGrp="1"/>
          </p:cNvSpPr>
          <p:nvPr>
            <p:ph idx="1"/>
          </p:nvPr>
        </p:nvSpPr>
        <p:spPr>
          <a:xfrm>
            <a:off x="609600" y="1843088"/>
            <a:ext cx="10972800" cy="4129111"/>
          </a:xfrm>
        </p:spPr>
        <p:txBody>
          <a:bodyPr>
            <a:normAutofit lnSpcReduction="10000"/>
          </a:bodyPr>
          <a:lstStyle/>
          <a:p>
            <a:r>
              <a:rPr lang="en-US" dirty="0">
                <a:solidFill>
                  <a:schemeClr val="tx1"/>
                </a:solidFill>
              </a:rPr>
              <a:t>Reality Check from CIS is an engaging online tool designed to estimate the income necessary to support your desired lifestyle. </a:t>
            </a:r>
            <a:br>
              <a:rPr lang="en-US" dirty="0">
                <a:solidFill>
                  <a:schemeClr val="tx1"/>
                </a:solidFill>
              </a:rPr>
            </a:br>
            <a:endParaRPr lang="en-US" dirty="0">
              <a:solidFill>
                <a:schemeClr val="tx1"/>
              </a:solidFill>
            </a:endParaRPr>
          </a:p>
          <a:p>
            <a:r>
              <a:rPr lang="en-US" dirty="0">
                <a:solidFill>
                  <a:schemeClr val="tx1"/>
                </a:solidFill>
              </a:rPr>
              <a:t>You'll be asked questions about where you’d like to live in Massachusetts and how you spend your money (</a:t>
            </a:r>
            <a:r>
              <a:rPr lang="en-US" i="1" dirty="0">
                <a:solidFill>
                  <a:schemeClr val="tx1"/>
                </a:solidFill>
              </a:rPr>
              <a:t>budget</a:t>
            </a:r>
            <a:r>
              <a:rPr lang="en-US" dirty="0">
                <a:solidFill>
                  <a:schemeClr val="tx1"/>
                </a:solidFill>
              </a:rPr>
              <a:t>) . From there, you’ll be directed to jobs that meet your financial needs.</a:t>
            </a:r>
          </a:p>
          <a:p>
            <a:pPr marL="0" indent="0">
              <a:buNone/>
            </a:pPr>
            <a:endParaRPr lang="en-US" dirty="0">
              <a:solidFill>
                <a:schemeClr val="tx1"/>
              </a:solidFill>
            </a:endParaRPr>
          </a:p>
          <a:p>
            <a:r>
              <a:rPr lang="en-US" dirty="0">
                <a:solidFill>
                  <a:schemeClr val="tx1"/>
                </a:solidFill>
              </a:rPr>
              <a:t>Reality Check will show you how much your living expenses will cost, and the amount of money you will need to earn to pay for them.</a:t>
            </a:r>
          </a:p>
        </p:txBody>
      </p:sp>
      <p:pic>
        <p:nvPicPr>
          <p:cNvPr id="5" name="Picture 4">
            <a:extLst>
              <a:ext uri="{FF2B5EF4-FFF2-40B4-BE49-F238E27FC236}">
                <a16:creationId xmlns:a16="http://schemas.microsoft.com/office/drawing/2014/main" id="{1EC626CB-EDB6-499E-AC2B-015B6579E66B}"/>
              </a:ext>
            </a:extLst>
          </p:cNvPr>
          <p:cNvPicPr>
            <a:picLocks noChangeAspect="1"/>
          </p:cNvPicPr>
          <p:nvPr/>
        </p:nvPicPr>
        <p:blipFill>
          <a:blip r:embed="rId2"/>
          <a:stretch>
            <a:fillRect/>
          </a:stretch>
        </p:blipFill>
        <p:spPr>
          <a:xfrm>
            <a:off x="169628" y="114168"/>
            <a:ext cx="2962688" cy="1543265"/>
          </a:xfrm>
          <a:prstGeom prst="rect">
            <a:avLst/>
          </a:prstGeom>
        </p:spPr>
      </p:pic>
    </p:spTree>
    <p:extLst>
      <p:ext uri="{BB962C8B-B14F-4D97-AF65-F5344CB8AC3E}">
        <p14:creationId xmlns:p14="http://schemas.microsoft.com/office/powerpoint/2010/main" val="2730467149"/>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0DE1-07BE-4EF3-ADE9-9F282C107B35}"/>
              </a:ext>
            </a:extLst>
          </p:cNvPr>
          <p:cNvSpPr>
            <a:spLocks noGrp="1"/>
          </p:cNvSpPr>
          <p:nvPr>
            <p:ph type="title"/>
          </p:nvPr>
        </p:nvSpPr>
        <p:spPr/>
        <p:txBody>
          <a:bodyPr/>
          <a:lstStyle/>
          <a:p>
            <a:pPr algn="ctr"/>
            <a:r>
              <a:rPr lang="en-US" dirty="0"/>
              <a:t>Reality Check</a:t>
            </a:r>
          </a:p>
        </p:txBody>
      </p:sp>
      <p:pic>
        <p:nvPicPr>
          <p:cNvPr id="5" name="Picture 4">
            <a:extLst>
              <a:ext uri="{FF2B5EF4-FFF2-40B4-BE49-F238E27FC236}">
                <a16:creationId xmlns:a16="http://schemas.microsoft.com/office/drawing/2014/main" id="{0789B879-7654-4E0B-80DC-046525C71F4C}"/>
              </a:ext>
            </a:extLst>
          </p:cNvPr>
          <p:cNvPicPr>
            <a:picLocks noChangeAspect="1"/>
          </p:cNvPicPr>
          <p:nvPr/>
        </p:nvPicPr>
        <p:blipFill>
          <a:blip r:embed="rId2"/>
          <a:stretch>
            <a:fillRect/>
          </a:stretch>
        </p:blipFill>
        <p:spPr>
          <a:xfrm>
            <a:off x="3171824" y="1286319"/>
            <a:ext cx="8924973" cy="4848902"/>
          </a:xfrm>
          <a:prstGeom prst="rect">
            <a:avLst/>
          </a:prstGeom>
          <a:ln>
            <a:solidFill>
              <a:schemeClr val="accent1"/>
            </a:solidFill>
          </a:ln>
        </p:spPr>
      </p:pic>
      <p:sp>
        <p:nvSpPr>
          <p:cNvPr id="6" name="TextBox 5">
            <a:extLst>
              <a:ext uri="{FF2B5EF4-FFF2-40B4-BE49-F238E27FC236}">
                <a16:creationId xmlns:a16="http://schemas.microsoft.com/office/drawing/2014/main" id="{42F66007-6E32-40DC-A2F6-C4FC411FEFFE}"/>
              </a:ext>
            </a:extLst>
          </p:cNvPr>
          <p:cNvSpPr txBox="1"/>
          <p:nvPr/>
        </p:nvSpPr>
        <p:spPr>
          <a:xfrm>
            <a:off x="152354" y="1209247"/>
            <a:ext cx="3019471" cy="5016758"/>
          </a:xfrm>
          <a:prstGeom prst="rect">
            <a:avLst/>
          </a:prstGeom>
          <a:noFill/>
        </p:spPr>
        <p:txBody>
          <a:bodyPr wrap="square" rtlCol="0">
            <a:spAutoFit/>
          </a:bodyPr>
          <a:lstStyle/>
          <a:p>
            <a:r>
              <a:rPr lang="en-US" sz="2000" b="1" dirty="0">
                <a:solidFill>
                  <a:srgbClr val="FF0000"/>
                </a:solidFill>
              </a:rPr>
              <a:t>Note:  </a:t>
            </a:r>
          </a:p>
          <a:p>
            <a:r>
              <a:rPr lang="en-US" sz="2000" dirty="0"/>
              <a:t>This assessment is a lifestyle assessment.</a:t>
            </a:r>
          </a:p>
          <a:p>
            <a:endParaRPr lang="en-US" sz="2000" dirty="0"/>
          </a:p>
          <a:p>
            <a:r>
              <a:rPr lang="en-US" sz="2000" dirty="0"/>
              <a:t>It has a minimum of twelve (</a:t>
            </a:r>
            <a:r>
              <a:rPr lang="en-US" sz="2000" i="1" dirty="0"/>
              <a:t>12</a:t>
            </a:r>
            <a:r>
              <a:rPr lang="en-US" sz="2000" dirty="0"/>
              <a:t>) living  expenses. </a:t>
            </a:r>
          </a:p>
          <a:p>
            <a:endParaRPr lang="en-US" sz="2000" dirty="0"/>
          </a:p>
          <a:p>
            <a:r>
              <a:rPr lang="en-US" sz="2000" dirty="0"/>
              <a:t>You will select the various options under each expense.</a:t>
            </a:r>
          </a:p>
          <a:p>
            <a:endParaRPr lang="en-US" sz="2000" dirty="0"/>
          </a:p>
          <a:p>
            <a:r>
              <a:rPr lang="en-US" sz="2000" dirty="0"/>
              <a:t>From there the program will determine a needed budget and various career options that meet these expenses / budget</a:t>
            </a:r>
            <a:r>
              <a:rPr lang="en-US" dirty="0"/>
              <a:t>.</a:t>
            </a:r>
          </a:p>
        </p:txBody>
      </p:sp>
    </p:spTree>
    <p:extLst>
      <p:ext uri="{BB962C8B-B14F-4D97-AF65-F5344CB8AC3E}">
        <p14:creationId xmlns:p14="http://schemas.microsoft.com/office/powerpoint/2010/main" val="1750899831"/>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34929"/>
            <a:ext cx="3407797" cy="1325563"/>
          </a:xfrm>
        </p:spPr>
        <p:txBody>
          <a:bodyPr/>
          <a:lstStyle/>
          <a:p>
            <a:r>
              <a:rPr lang="en-US" dirty="0"/>
              <a:t>Reality Check</a:t>
            </a:r>
          </a:p>
        </p:txBody>
      </p:sp>
      <p:pic>
        <p:nvPicPr>
          <p:cNvPr id="5" name="Picture 4">
            <a:extLst>
              <a:ext uri="{FF2B5EF4-FFF2-40B4-BE49-F238E27FC236}">
                <a16:creationId xmlns:a16="http://schemas.microsoft.com/office/drawing/2014/main" id="{3F9D2F0F-776C-4AB3-9986-8DBF7F81A16C}"/>
              </a:ext>
            </a:extLst>
          </p:cNvPr>
          <p:cNvPicPr>
            <a:picLocks noChangeAspect="1"/>
          </p:cNvPicPr>
          <p:nvPr/>
        </p:nvPicPr>
        <p:blipFill>
          <a:blip r:embed="rId2"/>
          <a:stretch>
            <a:fillRect/>
          </a:stretch>
        </p:blipFill>
        <p:spPr>
          <a:xfrm>
            <a:off x="4528978" y="0"/>
            <a:ext cx="7182059" cy="6858000"/>
          </a:xfrm>
          <a:prstGeom prst="rect">
            <a:avLst/>
          </a:prstGeom>
          <a:ln>
            <a:solidFill>
              <a:schemeClr val="accent1"/>
            </a:solidFill>
          </a:ln>
        </p:spPr>
      </p:pic>
      <p:sp>
        <p:nvSpPr>
          <p:cNvPr id="6" name="TextBox 5">
            <a:extLst>
              <a:ext uri="{FF2B5EF4-FFF2-40B4-BE49-F238E27FC236}">
                <a16:creationId xmlns:a16="http://schemas.microsoft.com/office/drawing/2014/main" id="{E9BDBF7E-E293-448D-97A5-ABA819F8DDC7}"/>
              </a:ext>
            </a:extLst>
          </p:cNvPr>
          <p:cNvSpPr txBox="1"/>
          <p:nvPr/>
        </p:nvSpPr>
        <p:spPr>
          <a:xfrm>
            <a:off x="285753" y="1508445"/>
            <a:ext cx="4145984" cy="4493538"/>
          </a:xfrm>
          <a:prstGeom prst="rect">
            <a:avLst/>
          </a:prstGeom>
          <a:noFill/>
        </p:spPr>
        <p:txBody>
          <a:bodyPr wrap="square" rtlCol="0">
            <a:spAutoFit/>
          </a:bodyPr>
          <a:lstStyle/>
          <a:p>
            <a:r>
              <a:rPr lang="en-US" sz="2200" b="1" dirty="0">
                <a:solidFill>
                  <a:srgbClr val="FF0000"/>
                </a:solidFill>
              </a:rPr>
              <a:t>Note:  </a:t>
            </a:r>
            <a:br>
              <a:rPr lang="en-US" sz="2200" b="1" dirty="0">
                <a:solidFill>
                  <a:srgbClr val="FF0000"/>
                </a:solidFill>
              </a:rPr>
            </a:br>
            <a:endParaRPr lang="en-US" sz="2200" b="1" dirty="0">
              <a:solidFill>
                <a:srgbClr val="FF0000"/>
              </a:solidFill>
            </a:endParaRPr>
          </a:p>
          <a:p>
            <a:r>
              <a:rPr lang="en-US" sz="2200" dirty="0"/>
              <a:t>Expenses under the various categories comes from a variety of documented sources.</a:t>
            </a:r>
          </a:p>
          <a:p>
            <a:endParaRPr lang="en-US" sz="2200" dirty="0"/>
          </a:p>
          <a:p>
            <a:r>
              <a:rPr lang="en-US" sz="2200" i="1" dirty="0"/>
              <a:t>Mass Real Estate information, </a:t>
            </a:r>
          </a:p>
          <a:p>
            <a:r>
              <a:rPr lang="en-US" sz="2200" i="1" dirty="0"/>
              <a:t>National costs for transportation (autos + insurance + upkeep), </a:t>
            </a:r>
          </a:p>
          <a:p>
            <a:r>
              <a:rPr lang="en-US" sz="2200" i="1" dirty="0"/>
              <a:t>national utility costs, etc.</a:t>
            </a:r>
          </a:p>
          <a:p>
            <a:pPr marL="285750" indent="-285750">
              <a:buFont typeface="Arial" panose="020B0604020202020204" pitchFamily="34" charset="0"/>
              <a:buChar char="•"/>
            </a:pPr>
            <a:endParaRPr lang="en-US" sz="2200" i="1" dirty="0"/>
          </a:p>
          <a:p>
            <a:pPr marL="285750" indent="-285750">
              <a:buFont typeface="Arial" panose="020B0604020202020204" pitchFamily="34" charset="0"/>
              <a:buChar char="•"/>
            </a:pPr>
            <a:endParaRPr lang="en-US" sz="2200" i="1" dirty="0"/>
          </a:p>
          <a:p>
            <a:pPr marL="285750" indent="-285750">
              <a:buFont typeface="Arial" panose="020B0604020202020204" pitchFamily="34" charset="0"/>
              <a:buChar char="•"/>
            </a:pPr>
            <a:r>
              <a:rPr lang="en-US" sz="2200" dirty="0"/>
              <a:t>Child expense are </a:t>
            </a:r>
            <a:r>
              <a:rPr lang="en-US" sz="2200" i="1" dirty="0"/>
              <a:t>optional</a:t>
            </a:r>
            <a:r>
              <a:rPr lang="en-US" sz="2200" dirty="0"/>
              <a:t> </a:t>
            </a:r>
          </a:p>
        </p:txBody>
      </p:sp>
    </p:spTree>
    <p:extLst>
      <p:ext uri="{BB962C8B-B14F-4D97-AF65-F5344CB8AC3E}">
        <p14:creationId xmlns:p14="http://schemas.microsoft.com/office/powerpoint/2010/main" val="662306826"/>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3168F4-8B4D-45E3-B9A3-BCC95515C644}"/>
              </a:ext>
            </a:extLst>
          </p:cNvPr>
          <p:cNvPicPr>
            <a:picLocks noChangeAspect="1"/>
          </p:cNvPicPr>
          <p:nvPr/>
        </p:nvPicPr>
        <p:blipFill>
          <a:blip r:embed="rId2"/>
          <a:stretch>
            <a:fillRect/>
          </a:stretch>
        </p:blipFill>
        <p:spPr>
          <a:xfrm>
            <a:off x="5580543" y="0"/>
            <a:ext cx="5941949" cy="6858000"/>
          </a:xfrm>
          <a:prstGeom prst="rect">
            <a:avLst/>
          </a:prstGeom>
          <a:ln>
            <a:solidFill>
              <a:schemeClr val="accent1"/>
            </a:solidFill>
          </a:ln>
        </p:spPr>
      </p:pic>
      <p:sp>
        <p:nvSpPr>
          <p:cNvPr id="5" name="Title 1">
            <a:extLst>
              <a:ext uri="{FF2B5EF4-FFF2-40B4-BE49-F238E27FC236}">
                <a16:creationId xmlns:a16="http://schemas.microsoft.com/office/drawing/2014/main" id="{712726BD-ACF1-4A69-9628-03C1D2DFB2F4}"/>
              </a:ext>
            </a:extLst>
          </p:cNvPr>
          <p:cNvSpPr>
            <a:spLocks noGrp="1"/>
          </p:cNvSpPr>
          <p:nvPr>
            <p:ph type="title"/>
          </p:nvPr>
        </p:nvSpPr>
        <p:spPr>
          <a:xfrm>
            <a:off x="838200" y="-20641"/>
            <a:ext cx="3407797" cy="1325563"/>
          </a:xfrm>
        </p:spPr>
        <p:txBody>
          <a:bodyPr/>
          <a:lstStyle/>
          <a:p>
            <a:r>
              <a:rPr lang="en-US" dirty="0"/>
              <a:t>Reality Check</a:t>
            </a:r>
          </a:p>
        </p:txBody>
      </p:sp>
      <p:sp>
        <p:nvSpPr>
          <p:cNvPr id="6" name="TextBox 5">
            <a:extLst>
              <a:ext uri="{FF2B5EF4-FFF2-40B4-BE49-F238E27FC236}">
                <a16:creationId xmlns:a16="http://schemas.microsoft.com/office/drawing/2014/main" id="{D1B87384-F689-49C1-94BE-5F80F9BF328A}"/>
              </a:ext>
            </a:extLst>
          </p:cNvPr>
          <p:cNvSpPr txBox="1"/>
          <p:nvPr/>
        </p:nvSpPr>
        <p:spPr>
          <a:xfrm>
            <a:off x="1130364" y="2532800"/>
            <a:ext cx="3226950" cy="2585323"/>
          </a:xfrm>
          <a:prstGeom prst="rect">
            <a:avLst/>
          </a:prstGeom>
          <a:noFill/>
        </p:spPr>
        <p:txBody>
          <a:bodyPr wrap="square" rtlCol="0">
            <a:spAutoFit/>
          </a:bodyPr>
          <a:lstStyle/>
          <a:p>
            <a:r>
              <a:rPr lang="en-US" sz="2400" b="1" dirty="0">
                <a:solidFill>
                  <a:srgbClr val="FF0000"/>
                </a:solidFill>
              </a:rPr>
              <a:t>Note:  </a:t>
            </a:r>
            <a:br>
              <a:rPr lang="en-US" sz="2400" b="1" dirty="0">
                <a:solidFill>
                  <a:srgbClr val="FF0000"/>
                </a:solidFill>
              </a:rPr>
            </a:br>
            <a:endParaRPr lang="en-US" sz="2400" b="1" dirty="0">
              <a:solidFill>
                <a:srgbClr val="FF0000"/>
              </a:solidFill>
            </a:endParaRPr>
          </a:p>
          <a:p>
            <a:r>
              <a:rPr lang="en-US" sz="2400" dirty="0"/>
              <a:t>Annualized Expenses are calculated + Taxes </a:t>
            </a:r>
          </a:p>
          <a:p>
            <a:endParaRPr lang="en-US" sz="2400" dirty="0"/>
          </a:p>
          <a:p>
            <a:r>
              <a:rPr lang="en-US" sz="2400" dirty="0"/>
              <a:t>And Itemized</a:t>
            </a:r>
          </a:p>
          <a:p>
            <a:endParaRPr lang="en-US" dirty="0"/>
          </a:p>
        </p:txBody>
      </p:sp>
    </p:spTree>
    <p:extLst>
      <p:ext uri="{BB962C8B-B14F-4D97-AF65-F5344CB8AC3E}">
        <p14:creationId xmlns:p14="http://schemas.microsoft.com/office/powerpoint/2010/main" val="2219189378"/>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C20238-3413-44B3-8A30-1D2015DDC2BA}"/>
              </a:ext>
            </a:extLst>
          </p:cNvPr>
          <p:cNvPicPr>
            <a:picLocks noChangeAspect="1"/>
          </p:cNvPicPr>
          <p:nvPr/>
        </p:nvPicPr>
        <p:blipFill>
          <a:blip r:embed="rId2"/>
          <a:stretch>
            <a:fillRect/>
          </a:stretch>
        </p:blipFill>
        <p:spPr>
          <a:xfrm>
            <a:off x="6795002" y="0"/>
            <a:ext cx="4848682" cy="6858000"/>
          </a:xfrm>
          <a:prstGeom prst="rect">
            <a:avLst/>
          </a:prstGeom>
          <a:ln>
            <a:solidFill>
              <a:schemeClr val="accent1"/>
            </a:solidFill>
          </a:ln>
        </p:spPr>
      </p:pic>
      <p:sp>
        <p:nvSpPr>
          <p:cNvPr id="6" name="Title 1">
            <a:extLst>
              <a:ext uri="{FF2B5EF4-FFF2-40B4-BE49-F238E27FC236}">
                <a16:creationId xmlns:a16="http://schemas.microsoft.com/office/drawing/2014/main" id="{4CEB0F0F-B040-490A-846E-0976314A48EF}"/>
              </a:ext>
            </a:extLst>
          </p:cNvPr>
          <p:cNvSpPr>
            <a:spLocks noGrp="1"/>
          </p:cNvSpPr>
          <p:nvPr>
            <p:ph type="title"/>
          </p:nvPr>
        </p:nvSpPr>
        <p:spPr>
          <a:xfrm>
            <a:off x="838200" y="-77797"/>
            <a:ext cx="3407797" cy="1325563"/>
          </a:xfrm>
        </p:spPr>
        <p:txBody>
          <a:bodyPr/>
          <a:lstStyle/>
          <a:p>
            <a:r>
              <a:rPr lang="en-US" dirty="0"/>
              <a:t>Reality Check</a:t>
            </a:r>
          </a:p>
        </p:txBody>
      </p:sp>
      <p:sp>
        <p:nvSpPr>
          <p:cNvPr id="7" name="TextBox 6">
            <a:extLst>
              <a:ext uri="{FF2B5EF4-FFF2-40B4-BE49-F238E27FC236}">
                <a16:creationId xmlns:a16="http://schemas.microsoft.com/office/drawing/2014/main" id="{F0F6A702-389D-43E1-9A02-381134BE50D4}"/>
              </a:ext>
            </a:extLst>
          </p:cNvPr>
          <p:cNvSpPr txBox="1"/>
          <p:nvPr/>
        </p:nvSpPr>
        <p:spPr>
          <a:xfrm>
            <a:off x="1613247" y="1554339"/>
            <a:ext cx="3783751" cy="4431983"/>
          </a:xfrm>
          <a:prstGeom prst="rect">
            <a:avLst/>
          </a:prstGeom>
          <a:noFill/>
        </p:spPr>
        <p:txBody>
          <a:bodyPr wrap="square" rtlCol="0">
            <a:spAutoFit/>
          </a:bodyPr>
          <a:lstStyle/>
          <a:p>
            <a:r>
              <a:rPr lang="en-US" sz="2400" b="1" dirty="0">
                <a:solidFill>
                  <a:srgbClr val="FF0000"/>
                </a:solidFill>
              </a:rPr>
              <a:t>Note:  </a:t>
            </a:r>
            <a:br>
              <a:rPr lang="en-US" sz="2400" b="1" dirty="0">
                <a:solidFill>
                  <a:srgbClr val="FF0000"/>
                </a:solidFill>
              </a:rPr>
            </a:br>
            <a:endParaRPr lang="en-US" sz="2400" b="1" dirty="0">
              <a:solidFill>
                <a:srgbClr val="FF0000"/>
              </a:solidFill>
            </a:endParaRPr>
          </a:p>
          <a:p>
            <a:r>
              <a:rPr lang="en-US" sz="2400" dirty="0"/>
              <a:t>Career Option can be extrapolated from Expenses.</a:t>
            </a:r>
          </a:p>
          <a:p>
            <a:endParaRPr lang="en-US" sz="2400" dirty="0"/>
          </a:p>
          <a:p>
            <a:r>
              <a:rPr lang="en-US" sz="2400" dirty="0"/>
              <a:t>Will list Occupations in your demographics that meet your expense.</a:t>
            </a:r>
          </a:p>
          <a:p>
            <a:endParaRPr lang="en-US" sz="2400" dirty="0"/>
          </a:p>
          <a:p>
            <a:r>
              <a:rPr lang="en-US" sz="2400" dirty="0"/>
              <a:t>Can adjust with Career Cluster filter </a:t>
            </a:r>
          </a:p>
          <a:p>
            <a:endParaRPr lang="en-US" dirty="0"/>
          </a:p>
        </p:txBody>
      </p:sp>
    </p:spTree>
    <p:extLst>
      <p:ext uri="{BB962C8B-B14F-4D97-AF65-F5344CB8AC3E}">
        <p14:creationId xmlns:p14="http://schemas.microsoft.com/office/powerpoint/2010/main" val="559133859"/>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54348"/>
          </a:xfrm>
        </p:spPr>
        <p:txBody>
          <a:bodyPr anchor="ctr">
            <a:normAutofit/>
          </a:bodyPr>
          <a:lstStyle/>
          <a:p>
            <a:r>
              <a:rPr lang="en-US" sz="2000"/>
              <a:t>The MassHire CIS Training Calendar</a:t>
            </a:r>
            <a:br>
              <a:rPr lang="en-US" sz="2000"/>
            </a:br>
            <a:r>
              <a:rPr lang="en-US" sz="2000">
                <a:hlinkClick r:id="rId2">
                  <a:extLst>
                    <a:ext uri="{A12FA001-AC4F-418D-AE19-62706E023703}">
                      <ahyp:hlinkClr xmlns:ahyp="http://schemas.microsoft.com/office/drawing/2018/hyperlinkcolor" val="tx"/>
                    </a:ext>
                  </a:extLst>
                </a:hlinkClick>
              </a:rPr>
              <a:t>https://www.mass.gov/how-to/masshire-career-information-system-360-cis-360-training</a:t>
            </a:r>
            <a:r>
              <a:rPr lang="en-US" sz="2000"/>
              <a:t> </a:t>
            </a:r>
          </a:p>
        </p:txBody>
      </p:sp>
      <p:sp>
        <p:nvSpPr>
          <p:cNvPr id="10" name="Slide Number Placeholder 4">
            <a:extLst>
              <a:ext uri="{FF2B5EF4-FFF2-40B4-BE49-F238E27FC236}">
                <a16:creationId xmlns:a16="http://schemas.microsoft.com/office/drawing/2014/main" id="{41BE4A6E-E96D-81C3-C590-A5439C2F575D}"/>
              </a:ext>
            </a:extLst>
          </p:cNvPr>
          <p:cNvSpPr>
            <a:spLocks noGrp="1"/>
          </p:cNvSpPr>
          <p:nvPr>
            <p:ph type="sldNum" sz="quarter" idx="4"/>
          </p:nvPr>
        </p:nvSpPr>
        <p:spPr>
          <a:xfrm>
            <a:off x="11187289" y="6358002"/>
            <a:ext cx="395111" cy="365125"/>
          </a:xfrm>
        </p:spPr>
        <p:txBody>
          <a:bodyPr anchor="ctr">
            <a:normAutofit/>
          </a:bodyPr>
          <a:lstStyle/>
          <a:p>
            <a:pPr>
              <a:spcAft>
                <a:spcPts val="600"/>
              </a:spcAft>
              <a:defRPr/>
            </a:pPr>
            <a:fld id="{E072579F-9FF5-4201-872C-73481382824D}" type="slidenum">
              <a:rPr lang="en-US"/>
              <a:pPr>
                <a:spcAft>
                  <a:spcPts val="600"/>
                </a:spcAft>
                <a:defRPr/>
              </a:pPr>
              <a:t>6</a:t>
            </a:fld>
            <a:endParaRPr lang="en-US"/>
          </a:p>
        </p:txBody>
      </p:sp>
      <p:pic>
        <p:nvPicPr>
          <p:cNvPr id="4" name="Picture 3">
            <a:extLst>
              <a:ext uri="{FF2B5EF4-FFF2-40B4-BE49-F238E27FC236}">
                <a16:creationId xmlns:a16="http://schemas.microsoft.com/office/drawing/2014/main" id="{1D35E51D-F842-DF00-5FAF-92E33747F509}"/>
              </a:ext>
            </a:extLst>
          </p:cNvPr>
          <p:cNvPicPr>
            <a:picLocks noChangeAspect="1"/>
          </p:cNvPicPr>
          <p:nvPr/>
        </p:nvPicPr>
        <p:blipFill>
          <a:blip r:embed="rId3"/>
          <a:stretch>
            <a:fillRect/>
          </a:stretch>
        </p:blipFill>
        <p:spPr>
          <a:xfrm>
            <a:off x="4263931" y="1253092"/>
            <a:ext cx="3664138" cy="4896102"/>
          </a:xfrm>
          <a:prstGeom prst="rect">
            <a:avLst/>
          </a:prstGeom>
        </p:spPr>
      </p:pic>
    </p:spTree>
    <p:extLst>
      <p:ext uri="{BB962C8B-B14F-4D97-AF65-F5344CB8AC3E}">
        <p14:creationId xmlns:p14="http://schemas.microsoft.com/office/powerpoint/2010/main" val="3468150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p:txBody>
          <a:bodyPr/>
          <a:lstStyle/>
          <a:p>
            <a:pPr algn="ctr"/>
            <a:r>
              <a:rPr lang="en-US" dirty="0"/>
              <a:t>My dashboard</a:t>
            </a:r>
          </a:p>
        </p:txBody>
      </p:sp>
      <p:pic>
        <p:nvPicPr>
          <p:cNvPr id="5" name="Picture 4">
            <a:extLst>
              <a:ext uri="{FF2B5EF4-FFF2-40B4-BE49-F238E27FC236}">
                <a16:creationId xmlns:a16="http://schemas.microsoft.com/office/drawing/2014/main" id="{7BC9C42E-1D9C-413B-AE14-1B4C086CEA32}"/>
              </a:ext>
            </a:extLst>
          </p:cNvPr>
          <p:cNvPicPr>
            <a:picLocks noChangeAspect="1"/>
          </p:cNvPicPr>
          <p:nvPr/>
        </p:nvPicPr>
        <p:blipFill>
          <a:blip r:embed="rId2"/>
          <a:stretch>
            <a:fillRect/>
          </a:stretch>
        </p:blipFill>
        <p:spPr>
          <a:xfrm>
            <a:off x="1478249" y="1395675"/>
            <a:ext cx="9173855" cy="4601217"/>
          </a:xfrm>
          <a:prstGeom prst="rect">
            <a:avLst/>
          </a:prstGeom>
          <a:ln>
            <a:solidFill>
              <a:schemeClr val="accent1"/>
            </a:solidFill>
          </a:ln>
        </p:spPr>
      </p:pic>
    </p:spTree>
    <p:extLst>
      <p:ext uri="{BB962C8B-B14F-4D97-AF65-F5344CB8AC3E}">
        <p14:creationId xmlns:p14="http://schemas.microsoft.com/office/powerpoint/2010/main" val="4205438616"/>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4029-57B7-4822-AA3C-9B3B246C6898}"/>
              </a:ext>
            </a:extLst>
          </p:cNvPr>
          <p:cNvSpPr>
            <a:spLocks noGrp="1"/>
          </p:cNvSpPr>
          <p:nvPr>
            <p:ph type="title"/>
          </p:nvPr>
        </p:nvSpPr>
        <p:spPr>
          <a:xfrm>
            <a:off x="838200" y="22217"/>
            <a:ext cx="3497494" cy="1325563"/>
          </a:xfrm>
        </p:spPr>
        <p:txBody>
          <a:bodyPr/>
          <a:lstStyle/>
          <a:p>
            <a:r>
              <a:rPr lang="en-US" dirty="0"/>
              <a:t>My dashboard</a:t>
            </a:r>
          </a:p>
        </p:txBody>
      </p:sp>
      <p:sp>
        <p:nvSpPr>
          <p:cNvPr id="6" name="TextBox 5">
            <a:extLst>
              <a:ext uri="{FF2B5EF4-FFF2-40B4-BE49-F238E27FC236}">
                <a16:creationId xmlns:a16="http://schemas.microsoft.com/office/drawing/2014/main" id="{B7338B8D-4EDA-41BE-8A0E-B8F1354345C0}"/>
              </a:ext>
            </a:extLst>
          </p:cNvPr>
          <p:cNvSpPr txBox="1"/>
          <p:nvPr/>
        </p:nvSpPr>
        <p:spPr>
          <a:xfrm>
            <a:off x="1797702" y="2427169"/>
            <a:ext cx="3226950" cy="1477328"/>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Self-Survey Results </a:t>
            </a:r>
          </a:p>
          <a:p>
            <a:endParaRPr lang="en-US" dirty="0"/>
          </a:p>
        </p:txBody>
      </p:sp>
      <p:pic>
        <p:nvPicPr>
          <p:cNvPr id="4" name="Picture 3">
            <a:extLst>
              <a:ext uri="{FF2B5EF4-FFF2-40B4-BE49-F238E27FC236}">
                <a16:creationId xmlns:a16="http://schemas.microsoft.com/office/drawing/2014/main" id="{D169F1C6-E3FD-E7A1-9BF7-7A3EC348F49D}"/>
              </a:ext>
            </a:extLst>
          </p:cNvPr>
          <p:cNvPicPr>
            <a:picLocks noChangeAspect="1"/>
          </p:cNvPicPr>
          <p:nvPr/>
        </p:nvPicPr>
        <p:blipFill>
          <a:blip r:embed="rId2"/>
          <a:stretch>
            <a:fillRect/>
          </a:stretch>
        </p:blipFill>
        <p:spPr>
          <a:xfrm>
            <a:off x="5631094" y="208425"/>
            <a:ext cx="3815113" cy="6366546"/>
          </a:xfrm>
          <a:prstGeom prst="rect">
            <a:avLst/>
          </a:prstGeom>
          <a:ln w="19050">
            <a:solidFill>
              <a:schemeClr val="accent1"/>
            </a:solidFill>
          </a:ln>
        </p:spPr>
      </p:pic>
    </p:spTree>
    <p:extLst>
      <p:ext uri="{BB962C8B-B14F-4D97-AF65-F5344CB8AC3E}">
        <p14:creationId xmlns:p14="http://schemas.microsoft.com/office/powerpoint/2010/main" val="255771467"/>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B23D67-8BEF-4990-8807-35496EB6AA88}"/>
              </a:ext>
            </a:extLst>
          </p:cNvPr>
          <p:cNvSpPr>
            <a:spLocks noGrp="1"/>
          </p:cNvSpPr>
          <p:nvPr>
            <p:ph type="title"/>
          </p:nvPr>
        </p:nvSpPr>
        <p:spPr>
          <a:xfrm>
            <a:off x="313417" y="-20641"/>
            <a:ext cx="3497494" cy="1325563"/>
          </a:xfrm>
        </p:spPr>
        <p:txBody>
          <a:bodyPr/>
          <a:lstStyle/>
          <a:p>
            <a:r>
              <a:rPr lang="en-US" dirty="0"/>
              <a:t>My dashboard</a:t>
            </a:r>
          </a:p>
        </p:txBody>
      </p:sp>
      <p:sp>
        <p:nvSpPr>
          <p:cNvPr id="7" name="TextBox 6">
            <a:extLst>
              <a:ext uri="{FF2B5EF4-FFF2-40B4-BE49-F238E27FC236}">
                <a16:creationId xmlns:a16="http://schemas.microsoft.com/office/drawing/2014/main" id="{58856EDD-54AF-4DE3-9C47-A641CBBC88D6}"/>
              </a:ext>
            </a:extLst>
          </p:cNvPr>
          <p:cNvSpPr txBox="1"/>
          <p:nvPr/>
        </p:nvSpPr>
        <p:spPr>
          <a:xfrm>
            <a:off x="286246" y="2085880"/>
            <a:ext cx="3226950" cy="2215991"/>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Careers selected as Favorites and Self-Survey Results</a:t>
            </a:r>
          </a:p>
          <a:p>
            <a:endParaRPr lang="en-US" dirty="0"/>
          </a:p>
        </p:txBody>
      </p:sp>
      <p:pic>
        <p:nvPicPr>
          <p:cNvPr id="3" name="Picture 2">
            <a:extLst>
              <a:ext uri="{FF2B5EF4-FFF2-40B4-BE49-F238E27FC236}">
                <a16:creationId xmlns:a16="http://schemas.microsoft.com/office/drawing/2014/main" id="{C56D7781-3BDB-8632-E0C9-2AC4DDA22B98}"/>
              </a:ext>
            </a:extLst>
          </p:cNvPr>
          <p:cNvPicPr>
            <a:picLocks noChangeAspect="1"/>
          </p:cNvPicPr>
          <p:nvPr/>
        </p:nvPicPr>
        <p:blipFill>
          <a:blip r:embed="rId2"/>
          <a:stretch>
            <a:fillRect/>
          </a:stretch>
        </p:blipFill>
        <p:spPr>
          <a:xfrm>
            <a:off x="3063718" y="1642380"/>
            <a:ext cx="8884509" cy="4279449"/>
          </a:xfrm>
          <a:prstGeom prst="rect">
            <a:avLst/>
          </a:prstGeom>
          <a:ln w="19050">
            <a:solidFill>
              <a:schemeClr val="accent1"/>
            </a:solidFill>
          </a:ln>
        </p:spPr>
      </p:pic>
    </p:spTree>
    <p:extLst>
      <p:ext uri="{BB962C8B-B14F-4D97-AF65-F5344CB8AC3E}">
        <p14:creationId xmlns:p14="http://schemas.microsoft.com/office/powerpoint/2010/main" val="1427906944"/>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DEA1A-1A41-4FAF-B691-A4270358A280}"/>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74835" y="5831205"/>
            <a:ext cx="2000250" cy="438150"/>
          </a:xfrm>
          <a:prstGeom prst="rect">
            <a:avLst/>
          </a:prstGeom>
          <a:noFill/>
          <a:ln>
            <a:noFill/>
          </a:ln>
        </p:spPr>
      </p:pic>
      <p:sp>
        <p:nvSpPr>
          <p:cNvPr id="8" name="TextBox 7">
            <a:extLst>
              <a:ext uri="{FF2B5EF4-FFF2-40B4-BE49-F238E27FC236}">
                <a16:creationId xmlns:a16="http://schemas.microsoft.com/office/drawing/2014/main" id="{2D8C7399-0837-37CB-6FEB-6792D8C75A27}"/>
              </a:ext>
            </a:extLst>
          </p:cNvPr>
          <p:cNvSpPr txBox="1"/>
          <p:nvPr/>
        </p:nvSpPr>
        <p:spPr>
          <a:xfrm>
            <a:off x="203201" y="2438398"/>
            <a:ext cx="2980266"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Self Surveys</a:t>
            </a:r>
          </a:p>
          <a:p>
            <a:br>
              <a:rPr lang="en-US" sz="2400" dirty="0"/>
            </a:br>
            <a:br>
              <a:rPr lang="en-US" sz="2400" dirty="0"/>
            </a:br>
            <a:endParaRPr lang="en-US" sz="2400" dirty="0"/>
          </a:p>
          <a:p>
            <a:pPr marL="342900" indent="-342900">
              <a:buFont typeface="Arial" panose="020B0604020202020204" pitchFamily="34" charset="0"/>
              <a:buChar char="•"/>
            </a:pPr>
            <a:r>
              <a:rPr lang="en-US" sz="2400" i="1" u="sng" dirty="0"/>
              <a:t>High School / College edition</a:t>
            </a:r>
          </a:p>
        </p:txBody>
      </p:sp>
      <p:pic>
        <p:nvPicPr>
          <p:cNvPr id="5" name="Picture 4">
            <a:extLst>
              <a:ext uri="{FF2B5EF4-FFF2-40B4-BE49-F238E27FC236}">
                <a16:creationId xmlns:a16="http://schemas.microsoft.com/office/drawing/2014/main" id="{53F84BB0-0830-3681-6341-98CD247A3964}"/>
              </a:ext>
            </a:extLst>
          </p:cNvPr>
          <p:cNvPicPr>
            <a:picLocks noChangeAspect="1"/>
          </p:cNvPicPr>
          <p:nvPr/>
        </p:nvPicPr>
        <p:blipFill>
          <a:blip r:embed="rId4"/>
          <a:stretch>
            <a:fillRect/>
          </a:stretch>
        </p:blipFill>
        <p:spPr>
          <a:xfrm>
            <a:off x="3476090" y="97650"/>
            <a:ext cx="5123624" cy="6705920"/>
          </a:xfrm>
          <a:prstGeom prst="rect">
            <a:avLst/>
          </a:prstGeom>
          <a:ln w="19050">
            <a:solidFill>
              <a:schemeClr val="accent1"/>
            </a:solidFill>
          </a:ln>
        </p:spPr>
      </p:pic>
    </p:spTree>
    <p:extLst>
      <p:ext uri="{BB962C8B-B14F-4D97-AF65-F5344CB8AC3E}">
        <p14:creationId xmlns:p14="http://schemas.microsoft.com/office/powerpoint/2010/main" val="42321238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a:xfrm>
            <a:off x="609600" y="1885950"/>
            <a:ext cx="10972800" cy="4086249"/>
          </a:xfrm>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6C46-34CD-D61C-F272-B381D8972034}"/>
              </a:ext>
            </a:extLst>
          </p:cNvPr>
          <p:cNvSpPr>
            <a:spLocks noGrp="1"/>
          </p:cNvSpPr>
          <p:nvPr>
            <p:ph type="title"/>
          </p:nvPr>
        </p:nvSpPr>
        <p:spPr/>
        <p:txBody>
          <a:bodyPr/>
          <a:lstStyle/>
          <a:p>
            <a:r>
              <a:rPr lang="en-US"/>
              <a:t>Part </a:t>
            </a:r>
            <a:r>
              <a:rPr lang="en-US" dirty="0"/>
              <a:t>2:  Careers in CIS 360</a:t>
            </a:r>
          </a:p>
        </p:txBody>
      </p:sp>
      <p:sp>
        <p:nvSpPr>
          <p:cNvPr id="3" name="Slide Number Placeholder 2">
            <a:extLst>
              <a:ext uri="{FF2B5EF4-FFF2-40B4-BE49-F238E27FC236}">
                <a16:creationId xmlns:a16="http://schemas.microsoft.com/office/drawing/2014/main" id="{A91863C6-9368-D734-9040-E178B0D13A88}"/>
              </a:ext>
            </a:extLst>
          </p:cNvPr>
          <p:cNvSpPr>
            <a:spLocks noGrp="1"/>
          </p:cNvSpPr>
          <p:nvPr>
            <p:ph type="sldNum" sz="quarter" idx="4"/>
          </p:nvPr>
        </p:nvSpPr>
        <p:spPr/>
        <p:txBody>
          <a:bodyPr/>
          <a:lstStyle/>
          <a:p>
            <a:fld id="{941BE8DD-6BA1-AD43-8321-0CEB068BCC7D}" type="slidenum">
              <a:rPr lang="en-US" smtClean="0"/>
              <a:pPr/>
              <a:t>66</a:t>
            </a:fld>
            <a:endParaRPr lang="en-US" dirty="0"/>
          </a:p>
        </p:txBody>
      </p:sp>
    </p:spTree>
    <p:extLst>
      <p:ext uri="{BB962C8B-B14F-4D97-AF65-F5344CB8AC3E}">
        <p14:creationId xmlns:p14="http://schemas.microsoft.com/office/powerpoint/2010/main" val="983677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285616"/>
            <a:ext cx="10515600" cy="692398"/>
          </a:xfrm>
        </p:spPr>
        <p:txBody>
          <a:bodyPr>
            <a:normAutofit/>
          </a:bodyPr>
          <a:lstStyle/>
          <a:p>
            <a:pPr algn="ctr"/>
            <a:r>
              <a:rPr lang="en-US" dirty="0"/>
              <a:t>Occupations / Careers</a:t>
            </a:r>
          </a:p>
        </p:txBody>
      </p:sp>
      <p:pic>
        <p:nvPicPr>
          <p:cNvPr id="5" name="Picture 4">
            <a:extLst>
              <a:ext uri="{FF2B5EF4-FFF2-40B4-BE49-F238E27FC236}">
                <a16:creationId xmlns:a16="http://schemas.microsoft.com/office/drawing/2014/main" id="{4C6F1F16-0A71-E607-3355-798C1D802DC7}"/>
              </a:ext>
            </a:extLst>
          </p:cNvPr>
          <p:cNvPicPr>
            <a:picLocks noChangeAspect="1"/>
          </p:cNvPicPr>
          <p:nvPr/>
        </p:nvPicPr>
        <p:blipFill>
          <a:blip r:embed="rId2"/>
          <a:stretch>
            <a:fillRect/>
          </a:stretch>
        </p:blipFill>
        <p:spPr>
          <a:xfrm>
            <a:off x="3063719" y="1279861"/>
            <a:ext cx="6064562" cy="4864350"/>
          </a:xfrm>
          <a:prstGeom prst="rect">
            <a:avLst/>
          </a:prstGeom>
          <a:ln w="19050">
            <a:solidFill>
              <a:schemeClr val="accent1"/>
            </a:solidFill>
          </a:ln>
        </p:spPr>
      </p:pic>
    </p:spTree>
    <p:extLst>
      <p:ext uri="{BB962C8B-B14F-4D97-AF65-F5344CB8AC3E}">
        <p14:creationId xmlns:p14="http://schemas.microsoft.com/office/powerpoint/2010/main" val="2313808976"/>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E7144-3486-4629-BF5B-754F1501FD86}"/>
              </a:ext>
            </a:extLst>
          </p:cNvPr>
          <p:cNvSpPr>
            <a:spLocks noGrp="1"/>
          </p:cNvSpPr>
          <p:nvPr>
            <p:ph idx="1"/>
          </p:nvPr>
        </p:nvSpPr>
        <p:spPr>
          <a:xfrm>
            <a:off x="872391" y="1559529"/>
            <a:ext cx="10515600" cy="4351338"/>
          </a:xfrm>
        </p:spPr>
        <p:txBody>
          <a:bodyPr>
            <a:normAutofit lnSpcReduction="10000"/>
          </a:bodyPr>
          <a:lstStyle/>
          <a:p>
            <a:r>
              <a:rPr lang="en-US" dirty="0">
                <a:solidFill>
                  <a:srgbClr val="00B050"/>
                </a:solidFill>
              </a:rPr>
              <a:t>555 Occupations in MassHire Career Information Systems</a:t>
            </a:r>
          </a:p>
          <a:p>
            <a:r>
              <a:rPr lang="en-US" dirty="0">
                <a:solidFill>
                  <a:srgbClr val="00B050"/>
                </a:solidFill>
              </a:rPr>
              <a:t>Plus Alternative titles and by Occupational cluster </a:t>
            </a:r>
            <a:br>
              <a:rPr lang="en-US" dirty="0">
                <a:solidFill>
                  <a:srgbClr val="00B050"/>
                </a:solidFill>
              </a:rPr>
            </a:br>
            <a:r>
              <a:rPr lang="en-US" dirty="0">
                <a:solidFill>
                  <a:srgbClr val="00B050"/>
                </a:solidFill>
              </a:rPr>
              <a:t>(</a:t>
            </a:r>
            <a:r>
              <a:rPr lang="en-US" i="1" dirty="0" err="1">
                <a:solidFill>
                  <a:srgbClr val="00B050"/>
                </a:solidFill>
              </a:rPr>
              <a:t>ie</a:t>
            </a:r>
            <a:r>
              <a:rPr lang="en-US" i="1" dirty="0">
                <a:solidFill>
                  <a:srgbClr val="00B050"/>
                </a:solidFill>
              </a:rPr>
              <a:t>. drivers</a:t>
            </a:r>
            <a:r>
              <a:rPr lang="en-US" dirty="0">
                <a:solidFill>
                  <a:srgbClr val="00B050"/>
                </a:solidFill>
              </a:rPr>
              <a:t>)</a:t>
            </a:r>
          </a:p>
          <a:p>
            <a:pPr lvl="1"/>
            <a:r>
              <a:rPr lang="en-US" dirty="0">
                <a:solidFill>
                  <a:srgbClr val="00B050"/>
                </a:solidFill>
              </a:rPr>
              <a:t>Alternative titles:  Clergy : Rabbi, Priest, Iman, or Minister</a:t>
            </a:r>
          </a:p>
          <a:p>
            <a:r>
              <a:rPr lang="en-US" dirty="0">
                <a:solidFill>
                  <a:srgbClr val="00B050"/>
                </a:solidFill>
              </a:rPr>
              <a:t>Breaks them out into the 14 Career Clusters </a:t>
            </a:r>
          </a:p>
          <a:p>
            <a:r>
              <a:rPr lang="en-US" dirty="0">
                <a:solidFill>
                  <a:srgbClr val="00B050"/>
                </a:solidFill>
              </a:rPr>
              <a:t>STEM and Green jobs listed </a:t>
            </a:r>
          </a:p>
          <a:p>
            <a:r>
              <a:rPr lang="en-US" dirty="0">
                <a:solidFill>
                  <a:srgbClr val="00B050"/>
                </a:solidFill>
              </a:rPr>
              <a:t>Self Employment</a:t>
            </a:r>
          </a:p>
          <a:p>
            <a:r>
              <a:rPr lang="en-US" dirty="0">
                <a:solidFill>
                  <a:srgbClr val="00B050"/>
                </a:solidFill>
              </a:rPr>
              <a:t>Apprenticeships</a:t>
            </a:r>
          </a:p>
          <a:p>
            <a:endParaRPr lang="en-US" dirty="0"/>
          </a:p>
          <a:p>
            <a:endParaRPr lang="en-US" dirty="0"/>
          </a:p>
          <a:p>
            <a:endParaRPr lang="en-US" dirty="0"/>
          </a:p>
          <a:p>
            <a:endParaRPr lang="en-US" dirty="0"/>
          </a:p>
        </p:txBody>
      </p:sp>
      <p:sp>
        <p:nvSpPr>
          <p:cNvPr id="4" name="Title 1">
            <a:extLst>
              <a:ext uri="{FF2B5EF4-FFF2-40B4-BE49-F238E27FC236}">
                <a16:creationId xmlns:a16="http://schemas.microsoft.com/office/drawing/2014/main" id="{A29F57A6-E90C-4870-A438-D34416E0561A}"/>
              </a:ext>
            </a:extLst>
          </p:cNvPr>
          <p:cNvSpPr>
            <a:spLocks noGrp="1"/>
          </p:cNvSpPr>
          <p:nvPr>
            <p:ph type="title"/>
          </p:nvPr>
        </p:nvSpPr>
        <p:spPr>
          <a:xfrm>
            <a:off x="838200" y="285616"/>
            <a:ext cx="10515600" cy="692398"/>
          </a:xfrm>
        </p:spPr>
        <p:txBody>
          <a:bodyPr>
            <a:normAutofit/>
          </a:bodyPr>
          <a:lstStyle/>
          <a:p>
            <a:pPr algn="ctr"/>
            <a:r>
              <a:rPr lang="en-US" dirty="0"/>
              <a:t>Occupations / Careers</a:t>
            </a:r>
          </a:p>
        </p:txBody>
      </p:sp>
      <p:pic>
        <p:nvPicPr>
          <p:cNvPr id="6" name="Picture 5">
            <a:extLst>
              <a:ext uri="{FF2B5EF4-FFF2-40B4-BE49-F238E27FC236}">
                <a16:creationId xmlns:a16="http://schemas.microsoft.com/office/drawing/2014/main" id="{30491C43-732A-4733-B980-025CD8608A5F}"/>
              </a:ext>
            </a:extLst>
          </p:cNvPr>
          <p:cNvPicPr>
            <a:picLocks noChangeAspect="1"/>
          </p:cNvPicPr>
          <p:nvPr/>
        </p:nvPicPr>
        <p:blipFill>
          <a:blip r:embed="rId2"/>
          <a:stretch>
            <a:fillRect/>
          </a:stretch>
        </p:blipFill>
        <p:spPr>
          <a:xfrm>
            <a:off x="9704368" y="859528"/>
            <a:ext cx="2305372" cy="5325218"/>
          </a:xfrm>
          <a:prstGeom prst="rect">
            <a:avLst/>
          </a:prstGeom>
        </p:spPr>
      </p:pic>
    </p:spTree>
    <p:extLst>
      <p:ext uri="{BB962C8B-B14F-4D97-AF65-F5344CB8AC3E}">
        <p14:creationId xmlns:p14="http://schemas.microsoft.com/office/powerpoint/2010/main" val="3085251793"/>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BAC1-37A1-4755-93CF-372B31DE0817}"/>
              </a:ext>
            </a:extLst>
          </p:cNvPr>
          <p:cNvSpPr>
            <a:spLocks noGrp="1"/>
          </p:cNvSpPr>
          <p:nvPr>
            <p:ph type="title"/>
          </p:nvPr>
        </p:nvSpPr>
        <p:spPr/>
        <p:txBody>
          <a:bodyPr/>
          <a:lstStyle/>
          <a:p>
            <a:r>
              <a:rPr lang="en-US" dirty="0"/>
              <a:t>What are Hot Jobs?</a:t>
            </a:r>
          </a:p>
        </p:txBody>
      </p:sp>
      <p:sp>
        <p:nvSpPr>
          <p:cNvPr id="3" name="Content Placeholder 2">
            <a:extLst>
              <a:ext uri="{FF2B5EF4-FFF2-40B4-BE49-F238E27FC236}">
                <a16:creationId xmlns:a16="http://schemas.microsoft.com/office/drawing/2014/main" id="{D9478EEE-901F-41A6-B796-C31C217E103F}"/>
              </a:ext>
            </a:extLst>
          </p:cNvPr>
          <p:cNvSpPr>
            <a:spLocks noGrp="1"/>
          </p:cNvSpPr>
          <p:nvPr>
            <p:ph idx="1"/>
          </p:nvPr>
        </p:nvSpPr>
        <p:spPr>
          <a:xfrm>
            <a:off x="609600" y="1598638"/>
            <a:ext cx="10972800" cy="4525963"/>
          </a:xfrm>
        </p:spPr>
        <p:txBody>
          <a:bodyPr>
            <a:normAutofit/>
          </a:bodyPr>
          <a:lstStyle/>
          <a:p>
            <a:r>
              <a:rPr lang="en-US" dirty="0">
                <a:solidFill>
                  <a:srgbClr val="00B050"/>
                </a:solidFill>
              </a:rPr>
              <a:t>The list of Hot Jobs in MH CIS 360 is based on the </a:t>
            </a:r>
            <a:r>
              <a:rPr lang="en-US">
                <a:solidFill>
                  <a:srgbClr val="00B050"/>
                </a:solidFill>
              </a:rPr>
              <a:t>US 2023-33 </a:t>
            </a:r>
            <a:r>
              <a:rPr lang="en-US" dirty="0">
                <a:solidFill>
                  <a:srgbClr val="00B050"/>
                </a:solidFill>
              </a:rPr>
              <a:t>projections. </a:t>
            </a:r>
          </a:p>
          <a:p>
            <a:endParaRPr lang="en-US" dirty="0">
              <a:solidFill>
                <a:srgbClr val="00B050"/>
              </a:solidFill>
            </a:endParaRPr>
          </a:p>
          <a:p>
            <a:r>
              <a:rPr lang="en-US" dirty="0">
                <a:solidFill>
                  <a:srgbClr val="00B050"/>
                </a:solidFill>
              </a:rPr>
              <a:t>The occupations coded as Hot Jobs in CIS are based on the following criteria:</a:t>
            </a:r>
          </a:p>
          <a:p>
            <a:pPr lvl="1"/>
            <a:r>
              <a:rPr lang="en-US" dirty="0">
                <a:solidFill>
                  <a:srgbClr val="00B050"/>
                </a:solidFill>
              </a:rPr>
              <a:t>	</a:t>
            </a:r>
            <a:r>
              <a:rPr lang="en-US" b="1" dirty="0">
                <a:solidFill>
                  <a:srgbClr val="00B050"/>
                </a:solidFill>
              </a:rPr>
              <a:t>Rapid Growth</a:t>
            </a:r>
            <a:r>
              <a:rPr lang="en-US" dirty="0">
                <a:solidFill>
                  <a:srgbClr val="00B050"/>
                </a:solidFill>
              </a:rPr>
              <a:t>: Projected to grow faster than average (employment increase of 8% or more) </a:t>
            </a:r>
          </a:p>
          <a:p>
            <a:pPr lvl="1"/>
            <a:r>
              <a:rPr lang="en-US" dirty="0">
                <a:solidFill>
                  <a:srgbClr val="00B050"/>
                </a:solidFill>
              </a:rPr>
              <a:t>	</a:t>
            </a:r>
            <a:r>
              <a:rPr lang="en-US" b="1" dirty="0">
                <a:solidFill>
                  <a:srgbClr val="00B050"/>
                </a:solidFill>
              </a:rPr>
              <a:t>Numerous Job Openings</a:t>
            </a:r>
            <a:r>
              <a:rPr lang="en-US" dirty="0">
                <a:solidFill>
                  <a:srgbClr val="00B050"/>
                </a:solidFill>
              </a:rPr>
              <a:t>: Projected to have 100,000 or more job openings</a:t>
            </a:r>
          </a:p>
          <a:p>
            <a:pPr lvl="1"/>
            <a:r>
              <a:rPr lang="en-US" dirty="0">
                <a:solidFill>
                  <a:srgbClr val="00B050"/>
                </a:solidFill>
              </a:rPr>
              <a:t>	</a:t>
            </a:r>
            <a:r>
              <a:rPr lang="en-US" b="1" dirty="0">
                <a:solidFill>
                  <a:srgbClr val="00B050"/>
                </a:solidFill>
              </a:rPr>
              <a:t>Above Average Wage</a:t>
            </a:r>
            <a:r>
              <a:rPr lang="en-US" dirty="0">
                <a:solidFill>
                  <a:srgbClr val="00B050"/>
                </a:solidFill>
              </a:rPr>
              <a:t>: Have a wage that is 20% above the median annual/hourly wage</a:t>
            </a:r>
          </a:p>
          <a:p>
            <a:endParaRPr lang="en-US" dirty="0"/>
          </a:p>
        </p:txBody>
      </p:sp>
      <p:pic>
        <p:nvPicPr>
          <p:cNvPr id="5" name="Picture 4">
            <a:extLst>
              <a:ext uri="{FF2B5EF4-FFF2-40B4-BE49-F238E27FC236}">
                <a16:creationId xmlns:a16="http://schemas.microsoft.com/office/drawing/2014/main" id="{5C23012F-0A3E-44A7-8B86-8DDF7BD1915D}"/>
              </a:ext>
            </a:extLst>
          </p:cNvPr>
          <p:cNvPicPr>
            <a:picLocks noChangeAspect="1"/>
          </p:cNvPicPr>
          <p:nvPr/>
        </p:nvPicPr>
        <p:blipFill>
          <a:blip r:embed="rId2"/>
          <a:stretch>
            <a:fillRect/>
          </a:stretch>
        </p:blipFill>
        <p:spPr>
          <a:xfrm>
            <a:off x="4812723" y="183908"/>
            <a:ext cx="2566553" cy="896747"/>
          </a:xfrm>
          <a:prstGeom prst="rect">
            <a:avLst/>
          </a:prstGeom>
        </p:spPr>
      </p:pic>
    </p:spTree>
    <p:extLst>
      <p:ext uri="{BB962C8B-B14F-4D97-AF65-F5344CB8AC3E}">
        <p14:creationId xmlns:p14="http://schemas.microsoft.com/office/powerpoint/2010/main" val="3311310069"/>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solidFill>
                  <a:schemeClr val="bg1"/>
                </a:solidFill>
                <a:hlinkClick r:id="rId2">
                  <a:extLst>
                    <a:ext uri="{A12FA001-AC4F-418D-AE19-62706E023703}">
                      <ahyp:hlinkClr xmlns:ahyp="http://schemas.microsoft.com/office/drawing/2018/hyperlinkcolor" val="tx"/>
                    </a:ext>
                  </a:extLst>
                </a:hlinkClick>
              </a:rPr>
              <a:t>https://portal.ma.cis360.org/</a:t>
            </a:r>
            <a:r>
              <a:rPr lang="en-US" sz="3600" dirty="0">
                <a:solidFill>
                  <a:schemeClr val="bg1"/>
                </a:solidFill>
              </a:rPr>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2" y="1243282"/>
            <a:ext cx="6488022" cy="4917305"/>
          </a:xfrm>
          <a:prstGeom prst="rect">
            <a:avLst/>
          </a:prstGeom>
          <a:ln>
            <a:solidFill>
              <a:schemeClr val="accent1"/>
            </a:solidFill>
          </a:ln>
        </p:spPr>
      </p:pic>
    </p:spTree>
    <p:extLst>
      <p:ext uri="{BB962C8B-B14F-4D97-AF65-F5344CB8AC3E}">
        <p14:creationId xmlns:p14="http://schemas.microsoft.com/office/powerpoint/2010/main" val="489308839"/>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28DDD6-8AF6-4727-A96D-7F79F934BC2B}"/>
              </a:ext>
            </a:extLst>
          </p:cNvPr>
          <p:cNvSpPr>
            <a:spLocks noGrp="1"/>
          </p:cNvSpPr>
          <p:nvPr>
            <p:ph type="title"/>
          </p:nvPr>
        </p:nvSpPr>
        <p:spPr>
          <a:xfrm>
            <a:off x="838200" y="285616"/>
            <a:ext cx="3896360"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86303E10-F997-49B2-ADA5-C6E09C7B4334}"/>
              </a:ext>
            </a:extLst>
          </p:cNvPr>
          <p:cNvSpPr txBox="1"/>
          <p:nvPr/>
        </p:nvSpPr>
        <p:spPr>
          <a:xfrm>
            <a:off x="1263636" y="2777778"/>
            <a:ext cx="4383629" cy="3323987"/>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Department of Unemployment Assistance  </a:t>
            </a:r>
            <a:br>
              <a:rPr lang="en-US" sz="2400" dirty="0"/>
            </a:br>
            <a:br>
              <a:rPr lang="en-US" sz="2400" dirty="0"/>
            </a:br>
            <a:r>
              <a:rPr lang="en-US" sz="2400" i="1" dirty="0"/>
              <a:t>Section 30 </a:t>
            </a:r>
            <a:br>
              <a:rPr lang="en-US" sz="2400" dirty="0"/>
            </a:br>
            <a:br>
              <a:rPr lang="en-US" sz="2400" dirty="0"/>
            </a:br>
            <a:r>
              <a:rPr lang="en-US" sz="2400" u="sng" dirty="0"/>
              <a:t>Training Opportunities Program</a:t>
            </a:r>
          </a:p>
          <a:p>
            <a:endParaRPr lang="en-US" dirty="0"/>
          </a:p>
        </p:txBody>
      </p:sp>
      <p:pic>
        <p:nvPicPr>
          <p:cNvPr id="9" name="Picture 8">
            <a:extLst>
              <a:ext uri="{FF2B5EF4-FFF2-40B4-BE49-F238E27FC236}">
                <a16:creationId xmlns:a16="http://schemas.microsoft.com/office/drawing/2014/main" id="{1FB3B295-4786-43D7-B4DB-861A129E86AC}"/>
              </a:ext>
            </a:extLst>
          </p:cNvPr>
          <p:cNvPicPr>
            <a:picLocks noChangeAspect="1"/>
          </p:cNvPicPr>
          <p:nvPr/>
        </p:nvPicPr>
        <p:blipFill>
          <a:blip r:embed="rId2"/>
          <a:stretch>
            <a:fillRect/>
          </a:stretch>
        </p:blipFill>
        <p:spPr>
          <a:xfrm>
            <a:off x="1272104" y="1232016"/>
            <a:ext cx="2943636" cy="1552792"/>
          </a:xfrm>
          <a:prstGeom prst="rect">
            <a:avLst/>
          </a:prstGeom>
        </p:spPr>
      </p:pic>
      <p:pic>
        <p:nvPicPr>
          <p:cNvPr id="5" name="Picture 4">
            <a:extLst>
              <a:ext uri="{FF2B5EF4-FFF2-40B4-BE49-F238E27FC236}">
                <a16:creationId xmlns:a16="http://schemas.microsoft.com/office/drawing/2014/main" id="{F537C0AA-9BAB-42C3-CC26-10F635B81953}"/>
              </a:ext>
            </a:extLst>
          </p:cNvPr>
          <p:cNvPicPr>
            <a:picLocks noChangeAspect="1"/>
          </p:cNvPicPr>
          <p:nvPr/>
        </p:nvPicPr>
        <p:blipFill>
          <a:blip r:embed="rId3"/>
          <a:stretch>
            <a:fillRect/>
          </a:stretch>
        </p:blipFill>
        <p:spPr>
          <a:xfrm>
            <a:off x="5629724" y="165870"/>
            <a:ext cx="6096042" cy="6572384"/>
          </a:xfrm>
          <a:prstGeom prst="rect">
            <a:avLst/>
          </a:prstGeom>
          <a:ln w="19050">
            <a:solidFill>
              <a:schemeClr val="accent1"/>
            </a:solidFill>
          </a:ln>
        </p:spPr>
      </p:pic>
    </p:spTree>
    <p:extLst>
      <p:ext uri="{BB962C8B-B14F-4D97-AF65-F5344CB8AC3E}">
        <p14:creationId xmlns:p14="http://schemas.microsoft.com/office/powerpoint/2010/main" val="2804606227"/>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a:bodyPr>
          <a:lstStyle/>
          <a:p>
            <a:pPr algn="ctr"/>
            <a:r>
              <a:rPr lang="en-US" dirty="0"/>
              <a:t>Careers</a:t>
            </a:r>
          </a:p>
        </p:txBody>
      </p:sp>
      <p:pic>
        <p:nvPicPr>
          <p:cNvPr id="6" name="Picture 5">
            <a:extLst>
              <a:ext uri="{FF2B5EF4-FFF2-40B4-BE49-F238E27FC236}">
                <a16:creationId xmlns:a16="http://schemas.microsoft.com/office/drawing/2014/main" id="{93F3B74D-48E3-4D2F-B749-6877846C283B}"/>
              </a:ext>
            </a:extLst>
          </p:cNvPr>
          <p:cNvPicPr>
            <a:picLocks noChangeAspect="1"/>
          </p:cNvPicPr>
          <p:nvPr/>
        </p:nvPicPr>
        <p:blipFill>
          <a:blip r:embed="rId2"/>
          <a:stretch>
            <a:fillRect/>
          </a:stretch>
        </p:blipFill>
        <p:spPr>
          <a:xfrm>
            <a:off x="3901060" y="179286"/>
            <a:ext cx="8168534" cy="6572384"/>
          </a:xfrm>
          <a:prstGeom prst="rect">
            <a:avLst/>
          </a:prstGeom>
          <a:ln>
            <a:solidFill>
              <a:schemeClr val="accent1"/>
            </a:solidFill>
          </a:ln>
        </p:spPr>
      </p:pic>
      <p:sp>
        <p:nvSpPr>
          <p:cNvPr id="7" name="TextBox 6">
            <a:extLst>
              <a:ext uri="{FF2B5EF4-FFF2-40B4-BE49-F238E27FC236}">
                <a16:creationId xmlns:a16="http://schemas.microsoft.com/office/drawing/2014/main" id="{40183CCD-3620-4E4C-BE54-E06C60FAD67D}"/>
              </a:ext>
            </a:extLst>
          </p:cNvPr>
          <p:cNvSpPr txBox="1"/>
          <p:nvPr/>
        </p:nvSpPr>
        <p:spPr>
          <a:xfrm>
            <a:off x="608049" y="3461005"/>
            <a:ext cx="3218884" cy="2862322"/>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Military Overview</a:t>
            </a:r>
            <a:br>
              <a:rPr lang="en-US" sz="2400" dirty="0"/>
            </a:br>
            <a:br>
              <a:rPr lang="en-US" sz="2400" dirty="0"/>
            </a:br>
            <a:r>
              <a:rPr lang="en-US" sz="2400" u="sng" dirty="0"/>
              <a:t>Title: </a:t>
            </a:r>
            <a:r>
              <a:rPr lang="en-US" sz="2400" dirty="0"/>
              <a:t>Including military careers by </a:t>
            </a:r>
            <a:r>
              <a:rPr lang="en-US" sz="2400" i="1" dirty="0"/>
              <a:t>branch</a:t>
            </a:r>
            <a:r>
              <a:rPr lang="en-US" sz="2400" dirty="0"/>
              <a:t> </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3"/>
          <a:stretch>
            <a:fillRect/>
          </a:stretch>
        </p:blipFill>
        <p:spPr>
          <a:xfrm>
            <a:off x="608049" y="1455842"/>
            <a:ext cx="2943636" cy="1514686"/>
          </a:xfrm>
          <a:prstGeom prst="rect">
            <a:avLst/>
          </a:prstGeom>
        </p:spPr>
      </p:pic>
    </p:spTree>
    <p:extLst>
      <p:ext uri="{BB962C8B-B14F-4D97-AF65-F5344CB8AC3E}">
        <p14:creationId xmlns:p14="http://schemas.microsoft.com/office/powerpoint/2010/main" val="3341617319"/>
      </p:ext>
    </p:extLst>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40183CCD-3620-4E4C-BE54-E06C60FAD67D}"/>
              </a:ext>
            </a:extLst>
          </p:cNvPr>
          <p:cNvSpPr txBox="1"/>
          <p:nvPr/>
        </p:nvSpPr>
        <p:spPr>
          <a:xfrm>
            <a:off x="608049" y="3181611"/>
            <a:ext cx="2943636" cy="3231654"/>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Military Overview</a:t>
            </a:r>
            <a:br>
              <a:rPr lang="en-US" sz="2400" dirty="0"/>
            </a:br>
            <a:br>
              <a:rPr lang="en-US" sz="2400" dirty="0"/>
            </a:br>
            <a:r>
              <a:rPr lang="en-US" sz="2400" u="sng" dirty="0"/>
              <a:t>Title : </a:t>
            </a:r>
            <a:r>
              <a:rPr lang="en-US" sz="2400" dirty="0"/>
              <a:t>Including military careers by branch and type</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608049" y="1464317"/>
            <a:ext cx="2943636" cy="1514686"/>
          </a:xfrm>
          <a:prstGeom prst="rect">
            <a:avLst/>
          </a:prstGeom>
        </p:spPr>
      </p:pic>
      <p:pic>
        <p:nvPicPr>
          <p:cNvPr id="5" name="Picture 4">
            <a:extLst>
              <a:ext uri="{FF2B5EF4-FFF2-40B4-BE49-F238E27FC236}">
                <a16:creationId xmlns:a16="http://schemas.microsoft.com/office/drawing/2014/main" id="{4AB118BD-59CD-4FB6-4490-4E07A9F8E5C1}"/>
              </a:ext>
            </a:extLst>
          </p:cNvPr>
          <p:cNvPicPr>
            <a:picLocks noChangeAspect="1"/>
          </p:cNvPicPr>
          <p:nvPr/>
        </p:nvPicPr>
        <p:blipFill>
          <a:blip r:embed="rId3"/>
          <a:stretch>
            <a:fillRect/>
          </a:stretch>
        </p:blipFill>
        <p:spPr>
          <a:xfrm>
            <a:off x="4963886" y="133068"/>
            <a:ext cx="5816063" cy="6583418"/>
          </a:xfrm>
          <a:prstGeom prst="rect">
            <a:avLst/>
          </a:prstGeom>
          <a:ln w="19050">
            <a:solidFill>
              <a:schemeClr val="accent1"/>
            </a:solidFill>
          </a:ln>
        </p:spPr>
      </p:pic>
    </p:spTree>
    <p:extLst>
      <p:ext uri="{BB962C8B-B14F-4D97-AF65-F5344CB8AC3E}">
        <p14:creationId xmlns:p14="http://schemas.microsoft.com/office/powerpoint/2010/main" val="1789892067"/>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40183CCD-3620-4E4C-BE54-E06C60FAD67D}"/>
              </a:ext>
            </a:extLst>
          </p:cNvPr>
          <p:cNvSpPr txBox="1"/>
          <p:nvPr/>
        </p:nvSpPr>
        <p:spPr>
          <a:xfrm>
            <a:off x="608049" y="3461005"/>
            <a:ext cx="3303551" cy="2215991"/>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Military Overview</a:t>
            </a:r>
            <a:br>
              <a:rPr lang="en-US" sz="2400" dirty="0"/>
            </a:br>
            <a:br>
              <a:rPr lang="en-US" sz="2400" dirty="0"/>
            </a:br>
            <a:r>
              <a:rPr lang="en-US" sz="2400" u="sng" dirty="0"/>
              <a:t>Career Clusters  </a:t>
            </a:r>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608049" y="1506644"/>
            <a:ext cx="2943636" cy="1514686"/>
          </a:xfrm>
          <a:prstGeom prst="rect">
            <a:avLst/>
          </a:prstGeom>
        </p:spPr>
      </p:pic>
      <p:pic>
        <p:nvPicPr>
          <p:cNvPr id="5" name="Picture 4">
            <a:extLst>
              <a:ext uri="{FF2B5EF4-FFF2-40B4-BE49-F238E27FC236}">
                <a16:creationId xmlns:a16="http://schemas.microsoft.com/office/drawing/2014/main" id="{4A245AAF-C1E6-4188-9663-A513B5117CD1}"/>
              </a:ext>
            </a:extLst>
          </p:cNvPr>
          <p:cNvPicPr>
            <a:picLocks noChangeAspect="1"/>
          </p:cNvPicPr>
          <p:nvPr/>
        </p:nvPicPr>
        <p:blipFill>
          <a:blip r:embed="rId3"/>
          <a:stretch>
            <a:fillRect/>
          </a:stretch>
        </p:blipFill>
        <p:spPr>
          <a:xfrm>
            <a:off x="4412718" y="0"/>
            <a:ext cx="7024163" cy="6858000"/>
          </a:xfrm>
          <a:prstGeom prst="rect">
            <a:avLst/>
          </a:prstGeom>
        </p:spPr>
      </p:pic>
    </p:spTree>
    <p:extLst>
      <p:ext uri="{BB962C8B-B14F-4D97-AF65-F5344CB8AC3E}">
        <p14:creationId xmlns:p14="http://schemas.microsoft.com/office/powerpoint/2010/main" val="2568856805"/>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40183CCD-3620-4E4C-BE54-E06C60FAD67D}"/>
              </a:ext>
            </a:extLst>
          </p:cNvPr>
          <p:cNvSpPr txBox="1"/>
          <p:nvPr/>
        </p:nvSpPr>
        <p:spPr>
          <a:xfrm>
            <a:off x="608049" y="3080005"/>
            <a:ext cx="2943636" cy="3231654"/>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Military Overview</a:t>
            </a:r>
            <a:br>
              <a:rPr lang="en-US" sz="2400" dirty="0"/>
            </a:br>
            <a:br>
              <a:rPr lang="en-US" sz="2400" dirty="0"/>
            </a:br>
            <a:r>
              <a:rPr lang="en-US" sz="2400" u="sng" dirty="0"/>
              <a:t>Clusters:  </a:t>
            </a:r>
            <a:r>
              <a:rPr lang="en-US" sz="2400" dirty="0"/>
              <a:t>Including military careers by occupational clusters </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608049" y="1447377"/>
            <a:ext cx="2943636" cy="1514686"/>
          </a:xfrm>
          <a:prstGeom prst="rect">
            <a:avLst/>
          </a:prstGeom>
        </p:spPr>
      </p:pic>
      <p:pic>
        <p:nvPicPr>
          <p:cNvPr id="3" name="Picture 2">
            <a:extLst>
              <a:ext uri="{FF2B5EF4-FFF2-40B4-BE49-F238E27FC236}">
                <a16:creationId xmlns:a16="http://schemas.microsoft.com/office/drawing/2014/main" id="{7590A85A-3277-4E8F-8539-34C152183CAC}"/>
              </a:ext>
            </a:extLst>
          </p:cNvPr>
          <p:cNvPicPr>
            <a:picLocks noChangeAspect="1"/>
          </p:cNvPicPr>
          <p:nvPr/>
        </p:nvPicPr>
        <p:blipFill>
          <a:blip r:embed="rId3"/>
          <a:stretch>
            <a:fillRect/>
          </a:stretch>
        </p:blipFill>
        <p:spPr>
          <a:xfrm>
            <a:off x="3948715" y="796121"/>
            <a:ext cx="8005021" cy="5461848"/>
          </a:xfrm>
          <a:prstGeom prst="rect">
            <a:avLst/>
          </a:prstGeom>
        </p:spPr>
      </p:pic>
    </p:spTree>
    <p:extLst>
      <p:ext uri="{BB962C8B-B14F-4D97-AF65-F5344CB8AC3E}">
        <p14:creationId xmlns:p14="http://schemas.microsoft.com/office/powerpoint/2010/main" val="2546906847"/>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338C-00AB-44A2-840E-D1DD4632AB2C}"/>
              </a:ext>
            </a:extLst>
          </p:cNvPr>
          <p:cNvSpPr>
            <a:spLocks noGrp="1"/>
          </p:cNvSpPr>
          <p:nvPr>
            <p:ph type="title"/>
          </p:nvPr>
        </p:nvSpPr>
        <p:spPr/>
        <p:txBody>
          <a:bodyPr/>
          <a:lstStyle/>
          <a:p>
            <a:pPr algn="ctr"/>
            <a:r>
              <a:rPr lang="en-US" dirty="0"/>
              <a:t>Occupations / Careers</a:t>
            </a:r>
          </a:p>
        </p:txBody>
      </p:sp>
      <p:pic>
        <p:nvPicPr>
          <p:cNvPr id="4" name="Picture 3">
            <a:extLst>
              <a:ext uri="{FF2B5EF4-FFF2-40B4-BE49-F238E27FC236}">
                <a16:creationId xmlns:a16="http://schemas.microsoft.com/office/drawing/2014/main" id="{DE023D71-CD43-4790-A8C6-A7916FE60062}"/>
              </a:ext>
            </a:extLst>
          </p:cNvPr>
          <p:cNvPicPr>
            <a:picLocks noChangeAspect="1"/>
          </p:cNvPicPr>
          <p:nvPr/>
        </p:nvPicPr>
        <p:blipFill>
          <a:blip r:embed="rId2"/>
          <a:stretch>
            <a:fillRect/>
          </a:stretch>
        </p:blipFill>
        <p:spPr>
          <a:xfrm>
            <a:off x="573593" y="2657367"/>
            <a:ext cx="2962688" cy="1543265"/>
          </a:xfrm>
          <a:prstGeom prst="rect">
            <a:avLst/>
          </a:prstGeom>
        </p:spPr>
      </p:pic>
      <p:pic>
        <p:nvPicPr>
          <p:cNvPr id="5" name="Picture 4">
            <a:extLst>
              <a:ext uri="{FF2B5EF4-FFF2-40B4-BE49-F238E27FC236}">
                <a16:creationId xmlns:a16="http://schemas.microsoft.com/office/drawing/2014/main" id="{1E2F63CA-25A2-98B8-DCF9-377DE57FBFC7}"/>
              </a:ext>
            </a:extLst>
          </p:cNvPr>
          <p:cNvPicPr>
            <a:picLocks noChangeAspect="1"/>
          </p:cNvPicPr>
          <p:nvPr/>
        </p:nvPicPr>
        <p:blipFill>
          <a:blip r:embed="rId3"/>
          <a:stretch>
            <a:fillRect/>
          </a:stretch>
        </p:blipFill>
        <p:spPr>
          <a:xfrm>
            <a:off x="5627538" y="925286"/>
            <a:ext cx="5941806" cy="5780313"/>
          </a:xfrm>
          <a:prstGeom prst="rect">
            <a:avLst/>
          </a:prstGeom>
          <a:ln w="15875">
            <a:solidFill>
              <a:schemeClr val="accent1"/>
            </a:solidFill>
          </a:ln>
        </p:spPr>
      </p:pic>
    </p:spTree>
    <p:extLst>
      <p:ext uri="{BB962C8B-B14F-4D97-AF65-F5344CB8AC3E}">
        <p14:creationId xmlns:p14="http://schemas.microsoft.com/office/powerpoint/2010/main" val="2299356897"/>
      </p:ext>
    </p:extLst>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338C-00AB-44A2-840E-D1DD4632AB2C}"/>
              </a:ext>
            </a:extLst>
          </p:cNvPr>
          <p:cNvSpPr>
            <a:spLocks noGrp="1"/>
          </p:cNvSpPr>
          <p:nvPr>
            <p:ph type="title"/>
          </p:nvPr>
        </p:nvSpPr>
        <p:spPr/>
        <p:txBody>
          <a:bodyPr/>
          <a:lstStyle/>
          <a:p>
            <a:pPr algn="ctr"/>
            <a:r>
              <a:rPr lang="en-US" dirty="0"/>
              <a:t>Occupations / Careers</a:t>
            </a:r>
          </a:p>
        </p:txBody>
      </p:sp>
      <p:pic>
        <p:nvPicPr>
          <p:cNvPr id="4" name="Picture 3">
            <a:extLst>
              <a:ext uri="{FF2B5EF4-FFF2-40B4-BE49-F238E27FC236}">
                <a16:creationId xmlns:a16="http://schemas.microsoft.com/office/drawing/2014/main" id="{DE023D71-CD43-4790-A8C6-A7916FE60062}"/>
              </a:ext>
            </a:extLst>
          </p:cNvPr>
          <p:cNvPicPr>
            <a:picLocks noChangeAspect="1"/>
          </p:cNvPicPr>
          <p:nvPr/>
        </p:nvPicPr>
        <p:blipFill>
          <a:blip r:embed="rId2"/>
          <a:stretch>
            <a:fillRect/>
          </a:stretch>
        </p:blipFill>
        <p:spPr>
          <a:xfrm>
            <a:off x="573593" y="2657367"/>
            <a:ext cx="2962688" cy="1543265"/>
          </a:xfrm>
          <a:prstGeom prst="rect">
            <a:avLst/>
          </a:prstGeom>
        </p:spPr>
      </p:pic>
      <p:pic>
        <p:nvPicPr>
          <p:cNvPr id="6" name="Picture 5">
            <a:extLst>
              <a:ext uri="{FF2B5EF4-FFF2-40B4-BE49-F238E27FC236}">
                <a16:creationId xmlns:a16="http://schemas.microsoft.com/office/drawing/2014/main" id="{0E34EF4D-AD49-956D-9D20-23378CF08226}"/>
              </a:ext>
            </a:extLst>
          </p:cNvPr>
          <p:cNvPicPr>
            <a:picLocks noChangeAspect="1"/>
          </p:cNvPicPr>
          <p:nvPr/>
        </p:nvPicPr>
        <p:blipFill>
          <a:blip r:embed="rId3"/>
          <a:stretch>
            <a:fillRect/>
          </a:stretch>
        </p:blipFill>
        <p:spPr>
          <a:xfrm>
            <a:off x="5411972" y="954983"/>
            <a:ext cx="5368093" cy="5722255"/>
          </a:xfrm>
          <a:prstGeom prst="rect">
            <a:avLst/>
          </a:prstGeom>
          <a:ln w="15875">
            <a:solidFill>
              <a:schemeClr val="accent1"/>
            </a:solidFill>
          </a:ln>
        </p:spPr>
      </p:pic>
    </p:spTree>
    <p:extLst>
      <p:ext uri="{BB962C8B-B14F-4D97-AF65-F5344CB8AC3E}">
        <p14:creationId xmlns:p14="http://schemas.microsoft.com/office/powerpoint/2010/main" val="2550776307"/>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26C200-2A48-4F22-84DB-766F06B55009}"/>
              </a:ext>
            </a:extLst>
          </p:cNvPr>
          <p:cNvPicPr>
            <a:picLocks noChangeAspect="1"/>
          </p:cNvPicPr>
          <p:nvPr/>
        </p:nvPicPr>
        <p:blipFill>
          <a:blip r:embed="rId2"/>
          <a:stretch>
            <a:fillRect/>
          </a:stretch>
        </p:blipFill>
        <p:spPr>
          <a:xfrm>
            <a:off x="5191072" y="155617"/>
            <a:ext cx="6346165" cy="6445531"/>
          </a:xfrm>
          <a:prstGeom prst="rect">
            <a:avLst/>
          </a:prstGeom>
          <a:ln>
            <a:solidFill>
              <a:schemeClr val="accent1"/>
            </a:solidFill>
          </a:ln>
        </p:spPr>
      </p:pic>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995460" y="3340041"/>
            <a:ext cx="2357785" cy="1477328"/>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Careers by  </a:t>
            </a:r>
            <a:r>
              <a:rPr lang="en-US" sz="2400" u="sng" dirty="0"/>
              <a:t>Title</a:t>
            </a:r>
            <a:r>
              <a:rPr lang="en-US" sz="2400" dirty="0"/>
              <a:t>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3"/>
          <a:stretch>
            <a:fillRect/>
          </a:stretch>
        </p:blipFill>
        <p:spPr>
          <a:xfrm>
            <a:off x="838200" y="1549321"/>
            <a:ext cx="2934109" cy="1524213"/>
          </a:xfrm>
          <a:prstGeom prst="rect">
            <a:avLst/>
          </a:prstGeom>
        </p:spPr>
      </p:pic>
    </p:spTree>
    <p:extLst>
      <p:ext uri="{BB962C8B-B14F-4D97-AF65-F5344CB8AC3E}">
        <p14:creationId xmlns:p14="http://schemas.microsoft.com/office/powerpoint/2010/main" val="1414848493"/>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287868" y="2899772"/>
            <a:ext cx="4013200" cy="2585323"/>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u="sng" dirty="0"/>
              <a:t>Careers by  Title</a:t>
            </a:r>
          </a:p>
          <a:p>
            <a:r>
              <a:rPr lang="en-US" sz="2400" i="1" dirty="0">
                <a:latin typeface="Calibri" panose="020F0502020204030204" pitchFamily="34" charset="0"/>
                <a:ea typeface="Times New Roman" panose="02020603050405020304" pitchFamily="18" charset="0"/>
              </a:rPr>
              <a:t>C</a:t>
            </a:r>
            <a:r>
              <a:rPr lang="en-US" sz="2400" i="1" dirty="0">
                <a:effectLst/>
                <a:latin typeface="Calibri" panose="020F0502020204030204" pitchFamily="34" charset="0"/>
                <a:ea typeface="Times New Roman" panose="02020603050405020304" pitchFamily="18" charset="0"/>
              </a:rPr>
              <a:t>areers search has been updated to include the O*NET alternate titles</a:t>
            </a:r>
            <a:r>
              <a:rPr lang="en-US" sz="2400" i="1" dirty="0"/>
              <a:t>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2"/>
          <a:stretch>
            <a:fillRect/>
          </a:stretch>
        </p:blipFill>
        <p:spPr>
          <a:xfrm>
            <a:off x="838200" y="1354587"/>
            <a:ext cx="2934109" cy="1524213"/>
          </a:xfrm>
          <a:prstGeom prst="rect">
            <a:avLst/>
          </a:prstGeom>
        </p:spPr>
      </p:pic>
      <p:sp>
        <p:nvSpPr>
          <p:cNvPr id="10" name="TextBox 9">
            <a:extLst>
              <a:ext uri="{FF2B5EF4-FFF2-40B4-BE49-F238E27FC236}">
                <a16:creationId xmlns:a16="http://schemas.microsoft.com/office/drawing/2014/main" id="{47378F94-33D8-C9F8-E783-5A313A4C09E5}"/>
              </a:ext>
            </a:extLst>
          </p:cNvPr>
          <p:cNvSpPr txBox="1"/>
          <p:nvPr/>
        </p:nvSpPr>
        <p:spPr>
          <a:xfrm>
            <a:off x="110067" y="5410202"/>
            <a:ext cx="4401979" cy="646331"/>
          </a:xfrm>
          <a:prstGeom prst="rect">
            <a:avLst/>
          </a:prstGeom>
          <a:noFill/>
        </p:spPr>
        <p:txBody>
          <a:bodyPr wrap="square" rtlCol="0">
            <a:spAutoFit/>
          </a:bodyPr>
          <a:lstStyle/>
          <a:p>
            <a:r>
              <a:rPr lang="en-US" dirty="0">
                <a:hlinkClick r:id="rId3"/>
              </a:rPr>
              <a:t>https://www.onetcenter.org/dictionary/28.2/excel/alternate_titles.html</a:t>
            </a:r>
            <a:r>
              <a:rPr lang="en-US" dirty="0"/>
              <a:t>  </a:t>
            </a:r>
          </a:p>
        </p:txBody>
      </p:sp>
      <p:pic>
        <p:nvPicPr>
          <p:cNvPr id="3" name="Picture 2">
            <a:extLst>
              <a:ext uri="{FF2B5EF4-FFF2-40B4-BE49-F238E27FC236}">
                <a16:creationId xmlns:a16="http://schemas.microsoft.com/office/drawing/2014/main" id="{430F8AFD-3520-F62B-4DF9-16068B715224}"/>
              </a:ext>
            </a:extLst>
          </p:cNvPr>
          <p:cNvPicPr>
            <a:picLocks noChangeAspect="1"/>
          </p:cNvPicPr>
          <p:nvPr/>
        </p:nvPicPr>
        <p:blipFill>
          <a:blip r:embed="rId4"/>
          <a:stretch>
            <a:fillRect/>
          </a:stretch>
        </p:blipFill>
        <p:spPr>
          <a:xfrm>
            <a:off x="5431810" y="187165"/>
            <a:ext cx="6505232" cy="6268063"/>
          </a:xfrm>
          <a:prstGeom prst="rect">
            <a:avLst/>
          </a:prstGeom>
          <a:ln w="19050">
            <a:solidFill>
              <a:schemeClr val="accent1"/>
            </a:solidFill>
          </a:ln>
        </p:spPr>
      </p:pic>
    </p:spTree>
    <p:extLst>
      <p:ext uri="{BB962C8B-B14F-4D97-AF65-F5344CB8AC3E}">
        <p14:creationId xmlns:p14="http://schemas.microsoft.com/office/powerpoint/2010/main" val="509124550"/>
      </p:ext>
    </p:extLst>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9A59B-8CC6-9EB1-0FFD-1B13E3B3E9B8}"/>
              </a:ext>
            </a:extLst>
          </p:cNvPr>
          <p:cNvSpPr>
            <a:spLocks noGrp="1"/>
          </p:cNvSpPr>
          <p:nvPr>
            <p:ph type="title"/>
          </p:nvPr>
        </p:nvSpPr>
        <p:spPr/>
        <p:txBody>
          <a:bodyPr/>
          <a:lstStyle/>
          <a:p>
            <a:r>
              <a:rPr lang="en-US" dirty="0"/>
              <a:t>Emerging Occupations</a:t>
            </a:r>
          </a:p>
        </p:txBody>
      </p:sp>
      <p:sp>
        <p:nvSpPr>
          <p:cNvPr id="4" name="Date Placeholder 3">
            <a:extLst>
              <a:ext uri="{FF2B5EF4-FFF2-40B4-BE49-F238E27FC236}">
                <a16:creationId xmlns:a16="http://schemas.microsoft.com/office/drawing/2014/main" id="{62E2C3A9-58BA-D3B9-2217-A148C22395EE}"/>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207A50BD-5C73-0572-D750-61EBE12B7145}"/>
              </a:ext>
            </a:extLst>
          </p:cNvPr>
          <p:cNvSpPr>
            <a:spLocks noGrp="1"/>
          </p:cNvSpPr>
          <p:nvPr>
            <p:ph type="sldNum" sz="quarter" idx="12"/>
          </p:nvPr>
        </p:nvSpPr>
        <p:spPr/>
        <p:txBody>
          <a:bodyPr/>
          <a:lstStyle/>
          <a:p>
            <a:pPr>
              <a:defRPr/>
            </a:pPr>
            <a:fld id="{E072579F-9FF5-4201-872C-73481382824D}" type="slidenum">
              <a:rPr lang="en-US" smtClean="0"/>
              <a:pPr>
                <a:defRPr/>
              </a:pPr>
              <a:t>79</a:t>
            </a:fld>
            <a:endParaRPr lang="en-US" dirty="0"/>
          </a:p>
        </p:txBody>
      </p:sp>
      <p:pic>
        <p:nvPicPr>
          <p:cNvPr id="7" name="Picture 6">
            <a:extLst>
              <a:ext uri="{FF2B5EF4-FFF2-40B4-BE49-F238E27FC236}">
                <a16:creationId xmlns:a16="http://schemas.microsoft.com/office/drawing/2014/main" id="{99E0C850-35CC-4193-1B9D-941D8B38A04A}"/>
              </a:ext>
            </a:extLst>
          </p:cNvPr>
          <p:cNvPicPr>
            <a:picLocks noChangeAspect="1"/>
          </p:cNvPicPr>
          <p:nvPr/>
        </p:nvPicPr>
        <p:blipFill>
          <a:blip r:embed="rId2"/>
          <a:stretch>
            <a:fillRect/>
          </a:stretch>
        </p:blipFill>
        <p:spPr>
          <a:xfrm>
            <a:off x="3537857" y="899420"/>
            <a:ext cx="5353202" cy="5427079"/>
          </a:xfrm>
          <a:prstGeom prst="rect">
            <a:avLst/>
          </a:prstGeom>
          <a:ln w="22225">
            <a:solidFill>
              <a:schemeClr val="accent1"/>
            </a:solidFill>
          </a:ln>
        </p:spPr>
      </p:pic>
    </p:spTree>
    <p:extLst>
      <p:ext uri="{BB962C8B-B14F-4D97-AF65-F5344CB8AC3E}">
        <p14:creationId xmlns:p14="http://schemas.microsoft.com/office/powerpoint/2010/main" val="4261098896"/>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EA1E-F80F-4B1C-B1B7-D161F95F806B}"/>
              </a:ext>
            </a:extLst>
          </p:cNvPr>
          <p:cNvSpPr>
            <a:spLocks noGrp="1"/>
          </p:cNvSpPr>
          <p:nvPr>
            <p:ph type="title"/>
          </p:nvPr>
        </p:nvSpPr>
        <p:spPr/>
        <p:txBody>
          <a:bodyPr/>
          <a:lstStyle/>
          <a:p>
            <a:pPr algn="ctr"/>
            <a:r>
              <a:rPr lang="en-US" dirty="0"/>
              <a:t>User Dashboard</a:t>
            </a:r>
          </a:p>
        </p:txBody>
      </p:sp>
      <p:pic>
        <p:nvPicPr>
          <p:cNvPr id="7" name="Picture 6">
            <a:extLst>
              <a:ext uri="{FF2B5EF4-FFF2-40B4-BE49-F238E27FC236}">
                <a16:creationId xmlns:a16="http://schemas.microsoft.com/office/drawing/2014/main" id="{66C81A9C-6769-4771-9293-30FD381704FB}"/>
              </a:ext>
            </a:extLst>
          </p:cNvPr>
          <p:cNvPicPr>
            <a:picLocks noChangeAspect="1"/>
          </p:cNvPicPr>
          <p:nvPr/>
        </p:nvPicPr>
        <p:blipFill>
          <a:blip r:embed="rId2"/>
          <a:stretch>
            <a:fillRect/>
          </a:stretch>
        </p:blipFill>
        <p:spPr>
          <a:xfrm>
            <a:off x="1420341" y="1240191"/>
            <a:ext cx="9408525" cy="4875238"/>
          </a:xfrm>
          <a:prstGeom prst="rect">
            <a:avLst/>
          </a:prstGeom>
          <a:ln>
            <a:solidFill>
              <a:schemeClr val="accent1"/>
            </a:solidFill>
          </a:ln>
        </p:spPr>
      </p:pic>
    </p:spTree>
    <p:extLst>
      <p:ext uri="{BB962C8B-B14F-4D97-AF65-F5344CB8AC3E}">
        <p14:creationId xmlns:p14="http://schemas.microsoft.com/office/powerpoint/2010/main" val="3350333776"/>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482600" y="3450110"/>
            <a:ext cx="3733800" cy="1846659"/>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u="sng" dirty="0"/>
              <a:t>Careers by  Title</a:t>
            </a:r>
          </a:p>
          <a:p>
            <a:r>
              <a:rPr lang="en-US" sz="2400" i="1" dirty="0"/>
              <a:t>Advanced Search feature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2"/>
          <a:stretch>
            <a:fillRect/>
          </a:stretch>
        </p:blipFill>
        <p:spPr>
          <a:xfrm>
            <a:off x="838200" y="1413849"/>
            <a:ext cx="2934109" cy="1524213"/>
          </a:xfrm>
          <a:prstGeom prst="rect">
            <a:avLst/>
          </a:prstGeom>
        </p:spPr>
      </p:pic>
      <p:pic>
        <p:nvPicPr>
          <p:cNvPr id="3" name="Picture 2">
            <a:extLst>
              <a:ext uri="{FF2B5EF4-FFF2-40B4-BE49-F238E27FC236}">
                <a16:creationId xmlns:a16="http://schemas.microsoft.com/office/drawing/2014/main" id="{9233437C-1C16-0A81-549B-D5364FA148EE}"/>
              </a:ext>
            </a:extLst>
          </p:cNvPr>
          <p:cNvPicPr>
            <a:picLocks noChangeAspect="1"/>
          </p:cNvPicPr>
          <p:nvPr/>
        </p:nvPicPr>
        <p:blipFill>
          <a:blip r:embed="rId3"/>
          <a:stretch>
            <a:fillRect/>
          </a:stretch>
        </p:blipFill>
        <p:spPr>
          <a:xfrm>
            <a:off x="4835371" y="557294"/>
            <a:ext cx="6026460" cy="5569236"/>
          </a:xfrm>
          <a:prstGeom prst="rect">
            <a:avLst/>
          </a:prstGeom>
          <a:ln w="19050">
            <a:solidFill>
              <a:schemeClr val="accent1"/>
            </a:solidFill>
          </a:ln>
        </p:spPr>
      </p:pic>
    </p:spTree>
    <p:extLst>
      <p:ext uri="{BB962C8B-B14F-4D97-AF65-F5344CB8AC3E}">
        <p14:creationId xmlns:p14="http://schemas.microsoft.com/office/powerpoint/2010/main" val="3405440577"/>
      </p:ext>
    </p:extLst>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1317193" y="3771841"/>
            <a:ext cx="2357785" cy="1477328"/>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Careers by  Title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2"/>
          <a:stretch>
            <a:fillRect/>
          </a:stretch>
        </p:blipFill>
        <p:spPr>
          <a:xfrm>
            <a:off x="901919" y="1677361"/>
            <a:ext cx="2934109" cy="1524213"/>
          </a:xfrm>
          <a:prstGeom prst="rect">
            <a:avLst/>
          </a:prstGeom>
        </p:spPr>
      </p:pic>
      <p:pic>
        <p:nvPicPr>
          <p:cNvPr id="3" name="Picture 2">
            <a:extLst>
              <a:ext uri="{FF2B5EF4-FFF2-40B4-BE49-F238E27FC236}">
                <a16:creationId xmlns:a16="http://schemas.microsoft.com/office/drawing/2014/main" id="{91DC3479-27A0-4623-ADFD-E7258B899444}"/>
              </a:ext>
            </a:extLst>
          </p:cNvPr>
          <p:cNvPicPr>
            <a:picLocks noChangeAspect="1"/>
          </p:cNvPicPr>
          <p:nvPr/>
        </p:nvPicPr>
        <p:blipFill>
          <a:blip r:embed="rId3"/>
          <a:stretch>
            <a:fillRect/>
          </a:stretch>
        </p:blipFill>
        <p:spPr>
          <a:xfrm>
            <a:off x="5581772" y="0"/>
            <a:ext cx="5015240" cy="6858000"/>
          </a:xfrm>
          <a:prstGeom prst="rect">
            <a:avLst/>
          </a:prstGeom>
          <a:ln>
            <a:solidFill>
              <a:schemeClr val="accent1"/>
            </a:solidFill>
          </a:ln>
        </p:spPr>
      </p:pic>
    </p:spTree>
    <p:extLst>
      <p:ext uri="{BB962C8B-B14F-4D97-AF65-F5344CB8AC3E}">
        <p14:creationId xmlns:p14="http://schemas.microsoft.com/office/powerpoint/2010/main" val="1763225074"/>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AEC933-052F-4DFC-ADE6-0A21FACCA151}"/>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9" name="TextBox 8">
            <a:extLst>
              <a:ext uri="{FF2B5EF4-FFF2-40B4-BE49-F238E27FC236}">
                <a16:creationId xmlns:a16="http://schemas.microsoft.com/office/drawing/2014/main" id="{5938A7E3-E740-4088-B50C-C6CAD7891932}"/>
              </a:ext>
            </a:extLst>
          </p:cNvPr>
          <p:cNvSpPr txBox="1"/>
          <p:nvPr/>
        </p:nvSpPr>
        <p:spPr>
          <a:xfrm>
            <a:off x="177800" y="1267391"/>
            <a:ext cx="4309532" cy="4801314"/>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At A Glance</a:t>
            </a:r>
            <a:br>
              <a:rPr lang="en-US" sz="2400" dirty="0"/>
            </a:br>
            <a:endParaRPr lang="en-US" sz="2400" dirty="0"/>
          </a:p>
          <a:p>
            <a:pPr marL="742950" lvl="1" indent="-285750">
              <a:buFont typeface="Arial" panose="020B0604020202020204" pitchFamily="34" charset="0"/>
              <a:buChar char="•"/>
            </a:pPr>
            <a:r>
              <a:rPr lang="en-US" sz="2400" dirty="0"/>
              <a:t>Wages</a:t>
            </a:r>
          </a:p>
          <a:p>
            <a:pPr marL="742950" lvl="1" indent="-285750">
              <a:buFont typeface="Arial" panose="020B0604020202020204" pitchFamily="34" charset="0"/>
              <a:buChar char="•"/>
            </a:pPr>
            <a:r>
              <a:rPr lang="en-US" sz="2400" dirty="0"/>
              <a:t>Education &amp; Training</a:t>
            </a:r>
          </a:p>
          <a:p>
            <a:pPr marL="742950" lvl="1" indent="-285750">
              <a:buFont typeface="Arial" panose="020B0604020202020204" pitchFamily="34" charset="0"/>
              <a:buChar char="•"/>
            </a:pPr>
            <a:r>
              <a:rPr lang="en-US" sz="2400" dirty="0"/>
              <a:t>Employment Opportunities</a:t>
            </a:r>
          </a:p>
          <a:p>
            <a:pPr marL="742950" lvl="1" indent="-285750">
              <a:buFont typeface="Arial" panose="020B0604020202020204" pitchFamily="34" charset="0"/>
              <a:buChar char="•"/>
            </a:pPr>
            <a:r>
              <a:rPr lang="en-US" sz="2400" dirty="0"/>
              <a:t>Job Tasks</a:t>
            </a:r>
          </a:p>
          <a:p>
            <a:pPr marL="742950" lvl="1" indent="-285750">
              <a:buFont typeface="Arial" panose="020B0604020202020204" pitchFamily="34" charset="0"/>
              <a:buChar char="•"/>
            </a:pPr>
            <a:r>
              <a:rPr lang="en-US" sz="2400" dirty="0"/>
              <a:t>Work Settings </a:t>
            </a:r>
          </a:p>
          <a:p>
            <a:pPr marL="742950" lvl="1" indent="-285750">
              <a:buFont typeface="Arial" panose="020B0604020202020204" pitchFamily="34" charset="0"/>
              <a:buChar char="•"/>
            </a:pPr>
            <a:r>
              <a:rPr lang="en-US" sz="2400" dirty="0"/>
              <a:t>Career Cluster category</a:t>
            </a:r>
            <a:br>
              <a:rPr lang="en-US" sz="2400" dirty="0"/>
            </a:br>
            <a:endParaRPr lang="en-US" sz="2400" dirty="0"/>
          </a:p>
          <a:p>
            <a:pPr marL="285750" indent="-285750">
              <a:buFont typeface="Arial" panose="020B0604020202020204" pitchFamily="34" charset="0"/>
              <a:buChar char="•"/>
            </a:pPr>
            <a:r>
              <a:rPr lang="en-US" sz="2400" dirty="0"/>
              <a:t>Video</a:t>
            </a:r>
          </a:p>
          <a:p>
            <a:endParaRPr lang="en-US" dirty="0"/>
          </a:p>
        </p:txBody>
      </p:sp>
      <p:pic>
        <p:nvPicPr>
          <p:cNvPr id="4" name="Picture 3">
            <a:extLst>
              <a:ext uri="{FF2B5EF4-FFF2-40B4-BE49-F238E27FC236}">
                <a16:creationId xmlns:a16="http://schemas.microsoft.com/office/drawing/2014/main" id="{4CD520AE-AF1C-EAB4-D005-F2324144326B}"/>
              </a:ext>
            </a:extLst>
          </p:cNvPr>
          <p:cNvPicPr>
            <a:picLocks noChangeAspect="1"/>
          </p:cNvPicPr>
          <p:nvPr/>
        </p:nvPicPr>
        <p:blipFill>
          <a:blip r:embed="rId2"/>
          <a:stretch>
            <a:fillRect/>
          </a:stretch>
        </p:blipFill>
        <p:spPr>
          <a:xfrm>
            <a:off x="4940599" y="139531"/>
            <a:ext cx="6077262" cy="6578938"/>
          </a:xfrm>
          <a:prstGeom prst="rect">
            <a:avLst/>
          </a:prstGeom>
        </p:spPr>
      </p:pic>
    </p:spTree>
    <p:extLst>
      <p:ext uri="{BB962C8B-B14F-4D97-AF65-F5344CB8AC3E}">
        <p14:creationId xmlns:p14="http://schemas.microsoft.com/office/powerpoint/2010/main" val="3278737551"/>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79CAA-A39C-52BA-DF46-0E983C37216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92EF01A-6DBA-CFC6-6232-C146336916D3}"/>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9" name="TextBox 8">
            <a:extLst>
              <a:ext uri="{FF2B5EF4-FFF2-40B4-BE49-F238E27FC236}">
                <a16:creationId xmlns:a16="http://schemas.microsoft.com/office/drawing/2014/main" id="{9A4F5E42-02AD-FB17-61A8-FDD652D4539A}"/>
              </a:ext>
            </a:extLst>
          </p:cNvPr>
          <p:cNvSpPr txBox="1"/>
          <p:nvPr/>
        </p:nvSpPr>
        <p:spPr>
          <a:xfrm>
            <a:off x="177800" y="1267391"/>
            <a:ext cx="4309532" cy="2585323"/>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At A Glance</a:t>
            </a:r>
            <a:br>
              <a:rPr lang="en-US" sz="2400" dirty="0"/>
            </a:br>
            <a:endParaRPr lang="en-US" sz="2400" dirty="0"/>
          </a:p>
          <a:p>
            <a:pPr marL="742950" lvl="1" indent="-285750">
              <a:buFont typeface="Arial" panose="020B0604020202020204" pitchFamily="34" charset="0"/>
              <a:buChar char="•"/>
            </a:pPr>
            <a:r>
              <a:rPr lang="en-US" sz="2400" dirty="0"/>
              <a:t>Career Cluster category</a:t>
            </a:r>
            <a:br>
              <a:rPr lang="en-US" sz="2400" dirty="0"/>
            </a:br>
            <a:endParaRPr lang="en-US" sz="2400" dirty="0"/>
          </a:p>
          <a:p>
            <a:endParaRPr lang="en-US" dirty="0"/>
          </a:p>
        </p:txBody>
      </p:sp>
      <p:pic>
        <p:nvPicPr>
          <p:cNvPr id="3" name="Picture 2">
            <a:extLst>
              <a:ext uri="{FF2B5EF4-FFF2-40B4-BE49-F238E27FC236}">
                <a16:creationId xmlns:a16="http://schemas.microsoft.com/office/drawing/2014/main" id="{F22FA531-2F5A-DF93-1E38-3B78C2763676}"/>
              </a:ext>
            </a:extLst>
          </p:cNvPr>
          <p:cNvPicPr>
            <a:picLocks noChangeAspect="1"/>
          </p:cNvPicPr>
          <p:nvPr/>
        </p:nvPicPr>
        <p:blipFill>
          <a:blip r:embed="rId2"/>
          <a:stretch>
            <a:fillRect/>
          </a:stretch>
        </p:blipFill>
        <p:spPr>
          <a:xfrm>
            <a:off x="5220451" y="596754"/>
            <a:ext cx="6083613" cy="5664491"/>
          </a:xfrm>
          <a:prstGeom prst="rect">
            <a:avLst/>
          </a:prstGeom>
        </p:spPr>
      </p:pic>
    </p:spTree>
    <p:extLst>
      <p:ext uri="{BB962C8B-B14F-4D97-AF65-F5344CB8AC3E}">
        <p14:creationId xmlns:p14="http://schemas.microsoft.com/office/powerpoint/2010/main" val="2370037962"/>
      </p:ext>
    </p:extLst>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F4397E-77EB-4CC5-9B34-D6FCC2385369}"/>
              </a:ext>
            </a:extLst>
          </p:cNvPr>
          <p:cNvSpPr txBox="1"/>
          <p:nvPr/>
        </p:nvSpPr>
        <p:spPr>
          <a:xfrm>
            <a:off x="228600" y="1314808"/>
            <a:ext cx="3962400" cy="5355312"/>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Job Description</a:t>
            </a:r>
            <a:br>
              <a:rPr lang="en-US" sz="2400" dirty="0"/>
            </a:br>
            <a:endParaRPr lang="en-US" sz="2400" dirty="0"/>
          </a:p>
          <a:p>
            <a:pPr marL="742950" lvl="1" indent="-285750">
              <a:buFont typeface="Arial" panose="020B0604020202020204" pitchFamily="34" charset="0"/>
              <a:buChar char="•"/>
            </a:pPr>
            <a:r>
              <a:rPr lang="en-US" sz="2400" dirty="0"/>
              <a:t>Overview</a:t>
            </a:r>
          </a:p>
          <a:p>
            <a:pPr marL="742950" lvl="1" indent="-285750">
              <a:buFont typeface="Arial" panose="020B0604020202020204" pitchFamily="34" charset="0"/>
              <a:buChar char="•"/>
            </a:pPr>
            <a:r>
              <a:rPr lang="en-US" sz="2400" dirty="0"/>
              <a:t>Job Tasks</a:t>
            </a:r>
          </a:p>
          <a:p>
            <a:pPr marL="742950" lvl="1" indent="-285750">
              <a:buFont typeface="Arial" panose="020B0604020202020204" pitchFamily="34" charset="0"/>
              <a:buChar char="•"/>
            </a:pPr>
            <a:r>
              <a:rPr lang="en-US" sz="2400" dirty="0"/>
              <a:t>Skills &amp; Abilities</a:t>
            </a:r>
          </a:p>
          <a:p>
            <a:pPr marL="742950" lvl="1" indent="-285750">
              <a:buFont typeface="Arial" panose="020B0604020202020204" pitchFamily="34" charset="0"/>
              <a:buChar char="•"/>
            </a:pPr>
            <a:r>
              <a:rPr lang="en-US" sz="2400" dirty="0"/>
              <a:t>Work Settings</a:t>
            </a:r>
          </a:p>
          <a:p>
            <a:pPr marL="742950" lvl="1" indent="-285750">
              <a:buFont typeface="Arial" panose="020B0604020202020204" pitchFamily="34" charset="0"/>
              <a:buChar char="•"/>
            </a:pPr>
            <a:r>
              <a:rPr lang="en-US" sz="2400" dirty="0"/>
              <a:t>Physical Demands</a:t>
            </a:r>
            <a:br>
              <a:rPr lang="en-US" sz="2400" dirty="0"/>
            </a:br>
            <a:endParaRPr lang="en-US" sz="2400" dirty="0"/>
          </a:p>
          <a:p>
            <a:pPr marL="285750" indent="-285750">
              <a:buFont typeface="Arial" panose="020B0604020202020204" pitchFamily="34" charset="0"/>
              <a:buChar char="•"/>
            </a:pPr>
            <a:r>
              <a:rPr lang="en-US" sz="2400" dirty="0"/>
              <a:t>Sub sections provide more details</a:t>
            </a:r>
          </a:p>
          <a:p>
            <a:endParaRPr lang="en-US" dirty="0"/>
          </a:p>
          <a:p>
            <a:endParaRPr lang="en-US" dirty="0"/>
          </a:p>
          <a:p>
            <a:endParaRPr lang="en-US" dirty="0"/>
          </a:p>
        </p:txBody>
      </p:sp>
      <p:sp>
        <p:nvSpPr>
          <p:cNvPr id="8" name="Title 1">
            <a:extLst>
              <a:ext uri="{FF2B5EF4-FFF2-40B4-BE49-F238E27FC236}">
                <a16:creationId xmlns:a16="http://schemas.microsoft.com/office/drawing/2014/main" id="{65DE23BD-B1E7-450D-A9E4-AE949EDAAEED}"/>
              </a:ext>
            </a:extLst>
          </p:cNvPr>
          <p:cNvSpPr>
            <a:spLocks noGrp="1"/>
          </p:cNvSpPr>
          <p:nvPr>
            <p:ph type="title"/>
          </p:nvPr>
        </p:nvSpPr>
        <p:spPr>
          <a:xfrm>
            <a:off x="838200" y="285616"/>
            <a:ext cx="2922142" cy="692398"/>
          </a:xfrm>
        </p:spPr>
        <p:txBody>
          <a:bodyPr>
            <a:normAutofit/>
          </a:bodyPr>
          <a:lstStyle/>
          <a:p>
            <a:pPr algn="ctr"/>
            <a:r>
              <a:rPr lang="en-US" dirty="0"/>
              <a:t>Careers</a:t>
            </a:r>
          </a:p>
        </p:txBody>
      </p:sp>
      <p:pic>
        <p:nvPicPr>
          <p:cNvPr id="3" name="Picture 2">
            <a:extLst>
              <a:ext uri="{FF2B5EF4-FFF2-40B4-BE49-F238E27FC236}">
                <a16:creationId xmlns:a16="http://schemas.microsoft.com/office/drawing/2014/main" id="{1D0ABBD5-551F-1930-950B-E4CB8D5B605C}"/>
              </a:ext>
            </a:extLst>
          </p:cNvPr>
          <p:cNvPicPr>
            <a:picLocks noChangeAspect="1"/>
          </p:cNvPicPr>
          <p:nvPr/>
        </p:nvPicPr>
        <p:blipFill>
          <a:blip r:embed="rId2"/>
          <a:stretch>
            <a:fillRect/>
          </a:stretch>
        </p:blipFill>
        <p:spPr>
          <a:xfrm>
            <a:off x="4587726" y="961896"/>
            <a:ext cx="6064562" cy="5086611"/>
          </a:xfrm>
          <a:prstGeom prst="rect">
            <a:avLst/>
          </a:prstGeom>
        </p:spPr>
      </p:pic>
    </p:spTree>
    <p:extLst>
      <p:ext uri="{BB962C8B-B14F-4D97-AF65-F5344CB8AC3E}">
        <p14:creationId xmlns:p14="http://schemas.microsoft.com/office/powerpoint/2010/main" val="3742003786"/>
      </p:ext>
    </p:extLst>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2E827E-07F6-49E3-A8A0-44CAD1F605E3}"/>
              </a:ext>
            </a:extLst>
          </p:cNvPr>
          <p:cNvSpPr>
            <a:spLocks noGrp="1"/>
          </p:cNvSpPr>
          <p:nvPr>
            <p:ph type="title"/>
          </p:nvPr>
        </p:nvSpPr>
        <p:spPr>
          <a:xfrm>
            <a:off x="421640" y="285616"/>
            <a:ext cx="2922142"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9D91170A-B032-4063-A342-ECC2FBAEBEB3}"/>
              </a:ext>
            </a:extLst>
          </p:cNvPr>
          <p:cNvSpPr txBox="1"/>
          <p:nvPr/>
        </p:nvSpPr>
        <p:spPr>
          <a:xfrm>
            <a:off x="237070" y="1177652"/>
            <a:ext cx="4089395" cy="4985980"/>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Wages</a:t>
            </a:r>
          </a:p>
          <a:p>
            <a:pPr marL="742950" lvl="1" indent="-285750">
              <a:buFont typeface="Arial" panose="020B0604020202020204" pitchFamily="34" charset="0"/>
              <a:buChar char="•"/>
            </a:pPr>
            <a:r>
              <a:rPr lang="en-US" sz="2400" i="1" dirty="0"/>
              <a:t>Annual, Monthly, Hourly</a:t>
            </a:r>
            <a:br>
              <a:rPr lang="en-US" sz="2400" dirty="0"/>
            </a:br>
            <a:endParaRPr lang="en-US" sz="2400" dirty="0"/>
          </a:p>
          <a:p>
            <a:pPr marL="285750" indent="-285750">
              <a:buFont typeface="Arial" panose="020B0604020202020204" pitchFamily="34" charset="0"/>
              <a:buChar char="•"/>
            </a:pPr>
            <a:r>
              <a:rPr lang="en-US" sz="2400" dirty="0"/>
              <a:t>Massachusetts default by NECTA</a:t>
            </a:r>
            <a:br>
              <a:rPr lang="en-US" sz="2400" dirty="0"/>
            </a:br>
            <a:endParaRPr lang="en-US" sz="2400" dirty="0"/>
          </a:p>
          <a:p>
            <a:pPr marL="285750" indent="-285750">
              <a:buFont typeface="Arial" panose="020B0604020202020204" pitchFamily="34" charset="0"/>
              <a:buChar char="•"/>
            </a:pPr>
            <a:r>
              <a:rPr lang="en-US" sz="2400" dirty="0"/>
              <a:t>Select other states</a:t>
            </a:r>
            <a:br>
              <a:rPr lang="en-US" sz="2400" dirty="0"/>
            </a:br>
            <a:endParaRPr lang="en-US" sz="2400" dirty="0"/>
          </a:p>
          <a:p>
            <a:pPr marL="285750" indent="-285750">
              <a:buFont typeface="Arial" panose="020B0604020202020204" pitchFamily="34" charset="0"/>
              <a:buChar char="•"/>
            </a:pPr>
            <a:r>
              <a:rPr lang="en-US" sz="2400" dirty="0"/>
              <a:t>Top five states</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7A0FB677-7B26-6A41-0DC3-E614527D098C}"/>
              </a:ext>
            </a:extLst>
          </p:cNvPr>
          <p:cNvPicPr>
            <a:picLocks noChangeAspect="1"/>
          </p:cNvPicPr>
          <p:nvPr/>
        </p:nvPicPr>
        <p:blipFill>
          <a:blip r:embed="rId2"/>
          <a:stretch>
            <a:fillRect/>
          </a:stretch>
        </p:blipFill>
        <p:spPr>
          <a:xfrm>
            <a:off x="5477429" y="239480"/>
            <a:ext cx="5499113" cy="6455229"/>
          </a:xfrm>
          <a:prstGeom prst="rect">
            <a:avLst/>
          </a:prstGeom>
        </p:spPr>
      </p:pic>
    </p:spTree>
    <p:extLst>
      <p:ext uri="{BB962C8B-B14F-4D97-AF65-F5344CB8AC3E}">
        <p14:creationId xmlns:p14="http://schemas.microsoft.com/office/powerpoint/2010/main" val="4063532982"/>
      </p:ext>
    </p:extLst>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C6B3B-AE92-76BA-CDA5-51B49101535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196682E-E1AC-FCEC-4404-B551154FE47C}"/>
              </a:ext>
            </a:extLst>
          </p:cNvPr>
          <p:cNvSpPr>
            <a:spLocks noGrp="1"/>
          </p:cNvSpPr>
          <p:nvPr>
            <p:ph type="title"/>
          </p:nvPr>
        </p:nvSpPr>
        <p:spPr>
          <a:xfrm>
            <a:off x="421640" y="285616"/>
            <a:ext cx="2922142"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1FA961C8-7033-0ED2-BD35-87F6D0E16EA7}"/>
              </a:ext>
            </a:extLst>
          </p:cNvPr>
          <p:cNvSpPr txBox="1"/>
          <p:nvPr/>
        </p:nvSpPr>
        <p:spPr>
          <a:xfrm>
            <a:off x="237070" y="1177652"/>
            <a:ext cx="4089395" cy="4985980"/>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Wages</a:t>
            </a:r>
          </a:p>
          <a:p>
            <a:pPr marL="742950" lvl="1" indent="-285750">
              <a:buFont typeface="Arial" panose="020B0604020202020204" pitchFamily="34" charset="0"/>
              <a:buChar char="•"/>
            </a:pPr>
            <a:r>
              <a:rPr lang="en-US" sz="2400" i="1" dirty="0"/>
              <a:t>Annual, Monthly, Hourly</a:t>
            </a:r>
            <a:br>
              <a:rPr lang="en-US" sz="2400" dirty="0"/>
            </a:br>
            <a:endParaRPr lang="en-US" sz="2400" dirty="0"/>
          </a:p>
          <a:p>
            <a:pPr marL="285750" indent="-285750">
              <a:buFont typeface="Arial" panose="020B0604020202020204" pitchFamily="34" charset="0"/>
              <a:buChar char="•"/>
            </a:pPr>
            <a:r>
              <a:rPr lang="en-US" sz="2400" dirty="0"/>
              <a:t>Massachusetts default by NECTA</a:t>
            </a:r>
            <a:br>
              <a:rPr lang="en-US" sz="2400" dirty="0"/>
            </a:br>
            <a:endParaRPr lang="en-US" sz="2400" dirty="0"/>
          </a:p>
          <a:p>
            <a:pPr marL="285750" indent="-285750">
              <a:buFont typeface="Arial" panose="020B0604020202020204" pitchFamily="34" charset="0"/>
              <a:buChar char="•"/>
            </a:pPr>
            <a:r>
              <a:rPr lang="en-US" sz="2400" dirty="0"/>
              <a:t>Select other states</a:t>
            </a:r>
            <a:br>
              <a:rPr lang="en-US" sz="2400" dirty="0"/>
            </a:br>
            <a:endParaRPr lang="en-US" sz="2400" dirty="0"/>
          </a:p>
          <a:p>
            <a:pPr marL="285750" indent="-285750">
              <a:buFont typeface="Arial" panose="020B0604020202020204" pitchFamily="34" charset="0"/>
              <a:buChar char="•"/>
            </a:pPr>
            <a:r>
              <a:rPr lang="en-US" sz="2400" dirty="0"/>
              <a:t>Top five states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A05FD648-8715-87AF-6F53-B8320CBDB247}"/>
              </a:ext>
            </a:extLst>
          </p:cNvPr>
          <p:cNvPicPr>
            <a:picLocks noChangeAspect="1"/>
          </p:cNvPicPr>
          <p:nvPr/>
        </p:nvPicPr>
        <p:blipFill>
          <a:blip r:embed="rId2"/>
          <a:stretch>
            <a:fillRect/>
          </a:stretch>
        </p:blipFill>
        <p:spPr>
          <a:xfrm>
            <a:off x="5374854" y="78788"/>
            <a:ext cx="4830854" cy="6572384"/>
          </a:xfrm>
          <a:prstGeom prst="rect">
            <a:avLst/>
          </a:prstGeom>
          <a:ln>
            <a:solidFill>
              <a:schemeClr val="accent1"/>
            </a:solidFill>
          </a:ln>
        </p:spPr>
      </p:pic>
    </p:spTree>
    <p:extLst>
      <p:ext uri="{BB962C8B-B14F-4D97-AF65-F5344CB8AC3E}">
        <p14:creationId xmlns:p14="http://schemas.microsoft.com/office/powerpoint/2010/main" val="3429563616"/>
      </p:ext>
    </p:extLst>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F633D9-B714-48EA-AE0B-69828B06C12D}"/>
              </a:ext>
            </a:extLst>
          </p:cNvPr>
          <p:cNvSpPr>
            <a:spLocks noGrp="1"/>
          </p:cNvSpPr>
          <p:nvPr>
            <p:ph type="title"/>
          </p:nvPr>
        </p:nvSpPr>
        <p:spPr>
          <a:xfrm>
            <a:off x="245533" y="285616"/>
            <a:ext cx="4936067"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CB67CC45-88AD-4C81-BB83-ED259C679565}"/>
              </a:ext>
            </a:extLst>
          </p:cNvPr>
          <p:cNvSpPr txBox="1"/>
          <p:nvPr/>
        </p:nvSpPr>
        <p:spPr>
          <a:xfrm>
            <a:off x="558804" y="1471209"/>
            <a:ext cx="3514808" cy="4247317"/>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Employment &amp; Outlook</a:t>
            </a:r>
            <a:br>
              <a:rPr lang="en-US" sz="2400" dirty="0"/>
            </a:br>
            <a:endParaRPr lang="en-US" sz="2400" dirty="0"/>
          </a:p>
          <a:p>
            <a:pPr marL="285750" indent="-285750">
              <a:buFont typeface="Arial" panose="020B0604020202020204" pitchFamily="34" charset="0"/>
              <a:buChar char="•"/>
            </a:pPr>
            <a:r>
              <a:rPr lang="en-US" sz="2400" dirty="0"/>
              <a:t>By sixteen (16) board areas , where sufficient data allows.</a:t>
            </a:r>
            <a:br>
              <a:rPr lang="en-US" sz="2400" dirty="0"/>
            </a:br>
            <a:endParaRPr lang="en-US" sz="2400" dirty="0"/>
          </a:p>
          <a:p>
            <a:pPr marL="285750" indent="-285750">
              <a:buFont typeface="Arial" panose="020B0604020202020204" pitchFamily="34" charset="0"/>
              <a:buChar char="•"/>
            </a:pPr>
            <a:r>
              <a:rPr lang="en-US" sz="2400" dirty="0"/>
              <a:t>Growth rate projections</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7C5BBEB4-18BE-FECA-32BF-DB637E85C40A}"/>
              </a:ext>
            </a:extLst>
          </p:cNvPr>
          <p:cNvPicPr>
            <a:picLocks noChangeAspect="1"/>
          </p:cNvPicPr>
          <p:nvPr/>
        </p:nvPicPr>
        <p:blipFill>
          <a:blip r:embed="rId2"/>
          <a:stretch>
            <a:fillRect/>
          </a:stretch>
        </p:blipFill>
        <p:spPr>
          <a:xfrm>
            <a:off x="5840487" y="239482"/>
            <a:ext cx="4108424" cy="6487886"/>
          </a:xfrm>
          <a:prstGeom prst="rect">
            <a:avLst/>
          </a:prstGeom>
        </p:spPr>
      </p:pic>
    </p:spTree>
    <p:extLst>
      <p:ext uri="{BB962C8B-B14F-4D97-AF65-F5344CB8AC3E}">
        <p14:creationId xmlns:p14="http://schemas.microsoft.com/office/powerpoint/2010/main" val="3531881529"/>
      </p:ext>
    </p:extLst>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FF078-C2DD-0696-3ACB-9D61F0C2E8A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D3AFE42-7BE7-FDD6-3FCD-646D3FD11277}"/>
              </a:ext>
            </a:extLst>
          </p:cNvPr>
          <p:cNvSpPr>
            <a:spLocks noGrp="1"/>
          </p:cNvSpPr>
          <p:nvPr>
            <p:ph type="title"/>
          </p:nvPr>
        </p:nvSpPr>
        <p:spPr>
          <a:xfrm>
            <a:off x="245533" y="285616"/>
            <a:ext cx="4936067"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0FA30802-93C9-8247-AC7C-C51424E60D49}"/>
              </a:ext>
            </a:extLst>
          </p:cNvPr>
          <p:cNvSpPr txBox="1"/>
          <p:nvPr/>
        </p:nvSpPr>
        <p:spPr>
          <a:xfrm>
            <a:off x="558804" y="1471209"/>
            <a:ext cx="3514808" cy="4247317"/>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Employment &amp; Outlook</a:t>
            </a:r>
            <a:br>
              <a:rPr lang="en-US" sz="2400" dirty="0"/>
            </a:br>
            <a:endParaRPr lang="en-US" sz="2400" dirty="0"/>
          </a:p>
          <a:p>
            <a:pPr marL="285750" indent="-285750">
              <a:buFont typeface="Arial" panose="020B0604020202020204" pitchFamily="34" charset="0"/>
              <a:buChar char="•"/>
            </a:pPr>
            <a:r>
              <a:rPr lang="en-US" sz="2400" dirty="0"/>
              <a:t>By sixteen (16) board areas , where sufficient data allows.</a:t>
            </a:r>
            <a:br>
              <a:rPr lang="en-US" sz="2400" dirty="0"/>
            </a:br>
            <a:endParaRPr lang="en-US" sz="2400" dirty="0"/>
          </a:p>
          <a:p>
            <a:pPr marL="285750" indent="-285750">
              <a:buFont typeface="Arial" panose="020B0604020202020204" pitchFamily="34" charset="0"/>
              <a:buChar char="•"/>
            </a:pPr>
            <a:r>
              <a:rPr lang="en-US" sz="2400" dirty="0"/>
              <a:t>Growth rate projections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1896959E-73FC-617C-DACE-ADB57F3163AC}"/>
              </a:ext>
            </a:extLst>
          </p:cNvPr>
          <p:cNvPicPr>
            <a:picLocks noChangeAspect="1"/>
          </p:cNvPicPr>
          <p:nvPr/>
        </p:nvPicPr>
        <p:blipFill>
          <a:blip r:embed="rId2"/>
          <a:stretch>
            <a:fillRect/>
          </a:stretch>
        </p:blipFill>
        <p:spPr>
          <a:xfrm>
            <a:off x="5632793" y="205606"/>
            <a:ext cx="3867311" cy="6572384"/>
          </a:xfrm>
          <a:prstGeom prst="rect">
            <a:avLst/>
          </a:prstGeom>
          <a:ln w="19050">
            <a:solidFill>
              <a:schemeClr val="accent1"/>
            </a:solidFill>
          </a:ln>
        </p:spPr>
      </p:pic>
    </p:spTree>
    <p:extLst>
      <p:ext uri="{BB962C8B-B14F-4D97-AF65-F5344CB8AC3E}">
        <p14:creationId xmlns:p14="http://schemas.microsoft.com/office/powerpoint/2010/main" val="1371767404"/>
      </p:ext>
    </p:extLst>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F45618-4A58-44E1-A1B9-72C93F255364}"/>
              </a:ext>
            </a:extLst>
          </p:cNvPr>
          <p:cNvSpPr>
            <a:spLocks noGrp="1"/>
          </p:cNvSpPr>
          <p:nvPr>
            <p:ph type="title"/>
          </p:nvPr>
        </p:nvSpPr>
        <p:spPr>
          <a:xfrm>
            <a:off x="838199" y="285616"/>
            <a:ext cx="4766733"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B86B2FDB-06DF-4944-B917-39FDCB19D59D}"/>
              </a:ext>
            </a:extLst>
          </p:cNvPr>
          <p:cNvSpPr txBox="1"/>
          <p:nvPr/>
        </p:nvSpPr>
        <p:spPr>
          <a:xfrm>
            <a:off x="942578" y="1538945"/>
            <a:ext cx="4255955" cy="4616648"/>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Employment &amp; Outlook</a:t>
            </a:r>
            <a:br>
              <a:rPr lang="en-US" sz="2400" dirty="0"/>
            </a:br>
            <a:endParaRPr lang="en-US" sz="2400" dirty="0"/>
          </a:p>
          <a:p>
            <a:pPr marL="285750" indent="-285750">
              <a:buFont typeface="Arial" panose="020B0604020202020204" pitchFamily="34" charset="0"/>
              <a:buChar char="•"/>
            </a:pPr>
            <a:r>
              <a:rPr lang="en-US" sz="2400" dirty="0"/>
              <a:t>By sixteen (</a:t>
            </a:r>
            <a:r>
              <a:rPr lang="en-US" sz="2400" i="1" dirty="0"/>
              <a:t>16</a:t>
            </a:r>
            <a:r>
              <a:rPr lang="en-US" sz="2400" dirty="0"/>
              <a:t>) board areas , where sufficient data allows.</a:t>
            </a:r>
            <a:br>
              <a:rPr lang="en-US" sz="2400" dirty="0"/>
            </a:br>
            <a:endParaRPr lang="en-US" sz="2400" dirty="0"/>
          </a:p>
          <a:p>
            <a:pPr marL="285750" indent="-285750">
              <a:buFont typeface="Arial" panose="020B0604020202020204" pitchFamily="34" charset="0"/>
              <a:buChar char="•"/>
            </a:pPr>
            <a:r>
              <a:rPr lang="en-US" sz="2400" dirty="0"/>
              <a:t>Bottom lists: </a:t>
            </a:r>
            <a:br>
              <a:rPr lang="en-US" sz="2400" dirty="0"/>
            </a:br>
            <a:r>
              <a:rPr lang="en-US" sz="2400" i="1" dirty="0"/>
              <a:t>Major employers, Outlook, and link to </a:t>
            </a:r>
            <a:r>
              <a:rPr lang="en-US" sz="2400" i="1" dirty="0" err="1"/>
              <a:t>NLx</a:t>
            </a:r>
            <a:r>
              <a:rPr lang="en-US" sz="2400" i="1" dirty="0"/>
              <a:t>. </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2A746B31-BBB1-0C4A-7A1D-A035FED8D1C1}"/>
              </a:ext>
            </a:extLst>
          </p:cNvPr>
          <p:cNvPicPr>
            <a:picLocks noChangeAspect="1"/>
          </p:cNvPicPr>
          <p:nvPr/>
        </p:nvPicPr>
        <p:blipFill>
          <a:blip r:embed="rId3"/>
          <a:stretch>
            <a:fillRect/>
          </a:stretch>
        </p:blipFill>
        <p:spPr>
          <a:xfrm>
            <a:off x="5616427" y="120480"/>
            <a:ext cx="5988358" cy="6617040"/>
          </a:xfrm>
          <a:prstGeom prst="rect">
            <a:avLst/>
          </a:prstGeom>
          <a:ln w="19050">
            <a:solidFill>
              <a:schemeClr val="accent1"/>
            </a:solidFill>
          </a:ln>
        </p:spPr>
      </p:pic>
    </p:spTree>
    <p:extLst>
      <p:ext uri="{BB962C8B-B14F-4D97-AF65-F5344CB8AC3E}">
        <p14:creationId xmlns:p14="http://schemas.microsoft.com/office/powerpoint/2010/main" val="2380736802"/>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dirty="0"/>
              <a:t>English / </a:t>
            </a:r>
            <a:r>
              <a:rPr lang="en-US" dirty="0" err="1"/>
              <a:t>Español</a:t>
            </a:r>
            <a:r>
              <a:rPr lang="en-US" dirty="0"/>
              <a:t> </a:t>
            </a:r>
          </a:p>
        </p:txBody>
      </p:sp>
      <p:pic>
        <p:nvPicPr>
          <p:cNvPr id="5" name="Content Placeholder 4">
            <a:extLst>
              <a:ext uri="{FF2B5EF4-FFF2-40B4-BE49-F238E27FC236}">
                <a16:creationId xmlns:a16="http://schemas.microsoft.com/office/drawing/2014/main" id="{3D84BC90-08E6-47EA-863E-96B34ECCD29D}"/>
              </a:ext>
            </a:extLst>
          </p:cNvPr>
          <p:cNvPicPr>
            <a:picLocks noGrp="1" noChangeAspect="1"/>
          </p:cNvPicPr>
          <p:nvPr>
            <p:ph idx="1"/>
          </p:nvPr>
        </p:nvPicPr>
        <p:blipFill>
          <a:blip r:embed="rId2"/>
          <a:stretch>
            <a:fillRect/>
          </a:stretch>
        </p:blipFill>
        <p:spPr>
          <a:xfrm>
            <a:off x="1392707" y="1470024"/>
            <a:ext cx="8173690" cy="4351338"/>
          </a:xfrm>
          <a:ln>
            <a:solidFill>
              <a:schemeClr val="accent1"/>
            </a:solidFill>
          </a:ln>
        </p:spPr>
      </p:pic>
      <p:sp>
        <p:nvSpPr>
          <p:cNvPr id="4" name="TextBox 3">
            <a:extLst>
              <a:ext uri="{FF2B5EF4-FFF2-40B4-BE49-F238E27FC236}">
                <a16:creationId xmlns:a16="http://schemas.microsoft.com/office/drawing/2014/main" id="{A06CA8CA-C29D-4374-8AFB-89C6D634DEE0}"/>
              </a:ext>
            </a:extLst>
          </p:cNvPr>
          <p:cNvSpPr txBox="1"/>
          <p:nvPr/>
        </p:nvSpPr>
        <p:spPr>
          <a:xfrm>
            <a:off x="9685106" y="2664252"/>
            <a:ext cx="2506894" cy="2308324"/>
          </a:xfrm>
          <a:prstGeom prst="rect">
            <a:avLst/>
          </a:prstGeom>
          <a:noFill/>
        </p:spPr>
        <p:txBody>
          <a:bodyPr wrap="square" rtlCol="0">
            <a:spAutoFit/>
          </a:bodyPr>
          <a:lstStyle/>
          <a:p>
            <a:r>
              <a:rPr lang="en-US" sz="2400" b="1" dirty="0">
                <a:solidFill>
                  <a:srgbClr val="FF0000"/>
                </a:solidFill>
              </a:rPr>
              <a:t>Note:  </a:t>
            </a:r>
          </a:p>
          <a:p>
            <a:r>
              <a:rPr lang="en-US" sz="2400" dirty="0" err="1"/>
              <a:t>Español</a:t>
            </a:r>
            <a:r>
              <a:rPr lang="en-US" sz="2400" dirty="0"/>
              <a:t> version originally done by Texas translation affiliation using Mexican Spanish </a:t>
            </a:r>
          </a:p>
        </p:txBody>
      </p:sp>
    </p:spTree>
    <p:extLst>
      <p:ext uri="{BB962C8B-B14F-4D97-AF65-F5344CB8AC3E}">
        <p14:creationId xmlns:p14="http://schemas.microsoft.com/office/powerpoint/2010/main" val="2077112541"/>
      </p:ext>
    </p:extLst>
  </p:cSld>
  <p:clrMapOvr>
    <a:masterClrMapping/>
  </p:clrMapOvr>
  <p:transition>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DBFF8-0998-AA4F-8656-377B0E08C950}"/>
              </a:ext>
            </a:extLst>
          </p:cNvPr>
          <p:cNvSpPr>
            <a:spLocks noGrp="1"/>
          </p:cNvSpPr>
          <p:nvPr>
            <p:ph type="title"/>
          </p:nvPr>
        </p:nvSpPr>
        <p:spPr/>
        <p:txBody>
          <a:bodyPr/>
          <a:lstStyle/>
          <a:p>
            <a:r>
              <a:rPr lang="en-US" dirty="0"/>
              <a:t>Other States /  Territories</a:t>
            </a:r>
          </a:p>
        </p:txBody>
      </p:sp>
      <p:sp>
        <p:nvSpPr>
          <p:cNvPr id="4" name="Date Placeholder 3">
            <a:extLst>
              <a:ext uri="{FF2B5EF4-FFF2-40B4-BE49-F238E27FC236}">
                <a16:creationId xmlns:a16="http://schemas.microsoft.com/office/drawing/2014/main" id="{DADB9C5F-58C2-35F5-F25E-5E62BCA12D44}"/>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6C99A341-2EDC-4BE3-A213-C6FA929A9635}"/>
              </a:ext>
            </a:extLst>
          </p:cNvPr>
          <p:cNvSpPr>
            <a:spLocks noGrp="1"/>
          </p:cNvSpPr>
          <p:nvPr>
            <p:ph type="sldNum" sz="quarter" idx="12"/>
          </p:nvPr>
        </p:nvSpPr>
        <p:spPr/>
        <p:txBody>
          <a:bodyPr/>
          <a:lstStyle/>
          <a:p>
            <a:pPr>
              <a:defRPr/>
            </a:pPr>
            <a:fld id="{E072579F-9FF5-4201-872C-73481382824D}" type="slidenum">
              <a:rPr lang="en-US" smtClean="0"/>
              <a:pPr>
                <a:defRPr/>
              </a:pPr>
              <a:t>90</a:t>
            </a:fld>
            <a:endParaRPr lang="en-US" dirty="0"/>
          </a:p>
        </p:txBody>
      </p:sp>
      <p:pic>
        <p:nvPicPr>
          <p:cNvPr id="9" name="Picture 8">
            <a:extLst>
              <a:ext uri="{FF2B5EF4-FFF2-40B4-BE49-F238E27FC236}">
                <a16:creationId xmlns:a16="http://schemas.microsoft.com/office/drawing/2014/main" id="{9081300A-1786-D0DC-5ED6-E87C910DA36B}"/>
              </a:ext>
            </a:extLst>
          </p:cNvPr>
          <p:cNvPicPr>
            <a:picLocks noChangeAspect="1"/>
          </p:cNvPicPr>
          <p:nvPr/>
        </p:nvPicPr>
        <p:blipFill>
          <a:blip r:embed="rId2"/>
          <a:stretch>
            <a:fillRect/>
          </a:stretch>
        </p:blipFill>
        <p:spPr>
          <a:xfrm>
            <a:off x="5598026" y="587824"/>
            <a:ext cx="6020966" cy="6052457"/>
          </a:xfrm>
          <a:prstGeom prst="rect">
            <a:avLst/>
          </a:prstGeom>
        </p:spPr>
      </p:pic>
    </p:spTree>
    <p:extLst>
      <p:ext uri="{BB962C8B-B14F-4D97-AF65-F5344CB8AC3E}">
        <p14:creationId xmlns:p14="http://schemas.microsoft.com/office/powerpoint/2010/main" val="4272600094"/>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07F310-1C8D-4847-929A-173D34D23F62}"/>
              </a:ext>
            </a:extLst>
          </p:cNvPr>
          <p:cNvSpPr>
            <a:spLocks noGrp="1"/>
          </p:cNvSpPr>
          <p:nvPr>
            <p:ph type="title"/>
          </p:nvPr>
        </p:nvSpPr>
        <p:spPr>
          <a:xfrm>
            <a:off x="370840" y="29577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3F07B904-241C-4F76-A7CB-B1B72D310E0F}"/>
              </a:ext>
            </a:extLst>
          </p:cNvPr>
          <p:cNvSpPr txBox="1"/>
          <p:nvPr/>
        </p:nvSpPr>
        <p:spPr>
          <a:xfrm>
            <a:off x="16932" y="1232449"/>
            <a:ext cx="3674535" cy="6555641"/>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Education &amp; Training</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Preparation</a:t>
            </a:r>
          </a:p>
          <a:p>
            <a:pPr marL="742950" lvl="1" indent="-285750">
              <a:buFont typeface="Arial" panose="020B0604020202020204" pitchFamily="34" charset="0"/>
              <a:buChar char="•"/>
            </a:pPr>
            <a:r>
              <a:rPr lang="en-US" sz="2400" dirty="0"/>
              <a:t>Helpful High School Courses</a:t>
            </a:r>
          </a:p>
          <a:p>
            <a:pPr marL="742950" lvl="1" indent="-285750">
              <a:buFont typeface="Arial" panose="020B0604020202020204" pitchFamily="34" charset="0"/>
              <a:buChar char="•"/>
            </a:pPr>
            <a:r>
              <a:rPr lang="en-US" sz="2400" dirty="0"/>
              <a:t>Knowledge</a:t>
            </a:r>
          </a:p>
          <a:p>
            <a:pPr marL="742950" lvl="1" indent="-285750">
              <a:buFont typeface="Arial" panose="020B0604020202020204" pitchFamily="34" charset="0"/>
              <a:buChar char="•"/>
            </a:pPr>
            <a:r>
              <a:rPr lang="en-US" sz="2400" dirty="0"/>
              <a:t>Related Programs of Study</a:t>
            </a:r>
          </a:p>
          <a:p>
            <a:pPr marL="742950" lvl="1" indent="-285750">
              <a:buFont typeface="Arial" panose="020B0604020202020204" pitchFamily="34" charset="0"/>
              <a:buChar char="•"/>
            </a:pPr>
            <a:r>
              <a:rPr lang="en-US" sz="2400" dirty="0"/>
              <a:t>Licensing / Certification</a:t>
            </a:r>
          </a:p>
          <a:p>
            <a:pPr marL="742950" lvl="1" indent="-285750">
              <a:buFont typeface="Arial" panose="020B0604020202020204" pitchFamily="34" charset="0"/>
              <a:buChar char="•"/>
            </a:pPr>
            <a:r>
              <a:rPr lang="en-US" sz="2400" dirty="0"/>
              <a:t>(</a:t>
            </a:r>
            <a:r>
              <a:rPr lang="en-US" sz="2400" i="1" dirty="0"/>
              <a:t>Apprenticeship</a:t>
            </a:r>
            <a:r>
              <a:rPr lang="en-US" sz="2400" dirty="0"/>
              <a:t>) </a:t>
            </a:r>
            <a:br>
              <a:rPr lang="en-US" dirty="0"/>
            </a:br>
            <a:endParaRPr lang="en-US" dirty="0"/>
          </a:p>
          <a:p>
            <a:br>
              <a:rPr lang="en-US" dirty="0"/>
            </a:br>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61F3449F-4C48-A284-0234-E8981D95C64C}"/>
              </a:ext>
            </a:extLst>
          </p:cNvPr>
          <p:cNvPicPr>
            <a:picLocks noChangeAspect="1"/>
          </p:cNvPicPr>
          <p:nvPr/>
        </p:nvPicPr>
        <p:blipFill>
          <a:blip r:embed="rId2"/>
          <a:stretch>
            <a:fillRect/>
          </a:stretch>
        </p:blipFill>
        <p:spPr>
          <a:xfrm>
            <a:off x="4467977" y="1214535"/>
            <a:ext cx="6064562" cy="5016758"/>
          </a:xfrm>
          <a:prstGeom prst="rect">
            <a:avLst/>
          </a:prstGeom>
          <a:ln w="19050">
            <a:solidFill>
              <a:schemeClr val="accent1"/>
            </a:solidFill>
          </a:ln>
        </p:spPr>
      </p:pic>
    </p:spTree>
    <p:extLst>
      <p:ext uri="{BB962C8B-B14F-4D97-AF65-F5344CB8AC3E}">
        <p14:creationId xmlns:p14="http://schemas.microsoft.com/office/powerpoint/2010/main" val="3454941498"/>
      </p:ext>
    </p:extLst>
  </p:cSld>
  <p:clrMapOvr>
    <a:masterClrMapping/>
  </p:clrMapOvr>
  <p:transition>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887DB6-3F0E-49B7-9874-A3A6DDEA5333}"/>
              </a:ext>
            </a:extLst>
          </p:cNvPr>
          <p:cNvSpPr>
            <a:spLocks noGrp="1"/>
          </p:cNvSpPr>
          <p:nvPr>
            <p:ph type="title"/>
          </p:nvPr>
        </p:nvSpPr>
        <p:spPr>
          <a:xfrm>
            <a:off x="55372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3DA01255-D514-4BB0-8ECE-BE293696C388}"/>
              </a:ext>
            </a:extLst>
          </p:cNvPr>
          <p:cNvSpPr txBox="1"/>
          <p:nvPr/>
        </p:nvSpPr>
        <p:spPr>
          <a:xfrm>
            <a:off x="256778" y="1659176"/>
            <a:ext cx="3219084" cy="3785652"/>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Personal Qualities</a:t>
            </a:r>
            <a:br>
              <a:rPr lang="en-US" sz="2400" dirty="0"/>
            </a:br>
            <a:endParaRPr lang="en-US" sz="2400" dirty="0"/>
          </a:p>
          <a:p>
            <a:pPr marL="285750" indent="-285750">
              <a:buFont typeface="Arial" panose="020B0604020202020204" pitchFamily="34" charset="0"/>
              <a:buChar char="•"/>
            </a:pPr>
            <a:r>
              <a:rPr lang="en-US" sz="2400" dirty="0"/>
              <a:t>Relates back to Assessments / </a:t>
            </a:r>
            <a:br>
              <a:rPr lang="en-US" sz="2400" dirty="0"/>
            </a:br>
            <a:r>
              <a:rPr lang="en-US" sz="2400" dirty="0"/>
              <a:t>Self Surveys scores</a:t>
            </a:r>
            <a:br>
              <a:rPr lang="en-US" dirty="0"/>
            </a:br>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D82A9C14-6528-C627-8A4B-4616205B9C50}"/>
              </a:ext>
            </a:extLst>
          </p:cNvPr>
          <p:cNvPicPr>
            <a:picLocks noChangeAspect="1"/>
          </p:cNvPicPr>
          <p:nvPr/>
        </p:nvPicPr>
        <p:blipFill>
          <a:blip r:embed="rId2"/>
          <a:stretch>
            <a:fillRect/>
          </a:stretch>
        </p:blipFill>
        <p:spPr>
          <a:xfrm>
            <a:off x="4172453" y="205606"/>
            <a:ext cx="5742568" cy="6572384"/>
          </a:xfrm>
          <a:prstGeom prst="rect">
            <a:avLst/>
          </a:prstGeom>
          <a:ln w="19050">
            <a:solidFill>
              <a:schemeClr val="accent1"/>
            </a:solidFill>
          </a:ln>
        </p:spPr>
      </p:pic>
    </p:spTree>
    <p:extLst>
      <p:ext uri="{BB962C8B-B14F-4D97-AF65-F5344CB8AC3E}">
        <p14:creationId xmlns:p14="http://schemas.microsoft.com/office/powerpoint/2010/main" val="3112900024"/>
      </p:ext>
    </p:extLst>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DE1539-E3D4-4410-B414-1B0BC257B4F2}"/>
              </a:ext>
            </a:extLst>
          </p:cNvPr>
          <p:cNvSpPr>
            <a:spLocks noGrp="1"/>
          </p:cNvSpPr>
          <p:nvPr>
            <p:ph type="title"/>
          </p:nvPr>
        </p:nvSpPr>
        <p:spPr>
          <a:xfrm>
            <a:off x="360680" y="285616"/>
            <a:ext cx="2922142" cy="692398"/>
          </a:xfrm>
        </p:spPr>
        <p:txBody>
          <a:bodyPr>
            <a:normAutofit/>
          </a:bodyPr>
          <a:lstStyle/>
          <a:p>
            <a:pPr algn="ctr"/>
            <a:r>
              <a:rPr lang="en-US" dirty="0"/>
              <a:t>Careers</a:t>
            </a:r>
          </a:p>
        </p:txBody>
      </p:sp>
      <p:sp>
        <p:nvSpPr>
          <p:cNvPr id="5" name="TextBox 4">
            <a:extLst>
              <a:ext uri="{FF2B5EF4-FFF2-40B4-BE49-F238E27FC236}">
                <a16:creationId xmlns:a16="http://schemas.microsoft.com/office/drawing/2014/main" id="{2EC167F1-7CA2-478C-A09F-8516218B2F7E}"/>
              </a:ext>
            </a:extLst>
          </p:cNvPr>
          <p:cNvSpPr txBox="1"/>
          <p:nvPr/>
        </p:nvSpPr>
        <p:spPr>
          <a:xfrm>
            <a:off x="211667" y="1334052"/>
            <a:ext cx="3071155" cy="4616648"/>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Related Careers</a:t>
            </a:r>
            <a:br>
              <a:rPr lang="en-US" sz="2400" dirty="0"/>
            </a:br>
            <a:endParaRPr lang="en-US" sz="2400" dirty="0"/>
          </a:p>
          <a:p>
            <a:pPr marL="285750" indent="-285750">
              <a:buFont typeface="Arial" panose="020B0604020202020204" pitchFamily="34" charset="0"/>
              <a:buChar char="•"/>
            </a:pPr>
            <a:r>
              <a:rPr lang="en-US" sz="2400" i="1" dirty="0"/>
              <a:t>Associated careers </a:t>
            </a:r>
            <a:r>
              <a:rPr lang="en-US" sz="2400" dirty="0"/>
              <a:t>that could have minimal training to enter</a:t>
            </a:r>
            <a:br>
              <a:rPr lang="en-US" sz="2400" dirty="0"/>
            </a:br>
            <a:endParaRPr lang="en-US" sz="2400" dirty="0"/>
          </a:p>
          <a:p>
            <a:pPr marL="285750" indent="-285750">
              <a:buFont typeface="Arial" panose="020B0604020202020204" pitchFamily="34" charset="0"/>
              <a:buChar char="•"/>
            </a:pPr>
            <a:r>
              <a:rPr lang="en-US" sz="2400" dirty="0"/>
              <a:t>Career Cluster </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6584421D-D30E-AC14-D65B-244A1651E9DD}"/>
              </a:ext>
            </a:extLst>
          </p:cNvPr>
          <p:cNvPicPr>
            <a:picLocks noChangeAspect="1"/>
          </p:cNvPicPr>
          <p:nvPr/>
        </p:nvPicPr>
        <p:blipFill>
          <a:blip r:embed="rId2"/>
          <a:stretch>
            <a:fillRect/>
          </a:stretch>
        </p:blipFill>
        <p:spPr>
          <a:xfrm>
            <a:off x="4175425" y="606280"/>
            <a:ext cx="6083613" cy="5645440"/>
          </a:xfrm>
          <a:prstGeom prst="rect">
            <a:avLst/>
          </a:prstGeom>
          <a:ln w="19050">
            <a:solidFill>
              <a:schemeClr val="accent1"/>
            </a:solidFill>
          </a:ln>
        </p:spPr>
      </p:pic>
    </p:spTree>
    <p:extLst>
      <p:ext uri="{BB962C8B-B14F-4D97-AF65-F5344CB8AC3E}">
        <p14:creationId xmlns:p14="http://schemas.microsoft.com/office/powerpoint/2010/main" val="4125765327"/>
      </p:ext>
    </p:extLst>
  </p:cSld>
  <p:clrMapOvr>
    <a:masterClrMapping/>
  </p:clrMapOvr>
  <p:transition>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85F711-34C5-4E7C-BC47-DB571A829CD5}"/>
              </a:ext>
            </a:extLst>
          </p:cNvPr>
          <p:cNvSpPr>
            <a:spLocks noGrp="1"/>
          </p:cNvSpPr>
          <p:nvPr>
            <p:ph type="title"/>
          </p:nvPr>
        </p:nvSpPr>
        <p:spPr>
          <a:xfrm>
            <a:off x="360680" y="285616"/>
            <a:ext cx="2922142" cy="692398"/>
          </a:xfrm>
        </p:spPr>
        <p:txBody>
          <a:bodyPr>
            <a:normAutofit/>
          </a:bodyPr>
          <a:lstStyle/>
          <a:p>
            <a:pPr algn="ctr"/>
            <a:r>
              <a:rPr lang="en-US"/>
              <a:t>Careers</a:t>
            </a:r>
            <a:endParaRPr lang="en-US" dirty="0"/>
          </a:p>
        </p:txBody>
      </p:sp>
      <p:sp>
        <p:nvSpPr>
          <p:cNvPr id="7" name="TextBox 6">
            <a:extLst>
              <a:ext uri="{FF2B5EF4-FFF2-40B4-BE49-F238E27FC236}">
                <a16:creationId xmlns:a16="http://schemas.microsoft.com/office/drawing/2014/main" id="{6E1D2A43-6FD6-4079-BEFB-755B48CB5CB1}"/>
              </a:ext>
            </a:extLst>
          </p:cNvPr>
          <p:cNvSpPr txBox="1"/>
          <p:nvPr/>
        </p:nvSpPr>
        <p:spPr>
          <a:xfrm>
            <a:off x="365954" y="1444113"/>
            <a:ext cx="4053643" cy="4985980"/>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Related Careers</a:t>
            </a:r>
            <a:br>
              <a:rPr lang="en-US" sz="2400" dirty="0"/>
            </a:br>
            <a:endParaRPr lang="en-US" sz="2400" dirty="0"/>
          </a:p>
          <a:p>
            <a:pPr marL="285750" indent="-285750">
              <a:buFont typeface="Arial" panose="020B0604020202020204" pitchFamily="34" charset="0"/>
              <a:buChar char="•"/>
            </a:pPr>
            <a:r>
              <a:rPr lang="en-US" sz="2400" i="1" dirty="0"/>
              <a:t>Associated careers </a:t>
            </a:r>
            <a:r>
              <a:rPr lang="en-US" sz="2400" dirty="0"/>
              <a:t>that could have minimal training to enter</a:t>
            </a:r>
            <a:br>
              <a:rPr lang="en-US" sz="2400" dirty="0"/>
            </a:br>
            <a:endParaRPr lang="en-US" sz="2400" dirty="0"/>
          </a:p>
          <a:p>
            <a:pPr marL="285750" indent="-285750">
              <a:buFont typeface="Arial" panose="020B0604020202020204" pitchFamily="34" charset="0"/>
              <a:buChar char="•"/>
            </a:pPr>
            <a:r>
              <a:rPr lang="en-US" sz="2400" dirty="0"/>
              <a:t>Career Cluster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Military Careers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08ED5CED-E062-48CE-680B-82230F254AB5}"/>
              </a:ext>
            </a:extLst>
          </p:cNvPr>
          <p:cNvPicPr>
            <a:picLocks noChangeAspect="1"/>
          </p:cNvPicPr>
          <p:nvPr/>
        </p:nvPicPr>
        <p:blipFill>
          <a:blip r:embed="rId2"/>
          <a:stretch>
            <a:fillRect/>
          </a:stretch>
        </p:blipFill>
        <p:spPr>
          <a:xfrm>
            <a:off x="4723791" y="596754"/>
            <a:ext cx="6140766" cy="5664491"/>
          </a:xfrm>
          <a:prstGeom prst="rect">
            <a:avLst/>
          </a:prstGeom>
          <a:ln w="19050">
            <a:solidFill>
              <a:schemeClr val="accent1"/>
            </a:solidFill>
          </a:ln>
        </p:spPr>
      </p:pic>
    </p:spTree>
    <p:extLst>
      <p:ext uri="{BB962C8B-B14F-4D97-AF65-F5344CB8AC3E}">
        <p14:creationId xmlns:p14="http://schemas.microsoft.com/office/powerpoint/2010/main" val="3225995954"/>
      </p:ext>
    </p:extLst>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p:txBody>
          <a:bodyPr/>
          <a:lstStyle/>
          <a:p>
            <a:r>
              <a:rPr lang="en-US" dirty="0"/>
              <a:t>Careers</a:t>
            </a:r>
          </a:p>
        </p:txBody>
      </p:sp>
      <p:pic>
        <p:nvPicPr>
          <p:cNvPr id="7" name="Content Placeholder 6">
            <a:extLst>
              <a:ext uri="{FF2B5EF4-FFF2-40B4-BE49-F238E27FC236}">
                <a16:creationId xmlns:a16="http://schemas.microsoft.com/office/drawing/2014/main" id="{06F481BA-04B1-038E-FF50-9A529857AAA3}"/>
              </a:ext>
            </a:extLst>
          </p:cNvPr>
          <p:cNvPicPr>
            <a:picLocks noGrp="1" noChangeAspect="1"/>
          </p:cNvPicPr>
          <p:nvPr>
            <p:ph idx="1"/>
          </p:nvPr>
        </p:nvPicPr>
        <p:blipFill>
          <a:blip r:embed="rId2"/>
          <a:stretch>
            <a:fillRect/>
          </a:stretch>
        </p:blipFill>
        <p:spPr>
          <a:xfrm>
            <a:off x="4155151" y="88666"/>
            <a:ext cx="5685987" cy="6629720"/>
          </a:xfrm>
        </p:spPr>
      </p:pic>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95</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697446" y="3274934"/>
            <a:ext cx="3071155" cy="1354217"/>
          </a:xfrm>
          <a:prstGeom prst="rect">
            <a:avLst/>
          </a:prstGeom>
          <a:noFill/>
        </p:spPr>
        <p:txBody>
          <a:bodyPr wrap="square" rtlCol="0">
            <a:spAutoFit/>
          </a:bodyPr>
          <a:lstStyle/>
          <a:p>
            <a:r>
              <a:rPr lang="en-US" sz="2800" b="1" dirty="0">
                <a:solidFill>
                  <a:srgbClr val="FF0000"/>
                </a:solidFill>
              </a:rPr>
              <a:t>Compare 2 Careers</a:t>
            </a:r>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3177797719"/>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p:txBody>
          <a:bodyPr/>
          <a:lstStyle/>
          <a:p>
            <a:r>
              <a:rPr lang="en-US" dirty="0"/>
              <a:t>Careers</a:t>
            </a:r>
          </a:p>
        </p:txBody>
      </p:sp>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96</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697446" y="3274934"/>
            <a:ext cx="3071155" cy="1292662"/>
          </a:xfrm>
          <a:prstGeom prst="rect">
            <a:avLst/>
          </a:prstGeom>
          <a:noFill/>
        </p:spPr>
        <p:txBody>
          <a:bodyPr wrap="square" rtlCol="0">
            <a:spAutoFit/>
          </a:bodyPr>
          <a:lstStyle/>
          <a:p>
            <a:r>
              <a:rPr lang="en-US" sz="2400" b="1" dirty="0">
                <a:solidFill>
                  <a:srgbClr val="FF0000"/>
                </a:solidFill>
              </a:rPr>
              <a:t>Compare 2 Careers</a:t>
            </a:r>
            <a:endParaRPr lang="en-US" sz="2400" dirty="0"/>
          </a:p>
          <a:p>
            <a:endParaRPr lang="en-US" dirty="0"/>
          </a:p>
          <a:p>
            <a:endParaRPr lang="en-US" dirty="0"/>
          </a:p>
          <a:p>
            <a:endParaRPr lang="en-US" dirty="0"/>
          </a:p>
        </p:txBody>
      </p:sp>
      <p:pic>
        <p:nvPicPr>
          <p:cNvPr id="7" name="Content Placeholder 6">
            <a:extLst>
              <a:ext uri="{FF2B5EF4-FFF2-40B4-BE49-F238E27FC236}">
                <a16:creationId xmlns:a16="http://schemas.microsoft.com/office/drawing/2014/main" id="{9E9C66BE-0A9A-1683-D0C8-0414BB2C59C5}"/>
              </a:ext>
            </a:extLst>
          </p:cNvPr>
          <p:cNvPicPr>
            <a:picLocks noGrp="1" noChangeAspect="1"/>
          </p:cNvPicPr>
          <p:nvPr>
            <p:ph idx="1"/>
          </p:nvPr>
        </p:nvPicPr>
        <p:blipFill>
          <a:blip r:embed="rId2"/>
          <a:stretch>
            <a:fillRect/>
          </a:stretch>
        </p:blipFill>
        <p:spPr>
          <a:xfrm>
            <a:off x="3754048" y="139614"/>
            <a:ext cx="6808345" cy="6578771"/>
          </a:xfrm>
          <a:ln>
            <a:solidFill>
              <a:schemeClr val="accent1"/>
            </a:solidFill>
          </a:ln>
        </p:spPr>
      </p:pic>
    </p:spTree>
    <p:extLst>
      <p:ext uri="{BB962C8B-B14F-4D97-AF65-F5344CB8AC3E}">
        <p14:creationId xmlns:p14="http://schemas.microsoft.com/office/powerpoint/2010/main" val="3830114262"/>
      </p:ext>
    </p:extLst>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p:txBody>
          <a:bodyPr/>
          <a:lstStyle/>
          <a:p>
            <a:r>
              <a:rPr lang="en-US" dirty="0"/>
              <a:t>Careers</a:t>
            </a:r>
          </a:p>
        </p:txBody>
      </p:sp>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97</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697447" y="2827462"/>
            <a:ext cx="2726690" cy="2400657"/>
          </a:xfrm>
          <a:prstGeom prst="rect">
            <a:avLst/>
          </a:prstGeom>
          <a:noFill/>
        </p:spPr>
        <p:txBody>
          <a:bodyPr wrap="square" rtlCol="0">
            <a:spAutoFit/>
          </a:bodyPr>
          <a:lstStyle/>
          <a:p>
            <a:r>
              <a:rPr lang="en-US" sz="2400" b="1" dirty="0">
                <a:solidFill>
                  <a:srgbClr val="FF0000"/>
                </a:solidFill>
              </a:rPr>
              <a:t>Compare 2 Careers</a:t>
            </a:r>
          </a:p>
          <a:p>
            <a:endParaRPr lang="en-US" sz="2400" b="1" dirty="0"/>
          </a:p>
          <a:p>
            <a:r>
              <a:rPr lang="en-US" sz="2400" b="1" dirty="0"/>
              <a:t>Wages for the United States</a:t>
            </a:r>
            <a:endParaRPr lang="en-US" sz="2400" dirty="0"/>
          </a:p>
          <a:p>
            <a:endParaRPr lang="en-US" dirty="0"/>
          </a:p>
          <a:p>
            <a:endParaRPr lang="en-US" dirty="0"/>
          </a:p>
          <a:p>
            <a:endParaRPr lang="en-US" dirty="0"/>
          </a:p>
        </p:txBody>
      </p:sp>
      <p:pic>
        <p:nvPicPr>
          <p:cNvPr id="10" name="Picture 9">
            <a:extLst>
              <a:ext uri="{FF2B5EF4-FFF2-40B4-BE49-F238E27FC236}">
                <a16:creationId xmlns:a16="http://schemas.microsoft.com/office/drawing/2014/main" id="{E9839D39-3F0E-6B60-C45C-27E984C4D6F0}"/>
              </a:ext>
            </a:extLst>
          </p:cNvPr>
          <p:cNvPicPr>
            <a:picLocks noChangeAspect="1"/>
          </p:cNvPicPr>
          <p:nvPr/>
        </p:nvPicPr>
        <p:blipFill>
          <a:blip r:embed="rId2"/>
          <a:stretch>
            <a:fillRect/>
          </a:stretch>
        </p:blipFill>
        <p:spPr>
          <a:xfrm>
            <a:off x="4659085" y="129336"/>
            <a:ext cx="5968703" cy="6639483"/>
          </a:xfrm>
          <a:prstGeom prst="rect">
            <a:avLst/>
          </a:prstGeom>
          <a:ln w="19050">
            <a:solidFill>
              <a:schemeClr val="accent1"/>
            </a:solidFill>
          </a:ln>
        </p:spPr>
      </p:pic>
    </p:spTree>
    <p:extLst>
      <p:ext uri="{BB962C8B-B14F-4D97-AF65-F5344CB8AC3E}">
        <p14:creationId xmlns:p14="http://schemas.microsoft.com/office/powerpoint/2010/main" val="1419962744"/>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p:txBody>
          <a:bodyPr/>
          <a:lstStyle/>
          <a:p>
            <a:r>
              <a:rPr lang="en-US" dirty="0"/>
              <a:t>Careers</a:t>
            </a:r>
          </a:p>
        </p:txBody>
      </p:sp>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98</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697446" y="2983108"/>
            <a:ext cx="3524358" cy="2400657"/>
          </a:xfrm>
          <a:prstGeom prst="rect">
            <a:avLst/>
          </a:prstGeom>
          <a:noFill/>
        </p:spPr>
        <p:txBody>
          <a:bodyPr wrap="square" rtlCol="0">
            <a:spAutoFit/>
          </a:bodyPr>
          <a:lstStyle/>
          <a:p>
            <a:r>
              <a:rPr lang="en-US" sz="2400" b="1" dirty="0">
                <a:solidFill>
                  <a:srgbClr val="FF0000"/>
                </a:solidFill>
              </a:rPr>
              <a:t>Compare 2 Careers</a:t>
            </a:r>
          </a:p>
          <a:p>
            <a:endParaRPr lang="en-US" sz="2400" b="1" dirty="0"/>
          </a:p>
          <a:p>
            <a:r>
              <a:rPr lang="en-US" sz="2400" b="1" dirty="0"/>
              <a:t>Employment Projections United States</a:t>
            </a:r>
            <a:endParaRPr lang="en-US" sz="2400" dirty="0"/>
          </a:p>
          <a:p>
            <a:endParaRPr lang="en-US" dirty="0"/>
          </a:p>
          <a:p>
            <a:endParaRPr lang="en-US" dirty="0"/>
          </a:p>
          <a:p>
            <a:endParaRPr lang="en-US" dirty="0"/>
          </a:p>
        </p:txBody>
      </p:sp>
      <p:pic>
        <p:nvPicPr>
          <p:cNvPr id="10" name="Picture 9">
            <a:extLst>
              <a:ext uri="{FF2B5EF4-FFF2-40B4-BE49-F238E27FC236}">
                <a16:creationId xmlns:a16="http://schemas.microsoft.com/office/drawing/2014/main" id="{2E7BA35E-F74F-625D-85F9-2FAE098974BF}"/>
              </a:ext>
            </a:extLst>
          </p:cNvPr>
          <p:cNvPicPr>
            <a:picLocks noChangeAspect="1"/>
          </p:cNvPicPr>
          <p:nvPr/>
        </p:nvPicPr>
        <p:blipFill>
          <a:blip r:embed="rId2"/>
          <a:stretch>
            <a:fillRect/>
          </a:stretch>
        </p:blipFill>
        <p:spPr>
          <a:xfrm>
            <a:off x="4666012" y="185050"/>
            <a:ext cx="5053131" cy="6422571"/>
          </a:xfrm>
          <a:prstGeom prst="rect">
            <a:avLst/>
          </a:prstGeom>
          <a:ln w="19050">
            <a:solidFill>
              <a:schemeClr val="accent1"/>
            </a:solidFill>
          </a:ln>
        </p:spPr>
      </p:pic>
    </p:spTree>
    <p:extLst>
      <p:ext uri="{BB962C8B-B14F-4D97-AF65-F5344CB8AC3E}">
        <p14:creationId xmlns:p14="http://schemas.microsoft.com/office/powerpoint/2010/main" val="297059521"/>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a:xfrm>
            <a:off x="575732" y="-33526"/>
            <a:ext cx="10515600" cy="1325563"/>
          </a:xfrm>
        </p:spPr>
        <p:txBody>
          <a:bodyPr/>
          <a:lstStyle/>
          <a:p>
            <a:r>
              <a:rPr lang="en-US" dirty="0"/>
              <a:t>Apprenticeships</a:t>
            </a:r>
          </a:p>
        </p:txBody>
      </p:sp>
      <p:pic>
        <p:nvPicPr>
          <p:cNvPr id="5" name="Picture 4">
            <a:extLst>
              <a:ext uri="{FF2B5EF4-FFF2-40B4-BE49-F238E27FC236}">
                <a16:creationId xmlns:a16="http://schemas.microsoft.com/office/drawing/2014/main" id="{4338F27A-C93A-E296-CB73-D04BF68D7642}"/>
              </a:ext>
            </a:extLst>
          </p:cNvPr>
          <p:cNvPicPr>
            <a:picLocks noChangeAspect="1"/>
          </p:cNvPicPr>
          <p:nvPr/>
        </p:nvPicPr>
        <p:blipFill>
          <a:blip r:embed="rId2"/>
          <a:stretch>
            <a:fillRect/>
          </a:stretch>
        </p:blipFill>
        <p:spPr>
          <a:xfrm>
            <a:off x="4931294" y="228940"/>
            <a:ext cx="6832284" cy="6314364"/>
          </a:xfrm>
          <a:prstGeom prst="rect">
            <a:avLst/>
          </a:prstGeom>
          <a:ln>
            <a:solidFill>
              <a:schemeClr val="accent1"/>
            </a:solidFill>
          </a:ln>
        </p:spPr>
      </p:pic>
    </p:spTree>
    <p:extLst>
      <p:ext uri="{BB962C8B-B14F-4D97-AF65-F5344CB8AC3E}">
        <p14:creationId xmlns:p14="http://schemas.microsoft.com/office/powerpoint/2010/main" val="559143951"/>
      </p:ext>
    </p:extLst>
  </p:cSld>
  <p:clrMapOvr>
    <a:masterClrMapping/>
  </p:clrMapOvr>
  <p:transition>
    <p:fade thruBlk="1"/>
  </p:transition>
</p:sld>
</file>

<file path=ppt/theme/theme1.xml><?xml version="1.0" encoding="utf-8"?>
<a:theme xmlns:a="http://schemas.openxmlformats.org/drawingml/2006/main" name="1_Office Theme">
  <a:themeElements>
    <a:clrScheme name="Hyperlink">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9eef59b-4fb6-4551-80fa-880d5adf8c10" xsi:nil="true"/>
    <lcf76f155ced4ddcb4097134ff3c332f xmlns="f8197ce3-f327-445f-9ae6-74b08f5a20a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5036446F218841831E389EE0ED1EE2" ma:contentTypeVersion="12" ma:contentTypeDescription="Create a new document." ma:contentTypeScope="" ma:versionID="afdb58e2014718c530122b30768bb0ae">
  <xsd:schema xmlns:xsd="http://www.w3.org/2001/XMLSchema" xmlns:xs="http://www.w3.org/2001/XMLSchema" xmlns:p="http://schemas.microsoft.com/office/2006/metadata/properties" xmlns:ns2="f8197ce3-f327-445f-9ae6-74b08f5a20a9" xmlns:ns3="69eef59b-4fb6-4551-80fa-880d5adf8c10" targetNamespace="http://schemas.microsoft.com/office/2006/metadata/properties" ma:root="true" ma:fieldsID="026bd1217e355ff7e2f1f693b614d6df" ns2:_="" ns3:_="">
    <xsd:import namespace="f8197ce3-f327-445f-9ae6-74b08f5a20a9"/>
    <xsd:import namespace="69eef59b-4fb6-4551-80fa-880d5adf8c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97ce3-f327-445f-9ae6-74b08f5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eef59b-4fb6-4551-80fa-880d5adf8c1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2c101-171c-4685-bb13-f9d5109e079d}" ma:internalName="TaxCatchAll" ma:showField="CatchAllData" ma:web="69eef59b-4fb6-4551-80fa-880d5adf8c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5CFC8A-889F-49EB-8AB9-F882912B5B88}">
  <ds:schemaRefs>
    <ds:schemaRef ds:uri="http://schemas.microsoft.com/sharepoint/v3/contenttype/forms"/>
  </ds:schemaRefs>
</ds:datastoreItem>
</file>

<file path=customXml/itemProps2.xml><?xml version="1.0" encoding="utf-8"?>
<ds:datastoreItem xmlns:ds="http://schemas.openxmlformats.org/officeDocument/2006/customXml" ds:itemID="{31FA5AD6-C483-4B27-9172-BE1BB1B6B795}">
  <ds:schemaRefs>
    <ds:schemaRef ds:uri="http://schemas.microsoft.com/office/2006/metadata/properties"/>
    <ds:schemaRef ds:uri="http://schemas.microsoft.com/office/infopath/2007/PartnerControls"/>
    <ds:schemaRef ds:uri="69eef59b-4fb6-4551-80fa-880d5adf8c10"/>
    <ds:schemaRef ds:uri="f8197ce3-f327-445f-9ae6-74b08f5a20a9"/>
  </ds:schemaRefs>
</ds:datastoreItem>
</file>

<file path=customXml/itemProps3.xml><?xml version="1.0" encoding="utf-8"?>
<ds:datastoreItem xmlns:ds="http://schemas.openxmlformats.org/officeDocument/2006/customXml" ds:itemID="{B4126F39-7CE9-4ED2-B870-0EB4F8F0BD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197ce3-f327-445f-9ae6-74b08f5a20a9"/>
    <ds:schemaRef ds:uri="69eef59b-4fb6-4551-80fa-880d5adf8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880</TotalTime>
  <Words>2656</Words>
  <Application>Microsoft Office PowerPoint</Application>
  <PresentationFormat>Widescreen</PresentationFormat>
  <Paragraphs>557</Paragraphs>
  <Slides>108</Slides>
  <Notes>2</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1_Office Theme</vt:lpstr>
      <vt:lpstr>PowerPoint Presentation</vt:lpstr>
      <vt:lpstr>University of Oregon : into CAREERS</vt:lpstr>
      <vt:lpstr>MassHire Career Information System</vt:lpstr>
      <vt:lpstr>The MassHire CIS Training Calendar https://www.mass.gov/workforce-system-staff-training </vt:lpstr>
      <vt:lpstr>The MassHire CIS Training Calendar https://www.mass.gov/info-details/masshire-career-information-systems-360-trainings </vt:lpstr>
      <vt:lpstr>The MassHire CIS Training Calendar https://www.mass.gov/how-to/masshire-career-information-system-360-cis-360-training </vt:lpstr>
      <vt:lpstr>The MassHire Career Information System Portal https://portal.ma.cis360.org/ </vt:lpstr>
      <vt:lpstr>User Dashboard</vt:lpstr>
      <vt:lpstr>English / Español </vt:lpstr>
      <vt:lpstr>Translation</vt:lpstr>
      <vt:lpstr>User Dashboard</vt:lpstr>
      <vt:lpstr>Self-Surveys / Assessments</vt:lpstr>
      <vt:lpstr>Self-Survey Results</vt:lpstr>
      <vt:lpstr>Interest Profiler</vt:lpstr>
      <vt:lpstr>Interest Profiler</vt:lpstr>
      <vt:lpstr>Interest Profiler:  Sample Question</vt:lpstr>
      <vt:lpstr>Interest Profiler :  Results</vt:lpstr>
      <vt:lpstr>Careers from Results From Interest Profiler</vt:lpstr>
      <vt:lpstr>Career Cluster Inventory</vt:lpstr>
      <vt:lpstr>Career Cluster Inventory</vt:lpstr>
      <vt:lpstr>Career Cluster Inventory </vt:lpstr>
      <vt:lpstr>Career Cluster Inventory: Results </vt:lpstr>
      <vt:lpstr>Career Cluster Inventory: Results more details </vt:lpstr>
      <vt:lpstr>Occupation Sort </vt:lpstr>
      <vt:lpstr>Occupation Sort</vt:lpstr>
      <vt:lpstr>Occupation Sort</vt:lpstr>
      <vt:lpstr>Occupation Sort</vt:lpstr>
      <vt:lpstr>Occupation Sort</vt:lpstr>
      <vt:lpstr>Occupation Sort</vt:lpstr>
      <vt:lpstr>Not on list  by Title</vt:lpstr>
      <vt:lpstr>Not on list  by Cluster</vt:lpstr>
      <vt:lpstr>Work Importance Locator</vt:lpstr>
      <vt:lpstr>Work Importance Locator</vt:lpstr>
      <vt:lpstr>Work Importance Locator</vt:lpstr>
      <vt:lpstr>Work Importance Locator</vt:lpstr>
      <vt:lpstr>Work Importance Locator</vt:lpstr>
      <vt:lpstr>CCI Quick Pic</vt:lpstr>
      <vt:lpstr>CCI Quick  Pic</vt:lpstr>
      <vt:lpstr>CCI Quick  Pic</vt:lpstr>
      <vt:lpstr>CCI Quick Pic   Results</vt:lpstr>
      <vt:lpstr>CCI Quick Pic   Results</vt:lpstr>
      <vt:lpstr>Workplace Employability Skills</vt:lpstr>
      <vt:lpstr>Workplace Employability Skills</vt:lpstr>
      <vt:lpstr>Workplace Employability Skills</vt:lpstr>
      <vt:lpstr>Workplace Employability Skills</vt:lpstr>
      <vt:lpstr>Workplace Employability Skills</vt:lpstr>
      <vt:lpstr>Learning Styles Survey</vt:lpstr>
      <vt:lpstr>Learning Styles Survey</vt:lpstr>
      <vt:lpstr>Learning Styles Survey</vt:lpstr>
      <vt:lpstr>Learning Styles Survey</vt:lpstr>
      <vt:lpstr>Entrepreneurial Assessment</vt:lpstr>
      <vt:lpstr>Entrepreneurial Assessment</vt:lpstr>
      <vt:lpstr>Entrepreneurial Assessment</vt:lpstr>
      <vt:lpstr>Entrepreneurial Assessment</vt:lpstr>
      <vt:lpstr>Reality Check</vt:lpstr>
      <vt:lpstr>Reality Check</vt:lpstr>
      <vt:lpstr>Reality Check</vt:lpstr>
      <vt:lpstr>Reality Check</vt:lpstr>
      <vt:lpstr>Reality Check</vt:lpstr>
      <vt:lpstr>My dashboard</vt:lpstr>
      <vt:lpstr>My dashboard</vt:lpstr>
      <vt:lpstr>My dashboard</vt:lpstr>
      <vt:lpstr>PowerPoint Presentation</vt:lpstr>
      <vt:lpstr>Contact Information</vt:lpstr>
      <vt:lpstr>PowerPoint Presentation</vt:lpstr>
      <vt:lpstr>Part 2:  Careers in CIS 360</vt:lpstr>
      <vt:lpstr>Occupations / Careers</vt:lpstr>
      <vt:lpstr>Occupations / Careers</vt:lpstr>
      <vt:lpstr>What are Hot Jobs?</vt:lpstr>
      <vt:lpstr>Careers</vt:lpstr>
      <vt:lpstr>Careers</vt:lpstr>
      <vt:lpstr>Careers</vt:lpstr>
      <vt:lpstr>Careers</vt:lpstr>
      <vt:lpstr>Careers</vt:lpstr>
      <vt:lpstr>Occupations / Careers</vt:lpstr>
      <vt:lpstr>Occupations / Careers</vt:lpstr>
      <vt:lpstr>Careers</vt:lpstr>
      <vt:lpstr>Careers</vt:lpstr>
      <vt:lpstr>Emerging Occupations</vt:lpstr>
      <vt:lpstr>Careers</vt:lpstr>
      <vt:lpstr>Careers</vt:lpstr>
      <vt:lpstr>Careers</vt:lpstr>
      <vt:lpstr>Careers</vt:lpstr>
      <vt:lpstr>Careers</vt:lpstr>
      <vt:lpstr>Labor Market information</vt:lpstr>
      <vt:lpstr>Labor Market information</vt:lpstr>
      <vt:lpstr>Labor Market information</vt:lpstr>
      <vt:lpstr>Labor Market information</vt:lpstr>
      <vt:lpstr>Labor Market information</vt:lpstr>
      <vt:lpstr>Other States /  Territories</vt:lpstr>
      <vt:lpstr>Careers</vt:lpstr>
      <vt:lpstr>Careers</vt:lpstr>
      <vt:lpstr>Careers</vt:lpstr>
      <vt:lpstr>Careers</vt:lpstr>
      <vt:lpstr>Careers</vt:lpstr>
      <vt:lpstr>Careers</vt:lpstr>
      <vt:lpstr>Careers</vt:lpstr>
      <vt:lpstr>Careers</vt:lpstr>
      <vt:lpstr>Apprenticeships</vt:lpstr>
      <vt:lpstr>Apprenticeships</vt:lpstr>
      <vt:lpstr>Apprenticeships</vt:lpstr>
      <vt:lpstr>Apprenticeships</vt:lpstr>
      <vt:lpstr>Apprenticeships</vt:lpstr>
      <vt:lpstr>Apprenticeships</vt:lpstr>
      <vt:lpstr>Apprenticeships</vt:lpstr>
      <vt:lpstr>PowerPoint Presentation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(DCS)</dc:creator>
  <cp:lastModifiedBy>Cartier, Thomas (DCS)</cp:lastModifiedBy>
  <cp:revision>6</cp:revision>
  <dcterms:created xsi:type="dcterms:W3CDTF">2024-04-17T12:06:08Z</dcterms:created>
  <dcterms:modified xsi:type="dcterms:W3CDTF">2025-10-14T20:09:30Z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0x010100A95036446F218841831E389EE0ED1EE2</vt:lpwstr>
  </property>
</Properties>
</file>