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8"/>
  </p:notesMasterIdLst>
  <p:sldIdLst>
    <p:sldId id="433" r:id="rId5"/>
    <p:sldId id="412" r:id="rId6"/>
    <p:sldId id="413" r:id="rId7"/>
    <p:sldId id="434" r:id="rId8"/>
    <p:sldId id="435" r:id="rId9"/>
    <p:sldId id="436" r:id="rId10"/>
    <p:sldId id="437" r:id="rId11"/>
    <p:sldId id="269" r:id="rId12"/>
    <p:sldId id="399" r:id="rId13"/>
    <p:sldId id="416" r:id="rId14"/>
    <p:sldId id="473" r:id="rId15"/>
    <p:sldId id="478" r:id="rId16"/>
    <p:sldId id="479" r:id="rId17"/>
    <p:sldId id="474" r:id="rId18"/>
    <p:sldId id="604" r:id="rId19"/>
    <p:sldId id="605" r:id="rId20"/>
    <p:sldId id="262" r:id="rId21"/>
    <p:sldId id="271" r:id="rId22"/>
    <p:sldId id="275" r:id="rId23"/>
    <p:sldId id="276" r:id="rId24"/>
    <p:sldId id="279" r:id="rId25"/>
    <p:sldId id="280" r:id="rId26"/>
    <p:sldId id="285" r:id="rId27"/>
    <p:sldId id="286" r:id="rId28"/>
    <p:sldId id="289" r:id="rId29"/>
    <p:sldId id="290" r:id="rId30"/>
    <p:sldId id="293" r:id="rId31"/>
    <p:sldId id="294" r:id="rId32"/>
    <p:sldId id="297" r:id="rId33"/>
    <p:sldId id="299" r:id="rId34"/>
    <p:sldId id="301" r:id="rId35"/>
    <p:sldId id="302" r:id="rId36"/>
    <p:sldId id="304" r:id="rId37"/>
    <p:sldId id="305" r:id="rId38"/>
    <p:sldId id="476" r:id="rId39"/>
    <p:sldId id="316" r:id="rId40"/>
    <p:sldId id="321" r:id="rId41"/>
    <p:sldId id="402" r:id="rId42"/>
    <p:sldId id="409" r:id="rId43"/>
    <p:sldId id="405" r:id="rId44"/>
    <p:sldId id="424" r:id="rId45"/>
    <p:sldId id="594" r:id="rId46"/>
    <p:sldId id="317" r:id="rId47"/>
    <p:sldId id="310" r:id="rId48"/>
    <p:sldId id="311" r:id="rId49"/>
    <p:sldId id="312" r:id="rId50"/>
    <p:sldId id="490" r:id="rId51"/>
    <p:sldId id="314" r:id="rId52"/>
    <p:sldId id="378" r:id="rId53"/>
    <p:sldId id="377" r:id="rId54"/>
    <p:sldId id="597" r:id="rId55"/>
    <p:sldId id="598" r:id="rId56"/>
    <p:sldId id="599" r:id="rId57"/>
    <p:sldId id="600" r:id="rId58"/>
    <p:sldId id="601" r:id="rId59"/>
    <p:sldId id="602" r:id="rId60"/>
    <p:sldId id="603" r:id="rId61"/>
    <p:sldId id="422" r:id="rId62"/>
    <p:sldId id="477" r:id="rId63"/>
    <p:sldId id="380" r:id="rId64"/>
    <p:sldId id="582" r:id="rId65"/>
    <p:sldId id="382" r:id="rId66"/>
    <p:sldId id="386" r:id="rId67"/>
    <p:sldId id="360" r:id="rId68"/>
    <p:sldId id="441" r:id="rId69"/>
    <p:sldId id="367" r:id="rId70"/>
    <p:sldId id="368" r:id="rId71"/>
    <p:sldId id="466" r:id="rId72"/>
    <p:sldId id="370" r:id="rId73"/>
    <p:sldId id="361" r:id="rId74"/>
    <p:sldId id="363" r:id="rId75"/>
    <p:sldId id="585" r:id="rId76"/>
    <p:sldId id="588" r:id="rId77"/>
    <p:sldId id="365" r:id="rId78"/>
    <p:sldId id="590" r:id="rId79"/>
    <p:sldId id="475" r:id="rId80"/>
    <p:sldId id="355" r:id="rId81"/>
    <p:sldId id="427" r:id="rId82"/>
    <p:sldId id="431" r:id="rId83"/>
    <p:sldId id="425" r:id="rId84"/>
    <p:sldId id="426" r:id="rId85"/>
    <p:sldId id="429" r:id="rId86"/>
    <p:sldId id="430" r:id="rId87"/>
    <p:sldId id="457" r:id="rId88"/>
    <p:sldId id="480" r:id="rId89"/>
    <p:sldId id="458" r:id="rId90"/>
    <p:sldId id="459" r:id="rId91"/>
    <p:sldId id="460" r:id="rId92"/>
    <p:sldId id="462" r:id="rId93"/>
    <p:sldId id="461" r:id="rId94"/>
    <p:sldId id="481" r:id="rId95"/>
    <p:sldId id="398" r:id="rId96"/>
    <p:sldId id="397"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43F7A6-B1D9-4A23-917F-3B36AD7BE508}" v="78" dt="2025-10-01T19:16:07.0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59" d="100"/>
          <a:sy n="59" d="100"/>
        </p:scale>
        <p:origin x="20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A3E4D-48BC-4515-996B-15CC4A3AF891}" type="datetimeFigureOut">
              <a:rPr lang="en-US" smtClean="0"/>
              <a:t>10/14/2025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2AC07-2C1B-48FD-9A96-4BDAEDA2E47D}" type="slidenum">
              <a:rPr lang="en-US" smtClean="0"/>
              <a:t>‹#›</a:t>
            </a:fld>
            <a:endParaRPr lang="en-US"/>
          </a:p>
        </p:txBody>
      </p:sp>
    </p:spTree>
    <p:extLst>
      <p:ext uri="{BB962C8B-B14F-4D97-AF65-F5344CB8AC3E}">
        <p14:creationId xmlns:p14="http://schemas.microsoft.com/office/powerpoint/2010/main" val="2568854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42AC07-2C1B-48FD-9A96-4BDAEDA2E47D}" type="slidenum">
              <a:rPr lang="en-US" smtClean="0"/>
              <a:t>17</a:t>
            </a:fld>
            <a:endParaRPr lang="en-US"/>
          </a:p>
        </p:txBody>
      </p:sp>
    </p:spTree>
    <p:extLst>
      <p:ext uri="{BB962C8B-B14F-4D97-AF65-F5344CB8AC3E}">
        <p14:creationId xmlns:p14="http://schemas.microsoft.com/office/powerpoint/2010/main" val="2926813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42AC07-2C1B-48FD-9A96-4BDAEDA2E47D}" type="slidenum">
              <a:rPr lang="en-US" smtClean="0"/>
              <a:t>20</a:t>
            </a:fld>
            <a:endParaRPr lang="en-US"/>
          </a:p>
        </p:txBody>
      </p:sp>
    </p:spTree>
    <p:extLst>
      <p:ext uri="{BB962C8B-B14F-4D97-AF65-F5344CB8AC3E}">
        <p14:creationId xmlns:p14="http://schemas.microsoft.com/office/powerpoint/2010/main" val="2050690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42AC07-2C1B-48FD-9A96-4BDAEDA2E47D}" type="slidenum">
              <a:rPr lang="en-US" smtClean="0"/>
              <a:t>29</a:t>
            </a:fld>
            <a:endParaRPr lang="en-US"/>
          </a:p>
        </p:txBody>
      </p:sp>
    </p:spTree>
    <p:extLst>
      <p:ext uri="{BB962C8B-B14F-4D97-AF65-F5344CB8AC3E}">
        <p14:creationId xmlns:p14="http://schemas.microsoft.com/office/powerpoint/2010/main" val="2950406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42AC07-2C1B-48FD-9A96-4BDAEDA2E47D}" type="slidenum">
              <a:rPr lang="en-US" smtClean="0"/>
              <a:t>41</a:t>
            </a:fld>
            <a:endParaRPr lang="en-US"/>
          </a:p>
        </p:txBody>
      </p:sp>
    </p:spTree>
    <p:extLst>
      <p:ext uri="{BB962C8B-B14F-4D97-AF65-F5344CB8AC3E}">
        <p14:creationId xmlns:p14="http://schemas.microsoft.com/office/powerpoint/2010/main" val="1114776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14107"/>
            <a:ext cx="12192000" cy="438598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itle 14"/>
          <p:cNvSpPr>
            <a:spLocks noGrp="1"/>
          </p:cNvSpPr>
          <p:nvPr userDrawn="1">
            <p:ph type="title"/>
          </p:nvPr>
        </p:nvSpPr>
        <p:spPr>
          <a:xfrm>
            <a:off x="609600" y="972491"/>
            <a:ext cx="8534400" cy="1141001"/>
          </a:xfrm>
        </p:spPr>
        <p:txBody>
          <a:bodyPr lIns="0" rIns="0" anchor="b" anchorCtr="0"/>
          <a:lstStyle>
            <a:lvl1pPr>
              <a:lnSpc>
                <a:spcPct val="80000"/>
              </a:lnSpc>
              <a:defRPr sz="5400" b="0"/>
            </a:lvl1pPr>
          </a:lstStyle>
          <a:p>
            <a:r>
              <a:rPr lang="en-US" dirty="0"/>
              <a:t>Click to edit Master title style</a:t>
            </a:r>
          </a:p>
        </p:txBody>
      </p:sp>
      <p:sp>
        <p:nvSpPr>
          <p:cNvPr id="17" name="Text Placeholder 16"/>
          <p:cNvSpPr>
            <a:spLocks noGrp="1"/>
          </p:cNvSpPr>
          <p:nvPr userDrawn="1">
            <p:ph type="body" sz="quarter" idx="10"/>
          </p:nvPr>
        </p:nvSpPr>
        <p:spPr>
          <a:xfrm>
            <a:off x="609600" y="2286530"/>
            <a:ext cx="8796867" cy="746125"/>
          </a:xfrm>
        </p:spPr>
        <p:txBody>
          <a:bodyPr lIns="0" rIns="0">
            <a:noAutofit/>
          </a:bodyPr>
          <a:lstStyle>
            <a:lvl1pPr marL="0" indent="0">
              <a:lnSpc>
                <a:spcPct val="80000"/>
              </a:lnSpc>
              <a:buNone/>
              <a:defRPr sz="3200">
                <a:solidFill>
                  <a:srgbClr val="FDD809"/>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Click to edit Master text styles</a:t>
            </a:r>
          </a:p>
        </p:txBody>
      </p:sp>
      <p:sp>
        <p:nvSpPr>
          <p:cNvPr id="20" name="Text Placeholder 16"/>
          <p:cNvSpPr>
            <a:spLocks noGrp="1"/>
          </p:cNvSpPr>
          <p:nvPr userDrawn="1">
            <p:ph type="body" sz="quarter" idx="11" hasCustomPrompt="1"/>
          </p:nvPr>
        </p:nvSpPr>
        <p:spPr>
          <a:xfrm>
            <a:off x="609600" y="3870326"/>
            <a:ext cx="6714067" cy="297677"/>
          </a:xfrm>
        </p:spPr>
        <p:txBody>
          <a:bodyPr lIns="0" rIns="0">
            <a:noAutofit/>
          </a:bodyPr>
          <a:lstStyle>
            <a:lvl1pPr marL="0" indent="0">
              <a:lnSpc>
                <a:spcPct val="90000"/>
              </a:lnSpc>
              <a:buNone/>
              <a:defRPr sz="1800">
                <a:solidFill>
                  <a:srgbClr val="FFFFFF"/>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April 27, 2018</a:t>
            </a:r>
          </a:p>
        </p:txBody>
      </p:sp>
      <p:sp>
        <p:nvSpPr>
          <p:cNvPr id="22" name="Text Placeholder 16"/>
          <p:cNvSpPr>
            <a:spLocks noGrp="1"/>
          </p:cNvSpPr>
          <p:nvPr userDrawn="1">
            <p:ph type="body" sz="quarter" idx="12" hasCustomPrompt="1"/>
          </p:nvPr>
        </p:nvSpPr>
        <p:spPr>
          <a:xfrm>
            <a:off x="609600" y="5137134"/>
            <a:ext cx="4306197" cy="1459169"/>
          </a:xfrm>
        </p:spPr>
        <p:txBody>
          <a:bodyPr lIns="0" rIns="0">
            <a:noAutofit/>
          </a:bodyPr>
          <a:lstStyle>
            <a:lvl1pPr marL="0" indent="0">
              <a:lnSpc>
                <a:spcPct val="100000"/>
              </a:lnSpc>
              <a:buNone/>
              <a:defRPr sz="1800">
                <a:solidFill>
                  <a:schemeClr val="bg1">
                    <a:lumMod val="50000"/>
                  </a:schemeClr>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Presenter Name</a:t>
            </a:r>
            <a:br>
              <a:rPr lang="en-US" dirty="0"/>
            </a:br>
            <a:r>
              <a:rPr lang="en-US" dirty="0"/>
              <a:t>Contact information</a:t>
            </a:r>
          </a:p>
          <a:p>
            <a:pPr lvl="0"/>
            <a:r>
              <a:rPr lang="en-US" dirty="0"/>
              <a:t>Email</a:t>
            </a:r>
            <a:br>
              <a:rPr lang="en-US" dirty="0"/>
            </a:br>
            <a:r>
              <a:rPr lang="en-US" dirty="0"/>
              <a:t>Phone</a:t>
            </a:r>
          </a:p>
        </p:txBody>
      </p:sp>
      <p:sp>
        <p:nvSpPr>
          <p:cNvPr id="12" name="Right Triangle 11"/>
          <p:cNvSpPr/>
          <p:nvPr/>
        </p:nvSpPr>
        <p:spPr>
          <a:xfrm flipH="1" flipV="1">
            <a:off x="9811070" y="-14108"/>
            <a:ext cx="2401452" cy="4385986"/>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Tree>
    <p:extLst>
      <p:ext uri="{BB962C8B-B14F-4D97-AF65-F5344CB8AC3E}">
        <p14:creationId xmlns:p14="http://schemas.microsoft.com/office/powerpoint/2010/main" val="272676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Chart Placeholder 2"/>
          <p:cNvSpPr>
            <a:spLocks noGrp="1"/>
          </p:cNvSpPr>
          <p:nvPr>
            <p:ph type="chart" sz="quarter" idx="10"/>
          </p:nvPr>
        </p:nvSpPr>
        <p:spPr>
          <a:xfrm>
            <a:off x="609600" y="1555750"/>
            <a:ext cx="10972800" cy="4306888"/>
          </a:xfrm>
        </p:spPr>
        <p:txBody>
          <a:bodyPr/>
          <a:lstStyle/>
          <a:p>
            <a:endParaRPr lang="en-US"/>
          </a:p>
        </p:txBody>
      </p:sp>
    </p:spTree>
    <p:extLst>
      <p:ext uri="{BB962C8B-B14F-4D97-AF65-F5344CB8AC3E}">
        <p14:creationId xmlns:p14="http://schemas.microsoft.com/office/powerpoint/2010/main" val="838451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able Placeholder 3"/>
          <p:cNvSpPr>
            <a:spLocks noGrp="1"/>
          </p:cNvSpPr>
          <p:nvPr>
            <p:ph type="tbl" sz="quarter" idx="11"/>
          </p:nvPr>
        </p:nvSpPr>
        <p:spPr>
          <a:xfrm>
            <a:off x="609600" y="1555750"/>
            <a:ext cx="10972800" cy="4306888"/>
          </a:xfrm>
        </p:spPr>
        <p:txBody>
          <a:bodyPr/>
          <a:lstStyle/>
          <a:p>
            <a:endParaRPr lang="en-US"/>
          </a:p>
        </p:txBody>
      </p:sp>
    </p:spTree>
    <p:extLst>
      <p:ext uri="{BB962C8B-B14F-4D97-AF65-F5344CB8AC3E}">
        <p14:creationId xmlns:p14="http://schemas.microsoft.com/office/powerpoint/2010/main" val="1688327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0" y="1216122"/>
            <a:ext cx="12192000" cy="4918364"/>
          </a:xfrm>
          <a:solidFill>
            <a:srgbClr val="D1D3D4"/>
          </a:solidFill>
        </p:spPr>
        <p:txBody>
          <a:bodyPr/>
          <a:lstStyle/>
          <a:p>
            <a:endParaRPr lang="en-US"/>
          </a:p>
        </p:txBody>
      </p:sp>
    </p:spTree>
    <p:extLst>
      <p:ext uri="{BB962C8B-B14F-4D97-AF65-F5344CB8AC3E}">
        <p14:creationId xmlns:p14="http://schemas.microsoft.com/office/powerpoint/2010/main" val="342752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1" y="1216122"/>
            <a:ext cx="6110111" cy="4918364"/>
          </a:xfrm>
          <a:solidFill>
            <a:srgbClr val="D1D3D4"/>
          </a:solidFill>
        </p:spPr>
        <p:txBody>
          <a:bodyPr>
            <a:normAutofit/>
          </a:bodyPr>
          <a:lstStyle>
            <a:lvl1pPr>
              <a:defRPr sz="2400"/>
            </a:lvl1pPr>
          </a:lstStyle>
          <a:p>
            <a:endParaRPr lang="en-US" dirty="0"/>
          </a:p>
        </p:txBody>
      </p:sp>
      <p:sp>
        <p:nvSpPr>
          <p:cNvPr id="7" name="Picture Placeholder 4"/>
          <p:cNvSpPr>
            <a:spLocks noGrp="1"/>
          </p:cNvSpPr>
          <p:nvPr>
            <p:ph type="pic" sz="quarter" idx="11"/>
          </p:nvPr>
        </p:nvSpPr>
        <p:spPr>
          <a:xfrm>
            <a:off x="6096001" y="1216122"/>
            <a:ext cx="6110111" cy="4918364"/>
          </a:xfrm>
          <a:solidFill>
            <a:srgbClr val="D1D3D4"/>
          </a:solidFill>
        </p:spPr>
        <p:txBody>
          <a:bodyPr>
            <a:normAutofit/>
          </a:bodyPr>
          <a:lstStyle>
            <a:lvl1pPr>
              <a:defRPr sz="2400"/>
            </a:lvl1pPr>
          </a:lstStyle>
          <a:p>
            <a:endParaRPr lang="en-US" dirty="0"/>
          </a:p>
        </p:txBody>
      </p:sp>
      <p:cxnSp>
        <p:nvCxnSpPr>
          <p:cNvPr id="3" name="Straight Connector 2"/>
          <p:cNvCxnSpPr/>
          <p:nvPr userDrawn="1"/>
        </p:nvCxnSpPr>
        <p:spPr>
          <a:xfrm>
            <a:off x="6096000" y="1216122"/>
            <a:ext cx="0" cy="4918364"/>
          </a:xfrm>
          <a:prstGeom prst="line">
            <a:avLst/>
          </a:prstGeom>
          <a:ln>
            <a:solidFill>
              <a:srgbClr val="42648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8475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12" name="TextBox 11"/>
          <p:cNvSpPr txBox="1"/>
          <p:nvPr userDrawn="1"/>
        </p:nvSpPr>
        <p:spPr>
          <a:xfrm>
            <a:off x="8752859" y="6359525"/>
            <a:ext cx="2257028" cy="362076"/>
          </a:xfrm>
          <a:prstGeom prst="rect">
            <a:avLst/>
          </a:prstGeom>
          <a:noFill/>
        </p:spPr>
        <p:txBody>
          <a:bodyPr wrap="none" lIns="0" rIns="0"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dirty="0" err="1">
                <a:solidFill>
                  <a:srgbClr val="042B4A"/>
                </a:solidFill>
                <a:latin typeface="+mn-lt"/>
                <a:cs typeface="Calibri"/>
              </a:rPr>
              <a:t>MassHireFallRiverCareers.org</a:t>
            </a:r>
            <a:endParaRPr lang="en-US" sz="1000" dirty="0">
              <a:solidFill>
                <a:srgbClr val="042B4A"/>
              </a:solidFill>
              <a:latin typeface="+mn-lt"/>
              <a:cs typeface="Calibri"/>
            </a:endParaRPr>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Media Placeholder 2"/>
          <p:cNvSpPr>
            <a:spLocks noGrp="1"/>
          </p:cNvSpPr>
          <p:nvPr>
            <p:ph type="media" sz="quarter" idx="10"/>
          </p:nvPr>
        </p:nvSpPr>
        <p:spPr>
          <a:xfrm>
            <a:off x="0" y="1236664"/>
            <a:ext cx="12192000" cy="5621337"/>
          </a:xfrm>
          <a:solidFill>
            <a:schemeClr val="accent1"/>
          </a:solidFill>
        </p:spPr>
        <p:txBody>
          <a:bodyPr/>
          <a:lstStyle/>
          <a:p>
            <a:endParaRPr lang="en-US"/>
          </a:p>
        </p:txBody>
      </p:sp>
    </p:spTree>
    <p:extLst>
      <p:ext uri="{BB962C8B-B14F-4D97-AF65-F5344CB8AC3E}">
        <p14:creationId xmlns:p14="http://schemas.microsoft.com/office/powerpoint/2010/main" val="318038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t>February 1, 2018 </a:t>
            </a:r>
          </a:p>
        </p:txBody>
      </p:sp>
      <p:sp>
        <p:nvSpPr>
          <p:cNvPr id="6" name="Slide Number Placeholder 5"/>
          <p:cNvSpPr>
            <a:spLocks noGrp="1"/>
          </p:cNvSpPr>
          <p:nvPr>
            <p:ph type="sldNum" sz="quarter" idx="12"/>
          </p:nvPr>
        </p:nvSpPr>
        <p:spPr/>
        <p:txBody>
          <a:bodyPr/>
          <a:lstStyle>
            <a:lvl1pPr>
              <a:defRPr/>
            </a:lvl1pPr>
          </a:lstStyle>
          <a:p>
            <a:pPr>
              <a:defRPr/>
            </a:pPr>
            <a:fld id="{E072579F-9FF5-4201-872C-73481382824D}" type="slidenum">
              <a:rPr lang="en-US"/>
              <a:pPr>
                <a:defRPr/>
              </a:pPr>
              <a:t>‹#›</a:t>
            </a:fld>
            <a:endParaRPr lang="en-US" dirty="0"/>
          </a:p>
        </p:txBody>
      </p:sp>
    </p:spTree>
    <p:extLst>
      <p:ext uri="{BB962C8B-B14F-4D97-AF65-F5344CB8AC3E}">
        <p14:creationId xmlns:p14="http://schemas.microsoft.com/office/powerpoint/2010/main" val="3921620532"/>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February 1, 2018 </a:t>
            </a:r>
          </a:p>
        </p:txBody>
      </p:sp>
      <p:sp>
        <p:nvSpPr>
          <p:cNvPr id="3" name="Footer Placeholder 4"/>
          <p:cNvSpPr>
            <a:spLocks noGrp="1"/>
          </p:cNvSpPr>
          <p:nvPr>
            <p:ph type="ftr" sz="quarter" idx="11"/>
          </p:nvPr>
        </p:nvSpPr>
        <p:spPr/>
        <p:txBody>
          <a:bodyPr/>
          <a:lstStyle>
            <a:lvl1pPr>
              <a:defRPr/>
            </a:lvl1pPr>
          </a:lstStyle>
          <a:p>
            <a:pPr>
              <a:defRPr/>
            </a:pPr>
            <a:r>
              <a:rPr lang="en-US"/>
              <a:t>Massachusetts Department of Career Services</a:t>
            </a:r>
          </a:p>
        </p:txBody>
      </p:sp>
      <p:sp>
        <p:nvSpPr>
          <p:cNvPr id="4" name="Slide Number Placeholder 5"/>
          <p:cNvSpPr>
            <a:spLocks noGrp="1"/>
          </p:cNvSpPr>
          <p:nvPr>
            <p:ph type="sldNum" sz="quarter" idx="12"/>
          </p:nvPr>
        </p:nvSpPr>
        <p:spPr/>
        <p:txBody>
          <a:bodyPr/>
          <a:lstStyle>
            <a:lvl1pPr>
              <a:defRPr/>
            </a:lvl1pPr>
          </a:lstStyle>
          <a:p>
            <a:pPr>
              <a:defRPr/>
            </a:pPr>
            <a:fld id="{08D68108-485C-48E7-99C0-B8D285AC8481}" type="slidenum">
              <a:rPr lang="en-US"/>
              <a:pPr>
                <a:defRPr/>
              </a:pPr>
              <a:t>‹#›</a:t>
            </a:fld>
            <a:endParaRPr lang="en-US"/>
          </a:p>
        </p:txBody>
      </p:sp>
    </p:spTree>
    <p:extLst>
      <p:ext uri="{BB962C8B-B14F-4D97-AF65-F5344CB8AC3E}">
        <p14:creationId xmlns:p14="http://schemas.microsoft.com/office/powerpoint/2010/main" val="4017076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65600" y="6477000"/>
            <a:ext cx="3962400" cy="228600"/>
          </a:xfrm>
        </p:spPr>
        <p:txBody>
          <a:bodyPr/>
          <a:lstStyle>
            <a:lvl1pPr>
              <a:defRPr/>
            </a:lvl1pPr>
          </a:lstStyle>
          <a:p>
            <a:r>
              <a:rPr lang="en-US" altLang="en-US"/>
              <a:t>Massachusetts Department of Career Services</a:t>
            </a:r>
          </a:p>
        </p:txBody>
      </p:sp>
      <p:sp>
        <p:nvSpPr>
          <p:cNvPr id="6" name="Slide Number Placeholder 5"/>
          <p:cNvSpPr>
            <a:spLocks noGrp="1"/>
          </p:cNvSpPr>
          <p:nvPr>
            <p:ph type="sldNum" sz="quarter" idx="11"/>
          </p:nvPr>
        </p:nvSpPr>
        <p:spPr>
          <a:xfrm>
            <a:off x="9042400" y="6477000"/>
            <a:ext cx="2540000" cy="228600"/>
          </a:xfrm>
        </p:spPr>
        <p:txBody>
          <a:bodyPr/>
          <a:lstStyle>
            <a:lvl1pPr>
              <a:defRPr/>
            </a:lvl1pPr>
          </a:lstStyle>
          <a:p>
            <a:fld id="{9385707E-2364-4153-857D-FE30DD103C8D}" type="slidenum">
              <a:rPr lang="en-US" altLang="en-US"/>
              <a:pPr/>
              <a:t>‹#›</a:t>
            </a:fld>
            <a:endParaRPr lang="en-US" altLang="en-US"/>
          </a:p>
        </p:txBody>
      </p:sp>
      <p:sp>
        <p:nvSpPr>
          <p:cNvPr id="7" name="Date Placeholder 6"/>
          <p:cNvSpPr>
            <a:spLocks noGrp="1"/>
          </p:cNvSpPr>
          <p:nvPr>
            <p:ph type="dt" sz="half" idx="12"/>
          </p:nvPr>
        </p:nvSpPr>
        <p:spPr>
          <a:xfrm>
            <a:off x="304800" y="6477001"/>
            <a:ext cx="2844800" cy="244475"/>
          </a:xfrm>
        </p:spPr>
        <p:txBody>
          <a:bodyPr/>
          <a:lstStyle>
            <a:lvl1pPr>
              <a:defRPr/>
            </a:lvl1pPr>
          </a:lstStyle>
          <a:p>
            <a:r>
              <a:rPr lang="en-US" altLang="en-US"/>
              <a:t>December 2017</a:t>
            </a:r>
          </a:p>
        </p:txBody>
      </p:sp>
    </p:spTree>
    <p:extLst>
      <p:ext uri="{BB962C8B-B14F-4D97-AF65-F5344CB8AC3E}">
        <p14:creationId xmlns:p14="http://schemas.microsoft.com/office/powerpoint/2010/main" val="600973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6D0D-6551-483A-94AD-C50AA22E8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61B94-77B4-428F-AA9A-ED05914CAD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4AC51-8496-47F4-A7AB-1B1287A0F4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EF320-BEB6-4260-998B-3FA1E20D0DEE}"/>
              </a:ext>
            </a:extLst>
          </p:cNvPr>
          <p:cNvSpPr>
            <a:spLocks noGrp="1"/>
          </p:cNvSpPr>
          <p:nvPr>
            <p:ph type="dt" sz="half" idx="10"/>
          </p:nvPr>
        </p:nvSpPr>
        <p:spPr/>
        <p:txBody>
          <a:bodyPr/>
          <a:lstStyle/>
          <a:p>
            <a:fld id="{D8D82728-7589-48A5-B0D1-EFE90D083E70}" type="datetimeFigureOut">
              <a:rPr lang="en-US" smtClean="0"/>
              <a:t>10/14/2025</a:t>
            </a:fld>
            <a:endParaRPr lang="en-US"/>
          </a:p>
        </p:txBody>
      </p:sp>
      <p:sp>
        <p:nvSpPr>
          <p:cNvPr id="6" name="Footer Placeholder 5">
            <a:extLst>
              <a:ext uri="{FF2B5EF4-FFF2-40B4-BE49-F238E27FC236}">
                <a16:creationId xmlns:a16="http://schemas.microsoft.com/office/drawing/2014/main" id="{7BDE2ABE-5C1B-4672-8C42-4B346A693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D352E5-D7B9-4B53-95FB-955CBC07DCDF}"/>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2531247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0" y="1446236"/>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383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1"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p:cNvSpPr>
            <a:spLocks noGrp="1"/>
          </p:cNvSpPr>
          <p:nvPr>
            <p:ph sz="quarter" idx="11"/>
          </p:nvPr>
        </p:nvSpPr>
        <p:spPr>
          <a:xfrm>
            <a:off x="6375398"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1839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16"/>
          <p:cNvSpPr>
            <a:spLocks noGrp="1"/>
          </p:cNvSpPr>
          <p:nvPr>
            <p:ph sz="quarter" idx="10"/>
          </p:nvPr>
        </p:nvSpPr>
        <p:spPr>
          <a:xfrm>
            <a:off x="609601"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1" name="Content Placeholder 16"/>
          <p:cNvSpPr>
            <a:spLocks noGrp="1"/>
          </p:cNvSpPr>
          <p:nvPr>
            <p:ph sz="quarter" idx="11"/>
          </p:nvPr>
        </p:nvSpPr>
        <p:spPr>
          <a:xfrm>
            <a:off x="8113889"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2" name="Content Placeholder 16"/>
          <p:cNvSpPr>
            <a:spLocks noGrp="1"/>
          </p:cNvSpPr>
          <p:nvPr>
            <p:ph sz="quarter" idx="12"/>
          </p:nvPr>
        </p:nvSpPr>
        <p:spPr>
          <a:xfrm>
            <a:off x="4368800"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185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1"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p:cNvSpPr>
            <a:spLocks noGrp="1"/>
          </p:cNvSpPr>
          <p:nvPr>
            <p:ph sz="quarter" idx="11"/>
          </p:nvPr>
        </p:nvSpPr>
        <p:spPr>
          <a:xfrm>
            <a:off x="6375398"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2800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0" y="1446237"/>
            <a:ext cx="5317067"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16"/>
          <p:cNvSpPr>
            <a:spLocks noGrp="1"/>
          </p:cNvSpPr>
          <p:nvPr>
            <p:ph sz="quarter" idx="11"/>
          </p:nvPr>
        </p:nvSpPr>
        <p:spPr>
          <a:xfrm>
            <a:off x="609600" y="3820584"/>
            <a:ext cx="5317067"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4" name="Content Placeholder 16"/>
          <p:cNvSpPr>
            <a:spLocks noGrp="1"/>
          </p:cNvSpPr>
          <p:nvPr>
            <p:ph sz="quarter" idx="12"/>
          </p:nvPr>
        </p:nvSpPr>
        <p:spPr>
          <a:xfrm>
            <a:off x="6265333" y="1446237"/>
            <a:ext cx="5317065"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16"/>
          <p:cNvSpPr>
            <a:spLocks noGrp="1"/>
          </p:cNvSpPr>
          <p:nvPr>
            <p:ph sz="quarter" idx="13"/>
          </p:nvPr>
        </p:nvSpPr>
        <p:spPr>
          <a:xfrm>
            <a:off x="6265333" y="3820584"/>
            <a:ext cx="5317065"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6031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463066"/>
            <a:ext cx="5175957" cy="494851"/>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1" y="2061480"/>
            <a:ext cx="5175956"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
          <p:cNvSpPr>
            <a:spLocks noGrp="1"/>
          </p:cNvSpPr>
          <p:nvPr>
            <p:ph type="body" idx="10"/>
          </p:nvPr>
        </p:nvSpPr>
        <p:spPr>
          <a:xfrm>
            <a:off x="6406443" y="1463066"/>
            <a:ext cx="5175956" cy="494851"/>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p:cNvSpPr>
            <a:spLocks noGrp="1"/>
          </p:cNvSpPr>
          <p:nvPr>
            <p:ph sz="half" idx="11"/>
          </p:nvPr>
        </p:nvSpPr>
        <p:spPr>
          <a:xfrm>
            <a:off x="6406444" y="2061480"/>
            <a:ext cx="5175955"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492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1" y="1463065"/>
            <a:ext cx="3412068" cy="759435"/>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1"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2"/>
          <p:cNvSpPr>
            <a:spLocks noGrp="1"/>
          </p:cNvSpPr>
          <p:nvPr>
            <p:ph type="body" idx="10"/>
          </p:nvPr>
        </p:nvSpPr>
        <p:spPr>
          <a:xfrm>
            <a:off x="8170331" y="1463065"/>
            <a:ext cx="3412068" cy="759435"/>
          </a:xfrm>
          <a:prstGeom prst="rect">
            <a:avLst/>
          </a:prstGeom>
          <a:solidFill>
            <a:srgbClr val="7D3379"/>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11"/>
          </p:nvPr>
        </p:nvSpPr>
        <p:spPr>
          <a:xfrm>
            <a:off x="8170332"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3" name="Text Placeholder 2"/>
          <p:cNvSpPr>
            <a:spLocks noGrp="1"/>
          </p:cNvSpPr>
          <p:nvPr>
            <p:ph type="body" idx="12"/>
          </p:nvPr>
        </p:nvSpPr>
        <p:spPr>
          <a:xfrm>
            <a:off x="4368801" y="1463065"/>
            <a:ext cx="3412068" cy="759435"/>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p:cNvSpPr>
            <a:spLocks noGrp="1"/>
          </p:cNvSpPr>
          <p:nvPr>
            <p:ph sz="half" idx="13"/>
          </p:nvPr>
        </p:nvSpPr>
        <p:spPr>
          <a:xfrm>
            <a:off x="4368801"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8253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9985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
            <a:ext cx="12192000" cy="121841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139614"/>
            <a:ext cx="9508067" cy="941041"/>
          </a:xfrm>
          <a:prstGeom prst="rect">
            <a:avLst/>
          </a:prstGeom>
        </p:spPr>
        <p:txBody>
          <a:bodyPr vert="horz" lIns="91440" tIns="45720" rIns="91440" bIns="45720" rtlCol="0" anchor="ctr">
            <a:noAutofit/>
          </a:bodyPr>
          <a:lstStyle/>
          <a:p>
            <a:r>
              <a:rPr lang="en-US" dirty="0"/>
              <a:t>Click to edit Master title style</a:t>
            </a:r>
          </a:p>
        </p:txBody>
      </p:sp>
      <p:sp>
        <p:nvSpPr>
          <p:cNvPr id="3"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4" name="Text Placeholder 3"/>
          <p:cNvSpPr>
            <a:spLocks noGrp="1"/>
          </p:cNvSpPr>
          <p:nvPr>
            <p:ph type="body" idx="1"/>
          </p:nvPr>
        </p:nvSpPr>
        <p:spPr>
          <a:xfrm>
            <a:off x="609600" y="144623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0" y="6200016"/>
            <a:ext cx="12192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ight Triangle 13"/>
          <p:cNvSpPr/>
          <p:nvPr userDrawn="1"/>
        </p:nvSpPr>
        <p:spPr>
          <a:xfrm flipH="1" flipV="1">
            <a:off x="10827070" y="-14108"/>
            <a:ext cx="1385449" cy="1241210"/>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pic>
        <p:nvPicPr>
          <p:cNvPr id="5" name="Picture 4"/>
          <p:cNvPicPr>
            <a:picLocks noChangeAspect="1"/>
          </p:cNvPicPr>
          <p:nvPr userDrawn="1"/>
        </p:nvPicPr>
        <p:blipFill rotWithShape="1">
          <a:blip r:embed="rId20">
            <a:extLst>
              <a:ext uri="{28A0092B-C50C-407E-A947-70E740481C1C}">
                <a14:useLocalDpi xmlns:a14="http://schemas.microsoft.com/office/drawing/2010/main" val="0"/>
              </a:ext>
            </a:extLst>
          </a:blip>
          <a:srcRect l="1785" t="14557" r="3572" b="12388"/>
          <a:stretch/>
        </p:blipFill>
        <p:spPr>
          <a:xfrm>
            <a:off x="51335" y="6285297"/>
            <a:ext cx="2720741" cy="471638"/>
          </a:xfrm>
          <a:prstGeom prst="rect">
            <a:avLst/>
          </a:prstGeom>
        </p:spPr>
      </p:pic>
    </p:spTree>
    <p:extLst>
      <p:ext uri="{BB962C8B-B14F-4D97-AF65-F5344CB8AC3E}">
        <p14:creationId xmlns:p14="http://schemas.microsoft.com/office/powerpoint/2010/main" val="2099778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9" r:id="rId18"/>
  </p:sldLayoutIdLst>
  <p:hf hdr="0"/>
  <p:txStyles>
    <p:titleStyle>
      <a:lvl1pPr algn="l" defTabSz="457200" rtl="0" eaLnBrk="1" latinLnBrk="0" hangingPunct="1">
        <a:lnSpc>
          <a:spcPct val="90000"/>
        </a:lnSpc>
        <a:spcBef>
          <a:spcPct val="0"/>
        </a:spcBef>
        <a:buNone/>
        <a:defRPr sz="3600" b="0" kern="1200">
          <a:solidFill>
            <a:srgbClr val="FFFFFF"/>
          </a:solidFill>
          <a:latin typeface="+mj-lt"/>
          <a:ea typeface="+mj-ea"/>
          <a:cs typeface="Calibri"/>
        </a:defRPr>
      </a:lvl1pPr>
    </p:titleStyle>
    <p:bodyStyle>
      <a:lvl1pPr marL="285750" indent="-285750" algn="l" defTabSz="457200" rtl="0" eaLnBrk="1" latinLnBrk="0" hangingPunct="1">
        <a:lnSpc>
          <a:spcPct val="90000"/>
        </a:lnSpc>
        <a:spcBef>
          <a:spcPts val="1800"/>
        </a:spcBef>
        <a:buClr>
          <a:schemeClr val="tx1"/>
        </a:buClr>
        <a:buFont typeface="Arial"/>
        <a:buChar char="•"/>
        <a:defRPr sz="2800" kern="1200">
          <a:solidFill>
            <a:schemeClr val="tx2"/>
          </a:solidFill>
          <a:latin typeface="+mn-lt"/>
          <a:ea typeface="+mn-ea"/>
          <a:cs typeface="+mn-cs"/>
        </a:defRPr>
      </a:lvl1pPr>
      <a:lvl2pPr marL="736600" indent="-287338" algn="l" defTabSz="457200" rtl="0" eaLnBrk="1" latinLnBrk="0" hangingPunct="1">
        <a:lnSpc>
          <a:spcPct val="90000"/>
        </a:lnSpc>
        <a:spcBef>
          <a:spcPts val="900"/>
        </a:spcBef>
        <a:buClr>
          <a:schemeClr val="tx1"/>
        </a:buClr>
        <a:buFont typeface="Lucida Grande"/>
        <a:buChar char="–"/>
        <a:tabLst/>
        <a:defRPr sz="2400" kern="1200">
          <a:solidFill>
            <a:schemeClr val="tx2"/>
          </a:solidFill>
          <a:latin typeface="+mn-lt"/>
          <a:ea typeface="+mn-ea"/>
          <a:cs typeface="+mn-cs"/>
        </a:defRPr>
      </a:lvl2pPr>
      <a:lvl3pPr marL="1090613"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3pPr>
      <a:lvl4pPr marL="1543050" indent="-225425" algn="l" defTabSz="457200" rtl="0" eaLnBrk="1" latinLnBrk="0" hangingPunct="1">
        <a:lnSpc>
          <a:spcPct val="90000"/>
        </a:lnSpc>
        <a:spcBef>
          <a:spcPts val="900"/>
        </a:spcBef>
        <a:buClr>
          <a:schemeClr val="tx1"/>
        </a:buClr>
        <a:buFont typeface="Lucida Grande"/>
        <a:buChar char="–"/>
        <a:defRPr sz="2000" kern="1200">
          <a:solidFill>
            <a:schemeClr val="tx2"/>
          </a:solidFill>
          <a:latin typeface="+mn-lt"/>
          <a:ea typeface="+mn-ea"/>
          <a:cs typeface="+mn-cs"/>
        </a:defRPr>
      </a:lvl4pPr>
      <a:lvl5pPr marL="1943100"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portal.ma.cis360.org/" TargetMode="Externa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mass.gov/workforce-system-staff-training" TargetMode="Externa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56.png"/><Relationship Id="rId4" Type="http://schemas.openxmlformats.org/officeDocument/2006/relationships/hyperlink" Target="https://www.onetcenter.org/dictionary/28.2/excel/alternate_titles.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mass.gov/how-to/masshire-career-information-system-360-cis-360-training" TargetMode="Externa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5.xml"/><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mass.gov/info-details/masshire-cis-360-material" TargetMode="Externa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3.png"/><Relationship Id="rId1" Type="http://schemas.openxmlformats.org/officeDocument/2006/relationships/slideLayout" Target="../slideLayouts/slideLayout15.xml"/><Relationship Id="rId4" Type="http://schemas.openxmlformats.org/officeDocument/2006/relationships/image" Target="../media/image104.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1.png"/><Relationship Id="rId1" Type="http://schemas.openxmlformats.org/officeDocument/2006/relationships/slideLayout" Target="../slideLayouts/slideLayout15.xml"/><Relationship Id="rId5" Type="http://schemas.openxmlformats.org/officeDocument/2006/relationships/image" Target="../media/image107.png"/><Relationship Id="rId4" Type="http://schemas.openxmlformats.org/officeDocument/2006/relationships/image" Target="../media/image106.png"/></Relationships>
</file>

<file path=ppt/slides/_rels/slide8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1.png"/><Relationship Id="rId1" Type="http://schemas.openxmlformats.org/officeDocument/2006/relationships/slideLayout" Target="../slideLayouts/slideLayout15.xml"/><Relationship Id="rId4" Type="http://schemas.openxmlformats.org/officeDocument/2006/relationships/image" Target="../media/image109.png"/></Relationships>
</file>

<file path=ppt/slides/_rels/slide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1.png"/><Relationship Id="rId1" Type="http://schemas.openxmlformats.org/officeDocument/2006/relationships/slideLayout" Target="../slideLayouts/slideLayout15.xml"/><Relationship Id="rId4" Type="http://schemas.openxmlformats.org/officeDocument/2006/relationships/image" Target="../media/image111.png"/></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1.png"/><Relationship Id="rId1" Type="http://schemas.openxmlformats.org/officeDocument/2006/relationships/slideLayout" Target="../slideLayouts/slideLayout15.xml"/><Relationship Id="rId4" Type="http://schemas.openxmlformats.org/officeDocument/2006/relationships/image" Target="../media/image11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9.xml"/><Relationship Id="rId4" Type="http://schemas.openxmlformats.org/officeDocument/2006/relationships/image" Target="../media/image120.png"/></Relationships>
</file>

<file path=ppt/slides/_rels/slide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98178" y="1461045"/>
            <a:ext cx="9259751" cy="1020688"/>
          </a:xfrm>
        </p:spPr>
        <p:txBody>
          <a:bodyPr vert="horz" lIns="0" tIns="45720" rIns="0" bIns="45720" rtlCol="0" anchor="t">
            <a:noAutofit/>
          </a:bodyPr>
          <a:lstStyle/>
          <a:p>
            <a:pPr algn="ctr">
              <a:lnSpc>
                <a:spcPct val="100000"/>
              </a:lnSpc>
              <a:spcBef>
                <a:spcPts val="600"/>
              </a:spcBef>
            </a:pPr>
            <a:r>
              <a:rPr lang="en-US" sz="3600" b="1" dirty="0">
                <a:solidFill>
                  <a:schemeClr val="bg1"/>
                </a:solidFill>
                <a:latin typeface="Century Gothic"/>
                <a:cs typeface="Calibri"/>
              </a:rPr>
              <a:t>MassHire Career Information Systems 360 </a:t>
            </a:r>
          </a:p>
          <a:p>
            <a:pPr algn="ctr">
              <a:lnSpc>
                <a:spcPct val="100000"/>
              </a:lnSpc>
              <a:spcBef>
                <a:spcPts val="600"/>
              </a:spcBef>
            </a:pPr>
            <a:endParaRPr lang="en-US" sz="3600" b="1" dirty="0">
              <a:solidFill>
                <a:schemeClr val="bg1"/>
              </a:solidFill>
              <a:latin typeface="Century Gothic"/>
              <a:cs typeface="Calibri"/>
            </a:endParaRPr>
          </a:p>
          <a:p>
            <a:pPr algn="ctr">
              <a:lnSpc>
                <a:spcPct val="100000"/>
              </a:lnSpc>
              <a:spcBef>
                <a:spcPts val="600"/>
              </a:spcBef>
            </a:pPr>
            <a:r>
              <a:rPr lang="en-US" sz="3600" b="1" dirty="0">
                <a:solidFill>
                  <a:schemeClr val="bg1"/>
                </a:solidFill>
                <a:latin typeface="Century Gothic"/>
                <a:cs typeface="Calibri"/>
              </a:rPr>
              <a:t>Massachusetts State Log In</a:t>
            </a:r>
          </a:p>
          <a:p>
            <a:pPr algn="ctr">
              <a:lnSpc>
                <a:spcPct val="100000"/>
              </a:lnSpc>
              <a:spcBef>
                <a:spcPts val="600"/>
              </a:spcBef>
            </a:pPr>
            <a:endParaRPr lang="en-US" sz="3600" b="1" dirty="0">
              <a:solidFill>
                <a:schemeClr val="bg1"/>
              </a:solidFill>
              <a:latin typeface="Century Gothic"/>
              <a:cs typeface="Calibri"/>
            </a:endParaRPr>
          </a:p>
          <a:p>
            <a:pPr algn="ctr">
              <a:lnSpc>
                <a:spcPct val="100000"/>
              </a:lnSpc>
              <a:spcBef>
                <a:spcPts val="600"/>
              </a:spcBef>
            </a:pPr>
            <a:endParaRPr lang="en-US" sz="3600" b="1" dirty="0">
              <a:solidFill>
                <a:schemeClr val="bg1"/>
              </a:solidFill>
              <a:latin typeface="Century Gothic"/>
              <a:cs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3532" y="5019793"/>
            <a:ext cx="4541178" cy="1359739"/>
          </a:xfrm>
          <a:prstGeom prst="rect">
            <a:avLst/>
          </a:prstGeom>
        </p:spPr>
      </p:pic>
      <p:sp>
        <p:nvSpPr>
          <p:cNvPr id="6" name="TextBox 1">
            <a:extLst>
              <a:ext uri="{FF2B5EF4-FFF2-40B4-BE49-F238E27FC236}">
                <a16:creationId xmlns:a16="http://schemas.microsoft.com/office/drawing/2014/main" id="{FBC0E79C-C996-43A8-A45C-22A5BFA733F7}"/>
              </a:ext>
            </a:extLst>
          </p:cNvPr>
          <p:cNvSpPr txBox="1"/>
          <p:nvPr/>
        </p:nvSpPr>
        <p:spPr>
          <a:xfrm>
            <a:off x="1613211" y="6412924"/>
            <a:ext cx="9054790" cy="2308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lvl="1"/>
            <a:r>
              <a:rPr lang="en-US" sz="900" b="1" i="1" dirty="0">
                <a:solidFill>
                  <a:srgbClr val="009876"/>
                </a:solidFill>
                <a:latin typeface="Calibri"/>
                <a:ea typeface="+mn-lt"/>
                <a:cs typeface="Calibri"/>
              </a:rPr>
              <a:t>MassHire Programs &amp; Services are funded in full by US Department of Labor (USDOL) Employment and Training Administration grants. (Additional details furnished upon request.)</a:t>
            </a:r>
            <a:endParaRPr lang="en-US" sz="900" b="1" dirty="0">
              <a:solidFill>
                <a:srgbClr val="009876"/>
              </a:solidFill>
              <a:latin typeface="Calibri"/>
              <a:cs typeface="Calibri"/>
            </a:endParaRPr>
          </a:p>
        </p:txBody>
      </p:sp>
    </p:spTree>
    <p:extLst>
      <p:ext uri="{BB962C8B-B14F-4D97-AF65-F5344CB8AC3E}">
        <p14:creationId xmlns:p14="http://schemas.microsoft.com/office/powerpoint/2010/main" val="3508357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fontScale="90000"/>
          </a:bodyPr>
          <a:lstStyle/>
          <a:p>
            <a:pPr algn="ctr"/>
            <a:r>
              <a:rPr lang="en-US" dirty="0"/>
              <a:t>The MassHire Career Information System Portal</a:t>
            </a:r>
            <a:br>
              <a:rPr lang="en-US" dirty="0"/>
            </a:br>
            <a:r>
              <a:rPr lang="en-US" sz="3600" dirty="0">
                <a:solidFill>
                  <a:schemeClr val="bg1"/>
                </a:solidFill>
                <a:hlinkClick r:id="rId2">
                  <a:extLst>
                    <a:ext uri="{A12FA001-AC4F-418D-AE19-62706E023703}">
                      <ahyp:hlinkClr xmlns:ahyp="http://schemas.microsoft.com/office/drawing/2018/hyperlinkcolor" val="tx"/>
                    </a:ext>
                  </a:extLst>
                </a:hlinkClick>
              </a:rPr>
              <a:t>https://portal.ma.cis360.org/</a:t>
            </a:r>
            <a:r>
              <a:rPr lang="en-US" sz="3600" dirty="0">
                <a:solidFill>
                  <a:schemeClr val="bg1"/>
                </a:solidFill>
              </a:rPr>
              <a:t> </a:t>
            </a:r>
          </a:p>
        </p:txBody>
      </p:sp>
      <p:pic>
        <p:nvPicPr>
          <p:cNvPr id="4" name="Picture 3">
            <a:extLst>
              <a:ext uri="{FF2B5EF4-FFF2-40B4-BE49-F238E27FC236}">
                <a16:creationId xmlns:a16="http://schemas.microsoft.com/office/drawing/2014/main" id="{02C4ED3E-81C5-4CAA-9CE4-B9A08E473234}"/>
              </a:ext>
            </a:extLst>
          </p:cNvPr>
          <p:cNvPicPr>
            <a:picLocks noChangeAspect="1"/>
          </p:cNvPicPr>
          <p:nvPr/>
        </p:nvPicPr>
        <p:blipFill>
          <a:blip r:embed="rId3"/>
          <a:stretch>
            <a:fillRect/>
          </a:stretch>
        </p:blipFill>
        <p:spPr>
          <a:xfrm>
            <a:off x="2698312" y="1243282"/>
            <a:ext cx="6488022" cy="4917305"/>
          </a:xfrm>
          <a:prstGeom prst="rect">
            <a:avLst/>
          </a:prstGeom>
          <a:ln>
            <a:solidFill>
              <a:schemeClr val="accent1"/>
            </a:solidFill>
          </a:ln>
        </p:spPr>
      </p:pic>
    </p:spTree>
    <p:extLst>
      <p:ext uri="{BB962C8B-B14F-4D97-AF65-F5344CB8AC3E}">
        <p14:creationId xmlns:p14="http://schemas.microsoft.com/office/powerpoint/2010/main" val="489308839"/>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79260-159A-211B-9550-DF5A946422A8}"/>
              </a:ext>
            </a:extLst>
          </p:cNvPr>
          <p:cNvSpPr>
            <a:spLocks noGrp="1"/>
          </p:cNvSpPr>
          <p:nvPr>
            <p:ph type="title"/>
          </p:nvPr>
        </p:nvSpPr>
        <p:spPr/>
        <p:txBody>
          <a:bodyPr/>
          <a:lstStyle/>
          <a:p>
            <a:r>
              <a:rPr lang="en-US" dirty="0"/>
              <a:t>Massachusetts Residents Log In</a:t>
            </a:r>
          </a:p>
        </p:txBody>
      </p:sp>
      <p:sp>
        <p:nvSpPr>
          <p:cNvPr id="4" name="Date Placeholder 3">
            <a:extLst>
              <a:ext uri="{FF2B5EF4-FFF2-40B4-BE49-F238E27FC236}">
                <a16:creationId xmlns:a16="http://schemas.microsoft.com/office/drawing/2014/main" id="{E44CD5D4-4AC1-42D3-31DA-52A5E38920CC}"/>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0B45444F-0DD9-DAC4-5127-B787B282023B}"/>
              </a:ext>
            </a:extLst>
          </p:cNvPr>
          <p:cNvSpPr>
            <a:spLocks noGrp="1"/>
          </p:cNvSpPr>
          <p:nvPr>
            <p:ph type="sldNum" sz="quarter" idx="12"/>
          </p:nvPr>
        </p:nvSpPr>
        <p:spPr/>
        <p:txBody>
          <a:bodyPr/>
          <a:lstStyle/>
          <a:p>
            <a:pPr>
              <a:defRPr/>
            </a:pPr>
            <a:fld id="{E072579F-9FF5-4201-872C-73481382824D}" type="slidenum">
              <a:rPr lang="en-US" smtClean="0"/>
              <a:pPr>
                <a:defRPr/>
              </a:pPr>
              <a:t>11</a:t>
            </a:fld>
            <a:endParaRPr lang="en-US" dirty="0"/>
          </a:p>
        </p:txBody>
      </p:sp>
      <p:pic>
        <p:nvPicPr>
          <p:cNvPr id="7" name="Picture 6">
            <a:extLst>
              <a:ext uri="{FF2B5EF4-FFF2-40B4-BE49-F238E27FC236}">
                <a16:creationId xmlns:a16="http://schemas.microsoft.com/office/drawing/2014/main" id="{F3B51BE3-0DC1-43A6-21D2-C9A0CF648EBA}"/>
              </a:ext>
            </a:extLst>
          </p:cNvPr>
          <p:cNvPicPr>
            <a:picLocks noChangeAspect="1"/>
          </p:cNvPicPr>
          <p:nvPr/>
        </p:nvPicPr>
        <p:blipFill>
          <a:blip r:embed="rId2"/>
          <a:stretch>
            <a:fillRect/>
          </a:stretch>
        </p:blipFill>
        <p:spPr>
          <a:xfrm>
            <a:off x="2819400" y="1273064"/>
            <a:ext cx="6797379" cy="4910022"/>
          </a:xfrm>
          <a:prstGeom prst="rect">
            <a:avLst/>
          </a:prstGeom>
          <a:ln w="22225">
            <a:solidFill>
              <a:schemeClr val="accent1"/>
            </a:solidFill>
          </a:ln>
        </p:spPr>
      </p:pic>
      <p:sp>
        <p:nvSpPr>
          <p:cNvPr id="10" name="TextBox 9">
            <a:extLst>
              <a:ext uri="{FF2B5EF4-FFF2-40B4-BE49-F238E27FC236}">
                <a16:creationId xmlns:a16="http://schemas.microsoft.com/office/drawing/2014/main" id="{8418A0C9-98D5-CE28-4FE5-5A8290BE93C1}"/>
              </a:ext>
            </a:extLst>
          </p:cNvPr>
          <p:cNvSpPr txBox="1"/>
          <p:nvPr/>
        </p:nvSpPr>
        <p:spPr>
          <a:xfrm>
            <a:off x="223757" y="2303306"/>
            <a:ext cx="2460171" cy="3416320"/>
          </a:xfrm>
          <a:prstGeom prst="rect">
            <a:avLst/>
          </a:prstGeom>
          <a:noFill/>
        </p:spPr>
        <p:txBody>
          <a:bodyPr wrap="square" rtlCol="0">
            <a:spAutoFit/>
          </a:bodyPr>
          <a:lstStyle/>
          <a:p>
            <a:r>
              <a:rPr lang="en-US" b="1" dirty="0"/>
              <a:t>Statewide license for all Massachusetts Cities and Towns.</a:t>
            </a:r>
          </a:p>
          <a:p>
            <a:endParaRPr lang="en-US" b="1" dirty="0"/>
          </a:p>
          <a:p>
            <a:r>
              <a:rPr lang="en-US" b="1" dirty="0"/>
              <a:t>Lists all 4 types of CIS 360 education levels.</a:t>
            </a:r>
          </a:p>
          <a:p>
            <a:endParaRPr lang="en-US" b="1" dirty="0"/>
          </a:p>
          <a:p>
            <a:r>
              <a:rPr lang="en-US" b="1" i="1" dirty="0"/>
              <a:t>Only Junior High School has significant differences.</a:t>
            </a:r>
          </a:p>
          <a:p>
            <a:endParaRPr lang="en-US" b="1" dirty="0"/>
          </a:p>
          <a:p>
            <a:endParaRPr lang="en-US" b="1" dirty="0"/>
          </a:p>
        </p:txBody>
      </p:sp>
    </p:spTree>
    <p:extLst>
      <p:ext uri="{BB962C8B-B14F-4D97-AF65-F5344CB8AC3E}">
        <p14:creationId xmlns:p14="http://schemas.microsoft.com/office/powerpoint/2010/main" val="3821289858"/>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7D26C-2B91-8B5E-8136-48E74B39AF36}"/>
              </a:ext>
            </a:extLst>
          </p:cNvPr>
          <p:cNvSpPr>
            <a:spLocks noGrp="1"/>
          </p:cNvSpPr>
          <p:nvPr>
            <p:ph type="title"/>
          </p:nvPr>
        </p:nvSpPr>
        <p:spPr/>
        <p:txBody>
          <a:bodyPr/>
          <a:lstStyle/>
          <a:p>
            <a:r>
              <a:rPr lang="en-US" dirty="0"/>
              <a:t>Massachusetts Residents Log In</a:t>
            </a:r>
          </a:p>
        </p:txBody>
      </p:sp>
      <p:sp>
        <p:nvSpPr>
          <p:cNvPr id="4" name="Date Placeholder 3">
            <a:extLst>
              <a:ext uri="{FF2B5EF4-FFF2-40B4-BE49-F238E27FC236}">
                <a16:creationId xmlns:a16="http://schemas.microsoft.com/office/drawing/2014/main" id="{2D9E258A-25B5-7A22-594C-7CC45FAC67A4}"/>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F608D023-9A79-84FF-5379-7DAD9D3AA1D1}"/>
              </a:ext>
            </a:extLst>
          </p:cNvPr>
          <p:cNvSpPr>
            <a:spLocks noGrp="1"/>
          </p:cNvSpPr>
          <p:nvPr>
            <p:ph type="sldNum" sz="quarter" idx="12"/>
          </p:nvPr>
        </p:nvSpPr>
        <p:spPr/>
        <p:txBody>
          <a:bodyPr/>
          <a:lstStyle/>
          <a:p>
            <a:pPr>
              <a:defRPr/>
            </a:pPr>
            <a:fld id="{E072579F-9FF5-4201-872C-73481382824D}" type="slidenum">
              <a:rPr lang="en-US" smtClean="0"/>
              <a:pPr>
                <a:defRPr/>
              </a:pPr>
              <a:t>12</a:t>
            </a:fld>
            <a:endParaRPr lang="en-US" dirty="0"/>
          </a:p>
        </p:txBody>
      </p:sp>
      <p:pic>
        <p:nvPicPr>
          <p:cNvPr id="7" name="Picture 6">
            <a:extLst>
              <a:ext uri="{FF2B5EF4-FFF2-40B4-BE49-F238E27FC236}">
                <a16:creationId xmlns:a16="http://schemas.microsoft.com/office/drawing/2014/main" id="{08511E72-7B30-F3CE-D8DE-B8E93EF051E1}"/>
              </a:ext>
            </a:extLst>
          </p:cNvPr>
          <p:cNvPicPr>
            <a:picLocks noChangeAspect="1"/>
          </p:cNvPicPr>
          <p:nvPr/>
        </p:nvPicPr>
        <p:blipFill>
          <a:blip r:embed="rId2"/>
          <a:stretch>
            <a:fillRect/>
          </a:stretch>
        </p:blipFill>
        <p:spPr>
          <a:xfrm>
            <a:off x="2818838" y="1338943"/>
            <a:ext cx="7956053" cy="4757057"/>
          </a:xfrm>
          <a:prstGeom prst="rect">
            <a:avLst/>
          </a:prstGeom>
          <a:ln w="22225">
            <a:solidFill>
              <a:schemeClr val="accent1"/>
            </a:solidFill>
          </a:ln>
        </p:spPr>
      </p:pic>
      <p:sp>
        <p:nvSpPr>
          <p:cNvPr id="9" name="TextBox 8">
            <a:extLst>
              <a:ext uri="{FF2B5EF4-FFF2-40B4-BE49-F238E27FC236}">
                <a16:creationId xmlns:a16="http://schemas.microsoft.com/office/drawing/2014/main" id="{75831D0A-BD74-EE1A-BE7B-5766A43EB31E}"/>
              </a:ext>
            </a:extLst>
          </p:cNvPr>
          <p:cNvSpPr txBox="1"/>
          <p:nvPr/>
        </p:nvSpPr>
        <p:spPr>
          <a:xfrm>
            <a:off x="223757" y="1965849"/>
            <a:ext cx="2460171" cy="3970318"/>
          </a:xfrm>
          <a:prstGeom prst="rect">
            <a:avLst/>
          </a:prstGeom>
          <a:noFill/>
        </p:spPr>
        <p:txBody>
          <a:bodyPr wrap="square" rtlCol="0">
            <a:spAutoFit/>
          </a:bodyPr>
          <a:lstStyle/>
          <a:p>
            <a:r>
              <a:rPr lang="en-US" b="1" dirty="0"/>
              <a:t>Statewide license for all Massachusetts Cities and Towns.</a:t>
            </a:r>
          </a:p>
          <a:p>
            <a:endParaRPr lang="en-US" b="1" dirty="0"/>
          </a:p>
          <a:p>
            <a:r>
              <a:rPr lang="en-US" b="1" dirty="0"/>
              <a:t>Just Enter the correct Zip Code for the Selected City / Town.</a:t>
            </a:r>
          </a:p>
          <a:p>
            <a:endParaRPr lang="en-US" b="1" dirty="0"/>
          </a:p>
          <a:p>
            <a:r>
              <a:rPr lang="en-US" b="1" dirty="0"/>
              <a:t>The selected type of CIS 360 will come up.  (</a:t>
            </a:r>
            <a:r>
              <a:rPr lang="en-US" b="1" i="1" dirty="0"/>
              <a:t>Adult to Junior High School.)</a:t>
            </a:r>
          </a:p>
          <a:p>
            <a:endParaRPr lang="en-US" b="1" dirty="0"/>
          </a:p>
          <a:p>
            <a:endParaRPr lang="en-US" b="1" dirty="0"/>
          </a:p>
        </p:txBody>
      </p:sp>
    </p:spTree>
    <p:extLst>
      <p:ext uri="{BB962C8B-B14F-4D97-AF65-F5344CB8AC3E}">
        <p14:creationId xmlns:p14="http://schemas.microsoft.com/office/powerpoint/2010/main" val="3979465742"/>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56C93-122E-94C1-7EB7-16804127963E}"/>
              </a:ext>
            </a:extLst>
          </p:cNvPr>
          <p:cNvSpPr>
            <a:spLocks noGrp="1"/>
          </p:cNvSpPr>
          <p:nvPr>
            <p:ph type="title"/>
          </p:nvPr>
        </p:nvSpPr>
        <p:spPr/>
        <p:txBody>
          <a:bodyPr/>
          <a:lstStyle/>
          <a:p>
            <a:r>
              <a:rPr lang="en-US" dirty="0"/>
              <a:t>Massachusetts Residents Log In</a:t>
            </a:r>
          </a:p>
        </p:txBody>
      </p:sp>
      <p:sp>
        <p:nvSpPr>
          <p:cNvPr id="4" name="Date Placeholder 3">
            <a:extLst>
              <a:ext uri="{FF2B5EF4-FFF2-40B4-BE49-F238E27FC236}">
                <a16:creationId xmlns:a16="http://schemas.microsoft.com/office/drawing/2014/main" id="{68708706-BF04-05DB-166C-386BF5545B02}"/>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1D8BC4FE-43DB-B9E6-E551-F8D517AC9BF0}"/>
              </a:ext>
            </a:extLst>
          </p:cNvPr>
          <p:cNvSpPr>
            <a:spLocks noGrp="1"/>
          </p:cNvSpPr>
          <p:nvPr>
            <p:ph type="sldNum" sz="quarter" idx="12"/>
          </p:nvPr>
        </p:nvSpPr>
        <p:spPr/>
        <p:txBody>
          <a:bodyPr/>
          <a:lstStyle/>
          <a:p>
            <a:pPr>
              <a:defRPr/>
            </a:pPr>
            <a:fld id="{E072579F-9FF5-4201-872C-73481382824D}" type="slidenum">
              <a:rPr lang="en-US" smtClean="0"/>
              <a:pPr>
                <a:defRPr/>
              </a:pPr>
              <a:t>13</a:t>
            </a:fld>
            <a:endParaRPr lang="en-US" dirty="0"/>
          </a:p>
        </p:txBody>
      </p:sp>
      <p:pic>
        <p:nvPicPr>
          <p:cNvPr id="7" name="Picture 6">
            <a:extLst>
              <a:ext uri="{FF2B5EF4-FFF2-40B4-BE49-F238E27FC236}">
                <a16:creationId xmlns:a16="http://schemas.microsoft.com/office/drawing/2014/main" id="{C7ED7C36-A325-3C2A-6846-B6AFFA8853F4}"/>
              </a:ext>
            </a:extLst>
          </p:cNvPr>
          <p:cNvPicPr>
            <a:picLocks noChangeAspect="1"/>
          </p:cNvPicPr>
          <p:nvPr/>
        </p:nvPicPr>
        <p:blipFill>
          <a:blip r:embed="rId2"/>
          <a:stretch>
            <a:fillRect/>
          </a:stretch>
        </p:blipFill>
        <p:spPr>
          <a:xfrm>
            <a:off x="3850209" y="1273627"/>
            <a:ext cx="5208390" cy="5072895"/>
          </a:xfrm>
          <a:prstGeom prst="rect">
            <a:avLst/>
          </a:prstGeom>
          <a:ln w="22225">
            <a:solidFill>
              <a:schemeClr val="accent1"/>
            </a:solidFill>
          </a:ln>
        </p:spPr>
      </p:pic>
      <p:sp>
        <p:nvSpPr>
          <p:cNvPr id="8" name="TextBox 7">
            <a:extLst>
              <a:ext uri="{FF2B5EF4-FFF2-40B4-BE49-F238E27FC236}">
                <a16:creationId xmlns:a16="http://schemas.microsoft.com/office/drawing/2014/main" id="{17B5179B-E297-3BEF-9711-EFE36117EC75}"/>
              </a:ext>
            </a:extLst>
          </p:cNvPr>
          <p:cNvSpPr txBox="1"/>
          <p:nvPr/>
        </p:nvSpPr>
        <p:spPr>
          <a:xfrm>
            <a:off x="343491" y="1922306"/>
            <a:ext cx="3020195" cy="5078313"/>
          </a:xfrm>
          <a:prstGeom prst="rect">
            <a:avLst/>
          </a:prstGeom>
          <a:noFill/>
        </p:spPr>
        <p:txBody>
          <a:bodyPr wrap="square" rtlCol="0">
            <a:spAutoFit/>
          </a:bodyPr>
          <a:lstStyle/>
          <a:p>
            <a:r>
              <a:rPr lang="en-US" b="1" dirty="0">
                <a:solidFill>
                  <a:srgbClr val="FF0000"/>
                </a:solidFill>
              </a:rPr>
              <a:t>NOTE:</a:t>
            </a:r>
          </a:p>
          <a:p>
            <a:endParaRPr lang="en-US" b="1" dirty="0"/>
          </a:p>
          <a:p>
            <a:r>
              <a:rPr lang="en-US" b="1" dirty="0"/>
              <a:t>State (</a:t>
            </a:r>
            <a:r>
              <a:rPr lang="en-US" b="1" i="1" dirty="0"/>
              <a:t>City and Town</a:t>
            </a:r>
            <a:r>
              <a:rPr lang="en-US" b="1" dirty="0"/>
              <a:t>) log in does come in:</a:t>
            </a:r>
          </a:p>
          <a:p>
            <a:endParaRPr lang="en-US" b="1" dirty="0"/>
          </a:p>
          <a:p>
            <a:r>
              <a:rPr lang="en-US" b="1" dirty="0"/>
              <a:t>English </a:t>
            </a:r>
          </a:p>
          <a:p>
            <a:endParaRPr lang="en-US" b="1" dirty="0"/>
          </a:p>
          <a:p>
            <a:r>
              <a:rPr lang="en-US" b="1" dirty="0"/>
              <a:t>Spanish  (Espanol) </a:t>
            </a:r>
          </a:p>
          <a:p>
            <a:endParaRPr lang="en-US" b="1" dirty="0"/>
          </a:p>
          <a:p>
            <a:r>
              <a:rPr lang="en-US" b="1" dirty="0"/>
              <a:t> </a:t>
            </a:r>
          </a:p>
          <a:p>
            <a:endParaRPr lang="en-US" b="1" dirty="0"/>
          </a:p>
          <a:p>
            <a:endParaRPr lang="en-US" b="1" dirty="0"/>
          </a:p>
          <a:p>
            <a:r>
              <a:rPr lang="en-US" b="1" dirty="0"/>
              <a:t>(</a:t>
            </a:r>
            <a:r>
              <a:rPr lang="en-US" b="1" i="1" dirty="0"/>
              <a:t>Junior High School Version shown</a:t>
            </a:r>
            <a:r>
              <a:rPr lang="en-US" b="1" dirty="0"/>
              <a:t>) . </a:t>
            </a:r>
          </a:p>
          <a:p>
            <a:endParaRPr lang="en-US" b="1" dirty="0"/>
          </a:p>
          <a:p>
            <a:endParaRPr lang="en-US" b="1" dirty="0"/>
          </a:p>
          <a:p>
            <a:endParaRPr lang="en-US" b="1" dirty="0"/>
          </a:p>
          <a:p>
            <a:endParaRPr lang="en-US" b="1" dirty="0"/>
          </a:p>
        </p:txBody>
      </p:sp>
    </p:spTree>
    <p:extLst>
      <p:ext uri="{BB962C8B-B14F-4D97-AF65-F5344CB8AC3E}">
        <p14:creationId xmlns:p14="http://schemas.microsoft.com/office/powerpoint/2010/main" val="728920629"/>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00B00-A2B2-33E3-0908-00DEDB349289}"/>
              </a:ext>
            </a:extLst>
          </p:cNvPr>
          <p:cNvSpPr>
            <a:spLocks noGrp="1"/>
          </p:cNvSpPr>
          <p:nvPr>
            <p:ph type="title"/>
          </p:nvPr>
        </p:nvSpPr>
        <p:spPr/>
        <p:txBody>
          <a:bodyPr/>
          <a:lstStyle/>
          <a:p>
            <a:r>
              <a:rPr lang="en-US" dirty="0"/>
              <a:t>Massachusetts Residents Log In</a:t>
            </a:r>
          </a:p>
        </p:txBody>
      </p:sp>
      <p:sp>
        <p:nvSpPr>
          <p:cNvPr id="4" name="Date Placeholder 3">
            <a:extLst>
              <a:ext uri="{FF2B5EF4-FFF2-40B4-BE49-F238E27FC236}">
                <a16:creationId xmlns:a16="http://schemas.microsoft.com/office/drawing/2014/main" id="{6322B890-AB0C-42CB-3E50-0A881186337C}"/>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CD80EE0B-37FA-593A-63A8-7DA4A0D62421}"/>
              </a:ext>
            </a:extLst>
          </p:cNvPr>
          <p:cNvSpPr>
            <a:spLocks noGrp="1"/>
          </p:cNvSpPr>
          <p:nvPr>
            <p:ph type="sldNum" sz="quarter" idx="12"/>
          </p:nvPr>
        </p:nvSpPr>
        <p:spPr/>
        <p:txBody>
          <a:bodyPr/>
          <a:lstStyle/>
          <a:p>
            <a:pPr>
              <a:defRPr/>
            </a:pPr>
            <a:fld id="{E072579F-9FF5-4201-872C-73481382824D}" type="slidenum">
              <a:rPr lang="en-US" smtClean="0"/>
              <a:pPr>
                <a:defRPr/>
              </a:pPr>
              <a:t>14</a:t>
            </a:fld>
            <a:endParaRPr lang="en-US" dirty="0"/>
          </a:p>
        </p:txBody>
      </p:sp>
      <p:pic>
        <p:nvPicPr>
          <p:cNvPr id="7" name="Picture 6">
            <a:extLst>
              <a:ext uri="{FF2B5EF4-FFF2-40B4-BE49-F238E27FC236}">
                <a16:creationId xmlns:a16="http://schemas.microsoft.com/office/drawing/2014/main" id="{BFD631BE-1028-2F54-6098-7A6CDA08556F}"/>
              </a:ext>
            </a:extLst>
          </p:cNvPr>
          <p:cNvPicPr>
            <a:picLocks noChangeAspect="1"/>
          </p:cNvPicPr>
          <p:nvPr/>
        </p:nvPicPr>
        <p:blipFill>
          <a:blip r:embed="rId2"/>
          <a:stretch>
            <a:fillRect/>
          </a:stretch>
        </p:blipFill>
        <p:spPr>
          <a:xfrm>
            <a:off x="3921976" y="936171"/>
            <a:ext cx="4348048" cy="5693226"/>
          </a:xfrm>
          <a:prstGeom prst="rect">
            <a:avLst/>
          </a:prstGeom>
          <a:ln w="22225">
            <a:solidFill>
              <a:schemeClr val="accent1"/>
            </a:solidFill>
          </a:ln>
        </p:spPr>
      </p:pic>
      <p:sp>
        <p:nvSpPr>
          <p:cNvPr id="10" name="TextBox 9">
            <a:extLst>
              <a:ext uri="{FF2B5EF4-FFF2-40B4-BE49-F238E27FC236}">
                <a16:creationId xmlns:a16="http://schemas.microsoft.com/office/drawing/2014/main" id="{7846689D-B5E6-2D94-3CF1-482CC4961AC3}"/>
              </a:ext>
            </a:extLst>
          </p:cNvPr>
          <p:cNvSpPr txBox="1"/>
          <p:nvPr/>
        </p:nvSpPr>
        <p:spPr>
          <a:xfrm>
            <a:off x="125781" y="2695191"/>
            <a:ext cx="3673333" cy="1477328"/>
          </a:xfrm>
          <a:prstGeom prst="rect">
            <a:avLst/>
          </a:prstGeom>
          <a:noFill/>
        </p:spPr>
        <p:txBody>
          <a:bodyPr wrap="square" rtlCol="0">
            <a:spAutoFit/>
          </a:bodyPr>
          <a:lstStyle/>
          <a:p>
            <a:r>
              <a:rPr lang="en-US" b="1" dirty="0">
                <a:solidFill>
                  <a:srgbClr val="FF0000"/>
                </a:solidFill>
              </a:rPr>
              <a:t>NOTE:</a:t>
            </a:r>
          </a:p>
          <a:p>
            <a:endParaRPr lang="en-US" b="1" dirty="0"/>
          </a:p>
          <a:p>
            <a:r>
              <a:rPr lang="en-US" b="1" dirty="0"/>
              <a:t>State (</a:t>
            </a:r>
            <a:r>
              <a:rPr lang="en-US" b="1" i="1" dirty="0"/>
              <a:t>City and Town</a:t>
            </a:r>
            <a:r>
              <a:rPr lang="en-US" b="1" dirty="0"/>
              <a:t>) log in </a:t>
            </a:r>
          </a:p>
          <a:p>
            <a:r>
              <a:rPr lang="en-US" b="1" dirty="0"/>
              <a:t>does not have the ability to save to a portfolio. </a:t>
            </a:r>
          </a:p>
        </p:txBody>
      </p:sp>
    </p:spTree>
    <p:extLst>
      <p:ext uri="{BB962C8B-B14F-4D97-AF65-F5344CB8AC3E}">
        <p14:creationId xmlns:p14="http://schemas.microsoft.com/office/powerpoint/2010/main" val="4258408139"/>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D5BF5-6A27-3FF5-C46F-B55D728BDE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04C585-F375-E071-C89B-B99C2F083027}"/>
              </a:ext>
            </a:extLst>
          </p:cNvPr>
          <p:cNvSpPr>
            <a:spLocks noGrp="1"/>
          </p:cNvSpPr>
          <p:nvPr>
            <p:ph type="title"/>
          </p:nvPr>
        </p:nvSpPr>
        <p:spPr/>
        <p:txBody>
          <a:bodyPr/>
          <a:lstStyle/>
          <a:p>
            <a:r>
              <a:rPr lang="en-US" dirty="0"/>
              <a:t>Massachusetts Residents Log In</a:t>
            </a:r>
          </a:p>
        </p:txBody>
      </p:sp>
      <p:sp>
        <p:nvSpPr>
          <p:cNvPr id="4" name="Date Placeholder 3">
            <a:extLst>
              <a:ext uri="{FF2B5EF4-FFF2-40B4-BE49-F238E27FC236}">
                <a16:creationId xmlns:a16="http://schemas.microsoft.com/office/drawing/2014/main" id="{237E7FDA-0376-FEC1-C056-B1CE75C233E4}"/>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113939D8-212E-5824-1496-AB1250244E2F}"/>
              </a:ext>
            </a:extLst>
          </p:cNvPr>
          <p:cNvSpPr>
            <a:spLocks noGrp="1"/>
          </p:cNvSpPr>
          <p:nvPr>
            <p:ph type="sldNum" sz="quarter" idx="12"/>
          </p:nvPr>
        </p:nvSpPr>
        <p:spPr/>
        <p:txBody>
          <a:bodyPr/>
          <a:lstStyle/>
          <a:p>
            <a:pPr>
              <a:defRPr/>
            </a:pPr>
            <a:fld id="{E072579F-9FF5-4201-872C-73481382824D}" type="slidenum">
              <a:rPr lang="en-US" smtClean="0"/>
              <a:pPr>
                <a:defRPr/>
              </a:pPr>
              <a:t>15</a:t>
            </a:fld>
            <a:endParaRPr lang="en-US" dirty="0"/>
          </a:p>
        </p:txBody>
      </p:sp>
      <p:pic>
        <p:nvPicPr>
          <p:cNvPr id="6" name="Picture 5">
            <a:extLst>
              <a:ext uri="{FF2B5EF4-FFF2-40B4-BE49-F238E27FC236}">
                <a16:creationId xmlns:a16="http://schemas.microsoft.com/office/drawing/2014/main" id="{65C2CDF8-0361-AA65-2794-2E8A8D04C4A7}"/>
              </a:ext>
            </a:extLst>
          </p:cNvPr>
          <p:cNvPicPr>
            <a:picLocks noChangeAspect="1"/>
          </p:cNvPicPr>
          <p:nvPr/>
        </p:nvPicPr>
        <p:blipFill>
          <a:blip r:embed="rId2"/>
          <a:stretch>
            <a:fillRect/>
          </a:stretch>
        </p:blipFill>
        <p:spPr>
          <a:xfrm>
            <a:off x="283439" y="2547257"/>
            <a:ext cx="11618858" cy="1443337"/>
          </a:xfrm>
          <a:prstGeom prst="rect">
            <a:avLst/>
          </a:prstGeom>
          <a:ln w="19050">
            <a:solidFill>
              <a:schemeClr val="tx2"/>
            </a:solidFill>
          </a:ln>
        </p:spPr>
      </p:pic>
      <p:sp>
        <p:nvSpPr>
          <p:cNvPr id="8" name="TextBox 7">
            <a:extLst>
              <a:ext uri="{FF2B5EF4-FFF2-40B4-BE49-F238E27FC236}">
                <a16:creationId xmlns:a16="http://schemas.microsoft.com/office/drawing/2014/main" id="{7D9CC463-4375-C3F0-B095-BA28519BED39}"/>
              </a:ext>
            </a:extLst>
          </p:cNvPr>
          <p:cNvSpPr txBox="1"/>
          <p:nvPr/>
        </p:nvSpPr>
        <p:spPr>
          <a:xfrm>
            <a:off x="892625" y="4142991"/>
            <a:ext cx="10700656" cy="1938992"/>
          </a:xfrm>
          <a:prstGeom prst="rect">
            <a:avLst/>
          </a:prstGeom>
          <a:noFill/>
        </p:spPr>
        <p:txBody>
          <a:bodyPr wrap="square" rtlCol="0">
            <a:spAutoFit/>
          </a:bodyPr>
          <a:lstStyle/>
          <a:p>
            <a:pPr algn="ctr"/>
            <a:r>
              <a:rPr lang="en-US" sz="2400" b="1" dirty="0">
                <a:solidFill>
                  <a:srgbClr val="FF0000"/>
                </a:solidFill>
              </a:rPr>
              <a:t>NO:</a:t>
            </a:r>
          </a:p>
          <a:p>
            <a:pPr algn="ctr"/>
            <a:endParaRPr lang="en-US" sz="2400" b="1" dirty="0"/>
          </a:p>
          <a:p>
            <a:pPr algn="ctr"/>
            <a:r>
              <a:rPr lang="en-US" sz="2400" b="1" dirty="0"/>
              <a:t>My Dashboard </a:t>
            </a:r>
          </a:p>
          <a:p>
            <a:pPr algn="ctr"/>
            <a:r>
              <a:rPr lang="en-US" sz="2400" b="1" dirty="0"/>
              <a:t>or  </a:t>
            </a:r>
          </a:p>
          <a:p>
            <a:pPr algn="ctr"/>
            <a:r>
              <a:rPr lang="en-US" sz="2400" b="1" dirty="0"/>
              <a:t>Career Plan </a:t>
            </a:r>
          </a:p>
        </p:txBody>
      </p:sp>
    </p:spTree>
    <p:extLst>
      <p:ext uri="{BB962C8B-B14F-4D97-AF65-F5344CB8AC3E}">
        <p14:creationId xmlns:p14="http://schemas.microsoft.com/office/powerpoint/2010/main" val="1562939586"/>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13311-1968-29FA-902D-268B4D244E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EB469C-204C-C880-F895-3139C821B5F6}"/>
              </a:ext>
            </a:extLst>
          </p:cNvPr>
          <p:cNvSpPr>
            <a:spLocks noGrp="1"/>
          </p:cNvSpPr>
          <p:nvPr>
            <p:ph type="title"/>
          </p:nvPr>
        </p:nvSpPr>
        <p:spPr/>
        <p:txBody>
          <a:bodyPr/>
          <a:lstStyle/>
          <a:p>
            <a:r>
              <a:rPr lang="en-US" dirty="0"/>
              <a:t>Massachusetts Residents Log In</a:t>
            </a:r>
          </a:p>
        </p:txBody>
      </p:sp>
      <p:sp>
        <p:nvSpPr>
          <p:cNvPr id="4" name="Date Placeholder 3">
            <a:extLst>
              <a:ext uri="{FF2B5EF4-FFF2-40B4-BE49-F238E27FC236}">
                <a16:creationId xmlns:a16="http://schemas.microsoft.com/office/drawing/2014/main" id="{9430E07B-EE0D-A70B-F73E-8A964440C506}"/>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6ACA35E9-2B1E-E02C-38AB-540D66779EC4}"/>
              </a:ext>
            </a:extLst>
          </p:cNvPr>
          <p:cNvSpPr>
            <a:spLocks noGrp="1"/>
          </p:cNvSpPr>
          <p:nvPr>
            <p:ph type="sldNum" sz="quarter" idx="12"/>
          </p:nvPr>
        </p:nvSpPr>
        <p:spPr/>
        <p:txBody>
          <a:bodyPr/>
          <a:lstStyle/>
          <a:p>
            <a:pPr>
              <a:defRPr/>
            </a:pPr>
            <a:fld id="{E072579F-9FF5-4201-872C-73481382824D}" type="slidenum">
              <a:rPr lang="en-US" smtClean="0"/>
              <a:pPr>
                <a:defRPr/>
              </a:pPr>
              <a:t>16</a:t>
            </a:fld>
            <a:endParaRPr lang="en-US" dirty="0"/>
          </a:p>
        </p:txBody>
      </p:sp>
      <p:pic>
        <p:nvPicPr>
          <p:cNvPr id="7" name="Picture 6">
            <a:extLst>
              <a:ext uri="{FF2B5EF4-FFF2-40B4-BE49-F238E27FC236}">
                <a16:creationId xmlns:a16="http://schemas.microsoft.com/office/drawing/2014/main" id="{81BA75BF-0737-66E2-A695-634670F52D9B}"/>
              </a:ext>
            </a:extLst>
          </p:cNvPr>
          <p:cNvPicPr>
            <a:picLocks noChangeAspect="1"/>
          </p:cNvPicPr>
          <p:nvPr/>
        </p:nvPicPr>
        <p:blipFill>
          <a:blip r:embed="rId2"/>
          <a:stretch>
            <a:fillRect/>
          </a:stretch>
        </p:blipFill>
        <p:spPr>
          <a:xfrm>
            <a:off x="3921976" y="936171"/>
            <a:ext cx="4348048" cy="5693226"/>
          </a:xfrm>
          <a:prstGeom prst="rect">
            <a:avLst/>
          </a:prstGeom>
          <a:ln w="22225">
            <a:solidFill>
              <a:schemeClr val="accent1"/>
            </a:solidFill>
          </a:ln>
        </p:spPr>
      </p:pic>
      <p:sp>
        <p:nvSpPr>
          <p:cNvPr id="10" name="TextBox 9">
            <a:extLst>
              <a:ext uri="{FF2B5EF4-FFF2-40B4-BE49-F238E27FC236}">
                <a16:creationId xmlns:a16="http://schemas.microsoft.com/office/drawing/2014/main" id="{490C48C1-2EC2-EA24-411F-DE8C49ACAF29}"/>
              </a:ext>
            </a:extLst>
          </p:cNvPr>
          <p:cNvSpPr txBox="1"/>
          <p:nvPr/>
        </p:nvSpPr>
        <p:spPr>
          <a:xfrm>
            <a:off x="713615" y="3429000"/>
            <a:ext cx="2460171" cy="1846659"/>
          </a:xfrm>
          <a:prstGeom prst="rect">
            <a:avLst/>
          </a:prstGeom>
          <a:noFill/>
        </p:spPr>
        <p:txBody>
          <a:bodyPr wrap="square" rtlCol="0">
            <a:spAutoFit/>
          </a:bodyPr>
          <a:lstStyle/>
          <a:p>
            <a:endParaRPr lang="en-US" b="1" dirty="0"/>
          </a:p>
          <a:p>
            <a:r>
              <a:rPr lang="en-US" sz="2400" b="1" dirty="0"/>
              <a:t>Self - Surveys</a:t>
            </a:r>
          </a:p>
          <a:p>
            <a:endParaRPr lang="en-US" b="1" dirty="0"/>
          </a:p>
          <a:p>
            <a:endParaRPr lang="en-US" b="1" dirty="0"/>
          </a:p>
          <a:p>
            <a:endParaRPr lang="en-US" b="1" dirty="0"/>
          </a:p>
          <a:p>
            <a:endParaRPr lang="en-US" b="1" dirty="0"/>
          </a:p>
        </p:txBody>
      </p:sp>
    </p:spTree>
    <p:extLst>
      <p:ext uri="{BB962C8B-B14F-4D97-AF65-F5344CB8AC3E}">
        <p14:creationId xmlns:p14="http://schemas.microsoft.com/office/powerpoint/2010/main" val="2550617328"/>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7900C-8D75-4F1C-AA22-AEF3C2755135}"/>
              </a:ext>
            </a:extLst>
          </p:cNvPr>
          <p:cNvSpPr>
            <a:spLocks noGrp="1"/>
          </p:cNvSpPr>
          <p:nvPr>
            <p:ph type="title"/>
          </p:nvPr>
        </p:nvSpPr>
        <p:spPr/>
        <p:txBody>
          <a:bodyPr/>
          <a:lstStyle/>
          <a:p>
            <a:pPr algn="ctr"/>
            <a:r>
              <a:rPr lang="en-US" dirty="0"/>
              <a:t>Interest Profiler</a:t>
            </a:r>
          </a:p>
        </p:txBody>
      </p:sp>
      <p:sp>
        <p:nvSpPr>
          <p:cNvPr id="4" name="TextBox 3">
            <a:extLst>
              <a:ext uri="{FF2B5EF4-FFF2-40B4-BE49-F238E27FC236}">
                <a16:creationId xmlns:a16="http://schemas.microsoft.com/office/drawing/2014/main" id="{9732B850-F08E-422C-8E4E-5F3CA9C8FA9C}"/>
              </a:ext>
            </a:extLst>
          </p:cNvPr>
          <p:cNvSpPr txBox="1"/>
          <p:nvPr/>
        </p:nvSpPr>
        <p:spPr>
          <a:xfrm>
            <a:off x="9021555" y="1709354"/>
            <a:ext cx="2837070" cy="4062651"/>
          </a:xfrm>
          <a:prstGeom prst="rect">
            <a:avLst/>
          </a:prstGeom>
          <a:noFill/>
        </p:spPr>
        <p:txBody>
          <a:bodyPr wrap="square" rtlCol="0">
            <a:spAutoFit/>
          </a:bodyPr>
          <a:lstStyle/>
          <a:p>
            <a:r>
              <a:rPr lang="en-US" sz="2400" b="1" dirty="0">
                <a:solidFill>
                  <a:srgbClr val="FF0000"/>
                </a:solidFill>
              </a:rPr>
              <a:t>Note:  </a:t>
            </a:r>
          </a:p>
          <a:p>
            <a:r>
              <a:rPr lang="en-US" sz="2400" i="1" dirty="0"/>
              <a:t>Sixty (60) questions </a:t>
            </a:r>
            <a:r>
              <a:rPr lang="en-US" sz="2400" dirty="0"/>
              <a:t>about work activities. </a:t>
            </a:r>
          </a:p>
          <a:p>
            <a:endParaRPr lang="en-US" sz="2400" dirty="0"/>
          </a:p>
          <a:p>
            <a:r>
              <a:rPr lang="en-US" sz="2400" dirty="0"/>
              <a:t>You select / decide your interest on a sliding scale of </a:t>
            </a:r>
            <a:r>
              <a:rPr lang="en-US" sz="2400" i="1" dirty="0"/>
              <a:t>Strongly Like </a:t>
            </a:r>
            <a:r>
              <a:rPr lang="en-US" sz="2400" dirty="0"/>
              <a:t>to </a:t>
            </a:r>
            <a:r>
              <a:rPr lang="en-US" sz="2400" i="1" dirty="0"/>
              <a:t>Strongly Dislike</a:t>
            </a:r>
            <a:r>
              <a:rPr lang="en-US" sz="2400" dirty="0"/>
              <a:t>.  </a:t>
            </a:r>
          </a:p>
          <a:p>
            <a:endParaRPr lang="en-US" dirty="0"/>
          </a:p>
        </p:txBody>
      </p:sp>
      <p:pic>
        <p:nvPicPr>
          <p:cNvPr id="3" name="Picture 2">
            <a:extLst>
              <a:ext uri="{FF2B5EF4-FFF2-40B4-BE49-F238E27FC236}">
                <a16:creationId xmlns:a16="http://schemas.microsoft.com/office/drawing/2014/main" id="{DB961C97-1308-EC15-897E-10802B17F191}"/>
              </a:ext>
            </a:extLst>
          </p:cNvPr>
          <p:cNvPicPr>
            <a:picLocks noChangeAspect="1"/>
          </p:cNvPicPr>
          <p:nvPr/>
        </p:nvPicPr>
        <p:blipFill>
          <a:blip r:embed="rId3"/>
          <a:stretch>
            <a:fillRect/>
          </a:stretch>
        </p:blipFill>
        <p:spPr>
          <a:xfrm>
            <a:off x="6679" y="22339"/>
            <a:ext cx="2916015" cy="1519348"/>
          </a:xfrm>
          <a:prstGeom prst="rect">
            <a:avLst/>
          </a:prstGeom>
        </p:spPr>
      </p:pic>
      <p:pic>
        <p:nvPicPr>
          <p:cNvPr id="9" name="Picture 8">
            <a:extLst>
              <a:ext uri="{FF2B5EF4-FFF2-40B4-BE49-F238E27FC236}">
                <a16:creationId xmlns:a16="http://schemas.microsoft.com/office/drawing/2014/main" id="{35CBFFFE-C765-E2EF-8B11-16C770A5D5A4}"/>
              </a:ext>
            </a:extLst>
          </p:cNvPr>
          <p:cNvPicPr>
            <a:picLocks noChangeAspect="1"/>
          </p:cNvPicPr>
          <p:nvPr/>
        </p:nvPicPr>
        <p:blipFill>
          <a:blip r:embed="rId4"/>
          <a:stretch>
            <a:fillRect/>
          </a:stretch>
        </p:blipFill>
        <p:spPr>
          <a:xfrm>
            <a:off x="992006" y="1648076"/>
            <a:ext cx="7553280" cy="4365875"/>
          </a:xfrm>
          <a:prstGeom prst="rect">
            <a:avLst/>
          </a:prstGeom>
          <a:ln>
            <a:solidFill>
              <a:schemeClr val="accent1"/>
            </a:solidFill>
          </a:ln>
        </p:spPr>
      </p:pic>
    </p:spTree>
    <p:extLst>
      <p:ext uri="{BB962C8B-B14F-4D97-AF65-F5344CB8AC3E}">
        <p14:creationId xmlns:p14="http://schemas.microsoft.com/office/powerpoint/2010/main" val="92776238"/>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BF82-6608-4EE1-8DB0-1A9065CCC210}"/>
              </a:ext>
            </a:extLst>
          </p:cNvPr>
          <p:cNvSpPr>
            <a:spLocks noGrp="1"/>
          </p:cNvSpPr>
          <p:nvPr>
            <p:ph type="title"/>
          </p:nvPr>
        </p:nvSpPr>
        <p:spPr/>
        <p:txBody>
          <a:bodyPr/>
          <a:lstStyle/>
          <a:p>
            <a:pPr algn="r"/>
            <a:r>
              <a:rPr lang="en-US" dirty="0"/>
              <a:t>Interest Profiler:  </a:t>
            </a:r>
            <a:r>
              <a:rPr lang="en-US" sz="4000" i="1" dirty="0"/>
              <a:t>Sample Question</a:t>
            </a:r>
          </a:p>
        </p:txBody>
      </p:sp>
      <p:pic>
        <p:nvPicPr>
          <p:cNvPr id="5" name="Picture 4">
            <a:extLst>
              <a:ext uri="{FF2B5EF4-FFF2-40B4-BE49-F238E27FC236}">
                <a16:creationId xmlns:a16="http://schemas.microsoft.com/office/drawing/2014/main" id="{E486C1AE-B76A-4040-B4C5-D3E01C912A6F}"/>
              </a:ext>
            </a:extLst>
          </p:cNvPr>
          <p:cNvPicPr>
            <a:picLocks noChangeAspect="1"/>
          </p:cNvPicPr>
          <p:nvPr/>
        </p:nvPicPr>
        <p:blipFill>
          <a:blip r:embed="rId2"/>
          <a:stretch>
            <a:fillRect/>
          </a:stretch>
        </p:blipFill>
        <p:spPr>
          <a:xfrm>
            <a:off x="39337" y="1855334"/>
            <a:ext cx="9379812" cy="4000500"/>
          </a:xfrm>
          <a:prstGeom prst="rect">
            <a:avLst/>
          </a:prstGeom>
          <a:ln>
            <a:solidFill>
              <a:schemeClr val="accent1"/>
            </a:solidFill>
          </a:ln>
        </p:spPr>
      </p:pic>
      <p:sp>
        <p:nvSpPr>
          <p:cNvPr id="4" name="TextBox 3">
            <a:extLst>
              <a:ext uri="{FF2B5EF4-FFF2-40B4-BE49-F238E27FC236}">
                <a16:creationId xmlns:a16="http://schemas.microsoft.com/office/drawing/2014/main" id="{2EA11BED-D6BF-404A-B5A3-42C5016A7D7B}"/>
              </a:ext>
            </a:extLst>
          </p:cNvPr>
          <p:cNvSpPr txBox="1"/>
          <p:nvPr/>
        </p:nvSpPr>
        <p:spPr>
          <a:xfrm>
            <a:off x="9540998" y="1314409"/>
            <a:ext cx="2540401" cy="4801314"/>
          </a:xfrm>
          <a:prstGeom prst="rect">
            <a:avLst/>
          </a:prstGeom>
          <a:noFill/>
        </p:spPr>
        <p:txBody>
          <a:bodyPr wrap="square" rtlCol="0">
            <a:spAutoFit/>
          </a:bodyPr>
          <a:lstStyle/>
          <a:p>
            <a:r>
              <a:rPr lang="en-US" sz="2400" b="1" dirty="0">
                <a:solidFill>
                  <a:srgbClr val="FF0000"/>
                </a:solidFill>
              </a:rPr>
              <a:t>Note:  </a:t>
            </a:r>
          </a:p>
          <a:p>
            <a:r>
              <a:rPr lang="en-US" sz="2400" i="1" dirty="0"/>
              <a:t>Sample work activity </a:t>
            </a:r>
            <a:r>
              <a:rPr lang="en-US" sz="2400" dirty="0"/>
              <a:t>, you select your level of interest.</a:t>
            </a:r>
          </a:p>
          <a:p>
            <a:endParaRPr lang="en-US" sz="2400" dirty="0"/>
          </a:p>
          <a:p>
            <a:r>
              <a:rPr lang="en-US" sz="2400" dirty="0"/>
              <a:t>Bar above the activity keeps track of the questions answered and those still to be answered.</a:t>
            </a:r>
          </a:p>
          <a:p>
            <a:endParaRPr lang="en-US" dirty="0"/>
          </a:p>
        </p:txBody>
      </p:sp>
      <p:pic>
        <p:nvPicPr>
          <p:cNvPr id="3" name="Picture 2">
            <a:extLst>
              <a:ext uri="{FF2B5EF4-FFF2-40B4-BE49-F238E27FC236}">
                <a16:creationId xmlns:a16="http://schemas.microsoft.com/office/drawing/2014/main" id="{90C13BDA-E1F2-FC3A-5436-4453B201BECB}"/>
              </a:ext>
            </a:extLst>
          </p:cNvPr>
          <p:cNvPicPr>
            <a:picLocks noChangeAspect="1"/>
          </p:cNvPicPr>
          <p:nvPr/>
        </p:nvPicPr>
        <p:blipFill>
          <a:blip r:embed="rId3"/>
          <a:stretch>
            <a:fillRect/>
          </a:stretch>
        </p:blipFill>
        <p:spPr>
          <a:xfrm>
            <a:off x="6679" y="22339"/>
            <a:ext cx="2916015" cy="1519348"/>
          </a:xfrm>
          <a:prstGeom prst="rect">
            <a:avLst/>
          </a:prstGeom>
        </p:spPr>
      </p:pic>
    </p:spTree>
    <p:extLst>
      <p:ext uri="{BB962C8B-B14F-4D97-AF65-F5344CB8AC3E}">
        <p14:creationId xmlns:p14="http://schemas.microsoft.com/office/powerpoint/2010/main" val="1990033710"/>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1D2B3-DBB5-4E78-BC42-972F2787754B}"/>
              </a:ext>
            </a:extLst>
          </p:cNvPr>
          <p:cNvSpPr>
            <a:spLocks noGrp="1"/>
          </p:cNvSpPr>
          <p:nvPr>
            <p:ph type="title"/>
          </p:nvPr>
        </p:nvSpPr>
        <p:spPr>
          <a:xfrm>
            <a:off x="1438280" y="139614"/>
            <a:ext cx="9508067" cy="941041"/>
          </a:xfrm>
        </p:spPr>
        <p:txBody>
          <a:bodyPr/>
          <a:lstStyle/>
          <a:p>
            <a:pPr algn="ctr"/>
            <a:r>
              <a:rPr lang="en-US" dirty="0"/>
              <a:t>Career Cluster Inventory</a:t>
            </a:r>
          </a:p>
        </p:txBody>
      </p:sp>
      <p:sp>
        <p:nvSpPr>
          <p:cNvPr id="4" name="TextBox 3">
            <a:extLst>
              <a:ext uri="{FF2B5EF4-FFF2-40B4-BE49-F238E27FC236}">
                <a16:creationId xmlns:a16="http://schemas.microsoft.com/office/drawing/2014/main" id="{0C937BE9-16FD-45F6-908E-4AC2291B607E}"/>
              </a:ext>
            </a:extLst>
          </p:cNvPr>
          <p:cNvSpPr txBox="1"/>
          <p:nvPr/>
        </p:nvSpPr>
        <p:spPr>
          <a:xfrm>
            <a:off x="9135859" y="1661151"/>
            <a:ext cx="2506894" cy="4062651"/>
          </a:xfrm>
          <a:prstGeom prst="rect">
            <a:avLst/>
          </a:prstGeom>
          <a:noFill/>
        </p:spPr>
        <p:txBody>
          <a:bodyPr wrap="square" rtlCol="0">
            <a:spAutoFit/>
          </a:bodyPr>
          <a:lstStyle/>
          <a:p>
            <a:r>
              <a:rPr lang="en-US" sz="2400" b="1" dirty="0">
                <a:solidFill>
                  <a:srgbClr val="FF0000"/>
                </a:solidFill>
              </a:rPr>
              <a:t>Note:  </a:t>
            </a:r>
          </a:p>
          <a:p>
            <a:r>
              <a:rPr lang="en-US" sz="2400" dirty="0"/>
              <a:t>Forty-two (42) questions about activities. </a:t>
            </a:r>
          </a:p>
          <a:p>
            <a:endParaRPr lang="en-US" sz="2400" dirty="0"/>
          </a:p>
          <a:p>
            <a:r>
              <a:rPr lang="en-US" sz="2400" dirty="0"/>
              <a:t>You select / decide your interest on a scale from </a:t>
            </a:r>
            <a:r>
              <a:rPr lang="en-US" sz="2400" i="1" dirty="0"/>
              <a:t>Like Very Much </a:t>
            </a:r>
            <a:r>
              <a:rPr lang="en-US" sz="2400" dirty="0"/>
              <a:t>to  </a:t>
            </a:r>
            <a:r>
              <a:rPr lang="en-US" sz="2400" i="1" dirty="0"/>
              <a:t>Dislike</a:t>
            </a:r>
            <a:r>
              <a:rPr lang="en-US" sz="2400" dirty="0"/>
              <a:t>.  </a:t>
            </a:r>
          </a:p>
          <a:p>
            <a:endParaRPr lang="en-US" dirty="0"/>
          </a:p>
        </p:txBody>
      </p:sp>
      <p:pic>
        <p:nvPicPr>
          <p:cNvPr id="8" name="Picture 7">
            <a:extLst>
              <a:ext uri="{FF2B5EF4-FFF2-40B4-BE49-F238E27FC236}">
                <a16:creationId xmlns:a16="http://schemas.microsoft.com/office/drawing/2014/main" id="{A7C0AAE8-E526-BBEA-EB60-2B05C26D68DF}"/>
              </a:ext>
            </a:extLst>
          </p:cNvPr>
          <p:cNvPicPr>
            <a:picLocks noChangeAspect="1"/>
          </p:cNvPicPr>
          <p:nvPr/>
        </p:nvPicPr>
        <p:blipFill>
          <a:blip r:embed="rId2"/>
          <a:stretch>
            <a:fillRect/>
          </a:stretch>
        </p:blipFill>
        <p:spPr>
          <a:xfrm>
            <a:off x="1175657" y="1527231"/>
            <a:ext cx="7293430" cy="4534578"/>
          </a:xfrm>
          <a:prstGeom prst="rect">
            <a:avLst/>
          </a:prstGeom>
          <a:ln w="19050">
            <a:solidFill>
              <a:schemeClr val="accent1"/>
            </a:solidFill>
          </a:ln>
        </p:spPr>
      </p:pic>
      <p:pic>
        <p:nvPicPr>
          <p:cNvPr id="3" name="Picture 2">
            <a:extLst>
              <a:ext uri="{FF2B5EF4-FFF2-40B4-BE49-F238E27FC236}">
                <a16:creationId xmlns:a16="http://schemas.microsoft.com/office/drawing/2014/main" id="{BB96E4B1-E170-6A8A-4931-8CE58B6932C6}"/>
              </a:ext>
            </a:extLst>
          </p:cNvPr>
          <p:cNvPicPr>
            <a:picLocks noChangeAspect="1"/>
          </p:cNvPicPr>
          <p:nvPr/>
        </p:nvPicPr>
        <p:blipFill>
          <a:blip r:embed="rId3"/>
          <a:stretch>
            <a:fillRect/>
          </a:stretch>
        </p:blipFill>
        <p:spPr>
          <a:xfrm>
            <a:off x="0" y="0"/>
            <a:ext cx="2934109" cy="1495634"/>
          </a:xfrm>
          <a:prstGeom prst="rect">
            <a:avLst/>
          </a:prstGeom>
        </p:spPr>
      </p:pic>
    </p:spTree>
    <p:extLst>
      <p:ext uri="{BB962C8B-B14F-4D97-AF65-F5344CB8AC3E}">
        <p14:creationId xmlns:p14="http://schemas.microsoft.com/office/powerpoint/2010/main" val="580308410"/>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6211-BAA7-EF1B-12D6-1DDC6FDCB7A9}"/>
              </a:ext>
            </a:extLst>
          </p:cNvPr>
          <p:cNvSpPr>
            <a:spLocks noGrp="1"/>
          </p:cNvSpPr>
          <p:nvPr>
            <p:ph type="title"/>
          </p:nvPr>
        </p:nvSpPr>
        <p:spPr>
          <a:xfrm>
            <a:off x="838200" y="90767"/>
            <a:ext cx="10515600" cy="1128417"/>
          </a:xfrm>
        </p:spPr>
        <p:txBody>
          <a:bodyPr vert="horz" lIns="91440" tIns="45720" rIns="91440" bIns="45720" rtlCol="0" anchor="ctr">
            <a:normAutofit/>
          </a:bodyPr>
          <a:lstStyle/>
          <a:p>
            <a:r>
              <a:rPr lang="en-US" sz="5200" dirty="0">
                <a:cs typeface="Calibri Light"/>
              </a:rPr>
              <a:t>University of Oregon : into CAREERS</a:t>
            </a:r>
            <a:endParaRPr lang="en-US" sz="5200" dirty="0"/>
          </a:p>
        </p:txBody>
      </p:sp>
      <p:pic>
        <p:nvPicPr>
          <p:cNvPr id="4" name="Picture 4">
            <a:extLst>
              <a:ext uri="{FF2B5EF4-FFF2-40B4-BE49-F238E27FC236}">
                <a16:creationId xmlns:a16="http://schemas.microsoft.com/office/drawing/2014/main" id="{62587B70-0B15-4632-6F03-A215A091FCD3}"/>
              </a:ext>
            </a:extLst>
          </p:cNvPr>
          <p:cNvPicPr>
            <a:picLocks noGrp="1" noChangeAspect="1"/>
          </p:cNvPicPr>
          <p:nvPr>
            <p:ph idx="1"/>
          </p:nvPr>
        </p:nvPicPr>
        <p:blipFill rotWithShape="1">
          <a:blip r:embed="rId2"/>
          <a:srcRect r="-1" b="4330"/>
          <a:stretch/>
        </p:blipFill>
        <p:spPr>
          <a:xfrm>
            <a:off x="838200" y="1845426"/>
            <a:ext cx="10512547" cy="4450303"/>
          </a:xfrm>
          <a:prstGeom prst="rect">
            <a:avLst/>
          </a:prstGeom>
        </p:spPr>
      </p:pic>
    </p:spTree>
    <p:extLst>
      <p:ext uri="{BB962C8B-B14F-4D97-AF65-F5344CB8AC3E}">
        <p14:creationId xmlns:p14="http://schemas.microsoft.com/office/powerpoint/2010/main" val="3909290766"/>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6D77-A1E0-45C9-81D0-1ADE75F19191}"/>
              </a:ext>
            </a:extLst>
          </p:cNvPr>
          <p:cNvSpPr>
            <a:spLocks noGrp="1"/>
          </p:cNvSpPr>
          <p:nvPr>
            <p:ph type="title"/>
          </p:nvPr>
        </p:nvSpPr>
        <p:spPr/>
        <p:txBody>
          <a:bodyPr/>
          <a:lstStyle/>
          <a:p>
            <a:pPr algn="ctr"/>
            <a:r>
              <a:rPr lang="en-US" dirty="0"/>
              <a:t>Career Cluster Inventory </a:t>
            </a:r>
          </a:p>
        </p:txBody>
      </p:sp>
      <p:sp>
        <p:nvSpPr>
          <p:cNvPr id="4" name="TextBox 3">
            <a:extLst>
              <a:ext uri="{FF2B5EF4-FFF2-40B4-BE49-F238E27FC236}">
                <a16:creationId xmlns:a16="http://schemas.microsoft.com/office/drawing/2014/main" id="{3DAB9856-BD5E-423B-A53C-E6C2FA0EE793}"/>
              </a:ext>
            </a:extLst>
          </p:cNvPr>
          <p:cNvSpPr txBox="1"/>
          <p:nvPr/>
        </p:nvSpPr>
        <p:spPr>
          <a:xfrm>
            <a:off x="9886960" y="1320726"/>
            <a:ext cx="2344884" cy="5170646"/>
          </a:xfrm>
          <a:prstGeom prst="rect">
            <a:avLst/>
          </a:prstGeom>
          <a:noFill/>
        </p:spPr>
        <p:txBody>
          <a:bodyPr wrap="square" rtlCol="0">
            <a:spAutoFit/>
          </a:bodyPr>
          <a:lstStyle/>
          <a:p>
            <a:r>
              <a:rPr lang="en-US" sz="2400" b="1" dirty="0">
                <a:solidFill>
                  <a:srgbClr val="FF0000"/>
                </a:solidFill>
              </a:rPr>
              <a:t>Note:  </a:t>
            </a:r>
          </a:p>
          <a:p>
            <a:r>
              <a:rPr lang="en-US" sz="2400" i="1" dirty="0"/>
              <a:t>Sample activity </a:t>
            </a:r>
            <a:r>
              <a:rPr lang="en-US" sz="2400" dirty="0"/>
              <a:t>, you select your </a:t>
            </a:r>
            <a:r>
              <a:rPr lang="en-US" sz="2400" i="1" dirty="0"/>
              <a:t>Likes and Dislikes</a:t>
            </a:r>
            <a:r>
              <a:rPr lang="en-US" sz="2400" dirty="0"/>
              <a:t>.</a:t>
            </a:r>
          </a:p>
          <a:p>
            <a:endParaRPr lang="en-US" sz="2400" dirty="0"/>
          </a:p>
          <a:p>
            <a:r>
              <a:rPr lang="en-US" sz="2400" dirty="0"/>
              <a:t>The bar above the question keeps track of the questions answered and those still to be answered.</a:t>
            </a:r>
          </a:p>
          <a:p>
            <a:endParaRPr lang="en-US" dirty="0"/>
          </a:p>
        </p:txBody>
      </p:sp>
      <p:pic>
        <p:nvPicPr>
          <p:cNvPr id="8" name="Picture 7">
            <a:extLst>
              <a:ext uri="{FF2B5EF4-FFF2-40B4-BE49-F238E27FC236}">
                <a16:creationId xmlns:a16="http://schemas.microsoft.com/office/drawing/2014/main" id="{00B92D99-A1D2-85E7-39CD-3CE9E4112F5C}"/>
              </a:ext>
            </a:extLst>
          </p:cNvPr>
          <p:cNvPicPr>
            <a:picLocks noChangeAspect="1"/>
          </p:cNvPicPr>
          <p:nvPr/>
        </p:nvPicPr>
        <p:blipFill>
          <a:blip r:embed="rId3"/>
          <a:stretch>
            <a:fillRect/>
          </a:stretch>
        </p:blipFill>
        <p:spPr>
          <a:xfrm>
            <a:off x="310967" y="1575703"/>
            <a:ext cx="9448044" cy="4274820"/>
          </a:xfrm>
          <a:prstGeom prst="rect">
            <a:avLst/>
          </a:prstGeom>
          <a:ln>
            <a:solidFill>
              <a:schemeClr val="accent1"/>
            </a:solidFill>
          </a:ln>
        </p:spPr>
      </p:pic>
      <p:pic>
        <p:nvPicPr>
          <p:cNvPr id="3" name="Picture 2">
            <a:extLst>
              <a:ext uri="{FF2B5EF4-FFF2-40B4-BE49-F238E27FC236}">
                <a16:creationId xmlns:a16="http://schemas.microsoft.com/office/drawing/2014/main" id="{FFCA4DCC-58A3-AC0E-280B-E39555D96E0B}"/>
              </a:ext>
            </a:extLst>
          </p:cNvPr>
          <p:cNvPicPr>
            <a:picLocks noChangeAspect="1"/>
          </p:cNvPicPr>
          <p:nvPr/>
        </p:nvPicPr>
        <p:blipFill>
          <a:blip r:embed="rId4"/>
          <a:stretch>
            <a:fillRect/>
          </a:stretch>
        </p:blipFill>
        <p:spPr>
          <a:xfrm>
            <a:off x="0" y="0"/>
            <a:ext cx="2934109" cy="1495634"/>
          </a:xfrm>
          <a:prstGeom prst="rect">
            <a:avLst/>
          </a:prstGeom>
        </p:spPr>
      </p:pic>
    </p:spTree>
    <p:extLst>
      <p:ext uri="{BB962C8B-B14F-4D97-AF65-F5344CB8AC3E}">
        <p14:creationId xmlns:p14="http://schemas.microsoft.com/office/powerpoint/2010/main" val="2701516425"/>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D4029-57B7-4822-AA3C-9B3B246C6898}"/>
              </a:ext>
            </a:extLst>
          </p:cNvPr>
          <p:cNvSpPr>
            <a:spLocks noGrp="1"/>
          </p:cNvSpPr>
          <p:nvPr>
            <p:ph type="title"/>
          </p:nvPr>
        </p:nvSpPr>
        <p:spPr>
          <a:xfrm>
            <a:off x="881072" y="139614"/>
            <a:ext cx="9508067" cy="941041"/>
          </a:xfrm>
        </p:spPr>
        <p:txBody>
          <a:bodyPr/>
          <a:lstStyle/>
          <a:p>
            <a:pPr algn="ctr"/>
            <a:r>
              <a:rPr lang="en-US" dirty="0"/>
              <a:t>Occupation Sort</a:t>
            </a:r>
          </a:p>
        </p:txBody>
      </p:sp>
      <p:sp>
        <p:nvSpPr>
          <p:cNvPr id="4" name="TextBox 3">
            <a:extLst>
              <a:ext uri="{FF2B5EF4-FFF2-40B4-BE49-F238E27FC236}">
                <a16:creationId xmlns:a16="http://schemas.microsoft.com/office/drawing/2014/main" id="{A3A14C38-0625-43D9-8966-6C75E1B3D7EC}"/>
              </a:ext>
            </a:extLst>
          </p:cNvPr>
          <p:cNvSpPr txBox="1"/>
          <p:nvPr/>
        </p:nvSpPr>
        <p:spPr>
          <a:xfrm>
            <a:off x="9021555" y="1319242"/>
            <a:ext cx="2506894" cy="4801314"/>
          </a:xfrm>
          <a:prstGeom prst="rect">
            <a:avLst/>
          </a:prstGeom>
          <a:noFill/>
        </p:spPr>
        <p:txBody>
          <a:bodyPr wrap="square" rtlCol="0">
            <a:spAutoFit/>
          </a:bodyPr>
          <a:lstStyle/>
          <a:p>
            <a:r>
              <a:rPr lang="en-US" sz="2400" b="1" dirty="0">
                <a:solidFill>
                  <a:srgbClr val="FF0000"/>
                </a:solidFill>
              </a:rPr>
              <a:t>Note:  </a:t>
            </a:r>
          </a:p>
          <a:p>
            <a:r>
              <a:rPr lang="en-US" sz="2400" dirty="0"/>
              <a:t>Twenty-Eight (28) career factors are provided. </a:t>
            </a:r>
          </a:p>
          <a:p>
            <a:endParaRPr lang="en-US" sz="2400" dirty="0"/>
          </a:p>
          <a:p>
            <a:r>
              <a:rPr lang="en-US" sz="2400" dirty="0"/>
              <a:t>You provide how </a:t>
            </a:r>
            <a:r>
              <a:rPr lang="en-US" sz="2400" i="1" dirty="0"/>
              <a:t>important or not important </a:t>
            </a:r>
            <a:r>
              <a:rPr lang="en-US" sz="2400" dirty="0"/>
              <a:t>it is in your work.</a:t>
            </a:r>
          </a:p>
          <a:p>
            <a:endParaRPr lang="en-US" sz="2400" dirty="0"/>
          </a:p>
          <a:p>
            <a:r>
              <a:rPr lang="en-US" sz="2400" dirty="0"/>
              <a:t>You are limited in your selection.  </a:t>
            </a:r>
          </a:p>
          <a:p>
            <a:endParaRPr lang="en-US" dirty="0"/>
          </a:p>
        </p:txBody>
      </p:sp>
      <p:pic>
        <p:nvPicPr>
          <p:cNvPr id="3" name="Picture 2">
            <a:extLst>
              <a:ext uri="{FF2B5EF4-FFF2-40B4-BE49-F238E27FC236}">
                <a16:creationId xmlns:a16="http://schemas.microsoft.com/office/drawing/2014/main" id="{2627058B-E2B0-7E27-7638-632F6A525715}"/>
              </a:ext>
            </a:extLst>
          </p:cNvPr>
          <p:cNvPicPr>
            <a:picLocks noChangeAspect="1"/>
          </p:cNvPicPr>
          <p:nvPr/>
        </p:nvPicPr>
        <p:blipFill>
          <a:blip r:embed="rId2"/>
          <a:stretch>
            <a:fillRect/>
          </a:stretch>
        </p:blipFill>
        <p:spPr>
          <a:xfrm>
            <a:off x="0" y="4313"/>
            <a:ext cx="2905530" cy="1524213"/>
          </a:xfrm>
          <a:prstGeom prst="rect">
            <a:avLst/>
          </a:prstGeom>
        </p:spPr>
      </p:pic>
      <p:pic>
        <p:nvPicPr>
          <p:cNvPr id="9" name="Picture 8">
            <a:extLst>
              <a:ext uri="{FF2B5EF4-FFF2-40B4-BE49-F238E27FC236}">
                <a16:creationId xmlns:a16="http://schemas.microsoft.com/office/drawing/2014/main" id="{74ECD0F1-7AFB-DB69-5853-55AB55DD0EC1}"/>
              </a:ext>
            </a:extLst>
          </p:cNvPr>
          <p:cNvPicPr>
            <a:picLocks noChangeAspect="1"/>
          </p:cNvPicPr>
          <p:nvPr/>
        </p:nvPicPr>
        <p:blipFill>
          <a:blip r:embed="rId3"/>
          <a:stretch>
            <a:fillRect/>
          </a:stretch>
        </p:blipFill>
        <p:spPr>
          <a:xfrm>
            <a:off x="881072" y="1663828"/>
            <a:ext cx="7348528" cy="4503190"/>
          </a:xfrm>
          <a:prstGeom prst="rect">
            <a:avLst/>
          </a:prstGeom>
          <a:ln>
            <a:solidFill>
              <a:schemeClr val="accent1"/>
            </a:solidFill>
          </a:ln>
        </p:spPr>
      </p:pic>
    </p:spTree>
    <p:extLst>
      <p:ext uri="{BB962C8B-B14F-4D97-AF65-F5344CB8AC3E}">
        <p14:creationId xmlns:p14="http://schemas.microsoft.com/office/powerpoint/2010/main" val="1796775683"/>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0DE1-07BE-4EF3-ADE9-9F282C107B35}"/>
              </a:ext>
            </a:extLst>
          </p:cNvPr>
          <p:cNvSpPr>
            <a:spLocks noGrp="1"/>
          </p:cNvSpPr>
          <p:nvPr>
            <p:ph type="title"/>
          </p:nvPr>
        </p:nvSpPr>
        <p:spPr>
          <a:xfrm>
            <a:off x="222638" y="36501"/>
            <a:ext cx="6025762" cy="1325563"/>
          </a:xfrm>
        </p:spPr>
        <p:txBody>
          <a:bodyPr/>
          <a:lstStyle/>
          <a:p>
            <a:pPr algn="r"/>
            <a:r>
              <a:rPr lang="en-US" dirty="0"/>
              <a:t>Occupation Sort</a:t>
            </a:r>
          </a:p>
        </p:txBody>
      </p:sp>
      <p:sp>
        <p:nvSpPr>
          <p:cNvPr id="3" name="Content Placeholder 2">
            <a:extLst>
              <a:ext uri="{FF2B5EF4-FFF2-40B4-BE49-F238E27FC236}">
                <a16:creationId xmlns:a16="http://schemas.microsoft.com/office/drawing/2014/main" id="{40BCF119-76A6-4D83-9344-29442FBA67FD}"/>
              </a:ext>
            </a:extLst>
          </p:cNvPr>
          <p:cNvSpPr>
            <a:spLocks noGrp="1"/>
          </p:cNvSpPr>
          <p:nvPr>
            <p:ph idx="1"/>
          </p:nvPr>
        </p:nvSpPr>
        <p:spPr>
          <a:xfrm>
            <a:off x="838200" y="1807671"/>
            <a:ext cx="3177209" cy="3712059"/>
          </a:xfrm>
        </p:spPr>
        <p:txBody>
          <a:bodyPr/>
          <a:lstStyle/>
          <a:p>
            <a:r>
              <a:rPr lang="en-US" dirty="0">
                <a:solidFill>
                  <a:schemeClr val="tx1"/>
                </a:solidFill>
              </a:rPr>
              <a:t>Select a minimum of five (5) to a maximum of ten (10) work factors that are important to you.</a:t>
            </a:r>
          </a:p>
          <a:p>
            <a:r>
              <a:rPr lang="en-US" dirty="0">
                <a:solidFill>
                  <a:schemeClr val="tx1"/>
                </a:solidFill>
              </a:rPr>
              <a:t>Select by </a:t>
            </a:r>
            <a:r>
              <a:rPr lang="en-US" i="1" dirty="0">
                <a:solidFill>
                  <a:schemeClr val="tx1"/>
                </a:solidFill>
              </a:rPr>
              <a:t>clicking</a:t>
            </a:r>
          </a:p>
        </p:txBody>
      </p:sp>
      <p:pic>
        <p:nvPicPr>
          <p:cNvPr id="5" name="Picture 4">
            <a:extLst>
              <a:ext uri="{FF2B5EF4-FFF2-40B4-BE49-F238E27FC236}">
                <a16:creationId xmlns:a16="http://schemas.microsoft.com/office/drawing/2014/main" id="{3A5AB530-E988-446F-8F03-FBAD250639F3}"/>
              </a:ext>
            </a:extLst>
          </p:cNvPr>
          <p:cNvPicPr>
            <a:picLocks noChangeAspect="1"/>
          </p:cNvPicPr>
          <p:nvPr/>
        </p:nvPicPr>
        <p:blipFill>
          <a:blip r:embed="rId2"/>
          <a:stretch>
            <a:fillRect/>
          </a:stretch>
        </p:blipFill>
        <p:spPr>
          <a:xfrm>
            <a:off x="5540828" y="1261429"/>
            <a:ext cx="5734267" cy="5342890"/>
          </a:xfrm>
          <a:prstGeom prst="rect">
            <a:avLst/>
          </a:prstGeom>
          <a:ln>
            <a:solidFill>
              <a:schemeClr val="accent1"/>
            </a:solidFill>
          </a:ln>
        </p:spPr>
      </p:pic>
      <p:pic>
        <p:nvPicPr>
          <p:cNvPr id="4" name="Picture 3">
            <a:extLst>
              <a:ext uri="{FF2B5EF4-FFF2-40B4-BE49-F238E27FC236}">
                <a16:creationId xmlns:a16="http://schemas.microsoft.com/office/drawing/2014/main" id="{35B58023-65D6-95AC-5FC0-67184EC535B4}"/>
              </a:ext>
            </a:extLst>
          </p:cNvPr>
          <p:cNvPicPr>
            <a:picLocks noChangeAspect="1"/>
          </p:cNvPicPr>
          <p:nvPr/>
        </p:nvPicPr>
        <p:blipFill>
          <a:blip r:embed="rId3"/>
          <a:stretch>
            <a:fillRect/>
          </a:stretch>
        </p:blipFill>
        <p:spPr>
          <a:xfrm>
            <a:off x="0" y="4313"/>
            <a:ext cx="2905530" cy="1524213"/>
          </a:xfrm>
          <a:prstGeom prst="rect">
            <a:avLst/>
          </a:prstGeom>
        </p:spPr>
      </p:pic>
    </p:spTree>
    <p:extLst>
      <p:ext uri="{BB962C8B-B14F-4D97-AF65-F5344CB8AC3E}">
        <p14:creationId xmlns:p14="http://schemas.microsoft.com/office/powerpoint/2010/main" val="1350217042"/>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09A4-9FB0-4DD1-BEBB-C811525808DF}"/>
              </a:ext>
            </a:extLst>
          </p:cNvPr>
          <p:cNvSpPr>
            <a:spLocks noGrp="1"/>
          </p:cNvSpPr>
          <p:nvPr>
            <p:ph type="title"/>
          </p:nvPr>
        </p:nvSpPr>
        <p:spPr>
          <a:xfrm>
            <a:off x="203449" y="-34939"/>
            <a:ext cx="8200321" cy="1325563"/>
          </a:xfrm>
        </p:spPr>
        <p:txBody>
          <a:bodyPr>
            <a:normAutofit/>
          </a:bodyPr>
          <a:lstStyle/>
          <a:p>
            <a:pPr algn="r"/>
            <a:r>
              <a:rPr lang="en-US" dirty="0"/>
              <a:t>Work Importance Locator</a:t>
            </a:r>
          </a:p>
        </p:txBody>
      </p:sp>
      <p:sp>
        <p:nvSpPr>
          <p:cNvPr id="6" name="TextBox 5">
            <a:extLst>
              <a:ext uri="{FF2B5EF4-FFF2-40B4-BE49-F238E27FC236}">
                <a16:creationId xmlns:a16="http://schemas.microsoft.com/office/drawing/2014/main" id="{FEA55AD4-1A63-4FFC-B0BA-8F1A90F5AD85}"/>
              </a:ext>
            </a:extLst>
          </p:cNvPr>
          <p:cNvSpPr txBox="1"/>
          <p:nvPr/>
        </p:nvSpPr>
        <p:spPr>
          <a:xfrm>
            <a:off x="203449" y="1869555"/>
            <a:ext cx="3345293" cy="4154984"/>
          </a:xfrm>
          <a:prstGeom prst="rect">
            <a:avLst/>
          </a:prstGeom>
          <a:noFill/>
        </p:spPr>
        <p:txBody>
          <a:bodyPr wrap="square" rtlCol="0">
            <a:spAutoFit/>
          </a:bodyPr>
          <a:lstStyle/>
          <a:p>
            <a:r>
              <a:rPr lang="en-US" sz="2400" b="1" dirty="0">
                <a:solidFill>
                  <a:srgbClr val="FF0000"/>
                </a:solidFill>
              </a:rPr>
              <a:t>Note:  </a:t>
            </a:r>
          </a:p>
          <a:p>
            <a:r>
              <a:rPr lang="en-US" sz="2400" dirty="0"/>
              <a:t>Twenty (</a:t>
            </a:r>
            <a:r>
              <a:rPr lang="en-US" sz="2400" i="1" dirty="0"/>
              <a:t>20</a:t>
            </a:r>
            <a:r>
              <a:rPr lang="en-US" sz="2400" dirty="0"/>
              <a:t>) work values  are provided. </a:t>
            </a:r>
          </a:p>
          <a:p>
            <a:endParaRPr lang="en-US" sz="2400" dirty="0"/>
          </a:p>
          <a:p>
            <a:r>
              <a:rPr lang="en-US" sz="2400" dirty="0"/>
              <a:t>You Rate how important each is to you.</a:t>
            </a:r>
          </a:p>
          <a:p>
            <a:endParaRPr lang="en-US" sz="2400" dirty="0"/>
          </a:p>
          <a:p>
            <a:r>
              <a:rPr lang="en-US" sz="2400" dirty="0"/>
              <a:t>Scale is:</a:t>
            </a:r>
          </a:p>
          <a:p>
            <a:r>
              <a:rPr lang="en-US" sz="2400" i="1" dirty="0"/>
              <a:t>Most Important </a:t>
            </a:r>
          </a:p>
          <a:p>
            <a:r>
              <a:rPr lang="en-US" sz="2400" i="1" dirty="0"/>
              <a:t>To </a:t>
            </a:r>
          </a:p>
          <a:p>
            <a:r>
              <a:rPr lang="en-US" sz="2400" i="1" dirty="0"/>
              <a:t>Least Important</a:t>
            </a:r>
            <a:endParaRPr lang="en-US" dirty="0"/>
          </a:p>
        </p:txBody>
      </p:sp>
      <p:pic>
        <p:nvPicPr>
          <p:cNvPr id="3" name="Picture 2">
            <a:extLst>
              <a:ext uri="{FF2B5EF4-FFF2-40B4-BE49-F238E27FC236}">
                <a16:creationId xmlns:a16="http://schemas.microsoft.com/office/drawing/2014/main" id="{0546B120-C4B9-8FBA-7D7B-C6967447779B}"/>
              </a:ext>
            </a:extLst>
          </p:cNvPr>
          <p:cNvPicPr>
            <a:picLocks noChangeAspect="1"/>
          </p:cNvPicPr>
          <p:nvPr/>
        </p:nvPicPr>
        <p:blipFill>
          <a:blip r:embed="rId2"/>
          <a:stretch>
            <a:fillRect/>
          </a:stretch>
        </p:blipFill>
        <p:spPr>
          <a:xfrm>
            <a:off x="0" y="26782"/>
            <a:ext cx="2943636" cy="1533739"/>
          </a:xfrm>
          <a:prstGeom prst="rect">
            <a:avLst/>
          </a:prstGeom>
        </p:spPr>
      </p:pic>
      <p:pic>
        <p:nvPicPr>
          <p:cNvPr id="7" name="Picture 6">
            <a:extLst>
              <a:ext uri="{FF2B5EF4-FFF2-40B4-BE49-F238E27FC236}">
                <a16:creationId xmlns:a16="http://schemas.microsoft.com/office/drawing/2014/main" id="{65B4A9C8-47F9-E2B2-25A7-1B91880681F2}"/>
              </a:ext>
            </a:extLst>
          </p:cNvPr>
          <p:cNvPicPr>
            <a:picLocks noChangeAspect="1"/>
          </p:cNvPicPr>
          <p:nvPr/>
        </p:nvPicPr>
        <p:blipFill>
          <a:blip r:embed="rId3"/>
          <a:stretch>
            <a:fillRect/>
          </a:stretch>
        </p:blipFill>
        <p:spPr>
          <a:xfrm>
            <a:off x="3738293" y="1268852"/>
            <a:ext cx="7701186" cy="4927146"/>
          </a:xfrm>
          <a:prstGeom prst="rect">
            <a:avLst/>
          </a:prstGeom>
          <a:ln>
            <a:solidFill>
              <a:schemeClr val="accent1"/>
            </a:solidFill>
          </a:ln>
        </p:spPr>
      </p:pic>
    </p:spTree>
    <p:extLst>
      <p:ext uri="{BB962C8B-B14F-4D97-AF65-F5344CB8AC3E}">
        <p14:creationId xmlns:p14="http://schemas.microsoft.com/office/powerpoint/2010/main" val="793170369"/>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55824A-86F1-4A2D-A560-A9670476F1F9}"/>
              </a:ext>
            </a:extLst>
          </p:cNvPr>
          <p:cNvPicPr>
            <a:picLocks noChangeAspect="1"/>
          </p:cNvPicPr>
          <p:nvPr/>
        </p:nvPicPr>
        <p:blipFill>
          <a:blip r:embed="rId2"/>
          <a:stretch>
            <a:fillRect/>
          </a:stretch>
        </p:blipFill>
        <p:spPr>
          <a:xfrm>
            <a:off x="4572000" y="1233979"/>
            <a:ext cx="7234948" cy="5576314"/>
          </a:xfrm>
          <a:prstGeom prst="rect">
            <a:avLst/>
          </a:prstGeom>
          <a:ln>
            <a:solidFill>
              <a:schemeClr val="accent1"/>
            </a:solidFill>
          </a:ln>
        </p:spPr>
      </p:pic>
      <p:sp>
        <p:nvSpPr>
          <p:cNvPr id="6" name="Title 1">
            <a:extLst>
              <a:ext uri="{FF2B5EF4-FFF2-40B4-BE49-F238E27FC236}">
                <a16:creationId xmlns:a16="http://schemas.microsoft.com/office/drawing/2014/main" id="{BF70E526-630B-49D9-ACA3-3CEC1DF5AFC1}"/>
              </a:ext>
            </a:extLst>
          </p:cNvPr>
          <p:cNvSpPr>
            <a:spLocks noGrp="1"/>
          </p:cNvSpPr>
          <p:nvPr>
            <p:ph type="title"/>
          </p:nvPr>
        </p:nvSpPr>
        <p:spPr>
          <a:xfrm>
            <a:off x="203450" y="-42890"/>
            <a:ext cx="8853464" cy="1325563"/>
          </a:xfrm>
        </p:spPr>
        <p:txBody>
          <a:bodyPr>
            <a:normAutofit/>
          </a:bodyPr>
          <a:lstStyle/>
          <a:p>
            <a:pPr algn="r"/>
            <a:r>
              <a:rPr lang="en-US" dirty="0"/>
              <a:t>Work Importance Locator</a:t>
            </a:r>
          </a:p>
        </p:txBody>
      </p:sp>
      <p:sp>
        <p:nvSpPr>
          <p:cNvPr id="7" name="TextBox 6">
            <a:extLst>
              <a:ext uri="{FF2B5EF4-FFF2-40B4-BE49-F238E27FC236}">
                <a16:creationId xmlns:a16="http://schemas.microsoft.com/office/drawing/2014/main" id="{CF0CAD1F-D2D3-45D1-A78D-2CC30667C4D3}"/>
              </a:ext>
            </a:extLst>
          </p:cNvPr>
          <p:cNvSpPr txBox="1"/>
          <p:nvPr/>
        </p:nvSpPr>
        <p:spPr>
          <a:xfrm>
            <a:off x="203450" y="1855942"/>
            <a:ext cx="3998436" cy="3416320"/>
          </a:xfrm>
          <a:prstGeom prst="rect">
            <a:avLst/>
          </a:prstGeom>
          <a:noFill/>
        </p:spPr>
        <p:txBody>
          <a:bodyPr wrap="square" rtlCol="0">
            <a:spAutoFit/>
          </a:bodyPr>
          <a:lstStyle/>
          <a:p>
            <a:r>
              <a:rPr lang="en-US" sz="2200" b="1" dirty="0">
                <a:solidFill>
                  <a:srgbClr val="FF0000"/>
                </a:solidFill>
              </a:rPr>
              <a:t>Note:  </a:t>
            </a:r>
          </a:p>
          <a:p>
            <a:r>
              <a:rPr lang="en-US" sz="2200" dirty="0"/>
              <a:t>You are only </a:t>
            </a:r>
            <a:r>
              <a:rPr lang="en-US" sz="2200" i="1" u="sng" dirty="0"/>
              <a:t>allowed</a:t>
            </a:r>
            <a:r>
              <a:rPr lang="en-US" sz="2200" dirty="0"/>
              <a:t> to use the Ratings given four (4) times each.</a:t>
            </a:r>
          </a:p>
          <a:p>
            <a:endParaRPr lang="en-US" sz="2200" dirty="0"/>
          </a:p>
          <a:p>
            <a:r>
              <a:rPr lang="en-US" sz="2200" i="1" dirty="0"/>
              <a:t>So, only 4 Most Important values, only 4 Least Important values, </a:t>
            </a:r>
            <a:r>
              <a:rPr lang="en-US" sz="2200" i="1" dirty="0" err="1"/>
              <a:t>etc</a:t>
            </a:r>
            <a:r>
              <a:rPr lang="en-US" sz="2200" i="1" dirty="0"/>
              <a:t>…</a:t>
            </a:r>
          </a:p>
          <a:p>
            <a:endParaRPr lang="en-US" sz="2200" dirty="0"/>
          </a:p>
          <a:p>
            <a:r>
              <a:rPr lang="en-US" sz="2200" dirty="0"/>
              <a:t>You need to rate all the values.  </a:t>
            </a:r>
          </a:p>
          <a:p>
            <a:endParaRPr lang="en-US" dirty="0"/>
          </a:p>
        </p:txBody>
      </p:sp>
      <p:pic>
        <p:nvPicPr>
          <p:cNvPr id="2" name="Picture 1">
            <a:extLst>
              <a:ext uri="{FF2B5EF4-FFF2-40B4-BE49-F238E27FC236}">
                <a16:creationId xmlns:a16="http://schemas.microsoft.com/office/drawing/2014/main" id="{46C3E897-965F-4A1C-C83B-6CF2CA5A23B9}"/>
              </a:ext>
            </a:extLst>
          </p:cNvPr>
          <p:cNvPicPr>
            <a:picLocks noChangeAspect="1"/>
          </p:cNvPicPr>
          <p:nvPr/>
        </p:nvPicPr>
        <p:blipFill>
          <a:blip r:embed="rId3"/>
          <a:stretch>
            <a:fillRect/>
          </a:stretch>
        </p:blipFill>
        <p:spPr>
          <a:xfrm>
            <a:off x="0" y="26782"/>
            <a:ext cx="2943636" cy="1533739"/>
          </a:xfrm>
          <a:prstGeom prst="rect">
            <a:avLst/>
          </a:prstGeom>
        </p:spPr>
      </p:pic>
    </p:spTree>
    <p:extLst>
      <p:ext uri="{BB962C8B-B14F-4D97-AF65-F5344CB8AC3E}">
        <p14:creationId xmlns:p14="http://schemas.microsoft.com/office/powerpoint/2010/main" val="2210443630"/>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AE07-7DF1-48E9-9A35-86369318B553}"/>
              </a:ext>
            </a:extLst>
          </p:cNvPr>
          <p:cNvSpPr>
            <a:spLocks noGrp="1"/>
          </p:cNvSpPr>
          <p:nvPr>
            <p:ph type="title"/>
          </p:nvPr>
        </p:nvSpPr>
        <p:spPr>
          <a:xfrm>
            <a:off x="297513" y="-6353"/>
            <a:ext cx="7725258" cy="1325563"/>
          </a:xfrm>
        </p:spPr>
        <p:txBody>
          <a:bodyPr/>
          <a:lstStyle/>
          <a:p>
            <a:pPr algn="r"/>
            <a:r>
              <a:rPr lang="en-US" dirty="0"/>
              <a:t>CCI Quick </a:t>
            </a:r>
            <a:br>
              <a:rPr lang="en-US" dirty="0"/>
            </a:br>
            <a:r>
              <a:rPr lang="en-US" dirty="0"/>
              <a:t>Pic</a:t>
            </a:r>
          </a:p>
        </p:txBody>
      </p:sp>
      <p:sp>
        <p:nvSpPr>
          <p:cNvPr id="6" name="TextBox 5">
            <a:extLst>
              <a:ext uri="{FF2B5EF4-FFF2-40B4-BE49-F238E27FC236}">
                <a16:creationId xmlns:a16="http://schemas.microsoft.com/office/drawing/2014/main" id="{8C5E92FA-A15B-4151-A9B2-415007093151}"/>
              </a:ext>
            </a:extLst>
          </p:cNvPr>
          <p:cNvSpPr txBox="1"/>
          <p:nvPr/>
        </p:nvSpPr>
        <p:spPr>
          <a:xfrm>
            <a:off x="240855" y="1666106"/>
            <a:ext cx="2506894" cy="2954655"/>
          </a:xfrm>
          <a:prstGeom prst="rect">
            <a:avLst/>
          </a:prstGeom>
          <a:noFill/>
        </p:spPr>
        <p:txBody>
          <a:bodyPr wrap="square" rtlCol="0">
            <a:spAutoFit/>
          </a:bodyPr>
          <a:lstStyle/>
          <a:p>
            <a:r>
              <a:rPr lang="en-US" sz="2400" b="1" dirty="0">
                <a:solidFill>
                  <a:srgbClr val="FF0000"/>
                </a:solidFill>
              </a:rPr>
              <a:t>Note:  </a:t>
            </a:r>
          </a:p>
          <a:p>
            <a:endParaRPr lang="en-US" sz="2400" b="1" dirty="0">
              <a:solidFill>
                <a:srgbClr val="FF0000"/>
              </a:solidFill>
            </a:endParaRPr>
          </a:p>
          <a:p>
            <a:r>
              <a:rPr lang="en-US" sz="2400" dirty="0"/>
              <a:t>View forty-two (</a:t>
            </a:r>
            <a:r>
              <a:rPr lang="en-US" sz="2400" i="1" dirty="0"/>
              <a:t>42</a:t>
            </a:r>
            <a:r>
              <a:rPr lang="en-US" sz="2400" dirty="0"/>
              <a:t>) photographs and rate how much you </a:t>
            </a:r>
            <a:r>
              <a:rPr lang="en-US" sz="2400" i="1" dirty="0"/>
              <a:t>like or dislike </a:t>
            </a:r>
            <a:r>
              <a:rPr lang="en-US" sz="2400" dirty="0"/>
              <a:t>that activity </a:t>
            </a:r>
          </a:p>
          <a:p>
            <a:endParaRPr lang="en-US" dirty="0"/>
          </a:p>
        </p:txBody>
      </p:sp>
      <p:pic>
        <p:nvPicPr>
          <p:cNvPr id="3" name="Picture 2">
            <a:extLst>
              <a:ext uri="{FF2B5EF4-FFF2-40B4-BE49-F238E27FC236}">
                <a16:creationId xmlns:a16="http://schemas.microsoft.com/office/drawing/2014/main" id="{C8B1FF35-BC5E-FA88-9553-70B66B58C53A}"/>
              </a:ext>
            </a:extLst>
          </p:cNvPr>
          <p:cNvPicPr>
            <a:picLocks noChangeAspect="1"/>
          </p:cNvPicPr>
          <p:nvPr/>
        </p:nvPicPr>
        <p:blipFill>
          <a:blip r:embed="rId2"/>
          <a:stretch>
            <a:fillRect/>
          </a:stretch>
        </p:blipFill>
        <p:spPr>
          <a:xfrm>
            <a:off x="0" y="0"/>
            <a:ext cx="2962688" cy="1514686"/>
          </a:xfrm>
          <a:prstGeom prst="rect">
            <a:avLst/>
          </a:prstGeom>
        </p:spPr>
      </p:pic>
      <p:pic>
        <p:nvPicPr>
          <p:cNvPr id="7" name="Picture 6">
            <a:extLst>
              <a:ext uri="{FF2B5EF4-FFF2-40B4-BE49-F238E27FC236}">
                <a16:creationId xmlns:a16="http://schemas.microsoft.com/office/drawing/2014/main" id="{32F32180-6875-7098-B3FA-08B2703F35C6}"/>
              </a:ext>
            </a:extLst>
          </p:cNvPr>
          <p:cNvPicPr>
            <a:picLocks noChangeAspect="1"/>
          </p:cNvPicPr>
          <p:nvPr/>
        </p:nvPicPr>
        <p:blipFill>
          <a:blip r:embed="rId3"/>
          <a:stretch>
            <a:fillRect/>
          </a:stretch>
        </p:blipFill>
        <p:spPr>
          <a:xfrm>
            <a:off x="3379120" y="1261907"/>
            <a:ext cx="7863731" cy="4910684"/>
          </a:xfrm>
          <a:prstGeom prst="rect">
            <a:avLst/>
          </a:prstGeom>
        </p:spPr>
      </p:pic>
    </p:spTree>
    <p:extLst>
      <p:ext uri="{BB962C8B-B14F-4D97-AF65-F5344CB8AC3E}">
        <p14:creationId xmlns:p14="http://schemas.microsoft.com/office/powerpoint/2010/main" val="3124783962"/>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FF0910-27B2-4A79-A5E7-15A1456EA9CD}"/>
              </a:ext>
            </a:extLst>
          </p:cNvPr>
          <p:cNvPicPr>
            <a:picLocks noChangeAspect="1"/>
          </p:cNvPicPr>
          <p:nvPr/>
        </p:nvPicPr>
        <p:blipFill>
          <a:blip r:embed="rId2"/>
          <a:stretch>
            <a:fillRect/>
          </a:stretch>
        </p:blipFill>
        <p:spPr>
          <a:xfrm>
            <a:off x="4082143" y="1216459"/>
            <a:ext cx="7789312" cy="5341939"/>
          </a:xfrm>
          <a:prstGeom prst="rect">
            <a:avLst/>
          </a:prstGeom>
          <a:ln>
            <a:solidFill>
              <a:schemeClr val="accent1"/>
            </a:solidFill>
          </a:ln>
        </p:spPr>
      </p:pic>
      <p:sp>
        <p:nvSpPr>
          <p:cNvPr id="5" name="Title 1">
            <a:extLst>
              <a:ext uri="{FF2B5EF4-FFF2-40B4-BE49-F238E27FC236}">
                <a16:creationId xmlns:a16="http://schemas.microsoft.com/office/drawing/2014/main" id="{E9265924-D682-4FA9-BCC9-902A65E3CEC4}"/>
              </a:ext>
            </a:extLst>
          </p:cNvPr>
          <p:cNvSpPr>
            <a:spLocks noGrp="1"/>
          </p:cNvSpPr>
          <p:nvPr>
            <p:ph type="title"/>
          </p:nvPr>
        </p:nvSpPr>
        <p:spPr>
          <a:xfrm>
            <a:off x="297513" y="36507"/>
            <a:ext cx="5569887" cy="1325563"/>
          </a:xfrm>
        </p:spPr>
        <p:txBody>
          <a:bodyPr/>
          <a:lstStyle/>
          <a:p>
            <a:pPr algn="r"/>
            <a:r>
              <a:rPr lang="en-US" dirty="0"/>
              <a:t>CCI Quick Pic</a:t>
            </a:r>
          </a:p>
        </p:txBody>
      </p:sp>
      <p:sp>
        <p:nvSpPr>
          <p:cNvPr id="6" name="TextBox 5">
            <a:extLst>
              <a:ext uri="{FF2B5EF4-FFF2-40B4-BE49-F238E27FC236}">
                <a16:creationId xmlns:a16="http://schemas.microsoft.com/office/drawing/2014/main" id="{55340CBE-12F5-4C55-967F-6BE9FC0CA1A3}"/>
              </a:ext>
            </a:extLst>
          </p:cNvPr>
          <p:cNvSpPr txBox="1"/>
          <p:nvPr/>
        </p:nvSpPr>
        <p:spPr>
          <a:xfrm>
            <a:off x="369447" y="1651805"/>
            <a:ext cx="2106625" cy="4431983"/>
          </a:xfrm>
          <a:prstGeom prst="rect">
            <a:avLst/>
          </a:prstGeom>
          <a:noFill/>
        </p:spPr>
        <p:txBody>
          <a:bodyPr wrap="square" rtlCol="0">
            <a:spAutoFit/>
          </a:bodyPr>
          <a:lstStyle/>
          <a:p>
            <a:r>
              <a:rPr lang="en-US" sz="2400" b="1" dirty="0">
                <a:solidFill>
                  <a:srgbClr val="FF0000"/>
                </a:solidFill>
              </a:rPr>
              <a:t>Note:  </a:t>
            </a:r>
          </a:p>
          <a:p>
            <a:endParaRPr lang="en-US" sz="2400" b="1" dirty="0">
              <a:solidFill>
                <a:srgbClr val="FF0000"/>
              </a:solidFill>
            </a:endParaRPr>
          </a:p>
          <a:p>
            <a:r>
              <a:rPr lang="en-US" sz="2400" dirty="0"/>
              <a:t>Rate how much you like or dislike that activity </a:t>
            </a:r>
          </a:p>
          <a:p>
            <a:endParaRPr lang="en-US" sz="2400" dirty="0"/>
          </a:p>
          <a:p>
            <a:r>
              <a:rPr lang="en-US" sz="2400" dirty="0"/>
              <a:t>From </a:t>
            </a:r>
          </a:p>
          <a:p>
            <a:r>
              <a:rPr lang="en-US" sz="2400" i="1" dirty="0"/>
              <a:t>Like Very Much </a:t>
            </a:r>
          </a:p>
          <a:p>
            <a:r>
              <a:rPr lang="en-US" sz="2400" dirty="0"/>
              <a:t>To</a:t>
            </a:r>
          </a:p>
          <a:p>
            <a:r>
              <a:rPr lang="en-US" sz="2400" i="1" dirty="0"/>
              <a:t>Dislike</a:t>
            </a:r>
          </a:p>
          <a:p>
            <a:endParaRPr lang="en-US" dirty="0"/>
          </a:p>
        </p:txBody>
      </p:sp>
      <p:pic>
        <p:nvPicPr>
          <p:cNvPr id="2" name="Picture 1">
            <a:extLst>
              <a:ext uri="{FF2B5EF4-FFF2-40B4-BE49-F238E27FC236}">
                <a16:creationId xmlns:a16="http://schemas.microsoft.com/office/drawing/2014/main" id="{58E49708-EC8C-BFE0-1454-3EC0161ABF04}"/>
              </a:ext>
            </a:extLst>
          </p:cNvPr>
          <p:cNvPicPr>
            <a:picLocks noChangeAspect="1"/>
          </p:cNvPicPr>
          <p:nvPr/>
        </p:nvPicPr>
        <p:blipFill>
          <a:blip r:embed="rId3"/>
          <a:stretch>
            <a:fillRect/>
          </a:stretch>
        </p:blipFill>
        <p:spPr>
          <a:xfrm>
            <a:off x="0" y="0"/>
            <a:ext cx="2962688" cy="1514686"/>
          </a:xfrm>
          <a:prstGeom prst="rect">
            <a:avLst/>
          </a:prstGeom>
        </p:spPr>
      </p:pic>
    </p:spTree>
    <p:extLst>
      <p:ext uri="{BB962C8B-B14F-4D97-AF65-F5344CB8AC3E}">
        <p14:creationId xmlns:p14="http://schemas.microsoft.com/office/powerpoint/2010/main" val="4131592582"/>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680-776D-45F5-BB29-B9ECC8CFAE5C}"/>
              </a:ext>
            </a:extLst>
          </p:cNvPr>
          <p:cNvSpPr>
            <a:spLocks noGrp="1"/>
          </p:cNvSpPr>
          <p:nvPr>
            <p:ph type="title"/>
          </p:nvPr>
        </p:nvSpPr>
        <p:spPr>
          <a:xfrm>
            <a:off x="273655" y="-31949"/>
            <a:ext cx="8674402" cy="1325563"/>
          </a:xfrm>
        </p:spPr>
        <p:txBody>
          <a:bodyPr>
            <a:normAutofit/>
          </a:bodyPr>
          <a:lstStyle/>
          <a:p>
            <a:pPr algn="r"/>
            <a:r>
              <a:rPr lang="en-US" dirty="0"/>
              <a:t>Workplace Employability Skills</a:t>
            </a:r>
          </a:p>
        </p:txBody>
      </p:sp>
      <p:sp>
        <p:nvSpPr>
          <p:cNvPr id="5" name="TextBox 4">
            <a:extLst>
              <a:ext uri="{FF2B5EF4-FFF2-40B4-BE49-F238E27FC236}">
                <a16:creationId xmlns:a16="http://schemas.microsoft.com/office/drawing/2014/main" id="{BBD1DFDC-FB5A-4D55-8ECA-8545A6E5FF11}"/>
              </a:ext>
            </a:extLst>
          </p:cNvPr>
          <p:cNvSpPr txBox="1"/>
          <p:nvPr/>
        </p:nvSpPr>
        <p:spPr>
          <a:xfrm>
            <a:off x="385352" y="1669459"/>
            <a:ext cx="2106625" cy="3785652"/>
          </a:xfrm>
          <a:prstGeom prst="rect">
            <a:avLst/>
          </a:prstGeom>
          <a:noFill/>
        </p:spPr>
        <p:txBody>
          <a:bodyPr wrap="square" rtlCol="0">
            <a:spAutoFit/>
          </a:bodyPr>
          <a:lstStyle/>
          <a:p>
            <a:r>
              <a:rPr lang="en-US" sz="2400" b="1" dirty="0">
                <a:solidFill>
                  <a:srgbClr val="FF0000"/>
                </a:solidFill>
              </a:rPr>
              <a:t>Note:  </a:t>
            </a:r>
          </a:p>
          <a:p>
            <a:r>
              <a:rPr lang="en-US" sz="2400" dirty="0"/>
              <a:t>Thirty-six (</a:t>
            </a:r>
            <a:r>
              <a:rPr lang="en-US" sz="2400" i="1" dirty="0"/>
              <a:t>36</a:t>
            </a:r>
            <a:r>
              <a:rPr lang="en-US" sz="2400" dirty="0"/>
              <a:t>)  Employability factors to rate </a:t>
            </a:r>
          </a:p>
          <a:p>
            <a:endParaRPr lang="en-US" sz="2400" dirty="0"/>
          </a:p>
          <a:p>
            <a:r>
              <a:rPr lang="en-US" sz="2400" dirty="0"/>
              <a:t>Rating scale is from </a:t>
            </a:r>
          </a:p>
          <a:p>
            <a:r>
              <a:rPr lang="en-US" sz="2400" i="1" dirty="0"/>
              <a:t>High</a:t>
            </a:r>
          </a:p>
          <a:p>
            <a:r>
              <a:rPr lang="en-US" sz="2400" dirty="0"/>
              <a:t>To</a:t>
            </a:r>
          </a:p>
          <a:p>
            <a:r>
              <a:rPr lang="en-US" sz="2400" i="1" dirty="0"/>
              <a:t>Low</a:t>
            </a:r>
          </a:p>
        </p:txBody>
      </p:sp>
      <p:pic>
        <p:nvPicPr>
          <p:cNvPr id="3" name="Picture 2">
            <a:extLst>
              <a:ext uri="{FF2B5EF4-FFF2-40B4-BE49-F238E27FC236}">
                <a16:creationId xmlns:a16="http://schemas.microsoft.com/office/drawing/2014/main" id="{5C5001D7-B3BE-A3CC-A4A5-50F4C7340077}"/>
              </a:ext>
            </a:extLst>
          </p:cNvPr>
          <p:cNvPicPr>
            <a:picLocks noChangeAspect="1"/>
          </p:cNvPicPr>
          <p:nvPr/>
        </p:nvPicPr>
        <p:blipFill>
          <a:blip r:embed="rId2"/>
          <a:stretch>
            <a:fillRect/>
          </a:stretch>
        </p:blipFill>
        <p:spPr>
          <a:xfrm>
            <a:off x="0" y="0"/>
            <a:ext cx="2943636" cy="1524213"/>
          </a:xfrm>
          <a:prstGeom prst="rect">
            <a:avLst/>
          </a:prstGeom>
        </p:spPr>
      </p:pic>
      <p:pic>
        <p:nvPicPr>
          <p:cNvPr id="7" name="Picture 6">
            <a:extLst>
              <a:ext uri="{FF2B5EF4-FFF2-40B4-BE49-F238E27FC236}">
                <a16:creationId xmlns:a16="http://schemas.microsoft.com/office/drawing/2014/main" id="{673055B3-3783-40A3-E0FD-5E68189CB841}"/>
              </a:ext>
            </a:extLst>
          </p:cNvPr>
          <p:cNvPicPr>
            <a:picLocks noChangeAspect="1"/>
          </p:cNvPicPr>
          <p:nvPr/>
        </p:nvPicPr>
        <p:blipFill>
          <a:blip r:embed="rId3"/>
          <a:stretch>
            <a:fillRect/>
          </a:stretch>
        </p:blipFill>
        <p:spPr>
          <a:xfrm>
            <a:off x="3177780" y="1367408"/>
            <a:ext cx="8167135" cy="4671806"/>
          </a:xfrm>
          <a:prstGeom prst="rect">
            <a:avLst/>
          </a:prstGeom>
          <a:ln>
            <a:solidFill>
              <a:schemeClr val="accent1"/>
            </a:solidFill>
          </a:ln>
        </p:spPr>
      </p:pic>
    </p:spTree>
    <p:extLst>
      <p:ext uri="{BB962C8B-B14F-4D97-AF65-F5344CB8AC3E}">
        <p14:creationId xmlns:p14="http://schemas.microsoft.com/office/powerpoint/2010/main" val="3985677087"/>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19C20B-8F5B-44E8-BEA3-493511044EDE}"/>
              </a:ext>
            </a:extLst>
          </p:cNvPr>
          <p:cNvPicPr>
            <a:picLocks noChangeAspect="1"/>
          </p:cNvPicPr>
          <p:nvPr/>
        </p:nvPicPr>
        <p:blipFill>
          <a:blip r:embed="rId2"/>
          <a:stretch>
            <a:fillRect/>
          </a:stretch>
        </p:blipFill>
        <p:spPr>
          <a:xfrm>
            <a:off x="2674859" y="2137675"/>
            <a:ext cx="9154803" cy="3934374"/>
          </a:xfrm>
          <a:prstGeom prst="rect">
            <a:avLst/>
          </a:prstGeom>
          <a:ln>
            <a:solidFill>
              <a:schemeClr val="accent1"/>
            </a:solidFill>
          </a:ln>
        </p:spPr>
      </p:pic>
      <p:sp>
        <p:nvSpPr>
          <p:cNvPr id="6" name="Title 1">
            <a:extLst>
              <a:ext uri="{FF2B5EF4-FFF2-40B4-BE49-F238E27FC236}">
                <a16:creationId xmlns:a16="http://schemas.microsoft.com/office/drawing/2014/main" id="{19CDA97F-20E1-44C6-AA3A-EE329FD5FB57}"/>
              </a:ext>
            </a:extLst>
          </p:cNvPr>
          <p:cNvSpPr>
            <a:spLocks noGrp="1"/>
          </p:cNvSpPr>
          <p:nvPr>
            <p:ph type="title"/>
          </p:nvPr>
        </p:nvSpPr>
        <p:spPr>
          <a:xfrm>
            <a:off x="273655" y="-46237"/>
            <a:ext cx="9588802" cy="1325563"/>
          </a:xfrm>
        </p:spPr>
        <p:txBody>
          <a:bodyPr>
            <a:normAutofit/>
          </a:bodyPr>
          <a:lstStyle/>
          <a:p>
            <a:pPr algn="r"/>
            <a:r>
              <a:rPr lang="en-US" dirty="0"/>
              <a:t>Workplace Employability Skills</a:t>
            </a:r>
          </a:p>
        </p:txBody>
      </p:sp>
      <p:sp>
        <p:nvSpPr>
          <p:cNvPr id="8" name="TextBox 7">
            <a:extLst>
              <a:ext uri="{FF2B5EF4-FFF2-40B4-BE49-F238E27FC236}">
                <a16:creationId xmlns:a16="http://schemas.microsoft.com/office/drawing/2014/main" id="{3486617E-A42B-4A79-B613-C434082D2123}"/>
              </a:ext>
            </a:extLst>
          </p:cNvPr>
          <p:cNvSpPr txBox="1"/>
          <p:nvPr/>
        </p:nvSpPr>
        <p:spPr>
          <a:xfrm>
            <a:off x="142875" y="1425432"/>
            <a:ext cx="2386013" cy="5109091"/>
          </a:xfrm>
          <a:prstGeom prst="rect">
            <a:avLst/>
          </a:prstGeom>
          <a:noFill/>
        </p:spPr>
        <p:txBody>
          <a:bodyPr wrap="square" rtlCol="0">
            <a:spAutoFit/>
          </a:bodyPr>
          <a:lstStyle/>
          <a:p>
            <a:r>
              <a:rPr lang="en-US" sz="2200" b="1" dirty="0">
                <a:solidFill>
                  <a:srgbClr val="FF0000"/>
                </a:solidFill>
              </a:rPr>
              <a:t>Note:  </a:t>
            </a:r>
          </a:p>
          <a:p>
            <a:r>
              <a:rPr lang="en-US" sz="2200" i="1" dirty="0"/>
              <a:t>Sample of  a</a:t>
            </a:r>
          </a:p>
          <a:p>
            <a:r>
              <a:rPr lang="en-US" sz="2200" i="1" dirty="0"/>
              <a:t>Workplace Employability Skill</a:t>
            </a:r>
            <a:r>
              <a:rPr lang="en-US" sz="2200" dirty="0"/>
              <a:t>,</a:t>
            </a:r>
          </a:p>
          <a:p>
            <a:r>
              <a:rPr lang="en-US" sz="2200" dirty="0"/>
              <a:t> you select your High and Low.</a:t>
            </a:r>
          </a:p>
          <a:p>
            <a:endParaRPr lang="en-US" sz="2200" dirty="0"/>
          </a:p>
          <a:p>
            <a:r>
              <a:rPr lang="en-US" sz="2200" dirty="0"/>
              <a:t>The bar above the question keeps track of the questions answered and those still to be answered</a:t>
            </a:r>
            <a:r>
              <a:rPr lang="en-US" dirty="0"/>
              <a:t>.</a:t>
            </a:r>
          </a:p>
          <a:p>
            <a:endParaRPr lang="en-US" dirty="0"/>
          </a:p>
        </p:txBody>
      </p:sp>
      <p:pic>
        <p:nvPicPr>
          <p:cNvPr id="2" name="Picture 1">
            <a:extLst>
              <a:ext uri="{FF2B5EF4-FFF2-40B4-BE49-F238E27FC236}">
                <a16:creationId xmlns:a16="http://schemas.microsoft.com/office/drawing/2014/main" id="{71719EE9-3744-654F-CADD-14CF891390BC}"/>
              </a:ext>
            </a:extLst>
          </p:cNvPr>
          <p:cNvPicPr>
            <a:picLocks noChangeAspect="1"/>
          </p:cNvPicPr>
          <p:nvPr/>
        </p:nvPicPr>
        <p:blipFill>
          <a:blip r:embed="rId3"/>
          <a:stretch>
            <a:fillRect/>
          </a:stretch>
        </p:blipFill>
        <p:spPr>
          <a:xfrm>
            <a:off x="0" y="0"/>
            <a:ext cx="2943636" cy="1524213"/>
          </a:xfrm>
          <a:prstGeom prst="rect">
            <a:avLst/>
          </a:prstGeom>
        </p:spPr>
      </p:pic>
    </p:spTree>
    <p:extLst>
      <p:ext uri="{BB962C8B-B14F-4D97-AF65-F5344CB8AC3E}">
        <p14:creationId xmlns:p14="http://schemas.microsoft.com/office/powerpoint/2010/main" val="1784806107"/>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09A4-9FB0-4DD1-BEBB-C811525808DF}"/>
              </a:ext>
            </a:extLst>
          </p:cNvPr>
          <p:cNvSpPr>
            <a:spLocks noGrp="1"/>
          </p:cNvSpPr>
          <p:nvPr>
            <p:ph type="title"/>
          </p:nvPr>
        </p:nvSpPr>
        <p:spPr>
          <a:xfrm>
            <a:off x="377023" y="3088"/>
            <a:ext cx="7711063" cy="1325563"/>
          </a:xfrm>
        </p:spPr>
        <p:txBody>
          <a:bodyPr>
            <a:normAutofit/>
          </a:bodyPr>
          <a:lstStyle/>
          <a:p>
            <a:pPr algn="r"/>
            <a:r>
              <a:rPr lang="en-US" dirty="0"/>
              <a:t>Learning Styles Survey</a:t>
            </a:r>
          </a:p>
        </p:txBody>
      </p:sp>
      <p:sp>
        <p:nvSpPr>
          <p:cNvPr id="6" name="TextBox 5">
            <a:extLst>
              <a:ext uri="{FF2B5EF4-FFF2-40B4-BE49-F238E27FC236}">
                <a16:creationId xmlns:a16="http://schemas.microsoft.com/office/drawing/2014/main" id="{AC0D3E47-E760-4DF4-92FB-EE05FAFE4ACF}"/>
              </a:ext>
            </a:extLst>
          </p:cNvPr>
          <p:cNvSpPr txBox="1"/>
          <p:nvPr/>
        </p:nvSpPr>
        <p:spPr>
          <a:xfrm>
            <a:off x="385352" y="1698029"/>
            <a:ext cx="2412277" cy="3785652"/>
          </a:xfrm>
          <a:prstGeom prst="rect">
            <a:avLst/>
          </a:prstGeom>
          <a:noFill/>
        </p:spPr>
        <p:txBody>
          <a:bodyPr wrap="square" rtlCol="0">
            <a:spAutoFit/>
          </a:bodyPr>
          <a:lstStyle/>
          <a:p>
            <a:r>
              <a:rPr lang="en-US" sz="2400" b="1" dirty="0">
                <a:solidFill>
                  <a:srgbClr val="FF0000"/>
                </a:solidFill>
              </a:rPr>
              <a:t>Note:  </a:t>
            </a:r>
          </a:p>
          <a:p>
            <a:r>
              <a:rPr lang="en-US" sz="2400" dirty="0"/>
              <a:t>Twenty-four (</a:t>
            </a:r>
            <a:r>
              <a:rPr lang="en-US" sz="2400" i="1" dirty="0"/>
              <a:t>24</a:t>
            </a:r>
            <a:r>
              <a:rPr lang="en-US" sz="2400" dirty="0"/>
              <a:t>)  Learning / Activities to rate </a:t>
            </a:r>
          </a:p>
          <a:p>
            <a:endParaRPr lang="en-US" sz="2400" dirty="0"/>
          </a:p>
          <a:p>
            <a:r>
              <a:rPr lang="en-US" sz="2400" dirty="0"/>
              <a:t>Rating scale is from </a:t>
            </a:r>
          </a:p>
          <a:p>
            <a:r>
              <a:rPr lang="en-US" sz="2400" i="1" dirty="0"/>
              <a:t>Often</a:t>
            </a:r>
          </a:p>
          <a:p>
            <a:r>
              <a:rPr lang="en-US" sz="2400" dirty="0"/>
              <a:t>To</a:t>
            </a:r>
          </a:p>
          <a:p>
            <a:r>
              <a:rPr lang="en-US" sz="2400" i="1" dirty="0"/>
              <a:t>Not Often</a:t>
            </a:r>
          </a:p>
        </p:txBody>
      </p:sp>
      <p:pic>
        <p:nvPicPr>
          <p:cNvPr id="3" name="Picture 2">
            <a:extLst>
              <a:ext uri="{FF2B5EF4-FFF2-40B4-BE49-F238E27FC236}">
                <a16:creationId xmlns:a16="http://schemas.microsoft.com/office/drawing/2014/main" id="{B43CF3E8-5A99-78E2-E418-666EAFDFEA1F}"/>
              </a:ext>
            </a:extLst>
          </p:cNvPr>
          <p:cNvPicPr>
            <a:picLocks noChangeAspect="1"/>
          </p:cNvPicPr>
          <p:nvPr/>
        </p:nvPicPr>
        <p:blipFill>
          <a:blip r:embed="rId3"/>
          <a:stretch>
            <a:fillRect/>
          </a:stretch>
        </p:blipFill>
        <p:spPr>
          <a:xfrm>
            <a:off x="0" y="0"/>
            <a:ext cx="2943636" cy="1524213"/>
          </a:xfrm>
          <a:prstGeom prst="rect">
            <a:avLst/>
          </a:prstGeom>
        </p:spPr>
      </p:pic>
      <p:pic>
        <p:nvPicPr>
          <p:cNvPr id="7" name="Picture 6">
            <a:extLst>
              <a:ext uri="{FF2B5EF4-FFF2-40B4-BE49-F238E27FC236}">
                <a16:creationId xmlns:a16="http://schemas.microsoft.com/office/drawing/2014/main" id="{2A09044A-982D-6945-5A16-18F6B5EE01B1}"/>
              </a:ext>
            </a:extLst>
          </p:cNvPr>
          <p:cNvPicPr>
            <a:picLocks noChangeAspect="1"/>
          </p:cNvPicPr>
          <p:nvPr/>
        </p:nvPicPr>
        <p:blipFill>
          <a:blip r:embed="rId4"/>
          <a:stretch>
            <a:fillRect/>
          </a:stretch>
        </p:blipFill>
        <p:spPr>
          <a:xfrm>
            <a:off x="3189515" y="1259788"/>
            <a:ext cx="8356777" cy="4873321"/>
          </a:xfrm>
          <a:prstGeom prst="rect">
            <a:avLst/>
          </a:prstGeom>
          <a:ln>
            <a:solidFill>
              <a:schemeClr val="accent1"/>
            </a:solidFill>
          </a:ln>
        </p:spPr>
      </p:pic>
    </p:spTree>
    <p:extLst>
      <p:ext uri="{BB962C8B-B14F-4D97-AF65-F5344CB8AC3E}">
        <p14:creationId xmlns:p14="http://schemas.microsoft.com/office/powerpoint/2010/main" val="652027042"/>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18D8-17FD-8F01-D4BC-0B93A199A44B}"/>
              </a:ext>
            </a:extLst>
          </p:cNvPr>
          <p:cNvSpPr>
            <a:spLocks noGrp="1"/>
          </p:cNvSpPr>
          <p:nvPr>
            <p:ph type="title"/>
          </p:nvPr>
        </p:nvSpPr>
        <p:spPr/>
        <p:txBody>
          <a:bodyPr/>
          <a:lstStyle/>
          <a:p>
            <a:pPr algn="ctr"/>
            <a:r>
              <a:rPr lang="en-US" dirty="0" err="1">
                <a:cs typeface="Calibri Light"/>
              </a:rPr>
              <a:t>MassHire</a:t>
            </a:r>
            <a:r>
              <a:rPr lang="en-US" dirty="0">
                <a:cs typeface="Calibri Light"/>
              </a:rPr>
              <a:t> Career Information System</a:t>
            </a:r>
          </a:p>
        </p:txBody>
      </p:sp>
      <p:sp>
        <p:nvSpPr>
          <p:cNvPr id="3" name="Content Placeholder 2">
            <a:extLst>
              <a:ext uri="{FF2B5EF4-FFF2-40B4-BE49-F238E27FC236}">
                <a16:creationId xmlns:a16="http://schemas.microsoft.com/office/drawing/2014/main" id="{931D587C-091E-BDDB-B1D5-9AFC58B6F9DF}"/>
              </a:ext>
            </a:extLst>
          </p:cNvPr>
          <p:cNvSpPr>
            <a:spLocks noGrp="1"/>
          </p:cNvSpPr>
          <p:nvPr>
            <p:ph idx="1"/>
          </p:nvPr>
        </p:nvSpPr>
        <p:spPr>
          <a:xfrm>
            <a:off x="838200" y="2242567"/>
            <a:ext cx="10515600" cy="3934396"/>
          </a:xfrm>
        </p:spPr>
        <p:txBody>
          <a:bodyPr vert="horz" lIns="91440" tIns="45720" rIns="91440" bIns="45720" rtlCol="0" anchor="t">
            <a:normAutofit/>
          </a:bodyPr>
          <a:lstStyle/>
          <a:p>
            <a:pPr marL="0" indent="0">
              <a:buNone/>
            </a:pPr>
            <a:r>
              <a:rPr lang="en-US" sz="3200" dirty="0">
                <a:solidFill>
                  <a:srgbClr val="00B050"/>
                </a:solidFill>
                <a:cs typeface="Calibri"/>
              </a:rPr>
              <a:t>MassHire Career Information Systems 360 is purchased with grants by the US Department of Labor (USDOL) Employment and Training Administration,  it is primarily procured for the use of the Department of Career Services Career Centers, it’s partners and Massachusetts constituents.  As such the trainings focus is for career center staff usage.  </a:t>
            </a:r>
            <a:endParaRPr lang="en-US" dirty="0">
              <a:solidFill>
                <a:srgbClr val="00B050"/>
              </a:solidFill>
            </a:endParaRPr>
          </a:p>
          <a:p>
            <a:pPr marL="0" indent="0">
              <a:buNone/>
            </a:pPr>
            <a:endParaRPr lang="en-US" dirty="0">
              <a:cs typeface="Calibri"/>
            </a:endParaRPr>
          </a:p>
        </p:txBody>
      </p:sp>
      <p:pic>
        <p:nvPicPr>
          <p:cNvPr id="5" name="Picture 5">
            <a:extLst>
              <a:ext uri="{FF2B5EF4-FFF2-40B4-BE49-F238E27FC236}">
                <a16:creationId xmlns:a16="http://schemas.microsoft.com/office/drawing/2014/main" id="{0D1908E7-8040-5879-0B35-D18260D751C7}"/>
              </a:ext>
            </a:extLst>
          </p:cNvPr>
          <p:cNvPicPr>
            <a:picLocks noChangeAspect="1"/>
          </p:cNvPicPr>
          <p:nvPr/>
        </p:nvPicPr>
        <p:blipFill>
          <a:blip r:embed="rId2"/>
          <a:stretch>
            <a:fillRect/>
          </a:stretch>
        </p:blipFill>
        <p:spPr>
          <a:xfrm>
            <a:off x="3746739" y="5185529"/>
            <a:ext cx="4252822" cy="974643"/>
          </a:xfrm>
          <a:prstGeom prst="rect">
            <a:avLst/>
          </a:prstGeom>
        </p:spPr>
      </p:pic>
    </p:spTree>
    <p:extLst>
      <p:ext uri="{BB962C8B-B14F-4D97-AF65-F5344CB8AC3E}">
        <p14:creationId xmlns:p14="http://schemas.microsoft.com/office/powerpoint/2010/main" val="2198278710"/>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7C1CF1-5869-4310-9207-41C4845D927C}"/>
              </a:ext>
            </a:extLst>
          </p:cNvPr>
          <p:cNvPicPr>
            <a:picLocks noChangeAspect="1"/>
          </p:cNvPicPr>
          <p:nvPr/>
        </p:nvPicPr>
        <p:blipFill>
          <a:blip r:embed="rId2"/>
          <a:stretch>
            <a:fillRect/>
          </a:stretch>
        </p:blipFill>
        <p:spPr>
          <a:xfrm>
            <a:off x="3791866" y="1164770"/>
            <a:ext cx="3307380" cy="5506565"/>
          </a:xfrm>
          <a:prstGeom prst="rect">
            <a:avLst/>
          </a:prstGeom>
          <a:ln>
            <a:solidFill>
              <a:schemeClr val="accent1"/>
            </a:solidFill>
          </a:ln>
        </p:spPr>
      </p:pic>
      <p:sp>
        <p:nvSpPr>
          <p:cNvPr id="6" name="Title 1">
            <a:extLst>
              <a:ext uri="{FF2B5EF4-FFF2-40B4-BE49-F238E27FC236}">
                <a16:creationId xmlns:a16="http://schemas.microsoft.com/office/drawing/2014/main" id="{76B829A4-2410-42E9-B808-86C6DCB03CBA}"/>
              </a:ext>
            </a:extLst>
          </p:cNvPr>
          <p:cNvSpPr>
            <a:spLocks noGrp="1"/>
          </p:cNvSpPr>
          <p:nvPr>
            <p:ph type="title"/>
          </p:nvPr>
        </p:nvSpPr>
        <p:spPr>
          <a:xfrm>
            <a:off x="377023" y="17376"/>
            <a:ext cx="7536891" cy="1325563"/>
          </a:xfrm>
        </p:spPr>
        <p:txBody>
          <a:bodyPr>
            <a:normAutofit/>
          </a:bodyPr>
          <a:lstStyle/>
          <a:p>
            <a:pPr algn="r"/>
            <a:r>
              <a:rPr lang="en-US" dirty="0"/>
              <a:t>Learning Styles Survey</a:t>
            </a:r>
          </a:p>
        </p:txBody>
      </p:sp>
      <p:sp>
        <p:nvSpPr>
          <p:cNvPr id="7" name="TextBox 6">
            <a:extLst>
              <a:ext uri="{FF2B5EF4-FFF2-40B4-BE49-F238E27FC236}">
                <a16:creationId xmlns:a16="http://schemas.microsoft.com/office/drawing/2014/main" id="{9584A5F8-91A1-4E48-B0A0-E50B7F21882B}"/>
              </a:ext>
            </a:extLst>
          </p:cNvPr>
          <p:cNvSpPr txBox="1"/>
          <p:nvPr/>
        </p:nvSpPr>
        <p:spPr>
          <a:xfrm>
            <a:off x="195984" y="1673117"/>
            <a:ext cx="3186186" cy="4431983"/>
          </a:xfrm>
          <a:prstGeom prst="rect">
            <a:avLst/>
          </a:prstGeom>
          <a:noFill/>
        </p:spPr>
        <p:txBody>
          <a:bodyPr wrap="square" rtlCol="0">
            <a:spAutoFit/>
          </a:bodyPr>
          <a:lstStyle/>
          <a:p>
            <a:r>
              <a:rPr lang="en-US" sz="2400" b="1" dirty="0">
                <a:solidFill>
                  <a:srgbClr val="FF0000"/>
                </a:solidFill>
              </a:rPr>
              <a:t>Note:  </a:t>
            </a:r>
          </a:p>
          <a:p>
            <a:r>
              <a:rPr lang="en-US" sz="2400" dirty="0"/>
              <a:t>RESULTS</a:t>
            </a:r>
          </a:p>
          <a:p>
            <a:endParaRPr lang="en-US" sz="2400" dirty="0"/>
          </a:p>
          <a:p>
            <a:r>
              <a:rPr lang="en-US" sz="2400" dirty="0"/>
              <a:t>Lists your primary learning style </a:t>
            </a:r>
          </a:p>
          <a:p>
            <a:endParaRPr lang="en-US" sz="2400" dirty="0"/>
          </a:p>
          <a:p>
            <a:r>
              <a:rPr lang="en-US" sz="2400" dirty="0"/>
              <a:t>And the top three learning styles </a:t>
            </a:r>
          </a:p>
          <a:p>
            <a:endParaRPr lang="en-US" sz="2400" dirty="0"/>
          </a:p>
          <a:p>
            <a:r>
              <a:rPr lang="en-US" sz="2400" dirty="0"/>
              <a:t>Has Learning / Studying Tips</a:t>
            </a:r>
          </a:p>
          <a:p>
            <a:endParaRPr lang="en-US" dirty="0"/>
          </a:p>
        </p:txBody>
      </p:sp>
      <p:pic>
        <p:nvPicPr>
          <p:cNvPr id="8" name="Picture 7">
            <a:extLst>
              <a:ext uri="{FF2B5EF4-FFF2-40B4-BE49-F238E27FC236}">
                <a16:creationId xmlns:a16="http://schemas.microsoft.com/office/drawing/2014/main" id="{B60B2962-A402-498C-93A6-F04463D072AB}"/>
              </a:ext>
            </a:extLst>
          </p:cNvPr>
          <p:cNvPicPr>
            <a:picLocks noChangeAspect="1"/>
          </p:cNvPicPr>
          <p:nvPr/>
        </p:nvPicPr>
        <p:blipFill>
          <a:blip r:embed="rId3"/>
          <a:stretch>
            <a:fillRect/>
          </a:stretch>
        </p:blipFill>
        <p:spPr>
          <a:xfrm>
            <a:off x="7617802" y="1768231"/>
            <a:ext cx="3991532" cy="3305636"/>
          </a:xfrm>
          <a:prstGeom prst="rect">
            <a:avLst/>
          </a:prstGeom>
          <a:ln>
            <a:solidFill>
              <a:schemeClr val="accent1"/>
            </a:solidFill>
          </a:ln>
        </p:spPr>
      </p:pic>
      <p:pic>
        <p:nvPicPr>
          <p:cNvPr id="2" name="Picture 1">
            <a:extLst>
              <a:ext uri="{FF2B5EF4-FFF2-40B4-BE49-F238E27FC236}">
                <a16:creationId xmlns:a16="http://schemas.microsoft.com/office/drawing/2014/main" id="{C5038736-A950-11D7-DE0A-B904FE1101DA}"/>
              </a:ext>
            </a:extLst>
          </p:cNvPr>
          <p:cNvPicPr>
            <a:picLocks noChangeAspect="1"/>
          </p:cNvPicPr>
          <p:nvPr/>
        </p:nvPicPr>
        <p:blipFill>
          <a:blip r:embed="rId4"/>
          <a:stretch>
            <a:fillRect/>
          </a:stretch>
        </p:blipFill>
        <p:spPr>
          <a:xfrm>
            <a:off x="0" y="0"/>
            <a:ext cx="2943636" cy="1524213"/>
          </a:xfrm>
          <a:prstGeom prst="rect">
            <a:avLst/>
          </a:prstGeom>
        </p:spPr>
      </p:pic>
    </p:spTree>
    <p:extLst>
      <p:ext uri="{BB962C8B-B14F-4D97-AF65-F5344CB8AC3E}">
        <p14:creationId xmlns:p14="http://schemas.microsoft.com/office/powerpoint/2010/main" val="1428411158"/>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AE07-7DF1-48E9-9A35-86369318B553}"/>
              </a:ext>
            </a:extLst>
          </p:cNvPr>
          <p:cNvSpPr>
            <a:spLocks noGrp="1"/>
          </p:cNvSpPr>
          <p:nvPr>
            <p:ph type="title"/>
          </p:nvPr>
        </p:nvSpPr>
        <p:spPr>
          <a:xfrm>
            <a:off x="63610" y="-63501"/>
            <a:ext cx="8634076" cy="1325563"/>
          </a:xfrm>
        </p:spPr>
        <p:txBody>
          <a:bodyPr>
            <a:normAutofit/>
          </a:bodyPr>
          <a:lstStyle/>
          <a:p>
            <a:pPr algn="r"/>
            <a:r>
              <a:rPr lang="en-US" dirty="0"/>
              <a:t>Entrepreneurial Assessment</a:t>
            </a:r>
          </a:p>
        </p:txBody>
      </p:sp>
      <p:sp>
        <p:nvSpPr>
          <p:cNvPr id="6" name="TextBox 5">
            <a:extLst>
              <a:ext uri="{FF2B5EF4-FFF2-40B4-BE49-F238E27FC236}">
                <a16:creationId xmlns:a16="http://schemas.microsoft.com/office/drawing/2014/main" id="{B7F341E0-7A30-4832-9AFE-DF4FD0514AC6}"/>
              </a:ext>
            </a:extLst>
          </p:cNvPr>
          <p:cNvSpPr txBox="1"/>
          <p:nvPr/>
        </p:nvSpPr>
        <p:spPr>
          <a:xfrm>
            <a:off x="808510" y="1523225"/>
            <a:ext cx="2363315" cy="3785652"/>
          </a:xfrm>
          <a:prstGeom prst="rect">
            <a:avLst/>
          </a:prstGeom>
          <a:noFill/>
        </p:spPr>
        <p:txBody>
          <a:bodyPr wrap="square" rtlCol="0">
            <a:spAutoFit/>
          </a:bodyPr>
          <a:lstStyle/>
          <a:p>
            <a:r>
              <a:rPr lang="en-US" sz="2400" b="1" dirty="0">
                <a:solidFill>
                  <a:srgbClr val="FF0000"/>
                </a:solidFill>
              </a:rPr>
              <a:t>Note:  </a:t>
            </a:r>
          </a:p>
          <a:p>
            <a:r>
              <a:rPr lang="en-US" sz="2400" dirty="0"/>
              <a:t>Twenty (</a:t>
            </a:r>
            <a:r>
              <a:rPr lang="en-US" sz="2400" i="1" dirty="0"/>
              <a:t>20</a:t>
            </a:r>
            <a:r>
              <a:rPr lang="en-US" sz="2400" dirty="0"/>
              <a:t>)  entrepreneurial questions to rate </a:t>
            </a:r>
          </a:p>
          <a:p>
            <a:endParaRPr lang="en-US" sz="2400" dirty="0"/>
          </a:p>
          <a:p>
            <a:r>
              <a:rPr lang="en-US" sz="2400" dirty="0"/>
              <a:t>Rating scale is from </a:t>
            </a:r>
          </a:p>
          <a:p>
            <a:r>
              <a:rPr lang="en-US" sz="2400" i="1" dirty="0"/>
              <a:t>Strongly Agree</a:t>
            </a:r>
          </a:p>
          <a:p>
            <a:r>
              <a:rPr lang="en-US" sz="2400" dirty="0"/>
              <a:t>To</a:t>
            </a:r>
          </a:p>
          <a:p>
            <a:r>
              <a:rPr lang="en-US" sz="2400" i="1" dirty="0"/>
              <a:t>Strongly Disagree</a:t>
            </a:r>
          </a:p>
        </p:txBody>
      </p:sp>
      <p:pic>
        <p:nvPicPr>
          <p:cNvPr id="3" name="Picture 2">
            <a:extLst>
              <a:ext uri="{FF2B5EF4-FFF2-40B4-BE49-F238E27FC236}">
                <a16:creationId xmlns:a16="http://schemas.microsoft.com/office/drawing/2014/main" id="{C83C20C0-2603-6052-054E-BB99854DB25A}"/>
              </a:ext>
            </a:extLst>
          </p:cNvPr>
          <p:cNvPicPr>
            <a:picLocks noChangeAspect="1"/>
          </p:cNvPicPr>
          <p:nvPr/>
        </p:nvPicPr>
        <p:blipFill>
          <a:blip r:embed="rId2"/>
          <a:stretch>
            <a:fillRect/>
          </a:stretch>
        </p:blipFill>
        <p:spPr>
          <a:xfrm>
            <a:off x="0" y="0"/>
            <a:ext cx="2905530" cy="1505160"/>
          </a:xfrm>
          <a:prstGeom prst="rect">
            <a:avLst/>
          </a:prstGeom>
        </p:spPr>
      </p:pic>
      <p:pic>
        <p:nvPicPr>
          <p:cNvPr id="7" name="Picture 6">
            <a:extLst>
              <a:ext uri="{FF2B5EF4-FFF2-40B4-BE49-F238E27FC236}">
                <a16:creationId xmlns:a16="http://schemas.microsoft.com/office/drawing/2014/main" id="{9A98641D-D8F0-A20B-1566-E4BB1FB0D88F}"/>
              </a:ext>
            </a:extLst>
          </p:cNvPr>
          <p:cNvPicPr>
            <a:picLocks noChangeAspect="1"/>
          </p:cNvPicPr>
          <p:nvPr/>
        </p:nvPicPr>
        <p:blipFill>
          <a:blip r:embed="rId3"/>
          <a:stretch>
            <a:fillRect/>
          </a:stretch>
        </p:blipFill>
        <p:spPr>
          <a:xfrm>
            <a:off x="3624943" y="880435"/>
            <a:ext cx="7895581" cy="5313536"/>
          </a:xfrm>
          <a:prstGeom prst="rect">
            <a:avLst/>
          </a:prstGeom>
          <a:ln>
            <a:solidFill>
              <a:schemeClr val="accent1"/>
            </a:solidFill>
          </a:ln>
        </p:spPr>
      </p:pic>
    </p:spTree>
    <p:extLst>
      <p:ext uri="{BB962C8B-B14F-4D97-AF65-F5344CB8AC3E}">
        <p14:creationId xmlns:p14="http://schemas.microsoft.com/office/powerpoint/2010/main" val="1846931638"/>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8B7C79-D8DC-4F9C-B312-96FFC6A4E9CC}"/>
              </a:ext>
            </a:extLst>
          </p:cNvPr>
          <p:cNvPicPr>
            <a:picLocks noChangeAspect="1"/>
          </p:cNvPicPr>
          <p:nvPr/>
        </p:nvPicPr>
        <p:blipFill>
          <a:blip r:embed="rId2"/>
          <a:stretch>
            <a:fillRect/>
          </a:stretch>
        </p:blipFill>
        <p:spPr>
          <a:xfrm>
            <a:off x="2815506" y="1746016"/>
            <a:ext cx="9154803" cy="3982006"/>
          </a:xfrm>
          <a:prstGeom prst="rect">
            <a:avLst/>
          </a:prstGeom>
          <a:ln>
            <a:solidFill>
              <a:schemeClr val="accent1"/>
            </a:solidFill>
          </a:ln>
        </p:spPr>
      </p:pic>
      <p:sp>
        <p:nvSpPr>
          <p:cNvPr id="6" name="TextBox 5">
            <a:extLst>
              <a:ext uri="{FF2B5EF4-FFF2-40B4-BE49-F238E27FC236}">
                <a16:creationId xmlns:a16="http://schemas.microsoft.com/office/drawing/2014/main" id="{1A6D9F73-6008-4CAA-98B4-719DE351D954}"/>
              </a:ext>
            </a:extLst>
          </p:cNvPr>
          <p:cNvSpPr txBox="1"/>
          <p:nvPr/>
        </p:nvSpPr>
        <p:spPr>
          <a:xfrm>
            <a:off x="157163" y="1503832"/>
            <a:ext cx="2658343" cy="4832092"/>
          </a:xfrm>
          <a:prstGeom prst="rect">
            <a:avLst/>
          </a:prstGeom>
          <a:noFill/>
        </p:spPr>
        <p:txBody>
          <a:bodyPr wrap="square" rtlCol="0">
            <a:spAutoFit/>
          </a:bodyPr>
          <a:lstStyle/>
          <a:p>
            <a:r>
              <a:rPr lang="en-US" sz="2200" b="1" dirty="0">
                <a:solidFill>
                  <a:srgbClr val="FF0000"/>
                </a:solidFill>
              </a:rPr>
              <a:t>Note:  </a:t>
            </a:r>
          </a:p>
          <a:p>
            <a:r>
              <a:rPr lang="en-US" sz="2200" i="1" dirty="0"/>
              <a:t>Sample of  a</a:t>
            </a:r>
          </a:p>
          <a:p>
            <a:r>
              <a:rPr lang="en-US" sz="2200" i="1" dirty="0"/>
              <a:t>Entrepreneurial question</a:t>
            </a:r>
            <a:r>
              <a:rPr lang="en-US" sz="2200" dirty="0"/>
              <a:t>,</a:t>
            </a:r>
          </a:p>
          <a:p>
            <a:r>
              <a:rPr lang="en-US" sz="2200" dirty="0"/>
              <a:t>you select </a:t>
            </a:r>
            <a:r>
              <a:rPr lang="en-US" sz="2200" i="1" dirty="0"/>
              <a:t>Strongly Agree </a:t>
            </a:r>
            <a:r>
              <a:rPr lang="en-US" sz="2200" dirty="0"/>
              <a:t>to </a:t>
            </a:r>
            <a:r>
              <a:rPr lang="en-US" sz="2200" i="1" dirty="0"/>
              <a:t>Strongly Disagree </a:t>
            </a:r>
          </a:p>
          <a:p>
            <a:r>
              <a:rPr lang="en-US" sz="2200" dirty="0"/>
              <a:t>as the  response.</a:t>
            </a:r>
          </a:p>
          <a:p>
            <a:endParaRPr lang="en-US" sz="2200" dirty="0"/>
          </a:p>
          <a:p>
            <a:r>
              <a:rPr lang="en-US" sz="2200" dirty="0"/>
              <a:t>The bar above the question keeps track of the questions answered and those still to be answered.</a:t>
            </a:r>
          </a:p>
        </p:txBody>
      </p:sp>
      <p:sp>
        <p:nvSpPr>
          <p:cNvPr id="7" name="Title 1">
            <a:extLst>
              <a:ext uri="{FF2B5EF4-FFF2-40B4-BE49-F238E27FC236}">
                <a16:creationId xmlns:a16="http://schemas.microsoft.com/office/drawing/2014/main" id="{1E4D9014-F040-4096-984F-6D8AF1546BF6}"/>
              </a:ext>
            </a:extLst>
          </p:cNvPr>
          <p:cNvSpPr>
            <a:spLocks noGrp="1"/>
          </p:cNvSpPr>
          <p:nvPr>
            <p:ph type="title"/>
          </p:nvPr>
        </p:nvSpPr>
        <p:spPr>
          <a:xfrm>
            <a:off x="838200" y="-20641"/>
            <a:ext cx="10515600" cy="1325563"/>
          </a:xfrm>
        </p:spPr>
        <p:txBody>
          <a:bodyPr/>
          <a:lstStyle/>
          <a:p>
            <a:pPr algn="ctr"/>
            <a:r>
              <a:rPr lang="en-US" dirty="0"/>
              <a:t>Entrepreneurial Assessment</a:t>
            </a:r>
          </a:p>
        </p:txBody>
      </p:sp>
      <p:pic>
        <p:nvPicPr>
          <p:cNvPr id="2" name="Picture 1">
            <a:extLst>
              <a:ext uri="{FF2B5EF4-FFF2-40B4-BE49-F238E27FC236}">
                <a16:creationId xmlns:a16="http://schemas.microsoft.com/office/drawing/2014/main" id="{F80A1754-BD75-3A9C-C843-66FD96D058CC}"/>
              </a:ext>
            </a:extLst>
          </p:cNvPr>
          <p:cNvPicPr>
            <a:picLocks noChangeAspect="1"/>
          </p:cNvPicPr>
          <p:nvPr/>
        </p:nvPicPr>
        <p:blipFill>
          <a:blip r:embed="rId3"/>
          <a:stretch>
            <a:fillRect/>
          </a:stretch>
        </p:blipFill>
        <p:spPr>
          <a:xfrm>
            <a:off x="0" y="0"/>
            <a:ext cx="2905530" cy="1505160"/>
          </a:xfrm>
          <a:prstGeom prst="rect">
            <a:avLst/>
          </a:prstGeom>
        </p:spPr>
      </p:pic>
    </p:spTree>
    <p:extLst>
      <p:ext uri="{BB962C8B-B14F-4D97-AF65-F5344CB8AC3E}">
        <p14:creationId xmlns:p14="http://schemas.microsoft.com/office/powerpoint/2010/main" val="2406933460"/>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0DE1-07BE-4EF3-ADE9-9F282C107B35}"/>
              </a:ext>
            </a:extLst>
          </p:cNvPr>
          <p:cNvSpPr>
            <a:spLocks noGrp="1"/>
          </p:cNvSpPr>
          <p:nvPr>
            <p:ph type="title"/>
          </p:nvPr>
        </p:nvSpPr>
        <p:spPr>
          <a:xfrm>
            <a:off x="609601" y="139614"/>
            <a:ext cx="7772400" cy="941041"/>
          </a:xfrm>
        </p:spPr>
        <p:txBody>
          <a:bodyPr/>
          <a:lstStyle/>
          <a:p>
            <a:pPr algn="ctr"/>
            <a:r>
              <a:rPr lang="en-US" dirty="0"/>
              <a:t>Reality Check</a:t>
            </a:r>
          </a:p>
        </p:txBody>
      </p:sp>
      <p:sp>
        <p:nvSpPr>
          <p:cNvPr id="6" name="TextBox 5">
            <a:extLst>
              <a:ext uri="{FF2B5EF4-FFF2-40B4-BE49-F238E27FC236}">
                <a16:creationId xmlns:a16="http://schemas.microsoft.com/office/drawing/2014/main" id="{42F66007-6E32-40DC-A2F6-C4FC411FEFFE}"/>
              </a:ext>
            </a:extLst>
          </p:cNvPr>
          <p:cNvSpPr txBox="1"/>
          <p:nvPr/>
        </p:nvSpPr>
        <p:spPr>
          <a:xfrm>
            <a:off x="152354" y="1524932"/>
            <a:ext cx="3019471" cy="4708981"/>
          </a:xfrm>
          <a:prstGeom prst="rect">
            <a:avLst/>
          </a:prstGeom>
          <a:noFill/>
        </p:spPr>
        <p:txBody>
          <a:bodyPr wrap="square" rtlCol="0">
            <a:spAutoFit/>
          </a:bodyPr>
          <a:lstStyle/>
          <a:p>
            <a:r>
              <a:rPr lang="en-US" sz="2000" b="1" dirty="0">
                <a:solidFill>
                  <a:srgbClr val="FF0000"/>
                </a:solidFill>
              </a:rPr>
              <a:t>Note:  </a:t>
            </a:r>
          </a:p>
          <a:p>
            <a:r>
              <a:rPr lang="en-US" sz="2000" dirty="0"/>
              <a:t>This assessment is a lifestyle assessment.</a:t>
            </a:r>
          </a:p>
          <a:p>
            <a:endParaRPr lang="en-US" sz="2000" dirty="0"/>
          </a:p>
          <a:p>
            <a:r>
              <a:rPr lang="en-US" sz="2000" dirty="0"/>
              <a:t>It has a minimum of twelve (</a:t>
            </a:r>
            <a:r>
              <a:rPr lang="en-US" sz="2000" i="1" dirty="0"/>
              <a:t>12</a:t>
            </a:r>
            <a:r>
              <a:rPr lang="en-US" sz="2000" dirty="0"/>
              <a:t>) living  expenses. </a:t>
            </a:r>
          </a:p>
          <a:p>
            <a:r>
              <a:rPr lang="en-US" sz="2000" dirty="0"/>
              <a:t>You will select the various options under each expense.</a:t>
            </a:r>
          </a:p>
          <a:p>
            <a:endParaRPr lang="en-US" sz="2000" dirty="0"/>
          </a:p>
          <a:p>
            <a:r>
              <a:rPr lang="en-US" sz="2000" dirty="0"/>
              <a:t>From there the program will determine a needed budget and various career options that meet these expenses / budget</a:t>
            </a:r>
            <a:r>
              <a:rPr lang="en-US" dirty="0"/>
              <a:t>.</a:t>
            </a:r>
          </a:p>
        </p:txBody>
      </p:sp>
      <p:pic>
        <p:nvPicPr>
          <p:cNvPr id="4" name="Picture 3">
            <a:extLst>
              <a:ext uri="{FF2B5EF4-FFF2-40B4-BE49-F238E27FC236}">
                <a16:creationId xmlns:a16="http://schemas.microsoft.com/office/drawing/2014/main" id="{CAFD9394-952F-F3AB-F515-39A15E018CBB}"/>
              </a:ext>
            </a:extLst>
          </p:cNvPr>
          <p:cNvPicPr>
            <a:picLocks noChangeAspect="1"/>
          </p:cNvPicPr>
          <p:nvPr/>
        </p:nvPicPr>
        <p:blipFill>
          <a:blip r:embed="rId2"/>
          <a:stretch>
            <a:fillRect/>
          </a:stretch>
        </p:blipFill>
        <p:spPr>
          <a:xfrm>
            <a:off x="0" y="0"/>
            <a:ext cx="2962688" cy="1543265"/>
          </a:xfrm>
          <a:prstGeom prst="rect">
            <a:avLst/>
          </a:prstGeom>
        </p:spPr>
      </p:pic>
      <p:pic>
        <p:nvPicPr>
          <p:cNvPr id="8" name="Picture 7">
            <a:extLst>
              <a:ext uri="{FF2B5EF4-FFF2-40B4-BE49-F238E27FC236}">
                <a16:creationId xmlns:a16="http://schemas.microsoft.com/office/drawing/2014/main" id="{E88D0C94-7184-9333-DEF8-97C8EDAD24CB}"/>
              </a:ext>
            </a:extLst>
          </p:cNvPr>
          <p:cNvPicPr>
            <a:picLocks noChangeAspect="1"/>
          </p:cNvPicPr>
          <p:nvPr/>
        </p:nvPicPr>
        <p:blipFill>
          <a:blip r:embed="rId3"/>
          <a:stretch>
            <a:fillRect/>
          </a:stretch>
        </p:blipFill>
        <p:spPr>
          <a:xfrm>
            <a:off x="3254831" y="1373649"/>
            <a:ext cx="8542519" cy="4570293"/>
          </a:xfrm>
          <a:prstGeom prst="rect">
            <a:avLst/>
          </a:prstGeom>
          <a:ln>
            <a:solidFill>
              <a:schemeClr val="accent1"/>
            </a:solidFill>
          </a:ln>
        </p:spPr>
      </p:pic>
    </p:spTree>
    <p:extLst>
      <p:ext uri="{BB962C8B-B14F-4D97-AF65-F5344CB8AC3E}">
        <p14:creationId xmlns:p14="http://schemas.microsoft.com/office/powerpoint/2010/main" val="1750899831"/>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680-776D-45F5-BB29-B9ECC8CFAE5C}"/>
              </a:ext>
            </a:extLst>
          </p:cNvPr>
          <p:cNvSpPr>
            <a:spLocks noGrp="1"/>
          </p:cNvSpPr>
          <p:nvPr>
            <p:ph type="title"/>
          </p:nvPr>
        </p:nvSpPr>
        <p:spPr>
          <a:xfrm>
            <a:off x="838200" y="-34929"/>
            <a:ext cx="4876800" cy="1325563"/>
          </a:xfrm>
        </p:spPr>
        <p:txBody>
          <a:bodyPr/>
          <a:lstStyle/>
          <a:p>
            <a:pPr algn="r"/>
            <a:r>
              <a:rPr lang="en-US" dirty="0"/>
              <a:t>Reality Check</a:t>
            </a:r>
          </a:p>
        </p:txBody>
      </p:sp>
      <p:pic>
        <p:nvPicPr>
          <p:cNvPr id="5" name="Picture 4">
            <a:extLst>
              <a:ext uri="{FF2B5EF4-FFF2-40B4-BE49-F238E27FC236}">
                <a16:creationId xmlns:a16="http://schemas.microsoft.com/office/drawing/2014/main" id="{3F9D2F0F-776C-4AB3-9986-8DBF7F81A16C}"/>
              </a:ext>
            </a:extLst>
          </p:cNvPr>
          <p:cNvPicPr>
            <a:picLocks noChangeAspect="1"/>
          </p:cNvPicPr>
          <p:nvPr/>
        </p:nvPicPr>
        <p:blipFill>
          <a:blip r:embed="rId2"/>
          <a:stretch>
            <a:fillRect/>
          </a:stretch>
        </p:blipFill>
        <p:spPr>
          <a:xfrm>
            <a:off x="5715001" y="141362"/>
            <a:ext cx="6477000" cy="6184754"/>
          </a:xfrm>
          <a:prstGeom prst="rect">
            <a:avLst/>
          </a:prstGeom>
          <a:ln>
            <a:solidFill>
              <a:schemeClr val="accent1"/>
            </a:solidFill>
          </a:ln>
        </p:spPr>
      </p:pic>
      <p:sp>
        <p:nvSpPr>
          <p:cNvPr id="6" name="TextBox 5">
            <a:extLst>
              <a:ext uri="{FF2B5EF4-FFF2-40B4-BE49-F238E27FC236}">
                <a16:creationId xmlns:a16="http://schemas.microsoft.com/office/drawing/2014/main" id="{E9BDBF7E-E293-448D-97A5-ABA819F8DDC7}"/>
              </a:ext>
            </a:extLst>
          </p:cNvPr>
          <p:cNvSpPr txBox="1"/>
          <p:nvPr/>
        </p:nvSpPr>
        <p:spPr>
          <a:xfrm>
            <a:off x="285752" y="1628186"/>
            <a:ext cx="4876799" cy="4493538"/>
          </a:xfrm>
          <a:prstGeom prst="rect">
            <a:avLst/>
          </a:prstGeom>
          <a:noFill/>
        </p:spPr>
        <p:txBody>
          <a:bodyPr wrap="square" rtlCol="0">
            <a:spAutoFit/>
          </a:bodyPr>
          <a:lstStyle/>
          <a:p>
            <a:r>
              <a:rPr lang="en-US" sz="2200" b="1" dirty="0">
                <a:solidFill>
                  <a:srgbClr val="FF0000"/>
                </a:solidFill>
              </a:rPr>
              <a:t>Note:  </a:t>
            </a:r>
            <a:br>
              <a:rPr lang="en-US" sz="2200" b="1" dirty="0">
                <a:solidFill>
                  <a:srgbClr val="FF0000"/>
                </a:solidFill>
              </a:rPr>
            </a:br>
            <a:endParaRPr lang="en-US" sz="2200" b="1" dirty="0">
              <a:solidFill>
                <a:srgbClr val="FF0000"/>
              </a:solidFill>
            </a:endParaRPr>
          </a:p>
          <a:p>
            <a:r>
              <a:rPr lang="en-US" sz="2200" dirty="0"/>
              <a:t>Expenses under the various categories comes from a variety of documented sources.</a:t>
            </a:r>
          </a:p>
          <a:p>
            <a:endParaRPr lang="en-US" sz="2200" dirty="0"/>
          </a:p>
          <a:p>
            <a:r>
              <a:rPr lang="en-US" sz="2200" i="1" dirty="0"/>
              <a:t>Mass Real Estate information, </a:t>
            </a:r>
          </a:p>
          <a:p>
            <a:r>
              <a:rPr lang="en-US" sz="2200" i="1" dirty="0"/>
              <a:t>National costs for transportation (autos + insurance + upkeep), </a:t>
            </a:r>
          </a:p>
          <a:p>
            <a:r>
              <a:rPr lang="en-US" sz="2200" i="1" dirty="0"/>
              <a:t>national utility costs, etc.</a:t>
            </a:r>
          </a:p>
          <a:p>
            <a:pPr marL="285750" indent="-285750">
              <a:buFont typeface="Arial" panose="020B0604020202020204" pitchFamily="34" charset="0"/>
              <a:buChar char="•"/>
            </a:pPr>
            <a:endParaRPr lang="en-US" sz="2200" i="1" dirty="0"/>
          </a:p>
          <a:p>
            <a:pPr marL="285750" indent="-285750">
              <a:buFont typeface="Arial" panose="020B0604020202020204" pitchFamily="34" charset="0"/>
              <a:buChar char="•"/>
            </a:pPr>
            <a:endParaRPr lang="en-US" sz="2200" i="1" dirty="0"/>
          </a:p>
          <a:p>
            <a:pPr marL="285750" indent="-285750">
              <a:buFont typeface="Arial" panose="020B0604020202020204" pitchFamily="34" charset="0"/>
              <a:buChar char="•"/>
            </a:pPr>
            <a:r>
              <a:rPr lang="en-US" sz="2200" dirty="0"/>
              <a:t>Child expense are </a:t>
            </a:r>
            <a:r>
              <a:rPr lang="en-US" sz="2200" i="1" dirty="0"/>
              <a:t>optional</a:t>
            </a:r>
            <a:r>
              <a:rPr lang="en-US" sz="2200" dirty="0"/>
              <a:t> </a:t>
            </a:r>
          </a:p>
        </p:txBody>
      </p:sp>
      <p:pic>
        <p:nvPicPr>
          <p:cNvPr id="3" name="Picture 2">
            <a:extLst>
              <a:ext uri="{FF2B5EF4-FFF2-40B4-BE49-F238E27FC236}">
                <a16:creationId xmlns:a16="http://schemas.microsoft.com/office/drawing/2014/main" id="{EE090101-0A6F-81BD-D089-2031BEF7A4E5}"/>
              </a:ext>
            </a:extLst>
          </p:cNvPr>
          <p:cNvPicPr>
            <a:picLocks noChangeAspect="1"/>
          </p:cNvPicPr>
          <p:nvPr/>
        </p:nvPicPr>
        <p:blipFill>
          <a:blip r:embed="rId3"/>
          <a:stretch>
            <a:fillRect/>
          </a:stretch>
        </p:blipFill>
        <p:spPr>
          <a:xfrm>
            <a:off x="0" y="0"/>
            <a:ext cx="2962688" cy="1543265"/>
          </a:xfrm>
          <a:prstGeom prst="rect">
            <a:avLst/>
          </a:prstGeom>
        </p:spPr>
      </p:pic>
    </p:spTree>
    <p:extLst>
      <p:ext uri="{BB962C8B-B14F-4D97-AF65-F5344CB8AC3E}">
        <p14:creationId xmlns:p14="http://schemas.microsoft.com/office/powerpoint/2010/main" val="662306826"/>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423D4-97F9-41DB-C500-63D97021A4FE}"/>
              </a:ext>
            </a:extLst>
          </p:cNvPr>
          <p:cNvSpPr>
            <a:spLocks noGrp="1"/>
          </p:cNvSpPr>
          <p:nvPr>
            <p:ph type="title"/>
          </p:nvPr>
        </p:nvSpPr>
        <p:spPr/>
        <p:txBody>
          <a:bodyPr/>
          <a:lstStyle/>
          <a:p>
            <a:r>
              <a:rPr lang="en-US" dirty="0"/>
              <a:t>Massachusetts Residents Log In</a:t>
            </a:r>
          </a:p>
        </p:txBody>
      </p:sp>
      <p:sp>
        <p:nvSpPr>
          <p:cNvPr id="4" name="Date Placeholder 3">
            <a:extLst>
              <a:ext uri="{FF2B5EF4-FFF2-40B4-BE49-F238E27FC236}">
                <a16:creationId xmlns:a16="http://schemas.microsoft.com/office/drawing/2014/main" id="{D842B783-1817-9C05-401C-9F616A4469CE}"/>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6B0C6CEA-21E6-2228-ECFD-8DA9F2EE214E}"/>
              </a:ext>
            </a:extLst>
          </p:cNvPr>
          <p:cNvSpPr>
            <a:spLocks noGrp="1"/>
          </p:cNvSpPr>
          <p:nvPr>
            <p:ph type="sldNum" sz="quarter" idx="12"/>
          </p:nvPr>
        </p:nvSpPr>
        <p:spPr/>
        <p:txBody>
          <a:bodyPr/>
          <a:lstStyle/>
          <a:p>
            <a:pPr>
              <a:defRPr/>
            </a:pPr>
            <a:fld id="{E072579F-9FF5-4201-872C-73481382824D}" type="slidenum">
              <a:rPr lang="en-US" smtClean="0"/>
              <a:pPr>
                <a:defRPr/>
              </a:pPr>
              <a:t>35</a:t>
            </a:fld>
            <a:endParaRPr lang="en-US" dirty="0"/>
          </a:p>
        </p:txBody>
      </p:sp>
      <p:pic>
        <p:nvPicPr>
          <p:cNvPr id="7" name="Picture 6">
            <a:extLst>
              <a:ext uri="{FF2B5EF4-FFF2-40B4-BE49-F238E27FC236}">
                <a16:creationId xmlns:a16="http://schemas.microsoft.com/office/drawing/2014/main" id="{8FF94EEA-DABF-65A2-CDAB-9B2273AD72C0}"/>
              </a:ext>
            </a:extLst>
          </p:cNvPr>
          <p:cNvPicPr>
            <a:picLocks noChangeAspect="1"/>
          </p:cNvPicPr>
          <p:nvPr/>
        </p:nvPicPr>
        <p:blipFill>
          <a:blip r:embed="rId2"/>
          <a:stretch>
            <a:fillRect/>
          </a:stretch>
        </p:blipFill>
        <p:spPr>
          <a:xfrm>
            <a:off x="2752112" y="1018596"/>
            <a:ext cx="6513136" cy="5175375"/>
          </a:xfrm>
          <a:prstGeom prst="rect">
            <a:avLst/>
          </a:prstGeom>
          <a:ln w="22225">
            <a:solidFill>
              <a:schemeClr val="accent1"/>
            </a:solidFill>
          </a:ln>
        </p:spPr>
      </p:pic>
      <p:sp>
        <p:nvSpPr>
          <p:cNvPr id="13" name="TextBox 12">
            <a:extLst>
              <a:ext uri="{FF2B5EF4-FFF2-40B4-BE49-F238E27FC236}">
                <a16:creationId xmlns:a16="http://schemas.microsoft.com/office/drawing/2014/main" id="{C333C813-7980-71A4-17DD-1381D7414AA5}"/>
              </a:ext>
            </a:extLst>
          </p:cNvPr>
          <p:cNvSpPr txBox="1"/>
          <p:nvPr/>
        </p:nvSpPr>
        <p:spPr>
          <a:xfrm>
            <a:off x="291941" y="2814930"/>
            <a:ext cx="2460171" cy="2308324"/>
          </a:xfrm>
          <a:prstGeom prst="rect">
            <a:avLst/>
          </a:prstGeom>
          <a:noFill/>
        </p:spPr>
        <p:txBody>
          <a:bodyPr wrap="square" rtlCol="0">
            <a:spAutoFit/>
          </a:bodyPr>
          <a:lstStyle/>
          <a:p>
            <a:r>
              <a:rPr lang="en-US" b="1" dirty="0">
                <a:solidFill>
                  <a:srgbClr val="FF0000"/>
                </a:solidFill>
              </a:rPr>
              <a:t>NOTE:</a:t>
            </a:r>
          </a:p>
          <a:p>
            <a:endParaRPr lang="en-US" b="1" dirty="0"/>
          </a:p>
          <a:p>
            <a:r>
              <a:rPr lang="en-US" b="1" dirty="0"/>
              <a:t>Same contents as a</a:t>
            </a:r>
          </a:p>
          <a:p>
            <a:r>
              <a:rPr lang="en-US" b="1" dirty="0"/>
              <a:t>User Account </a:t>
            </a:r>
          </a:p>
          <a:p>
            <a:endParaRPr lang="en-US" b="1" dirty="0"/>
          </a:p>
          <a:p>
            <a:endParaRPr lang="en-US" b="1" dirty="0"/>
          </a:p>
          <a:p>
            <a:endParaRPr lang="en-US" b="1" dirty="0"/>
          </a:p>
          <a:p>
            <a:endParaRPr lang="en-US" b="1" dirty="0"/>
          </a:p>
        </p:txBody>
      </p:sp>
    </p:spTree>
    <p:extLst>
      <p:ext uri="{BB962C8B-B14F-4D97-AF65-F5344CB8AC3E}">
        <p14:creationId xmlns:p14="http://schemas.microsoft.com/office/powerpoint/2010/main" val="3939709472"/>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F28DDD6-8AF6-4727-A96D-7F79F934BC2B}"/>
              </a:ext>
            </a:extLst>
          </p:cNvPr>
          <p:cNvSpPr>
            <a:spLocks noGrp="1"/>
          </p:cNvSpPr>
          <p:nvPr>
            <p:ph type="title"/>
          </p:nvPr>
        </p:nvSpPr>
        <p:spPr>
          <a:xfrm>
            <a:off x="838200" y="285616"/>
            <a:ext cx="4223658" cy="692398"/>
          </a:xfrm>
        </p:spPr>
        <p:txBody>
          <a:bodyPr>
            <a:normAutofit/>
          </a:bodyPr>
          <a:lstStyle/>
          <a:p>
            <a:pPr algn="r"/>
            <a:r>
              <a:rPr lang="en-US" dirty="0"/>
              <a:t>Careers</a:t>
            </a:r>
          </a:p>
        </p:txBody>
      </p:sp>
      <p:sp>
        <p:nvSpPr>
          <p:cNvPr id="7" name="TextBox 6">
            <a:extLst>
              <a:ext uri="{FF2B5EF4-FFF2-40B4-BE49-F238E27FC236}">
                <a16:creationId xmlns:a16="http://schemas.microsoft.com/office/drawing/2014/main" id="{86303E10-F997-49B2-ADA5-C6E09C7B4334}"/>
              </a:ext>
            </a:extLst>
          </p:cNvPr>
          <p:cNvSpPr txBox="1"/>
          <p:nvPr/>
        </p:nvSpPr>
        <p:spPr>
          <a:xfrm>
            <a:off x="174171" y="2483864"/>
            <a:ext cx="5660572" cy="2215991"/>
          </a:xfrm>
          <a:prstGeom prst="rect">
            <a:avLst/>
          </a:prstGeom>
          <a:noFill/>
        </p:spPr>
        <p:txBody>
          <a:bodyPr wrap="square" rtlCol="0">
            <a:spAutoFit/>
          </a:bodyPr>
          <a:lstStyle/>
          <a:p>
            <a:r>
              <a:rPr lang="en-US" sz="2400" b="1" dirty="0">
                <a:solidFill>
                  <a:srgbClr val="FF0000"/>
                </a:solidFill>
              </a:rPr>
              <a:t> </a:t>
            </a:r>
            <a:r>
              <a:rPr lang="en-US" sz="2400" dirty="0"/>
              <a:t>Department of Unemployment Assistance  </a:t>
            </a:r>
            <a:br>
              <a:rPr lang="en-US" sz="2400" dirty="0"/>
            </a:br>
            <a:br>
              <a:rPr lang="en-US" sz="2400" dirty="0"/>
            </a:br>
            <a:r>
              <a:rPr lang="en-US" sz="2400" i="1" dirty="0"/>
              <a:t>Section 30 </a:t>
            </a:r>
            <a:br>
              <a:rPr lang="en-US" sz="2400" dirty="0"/>
            </a:br>
            <a:br>
              <a:rPr lang="en-US" sz="2400" dirty="0"/>
            </a:br>
            <a:r>
              <a:rPr lang="en-US" sz="2400" u="sng" dirty="0"/>
              <a:t>Training Opportunities Program</a:t>
            </a:r>
          </a:p>
          <a:p>
            <a:endParaRPr lang="en-US" dirty="0"/>
          </a:p>
        </p:txBody>
      </p:sp>
      <p:pic>
        <p:nvPicPr>
          <p:cNvPr id="9" name="Picture 8">
            <a:extLst>
              <a:ext uri="{FF2B5EF4-FFF2-40B4-BE49-F238E27FC236}">
                <a16:creationId xmlns:a16="http://schemas.microsoft.com/office/drawing/2014/main" id="{1FB3B295-4786-43D7-B4DB-861A129E86AC}"/>
              </a:ext>
            </a:extLst>
          </p:cNvPr>
          <p:cNvPicPr>
            <a:picLocks noChangeAspect="1"/>
          </p:cNvPicPr>
          <p:nvPr/>
        </p:nvPicPr>
        <p:blipFill>
          <a:blip r:embed="rId2"/>
          <a:stretch>
            <a:fillRect/>
          </a:stretch>
        </p:blipFill>
        <p:spPr>
          <a:xfrm>
            <a:off x="0" y="0"/>
            <a:ext cx="2943636" cy="1552792"/>
          </a:xfrm>
          <a:prstGeom prst="rect">
            <a:avLst/>
          </a:prstGeom>
        </p:spPr>
      </p:pic>
      <p:pic>
        <p:nvPicPr>
          <p:cNvPr id="5" name="Picture 4">
            <a:extLst>
              <a:ext uri="{FF2B5EF4-FFF2-40B4-BE49-F238E27FC236}">
                <a16:creationId xmlns:a16="http://schemas.microsoft.com/office/drawing/2014/main" id="{F537C0AA-9BAB-42C3-CC26-10F635B81953}"/>
              </a:ext>
            </a:extLst>
          </p:cNvPr>
          <p:cNvPicPr>
            <a:picLocks noChangeAspect="1"/>
          </p:cNvPicPr>
          <p:nvPr/>
        </p:nvPicPr>
        <p:blipFill>
          <a:blip r:embed="rId3"/>
          <a:stretch>
            <a:fillRect/>
          </a:stretch>
        </p:blipFill>
        <p:spPr>
          <a:xfrm>
            <a:off x="5629724" y="165870"/>
            <a:ext cx="6096042" cy="6572384"/>
          </a:xfrm>
          <a:prstGeom prst="rect">
            <a:avLst/>
          </a:prstGeom>
          <a:ln w="19050">
            <a:solidFill>
              <a:schemeClr val="accent1"/>
            </a:solidFill>
          </a:ln>
        </p:spPr>
      </p:pic>
    </p:spTree>
    <p:extLst>
      <p:ext uri="{BB962C8B-B14F-4D97-AF65-F5344CB8AC3E}">
        <p14:creationId xmlns:p14="http://schemas.microsoft.com/office/powerpoint/2010/main" val="2804606227"/>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0183CCD-3620-4E4C-BE54-E06C60FAD67D}"/>
              </a:ext>
            </a:extLst>
          </p:cNvPr>
          <p:cNvSpPr txBox="1"/>
          <p:nvPr/>
        </p:nvSpPr>
        <p:spPr>
          <a:xfrm>
            <a:off x="326571" y="2459518"/>
            <a:ext cx="3500362" cy="2492990"/>
          </a:xfrm>
          <a:prstGeom prst="rect">
            <a:avLst/>
          </a:prstGeom>
          <a:noFill/>
        </p:spPr>
        <p:txBody>
          <a:bodyPr wrap="square" rtlCol="0">
            <a:spAutoFit/>
          </a:bodyPr>
          <a:lstStyle/>
          <a:p>
            <a:endParaRPr lang="en-US" sz="2400" dirty="0"/>
          </a:p>
          <a:p>
            <a:r>
              <a:rPr lang="en-US" sz="2400" dirty="0"/>
              <a:t>Military Careers Overview</a:t>
            </a:r>
            <a:br>
              <a:rPr lang="en-US" sz="2400" dirty="0"/>
            </a:br>
            <a:br>
              <a:rPr lang="en-US" sz="2400" dirty="0"/>
            </a:br>
            <a:r>
              <a:rPr lang="en-US" sz="2400" u="sng" dirty="0"/>
              <a:t>Title: </a:t>
            </a:r>
            <a:r>
              <a:rPr lang="en-US" sz="2400" dirty="0"/>
              <a:t>Including military careers by </a:t>
            </a:r>
            <a:r>
              <a:rPr lang="en-US" sz="2400" i="1" dirty="0"/>
              <a:t>branch</a:t>
            </a:r>
            <a:r>
              <a:rPr lang="en-US" sz="2400" dirty="0"/>
              <a:t> </a:t>
            </a:r>
          </a:p>
          <a:p>
            <a:r>
              <a:rPr lang="en-US" dirty="0"/>
              <a:t>	</a:t>
            </a:r>
          </a:p>
          <a:p>
            <a:endParaRPr lang="en-US" dirty="0"/>
          </a:p>
        </p:txBody>
      </p:sp>
      <p:pic>
        <p:nvPicPr>
          <p:cNvPr id="9" name="Picture 8">
            <a:extLst>
              <a:ext uri="{FF2B5EF4-FFF2-40B4-BE49-F238E27FC236}">
                <a16:creationId xmlns:a16="http://schemas.microsoft.com/office/drawing/2014/main" id="{62F42319-4752-498A-A443-AFD6B1846415}"/>
              </a:ext>
            </a:extLst>
          </p:cNvPr>
          <p:cNvPicPr>
            <a:picLocks noChangeAspect="1"/>
          </p:cNvPicPr>
          <p:nvPr/>
        </p:nvPicPr>
        <p:blipFill>
          <a:blip r:embed="rId2"/>
          <a:stretch>
            <a:fillRect/>
          </a:stretch>
        </p:blipFill>
        <p:spPr>
          <a:xfrm>
            <a:off x="0" y="0"/>
            <a:ext cx="2943636" cy="1514686"/>
          </a:xfrm>
          <a:prstGeom prst="rect">
            <a:avLst/>
          </a:prstGeom>
        </p:spPr>
      </p:pic>
      <p:sp>
        <p:nvSpPr>
          <p:cNvPr id="5" name="Title 1">
            <a:extLst>
              <a:ext uri="{FF2B5EF4-FFF2-40B4-BE49-F238E27FC236}">
                <a16:creationId xmlns:a16="http://schemas.microsoft.com/office/drawing/2014/main" id="{35929B6E-E48C-DBF6-3A93-16B41BB695D8}"/>
              </a:ext>
            </a:extLst>
          </p:cNvPr>
          <p:cNvSpPr>
            <a:spLocks noGrp="1"/>
          </p:cNvSpPr>
          <p:nvPr>
            <p:ph type="title"/>
          </p:nvPr>
        </p:nvSpPr>
        <p:spPr>
          <a:xfrm>
            <a:off x="838200" y="285616"/>
            <a:ext cx="4223658" cy="692398"/>
          </a:xfrm>
        </p:spPr>
        <p:txBody>
          <a:bodyPr>
            <a:normAutofit/>
          </a:bodyPr>
          <a:lstStyle/>
          <a:p>
            <a:pPr algn="r"/>
            <a:r>
              <a:rPr lang="en-US" dirty="0"/>
              <a:t>Careers</a:t>
            </a:r>
          </a:p>
        </p:txBody>
      </p:sp>
      <p:pic>
        <p:nvPicPr>
          <p:cNvPr id="10" name="Picture 9">
            <a:extLst>
              <a:ext uri="{FF2B5EF4-FFF2-40B4-BE49-F238E27FC236}">
                <a16:creationId xmlns:a16="http://schemas.microsoft.com/office/drawing/2014/main" id="{E70D3606-DB55-D0FE-4B2E-0032C1FC7742}"/>
              </a:ext>
            </a:extLst>
          </p:cNvPr>
          <p:cNvPicPr>
            <a:picLocks noChangeAspect="1"/>
          </p:cNvPicPr>
          <p:nvPr/>
        </p:nvPicPr>
        <p:blipFill>
          <a:blip r:embed="rId3"/>
          <a:stretch>
            <a:fillRect/>
          </a:stretch>
        </p:blipFill>
        <p:spPr>
          <a:xfrm>
            <a:off x="4457766" y="1187430"/>
            <a:ext cx="7101120" cy="5594370"/>
          </a:xfrm>
          <a:prstGeom prst="rect">
            <a:avLst/>
          </a:prstGeom>
          <a:ln>
            <a:solidFill>
              <a:schemeClr val="accent1"/>
            </a:solidFill>
          </a:ln>
        </p:spPr>
      </p:pic>
    </p:spTree>
    <p:extLst>
      <p:ext uri="{BB962C8B-B14F-4D97-AF65-F5344CB8AC3E}">
        <p14:creationId xmlns:p14="http://schemas.microsoft.com/office/powerpoint/2010/main" val="3341617319"/>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32C558-2379-430F-B0A5-1E1F78980DD8}"/>
              </a:ext>
            </a:extLst>
          </p:cNvPr>
          <p:cNvSpPr>
            <a:spLocks noGrp="1"/>
          </p:cNvSpPr>
          <p:nvPr>
            <p:ph type="title"/>
          </p:nvPr>
        </p:nvSpPr>
        <p:spPr>
          <a:xfrm>
            <a:off x="838199" y="285616"/>
            <a:ext cx="4005943" cy="692398"/>
          </a:xfrm>
        </p:spPr>
        <p:txBody>
          <a:bodyPr>
            <a:normAutofit/>
          </a:bodyPr>
          <a:lstStyle/>
          <a:p>
            <a:pPr algn="r"/>
            <a:r>
              <a:rPr lang="en-US" dirty="0"/>
              <a:t>Careers</a:t>
            </a:r>
          </a:p>
        </p:txBody>
      </p:sp>
      <p:sp>
        <p:nvSpPr>
          <p:cNvPr id="7" name="TextBox 6">
            <a:extLst>
              <a:ext uri="{FF2B5EF4-FFF2-40B4-BE49-F238E27FC236}">
                <a16:creationId xmlns:a16="http://schemas.microsoft.com/office/drawing/2014/main" id="{40183CCD-3620-4E4C-BE54-E06C60FAD67D}"/>
              </a:ext>
            </a:extLst>
          </p:cNvPr>
          <p:cNvSpPr txBox="1"/>
          <p:nvPr/>
        </p:nvSpPr>
        <p:spPr>
          <a:xfrm>
            <a:off x="608049" y="1995067"/>
            <a:ext cx="3561180" cy="2862322"/>
          </a:xfrm>
          <a:prstGeom prst="rect">
            <a:avLst/>
          </a:prstGeom>
          <a:noFill/>
        </p:spPr>
        <p:txBody>
          <a:bodyPr wrap="square" rtlCol="0">
            <a:spAutoFit/>
          </a:bodyPr>
          <a:lstStyle/>
          <a:p>
            <a:endParaRPr lang="en-US" sz="2400" dirty="0"/>
          </a:p>
          <a:p>
            <a:r>
              <a:rPr lang="en-US" sz="2400" dirty="0"/>
              <a:t>Military Overview</a:t>
            </a:r>
            <a:br>
              <a:rPr lang="en-US" sz="2400" dirty="0"/>
            </a:br>
            <a:endParaRPr lang="en-US" sz="2400" dirty="0"/>
          </a:p>
          <a:p>
            <a:br>
              <a:rPr lang="en-US" sz="2400" dirty="0"/>
            </a:br>
            <a:r>
              <a:rPr lang="en-US" sz="2400" u="sng" dirty="0"/>
              <a:t>Title : </a:t>
            </a:r>
            <a:r>
              <a:rPr lang="en-US" sz="2400" dirty="0"/>
              <a:t>Including military careers by branch and type</a:t>
            </a:r>
          </a:p>
          <a:p>
            <a:r>
              <a:rPr lang="en-US" dirty="0"/>
              <a:t>	</a:t>
            </a:r>
          </a:p>
          <a:p>
            <a:endParaRPr lang="en-US" dirty="0"/>
          </a:p>
        </p:txBody>
      </p:sp>
      <p:pic>
        <p:nvPicPr>
          <p:cNvPr id="9" name="Picture 8">
            <a:extLst>
              <a:ext uri="{FF2B5EF4-FFF2-40B4-BE49-F238E27FC236}">
                <a16:creationId xmlns:a16="http://schemas.microsoft.com/office/drawing/2014/main" id="{62F42319-4752-498A-A443-AFD6B1846415}"/>
              </a:ext>
            </a:extLst>
          </p:cNvPr>
          <p:cNvPicPr>
            <a:picLocks noChangeAspect="1"/>
          </p:cNvPicPr>
          <p:nvPr/>
        </p:nvPicPr>
        <p:blipFill>
          <a:blip r:embed="rId2"/>
          <a:stretch>
            <a:fillRect/>
          </a:stretch>
        </p:blipFill>
        <p:spPr>
          <a:xfrm>
            <a:off x="0" y="0"/>
            <a:ext cx="2943636" cy="1514686"/>
          </a:xfrm>
          <a:prstGeom prst="rect">
            <a:avLst/>
          </a:prstGeom>
        </p:spPr>
      </p:pic>
      <p:pic>
        <p:nvPicPr>
          <p:cNvPr id="3" name="Picture 2">
            <a:extLst>
              <a:ext uri="{FF2B5EF4-FFF2-40B4-BE49-F238E27FC236}">
                <a16:creationId xmlns:a16="http://schemas.microsoft.com/office/drawing/2014/main" id="{A6B5D906-A969-F41E-BB9F-65466E030F7E}"/>
              </a:ext>
            </a:extLst>
          </p:cNvPr>
          <p:cNvPicPr>
            <a:picLocks noChangeAspect="1"/>
          </p:cNvPicPr>
          <p:nvPr/>
        </p:nvPicPr>
        <p:blipFill>
          <a:blip r:embed="rId3"/>
          <a:stretch>
            <a:fillRect/>
          </a:stretch>
        </p:blipFill>
        <p:spPr>
          <a:xfrm>
            <a:off x="5167422" y="73758"/>
            <a:ext cx="5990435" cy="6708040"/>
          </a:xfrm>
          <a:prstGeom prst="rect">
            <a:avLst/>
          </a:prstGeom>
          <a:ln>
            <a:solidFill>
              <a:schemeClr val="accent1"/>
            </a:solidFill>
          </a:ln>
        </p:spPr>
      </p:pic>
    </p:spTree>
    <p:extLst>
      <p:ext uri="{BB962C8B-B14F-4D97-AF65-F5344CB8AC3E}">
        <p14:creationId xmlns:p14="http://schemas.microsoft.com/office/powerpoint/2010/main" val="1789892067"/>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338C-00AB-44A2-840E-D1DD4632AB2C}"/>
              </a:ext>
            </a:extLst>
          </p:cNvPr>
          <p:cNvSpPr>
            <a:spLocks noGrp="1"/>
          </p:cNvSpPr>
          <p:nvPr>
            <p:ph type="title"/>
          </p:nvPr>
        </p:nvSpPr>
        <p:spPr>
          <a:xfrm>
            <a:off x="609601" y="139614"/>
            <a:ext cx="4267200" cy="941041"/>
          </a:xfrm>
        </p:spPr>
        <p:txBody>
          <a:bodyPr/>
          <a:lstStyle/>
          <a:p>
            <a:pPr algn="r"/>
            <a:r>
              <a:rPr lang="en-US" dirty="0"/>
              <a:t>Careers</a:t>
            </a:r>
          </a:p>
        </p:txBody>
      </p:sp>
      <p:pic>
        <p:nvPicPr>
          <p:cNvPr id="4" name="Picture 3">
            <a:extLst>
              <a:ext uri="{FF2B5EF4-FFF2-40B4-BE49-F238E27FC236}">
                <a16:creationId xmlns:a16="http://schemas.microsoft.com/office/drawing/2014/main" id="{DE023D71-CD43-4790-A8C6-A7916FE60062}"/>
              </a:ext>
            </a:extLst>
          </p:cNvPr>
          <p:cNvPicPr>
            <a:picLocks noChangeAspect="1"/>
          </p:cNvPicPr>
          <p:nvPr/>
        </p:nvPicPr>
        <p:blipFill>
          <a:blip r:embed="rId2"/>
          <a:stretch>
            <a:fillRect/>
          </a:stretch>
        </p:blipFill>
        <p:spPr>
          <a:xfrm>
            <a:off x="0" y="0"/>
            <a:ext cx="2962688" cy="1543265"/>
          </a:xfrm>
          <a:prstGeom prst="rect">
            <a:avLst/>
          </a:prstGeom>
        </p:spPr>
      </p:pic>
      <p:pic>
        <p:nvPicPr>
          <p:cNvPr id="5" name="Picture 4">
            <a:extLst>
              <a:ext uri="{FF2B5EF4-FFF2-40B4-BE49-F238E27FC236}">
                <a16:creationId xmlns:a16="http://schemas.microsoft.com/office/drawing/2014/main" id="{1E2F63CA-25A2-98B8-DCF9-377DE57FBFC7}"/>
              </a:ext>
            </a:extLst>
          </p:cNvPr>
          <p:cNvPicPr>
            <a:picLocks noChangeAspect="1"/>
          </p:cNvPicPr>
          <p:nvPr/>
        </p:nvPicPr>
        <p:blipFill>
          <a:blip r:embed="rId3"/>
          <a:stretch>
            <a:fillRect/>
          </a:stretch>
        </p:blipFill>
        <p:spPr>
          <a:xfrm>
            <a:off x="3417738" y="938073"/>
            <a:ext cx="5941806" cy="5780313"/>
          </a:xfrm>
          <a:prstGeom prst="rect">
            <a:avLst/>
          </a:prstGeom>
          <a:ln w="15875">
            <a:solidFill>
              <a:schemeClr val="accent1"/>
            </a:solidFill>
          </a:ln>
        </p:spPr>
      </p:pic>
    </p:spTree>
    <p:extLst>
      <p:ext uri="{BB962C8B-B14F-4D97-AF65-F5344CB8AC3E}">
        <p14:creationId xmlns:p14="http://schemas.microsoft.com/office/powerpoint/2010/main" val="2299356897"/>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609600" y="139614"/>
            <a:ext cx="9508067" cy="941041"/>
          </a:xfrm>
        </p:spPr>
        <p:txBody>
          <a:bodyPr anchor="ctr">
            <a:normAutofit/>
          </a:bodyPr>
          <a:lstStyle/>
          <a:p>
            <a:r>
              <a:rPr lang="en-US" sz="2800"/>
              <a:t>The MassHire CIS Training Calendar</a:t>
            </a:r>
            <a:br>
              <a:rPr lang="en-US" sz="2800"/>
            </a:br>
            <a:r>
              <a:rPr lang="en-US" sz="2800">
                <a:hlinkClick r:id="rId2">
                  <a:extLst>
                    <a:ext uri="{A12FA001-AC4F-418D-AE19-62706E023703}">
                      <ahyp:hlinkClr xmlns:ahyp="http://schemas.microsoft.com/office/drawing/2018/hyperlinkcolor" val="tx"/>
                    </a:ext>
                  </a:extLst>
                </a:hlinkClick>
              </a:rPr>
              <a:t>https://www.mass.gov/workforce-system-staff-training</a:t>
            </a:r>
            <a:r>
              <a:rPr lang="en-US" sz="2800"/>
              <a:t> </a:t>
            </a:r>
          </a:p>
        </p:txBody>
      </p:sp>
      <p:pic>
        <p:nvPicPr>
          <p:cNvPr id="5" name="Picture 4">
            <a:extLst>
              <a:ext uri="{FF2B5EF4-FFF2-40B4-BE49-F238E27FC236}">
                <a16:creationId xmlns:a16="http://schemas.microsoft.com/office/drawing/2014/main" id="{E4A48748-CE85-9A2A-72EA-3A556681F2A1}"/>
              </a:ext>
            </a:extLst>
          </p:cNvPr>
          <p:cNvPicPr>
            <a:picLocks noChangeAspect="1"/>
          </p:cNvPicPr>
          <p:nvPr/>
        </p:nvPicPr>
        <p:blipFill>
          <a:blip r:embed="rId3"/>
          <a:stretch>
            <a:fillRect/>
          </a:stretch>
        </p:blipFill>
        <p:spPr>
          <a:xfrm>
            <a:off x="2897439" y="1446236"/>
            <a:ext cx="6397121" cy="4525963"/>
          </a:xfrm>
          <a:prstGeom prst="rect">
            <a:avLst/>
          </a:prstGeom>
          <a:noFill/>
          <a:ln w="22225">
            <a:solidFill>
              <a:schemeClr val="accent1"/>
            </a:solidFill>
          </a:ln>
        </p:spPr>
      </p:pic>
      <p:sp>
        <p:nvSpPr>
          <p:cNvPr id="10" name="Slide Number Placeholder 4">
            <a:extLst>
              <a:ext uri="{FF2B5EF4-FFF2-40B4-BE49-F238E27FC236}">
                <a16:creationId xmlns:a16="http://schemas.microsoft.com/office/drawing/2014/main" id="{D679420A-9EED-A791-E176-AD399B4B4218}"/>
              </a:ext>
            </a:extLst>
          </p:cNvPr>
          <p:cNvSpPr>
            <a:spLocks noGrp="1"/>
          </p:cNvSpPr>
          <p:nvPr>
            <p:ph type="sldNum" sz="quarter" idx="12"/>
          </p:nvPr>
        </p:nvSpPr>
        <p:spPr>
          <a:xfrm>
            <a:off x="11187289" y="6358002"/>
            <a:ext cx="395111" cy="365125"/>
          </a:xfrm>
        </p:spPr>
        <p:txBody>
          <a:bodyPr/>
          <a:lstStyle/>
          <a:p>
            <a:pPr>
              <a:spcAft>
                <a:spcPts val="600"/>
              </a:spcAft>
              <a:defRPr/>
            </a:pPr>
            <a:fld id="{E072579F-9FF5-4201-872C-73481382824D}" type="slidenum">
              <a:rPr lang="en-US"/>
              <a:pPr>
                <a:spcAft>
                  <a:spcPts val="600"/>
                </a:spcAft>
                <a:defRPr/>
              </a:pPr>
              <a:t>4</a:t>
            </a:fld>
            <a:endParaRPr lang="en-US"/>
          </a:p>
        </p:txBody>
      </p:sp>
    </p:spTree>
    <p:extLst>
      <p:ext uri="{BB962C8B-B14F-4D97-AF65-F5344CB8AC3E}">
        <p14:creationId xmlns:p14="http://schemas.microsoft.com/office/powerpoint/2010/main" val="3857111014"/>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707343-2031-4BCF-B77E-01A4A0C4F952}"/>
              </a:ext>
            </a:extLst>
          </p:cNvPr>
          <p:cNvSpPr>
            <a:spLocks noGrp="1"/>
          </p:cNvSpPr>
          <p:nvPr>
            <p:ph type="title"/>
          </p:nvPr>
        </p:nvSpPr>
        <p:spPr>
          <a:xfrm>
            <a:off x="838200" y="285616"/>
            <a:ext cx="3820886" cy="692398"/>
          </a:xfrm>
        </p:spPr>
        <p:txBody>
          <a:bodyPr>
            <a:normAutofit/>
          </a:bodyPr>
          <a:lstStyle/>
          <a:p>
            <a:pPr algn="r"/>
            <a:r>
              <a:rPr lang="en-US" dirty="0"/>
              <a:t>Careers</a:t>
            </a:r>
          </a:p>
        </p:txBody>
      </p:sp>
      <p:sp>
        <p:nvSpPr>
          <p:cNvPr id="7" name="TextBox 6">
            <a:extLst>
              <a:ext uri="{FF2B5EF4-FFF2-40B4-BE49-F238E27FC236}">
                <a16:creationId xmlns:a16="http://schemas.microsoft.com/office/drawing/2014/main" id="{85E0B1CC-FE80-4B09-AFE2-178E94D64DBF}"/>
              </a:ext>
            </a:extLst>
          </p:cNvPr>
          <p:cNvSpPr txBox="1"/>
          <p:nvPr/>
        </p:nvSpPr>
        <p:spPr>
          <a:xfrm>
            <a:off x="1317193" y="2955413"/>
            <a:ext cx="2357785" cy="1477328"/>
          </a:xfrm>
          <a:prstGeom prst="rect">
            <a:avLst/>
          </a:prstGeom>
          <a:noFill/>
        </p:spPr>
        <p:txBody>
          <a:bodyPr wrap="square" rtlCol="0">
            <a:spAutoFit/>
          </a:bodyPr>
          <a:lstStyle/>
          <a:p>
            <a:r>
              <a:rPr lang="en-US" sz="2400" dirty="0"/>
              <a:t>Careers by  Title </a:t>
            </a:r>
          </a:p>
          <a:p>
            <a:endParaRPr lang="en-US" sz="2400" dirty="0"/>
          </a:p>
          <a:p>
            <a:r>
              <a:rPr lang="en-US" sz="2400" i="1" dirty="0"/>
              <a:t>Alphabetical</a:t>
            </a:r>
          </a:p>
          <a:p>
            <a:endParaRPr lang="en-US" dirty="0"/>
          </a:p>
        </p:txBody>
      </p:sp>
      <p:pic>
        <p:nvPicPr>
          <p:cNvPr id="9" name="Picture 8">
            <a:extLst>
              <a:ext uri="{FF2B5EF4-FFF2-40B4-BE49-F238E27FC236}">
                <a16:creationId xmlns:a16="http://schemas.microsoft.com/office/drawing/2014/main" id="{FFB67EFB-A469-4294-836A-B5737A77C037}"/>
              </a:ext>
            </a:extLst>
          </p:cNvPr>
          <p:cNvPicPr>
            <a:picLocks noChangeAspect="1"/>
          </p:cNvPicPr>
          <p:nvPr/>
        </p:nvPicPr>
        <p:blipFill>
          <a:blip r:embed="rId2"/>
          <a:stretch>
            <a:fillRect/>
          </a:stretch>
        </p:blipFill>
        <p:spPr>
          <a:xfrm>
            <a:off x="0" y="0"/>
            <a:ext cx="2934109" cy="1524213"/>
          </a:xfrm>
          <a:prstGeom prst="rect">
            <a:avLst/>
          </a:prstGeom>
        </p:spPr>
      </p:pic>
      <p:pic>
        <p:nvPicPr>
          <p:cNvPr id="4" name="Picture 3">
            <a:extLst>
              <a:ext uri="{FF2B5EF4-FFF2-40B4-BE49-F238E27FC236}">
                <a16:creationId xmlns:a16="http://schemas.microsoft.com/office/drawing/2014/main" id="{BDD8FB49-2965-79BD-9ED1-7B825D94FCD9}"/>
              </a:ext>
            </a:extLst>
          </p:cNvPr>
          <p:cNvPicPr>
            <a:picLocks noChangeAspect="1"/>
          </p:cNvPicPr>
          <p:nvPr/>
        </p:nvPicPr>
        <p:blipFill>
          <a:blip r:embed="rId3"/>
          <a:stretch>
            <a:fillRect/>
          </a:stretch>
        </p:blipFill>
        <p:spPr>
          <a:xfrm>
            <a:off x="5236029" y="78446"/>
            <a:ext cx="5950236" cy="6703351"/>
          </a:xfrm>
          <a:prstGeom prst="rect">
            <a:avLst/>
          </a:prstGeom>
        </p:spPr>
      </p:pic>
    </p:spTree>
    <p:extLst>
      <p:ext uri="{BB962C8B-B14F-4D97-AF65-F5344CB8AC3E}">
        <p14:creationId xmlns:p14="http://schemas.microsoft.com/office/powerpoint/2010/main" val="1763225074"/>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707343-2031-4BCF-B77E-01A4A0C4F952}"/>
              </a:ext>
            </a:extLst>
          </p:cNvPr>
          <p:cNvSpPr>
            <a:spLocks noGrp="1"/>
          </p:cNvSpPr>
          <p:nvPr>
            <p:ph type="title"/>
          </p:nvPr>
        </p:nvSpPr>
        <p:spPr>
          <a:xfrm>
            <a:off x="838199" y="285616"/>
            <a:ext cx="4013199" cy="692398"/>
          </a:xfrm>
        </p:spPr>
        <p:txBody>
          <a:bodyPr>
            <a:normAutofit/>
          </a:bodyPr>
          <a:lstStyle/>
          <a:p>
            <a:pPr algn="r"/>
            <a:r>
              <a:rPr lang="en-US" dirty="0"/>
              <a:t>Careers</a:t>
            </a:r>
          </a:p>
        </p:txBody>
      </p:sp>
      <p:sp>
        <p:nvSpPr>
          <p:cNvPr id="7" name="TextBox 6">
            <a:extLst>
              <a:ext uri="{FF2B5EF4-FFF2-40B4-BE49-F238E27FC236}">
                <a16:creationId xmlns:a16="http://schemas.microsoft.com/office/drawing/2014/main" id="{85E0B1CC-FE80-4B09-AFE2-178E94D64DBF}"/>
              </a:ext>
            </a:extLst>
          </p:cNvPr>
          <p:cNvSpPr txBox="1"/>
          <p:nvPr/>
        </p:nvSpPr>
        <p:spPr>
          <a:xfrm>
            <a:off x="287868" y="2649399"/>
            <a:ext cx="4013200" cy="1846659"/>
          </a:xfrm>
          <a:prstGeom prst="rect">
            <a:avLst/>
          </a:prstGeom>
          <a:noFill/>
        </p:spPr>
        <p:txBody>
          <a:bodyPr wrap="square" rtlCol="0">
            <a:spAutoFit/>
          </a:bodyPr>
          <a:lstStyle/>
          <a:p>
            <a:r>
              <a:rPr lang="en-US" sz="2400" u="sng" dirty="0"/>
              <a:t>Careers by  Title</a:t>
            </a:r>
          </a:p>
          <a:p>
            <a:r>
              <a:rPr lang="en-US" sz="2400" i="1" dirty="0">
                <a:latin typeface="Calibri" panose="020F0502020204030204" pitchFamily="34" charset="0"/>
                <a:ea typeface="Times New Roman" panose="02020603050405020304" pitchFamily="18" charset="0"/>
              </a:rPr>
              <a:t>C</a:t>
            </a:r>
            <a:r>
              <a:rPr lang="en-US" sz="2400" i="1" dirty="0">
                <a:effectLst/>
                <a:latin typeface="Calibri" panose="020F0502020204030204" pitchFamily="34" charset="0"/>
                <a:ea typeface="Times New Roman" panose="02020603050405020304" pitchFamily="18" charset="0"/>
              </a:rPr>
              <a:t>areers search has been updated to include the O*NET alternate titles</a:t>
            </a:r>
            <a:r>
              <a:rPr lang="en-US" sz="2400" i="1" dirty="0"/>
              <a:t> </a:t>
            </a:r>
          </a:p>
          <a:p>
            <a:endParaRPr lang="en-US" dirty="0"/>
          </a:p>
        </p:txBody>
      </p:sp>
      <p:pic>
        <p:nvPicPr>
          <p:cNvPr id="9" name="Picture 8">
            <a:extLst>
              <a:ext uri="{FF2B5EF4-FFF2-40B4-BE49-F238E27FC236}">
                <a16:creationId xmlns:a16="http://schemas.microsoft.com/office/drawing/2014/main" id="{FFB67EFB-A469-4294-836A-B5737A77C037}"/>
              </a:ext>
            </a:extLst>
          </p:cNvPr>
          <p:cNvPicPr>
            <a:picLocks noChangeAspect="1"/>
          </p:cNvPicPr>
          <p:nvPr/>
        </p:nvPicPr>
        <p:blipFill>
          <a:blip r:embed="rId3"/>
          <a:stretch>
            <a:fillRect/>
          </a:stretch>
        </p:blipFill>
        <p:spPr>
          <a:xfrm>
            <a:off x="0" y="0"/>
            <a:ext cx="2934109" cy="1524213"/>
          </a:xfrm>
          <a:prstGeom prst="rect">
            <a:avLst/>
          </a:prstGeom>
        </p:spPr>
      </p:pic>
      <p:sp>
        <p:nvSpPr>
          <p:cNvPr id="10" name="TextBox 9">
            <a:extLst>
              <a:ext uri="{FF2B5EF4-FFF2-40B4-BE49-F238E27FC236}">
                <a16:creationId xmlns:a16="http://schemas.microsoft.com/office/drawing/2014/main" id="{47378F94-33D8-C9F8-E783-5A313A4C09E5}"/>
              </a:ext>
            </a:extLst>
          </p:cNvPr>
          <p:cNvSpPr txBox="1"/>
          <p:nvPr/>
        </p:nvSpPr>
        <p:spPr>
          <a:xfrm>
            <a:off x="295126" y="4909458"/>
            <a:ext cx="4401979" cy="646331"/>
          </a:xfrm>
          <a:prstGeom prst="rect">
            <a:avLst/>
          </a:prstGeom>
          <a:noFill/>
        </p:spPr>
        <p:txBody>
          <a:bodyPr wrap="square" rtlCol="0">
            <a:spAutoFit/>
          </a:bodyPr>
          <a:lstStyle/>
          <a:p>
            <a:r>
              <a:rPr lang="en-US" dirty="0">
                <a:hlinkClick r:id="rId4"/>
              </a:rPr>
              <a:t>https://www.onetcenter.org/dictionary/28.2/excel/alternate_titles.html</a:t>
            </a:r>
            <a:r>
              <a:rPr lang="en-US" dirty="0"/>
              <a:t>  </a:t>
            </a:r>
          </a:p>
        </p:txBody>
      </p:sp>
      <p:pic>
        <p:nvPicPr>
          <p:cNvPr id="4" name="Picture 3">
            <a:extLst>
              <a:ext uri="{FF2B5EF4-FFF2-40B4-BE49-F238E27FC236}">
                <a16:creationId xmlns:a16="http://schemas.microsoft.com/office/drawing/2014/main" id="{D5956E5F-C417-0772-E0EF-EE845766F73A}"/>
              </a:ext>
            </a:extLst>
          </p:cNvPr>
          <p:cNvPicPr>
            <a:picLocks noChangeAspect="1"/>
          </p:cNvPicPr>
          <p:nvPr/>
        </p:nvPicPr>
        <p:blipFill>
          <a:blip r:embed="rId5"/>
          <a:stretch>
            <a:fillRect/>
          </a:stretch>
        </p:blipFill>
        <p:spPr>
          <a:xfrm>
            <a:off x="5047672" y="144104"/>
            <a:ext cx="6880576" cy="6572384"/>
          </a:xfrm>
          <a:prstGeom prst="rect">
            <a:avLst/>
          </a:prstGeom>
          <a:ln>
            <a:solidFill>
              <a:schemeClr val="accent1"/>
            </a:solidFill>
          </a:ln>
        </p:spPr>
      </p:pic>
    </p:spTree>
    <p:extLst>
      <p:ext uri="{BB962C8B-B14F-4D97-AF65-F5344CB8AC3E}">
        <p14:creationId xmlns:p14="http://schemas.microsoft.com/office/powerpoint/2010/main" val="509124550"/>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707343-2031-4BCF-B77E-01A4A0C4F952}"/>
              </a:ext>
            </a:extLst>
          </p:cNvPr>
          <p:cNvSpPr>
            <a:spLocks noGrp="1"/>
          </p:cNvSpPr>
          <p:nvPr>
            <p:ph type="title"/>
          </p:nvPr>
        </p:nvSpPr>
        <p:spPr>
          <a:xfrm>
            <a:off x="838199" y="285616"/>
            <a:ext cx="3949999" cy="692398"/>
          </a:xfrm>
        </p:spPr>
        <p:txBody>
          <a:bodyPr>
            <a:normAutofit/>
          </a:bodyPr>
          <a:lstStyle/>
          <a:p>
            <a:pPr algn="r"/>
            <a:r>
              <a:rPr lang="en-US" dirty="0"/>
              <a:t>Careers</a:t>
            </a:r>
          </a:p>
        </p:txBody>
      </p:sp>
      <p:sp>
        <p:nvSpPr>
          <p:cNvPr id="7" name="TextBox 6">
            <a:extLst>
              <a:ext uri="{FF2B5EF4-FFF2-40B4-BE49-F238E27FC236}">
                <a16:creationId xmlns:a16="http://schemas.microsoft.com/office/drawing/2014/main" id="{85E0B1CC-FE80-4B09-AFE2-178E94D64DBF}"/>
              </a:ext>
            </a:extLst>
          </p:cNvPr>
          <p:cNvSpPr txBox="1"/>
          <p:nvPr/>
        </p:nvSpPr>
        <p:spPr>
          <a:xfrm>
            <a:off x="326571" y="2426851"/>
            <a:ext cx="4365172" cy="2954655"/>
          </a:xfrm>
          <a:prstGeom prst="rect">
            <a:avLst/>
          </a:prstGeom>
          <a:noFill/>
        </p:spPr>
        <p:txBody>
          <a:bodyPr wrap="square" rtlCol="0">
            <a:spAutoFit/>
          </a:bodyPr>
          <a:lstStyle/>
          <a:p>
            <a:r>
              <a:rPr lang="en-US" sz="2400" u="sng" dirty="0"/>
              <a:t>Careers by  Title</a:t>
            </a:r>
          </a:p>
          <a:p>
            <a:r>
              <a:rPr lang="en-US" sz="2400" i="1" dirty="0"/>
              <a:t>Advanced Search feature </a:t>
            </a:r>
          </a:p>
          <a:p>
            <a:endParaRPr lang="en-US" sz="2400" i="1" dirty="0"/>
          </a:p>
          <a:p>
            <a:endParaRPr lang="en-US" sz="2400" i="1" dirty="0"/>
          </a:p>
          <a:p>
            <a:r>
              <a:rPr lang="en-US" sz="2400" i="1" dirty="0">
                <a:solidFill>
                  <a:srgbClr val="FF0000"/>
                </a:solidFill>
              </a:rPr>
              <a:t>NOTE:</a:t>
            </a:r>
          </a:p>
          <a:p>
            <a:r>
              <a:rPr lang="en-US" sz="2400" i="1" dirty="0"/>
              <a:t>Self Surveys as an Advanced Search feature is not available. </a:t>
            </a:r>
          </a:p>
          <a:p>
            <a:endParaRPr lang="en-US" dirty="0"/>
          </a:p>
        </p:txBody>
      </p:sp>
      <p:pic>
        <p:nvPicPr>
          <p:cNvPr id="9" name="Picture 8">
            <a:extLst>
              <a:ext uri="{FF2B5EF4-FFF2-40B4-BE49-F238E27FC236}">
                <a16:creationId xmlns:a16="http://schemas.microsoft.com/office/drawing/2014/main" id="{FFB67EFB-A469-4294-836A-B5737A77C037}"/>
              </a:ext>
            </a:extLst>
          </p:cNvPr>
          <p:cNvPicPr>
            <a:picLocks noChangeAspect="1"/>
          </p:cNvPicPr>
          <p:nvPr/>
        </p:nvPicPr>
        <p:blipFill>
          <a:blip r:embed="rId2"/>
          <a:stretch>
            <a:fillRect/>
          </a:stretch>
        </p:blipFill>
        <p:spPr>
          <a:xfrm>
            <a:off x="0" y="0"/>
            <a:ext cx="2934109" cy="1524213"/>
          </a:xfrm>
          <a:prstGeom prst="rect">
            <a:avLst/>
          </a:prstGeom>
        </p:spPr>
      </p:pic>
      <p:pic>
        <p:nvPicPr>
          <p:cNvPr id="4" name="Picture 3">
            <a:extLst>
              <a:ext uri="{FF2B5EF4-FFF2-40B4-BE49-F238E27FC236}">
                <a16:creationId xmlns:a16="http://schemas.microsoft.com/office/drawing/2014/main" id="{33666DCF-778C-D1D9-795E-55A0AD692586}"/>
              </a:ext>
            </a:extLst>
          </p:cNvPr>
          <p:cNvPicPr>
            <a:picLocks noChangeAspect="1"/>
          </p:cNvPicPr>
          <p:nvPr/>
        </p:nvPicPr>
        <p:blipFill>
          <a:blip r:embed="rId3"/>
          <a:stretch>
            <a:fillRect/>
          </a:stretch>
        </p:blipFill>
        <p:spPr>
          <a:xfrm>
            <a:off x="4788198" y="1368319"/>
            <a:ext cx="6810808" cy="4618824"/>
          </a:xfrm>
          <a:prstGeom prst="rect">
            <a:avLst/>
          </a:prstGeom>
        </p:spPr>
      </p:pic>
    </p:spTree>
    <p:extLst>
      <p:ext uri="{BB962C8B-B14F-4D97-AF65-F5344CB8AC3E}">
        <p14:creationId xmlns:p14="http://schemas.microsoft.com/office/powerpoint/2010/main" val="3405440577"/>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AEC933-052F-4DFC-ADE6-0A21FACCA151}"/>
              </a:ext>
            </a:extLst>
          </p:cNvPr>
          <p:cNvSpPr>
            <a:spLocks noGrp="1"/>
          </p:cNvSpPr>
          <p:nvPr>
            <p:ph type="title"/>
          </p:nvPr>
        </p:nvSpPr>
        <p:spPr>
          <a:xfrm>
            <a:off x="838200" y="285616"/>
            <a:ext cx="3820886" cy="692398"/>
          </a:xfrm>
        </p:spPr>
        <p:txBody>
          <a:bodyPr>
            <a:normAutofit/>
          </a:bodyPr>
          <a:lstStyle/>
          <a:p>
            <a:pPr algn="r"/>
            <a:r>
              <a:rPr lang="en-US" dirty="0"/>
              <a:t>Careers</a:t>
            </a:r>
          </a:p>
        </p:txBody>
      </p:sp>
      <p:sp>
        <p:nvSpPr>
          <p:cNvPr id="9" name="TextBox 8">
            <a:extLst>
              <a:ext uri="{FF2B5EF4-FFF2-40B4-BE49-F238E27FC236}">
                <a16:creationId xmlns:a16="http://schemas.microsoft.com/office/drawing/2014/main" id="{5938A7E3-E740-4088-B50C-C6CAD7891932}"/>
              </a:ext>
            </a:extLst>
          </p:cNvPr>
          <p:cNvSpPr txBox="1"/>
          <p:nvPr/>
        </p:nvSpPr>
        <p:spPr>
          <a:xfrm>
            <a:off x="177800" y="1267391"/>
            <a:ext cx="4309532" cy="4431983"/>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u="sng" dirty="0"/>
              <a:t>At A Glance</a:t>
            </a:r>
            <a:br>
              <a:rPr lang="en-US" sz="2400" dirty="0"/>
            </a:br>
            <a:endParaRPr lang="en-US" sz="2400" dirty="0"/>
          </a:p>
          <a:p>
            <a:pPr marL="742950" lvl="1" indent="-285750">
              <a:buFont typeface="Arial" panose="020B0604020202020204" pitchFamily="34" charset="0"/>
              <a:buChar char="•"/>
            </a:pPr>
            <a:r>
              <a:rPr lang="en-US" sz="2400" dirty="0"/>
              <a:t>Wages</a:t>
            </a:r>
          </a:p>
          <a:p>
            <a:pPr marL="742950" lvl="1" indent="-285750">
              <a:buFont typeface="Arial" panose="020B0604020202020204" pitchFamily="34" charset="0"/>
              <a:buChar char="•"/>
            </a:pPr>
            <a:r>
              <a:rPr lang="en-US" sz="2400" dirty="0"/>
              <a:t>Education &amp; Training</a:t>
            </a:r>
          </a:p>
          <a:p>
            <a:pPr marL="742950" lvl="1" indent="-285750">
              <a:buFont typeface="Arial" panose="020B0604020202020204" pitchFamily="34" charset="0"/>
              <a:buChar char="•"/>
            </a:pPr>
            <a:r>
              <a:rPr lang="en-US" sz="2400" dirty="0"/>
              <a:t>Employment Opportunities</a:t>
            </a:r>
          </a:p>
          <a:p>
            <a:pPr marL="742950" lvl="1" indent="-285750">
              <a:buFont typeface="Arial" panose="020B0604020202020204" pitchFamily="34" charset="0"/>
              <a:buChar char="•"/>
            </a:pPr>
            <a:r>
              <a:rPr lang="en-US" sz="2400" dirty="0"/>
              <a:t>Job Tasks</a:t>
            </a:r>
          </a:p>
          <a:p>
            <a:pPr marL="742950" lvl="1" indent="-285750">
              <a:buFont typeface="Arial" panose="020B0604020202020204" pitchFamily="34" charset="0"/>
              <a:buChar char="•"/>
            </a:pPr>
            <a:r>
              <a:rPr lang="en-US" sz="2400" dirty="0"/>
              <a:t>Work Settings </a:t>
            </a:r>
          </a:p>
          <a:p>
            <a:pPr marL="742950" lvl="1" indent="-285750">
              <a:buFont typeface="Arial" panose="020B0604020202020204" pitchFamily="34" charset="0"/>
              <a:buChar char="•"/>
            </a:pPr>
            <a:r>
              <a:rPr lang="en-US" sz="2400" dirty="0"/>
              <a:t>Career Cluster category</a:t>
            </a:r>
            <a:br>
              <a:rPr lang="en-US" sz="2400" dirty="0"/>
            </a:br>
            <a:endParaRPr lang="en-US" sz="2400" dirty="0"/>
          </a:p>
          <a:p>
            <a:pPr marL="285750" indent="-285750">
              <a:buFont typeface="Arial" panose="020B0604020202020204" pitchFamily="34" charset="0"/>
              <a:buChar char="•"/>
            </a:pPr>
            <a:r>
              <a:rPr lang="en-US" sz="2400" dirty="0"/>
              <a:t>Video</a:t>
            </a:r>
          </a:p>
          <a:p>
            <a:endParaRPr lang="en-US" dirty="0"/>
          </a:p>
        </p:txBody>
      </p:sp>
      <p:pic>
        <p:nvPicPr>
          <p:cNvPr id="4" name="Picture 3">
            <a:extLst>
              <a:ext uri="{FF2B5EF4-FFF2-40B4-BE49-F238E27FC236}">
                <a16:creationId xmlns:a16="http://schemas.microsoft.com/office/drawing/2014/main" id="{4CD520AE-AF1C-EAB4-D005-F2324144326B}"/>
              </a:ext>
            </a:extLst>
          </p:cNvPr>
          <p:cNvPicPr>
            <a:picLocks noChangeAspect="1"/>
          </p:cNvPicPr>
          <p:nvPr/>
        </p:nvPicPr>
        <p:blipFill>
          <a:blip r:embed="rId2"/>
          <a:stretch>
            <a:fillRect/>
          </a:stretch>
        </p:blipFill>
        <p:spPr>
          <a:xfrm>
            <a:off x="4940599" y="139531"/>
            <a:ext cx="6077262" cy="6578938"/>
          </a:xfrm>
          <a:prstGeom prst="rect">
            <a:avLst/>
          </a:prstGeom>
        </p:spPr>
      </p:pic>
      <p:pic>
        <p:nvPicPr>
          <p:cNvPr id="2" name="Picture 1">
            <a:extLst>
              <a:ext uri="{FF2B5EF4-FFF2-40B4-BE49-F238E27FC236}">
                <a16:creationId xmlns:a16="http://schemas.microsoft.com/office/drawing/2014/main" id="{A7C9BD50-FF67-084E-E314-C7646A42985B}"/>
              </a:ext>
            </a:extLst>
          </p:cNvPr>
          <p:cNvPicPr>
            <a:picLocks noChangeAspect="1"/>
          </p:cNvPicPr>
          <p:nvPr/>
        </p:nvPicPr>
        <p:blipFill>
          <a:blip r:embed="rId3"/>
          <a:stretch>
            <a:fillRect/>
          </a:stretch>
        </p:blipFill>
        <p:spPr>
          <a:xfrm>
            <a:off x="0" y="0"/>
            <a:ext cx="2934109" cy="1524213"/>
          </a:xfrm>
          <a:prstGeom prst="rect">
            <a:avLst/>
          </a:prstGeom>
        </p:spPr>
      </p:pic>
    </p:spTree>
    <p:extLst>
      <p:ext uri="{BB962C8B-B14F-4D97-AF65-F5344CB8AC3E}">
        <p14:creationId xmlns:p14="http://schemas.microsoft.com/office/powerpoint/2010/main" val="3278737551"/>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F4397E-77EB-4CC5-9B34-D6FCC2385369}"/>
              </a:ext>
            </a:extLst>
          </p:cNvPr>
          <p:cNvSpPr txBox="1"/>
          <p:nvPr/>
        </p:nvSpPr>
        <p:spPr>
          <a:xfrm>
            <a:off x="228600" y="1314808"/>
            <a:ext cx="3962400" cy="4985980"/>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u="sng" dirty="0"/>
              <a:t>Job Description</a:t>
            </a:r>
            <a:br>
              <a:rPr lang="en-US" sz="2400" dirty="0"/>
            </a:br>
            <a:endParaRPr lang="en-US" sz="2400" dirty="0"/>
          </a:p>
          <a:p>
            <a:pPr marL="742950" lvl="1" indent="-285750">
              <a:buFont typeface="Arial" panose="020B0604020202020204" pitchFamily="34" charset="0"/>
              <a:buChar char="•"/>
            </a:pPr>
            <a:r>
              <a:rPr lang="en-US" sz="2400" dirty="0"/>
              <a:t>Overview</a:t>
            </a:r>
          </a:p>
          <a:p>
            <a:pPr marL="742950" lvl="1" indent="-285750">
              <a:buFont typeface="Arial" panose="020B0604020202020204" pitchFamily="34" charset="0"/>
              <a:buChar char="•"/>
            </a:pPr>
            <a:r>
              <a:rPr lang="en-US" sz="2400" dirty="0"/>
              <a:t>Job Tasks</a:t>
            </a:r>
          </a:p>
          <a:p>
            <a:pPr marL="742950" lvl="1" indent="-285750">
              <a:buFont typeface="Arial" panose="020B0604020202020204" pitchFamily="34" charset="0"/>
              <a:buChar char="•"/>
            </a:pPr>
            <a:r>
              <a:rPr lang="en-US" sz="2400" dirty="0"/>
              <a:t>Skills &amp; Abilities</a:t>
            </a:r>
          </a:p>
          <a:p>
            <a:pPr marL="742950" lvl="1" indent="-285750">
              <a:buFont typeface="Arial" panose="020B0604020202020204" pitchFamily="34" charset="0"/>
              <a:buChar char="•"/>
            </a:pPr>
            <a:r>
              <a:rPr lang="en-US" sz="2400" dirty="0"/>
              <a:t>Work Settings</a:t>
            </a:r>
          </a:p>
          <a:p>
            <a:pPr marL="742950" lvl="1" indent="-285750">
              <a:buFont typeface="Arial" panose="020B0604020202020204" pitchFamily="34" charset="0"/>
              <a:buChar char="•"/>
            </a:pPr>
            <a:r>
              <a:rPr lang="en-US" sz="2400" dirty="0"/>
              <a:t>Physical Demands</a:t>
            </a:r>
            <a:br>
              <a:rPr lang="en-US" sz="2400" dirty="0"/>
            </a:br>
            <a:endParaRPr lang="en-US" sz="2400" dirty="0"/>
          </a:p>
          <a:p>
            <a:pPr marL="285750" indent="-285750">
              <a:buFont typeface="Arial" panose="020B0604020202020204" pitchFamily="34" charset="0"/>
              <a:buChar char="•"/>
            </a:pPr>
            <a:r>
              <a:rPr lang="en-US" sz="2400" dirty="0"/>
              <a:t>Sub sections provide more details</a:t>
            </a:r>
          </a:p>
          <a:p>
            <a:endParaRPr lang="en-US" dirty="0"/>
          </a:p>
          <a:p>
            <a:endParaRPr lang="en-US" dirty="0"/>
          </a:p>
          <a:p>
            <a:endParaRPr lang="en-US" dirty="0"/>
          </a:p>
        </p:txBody>
      </p:sp>
      <p:sp>
        <p:nvSpPr>
          <p:cNvPr id="8" name="Title 1">
            <a:extLst>
              <a:ext uri="{FF2B5EF4-FFF2-40B4-BE49-F238E27FC236}">
                <a16:creationId xmlns:a16="http://schemas.microsoft.com/office/drawing/2014/main" id="{65DE23BD-B1E7-450D-A9E4-AE949EDAAEED}"/>
              </a:ext>
            </a:extLst>
          </p:cNvPr>
          <p:cNvSpPr>
            <a:spLocks noGrp="1"/>
          </p:cNvSpPr>
          <p:nvPr>
            <p:ph type="title"/>
          </p:nvPr>
        </p:nvSpPr>
        <p:spPr>
          <a:xfrm>
            <a:off x="838200" y="285616"/>
            <a:ext cx="3749526" cy="692398"/>
          </a:xfrm>
        </p:spPr>
        <p:txBody>
          <a:bodyPr>
            <a:normAutofit/>
          </a:bodyPr>
          <a:lstStyle/>
          <a:p>
            <a:pPr algn="r"/>
            <a:r>
              <a:rPr lang="en-US" dirty="0"/>
              <a:t>Careers</a:t>
            </a:r>
          </a:p>
        </p:txBody>
      </p:sp>
      <p:pic>
        <p:nvPicPr>
          <p:cNvPr id="3" name="Picture 2">
            <a:extLst>
              <a:ext uri="{FF2B5EF4-FFF2-40B4-BE49-F238E27FC236}">
                <a16:creationId xmlns:a16="http://schemas.microsoft.com/office/drawing/2014/main" id="{1D0ABBD5-551F-1930-950B-E4CB8D5B605C}"/>
              </a:ext>
            </a:extLst>
          </p:cNvPr>
          <p:cNvPicPr>
            <a:picLocks noChangeAspect="1"/>
          </p:cNvPicPr>
          <p:nvPr/>
        </p:nvPicPr>
        <p:blipFill>
          <a:blip r:embed="rId2"/>
          <a:stretch>
            <a:fillRect/>
          </a:stretch>
        </p:blipFill>
        <p:spPr>
          <a:xfrm>
            <a:off x="4587726" y="961896"/>
            <a:ext cx="6064562" cy="5086611"/>
          </a:xfrm>
          <a:prstGeom prst="rect">
            <a:avLst/>
          </a:prstGeom>
        </p:spPr>
      </p:pic>
      <p:pic>
        <p:nvPicPr>
          <p:cNvPr id="2" name="Picture 1">
            <a:extLst>
              <a:ext uri="{FF2B5EF4-FFF2-40B4-BE49-F238E27FC236}">
                <a16:creationId xmlns:a16="http://schemas.microsoft.com/office/drawing/2014/main" id="{E0E9958A-DBB2-5AD4-0E8E-0E5AFD39B93D}"/>
              </a:ext>
            </a:extLst>
          </p:cNvPr>
          <p:cNvPicPr>
            <a:picLocks noChangeAspect="1"/>
          </p:cNvPicPr>
          <p:nvPr/>
        </p:nvPicPr>
        <p:blipFill>
          <a:blip r:embed="rId3"/>
          <a:stretch>
            <a:fillRect/>
          </a:stretch>
        </p:blipFill>
        <p:spPr>
          <a:xfrm>
            <a:off x="0" y="0"/>
            <a:ext cx="2934109" cy="1524213"/>
          </a:xfrm>
          <a:prstGeom prst="rect">
            <a:avLst/>
          </a:prstGeom>
        </p:spPr>
      </p:pic>
    </p:spTree>
    <p:extLst>
      <p:ext uri="{BB962C8B-B14F-4D97-AF65-F5344CB8AC3E}">
        <p14:creationId xmlns:p14="http://schemas.microsoft.com/office/powerpoint/2010/main" val="3742003786"/>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B2E827E-07F6-49E3-A8A0-44CAD1F605E3}"/>
              </a:ext>
            </a:extLst>
          </p:cNvPr>
          <p:cNvSpPr>
            <a:spLocks noGrp="1"/>
          </p:cNvSpPr>
          <p:nvPr>
            <p:ph type="title"/>
          </p:nvPr>
        </p:nvSpPr>
        <p:spPr>
          <a:xfrm>
            <a:off x="3135086" y="285616"/>
            <a:ext cx="2253342" cy="692398"/>
          </a:xfrm>
        </p:spPr>
        <p:txBody>
          <a:bodyPr>
            <a:normAutofit fontScale="90000"/>
          </a:bodyPr>
          <a:lstStyle/>
          <a:p>
            <a:pPr algn="ctr"/>
            <a:r>
              <a:rPr lang="en-US" dirty="0"/>
              <a:t>Labor Market Information</a:t>
            </a:r>
          </a:p>
        </p:txBody>
      </p:sp>
      <p:sp>
        <p:nvSpPr>
          <p:cNvPr id="7" name="TextBox 6">
            <a:extLst>
              <a:ext uri="{FF2B5EF4-FFF2-40B4-BE49-F238E27FC236}">
                <a16:creationId xmlns:a16="http://schemas.microsoft.com/office/drawing/2014/main" id="{9D91170A-B032-4063-A342-ECC2FBAEBEB3}"/>
              </a:ext>
            </a:extLst>
          </p:cNvPr>
          <p:cNvSpPr txBox="1"/>
          <p:nvPr/>
        </p:nvSpPr>
        <p:spPr>
          <a:xfrm>
            <a:off x="237070" y="1177652"/>
            <a:ext cx="4617959" cy="5355312"/>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Wages</a:t>
            </a:r>
          </a:p>
          <a:p>
            <a:pPr marL="742950" lvl="1" indent="-285750">
              <a:buFont typeface="Arial" panose="020B0604020202020204" pitchFamily="34" charset="0"/>
              <a:buChar char="•"/>
            </a:pPr>
            <a:r>
              <a:rPr lang="en-US" sz="2400" i="1" dirty="0"/>
              <a:t>Annual, Monthly, Hourly</a:t>
            </a:r>
            <a:br>
              <a:rPr lang="en-US" sz="2400" dirty="0"/>
            </a:br>
            <a:endParaRPr lang="en-US" sz="2400" dirty="0"/>
          </a:p>
          <a:p>
            <a:pPr marL="285750" indent="-285750">
              <a:buFont typeface="Arial" panose="020B0604020202020204" pitchFamily="34" charset="0"/>
              <a:buChar char="•"/>
            </a:pPr>
            <a:r>
              <a:rPr lang="en-US" sz="2400" dirty="0"/>
              <a:t>Massachusetts default by New England City Town Areas (NECTAs)</a:t>
            </a:r>
            <a:br>
              <a:rPr lang="en-US" sz="2400" dirty="0"/>
            </a:br>
            <a:endParaRPr lang="en-US" sz="2400" dirty="0"/>
          </a:p>
          <a:p>
            <a:pPr marL="285750" indent="-285750">
              <a:buFont typeface="Arial" panose="020B0604020202020204" pitchFamily="34" charset="0"/>
              <a:buChar char="•"/>
            </a:pPr>
            <a:r>
              <a:rPr lang="en-US" sz="2400" dirty="0"/>
              <a:t>Select other states</a:t>
            </a:r>
            <a:br>
              <a:rPr lang="en-US" sz="2400" dirty="0"/>
            </a:br>
            <a:endParaRPr lang="en-US" sz="2400" dirty="0"/>
          </a:p>
          <a:p>
            <a:pPr marL="285750" indent="-285750">
              <a:buFont typeface="Arial" panose="020B0604020202020204" pitchFamily="34" charset="0"/>
              <a:buChar char="•"/>
            </a:pPr>
            <a:r>
              <a:rPr lang="en-US" sz="2400" dirty="0"/>
              <a:t>Top five states</a:t>
            </a:r>
          </a:p>
          <a:p>
            <a:endParaRPr lang="en-US" dirty="0"/>
          </a:p>
          <a:p>
            <a:endParaRPr lang="en-US" dirty="0"/>
          </a:p>
          <a:p>
            <a:endParaRPr lang="en-US" dirty="0"/>
          </a:p>
        </p:txBody>
      </p:sp>
      <p:pic>
        <p:nvPicPr>
          <p:cNvPr id="3" name="Picture 2">
            <a:extLst>
              <a:ext uri="{FF2B5EF4-FFF2-40B4-BE49-F238E27FC236}">
                <a16:creationId xmlns:a16="http://schemas.microsoft.com/office/drawing/2014/main" id="{7A0FB677-7B26-6A41-0DC3-E614527D098C}"/>
              </a:ext>
            </a:extLst>
          </p:cNvPr>
          <p:cNvPicPr>
            <a:picLocks noChangeAspect="1"/>
          </p:cNvPicPr>
          <p:nvPr/>
        </p:nvPicPr>
        <p:blipFill>
          <a:blip r:embed="rId2"/>
          <a:stretch>
            <a:fillRect/>
          </a:stretch>
        </p:blipFill>
        <p:spPr>
          <a:xfrm>
            <a:off x="5477429" y="239480"/>
            <a:ext cx="5499113" cy="6455229"/>
          </a:xfrm>
          <a:prstGeom prst="rect">
            <a:avLst/>
          </a:prstGeom>
        </p:spPr>
      </p:pic>
      <p:pic>
        <p:nvPicPr>
          <p:cNvPr id="2" name="Picture 1">
            <a:extLst>
              <a:ext uri="{FF2B5EF4-FFF2-40B4-BE49-F238E27FC236}">
                <a16:creationId xmlns:a16="http://schemas.microsoft.com/office/drawing/2014/main" id="{8673892E-6065-11D8-AC09-6C246ABC3E8A}"/>
              </a:ext>
            </a:extLst>
          </p:cNvPr>
          <p:cNvPicPr>
            <a:picLocks noChangeAspect="1"/>
          </p:cNvPicPr>
          <p:nvPr/>
        </p:nvPicPr>
        <p:blipFill>
          <a:blip r:embed="rId3"/>
          <a:stretch>
            <a:fillRect/>
          </a:stretch>
        </p:blipFill>
        <p:spPr>
          <a:xfrm>
            <a:off x="0" y="0"/>
            <a:ext cx="2934109" cy="1524213"/>
          </a:xfrm>
          <a:prstGeom prst="rect">
            <a:avLst/>
          </a:prstGeom>
        </p:spPr>
      </p:pic>
    </p:spTree>
    <p:extLst>
      <p:ext uri="{BB962C8B-B14F-4D97-AF65-F5344CB8AC3E}">
        <p14:creationId xmlns:p14="http://schemas.microsoft.com/office/powerpoint/2010/main" val="4063532982"/>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DF633D9-B714-48EA-AE0B-69828B06C12D}"/>
              </a:ext>
            </a:extLst>
          </p:cNvPr>
          <p:cNvSpPr>
            <a:spLocks noGrp="1"/>
          </p:cNvSpPr>
          <p:nvPr>
            <p:ph type="title"/>
          </p:nvPr>
        </p:nvSpPr>
        <p:spPr>
          <a:xfrm>
            <a:off x="3135085" y="285616"/>
            <a:ext cx="2705401" cy="692398"/>
          </a:xfrm>
        </p:spPr>
        <p:txBody>
          <a:bodyPr>
            <a:normAutofit fontScale="90000"/>
          </a:bodyPr>
          <a:lstStyle/>
          <a:p>
            <a:pPr algn="ctr"/>
            <a:r>
              <a:rPr lang="en-US" dirty="0"/>
              <a:t>Labor Market information</a:t>
            </a:r>
          </a:p>
        </p:txBody>
      </p:sp>
      <p:sp>
        <p:nvSpPr>
          <p:cNvPr id="7" name="TextBox 6">
            <a:extLst>
              <a:ext uri="{FF2B5EF4-FFF2-40B4-BE49-F238E27FC236}">
                <a16:creationId xmlns:a16="http://schemas.microsoft.com/office/drawing/2014/main" id="{CB67CC45-88AD-4C81-BB83-ED259C679565}"/>
              </a:ext>
            </a:extLst>
          </p:cNvPr>
          <p:cNvSpPr txBox="1"/>
          <p:nvPr/>
        </p:nvSpPr>
        <p:spPr>
          <a:xfrm>
            <a:off x="558804" y="1721580"/>
            <a:ext cx="3514808" cy="4985980"/>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u="sng" dirty="0"/>
              <a:t>Employment &amp; Outlook</a:t>
            </a:r>
            <a:br>
              <a:rPr lang="en-US" sz="2400" dirty="0"/>
            </a:br>
            <a:endParaRPr lang="en-US" sz="2400" dirty="0"/>
          </a:p>
          <a:p>
            <a:pPr marL="285750" indent="-285750">
              <a:buFont typeface="Arial" panose="020B0604020202020204" pitchFamily="34" charset="0"/>
              <a:buChar char="•"/>
            </a:pPr>
            <a:r>
              <a:rPr lang="en-US" sz="2400" dirty="0"/>
              <a:t>By sixteen (16) board areas , where sufficient data allows.   </a:t>
            </a:r>
            <a:br>
              <a:rPr lang="en-US" sz="2400" dirty="0"/>
            </a:br>
            <a:r>
              <a:rPr lang="en-US" sz="2400" i="1" dirty="0"/>
              <a:t>(In 2026 , this data will be reported by counties.)</a:t>
            </a:r>
            <a:br>
              <a:rPr lang="en-US" sz="2400" dirty="0"/>
            </a:br>
            <a:endParaRPr lang="en-US" sz="2400" dirty="0"/>
          </a:p>
          <a:p>
            <a:pPr marL="285750" indent="-285750">
              <a:buFont typeface="Arial" panose="020B0604020202020204" pitchFamily="34" charset="0"/>
              <a:buChar char="•"/>
            </a:pPr>
            <a:r>
              <a:rPr lang="en-US" sz="2400" dirty="0"/>
              <a:t>Growth rate projections</a:t>
            </a:r>
          </a:p>
          <a:p>
            <a:endParaRPr lang="en-US" dirty="0"/>
          </a:p>
          <a:p>
            <a:endParaRPr lang="en-US" dirty="0"/>
          </a:p>
          <a:p>
            <a:endParaRPr lang="en-US" dirty="0"/>
          </a:p>
        </p:txBody>
      </p:sp>
      <p:pic>
        <p:nvPicPr>
          <p:cNvPr id="3" name="Picture 2">
            <a:extLst>
              <a:ext uri="{FF2B5EF4-FFF2-40B4-BE49-F238E27FC236}">
                <a16:creationId xmlns:a16="http://schemas.microsoft.com/office/drawing/2014/main" id="{7C5BBEB4-18BE-FECA-32BF-DB637E85C40A}"/>
              </a:ext>
            </a:extLst>
          </p:cNvPr>
          <p:cNvPicPr>
            <a:picLocks noChangeAspect="1"/>
          </p:cNvPicPr>
          <p:nvPr/>
        </p:nvPicPr>
        <p:blipFill>
          <a:blip r:embed="rId2"/>
          <a:stretch>
            <a:fillRect/>
          </a:stretch>
        </p:blipFill>
        <p:spPr>
          <a:xfrm>
            <a:off x="5840487" y="239482"/>
            <a:ext cx="4108424" cy="6487886"/>
          </a:xfrm>
          <a:prstGeom prst="rect">
            <a:avLst/>
          </a:prstGeom>
        </p:spPr>
      </p:pic>
      <p:pic>
        <p:nvPicPr>
          <p:cNvPr id="2" name="Picture 1">
            <a:extLst>
              <a:ext uri="{FF2B5EF4-FFF2-40B4-BE49-F238E27FC236}">
                <a16:creationId xmlns:a16="http://schemas.microsoft.com/office/drawing/2014/main" id="{26D3EFAC-4CEE-8BAC-9AF3-D1845C5777D4}"/>
              </a:ext>
            </a:extLst>
          </p:cNvPr>
          <p:cNvPicPr>
            <a:picLocks noChangeAspect="1"/>
          </p:cNvPicPr>
          <p:nvPr/>
        </p:nvPicPr>
        <p:blipFill>
          <a:blip r:embed="rId3"/>
          <a:stretch>
            <a:fillRect/>
          </a:stretch>
        </p:blipFill>
        <p:spPr>
          <a:xfrm>
            <a:off x="0" y="0"/>
            <a:ext cx="2934109" cy="1524213"/>
          </a:xfrm>
          <a:prstGeom prst="rect">
            <a:avLst/>
          </a:prstGeom>
        </p:spPr>
      </p:pic>
    </p:spTree>
    <p:extLst>
      <p:ext uri="{BB962C8B-B14F-4D97-AF65-F5344CB8AC3E}">
        <p14:creationId xmlns:p14="http://schemas.microsoft.com/office/powerpoint/2010/main" val="3531881529"/>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DBFF8-0998-AA4F-8656-377B0E08C950}"/>
              </a:ext>
            </a:extLst>
          </p:cNvPr>
          <p:cNvSpPr>
            <a:spLocks noGrp="1"/>
          </p:cNvSpPr>
          <p:nvPr>
            <p:ph type="title"/>
          </p:nvPr>
        </p:nvSpPr>
        <p:spPr>
          <a:xfrm>
            <a:off x="2934109" y="139614"/>
            <a:ext cx="2663918" cy="941041"/>
          </a:xfrm>
        </p:spPr>
        <p:txBody>
          <a:bodyPr/>
          <a:lstStyle/>
          <a:p>
            <a:r>
              <a:rPr lang="en-US" dirty="0"/>
              <a:t>Other States /  Territories</a:t>
            </a:r>
          </a:p>
        </p:txBody>
      </p:sp>
      <p:sp>
        <p:nvSpPr>
          <p:cNvPr id="4" name="Date Placeholder 3">
            <a:extLst>
              <a:ext uri="{FF2B5EF4-FFF2-40B4-BE49-F238E27FC236}">
                <a16:creationId xmlns:a16="http://schemas.microsoft.com/office/drawing/2014/main" id="{DADB9C5F-58C2-35F5-F25E-5E62BCA12D44}"/>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6C99A341-2EDC-4BE3-A213-C6FA929A9635}"/>
              </a:ext>
            </a:extLst>
          </p:cNvPr>
          <p:cNvSpPr>
            <a:spLocks noGrp="1"/>
          </p:cNvSpPr>
          <p:nvPr>
            <p:ph type="sldNum" sz="quarter" idx="12"/>
          </p:nvPr>
        </p:nvSpPr>
        <p:spPr/>
        <p:txBody>
          <a:bodyPr/>
          <a:lstStyle/>
          <a:p>
            <a:pPr>
              <a:defRPr/>
            </a:pPr>
            <a:fld id="{E072579F-9FF5-4201-872C-73481382824D}" type="slidenum">
              <a:rPr lang="en-US" smtClean="0"/>
              <a:pPr>
                <a:defRPr/>
              </a:pPr>
              <a:t>47</a:t>
            </a:fld>
            <a:endParaRPr lang="en-US" dirty="0"/>
          </a:p>
        </p:txBody>
      </p:sp>
      <p:pic>
        <p:nvPicPr>
          <p:cNvPr id="9" name="Picture 8">
            <a:extLst>
              <a:ext uri="{FF2B5EF4-FFF2-40B4-BE49-F238E27FC236}">
                <a16:creationId xmlns:a16="http://schemas.microsoft.com/office/drawing/2014/main" id="{9081300A-1786-D0DC-5ED6-E87C910DA36B}"/>
              </a:ext>
            </a:extLst>
          </p:cNvPr>
          <p:cNvPicPr>
            <a:picLocks noChangeAspect="1"/>
          </p:cNvPicPr>
          <p:nvPr/>
        </p:nvPicPr>
        <p:blipFill>
          <a:blip r:embed="rId2"/>
          <a:stretch>
            <a:fillRect/>
          </a:stretch>
        </p:blipFill>
        <p:spPr>
          <a:xfrm>
            <a:off x="5598026" y="587824"/>
            <a:ext cx="6020966" cy="6052457"/>
          </a:xfrm>
          <a:prstGeom prst="rect">
            <a:avLst/>
          </a:prstGeom>
        </p:spPr>
      </p:pic>
      <p:pic>
        <p:nvPicPr>
          <p:cNvPr id="3" name="Picture 2">
            <a:extLst>
              <a:ext uri="{FF2B5EF4-FFF2-40B4-BE49-F238E27FC236}">
                <a16:creationId xmlns:a16="http://schemas.microsoft.com/office/drawing/2014/main" id="{EC8AECA2-D0C1-25DB-D168-F66BEC47D164}"/>
              </a:ext>
            </a:extLst>
          </p:cNvPr>
          <p:cNvPicPr>
            <a:picLocks noChangeAspect="1"/>
          </p:cNvPicPr>
          <p:nvPr/>
        </p:nvPicPr>
        <p:blipFill>
          <a:blip r:embed="rId3"/>
          <a:stretch>
            <a:fillRect/>
          </a:stretch>
        </p:blipFill>
        <p:spPr>
          <a:xfrm>
            <a:off x="0" y="0"/>
            <a:ext cx="2934109" cy="1524213"/>
          </a:xfrm>
          <a:prstGeom prst="rect">
            <a:avLst/>
          </a:prstGeom>
        </p:spPr>
      </p:pic>
    </p:spTree>
    <p:extLst>
      <p:ext uri="{BB962C8B-B14F-4D97-AF65-F5344CB8AC3E}">
        <p14:creationId xmlns:p14="http://schemas.microsoft.com/office/powerpoint/2010/main" val="4272600094"/>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07F310-1C8D-4847-929A-173D34D23F62}"/>
              </a:ext>
            </a:extLst>
          </p:cNvPr>
          <p:cNvSpPr>
            <a:spLocks noGrp="1"/>
          </p:cNvSpPr>
          <p:nvPr>
            <p:ph type="title"/>
          </p:nvPr>
        </p:nvSpPr>
        <p:spPr>
          <a:xfrm>
            <a:off x="370840" y="295776"/>
            <a:ext cx="4212046" cy="692398"/>
          </a:xfrm>
        </p:spPr>
        <p:txBody>
          <a:bodyPr>
            <a:normAutofit/>
          </a:bodyPr>
          <a:lstStyle/>
          <a:p>
            <a:pPr algn="r"/>
            <a:r>
              <a:rPr lang="en-US" dirty="0"/>
              <a:t>Careers</a:t>
            </a:r>
          </a:p>
        </p:txBody>
      </p:sp>
      <p:sp>
        <p:nvSpPr>
          <p:cNvPr id="7" name="TextBox 6">
            <a:extLst>
              <a:ext uri="{FF2B5EF4-FFF2-40B4-BE49-F238E27FC236}">
                <a16:creationId xmlns:a16="http://schemas.microsoft.com/office/drawing/2014/main" id="{3F07B904-241C-4F76-A7CB-B1B72D310E0F}"/>
              </a:ext>
            </a:extLst>
          </p:cNvPr>
          <p:cNvSpPr txBox="1"/>
          <p:nvPr/>
        </p:nvSpPr>
        <p:spPr>
          <a:xfrm>
            <a:off x="26508" y="1563091"/>
            <a:ext cx="4212046" cy="5447645"/>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u="sng" dirty="0"/>
              <a:t>Education &amp; Training</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Preparation</a:t>
            </a:r>
          </a:p>
          <a:p>
            <a:pPr marL="742950" lvl="1" indent="-285750">
              <a:buFont typeface="Arial" panose="020B0604020202020204" pitchFamily="34" charset="0"/>
              <a:buChar char="•"/>
            </a:pPr>
            <a:r>
              <a:rPr lang="en-US" sz="2400" dirty="0"/>
              <a:t>Helpful High School Courses</a:t>
            </a:r>
          </a:p>
          <a:p>
            <a:pPr marL="742950" lvl="1" indent="-285750">
              <a:buFont typeface="Arial" panose="020B0604020202020204" pitchFamily="34" charset="0"/>
              <a:buChar char="•"/>
            </a:pPr>
            <a:r>
              <a:rPr lang="en-US" sz="2400" dirty="0"/>
              <a:t>Knowledge</a:t>
            </a:r>
          </a:p>
          <a:p>
            <a:pPr marL="742950" lvl="1" indent="-285750">
              <a:buFont typeface="Arial" panose="020B0604020202020204" pitchFamily="34" charset="0"/>
              <a:buChar char="•"/>
            </a:pPr>
            <a:r>
              <a:rPr lang="en-US" sz="2400" dirty="0"/>
              <a:t>Related Programs of Study</a:t>
            </a:r>
          </a:p>
          <a:p>
            <a:pPr marL="742950" lvl="1" indent="-285750">
              <a:buFont typeface="Arial" panose="020B0604020202020204" pitchFamily="34" charset="0"/>
              <a:buChar char="•"/>
            </a:pPr>
            <a:r>
              <a:rPr lang="en-US" sz="2400" dirty="0"/>
              <a:t>Licensing / Certification</a:t>
            </a:r>
          </a:p>
          <a:p>
            <a:pPr marL="742950" lvl="1" indent="-285750">
              <a:buFont typeface="Arial" panose="020B0604020202020204" pitchFamily="34" charset="0"/>
              <a:buChar char="•"/>
            </a:pPr>
            <a:r>
              <a:rPr lang="en-US" sz="2400" dirty="0"/>
              <a:t>(</a:t>
            </a:r>
            <a:r>
              <a:rPr lang="en-US" sz="2400" i="1" dirty="0"/>
              <a:t>Apprenticeship</a:t>
            </a:r>
            <a:r>
              <a:rPr lang="en-US" sz="2400" dirty="0"/>
              <a:t>) </a:t>
            </a:r>
            <a:br>
              <a:rPr lang="en-US" dirty="0"/>
            </a:br>
            <a:endParaRPr lang="en-US" dirty="0"/>
          </a:p>
          <a:p>
            <a:br>
              <a:rPr lang="en-US" dirty="0"/>
            </a:br>
            <a:endParaRPr lang="en-US" dirty="0"/>
          </a:p>
          <a:p>
            <a:endParaRPr lang="en-US" dirty="0"/>
          </a:p>
          <a:p>
            <a:endParaRPr lang="en-US" dirty="0"/>
          </a:p>
          <a:p>
            <a:endParaRPr lang="en-US" dirty="0"/>
          </a:p>
        </p:txBody>
      </p:sp>
      <p:pic>
        <p:nvPicPr>
          <p:cNvPr id="3" name="Picture 2">
            <a:extLst>
              <a:ext uri="{FF2B5EF4-FFF2-40B4-BE49-F238E27FC236}">
                <a16:creationId xmlns:a16="http://schemas.microsoft.com/office/drawing/2014/main" id="{61F3449F-4C48-A284-0234-E8981D95C64C}"/>
              </a:ext>
            </a:extLst>
          </p:cNvPr>
          <p:cNvPicPr>
            <a:picLocks noChangeAspect="1"/>
          </p:cNvPicPr>
          <p:nvPr/>
        </p:nvPicPr>
        <p:blipFill>
          <a:blip r:embed="rId2"/>
          <a:stretch>
            <a:fillRect/>
          </a:stretch>
        </p:blipFill>
        <p:spPr>
          <a:xfrm>
            <a:off x="4467977" y="1214535"/>
            <a:ext cx="6064562" cy="5016758"/>
          </a:xfrm>
          <a:prstGeom prst="rect">
            <a:avLst/>
          </a:prstGeom>
          <a:ln w="19050">
            <a:solidFill>
              <a:schemeClr val="accent1"/>
            </a:solidFill>
          </a:ln>
        </p:spPr>
      </p:pic>
      <p:pic>
        <p:nvPicPr>
          <p:cNvPr id="2" name="Picture 1">
            <a:extLst>
              <a:ext uri="{FF2B5EF4-FFF2-40B4-BE49-F238E27FC236}">
                <a16:creationId xmlns:a16="http://schemas.microsoft.com/office/drawing/2014/main" id="{358895CD-E5DA-FFBB-C025-6D1D98943D83}"/>
              </a:ext>
            </a:extLst>
          </p:cNvPr>
          <p:cNvPicPr>
            <a:picLocks noChangeAspect="1"/>
          </p:cNvPicPr>
          <p:nvPr/>
        </p:nvPicPr>
        <p:blipFill>
          <a:blip r:embed="rId3"/>
          <a:stretch>
            <a:fillRect/>
          </a:stretch>
        </p:blipFill>
        <p:spPr>
          <a:xfrm>
            <a:off x="0" y="0"/>
            <a:ext cx="2934109" cy="1524213"/>
          </a:xfrm>
          <a:prstGeom prst="rect">
            <a:avLst/>
          </a:prstGeom>
        </p:spPr>
      </p:pic>
    </p:spTree>
    <p:extLst>
      <p:ext uri="{BB962C8B-B14F-4D97-AF65-F5344CB8AC3E}">
        <p14:creationId xmlns:p14="http://schemas.microsoft.com/office/powerpoint/2010/main" val="3454941498"/>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DE1539-E3D4-4410-B414-1B0BC257B4F2}"/>
              </a:ext>
            </a:extLst>
          </p:cNvPr>
          <p:cNvSpPr>
            <a:spLocks noGrp="1"/>
          </p:cNvSpPr>
          <p:nvPr>
            <p:ph type="title"/>
          </p:nvPr>
        </p:nvSpPr>
        <p:spPr>
          <a:xfrm>
            <a:off x="360680" y="285616"/>
            <a:ext cx="4200434" cy="692398"/>
          </a:xfrm>
        </p:spPr>
        <p:txBody>
          <a:bodyPr>
            <a:normAutofit/>
          </a:bodyPr>
          <a:lstStyle/>
          <a:p>
            <a:pPr algn="r"/>
            <a:r>
              <a:rPr lang="en-US" dirty="0"/>
              <a:t>Careers</a:t>
            </a:r>
          </a:p>
        </p:txBody>
      </p:sp>
      <p:sp>
        <p:nvSpPr>
          <p:cNvPr id="5" name="TextBox 4">
            <a:extLst>
              <a:ext uri="{FF2B5EF4-FFF2-40B4-BE49-F238E27FC236}">
                <a16:creationId xmlns:a16="http://schemas.microsoft.com/office/drawing/2014/main" id="{2EC167F1-7CA2-478C-A09F-8516218B2F7E}"/>
              </a:ext>
            </a:extLst>
          </p:cNvPr>
          <p:cNvSpPr txBox="1"/>
          <p:nvPr/>
        </p:nvSpPr>
        <p:spPr>
          <a:xfrm>
            <a:off x="211667" y="1584423"/>
            <a:ext cx="4349447" cy="3877985"/>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u="sng" dirty="0"/>
              <a:t>Related Careers</a:t>
            </a:r>
            <a:br>
              <a:rPr lang="en-US" sz="2400" dirty="0"/>
            </a:br>
            <a:endParaRPr lang="en-US" sz="2400" dirty="0"/>
          </a:p>
          <a:p>
            <a:pPr marL="285750" indent="-285750">
              <a:buFont typeface="Arial" panose="020B0604020202020204" pitchFamily="34" charset="0"/>
              <a:buChar char="•"/>
            </a:pPr>
            <a:r>
              <a:rPr lang="en-US" sz="2400" i="1" dirty="0"/>
              <a:t>Associated careers </a:t>
            </a:r>
            <a:r>
              <a:rPr lang="en-US" sz="2400" dirty="0"/>
              <a:t>that could have minimal training to enter that occupation.</a:t>
            </a:r>
            <a:br>
              <a:rPr lang="en-US" sz="2400" dirty="0"/>
            </a:br>
            <a:endParaRPr lang="en-US" sz="2400" dirty="0"/>
          </a:p>
          <a:p>
            <a:pPr marL="285750" indent="-285750">
              <a:buFont typeface="Arial" panose="020B0604020202020204" pitchFamily="34" charset="0"/>
              <a:buChar char="•"/>
            </a:pPr>
            <a:r>
              <a:rPr lang="en-US" sz="2400" dirty="0"/>
              <a:t>Career Cluster(s)</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6584421D-D30E-AC14-D65B-244A1651E9DD}"/>
              </a:ext>
            </a:extLst>
          </p:cNvPr>
          <p:cNvPicPr>
            <a:picLocks noChangeAspect="1"/>
          </p:cNvPicPr>
          <p:nvPr/>
        </p:nvPicPr>
        <p:blipFill>
          <a:blip r:embed="rId2"/>
          <a:stretch>
            <a:fillRect/>
          </a:stretch>
        </p:blipFill>
        <p:spPr>
          <a:xfrm>
            <a:off x="4654399" y="634990"/>
            <a:ext cx="6083613" cy="5645440"/>
          </a:xfrm>
          <a:prstGeom prst="rect">
            <a:avLst/>
          </a:prstGeom>
          <a:ln w="19050">
            <a:solidFill>
              <a:schemeClr val="accent1"/>
            </a:solidFill>
          </a:ln>
        </p:spPr>
      </p:pic>
      <p:pic>
        <p:nvPicPr>
          <p:cNvPr id="2" name="Picture 1">
            <a:extLst>
              <a:ext uri="{FF2B5EF4-FFF2-40B4-BE49-F238E27FC236}">
                <a16:creationId xmlns:a16="http://schemas.microsoft.com/office/drawing/2014/main" id="{51E11156-F33E-9BD1-3F5F-E7BD9DC6C6BE}"/>
              </a:ext>
            </a:extLst>
          </p:cNvPr>
          <p:cNvPicPr>
            <a:picLocks noChangeAspect="1"/>
          </p:cNvPicPr>
          <p:nvPr/>
        </p:nvPicPr>
        <p:blipFill>
          <a:blip r:embed="rId3"/>
          <a:stretch>
            <a:fillRect/>
          </a:stretch>
        </p:blipFill>
        <p:spPr>
          <a:xfrm>
            <a:off x="0" y="0"/>
            <a:ext cx="2934109" cy="1524213"/>
          </a:xfrm>
          <a:prstGeom prst="rect">
            <a:avLst/>
          </a:prstGeom>
        </p:spPr>
      </p:pic>
    </p:spTree>
    <p:extLst>
      <p:ext uri="{BB962C8B-B14F-4D97-AF65-F5344CB8AC3E}">
        <p14:creationId xmlns:p14="http://schemas.microsoft.com/office/powerpoint/2010/main" val="4125765327"/>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609600" y="139614"/>
            <a:ext cx="9508067" cy="941041"/>
          </a:xfrm>
        </p:spPr>
        <p:txBody>
          <a:bodyPr anchor="ctr">
            <a:normAutofit/>
          </a:bodyPr>
          <a:lstStyle/>
          <a:p>
            <a:r>
              <a:rPr lang="en-US" sz="2000" dirty="0"/>
              <a:t>The MassHire CIS Training Calendar</a:t>
            </a:r>
            <a:br>
              <a:rPr lang="en-US" sz="2000" dirty="0"/>
            </a:br>
            <a:r>
              <a:rPr lang="en-US" sz="2000" dirty="0"/>
              <a:t>https://www.mass.gov/info-details/masshire-career-information-systems-360-trainings </a:t>
            </a:r>
          </a:p>
        </p:txBody>
      </p:sp>
      <p:pic>
        <p:nvPicPr>
          <p:cNvPr id="4" name="Picture 3">
            <a:extLst>
              <a:ext uri="{FF2B5EF4-FFF2-40B4-BE49-F238E27FC236}">
                <a16:creationId xmlns:a16="http://schemas.microsoft.com/office/drawing/2014/main" id="{16EAF94B-2F33-FE98-E186-B1A502084AFE}"/>
              </a:ext>
            </a:extLst>
          </p:cNvPr>
          <p:cNvPicPr>
            <a:picLocks noChangeAspect="1"/>
          </p:cNvPicPr>
          <p:nvPr/>
        </p:nvPicPr>
        <p:blipFill>
          <a:blip r:embed="rId2"/>
          <a:stretch>
            <a:fillRect/>
          </a:stretch>
        </p:blipFill>
        <p:spPr>
          <a:xfrm>
            <a:off x="2054962" y="1446236"/>
            <a:ext cx="8082076" cy="4525963"/>
          </a:xfrm>
          <a:prstGeom prst="rect">
            <a:avLst/>
          </a:prstGeom>
          <a:noFill/>
          <a:ln w="25400">
            <a:solidFill>
              <a:schemeClr val="accent1"/>
            </a:solidFill>
          </a:ln>
        </p:spPr>
      </p:pic>
      <p:sp>
        <p:nvSpPr>
          <p:cNvPr id="6" name="Slide Number Placeholder 4">
            <a:extLst>
              <a:ext uri="{FF2B5EF4-FFF2-40B4-BE49-F238E27FC236}">
                <a16:creationId xmlns:a16="http://schemas.microsoft.com/office/drawing/2014/main" id="{CCBC4739-3DAF-6E3E-742E-D3D7F8098C4C}"/>
              </a:ext>
            </a:extLst>
          </p:cNvPr>
          <p:cNvSpPr>
            <a:spLocks noGrp="1"/>
          </p:cNvSpPr>
          <p:nvPr>
            <p:ph type="sldNum" sz="quarter" idx="12"/>
          </p:nvPr>
        </p:nvSpPr>
        <p:spPr>
          <a:xfrm>
            <a:off x="11187289" y="6358002"/>
            <a:ext cx="395111" cy="365125"/>
          </a:xfrm>
        </p:spPr>
        <p:txBody>
          <a:bodyPr/>
          <a:lstStyle/>
          <a:p>
            <a:pPr>
              <a:spcAft>
                <a:spcPts val="600"/>
              </a:spcAft>
              <a:defRPr/>
            </a:pPr>
            <a:fld id="{E072579F-9FF5-4201-872C-73481382824D}" type="slidenum">
              <a:rPr lang="en-US"/>
              <a:pPr>
                <a:spcAft>
                  <a:spcPts val="600"/>
                </a:spcAft>
                <a:defRPr/>
              </a:pPr>
              <a:t>5</a:t>
            </a:fld>
            <a:endParaRPr lang="en-US"/>
          </a:p>
        </p:txBody>
      </p:sp>
    </p:spTree>
    <p:extLst>
      <p:ext uri="{BB962C8B-B14F-4D97-AF65-F5344CB8AC3E}">
        <p14:creationId xmlns:p14="http://schemas.microsoft.com/office/powerpoint/2010/main" val="1167311315"/>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285F711-34C5-4E7C-BC47-DB571A829CD5}"/>
              </a:ext>
            </a:extLst>
          </p:cNvPr>
          <p:cNvSpPr>
            <a:spLocks noGrp="1"/>
          </p:cNvSpPr>
          <p:nvPr>
            <p:ph type="title"/>
          </p:nvPr>
        </p:nvSpPr>
        <p:spPr>
          <a:xfrm>
            <a:off x="360679" y="285616"/>
            <a:ext cx="4222207" cy="692398"/>
          </a:xfrm>
        </p:spPr>
        <p:txBody>
          <a:bodyPr>
            <a:normAutofit/>
          </a:bodyPr>
          <a:lstStyle/>
          <a:p>
            <a:pPr algn="r"/>
            <a:r>
              <a:rPr lang="en-US" dirty="0"/>
              <a:t>Careers</a:t>
            </a:r>
          </a:p>
        </p:txBody>
      </p:sp>
      <p:sp>
        <p:nvSpPr>
          <p:cNvPr id="7" name="TextBox 6">
            <a:extLst>
              <a:ext uri="{FF2B5EF4-FFF2-40B4-BE49-F238E27FC236}">
                <a16:creationId xmlns:a16="http://schemas.microsoft.com/office/drawing/2014/main" id="{6E1D2A43-6FD6-4079-BEFB-755B48CB5CB1}"/>
              </a:ext>
            </a:extLst>
          </p:cNvPr>
          <p:cNvSpPr txBox="1"/>
          <p:nvPr/>
        </p:nvSpPr>
        <p:spPr>
          <a:xfrm>
            <a:off x="365954" y="1444113"/>
            <a:ext cx="4053643" cy="4616648"/>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u="sng" dirty="0"/>
              <a:t>Related Careers</a:t>
            </a:r>
            <a:br>
              <a:rPr lang="en-US" sz="2400" dirty="0"/>
            </a:br>
            <a:endParaRPr lang="en-US" sz="2400" dirty="0"/>
          </a:p>
          <a:p>
            <a:pPr marL="285750" indent="-285750">
              <a:buFont typeface="Arial" panose="020B0604020202020204" pitchFamily="34" charset="0"/>
              <a:buChar char="•"/>
            </a:pPr>
            <a:r>
              <a:rPr lang="en-US" sz="2400" i="1" dirty="0"/>
              <a:t>Associated careers </a:t>
            </a:r>
            <a:r>
              <a:rPr lang="en-US" sz="2400" dirty="0"/>
              <a:t>that could have minimal training to enter</a:t>
            </a:r>
            <a:br>
              <a:rPr lang="en-US" sz="2400" dirty="0"/>
            </a:br>
            <a:endParaRPr lang="en-US" sz="2400" dirty="0"/>
          </a:p>
          <a:p>
            <a:pPr marL="285750" indent="-285750">
              <a:buFont typeface="Arial" panose="020B0604020202020204" pitchFamily="34" charset="0"/>
              <a:buChar char="•"/>
            </a:pPr>
            <a:r>
              <a:rPr lang="en-US" sz="2400" dirty="0"/>
              <a:t>Career Cluster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u="sng" dirty="0"/>
              <a:t>Military Careers</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08ED5CED-E062-48CE-680B-82230F254AB5}"/>
              </a:ext>
            </a:extLst>
          </p:cNvPr>
          <p:cNvPicPr>
            <a:picLocks noChangeAspect="1"/>
          </p:cNvPicPr>
          <p:nvPr/>
        </p:nvPicPr>
        <p:blipFill>
          <a:blip r:embed="rId2"/>
          <a:stretch>
            <a:fillRect/>
          </a:stretch>
        </p:blipFill>
        <p:spPr>
          <a:xfrm>
            <a:off x="4723791" y="596754"/>
            <a:ext cx="6140766" cy="5664491"/>
          </a:xfrm>
          <a:prstGeom prst="rect">
            <a:avLst/>
          </a:prstGeom>
          <a:ln w="19050">
            <a:solidFill>
              <a:schemeClr val="accent1"/>
            </a:solidFill>
          </a:ln>
        </p:spPr>
      </p:pic>
      <p:pic>
        <p:nvPicPr>
          <p:cNvPr id="2" name="Picture 1">
            <a:extLst>
              <a:ext uri="{FF2B5EF4-FFF2-40B4-BE49-F238E27FC236}">
                <a16:creationId xmlns:a16="http://schemas.microsoft.com/office/drawing/2014/main" id="{228DF967-A92E-1C4D-CEDC-5BB8D58974B2}"/>
              </a:ext>
            </a:extLst>
          </p:cNvPr>
          <p:cNvPicPr>
            <a:picLocks noChangeAspect="1"/>
          </p:cNvPicPr>
          <p:nvPr/>
        </p:nvPicPr>
        <p:blipFill>
          <a:blip r:embed="rId3"/>
          <a:stretch>
            <a:fillRect/>
          </a:stretch>
        </p:blipFill>
        <p:spPr>
          <a:xfrm>
            <a:off x="0" y="0"/>
            <a:ext cx="2934109" cy="1524213"/>
          </a:xfrm>
          <a:prstGeom prst="rect">
            <a:avLst/>
          </a:prstGeom>
        </p:spPr>
      </p:pic>
    </p:spTree>
    <p:extLst>
      <p:ext uri="{BB962C8B-B14F-4D97-AF65-F5344CB8AC3E}">
        <p14:creationId xmlns:p14="http://schemas.microsoft.com/office/powerpoint/2010/main" val="3225995954"/>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1EA0-899E-A6BC-6274-787EC0AE4503}"/>
              </a:ext>
            </a:extLst>
          </p:cNvPr>
          <p:cNvSpPr>
            <a:spLocks noGrp="1"/>
          </p:cNvSpPr>
          <p:nvPr>
            <p:ph type="title"/>
          </p:nvPr>
        </p:nvSpPr>
        <p:spPr>
          <a:xfrm>
            <a:off x="609601" y="139614"/>
            <a:ext cx="3951514" cy="941041"/>
          </a:xfrm>
        </p:spPr>
        <p:txBody>
          <a:bodyPr/>
          <a:lstStyle/>
          <a:p>
            <a:pPr algn="r"/>
            <a:r>
              <a:rPr lang="en-US" dirty="0"/>
              <a:t>Careers</a:t>
            </a:r>
          </a:p>
        </p:txBody>
      </p:sp>
      <p:sp>
        <p:nvSpPr>
          <p:cNvPr id="4" name="Date Placeholder 3">
            <a:extLst>
              <a:ext uri="{FF2B5EF4-FFF2-40B4-BE49-F238E27FC236}">
                <a16:creationId xmlns:a16="http://schemas.microsoft.com/office/drawing/2014/main" id="{A26077AE-C4ED-0D3E-1430-150052A78258}"/>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A1729C19-B1E1-22DD-FFE4-9BC13253DC32}"/>
              </a:ext>
            </a:extLst>
          </p:cNvPr>
          <p:cNvSpPr>
            <a:spLocks noGrp="1"/>
          </p:cNvSpPr>
          <p:nvPr>
            <p:ph type="sldNum" sz="quarter" idx="12"/>
          </p:nvPr>
        </p:nvSpPr>
        <p:spPr/>
        <p:txBody>
          <a:bodyPr/>
          <a:lstStyle/>
          <a:p>
            <a:pPr>
              <a:defRPr/>
            </a:pPr>
            <a:fld id="{E072579F-9FF5-4201-872C-73481382824D}" type="slidenum">
              <a:rPr lang="en-US" smtClean="0"/>
              <a:pPr>
                <a:defRPr/>
              </a:pPr>
              <a:t>51</a:t>
            </a:fld>
            <a:endParaRPr lang="en-US" dirty="0"/>
          </a:p>
        </p:txBody>
      </p:sp>
      <p:sp>
        <p:nvSpPr>
          <p:cNvPr id="9" name="TextBox 8">
            <a:extLst>
              <a:ext uri="{FF2B5EF4-FFF2-40B4-BE49-F238E27FC236}">
                <a16:creationId xmlns:a16="http://schemas.microsoft.com/office/drawing/2014/main" id="{49138412-A210-C541-AC56-82C57A2D1332}"/>
              </a:ext>
            </a:extLst>
          </p:cNvPr>
          <p:cNvSpPr txBox="1"/>
          <p:nvPr/>
        </p:nvSpPr>
        <p:spPr>
          <a:xfrm>
            <a:off x="1049780" y="2850392"/>
            <a:ext cx="3071155" cy="1354217"/>
          </a:xfrm>
          <a:prstGeom prst="rect">
            <a:avLst/>
          </a:prstGeom>
          <a:noFill/>
        </p:spPr>
        <p:txBody>
          <a:bodyPr wrap="square" rtlCol="0">
            <a:spAutoFit/>
          </a:bodyPr>
          <a:lstStyle/>
          <a:p>
            <a:r>
              <a:rPr lang="en-US" sz="2800" b="1" dirty="0">
                <a:solidFill>
                  <a:srgbClr val="FF0000"/>
                </a:solidFill>
              </a:rPr>
              <a:t>Compare 2 Careers</a:t>
            </a:r>
            <a:endParaRPr lang="en-US" sz="2800" dirty="0"/>
          </a:p>
          <a:p>
            <a:endParaRPr lang="en-US" dirty="0"/>
          </a:p>
          <a:p>
            <a:endParaRPr lang="en-US" dirty="0"/>
          </a:p>
          <a:p>
            <a:endParaRPr lang="en-US" dirty="0"/>
          </a:p>
        </p:txBody>
      </p:sp>
      <p:pic>
        <p:nvPicPr>
          <p:cNvPr id="3" name="Picture 2">
            <a:extLst>
              <a:ext uri="{FF2B5EF4-FFF2-40B4-BE49-F238E27FC236}">
                <a16:creationId xmlns:a16="http://schemas.microsoft.com/office/drawing/2014/main" id="{C5F949D8-3DB1-C3AE-DF94-A3CAE5C4E19B}"/>
              </a:ext>
            </a:extLst>
          </p:cNvPr>
          <p:cNvPicPr>
            <a:picLocks noChangeAspect="1"/>
          </p:cNvPicPr>
          <p:nvPr/>
        </p:nvPicPr>
        <p:blipFill>
          <a:blip r:embed="rId2"/>
          <a:stretch>
            <a:fillRect/>
          </a:stretch>
        </p:blipFill>
        <p:spPr>
          <a:xfrm>
            <a:off x="0" y="0"/>
            <a:ext cx="2934109" cy="1524213"/>
          </a:xfrm>
          <a:prstGeom prst="rect">
            <a:avLst/>
          </a:prstGeom>
        </p:spPr>
      </p:pic>
      <p:pic>
        <p:nvPicPr>
          <p:cNvPr id="11" name="Picture 10">
            <a:extLst>
              <a:ext uri="{FF2B5EF4-FFF2-40B4-BE49-F238E27FC236}">
                <a16:creationId xmlns:a16="http://schemas.microsoft.com/office/drawing/2014/main" id="{A7831A4E-6A2B-3664-F55E-DFD43DD5992A}"/>
              </a:ext>
            </a:extLst>
          </p:cNvPr>
          <p:cNvPicPr>
            <a:picLocks noChangeAspect="1"/>
          </p:cNvPicPr>
          <p:nvPr/>
        </p:nvPicPr>
        <p:blipFill>
          <a:blip r:embed="rId3"/>
          <a:stretch>
            <a:fillRect/>
          </a:stretch>
        </p:blipFill>
        <p:spPr>
          <a:xfrm>
            <a:off x="4884227" y="195938"/>
            <a:ext cx="5750098" cy="6531429"/>
          </a:xfrm>
          <a:prstGeom prst="rect">
            <a:avLst/>
          </a:prstGeom>
          <a:ln>
            <a:solidFill>
              <a:schemeClr val="accent1"/>
            </a:solidFill>
          </a:ln>
        </p:spPr>
      </p:pic>
    </p:spTree>
    <p:extLst>
      <p:ext uri="{BB962C8B-B14F-4D97-AF65-F5344CB8AC3E}">
        <p14:creationId xmlns:p14="http://schemas.microsoft.com/office/powerpoint/2010/main" val="3177797719"/>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1EA0-899E-A6BC-6274-787EC0AE4503}"/>
              </a:ext>
            </a:extLst>
          </p:cNvPr>
          <p:cNvSpPr>
            <a:spLocks noGrp="1"/>
          </p:cNvSpPr>
          <p:nvPr>
            <p:ph type="title"/>
          </p:nvPr>
        </p:nvSpPr>
        <p:spPr>
          <a:xfrm>
            <a:off x="2934109" y="139614"/>
            <a:ext cx="7183558" cy="941041"/>
          </a:xfrm>
        </p:spPr>
        <p:txBody>
          <a:bodyPr/>
          <a:lstStyle/>
          <a:p>
            <a:r>
              <a:rPr lang="en-US" dirty="0"/>
              <a:t>Careers</a:t>
            </a:r>
          </a:p>
        </p:txBody>
      </p:sp>
      <p:sp>
        <p:nvSpPr>
          <p:cNvPr id="4" name="Date Placeholder 3">
            <a:extLst>
              <a:ext uri="{FF2B5EF4-FFF2-40B4-BE49-F238E27FC236}">
                <a16:creationId xmlns:a16="http://schemas.microsoft.com/office/drawing/2014/main" id="{A26077AE-C4ED-0D3E-1430-150052A78258}"/>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A1729C19-B1E1-22DD-FFE4-9BC13253DC32}"/>
              </a:ext>
            </a:extLst>
          </p:cNvPr>
          <p:cNvSpPr>
            <a:spLocks noGrp="1"/>
          </p:cNvSpPr>
          <p:nvPr>
            <p:ph type="sldNum" sz="quarter" idx="12"/>
          </p:nvPr>
        </p:nvSpPr>
        <p:spPr/>
        <p:txBody>
          <a:bodyPr/>
          <a:lstStyle/>
          <a:p>
            <a:pPr>
              <a:defRPr/>
            </a:pPr>
            <a:fld id="{E072579F-9FF5-4201-872C-73481382824D}" type="slidenum">
              <a:rPr lang="en-US" smtClean="0"/>
              <a:pPr>
                <a:defRPr/>
              </a:pPr>
              <a:t>52</a:t>
            </a:fld>
            <a:endParaRPr lang="en-US" dirty="0"/>
          </a:p>
        </p:txBody>
      </p:sp>
      <p:sp>
        <p:nvSpPr>
          <p:cNvPr id="9" name="TextBox 8">
            <a:extLst>
              <a:ext uri="{FF2B5EF4-FFF2-40B4-BE49-F238E27FC236}">
                <a16:creationId xmlns:a16="http://schemas.microsoft.com/office/drawing/2014/main" id="{49138412-A210-C541-AC56-82C57A2D1332}"/>
              </a:ext>
            </a:extLst>
          </p:cNvPr>
          <p:cNvSpPr txBox="1"/>
          <p:nvPr/>
        </p:nvSpPr>
        <p:spPr>
          <a:xfrm>
            <a:off x="1034903" y="3242276"/>
            <a:ext cx="3071155" cy="1292662"/>
          </a:xfrm>
          <a:prstGeom prst="rect">
            <a:avLst/>
          </a:prstGeom>
          <a:noFill/>
        </p:spPr>
        <p:txBody>
          <a:bodyPr wrap="square" rtlCol="0">
            <a:spAutoFit/>
          </a:bodyPr>
          <a:lstStyle/>
          <a:p>
            <a:r>
              <a:rPr lang="en-US" sz="2400" b="1" dirty="0">
                <a:solidFill>
                  <a:srgbClr val="FF0000"/>
                </a:solidFill>
              </a:rPr>
              <a:t>Compare 2 Careers</a:t>
            </a:r>
            <a:endParaRPr lang="en-US" sz="2400" dirty="0"/>
          </a:p>
          <a:p>
            <a:endParaRPr lang="en-US" dirty="0"/>
          </a:p>
          <a:p>
            <a:endParaRPr lang="en-US" dirty="0"/>
          </a:p>
          <a:p>
            <a:endParaRPr lang="en-US" dirty="0"/>
          </a:p>
        </p:txBody>
      </p:sp>
      <p:pic>
        <p:nvPicPr>
          <p:cNvPr id="3" name="Picture 2">
            <a:extLst>
              <a:ext uri="{FF2B5EF4-FFF2-40B4-BE49-F238E27FC236}">
                <a16:creationId xmlns:a16="http://schemas.microsoft.com/office/drawing/2014/main" id="{1F212EBB-943C-A014-CF65-11CD223093CA}"/>
              </a:ext>
            </a:extLst>
          </p:cNvPr>
          <p:cNvPicPr>
            <a:picLocks noChangeAspect="1"/>
          </p:cNvPicPr>
          <p:nvPr/>
        </p:nvPicPr>
        <p:blipFill>
          <a:blip r:embed="rId2"/>
          <a:stretch>
            <a:fillRect/>
          </a:stretch>
        </p:blipFill>
        <p:spPr>
          <a:xfrm>
            <a:off x="0" y="0"/>
            <a:ext cx="2934109" cy="1524213"/>
          </a:xfrm>
          <a:prstGeom prst="rect">
            <a:avLst/>
          </a:prstGeom>
        </p:spPr>
      </p:pic>
      <p:pic>
        <p:nvPicPr>
          <p:cNvPr id="11" name="Picture 10">
            <a:extLst>
              <a:ext uri="{FF2B5EF4-FFF2-40B4-BE49-F238E27FC236}">
                <a16:creationId xmlns:a16="http://schemas.microsoft.com/office/drawing/2014/main" id="{AC0F5429-B5E8-6F06-3FD5-E4524BFEB813}"/>
              </a:ext>
            </a:extLst>
          </p:cNvPr>
          <p:cNvPicPr>
            <a:picLocks noChangeAspect="1"/>
          </p:cNvPicPr>
          <p:nvPr/>
        </p:nvPicPr>
        <p:blipFill>
          <a:blip r:embed="rId3"/>
          <a:stretch>
            <a:fillRect/>
          </a:stretch>
        </p:blipFill>
        <p:spPr>
          <a:xfrm>
            <a:off x="5040086" y="63631"/>
            <a:ext cx="6874709" cy="6672724"/>
          </a:xfrm>
          <a:prstGeom prst="rect">
            <a:avLst/>
          </a:prstGeom>
          <a:ln>
            <a:solidFill>
              <a:schemeClr val="accent1"/>
            </a:solidFill>
          </a:ln>
        </p:spPr>
      </p:pic>
    </p:spTree>
    <p:extLst>
      <p:ext uri="{BB962C8B-B14F-4D97-AF65-F5344CB8AC3E}">
        <p14:creationId xmlns:p14="http://schemas.microsoft.com/office/powerpoint/2010/main" val="3830114262"/>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1EA0-899E-A6BC-6274-787EC0AE4503}"/>
              </a:ext>
            </a:extLst>
          </p:cNvPr>
          <p:cNvSpPr>
            <a:spLocks noGrp="1"/>
          </p:cNvSpPr>
          <p:nvPr>
            <p:ph type="title"/>
          </p:nvPr>
        </p:nvSpPr>
        <p:spPr>
          <a:xfrm>
            <a:off x="2934110" y="139614"/>
            <a:ext cx="7183558" cy="941041"/>
          </a:xfrm>
        </p:spPr>
        <p:txBody>
          <a:bodyPr/>
          <a:lstStyle/>
          <a:p>
            <a:r>
              <a:rPr lang="en-US" dirty="0"/>
              <a:t>Careers</a:t>
            </a:r>
          </a:p>
        </p:txBody>
      </p:sp>
      <p:sp>
        <p:nvSpPr>
          <p:cNvPr id="4" name="Date Placeholder 3">
            <a:extLst>
              <a:ext uri="{FF2B5EF4-FFF2-40B4-BE49-F238E27FC236}">
                <a16:creationId xmlns:a16="http://schemas.microsoft.com/office/drawing/2014/main" id="{A26077AE-C4ED-0D3E-1430-150052A78258}"/>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A1729C19-B1E1-22DD-FFE4-9BC13253DC32}"/>
              </a:ext>
            </a:extLst>
          </p:cNvPr>
          <p:cNvSpPr>
            <a:spLocks noGrp="1"/>
          </p:cNvSpPr>
          <p:nvPr>
            <p:ph type="sldNum" sz="quarter" idx="12"/>
          </p:nvPr>
        </p:nvSpPr>
        <p:spPr/>
        <p:txBody>
          <a:bodyPr/>
          <a:lstStyle/>
          <a:p>
            <a:pPr>
              <a:defRPr/>
            </a:pPr>
            <a:fld id="{E072579F-9FF5-4201-872C-73481382824D}" type="slidenum">
              <a:rPr lang="en-US" smtClean="0"/>
              <a:pPr>
                <a:defRPr/>
              </a:pPr>
              <a:t>53</a:t>
            </a:fld>
            <a:endParaRPr lang="en-US" dirty="0"/>
          </a:p>
        </p:txBody>
      </p:sp>
      <p:sp>
        <p:nvSpPr>
          <p:cNvPr id="9" name="TextBox 8">
            <a:extLst>
              <a:ext uri="{FF2B5EF4-FFF2-40B4-BE49-F238E27FC236}">
                <a16:creationId xmlns:a16="http://schemas.microsoft.com/office/drawing/2014/main" id="{49138412-A210-C541-AC56-82C57A2D1332}"/>
              </a:ext>
            </a:extLst>
          </p:cNvPr>
          <p:cNvSpPr txBox="1"/>
          <p:nvPr/>
        </p:nvSpPr>
        <p:spPr>
          <a:xfrm>
            <a:off x="599473" y="3143148"/>
            <a:ext cx="3776582" cy="2031325"/>
          </a:xfrm>
          <a:prstGeom prst="rect">
            <a:avLst/>
          </a:prstGeom>
          <a:noFill/>
        </p:spPr>
        <p:txBody>
          <a:bodyPr wrap="square" rtlCol="0">
            <a:spAutoFit/>
          </a:bodyPr>
          <a:lstStyle/>
          <a:p>
            <a:r>
              <a:rPr lang="en-US" sz="2400" b="1" dirty="0">
                <a:solidFill>
                  <a:srgbClr val="FF0000"/>
                </a:solidFill>
              </a:rPr>
              <a:t>Compare 2 Careers</a:t>
            </a:r>
          </a:p>
          <a:p>
            <a:endParaRPr lang="en-US" sz="2400" b="1" dirty="0"/>
          </a:p>
          <a:p>
            <a:r>
              <a:rPr lang="en-US" sz="2400" b="1" dirty="0"/>
              <a:t>Wages for the United States</a:t>
            </a:r>
            <a:endParaRPr lang="en-US" sz="2400" dirty="0"/>
          </a:p>
          <a:p>
            <a:endParaRPr lang="en-US" dirty="0"/>
          </a:p>
          <a:p>
            <a:endParaRPr lang="en-US" dirty="0"/>
          </a:p>
          <a:p>
            <a:endParaRPr lang="en-US" dirty="0"/>
          </a:p>
        </p:txBody>
      </p:sp>
      <p:pic>
        <p:nvPicPr>
          <p:cNvPr id="10" name="Picture 9">
            <a:extLst>
              <a:ext uri="{FF2B5EF4-FFF2-40B4-BE49-F238E27FC236}">
                <a16:creationId xmlns:a16="http://schemas.microsoft.com/office/drawing/2014/main" id="{E9839D39-3F0E-6B60-C45C-27E984C4D6F0}"/>
              </a:ext>
            </a:extLst>
          </p:cNvPr>
          <p:cNvPicPr>
            <a:picLocks noChangeAspect="1"/>
          </p:cNvPicPr>
          <p:nvPr/>
        </p:nvPicPr>
        <p:blipFill>
          <a:blip r:embed="rId2"/>
          <a:stretch>
            <a:fillRect/>
          </a:stretch>
        </p:blipFill>
        <p:spPr>
          <a:xfrm>
            <a:off x="4659085" y="129336"/>
            <a:ext cx="5968703" cy="6639483"/>
          </a:xfrm>
          <a:prstGeom prst="rect">
            <a:avLst/>
          </a:prstGeom>
          <a:ln w="19050">
            <a:solidFill>
              <a:schemeClr val="accent1"/>
            </a:solidFill>
          </a:ln>
        </p:spPr>
      </p:pic>
      <p:pic>
        <p:nvPicPr>
          <p:cNvPr id="3" name="Picture 2">
            <a:extLst>
              <a:ext uri="{FF2B5EF4-FFF2-40B4-BE49-F238E27FC236}">
                <a16:creationId xmlns:a16="http://schemas.microsoft.com/office/drawing/2014/main" id="{5BBD9A79-A163-5811-79E4-6466976746E2}"/>
              </a:ext>
            </a:extLst>
          </p:cNvPr>
          <p:cNvPicPr>
            <a:picLocks noChangeAspect="1"/>
          </p:cNvPicPr>
          <p:nvPr/>
        </p:nvPicPr>
        <p:blipFill>
          <a:blip r:embed="rId3"/>
          <a:stretch>
            <a:fillRect/>
          </a:stretch>
        </p:blipFill>
        <p:spPr>
          <a:xfrm>
            <a:off x="0" y="0"/>
            <a:ext cx="2934109" cy="1524213"/>
          </a:xfrm>
          <a:prstGeom prst="rect">
            <a:avLst/>
          </a:prstGeom>
        </p:spPr>
      </p:pic>
    </p:spTree>
    <p:extLst>
      <p:ext uri="{BB962C8B-B14F-4D97-AF65-F5344CB8AC3E}">
        <p14:creationId xmlns:p14="http://schemas.microsoft.com/office/powerpoint/2010/main" val="1419962744"/>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1EA0-899E-A6BC-6274-787EC0AE4503}"/>
              </a:ext>
            </a:extLst>
          </p:cNvPr>
          <p:cNvSpPr>
            <a:spLocks noGrp="1"/>
          </p:cNvSpPr>
          <p:nvPr>
            <p:ph type="title"/>
          </p:nvPr>
        </p:nvSpPr>
        <p:spPr>
          <a:xfrm>
            <a:off x="3004457" y="139614"/>
            <a:ext cx="7113210" cy="941041"/>
          </a:xfrm>
        </p:spPr>
        <p:txBody>
          <a:bodyPr/>
          <a:lstStyle/>
          <a:p>
            <a:r>
              <a:rPr lang="en-US" dirty="0"/>
              <a:t>Careers</a:t>
            </a:r>
          </a:p>
        </p:txBody>
      </p:sp>
      <p:sp>
        <p:nvSpPr>
          <p:cNvPr id="4" name="Date Placeholder 3">
            <a:extLst>
              <a:ext uri="{FF2B5EF4-FFF2-40B4-BE49-F238E27FC236}">
                <a16:creationId xmlns:a16="http://schemas.microsoft.com/office/drawing/2014/main" id="{A26077AE-C4ED-0D3E-1430-150052A78258}"/>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A1729C19-B1E1-22DD-FFE4-9BC13253DC32}"/>
              </a:ext>
            </a:extLst>
          </p:cNvPr>
          <p:cNvSpPr>
            <a:spLocks noGrp="1"/>
          </p:cNvSpPr>
          <p:nvPr>
            <p:ph type="sldNum" sz="quarter" idx="12"/>
          </p:nvPr>
        </p:nvSpPr>
        <p:spPr/>
        <p:txBody>
          <a:bodyPr/>
          <a:lstStyle/>
          <a:p>
            <a:pPr>
              <a:defRPr/>
            </a:pPr>
            <a:fld id="{E072579F-9FF5-4201-872C-73481382824D}" type="slidenum">
              <a:rPr lang="en-US" smtClean="0"/>
              <a:pPr>
                <a:defRPr/>
              </a:pPr>
              <a:t>54</a:t>
            </a:fld>
            <a:endParaRPr lang="en-US" dirty="0"/>
          </a:p>
        </p:txBody>
      </p:sp>
      <p:sp>
        <p:nvSpPr>
          <p:cNvPr id="9" name="TextBox 8">
            <a:extLst>
              <a:ext uri="{FF2B5EF4-FFF2-40B4-BE49-F238E27FC236}">
                <a16:creationId xmlns:a16="http://schemas.microsoft.com/office/drawing/2014/main" id="{49138412-A210-C541-AC56-82C57A2D1332}"/>
              </a:ext>
            </a:extLst>
          </p:cNvPr>
          <p:cNvSpPr txBox="1"/>
          <p:nvPr/>
        </p:nvSpPr>
        <p:spPr>
          <a:xfrm>
            <a:off x="500744" y="2689194"/>
            <a:ext cx="3962400" cy="2400657"/>
          </a:xfrm>
          <a:prstGeom prst="rect">
            <a:avLst/>
          </a:prstGeom>
          <a:noFill/>
        </p:spPr>
        <p:txBody>
          <a:bodyPr wrap="square" rtlCol="0">
            <a:spAutoFit/>
          </a:bodyPr>
          <a:lstStyle/>
          <a:p>
            <a:r>
              <a:rPr lang="en-US" sz="2400" b="1" dirty="0">
                <a:solidFill>
                  <a:srgbClr val="FF0000"/>
                </a:solidFill>
              </a:rPr>
              <a:t>Compare 2 Careers</a:t>
            </a:r>
          </a:p>
          <a:p>
            <a:endParaRPr lang="en-US" sz="2400" b="1" dirty="0"/>
          </a:p>
          <a:p>
            <a:r>
              <a:rPr lang="en-US" sz="2400" b="1" dirty="0"/>
              <a:t>Employment Projections United States</a:t>
            </a:r>
            <a:endParaRPr lang="en-US" sz="2400" dirty="0"/>
          </a:p>
          <a:p>
            <a:endParaRPr lang="en-US" dirty="0"/>
          </a:p>
          <a:p>
            <a:endParaRPr lang="en-US" dirty="0"/>
          </a:p>
          <a:p>
            <a:endParaRPr lang="en-US" dirty="0"/>
          </a:p>
        </p:txBody>
      </p:sp>
      <p:pic>
        <p:nvPicPr>
          <p:cNvPr id="10" name="Picture 9">
            <a:extLst>
              <a:ext uri="{FF2B5EF4-FFF2-40B4-BE49-F238E27FC236}">
                <a16:creationId xmlns:a16="http://schemas.microsoft.com/office/drawing/2014/main" id="{2E7BA35E-F74F-625D-85F9-2FAE098974BF}"/>
              </a:ext>
            </a:extLst>
          </p:cNvPr>
          <p:cNvPicPr>
            <a:picLocks noChangeAspect="1"/>
          </p:cNvPicPr>
          <p:nvPr/>
        </p:nvPicPr>
        <p:blipFill>
          <a:blip r:embed="rId2"/>
          <a:stretch>
            <a:fillRect/>
          </a:stretch>
        </p:blipFill>
        <p:spPr>
          <a:xfrm>
            <a:off x="4938156" y="185050"/>
            <a:ext cx="5053131" cy="6422571"/>
          </a:xfrm>
          <a:prstGeom prst="rect">
            <a:avLst/>
          </a:prstGeom>
          <a:ln w="19050">
            <a:solidFill>
              <a:schemeClr val="accent1"/>
            </a:solidFill>
          </a:ln>
        </p:spPr>
      </p:pic>
      <p:pic>
        <p:nvPicPr>
          <p:cNvPr id="3" name="Picture 2">
            <a:extLst>
              <a:ext uri="{FF2B5EF4-FFF2-40B4-BE49-F238E27FC236}">
                <a16:creationId xmlns:a16="http://schemas.microsoft.com/office/drawing/2014/main" id="{72417083-1FF4-938E-4134-250364B1C8C3}"/>
              </a:ext>
            </a:extLst>
          </p:cNvPr>
          <p:cNvPicPr>
            <a:picLocks noChangeAspect="1"/>
          </p:cNvPicPr>
          <p:nvPr/>
        </p:nvPicPr>
        <p:blipFill>
          <a:blip r:embed="rId3"/>
          <a:stretch>
            <a:fillRect/>
          </a:stretch>
        </p:blipFill>
        <p:spPr>
          <a:xfrm>
            <a:off x="0" y="0"/>
            <a:ext cx="2934109" cy="1524213"/>
          </a:xfrm>
          <a:prstGeom prst="rect">
            <a:avLst/>
          </a:prstGeom>
        </p:spPr>
      </p:pic>
    </p:spTree>
    <p:extLst>
      <p:ext uri="{BB962C8B-B14F-4D97-AF65-F5344CB8AC3E}">
        <p14:creationId xmlns:p14="http://schemas.microsoft.com/office/powerpoint/2010/main" val="297059521"/>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a:xfrm>
            <a:off x="2231571" y="-33526"/>
            <a:ext cx="4615544" cy="1325563"/>
          </a:xfrm>
        </p:spPr>
        <p:txBody>
          <a:bodyPr/>
          <a:lstStyle/>
          <a:p>
            <a:pPr algn="ctr"/>
            <a:r>
              <a:rPr lang="en-US" dirty="0"/>
              <a:t>Apprenticeships</a:t>
            </a:r>
          </a:p>
        </p:txBody>
      </p:sp>
      <p:pic>
        <p:nvPicPr>
          <p:cNvPr id="6" name="Picture 5">
            <a:extLst>
              <a:ext uri="{FF2B5EF4-FFF2-40B4-BE49-F238E27FC236}">
                <a16:creationId xmlns:a16="http://schemas.microsoft.com/office/drawing/2014/main" id="{5E2BDB15-1896-7862-F3B3-A02486D17A1B}"/>
              </a:ext>
            </a:extLst>
          </p:cNvPr>
          <p:cNvPicPr>
            <a:picLocks noChangeAspect="1"/>
          </p:cNvPicPr>
          <p:nvPr/>
        </p:nvPicPr>
        <p:blipFill>
          <a:blip r:embed="rId2"/>
          <a:stretch>
            <a:fillRect/>
          </a:stretch>
        </p:blipFill>
        <p:spPr>
          <a:xfrm>
            <a:off x="0" y="0"/>
            <a:ext cx="2934109" cy="1524213"/>
          </a:xfrm>
          <a:prstGeom prst="rect">
            <a:avLst/>
          </a:prstGeom>
        </p:spPr>
      </p:pic>
      <p:pic>
        <p:nvPicPr>
          <p:cNvPr id="7" name="Picture 6">
            <a:extLst>
              <a:ext uri="{FF2B5EF4-FFF2-40B4-BE49-F238E27FC236}">
                <a16:creationId xmlns:a16="http://schemas.microsoft.com/office/drawing/2014/main" id="{57224749-C590-78F2-1F0B-DD9C60D4EFED}"/>
              </a:ext>
            </a:extLst>
          </p:cNvPr>
          <p:cNvPicPr>
            <a:picLocks noChangeAspect="1"/>
          </p:cNvPicPr>
          <p:nvPr/>
        </p:nvPicPr>
        <p:blipFill>
          <a:blip r:embed="rId3"/>
          <a:stretch>
            <a:fillRect/>
          </a:stretch>
        </p:blipFill>
        <p:spPr>
          <a:xfrm>
            <a:off x="6172205" y="78446"/>
            <a:ext cx="5950236" cy="6703351"/>
          </a:xfrm>
          <a:prstGeom prst="rect">
            <a:avLst/>
          </a:prstGeom>
        </p:spPr>
      </p:pic>
    </p:spTree>
    <p:extLst>
      <p:ext uri="{BB962C8B-B14F-4D97-AF65-F5344CB8AC3E}">
        <p14:creationId xmlns:p14="http://schemas.microsoft.com/office/powerpoint/2010/main" val="559143951"/>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a:xfrm>
            <a:off x="2934109" y="139614"/>
            <a:ext cx="7183558" cy="941041"/>
          </a:xfrm>
        </p:spPr>
        <p:txBody>
          <a:bodyPr/>
          <a:lstStyle/>
          <a:p>
            <a:r>
              <a:rPr lang="en-US" dirty="0"/>
              <a:t>Apprenticeships</a:t>
            </a:r>
          </a:p>
        </p:txBody>
      </p:sp>
      <p:pic>
        <p:nvPicPr>
          <p:cNvPr id="5" name="Picture 4">
            <a:extLst>
              <a:ext uri="{FF2B5EF4-FFF2-40B4-BE49-F238E27FC236}">
                <a16:creationId xmlns:a16="http://schemas.microsoft.com/office/drawing/2014/main" id="{73DFC8B9-A1C6-3262-309A-9090C265179E}"/>
              </a:ext>
            </a:extLst>
          </p:cNvPr>
          <p:cNvPicPr>
            <a:picLocks noChangeAspect="1"/>
          </p:cNvPicPr>
          <p:nvPr/>
        </p:nvPicPr>
        <p:blipFill>
          <a:blip r:embed="rId2"/>
          <a:stretch>
            <a:fillRect/>
          </a:stretch>
        </p:blipFill>
        <p:spPr>
          <a:xfrm>
            <a:off x="1045102" y="1281535"/>
            <a:ext cx="10474472" cy="4872101"/>
          </a:xfrm>
          <a:prstGeom prst="rect">
            <a:avLst/>
          </a:prstGeom>
          <a:ln>
            <a:solidFill>
              <a:schemeClr val="accent1"/>
            </a:solidFill>
          </a:ln>
        </p:spPr>
      </p:pic>
      <p:pic>
        <p:nvPicPr>
          <p:cNvPr id="7" name="Picture 6">
            <a:extLst>
              <a:ext uri="{FF2B5EF4-FFF2-40B4-BE49-F238E27FC236}">
                <a16:creationId xmlns:a16="http://schemas.microsoft.com/office/drawing/2014/main" id="{46FC3A15-686E-0193-75C4-C6BAAB28E97C}"/>
              </a:ext>
            </a:extLst>
          </p:cNvPr>
          <p:cNvPicPr>
            <a:picLocks noChangeAspect="1"/>
          </p:cNvPicPr>
          <p:nvPr/>
        </p:nvPicPr>
        <p:blipFill>
          <a:blip r:embed="rId3"/>
          <a:stretch>
            <a:fillRect/>
          </a:stretch>
        </p:blipFill>
        <p:spPr>
          <a:xfrm>
            <a:off x="6172202" y="205425"/>
            <a:ext cx="5970319" cy="875230"/>
          </a:xfrm>
          <a:prstGeom prst="rect">
            <a:avLst/>
          </a:prstGeom>
        </p:spPr>
      </p:pic>
      <p:pic>
        <p:nvPicPr>
          <p:cNvPr id="3" name="Picture 2">
            <a:extLst>
              <a:ext uri="{FF2B5EF4-FFF2-40B4-BE49-F238E27FC236}">
                <a16:creationId xmlns:a16="http://schemas.microsoft.com/office/drawing/2014/main" id="{AFC42B24-1BCD-F1F6-B465-E33EA8859ECC}"/>
              </a:ext>
            </a:extLst>
          </p:cNvPr>
          <p:cNvPicPr>
            <a:picLocks noChangeAspect="1"/>
          </p:cNvPicPr>
          <p:nvPr/>
        </p:nvPicPr>
        <p:blipFill>
          <a:blip r:embed="rId4"/>
          <a:stretch>
            <a:fillRect/>
          </a:stretch>
        </p:blipFill>
        <p:spPr>
          <a:xfrm>
            <a:off x="0" y="0"/>
            <a:ext cx="2934109" cy="1524213"/>
          </a:xfrm>
          <a:prstGeom prst="rect">
            <a:avLst/>
          </a:prstGeom>
        </p:spPr>
      </p:pic>
    </p:spTree>
    <p:extLst>
      <p:ext uri="{BB962C8B-B14F-4D97-AF65-F5344CB8AC3E}">
        <p14:creationId xmlns:p14="http://schemas.microsoft.com/office/powerpoint/2010/main" val="19425839"/>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a:xfrm>
            <a:off x="3102429" y="139614"/>
            <a:ext cx="7015238" cy="941041"/>
          </a:xfrm>
        </p:spPr>
        <p:txBody>
          <a:bodyPr/>
          <a:lstStyle/>
          <a:p>
            <a:r>
              <a:rPr lang="en-US" dirty="0"/>
              <a:t>Apprenticeships</a:t>
            </a:r>
          </a:p>
        </p:txBody>
      </p:sp>
      <p:pic>
        <p:nvPicPr>
          <p:cNvPr id="5" name="Picture 4">
            <a:extLst>
              <a:ext uri="{FF2B5EF4-FFF2-40B4-BE49-F238E27FC236}">
                <a16:creationId xmlns:a16="http://schemas.microsoft.com/office/drawing/2014/main" id="{A0C73CB6-2D0A-9A02-6721-ECD93900CD51}"/>
              </a:ext>
            </a:extLst>
          </p:cNvPr>
          <p:cNvPicPr>
            <a:picLocks noChangeAspect="1"/>
          </p:cNvPicPr>
          <p:nvPr/>
        </p:nvPicPr>
        <p:blipFill>
          <a:blip r:embed="rId2"/>
          <a:stretch>
            <a:fillRect/>
          </a:stretch>
        </p:blipFill>
        <p:spPr>
          <a:xfrm>
            <a:off x="1521360" y="1990799"/>
            <a:ext cx="1733550" cy="714375"/>
          </a:xfrm>
          <a:prstGeom prst="rect">
            <a:avLst/>
          </a:prstGeom>
          <a:ln>
            <a:solidFill>
              <a:schemeClr val="accent1"/>
            </a:solidFill>
          </a:ln>
        </p:spPr>
      </p:pic>
      <p:pic>
        <p:nvPicPr>
          <p:cNvPr id="7" name="Picture 6">
            <a:extLst>
              <a:ext uri="{FF2B5EF4-FFF2-40B4-BE49-F238E27FC236}">
                <a16:creationId xmlns:a16="http://schemas.microsoft.com/office/drawing/2014/main" id="{5ACADF0A-03DB-2A7A-6538-D3106AFEC439}"/>
              </a:ext>
            </a:extLst>
          </p:cNvPr>
          <p:cNvPicPr>
            <a:picLocks noChangeAspect="1"/>
          </p:cNvPicPr>
          <p:nvPr/>
        </p:nvPicPr>
        <p:blipFill>
          <a:blip r:embed="rId3"/>
          <a:stretch>
            <a:fillRect/>
          </a:stretch>
        </p:blipFill>
        <p:spPr>
          <a:xfrm>
            <a:off x="4735460" y="838199"/>
            <a:ext cx="5962539" cy="5818183"/>
          </a:xfrm>
          <a:prstGeom prst="rect">
            <a:avLst/>
          </a:prstGeom>
          <a:ln>
            <a:solidFill>
              <a:schemeClr val="accent1"/>
            </a:solidFill>
          </a:ln>
        </p:spPr>
      </p:pic>
      <p:sp>
        <p:nvSpPr>
          <p:cNvPr id="8" name="TextBox 7">
            <a:extLst>
              <a:ext uri="{FF2B5EF4-FFF2-40B4-BE49-F238E27FC236}">
                <a16:creationId xmlns:a16="http://schemas.microsoft.com/office/drawing/2014/main" id="{68E4818A-F779-A42A-9E6E-10D26D07ED99}"/>
              </a:ext>
            </a:extLst>
          </p:cNvPr>
          <p:cNvSpPr txBox="1"/>
          <p:nvPr/>
        </p:nvSpPr>
        <p:spPr>
          <a:xfrm>
            <a:off x="821280" y="3657600"/>
            <a:ext cx="3930732" cy="1200329"/>
          </a:xfrm>
          <a:prstGeom prst="rect">
            <a:avLst/>
          </a:prstGeom>
          <a:noFill/>
        </p:spPr>
        <p:txBody>
          <a:bodyPr wrap="square" rtlCol="0">
            <a:spAutoFit/>
          </a:bodyPr>
          <a:lstStyle/>
          <a:p>
            <a:r>
              <a:rPr lang="en-US" sz="2400" i="1" dirty="0"/>
              <a:t>250 Registered </a:t>
            </a:r>
          </a:p>
          <a:p>
            <a:r>
              <a:rPr lang="en-US" sz="2400" i="1" dirty="0"/>
              <a:t>Apprenticeship </a:t>
            </a:r>
            <a:r>
              <a:rPr lang="en-US" sz="2400" dirty="0"/>
              <a:t>careers/occupations</a:t>
            </a:r>
          </a:p>
        </p:txBody>
      </p:sp>
      <p:pic>
        <p:nvPicPr>
          <p:cNvPr id="3" name="Picture 2">
            <a:extLst>
              <a:ext uri="{FF2B5EF4-FFF2-40B4-BE49-F238E27FC236}">
                <a16:creationId xmlns:a16="http://schemas.microsoft.com/office/drawing/2014/main" id="{BA37CD6F-78DC-6BB3-C2A2-A4D04F691116}"/>
              </a:ext>
            </a:extLst>
          </p:cNvPr>
          <p:cNvPicPr>
            <a:picLocks noChangeAspect="1"/>
          </p:cNvPicPr>
          <p:nvPr/>
        </p:nvPicPr>
        <p:blipFill>
          <a:blip r:embed="rId4"/>
          <a:stretch>
            <a:fillRect/>
          </a:stretch>
        </p:blipFill>
        <p:spPr>
          <a:xfrm>
            <a:off x="0" y="0"/>
            <a:ext cx="2934109" cy="1524213"/>
          </a:xfrm>
          <a:prstGeom prst="rect">
            <a:avLst/>
          </a:prstGeom>
        </p:spPr>
      </p:pic>
    </p:spTree>
    <p:extLst>
      <p:ext uri="{BB962C8B-B14F-4D97-AF65-F5344CB8AC3E}">
        <p14:creationId xmlns:p14="http://schemas.microsoft.com/office/powerpoint/2010/main" val="3797430521"/>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a:xfrm>
            <a:off x="2981325" y="228940"/>
            <a:ext cx="8372475" cy="1325563"/>
          </a:xfrm>
        </p:spPr>
        <p:txBody>
          <a:bodyPr/>
          <a:lstStyle/>
          <a:p>
            <a:r>
              <a:rPr lang="en-US" dirty="0"/>
              <a:t>Apprenticeships</a:t>
            </a:r>
          </a:p>
        </p:txBody>
      </p:sp>
      <p:pic>
        <p:nvPicPr>
          <p:cNvPr id="4" name="Picture 3">
            <a:extLst>
              <a:ext uri="{FF2B5EF4-FFF2-40B4-BE49-F238E27FC236}">
                <a16:creationId xmlns:a16="http://schemas.microsoft.com/office/drawing/2014/main" id="{3C91A683-D055-4D8E-0265-CDC4F58C4563}"/>
              </a:ext>
            </a:extLst>
          </p:cNvPr>
          <p:cNvPicPr>
            <a:picLocks noChangeAspect="1"/>
          </p:cNvPicPr>
          <p:nvPr/>
        </p:nvPicPr>
        <p:blipFill>
          <a:blip r:embed="rId2"/>
          <a:stretch>
            <a:fillRect/>
          </a:stretch>
        </p:blipFill>
        <p:spPr>
          <a:xfrm>
            <a:off x="0" y="-36172"/>
            <a:ext cx="2981325" cy="1590675"/>
          </a:xfrm>
          <a:prstGeom prst="rect">
            <a:avLst/>
          </a:prstGeom>
        </p:spPr>
      </p:pic>
      <p:pic>
        <p:nvPicPr>
          <p:cNvPr id="7" name="Picture 6">
            <a:extLst>
              <a:ext uri="{FF2B5EF4-FFF2-40B4-BE49-F238E27FC236}">
                <a16:creationId xmlns:a16="http://schemas.microsoft.com/office/drawing/2014/main" id="{0CE7481B-4A34-1172-F309-8D21107DEBD0}"/>
              </a:ext>
            </a:extLst>
          </p:cNvPr>
          <p:cNvPicPr>
            <a:picLocks noChangeAspect="1"/>
          </p:cNvPicPr>
          <p:nvPr/>
        </p:nvPicPr>
        <p:blipFill>
          <a:blip r:embed="rId3"/>
          <a:stretch>
            <a:fillRect/>
          </a:stretch>
        </p:blipFill>
        <p:spPr>
          <a:xfrm>
            <a:off x="3148389" y="1268404"/>
            <a:ext cx="7331674" cy="4892680"/>
          </a:xfrm>
          <a:prstGeom prst="rect">
            <a:avLst/>
          </a:prstGeom>
          <a:ln>
            <a:solidFill>
              <a:schemeClr val="accent1"/>
            </a:solidFill>
          </a:ln>
        </p:spPr>
      </p:pic>
    </p:spTree>
    <p:extLst>
      <p:ext uri="{BB962C8B-B14F-4D97-AF65-F5344CB8AC3E}">
        <p14:creationId xmlns:p14="http://schemas.microsoft.com/office/powerpoint/2010/main" val="2619572939"/>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40873-AD2B-1892-0AD8-86F84E042064}"/>
              </a:ext>
            </a:extLst>
          </p:cNvPr>
          <p:cNvSpPr>
            <a:spLocks noGrp="1"/>
          </p:cNvSpPr>
          <p:nvPr>
            <p:ph type="title"/>
          </p:nvPr>
        </p:nvSpPr>
        <p:spPr/>
        <p:txBody>
          <a:bodyPr/>
          <a:lstStyle/>
          <a:p>
            <a:r>
              <a:rPr lang="en-US" dirty="0"/>
              <a:t>Massachusetts Residents Log In</a:t>
            </a:r>
          </a:p>
        </p:txBody>
      </p:sp>
      <p:sp>
        <p:nvSpPr>
          <p:cNvPr id="4" name="Date Placeholder 3">
            <a:extLst>
              <a:ext uri="{FF2B5EF4-FFF2-40B4-BE49-F238E27FC236}">
                <a16:creationId xmlns:a16="http://schemas.microsoft.com/office/drawing/2014/main" id="{BDA0D370-D708-BB77-EE70-8BF8E5236C4B}"/>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138C0C60-1E6B-8EB4-FB2C-F34A76F18D76}"/>
              </a:ext>
            </a:extLst>
          </p:cNvPr>
          <p:cNvSpPr>
            <a:spLocks noGrp="1"/>
          </p:cNvSpPr>
          <p:nvPr>
            <p:ph type="sldNum" sz="quarter" idx="12"/>
          </p:nvPr>
        </p:nvSpPr>
        <p:spPr/>
        <p:txBody>
          <a:bodyPr/>
          <a:lstStyle/>
          <a:p>
            <a:pPr>
              <a:defRPr/>
            </a:pPr>
            <a:fld id="{E072579F-9FF5-4201-872C-73481382824D}" type="slidenum">
              <a:rPr lang="en-US" smtClean="0"/>
              <a:pPr>
                <a:defRPr/>
              </a:pPr>
              <a:t>59</a:t>
            </a:fld>
            <a:endParaRPr lang="en-US" dirty="0"/>
          </a:p>
        </p:txBody>
      </p:sp>
      <p:pic>
        <p:nvPicPr>
          <p:cNvPr id="7" name="Picture 6">
            <a:extLst>
              <a:ext uri="{FF2B5EF4-FFF2-40B4-BE49-F238E27FC236}">
                <a16:creationId xmlns:a16="http://schemas.microsoft.com/office/drawing/2014/main" id="{1587804C-44F5-F2E2-A9F2-12008E46A771}"/>
              </a:ext>
            </a:extLst>
          </p:cNvPr>
          <p:cNvPicPr>
            <a:picLocks noChangeAspect="1"/>
          </p:cNvPicPr>
          <p:nvPr/>
        </p:nvPicPr>
        <p:blipFill>
          <a:blip r:embed="rId2"/>
          <a:stretch>
            <a:fillRect/>
          </a:stretch>
        </p:blipFill>
        <p:spPr>
          <a:xfrm>
            <a:off x="3058887" y="1226472"/>
            <a:ext cx="6373890" cy="5109758"/>
          </a:xfrm>
          <a:prstGeom prst="rect">
            <a:avLst/>
          </a:prstGeom>
          <a:ln w="22225">
            <a:solidFill>
              <a:schemeClr val="accent1"/>
            </a:solidFill>
          </a:ln>
        </p:spPr>
      </p:pic>
    </p:spTree>
    <p:extLst>
      <p:ext uri="{BB962C8B-B14F-4D97-AF65-F5344CB8AC3E}">
        <p14:creationId xmlns:p14="http://schemas.microsoft.com/office/powerpoint/2010/main" val="4010629735"/>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609600" y="139614"/>
            <a:ext cx="9508067" cy="941041"/>
          </a:xfrm>
        </p:spPr>
        <p:txBody>
          <a:bodyPr anchor="ctr">
            <a:normAutofit/>
          </a:bodyPr>
          <a:lstStyle/>
          <a:p>
            <a:r>
              <a:rPr lang="en-US" sz="2000"/>
              <a:t>The MassHire CIS Training Calendar</a:t>
            </a:r>
            <a:br>
              <a:rPr lang="en-US" sz="2000"/>
            </a:br>
            <a:r>
              <a:rPr lang="en-US" sz="2000">
                <a:hlinkClick r:id="rId2">
                  <a:extLst>
                    <a:ext uri="{A12FA001-AC4F-418D-AE19-62706E023703}">
                      <ahyp:hlinkClr xmlns:ahyp="http://schemas.microsoft.com/office/drawing/2018/hyperlinkcolor" val="tx"/>
                    </a:ext>
                  </a:extLst>
                </a:hlinkClick>
              </a:rPr>
              <a:t>https://www.mass.gov/how-to/masshire-career-information-system-360-cis-360-training</a:t>
            </a:r>
            <a:r>
              <a:rPr lang="en-US" sz="2000"/>
              <a:t> </a:t>
            </a:r>
          </a:p>
        </p:txBody>
      </p:sp>
      <p:pic>
        <p:nvPicPr>
          <p:cNvPr id="5" name="Picture 4">
            <a:extLst>
              <a:ext uri="{FF2B5EF4-FFF2-40B4-BE49-F238E27FC236}">
                <a16:creationId xmlns:a16="http://schemas.microsoft.com/office/drawing/2014/main" id="{81E0042F-F6A1-8BD8-2030-8EABBEF27164}"/>
              </a:ext>
            </a:extLst>
          </p:cNvPr>
          <p:cNvPicPr>
            <a:picLocks noChangeAspect="1"/>
          </p:cNvPicPr>
          <p:nvPr/>
        </p:nvPicPr>
        <p:blipFill>
          <a:blip r:embed="rId3"/>
          <a:stretch>
            <a:fillRect/>
          </a:stretch>
        </p:blipFill>
        <p:spPr>
          <a:xfrm>
            <a:off x="4087604" y="1446236"/>
            <a:ext cx="4016791" cy="4525963"/>
          </a:xfrm>
          <a:prstGeom prst="rect">
            <a:avLst/>
          </a:prstGeom>
          <a:noFill/>
          <a:ln w="25400">
            <a:solidFill>
              <a:schemeClr val="accent1"/>
            </a:solidFill>
          </a:ln>
        </p:spPr>
      </p:pic>
      <p:sp>
        <p:nvSpPr>
          <p:cNvPr id="10" name="Slide Number Placeholder 4">
            <a:extLst>
              <a:ext uri="{FF2B5EF4-FFF2-40B4-BE49-F238E27FC236}">
                <a16:creationId xmlns:a16="http://schemas.microsoft.com/office/drawing/2014/main" id="{FDD05C2A-3824-AA68-25C2-FC4DB952A251}"/>
              </a:ext>
            </a:extLst>
          </p:cNvPr>
          <p:cNvSpPr>
            <a:spLocks noGrp="1"/>
          </p:cNvSpPr>
          <p:nvPr>
            <p:ph type="sldNum" sz="quarter" idx="12"/>
          </p:nvPr>
        </p:nvSpPr>
        <p:spPr>
          <a:xfrm>
            <a:off x="11187289" y="6358002"/>
            <a:ext cx="395111" cy="365125"/>
          </a:xfrm>
        </p:spPr>
        <p:txBody>
          <a:bodyPr/>
          <a:lstStyle/>
          <a:p>
            <a:pPr>
              <a:spcAft>
                <a:spcPts val="600"/>
              </a:spcAft>
              <a:defRPr/>
            </a:pPr>
            <a:fld id="{E072579F-9FF5-4201-872C-73481382824D}" type="slidenum">
              <a:rPr lang="en-US"/>
              <a:pPr>
                <a:spcAft>
                  <a:spcPts val="600"/>
                </a:spcAft>
                <a:defRPr/>
              </a:pPr>
              <a:t>6</a:t>
            </a:fld>
            <a:endParaRPr lang="en-US"/>
          </a:p>
        </p:txBody>
      </p:sp>
    </p:spTree>
    <p:extLst>
      <p:ext uri="{BB962C8B-B14F-4D97-AF65-F5344CB8AC3E}">
        <p14:creationId xmlns:p14="http://schemas.microsoft.com/office/powerpoint/2010/main" val="1300205515"/>
      </p:ext>
    </p:extLst>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7CE79B-801D-4B61-A3B3-2DA2A47C5D00}"/>
              </a:ext>
            </a:extLst>
          </p:cNvPr>
          <p:cNvPicPr>
            <a:picLocks noChangeAspect="1"/>
          </p:cNvPicPr>
          <p:nvPr/>
        </p:nvPicPr>
        <p:blipFill>
          <a:blip r:embed="rId2"/>
          <a:stretch>
            <a:fillRect/>
          </a:stretch>
        </p:blipFill>
        <p:spPr>
          <a:xfrm>
            <a:off x="5394219" y="0"/>
            <a:ext cx="4857961" cy="6858000"/>
          </a:xfrm>
          <a:prstGeom prst="rect">
            <a:avLst/>
          </a:prstGeom>
          <a:ln>
            <a:solidFill>
              <a:schemeClr val="accent1"/>
            </a:solidFill>
          </a:ln>
        </p:spPr>
      </p:pic>
      <p:sp>
        <p:nvSpPr>
          <p:cNvPr id="4" name="Title 1">
            <a:extLst>
              <a:ext uri="{FF2B5EF4-FFF2-40B4-BE49-F238E27FC236}">
                <a16:creationId xmlns:a16="http://schemas.microsoft.com/office/drawing/2014/main" id="{E99BBC20-91B9-4A06-8932-7628EBAA516A}"/>
              </a:ext>
            </a:extLst>
          </p:cNvPr>
          <p:cNvSpPr>
            <a:spLocks noGrp="1"/>
          </p:cNvSpPr>
          <p:nvPr>
            <p:ph type="title"/>
          </p:nvPr>
        </p:nvSpPr>
        <p:spPr>
          <a:xfrm>
            <a:off x="838199" y="137384"/>
            <a:ext cx="4321630" cy="878046"/>
          </a:xfrm>
        </p:spPr>
        <p:txBody>
          <a:bodyPr/>
          <a:lstStyle/>
          <a:p>
            <a:pPr algn="r"/>
            <a:r>
              <a:rPr lang="en-US" dirty="0"/>
              <a:t>Education</a:t>
            </a:r>
          </a:p>
        </p:txBody>
      </p:sp>
      <p:sp>
        <p:nvSpPr>
          <p:cNvPr id="5" name="TextBox 4">
            <a:extLst>
              <a:ext uri="{FF2B5EF4-FFF2-40B4-BE49-F238E27FC236}">
                <a16:creationId xmlns:a16="http://schemas.microsoft.com/office/drawing/2014/main" id="{5EA95E13-1642-45D8-BE21-22F3FA9911D3}"/>
              </a:ext>
            </a:extLst>
          </p:cNvPr>
          <p:cNvSpPr txBox="1"/>
          <p:nvPr/>
        </p:nvSpPr>
        <p:spPr>
          <a:xfrm>
            <a:off x="967978" y="2292238"/>
            <a:ext cx="3633519" cy="2769989"/>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dirty="0"/>
              <a:t>Program of Study </a:t>
            </a:r>
            <a:br>
              <a:rPr lang="en-US" sz="2400" dirty="0"/>
            </a:b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u="sng" dirty="0"/>
              <a:t>Majors </a:t>
            </a:r>
            <a:r>
              <a:rPr lang="en-US" sz="2400" dirty="0"/>
              <a:t>(</a:t>
            </a:r>
            <a:r>
              <a:rPr lang="en-US" sz="2400" i="1" dirty="0"/>
              <a:t>by </a:t>
            </a:r>
            <a:r>
              <a:rPr lang="en-US" sz="2400" i="1" u="sng" dirty="0"/>
              <a:t>Study Cluster</a:t>
            </a:r>
            <a:r>
              <a:rPr lang="en-US" sz="2400" dirty="0"/>
              <a:t>) </a:t>
            </a:r>
            <a:br>
              <a:rPr lang="en-US" dirty="0"/>
            </a:br>
            <a:endParaRPr lang="en-US" dirty="0"/>
          </a:p>
          <a:p>
            <a:endParaRPr lang="en-US" dirty="0"/>
          </a:p>
          <a:p>
            <a:endParaRPr lang="en-US" dirty="0"/>
          </a:p>
        </p:txBody>
      </p:sp>
      <p:pic>
        <p:nvPicPr>
          <p:cNvPr id="7" name="Picture 6">
            <a:extLst>
              <a:ext uri="{FF2B5EF4-FFF2-40B4-BE49-F238E27FC236}">
                <a16:creationId xmlns:a16="http://schemas.microsoft.com/office/drawing/2014/main" id="{6CFA1F63-514F-4074-A877-7B09C8121747}"/>
              </a:ext>
            </a:extLst>
          </p:cNvPr>
          <p:cNvPicPr>
            <a:picLocks noChangeAspect="1"/>
          </p:cNvPicPr>
          <p:nvPr/>
        </p:nvPicPr>
        <p:blipFill>
          <a:blip r:embed="rId3"/>
          <a:stretch>
            <a:fillRect/>
          </a:stretch>
        </p:blipFill>
        <p:spPr>
          <a:xfrm>
            <a:off x="0" y="0"/>
            <a:ext cx="2972215" cy="1533739"/>
          </a:xfrm>
          <a:prstGeom prst="rect">
            <a:avLst/>
          </a:prstGeom>
        </p:spPr>
      </p:pic>
    </p:spTree>
    <p:extLst>
      <p:ext uri="{BB962C8B-B14F-4D97-AF65-F5344CB8AC3E}">
        <p14:creationId xmlns:p14="http://schemas.microsoft.com/office/powerpoint/2010/main" val="2694866231"/>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5EC4-9B32-8C47-E3F1-3FD3EBB47C47}"/>
              </a:ext>
            </a:extLst>
          </p:cNvPr>
          <p:cNvSpPr>
            <a:spLocks noGrp="1"/>
          </p:cNvSpPr>
          <p:nvPr>
            <p:ph type="title"/>
          </p:nvPr>
        </p:nvSpPr>
        <p:spPr>
          <a:xfrm>
            <a:off x="3069771" y="139614"/>
            <a:ext cx="7047896" cy="954348"/>
          </a:xfrm>
        </p:spPr>
        <p:txBody>
          <a:bodyPr/>
          <a:lstStyle/>
          <a:p>
            <a:r>
              <a:rPr lang="en-US" dirty="0"/>
              <a:t>Education</a:t>
            </a:r>
          </a:p>
        </p:txBody>
      </p:sp>
      <p:sp>
        <p:nvSpPr>
          <p:cNvPr id="3" name="Slide Number Placeholder 2">
            <a:extLst>
              <a:ext uri="{FF2B5EF4-FFF2-40B4-BE49-F238E27FC236}">
                <a16:creationId xmlns:a16="http://schemas.microsoft.com/office/drawing/2014/main" id="{C65EF731-4AC0-4686-4847-03671D3F0B15}"/>
              </a:ext>
            </a:extLst>
          </p:cNvPr>
          <p:cNvSpPr>
            <a:spLocks noGrp="1"/>
          </p:cNvSpPr>
          <p:nvPr>
            <p:ph type="sldNum" sz="quarter" idx="4"/>
          </p:nvPr>
        </p:nvSpPr>
        <p:spPr/>
        <p:txBody>
          <a:bodyPr/>
          <a:lstStyle/>
          <a:p>
            <a:fld id="{941BE8DD-6BA1-AD43-8321-0CEB068BCC7D}" type="slidenum">
              <a:rPr lang="en-US" smtClean="0"/>
              <a:pPr/>
              <a:t>61</a:t>
            </a:fld>
            <a:endParaRPr lang="en-US" dirty="0"/>
          </a:p>
        </p:txBody>
      </p:sp>
      <p:pic>
        <p:nvPicPr>
          <p:cNvPr id="7" name="Picture 6">
            <a:extLst>
              <a:ext uri="{FF2B5EF4-FFF2-40B4-BE49-F238E27FC236}">
                <a16:creationId xmlns:a16="http://schemas.microsoft.com/office/drawing/2014/main" id="{AAA890EA-A928-1B7A-849E-18B62678B22D}"/>
              </a:ext>
            </a:extLst>
          </p:cNvPr>
          <p:cNvPicPr>
            <a:picLocks noChangeAspect="1"/>
          </p:cNvPicPr>
          <p:nvPr/>
        </p:nvPicPr>
        <p:blipFill>
          <a:blip r:embed="rId2"/>
          <a:stretch>
            <a:fillRect/>
          </a:stretch>
        </p:blipFill>
        <p:spPr>
          <a:xfrm>
            <a:off x="0" y="0"/>
            <a:ext cx="2972215" cy="1533739"/>
          </a:xfrm>
          <a:prstGeom prst="rect">
            <a:avLst/>
          </a:prstGeom>
        </p:spPr>
      </p:pic>
      <p:sp>
        <p:nvSpPr>
          <p:cNvPr id="8" name="TextBox 7">
            <a:extLst>
              <a:ext uri="{FF2B5EF4-FFF2-40B4-BE49-F238E27FC236}">
                <a16:creationId xmlns:a16="http://schemas.microsoft.com/office/drawing/2014/main" id="{2C16A981-3875-B694-FB36-EEE8BA50A5BA}"/>
              </a:ext>
            </a:extLst>
          </p:cNvPr>
          <p:cNvSpPr txBox="1"/>
          <p:nvPr/>
        </p:nvSpPr>
        <p:spPr>
          <a:xfrm>
            <a:off x="793807" y="2537829"/>
            <a:ext cx="3633519" cy="2400657"/>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dirty="0"/>
              <a:t>Program of Study </a:t>
            </a:r>
            <a:br>
              <a:rPr lang="en-US" sz="2400" dirty="0"/>
            </a:br>
            <a:endParaRPr lang="en-US" sz="2400" dirty="0"/>
          </a:p>
          <a:p>
            <a:pPr marL="285750" indent="-285750">
              <a:buFont typeface="Arial" panose="020B0604020202020204" pitchFamily="34" charset="0"/>
              <a:buChar char="•"/>
            </a:pPr>
            <a:r>
              <a:rPr lang="en-US" sz="2400" u="sng" dirty="0"/>
              <a:t>Majors </a:t>
            </a:r>
            <a:r>
              <a:rPr lang="en-US" sz="2400" dirty="0"/>
              <a:t>(</a:t>
            </a:r>
            <a:r>
              <a:rPr lang="en-US" sz="2400" i="1" dirty="0"/>
              <a:t>by </a:t>
            </a:r>
            <a:r>
              <a:rPr lang="en-US" sz="2400" i="1" u="sng" dirty="0"/>
              <a:t>Title</a:t>
            </a:r>
            <a:r>
              <a:rPr lang="en-US" sz="2400" dirty="0"/>
              <a:t>) </a:t>
            </a:r>
            <a:br>
              <a:rPr lang="en-US" dirty="0"/>
            </a:br>
            <a:endParaRPr lang="en-US" dirty="0"/>
          </a:p>
          <a:p>
            <a:endParaRPr lang="en-US" dirty="0"/>
          </a:p>
          <a:p>
            <a:endParaRPr lang="en-US" dirty="0"/>
          </a:p>
        </p:txBody>
      </p:sp>
      <p:pic>
        <p:nvPicPr>
          <p:cNvPr id="5" name="Picture 4">
            <a:extLst>
              <a:ext uri="{FF2B5EF4-FFF2-40B4-BE49-F238E27FC236}">
                <a16:creationId xmlns:a16="http://schemas.microsoft.com/office/drawing/2014/main" id="{1731D07D-078E-F8FD-0B02-6745AF675651}"/>
              </a:ext>
            </a:extLst>
          </p:cNvPr>
          <p:cNvPicPr>
            <a:picLocks noChangeAspect="1"/>
          </p:cNvPicPr>
          <p:nvPr/>
        </p:nvPicPr>
        <p:blipFill>
          <a:blip r:embed="rId3"/>
          <a:stretch>
            <a:fillRect/>
          </a:stretch>
        </p:blipFill>
        <p:spPr>
          <a:xfrm>
            <a:off x="5364717" y="195938"/>
            <a:ext cx="6432792" cy="6520543"/>
          </a:xfrm>
          <a:prstGeom prst="rect">
            <a:avLst/>
          </a:prstGeom>
          <a:ln>
            <a:solidFill>
              <a:schemeClr val="accent1"/>
            </a:solidFill>
          </a:ln>
        </p:spPr>
      </p:pic>
    </p:spTree>
    <p:extLst>
      <p:ext uri="{BB962C8B-B14F-4D97-AF65-F5344CB8AC3E}">
        <p14:creationId xmlns:p14="http://schemas.microsoft.com/office/powerpoint/2010/main" val="1420768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865664-8E10-415F-BA1C-920815BF9279}"/>
              </a:ext>
            </a:extLst>
          </p:cNvPr>
          <p:cNvSpPr txBox="1"/>
          <p:nvPr/>
        </p:nvSpPr>
        <p:spPr>
          <a:xfrm>
            <a:off x="683498" y="2404243"/>
            <a:ext cx="2767273" cy="2769989"/>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dirty="0"/>
              <a:t>Program of Study </a:t>
            </a:r>
            <a:br>
              <a:rPr lang="en-US" sz="2400" dirty="0"/>
            </a:br>
            <a:br>
              <a:rPr lang="en-US" sz="2400" dirty="0"/>
            </a:br>
            <a:endParaRPr lang="en-US" sz="2400" dirty="0"/>
          </a:p>
          <a:p>
            <a:pPr marL="285750" indent="-285750">
              <a:buFont typeface="Arial" panose="020B0604020202020204" pitchFamily="34" charset="0"/>
              <a:buChar char="•"/>
            </a:pPr>
            <a:r>
              <a:rPr lang="en-US" sz="2400" u="sng" dirty="0"/>
              <a:t>At A Glance</a:t>
            </a:r>
            <a:br>
              <a:rPr lang="en-US" dirty="0"/>
            </a:br>
            <a:endParaRPr lang="en-US" dirty="0"/>
          </a:p>
          <a:p>
            <a:endParaRPr lang="en-US" dirty="0"/>
          </a:p>
          <a:p>
            <a:endParaRPr lang="en-US" dirty="0"/>
          </a:p>
        </p:txBody>
      </p:sp>
      <p:sp>
        <p:nvSpPr>
          <p:cNvPr id="5" name="Title 1">
            <a:extLst>
              <a:ext uri="{FF2B5EF4-FFF2-40B4-BE49-F238E27FC236}">
                <a16:creationId xmlns:a16="http://schemas.microsoft.com/office/drawing/2014/main" id="{5D604E06-B2CF-4AB4-84F2-694B8C7778D1}"/>
              </a:ext>
            </a:extLst>
          </p:cNvPr>
          <p:cNvSpPr>
            <a:spLocks noGrp="1"/>
          </p:cNvSpPr>
          <p:nvPr>
            <p:ph type="title"/>
          </p:nvPr>
        </p:nvSpPr>
        <p:spPr>
          <a:xfrm>
            <a:off x="3041282" y="137384"/>
            <a:ext cx="2553975" cy="878046"/>
          </a:xfrm>
        </p:spPr>
        <p:txBody>
          <a:bodyPr/>
          <a:lstStyle/>
          <a:p>
            <a:pPr algn="ctr"/>
            <a:r>
              <a:rPr lang="en-US" dirty="0"/>
              <a:t>Education</a:t>
            </a:r>
          </a:p>
        </p:txBody>
      </p:sp>
      <p:pic>
        <p:nvPicPr>
          <p:cNvPr id="6" name="Picture 5">
            <a:extLst>
              <a:ext uri="{FF2B5EF4-FFF2-40B4-BE49-F238E27FC236}">
                <a16:creationId xmlns:a16="http://schemas.microsoft.com/office/drawing/2014/main" id="{BE4DC9C6-2742-D88B-AA62-9A3D9F1F0529}"/>
              </a:ext>
            </a:extLst>
          </p:cNvPr>
          <p:cNvPicPr>
            <a:picLocks noChangeAspect="1"/>
          </p:cNvPicPr>
          <p:nvPr/>
        </p:nvPicPr>
        <p:blipFill>
          <a:blip r:embed="rId2"/>
          <a:stretch>
            <a:fillRect/>
          </a:stretch>
        </p:blipFill>
        <p:spPr>
          <a:xfrm>
            <a:off x="3984172" y="888999"/>
            <a:ext cx="6182684" cy="5831617"/>
          </a:xfrm>
          <a:prstGeom prst="rect">
            <a:avLst/>
          </a:prstGeom>
        </p:spPr>
      </p:pic>
      <p:pic>
        <p:nvPicPr>
          <p:cNvPr id="3" name="Picture 2">
            <a:extLst>
              <a:ext uri="{FF2B5EF4-FFF2-40B4-BE49-F238E27FC236}">
                <a16:creationId xmlns:a16="http://schemas.microsoft.com/office/drawing/2014/main" id="{B6CF98E4-DF44-A649-C82E-57A1F1BD4D93}"/>
              </a:ext>
            </a:extLst>
          </p:cNvPr>
          <p:cNvPicPr>
            <a:picLocks noChangeAspect="1"/>
          </p:cNvPicPr>
          <p:nvPr/>
        </p:nvPicPr>
        <p:blipFill>
          <a:blip r:embed="rId3"/>
          <a:stretch>
            <a:fillRect/>
          </a:stretch>
        </p:blipFill>
        <p:spPr>
          <a:xfrm>
            <a:off x="0" y="0"/>
            <a:ext cx="2972215" cy="1533739"/>
          </a:xfrm>
          <a:prstGeom prst="rect">
            <a:avLst/>
          </a:prstGeom>
        </p:spPr>
      </p:pic>
    </p:spTree>
    <p:extLst>
      <p:ext uri="{BB962C8B-B14F-4D97-AF65-F5344CB8AC3E}">
        <p14:creationId xmlns:p14="http://schemas.microsoft.com/office/powerpoint/2010/main" val="3536313708"/>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215984-DB50-45EF-A094-99A14F06E9ED}"/>
              </a:ext>
            </a:extLst>
          </p:cNvPr>
          <p:cNvSpPr>
            <a:spLocks noGrp="1"/>
          </p:cNvSpPr>
          <p:nvPr>
            <p:ph type="title"/>
          </p:nvPr>
        </p:nvSpPr>
        <p:spPr>
          <a:xfrm>
            <a:off x="330200" y="137384"/>
            <a:ext cx="4840514" cy="878046"/>
          </a:xfrm>
        </p:spPr>
        <p:txBody>
          <a:bodyPr/>
          <a:lstStyle/>
          <a:p>
            <a:pPr algn="r"/>
            <a:r>
              <a:rPr lang="en-US" dirty="0"/>
              <a:t>Education</a:t>
            </a:r>
          </a:p>
        </p:txBody>
      </p:sp>
      <p:sp>
        <p:nvSpPr>
          <p:cNvPr id="5" name="TextBox 4">
            <a:extLst>
              <a:ext uri="{FF2B5EF4-FFF2-40B4-BE49-F238E27FC236}">
                <a16:creationId xmlns:a16="http://schemas.microsoft.com/office/drawing/2014/main" id="{3CA8EF3C-413D-45B5-A48B-25665714A9C9}"/>
              </a:ext>
            </a:extLst>
          </p:cNvPr>
          <p:cNvSpPr txBox="1"/>
          <p:nvPr/>
        </p:nvSpPr>
        <p:spPr>
          <a:xfrm>
            <a:off x="1002812" y="2392389"/>
            <a:ext cx="2750582" cy="2769989"/>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dirty="0"/>
              <a:t>Program of Study </a:t>
            </a:r>
            <a:br>
              <a:rPr lang="en-US" sz="2400" dirty="0"/>
            </a:br>
            <a:br>
              <a:rPr lang="en-US" sz="2400" dirty="0"/>
            </a:br>
            <a:endParaRPr lang="en-US" sz="2400" dirty="0"/>
          </a:p>
          <a:p>
            <a:pPr marL="285750" indent="-285750">
              <a:buFont typeface="Arial" panose="020B0604020202020204" pitchFamily="34" charset="0"/>
              <a:buChar char="•"/>
            </a:pPr>
            <a:r>
              <a:rPr lang="en-US" sz="2400" u="sng" dirty="0"/>
              <a:t>Related Info</a:t>
            </a:r>
            <a:br>
              <a:rPr lang="en-US" dirty="0"/>
            </a:br>
            <a:endParaRPr lang="en-US" dirty="0"/>
          </a:p>
          <a:p>
            <a:endParaRPr lang="en-US" dirty="0"/>
          </a:p>
          <a:p>
            <a:endParaRPr lang="en-US" dirty="0"/>
          </a:p>
        </p:txBody>
      </p:sp>
      <p:pic>
        <p:nvPicPr>
          <p:cNvPr id="6" name="Picture 5">
            <a:extLst>
              <a:ext uri="{FF2B5EF4-FFF2-40B4-BE49-F238E27FC236}">
                <a16:creationId xmlns:a16="http://schemas.microsoft.com/office/drawing/2014/main" id="{2F9235FF-6EE8-6D8D-2403-8DC6631F1CE7}"/>
              </a:ext>
            </a:extLst>
          </p:cNvPr>
          <p:cNvPicPr>
            <a:picLocks noChangeAspect="1"/>
          </p:cNvPicPr>
          <p:nvPr/>
        </p:nvPicPr>
        <p:blipFill>
          <a:blip r:embed="rId2"/>
          <a:stretch>
            <a:fillRect/>
          </a:stretch>
        </p:blipFill>
        <p:spPr>
          <a:xfrm>
            <a:off x="4162541" y="1015430"/>
            <a:ext cx="6107992" cy="5692699"/>
          </a:xfrm>
          <a:prstGeom prst="rect">
            <a:avLst/>
          </a:prstGeom>
          <a:ln w="28575">
            <a:solidFill>
              <a:schemeClr val="accent1"/>
            </a:solidFill>
          </a:ln>
        </p:spPr>
      </p:pic>
      <p:pic>
        <p:nvPicPr>
          <p:cNvPr id="2" name="Picture 1">
            <a:extLst>
              <a:ext uri="{FF2B5EF4-FFF2-40B4-BE49-F238E27FC236}">
                <a16:creationId xmlns:a16="http://schemas.microsoft.com/office/drawing/2014/main" id="{FBA6DF7F-3A66-C140-DF1C-9A194F88A06C}"/>
              </a:ext>
            </a:extLst>
          </p:cNvPr>
          <p:cNvPicPr>
            <a:picLocks noChangeAspect="1"/>
          </p:cNvPicPr>
          <p:nvPr/>
        </p:nvPicPr>
        <p:blipFill>
          <a:blip r:embed="rId3"/>
          <a:stretch>
            <a:fillRect/>
          </a:stretch>
        </p:blipFill>
        <p:spPr>
          <a:xfrm>
            <a:off x="0" y="0"/>
            <a:ext cx="2972215" cy="1533739"/>
          </a:xfrm>
          <a:prstGeom prst="rect">
            <a:avLst/>
          </a:prstGeom>
        </p:spPr>
      </p:pic>
    </p:spTree>
    <p:extLst>
      <p:ext uri="{BB962C8B-B14F-4D97-AF65-F5344CB8AC3E}">
        <p14:creationId xmlns:p14="http://schemas.microsoft.com/office/powerpoint/2010/main" val="2881410568"/>
      </p:ext>
    </p:extLst>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62C10D-799D-4A19-8731-6A09E64C2558}"/>
              </a:ext>
            </a:extLst>
          </p:cNvPr>
          <p:cNvPicPr>
            <a:picLocks noChangeAspect="1"/>
          </p:cNvPicPr>
          <p:nvPr/>
        </p:nvPicPr>
        <p:blipFill>
          <a:blip r:embed="rId2"/>
          <a:stretch>
            <a:fillRect/>
          </a:stretch>
        </p:blipFill>
        <p:spPr>
          <a:xfrm>
            <a:off x="0" y="0"/>
            <a:ext cx="2972215" cy="1514686"/>
          </a:xfrm>
          <a:prstGeom prst="rect">
            <a:avLst/>
          </a:prstGeom>
        </p:spPr>
      </p:pic>
      <p:sp>
        <p:nvSpPr>
          <p:cNvPr id="11" name="Title 1">
            <a:extLst>
              <a:ext uri="{FF2B5EF4-FFF2-40B4-BE49-F238E27FC236}">
                <a16:creationId xmlns:a16="http://schemas.microsoft.com/office/drawing/2014/main" id="{27E6A19B-3D4C-4F3D-A39B-F4E0A0AC9547}"/>
              </a:ext>
            </a:extLst>
          </p:cNvPr>
          <p:cNvSpPr>
            <a:spLocks noGrp="1"/>
          </p:cNvSpPr>
          <p:nvPr>
            <p:ph type="title"/>
          </p:nvPr>
        </p:nvSpPr>
        <p:spPr>
          <a:xfrm>
            <a:off x="330200" y="216894"/>
            <a:ext cx="5188858" cy="878046"/>
          </a:xfrm>
        </p:spPr>
        <p:txBody>
          <a:bodyPr/>
          <a:lstStyle/>
          <a:p>
            <a:pPr algn="r"/>
            <a:r>
              <a:rPr lang="en-US" dirty="0"/>
              <a:t>Education</a:t>
            </a:r>
          </a:p>
        </p:txBody>
      </p:sp>
      <p:pic>
        <p:nvPicPr>
          <p:cNvPr id="3" name="Picture 2">
            <a:extLst>
              <a:ext uri="{FF2B5EF4-FFF2-40B4-BE49-F238E27FC236}">
                <a16:creationId xmlns:a16="http://schemas.microsoft.com/office/drawing/2014/main" id="{B041C9A8-AB4A-8A9D-C09A-BF1499084244}"/>
              </a:ext>
            </a:extLst>
          </p:cNvPr>
          <p:cNvPicPr>
            <a:picLocks noChangeAspect="1"/>
          </p:cNvPicPr>
          <p:nvPr/>
        </p:nvPicPr>
        <p:blipFill>
          <a:blip r:embed="rId3"/>
          <a:stretch>
            <a:fillRect/>
          </a:stretch>
        </p:blipFill>
        <p:spPr>
          <a:xfrm>
            <a:off x="5889172" y="255689"/>
            <a:ext cx="4943575" cy="6275738"/>
          </a:xfrm>
          <a:prstGeom prst="rect">
            <a:avLst/>
          </a:prstGeom>
          <a:ln w="28575">
            <a:solidFill>
              <a:schemeClr val="accent1"/>
            </a:solidFill>
          </a:ln>
        </p:spPr>
      </p:pic>
      <p:sp>
        <p:nvSpPr>
          <p:cNvPr id="2" name="TextBox 1">
            <a:extLst>
              <a:ext uri="{FF2B5EF4-FFF2-40B4-BE49-F238E27FC236}">
                <a16:creationId xmlns:a16="http://schemas.microsoft.com/office/drawing/2014/main" id="{47EA706A-1B67-4F3F-A5CE-B232BBBA6F34}"/>
              </a:ext>
            </a:extLst>
          </p:cNvPr>
          <p:cNvSpPr txBox="1"/>
          <p:nvPr/>
        </p:nvSpPr>
        <p:spPr>
          <a:xfrm>
            <a:off x="1002812" y="2849592"/>
            <a:ext cx="3427674" cy="1107996"/>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dirty="0"/>
              <a:t>Alphabetically listed </a:t>
            </a:r>
            <a:endParaRPr lang="en-US" dirty="0"/>
          </a:p>
          <a:p>
            <a:endParaRPr lang="en-US" dirty="0"/>
          </a:p>
        </p:txBody>
      </p:sp>
    </p:spTree>
    <p:extLst>
      <p:ext uri="{BB962C8B-B14F-4D97-AF65-F5344CB8AC3E}">
        <p14:creationId xmlns:p14="http://schemas.microsoft.com/office/powerpoint/2010/main" val="660181404"/>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62C10D-799D-4A19-8731-6A09E64C2558}"/>
              </a:ext>
            </a:extLst>
          </p:cNvPr>
          <p:cNvPicPr>
            <a:picLocks noChangeAspect="1"/>
          </p:cNvPicPr>
          <p:nvPr/>
        </p:nvPicPr>
        <p:blipFill>
          <a:blip r:embed="rId2"/>
          <a:stretch>
            <a:fillRect/>
          </a:stretch>
        </p:blipFill>
        <p:spPr>
          <a:xfrm>
            <a:off x="2956" y="0"/>
            <a:ext cx="2972215" cy="1514686"/>
          </a:xfrm>
          <a:prstGeom prst="rect">
            <a:avLst/>
          </a:prstGeom>
        </p:spPr>
      </p:pic>
      <p:sp>
        <p:nvSpPr>
          <p:cNvPr id="11" name="Title 1">
            <a:extLst>
              <a:ext uri="{FF2B5EF4-FFF2-40B4-BE49-F238E27FC236}">
                <a16:creationId xmlns:a16="http://schemas.microsoft.com/office/drawing/2014/main" id="{27E6A19B-3D4C-4F3D-A39B-F4E0A0AC9547}"/>
              </a:ext>
            </a:extLst>
          </p:cNvPr>
          <p:cNvSpPr>
            <a:spLocks noGrp="1"/>
          </p:cNvSpPr>
          <p:nvPr>
            <p:ph type="title"/>
          </p:nvPr>
        </p:nvSpPr>
        <p:spPr>
          <a:xfrm>
            <a:off x="330200" y="216894"/>
            <a:ext cx="4932862" cy="878046"/>
          </a:xfrm>
        </p:spPr>
        <p:txBody>
          <a:bodyPr/>
          <a:lstStyle/>
          <a:p>
            <a:pPr algn="r"/>
            <a:r>
              <a:rPr lang="en-US" dirty="0"/>
              <a:t>Education</a:t>
            </a:r>
          </a:p>
        </p:txBody>
      </p:sp>
      <p:sp>
        <p:nvSpPr>
          <p:cNvPr id="4" name="TextBox 3">
            <a:extLst>
              <a:ext uri="{FF2B5EF4-FFF2-40B4-BE49-F238E27FC236}">
                <a16:creationId xmlns:a16="http://schemas.microsoft.com/office/drawing/2014/main" id="{A8E43823-4C33-D705-1A91-D1C7365BAFD2}"/>
              </a:ext>
            </a:extLst>
          </p:cNvPr>
          <p:cNvSpPr txBox="1"/>
          <p:nvPr/>
        </p:nvSpPr>
        <p:spPr>
          <a:xfrm>
            <a:off x="330200" y="2457753"/>
            <a:ext cx="4932862" cy="2308324"/>
          </a:xfrm>
          <a:prstGeom prst="rect">
            <a:avLst/>
          </a:prstGeom>
          <a:noFill/>
        </p:spPr>
        <p:txBody>
          <a:bodyPr wrap="square" rtlCol="0">
            <a:spAutoFit/>
          </a:bodyPr>
          <a:lstStyle/>
          <a:p>
            <a:r>
              <a:rPr lang="en-US" sz="2400" dirty="0">
                <a:latin typeface="Calibri" panose="020F0502020204030204" pitchFamily="34" charset="0"/>
                <a:ea typeface="Times New Roman" panose="02020603050405020304" pitchFamily="18" charset="0"/>
              </a:rPr>
              <a:t>Search Feature:  </a:t>
            </a:r>
          </a:p>
          <a:p>
            <a:r>
              <a:rPr lang="en-US" sz="2400" dirty="0">
                <a:latin typeface="Calibri" panose="020F0502020204030204" pitchFamily="34" charset="0"/>
                <a:ea typeface="Times New Roman" panose="02020603050405020304" pitchFamily="18" charset="0"/>
              </a:rPr>
              <a:t>E</a:t>
            </a:r>
            <a:r>
              <a:rPr lang="en-US" sz="2400" dirty="0">
                <a:effectLst/>
                <a:latin typeface="Calibri" panose="020F0502020204030204" pitchFamily="34" charset="0"/>
                <a:ea typeface="Times New Roman" panose="02020603050405020304" pitchFamily="18" charset="0"/>
              </a:rPr>
              <a:t>nter a city </a:t>
            </a:r>
            <a:r>
              <a:rPr lang="en-US" sz="2400" dirty="0">
                <a:latin typeface="Calibri" panose="020F0502020204030204" pitchFamily="34" charset="0"/>
                <a:ea typeface="Times New Roman" panose="02020603050405020304" pitchFamily="18" charset="0"/>
              </a:rPr>
              <a:t>name</a:t>
            </a:r>
            <a:r>
              <a:rPr lang="en-US" sz="2400" dirty="0">
                <a:effectLst/>
                <a:latin typeface="Calibri" panose="020F0502020204030204" pitchFamily="34" charset="0"/>
                <a:ea typeface="Times New Roman" panose="02020603050405020304" pitchFamily="18" charset="0"/>
              </a:rPr>
              <a:t> into the school search </a:t>
            </a:r>
          </a:p>
          <a:p>
            <a:r>
              <a:rPr lang="en-US" sz="2400" dirty="0">
                <a:effectLst/>
                <a:latin typeface="Calibri" panose="020F0502020204030204" pitchFamily="34" charset="0"/>
                <a:ea typeface="Times New Roman" panose="02020603050405020304" pitchFamily="18" charset="0"/>
              </a:rPr>
              <a:t>and </a:t>
            </a:r>
          </a:p>
          <a:p>
            <a:r>
              <a:rPr lang="en-US" sz="2400" dirty="0">
                <a:latin typeface="Calibri" panose="020F0502020204030204" pitchFamily="34" charset="0"/>
                <a:ea typeface="Times New Roman" panose="02020603050405020304" pitchFamily="18" charset="0"/>
              </a:rPr>
              <a:t>it will</a:t>
            </a:r>
            <a:r>
              <a:rPr lang="en-US" sz="2400" dirty="0">
                <a:effectLst/>
                <a:latin typeface="Calibri" panose="020F0502020204030204" pitchFamily="34" charset="0"/>
                <a:ea typeface="Times New Roman" panose="02020603050405020304" pitchFamily="18" charset="0"/>
              </a:rPr>
              <a:t> return a list of schools in that city.</a:t>
            </a:r>
            <a:endParaRPr lang="en-US" sz="2400" dirty="0"/>
          </a:p>
        </p:txBody>
      </p:sp>
      <p:pic>
        <p:nvPicPr>
          <p:cNvPr id="5" name="Picture 4">
            <a:extLst>
              <a:ext uri="{FF2B5EF4-FFF2-40B4-BE49-F238E27FC236}">
                <a16:creationId xmlns:a16="http://schemas.microsoft.com/office/drawing/2014/main" id="{9B9BF41E-6B54-BDFF-D958-152D5241A1E9}"/>
              </a:ext>
            </a:extLst>
          </p:cNvPr>
          <p:cNvPicPr>
            <a:picLocks noChangeAspect="1"/>
          </p:cNvPicPr>
          <p:nvPr/>
        </p:nvPicPr>
        <p:blipFill>
          <a:blip r:embed="rId3"/>
          <a:stretch>
            <a:fillRect/>
          </a:stretch>
        </p:blipFill>
        <p:spPr>
          <a:xfrm>
            <a:off x="5856519" y="143189"/>
            <a:ext cx="5453743" cy="6214066"/>
          </a:xfrm>
          <a:prstGeom prst="rect">
            <a:avLst/>
          </a:prstGeom>
          <a:ln w="25400">
            <a:solidFill>
              <a:schemeClr val="accent1"/>
            </a:solidFill>
          </a:ln>
        </p:spPr>
      </p:pic>
    </p:spTree>
    <p:extLst>
      <p:ext uri="{BB962C8B-B14F-4D97-AF65-F5344CB8AC3E}">
        <p14:creationId xmlns:p14="http://schemas.microsoft.com/office/powerpoint/2010/main" val="3891275033"/>
      </p:ext>
    </p:extLst>
  </p:cSld>
  <p:clrMapOvr>
    <a:masterClrMapping/>
  </p:clrMapOvr>
  <p:transition>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CAF87D-57F5-4EF5-8030-B2309939F1E4}"/>
              </a:ext>
            </a:extLst>
          </p:cNvPr>
          <p:cNvPicPr>
            <a:picLocks noChangeAspect="1"/>
          </p:cNvPicPr>
          <p:nvPr/>
        </p:nvPicPr>
        <p:blipFill>
          <a:blip r:embed="rId2"/>
          <a:stretch>
            <a:fillRect/>
          </a:stretch>
        </p:blipFill>
        <p:spPr>
          <a:xfrm>
            <a:off x="5205401" y="79513"/>
            <a:ext cx="5332604" cy="6754633"/>
          </a:xfrm>
          <a:prstGeom prst="rect">
            <a:avLst/>
          </a:prstGeom>
          <a:ln w="25400">
            <a:solidFill>
              <a:schemeClr val="accent1"/>
            </a:solidFill>
          </a:ln>
        </p:spPr>
      </p:pic>
      <p:sp>
        <p:nvSpPr>
          <p:cNvPr id="6" name="Title 1">
            <a:extLst>
              <a:ext uri="{FF2B5EF4-FFF2-40B4-BE49-F238E27FC236}">
                <a16:creationId xmlns:a16="http://schemas.microsoft.com/office/drawing/2014/main" id="{137E5BF4-2D20-4DBD-9782-5A03261E7A68}"/>
              </a:ext>
            </a:extLst>
          </p:cNvPr>
          <p:cNvSpPr>
            <a:spLocks noGrp="1"/>
          </p:cNvSpPr>
          <p:nvPr>
            <p:ph type="title"/>
          </p:nvPr>
        </p:nvSpPr>
        <p:spPr>
          <a:xfrm>
            <a:off x="330200" y="216894"/>
            <a:ext cx="4766793" cy="878046"/>
          </a:xfrm>
        </p:spPr>
        <p:txBody>
          <a:bodyPr/>
          <a:lstStyle/>
          <a:p>
            <a:pPr algn="r"/>
            <a:r>
              <a:rPr lang="en-US" dirty="0"/>
              <a:t>Education</a:t>
            </a:r>
          </a:p>
        </p:txBody>
      </p:sp>
      <p:sp>
        <p:nvSpPr>
          <p:cNvPr id="7" name="TextBox 6">
            <a:extLst>
              <a:ext uri="{FF2B5EF4-FFF2-40B4-BE49-F238E27FC236}">
                <a16:creationId xmlns:a16="http://schemas.microsoft.com/office/drawing/2014/main" id="{97646C7C-BCCE-48D7-9EB6-086667ACB016}"/>
              </a:ext>
            </a:extLst>
          </p:cNvPr>
          <p:cNvSpPr txBox="1"/>
          <p:nvPr/>
        </p:nvSpPr>
        <p:spPr>
          <a:xfrm>
            <a:off x="1089898" y="2242122"/>
            <a:ext cx="3699816" cy="2769989"/>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dirty="0"/>
              <a:t>Complete list of Schools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States and Territories </a:t>
            </a:r>
            <a:br>
              <a:rPr lang="en-US" sz="2400" dirty="0"/>
            </a:br>
            <a:r>
              <a:rPr lang="en-US" sz="2400" dirty="0"/>
              <a:t>(</a:t>
            </a:r>
            <a:r>
              <a:rPr lang="en-US" sz="2400" i="1" dirty="0"/>
              <a:t>Petersons</a:t>
            </a:r>
            <a:r>
              <a:rPr lang="en-US" sz="2400" dirty="0"/>
              <a:t>)</a:t>
            </a:r>
            <a:br>
              <a:rPr lang="en-US" dirty="0"/>
            </a:br>
            <a:endParaRPr lang="en-US" dirty="0"/>
          </a:p>
          <a:p>
            <a:endParaRPr lang="en-US" dirty="0"/>
          </a:p>
          <a:p>
            <a:endParaRPr lang="en-US" dirty="0"/>
          </a:p>
        </p:txBody>
      </p:sp>
      <p:pic>
        <p:nvPicPr>
          <p:cNvPr id="3" name="Picture 2">
            <a:extLst>
              <a:ext uri="{FF2B5EF4-FFF2-40B4-BE49-F238E27FC236}">
                <a16:creationId xmlns:a16="http://schemas.microsoft.com/office/drawing/2014/main" id="{CF74C01C-5680-85F1-6873-E47395B80A30}"/>
              </a:ext>
            </a:extLst>
          </p:cNvPr>
          <p:cNvPicPr>
            <a:picLocks noChangeAspect="1"/>
          </p:cNvPicPr>
          <p:nvPr/>
        </p:nvPicPr>
        <p:blipFill>
          <a:blip r:embed="rId3"/>
          <a:stretch>
            <a:fillRect/>
          </a:stretch>
        </p:blipFill>
        <p:spPr>
          <a:xfrm>
            <a:off x="1486107" y="4385204"/>
            <a:ext cx="1990725" cy="542925"/>
          </a:xfrm>
          <a:prstGeom prst="rect">
            <a:avLst/>
          </a:prstGeom>
        </p:spPr>
      </p:pic>
      <p:pic>
        <p:nvPicPr>
          <p:cNvPr id="2" name="Picture 1">
            <a:extLst>
              <a:ext uri="{FF2B5EF4-FFF2-40B4-BE49-F238E27FC236}">
                <a16:creationId xmlns:a16="http://schemas.microsoft.com/office/drawing/2014/main" id="{472936FF-E11B-85C1-F2E9-1103BBCFC2EB}"/>
              </a:ext>
            </a:extLst>
          </p:cNvPr>
          <p:cNvPicPr>
            <a:picLocks noChangeAspect="1"/>
          </p:cNvPicPr>
          <p:nvPr/>
        </p:nvPicPr>
        <p:blipFill>
          <a:blip r:embed="rId4"/>
          <a:stretch>
            <a:fillRect/>
          </a:stretch>
        </p:blipFill>
        <p:spPr>
          <a:xfrm>
            <a:off x="0" y="0"/>
            <a:ext cx="2972215" cy="1514686"/>
          </a:xfrm>
          <a:prstGeom prst="rect">
            <a:avLst/>
          </a:prstGeom>
        </p:spPr>
      </p:pic>
    </p:spTree>
    <p:extLst>
      <p:ext uri="{BB962C8B-B14F-4D97-AF65-F5344CB8AC3E}">
        <p14:creationId xmlns:p14="http://schemas.microsoft.com/office/powerpoint/2010/main" val="362113716"/>
      </p:ext>
    </p:extLst>
  </p:cSld>
  <p:clrMapOvr>
    <a:masterClrMapping/>
  </p:clrMapOvr>
  <p:transition>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E77421-0E33-4ED2-86D8-9AC21CAB7D30}"/>
              </a:ext>
            </a:extLst>
          </p:cNvPr>
          <p:cNvPicPr>
            <a:picLocks noChangeAspect="1"/>
          </p:cNvPicPr>
          <p:nvPr/>
        </p:nvPicPr>
        <p:blipFill>
          <a:blip r:embed="rId2"/>
          <a:stretch>
            <a:fillRect/>
          </a:stretch>
        </p:blipFill>
        <p:spPr>
          <a:xfrm>
            <a:off x="5094212" y="130507"/>
            <a:ext cx="6767588" cy="6077164"/>
          </a:xfrm>
          <a:prstGeom prst="rect">
            <a:avLst/>
          </a:prstGeom>
          <a:ln>
            <a:solidFill>
              <a:schemeClr val="accent1"/>
            </a:solidFill>
          </a:ln>
        </p:spPr>
      </p:pic>
      <p:sp>
        <p:nvSpPr>
          <p:cNvPr id="6" name="Title 1">
            <a:extLst>
              <a:ext uri="{FF2B5EF4-FFF2-40B4-BE49-F238E27FC236}">
                <a16:creationId xmlns:a16="http://schemas.microsoft.com/office/drawing/2014/main" id="{CB054AAD-A67F-4DDC-ACEE-1B26E0259DA1}"/>
              </a:ext>
            </a:extLst>
          </p:cNvPr>
          <p:cNvSpPr>
            <a:spLocks noGrp="1"/>
          </p:cNvSpPr>
          <p:nvPr>
            <p:ph type="title"/>
          </p:nvPr>
        </p:nvSpPr>
        <p:spPr>
          <a:xfrm>
            <a:off x="330199" y="216894"/>
            <a:ext cx="4764013" cy="878046"/>
          </a:xfrm>
        </p:spPr>
        <p:txBody>
          <a:bodyPr/>
          <a:lstStyle/>
          <a:p>
            <a:pPr algn="r"/>
            <a:r>
              <a:rPr lang="en-US" dirty="0"/>
              <a:t>Education</a:t>
            </a:r>
          </a:p>
        </p:txBody>
      </p:sp>
      <p:sp>
        <p:nvSpPr>
          <p:cNvPr id="7" name="TextBox 6">
            <a:extLst>
              <a:ext uri="{FF2B5EF4-FFF2-40B4-BE49-F238E27FC236}">
                <a16:creationId xmlns:a16="http://schemas.microsoft.com/office/drawing/2014/main" id="{EFA8A717-1219-4341-95E7-A6576CC06552}"/>
              </a:ext>
            </a:extLst>
          </p:cNvPr>
          <p:cNvSpPr txBox="1"/>
          <p:nvPr/>
        </p:nvSpPr>
        <p:spPr>
          <a:xfrm>
            <a:off x="906447" y="1996589"/>
            <a:ext cx="3502267" cy="3416320"/>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dirty="0"/>
              <a:t>Schools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state: </a:t>
            </a:r>
            <a:br>
              <a:rPr lang="en-US" sz="2400" dirty="0"/>
            </a:br>
            <a:br>
              <a:rPr lang="en-US" sz="2400" dirty="0"/>
            </a:br>
            <a:r>
              <a:rPr lang="en-US" sz="2400" u="sng" dirty="0"/>
              <a:t>Hawaii</a:t>
            </a:r>
            <a:br>
              <a:rPr lang="en-US" dirty="0"/>
            </a:br>
            <a:br>
              <a:rPr lang="en-US" dirty="0"/>
            </a:br>
            <a:endParaRPr lang="en-US" dirty="0"/>
          </a:p>
          <a:p>
            <a:endParaRPr lang="en-US" dirty="0"/>
          </a:p>
          <a:p>
            <a:endParaRPr lang="en-US" dirty="0"/>
          </a:p>
        </p:txBody>
      </p:sp>
      <p:pic>
        <p:nvPicPr>
          <p:cNvPr id="2" name="Picture 1">
            <a:extLst>
              <a:ext uri="{FF2B5EF4-FFF2-40B4-BE49-F238E27FC236}">
                <a16:creationId xmlns:a16="http://schemas.microsoft.com/office/drawing/2014/main" id="{042D2AD9-827C-E800-A9B8-5CBC45FB80D0}"/>
              </a:ext>
            </a:extLst>
          </p:cNvPr>
          <p:cNvPicPr>
            <a:picLocks noChangeAspect="1"/>
          </p:cNvPicPr>
          <p:nvPr/>
        </p:nvPicPr>
        <p:blipFill>
          <a:blip r:embed="rId3"/>
          <a:stretch>
            <a:fillRect/>
          </a:stretch>
        </p:blipFill>
        <p:spPr>
          <a:xfrm>
            <a:off x="2956" y="0"/>
            <a:ext cx="2972215" cy="1514686"/>
          </a:xfrm>
          <a:prstGeom prst="rect">
            <a:avLst/>
          </a:prstGeom>
        </p:spPr>
      </p:pic>
    </p:spTree>
    <p:extLst>
      <p:ext uri="{BB962C8B-B14F-4D97-AF65-F5344CB8AC3E}">
        <p14:creationId xmlns:p14="http://schemas.microsoft.com/office/powerpoint/2010/main" val="65600437"/>
      </p:ext>
    </p:extLst>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41BD-012C-B17D-A0F9-01CCF679C7F7}"/>
              </a:ext>
            </a:extLst>
          </p:cNvPr>
          <p:cNvSpPr>
            <a:spLocks noGrp="1"/>
          </p:cNvSpPr>
          <p:nvPr>
            <p:ph type="title"/>
          </p:nvPr>
        </p:nvSpPr>
        <p:spPr>
          <a:xfrm>
            <a:off x="609600" y="139614"/>
            <a:ext cx="4386943" cy="941041"/>
          </a:xfrm>
        </p:spPr>
        <p:txBody>
          <a:bodyPr/>
          <a:lstStyle/>
          <a:p>
            <a:pPr algn="r"/>
            <a:r>
              <a:rPr lang="en-US" dirty="0"/>
              <a:t>Education </a:t>
            </a:r>
          </a:p>
        </p:txBody>
      </p:sp>
      <p:sp>
        <p:nvSpPr>
          <p:cNvPr id="4" name="Date Placeholder 3">
            <a:extLst>
              <a:ext uri="{FF2B5EF4-FFF2-40B4-BE49-F238E27FC236}">
                <a16:creationId xmlns:a16="http://schemas.microsoft.com/office/drawing/2014/main" id="{C99450D0-1E6B-2F3F-4575-1AA5FC7055BC}"/>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453E2824-2A62-EDCC-B42F-BCE5E0A0614A}"/>
              </a:ext>
            </a:extLst>
          </p:cNvPr>
          <p:cNvSpPr>
            <a:spLocks noGrp="1"/>
          </p:cNvSpPr>
          <p:nvPr>
            <p:ph type="sldNum" sz="quarter" idx="12"/>
          </p:nvPr>
        </p:nvSpPr>
        <p:spPr/>
        <p:txBody>
          <a:bodyPr/>
          <a:lstStyle/>
          <a:p>
            <a:pPr>
              <a:defRPr/>
            </a:pPr>
            <a:fld id="{E072579F-9FF5-4201-872C-73481382824D}" type="slidenum">
              <a:rPr lang="en-US" smtClean="0"/>
              <a:pPr>
                <a:defRPr/>
              </a:pPr>
              <a:t>68</a:t>
            </a:fld>
            <a:endParaRPr lang="en-US" dirty="0"/>
          </a:p>
        </p:txBody>
      </p:sp>
      <p:pic>
        <p:nvPicPr>
          <p:cNvPr id="6" name="Picture 5">
            <a:extLst>
              <a:ext uri="{FF2B5EF4-FFF2-40B4-BE49-F238E27FC236}">
                <a16:creationId xmlns:a16="http://schemas.microsoft.com/office/drawing/2014/main" id="{7D73AC34-C201-CB06-EC03-047CE773D048}"/>
              </a:ext>
            </a:extLst>
          </p:cNvPr>
          <p:cNvPicPr>
            <a:picLocks noChangeAspect="1"/>
          </p:cNvPicPr>
          <p:nvPr/>
        </p:nvPicPr>
        <p:blipFill>
          <a:blip r:embed="rId2"/>
          <a:stretch>
            <a:fillRect/>
          </a:stretch>
        </p:blipFill>
        <p:spPr>
          <a:xfrm>
            <a:off x="5183139" y="209289"/>
            <a:ext cx="6121715" cy="6331275"/>
          </a:xfrm>
          <a:prstGeom prst="rect">
            <a:avLst/>
          </a:prstGeom>
        </p:spPr>
      </p:pic>
      <p:pic>
        <p:nvPicPr>
          <p:cNvPr id="3" name="Picture 2">
            <a:extLst>
              <a:ext uri="{FF2B5EF4-FFF2-40B4-BE49-F238E27FC236}">
                <a16:creationId xmlns:a16="http://schemas.microsoft.com/office/drawing/2014/main" id="{79A2A931-6565-4FE2-3A0D-310E74C82724}"/>
              </a:ext>
            </a:extLst>
          </p:cNvPr>
          <p:cNvPicPr>
            <a:picLocks noChangeAspect="1"/>
          </p:cNvPicPr>
          <p:nvPr/>
        </p:nvPicPr>
        <p:blipFill>
          <a:blip r:embed="rId3"/>
          <a:stretch>
            <a:fillRect/>
          </a:stretch>
        </p:blipFill>
        <p:spPr>
          <a:xfrm>
            <a:off x="2956" y="0"/>
            <a:ext cx="2972215" cy="1514686"/>
          </a:xfrm>
          <a:prstGeom prst="rect">
            <a:avLst/>
          </a:prstGeom>
        </p:spPr>
      </p:pic>
      <p:sp>
        <p:nvSpPr>
          <p:cNvPr id="7" name="TextBox 6">
            <a:extLst>
              <a:ext uri="{FF2B5EF4-FFF2-40B4-BE49-F238E27FC236}">
                <a16:creationId xmlns:a16="http://schemas.microsoft.com/office/drawing/2014/main" id="{F0F12B4C-20EF-64EA-74DF-071E42208F4F}"/>
              </a:ext>
            </a:extLst>
          </p:cNvPr>
          <p:cNvSpPr txBox="1"/>
          <p:nvPr/>
        </p:nvSpPr>
        <p:spPr>
          <a:xfrm>
            <a:off x="1200869" y="2291721"/>
            <a:ext cx="3795674" cy="2215991"/>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dirty="0"/>
              <a:t>Schools</a:t>
            </a:r>
          </a:p>
          <a:p>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At a Glance</a:t>
            </a:r>
            <a:endParaRPr lang="en-US" dirty="0"/>
          </a:p>
          <a:p>
            <a:endParaRPr lang="en-US" dirty="0"/>
          </a:p>
        </p:txBody>
      </p:sp>
    </p:spTree>
    <p:extLst>
      <p:ext uri="{BB962C8B-B14F-4D97-AF65-F5344CB8AC3E}">
        <p14:creationId xmlns:p14="http://schemas.microsoft.com/office/powerpoint/2010/main" val="3525747503"/>
      </p:ext>
    </p:extLst>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1C1500-2A5F-4994-A242-C05106C2852A}"/>
              </a:ext>
            </a:extLst>
          </p:cNvPr>
          <p:cNvSpPr>
            <a:spLocks noGrp="1"/>
          </p:cNvSpPr>
          <p:nvPr>
            <p:ph type="title"/>
          </p:nvPr>
        </p:nvSpPr>
        <p:spPr>
          <a:xfrm>
            <a:off x="330200" y="216894"/>
            <a:ext cx="4644571" cy="878046"/>
          </a:xfrm>
        </p:spPr>
        <p:txBody>
          <a:bodyPr/>
          <a:lstStyle/>
          <a:p>
            <a:pPr algn="r"/>
            <a:r>
              <a:rPr lang="en-US" dirty="0"/>
              <a:t>Education</a:t>
            </a:r>
          </a:p>
        </p:txBody>
      </p:sp>
      <p:sp>
        <p:nvSpPr>
          <p:cNvPr id="7" name="TextBox 6">
            <a:extLst>
              <a:ext uri="{FF2B5EF4-FFF2-40B4-BE49-F238E27FC236}">
                <a16:creationId xmlns:a16="http://schemas.microsoft.com/office/drawing/2014/main" id="{A7728014-9016-48E2-A1C4-C4854C2F69E4}"/>
              </a:ext>
            </a:extLst>
          </p:cNvPr>
          <p:cNvSpPr txBox="1"/>
          <p:nvPr/>
        </p:nvSpPr>
        <p:spPr>
          <a:xfrm>
            <a:off x="743669" y="1812750"/>
            <a:ext cx="3795674" cy="3323987"/>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dirty="0"/>
              <a:t>Schools</a:t>
            </a:r>
          </a:p>
          <a:p>
            <a:pPr marL="285750" indent="-285750">
              <a:buFont typeface="Arial" panose="020B0604020202020204" pitchFamily="34" charset="0"/>
              <a:buChar char="•"/>
            </a:pPr>
            <a:endParaRPr lang="en-US" sz="2400" dirty="0"/>
          </a:p>
          <a:p>
            <a:endParaRPr lang="en-US" sz="2400" dirty="0"/>
          </a:p>
          <a:p>
            <a:pPr marL="285750" indent="-285750">
              <a:buFont typeface="Arial" panose="020B0604020202020204" pitchFamily="34" charset="0"/>
              <a:buChar char="•"/>
            </a:pPr>
            <a:r>
              <a:rPr lang="en-US" sz="2400" u="sng" dirty="0"/>
              <a:t>General Info </a:t>
            </a:r>
            <a:br>
              <a:rPr lang="en-US" dirty="0"/>
            </a:br>
            <a:br>
              <a:rPr lang="en-US" dirty="0"/>
            </a:br>
            <a:br>
              <a:rPr lang="en-US" dirty="0"/>
            </a:br>
            <a:endParaRPr lang="en-US" dirty="0"/>
          </a:p>
          <a:p>
            <a:endParaRPr lang="en-US" dirty="0"/>
          </a:p>
          <a:p>
            <a:endParaRPr lang="en-US" dirty="0"/>
          </a:p>
        </p:txBody>
      </p:sp>
      <p:pic>
        <p:nvPicPr>
          <p:cNvPr id="4" name="Picture 3">
            <a:extLst>
              <a:ext uri="{FF2B5EF4-FFF2-40B4-BE49-F238E27FC236}">
                <a16:creationId xmlns:a16="http://schemas.microsoft.com/office/drawing/2014/main" id="{2BC7C054-2D6B-1724-A94E-9C89A8C477EA}"/>
              </a:ext>
            </a:extLst>
          </p:cNvPr>
          <p:cNvPicPr>
            <a:picLocks noChangeAspect="1"/>
          </p:cNvPicPr>
          <p:nvPr/>
        </p:nvPicPr>
        <p:blipFill>
          <a:blip r:embed="rId2"/>
          <a:stretch>
            <a:fillRect/>
          </a:stretch>
        </p:blipFill>
        <p:spPr>
          <a:xfrm>
            <a:off x="5166994" y="216894"/>
            <a:ext cx="5971273" cy="6172200"/>
          </a:xfrm>
          <a:prstGeom prst="rect">
            <a:avLst/>
          </a:prstGeom>
        </p:spPr>
      </p:pic>
      <p:pic>
        <p:nvPicPr>
          <p:cNvPr id="3" name="Picture 2">
            <a:extLst>
              <a:ext uri="{FF2B5EF4-FFF2-40B4-BE49-F238E27FC236}">
                <a16:creationId xmlns:a16="http://schemas.microsoft.com/office/drawing/2014/main" id="{9E8E0654-785B-CD13-F8BB-F438321AA44F}"/>
              </a:ext>
            </a:extLst>
          </p:cNvPr>
          <p:cNvPicPr>
            <a:picLocks noChangeAspect="1"/>
          </p:cNvPicPr>
          <p:nvPr/>
        </p:nvPicPr>
        <p:blipFill>
          <a:blip r:embed="rId3"/>
          <a:stretch>
            <a:fillRect/>
          </a:stretch>
        </p:blipFill>
        <p:spPr>
          <a:xfrm>
            <a:off x="2956" y="0"/>
            <a:ext cx="2972215" cy="1514686"/>
          </a:xfrm>
          <a:prstGeom prst="rect">
            <a:avLst/>
          </a:prstGeom>
        </p:spPr>
      </p:pic>
    </p:spTree>
    <p:extLst>
      <p:ext uri="{BB962C8B-B14F-4D97-AF65-F5344CB8AC3E}">
        <p14:creationId xmlns:p14="http://schemas.microsoft.com/office/powerpoint/2010/main" val="2633459208"/>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a:bodyPr>
          <a:lstStyle/>
          <a:p>
            <a:pPr algn="ctr"/>
            <a:r>
              <a:rPr lang="en-US" sz="2800" dirty="0">
                <a:solidFill>
                  <a:schemeClr val="bg1"/>
                </a:solidFill>
              </a:rPr>
              <a:t>The MassHire CIS Resources</a:t>
            </a:r>
            <a:br>
              <a:rPr lang="en-US" sz="2800" dirty="0">
                <a:solidFill>
                  <a:schemeClr val="bg1"/>
                </a:solidFill>
              </a:rPr>
            </a:br>
            <a:r>
              <a:rPr lang="en-US" sz="2800" dirty="0">
                <a:solidFill>
                  <a:schemeClr val="bg1"/>
                </a:solidFill>
                <a:hlinkClick r:id="rId2">
                  <a:extLst>
                    <a:ext uri="{A12FA001-AC4F-418D-AE19-62706E023703}">
                      <ahyp:hlinkClr xmlns:ahyp="http://schemas.microsoft.com/office/drawing/2018/hyperlinkcolor" val="tx"/>
                    </a:ext>
                  </a:extLst>
                </a:hlinkClick>
              </a:rPr>
              <a:t>https://www.mass.gov/info-details/masshire-cis-360-material</a:t>
            </a:r>
            <a:r>
              <a:rPr lang="en-US" sz="2800" dirty="0">
                <a:solidFill>
                  <a:schemeClr val="bg1"/>
                </a:solidFill>
              </a:rPr>
              <a:t> </a:t>
            </a:r>
          </a:p>
        </p:txBody>
      </p:sp>
      <p:pic>
        <p:nvPicPr>
          <p:cNvPr id="5" name="Picture 4">
            <a:extLst>
              <a:ext uri="{FF2B5EF4-FFF2-40B4-BE49-F238E27FC236}">
                <a16:creationId xmlns:a16="http://schemas.microsoft.com/office/drawing/2014/main" id="{D9E16428-D586-6E7F-4651-D939928745ED}"/>
              </a:ext>
            </a:extLst>
          </p:cNvPr>
          <p:cNvPicPr>
            <a:picLocks noChangeAspect="1"/>
          </p:cNvPicPr>
          <p:nvPr/>
        </p:nvPicPr>
        <p:blipFill>
          <a:blip r:embed="rId3"/>
          <a:stretch>
            <a:fillRect/>
          </a:stretch>
        </p:blipFill>
        <p:spPr>
          <a:xfrm>
            <a:off x="1121232" y="1363479"/>
            <a:ext cx="4846446" cy="4797835"/>
          </a:xfrm>
          <a:prstGeom prst="rect">
            <a:avLst/>
          </a:prstGeom>
          <a:ln w="25400">
            <a:solidFill>
              <a:schemeClr val="accent1"/>
            </a:solidFill>
          </a:ln>
        </p:spPr>
      </p:pic>
      <p:pic>
        <p:nvPicPr>
          <p:cNvPr id="8" name="Picture 7">
            <a:extLst>
              <a:ext uri="{FF2B5EF4-FFF2-40B4-BE49-F238E27FC236}">
                <a16:creationId xmlns:a16="http://schemas.microsoft.com/office/drawing/2014/main" id="{1AC1DEA5-E48D-21A9-9DC6-B7310C0E7CF9}"/>
              </a:ext>
            </a:extLst>
          </p:cNvPr>
          <p:cNvPicPr>
            <a:picLocks noChangeAspect="1"/>
          </p:cNvPicPr>
          <p:nvPr/>
        </p:nvPicPr>
        <p:blipFill>
          <a:blip r:embed="rId4"/>
          <a:stretch>
            <a:fillRect/>
          </a:stretch>
        </p:blipFill>
        <p:spPr>
          <a:xfrm>
            <a:off x="7079278" y="2379391"/>
            <a:ext cx="3264395" cy="2138179"/>
          </a:xfrm>
          <a:prstGeom prst="rect">
            <a:avLst/>
          </a:prstGeom>
          <a:ln w="22225">
            <a:solidFill>
              <a:schemeClr val="accent1"/>
            </a:solidFill>
          </a:ln>
        </p:spPr>
      </p:pic>
    </p:spTree>
    <p:extLst>
      <p:ext uri="{BB962C8B-B14F-4D97-AF65-F5344CB8AC3E}">
        <p14:creationId xmlns:p14="http://schemas.microsoft.com/office/powerpoint/2010/main" val="2271177590"/>
      </p:ext>
    </p:extLst>
  </p:cSld>
  <p:clrMapOvr>
    <a:masterClrMapping/>
  </p:clrMapOvr>
  <p:transition>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D070721-4A5F-444B-94B0-12EBCEA58B8F}"/>
              </a:ext>
            </a:extLst>
          </p:cNvPr>
          <p:cNvSpPr>
            <a:spLocks noGrp="1"/>
          </p:cNvSpPr>
          <p:nvPr>
            <p:ph type="title"/>
          </p:nvPr>
        </p:nvSpPr>
        <p:spPr>
          <a:xfrm>
            <a:off x="330200" y="216894"/>
            <a:ext cx="4960257" cy="878046"/>
          </a:xfrm>
        </p:spPr>
        <p:txBody>
          <a:bodyPr/>
          <a:lstStyle/>
          <a:p>
            <a:pPr algn="r"/>
            <a:r>
              <a:rPr lang="en-US" dirty="0"/>
              <a:t>Education</a:t>
            </a:r>
          </a:p>
        </p:txBody>
      </p:sp>
      <p:sp>
        <p:nvSpPr>
          <p:cNvPr id="7" name="TextBox 6">
            <a:extLst>
              <a:ext uri="{FF2B5EF4-FFF2-40B4-BE49-F238E27FC236}">
                <a16:creationId xmlns:a16="http://schemas.microsoft.com/office/drawing/2014/main" id="{2D5B15B7-0EA7-4795-A526-BF6D262AA11C}"/>
              </a:ext>
            </a:extLst>
          </p:cNvPr>
          <p:cNvSpPr txBox="1"/>
          <p:nvPr/>
        </p:nvSpPr>
        <p:spPr>
          <a:xfrm>
            <a:off x="516467" y="1604261"/>
            <a:ext cx="4631266" cy="3970318"/>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dirty="0"/>
              <a:t>Schools</a:t>
            </a:r>
          </a:p>
          <a:p>
            <a:pPr marL="285750" indent="-285750">
              <a:buFont typeface="Arial" panose="020B0604020202020204" pitchFamily="34" charset="0"/>
              <a:buChar char="•"/>
            </a:pPr>
            <a:endParaRPr lang="en-US" sz="2400" dirty="0"/>
          </a:p>
          <a:p>
            <a:br>
              <a:rPr lang="en-US" sz="2400" dirty="0"/>
            </a:br>
            <a:endParaRPr lang="en-US" sz="2400" dirty="0"/>
          </a:p>
          <a:p>
            <a:pPr marL="285750" indent="-285750">
              <a:buFont typeface="Arial" panose="020B0604020202020204" pitchFamily="34" charset="0"/>
              <a:buChar char="•"/>
            </a:pPr>
            <a:r>
              <a:rPr lang="en-US" sz="2400" u="sng" dirty="0"/>
              <a:t>Paying </a:t>
            </a:r>
            <a:r>
              <a:rPr lang="en-US" sz="2400" dirty="0"/>
              <a:t>   (</a:t>
            </a:r>
            <a:r>
              <a:rPr lang="en-US" sz="2400" i="1" dirty="0"/>
              <a:t>Costs tab</a:t>
            </a:r>
            <a:r>
              <a:rPr lang="en-US" sz="2400" dirty="0"/>
              <a:t>)</a:t>
            </a:r>
            <a:br>
              <a:rPr lang="en-US" dirty="0"/>
            </a:br>
            <a:br>
              <a:rPr lang="en-US" dirty="0"/>
            </a:br>
            <a:br>
              <a:rPr lang="en-US" dirty="0"/>
            </a:br>
            <a:br>
              <a:rPr lang="en-US" dirty="0"/>
            </a:br>
            <a:endParaRPr lang="en-US" dirty="0"/>
          </a:p>
          <a:p>
            <a:endParaRPr lang="en-US" dirty="0"/>
          </a:p>
          <a:p>
            <a:endParaRPr lang="en-US" dirty="0"/>
          </a:p>
        </p:txBody>
      </p:sp>
      <p:pic>
        <p:nvPicPr>
          <p:cNvPr id="4" name="Picture 3">
            <a:extLst>
              <a:ext uri="{FF2B5EF4-FFF2-40B4-BE49-F238E27FC236}">
                <a16:creationId xmlns:a16="http://schemas.microsoft.com/office/drawing/2014/main" id="{3902233D-B8C5-99C4-5E3B-FE56C66499D6}"/>
              </a:ext>
            </a:extLst>
          </p:cNvPr>
          <p:cNvPicPr>
            <a:picLocks noChangeAspect="1"/>
          </p:cNvPicPr>
          <p:nvPr/>
        </p:nvPicPr>
        <p:blipFill>
          <a:blip r:embed="rId2"/>
          <a:stretch>
            <a:fillRect/>
          </a:stretch>
        </p:blipFill>
        <p:spPr>
          <a:xfrm>
            <a:off x="5684116" y="264085"/>
            <a:ext cx="5721679" cy="6380503"/>
          </a:xfrm>
          <a:prstGeom prst="rect">
            <a:avLst/>
          </a:prstGeom>
          <a:ln w="28575">
            <a:solidFill>
              <a:schemeClr val="accent1"/>
            </a:solidFill>
          </a:ln>
        </p:spPr>
      </p:pic>
      <p:pic>
        <p:nvPicPr>
          <p:cNvPr id="2" name="Picture 1">
            <a:extLst>
              <a:ext uri="{FF2B5EF4-FFF2-40B4-BE49-F238E27FC236}">
                <a16:creationId xmlns:a16="http://schemas.microsoft.com/office/drawing/2014/main" id="{D35FB1B3-60DE-31C0-6330-DBF8C57D236D}"/>
              </a:ext>
            </a:extLst>
          </p:cNvPr>
          <p:cNvPicPr>
            <a:picLocks noChangeAspect="1"/>
          </p:cNvPicPr>
          <p:nvPr/>
        </p:nvPicPr>
        <p:blipFill>
          <a:blip r:embed="rId3"/>
          <a:stretch>
            <a:fillRect/>
          </a:stretch>
        </p:blipFill>
        <p:spPr>
          <a:xfrm>
            <a:off x="2956" y="0"/>
            <a:ext cx="2972215" cy="1514686"/>
          </a:xfrm>
          <a:prstGeom prst="rect">
            <a:avLst/>
          </a:prstGeom>
        </p:spPr>
      </p:pic>
    </p:spTree>
    <p:extLst>
      <p:ext uri="{BB962C8B-B14F-4D97-AF65-F5344CB8AC3E}">
        <p14:creationId xmlns:p14="http://schemas.microsoft.com/office/powerpoint/2010/main" val="194179697"/>
      </p:ext>
    </p:extLst>
  </p:cSld>
  <p:clrMapOvr>
    <a:masterClrMapping/>
  </p:clrMapOvr>
  <p:transition>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19DC23-D16C-4954-89C9-CFC2CB705F9C}"/>
              </a:ext>
            </a:extLst>
          </p:cNvPr>
          <p:cNvSpPr>
            <a:spLocks noGrp="1"/>
          </p:cNvSpPr>
          <p:nvPr>
            <p:ph type="title"/>
          </p:nvPr>
        </p:nvSpPr>
        <p:spPr>
          <a:xfrm>
            <a:off x="330200" y="216894"/>
            <a:ext cx="5058230" cy="878046"/>
          </a:xfrm>
        </p:spPr>
        <p:txBody>
          <a:bodyPr/>
          <a:lstStyle/>
          <a:p>
            <a:pPr algn="r"/>
            <a:r>
              <a:rPr lang="en-US" dirty="0"/>
              <a:t>Education</a:t>
            </a:r>
          </a:p>
        </p:txBody>
      </p:sp>
      <p:sp>
        <p:nvSpPr>
          <p:cNvPr id="7" name="TextBox 6">
            <a:extLst>
              <a:ext uri="{FF2B5EF4-FFF2-40B4-BE49-F238E27FC236}">
                <a16:creationId xmlns:a16="http://schemas.microsoft.com/office/drawing/2014/main" id="{B6203ACE-8660-4889-A591-2CA7571C04D2}"/>
              </a:ext>
            </a:extLst>
          </p:cNvPr>
          <p:cNvSpPr txBox="1"/>
          <p:nvPr/>
        </p:nvSpPr>
        <p:spPr>
          <a:xfrm>
            <a:off x="440267" y="1749764"/>
            <a:ext cx="4546528" cy="3970318"/>
          </a:xfrm>
          <a:prstGeom prst="rect">
            <a:avLst/>
          </a:prstGeom>
          <a:noFill/>
        </p:spPr>
        <p:txBody>
          <a:bodyPr wrap="square" rtlCol="0">
            <a:spAutoFit/>
          </a:bodyPr>
          <a:lstStyle/>
          <a:p>
            <a:endParaRPr lang="en-US" sz="2400" b="1" dirty="0">
              <a:solidFill>
                <a:srgbClr val="FF0000"/>
              </a:solidFill>
            </a:endParaRPr>
          </a:p>
          <a:p>
            <a:endParaRPr lang="en-US" sz="2400" dirty="0"/>
          </a:p>
          <a:p>
            <a:pPr marL="285750" indent="-285750">
              <a:buFont typeface="Arial" panose="020B0604020202020204" pitchFamily="34" charset="0"/>
              <a:buChar char="•"/>
            </a:pPr>
            <a:r>
              <a:rPr lang="en-US" sz="2400" dirty="0"/>
              <a:t>Schools</a:t>
            </a:r>
          </a:p>
          <a:p>
            <a:pPr marL="285750" indent="-285750">
              <a:buFont typeface="Arial" panose="020B0604020202020204" pitchFamily="34" charset="0"/>
              <a:buChar char="•"/>
            </a:pPr>
            <a:endParaRPr lang="en-US" sz="2400" dirty="0"/>
          </a:p>
          <a:p>
            <a:endParaRPr lang="en-US" sz="2400" dirty="0"/>
          </a:p>
          <a:p>
            <a:pPr marL="285750" indent="-285750">
              <a:buFont typeface="Arial" panose="020B0604020202020204" pitchFamily="34" charset="0"/>
              <a:buChar char="•"/>
            </a:pPr>
            <a:r>
              <a:rPr lang="en-US" sz="2400" u="sng" dirty="0"/>
              <a:t>Programs of Study</a:t>
            </a:r>
            <a:br>
              <a:rPr lang="en-US" sz="2400" dirty="0"/>
            </a:br>
            <a:br>
              <a:rPr lang="en-US" dirty="0"/>
            </a:br>
            <a:br>
              <a:rPr lang="en-US" dirty="0"/>
            </a:br>
            <a:br>
              <a:rPr lang="en-US" dirty="0"/>
            </a:br>
            <a:endParaRPr lang="en-US" dirty="0"/>
          </a:p>
          <a:p>
            <a:endParaRPr lang="en-US" dirty="0"/>
          </a:p>
          <a:p>
            <a:endParaRPr lang="en-US" dirty="0"/>
          </a:p>
        </p:txBody>
      </p:sp>
      <p:pic>
        <p:nvPicPr>
          <p:cNvPr id="4" name="Picture 3">
            <a:extLst>
              <a:ext uri="{FF2B5EF4-FFF2-40B4-BE49-F238E27FC236}">
                <a16:creationId xmlns:a16="http://schemas.microsoft.com/office/drawing/2014/main" id="{29D29B76-32EA-1219-E606-43AB77D29F77}"/>
              </a:ext>
            </a:extLst>
          </p:cNvPr>
          <p:cNvPicPr>
            <a:picLocks noChangeAspect="1"/>
          </p:cNvPicPr>
          <p:nvPr/>
        </p:nvPicPr>
        <p:blipFill>
          <a:blip r:embed="rId2"/>
          <a:stretch>
            <a:fillRect/>
          </a:stretch>
        </p:blipFill>
        <p:spPr>
          <a:xfrm>
            <a:off x="6130231" y="166252"/>
            <a:ext cx="4846992" cy="6380018"/>
          </a:xfrm>
          <a:prstGeom prst="rect">
            <a:avLst/>
          </a:prstGeom>
          <a:ln w="25400">
            <a:solidFill>
              <a:schemeClr val="accent1"/>
            </a:solidFill>
          </a:ln>
        </p:spPr>
      </p:pic>
      <p:pic>
        <p:nvPicPr>
          <p:cNvPr id="2" name="Picture 1">
            <a:extLst>
              <a:ext uri="{FF2B5EF4-FFF2-40B4-BE49-F238E27FC236}">
                <a16:creationId xmlns:a16="http://schemas.microsoft.com/office/drawing/2014/main" id="{867BE09D-E219-12D5-60F2-67BFDA663756}"/>
              </a:ext>
            </a:extLst>
          </p:cNvPr>
          <p:cNvPicPr>
            <a:picLocks noChangeAspect="1"/>
          </p:cNvPicPr>
          <p:nvPr/>
        </p:nvPicPr>
        <p:blipFill>
          <a:blip r:embed="rId3"/>
          <a:stretch>
            <a:fillRect/>
          </a:stretch>
        </p:blipFill>
        <p:spPr>
          <a:xfrm>
            <a:off x="2956" y="0"/>
            <a:ext cx="2972215" cy="1514686"/>
          </a:xfrm>
          <a:prstGeom prst="rect">
            <a:avLst/>
          </a:prstGeom>
        </p:spPr>
      </p:pic>
    </p:spTree>
    <p:extLst>
      <p:ext uri="{BB962C8B-B14F-4D97-AF65-F5344CB8AC3E}">
        <p14:creationId xmlns:p14="http://schemas.microsoft.com/office/powerpoint/2010/main" val="135749793"/>
      </p:ext>
    </p:extLst>
  </p:cSld>
  <p:clrMapOvr>
    <a:masterClrMapping/>
  </p:clrMapOvr>
  <p:transition>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0F4D0-3334-4AEC-4DEE-550CBDC3BCF5}"/>
              </a:ext>
            </a:extLst>
          </p:cNvPr>
          <p:cNvSpPr>
            <a:spLocks noGrp="1"/>
          </p:cNvSpPr>
          <p:nvPr>
            <p:ph type="title"/>
          </p:nvPr>
        </p:nvSpPr>
        <p:spPr>
          <a:xfrm>
            <a:off x="2975171" y="139614"/>
            <a:ext cx="2598730" cy="941041"/>
          </a:xfrm>
        </p:spPr>
        <p:txBody>
          <a:bodyPr/>
          <a:lstStyle/>
          <a:p>
            <a:r>
              <a:rPr lang="en-US" dirty="0"/>
              <a:t>Certificate Provider</a:t>
            </a:r>
          </a:p>
        </p:txBody>
      </p:sp>
      <p:sp>
        <p:nvSpPr>
          <p:cNvPr id="4" name="Date Placeholder 3">
            <a:extLst>
              <a:ext uri="{FF2B5EF4-FFF2-40B4-BE49-F238E27FC236}">
                <a16:creationId xmlns:a16="http://schemas.microsoft.com/office/drawing/2014/main" id="{B1F62530-4842-2334-EAF9-18617EB18ABB}"/>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155DA392-891A-7DBC-B59A-C76620B104AD}"/>
              </a:ext>
            </a:extLst>
          </p:cNvPr>
          <p:cNvSpPr>
            <a:spLocks noGrp="1"/>
          </p:cNvSpPr>
          <p:nvPr>
            <p:ph type="sldNum" sz="quarter" idx="12"/>
          </p:nvPr>
        </p:nvSpPr>
        <p:spPr/>
        <p:txBody>
          <a:bodyPr/>
          <a:lstStyle/>
          <a:p>
            <a:pPr>
              <a:defRPr/>
            </a:pPr>
            <a:fld id="{E072579F-9FF5-4201-872C-73481382824D}" type="slidenum">
              <a:rPr lang="en-US" smtClean="0"/>
              <a:pPr>
                <a:defRPr/>
              </a:pPr>
              <a:t>72</a:t>
            </a:fld>
            <a:endParaRPr lang="en-US" dirty="0"/>
          </a:p>
        </p:txBody>
      </p:sp>
      <p:pic>
        <p:nvPicPr>
          <p:cNvPr id="7" name="Picture 6">
            <a:extLst>
              <a:ext uri="{FF2B5EF4-FFF2-40B4-BE49-F238E27FC236}">
                <a16:creationId xmlns:a16="http://schemas.microsoft.com/office/drawing/2014/main" id="{E31C9662-8322-5A84-3FDC-84CD4139CD2E}"/>
              </a:ext>
            </a:extLst>
          </p:cNvPr>
          <p:cNvPicPr>
            <a:picLocks noChangeAspect="1"/>
          </p:cNvPicPr>
          <p:nvPr/>
        </p:nvPicPr>
        <p:blipFill>
          <a:blip r:embed="rId2"/>
          <a:stretch>
            <a:fillRect/>
          </a:stretch>
        </p:blipFill>
        <p:spPr>
          <a:xfrm>
            <a:off x="5184826" y="558089"/>
            <a:ext cx="6792686" cy="6064898"/>
          </a:xfrm>
          <a:prstGeom prst="rect">
            <a:avLst/>
          </a:prstGeom>
        </p:spPr>
      </p:pic>
      <p:pic>
        <p:nvPicPr>
          <p:cNvPr id="3" name="Picture 2">
            <a:extLst>
              <a:ext uri="{FF2B5EF4-FFF2-40B4-BE49-F238E27FC236}">
                <a16:creationId xmlns:a16="http://schemas.microsoft.com/office/drawing/2014/main" id="{BEB952C7-5DAE-782F-E0B8-3389743CFB1F}"/>
              </a:ext>
            </a:extLst>
          </p:cNvPr>
          <p:cNvPicPr>
            <a:picLocks noChangeAspect="1"/>
          </p:cNvPicPr>
          <p:nvPr/>
        </p:nvPicPr>
        <p:blipFill>
          <a:blip r:embed="rId3"/>
          <a:stretch>
            <a:fillRect/>
          </a:stretch>
        </p:blipFill>
        <p:spPr>
          <a:xfrm>
            <a:off x="2956" y="0"/>
            <a:ext cx="2972215" cy="1514686"/>
          </a:xfrm>
          <a:prstGeom prst="rect">
            <a:avLst/>
          </a:prstGeom>
        </p:spPr>
      </p:pic>
    </p:spTree>
    <p:extLst>
      <p:ext uri="{BB962C8B-B14F-4D97-AF65-F5344CB8AC3E}">
        <p14:creationId xmlns:p14="http://schemas.microsoft.com/office/powerpoint/2010/main" val="4116314584"/>
      </p:ext>
    </p:extLst>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DAABB-4AE9-5346-DD3E-1F0AD49F8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36B944-8D27-3240-388C-090BC2A1D023}"/>
              </a:ext>
            </a:extLst>
          </p:cNvPr>
          <p:cNvSpPr>
            <a:spLocks noGrp="1"/>
          </p:cNvSpPr>
          <p:nvPr>
            <p:ph type="title"/>
          </p:nvPr>
        </p:nvSpPr>
        <p:spPr>
          <a:xfrm>
            <a:off x="2917377" y="139614"/>
            <a:ext cx="2296886" cy="941041"/>
          </a:xfrm>
        </p:spPr>
        <p:txBody>
          <a:bodyPr/>
          <a:lstStyle/>
          <a:p>
            <a:r>
              <a:rPr lang="en-US" dirty="0"/>
              <a:t>Certificate Provider</a:t>
            </a:r>
          </a:p>
        </p:txBody>
      </p:sp>
      <p:sp>
        <p:nvSpPr>
          <p:cNvPr id="4" name="Date Placeholder 3">
            <a:extLst>
              <a:ext uri="{FF2B5EF4-FFF2-40B4-BE49-F238E27FC236}">
                <a16:creationId xmlns:a16="http://schemas.microsoft.com/office/drawing/2014/main" id="{5361C54C-DBA5-DD21-377B-8322467A3FD3}"/>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FC85F4DE-0A80-3E31-7E66-68937A66C388}"/>
              </a:ext>
            </a:extLst>
          </p:cNvPr>
          <p:cNvSpPr>
            <a:spLocks noGrp="1"/>
          </p:cNvSpPr>
          <p:nvPr>
            <p:ph type="sldNum" sz="quarter" idx="12"/>
          </p:nvPr>
        </p:nvSpPr>
        <p:spPr/>
        <p:txBody>
          <a:bodyPr/>
          <a:lstStyle/>
          <a:p>
            <a:pPr>
              <a:defRPr/>
            </a:pPr>
            <a:fld id="{E072579F-9FF5-4201-872C-73481382824D}" type="slidenum">
              <a:rPr lang="en-US" smtClean="0"/>
              <a:pPr>
                <a:defRPr/>
              </a:pPr>
              <a:t>73</a:t>
            </a:fld>
            <a:endParaRPr lang="en-US" dirty="0"/>
          </a:p>
        </p:txBody>
      </p:sp>
      <p:pic>
        <p:nvPicPr>
          <p:cNvPr id="7" name="Picture 6">
            <a:extLst>
              <a:ext uri="{FF2B5EF4-FFF2-40B4-BE49-F238E27FC236}">
                <a16:creationId xmlns:a16="http://schemas.microsoft.com/office/drawing/2014/main" id="{B5F611B5-BA71-0D43-9864-5561F0F13A9B}"/>
              </a:ext>
            </a:extLst>
          </p:cNvPr>
          <p:cNvPicPr>
            <a:picLocks noChangeAspect="1"/>
          </p:cNvPicPr>
          <p:nvPr/>
        </p:nvPicPr>
        <p:blipFill>
          <a:blip r:embed="rId2"/>
          <a:stretch>
            <a:fillRect/>
          </a:stretch>
        </p:blipFill>
        <p:spPr>
          <a:xfrm>
            <a:off x="5073158" y="327685"/>
            <a:ext cx="7032612" cy="6202630"/>
          </a:xfrm>
          <a:prstGeom prst="rect">
            <a:avLst/>
          </a:prstGeom>
        </p:spPr>
      </p:pic>
      <p:pic>
        <p:nvPicPr>
          <p:cNvPr id="3" name="Picture 2">
            <a:extLst>
              <a:ext uri="{FF2B5EF4-FFF2-40B4-BE49-F238E27FC236}">
                <a16:creationId xmlns:a16="http://schemas.microsoft.com/office/drawing/2014/main" id="{6C8392E6-9A27-4D0A-5A15-B0CC67988C29}"/>
              </a:ext>
            </a:extLst>
          </p:cNvPr>
          <p:cNvPicPr>
            <a:picLocks noChangeAspect="1"/>
          </p:cNvPicPr>
          <p:nvPr/>
        </p:nvPicPr>
        <p:blipFill>
          <a:blip r:embed="rId3"/>
          <a:stretch>
            <a:fillRect/>
          </a:stretch>
        </p:blipFill>
        <p:spPr>
          <a:xfrm>
            <a:off x="2956" y="0"/>
            <a:ext cx="2972215" cy="1514686"/>
          </a:xfrm>
          <a:prstGeom prst="rect">
            <a:avLst/>
          </a:prstGeom>
        </p:spPr>
      </p:pic>
    </p:spTree>
    <p:extLst>
      <p:ext uri="{BB962C8B-B14F-4D97-AF65-F5344CB8AC3E}">
        <p14:creationId xmlns:p14="http://schemas.microsoft.com/office/powerpoint/2010/main" val="2313232451"/>
      </p:ext>
    </p:extLst>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78D1373-F744-4CFE-AA27-C02B21D337EA}"/>
              </a:ext>
            </a:extLst>
          </p:cNvPr>
          <p:cNvSpPr>
            <a:spLocks noGrp="1"/>
          </p:cNvSpPr>
          <p:nvPr>
            <p:ph type="title"/>
          </p:nvPr>
        </p:nvSpPr>
        <p:spPr>
          <a:xfrm>
            <a:off x="330199" y="216894"/>
            <a:ext cx="5003801" cy="878046"/>
          </a:xfrm>
        </p:spPr>
        <p:txBody>
          <a:bodyPr/>
          <a:lstStyle/>
          <a:p>
            <a:pPr algn="r"/>
            <a:r>
              <a:rPr lang="en-US" dirty="0"/>
              <a:t>Education</a:t>
            </a:r>
          </a:p>
        </p:txBody>
      </p:sp>
      <p:pic>
        <p:nvPicPr>
          <p:cNvPr id="9" name="Picture 8">
            <a:extLst>
              <a:ext uri="{FF2B5EF4-FFF2-40B4-BE49-F238E27FC236}">
                <a16:creationId xmlns:a16="http://schemas.microsoft.com/office/drawing/2014/main" id="{F75DCEC6-E190-4641-8EF7-1CBCAAF11F20}"/>
              </a:ext>
            </a:extLst>
          </p:cNvPr>
          <p:cNvPicPr>
            <a:picLocks noChangeAspect="1"/>
          </p:cNvPicPr>
          <p:nvPr/>
        </p:nvPicPr>
        <p:blipFill>
          <a:blip r:embed="rId2"/>
          <a:stretch>
            <a:fillRect/>
          </a:stretch>
        </p:blipFill>
        <p:spPr>
          <a:xfrm>
            <a:off x="0" y="0"/>
            <a:ext cx="2972215" cy="1524213"/>
          </a:xfrm>
          <a:prstGeom prst="rect">
            <a:avLst/>
          </a:prstGeom>
        </p:spPr>
      </p:pic>
      <p:pic>
        <p:nvPicPr>
          <p:cNvPr id="3" name="Picture 2">
            <a:extLst>
              <a:ext uri="{FF2B5EF4-FFF2-40B4-BE49-F238E27FC236}">
                <a16:creationId xmlns:a16="http://schemas.microsoft.com/office/drawing/2014/main" id="{66693019-2929-7D72-DB62-DFE6DE7BA012}"/>
              </a:ext>
            </a:extLst>
          </p:cNvPr>
          <p:cNvPicPr>
            <a:picLocks noChangeAspect="1"/>
          </p:cNvPicPr>
          <p:nvPr/>
        </p:nvPicPr>
        <p:blipFill>
          <a:blip r:embed="rId3"/>
          <a:stretch>
            <a:fillRect/>
          </a:stretch>
        </p:blipFill>
        <p:spPr>
          <a:xfrm>
            <a:off x="5673439" y="164826"/>
            <a:ext cx="5250305" cy="6547699"/>
          </a:xfrm>
          <a:prstGeom prst="rect">
            <a:avLst/>
          </a:prstGeom>
          <a:ln w="25400">
            <a:solidFill>
              <a:schemeClr val="accent1"/>
            </a:solidFill>
          </a:ln>
        </p:spPr>
      </p:pic>
    </p:spTree>
    <p:extLst>
      <p:ext uri="{BB962C8B-B14F-4D97-AF65-F5344CB8AC3E}">
        <p14:creationId xmlns:p14="http://schemas.microsoft.com/office/powerpoint/2010/main" val="1336741019"/>
      </p:ext>
    </p:extLst>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E6A19B-3D4C-4F3D-A39B-F4E0A0AC9547}"/>
              </a:ext>
            </a:extLst>
          </p:cNvPr>
          <p:cNvSpPr>
            <a:spLocks noGrp="1"/>
          </p:cNvSpPr>
          <p:nvPr>
            <p:ph type="title"/>
          </p:nvPr>
        </p:nvSpPr>
        <p:spPr>
          <a:xfrm>
            <a:off x="330200" y="216894"/>
            <a:ext cx="4971144" cy="878046"/>
          </a:xfrm>
        </p:spPr>
        <p:txBody>
          <a:bodyPr/>
          <a:lstStyle/>
          <a:p>
            <a:pPr algn="r"/>
            <a:r>
              <a:rPr lang="en-US" dirty="0"/>
              <a:t>Education</a:t>
            </a:r>
          </a:p>
        </p:txBody>
      </p:sp>
      <p:pic>
        <p:nvPicPr>
          <p:cNvPr id="3" name="Picture 2">
            <a:extLst>
              <a:ext uri="{FF2B5EF4-FFF2-40B4-BE49-F238E27FC236}">
                <a16:creationId xmlns:a16="http://schemas.microsoft.com/office/drawing/2014/main" id="{14086114-EF78-4193-8922-903EB52957E5}"/>
              </a:ext>
            </a:extLst>
          </p:cNvPr>
          <p:cNvPicPr>
            <a:picLocks noChangeAspect="1"/>
          </p:cNvPicPr>
          <p:nvPr/>
        </p:nvPicPr>
        <p:blipFill>
          <a:blip r:embed="rId2"/>
          <a:stretch>
            <a:fillRect/>
          </a:stretch>
        </p:blipFill>
        <p:spPr>
          <a:xfrm>
            <a:off x="0" y="0"/>
            <a:ext cx="2962275" cy="1504950"/>
          </a:xfrm>
          <a:prstGeom prst="rect">
            <a:avLst/>
          </a:prstGeom>
        </p:spPr>
      </p:pic>
      <p:sp>
        <p:nvSpPr>
          <p:cNvPr id="5" name="TextBox 4">
            <a:extLst>
              <a:ext uri="{FF2B5EF4-FFF2-40B4-BE49-F238E27FC236}">
                <a16:creationId xmlns:a16="http://schemas.microsoft.com/office/drawing/2014/main" id="{166D17CD-FF93-B47E-60D8-47D901C7465B}"/>
              </a:ext>
            </a:extLst>
          </p:cNvPr>
          <p:cNvSpPr txBox="1"/>
          <p:nvPr/>
        </p:nvSpPr>
        <p:spPr>
          <a:xfrm>
            <a:off x="1236134" y="3432089"/>
            <a:ext cx="3368523" cy="461665"/>
          </a:xfrm>
          <a:prstGeom prst="rect">
            <a:avLst/>
          </a:prstGeom>
          <a:noFill/>
        </p:spPr>
        <p:txBody>
          <a:bodyPr wrap="square" rtlCol="0">
            <a:spAutoFit/>
          </a:bodyPr>
          <a:lstStyle/>
          <a:p>
            <a:r>
              <a:rPr lang="en-US" sz="2400" dirty="0"/>
              <a:t>https://studentaid.gov/</a:t>
            </a:r>
          </a:p>
        </p:txBody>
      </p:sp>
      <p:pic>
        <p:nvPicPr>
          <p:cNvPr id="6" name="Picture 5">
            <a:extLst>
              <a:ext uri="{FF2B5EF4-FFF2-40B4-BE49-F238E27FC236}">
                <a16:creationId xmlns:a16="http://schemas.microsoft.com/office/drawing/2014/main" id="{431B3DC4-66F4-97A9-BD58-C0C0E2A457DF}"/>
              </a:ext>
            </a:extLst>
          </p:cNvPr>
          <p:cNvPicPr>
            <a:picLocks noChangeAspect="1"/>
          </p:cNvPicPr>
          <p:nvPr/>
        </p:nvPicPr>
        <p:blipFill>
          <a:blip r:embed="rId3"/>
          <a:stretch>
            <a:fillRect/>
          </a:stretch>
        </p:blipFill>
        <p:spPr>
          <a:xfrm>
            <a:off x="5766050" y="294968"/>
            <a:ext cx="4314697" cy="6223819"/>
          </a:xfrm>
          <a:prstGeom prst="rect">
            <a:avLst/>
          </a:prstGeom>
        </p:spPr>
      </p:pic>
    </p:spTree>
    <p:extLst>
      <p:ext uri="{BB962C8B-B14F-4D97-AF65-F5344CB8AC3E}">
        <p14:creationId xmlns:p14="http://schemas.microsoft.com/office/powerpoint/2010/main" val="3204412434"/>
      </p:ext>
    </p:extLst>
  </p:cSld>
  <p:clrMapOvr>
    <a:masterClrMapping/>
  </p:clrMapOvr>
  <p:transition>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54C42-F917-F5ED-E355-59929A4554BE}"/>
              </a:ext>
            </a:extLst>
          </p:cNvPr>
          <p:cNvSpPr>
            <a:spLocks noGrp="1"/>
          </p:cNvSpPr>
          <p:nvPr>
            <p:ph type="title"/>
          </p:nvPr>
        </p:nvSpPr>
        <p:spPr/>
        <p:txBody>
          <a:bodyPr/>
          <a:lstStyle/>
          <a:p>
            <a:r>
              <a:rPr lang="en-US" dirty="0"/>
              <a:t>Massachusetts Residents Log In</a:t>
            </a:r>
          </a:p>
        </p:txBody>
      </p:sp>
      <p:sp>
        <p:nvSpPr>
          <p:cNvPr id="4" name="Date Placeholder 3">
            <a:extLst>
              <a:ext uri="{FF2B5EF4-FFF2-40B4-BE49-F238E27FC236}">
                <a16:creationId xmlns:a16="http://schemas.microsoft.com/office/drawing/2014/main" id="{55CF8B3D-5F54-29CB-CC03-46CD90D5E0DA}"/>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33C04777-371B-0CB3-34ED-4DB962CBB2C8}"/>
              </a:ext>
            </a:extLst>
          </p:cNvPr>
          <p:cNvSpPr>
            <a:spLocks noGrp="1"/>
          </p:cNvSpPr>
          <p:nvPr>
            <p:ph type="sldNum" sz="quarter" idx="12"/>
          </p:nvPr>
        </p:nvSpPr>
        <p:spPr/>
        <p:txBody>
          <a:bodyPr/>
          <a:lstStyle/>
          <a:p>
            <a:pPr>
              <a:defRPr/>
            </a:pPr>
            <a:fld id="{E072579F-9FF5-4201-872C-73481382824D}" type="slidenum">
              <a:rPr lang="en-US" smtClean="0"/>
              <a:pPr>
                <a:defRPr/>
              </a:pPr>
              <a:t>76</a:t>
            </a:fld>
            <a:endParaRPr lang="en-US" dirty="0"/>
          </a:p>
        </p:txBody>
      </p:sp>
      <p:pic>
        <p:nvPicPr>
          <p:cNvPr id="7" name="Picture 6">
            <a:extLst>
              <a:ext uri="{FF2B5EF4-FFF2-40B4-BE49-F238E27FC236}">
                <a16:creationId xmlns:a16="http://schemas.microsoft.com/office/drawing/2014/main" id="{C08D5A3A-FA93-7015-5990-CC2B6CE770DA}"/>
              </a:ext>
            </a:extLst>
          </p:cNvPr>
          <p:cNvPicPr>
            <a:picLocks noChangeAspect="1"/>
          </p:cNvPicPr>
          <p:nvPr/>
        </p:nvPicPr>
        <p:blipFill>
          <a:blip r:embed="rId2"/>
          <a:stretch>
            <a:fillRect/>
          </a:stretch>
        </p:blipFill>
        <p:spPr>
          <a:xfrm>
            <a:off x="2198913" y="1080656"/>
            <a:ext cx="8147353" cy="5096322"/>
          </a:xfrm>
          <a:prstGeom prst="rect">
            <a:avLst/>
          </a:prstGeom>
          <a:ln w="22225">
            <a:solidFill>
              <a:schemeClr val="accent1"/>
            </a:solidFill>
          </a:ln>
        </p:spPr>
      </p:pic>
    </p:spTree>
    <p:extLst>
      <p:ext uri="{BB962C8B-B14F-4D97-AF65-F5344CB8AC3E}">
        <p14:creationId xmlns:p14="http://schemas.microsoft.com/office/powerpoint/2010/main" val="488029568"/>
      </p:ext>
    </p:extLst>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2C5EFF-CAD4-4D4E-9B6F-8BC9718EF22C}"/>
              </a:ext>
            </a:extLst>
          </p:cNvPr>
          <p:cNvPicPr>
            <a:picLocks noChangeAspect="1"/>
          </p:cNvPicPr>
          <p:nvPr/>
        </p:nvPicPr>
        <p:blipFill>
          <a:blip r:embed="rId2"/>
          <a:stretch>
            <a:fillRect/>
          </a:stretch>
        </p:blipFill>
        <p:spPr>
          <a:xfrm>
            <a:off x="0" y="0"/>
            <a:ext cx="2905530" cy="1495634"/>
          </a:xfrm>
          <a:prstGeom prst="rect">
            <a:avLst/>
          </a:prstGeom>
        </p:spPr>
      </p:pic>
      <p:sp>
        <p:nvSpPr>
          <p:cNvPr id="12" name="Title 3">
            <a:extLst>
              <a:ext uri="{FF2B5EF4-FFF2-40B4-BE49-F238E27FC236}">
                <a16:creationId xmlns:a16="http://schemas.microsoft.com/office/drawing/2014/main" id="{DEF8DE31-793B-43E9-B0C6-87A27FC19C89}"/>
              </a:ext>
            </a:extLst>
          </p:cNvPr>
          <p:cNvSpPr>
            <a:spLocks noGrp="1"/>
          </p:cNvSpPr>
          <p:nvPr>
            <p:ph type="title"/>
          </p:nvPr>
        </p:nvSpPr>
        <p:spPr>
          <a:xfrm>
            <a:off x="472354" y="386434"/>
            <a:ext cx="4992276" cy="826677"/>
          </a:xfrm>
        </p:spPr>
        <p:txBody>
          <a:bodyPr/>
          <a:lstStyle/>
          <a:p>
            <a:pPr algn="r"/>
            <a:r>
              <a:rPr lang="en-US" dirty="0"/>
              <a:t>Employment</a:t>
            </a:r>
          </a:p>
        </p:txBody>
      </p:sp>
      <p:pic>
        <p:nvPicPr>
          <p:cNvPr id="3" name="Picture 2">
            <a:extLst>
              <a:ext uri="{FF2B5EF4-FFF2-40B4-BE49-F238E27FC236}">
                <a16:creationId xmlns:a16="http://schemas.microsoft.com/office/drawing/2014/main" id="{7FA6B14A-16E7-74A9-E3EF-208719A9E324}"/>
              </a:ext>
            </a:extLst>
          </p:cNvPr>
          <p:cNvPicPr>
            <a:picLocks noChangeAspect="1"/>
          </p:cNvPicPr>
          <p:nvPr/>
        </p:nvPicPr>
        <p:blipFill>
          <a:blip r:embed="rId3"/>
          <a:stretch>
            <a:fillRect/>
          </a:stretch>
        </p:blipFill>
        <p:spPr>
          <a:xfrm>
            <a:off x="5540832" y="236550"/>
            <a:ext cx="6255172" cy="5818764"/>
          </a:xfrm>
          <a:prstGeom prst="rect">
            <a:avLst/>
          </a:prstGeom>
          <a:ln w="28575">
            <a:solidFill>
              <a:schemeClr val="accent1"/>
            </a:solidFill>
          </a:ln>
        </p:spPr>
      </p:pic>
    </p:spTree>
    <p:extLst>
      <p:ext uri="{BB962C8B-B14F-4D97-AF65-F5344CB8AC3E}">
        <p14:creationId xmlns:p14="http://schemas.microsoft.com/office/powerpoint/2010/main" val="3654991195"/>
      </p:ext>
    </p:extLst>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36414" y="386434"/>
            <a:ext cx="8334700" cy="826677"/>
          </a:xfrm>
        </p:spPr>
        <p:txBody>
          <a:bodyPr/>
          <a:lstStyle/>
          <a:p>
            <a:pPr algn="ctr"/>
            <a:r>
              <a:rPr lang="en-US" dirty="0"/>
              <a:t>Employment</a:t>
            </a:r>
          </a:p>
        </p:txBody>
      </p:sp>
      <p:pic>
        <p:nvPicPr>
          <p:cNvPr id="3" name="Picture 2">
            <a:extLst>
              <a:ext uri="{FF2B5EF4-FFF2-40B4-BE49-F238E27FC236}">
                <a16:creationId xmlns:a16="http://schemas.microsoft.com/office/drawing/2014/main" id="{D4D74F29-5A0F-4FA4-B504-31B05A893121}"/>
              </a:ext>
            </a:extLst>
          </p:cNvPr>
          <p:cNvPicPr>
            <a:picLocks noChangeAspect="1"/>
          </p:cNvPicPr>
          <p:nvPr/>
        </p:nvPicPr>
        <p:blipFill>
          <a:blip r:embed="rId2"/>
          <a:stretch>
            <a:fillRect/>
          </a:stretch>
        </p:blipFill>
        <p:spPr>
          <a:xfrm>
            <a:off x="3756" y="0"/>
            <a:ext cx="2857500" cy="1476375"/>
          </a:xfrm>
          <a:prstGeom prst="rect">
            <a:avLst/>
          </a:prstGeom>
        </p:spPr>
      </p:pic>
      <p:pic>
        <p:nvPicPr>
          <p:cNvPr id="4" name="Picture 3">
            <a:extLst>
              <a:ext uri="{FF2B5EF4-FFF2-40B4-BE49-F238E27FC236}">
                <a16:creationId xmlns:a16="http://schemas.microsoft.com/office/drawing/2014/main" id="{FB01F46C-A9A0-B0C0-1C71-B5FD90395E4A}"/>
              </a:ext>
            </a:extLst>
          </p:cNvPr>
          <p:cNvPicPr>
            <a:picLocks noChangeAspect="1"/>
          </p:cNvPicPr>
          <p:nvPr/>
        </p:nvPicPr>
        <p:blipFill>
          <a:blip r:embed="rId3"/>
          <a:stretch>
            <a:fillRect/>
          </a:stretch>
        </p:blipFill>
        <p:spPr>
          <a:xfrm>
            <a:off x="3614057" y="1093739"/>
            <a:ext cx="6545166" cy="5644517"/>
          </a:xfrm>
          <a:prstGeom prst="rect">
            <a:avLst/>
          </a:prstGeom>
          <a:ln w="12700">
            <a:solidFill>
              <a:schemeClr val="accent1"/>
            </a:solidFill>
          </a:ln>
        </p:spPr>
      </p:pic>
    </p:spTree>
    <p:extLst>
      <p:ext uri="{BB962C8B-B14F-4D97-AF65-F5344CB8AC3E}">
        <p14:creationId xmlns:p14="http://schemas.microsoft.com/office/powerpoint/2010/main" val="3451578840"/>
      </p:ext>
    </p:extLst>
  </p:cSld>
  <p:clrMapOvr>
    <a:masterClrMapping/>
  </p:clrMapOvr>
  <p:transition>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1208313" y="266688"/>
            <a:ext cx="6368143" cy="826677"/>
          </a:xfrm>
        </p:spPr>
        <p:txBody>
          <a:bodyPr/>
          <a:lstStyle/>
          <a:p>
            <a:pPr algn="ctr"/>
            <a:r>
              <a:rPr lang="en-US" dirty="0"/>
              <a:t>Employment</a:t>
            </a:r>
          </a:p>
        </p:txBody>
      </p:sp>
      <p:pic>
        <p:nvPicPr>
          <p:cNvPr id="8" name="Picture 7">
            <a:extLst>
              <a:ext uri="{FF2B5EF4-FFF2-40B4-BE49-F238E27FC236}">
                <a16:creationId xmlns:a16="http://schemas.microsoft.com/office/drawing/2014/main" id="{3DC6327E-3C26-E11C-CCB8-E8456C74ADB7}"/>
              </a:ext>
            </a:extLst>
          </p:cNvPr>
          <p:cNvPicPr>
            <a:picLocks noChangeAspect="1"/>
          </p:cNvPicPr>
          <p:nvPr/>
        </p:nvPicPr>
        <p:blipFill>
          <a:blip r:embed="rId2"/>
          <a:stretch>
            <a:fillRect/>
          </a:stretch>
        </p:blipFill>
        <p:spPr>
          <a:xfrm>
            <a:off x="1097234" y="3226586"/>
            <a:ext cx="1482938" cy="801128"/>
          </a:xfrm>
          <a:prstGeom prst="rect">
            <a:avLst/>
          </a:prstGeom>
        </p:spPr>
      </p:pic>
      <p:pic>
        <p:nvPicPr>
          <p:cNvPr id="2" name="Picture 1">
            <a:extLst>
              <a:ext uri="{FF2B5EF4-FFF2-40B4-BE49-F238E27FC236}">
                <a16:creationId xmlns:a16="http://schemas.microsoft.com/office/drawing/2014/main" id="{CCCA4AA9-CC36-9146-034E-544F8CBEE890}"/>
              </a:ext>
            </a:extLst>
          </p:cNvPr>
          <p:cNvPicPr>
            <a:picLocks noChangeAspect="1"/>
          </p:cNvPicPr>
          <p:nvPr/>
        </p:nvPicPr>
        <p:blipFill>
          <a:blip r:embed="rId3"/>
          <a:stretch>
            <a:fillRect/>
          </a:stretch>
        </p:blipFill>
        <p:spPr>
          <a:xfrm>
            <a:off x="3756" y="0"/>
            <a:ext cx="2857500" cy="1476375"/>
          </a:xfrm>
          <a:prstGeom prst="rect">
            <a:avLst/>
          </a:prstGeom>
        </p:spPr>
      </p:pic>
      <p:pic>
        <p:nvPicPr>
          <p:cNvPr id="6" name="Picture 5">
            <a:extLst>
              <a:ext uri="{FF2B5EF4-FFF2-40B4-BE49-F238E27FC236}">
                <a16:creationId xmlns:a16="http://schemas.microsoft.com/office/drawing/2014/main" id="{29A0A4C1-7487-FDF3-C1BE-389BBBB1F825}"/>
              </a:ext>
            </a:extLst>
          </p:cNvPr>
          <p:cNvPicPr>
            <a:picLocks noChangeAspect="1"/>
          </p:cNvPicPr>
          <p:nvPr/>
        </p:nvPicPr>
        <p:blipFill>
          <a:blip r:embed="rId4"/>
          <a:stretch>
            <a:fillRect/>
          </a:stretch>
        </p:blipFill>
        <p:spPr>
          <a:xfrm>
            <a:off x="3992827" y="1272972"/>
            <a:ext cx="5450700" cy="5258455"/>
          </a:xfrm>
          <a:prstGeom prst="rect">
            <a:avLst/>
          </a:prstGeom>
        </p:spPr>
      </p:pic>
    </p:spTree>
    <p:extLst>
      <p:ext uri="{BB962C8B-B14F-4D97-AF65-F5344CB8AC3E}">
        <p14:creationId xmlns:p14="http://schemas.microsoft.com/office/powerpoint/2010/main" val="3578597717"/>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25B7-CDD3-4F33-A241-359CF16553B7}"/>
              </a:ext>
            </a:extLst>
          </p:cNvPr>
          <p:cNvSpPr>
            <a:spLocks noGrp="1"/>
          </p:cNvSpPr>
          <p:nvPr>
            <p:ph type="title"/>
          </p:nvPr>
        </p:nvSpPr>
        <p:spPr/>
        <p:txBody>
          <a:bodyPr/>
          <a:lstStyle/>
          <a:p>
            <a:pPr algn="ctr"/>
            <a:r>
              <a:rPr lang="en-US"/>
              <a:t>English / Español </a:t>
            </a:r>
            <a:endParaRPr lang="en-US" dirty="0"/>
          </a:p>
        </p:txBody>
      </p:sp>
      <p:sp>
        <p:nvSpPr>
          <p:cNvPr id="4" name="TextBox 3">
            <a:extLst>
              <a:ext uri="{FF2B5EF4-FFF2-40B4-BE49-F238E27FC236}">
                <a16:creationId xmlns:a16="http://schemas.microsoft.com/office/drawing/2014/main" id="{A06CA8CA-C29D-4374-8AFB-89C6D634DEE0}"/>
              </a:ext>
            </a:extLst>
          </p:cNvPr>
          <p:cNvSpPr txBox="1"/>
          <p:nvPr/>
        </p:nvSpPr>
        <p:spPr>
          <a:xfrm>
            <a:off x="9154886" y="3135086"/>
            <a:ext cx="3037114" cy="1477328"/>
          </a:xfrm>
          <a:prstGeom prst="rect">
            <a:avLst/>
          </a:prstGeom>
          <a:noFill/>
        </p:spPr>
        <p:txBody>
          <a:bodyPr wrap="square" rtlCol="0">
            <a:spAutoFit/>
          </a:bodyPr>
          <a:lstStyle/>
          <a:p>
            <a:r>
              <a:rPr lang="en-US" b="1" dirty="0">
                <a:solidFill>
                  <a:srgbClr val="FF0000"/>
                </a:solidFill>
              </a:rPr>
              <a:t>Note:  </a:t>
            </a:r>
          </a:p>
          <a:p>
            <a:r>
              <a:rPr lang="en-US" dirty="0"/>
              <a:t>Español version originally done by Texas translation affiliation using Mexican Spanish </a:t>
            </a:r>
          </a:p>
        </p:txBody>
      </p:sp>
      <p:pic>
        <p:nvPicPr>
          <p:cNvPr id="10" name="Picture 9">
            <a:extLst>
              <a:ext uri="{FF2B5EF4-FFF2-40B4-BE49-F238E27FC236}">
                <a16:creationId xmlns:a16="http://schemas.microsoft.com/office/drawing/2014/main" id="{EA540FA9-884E-9AB6-8906-DB216F19A873}"/>
              </a:ext>
            </a:extLst>
          </p:cNvPr>
          <p:cNvPicPr>
            <a:picLocks noChangeAspect="1"/>
          </p:cNvPicPr>
          <p:nvPr/>
        </p:nvPicPr>
        <p:blipFill>
          <a:blip r:embed="rId2"/>
          <a:stretch>
            <a:fillRect/>
          </a:stretch>
        </p:blipFill>
        <p:spPr>
          <a:xfrm>
            <a:off x="1335719" y="1303019"/>
            <a:ext cx="7618638" cy="4867683"/>
          </a:xfrm>
          <a:prstGeom prst="rect">
            <a:avLst/>
          </a:prstGeom>
          <a:ln w="25400">
            <a:solidFill>
              <a:schemeClr val="accent1"/>
            </a:solidFill>
          </a:ln>
        </p:spPr>
      </p:pic>
    </p:spTree>
    <p:extLst>
      <p:ext uri="{BB962C8B-B14F-4D97-AF65-F5344CB8AC3E}">
        <p14:creationId xmlns:p14="http://schemas.microsoft.com/office/powerpoint/2010/main" val="2077112541"/>
      </p:ext>
    </p:extLst>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36414" y="310232"/>
            <a:ext cx="5439100" cy="826677"/>
          </a:xfrm>
        </p:spPr>
        <p:txBody>
          <a:bodyPr/>
          <a:lstStyle/>
          <a:p>
            <a:pPr algn="r"/>
            <a:r>
              <a:rPr lang="en-US" dirty="0"/>
              <a:t>Employment</a:t>
            </a:r>
          </a:p>
        </p:txBody>
      </p:sp>
      <p:pic>
        <p:nvPicPr>
          <p:cNvPr id="3" name="Picture 2">
            <a:extLst>
              <a:ext uri="{FF2B5EF4-FFF2-40B4-BE49-F238E27FC236}">
                <a16:creationId xmlns:a16="http://schemas.microsoft.com/office/drawing/2014/main" id="{D4D74F29-5A0F-4FA4-B504-31B05A893121}"/>
              </a:ext>
            </a:extLst>
          </p:cNvPr>
          <p:cNvPicPr>
            <a:picLocks noChangeAspect="1"/>
          </p:cNvPicPr>
          <p:nvPr/>
        </p:nvPicPr>
        <p:blipFill>
          <a:blip r:embed="rId2"/>
          <a:stretch>
            <a:fillRect/>
          </a:stretch>
        </p:blipFill>
        <p:spPr>
          <a:xfrm>
            <a:off x="0" y="0"/>
            <a:ext cx="2857500" cy="1476375"/>
          </a:xfrm>
          <a:prstGeom prst="rect">
            <a:avLst/>
          </a:prstGeom>
        </p:spPr>
      </p:pic>
      <p:pic>
        <p:nvPicPr>
          <p:cNvPr id="5" name="Picture 4">
            <a:extLst>
              <a:ext uri="{FF2B5EF4-FFF2-40B4-BE49-F238E27FC236}">
                <a16:creationId xmlns:a16="http://schemas.microsoft.com/office/drawing/2014/main" id="{B8991B5E-99EE-4CEA-BBD9-D5418303B818}"/>
              </a:ext>
            </a:extLst>
          </p:cNvPr>
          <p:cNvPicPr>
            <a:picLocks noChangeAspect="1"/>
          </p:cNvPicPr>
          <p:nvPr/>
        </p:nvPicPr>
        <p:blipFill>
          <a:blip r:embed="rId3"/>
          <a:stretch>
            <a:fillRect/>
          </a:stretch>
        </p:blipFill>
        <p:spPr>
          <a:xfrm>
            <a:off x="3800475" y="1213111"/>
            <a:ext cx="4591050" cy="2638425"/>
          </a:xfrm>
          <a:prstGeom prst="rect">
            <a:avLst/>
          </a:prstGeom>
        </p:spPr>
      </p:pic>
      <p:pic>
        <p:nvPicPr>
          <p:cNvPr id="8" name="Picture 7">
            <a:extLst>
              <a:ext uri="{FF2B5EF4-FFF2-40B4-BE49-F238E27FC236}">
                <a16:creationId xmlns:a16="http://schemas.microsoft.com/office/drawing/2014/main" id="{3D509BEC-7BAB-4125-A1EA-21614EEEEA81}"/>
              </a:ext>
            </a:extLst>
          </p:cNvPr>
          <p:cNvPicPr>
            <a:picLocks noChangeAspect="1"/>
          </p:cNvPicPr>
          <p:nvPr/>
        </p:nvPicPr>
        <p:blipFill>
          <a:blip r:embed="rId4"/>
          <a:stretch>
            <a:fillRect/>
          </a:stretch>
        </p:blipFill>
        <p:spPr>
          <a:xfrm>
            <a:off x="7301929" y="3704654"/>
            <a:ext cx="4495800" cy="2543175"/>
          </a:xfrm>
          <a:prstGeom prst="rect">
            <a:avLst/>
          </a:prstGeom>
        </p:spPr>
      </p:pic>
      <p:pic>
        <p:nvPicPr>
          <p:cNvPr id="4" name="Picture 3">
            <a:extLst>
              <a:ext uri="{FF2B5EF4-FFF2-40B4-BE49-F238E27FC236}">
                <a16:creationId xmlns:a16="http://schemas.microsoft.com/office/drawing/2014/main" id="{1534AD27-27BD-9995-19DC-816F7CD0915B}"/>
              </a:ext>
            </a:extLst>
          </p:cNvPr>
          <p:cNvPicPr>
            <a:picLocks noChangeAspect="1"/>
          </p:cNvPicPr>
          <p:nvPr/>
        </p:nvPicPr>
        <p:blipFill>
          <a:blip r:embed="rId5"/>
          <a:stretch>
            <a:fillRect/>
          </a:stretch>
        </p:blipFill>
        <p:spPr>
          <a:xfrm>
            <a:off x="1041327" y="4710302"/>
            <a:ext cx="1282201" cy="1196721"/>
          </a:xfrm>
          <a:prstGeom prst="rect">
            <a:avLst/>
          </a:prstGeom>
        </p:spPr>
      </p:pic>
    </p:spTree>
    <p:extLst>
      <p:ext uri="{BB962C8B-B14F-4D97-AF65-F5344CB8AC3E}">
        <p14:creationId xmlns:p14="http://schemas.microsoft.com/office/powerpoint/2010/main" val="1124039690"/>
      </p:ext>
    </p:extLst>
  </p:cSld>
  <p:clrMapOvr>
    <a:masterClrMapping/>
  </p:clrMapOvr>
  <p:transition>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2648985" y="244920"/>
            <a:ext cx="3217153" cy="826677"/>
          </a:xfrm>
        </p:spPr>
        <p:txBody>
          <a:bodyPr/>
          <a:lstStyle/>
          <a:p>
            <a:pPr algn="ctr"/>
            <a:r>
              <a:rPr lang="en-US" dirty="0"/>
              <a:t>Employment</a:t>
            </a:r>
          </a:p>
        </p:txBody>
      </p:sp>
      <p:pic>
        <p:nvPicPr>
          <p:cNvPr id="3" name="Picture 2">
            <a:extLst>
              <a:ext uri="{FF2B5EF4-FFF2-40B4-BE49-F238E27FC236}">
                <a16:creationId xmlns:a16="http://schemas.microsoft.com/office/drawing/2014/main" id="{D4D74F29-5A0F-4FA4-B504-31B05A893121}"/>
              </a:ext>
            </a:extLst>
          </p:cNvPr>
          <p:cNvPicPr>
            <a:picLocks noChangeAspect="1"/>
          </p:cNvPicPr>
          <p:nvPr/>
        </p:nvPicPr>
        <p:blipFill>
          <a:blip r:embed="rId2"/>
          <a:stretch>
            <a:fillRect/>
          </a:stretch>
        </p:blipFill>
        <p:spPr>
          <a:xfrm>
            <a:off x="0" y="0"/>
            <a:ext cx="2857500" cy="1476375"/>
          </a:xfrm>
          <a:prstGeom prst="rect">
            <a:avLst/>
          </a:prstGeom>
        </p:spPr>
      </p:pic>
      <p:pic>
        <p:nvPicPr>
          <p:cNvPr id="6" name="Picture 5">
            <a:extLst>
              <a:ext uri="{FF2B5EF4-FFF2-40B4-BE49-F238E27FC236}">
                <a16:creationId xmlns:a16="http://schemas.microsoft.com/office/drawing/2014/main" id="{5125CC5C-7098-4891-AA01-8CEFFF5645B3}"/>
              </a:ext>
            </a:extLst>
          </p:cNvPr>
          <p:cNvPicPr>
            <a:picLocks noChangeAspect="1"/>
          </p:cNvPicPr>
          <p:nvPr/>
        </p:nvPicPr>
        <p:blipFill>
          <a:blip r:embed="rId3"/>
          <a:stretch>
            <a:fillRect/>
          </a:stretch>
        </p:blipFill>
        <p:spPr>
          <a:xfrm>
            <a:off x="642075" y="3148012"/>
            <a:ext cx="1528625" cy="770845"/>
          </a:xfrm>
          <a:prstGeom prst="rect">
            <a:avLst/>
          </a:prstGeom>
        </p:spPr>
      </p:pic>
      <p:pic>
        <p:nvPicPr>
          <p:cNvPr id="4" name="Picture 3">
            <a:extLst>
              <a:ext uri="{FF2B5EF4-FFF2-40B4-BE49-F238E27FC236}">
                <a16:creationId xmlns:a16="http://schemas.microsoft.com/office/drawing/2014/main" id="{A174C1D7-CF0F-4DC3-BFEB-74D085C27F8C}"/>
              </a:ext>
            </a:extLst>
          </p:cNvPr>
          <p:cNvPicPr>
            <a:picLocks noChangeAspect="1"/>
          </p:cNvPicPr>
          <p:nvPr/>
        </p:nvPicPr>
        <p:blipFill>
          <a:blip r:embed="rId4"/>
          <a:stretch>
            <a:fillRect/>
          </a:stretch>
        </p:blipFill>
        <p:spPr>
          <a:xfrm>
            <a:off x="3627073" y="951853"/>
            <a:ext cx="5743767" cy="5786403"/>
          </a:xfrm>
          <a:prstGeom prst="rect">
            <a:avLst/>
          </a:prstGeom>
        </p:spPr>
      </p:pic>
    </p:spTree>
    <p:extLst>
      <p:ext uri="{BB962C8B-B14F-4D97-AF65-F5344CB8AC3E}">
        <p14:creationId xmlns:p14="http://schemas.microsoft.com/office/powerpoint/2010/main" val="960297238"/>
      </p:ext>
    </p:extLst>
  </p:cSld>
  <p:clrMapOvr>
    <a:masterClrMapping/>
  </p:clrMapOvr>
  <p:transition>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2605441" y="386434"/>
            <a:ext cx="3217153" cy="826677"/>
          </a:xfrm>
        </p:spPr>
        <p:txBody>
          <a:bodyPr/>
          <a:lstStyle/>
          <a:p>
            <a:pPr algn="ctr"/>
            <a:r>
              <a:rPr lang="en-US" dirty="0"/>
              <a:t>Employment</a:t>
            </a:r>
          </a:p>
        </p:txBody>
      </p:sp>
      <p:pic>
        <p:nvPicPr>
          <p:cNvPr id="3" name="Picture 2">
            <a:extLst>
              <a:ext uri="{FF2B5EF4-FFF2-40B4-BE49-F238E27FC236}">
                <a16:creationId xmlns:a16="http://schemas.microsoft.com/office/drawing/2014/main" id="{D4D74F29-5A0F-4FA4-B504-31B05A893121}"/>
              </a:ext>
            </a:extLst>
          </p:cNvPr>
          <p:cNvPicPr>
            <a:picLocks noChangeAspect="1"/>
          </p:cNvPicPr>
          <p:nvPr/>
        </p:nvPicPr>
        <p:blipFill>
          <a:blip r:embed="rId2"/>
          <a:stretch>
            <a:fillRect/>
          </a:stretch>
        </p:blipFill>
        <p:spPr>
          <a:xfrm>
            <a:off x="0" y="-28384"/>
            <a:ext cx="2857500" cy="1476375"/>
          </a:xfrm>
          <a:prstGeom prst="rect">
            <a:avLst/>
          </a:prstGeom>
        </p:spPr>
      </p:pic>
      <p:pic>
        <p:nvPicPr>
          <p:cNvPr id="9" name="Picture 8">
            <a:extLst>
              <a:ext uri="{FF2B5EF4-FFF2-40B4-BE49-F238E27FC236}">
                <a16:creationId xmlns:a16="http://schemas.microsoft.com/office/drawing/2014/main" id="{1D3B04F2-907A-B03F-D3A8-2E638794F317}"/>
              </a:ext>
            </a:extLst>
          </p:cNvPr>
          <p:cNvPicPr>
            <a:picLocks noChangeAspect="1"/>
          </p:cNvPicPr>
          <p:nvPr/>
        </p:nvPicPr>
        <p:blipFill>
          <a:blip r:embed="rId3"/>
          <a:stretch>
            <a:fillRect/>
          </a:stretch>
        </p:blipFill>
        <p:spPr>
          <a:xfrm>
            <a:off x="1207877" y="2905125"/>
            <a:ext cx="2210237" cy="759769"/>
          </a:xfrm>
          <a:prstGeom prst="rect">
            <a:avLst/>
          </a:prstGeom>
        </p:spPr>
      </p:pic>
      <p:pic>
        <p:nvPicPr>
          <p:cNvPr id="5" name="Picture 4">
            <a:extLst>
              <a:ext uri="{FF2B5EF4-FFF2-40B4-BE49-F238E27FC236}">
                <a16:creationId xmlns:a16="http://schemas.microsoft.com/office/drawing/2014/main" id="{B413E2AF-9DCE-D0E7-02BB-9CB7548B01F6}"/>
              </a:ext>
            </a:extLst>
          </p:cNvPr>
          <p:cNvPicPr>
            <a:picLocks noChangeAspect="1"/>
          </p:cNvPicPr>
          <p:nvPr/>
        </p:nvPicPr>
        <p:blipFill>
          <a:blip r:embed="rId4"/>
          <a:stretch>
            <a:fillRect/>
          </a:stretch>
        </p:blipFill>
        <p:spPr>
          <a:xfrm>
            <a:off x="5622471" y="-28384"/>
            <a:ext cx="6041571" cy="6858000"/>
          </a:xfrm>
          <a:prstGeom prst="rect">
            <a:avLst/>
          </a:prstGeom>
        </p:spPr>
      </p:pic>
    </p:spTree>
    <p:extLst>
      <p:ext uri="{BB962C8B-B14F-4D97-AF65-F5344CB8AC3E}">
        <p14:creationId xmlns:p14="http://schemas.microsoft.com/office/powerpoint/2010/main" val="66336261"/>
      </p:ext>
    </p:extLst>
  </p:cSld>
  <p:clrMapOvr>
    <a:masterClrMapping/>
  </p:clrMapOvr>
  <p:transition>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2768728" y="212263"/>
            <a:ext cx="3217153" cy="826677"/>
          </a:xfrm>
        </p:spPr>
        <p:txBody>
          <a:bodyPr/>
          <a:lstStyle/>
          <a:p>
            <a:pPr algn="ctr"/>
            <a:r>
              <a:rPr lang="en-US" dirty="0"/>
              <a:t>Employment</a:t>
            </a:r>
          </a:p>
        </p:txBody>
      </p:sp>
      <p:pic>
        <p:nvPicPr>
          <p:cNvPr id="3" name="Picture 2">
            <a:extLst>
              <a:ext uri="{FF2B5EF4-FFF2-40B4-BE49-F238E27FC236}">
                <a16:creationId xmlns:a16="http://schemas.microsoft.com/office/drawing/2014/main" id="{D4D74F29-5A0F-4FA4-B504-31B05A893121}"/>
              </a:ext>
            </a:extLst>
          </p:cNvPr>
          <p:cNvPicPr>
            <a:picLocks noChangeAspect="1"/>
          </p:cNvPicPr>
          <p:nvPr/>
        </p:nvPicPr>
        <p:blipFill>
          <a:blip r:embed="rId2"/>
          <a:stretch>
            <a:fillRect/>
          </a:stretch>
        </p:blipFill>
        <p:spPr>
          <a:xfrm>
            <a:off x="0" y="0"/>
            <a:ext cx="2857500" cy="1476375"/>
          </a:xfrm>
          <a:prstGeom prst="rect">
            <a:avLst/>
          </a:prstGeom>
        </p:spPr>
      </p:pic>
      <p:pic>
        <p:nvPicPr>
          <p:cNvPr id="11" name="Picture 10">
            <a:extLst>
              <a:ext uri="{FF2B5EF4-FFF2-40B4-BE49-F238E27FC236}">
                <a16:creationId xmlns:a16="http://schemas.microsoft.com/office/drawing/2014/main" id="{80201083-951A-30FA-E089-5ACC55B66BEE}"/>
              </a:ext>
            </a:extLst>
          </p:cNvPr>
          <p:cNvPicPr>
            <a:picLocks noChangeAspect="1"/>
          </p:cNvPicPr>
          <p:nvPr/>
        </p:nvPicPr>
        <p:blipFill>
          <a:blip r:embed="rId3"/>
          <a:stretch>
            <a:fillRect/>
          </a:stretch>
        </p:blipFill>
        <p:spPr>
          <a:xfrm>
            <a:off x="1728761" y="3138487"/>
            <a:ext cx="2065566" cy="954542"/>
          </a:xfrm>
          <a:prstGeom prst="rect">
            <a:avLst/>
          </a:prstGeom>
        </p:spPr>
      </p:pic>
      <p:pic>
        <p:nvPicPr>
          <p:cNvPr id="4" name="Picture 3">
            <a:extLst>
              <a:ext uri="{FF2B5EF4-FFF2-40B4-BE49-F238E27FC236}">
                <a16:creationId xmlns:a16="http://schemas.microsoft.com/office/drawing/2014/main" id="{F87EECBD-9BA5-046C-13B4-38C59A7F85B4}"/>
              </a:ext>
            </a:extLst>
          </p:cNvPr>
          <p:cNvPicPr>
            <a:picLocks noChangeAspect="1"/>
          </p:cNvPicPr>
          <p:nvPr/>
        </p:nvPicPr>
        <p:blipFill>
          <a:blip r:embed="rId4"/>
          <a:stretch>
            <a:fillRect/>
          </a:stretch>
        </p:blipFill>
        <p:spPr>
          <a:xfrm>
            <a:off x="5834744" y="467962"/>
            <a:ext cx="6023275" cy="5998152"/>
          </a:xfrm>
          <a:prstGeom prst="rect">
            <a:avLst/>
          </a:prstGeom>
        </p:spPr>
      </p:pic>
    </p:spTree>
    <p:extLst>
      <p:ext uri="{BB962C8B-B14F-4D97-AF65-F5344CB8AC3E}">
        <p14:creationId xmlns:p14="http://schemas.microsoft.com/office/powerpoint/2010/main" val="200648310"/>
      </p:ext>
    </p:extLst>
  </p:cSld>
  <p:clrMapOvr>
    <a:masterClrMapping/>
  </p:clrMapOvr>
  <p:transition>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Massachusetts Residents Log In</a:t>
            </a:r>
          </a:p>
        </p:txBody>
      </p:sp>
      <p:sp>
        <p:nvSpPr>
          <p:cNvPr id="3" name="TextBox 2">
            <a:extLst>
              <a:ext uri="{FF2B5EF4-FFF2-40B4-BE49-F238E27FC236}">
                <a16:creationId xmlns:a16="http://schemas.microsoft.com/office/drawing/2014/main" id="{D9929C82-BB43-4195-BA62-A7D95DA51925}"/>
              </a:ext>
            </a:extLst>
          </p:cNvPr>
          <p:cNvSpPr txBox="1"/>
          <p:nvPr/>
        </p:nvSpPr>
        <p:spPr>
          <a:xfrm>
            <a:off x="3045204" y="2702355"/>
            <a:ext cx="6274965" cy="1384995"/>
          </a:xfrm>
          <a:prstGeom prst="rect">
            <a:avLst/>
          </a:prstGeom>
          <a:noFill/>
        </p:spPr>
        <p:txBody>
          <a:bodyPr wrap="square" rtlCol="0">
            <a:spAutoFit/>
          </a:bodyPr>
          <a:lstStyle/>
          <a:p>
            <a:pPr algn="ctr"/>
            <a:r>
              <a:rPr lang="en-US" sz="2800" b="1" dirty="0"/>
              <a:t>MassHire Career Information System </a:t>
            </a:r>
          </a:p>
          <a:p>
            <a:pPr algn="ctr"/>
            <a:endParaRPr lang="en-US" sz="2800" b="1" dirty="0"/>
          </a:p>
          <a:p>
            <a:pPr algn="ctr"/>
            <a:r>
              <a:rPr lang="en-US" sz="2800" b="1" dirty="0"/>
              <a:t>Standard Portfolio / User Edition</a:t>
            </a:r>
          </a:p>
        </p:txBody>
      </p:sp>
    </p:spTree>
    <p:extLst>
      <p:ext uri="{BB962C8B-B14F-4D97-AF65-F5344CB8AC3E}">
        <p14:creationId xmlns:p14="http://schemas.microsoft.com/office/powerpoint/2010/main" val="13164105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82400-6FA5-616E-FDF0-6FAB181D46B6}"/>
              </a:ext>
            </a:extLst>
          </p:cNvPr>
          <p:cNvSpPr>
            <a:spLocks noGrp="1"/>
          </p:cNvSpPr>
          <p:nvPr>
            <p:ph type="title"/>
          </p:nvPr>
        </p:nvSpPr>
        <p:spPr/>
        <p:txBody>
          <a:bodyPr/>
          <a:lstStyle/>
          <a:p>
            <a:r>
              <a:rPr lang="en-US" dirty="0"/>
              <a:t>Massachusetts Residents Log In</a:t>
            </a:r>
          </a:p>
        </p:txBody>
      </p:sp>
      <p:sp>
        <p:nvSpPr>
          <p:cNvPr id="4" name="Date Placeholder 3">
            <a:extLst>
              <a:ext uri="{FF2B5EF4-FFF2-40B4-BE49-F238E27FC236}">
                <a16:creationId xmlns:a16="http://schemas.microsoft.com/office/drawing/2014/main" id="{C42B2C95-3637-28B0-1F80-F9BC653C0628}"/>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F2C6C06B-53DD-BBC0-9A95-20ECA1287728}"/>
              </a:ext>
            </a:extLst>
          </p:cNvPr>
          <p:cNvSpPr>
            <a:spLocks noGrp="1"/>
          </p:cNvSpPr>
          <p:nvPr>
            <p:ph type="sldNum" sz="quarter" idx="12"/>
          </p:nvPr>
        </p:nvSpPr>
        <p:spPr/>
        <p:txBody>
          <a:bodyPr/>
          <a:lstStyle/>
          <a:p>
            <a:pPr>
              <a:defRPr/>
            </a:pPr>
            <a:fld id="{E072579F-9FF5-4201-872C-73481382824D}" type="slidenum">
              <a:rPr lang="en-US" smtClean="0"/>
              <a:pPr>
                <a:defRPr/>
              </a:pPr>
              <a:t>85</a:t>
            </a:fld>
            <a:endParaRPr lang="en-US" dirty="0"/>
          </a:p>
        </p:txBody>
      </p:sp>
      <p:pic>
        <p:nvPicPr>
          <p:cNvPr id="7" name="Picture 6">
            <a:extLst>
              <a:ext uri="{FF2B5EF4-FFF2-40B4-BE49-F238E27FC236}">
                <a16:creationId xmlns:a16="http://schemas.microsoft.com/office/drawing/2014/main" id="{01FCC4D5-0C8B-D061-1B5B-0C1BF9BF01E8}"/>
              </a:ext>
            </a:extLst>
          </p:cNvPr>
          <p:cNvPicPr>
            <a:picLocks noChangeAspect="1"/>
          </p:cNvPicPr>
          <p:nvPr/>
        </p:nvPicPr>
        <p:blipFill>
          <a:blip r:embed="rId2"/>
          <a:stretch>
            <a:fillRect/>
          </a:stretch>
        </p:blipFill>
        <p:spPr>
          <a:xfrm>
            <a:off x="7777386" y="1278743"/>
            <a:ext cx="4146915" cy="4861334"/>
          </a:xfrm>
          <a:prstGeom prst="rect">
            <a:avLst/>
          </a:prstGeom>
          <a:ln w="22225">
            <a:solidFill>
              <a:schemeClr val="accent1"/>
            </a:solidFill>
          </a:ln>
        </p:spPr>
      </p:pic>
      <p:pic>
        <p:nvPicPr>
          <p:cNvPr id="9" name="Picture 8">
            <a:extLst>
              <a:ext uri="{FF2B5EF4-FFF2-40B4-BE49-F238E27FC236}">
                <a16:creationId xmlns:a16="http://schemas.microsoft.com/office/drawing/2014/main" id="{68DDCC4D-F5A5-FA3E-3BDC-E99BCC27E542}"/>
              </a:ext>
            </a:extLst>
          </p:cNvPr>
          <p:cNvPicPr>
            <a:picLocks noChangeAspect="1"/>
          </p:cNvPicPr>
          <p:nvPr/>
        </p:nvPicPr>
        <p:blipFill>
          <a:blip r:embed="rId3"/>
          <a:stretch>
            <a:fillRect/>
          </a:stretch>
        </p:blipFill>
        <p:spPr>
          <a:xfrm>
            <a:off x="376556" y="1385310"/>
            <a:ext cx="4063977" cy="4648200"/>
          </a:xfrm>
          <a:prstGeom prst="rect">
            <a:avLst/>
          </a:prstGeom>
          <a:ln w="22225">
            <a:solidFill>
              <a:schemeClr val="accent1"/>
            </a:solidFill>
          </a:ln>
        </p:spPr>
      </p:pic>
      <p:sp>
        <p:nvSpPr>
          <p:cNvPr id="12" name="TextBox 11">
            <a:extLst>
              <a:ext uri="{FF2B5EF4-FFF2-40B4-BE49-F238E27FC236}">
                <a16:creationId xmlns:a16="http://schemas.microsoft.com/office/drawing/2014/main" id="{BC3D579A-2FCA-C1C6-814A-0211B64049C2}"/>
              </a:ext>
            </a:extLst>
          </p:cNvPr>
          <p:cNvSpPr txBox="1"/>
          <p:nvPr/>
        </p:nvSpPr>
        <p:spPr>
          <a:xfrm>
            <a:off x="4582887" y="1780784"/>
            <a:ext cx="3048000" cy="4154984"/>
          </a:xfrm>
          <a:prstGeom prst="rect">
            <a:avLst/>
          </a:prstGeom>
          <a:noFill/>
        </p:spPr>
        <p:txBody>
          <a:bodyPr wrap="square" rtlCol="0">
            <a:spAutoFit/>
          </a:bodyPr>
          <a:lstStyle/>
          <a:p>
            <a:r>
              <a:rPr lang="en-US" sz="2400" b="1" dirty="0"/>
              <a:t>Omitted from the State Log In </a:t>
            </a:r>
          </a:p>
          <a:p>
            <a:endParaRPr lang="en-US" sz="2400" b="1" dirty="0"/>
          </a:p>
          <a:p>
            <a:endParaRPr lang="en-US" sz="2400" b="1" dirty="0"/>
          </a:p>
          <a:p>
            <a:r>
              <a:rPr lang="en-US" sz="2400" b="1" dirty="0"/>
              <a:t>My Dashboard</a:t>
            </a:r>
          </a:p>
          <a:p>
            <a:endParaRPr lang="en-US" sz="2400" b="1" dirty="0"/>
          </a:p>
          <a:p>
            <a:r>
              <a:rPr lang="en-US" sz="2400" b="1" dirty="0"/>
              <a:t>Career Plan</a:t>
            </a:r>
          </a:p>
          <a:p>
            <a:endParaRPr lang="en-US" sz="2400" b="1" dirty="0"/>
          </a:p>
          <a:p>
            <a:endParaRPr lang="en-US" sz="2400" b="1" dirty="0"/>
          </a:p>
          <a:p>
            <a:r>
              <a:rPr lang="en-US" sz="2400" b="1" dirty="0"/>
              <a:t>Plus, the ability Save to a Portfolio</a:t>
            </a:r>
          </a:p>
        </p:txBody>
      </p:sp>
    </p:spTree>
    <p:extLst>
      <p:ext uri="{BB962C8B-B14F-4D97-AF65-F5344CB8AC3E}">
        <p14:creationId xmlns:p14="http://schemas.microsoft.com/office/powerpoint/2010/main" val="2499003402"/>
      </p:ext>
    </p:extLst>
  </p:cSld>
  <p:clrMapOvr>
    <a:masterClrMapping/>
  </p:clrMapOvr>
  <p:transition>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274892" y="233430"/>
            <a:ext cx="6455664" cy="826677"/>
          </a:xfrm>
        </p:spPr>
        <p:txBody>
          <a:bodyPr>
            <a:normAutofit/>
          </a:bodyPr>
          <a:lstStyle/>
          <a:p>
            <a:r>
              <a:rPr lang="en-US" dirty="0"/>
              <a:t>“Regular MassHire CIS 360”</a:t>
            </a:r>
          </a:p>
        </p:txBody>
      </p:sp>
      <p:pic>
        <p:nvPicPr>
          <p:cNvPr id="3" name="Picture 2">
            <a:extLst>
              <a:ext uri="{FF2B5EF4-FFF2-40B4-BE49-F238E27FC236}">
                <a16:creationId xmlns:a16="http://schemas.microsoft.com/office/drawing/2014/main" id="{20BD07BD-6076-5F40-7EC1-B0B4CD9C7348}"/>
              </a:ext>
            </a:extLst>
          </p:cNvPr>
          <p:cNvPicPr>
            <a:picLocks noChangeAspect="1"/>
          </p:cNvPicPr>
          <p:nvPr/>
        </p:nvPicPr>
        <p:blipFill>
          <a:blip r:embed="rId2"/>
          <a:stretch>
            <a:fillRect/>
          </a:stretch>
        </p:blipFill>
        <p:spPr>
          <a:xfrm>
            <a:off x="6052457" y="124884"/>
            <a:ext cx="5692315" cy="6667800"/>
          </a:xfrm>
          <a:prstGeom prst="rect">
            <a:avLst/>
          </a:prstGeom>
          <a:ln w="25400">
            <a:solidFill>
              <a:schemeClr val="accent1"/>
            </a:solidFill>
          </a:ln>
        </p:spPr>
      </p:pic>
      <p:sp>
        <p:nvSpPr>
          <p:cNvPr id="2" name="TextBox 1">
            <a:extLst>
              <a:ext uri="{FF2B5EF4-FFF2-40B4-BE49-F238E27FC236}">
                <a16:creationId xmlns:a16="http://schemas.microsoft.com/office/drawing/2014/main" id="{A44338C9-9D13-19A3-BE92-C03459F75476}"/>
              </a:ext>
            </a:extLst>
          </p:cNvPr>
          <p:cNvSpPr txBox="1"/>
          <p:nvPr/>
        </p:nvSpPr>
        <p:spPr>
          <a:xfrm>
            <a:off x="2383971" y="3274118"/>
            <a:ext cx="2198915" cy="461665"/>
          </a:xfrm>
          <a:prstGeom prst="rect">
            <a:avLst/>
          </a:prstGeom>
          <a:noFill/>
        </p:spPr>
        <p:txBody>
          <a:bodyPr wrap="square" rtlCol="0">
            <a:spAutoFit/>
          </a:bodyPr>
          <a:lstStyle/>
          <a:p>
            <a:r>
              <a:rPr lang="en-US" sz="2400" dirty="0"/>
              <a:t>Reports</a:t>
            </a:r>
          </a:p>
        </p:txBody>
      </p:sp>
    </p:spTree>
    <p:extLst>
      <p:ext uri="{BB962C8B-B14F-4D97-AF65-F5344CB8AC3E}">
        <p14:creationId xmlns:p14="http://schemas.microsoft.com/office/powerpoint/2010/main" val="19093226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11C2F6-217D-4998-A08B-D5D295A6CB16}"/>
              </a:ext>
            </a:extLst>
          </p:cNvPr>
          <p:cNvPicPr>
            <a:picLocks noChangeAspect="1"/>
          </p:cNvPicPr>
          <p:nvPr/>
        </p:nvPicPr>
        <p:blipFill>
          <a:blip r:embed="rId2"/>
          <a:stretch>
            <a:fillRect/>
          </a:stretch>
        </p:blipFill>
        <p:spPr>
          <a:xfrm>
            <a:off x="5831872" y="380309"/>
            <a:ext cx="6266988" cy="6097381"/>
          </a:xfrm>
          <a:prstGeom prst="rect">
            <a:avLst/>
          </a:prstGeom>
          <a:ln>
            <a:solidFill>
              <a:schemeClr val="accent1"/>
            </a:solidFill>
          </a:ln>
        </p:spPr>
      </p:pic>
      <p:pic>
        <p:nvPicPr>
          <p:cNvPr id="6" name="Picture 5">
            <a:extLst>
              <a:ext uri="{FF2B5EF4-FFF2-40B4-BE49-F238E27FC236}">
                <a16:creationId xmlns:a16="http://schemas.microsoft.com/office/drawing/2014/main" id="{8F60E482-8D95-4460-8F1E-945EE9651578}"/>
              </a:ext>
            </a:extLst>
          </p:cNvPr>
          <p:cNvPicPr>
            <a:picLocks noChangeAspect="1"/>
          </p:cNvPicPr>
          <p:nvPr/>
        </p:nvPicPr>
        <p:blipFill>
          <a:blip r:embed="rId3"/>
          <a:stretch>
            <a:fillRect/>
          </a:stretch>
        </p:blipFill>
        <p:spPr>
          <a:xfrm>
            <a:off x="803408" y="3123531"/>
            <a:ext cx="4425156" cy="826677"/>
          </a:xfrm>
          <a:prstGeom prst="rect">
            <a:avLst/>
          </a:prstGeom>
        </p:spPr>
      </p:pic>
      <p:sp>
        <p:nvSpPr>
          <p:cNvPr id="9" name="Title 3">
            <a:extLst>
              <a:ext uri="{FF2B5EF4-FFF2-40B4-BE49-F238E27FC236}">
                <a16:creationId xmlns:a16="http://schemas.microsoft.com/office/drawing/2014/main" id="{685106E0-88BE-407A-A328-F8F19C15B136}"/>
              </a:ext>
            </a:extLst>
          </p:cNvPr>
          <p:cNvSpPr>
            <a:spLocks noGrp="1"/>
          </p:cNvSpPr>
          <p:nvPr>
            <p:ph type="title"/>
          </p:nvPr>
        </p:nvSpPr>
        <p:spPr>
          <a:xfrm>
            <a:off x="146305" y="164852"/>
            <a:ext cx="6455664" cy="826677"/>
          </a:xfrm>
        </p:spPr>
        <p:txBody>
          <a:bodyPr>
            <a:normAutofit/>
          </a:bodyPr>
          <a:lstStyle/>
          <a:p>
            <a:r>
              <a:rPr lang="en-US" dirty="0"/>
              <a:t>“Regular MassHire CIS 360”</a:t>
            </a:r>
          </a:p>
        </p:txBody>
      </p:sp>
    </p:spTree>
    <p:extLst>
      <p:ext uri="{BB962C8B-B14F-4D97-AF65-F5344CB8AC3E}">
        <p14:creationId xmlns:p14="http://schemas.microsoft.com/office/powerpoint/2010/main" val="3893783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05F7FC-331A-4881-9929-27F1E11A3AC9}"/>
              </a:ext>
            </a:extLst>
          </p:cNvPr>
          <p:cNvPicPr>
            <a:picLocks noChangeAspect="1"/>
          </p:cNvPicPr>
          <p:nvPr/>
        </p:nvPicPr>
        <p:blipFill>
          <a:blip r:embed="rId2"/>
          <a:stretch>
            <a:fillRect/>
          </a:stretch>
        </p:blipFill>
        <p:spPr>
          <a:xfrm>
            <a:off x="7058235" y="160141"/>
            <a:ext cx="4292069" cy="6551052"/>
          </a:xfrm>
          <a:prstGeom prst="rect">
            <a:avLst/>
          </a:prstGeom>
          <a:ln>
            <a:solidFill>
              <a:schemeClr val="accent1"/>
            </a:solidFill>
          </a:ln>
        </p:spPr>
      </p:pic>
      <p:sp>
        <p:nvSpPr>
          <p:cNvPr id="7" name="Title 3">
            <a:extLst>
              <a:ext uri="{FF2B5EF4-FFF2-40B4-BE49-F238E27FC236}">
                <a16:creationId xmlns:a16="http://schemas.microsoft.com/office/drawing/2014/main" id="{2E2E3CFB-C4FE-419B-BBC2-C8ECD8B79335}"/>
              </a:ext>
            </a:extLst>
          </p:cNvPr>
          <p:cNvSpPr>
            <a:spLocks noGrp="1"/>
          </p:cNvSpPr>
          <p:nvPr>
            <p:ph type="title"/>
          </p:nvPr>
        </p:nvSpPr>
        <p:spPr>
          <a:xfrm>
            <a:off x="242915" y="160141"/>
            <a:ext cx="6455664" cy="826677"/>
          </a:xfrm>
        </p:spPr>
        <p:txBody>
          <a:bodyPr>
            <a:normAutofit/>
          </a:bodyPr>
          <a:lstStyle/>
          <a:p>
            <a:r>
              <a:rPr lang="en-US" dirty="0"/>
              <a:t>“Regular MassHire CIS 360”</a:t>
            </a:r>
          </a:p>
        </p:txBody>
      </p:sp>
      <p:sp>
        <p:nvSpPr>
          <p:cNvPr id="2" name="TextBox 1">
            <a:extLst>
              <a:ext uri="{FF2B5EF4-FFF2-40B4-BE49-F238E27FC236}">
                <a16:creationId xmlns:a16="http://schemas.microsoft.com/office/drawing/2014/main" id="{B569C956-7E72-EEE1-4DB0-D0EB682ED210}"/>
              </a:ext>
            </a:extLst>
          </p:cNvPr>
          <p:cNvSpPr txBox="1"/>
          <p:nvPr/>
        </p:nvSpPr>
        <p:spPr>
          <a:xfrm>
            <a:off x="1807029" y="3109096"/>
            <a:ext cx="3089747" cy="830997"/>
          </a:xfrm>
          <a:prstGeom prst="rect">
            <a:avLst/>
          </a:prstGeom>
          <a:noFill/>
        </p:spPr>
        <p:txBody>
          <a:bodyPr wrap="square" rtlCol="0">
            <a:spAutoFit/>
          </a:bodyPr>
          <a:lstStyle/>
          <a:p>
            <a:r>
              <a:rPr lang="en-US" sz="2400" dirty="0"/>
              <a:t>Ability to save</a:t>
            </a:r>
            <a:br>
              <a:rPr lang="en-US" sz="2400" dirty="0"/>
            </a:br>
            <a:r>
              <a:rPr lang="en-US" sz="2400" dirty="0"/>
              <a:t>Self-Survey Results</a:t>
            </a:r>
          </a:p>
        </p:txBody>
      </p:sp>
    </p:spTree>
    <p:extLst>
      <p:ext uri="{BB962C8B-B14F-4D97-AF65-F5344CB8AC3E}">
        <p14:creationId xmlns:p14="http://schemas.microsoft.com/office/powerpoint/2010/main" val="16029788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210004"/>
            <a:ext cx="10545566" cy="826677"/>
          </a:xfrm>
        </p:spPr>
        <p:txBody>
          <a:bodyPr/>
          <a:lstStyle/>
          <a:p>
            <a:r>
              <a:rPr lang="en-US" dirty="0"/>
              <a:t>Massachusetts Residents Log In</a:t>
            </a:r>
          </a:p>
        </p:txBody>
      </p:sp>
      <p:sp>
        <p:nvSpPr>
          <p:cNvPr id="3" name="TextBox 2">
            <a:extLst>
              <a:ext uri="{FF2B5EF4-FFF2-40B4-BE49-F238E27FC236}">
                <a16:creationId xmlns:a16="http://schemas.microsoft.com/office/drawing/2014/main" id="{BE2D3474-484F-4329-88ED-2522C3B34EC4}"/>
              </a:ext>
            </a:extLst>
          </p:cNvPr>
          <p:cNvSpPr txBox="1"/>
          <p:nvPr/>
        </p:nvSpPr>
        <p:spPr>
          <a:xfrm>
            <a:off x="3045204" y="2560840"/>
            <a:ext cx="6274965" cy="2554545"/>
          </a:xfrm>
          <a:prstGeom prst="rect">
            <a:avLst/>
          </a:prstGeom>
          <a:noFill/>
        </p:spPr>
        <p:txBody>
          <a:bodyPr wrap="square" rtlCol="0">
            <a:spAutoFit/>
          </a:bodyPr>
          <a:lstStyle/>
          <a:p>
            <a:pPr algn="ctr"/>
            <a:r>
              <a:rPr lang="en-US" sz="3200" dirty="0"/>
              <a:t>Submit Site Activation form </a:t>
            </a:r>
          </a:p>
          <a:p>
            <a:pPr algn="ctr"/>
            <a:endParaRPr lang="en-US" sz="3200" i="1" dirty="0"/>
          </a:p>
          <a:p>
            <a:pPr algn="ctr"/>
            <a:r>
              <a:rPr lang="en-US" sz="3200" i="1" dirty="0"/>
              <a:t>For</a:t>
            </a:r>
          </a:p>
          <a:p>
            <a:pPr algn="ctr"/>
            <a:endParaRPr lang="en-US" sz="3200" i="1" dirty="0"/>
          </a:p>
          <a:p>
            <a:pPr algn="ctr"/>
            <a:r>
              <a:rPr lang="en-US" sz="3200" i="1" dirty="0"/>
              <a:t>Individual / Personal Account</a:t>
            </a:r>
          </a:p>
        </p:txBody>
      </p:sp>
    </p:spTree>
    <p:extLst>
      <p:ext uri="{BB962C8B-B14F-4D97-AF65-F5344CB8AC3E}">
        <p14:creationId xmlns:p14="http://schemas.microsoft.com/office/powerpoint/2010/main" val="2952843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1DBA8E-BB6E-4EC4-A5BD-B08A95DF986B}"/>
              </a:ext>
            </a:extLst>
          </p:cNvPr>
          <p:cNvSpPr>
            <a:spLocks noGrp="1"/>
          </p:cNvSpPr>
          <p:nvPr>
            <p:ph type="title"/>
          </p:nvPr>
        </p:nvSpPr>
        <p:spPr/>
        <p:txBody>
          <a:bodyPr/>
          <a:lstStyle/>
          <a:p>
            <a:pPr algn="ctr"/>
            <a:r>
              <a:rPr lang="en-US" dirty="0"/>
              <a:t>Translation</a:t>
            </a:r>
          </a:p>
        </p:txBody>
      </p:sp>
      <p:pic>
        <p:nvPicPr>
          <p:cNvPr id="10" name="Content Placeholder 9">
            <a:extLst>
              <a:ext uri="{FF2B5EF4-FFF2-40B4-BE49-F238E27FC236}">
                <a16:creationId xmlns:a16="http://schemas.microsoft.com/office/drawing/2014/main" id="{CC35BA14-86B2-4CFF-8E36-79B326DD2CBE}"/>
              </a:ext>
            </a:extLst>
          </p:cNvPr>
          <p:cNvPicPr>
            <a:picLocks noGrp="1" noChangeAspect="1"/>
          </p:cNvPicPr>
          <p:nvPr>
            <p:ph sz="half" idx="2"/>
          </p:nvPr>
        </p:nvPicPr>
        <p:blipFill>
          <a:blip r:embed="rId2"/>
          <a:stretch>
            <a:fillRect/>
          </a:stretch>
        </p:blipFill>
        <p:spPr>
          <a:xfrm>
            <a:off x="3943060" y="3741156"/>
            <a:ext cx="4153480" cy="2381582"/>
          </a:xfrm>
        </p:spPr>
      </p:pic>
      <p:pic>
        <p:nvPicPr>
          <p:cNvPr id="9" name="Picture 8">
            <a:extLst>
              <a:ext uri="{FF2B5EF4-FFF2-40B4-BE49-F238E27FC236}">
                <a16:creationId xmlns:a16="http://schemas.microsoft.com/office/drawing/2014/main" id="{95FEC73C-8DAD-2605-6E81-79FEF42A58C7}"/>
              </a:ext>
            </a:extLst>
          </p:cNvPr>
          <p:cNvPicPr>
            <a:picLocks noChangeAspect="1"/>
          </p:cNvPicPr>
          <p:nvPr/>
        </p:nvPicPr>
        <p:blipFill>
          <a:blip r:embed="rId3"/>
          <a:stretch>
            <a:fillRect/>
          </a:stretch>
        </p:blipFill>
        <p:spPr>
          <a:xfrm>
            <a:off x="3158830" y="1672151"/>
            <a:ext cx="5652559" cy="1615017"/>
          </a:xfrm>
          <a:prstGeom prst="rect">
            <a:avLst/>
          </a:prstGeom>
        </p:spPr>
      </p:pic>
    </p:spTree>
    <p:extLst>
      <p:ext uri="{BB962C8B-B14F-4D97-AF65-F5344CB8AC3E}">
        <p14:creationId xmlns:p14="http://schemas.microsoft.com/office/powerpoint/2010/main" val="15280020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205709" y="109988"/>
            <a:ext cx="11163074" cy="826677"/>
          </a:xfrm>
          <a:ln>
            <a:noFill/>
          </a:ln>
        </p:spPr>
        <p:txBody>
          <a:bodyPr/>
          <a:lstStyle/>
          <a:p>
            <a:r>
              <a:rPr lang="en-US" dirty="0"/>
              <a:t>Massachusetts Residents Log In</a:t>
            </a:r>
          </a:p>
        </p:txBody>
      </p:sp>
      <p:sp>
        <p:nvSpPr>
          <p:cNvPr id="3" name="Content Placeholder 4">
            <a:extLst>
              <a:ext uri="{FF2B5EF4-FFF2-40B4-BE49-F238E27FC236}">
                <a16:creationId xmlns:a16="http://schemas.microsoft.com/office/drawing/2014/main" id="{2B065354-AF51-428C-9EF1-72C69B66D758}"/>
              </a:ext>
            </a:extLst>
          </p:cNvPr>
          <p:cNvSpPr txBox="1">
            <a:spLocks/>
          </p:cNvSpPr>
          <p:nvPr/>
        </p:nvSpPr>
        <p:spPr>
          <a:xfrm>
            <a:off x="247873" y="1672550"/>
            <a:ext cx="6090330" cy="38131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a:t>
            </a:r>
          </a:p>
          <a:p>
            <a:pPr marL="0" indent="0">
              <a:buNone/>
            </a:pPr>
            <a:r>
              <a:rPr lang="en-US" dirty="0">
                <a:hlinkClick r:id="rId3"/>
              </a:rPr>
              <a:t>https://portal.masscis.IntoCareers.org</a:t>
            </a:r>
            <a:r>
              <a:rPr lang="en-US" dirty="0"/>
              <a:t>    </a:t>
            </a:r>
          </a:p>
        </p:txBody>
      </p:sp>
      <p:pic>
        <p:nvPicPr>
          <p:cNvPr id="5" name="Picture 4">
            <a:extLst>
              <a:ext uri="{FF2B5EF4-FFF2-40B4-BE49-F238E27FC236}">
                <a16:creationId xmlns:a16="http://schemas.microsoft.com/office/drawing/2014/main" id="{6191B3DD-253A-40B9-85D8-C9ECA4990283}"/>
              </a:ext>
            </a:extLst>
          </p:cNvPr>
          <p:cNvPicPr>
            <a:picLocks noChangeAspect="1"/>
          </p:cNvPicPr>
          <p:nvPr/>
        </p:nvPicPr>
        <p:blipFill>
          <a:blip r:embed="rId4"/>
          <a:stretch>
            <a:fillRect/>
          </a:stretch>
        </p:blipFill>
        <p:spPr>
          <a:xfrm>
            <a:off x="6509659" y="120238"/>
            <a:ext cx="5476632" cy="6607129"/>
          </a:xfrm>
          <a:prstGeom prst="rect">
            <a:avLst/>
          </a:prstGeom>
          <a:ln>
            <a:solidFill>
              <a:schemeClr val="accent1"/>
            </a:solidFill>
          </a:ln>
        </p:spPr>
      </p:pic>
    </p:spTree>
    <p:extLst>
      <p:ext uri="{BB962C8B-B14F-4D97-AF65-F5344CB8AC3E}">
        <p14:creationId xmlns:p14="http://schemas.microsoft.com/office/powerpoint/2010/main" val="39727331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7A9FB-6852-79DA-2AF0-C5FAA5C1AD7A}"/>
              </a:ext>
            </a:extLst>
          </p:cNvPr>
          <p:cNvSpPr>
            <a:spLocks noGrp="1"/>
          </p:cNvSpPr>
          <p:nvPr>
            <p:ph type="title"/>
          </p:nvPr>
        </p:nvSpPr>
        <p:spPr/>
        <p:txBody>
          <a:bodyPr/>
          <a:lstStyle/>
          <a:p>
            <a:r>
              <a:rPr lang="en-US" i="1" dirty="0"/>
              <a:t>State (City + Town) Log In</a:t>
            </a:r>
          </a:p>
        </p:txBody>
      </p:sp>
      <p:sp>
        <p:nvSpPr>
          <p:cNvPr id="3" name="Slide Number Placeholder 2">
            <a:extLst>
              <a:ext uri="{FF2B5EF4-FFF2-40B4-BE49-F238E27FC236}">
                <a16:creationId xmlns:a16="http://schemas.microsoft.com/office/drawing/2014/main" id="{A36BD365-30DB-7328-A496-3776F8DAA97F}"/>
              </a:ext>
            </a:extLst>
          </p:cNvPr>
          <p:cNvSpPr>
            <a:spLocks noGrp="1"/>
          </p:cNvSpPr>
          <p:nvPr>
            <p:ph type="sldNum" sz="quarter" idx="4"/>
          </p:nvPr>
        </p:nvSpPr>
        <p:spPr/>
        <p:txBody>
          <a:bodyPr/>
          <a:lstStyle/>
          <a:p>
            <a:fld id="{941BE8DD-6BA1-AD43-8321-0CEB068BCC7D}" type="slidenum">
              <a:rPr lang="en-US" smtClean="0"/>
              <a:pPr/>
              <a:t>91</a:t>
            </a:fld>
            <a:endParaRPr lang="en-US" dirty="0"/>
          </a:p>
        </p:txBody>
      </p:sp>
      <p:pic>
        <p:nvPicPr>
          <p:cNvPr id="4" name="Picture 3">
            <a:extLst>
              <a:ext uri="{FF2B5EF4-FFF2-40B4-BE49-F238E27FC236}">
                <a16:creationId xmlns:a16="http://schemas.microsoft.com/office/drawing/2014/main" id="{EACAF38E-AD90-2970-5FF1-CCAD94A15A9E}"/>
              </a:ext>
            </a:extLst>
          </p:cNvPr>
          <p:cNvPicPr>
            <a:picLocks noChangeAspect="1"/>
          </p:cNvPicPr>
          <p:nvPr/>
        </p:nvPicPr>
        <p:blipFill>
          <a:blip r:embed="rId2"/>
          <a:stretch>
            <a:fillRect/>
          </a:stretch>
        </p:blipFill>
        <p:spPr>
          <a:xfrm>
            <a:off x="2786741" y="1251290"/>
            <a:ext cx="6797379" cy="4910022"/>
          </a:xfrm>
          <a:prstGeom prst="rect">
            <a:avLst/>
          </a:prstGeom>
          <a:ln w="22225">
            <a:solidFill>
              <a:schemeClr val="accent1"/>
            </a:solidFill>
          </a:ln>
        </p:spPr>
      </p:pic>
    </p:spTree>
    <p:extLst>
      <p:ext uri="{BB962C8B-B14F-4D97-AF65-F5344CB8AC3E}">
        <p14:creationId xmlns:p14="http://schemas.microsoft.com/office/powerpoint/2010/main" val="38034375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21549C-FEFB-4604-8D79-0FCFA90A1CD5}"/>
              </a:ext>
            </a:extLst>
          </p:cNvPr>
          <p:cNvSpPr>
            <a:spLocks noGrp="1"/>
          </p:cNvSpPr>
          <p:nvPr>
            <p:ph type="title"/>
          </p:nvPr>
        </p:nvSpPr>
        <p:spPr/>
        <p:txBody>
          <a:bodyPr/>
          <a:lstStyle/>
          <a:p>
            <a:r>
              <a:rPr lang="en-US" dirty="0"/>
              <a:t>Contact Information</a:t>
            </a:r>
          </a:p>
        </p:txBody>
      </p:sp>
      <p:sp>
        <p:nvSpPr>
          <p:cNvPr id="5" name="Content Placeholder 4">
            <a:extLst>
              <a:ext uri="{FF2B5EF4-FFF2-40B4-BE49-F238E27FC236}">
                <a16:creationId xmlns:a16="http://schemas.microsoft.com/office/drawing/2014/main" id="{C1D360EC-860B-489E-A3F3-5FFA24EABC92}"/>
              </a:ext>
            </a:extLst>
          </p:cNvPr>
          <p:cNvSpPr>
            <a:spLocks noGrp="1"/>
          </p:cNvSpPr>
          <p:nvPr>
            <p:ph idx="1"/>
          </p:nvPr>
        </p:nvSpPr>
        <p:spPr>
          <a:xfrm>
            <a:off x="609600" y="2243138"/>
            <a:ext cx="10972800" cy="3729061"/>
          </a:xfrm>
        </p:spPr>
        <p:txBody>
          <a:body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		</a:t>
            </a:r>
            <a:r>
              <a:rPr lang="en-US" dirty="0">
                <a:hlinkClick r:id="rId3"/>
              </a:rPr>
              <a:t>https://portal.masscis.IntoCareers.org</a:t>
            </a:r>
            <a:r>
              <a:rPr lang="en-US" dirty="0"/>
              <a:t>    </a:t>
            </a:r>
          </a:p>
        </p:txBody>
      </p:sp>
    </p:spTree>
    <p:extLst>
      <p:ext uri="{BB962C8B-B14F-4D97-AF65-F5344CB8AC3E}">
        <p14:creationId xmlns:p14="http://schemas.microsoft.com/office/powerpoint/2010/main" val="1885487418"/>
      </p:ext>
    </p:extLst>
  </p:cSld>
  <p:clrMapOvr>
    <a:masterClrMapping/>
  </p:clrMapOvr>
  <p:transition>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20" y="1"/>
            <a:ext cx="12191980" cy="68579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524000" y="1122362"/>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dirty="0">
                <a:solidFill>
                  <a:srgbClr val="009876"/>
                </a:solidFill>
                <a:latin typeface="+mj-lt"/>
                <a:ea typeface="+mj-ea"/>
                <a:cs typeface="+mj-cs"/>
              </a:rPr>
              <a:t>Questions</a:t>
            </a:r>
            <a:endParaRPr lang="en-US" sz="6000" dirty="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821473" y="40330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9826083" y="296808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3469887" y="123035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3423423" y="471510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6917472" y="161135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862253" y="408320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1200000">
            <a:off x="7763107" y="412966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9119838" y="26391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6099716" y="4622180"/>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5393473" y="74713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8701668" y="117459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Tree>
    <p:extLst>
      <p:ext uri="{BB962C8B-B14F-4D97-AF65-F5344CB8AC3E}">
        <p14:creationId xmlns:p14="http://schemas.microsoft.com/office/powerpoint/2010/main" val="1438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Hyperlink">
      <a:dk1>
        <a:srgbClr val="009876"/>
      </a:dk1>
      <a:lt1>
        <a:srgbClr val="FFFFFF"/>
      </a:lt1>
      <a:dk2>
        <a:srgbClr val="032B4A"/>
      </a:dk2>
      <a:lt2>
        <a:srgbClr val="FDB525"/>
      </a:lt2>
      <a:accent1>
        <a:srgbClr val="D1D3D4"/>
      </a:accent1>
      <a:accent2>
        <a:srgbClr val="63BCE6"/>
      </a:accent2>
      <a:accent3>
        <a:srgbClr val="AF48B7"/>
      </a:accent3>
      <a:accent4>
        <a:srgbClr val="27C19F"/>
      </a:accent4>
      <a:accent5>
        <a:srgbClr val="436581"/>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5036446F218841831E389EE0ED1EE2" ma:contentTypeVersion="12" ma:contentTypeDescription="Create a new document." ma:contentTypeScope="" ma:versionID="afdb58e2014718c530122b30768bb0ae">
  <xsd:schema xmlns:xsd="http://www.w3.org/2001/XMLSchema" xmlns:xs="http://www.w3.org/2001/XMLSchema" xmlns:p="http://schemas.microsoft.com/office/2006/metadata/properties" xmlns:ns2="f8197ce3-f327-445f-9ae6-74b08f5a20a9" xmlns:ns3="69eef59b-4fb6-4551-80fa-880d5adf8c10" targetNamespace="http://schemas.microsoft.com/office/2006/metadata/properties" ma:root="true" ma:fieldsID="026bd1217e355ff7e2f1f693b614d6df" ns2:_="" ns3:_="">
    <xsd:import namespace="f8197ce3-f327-445f-9ae6-74b08f5a20a9"/>
    <xsd:import namespace="69eef59b-4fb6-4551-80fa-880d5adf8c1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197ce3-f327-445f-9ae6-74b08f5a20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eef59b-4fb6-4551-80fa-880d5adf8c1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dc2c101-171c-4685-bb13-f9d5109e079d}" ma:internalName="TaxCatchAll" ma:showField="CatchAllData" ma:web="69eef59b-4fb6-4551-80fa-880d5adf8c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9eef59b-4fb6-4551-80fa-880d5adf8c10" xsi:nil="true"/>
    <lcf76f155ced4ddcb4097134ff3c332f xmlns="f8197ce3-f327-445f-9ae6-74b08f5a20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0B94E28-DE13-4A91-9682-5B790BF5DD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197ce3-f327-445f-9ae6-74b08f5a20a9"/>
    <ds:schemaRef ds:uri="69eef59b-4fb6-4551-80fa-880d5adf8c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E19F67-9F84-4691-852D-4ACC8CB507F3}">
  <ds:schemaRefs>
    <ds:schemaRef ds:uri="http://schemas.microsoft.com/sharepoint/v3/contenttype/forms"/>
  </ds:schemaRefs>
</ds:datastoreItem>
</file>

<file path=customXml/itemProps3.xml><?xml version="1.0" encoding="utf-8"?>
<ds:datastoreItem xmlns:ds="http://schemas.openxmlformats.org/officeDocument/2006/customXml" ds:itemID="{9BB3C073-411C-4362-8CB8-73E35E9694A4}">
  <ds:schemaRefs>
    <ds:schemaRef ds:uri="http://schemas.microsoft.com/office/2006/metadata/properties"/>
    <ds:schemaRef ds:uri="http://schemas.microsoft.com/office/infopath/2007/PartnerControls"/>
    <ds:schemaRef ds:uri="69eef59b-4fb6-4551-80fa-880d5adf8c10"/>
    <ds:schemaRef ds:uri="f8197ce3-f327-445f-9ae6-74b08f5a20a9"/>
  </ds:schemaRefs>
</ds:datastoreItem>
</file>

<file path=docProps/app.xml><?xml version="1.0" encoding="utf-8"?>
<Properties xmlns="http://schemas.openxmlformats.org/officeDocument/2006/extended-properties" xmlns:vt="http://schemas.openxmlformats.org/officeDocument/2006/docPropsVTypes">
  <TotalTime>1284</TotalTime>
  <Words>1650</Words>
  <Application>Microsoft Office PowerPoint</Application>
  <PresentationFormat>Widescreen</PresentationFormat>
  <Paragraphs>471</Paragraphs>
  <Slides>93</Slides>
  <Notes>4</Notes>
  <HiddenSlides>0</HiddenSlides>
  <MMClips>0</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1_Office Theme</vt:lpstr>
      <vt:lpstr>PowerPoint Presentation</vt:lpstr>
      <vt:lpstr>University of Oregon : into CAREERS</vt:lpstr>
      <vt:lpstr>MassHire Career Information System</vt:lpstr>
      <vt:lpstr>The MassHire CIS Training Calendar https://www.mass.gov/workforce-system-staff-training </vt:lpstr>
      <vt:lpstr>The MassHire CIS Training Calendar https://www.mass.gov/info-details/masshire-career-information-systems-360-trainings </vt:lpstr>
      <vt:lpstr>The MassHire CIS Training Calendar https://www.mass.gov/how-to/masshire-career-information-system-360-cis-360-training </vt:lpstr>
      <vt:lpstr>The MassHire CIS Resources https://www.mass.gov/info-details/masshire-cis-360-material </vt:lpstr>
      <vt:lpstr>English / Español </vt:lpstr>
      <vt:lpstr>Translation</vt:lpstr>
      <vt:lpstr>The MassHire Career Information System Portal https://portal.ma.cis360.org/ </vt:lpstr>
      <vt:lpstr>Massachusetts Residents Log In</vt:lpstr>
      <vt:lpstr>Massachusetts Residents Log In</vt:lpstr>
      <vt:lpstr>Massachusetts Residents Log In</vt:lpstr>
      <vt:lpstr>Massachusetts Residents Log In</vt:lpstr>
      <vt:lpstr>Massachusetts Residents Log In</vt:lpstr>
      <vt:lpstr>Massachusetts Residents Log In</vt:lpstr>
      <vt:lpstr>Interest Profiler</vt:lpstr>
      <vt:lpstr>Interest Profiler:  Sample Question</vt:lpstr>
      <vt:lpstr>Career Cluster Inventory</vt:lpstr>
      <vt:lpstr>Career Cluster Inventory </vt:lpstr>
      <vt:lpstr>Occupation Sort</vt:lpstr>
      <vt:lpstr>Occupation Sort</vt:lpstr>
      <vt:lpstr>Work Importance Locator</vt:lpstr>
      <vt:lpstr>Work Importance Locator</vt:lpstr>
      <vt:lpstr>CCI Quick  Pic</vt:lpstr>
      <vt:lpstr>CCI Quick Pic</vt:lpstr>
      <vt:lpstr>Workplace Employability Skills</vt:lpstr>
      <vt:lpstr>Workplace Employability Skills</vt:lpstr>
      <vt:lpstr>Learning Styles Survey</vt:lpstr>
      <vt:lpstr>Learning Styles Survey</vt:lpstr>
      <vt:lpstr>Entrepreneurial Assessment</vt:lpstr>
      <vt:lpstr>Entrepreneurial Assessment</vt:lpstr>
      <vt:lpstr>Reality Check</vt:lpstr>
      <vt:lpstr>Reality Check</vt:lpstr>
      <vt:lpstr>Massachusetts Residents Log In</vt:lpstr>
      <vt:lpstr>Careers</vt:lpstr>
      <vt:lpstr>Careers</vt:lpstr>
      <vt:lpstr>Careers</vt:lpstr>
      <vt:lpstr>Careers</vt:lpstr>
      <vt:lpstr>Careers</vt:lpstr>
      <vt:lpstr>Careers</vt:lpstr>
      <vt:lpstr>Careers</vt:lpstr>
      <vt:lpstr>Careers</vt:lpstr>
      <vt:lpstr>Careers</vt:lpstr>
      <vt:lpstr>Labor Market Information</vt:lpstr>
      <vt:lpstr>Labor Market information</vt:lpstr>
      <vt:lpstr>Other States /  Territories</vt:lpstr>
      <vt:lpstr>Careers</vt:lpstr>
      <vt:lpstr>Careers</vt:lpstr>
      <vt:lpstr>Careers</vt:lpstr>
      <vt:lpstr>Careers</vt:lpstr>
      <vt:lpstr>Careers</vt:lpstr>
      <vt:lpstr>Careers</vt:lpstr>
      <vt:lpstr>Careers</vt:lpstr>
      <vt:lpstr>Apprenticeships</vt:lpstr>
      <vt:lpstr>Apprenticeships</vt:lpstr>
      <vt:lpstr>Apprenticeships</vt:lpstr>
      <vt:lpstr>Apprenticeships</vt:lpstr>
      <vt:lpstr>Massachusetts Residents Log In</vt:lpstr>
      <vt:lpstr>Education</vt:lpstr>
      <vt:lpstr>Education</vt:lpstr>
      <vt:lpstr>Education</vt:lpstr>
      <vt:lpstr>Education</vt:lpstr>
      <vt:lpstr>Education</vt:lpstr>
      <vt:lpstr>Education</vt:lpstr>
      <vt:lpstr>Education</vt:lpstr>
      <vt:lpstr>Education</vt:lpstr>
      <vt:lpstr>Education </vt:lpstr>
      <vt:lpstr>Education</vt:lpstr>
      <vt:lpstr>Education</vt:lpstr>
      <vt:lpstr>Education</vt:lpstr>
      <vt:lpstr>Certificate Provider</vt:lpstr>
      <vt:lpstr>Certificate Provider</vt:lpstr>
      <vt:lpstr>Education</vt:lpstr>
      <vt:lpstr>Education</vt:lpstr>
      <vt:lpstr>Massachusetts Residents Log In</vt:lpstr>
      <vt:lpstr>Employment</vt:lpstr>
      <vt:lpstr>Employment</vt:lpstr>
      <vt:lpstr>Employment</vt:lpstr>
      <vt:lpstr>Employment</vt:lpstr>
      <vt:lpstr>Employment</vt:lpstr>
      <vt:lpstr>Employment</vt:lpstr>
      <vt:lpstr>Employment</vt:lpstr>
      <vt:lpstr>Massachusetts Residents Log In</vt:lpstr>
      <vt:lpstr>Massachusetts Residents Log In</vt:lpstr>
      <vt:lpstr>“Regular MassHire CIS 360”</vt:lpstr>
      <vt:lpstr>“Regular MassHire CIS 360”</vt:lpstr>
      <vt:lpstr>“Regular MassHire CIS 360”</vt:lpstr>
      <vt:lpstr>Massachusetts Residents Log In</vt:lpstr>
      <vt:lpstr>Massachusetts Residents Log In</vt:lpstr>
      <vt:lpstr>State (City + Town) Log In</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Cartier, Thomas (DCS)</dc:creator>
  <cp:lastModifiedBy>Cartier, Thomas (DCS)</cp:lastModifiedBy>
  <cp:revision>7</cp:revision>
  <dcterms:created xsi:type="dcterms:W3CDTF">2024-04-17T12:06:08Z</dcterms:created>
  <dcterms:modified xsi:type="dcterms:W3CDTF">2025-10-14T20:10:00Z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0x010100A95036446F218841831E389EE0ED1EE2</vt:lpwstr>
  </property>
</Properties>
</file>