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4"/>
  </p:notesMasterIdLst>
  <p:sldIdLst>
    <p:sldId id="433" r:id="rId5"/>
    <p:sldId id="412" r:id="rId6"/>
    <p:sldId id="413" r:id="rId7"/>
    <p:sldId id="434" r:id="rId8"/>
    <p:sldId id="435" r:id="rId9"/>
    <p:sldId id="436" r:id="rId10"/>
    <p:sldId id="437" r:id="rId11"/>
    <p:sldId id="269" r:id="rId12"/>
    <p:sldId id="399" r:id="rId13"/>
    <p:sldId id="416" r:id="rId14"/>
    <p:sldId id="440" r:id="rId15"/>
    <p:sldId id="439" r:id="rId16"/>
    <p:sldId id="414" r:id="rId17"/>
    <p:sldId id="446" r:id="rId18"/>
    <p:sldId id="415" r:id="rId19"/>
    <p:sldId id="444" r:id="rId20"/>
    <p:sldId id="419" r:id="rId21"/>
    <p:sldId id="420" r:id="rId22"/>
    <p:sldId id="448" r:id="rId23"/>
    <p:sldId id="449" r:id="rId24"/>
    <p:sldId id="443" r:id="rId25"/>
    <p:sldId id="450" r:id="rId26"/>
    <p:sldId id="451" r:id="rId27"/>
    <p:sldId id="442" r:id="rId28"/>
    <p:sldId id="452" r:id="rId29"/>
    <p:sldId id="417" r:id="rId30"/>
    <p:sldId id="463" r:id="rId31"/>
    <p:sldId id="453" r:id="rId32"/>
    <p:sldId id="454" r:id="rId33"/>
    <p:sldId id="441" r:id="rId34"/>
    <p:sldId id="455" r:id="rId35"/>
    <p:sldId id="464" r:id="rId36"/>
    <p:sldId id="421" r:id="rId37"/>
    <p:sldId id="424" r:id="rId38"/>
    <p:sldId id="427" r:id="rId39"/>
    <p:sldId id="428" r:id="rId40"/>
    <p:sldId id="429" r:id="rId41"/>
    <p:sldId id="425" r:id="rId42"/>
    <p:sldId id="426" r:id="rId43"/>
    <p:sldId id="422" r:id="rId44"/>
    <p:sldId id="430" r:id="rId45"/>
    <p:sldId id="431" r:id="rId46"/>
    <p:sldId id="456" r:id="rId47"/>
    <p:sldId id="465" r:id="rId48"/>
    <p:sldId id="466" r:id="rId49"/>
    <p:sldId id="468" r:id="rId50"/>
    <p:sldId id="469" r:id="rId51"/>
    <p:sldId id="470" r:id="rId52"/>
    <p:sldId id="471" r:id="rId53"/>
    <p:sldId id="472" r:id="rId54"/>
    <p:sldId id="473" r:id="rId55"/>
    <p:sldId id="478" r:id="rId56"/>
    <p:sldId id="479" r:id="rId57"/>
    <p:sldId id="474" r:id="rId58"/>
    <p:sldId id="476" r:id="rId59"/>
    <p:sldId id="477" r:id="rId60"/>
    <p:sldId id="475" r:id="rId61"/>
    <p:sldId id="480" r:id="rId62"/>
    <p:sldId id="457" r:id="rId63"/>
    <p:sldId id="458" r:id="rId64"/>
    <p:sldId id="459" r:id="rId65"/>
    <p:sldId id="460" r:id="rId66"/>
    <p:sldId id="445" r:id="rId67"/>
    <p:sldId id="447" r:id="rId68"/>
    <p:sldId id="461" r:id="rId69"/>
    <p:sldId id="462" r:id="rId70"/>
    <p:sldId id="481" r:id="rId71"/>
    <p:sldId id="398" r:id="rId72"/>
    <p:sldId id="39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610A8-C867-4D3F-80E8-183BBB57BF87}" v="74" dt="2025-09-03T18:27:22.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9" d="100"/>
          <a:sy n="59" d="100"/>
        </p:scale>
        <p:origin x="9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3E4D-48BC-4515-996B-15CC4A3AF891}"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2AC07-2C1B-48FD-9A96-4BDAEDA2E47D}" type="slidenum">
              <a:rPr lang="en-US" smtClean="0"/>
              <a:t>‹#›</a:t>
            </a:fld>
            <a:endParaRPr lang="en-US"/>
          </a:p>
        </p:txBody>
      </p:sp>
    </p:spTree>
    <p:extLst>
      <p:ext uri="{BB962C8B-B14F-4D97-AF65-F5344CB8AC3E}">
        <p14:creationId xmlns:p14="http://schemas.microsoft.com/office/powerpoint/2010/main" val="256885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2AC07-2C1B-48FD-9A96-4BDAEDA2E47D}" type="slidenum">
              <a:rPr lang="en-US" smtClean="0"/>
              <a:t>20</a:t>
            </a:fld>
            <a:endParaRPr lang="en-US"/>
          </a:p>
        </p:txBody>
      </p:sp>
    </p:spTree>
    <p:extLst>
      <p:ext uri="{BB962C8B-B14F-4D97-AF65-F5344CB8AC3E}">
        <p14:creationId xmlns:p14="http://schemas.microsoft.com/office/powerpoint/2010/main" val="421397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27267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8384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168832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34275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31803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February 1, 2018 </a:t>
            </a:r>
          </a:p>
        </p:txBody>
      </p:sp>
      <p:sp>
        <p:nvSpPr>
          <p:cNvPr id="6" name="Slide Number Placeholder 5"/>
          <p:cNvSpPr>
            <a:spLocks noGrp="1"/>
          </p:cNvSpPr>
          <p:nvPr>
            <p:ph type="sldNum" sz="quarter" idx="12"/>
          </p:nvPr>
        </p:nvSpPr>
        <p:spPr/>
        <p:txBody>
          <a:bodyPr/>
          <a:lstStyle>
            <a:lvl1pPr>
              <a:defRPr/>
            </a:lvl1pPr>
          </a:lstStyle>
          <a:p>
            <a:pPr>
              <a:defRPr/>
            </a:pPr>
            <a:fld id="{E072579F-9FF5-4201-872C-73481382824D}" type="slidenum">
              <a:rPr lang="en-US"/>
              <a:pPr>
                <a:defRPr/>
              </a:pPr>
              <a:t>‹#›</a:t>
            </a:fld>
            <a:endParaRPr lang="en-US" dirty="0"/>
          </a:p>
        </p:txBody>
      </p:sp>
    </p:spTree>
    <p:extLst>
      <p:ext uri="{BB962C8B-B14F-4D97-AF65-F5344CB8AC3E}">
        <p14:creationId xmlns:p14="http://schemas.microsoft.com/office/powerpoint/2010/main" val="3921620532"/>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February 1, 2018 </a:t>
            </a:r>
          </a:p>
        </p:txBody>
      </p:sp>
      <p:sp>
        <p:nvSpPr>
          <p:cNvPr id="3" name="Footer Placeholder 4"/>
          <p:cNvSpPr>
            <a:spLocks noGrp="1"/>
          </p:cNvSpPr>
          <p:nvPr>
            <p:ph type="ftr" sz="quarter" idx="11"/>
          </p:nvPr>
        </p:nvSpPr>
        <p:spPr/>
        <p:txBody>
          <a:bodyPr/>
          <a:lstStyle>
            <a:lvl1pPr>
              <a:defRPr/>
            </a:lvl1pPr>
          </a:lstStyle>
          <a:p>
            <a:pPr>
              <a:defRPr/>
            </a:pPr>
            <a:r>
              <a:rPr lang="en-US"/>
              <a:t>Massachusetts Department of Career Services</a:t>
            </a:r>
          </a:p>
        </p:txBody>
      </p:sp>
      <p:sp>
        <p:nvSpPr>
          <p:cNvPr id="4" name="Slide Number Placeholder 5"/>
          <p:cNvSpPr>
            <a:spLocks noGrp="1"/>
          </p:cNvSpPr>
          <p:nvPr>
            <p:ph type="sldNum" sz="quarter" idx="12"/>
          </p:nvPr>
        </p:nvSpPr>
        <p:spPr/>
        <p:txBody>
          <a:bodyPr/>
          <a:lstStyle>
            <a:lvl1pPr>
              <a:defRPr/>
            </a:lvl1pPr>
          </a:lstStyle>
          <a:p>
            <a:pPr>
              <a:defRPr/>
            </a:pPr>
            <a:fld id="{08D68108-485C-48E7-99C0-B8D285AC8481}" type="slidenum">
              <a:rPr lang="en-US"/>
              <a:pPr>
                <a:defRPr/>
              </a:pPr>
              <a:t>‹#›</a:t>
            </a:fld>
            <a:endParaRPr lang="en-US"/>
          </a:p>
        </p:txBody>
      </p:sp>
    </p:spTree>
    <p:extLst>
      <p:ext uri="{BB962C8B-B14F-4D97-AF65-F5344CB8AC3E}">
        <p14:creationId xmlns:p14="http://schemas.microsoft.com/office/powerpoint/2010/main" val="401707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477000"/>
            <a:ext cx="3962400" cy="228600"/>
          </a:xfrm>
        </p:spPr>
        <p:txBody>
          <a:bodyPr/>
          <a:lstStyle>
            <a:lvl1pPr>
              <a:defRPr/>
            </a:lvl1pPr>
          </a:lstStyle>
          <a:p>
            <a:r>
              <a:rPr lang="en-US" altLang="en-US"/>
              <a:t>Massachusetts Department of Career Services</a:t>
            </a:r>
          </a:p>
        </p:txBody>
      </p:sp>
      <p:sp>
        <p:nvSpPr>
          <p:cNvPr id="6" name="Slide Number Placeholder 5"/>
          <p:cNvSpPr>
            <a:spLocks noGrp="1"/>
          </p:cNvSpPr>
          <p:nvPr>
            <p:ph type="sldNum" sz="quarter" idx="11"/>
          </p:nvPr>
        </p:nvSpPr>
        <p:spPr>
          <a:xfrm>
            <a:off x="9042400" y="6477000"/>
            <a:ext cx="2540000" cy="228600"/>
          </a:xfrm>
        </p:spPr>
        <p:txBody>
          <a:bodyPr/>
          <a:lstStyle>
            <a:lvl1pPr>
              <a:defRPr/>
            </a:lvl1pPr>
          </a:lstStyle>
          <a:p>
            <a:fld id="{9385707E-2364-4153-857D-FE30DD103C8D}" type="slidenum">
              <a:rPr lang="en-US" altLang="en-US"/>
              <a:pPr/>
              <a:t>‹#›</a:t>
            </a:fld>
            <a:endParaRPr lang="en-US" altLang="en-US"/>
          </a:p>
        </p:txBody>
      </p:sp>
      <p:sp>
        <p:nvSpPr>
          <p:cNvPr id="7" name="Date Placeholder 6"/>
          <p:cNvSpPr>
            <a:spLocks noGrp="1"/>
          </p:cNvSpPr>
          <p:nvPr>
            <p:ph type="dt" sz="half" idx="12"/>
          </p:nvPr>
        </p:nvSpPr>
        <p:spPr>
          <a:xfrm>
            <a:off x="304800" y="6477001"/>
            <a:ext cx="2844800" cy="244475"/>
          </a:xfrm>
        </p:spPr>
        <p:txBody>
          <a:bodyPr/>
          <a:lstStyle>
            <a:lvl1pPr>
              <a:defRPr/>
            </a:lvl1pPr>
          </a:lstStyle>
          <a:p>
            <a:r>
              <a:rPr lang="en-US" altLang="en-US"/>
              <a:t>December 2017</a:t>
            </a:r>
          </a:p>
        </p:txBody>
      </p:sp>
    </p:spTree>
    <p:extLst>
      <p:ext uri="{BB962C8B-B14F-4D97-AF65-F5344CB8AC3E}">
        <p14:creationId xmlns:p14="http://schemas.microsoft.com/office/powerpoint/2010/main" val="60097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9/4/2025</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3124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8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8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8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3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49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2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9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18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41041"/>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0">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09977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Lst>
  <p:hf hdr="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ortal.ma.cis360.org/"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portal.ma.cis360.org/" TargetMode="External"/><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workforce-system-staff-training"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15.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how-to/masshire-career-information-system-360-cis-360-training" TargetMode="Externa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 Id="rId5" Type="http://schemas.openxmlformats.org/officeDocument/2006/relationships/image" Target="../media/image86.emf"/><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ass.gov/info-details/masshire-cis-360-material" TargetMode="Externa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8178" y="1461045"/>
            <a:ext cx="9259751" cy="1020688"/>
          </a:xfrm>
        </p:spPr>
        <p:txBody>
          <a:bodyPr vert="horz" lIns="0" tIns="45720" rIns="0" bIns="45720" rtlCol="0" anchor="t">
            <a:noAutofit/>
          </a:bodyPr>
          <a:lstStyle/>
          <a:p>
            <a:pPr algn="ctr">
              <a:lnSpc>
                <a:spcPct val="100000"/>
              </a:lnSpc>
              <a:spcBef>
                <a:spcPts val="600"/>
              </a:spcBef>
            </a:pPr>
            <a:r>
              <a:rPr lang="en-US" sz="3600" b="1" dirty="0">
                <a:solidFill>
                  <a:schemeClr val="bg1"/>
                </a:solidFill>
                <a:latin typeface="Century Gothic"/>
                <a:cs typeface="Calibri"/>
              </a:rPr>
              <a:t>MassHire Career Information Systems 360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r>
              <a:rPr lang="en-US" sz="3600" b="1" dirty="0">
                <a:solidFill>
                  <a:schemeClr val="bg1"/>
                </a:solidFill>
                <a:latin typeface="Century Gothic"/>
                <a:cs typeface="Calibri"/>
              </a:rPr>
              <a:t>The Corrections Site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endParaRPr lang="en-US" sz="3600" b="1" dirty="0">
              <a:solidFill>
                <a:schemeClr val="bg1"/>
              </a:solidFill>
              <a:latin typeface="Century Gothic"/>
              <a:cs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532" y="5019793"/>
            <a:ext cx="4541178" cy="1359739"/>
          </a:xfrm>
          <a:prstGeom prst="rect">
            <a:avLst/>
          </a:prstGeom>
        </p:spPr>
      </p:pic>
      <p:sp>
        <p:nvSpPr>
          <p:cNvPr id="6" name="TextBox 1">
            <a:extLst>
              <a:ext uri="{FF2B5EF4-FFF2-40B4-BE49-F238E27FC236}">
                <a16:creationId xmlns:a16="http://schemas.microsoft.com/office/drawing/2014/main" id="{FBC0E79C-C996-43A8-A45C-22A5BFA733F7}"/>
              </a:ext>
            </a:extLst>
          </p:cNvPr>
          <p:cNvSpPr txBox="1"/>
          <p:nvPr/>
        </p:nvSpPr>
        <p:spPr>
          <a:xfrm>
            <a:off x="1613211" y="6412924"/>
            <a:ext cx="9054790"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1"/>
            <a:r>
              <a:rPr lang="en-US" sz="900" b="1" i="1" dirty="0">
                <a:solidFill>
                  <a:srgbClr val="009876"/>
                </a:solidFill>
                <a:latin typeface="Calibri"/>
                <a:ea typeface="+mn-lt"/>
                <a:cs typeface="Calibri"/>
              </a:rPr>
              <a:t>MassHire Programs &amp; Services are funded in full by US Department of Labor (USDOL) Employment and Training Administration grants. (Additional details furnished upon request.)</a:t>
            </a:r>
            <a:endParaRPr lang="en-US" sz="900" b="1" dirty="0">
              <a:solidFill>
                <a:srgbClr val="009876"/>
              </a:solidFill>
              <a:latin typeface="Calibri"/>
              <a:cs typeface="Calibri"/>
            </a:endParaRPr>
          </a:p>
        </p:txBody>
      </p:sp>
    </p:spTree>
    <p:extLst>
      <p:ext uri="{BB962C8B-B14F-4D97-AF65-F5344CB8AC3E}">
        <p14:creationId xmlns:p14="http://schemas.microsoft.com/office/powerpoint/2010/main" val="3508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solidFill>
                  <a:schemeClr val="bg1"/>
                </a:solidFill>
                <a:hlinkClick r:id="rId2">
                  <a:extLst>
                    <a:ext uri="{A12FA001-AC4F-418D-AE19-62706E023703}">
                      <ahyp:hlinkClr xmlns:ahyp="http://schemas.microsoft.com/office/drawing/2018/hyperlinkcolor" val="tx"/>
                    </a:ext>
                  </a:extLst>
                </a:hlinkClick>
              </a:rPr>
              <a:t>https://portal.ma.cis360.org/</a:t>
            </a:r>
            <a:r>
              <a:rPr lang="en-US" sz="3600" dirty="0">
                <a:solidFill>
                  <a:schemeClr val="bg1"/>
                </a:solidFill>
              </a:rPr>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2" y="1243282"/>
            <a:ext cx="6488022" cy="4917305"/>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732B-2EB1-C1AC-B7E6-3BC436B2E69B}"/>
              </a:ext>
            </a:extLst>
          </p:cNvPr>
          <p:cNvSpPr>
            <a:spLocks noGrp="1"/>
          </p:cNvSpPr>
          <p:nvPr>
            <p:ph type="title"/>
          </p:nvPr>
        </p:nvSpPr>
        <p:spPr/>
        <p:txBody>
          <a:bodyPr/>
          <a:lstStyle/>
          <a:p>
            <a:r>
              <a:rPr lang="en-US" dirty="0"/>
              <a:t>CIS 360 Activation Form</a:t>
            </a:r>
          </a:p>
        </p:txBody>
      </p:sp>
      <p:pic>
        <p:nvPicPr>
          <p:cNvPr id="9" name="Content Placeholder 8">
            <a:extLst>
              <a:ext uri="{FF2B5EF4-FFF2-40B4-BE49-F238E27FC236}">
                <a16:creationId xmlns:a16="http://schemas.microsoft.com/office/drawing/2014/main" id="{975DC66D-5211-3C42-61C4-ADED9ABA1A41}"/>
              </a:ext>
            </a:extLst>
          </p:cNvPr>
          <p:cNvPicPr>
            <a:picLocks noGrp="1" noChangeAspect="1"/>
          </p:cNvPicPr>
          <p:nvPr>
            <p:ph sz="half" idx="2"/>
          </p:nvPr>
        </p:nvPicPr>
        <p:blipFill>
          <a:blip r:embed="rId2"/>
          <a:stretch>
            <a:fillRect/>
          </a:stretch>
        </p:blipFill>
        <p:spPr>
          <a:xfrm>
            <a:off x="5785294" y="1381493"/>
            <a:ext cx="3617530" cy="4646616"/>
          </a:xfrm>
          <a:ln w="12700">
            <a:solidFill>
              <a:schemeClr val="accent1"/>
            </a:solidFill>
          </a:ln>
        </p:spPr>
      </p:pic>
      <p:sp>
        <p:nvSpPr>
          <p:cNvPr id="5" name="Date Placeholder 4">
            <a:extLst>
              <a:ext uri="{FF2B5EF4-FFF2-40B4-BE49-F238E27FC236}">
                <a16:creationId xmlns:a16="http://schemas.microsoft.com/office/drawing/2014/main" id="{035A8F3D-61D7-282B-FD13-93A59359A3F8}"/>
              </a:ext>
            </a:extLst>
          </p:cNvPr>
          <p:cNvSpPr>
            <a:spLocks noGrp="1"/>
          </p:cNvSpPr>
          <p:nvPr>
            <p:ph type="dt" sz="half" idx="10"/>
          </p:nvPr>
        </p:nvSpPr>
        <p:spPr/>
        <p:txBody>
          <a:bodyPr/>
          <a:lstStyle/>
          <a:p>
            <a:fld id="{17A7937A-8C96-4F15-95BB-AC6A50763FC8}" type="datetime1">
              <a:rPr lang="en-US" smtClean="0"/>
              <a:t>9/4/2025</a:t>
            </a:fld>
            <a:endParaRPr lang="en-US"/>
          </a:p>
        </p:txBody>
      </p:sp>
      <p:sp>
        <p:nvSpPr>
          <p:cNvPr id="6" name="Footer Placeholder 5">
            <a:extLst>
              <a:ext uri="{FF2B5EF4-FFF2-40B4-BE49-F238E27FC236}">
                <a16:creationId xmlns:a16="http://schemas.microsoft.com/office/drawing/2014/main" id="{4F48B331-FFB3-76F8-F9AC-44CBD8EEF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2EF64-0215-5878-FAEB-CB76110BEC4D}"/>
              </a:ext>
            </a:extLst>
          </p:cNvPr>
          <p:cNvSpPr>
            <a:spLocks noGrp="1"/>
          </p:cNvSpPr>
          <p:nvPr>
            <p:ph type="sldNum" sz="quarter" idx="12"/>
          </p:nvPr>
        </p:nvSpPr>
        <p:spPr/>
        <p:txBody>
          <a:bodyPr/>
          <a:lstStyle/>
          <a:p>
            <a:fld id="{A26BDF90-F303-4819-8687-25927A3352F7}" type="slidenum">
              <a:rPr lang="en-US" smtClean="0"/>
              <a:t>11</a:t>
            </a:fld>
            <a:endParaRPr lang="en-US"/>
          </a:p>
        </p:txBody>
      </p:sp>
      <p:sp>
        <p:nvSpPr>
          <p:cNvPr id="10" name="TextBox 9">
            <a:extLst>
              <a:ext uri="{FF2B5EF4-FFF2-40B4-BE49-F238E27FC236}">
                <a16:creationId xmlns:a16="http://schemas.microsoft.com/office/drawing/2014/main" id="{ABA44637-3039-D694-D163-23796CCE7F85}"/>
              </a:ext>
            </a:extLst>
          </p:cNvPr>
          <p:cNvSpPr txBox="1"/>
          <p:nvPr/>
        </p:nvSpPr>
        <p:spPr>
          <a:xfrm>
            <a:off x="298319" y="2607009"/>
            <a:ext cx="4682247" cy="2246769"/>
          </a:xfrm>
          <a:prstGeom prst="rect">
            <a:avLst/>
          </a:prstGeom>
          <a:noFill/>
        </p:spPr>
        <p:txBody>
          <a:bodyPr wrap="square" rtlCol="0">
            <a:spAutoFit/>
          </a:bodyPr>
          <a:lstStyle/>
          <a:p>
            <a:r>
              <a:rPr lang="en-US" sz="2800" dirty="0">
                <a:hlinkClick r:id="rId3"/>
              </a:rPr>
              <a:t>https://portal.ma.cis360.org/</a:t>
            </a:r>
            <a:endParaRPr lang="en-US" sz="2800" dirty="0"/>
          </a:p>
          <a:p>
            <a:endParaRPr lang="en-US" sz="2800" dirty="0"/>
          </a:p>
          <a:p>
            <a:r>
              <a:rPr lang="en-US" sz="2800" dirty="0"/>
              <a:t>Email to:</a:t>
            </a:r>
          </a:p>
          <a:p>
            <a:endParaRPr lang="en-US" sz="2800" dirty="0"/>
          </a:p>
          <a:p>
            <a:r>
              <a:rPr lang="fr-FR" sz="2800" dirty="0"/>
              <a:t>MassHireCIS@State.MA.US</a:t>
            </a:r>
            <a:endParaRPr lang="en-US" sz="2800" dirty="0"/>
          </a:p>
        </p:txBody>
      </p:sp>
    </p:spTree>
    <p:extLst>
      <p:ext uri="{BB962C8B-B14F-4D97-AF65-F5344CB8AC3E}">
        <p14:creationId xmlns:p14="http://schemas.microsoft.com/office/powerpoint/2010/main" val="2297764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667F-D161-580B-3B19-A896140165F1}"/>
              </a:ext>
            </a:extLst>
          </p:cNvPr>
          <p:cNvSpPr>
            <a:spLocks noGrp="1"/>
          </p:cNvSpPr>
          <p:nvPr>
            <p:ph type="title"/>
          </p:nvPr>
        </p:nvSpPr>
        <p:spPr/>
        <p:txBody>
          <a:bodyPr/>
          <a:lstStyle/>
          <a:p>
            <a:r>
              <a:rPr lang="en-US" dirty="0"/>
              <a:t>Log In with account</a:t>
            </a:r>
          </a:p>
        </p:txBody>
      </p:sp>
      <p:sp>
        <p:nvSpPr>
          <p:cNvPr id="5" name="Date Placeholder 4">
            <a:extLst>
              <a:ext uri="{FF2B5EF4-FFF2-40B4-BE49-F238E27FC236}">
                <a16:creationId xmlns:a16="http://schemas.microsoft.com/office/drawing/2014/main" id="{5267A927-43DB-145F-E598-BA2CF28A200A}"/>
              </a:ext>
            </a:extLst>
          </p:cNvPr>
          <p:cNvSpPr>
            <a:spLocks noGrp="1"/>
          </p:cNvSpPr>
          <p:nvPr>
            <p:ph type="dt" sz="half" idx="10"/>
          </p:nvPr>
        </p:nvSpPr>
        <p:spPr/>
        <p:txBody>
          <a:bodyPr/>
          <a:lstStyle/>
          <a:p>
            <a:fld id="{5DDAE2B6-B0E8-469B-A76F-7079726FB69C}" type="datetime1">
              <a:rPr lang="en-US" smtClean="0"/>
              <a:t>9/4/2025</a:t>
            </a:fld>
            <a:endParaRPr lang="en-US"/>
          </a:p>
        </p:txBody>
      </p:sp>
      <p:sp>
        <p:nvSpPr>
          <p:cNvPr id="6" name="Footer Placeholder 5">
            <a:extLst>
              <a:ext uri="{FF2B5EF4-FFF2-40B4-BE49-F238E27FC236}">
                <a16:creationId xmlns:a16="http://schemas.microsoft.com/office/drawing/2014/main" id="{B4EDFFF0-773B-3940-6FAA-0B4EA5400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E2CBB-84F5-ED72-9B22-F32BE6404794}"/>
              </a:ext>
            </a:extLst>
          </p:cNvPr>
          <p:cNvSpPr>
            <a:spLocks noGrp="1"/>
          </p:cNvSpPr>
          <p:nvPr>
            <p:ph type="sldNum" sz="quarter" idx="12"/>
          </p:nvPr>
        </p:nvSpPr>
        <p:spPr/>
        <p:txBody>
          <a:bodyPr/>
          <a:lstStyle/>
          <a:p>
            <a:fld id="{A26BDF90-F303-4819-8687-25927A3352F7}" type="slidenum">
              <a:rPr lang="en-US" smtClean="0"/>
              <a:t>12</a:t>
            </a:fld>
            <a:endParaRPr lang="en-US"/>
          </a:p>
        </p:txBody>
      </p:sp>
      <p:pic>
        <p:nvPicPr>
          <p:cNvPr id="10" name="Picture 9">
            <a:extLst>
              <a:ext uri="{FF2B5EF4-FFF2-40B4-BE49-F238E27FC236}">
                <a16:creationId xmlns:a16="http://schemas.microsoft.com/office/drawing/2014/main" id="{BFB2A7AC-45D7-4A44-B820-BD07196784D9}"/>
              </a:ext>
            </a:extLst>
          </p:cNvPr>
          <p:cNvPicPr>
            <a:picLocks noChangeAspect="1"/>
          </p:cNvPicPr>
          <p:nvPr/>
        </p:nvPicPr>
        <p:blipFill>
          <a:blip r:embed="rId2"/>
          <a:stretch>
            <a:fillRect/>
          </a:stretch>
        </p:blipFill>
        <p:spPr>
          <a:xfrm>
            <a:off x="2952588" y="1269420"/>
            <a:ext cx="6286823" cy="4819898"/>
          </a:xfrm>
          <a:prstGeom prst="rect">
            <a:avLst/>
          </a:prstGeom>
          <a:ln w="22225">
            <a:solidFill>
              <a:schemeClr val="accent1"/>
            </a:solidFill>
          </a:ln>
        </p:spPr>
      </p:pic>
    </p:spTree>
    <p:extLst>
      <p:ext uri="{BB962C8B-B14F-4D97-AF65-F5344CB8AC3E}">
        <p14:creationId xmlns:p14="http://schemas.microsoft.com/office/powerpoint/2010/main" val="276452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737489" y="238580"/>
            <a:ext cx="10545566" cy="826677"/>
          </a:xfrm>
        </p:spPr>
        <p:txBody>
          <a:bodyPr/>
          <a:lstStyle/>
          <a:p>
            <a:r>
              <a:rPr lang="en-US" dirty="0"/>
              <a:t>Corrections Site</a:t>
            </a:r>
          </a:p>
        </p:txBody>
      </p:sp>
      <p:sp>
        <p:nvSpPr>
          <p:cNvPr id="2" name="TextBox 1">
            <a:extLst>
              <a:ext uri="{FF2B5EF4-FFF2-40B4-BE49-F238E27FC236}">
                <a16:creationId xmlns:a16="http://schemas.microsoft.com/office/drawing/2014/main" id="{A473174B-C65E-44FA-8726-DDEB8D7932F4}"/>
              </a:ext>
            </a:extLst>
          </p:cNvPr>
          <p:cNvSpPr txBox="1"/>
          <p:nvPr/>
        </p:nvSpPr>
        <p:spPr>
          <a:xfrm>
            <a:off x="431516" y="2970088"/>
            <a:ext cx="4798502" cy="1077218"/>
          </a:xfrm>
          <a:prstGeom prst="rect">
            <a:avLst/>
          </a:prstGeom>
          <a:noFill/>
        </p:spPr>
        <p:txBody>
          <a:bodyPr wrap="square" rtlCol="0">
            <a:spAutoFit/>
          </a:bodyPr>
          <a:lstStyle/>
          <a:p>
            <a:r>
              <a:rPr lang="en-US" sz="3200" dirty="0"/>
              <a:t>No log in account / </a:t>
            </a:r>
          </a:p>
          <a:p>
            <a:r>
              <a:rPr lang="en-US" sz="3200" dirty="0"/>
              <a:t>No Personal account</a:t>
            </a:r>
          </a:p>
        </p:txBody>
      </p:sp>
      <p:pic>
        <p:nvPicPr>
          <p:cNvPr id="6" name="Picture 5">
            <a:extLst>
              <a:ext uri="{FF2B5EF4-FFF2-40B4-BE49-F238E27FC236}">
                <a16:creationId xmlns:a16="http://schemas.microsoft.com/office/drawing/2014/main" id="{39A8AD3E-D4DE-A98A-ECD5-548FB972A0BC}"/>
              </a:ext>
            </a:extLst>
          </p:cNvPr>
          <p:cNvPicPr>
            <a:picLocks noChangeAspect="1"/>
          </p:cNvPicPr>
          <p:nvPr/>
        </p:nvPicPr>
        <p:blipFill>
          <a:blip r:embed="rId2"/>
          <a:stretch>
            <a:fillRect/>
          </a:stretch>
        </p:blipFill>
        <p:spPr>
          <a:xfrm>
            <a:off x="5160498" y="217170"/>
            <a:ext cx="4978571" cy="6526530"/>
          </a:xfrm>
          <a:prstGeom prst="rect">
            <a:avLst/>
          </a:prstGeom>
          <a:ln w="25400">
            <a:solidFill>
              <a:schemeClr val="accent1"/>
            </a:solidFill>
          </a:ln>
        </p:spPr>
      </p:pic>
    </p:spTree>
    <p:extLst>
      <p:ext uri="{BB962C8B-B14F-4D97-AF65-F5344CB8AC3E}">
        <p14:creationId xmlns:p14="http://schemas.microsoft.com/office/powerpoint/2010/main" val="1270298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203266" y="183377"/>
            <a:ext cx="6455664" cy="826677"/>
          </a:xfrm>
        </p:spPr>
        <p:txBody>
          <a:bodyPr>
            <a:normAutofit/>
          </a:bodyPr>
          <a:lstStyle/>
          <a:p>
            <a:pPr algn="ctr"/>
            <a:r>
              <a:rPr lang="en-US" i="1" dirty="0"/>
              <a:t>“Regular MassHire CIS 360”</a:t>
            </a:r>
          </a:p>
        </p:txBody>
      </p:sp>
      <p:sp>
        <p:nvSpPr>
          <p:cNvPr id="5" name="TextBox 4">
            <a:extLst>
              <a:ext uri="{FF2B5EF4-FFF2-40B4-BE49-F238E27FC236}">
                <a16:creationId xmlns:a16="http://schemas.microsoft.com/office/drawing/2014/main" id="{56CCAB32-91CB-4610-B87E-3D9D3B0645BC}"/>
              </a:ext>
            </a:extLst>
          </p:cNvPr>
          <p:cNvSpPr txBox="1"/>
          <p:nvPr/>
        </p:nvSpPr>
        <p:spPr>
          <a:xfrm>
            <a:off x="726172" y="2967335"/>
            <a:ext cx="5066952" cy="1077218"/>
          </a:xfrm>
          <a:prstGeom prst="rect">
            <a:avLst/>
          </a:prstGeom>
          <a:noFill/>
        </p:spPr>
        <p:txBody>
          <a:bodyPr wrap="square" rtlCol="0">
            <a:spAutoFit/>
          </a:bodyPr>
          <a:lstStyle/>
          <a:p>
            <a:r>
              <a:rPr lang="en-US" sz="3200" dirty="0"/>
              <a:t>Has Log in account / </a:t>
            </a:r>
          </a:p>
          <a:p>
            <a:r>
              <a:rPr lang="en-US" sz="3200" dirty="0"/>
              <a:t>Personal account</a:t>
            </a:r>
          </a:p>
        </p:txBody>
      </p:sp>
      <p:pic>
        <p:nvPicPr>
          <p:cNvPr id="6" name="Picture 5">
            <a:extLst>
              <a:ext uri="{FF2B5EF4-FFF2-40B4-BE49-F238E27FC236}">
                <a16:creationId xmlns:a16="http://schemas.microsoft.com/office/drawing/2014/main" id="{BA5D00E3-D298-FB99-55AD-A90578951EA6}"/>
              </a:ext>
            </a:extLst>
          </p:cNvPr>
          <p:cNvPicPr>
            <a:picLocks noChangeAspect="1"/>
          </p:cNvPicPr>
          <p:nvPr/>
        </p:nvPicPr>
        <p:blipFill>
          <a:blip r:embed="rId2"/>
          <a:stretch>
            <a:fillRect/>
          </a:stretch>
        </p:blipFill>
        <p:spPr>
          <a:xfrm>
            <a:off x="5461679" y="893133"/>
            <a:ext cx="6096149" cy="5720316"/>
          </a:xfrm>
          <a:prstGeom prst="rect">
            <a:avLst/>
          </a:prstGeom>
          <a:ln w="19050">
            <a:solidFill>
              <a:schemeClr val="accent1"/>
            </a:solidFill>
          </a:ln>
        </p:spPr>
      </p:pic>
    </p:spTree>
    <p:extLst>
      <p:ext uri="{BB962C8B-B14F-4D97-AF65-F5344CB8AC3E}">
        <p14:creationId xmlns:p14="http://schemas.microsoft.com/office/powerpoint/2010/main" val="3665768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680337" y="224292"/>
            <a:ext cx="10545566" cy="826677"/>
          </a:xfrm>
        </p:spPr>
        <p:txBody>
          <a:bodyPr/>
          <a:lstStyle/>
          <a:p>
            <a:r>
              <a:rPr lang="en-US" dirty="0"/>
              <a:t>Corrections Site</a:t>
            </a:r>
          </a:p>
        </p:txBody>
      </p:sp>
      <p:sp>
        <p:nvSpPr>
          <p:cNvPr id="5" name="TextBox 4">
            <a:extLst>
              <a:ext uri="{FF2B5EF4-FFF2-40B4-BE49-F238E27FC236}">
                <a16:creationId xmlns:a16="http://schemas.microsoft.com/office/drawing/2014/main" id="{2BED8DD7-3C3B-4B3A-9512-04F1EE5C622D}"/>
              </a:ext>
            </a:extLst>
          </p:cNvPr>
          <p:cNvSpPr txBox="1"/>
          <p:nvPr/>
        </p:nvSpPr>
        <p:spPr>
          <a:xfrm>
            <a:off x="288636" y="1446744"/>
            <a:ext cx="4798502" cy="5509200"/>
          </a:xfrm>
          <a:prstGeom prst="rect">
            <a:avLst/>
          </a:prstGeom>
          <a:noFill/>
        </p:spPr>
        <p:txBody>
          <a:bodyPr wrap="square" rtlCol="0">
            <a:spAutoFit/>
          </a:bodyPr>
          <a:lstStyle/>
          <a:p>
            <a:r>
              <a:rPr lang="en-US" sz="2800" dirty="0"/>
              <a:t>Has only four options:</a:t>
            </a:r>
          </a:p>
          <a:p>
            <a:endParaRPr lang="en-US" sz="2800" dirty="0"/>
          </a:p>
          <a:p>
            <a:pPr marL="1371600" lvl="2" indent="-457200">
              <a:buFont typeface="Arial" panose="020B0604020202020204" pitchFamily="34" charset="0"/>
              <a:buChar char="•"/>
            </a:pPr>
            <a:r>
              <a:rPr lang="en-US" sz="2800" dirty="0"/>
              <a:t>Self Surveys</a:t>
            </a:r>
          </a:p>
          <a:p>
            <a:pPr marL="1257300" lvl="2" indent="-342900">
              <a:buFont typeface="Arial" panose="020B0604020202020204" pitchFamily="34" charset="0"/>
              <a:buChar char="•"/>
            </a:pPr>
            <a:endParaRPr lang="en-US" sz="2800" dirty="0"/>
          </a:p>
          <a:p>
            <a:pPr marL="1371600" lvl="2" indent="-457200">
              <a:buFont typeface="Arial" panose="020B0604020202020204" pitchFamily="34" charset="0"/>
              <a:buChar char="•"/>
            </a:pPr>
            <a:r>
              <a:rPr lang="en-US" sz="2800" dirty="0"/>
              <a:t>Careers   (</a:t>
            </a:r>
            <a:r>
              <a:rPr lang="en-US" sz="2800" i="1" dirty="0"/>
              <a:t>Occupations</a:t>
            </a:r>
            <a:r>
              <a:rPr lang="en-US" sz="2800" dirty="0"/>
              <a:t>)</a:t>
            </a:r>
            <a:br>
              <a:rPr lang="en-US" sz="2800" dirty="0"/>
            </a:br>
            <a:endParaRPr lang="en-US" sz="2800" dirty="0"/>
          </a:p>
          <a:p>
            <a:pPr marL="1371600" lvl="2" indent="-457200">
              <a:buFont typeface="Arial" panose="020B0604020202020204" pitchFamily="34" charset="0"/>
              <a:buChar char="•"/>
            </a:pPr>
            <a:r>
              <a:rPr lang="en-US" sz="2800" dirty="0"/>
              <a:t>Education (</a:t>
            </a:r>
            <a:r>
              <a:rPr lang="en-US" sz="2800" i="1" dirty="0"/>
              <a:t>Schools</a:t>
            </a:r>
            <a:r>
              <a:rPr lang="en-US" sz="2800" dirty="0"/>
              <a:t>) </a:t>
            </a:r>
          </a:p>
          <a:p>
            <a:pPr marL="1371600" lvl="2" indent="-457200">
              <a:buFont typeface="Arial" panose="020B0604020202020204" pitchFamily="34" charset="0"/>
              <a:buChar char="•"/>
            </a:pPr>
            <a:endParaRPr lang="en-US" sz="2800" dirty="0"/>
          </a:p>
          <a:p>
            <a:pPr marL="1371600" lvl="2" indent="-457200">
              <a:buFont typeface="Arial" panose="020B0604020202020204" pitchFamily="34" charset="0"/>
              <a:buChar char="•"/>
            </a:pPr>
            <a:r>
              <a:rPr lang="en-US" sz="2800" dirty="0"/>
              <a:t>Employment</a:t>
            </a:r>
          </a:p>
          <a:p>
            <a:pPr marL="342900" indent="-342900">
              <a:buFont typeface="Arial" panose="020B0604020202020204" pitchFamily="34" charset="0"/>
              <a:buChar char="•"/>
            </a:pPr>
            <a:endParaRPr lang="en-US" sz="2400" dirty="0"/>
          </a:p>
          <a:p>
            <a:endParaRPr lang="en-US" sz="2400" dirty="0"/>
          </a:p>
          <a:p>
            <a:endParaRPr lang="en-US" sz="2400" dirty="0"/>
          </a:p>
        </p:txBody>
      </p:sp>
      <p:pic>
        <p:nvPicPr>
          <p:cNvPr id="6" name="Picture 5">
            <a:extLst>
              <a:ext uri="{FF2B5EF4-FFF2-40B4-BE49-F238E27FC236}">
                <a16:creationId xmlns:a16="http://schemas.microsoft.com/office/drawing/2014/main" id="{77193F5A-FB28-8864-37CB-93A17833E224}"/>
              </a:ext>
            </a:extLst>
          </p:cNvPr>
          <p:cNvPicPr>
            <a:picLocks noChangeAspect="1"/>
          </p:cNvPicPr>
          <p:nvPr/>
        </p:nvPicPr>
        <p:blipFill>
          <a:blip r:embed="rId2"/>
          <a:stretch>
            <a:fillRect/>
          </a:stretch>
        </p:blipFill>
        <p:spPr>
          <a:xfrm>
            <a:off x="5396177" y="137204"/>
            <a:ext cx="5060328" cy="6633708"/>
          </a:xfrm>
          <a:prstGeom prst="rect">
            <a:avLst/>
          </a:prstGeom>
          <a:ln w="25400">
            <a:solidFill>
              <a:schemeClr val="accent1"/>
            </a:solidFill>
          </a:ln>
        </p:spPr>
      </p:pic>
    </p:spTree>
    <p:extLst>
      <p:ext uri="{BB962C8B-B14F-4D97-AF65-F5344CB8AC3E}">
        <p14:creationId xmlns:p14="http://schemas.microsoft.com/office/powerpoint/2010/main" val="4642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8C65133C-64D9-D62B-4AFA-399163835ED5}"/>
              </a:ext>
            </a:extLst>
          </p:cNvPr>
          <p:cNvPicPr>
            <a:picLocks noChangeAspect="1"/>
          </p:cNvPicPr>
          <p:nvPr/>
        </p:nvPicPr>
        <p:blipFill>
          <a:blip r:embed="rId2"/>
          <a:stretch>
            <a:fillRect/>
          </a:stretch>
        </p:blipFill>
        <p:spPr>
          <a:xfrm>
            <a:off x="2993571" y="851249"/>
            <a:ext cx="6903263" cy="5516893"/>
          </a:xfrm>
          <a:prstGeom prst="rect">
            <a:avLst/>
          </a:prstGeom>
          <a:ln w="25400">
            <a:solidFill>
              <a:schemeClr val="accent1"/>
            </a:solidFill>
          </a:ln>
        </p:spPr>
      </p:pic>
      <p:sp>
        <p:nvSpPr>
          <p:cNvPr id="2" name="TextBox 1">
            <a:extLst>
              <a:ext uri="{FF2B5EF4-FFF2-40B4-BE49-F238E27FC236}">
                <a16:creationId xmlns:a16="http://schemas.microsoft.com/office/drawing/2014/main" id="{13F75709-AE2C-518D-07B4-FE9EC3C1AB28}"/>
              </a:ext>
            </a:extLst>
          </p:cNvPr>
          <p:cNvSpPr txBox="1"/>
          <p:nvPr/>
        </p:nvSpPr>
        <p:spPr>
          <a:xfrm>
            <a:off x="239485" y="4665508"/>
            <a:ext cx="2460171" cy="923330"/>
          </a:xfrm>
          <a:prstGeom prst="rect">
            <a:avLst/>
          </a:prstGeom>
          <a:noFill/>
        </p:spPr>
        <p:txBody>
          <a:bodyPr wrap="square" rtlCol="0">
            <a:spAutoFit/>
          </a:bodyPr>
          <a:lstStyle/>
          <a:p>
            <a:r>
              <a:rPr lang="en-US" b="1" dirty="0"/>
              <a:t>Omitted:</a:t>
            </a:r>
          </a:p>
          <a:p>
            <a:endParaRPr lang="en-US" b="1" dirty="0"/>
          </a:p>
          <a:p>
            <a:r>
              <a:rPr lang="en-US" b="1" dirty="0"/>
              <a:t>Federal Student Aid</a:t>
            </a:r>
          </a:p>
        </p:txBody>
      </p:sp>
    </p:spTree>
    <p:extLst>
      <p:ext uri="{BB962C8B-B14F-4D97-AF65-F5344CB8AC3E}">
        <p14:creationId xmlns:p14="http://schemas.microsoft.com/office/powerpoint/2010/main" val="273152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sp>
        <p:nvSpPr>
          <p:cNvPr id="5" name="TextBox 4">
            <a:extLst>
              <a:ext uri="{FF2B5EF4-FFF2-40B4-BE49-F238E27FC236}">
                <a16:creationId xmlns:a16="http://schemas.microsoft.com/office/drawing/2014/main" id="{2B222180-CDE5-4B02-BD2C-B93A28677CB6}"/>
              </a:ext>
            </a:extLst>
          </p:cNvPr>
          <p:cNvSpPr txBox="1"/>
          <p:nvPr/>
        </p:nvSpPr>
        <p:spPr>
          <a:xfrm>
            <a:off x="1171051" y="2644170"/>
            <a:ext cx="3858936" cy="1569660"/>
          </a:xfrm>
          <a:prstGeom prst="rect">
            <a:avLst/>
          </a:prstGeom>
          <a:noFill/>
        </p:spPr>
        <p:txBody>
          <a:bodyPr wrap="square" rtlCol="0">
            <a:spAutoFit/>
          </a:bodyPr>
          <a:lstStyle/>
          <a:p>
            <a:r>
              <a:rPr lang="en-US" sz="2400" dirty="0"/>
              <a:t>All nine surveys available </a:t>
            </a:r>
          </a:p>
          <a:p>
            <a:endParaRPr lang="en-US" sz="2400" dirty="0"/>
          </a:p>
          <a:p>
            <a:r>
              <a:rPr lang="en-US" sz="2400" dirty="0"/>
              <a:t>You can </a:t>
            </a:r>
            <a:r>
              <a:rPr lang="en-US" sz="2400" b="1" u="sng" dirty="0"/>
              <a:t>not</a:t>
            </a:r>
            <a:r>
              <a:rPr lang="en-US" sz="2400" dirty="0"/>
              <a:t> save them, except as a print out</a:t>
            </a:r>
          </a:p>
        </p:txBody>
      </p:sp>
      <p:pic>
        <p:nvPicPr>
          <p:cNvPr id="2" name="Picture 1">
            <a:extLst>
              <a:ext uri="{FF2B5EF4-FFF2-40B4-BE49-F238E27FC236}">
                <a16:creationId xmlns:a16="http://schemas.microsoft.com/office/drawing/2014/main" id="{9CFEF450-39A9-8732-075E-59C4F2EC4DFB}"/>
              </a:ext>
            </a:extLst>
          </p:cNvPr>
          <p:cNvPicPr>
            <a:picLocks noChangeAspect="1"/>
          </p:cNvPicPr>
          <p:nvPr/>
        </p:nvPicPr>
        <p:blipFill>
          <a:blip r:embed="rId2"/>
          <a:stretch>
            <a:fillRect/>
          </a:stretch>
        </p:blipFill>
        <p:spPr>
          <a:xfrm>
            <a:off x="5277176" y="82006"/>
            <a:ext cx="5121084" cy="6693988"/>
          </a:xfrm>
          <a:prstGeom prst="rect">
            <a:avLst/>
          </a:prstGeom>
        </p:spPr>
      </p:pic>
    </p:spTree>
    <p:extLst>
      <p:ext uri="{BB962C8B-B14F-4D97-AF65-F5344CB8AC3E}">
        <p14:creationId xmlns:p14="http://schemas.microsoft.com/office/powerpoint/2010/main" val="4203413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0068C8CC-D975-4A38-BAEB-95A6B094D78A}"/>
              </a:ext>
            </a:extLst>
          </p:cNvPr>
          <p:cNvPicPr>
            <a:picLocks noChangeAspect="1"/>
          </p:cNvPicPr>
          <p:nvPr/>
        </p:nvPicPr>
        <p:blipFill>
          <a:blip r:embed="rId2"/>
          <a:stretch>
            <a:fillRect/>
          </a:stretch>
        </p:blipFill>
        <p:spPr>
          <a:xfrm>
            <a:off x="4972050" y="1331135"/>
            <a:ext cx="5694310" cy="4683903"/>
          </a:xfrm>
          <a:prstGeom prst="rect">
            <a:avLst/>
          </a:prstGeom>
          <a:ln>
            <a:solidFill>
              <a:schemeClr val="accent1"/>
            </a:solidFill>
          </a:ln>
        </p:spPr>
      </p:pic>
      <p:pic>
        <p:nvPicPr>
          <p:cNvPr id="5" name="Picture 4">
            <a:extLst>
              <a:ext uri="{FF2B5EF4-FFF2-40B4-BE49-F238E27FC236}">
                <a16:creationId xmlns:a16="http://schemas.microsoft.com/office/drawing/2014/main" id="{F2DC0883-CCB3-47ED-8A34-406D937E0C80}"/>
              </a:ext>
            </a:extLst>
          </p:cNvPr>
          <p:cNvPicPr>
            <a:picLocks noChangeAspect="1"/>
          </p:cNvPicPr>
          <p:nvPr/>
        </p:nvPicPr>
        <p:blipFill>
          <a:blip r:embed="rId3"/>
          <a:stretch>
            <a:fillRect/>
          </a:stretch>
        </p:blipFill>
        <p:spPr>
          <a:xfrm>
            <a:off x="299726" y="2931554"/>
            <a:ext cx="4429743" cy="1495634"/>
          </a:xfrm>
          <a:prstGeom prst="rect">
            <a:avLst/>
          </a:prstGeom>
        </p:spPr>
      </p:pic>
    </p:spTree>
    <p:extLst>
      <p:ext uri="{BB962C8B-B14F-4D97-AF65-F5344CB8AC3E}">
        <p14:creationId xmlns:p14="http://schemas.microsoft.com/office/powerpoint/2010/main" val="335986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155F06F9-6224-15BA-53C5-4BAEDEBD4AAF}"/>
              </a:ext>
            </a:extLst>
          </p:cNvPr>
          <p:cNvPicPr>
            <a:picLocks noChangeAspect="1"/>
          </p:cNvPicPr>
          <p:nvPr/>
        </p:nvPicPr>
        <p:blipFill>
          <a:blip r:embed="rId2"/>
          <a:stretch>
            <a:fillRect/>
          </a:stretch>
        </p:blipFill>
        <p:spPr>
          <a:xfrm>
            <a:off x="593640" y="2681183"/>
            <a:ext cx="4429743" cy="1495634"/>
          </a:xfrm>
          <a:prstGeom prst="rect">
            <a:avLst/>
          </a:prstGeom>
        </p:spPr>
      </p:pic>
      <p:pic>
        <p:nvPicPr>
          <p:cNvPr id="8" name="Picture 7">
            <a:extLst>
              <a:ext uri="{FF2B5EF4-FFF2-40B4-BE49-F238E27FC236}">
                <a16:creationId xmlns:a16="http://schemas.microsoft.com/office/drawing/2014/main" id="{C16A11C6-75E6-245C-34AB-DA97C0EC6575}"/>
              </a:ext>
            </a:extLst>
          </p:cNvPr>
          <p:cNvPicPr>
            <a:picLocks noChangeAspect="1"/>
          </p:cNvPicPr>
          <p:nvPr/>
        </p:nvPicPr>
        <p:blipFill>
          <a:blip r:embed="rId3"/>
          <a:stretch>
            <a:fillRect/>
          </a:stretch>
        </p:blipFill>
        <p:spPr>
          <a:xfrm>
            <a:off x="5313426" y="195942"/>
            <a:ext cx="6625181" cy="5769429"/>
          </a:xfrm>
          <a:prstGeom prst="rect">
            <a:avLst/>
          </a:prstGeom>
          <a:ln w="25400">
            <a:solidFill>
              <a:schemeClr val="accent1"/>
            </a:solidFill>
          </a:ln>
        </p:spPr>
      </p:pic>
    </p:spTree>
    <p:extLst>
      <p:ext uri="{BB962C8B-B14F-4D97-AF65-F5344CB8AC3E}">
        <p14:creationId xmlns:p14="http://schemas.microsoft.com/office/powerpoint/2010/main" val="171243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90767"/>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24292"/>
            <a:ext cx="10545566" cy="826677"/>
          </a:xfrm>
        </p:spPr>
        <p:txBody>
          <a:bodyPr/>
          <a:lstStyle/>
          <a:p>
            <a:r>
              <a:rPr lang="en-US" dirty="0"/>
              <a:t>Corrections Site</a:t>
            </a:r>
          </a:p>
        </p:txBody>
      </p:sp>
      <p:pic>
        <p:nvPicPr>
          <p:cNvPr id="6" name="Picture 5">
            <a:extLst>
              <a:ext uri="{FF2B5EF4-FFF2-40B4-BE49-F238E27FC236}">
                <a16:creationId xmlns:a16="http://schemas.microsoft.com/office/drawing/2014/main" id="{DFB00B1D-D6A2-4C4C-A25B-54EE573043D3}"/>
              </a:ext>
            </a:extLst>
          </p:cNvPr>
          <p:cNvPicPr>
            <a:picLocks noChangeAspect="1"/>
          </p:cNvPicPr>
          <p:nvPr/>
        </p:nvPicPr>
        <p:blipFill>
          <a:blip r:embed="rId3"/>
          <a:stretch>
            <a:fillRect/>
          </a:stretch>
        </p:blipFill>
        <p:spPr>
          <a:xfrm>
            <a:off x="174522" y="1911007"/>
            <a:ext cx="1986773" cy="1529566"/>
          </a:xfrm>
          <a:prstGeom prst="rect">
            <a:avLst/>
          </a:prstGeom>
        </p:spPr>
      </p:pic>
      <p:pic>
        <p:nvPicPr>
          <p:cNvPr id="12" name="Picture 11">
            <a:extLst>
              <a:ext uri="{FF2B5EF4-FFF2-40B4-BE49-F238E27FC236}">
                <a16:creationId xmlns:a16="http://schemas.microsoft.com/office/drawing/2014/main" id="{138EABF0-122A-4F03-9E01-477E0D3D907F}"/>
              </a:ext>
            </a:extLst>
          </p:cNvPr>
          <p:cNvPicPr>
            <a:picLocks noChangeAspect="1"/>
          </p:cNvPicPr>
          <p:nvPr/>
        </p:nvPicPr>
        <p:blipFill>
          <a:blip r:embed="rId4"/>
          <a:stretch>
            <a:fillRect/>
          </a:stretch>
        </p:blipFill>
        <p:spPr>
          <a:xfrm>
            <a:off x="191317" y="4750087"/>
            <a:ext cx="1933845" cy="552527"/>
          </a:xfrm>
          <a:prstGeom prst="rect">
            <a:avLst/>
          </a:prstGeom>
        </p:spPr>
      </p:pic>
      <p:pic>
        <p:nvPicPr>
          <p:cNvPr id="3" name="Picture 2">
            <a:extLst>
              <a:ext uri="{FF2B5EF4-FFF2-40B4-BE49-F238E27FC236}">
                <a16:creationId xmlns:a16="http://schemas.microsoft.com/office/drawing/2014/main" id="{0749FF18-6287-6E55-68A4-E88464F8CE03}"/>
              </a:ext>
            </a:extLst>
          </p:cNvPr>
          <p:cNvPicPr>
            <a:picLocks noChangeAspect="1"/>
          </p:cNvPicPr>
          <p:nvPr/>
        </p:nvPicPr>
        <p:blipFill>
          <a:blip r:embed="rId5"/>
          <a:stretch>
            <a:fillRect/>
          </a:stretch>
        </p:blipFill>
        <p:spPr>
          <a:xfrm>
            <a:off x="2128929" y="1534886"/>
            <a:ext cx="4439153" cy="4354865"/>
          </a:xfrm>
          <a:prstGeom prst="rect">
            <a:avLst/>
          </a:prstGeom>
          <a:ln w="25400">
            <a:solidFill>
              <a:schemeClr val="accent1"/>
            </a:solidFill>
          </a:ln>
        </p:spPr>
      </p:pic>
      <p:pic>
        <p:nvPicPr>
          <p:cNvPr id="7" name="Picture 6">
            <a:extLst>
              <a:ext uri="{FF2B5EF4-FFF2-40B4-BE49-F238E27FC236}">
                <a16:creationId xmlns:a16="http://schemas.microsoft.com/office/drawing/2014/main" id="{668C1019-03BD-8F9F-65C3-9467919BA720}"/>
              </a:ext>
            </a:extLst>
          </p:cNvPr>
          <p:cNvPicPr>
            <a:picLocks noChangeAspect="1"/>
          </p:cNvPicPr>
          <p:nvPr/>
        </p:nvPicPr>
        <p:blipFill>
          <a:blip r:embed="rId6"/>
          <a:stretch>
            <a:fillRect/>
          </a:stretch>
        </p:blipFill>
        <p:spPr>
          <a:xfrm>
            <a:off x="6932259" y="1884040"/>
            <a:ext cx="4902452" cy="3721291"/>
          </a:xfrm>
          <a:prstGeom prst="rect">
            <a:avLst/>
          </a:prstGeom>
          <a:ln w="25400">
            <a:solidFill>
              <a:schemeClr val="accent1"/>
            </a:solidFill>
          </a:ln>
        </p:spPr>
      </p:pic>
    </p:spTree>
    <p:extLst>
      <p:ext uri="{BB962C8B-B14F-4D97-AF65-F5344CB8AC3E}">
        <p14:creationId xmlns:p14="http://schemas.microsoft.com/office/powerpoint/2010/main" val="1810083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Corrections Site</a:t>
            </a:r>
          </a:p>
        </p:txBody>
      </p:sp>
      <p:pic>
        <p:nvPicPr>
          <p:cNvPr id="5" name="Picture 4">
            <a:extLst>
              <a:ext uri="{FF2B5EF4-FFF2-40B4-BE49-F238E27FC236}">
                <a16:creationId xmlns:a16="http://schemas.microsoft.com/office/drawing/2014/main" id="{30A78121-6A33-190B-7CFC-2D3BAFD1EE5D}"/>
              </a:ext>
            </a:extLst>
          </p:cNvPr>
          <p:cNvPicPr>
            <a:picLocks noChangeAspect="1"/>
          </p:cNvPicPr>
          <p:nvPr/>
        </p:nvPicPr>
        <p:blipFill>
          <a:blip r:embed="rId2"/>
          <a:stretch>
            <a:fillRect/>
          </a:stretch>
        </p:blipFill>
        <p:spPr>
          <a:xfrm>
            <a:off x="345315" y="2791403"/>
            <a:ext cx="4382112" cy="1514686"/>
          </a:xfrm>
          <a:prstGeom prst="rect">
            <a:avLst/>
          </a:prstGeom>
        </p:spPr>
      </p:pic>
      <p:pic>
        <p:nvPicPr>
          <p:cNvPr id="8" name="Picture 7">
            <a:extLst>
              <a:ext uri="{FF2B5EF4-FFF2-40B4-BE49-F238E27FC236}">
                <a16:creationId xmlns:a16="http://schemas.microsoft.com/office/drawing/2014/main" id="{58ACB383-F6E7-06BC-F6CE-777E9D084859}"/>
              </a:ext>
            </a:extLst>
          </p:cNvPr>
          <p:cNvPicPr>
            <a:picLocks noChangeAspect="1"/>
          </p:cNvPicPr>
          <p:nvPr/>
        </p:nvPicPr>
        <p:blipFill>
          <a:blip r:embed="rId3"/>
          <a:stretch>
            <a:fillRect/>
          </a:stretch>
        </p:blipFill>
        <p:spPr>
          <a:xfrm>
            <a:off x="5132069" y="1354658"/>
            <a:ext cx="6900545" cy="4662920"/>
          </a:xfrm>
          <a:prstGeom prst="rect">
            <a:avLst/>
          </a:prstGeom>
          <a:ln w="25400">
            <a:solidFill>
              <a:schemeClr val="accent1"/>
            </a:solidFill>
          </a:ln>
        </p:spPr>
      </p:pic>
    </p:spTree>
    <p:extLst>
      <p:ext uri="{BB962C8B-B14F-4D97-AF65-F5344CB8AC3E}">
        <p14:creationId xmlns:p14="http://schemas.microsoft.com/office/powerpoint/2010/main" val="2849008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6" name="Picture 5">
            <a:extLst>
              <a:ext uri="{FF2B5EF4-FFF2-40B4-BE49-F238E27FC236}">
                <a16:creationId xmlns:a16="http://schemas.microsoft.com/office/drawing/2014/main" id="{2C17343E-D8EB-418F-51EF-AA0FDB5DCDC5}"/>
              </a:ext>
            </a:extLst>
          </p:cNvPr>
          <p:cNvPicPr>
            <a:picLocks noChangeAspect="1"/>
          </p:cNvPicPr>
          <p:nvPr/>
        </p:nvPicPr>
        <p:blipFill>
          <a:blip r:embed="rId2"/>
          <a:stretch>
            <a:fillRect/>
          </a:stretch>
        </p:blipFill>
        <p:spPr>
          <a:xfrm>
            <a:off x="5421091" y="214647"/>
            <a:ext cx="4333233" cy="6436525"/>
          </a:xfrm>
          <a:prstGeom prst="rect">
            <a:avLst/>
          </a:prstGeom>
          <a:ln w="25400">
            <a:solidFill>
              <a:schemeClr val="accent1"/>
            </a:solidFill>
          </a:ln>
        </p:spPr>
      </p:pic>
      <p:pic>
        <p:nvPicPr>
          <p:cNvPr id="7" name="Picture 6">
            <a:extLst>
              <a:ext uri="{FF2B5EF4-FFF2-40B4-BE49-F238E27FC236}">
                <a16:creationId xmlns:a16="http://schemas.microsoft.com/office/drawing/2014/main" id="{95B003FE-F990-3112-9D58-1A430DD3E7EE}"/>
              </a:ext>
            </a:extLst>
          </p:cNvPr>
          <p:cNvPicPr>
            <a:picLocks noChangeAspect="1"/>
          </p:cNvPicPr>
          <p:nvPr/>
        </p:nvPicPr>
        <p:blipFill>
          <a:blip r:embed="rId3"/>
          <a:stretch>
            <a:fillRect/>
          </a:stretch>
        </p:blipFill>
        <p:spPr>
          <a:xfrm>
            <a:off x="345315" y="2791403"/>
            <a:ext cx="4382112" cy="1514686"/>
          </a:xfrm>
          <a:prstGeom prst="rect">
            <a:avLst/>
          </a:prstGeom>
        </p:spPr>
      </p:pic>
    </p:spTree>
    <p:extLst>
      <p:ext uri="{BB962C8B-B14F-4D97-AF65-F5344CB8AC3E}">
        <p14:creationId xmlns:p14="http://schemas.microsoft.com/office/powerpoint/2010/main" val="288826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7" name="Picture 6">
            <a:extLst>
              <a:ext uri="{FF2B5EF4-FFF2-40B4-BE49-F238E27FC236}">
                <a16:creationId xmlns:a16="http://schemas.microsoft.com/office/drawing/2014/main" id="{4883F541-0208-4341-B433-6BEFF943EC90}"/>
              </a:ext>
            </a:extLst>
          </p:cNvPr>
          <p:cNvPicPr>
            <a:picLocks noChangeAspect="1"/>
          </p:cNvPicPr>
          <p:nvPr/>
        </p:nvPicPr>
        <p:blipFill>
          <a:blip r:embed="rId2"/>
          <a:stretch>
            <a:fillRect/>
          </a:stretch>
        </p:blipFill>
        <p:spPr>
          <a:xfrm>
            <a:off x="2202997" y="4418612"/>
            <a:ext cx="1933845" cy="552527"/>
          </a:xfrm>
          <a:prstGeom prst="rect">
            <a:avLst/>
          </a:prstGeom>
        </p:spPr>
      </p:pic>
      <p:pic>
        <p:nvPicPr>
          <p:cNvPr id="2" name="Picture 1">
            <a:extLst>
              <a:ext uri="{FF2B5EF4-FFF2-40B4-BE49-F238E27FC236}">
                <a16:creationId xmlns:a16="http://schemas.microsoft.com/office/drawing/2014/main" id="{4C9329B6-3721-40C8-0F69-A1305E1A39E0}"/>
              </a:ext>
            </a:extLst>
          </p:cNvPr>
          <p:cNvPicPr>
            <a:picLocks noChangeAspect="1"/>
          </p:cNvPicPr>
          <p:nvPr/>
        </p:nvPicPr>
        <p:blipFill>
          <a:blip r:embed="rId3"/>
          <a:stretch>
            <a:fillRect/>
          </a:stretch>
        </p:blipFill>
        <p:spPr>
          <a:xfrm>
            <a:off x="436755" y="2791403"/>
            <a:ext cx="4382112" cy="1514686"/>
          </a:xfrm>
          <a:prstGeom prst="rect">
            <a:avLst/>
          </a:prstGeom>
        </p:spPr>
      </p:pic>
      <p:pic>
        <p:nvPicPr>
          <p:cNvPr id="8" name="Picture 7">
            <a:extLst>
              <a:ext uri="{FF2B5EF4-FFF2-40B4-BE49-F238E27FC236}">
                <a16:creationId xmlns:a16="http://schemas.microsoft.com/office/drawing/2014/main" id="{59BC7A0A-12FF-4303-254D-A4A77E1E7CC9}"/>
              </a:ext>
            </a:extLst>
          </p:cNvPr>
          <p:cNvPicPr>
            <a:picLocks noChangeAspect="1"/>
          </p:cNvPicPr>
          <p:nvPr/>
        </p:nvPicPr>
        <p:blipFill>
          <a:blip r:embed="rId4"/>
          <a:stretch>
            <a:fillRect/>
          </a:stretch>
        </p:blipFill>
        <p:spPr>
          <a:xfrm>
            <a:off x="5853293" y="239490"/>
            <a:ext cx="4632399" cy="6150429"/>
          </a:xfrm>
          <a:prstGeom prst="rect">
            <a:avLst/>
          </a:prstGeom>
          <a:ln w="25400">
            <a:solidFill>
              <a:schemeClr val="accent1"/>
            </a:solidFill>
          </a:ln>
        </p:spPr>
      </p:pic>
    </p:spTree>
    <p:extLst>
      <p:ext uri="{BB962C8B-B14F-4D97-AF65-F5344CB8AC3E}">
        <p14:creationId xmlns:p14="http://schemas.microsoft.com/office/powerpoint/2010/main" val="4181626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74D2E7B9-6620-FE94-503A-DE3DD4A77E83}"/>
              </a:ext>
            </a:extLst>
          </p:cNvPr>
          <p:cNvPicPr>
            <a:picLocks noChangeAspect="1"/>
          </p:cNvPicPr>
          <p:nvPr/>
        </p:nvPicPr>
        <p:blipFill>
          <a:blip r:embed="rId2"/>
          <a:stretch>
            <a:fillRect/>
          </a:stretch>
        </p:blipFill>
        <p:spPr>
          <a:xfrm>
            <a:off x="68407" y="2671657"/>
            <a:ext cx="4391638" cy="1514686"/>
          </a:xfrm>
          <a:prstGeom prst="rect">
            <a:avLst/>
          </a:prstGeom>
        </p:spPr>
      </p:pic>
      <p:pic>
        <p:nvPicPr>
          <p:cNvPr id="7" name="Picture 6">
            <a:extLst>
              <a:ext uri="{FF2B5EF4-FFF2-40B4-BE49-F238E27FC236}">
                <a16:creationId xmlns:a16="http://schemas.microsoft.com/office/drawing/2014/main" id="{409EEABA-C0EC-4F7C-56ED-4902104E381B}"/>
              </a:ext>
            </a:extLst>
          </p:cNvPr>
          <p:cNvPicPr>
            <a:picLocks noChangeAspect="1"/>
          </p:cNvPicPr>
          <p:nvPr/>
        </p:nvPicPr>
        <p:blipFill>
          <a:blip r:embed="rId3"/>
          <a:stretch>
            <a:fillRect/>
          </a:stretch>
        </p:blipFill>
        <p:spPr>
          <a:xfrm>
            <a:off x="4474034" y="1259532"/>
            <a:ext cx="7640365" cy="4904234"/>
          </a:xfrm>
          <a:prstGeom prst="rect">
            <a:avLst/>
          </a:prstGeom>
          <a:ln w="25400">
            <a:solidFill>
              <a:schemeClr val="accent1"/>
            </a:solidFill>
          </a:ln>
        </p:spPr>
      </p:pic>
    </p:spTree>
    <p:extLst>
      <p:ext uri="{BB962C8B-B14F-4D97-AF65-F5344CB8AC3E}">
        <p14:creationId xmlns:p14="http://schemas.microsoft.com/office/powerpoint/2010/main" val="4080130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130629" y="186190"/>
            <a:ext cx="11238154" cy="826677"/>
          </a:xfrm>
        </p:spPr>
        <p:txBody>
          <a:bodyPr/>
          <a:lstStyle/>
          <a:p>
            <a:r>
              <a:rPr lang="en-US" dirty="0"/>
              <a:t>Corrections </a:t>
            </a:r>
            <a:br>
              <a:rPr lang="en-US" dirty="0"/>
            </a:br>
            <a:r>
              <a:rPr lang="en-US" dirty="0"/>
              <a:t>Site</a:t>
            </a:r>
          </a:p>
        </p:txBody>
      </p:sp>
      <p:sp>
        <p:nvSpPr>
          <p:cNvPr id="5" name="TextBox 4">
            <a:extLst>
              <a:ext uri="{FF2B5EF4-FFF2-40B4-BE49-F238E27FC236}">
                <a16:creationId xmlns:a16="http://schemas.microsoft.com/office/drawing/2014/main" id="{1DB04B1A-A054-4264-9191-F63EF8195B11}"/>
              </a:ext>
            </a:extLst>
          </p:cNvPr>
          <p:cNvSpPr txBox="1"/>
          <p:nvPr/>
        </p:nvSpPr>
        <p:spPr>
          <a:xfrm>
            <a:off x="555172" y="2580344"/>
            <a:ext cx="1709057" cy="584775"/>
          </a:xfrm>
          <a:prstGeom prst="rect">
            <a:avLst/>
          </a:prstGeom>
          <a:noFill/>
        </p:spPr>
        <p:txBody>
          <a:bodyPr wrap="square" rtlCol="0">
            <a:spAutoFit/>
          </a:bodyPr>
          <a:lstStyle/>
          <a:p>
            <a:r>
              <a:rPr lang="en-US" sz="3200" dirty="0"/>
              <a:t>Careers</a:t>
            </a:r>
          </a:p>
        </p:txBody>
      </p:sp>
      <p:pic>
        <p:nvPicPr>
          <p:cNvPr id="6" name="Picture 5">
            <a:extLst>
              <a:ext uri="{FF2B5EF4-FFF2-40B4-BE49-F238E27FC236}">
                <a16:creationId xmlns:a16="http://schemas.microsoft.com/office/drawing/2014/main" id="{4A13F0C1-4CD5-2FA5-DF14-B1B7B7B05A85}"/>
              </a:ext>
            </a:extLst>
          </p:cNvPr>
          <p:cNvPicPr>
            <a:picLocks noChangeAspect="1"/>
          </p:cNvPicPr>
          <p:nvPr/>
        </p:nvPicPr>
        <p:blipFill>
          <a:blip r:embed="rId2"/>
          <a:stretch>
            <a:fillRect/>
          </a:stretch>
        </p:blipFill>
        <p:spPr>
          <a:xfrm>
            <a:off x="2937864" y="292145"/>
            <a:ext cx="9145276" cy="5772956"/>
          </a:xfrm>
          <a:prstGeom prst="rect">
            <a:avLst/>
          </a:prstGeom>
          <a:ln w="25400">
            <a:solidFill>
              <a:schemeClr val="accent1"/>
            </a:solidFill>
          </a:ln>
        </p:spPr>
      </p:pic>
      <p:sp>
        <p:nvSpPr>
          <p:cNvPr id="2" name="TextBox 1">
            <a:extLst>
              <a:ext uri="{FF2B5EF4-FFF2-40B4-BE49-F238E27FC236}">
                <a16:creationId xmlns:a16="http://schemas.microsoft.com/office/drawing/2014/main" id="{FA7BA771-4389-78B0-A4B8-38D639065546}"/>
              </a:ext>
            </a:extLst>
          </p:cNvPr>
          <p:cNvSpPr txBox="1"/>
          <p:nvPr/>
        </p:nvSpPr>
        <p:spPr>
          <a:xfrm>
            <a:off x="239485" y="3729343"/>
            <a:ext cx="2460171" cy="2031325"/>
          </a:xfrm>
          <a:prstGeom prst="rect">
            <a:avLst/>
          </a:prstGeom>
          <a:noFill/>
        </p:spPr>
        <p:txBody>
          <a:bodyPr wrap="square" rtlCol="0">
            <a:spAutoFit/>
          </a:bodyPr>
          <a:lstStyle/>
          <a:p>
            <a:r>
              <a:rPr lang="en-US" b="1" dirty="0"/>
              <a:t>Omitted:</a:t>
            </a:r>
          </a:p>
          <a:p>
            <a:endParaRPr lang="en-US" b="1" dirty="0"/>
          </a:p>
          <a:p>
            <a:r>
              <a:rPr lang="en-US" b="1" dirty="0"/>
              <a:t>Massachusetts Apprenticeships</a:t>
            </a:r>
          </a:p>
          <a:p>
            <a:endParaRPr lang="en-US" b="1" dirty="0"/>
          </a:p>
          <a:p>
            <a:r>
              <a:rPr lang="en-US" b="1" dirty="0"/>
              <a:t>Training Opportunity Program</a:t>
            </a:r>
          </a:p>
        </p:txBody>
      </p:sp>
    </p:spTree>
    <p:extLst>
      <p:ext uri="{BB962C8B-B14F-4D97-AF65-F5344CB8AC3E}">
        <p14:creationId xmlns:p14="http://schemas.microsoft.com/office/powerpoint/2010/main" val="2886181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sp>
        <p:nvSpPr>
          <p:cNvPr id="5" name="TextBox 4">
            <a:extLst>
              <a:ext uri="{FF2B5EF4-FFF2-40B4-BE49-F238E27FC236}">
                <a16:creationId xmlns:a16="http://schemas.microsoft.com/office/drawing/2014/main" id="{55E1CFEA-2EC1-4AC1-AEF2-9AA4A4EEF896}"/>
              </a:ext>
            </a:extLst>
          </p:cNvPr>
          <p:cNvSpPr txBox="1"/>
          <p:nvPr/>
        </p:nvSpPr>
        <p:spPr>
          <a:xfrm>
            <a:off x="1502456" y="4588652"/>
            <a:ext cx="2433407" cy="461665"/>
          </a:xfrm>
          <a:prstGeom prst="rect">
            <a:avLst/>
          </a:prstGeom>
          <a:noFill/>
        </p:spPr>
        <p:txBody>
          <a:bodyPr wrap="square" rtlCol="0">
            <a:spAutoFit/>
          </a:bodyPr>
          <a:lstStyle/>
          <a:p>
            <a:r>
              <a:rPr lang="en-US" sz="2400" dirty="0"/>
              <a:t>List of all Careers </a:t>
            </a:r>
          </a:p>
        </p:txBody>
      </p:sp>
      <p:pic>
        <p:nvPicPr>
          <p:cNvPr id="7" name="Picture 6">
            <a:extLst>
              <a:ext uri="{FF2B5EF4-FFF2-40B4-BE49-F238E27FC236}">
                <a16:creationId xmlns:a16="http://schemas.microsoft.com/office/drawing/2014/main" id="{5DF9FBF8-0983-71F4-CCCB-83C30601336C}"/>
              </a:ext>
            </a:extLst>
          </p:cNvPr>
          <p:cNvPicPr>
            <a:picLocks noChangeAspect="1"/>
          </p:cNvPicPr>
          <p:nvPr/>
        </p:nvPicPr>
        <p:blipFill>
          <a:blip r:embed="rId2"/>
          <a:stretch>
            <a:fillRect/>
          </a:stretch>
        </p:blipFill>
        <p:spPr>
          <a:xfrm>
            <a:off x="601360" y="2859759"/>
            <a:ext cx="4504040" cy="1559841"/>
          </a:xfrm>
          <a:prstGeom prst="rect">
            <a:avLst/>
          </a:prstGeom>
          <a:ln w="25400">
            <a:solidFill>
              <a:schemeClr val="accent1"/>
            </a:solidFill>
          </a:ln>
        </p:spPr>
      </p:pic>
      <p:pic>
        <p:nvPicPr>
          <p:cNvPr id="9" name="Picture 8">
            <a:extLst>
              <a:ext uri="{FF2B5EF4-FFF2-40B4-BE49-F238E27FC236}">
                <a16:creationId xmlns:a16="http://schemas.microsoft.com/office/drawing/2014/main" id="{CB204B6A-5381-DD0C-CC1D-77EC1A4FB3EE}"/>
              </a:ext>
            </a:extLst>
          </p:cNvPr>
          <p:cNvPicPr>
            <a:picLocks noChangeAspect="1"/>
          </p:cNvPicPr>
          <p:nvPr/>
        </p:nvPicPr>
        <p:blipFill>
          <a:blip r:embed="rId3"/>
          <a:stretch>
            <a:fillRect/>
          </a:stretch>
        </p:blipFill>
        <p:spPr>
          <a:xfrm>
            <a:off x="5617028" y="109988"/>
            <a:ext cx="5444445" cy="6468138"/>
          </a:xfrm>
          <a:prstGeom prst="rect">
            <a:avLst/>
          </a:prstGeom>
          <a:ln w="28575">
            <a:solidFill>
              <a:schemeClr val="accent1"/>
            </a:solidFill>
          </a:ln>
        </p:spPr>
      </p:pic>
    </p:spTree>
    <p:extLst>
      <p:ext uri="{BB962C8B-B14F-4D97-AF65-F5344CB8AC3E}">
        <p14:creationId xmlns:p14="http://schemas.microsoft.com/office/powerpoint/2010/main" val="3435820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A7F45-E413-F4A0-7606-BA51232F9B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29CAC0-2034-63F3-B61B-8CA88D87D6F4}"/>
              </a:ext>
            </a:extLst>
          </p:cNvPr>
          <p:cNvSpPr>
            <a:spLocks noGrp="1"/>
          </p:cNvSpPr>
          <p:nvPr>
            <p:ph type="title"/>
          </p:nvPr>
        </p:nvSpPr>
        <p:spPr>
          <a:xfrm>
            <a:off x="823217" y="109988"/>
            <a:ext cx="10545566" cy="826677"/>
          </a:xfrm>
        </p:spPr>
        <p:txBody>
          <a:bodyPr/>
          <a:lstStyle/>
          <a:p>
            <a:r>
              <a:rPr lang="en-US" dirty="0"/>
              <a:t>Corrections Site</a:t>
            </a:r>
          </a:p>
        </p:txBody>
      </p:sp>
      <p:sp>
        <p:nvSpPr>
          <p:cNvPr id="5" name="TextBox 4">
            <a:extLst>
              <a:ext uri="{FF2B5EF4-FFF2-40B4-BE49-F238E27FC236}">
                <a16:creationId xmlns:a16="http://schemas.microsoft.com/office/drawing/2014/main" id="{AC025598-E287-31AA-C4CB-86424052B5F9}"/>
              </a:ext>
            </a:extLst>
          </p:cNvPr>
          <p:cNvSpPr txBox="1"/>
          <p:nvPr/>
        </p:nvSpPr>
        <p:spPr>
          <a:xfrm>
            <a:off x="1502456" y="4588652"/>
            <a:ext cx="2433407" cy="830997"/>
          </a:xfrm>
          <a:prstGeom prst="rect">
            <a:avLst/>
          </a:prstGeom>
          <a:noFill/>
        </p:spPr>
        <p:txBody>
          <a:bodyPr wrap="square" rtlCol="0">
            <a:spAutoFit/>
          </a:bodyPr>
          <a:lstStyle/>
          <a:p>
            <a:r>
              <a:rPr lang="en-US" sz="2400" dirty="0"/>
              <a:t>List of the New Career Clusters </a:t>
            </a:r>
          </a:p>
        </p:txBody>
      </p:sp>
      <p:pic>
        <p:nvPicPr>
          <p:cNvPr id="2" name="Picture 1">
            <a:extLst>
              <a:ext uri="{FF2B5EF4-FFF2-40B4-BE49-F238E27FC236}">
                <a16:creationId xmlns:a16="http://schemas.microsoft.com/office/drawing/2014/main" id="{62990A6F-BC0D-399D-27C0-8FB5FDE6C4BB}"/>
              </a:ext>
            </a:extLst>
          </p:cNvPr>
          <p:cNvPicPr>
            <a:picLocks noChangeAspect="1"/>
          </p:cNvPicPr>
          <p:nvPr/>
        </p:nvPicPr>
        <p:blipFill>
          <a:blip r:embed="rId2"/>
          <a:stretch>
            <a:fillRect/>
          </a:stretch>
        </p:blipFill>
        <p:spPr>
          <a:xfrm>
            <a:off x="601360" y="2859759"/>
            <a:ext cx="4504040" cy="1559841"/>
          </a:xfrm>
          <a:prstGeom prst="rect">
            <a:avLst/>
          </a:prstGeom>
          <a:ln w="25400">
            <a:solidFill>
              <a:schemeClr val="accent1"/>
            </a:solidFill>
          </a:ln>
        </p:spPr>
      </p:pic>
      <p:pic>
        <p:nvPicPr>
          <p:cNvPr id="8" name="Picture 7">
            <a:extLst>
              <a:ext uri="{FF2B5EF4-FFF2-40B4-BE49-F238E27FC236}">
                <a16:creationId xmlns:a16="http://schemas.microsoft.com/office/drawing/2014/main" id="{5C70E003-EECD-907A-F87B-5CA99A0AEB81}"/>
              </a:ext>
            </a:extLst>
          </p:cNvPr>
          <p:cNvPicPr>
            <a:picLocks noChangeAspect="1"/>
          </p:cNvPicPr>
          <p:nvPr/>
        </p:nvPicPr>
        <p:blipFill>
          <a:blip r:embed="rId3"/>
          <a:stretch>
            <a:fillRect/>
          </a:stretch>
        </p:blipFill>
        <p:spPr>
          <a:xfrm>
            <a:off x="6179748" y="391886"/>
            <a:ext cx="5344937" cy="6106886"/>
          </a:xfrm>
          <a:prstGeom prst="rect">
            <a:avLst/>
          </a:prstGeom>
          <a:ln w="25400">
            <a:solidFill>
              <a:schemeClr val="accent1"/>
            </a:solidFill>
          </a:ln>
        </p:spPr>
      </p:pic>
    </p:spTree>
    <p:extLst>
      <p:ext uri="{BB962C8B-B14F-4D97-AF65-F5344CB8AC3E}">
        <p14:creationId xmlns:p14="http://schemas.microsoft.com/office/powerpoint/2010/main" val="703630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sp>
        <p:nvSpPr>
          <p:cNvPr id="5" name="TextBox 4">
            <a:extLst>
              <a:ext uri="{FF2B5EF4-FFF2-40B4-BE49-F238E27FC236}">
                <a16:creationId xmlns:a16="http://schemas.microsoft.com/office/drawing/2014/main" id="{68D7EE27-2156-48D1-BC10-168582ACA168}"/>
              </a:ext>
            </a:extLst>
          </p:cNvPr>
          <p:cNvSpPr txBox="1"/>
          <p:nvPr/>
        </p:nvSpPr>
        <p:spPr>
          <a:xfrm>
            <a:off x="194567" y="4933952"/>
            <a:ext cx="5066952" cy="523220"/>
          </a:xfrm>
          <a:prstGeom prst="rect">
            <a:avLst/>
          </a:prstGeom>
          <a:noFill/>
        </p:spPr>
        <p:txBody>
          <a:bodyPr wrap="square" rtlCol="0">
            <a:spAutoFit/>
          </a:bodyPr>
          <a:lstStyle/>
          <a:p>
            <a:pPr algn="ctr"/>
            <a:r>
              <a:rPr lang="en-US" sz="2800" dirty="0"/>
              <a:t>Careers:  At a Glance</a:t>
            </a:r>
          </a:p>
        </p:txBody>
      </p:sp>
      <p:pic>
        <p:nvPicPr>
          <p:cNvPr id="2" name="Picture 1">
            <a:extLst>
              <a:ext uri="{FF2B5EF4-FFF2-40B4-BE49-F238E27FC236}">
                <a16:creationId xmlns:a16="http://schemas.microsoft.com/office/drawing/2014/main" id="{24F27EC6-65F1-20D6-1501-F6B9B55B0227}"/>
              </a:ext>
            </a:extLst>
          </p:cNvPr>
          <p:cNvPicPr>
            <a:picLocks noChangeAspect="1"/>
          </p:cNvPicPr>
          <p:nvPr/>
        </p:nvPicPr>
        <p:blipFill>
          <a:blip r:embed="rId2"/>
          <a:stretch>
            <a:fillRect/>
          </a:stretch>
        </p:blipFill>
        <p:spPr>
          <a:xfrm>
            <a:off x="601360" y="2859759"/>
            <a:ext cx="4504040" cy="1559841"/>
          </a:xfrm>
          <a:prstGeom prst="rect">
            <a:avLst/>
          </a:prstGeom>
          <a:ln w="25400">
            <a:solidFill>
              <a:schemeClr val="accent1"/>
            </a:solidFill>
          </a:ln>
        </p:spPr>
      </p:pic>
      <p:pic>
        <p:nvPicPr>
          <p:cNvPr id="8" name="Picture 7">
            <a:extLst>
              <a:ext uri="{FF2B5EF4-FFF2-40B4-BE49-F238E27FC236}">
                <a16:creationId xmlns:a16="http://schemas.microsoft.com/office/drawing/2014/main" id="{08C29635-54CB-8A53-1AC8-7197336D0DC3}"/>
              </a:ext>
            </a:extLst>
          </p:cNvPr>
          <p:cNvPicPr>
            <a:picLocks noChangeAspect="1"/>
          </p:cNvPicPr>
          <p:nvPr/>
        </p:nvPicPr>
        <p:blipFill>
          <a:blip r:embed="rId3"/>
          <a:stretch>
            <a:fillRect/>
          </a:stretch>
        </p:blipFill>
        <p:spPr>
          <a:xfrm>
            <a:off x="5998029" y="112113"/>
            <a:ext cx="5209236" cy="6032316"/>
          </a:xfrm>
          <a:prstGeom prst="rect">
            <a:avLst/>
          </a:prstGeom>
          <a:ln w="25400">
            <a:solidFill>
              <a:schemeClr val="accent1"/>
            </a:solidFill>
          </a:ln>
        </p:spPr>
      </p:pic>
    </p:spTree>
    <p:extLst>
      <p:ext uri="{BB962C8B-B14F-4D97-AF65-F5344CB8AC3E}">
        <p14:creationId xmlns:p14="http://schemas.microsoft.com/office/powerpoint/2010/main" val="2788163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sp>
        <p:nvSpPr>
          <p:cNvPr id="6" name="TextBox 5">
            <a:extLst>
              <a:ext uri="{FF2B5EF4-FFF2-40B4-BE49-F238E27FC236}">
                <a16:creationId xmlns:a16="http://schemas.microsoft.com/office/drawing/2014/main" id="{14E1C4C5-CC1D-4CB9-8F15-4224FDCA5DB9}"/>
              </a:ext>
            </a:extLst>
          </p:cNvPr>
          <p:cNvSpPr txBox="1"/>
          <p:nvPr/>
        </p:nvSpPr>
        <p:spPr>
          <a:xfrm>
            <a:off x="685800" y="4613947"/>
            <a:ext cx="5261996" cy="830997"/>
          </a:xfrm>
          <a:prstGeom prst="rect">
            <a:avLst/>
          </a:prstGeom>
          <a:noFill/>
        </p:spPr>
        <p:txBody>
          <a:bodyPr wrap="square" rtlCol="0">
            <a:spAutoFit/>
          </a:bodyPr>
          <a:lstStyle/>
          <a:p>
            <a:r>
              <a:rPr lang="en-US" sz="2400" dirty="0"/>
              <a:t>Has Wages and Forecast / Outlook information</a:t>
            </a:r>
          </a:p>
        </p:txBody>
      </p:sp>
      <p:pic>
        <p:nvPicPr>
          <p:cNvPr id="7" name="Picture 6">
            <a:extLst>
              <a:ext uri="{FF2B5EF4-FFF2-40B4-BE49-F238E27FC236}">
                <a16:creationId xmlns:a16="http://schemas.microsoft.com/office/drawing/2014/main" id="{A5DDCF46-864E-1E3E-1695-EDAC232BF838}"/>
              </a:ext>
            </a:extLst>
          </p:cNvPr>
          <p:cNvPicPr>
            <a:picLocks noChangeAspect="1"/>
          </p:cNvPicPr>
          <p:nvPr/>
        </p:nvPicPr>
        <p:blipFill>
          <a:blip r:embed="rId2"/>
          <a:stretch>
            <a:fillRect/>
          </a:stretch>
        </p:blipFill>
        <p:spPr>
          <a:xfrm>
            <a:off x="6127796" y="87088"/>
            <a:ext cx="4577299" cy="6693582"/>
          </a:xfrm>
          <a:prstGeom prst="rect">
            <a:avLst/>
          </a:prstGeom>
        </p:spPr>
      </p:pic>
      <p:pic>
        <p:nvPicPr>
          <p:cNvPr id="8" name="Picture 7">
            <a:extLst>
              <a:ext uri="{FF2B5EF4-FFF2-40B4-BE49-F238E27FC236}">
                <a16:creationId xmlns:a16="http://schemas.microsoft.com/office/drawing/2014/main" id="{54E828B2-4910-147F-3E66-AEBE9E721E90}"/>
              </a:ext>
            </a:extLst>
          </p:cNvPr>
          <p:cNvPicPr>
            <a:picLocks noChangeAspect="1"/>
          </p:cNvPicPr>
          <p:nvPr/>
        </p:nvPicPr>
        <p:blipFill>
          <a:blip r:embed="rId3"/>
          <a:stretch>
            <a:fillRect/>
          </a:stretch>
        </p:blipFill>
        <p:spPr>
          <a:xfrm>
            <a:off x="601360" y="2859759"/>
            <a:ext cx="4504040" cy="1559841"/>
          </a:xfrm>
          <a:prstGeom prst="rect">
            <a:avLst/>
          </a:prstGeom>
          <a:ln w="25400">
            <a:solidFill>
              <a:schemeClr val="accent1"/>
            </a:solidFill>
          </a:ln>
        </p:spPr>
      </p:pic>
    </p:spTree>
    <p:extLst>
      <p:ext uri="{BB962C8B-B14F-4D97-AF65-F5344CB8AC3E}">
        <p14:creationId xmlns:p14="http://schemas.microsoft.com/office/powerpoint/2010/main" val="139605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a:solidFill>
                  <a:srgbClr val="00B050"/>
                </a:solidFill>
                <a:cs typeface="Calibri"/>
              </a:rPr>
              <a:t>MassHire Career Information Systems 360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dirty="0">
              <a:solidFill>
                <a:srgbClr val="00B050"/>
              </a:solidFill>
            </a:endParaRPr>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185529"/>
            <a:ext cx="4252822" cy="974643"/>
          </a:xfrm>
          <a:prstGeom prst="rect">
            <a:avLst/>
          </a:prstGeom>
        </p:spPr>
      </p:pic>
    </p:spTree>
    <p:extLst>
      <p:ext uri="{BB962C8B-B14F-4D97-AF65-F5344CB8AC3E}">
        <p14:creationId xmlns:p14="http://schemas.microsoft.com/office/powerpoint/2010/main" val="219827871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5" name="Picture 4">
            <a:extLst>
              <a:ext uri="{FF2B5EF4-FFF2-40B4-BE49-F238E27FC236}">
                <a16:creationId xmlns:a16="http://schemas.microsoft.com/office/drawing/2014/main" id="{20EA0B3D-CC7E-4EC2-A56C-C3713F65DF14}"/>
              </a:ext>
            </a:extLst>
          </p:cNvPr>
          <p:cNvPicPr>
            <a:picLocks noChangeAspect="1"/>
          </p:cNvPicPr>
          <p:nvPr/>
        </p:nvPicPr>
        <p:blipFill>
          <a:blip r:embed="rId2"/>
          <a:stretch>
            <a:fillRect/>
          </a:stretch>
        </p:blipFill>
        <p:spPr>
          <a:xfrm>
            <a:off x="4990107" y="109988"/>
            <a:ext cx="6638024" cy="6638024"/>
          </a:xfrm>
          <a:prstGeom prst="rect">
            <a:avLst/>
          </a:prstGeom>
          <a:ln>
            <a:solidFill>
              <a:schemeClr val="accent1"/>
            </a:solidFill>
          </a:ln>
        </p:spPr>
      </p:pic>
      <p:pic>
        <p:nvPicPr>
          <p:cNvPr id="2" name="Picture 1">
            <a:extLst>
              <a:ext uri="{FF2B5EF4-FFF2-40B4-BE49-F238E27FC236}">
                <a16:creationId xmlns:a16="http://schemas.microsoft.com/office/drawing/2014/main" id="{0246830E-F1E3-C665-CAA6-9CED96EEE725}"/>
              </a:ext>
            </a:extLst>
          </p:cNvPr>
          <p:cNvPicPr>
            <a:picLocks noChangeAspect="1"/>
          </p:cNvPicPr>
          <p:nvPr/>
        </p:nvPicPr>
        <p:blipFill>
          <a:blip r:embed="rId3"/>
          <a:stretch>
            <a:fillRect/>
          </a:stretch>
        </p:blipFill>
        <p:spPr>
          <a:xfrm>
            <a:off x="187908" y="2618161"/>
            <a:ext cx="4566300" cy="1621677"/>
          </a:xfrm>
          <a:prstGeom prst="rect">
            <a:avLst/>
          </a:prstGeom>
        </p:spPr>
      </p:pic>
    </p:spTree>
    <p:extLst>
      <p:ext uri="{BB962C8B-B14F-4D97-AF65-F5344CB8AC3E}">
        <p14:creationId xmlns:p14="http://schemas.microsoft.com/office/powerpoint/2010/main" val="413834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5" name="Picture 4">
            <a:extLst>
              <a:ext uri="{FF2B5EF4-FFF2-40B4-BE49-F238E27FC236}">
                <a16:creationId xmlns:a16="http://schemas.microsoft.com/office/drawing/2014/main" id="{A5CB18B9-76EF-39CA-4F68-ABD04CBEF0B3}"/>
              </a:ext>
            </a:extLst>
          </p:cNvPr>
          <p:cNvPicPr>
            <a:picLocks noChangeAspect="1"/>
          </p:cNvPicPr>
          <p:nvPr/>
        </p:nvPicPr>
        <p:blipFill>
          <a:blip r:embed="rId2"/>
          <a:stretch>
            <a:fillRect/>
          </a:stretch>
        </p:blipFill>
        <p:spPr>
          <a:xfrm>
            <a:off x="602624" y="2797625"/>
            <a:ext cx="4919463" cy="1668339"/>
          </a:xfrm>
          <a:prstGeom prst="rect">
            <a:avLst/>
          </a:prstGeom>
        </p:spPr>
      </p:pic>
      <p:pic>
        <p:nvPicPr>
          <p:cNvPr id="8" name="Picture 7">
            <a:extLst>
              <a:ext uri="{FF2B5EF4-FFF2-40B4-BE49-F238E27FC236}">
                <a16:creationId xmlns:a16="http://schemas.microsoft.com/office/drawing/2014/main" id="{0ECFC317-BBB5-1A95-3E67-0A52A90C8CED}"/>
              </a:ext>
            </a:extLst>
          </p:cNvPr>
          <p:cNvPicPr>
            <a:picLocks noChangeAspect="1"/>
          </p:cNvPicPr>
          <p:nvPr/>
        </p:nvPicPr>
        <p:blipFill>
          <a:blip r:embed="rId3"/>
          <a:stretch>
            <a:fillRect/>
          </a:stretch>
        </p:blipFill>
        <p:spPr>
          <a:xfrm>
            <a:off x="6530597" y="102870"/>
            <a:ext cx="4012697" cy="6574971"/>
          </a:xfrm>
          <a:prstGeom prst="rect">
            <a:avLst/>
          </a:prstGeom>
          <a:ln w="25400">
            <a:solidFill>
              <a:schemeClr val="accent1"/>
            </a:solidFill>
          </a:ln>
        </p:spPr>
      </p:pic>
    </p:spTree>
    <p:extLst>
      <p:ext uri="{BB962C8B-B14F-4D97-AF65-F5344CB8AC3E}">
        <p14:creationId xmlns:p14="http://schemas.microsoft.com/office/powerpoint/2010/main" val="626324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22706-5EB1-CE05-6C3D-A6523611B3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FC9B93-AA26-09AF-EF38-DF7F5B4D5872}"/>
              </a:ext>
            </a:extLst>
          </p:cNvPr>
          <p:cNvSpPr>
            <a:spLocks noGrp="1"/>
          </p:cNvSpPr>
          <p:nvPr>
            <p:ph type="title"/>
          </p:nvPr>
        </p:nvSpPr>
        <p:spPr>
          <a:xfrm>
            <a:off x="823217" y="109988"/>
            <a:ext cx="10545566" cy="826677"/>
          </a:xfrm>
        </p:spPr>
        <p:txBody>
          <a:bodyPr/>
          <a:lstStyle/>
          <a:p>
            <a:r>
              <a:rPr lang="en-US" dirty="0"/>
              <a:t>Corrections Site</a:t>
            </a:r>
          </a:p>
        </p:txBody>
      </p:sp>
      <p:pic>
        <p:nvPicPr>
          <p:cNvPr id="5" name="Picture 4">
            <a:extLst>
              <a:ext uri="{FF2B5EF4-FFF2-40B4-BE49-F238E27FC236}">
                <a16:creationId xmlns:a16="http://schemas.microsoft.com/office/drawing/2014/main" id="{F686B7A6-FCC5-3F7A-81F9-F1CFA7669D0A}"/>
              </a:ext>
            </a:extLst>
          </p:cNvPr>
          <p:cNvPicPr>
            <a:picLocks noChangeAspect="1"/>
          </p:cNvPicPr>
          <p:nvPr/>
        </p:nvPicPr>
        <p:blipFill>
          <a:blip r:embed="rId2"/>
          <a:stretch>
            <a:fillRect/>
          </a:stretch>
        </p:blipFill>
        <p:spPr>
          <a:xfrm>
            <a:off x="602624" y="2797625"/>
            <a:ext cx="4919463" cy="1668339"/>
          </a:xfrm>
          <a:prstGeom prst="rect">
            <a:avLst/>
          </a:prstGeom>
        </p:spPr>
      </p:pic>
      <p:pic>
        <p:nvPicPr>
          <p:cNvPr id="3" name="Picture 2">
            <a:extLst>
              <a:ext uri="{FF2B5EF4-FFF2-40B4-BE49-F238E27FC236}">
                <a16:creationId xmlns:a16="http://schemas.microsoft.com/office/drawing/2014/main" id="{1A29073C-5151-6E66-A744-722AC456014D}"/>
              </a:ext>
            </a:extLst>
          </p:cNvPr>
          <p:cNvPicPr>
            <a:picLocks noChangeAspect="1"/>
          </p:cNvPicPr>
          <p:nvPr/>
        </p:nvPicPr>
        <p:blipFill>
          <a:blip r:embed="rId3"/>
          <a:stretch>
            <a:fillRect/>
          </a:stretch>
        </p:blipFill>
        <p:spPr>
          <a:xfrm>
            <a:off x="5961134" y="352267"/>
            <a:ext cx="6039160" cy="6153466"/>
          </a:xfrm>
          <a:prstGeom prst="rect">
            <a:avLst/>
          </a:prstGeom>
        </p:spPr>
      </p:pic>
    </p:spTree>
    <p:extLst>
      <p:ext uri="{BB962C8B-B14F-4D97-AF65-F5344CB8AC3E}">
        <p14:creationId xmlns:p14="http://schemas.microsoft.com/office/powerpoint/2010/main" val="3823588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5" name="Picture 4">
            <a:extLst>
              <a:ext uri="{FF2B5EF4-FFF2-40B4-BE49-F238E27FC236}">
                <a16:creationId xmlns:a16="http://schemas.microsoft.com/office/drawing/2014/main" id="{0DE51D44-7FD8-4520-9048-C6457FE17DA5}"/>
              </a:ext>
            </a:extLst>
          </p:cNvPr>
          <p:cNvPicPr>
            <a:picLocks noChangeAspect="1"/>
          </p:cNvPicPr>
          <p:nvPr/>
        </p:nvPicPr>
        <p:blipFill>
          <a:blip r:embed="rId2"/>
          <a:stretch>
            <a:fillRect/>
          </a:stretch>
        </p:blipFill>
        <p:spPr>
          <a:xfrm>
            <a:off x="5711494" y="109988"/>
            <a:ext cx="5326275" cy="6638024"/>
          </a:xfrm>
          <a:prstGeom prst="rect">
            <a:avLst/>
          </a:prstGeom>
          <a:ln>
            <a:solidFill>
              <a:schemeClr val="accent1"/>
            </a:solidFill>
          </a:ln>
        </p:spPr>
      </p:pic>
      <p:sp>
        <p:nvSpPr>
          <p:cNvPr id="6" name="TextBox 5">
            <a:extLst>
              <a:ext uri="{FF2B5EF4-FFF2-40B4-BE49-F238E27FC236}">
                <a16:creationId xmlns:a16="http://schemas.microsoft.com/office/drawing/2014/main" id="{71936E9A-74B8-4847-81AE-A444B4B4F279}"/>
              </a:ext>
            </a:extLst>
          </p:cNvPr>
          <p:cNvSpPr txBox="1"/>
          <p:nvPr/>
        </p:nvSpPr>
        <p:spPr>
          <a:xfrm>
            <a:off x="1560354" y="4613947"/>
            <a:ext cx="2155969" cy="461665"/>
          </a:xfrm>
          <a:prstGeom prst="rect">
            <a:avLst/>
          </a:prstGeom>
          <a:noFill/>
        </p:spPr>
        <p:txBody>
          <a:bodyPr wrap="square" rtlCol="0">
            <a:spAutoFit/>
          </a:bodyPr>
          <a:lstStyle/>
          <a:p>
            <a:r>
              <a:rPr lang="en-US" sz="2400" dirty="0"/>
              <a:t>Related Careers </a:t>
            </a:r>
          </a:p>
        </p:txBody>
      </p:sp>
      <p:pic>
        <p:nvPicPr>
          <p:cNvPr id="2" name="Picture 1">
            <a:extLst>
              <a:ext uri="{FF2B5EF4-FFF2-40B4-BE49-F238E27FC236}">
                <a16:creationId xmlns:a16="http://schemas.microsoft.com/office/drawing/2014/main" id="{3FAA9E47-7175-1E7F-D0B0-3A5AC34118B7}"/>
              </a:ext>
            </a:extLst>
          </p:cNvPr>
          <p:cNvPicPr>
            <a:picLocks noChangeAspect="1"/>
          </p:cNvPicPr>
          <p:nvPr/>
        </p:nvPicPr>
        <p:blipFill>
          <a:blip r:embed="rId3"/>
          <a:stretch>
            <a:fillRect/>
          </a:stretch>
        </p:blipFill>
        <p:spPr>
          <a:xfrm>
            <a:off x="602624" y="2797625"/>
            <a:ext cx="4919463" cy="1668339"/>
          </a:xfrm>
          <a:prstGeom prst="rect">
            <a:avLst/>
          </a:prstGeom>
        </p:spPr>
      </p:pic>
    </p:spTree>
    <p:extLst>
      <p:ext uri="{BB962C8B-B14F-4D97-AF65-F5344CB8AC3E}">
        <p14:creationId xmlns:p14="http://schemas.microsoft.com/office/powerpoint/2010/main" val="2412125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141520" y="109988"/>
            <a:ext cx="11227263" cy="826677"/>
          </a:xfrm>
        </p:spPr>
        <p:txBody>
          <a:bodyPr/>
          <a:lstStyle/>
          <a:p>
            <a:r>
              <a:rPr lang="en-US" dirty="0"/>
              <a:t>Corrections Site</a:t>
            </a:r>
          </a:p>
        </p:txBody>
      </p:sp>
      <p:pic>
        <p:nvPicPr>
          <p:cNvPr id="5" name="Picture 4">
            <a:extLst>
              <a:ext uri="{FF2B5EF4-FFF2-40B4-BE49-F238E27FC236}">
                <a16:creationId xmlns:a16="http://schemas.microsoft.com/office/drawing/2014/main" id="{964A284E-0FE6-5A42-8FF5-87A043301C9C}"/>
              </a:ext>
            </a:extLst>
          </p:cNvPr>
          <p:cNvPicPr>
            <a:picLocks noChangeAspect="1"/>
          </p:cNvPicPr>
          <p:nvPr/>
        </p:nvPicPr>
        <p:blipFill>
          <a:blip r:embed="rId2"/>
          <a:stretch>
            <a:fillRect/>
          </a:stretch>
        </p:blipFill>
        <p:spPr>
          <a:xfrm>
            <a:off x="3874770" y="178644"/>
            <a:ext cx="8175710" cy="6576486"/>
          </a:xfrm>
          <a:prstGeom prst="rect">
            <a:avLst/>
          </a:prstGeom>
          <a:ln w="25400">
            <a:solidFill>
              <a:schemeClr val="accent1"/>
            </a:solidFill>
          </a:ln>
        </p:spPr>
      </p:pic>
      <p:sp>
        <p:nvSpPr>
          <p:cNvPr id="2" name="TextBox 1">
            <a:extLst>
              <a:ext uri="{FF2B5EF4-FFF2-40B4-BE49-F238E27FC236}">
                <a16:creationId xmlns:a16="http://schemas.microsoft.com/office/drawing/2014/main" id="{42A2929E-D319-E7AA-2E3E-89DDD8E42CDB}"/>
              </a:ext>
            </a:extLst>
          </p:cNvPr>
          <p:cNvSpPr txBox="1"/>
          <p:nvPr/>
        </p:nvSpPr>
        <p:spPr>
          <a:xfrm>
            <a:off x="239485" y="3968822"/>
            <a:ext cx="2460171" cy="923330"/>
          </a:xfrm>
          <a:prstGeom prst="rect">
            <a:avLst/>
          </a:prstGeom>
          <a:noFill/>
        </p:spPr>
        <p:txBody>
          <a:bodyPr wrap="square" rtlCol="0">
            <a:spAutoFit/>
          </a:bodyPr>
          <a:lstStyle/>
          <a:p>
            <a:r>
              <a:rPr lang="en-US" b="1" dirty="0"/>
              <a:t>Omitted:</a:t>
            </a:r>
          </a:p>
          <a:p>
            <a:endParaRPr lang="en-US" b="1" dirty="0"/>
          </a:p>
          <a:p>
            <a:r>
              <a:rPr lang="en-US" b="1" dirty="0"/>
              <a:t>Federal Student Aid</a:t>
            </a:r>
          </a:p>
        </p:txBody>
      </p:sp>
    </p:spTree>
    <p:extLst>
      <p:ext uri="{BB962C8B-B14F-4D97-AF65-F5344CB8AC3E}">
        <p14:creationId xmlns:p14="http://schemas.microsoft.com/office/powerpoint/2010/main" val="1496483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6" name="Picture 5">
            <a:extLst>
              <a:ext uri="{FF2B5EF4-FFF2-40B4-BE49-F238E27FC236}">
                <a16:creationId xmlns:a16="http://schemas.microsoft.com/office/drawing/2014/main" id="{CA808E24-3553-4523-89CA-53F4F731A125}"/>
              </a:ext>
            </a:extLst>
          </p:cNvPr>
          <p:cNvPicPr>
            <a:picLocks noChangeAspect="1"/>
          </p:cNvPicPr>
          <p:nvPr/>
        </p:nvPicPr>
        <p:blipFill>
          <a:blip r:embed="rId2"/>
          <a:stretch>
            <a:fillRect/>
          </a:stretch>
        </p:blipFill>
        <p:spPr>
          <a:xfrm>
            <a:off x="6719582" y="16637"/>
            <a:ext cx="3887840" cy="6811666"/>
          </a:xfrm>
          <a:prstGeom prst="rect">
            <a:avLst/>
          </a:prstGeom>
          <a:ln>
            <a:solidFill>
              <a:schemeClr val="accent1"/>
            </a:solidFill>
          </a:ln>
        </p:spPr>
      </p:pic>
      <p:sp>
        <p:nvSpPr>
          <p:cNvPr id="5" name="TextBox 4">
            <a:extLst>
              <a:ext uri="{FF2B5EF4-FFF2-40B4-BE49-F238E27FC236}">
                <a16:creationId xmlns:a16="http://schemas.microsoft.com/office/drawing/2014/main" id="{070A9E50-18F9-4736-A09A-7526B82FF11E}"/>
              </a:ext>
            </a:extLst>
          </p:cNvPr>
          <p:cNvSpPr txBox="1"/>
          <p:nvPr/>
        </p:nvSpPr>
        <p:spPr>
          <a:xfrm>
            <a:off x="939568" y="4406325"/>
            <a:ext cx="4387442" cy="830997"/>
          </a:xfrm>
          <a:prstGeom prst="rect">
            <a:avLst/>
          </a:prstGeom>
          <a:noFill/>
        </p:spPr>
        <p:txBody>
          <a:bodyPr wrap="square" rtlCol="0">
            <a:spAutoFit/>
          </a:bodyPr>
          <a:lstStyle/>
          <a:p>
            <a:r>
              <a:rPr lang="en-US" sz="2400" dirty="0"/>
              <a:t>Study Cluster information / programs</a:t>
            </a:r>
          </a:p>
        </p:txBody>
      </p:sp>
      <p:pic>
        <p:nvPicPr>
          <p:cNvPr id="7" name="Picture 6">
            <a:extLst>
              <a:ext uri="{FF2B5EF4-FFF2-40B4-BE49-F238E27FC236}">
                <a16:creationId xmlns:a16="http://schemas.microsoft.com/office/drawing/2014/main" id="{5D7BBE41-C48F-2FC4-0849-78A2095282BA}"/>
              </a:ext>
            </a:extLst>
          </p:cNvPr>
          <p:cNvPicPr>
            <a:picLocks noChangeAspect="1"/>
          </p:cNvPicPr>
          <p:nvPr/>
        </p:nvPicPr>
        <p:blipFill>
          <a:blip r:embed="rId3"/>
          <a:stretch>
            <a:fillRect/>
          </a:stretch>
        </p:blipFill>
        <p:spPr>
          <a:xfrm>
            <a:off x="823217" y="2451675"/>
            <a:ext cx="5099227" cy="1710852"/>
          </a:xfrm>
          <a:prstGeom prst="rect">
            <a:avLst/>
          </a:prstGeom>
        </p:spPr>
      </p:pic>
    </p:spTree>
    <p:extLst>
      <p:ext uri="{BB962C8B-B14F-4D97-AF65-F5344CB8AC3E}">
        <p14:creationId xmlns:p14="http://schemas.microsoft.com/office/powerpoint/2010/main" val="2305121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B6CF68-96DA-65BA-B694-CA0430AA2856}"/>
              </a:ext>
            </a:extLst>
          </p:cNvPr>
          <p:cNvPicPr>
            <a:picLocks noChangeAspect="1"/>
          </p:cNvPicPr>
          <p:nvPr/>
        </p:nvPicPr>
        <p:blipFill>
          <a:blip r:embed="rId2"/>
          <a:stretch>
            <a:fillRect/>
          </a:stretch>
        </p:blipFill>
        <p:spPr>
          <a:xfrm>
            <a:off x="344247" y="2451675"/>
            <a:ext cx="5099227" cy="1710852"/>
          </a:xfrm>
          <a:prstGeom prst="rect">
            <a:avLst/>
          </a:prstGeom>
        </p:spPr>
      </p:pic>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D4B241C3-34F6-4EE0-A7AA-0E3689C13E04}"/>
              </a:ext>
            </a:extLst>
          </p:cNvPr>
          <p:cNvPicPr>
            <a:picLocks noChangeAspect="1"/>
          </p:cNvPicPr>
          <p:nvPr/>
        </p:nvPicPr>
        <p:blipFill>
          <a:blip r:embed="rId3"/>
          <a:stretch>
            <a:fillRect/>
          </a:stretch>
        </p:blipFill>
        <p:spPr>
          <a:xfrm>
            <a:off x="3337161" y="965240"/>
            <a:ext cx="8745758" cy="5447358"/>
          </a:xfrm>
          <a:prstGeom prst="rect">
            <a:avLst/>
          </a:prstGeom>
        </p:spPr>
      </p:pic>
      <p:sp>
        <p:nvSpPr>
          <p:cNvPr id="6" name="TextBox 5">
            <a:extLst>
              <a:ext uri="{FF2B5EF4-FFF2-40B4-BE49-F238E27FC236}">
                <a16:creationId xmlns:a16="http://schemas.microsoft.com/office/drawing/2014/main" id="{01EFBA07-144B-4F97-837A-8C96806A33D4}"/>
              </a:ext>
            </a:extLst>
          </p:cNvPr>
          <p:cNvSpPr txBox="1"/>
          <p:nvPr/>
        </p:nvSpPr>
        <p:spPr>
          <a:xfrm>
            <a:off x="704677" y="4380501"/>
            <a:ext cx="2098729" cy="830997"/>
          </a:xfrm>
          <a:prstGeom prst="rect">
            <a:avLst/>
          </a:prstGeom>
          <a:noFill/>
        </p:spPr>
        <p:txBody>
          <a:bodyPr wrap="square" rtlCol="0">
            <a:spAutoFit/>
          </a:bodyPr>
          <a:lstStyle/>
          <a:p>
            <a:r>
              <a:rPr lang="en-US" sz="2400" dirty="0"/>
              <a:t>Study Cluster details</a:t>
            </a:r>
          </a:p>
        </p:txBody>
      </p:sp>
    </p:spTree>
    <p:extLst>
      <p:ext uri="{BB962C8B-B14F-4D97-AF65-F5344CB8AC3E}">
        <p14:creationId xmlns:p14="http://schemas.microsoft.com/office/powerpoint/2010/main" val="2967688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E13D417B-8786-4E27-BCC5-61C27B4FBA4F}"/>
              </a:ext>
            </a:extLst>
          </p:cNvPr>
          <p:cNvPicPr>
            <a:picLocks noChangeAspect="1"/>
          </p:cNvPicPr>
          <p:nvPr/>
        </p:nvPicPr>
        <p:blipFill>
          <a:blip r:embed="rId2"/>
          <a:stretch>
            <a:fillRect/>
          </a:stretch>
        </p:blipFill>
        <p:spPr>
          <a:xfrm>
            <a:off x="5998126" y="79468"/>
            <a:ext cx="3657240" cy="6741956"/>
          </a:xfrm>
          <a:prstGeom prst="rect">
            <a:avLst/>
          </a:prstGeom>
          <a:ln>
            <a:solidFill>
              <a:schemeClr val="accent1"/>
            </a:solidFill>
          </a:ln>
        </p:spPr>
      </p:pic>
      <p:sp>
        <p:nvSpPr>
          <p:cNvPr id="6" name="TextBox 5">
            <a:extLst>
              <a:ext uri="{FF2B5EF4-FFF2-40B4-BE49-F238E27FC236}">
                <a16:creationId xmlns:a16="http://schemas.microsoft.com/office/drawing/2014/main" id="{47EE1856-53FA-4E59-83F3-0F699F1071DA}"/>
              </a:ext>
            </a:extLst>
          </p:cNvPr>
          <p:cNvSpPr txBox="1"/>
          <p:nvPr/>
        </p:nvSpPr>
        <p:spPr>
          <a:xfrm>
            <a:off x="1635856" y="4051885"/>
            <a:ext cx="2098729" cy="461665"/>
          </a:xfrm>
          <a:prstGeom prst="rect">
            <a:avLst/>
          </a:prstGeom>
          <a:noFill/>
        </p:spPr>
        <p:txBody>
          <a:bodyPr wrap="square" rtlCol="0">
            <a:spAutoFit/>
          </a:bodyPr>
          <a:lstStyle/>
          <a:p>
            <a:r>
              <a:rPr lang="en-US" sz="2400" dirty="0"/>
              <a:t>By Title details</a:t>
            </a:r>
          </a:p>
        </p:txBody>
      </p:sp>
      <p:pic>
        <p:nvPicPr>
          <p:cNvPr id="2" name="Picture 1">
            <a:extLst>
              <a:ext uri="{FF2B5EF4-FFF2-40B4-BE49-F238E27FC236}">
                <a16:creationId xmlns:a16="http://schemas.microsoft.com/office/drawing/2014/main" id="{4C2D29B0-1962-E455-20F7-5DB1062F8B47}"/>
              </a:ext>
            </a:extLst>
          </p:cNvPr>
          <p:cNvPicPr>
            <a:picLocks noChangeAspect="1"/>
          </p:cNvPicPr>
          <p:nvPr/>
        </p:nvPicPr>
        <p:blipFill>
          <a:blip r:embed="rId3"/>
          <a:stretch>
            <a:fillRect/>
          </a:stretch>
        </p:blipFill>
        <p:spPr>
          <a:xfrm>
            <a:off x="297437" y="2143065"/>
            <a:ext cx="5099227" cy="1710852"/>
          </a:xfrm>
          <a:prstGeom prst="rect">
            <a:avLst/>
          </a:prstGeom>
        </p:spPr>
      </p:pic>
    </p:spTree>
    <p:extLst>
      <p:ext uri="{BB962C8B-B14F-4D97-AF65-F5344CB8AC3E}">
        <p14:creationId xmlns:p14="http://schemas.microsoft.com/office/powerpoint/2010/main" val="3448909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pic>
        <p:nvPicPr>
          <p:cNvPr id="6" name="Picture 5">
            <a:extLst>
              <a:ext uri="{FF2B5EF4-FFF2-40B4-BE49-F238E27FC236}">
                <a16:creationId xmlns:a16="http://schemas.microsoft.com/office/drawing/2014/main" id="{7C7070E3-BC15-4AC8-8163-81CA9DAD6766}"/>
              </a:ext>
            </a:extLst>
          </p:cNvPr>
          <p:cNvPicPr>
            <a:picLocks noChangeAspect="1"/>
          </p:cNvPicPr>
          <p:nvPr/>
        </p:nvPicPr>
        <p:blipFill>
          <a:blip r:embed="rId2"/>
          <a:stretch>
            <a:fillRect/>
          </a:stretch>
        </p:blipFill>
        <p:spPr>
          <a:xfrm>
            <a:off x="6828639" y="33644"/>
            <a:ext cx="3890810" cy="6807578"/>
          </a:xfrm>
          <a:prstGeom prst="rect">
            <a:avLst/>
          </a:prstGeom>
          <a:ln>
            <a:solidFill>
              <a:schemeClr val="accent1"/>
            </a:solidFill>
          </a:ln>
        </p:spPr>
      </p:pic>
      <p:sp>
        <p:nvSpPr>
          <p:cNvPr id="5" name="TextBox 4">
            <a:extLst>
              <a:ext uri="{FF2B5EF4-FFF2-40B4-BE49-F238E27FC236}">
                <a16:creationId xmlns:a16="http://schemas.microsoft.com/office/drawing/2014/main" id="{E97115B2-6868-4F51-A89A-87CC53678A9B}"/>
              </a:ext>
            </a:extLst>
          </p:cNvPr>
          <p:cNvSpPr txBox="1"/>
          <p:nvPr/>
        </p:nvSpPr>
        <p:spPr>
          <a:xfrm>
            <a:off x="682407" y="4215171"/>
            <a:ext cx="4658685" cy="461665"/>
          </a:xfrm>
          <a:prstGeom prst="rect">
            <a:avLst/>
          </a:prstGeom>
          <a:noFill/>
        </p:spPr>
        <p:txBody>
          <a:bodyPr wrap="square" rtlCol="0">
            <a:spAutoFit/>
          </a:bodyPr>
          <a:lstStyle/>
          <a:p>
            <a:r>
              <a:rPr lang="en-US" sz="2400" dirty="0"/>
              <a:t>Defaults to Massachusetts schools</a:t>
            </a:r>
          </a:p>
        </p:txBody>
      </p:sp>
      <p:pic>
        <p:nvPicPr>
          <p:cNvPr id="7" name="Picture 6">
            <a:extLst>
              <a:ext uri="{FF2B5EF4-FFF2-40B4-BE49-F238E27FC236}">
                <a16:creationId xmlns:a16="http://schemas.microsoft.com/office/drawing/2014/main" id="{BE4C3253-4515-C6BC-9863-3D7AA6C63244}"/>
              </a:ext>
            </a:extLst>
          </p:cNvPr>
          <p:cNvPicPr>
            <a:picLocks noChangeAspect="1"/>
          </p:cNvPicPr>
          <p:nvPr/>
        </p:nvPicPr>
        <p:blipFill>
          <a:blip r:embed="rId3"/>
          <a:stretch>
            <a:fillRect/>
          </a:stretch>
        </p:blipFill>
        <p:spPr>
          <a:xfrm>
            <a:off x="552228" y="2296882"/>
            <a:ext cx="5056944" cy="1747943"/>
          </a:xfrm>
          <a:prstGeom prst="rect">
            <a:avLst/>
          </a:prstGeom>
        </p:spPr>
      </p:pic>
    </p:spTree>
    <p:extLst>
      <p:ext uri="{BB962C8B-B14F-4D97-AF65-F5344CB8AC3E}">
        <p14:creationId xmlns:p14="http://schemas.microsoft.com/office/powerpoint/2010/main" val="1465184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24292"/>
            <a:ext cx="10545566" cy="826677"/>
          </a:xfrm>
        </p:spPr>
        <p:txBody>
          <a:bodyPr/>
          <a:lstStyle/>
          <a:p>
            <a:r>
              <a:rPr lang="en-US" dirty="0"/>
              <a:t>Corrections Site</a:t>
            </a:r>
          </a:p>
        </p:txBody>
      </p:sp>
      <p:pic>
        <p:nvPicPr>
          <p:cNvPr id="6" name="Picture 5">
            <a:extLst>
              <a:ext uri="{FF2B5EF4-FFF2-40B4-BE49-F238E27FC236}">
                <a16:creationId xmlns:a16="http://schemas.microsoft.com/office/drawing/2014/main" id="{13E5A850-16C0-48D2-9B78-CEB565A350FE}"/>
              </a:ext>
            </a:extLst>
          </p:cNvPr>
          <p:cNvPicPr>
            <a:picLocks noChangeAspect="1"/>
          </p:cNvPicPr>
          <p:nvPr/>
        </p:nvPicPr>
        <p:blipFill>
          <a:blip r:embed="rId2"/>
          <a:stretch>
            <a:fillRect/>
          </a:stretch>
        </p:blipFill>
        <p:spPr>
          <a:xfrm>
            <a:off x="6030708" y="62369"/>
            <a:ext cx="5506278" cy="6733262"/>
          </a:xfrm>
          <a:prstGeom prst="rect">
            <a:avLst/>
          </a:prstGeom>
          <a:ln>
            <a:solidFill>
              <a:schemeClr val="accent1"/>
            </a:solidFill>
          </a:ln>
        </p:spPr>
      </p:pic>
      <p:sp>
        <p:nvSpPr>
          <p:cNvPr id="5" name="TextBox 4">
            <a:extLst>
              <a:ext uri="{FF2B5EF4-FFF2-40B4-BE49-F238E27FC236}">
                <a16:creationId xmlns:a16="http://schemas.microsoft.com/office/drawing/2014/main" id="{06E5ED97-08AB-4411-85B7-38EA951328C0}"/>
              </a:ext>
            </a:extLst>
          </p:cNvPr>
          <p:cNvSpPr txBox="1"/>
          <p:nvPr/>
        </p:nvSpPr>
        <p:spPr>
          <a:xfrm>
            <a:off x="1417742" y="4302256"/>
            <a:ext cx="2659308" cy="461665"/>
          </a:xfrm>
          <a:prstGeom prst="rect">
            <a:avLst/>
          </a:prstGeom>
          <a:noFill/>
        </p:spPr>
        <p:txBody>
          <a:bodyPr wrap="square" rtlCol="0">
            <a:spAutoFit/>
          </a:bodyPr>
          <a:lstStyle/>
          <a:p>
            <a:r>
              <a:rPr lang="en-US" sz="2400" dirty="0"/>
              <a:t>Schools at a Glance</a:t>
            </a:r>
          </a:p>
        </p:txBody>
      </p:sp>
      <p:pic>
        <p:nvPicPr>
          <p:cNvPr id="2" name="Picture 1">
            <a:extLst>
              <a:ext uri="{FF2B5EF4-FFF2-40B4-BE49-F238E27FC236}">
                <a16:creationId xmlns:a16="http://schemas.microsoft.com/office/drawing/2014/main" id="{1B93F76A-86DA-9C1F-B11D-C0A7ED34DECD}"/>
              </a:ext>
            </a:extLst>
          </p:cNvPr>
          <p:cNvPicPr>
            <a:picLocks noChangeAspect="1"/>
          </p:cNvPicPr>
          <p:nvPr/>
        </p:nvPicPr>
        <p:blipFill>
          <a:blip r:embed="rId3"/>
          <a:stretch>
            <a:fillRect/>
          </a:stretch>
        </p:blipFill>
        <p:spPr>
          <a:xfrm>
            <a:off x="552228" y="2296882"/>
            <a:ext cx="5056944" cy="1747943"/>
          </a:xfrm>
          <a:prstGeom prst="rect">
            <a:avLst/>
          </a:prstGeom>
        </p:spPr>
      </p:pic>
    </p:spTree>
    <p:extLst>
      <p:ext uri="{BB962C8B-B14F-4D97-AF65-F5344CB8AC3E}">
        <p14:creationId xmlns:p14="http://schemas.microsoft.com/office/powerpoint/2010/main" val="3891778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800"/>
              <a:t>The MassHire CIS Training Calendar</a:t>
            </a:r>
            <a:br>
              <a:rPr lang="en-US" sz="2800"/>
            </a:br>
            <a:r>
              <a:rPr lang="en-US" sz="2800">
                <a:hlinkClick r:id="rId2">
                  <a:extLst>
                    <a:ext uri="{A12FA001-AC4F-418D-AE19-62706E023703}">
                      <ahyp:hlinkClr xmlns:ahyp="http://schemas.microsoft.com/office/drawing/2018/hyperlinkcolor" val="tx"/>
                    </a:ext>
                  </a:extLst>
                </a:hlinkClick>
              </a:rPr>
              <a:t>https://www.mass.gov/workforce-system-staff-training</a:t>
            </a:r>
            <a:r>
              <a:rPr lang="en-US" sz="2800"/>
              <a:t> </a:t>
            </a:r>
          </a:p>
        </p:txBody>
      </p:sp>
      <p:pic>
        <p:nvPicPr>
          <p:cNvPr id="5" name="Picture 4">
            <a:extLst>
              <a:ext uri="{FF2B5EF4-FFF2-40B4-BE49-F238E27FC236}">
                <a16:creationId xmlns:a16="http://schemas.microsoft.com/office/drawing/2014/main" id="{E4A48748-CE85-9A2A-72EA-3A556681F2A1}"/>
              </a:ext>
            </a:extLst>
          </p:cNvPr>
          <p:cNvPicPr>
            <a:picLocks noChangeAspect="1"/>
          </p:cNvPicPr>
          <p:nvPr/>
        </p:nvPicPr>
        <p:blipFill>
          <a:blip r:embed="rId3"/>
          <a:stretch>
            <a:fillRect/>
          </a:stretch>
        </p:blipFill>
        <p:spPr>
          <a:xfrm>
            <a:off x="2897439" y="1446236"/>
            <a:ext cx="6397121" cy="4525963"/>
          </a:xfrm>
          <a:prstGeom prst="rect">
            <a:avLst/>
          </a:prstGeom>
          <a:noFill/>
          <a:ln w="22225">
            <a:solidFill>
              <a:schemeClr val="accent1"/>
            </a:solidFill>
          </a:ln>
        </p:spPr>
      </p:pic>
      <p:sp>
        <p:nvSpPr>
          <p:cNvPr id="10" name="Slide Number Placeholder 4">
            <a:extLst>
              <a:ext uri="{FF2B5EF4-FFF2-40B4-BE49-F238E27FC236}">
                <a16:creationId xmlns:a16="http://schemas.microsoft.com/office/drawing/2014/main" id="{D679420A-9EED-A791-E176-AD399B4B4218}"/>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4</a:t>
            </a:fld>
            <a:endParaRPr lang="en-US"/>
          </a:p>
        </p:txBody>
      </p:sp>
    </p:spTree>
    <p:extLst>
      <p:ext uri="{BB962C8B-B14F-4D97-AF65-F5344CB8AC3E}">
        <p14:creationId xmlns:p14="http://schemas.microsoft.com/office/powerpoint/2010/main" val="385711101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10004"/>
            <a:ext cx="10545566" cy="826677"/>
          </a:xfrm>
        </p:spPr>
        <p:txBody>
          <a:bodyPr/>
          <a:lstStyle/>
          <a:p>
            <a:r>
              <a:rPr lang="en-US" dirty="0"/>
              <a:t>Corrections Site</a:t>
            </a:r>
          </a:p>
        </p:txBody>
      </p:sp>
      <p:pic>
        <p:nvPicPr>
          <p:cNvPr id="6" name="Picture 5">
            <a:extLst>
              <a:ext uri="{FF2B5EF4-FFF2-40B4-BE49-F238E27FC236}">
                <a16:creationId xmlns:a16="http://schemas.microsoft.com/office/drawing/2014/main" id="{8C481E21-AA39-42E3-AFBE-4E866E9934FD}"/>
              </a:ext>
            </a:extLst>
          </p:cNvPr>
          <p:cNvPicPr>
            <a:picLocks noChangeAspect="1"/>
          </p:cNvPicPr>
          <p:nvPr/>
        </p:nvPicPr>
        <p:blipFill>
          <a:blip r:embed="rId2"/>
          <a:stretch>
            <a:fillRect/>
          </a:stretch>
        </p:blipFill>
        <p:spPr>
          <a:xfrm>
            <a:off x="6325298" y="52770"/>
            <a:ext cx="4135298" cy="6788451"/>
          </a:xfrm>
          <a:prstGeom prst="rect">
            <a:avLst/>
          </a:prstGeom>
          <a:ln>
            <a:solidFill>
              <a:schemeClr val="accent1"/>
            </a:solidFill>
          </a:ln>
        </p:spPr>
      </p:pic>
      <p:sp>
        <p:nvSpPr>
          <p:cNvPr id="7" name="TextBox 6">
            <a:extLst>
              <a:ext uri="{FF2B5EF4-FFF2-40B4-BE49-F238E27FC236}">
                <a16:creationId xmlns:a16="http://schemas.microsoft.com/office/drawing/2014/main" id="{F672DFC7-3F90-4134-A45F-C3B03A9C5259}"/>
              </a:ext>
            </a:extLst>
          </p:cNvPr>
          <p:cNvSpPr txBox="1"/>
          <p:nvPr/>
        </p:nvSpPr>
        <p:spPr>
          <a:xfrm>
            <a:off x="1417741" y="4824770"/>
            <a:ext cx="3274001" cy="461665"/>
          </a:xfrm>
          <a:prstGeom prst="rect">
            <a:avLst/>
          </a:prstGeom>
          <a:noFill/>
        </p:spPr>
        <p:txBody>
          <a:bodyPr wrap="square" rtlCol="0">
            <a:spAutoFit/>
          </a:bodyPr>
          <a:lstStyle/>
          <a:p>
            <a:r>
              <a:rPr lang="en-US" sz="2400" dirty="0"/>
              <a:t>National School Listings </a:t>
            </a:r>
          </a:p>
        </p:txBody>
      </p:sp>
      <p:pic>
        <p:nvPicPr>
          <p:cNvPr id="2" name="Picture 1">
            <a:extLst>
              <a:ext uri="{FF2B5EF4-FFF2-40B4-BE49-F238E27FC236}">
                <a16:creationId xmlns:a16="http://schemas.microsoft.com/office/drawing/2014/main" id="{CDE791C7-A502-15D8-F2A1-B14A2F7584A6}"/>
              </a:ext>
            </a:extLst>
          </p:cNvPr>
          <p:cNvPicPr>
            <a:picLocks noChangeAspect="1"/>
          </p:cNvPicPr>
          <p:nvPr/>
        </p:nvPicPr>
        <p:blipFill>
          <a:blip r:embed="rId3"/>
          <a:stretch>
            <a:fillRect/>
          </a:stretch>
        </p:blipFill>
        <p:spPr>
          <a:xfrm>
            <a:off x="552228" y="2296882"/>
            <a:ext cx="5056944" cy="1747943"/>
          </a:xfrm>
          <a:prstGeom prst="rect">
            <a:avLst/>
          </a:prstGeom>
        </p:spPr>
      </p:pic>
    </p:spTree>
    <p:extLst>
      <p:ext uri="{BB962C8B-B14F-4D97-AF65-F5344CB8AC3E}">
        <p14:creationId xmlns:p14="http://schemas.microsoft.com/office/powerpoint/2010/main" val="3898279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38580"/>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E11AD567-34F7-4B64-B26A-D4EEDA1A84D1}"/>
              </a:ext>
            </a:extLst>
          </p:cNvPr>
          <p:cNvPicPr>
            <a:picLocks noChangeAspect="1"/>
          </p:cNvPicPr>
          <p:nvPr/>
        </p:nvPicPr>
        <p:blipFill>
          <a:blip r:embed="rId2"/>
          <a:stretch>
            <a:fillRect/>
          </a:stretch>
        </p:blipFill>
        <p:spPr>
          <a:xfrm>
            <a:off x="6724378" y="41575"/>
            <a:ext cx="4204384" cy="6791257"/>
          </a:xfrm>
          <a:prstGeom prst="rect">
            <a:avLst/>
          </a:prstGeom>
          <a:ln>
            <a:solidFill>
              <a:schemeClr val="accent1"/>
            </a:solidFill>
          </a:ln>
        </p:spPr>
      </p:pic>
      <p:sp>
        <p:nvSpPr>
          <p:cNvPr id="6" name="TextBox 5">
            <a:extLst>
              <a:ext uri="{FF2B5EF4-FFF2-40B4-BE49-F238E27FC236}">
                <a16:creationId xmlns:a16="http://schemas.microsoft.com/office/drawing/2014/main" id="{DEF175E7-6B0A-48EA-B5AA-21D1714379DC}"/>
              </a:ext>
            </a:extLst>
          </p:cNvPr>
          <p:cNvSpPr txBox="1"/>
          <p:nvPr/>
        </p:nvSpPr>
        <p:spPr>
          <a:xfrm>
            <a:off x="1417741" y="4824770"/>
            <a:ext cx="3274001" cy="461665"/>
          </a:xfrm>
          <a:prstGeom prst="rect">
            <a:avLst/>
          </a:prstGeom>
          <a:noFill/>
        </p:spPr>
        <p:txBody>
          <a:bodyPr wrap="square" rtlCol="0">
            <a:spAutoFit/>
          </a:bodyPr>
          <a:lstStyle/>
          <a:p>
            <a:r>
              <a:rPr lang="en-US" sz="2400" dirty="0"/>
              <a:t>National School Listings </a:t>
            </a:r>
          </a:p>
        </p:txBody>
      </p:sp>
      <p:pic>
        <p:nvPicPr>
          <p:cNvPr id="2" name="Picture 1">
            <a:extLst>
              <a:ext uri="{FF2B5EF4-FFF2-40B4-BE49-F238E27FC236}">
                <a16:creationId xmlns:a16="http://schemas.microsoft.com/office/drawing/2014/main" id="{B57AA1A6-627A-DB86-6D0C-69957398E790}"/>
              </a:ext>
            </a:extLst>
          </p:cNvPr>
          <p:cNvPicPr>
            <a:picLocks noChangeAspect="1"/>
          </p:cNvPicPr>
          <p:nvPr/>
        </p:nvPicPr>
        <p:blipFill>
          <a:blip r:embed="rId3"/>
          <a:stretch>
            <a:fillRect/>
          </a:stretch>
        </p:blipFill>
        <p:spPr>
          <a:xfrm>
            <a:off x="552228" y="2296882"/>
            <a:ext cx="5056944" cy="1747943"/>
          </a:xfrm>
          <a:prstGeom prst="rect">
            <a:avLst/>
          </a:prstGeom>
        </p:spPr>
      </p:pic>
    </p:spTree>
    <p:extLst>
      <p:ext uri="{BB962C8B-B14F-4D97-AF65-F5344CB8AC3E}">
        <p14:creationId xmlns:p14="http://schemas.microsoft.com/office/powerpoint/2010/main" val="3751861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09998"/>
            <a:ext cx="10545566" cy="826677"/>
          </a:xfrm>
        </p:spPr>
        <p:txBody>
          <a:bodyPr/>
          <a:lstStyle/>
          <a:p>
            <a:r>
              <a:rPr lang="en-US" dirty="0"/>
              <a:t>Corrections Site</a:t>
            </a:r>
          </a:p>
        </p:txBody>
      </p:sp>
      <p:pic>
        <p:nvPicPr>
          <p:cNvPr id="6" name="Picture 5">
            <a:extLst>
              <a:ext uri="{FF2B5EF4-FFF2-40B4-BE49-F238E27FC236}">
                <a16:creationId xmlns:a16="http://schemas.microsoft.com/office/drawing/2014/main" id="{69F425D8-2C2B-42FA-9062-7A3735161BE0}"/>
              </a:ext>
            </a:extLst>
          </p:cNvPr>
          <p:cNvPicPr>
            <a:picLocks noChangeAspect="1"/>
          </p:cNvPicPr>
          <p:nvPr/>
        </p:nvPicPr>
        <p:blipFill>
          <a:blip r:embed="rId2"/>
          <a:stretch>
            <a:fillRect/>
          </a:stretch>
        </p:blipFill>
        <p:spPr>
          <a:xfrm>
            <a:off x="6367820" y="109988"/>
            <a:ext cx="3943008" cy="6638024"/>
          </a:xfrm>
          <a:prstGeom prst="rect">
            <a:avLst/>
          </a:prstGeom>
          <a:ln>
            <a:solidFill>
              <a:schemeClr val="accent1"/>
            </a:solidFill>
          </a:ln>
        </p:spPr>
      </p:pic>
      <p:pic>
        <p:nvPicPr>
          <p:cNvPr id="5" name="Picture 4">
            <a:extLst>
              <a:ext uri="{FF2B5EF4-FFF2-40B4-BE49-F238E27FC236}">
                <a16:creationId xmlns:a16="http://schemas.microsoft.com/office/drawing/2014/main" id="{B7B6DDDB-B8DC-74FA-A528-C51492446D25}"/>
              </a:ext>
            </a:extLst>
          </p:cNvPr>
          <p:cNvPicPr>
            <a:picLocks noChangeAspect="1"/>
          </p:cNvPicPr>
          <p:nvPr/>
        </p:nvPicPr>
        <p:blipFill>
          <a:blip r:embed="rId3"/>
          <a:stretch>
            <a:fillRect/>
          </a:stretch>
        </p:blipFill>
        <p:spPr>
          <a:xfrm>
            <a:off x="450724" y="2427514"/>
            <a:ext cx="5140080" cy="1754066"/>
          </a:xfrm>
          <a:prstGeom prst="rect">
            <a:avLst/>
          </a:prstGeom>
        </p:spPr>
      </p:pic>
    </p:spTree>
    <p:extLst>
      <p:ext uri="{BB962C8B-B14F-4D97-AF65-F5344CB8AC3E}">
        <p14:creationId xmlns:p14="http://schemas.microsoft.com/office/powerpoint/2010/main" val="3255122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10004"/>
            <a:ext cx="10545566" cy="826677"/>
          </a:xfrm>
        </p:spPr>
        <p:txBody>
          <a:bodyPr/>
          <a:lstStyle/>
          <a:p>
            <a:r>
              <a:rPr lang="en-US" dirty="0"/>
              <a:t>Corrections Site</a:t>
            </a:r>
          </a:p>
        </p:txBody>
      </p:sp>
      <p:pic>
        <p:nvPicPr>
          <p:cNvPr id="3" name="Picture 2">
            <a:extLst>
              <a:ext uri="{FF2B5EF4-FFF2-40B4-BE49-F238E27FC236}">
                <a16:creationId xmlns:a16="http://schemas.microsoft.com/office/drawing/2014/main" id="{9A4E213D-2D0C-4F73-A033-E71E9BF75E53}"/>
              </a:ext>
            </a:extLst>
          </p:cNvPr>
          <p:cNvPicPr>
            <a:picLocks noChangeAspect="1"/>
          </p:cNvPicPr>
          <p:nvPr/>
        </p:nvPicPr>
        <p:blipFill>
          <a:blip r:embed="rId2"/>
          <a:stretch>
            <a:fillRect/>
          </a:stretch>
        </p:blipFill>
        <p:spPr>
          <a:xfrm>
            <a:off x="6233020" y="56311"/>
            <a:ext cx="4794058" cy="6726188"/>
          </a:xfrm>
          <a:prstGeom prst="rect">
            <a:avLst/>
          </a:prstGeom>
          <a:ln>
            <a:solidFill>
              <a:schemeClr val="accent1"/>
            </a:solidFill>
          </a:ln>
        </p:spPr>
      </p:pic>
      <p:pic>
        <p:nvPicPr>
          <p:cNvPr id="6" name="Picture 5">
            <a:extLst>
              <a:ext uri="{FF2B5EF4-FFF2-40B4-BE49-F238E27FC236}">
                <a16:creationId xmlns:a16="http://schemas.microsoft.com/office/drawing/2014/main" id="{0A8BD628-0255-F131-B39A-F9954557CA8C}"/>
              </a:ext>
            </a:extLst>
          </p:cNvPr>
          <p:cNvPicPr>
            <a:picLocks noChangeAspect="1"/>
          </p:cNvPicPr>
          <p:nvPr/>
        </p:nvPicPr>
        <p:blipFill>
          <a:blip r:embed="rId3"/>
          <a:stretch>
            <a:fillRect/>
          </a:stretch>
        </p:blipFill>
        <p:spPr>
          <a:xfrm>
            <a:off x="631372" y="2795607"/>
            <a:ext cx="5209803" cy="1777859"/>
          </a:xfrm>
          <a:prstGeom prst="rect">
            <a:avLst/>
          </a:prstGeom>
        </p:spPr>
      </p:pic>
    </p:spTree>
    <p:extLst>
      <p:ext uri="{BB962C8B-B14F-4D97-AF65-F5344CB8AC3E}">
        <p14:creationId xmlns:p14="http://schemas.microsoft.com/office/powerpoint/2010/main" val="615148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3CDC-323E-315C-6042-63BB43910F5F}"/>
              </a:ext>
            </a:extLst>
          </p:cNvPr>
          <p:cNvSpPr>
            <a:spLocks noGrp="1"/>
          </p:cNvSpPr>
          <p:nvPr>
            <p:ph type="title"/>
          </p:nvPr>
        </p:nvSpPr>
        <p:spPr/>
        <p:txBody>
          <a:bodyPr/>
          <a:lstStyle/>
          <a:p>
            <a:r>
              <a:rPr lang="en-US" dirty="0"/>
              <a:t>Corrections Site</a:t>
            </a:r>
          </a:p>
        </p:txBody>
      </p:sp>
      <p:sp>
        <p:nvSpPr>
          <p:cNvPr id="3" name="Slide Number Placeholder 2">
            <a:extLst>
              <a:ext uri="{FF2B5EF4-FFF2-40B4-BE49-F238E27FC236}">
                <a16:creationId xmlns:a16="http://schemas.microsoft.com/office/drawing/2014/main" id="{8225DAA1-4C65-0848-C3AC-706666A2BC55}"/>
              </a:ext>
            </a:extLst>
          </p:cNvPr>
          <p:cNvSpPr>
            <a:spLocks noGrp="1"/>
          </p:cNvSpPr>
          <p:nvPr>
            <p:ph type="sldNum" sz="quarter" idx="4"/>
          </p:nvPr>
        </p:nvSpPr>
        <p:spPr/>
        <p:txBody>
          <a:bodyPr/>
          <a:lstStyle/>
          <a:p>
            <a:fld id="{941BE8DD-6BA1-AD43-8321-0CEB068BCC7D}" type="slidenum">
              <a:rPr lang="en-US" smtClean="0"/>
              <a:pPr/>
              <a:t>44</a:t>
            </a:fld>
            <a:endParaRPr lang="en-US" dirty="0"/>
          </a:p>
        </p:txBody>
      </p:sp>
      <p:pic>
        <p:nvPicPr>
          <p:cNvPr id="5" name="Picture 4">
            <a:extLst>
              <a:ext uri="{FF2B5EF4-FFF2-40B4-BE49-F238E27FC236}">
                <a16:creationId xmlns:a16="http://schemas.microsoft.com/office/drawing/2014/main" id="{CB0227A7-A724-2B30-29DA-62448B74E26C}"/>
              </a:ext>
            </a:extLst>
          </p:cNvPr>
          <p:cNvPicPr>
            <a:picLocks noChangeAspect="1"/>
          </p:cNvPicPr>
          <p:nvPr/>
        </p:nvPicPr>
        <p:blipFill>
          <a:blip r:embed="rId2"/>
          <a:stretch>
            <a:fillRect/>
          </a:stretch>
        </p:blipFill>
        <p:spPr>
          <a:xfrm>
            <a:off x="2677126" y="1329230"/>
            <a:ext cx="7540260" cy="4832083"/>
          </a:xfrm>
          <a:prstGeom prst="rect">
            <a:avLst/>
          </a:prstGeom>
          <a:ln w="22225">
            <a:solidFill>
              <a:schemeClr val="accent1"/>
            </a:solidFill>
          </a:ln>
        </p:spPr>
      </p:pic>
      <p:sp>
        <p:nvSpPr>
          <p:cNvPr id="6" name="TextBox 5">
            <a:extLst>
              <a:ext uri="{FF2B5EF4-FFF2-40B4-BE49-F238E27FC236}">
                <a16:creationId xmlns:a16="http://schemas.microsoft.com/office/drawing/2014/main" id="{96102320-2F77-9E0C-2884-A87B9BAFA322}"/>
              </a:ext>
            </a:extLst>
          </p:cNvPr>
          <p:cNvSpPr txBox="1"/>
          <p:nvPr/>
        </p:nvSpPr>
        <p:spPr>
          <a:xfrm>
            <a:off x="174169" y="3903512"/>
            <a:ext cx="2460171" cy="2031325"/>
          </a:xfrm>
          <a:prstGeom prst="rect">
            <a:avLst/>
          </a:prstGeom>
          <a:noFill/>
        </p:spPr>
        <p:txBody>
          <a:bodyPr wrap="square" rtlCol="0">
            <a:spAutoFit/>
          </a:bodyPr>
          <a:lstStyle/>
          <a:p>
            <a:r>
              <a:rPr lang="en-US" b="1" dirty="0"/>
              <a:t>Omitted:</a:t>
            </a:r>
          </a:p>
          <a:p>
            <a:endParaRPr lang="en-US" b="1" dirty="0"/>
          </a:p>
          <a:p>
            <a:r>
              <a:rPr lang="en-US" b="1" dirty="0"/>
              <a:t>Resume</a:t>
            </a:r>
          </a:p>
          <a:p>
            <a:endParaRPr lang="en-US" b="1" dirty="0"/>
          </a:p>
          <a:p>
            <a:r>
              <a:rPr lang="en-US" b="1" dirty="0"/>
              <a:t>Cover Letter</a:t>
            </a:r>
          </a:p>
          <a:p>
            <a:endParaRPr lang="en-US" b="1" dirty="0"/>
          </a:p>
          <a:p>
            <a:r>
              <a:rPr lang="en-US" b="1" dirty="0"/>
              <a:t>MassHire JobQuest</a:t>
            </a:r>
          </a:p>
        </p:txBody>
      </p:sp>
      <p:sp>
        <p:nvSpPr>
          <p:cNvPr id="7" name="TextBox 6">
            <a:extLst>
              <a:ext uri="{FF2B5EF4-FFF2-40B4-BE49-F238E27FC236}">
                <a16:creationId xmlns:a16="http://schemas.microsoft.com/office/drawing/2014/main" id="{1F06C8AE-B636-804F-DD48-8044F6349DA1}"/>
              </a:ext>
            </a:extLst>
          </p:cNvPr>
          <p:cNvSpPr txBox="1"/>
          <p:nvPr/>
        </p:nvSpPr>
        <p:spPr>
          <a:xfrm>
            <a:off x="185060" y="2721431"/>
            <a:ext cx="2127019" cy="461665"/>
          </a:xfrm>
          <a:prstGeom prst="rect">
            <a:avLst/>
          </a:prstGeom>
          <a:noFill/>
        </p:spPr>
        <p:txBody>
          <a:bodyPr wrap="square" rtlCol="0">
            <a:spAutoFit/>
          </a:bodyPr>
          <a:lstStyle/>
          <a:p>
            <a:r>
              <a:rPr lang="en-US" sz="2400" b="1" dirty="0"/>
              <a:t>EMPLOYMENT</a:t>
            </a:r>
          </a:p>
        </p:txBody>
      </p:sp>
    </p:spTree>
    <p:extLst>
      <p:ext uri="{BB962C8B-B14F-4D97-AF65-F5344CB8AC3E}">
        <p14:creationId xmlns:p14="http://schemas.microsoft.com/office/powerpoint/2010/main" val="1016822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8496-A002-D32E-3F87-8EDB0365392C}"/>
              </a:ext>
            </a:extLst>
          </p:cNvPr>
          <p:cNvSpPr>
            <a:spLocks noGrp="1"/>
          </p:cNvSpPr>
          <p:nvPr>
            <p:ph type="title"/>
          </p:nvPr>
        </p:nvSpPr>
        <p:spPr/>
        <p:txBody>
          <a:bodyPr/>
          <a:lstStyle/>
          <a:p>
            <a:r>
              <a:rPr lang="en-US" dirty="0"/>
              <a:t>Corrections Site</a:t>
            </a:r>
          </a:p>
        </p:txBody>
      </p:sp>
      <p:sp>
        <p:nvSpPr>
          <p:cNvPr id="3" name="Slide Number Placeholder 2">
            <a:extLst>
              <a:ext uri="{FF2B5EF4-FFF2-40B4-BE49-F238E27FC236}">
                <a16:creationId xmlns:a16="http://schemas.microsoft.com/office/drawing/2014/main" id="{B408BCCE-9F4A-980A-A0B7-6B030D7BE196}"/>
              </a:ext>
            </a:extLst>
          </p:cNvPr>
          <p:cNvSpPr>
            <a:spLocks noGrp="1"/>
          </p:cNvSpPr>
          <p:nvPr>
            <p:ph type="sldNum" sz="quarter" idx="4"/>
          </p:nvPr>
        </p:nvSpPr>
        <p:spPr/>
        <p:txBody>
          <a:bodyPr/>
          <a:lstStyle/>
          <a:p>
            <a:fld id="{941BE8DD-6BA1-AD43-8321-0CEB068BCC7D}" type="slidenum">
              <a:rPr lang="en-US" smtClean="0"/>
              <a:pPr/>
              <a:t>45</a:t>
            </a:fld>
            <a:endParaRPr lang="en-US" dirty="0"/>
          </a:p>
        </p:txBody>
      </p:sp>
      <p:pic>
        <p:nvPicPr>
          <p:cNvPr id="5" name="Picture 4">
            <a:extLst>
              <a:ext uri="{FF2B5EF4-FFF2-40B4-BE49-F238E27FC236}">
                <a16:creationId xmlns:a16="http://schemas.microsoft.com/office/drawing/2014/main" id="{9DFF88F3-B19E-17A9-B905-D3F6C49F4BEE}"/>
              </a:ext>
            </a:extLst>
          </p:cNvPr>
          <p:cNvPicPr>
            <a:picLocks noChangeAspect="1"/>
          </p:cNvPicPr>
          <p:nvPr/>
        </p:nvPicPr>
        <p:blipFill>
          <a:blip r:embed="rId2"/>
          <a:stretch>
            <a:fillRect/>
          </a:stretch>
        </p:blipFill>
        <p:spPr>
          <a:xfrm>
            <a:off x="4396540" y="102215"/>
            <a:ext cx="6950621" cy="6080871"/>
          </a:xfrm>
          <a:prstGeom prst="rect">
            <a:avLst/>
          </a:prstGeom>
          <a:ln w="22225">
            <a:solidFill>
              <a:schemeClr val="accent1"/>
            </a:solidFill>
          </a:ln>
        </p:spPr>
      </p:pic>
      <p:pic>
        <p:nvPicPr>
          <p:cNvPr id="7" name="Picture 6">
            <a:extLst>
              <a:ext uri="{FF2B5EF4-FFF2-40B4-BE49-F238E27FC236}">
                <a16:creationId xmlns:a16="http://schemas.microsoft.com/office/drawing/2014/main" id="{86DA75F1-3B2E-8ED3-BE56-F995FB4F0442}"/>
              </a:ext>
            </a:extLst>
          </p:cNvPr>
          <p:cNvPicPr>
            <a:picLocks noChangeAspect="1"/>
          </p:cNvPicPr>
          <p:nvPr/>
        </p:nvPicPr>
        <p:blipFill>
          <a:blip r:embed="rId3"/>
          <a:stretch>
            <a:fillRect/>
          </a:stretch>
        </p:blipFill>
        <p:spPr>
          <a:xfrm>
            <a:off x="467864" y="2939144"/>
            <a:ext cx="3421586" cy="1153007"/>
          </a:xfrm>
          <a:prstGeom prst="rect">
            <a:avLst/>
          </a:prstGeom>
        </p:spPr>
      </p:pic>
    </p:spTree>
    <p:extLst>
      <p:ext uri="{BB962C8B-B14F-4D97-AF65-F5344CB8AC3E}">
        <p14:creationId xmlns:p14="http://schemas.microsoft.com/office/powerpoint/2010/main" val="801515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Corrections Site</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5" name="Picture 4">
            <a:extLst>
              <a:ext uri="{FF2B5EF4-FFF2-40B4-BE49-F238E27FC236}">
                <a16:creationId xmlns:a16="http://schemas.microsoft.com/office/drawing/2014/main" id="{036FD793-0ECC-47C7-14E9-6BD9A5F8FFE0}"/>
              </a:ext>
            </a:extLst>
          </p:cNvPr>
          <p:cNvPicPr>
            <a:picLocks noChangeAspect="1"/>
          </p:cNvPicPr>
          <p:nvPr/>
        </p:nvPicPr>
        <p:blipFill>
          <a:blip r:embed="rId3"/>
          <a:stretch>
            <a:fillRect/>
          </a:stretch>
        </p:blipFill>
        <p:spPr>
          <a:xfrm>
            <a:off x="4025294" y="0"/>
            <a:ext cx="7171765" cy="6858000"/>
          </a:xfrm>
          <a:prstGeom prst="rect">
            <a:avLst/>
          </a:prstGeom>
          <a:ln>
            <a:solidFill>
              <a:schemeClr val="accent1"/>
            </a:solidFill>
          </a:ln>
        </p:spPr>
      </p:pic>
      <p:pic>
        <p:nvPicPr>
          <p:cNvPr id="8" name="Picture 7">
            <a:extLst>
              <a:ext uri="{FF2B5EF4-FFF2-40B4-BE49-F238E27FC236}">
                <a16:creationId xmlns:a16="http://schemas.microsoft.com/office/drawing/2014/main" id="{3DC6327E-3C26-E11C-CCB8-E8456C74ADB7}"/>
              </a:ext>
            </a:extLst>
          </p:cNvPr>
          <p:cNvPicPr>
            <a:picLocks noChangeAspect="1"/>
          </p:cNvPicPr>
          <p:nvPr/>
        </p:nvPicPr>
        <p:blipFill>
          <a:blip r:embed="rId4"/>
          <a:stretch>
            <a:fillRect/>
          </a:stretch>
        </p:blipFill>
        <p:spPr>
          <a:xfrm>
            <a:off x="1249634" y="4879823"/>
            <a:ext cx="1060796" cy="573074"/>
          </a:xfrm>
          <a:prstGeom prst="rect">
            <a:avLst/>
          </a:prstGeom>
        </p:spPr>
      </p:pic>
    </p:spTree>
    <p:extLst>
      <p:ext uri="{BB962C8B-B14F-4D97-AF65-F5344CB8AC3E}">
        <p14:creationId xmlns:p14="http://schemas.microsoft.com/office/powerpoint/2010/main" val="3578597717"/>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79958" y="386434"/>
            <a:ext cx="3217153" cy="826677"/>
          </a:xfrm>
        </p:spPr>
        <p:txBody>
          <a:bodyPr/>
          <a:lstStyle/>
          <a:p>
            <a:pPr algn="ctr"/>
            <a:r>
              <a:rPr lang="en-US" dirty="0"/>
              <a:t>Corrections Site</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5" name="Picture 4">
            <a:extLst>
              <a:ext uri="{FF2B5EF4-FFF2-40B4-BE49-F238E27FC236}">
                <a16:creationId xmlns:a16="http://schemas.microsoft.com/office/drawing/2014/main" id="{B8991B5E-99EE-4CEA-BBD9-D5418303B818}"/>
              </a:ext>
            </a:extLst>
          </p:cNvPr>
          <p:cNvPicPr>
            <a:picLocks noChangeAspect="1"/>
          </p:cNvPicPr>
          <p:nvPr/>
        </p:nvPicPr>
        <p:blipFill>
          <a:blip r:embed="rId3"/>
          <a:stretch>
            <a:fillRect/>
          </a:stretch>
        </p:blipFill>
        <p:spPr>
          <a:xfrm>
            <a:off x="3599307" y="610171"/>
            <a:ext cx="4591050" cy="2638425"/>
          </a:xfrm>
          <a:prstGeom prst="rect">
            <a:avLst/>
          </a:prstGeom>
        </p:spPr>
      </p:pic>
      <p:pic>
        <p:nvPicPr>
          <p:cNvPr id="8" name="Picture 7">
            <a:extLst>
              <a:ext uri="{FF2B5EF4-FFF2-40B4-BE49-F238E27FC236}">
                <a16:creationId xmlns:a16="http://schemas.microsoft.com/office/drawing/2014/main" id="{3D509BEC-7BAB-4125-A1EA-21614EEEEA81}"/>
              </a:ext>
            </a:extLst>
          </p:cNvPr>
          <p:cNvPicPr>
            <a:picLocks noChangeAspect="1"/>
          </p:cNvPicPr>
          <p:nvPr/>
        </p:nvPicPr>
        <p:blipFill>
          <a:blip r:embed="rId4"/>
          <a:stretch>
            <a:fillRect/>
          </a:stretch>
        </p:blipFill>
        <p:spPr>
          <a:xfrm>
            <a:off x="7301929" y="3704654"/>
            <a:ext cx="4495800" cy="2543175"/>
          </a:xfrm>
          <a:prstGeom prst="rect">
            <a:avLst/>
          </a:prstGeom>
        </p:spPr>
      </p:pic>
      <p:pic>
        <p:nvPicPr>
          <p:cNvPr id="4" name="Picture 3">
            <a:extLst>
              <a:ext uri="{FF2B5EF4-FFF2-40B4-BE49-F238E27FC236}">
                <a16:creationId xmlns:a16="http://schemas.microsoft.com/office/drawing/2014/main" id="{1534AD27-27BD-9995-19DC-816F7CD0915B}"/>
              </a:ext>
            </a:extLst>
          </p:cNvPr>
          <p:cNvPicPr>
            <a:picLocks noChangeAspect="1"/>
          </p:cNvPicPr>
          <p:nvPr/>
        </p:nvPicPr>
        <p:blipFill>
          <a:blip r:embed="rId5"/>
          <a:stretch>
            <a:fillRect/>
          </a:stretch>
        </p:blipFill>
        <p:spPr>
          <a:xfrm>
            <a:off x="1041327" y="4710302"/>
            <a:ext cx="1282201" cy="1196721"/>
          </a:xfrm>
          <a:prstGeom prst="rect">
            <a:avLst/>
          </a:prstGeom>
        </p:spPr>
      </p:pic>
    </p:spTree>
    <p:extLst>
      <p:ext uri="{BB962C8B-B14F-4D97-AF65-F5344CB8AC3E}">
        <p14:creationId xmlns:p14="http://schemas.microsoft.com/office/powerpoint/2010/main" val="1124039690"/>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Corrections Site</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6" name="Picture 5">
            <a:extLst>
              <a:ext uri="{FF2B5EF4-FFF2-40B4-BE49-F238E27FC236}">
                <a16:creationId xmlns:a16="http://schemas.microsoft.com/office/drawing/2014/main" id="{5125CC5C-7098-4891-AA01-8CEFFF5645B3}"/>
              </a:ext>
            </a:extLst>
          </p:cNvPr>
          <p:cNvPicPr>
            <a:picLocks noChangeAspect="1"/>
          </p:cNvPicPr>
          <p:nvPr/>
        </p:nvPicPr>
        <p:blipFill>
          <a:blip r:embed="rId3"/>
          <a:stretch>
            <a:fillRect/>
          </a:stretch>
        </p:blipFill>
        <p:spPr>
          <a:xfrm>
            <a:off x="1316989" y="4840618"/>
            <a:ext cx="1114425" cy="561975"/>
          </a:xfrm>
          <a:prstGeom prst="rect">
            <a:avLst/>
          </a:prstGeom>
        </p:spPr>
      </p:pic>
      <p:pic>
        <p:nvPicPr>
          <p:cNvPr id="5" name="Picture 4">
            <a:extLst>
              <a:ext uri="{FF2B5EF4-FFF2-40B4-BE49-F238E27FC236}">
                <a16:creationId xmlns:a16="http://schemas.microsoft.com/office/drawing/2014/main" id="{E6855998-C198-88E4-7096-7A650E8DA94B}"/>
              </a:ext>
            </a:extLst>
          </p:cNvPr>
          <p:cNvPicPr>
            <a:picLocks noChangeAspect="1"/>
          </p:cNvPicPr>
          <p:nvPr/>
        </p:nvPicPr>
        <p:blipFill>
          <a:blip r:embed="rId4"/>
          <a:stretch>
            <a:fillRect/>
          </a:stretch>
        </p:blipFill>
        <p:spPr>
          <a:xfrm>
            <a:off x="4565740" y="0"/>
            <a:ext cx="6937576" cy="6858000"/>
          </a:xfrm>
          <a:prstGeom prst="rect">
            <a:avLst/>
          </a:prstGeom>
          <a:ln>
            <a:solidFill>
              <a:schemeClr val="accent1"/>
            </a:solidFill>
          </a:ln>
        </p:spPr>
      </p:pic>
    </p:spTree>
    <p:extLst>
      <p:ext uri="{BB962C8B-B14F-4D97-AF65-F5344CB8AC3E}">
        <p14:creationId xmlns:p14="http://schemas.microsoft.com/office/powerpoint/2010/main" val="960297238"/>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Corrections Site</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9" name="Picture 8">
            <a:extLst>
              <a:ext uri="{FF2B5EF4-FFF2-40B4-BE49-F238E27FC236}">
                <a16:creationId xmlns:a16="http://schemas.microsoft.com/office/drawing/2014/main" id="{1D3B04F2-907A-B03F-D3A8-2E638794F317}"/>
              </a:ext>
            </a:extLst>
          </p:cNvPr>
          <p:cNvPicPr>
            <a:picLocks noChangeAspect="1"/>
          </p:cNvPicPr>
          <p:nvPr/>
        </p:nvPicPr>
        <p:blipFill>
          <a:blip r:embed="rId3"/>
          <a:stretch>
            <a:fillRect/>
          </a:stretch>
        </p:blipFill>
        <p:spPr>
          <a:xfrm>
            <a:off x="1164336" y="4886134"/>
            <a:ext cx="1524000" cy="523875"/>
          </a:xfrm>
          <a:prstGeom prst="rect">
            <a:avLst/>
          </a:prstGeom>
        </p:spPr>
      </p:pic>
      <p:pic>
        <p:nvPicPr>
          <p:cNvPr id="4" name="Picture 3">
            <a:extLst>
              <a:ext uri="{FF2B5EF4-FFF2-40B4-BE49-F238E27FC236}">
                <a16:creationId xmlns:a16="http://schemas.microsoft.com/office/drawing/2014/main" id="{85410F35-CE90-E79D-C2EF-783DA7BA6493}"/>
              </a:ext>
            </a:extLst>
          </p:cNvPr>
          <p:cNvPicPr>
            <a:picLocks noChangeAspect="1"/>
          </p:cNvPicPr>
          <p:nvPr/>
        </p:nvPicPr>
        <p:blipFill>
          <a:blip r:embed="rId4"/>
          <a:stretch>
            <a:fillRect/>
          </a:stretch>
        </p:blipFill>
        <p:spPr>
          <a:xfrm>
            <a:off x="4286748" y="119756"/>
            <a:ext cx="5782106" cy="6585843"/>
          </a:xfrm>
          <a:prstGeom prst="rect">
            <a:avLst/>
          </a:prstGeom>
          <a:ln w="19050">
            <a:solidFill>
              <a:schemeClr val="accent1"/>
            </a:solidFill>
          </a:ln>
        </p:spPr>
      </p:pic>
    </p:spTree>
    <p:extLst>
      <p:ext uri="{BB962C8B-B14F-4D97-AF65-F5344CB8AC3E}">
        <p14:creationId xmlns:p14="http://schemas.microsoft.com/office/powerpoint/2010/main" val="66336261"/>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000" dirty="0"/>
              <a:t>The MassHire CIS Training Calendar</a:t>
            </a:r>
            <a:br>
              <a:rPr lang="en-US" sz="2000" dirty="0"/>
            </a:br>
            <a:r>
              <a:rPr lang="en-US" sz="2000" dirty="0"/>
              <a:t>https://www.mass.gov/info-details/masshire-career-information-systems-360-trainings </a:t>
            </a:r>
          </a:p>
        </p:txBody>
      </p:sp>
      <p:pic>
        <p:nvPicPr>
          <p:cNvPr id="4" name="Picture 3">
            <a:extLst>
              <a:ext uri="{FF2B5EF4-FFF2-40B4-BE49-F238E27FC236}">
                <a16:creationId xmlns:a16="http://schemas.microsoft.com/office/drawing/2014/main" id="{16EAF94B-2F33-FE98-E186-B1A502084AFE}"/>
              </a:ext>
            </a:extLst>
          </p:cNvPr>
          <p:cNvPicPr>
            <a:picLocks noChangeAspect="1"/>
          </p:cNvPicPr>
          <p:nvPr/>
        </p:nvPicPr>
        <p:blipFill>
          <a:blip r:embed="rId2"/>
          <a:stretch>
            <a:fillRect/>
          </a:stretch>
        </p:blipFill>
        <p:spPr>
          <a:xfrm>
            <a:off x="2054962" y="1446236"/>
            <a:ext cx="8082076" cy="4525963"/>
          </a:xfrm>
          <a:prstGeom prst="rect">
            <a:avLst/>
          </a:prstGeom>
          <a:noFill/>
          <a:ln w="25400">
            <a:solidFill>
              <a:schemeClr val="accent1"/>
            </a:solidFill>
          </a:ln>
        </p:spPr>
      </p:pic>
      <p:sp>
        <p:nvSpPr>
          <p:cNvPr id="6" name="Slide Number Placeholder 4">
            <a:extLst>
              <a:ext uri="{FF2B5EF4-FFF2-40B4-BE49-F238E27FC236}">
                <a16:creationId xmlns:a16="http://schemas.microsoft.com/office/drawing/2014/main" id="{CCBC4739-3DAF-6E3E-742E-D3D7F8098C4C}"/>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5</a:t>
            </a:fld>
            <a:endParaRPr lang="en-US"/>
          </a:p>
        </p:txBody>
      </p:sp>
    </p:spTree>
    <p:extLst>
      <p:ext uri="{BB962C8B-B14F-4D97-AF65-F5344CB8AC3E}">
        <p14:creationId xmlns:p14="http://schemas.microsoft.com/office/powerpoint/2010/main" val="1167311315"/>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Corrections Site</a:t>
            </a:r>
          </a:p>
        </p:txBody>
      </p:sp>
      <p:pic>
        <p:nvPicPr>
          <p:cNvPr id="3" name="Picture 2">
            <a:extLst>
              <a:ext uri="{FF2B5EF4-FFF2-40B4-BE49-F238E27FC236}">
                <a16:creationId xmlns:a16="http://schemas.microsoft.com/office/drawing/2014/main" id="{D4D74F29-5A0F-4FA4-B504-31B05A893121}"/>
              </a:ext>
            </a:extLst>
          </p:cNvPr>
          <p:cNvPicPr>
            <a:picLocks noChangeAspect="1"/>
          </p:cNvPicPr>
          <p:nvPr/>
        </p:nvPicPr>
        <p:blipFill>
          <a:blip r:embed="rId2"/>
          <a:stretch>
            <a:fillRect/>
          </a:stretch>
        </p:blipFill>
        <p:spPr>
          <a:xfrm>
            <a:off x="394271" y="2690812"/>
            <a:ext cx="2857500" cy="1476375"/>
          </a:xfrm>
          <a:prstGeom prst="rect">
            <a:avLst/>
          </a:prstGeom>
        </p:spPr>
      </p:pic>
      <p:pic>
        <p:nvPicPr>
          <p:cNvPr id="9" name="Picture 8">
            <a:extLst>
              <a:ext uri="{FF2B5EF4-FFF2-40B4-BE49-F238E27FC236}">
                <a16:creationId xmlns:a16="http://schemas.microsoft.com/office/drawing/2014/main" id="{E1CA0A65-BB49-2E98-A8CC-E25CA17851D1}"/>
              </a:ext>
            </a:extLst>
          </p:cNvPr>
          <p:cNvPicPr>
            <a:picLocks noChangeAspect="1"/>
          </p:cNvPicPr>
          <p:nvPr/>
        </p:nvPicPr>
        <p:blipFill>
          <a:blip r:embed="rId3"/>
          <a:stretch>
            <a:fillRect/>
          </a:stretch>
        </p:blipFill>
        <p:spPr>
          <a:xfrm>
            <a:off x="4245503" y="0"/>
            <a:ext cx="6886967" cy="6858000"/>
          </a:xfrm>
          <a:prstGeom prst="rect">
            <a:avLst/>
          </a:prstGeom>
          <a:ln>
            <a:solidFill>
              <a:schemeClr val="accent1"/>
            </a:solidFill>
          </a:ln>
        </p:spPr>
      </p:pic>
      <p:pic>
        <p:nvPicPr>
          <p:cNvPr id="11" name="Picture 10">
            <a:extLst>
              <a:ext uri="{FF2B5EF4-FFF2-40B4-BE49-F238E27FC236}">
                <a16:creationId xmlns:a16="http://schemas.microsoft.com/office/drawing/2014/main" id="{80201083-951A-30FA-E089-5ACC55B66BEE}"/>
              </a:ext>
            </a:extLst>
          </p:cNvPr>
          <p:cNvPicPr>
            <a:picLocks noChangeAspect="1"/>
          </p:cNvPicPr>
          <p:nvPr/>
        </p:nvPicPr>
        <p:blipFill>
          <a:blip r:embed="rId4"/>
          <a:stretch>
            <a:fillRect/>
          </a:stretch>
        </p:blipFill>
        <p:spPr>
          <a:xfrm>
            <a:off x="1206246" y="4857559"/>
            <a:ext cx="1257300" cy="581025"/>
          </a:xfrm>
          <a:prstGeom prst="rect">
            <a:avLst/>
          </a:prstGeom>
        </p:spPr>
      </p:pic>
    </p:spTree>
    <p:extLst>
      <p:ext uri="{BB962C8B-B14F-4D97-AF65-F5344CB8AC3E}">
        <p14:creationId xmlns:p14="http://schemas.microsoft.com/office/powerpoint/2010/main" val="200648310"/>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9260-159A-211B-9550-DF5A946422A8}"/>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E44CD5D4-4AC1-42D3-31DA-52A5E38920C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0B45444F-0DD9-DAC4-5127-B787B282023B}"/>
              </a:ext>
            </a:extLst>
          </p:cNvPr>
          <p:cNvSpPr>
            <a:spLocks noGrp="1"/>
          </p:cNvSpPr>
          <p:nvPr>
            <p:ph type="sldNum" sz="quarter" idx="12"/>
          </p:nvPr>
        </p:nvSpPr>
        <p:spPr/>
        <p:txBody>
          <a:bodyPr/>
          <a:lstStyle/>
          <a:p>
            <a:pPr>
              <a:defRPr/>
            </a:pPr>
            <a:fld id="{E072579F-9FF5-4201-872C-73481382824D}" type="slidenum">
              <a:rPr lang="en-US" smtClean="0"/>
              <a:pPr>
                <a:defRPr/>
              </a:pPr>
              <a:t>51</a:t>
            </a:fld>
            <a:endParaRPr lang="en-US" dirty="0"/>
          </a:p>
        </p:txBody>
      </p:sp>
      <p:pic>
        <p:nvPicPr>
          <p:cNvPr id="7" name="Picture 6">
            <a:extLst>
              <a:ext uri="{FF2B5EF4-FFF2-40B4-BE49-F238E27FC236}">
                <a16:creationId xmlns:a16="http://schemas.microsoft.com/office/drawing/2014/main" id="{F3B51BE3-0DC1-43A6-21D2-C9A0CF648EBA}"/>
              </a:ext>
            </a:extLst>
          </p:cNvPr>
          <p:cNvPicPr>
            <a:picLocks noChangeAspect="1"/>
          </p:cNvPicPr>
          <p:nvPr/>
        </p:nvPicPr>
        <p:blipFill>
          <a:blip r:embed="rId2"/>
          <a:stretch>
            <a:fillRect/>
          </a:stretch>
        </p:blipFill>
        <p:spPr>
          <a:xfrm>
            <a:off x="2819400" y="1273064"/>
            <a:ext cx="6797379" cy="4910022"/>
          </a:xfrm>
          <a:prstGeom prst="rect">
            <a:avLst/>
          </a:prstGeom>
          <a:ln w="22225">
            <a:solidFill>
              <a:schemeClr val="accent1"/>
            </a:solidFill>
          </a:ln>
        </p:spPr>
      </p:pic>
      <p:sp>
        <p:nvSpPr>
          <p:cNvPr id="10" name="TextBox 9">
            <a:extLst>
              <a:ext uri="{FF2B5EF4-FFF2-40B4-BE49-F238E27FC236}">
                <a16:creationId xmlns:a16="http://schemas.microsoft.com/office/drawing/2014/main" id="{8418A0C9-98D5-CE28-4FE5-5A8290BE93C1}"/>
              </a:ext>
            </a:extLst>
          </p:cNvPr>
          <p:cNvSpPr txBox="1"/>
          <p:nvPr/>
        </p:nvSpPr>
        <p:spPr>
          <a:xfrm>
            <a:off x="223757" y="2303306"/>
            <a:ext cx="2460171" cy="3416320"/>
          </a:xfrm>
          <a:prstGeom prst="rect">
            <a:avLst/>
          </a:prstGeom>
          <a:noFill/>
        </p:spPr>
        <p:txBody>
          <a:bodyPr wrap="square" rtlCol="0">
            <a:spAutoFit/>
          </a:bodyPr>
          <a:lstStyle/>
          <a:p>
            <a:r>
              <a:rPr lang="en-US" b="1" dirty="0"/>
              <a:t>Statewide license for all Massachusetts Cities and Towns.</a:t>
            </a:r>
          </a:p>
          <a:p>
            <a:endParaRPr lang="en-US" b="1" dirty="0"/>
          </a:p>
          <a:p>
            <a:r>
              <a:rPr lang="en-US" b="1" dirty="0"/>
              <a:t>Lists all 4 types of CIS 360 education levels.</a:t>
            </a:r>
          </a:p>
          <a:p>
            <a:endParaRPr lang="en-US" b="1" dirty="0"/>
          </a:p>
          <a:p>
            <a:r>
              <a:rPr lang="en-US" b="1" i="1" dirty="0"/>
              <a:t>Only Junior High School has significant differences.</a:t>
            </a:r>
          </a:p>
          <a:p>
            <a:endParaRPr lang="en-US" b="1" dirty="0"/>
          </a:p>
          <a:p>
            <a:endParaRPr lang="en-US" b="1" dirty="0"/>
          </a:p>
        </p:txBody>
      </p:sp>
    </p:spTree>
    <p:extLst>
      <p:ext uri="{BB962C8B-B14F-4D97-AF65-F5344CB8AC3E}">
        <p14:creationId xmlns:p14="http://schemas.microsoft.com/office/powerpoint/2010/main" val="3821289858"/>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D26C-2B91-8B5E-8136-48E74B39AF36}"/>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2D9E258A-25B5-7A22-594C-7CC45FAC67A4}"/>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F608D023-9A79-84FF-5379-7DAD9D3AA1D1}"/>
              </a:ext>
            </a:extLst>
          </p:cNvPr>
          <p:cNvSpPr>
            <a:spLocks noGrp="1"/>
          </p:cNvSpPr>
          <p:nvPr>
            <p:ph type="sldNum" sz="quarter" idx="12"/>
          </p:nvPr>
        </p:nvSpPr>
        <p:spPr/>
        <p:txBody>
          <a:bodyPr/>
          <a:lstStyle/>
          <a:p>
            <a:pPr>
              <a:defRPr/>
            </a:pPr>
            <a:fld id="{E072579F-9FF5-4201-872C-73481382824D}" type="slidenum">
              <a:rPr lang="en-US" smtClean="0"/>
              <a:pPr>
                <a:defRPr/>
              </a:pPr>
              <a:t>52</a:t>
            </a:fld>
            <a:endParaRPr lang="en-US" dirty="0"/>
          </a:p>
        </p:txBody>
      </p:sp>
      <p:pic>
        <p:nvPicPr>
          <p:cNvPr id="7" name="Picture 6">
            <a:extLst>
              <a:ext uri="{FF2B5EF4-FFF2-40B4-BE49-F238E27FC236}">
                <a16:creationId xmlns:a16="http://schemas.microsoft.com/office/drawing/2014/main" id="{08511E72-7B30-F3CE-D8DE-B8E93EF051E1}"/>
              </a:ext>
            </a:extLst>
          </p:cNvPr>
          <p:cNvPicPr>
            <a:picLocks noChangeAspect="1"/>
          </p:cNvPicPr>
          <p:nvPr/>
        </p:nvPicPr>
        <p:blipFill>
          <a:blip r:embed="rId2"/>
          <a:stretch>
            <a:fillRect/>
          </a:stretch>
        </p:blipFill>
        <p:spPr>
          <a:xfrm>
            <a:off x="2818838" y="1338943"/>
            <a:ext cx="7956053" cy="4757057"/>
          </a:xfrm>
          <a:prstGeom prst="rect">
            <a:avLst/>
          </a:prstGeom>
          <a:ln w="22225">
            <a:solidFill>
              <a:schemeClr val="accent1"/>
            </a:solidFill>
          </a:ln>
        </p:spPr>
      </p:pic>
      <p:sp>
        <p:nvSpPr>
          <p:cNvPr id="9" name="TextBox 8">
            <a:extLst>
              <a:ext uri="{FF2B5EF4-FFF2-40B4-BE49-F238E27FC236}">
                <a16:creationId xmlns:a16="http://schemas.microsoft.com/office/drawing/2014/main" id="{75831D0A-BD74-EE1A-BE7B-5766A43EB31E}"/>
              </a:ext>
            </a:extLst>
          </p:cNvPr>
          <p:cNvSpPr txBox="1"/>
          <p:nvPr/>
        </p:nvSpPr>
        <p:spPr>
          <a:xfrm>
            <a:off x="223757" y="1965849"/>
            <a:ext cx="2460171" cy="3970318"/>
          </a:xfrm>
          <a:prstGeom prst="rect">
            <a:avLst/>
          </a:prstGeom>
          <a:noFill/>
        </p:spPr>
        <p:txBody>
          <a:bodyPr wrap="square" rtlCol="0">
            <a:spAutoFit/>
          </a:bodyPr>
          <a:lstStyle/>
          <a:p>
            <a:r>
              <a:rPr lang="en-US" b="1" dirty="0"/>
              <a:t>Statewide license for all Massachusetts Cities and Towns.</a:t>
            </a:r>
          </a:p>
          <a:p>
            <a:endParaRPr lang="en-US" b="1" dirty="0"/>
          </a:p>
          <a:p>
            <a:r>
              <a:rPr lang="en-US" b="1" dirty="0"/>
              <a:t>Just Enter the correct Zip Code for the Selected City / Town.</a:t>
            </a:r>
          </a:p>
          <a:p>
            <a:endParaRPr lang="en-US" b="1" dirty="0"/>
          </a:p>
          <a:p>
            <a:r>
              <a:rPr lang="en-US" b="1" dirty="0"/>
              <a:t>The selected type of CIS 360 will come up.  (</a:t>
            </a:r>
            <a:r>
              <a:rPr lang="en-US" b="1" i="1" dirty="0"/>
              <a:t>Adult to Junior High School.)</a:t>
            </a:r>
          </a:p>
          <a:p>
            <a:endParaRPr lang="en-US" b="1" dirty="0"/>
          </a:p>
          <a:p>
            <a:endParaRPr lang="en-US" b="1" dirty="0"/>
          </a:p>
        </p:txBody>
      </p:sp>
    </p:spTree>
    <p:extLst>
      <p:ext uri="{BB962C8B-B14F-4D97-AF65-F5344CB8AC3E}">
        <p14:creationId xmlns:p14="http://schemas.microsoft.com/office/powerpoint/2010/main" val="3979465742"/>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6C93-122E-94C1-7EB7-16804127963E}"/>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68708706-BF04-05DB-166C-386BF5545B02}"/>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1D8BC4FE-43DB-B9E6-E551-F8D517AC9BF0}"/>
              </a:ext>
            </a:extLst>
          </p:cNvPr>
          <p:cNvSpPr>
            <a:spLocks noGrp="1"/>
          </p:cNvSpPr>
          <p:nvPr>
            <p:ph type="sldNum" sz="quarter" idx="12"/>
          </p:nvPr>
        </p:nvSpPr>
        <p:spPr/>
        <p:txBody>
          <a:bodyPr/>
          <a:lstStyle/>
          <a:p>
            <a:pPr>
              <a:defRPr/>
            </a:pPr>
            <a:fld id="{E072579F-9FF5-4201-872C-73481382824D}" type="slidenum">
              <a:rPr lang="en-US" smtClean="0"/>
              <a:pPr>
                <a:defRPr/>
              </a:pPr>
              <a:t>53</a:t>
            </a:fld>
            <a:endParaRPr lang="en-US" dirty="0"/>
          </a:p>
        </p:txBody>
      </p:sp>
      <p:pic>
        <p:nvPicPr>
          <p:cNvPr id="7" name="Picture 6">
            <a:extLst>
              <a:ext uri="{FF2B5EF4-FFF2-40B4-BE49-F238E27FC236}">
                <a16:creationId xmlns:a16="http://schemas.microsoft.com/office/drawing/2014/main" id="{C7ED7C36-A325-3C2A-6846-B6AFFA8853F4}"/>
              </a:ext>
            </a:extLst>
          </p:cNvPr>
          <p:cNvPicPr>
            <a:picLocks noChangeAspect="1"/>
          </p:cNvPicPr>
          <p:nvPr/>
        </p:nvPicPr>
        <p:blipFill>
          <a:blip r:embed="rId2"/>
          <a:stretch>
            <a:fillRect/>
          </a:stretch>
        </p:blipFill>
        <p:spPr>
          <a:xfrm>
            <a:off x="3850209" y="1273627"/>
            <a:ext cx="5208390" cy="5072895"/>
          </a:xfrm>
          <a:prstGeom prst="rect">
            <a:avLst/>
          </a:prstGeom>
          <a:ln w="22225">
            <a:solidFill>
              <a:schemeClr val="accent1"/>
            </a:solidFill>
          </a:ln>
        </p:spPr>
      </p:pic>
      <p:sp>
        <p:nvSpPr>
          <p:cNvPr id="8" name="TextBox 7">
            <a:extLst>
              <a:ext uri="{FF2B5EF4-FFF2-40B4-BE49-F238E27FC236}">
                <a16:creationId xmlns:a16="http://schemas.microsoft.com/office/drawing/2014/main" id="{17B5179B-E297-3BEF-9711-EFE36117EC75}"/>
              </a:ext>
            </a:extLst>
          </p:cNvPr>
          <p:cNvSpPr txBox="1"/>
          <p:nvPr/>
        </p:nvSpPr>
        <p:spPr>
          <a:xfrm>
            <a:off x="343491" y="1922306"/>
            <a:ext cx="3020195" cy="5078313"/>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State (</a:t>
            </a:r>
            <a:r>
              <a:rPr lang="en-US" b="1" i="1" dirty="0"/>
              <a:t>City and Town</a:t>
            </a:r>
            <a:r>
              <a:rPr lang="en-US" b="1" dirty="0"/>
              <a:t>) log in does come in:</a:t>
            </a:r>
          </a:p>
          <a:p>
            <a:endParaRPr lang="en-US" b="1" dirty="0"/>
          </a:p>
          <a:p>
            <a:r>
              <a:rPr lang="en-US" b="1" dirty="0"/>
              <a:t>English </a:t>
            </a:r>
          </a:p>
          <a:p>
            <a:endParaRPr lang="en-US" b="1" dirty="0"/>
          </a:p>
          <a:p>
            <a:r>
              <a:rPr lang="en-US" b="1" dirty="0"/>
              <a:t>Spanish  (Espanol) </a:t>
            </a:r>
          </a:p>
          <a:p>
            <a:endParaRPr lang="en-US" b="1" dirty="0"/>
          </a:p>
          <a:p>
            <a:r>
              <a:rPr lang="en-US" b="1" dirty="0"/>
              <a:t> </a:t>
            </a:r>
          </a:p>
          <a:p>
            <a:endParaRPr lang="en-US" b="1" dirty="0"/>
          </a:p>
          <a:p>
            <a:endParaRPr lang="en-US" b="1" dirty="0"/>
          </a:p>
          <a:p>
            <a:r>
              <a:rPr lang="en-US" b="1" dirty="0"/>
              <a:t>(</a:t>
            </a:r>
            <a:r>
              <a:rPr lang="en-US" b="1" i="1" dirty="0"/>
              <a:t>Junior High School Version shown</a:t>
            </a:r>
            <a:r>
              <a:rPr lang="en-US" b="1" dirty="0"/>
              <a:t>) . </a:t>
            </a:r>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728920629"/>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0B00-A2B2-33E3-0908-00DEDB349289}"/>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6322B890-AB0C-42CB-3E50-0A881186337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CD80EE0B-37FA-593A-63A8-7DA4A0D62421}"/>
              </a:ext>
            </a:extLst>
          </p:cNvPr>
          <p:cNvSpPr>
            <a:spLocks noGrp="1"/>
          </p:cNvSpPr>
          <p:nvPr>
            <p:ph type="sldNum" sz="quarter" idx="12"/>
          </p:nvPr>
        </p:nvSpPr>
        <p:spPr/>
        <p:txBody>
          <a:bodyPr/>
          <a:lstStyle/>
          <a:p>
            <a:pPr>
              <a:defRPr/>
            </a:pPr>
            <a:fld id="{E072579F-9FF5-4201-872C-73481382824D}" type="slidenum">
              <a:rPr lang="en-US" smtClean="0"/>
              <a:pPr>
                <a:defRPr/>
              </a:pPr>
              <a:t>54</a:t>
            </a:fld>
            <a:endParaRPr lang="en-US" dirty="0"/>
          </a:p>
        </p:txBody>
      </p:sp>
      <p:pic>
        <p:nvPicPr>
          <p:cNvPr id="7" name="Picture 6">
            <a:extLst>
              <a:ext uri="{FF2B5EF4-FFF2-40B4-BE49-F238E27FC236}">
                <a16:creationId xmlns:a16="http://schemas.microsoft.com/office/drawing/2014/main" id="{BFD631BE-1028-2F54-6098-7A6CDA08556F}"/>
              </a:ext>
            </a:extLst>
          </p:cNvPr>
          <p:cNvPicPr>
            <a:picLocks noChangeAspect="1"/>
          </p:cNvPicPr>
          <p:nvPr/>
        </p:nvPicPr>
        <p:blipFill>
          <a:blip r:embed="rId2"/>
          <a:stretch>
            <a:fillRect/>
          </a:stretch>
        </p:blipFill>
        <p:spPr>
          <a:xfrm>
            <a:off x="3921976" y="936171"/>
            <a:ext cx="4348048" cy="5693226"/>
          </a:xfrm>
          <a:prstGeom prst="rect">
            <a:avLst/>
          </a:prstGeom>
          <a:ln w="22225">
            <a:solidFill>
              <a:schemeClr val="accent1"/>
            </a:solidFill>
          </a:ln>
        </p:spPr>
      </p:pic>
      <p:sp>
        <p:nvSpPr>
          <p:cNvPr id="9" name="TextBox 8">
            <a:extLst>
              <a:ext uri="{FF2B5EF4-FFF2-40B4-BE49-F238E27FC236}">
                <a16:creationId xmlns:a16="http://schemas.microsoft.com/office/drawing/2014/main" id="{D6E45ED2-15D7-5F8C-D727-9C5BBF712FCB}"/>
              </a:ext>
            </a:extLst>
          </p:cNvPr>
          <p:cNvSpPr txBox="1"/>
          <p:nvPr/>
        </p:nvSpPr>
        <p:spPr>
          <a:xfrm>
            <a:off x="223757" y="2782282"/>
            <a:ext cx="2460171" cy="2031325"/>
          </a:xfrm>
          <a:prstGeom prst="rect">
            <a:avLst/>
          </a:prstGeom>
          <a:noFill/>
        </p:spPr>
        <p:txBody>
          <a:bodyPr wrap="square" rtlCol="0">
            <a:spAutoFit/>
          </a:bodyPr>
          <a:lstStyle/>
          <a:p>
            <a:r>
              <a:rPr lang="en-US" b="1" dirty="0"/>
              <a:t>Difference between </a:t>
            </a:r>
          </a:p>
          <a:p>
            <a:r>
              <a:rPr lang="en-US" b="1" dirty="0"/>
              <a:t>State log In </a:t>
            </a:r>
          </a:p>
          <a:p>
            <a:r>
              <a:rPr lang="en-US" b="1" dirty="0"/>
              <a:t>versus </a:t>
            </a:r>
          </a:p>
          <a:p>
            <a:r>
              <a:rPr lang="en-US" b="1" dirty="0"/>
              <a:t>Corrections site:</a:t>
            </a:r>
          </a:p>
          <a:p>
            <a:endParaRPr lang="en-US" b="1" dirty="0"/>
          </a:p>
          <a:p>
            <a:endParaRPr lang="en-US" b="1" dirty="0"/>
          </a:p>
          <a:p>
            <a:r>
              <a:rPr lang="en-US" b="1" dirty="0"/>
              <a:t>None</a:t>
            </a:r>
          </a:p>
        </p:txBody>
      </p:sp>
      <p:sp>
        <p:nvSpPr>
          <p:cNvPr id="10" name="TextBox 9">
            <a:extLst>
              <a:ext uri="{FF2B5EF4-FFF2-40B4-BE49-F238E27FC236}">
                <a16:creationId xmlns:a16="http://schemas.microsoft.com/office/drawing/2014/main" id="{7846689D-B5E6-2D94-3CF1-482CC4961AC3}"/>
              </a:ext>
            </a:extLst>
          </p:cNvPr>
          <p:cNvSpPr txBox="1"/>
          <p:nvPr/>
        </p:nvSpPr>
        <p:spPr>
          <a:xfrm>
            <a:off x="8660178" y="2771392"/>
            <a:ext cx="2460171" cy="3139321"/>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State (</a:t>
            </a:r>
            <a:r>
              <a:rPr lang="en-US" b="1" i="1" dirty="0"/>
              <a:t>City and Town</a:t>
            </a:r>
            <a:r>
              <a:rPr lang="en-US" b="1" dirty="0"/>
              <a:t>) log in does not have the ability to save (</a:t>
            </a:r>
            <a:r>
              <a:rPr lang="en-US" b="1" i="1" dirty="0"/>
              <a:t>like the Corrections site</a:t>
            </a:r>
            <a:r>
              <a:rPr lang="en-US" b="1" dirty="0"/>
              <a:t>) to your portfolio. </a:t>
            </a:r>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4258408139"/>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423D4-97F9-41DB-C500-63D97021A4FE}"/>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D842B783-1817-9C05-401C-9F616A4469CE}"/>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B0C6CEA-21E6-2228-ECFD-8DA9F2EE214E}"/>
              </a:ext>
            </a:extLst>
          </p:cNvPr>
          <p:cNvSpPr>
            <a:spLocks noGrp="1"/>
          </p:cNvSpPr>
          <p:nvPr>
            <p:ph type="sldNum" sz="quarter" idx="12"/>
          </p:nvPr>
        </p:nvSpPr>
        <p:spPr/>
        <p:txBody>
          <a:bodyPr/>
          <a:lstStyle/>
          <a:p>
            <a:pPr>
              <a:defRPr/>
            </a:pPr>
            <a:fld id="{E072579F-9FF5-4201-872C-73481382824D}" type="slidenum">
              <a:rPr lang="en-US" smtClean="0"/>
              <a:pPr>
                <a:defRPr/>
              </a:pPr>
              <a:t>55</a:t>
            </a:fld>
            <a:endParaRPr lang="en-US" dirty="0"/>
          </a:p>
        </p:txBody>
      </p:sp>
      <p:pic>
        <p:nvPicPr>
          <p:cNvPr id="7" name="Picture 6">
            <a:extLst>
              <a:ext uri="{FF2B5EF4-FFF2-40B4-BE49-F238E27FC236}">
                <a16:creationId xmlns:a16="http://schemas.microsoft.com/office/drawing/2014/main" id="{8FF94EEA-DABF-65A2-CDAB-9B2273AD72C0}"/>
              </a:ext>
            </a:extLst>
          </p:cNvPr>
          <p:cNvPicPr>
            <a:picLocks noChangeAspect="1"/>
          </p:cNvPicPr>
          <p:nvPr/>
        </p:nvPicPr>
        <p:blipFill>
          <a:blip r:embed="rId2"/>
          <a:stretch>
            <a:fillRect/>
          </a:stretch>
        </p:blipFill>
        <p:spPr>
          <a:xfrm>
            <a:off x="2752112" y="1018596"/>
            <a:ext cx="6513136" cy="5175375"/>
          </a:xfrm>
          <a:prstGeom prst="rect">
            <a:avLst/>
          </a:prstGeom>
          <a:ln w="22225">
            <a:solidFill>
              <a:schemeClr val="accent1"/>
            </a:solidFill>
          </a:ln>
        </p:spPr>
      </p:pic>
      <p:sp>
        <p:nvSpPr>
          <p:cNvPr id="12" name="TextBox 11">
            <a:extLst>
              <a:ext uri="{FF2B5EF4-FFF2-40B4-BE49-F238E27FC236}">
                <a16:creationId xmlns:a16="http://schemas.microsoft.com/office/drawing/2014/main" id="{7AEA7E65-C4E2-281A-717A-D2FB15AF1805}"/>
              </a:ext>
            </a:extLst>
          </p:cNvPr>
          <p:cNvSpPr txBox="1"/>
          <p:nvPr/>
        </p:nvSpPr>
        <p:spPr>
          <a:xfrm>
            <a:off x="223757" y="1954964"/>
            <a:ext cx="2460171" cy="3693319"/>
          </a:xfrm>
          <a:prstGeom prst="rect">
            <a:avLst/>
          </a:prstGeom>
          <a:noFill/>
        </p:spPr>
        <p:txBody>
          <a:bodyPr wrap="square" rtlCol="0">
            <a:spAutoFit/>
          </a:bodyPr>
          <a:lstStyle/>
          <a:p>
            <a:r>
              <a:rPr lang="en-US" b="1" dirty="0"/>
              <a:t>Difference between </a:t>
            </a:r>
          </a:p>
          <a:p>
            <a:r>
              <a:rPr lang="en-US" b="1" dirty="0"/>
              <a:t>State log In </a:t>
            </a:r>
          </a:p>
          <a:p>
            <a:r>
              <a:rPr lang="en-US" b="1" dirty="0"/>
              <a:t>versus </a:t>
            </a:r>
          </a:p>
          <a:p>
            <a:r>
              <a:rPr lang="en-US" b="1" dirty="0"/>
              <a:t>Corrections site:</a:t>
            </a:r>
          </a:p>
          <a:p>
            <a:endParaRPr lang="en-US" b="1" dirty="0"/>
          </a:p>
          <a:p>
            <a:r>
              <a:rPr lang="en-US" b="1" i="1" dirty="0"/>
              <a:t>Included are:</a:t>
            </a:r>
          </a:p>
          <a:p>
            <a:endParaRPr lang="en-US" b="1" dirty="0"/>
          </a:p>
          <a:p>
            <a:endParaRPr lang="en-US" b="1" dirty="0"/>
          </a:p>
          <a:p>
            <a:r>
              <a:rPr lang="en-US" b="1" dirty="0"/>
              <a:t>Training Opportunity Program</a:t>
            </a:r>
          </a:p>
          <a:p>
            <a:endParaRPr lang="en-US" b="1" dirty="0"/>
          </a:p>
          <a:p>
            <a:r>
              <a:rPr lang="en-US" b="1" dirty="0"/>
              <a:t>Massachusetts Apprenticeships</a:t>
            </a:r>
          </a:p>
        </p:txBody>
      </p:sp>
      <p:sp>
        <p:nvSpPr>
          <p:cNvPr id="13" name="TextBox 12">
            <a:extLst>
              <a:ext uri="{FF2B5EF4-FFF2-40B4-BE49-F238E27FC236}">
                <a16:creationId xmlns:a16="http://schemas.microsoft.com/office/drawing/2014/main" id="{C333C813-7980-71A4-17DD-1381D7414AA5}"/>
              </a:ext>
            </a:extLst>
          </p:cNvPr>
          <p:cNvSpPr txBox="1"/>
          <p:nvPr/>
        </p:nvSpPr>
        <p:spPr>
          <a:xfrm>
            <a:off x="9422179" y="2292416"/>
            <a:ext cx="2460171" cy="3139321"/>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State (</a:t>
            </a:r>
            <a:r>
              <a:rPr lang="en-US" b="1" i="1" dirty="0"/>
              <a:t>City and Town</a:t>
            </a:r>
            <a:r>
              <a:rPr lang="en-US" b="1" dirty="0"/>
              <a:t>) log in does not have the ability to save (</a:t>
            </a:r>
            <a:r>
              <a:rPr lang="en-US" b="1" i="1" dirty="0"/>
              <a:t>like the Corrections site</a:t>
            </a:r>
            <a:r>
              <a:rPr lang="en-US" b="1" dirty="0"/>
              <a:t>) to your portfolio. </a:t>
            </a:r>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3939709472"/>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0873-AD2B-1892-0AD8-86F84E042064}"/>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BDA0D370-D708-BB77-EE70-8BF8E5236C4B}"/>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138C0C60-1E6B-8EB4-FB2C-F34A76F18D76}"/>
              </a:ext>
            </a:extLst>
          </p:cNvPr>
          <p:cNvSpPr>
            <a:spLocks noGrp="1"/>
          </p:cNvSpPr>
          <p:nvPr>
            <p:ph type="sldNum" sz="quarter" idx="12"/>
          </p:nvPr>
        </p:nvSpPr>
        <p:spPr/>
        <p:txBody>
          <a:bodyPr/>
          <a:lstStyle/>
          <a:p>
            <a:pPr>
              <a:defRPr/>
            </a:pPr>
            <a:fld id="{E072579F-9FF5-4201-872C-73481382824D}" type="slidenum">
              <a:rPr lang="en-US" smtClean="0"/>
              <a:pPr>
                <a:defRPr/>
              </a:pPr>
              <a:t>56</a:t>
            </a:fld>
            <a:endParaRPr lang="en-US" dirty="0"/>
          </a:p>
        </p:txBody>
      </p:sp>
      <p:pic>
        <p:nvPicPr>
          <p:cNvPr id="7" name="Picture 6">
            <a:extLst>
              <a:ext uri="{FF2B5EF4-FFF2-40B4-BE49-F238E27FC236}">
                <a16:creationId xmlns:a16="http://schemas.microsoft.com/office/drawing/2014/main" id="{1587804C-44F5-F2E2-A9F2-12008E46A771}"/>
              </a:ext>
            </a:extLst>
          </p:cNvPr>
          <p:cNvPicPr>
            <a:picLocks noChangeAspect="1"/>
          </p:cNvPicPr>
          <p:nvPr/>
        </p:nvPicPr>
        <p:blipFill>
          <a:blip r:embed="rId2"/>
          <a:stretch>
            <a:fillRect/>
          </a:stretch>
        </p:blipFill>
        <p:spPr>
          <a:xfrm>
            <a:off x="2716732" y="915019"/>
            <a:ext cx="6803133" cy="5453869"/>
          </a:xfrm>
          <a:prstGeom prst="rect">
            <a:avLst/>
          </a:prstGeom>
          <a:ln w="22225">
            <a:solidFill>
              <a:schemeClr val="accent1"/>
            </a:solidFill>
          </a:ln>
        </p:spPr>
      </p:pic>
      <p:sp>
        <p:nvSpPr>
          <p:cNvPr id="9" name="TextBox 8">
            <a:extLst>
              <a:ext uri="{FF2B5EF4-FFF2-40B4-BE49-F238E27FC236}">
                <a16:creationId xmlns:a16="http://schemas.microsoft.com/office/drawing/2014/main" id="{46E3272E-AF23-1005-7155-A7AF9BC5151A}"/>
              </a:ext>
            </a:extLst>
          </p:cNvPr>
          <p:cNvSpPr txBox="1"/>
          <p:nvPr/>
        </p:nvSpPr>
        <p:spPr>
          <a:xfrm>
            <a:off x="223757" y="2521020"/>
            <a:ext cx="2460171" cy="2585323"/>
          </a:xfrm>
          <a:prstGeom prst="rect">
            <a:avLst/>
          </a:prstGeom>
          <a:noFill/>
        </p:spPr>
        <p:txBody>
          <a:bodyPr wrap="square" rtlCol="0">
            <a:spAutoFit/>
          </a:bodyPr>
          <a:lstStyle/>
          <a:p>
            <a:r>
              <a:rPr lang="en-US" b="1" dirty="0"/>
              <a:t>Difference between </a:t>
            </a:r>
          </a:p>
          <a:p>
            <a:r>
              <a:rPr lang="en-US" b="1" dirty="0"/>
              <a:t>State log In </a:t>
            </a:r>
          </a:p>
          <a:p>
            <a:r>
              <a:rPr lang="en-US" b="1" dirty="0"/>
              <a:t>versus </a:t>
            </a:r>
          </a:p>
          <a:p>
            <a:r>
              <a:rPr lang="en-US" b="1" dirty="0"/>
              <a:t>Corrections site:</a:t>
            </a:r>
          </a:p>
          <a:p>
            <a:endParaRPr lang="en-US" b="1" dirty="0"/>
          </a:p>
          <a:p>
            <a:r>
              <a:rPr lang="en-US" b="1" i="1" dirty="0"/>
              <a:t>Included is:</a:t>
            </a:r>
          </a:p>
          <a:p>
            <a:endParaRPr lang="en-US" b="1" dirty="0"/>
          </a:p>
          <a:p>
            <a:endParaRPr lang="en-US" b="1" dirty="0"/>
          </a:p>
          <a:p>
            <a:r>
              <a:rPr lang="en-US" b="1" dirty="0"/>
              <a:t>Federal Student Aid</a:t>
            </a:r>
          </a:p>
        </p:txBody>
      </p:sp>
      <p:sp>
        <p:nvSpPr>
          <p:cNvPr id="10" name="TextBox 9">
            <a:extLst>
              <a:ext uri="{FF2B5EF4-FFF2-40B4-BE49-F238E27FC236}">
                <a16:creationId xmlns:a16="http://schemas.microsoft.com/office/drawing/2014/main" id="{F9B284D2-CDDB-98EF-B03D-E1C0ED4193E7}"/>
              </a:ext>
            </a:extLst>
          </p:cNvPr>
          <p:cNvSpPr txBox="1"/>
          <p:nvPr/>
        </p:nvSpPr>
        <p:spPr>
          <a:xfrm>
            <a:off x="9672548" y="2629878"/>
            <a:ext cx="2460171" cy="3139321"/>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State (</a:t>
            </a:r>
            <a:r>
              <a:rPr lang="en-US" b="1" i="1" dirty="0"/>
              <a:t>City and Town</a:t>
            </a:r>
            <a:r>
              <a:rPr lang="en-US" b="1" dirty="0"/>
              <a:t>) log in does not have the ability to save (</a:t>
            </a:r>
            <a:r>
              <a:rPr lang="en-US" b="1" i="1" dirty="0"/>
              <a:t>like the Corrections site</a:t>
            </a:r>
            <a:r>
              <a:rPr lang="en-US" b="1" dirty="0"/>
              <a:t>) to your portfolio. </a:t>
            </a:r>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4010629735"/>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54C42-F917-F5ED-E355-59929A4554BE}"/>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55CF8B3D-5F54-29CB-CC03-46CD90D5E0DA}"/>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33C04777-371B-0CB3-34ED-4DB962CBB2C8}"/>
              </a:ext>
            </a:extLst>
          </p:cNvPr>
          <p:cNvSpPr>
            <a:spLocks noGrp="1"/>
          </p:cNvSpPr>
          <p:nvPr>
            <p:ph type="sldNum" sz="quarter" idx="12"/>
          </p:nvPr>
        </p:nvSpPr>
        <p:spPr/>
        <p:txBody>
          <a:bodyPr/>
          <a:lstStyle/>
          <a:p>
            <a:pPr>
              <a:defRPr/>
            </a:pPr>
            <a:fld id="{E072579F-9FF5-4201-872C-73481382824D}" type="slidenum">
              <a:rPr lang="en-US" smtClean="0"/>
              <a:pPr>
                <a:defRPr/>
              </a:pPr>
              <a:t>57</a:t>
            </a:fld>
            <a:endParaRPr lang="en-US" dirty="0"/>
          </a:p>
        </p:txBody>
      </p:sp>
      <p:pic>
        <p:nvPicPr>
          <p:cNvPr id="7" name="Picture 6">
            <a:extLst>
              <a:ext uri="{FF2B5EF4-FFF2-40B4-BE49-F238E27FC236}">
                <a16:creationId xmlns:a16="http://schemas.microsoft.com/office/drawing/2014/main" id="{C08D5A3A-FA93-7015-5990-CC2B6CE770DA}"/>
              </a:ext>
            </a:extLst>
          </p:cNvPr>
          <p:cNvPicPr>
            <a:picLocks noChangeAspect="1"/>
          </p:cNvPicPr>
          <p:nvPr/>
        </p:nvPicPr>
        <p:blipFill>
          <a:blip r:embed="rId2"/>
          <a:stretch>
            <a:fillRect/>
          </a:stretch>
        </p:blipFill>
        <p:spPr>
          <a:xfrm>
            <a:off x="2198913" y="1080656"/>
            <a:ext cx="8147353" cy="5096322"/>
          </a:xfrm>
          <a:prstGeom prst="rect">
            <a:avLst/>
          </a:prstGeom>
          <a:ln w="22225">
            <a:solidFill>
              <a:schemeClr val="accent1"/>
            </a:solidFill>
          </a:ln>
        </p:spPr>
      </p:pic>
      <p:sp>
        <p:nvSpPr>
          <p:cNvPr id="8" name="TextBox 7">
            <a:extLst>
              <a:ext uri="{FF2B5EF4-FFF2-40B4-BE49-F238E27FC236}">
                <a16:creationId xmlns:a16="http://schemas.microsoft.com/office/drawing/2014/main" id="{10A03612-04B0-36BB-7F61-4A46C77952BF}"/>
              </a:ext>
            </a:extLst>
          </p:cNvPr>
          <p:cNvSpPr txBox="1"/>
          <p:nvPr/>
        </p:nvSpPr>
        <p:spPr>
          <a:xfrm>
            <a:off x="136669" y="2738737"/>
            <a:ext cx="2460171" cy="2308324"/>
          </a:xfrm>
          <a:prstGeom prst="rect">
            <a:avLst/>
          </a:prstGeom>
          <a:noFill/>
        </p:spPr>
        <p:txBody>
          <a:bodyPr wrap="square" rtlCol="0">
            <a:spAutoFit/>
          </a:bodyPr>
          <a:lstStyle/>
          <a:p>
            <a:r>
              <a:rPr lang="en-US" b="1" dirty="0"/>
              <a:t>Difference between </a:t>
            </a:r>
          </a:p>
          <a:p>
            <a:r>
              <a:rPr lang="en-US" b="1" dirty="0"/>
              <a:t>State log In </a:t>
            </a:r>
          </a:p>
          <a:p>
            <a:r>
              <a:rPr lang="en-US" b="1" dirty="0"/>
              <a:t>versus </a:t>
            </a:r>
          </a:p>
          <a:p>
            <a:r>
              <a:rPr lang="en-US" b="1" dirty="0"/>
              <a:t>Corrections site:</a:t>
            </a:r>
          </a:p>
          <a:p>
            <a:endParaRPr lang="en-US" b="1" dirty="0"/>
          </a:p>
          <a:p>
            <a:r>
              <a:rPr lang="en-US" b="1" i="1" dirty="0"/>
              <a:t>Included is:</a:t>
            </a:r>
            <a:endParaRPr lang="en-US" b="1" dirty="0"/>
          </a:p>
          <a:p>
            <a:endParaRPr lang="en-US" b="1" dirty="0"/>
          </a:p>
          <a:p>
            <a:r>
              <a:rPr lang="en-US" b="1" dirty="0"/>
              <a:t>MassHire JobQuest</a:t>
            </a:r>
          </a:p>
        </p:txBody>
      </p:sp>
      <p:sp>
        <p:nvSpPr>
          <p:cNvPr id="9" name="TextBox 8">
            <a:extLst>
              <a:ext uri="{FF2B5EF4-FFF2-40B4-BE49-F238E27FC236}">
                <a16:creationId xmlns:a16="http://schemas.microsoft.com/office/drawing/2014/main" id="{7D48866C-FA3E-FD10-7254-96ECD5FE64B5}"/>
              </a:ext>
            </a:extLst>
          </p:cNvPr>
          <p:cNvSpPr txBox="1"/>
          <p:nvPr/>
        </p:nvSpPr>
        <p:spPr>
          <a:xfrm>
            <a:off x="10537371" y="2063816"/>
            <a:ext cx="1562688" cy="3416320"/>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State (</a:t>
            </a:r>
            <a:r>
              <a:rPr lang="en-US" b="1" i="1" dirty="0"/>
              <a:t>City and Town</a:t>
            </a:r>
            <a:r>
              <a:rPr lang="en-US" b="1" dirty="0"/>
              <a:t>) log in does not have the ability to save (</a:t>
            </a:r>
            <a:r>
              <a:rPr lang="en-US" b="1" i="1" dirty="0"/>
              <a:t>like the Corrections site</a:t>
            </a:r>
            <a:r>
              <a:rPr lang="en-US" b="1" dirty="0"/>
              <a:t>) to your portfolio. </a:t>
            </a:r>
          </a:p>
          <a:p>
            <a:endParaRPr lang="en-US" b="1" dirty="0"/>
          </a:p>
        </p:txBody>
      </p:sp>
    </p:spTree>
    <p:extLst>
      <p:ext uri="{BB962C8B-B14F-4D97-AF65-F5344CB8AC3E}">
        <p14:creationId xmlns:p14="http://schemas.microsoft.com/office/powerpoint/2010/main" val="488029568"/>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2400-6FA5-616E-FDF0-6FAB181D46B6}"/>
              </a:ext>
            </a:extLst>
          </p:cNvPr>
          <p:cNvSpPr>
            <a:spLocks noGrp="1"/>
          </p:cNvSpPr>
          <p:nvPr>
            <p:ph type="title"/>
          </p:nvPr>
        </p:nvSpPr>
        <p:spPr/>
        <p:txBody>
          <a:bodyPr/>
          <a:lstStyle/>
          <a:p>
            <a:r>
              <a:rPr lang="en-US" dirty="0"/>
              <a:t>Massachusetts Residents Log In</a:t>
            </a:r>
          </a:p>
        </p:txBody>
      </p:sp>
      <p:sp>
        <p:nvSpPr>
          <p:cNvPr id="4" name="Date Placeholder 3">
            <a:extLst>
              <a:ext uri="{FF2B5EF4-FFF2-40B4-BE49-F238E27FC236}">
                <a16:creationId xmlns:a16="http://schemas.microsoft.com/office/drawing/2014/main" id="{C42B2C95-3637-28B0-1F80-F9BC653C062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F2C6C06B-53DD-BBC0-9A95-20ECA1287728}"/>
              </a:ext>
            </a:extLst>
          </p:cNvPr>
          <p:cNvSpPr>
            <a:spLocks noGrp="1"/>
          </p:cNvSpPr>
          <p:nvPr>
            <p:ph type="sldNum" sz="quarter" idx="12"/>
          </p:nvPr>
        </p:nvSpPr>
        <p:spPr/>
        <p:txBody>
          <a:bodyPr/>
          <a:lstStyle/>
          <a:p>
            <a:pPr>
              <a:defRPr/>
            </a:pPr>
            <a:fld id="{E072579F-9FF5-4201-872C-73481382824D}" type="slidenum">
              <a:rPr lang="en-US" smtClean="0"/>
              <a:pPr>
                <a:defRPr/>
              </a:pPr>
              <a:t>58</a:t>
            </a:fld>
            <a:endParaRPr lang="en-US" dirty="0"/>
          </a:p>
        </p:txBody>
      </p:sp>
      <p:pic>
        <p:nvPicPr>
          <p:cNvPr id="7" name="Picture 6">
            <a:extLst>
              <a:ext uri="{FF2B5EF4-FFF2-40B4-BE49-F238E27FC236}">
                <a16:creationId xmlns:a16="http://schemas.microsoft.com/office/drawing/2014/main" id="{01FCC4D5-0C8B-D061-1B5B-0C1BF9BF01E8}"/>
              </a:ext>
            </a:extLst>
          </p:cNvPr>
          <p:cNvPicPr>
            <a:picLocks noChangeAspect="1"/>
          </p:cNvPicPr>
          <p:nvPr/>
        </p:nvPicPr>
        <p:blipFill>
          <a:blip r:embed="rId2"/>
          <a:stretch>
            <a:fillRect/>
          </a:stretch>
        </p:blipFill>
        <p:spPr>
          <a:xfrm>
            <a:off x="7777386" y="1278743"/>
            <a:ext cx="4146915" cy="4861334"/>
          </a:xfrm>
          <a:prstGeom prst="rect">
            <a:avLst/>
          </a:prstGeom>
          <a:ln w="22225">
            <a:solidFill>
              <a:schemeClr val="accent1"/>
            </a:solidFill>
          </a:ln>
        </p:spPr>
      </p:pic>
      <p:pic>
        <p:nvPicPr>
          <p:cNvPr id="9" name="Picture 8">
            <a:extLst>
              <a:ext uri="{FF2B5EF4-FFF2-40B4-BE49-F238E27FC236}">
                <a16:creationId xmlns:a16="http://schemas.microsoft.com/office/drawing/2014/main" id="{68DDCC4D-F5A5-FA3E-3BDC-E99BCC27E542}"/>
              </a:ext>
            </a:extLst>
          </p:cNvPr>
          <p:cNvPicPr>
            <a:picLocks noChangeAspect="1"/>
          </p:cNvPicPr>
          <p:nvPr/>
        </p:nvPicPr>
        <p:blipFill>
          <a:blip r:embed="rId3"/>
          <a:stretch>
            <a:fillRect/>
          </a:stretch>
        </p:blipFill>
        <p:spPr>
          <a:xfrm>
            <a:off x="376556" y="1385310"/>
            <a:ext cx="4063977" cy="4648200"/>
          </a:xfrm>
          <a:prstGeom prst="rect">
            <a:avLst/>
          </a:prstGeom>
          <a:ln w="22225">
            <a:solidFill>
              <a:schemeClr val="accent1"/>
            </a:solidFill>
          </a:ln>
        </p:spPr>
      </p:pic>
      <p:sp>
        <p:nvSpPr>
          <p:cNvPr id="12" name="TextBox 11">
            <a:extLst>
              <a:ext uri="{FF2B5EF4-FFF2-40B4-BE49-F238E27FC236}">
                <a16:creationId xmlns:a16="http://schemas.microsoft.com/office/drawing/2014/main" id="{BC3D579A-2FCA-C1C6-814A-0211B64049C2}"/>
              </a:ext>
            </a:extLst>
          </p:cNvPr>
          <p:cNvSpPr txBox="1"/>
          <p:nvPr/>
        </p:nvSpPr>
        <p:spPr>
          <a:xfrm>
            <a:off x="4582887" y="2074698"/>
            <a:ext cx="3048000" cy="3416320"/>
          </a:xfrm>
          <a:prstGeom prst="rect">
            <a:avLst/>
          </a:prstGeom>
          <a:noFill/>
        </p:spPr>
        <p:txBody>
          <a:bodyPr wrap="square" rtlCol="0">
            <a:spAutoFit/>
          </a:bodyPr>
          <a:lstStyle/>
          <a:p>
            <a:r>
              <a:rPr lang="en-US" b="1" dirty="0">
                <a:solidFill>
                  <a:srgbClr val="FF0000"/>
                </a:solidFill>
              </a:rPr>
              <a:t>NOTE:</a:t>
            </a:r>
          </a:p>
          <a:p>
            <a:endParaRPr lang="en-US" b="1" dirty="0"/>
          </a:p>
          <a:p>
            <a:r>
              <a:rPr lang="en-US" b="1" dirty="0"/>
              <a:t>Omitted from the State Log In </a:t>
            </a:r>
          </a:p>
          <a:p>
            <a:endParaRPr lang="en-US" b="1" dirty="0"/>
          </a:p>
          <a:p>
            <a:endParaRPr lang="en-US" b="1" dirty="0"/>
          </a:p>
          <a:p>
            <a:r>
              <a:rPr lang="en-US" b="1" dirty="0"/>
              <a:t>My Dashboard</a:t>
            </a:r>
          </a:p>
          <a:p>
            <a:endParaRPr lang="en-US" b="1" dirty="0"/>
          </a:p>
          <a:p>
            <a:r>
              <a:rPr lang="en-US" b="1" dirty="0"/>
              <a:t>Career Plan</a:t>
            </a:r>
          </a:p>
          <a:p>
            <a:endParaRPr lang="en-US" b="1" dirty="0"/>
          </a:p>
          <a:p>
            <a:endParaRPr lang="en-US" b="1" dirty="0"/>
          </a:p>
          <a:p>
            <a:r>
              <a:rPr lang="en-US" b="1" dirty="0"/>
              <a:t>Plus, the ability Save to a Portfolio</a:t>
            </a:r>
          </a:p>
        </p:txBody>
      </p:sp>
    </p:spTree>
    <p:extLst>
      <p:ext uri="{BB962C8B-B14F-4D97-AF65-F5344CB8AC3E}">
        <p14:creationId xmlns:p14="http://schemas.microsoft.com/office/powerpoint/2010/main" val="2499003402"/>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r>
              <a:rPr lang="en-US" dirty="0"/>
              <a:t>Corrections Site</a:t>
            </a:r>
          </a:p>
        </p:txBody>
      </p:sp>
      <p:sp>
        <p:nvSpPr>
          <p:cNvPr id="3" name="TextBox 2">
            <a:extLst>
              <a:ext uri="{FF2B5EF4-FFF2-40B4-BE49-F238E27FC236}">
                <a16:creationId xmlns:a16="http://schemas.microsoft.com/office/drawing/2014/main" id="{D9929C82-BB43-4195-BA62-A7D95DA51925}"/>
              </a:ext>
            </a:extLst>
          </p:cNvPr>
          <p:cNvSpPr txBox="1"/>
          <p:nvPr/>
        </p:nvSpPr>
        <p:spPr>
          <a:xfrm>
            <a:off x="3045204" y="2702355"/>
            <a:ext cx="6274965" cy="1384995"/>
          </a:xfrm>
          <a:prstGeom prst="rect">
            <a:avLst/>
          </a:prstGeom>
          <a:noFill/>
        </p:spPr>
        <p:txBody>
          <a:bodyPr wrap="square" rtlCol="0">
            <a:spAutoFit/>
          </a:bodyPr>
          <a:lstStyle/>
          <a:p>
            <a:pPr algn="ctr"/>
            <a:r>
              <a:rPr lang="en-US" sz="2800" b="1" dirty="0"/>
              <a:t>MassHire Career Information System </a:t>
            </a:r>
          </a:p>
          <a:p>
            <a:pPr algn="ctr"/>
            <a:endParaRPr lang="en-US" sz="2800" b="1" dirty="0"/>
          </a:p>
          <a:p>
            <a:pPr algn="ctr"/>
            <a:r>
              <a:rPr lang="en-US" sz="2800" b="1" dirty="0"/>
              <a:t>Standard Portfolio / User Edition</a:t>
            </a:r>
          </a:p>
        </p:txBody>
      </p:sp>
    </p:spTree>
    <p:extLst>
      <p:ext uri="{BB962C8B-B14F-4D97-AF65-F5344CB8AC3E}">
        <p14:creationId xmlns:p14="http://schemas.microsoft.com/office/powerpoint/2010/main" val="131641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000"/>
              <a:t>The MassHire CIS Training Calendar</a:t>
            </a:r>
            <a:br>
              <a:rPr lang="en-US" sz="2000"/>
            </a:br>
            <a:r>
              <a:rPr lang="en-US" sz="2000">
                <a:hlinkClick r:id="rId2">
                  <a:extLst>
                    <a:ext uri="{A12FA001-AC4F-418D-AE19-62706E023703}">
                      <ahyp:hlinkClr xmlns:ahyp="http://schemas.microsoft.com/office/drawing/2018/hyperlinkcolor" val="tx"/>
                    </a:ext>
                  </a:extLst>
                </a:hlinkClick>
              </a:rPr>
              <a:t>https://www.mass.gov/how-to/masshire-career-information-system-360-cis-360-training</a:t>
            </a:r>
            <a:r>
              <a:rPr lang="en-US" sz="2000"/>
              <a:t> </a:t>
            </a:r>
          </a:p>
        </p:txBody>
      </p:sp>
      <p:pic>
        <p:nvPicPr>
          <p:cNvPr id="5" name="Picture 4">
            <a:extLst>
              <a:ext uri="{FF2B5EF4-FFF2-40B4-BE49-F238E27FC236}">
                <a16:creationId xmlns:a16="http://schemas.microsoft.com/office/drawing/2014/main" id="{81E0042F-F6A1-8BD8-2030-8EABBEF27164}"/>
              </a:ext>
            </a:extLst>
          </p:cNvPr>
          <p:cNvPicPr>
            <a:picLocks noChangeAspect="1"/>
          </p:cNvPicPr>
          <p:nvPr/>
        </p:nvPicPr>
        <p:blipFill>
          <a:blip r:embed="rId3"/>
          <a:stretch>
            <a:fillRect/>
          </a:stretch>
        </p:blipFill>
        <p:spPr>
          <a:xfrm>
            <a:off x="4087604" y="1446236"/>
            <a:ext cx="4016791" cy="4525963"/>
          </a:xfrm>
          <a:prstGeom prst="rect">
            <a:avLst/>
          </a:prstGeom>
          <a:noFill/>
          <a:ln w="25400">
            <a:solidFill>
              <a:schemeClr val="accent1"/>
            </a:solidFill>
          </a:ln>
        </p:spPr>
      </p:pic>
      <p:sp>
        <p:nvSpPr>
          <p:cNvPr id="10" name="Slide Number Placeholder 4">
            <a:extLst>
              <a:ext uri="{FF2B5EF4-FFF2-40B4-BE49-F238E27FC236}">
                <a16:creationId xmlns:a16="http://schemas.microsoft.com/office/drawing/2014/main" id="{FDD05C2A-3824-AA68-25C2-FC4DB952A251}"/>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6</a:t>
            </a:fld>
            <a:endParaRPr lang="en-US"/>
          </a:p>
        </p:txBody>
      </p:sp>
    </p:spTree>
    <p:extLst>
      <p:ext uri="{BB962C8B-B14F-4D97-AF65-F5344CB8AC3E}">
        <p14:creationId xmlns:p14="http://schemas.microsoft.com/office/powerpoint/2010/main" val="1300205515"/>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274892" y="233430"/>
            <a:ext cx="6455664" cy="826677"/>
          </a:xfrm>
        </p:spPr>
        <p:txBody>
          <a:bodyPr>
            <a:normAutofit/>
          </a:bodyPr>
          <a:lstStyle/>
          <a:p>
            <a:r>
              <a:rPr lang="en-US" dirty="0"/>
              <a:t>“Regular MassHire CIS 360”</a:t>
            </a:r>
          </a:p>
        </p:txBody>
      </p:sp>
      <p:pic>
        <p:nvPicPr>
          <p:cNvPr id="3" name="Picture 2">
            <a:extLst>
              <a:ext uri="{FF2B5EF4-FFF2-40B4-BE49-F238E27FC236}">
                <a16:creationId xmlns:a16="http://schemas.microsoft.com/office/drawing/2014/main" id="{20BD07BD-6076-5F40-7EC1-B0B4CD9C7348}"/>
              </a:ext>
            </a:extLst>
          </p:cNvPr>
          <p:cNvPicPr>
            <a:picLocks noChangeAspect="1"/>
          </p:cNvPicPr>
          <p:nvPr/>
        </p:nvPicPr>
        <p:blipFill>
          <a:blip r:embed="rId2"/>
          <a:stretch>
            <a:fillRect/>
          </a:stretch>
        </p:blipFill>
        <p:spPr>
          <a:xfrm>
            <a:off x="6052457" y="124884"/>
            <a:ext cx="5692315" cy="6667800"/>
          </a:xfrm>
          <a:prstGeom prst="rect">
            <a:avLst/>
          </a:prstGeom>
          <a:ln w="25400">
            <a:solidFill>
              <a:schemeClr val="accent1"/>
            </a:solidFill>
          </a:ln>
        </p:spPr>
      </p:pic>
    </p:spTree>
    <p:extLst>
      <p:ext uri="{BB962C8B-B14F-4D97-AF65-F5344CB8AC3E}">
        <p14:creationId xmlns:p14="http://schemas.microsoft.com/office/powerpoint/2010/main" val="1909322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1C2F6-217D-4998-A08B-D5D295A6CB16}"/>
              </a:ext>
            </a:extLst>
          </p:cNvPr>
          <p:cNvPicPr>
            <a:picLocks noChangeAspect="1"/>
          </p:cNvPicPr>
          <p:nvPr/>
        </p:nvPicPr>
        <p:blipFill>
          <a:blip r:embed="rId2"/>
          <a:stretch>
            <a:fillRect/>
          </a:stretch>
        </p:blipFill>
        <p:spPr>
          <a:xfrm>
            <a:off x="5831872" y="380309"/>
            <a:ext cx="6266988" cy="6097381"/>
          </a:xfrm>
          <a:prstGeom prst="rect">
            <a:avLst/>
          </a:prstGeom>
          <a:ln>
            <a:solidFill>
              <a:schemeClr val="accent1"/>
            </a:solidFill>
          </a:ln>
        </p:spPr>
      </p:pic>
      <p:pic>
        <p:nvPicPr>
          <p:cNvPr id="6" name="Picture 5">
            <a:extLst>
              <a:ext uri="{FF2B5EF4-FFF2-40B4-BE49-F238E27FC236}">
                <a16:creationId xmlns:a16="http://schemas.microsoft.com/office/drawing/2014/main" id="{8F60E482-8D95-4460-8F1E-945EE9651578}"/>
              </a:ext>
            </a:extLst>
          </p:cNvPr>
          <p:cNvPicPr>
            <a:picLocks noChangeAspect="1"/>
          </p:cNvPicPr>
          <p:nvPr/>
        </p:nvPicPr>
        <p:blipFill>
          <a:blip r:embed="rId3"/>
          <a:stretch>
            <a:fillRect/>
          </a:stretch>
        </p:blipFill>
        <p:spPr>
          <a:xfrm>
            <a:off x="803408" y="3123531"/>
            <a:ext cx="4425156" cy="826677"/>
          </a:xfrm>
          <a:prstGeom prst="rect">
            <a:avLst/>
          </a:prstGeom>
        </p:spPr>
      </p:pic>
      <p:sp>
        <p:nvSpPr>
          <p:cNvPr id="9" name="Title 3">
            <a:extLst>
              <a:ext uri="{FF2B5EF4-FFF2-40B4-BE49-F238E27FC236}">
                <a16:creationId xmlns:a16="http://schemas.microsoft.com/office/drawing/2014/main" id="{685106E0-88BE-407A-A328-F8F19C15B136}"/>
              </a:ext>
            </a:extLst>
          </p:cNvPr>
          <p:cNvSpPr>
            <a:spLocks noGrp="1"/>
          </p:cNvSpPr>
          <p:nvPr>
            <p:ph type="title"/>
          </p:nvPr>
        </p:nvSpPr>
        <p:spPr>
          <a:xfrm>
            <a:off x="146305" y="164852"/>
            <a:ext cx="6455664" cy="826677"/>
          </a:xfrm>
        </p:spPr>
        <p:txBody>
          <a:bodyPr>
            <a:normAutofit/>
          </a:bodyPr>
          <a:lstStyle/>
          <a:p>
            <a:r>
              <a:rPr lang="en-US" dirty="0"/>
              <a:t>“Regular MassHire CIS 360”</a:t>
            </a:r>
          </a:p>
        </p:txBody>
      </p:sp>
    </p:spTree>
    <p:extLst>
      <p:ext uri="{BB962C8B-B14F-4D97-AF65-F5344CB8AC3E}">
        <p14:creationId xmlns:p14="http://schemas.microsoft.com/office/powerpoint/2010/main" val="389378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5F7FC-331A-4881-9929-27F1E11A3AC9}"/>
              </a:ext>
            </a:extLst>
          </p:cNvPr>
          <p:cNvPicPr>
            <a:picLocks noChangeAspect="1"/>
          </p:cNvPicPr>
          <p:nvPr/>
        </p:nvPicPr>
        <p:blipFill>
          <a:blip r:embed="rId2"/>
          <a:stretch>
            <a:fillRect/>
          </a:stretch>
        </p:blipFill>
        <p:spPr>
          <a:xfrm>
            <a:off x="7058235" y="160141"/>
            <a:ext cx="4292069" cy="6551052"/>
          </a:xfrm>
          <a:prstGeom prst="rect">
            <a:avLst/>
          </a:prstGeom>
          <a:ln>
            <a:solidFill>
              <a:schemeClr val="accent1"/>
            </a:solidFill>
          </a:ln>
        </p:spPr>
      </p:pic>
      <p:sp>
        <p:nvSpPr>
          <p:cNvPr id="7" name="Title 3">
            <a:extLst>
              <a:ext uri="{FF2B5EF4-FFF2-40B4-BE49-F238E27FC236}">
                <a16:creationId xmlns:a16="http://schemas.microsoft.com/office/drawing/2014/main" id="{2E2E3CFB-C4FE-419B-BBC2-C8ECD8B79335}"/>
              </a:ext>
            </a:extLst>
          </p:cNvPr>
          <p:cNvSpPr>
            <a:spLocks noGrp="1"/>
          </p:cNvSpPr>
          <p:nvPr>
            <p:ph type="title"/>
          </p:nvPr>
        </p:nvSpPr>
        <p:spPr>
          <a:xfrm>
            <a:off x="242915" y="160141"/>
            <a:ext cx="6455664" cy="826677"/>
          </a:xfrm>
        </p:spPr>
        <p:txBody>
          <a:bodyPr>
            <a:normAutofit/>
          </a:bodyPr>
          <a:lstStyle/>
          <a:p>
            <a:r>
              <a:rPr lang="en-US" dirty="0"/>
              <a:t>“Regular MassHire CIS 360”</a:t>
            </a:r>
          </a:p>
        </p:txBody>
      </p:sp>
    </p:spTree>
    <p:extLst>
      <p:ext uri="{BB962C8B-B14F-4D97-AF65-F5344CB8AC3E}">
        <p14:creationId xmlns:p14="http://schemas.microsoft.com/office/powerpoint/2010/main" val="16029788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E9AF69-D2E0-0114-6835-C0311CC6B4F3}"/>
              </a:ext>
            </a:extLst>
          </p:cNvPr>
          <p:cNvPicPr>
            <a:picLocks noChangeAspect="1"/>
          </p:cNvPicPr>
          <p:nvPr/>
        </p:nvPicPr>
        <p:blipFill>
          <a:blip r:embed="rId2"/>
          <a:stretch>
            <a:fillRect/>
          </a:stretch>
        </p:blipFill>
        <p:spPr>
          <a:xfrm>
            <a:off x="6051526" y="406699"/>
            <a:ext cx="5994169" cy="5624623"/>
          </a:xfrm>
          <a:prstGeom prst="rect">
            <a:avLst/>
          </a:prstGeom>
          <a:ln w="19050">
            <a:solidFill>
              <a:schemeClr val="accent1"/>
            </a:solidFill>
          </a:ln>
        </p:spPr>
      </p:pic>
      <p:sp>
        <p:nvSpPr>
          <p:cNvPr id="2" name="Title 3">
            <a:extLst>
              <a:ext uri="{FF2B5EF4-FFF2-40B4-BE49-F238E27FC236}">
                <a16:creationId xmlns:a16="http://schemas.microsoft.com/office/drawing/2014/main" id="{7AB5B5F1-0B49-D192-F516-04CA1D4B0345}"/>
              </a:ext>
            </a:extLst>
          </p:cNvPr>
          <p:cNvSpPr>
            <a:spLocks noGrp="1"/>
          </p:cNvSpPr>
          <p:nvPr>
            <p:ph type="title"/>
          </p:nvPr>
        </p:nvSpPr>
        <p:spPr>
          <a:xfrm>
            <a:off x="242915" y="160141"/>
            <a:ext cx="6455664" cy="826677"/>
          </a:xfrm>
        </p:spPr>
        <p:txBody>
          <a:bodyPr>
            <a:normAutofit/>
          </a:bodyPr>
          <a:lstStyle/>
          <a:p>
            <a:r>
              <a:rPr lang="en-US" dirty="0"/>
              <a:t>“Regular MassHire CIS 360”</a:t>
            </a:r>
          </a:p>
        </p:txBody>
      </p:sp>
    </p:spTree>
    <p:extLst>
      <p:ext uri="{BB962C8B-B14F-4D97-AF65-F5344CB8AC3E}">
        <p14:creationId xmlns:p14="http://schemas.microsoft.com/office/powerpoint/2010/main" val="1297743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38580"/>
            <a:ext cx="10545566" cy="826677"/>
          </a:xfrm>
        </p:spPr>
        <p:txBody>
          <a:bodyPr/>
          <a:lstStyle/>
          <a:p>
            <a:r>
              <a:rPr lang="en-US" dirty="0"/>
              <a:t>Corrections Site</a:t>
            </a:r>
          </a:p>
        </p:txBody>
      </p:sp>
      <p:sp>
        <p:nvSpPr>
          <p:cNvPr id="5" name="TextBox 4">
            <a:extLst>
              <a:ext uri="{FF2B5EF4-FFF2-40B4-BE49-F238E27FC236}">
                <a16:creationId xmlns:a16="http://schemas.microsoft.com/office/drawing/2014/main" id="{B926AA21-921F-4026-89BE-1D111284F76A}"/>
              </a:ext>
            </a:extLst>
          </p:cNvPr>
          <p:cNvSpPr txBox="1"/>
          <p:nvPr/>
        </p:nvSpPr>
        <p:spPr>
          <a:xfrm>
            <a:off x="3045204" y="2560840"/>
            <a:ext cx="6274965" cy="1938992"/>
          </a:xfrm>
          <a:prstGeom prst="rect">
            <a:avLst/>
          </a:prstGeom>
          <a:noFill/>
        </p:spPr>
        <p:txBody>
          <a:bodyPr wrap="square" rtlCol="0">
            <a:spAutoFit/>
          </a:bodyPr>
          <a:lstStyle/>
          <a:p>
            <a:pPr algn="ctr"/>
            <a:r>
              <a:rPr lang="en-US" sz="4000" dirty="0"/>
              <a:t>Corrections Edition</a:t>
            </a:r>
          </a:p>
          <a:p>
            <a:pPr algn="ctr"/>
            <a:endParaRPr lang="en-US" sz="4000" dirty="0"/>
          </a:p>
          <a:p>
            <a:pPr algn="ctr"/>
            <a:r>
              <a:rPr lang="en-US" sz="4000" i="1" dirty="0"/>
              <a:t>Next Steps</a:t>
            </a:r>
          </a:p>
        </p:txBody>
      </p:sp>
    </p:spTree>
    <p:extLst>
      <p:ext uri="{BB962C8B-B14F-4D97-AF65-F5344CB8AC3E}">
        <p14:creationId xmlns:p14="http://schemas.microsoft.com/office/powerpoint/2010/main" val="3208487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a:ln>
            <a:noFill/>
          </a:ln>
        </p:spPr>
        <p:txBody>
          <a:bodyPr/>
          <a:lstStyle/>
          <a:p>
            <a:r>
              <a:rPr lang="en-US" dirty="0"/>
              <a:t>Corrections Site</a:t>
            </a:r>
          </a:p>
        </p:txBody>
      </p:sp>
      <p:sp>
        <p:nvSpPr>
          <p:cNvPr id="3" name="Content Placeholder 4">
            <a:extLst>
              <a:ext uri="{FF2B5EF4-FFF2-40B4-BE49-F238E27FC236}">
                <a16:creationId xmlns:a16="http://schemas.microsoft.com/office/drawing/2014/main" id="{2B065354-AF51-428C-9EF1-72C69B66D758}"/>
              </a:ext>
            </a:extLst>
          </p:cNvPr>
          <p:cNvSpPr txBox="1">
            <a:spLocks/>
          </p:cNvSpPr>
          <p:nvPr/>
        </p:nvSpPr>
        <p:spPr>
          <a:xfrm>
            <a:off x="247873" y="1672550"/>
            <a:ext cx="6090330" cy="3813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a:t>
            </a:r>
          </a:p>
          <a:p>
            <a:pPr marL="0" indent="0">
              <a:buNone/>
            </a:pPr>
            <a:r>
              <a:rPr lang="en-US" dirty="0">
                <a:hlinkClick r:id="rId3"/>
              </a:rPr>
              <a:t>https://portal.masscis.IntoCareers.org</a:t>
            </a:r>
            <a:r>
              <a:rPr lang="en-US" dirty="0"/>
              <a:t>    </a:t>
            </a:r>
          </a:p>
        </p:txBody>
      </p:sp>
      <p:pic>
        <p:nvPicPr>
          <p:cNvPr id="5" name="Picture 4">
            <a:extLst>
              <a:ext uri="{FF2B5EF4-FFF2-40B4-BE49-F238E27FC236}">
                <a16:creationId xmlns:a16="http://schemas.microsoft.com/office/drawing/2014/main" id="{6191B3DD-253A-40B9-85D8-C9ECA4990283}"/>
              </a:ext>
            </a:extLst>
          </p:cNvPr>
          <p:cNvPicPr>
            <a:picLocks noChangeAspect="1"/>
          </p:cNvPicPr>
          <p:nvPr/>
        </p:nvPicPr>
        <p:blipFill>
          <a:blip r:embed="rId4"/>
          <a:stretch>
            <a:fillRect/>
          </a:stretch>
        </p:blipFill>
        <p:spPr>
          <a:xfrm>
            <a:off x="6509659" y="120238"/>
            <a:ext cx="5476632" cy="6607129"/>
          </a:xfrm>
          <a:prstGeom prst="rect">
            <a:avLst/>
          </a:prstGeom>
          <a:ln>
            <a:solidFill>
              <a:schemeClr val="accent1"/>
            </a:solidFill>
          </a:ln>
        </p:spPr>
      </p:pic>
    </p:spTree>
    <p:extLst>
      <p:ext uri="{BB962C8B-B14F-4D97-AF65-F5344CB8AC3E}">
        <p14:creationId xmlns:p14="http://schemas.microsoft.com/office/powerpoint/2010/main" val="3972733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210004"/>
            <a:ext cx="10545566" cy="826677"/>
          </a:xfrm>
        </p:spPr>
        <p:txBody>
          <a:bodyPr/>
          <a:lstStyle/>
          <a:p>
            <a:r>
              <a:rPr lang="en-US" dirty="0"/>
              <a:t>Corrections Site</a:t>
            </a:r>
          </a:p>
        </p:txBody>
      </p:sp>
      <p:sp>
        <p:nvSpPr>
          <p:cNvPr id="3" name="TextBox 2">
            <a:extLst>
              <a:ext uri="{FF2B5EF4-FFF2-40B4-BE49-F238E27FC236}">
                <a16:creationId xmlns:a16="http://schemas.microsoft.com/office/drawing/2014/main" id="{BE2D3474-484F-4329-88ED-2522C3B34EC4}"/>
              </a:ext>
            </a:extLst>
          </p:cNvPr>
          <p:cNvSpPr txBox="1"/>
          <p:nvPr/>
        </p:nvSpPr>
        <p:spPr>
          <a:xfrm>
            <a:off x="3045204" y="2560840"/>
            <a:ext cx="6274965" cy="2554545"/>
          </a:xfrm>
          <a:prstGeom prst="rect">
            <a:avLst/>
          </a:prstGeom>
          <a:noFill/>
        </p:spPr>
        <p:txBody>
          <a:bodyPr wrap="square" rtlCol="0">
            <a:spAutoFit/>
          </a:bodyPr>
          <a:lstStyle/>
          <a:p>
            <a:pPr algn="ctr"/>
            <a:r>
              <a:rPr lang="en-US" sz="3200" dirty="0"/>
              <a:t>Submit Site Activation form </a:t>
            </a:r>
          </a:p>
          <a:p>
            <a:pPr algn="ctr"/>
            <a:endParaRPr lang="en-US" sz="3200" i="1" dirty="0"/>
          </a:p>
          <a:p>
            <a:pPr algn="ctr"/>
            <a:r>
              <a:rPr lang="en-US" sz="3200" i="1" dirty="0"/>
              <a:t>For</a:t>
            </a:r>
          </a:p>
          <a:p>
            <a:pPr algn="ctr"/>
            <a:endParaRPr lang="en-US" sz="3200" i="1" dirty="0"/>
          </a:p>
          <a:p>
            <a:pPr algn="ctr"/>
            <a:r>
              <a:rPr lang="en-US" sz="3200" i="1" dirty="0"/>
              <a:t>Your Correction Location / Program</a:t>
            </a:r>
          </a:p>
        </p:txBody>
      </p:sp>
    </p:spTree>
    <p:extLst>
      <p:ext uri="{BB962C8B-B14F-4D97-AF65-F5344CB8AC3E}">
        <p14:creationId xmlns:p14="http://schemas.microsoft.com/office/powerpoint/2010/main" val="2952843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A9FB-6852-79DA-2AF0-C5FAA5C1AD7A}"/>
              </a:ext>
            </a:extLst>
          </p:cNvPr>
          <p:cNvSpPr>
            <a:spLocks noGrp="1"/>
          </p:cNvSpPr>
          <p:nvPr>
            <p:ph type="title"/>
          </p:nvPr>
        </p:nvSpPr>
        <p:spPr/>
        <p:txBody>
          <a:bodyPr/>
          <a:lstStyle/>
          <a:p>
            <a:r>
              <a:rPr lang="en-US" dirty="0"/>
              <a:t>Or……..        </a:t>
            </a:r>
            <a:r>
              <a:rPr lang="en-US" i="1" dirty="0"/>
              <a:t>Use State (City + Town) Log In</a:t>
            </a:r>
          </a:p>
        </p:txBody>
      </p:sp>
      <p:sp>
        <p:nvSpPr>
          <p:cNvPr id="3" name="Slide Number Placeholder 2">
            <a:extLst>
              <a:ext uri="{FF2B5EF4-FFF2-40B4-BE49-F238E27FC236}">
                <a16:creationId xmlns:a16="http://schemas.microsoft.com/office/drawing/2014/main" id="{A36BD365-30DB-7328-A496-3776F8DAA97F}"/>
              </a:ext>
            </a:extLst>
          </p:cNvPr>
          <p:cNvSpPr>
            <a:spLocks noGrp="1"/>
          </p:cNvSpPr>
          <p:nvPr>
            <p:ph type="sldNum" sz="quarter" idx="4"/>
          </p:nvPr>
        </p:nvSpPr>
        <p:spPr/>
        <p:txBody>
          <a:bodyPr/>
          <a:lstStyle/>
          <a:p>
            <a:fld id="{941BE8DD-6BA1-AD43-8321-0CEB068BCC7D}" type="slidenum">
              <a:rPr lang="en-US" smtClean="0"/>
              <a:pPr/>
              <a:t>67</a:t>
            </a:fld>
            <a:endParaRPr lang="en-US" dirty="0"/>
          </a:p>
        </p:txBody>
      </p:sp>
      <p:pic>
        <p:nvPicPr>
          <p:cNvPr id="4" name="Picture 3">
            <a:extLst>
              <a:ext uri="{FF2B5EF4-FFF2-40B4-BE49-F238E27FC236}">
                <a16:creationId xmlns:a16="http://schemas.microsoft.com/office/drawing/2014/main" id="{EACAF38E-AD90-2970-5FF1-CCAD94A15A9E}"/>
              </a:ext>
            </a:extLst>
          </p:cNvPr>
          <p:cNvPicPr>
            <a:picLocks noChangeAspect="1"/>
          </p:cNvPicPr>
          <p:nvPr/>
        </p:nvPicPr>
        <p:blipFill>
          <a:blip r:embed="rId2"/>
          <a:stretch>
            <a:fillRect/>
          </a:stretch>
        </p:blipFill>
        <p:spPr>
          <a:xfrm>
            <a:off x="2786741" y="1251290"/>
            <a:ext cx="6797379" cy="4910022"/>
          </a:xfrm>
          <a:prstGeom prst="rect">
            <a:avLst/>
          </a:prstGeom>
          <a:ln w="22225">
            <a:solidFill>
              <a:schemeClr val="accent1"/>
            </a:solidFill>
          </a:ln>
        </p:spPr>
      </p:pic>
    </p:spTree>
    <p:extLst>
      <p:ext uri="{BB962C8B-B14F-4D97-AF65-F5344CB8AC3E}">
        <p14:creationId xmlns:p14="http://schemas.microsoft.com/office/powerpoint/2010/main" val="3803437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a:xfrm>
            <a:off x="609600" y="2243138"/>
            <a:ext cx="10972800" cy="3729061"/>
          </a:xfrm>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graphicFrame>
        <p:nvGraphicFramePr>
          <p:cNvPr id="2" name="Object 1">
            <a:extLst>
              <a:ext uri="{FF2B5EF4-FFF2-40B4-BE49-F238E27FC236}">
                <a16:creationId xmlns:a16="http://schemas.microsoft.com/office/drawing/2014/main" id="{DD6FDED9-E366-1143-1C45-8F13FC290B24}"/>
              </a:ext>
            </a:extLst>
          </p:cNvPr>
          <p:cNvGraphicFramePr>
            <a:graphicFrameLocks noChangeAspect="1"/>
          </p:cNvGraphicFramePr>
          <p:nvPr>
            <p:extLst>
              <p:ext uri="{D42A27DB-BD31-4B8C-83A1-F6EECF244321}">
                <p14:modId xmlns:p14="http://schemas.microsoft.com/office/powerpoint/2010/main" val="128175587"/>
              </p:ext>
            </p:extLst>
          </p:nvPr>
        </p:nvGraphicFramePr>
        <p:xfrm>
          <a:off x="98425" y="98425"/>
          <a:ext cx="1212850" cy="527050"/>
        </p:xfrm>
        <a:graphic>
          <a:graphicData uri="http://schemas.openxmlformats.org/presentationml/2006/ole">
            <mc:AlternateContent xmlns:mc="http://schemas.openxmlformats.org/markup-compatibility/2006">
              <mc:Choice xmlns:v="urn:schemas-microsoft-com:vml" Requires="v">
                <p:oleObj name="Packager Shell Object" showAsIcon="1" r:id="rId4" imgW="1212887" imgH="526962" progId="Package">
                  <p:embed/>
                </p:oleObj>
              </mc:Choice>
              <mc:Fallback>
                <p:oleObj name="Packager Shell Object" showAsIcon="1" r:id="rId4" imgW="1212887" imgH="526962" progId="Package">
                  <p:embed/>
                  <p:pic>
                    <p:nvPicPr>
                      <p:cNvPr id="2" name="Object 1">
                        <a:extLst>
                          <a:ext uri="{FF2B5EF4-FFF2-40B4-BE49-F238E27FC236}">
                            <a16:creationId xmlns:a16="http://schemas.microsoft.com/office/drawing/2014/main" id="{DD6FDED9-E366-1143-1C45-8F13FC290B24}"/>
                          </a:ext>
                        </a:extLst>
                      </p:cNvPr>
                      <p:cNvPicPr/>
                      <p:nvPr/>
                    </p:nvPicPr>
                    <p:blipFill>
                      <a:blip r:embed="rId5"/>
                      <a:stretch>
                        <a:fillRect/>
                      </a:stretch>
                    </p:blipFill>
                    <p:spPr>
                      <a:xfrm>
                        <a:off x="98425" y="98425"/>
                        <a:ext cx="1212850" cy="527050"/>
                      </a:xfrm>
                      <a:prstGeom prst="rect">
                        <a:avLst/>
                      </a:prstGeom>
                    </p:spPr>
                  </p:pic>
                </p:oleObj>
              </mc:Fallback>
            </mc:AlternateContent>
          </a:graphicData>
        </a:graphic>
      </p:graphicFrame>
    </p:spTree>
    <p:extLst>
      <p:ext uri="{BB962C8B-B14F-4D97-AF65-F5344CB8AC3E}">
        <p14:creationId xmlns:p14="http://schemas.microsoft.com/office/powerpoint/2010/main" val="1885487418"/>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a:bodyPr>
          <a:lstStyle/>
          <a:p>
            <a:pPr algn="ctr"/>
            <a:r>
              <a:rPr lang="en-US" sz="2800" dirty="0">
                <a:solidFill>
                  <a:schemeClr val="bg1"/>
                </a:solidFill>
              </a:rPr>
              <a:t>The MassHire CIS Resources</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https://www.mass.gov/info-details/masshire-cis-360-material</a:t>
            </a:r>
            <a:r>
              <a:rPr lang="en-US" sz="2800" dirty="0">
                <a:solidFill>
                  <a:schemeClr val="bg1"/>
                </a:solidFill>
              </a:rPr>
              <a:t> </a:t>
            </a:r>
          </a:p>
        </p:txBody>
      </p:sp>
      <p:pic>
        <p:nvPicPr>
          <p:cNvPr id="5" name="Picture 4">
            <a:extLst>
              <a:ext uri="{FF2B5EF4-FFF2-40B4-BE49-F238E27FC236}">
                <a16:creationId xmlns:a16="http://schemas.microsoft.com/office/drawing/2014/main" id="{D9E16428-D586-6E7F-4651-D939928745ED}"/>
              </a:ext>
            </a:extLst>
          </p:cNvPr>
          <p:cNvPicPr>
            <a:picLocks noChangeAspect="1"/>
          </p:cNvPicPr>
          <p:nvPr/>
        </p:nvPicPr>
        <p:blipFill>
          <a:blip r:embed="rId3"/>
          <a:stretch>
            <a:fillRect/>
          </a:stretch>
        </p:blipFill>
        <p:spPr>
          <a:xfrm>
            <a:off x="1121232" y="1363479"/>
            <a:ext cx="4846446" cy="4797835"/>
          </a:xfrm>
          <a:prstGeom prst="rect">
            <a:avLst/>
          </a:prstGeom>
          <a:ln w="25400">
            <a:solidFill>
              <a:schemeClr val="accent1"/>
            </a:solidFill>
          </a:ln>
        </p:spPr>
      </p:pic>
      <p:pic>
        <p:nvPicPr>
          <p:cNvPr id="8" name="Picture 7">
            <a:extLst>
              <a:ext uri="{FF2B5EF4-FFF2-40B4-BE49-F238E27FC236}">
                <a16:creationId xmlns:a16="http://schemas.microsoft.com/office/drawing/2014/main" id="{1AC1DEA5-E48D-21A9-9DC6-B7310C0E7CF9}"/>
              </a:ext>
            </a:extLst>
          </p:cNvPr>
          <p:cNvPicPr>
            <a:picLocks noChangeAspect="1"/>
          </p:cNvPicPr>
          <p:nvPr/>
        </p:nvPicPr>
        <p:blipFill>
          <a:blip r:embed="rId4"/>
          <a:stretch>
            <a:fillRect/>
          </a:stretch>
        </p:blipFill>
        <p:spPr>
          <a:xfrm>
            <a:off x="7079278" y="2379391"/>
            <a:ext cx="3264395" cy="2138179"/>
          </a:xfrm>
          <a:prstGeom prst="rect">
            <a:avLst/>
          </a:prstGeom>
          <a:ln w="22225">
            <a:solidFill>
              <a:schemeClr val="accent1"/>
            </a:solidFill>
          </a:ln>
        </p:spPr>
      </p:pic>
    </p:spTree>
    <p:extLst>
      <p:ext uri="{BB962C8B-B14F-4D97-AF65-F5344CB8AC3E}">
        <p14:creationId xmlns:p14="http://schemas.microsoft.com/office/powerpoint/2010/main" val="2271177590"/>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a:t>English / Español </a:t>
            </a:r>
            <a:endParaRPr lang="en-US" dirty="0"/>
          </a:p>
        </p:txBody>
      </p:sp>
      <p:sp>
        <p:nvSpPr>
          <p:cNvPr id="4" name="TextBox 3">
            <a:extLst>
              <a:ext uri="{FF2B5EF4-FFF2-40B4-BE49-F238E27FC236}">
                <a16:creationId xmlns:a16="http://schemas.microsoft.com/office/drawing/2014/main" id="{A06CA8CA-C29D-4374-8AFB-89C6D634DEE0}"/>
              </a:ext>
            </a:extLst>
          </p:cNvPr>
          <p:cNvSpPr txBox="1"/>
          <p:nvPr/>
        </p:nvSpPr>
        <p:spPr>
          <a:xfrm>
            <a:off x="9154886" y="3135086"/>
            <a:ext cx="3037114" cy="1477328"/>
          </a:xfrm>
          <a:prstGeom prst="rect">
            <a:avLst/>
          </a:prstGeom>
          <a:noFill/>
        </p:spPr>
        <p:txBody>
          <a:bodyPr wrap="square" rtlCol="0">
            <a:spAutoFit/>
          </a:bodyPr>
          <a:lstStyle/>
          <a:p>
            <a:r>
              <a:rPr lang="en-US" b="1" dirty="0">
                <a:solidFill>
                  <a:srgbClr val="FF0000"/>
                </a:solidFill>
              </a:rPr>
              <a:t>Note:  </a:t>
            </a:r>
          </a:p>
          <a:p>
            <a:r>
              <a:rPr lang="en-US" dirty="0"/>
              <a:t>Español version originally done by Texas translation affiliation using Mexican Spanish </a:t>
            </a:r>
          </a:p>
        </p:txBody>
      </p:sp>
      <p:pic>
        <p:nvPicPr>
          <p:cNvPr id="10" name="Picture 9">
            <a:extLst>
              <a:ext uri="{FF2B5EF4-FFF2-40B4-BE49-F238E27FC236}">
                <a16:creationId xmlns:a16="http://schemas.microsoft.com/office/drawing/2014/main" id="{EA540FA9-884E-9AB6-8906-DB216F19A873}"/>
              </a:ext>
            </a:extLst>
          </p:cNvPr>
          <p:cNvPicPr>
            <a:picLocks noChangeAspect="1"/>
          </p:cNvPicPr>
          <p:nvPr/>
        </p:nvPicPr>
        <p:blipFill>
          <a:blip r:embed="rId2"/>
          <a:stretch>
            <a:fillRect/>
          </a:stretch>
        </p:blipFill>
        <p:spPr>
          <a:xfrm>
            <a:off x="1335719" y="1303019"/>
            <a:ext cx="7618638" cy="4867683"/>
          </a:xfrm>
          <a:prstGeom prst="rect">
            <a:avLst/>
          </a:prstGeom>
          <a:ln w="25400">
            <a:solidFill>
              <a:schemeClr val="accent1"/>
            </a:solidFill>
          </a:ln>
        </p:spPr>
      </p:pic>
    </p:spTree>
    <p:extLst>
      <p:ext uri="{BB962C8B-B14F-4D97-AF65-F5344CB8AC3E}">
        <p14:creationId xmlns:p14="http://schemas.microsoft.com/office/powerpoint/2010/main" val="2077112541"/>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2"/>
          <a:stretch>
            <a:fillRect/>
          </a:stretch>
        </p:blipFill>
        <p:spPr>
          <a:xfrm>
            <a:off x="3943060" y="3741156"/>
            <a:ext cx="4153480" cy="2381582"/>
          </a:xfrm>
        </p:spPr>
      </p:pic>
      <p:pic>
        <p:nvPicPr>
          <p:cNvPr id="9" name="Picture 8">
            <a:extLst>
              <a:ext uri="{FF2B5EF4-FFF2-40B4-BE49-F238E27FC236}">
                <a16:creationId xmlns:a16="http://schemas.microsoft.com/office/drawing/2014/main" id="{95FEC73C-8DAD-2605-6E81-79FEF42A58C7}"/>
              </a:ext>
            </a:extLst>
          </p:cNvPr>
          <p:cNvPicPr>
            <a:picLocks noChangeAspect="1"/>
          </p:cNvPicPr>
          <p:nvPr/>
        </p:nvPicPr>
        <p:blipFill>
          <a:blip r:embed="rId3"/>
          <a:stretch>
            <a:fillRect/>
          </a:stretch>
        </p:blipFill>
        <p:spPr>
          <a:xfrm>
            <a:off x="3158830" y="1672151"/>
            <a:ext cx="5652559" cy="1615017"/>
          </a:xfrm>
          <a:prstGeom prst="rect">
            <a:avLst/>
          </a:prstGeom>
        </p:spPr>
      </p:pic>
    </p:spTree>
    <p:extLst>
      <p:ext uri="{BB962C8B-B14F-4D97-AF65-F5344CB8AC3E}">
        <p14:creationId xmlns:p14="http://schemas.microsoft.com/office/powerpoint/2010/main" val="1528002023"/>
      </p:ext>
    </p:extLst>
  </p:cSld>
  <p:clrMapOvr>
    <a:masterClrMapping/>
  </p:clrMapOvr>
</p:sld>
</file>

<file path=ppt/theme/theme1.xml><?xml version="1.0" encoding="utf-8"?>
<a:theme xmlns:a="http://schemas.openxmlformats.org/drawingml/2006/main" name="1_Office Theme">
  <a:themeElements>
    <a:clrScheme name="Hyperlink">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9eef59b-4fb6-4551-80fa-880d5adf8c10" xsi:nil="true"/>
    <lcf76f155ced4ddcb4097134ff3c332f xmlns="f8197ce3-f327-445f-9ae6-74b08f5a20a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5036446F218841831E389EE0ED1EE2" ma:contentTypeVersion="12" ma:contentTypeDescription="Create a new document." ma:contentTypeScope="" ma:versionID="afdb58e2014718c530122b30768bb0ae">
  <xsd:schema xmlns:xsd="http://www.w3.org/2001/XMLSchema" xmlns:xs="http://www.w3.org/2001/XMLSchema" xmlns:p="http://schemas.microsoft.com/office/2006/metadata/properties" xmlns:ns2="f8197ce3-f327-445f-9ae6-74b08f5a20a9" xmlns:ns3="69eef59b-4fb6-4551-80fa-880d5adf8c10" targetNamespace="http://schemas.microsoft.com/office/2006/metadata/properties" ma:root="true" ma:fieldsID="026bd1217e355ff7e2f1f693b614d6df" ns2:_="" ns3:_="">
    <xsd:import namespace="f8197ce3-f327-445f-9ae6-74b08f5a20a9"/>
    <xsd:import namespace="69eef59b-4fb6-4551-80fa-880d5adf8c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97ce3-f327-445f-9ae6-74b08f5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eef59b-4fb6-4551-80fa-880d5adf8c1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2c101-171c-4685-bb13-f9d5109e079d}" ma:internalName="TaxCatchAll" ma:showField="CatchAllData" ma:web="69eef59b-4fb6-4551-80fa-880d5adf8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F79F9D-4F33-4A98-B677-9816FB416652}">
  <ds:schemaRefs>
    <ds:schemaRef ds:uri="http://schemas.microsoft.com/sharepoint/v3/contenttype/forms"/>
  </ds:schemaRefs>
</ds:datastoreItem>
</file>

<file path=customXml/itemProps2.xml><?xml version="1.0" encoding="utf-8"?>
<ds:datastoreItem xmlns:ds="http://schemas.openxmlformats.org/officeDocument/2006/customXml" ds:itemID="{D89B1F48-6BEF-4818-8E11-0F3A155D4CAC}">
  <ds:schemaRefs>
    <ds:schemaRef ds:uri="http://schemas.microsoft.com/office/2006/metadata/properties"/>
    <ds:schemaRef ds:uri="http://schemas.microsoft.com/office/infopath/2007/PartnerControls"/>
    <ds:schemaRef ds:uri="69eef59b-4fb6-4551-80fa-880d5adf8c10"/>
    <ds:schemaRef ds:uri="f8197ce3-f327-445f-9ae6-74b08f5a20a9"/>
  </ds:schemaRefs>
</ds:datastoreItem>
</file>

<file path=customXml/itemProps3.xml><?xml version="1.0" encoding="utf-8"?>
<ds:datastoreItem xmlns:ds="http://schemas.openxmlformats.org/officeDocument/2006/customXml" ds:itemID="{55751950-426D-42FC-A957-AD4118EA0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197ce3-f327-445f-9ae6-74b08f5a20a9"/>
    <ds:schemaRef ds:uri="69eef59b-4fb6-4551-80fa-880d5adf8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825</TotalTime>
  <Words>929</Words>
  <Application>Microsoft Office PowerPoint</Application>
  <PresentationFormat>Widescreen</PresentationFormat>
  <Paragraphs>274</Paragraphs>
  <Slides>69</Slides>
  <Notes>1</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1_Office Theme</vt:lpstr>
      <vt:lpstr>PowerPoint Presentation</vt:lpstr>
      <vt:lpstr>University of Oregon : into CAREERS</vt:lpstr>
      <vt:lpstr>MassHire Career Information System</vt:lpstr>
      <vt:lpstr>The MassHire CIS Training Calendar https://www.mass.gov/workforce-system-staff-training </vt:lpstr>
      <vt:lpstr>The MassHire CIS Training Calendar https://www.mass.gov/info-details/masshire-career-information-systems-360-trainings </vt:lpstr>
      <vt:lpstr>The MassHire CIS Training Calendar https://www.mass.gov/how-to/masshire-career-information-system-360-cis-360-training </vt:lpstr>
      <vt:lpstr>The MassHire CIS Resources https://www.mass.gov/info-details/masshire-cis-360-material </vt:lpstr>
      <vt:lpstr>English / Español </vt:lpstr>
      <vt:lpstr>Translation</vt:lpstr>
      <vt:lpstr>The MassHire Career Information System Portal https://portal.ma.cis360.org/ </vt:lpstr>
      <vt:lpstr>CIS 360 Activation Form</vt:lpstr>
      <vt:lpstr>Log In with account</vt:lpstr>
      <vt:lpstr>Corrections Site</vt:lpstr>
      <vt:lpstr>“Regular MassHire CIS 360”</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Corrections Site</vt:lpstr>
      <vt:lpstr>Massachusetts Residents Log In</vt:lpstr>
      <vt:lpstr>Massachusetts Residents Log In</vt:lpstr>
      <vt:lpstr>Massachusetts Residents Log In</vt:lpstr>
      <vt:lpstr>Massachusetts Residents Log In</vt:lpstr>
      <vt:lpstr>Massachusetts Residents Log In</vt:lpstr>
      <vt:lpstr>Massachusetts Residents Log In</vt:lpstr>
      <vt:lpstr>Massachusetts Residents Log In</vt:lpstr>
      <vt:lpstr>Massachusetts Residents Log In</vt:lpstr>
      <vt:lpstr>Corrections Site</vt:lpstr>
      <vt:lpstr>“Regular MassHire CIS 360”</vt:lpstr>
      <vt:lpstr>“Regular MassHire CIS 360”</vt:lpstr>
      <vt:lpstr>“Regular MassHire CIS 360”</vt:lpstr>
      <vt:lpstr>“Regular MassHire CIS 360”</vt:lpstr>
      <vt:lpstr>Corrections Site</vt:lpstr>
      <vt:lpstr>Corrections Site</vt:lpstr>
      <vt:lpstr>Corrections Site</vt:lpstr>
      <vt:lpstr>Or……..        Use State (City + Town) Log In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(DCS)</dc:creator>
  <cp:lastModifiedBy>Cartier, Thomas (DCS)</cp:lastModifiedBy>
  <cp:revision>7</cp:revision>
  <dcterms:created xsi:type="dcterms:W3CDTF">2024-04-17T12:06:08Z</dcterms:created>
  <dcterms:modified xsi:type="dcterms:W3CDTF">2025-09-04T19:45:54Z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0x010100A95036446F218841831E389EE0ED1EE2</vt:lpwstr>
  </property>
</Properties>
</file>