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9" r:id="rId3"/>
    <p:sldMasterId id="2147483694" r:id="rId4"/>
  </p:sldMasterIdLst>
  <p:notesMasterIdLst>
    <p:notesMasterId r:id="rId21"/>
  </p:notesMasterIdLst>
  <p:sldIdLst>
    <p:sldId id="278" r:id="rId5"/>
    <p:sldId id="287" r:id="rId6"/>
    <p:sldId id="352" r:id="rId7"/>
    <p:sldId id="270" r:id="rId8"/>
    <p:sldId id="291" r:id="rId9"/>
    <p:sldId id="313" r:id="rId10"/>
    <p:sldId id="334" r:id="rId11"/>
    <p:sldId id="361" r:id="rId12"/>
    <p:sldId id="335" r:id="rId13"/>
    <p:sldId id="360" r:id="rId14"/>
    <p:sldId id="358" r:id="rId15"/>
    <p:sldId id="337" r:id="rId16"/>
    <p:sldId id="362" r:id="rId17"/>
    <p:sldId id="365" r:id="rId18"/>
    <p:sldId id="304" r:id="rId19"/>
    <p:sldId id="338" r:id="rId20"/>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sfield, Mia (EEA)" initials="MM" lastIdx="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13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79292" autoAdjust="0"/>
  </p:normalViewPr>
  <p:slideViewPr>
    <p:cSldViewPr>
      <p:cViewPr varScale="1">
        <p:scale>
          <a:sx n="75" d="100"/>
          <a:sy n="75" d="100"/>
        </p:scale>
        <p:origin x="570" y="54"/>
      </p:cViewPr>
      <p:guideLst>
        <p:guide orient="horz" pos="1620"/>
        <p:guide pos="2880"/>
      </p:guideLst>
    </p:cSldViewPr>
  </p:slideViewPr>
  <p:notesTextViewPr>
    <p:cViewPr>
      <p:scale>
        <a:sx n="1" d="1"/>
        <a:sy n="1" d="1"/>
      </p:scale>
      <p:origin x="0" y="0"/>
    </p:cViewPr>
  </p:notesTextViewPr>
  <p:sorterViewPr>
    <p:cViewPr>
      <p:scale>
        <a:sx n="100" d="100"/>
        <a:sy n="100" d="100"/>
      </p:scale>
      <p:origin x="0" y="1032"/>
    </p:cViewPr>
  </p:sorterViewPr>
  <p:notesViewPr>
    <p:cSldViewPr>
      <p:cViewPr>
        <p:scale>
          <a:sx n="100" d="100"/>
          <a:sy n="100" d="100"/>
        </p:scale>
        <p:origin x="-1842" y="79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2-07T13:55:11.573" idx="5">
    <p:pos x="5712" y="178"/>
    <p:text>do we need to include the non-state logos everywhere?</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76BE66-1C84-4389-99E7-8A660405A2A7}"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14994257-0915-47DD-BAD2-ECDC2ADBB2A0}">
      <dgm:prSet phldrT="[Text]" custT="1"/>
      <dgm:spPr/>
      <dgm:t>
        <a:bodyPr/>
        <a:lstStyle/>
        <a:p>
          <a:r>
            <a:rPr lang="en-US" sz="1500" dirty="0"/>
            <a:t>Engage Community</a:t>
          </a:r>
        </a:p>
      </dgm:t>
    </dgm:pt>
    <dgm:pt modelId="{8D3C0B50-A9F9-4B48-AA29-7FBC79E11EC8}" type="parTrans" cxnId="{816AEEEF-E9D5-43FE-A25D-811EEE427974}">
      <dgm:prSet/>
      <dgm:spPr/>
      <dgm:t>
        <a:bodyPr/>
        <a:lstStyle/>
        <a:p>
          <a:endParaRPr lang="en-US"/>
        </a:p>
      </dgm:t>
    </dgm:pt>
    <dgm:pt modelId="{7E7E21F5-1488-4F70-911A-5720E9FB4832}" type="sibTrans" cxnId="{816AEEEF-E9D5-43FE-A25D-811EEE427974}">
      <dgm:prSet/>
      <dgm:spPr/>
      <dgm:t>
        <a:bodyPr/>
        <a:lstStyle/>
        <a:p>
          <a:endParaRPr lang="en-US"/>
        </a:p>
      </dgm:t>
    </dgm:pt>
    <dgm:pt modelId="{7BAA9C73-AC3D-4D2F-809A-70891EBA7659}">
      <dgm:prSet phldrT="[Text]" custT="1"/>
      <dgm:spPr/>
      <dgm:t>
        <a:bodyPr/>
        <a:lstStyle/>
        <a:p>
          <a:r>
            <a:rPr lang="en-US" sz="1500" dirty="0"/>
            <a:t>Identify CC impacts and hazards</a:t>
          </a:r>
        </a:p>
      </dgm:t>
    </dgm:pt>
    <dgm:pt modelId="{4672A1EE-514B-4164-BF95-33B87D29E992}" type="parTrans" cxnId="{FC448505-CE25-4AB6-AD2D-8CD30A5262FF}">
      <dgm:prSet/>
      <dgm:spPr/>
      <dgm:t>
        <a:bodyPr/>
        <a:lstStyle/>
        <a:p>
          <a:endParaRPr lang="en-US"/>
        </a:p>
      </dgm:t>
    </dgm:pt>
    <dgm:pt modelId="{6083437D-CF63-4CA9-8211-0D002A3ECB35}" type="sibTrans" cxnId="{FC448505-CE25-4AB6-AD2D-8CD30A5262FF}">
      <dgm:prSet/>
      <dgm:spPr/>
      <dgm:t>
        <a:bodyPr/>
        <a:lstStyle/>
        <a:p>
          <a:endParaRPr lang="en-US"/>
        </a:p>
      </dgm:t>
    </dgm:pt>
    <dgm:pt modelId="{61CCD9E3-4A15-43C9-8766-D601F22418E9}">
      <dgm:prSet phldrT="[Text]" custT="1"/>
      <dgm:spPr/>
      <dgm:t>
        <a:bodyPr/>
        <a:lstStyle/>
        <a:p>
          <a:r>
            <a:rPr lang="en-US" sz="1400" dirty="0"/>
            <a:t>Complete vulnerability assessment</a:t>
          </a:r>
        </a:p>
      </dgm:t>
    </dgm:pt>
    <dgm:pt modelId="{694EA353-B261-46AA-BE64-A805B849DCCA}" type="parTrans" cxnId="{9CED3E5D-4A88-4BA1-8B3D-78D4FED581CA}">
      <dgm:prSet/>
      <dgm:spPr/>
      <dgm:t>
        <a:bodyPr/>
        <a:lstStyle/>
        <a:p>
          <a:endParaRPr lang="en-US"/>
        </a:p>
      </dgm:t>
    </dgm:pt>
    <dgm:pt modelId="{7AB15CB1-BAEE-41A8-A29E-EE58F9D76D80}" type="sibTrans" cxnId="{9CED3E5D-4A88-4BA1-8B3D-78D4FED581CA}">
      <dgm:prSet/>
      <dgm:spPr/>
      <dgm:t>
        <a:bodyPr/>
        <a:lstStyle/>
        <a:p>
          <a:endParaRPr lang="en-US"/>
        </a:p>
      </dgm:t>
    </dgm:pt>
    <dgm:pt modelId="{2836BD94-204F-4DEE-BF76-F7C9E76AF9DC}">
      <dgm:prSet phldrT="[Text]"/>
      <dgm:spPr/>
      <dgm:t>
        <a:bodyPr/>
        <a:lstStyle/>
        <a:p>
          <a:r>
            <a:rPr lang="en-US" dirty="0"/>
            <a:t>Develop    and prioritize actions</a:t>
          </a:r>
        </a:p>
      </dgm:t>
    </dgm:pt>
    <dgm:pt modelId="{65CFB22F-A8D5-40EB-9E8D-249822CF7E64}" type="parTrans" cxnId="{9CFB4703-E9D6-4357-82EB-BD2B693424C2}">
      <dgm:prSet/>
      <dgm:spPr/>
      <dgm:t>
        <a:bodyPr/>
        <a:lstStyle/>
        <a:p>
          <a:endParaRPr lang="en-US"/>
        </a:p>
      </dgm:t>
    </dgm:pt>
    <dgm:pt modelId="{C3992314-2B7C-4A66-8E5A-B8A00BB902A8}" type="sibTrans" cxnId="{9CFB4703-E9D6-4357-82EB-BD2B693424C2}">
      <dgm:prSet/>
      <dgm:spPr/>
      <dgm:t>
        <a:bodyPr/>
        <a:lstStyle/>
        <a:p>
          <a:endParaRPr lang="en-US"/>
        </a:p>
      </dgm:t>
    </dgm:pt>
    <dgm:pt modelId="{4ED829F8-B56E-49BE-A027-BF23C3310122}">
      <dgm:prSet phldrT="[Text]"/>
      <dgm:spPr>
        <a:solidFill>
          <a:schemeClr val="tx2"/>
        </a:solidFill>
      </dgm:spPr>
      <dgm:t>
        <a:bodyPr/>
        <a:lstStyle/>
        <a:p>
          <a:r>
            <a:rPr lang="en-US" dirty="0"/>
            <a:t>Take Action</a:t>
          </a:r>
        </a:p>
      </dgm:t>
    </dgm:pt>
    <dgm:pt modelId="{0C9D0E39-EE2F-4E22-A4B4-41352A6651DA}" type="parTrans" cxnId="{0B1EC665-9F10-49FF-879F-BBB20AC56A7A}">
      <dgm:prSet/>
      <dgm:spPr/>
      <dgm:t>
        <a:bodyPr/>
        <a:lstStyle/>
        <a:p>
          <a:endParaRPr lang="en-US"/>
        </a:p>
      </dgm:t>
    </dgm:pt>
    <dgm:pt modelId="{D83A9D3E-EAAA-42F4-BA16-C06E4EB7A3AD}" type="sibTrans" cxnId="{0B1EC665-9F10-49FF-879F-BBB20AC56A7A}">
      <dgm:prSet/>
      <dgm:spPr/>
      <dgm:t>
        <a:bodyPr/>
        <a:lstStyle/>
        <a:p>
          <a:endParaRPr lang="en-US"/>
        </a:p>
      </dgm:t>
    </dgm:pt>
    <dgm:pt modelId="{AD40235D-2222-4E18-BFC4-8898F8DB6A80}" type="pres">
      <dgm:prSet presAssocID="{3776BE66-1C84-4389-99E7-8A660405A2A7}" presName="Name0" presStyleCnt="0">
        <dgm:presLayoutVars>
          <dgm:dir/>
          <dgm:animLvl val="lvl"/>
          <dgm:resizeHandles val="exact"/>
        </dgm:presLayoutVars>
      </dgm:prSet>
      <dgm:spPr/>
    </dgm:pt>
    <dgm:pt modelId="{B0D3C74D-E9D6-4D75-84E2-E740E8BE3449}" type="pres">
      <dgm:prSet presAssocID="{14994257-0915-47DD-BAD2-ECDC2ADBB2A0}" presName="parTxOnly" presStyleLbl="node1" presStyleIdx="0" presStyleCnt="5">
        <dgm:presLayoutVars>
          <dgm:chMax val="0"/>
          <dgm:chPref val="0"/>
          <dgm:bulletEnabled val="1"/>
        </dgm:presLayoutVars>
      </dgm:prSet>
      <dgm:spPr/>
    </dgm:pt>
    <dgm:pt modelId="{4F30D642-8394-41B4-8E60-94A40DB11571}" type="pres">
      <dgm:prSet presAssocID="{7E7E21F5-1488-4F70-911A-5720E9FB4832}" presName="parTxOnlySpace" presStyleCnt="0"/>
      <dgm:spPr/>
    </dgm:pt>
    <dgm:pt modelId="{15814FE8-865D-4E68-9409-CBE7C9AF98B8}" type="pres">
      <dgm:prSet presAssocID="{7BAA9C73-AC3D-4D2F-809A-70891EBA7659}" presName="parTxOnly" presStyleLbl="node1" presStyleIdx="1" presStyleCnt="5">
        <dgm:presLayoutVars>
          <dgm:chMax val="0"/>
          <dgm:chPref val="0"/>
          <dgm:bulletEnabled val="1"/>
        </dgm:presLayoutVars>
      </dgm:prSet>
      <dgm:spPr/>
    </dgm:pt>
    <dgm:pt modelId="{ECBD2CD3-6A53-4E04-AAD8-8E76AFAE0958}" type="pres">
      <dgm:prSet presAssocID="{6083437D-CF63-4CA9-8211-0D002A3ECB35}" presName="parTxOnlySpace" presStyleCnt="0"/>
      <dgm:spPr/>
    </dgm:pt>
    <dgm:pt modelId="{629CAABA-0A12-4EA4-9CA4-213F8A6F7591}" type="pres">
      <dgm:prSet presAssocID="{61CCD9E3-4A15-43C9-8766-D601F22418E9}" presName="parTxOnly" presStyleLbl="node1" presStyleIdx="2" presStyleCnt="5">
        <dgm:presLayoutVars>
          <dgm:chMax val="0"/>
          <dgm:chPref val="0"/>
          <dgm:bulletEnabled val="1"/>
        </dgm:presLayoutVars>
      </dgm:prSet>
      <dgm:spPr/>
    </dgm:pt>
    <dgm:pt modelId="{567F80A8-EF85-4058-9854-FABEC0B744CD}" type="pres">
      <dgm:prSet presAssocID="{7AB15CB1-BAEE-41A8-A29E-EE58F9D76D80}" presName="parTxOnlySpace" presStyleCnt="0"/>
      <dgm:spPr/>
    </dgm:pt>
    <dgm:pt modelId="{9E873633-2E18-4794-B377-9BA602B0D960}" type="pres">
      <dgm:prSet presAssocID="{2836BD94-204F-4DEE-BF76-F7C9E76AF9DC}" presName="parTxOnly" presStyleLbl="node1" presStyleIdx="3" presStyleCnt="5" custLinFactNeighborX="12971">
        <dgm:presLayoutVars>
          <dgm:chMax val="0"/>
          <dgm:chPref val="0"/>
          <dgm:bulletEnabled val="1"/>
        </dgm:presLayoutVars>
      </dgm:prSet>
      <dgm:spPr/>
    </dgm:pt>
    <dgm:pt modelId="{42C8F28E-D124-4521-B4A2-580B54513159}" type="pres">
      <dgm:prSet presAssocID="{C3992314-2B7C-4A66-8E5A-B8A00BB902A8}" presName="parTxOnlySpace" presStyleCnt="0"/>
      <dgm:spPr/>
    </dgm:pt>
    <dgm:pt modelId="{720E8EEA-CFAD-4D7A-8AF7-F72FA9453238}" type="pres">
      <dgm:prSet presAssocID="{4ED829F8-B56E-49BE-A027-BF23C3310122}" presName="parTxOnly" presStyleLbl="node1" presStyleIdx="4" presStyleCnt="5">
        <dgm:presLayoutVars>
          <dgm:chMax val="0"/>
          <dgm:chPref val="0"/>
          <dgm:bulletEnabled val="1"/>
        </dgm:presLayoutVars>
      </dgm:prSet>
      <dgm:spPr/>
    </dgm:pt>
  </dgm:ptLst>
  <dgm:cxnLst>
    <dgm:cxn modelId="{9CFB4703-E9D6-4357-82EB-BD2B693424C2}" srcId="{3776BE66-1C84-4389-99E7-8A660405A2A7}" destId="{2836BD94-204F-4DEE-BF76-F7C9E76AF9DC}" srcOrd="3" destOrd="0" parTransId="{65CFB22F-A8D5-40EB-9E8D-249822CF7E64}" sibTransId="{C3992314-2B7C-4A66-8E5A-B8A00BB902A8}"/>
    <dgm:cxn modelId="{FC448505-CE25-4AB6-AD2D-8CD30A5262FF}" srcId="{3776BE66-1C84-4389-99E7-8A660405A2A7}" destId="{7BAA9C73-AC3D-4D2F-809A-70891EBA7659}" srcOrd="1" destOrd="0" parTransId="{4672A1EE-514B-4164-BF95-33B87D29E992}" sibTransId="{6083437D-CF63-4CA9-8211-0D002A3ECB35}"/>
    <dgm:cxn modelId="{36D35C16-C5C2-4C16-883B-94A54F510610}" type="presOf" srcId="{3776BE66-1C84-4389-99E7-8A660405A2A7}" destId="{AD40235D-2222-4E18-BFC4-8898F8DB6A80}" srcOrd="0" destOrd="0" presId="urn:microsoft.com/office/officeart/2005/8/layout/chevron1"/>
    <dgm:cxn modelId="{06BB1828-4B99-40AB-8BB7-805F06398159}" type="presOf" srcId="{4ED829F8-B56E-49BE-A027-BF23C3310122}" destId="{720E8EEA-CFAD-4D7A-8AF7-F72FA9453238}" srcOrd="0" destOrd="0" presId="urn:microsoft.com/office/officeart/2005/8/layout/chevron1"/>
    <dgm:cxn modelId="{2D80623D-6002-4540-AD5D-85BBF93102E5}" type="presOf" srcId="{2836BD94-204F-4DEE-BF76-F7C9E76AF9DC}" destId="{9E873633-2E18-4794-B377-9BA602B0D960}" srcOrd="0" destOrd="0" presId="urn:microsoft.com/office/officeart/2005/8/layout/chevron1"/>
    <dgm:cxn modelId="{9CED3E5D-4A88-4BA1-8B3D-78D4FED581CA}" srcId="{3776BE66-1C84-4389-99E7-8A660405A2A7}" destId="{61CCD9E3-4A15-43C9-8766-D601F22418E9}" srcOrd="2" destOrd="0" parTransId="{694EA353-B261-46AA-BE64-A805B849DCCA}" sibTransId="{7AB15CB1-BAEE-41A8-A29E-EE58F9D76D80}"/>
    <dgm:cxn modelId="{1C41105F-DC27-4797-9F2F-A79AA95472E4}" type="presOf" srcId="{14994257-0915-47DD-BAD2-ECDC2ADBB2A0}" destId="{B0D3C74D-E9D6-4D75-84E2-E740E8BE3449}" srcOrd="0" destOrd="0" presId="urn:microsoft.com/office/officeart/2005/8/layout/chevron1"/>
    <dgm:cxn modelId="{0B1EC665-9F10-49FF-879F-BBB20AC56A7A}" srcId="{3776BE66-1C84-4389-99E7-8A660405A2A7}" destId="{4ED829F8-B56E-49BE-A027-BF23C3310122}" srcOrd="4" destOrd="0" parTransId="{0C9D0E39-EE2F-4E22-A4B4-41352A6651DA}" sibTransId="{D83A9D3E-EAAA-42F4-BA16-C06E4EB7A3AD}"/>
    <dgm:cxn modelId="{27084683-B17A-4771-9302-A9EBE9B3B4B5}" type="presOf" srcId="{7BAA9C73-AC3D-4D2F-809A-70891EBA7659}" destId="{15814FE8-865D-4E68-9409-CBE7C9AF98B8}" srcOrd="0" destOrd="0" presId="urn:microsoft.com/office/officeart/2005/8/layout/chevron1"/>
    <dgm:cxn modelId="{EC59CAA3-904A-4B06-8A58-6D3953E5105E}" type="presOf" srcId="{61CCD9E3-4A15-43C9-8766-D601F22418E9}" destId="{629CAABA-0A12-4EA4-9CA4-213F8A6F7591}" srcOrd="0" destOrd="0" presId="urn:microsoft.com/office/officeart/2005/8/layout/chevron1"/>
    <dgm:cxn modelId="{816AEEEF-E9D5-43FE-A25D-811EEE427974}" srcId="{3776BE66-1C84-4389-99E7-8A660405A2A7}" destId="{14994257-0915-47DD-BAD2-ECDC2ADBB2A0}" srcOrd="0" destOrd="0" parTransId="{8D3C0B50-A9F9-4B48-AA29-7FBC79E11EC8}" sibTransId="{7E7E21F5-1488-4F70-911A-5720E9FB4832}"/>
    <dgm:cxn modelId="{BB946CF2-477D-4409-BB5D-8CB2C786DFAA}" type="presParOf" srcId="{AD40235D-2222-4E18-BFC4-8898F8DB6A80}" destId="{B0D3C74D-E9D6-4D75-84E2-E740E8BE3449}" srcOrd="0" destOrd="0" presId="urn:microsoft.com/office/officeart/2005/8/layout/chevron1"/>
    <dgm:cxn modelId="{C1AE7C08-6489-4392-B26B-C47F3E777CE4}" type="presParOf" srcId="{AD40235D-2222-4E18-BFC4-8898F8DB6A80}" destId="{4F30D642-8394-41B4-8E60-94A40DB11571}" srcOrd="1" destOrd="0" presId="urn:microsoft.com/office/officeart/2005/8/layout/chevron1"/>
    <dgm:cxn modelId="{CB3E880C-0438-4A78-AE32-90C166E24451}" type="presParOf" srcId="{AD40235D-2222-4E18-BFC4-8898F8DB6A80}" destId="{15814FE8-865D-4E68-9409-CBE7C9AF98B8}" srcOrd="2" destOrd="0" presId="urn:microsoft.com/office/officeart/2005/8/layout/chevron1"/>
    <dgm:cxn modelId="{03B7F1C0-CED2-48B5-8EED-A59ACBC181B5}" type="presParOf" srcId="{AD40235D-2222-4E18-BFC4-8898F8DB6A80}" destId="{ECBD2CD3-6A53-4E04-AAD8-8E76AFAE0958}" srcOrd="3" destOrd="0" presId="urn:microsoft.com/office/officeart/2005/8/layout/chevron1"/>
    <dgm:cxn modelId="{A1FCCEC2-E3A9-487E-B20A-EA0C430CCA5A}" type="presParOf" srcId="{AD40235D-2222-4E18-BFC4-8898F8DB6A80}" destId="{629CAABA-0A12-4EA4-9CA4-213F8A6F7591}" srcOrd="4" destOrd="0" presId="urn:microsoft.com/office/officeart/2005/8/layout/chevron1"/>
    <dgm:cxn modelId="{84DD5A8D-04C7-4470-AA6D-7717645FE4E6}" type="presParOf" srcId="{AD40235D-2222-4E18-BFC4-8898F8DB6A80}" destId="{567F80A8-EF85-4058-9854-FABEC0B744CD}" srcOrd="5" destOrd="0" presId="urn:microsoft.com/office/officeart/2005/8/layout/chevron1"/>
    <dgm:cxn modelId="{7F5D7305-81CA-4B9A-ABE4-EA7D3BA4017A}" type="presParOf" srcId="{AD40235D-2222-4E18-BFC4-8898F8DB6A80}" destId="{9E873633-2E18-4794-B377-9BA602B0D960}" srcOrd="6" destOrd="0" presId="urn:microsoft.com/office/officeart/2005/8/layout/chevron1"/>
    <dgm:cxn modelId="{41BA0C82-F01E-457A-973A-F93C1FB3773A}" type="presParOf" srcId="{AD40235D-2222-4E18-BFC4-8898F8DB6A80}" destId="{42C8F28E-D124-4521-B4A2-580B54513159}" srcOrd="7" destOrd="0" presId="urn:microsoft.com/office/officeart/2005/8/layout/chevron1"/>
    <dgm:cxn modelId="{49EC0D32-55C6-44B1-BACC-2CA93699C4AC}" type="presParOf" srcId="{AD40235D-2222-4E18-BFC4-8898F8DB6A80}" destId="{720E8EEA-CFAD-4D7A-8AF7-F72FA9453238}"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B2E0F1-1D3E-4A2C-A489-76AEAE1B9BE9}" type="doc">
      <dgm:prSet loTypeId="urn:microsoft.com/office/officeart/2005/8/layout/default" loCatId="list" qsTypeId="urn:microsoft.com/office/officeart/2005/8/quickstyle/simple1" qsCatId="simple" csTypeId="urn:microsoft.com/office/officeart/2005/8/colors/accent3_4" csCatId="accent3" phldr="1"/>
      <dgm:spPr/>
      <dgm:t>
        <a:bodyPr/>
        <a:lstStyle/>
        <a:p>
          <a:endParaRPr lang="en-US"/>
        </a:p>
      </dgm:t>
    </dgm:pt>
    <dgm:pt modelId="{C835780F-AE3D-4DF8-99A9-DB5A2F2D255E}">
      <dgm:prSet custT="1"/>
      <dgm:spPr/>
      <dgm:t>
        <a:bodyPr/>
        <a:lstStyle/>
        <a:p>
          <a:pPr rtl="0"/>
          <a:r>
            <a:rPr lang="en-US" sz="1900" b="1" dirty="0">
              <a:latin typeface="Arial" panose="020B0604020202020204" pitchFamily="34" charset="0"/>
              <a:cs typeface="Arial" panose="020B0604020202020204" pitchFamily="34" charset="0"/>
            </a:rPr>
            <a:t>Lead a community-driven planning process to understand climate vulnerabilities and identify priority adaptation actions. </a:t>
          </a:r>
        </a:p>
      </dgm:t>
    </dgm:pt>
    <dgm:pt modelId="{B7B915B6-6627-4AD5-BD3C-AF990F47185E}" type="parTrans" cxnId="{03ED4E3B-1B48-4889-A235-F311A2B856FF}">
      <dgm:prSet/>
      <dgm:spPr/>
      <dgm:t>
        <a:bodyPr/>
        <a:lstStyle/>
        <a:p>
          <a:endParaRPr lang="en-US" b="1"/>
        </a:p>
      </dgm:t>
    </dgm:pt>
    <dgm:pt modelId="{35F96960-462E-4AF4-88FB-137230710785}" type="sibTrans" cxnId="{03ED4E3B-1B48-4889-A235-F311A2B856FF}">
      <dgm:prSet/>
      <dgm:spPr/>
      <dgm:t>
        <a:bodyPr/>
        <a:lstStyle/>
        <a:p>
          <a:endParaRPr lang="en-US" b="1"/>
        </a:p>
      </dgm:t>
    </dgm:pt>
    <dgm:pt modelId="{54868E6C-EE40-4017-95F9-A65A8BB12FB0}">
      <dgm:prSet custT="1"/>
      <dgm:spPr>
        <a:solidFill>
          <a:schemeClr val="accent3"/>
        </a:solidFill>
      </dgm:spPr>
      <dgm:t>
        <a:bodyPr/>
        <a:lstStyle/>
        <a:p>
          <a:pPr rtl="0"/>
          <a:r>
            <a:rPr lang="en-US" sz="1900" b="1" dirty="0">
              <a:latin typeface="Arial" panose="020B0604020202020204" pitchFamily="34" charset="0"/>
              <a:cs typeface="Arial" panose="020B0604020202020204" pitchFamily="34" charset="0"/>
            </a:rPr>
            <a:t>Utilize state-certified MVP providers, toolkit, and climate data to develop an MVP Plan through workshops and community outreach</a:t>
          </a:r>
        </a:p>
      </dgm:t>
    </dgm:pt>
    <dgm:pt modelId="{53FCB83D-A3F9-4D9E-9556-03C12CDBA7E5}" type="parTrans" cxnId="{B27D1B0F-AFBA-41BC-B68A-53CCAA070FC0}">
      <dgm:prSet/>
      <dgm:spPr/>
      <dgm:t>
        <a:bodyPr/>
        <a:lstStyle/>
        <a:p>
          <a:endParaRPr lang="en-US" b="1"/>
        </a:p>
      </dgm:t>
    </dgm:pt>
    <dgm:pt modelId="{6958EBF7-1551-422E-BBB8-BA77788DA7D2}" type="sibTrans" cxnId="{B27D1B0F-AFBA-41BC-B68A-53CCAA070FC0}">
      <dgm:prSet/>
      <dgm:spPr/>
      <dgm:t>
        <a:bodyPr/>
        <a:lstStyle/>
        <a:p>
          <a:endParaRPr lang="en-US" b="1"/>
        </a:p>
      </dgm:t>
    </dgm:pt>
    <dgm:pt modelId="{CD6A0D7D-D9FE-4F6A-9706-2876BFEAA5DE}">
      <dgm:prSet custT="1"/>
      <dgm:spPr/>
      <dgm:t>
        <a:bodyPr/>
        <a:lstStyle/>
        <a:p>
          <a:pPr rtl="0"/>
          <a:r>
            <a:rPr lang="en-US" sz="2000" b="1" dirty="0">
              <a:latin typeface="Arial" panose="020B0604020202020204" pitchFamily="34" charset="0"/>
              <a:cs typeface="Arial" panose="020B0604020202020204" pitchFamily="34" charset="0"/>
            </a:rPr>
            <a:t>Be designated as an MVP Community and eligible for Action Grant funding</a:t>
          </a:r>
        </a:p>
        <a:p>
          <a:pPr rtl="0"/>
          <a:endParaRPr lang="en-US" sz="1200" b="1" dirty="0">
            <a:latin typeface="Arial" panose="020B0604020202020204" pitchFamily="34" charset="0"/>
            <a:cs typeface="Arial" panose="020B0604020202020204" pitchFamily="34" charset="0"/>
          </a:endParaRPr>
        </a:p>
        <a:p>
          <a:pPr rtl="0"/>
          <a:r>
            <a:rPr lang="en-US" sz="2000" b="1" dirty="0">
              <a:latin typeface="Arial" panose="020B0604020202020204" pitchFamily="34" charset="0"/>
              <a:cs typeface="Arial" panose="020B0604020202020204" pitchFamily="34" charset="0"/>
            </a:rPr>
            <a:t>Submit regular progress reports</a:t>
          </a:r>
        </a:p>
        <a:p>
          <a:pPr rtl="0"/>
          <a:endParaRPr lang="en-US" sz="1200" b="1" dirty="0">
            <a:latin typeface="Arial" panose="020B0604020202020204" pitchFamily="34" charset="0"/>
            <a:cs typeface="Arial" panose="020B0604020202020204" pitchFamily="34" charset="0"/>
          </a:endParaRPr>
        </a:p>
        <a:p>
          <a:pPr rtl="0"/>
          <a:r>
            <a:rPr lang="en-US" sz="2000" b="1" dirty="0">
              <a:latin typeface="Arial" panose="020B0604020202020204" pitchFamily="34" charset="0"/>
              <a:cs typeface="Arial" panose="020B0604020202020204" pitchFamily="34" charset="0"/>
            </a:rPr>
            <a:t>Findings inform State Adaptation Plan </a:t>
          </a:r>
        </a:p>
      </dgm:t>
    </dgm:pt>
    <dgm:pt modelId="{0CAEB4D2-2DA6-4DCA-9C49-B510C04B42F7}" type="parTrans" cxnId="{502B4D0A-A8B0-491A-B2F5-9C6E76D5D0F7}">
      <dgm:prSet/>
      <dgm:spPr/>
      <dgm:t>
        <a:bodyPr/>
        <a:lstStyle/>
        <a:p>
          <a:endParaRPr lang="en-US" b="1"/>
        </a:p>
      </dgm:t>
    </dgm:pt>
    <dgm:pt modelId="{781E1B73-F1DA-400F-85B2-CA86B39B1424}" type="sibTrans" cxnId="{502B4D0A-A8B0-491A-B2F5-9C6E76D5D0F7}">
      <dgm:prSet/>
      <dgm:spPr/>
      <dgm:t>
        <a:bodyPr/>
        <a:lstStyle/>
        <a:p>
          <a:endParaRPr lang="en-US" b="1"/>
        </a:p>
      </dgm:t>
    </dgm:pt>
    <dgm:pt modelId="{ADF29847-1EA7-4603-91E6-7EAF0B931472}" type="pres">
      <dgm:prSet presAssocID="{5EB2E0F1-1D3E-4A2C-A489-76AEAE1B9BE9}" presName="diagram" presStyleCnt="0">
        <dgm:presLayoutVars>
          <dgm:dir/>
          <dgm:resizeHandles val="exact"/>
        </dgm:presLayoutVars>
      </dgm:prSet>
      <dgm:spPr/>
    </dgm:pt>
    <dgm:pt modelId="{7199B7B7-2448-4066-8983-4DB2390BF8BE}" type="pres">
      <dgm:prSet presAssocID="{C835780F-AE3D-4DF8-99A9-DB5A2F2D255E}" presName="node" presStyleLbl="node1" presStyleIdx="0" presStyleCnt="3" custScaleY="203289">
        <dgm:presLayoutVars>
          <dgm:bulletEnabled val="1"/>
        </dgm:presLayoutVars>
      </dgm:prSet>
      <dgm:spPr/>
    </dgm:pt>
    <dgm:pt modelId="{C3B4E711-6FE2-44F3-A60B-7B76974C0E8F}" type="pres">
      <dgm:prSet presAssocID="{35F96960-462E-4AF4-88FB-137230710785}" presName="sibTrans" presStyleCnt="0"/>
      <dgm:spPr/>
    </dgm:pt>
    <dgm:pt modelId="{51E12AB3-1B99-4668-9D72-1E6DBD8A351A}" type="pres">
      <dgm:prSet presAssocID="{54868E6C-EE40-4017-95F9-A65A8BB12FB0}" presName="node" presStyleLbl="node1" presStyleIdx="1" presStyleCnt="3" custScaleY="203289">
        <dgm:presLayoutVars>
          <dgm:bulletEnabled val="1"/>
        </dgm:presLayoutVars>
      </dgm:prSet>
      <dgm:spPr/>
    </dgm:pt>
    <dgm:pt modelId="{1D8F1C74-3FA6-4079-AE77-77A8C7703707}" type="pres">
      <dgm:prSet presAssocID="{6958EBF7-1551-422E-BBB8-BA77788DA7D2}" presName="sibTrans" presStyleCnt="0"/>
      <dgm:spPr/>
    </dgm:pt>
    <dgm:pt modelId="{86C07BAB-964B-4E4C-9E1B-B8270110968F}" type="pres">
      <dgm:prSet presAssocID="{CD6A0D7D-D9FE-4F6A-9706-2876BFEAA5DE}" presName="node" presStyleLbl="node1" presStyleIdx="2" presStyleCnt="3" custScaleY="203289">
        <dgm:presLayoutVars>
          <dgm:bulletEnabled val="1"/>
        </dgm:presLayoutVars>
      </dgm:prSet>
      <dgm:spPr/>
    </dgm:pt>
  </dgm:ptLst>
  <dgm:cxnLst>
    <dgm:cxn modelId="{502B4D0A-A8B0-491A-B2F5-9C6E76D5D0F7}" srcId="{5EB2E0F1-1D3E-4A2C-A489-76AEAE1B9BE9}" destId="{CD6A0D7D-D9FE-4F6A-9706-2876BFEAA5DE}" srcOrd="2" destOrd="0" parTransId="{0CAEB4D2-2DA6-4DCA-9C49-B510C04B42F7}" sibTransId="{781E1B73-F1DA-400F-85B2-CA86B39B1424}"/>
    <dgm:cxn modelId="{B27D1B0F-AFBA-41BC-B68A-53CCAA070FC0}" srcId="{5EB2E0F1-1D3E-4A2C-A489-76AEAE1B9BE9}" destId="{54868E6C-EE40-4017-95F9-A65A8BB12FB0}" srcOrd="1" destOrd="0" parTransId="{53FCB83D-A3F9-4D9E-9556-03C12CDBA7E5}" sibTransId="{6958EBF7-1551-422E-BBB8-BA77788DA7D2}"/>
    <dgm:cxn modelId="{692FA110-C6AD-4F4B-9740-D3BBB6D40AB1}" type="presOf" srcId="{5EB2E0F1-1D3E-4A2C-A489-76AEAE1B9BE9}" destId="{ADF29847-1EA7-4603-91E6-7EAF0B931472}" srcOrd="0" destOrd="0" presId="urn:microsoft.com/office/officeart/2005/8/layout/default"/>
    <dgm:cxn modelId="{03ED4E3B-1B48-4889-A235-F311A2B856FF}" srcId="{5EB2E0F1-1D3E-4A2C-A489-76AEAE1B9BE9}" destId="{C835780F-AE3D-4DF8-99A9-DB5A2F2D255E}" srcOrd="0" destOrd="0" parTransId="{B7B915B6-6627-4AD5-BD3C-AF990F47185E}" sibTransId="{35F96960-462E-4AF4-88FB-137230710785}"/>
    <dgm:cxn modelId="{7649DD65-A8D2-420B-BC2D-7C27C42D4A5B}" type="presOf" srcId="{54868E6C-EE40-4017-95F9-A65A8BB12FB0}" destId="{51E12AB3-1B99-4668-9D72-1E6DBD8A351A}" srcOrd="0" destOrd="0" presId="urn:microsoft.com/office/officeart/2005/8/layout/default"/>
    <dgm:cxn modelId="{1BDFD2BB-DA66-4E80-B275-B1081434F8F2}" type="presOf" srcId="{C835780F-AE3D-4DF8-99A9-DB5A2F2D255E}" destId="{7199B7B7-2448-4066-8983-4DB2390BF8BE}" srcOrd="0" destOrd="0" presId="urn:microsoft.com/office/officeart/2005/8/layout/default"/>
    <dgm:cxn modelId="{F61C74E2-D303-485E-B1F2-E4880DF32746}" type="presOf" srcId="{CD6A0D7D-D9FE-4F6A-9706-2876BFEAA5DE}" destId="{86C07BAB-964B-4E4C-9E1B-B8270110968F}" srcOrd="0" destOrd="0" presId="urn:microsoft.com/office/officeart/2005/8/layout/default"/>
    <dgm:cxn modelId="{7D295B43-CD9C-464E-8090-4E07A16BE925}" type="presParOf" srcId="{ADF29847-1EA7-4603-91E6-7EAF0B931472}" destId="{7199B7B7-2448-4066-8983-4DB2390BF8BE}" srcOrd="0" destOrd="0" presId="urn:microsoft.com/office/officeart/2005/8/layout/default"/>
    <dgm:cxn modelId="{1962C42C-7046-4E30-8F3D-EDCB8B6809B2}" type="presParOf" srcId="{ADF29847-1EA7-4603-91E6-7EAF0B931472}" destId="{C3B4E711-6FE2-44F3-A60B-7B76974C0E8F}" srcOrd="1" destOrd="0" presId="urn:microsoft.com/office/officeart/2005/8/layout/default"/>
    <dgm:cxn modelId="{9527132D-B052-44CB-9CB8-A81A204B40C8}" type="presParOf" srcId="{ADF29847-1EA7-4603-91E6-7EAF0B931472}" destId="{51E12AB3-1B99-4668-9D72-1E6DBD8A351A}" srcOrd="2" destOrd="0" presId="urn:microsoft.com/office/officeart/2005/8/layout/default"/>
    <dgm:cxn modelId="{342C0AE3-B530-43BA-B312-697E5803988E}" type="presParOf" srcId="{ADF29847-1EA7-4603-91E6-7EAF0B931472}" destId="{1D8F1C74-3FA6-4079-AE77-77A8C7703707}" srcOrd="3" destOrd="0" presId="urn:microsoft.com/office/officeart/2005/8/layout/default"/>
    <dgm:cxn modelId="{C18BAB75-504A-415B-8EB7-D774E75ED125}" type="presParOf" srcId="{ADF29847-1EA7-4603-91E6-7EAF0B931472}" destId="{86C07BAB-964B-4E4C-9E1B-B8270110968F}"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B2E0F1-1D3E-4A2C-A489-76AEAE1B9BE9}" type="doc">
      <dgm:prSet loTypeId="urn:microsoft.com/office/officeart/2005/8/layout/hList6" loCatId="list" qsTypeId="urn:microsoft.com/office/officeart/2005/8/quickstyle/simple1" qsCatId="simple" csTypeId="urn:microsoft.com/office/officeart/2005/8/colors/accent3_4" csCatId="accent3" phldr="1"/>
      <dgm:spPr/>
      <dgm:t>
        <a:bodyPr/>
        <a:lstStyle/>
        <a:p>
          <a:endParaRPr lang="en-US"/>
        </a:p>
      </dgm:t>
    </dgm:pt>
    <dgm:pt modelId="{C835780F-AE3D-4DF8-99A9-DB5A2F2D255E}">
      <dgm:prSet custT="1"/>
      <dgm:spPr/>
      <dgm:t>
        <a:bodyPr/>
        <a:lstStyle/>
        <a:p>
          <a:pPr rtl="0"/>
          <a:r>
            <a:rPr lang="en-US" sz="1900" b="1" dirty="0">
              <a:latin typeface="Arial" panose="020B0604020202020204" pitchFamily="34" charset="0"/>
              <a:cs typeface="Arial" panose="020B0604020202020204" pitchFamily="34" charset="0"/>
            </a:rPr>
            <a:t>Implement priority adaptation actions identified through the planning process</a:t>
          </a:r>
        </a:p>
      </dgm:t>
    </dgm:pt>
    <dgm:pt modelId="{B7B915B6-6627-4AD5-BD3C-AF990F47185E}" type="parTrans" cxnId="{03ED4E3B-1B48-4889-A235-F311A2B856FF}">
      <dgm:prSet/>
      <dgm:spPr/>
      <dgm:t>
        <a:bodyPr/>
        <a:lstStyle/>
        <a:p>
          <a:endParaRPr lang="en-US" b="1"/>
        </a:p>
      </dgm:t>
    </dgm:pt>
    <dgm:pt modelId="{35F96960-462E-4AF4-88FB-137230710785}" type="sibTrans" cxnId="{03ED4E3B-1B48-4889-A235-F311A2B856FF}">
      <dgm:prSet/>
      <dgm:spPr/>
      <dgm:t>
        <a:bodyPr/>
        <a:lstStyle/>
        <a:p>
          <a:endParaRPr lang="en-US" b="1"/>
        </a:p>
      </dgm:t>
    </dgm:pt>
    <dgm:pt modelId="{CD6A0D7D-D9FE-4F6A-9706-2876BFEAA5DE}">
      <dgm:prSet custT="1"/>
      <dgm:spPr/>
      <dgm:t>
        <a:bodyPr/>
        <a:lstStyle/>
        <a:p>
          <a:pPr rtl="0"/>
          <a:r>
            <a:rPr lang="en-US" sz="2000" b="1" dirty="0">
              <a:latin typeface="Arial" panose="020B0604020202020204" pitchFamily="34" charset="0"/>
              <a:cs typeface="Arial" panose="020B0604020202020204" pitchFamily="34" charset="0"/>
            </a:rPr>
            <a:t>Utilize nature-based solutions and reach EJ communities</a:t>
          </a:r>
        </a:p>
      </dgm:t>
    </dgm:pt>
    <dgm:pt modelId="{0CAEB4D2-2DA6-4DCA-9C49-B510C04B42F7}" type="parTrans" cxnId="{502B4D0A-A8B0-491A-B2F5-9C6E76D5D0F7}">
      <dgm:prSet/>
      <dgm:spPr/>
      <dgm:t>
        <a:bodyPr/>
        <a:lstStyle/>
        <a:p>
          <a:endParaRPr lang="en-US" b="1"/>
        </a:p>
      </dgm:t>
    </dgm:pt>
    <dgm:pt modelId="{781E1B73-F1DA-400F-85B2-CA86B39B1424}" type="sibTrans" cxnId="{502B4D0A-A8B0-491A-B2F5-9C6E76D5D0F7}">
      <dgm:prSet/>
      <dgm:spPr/>
      <dgm:t>
        <a:bodyPr/>
        <a:lstStyle/>
        <a:p>
          <a:endParaRPr lang="en-US" b="1"/>
        </a:p>
      </dgm:t>
    </dgm:pt>
    <dgm:pt modelId="{65153123-862E-46AC-A405-4B60FE1F81F2}">
      <dgm:prSet custT="1"/>
      <dgm:spPr/>
      <dgm:t>
        <a:bodyPr/>
        <a:lstStyle/>
        <a:p>
          <a:pPr rtl="0"/>
          <a:r>
            <a:rPr lang="en-US" sz="1900" b="1" dirty="0">
              <a:latin typeface="Arial" panose="020B0604020202020204" pitchFamily="34" charset="0"/>
              <a:cs typeface="Arial" panose="020B0604020202020204" pitchFamily="34" charset="0"/>
            </a:rPr>
            <a:t>Clearly demonstrate how you’re incorporating climate change data to redesign and reconsider</a:t>
          </a:r>
        </a:p>
      </dgm:t>
    </dgm:pt>
    <dgm:pt modelId="{FA29B4CC-8B40-40EF-ADC5-6B246D1D059D}" type="parTrans" cxnId="{6ED54989-2DFD-4CBB-B208-9D9AF115CF03}">
      <dgm:prSet/>
      <dgm:spPr/>
      <dgm:t>
        <a:bodyPr/>
        <a:lstStyle/>
        <a:p>
          <a:endParaRPr lang="en-US"/>
        </a:p>
      </dgm:t>
    </dgm:pt>
    <dgm:pt modelId="{90AAD631-38A4-4162-84B3-6408627210FB}" type="sibTrans" cxnId="{6ED54989-2DFD-4CBB-B208-9D9AF115CF03}">
      <dgm:prSet/>
      <dgm:spPr/>
      <dgm:t>
        <a:bodyPr/>
        <a:lstStyle/>
        <a:p>
          <a:endParaRPr lang="en-US"/>
        </a:p>
      </dgm:t>
    </dgm:pt>
    <dgm:pt modelId="{690CAB1F-49E1-4F61-91C5-8054553CF6DF}" type="pres">
      <dgm:prSet presAssocID="{5EB2E0F1-1D3E-4A2C-A489-76AEAE1B9BE9}" presName="Name0" presStyleCnt="0">
        <dgm:presLayoutVars>
          <dgm:dir/>
          <dgm:resizeHandles val="exact"/>
        </dgm:presLayoutVars>
      </dgm:prSet>
      <dgm:spPr/>
    </dgm:pt>
    <dgm:pt modelId="{28D06DDA-FC24-43B7-BDA1-3E14D5B28DA2}" type="pres">
      <dgm:prSet presAssocID="{C835780F-AE3D-4DF8-99A9-DB5A2F2D255E}" presName="node" presStyleLbl="node1" presStyleIdx="0" presStyleCnt="3">
        <dgm:presLayoutVars>
          <dgm:bulletEnabled val="1"/>
        </dgm:presLayoutVars>
      </dgm:prSet>
      <dgm:spPr/>
    </dgm:pt>
    <dgm:pt modelId="{87D8A2E2-6ADA-409D-A446-831B9F46ADCA}" type="pres">
      <dgm:prSet presAssocID="{35F96960-462E-4AF4-88FB-137230710785}" presName="sibTrans" presStyleCnt="0"/>
      <dgm:spPr/>
    </dgm:pt>
    <dgm:pt modelId="{A9F8282D-F064-4885-9B00-CE28C7760573}" type="pres">
      <dgm:prSet presAssocID="{65153123-862E-46AC-A405-4B60FE1F81F2}" presName="node" presStyleLbl="node1" presStyleIdx="1" presStyleCnt="3">
        <dgm:presLayoutVars>
          <dgm:bulletEnabled val="1"/>
        </dgm:presLayoutVars>
      </dgm:prSet>
      <dgm:spPr/>
    </dgm:pt>
    <dgm:pt modelId="{84BC2DE3-62A7-4116-AF98-9C622C26B9C0}" type="pres">
      <dgm:prSet presAssocID="{90AAD631-38A4-4162-84B3-6408627210FB}" presName="sibTrans" presStyleCnt="0"/>
      <dgm:spPr/>
    </dgm:pt>
    <dgm:pt modelId="{DEA62CD3-C4E7-4AE7-97EA-1543510FFBA0}" type="pres">
      <dgm:prSet presAssocID="{CD6A0D7D-D9FE-4F6A-9706-2876BFEAA5DE}" presName="node" presStyleLbl="node1" presStyleIdx="2" presStyleCnt="3">
        <dgm:presLayoutVars>
          <dgm:bulletEnabled val="1"/>
        </dgm:presLayoutVars>
      </dgm:prSet>
      <dgm:spPr/>
    </dgm:pt>
  </dgm:ptLst>
  <dgm:cxnLst>
    <dgm:cxn modelId="{502B4D0A-A8B0-491A-B2F5-9C6E76D5D0F7}" srcId="{5EB2E0F1-1D3E-4A2C-A489-76AEAE1B9BE9}" destId="{CD6A0D7D-D9FE-4F6A-9706-2876BFEAA5DE}" srcOrd="2" destOrd="0" parTransId="{0CAEB4D2-2DA6-4DCA-9C49-B510C04B42F7}" sibTransId="{781E1B73-F1DA-400F-85B2-CA86B39B1424}"/>
    <dgm:cxn modelId="{D6A27B14-A0A5-4E45-BF60-C0531A13E215}" type="presOf" srcId="{CD6A0D7D-D9FE-4F6A-9706-2876BFEAA5DE}" destId="{DEA62CD3-C4E7-4AE7-97EA-1543510FFBA0}" srcOrd="0" destOrd="0" presId="urn:microsoft.com/office/officeart/2005/8/layout/hList6"/>
    <dgm:cxn modelId="{44600717-DEA3-4C7A-A117-34AF97324022}" type="presOf" srcId="{C835780F-AE3D-4DF8-99A9-DB5A2F2D255E}" destId="{28D06DDA-FC24-43B7-BDA1-3E14D5B28DA2}" srcOrd="0" destOrd="0" presId="urn:microsoft.com/office/officeart/2005/8/layout/hList6"/>
    <dgm:cxn modelId="{0A003634-DE63-4DA7-ACAA-A259477D5DC3}" type="presOf" srcId="{65153123-862E-46AC-A405-4B60FE1F81F2}" destId="{A9F8282D-F064-4885-9B00-CE28C7760573}" srcOrd="0" destOrd="0" presId="urn:microsoft.com/office/officeart/2005/8/layout/hList6"/>
    <dgm:cxn modelId="{03ED4E3B-1B48-4889-A235-F311A2B856FF}" srcId="{5EB2E0F1-1D3E-4A2C-A489-76AEAE1B9BE9}" destId="{C835780F-AE3D-4DF8-99A9-DB5A2F2D255E}" srcOrd="0" destOrd="0" parTransId="{B7B915B6-6627-4AD5-BD3C-AF990F47185E}" sibTransId="{35F96960-462E-4AF4-88FB-137230710785}"/>
    <dgm:cxn modelId="{6ED54989-2DFD-4CBB-B208-9D9AF115CF03}" srcId="{5EB2E0F1-1D3E-4A2C-A489-76AEAE1B9BE9}" destId="{65153123-862E-46AC-A405-4B60FE1F81F2}" srcOrd="1" destOrd="0" parTransId="{FA29B4CC-8B40-40EF-ADC5-6B246D1D059D}" sibTransId="{90AAD631-38A4-4162-84B3-6408627210FB}"/>
    <dgm:cxn modelId="{BC3BC5D9-79F2-4B0F-B90E-54008886EF31}" type="presOf" srcId="{5EB2E0F1-1D3E-4A2C-A489-76AEAE1B9BE9}" destId="{690CAB1F-49E1-4F61-91C5-8054553CF6DF}" srcOrd="0" destOrd="0" presId="urn:microsoft.com/office/officeart/2005/8/layout/hList6"/>
    <dgm:cxn modelId="{A5979565-4F3E-413B-978E-3C04D1EC3FA3}" type="presParOf" srcId="{690CAB1F-49E1-4F61-91C5-8054553CF6DF}" destId="{28D06DDA-FC24-43B7-BDA1-3E14D5B28DA2}" srcOrd="0" destOrd="0" presId="urn:microsoft.com/office/officeart/2005/8/layout/hList6"/>
    <dgm:cxn modelId="{F08BCC22-4711-45ED-837D-7D6A316926BA}" type="presParOf" srcId="{690CAB1F-49E1-4F61-91C5-8054553CF6DF}" destId="{87D8A2E2-6ADA-409D-A446-831B9F46ADCA}" srcOrd="1" destOrd="0" presId="urn:microsoft.com/office/officeart/2005/8/layout/hList6"/>
    <dgm:cxn modelId="{9507467D-385F-41F6-9C29-E0CE56D1A73E}" type="presParOf" srcId="{690CAB1F-49E1-4F61-91C5-8054553CF6DF}" destId="{A9F8282D-F064-4885-9B00-CE28C7760573}" srcOrd="2" destOrd="0" presId="urn:microsoft.com/office/officeart/2005/8/layout/hList6"/>
    <dgm:cxn modelId="{0CFBFD91-678F-4408-8262-1010699404DC}" type="presParOf" srcId="{690CAB1F-49E1-4F61-91C5-8054553CF6DF}" destId="{84BC2DE3-62A7-4116-AF98-9C622C26B9C0}" srcOrd="3" destOrd="0" presId="urn:microsoft.com/office/officeart/2005/8/layout/hList6"/>
    <dgm:cxn modelId="{56E957A8-9F39-4828-AA8F-AE9345AE2329}" type="presParOf" srcId="{690CAB1F-49E1-4F61-91C5-8054553CF6DF}" destId="{DEA62CD3-C4E7-4AE7-97EA-1543510FFBA0}"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D3C74D-E9D6-4D75-84E2-E740E8BE3449}">
      <dsp:nvSpPr>
        <dsp:cNvPr id="0" name=""/>
        <dsp:cNvSpPr/>
      </dsp:nvSpPr>
      <dsp:spPr>
        <a:xfrm>
          <a:off x="2120" y="994097"/>
          <a:ext cx="1887512" cy="75500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Engage Community</a:t>
          </a:r>
        </a:p>
      </dsp:txBody>
      <dsp:txXfrm>
        <a:off x="379623" y="994097"/>
        <a:ext cx="1132507" cy="755005"/>
      </dsp:txXfrm>
    </dsp:sp>
    <dsp:sp modelId="{15814FE8-865D-4E68-9409-CBE7C9AF98B8}">
      <dsp:nvSpPr>
        <dsp:cNvPr id="0" name=""/>
        <dsp:cNvSpPr/>
      </dsp:nvSpPr>
      <dsp:spPr>
        <a:xfrm>
          <a:off x="1700882" y="994097"/>
          <a:ext cx="1887512" cy="75500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Identify CC impacts and hazards</a:t>
          </a:r>
        </a:p>
      </dsp:txBody>
      <dsp:txXfrm>
        <a:off x="2078385" y="994097"/>
        <a:ext cx="1132507" cy="755005"/>
      </dsp:txXfrm>
    </dsp:sp>
    <dsp:sp modelId="{629CAABA-0A12-4EA4-9CA4-213F8A6F7591}">
      <dsp:nvSpPr>
        <dsp:cNvPr id="0" name=""/>
        <dsp:cNvSpPr/>
      </dsp:nvSpPr>
      <dsp:spPr>
        <a:xfrm>
          <a:off x="3399643" y="994097"/>
          <a:ext cx="1887512" cy="75500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Complete vulnerability assessment</a:t>
          </a:r>
        </a:p>
      </dsp:txBody>
      <dsp:txXfrm>
        <a:off x="3777146" y="994097"/>
        <a:ext cx="1132507" cy="755005"/>
      </dsp:txXfrm>
    </dsp:sp>
    <dsp:sp modelId="{9E873633-2E18-4794-B377-9BA602B0D960}">
      <dsp:nvSpPr>
        <dsp:cNvPr id="0" name=""/>
        <dsp:cNvSpPr/>
      </dsp:nvSpPr>
      <dsp:spPr>
        <a:xfrm>
          <a:off x="5122888" y="994097"/>
          <a:ext cx="1887512" cy="75500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Develop    and prioritize actions</a:t>
          </a:r>
        </a:p>
      </dsp:txBody>
      <dsp:txXfrm>
        <a:off x="5500391" y="994097"/>
        <a:ext cx="1132507" cy="755005"/>
      </dsp:txXfrm>
    </dsp:sp>
    <dsp:sp modelId="{720E8EEA-CFAD-4D7A-8AF7-F72FA9453238}">
      <dsp:nvSpPr>
        <dsp:cNvPr id="0" name=""/>
        <dsp:cNvSpPr/>
      </dsp:nvSpPr>
      <dsp:spPr>
        <a:xfrm>
          <a:off x="6797166" y="994097"/>
          <a:ext cx="1887512" cy="755005"/>
        </a:xfrm>
        <a:prstGeom prst="chevron">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Take Action</a:t>
          </a:r>
        </a:p>
      </dsp:txBody>
      <dsp:txXfrm>
        <a:off x="7174669" y="994097"/>
        <a:ext cx="1132507" cy="7550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99B7B7-2448-4066-8983-4DB2390BF8BE}">
      <dsp:nvSpPr>
        <dsp:cNvPr id="0" name=""/>
        <dsp:cNvSpPr/>
      </dsp:nvSpPr>
      <dsp:spPr>
        <a:xfrm>
          <a:off x="0" y="41675"/>
          <a:ext cx="2714624" cy="3311120"/>
        </a:xfrm>
        <a:prstGeom prst="rect">
          <a:avLst/>
        </a:prstGeom>
        <a:solidFill>
          <a:schemeClr val="accent3">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b="1" kern="1200" dirty="0">
              <a:latin typeface="Arial" panose="020B0604020202020204" pitchFamily="34" charset="0"/>
              <a:cs typeface="Arial" panose="020B0604020202020204" pitchFamily="34" charset="0"/>
            </a:rPr>
            <a:t>Lead a community-driven planning process to understand climate vulnerabilities and identify priority adaptation actions. </a:t>
          </a:r>
        </a:p>
      </dsp:txBody>
      <dsp:txXfrm>
        <a:off x="0" y="41675"/>
        <a:ext cx="2714624" cy="3311120"/>
      </dsp:txXfrm>
    </dsp:sp>
    <dsp:sp modelId="{51E12AB3-1B99-4668-9D72-1E6DBD8A351A}">
      <dsp:nvSpPr>
        <dsp:cNvPr id="0" name=""/>
        <dsp:cNvSpPr/>
      </dsp:nvSpPr>
      <dsp:spPr>
        <a:xfrm>
          <a:off x="2986087" y="41675"/>
          <a:ext cx="2714624" cy="3311120"/>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b="1" kern="1200" dirty="0">
              <a:latin typeface="Arial" panose="020B0604020202020204" pitchFamily="34" charset="0"/>
              <a:cs typeface="Arial" panose="020B0604020202020204" pitchFamily="34" charset="0"/>
            </a:rPr>
            <a:t>Utilize state-certified MVP providers, toolkit, and climate data to develop an MVP Plan through workshops and community outreach</a:t>
          </a:r>
        </a:p>
      </dsp:txBody>
      <dsp:txXfrm>
        <a:off x="2986087" y="41675"/>
        <a:ext cx="2714624" cy="3311120"/>
      </dsp:txXfrm>
    </dsp:sp>
    <dsp:sp modelId="{86C07BAB-964B-4E4C-9E1B-B8270110968F}">
      <dsp:nvSpPr>
        <dsp:cNvPr id="0" name=""/>
        <dsp:cNvSpPr/>
      </dsp:nvSpPr>
      <dsp:spPr>
        <a:xfrm>
          <a:off x="5972175" y="41675"/>
          <a:ext cx="2714624" cy="3311120"/>
        </a:xfrm>
        <a:prstGeom prst="rect">
          <a:avLst/>
        </a:prstGeom>
        <a:solidFill>
          <a:schemeClr val="accent3">
            <a:shade val="50000"/>
            <a:hueOff val="178371"/>
            <a:satOff val="-2846"/>
            <a:lumOff val="27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Be designated as an MVP Community and eligible for Action Grant funding</a:t>
          </a:r>
        </a:p>
        <a:p>
          <a:pPr marL="0" lvl="0" indent="0" algn="ctr" defTabSz="889000" rtl="0">
            <a:lnSpc>
              <a:spcPct val="90000"/>
            </a:lnSpc>
            <a:spcBef>
              <a:spcPct val="0"/>
            </a:spcBef>
            <a:spcAft>
              <a:spcPct val="35000"/>
            </a:spcAft>
            <a:buNone/>
          </a:pPr>
          <a:endParaRPr lang="en-US" sz="1200" b="1" kern="1200" dirty="0">
            <a:latin typeface="Arial" panose="020B0604020202020204" pitchFamily="34" charset="0"/>
            <a:cs typeface="Arial" panose="020B0604020202020204" pitchFamily="34" charset="0"/>
          </a:endParaRPr>
        </a:p>
        <a:p>
          <a:pPr marL="0" lvl="0" indent="0" algn="ctr" defTabSz="889000" rtl="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Submit regular progress reports</a:t>
          </a:r>
        </a:p>
        <a:p>
          <a:pPr marL="0" lvl="0" indent="0" algn="ctr" defTabSz="889000" rtl="0">
            <a:lnSpc>
              <a:spcPct val="90000"/>
            </a:lnSpc>
            <a:spcBef>
              <a:spcPct val="0"/>
            </a:spcBef>
            <a:spcAft>
              <a:spcPct val="35000"/>
            </a:spcAft>
            <a:buNone/>
          </a:pPr>
          <a:endParaRPr lang="en-US" sz="1200" b="1" kern="1200" dirty="0">
            <a:latin typeface="Arial" panose="020B0604020202020204" pitchFamily="34" charset="0"/>
            <a:cs typeface="Arial" panose="020B0604020202020204" pitchFamily="34" charset="0"/>
          </a:endParaRPr>
        </a:p>
        <a:p>
          <a:pPr marL="0" lvl="0" indent="0" algn="ctr" defTabSz="889000" rtl="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Findings inform State Adaptation Plan </a:t>
          </a:r>
        </a:p>
      </dsp:txBody>
      <dsp:txXfrm>
        <a:off x="5972175" y="41675"/>
        <a:ext cx="2714624" cy="3311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D06DDA-FC24-43B7-BDA1-3E14D5B28DA2}">
      <dsp:nvSpPr>
        <dsp:cNvPr id="0" name=""/>
        <dsp:cNvSpPr/>
      </dsp:nvSpPr>
      <dsp:spPr>
        <a:xfrm rot="16200000">
          <a:off x="-317655" y="318715"/>
          <a:ext cx="3394472" cy="2757041"/>
        </a:xfrm>
        <a:prstGeom prst="flowChartManualOperation">
          <a:avLst/>
        </a:prstGeom>
        <a:solidFill>
          <a:schemeClr val="accent3">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0650" bIns="0" numCol="1" spcCol="1270" anchor="ctr" anchorCtr="0">
          <a:noAutofit/>
        </a:bodyPr>
        <a:lstStyle/>
        <a:p>
          <a:pPr marL="0" lvl="0" indent="0" algn="ctr" defTabSz="844550" rtl="0">
            <a:lnSpc>
              <a:spcPct val="90000"/>
            </a:lnSpc>
            <a:spcBef>
              <a:spcPct val="0"/>
            </a:spcBef>
            <a:spcAft>
              <a:spcPct val="35000"/>
            </a:spcAft>
            <a:buNone/>
          </a:pPr>
          <a:r>
            <a:rPr lang="en-US" sz="1900" b="1" kern="1200" dirty="0">
              <a:latin typeface="Arial" panose="020B0604020202020204" pitchFamily="34" charset="0"/>
              <a:cs typeface="Arial" panose="020B0604020202020204" pitchFamily="34" charset="0"/>
            </a:rPr>
            <a:t>Implement priority adaptation actions identified through the planning process</a:t>
          </a:r>
        </a:p>
      </dsp:txBody>
      <dsp:txXfrm rot="5400000">
        <a:off x="1061" y="678893"/>
        <a:ext cx="2757041" cy="2036684"/>
      </dsp:txXfrm>
    </dsp:sp>
    <dsp:sp modelId="{A9F8282D-F064-4885-9B00-CE28C7760573}">
      <dsp:nvSpPr>
        <dsp:cNvPr id="0" name=""/>
        <dsp:cNvSpPr/>
      </dsp:nvSpPr>
      <dsp:spPr>
        <a:xfrm rot="16200000">
          <a:off x="2646164" y="318715"/>
          <a:ext cx="3394472" cy="2757041"/>
        </a:xfrm>
        <a:prstGeom prst="flowChartManualOperation">
          <a:avLst/>
        </a:prstGeom>
        <a:solidFill>
          <a:schemeClr val="accent3">
            <a:shade val="50000"/>
            <a:hueOff val="178371"/>
            <a:satOff val="-2846"/>
            <a:lumOff val="27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0650" bIns="0" numCol="1" spcCol="1270" anchor="ctr" anchorCtr="0">
          <a:noAutofit/>
        </a:bodyPr>
        <a:lstStyle/>
        <a:p>
          <a:pPr marL="0" lvl="0" indent="0" algn="ctr" defTabSz="844550" rtl="0">
            <a:lnSpc>
              <a:spcPct val="90000"/>
            </a:lnSpc>
            <a:spcBef>
              <a:spcPct val="0"/>
            </a:spcBef>
            <a:spcAft>
              <a:spcPct val="35000"/>
            </a:spcAft>
            <a:buNone/>
          </a:pPr>
          <a:r>
            <a:rPr lang="en-US" sz="1900" b="1" kern="1200" dirty="0">
              <a:latin typeface="Arial" panose="020B0604020202020204" pitchFamily="34" charset="0"/>
              <a:cs typeface="Arial" panose="020B0604020202020204" pitchFamily="34" charset="0"/>
            </a:rPr>
            <a:t>Clearly demonstrate how you’re incorporating climate change data to redesign and reconsider</a:t>
          </a:r>
        </a:p>
      </dsp:txBody>
      <dsp:txXfrm rot="5400000">
        <a:off x="2964880" y="678893"/>
        <a:ext cx="2757041" cy="2036684"/>
      </dsp:txXfrm>
    </dsp:sp>
    <dsp:sp modelId="{DEA62CD3-C4E7-4AE7-97EA-1543510FFBA0}">
      <dsp:nvSpPr>
        <dsp:cNvPr id="0" name=""/>
        <dsp:cNvSpPr/>
      </dsp:nvSpPr>
      <dsp:spPr>
        <a:xfrm rot="16200000">
          <a:off x="5609983" y="318715"/>
          <a:ext cx="3394472" cy="2757041"/>
        </a:xfrm>
        <a:prstGeom prst="flowChartManualOperation">
          <a:avLst/>
        </a:prstGeom>
        <a:solidFill>
          <a:schemeClr val="accent3">
            <a:shade val="50000"/>
            <a:hueOff val="178371"/>
            <a:satOff val="-2846"/>
            <a:lumOff val="27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rtl="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Utilize nature-based solutions and reach EJ communities</a:t>
          </a:r>
        </a:p>
      </dsp:txBody>
      <dsp:txXfrm rot="5400000">
        <a:off x="5928699" y="678893"/>
        <a:ext cx="2757041" cy="203668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80EDA4C-951F-44E6-9148-A46DE0A73C67}" type="datetimeFigureOut">
              <a:rPr lang="en-US" smtClean="0"/>
              <a:t>3/13/2019</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10A1234-D502-4021-9A06-9DE804F31FA5}" type="slidenum">
              <a:rPr lang="en-US" smtClean="0"/>
              <a:t>‹#›</a:t>
            </a:fld>
            <a:endParaRPr lang="en-US"/>
          </a:p>
        </p:txBody>
      </p:sp>
    </p:spTree>
    <p:extLst>
      <p:ext uri="{BB962C8B-B14F-4D97-AF65-F5344CB8AC3E}">
        <p14:creationId xmlns:p14="http://schemas.microsoft.com/office/powerpoint/2010/main" val="480114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0A1234-D502-4021-9A06-9DE804F31FA5}" type="slidenum">
              <a:rPr lang="en-US" smtClean="0"/>
              <a:t>1</a:t>
            </a:fld>
            <a:endParaRPr lang="en-US"/>
          </a:p>
        </p:txBody>
      </p:sp>
    </p:spTree>
    <p:extLst>
      <p:ext uri="{BB962C8B-B14F-4D97-AF65-F5344CB8AC3E}">
        <p14:creationId xmlns:p14="http://schemas.microsoft.com/office/powerpoint/2010/main" val="1661489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00B050"/>
                </a:solidFill>
                <a:latin typeface="Calibri  "/>
              </a:rPr>
              <a:t>Nature-Based Solutions </a:t>
            </a:r>
            <a:r>
              <a:rPr lang="en-US" sz="1200" i="1" dirty="0">
                <a:latin typeface="Calibri  "/>
              </a:rPr>
              <a:t>use</a:t>
            </a:r>
            <a:r>
              <a:rPr lang="en-US" sz="1200" dirty="0">
                <a:latin typeface="Calibri  "/>
              </a:rPr>
              <a:t> natural systems, </a:t>
            </a:r>
            <a:r>
              <a:rPr lang="en-US" sz="1200" i="1" dirty="0">
                <a:latin typeface="Calibri  "/>
              </a:rPr>
              <a:t>mimic</a:t>
            </a:r>
            <a:r>
              <a:rPr lang="en-US" sz="1200" dirty="0">
                <a:latin typeface="Calibri  "/>
              </a:rPr>
              <a:t> natural processes, or </a:t>
            </a:r>
            <a:r>
              <a:rPr lang="en-US" sz="1200" i="1" dirty="0">
                <a:latin typeface="Calibri  "/>
              </a:rPr>
              <a:t>work in tandem with</a:t>
            </a:r>
            <a:r>
              <a:rPr lang="en-US" sz="1200" dirty="0">
                <a:latin typeface="Calibri  "/>
              </a:rPr>
              <a:t> traditional approaches to address natural hazards like </a:t>
            </a:r>
            <a:r>
              <a:rPr lang="en-US" sz="1200" dirty="0">
                <a:solidFill>
                  <a:schemeClr val="accent1"/>
                </a:solidFill>
                <a:latin typeface="Calibri  "/>
              </a:rPr>
              <a:t>flooding</a:t>
            </a:r>
            <a:r>
              <a:rPr lang="en-US" sz="1200" dirty="0">
                <a:latin typeface="Calibri  "/>
              </a:rPr>
              <a:t>, </a:t>
            </a:r>
            <a:r>
              <a:rPr lang="en-US" sz="1200" dirty="0">
                <a:solidFill>
                  <a:schemeClr val="accent2">
                    <a:lumMod val="75000"/>
                  </a:schemeClr>
                </a:solidFill>
                <a:latin typeface="Calibri  "/>
              </a:rPr>
              <a:t>erosion</a:t>
            </a:r>
            <a:r>
              <a:rPr lang="en-US" sz="1200" dirty="0">
                <a:latin typeface="Calibri  "/>
              </a:rPr>
              <a:t>, </a:t>
            </a:r>
            <a:r>
              <a:rPr lang="en-US" sz="1200" dirty="0">
                <a:solidFill>
                  <a:schemeClr val="accent4">
                    <a:lumMod val="75000"/>
                  </a:schemeClr>
                </a:solidFill>
                <a:latin typeface="Calibri  "/>
              </a:rPr>
              <a:t>drought</a:t>
            </a:r>
            <a:r>
              <a:rPr lang="en-US" sz="1200" dirty="0">
                <a:latin typeface="Calibri  "/>
              </a:rPr>
              <a:t>, and </a:t>
            </a:r>
            <a:r>
              <a:rPr lang="en-US" sz="1200" dirty="0">
                <a:solidFill>
                  <a:srgbClr val="C00000"/>
                </a:solidFill>
                <a:latin typeface="Calibri  "/>
              </a:rPr>
              <a:t>heat islands</a:t>
            </a:r>
            <a:endParaRPr lang="en-US" dirty="0"/>
          </a:p>
          <a:p>
            <a:endParaRPr lang="en-US" dirty="0"/>
          </a:p>
        </p:txBody>
      </p:sp>
      <p:sp>
        <p:nvSpPr>
          <p:cNvPr id="4" name="Slide Number Placeholder 3"/>
          <p:cNvSpPr>
            <a:spLocks noGrp="1"/>
          </p:cNvSpPr>
          <p:nvPr>
            <p:ph type="sldNum" sz="quarter" idx="5"/>
          </p:nvPr>
        </p:nvSpPr>
        <p:spPr/>
        <p:txBody>
          <a:bodyPr/>
          <a:lstStyle/>
          <a:p>
            <a:fld id="{710A1234-D502-4021-9A06-9DE804F31FA5}" type="slidenum">
              <a:rPr lang="en-US" smtClean="0"/>
              <a:t>11</a:t>
            </a:fld>
            <a:endParaRPr lang="en-US"/>
          </a:p>
        </p:txBody>
      </p:sp>
    </p:spTree>
    <p:extLst>
      <p:ext uri="{BB962C8B-B14F-4D97-AF65-F5344CB8AC3E}">
        <p14:creationId xmlns:p14="http://schemas.microsoft.com/office/powerpoint/2010/main" val="2352602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Geospatial tool to track vulnerabilities and strategies</a:t>
            </a:r>
          </a:p>
        </p:txBody>
      </p:sp>
      <p:sp>
        <p:nvSpPr>
          <p:cNvPr id="4" name="Slide Number Placeholder 3"/>
          <p:cNvSpPr>
            <a:spLocks noGrp="1"/>
          </p:cNvSpPr>
          <p:nvPr>
            <p:ph type="sldNum" sz="quarter" idx="5"/>
          </p:nvPr>
        </p:nvSpPr>
        <p:spPr/>
        <p:txBody>
          <a:bodyPr/>
          <a:lstStyle/>
          <a:p>
            <a:fld id="{710A1234-D502-4021-9A06-9DE804F31FA5}" type="slidenum">
              <a:rPr lang="en-US" smtClean="0"/>
              <a:t>12</a:t>
            </a:fld>
            <a:endParaRPr lang="en-US"/>
          </a:p>
        </p:txBody>
      </p:sp>
    </p:spTree>
    <p:extLst>
      <p:ext uri="{BB962C8B-B14F-4D97-AF65-F5344CB8AC3E}">
        <p14:creationId xmlns:p14="http://schemas.microsoft.com/office/powerpoint/2010/main" val="4073657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E40F8A-C2CA-4691-9348-9BA93378D53E}"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79449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Geospatial tool to track vulnerabilities and strategies</a:t>
            </a:r>
          </a:p>
        </p:txBody>
      </p:sp>
      <p:sp>
        <p:nvSpPr>
          <p:cNvPr id="4" name="Slide Number Placeholder 3"/>
          <p:cNvSpPr>
            <a:spLocks noGrp="1"/>
          </p:cNvSpPr>
          <p:nvPr>
            <p:ph type="sldNum" sz="quarter" idx="5"/>
          </p:nvPr>
        </p:nvSpPr>
        <p:spPr/>
        <p:txBody>
          <a:bodyPr/>
          <a:lstStyle/>
          <a:p>
            <a:fld id="{710A1234-D502-4021-9A06-9DE804F31FA5}" type="slidenum">
              <a:rPr lang="en-US" smtClean="0"/>
              <a:t>14</a:t>
            </a:fld>
            <a:endParaRPr lang="en-US"/>
          </a:p>
        </p:txBody>
      </p:sp>
    </p:spTree>
    <p:extLst>
      <p:ext uri="{BB962C8B-B14F-4D97-AF65-F5344CB8AC3E}">
        <p14:creationId xmlns:p14="http://schemas.microsoft.com/office/powerpoint/2010/main" val="3874486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0A1234-D502-4021-9A06-9DE804F31FA5}" type="slidenum">
              <a:rPr lang="en-US" smtClean="0"/>
              <a:t>15</a:t>
            </a:fld>
            <a:endParaRPr lang="en-US"/>
          </a:p>
        </p:txBody>
      </p:sp>
    </p:spTree>
    <p:extLst>
      <p:ext uri="{BB962C8B-B14F-4D97-AF65-F5344CB8AC3E}">
        <p14:creationId xmlns:p14="http://schemas.microsoft.com/office/powerpoint/2010/main" val="3351797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0A1234-D502-4021-9A06-9DE804F31FA5}" type="slidenum">
              <a:rPr lang="en-US" smtClean="0"/>
              <a:t>16</a:t>
            </a:fld>
            <a:endParaRPr lang="en-US"/>
          </a:p>
        </p:txBody>
      </p:sp>
    </p:spTree>
    <p:extLst>
      <p:ext uri="{BB962C8B-B14F-4D97-AF65-F5344CB8AC3E}">
        <p14:creationId xmlns:p14="http://schemas.microsoft.com/office/powerpoint/2010/main" val="3469030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FD6FFF-7CC5-4A1E-91AD-7F834A32FFF3}"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097735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First-of-its-Kind Integrated State Plan</a:t>
            </a:r>
          </a:p>
        </p:txBody>
      </p:sp>
      <p:sp>
        <p:nvSpPr>
          <p:cNvPr id="4" name="Slide Number Placeholder 3"/>
          <p:cNvSpPr>
            <a:spLocks noGrp="1"/>
          </p:cNvSpPr>
          <p:nvPr>
            <p:ph type="sldNum" sz="quarter" idx="5"/>
          </p:nvPr>
        </p:nvSpPr>
        <p:spPr/>
        <p:txBody>
          <a:bodyPr/>
          <a:lstStyle/>
          <a:p>
            <a:fld id="{710A1234-D502-4021-9A06-9DE804F31FA5}" type="slidenum">
              <a:rPr lang="en-US" smtClean="0"/>
              <a:t>3</a:t>
            </a:fld>
            <a:endParaRPr lang="en-US"/>
          </a:p>
        </p:txBody>
      </p:sp>
    </p:spTree>
    <p:extLst>
      <p:ext uri="{BB962C8B-B14F-4D97-AF65-F5344CB8AC3E}">
        <p14:creationId xmlns:p14="http://schemas.microsoft.com/office/powerpoint/2010/main" val="2358041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sz="1000" dirty="0"/>
          </a:p>
          <a:p>
            <a:pPr lvl="0"/>
            <a:r>
              <a:rPr lang="en-US" sz="1000" dirty="0"/>
              <a:t>The new Municipal Vulnerability Preparedness (MVP) program will provide funding for cities and towns across the state plan for climate change impacts and build more resilient communities. </a:t>
            </a:r>
          </a:p>
          <a:p>
            <a:pPr lvl="0"/>
            <a:r>
              <a:rPr lang="en-US" sz="1000" dirty="0"/>
              <a:t> </a:t>
            </a:r>
          </a:p>
          <a:p>
            <a:pPr lvl="0"/>
            <a:r>
              <a:rPr lang="en-US" sz="1000" dirty="0"/>
              <a:t>Through the MVP program, our administration will provide direct funding and support to cities and towns to complete vulnerability assessment.</a:t>
            </a:r>
          </a:p>
          <a:p>
            <a:r>
              <a:rPr lang="en-US" sz="1000" dirty="0"/>
              <a:t> </a:t>
            </a:r>
          </a:p>
          <a:p>
            <a:r>
              <a:rPr lang="en-US" sz="1000" dirty="0"/>
              <a:t>These municipalities will develop action-oriented resiliency plans using an accessible, tested approach that can be used in any community, from our coastal communities and Gateway Cities, to the hill towns of Western Massachusetts.</a:t>
            </a:r>
          </a:p>
          <a:p>
            <a:r>
              <a:rPr lang="en-US" dirty="0"/>
              <a:t> </a:t>
            </a:r>
          </a:p>
          <a:p>
            <a:pPr lvl="0"/>
            <a:r>
              <a:rPr lang="en-US" sz="1000" dirty="0"/>
              <a:t>The MVP program will provide state government with a window into the challenges communities face and help frame coordinated statewide efforts and align state programs with the critical challenges facing communities.</a:t>
            </a:r>
          </a:p>
          <a:p>
            <a:r>
              <a:rPr lang="en-US" sz="1000" dirty="0"/>
              <a:t> </a:t>
            </a:r>
          </a:p>
          <a:p>
            <a:pPr lvl="0"/>
            <a:r>
              <a:rPr lang="en-US" sz="1000" dirty="0"/>
              <a:t>Communities who have completed these vulnerability assessments and action plans will receive designation as an MVP community which will help them compete for other state grant programs and funding opportunities.</a:t>
            </a:r>
          </a:p>
        </p:txBody>
      </p:sp>
      <p:sp>
        <p:nvSpPr>
          <p:cNvPr id="4" name="Slide Number Placeholder 3"/>
          <p:cNvSpPr>
            <a:spLocks noGrp="1"/>
          </p:cNvSpPr>
          <p:nvPr>
            <p:ph type="sldNum" sz="quarter" idx="10"/>
          </p:nvPr>
        </p:nvSpPr>
        <p:spPr/>
        <p:txBody>
          <a:bodyPr/>
          <a:lstStyle/>
          <a:p>
            <a:fld id="{598F580E-CA0A-4FFE-90EC-00961EC1CEE1}" type="slidenum">
              <a:rPr lang="en-US" altLang="en-US" smtClean="0">
                <a:solidFill>
                  <a:prstClr val="black"/>
                </a:solidFill>
              </a:rPr>
              <a:pPr/>
              <a:t>4</a:t>
            </a:fld>
            <a:endParaRPr lang="en-US" altLang="en-US" dirty="0">
              <a:solidFill>
                <a:prstClr val="black"/>
              </a:solidFill>
            </a:endParaRPr>
          </a:p>
        </p:txBody>
      </p:sp>
    </p:spTree>
    <p:extLst>
      <p:ext uri="{BB962C8B-B14F-4D97-AF65-F5344CB8AC3E}">
        <p14:creationId xmlns:p14="http://schemas.microsoft.com/office/powerpoint/2010/main" val="2683807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0A1234-D502-4021-9A06-9DE804F31FA5}" type="slidenum">
              <a:rPr lang="en-US" smtClean="0"/>
              <a:t>5</a:t>
            </a:fld>
            <a:endParaRPr lang="en-US"/>
          </a:p>
        </p:txBody>
      </p:sp>
    </p:spTree>
    <p:extLst>
      <p:ext uri="{BB962C8B-B14F-4D97-AF65-F5344CB8AC3E}">
        <p14:creationId xmlns:p14="http://schemas.microsoft.com/office/powerpoint/2010/main" val="3238375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UPDATING PLAN?</a:t>
            </a:r>
          </a:p>
          <a:p>
            <a:r>
              <a:rPr lang="en-US"/>
              <a:t>HOWSTATE IS USING DATA?</a:t>
            </a:r>
            <a:endParaRPr lang="en-US" dirty="0"/>
          </a:p>
        </p:txBody>
      </p:sp>
      <p:sp>
        <p:nvSpPr>
          <p:cNvPr id="4" name="Slide Number Placeholder 3"/>
          <p:cNvSpPr>
            <a:spLocks noGrp="1"/>
          </p:cNvSpPr>
          <p:nvPr>
            <p:ph type="sldNum" sz="quarter" idx="10"/>
          </p:nvPr>
        </p:nvSpPr>
        <p:spPr/>
        <p:txBody>
          <a:bodyPr/>
          <a:lstStyle/>
          <a:p>
            <a:fld id="{710A1234-D502-4021-9A06-9DE804F31FA5}" type="slidenum">
              <a:rPr lang="en-US" smtClean="0"/>
              <a:t>7</a:t>
            </a:fld>
            <a:endParaRPr lang="en-US"/>
          </a:p>
        </p:txBody>
      </p:sp>
    </p:spTree>
    <p:extLst>
      <p:ext uri="{BB962C8B-B14F-4D97-AF65-F5344CB8AC3E}">
        <p14:creationId xmlns:p14="http://schemas.microsoft.com/office/powerpoint/2010/main" val="3364137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Proposals may include a range of climate change adaptation actions including advanced vulnerability assessments, education and outreach, changes to local policies, plans or management strategies, redesigns and retrofits, nature-based solutions designed to increase resiliency within the community, or ecological restoration and habitat management.  Projects should be proactive, and applicants should clearly demonstrate how the projects have been redesigned, re-evaluated, or reconsidered to better respond to changing climate conditions and to incorporate new climate change data. Projects must include full consideration and incorporation of climate change projections and data that align with the anticipated lifespan of the project and the risk tolerance of the asset. Projects that seek to simply repair to previous conditions will not receive funding.  All projects are encouraged to consider the use of nature-based strategies to address climate change impacts, and projects that do so will receive higher scores on their applications.</a:t>
            </a:r>
          </a:p>
          <a:p>
            <a:r>
              <a:rPr lang="en-US" sz="1200" kern="1200" dirty="0">
                <a:solidFill>
                  <a:schemeClr val="tx1"/>
                </a:solidFill>
                <a:effectLst/>
                <a:latin typeface="+mn-lt"/>
                <a:ea typeface="+mn-ea"/>
                <a:cs typeface="+mn-cs"/>
              </a:rPr>
              <a:t>Please note that many other grant programs exist across state government to support climate change adaptation and resiliency types of projects and we encourage applicants to apply to these opportunities as well (see Appendix D). Proposals must address one (or more) priority implementation action(s) within the municipality’s MVP plan/report and use best available techniques and climate projections. Any additions, deletions or other changes to the scope must be approved by EEA prior to commencement of such activities. All applicants are required to provide opportunities for community engagement in project tasks and communicate lessons learned through a brief project summary submitted to EEA.</a:t>
            </a:r>
          </a:p>
          <a:p>
            <a:endParaRPr lang="en-US" dirty="0"/>
          </a:p>
          <a:p>
            <a:endParaRPr lang="en-US" dirty="0"/>
          </a:p>
        </p:txBody>
      </p:sp>
      <p:sp>
        <p:nvSpPr>
          <p:cNvPr id="4" name="Slide Number Placeholder 3"/>
          <p:cNvSpPr>
            <a:spLocks noGrp="1"/>
          </p:cNvSpPr>
          <p:nvPr>
            <p:ph type="sldNum" sz="quarter" idx="10"/>
          </p:nvPr>
        </p:nvSpPr>
        <p:spPr/>
        <p:txBody>
          <a:bodyPr/>
          <a:lstStyle/>
          <a:p>
            <a:fld id="{710A1234-D502-4021-9A06-9DE804F31FA5}" type="slidenum">
              <a:rPr lang="en-US" smtClean="0"/>
              <a:t>8</a:t>
            </a:fld>
            <a:endParaRPr lang="en-US"/>
          </a:p>
        </p:txBody>
      </p:sp>
    </p:spTree>
    <p:extLst>
      <p:ext uri="{BB962C8B-B14F-4D97-AF65-F5344CB8AC3E}">
        <p14:creationId xmlns:p14="http://schemas.microsoft.com/office/powerpoint/2010/main" val="3058766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entury Gothic" panose="020B0502020202020204" pitchFamily="34" charset="0"/>
              </a:rPr>
              <a:t>Climate Resilience Policy Audit/Amendments, LID &amp; Design Guidelines (Town of Brookline)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entury Gothic" panose="020B0502020202020204" pitchFamily="34" charset="0"/>
              </a:rPr>
              <a:t>Sawmill Brook Central Pond Restoration Design (Town of Manchester)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entury Gothic" panose="020B0502020202020204" pitchFamily="34" charset="0"/>
              </a:rPr>
              <a:t>Feasibility Study for an Essex Bay Living Shoreline (Town of Essex)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entury Gothic" panose="020B0502020202020204" pitchFamily="34" charset="0"/>
              </a:rPr>
              <a:t>Tree Planting Plan to Mitigate Heat Islands and Reduce Runoff (Town of Natick)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entury Gothic" panose="020B0502020202020204" pitchFamily="34" charset="0"/>
              </a:rPr>
              <a:t>Water/Sewer Infrastructure Green Emergency Power Study (Town of Holden)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710A1234-D502-4021-9A06-9DE804F31FA5}" type="slidenum">
              <a:rPr lang="en-US" smtClean="0"/>
              <a:t>9</a:t>
            </a:fld>
            <a:endParaRPr lang="en-US"/>
          </a:p>
        </p:txBody>
      </p:sp>
    </p:spTree>
    <p:extLst>
      <p:ext uri="{BB962C8B-B14F-4D97-AF65-F5344CB8AC3E}">
        <p14:creationId xmlns:p14="http://schemas.microsoft.com/office/powerpoint/2010/main" val="4213353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OTHER: </a:t>
            </a:r>
            <a:r>
              <a:rPr lang="en-US" sz="1200" kern="1200" dirty="0">
                <a:solidFill>
                  <a:schemeClr val="tx1"/>
                </a:solidFill>
                <a:effectLst/>
                <a:latin typeface="+mn-lt"/>
                <a:ea typeface="+mn-ea"/>
                <a:cs typeface="+mn-cs"/>
              </a:rPr>
              <a:t>other impacts of climate change such as extreme weather, damaging wind and power outages, increased incidence of pests and vector-borne illnesses and other public health issues, and increases in forest pests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Ecological restoration: </a:t>
            </a:r>
            <a:r>
              <a:rPr lang="en-US" sz="1200" kern="1200" dirty="0">
                <a:solidFill>
                  <a:schemeClr val="tx1"/>
                </a:solidFill>
                <a:effectLst/>
                <a:latin typeface="+mn-lt"/>
                <a:ea typeface="+mn-ea"/>
                <a:cs typeface="+mn-cs"/>
              </a:rPr>
              <a:t>repair or improve degraded natural resources within a municipality to enhance resilience and adapt to climate change, such as right-sizing culverts, dam removal, controlled burns, soil stabilization</a:t>
            </a: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Energy resilience: </a:t>
            </a:r>
            <a:r>
              <a:rPr lang="en-US" sz="1200" kern="1200" dirty="0">
                <a:solidFill>
                  <a:schemeClr val="tx1"/>
                </a:solidFill>
                <a:effectLst/>
                <a:latin typeface="+mn-lt"/>
                <a:ea typeface="+mn-ea"/>
                <a:cs typeface="+mn-cs"/>
              </a:rPr>
              <a:t>incorporate clean energy and be paired with resilience enabling technologies such as energy storage, energy management systems, </a:t>
            </a:r>
            <a:r>
              <a:rPr lang="en-US" sz="1200" kern="1200" dirty="0" err="1">
                <a:solidFill>
                  <a:schemeClr val="tx1"/>
                </a:solidFill>
                <a:effectLst/>
                <a:latin typeface="+mn-lt"/>
                <a:ea typeface="+mn-ea"/>
                <a:cs typeface="+mn-cs"/>
              </a:rPr>
              <a:t>blackstart</a:t>
            </a:r>
            <a:r>
              <a:rPr lang="en-US" sz="1200" kern="1200" dirty="0">
                <a:solidFill>
                  <a:schemeClr val="tx1"/>
                </a:solidFill>
                <a:effectLst/>
                <a:latin typeface="+mn-lt"/>
                <a:ea typeface="+mn-ea"/>
                <a:cs typeface="+mn-cs"/>
              </a:rPr>
              <a:t> and islanding technology, and microgrids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Chemical safety: </a:t>
            </a:r>
            <a:r>
              <a:rPr lang="en-US" sz="1200" kern="1200" dirty="0">
                <a:solidFill>
                  <a:schemeClr val="tx1"/>
                </a:solidFill>
                <a:effectLst/>
                <a:latin typeface="+mn-lt"/>
                <a:ea typeface="+mn-ea"/>
                <a:cs typeface="+mn-cs"/>
              </a:rPr>
              <a:t>engage the business and manufacturing community on identifying vulnerabilities to chemical releases due to severe weather events, reducing use of toxic or hazardous chemicals, improving operations and maintenance procedures to prevent chemical releases and accidents, improving emergency and contingency planning, and/or identifying existing contaminated sites that pose chemical dispersion risks during flood events are eligible. </a:t>
            </a:r>
            <a:endParaRPr lang="en-US" sz="1200" i="1" dirty="0">
              <a:latin typeface="Arial" panose="020B0604020202020204" pitchFamily="34" charset="0"/>
              <a:cs typeface="Arial" panose="020B0604020202020204" pitchFamily="34" charset="0"/>
            </a:endParaRPr>
          </a:p>
          <a:p>
            <a:r>
              <a:rPr lang="en-US" i="1" u="sng" dirty="0"/>
              <a:t>Land acquisition: </a:t>
            </a:r>
            <a:r>
              <a:rPr lang="en-US" sz="1200" kern="1200" dirty="0">
                <a:solidFill>
                  <a:schemeClr val="tx1"/>
                </a:solidFill>
                <a:effectLst/>
                <a:latin typeface="+mn-lt"/>
                <a:ea typeface="+mn-ea"/>
                <a:cs typeface="+mn-cs"/>
              </a:rPr>
              <a:t>if the parcel has been identified through a climate vulnerability assessment as an appropriate location for a specific eligible adaptation activity to occur</a:t>
            </a:r>
            <a:endParaRPr lang="en-US" i="1" u="sng" dirty="0"/>
          </a:p>
        </p:txBody>
      </p:sp>
      <p:sp>
        <p:nvSpPr>
          <p:cNvPr id="4" name="Slide Number Placeholder 3"/>
          <p:cNvSpPr>
            <a:spLocks noGrp="1"/>
          </p:cNvSpPr>
          <p:nvPr>
            <p:ph type="sldNum" sz="quarter" idx="5"/>
          </p:nvPr>
        </p:nvSpPr>
        <p:spPr/>
        <p:txBody>
          <a:bodyPr/>
          <a:lstStyle/>
          <a:p>
            <a:fld id="{710A1234-D502-4021-9A06-9DE804F31FA5}" type="slidenum">
              <a:rPr lang="en-US" smtClean="0"/>
              <a:t>10</a:t>
            </a:fld>
            <a:endParaRPr lang="en-US"/>
          </a:p>
        </p:txBody>
      </p:sp>
    </p:spTree>
    <p:extLst>
      <p:ext uri="{BB962C8B-B14F-4D97-AF65-F5344CB8AC3E}">
        <p14:creationId xmlns:p14="http://schemas.microsoft.com/office/powerpoint/2010/main" val="2524491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2229FE8-703F-40C0-8F5C-825A590B3C31}" type="datetime1">
              <a:rPr lang="en-US" smtClean="0"/>
              <a:t>3/13/2019</a:t>
            </a:fld>
            <a:endParaRPr lang="en-US"/>
          </a:p>
        </p:txBody>
      </p:sp>
      <p:sp>
        <p:nvSpPr>
          <p:cNvPr id="5" name="Footer Placeholder 4"/>
          <p:cNvSpPr>
            <a:spLocks noGrp="1"/>
          </p:cNvSpPr>
          <p:nvPr>
            <p:ph type="ftr" sz="quarter" idx="11"/>
          </p:nvPr>
        </p:nvSpPr>
        <p:spPr>
          <a:xfrm>
            <a:off x="3124200" y="4888707"/>
            <a:ext cx="2895600" cy="273844"/>
          </a:xfrm>
        </p:spPr>
        <p:txBody>
          <a:bodyPr/>
          <a:lstStyle/>
          <a:p>
            <a:endParaRPr lang="en-US" dirty="0"/>
          </a:p>
        </p:txBody>
      </p:sp>
      <p:sp>
        <p:nvSpPr>
          <p:cNvPr id="6" name="Slide Number Placeholder 5"/>
          <p:cNvSpPr>
            <a:spLocks noGrp="1"/>
          </p:cNvSpPr>
          <p:nvPr>
            <p:ph type="sldNum" sz="quarter" idx="12"/>
          </p:nvPr>
        </p:nvSpPr>
        <p:spPr/>
        <p:txBody>
          <a:bodyPr/>
          <a:lstStyle/>
          <a:p>
            <a:fld id="{BC10594C-12C3-49D5-B979-B8F1D822F98F}" type="slidenum">
              <a:rPr lang="en-US" smtClean="0"/>
              <a:t>‹#›</a:t>
            </a:fld>
            <a:endParaRPr lang="en-US" dirty="0"/>
          </a:p>
        </p:txBody>
      </p:sp>
    </p:spTree>
    <p:extLst>
      <p:ext uri="{BB962C8B-B14F-4D97-AF65-F5344CB8AC3E}">
        <p14:creationId xmlns:p14="http://schemas.microsoft.com/office/powerpoint/2010/main" val="2503224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5D57F7-ADE8-42B7-8733-479542E00ECE}" type="datetime1">
              <a:rPr lang="en-US" smtClean="0"/>
              <a:t>3/13/2019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0594C-12C3-49D5-B979-B8F1D822F98F}" type="slidenum">
              <a:rPr lang="en-US" smtClean="0"/>
              <a:t>‹#›</a:t>
            </a:fld>
            <a:endParaRPr lang="en-US"/>
          </a:p>
        </p:txBody>
      </p:sp>
    </p:spTree>
    <p:extLst>
      <p:ext uri="{BB962C8B-B14F-4D97-AF65-F5344CB8AC3E}">
        <p14:creationId xmlns:p14="http://schemas.microsoft.com/office/powerpoint/2010/main" val="1580643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5E573D-0A92-464E-A949-02B6236D1708}" type="datetime1">
              <a:rPr lang="en-US" smtClean="0"/>
              <a:t>3/13/2019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0594C-12C3-49D5-B979-B8F1D822F98F}" type="slidenum">
              <a:rPr lang="en-US" smtClean="0"/>
              <a:t>‹#›</a:t>
            </a:fld>
            <a:endParaRPr lang="en-US"/>
          </a:p>
        </p:txBody>
      </p:sp>
    </p:spTree>
    <p:extLst>
      <p:ext uri="{BB962C8B-B14F-4D97-AF65-F5344CB8AC3E}">
        <p14:creationId xmlns:p14="http://schemas.microsoft.com/office/powerpoint/2010/main" val="2314578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5479" name="Line 7"/>
          <p:cNvSpPr>
            <a:spLocks noChangeShapeType="1"/>
          </p:cNvSpPr>
          <p:nvPr/>
        </p:nvSpPr>
        <p:spPr bwMode="auto">
          <a:xfrm>
            <a:off x="0" y="560785"/>
            <a:ext cx="9144000"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latin typeface="Arial" charset="0"/>
            </a:endParaRPr>
          </a:p>
        </p:txBody>
      </p:sp>
      <p:sp>
        <p:nvSpPr>
          <p:cNvPr id="105483" name="Line 11"/>
          <p:cNvSpPr>
            <a:spLocks noChangeShapeType="1"/>
          </p:cNvSpPr>
          <p:nvPr/>
        </p:nvSpPr>
        <p:spPr bwMode="auto">
          <a:xfrm>
            <a:off x="2345508" y="2641521"/>
            <a:ext cx="6217920" cy="0"/>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latin typeface="Arial" charset="0"/>
            </a:endParaRPr>
          </a:p>
        </p:txBody>
      </p:sp>
      <p:pic>
        <p:nvPicPr>
          <p:cNvPr id="1026" name="Picture 2" descr="https://upload.wikimedia.org/wikipedia/commons/thumb/8/82/Seal_of_Massachusetts.svg/2000px-Seal_of_Massachusetts.svg.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70789" y="1523001"/>
            <a:ext cx="1365477" cy="102410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4"/>
          <p:cNvSpPr>
            <a:spLocks noGrp="1" noChangeArrowheads="1"/>
          </p:cNvSpPr>
          <p:nvPr>
            <p:ph type="ctrTitle"/>
          </p:nvPr>
        </p:nvSpPr>
        <p:spPr>
          <a:xfrm>
            <a:off x="2274971" y="1360628"/>
            <a:ext cx="6069891" cy="1382573"/>
          </a:xfrm>
          <a:prstGeom prst="rect">
            <a:avLst/>
          </a:prstGeom>
        </p:spPr>
        <p:txBody>
          <a:bodyPr anchor="ctr"/>
          <a:lstStyle/>
          <a:p>
            <a:pPr>
              <a:lnSpc>
                <a:spcPct val="100000"/>
              </a:lnSpc>
              <a:spcAft>
                <a:spcPts val="600"/>
              </a:spcAft>
            </a:pPr>
            <a:r>
              <a:rPr lang="en-US" sz="2800" dirty="0">
                <a:solidFill>
                  <a:srgbClr val="00269E"/>
                </a:solidFill>
                <a:latin typeface="Arial" pitchFamily="34" charset="0"/>
                <a:cs typeface="Arial" pitchFamily="34" charset="0"/>
              </a:rPr>
              <a:t>Commonwealth of Massachusetts</a:t>
            </a:r>
            <a:br>
              <a:rPr lang="en-US" sz="2800" dirty="0">
                <a:solidFill>
                  <a:srgbClr val="00269E"/>
                </a:solidFill>
                <a:latin typeface="Arial" pitchFamily="34" charset="0"/>
                <a:cs typeface="Arial" pitchFamily="34" charset="0"/>
              </a:rPr>
            </a:br>
            <a:br>
              <a:rPr lang="en-US" sz="1600" dirty="0">
                <a:solidFill>
                  <a:srgbClr val="00269E"/>
                </a:solidFill>
                <a:latin typeface="Arial" pitchFamily="34" charset="0"/>
                <a:cs typeface="Arial" pitchFamily="34" charset="0"/>
              </a:rPr>
            </a:br>
            <a:r>
              <a:rPr lang="en-US" sz="1600" dirty="0">
                <a:solidFill>
                  <a:srgbClr val="00269E"/>
                </a:solidFill>
                <a:latin typeface="Arial" pitchFamily="34" charset="0"/>
                <a:cs typeface="Arial" pitchFamily="34" charset="0"/>
              </a:rPr>
              <a:t>[SECRETARIAT]</a:t>
            </a:r>
            <a:br>
              <a:rPr lang="en-US" sz="1800" dirty="0">
                <a:solidFill>
                  <a:srgbClr val="00269E"/>
                </a:solidFill>
                <a:latin typeface="Arial" pitchFamily="34" charset="0"/>
                <a:cs typeface="Arial" pitchFamily="34" charset="0"/>
              </a:rPr>
            </a:br>
            <a:br>
              <a:rPr lang="en-US" sz="1000" dirty="0">
                <a:solidFill>
                  <a:srgbClr val="00269E"/>
                </a:solidFill>
                <a:latin typeface="Arial" pitchFamily="34" charset="0"/>
                <a:cs typeface="Arial" pitchFamily="34" charset="0"/>
              </a:rPr>
            </a:br>
            <a:r>
              <a:rPr lang="en-US" sz="1600" dirty="0">
                <a:solidFill>
                  <a:srgbClr val="00269E"/>
                </a:solidFill>
                <a:latin typeface="Arial" pitchFamily="34" charset="0"/>
                <a:cs typeface="Arial" pitchFamily="34" charset="0"/>
              </a:rPr>
              <a:t>Presentation to the Governor</a:t>
            </a:r>
            <a:endParaRPr lang="en-US" sz="2400" dirty="0">
              <a:solidFill>
                <a:srgbClr val="00269E"/>
              </a:solidFill>
              <a:latin typeface="Arial" pitchFamily="34" charset="0"/>
              <a:cs typeface="Arial" pitchFamily="34" charset="0"/>
            </a:endParaRPr>
          </a:p>
        </p:txBody>
      </p:sp>
    </p:spTree>
    <p:extLst>
      <p:ext uri="{BB962C8B-B14F-4D97-AF65-F5344CB8AC3E}">
        <p14:creationId xmlns:p14="http://schemas.microsoft.com/office/powerpoint/2010/main" val="1288359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470001" y="1274219"/>
            <a:ext cx="8348472" cy="3328872"/>
          </a:xfrm>
          <a:prstGeom prst="rect">
            <a:avLst/>
          </a:prstGeom>
        </p:spPr>
        <p:txBody>
          <a:bodyPr/>
          <a:lstStyle>
            <a:lvl1pPr marL="0" indent="0">
              <a:spcBef>
                <a:spcPts val="1000"/>
              </a:spcBef>
              <a:buClr>
                <a:schemeClr val="tx1"/>
              </a:buClr>
              <a:buFont typeface="Arial" pitchFamily="34" charset="0"/>
              <a:buNone/>
              <a:defRPr sz="1300" b="0">
                <a:solidFill>
                  <a:schemeClr val="tx2"/>
                </a:solidFill>
                <a:latin typeface="Arial" pitchFamily="34" charset="0"/>
                <a:cs typeface="Arial" pitchFamily="34" charset="0"/>
              </a:defRPr>
            </a:lvl1pPr>
            <a:lvl2pPr marL="400050" indent="-177800">
              <a:spcBef>
                <a:spcPts val="600"/>
              </a:spcBef>
              <a:buClr>
                <a:schemeClr val="tx1"/>
              </a:buClr>
              <a:buFont typeface="Arial" pitchFamily="34" charset="0"/>
              <a:buChar char="•"/>
              <a:defRPr sz="1400">
                <a:solidFill>
                  <a:schemeClr val="tx2"/>
                </a:solidFill>
                <a:latin typeface="Arial" pitchFamily="34" charset="0"/>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Arial" pitchFamily="34" charset="0"/>
                <a:cs typeface="Arial" pitchFamily="34" charset="0"/>
              </a:defRPr>
            </a:lvl3pPr>
            <a:lvl4pPr marL="742950" indent="-171450">
              <a:spcBef>
                <a:spcPts val="600"/>
              </a:spcBef>
              <a:buClr>
                <a:schemeClr val="tx1"/>
              </a:buClr>
              <a:buFont typeface="Arial" pitchFamily="34" charset="0"/>
              <a:buChar char="»"/>
              <a:defRPr sz="1050">
                <a:solidFill>
                  <a:schemeClr val="tx2"/>
                </a:solidFill>
                <a:latin typeface="Arial" pitchFamily="34" charset="0"/>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itle 1"/>
          <p:cNvSpPr>
            <a:spLocks noGrp="1"/>
          </p:cNvSpPr>
          <p:nvPr>
            <p:ph type="title"/>
          </p:nvPr>
        </p:nvSpPr>
        <p:spPr>
          <a:xfrm>
            <a:off x="462686" y="664266"/>
            <a:ext cx="7751547" cy="280871"/>
          </a:xfrm>
          <a:prstGeom prst="rect">
            <a:avLst/>
          </a:prstGeom>
        </p:spPr>
        <p:txBody>
          <a:bodyPr/>
          <a:lstStyle>
            <a:lvl1pPr>
              <a:lnSpc>
                <a:spcPct val="100000"/>
              </a:lnSpc>
              <a:defRPr sz="1600" b="1">
                <a:solidFill>
                  <a:srgbClr val="00269E"/>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2508356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de by Side">
    <p:spTree>
      <p:nvGrpSpPr>
        <p:cNvPr id="1" name=""/>
        <p:cNvGrpSpPr/>
        <p:nvPr/>
      </p:nvGrpSpPr>
      <p:grpSpPr>
        <a:xfrm>
          <a:off x="0" y="0"/>
          <a:ext cx="0" cy="0"/>
          <a:chOff x="0" y="0"/>
          <a:chExt cx="0" cy="0"/>
        </a:xfrm>
      </p:grpSpPr>
      <p:sp>
        <p:nvSpPr>
          <p:cNvPr id="9" name="Content Placeholder 8"/>
          <p:cNvSpPr>
            <a:spLocks noGrp="1"/>
          </p:cNvSpPr>
          <p:nvPr>
            <p:ph sz="quarter" idx="16"/>
          </p:nvPr>
        </p:nvSpPr>
        <p:spPr>
          <a:xfrm>
            <a:off x="470004" y="1274219"/>
            <a:ext cx="3957219" cy="3328872"/>
          </a:xfrm>
          <a:prstGeom prst="rect">
            <a:avLst/>
          </a:prstGeom>
        </p:spPr>
        <p:txBody>
          <a:bodyPr/>
          <a:lstStyle>
            <a:lvl1pPr marL="0" indent="0">
              <a:spcBef>
                <a:spcPts val="1000"/>
              </a:spcBef>
              <a:buClr>
                <a:schemeClr val="tx1"/>
              </a:buClr>
              <a:buFont typeface="Arial" pitchFamily="34" charset="0"/>
              <a:buNone/>
              <a:defRPr sz="1300" b="0">
                <a:solidFill>
                  <a:schemeClr val="tx2"/>
                </a:solidFill>
                <a:latin typeface="Arial" pitchFamily="34" charset="0"/>
                <a:cs typeface="Arial" pitchFamily="34" charset="0"/>
              </a:defRPr>
            </a:lvl1pPr>
            <a:lvl2pPr marL="400050" indent="-177800">
              <a:spcBef>
                <a:spcPts val="600"/>
              </a:spcBef>
              <a:buClr>
                <a:schemeClr val="tx1"/>
              </a:buClr>
              <a:buFont typeface="Arial" pitchFamily="34" charset="0"/>
              <a:buChar char="•"/>
              <a:defRPr sz="1400">
                <a:solidFill>
                  <a:schemeClr val="tx2"/>
                </a:solidFill>
                <a:latin typeface="Arial" pitchFamily="34" charset="0"/>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Arial" pitchFamily="34" charset="0"/>
                <a:cs typeface="Arial" pitchFamily="34" charset="0"/>
              </a:defRPr>
            </a:lvl3pPr>
            <a:lvl4pPr marL="742950" indent="-171450">
              <a:spcBef>
                <a:spcPts val="600"/>
              </a:spcBef>
              <a:buClr>
                <a:schemeClr val="tx1"/>
              </a:buClr>
              <a:buFont typeface="Arial" pitchFamily="34" charset="0"/>
              <a:buChar char="»"/>
              <a:defRPr sz="1050">
                <a:solidFill>
                  <a:schemeClr val="tx2"/>
                </a:solidFill>
                <a:latin typeface="Arial" pitchFamily="34" charset="0"/>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8"/>
          <p:cNvSpPr>
            <a:spLocks noGrp="1"/>
          </p:cNvSpPr>
          <p:nvPr>
            <p:ph sz="quarter" idx="17"/>
          </p:nvPr>
        </p:nvSpPr>
        <p:spPr>
          <a:xfrm>
            <a:off x="4600044" y="1271361"/>
            <a:ext cx="3957219" cy="3328872"/>
          </a:xfrm>
          <a:prstGeom prst="rect">
            <a:avLst/>
          </a:prstGeom>
        </p:spPr>
        <p:txBody>
          <a:bodyPr/>
          <a:lstStyle>
            <a:lvl1pPr marL="0" indent="0">
              <a:spcBef>
                <a:spcPts val="1000"/>
              </a:spcBef>
              <a:buClr>
                <a:schemeClr val="tx1"/>
              </a:buClr>
              <a:buFont typeface="Arial" pitchFamily="34" charset="0"/>
              <a:buNone/>
              <a:defRPr sz="1300" b="0">
                <a:solidFill>
                  <a:schemeClr val="tx2"/>
                </a:solidFill>
                <a:latin typeface="Arial" pitchFamily="34" charset="0"/>
                <a:cs typeface="Arial" pitchFamily="34" charset="0"/>
              </a:defRPr>
            </a:lvl1pPr>
            <a:lvl2pPr marL="400050" indent="-177800">
              <a:spcBef>
                <a:spcPts val="600"/>
              </a:spcBef>
              <a:buClr>
                <a:schemeClr val="tx1"/>
              </a:buClr>
              <a:buFont typeface="Arial" pitchFamily="34" charset="0"/>
              <a:buChar char="•"/>
              <a:defRPr sz="1400">
                <a:solidFill>
                  <a:schemeClr val="tx2"/>
                </a:solidFill>
                <a:latin typeface="Arial" pitchFamily="34" charset="0"/>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Arial" pitchFamily="34" charset="0"/>
                <a:cs typeface="Arial" pitchFamily="34" charset="0"/>
              </a:defRPr>
            </a:lvl3pPr>
            <a:lvl4pPr marL="742950" indent="-171450">
              <a:spcBef>
                <a:spcPts val="600"/>
              </a:spcBef>
              <a:buClr>
                <a:schemeClr val="tx1"/>
              </a:buClr>
              <a:buFont typeface="Arial" pitchFamily="34" charset="0"/>
              <a:buChar char="»"/>
              <a:defRPr sz="1050">
                <a:solidFill>
                  <a:schemeClr val="tx2"/>
                </a:solidFill>
                <a:latin typeface="Arial" pitchFamily="34" charset="0"/>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itle 1"/>
          <p:cNvSpPr>
            <a:spLocks noGrp="1"/>
          </p:cNvSpPr>
          <p:nvPr>
            <p:ph type="title"/>
          </p:nvPr>
        </p:nvSpPr>
        <p:spPr>
          <a:xfrm>
            <a:off x="462686" y="664266"/>
            <a:ext cx="7751547" cy="280871"/>
          </a:xfrm>
          <a:prstGeom prst="rect">
            <a:avLst/>
          </a:prstGeom>
        </p:spPr>
        <p:txBody>
          <a:bodyPr/>
          <a:lstStyle>
            <a:lvl1pPr>
              <a:lnSpc>
                <a:spcPct val="100000"/>
              </a:lnSpc>
              <a:defRPr sz="1600" b="1">
                <a:solidFill>
                  <a:srgbClr val="00269E"/>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2131052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userDrawn="1"/>
        </p:nvSpPr>
        <p:spPr>
          <a:xfrm>
            <a:off x="396240" y="987783"/>
            <a:ext cx="8435340" cy="114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11" name="Rectangle 10"/>
          <p:cNvSpPr/>
          <p:nvPr userDrawn="1"/>
        </p:nvSpPr>
        <p:spPr>
          <a:xfrm>
            <a:off x="327660" y="468631"/>
            <a:ext cx="7673340" cy="177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Tree>
    <p:extLst>
      <p:ext uri="{BB962C8B-B14F-4D97-AF65-F5344CB8AC3E}">
        <p14:creationId xmlns:p14="http://schemas.microsoft.com/office/powerpoint/2010/main" val="21450171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5479" name="Line 7"/>
          <p:cNvSpPr>
            <a:spLocks noChangeShapeType="1"/>
          </p:cNvSpPr>
          <p:nvPr/>
        </p:nvSpPr>
        <p:spPr bwMode="auto">
          <a:xfrm>
            <a:off x="0" y="560785"/>
            <a:ext cx="9144000"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latin typeface="Arial" charset="0"/>
            </a:endParaRPr>
          </a:p>
        </p:txBody>
      </p:sp>
      <p:sp>
        <p:nvSpPr>
          <p:cNvPr id="105483" name="Line 11"/>
          <p:cNvSpPr>
            <a:spLocks noChangeShapeType="1"/>
          </p:cNvSpPr>
          <p:nvPr/>
        </p:nvSpPr>
        <p:spPr bwMode="auto">
          <a:xfrm>
            <a:off x="2345508" y="2641521"/>
            <a:ext cx="6217920" cy="0"/>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dirty="0">
              <a:solidFill>
                <a:srgbClr val="000000"/>
              </a:solidFill>
              <a:latin typeface="Arial" charset="0"/>
            </a:endParaRPr>
          </a:p>
        </p:txBody>
      </p:sp>
      <p:pic>
        <p:nvPicPr>
          <p:cNvPr id="1026" name="Picture 2" descr="https://upload.wikimedia.org/wikipedia/commons/thumb/8/82/Seal_of_Massachusetts.svg/2000px-Seal_of_Massachusetts.svg.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70789" y="1523001"/>
            <a:ext cx="1365477" cy="102410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4"/>
          <p:cNvSpPr>
            <a:spLocks noGrp="1" noChangeArrowheads="1"/>
          </p:cNvSpPr>
          <p:nvPr>
            <p:ph type="ctrTitle"/>
          </p:nvPr>
        </p:nvSpPr>
        <p:spPr>
          <a:xfrm>
            <a:off x="2274971" y="1360628"/>
            <a:ext cx="6069891" cy="1382573"/>
          </a:xfrm>
          <a:prstGeom prst="rect">
            <a:avLst/>
          </a:prstGeom>
        </p:spPr>
        <p:txBody>
          <a:bodyPr anchor="ctr"/>
          <a:lstStyle/>
          <a:p>
            <a:pPr>
              <a:lnSpc>
                <a:spcPct val="100000"/>
              </a:lnSpc>
              <a:spcAft>
                <a:spcPts val="600"/>
              </a:spcAft>
            </a:pPr>
            <a:r>
              <a:rPr lang="en-US" sz="2800" dirty="0">
                <a:solidFill>
                  <a:srgbClr val="00269E"/>
                </a:solidFill>
                <a:latin typeface="Arial" pitchFamily="34" charset="0"/>
                <a:cs typeface="Arial" pitchFamily="34" charset="0"/>
              </a:rPr>
              <a:t>Commonwealth of Massachusetts</a:t>
            </a:r>
            <a:br>
              <a:rPr lang="en-US" sz="2800" dirty="0">
                <a:solidFill>
                  <a:srgbClr val="00269E"/>
                </a:solidFill>
                <a:latin typeface="Arial" pitchFamily="34" charset="0"/>
                <a:cs typeface="Arial" pitchFamily="34" charset="0"/>
              </a:rPr>
            </a:br>
            <a:br>
              <a:rPr lang="en-US" sz="1600" dirty="0">
                <a:solidFill>
                  <a:srgbClr val="00269E"/>
                </a:solidFill>
                <a:latin typeface="Arial" pitchFamily="34" charset="0"/>
                <a:cs typeface="Arial" pitchFamily="34" charset="0"/>
              </a:rPr>
            </a:br>
            <a:r>
              <a:rPr lang="en-US" sz="1600" dirty="0">
                <a:solidFill>
                  <a:srgbClr val="00269E"/>
                </a:solidFill>
                <a:latin typeface="Arial" pitchFamily="34" charset="0"/>
                <a:cs typeface="Arial" pitchFamily="34" charset="0"/>
              </a:rPr>
              <a:t>[SECRETARIAT]</a:t>
            </a:r>
            <a:br>
              <a:rPr lang="en-US" sz="1800" dirty="0">
                <a:solidFill>
                  <a:srgbClr val="00269E"/>
                </a:solidFill>
                <a:latin typeface="Arial" pitchFamily="34" charset="0"/>
                <a:cs typeface="Arial" pitchFamily="34" charset="0"/>
              </a:rPr>
            </a:br>
            <a:br>
              <a:rPr lang="en-US" sz="1000" dirty="0">
                <a:solidFill>
                  <a:srgbClr val="00269E"/>
                </a:solidFill>
                <a:latin typeface="Arial" pitchFamily="34" charset="0"/>
                <a:cs typeface="Arial" pitchFamily="34" charset="0"/>
              </a:rPr>
            </a:br>
            <a:r>
              <a:rPr lang="en-US" sz="1600" dirty="0">
                <a:solidFill>
                  <a:srgbClr val="00269E"/>
                </a:solidFill>
                <a:latin typeface="Arial" pitchFamily="34" charset="0"/>
                <a:cs typeface="Arial" pitchFamily="34" charset="0"/>
              </a:rPr>
              <a:t>Presentation to the Governor</a:t>
            </a:r>
            <a:endParaRPr lang="en-US" sz="2400" dirty="0">
              <a:solidFill>
                <a:srgbClr val="00269E"/>
              </a:solidFill>
              <a:latin typeface="Arial" pitchFamily="34" charset="0"/>
              <a:cs typeface="Arial" pitchFamily="34" charset="0"/>
            </a:endParaRPr>
          </a:p>
        </p:txBody>
      </p:sp>
    </p:spTree>
    <p:extLst>
      <p:ext uri="{BB962C8B-B14F-4D97-AF65-F5344CB8AC3E}">
        <p14:creationId xmlns:p14="http://schemas.microsoft.com/office/powerpoint/2010/main" val="2703682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470001" y="1274219"/>
            <a:ext cx="8348472" cy="3328872"/>
          </a:xfrm>
          <a:prstGeom prst="rect">
            <a:avLst/>
          </a:prstGeom>
        </p:spPr>
        <p:txBody>
          <a:bodyPr/>
          <a:lstStyle>
            <a:lvl1pPr marL="0" indent="0">
              <a:spcBef>
                <a:spcPts val="1000"/>
              </a:spcBef>
              <a:buClr>
                <a:schemeClr val="tx1"/>
              </a:buClr>
              <a:buFont typeface="Arial" pitchFamily="34" charset="0"/>
              <a:buNone/>
              <a:defRPr sz="1300" b="0">
                <a:solidFill>
                  <a:schemeClr val="tx2"/>
                </a:solidFill>
                <a:latin typeface="Arial" pitchFamily="34" charset="0"/>
                <a:cs typeface="Arial" pitchFamily="34" charset="0"/>
              </a:defRPr>
            </a:lvl1pPr>
            <a:lvl2pPr marL="400050" indent="-177800">
              <a:spcBef>
                <a:spcPts val="600"/>
              </a:spcBef>
              <a:buClr>
                <a:schemeClr val="tx1"/>
              </a:buClr>
              <a:buFont typeface="Arial" pitchFamily="34" charset="0"/>
              <a:buChar char="•"/>
              <a:defRPr sz="1400">
                <a:solidFill>
                  <a:schemeClr val="tx2"/>
                </a:solidFill>
                <a:latin typeface="Arial" pitchFamily="34" charset="0"/>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Arial" pitchFamily="34" charset="0"/>
                <a:cs typeface="Arial" pitchFamily="34" charset="0"/>
              </a:defRPr>
            </a:lvl3pPr>
            <a:lvl4pPr marL="742950" indent="-171450">
              <a:spcBef>
                <a:spcPts val="600"/>
              </a:spcBef>
              <a:buClr>
                <a:schemeClr val="tx1"/>
              </a:buClr>
              <a:buFont typeface="Arial" pitchFamily="34" charset="0"/>
              <a:buChar char="»"/>
              <a:defRPr sz="1050">
                <a:solidFill>
                  <a:schemeClr val="tx2"/>
                </a:solidFill>
                <a:latin typeface="Arial" pitchFamily="34" charset="0"/>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itle 1"/>
          <p:cNvSpPr>
            <a:spLocks noGrp="1"/>
          </p:cNvSpPr>
          <p:nvPr>
            <p:ph type="title"/>
          </p:nvPr>
        </p:nvSpPr>
        <p:spPr>
          <a:xfrm>
            <a:off x="462686" y="664266"/>
            <a:ext cx="7751547" cy="280871"/>
          </a:xfrm>
          <a:prstGeom prst="rect">
            <a:avLst/>
          </a:prstGeom>
        </p:spPr>
        <p:txBody>
          <a:bodyPr/>
          <a:lstStyle>
            <a:lvl1pPr>
              <a:lnSpc>
                <a:spcPct val="100000"/>
              </a:lnSpc>
              <a:defRPr sz="1600" b="1">
                <a:solidFill>
                  <a:srgbClr val="00269E"/>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25730912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de by Side">
    <p:spTree>
      <p:nvGrpSpPr>
        <p:cNvPr id="1" name=""/>
        <p:cNvGrpSpPr/>
        <p:nvPr/>
      </p:nvGrpSpPr>
      <p:grpSpPr>
        <a:xfrm>
          <a:off x="0" y="0"/>
          <a:ext cx="0" cy="0"/>
          <a:chOff x="0" y="0"/>
          <a:chExt cx="0" cy="0"/>
        </a:xfrm>
      </p:grpSpPr>
      <p:sp>
        <p:nvSpPr>
          <p:cNvPr id="9" name="Content Placeholder 8"/>
          <p:cNvSpPr>
            <a:spLocks noGrp="1"/>
          </p:cNvSpPr>
          <p:nvPr>
            <p:ph sz="quarter" idx="16"/>
          </p:nvPr>
        </p:nvSpPr>
        <p:spPr>
          <a:xfrm>
            <a:off x="470004" y="1274219"/>
            <a:ext cx="3957219" cy="3328872"/>
          </a:xfrm>
          <a:prstGeom prst="rect">
            <a:avLst/>
          </a:prstGeom>
        </p:spPr>
        <p:txBody>
          <a:bodyPr/>
          <a:lstStyle>
            <a:lvl1pPr marL="0" indent="0">
              <a:spcBef>
                <a:spcPts val="1000"/>
              </a:spcBef>
              <a:buClr>
                <a:schemeClr val="tx1"/>
              </a:buClr>
              <a:buFont typeface="Arial" pitchFamily="34" charset="0"/>
              <a:buNone/>
              <a:defRPr sz="1300" b="0">
                <a:solidFill>
                  <a:schemeClr val="tx2"/>
                </a:solidFill>
                <a:latin typeface="Arial" pitchFamily="34" charset="0"/>
                <a:cs typeface="Arial" pitchFamily="34" charset="0"/>
              </a:defRPr>
            </a:lvl1pPr>
            <a:lvl2pPr marL="400050" indent="-177800">
              <a:spcBef>
                <a:spcPts val="600"/>
              </a:spcBef>
              <a:buClr>
                <a:schemeClr val="tx1"/>
              </a:buClr>
              <a:buFont typeface="Arial" pitchFamily="34" charset="0"/>
              <a:buChar char="•"/>
              <a:defRPr sz="1400">
                <a:solidFill>
                  <a:schemeClr val="tx2"/>
                </a:solidFill>
                <a:latin typeface="Arial" pitchFamily="34" charset="0"/>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Arial" pitchFamily="34" charset="0"/>
                <a:cs typeface="Arial" pitchFamily="34" charset="0"/>
              </a:defRPr>
            </a:lvl3pPr>
            <a:lvl4pPr marL="742950" indent="-171450">
              <a:spcBef>
                <a:spcPts val="600"/>
              </a:spcBef>
              <a:buClr>
                <a:schemeClr val="tx1"/>
              </a:buClr>
              <a:buFont typeface="Arial" pitchFamily="34" charset="0"/>
              <a:buChar char="»"/>
              <a:defRPr sz="1050">
                <a:solidFill>
                  <a:schemeClr val="tx2"/>
                </a:solidFill>
                <a:latin typeface="Arial" pitchFamily="34" charset="0"/>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8"/>
          <p:cNvSpPr>
            <a:spLocks noGrp="1"/>
          </p:cNvSpPr>
          <p:nvPr>
            <p:ph sz="quarter" idx="17"/>
          </p:nvPr>
        </p:nvSpPr>
        <p:spPr>
          <a:xfrm>
            <a:off x="4600044" y="1271361"/>
            <a:ext cx="3957219" cy="3328872"/>
          </a:xfrm>
          <a:prstGeom prst="rect">
            <a:avLst/>
          </a:prstGeom>
        </p:spPr>
        <p:txBody>
          <a:bodyPr/>
          <a:lstStyle>
            <a:lvl1pPr marL="0" indent="0">
              <a:spcBef>
                <a:spcPts val="1000"/>
              </a:spcBef>
              <a:buClr>
                <a:schemeClr val="tx1"/>
              </a:buClr>
              <a:buFont typeface="Arial" pitchFamily="34" charset="0"/>
              <a:buNone/>
              <a:defRPr sz="1300" b="0">
                <a:solidFill>
                  <a:schemeClr val="tx2"/>
                </a:solidFill>
                <a:latin typeface="Arial" pitchFamily="34" charset="0"/>
                <a:cs typeface="Arial" pitchFamily="34" charset="0"/>
              </a:defRPr>
            </a:lvl1pPr>
            <a:lvl2pPr marL="400050" indent="-177800">
              <a:spcBef>
                <a:spcPts val="600"/>
              </a:spcBef>
              <a:buClr>
                <a:schemeClr val="tx1"/>
              </a:buClr>
              <a:buFont typeface="Arial" pitchFamily="34" charset="0"/>
              <a:buChar char="•"/>
              <a:defRPr sz="1400">
                <a:solidFill>
                  <a:schemeClr val="tx2"/>
                </a:solidFill>
                <a:latin typeface="Arial" pitchFamily="34" charset="0"/>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Arial" pitchFamily="34" charset="0"/>
                <a:cs typeface="Arial" pitchFamily="34" charset="0"/>
              </a:defRPr>
            </a:lvl3pPr>
            <a:lvl4pPr marL="742950" indent="-171450">
              <a:spcBef>
                <a:spcPts val="600"/>
              </a:spcBef>
              <a:buClr>
                <a:schemeClr val="tx1"/>
              </a:buClr>
              <a:buFont typeface="Arial" pitchFamily="34" charset="0"/>
              <a:buChar char="»"/>
              <a:defRPr sz="1050">
                <a:solidFill>
                  <a:schemeClr val="tx2"/>
                </a:solidFill>
                <a:latin typeface="Arial" pitchFamily="34" charset="0"/>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itle 1"/>
          <p:cNvSpPr>
            <a:spLocks noGrp="1"/>
          </p:cNvSpPr>
          <p:nvPr>
            <p:ph type="title"/>
          </p:nvPr>
        </p:nvSpPr>
        <p:spPr>
          <a:xfrm>
            <a:off x="462686" y="664266"/>
            <a:ext cx="7751547" cy="280871"/>
          </a:xfrm>
          <a:prstGeom prst="rect">
            <a:avLst/>
          </a:prstGeom>
        </p:spPr>
        <p:txBody>
          <a:bodyPr/>
          <a:lstStyle>
            <a:lvl1pPr>
              <a:lnSpc>
                <a:spcPct val="100000"/>
              </a:lnSpc>
              <a:defRPr sz="1600" b="1">
                <a:solidFill>
                  <a:srgbClr val="00269E"/>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31232585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userDrawn="1"/>
        </p:nvSpPr>
        <p:spPr>
          <a:xfrm>
            <a:off x="396240" y="987783"/>
            <a:ext cx="8435340" cy="114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11" name="Rectangle 10"/>
          <p:cNvSpPr/>
          <p:nvPr userDrawn="1"/>
        </p:nvSpPr>
        <p:spPr>
          <a:xfrm>
            <a:off x="327660" y="468631"/>
            <a:ext cx="7673340" cy="177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Tree>
    <p:extLst>
      <p:ext uri="{BB962C8B-B14F-4D97-AF65-F5344CB8AC3E}">
        <p14:creationId xmlns:p14="http://schemas.microsoft.com/office/powerpoint/2010/main" val="3934965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C163F8-7AD7-4C4E-B857-ACDD406836E8}" type="datetime1">
              <a:rPr lang="en-US" smtClean="0"/>
              <a:t>3/13/2019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10594C-12C3-49D5-B979-B8F1D822F98F}" type="slidenum">
              <a:rPr lang="en-US" smtClean="0"/>
              <a:t>‹#›</a:t>
            </a:fld>
            <a:endParaRPr lang="en-US" dirty="0"/>
          </a:p>
        </p:txBody>
      </p:sp>
    </p:spTree>
    <p:extLst>
      <p:ext uri="{BB962C8B-B14F-4D97-AF65-F5344CB8AC3E}">
        <p14:creationId xmlns:p14="http://schemas.microsoft.com/office/powerpoint/2010/main" val="36778883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b="13300"/>
          <a:stretch/>
        </p:blipFill>
        <p:spPr>
          <a:xfrm>
            <a:off x="1066801" y="1724612"/>
            <a:ext cx="7010400" cy="3418889"/>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00200" y="4229100"/>
            <a:ext cx="762000" cy="57150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05722" y="4229100"/>
            <a:ext cx="762000" cy="571500"/>
          </a:xfrm>
          <a:prstGeom prst="rect">
            <a:avLst/>
          </a:prstGeom>
        </p:spPr>
      </p:pic>
      <p:sp>
        <p:nvSpPr>
          <p:cNvPr id="7" name="Rectangle 6"/>
          <p:cNvSpPr/>
          <p:nvPr userDrawn="1"/>
        </p:nvSpPr>
        <p:spPr>
          <a:xfrm>
            <a:off x="0" y="0"/>
            <a:ext cx="106680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userDrawn="1"/>
        </p:nvSpPr>
        <p:spPr>
          <a:xfrm>
            <a:off x="8077201" y="0"/>
            <a:ext cx="1064581"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685800" y="111919"/>
            <a:ext cx="7772400" cy="1102519"/>
          </a:xfrm>
        </p:spPr>
        <p:txBody>
          <a:bodyPr/>
          <a:lstStyle>
            <a:lvl1pPr algn="ctr">
              <a:defRPr/>
            </a:lvl1pPr>
          </a:lstStyle>
          <a:p>
            <a:r>
              <a:rPr lang="en-US" dirty="0"/>
              <a:t>Click to edit Master title style</a:t>
            </a:r>
          </a:p>
        </p:txBody>
      </p:sp>
      <p:sp>
        <p:nvSpPr>
          <p:cNvPr id="3" name="Subtitle 2"/>
          <p:cNvSpPr>
            <a:spLocks noGrp="1"/>
          </p:cNvSpPr>
          <p:nvPr>
            <p:ph type="subTitle" idx="1"/>
          </p:nvPr>
        </p:nvSpPr>
        <p:spPr>
          <a:xfrm>
            <a:off x="1371600" y="1428750"/>
            <a:ext cx="6400800" cy="1314450"/>
          </a:xfrm>
        </p:spPr>
        <p:txBody>
          <a:bodyPr/>
          <a:lstStyle>
            <a:lvl1pPr marL="0" indent="0" algn="ctr">
              <a:buNone/>
              <a:defRPr>
                <a:solidFill>
                  <a:schemeClr val="tx1">
                    <a:tint val="75000"/>
                  </a:schemeClr>
                </a:solidFill>
                <a:latin typeface="Eras Medium ITC" panose="020B06020305040208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9CC7B331-E715-45D6-93E6-D749C0FF0C37}" type="datetime1">
              <a:rPr lang="en-US" smtClean="0">
                <a:solidFill>
                  <a:prstClr val="black"/>
                </a:solidFill>
              </a:rPr>
              <a:pPr/>
              <a:t>3/13/2019</a:t>
            </a:fld>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srgbClr val="4C5C65">
                    <a:lumMod val="60000"/>
                    <a:lumOff val="40000"/>
                  </a:srgbClr>
                </a:solidFill>
              </a:rPr>
              <a:t>2018 Massachusetts State Hazard Mitigation and Climate Adaptation Plan</a:t>
            </a:r>
          </a:p>
        </p:txBody>
      </p:sp>
      <p:sp>
        <p:nvSpPr>
          <p:cNvPr id="6" name="Slide Number Placeholder 5"/>
          <p:cNvSpPr>
            <a:spLocks noGrp="1"/>
          </p:cNvSpPr>
          <p:nvPr>
            <p:ph type="sldNum" sz="quarter" idx="12"/>
          </p:nvPr>
        </p:nvSpPr>
        <p:spPr/>
        <p:txBody>
          <a:bodyPr/>
          <a:lstStyle/>
          <a:p>
            <a:fld id="{6509DE52-BBE8-45A2-A90E-3A8290AF1026}" type="slidenum">
              <a:rPr lang="en-US" smtClean="0">
                <a:solidFill>
                  <a:srgbClr val="4C5C65">
                    <a:lumMod val="60000"/>
                    <a:lumOff val="40000"/>
                  </a:srgbClr>
                </a:solidFill>
              </a:rPr>
              <a:pPr/>
              <a:t>‹#›</a:t>
            </a:fld>
            <a:endParaRPr lang="en-US">
              <a:solidFill>
                <a:srgbClr val="4C5C65">
                  <a:lumMod val="60000"/>
                  <a:lumOff val="40000"/>
                </a:srgbClr>
              </a:solidFill>
            </a:endParaRPr>
          </a:p>
        </p:txBody>
      </p:sp>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11244" y="4229100"/>
            <a:ext cx="762000" cy="571500"/>
          </a:xfrm>
          <a:prstGeom prst="rect">
            <a:avLst/>
          </a:prstGeom>
        </p:spPr>
      </p:pic>
    </p:spTree>
    <p:extLst>
      <p:ext uri="{BB962C8B-B14F-4D97-AF65-F5344CB8AC3E}">
        <p14:creationId xmlns:p14="http://schemas.microsoft.com/office/powerpoint/2010/main" val="36917229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FDD52DC4-83E8-4158-9672-0AE8620C9539}" type="datetime1">
              <a:rPr lang="en-US" smtClean="0">
                <a:solidFill>
                  <a:prstClr val="black"/>
                </a:solidFill>
              </a:rPr>
              <a:pPr/>
              <a:t>3/13/2019</a:t>
            </a:fld>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srgbClr val="4C5C65">
                    <a:lumMod val="60000"/>
                    <a:lumOff val="40000"/>
                  </a:srgbClr>
                </a:solidFill>
              </a:rPr>
              <a:t>2018 Massachusetts State Hazard Mitigation and Climate Adaptation Plan</a:t>
            </a:r>
          </a:p>
        </p:txBody>
      </p:sp>
      <p:sp>
        <p:nvSpPr>
          <p:cNvPr id="6" name="Slide Number Placeholder 5"/>
          <p:cNvSpPr>
            <a:spLocks noGrp="1"/>
          </p:cNvSpPr>
          <p:nvPr>
            <p:ph type="sldNum" sz="quarter" idx="12"/>
          </p:nvPr>
        </p:nvSpPr>
        <p:spPr/>
        <p:txBody>
          <a:bodyPr/>
          <a:lstStyle/>
          <a:p>
            <a:fld id="{6509DE52-BBE8-45A2-A90E-3A8290AF1026}" type="slidenum">
              <a:rPr lang="en-US" smtClean="0">
                <a:solidFill>
                  <a:srgbClr val="4C5C65">
                    <a:lumMod val="60000"/>
                    <a:lumOff val="40000"/>
                  </a:srgbClr>
                </a:solidFill>
              </a:rPr>
              <a:pPr/>
              <a:t>‹#›</a:t>
            </a:fld>
            <a:endParaRPr lang="en-US">
              <a:solidFill>
                <a:srgbClr val="4C5C65">
                  <a:lumMod val="60000"/>
                  <a:lumOff val="40000"/>
                </a:srgbClr>
              </a:solidFill>
            </a:endParaRPr>
          </a:p>
        </p:txBody>
      </p:sp>
    </p:spTree>
    <p:extLst>
      <p:ext uri="{BB962C8B-B14F-4D97-AF65-F5344CB8AC3E}">
        <p14:creationId xmlns:p14="http://schemas.microsoft.com/office/powerpoint/2010/main" val="40084759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6AE5A049-B854-45AE-90DF-07129F814B65}" type="datetime1">
              <a:rPr lang="en-US" smtClean="0">
                <a:solidFill>
                  <a:prstClr val="black"/>
                </a:solidFill>
              </a:rPr>
              <a:pPr/>
              <a:t>3/13/2019</a:t>
            </a:fld>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srgbClr val="4C5C65">
                    <a:lumMod val="60000"/>
                    <a:lumOff val="40000"/>
                  </a:srgbClr>
                </a:solidFill>
              </a:rPr>
              <a:t>2018 Massachusetts State Hazard Mitigation and Climate Adaptation Plan</a:t>
            </a:r>
          </a:p>
        </p:txBody>
      </p:sp>
      <p:sp>
        <p:nvSpPr>
          <p:cNvPr id="6" name="Slide Number Placeholder 5"/>
          <p:cNvSpPr>
            <a:spLocks noGrp="1"/>
          </p:cNvSpPr>
          <p:nvPr>
            <p:ph type="sldNum" sz="quarter" idx="12"/>
          </p:nvPr>
        </p:nvSpPr>
        <p:spPr/>
        <p:txBody>
          <a:bodyPr/>
          <a:lstStyle/>
          <a:p>
            <a:fld id="{6509DE52-BBE8-45A2-A90E-3A8290AF1026}" type="slidenum">
              <a:rPr lang="en-US" smtClean="0">
                <a:solidFill>
                  <a:srgbClr val="4C5C65">
                    <a:lumMod val="60000"/>
                    <a:lumOff val="40000"/>
                  </a:srgbClr>
                </a:solidFill>
              </a:rPr>
              <a:pPr/>
              <a:t>‹#›</a:t>
            </a:fld>
            <a:endParaRPr lang="en-US">
              <a:solidFill>
                <a:srgbClr val="4C5C65">
                  <a:lumMod val="60000"/>
                  <a:lumOff val="40000"/>
                </a:srgbClr>
              </a:solidFill>
            </a:endParaRPr>
          </a:p>
        </p:txBody>
      </p:sp>
    </p:spTree>
    <p:extLst>
      <p:ext uri="{BB962C8B-B14F-4D97-AF65-F5344CB8AC3E}">
        <p14:creationId xmlns:p14="http://schemas.microsoft.com/office/powerpoint/2010/main" val="41909480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4B630166-D18D-4B1C-8000-2F27151F6B12}" type="datetime1">
              <a:rPr lang="en-US" smtClean="0">
                <a:solidFill>
                  <a:prstClr val="black"/>
                </a:solidFill>
              </a:rPr>
              <a:pPr/>
              <a:t>3/13/2019</a:t>
            </a:fld>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srgbClr val="4C5C65">
                    <a:lumMod val="60000"/>
                    <a:lumOff val="40000"/>
                  </a:srgbClr>
                </a:solidFill>
              </a:rPr>
              <a:t>2018 Massachusetts State Hazard Mitigation and Climate Adaptation Plan</a:t>
            </a:r>
          </a:p>
        </p:txBody>
      </p:sp>
      <p:sp>
        <p:nvSpPr>
          <p:cNvPr id="6" name="Slide Number Placeholder 5"/>
          <p:cNvSpPr>
            <a:spLocks noGrp="1"/>
          </p:cNvSpPr>
          <p:nvPr>
            <p:ph type="sldNum" sz="quarter" idx="12"/>
          </p:nvPr>
        </p:nvSpPr>
        <p:spPr/>
        <p:txBody>
          <a:bodyPr/>
          <a:lstStyle/>
          <a:p>
            <a:fld id="{6509DE52-BBE8-45A2-A90E-3A8290AF1026}" type="slidenum">
              <a:rPr lang="en-US" smtClean="0">
                <a:solidFill>
                  <a:srgbClr val="4C5C65">
                    <a:lumMod val="60000"/>
                    <a:lumOff val="40000"/>
                  </a:srgbClr>
                </a:solidFill>
              </a:rPr>
              <a:pPr/>
              <a:t>‹#›</a:t>
            </a:fld>
            <a:endParaRPr lang="en-US">
              <a:solidFill>
                <a:srgbClr val="4C5C65">
                  <a:lumMod val="60000"/>
                  <a:lumOff val="40000"/>
                </a:srgbClr>
              </a:solidFill>
            </a:endParaRPr>
          </a:p>
        </p:txBody>
      </p:sp>
    </p:spTree>
    <p:extLst>
      <p:ext uri="{BB962C8B-B14F-4D97-AF65-F5344CB8AC3E}">
        <p14:creationId xmlns:p14="http://schemas.microsoft.com/office/powerpoint/2010/main" val="28714103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D20F89CD-A980-458F-987F-02F82836D043}" type="datetime1">
              <a:rPr lang="en-US" smtClean="0">
                <a:solidFill>
                  <a:prstClr val="black"/>
                </a:solidFill>
              </a:rPr>
              <a:pPr/>
              <a:t>3/13/2019</a:t>
            </a:fld>
            <a:endParaRPr lang="en-US">
              <a:solidFill>
                <a:prstClr val="black"/>
              </a:solidFill>
            </a:endParaRPr>
          </a:p>
        </p:txBody>
      </p:sp>
      <p:sp>
        <p:nvSpPr>
          <p:cNvPr id="6" name="Footer Placeholder 5"/>
          <p:cNvSpPr>
            <a:spLocks noGrp="1"/>
          </p:cNvSpPr>
          <p:nvPr>
            <p:ph type="ftr" sz="quarter" idx="11"/>
          </p:nvPr>
        </p:nvSpPr>
        <p:spPr/>
        <p:txBody>
          <a:bodyPr/>
          <a:lstStyle/>
          <a:p>
            <a:r>
              <a:rPr lang="en-US">
                <a:solidFill>
                  <a:srgbClr val="4C5C65">
                    <a:lumMod val="60000"/>
                    <a:lumOff val="40000"/>
                  </a:srgbClr>
                </a:solidFill>
              </a:rPr>
              <a:t>2018 Massachusetts State Hazard Mitigation and Climate Adaptation Plan</a:t>
            </a:r>
          </a:p>
        </p:txBody>
      </p:sp>
      <p:sp>
        <p:nvSpPr>
          <p:cNvPr id="7" name="Slide Number Placeholder 6"/>
          <p:cNvSpPr>
            <a:spLocks noGrp="1"/>
          </p:cNvSpPr>
          <p:nvPr>
            <p:ph type="sldNum" sz="quarter" idx="12"/>
          </p:nvPr>
        </p:nvSpPr>
        <p:spPr/>
        <p:txBody>
          <a:bodyPr/>
          <a:lstStyle/>
          <a:p>
            <a:fld id="{6509DE52-BBE8-45A2-A90E-3A8290AF1026}" type="slidenum">
              <a:rPr lang="en-US" smtClean="0">
                <a:solidFill>
                  <a:srgbClr val="4C5C65">
                    <a:lumMod val="60000"/>
                    <a:lumOff val="40000"/>
                  </a:srgbClr>
                </a:solidFill>
              </a:rPr>
              <a:pPr/>
              <a:t>‹#›</a:t>
            </a:fld>
            <a:endParaRPr lang="en-US">
              <a:solidFill>
                <a:srgbClr val="4C5C65">
                  <a:lumMod val="60000"/>
                  <a:lumOff val="40000"/>
                </a:srgbClr>
              </a:solidFill>
            </a:endParaRPr>
          </a:p>
        </p:txBody>
      </p:sp>
    </p:spTree>
    <p:extLst>
      <p:ext uri="{BB962C8B-B14F-4D97-AF65-F5344CB8AC3E}">
        <p14:creationId xmlns:p14="http://schemas.microsoft.com/office/powerpoint/2010/main" val="26112874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48EC8350-C3A3-4698-BE76-AC321AF4EDC8}" type="datetime1">
              <a:rPr lang="en-US" smtClean="0">
                <a:solidFill>
                  <a:prstClr val="black"/>
                </a:solidFill>
              </a:rPr>
              <a:pPr/>
              <a:t>3/13/2019</a:t>
            </a:fld>
            <a:endParaRPr lang="en-US">
              <a:solidFill>
                <a:prstClr val="black"/>
              </a:solidFill>
            </a:endParaRPr>
          </a:p>
        </p:txBody>
      </p:sp>
      <p:sp>
        <p:nvSpPr>
          <p:cNvPr id="4" name="Footer Placeholder 3"/>
          <p:cNvSpPr>
            <a:spLocks noGrp="1"/>
          </p:cNvSpPr>
          <p:nvPr>
            <p:ph type="ftr" sz="quarter" idx="11"/>
          </p:nvPr>
        </p:nvSpPr>
        <p:spPr/>
        <p:txBody>
          <a:bodyPr/>
          <a:lstStyle/>
          <a:p>
            <a:r>
              <a:rPr lang="en-US">
                <a:solidFill>
                  <a:srgbClr val="4C5C65">
                    <a:lumMod val="60000"/>
                    <a:lumOff val="40000"/>
                  </a:srgbClr>
                </a:solidFill>
              </a:rPr>
              <a:t>2018 Massachusetts State Hazard Mitigation and Climate Adaptation Plan</a:t>
            </a:r>
          </a:p>
        </p:txBody>
      </p:sp>
      <p:sp>
        <p:nvSpPr>
          <p:cNvPr id="5" name="Slide Number Placeholder 4"/>
          <p:cNvSpPr>
            <a:spLocks noGrp="1"/>
          </p:cNvSpPr>
          <p:nvPr>
            <p:ph type="sldNum" sz="quarter" idx="12"/>
          </p:nvPr>
        </p:nvSpPr>
        <p:spPr/>
        <p:txBody>
          <a:bodyPr/>
          <a:lstStyle/>
          <a:p>
            <a:fld id="{6509DE52-BBE8-45A2-A90E-3A8290AF1026}" type="slidenum">
              <a:rPr lang="en-US" smtClean="0">
                <a:solidFill>
                  <a:srgbClr val="4C5C65">
                    <a:lumMod val="60000"/>
                    <a:lumOff val="40000"/>
                  </a:srgbClr>
                </a:solidFill>
              </a:rPr>
              <a:pPr/>
              <a:t>‹#›</a:t>
            </a:fld>
            <a:endParaRPr lang="en-US">
              <a:solidFill>
                <a:srgbClr val="4C5C65">
                  <a:lumMod val="60000"/>
                  <a:lumOff val="40000"/>
                </a:srgbClr>
              </a:solidFill>
            </a:endParaRPr>
          </a:p>
        </p:txBody>
      </p:sp>
    </p:spTree>
    <p:extLst>
      <p:ext uri="{BB962C8B-B14F-4D97-AF65-F5344CB8AC3E}">
        <p14:creationId xmlns:p14="http://schemas.microsoft.com/office/powerpoint/2010/main" val="42200172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9DEF6C07-FF34-49A4-8FEB-7CCEFF6712B1}" type="datetime1">
              <a:rPr lang="en-US" smtClean="0">
                <a:solidFill>
                  <a:prstClr val="black"/>
                </a:solidFill>
              </a:rPr>
              <a:pPr/>
              <a:t>3/13/2019</a:t>
            </a:fld>
            <a:endParaRPr lang="en-US">
              <a:solidFill>
                <a:prstClr val="black"/>
              </a:solidFill>
            </a:endParaRPr>
          </a:p>
        </p:txBody>
      </p:sp>
      <p:sp>
        <p:nvSpPr>
          <p:cNvPr id="3" name="Footer Placeholder 2"/>
          <p:cNvSpPr>
            <a:spLocks noGrp="1"/>
          </p:cNvSpPr>
          <p:nvPr>
            <p:ph type="ftr" sz="quarter" idx="11"/>
          </p:nvPr>
        </p:nvSpPr>
        <p:spPr/>
        <p:txBody>
          <a:bodyPr/>
          <a:lstStyle/>
          <a:p>
            <a:r>
              <a:rPr lang="en-US">
                <a:solidFill>
                  <a:srgbClr val="4C5C65">
                    <a:lumMod val="60000"/>
                    <a:lumOff val="40000"/>
                  </a:srgbClr>
                </a:solidFill>
              </a:rPr>
              <a:t>2018 Massachusetts State Hazard Mitigation and Climate Adaptation Plan</a:t>
            </a:r>
          </a:p>
        </p:txBody>
      </p:sp>
      <p:sp>
        <p:nvSpPr>
          <p:cNvPr id="4" name="Slide Number Placeholder 3"/>
          <p:cNvSpPr>
            <a:spLocks noGrp="1"/>
          </p:cNvSpPr>
          <p:nvPr>
            <p:ph type="sldNum" sz="quarter" idx="12"/>
          </p:nvPr>
        </p:nvSpPr>
        <p:spPr/>
        <p:txBody>
          <a:bodyPr/>
          <a:lstStyle/>
          <a:p>
            <a:fld id="{6509DE52-BBE8-45A2-A90E-3A8290AF1026}" type="slidenum">
              <a:rPr lang="en-US" smtClean="0">
                <a:solidFill>
                  <a:srgbClr val="4C5C65">
                    <a:lumMod val="60000"/>
                    <a:lumOff val="40000"/>
                  </a:srgbClr>
                </a:solidFill>
              </a:rPr>
              <a:pPr/>
              <a:t>‹#›</a:t>
            </a:fld>
            <a:endParaRPr lang="en-US">
              <a:solidFill>
                <a:srgbClr val="4C5C65">
                  <a:lumMod val="60000"/>
                  <a:lumOff val="40000"/>
                </a:srgbClr>
              </a:solidFill>
            </a:endParaRPr>
          </a:p>
        </p:txBody>
      </p:sp>
    </p:spTree>
    <p:extLst>
      <p:ext uri="{BB962C8B-B14F-4D97-AF65-F5344CB8AC3E}">
        <p14:creationId xmlns:p14="http://schemas.microsoft.com/office/powerpoint/2010/main" val="2656494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6D58D2-071A-4F99-90D7-14A74CFAC077}" type="datetime1">
              <a:rPr lang="en-US" smtClean="0"/>
              <a:t>3/13/2019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0594C-12C3-49D5-B979-B8F1D822F98F}" type="slidenum">
              <a:rPr lang="en-US" smtClean="0"/>
              <a:t>‹#›</a:t>
            </a:fld>
            <a:endParaRPr lang="en-US"/>
          </a:p>
        </p:txBody>
      </p:sp>
    </p:spTree>
    <p:extLst>
      <p:ext uri="{BB962C8B-B14F-4D97-AF65-F5344CB8AC3E}">
        <p14:creationId xmlns:p14="http://schemas.microsoft.com/office/powerpoint/2010/main" val="3637265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89ADCC-9EDE-417B-BEAF-F52A40AF765D}" type="datetime1">
              <a:rPr lang="en-US" smtClean="0"/>
              <a:t>3/13/2019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10594C-12C3-49D5-B979-B8F1D822F98F}" type="slidenum">
              <a:rPr lang="en-US" smtClean="0"/>
              <a:t>‹#›</a:t>
            </a:fld>
            <a:endParaRPr lang="en-US"/>
          </a:p>
        </p:txBody>
      </p:sp>
    </p:spTree>
    <p:extLst>
      <p:ext uri="{BB962C8B-B14F-4D97-AF65-F5344CB8AC3E}">
        <p14:creationId xmlns:p14="http://schemas.microsoft.com/office/powerpoint/2010/main" val="3862260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87E183-39D6-43D0-9D0A-6D0CACFA154D}" type="datetime1">
              <a:rPr lang="en-US" smtClean="0"/>
              <a:t>3/13/2019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10594C-12C3-49D5-B979-B8F1D822F98F}" type="slidenum">
              <a:rPr lang="en-US" smtClean="0"/>
              <a:t>‹#›</a:t>
            </a:fld>
            <a:endParaRPr lang="en-US"/>
          </a:p>
        </p:txBody>
      </p:sp>
    </p:spTree>
    <p:extLst>
      <p:ext uri="{BB962C8B-B14F-4D97-AF65-F5344CB8AC3E}">
        <p14:creationId xmlns:p14="http://schemas.microsoft.com/office/powerpoint/2010/main" val="2514011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661615-EEB2-40A8-8E9D-BE33C1E1F98D}" type="datetime1">
              <a:rPr lang="en-US" smtClean="0"/>
              <a:t>3/13/2019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10594C-12C3-49D5-B979-B8F1D822F98F}" type="slidenum">
              <a:rPr lang="en-US" smtClean="0"/>
              <a:t>‹#›</a:t>
            </a:fld>
            <a:endParaRPr lang="en-US"/>
          </a:p>
        </p:txBody>
      </p:sp>
    </p:spTree>
    <p:extLst>
      <p:ext uri="{BB962C8B-B14F-4D97-AF65-F5344CB8AC3E}">
        <p14:creationId xmlns:p14="http://schemas.microsoft.com/office/powerpoint/2010/main" val="835691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7F5D06-6940-4ABB-88F8-2F4FDBFAC3A0}" type="datetime1">
              <a:rPr lang="en-US" smtClean="0"/>
              <a:t>3/13/2019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10594C-12C3-49D5-B979-B8F1D822F98F}" type="slidenum">
              <a:rPr lang="en-US" smtClean="0"/>
              <a:t>‹#›</a:t>
            </a:fld>
            <a:endParaRPr lang="en-US"/>
          </a:p>
        </p:txBody>
      </p:sp>
    </p:spTree>
    <p:extLst>
      <p:ext uri="{BB962C8B-B14F-4D97-AF65-F5344CB8AC3E}">
        <p14:creationId xmlns:p14="http://schemas.microsoft.com/office/powerpoint/2010/main" val="246043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9EE7C1-D902-4B0F-8FE7-FE651468D001}" type="datetime1">
              <a:rPr lang="en-US" smtClean="0"/>
              <a:t>3/13/2019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10594C-12C3-49D5-B979-B8F1D822F98F}" type="slidenum">
              <a:rPr lang="en-US" smtClean="0"/>
              <a:t>‹#›</a:t>
            </a:fld>
            <a:endParaRPr lang="en-US"/>
          </a:p>
        </p:txBody>
      </p:sp>
    </p:spTree>
    <p:extLst>
      <p:ext uri="{BB962C8B-B14F-4D97-AF65-F5344CB8AC3E}">
        <p14:creationId xmlns:p14="http://schemas.microsoft.com/office/powerpoint/2010/main" val="1538849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C3299E-7501-4E02-843F-9E0116970D1C}" type="datetime1">
              <a:rPr lang="en-US" smtClean="0"/>
              <a:t>3/13/2019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10594C-12C3-49D5-B979-B8F1D822F98F}" type="slidenum">
              <a:rPr lang="en-US" smtClean="0"/>
              <a:t>‹#›</a:t>
            </a:fld>
            <a:endParaRPr lang="en-US"/>
          </a:p>
        </p:txBody>
      </p:sp>
    </p:spTree>
    <p:extLst>
      <p:ext uri="{BB962C8B-B14F-4D97-AF65-F5344CB8AC3E}">
        <p14:creationId xmlns:p14="http://schemas.microsoft.com/office/powerpoint/2010/main" val="394990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9AD161B-4969-4C7A-887F-DCA5E7759B73}" type="datetime1">
              <a:rPr lang="en-US" smtClean="0"/>
              <a:t>3/13/2019</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C10594C-12C3-49D5-B979-B8F1D822F98F}" type="slidenum">
              <a:rPr lang="en-US" smtClean="0"/>
              <a:t>‹#›</a:t>
            </a:fld>
            <a:endParaRPr lang="en-US" dirty="0"/>
          </a:p>
        </p:txBody>
      </p:sp>
    </p:spTree>
    <p:extLst>
      <p:ext uri="{BB962C8B-B14F-4D97-AF65-F5344CB8AC3E}">
        <p14:creationId xmlns:p14="http://schemas.microsoft.com/office/powerpoint/2010/main" val="695875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27" name="Straight Connector 26"/>
          <p:cNvCxnSpPr/>
          <p:nvPr/>
        </p:nvCxnSpPr>
        <p:spPr>
          <a:xfrm>
            <a:off x="448408" y="540727"/>
            <a:ext cx="7499252" cy="0"/>
          </a:xfrm>
          <a:prstGeom prst="line">
            <a:avLst/>
          </a:prstGeom>
          <a:ln w="12700">
            <a:solidFill>
              <a:srgbClr val="000099"/>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48408" y="916272"/>
            <a:ext cx="8321040" cy="0"/>
          </a:xfrm>
          <a:prstGeom prst="line">
            <a:avLst/>
          </a:prstGeom>
          <a:ln w="9525">
            <a:solidFill>
              <a:srgbClr val="00B0F0"/>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48408" y="4830331"/>
            <a:ext cx="8321040" cy="0"/>
          </a:xfrm>
          <a:prstGeom prst="line">
            <a:avLst/>
          </a:prstGeom>
          <a:ln w="9525">
            <a:solidFill>
              <a:srgbClr val="00B0F0"/>
            </a:solidFill>
            <a:miter lim="800000"/>
          </a:ln>
        </p:spPr>
        <p:style>
          <a:lnRef idx="1">
            <a:schemeClr val="accent1"/>
          </a:lnRef>
          <a:fillRef idx="0">
            <a:schemeClr val="accent1"/>
          </a:fillRef>
          <a:effectRef idx="0">
            <a:schemeClr val="accent1"/>
          </a:effectRef>
          <a:fontRef idx="minor">
            <a:schemeClr val="tx1"/>
          </a:fontRef>
        </p:style>
      </p:cxnSp>
      <p:sp>
        <p:nvSpPr>
          <p:cNvPr id="40" name="Slide Number Placeholder 6"/>
          <p:cNvSpPr txBox="1">
            <a:spLocks/>
          </p:cNvSpPr>
          <p:nvPr/>
        </p:nvSpPr>
        <p:spPr>
          <a:xfrm>
            <a:off x="8149379" y="4960679"/>
            <a:ext cx="762000" cy="171450"/>
          </a:xfrm>
          <a:prstGeom prst="rect">
            <a:avLst/>
          </a:prstGeom>
        </p:spPr>
        <p:txBody>
          <a:bodyPr vert="horz" wrap="square" lIns="91440" tIns="45720" rIns="91440" bIns="45720" numCol="1" anchor="ctr" anchorCtr="0" compatLnSpc="1">
            <a:prstTxWarp prst="textNoShape">
              <a:avLst/>
            </a:prstTxWarp>
          </a:bodyPr>
          <a:lstStyle>
            <a:lvl1pPr>
              <a:defRPr/>
            </a:lvl1pPr>
          </a:lstStyle>
          <a:p>
            <a:pPr algn="r">
              <a:defRPr/>
            </a:pPr>
            <a:fld id="{9CFA4524-850C-6D4F-85BC-70D4F7341579}" type="slidenum">
              <a:rPr lang="en-US" sz="1000" smtClean="0">
                <a:solidFill>
                  <a:srgbClr val="000000"/>
                </a:solidFill>
                <a:latin typeface="Arial" pitchFamily="34" charset="0"/>
              </a:rPr>
              <a:pPr algn="r">
                <a:defRPr/>
              </a:pPr>
              <a:t>‹#›</a:t>
            </a:fld>
            <a:endParaRPr lang="en-US" sz="1000" dirty="0">
              <a:solidFill>
                <a:srgbClr val="000000"/>
              </a:solidFill>
              <a:latin typeface="Arial" pitchFamily="34" charset="0"/>
            </a:endParaRPr>
          </a:p>
        </p:txBody>
      </p:sp>
      <p:sp>
        <p:nvSpPr>
          <p:cNvPr id="41" name="Content Placeholder 8"/>
          <p:cNvSpPr txBox="1">
            <a:spLocks/>
          </p:cNvSpPr>
          <p:nvPr/>
        </p:nvSpPr>
        <p:spPr>
          <a:xfrm>
            <a:off x="470001" y="1274219"/>
            <a:ext cx="8348472" cy="3328872"/>
          </a:xfrm>
          <a:prstGeom prst="rect">
            <a:avLst/>
          </a:prstGeom>
        </p:spPr>
        <p:txBody>
          <a:bodyPr/>
          <a:lstStyle>
            <a:lvl1pPr marL="342900" indent="-342900" algn="l" rtl="0" eaLnBrk="1" fontAlgn="base" hangingPunct="1">
              <a:spcBef>
                <a:spcPts val="1000"/>
              </a:spcBef>
              <a:spcAft>
                <a:spcPct val="0"/>
              </a:spcAft>
              <a:buClr>
                <a:schemeClr val="tx1"/>
              </a:buClr>
              <a:buFont typeface="+mj-lt"/>
              <a:buAutoNum type="arabicPeriod"/>
              <a:defRPr sz="1300" b="0">
                <a:solidFill>
                  <a:schemeClr val="tx2"/>
                </a:solidFill>
                <a:latin typeface="Arial" pitchFamily="34" charset="0"/>
                <a:ea typeface="+mn-ea"/>
                <a:cs typeface="Arial" pitchFamily="34" charset="0"/>
              </a:defRPr>
            </a:lvl1pPr>
            <a:lvl2pPr marL="400050" indent="-177800" algn="l" rtl="0" eaLnBrk="1" fontAlgn="base" hangingPunct="1">
              <a:spcBef>
                <a:spcPts val="600"/>
              </a:spcBef>
              <a:spcAft>
                <a:spcPct val="0"/>
              </a:spcAft>
              <a:buClr>
                <a:srgbClr val="0033CC"/>
              </a:buClr>
              <a:buFont typeface="Arial" pitchFamily="34" charset="0"/>
              <a:buChar char="›"/>
              <a:defRPr sz="2000">
                <a:solidFill>
                  <a:schemeClr val="tx2"/>
                </a:solidFill>
                <a:latin typeface="Arial" pitchFamily="34" charset="0"/>
                <a:cs typeface="Arial" pitchFamily="34" charset="0"/>
              </a:defRPr>
            </a:lvl2pPr>
            <a:lvl3pPr marL="571500" indent="-171450" algn="l" rtl="0" eaLnBrk="1" fontAlgn="base" hangingPunct="1">
              <a:spcBef>
                <a:spcPts val="600"/>
              </a:spcBef>
              <a:spcAft>
                <a:spcPct val="0"/>
              </a:spcAft>
              <a:buClr>
                <a:srgbClr val="0033CC"/>
              </a:buClr>
              <a:buFont typeface="Arial" pitchFamily="34" charset="0"/>
              <a:buChar char="»"/>
              <a:defRPr sz="1400">
                <a:solidFill>
                  <a:schemeClr val="tx2"/>
                </a:solidFill>
                <a:latin typeface="Arial" pitchFamily="34" charset="0"/>
                <a:cs typeface="Arial" pitchFamily="34" charset="0"/>
              </a:defRPr>
            </a:lvl3pPr>
            <a:lvl4pPr marL="742950" indent="-171450" algn="l" rtl="0" eaLnBrk="1" fontAlgn="base" hangingPunct="1">
              <a:spcBef>
                <a:spcPts val="600"/>
              </a:spcBef>
              <a:spcAft>
                <a:spcPct val="0"/>
              </a:spcAft>
              <a:buClr>
                <a:srgbClr val="0033CC"/>
              </a:buClr>
              <a:buFont typeface="Arial" pitchFamily="34" charset="0"/>
              <a:buChar char="–"/>
              <a:defRPr sz="1400">
                <a:solidFill>
                  <a:schemeClr val="tx2"/>
                </a:solidFill>
                <a:latin typeface="Arial" pitchFamily="34" charset="0"/>
                <a:cs typeface="Arial" pitchFamily="34" charset="0"/>
              </a:defRPr>
            </a:lvl4pPr>
            <a:lvl5pPr marL="857250" indent="-114300" algn="l" rtl="0" eaLnBrk="1" fontAlgn="base" hangingPunct="1">
              <a:spcBef>
                <a:spcPts val="600"/>
              </a:spcBef>
              <a:spcAft>
                <a:spcPct val="0"/>
              </a:spcAft>
              <a:buClr>
                <a:srgbClr val="0033CC"/>
              </a:buClr>
              <a:buChar char="»"/>
              <a:defRPr sz="1200">
                <a:solidFill>
                  <a:schemeClr val="tx2"/>
                </a:solidFill>
                <a:latin typeface="Arial" pitchFamily="34" charset="0"/>
                <a:cs typeface="Arial" pitchFamily="34" charset="0"/>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a:lstStyle>
          <a:p>
            <a:pPr>
              <a:buClr>
                <a:srgbClr val="000000"/>
              </a:buClr>
            </a:pPr>
            <a:endParaRPr lang="en-US" dirty="0">
              <a:solidFill>
                <a:srgbClr val="000000"/>
              </a:solidFill>
            </a:endParaRPr>
          </a:p>
        </p:txBody>
      </p:sp>
      <p:pic>
        <p:nvPicPr>
          <p:cNvPr id="12" name="Picture 2" descr="https://upload.wikimedia.org/wikipedia/commons/thumb/8/82/Seal_of_Massachusetts.svg/2000px-Seal_of_Massachusetts.svg.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122501" y="163117"/>
            <a:ext cx="720969" cy="540727"/>
          </a:xfrm>
          <a:prstGeom prst="rect">
            <a:avLst/>
          </a:prstGeom>
          <a:noFill/>
          <a:extLst>
            <a:ext uri="{909E8E84-426E-40DD-AFC4-6F175D3DCCD1}">
              <a14:hiddenFill xmlns:a14="http://schemas.microsoft.com/office/drawing/2010/main">
                <a:solidFill>
                  <a:srgbClr val="FFFFFF"/>
                </a:solidFill>
              </a14:hiddenFill>
            </a:ext>
          </a:extLst>
        </p:spPr>
      </p:pic>
      <p:sp>
        <p:nvSpPr>
          <p:cNvPr id="13" name="Footer Placeholder 3"/>
          <p:cNvSpPr txBox="1">
            <a:spLocks/>
          </p:cNvSpPr>
          <p:nvPr/>
        </p:nvSpPr>
        <p:spPr>
          <a:xfrm>
            <a:off x="7467600" y="4822712"/>
            <a:ext cx="1371600" cy="157385"/>
          </a:xfrm>
          <a:prstGeom prst="rect">
            <a:avLst/>
          </a:prstGeom>
        </p:spPr>
        <p:txBody>
          <a:bodyPr/>
          <a:lstStyle>
            <a:defPPr>
              <a:defRPr lang="en-US"/>
            </a:defPPr>
            <a:lvl1pPr algn="ctr" rtl="0" fontAlgn="base">
              <a:spcBef>
                <a:spcPct val="0"/>
              </a:spcBef>
              <a:spcAft>
                <a:spcPct val="0"/>
              </a:spcAft>
              <a:defRPr sz="8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dirty="0">
                <a:solidFill>
                  <a:srgbClr val="000000"/>
                </a:solidFill>
              </a:rPr>
              <a:t>Updated: </a:t>
            </a:r>
            <a:fld id="{2C37D8C4-C6B7-4C1A-9D05-DCC293D70813}" type="datetime1">
              <a:rPr lang="en-US" smtClean="0">
                <a:solidFill>
                  <a:srgbClr val="000000"/>
                </a:solidFill>
              </a:rPr>
              <a:pPr algn="r"/>
              <a:t>3/13/2019</a:t>
            </a:fld>
            <a:endParaRPr lang="en-US" dirty="0">
              <a:solidFill>
                <a:srgbClr val="000000"/>
              </a:solidFill>
            </a:endParaRPr>
          </a:p>
        </p:txBody>
      </p:sp>
    </p:spTree>
    <p:extLst>
      <p:ext uri="{BB962C8B-B14F-4D97-AF65-F5344CB8AC3E}">
        <p14:creationId xmlns:p14="http://schemas.microsoft.com/office/powerpoint/2010/main" val="38183812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ftr="0" dt="0"/>
  <p:txStyles>
    <p:title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p:titleStyle>
    <p:bodyStyle>
      <a:lvl1pPr marL="228600" indent="-228600" algn="l" rtl="0" eaLnBrk="1" fontAlgn="base" hangingPunct="1">
        <a:spcBef>
          <a:spcPct val="100000"/>
        </a:spcBef>
        <a:spcAft>
          <a:spcPct val="0"/>
        </a:spcAft>
        <a:buClr>
          <a:srgbClr val="0033CC"/>
        </a:buClr>
        <a:buChar char="•"/>
        <a:defRPr sz="2400" b="1">
          <a:solidFill>
            <a:schemeClr val="tx1"/>
          </a:solidFill>
          <a:latin typeface="Calibri" panose="020F0502020204030204" pitchFamily="34" charset="0"/>
          <a:ea typeface="+mn-ea"/>
          <a:cs typeface="+mn-cs"/>
        </a:defRPr>
      </a:lvl1pPr>
      <a:lvl2pPr marL="576263" indent="-233363" algn="l" rtl="0" eaLnBrk="1" fontAlgn="base" hangingPunct="1">
        <a:spcBef>
          <a:spcPct val="20000"/>
        </a:spcBef>
        <a:spcAft>
          <a:spcPct val="0"/>
        </a:spcAft>
        <a:buClr>
          <a:srgbClr val="0033CC"/>
        </a:buClr>
        <a:buFont typeface="Arial" charset="0"/>
        <a:buChar char="–"/>
        <a:defRPr sz="2000">
          <a:solidFill>
            <a:schemeClr val="tx1"/>
          </a:solidFill>
          <a:latin typeface="Calibri" panose="020F0502020204030204" pitchFamily="34" charset="0"/>
          <a:cs typeface="+mn-cs"/>
        </a:defRPr>
      </a:lvl2pPr>
      <a:lvl3pPr marL="9144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3pPr>
      <a:lvl4pPr marL="1262063" indent="-233363"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4pPr>
      <a:lvl5pPr marL="16002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27" name="Straight Connector 26"/>
          <p:cNvCxnSpPr/>
          <p:nvPr/>
        </p:nvCxnSpPr>
        <p:spPr>
          <a:xfrm>
            <a:off x="448408" y="540727"/>
            <a:ext cx="7499252" cy="0"/>
          </a:xfrm>
          <a:prstGeom prst="line">
            <a:avLst/>
          </a:prstGeom>
          <a:ln w="12700">
            <a:solidFill>
              <a:srgbClr val="000099"/>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48408" y="916272"/>
            <a:ext cx="8321040" cy="0"/>
          </a:xfrm>
          <a:prstGeom prst="line">
            <a:avLst/>
          </a:prstGeom>
          <a:ln w="9525">
            <a:solidFill>
              <a:srgbClr val="00B0F0"/>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48408" y="4830331"/>
            <a:ext cx="8321040" cy="0"/>
          </a:xfrm>
          <a:prstGeom prst="line">
            <a:avLst/>
          </a:prstGeom>
          <a:ln w="9525">
            <a:solidFill>
              <a:srgbClr val="00B0F0"/>
            </a:solidFill>
            <a:miter lim="800000"/>
          </a:ln>
        </p:spPr>
        <p:style>
          <a:lnRef idx="1">
            <a:schemeClr val="accent1"/>
          </a:lnRef>
          <a:fillRef idx="0">
            <a:schemeClr val="accent1"/>
          </a:fillRef>
          <a:effectRef idx="0">
            <a:schemeClr val="accent1"/>
          </a:effectRef>
          <a:fontRef idx="minor">
            <a:schemeClr val="tx1"/>
          </a:fontRef>
        </p:style>
      </p:cxnSp>
      <p:sp>
        <p:nvSpPr>
          <p:cNvPr id="40" name="Slide Number Placeholder 6"/>
          <p:cNvSpPr txBox="1">
            <a:spLocks/>
          </p:cNvSpPr>
          <p:nvPr/>
        </p:nvSpPr>
        <p:spPr>
          <a:xfrm>
            <a:off x="8149379" y="4960679"/>
            <a:ext cx="762000" cy="171450"/>
          </a:xfrm>
          <a:prstGeom prst="rect">
            <a:avLst/>
          </a:prstGeom>
        </p:spPr>
        <p:txBody>
          <a:bodyPr vert="horz" wrap="square" lIns="91440" tIns="45720" rIns="91440" bIns="45720" numCol="1" anchor="ctr" anchorCtr="0" compatLnSpc="1">
            <a:prstTxWarp prst="textNoShape">
              <a:avLst/>
            </a:prstTxWarp>
          </a:bodyPr>
          <a:lstStyle>
            <a:lvl1pPr>
              <a:defRPr/>
            </a:lvl1pPr>
          </a:lstStyle>
          <a:p>
            <a:pPr algn="r">
              <a:defRPr/>
            </a:pPr>
            <a:fld id="{9CFA4524-850C-6D4F-85BC-70D4F7341579}" type="slidenum">
              <a:rPr lang="en-US" sz="1000" smtClean="0">
                <a:solidFill>
                  <a:srgbClr val="000000"/>
                </a:solidFill>
                <a:latin typeface="Arial" pitchFamily="34" charset="0"/>
                <a:cs typeface="Arial" pitchFamily="34" charset="0"/>
              </a:rPr>
              <a:pPr algn="r">
                <a:defRPr/>
              </a:pPr>
              <a:t>‹#›</a:t>
            </a:fld>
            <a:endParaRPr lang="en-US" sz="1000" dirty="0">
              <a:solidFill>
                <a:srgbClr val="000000"/>
              </a:solidFill>
              <a:latin typeface="Arial" pitchFamily="34" charset="0"/>
              <a:cs typeface="Arial" pitchFamily="34" charset="0"/>
            </a:endParaRPr>
          </a:p>
        </p:txBody>
      </p:sp>
      <p:sp>
        <p:nvSpPr>
          <p:cNvPr id="41" name="Content Placeholder 8"/>
          <p:cNvSpPr txBox="1">
            <a:spLocks/>
          </p:cNvSpPr>
          <p:nvPr/>
        </p:nvSpPr>
        <p:spPr>
          <a:xfrm>
            <a:off x="470001" y="1274219"/>
            <a:ext cx="8348472" cy="3328872"/>
          </a:xfrm>
          <a:prstGeom prst="rect">
            <a:avLst/>
          </a:prstGeom>
        </p:spPr>
        <p:txBody>
          <a:bodyPr/>
          <a:lstStyle>
            <a:lvl1pPr marL="342900" indent="-342900" algn="l" rtl="0" eaLnBrk="1" fontAlgn="base" hangingPunct="1">
              <a:spcBef>
                <a:spcPts val="1000"/>
              </a:spcBef>
              <a:spcAft>
                <a:spcPct val="0"/>
              </a:spcAft>
              <a:buClr>
                <a:schemeClr val="tx1"/>
              </a:buClr>
              <a:buFont typeface="+mj-lt"/>
              <a:buAutoNum type="arabicPeriod"/>
              <a:defRPr sz="1300" b="0">
                <a:solidFill>
                  <a:schemeClr val="tx2"/>
                </a:solidFill>
                <a:latin typeface="Arial" pitchFamily="34" charset="0"/>
                <a:ea typeface="+mn-ea"/>
                <a:cs typeface="Arial" pitchFamily="34" charset="0"/>
              </a:defRPr>
            </a:lvl1pPr>
            <a:lvl2pPr marL="400050" indent="-177800" algn="l" rtl="0" eaLnBrk="1" fontAlgn="base" hangingPunct="1">
              <a:spcBef>
                <a:spcPts val="600"/>
              </a:spcBef>
              <a:spcAft>
                <a:spcPct val="0"/>
              </a:spcAft>
              <a:buClr>
                <a:srgbClr val="0033CC"/>
              </a:buClr>
              <a:buFont typeface="Arial" pitchFamily="34" charset="0"/>
              <a:buChar char="›"/>
              <a:defRPr sz="2000">
                <a:solidFill>
                  <a:schemeClr val="tx2"/>
                </a:solidFill>
                <a:latin typeface="Arial" pitchFamily="34" charset="0"/>
                <a:cs typeface="Arial" pitchFamily="34" charset="0"/>
              </a:defRPr>
            </a:lvl2pPr>
            <a:lvl3pPr marL="571500" indent="-171450" algn="l" rtl="0" eaLnBrk="1" fontAlgn="base" hangingPunct="1">
              <a:spcBef>
                <a:spcPts val="600"/>
              </a:spcBef>
              <a:spcAft>
                <a:spcPct val="0"/>
              </a:spcAft>
              <a:buClr>
                <a:srgbClr val="0033CC"/>
              </a:buClr>
              <a:buFont typeface="Arial" pitchFamily="34" charset="0"/>
              <a:buChar char="»"/>
              <a:defRPr sz="1400">
                <a:solidFill>
                  <a:schemeClr val="tx2"/>
                </a:solidFill>
                <a:latin typeface="Arial" pitchFamily="34" charset="0"/>
                <a:cs typeface="Arial" pitchFamily="34" charset="0"/>
              </a:defRPr>
            </a:lvl3pPr>
            <a:lvl4pPr marL="742950" indent="-171450" algn="l" rtl="0" eaLnBrk="1" fontAlgn="base" hangingPunct="1">
              <a:spcBef>
                <a:spcPts val="600"/>
              </a:spcBef>
              <a:spcAft>
                <a:spcPct val="0"/>
              </a:spcAft>
              <a:buClr>
                <a:srgbClr val="0033CC"/>
              </a:buClr>
              <a:buFont typeface="Arial" pitchFamily="34" charset="0"/>
              <a:buChar char="–"/>
              <a:defRPr sz="1400">
                <a:solidFill>
                  <a:schemeClr val="tx2"/>
                </a:solidFill>
                <a:latin typeface="Arial" pitchFamily="34" charset="0"/>
                <a:cs typeface="Arial" pitchFamily="34" charset="0"/>
              </a:defRPr>
            </a:lvl4pPr>
            <a:lvl5pPr marL="857250" indent="-114300" algn="l" rtl="0" eaLnBrk="1" fontAlgn="base" hangingPunct="1">
              <a:spcBef>
                <a:spcPts val="600"/>
              </a:spcBef>
              <a:spcAft>
                <a:spcPct val="0"/>
              </a:spcAft>
              <a:buClr>
                <a:srgbClr val="0033CC"/>
              </a:buClr>
              <a:buChar char="»"/>
              <a:defRPr sz="1200">
                <a:solidFill>
                  <a:schemeClr val="tx2"/>
                </a:solidFill>
                <a:latin typeface="Arial" pitchFamily="34" charset="0"/>
                <a:cs typeface="Arial" pitchFamily="34" charset="0"/>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a:lstStyle>
          <a:p>
            <a:pPr>
              <a:buClr>
                <a:srgbClr val="000000"/>
              </a:buClr>
            </a:pPr>
            <a:endParaRPr lang="en-US" dirty="0">
              <a:solidFill>
                <a:srgbClr val="000000"/>
              </a:solidFill>
            </a:endParaRPr>
          </a:p>
        </p:txBody>
      </p:sp>
      <p:pic>
        <p:nvPicPr>
          <p:cNvPr id="12" name="Picture 2" descr="https://upload.wikimedia.org/wikipedia/commons/thumb/8/82/Seal_of_Massachusetts.svg/2000px-Seal_of_Massachusetts.svg.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122501" y="163117"/>
            <a:ext cx="720969" cy="540727"/>
          </a:xfrm>
          <a:prstGeom prst="rect">
            <a:avLst/>
          </a:prstGeom>
          <a:noFill/>
          <a:extLst>
            <a:ext uri="{909E8E84-426E-40DD-AFC4-6F175D3DCCD1}">
              <a14:hiddenFill xmlns:a14="http://schemas.microsoft.com/office/drawing/2010/main">
                <a:solidFill>
                  <a:srgbClr val="FFFFFF"/>
                </a:solidFill>
              </a14:hiddenFill>
            </a:ext>
          </a:extLst>
        </p:spPr>
      </p:pic>
      <p:sp>
        <p:nvSpPr>
          <p:cNvPr id="13" name="Footer Placeholder 3"/>
          <p:cNvSpPr txBox="1">
            <a:spLocks/>
          </p:cNvSpPr>
          <p:nvPr/>
        </p:nvSpPr>
        <p:spPr>
          <a:xfrm>
            <a:off x="7467600" y="4822712"/>
            <a:ext cx="1371600" cy="157385"/>
          </a:xfrm>
          <a:prstGeom prst="rect">
            <a:avLst/>
          </a:prstGeom>
        </p:spPr>
        <p:txBody>
          <a:bodyPr/>
          <a:lstStyle>
            <a:defPPr>
              <a:defRPr lang="en-US"/>
            </a:defPPr>
            <a:lvl1pPr algn="ctr" rtl="0" fontAlgn="base">
              <a:spcBef>
                <a:spcPct val="0"/>
              </a:spcBef>
              <a:spcAft>
                <a:spcPct val="0"/>
              </a:spcAft>
              <a:defRPr sz="8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dirty="0">
                <a:solidFill>
                  <a:srgbClr val="000000"/>
                </a:solidFill>
              </a:rPr>
              <a:t>Updated: </a:t>
            </a:r>
            <a:fld id="{2C37D8C4-C6B7-4C1A-9D05-DCC293D70813}" type="datetime1">
              <a:rPr lang="en-US" smtClean="0">
                <a:solidFill>
                  <a:srgbClr val="000000"/>
                </a:solidFill>
              </a:rPr>
              <a:pPr algn="r"/>
              <a:t>3/13/2019</a:t>
            </a:fld>
            <a:endParaRPr lang="en-US" dirty="0">
              <a:solidFill>
                <a:srgbClr val="000000"/>
              </a:solidFill>
            </a:endParaRPr>
          </a:p>
        </p:txBody>
      </p:sp>
    </p:spTree>
    <p:extLst>
      <p:ext uri="{BB962C8B-B14F-4D97-AF65-F5344CB8AC3E}">
        <p14:creationId xmlns:p14="http://schemas.microsoft.com/office/powerpoint/2010/main" val="423886479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Lst>
  <p:hf hdr="0" ftr="0" dt="0"/>
  <p:txStyles>
    <p:title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p:titleStyle>
    <p:bodyStyle>
      <a:lvl1pPr marL="228600" indent="-228600" algn="l" rtl="0" eaLnBrk="1" fontAlgn="base" hangingPunct="1">
        <a:spcBef>
          <a:spcPct val="100000"/>
        </a:spcBef>
        <a:spcAft>
          <a:spcPct val="0"/>
        </a:spcAft>
        <a:buClr>
          <a:srgbClr val="0033CC"/>
        </a:buClr>
        <a:buChar char="•"/>
        <a:defRPr sz="2400" b="1">
          <a:solidFill>
            <a:schemeClr val="tx1"/>
          </a:solidFill>
          <a:latin typeface="Calibri" panose="020F0502020204030204" pitchFamily="34" charset="0"/>
          <a:ea typeface="+mn-ea"/>
          <a:cs typeface="+mn-cs"/>
        </a:defRPr>
      </a:lvl1pPr>
      <a:lvl2pPr marL="576263" indent="-233363" algn="l" rtl="0" eaLnBrk="1" fontAlgn="base" hangingPunct="1">
        <a:spcBef>
          <a:spcPct val="20000"/>
        </a:spcBef>
        <a:spcAft>
          <a:spcPct val="0"/>
        </a:spcAft>
        <a:buClr>
          <a:srgbClr val="0033CC"/>
        </a:buClr>
        <a:buFont typeface="Arial" charset="0"/>
        <a:buChar char="–"/>
        <a:defRPr sz="2000">
          <a:solidFill>
            <a:schemeClr val="tx1"/>
          </a:solidFill>
          <a:latin typeface="Calibri" panose="020F0502020204030204" pitchFamily="34" charset="0"/>
          <a:cs typeface="+mn-cs"/>
        </a:defRPr>
      </a:lvl2pPr>
      <a:lvl3pPr marL="9144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3pPr>
      <a:lvl4pPr marL="1262063" indent="-233363"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4pPr>
      <a:lvl5pPr marL="16002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381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userDrawn="1"/>
        </p:nvSpPr>
        <p:spPr>
          <a:xfrm>
            <a:off x="8839201" y="0"/>
            <a:ext cx="302581"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609600" y="205978"/>
            <a:ext cx="8077200" cy="857250"/>
          </a:xfrm>
          <a:prstGeom prst="rect">
            <a:avLst/>
          </a:prstGeom>
        </p:spPr>
        <p:txBody>
          <a:bodyPr vert="horz" lIns="91440" tIns="45720" rIns="91440" bIns="45720" rtlCol="0" anchor="b" anchorCtr="0">
            <a:normAutofit/>
          </a:bodyPr>
          <a:lstStyle/>
          <a:p>
            <a:r>
              <a:rPr lang="en-US" dirty="0"/>
              <a:t>Click to edit Master title style</a:t>
            </a:r>
          </a:p>
        </p:txBody>
      </p:sp>
      <p:sp>
        <p:nvSpPr>
          <p:cNvPr id="3" name="Text Placeholder 2"/>
          <p:cNvSpPr>
            <a:spLocks noGrp="1"/>
          </p:cNvSpPr>
          <p:nvPr>
            <p:ph type="body" idx="1"/>
          </p:nvPr>
        </p:nvSpPr>
        <p:spPr>
          <a:xfrm>
            <a:off x="609600" y="1200151"/>
            <a:ext cx="8077200" cy="339447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09600" y="4869657"/>
            <a:ext cx="7086600" cy="273844"/>
          </a:xfrm>
          <a:prstGeom prst="rect">
            <a:avLst/>
          </a:prstGeom>
        </p:spPr>
        <p:txBody>
          <a:bodyPr vert="horz" lIns="91440" tIns="45720" rIns="91440" bIns="45720" rtlCol="0" anchor="ctr"/>
          <a:lstStyle>
            <a:lvl1pPr algn="l">
              <a:defRPr sz="1000">
                <a:solidFill>
                  <a:schemeClr val="tx2">
                    <a:lumMod val="60000"/>
                    <a:lumOff val="40000"/>
                  </a:schemeClr>
                </a:solidFill>
                <a:latin typeface="Arial" panose="020B0604020202020204" pitchFamily="34" charset="0"/>
                <a:cs typeface="Arial" panose="020B0604020202020204" pitchFamily="34" charset="0"/>
              </a:defRPr>
            </a:lvl1pPr>
          </a:lstStyle>
          <a:p>
            <a:r>
              <a:rPr lang="en-US">
                <a:solidFill>
                  <a:srgbClr val="4C5C65">
                    <a:lumMod val="60000"/>
                    <a:lumOff val="40000"/>
                  </a:srgbClr>
                </a:solidFill>
              </a:rPr>
              <a:t>2018 Massachusetts State Hazard Mitigation and Climate Adaptation Plan</a:t>
            </a:r>
            <a:endParaRPr lang="en-US" dirty="0">
              <a:solidFill>
                <a:srgbClr val="4C5C65">
                  <a:lumMod val="60000"/>
                  <a:lumOff val="40000"/>
                </a:srgbClr>
              </a:solidFill>
            </a:endParaRPr>
          </a:p>
        </p:txBody>
      </p:sp>
      <p:sp>
        <p:nvSpPr>
          <p:cNvPr id="6" name="Slide Number Placeholder 5"/>
          <p:cNvSpPr>
            <a:spLocks noGrp="1"/>
          </p:cNvSpPr>
          <p:nvPr>
            <p:ph type="sldNum" sz="quarter" idx="4"/>
          </p:nvPr>
        </p:nvSpPr>
        <p:spPr>
          <a:xfrm>
            <a:off x="7848600" y="4869657"/>
            <a:ext cx="838200" cy="273844"/>
          </a:xfrm>
          <a:prstGeom prst="rect">
            <a:avLst/>
          </a:prstGeom>
        </p:spPr>
        <p:txBody>
          <a:bodyPr vert="horz" lIns="91440" tIns="45720" rIns="91440" bIns="45720" rtlCol="0" anchor="ctr"/>
          <a:lstStyle>
            <a:lvl1pPr algn="r">
              <a:defRPr sz="1000">
                <a:solidFill>
                  <a:schemeClr val="tx2">
                    <a:lumMod val="60000"/>
                    <a:lumOff val="40000"/>
                  </a:schemeClr>
                </a:solidFill>
                <a:latin typeface="Arial" panose="020B0604020202020204" pitchFamily="34" charset="0"/>
                <a:cs typeface="Arial" panose="020B0604020202020204" pitchFamily="34" charset="0"/>
              </a:defRPr>
            </a:lvl1pPr>
          </a:lstStyle>
          <a:p>
            <a:fld id="{6509DE52-BBE8-45A2-A90E-3A8290AF1026}" type="slidenum">
              <a:rPr lang="en-US" smtClean="0">
                <a:solidFill>
                  <a:srgbClr val="4C5C65">
                    <a:lumMod val="60000"/>
                    <a:lumOff val="40000"/>
                  </a:srgbClr>
                </a:solidFill>
              </a:rPr>
              <a:pPr/>
              <a:t>‹#›</a:t>
            </a:fld>
            <a:endParaRPr lang="en-US">
              <a:solidFill>
                <a:srgbClr val="4C5C65">
                  <a:lumMod val="60000"/>
                  <a:lumOff val="40000"/>
                </a:srgbClr>
              </a:solidFill>
            </a:endParaRPr>
          </a:p>
        </p:txBody>
      </p:sp>
    </p:spTree>
    <p:extLst>
      <p:ext uri="{BB962C8B-B14F-4D97-AF65-F5344CB8AC3E}">
        <p14:creationId xmlns:p14="http://schemas.microsoft.com/office/powerpoint/2010/main" val="123873145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Lst>
  <p:hf hdr="0" dt="0"/>
  <p:txStyles>
    <p:titleStyle>
      <a:lvl1pPr algn="l" defTabSz="914400" rtl="0" eaLnBrk="1" latinLnBrk="0" hangingPunct="1">
        <a:lnSpc>
          <a:spcPct val="90000"/>
        </a:lnSpc>
        <a:spcBef>
          <a:spcPct val="0"/>
        </a:spcBef>
        <a:buNone/>
        <a:defRPr sz="3200" kern="1200">
          <a:solidFill>
            <a:schemeClr val="accent1"/>
          </a:solidFill>
          <a:latin typeface="Eras Demi ITC" panose="020B0805030504020804" pitchFamily="34" charset="0"/>
          <a:ea typeface="+mj-ea"/>
          <a:cs typeface="+mj-cs"/>
        </a:defRPr>
      </a:lvl1pPr>
    </p:titleStyle>
    <p:bodyStyle>
      <a:lvl1pPr marL="230188" indent="-230188" algn="l" defTabSz="914400" rtl="0" eaLnBrk="1" latinLnBrk="0" hangingPunct="1">
        <a:spcBef>
          <a:spcPts val="1200"/>
        </a:spcBef>
        <a:buClr>
          <a:schemeClr val="bg2">
            <a:lumMod val="75000"/>
          </a:schemeClr>
        </a:buClr>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chemeClr val="bg2">
            <a:lumMod val="75000"/>
          </a:schemeClr>
        </a:buClr>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chemeClr val="bg2">
            <a:lumMod val="75000"/>
          </a:schemeClr>
        </a:buClr>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chemeClr val="bg2">
            <a:lumMod val="75000"/>
          </a:schemeClr>
        </a:buClr>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chemeClr val="bg2">
            <a:lumMod val="75000"/>
          </a:schemeClr>
        </a:buClr>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hyperlink" Target="mailto:Mia.Mansfield@mass.gov"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jpeg"/><Relationship Id="rId7" Type="http://schemas.openxmlformats.org/officeDocument/2006/relationships/diagramColors" Target="../diagrams/colors1.xml"/><Relationship Id="rId12" Type="http://schemas.openxmlformats.org/officeDocument/2006/relationships/image" Target="../media/image17.g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16.png"/><Relationship Id="rId5" Type="http://schemas.openxmlformats.org/officeDocument/2006/relationships/diagramLayout" Target="../diagrams/layout1.xml"/><Relationship Id="rId10" Type="http://schemas.openxmlformats.org/officeDocument/2006/relationships/image" Target="../media/image15.png"/><Relationship Id="rId4" Type="http://schemas.openxmlformats.org/officeDocument/2006/relationships/diagramData" Target="../diagrams/data1.xml"/><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jpeg"/><Relationship Id="rId7" Type="http://schemas.openxmlformats.org/officeDocument/2006/relationships/hyperlink" Target="http://www.communityresiliencebuilding.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gif"/><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ttps://pbs.twimg.com/media/DXhpyqmVMAYtR-L.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5500" t="32222" r="5500" b="24445"/>
          <a:stretch/>
        </p:blipFill>
        <p:spPr bwMode="auto">
          <a:xfrm>
            <a:off x="-1" y="-69154"/>
            <a:ext cx="9144001" cy="2971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 y="3298032"/>
            <a:ext cx="8916249" cy="1102519"/>
          </a:xfrm>
        </p:spPr>
        <p:txBody>
          <a:bodyPr>
            <a:normAutofit fontScale="90000"/>
          </a:bodyPr>
          <a:lstStyle/>
          <a:p>
            <a:pPr algn="r"/>
            <a:r>
              <a:rPr lang="en-US" sz="3600" dirty="0">
                <a:solidFill>
                  <a:schemeClr val="tx2">
                    <a:lumMod val="75000"/>
                  </a:schemeClr>
                </a:solidFill>
                <a:latin typeface="Arial" panose="020B0604020202020204" pitchFamily="34" charset="0"/>
                <a:cs typeface="Arial" panose="020B0604020202020204" pitchFamily="34" charset="0"/>
              </a:rPr>
              <a:t>Climate Change </a:t>
            </a:r>
            <a:r>
              <a:rPr lang="en-US" sz="3600" b="1" dirty="0">
                <a:solidFill>
                  <a:schemeClr val="tx2">
                    <a:lumMod val="75000"/>
                  </a:schemeClr>
                </a:solidFill>
                <a:latin typeface="Arial" panose="020B0604020202020204" pitchFamily="34" charset="0"/>
                <a:cs typeface="Arial" panose="020B0604020202020204" pitchFamily="34" charset="0"/>
              </a:rPr>
              <a:t>Resilience</a:t>
            </a:r>
            <a:r>
              <a:rPr lang="en-US" sz="3600" dirty="0">
                <a:solidFill>
                  <a:schemeClr val="tx2">
                    <a:lumMod val="75000"/>
                  </a:schemeClr>
                </a:solidFill>
                <a:latin typeface="Arial" panose="020B0604020202020204" pitchFamily="34" charset="0"/>
                <a:cs typeface="Arial" panose="020B0604020202020204" pitchFamily="34" charset="0"/>
              </a:rPr>
              <a:t> Planning for Municipalities</a:t>
            </a:r>
            <a:br>
              <a:rPr lang="en-US" sz="4800" dirty="0">
                <a:solidFill>
                  <a:schemeClr val="tx2">
                    <a:lumMod val="75000"/>
                  </a:schemeClr>
                </a:solidFill>
                <a:latin typeface="Arial" panose="020B0604020202020204" pitchFamily="34" charset="0"/>
                <a:cs typeface="Arial" panose="020B0604020202020204" pitchFamily="34" charset="0"/>
              </a:rPr>
            </a:br>
            <a:endParaRPr lang="en-US" dirty="0">
              <a:solidFill>
                <a:schemeClr val="tx2">
                  <a:lumMod val="75000"/>
                </a:schemeClr>
              </a:solidFill>
              <a:latin typeface="Arial" panose="020B0604020202020204" pitchFamily="34" charset="0"/>
              <a:cs typeface="Arial" panose="020B0604020202020204" pitchFamily="34" charset="0"/>
            </a:endParaRPr>
          </a:p>
        </p:txBody>
      </p:sp>
      <p:pic>
        <p:nvPicPr>
          <p:cNvPr id="2050" name="Picture 2" descr="Related imag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5388" y="3796953"/>
            <a:ext cx="1171759" cy="11717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energy and environmental affairs  Log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24000" y="3796952"/>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BC10594C-12C3-49D5-B979-B8F1D822F98F}" type="slidenum">
              <a:rPr lang="en-US" smtClean="0"/>
              <a:t>1</a:t>
            </a:fld>
            <a:endParaRPr lang="en-US"/>
          </a:p>
        </p:txBody>
      </p:sp>
      <p:sp>
        <p:nvSpPr>
          <p:cNvPr id="11" name="Title 1"/>
          <p:cNvSpPr txBox="1">
            <a:spLocks/>
          </p:cNvSpPr>
          <p:nvPr/>
        </p:nvSpPr>
        <p:spPr>
          <a:xfrm>
            <a:off x="2743200" y="4059510"/>
            <a:ext cx="6400800" cy="110251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400" dirty="0">
                <a:solidFill>
                  <a:schemeClr val="tx2">
                    <a:lumMod val="75000"/>
                  </a:schemeClr>
                </a:solidFill>
                <a:latin typeface="Arial" panose="020B0604020202020204" pitchFamily="34" charset="0"/>
                <a:cs typeface="Arial" panose="020B0604020202020204" pitchFamily="34" charset="0"/>
              </a:rPr>
              <a:t>Mia Mansfield, Executive Office of Energy and Environmental Affairs</a:t>
            </a:r>
          </a:p>
        </p:txBody>
      </p:sp>
    </p:spTree>
    <p:extLst>
      <p:ext uri="{BB962C8B-B14F-4D97-AF65-F5344CB8AC3E}">
        <p14:creationId xmlns:p14="http://schemas.microsoft.com/office/powerpoint/2010/main" val="3455789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05979"/>
            <a:ext cx="8610600" cy="857250"/>
          </a:xfrm>
          <a:solidFill>
            <a:schemeClr val="accent3"/>
          </a:solidFill>
        </p:spPr>
        <p:txBody>
          <a:bodyPr vert="horz" lIns="91440" tIns="45720" rIns="91440" bIns="45720" rtlCol="0" anchor="ctr">
            <a:normAutofit fontScale="90000"/>
          </a:bodyPr>
          <a:lstStyle/>
          <a:p>
            <a:r>
              <a:rPr lang="en-US" dirty="0">
                <a:latin typeface="Arial" panose="020B0604020202020204" pitchFamily="34" charset="0"/>
                <a:cs typeface="Arial" panose="020B0604020202020204" pitchFamily="34" charset="0"/>
              </a:rPr>
              <a:t>MVP </a:t>
            </a:r>
            <a:r>
              <a:rPr lang="en-US" b="1" dirty="0">
                <a:latin typeface="Arial" panose="020B0604020202020204" pitchFamily="34" charset="0"/>
                <a:cs typeface="Arial" panose="020B0604020202020204" pitchFamily="34" charset="0"/>
              </a:rPr>
              <a:t>Action</a:t>
            </a:r>
            <a:r>
              <a:rPr lang="en-US" dirty="0">
                <a:latin typeface="Arial" panose="020B0604020202020204" pitchFamily="34" charset="0"/>
                <a:cs typeface="Arial" panose="020B0604020202020204" pitchFamily="34" charset="0"/>
              </a:rPr>
              <a:t> Grants: Project Types</a:t>
            </a:r>
          </a:p>
        </p:txBody>
      </p:sp>
      <p:sp>
        <p:nvSpPr>
          <p:cNvPr id="3" name="Content Placeholder 2"/>
          <p:cNvSpPr>
            <a:spLocks noGrp="1"/>
          </p:cNvSpPr>
          <p:nvPr>
            <p:ph idx="1"/>
          </p:nvPr>
        </p:nvSpPr>
        <p:spPr>
          <a:xfrm>
            <a:off x="4904014" y="1226821"/>
            <a:ext cx="4011386" cy="4080271"/>
          </a:xfrm>
        </p:spPr>
        <p:txBody>
          <a:bodyPr>
            <a:noAutofit/>
          </a:bodyPr>
          <a:lstStyle/>
          <a:p>
            <a:r>
              <a:rPr lang="en-US" sz="1800" dirty="0">
                <a:latin typeface="Arial" panose="020B0604020202020204" pitchFamily="34" charset="0"/>
                <a:cs typeface="Arial" panose="020B0604020202020204" pitchFamily="34" charset="0"/>
              </a:rPr>
              <a:t>Nature-Based Solutions to Reduce Vulnerability to </a:t>
            </a:r>
            <a:r>
              <a:rPr lang="en-US" sz="1800" b="1" dirty="0">
                <a:latin typeface="Arial" panose="020B0604020202020204" pitchFamily="34" charset="0"/>
                <a:cs typeface="Arial" panose="020B0604020202020204" pitchFamily="34" charset="0"/>
              </a:rPr>
              <a:t>other Climate Change Impacts</a:t>
            </a:r>
          </a:p>
          <a:p>
            <a:r>
              <a:rPr lang="en-US" sz="1800" b="1" dirty="0">
                <a:latin typeface="Arial" panose="020B0604020202020204" pitchFamily="34" charset="0"/>
                <a:cs typeface="Arial" panose="020B0604020202020204" pitchFamily="34" charset="0"/>
              </a:rPr>
              <a:t>Ecological Restoration </a:t>
            </a:r>
            <a:r>
              <a:rPr lang="en-US" sz="1800" dirty="0">
                <a:latin typeface="Arial" panose="020B0604020202020204" pitchFamily="34" charset="0"/>
                <a:cs typeface="Arial" panose="020B0604020202020204" pitchFamily="34" charset="0"/>
              </a:rPr>
              <a:t>and Habitat Management to Increase Resiliency </a:t>
            </a:r>
          </a:p>
          <a:p>
            <a:pPr marL="0" indent="0">
              <a:buNone/>
            </a:pPr>
            <a:r>
              <a:rPr lang="en-US" sz="2200" b="1" dirty="0">
                <a:solidFill>
                  <a:schemeClr val="tx2"/>
                </a:solidFill>
                <a:latin typeface="Arial" panose="020B0604020202020204" pitchFamily="34" charset="0"/>
                <a:cs typeface="Arial" panose="020B0604020202020204" pitchFamily="34" charset="0"/>
              </a:rPr>
              <a:t>NEW IN 2019</a:t>
            </a:r>
          </a:p>
          <a:p>
            <a:r>
              <a:rPr lang="en-US" sz="1800" b="1" dirty="0">
                <a:latin typeface="Arial" panose="020B0604020202020204" pitchFamily="34" charset="0"/>
                <a:cs typeface="Arial" panose="020B0604020202020204" pitchFamily="34" charset="0"/>
              </a:rPr>
              <a:t>Energy</a:t>
            </a:r>
            <a:r>
              <a:rPr lang="en-US" sz="1800" dirty="0">
                <a:latin typeface="Arial" panose="020B0604020202020204" pitchFamily="34" charset="0"/>
                <a:cs typeface="Arial" panose="020B0604020202020204" pitchFamily="34" charset="0"/>
              </a:rPr>
              <a:t> Resilience </a:t>
            </a:r>
          </a:p>
          <a:p>
            <a:r>
              <a:rPr lang="en-US" sz="1800" b="1" dirty="0">
                <a:latin typeface="Arial" panose="020B0604020202020204" pitchFamily="34" charset="0"/>
                <a:cs typeface="Arial" panose="020B0604020202020204" pitchFamily="34" charset="0"/>
              </a:rPr>
              <a:t>Chemical</a:t>
            </a:r>
            <a:r>
              <a:rPr lang="en-US" sz="1800" dirty="0">
                <a:latin typeface="Arial" panose="020B0604020202020204" pitchFamily="34" charset="0"/>
                <a:cs typeface="Arial" panose="020B0604020202020204" pitchFamily="34" charset="0"/>
              </a:rPr>
              <a:t> Safety</a:t>
            </a:r>
          </a:p>
          <a:p>
            <a:r>
              <a:rPr lang="en-US" sz="1800" b="1" dirty="0">
                <a:latin typeface="Arial" panose="020B0604020202020204" pitchFamily="34" charset="0"/>
                <a:cs typeface="Arial" panose="020B0604020202020204" pitchFamily="34" charset="0"/>
              </a:rPr>
              <a:t>Land Acquisition </a:t>
            </a:r>
            <a:r>
              <a:rPr lang="en-US" sz="1800" dirty="0">
                <a:latin typeface="Arial" panose="020B0604020202020204" pitchFamily="34" charset="0"/>
                <a:cs typeface="Arial" panose="020B0604020202020204" pitchFamily="34" charset="0"/>
              </a:rPr>
              <a:t>for resilience</a:t>
            </a:r>
          </a:p>
          <a:p>
            <a:r>
              <a:rPr lang="en-US" sz="1800" dirty="0">
                <a:latin typeface="Arial" panose="020B0604020202020204" pitchFamily="34" charset="0"/>
                <a:cs typeface="Arial" panose="020B0604020202020204" pitchFamily="34" charset="0"/>
              </a:rPr>
              <a:t>Expanded eligibility of project location</a:t>
            </a: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BC10594C-12C3-49D5-B979-B8F1D822F98F}" type="slidenum">
              <a:rPr lang="en-US" smtClean="0"/>
              <a:t>10</a:t>
            </a:fld>
            <a:endParaRPr lang="en-US"/>
          </a:p>
        </p:txBody>
      </p:sp>
      <p:pic>
        <p:nvPicPr>
          <p:cNvPr id="7" name="Picture 2" descr="Image result for culvert replacement massachusetts">
            <a:extLst>
              <a:ext uri="{FF2B5EF4-FFF2-40B4-BE49-F238E27FC236}">
                <a16:creationId xmlns:a16="http://schemas.microsoft.com/office/drawing/2014/main" id="{3AE7D344-095E-4D4C-A6D9-A20EBDE927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269" y="1226821"/>
            <a:ext cx="4502331" cy="3704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909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0ACE7-1EE0-4ABE-BB47-8464573D2B1A}"/>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73F78127-A49C-447F-961B-993E0492C255}"/>
              </a:ext>
            </a:extLst>
          </p:cNvPr>
          <p:cNvSpPr>
            <a:spLocks noGrp="1"/>
          </p:cNvSpPr>
          <p:nvPr>
            <p:ph type="body" idx="1"/>
          </p:nvPr>
        </p:nvSpPr>
        <p:spPr/>
        <p:txBody>
          <a:bodyPr/>
          <a:lstStyle/>
          <a:p>
            <a:endParaRPr lang="en-US"/>
          </a:p>
        </p:txBody>
      </p:sp>
      <p:sp>
        <p:nvSpPr>
          <p:cNvPr id="4" name="Content Placeholder 3">
            <a:extLst>
              <a:ext uri="{FF2B5EF4-FFF2-40B4-BE49-F238E27FC236}">
                <a16:creationId xmlns:a16="http://schemas.microsoft.com/office/drawing/2014/main" id="{8BBA0A79-D7D1-47AB-8492-85D970A4A231}"/>
              </a:ext>
            </a:extLst>
          </p:cNvPr>
          <p:cNvSpPr>
            <a:spLocks noGrp="1"/>
          </p:cNvSpPr>
          <p:nvPr>
            <p:ph sz="half" idx="2"/>
          </p:nvPr>
        </p:nvSpPr>
        <p:spPr/>
        <p:txBody>
          <a:bodyPr/>
          <a:lstStyle/>
          <a:p>
            <a:endParaRPr lang="en-US"/>
          </a:p>
        </p:txBody>
      </p:sp>
      <p:sp>
        <p:nvSpPr>
          <p:cNvPr id="5" name="Text Placeholder 4">
            <a:extLst>
              <a:ext uri="{FF2B5EF4-FFF2-40B4-BE49-F238E27FC236}">
                <a16:creationId xmlns:a16="http://schemas.microsoft.com/office/drawing/2014/main" id="{08D8BB1D-8EAA-4304-9B14-23A45B7ACD10}"/>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42742CAD-A493-46E6-99EB-36AF0103E0F4}"/>
              </a:ext>
            </a:extLst>
          </p:cNvPr>
          <p:cNvSpPr>
            <a:spLocks noGrp="1"/>
          </p:cNvSpPr>
          <p:nvPr>
            <p:ph sz="quarter" idx="4"/>
          </p:nvPr>
        </p:nvSpPr>
        <p:spPr/>
        <p:txBody>
          <a:bodyPr/>
          <a:lstStyle/>
          <a:p>
            <a:endParaRPr lang="en-US" dirty="0"/>
          </a:p>
        </p:txBody>
      </p:sp>
      <p:sp>
        <p:nvSpPr>
          <p:cNvPr id="7" name="Slide Number Placeholder 6">
            <a:extLst>
              <a:ext uri="{FF2B5EF4-FFF2-40B4-BE49-F238E27FC236}">
                <a16:creationId xmlns:a16="http://schemas.microsoft.com/office/drawing/2014/main" id="{89345349-7F5E-49F3-8F06-C12B832B1883}"/>
              </a:ext>
            </a:extLst>
          </p:cNvPr>
          <p:cNvSpPr>
            <a:spLocks noGrp="1"/>
          </p:cNvSpPr>
          <p:nvPr>
            <p:ph type="sldNum" sz="quarter" idx="12"/>
          </p:nvPr>
        </p:nvSpPr>
        <p:spPr/>
        <p:txBody>
          <a:bodyPr/>
          <a:lstStyle/>
          <a:p>
            <a:fld id="{BC10594C-12C3-49D5-B979-B8F1D822F98F}" type="slidenum">
              <a:rPr lang="en-US" smtClean="0"/>
              <a:t>11</a:t>
            </a:fld>
            <a:endParaRPr lang="en-US"/>
          </a:p>
        </p:txBody>
      </p:sp>
      <p:pic>
        <p:nvPicPr>
          <p:cNvPr id="8" name="Picture 7">
            <a:extLst>
              <a:ext uri="{FF2B5EF4-FFF2-40B4-BE49-F238E27FC236}">
                <a16:creationId xmlns:a16="http://schemas.microsoft.com/office/drawing/2014/main" id="{593CD1C3-1D3D-4535-B308-CF5D065BCA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648062" cy="5143500"/>
          </a:xfrm>
          <a:prstGeom prst="rect">
            <a:avLst/>
          </a:prstGeom>
        </p:spPr>
      </p:pic>
      <p:sp>
        <p:nvSpPr>
          <p:cNvPr id="9" name="Title 1">
            <a:extLst>
              <a:ext uri="{FF2B5EF4-FFF2-40B4-BE49-F238E27FC236}">
                <a16:creationId xmlns:a16="http://schemas.microsoft.com/office/drawing/2014/main" id="{D6E7EB40-5CAE-4733-B84A-2EAE16111EC7}"/>
              </a:ext>
            </a:extLst>
          </p:cNvPr>
          <p:cNvSpPr txBox="1">
            <a:spLocks/>
          </p:cNvSpPr>
          <p:nvPr/>
        </p:nvSpPr>
        <p:spPr>
          <a:xfrm>
            <a:off x="252031" y="51793"/>
            <a:ext cx="9144000" cy="85725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en-US" sz="4000" b="1" dirty="0">
                <a:latin typeface="Arial" panose="020B0604020202020204" pitchFamily="34" charset="0"/>
                <a:cs typeface="Arial" panose="020B0604020202020204" pitchFamily="34" charset="0"/>
              </a:rPr>
            </a:br>
            <a:endParaRPr lang="en-US" sz="4000" b="1" dirty="0">
              <a:latin typeface="Arial" panose="020B0604020202020204" pitchFamily="34" charset="0"/>
              <a:cs typeface="Arial" panose="020B0604020202020204" pitchFamily="34" charset="0"/>
            </a:endParaRPr>
          </a:p>
          <a:p>
            <a:r>
              <a:rPr lang="en-US" sz="3500" b="1" dirty="0">
                <a:latin typeface="Arial" panose="020B0604020202020204" pitchFamily="34" charset="0"/>
                <a:cs typeface="Arial" panose="020B0604020202020204" pitchFamily="34" charset="0"/>
              </a:rPr>
              <a:t>Why nature-based solutions?</a:t>
            </a:r>
            <a:br>
              <a:rPr lang="en-US" sz="3500" dirty="0">
                <a:latin typeface="Century Gothic" panose="020B0502020202020204" pitchFamily="34" charset="0"/>
              </a:rPr>
            </a:br>
            <a:r>
              <a:rPr lang="en-US" sz="3500" dirty="0">
                <a:latin typeface="Century Gothic" panose="020B0502020202020204" pitchFamily="34" charset="0"/>
              </a:rPr>
              <a:t> </a:t>
            </a:r>
          </a:p>
        </p:txBody>
      </p:sp>
      <p:pic>
        <p:nvPicPr>
          <p:cNvPr id="10" name="Google Shape;151;p27">
            <a:extLst>
              <a:ext uri="{FF2B5EF4-FFF2-40B4-BE49-F238E27FC236}">
                <a16:creationId xmlns:a16="http://schemas.microsoft.com/office/drawing/2014/main" id="{26285EE1-062E-4A4C-9C10-8512CD28A713}"/>
              </a:ext>
            </a:extLst>
          </p:cNvPr>
          <p:cNvPicPr preferRelativeResize="0"/>
          <p:nvPr/>
        </p:nvPicPr>
        <p:blipFill rotWithShape="1">
          <a:blip r:embed="rId4">
            <a:alphaModFix/>
          </a:blip>
          <a:srcRect l="2756" t="46977" r="61667" b="10286"/>
          <a:stretch/>
        </p:blipFill>
        <p:spPr>
          <a:xfrm>
            <a:off x="98789" y="2305035"/>
            <a:ext cx="3584977" cy="2669380"/>
          </a:xfrm>
          <a:prstGeom prst="rect">
            <a:avLst/>
          </a:prstGeom>
          <a:noFill/>
          <a:ln>
            <a:noFill/>
          </a:ln>
        </p:spPr>
      </p:pic>
    </p:spTree>
    <p:extLst>
      <p:ext uri="{BB962C8B-B14F-4D97-AF65-F5344CB8AC3E}">
        <p14:creationId xmlns:p14="http://schemas.microsoft.com/office/powerpoint/2010/main" val="534608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466" y="239222"/>
            <a:ext cx="8229600" cy="857250"/>
          </a:xfrm>
          <a:solidFill>
            <a:schemeClr val="bg1"/>
          </a:solidFill>
        </p:spPr>
        <p:txBody>
          <a:bodyPr/>
          <a:lstStyle/>
          <a:p>
            <a:pPr algn="l"/>
            <a:r>
              <a:rPr lang="en-US" b="1" dirty="0">
                <a:latin typeface="Arial" panose="020B0604020202020204" pitchFamily="34" charset="0"/>
                <a:cs typeface="Arial" panose="020B0604020202020204" pitchFamily="34" charset="0"/>
              </a:rPr>
              <a:t>Next </a:t>
            </a:r>
            <a:r>
              <a:rPr lang="en-US" dirty="0">
                <a:latin typeface="Arial" panose="020B0604020202020204" pitchFamily="34" charset="0"/>
                <a:cs typeface="Arial" panose="020B0604020202020204" pitchFamily="34" charset="0"/>
              </a:rPr>
              <a:t>Steps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71149"/>
            <a:ext cx="8229600" cy="3976414"/>
          </a:xfrm>
        </p:spPr>
        <p:txBody>
          <a:bodyPr>
            <a:normAutofit/>
          </a:bodyPr>
          <a:lstStyle/>
          <a:p>
            <a:pPr>
              <a:lnSpc>
                <a:spcPct val="80000"/>
              </a:lnSpc>
            </a:pPr>
            <a:r>
              <a:rPr lang="en-US" sz="2200" dirty="0">
                <a:latin typeface="Arial" panose="020B0604020202020204" pitchFamily="34" charset="0"/>
                <a:cs typeface="Arial" panose="020B0604020202020204" pitchFamily="34" charset="0"/>
              </a:rPr>
              <a:t>Strong local partnerships through an expanded MVP network </a:t>
            </a:r>
          </a:p>
          <a:p>
            <a:pPr lvl="1">
              <a:lnSpc>
                <a:spcPct val="80000"/>
              </a:lnSpc>
            </a:pPr>
            <a:r>
              <a:rPr lang="en-US" sz="1800" dirty="0">
                <a:latin typeface="Arial" panose="020B0604020202020204" pitchFamily="34" charset="0"/>
                <a:cs typeface="Arial" panose="020B0604020202020204" pitchFamily="34" charset="0"/>
              </a:rPr>
              <a:t>Growing EEA capacity</a:t>
            </a:r>
          </a:p>
          <a:p>
            <a:pPr lvl="1">
              <a:lnSpc>
                <a:spcPct val="80000"/>
              </a:lnSpc>
            </a:pPr>
            <a:r>
              <a:rPr lang="en-US" sz="1800" dirty="0">
                <a:latin typeface="Arial" panose="020B0604020202020204" pitchFamily="34" charset="0"/>
                <a:cs typeface="Arial" panose="020B0604020202020204" pitchFamily="34" charset="0"/>
              </a:rPr>
              <a:t>MA Coast Flood Risk Model </a:t>
            </a:r>
          </a:p>
          <a:p>
            <a:pPr lvl="1">
              <a:lnSpc>
                <a:spcPct val="80000"/>
              </a:lnSpc>
            </a:pPr>
            <a:r>
              <a:rPr lang="en-US" sz="1800" dirty="0" err="1">
                <a:latin typeface="Arial" panose="020B0604020202020204" pitchFamily="34" charset="0"/>
                <a:cs typeface="Arial" panose="020B0604020202020204" pitchFamily="34" charset="0"/>
              </a:rPr>
              <a:t>resilientMA</a:t>
            </a:r>
            <a:r>
              <a:rPr lang="en-US" sz="1800" dirty="0">
                <a:latin typeface="Arial" panose="020B0604020202020204" pitchFamily="34" charset="0"/>
                <a:cs typeface="Arial" panose="020B0604020202020204" pitchFamily="34" charset="0"/>
              </a:rPr>
              <a:t> Climate Change Clearinghouse</a:t>
            </a:r>
            <a:endParaRPr lang="en-US" sz="2200" b="1" dirty="0">
              <a:latin typeface="Arial" panose="020B0604020202020204" pitchFamily="34" charset="0"/>
              <a:cs typeface="Arial" panose="020B0604020202020204" pitchFamily="34" charset="0"/>
            </a:endParaRPr>
          </a:p>
          <a:p>
            <a:pPr>
              <a:lnSpc>
                <a:spcPct val="80000"/>
              </a:lnSpc>
            </a:pPr>
            <a:endParaRPr lang="en-US" sz="2200" b="1" dirty="0">
              <a:latin typeface="Arial" panose="020B0604020202020204" pitchFamily="34" charset="0"/>
              <a:cs typeface="Arial" panose="020B0604020202020204" pitchFamily="34" charset="0"/>
            </a:endParaRPr>
          </a:p>
          <a:p>
            <a:pPr>
              <a:lnSpc>
                <a:spcPct val="80000"/>
              </a:lnSpc>
              <a:buFont typeface="Wingdings" panose="05000000000000000000" pitchFamily="2" charset="2"/>
              <a:buChar char="v"/>
            </a:pP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BC10594C-12C3-49D5-B979-B8F1D822F98F}" type="slidenum">
              <a:rPr lang="en-US" smtClean="0"/>
              <a:t>12</a:t>
            </a:fld>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30002" b="14325"/>
          <a:stretch/>
        </p:blipFill>
        <p:spPr>
          <a:xfrm>
            <a:off x="390097" y="2686569"/>
            <a:ext cx="8363806" cy="2012158"/>
          </a:xfrm>
          <a:prstGeom prst="rect">
            <a:avLst/>
          </a:prstGeom>
        </p:spPr>
      </p:pic>
      <p:pic>
        <p:nvPicPr>
          <p:cNvPr id="6" name="Picture 2" descr="Related imag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752353" y="170228"/>
            <a:ext cx="641507" cy="64150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energy and environmental affairs  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501826" y="170228"/>
            <a:ext cx="585880" cy="585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873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5979"/>
            <a:ext cx="9144000" cy="857250"/>
          </a:xfrm>
          <a:solidFill>
            <a:schemeClr val="accent1">
              <a:alpha val="90000"/>
            </a:schemeClr>
          </a:solidFill>
        </p:spPr>
        <p:txBody>
          <a:bodyPr anchor="ctr">
            <a:noAutofit/>
          </a:bodyPr>
          <a:lstStyle/>
          <a:p>
            <a:pPr algn="ctr"/>
            <a:r>
              <a:rPr lang="en-US" sz="3200" dirty="0">
                <a:solidFill>
                  <a:schemeClr val="bg1"/>
                </a:solidFill>
                <a:latin typeface="Arial" panose="020B0604020202020204" pitchFamily="34" charset="0"/>
                <a:ea typeface="Calibri"/>
                <a:cs typeface="Arial" panose="020B0604020202020204" pitchFamily="34" charset="0"/>
              </a:rPr>
              <a:t>Climate Resilient Communities Initiative (S.10)</a:t>
            </a:r>
            <a:endParaRPr lang="en-US" sz="3200" dirty="0">
              <a:solidFill>
                <a:schemeClr val="bg1"/>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34E0ADAF-8534-4CD7-B9D2-3DF51FA01A79}" type="slidenum">
              <a:rPr lang="en-US" smtClean="0"/>
              <a:pPr/>
              <a:t>13</a:t>
            </a:fld>
            <a:endParaRPr lang="en-US"/>
          </a:p>
        </p:txBody>
      </p:sp>
      <p:sp>
        <p:nvSpPr>
          <p:cNvPr id="4" name="Content Placeholder 3"/>
          <p:cNvSpPr>
            <a:spLocks noGrp="1"/>
          </p:cNvSpPr>
          <p:nvPr>
            <p:ph sz="quarter" idx="1"/>
          </p:nvPr>
        </p:nvSpPr>
        <p:spPr>
          <a:xfrm>
            <a:off x="241300" y="1236005"/>
            <a:ext cx="8284362" cy="3345323"/>
          </a:xfrm>
        </p:spPr>
        <p:txBody>
          <a:bodyPr>
            <a:normAutofit/>
          </a:bodyPr>
          <a:lstStyle/>
          <a:p>
            <a:pPr marL="0" indent="0">
              <a:buNone/>
            </a:pPr>
            <a:r>
              <a:rPr lang="en-US" sz="1600" b="1" i="1" dirty="0">
                <a:latin typeface="Arial" panose="020B0604020202020204" pitchFamily="34" charset="0"/>
                <a:cs typeface="Arial" panose="020B0604020202020204" pitchFamily="34" charset="0"/>
              </a:rPr>
              <a:t>Climate-resilient infrastructure is a sound investment for Massachusetts</a:t>
            </a:r>
          </a:p>
          <a:p>
            <a:pPr marL="0" indent="0">
              <a:buNone/>
            </a:pPr>
            <a:endParaRPr lang="en-US" sz="1600" dirty="0">
              <a:latin typeface="Century Gothic" panose="020B0502020202020204" pitchFamily="34" charset="0"/>
            </a:endParaRPr>
          </a:p>
          <a:p>
            <a:pPr marL="320040" lvl="1" indent="0">
              <a:buNone/>
            </a:pPr>
            <a:endParaRPr lang="en-US" sz="1600" dirty="0">
              <a:latin typeface="Century Gothic" panose="020B0502020202020204" pitchFamily="34" charset="0"/>
            </a:endParaRPr>
          </a:p>
          <a:p>
            <a:pPr marL="320040" lvl="1" indent="0">
              <a:buNone/>
            </a:pPr>
            <a:endParaRPr lang="en-US" sz="1200" dirty="0">
              <a:latin typeface="Century Gothic" panose="020B0502020202020204" pitchFamily="34" charset="0"/>
            </a:endParaRPr>
          </a:p>
          <a:p>
            <a:pPr marL="0" indent="0">
              <a:buNone/>
            </a:pPr>
            <a:endParaRPr lang="en-US" dirty="0"/>
          </a:p>
        </p:txBody>
      </p:sp>
      <p:sp>
        <p:nvSpPr>
          <p:cNvPr id="13" name="Content Placeholder 3">
            <a:extLst>
              <a:ext uri="{FF2B5EF4-FFF2-40B4-BE49-F238E27FC236}">
                <a16:creationId xmlns:a16="http://schemas.microsoft.com/office/drawing/2014/main" id="{286C9217-B107-474C-ACFE-0E78F8BEC0A8}"/>
              </a:ext>
            </a:extLst>
          </p:cNvPr>
          <p:cNvSpPr txBox="1">
            <a:spLocks/>
          </p:cNvSpPr>
          <p:nvPr/>
        </p:nvSpPr>
        <p:spPr>
          <a:xfrm>
            <a:off x="190500" y="1435100"/>
            <a:ext cx="8335162" cy="371475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94360" lvl="2" indent="0">
              <a:buFont typeface="Arial" panose="020B0604020202020204" pitchFamily="34" charset="0"/>
              <a:buNone/>
            </a:pPr>
            <a:endParaRPr lang="en-US" sz="1200" dirty="0">
              <a:latin typeface="Arial" panose="020B0604020202020204" pitchFamily="34" charset="0"/>
              <a:cs typeface="Arial" panose="020B0604020202020204" pitchFamily="34" charset="0"/>
            </a:endParaRPr>
          </a:p>
          <a:p>
            <a:pPr lvl="1"/>
            <a:r>
              <a:rPr lang="en-US" sz="1500" b="1" dirty="0">
                <a:latin typeface="Arial" panose="020B0604020202020204" pitchFamily="34" charset="0"/>
                <a:cs typeface="Arial" panose="020B0604020202020204" pitchFamily="34" charset="0"/>
              </a:rPr>
              <a:t>Estimated $1 billion over 10 years for the Global Warming Solutions Trust Fund</a:t>
            </a:r>
          </a:p>
          <a:p>
            <a:pPr lvl="2"/>
            <a:r>
              <a:rPr lang="en-US" sz="1500" dirty="0">
                <a:latin typeface="Arial" panose="020B0604020202020204" pitchFamily="34" charset="0"/>
                <a:cs typeface="Arial" panose="020B0604020202020204" pitchFamily="34" charset="0"/>
              </a:rPr>
              <a:t>Estimated $75 million in fiscal year 2020 and $137 million on an annualized basis </a:t>
            </a:r>
          </a:p>
          <a:p>
            <a:pPr lvl="2"/>
            <a:endParaRPr lang="en-US" sz="1500" dirty="0">
              <a:latin typeface="Arial" panose="020B0604020202020204" pitchFamily="34" charset="0"/>
              <a:cs typeface="Arial" panose="020B0604020202020204" pitchFamily="34" charset="0"/>
            </a:endParaRPr>
          </a:p>
          <a:p>
            <a:pPr lvl="1"/>
            <a:r>
              <a:rPr lang="en-US" sz="1500" dirty="0">
                <a:latin typeface="Arial" panose="020B0604020202020204" pitchFamily="34" charset="0"/>
                <a:cs typeface="Arial" panose="020B0604020202020204" pitchFamily="34" charset="0"/>
              </a:rPr>
              <a:t>The Commonwealth’s deeds excise rate, paid at time of sale, is proposed to increase from $2 per $500 of value to $3. </a:t>
            </a:r>
          </a:p>
          <a:p>
            <a:pPr lvl="2"/>
            <a:r>
              <a:rPr lang="en-US" sz="1500" dirty="0">
                <a:latin typeface="Arial" panose="020B0604020202020204" pitchFamily="34" charset="0"/>
                <a:cs typeface="Arial" panose="020B0604020202020204" pitchFamily="34" charset="0"/>
              </a:rPr>
              <a:t>This represents an all-in rate increase of 0.228%.  The excise is paid by the seller upon the transfer of property.</a:t>
            </a:r>
          </a:p>
          <a:p>
            <a:pPr lvl="2"/>
            <a:r>
              <a:rPr lang="en-US" sz="1500" dirty="0">
                <a:latin typeface="Arial" panose="020B0604020202020204" pitchFamily="34" charset="0"/>
                <a:cs typeface="Arial" panose="020B0604020202020204" pitchFamily="34" charset="0"/>
              </a:rPr>
              <a:t>At the median single family home sale price of $399,900, the increase is approximately $912. At the median condo sale price of $370,000, the increase is approximately $864.</a:t>
            </a:r>
          </a:p>
          <a:p>
            <a:pPr lvl="2"/>
            <a:r>
              <a:rPr lang="en-US" sz="1500" dirty="0">
                <a:latin typeface="Arial" panose="020B0604020202020204" pitchFamily="34" charset="0"/>
                <a:cs typeface="Arial" panose="020B0604020202020204" pitchFamily="34" charset="0"/>
              </a:rPr>
              <a:t>The Massachusetts total deeds excise rate will continue to rank in the middle-of-pack among the six New England states.</a:t>
            </a:r>
          </a:p>
          <a:p>
            <a:pPr marL="457200" lvl="1" indent="0">
              <a:buNone/>
            </a:pPr>
            <a:endParaRPr lang="en-US" sz="1000" dirty="0">
              <a:latin typeface="Arial" panose="020B0604020202020204" pitchFamily="34" charset="0"/>
              <a:cs typeface="Arial" panose="020B0604020202020204" pitchFamily="34" charset="0"/>
            </a:endParaRPr>
          </a:p>
          <a:p>
            <a:pPr marL="457200" lvl="1" indent="0">
              <a:buNone/>
            </a:pPr>
            <a:r>
              <a:rPr lang="en-US" sz="1000" dirty="0">
                <a:latin typeface="Arial" panose="020B0604020202020204" pitchFamily="34" charset="0"/>
                <a:cs typeface="Arial" panose="020B0604020202020204" pitchFamily="34" charset="0"/>
              </a:rPr>
              <a:t>Housing price data source:  Massachusetts Association of Realtors, “Single-Family Market Overview” and “Condominium Market Overview” for November 2018 on a year-to-date basis.</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1720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857250"/>
          </a:xfrm>
          <a:solidFill>
            <a:schemeClr val="bg1"/>
          </a:solidFill>
        </p:spPr>
        <p:txBody>
          <a:bodyPr/>
          <a:lstStyle/>
          <a:p>
            <a:pPr algn="l"/>
            <a:r>
              <a:rPr lang="en-US" b="1" dirty="0">
                <a:latin typeface="Arial" panose="020B0604020202020204" pitchFamily="34" charset="0"/>
                <a:cs typeface="Arial" panose="020B0604020202020204" pitchFamily="34" charset="0"/>
              </a:rPr>
              <a:t>Next </a:t>
            </a:r>
            <a:r>
              <a:rPr lang="en-US" dirty="0">
                <a:latin typeface="Arial" panose="020B0604020202020204" pitchFamily="34" charset="0"/>
                <a:cs typeface="Arial" panose="020B0604020202020204" pitchFamily="34" charset="0"/>
              </a:rPr>
              <a:t>Steps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171149"/>
            <a:ext cx="8229600" cy="3976414"/>
          </a:xfrm>
        </p:spPr>
        <p:txBody>
          <a:bodyPr>
            <a:normAutofit/>
          </a:bodyPr>
          <a:lstStyle/>
          <a:p>
            <a:pPr>
              <a:lnSpc>
                <a:spcPct val="80000"/>
              </a:lnSpc>
            </a:pPr>
            <a:r>
              <a:rPr lang="en-US" sz="2200" dirty="0">
                <a:latin typeface="Arial" panose="020B0604020202020204" pitchFamily="34" charset="0"/>
                <a:cs typeface="Arial" panose="020B0604020202020204" pitchFamily="34" charset="0"/>
              </a:rPr>
              <a:t>Government leads by example</a:t>
            </a:r>
          </a:p>
          <a:p>
            <a:pPr lvl="1">
              <a:lnSpc>
                <a:spcPct val="80000"/>
              </a:lnSpc>
            </a:pPr>
            <a:r>
              <a:rPr lang="en-US" sz="1800" dirty="0">
                <a:latin typeface="Arial" panose="020B0604020202020204" pitchFamily="34" charset="0"/>
                <a:cs typeface="Arial" panose="020B0604020202020204" pitchFamily="34" charset="0"/>
              </a:rPr>
              <a:t>Resilient MA Action Team (RMAT)</a:t>
            </a:r>
          </a:p>
          <a:p>
            <a:pPr lvl="2">
              <a:lnSpc>
                <a:spcPct val="80000"/>
              </a:lnSpc>
            </a:pPr>
            <a:r>
              <a:rPr lang="en-US" sz="1800" dirty="0">
                <a:latin typeface="Arial" panose="020B0604020202020204" pitchFamily="34" charset="0"/>
                <a:cs typeface="Arial" panose="020B0604020202020204" pitchFamily="34" charset="0"/>
              </a:rPr>
              <a:t>Statewide vulnerability assessments and adaptation strategies</a:t>
            </a:r>
          </a:p>
          <a:p>
            <a:pPr lvl="2">
              <a:lnSpc>
                <a:spcPct val="80000"/>
              </a:lnSpc>
            </a:pPr>
            <a:r>
              <a:rPr lang="en-US" sz="1800" dirty="0">
                <a:latin typeface="Arial" panose="020B0604020202020204" pitchFamily="34" charset="0"/>
                <a:cs typeface="Arial" panose="020B0604020202020204" pitchFamily="34" charset="0"/>
              </a:rPr>
              <a:t>Resilient capital planning</a:t>
            </a:r>
          </a:p>
          <a:p>
            <a:pPr marL="0" indent="0">
              <a:lnSpc>
                <a:spcPct val="80000"/>
              </a:lnSpc>
              <a:buNone/>
            </a:pPr>
            <a:endParaRPr lang="en-US" sz="2200" b="1" dirty="0">
              <a:latin typeface="Arial" panose="020B0604020202020204" pitchFamily="34" charset="0"/>
              <a:cs typeface="Arial" panose="020B0604020202020204" pitchFamily="34" charset="0"/>
            </a:endParaRPr>
          </a:p>
          <a:p>
            <a:pPr>
              <a:lnSpc>
                <a:spcPct val="80000"/>
              </a:lnSpc>
              <a:buFont typeface="Wingdings" panose="05000000000000000000" pitchFamily="2" charset="2"/>
              <a:buChar char="v"/>
            </a:pP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BC10594C-12C3-49D5-B979-B8F1D822F98F}" type="slidenum">
              <a:rPr lang="en-US" smtClean="0"/>
              <a:t>14</a:t>
            </a:fld>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30002" b="14325"/>
          <a:stretch/>
        </p:blipFill>
        <p:spPr>
          <a:xfrm>
            <a:off x="456360" y="2648651"/>
            <a:ext cx="8363806" cy="2012158"/>
          </a:xfrm>
          <a:prstGeom prst="rect">
            <a:avLst/>
          </a:prstGeom>
        </p:spPr>
      </p:pic>
      <p:pic>
        <p:nvPicPr>
          <p:cNvPr id="6" name="Picture 2" descr="Related imag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752353" y="170228"/>
            <a:ext cx="641507" cy="64150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energy and environmental affairs  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501826" y="170228"/>
            <a:ext cx="585880" cy="585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056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926" y="0"/>
            <a:ext cx="9137074" cy="4300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Related imag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651" y="4379920"/>
            <a:ext cx="763581" cy="7635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energy and environmental affairs  Log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90600" y="4414117"/>
            <a:ext cx="695184" cy="695184"/>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p:txBody>
          <a:bodyPr/>
          <a:lstStyle/>
          <a:p>
            <a:fld id="{BC10594C-12C3-49D5-B979-B8F1D822F98F}" type="slidenum">
              <a:rPr lang="en-US" smtClean="0"/>
              <a:t>15</a:t>
            </a:fld>
            <a:endParaRPr lang="en-US"/>
          </a:p>
        </p:txBody>
      </p:sp>
      <p:sp>
        <p:nvSpPr>
          <p:cNvPr id="3" name="TextBox 2"/>
          <p:cNvSpPr txBox="1"/>
          <p:nvPr/>
        </p:nvSpPr>
        <p:spPr>
          <a:xfrm>
            <a:off x="3124200" y="4475856"/>
            <a:ext cx="3314700" cy="461665"/>
          </a:xfrm>
          <a:prstGeom prst="rect">
            <a:avLst/>
          </a:prstGeom>
          <a:noFill/>
        </p:spPr>
        <p:txBody>
          <a:bodyPr wrap="square" rtlCol="0">
            <a:spAutoFit/>
          </a:bodyPr>
          <a:lstStyle/>
          <a:p>
            <a:r>
              <a:rPr lang="en-US" sz="2400" b="1" dirty="0">
                <a:solidFill>
                  <a:schemeClr val="accent6">
                    <a:lumMod val="75000"/>
                  </a:schemeClr>
                </a:solidFill>
                <a:latin typeface="Arial" panose="020B0604020202020204" pitchFamily="34" charset="0"/>
                <a:cs typeface="Arial" panose="020B0604020202020204" pitchFamily="34" charset="0"/>
              </a:rPr>
              <a:t>www.resilientma.org</a:t>
            </a:r>
          </a:p>
        </p:txBody>
      </p:sp>
    </p:spTree>
    <p:extLst>
      <p:ext uri="{BB962C8B-B14F-4D97-AF65-F5344CB8AC3E}">
        <p14:creationId xmlns:p14="http://schemas.microsoft.com/office/powerpoint/2010/main" val="642138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01865" y="232016"/>
            <a:ext cx="6193749" cy="2862322"/>
          </a:xfrm>
          <a:prstGeom prst="rect">
            <a:avLst/>
          </a:prstGeom>
          <a:noFill/>
        </p:spPr>
        <p:txBody>
          <a:bodyPr wrap="square" rtlCol="0">
            <a:spAutoFit/>
          </a:bodyPr>
          <a:lstStyle/>
          <a:p>
            <a:pPr algn="r"/>
            <a:r>
              <a:rPr lang="en-US" b="1" dirty="0">
                <a:latin typeface="Arial" panose="020B0604020202020204" pitchFamily="34" charset="0"/>
                <a:cs typeface="Arial" panose="020B0604020202020204" pitchFamily="34" charset="0"/>
                <a:hlinkClick r:id="rId3"/>
              </a:rPr>
              <a:t>Mia.Mansfield@mass.gov</a:t>
            </a:r>
            <a:endParaRPr lang="en-US" b="1" dirty="0">
              <a:latin typeface="Arial" panose="020B0604020202020204" pitchFamily="34" charset="0"/>
              <a:cs typeface="Arial" panose="020B0604020202020204" pitchFamily="34" charset="0"/>
            </a:endParaRPr>
          </a:p>
          <a:p>
            <a:pPr algn="r"/>
            <a:r>
              <a:rPr lang="en-US" dirty="0">
                <a:latin typeface="Arial" panose="020B0604020202020204" pitchFamily="34" charset="0"/>
                <a:cs typeface="Arial" panose="020B0604020202020204" pitchFamily="34" charset="0"/>
              </a:rPr>
              <a:t>https://www.mass.gov/municipal-vulnerability-preparedness-program</a:t>
            </a:r>
          </a:p>
          <a:p>
            <a:pPr algn="r"/>
            <a:endParaRPr lang="en-US" b="1" dirty="0">
              <a:latin typeface="Arial" panose="020B0604020202020204" pitchFamily="34" charset="0"/>
              <a:cs typeface="Arial" panose="020B0604020202020204" pitchFamily="34" charset="0"/>
            </a:endParaRPr>
          </a:p>
          <a:p>
            <a:pPr algn="r"/>
            <a:endParaRPr lang="en-US" b="1" dirty="0">
              <a:latin typeface="Arial" panose="020B0604020202020204" pitchFamily="34" charset="0"/>
              <a:cs typeface="Arial" panose="020B0604020202020204" pitchFamily="34" charset="0"/>
            </a:endParaRPr>
          </a:p>
          <a:p>
            <a:pPr algn="r"/>
            <a:endParaRPr lang="en-US" b="1" dirty="0">
              <a:latin typeface="Arial" panose="020B0604020202020204" pitchFamily="34" charset="0"/>
              <a:cs typeface="Arial" panose="020B0604020202020204" pitchFamily="34" charset="0"/>
            </a:endParaRPr>
          </a:p>
          <a:p>
            <a:pPr algn="r"/>
            <a:endParaRPr lang="en-US" b="1" dirty="0">
              <a:latin typeface="Arial" panose="020B0604020202020204" pitchFamily="34" charset="0"/>
              <a:cs typeface="Arial" panose="020B0604020202020204" pitchFamily="34" charset="0"/>
            </a:endParaRPr>
          </a:p>
          <a:p>
            <a:pPr algn="r"/>
            <a:r>
              <a:rPr lang="en-US" dirty="0">
                <a:latin typeface="Arial" panose="020B0604020202020204" pitchFamily="34" charset="0"/>
                <a:cs typeface="Arial" panose="020B0604020202020204" pitchFamily="34" charset="0"/>
              </a:rPr>
              <a:t>https://www.mass.gov/municipal-vulnerability-preparedness-program</a:t>
            </a:r>
          </a:p>
          <a:p>
            <a:endParaRPr lang="en-US" dirty="0">
              <a:latin typeface="Century Gothic" panose="020B0502020202020204" pitchFamily="34" charset="0"/>
            </a:endParaRPr>
          </a:p>
        </p:txBody>
      </p:sp>
      <p:pic>
        <p:nvPicPr>
          <p:cNvPr id="5" name="Picture 2" descr="http://pics4.city-data.com/cpicc/cfiles74103.jpg"/>
          <p:cNvPicPr>
            <a:picLocks noChangeAspect="1" noChangeArrowheads="1"/>
          </p:cNvPicPr>
          <p:nvPr/>
        </p:nvPicPr>
        <p:blipFill rotWithShape="1">
          <a:blip r:embed="rId4">
            <a:extLst>
              <a:ext uri="{28A0092B-C50C-407E-A947-70E740481C1C}">
                <a14:useLocalDpi xmlns:a14="http://schemas.microsoft.com/office/drawing/2010/main" val="0"/>
              </a:ext>
            </a:extLst>
          </a:blip>
          <a:srcRect t="15567" b="8828"/>
          <a:stretch/>
        </p:blipFill>
        <p:spPr bwMode="auto">
          <a:xfrm>
            <a:off x="10438" y="1657351"/>
            <a:ext cx="9146752" cy="441215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C10594C-12C3-49D5-B979-B8F1D822F98F}" type="slidenum">
              <a:rPr lang="en-US" smtClean="0"/>
              <a:t>16</a:t>
            </a:fld>
            <a:endParaRPr lang="en-US"/>
          </a:p>
        </p:txBody>
      </p:sp>
      <p:pic>
        <p:nvPicPr>
          <p:cNvPr id="8" name="Picture 2" descr="Related image"/>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64677" y="232016"/>
            <a:ext cx="968133" cy="9681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energy and environmental affairs  Log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533272" y="232016"/>
            <a:ext cx="968132" cy="968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31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overnor Baker signs environmental bond bill into law. "/>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519"/>
          <a:stretch/>
        </p:blipFill>
        <p:spPr bwMode="auto">
          <a:xfrm>
            <a:off x="4572000" y="590550"/>
            <a:ext cx="4572001" cy="304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Governor Baker signs executive order 569"/>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b="16275"/>
          <a:stretch/>
        </p:blipFill>
        <p:spPr bwMode="auto">
          <a:xfrm>
            <a:off x="0" y="-1"/>
            <a:ext cx="4495800" cy="399815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D6B38C29-B1B2-4D0F-B54D-DC9D9F321F80}" type="slidenum">
              <a:rPr lang="en-US" smtClean="0">
                <a:solidFill>
                  <a:srgbClr val="1F497D"/>
                </a:solidFill>
              </a:rPr>
              <a:pPr/>
              <a:t>2</a:t>
            </a:fld>
            <a:endParaRPr lang="en-US">
              <a:solidFill>
                <a:srgbClr val="1F497D"/>
              </a:solidFill>
            </a:endParaRPr>
          </a:p>
        </p:txBody>
      </p:sp>
      <p:sp>
        <p:nvSpPr>
          <p:cNvPr id="4" name="Title 3"/>
          <p:cNvSpPr>
            <a:spLocks noGrp="1"/>
          </p:cNvSpPr>
          <p:nvPr>
            <p:ph type="title" idx="4294967295"/>
          </p:nvPr>
        </p:nvSpPr>
        <p:spPr>
          <a:xfrm>
            <a:off x="0" y="-19050"/>
            <a:ext cx="4495799" cy="914400"/>
          </a:xfrm>
          <a:solidFill>
            <a:schemeClr val="tx2">
              <a:alpha val="84000"/>
            </a:schemeClr>
          </a:solidFill>
        </p:spPr>
        <p:txBody>
          <a:bodyPr>
            <a:noAutofit/>
          </a:bodyPr>
          <a:lstStyle/>
          <a:p>
            <a:pPr algn="l"/>
            <a:r>
              <a:rPr lang="en-US" sz="2400" b="1" dirty="0">
                <a:solidFill>
                  <a:schemeClr val="bg1"/>
                </a:solidFill>
                <a:latin typeface="Arial" panose="020B0604020202020204" pitchFamily="34" charset="0"/>
                <a:cs typeface="Arial" panose="020B0604020202020204" pitchFamily="34" charset="0"/>
              </a:rPr>
              <a:t>EXECUTIVE ORDER 569</a:t>
            </a:r>
            <a:br>
              <a:rPr lang="en-US" sz="2400" b="1" dirty="0">
                <a:solidFill>
                  <a:schemeClr val="bg1"/>
                </a:solidFill>
                <a:latin typeface="Arial" panose="020B0604020202020204" pitchFamily="34" charset="0"/>
                <a:cs typeface="Arial" panose="020B0604020202020204" pitchFamily="34" charset="0"/>
              </a:rPr>
            </a:br>
            <a:r>
              <a:rPr lang="en-US" sz="2400" b="1" dirty="0">
                <a:solidFill>
                  <a:schemeClr val="bg1"/>
                </a:solidFill>
                <a:latin typeface="Arial" panose="020B0604020202020204" pitchFamily="34" charset="0"/>
                <a:cs typeface="Arial" panose="020B0604020202020204" pitchFamily="34" charset="0"/>
              </a:rPr>
              <a:t>2016</a:t>
            </a:r>
          </a:p>
        </p:txBody>
      </p:sp>
      <p:sp>
        <p:nvSpPr>
          <p:cNvPr id="6" name="Content Placeholder 5"/>
          <p:cNvSpPr>
            <a:spLocks noGrp="1"/>
          </p:cNvSpPr>
          <p:nvPr>
            <p:ph idx="4294967295"/>
          </p:nvPr>
        </p:nvSpPr>
        <p:spPr>
          <a:xfrm>
            <a:off x="-9396" y="3409951"/>
            <a:ext cx="4505195" cy="1733550"/>
          </a:xfrm>
          <a:solidFill>
            <a:schemeClr val="bg2"/>
          </a:solidFill>
        </p:spPr>
        <p:txBody>
          <a:bodyPr>
            <a:noAutofit/>
          </a:bodyPr>
          <a:lstStyle/>
          <a:p>
            <a:r>
              <a:rPr lang="en-US" sz="1400" dirty="0">
                <a:latin typeface="Arial" panose="020B0604020202020204" pitchFamily="34" charset="0"/>
                <a:cs typeface="Arial" panose="020B0604020202020204" pitchFamily="34" charset="0"/>
              </a:rPr>
              <a:t>Reducing greenhouse gas emissions to combat climate change</a:t>
            </a:r>
          </a:p>
          <a:p>
            <a:endParaRPr lang="en-US" sz="6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Preparing for the impacts of climate change</a:t>
            </a:r>
          </a:p>
          <a:p>
            <a:pPr lvl="1"/>
            <a:r>
              <a:rPr lang="en-US" sz="1200" dirty="0">
                <a:latin typeface="Arial" panose="020B0604020202020204" pitchFamily="34" charset="0"/>
                <a:cs typeface="Arial" panose="020B0604020202020204" pitchFamily="34" charset="0"/>
              </a:rPr>
              <a:t>State Adaptation Plan</a:t>
            </a:r>
          </a:p>
          <a:p>
            <a:pPr lvl="1"/>
            <a:r>
              <a:rPr lang="en-US" sz="1200" dirty="0">
                <a:latin typeface="Arial" panose="020B0604020202020204" pitchFamily="34" charset="0"/>
                <a:cs typeface="Arial" panose="020B0604020202020204" pitchFamily="34" charset="0"/>
              </a:rPr>
              <a:t>Climate Coordinators</a:t>
            </a:r>
          </a:p>
          <a:p>
            <a:pPr lvl="1"/>
            <a:r>
              <a:rPr lang="en-US" sz="1200" dirty="0">
                <a:latin typeface="Arial" panose="020B0604020202020204" pitchFamily="34" charset="0"/>
                <a:cs typeface="Arial" panose="020B0604020202020204" pitchFamily="34" charset="0"/>
              </a:rPr>
              <a:t>Agency Vulnerability Assessments</a:t>
            </a:r>
          </a:p>
          <a:p>
            <a:pPr lvl="1"/>
            <a:r>
              <a:rPr lang="en-US" sz="1200" dirty="0">
                <a:latin typeface="Arial" panose="020B0604020202020204" pitchFamily="34" charset="0"/>
                <a:cs typeface="Arial" panose="020B0604020202020204" pitchFamily="34" charset="0"/>
              </a:rPr>
              <a:t>Municipal Support</a:t>
            </a:r>
          </a:p>
        </p:txBody>
      </p:sp>
      <p:sp>
        <p:nvSpPr>
          <p:cNvPr id="11" name="Title 3"/>
          <p:cNvSpPr txBox="1">
            <a:spLocks/>
          </p:cNvSpPr>
          <p:nvPr/>
        </p:nvSpPr>
        <p:spPr>
          <a:xfrm>
            <a:off x="4648201" y="-19050"/>
            <a:ext cx="4495801" cy="914400"/>
          </a:xfrm>
          <a:prstGeom prst="rect">
            <a:avLst/>
          </a:prstGeom>
          <a:solidFill>
            <a:schemeClr val="tx2">
              <a:alpha val="84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a:solidFill>
                  <a:schemeClr val="bg1"/>
                </a:solidFill>
                <a:latin typeface="Arial" panose="020B0604020202020204" pitchFamily="34" charset="0"/>
                <a:cs typeface="Arial" panose="020B0604020202020204" pitchFamily="34" charset="0"/>
              </a:rPr>
              <a:t>ENVIRONMENTAL BOND 2018</a:t>
            </a:r>
          </a:p>
        </p:txBody>
      </p:sp>
      <p:sp>
        <p:nvSpPr>
          <p:cNvPr id="10" name="Content Placeholder 1"/>
          <p:cNvSpPr txBox="1">
            <a:spLocks/>
          </p:cNvSpPr>
          <p:nvPr/>
        </p:nvSpPr>
        <p:spPr>
          <a:xfrm>
            <a:off x="4571999" y="3409950"/>
            <a:ext cx="4572001" cy="1733550"/>
          </a:xfrm>
          <a:prstGeom prst="rect">
            <a:avLst/>
          </a:prstGeom>
          <a:solidFill>
            <a:schemeClr val="bg2"/>
          </a:solidFill>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400" dirty="0">
                <a:latin typeface="Arial" panose="020B0604020202020204" pitchFamily="34" charset="0"/>
                <a:cs typeface="Arial" panose="020B0604020202020204" pitchFamily="34" charset="0"/>
              </a:rPr>
              <a:t>$2.4 billion bond bill with focus on climate change resiliency</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Over $500 million authorized for climate change adaptation</a:t>
            </a: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Codifies EO 569, including the MVP Program</a:t>
            </a:r>
          </a:p>
        </p:txBody>
      </p:sp>
    </p:spTree>
    <p:extLst>
      <p:ext uri="{BB962C8B-B14F-4D97-AF65-F5344CB8AC3E}">
        <p14:creationId xmlns:p14="http://schemas.microsoft.com/office/powerpoint/2010/main" val="1712404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81150"/>
            <a:ext cx="8077200" cy="857250"/>
          </a:xfrm>
        </p:spPr>
        <p:txBody>
          <a:bodyPr>
            <a:normAutofit fontScale="90000"/>
          </a:bodyPr>
          <a:lstStyle/>
          <a:p>
            <a:r>
              <a:rPr lang="en-US" dirty="0"/>
              <a:t>2</a:t>
            </a:r>
            <a:r>
              <a:rPr lang="en-US" b="1" dirty="0"/>
              <a:t>018 Massachusetts State Hazard Mitigation and Climate Adaptation Plan (SHMCAP) </a:t>
            </a:r>
            <a:br>
              <a:rPr lang="en-US" b="1" dirty="0"/>
            </a:br>
            <a:r>
              <a:rPr lang="en-US" b="1" dirty="0"/>
              <a:t>September 2018</a:t>
            </a:r>
            <a:br>
              <a:rPr lang="en-US" dirty="0"/>
            </a:br>
            <a:br>
              <a:rPr lang="en-US" dirty="0"/>
            </a:b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255" y="1809750"/>
            <a:ext cx="8225889" cy="2619375"/>
          </a:xfrm>
          <a:prstGeom prst="rect">
            <a:avLst/>
          </a:prstGeom>
        </p:spPr>
      </p:pic>
      <p:sp>
        <p:nvSpPr>
          <p:cNvPr id="12" name="Footer Placeholder 11"/>
          <p:cNvSpPr>
            <a:spLocks noGrp="1"/>
          </p:cNvSpPr>
          <p:nvPr>
            <p:ph type="ftr" sz="quarter" idx="11"/>
          </p:nvPr>
        </p:nvSpPr>
        <p:spPr/>
        <p:txBody>
          <a:bodyPr/>
          <a:lstStyle/>
          <a:p>
            <a:r>
              <a:rPr lang="en-US">
                <a:solidFill>
                  <a:srgbClr val="4C5C65">
                    <a:lumMod val="60000"/>
                    <a:lumOff val="40000"/>
                  </a:srgbClr>
                </a:solidFill>
              </a:rPr>
              <a:t>2018 Massachusetts State Hazard Mitigation and Climate Adaptation Plan</a:t>
            </a:r>
          </a:p>
        </p:txBody>
      </p:sp>
      <p:sp>
        <p:nvSpPr>
          <p:cNvPr id="13" name="Slide Number Placeholder 12"/>
          <p:cNvSpPr>
            <a:spLocks noGrp="1"/>
          </p:cNvSpPr>
          <p:nvPr>
            <p:ph type="sldNum" sz="quarter" idx="12"/>
          </p:nvPr>
        </p:nvSpPr>
        <p:spPr/>
        <p:txBody>
          <a:bodyPr/>
          <a:lstStyle/>
          <a:p>
            <a:fld id="{6509DE52-BBE8-45A2-A90E-3A8290AF1026}" type="slidenum">
              <a:rPr lang="en-US" smtClean="0">
                <a:solidFill>
                  <a:srgbClr val="4C5C65">
                    <a:lumMod val="60000"/>
                    <a:lumOff val="40000"/>
                  </a:srgbClr>
                </a:solidFill>
              </a:rPr>
              <a:pPr/>
              <a:t>3</a:t>
            </a:fld>
            <a:endParaRPr lang="en-US">
              <a:solidFill>
                <a:srgbClr val="4C5C65">
                  <a:lumMod val="60000"/>
                  <a:lumOff val="40000"/>
                </a:srgbClr>
              </a:solidFill>
            </a:endParaRPr>
          </a:p>
        </p:txBody>
      </p:sp>
    </p:spTree>
    <p:extLst>
      <p:ext uri="{BB962C8B-B14F-4D97-AF65-F5344CB8AC3E}">
        <p14:creationId xmlns:p14="http://schemas.microsoft.com/office/powerpoint/2010/main" val="3452576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693" t="12963" r="2290" b="11481"/>
          <a:stretch/>
        </p:blipFill>
        <p:spPr>
          <a:xfrm>
            <a:off x="2577459" y="7938"/>
            <a:ext cx="6566543" cy="4034864"/>
          </a:xfrm>
          <a:prstGeom prst="rect">
            <a:avLst/>
          </a:prstGeom>
        </p:spPr>
      </p:pic>
      <p:sp>
        <p:nvSpPr>
          <p:cNvPr id="6" name="Title 2"/>
          <p:cNvSpPr>
            <a:spLocks noGrp="1"/>
          </p:cNvSpPr>
          <p:nvPr>
            <p:ph type="title"/>
          </p:nvPr>
        </p:nvSpPr>
        <p:spPr>
          <a:xfrm>
            <a:off x="76202" y="1276350"/>
            <a:ext cx="2397460" cy="857250"/>
          </a:xfrm>
        </p:spPr>
        <p:txBody>
          <a:bodyPr>
            <a:noAutofit/>
          </a:bodyPr>
          <a:lstStyle/>
          <a:p>
            <a:r>
              <a:rPr lang="en-US" sz="2400" b="1" dirty="0">
                <a:latin typeface="Arial" panose="020B0604020202020204" pitchFamily="34" charset="0"/>
                <a:cs typeface="Arial" panose="020B0604020202020204" pitchFamily="34" charset="0"/>
              </a:rPr>
              <a:t>Municipal Vulnerability Preparedness </a:t>
            </a:r>
            <a:r>
              <a:rPr lang="en-US" sz="2400" dirty="0">
                <a:latin typeface="Arial" panose="020B0604020202020204" pitchFamily="34" charset="0"/>
                <a:cs typeface="Arial" panose="020B0604020202020204" pitchFamily="34" charset="0"/>
              </a:rPr>
              <a:t>(MVP) </a:t>
            </a:r>
            <a:br>
              <a:rPr lang="en-US" sz="1200" dirty="0">
                <a:latin typeface="Arial" panose="020B0604020202020204" pitchFamily="34" charset="0"/>
                <a:cs typeface="Arial" panose="020B0604020202020204" pitchFamily="34" charset="0"/>
              </a:rPr>
            </a:br>
            <a:br>
              <a:rPr lang="en-US" sz="1200"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44% </a:t>
            </a:r>
            <a:r>
              <a:rPr lang="en-US" sz="2000" dirty="0">
                <a:latin typeface="Arial" panose="020B0604020202020204" pitchFamily="34" charset="0"/>
                <a:cs typeface="Arial" panose="020B0604020202020204" pitchFamily="34" charset="0"/>
              </a:rPr>
              <a:t>of the Commonwealth/ </a:t>
            </a:r>
            <a:r>
              <a:rPr lang="en-US" sz="2000" b="1" dirty="0">
                <a:latin typeface="Arial" panose="020B0604020202020204" pitchFamily="34" charset="0"/>
                <a:cs typeface="Arial" panose="020B0604020202020204" pitchFamily="34" charset="0"/>
              </a:rPr>
              <a:t>155</a:t>
            </a:r>
            <a:r>
              <a:rPr lang="en-US" sz="2000" dirty="0">
                <a:latin typeface="Arial" panose="020B0604020202020204" pitchFamily="34" charset="0"/>
                <a:cs typeface="Arial" panose="020B0604020202020204" pitchFamily="34" charset="0"/>
              </a:rPr>
              <a:t> communities</a:t>
            </a:r>
            <a:br>
              <a:rPr lang="en-US" sz="3000" dirty="0">
                <a:latin typeface="Arial" panose="020B0604020202020204" pitchFamily="34" charset="0"/>
                <a:cs typeface="Arial" panose="020B0604020202020204" pitchFamily="34" charset="0"/>
              </a:rPr>
            </a:br>
            <a:endParaRPr lang="en-US" sz="3000" dirty="0">
              <a:latin typeface="Arial" panose="020B0604020202020204" pitchFamily="34" charset="0"/>
              <a:cs typeface="Arial" panose="020B0604020202020204" pitchFamily="34" charset="0"/>
            </a:endParaRPr>
          </a:p>
        </p:txBody>
      </p:sp>
      <p:graphicFrame>
        <p:nvGraphicFramePr>
          <p:cNvPr id="7" name="Content Placeholder 5"/>
          <p:cNvGraphicFramePr>
            <a:graphicFrameLocks/>
          </p:cNvGraphicFramePr>
          <p:nvPr>
            <p:extLst>
              <p:ext uri="{D42A27DB-BD31-4B8C-83A1-F6EECF244321}">
                <p14:modId xmlns:p14="http://schemas.microsoft.com/office/powerpoint/2010/main" val="2235614667"/>
              </p:ext>
            </p:extLst>
          </p:nvPr>
        </p:nvGraphicFramePr>
        <p:xfrm>
          <a:off x="228600" y="3086100"/>
          <a:ext cx="8686800" cy="2743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p:cNvSpPr txBox="1"/>
          <p:nvPr/>
        </p:nvSpPr>
        <p:spPr>
          <a:xfrm>
            <a:off x="232014" y="3673469"/>
            <a:ext cx="8598088" cy="369332"/>
          </a:xfrm>
          <a:prstGeom prst="rect">
            <a:avLst/>
          </a:prstGeom>
          <a:noFill/>
        </p:spPr>
        <p:txBody>
          <a:bodyPr wrap="square" rtlCol="0">
            <a:spAutoFit/>
          </a:bodyPr>
          <a:lstStyle/>
          <a:p>
            <a:r>
              <a:rPr lang="en-US" b="1" i="1" dirty="0">
                <a:solidFill>
                  <a:srgbClr val="D1282E"/>
                </a:solidFill>
              </a:rPr>
              <a:t>State and local partnership to build resiliency to climate change</a:t>
            </a:r>
          </a:p>
        </p:txBody>
      </p:sp>
      <p:sp>
        <p:nvSpPr>
          <p:cNvPr id="2" name="Slide Number Placeholder 1"/>
          <p:cNvSpPr>
            <a:spLocks noGrp="1"/>
          </p:cNvSpPr>
          <p:nvPr>
            <p:ph type="sldNum" sz="quarter" idx="12"/>
          </p:nvPr>
        </p:nvSpPr>
        <p:spPr/>
        <p:txBody>
          <a:bodyPr/>
          <a:lstStyle/>
          <a:p>
            <a:fld id="{BC10594C-12C3-49D5-B979-B8F1D822F98F}" type="slidenum">
              <a:rPr lang="en-US" smtClean="0"/>
              <a:t>4</a:t>
            </a:fld>
            <a:endParaRPr lang="en-US"/>
          </a:p>
        </p:txBody>
      </p:sp>
      <p:sp>
        <p:nvSpPr>
          <p:cNvPr id="4" name="AutoShape 6" descr="Image result for mass audubon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2" descr="Related image"/>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75169" y="2995650"/>
            <a:ext cx="585880" cy="58588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energy and environmental affairs  Logo"/>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000755" y="3021890"/>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670833" y="3046848"/>
            <a:ext cx="508443" cy="508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6" descr="Image result for nature conservancy logo"/>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785364" y="2973183"/>
            <a:ext cx="692129" cy="65280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352800" y="7937"/>
            <a:ext cx="3124200" cy="277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2011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2045" y="189536"/>
            <a:ext cx="8229600" cy="857250"/>
          </a:xfrm>
        </p:spPr>
        <p:txBody>
          <a:bodyPr/>
          <a:lstStyle/>
          <a:p>
            <a:pPr algn="l"/>
            <a:r>
              <a:rPr lang="en-US" dirty="0">
                <a:latin typeface="Arial" panose="020B0604020202020204" pitchFamily="34" charset="0"/>
                <a:cs typeface="Arial" panose="020B0604020202020204" pitchFamily="34" charset="0"/>
              </a:rPr>
              <a:t>MVP </a:t>
            </a:r>
            <a:r>
              <a:rPr lang="en-US" b="1" dirty="0">
                <a:latin typeface="Arial" panose="020B0604020202020204" pitchFamily="34" charset="0"/>
                <a:cs typeface="Arial" panose="020B0604020202020204" pitchFamily="34" charset="0"/>
              </a:rPr>
              <a:t>Principles</a:t>
            </a:r>
          </a:p>
        </p:txBody>
      </p:sp>
      <p:sp>
        <p:nvSpPr>
          <p:cNvPr id="3" name="Content Placeholder 2"/>
          <p:cNvSpPr>
            <a:spLocks noGrp="1"/>
          </p:cNvSpPr>
          <p:nvPr>
            <p:ph idx="1"/>
          </p:nvPr>
        </p:nvSpPr>
        <p:spPr>
          <a:xfrm>
            <a:off x="155575" y="1273180"/>
            <a:ext cx="3818001" cy="3603903"/>
          </a:xfrm>
        </p:spPr>
        <p:txBody>
          <a:bodyPr>
            <a:normAutofit fontScale="70000" lnSpcReduction="20000"/>
          </a:bodyPr>
          <a:lstStyle/>
          <a:p>
            <a:pPr marL="342900" lvl="1" indent="-342900">
              <a:spcAft>
                <a:spcPts val="600"/>
              </a:spcAft>
              <a:buClrTx/>
            </a:pPr>
            <a:r>
              <a:rPr lang="en-US" sz="2400" b="1" dirty="0">
                <a:latin typeface="Arial" panose="020B0604020202020204" pitchFamily="34" charset="0"/>
                <a:cs typeface="Arial" panose="020B0604020202020204" pitchFamily="34" charset="0"/>
              </a:rPr>
              <a:t>Community-led process </a:t>
            </a:r>
            <a:r>
              <a:rPr lang="en-US" sz="2400" dirty="0">
                <a:latin typeface="Arial" panose="020B0604020202020204" pitchFamily="34" charset="0"/>
                <a:cs typeface="Arial" panose="020B0604020202020204" pitchFamily="34" charset="0"/>
              </a:rPr>
              <a:t>that employs local knowledge and buy-in</a:t>
            </a:r>
          </a:p>
          <a:p>
            <a:pPr marL="342900" lvl="1" indent="-342900">
              <a:spcAft>
                <a:spcPts val="600"/>
              </a:spcAft>
              <a:buClrTx/>
            </a:pPr>
            <a:r>
              <a:rPr lang="en-US" sz="2400" b="1" dirty="0">
                <a:latin typeface="Arial" panose="020B0604020202020204" pitchFamily="34" charset="0"/>
                <a:cs typeface="Arial" panose="020B0604020202020204" pitchFamily="34" charset="0"/>
              </a:rPr>
              <a:t>Accessible </a:t>
            </a:r>
            <a:endParaRPr lang="en-US" sz="2400" dirty="0">
              <a:latin typeface="Arial" panose="020B0604020202020204" pitchFamily="34" charset="0"/>
              <a:cs typeface="Arial" panose="020B0604020202020204" pitchFamily="34" charset="0"/>
            </a:endParaRPr>
          </a:p>
          <a:p>
            <a:pPr marL="342900" lvl="1" indent="-342900">
              <a:spcAft>
                <a:spcPts val="600"/>
              </a:spcAft>
              <a:buClrTx/>
            </a:pPr>
            <a:r>
              <a:rPr lang="en-US" sz="2400" b="1" dirty="0">
                <a:latin typeface="Arial" panose="020B0604020202020204" pitchFamily="34" charset="0"/>
                <a:cs typeface="Arial" panose="020B0604020202020204" pitchFamily="34" charset="0"/>
              </a:rPr>
              <a:t>Utilizes partnerships </a:t>
            </a:r>
            <a:r>
              <a:rPr lang="en-US" sz="2400" dirty="0">
                <a:latin typeface="Arial" panose="020B0604020202020204" pitchFamily="34" charset="0"/>
                <a:cs typeface="Arial" panose="020B0604020202020204" pitchFamily="34" charset="0"/>
              </a:rPr>
              <a:t>and leverages existing efforts</a:t>
            </a:r>
          </a:p>
          <a:p>
            <a:pPr marL="342900" lvl="1" indent="-342900">
              <a:spcAft>
                <a:spcPts val="600"/>
              </a:spcAft>
              <a:buClrTx/>
            </a:pPr>
            <a:r>
              <a:rPr lang="en-US" sz="2400" b="1" dirty="0">
                <a:latin typeface="Arial" panose="020B0604020202020204" pitchFamily="34" charset="0"/>
                <a:cs typeface="Arial" panose="020B0604020202020204" pitchFamily="34" charset="0"/>
              </a:rPr>
              <a:t>Mainstreams</a:t>
            </a:r>
            <a:r>
              <a:rPr lang="en-US" sz="2400" dirty="0">
                <a:latin typeface="Arial" panose="020B0604020202020204" pitchFamily="34" charset="0"/>
                <a:cs typeface="Arial" panose="020B0604020202020204" pitchFamily="34" charset="0"/>
              </a:rPr>
              <a:t> climate change</a:t>
            </a:r>
          </a:p>
          <a:p>
            <a:pPr marL="342900" lvl="1" indent="-342900">
              <a:spcAft>
                <a:spcPts val="600"/>
              </a:spcAft>
              <a:buClrTx/>
            </a:pPr>
            <a:r>
              <a:rPr lang="en-US" sz="2400" dirty="0">
                <a:latin typeface="Arial" panose="020B0604020202020204" pitchFamily="34" charset="0"/>
                <a:cs typeface="Arial" panose="020B0604020202020204" pitchFamily="34" charset="0"/>
              </a:rPr>
              <a:t>Addresses</a:t>
            </a:r>
            <a:r>
              <a:rPr lang="en-US" sz="2400" b="1" dirty="0">
                <a:latin typeface="Arial" panose="020B0604020202020204" pitchFamily="34" charset="0"/>
                <a:cs typeface="Arial" panose="020B0604020202020204" pitchFamily="34" charset="0"/>
              </a:rPr>
              <a:t> social equity, </a:t>
            </a:r>
            <a:r>
              <a:rPr lang="en-US" sz="2400" dirty="0">
                <a:latin typeface="Arial" panose="020B0604020202020204" pitchFamily="34" charset="0"/>
                <a:cs typeface="Arial" panose="020B0604020202020204" pitchFamily="34" charset="0"/>
              </a:rPr>
              <a:t>vulnerabilities, and strengths</a:t>
            </a:r>
          </a:p>
          <a:p>
            <a:pPr marL="342900" lvl="1" indent="-342900">
              <a:spcAft>
                <a:spcPts val="600"/>
              </a:spcAft>
              <a:buClrTx/>
            </a:pPr>
            <a:r>
              <a:rPr lang="en-US" sz="2400" b="1" dirty="0">
                <a:latin typeface="Arial" panose="020B0604020202020204" pitchFamily="34" charset="0"/>
                <a:cs typeface="Arial" panose="020B0604020202020204" pitchFamily="34" charset="0"/>
              </a:rPr>
              <a:t>Certified </a:t>
            </a:r>
            <a:r>
              <a:rPr lang="en-US" sz="2400" dirty="0">
                <a:latin typeface="Arial" panose="020B0604020202020204" pitchFamily="34" charset="0"/>
                <a:cs typeface="Arial" panose="020B0604020202020204" pitchFamily="34" charset="0"/>
              </a:rPr>
              <a:t>MVP providers</a:t>
            </a:r>
            <a:endParaRPr lang="en-US" sz="2400" b="1" dirty="0">
              <a:latin typeface="Arial" panose="020B0604020202020204" pitchFamily="34" charset="0"/>
              <a:cs typeface="Arial" panose="020B0604020202020204" pitchFamily="34" charset="0"/>
            </a:endParaRPr>
          </a:p>
          <a:p>
            <a:pPr marL="342900" lvl="1" indent="-342900">
              <a:spcAft>
                <a:spcPts val="600"/>
              </a:spcAft>
              <a:buClrTx/>
            </a:pPr>
            <a:r>
              <a:rPr lang="en-US" sz="2400" b="1" dirty="0">
                <a:latin typeface="Arial" panose="020B0604020202020204" pitchFamily="34" charset="0"/>
                <a:cs typeface="Arial" panose="020B0604020202020204" pitchFamily="34" charset="0"/>
              </a:rPr>
              <a:t>Informs </a:t>
            </a:r>
            <a:r>
              <a:rPr lang="en-US" sz="2400" dirty="0">
                <a:latin typeface="Arial" panose="020B0604020202020204" pitchFamily="34" charset="0"/>
                <a:cs typeface="Arial" panose="020B0604020202020204" pitchFamily="34" charset="0"/>
              </a:rPr>
              <a:t>coordinated </a:t>
            </a:r>
            <a:r>
              <a:rPr lang="en-US" sz="2500" dirty="0">
                <a:latin typeface="Arial" panose="020B0604020202020204" pitchFamily="34" charset="0"/>
                <a:cs typeface="Arial" panose="020B0604020202020204" pitchFamily="34" charset="0"/>
              </a:rPr>
              <a:t>statewide</a:t>
            </a:r>
            <a:r>
              <a:rPr lang="en-US" sz="2400" dirty="0">
                <a:latin typeface="Arial" panose="020B0604020202020204" pitchFamily="34" charset="0"/>
                <a:cs typeface="Arial" panose="020B0604020202020204" pitchFamily="34" charset="0"/>
              </a:rPr>
              <a:t> </a:t>
            </a:r>
            <a:r>
              <a:rPr lang="en-US" sz="2500" dirty="0">
                <a:latin typeface="Arial" panose="020B0604020202020204" pitchFamily="34" charset="0"/>
                <a:cs typeface="Arial" panose="020B0604020202020204" pitchFamily="34" charset="0"/>
              </a:rPr>
              <a:t>efforts</a:t>
            </a:r>
            <a:r>
              <a:rPr lang="en-US" sz="2400" dirty="0">
                <a:latin typeface="Arial" panose="020B0604020202020204" pitchFamily="34" charset="0"/>
                <a:cs typeface="Arial" panose="020B0604020202020204" pitchFamily="34" charset="0"/>
              </a:rPr>
              <a:t>. </a:t>
            </a:r>
          </a:p>
        </p:txBody>
      </p:sp>
      <p:sp>
        <p:nvSpPr>
          <p:cNvPr id="2" name="AutoShape 2" descr="Image result for nature conservancy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Image result for nature conservancy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Slide Number Placeholder 8"/>
          <p:cNvSpPr>
            <a:spLocks noGrp="1"/>
          </p:cNvSpPr>
          <p:nvPr>
            <p:ph type="sldNum" sz="quarter" idx="12"/>
          </p:nvPr>
        </p:nvSpPr>
        <p:spPr/>
        <p:txBody>
          <a:bodyPr/>
          <a:lstStyle/>
          <a:p>
            <a:fld id="{BC10594C-12C3-49D5-B979-B8F1D822F98F}" type="slidenum">
              <a:rPr lang="en-US" smtClean="0"/>
              <a:t>5</a:t>
            </a:fld>
            <a:endParaRPr lang="en-US"/>
          </a:p>
        </p:txBody>
      </p:sp>
      <p:sp>
        <p:nvSpPr>
          <p:cNvPr id="10" name="AutoShape 2" descr="Image result for mass audubon log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4" descr="Image result for mass audubon logo"/>
          <p:cNvSpPr>
            <a:spLocks noChangeAspect="1" noChangeArrowheads="1"/>
          </p:cNvSpPr>
          <p:nvPr/>
        </p:nvSpPr>
        <p:spPr bwMode="auto">
          <a:xfrm>
            <a:off x="612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2" descr="Related ima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47156" y="247314"/>
            <a:ext cx="993598" cy="99359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energy and environmental affairs  Log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03685" y="255764"/>
            <a:ext cx="904597" cy="90459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205528" y="282003"/>
            <a:ext cx="862272" cy="862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6" descr="Image result for nature conservancy logo"/>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76033" y="209550"/>
            <a:ext cx="1173787" cy="110709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973576" y="4409257"/>
            <a:ext cx="5135044" cy="646331"/>
          </a:xfrm>
          <a:prstGeom prst="rect">
            <a:avLst/>
          </a:prstGeom>
          <a:noFill/>
        </p:spPr>
        <p:txBody>
          <a:bodyPr wrap="square" rtlCol="0">
            <a:spAutoFit/>
          </a:bodyPr>
          <a:lstStyle/>
          <a:p>
            <a:pPr algn="r"/>
            <a:r>
              <a:rPr lang="en-US" i="1" dirty="0">
                <a:latin typeface="Arial" panose="020B0604020202020204" pitchFamily="34" charset="0"/>
                <a:cs typeface="Arial" panose="020B0604020202020204" pitchFamily="34" charset="0"/>
              </a:rPr>
              <a:t>Springfield MVP Workshop</a:t>
            </a:r>
            <a:endParaRPr lang="en-US" i="1" dirty="0">
              <a:latin typeface="Arial" panose="020B0604020202020204" pitchFamily="34" charset="0"/>
              <a:cs typeface="Arial" panose="020B0604020202020204" pitchFamily="34" charset="0"/>
              <a:hlinkClick r:id="rId7"/>
            </a:endParaRPr>
          </a:p>
          <a:p>
            <a:pPr algn="r"/>
            <a:r>
              <a:rPr lang="en-US" b="1" dirty="0">
                <a:latin typeface="Arial" panose="020B0604020202020204" pitchFamily="34" charset="0"/>
                <a:cs typeface="Arial" panose="020B0604020202020204" pitchFamily="34" charset="0"/>
                <a:hlinkClick r:id="rId7"/>
              </a:rPr>
              <a:t>www.communityresiliencebuilding.com</a:t>
            </a:r>
            <a:endParaRPr lang="en-US" b="1"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F2CE6FE2-489E-4E6C-A070-9B29863AB1B7}"/>
              </a:ext>
            </a:extLst>
          </p:cNvPr>
          <p:cNvPicPr>
            <a:picLocks noChangeAspect="1"/>
          </p:cNvPicPr>
          <p:nvPr/>
        </p:nvPicPr>
        <p:blipFill rotWithShape="1">
          <a:blip r:embed="rId8"/>
          <a:srcRect l="21343" t="20658" r="24796" b="25586"/>
          <a:stretch/>
        </p:blipFill>
        <p:spPr>
          <a:xfrm>
            <a:off x="4176177" y="1512725"/>
            <a:ext cx="4932443" cy="2867334"/>
          </a:xfrm>
          <a:prstGeom prst="rect">
            <a:avLst/>
          </a:prstGeom>
        </p:spPr>
      </p:pic>
    </p:spTree>
    <p:extLst>
      <p:ext uri="{BB962C8B-B14F-4D97-AF65-F5344CB8AC3E}">
        <p14:creationId xmlns:p14="http://schemas.microsoft.com/office/powerpoint/2010/main" val="1501930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02392"/>
            <a:ext cx="4162924" cy="400110"/>
          </a:xfrm>
        </p:spPr>
        <p:txBody>
          <a:bodyPr>
            <a:noAutofit/>
          </a:bodyPr>
          <a:lstStyle/>
          <a:p>
            <a:pPr marL="0" indent="0">
              <a:buNone/>
            </a:pPr>
            <a:r>
              <a:rPr lang="en-US" sz="2500" b="1" dirty="0">
                <a:latin typeface="Arial" panose="020B0604020202020204" pitchFamily="34" charset="0"/>
                <a:cs typeface="Arial" panose="020B0604020202020204" pitchFamily="34" charset="0"/>
              </a:rPr>
              <a:t>MVP Planning Grant</a:t>
            </a:r>
          </a:p>
          <a:p>
            <a:pPr marL="0" indent="0">
              <a:buNone/>
            </a:pPr>
            <a:r>
              <a:rPr lang="en-US" sz="1800" dirty="0">
                <a:latin typeface="Arial" panose="020B0604020202020204" pitchFamily="34" charset="0"/>
                <a:cs typeface="Arial" panose="020B0604020202020204" pitchFamily="34" charset="0"/>
              </a:rPr>
              <a:t>Open now, rolling applications through 5/3/19</a:t>
            </a:r>
          </a:p>
          <a:p>
            <a:pPr marL="0" indent="0">
              <a:buNone/>
            </a:pPr>
            <a:r>
              <a:rPr lang="en-US" sz="1800" b="1" dirty="0">
                <a:latin typeface="Arial" panose="020B0604020202020204" pitchFamily="34" charset="0"/>
                <a:cs typeface="Arial" panose="020B0604020202020204" pitchFamily="34" charset="0"/>
              </a:rPr>
              <a:t>$15,000- $100,000 per plan, completed by 6/30/2020</a:t>
            </a:r>
          </a:p>
          <a:p>
            <a:pPr marL="0" indent="0">
              <a:buNone/>
            </a:pPr>
            <a:r>
              <a:rPr lang="en-US" sz="1800" b="1" i="1" dirty="0">
                <a:latin typeface="Arial" panose="020B0604020202020204" pitchFamily="34" charset="0"/>
                <a:cs typeface="Arial" panose="020B0604020202020204" pitchFamily="34" charset="0"/>
              </a:rPr>
              <a:t>$1M available </a:t>
            </a:r>
          </a:p>
          <a:p>
            <a:pPr marL="0" indent="0">
              <a:buNone/>
            </a:pPr>
            <a:endParaRPr lang="en-US" sz="1800" b="1" i="1"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a:xfrm>
            <a:off x="4598067" y="102392"/>
            <a:ext cx="4162925" cy="346473"/>
          </a:xfrm>
        </p:spPr>
        <p:txBody>
          <a:bodyPr>
            <a:noAutofit/>
          </a:bodyPr>
          <a:lstStyle/>
          <a:p>
            <a:pPr marL="0" indent="0">
              <a:buNone/>
            </a:pPr>
            <a:r>
              <a:rPr lang="en-US" sz="2500" b="1" dirty="0">
                <a:latin typeface="Arial" panose="020B0604020202020204" pitchFamily="34" charset="0"/>
                <a:cs typeface="Arial" panose="020B0604020202020204" pitchFamily="34" charset="0"/>
              </a:rPr>
              <a:t>MVP Action Grant</a:t>
            </a:r>
          </a:p>
          <a:p>
            <a:pPr marL="0" indent="0">
              <a:buNone/>
            </a:pPr>
            <a:r>
              <a:rPr lang="en-US" sz="1800" dirty="0">
                <a:latin typeface="Arial" panose="020B0604020202020204" pitchFamily="34" charset="0"/>
                <a:cs typeface="Arial" panose="020B0604020202020204" pitchFamily="34" charset="0"/>
              </a:rPr>
              <a:t>Open to MVP communities, applications close 4/19/19</a:t>
            </a:r>
          </a:p>
          <a:p>
            <a:pPr marL="0" indent="0">
              <a:buNone/>
            </a:pPr>
            <a:r>
              <a:rPr lang="en-US" sz="1800" b="1" dirty="0">
                <a:latin typeface="Arial" panose="020B0604020202020204" pitchFamily="34" charset="0"/>
                <a:cs typeface="Arial" panose="020B0604020202020204" pitchFamily="34" charset="0"/>
              </a:rPr>
              <a:t>$25,000- $2M per project, completed by 6/30/2020</a:t>
            </a:r>
          </a:p>
          <a:p>
            <a:pPr marL="0" indent="0">
              <a:buNone/>
            </a:pPr>
            <a:r>
              <a:rPr lang="en-US" sz="1800" dirty="0">
                <a:latin typeface="Arial" panose="020B0604020202020204" pitchFamily="34" charset="0"/>
                <a:cs typeface="Arial" panose="020B0604020202020204" pitchFamily="34" charset="0"/>
              </a:rPr>
              <a:t>37 projects underway</a:t>
            </a:r>
          </a:p>
          <a:p>
            <a:pPr marL="0" indent="0">
              <a:buNone/>
            </a:pPr>
            <a:r>
              <a:rPr lang="en-US" sz="1800" b="1" i="1" dirty="0">
                <a:latin typeface="Arial" panose="020B0604020202020204" pitchFamily="34" charset="0"/>
                <a:cs typeface="Arial" panose="020B0604020202020204" pitchFamily="34" charset="0"/>
              </a:rPr>
              <a:t>$10M available </a:t>
            </a:r>
          </a:p>
        </p:txBody>
      </p:sp>
      <p:sp>
        <p:nvSpPr>
          <p:cNvPr id="5" name="Slide Number Placeholder 4"/>
          <p:cNvSpPr>
            <a:spLocks noGrp="1"/>
          </p:cNvSpPr>
          <p:nvPr>
            <p:ph type="sldNum" sz="quarter" idx="12"/>
          </p:nvPr>
        </p:nvSpPr>
        <p:spPr/>
        <p:txBody>
          <a:bodyPr/>
          <a:lstStyle/>
          <a:p>
            <a:fld id="{BC10594C-12C3-49D5-B979-B8F1D822F98F}" type="slidenum">
              <a:rPr lang="en-US" smtClean="0"/>
              <a:t>6</a:t>
            </a:fld>
            <a:endParaRPr lang="en-US"/>
          </a:p>
        </p:txBody>
      </p:sp>
      <p:pic>
        <p:nvPicPr>
          <p:cNvPr id="6" name="Picture 4" descr="Image result for living shoreline"/>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523874" y="2419349"/>
            <a:ext cx="4162926" cy="201141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descr="https://pbs.twimg.com/media/DKlS-H-U8AAUudF.jpg"/>
          <p:cNvSpPr/>
          <p:nvPr/>
        </p:nvSpPr>
        <p:spPr>
          <a:xfrm>
            <a:off x="228600" y="2114550"/>
            <a:ext cx="4162926" cy="2336232"/>
          </a:xfrm>
          <a:prstGeom prst="rect">
            <a:avLst/>
          </a:prstGeom>
          <a:blipFill>
            <a:blip r:embed="rId3" cstate="email">
              <a:extLst>
                <a:ext uri="{28A0092B-C50C-407E-A947-70E740481C1C}">
                  <a14:useLocalDpi xmlns:a14="http://schemas.microsoft.com/office/drawing/2010/main"/>
                </a:ext>
              </a:extLst>
            </a:blip>
            <a:srcRect/>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 name="Rectangle 7"/>
          <p:cNvSpPr/>
          <p:nvPr/>
        </p:nvSpPr>
        <p:spPr>
          <a:xfrm>
            <a:off x="0" y="4567208"/>
            <a:ext cx="9144000" cy="400110"/>
          </a:xfrm>
          <a:prstGeom prst="rect">
            <a:avLst/>
          </a:prstGeom>
          <a:solidFill>
            <a:srgbClr val="FFC000"/>
          </a:solidFill>
        </p:spPr>
        <p:txBody>
          <a:bodyPr wrap="square">
            <a:spAutoFit/>
          </a:bodyPr>
          <a:lstStyle/>
          <a:p>
            <a:pPr algn="ctr"/>
            <a:r>
              <a:rPr lang="en-US" sz="2000" b="1" dirty="0"/>
              <a:t>https://www.mass.gov/municipal-vulnerability-preparedness-mvp-program</a:t>
            </a:r>
          </a:p>
        </p:txBody>
      </p:sp>
    </p:spTree>
    <p:extLst>
      <p:ext uri="{BB962C8B-B14F-4D97-AF65-F5344CB8AC3E}">
        <p14:creationId xmlns:p14="http://schemas.microsoft.com/office/powerpoint/2010/main" val="1619551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5979"/>
            <a:ext cx="8686800" cy="857250"/>
          </a:xfrm>
          <a:solidFill>
            <a:schemeClr val="accent3"/>
          </a:solidFill>
        </p:spPr>
        <p:txBody>
          <a:bodyPr vert="horz" lIns="91440" tIns="45720" rIns="91440" bIns="45720" rtlCol="0" anchor="ctr">
            <a:normAutofit/>
          </a:bodyPr>
          <a:lstStyle/>
          <a:p>
            <a:r>
              <a:rPr lang="en-US" dirty="0">
                <a:latin typeface="Arial" panose="020B0604020202020204" pitchFamily="34" charset="0"/>
                <a:cs typeface="Arial" panose="020B0604020202020204" pitchFamily="34" charset="0"/>
              </a:rPr>
              <a:t>MVP </a:t>
            </a:r>
            <a:r>
              <a:rPr lang="en-US" b="1" dirty="0">
                <a:latin typeface="Arial" panose="020B0604020202020204" pitchFamily="34" charset="0"/>
                <a:cs typeface="Arial" panose="020B0604020202020204" pitchFamily="34" charset="0"/>
              </a:rPr>
              <a:t>PLANNING</a:t>
            </a:r>
            <a:r>
              <a:rPr lang="en-US" dirty="0">
                <a:latin typeface="Arial" panose="020B0604020202020204" pitchFamily="34" charset="0"/>
                <a:cs typeface="Arial" panose="020B0604020202020204" pitchFamily="34" charset="0"/>
              </a:rPr>
              <a:t> Grant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63190879"/>
              </p:ext>
            </p:extLst>
          </p:nvPr>
        </p:nvGraphicFramePr>
        <p:xfrm>
          <a:off x="228600" y="1387078"/>
          <a:ext cx="8686800" cy="3394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BC10594C-12C3-49D5-B979-B8F1D822F98F}" type="slidenum">
              <a:rPr lang="en-US" smtClean="0"/>
              <a:t>7</a:t>
            </a:fld>
            <a:endParaRPr lang="en-US"/>
          </a:p>
        </p:txBody>
      </p:sp>
    </p:spTree>
    <p:extLst>
      <p:ext uri="{BB962C8B-B14F-4D97-AF65-F5344CB8AC3E}">
        <p14:creationId xmlns:p14="http://schemas.microsoft.com/office/powerpoint/2010/main" val="1719810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5979"/>
            <a:ext cx="8686800" cy="857250"/>
          </a:xfrm>
          <a:solidFill>
            <a:schemeClr val="accent3"/>
          </a:solidFill>
        </p:spPr>
        <p:txBody>
          <a:bodyPr vert="horz" lIns="91440" tIns="45720" rIns="91440" bIns="45720" rtlCol="0" anchor="ctr">
            <a:normAutofit/>
          </a:bodyPr>
          <a:lstStyle/>
          <a:p>
            <a:r>
              <a:rPr lang="en-US" dirty="0">
                <a:latin typeface="Arial" panose="020B0604020202020204" pitchFamily="34" charset="0"/>
                <a:cs typeface="Arial" panose="020B0604020202020204" pitchFamily="34" charset="0"/>
              </a:rPr>
              <a:t>MVP </a:t>
            </a:r>
            <a:r>
              <a:rPr lang="en-US" b="1" dirty="0">
                <a:latin typeface="Arial" panose="020B0604020202020204" pitchFamily="34" charset="0"/>
                <a:cs typeface="Arial" panose="020B0604020202020204" pitchFamily="34" charset="0"/>
              </a:rPr>
              <a:t>ACTION</a:t>
            </a:r>
            <a:r>
              <a:rPr lang="en-US" dirty="0">
                <a:latin typeface="Arial" panose="020B0604020202020204" pitchFamily="34" charset="0"/>
                <a:cs typeface="Arial" panose="020B0604020202020204" pitchFamily="34" charset="0"/>
              </a:rPr>
              <a:t> Grant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57925960"/>
              </p:ext>
            </p:extLst>
          </p:nvPr>
        </p:nvGraphicFramePr>
        <p:xfrm>
          <a:off x="228600" y="1387078"/>
          <a:ext cx="8686800" cy="3394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BC10594C-12C3-49D5-B979-B8F1D822F98F}" type="slidenum">
              <a:rPr lang="en-US" smtClean="0"/>
              <a:t>8</a:t>
            </a:fld>
            <a:endParaRPr lang="en-US"/>
          </a:p>
        </p:txBody>
      </p:sp>
    </p:spTree>
    <p:extLst>
      <p:ext uri="{BB962C8B-B14F-4D97-AF65-F5344CB8AC3E}">
        <p14:creationId xmlns:p14="http://schemas.microsoft.com/office/powerpoint/2010/main" val="2086750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05979"/>
            <a:ext cx="8610600" cy="857250"/>
          </a:xfrm>
          <a:solidFill>
            <a:schemeClr val="accent3"/>
          </a:solidFill>
        </p:spPr>
        <p:txBody>
          <a:bodyPr vert="horz" lIns="91440" tIns="45720" rIns="91440" bIns="45720" rtlCol="0" anchor="ctr">
            <a:normAutofit fontScale="90000"/>
          </a:bodyPr>
          <a:lstStyle/>
          <a:p>
            <a:r>
              <a:rPr lang="en-US" dirty="0">
                <a:latin typeface="Arial" panose="020B0604020202020204" pitchFamily="34" charset="0"/>
                <a:cs typeface="Arial" panose="020B0604020202020204" pitchFamily="34" charset="0"/>
              </a:rPr>
              <a:t>MVP </a:t>
            </a:r>
            <a:r>
              <a:rPr lang="en-US" b="1" dirty="0">
                <a:latin typeface="Arial" panose="020B0604020202020204" pitchFamily="34" charset="0"/>
                <a:cs typeface="Arial" panose="020B0604020202020204" pitchFamily="34" charset="0"/>
              </a:rPr>
              <a:t>Action</a:t>
            </a:r>
            <a:r>
              <a:rPr lang="en-US" dirty="0">
                <a:latin typeface="Arial" panose="020B0604020202020204" pitchFamily="34" charset="0"/>
                <a:cs typeface="Arial" panose="020B0604020202020204" pitchFamily="34" charset="0"/>
              </a:rPr>
              <a:t> Grants: Project Types</a:t>
            </a:r>
          </a:p>
        </p:txBody>
      </p:sp>
      <p:sp>
        <p:nvSpPr>
          <p:cNvPr id="3" name="Content Placeholder 2"/>
          <p:cNvSpPr>
            <a:spLocks noGrp="1"/>
          </p:cNvSpPr>
          <p:nvPr>
            <p:ph idx="1"/>
          </p:nvPr>
        </p:nvSpPr>
        <p:spPr>
          <a:xfrm>
            <a:off x="206829" y="1276350"/>
            <a:ext cx="5105400" cy="4080271"/>
          </a:xfrm>
        </p:spPr>
        <p:txBody>
          <a:bodyPr>
            <a:noAutofit/>
          </a:bodyPr>
          <a:lstStyle/>
          <a:p>
            <a:r>
              <a:rPr lang="en-US" sz="1800" dirty="0">
                <a:latin typeface="Arial" panose="020B0604020202020204" pitchFamily="34" charset="0"/>
                <a:cs typeface="Arial" panose="020B0604020202020204" pitchFamily="34" charset="0"/>
              </a:rPr>
              <a:t>Detailed </a:t>
            </a:r>
            <a:r>
              <a:rPr lang="en-US" sz="1800" b="1" dirty="0">
                <a:latin typeface="Arial" panose="020B0604020202020204" pitchFamily="34" charset="0"/>
                <a:cs typeface="Arial" panose="020B0604020202020204" pitchFamily="34" charset="0"/>
              </a:rPr>
              <a:t>Vulnerability</a:t>
            </a:r>
            <a:r>
              <a:rPr lang="en-US" sz="1800" dirty="0">
                <a:latin typeface="Arial" panose="020B0604020202020204" pitchFamily="34" charset="0"/>
                <a:cs typeface="Arial" panose="020B0604020202020204" pitchFamily="34" charset="0"/>
              </a:rPr>
              <a:t> and Risk Assessment</a:t>
            </a:r>
          </a:p>
          <a:p>
            <a:r>
              <a:rPr lang="en-US" sz="1800" dirty="0">
                <a:latin typeface="Arial" panose="020B0604020202020204" pitchFamily="34" charset="0"/>
                <a:cs typeface="Arial" panose="020B0604020202020204" pitchFamily="34" charset="0"/>
              </a:rPr>
              <a:t>Community </a:t>
            </a:r>
            <a:r>
              <a:rPr lang="en-US" sz="1800" b="1" dirty="0">
                <a:latin typeface="Arial" panose="020B0604020202020204" pitchFamily="34" charset="0"/>
                <a:cs typeface="Arial" panose="020B0604020202020204" pitchFamily="34" charset="0"/>
              </a:rPr>
              <a:t>Outreach</a:t>
            </a:r>
            <a:r>
              <a:rPr lang="en-US" sz="1800" dirty="0">
                <a:latin typeface="Arial" panose="020B0604020202020204" pitchFamily="34" charset="0"/>
                <a:cs typeface="Arial" panose="020B0604020202020204" pitchFamily="34" charset="0"/>
              </a:rPr>
              <a:t> and Education </a:t>
            </a:r>
          </a:p>
          <a:p>
            <a:r>
              <a:rPr lang="en-US" sz="1800" dirty="0">
                <a:latin typeface="Arial" panose="020B0604020202020204" pitchFamily="34" charset="0"/>
                <a:cs typeface="Arial" panose="020B0604020202020204" pitchFamily="34" charset="0"/>
              </a:rPr>
              <a:t>Local </a:t>
            </a:r>
            <a:r>
              <a:rPr lang="en-US" sz="1800" b="1" dirty="0">
                <a:latin typeface="Arial" panose="020B0604020202020204" pitchFamily="34" charset="0"/>
                <a:cs typeface="Arial" panose="020B0604020202020204" pitchFamily="34" charset="0"/>
              </a:rPr>
              <a:t>Bylaws, Ordinances</a:t>
            </a:r>
            <a:r>
              <a:rPr lang="en-US" sz="1800" dirty="0">
                <a:latin typeface="Arial" panose="020B0604020202020204" pitchFamily="34" charset="0"/>
                <a:cs typeface="Arial" panose="020B0604020202020204" pitchFamily="34" charset="0"/>
              </a:rPr>
              <a:t>, Plans, and Other Management Measures </a:t>
            </a:r>
          </a:p>
          <a:p>
            <a:r>
              <a:rPr lang="en-US" sz="1800" b="1" dirty="0">
                <a:latin typeface="Arial" panose="020B0604020202020204" pitchFamily="34" charset="0"/>
                <a:cs typeface="Arial" panose="020B0604020202020204" pitchFamily="34" charset="0"/>
              </a:rPr>
              <a:t>Redesigns</a:t>
            </a:r>
            <a:r>
              <a:rPr lang="en-US" sz="1800" dirty="0">
                <a:latin typeface="Arial" panose="020B0604020202020204" pitchFamily="34" charset="0"/>
                <a:cs typeface="Arial" panose="020B0604020202020204" pitchFamily="34" charset="0"/>
              </a:rPr>
              <a:t> and Retrofits</a:t>
            </a:r>
          </a:p>
          <a:p>
            <a:r>
              <a:rPr lang="en-US" sz="1800" b="1" dirty="0">
                <a:latin typeface="Arial" panose="020B0604020202020204" pitchFamily="34" charset="0"/>
                <a:cs typeface="Arial" panose="020B0604020202020204" pitchFamily="34" charset="0"/>
              </a:rPr>
              <a:t>Nature-Based Flood Protection</a:t>
            </a:r>
            <a:r>
              <a:rPr lang="en-US" sz="1800" dirty="0">
                <a:latin typeface="Arial" panose="020B0604020202020204" pitchFamily="34" charset="0"/>
                <a:cs typeface="Arial" panose="020B0604020202020204" pitchFamily="34" charset="0"/>
              </a:rPr>
              <a:t>, Drought Prevention, Water Quality, and Water Infiltration Techniques</a:t>
            </a:r>
          </a:p>
          <a:p>
            <a:r>
              <a:rPr lang="en-US" sz="1800" dirty="0">
                <a:latin typeface="Arial" panose="020B0604020202020204" pitchFamily="34" charset="0"/>
                <a:cs typeface="Arial" panose="020B0604020202020204" pitchFamily="34" charset="0"/>
              </a:rPr>
              <a:t>Nature-Based, Infrastructure and Technology Solutions to Reduce Vulnerability to </a:t>
            </a:r>
            <a:r>
              <a:rPr lang="en-US" sz="1800" b="1" dirty="0">
                <a:latin typeface="Arial" panose="020B0604020202020204" pitchFamily="34" charset="0"/>
                <a:cs typeface="Arial" panose="020B0604020202020204" pitchFamily="34" charset="0"/>
              </a:rPr>
              <a:t>Extreme Heat and Poor Air Quality </a:t>
            </a: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BC10594C-12C3-49D5-B979-B8F1D822F98F}" type="slidenum">
              <a:rPr lang="en-US" smtClean="0"/>
              <a:t>9</a:t>
            </a:fld>
            <a:endParaRPr lang="en-US"/>
          </a:p>
        </p:txBody>
      </p:sp>
      <p:pic>
        <p:nvPicPr>
          <p:cNvPr id="6" name="Picture 2" descr="Image result for green infrastructure projects"/>
          <p:cNvPicPr>
            <a:picLocks noChangeAspect="1" noChangeArrowheads="1"/>
          </p:cNvPicPr>
          <p:nvPr/>
        </p:nvPicPr>
        <p:blipFill rotWithShape="1">
          <a:blip r:embed="rId3">
            <a:extLst>
              <a:ext uri="{28A0092B-C50C-407E-A947-70E740481C1C}">
                <a14:useLocalDpi xmlns:a14="http://schemas.microsoft.com/office/drawing/2010/main" val="0"/>
              </a:ext>
            </a:extLst>
          </a:blip>
          <a:srcRect b="13436"/>
          <a:stretch/>
        </p:blipFill>
        <p:spPr bwMode="auto">
          <a:xfrm>
            <a:off x="5279571" y="1084217"/>
            <a:ext cx="3657600" cy="4059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1486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tdpowerpointtemplate">
  <a:themeElements>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ppT TEST">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T 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 TE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 TE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 TE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 TE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 TE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 TE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 TE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 TE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 TE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 TE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itdpowerpointtemplate">
  <a:themeElements>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T 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 TE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 TE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 TE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 TE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 TE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 TE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 TE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 TE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 TE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 TE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MA SHMCAP">
      <a:dk1>
        <a:sysClr val="windowText" lastClr="000000"/>
      </a:dk1>
      <a:lt1>
        <a:sysClr val="window" lastClr="FFFFFF"/>
      </a:lt1>
      <a:dk2>
        <a:srgbClr val="4C5C65"/>
      </a:dk2>
      <a:lt2>
        <a:srgbClr val="E9EDEF"/>
      </a:lt2>
      <a:accent1>
        <a:srgbClr val="0095DA"/>
      </a:accent1>
      <a:accent2>
        <a:srgbClr val="00A76D"/>
      </a:accent2>
      <a:accent3>
        <a:srgbClr val="8AC75B"/>
      </a:accent3>
      <a:accent4>
        <a:srgbClr val="FF8B2A"/>
      </a:accent4>
      <a:accent5>
        <a:srgbClr val="FFCB05"/>
      </a:accent5>
      <a:accent6>
        <a:srgbClr val="CDF0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15974</TotalTime>
  <Words>1327</Words>
  <Application>Microsoft Office PowerPoint</Application>
  <PresentationFormat>On-screen Show (16:9)</PresentationFormat>
  <Paragraphs>171</Paragraphs>
  <Slides>16</Slides>
  <Notes>15</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16</vt:i4>
      </vt:variant>
    </vt:vector>
  </HeadingPairs>
  <TitlesOfParts>
    <vt:vector size="28" baseType="lpstr">
      <vt:lpstr>Arial</vt:lpstr>
      <vt:lpstr>Calibri</vt:lpstr>
      <vt:lpstr>Calibri  </vt:lpstr>
      <vt:lpstr>Century Gothic</vt:lpstr>
      <vt:lpstr>Eras Demi ITC</vt:lpstr>
      <vt:lpstr>Eras Medium ITC</vt:lpstr>
      <vt:lpstr>Verdana</vt:lpstr>
      <vt:lpstr>Wingdings</vt:lpstr>
      <vt:lpstr>Office Theme</vt:lpstr>
      <vt:lpstr>itdpowerpointtemplate</vt:lpstr>
      <vt:lpstr>1_itdpowerpointtemplate</vt:lpstr>
      <vt:lpstr>1_Office Theme</vt:lpstr>
      <vt:lpstr>Climate Change Resilience Planning for Municipalities </vt:lpstr>
      <vt:lpstr>EXECUTIVE ORDER 569 2016</vt:lpstr>
      <vt:lpstr>2018 Massachusetts State Hazard Mitigation and Climate Adaptation Plan (SHMCAP)  September 2018  </vt:lpstr>
      <vt:lpstr>Municipal Vulnerability Preparedness (MVP)   44% of the Commonwealth/ 155 communities </vt:lpstr>
      <vt:lpstr>MVP Principles</vt:lpstr>
      <vt:lpstr>PowerPoint Presentation</vt:lpstr>
      <vt:lpstr>MVP PLANNING Grant</vt:lpstr>
      <vt:lpstr>MVP ACTION Grant</vt:lpstr>
      <vt:lpstr>MVP Action Grants: Project Types</vt:lpstr>
      <vt:lpstr>MVP Action Grants: Project Types</vt:lpstr>
      <vt:lpstr>PowerPoint Presentation</vt:lpstr>
      <vt:lpstr>Next Steps</vt:lpstr>
      <vt:lpstr>Climate Resilient Communities Initiative (S.10)</vt:lpstr>
      <vt:lpstr>Next Steps</vt:lpstr>
      <vt:lpstr>PowerPoint Presentation</vt:lpstr>
      <vt:lpstr>PowerPoint Presentation</vt:lpstr>
    </vt:vector>
  </TitlesOfParts>
  <Company>EOEEA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Theoharides, Kathleen (EEA)</dc:creator>
  <cp:lastModifiedBy>Mansfield, Mia (EEA)</cp:lastModifiedBy>
  <cp:revision>211</cp:revision>
  <cp:lastPrinted>2018-01-12T12:28:52Z</cp:lastPrinted>
  <dcterms:created xsi:type="dcterms:W3CDTF">2018-01-06T02:11:02Z</dcterms:created>
  <dcterms:modified xsi:type="dcterms:W3CDTF">2019-03-13T18:20:21Z</dcterms:modified>
</cp:coreProperties>
</file>