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67"/>
  </p:notesMasterIdLst>
  <p:handoutMasterIdLst>
    <p:handoutMasterId r:id="rId68"/>
  </p:handoutMasterIdLst>
  <p:sldIdLst>
    <p:sldId id="256" r:id="rId2"/>
    <p:sldId id="276" r:id="rId3"/>
    <p:sldId id="277" r:id="rId4"/>
    <p:sldId id="258" r:id="rId5"/>
    <p:sldId id="278" r:id="rId6"/>
    <p:sldId id="275" r:id="rId7"/>
    <p:sldId id="279" r:id="rId8"/>
    <p:sldId id="262" r:id="rId9"/>
    <p:sldId id="264" r:id="rId10"/>
    <p:sldId id="263" r:id="rId11"/>
    <p:sldId id="266" r:id="rId12"/>
    <p:sldId id="300" r:id="rId13"/>
    <p:sldId id="265" r:id="rId14"/>
    <p:sldId id="261" r:id="rId15"/>
    <p:sldId id="301" r:id="rId16"/>
    <p:sldId id="267" r:id="rId17"/>
    <p:sldId id="312" r:id="rId18"/>
    <p:sldId id="268" r:id="rId19"/>
    <p:sldId id="269" r:id="rId20"/>
    <p:sldId id="270" r:id="rId21"/>
    <p:sldId id="271" r:id="rId22"/>
    <p:sldId id="272" r:id="rId23"/>
    <p:sldId id="273" r:id="rId24"/>
    <p:sldId id="280" r:id="rId25"/>
    <p:sldId id="281" r:id="rId26"/>
    <p:sldId id="282" r:id="rId27"/>
    <p:sldId id="283" r:id="rId28"/>
    <p:sldId id="311" r:id="rId29"/>
    <p:sldId id="286" r:id="rId30"/>
    <p:sldId id="274" r:id="rId31"/>
    <p:sldId id="288" r:id="rId32"/>
    <p:sldId id="327" r:id="rId33"/>
    <p:sldId id="333" r:id="rId34"/>
    <p:sldId id="287" r:id="rId35"/>
    <p:sldId id="313" r:id="rId36"/>
    <p:sldId id="314" r:id="rId37"/>
    <p:sldId id="323" r:id="rId38"/>
    <p:sldId id="292" r:id="rId39"/>
    <p:sldId id="293" r:id="rId40"/>
    <p:sldId id="315" r:id="rId41"/>
    <p:sldId id="328" r:id="rId42"/>
    <p:sldId id="297" r:id="rId43"/>
    <p:sldId id="298" r:id="rId44"/>
    <p:sldId id="303" r:id="rId45"/>
    <p:sldId id="335" r:id="rId46"/>
    <p:sldId id="317" r:id="rId47"/>
    <p:sldId id="329" r:id="rId48"/>
    <p:sldId id="299" r:id="rId49"/>
    <p:sldId id="306" r:id="rId50"/>
    <p:sldId id="318" r:id="rId51"/>
    <p:sldId id="319" r:id="rId52"/>
    <p:sldId id="330" r:id="rId53"/>
    <p:sldId id="334" r:id="rId54"/>
    <p:sldId id="307" r:id="rId55"/>
    <p:sldId id="308" r:id="rId56"/>
    <p:sldId id="309" r:id="rId57"/>
    <p:sldId id="310" r:id="rId58"/>
    <p:sldId id="320" r:id="rId59"/>
    <p:sldId id="324" r:id="rId60"/>
    <p:sldId id="336" r:id="rId61"/>
    <p:sldId id="321" r:id="rId62"/>
    <p:sldId id="331" r:id="rId63"/>
    <p:sldId id="325" r:id="rId64"/>
    <p:sldId id="326" r:id="rId65"/>
    <p:sldId id="332" r:id="rId6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107" d="100"/>
          <a:sy n="107" d="100"/>
        </p:scale>
        <p:origin x="-7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slide" Target="slides/slide25.xml"/>
  <Relationship Id="rId27" Type="http://schemas.openxmlformats.org/officeDocument/2006/relationships/slide" Target="slides/slide26.xml"/>
  <Relationship Id="rId28" Type="http://schemas.openxmlformats.org/officeDocument/2006/relationships/slide" Target="slides/slide27.xml"/>
  <Relationship Id="rId29" Type="http://schemas.openxmlformats.org/officeDocument/2006/relationships/slide" Target="slides/slide28.xml"/>
  <Relationship Id="rId3" Type="http://schemas.openxmlformats.org/officeDocument/2006/relationships/slide" Target="slides/slide2.xml"/>
  <Relationship Id="rId30" Type="http://schemas.openxmlformats.org/officeDocument/2006/relationships/slide" Target="slides/slide29.xml"/>
  <Relationship Id="rId31" Type="http://schemas.openxmlformats.org/officeDocument/2006/relationships/slide" Target="slides/slide30.xml"/>
  <Relationship Id="rId32" Type="http://schemas.openxmlformats.org/officeDocument/2006/relationships/slide" Target="slides/slide31.xml"/>
  <Relationship Id="rId33" Type="http://schemas.openxmlformats.org/officeDocument/2006/relationships/slide" Target="slides/slide32.xml"/>
  <Relationship Id="rId34" Type="http://schemas.openxmlformats.org/officeDocument/2006/relationships/slide" Target="slides/slide33.xml"/>
  <Relationship Id="rId35" Type="http://schemas.openxmlformats.org/officeDocument/2006/relationships/slide" Target="slides/slide34.xml"/>
  <Relationship Id="rId36" Type="http://schemas.openxmlformats.org/officeDocument/2006/relationships/slide" Target="slides/slide35.xml"/>
  <Relationship Id="rId37" Type="http://schemas.openxmlformats.org/officeDocument/2006/relationships/slide" Target="slides/slide36.xml"/>
  <Relationship Id="rId38" Type="http://schemas.openxmlformats.org/officeDocument/2006/relationships/slide" Target="slides/slide37.xml"/>
  <Relationship Id="rId39" Type="http://schemas.openxmlformats.org/officeDocument/2006/relationships/slide" Target="slides/slide38.xml"/>
  <Relationship Id="rId4" Type="http://schemas.openxmlformats.org/officeDocument/2006/relationships/slide" Target="slides/slide3.xml"/>
  <Relationship Id="rId40" Type="http://schemas.openxmlformats.org/officeDocument/2006/relationships/slide" Target="slides/slide39.xml"/>
  <Relationship Id="rId41" Type="http://schemas.openxmlformats.org/officeDocument/2006/relationships/slide" Target="slides/slide40.xml"/>
  <Relationship Id="rId42" Type="http://schemas.openxmlformats.org/officeDocument/2006/relationships/slide" Target="slides/slide41.xml"/>
  <Relationship Id="rId43" Type="http://schemas.openxmlformats.org/officeDocument/2006/relationships/slide" Target="slides/slide42.xml"/>
  <Relationship Id="rId44" Type="http://schemas.openxmlformats.org/officeDocument/2006/relationships/slide" Target="slides/slide43.xml"/>
  <Relationship Id="rId45" Type="http://schemas.openxmlformats.org/officeDocument/2006/relationships/slide" Target="slides/slide44.xml"/>
  <Relationship Id="rId46" Type="http://schemas.openxmlformats.org/officeDocument/2006/relationships/slide" Target="slides/slide45.xml"/>
  <Relationship Id="rId47" Type="http://schemas.openxmlformats.org/officeDocument/2006/relationships/slide" Target="slides/slide46.xml"/>
  <Relationship Id="rId48" Type="http://schemas.openxmlformats.org/officeDocument/2006/relationships/slide" Target="slides/slide47.xml"/>
  <Relationship Id="rId49" Type="http://schemas.openxmlformats.org/officeDocument/2006/relationships/slide" Target="slides/slide48.xml"/>
  <Relationship Id="rId5" Type="http://schemas.openxmlformats.org/officeDocument/2006/relationships/slide" Target="slides/slide4.xml"/>
  <Relationship Id="rId50" Type="http://schemas.openxmlformats.org/officeDocument/2006/relationships/slide" Target="slides/slide49.xml"/>
  <Relationship Id="rId51" Type="http://schemas.openxmlformats.org/officeDocument/2006/relationships/slide" Target="slides/slide50.xml"/>
  <Relationship Id="rId52" Type="http://schemas.openxmlformats.org/officeDocument/2006/relationships/slide" Target="slides/slide51.xml"/>
  <Relationship Id="rId53" Type="http://schemas.openxmlformats.org/officeDocument/2006/relationships/slide" Target="slides/slide52.xml"/>
  <Relationship Id="rId54" Type="http://schemas.openxmlformats.org/officeDocument/2006/relationships/slide" Target="slides/slide53.xml"/>
  <Relationship Id="rId55" Type="http://schemas.openxmlformats.org/officeDocument/2006/relationships/slide" Target="slides/slide54.xml"/>
  <Relationship Id="rId56" Type="http://schemas.openxmlformats.org/officeDocument/2006/relationships/slide" Target="slides/slide55.xml"/>
  <Relationship Id="rId57" Type="http://schemas.openxmlformats.org/officeDocument/2006/relationships/slide" Target="slides/slide56.xml"/>
  <Relationship Id="rId58" Type="http://schemas.openxmlformats.org/officeDocument/2006/relationships/slide" Target="slides/slide57.xml"/>
  <Relationship Id="rId59" Type="http://schemas.openxmlformats.org/officeDocument/2006/relationships/slide" Target="slides/slide58.xml"/>
  <Relationship Id="rId6" Type="http://schemas.openxmlformats.org/officeDocument/2006/relationships/slide" Target="slides/slide5.xml"/>
  <Relationship Id="rId60" Type="http://schemas.openxmlformats.org/officeDocument/2006/relationships/slide" Target="slides/slide59.xml"/>
  <Relationship Id="rId61" Type="http://schemas.openxmlformats.org/officeDocument/2006/relationships/slide" Target="slides/slide60.xml"/>
  <Relationship Id="rId62" Type="http://schemas.openxmlformats.org/officeDocument/2006/relationships/slide" Target="slides/slide61.xml"/>
  <Relationship Id="rId63" Type="http://schemas.openxmlformats.org/officeDocument/2006/relationships/slide" Target="slides/slide62.xml"/>
  <Relationship Id="rId64" Type="http://schemas.openxmlformats.org/officeDocument/2006/relationships/slide" Target="slides/slide63.xml"/>
  <Relationship Id="rId65" Type="http://schemas.openxmlformats.org/officeDocument/2006/relationships/slide" Target="slides/slide64.xml"/>
  <Relationship Id="rId66" Type="http://schemas.openxmlformats.org/officeDocument/2006/relationships/slide" Target="slides/slide65.xml"/>
  <Relationship Id="rId67" Type="http://schemas.openxmlformats.org/officeDocument/2006/relationships/notesMaster" Target="notesMasters/notesMaster1.xml"/>
  <Relationship Id="rId68" Type="http://schemas.openxmlformats.org/officeDocument/2006/relationships/handoutMaster" Target="handoutMasters/handoutMaster1.xml"/>
  <Relationship Id="rId69" Type="http://schemas.openxmlformats.org/officeDocument/2006/relationships/presProps" Target="presProps.xml"/>
  <Relationship Id="rId7" Type="http://schemas.openxmlformats.org/officeDocument/2006/relationships/slide" Target="slides/slide6.xml"/>
  <Relationship Id="rId70" Type="http://schemas.openxmlformats.org/officeDocument/2006/relationships/viewProps" Target="viewProps.xml"/>
  <Relationship Id="rId71" Type="http://schemas.openxmlformats.org/officeDocument/2006/relationships/theme" Target="theme/theme1.xml"/>
  <Relationship Id="rId72" Type="http://schemas.openxmlformats.org/officeDocument/2006/relationships/tableStyles" Target="tableStyles.xml"/>
  <Relationship Id="rId8" Type="http://schemas.openxmlformats.org/officeDocument/2006/relationships/slide" Target="slides/slide7.xml"/>
  <Relationship Id="rId9" Type="http://schemas.openxmlformats.org/officeDocument/2006/relationships/slide" Target="slides/slide8.xml"/>
</Relationships>

</file>

<file path=ppt/handoutMasters/_rels/handoutMaster1.xml.rels><?xml version="1.0" encoding="UTF-8"?>

<Relationships xmlns="http://schemas.openxmlformats.org/package/2006/relationships">
  <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9BE9D68-E0AD-424B-ABAF-3FF17993B4FA}" type="datetimeFigureOut">
              <a:rPr lang="en-US" smtClean="0"/>
              <a:t>10/21/2015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CD67395-AFA8-B847-819D-4C9B07EEA80B}" type="slidenum">
              <a:rPr lang="en-US" smtClean="0"/>
              <a:t>‹#›</a:t>
            </a:fld>
            <a:endParaRPr lang="en-US"/>
          </a:p>
        </p:txBody>
      </p:sp>
    </p:spTree>
    <p:extLst>
      <p:ext uri="{BB962C8B-B14F-4D97-AF65-F5344CB8AC3E}">
        <p14:creationId xmlns:p14="http://schemas.microsoft.com/office/powerpoint/2010/main" val="286839376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2B6A4B-D61A-A54A-952D-582C9CD74E92}" type="datetimeFigureOut">
              <a:rPr lang="en-US" smtClean="0"/>
              <a:t>10/21/2015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3A53A0-5F24-8B4A-95F9-3D820A57AF8C}" type="slidenum">
              <a:rPr lang="en-US" smtClean="0"/>
              <a:t>‹#›</a:t>
            </a:fld>
            <a:endParaRPr lang="en-US"/>
          </a:p>
        </p:txBody>
      </p:sp>
    </p:spTree>
    <p:extLst>
      <p:ext uri="{BB962C8B-B14F-4D97-AF65-F5344CB8AC3E}">
        <p14:creationId xmlns:p14="http://schemas.microsoft.com/office/powerpoint/2010/main" val="64176995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4.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point</a:t>
            </a:r>
            <a:r>
              <a:rPr lang="en-US" baseline="0" dirty="0" smtClean="0"/>
              <a:t> must be repeatedly emphasized.  Any conduct that appears permitted under a Code provision could, under the individual circumstances presented, be prohibited because of these overarching principles.</a:t>
            </a:r>
            <a:endParaRPr lang="en-US" dirty="0"/>
          </a:p>
        </p:txBody>
      </p:sp>
      <p:sp>
        <p:nvSpPr>
          <p:cNvPr id="4" name="Slide Number Placeholder 3"/>
          <p:cNvSpPr>
            <a:spLocks noGrp="1"/>
          </p:cNvSpPr>
          <p:nvPr>
            <p:ph type="sldNum" sz="quarter" idx="10"/>
          </p:nvPr>
        </p:nvSpPr>
        <p:spPr/>
        <p:txBody>
          <a:bodyPr/>
          <a:lstStyle/>
          <a:p>
            <a:fld id="{443A53A0-5F24-8B4A-95F9-3D820A57AF8C}" type="slidenum">
              <a:rPr lang="en-US" smtClean="0"/>
              <a:t>6</a:t>
            </a:fld>
            <a:endParaRPr lang="en-US"/>
          </a:p>
        </p:txBody>
      </p:sp>
    </p:spTree>
    <p:extLst>
      <p:ext uri="{BB962C8B-B14F-4D97-AF65-F5344CB8AC3E}">
        <p14:creationId xmlns:p14="http://schemas.microsoft.com/office/powerpoint/2010/main" val="26454831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a:t>
            </a:r>
            <a:r>
              <a:rPr lang="en-US" baseline="0" dirty="0" smtClean="0"/>
              <a:t> could be skipped and just mentioned by presenter</a:t>
            </a:r>
            <a:endParaRPr lang="en-US" dirty="0"/>
          </a:p>
        </p:txBody>
      </p:sp>
      <p:sp>
        <p:nvSpPr>
          <p:cNvPr id="4" name="Slide Number Placeholder 3"/>
          <p:cNvSpPr>
            <a:spLocks noGrp="1"/>
          </p:cNvSpPr>
          <p:nvPr>
            <p:ph type="sldNum" sz="quarter" idx="10"/>
          </p:nvPr>
        </p:nvSpPr>
        <p:spPr/>
        <p:txBody>
          <a:bodyPr/>
          <a:lstStyle/>
          <a:p>
            <a:fld id="{443A53A0-5F24-8B4A-95F9-3D820A57AF8C}" type="slidenum">
              <a:rPr lang="en-US" smtClean="0"/>
              <a:t>7</a:t>
            </a:fld>
            <a:endParaRPr lang="en-US"/>
          </a:p>
        </p:txBody>
      </p:sp>
    </p:spTree>
    <p:extLst>
      <p:ext uri="{BB962C8B-B14F-4D97-AF65-F5344CB8AC3E}">
        <p14:creationId xmlns:p14="http://schemas.microsoft.com/office/powerpoint/2010/main" val="4663477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Emphasize that these points will be discussed during rest of presentation and hypotheticals</a:t>
            </a:r>
            <a:endParaRPr lang="en-US" dirty="0"/>
          </a:p>
        </p:txBody>
      </p:sp>
      <p:sp>
        <p:nvSpPr>
          <p:cNvPr id="4" name="Slide Number Placeholder 3"/>
          <p:cNvSpPr>
            <a:spLocks noGrp="1"/>
          </p:cNvSpPr>
          <p:nvPr>
            <p:ph type="sldNum" sz="quarter" idx="10"/>
          </p:nvPr>
        </p:nvSpPr>
        <p:spPr/>
        <p:txBody>
          <a:bodyPr/>
          <a:lstStyle/>
          <a:p>
            <a:fld id="{443A53A0-5F24-8B4A-95F9-3D820A57AF8C}" type="slidenum">
              <a:rPr lang="en-US" smtClean="0"/>
              <a:t>8</a:t>
            </a:fld>
            <a:endParaRPr lang="en-US"/>
          </a:p>
        </p:txBody>
      </p:sp>
    </p:spTree>
    <p:extLst>
      <p:ext uri="{BB962C8B-B14F-4D97-AF65-F5344CB8AC3E}">
        <p14:creationId xmlns:p14="http://schemas.microsoft.com/office/powerpoint/2010/main" val="33474521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Will be explained in more detail</a:t>
            </a:r>
            <a:endParaRPr lang="en-US" dirty="0"/>
          </a:p>
        </p:txBody>
      </p:sp>
      <p:sp>
        <p:nvSpPr>
          <p:cNvPr id="4" name="Slide Number Placeholder 3"/>
          <p:cNvSpPr>
            <a:spLocks noGrp="1"/>
          </p:cNvSpPr>
          <p:nvPr>
            <p:ph type="sldNum" sz="quarter" idx="10"/>
          </p:nvPr>
        </p:nvSpPr>
        <p:spPr/>
        <p:txBody>
          <a:bodyPr/>
          <a:lstStyle/>
          <a:p>
            <a:fld id="{443A53A0-5F24-8B4A-95F9-3D820A57AF8C}" type="slidenum">
              <a:rPr lang="en-US" smtClean="0"/>
              <a:t>16</a:t>
            </a:fld>
            <a:endParaRPr lang="en-US"/>
          </a:p>
        </p:txBody>
      </p:sp>
    </p:spTree>
    <p:extLst>
      <p:ext uri="{BB962C8B-B14F-4D97-AF65-F5344CB8AC3E}">
        <p14:creationId xmlns:p14="http://schemas.microsoft.com/office/powerpoint/2010/main" val="16656303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series</a:t>
            </a:r>
            <a:r>
              <a:rPr lang="en-US" baseline="0" dirty="0" smtClean="0"/>
              <a:t> of slides may be omitted in the interest of time, as many of these topics will be addressed in hypotheticals</a:t>
            </a:r>
            <a:endParaRPr lang="en-US" dirty="0"/>
          </a:p>
        </p:txBody>
      </p:sp>
      <p:sp>
        <p:nvSpPr>
          <p:cNvPr id="4" name="Slide Number Placeholder 3"/>
          <p:cNvSpPr>
            <a:spLocks noGrp="1"/>
          </p:cNvSpPr>
          <p:nvPr>
            <p:ph type="sldNum" sz="quarter" idx="10"/>
          </p:nvPr>
        </p:nvSpPr>
        <p:spPr/>
        <p:txBody>
          <a:bodyPr/>
          <a:lstStyle/>
          <a:p>
            <a:fld id="{443A53A0-5F24-8B4A-95F9-3D820A57AF8C}" type="slidenum">
              <a:rPr lang="en-US" smtClean="0"/>
              <a:t>21</a:t>
            </a:fld>
            <a:endParaRPr lang="en-US"/>
          </a:p>
        </p:txBody>
      </p:sp>
    </p:spTree>
    <p:extLst>
      <p:ext uri="{BB962C8B-B14F-4D97-AF65-F5344CB8AC3E}">
        <p14:creationId xmlns:p14="http://schemas.microsoft.com/office/powerpoint/2010/main" val="24307428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Based on hypotheticals. Use at beginning and/or end.</a:t>
            </a:r>
            <a:endParaRPr lang="en-US" dirty="0"/>
          </a:p>
        </p:txBody>
      </p:sp>
      <p:sp>
        <p:nvSpPr>
          <p:cNvPr id="4" name="Slide Number Placeholder 3"/>
          <p:cNvSpPr>
            <a:spLocks noGrp="1"/>
          </p:cNvSpPr>
          <p:nvPr>
            <p:ph type="sldNum" sz="quarter" idx="10"/>
          </p:nvPr>
        </p:nvSpPr>
        <p:spPr/>
        <p:txBody>
          <a:bodyPr/>
          <a:lstStyle/>
          <a:p>
            <a:fld id="{443A53A0-5F24-8B4A-95F9-3D820A57AF8C}" type="slidenum">
              <a:rPr lang="en-US" smtClean="0"/>
              <a:t>34</a:t>
            </a:fld>
            <a:endParaRPr lang="en-US"/>
          </a:p>
        </p:txBody>
      </p:sp>
    </p:spTree>
    <p:extLst>
      <p:ext uri="{BB962C8B-B14F-4D97-AF65-F5344CB8AC3E}">
        <p14:creationId xmlns:p14="http://schemas.microsoft.com/office/powerpoint/2010/main" val="618743130"/>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D9295E3-5002-FB48-A8C3-246E5B5E1876}" type="datetime1">
              <a:rPr lang="en-US" smtClean="0"/>
              <a:t>10/21/2015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35C26D-8B93-1D4C-ABF8-ADCC2A0A9B26}" type="slidenum">
              <a:rPr lang="en-US" smtClean="0"/>
              <a:t>‹#›</a:t>
            </a:fld>
            <a:endParaRPr lang="en-US"/>
          </a:p>
        </p:txBody>
      </p:sp>
    </p:spTree>
    <p:extLst>
      <p:ext uri="{BB962C8B-B14F-4D97-AF65-F5344CB8AC3E}">
        <p14:creationId xmlns:p14="http://schemas.microsoft.com/office/powerpoint/2010/main" val="3083049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F2C6CA-2901-6E41-9818-135E3937797C}" type="datetime1">
              <a:rPr lang="en-US" smtClean="0"/>
              <a:t>10/21/2015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35C26D-8B93-1D4C-ABF8-ADCC2A0A9B26}" type="slidenum">
              <a:rPr lang="en-US" smtClean="0"/>
              <a:t>‹#›</a:t>
            </a:fld>
            <a:endParaRPr lang="en-US"/>
          </a:p>
        </p:txBody>
      </p:sp>
    </p:spTree>
    <p:extLst>
      <p:ext uri="{BB962C8B-B14F-4D97-AF65-F5344CB8AC3E}">
        <p14:creationId xmlns:p14="http://schemas.microsoft.com/office/powerpoint/2010/main" val="1559587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E5CB4C-7D19-BD42-A51E-D0B3719119E5}" type="datetime1">
              <a:rPr lang="en-US" smtClean="0"/>
              <a:t>10/21/2015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35C26D-8B93-1D4C-ABF8-ADCC2A0A9B26}" type="slidenum">
              <a:rPr lang="en-US" smtClean="0"/>
              <a:t>‹#›</a:t>
            </a:fld>
            <a:endParaRPr lang="en-US"/>
          </a:p>
        </p:txBody>
      </p:sp>
    </p:spTree>
    <p:extLst>
      <p:ext uri="{BB962C8B-B14F-4D97-AF65-F5344CB8AC3E}">
        <p14:creationId xmlns:p14="http://schemas.microsoft.com/office/powerpoint/2010/main" val="4285985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C0402B-4F39-0B48-9127-7445874FE630}" type="datetime1">
              <a:rPr lang="en-US" smtClean="0"/>
              <a:t>10/21/2015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35C26D-8B93-1D4C-ABF8-ADCC2A0A9B26}" type="slidenum">
              <a:rPr lang="en-US" smtClean="0"/>
              <a:t>‹#›</a:t>
            </a:fld>
            <a:endParaRPr lang="en-US"/>
          </a:p>
        </p:txBody>
      </p:sp>
    </p:spTree>
    <p:extLst>
      <p:ext uri="{BB962C8B-B14F-4D97-AF65-F5344CB8AC3E}">
        <p14:creationId xmlns:p14="http://schemas.microsoft.com/office/powerpoint/2010/main" val="1474710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B4391A-E9D9-1141-9A3A-BA4E2514340B}" type="datetime1">
              <a:rPr lang="en-US" smtClean="0"/>
              <a:t>10/21/2015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B35C26D-8B93-1D4C-ABF8-ADCC2A0A9B26}" type="slidenum">
              <a:rPr lang="en-US" smtClean="0"/>
              <a:t>‹#›</a:t>
            </a:fld>
            <a:endParaRPr lang="en-US"/>
          </a:p>
        </p:txBody>
      </p:sp>
    </p:spTree>
    <p:extLst>
      <p:ext uri="{BB962C8B-B14F-4D97-AF65-F5344CB8AC3E}">
        <p14:creationId xmlns:p14="http://schemas.microsoft.com/office/powerpoint/2010/main" val="4211770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C3527C0-24DD-F540-8DB1-D0AA22EF205B}" type="datetime1">
              <a:rPr lang="en-US" smtClean="0"/>
              <a:t>10/21/2015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35C26D-8B93-1D4C-ABF8-ADCC2A0A9B26}" type="slidenum">
              <a:rPr lang="en-US" smtClean="0"/>
              <a:t>‹#›</a:t>
            </a:fld>
            <a:endParaRPr lang="en-US"/>
          </a:p>
        </p:txBody>
      </p:sp>
    </p:spTree>
    <p:extLst>
      <p:ext uri="{BB962C8B-B14F-4D97-AF65-F5344CB8AC3E}">
        <p14:creationId xmlns:p14="http://schemas.microsoft.com/office/powerpoint/2010/main" val="4057896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1FA5399-8A73-BA47-BDAE-32A889A2C550}" type="datetime1">
              <a:rPr lang="en-US" smtClean="0"/>
              <a:t>10/21/2015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B35C26D-8B93-1D4C-ABF8-ADCC2A0A9B26}" type="slidenum">
              <a:rPr lang="en-US" smtClean="0"/>
              <a:t>‹#›</a:t>
            </a:fld>
            <a:endParaRPr lang="en-US"/>
          </a:p>
        </p:txBody>
      </p:sp>
    </p:spTree>
    <p:extLst>
      <p:ext uri="{BB962C8B-B14F-4D97-AF65-F5344CB8AC3E}">
        <p14:creationId xmlns:p14="http://schemas.microsoft.com/office/powerpoint/2010/main" val="39865677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ECE41B-D0EF-D944-A352-61CA81D6C4FD}" type="datetime1">
              <a:rPr lang="en-US" smtClean="0"/>
              <a:t>10/21/2015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B35C26D-8B93-1D4C-ABF8-ADCC2A0A9B26}" type="slidenum">
              <a:rPr lang="en-US" smtClean="0"/>
              <a:t>‹#›</a:t>
            </a:fld>
            <a:endParaRPr lang="en-US"/>
          </a:p>
        </p:txBody>
      </p:sp>
    </p:spTree>
    <p:extLst>
      <p:ext uri="{BB962C8B-B14F-4D97-AF65-F5344CB8AC3E}">
        <p14:creationId xmlns:p14="http://schemas.microsoft.com/office/powerpoint/2010/main" val="23674568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F59B69-6698-2144-9C22-0B0ED0ACFD37}" type="datetime1">
              <a:rPr lang="en-US" smtClean="0"/>
              <a:t>10/21/2015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B35C26D-8B93-1D4C-ABF8-ADCC2A0A9B26}" type="slidenum">
              <a:rPr lang="en-US" smtClean="0"/>
              <a:t>‹#›</a:t>
            </a:fld>
            <a:endParaRPr lang="en-US"/>
          </a:p>
        </p:txBody>
      </p:sp>
    </p:spTree>
    <p:extLst>
      <p:ext uri="{BB962C8B-B14F-4D97-AF65-F5344CB8AC3E}">
        <p14:creationId xmlns:p14="http://schemas.microsoft.com/office/powerpoint/2010/main" val="3784173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4EAE1C-106A-8843-A59C-A6B26995BBA9}" type="datetime1">
              <a:rPr lang="en-US" smtClean="0"/>
              <a:t>10/21/2015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35C26D-8B93-1D4C-ABF8-ADCC2A0A9B26}" type="slidenum">
              <a:rPr lang="en-US" smtClean="0"/>
              <a:t>‹#›</a:t>
            </a:fld>
            <a:endParaRPr lang="en-US"/>
          </a:p>
        </p:txBody>
      </p:sp>
    </p:spTree>
    <p:extLst>
      <p:ext uri="{BB962C8B-B14F-4D97-AF65-F5344CB8AC3E}">
        <p14:creationId xmlns:p14="http://schemas.microsoft.com/office/powerpoint/2010/main" val="2145445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669FA5-9438-A64B-B1D9-1BDC1A966026}" type="datetime1">
              <a:rPr lang="en-US" smtClean="0"/>
              <a:t>10/21/2015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B35C26D-8B93-1D4C-ABF8-ADCC2A0A9B26}" type="slidenum">
              <a:rPr lang="en-US" smtClean="0"/>
              <a:t>‹#›</a:t>
            </a:fld>
            <a:endParaRPr lang="en-US"/>
          </a:p>
        </p:txBody>
      </p:sp>
    </p:spTree>
    <p:extLst>
      <p:ext uri="{BB962C8B-B14F-4D97-AF65-F5344CB8AC3E}">
        <p14:creationId xmlns:p14="http://schemas.microsoft.com/office/powerpoint/2010/main" val="57358078"/>
      </p:ext>
    </p:extLst>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602F23-00BA-1A48-962E-BD94DA4D5B1A}" type="datetime1">
              <a:rPr lang="en-US" smtClean="0"/>
              <a:t>10/21/2015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35C26D-8B93-1D4C-ABF8-ADCC2A0A9B26}" type="slidenum">
              <a:rPr lang="en-US" smtClean="0"/>
              <a:t>‹#›</a:t>
            </a:fld>
            <a:endParaRPr lang="en-US"/>
          </a:p>
        </p:txBody>
      </p:sp>
    </p:spTree>
    <p:extLst>
      <p:ext uri="{BB962C8B-B14F-4D97-AF65-F5344CB8AC3E}">
        <p14:creationId xmlns:p14="http://schemas.microsoft.com/office/powerpoint/2010/main" val="2218238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7.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29.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2.xml.rels><?xml version="1.0" encoding="UTF-8"?>

<Relationships xmlns="http://schemas.openxmlformats.org/package/2006/relationships">
  <Relationship Id="rId1" Type="http://schemas.openxmlformats.org/officeDocument/2006/relationships/slideLayout" Target="../slideLayouts/slideLayout7.xml"/>
</Relationships>

</file>

<file path=ppt/slides/_rels/slide3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3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7.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39.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7.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49.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5.xml.rels><?xml version="1.0" encoding="UTF-8"?>

<Relationships xmlns="http://schemas.openxmlformats.org/package/2006/relationships">
  <Relationship Id="rId1" Type="http://schemas.openxmlformats.org/officeDocument/2006/relationships/slideLayout" Target="../slideLayouts/slideLayout6.xml"/>
</Relationships>

</file>

<file path=ppt/slides/_rels/slide5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7.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8.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59.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xml"/>
</Relationships>

</file>

<file path=ppt/slides/_rels/slide6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6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6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6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64.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6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2016 Code of Judicial Conduct</a:t>
            </a:r>
            <a:endParaRPr lang="en-US" dirty="0"/>
          </a:p>
        </p:txBody>
      </p:sp>
      <p:sp>
        <p:nvSpPr>
          <p:cNvPr id="3" name="Subtitle 2"/>
          <p:cNvSpPr>
            <a:spLocks noGrp="1"/>
          </p:cNvSpPr>
          <p:nvPr>
            <p:ph type="subTitle" idx="1"/>
          </p:nvPr>
        </p:nvSpPr>
        <p:spPr/>
        <p:txBody>
          <a:bodyPr/>
          <a:lstStyle/>
          <a:p>
            <a:r>
              <a:rPr lang="en-US" dirty="0" smtClean="0">
                <a:solidFill>
                  <a:schemeClr val="tx1"/>
                </a:solidFill>
              </a:rPr>
              <a:t>Effective Date: January 1, 2016</a:t>
            </a:r>
          </a:p>
          <a:p>
            <a:endParaRPr lang="en-US" sz="1400" dirty="0">
              <a:solidFill>
                <a:schemeClr val="tx1"/>
              </a:solidFill>
            </a:endParaRPr>
          </a:p>
        </p:txBody>
      </p:sp>
    </p:spTree>
    <p:extLst>
      <p:ext uri="{BB962C8B-B14F-4D97-AF65-F5344CB8AC3E}">
        <p14:creationId xmlns:p14="http://schemas.microsoft.com/office/powerpoint/2010/main" val="19512350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1">
                    <a:lumMod val="75000"/>
                  </a:schemeClr>
                </a:solidFill>
              </a:rPr>
              <a:t>Newly Prohibited</a:t>
            </a:r>
            <a:br>
              <a:rPr lang="en-US" dirty="0" smtClean="0">
                <a:solidFill>
                  <a:schemeClr val="accent1">
                    <a:lumMod val="75000"/>
                  </a:schemeClr>
                </a:solidFill>
              </a:rPr>
            </a:br>
            <a:r>
              <a:rPr lang="en-US" dirty="0" smtClean="0">
                <a:solidFill>
                  <a:srgbClr val="000090"/>
                </a:solidFill>
              </a:rPr>
              <a:t>Accepting Honorarium</a:t>
            </a:r>
            <a:endParaRPr lang="en-US" dirty="0">
              <a:solidFill>
                <a:srgbClr val="000090"/>
              </a:solidFill>
            </a:endParaRPr>
          </a:p>
        </p:txBody>
      </p:sp>
      <p:sp>
        <p:nvSpPr>
          <p:cNvPr id="3" name="Content Placeholder 2"/>
          <p:cNvSpPr>
            <a:spLocks noGrp="1"/>
          </p:cNvSpPr>
          <p:nvPr>
            <p:ph idx="1"/>
          </p:nvPr>
        </p:nvSpPr>
        <p:spPr/>
        <p:txBody>
          <a:bodyPr>
            <a:normAutofit lnSpcReduction="10000"/>
          </a:bodyPr>
          <a:lstStyle/>
          <a:p>
            <a:r>
              <a:rPr lang="en-US" dirty="0"/>
              <a:t>A judge may be reasonably compensated for any Teaching </a:t>
            </a:r>
            <a:r>
              <a:rPr lang="en-US" dirty="0" smtClean="0"/>
              <a:t>Activity, but cannot accept an honorarium or speaking fee for a speaking engagement.  Rule 3.12, Comment [2].</a:t>
            </a:r>
          </a:p>
          <a:p>
            <a:r>
              <a:rPr lang="en-US" dirty="0" smtClean="0"/>
              <a:t>Broad Definition of Teaching Activity. May </a:t>
            </a:r>
            <a:r>
              <a:rPr lang="en-US" dirty="0"/>
              <a:t>include lecturing in </a:t>
            </a:r>
            <a:r>
              <a:rPr lang="en-US" dirty="0" smtClean="0"/>
              <a:t>educational programs </a:t>
            </a:r>
            <a:r>
              <a:rPr lang="en-US" dirty="0"/>
              <a:t>sponsored by non-profit organizations and </a:t>
            </a:r>
            <a:r>
              <a:rPr lang="en-US" dirty="0" smtClean="0"/>
              <a:t>associations, </a:t>
            </a:r>
            <a:r>
              <a:rPr lang="en-US" dirty="0"/>
              <a:t>including </a:t>
            </a:r>
            <a:r>
              <a:rPr lang="en-US" dirty="0" smtClean="0"/>
              <a:t>bar associations</a:t>
            </a:r>
            <a:r>
              <a:rPr lang="en-US" dirty="0"/>
              <a:t> </a:t>
            </a:r>
            <a:r>
              <a:rPr lang="en-US" dirty="0" smtClean="0"/>
              <a:t>and </a:t>
            </a:r>
            <a:r>
              <a:rPr lang="en-US" dirty="0"/>
              <a:t>providers of continuing legal </a:t>
            </a:r>
            <a:r>
              <a:rPr lang="en-US" dirty="0" smtClean="0"/>
              <a:t>education. </a:t>
            </a:r>
          </a:p>
          <a:p>
            <a:pPr marL="457200" lvl="1" indent="0">
              <a:buNone/>
            </a:pPr>
            <a:endParaRPr lang="en-US" dirty="0"/>
          </a:p>
        </p:txBody>
      </p:sp>
      <p:sp>
        <p:nvSpPr>
          <p:cNvPr id="4" name="Date Placeholder 3"/>
          <p:cNvSpPr>
            <a:spLocks noGrp="1"/>
          </p:cNvSpPr>
          <p:nvPr>
            <p:ph type="dt" sz="half" idx="10"/>
          </p:nvPr>
        </p:nvSpPr>
        <p:spPr/>
        <p:txBody>
          <a:bodyPr/>
          <a:lstStyle/>
          <a:p>
            <a:fld id="{0FDC6217-AC08-314D-8DE1-B0A9161FEEA0}" type="datetime1">
              <a:rPr lang="en-US" smtClean="0"/>
              <a:t>10/21/2015</a:t>
            </a:fld>
            <a:endParaRPr lang="en-US"/>
          </a:p>
        </p:txBody>
      </p:sp>
    </p:spTree>
    <p:extLst>
      <p:ext uri="{BB962C8B-B14F-4D97-AF65-F5344CB8AC3E}">
        <p14:creationId xmlns:p14="http://schemas.microsoft.com/office/powerpoint/2010/main" val="34291515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1">
                    <a:lumMod val="75000"/>
                  </a:schemeClr>
                </a:solidFill>
              </a:rPr>
              <a:t>Newly Restricted</a:t>
            </a:r>
            <a:br>
              <a:rPr lang="en-US" dirty="0" smtClean="0">
                <a:solidFill>
                  <a:schemeClr val="accent1">
                    <a:lumMod val="75000"/>
                  </a:schemeClr>
                </a:solidFill>
              </a:rPr>
            </a:br>
            <a:r>
              <a:rPr lang="en-US" dirty="0" smtClean="0">
                <a:solidFill>
                  <a:srgbClr val="000090"/>
                </a:solidFill>
              </a:rPr>
              <a:t>Free or Discounted Attorneys’ Fees</a:t>
            </a:r>
            <a:endParaRPr lang="en-US" dirty="0">
              <a:solidFill>
                <a:srgbClr val="000090"/>
              </a:solidFill>
            </a:endParaRPr>
          </a:p>
        </p:txBody>
      </p:sp>
      <p:sp>
        <p:nvSpPr>
          <p:cNvPr id="3" name="Content Placeholder 2"/>
          <p:cNvSpPr>
            <a:spLocks noGrp="1"/>
          </p:cNvSpPr>
          <p:nvPr>
            <p:ph idx="1"/>
          </p:nvPr>
        </p:nvSpPr>
        <p:spPr/>
        <p:txBody>
          <a:bodyPr/>
          <a:lstStyle/>
          <a:p>
            <a:pPr lvl="0"/>
            <a:r>
              <a:rPr lang="en-US" dirty="0"/>
              <a:t>A judge must not accept a gift of free or discounted attorneys’ </a:t>
            </a:r>
            <a:r>
              <a:rPr lang="en-US" dirty="0" smtClean="0"/>
              <a:t>fees for representation in disciplinary matters unless </a:t>
            </a:r>
            <a:r>
              <a:rPr lang="en-US" dirty="0"/>
              <a:t>certain conditions are met.  </a:t>
            </a:r>
            <a:r>
              <a:rPr lang="en-US" dirty="0" smtClean="0"/>
              <a:t>Rule 3.13, Comment [11]</a:t>
            </a:r>
          </a:p>
          <a:p>
            <a:pPr lvl="1"/>
            <a:r>
              <a:rPr lang="en-US" dirty="0" smtClean="0"/>
              <a:t>Addressed in hypothetical about gifts.</a:t>
            </a:r>
          </a:p>
          <a:p>
            <a:pPr marL="0" indent="0">
              <a:buNone/>
            </a:pPr>
            <a:endParaRPr lang="en-US" dirty="0"/>
          </a:p>
        </p:txBody>
      </p:sp>
      <p:sp>
        <p:nvSpPr>
          <p:cNvPr id="4" name="Date Placeholder 3"/>
          <p:cNvSpPr>
            <a:spLocks noGrp="1"/>
          </p:cNvSpPr>
          <p:nvPr>
            <p:ph type="dt" sz="half" idx="10"/>
          </p:nvPr>
        </p:nvSpPr>
        <p:spPr/>
        <p:txBody>
          <a:bodyPr/>
          <a:lstStyle/>
          <a:p>
            <a:fld id="{BE82C4CC-4737-2D49-B66C-40321E4FF04F}" type="datetime1">
              <a:rPr lang="en-US" smtClean="0"/>
              <a:t>10/21/2015</a:t>
            </a:fld>
            <a:endParaRPr lang="en-US"/>
          </a:p>
        </p:txBody>
      </p:sp>
    </p:spTree>
    <p:extLst>
      <p:ext uri="{BB962C8B-B14F-4D97-AF65-F5344CB8AC3E}">
        <p14:creationId xmlns:p14="http://schemas.microsoft.com/office/powerpoint/2010/main" val="30101745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3">
                    <a:lumMod val="50000"/>
                  </a:schemeClr>
                </a:solidFill>
              </a:rPr>
              <a:t>Newly Required</a:t>
            </a:r>
            <a:endParaRPr lang="en-US" dirty="0">
              <a:solidFill>
                <a:schemeClr val="accent3">
                  <a:lumMod val="50000"/>
                </a:schemeClr>
              </a:solidFill>
            </a:endParaRPr>
          </a:p>
        </p:txBody>
      </p:sp>
      <p:sp>
        <p:nvSpPr>
          <p:cNvPr id="3" name="Content Placeholder 2"/>
          <p:cNvSpPr>
            <a:spLocks noGrp="1"/>
          </p:cNvSpPr>
          <p:nvPr>
            <p:ph idx="1"/>
          </p:nvPr>
        </p:nvSpPr>
        <p:spPr/>
        <p:txBody>
          <a:bodyPr/>
          <a:lstStyle/>
          <a:p>
            <a:r>
              <a:rPr lang="en-US" dirty="0" smtClean="0"/>
              <a:t>New Obligations</a:t>
            </a:r>
            <a:endParaRPr lang="en-US" dirty="0"/>
          </a:p>
        </p:txBody>
      </p:sp>
      <p:sp>
        <p:nvSpPr>
          <p:cNvPr id="4" name="Date Placeholder 3"/>
          <p:cNvSpPr>
            <a:spLocks noGrp="1"/>
          </p:cNvSpPr>
          <p:nvPr>
            <p:ph type="dt" sz="half" idx="10"/>
          </p:nvPr>
        </p:nvSpPr>
        <p:spPr/>
        <p:txBody>
          <a:bodyPr/>
          <a:lstStyle/>
          <a:p>
            <a:fld id="{082C2B00-2C9A-944D-8AB1-2B965071ED86}" type="datetime1">
              <a:rPr lang="en-US" smtClean="0"/>
              <a:t>10/21/2015</a:t>
            </a:fld>
            <a:endParaRPr lang="en-US"/>
          </a:p>
        </p:txBody>
      </p:sp>
    </p:spTree>
    <p:extLst>
      <p:ext uri="{BB962C8B-B14F-4D97-AF65-F5344CB8AC3E}">
        <p14:creationId xmlns:p14="http://schemas.microsoft.com/office/powerpoint/2010/main" val="41980296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3">
                    <a:lumMod val="50000"/>
                  </a:schemeClr>
                </a:solidFill>
              </a:rPr>
              <a:t>Newly Required</a:t>
            </a:r>
            <a:br>
              <a:rPr lang="en-US" dirty="0" smtClean="0">
                <a:solidFill>
                  <a:schemeClr val="accent3">
                    <a:lumMod val="50000"/>
                  </a:schemeClr>
                </a:solidFill>
              </a:rPr>
            </a:br>
            <a:r>
              <a:rPr lang="en-US" dirty="0" smtClean="0">
                <a:solidFill>
                  <a:srgbClr val="008000"/>
                </a:solidFill>
              </a:rPr>
              <a:t>Value of Gift that Triggers Reporting</a:t>
            </a:r>
            <a:endParaRPr lang="en-US" dirty="0">
              <a:solidFill>
                <a:srgbClr val="008000"/>
              </a:solidFill>
            </a:endParaRPr>
          </a:p>
        </p:txBody>
      </p:sp>
      <p:sp>
        <p:nvSpPr>
          <p:cNvPr id="3" name="Content Placeholder 2"/>
          <p:cNvSpPr>
            <a:spLocks noGrp="1"/>
          </p:cNvSpPr>
          <p:nvPr>
            <p:ph idx="1"/>
          </p:nvPr>
        </p:nvSpPr>
        <p:spPr/>
        <p:txBody>
          <a:bodyPr>
            <a:normAutofit/>
          </a:bodyPr>
          <a:lstStyle/>
          <a:p>
            <a:pPr lvl="0"/>
            <a:r>
              <a:rPr lang="en-US" dirty="0"/>
              <a:t>A judge must report a gift given in public recognition of the judge if the market value of the gift is of substantial value ($50 or more). </a:t>
            </a:r>
            <a:r>
              <a:rPr lang="en-US" dirty="0" smtClean="0"/>
              <a:t>Rule 3.13(E)(1).</a:t>
            </a:r>
          </a:p>
          <a:p>
            <a:pPr lvl="1"/>
            <a:r>
              <a:rPr lang="en-US" dirty="0" smtClean="0"/>
              <a:t>Consistent with State Ethics Law.</a:t>
            </a:r>
          </a:p>
          <a:p>
            <a:pPr lvl="1"/>
            <a:r>
              <a:rPr lang="en-US" dirty="0" smtClean="0"/>
              <a:t>However, Code offers new exemptions from reporting, including invitations from bar associations to events in Massachusetts and membership in bar associations.</a:t>
            </a:r>
            <a:endParaRPr lang="en-US" dirty="0"/>
          </a:p>
          <a:p>
            <a:endParaRPr lang="en-US" dirty="0"/>
          </a:p>
        </p:txBody>
      </p:sp>
      <p:sp>
        <p:nvSpPr>
          <p:cNvPr id="4" name="Date Placeholder 3"/>
          <p:cNvSpPr>
            <a:spLocks noGrp="1"/>
          </p:cNvSpPr>
          <p:nvPr>
            <p:ph type="dt" sz="half" idx="10"/>
          </p:nvPr>
        </p:nvSpPr>
        <p:spPr/>
        <p:txBody>
          <a:bodyPr/>
          <a:lstStyle/>
          <a:p>
            <a:fld id="{A200F682-8F81-784D-A91C-66B8A33B3C51}" type="datetime1">
              <a:rPr lang="en-US" smtClean="0"/>
              <a:t>10/21/2015</a:t>
            </a:fld>
            <a:endParaRPr lang="en-US"/>
          </a:p>
        </p:txBody>
      </p:sp>
    </p:spTree>
    <p:extLst>
      <p:ext uri="{BB962C8B-B14F-4D97-AF65-F5344CB8AC3E}">
        <p14:creationId xmlns:p14="http://schemas.microsoft.com/office/powerpoint/2010/main" val="341575158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3">
                    <a:lumMod val="50000"/>
                  </a:schemeClr>
                </a:solidFill>
              </a:rPr>
              <a:t>Newly Required:</a:t>
            </a:r>
            <a:br>
              <a:rPr lang="en-US" dirty="0" smtClean="0">
                <a:solidFill>
                  <a:schemeClr val="accent3">
                    <a:lumMod val="50000"/>
                  </a:schemeClr>
                </a:solidFill>
              </a:rPr>
            </a:br>
            <a:r>
              <a:rPr lang="en-US" dirty="0" smtClean="0">
                <a:solidFill>
                  <a:srgbClr val="008000"/>
                </a:solidFill>
              </a:rPr>
              <a:t>Disability and Impairment</a:t>
            </a:r>
            <a:endParaRPr lang="en-US" dirty="0">
              <a:solidFill>
                <a:srgbClr val="008000"/>
              </a:solidFill>
            </a:endParaRPr>
          </a:p>
        </p:txBody>
      </p:sp>
      <p:sp>
        <p:nvSpPr>
          <p:cNvPr id="3" name="Content Placeholder 2"/>
          <p:cNvSpPr>
            <a:spLocks noGrp="1"/>
          </p:cNvSpPr>
          <p:nvPr>
            <p:ph idx="1"/>
          </p:nvPr>
        </p:nvSpPr>
        <p:spPr/>
        <p:txBody>
          <a:bodyPr>
            <a:normAutofit fontScale="92500"/>
          </a:bodyPr>
          <a:lstStyle/>
          <a:p>
            <a:pPr lvl="0"/>
            <a:r>
              <a:rPr lang="en-US" dirty="0" smtClean="0"/>
              <a:t>A judge must take “appropriate action” if the </a:t>
            </a:r>
            <a:r>
              <a:rPr lang="en-US" dirty="0"/>
              <a:t>judge has reasonable belief that the performance of a lawyer or another judge is impaired by drugs or </a:t>
            </a:r>
            <a:r>
              <a:rPr lang="en-US" dirty="0" smtClean="0"/>
              <a:t>alcohol.</a:t>
            </a:r>
          </a:p>
          <a:p>
            <a:pPr lvl="0"/>
            <a:r>
              <a:rPr lang="en-US" dirty="0"/>
              <a:t>E</a:t>
            </a:r>
            <a:r>
              <a:rPr lang="en-US" dirty="0" smtClean="0"/>
              <a:t>ven if the judge does not believe that the judge or lawyer has committed a violation of the Code or Rules of Prof Conduct that raises a substantial question regarding the judge or lawyer’s honesty, integrity, trustworthiness, or fitness. Rule 2.14. </a:t>
            </a:r>
          </a:p>
          <a:p>
            <a:pPr marL="0" lvl="0" indent="0">
              <a:buNone/>
            </a:pPr>
            <a:endParaRPr lang="en-US" dirty="0"/>
          </a:p>
          <a:p>
            <a:endParaRPr lang="en-US" dirty="0"/>
          </a:p>
        </p:txBody>
      </p:sp>
      <p:sp>
        <p:nvSpPr>
          <p:cNvPr id="4" name="Date Placeholder 3"/>
          <p:cNvSpPr>
            <a:spLocks noGrp="1"/>
          </p:cNvSpPr>
          <p:nvPr>
            <p:ph type="dt" sz="half" idx="10"/>
          </p:nvPr>
        </p:nvSpPr>
        <p:spPr/>
        <p:txBody>
          <a:bodyPr/>
          <a:lstStyle/>
          <a:p>
            <a:fld id="{121A8E9C-014B-414B-A281-437557084DE1}" type="datetime1">
              <a:rPr lang="en-US" smtClean="0"/>
              <a:t>10/21/2015</a:t>
            </a:fld>
            <a:endParaRPr lang="en-US"/>
          </a:p>
        </p:txBody>
      </p:sp>
    </p:spTree>
    <p:extLst>
      <p:ext uri="{BB962C8B-B14F-4D97-AF65-F5344CB8AC3E}">
        <p14:creationId xmlns:p14="http://schemas.microsoft.com/office/powerpoint/2010/main" val="21524212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4">
                    <a:lumMod val="75000"/>
                  </a:schemeClr>
                </a:solidFill>
              </a:rPr>
              <a:t>Newly Permitted</a:t>
            </a:r>
            <a:endParaRPr lang="en-US" dirty="0">
              <a:solidFill>
                <a:schemeClr val="accent4">
                  <a:lumMod val="75000"/>
                </a:schemeClr>
              </a:solidFill>
            </a:endParaRPr>
          </a:p>
        </p:txBody>
      </p:sp>
      <p:sp>
        <p:nvSpPr>
          <p:cNvPr id="3" name="Content Placeholder 2"/>
          <p:cNvSpPr>
            <a:spLocks noGrp="1"/>
          </p:cNvSpPr>
          <p:nvPr>
            <p:ph idx="1"/>
          </p:nvPr>
        </p:nvSpPr>
        <p:spPr/>
        <p:txBody>
          <a:bodyPr/>
          <a:lstStyle/>
          <a:p>
            <a:endParaRPr lang="en-US"/>
          </a:p>
        </p:txBody>
      </p:sp>
      <p:sp>
        <p:nvSpPr>
          <p:cNvPr id="4" name="Date Placeholder 3"/>
          <p:cNvSpPr>
            <a:spLocks noGrp="1"/>
          </p:cNvSpPr>
          <p:nvPr>
            <p:ph type="dt" sz="half" idx="10"/>
          </p:nvPr>
        </p:nvSpPr>
        <p:spPr/>
        <p:txBody>
          <a:bodyPr/>
          <a:lstStyle/>
          <a:p>
            <a:fld id="{0D48F76E-2D33-B140-8C8E-E8BAD10E390B}" type="datetime1">
              <a:rPr lang="en-US" smtClean="0"/>
              <a:t>10/21/2015</a:t>
            </a:fld>
            <a:endParaRPr lang="en-US"/>
          </a:p>
        </p:txBody>
      </p:sp>
    </p:spTree>
    <p:extLst>
      <p:ext uri="{BB962C8B-B14F-4D97-AF65-F5344CB8AC3E}">
        <p14:creationId xmlns:p14="http://schemas.microsoft.com/office/powerpoint/2010/main" val="319907686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1957"/>
            <a:ext cx="8546472" cy="1596500"/>
          </a:xfrm>
        </p:spPr>
        <p:txBody>
          <a:bodyPr>
            <a:normAutofit fontScale="90000"/>
          </a:bodyPr>
          <a:lstStyle/>
          <a:p>
            <a:r>
              <a:rPr lang="en-US" dirty="0" smtClean="0">
                <a:solidFill>
                  <a:schemeClr val="accent4">
                    <a:lumMod val="75000"/>
                  </a:schemeClr>
                </a:solidFill>
              </a:rPr>
              <a:t>Newly Permitted</a:t>
            </a:r>
            <a:r>
              <a:rPr lang="en-US" dirty="0" smtClean="0"/>
              <a:t/>
            </a:r>
            <a:br>
              <a:rPr lang="en-US" dirty="0" smtClean="0"/>
            </a:br>
            <a:r>
              <a:rPr lang="en-US" dirty="0" smtClean="0">
                <a:solidFill>
                  <a:schemeClr val="accent4"/>
                </a:solidFill>
              </a:rPr>
              <a:t>Recognition at Some Fundraising Events</a:t>
            </a:r>
            <a:endParaRPr lang="en-US" dirty="0">
              <a:solidFill>
                <a:schemeClr val="accent4"/>
              </a:solidFill>
            </a:endParaRPr>
          </a:p>
        </p:txBody>
      </p:sp>
      <p:sp>
        <p:nvSpPr>
          <p:cNvPr id="3" name="Content Placeholder 2"/>
          <p:cNvSpPr>
            <a:spLocks noGrp="1"/>
          </p:cNvSpPr>
          <p:nvPr>
            <p:ph idx="1"/>
          </p:nvPr>
        </p:nvSpPr>
        <p:spPr/>
        <p:txBody>
          <a:bodyPr>
            <a:normAutofit fontScale="92500" lnSpcReduction="10000"/>
          </a:bodyPr>
          <a:lstStyle/>
          <a:p>
            <a:endParaRPr lang="en-US" dirty="0" smtClean="0"/>
          </a:p>
          <a:p>
            <a:r>
              <a:rPr lang="en-US" dirty="0" smtClean="0"/>
              <a:t>A judge may </a:t>
            </a:r>
            <a:r>
              <a:rPr lang="en-US" dirty="0"/>
              <a:t>serve as a keynote speaker or receive an award or comparable recognition at a fundraising event of an </a:t>
            </a:r>
            <a:r>
              <a:rPr lang="en-US" dirty="0" smtClean="0"/>
              <a:t>organization </a:t>
            </a:r>
          </a:p>
          <a:p>
            <a:pPr lvl="1"/>
            <a:r>
              <a:rPr lang="en-US" dirty="0" smtClean="0"/>
              <a:t>concerned </a:t>
            </a:r>
            <a:r>
              <a:rPr lang="en-US" dirty="0"/>
              <a:t>with the law, the legal system, or the administration of justice </a:t>
            </a:r>
            <a:r>
              <a:rPr lang="en-US" i="1" dirty="0"/>
              <a:t>and</a:t>
            </a:r>
            <a:r>
              <a:rPr lang="en-US" dirty="0"/>
              <a:t> </a:t>
            </a:r>
            <a:endParaRPr lang="en-US" dirty="0" smtClean="0"/>
          </a:p>
          <a:p>
            <a:pPr lvl="1"/>
            <a:r>
              <a:rPr lang="en-US" dirty="0" smtClean="0"/>
              <a:t>that promotes </a:t>
            </a:r>
            <a:r>
              <a:rPr lang="en-US" dirty="0"/>
              <a:t>the general interests of the judicial branch or the legal profession, including enhancing the diversity and professionalism of the Bar. </a:t>
            </a:r>
            <a:r>
              <a:rPr lang="en-US" dirty="0" smtClean="0"/>
              <a:t>Rule 3.7(A)(6A).</a:t>
            </a:r>
          </a:p>
        </p:txBody>
      </p:sp>
      <p:sp>
        <p:nvSpPr>
          <p:cNvPr id="4" name="Date Placeholder 3"/>
          <p:cNvSpPr>
            <a:spLocks noGrp="1"/>
          </p:cNvSpPr>
          <p:nvPr>
            <p:ph type="dt" sz="half" idx="10"/>
          </p:nvPr>
        </p:nvSpPr>
        <p:spPr/>
        <p:txBody>
          <a:bodyPr/>
          <a:lstStyle/>
          <a:p>
            <a:fld id="{2553F077-3C0C-2D4E-BDDD-0728D7C094C4}" type="datetime1">
              <a:rPr lang="en-US" smtClean="0"/>
              <a:t>10/21/2015</a:t>
            </a:fld>
            <a:endParaRPr lang="en-US"/>
          </a:p>
        </p:txBody>
      </p:sp>
    </p:spTree>
    <p:extLst>
      <p:ext uri="{BB962C8B-B14F-4D97-AF65-F5344CB8AC3E}">
        <p14:creationId xmlns:p14="http://schemas.microsoft.com/office/powerpoint/2010/main" val="1298633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Fundraising Event</a:t>
            </a:r>
            <a:endParaRPr lang="en-US" dirty="0">
              <a:solidFill>
                <a:srgbClr val="FF0000"/>
              </a:solidFill>
            </a:endParaRPr>
          </a:p>
        </p:txBody>
      </p:sp>
      <p:sp>
        <p:nvSpPr>
          <p:cNvPr id="3" name="Content Placeholder 2"/>
          <p:cNvSpPr>
            <a:spLocks noGrp="1"/>
          </p:cNvSpPr>
          <p:nvPr>
            <p:ph idx="1"/>
          </p:nvPr>
        </p:nvSpPr>
        <p:spPr/>
        <p:txBody>
          <a:bodyPr/>
          <a:lstStyle/>
          <a:p>
            <a:pPr marL="457200" lvl="1" indent="0">
              <a:buNone/>
            </a:pPr>
            <a:r>
              <a:rPr lang="en-US" sz="3200" dirty="0"/>
              <a:t>A fundraising event is </a:t>
            </a:r>
            <a:r>
              <a:rPr lang="en-US" sz="3200" dirty="0" smtClean="0"/>
              <a:t>newly-defined </a:t>
            </a:r>
            <a:r>
              <a:rPr lang="en-US" sz="3200" dirty="0"/>
              <a:t>as an event for which the organizers’ chief objectives include raising money to support the organization’s activities beyond the event itself.  Terminology and Rule 3.7, Comment [3].</a:t>
            </a:r>
          </a:p>
          <a:p>
            <a:pPr lvl="1"/>
            <a:endParaRPr lang="en-US" sz="4000" dirty="0"/>
          </a:p>
          <a:p>
            <a:endParaRPr lang="en-US" dirty="0"/>
          </a:p>
        </p:txBody>
      </p:sp>
      <p:sp>
        <p:nvSpPr>
          <p:cNvPr id="4" name="Date Placeholder 3"/>
          <p:cNvSpPr>
            <a:spLocks noGrp="1"/>
          </p:cNvSpPr>
          <p:nvPr>
            <p:ph type="dt" sz="half" idx="10"/>
          </p:nvPr>
        </p:nvSpPr>
        <p:spPr/>
        <p:txBody>
          <a:bodyPr/>
          <a:lstStyle/>
          <a:p>
            <a:fld id="{25C0402B-4F39-0B48-9127-7445874FE630}" type="datetime1">
              <a:rPr lang="en-US" smtClean="0"/>
              <a:t>10/21/2015</a:t>
            </a:fld>
            <a:endParaRPr lang="en-US"/>
          </a:p>
        </p:txBody>
      </p:sp>
    </p:spTree>
    <p:extLst>
      <p:ext uri="{BB962C8B-B14F-4D97-AF65-F5344CB8AC3E}">
        <p14:creationId xmlns:p14="http://schemas.microsoft.com/office/powerpoint/2010/main" val="191371702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8634" y="655638"/>
            <a:ext cx="8229600" cy="938766"/>
          </a:xfrm>
        </p:spPr>
        <p:txBody>
          <a:bodyPr>
            <a:normAutofit fontScale="90000"/>
          </a:bodyPr>
          <a:lstStyle/>
          <a:p>
            <a:r>
              <a:rPr lang="en-US" dirty="0" smtClean="0">
                <a:solidFill>
                  <a:schemeClr val="accent4">
                    <a:lumMod val="75000"/>
                  </a:schemeClr>
                </a:solidFill>
              </a:rPr>
              <a:t>Newly Permitted</a:t>
            </a:r>
            <a:r>
              <a:rPr lang="en-US" dirty="0" smtClean="0"/>
              <a:t/>
            </a:r>
            <a:br>
              <a:rPr lang="en-US" dirty="0" smtClean="0"/>
            </a:br>
            <a:r>
              <a:rPr lang="en-US" dirty="0" smtClean="0">
                <a:solidFill>
                  <a:schemeClr val="accent4"/>
                </a:solidFill>
              </a:rPr>
              <a:t>Participation in Internal </a:t>
            </a:r>
            <a:br>
              <a:rPr lang="en-US" dirty="0" smtClean="0">
                <a:solidFill>
                  <a:schemeClr val="accent4"/>
                </a:solidFill>
              </a:rPr>
            </a:br>
            <a:r>
              <a:rPr lang="en-US" dirty="0" smtClean="0">
                <a:solidFill>
                  <a:schemeClr val="accent4"/>
                </a:solidFill>
              </a:rPr>
              <a:t>Fundraising Discussions</a:t>
            </a:r>
            <a:endParaRPr lang="en-US" dirty="0">
              <a:solidFill>
                <a:schemeClr val="accent4"/>
              </a:solidFill>
            </a:endParaRPr>
          </a:p>
        </p:txBody>
      </p:sp>
      <p:sp>
        <p:nvSpPr>
          <p:cNvPr id="3" name="Content Placeholder 2"/>
          <p:cNvSpPr>
            <a:spLocks noGrp="1"/>
          </p:cNvSpPr>
          <p:nvPr>
            <p:ph idx="1"/>
          </p:nvPr>
        </p:nvSpPr>
        <p:spPr/>
        <p:txBody>
          <a:bodyPr/>
          <a:lstStyle/>
          <a:p>
            <a:pPr marL="0" indent="0">
              <a:buNone/>
            </a:pPr>
            <a:endParaRPr lang="en-US" dirty="0" smtClean="0"/>
          </a:p>
          <a:p>
            <a:r>
              <a:rPr lang="en-US" dirty="0"/>
              <a:t>A</a:t>
            </a:r>
            <a:r>
              <a:rPr lang="en-US" dirty="0" smtClean="0"/>
              <a:t> </a:t>
            </a:r>
            <a:r>
              <a:rPr lang="en-US" dirty="0"/>
              <a:t>judge </a:t>
            </a:r>
            <a:r>
              <a:rPr lang="en-US" dirty="0" smtClean="0"/>
              <a:t>may participate in an organization’s  </a:t>
            </a:r>
            <a:r>
              <a:rPr lang="en-US" dirty="0"/>
              <a:t>internal discussions related to fundraising.  </a:t>
            </a:r>
            <a:r>
              <a:rPr lang="en-US" dirty="0" smtClean="0"/>
              <a:t>Rule 3.7(A)(3).</a:t>
            </a:r>
          </a:p>
        </p:txBody>
      </p:sp>
      <p:sp>
        <p:nvSpPr>
          <p:cNvPr id="4" name="Date Placeholder 3"/>
          <p:cNvSpPr>
            <a:spLocks noGrp="1"/>
          </p:cNvSpPr>
          <p:nvPr>
            <p:ph type="dt" sz="half" idx="10"/>
          </p:nvPr>
        </p:nvSpPr>
        <p:spPr/>
        <p:txBody>
          <a:bodyPr/>
          <a:lstStyle/>
          <a:p>
            <a:fld id="{F80FBFA3-9B0D-B945-B60C-34D734118393}" type="datetime1">
              <a:rPr lang="en-US" smtClean="0"/>
              <a:t>10/21/2015</a:t>
            </a:fld>
            <a:endParaRPr lang="en-US"/>
          </a:p>
        </p:txBody>
      </p:sp>
    </p:spTree>
    <p:extLst>
      <p:ext uri="{BB962C8B-B14F-4D97-AF65-F5344CB8AC3E}">
        <p14:creationId xmlns:p14="http://schemas.microsoft.com/office/powerpoint/2010/main" val="10165604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4">
                    <a:lumMod val="75000"/>
                  </a:schemeClr>
                </a:solidFill>
              </a:rPr>
              <a:t>Newly Permitted</a:t>
            </a:r>
            <a:br>
              <a:rPr lang="en-US" dirty="0" smtClean="0">
                <a:solidFill>
                  <a:schemeClr val="accent4">
                    <a:lumMod val="75000"/>
                  </a:schemeClr>
                </a:solidFill>
              </a:rPr>
            </a:br>
            <a:r>
              <a:rPr lang="en-US" dirty="0" smtClean="0">
                <a:solidFill>
                  <a:schemeClr val="accent4"/>
                </a:solidFill>
              </a:rPr>
              <a:t>Judge’s Name on Solicitations</a:t>
            </a:r>
            <a:endParaRPr lang="en-US" dirty="0">
              <a:solidFill>
                <a:schemeClr val="accent4"/>
              </a:solidFill>
            </a:endParaRPr>
          </a:p>
        </p:txBody>
      </p:sp>
      <p:sp>
        <p:nvSpPr>
          <p:cNvPr id="3" name="Content Placeholder 2"/>
          <p:cNvSpPr>
            <a:spLocks noGrp="1"/>
          </p:cNvSpPr>
          <p:nvPr>
            <p:ph idx="1"/>
          </p:nvPr>
        </p:nvSpPr>
        <p:spPr/>
        <p:txBody>
          <a:bodyPr/>
          <a:lstStyle/>
          <a:p>
            <a:r>
              <a:rPr lang="en-US" dirty="0" smtClean="0"/>
              <a:t>A </a:t>
            </a:r>
            <a:r>
              <a:rPr lang="en-US" dirty="0"/>
              <a:t>judge associated with an organization </a:t>
            </a:r>
            <a:r>
              <a:rPr lang="en-US" dirty="0" smtClean="0"/>
              <a:t>may </a:t>
            </a:r>
            <a:r>
              <a:rPr lang="en-US" dirty="0"/>
              <a:t>be identified by name and title on letterhead or other materials used by the organization to solicit donations and members if comparable designations are used for other persons associated with the organization. </a:t>
            </a:r>
            <a:r>
              <a:rPr lang="en-US" dirty="0" smtClean="0"/>
              <a:t>Rule 3.7, Comment [2].</a:t>
            </a:r>
            <a:endParaRPr lang="en-US" dirty="0"/>
          </a:p>
        </p:txBody>
      </p:sp>
      <p:sp>
        <p:nvSpPr>
          <p:cNvPr id="4" name="Date Placeholder 3"/>
          <p:cNvSpPr>
            <a:spLocks noGrp="1"/>
          </p:cNvSpPr>
          <p:nvPr>
            <p:ph type="dt" sz="half" idx="10"/>
          </p:nvPr>
        </p:nvSpPr>
        <p:spPr/>
        <p:txBody>
          <a:bodyPr/>
          <a:lstStyle/>
          <a:p>
            <a:fld id="{4ABC5510-D490-5243-B3EE-CFC7EFD3855F}" type="datetime1">
              <a:rPr lang="en-US" smtClean="0"/>
              <a:t>10/21/2015</a:t>
            </a:fld>
            <a:endParaRPr lang="en-US"/>
          </a:p>
        </p:txBody>
      </p:sp>
    </p:spTree>
    <p:extLst>
      <p:ext uri="{BB962C8B-B14F-4D97-AF65-F5344CB8AC3E}">
        <p14:creationId xmlns:p14="http://schemas.microsoft.com/office/powerpoint/2010/main" val="39103370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Why a New Code?</a:t>
            </a:r>
            <a:endParaRPr lang="en-US"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dirty="0" smtClean="0"/>
              <a:t>Current Mass. Code Based on 1990 ABA Model Code.</a:t>
            </a:r>
          </a:p>
          <a:p>
            <a:r>
              <a:rPr lang="en-US" dirty="0" smtClean="0"/>
              <a:t>ABA Adopted New Model Code in 2007.</a:t>
            </a:r>
          </a:p>
          <a:p>
            <a:r>
              <a:rPr lang="en-US" dirty="0" smtClean="0"/>
              <a:t>Structural and Philosophical Differences.</a:t>
            </a:r>
          </a:p>
          <a:p>
            <a:r>
              <a:rPr lang="en-US" dirty="0" smtClean="0"/>
              <a:t>Structural: New, Clearer Organization.</a:t>
            </a:r>
          </a:p>
          <a:p>
            <a:r>
              <a:rPr lang="en-US" dirty="0" smtClean="0"/>
              <a:t>Philosophical: Considers 21</a:t>
            </a:r>
            <a:r>
              <a:rPr lang="en-US" baseline="30000" dirty="0" smtClean="0"/>
              <a:t>st</a:t>
            </a:r>
            <a:r>
              <a:rPr lang="en-US" dirty="0" smtClean="0"/>
              <a:t> Century Issues such as Judicial Outreach, </a:t>
            </a:r>
            <a:r>
              <a:rPr lang="en-US" dirty="0"/>
              <a:t>Self</a:t>
            </a:r>
            <a:r>
              <a:rPr lang="en-US" dirty="0" smtClean="0"/>
              <a:t>-Represented Litigants, and  Specialty (Problem-Solving) Courts.</a:t>
            </a:r>
            <a:endParaRPr lang="en-US" dirty="0"/>
          </a:p>
        </p:txBody>
      </p:sp>
      <p:sp>
        <p:nvSpPr>
          <p:cNvPr id="4" name="Date Placeholder 3"/>
          <p:cNvSpPr>
            <a:spLocks noGrp="1"/>
          </p:cNvSpPr>
          <p:nvPr>
            <p:ph type="dt" sz="half" idx="10"/>
          </p:nvPr>
        </p:nvSpPr>
        <p:spPr/>
        <p:txBody>
          <a:bodyPr/>
          <a:lstStyle/>
          <a:p>
            <a:fld id="{E021E8F9-E9C9-6E4F-A68E-064E4BE2E967}" type="datetime1">
              <a:rPr lang="en-US" smtClean="0"/>
              <a:t>10/21/2015</a:t>
            </a:fld>
            <a:endParaRPr lang="en-US"/>
          </a:p>
        </p:txBody>
      </p:sp>
    </p:spTree>
    <p:extLst>
      <p:ext uri="{BB962C8B-B14F-4D97-AF65-F5344CB8AC3E}">
        <p14:creationId xmlns:p14="http://schemas.microsoft.com/office/powerpoint/2010/main" val="42600778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4602" y="713658"/>
            <a:ext cx="8229600" cy="1143000"/>
          </a:xfrm>
        </p:spPr>
        <p:txBody>
          <a:bodyPr>
            <a:normAutofit fontScale="90000"/>
          </a:bodyPr>
          <a:lstStyle/>
          <a:p>
            <a:r>
              <a:rPr lang="en-US" dirty="0" smtClean="0">
                <a:solidFill>
                  <a:schemeClr val="accent4">
                    <a:lumMod val="75000"/>
                  </a:schemeClr>
                </a:solidFill>
              </a:rPr>
              <a:t>Newly Permitted</a:t>
            </a:r>
            <a:r>
              <a:rPr lang="en-US" dirty="0"/>
              <a:t/>
            </a:r>
            <a:br>
              <a:rPr lang="en-US" dirty="0"/>
            </a:br>
            <a:r>
              <a:rPr lang="en-US" dirty="0" smtClean="0">
                <a:solidFill>
                  <a:schemeClr val="accent4"/>
                </a:solidFill>
              </a:rPr>
              <a:t>Acceptance of Certain Invitations Without Obtaining Approval</a:t>
            </a:r>
            <a:br>
              <a:rPr lang="en-US" dirty="0" smtClean="0">
                <a:solidFill>
                  <a:schemeClr val="accent4"/>
                </a:solidFill>
              </a:rPr>
            </a:br>
            <a:endParaRPr lang="en-US" dirty="0">
              <a:solidFill>
                <a:schemeClr val="accent4"/>
              </a:solidFill>
            </a:endParaRPr>
          </a:p>
        </p:txBody>
      </p:sp>
      <p:sp>
        <p:nvSpPr>
          <p:cNvPr id="3" name="Content Placeholder 2"/>
          <p:cNvSpPr>
            <a:spLocks noGrp="1"/>
          </p:cNvSpPr>
          <p:nvPr>
            <p:ph idx="1"/>
          </p:nvPr>
        </p:nvSpPr>
        <p:spPr>
          <a:xfrm>
            <a:off x="364602" y="2026085"/>
            <a:ext cx="8229600" cy="4525963"/>
          </a:xfrm>
        </p:spPr>
        <p:txBody>
          <a:bodyPr>
            <a:normAutofit lnSpcReduction="10000"/>
          </a:bodyPr>
          <a:lstStyle/>
          <a:p>
            <a:r>
              <a:rPr lang="en-US" dirty="0" smtClean="0">
                <a:effectLst/>
              </a:rPr>
              <a:t>A judge may accept and not disclose an invitation to attend without charge luncheons, receptions, and similar events of non-profit law-related organizations held </a:t>
            </a:r>
            <a:r>
              <a:rPr lang="en-US" dirty="0" smtClean="0"/>
              <a:t>in MA. </a:t>
            </a:r>
          </a:p>
          <a:p>
            <a:r>
              <a:rPr lang="en-US" dirty="0" smtClean="0"/>
              <a:t>A judge is not required to obtain a determination by the Chief Justice of the court on which the judge sits that the invitation serves a legitimate public purpose.  Rule 3.13(D)(2) and Comment [14].</a:t>
            </a:r>
            <a:endParaRPr lang="en-US" dirty="0" smtClean="0">
              <a:effectLst/>
            </a:endParaRPr>
          </a:p>
        </p:txBody>
      </p:sp>
      <p:sp>
        <p:nvSpPr>
          <p:cNvPr id="4" name="Date Placeholder 3"/>
          <p:cNvSpPr>
            <a:spLocks noGrp="1"/>
          </p:cNvSpPr>
          <p:nvPr>
            <p:ph type="dt" sz="half" idx="10"/>
          </p:nvPr>
        </p:nvSpPr>
        <p:spPr/>
        <p:txBody>
          <a:bodyPr/>
          <a:lstStyle/>
          <a:p>
            <a:fld id="{77E146FE-8BB9-E149-9F46-7EB58872CD1C}" type="datetime1">
              <a:rPr lang="en-US" smtClean="0"/>
              <a:t>10/21/2015</a:t>
            </a:fld>
            <a:endParaRPr lang="en-US"/>
          </a:p>
        </p:txBody>
      </p:sp>
    </p:spTree>
    <p:extLst>
      <p:ext uri="{BB962C8B-B14F-4D97-AF65-F5344CB8AC3E}">
        <p14:creationId xmlns:p14="http://schemas.microsoft.com/office/powerpoint/2010/main" val="6529633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0151" y="635053"/>
            <a:ext cx="8229600" cy="737114"/>
          </a:xfrm>
        </p:spPr>
        <p:txBody>
          <a:bodyPr>
            <a:noAutofit/>
          </a:bodyPr>
          <a:lstStyle/>
          <a:p>
            <a:r>
              <a:rPr lang="en-US" sz="3600" dirty="0" smtClean="0">
                <a:solidFill>
                  <a:schemeClr val="accent6">
                    <a:lumMod val="75000"/>
                  </a:schemeClr>
                </a:solidFill>
              </a:rPr>
              <a:t/>
            </a:r>
            <a:br>
              <a:rPr lang="en-US" sz="3600" dirty="0" smtClean="0">
                <a:solidFill>
                  <a:schemeClr val="accent6">
                    <a:lumMod val="75000"/>
                  </a:schemeClr>
                </a:solidFill>
              </a:rPr>
            </a:br>
            <a:r>
              <a:rPr lang="en-US" dirty="0" smtClean="0">
                <a:solidFill>
                  <a:schemeClr val="accent6">
                    <a:lumMod val="75000"/>
                  </a:schemeClr>
                </a:solidFill>
              </a:rPr>
              <a:t>New Topics Addressed Include:</a:t>
            </a:r>
            <a:br>
              <a:rPr lang="en-US" dirty="0" smtClean="0">
                <a:solidFill>
                  <a:schemeClr val="accent6">
                    <a:lumMod val="75000"/>
                  </a:schemeClr>
                </a:solidFill>
              </a:rPr>
            </a:br>
            <a:endParaRPr lang="en-US" dirty="0">
              <a:solidFill>
                <a:schemeClr val="accent6">
                  <a:lumMod val="75000"/>
                </a:schemeClr>
              </a:solidFill>
            </a:endParaRPr>
          </a:p>
        </p:txBody>
      </p:sp>
      <p:sp>
        <p:nvSpPr>
          <p:cNvPr id="3" name="Content Placeholder 2"/>
          <p:cNvSpPr>
            <a:spLocks noGrp="1"/>
          </p:cNvSpPr>
          <p:nvPr>
            <p:ph idx="1"/>
          </p:nvPr>
        </p:nvSpPr>
        <p:spPr/>
        <p:txBody>
          <a:bodyPr>
            <a:normAutofit/>
          </a:bodyPr>
          <a:lstStyle/>
          <a:p>
            <a:pPr marL="0" indent="0">
              <a:buNone/>
            </a:pPr>
            <a:r>
              <a:rPr lang="en-US" dirty="0" smtClean="0">
                <a:solidFill>
                  <a:srgbClr val="FF6600"/>
                </a:solidFill>
              </a:rPr>
              <a:t>Slide 1 of 3</a:t>
            </a:r>
          </a:p>
          <a:p>
            <a:r>
              <a:rPr lang="en-US" dirty="0" smtClean="0"/>
              <a:t>Self-represented Litigants (Rule 2.6)</a:t>
            </a:r>
          </a:p>
          <a:p>
            <a:r>
              <a:rPr lang="en-US" dirty="0" smtClean="0"/>
              <a:t>Specialty Courts (Rule 2.9)</a:t>
            </a:r>
          </a:p>
          <a:p>
            <a:r>
              <a:rPr lang="en-US" dirty="0" smtClean="0"/>
              <a:t>Inadvertently Received Ex Parte Communication (Rule 2.9)</a:t>
            </a:r>
          </a:p>
          <a:p>
            <a:r>
              <a:rPr lang="en-US" dirty="0" smtClean="0"/>
              <a:t>Reasonable Use of Court Resources in Connection with Law-Related Extrajudicial Activities  (Rule 3.1)</a:t>
            </a:r>
          </a:p>
        </p:txBody>
      </p:sp>
      <p:sp>
        <p:nvSpPr>
          <p:cNvPr id="4" name="Date Placeholder 3"/>
          <p:cNvSpPr>
            <a:spLocks noGrp="1"/>
          </p:cNvSpPr>
          <p:nvPr>
            <p:ph type="dt" sz="half" idx="10"/>
          </p:nvPr>
        </p:nvSpPr>
        <p:spPr/>
        <p:txBody>
          <a:bodyPr/>
          <a:lstStyle/>
          <a:p>
            <a:fld id="{C7ACB18D-C631-C04E-9671-1DB04F14C742}" type="datetime1">
              <a:rPr lang="en-US" smtClean="0"/>
              <a:t>10/21/2015</a:t>
            </a:fld>
            <a:endParaRPr lang="en-US"/>
          </a:p>
        </p:txBody>
      </p:sp>
    </p:spTree>
    <p:extLst>
      <p:ext uri="{BB962C8B-B14F-4D97-AF65-F5344CB8AC3E}">
        <p14:creationId xmlns:p14="http://schemas.microsoft.com/office/powerpoint/2010/main" val="7797230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FF6600"/>
                </a:solidFill>
              </a:rPr>
              <a:t>New Topics Addressed Include:</a:t>
            </a:r>
            <a:endParaRPr lang="en-US" dirty="0">
              <a:solidFill>
                <a:srgbClr val="FF6600"/>
              </a:solidFill>
            </a:endParaRPr>
          </a:p>
        </p:txBody>
      </p:sp>
      <p:sp>
        <p:nvSpPr>
          <p:cNvPr id="3" name="Content Placeholder 2"/>
          <p:cNvSpPr>
            <a:spLocks noGrp="1"/>
          </p:cNvSpPr>
          <p:nvPr>
            <p:ph idx="1"/>
          </p:nvPr>
        </p:nvSpPr>
        <p:spPr/>
        <p:txBody>
          <a:bodyPr>
            <a:normAutofit/>
          </a:bodyPr>
          <a:lstStyle/>
          <a:p>
            <a:pPr marL="0" indent="0">
              <a:buNone/>
            </a:pPr>
            <a:r>
              <a:rPr lang="en-US" dirty="0" smtClean="0">
                <a:solidFill>
                  <a:srgbClr val="FF6600"/>
                </a:solidFill>
              </a:rPr>
              <a:t>Slide 2 of 3</a:t>
            </a:r>
            <a:endParaRPr lang="en-US" dirty="0">
              <a:solidFill>
                <a:srgbClr val="FF6600"/>
              </a:solidFill>
            </a:endParaRPr>
          </a:p>
          <a:p>
            <a:r>
              <a:rPr lang="en-US" dirty="0" smtClean="0"/>
              <a:t>Proposing </a:t>
            </a:r>
            <a:r>
              <a:rPr lang="en-US" dirty="0"/>
              <a:t>as well as Commenting on Legislation on Appropriate topics (Rule 3.2)</a:t>
            </a:r>
          </a:p>
          <a:p>
            <a:r>
              <a:rPr lang="en-US" dirty="0" smtClean="0"/>
              <a:t>Providing Character Reference for Bar Applicant (Rule 3.3)</a:t>
            </a:r>
          </a:p>
          <a:p>
            <a:r>
              <a:rPr lang="en-US" dirty="0" smtClean="0"/>
              <a:t>Using Nonpublic Information to </a:t>
            </a:r>
            <a:r>
              <a:rPr lang="en-US" dirty="0"/>
              <a:t>P</a:t>
            </a:r>
            <a:r>
              <a:rPr lang="en-US" dirty="0" smtClean="0"/>
              <a:t>rotect Health or Safety (Rule 3.5)</a:t>
            </a:r>
          </a:p>
          <a:p>
            <a:r>
              <a:rPr lang="en-US" dirty="0" smtClean="0"/>
              <a:t>Permitted Sponsorship of Events (</a:t>
            </a:r>
            <a:r>
              <a:rPr lang="en-US" dirty="0"/>
              <a:t>R</a:t>
            </a:r>
            <a:r>
              <a:rPr lang="en-US" dirty="0" smtClean="0"/>
              <a:t>ule 3.7)</a:t>
            </a:r>
          </a:p>
          <a:p>
            <a:endParaRPr lang="en-US" dirty="0"/>
          </a:p>
        </p:txBody>
      </p:sp>
      <p:sp>
        <p:nvSpPr>
          <p:cNvPr id="4" name="Date Placeholder 3"/>
          <p:cNvSpPr>
            <a:spLocks noGrp="1"/>
          </p:cNvSpPr>
          <p:nvPr>
            <p:ph type="dt" sz="half" idx="10"/>
          </p:nvPr>
        </p:nvSpPr>
        <p:spPr/>
        <p:txBody>
          <a:bodyPr/>
          <a:lstStyle/>
          <a:p>
            <a:fld id="{2F74F232-8E2C-4B4A-9F0C-7B143F679263}" type="datetime1">
              <a:rPr lang="en-US" smtClean="0"/>
              <a:t>10/21/2015</a:t>
            </a:fld>
            <a:endParaRPr lang="en-US"/>
          </a:p>
        </p:txBody>
      </p:sp>
    </p:spTree>
    <p:extLst>
      <p:ext uri="{BB962C8B-B14F-4D97-AF65-F5344CB8AC3E}">
        <p14:creationId xmlns:p14="http://schemas.microsoft.com/office/powerpoint/2010/main" val="3992849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rgbClr val="FF6600"/>
                </a:solidFill>
              </a:rPr>
              <a:t>New Topics Addressed Include:</a:t>
            </a:r>
            <a:endParaRPr lang="en-US" dirty="0">
              <a:solidFill>
                <a:srgbClr val="FF6600"/>
              </a:solidFill>
            </a:endParaRPr>
          </a:p>
        </p:txBody>
      </p:sp>
      <p:sp>
        <p:nvSpPr>
          <p:cNvPr id="3" name="Content Placeholder 2"/>
          <p:cNvSpPr>
            <a:spLocks noGrp="1"/>
          </p:cNvSpPr>
          <p:nvPr>
            <p:ph idx="1"/>
          </p:nvPr>
        </p:nvSpPr>
        <p:spPr/>
        <p:txBody>
          <a:bodyPr/>
          <a:lstStyle/>
          <a:p>
            <a:pPr marL="0" indent="0">
              <a:buNone/>
            </a:pPr>
            <a:r>
              <a:rPr lang="en-US" dirty="0">
                <a:solidFill>
                  <a:srgbClr val="FF6600"/>
                </a:solidFill>
              </a:rPr>
              <a:t>Slide 3 of 3</a:t>
            </a:r>
            <a:endParaRPr lang="en-US" dirty="0" smtClean="0"/>
          </a:p>
          <a:p>
            <a:r>
              <a:rPr lang="en-US" dirty="0" smtClean="0"/>
              <a:t>Encouraging </a:t>
            </a:r>
            <a:r>
              <a:rPr lang="en-US" dirty="0"/>
              <a:t>Lawyers to Provide Pro Bono Services (Rule 3.7</a:t>
            </a:r>
            <a:r>
              <a:rPr lang="en-US" dirty="0" smtClean="0"/>
              <a:t>)</a:t>
            </a:r>
          </a:p>
          <a:p>
            <a:r>
              <a:rPr lang="en-US" dirty="0" smtClean="0"/>
              <a:t>Assisting Minor Children with Fundraising Activities (3.7)</a:t>
            </a:r>
          </a:p>
          <a:p>
            <a:r>
              <a:rPr lang="en-US" dirty="0" smtClean="0"/>
              <a:t>Discounted or Free Membership to Non-Profit Law-Related Organizations. (3.13)</a:t>
            </a:r>
            <a:endParaRPr lang="en-US" dirty="0"/>
          </a:p>
        </p:txBody>
      </p:sp>
      <p:sp>
        <p:nvSpPr>
          <p:cNvPr id="4" name="Date Placeholder 3"/>
          <p:cNvSpPr>
            <a:spLocks noGrp="1"/>
          </p:cNvSpPr>
          <p:nvPr>
            <p:ph type="dt" sz="half" idx="10"/>
          </p:nvPr>
        </p:nvSpPr>
        <p:spPr/>
        <p:txBody>
          <a:bodyPr/>
          <a:lstStyle/>
          <a:p>
            <a:fld id="{6B4FD2FD-E343-D14A-94DE-A0DCFB62F5C6}" type="datetime1">
              <a:rPr lang="en-US" smtClean="0"/>
              <a:t>10/21/2015</a:t>
            </a:fld>
            <a:endParaRPr lang="en-US"/>
          </a:p>
        </p:txBody>
      </p:sp>
    </p:spTree>
    <p:extLst>
      <p:ext uri="{BB962C8B-B14F-4D97-AF65-F5344CB8AC3E}">
        <p14:creationId xmlns:p14="http://schemas.microsoft.com/office/powerpoint/2010/main" val="23095906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Committee on Judicial Ethics</a:t>
            </a:r>
            <a:br>
              <a:rPr lang="en-US" dirty="0" smtClean="0">
                <a:solidFill>
                  <a:srgbClr val="FF0000"/>
                </a:solidFill>
              </a:rPr>
            </a:br>
            <a:r>
              <a:rPr lang="en-US" dirty="0" smtClean="0">
                <a:solidFill>
                  <a:srgbClr val="FF0000"/>
                </a:solidFill>
              </a:rPr>
              <a:t>(as of January 1, 2016)</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dirty="0"/>
              <a:t>Hon. Cynthia J. Cohen, Appeals Court, Chair</a:t>
            </a:r>
          </a:p>
          <a:p>
            <a:r>
              <a:rPr lang="en-US" dirty="0"/>
              <a:t>Hon. Linda </a:t>
            </a:r>
            <a:r>
              <a:rPr lang="en-US" dirty="0" err="1"/>
              <a:t>Fidnick</a:t>
            </a:r>
            <a:r>
              <a:rPr lang="en-US" dirty="0"/>
              <a:t>, Probate &amp; Family Court</a:t>
            </a:r>
          </a:p>
          <a:p>
            <a:r>
              <a:rPr lang="en-US" dirty="0"/>
              <a:t>Hon. Angel Kelley-Brown, Superior Court</a:t>
            </a:r>
          </a:p>
          <a:p>
            <a:r>
              <a:rPr lang="en-US" dirty="0"/>
              <a:t>Professor Renée Landers, Suffolk University Law School</a:t>
            </a:r>
          </a:p>
          <a:p>
            <a:r>
              <a:rPr lang="en-US" dirty="0"/>
              <a:t>Hon. Janet J. </a:t>
            </a:r>
            <a:r>
              <a:rPr lang="en-US" dirty="0" err="1"/>
              <a:t>McGuiggan</a:t>
            </a:r>
            <a:r>
              <a:rPr lang="en-US" dirty="0"/>
              <a:t>, District Court</a:t>
            </a:r>
          </a:p>
          <a:p>
            <a:pPr marL="457200" lvl="1" indent="0">
              <a:buNone/>
            </a:pPr>
            <a:endParaRPr lang="en-US" dirty="0"/>
          </a:p>
          <a:p>
            <a:pPr lvl="1"/>
            <a:endParaRPr lang="en-US" dirty="0"/>
          </a:p>
        </p:txBody>
      </p:sp>
      <p:sp>
        <p:nvSpPr>
          <p:cNvPr id="4" name="Date Placeholder 3"/>
          <p:cNvSpPr>
            <a:spLocks noGrp="1"/>
          </p:cNvSpPr>
          <p:nvPr>
            <p:ph type="dt" sz="half" idx="10"/>
          </p:nvPr>
        </p:nvSpPr>
        <p:spPr/>
        <p:txBody>
          <a:bodyPr/>
          <a:lstStyle/>
          <a:p>
            <a:fld id="{C59584EF-E86C-5245-8AD7-3014B9BD53E9}" type="datetime1">
              <a:rPr lang="en-US" smtClean="0"/>
              <a:t>10/21/2015</a:t>
            </a:fld>
            <a:endParaRPr lang="en-US"/>
          </a:p>
        </p:txBody>
      </p:sp>
    </p:spTree>
    <p:extLst>
      <p:ext uri="{BB962C8B-B14F-4D97-AF65-F5344CB8AC3E}">
        <p14:creationId xmlns:p14="http://schemas.microsoft.com/office/powerpoint/2010/main" val="33763742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Staff Counsel to CJE</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Barbara F. Berenson</a:t>
            </a:r>
          </a:p>
          <a:p>
            <a:pPr lvl="1"/>
            <a:r>
              <a:rPr lang="en-US" dirty="0" smtClean="0"/>
              <a:t>Attorney at SJC</a:t>
            </a:r>
          </a:p>
          <a:p>
            <a:pPr lvl="1"/>
            <a:r>
              <a:rPr lang="en-US" dirty="0" smtClean="0"/>
              <a:t>617-557-1048</a:t>
            </a:r>
          </a:p>
          <a:p>
            <a:pPr lvl="1"/>
            <a:r>
              <a:rPr lang="en-US" dirty="0" err="1" smtClean="0"/>
              <a:t>Barbara.berenson@sjc.state.ma.us</a:t>
            </a:r>
            <a:endParaRPr lang="en-US" dirty="0"/>
          </a:p>
        </p:txBody>
      </p:sp>
      <p:sp>
        <p:nvSpPr>
          <p:cNvPr id="4" name="Date Placeholder 3"/>
          <p:cNvSpPr>
            <a:spLocks noGrp="1"/>
          </p:cNvSpPr>
          <p:nvPr>
            <p:ph type="dt" sz="half" idx="10"/>
          </p:nvPr>
        </p:nvSpPr>
        <p:spPr/>
        <p:txBody>
          <a:bodyPr/>
          <a:lstStyle/>
          <a:p>
            <a:fld id="{6E6F831E-5162-534E-A7F0-82165D28B7CE}" type="datetime1">
              <a:rPr lang="en-US" smtClean="0"/>
              <a:t>10/21/2015</a:t>
            </a:fld>
            <a:endParaRPr lang="en-US"/>
          </a:p>
        </p:txBody>
      </p:sp>
    </p:spTree>
    <p:extLst>
      <p:ext uri="{BB962C8B-B14F-4D97-AF65-F5344CB8AC3E}">
        <p14:creationId xmlns:p14="http://schemas.microsoft.com/office/powerpoint/2010/main" val="271242971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CJE Advice to Individual Judges</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sz="3600" dirty="0" smtClean="0"/>
              <a:t>Process for Requesting Advice</a:t>
            </a:r>
            <a:endParaRPr lang="en-US" sz="3600" dirty="0"/>
          </a:p>
          <a:p>
            <a:pPr lvl="1"/>
            <a:r>
              <a:rPr lang="en-US" dirty="0" smtClean="0"/>
              <a:t>Same (email encouraged)</a:t>
            </a:r>
          </a:p>
          <a:p>
            <a:r>
              <a:rPr lang="en-US" sz="3600" dirty="0" smtClean="0"/>
              <a:t>Informal Opinions </a:t>
            </a:r>
          </a:p>
          <a:p>
            <a:pPr marL="342900" lvl="2" indent="-342900"/>
            <a:r>
              <a:rPr lang="en-US" sz="3600" dirty="0" smtClean="0"/>
              <a:t>Advisory </a:t>
            </a:r>
            <a:r>
              <a:rPr lang="en-US" sz="3600" dirty="0"/>
              <a:t>Opinions renamed Letter Opinions</a:t>
            </a:r>
          </a:p>
          <a:p>
            <a:pPr marL="457200" lvl="1" indent="0">
              <a:buNone/>
            </a:pPr>
            <a:endParaRPr lang="en-US" sz="3600" dirty="0" smtClean="0"/>
          </a:p>
        </p:txBody>
      </p:sp>
      <p:sp>
        <p:nvSpPr>
          <p:cNvPr id="4" name="Date Placeholder 3"/>
          <p:cNvSpPr>
            <a:spLocks noGrp="1"/>
          </p:cNvSpPr>
          <p:nvPr>
            <p:ph type="dt" sz="half" idx="10"/>
          </p:nvPr>
        </p:nvSpPr>
        <p:spPr/>
        <p:txBody>
          <a:bodyPr/>
          <a:lstStyle/>
          <a:p>
            <a:fld id="{939353FB-BA33-4545-B08B-C04A9F4CF023}" type="datetime1">
              <a:rPr lang="en-US" smtClean="0"/>
              <a:t>10/21/2015</a:t>
            </a:fld>
            <a:endParaRPr lang="en-US"/>
          </a:p>
        </p:txBody>
      </p:sp>
    </p:spTree>
    <p:extLst>
      <p:ext uri="{BB962C8B-B14F-4D97-AF65-F5344CB8AC3E}">
        <p14:creationId xmlns:p14="http://schemas.microsoft.com/office/powerpoint/2010/main" val="139664354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New CJE Provision</a:t>
            </a:r>
            <a:br>
              <a:rPr lang="en-US" dirty="0" smtClean="0">
                <a:solidFill>
                  <a:srgbClr val="FF0000"/>
                </a:solidFill>
              </a:rPr>
            </a:br>
            <a:r>
              <a:rPr lang="en-US" dirty="0" smtClean="0">
                <a:solidFill>
                  <a:srgbClr val="FF0000"/>
                </a:solidFill>
              </a:rPr>
              <a:t>Ethics Advisories Issued by SJC</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dirty="0" smtClean="0"/>
              <a:t>SJC may Issue Ethics Advisory</a:t>
            </a:r>
          </a:p>
          <a:p>
            <a:pPr lvl="1"/>
            <a:r>
              <a:rPr lang="en-US" dirty="0" smtClean="0"/>
              <a:t> on its own initiative or when a request is made </a:t>
            </a:r>
          </a:p>
          <a:p>
            <a:pPr lvl="1"/>
            <a:r>
              <a:rPr lang="en-US" dirty="0" smtClean="0"/>
              <a:t> to clarify the meaning and application of any provision of the Code.  </a:t>
            </a:r>
          </a:p>
          <a:p>
            <a:r>
              <a:rPr lang="en-US" dirty="0" smtClean="0"/>
              <a:t>Advisory may be Requested by any Judge, Lawyer, Group of Judges or Lawyers, including Mass. Judges Conference and Bar Associations.</a:t>
            </a:r>
            <a:endParaRPr lang="en-US" dirty="0"/>
          </a:p>
        </p:txBody>
      </p:sp>
      <p:sp>
        <p:nvSpPr>
          <p:cNvPr id="4" name="Date Placeholder 3"/>
          <p:cNvSpPr>
            <a:spLocks noGrp="1"/>
          </p:cNvSpPr>
          <p:nvPr>
            <p:ph type="dt" sz="half" idx="10"/>
          </p:nvPr>
        </p:nvSpPr>
        <p:spPr/>
        <p:txBody>
          <a:bodyPr/>
          <a:lstStyle/>
          <a:p>
            <a:fld id="{7A5D9B41-828A-4E46-B5DF-0A0B1D1E7023}" type="datetime1">
              <a:rPr lang="en-US" smtClean="0"/>
              <a:t>10/21/2015</a:t>
            </a:fld>
            <a:endParaRPr lang="en-US"/>
          </a:p>
        </p:txBody>
      </p:sp>
    </p:spTree>
    <p:extLst>
      <p:ext uri="{BB962C8B-B14F-4D97-AF65-F5344CB8AC3E}">
        <p14:creationId xmlns:p14="http://schemas.microsoft.com/office/powerpoint/2010/main" val="157259003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What About Past CJE Opinions?</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dirty="0"/>
              <a:t>Some explicitly rejected </a:t>
            </a:r>
            <a:r>
              <a:rPr lang="en-US" dirty="0" smtClean="0"/>
              <a:t>in new Code (</a:t>
            </a:r>
            <a:r>
              <a:rPr lang="en-US" dirty="0"/>
              <a:t>esp. in areas of </a:t>
            </a:r>
            <a:r>
              <a:rPr lang="en-US" dirty="0" smtClean="0"/>
              <a:t>extrajudicial activities (e.g., event sponsorship, fundraisers), proposing/amending/commenting on legislation).</a:t>
            </a:r>
            <a:endParaRPr lang="en-US" dirty="0"/>
          </a:p>
          <a:p>
            <a:r>
              <a:rPr lang="en-US" dirty="0" smtClean="0"/>
              <a:t>Reasoning of many incorporated into new Code.  Also see FAQs.</a:t>
            </a:r>
          </a:p>
          <a:p>
            <a:r>
              <a:rPr lang="en-US" dirty="0" smtClean="0"/>
              <a:t>If you wish to rely on old CJE opinion not addressed in Code or FAQs, Contact CJE.</a:t>
            </a:r>
            <a:endParaRPr lang="en-US" dirty="0"/>
          </a:p>
        </p:txBody>
      </p:sp>
      <p:sp>
        <p:nvSpPr>
          <p:cNvPr id="4" name="Date Placeholder 3"/>
          <p:cNvSpPr>
            <a:spLocks noGrp="1"/>
          </p:cNvSpPr>
          <p:nvPr>
            <p:ph type="dt" sz="half" idx="10"/>
          </p:nvPr>
        </p:nvSpPr>
        <p:spPr/>
        <p:txBody>
          <a:bodyPr/>
          <a:lstStyle/>
          <a:p>
            <a:fld id="{7B3DFFE6-F019-F44D-86D7-2A155440496C}" type="datetime1">
              <a:rPr lang="en-US" smtClean="0"/>
              <a:t>10/21/2015</a:t>
            </a:fld>
            <a:endParaRPr lang="en-US"/>
          </a:p>
        </p:txBody>
      </p:sp>
    </p:spTree>
    <p:extLst>
      <p:ext uri="{BB962C8B-B14F-4D97-AF65-F5344CB8AC3E}">
        <p14:creationId xmlns:p14="http://schemas.microsoft.com/office/powerpoint/2010/main" val="38011672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What About the </a:t>
            </a:r>
            <a:br>
              <a:rPr lang="en-US" dirty="0" smtClean="0">
                <a:solidFill>
                  <a:srgbClr val="FF0000"/>
                </a:solidFill>
              </a:rPr>
            </a:br>
            <a:r>
              <a:rPr lang="en-US" dirty="0" smtClean="0">
                <a:solidFill>
                  <a:srgbClr val="FF0000"/>
                </a:solidFill>
              </a:rPr>
              <a:t>State Conflict of Interest Law</a:t>
            </a:r>
            <a:endParaRPr lang="en-US"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r>
              <a:rPr lang="en-US" dirty="0" smtClean="0"/>
              <a:t>Applies, Unless Exemption. </a:t>
            </a:r>
          </a:p>
          <a:p>
            <a:r>
              <a:rPr lang="en-US" dirty="0" smtClean="0"/>
              <a:t>Many provisions of </a:t>
            </a:r>
            <a:r>
              <a:rPr lang="en-US" dirty="0"/>
              <a:t>c. 268A and c. 268B are </a:t>
            </a:r>
            <a:r>
              <a:rPr lang="en-US" dirty="0" smtClean="0"/>
              <a:t>incorporated into the Code of Judicial Conduct.</a:t>
            </a:r>
          </a:p>
          <a:p>
            <a:r>
              <a:rPr lang="en-US" dirty="0" smtClean="0">
                <a:solidFill>
                  <a:srgbClr val="FF0000"/>
                </a:solidFill>
              </a:rPr>
              <a:t>Code Often Imposes Additional Obligations on Judges. </a:t>
            </a:r>
          </a:p>
          <a:p>
            <a:pPr lvl="1"/>
            <a:r>
              <a:rPr lang="en-US" dirty="0" smtClean="0"/>
              <a:t>Governs extra-judicial activities unrelated to the law.</a:t>
            </a:r>
          </a:p>
          <a:p>
            <a:pPr lvl="1"/>
            <a:r>
              <a:rPr lang="en-US" dirty="0" smtClean="0"/>
              <a:t>Prohibits political activities.</a:t>
            </a:r>
          </a:p>
          <a:p>
            <a:r>
              <a:rPr lang="en-US" dirty="0"/>
              <a:t>	</a:t>
            </a:r>
            <a:r>
              <a:rPr lang="en-US" dirty="0" smtClean="0">
                <a:solidFill>
                  <a:srgbClr val="FF0000"/>
                </a:solidFill>
              </a:rPr>
              <a:t>Code Creates Certain Exemptions, so that Judges May More Fully Participate in Activities Related to the Law, the Legal System, and the Administration of Justice.  </a:t>
            </a:r>
          </a:p>
          <a:p>
            <a:pPr lvl="1"/>
            <a:r>
              <a:rPr lang="en-US" dirty="0" smtClean="0"/>
              <a:t>See definition of Law and Comment to Rule 1.1.</a:t>
            </a:r>
          </a:p>
          <a:p>
            <a:pPr lvl="1"/>
            <a:r>
              <a:rPr lang="en-US" dirty="0" smtClean="0"/>
              <a:t>Area of Gifts and Use of Office Resources.</a:t>
            </a:r>
          </a:p>
        </p:txBody>
      </p:sp>
      <p:sp>
        <p:nvSpPr>
          <p:cNvPr id="4" name="Date Placeholder 3"/>
          <p:cNvSpPr>
            <a:spLocks noGrp="1"/>
          </p:cNvSpPr>
          <p:nvPr>
            <p:ph type="dt" sz="half" idx="10"/>
          </p:nvPr>
        </p:nvSpPr>
        <p:spPr/>
        <p:txBody>
          <a:bodyPr/>
          <a:lstStyle/>
          <a:p>
            <a:fld id="{B97C3BC2-F0C8-8B4D-86ED-70A8D5EF182F}" type="datetime1">
              <a:rPr lang="en-US" smtClean="0"/>
              <a:t>10/21/2015</a:t>
            </a:fld>
            <a:endParaRPr lang="en-US"/>
          </a:p>
        </p:txBody>
      </p:sp>
    </p:spTree>
    <p:extLst>
      <p:ext uri="{BB962C8B-B14F-4D97-AF65-F5344CB8AC3E}">
        <p14:creationId xmlns:p14="http://schemas.microsoft.com/office/powerpoint/2010/main" val="17219338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Process</a:t>
            </a:r>
            <a:endParaRPr lang="en-US" dirty="0">
              <a:solidFill>
                <a:srgbClr val="FF0000"/>
              </a:solidFill>
            </a:endParaRPr>
          </a:p>
        </p:txBody>
      </p:sp>
      <p:sp>
        <p:nvSpPr>
          <p:cNvPr id="3" name="Content Placeholder 2"/>
          <p:cNvSpPr>
            <a:spLocks noGrp="1"/>
          </p:cNvSpPr>
          <p:nvPr>
            <p:ph idx="1"/>
          </p:nvPr>
        </p:nvSpPr>
        <p:spPr/>
        <p:txBody>
          <a:bodyPr>
            <a:normAutofit fontScale="85000" lnSpcReduction="20000"/>
          </a:bodyPr>
          <a:lstStyle/>
          <a:p>
            <a:r>
              <a:rPr lang="en-US" dirty="0" smtClean="0"/>
              <a:t>SJC Appointed Committee in September 2012.</a:t>
            </a:r>
          </a:p>
          <a:p>
            <a:r>
              <a:rPr lang="en-US" dirty="0" smtClean="0"/>
              <a:t>Chair:  Hon. Cynthia J. Cohen</a:t>
            </a:r>
          </a:p>
          <a:p>
            <a:r>
              <a:rPr lang="en-US" dirty="0" smtClean="0"/>
              <a:t>Members: Nine Judges, Two Attorneys, Two Professors </a:t>
            </a:r>
          </a:p>
          <a:p>
            <a:r>
              <a:rPr lang="en-US" dirty="0" smtClean="0"/>
              <a:t>Committee Reviewed ABA Model Code in Light of 2003 Mass. Code, CJE Advisory Opinions, Work of Other States.</a:t>
            </a:r>
          </a:p>
          <a:p>
            <a:r>
              <a:rPr lang="en-US" dirty="0" smtClean="0"/>
              <a:t>Committee: Robust Debate, but Ultimate Unanimity.</a:t>
            </a:r>
          </a:p>
          <a:p>
            <a:r>
              <a:rPr lang="en-US" dirty="0" smtClean="0"/>
              <a:t>Committee Published Draft for Comment.  Reviewed Comments.</a:t>
            </a:r>
          </a:p>
          <a:p>
            <a:r>
              <a:rPr lang="en-US" dirty="0" smtClean="0"/>
              <a:t>Committee Submitted Revised Draft to SJC.</a:t>
            </a:r>
          </a:p>
          <a:p>
            <a:r>
              <a:rPr lang="en-US" dirty="0" smtClean="0"/>
              <a:t>SJC Reviewed, Made Modest Revisions, Adopted.</a:t>
            </a:r>
          </a:p>
          <a:p>
            <a:endParaRPr lang="en-US" dirty="0"/>
          </a:p>
          <a:p>
            <a:pPr marL="0" indent="0">
              <a:buNone/>
            </a:pPr>
            <a:endParaRPr lang="en-US" dirty="0"/>
          </a:p>
        </p:txBody>
      </p:sp>
      <p:sp>
        <p:nvSpPr>
          <p:cNvPr id="4" name="Date Placeholder 3"/>
          <p:cNvSpPr>
            <a:spLocks noGrp="1"/>
          </p:cNvSpPr>
          <p:nvPr>
            <p:ph type="dt" sz="half" idx="10"/>
          </p:nvPr>
        </p:nvSpPr>
        <p:spPr/>
        <p:txBody>
          <a:bodyPr/>
          <a:lstStyle/>
          <a:p>
            <a:fld id="{D5A39DE1-0343-F24C-A7B8-3D632E649866}" type="datetime1">
              <a:rPr lang="en-US" smtClean="0"/>
              <a:t>10/21/2015</a:t>
            </a:fld>
            <a:endParaRPr lang="en-US"/>
          </a:p>
        </p:txBody>
      </p:sp>
    </p:spTree>
    <p:extLst>
      <p:ext uri="{BB962C8B-B14F-4D97-AF65-F5344CB8AC3E}">
        <p14:creationId xmlns:p14="http://schemas.microsoft.com/office/powerpoint/2010/main" val="383976531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Hypotheticals and Discussion</a:t>
            </a:r>
            <a:endParaRPr lang="en-US" dirty="0"/>
          </a:p>
        </p:txBody>
      </p:sp>
      <p:sp>
        <p:nvSpPr>
          <p:cNvPr id="3" name="Content Placeholder 2"/>
          <p:cNvSpPr>
            <a:spLocks noGrp="1"/>
          </p:cNvSpPr>
          <p:nvPr>
            <p:ph idx="1"/>
          </p:nvPr>
        </p:nvSpPr>
        <p:spPr/>
        <p:txBody>
          <a:bodyPr/>
          <a:lstStyle/>
          <a:p>
            <a:endParaRPr lang="en-US" dirty="0"/>
          </a:p>
        </p:txBody>
      </p:sp>
      <p:sp>
        <p:nvSpPr>
          <p:cNvPr id="4" name="Date Placeholder 3"/>
          <p:cNvSpPr>
            <a:spLocks noGrp="1"/>
          </p:cNvSpPr>
          <p:nvPr>
            <p:ph type="dt" sz="half" idx="10"/>
          </p:nvPr>
        </p:nvSpPr>
        <p:spPr/>
        <p:txBody>
          <a:bodyPr/>
          <a:lstStyle/>
          <a:p>
            <a:fld id="{4E436255-C754-E245-8679-DE6F25D600B7}" type="datetime1">
              <a:rPr lang="en-US" smtClean="0"/>
              <a:t>10/21/2015</a:t>
            </a:fld>
            <a:endParaRPr lang="en-US"/>
          </a:p>
        </p:txBody>
      </p:sp>
    </p:spTree>
    <p:extLst>
      <p:ext uri="{BB962C8B-B14F-4D97-AF65-F5344CB8AC3E}">
        <p14:creationId xmlns:p14="http://schemas.microsoft.com/office/powerpoint/2010/main" val="119616425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77941"/>
          </a:xfrm>
        </p:spPr>
        <p:txBody>
          <a:bodyPr>
            <a:normAutofit fontScale="90000"/>
          </a:bodyPr>
          <a:lstStyle/>
          <a:p>
            <a:r>
              <a:rPr lang="en-US" sz="3200" dirty="0" smtClean="0"/>
              <a:t>Hypothetical #1, References and Recommendations</a:t>
            </a:r>
            <a:endParaRPr lang="en-US" sz="3200" dirty="0"/>
          </a:p>
        </p:txBody>
      </p:sp>
      <p:sp>
        <p:nvSpPr>
          <p:cNvPr id="3" name="Content Placeholder 2"/>
          <p:cNvSpPr>
            <a:spLocks noGrp="1"/>
          </p:cNvSpPr>
          <p:nvPr>
            <p:ph idx="1"/>
          </p:nvPr>
        </p:nvSpPr>
        <p:spPr>
          <a:xfrm>
            <a:off x="457200" y="952580"/>
            <a:ext cx="8229600" cy="5173584"/>
          </a:xfrm>
        </p:spPr>
        <p:txBody>
          <a:bodyPr>
            <a:noAutofit/>
          </a:bodyPr>
          <a:lstStyle/>
          <a:p>
            <a:r>
              <a:rPr lang="en-US" dirty="0"/>
              <a:t>Judge Milton Mentor has excellent relations with past and present law clerks and interns. A current law intern is applying for jobs at law firms.  The intern asks for a letter of recommendation.   </a:t>
            </a:r>
            <a:r>
              <a:rPr lang="en-US" dirty="0" smtClean="0"/>
              <a:t>May </a:t>
            </a:r>
            <a:r>
              <a:rPr lang="en-US" dirty="0"/>
              <a:t>he write a letter of </a:t>
            </a:r>
            <a:r>
              <a:rPr lang="en-US" dirty="0" smtClean="0"/>
              <a:t>recommendation? </a:t>
            </a:r>
            <a:r>
              <a:rPr lang="en-US" dirty="0"/>
              <a:t>On court letterhead? </a:t>
            </a:r>
          </a:p>
          <a:p>
            <a:pPr lvl="0"/>
            <a:r>
              <a:rPr lang="en-US" dirty="0" smtClean="0"/>
              <a:t>The </a:t>
            </a:r>
            <a:r>
              <a:rPr lang="en-US" dirty="0"/>
              <a:t>intern asks Judge Mentor if he will also make phone calls to lawyers at the firms.  May </a:t>
            </a:r>
            <a:r>
              <a:rPr lang="en-US" dirty="0" smtClean="0"/>
              <a:t>he </a:t>
            </a:r>
            <a:r>
              <a:rPr lang="en-US" dirty="0"/>
              <a:t>call the lawyers to advocate for the intern's application?</a:t>
            </a:r>
          </a:p>
          <a:p>
            <a:pPr marL="0" indent="0">
              <a:buNone/>
            </a:pPr>
            <a:endParaRPr lang="en-US" dirty="0"/>
          </a:p>
          <a:p>
            <a:pPr marL="0" indent="0">
              <a:buNone/>
            </a:pPr>
            <a:endParaRPr lang="en-US" sz="2400" dirty="0"/>
          </a:p>
        </p:txBody>
      </p:sp>
      <p:sp>
        <p:nvSpPr>
          <p:cNvPr id="4" name="Date Placeholder 3"/>
          <p:cNvSpPr>
            <a:spLocks noGrp="1"/>
          </p:cNvSpPr>
          <p:nvPr>
            <p:ph type="dt" sz="half" idx="10"/>
          </p:nvPr>
        </p:nvSpPr>
        <p:spPr/>
        <p:txBody>
          <a:bodyPr/>
          <a:lstStyle/>
          <a:p>
            <a:fld id="{D52EC6DF-9CC6-114F-87E6-6289C1704CB3}" type="datetime1">
              <a:rPr lang="en-US" smtClean="0"/>
              <a:t>10/21/2015</a:t>
            </a:fld>
            <a:endParaRPr lang="en-US"/>
          </a:p>
        </p:txBody>
      </p:sp>
    </p:spTree>
    <p:extLst>
      <p:ext uri="{BB962C8B-B14F-4D97-AF65-F5344CB8AC3E}">
        <p14:creationId xmlns:p14="http://schemas.microsoft.com/office/powerpoint/2010/main" val="348472964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5C0402B-4F39-0B48-9127-7445874FE630}" type="datetime1">
              <a:rPr lang="en-US" smtClean="0"/>
              <a:t>10/21/2015</a:t>
            </a:fld>
            <a:endParaRPr lang="en-US"/>
          </a:p>
        </p:txBody>
      </p:sp>
      <p:sp>
        <p:nvSpPr>
          <p:cNvPr id="5" name="Rectangle 4"/>
          <p:cNvSpPr/>
          <p:nvPr/>
        </p:nvSpPr>
        <p:spPr>
          <a:xfrm>
            <a:off x="578323" y="612844"/>
            <a:ext cx="8073820" cy="6001642"/>
          </a:xfrm>
          <a:prstGeom prst="rect">
            <a:avLst/>
          </a:prstGeom>
        </p:spPr>
        <p:txBody>
          <a:bodyPr wrap="square">
            <a:spAutoFit/>
          </a:bodyPr>
          <a:lstStyle/>
          <a:p>
            <a:pPr marL="342900" indent="-342900">
              <a:buFont typeface="Arial"/>
              <a:buChar char="•"/>
            </a:pPr>
            <a:r>
              <a:rPr lang="en-US" sz="3200" dirty="0"/>
              <a:t>Judge Mentor's neighbor has a daughter who is applying to college. The applicant has asked Judge Mentor to write a letter of recommendation to accompany her college application. Judge Mentor knows the young woman well, as she has often babysat for his young children. May he write the letter of recommendation? On court letterhead?  </a:t>
            </a:r>
          </a:p>
          <a:p>
            <a:pPr marL="342900" lvl="0" indent="-342900">
              <a:buFont typeface="Arial"/>
              <a:buChar char="•"/>
            </a:pPr>
            <a:r>
              <a:rPr lang="en-US" sz="3200" dirty="0"/>
              <a:t>A former law clerk is applying for admission to the Bar of a state that requires a character reference.  The law clerk has asked Judge Mentor </a:t>
            </a:r>
            <a:r>
              <a:rPr lang="en-US" sz="3200" dirty="0" smtClean="0"/>
              <a:t>for </a:t>
            </a:r>
            <a:r>
              <a:rPr lang="en-US" sz="3200" dirty="0"/>
              <a:t>such a reference.  May he do so? </a:t>
            </a:r>
          </a:p>
        </p:txBody>
      </p:sp>
    </p:spTree>
    <p:extLst>
      <p:ext uri="{BB962C8B-B14F-4D97-AF65-F5344CB8AC3E}">
        <p14:creationId xmlns:p14="http://schemas.microsoft.com/office/powerpoint/2010/main" val="64605223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sp>
        <p:nvSpPr>
          <p:cNvPr id="4" name="Content Placeholder 3"/>
          <p:cNvSpPr>
            <a:spLocks noGrp="1"/>
          </p:cNvSpPr>
          <p:nvPr>
            <p:ph idx="1"/>
          </p:nvPr>
        </p:nvSpPr>
        <p:spPr/>
        <p:txBody>
          <a:bodyPr/>
          <a:lstStyle/>
          <a:p>
            <a:pPr lvl="0"/>
            <a:r>
              <a:rPr lang="en-US" dirty="0"/>
              <a:t>Another former law clerk is applying for a judgeship.  The law clerk has asked Judge Mentor to send a letter to the Judicial Nominating Commission on her behalf.  May </a:t>
            </a:r>
            <a:r>
              <a:rPr lang="en-US" dirty="0" smtClean="0"/>
              <a:t>he do </a:t>
            </a:r>
            <a:r>
              <a:rPr lang="en-US" dirty="0"/>
              <a:t>so? On court letterhead?  If the law clerk is nominated, may Judge Mentor testify before the Governor’s Council?  </a:t>
            </a:r>
          </a:p>
          <a:p>
            <a:endParaRPr lang="en-US" dirty="0"/>
          </a:p>
        </p:txBody>
      </p:sp>
      <p:sp>
        <p:nvSpPr>
          <p:cNvPr id="2" name="Date Placeholder 1"/>
          <p:cNvSpPr>
            <a:spLocks noGrp="1"/>
          </p:cNvSpPr>
          <p:nvPr>
            <p:ph type="dt" sz="half" idx="10"/>
          </p:nvPr>
        </p:nvSpPr>
        <p:spPr/>
        <p:txBody>
          <a:bodyPr/>
          <a:lstStyle/>
          <a:p>
            <a:fld id="{14F59B69-6698-2144-9C22-0B0ED0ACFD37}" type="datetime1">
              <a:rPr lang="en-US" smtClean="0"/>
              <a:t>10/21/2015</a:t>
            </a:fld>
            <a:endParaRPr lang="en-US"/>
          </a:p>
        </p:txBody>
      </p:sp>
    </p:spTree>
    <p:extLst>
      <p:ext uri="{BB962C8B-B14F-4D97-AF65-F5344CB8AC3E}">
        <p14:creationId xmlns:p14="http://schemas.microsoft.com/office/powerpoint/2010/main" val="188143982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Recommendations and References</a:t>
            </a:r>
            <a:br>
              <a:rPr lang="en-US" dirty="0" smtClean="0"/>
            </a:br>
            <a:r>
              <a:rPr lang="en-US" dirty="0" smtClean="0"/>
              <a:t>Summary Slide </a:t>
            </a:r>
            <a:endParaRPr lang="en-US" dirty="0"/>
          </a:p>
        </p:txBody>
      </p:sp>
      <p:sp>
        <p:nvSpPr>
          <p:cNvPr id="3" name="Content Placeholder 2"/>
          <p:cNvSpPr>
            <a:spLocks noGrp="1"/>
          </p:cNvSpPr>
          <p:nvPr>
            <p:ph idx="1"/>
          </p:nvPr>
        </p:nvSpPr>
        <p:spPr/>
        <p:txBody>
          <a:bodyPr>
            <a:normAutofit lnSpcReduction="10000"/>
          </a:bodyPr>
          <a:lstStyle/>
          <a:p>
            <a:r>
              <a:rPr lang="en-US" dirty="0"/>
              <a:t>A judge shall not abuse the prestige of judicial office to advance the personal or economic interests of the judge or others</a:t>
            </a:r>
            <a:r>
              <a:rPr lang="en-US" dirty="0" smtClean="0"/>
              <a:t>.</a:t>
            </a:r>
          </a:p>
          <a:p>
            <a:r>
              <a:rPr lang="en-US" dirty="0" smtClean="0"/>
              <a:t>Use of Letterhead and/or Judicial Title:  If observations made in Judge’s judicial capacity.</a:t>
            </a:r>
          </a:p>
          <a:p>
            <a:r>
              <a:rPr lang="en-US" dirty="0" smtClean="0"/>
              <a:t>Judge may give character reference for bar applicant based on personal knowledge. </a:t>
            </a:r>
          </a:p>
          <a:p>
            <a:r>
              <a:rPr lang="en-US" dirty="0" smtClean="0"/>
              <a:t>Judge may participate in judicial selection process.</a:t>
            </a:r>
            <a:endParaRPr lang="en-US" dirty="0"/>
          </a:p>
        </p:txBody>
      </p:sp>
      <p:sp>
        <p:nvSpPr>
          <p:cNvPr id="4" name="Date Placeholder 3"/>
          <p:cNvSpPr>
            <a:spLocks noGrp="1"/>
          </p:cNvSpPr>
          <p:nvPr>
            <p:ph type="dt" sz="half" idx="10"/>
          </p:nvPr>
        </p:nvSpPr>
        <p:spPr/>
        <p:txBody>
          <a:bodyPr/>
          <a:lstStyle/>
          <a:p>
            <a:fld id="{FED6924B-0345-FF49-8220-D9D47D52F115}" type="datetime1">
              <a:rPr lang="en-US" smtClean="0"/>
              <a:t>10/21/2015</a:t>
            </a:fld>
            <a:endParaRPr lang="en-US"/>
          </a:p>
        </p:txBody>
      </p:sp>
    </p:spTree>
    <p:extLst>
      <p:ext uri="{BB962C8B-B14F-4D97-AF65-F5344CB8AC3E}">
        <p14:creationId xmlns:p14="http://schemas.microsoft.com/office/powerpoint/2010/main" val="330565374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Hypothetical #2, Bar Association Activities</a:t>
            </a:r>
            <a:endParaRPr lang="en-US" sz="3200" dirty="0"/>
          </a:p>
        </p:txBody>
      </p:sp>
      <p:sp>
        <p:nvSpPr>
          <p:cNvPr id="3" name="Content Placeholder 2"/>
          <p:cNvSpPr>
            <a:spLocks noGrp="1"/>
          </p:cNvSpPr>
          <p:nvPr>
            <p:ph idx="1"/>
          </p:nvPr>
        </p:nvSpPr>
        <p:spPr>
          <a:xfrm>
            <a:off x="457200" y="1190724"/>
            <a:ext cx="8229600" cy="4935440"/>
          </a:xfrm>
        </p:spPr>
        <p:txBody>
          <a:bodyPr>
            <a:noAutofit/>
          </a:bodyPr>
          <a:lstStyle/>
          <a:p>
            <a:r>
              <a:rPr lang="en-US" sz="2400" dirty="0"/>
              <a:t>Prior to becoming a judge, Judge Julie Joiner was active in the </a:t>
            </a:r>
            <a:r>
              <a:rPr lang="en-US" sz="2400" dirty="0" err="1"/>
              <a:t>Wessex</a:t>
            </a:r>
            <a:r>
              <a:rPr lang="en-US" sz="2400" dirty="0"/>
              <a:t> County Bar Association.  </a:t>
            </a:r>
            <a:r>
              <a:rPr lang="en-US" sz="2400" dirty="0" smtClean="0"/>
              <a:t>While at a meeting, she learns that </a:t>
            </a:r>
            <a:r>
              <a:rPr lang="en-US" sz="2400" dirty="0"/>
              <a:t>the next topic of discussion </a:t>
            </a:r>
            <a:r>
              <a:rPr lang="en-US" sz="2400" dirty="0" smtClean="0"/>
              <a:t>is using </a:t>
            </a:r>
            <a:r>
              <a:rPr lang="en-US" sz="2400" dirty="0"/>
              <a:t>the upcoming 50</a:t>
            </a:r>
            <a:r>
              <a:rPr lang="en-US" sz="2400" baseline="30000" dirty="0"/>
              <a:t>th</a:t>
            </a:r>
            <a:r>
              <a:rPr lang="en-US" sz="2400" dirty="0"/>
              <a:t> anniversary year as an opportunity to solicit contributions and recruit new members.  </a:t>
            </a:r>
            <a:r>
              <a:rPr lang="en-US" sz="2400" dirty="0" smtClean="0"/>
              <a:t>Must she leave?</a:t>
            </a:r>
            <a:endParaRPr lang="en-US" sz="2400" dirty="0"/>
          </a:p>
          <a:p>
            <a:r>
              <a:rPr lang="en-US" sz="2400" dirty="0" smtClean="0"/>
              <a:t>During </a:t>
            </a:r>
            <a:r>
              <a:rPr lang="en-US" sz="2400" dirty="0"/>
              <a:t>the internal fundraising discussion, a member of the Association suggests that Judge Joiner contact her colleagues on the District Court in </a:t>
            </a:r>
            <a:r>
              <a:rPr lang="en-US" sz="2400" dirty="0" err="1"/>
              <a:t>Wessex</a:t>
            </a:r>
            <a:r>
              <a:rPr lang="en-US" sz="2400" dirty="0"/>
              <a:t> County and ask them to join the Association.  </a:t>
            </a:r>
            <a:r>
              <a:rPr lang="en-US" sz="2400" dirty="0" smtClean="0"/>
              <a:t>She does </a:t>
            </a:r>
            <a:r>
              <a:rPr lang="en-US" sz="2400" dirty="0"/>
              <a:t>not have supervisory authority over these judges. May she do so?</a:t>
            </a:r>
          </a:p>
          <a:p>
            <a:r>
              <a:rPr lang="en-US" sz="2400" dirty="0"/>
              <a:t> </a:t>
            </a:r>
            <a:r>
              <a:rPr lang="en-US" sz="2400" dirty="0" smtClean="0"/>
              <a:t>Judge </a:t>
            </a:r>
            <a:r>
              <a:rPr lang="en-US" sz="2400" dirty="0"/>
              <a:t>Joiner was recently appointed to the Appeals Court.  May she solicit her former colleagues in the District Court?</a:t>
            </a:r>
          </a:p>
          <a:p>
            <a:pPr marL="0" indent="0">
              <a:buNone/>
            </a:pPr>
            <a:r>
              <a:rPr lang="en-US" sz="2400" dirty="0"/>
              <a:t> </a:t>
            </a:r>
          </a:p>
          <a:p>
            <a:pPr lvl="0"/>
            <a:endParaRPr lang="en-US" sz="1600" dirty="0"/>
          </a:p>
        </p:txBody>
      </p:sp>
      <p:sp>
        <p:nvSpPr>
          <p:cNvPr id="4" name="Date Placeholder 3"/>
          <p:cNvSpPr>
            <a:spLocks noGrp="1"/>
          </p:cNvSpPr>
          <p:nvPr>
            <p:ph type="dt" sz="half" idx="10"/>
          </p:nvPr>
        </p:nvSpPr>
        <p:spPr/>
        <p:txBody>
          <a:bodyPr/>
          <a:lstStyle/>
          <a:p>
            <a:fld id="{25C0402B-4F39-0B48-9127-7445874FE630}" type="datetime1">
              <a:rPr lang="en-US" smtClean="0"/>
              <a:t>10/21/2015</a:t>
            </a:fld>
            <a:endParaRPr lang="en-US"/>
          </a:p>
        </p:txBody>
      </p:sp>
    </p:spTree>
    <p:extLst>
      <p:ext uri="{BB962C8B-B14F-4D97-AF65-F5344CB8AC3E}">
        <p14:creationId xmlns:p14="http://schemas.microsoft.com/office/powerpoint/2010/main" val="77953645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6862"/>
            <a:ext cx="8229600" cy="1143000"/>
          </a:xfrm>
        </p:spPr>
        <p:txBody>
          <a:bodyPr/>
          <a:lstStyle/>
          <a:p>
            <a:endParaRPr lang="en-US"/>
          </a:p>
        </p:txBody>
      </p:sp>
      <p:sp>
        <p:nvSpPr>
          <p:cNvPr id="3" name="Content Placeholder 2"/>
          <p:cNvSpPr>
            <a:spLocks noGrp="1"/>
          </p:cNvSpPr>
          <p:nvPr>
            <p:ph idx="1"/>
          </p:nvPr>
        </p:nvSpPr>
        <p:spPr>
          <a:xfrm>
            <a:off x="457200" y="941240"/>
            <a:ext cx="8229600" cy="5184924"/>
          </a:xfrm>
        </p:spPr>
        <p:txBody>
          <a:bodyPr>
            <a:noAutofit/>
          </a:bodyPr>
          <a:lstStyle/>
          <a:p>
            <a:r>
              <a:rPr lang="en-US" sz="2400" dirty="0"/>
              <a:t> Judge Joiner receives an invitation to attend the annual luncheon of the </a:t>
            </a:r>
            <a:r>
              <a:rPr lang="en-US" sz="2400" dirty="0" err="1"/>
              <a:t>Wessex</a:t>
            </a:r>
            <a:r>
              <a:rPr lang="en-US" sz="2400" dirty="0"/>
              <a:t> County Bar Association. The ticket price is $100. To encourage her attendance, the Bar Association offers her a complimentary ticket.  May she accept?  Must she first complete a Disclosure Form certifying that her attendance will serve a legitimate public purpose and obtain approval from her Chief Justice?</a:t>
            </a:r>
          </a:p>
          <a:p>
            <a:pPr lvl="0"/>
            <a:r>
              <a:rPr lang="en-US" sz="2400" dirty="0" smtClean="0"/>
              <a:t>Must </a:t>
            </a:r>
            <a:r>
              <a:rPr lang="en-US" sz="2400" dirty="0"/>
              <a:t>Judge Joiner report the gift of the $100 ticket on her Statement of Extra-Judicial Income?  </a:t>
            </a:r>
          </a:p>
          <a:p>
            <a:pPr lvl="0"/>
            <a:r>
              <a:rPr lang="en-US" sz="2400" dirty="0" smtClean="0"/>
              <a:t> </a:t>
            </a:r>
            <a:r>
              <a:rPr lang="en-US" sz="2400" dirty="0"/>
              <a:t>Judge Joiner is invited to a fundraising dinner of the Bar Association where the Bar Association intends to give her an award in recognition of her many contributions to the Bench and Bar.  May she attend and accept the award? </a:t>
            </a:r>
          </a:p>
        </p:txBody>
      </p:sp>
      <p:sp>
        <p:nvSpPr>
          <p:cNvPr id="4" name="Date Placeholder 3"/>
          <p:cNvSpPr>
            <a:spLocks noGrp="1"/>
          </p:cNvSpPr>
          <p:nvPr>
            <p:ph type="dt" sz="half" idx="10"/>
          </p:nvPr>
        </p:nvSpPr>
        <p:spPr/>
        <p:txBody>
          <a:bodyPr/>
          <a:lstStyle/>
          <a:p>
            <a:fld id="{25C0402B-4F39-0B48-9127-7445874FE630}" type="datetime1">
              <a:rPr lang="en-US" smtClean="0"/>
              <a:t>10/21/2015</a:t>
            </a:fld>
            <a:endParaRPr lang="en-US"/>
          </a:p>
        </p:txBody>
      </p:sp>
    </p:spTree>
    <p:extLst>
      <p:ext uri="{BB962C8B-B14F-4D97-AF65-F5344CB8AC3E}">
        <p14:creationId xmlns:p14="http://schemas.microsoft.com/office/powerpoint/2010/main" val="422397672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10000"/>
          </a:bodyPr>
          <a:lstStyle/>
          <a:p>
            <a:pPr lvl="0"/>
            <a:r>
              <a:rPr lang="en-US" dirty="0"/>
              <a:t> Judge Joiner is preparing brief remarks to give when she receives her award.  Some of the lawyers who will be present appear regularly in front of her.  May she include a paragraph encouraging the lawyers in attendance to provide pro bono legal services?  </a:t>
            </a:r>
          </a:p>
          <a:p>
            <a:r>
              <a:rPr lang="en-US" dirty="0"/>
              <a:t> At the dinner, Judge Joiner is presented with a crystal bowl. When she gets home, she investigates online and learns that the bowl likely cost $200. Must she report it on her Statement of Extra-Judicial Income? </a:t>
            </a:r>
          </a:p>
          <a:p>
            <a:pPr lvl="0"/>
            <a:r>
              <a:rPr lang="en-US" dirty="0"/>
              <a:t>What if the bowl is inscribed with her name and dates of service to the Bar Association? </a:t>
            </a:r>
          </a:p>
          <a:p>
            <a:endParaRPr lang="en-US" dirty="0"/>
          </a:p>
        </p:txBody>
      </p:sp>
      <p:sp>
        <p:nvSpPr>
          <p:cNvPr id="4" name="Date Placeholder 3"/>
          <p:cNvSpPr>
            <a:spLocks noGrp="1"/>
          </p:cNvSpPr>
          <p:nvPr>
            <p:ph type="dt" sz="half" idx="10"/>
          </p:nvPr>
        </p:nvSpPr>
        <p:spPr/>
        <p:txBody>
          <a:bodyPr/>
          <a:lstStyle/>
          <a:p>
            <a:fld id="{25C0402B-4F39-0B48-9127-7445874FE630}" type="datetime1">
              <a:rPr lang="en-US" smtClean="0"/>
              <a:t>10/21/2015</a:t>
            </a:fld>
            <a:endParaRPr lang="en-US"/>
          </a:p>
        </p:txBody>
      </p:sp>
    </p:spTree>
    <p:extLst>
      <p:ext uri="{BB962C8B-B14F-4D97-AF65-F5344CB8AC3E}">
        <p14:creationId xmlns:p14="http://schemas.microsoft.com/office/powerpoint/2010/main" val="272991856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Bar Association Activities</a:t>
            </a:r>
            <a:br>
              <a:rPr lang="en-US" dirty="0" smtClean="0"/>
            </a:br>
            <a:r>
              <a:rPr lang="en-US" dirty="0" smtClean="0"/>
              <a:t>Summary Slide (1 of 2)</a:t>
            </a:r>
            <a:endParaRPr lang="en-US" dirty="0"/>
          </a:p>
        </p:txBody>
      </p:sp>
      <p:sp>
        <p:nvSpPr>
          <p:cNvPr id="3" name="Content Placeholder 2"/>
          <p:cNvSpPr>
            <a:spLocks noGrp="1"/>
          </p:cNvSpPr>
          <p:nvPr>
            <p:ph idx="1"/>
          </p:nvPr>
        </p:nvSpPr>
        <p:spPr/>
        <p:txBody>
          <a:bodyPr>
            <a:normAutofit fontScale="85000" lnSpcReduction="10000"/>
          </a:bodyPr>
          <a:lstStyle/>
          <a:p>
            <a:pPr marL="0" indent="0">
              <a:buNone/>
            </a:pPr>
            <a:r>
              <a:rPr lang="en-US" dirty="0"/>
              <a:t>Rule 1.2, general principles.</a:t>
            </a:r>
          </a:p>
          <a:p>
            <a:pPr marL="0" indent="0">
              <a:buNone/>
            </a:pPr>
            <a:r>
              <a:rPr lang="en-US" dirty="0"/>
              <a:t>	A judge is encouraged to participate in activities that promote ethical conduct among judges and lawyers, support professionalism within the judiciary and the legal profession, and promote access to justice for all</a:t>
            </a:r>
            <a:r>
              <a:rPr lang="en-US" dirty="0" smtClean="0"/>
              <a:t>.</a:t>
            </a:r>
          </a:p>
          <a:p>
            <a:r>
              <a:rPr lang="en-US" dirty="0" smtClean="0"/>
              <a:t>A judge may</a:t>
            </a:r>
          </a:p>
          <a:p>
            <a:pPr lvl="1"/>
            <a:r>
              <a:rPr lang="en-US" dirty="0" smtClean="0"/>
              <a:t>Serve as member, plan and attend events and activities.</a:t>
            </a:r>
          </a:p>
          <a:p>
            <a:pPr lvl="1"/>
            <a:r>
              <a:rPr lang="en-US" dirty="0" smtClean="0"/>
              <a:t>Participate in internal discussions related to fundraising.</a:t>
            </a:r>
          </a:p>
          <a:p>
            <a:pPr lvl="1"/>
            <a:r>
              <a:rPr lang="en-US" dirty="0" smtClean="0"/>
              <a:t>Solicit contributions or members only from members of the judge’s family and judges over whom no supervisory or appellate authority.</a:t>
            </a:r>
            <a:endParaRPr lang="en-US" dirty="0"/>
          </a:p>
        </p:txBody>
      </p:sp>
      <p:sp>
        <p:nvSpPr>
          <p:cNvPr id="4" name="Date Placeholder 3"/>
          <p:cNvSpPr>
            <a:spLocks noGrp="1"/>
          </p:cNvSpPr>
          <p:nvPr>
            <p:ph type="dt" sz="half" idx="10"/>
          </p:nvPr>
        </p:nvSpPr>
        <p:spPr/>
        <p:txBody>
          <a:bodyPr/>
          <a:lstStyle/>
          <a:p>
            <a:fld id="{1762EB85-830E-DB40-8B89-6BB6D26D03A3}" type="datetime1">
              <a:rPr lang="en-US" smtClean="0"/>
              <a:t>10/21/2015</a:t>
            </a:fld>
            <a:endParaRPr lang="en-US"/>
          </a:p>
        </p:txBody>
      </p:sp>
    </p:spTree>
    <p:extLst>
      <p:ext uri="{BB962C8B-B14F-4D97-AF65-F5344CB8AC3E}">
        <p14:creationId xmlns:p14="http://schemas.microsoft.com/office/powerpoint/2010/main" val="139339858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Bar Association Activities</a:t>
            </a:r>
            <a:br>
              <a:rPr lang="en-US" dirty="0"/>
            </a:br>
            <a:r>
              <a:rPr lang="en-US" dirty="0"/>
              <a:t>Summary </a:t>
            </a:r>
            <a:r>
              <a:rPr lang="en-US" dirty="0" smtClean="0"/>
              <a:t>Slide (2 of 2)</a:t>
            </a:r>
            <a:endParaRPr lang="en-US" dirty="0"/>
          </a:p>
        </p:txBody>
      </p:sp>
      <p:sp>
        <p:nvSpPr>
          <p:cNvPr id="3" name="Content Placeholder 2"/>
          <p:cNvSpPr>
            <a:spLocks noGrp="1"/>
          </p:cNvSpPr>
          <p:nvPr>
            <p:ph idx="1"/>
          </p:nvPr>
        </p:nvSpPr>
        <p:spPr/>
        <p:txBody>
          <a:bodyPr>
            <a:normAutofit fontScale="92500"/>
          </a:bodyPr>
          <a:lstStyle/>
          <a:p>
            <a:r>
              <a:rPr lang="en-US" dirty="0" smtClean="0"/>
              <a:t>A judge may</a:t>
            </a:r>
          </a:p>
          <a:p>
            <a:pPr lvl="1"/>
            <a:r>
              <a:rPr lang="en-US" dirty="0"/>
              <a:t>Accept discounted or complimentary invitations to luncheons, dinners and similar </a:t>
            </a:r>
            <a:r>
              <a:rPr lang="en-US" dirty="0" smtClean="0"/>
              <a:t>events held in MA</a:t>
            </a:r>
            <a:endParaRPr lang="en-US" dirty="0"/>
          </a:p>
          <a:p>
            <a:pPr lvl="2"/>
            <a:r>
              <a:rPr lang="en-US" dirty="0"/>
              <a:t>Does not need to report</a:t>
            </a:r>
          </a:p>
          <a:p>
            <a:pPr lvl="2"/>
            <a:r>
              <a:rPr lang="en-US" dirty="0"/>
              <a:t>Does not need to obtain </a:t>
            </a:r>
            <a:r>
              <a:rPr lang="en-US" dirty="0" smtClean="0"/>
              <a:t>permission </a:t>
            </a:r>
            <a:r>
              <a:rPr lang="en-US" dirty="0"/>
              <a:t>from Chief </a:t>
            </a:r>
            <a:r>
              <a:rPr lang="en-US" dirty="0" smtClean="0"/>
              <a:t>Justice</a:t>
            </a:r>
          </a:p>
          <a:p>
            <a:pPr lvl="1"/>
            <a:r>
              <a:rPr lang="en-US" dirty="0" smtClean="0"/>
              <a:t>Serve as keynote or featured speaker at or receive award at fundraising event (so long as general purpose bar association)</a:t>
            </a:r>
          </a:p>
          <a:p>
            <a:pPr lvl="1"/>
            <a:r>
              <a:rPr lang="en-US" dirty="0" smtClean="0"/>
              <a:t>Accept gift or award but must report if of substantial value</a:t>
            </a:r>
          </a:p>
        </p:txBody>
      </p:sp>
      <p:sp>
        <p:nvSpPr>
          <p:cNvPr id="4" name="Date Placeholder 3"/>
          <p:cNvSpPr>
            <a:spLocks noGrp="1"/>
          </p:cNvSpPr>
          <p:nvPr>
            <p:ph type="dt" sz="half" idx="10"/>
          </p:nvPr>
        </p:nvSpPr>
        <p:spPr/>
        <p:txBody>
          <a:bodyPr/>
          <a:lstStyle/>
          <a:p>
            <a:fld id="{603359DA-AA7F-2941-A6E7-BBB659E0F2A4}" type="datetime1">
              <a:rPr lang="en-US" smtClean="0"/>
              <a:t>10/21/2015</a:t>
            </a:fld>
            <a:endParaRPr lang="en-US"/>
          </a:p>
        </p:txBody>
      </p:sp>
    </p:spTree>
    <p:extLst>
      <p:ext uri="{BB962C8B-B14F-4D97-AF65-F5344CB8AC3E}">
        <p14:creationId xmlns:p14="http://schemas.microsoft.com/office/powerpoint/2010/main" val="42589900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solidFill>
                  <a:srgbClr val="FF0000"/>
                </a:solidFill>
              </a:rPr>
              <a:t>Biggest Difference: Structure</a:t>
            </a:r>
            <a:endParaRPr lang="en-US" dirty="0">
              <a:solidFill>
                <a:srgbClr val="FF0000"/>
              </a:solidFill>
            </a:endParaRPr>
          </a:p>
        </p:txBody>
      </p:sp>
      <p:sp>
        <p:nvSpPr>
          <p:cNvPr id="5" name="Content Placeholder 4"/>
          <p:cNvSpPr>
            <a:spLocks noGrp="1"/>
          </p:cNvSpPr>
          <p:nvPr>
            <p:ph idx="1"/>
          </p:nvPr>
        </p:nvSpPr>
        <p:spPr/>
        <p:txBody>
          <a:bodyPr>
            <a:normAutofit lnSpcReduction="10000"/>
          </a:bodyPr>
          <a:lstStyle/>
          <a:p>
            <a:r>
              <a:rPr lang="en-US" dirty="0" smtClean="0"/>
              <a:t>New Code:  </a:t>
            </a:r>
            <a:r>
              <a:rPr lang="en-US" dirty="0" smtClean="0">
                <a:solidFill>
                  <a:srgbClr val="0000FF"/>
                </a:solidFill>
              </a:rPr>
              <a:t>Canons, Rules, Comments </a:t>
            </a:r>
            <a:r>
              <a:rPr lang="en-US" dirty="0" smtClean="0"/>
              <a:t>(vs. Canons, Sections, and Commentary).</a:t>
            </a:r>
          </a:p>
          <a:p>
            <a:r>
              <a:rPr lang="en-US" dirty="0"/>
              <a:t>Structure Parallels Rules of Professional </a:t>
            </a:r>
            <a:r>
              <a:rPr lang="en-US" dirty="0" smtClean="0"/>
              <a:t>Conduct.</a:t>
            </a:r>
          </a:p>
          <a:p>
            <a:r>
              <a:rPr lang="en-US" dirty="0" smtClean="0">
                <a:solidFill>
                  <a:srgbClr val="0000FF"/>
                </a:solidFill>
              </a:rPr>
              <a:t>Canons</a:t>
            </a:r>
            <a:r>
              <a:rPr lang="en-US" dirty="0" smtClean="0"/>
              <a:t>: Overarching Principles. </a:t>
            </a:r>
          </a:p>
          <a:p>
            <a:r>
              <a:rPr lang="en-US" dirty="0" smtClean="0">
                <a:solidFill>
                  <a:srgbClr val="0000FF"/>
                </a:solidFill>
              </a:rPr>
              <a:t>Rules</a:t>
            </a:r>
            <a:r>
              <a:rPr lang="en-US" dirty="0" smtClean="0"/>
              <a:t>:  Enforceable Obligations.</a:t>
            </a:r>
          </a:p>
          <a:p>
            <a:r>
              <a:rPr lang="en-US" dirty="0" smtClean="0">
                <a:solidFill>
                  <a:srgbClr val="0000FF"/>
                </a:solidFill>
              </a:rPr>
              <a:t>Comments</a:t>
            </a:r>
            <a:r>
              <a:rPr lang="en-US" dirty="0" smtClean="0"/>
              <a:t>: Guidance Regarding Proper Application of Rules.  (Occasionally Aspirational </a:t>
            </a:r>
            <a:r>
              <a:rPr lang="en-US" dirty="0"/>
              <a:t>C</a:t>
            </a:r>
            <a:r>
              <a:rPr lang="en-US" dirty="0" smtClean="0"/>
              <a:t>onduct.)</a:t>
            </a:r>
          </a:p>
        </p:txBody>
      </p:sp>
      <p:sp>
        <p:nvSpPr>
          <p:cNvPr id="2" name="Date Placeholder 1"/>
          <p:cNvSpPr>
            <a:spLocks noGrp="1"/>
          </p:cNvSpPr>
          <p:nvPr>
            <p:ph type="dt" sz="half" idx="10"/>
          </p:nvPr>
        </p:nvSpPr>
        <p:spPr/>
        <p:txBody>
          <a:bodyPr/>
          <a:lstStyle/>
          <a:p>
            <a:fld id="{FD9CE1B2-DB6E-D947-AA1C-2760BF889588}" type="datetime1">
              <a:rPr lang="en-US" smtClean="0"/>
              <a:t>10/21/2015</a:t>
            </a:fld>
            <a:endParaRPr lang="en-US"/>
          </a:p>
        </p:txBody>
      </p:sp>
    </p:spTree>
    <p:extLst>
      <p:ext uri="{BB962C8B-B14F-4D97-AF65-F5344CB8AC3E}">
        <p14:creationId xmlns:p14="http://schemas.microsoft.com/office/powerpoint/2010/main" val="2672726679"/>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Hypo #3, Speaking about Administration of Justice</a:t>
            </a:r>
            <a:endParaRPr lang="en-US" sz="2800" dirty="0"/>
          </a:p>
        </p:txBody>
      </p:sp>
      <p:sp>
        <p:nvSpPr>
          <p:cNvPr id="3" name="Content Placeholder 2"/>
          <p:cNvSpPr>
            <a:spLocks noGrp="1"/>
          </p:cNvSpPr>
          <p:nvPr>
            <p:ph idx="1"/>
          </p:nvPr>
        </p:nvSpPr>
        <p:spPr/>
        <p:txBody>
          <a:bodyPr>
            <a:normAutofit fontScale="25000" lnSpcReduction="20000"/>
          </a:bodyPr>
          <a:lstStyle/>
          <a:p>
            <a:r>
              <a:rPr lang="en-US" sz="11200" dirty="0"/>
              <a:t>Judge Nancy Noble has been invited to deliver the keynote address at a meeting of a local Chamber of Commerce. This organization has never appeared before Judge Noble.  The event is not a fundraiser.  Her remarks will focus on </a:t>
            </a:r>
            <a:r>
              <a:rPr lang="en-US" sz="11200" dirty="0" smtClean="0"/>
              <a:t>judicial </a:t>
            </a:r>
            <a:r>
              <a:rPr lang="en-US" sz="11200" dirty="0"/>
              <a:t>independence and the administration of justice. </a:t>
            </a:r>
            <a:r>
              <a:rPr lang="en-US" sz="11200" dirty="0" smtClean="0"/>
              <a:t> May she give </a:t>
            </a:r>
            <a:r>
              <a:rPr lang="en-US" sz="11200" dirty="0"/>
              <a:t>the </a:t>
            </a:r>
            <a:r>
              <a:rPr lang="en-US" sz="11200" dirty="0" smtClean="0"/>
              <a:t>address?</a:t>
            </a:r>
          </a:p>
          <a:p>
            <a:pPr lvl="0"/>
            <a:r>
              <a:rPr lang="en-US" sz="11200" dirty="0"/>
              <a:t>What if the event is held in the large conference space of a law firm where the president of the organization is a partner?  What if funding for the event is provided by several of the city's largest businesses?  These sponsors will be recognized in the written program.  May she still speak?</a:t>
            </a:r>
          </a:p>
          <a:p>
            <a:endParaRPr lang="en-US" sz="11200" dirty="0"/>
          </a:p>
          <a:p>
            <a:pPr lvl="0"/>
            <a:endParaRPr lang="en-US" sz="11200" dirty="0"/>
          </a:p>
          <a:p>
            <a:r>
              <a:rPr lang="en-US" sz="11200" dirty="0"/>
              <a:t> </a:t>
            </a:r>
          </a:p>
          <a:p>
            <a:endParaRPr lang="en-US" dirty="0"/>
          </a:p>
          <a:p>
            <a:endParaRPr lang="en-US" dirty="0"/>
          </a:p>
        </p:txBody>
      </p:sp>
      <p:sp>
        <p:nvSpPr>
          <p:cNvPr id="4" name="Date Placeholder 3"/>
          <p:cNvSpPr>
            <a:spLocks noGrp="1"/>
          </p:cNvSpPr>
          <p:nvPr>
            <p:ph type="dt" sz="half" idx="10"/>
          </p:nvPr>
        </p:nvSpPr>
        <p:spPr/>
        <p:txBody>
          <a:bodyPr/>
          <a:lstStyle/>
          <a:p>
            <a:fld id="{25C0402B-4F39-0B48-9127-7445874FE630}" type="datetime1">
              <a:rPr lang="en-US" smtClean="0"/>
              <a:t>10/21/2015</a:t>
            </a:fld>
            <a:endParaRPr lang="en-US"/>
          </a:p>
        </p:txBody>
      </p:sp>
    </p:spTree>
    <p:extLst>
      <p:ext uri="{BB962C8B-B14F-4D97-AF65-F5344CB8AC3E}">
        <p14:creationId xmlns:p14="http://schemas.microsoft.com/office/powerpoint/2010/main" val="175552393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pPr lvl="0"/>
            <a:r>
              <a:rPr lang="en-US" dirty="0"/>
              <a:t>Although the event is not intended as a fundraiser, Judge Noble has learned that ticket sales are exceeding expectations, and that revenues from sales and sponsorship may exceed the costs of the event.  Does this transform the event into a fundraiser?</a:t>
            </a:r>
          </a:p>
          <a:p>
            <a:pPr lvl="0"/>
            <a:r>
              <a:rPr lang="en-US" dirty="0"/>
              <a:t>What if the event is a fundraiser?  May she still deliver the keynote address? </a:t>
            </a:r>
          </a:p>
          <a:p>
            <a:pPr lvl="0"/>
            <a:r>
              <a:rPr lang="en-US" dirty="0"/>
              <a:t> Judge Noble asks a law clerk to update some of the statistics referenced in her remarks.  Has Judge Noble violated the Code?</a:t>
            </a:r>
          </a:p>
          <a:p>
            <a:endParaRPr lang="en-US" dirty="0"/>
          </a:p>
        </p:txBody>
      </p:sp>
      <p:sp>
        <p:nvSpPr>
          <p:cNvPr id="4" name="Date Placeholder 3"/>
          <p:cNvSpPr>
            <a:spLocks noGrp="1"/>
          </p:cNvSpPr>
          <p:nvPr>
            <p:ph type="dt" sz="half" idx="10"/>
          </p:nvPr>
        </p:nvSpPr>
        <p:spPr/>
        <p:txBody>
          <a:bodyPr/>
          <a:lstStyle/>
          <a:p>
            <a:fld id="{25C0402B-4F39-0B48-9127-7445874FE630}" type="datetime1">
              <a:rPr lang="en-US" smtClean="0"/>
              <a:t>10/21/2015</a:t>
            </a:fld>
            <a:endParaRPr lang="en-US"/>
          </a:p>
        </p:txBody>
      </p:sp>
    </p:spTree>
    <p:extLst>
      <p:ext uri="{BB962C8B-B14F-4D97-AF65-F5344CB8AC3E}">
        <p14:creationId xmlns:p14="http://schemas.microsoft.com/office/powerpoint/2010/main" val="163846936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377" y="274638"/>
            <a:ext cx="9275823" cy="1143000"/>
          </a:xfrm>
        </p:spPr>
        <p:txBody>
          <a:bodyPr>
            <a:noAutofit/>
          </a:bodyPr>
          <a:lstStyle/>
          <a:p>
            <a:r>
              <a:rPr lang="en-US" sz="3200" dirty="0" smtClean="0"/>
              <a:t>Summary, Speaking about the </a:t>
            </a:r>
            <a:br>
              <a:rPr lang="en-US" sz="3200" dirty="0" smtClean="0"/>
            </a:br>
            <a:r>
              <a:rPr lang="en-US" sz="3200" dirty="0" smtClean="0"/>
              <a:t>Administration of Justice</a:t>
            </a:r>
            <a:endParaRPr lang="en-US" sz="3200" dirty="0"/>
          </a:p>
        </p:txBody>
      </p:sp>
      <p:sp>
        <p:nvSpPr>
          <p:cNvPr id="3" name="Content Placeholder 2"/>
          <p:cNvSpPr>
            <a:spLocks noGrp="1"/>
          </p:cNvSpPr>
          <p:nvPr>
            <p:ph idx="1"/>
          </p:nvPr>
        </p:nvSpPr>
        <p:spPr/>
        <p:txBody>
          <a:bodyPr>
            <a:normAutofit lnSpcReduction="10000"/>
          </a:bodyPr>
          <a:lstStyle/>
          <a:p>
            <a:r>
              <a:rPr lang="en-US" dirty="0" smtClean="0"/>
              <a:t>Encouraged. </a:t>
            </a:r>
          </a:p>
          <a:p>
            <a:r>
              <a:rPr lang="en-US" dirty="0" smtClean="0"/>
              <a:t>Rule 3.7, Comment [1B]. Such </a:t>
            </a:r>
            <a:r>
              <a:rPr lang="en-US" dirty="0"/>
              <a:t>speaking engagements ordinarily will not raise an issue under Rule 3.1 even when an event or program is held in space provided by a law firm or is financially supported or sponsored by one or more for-profit entities, such as law firms or legal vendors that do substantial business in the court on which the judge sits. </a:t>
            </a:r>
            <a:endParaRPr lang="en-US" dirty="0" smtClean="0"/>
          </a:p>
          <a:p>
            <a:endParaRPr lang="en-US" dirty="0"/>
          </a:p>
        </p:txBody>
      </p:sp>
      <p:sp>
        <p:nvSpPr>
          <p:cNvPr id="4" name="Date Placeholder 3"/>
          <p:cNvSpPr>
            <a:spLocks noGrp="1"/>
          </p:cNvSpPr>
          <p:nvPr>
            <p:ph type="dt" sz="half" idx="10"/>
          </p:nvPr>
        </p:nvSpPr>
        <p:spPr/>
        <p:txBody>
          <a:bodyPr/>
          <a:lstStyle/>
          <a:p>
            <a:fld id="{FDB667D3-51A7-524E-A4ED-A0387746FF42}" type="datetime1">
              <a:rPr lang="en-US" smtClean="0"/>
              <a:t>10/21/2015</a:t>
            </a:fld>
            <a:endParaRPr lang="en-US"/>
          </a:p>
        </p:txBody>
      </p:sp>
    </p:spTree>
    <p:extLst>
      <p:ext uri="{BB962C8B-B14F-4D97-AF65-F5344CB8AC3E}">
        <p14:creationId xmlns:p14="http://schemas.microsoft.com/office/powerpoint/2010/main" val="125364461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Hypo #4, Self-Represented Litigants</a:t>
            </a:r>
            <a:endParaRPr lang="en-US" dirty="0"/>
          </a:p>
        </p:txBody>
      </p:sp>
      <p:sp>
        <p:nvSpPr>
          <p:cNvPr id="3" name="Content Placeholder 2"/>
          <p:cNvSpPr>
            <a:spLocks noGrp="1"/>
          </p:cNvSpPr>
          <p:nvPr>
            <p:ph idx="1"/>
          </p:nvPr>
        </p:nvSpPr>
        <p:spPr/>
        <p:txBody>
          <a:bodyPr>
            <a:normAutofit/>
          </a:bodyPr>
          <a:lstStyle/>
          <a:p>
            <a:r>
              <a:rPr lang="en-US" dirty="0"/>
              <a:t>Judge Carl Caring presides over many cases involving self-represented litigants.  He wants to facilitate the ability of self-represented litigants to be fairly heard but does not want to violate the Code of Judicial Conduct. </a:t>
            </a:r>
            <a:r>
              <a:rPr lang="en-US" dirty="0" smtClean="0"/>
              <a:t>Does </a:t>
            </a:r>
            <a:r>
              <a:rPr lang="en-US" dirty="0"/>
              <a:t>the Code provide any guidance on this subject</a:t>
            </a:r>
            <a:r>
              <a:rPr lang="en-US" dirty="0" smtClean="0"/>
              <a:t>?</a:t>
            </a:r>
            <a:endParaRPr lang="en-US" dirty="0"/>
          </a:p>
        </p:txBody>
      </p:sp>
      <p:sp>
        <p:nvSpPr>
          <p:cNvPr id="4" name="Date Placeholder 3"/>
          <p:cNvSpPr>
            <a:spLocks noGrp="1"/>
          </p:cNvSpPr>
          <p:nvPr>
            <p:ph type="dt" sz="half" idx="10"/>
          </p:nvPr>
        </p:nvSpPr>
        <p:spPr/>
        <p:txBody>
          <a:bodyPr/>
          <a:lstStyle/>
          <a:p>
            <a:fld id="{67E65F1A-A6A7-A245-A22D-51E07EF0A20F}" type="datetime1">
              <a:rPr lang="en-US" smtClean="0"/>
              <a:t>10/21/2015</a:t>
            </a:fld>
            <a:endParaRPr lang="en-US"/>
          </a:p>
        </p:txBody>
      </p:sp>
    </p:spTree>
    <p:extLst>
      <p:ext uri="{BB962C8B-B14F-4D97-AF65-F5344CB8AC3E}">
        <p14:creationId xmlns:p14="http://schemas.microsoft.com/office/powerpoint/2010/main" val="240818803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Summary, Self-Rep Litigants</a:t>
            </a:r>
            <a:br>
              <a:rPr lang="en-US" dirty="0" smtClean="0"/>
            </a:br>
            <a:r>
              <a:rPr lang="en-US" dirty="0" smtClean="0"/>
              <a:t>(Slide 1 of 2)</a:t>
            </a:r>
            <a:endParaRPr lang="en-US" dirty="0"/>
          </a:p>
        </p:txBody>
      </p:sp>
      <p:sp>
        <p:nvSpPr>
          <p:cNvPr id="3" name="Content Placeholder 2"/>
          <p:cNvSpPr>
            <a:spLocks noGrp="1"/>
          </p:cNvSpPr>
          <p:nvPr>
            <p:ph idx="1"/>
          </p:nvPr>
        </p:nvSpPr>
        <p:spPr/>
        <p:txBody>
          <a:bodyPr>
            <a:normAutofit fontScale="32500" lnSpcReduction="20000"/>
          </a:bodyPr>
          <a:lstStyle/>
          <a:p>
            <a:pPr marL="0" indent="0">
              <a:buNone/>
            </a:pPr>
            <a:r>
              <a:rPr lang="en-US" dirty="0" smtClean="0"/>
              <a:t>		</a:t>
            </a:r>
            <a:r>
              <a:rPr lang="en-US" sz="9600" dirty="0" smtClean="0"/>
              <a:t>Rule </a:t>
            </a:r>
            <a:r>
              <a:rPr lang="en-US" sz="9600" dirty="0"/>
              <a:t>2.6, Comment [1A]. Judges may make reasonable accommodations that help self-represented litigants to understand the proceedings and applicable procedural requirements, secure legal assistance, and be heard according to law. The judge should be careful that accommodations do not give self-represented litigants an unfair advantage or create an appearance of judicial partiality. </a:t>
            </a:r>
            <a:endParaRPr lang="en-US" sz="9600" dirty="0" smtClean="0"/>
          </a:p>
          <a:p>
            <a:pPr marL="0" indent="0">
              <a:buNone/>
            </a:pPr>
            <a:endParaRPr lang="en-US" sz="9600" dirty="0"/>
          </a:p>
          <a:p>
            <a:pPr marL="0" indent="0">
              <a:buNone/>
            </a:pPr>
            <a:r>
              <a:rPr lang="en-US" sz="9600" dirty="0" smtClean="0"/>
              <a:t>		</a:t>
            </a:r>
            <a:endParaRPr lang="en-US" sz="9600" dirty="0"/>
          </a:p>
        </p:txBody>
      </p:sp>
      <p:sp>
        <p:nvSpPr>
          <p:cNvPr id="4" name="Date Placeholder 3"/>
          <p:cNvSpPr>
            <a:spLocks noGrp="1"/>
          </p:cNvSpPr>
          <p:nvPr>
            <p:ph type="dt" sz="half" idx="10"/>
          </p:nvPr>
        </p:nvSpPr>
        <p:spPr/>
        <p:txBody>
          <a:bodyPr/>
          <a:lstStyle/>
          <a:p>
            <a:fld id="{FE470C35-4B4E-1241-A29D-3C528404F56A}" type="datetime1">
              <a:rPr lang="en-US" smtClean="0"/>
              <a:t>10/21/2015</a:t>
            </a:fld>
            <a:endParaRPr lang="en-US"/>
          </a:p>
        </p:txBody>
      </p:sp>
    </p:spTree>
    <p:extLst>
      <p:ext uri="{BB962C8B-B14F-4D97-AF65-F5344CB8AC3E}">
        <p14:creationId xmlns:p14="http://schemas.microsoft.com/office/powerpoint/2010/main" val="215042715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Summary, Self-Rep Litigants</a:t>
            </a:r>
            <a:br>
              <a:rPr lang="en-US" dirty="0"/>
            </a:br>
            <a:r>
              <a:rPr lang="en-US" dirty="0"/>
              <a:t>(Slide </a:t>
            </a:r>
            <a:r>
              <a:rPr lang="en-US" dirty="0" smtClean="0"/>
              <a:t>2 </a:t>
            </a:r>
            <a:r>
              <a:rPr lang="en-US" dirty="0"/>
              <a:t>of 2)</a:t>
            </a:r>
          </a:p>
        </p:txBody>
      </p:sp>
      <p:sp>
        <p:nvSpPr>
          <p:cNvPr id="3" name="Content Placeholder 2"/>
          <p:cNvSpPr>
            <a:spLocks noGrp="1"/>
          </p:cNvSpPr>
          <p:nvPr>
            <p:ph idx="1"/>
          </p:nvPr>
        </p:nvSpPr>
        <p:spPr/>
        <p:txBody>
          <a:bodyPr>
            <a:normAutofit fontScale="92500" lnSpcReduction="20000"/>
          </a:bodyPr>
          <a:lstStyle/>
          <a:p>
            <a:r>
              <a:rPr lang="en-US" dirty="0"/>
              <a:t>By way of illustration, a judge may: (1) construe pleadings liberally; (2) provide brief information about the proceeding and evidentiary and foundational requirements; (3) ask neutral questions to elicit or clarify information; (4) modify the manner or order of taking evidence or hearing argument; (5) attempt to make legal concepts understandable; (6) explain the basis for a ruling; and (7) make referrals as appropriate to any resources available to assist the litigants.   </a:t>
            </a:r>
          </a:p>
          <a:p>
            <a:endParaRPr lang="en-US" dirty="0"/>
          </a:p>
        </p:txBody>
      </p:sp>
      <p:sp>
        <p:nvSpPr>
          <p:cNvPr id="4" name="Date Placeholder 3"/>
          <p:cNvSpPr>
            <a:spLocks noGrp="1"/>
          </p:cNvSpPr>
          <p:nvPr>
            <p:ph type="dt" sz="half" idx="10"/>
          </p:nvPr>
        </p:nvSpPr>
        <p:spPr/>
        <p:txBody>
          <a:bodyPr/>
          <a:lstStyle/>
          <a:p>
            <a:fld id="{25C0402B-4F39-0B48-9127-7445874FE630}" type="datetime1">
              <a:rPr lang="en-US" smtClean="0"/>
              <a:t>10/21/2015</a:t>
            </a:fld>
            <a:endParaRPr lang="en-US"/>
          </a:p>
        </p:txBody>
      </p:sp>
    </p:spTree>
    <p:extLst>
      <p:ext uri="{BB962C8B-B14F-4D97-AF65-F5344CB8AC3E}">
        <p14:creationId xmlns:p14="http://schemas.microsoft.com/office/powerpoint/2010/main" val="88400705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Hypo #5, Disability and Impairment</a:t>
            </a:r>
          </a:p>
        </p:txBody>
      </p:sp>
      <p:sp>
        <p:nvSpPr>
          <p:cNvPr id="5" name="Content Placeholder 4"/>
          <p:cNvSpPr>
            <a:spLocks noGrp="1"/>
          </p:cNvSpPr>
          <p:nvPr>
            <p:ph idx="1"/>
          </p:nvPr>
        </p:nvSpPr>
        <p:spPr/>
        <p:txBody>
          <a:bodyPr>
            <a:normAutofit fontScale="92500" lnSpcReduction="10000"/>
          </a:bodyPr>
          <a:lstStyle/>
          <a:p>
            <a:r>
              <a:rPr lang="en-US" dirty="0"/>
              <a:t>Judge Olivia Observant is sitting on a civil trial. The plaintiff’s attorney is an experienced trial attorney. Judge Observant notices that the attorney sometimes seems confused and irritable.  At side-bar conferences, Judge Observant detects the unmistakable odor of alcohol.   </a:t>
            </a:r>
            <a:r>
              <a:rPr lang="en-US" dirty="0" smtClean="0"/>
              <a:t>Must </a:t>
            </a:r>
            <a:r>
              <a:rPr lang="en-US" dirty="0"/>
              <a:t>Judge Observant take action? </a:t>
            </a:r>
          </a:p>
          <a:p>
            <a:r>
              <a:rPr lang="en-US" dirty="0" smtClean="0"/>
              <a:t>What </a:t>
            </a:r>
            <a:r>
              <a:rPr lang="en-US" dirty="0"/>
              <a:t>action is required?</a:t>
            </a:r>
          </a:p>
          <a:p>
            <a:pPr lvl="0"/>
            <a:r>
              <a:rPr lang="en-US" dirty="0" smtClean="0"/>
              <a:t>May </a:t>
            </a:r>
            <a:r>
              <a:rPr lang="en-US" dirty="0"/>
              <a:t>Judge Observant wait until the case concludes to act</a:t>
            </a:r>
            <a:r>
              <a:rPr lang="en-US" dirty="0" smtClean="0"/>
              <a:t>?</a:t>
            </a:r>
            <a:endParaRPr lang="en-US" dirty="0"/>
          </a:p>
        </p:txBody>
      </p:sp>
      <p:sp>
        <p:nvSpPr>
          <p:cNvPr id="3" name="Date Placeholder 2"/>
          <p:cNvSpPr>
            <a:spLocks noGrp="1"/>
          </p:cNvSpPr>
          <p:nvPr>
            <p:ph type="dt" sz="half" idx="10"/>
          </p:nvPr>
        </p:nvSpPr>
        <p:spPr/>
        <p:txBody>
          <a:bodyPr/>
          <a:lstStyle/>
          <a:p>
            <a:fld id="{31ECE41B-D0EF-D944-A352-61CA81D6C4FD}" type="datetime1">
              <a:rPr lang="en-US" smtClean="0"/>
              <a:t>10/21/2015</a:t>
            </a:fld>
            <a:endParaRPr lang="en-US"/>
          </a:p>
        </p:txBody>
      </p:sp>
    </p:spTree>
    <p:extLst>
      <p:ext uri="{BB962C8B-B14F-4D97-AF65-F5344CB8AC3E}">
        <p14:creationId xmlns:p14="http://schemas.microsoft.com/office/powerpoint/2010/main" val="288090071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Summary, Disability and Impairment</a:t>
            </a:r>
            <a:endParaRPr lang="en-US" dirty="0"/>
          </a:p>
        </p:txBody>
      </p:sp>
      <p:sp>
        <p:nvSpPr>
          <p:cNvPr id="3" name="Content Placeholder 2"/>
          <p:cNvSpPr>
            <a:spLocks noGrp="1"/>
          </p:cNvSpPr>
          <p:nvPr>
            <p:ph idx="1"/>
          </p:nvPr>
        </p:nvSpPr>
        <p:spPr/>
        <p:txBody>
          <a:bodyPr>
            <a:normAutofit/>
          </a:bodyPr>
          <a:lstStyle/>
          <a:p>
            <a:r>
              <a:rPr lang="en-US" dirty="0" smtClean="0"/>
              <a:t>A </a:t>
            </a:r>
            <a:r>
              <a:rPr lang="en-US" dirty="0"/>
              <a:t>judge having a reasonable belief that the performance of a lawyer or another judge is impaired by drugs or alcohol, or by a mental, emotional, or physical condition, shall take appropriate action, which may include a confidential referral to a lawyer or judicial assistance </a:t>
            </a:r>
            <a:r>
              <a:rPr lang="en-US" dirty="0" smtClean="0"/>
              <a:t>program. Rule 2.14.</a:t>
            </a:r>
          </a:p>
          <a:p>
            <a:r>
              <a:rPr lang="en-US" dirty="0" smtClean="0"/>
              <a:t>Wide range of Appropriate Action. </a:t>
            </a:r>
            <a:endParaRPr lang="en-US" dirty="0"/>
          </a:p>
        </p:txBody>
      </p:sp>
      <p:sp>
        <p:nvSpPr>
          <p:cNvPr id="4" name="Date Placeholder 3"/>
          <p:cNvSpPr>
            <a:spLocks noGrp="1"/>
          </p:cNvSpPr>
          <p:nvPr>
            <p:ph type="dt" sz="half" idx="10"/>
          </p:nvPr>
        </p:nvSpPr>
        <p:spPr/>
        <p:txBody>
          <a:bodyPr/>
          <a:lstStyle/>
          <a:p>
            <a:fld id="{25C0402B-4F39-0B48-9127-7445874FE630}" type="datetime1">
              <a:rPr lang="en-US" smtClean="0"/>
              <a:t>10/21/2015</a:t>
            </a:fld>
            <a:endParaRPr lang="en-US"/>
          </a:p>
        </p:txBody>
      </p:sp>
    </p:spTree>
    <p:extLst>
      <p:ext uri="{BB962C8B-B14F-4D97-AF65-F5344CB8AC3E}">
        <p14:creationId xmlns:p14="http://schemas.microsoft.com/office/powerpoint/2010/main" val="126821670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Family Obligations</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Discuss </a:t>
            </a:r>
            <a:r>
              <a:rPr lang="en-US" dirty="0"/>
              <a:t>Separate Handout</a:t>
            </a:r>
          </a:p>
          <a:p>
            <a:r>
              <a:rPr lang="en-US" dirty="0" smtClean="0"/>
              <a:t>Member of the Judge’s Family</a:t>
            </a:r>
          </a:p>
          <a:p>
            <a:r>
              <a:rPr lang="en-US" dirty="0" smtClean="0"/>
              <a:t>Member of the Judge’s Family Residing in the Judge’s Household</a:t>
            </a:r>
          </a:p>
          <a:p>
            <a:r>
              <a:rPr lang="en-US" dirty="0" smtClean="0"/>
              <a:t>Relatives within the Third Degree of Relationship</a:t>
            </a:r>
          </a:p>
        </p:txBody>
      </p:sp>
      <p:sp>
        <p:nvSpPr>
          <p:cNvPr id="4" name="Date Placeholder 3"/>
          <p:cNvSpPr>
            <a:spLocks noGrp="1"/>
          </p:cNvSpPr>
          <p:nvPr>
            <p:ph type="dt" sz="half" idx="10"/>
          </p:nvPr>
        </p:nvSpPr>
        <p:spPr/>
        <p:txBody>
          <a:bodyPr/>
          <a:lstStyle/>
          <a:p>
            <a:fld id="{27934680-2A62-BD43-9016-0A8B7C476703}" type="datetime1">
              <a:rPr lang="en-US" smtClean="0"/>
              <a:t>10/21/2015</a:t>
            </a:fld>
            <a:endParaRPr lang="en-US"/>
          </a:p>
        </p:txBody>
      </p:sp>
    </p:spTree>
    <p:extLst>
      <p:ext uri="{BB962C8B-B14F-4D97-AF65-F5344CB8AC3E}">
        <p14:creationId xmlns:p14="http://schemas.microsoft.com/office/powerpoint/2010/main" val="1129369168"/>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Hypothetical #6, Family Relations</a:t>
            </a:r>
            <a:endParaRPr lang="en-US" dirty="0"/>
          </a:p>
        </p:txBody>
      </p:sp>
      <p:sp>
        <p:nvSpPr>
          <p:cNvPr id="3" name="Content Placeholder 2"/>
          <p:cNvSpPr>
            <a:spLocks noGrp="1"/>
          </p:cNvSpPr>
          <p:nvPr>
            <p:ph idx="1"/>
          </p:nvPr>
        </p:nvSpPr>
        <p:spPr/>
        <p:txBody>
          <a:bodyPr>
            <a:normAutofit fontScale="77500" lnSpcReduction="20000"/>
          </a:bodyPr>
          <a:lstStyle/>
          <a:p>
            <a:r>
              <a:rPr lang="en-US" dirty="0"/>
              <a:t> Judge Carl Caring lives with his domestic partner and their young daughter.  Judge Caring would like to help his daughter with her efforts to raise money for her Girl Scout troop. May he accompany his daughter as she goes door-to-door in the neighborhood to sell cookies? </a:t>
            </a:r>
            <a:endParaRPr lang="en-US" dirty="0" smtClean="0"/>
          </a:p>
          <a:p>
            <a:pPr lvl="0"/>
            <a:r>
              <a:rPr lang="en-US" dirty="0"/>
              <a:t>To assist his daughter, Judge Caring would like to </a:t>
            </a:r>
            <a:r>
              <a:rPr lang="en-US" dirty="0" smtClean="0"/>
              <a:t>sell cookies at </a:t>
            </a:r>
            <a:r>
              <a:rPr lang="en-US" dirty="0"/>
              <a:t>the </a:t>
            </a:r>
            <a:r>
              <a:rPr lang="en-US" dirty="0" smtClean="0"/>
              <a:t>courthouse.  </a:t>
            </a:r>
            <a:r>
              <a:rPr lang="en-US" dirty="0"/>
              <a:t>May he do so</a:t>
            </a:r>
            <a:r>
              <a:rPr lang="en-US" dirty="0" smtClean="0"/>
              <a:t>?</a:t>
            </a:r>
          </a:p>
          <a:p>
            <a:pPr marL="0" lvl="0" indent="0">
              <a:buNone/>
            </a:pPr>
            <a:endParaRPr lang="en-US" dirty="0" smtClean="0"/>
          </a:p>
          <a:p>
            <a:pPr lvl="0"/>
            <a:r>
              <a:rPr lang="en-US" dirty="0"/>
              <a:t>Judge Caring’s domestic partner works at a mutual fund company and handles all of the family’s finances, including their investments.  Judge Caring is very appreciative and content to be uninformed.  Is </a:t>
            </a:r>
            <a:r>
              <a:rPr lang="en-US" dirty="0" smtClean="0"/>
              <a:t>he under </a:t>
            </a:r>
            <a:r>
              <a:rPr lang="en-US" dirty="0"/>
              <a:t>any obligation to be informed as to his own and his partner’s financial interests?    </a:t>
            </a:r>
          </a:p>
          <a:p>
            <a:pPr lvl="0"/>
            <a:endParaRPr lang="en-US" dirty="0"/>
          </a:p>
          <a:p>
            <a:endParaRPr lang="en-US" dirty="0" smtClean="0"/>
          </a:p>
          <a:p>
            <a:pPr marL="0" indent="0">
              <a:buNone/>
            </a:pPr>
            <a:endParaRPr lang="en-US" dirty="0"/>
          </a:p>
        </p:txBody>
      </p:sp>
      <p:sp>
        <p:nvSpPr>
          <p:cNvPr id="4" name="Date Placeholder 3"/>
          <p:cNvSpPr>
            <a:spLocks noGrp="1"/>
          </p:cNvSpPr>
          <p:nvPr>
            <p:ph type="dt" sz="half" idx="10"/>
          </p:nvPr>
        </p:nvSpPr>
        <p:spPr/>
        <p:txBody>
          <a:bodyPr/>
          <a:lstStyle/>
          <a:p>
            <a:fld id="{61C4D7EC-6F73-C544-8E79-3D86FAC20958}" type="datetime1">
              <a:rPr lang="en-US" smtClean="0"/>
              <a:t>10/21/2015</a:t>
            </a:fld>
            <a:endParaRPr lang="en-US"/>
          </a:p>
        </p:txBody>
      </p:sp>
    </p:spTree>
    <p:extLst>
      <p:ext uri="{BB962C8B-B14F-4D97-AF65-F5344CB8AC3E}">
        <p14:creationId xmlns:p14="http://schemas.microsoft.com/office/powerpoint/2010/main" val="38178587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Outline of Presentation</a:t>
            </a:r>
            <a:endParaRPr lang="en-US" dirty="0">
              <a:solidFill>
                <a:srgbClr val="FF0000"/>
              </a:solidFill>
            </a:endParaRPr>
          </a:p>
        </p:txBody>
      </p:sp>
      <p:sp>
        <p:nvSpPr>
          <p:cNvPr id="3" name="Content Placeholder 2"/>
          <p:cNvSpPr>
            <a:spLocks noGrp="1"/>
          </p:cNvSpPr>
          <p:nvPr>
            <p:ph idx="1"/>
          </p:nvPr>
        </p:nvSpPr>
        <p:spPr/>
        <p:txBody>
          <a:bodyPr>
            <a:normAutofit fontScale="92500"/>
          </a:bodyPr>
          <a:lstStyle/>
          <a:p>
            <a:r>
              <a:rPr lang="en-US" dirty="0" smtClean="0"/>
              <a:t>High-Level Substantive Overview of Code </a:t>
            </a:r>
          </a:p>
          <a:p>
            <a:pPr lvl="1"/>
            <a:r>
              <a:rPr lang="en-US" dirty="0" smtClean="0"/>
              <a:t>Substance Largely Consistent with 2003 Code.</a:t>
            </a:r>
          </a:p>
          <a:p>
            <a:pPr lvl="1"/>
            <a:r>
              <a:rPr lang="en-US" dirty="0"/>
              <a:t>Several actions </a:t>
            </a:r>
            <a:r>
              <a:rPr lang="en-US" dirty="0" smtClean="0"/>
              <a:t>formerly allowed are now prohibited.</a:t>
            </a:r>
          </a:p>
          <a:p>
            <a:pPr lvl="1"/>
            <a:r>
              <a:rPr lang="en-US" dirty="0" smtClean="0"/>
              <a:t>Several </a:t>
            </a:r>
            <a:r>
              <a:rPr lang="en-US" dirty="0"/>
              <a:t>actions that were optional are </a:t>
            </a:r>
            <a:r>
              <a:rPr lang="en-US" dirty="0" smtClean="0"/>
              <a:t>now required</a:t>
            </a:r>
            <a:r>
              <a:rPr lang="en-US" dirty="0"/>
              <a:t>.</a:t>
            </a:r>
          </a:p>
          <a:p>
            <a:pPr lvl="1"/>
            <a:r>
              <a:rPr lang="en-US" dirty="0"/>
              <a:t>Several actions </a:t>
            </a:r>
            <a:r>
              <a:rPr lang="en-US" dirty="0" smtClean="0"/>
              <a:t>formerly prohibited are now allowed.</a:t>
            </a:r>
          </a:p>
          <a:p>
            <a:pPr lvl="1"/>
            <a:r>
              <a:rPr lang="en-US" u="sng" dirty="0"/>
              <a:t>Many</a:t>
            </a:r>
            <a:r>
              <a:rPr lang="en-US" dirty="0"/>
              <a:t> more clarifications      </a:t>
            </a:r>
            <a:r>
              <a:rPr lang="en-US" dirty="0" smtClean="0"/>
              <a:t>         </a:t>
            </a:r>
            <a:r>
              <a:rPr lang="en-US" dirty="0"/>
              <a:t>better </a:t>
            </a:r>
            <a:r>
              <a:rPr lang="en-US" dirty="0" smtClean="0"/>
              <a:t>guidance.</a:t>
            </a:r>
          </a:p>
          <a:p>
            <a:pPr lvl="1"/>
            <a:r>
              <a:rPr lang="en-US" dirty="0" smtClean="0"/>
              <a:t>Many new topics.</a:t>
            </a:r>
            <a:endParaRPr lang="en-US" dirty="0"/>
          </a:p>
          <a:p>
            <a:r>
              <a:rPr lang="en-US" dirty="0" smtClean="0"/>
              <a:t>Changes to the Committee on Judicial Ethics </a:t>
            </a:r>
          </a:p>
          <a:p>
            <a:r>
              <a:rPr lang="en-US" dirty="0" smtClean="0"/>
              <a:t>Discuss Hypotheticals</a:t>
            </a:r>
            <a:endParaRPr lang="en-US" dirty="0"/>
          </a:p>
        </p:txBody>
      </p:sp>
      <p:sp>
        <p:nvSpPr>
          <p:cNvPr id="4" name="Date Placeholder 3"/>
          <p:cNvSpPr>
            <a:spLocks noGrp="1"/>
          </p:cNvSpPr>
          <p:nvPr>
            <p:ph type="dt" sz="half" idx="10"/>
          </p:nvPr>
        </p:nvSpPr>
        <p:spPr/>
        <p:txBody>
          <a:bodyPr/>
          <a:lstStyle/>
          <a:p>
            <a:fld id="{D38C2663-6698-D54F-B179-7E91D38041A6}" type="datetime1">
              <a:rPr lang="en-US" smtClean="0"/>
              <a:t>10/21/2015</a:t>
            </a:fld>
            <a:endParaRPr lang="en-US"/>
          </a:p>
        </p:txBody>
      </p:sp>
      <p:sp>
        <p:nvSpPr>
          <p:cNvPr id="5" name="Right Arrow 4"/>
          <p:cNvSpPr/>
          <p:nvPr/>
        </p:nvSpPr>
        <p:spPr>
          <a:xfrm>
            <a:off x="4671931" y="4089649"/>
            <a:ext cx="978408" cy="484632"/>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9211734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sp>
        <p:nvSpPr>
          <p:cNvPr id="6" name="Content Placeholder 5"/>
          <p:cNvSpPr>
            <a:spLocks noGrp="1"/>
          </p:cNvSpPr>
          <p:nvPr>
            <p:ph idx="1"/>
          </p:nvPr>
        </p:nvSpPr>
        <p:spPr/>
        <p:txBody>
          <a:bodyPr>
            <a:normAutofit fontScale="25000" lnSpcReduction="20000"/>
          </a:bodyPr>
          <a:lstStyle/>
          <a:p>
            <a:r>
              <a:rPr lang="en-US" sz="9600" dirty="0"/>
              <a:t> Judge Caring’s domestic partner is also active in local political campaigns.  One day, Judge Caring returns home to find bumper stickers in support of several candidates on his car.  Must he remove the bumper stickers</a:t>
            </a:r>
            <a:r>
              <a:rPr lang="en-US" sz="9600" dirty="0" smtClean="0"/>
              <a:t>?</a:t>
            </a:r>
          </a:p>
          <a:p>
            <a:pPr marL="0" indent="0">
              <a:buNone/>
            </a:pPr>
            <a:endParaRPr lang="en-US" sz="9600" dirty="0"/>
          </a:p>
          <a:p>
            <a:pPr lvl="0"/>
            <a:r>
              <a:rPr lang="en-US" sz="9600" dirty="0" smtClean="0"/>
              <a:t>The </a:t>
            </a:r>
            <a:r>
              <a:rPr lang="en-US" sz="9600" dirty="0"/>
              <a:t>wife of Judge Caring’s nephew works for a start-up company, and a considerable portion of her compensation is paid in the form of stock options.  The company is a defendant in a contract dispute pending before Judge Caring.  If the company loses, the value of its intellectual property will decline substantially.  Judge Caring has met the nephew’s wife twice at large family events. No motion to disqualify has been filed.  Is Judge Caring subject to disqualification</a:t>
            </a:r>
            <a:r>
              <a:rPr lang="en-US" sz="9600" dirty="0" smtClean="0"/>
              <a:t>?</a:t>
            </a:r>
          </a:p>
          <a:p>
            <a:pPr marL="0" indent="0">
              <a:buNone/>
            </a:pPr>
            <a:r>
              <a:rPr lang="en-US" sz="11200" dirty="0"/>
              <a:t> </a:t>
            </a:r>
          </a:p>
          <a:p>
            <a:endParaRPr lang="en-US" dirty="0"/>
          </a:p>
          <a:p>
            <a:pPr lvl="0"/>
            <a:endParaRPr lang="en-US" dirty="0"/>
          </a:p>
          <a:p>
            <a:endParaRPr lang="en-US" dirty="0"/>
          </a:p>
        </p:txBody>
      </p:sp>
      <p:sp>
        <p:nvSpPr>
          <p:cNvPr id="4" name="Date Placeholder 3"/>
          <p:cNvSpPr>
            <a:spLocks noGrp="1"/>
          </p:cNvSpPr>
          <p:nvPr>
            <p:ph type="dt" sz="half" idx="10"/>
          </p:nvPr>
        </p:nvSpPr>
        <p:spPr/>
        <p:txBody>
          <a:bodyPr/>
          <a:lstStyle/>
          <a:p>
            <a:fld id="{25C0402B-4F39-0B48-9127-7445874FE630}" type="datetime1">
              <a:rPr lang="en-US" smtClean="0"/>
              <a:t>10/21/2015</a:t>
            </a:fld>
            <a:endParaRPr lang="en-US"/>
          </a:p>
        </p:txBody>
      </p:sp>
    </p:spTree>
    <p:extLst>
      <p:ext uri="{BB962C8B-B14F-4D97-AF65-F5344CB8AC3E}">
        <p14:creationId xmlns:p14="http://schemas.microsoft.com/office/powerpoint/2010/main" val="236372394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US"/>
          </a:p>
        </p:txBody>
      </p:sp>
      <p:sp>
        <p:nvSpPr>
          <p:cNvPr id="6" name="Content Placeholder 5"/>
          <p:cNvSpPr>
            <a:spLocks noGrp="1"/>
          </p:cNvSpPr>
          <p:nvPr>
            <p:ph idx="1"/>
          </p:nvPr>
        </p:nvSpPr>
        <p:spPr/>
        <p:txBody>
          <a:bodyPr>
            <a:normAutofit fontScale="77500" lnSpcReduction="20000"/>
          </a:bodyPr>
          <a:lstStyle/>
          <a:p>
            <a:r>
              <a:rPr lang="en-US" dirty="0"/>
              <a:t>Judge Caring’s parents plan to move into a continuing care retirement community.  They would like him to review all legal documents related to the move.  May he do so</a:t>
            </a:r>
            <a:r>
              <a:rPr lang="en-US" dirty="0" smtClean="0"/>
              <a:t>?</a:t>
            </a:r>
          </a:p>
          <a:p>
            <a:pPr marL="0" indent="0">
              <a:buNone/>
            </a:pPr>
            <a:endParaRPr lang="en-US" dirty="0" smtClean="0"/>
          </a:p>
          <a:p>
            <a:pPr lvl="0"/>
            <a:r>
              <a:rPr lang="en-US" dirty="0" smtClean="0"/>
              <a:t>Judge </a:t>
            </a:r>
            <a:r>
              <a:rPr lang="en-US" dirty="0"/>
              <a:t>Caring’s elderly uncle was estranged from his brother (Judge Caring’s father), and Judge Caring has met his uncle on only a few occasions.  The uncle emailed Judge Caring to ask if he would serve as co-executor of his (the uncle’s) estate because Judge Caring is “a blood relative.”  Judge Caring would like to do so, as he has always wished to strengthen his ties to that branch of her family. May he do so?</a:t>
            </a:r>
          </a:p>
          <a:p>
            <a:pPr marL="0" indent="0">
              <a:buNone/>
            </a:pPr>
            <a:r>
              <a:rPr lang="en-US" dirty="0"/>
              <a:t> </a:t>
            </a:r>
          </a:p>
        </p:txBody>
      </p:sp>
      <p:sp>
        <p:nvSpPr>
          <p:cNvPr id="4" name="Date Placeholder 3"/>
          <p:cNvSpPr>
            <a:spLocks noGrp="1"/>
          </p:cNvSpPr>
          <p:nvPr>
            <p:ph type="dt" sz="half" idx="10"/>
          </p:nvPr>
        </p:nvSpPr>
        <p:spPr/>
        <p:txBody>
          <a:bodyPr/>
          <a:lstStyle/>
          <a:p>
            <a:fld id="{25C0402B-4F39-0B48-9127-7445874FE630}" type="datetime1">
              <a:rPr lang="en-US" smtClean="0"/>
              <a:t>10/21/2015</a:t>
            </a:fld>
            <a:endParaRPr lang="en-US"/>
          </a:p>
        </p:txBody>
      </p:sp>
    </p:spTree>
    <p:extLst>
      <p:ext uri="{BB962C8B-B14F-4D97-AF65-F5344CB8AC3E}">
        <p14:creationId xmlns:p14="http://schemas.microsoft.com/office/powerpoint/2010/main" val="262682651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 complaint against Judge Caring is made to the Commission on Judicial Conduct. Judge Caring believes the Commission will dismiss the complaint, but wishes to retain a lawyer to provide him with legal advice.  Judge Caring’s closest friend is a lawyer in town.  She offers to represent him at no charge.  What factors are relevant to Judge Caring’s determining whether he may accept her offer?</a:t>
            </a:r>
          </a:p>
          <a:p>
            <a:endParaRPr lang="en-US" dirty="0"/>
          </a:p>
          <a:p>
            <a:endParaRPr lang="en-US" dirty="0"/>
          </a:p>
        </p:txBody>
      </p:sp>
      <p:sp>
        <p:nvSpPr>
          <p:cNvPr id="4" name="Date Placeholder 3"/>
          <p:cNvSpPr>
            <a:spLocks noGrp="1"/>
          </p:cNvSpPr>
          <p:nvPr>
            <p:ph type="dt" sz="half" idx="10"/>
          </p:nvPr>
        </p:nvSpPr>
        <p:spPr/>
        <p:txBody>
          <a:bodyPr/>
          <a:lstStyle/>
          <a:p>
            <a:fld id="{25C0402B-4F39-0B48-9127-7445874FE630}" type="datetime1">
              <a:rPr lang="en-US" smtClean="0"/>
              <a:t>10/21/2015</a:t>
            </a:fld>
            <a:endParaRPr lang="en-US"/>
          </a:p>
        </p:txBody>
      </p:sp>
    </p:spTree>
    <p:extLst>
      <p:ext uri="{BB962C8B-B14F-4D97-AF65-F5344CB8AC3E}">
        <p14:creationId xmlns:p14="http://schemas.microsoft.com/office/powerpoint/2010/main" val="171792239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Summary, Family Relations</a:t>
            </a:r>
            <a:endParaRPr lang="en-US" dirty="0"/>
          </a:p>
        </p:txBody>
      </p:sp>
      <p:sp>
        <p:nvSpPr>
          <p:cNvPr id="6" name="Content Placeholder 5"/>
          <p:cNvSpPr>
            <a:spLocks noGrp="1"/>
          </p:cNvSpPr>
          <p:nvPr>
            <p:ph idx="1"/>
          </p:nvPr>
        </p:nvSpPr>
        <p:spPr/>
        <p:txBody>
          <a:bodyPr/>
          <a:lstStyle/>
          <a:p>
            <a:r>
              <a:rPr lang="en-US" dirty="0" smtClean="0"/>
              <a:t>Review Handout</a:t>
            </a:r>
            <a:endParaRPr lang="en-US" dirty="0"/>
          </a:p>
        </p:txBody>
      </p:sp>
      <p:sp>
        <p:nvSpPr>
          <p:cNvPr id="4" name="Date Placeholder 3"/>
          <p:cNvSpPr>
            <a:spLocks noGrp="1"/>
          </p:cNvSpPr>
          <p:nvPr>
            <p:ph type="dt" sz="half" idx="10"/>
          </p:nvPr>
        </p:nvSpPr>
        <p:spPr/>
        <p:txBody>
          <a:bodyPr/>
          <a:lstStyle/>
          <a:p>
            <a:fld id="{25C0402B-4F39-0B48-9127-7445874FE630}" type="datetime1">
              <a:rPr lang="en-US" smtClean="0"/>
              <a:t>10/21/2015</a:t>
            </a:fld>
            <a:endParaRPr lang="en-US"/>
          </a:p>
        </p:txBody>
      </p:sp>
    </p:spTree>
    <p:extLst>
      <p:ext uri="{BB962C8B-B14F-4D97-AF65-F5344CB8AC3E}">
        <p14:creationId xmlns:p14="http://schemas.microsoft.com/office/powerpoint/2010/main" val="174717800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000090"/>
                </a:solidFill>
              </a:rPr>
              <a:t>Summary, Free or Discounted Legal Services in Matter Before CJC (1 of 4)</a:t>
            </a:r>
            <a:endParaRPr lang="en-US" dirty="0">
              <a:solidFill>
                <a:srgbClr val="000090"/>
              </a:solidFill>
            </a:endParaRPr>
          </a:p>
        </p:txBody>
      </p:sp>
      <p:sp>
        <p:nvSpPr>
          <p:cNvPr id="3" name="Content Placeholder 2"/>
          <p:cNvSpPr>
            <a:spLocks noGrp="1"/>
          </p:cNvSpPr>
          <p:nvPr>
            <p:ph idx="1"/>
          </p:nvPr>
        </p:nvSpPr>
        <p:spPr/>
        <p:txBody>
          <a:bodyPr>
            <a:noAutofit/>
          </a:bodyPr>
          <a:lstStyle/>
          <a:p>
            <a:r>
              <a:rPr lang="en-US" sz="2400" dirty="0" smtClean="0"/>
              <a:t>Very challenging issue.  </a:t>
            </a:r>
          </a:p>
          <a:p>
            <a:r>
              <a:rPr lang="en-US" sz="2400" dirty="0" smtClean="0"/>
              <a:t>Rule 3.13, Comments [11], [11A], and [11B].</a:t>
            </a:r>
          </a:p>
          <a:p>
            <a:pPr marL="342900" lvl="1" indent="-342900">
              <a:buFont typeface="Arial"/>
              <a:buChar char="•"/>
            </a:pPr>
            <a:r>
              <a:rPr lang="en-US" sz="2400" dirty="0" smtClean="0"/>
              <a:t>Acceptance </a:t>
            </a:r>
            <a:r>
              <a:rPr lang="en-US" sz="2400" dirty="0"/>
              <a:t>must not appear to a reasonable person to undermine the judge’s independence, integrity, or impartiality. </a:t>
            </a:r>
            <a:endParaRPr lang="en-US" sz="2400" dirty="0" smtClean="0"/>
          </a:p>
          <a:p>
            <a:pPr marL="342900" lvl="1" indent="-342900">
              <a:buFont typeface="Arial"/>
              <a:buChar char="•"/>
            </a:pPr>
            <a:r>
              <a:rPr lang="en-US" sz="2400" dirty="0" smtClean="0">
                <a:solidFill>
                  <a:srgbClr val="FF0000"/>
                </a:solidFill>
              </a:rPr>
              <a:t>Judge may accept and not disclose </a:t>
            </a:r>
            <a:r>
              <a:rPr lang="en-US" sz="2400" dirty="0" smtClean="0"/>
              <a:t>free or discounted legal services if:</a:t>
            </a:r>
          </a:p>
          <a:p>
            <a:pPr lvl="1"/>
            <a:r>
              <a:rPr lang="en-US" sz="2400" dirty="0" smtClean="0"/>
              <a:t>Services provided by relative or close personal friend, and all lawyers at firm are relatives </a:t>
            </a:r>
            <a:r>
              <a:rPr lang="en-US" sz="2400" dirty="0"/>
              <a:t>or close personal </a:t>
            </a:r>
            <a:r>
              <a:rPr lang="en-US" sz="2400" dirty="0" smtClean="0"/>
              <a:t>friends  (because gift is from lawyer and firm), 3.13(B)(2), or </a:t>
            </a:r>
          </a:p>
          <a:p>
            <a:pPr lvl="1"/>
            <a:r>
              <a:rPr lang="en-US" sz="2400" dirty="0" smtClean="0"/>
              <a:t>Discount as part of marketing strategy. 3.13(B)(5)</a:t>
            </a:r>
            <a:endParaRPr lang="en-US" sz="2400" dirty="0"/>
          </a:p>
        </p:txBody>
      </p:sp>
      <p:sp>
        <p:nvSpPr>
          <p:cNvPr id="4" name="Date Placeholder 3"/>
          <p:cNvSpPr>
            <a:spLocks noGrp="1"/>
          </p:cNvSpPr>
          <p:nvPr>
            <p:ph type="dt" sz="half" idx="10"/>
          </p:nvPr>
        </p:nvSpPr>
        <p:spPr/>
        <p:txBody>
          <a:bodyPr/>
          <a:lstStyle/>
          <a:p>
            <a:fld id="{64BA7343-D86F-5D4A-8812-4047A174B220}" type="datetime1">
              <a:rPr lang="en-US" smtClean="0"/>
              <a:t>10/21/2015</a:t>
            </a:fld>
            <a:endParaRPr lang="en-US"/>
          </a:p>
        </p:txBody>
      </p:sp>
    </p:spTree>
    <p:extLst>
      <p:ext uri="{BB962C8B-B14F-4D97-AF65-F5344CB8AC3E}">
        <p14:creationId xmlns:p14="http://schemas.microsoft.com/office/powerpoint/2010/main" val="336640947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0090"/>
                </a:solidFill>
              </a:rPr>
              <a:t>Free or Discounted Legal Services in  Matter Before CJC </a:t>
            </a:r>
            <a:r>
              <a:rPr lang="en-US" dirty="0" smtClean="0">
                <a:solidFill>
                  <a:srgbClr val="000090"/>
                </a:solidFill>
              </a:rPr>
              <a:t>(2 </a:t>
            </a:r>
            <a:r>
              <a:rPr lang="en-US" dirty="0">
                <a:solidFill>
                  <a:srgbClr val="000090"/>
                </a:solidFill>
              </a:rPr>
              <a:t>of </a:t>
            </a:r>
            <a:r>
              <a:rPr lang="en-US" dirty="0" smtClean="0">
                <a:solidFill>
                  <a:srgbClr val="000090"/>
                </a:solidFill>
              </a:rPr>
              <a:t>4)</a:t>
            </a:r>
            <a:endParaRPr lang="en-US" dirty="0">
              <a:solidFill>
                <a:srgbClr val="FF0000"/>
              </a:solidFill>
            </a:endParaRPr>
          </a:p>
        </p:txBody>
      </p:sp>
      <p:sp>
        <p:nvSpPr>
          <p:cNvPr id="3" name="Content Placeholder 2"/>
          <p:cNvSpPr>
            <a:spLocks noGrp="1"/>
          </p:cNvSpPr>
          <p:nvPr>
            <p:ph idx="4294967295"/>
          </p:nvPr>
        </p:nvSpPr>
        <p:spPr>
          <a:xfrm>
            <a:off x="550984" y="1421269"/>
            <a:ext cx="8229600" cy="4844718"/>
          </a:xfrm>
        </p:spPr>
        <p:txBody>
          <a:bodyPr>
            <a:normAutofit fontScale="92500"/>
          </a:bodyPr>
          <a:lstStyle/>
          <a:p>
            <a:pPr marL="0" indent="0">
              <a:buNone/>
            </a:pPr>
            <a:endParaRPr lang="en-US" dirty="0" smtClean="0"/>
          </a:p>
          <a:p>
            <a:r>
              <a:rPr lang="en-US" dirty="0">
                <a:solidFill>
                  <a:srgbClr val="FF0000"/>
                </a:solidFill>
              </a:rPr>
              <a:t>Judge May Accept But Must </a:t>
            </a:r>
            <a:r>
              <a:rPr lang="en-US" dirty="0" smtClean="0">
                <a:solidFill>
                  <a:srgbClr val="FF0000"/>
                </a:solidFill>
              </a:rPr>
              <a:t>Disclose</a:t>
            </a:r>
          </a:p>
          <a:p>
            <a:r>
              <a:rPr lang="en-US" dirty="0" smtClean="0"/>
              <a:t>Two Conditions Must be Met: </a:t>
            </a:r>
          </a:p>
          <a:p>
            <a:pPr lvl="1"/>
            <a:r>
              <a:rPr lang="en-US" dirty="0"/>
              <a:t>(</a:t>
            </a:r>
            <a:r>
              <a:rPr lang="en-US" dirty="0" err="1"/>
              <a:t>i</a:t>
            </a:r>
            <a:r>
              <a:rPr lang="en-US" dirty="0"/>
              <a:t>) the same discount must be extended to non-judges in comparable </a:t>
            </a:r>
            <a:r>
              <a:rPr lang="en-US" dirty="0" smtClean="0"/>
              <a:t>circumstances (see next slide), and</a:t>
            </a:r>
          </a:p>
          <a:p>
            <a:pPr lvl="1"/>
            <a:r>
              <a:rPr lang="en-US" dirty="0" smtClean="0"/>
              <a:t> </a:t>
            </a:r>
            <a:r>
              <a:rPr lang="en-US" dirty="0"/>
              <a:t>(ii) the lawyer, the lawyer's firm, and their interests are not before the judge, have not come before the judge in the reasonably recent past, and are not likely to come before the judge in the reasonably near future. </a:t>
            </a:r>
            <a:endParaRPr lang="en-US" dirty="0" smtClean="0"/>
          </a:p>
          <a:p>
            <a:pPr lvl="1"/>
            <a:endParaRPr lang="en-US" dirty="0"/>
          </a:p>
        </p:txBody>
      </p:sp>
      <p:sp>
        <p:nvSpPr>
          <p:cNvPr id="4" name="Date Placeholder 3"/>
          <p:cNvSpPr>
            <a:spLocks noGrp="1"/>
          </p:cNvSpPr>
          <p:nvPr>
            <p:ph type="dt" sz="half" idx="10"/>
          </p:nvPr>
        </p:nvSpPr>
        <p:spPr/>
        <p:txBody>
          <a:bodyPr/>
          <a:lstStyle/>
          <a:p>
            <a:fld id="{3DB498D7-EBAC-DE4F-A6A4-CF823BD5ADCF}" type="datetime1">
              <a:rPr lang="en-US" smtClean="0"/>
              <a:t>10/21/2015</a:t>
            </a:fld>
            <a:endParaRPr lang="en-US"/>
          </a:p>
        </p:txBody>
      </p:sp>
    </p:spTree>
    <p:extLst>
      <p:ext uri="{BB962C8B-B14F-4D97-AF65-F5344CB8AC3E}">
        <p14:creationId xmlns:p14="http://schemas.microsoft.com/office/powerpoint/2010/main" val="823685988"/>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331" y="274638"/>
            <a:ext cx="8229600" cy="1143000"/>
          </a:xfrm>
        </p:spPr>
        <p:txBody>
          <a:bodyPr>
            <a:normAutofit fontScale="90000"/>
          </a:bodyPr>
          <a:lstStyle/>
          <a:p>
            <a:r>
              <a:rPr lang="en-US" dirty="0">
                <a:solidFill>
                  <a:srgbClr val="000090"/>
                </a:solidFill>
              </a:rPr>
              <a:t>Free or Discounted Legal Services in  Matter Before CJC </a:t>
            </a:r>
            <a:r>
              <a:rPr lang="en-US" dirty="0" smtClean="0">
                <a:solidFill>
                  <a:srgbClr val="000090"/>
                </a:solidFill>
              </a:rPr>
              <a:t>(3 </a:t>
            </a:r>
            <a:r>
              <a:rPr lang="en-US" dirty="0">
                <a:solidFill>
                  <a:srgbClr val="000090"/>
                </a:solidFill>
              </a:rPr>
              <a:t>of 4</a:t>
            </a:r>
            <a:r>
              <a:rPr lang="en-US" dirty="0" smtClean="0">
                <a:solidFill>
                  <a:srgbClr val="000090"/>
                </a:solidFill>
              </a:rPr>
              <a:t>)</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dirty="0">
                <a:solidFill>
                  <a:srgbClr val="FF0000"/>
                </a:solidFill>
              </a:rPr>
              <a:t>Examples. Condition (</a:t>
            </a:r>
            <a:r>
              <a:rPr lang="en-US" dirty="0" err="1">
                <a:solidFill>
                  <a:srgbClr val="FF0000"/>
                </a:solidFill>
              </a:rPr>
              <a:t>i</a:t>
            </a:r>
            <a:r>
              <a:rPr lang="en-US" dirty="0">
                <a:solidFill>
                  <a:srgbClr val="FF0000"/>
                </a:solidFill>
              </a:rPr>
              <a:t>) Met </a:t>
            </a:r>
            <a:r>
              <a:rPr lang="en-US" dirty="0" smtClean="0">
                <a:solidFill>
                  <a:srgbClr val="FF0000"/>
                </a:solidFill>
              </a:rPr>
              <a:t>If:</a:t>
            </a:r>
            <a:endParaRPr lang="en-US" dirty="0" smtClean="0"/>
          </a:p>
          <a:p>
            <a:pPr lvl="1"/>
            <a:r>
              <a:rPr lang="en-US" dirty="0" smtClean="0"/>
              <a:t>A law firm provides legal services as a professional courtesy to former partners or relatives of partners.</a:t>
            </a:r>
            <a:endParaRPr lang="en-US" dirty="0"/>
          </a:p>
          <a:p>
            <a:pPr lvl="1"/>
            <a:r>
              <a:rPr lang="en-US" dirty="0"/>
              <a:t>A</a:t>
            </a:r>
            <a:r>
              <a:rPr lang="en-US" dirty="0" smtClean="0"/>
              <a:t> </a:t>
            </a:r>
            <a:r>
              <a:rPr lang="en-US" dirty="0"/>
              <a:t>lawyer offers discounted legal services both to lawyers facing proceedings before the Board of Bar Overseers and to judges facing proceedings before the Commission on Judicial </a:t>
            </a:r>
            <a:r>
              <a:rPr lang="en-US" dirty="0" smtClean="0"/>
              <a:t>Conduct.</a:t>
            </a:r>
            <a:endParaRPr lang="en-US" dirty="0"/>
          </a:p>
          <a:p>
            <a:endParaRPr lang="en-US" dirty="0"/>
          </a:p>
        </p:txBody>
      </p:sp>
      <p:sp>
        <p:nvSpPr>
          <p:cNvPr id="4" name="Date Placeholder 3"/>
          <p:cNvSpPr>
            <a:spLocks noGrp="1"/>
          </p:cNvSpPr>
          <p:nvPr>
            <p:ph type="dt" sz="half" idx="10"/>
          </p:nvPr>
        </p:nvSpPr>
        <p:spPr/>
        <p:txBody>
          <a:bodyPr/>
          <a:lstStyle/>
          <a:p>
            <a:fld id="{EB32FBFF-06FF-3746-BD5A-51D58EEDC9B7}" type="datetime1">
              <a:rPr lang="en-US" smtClean="0"/>
              <a:t>10/21/2015</a:t>
            </a:fld>
            <a:endParaRPr lang="en-US"/>
          </a:p>
        </p:txBody>
      </p:sp>
    </p:spTree>
    <p:extLst>
      <p:ext uri="{BB962C8B-B14F-4D97-AF65-F5344CB8AC3E}">
        <p14:creationId xmlns:p14="http://schemas.microsoft.com/office/powerpoint/2010/main" val="429154335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solidFill>
                  <a:srgbClr val="000090"/>
                </a:solidFill>
              </a:rPr>
              <a:t>Free or Discounted Legal Services in  Matter Before CJC </a:t>
            </a:r>
            <a:r>
              <a:rPr lang="en-US" dirty="0" smtClean="0">
                <a:solidFill>
                  <a:srgbClr val="000090"/>
                </a:solidFill>
              </a:rPr>
              <a:t>(4 </a:t>
            </a:r>
            <a:r>
              <a:rPr lang="en-US" dirty="0">
                <a:solidFill>
                  <a:srgbClr val="000090"/>
                </a:solidFill>
              </a:rPr>
              <a:t>of 4</a:t>
            </a:r>
            <a:r>
              <a:rPr lang="en-US" dirty="0" smtClean="0">
                <a:solidFill>
                  <a:srgbClr val="000090"/>
                </a:solidFill>
              </a:rPr>
              <a:t>)</a:t>
            </a:r>
            <a:endParaRPr lang="en-US"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en-US" dirty="0">
                <a:solidFill>
                  <a:srgbClr val="FF0000"/>
                </a:solidFill>
              </a:rPr>
              <a:t>Additional </a:t>
            </a:r>
            <a:r>
              <a:rPr lang="en-US" dirty="0" smtClean="0">
                <a:solidFill>
                  <a:srgbClr val="FF0000"/>
                </a:solidFill>
              </a:rPr>
              <a:t>Avenues.</a:t>
            </a:r>
            <a:endParaRPr lang="en-US" dirty="0" smtClean="0"/>
          </a:p>
          <a:p>
            <a:pPr lvl="1"/>
            <a:r>
              <a:rPr lang="en-US" dirty="0" smtClean="0"/>
              <a:t>A</a:t>
            </a:r>
            <a:r>
              <a:rPr lang="x-none" dirty="0" smtClean="0"/>
              <a:t> </a:t>
            </a:r>
            <a:r>
              <a:rPr lang="x-none" dirty="0"/>
              <a:t>judge may be entitled to the payment of reasonable attorneys' fees by the Commonwealth with the approval of the Supreme Judicial </a:t>
            </a:r>
            <a:r>
              <a:rPr lang="x-none" dirty="0" smtClean="0"/>
              <a:t>Court</a:t>
            </a:r>
            <a:r>
              <a:rPr lang="en-US" dirty="0" smtClean="0"/>
              <a:t>.  </a:t>
            </a:r>
            <a:r>
              <a:rPr lang="x-none" dirty="0" smtClean="0"/>
              <a:t>G.L</a:t>
            </a:r>
            <a:r>
              <a:rPr lang="x-none" dirty="0"/>
              <a:t>. c. 211C, §  7(15</a:t>
            </a:r>
            <a:r>
              <a:rPr lang="x-none" dirty="0" smtClean="0"/>
              <a:t>)</a:t>
            </a:r>
            <a:r>
              <a:rPr lang="en-US" dirty="0" smtClean="0"/>
              <a:t> and Comment [11A].</a:t>
            </a:r>
          </a:p>
          <a:p>
            <a:pPr lvl="1"/>
            <a:r>
              <a:rPr lang="x-none" dirty="0"/>
              <a:t>A judge may accept free or discounted legal representation </a:t>
            </a:r>
            <a:r>
              <a:rPr lang="x-none" dirty="0" smtClean="0"/>
              <a:t>upon </a:t>
            </a:r>
            <a:r>
              <a:rPr lang="x-none" dirty="0"/>
              <a:t>a determination by the Supreme Judicial Court that such representation would serve </a:t>
            </a:r>
            <a:r>
              <a:rPr lang="x-none" dirty="0" smtClean="0"/>
              <a:t>the </a:t>
            </a:r>
            <a:r>
              <a:rPr lang="x-none" dirty="0"/>
              <a:t>public interest. </a:t>
            </a:r>
            <a:r>
              <a:rPr lang="en-US" dirty="0" smtClean="0"/>
              <a:t>Comment [11B].</a:t>
            </a:r>
          </a:p>
          <a:p>
            <a:pPr lvl="1"/>
            <a:r>
              <a:rPr lang="en-US" dirty="0" smtClean="0">
                <a:solidFill>
                  <a:srgbClr val="FF0000"/>
                </a:solidFill>
              </a:rPr>
              <a:t>New Standing Order.</a:t>
            </a:r>
          </a:p>
          <a:p>
            <a:r>
              <a:rPr lang="en-US" dirty="0" smtClean="0"/>
              <a:t>Committee recommended continued exploration of insurance options.</a:t>
            </a:r>
            <a:endParaRPr lang="en-US" dirty="0"/>
          </a:p>
        </p:txBody>
      </p:sp>
      <p:sp>
        <p:nvSpPr>
          <p:cNvPr id="4" name="Date Placeholder 3"/>
          <p:cNvSpPr>
            <a:spLocks noGrp="1"/>
          </p:cNvSpPr>
          <p:nvPr>
            <p:ph type="dt" sz="half" idx="10"/>
          </p:nvPr>
        </p:nvSpPr>
        <p:spPr/>
        <p:txBody>
          <a:bodyPr/>
          <a:lstStyle/>
          <a:p>
            <a:fld id="{8C5A849E-78AE-6943-857D-EA7B3545C9B4}" type="datetime1">
              <a:rPr lang="en-US" smtClean="0"/>
              <a:t>10/21/2015</a:t>
            </a:fld>
            <a:endParaRPr lang="en-US"/>
          </a:p>
        </p:txBody>
      </p:sp>
    </p:spTree>
    <p:extLst>
      <p:ext uri="{BB962C8B-B14F-4D97-AF65-F5344CB8AC3E}">
        <p14:creationId xmlns:p14="http://schemas.microsoft.com/office/powerpoint/2010/main" val="284912096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Hypo #7, Governmental Commissions</a:t>
            </a:r>
            <a:endParaRPr lang="en-US" dirty="0"/>
          </a:p>
        </p:txBody>
      </p:sp>
      <p:sp>
        <p:nvSpPr>
          <p:cNvPr id="3" name="Content Placeholder 2"/>
          <p:cNvSpPr>
            <a:spLocks noGrp="1"/>
          </p:cNvSpPr>
          <p:nvPr>
            <p:ph idx="1"/>
          </p:nvPr>
        </p:nvSpPr>
        <p:spPr/>
        <p:txBody>
          <a:bodyPr>
            <a:normAutofit fontScale="77500" lnSpcReduction="20000"/>
          </a:bodyPr>
          <a:lstStyle/>
          <a:p>
            <a:r>
              <a:rPr lang="en-US" dirty="0"/>
              <a:t>Judge Robert Risk was appointed to the Superior Court five years ago, after many years in the field of insurance law. The Governor has established a blue-ribbon commission to study insurance reform.  Members will include academics, industry and consumer representatives, and attorneys who practice in the field.  The mandate of the commission will be to consider all aspects of the statutory and regulatory system that governs all types of insurance.  The Governor has invited Judge Risk to </a:t>
            </a:r>
            <a:r>
              <a:rPr lang="en-US" dirty="0" smtClean="0"/>
              <a:t>serve.  May </a:t>
            </a:r>
            <a:r>
              <a:rPr lang="en-US" dirty="0"/>
              <a:t>he </a:t>
            </a:r>
            <a:r>
              <a:rPr lang="en-US" dirty="0" smtClean="0"/>
              <a:t>accept?</a:t>
            </a:r>
          </a:p>
          <a:p>
            <a:pPr marL="0" indent="0">
              <a:buNone/>
            </a:pPr>
            <a:endParaRPr lang="en-US" dirty="0" smtClean="0"/>
          </a:p>
          <a:p>
            <a:pPr lvl="0"/>
            <a:r>
              <a:rPr lang="en-US" dirty="0"/>
              <a:t>Judge Risk did not serve on the Commission.  The Commission has now made recommendations and a legislative committee is holding a public hearing. May Judge Risk testify before that committee?</a:t>
            </a:r>
          </a:p>
          <a:p>
            <a:endParaRPr lang="en-US" dirty="0"/>
          </a:p>
        </p:txBody>
      </p:sp>
      <p:sp>
        <p:nvSpPr>
          <p:cNvPr id="4" name="Date Placeholder 3"/>
          <p:cNvSpPr>
            <a:spLocks noGrp="1"/>
          </p:cNvSpPr>
          <p:nvPr>
            <p:ph type="dt" sz="half" idx="10"/>
          </p:nvPr>
        </p:nvSpPr>
        <p:spPr/>
        <p:txBody>
          <a:bodyPr/>
          <a:lstStyle/>
          <a:p>
            <a:fld id="{25C0402B-4F39-0B48-9127-7445874FE630}" type="datetime1">
              <a:rPr lang="en-US" smtClean="0"/>
              <a:t>10/21/2015</a:t>
            </a:fld>
            <a:endParaRPr lang="en-US"/>
          </a:p>
        </p:txBody>
      </p:sp>
    </p:spTree>
    <p:extLst>
      <p:ext uri="{BB962C8B-B14F-4D97-AF65-F5344CB8AC3E}">
        <p14:creationId xmlns:p14="http://schemas.microsoft.com/office/powerpoint/2010/main" val="3077977929"/>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Summary, Governmental Commissions</a:t>
            </a:r>
            <a:br>
              <a:rPr lang="en-US" sz="3600" dirty="0" smtClean="0"/>
            </a:br>
            <a:r>
              <a:rPr lang="en-US" sz="3600" dirty="0" smtClean="0"/>
              <a:t>(Slide 1 of 2)</a:t>
            </a:r>
            <a:endParaRPr lang="en-US" sz="3600" dirty="0"/>
          </a:p>
        </p:txBody>
      </p:sp>
      <p:sp>
        <p:nvSpPr>
          <p:cNvPr id="3" name="Content Placeholder 2"/>
          <p:cNvSpPr>
            <a:spLocks noGrp="1"/>
          </p:cNvSpPr>
          <p:nvPr>
            <p:ph idx="1"/>
          </p:nvPr>
        </p:nvSpPr>
        <p:spPr/>
        <p:txBody>
          <a:bodyPr>
            <a:normAutofit fontScale="92500" lnSpcReduction="20000"/>
          </a:bodyPr>
          <a:lstStyle/>
          <a:p>
            <a:r>
              <a:rPr lang="en-US" dirty="0" smtClean="0"/>
              <a:t>A </a:t>
            </a:r>
            <a:r>
              <a:rPr lang="en-US" dirty="0"/>
              <a:t>judge must assess the appropriateness of accepting an appointment, paying particular attention to the subject matter of the appointment, see Rule 3.2, and the availability and allocation of judicial resources, including the judge's time commitments, and giving due regard to </a:t>
            </a:r>
            <a:r>
              <a:rPr lang="en-US" dirty="0" smtClean="0"/>
              <a:t>the importance of respecting </a:t>
            </a:r>
            <a:r>
              <a:rPr lang="en-US" dirty="0"/>
              <a:t>the separation of powers, </a:t>
            </a:r>
            <a:r>
              <a:rPr lang="en-US" dirty="0" smtClean="0"/>
              <a:t>upholding </a:t>
            </a:r>
            <a:r>
              <a:rPr lang="en-US" dirty="0"/>
              <a:t>the independence</a:t>
            </a:r>
            <a:r>
              <a:rPr lang="en-US" dirty="0" smtClean="0"/>
              <a:t>, </a:t>
            </a:r>
            <a:r>
              <a:rPr lang="en-US" dirty="0"/>
              <a:t>integrity</a:t>
            </a:r>
            <a:r>
              <a:rPr lang="en-US" dirty="0" smtClean="0"/>
              <a:t>, </a:t>
            </a:r>
            <a:r>
              <a:rPr lang="en-US" dirty="0"/>
              <a:t>and </a:t>
            </a:r>
            <a:r>
              <a:rPr lang="en-US" dirty="0" smtClean="0"/>
              <a:t>impartiality </a:t>
            </a:r>
            <a:r>
              <a:rPr lang="en-US" dirty="0"/>
              <a:t>of the judiciary, </a:t>
            </a:r>
            <a:r>
              <a:rPr lang="en-US"/>
              <a:t>and </a:t>
            </a:r>
            <a:r>
              <a:rPr lang="en-US" smtClean="0"/>
              <a:t>minimizing </a:t>
            </a:r>
            <a:r>
              <a:rPr lang="en-US" dirty="0"/>
              <a:t>judicial disqualification. </a:t>
            </a:r>
            <a:r>
              <a:rPr lang="en-US" dirty="0" smtClean="0"/>
              <a:t>Rule 3.4 and Comment [1].</a:t>
            </a:r>
          </a:p>
          <a:p>
            <a:endParaRPr lang="en-US" dirty="0" smtClean="0"/>
          </a:p>
          <a:p>
            <a:endParaRPr lang="en-US" dirty="0"/>
          </a:p>
        </p:txBody>
      </p:sp>
      <p:sp>
        <p:nvSpPr>
          <p:cNvPr id="4" name="Date Placeholder 3"/>
          <p:cNvSpPr>
            <a:spLocks noGrp="1"/>
          </p:cNvSpPr>
          <p:nvPr>
            <p:ph type="dt" sz="half" idx="10"/>
          </p:nvPr>
        </p:nvSpPr>
        <p:spPr/>
        <p:txBody>
          <a:bodyPr/>
          <a:lstStyle/>
          <a:p>
            <a:fld id="{25C0402B-4F39-0B48-9127-7445874FE630}" type="datetime1">
              <a:rPr lang="en-US" smtClean="0"/>
              <a:t>10/21/2015</a:t>
            </a:fld>
            <a:endParaRPr lang="en-US"/>
          </a:p>
        </p:txBody>
      </p:sp>
    </p:spTree>
    <p:extLst>
      <p:ext uri="{BB962C8B-B14F-4D97-AF65-F5344CB8AC3E}">
        <p14:creationId xmlns:p14="http://schemas.microsoft.com/office/powerpoint/2010/main" val="27079449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rgbClr val="FF0000"/>
                </a:solidFill>
              </a:rPr>
              <a:t>Substance of Code: </a:t>
            </a:r>
            <a:br>
              <a:rPr lang="en-US" dirty="0" smtClean="0">
                <a:solidFill>
                  <a:srgbClr val="FF0000"/>
                </a:solidFill>
              </a:rPr>
            </a:br>
            <a:r>
              <a:rPr lang="en-US" dirty="0" smtClean="0">
                <a:solidFill>
                  <a:srgbClr val="FF0000"/>
                </a:solidFill>
              </a:rPr>
              <a:t>Key Overarching Principle</a:t>
            </a:r>
            <a:endParaRPr lang="en-US" dirty="0">
              <a:solidFill>
                <a:srgbClr val="FF0000"/>
              </a:solidFill>
            </a:endParaRPr>
          </a:p>
        </p:txBody>
      </p:sp>
      <p:sp>
        <p:nvSpPr>
          <p:cNvPr id="3" name="Content Placeholder 2"/>
          <p:cNvSpPr>
            <a:spLocks noGrp="1"/>
          </p:cNvSpPr>
          <p:nvPr>
            <p:ph idx="1"/>
          </p:nvPr>
        </p:nvSpPr>
        <p:spPr/>
        <p:txBody>
          <a:bodyPr>
            <a:normAutofit fontScale="85000" lnSpcReduction="10000"/>
          </a:bodyPr>
          <a:lstStyle/>
          <a:p>
            <a:r>
              <a:rPr lang="en-US" dirty="0">
                <a:solidFill>
                  <a:srgbClr val="0000FF"/>
                </a:solidFill>
              </a:rPr>
              <a:t>Canon 1: The Heart of the Code</a:t>
            </a:r>
            <a:endParaRPr lang="en-US" b="1" dirty="0" smtClean="0">
              <a:solidFill>
                <a:srgbClr val="0000FF"/>
              </a:solidFill>
            </a:endParaRPr>
          </a:p>
          <a:p>
            <a:r>
              <a:rPr lang="en-US" dirty="0" smtClean="0">
                <a:solidFill>
                  <a:srgbClr val="0000FF"/>
                </a:solidFill>
              </a:rPr>
              <a:t>A </a:t>
            </a:r>
            <a:r>
              <a:rPr lang="en-US" dirty="0">
                <a:solidFill>
                  <a:srgbClr val="0000FF"/>
                </a:solidFill>
              </a:rPr>
              <a:t>judge shall act at all times in a manner that promotes public confidence in the independence, integrity, and impartiality of the judiciary, and shall avoid impropriety and the appearance of impropriety. </a:t>
            </a:r>
            <a:endParaRPr lang="en-US" dirty="0" smtClean="0">
              <a:solidFill>
                <a:srgbClr val="0000FF"/>
              </a:solidFill>
            </a:endParaRPr>
          </a:p>
          <a:p>
            <a:r>
              <a:rPr lang="en-US" dirty="0" smtClean="0"/>
              <a:t>While </a:t>
            </a:r>
            <a:r>
              <a:rPr lang="en-US" dirty="0"/>
              <a:t>Code prohibitions are absolute, a judge must interpret all permitted conduct in light of this requirement.  </a:t>
            </a:r>
            <a:endParaRPr lang="en-US" dirty="0" smtClean="0"/>
          </a:p>
          <a:p>
            <a:r>
              <a:rPr lang="en-US" dirty="0" smtClean="0"/>
              <a:t>The </a:t>
            </a:r>
            <a:r>
              <a:rPr lang="en-US" dirty="0"/>
              <a:t>particular factual circumstances surrounding contemplated conduct may lead conduct otherwise permissible to be prohibited. </a:t>
            </a:r>
          </a:p>
        </p:txBody>
      </p:sp>
      <p:sp>
        <p:nvSpPr>
          <p:cNvPr id="4" name="Date Placeholder 3"/>
          <p:cNvSpPr>
            <a:spLocks noGrp="1"/>
          </p:cNvSpPr>
          <p:nvPr>
            <p:ph type="dt" sz="half" idx="10"/>
          </p:nvPr>
        </p:nvSpPr>
        <p:spPr/>
        <p:txBody>
          <a:bodyPr/>
          <a:lstStyle/>
          <a:p>
            <a:fld id="{F7C5EA73-27D5-5E45-8DBD-20B3AA0E6E29}" type="datetime1">
              <a:rPr lang="en-US" smtClean="0"/>
              <a:t>10/21/2015</a:t>
            </a:fld>
            <a:endParaRPr lang="en-US"/>
          </a:p>
        </p:txBody>
      </p:sp>
    </p:spTree>
    <p:extLst>
      <p:ext uri="{BB962C8B-B14F-4D97-AF65-F5344CB8AC3E}">
        <p14:creationId xmlns:p14="http://schemas.microsoft.com/office/powerpoint/2010/main" val="421949970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Summary, Governmental Commissions</a:t>
            </a:r>
            <a:br>
              <a:rPr lang="en-US" dirty="0"/>
            </a:br>
            <a:r>
              <a:rPr lang="en-US" dirty="0"/>
              <a:t>(Slide 1 of 2)</a:t>
            </a:r>
          </a:p>
        </p:txBody>
      </p:sp>
      <p:sp>
        <p:nvSpPr>
          <p:cNvPr id="3" name="Content Placeholder 2"/>
          <p:cNvSpPr>
            <a:spLocks noGrp="1"/>
          </p:cNvSpPr>
          <p:nvPr>
            <p:ph idx="1"/>
          </p:nvPr>
        </p:nvSpPr>
        <p:spPr/>
        <p:txBody>
          <a:bodyPr>
            <a:normAutofit fontScale="92500" lnSpcReduction="20000"/>
          </a:bodyPr>
          <a:lstStyle/>
          <a:p>
            <a:r>
              <a:rPr lang="en-US" dirty="0"/>
              <a:t>The types of topics that a judge may address include but are not limited to court facilities, funding, staffing, resources, and security; terms of employment, compensation, and other benefits of judges and court personnel; personal safety of judges and court personnel; court jurisdiction and procedures; the work of specialty courts; the admissibility or inadmissibility of evidence; judicial discretion in sentencing; funding for the legal representation of indigents; access to justice; and similar matters.  Rule 3.2 and Comment [1].</a:t>
            </a:r>
          </a:p>
          <a:p>
            <a:endParaRPr lang="en-US" dirty="0"/>
          </a:p>
        </p:txBody>
      </p:sp>
      <p:sp>
        <p:nvSpPr>
          <p:cNvPr id="4" name="Date Placeholder 3"/>
          <p:cNvSpPr>
            <a:spLocks noGrp="1"/>
          </p:cNvSpPr>
          <p:nvPr>
            <p:ph type="dt" sz="half" idx="10"/>
          </p:nvPr>
        </p:nvSpPr>
        <p:spPr/>
        <p:txBody>
          <a:bodyPr/>
          <a:lstStyle/>
          <a:p>
            <a:fld id="{25C0402B-4F39-0B48-9127-7445874FE630}" type="datetime1">
              <a:rPr lang="en-US" smtClean="0"/>
              <a:t>10/21/2015</a:t>
            </a:fld>
            <a:endParaRPr lang="en-US"/>
          </a:p>
        </p:txBody>
      </p:sp>
    </p:spTree>
    <p:extLst>
      <p:ext uri="{BB962C8B-B14F-4D97-AF65-F5344CB8AC3E}">
        <p14:creationId xmlns:p14="http://schemas.microsoft.com/office/powerpoint/2010/main" val="218411958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Hypo #8, Non-Law-Related Extrajudicial Activities</a:t>
            </a:r>
            <a:endParaRPr lang="en-US" dirty="0"/>
          </a:p>
        </p:txBody>
      </p:sp>
      <p:sp>
        <p:nvSpPr>
          <p:cNvPr id="3" name="Content Placeholder 2"/>
          <p:cNvSpPr>
            <a:spLocks noGrp="1"/>
          </p:cNvSpPr>
          <p:nvPr>
            <p:ph idx="1"/>
          </p:nvPr>
        </p:nvSpPr>
        <p:spPr/>
        <p:txBody>
          <a:bodyPr>
            <a:normAutofit fontScale="77500" lnSpcReduction="20000"/>
          </a:bodyPr>
          <a:lstStyle/>
          <a:p>
            <a:r>
              <a:rPr lang="en-US" dirty="0"/>
              <a:t>Judge Terry Trumbull plays trombone in a non-profit community orchestra. She and the other musicians are not compensated.  She has recently been asked to serve on the Board of Directors. Judge Trumbull would like to accept and be an active Board member. The Board has never been involved in any legal disputes. </a:t>
            </a:r>
            <a:r>
              <a:rPr lang="en-US" dirty="0" smtClean="0"/>
              <a:t>May </a:t>
            </a:r>
            <a:r>
              <a:rPr lang="en-US" dirty="0"/>
              <a:t>she accept this position? </a:t>
            </a:r>
          </a:p>
          <a:p>
            <a:pPr lvl="0"/>
            <a:r>
              <a:rPr lang="en-US" dirty="0" smtClean="0"/>
              <a:t>The </a:t>
            </a:r>
            <a:r>
              <a:rPr lang="en-US" dirty="0"/>
              <a:t>Board plans a fundraising campaign.  May Judge Trumbull be listed by name and identified as a judge on the orchestra’s emails and letters soliciting funds</a:t>
            </a:r>
            <a:r>
              <a:rPr lang="en-US" dirty="0" smtClean="0"/>
              <a:t>?</a:t>
            </a:r>
            <a:endParaRPr lang="en-US" dirty="0"/>
          </a:p>
          <a:p>
            <a:r>
              <a:rPr lang="en-US" dirty="0" smtClean="0"/>
              <a:t>A </a:t>
            </a:r>
            <a:r>
              <a:rPr lang="en-US" dirty="0"/>
              <a:t>wealthy supporter invites all members of the Board to attend a VIP performance at Symphony Hall.  The value of the event is $500.  May Judge Trumbull attend? Must she report this gift?</a:t>
            </a:r>
          </a:p>
          <a:p>
            <a:endParaRPr lang="en-US" dirty="0"/>
          </a:p>
          <a:p>
            <a:endParaRPr lang="en-US" dirty="0"/>
          </a:p>
        </p:txBody>
      </p:sp>
      <p:sp>
        <p:nvSpPr>
          <p:cNvPr id="4" name="Date Placeholder 3"/>
          <p:cNvSpPr>
            <a:spLocks noGrp="1"/>
          </p:cNvSpPr>
          <p:nvPr>
            <p:ph type="dt" sz="half" idx="10"/>
          </p:nvPr>
        </p:nvSpPr>
        <p:spPr/>
        <p:txBody>
          <a:bodyPr/>
          <a:lstStyle/>
          <a:p>
            <a:fld id="{25C0402B-4F39-0B48-9127-7445874FE630}" type="datetime1">
              <a:rPr lang="en-US" smtClean="0"/>
              <a:t>10/21/2015</a:t>
            </a:fld>
            <a:endParaRPr lang="en-US"/>
          </a:p>
        </p:txBody>
      </p:sp>
    </p:spTree>
    <p:extLst>
      <p:ext uri="{BB962C8B-B14F-4D97-AF65-F5344CB8AC3E}">
        <p14:creationId xmlns:p14="http://schemas.microsoft.com/office/powerpoint/2010/main" val="338868591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 3.7</a:t>
            </a:r>
            <a:endParaRPr lang="en-US" dirty="0"/>
          </a:p>
        </p:txBody>
      </p:sp>
      <p:sp>
        <p:nvSpPr>
          <p:cNvPr id="3" name="Content Placeholder 2"/>
          <p:cNvSpPr>
            <a:spLocks noGrp="1"/>
          </p:cNvSpPr>
          <p:nvPr>
            <p:ph idx="1"/>
          </p:nvPr>
        </p:nvSpPr>
        <p:spPr/>
        <p:txBody>
          <a:bodyPr/>
          <a:lstStyle/>
          <a:p>
            <a:r>
              <a:rPr lang="en-US" dirty="0" smtClean="0"/>
              <a:t>Addresses law-related and non-law-related extrajudicial activities.</a:t>
            </a:r>
            <a:endParaRPr lang="en-US" dirty="0"/>
          </a:p>
        </p:txBody>
      </p:sp>
      <p:sp>
        <p:nvSpPr>
          <p:cNvPr id="4" name="Date Placeholder 3"/>
          <p:cNvSpPr>
            <a:spLocks noGrp="1"/>
          </p:cNvSpPr>
          <p:nvPr>
            <p:ph type="dt" sz="half" idx="10"/>
          </p:nvPr>
        </p:nvSpPr>
        <p:spPr/>
        <p:txBody>
          <a:bodyPr/>
          <a:lstStyle/>
          <a:p>
            <a:fld id="{25C0402B-4F39-0B48-9127-7445874FE630}" type="datetime1">
              <a:rPr lang="en-US" smtClean="0"/>
              <a:t>10/21/2015</a:t>
            </a:fld>
            <a:endParaRPr lang="en-US"/>
          </a:p>
        </p:txBody>
      </p:sp>
    </p:spTree>
    <p:extLst>
      <p:ext uri="{BB962C8B-B14F-4D97-AF65-F5344CB8AC3E}">
        <p14:creationId xmlns:p14="http://schemas.microsoft.com/office/powerpoint/2010/main" val="2730232822"/>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 #9, Real Estate Interests</a:t>
            </a:r>
            <a:endParaRPr lang="en-US" dirty="0"/>
          </a:p>
        </p:txBody>
      </p:sp>
      <p:sp>
        <p:nvSpPr>
          <p:cNvPr id="3" name="Content Placeholder 2"/>
          <p:cNvSpPr>
            <a:spLocks noGrp="1"/>
          </p:cNvSpPr>
          <p:nvPr>
            <p:ph idx="1"/>
          </p:nvPr>
        </p:nvSpPr>
        <p:spPr/>
        <p:txBody>
          <a:bodyPr>
            <a:normAutofit fontScale="77500" lnSpcReduction="20000"/>
          </a:bodyPr>
          <a:lstStyle/>
          <a:p>
            <a:r>
              <a:rPr lang="en-US" dirty="0"/>
              <a:t>Judge Randy Rich has a 50% interest in a realty trust.  Her former law partner owns the other 50% interest.  The trust owns a commercial office building that has twelve tenants, including several lawyers.  The lawyers are involved in criminal defense work, while Judge Rich sits on the Housing Court. None of these lawyers has ever appeared before Judge Rich.  </a:t>
            </a:r>
            <a:r>
              <a:rPr lang="en-US" dirty="0" smtClean="0"/>
              <a:t> </a:t>
            </a:r>
            <a:r>
              <a:rPr lang="en-US" dirty="0"/>
              <a:t>May Judge Rich retain her interest in the trust</a:t>
            </a:r>
            <a:r>
              <a:rPr lang="en-US" dirty="0" smtClean="0"/>
              <a:t>?</a:t>
            </a:r>
            <a:endParaRPr lang="en-US" dirty="0"/>
          </a:p>
          <a:p>
            <a:r>
              <a:rPr lang="en-US" dirty="0" smtClean="0"/>
              <a:t>Since </a:t>
            </a:r>
            <a:r>
              <a:rPr lang="en-US" dirty="0"/>
              <a:t>Judge Rich applied to become a judge, her former law partner has handled the day-to-day operations of the building, including collecting the rent and paying bills.  The former partner would now like Judge Rich to assume these duties? May Judge Rich do so?</a:t>
            </a:r>
          </a:p>
          <a:p>
            <a:endParaRPr lang="en-US" dirty="0"/>
          </a:p>
        </p:txBody>
      </p:sp>
      <p:sp>
        <p:nvSpPr>
          <p:cNvPr id="4" name="Date Placeholder 3"/>
          <p:cNvSpPr>
            <a:spLocks noGrp="1"/>
          </p:cNvSpPr>
          <p:nvPr>
            <p:ph type="dt" sz="half" idx="10"/>
          </p:nvPr>
        </p:nvSpPr>
        <p:spPr/>
        <p:txBody>
          <a:bodyPr/>
          <a:lstStyle/>
          <a:p>
            <a:fld id="{25C0402B-4F39-0B48-9127-7445874FE630}" type="datetime1">
              <a:rPr lang="en-US" smtClean="0"/>
              <a:t>10/21/2015</a:t>
            </a:fld>
            <a:endParaRPr lang="en-US"/>
          </a:p>
        </p:txBody>
      </p:sp>
    </p:spTree>
    <p:extLst>
      <p:ext uri="{BB962C8B-B14F-4D97-AF65-F5344CB8AC3E}">
        <p14:creationId xmlns:p14="http://schemas.microsoft.com/office/powerpoint/2010/main" val="1855927813"/>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Hypo #10, Serving as an Executor</a:t>
            </a:r>
            <a:endParaRPr lang="en-US" dirty="0"/>
          </a:p>
        </p:txBody>
      </p:sp>
      <p:sp>
        <p:nvSpPr>
          <p:cNvPr id="3" name="Content Placeholder 2"/>
          <p:cNvSpPr>
            <a:spLocks noGrp="1"/>
          </p:cNvSpPr>
          <p:nvPr>
            <p:ph idx="1"/>
          </p:nvPr>
        </p:nvSpPr>
        <p:spPr/>
        <p:txBody>
          <a:bodyPr>
            <a:normAutofit fontScale="85000" lnSpcReduction="20000"/>
          </a:bodyPr>
          <a:lstStyle/>
          <a:p>
            <a:r>
              <a:rPr lang="en-US" dirty="0"/>
              <a:t>Judge Lucy </a:t>
            </a:r>
            <a:r>
              <a:rPr lang="en-US" dirty="0" err="1"/>
              <a:t>Loyall</a:t>
            </a:r>
            <a:r>
              <a:rPr lang="en-US" dirty="0"/>
              <a:t> was named the executor of the estate and related trust of her college roommate.  Judge </a:t>
            </a:r>
            <a:r>
              <a:rPr lang="en-US" dirty="0" err="1"/>
              <a:t>Loyall</a:t>
            </a:r>
            <a:r>
              <a:rPr lang="en-US" dirty="0"/>
              <a:t> and her roommate were close friends for thirty years, and people often assumed they were sisters. Judge </a:t>
            </a:r>
            <a:r>
              <a:rPr lang="en-US" dirty="0" err="1"/>
              <a:t>Loyall’s</a:t>
            </a:r>
            <a:r>
              <a:rPr lang="en-US" dirty="0"/>
              <a:t> children consider the roommate an “aunt,” and she was present at most important family events. The roommate does not have any close blood relatives.  Judge </a:t>
            </a:r>
            <a:r>
              <a:rPr lang="en-US" dirty="0" err="1"/>
              <a:t>Loyall</a:t>
            </a:r>
            <a:r>
              <a:rPr lang="en-US" dirty="0"/>
              <a:t> expects that there will no objections to the disposition of the assets of the estate or trust.  </a:t>
            </a:r>
            <a:r>
              <a:rPr lang="en-US" dirty="0" smtClean="0"/>
              <a:t>May </a:t>
            </a:r>
            <a:r>
              <a:rPr lang="en-US" dirty="0"/>
              <a:t>Judge </a:t>
            </a:r>
            <a:r>
              <a:rPr lang="en-US" dirty="0" err="1"/>
              <a:t>Loyall</a:t>
            </a:r>
            <a:r>
              <a:rPr lang="en-US" dirty="0"/>
              <a:t> serve as executor?  </a:t>
            </a:r>
          </a:p>
          <a:p>
            <a:r>
              <a:rPr lang="en-US" dirty="0"/>
              <a:t> </a:t>
            </a:r>
            <a:r>
              <a:rPr lang="en-US" dirty="0" smtClean="0"/>
              <a:t>The </a:t>
            </a:r>
            <a:r>
              <a:rPr lang="en-US" dirty="0"/>
              <a:t>college roommate would also like to give Judge </a:t>
            </a:r>
            <a:r>
              <a:rPr lang="en-US" dirty="0" err="1"/>
              <a:t>Loyall</a:t>
            </a:r>
            <a:r>
              <a:rPr lang="en-US" dirty="0"/>
              <a:t> a durable power of attorney. May Judge </a:t>
            </a:r>
            <a:r>
              <a:rPr lang="en-US" dirty="0" err="1"/>
              <a:t>Loyall</a:t>
            </a:r>
            <a:r>
              <a:rPr lang="en-US" dirty="0"/>
              <a:t> accept?  </a:t>
            </a:r>
          </a:p>
          <a:p>
            <a:endParaRPr lang="en-US" dirty="0"/>
          </a:p>
          <a:p>
            <a:endParaRPr lang="en-US" dirty="0"/>
          </a:p>
        </p:txBody>
      </p:sp>
      <p:sp>
        <p:nvSpPr>
          <p:cNvPr id="4" name="Date Placeholder 3"/>
          <p:cNvSpPr>
            <a:spLocks noGrp="1"/>
          </p:cNvSpPr>
          <p:nvPr>
            <p:ph type="dt" sz="half" idx="10"/>
          </p:nvPr>
        </p:nvSpPr>
        <p:spPr/>
        <p:txBody>
          <a:bodyPr/>
          <a:lstStyle/>
          <a:p>
            <a:fld id="{25C0402B-4F39-0B48-9127-7445874FE630}" type="datetime1">
              <a:rPr lang="en-US" smtClean="0"/>
              <a:t>10/21/2015</a:t>
            </a:fld>
            <a:endParaRPr lang="en-US"/>
          </a:p>
        </p:txBody>
      </p:sp>
    </p:spTree>
    <p:extLst>
      <p:ext uri="{BB962C8B-B14F-4D97-AF65-F5344CB8AC3E}">
        <p14:creationId xmlns:p14="http://schemas.microsoft.com/office/powerpoint/2010/main" val="318595261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Hypos 9 and 10: No change from 2003 Code.</a:t>
            </a:r>
          </a:p>
          <a:p>
            <a:r>
              <a:rPr lang="en-US" dirty="0" smtClean="0"/>
              <a:t>CJE reasoning incorporated into 2016 Code and/or FAQs.</a:t>
            </a:r>
            <a:endParaRPr lang="en-US" dirty="0"/>
          </a:p>
        </p:txBody>
      </p:sp>
      <p:sp>
        <p:nvSpPr>
          <p:cNvPr id="4" name="Date Placeholder 3"/>
          <p:cNvSpPr>
            <a:spLocks noGrp="1"/>
          </p:cNvSpPr>
          <p:nvPr>
            <p:ph type="dt" sz="half" idx="10"/>
          </p:nvPr>
        </p:nvSpPr>
        <p:spPr/>
        <p:txBody>
          <a:bodyPr/>
          <a:lstStyle/>
          <a:p>
            <a:fld id="{25C0402B-4F39-0B48-9127-7445874FE630}" type="datetime1">
              <a:rPr lang="en-US" smtClean="0"/>
              <a:t>10/21/2015</a:t>
            </a:fld>
            <a:endParaRPr lang="en-US"/>
          </a:p>
        </p:txBody>
      </p:sp>
    </p:spTree>
    <p:extLst>
      <p:ext uri="{BB962C8B-B14F-4D97-AF65-F5344CB8AC3E}">
        <p14:creationId xmlns:p14="http://schemas.microsoft.com/office/powerpoint/2010/main" val="21479751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lumMod val="75000"/>
                  </a:schemeClr>
                </a:solidFill>
              </a:rPr>
              <a:t>Newly Prohibited</a:t>
            </a:r>
            <a:endParaRPr lang="en-US" dirty="0">
              <a:solidFill>
                <a:schemeClr val="accent1">
                  <a:lumMod val="75000"/>
                </a:schemeClr>
              </a:solidFill>
            </a:endParaRPr>
          </a:p>
        </p:txBody>
      </p:sp>
      <p:sp>
        <p:nvSpPr>
          <p:cNvPr id="3" name="Content Placeholder 2"/>
          <p:cNvSpPr>
            <a:spLocks noGrp="1"/>
          </p:cNvSpPr>
          <p:nvPr>
            <p:ph idx="1"/>
          </p:nvPr>
        </p:nvSpPr>
        <p:spPr/>
        <p:txBody>
          <a:bodyPr/>
          <a:lstStyle/>
          <a:p>
            <a:r>
              <a:rPr lang="en-US" dirty="0" smtClean="0"/>
              <a:t>These Issues Arise Infrequently, but Call to Judges’ Attention</a:t>
            </a:r>
            <a:endParaRPr lang="en-US" dirty="0"/>
          </a:p>
        </p:txBody>
      </p:sp>
      <p:sp>
        <p:nvSpPr>
          <p:cNvPr id="4" name="Date Placeholder 3"/>
          <p:cNvSpPr>
            <a:spLocks noGrp="1"/>
          </p:cNvSpPr>
          <p:nvPr>
            <p:ph type="dt" sz="half" idx="10"/>
          </p:nvPr>
        </p:nvSpPr>
        <p:spPr/>
        <p:txBody>
          <a:bodyPr/>
          <a:lstStyle/>
          <a:p>
            <a:fld id="{50BE0E2E-1255-4548-A27C-78171AA1C15C}" type="datetime1">
              <a:rPr lang="en-US" smtClean="0"/>
              <a:t>10/21/2015</a:t>
            </a:fld>
            <a:endParaRPr lang="en-US"/>
          </a:p>
        </p:txBody>
      </p:sp>
    </p:spTree>
    <p:extLst>
      <p:ext uri="{BB962C8B-B14F-4D97-AF65-F5344CB8AC3E}">
        <p14:creationId xmlns:p14="http://schemas.microsoft.com/office/powerpoint/2010/main" val="18484692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1">
                    <a:lumMod val="75000"/>
                  </a:schemeClr>
                </a:solidFill>
              </a:rPr>
              <a:t>Newly Prohibited:</a:t>
            </a:r>
            <a:br>
              <a:rPr lang="en-US" dirty="0" smtClean="0">
                <a:solidFill>
                  <a:schemeClr val="accent1">
                    <a:lumMod val="75000"/>
                  </a:schemeClr>
                </a:solidFill>
              </a:rPr>
            </a:br>
            <a:r>
              <a:rPr lang="en-US" dirty="0" smtClean="0">
                <a:solidFill>
                  <a:srgbClr val="000090"/>
                </a:solidFill>
              </a:rPr>
              <a:t>Solicitation of Members</a:t>
            </a:r>
            <a:endParaRPr lang="en-US" dirty="0">
              <a:solidFill>
                <a:srgbClr val="000090"/>
              </a:solidFill>
            </a:endParaRPr>
          </a:p>
        </p:txBody>
      </p:sp>
      <p:sp>
        <p:nvSpPr>
          <p:cNvPr id="3" name="Content Placeholder 2"/>
          <p:cNvSpPr>
            <a:spLocks noGrp="1"/>
          </p:cNvSpPr>
          <p:nvPr>
            <p:ph idx="1"/>
          </p:nvPr>
        </p:nvSpPr>
        <p:spPr/>
        <p:txBody>
          <a:bodyPr>
            <a:normAutofit fontScale="92500"/>
          </a:bodyPr>
          <a:lstStyle/>
          <a:p>
            <a:pPr lvl="0"/>
            <a:r>
              <a:rPr lang="en-US" dirty="0"/>
              <a:t>A judge must not solicit members for an extrajudicial organization except from members of the judge’s family or from judges over whom the judge does not exercise supervisory or appellate authority.  </a:t>
            </a:r>
            <a:r>
              <a:rPr lang="en-US" dirty="0" smtClean="0"/>
              <a:t>Rule 3.7(A)(4).</a:t>
            </a:r>
            <a:endParaRPr lang="en-US" dirty="0"/>
          </a:p>
          <a:p>
            <a:pPr lvl="1"/>
            <a:r>
              <a:rPr lang="en-US" dirty="0" smtClean="0"/>
              <a:t>Solicitation of members and of contributions now treated the same.</a:t>
            </a:r>
          </a:p>
          <a:p>
            <a:pPr lvl="1"/>
            <a:r>
              <a:rPr lang="en-US" dirty="0" smtClean="0"/>
              <a:t>However, judge’s name may be on solicitations and judge may remain for internal discussions of fundraising. (newly permitted)</a:t>
            </a:r>
          </a:p>
          <a:p>
            <a:endParaRPr lang="en-US" dirty="0"/>
          </a:p>
        </p:txBody>
      </p:sp>
      <p:sp>
        <p:nvSpPr>
          <p:cNvPr id="4" name="Date Placeholder 3"/>
          <p:cNvSpPr>
            <a:spLocks noGrp="1"/>
          </p:cNvSpPr>
          <p:nvPr>
            <p:ph type="dt" sz="half" idx="10"/>
          </p:nvPr>
        </p:nvSpPr>
        <p:spPr/>
        <p:txBody>
          <a:bodyPr/>
          <a:lstStyle/>
          <a:p>
            <a:fld id="{1AC2F44D-88EF-024C-87ED-D0D0867A3EF2}" type="datetime1">
              <a:rPr lang="en-US" smtClean="0"/>
              <a:t>10/21/2015</a:t>
            </a:fld>
            <a:endParaRPr lang="en-US"/>
          </a:p>
        </p:txBody>
      </p:sp>
    </p:spTree>
    <p:extLst>
      <p:ext uri="{BB962C8B-B14F-4D97-AF65-F5344CB8AC3E}">
        <p14:creationId xmlns:p14="http://schemas.microsoft.com/office/powerpoint/2010/main" val="10001143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solidFill>
                  <a:schemeClr val="accent1">
                    <a:lumMod val="75000"/>
                  </a:schemeClr>
                </a:solidFill>
              </a:rPr>
              <a:t>Newly Prohibited</a:t>
            </a:r>
            <a:br>
              <a:rPr lang="en-US" dirty="0" smtClean="0">
                <a:solidFill>
                  <a:schemeClr val="accent1">
                    <a:lumMod val="75000"/>
                  </a:schemeClr>
                </a:solidFill>
              </a:rPr>
            </a:br>
            <a:r>
              <a:rPr lang="en-US" dirty="0" smtClean="0">
                <a:solidFill>
                  <a:srgbClr val="000090"/>
                </a:solidFill>
              </a:rPr>
              <a:t>Discount for Spouse/Partner</a:t>
            </a:r>
            <a:endParaRPr lang="en-US" dirty="0">
              <a:solidFill>
                <a:srgbClr val="000090"/>
              </a:solidFill>
            </a:endParaRPr>
          </a:p>
        </p:txBody>
      </p:sp>
      <p:sp>
        <p:nvSpPr>
          <p:cNvPr id="3" name="Content Placeholder 2"/>
          <p:cNvSpPr>
            <a:spLocks noGrp="1"/>
          </p:cNvSpPr>
          <p:nvPr>
            <p:ph idx="1"/>
          </p:nvPr>
        </p:nvSpPr>
        <p:spPr/>
        <p:txBody>
          <a:bodyPr/>
          <a:lstStyle/>
          <a:p>
            <a:pPr lvl="0"/>
            <a:r>
              <a:rPr lang="en-US" dirty="0"/>
              <a:t>A judge must not accept an invitation for a spouse or guest to attend a law-related event for no fee or a discounted fee unless the judge is being honored, and disclosure is required. </a:t>
            </a:r>
            <a:r>
              <a:rPr lang="en-US" dirty="0" smtClean="0"/>
              <a:t>Rule 3.13(E).</a:t>
            </a:r>
            <a:endParaRPr lang="en-US" dirty="0"/>
          </a:p>
          <a:p>
            <a:pPr marL="0" indent="0">
              <a:buNone/>
            </a:pPr>
            <a:endParaRPr lang="en-US" dirty="0"/>
          </a:p>
        </p:txBody>
      </p:sp>
      <p:sp>
        <p:nvSpPr>
          <p:cNvPr id="4" name="Date Placeholder 3"/>
          <p:cNvSpPr>
            <a:spLocks noGrp="1"/>
          </p:cNvSpPr>
          <p:nvPr>
            <p:ph type="dt" sz="half" idx="10"/>
          </p:nvPr>
        </p:nvSpPr>
        <p:spPr/>
        <p:txBody>
          <a:bodyPr/>
          <a:lstStyle/>
          <a:p>
            <a:fld id="{2DF69546-8CCB-394B-AC83-229414E7A720}" type="datetime1">
              <a:rPr lang="en-US" smtClean="0"/>
              <a:t>10/21/2015</a:t>
            </a:fld>
            <a:endParaRPr lang="en-US"/>
          </a:p>
        </p:txBody>
      </p:sp>
    </p:spTree>
    <p:extLst>
      <p:ext uri="{BB962C8B-B14F-4D97-AF65-F5344CB8AC3E}">
        <p14:creationId xmlns:p14="http://schemas.microsoft.com/office/powerpoint/2010/main" val="11022138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1209</TotalTime>
  <Words>4174</Words>
  <Application>Microsoft Office PowerPoint</Application>
  <PresentationFormat>On-screen Show (4:3)</PresentationFormat>
  <Paragraphs>337</Paragraphs>
  <Slides>65</Slides>
  <Notes>6</Notes>
  <HiddenSlides>0</HiddenSlides>
  <MMClips>0</MMClips>
  <ScaleCrop>false</ScaleCrop>
  <HeadingPairs>
    <vt:vector size="4" baseType="variant">
      <vt:variant>
        <vt:lpstr>Theme</vt:lpstr>
      </vt:variant>
      <vt:variant>
        <vt:i4>1</vt:i4>
      </vt:variant>
      <vt:variant>
        <vt:lpstr>Slide Titles</vt:lpstr>
      </vt:variant>
      <vt:variant>
        <vt:i4>65</vt:i4>
      </vt:variant>
    </vt:vector>
  </HeadingPairs>
  <TitlesOfParts>
    <vt:vector size="66" baseType="lpstr">
      <vt:lpstr>Office Theme</vt:lpstr>
      <vt:lpstr>2016 Code of Judicial Conduct</vt:lpstr>
      <vt:lpstr>Why a New Code?</vt:lpstr>
      <vt:lpstr>Process</vt:lpstr>
      <vt:lpstr>Biggest Difference: Structure</vt:lpstr>
      <vt:lpstr>Outline of Presentation</vt:lpstr>
      <vt:lpstr>Substance of Code:  Key Overarching Principle</vt:lpstr>
      <vt:lpstr>Newly Prohibited</vt:lpstr>
      <vt:lpstr>Newly Prohibited: Solicitation of Members</vt:lpstr>
      <vt:lpstr>Newly Prohibited Discount for Spouse/Partner</vt:lpstr>
      <vt:lpstr>Newly Prohibited Accepting Honorarium</vt:lpstr>
      <vt:lpstr>Newly Restricted Free or Discounted Attorneys’ Fees</vt:lpstr>
      <vt:lpstr>Newly Required</vt:lpstr>
      <vt:lpstr>Newly Required Value of Gift that Triggers Reporting</vt:lpstr>
      <vt:lpstr>Newly Required: Disability and Impairment</vt:lpstr>
      <vt:lpstr>Newly Permitted</vt:lpstr>
      <vt:lpstr>Newly Permitted Recognition at Some Fundraising Events</vt:lpstr>
      <vt:lpstr>Fundraising Event</vt:lpstr>
      <vt:lpstr>Newly Permitted Participation in Internal  Fundraising Discussions</vt:lpstr>
      <vt:lpstr>Newly Permitted Judge’s Name on Solicitations</vt:lpstr>
      <vt:lpstr>Newly Permitted Acceptance of Certain Invitations Without Obtaining Approval </vt:lpstr>
      <vt:lpstr> New Topics Addressed Include: </vt:lpstr>
      <vt:lpstr>New Topics Addressed Include:</vt:lpstr>
      <vt:lpstr>New Topics Addressed Include:</vt:lpstr>
      <vt:lpstr>Committee on Judicial Ethics (as of January 1, 2016)</vt:lpstr>
      <vt:lpstr>Staff Counsel to CJE</vt:lpstr>
      <vt:lpstr>CJE Advice to Individual Judges</vt:lpstr>
      <vt:lpstr>New CJE Provision Ethics Advisories Issued by SJC</vt:lpstr>
      <vt:lpstr>What About Past CJE Opinions?</vt:lpstr>
      <vt:lpstr>What About the  State Conflict of Interest Law</vt:lpstr>
      <vt:lpstr>Hypotheticals and Discussion</vt:lpstr>
      <vt:lpstr>Hypothetical #1, References and Recommendations</vt:lpstr>
      <vt:lpstr>PowerPoint Presentation</vt:lpstr>
      <vt:lpstr>PowerPoint Presentation</vt:lpstr>
      <vt:lpstr>Recommendations and References Summary Slide </vt:lpstr>
      <vt:lpstr>Hypothetical #2, Bar Association Activities</vt:lpstr>
      <vt:lpstr>PowerPoint Presentation</vt:lpstr>
      <vt:lpstr>PowerPoint Presentation</vt:lpstr>
      <vt:lpstr>Bar Association Activities Summary Slide (1 of 2)</vt:lpstr>
      <vt:lpstr>Bar Association Activities Summary Slide (2 of 2)</vt:lpstr>
      <vt:lpstr>Hypo #3, Speaking about Administration of Justice</vt:lpstr>
      <vt:lpstr>PowerPoint Presentation</vt:lpstr>
      <vt:lpstr>Summary, Speaking about the  Administration of Justice</vt:lpstr>
      <vt:lpstr>Hypo #4, Self-Represented Litigants</vt:lpstr>
      <vt:lpstr>Summary, Self-Rep Litigants (Slide 1 of 2)</vt:lpstr>
      <vt:lpstr>Summary, Self-Rep Litigants (Slide 2 of 2)</vt:lpstr>
      <vt:lpstr>Hypo #5, Disability and Impairment</vt:lpstr>
      <vt:lpstr>Summary, Disability and Impairment</vt:lpstr>
      <vt:lpstr>Family Obligations</vt:lpstr>
      <vt:lpstr>Hypothetical #6, Family Relations</vt:lpstr>
      <vt:lpstr>PowerPoint Presentation</vt:lpstr>
      <vt:lpstr>PowerPoint Presentation</vt:lpstr>
      <vt:lpstr>PowerPoint Presentation</vt:lpstr>
      <vt:lpstr>Summary, Family Relations</vt:lpstr>
      <vt:lpstr>Summary, Free or Discounted Legal Services in Matter Before CJC (1 of 4)</vt:lpstr>
      <vt:lpstr>Free or Discounted Legal Services in  Matter Before CJC (2 of 4)</vt:lpstr>
      <vt:lpstr>Free or Discounted Legal Services in  Matter Before CJC (3 of 4)</vt:lpstr>
      <vt:lpstr>Free or Discounted Legal Services in  Matter Before CJC (4 of 4)</vt:lpstr>
      <vt:lpstr>Hypo #7, Governmental Commissions</vt:lpstr>
      <vt:lpstr>Summary, Governmental Commissions (Slide 1 of 2)</vt:lpstr>
      <vt:lpstr>Summary, Governmental Commissions (Slide 1 of 2)</vt:lpstr>
      <vt:lpstr>Hypo #8, Non-Law-Related Extrajudicial Activities</vt:lpstr>
      <vt:lpstr>Rule 3.7</vt:lpstr>
      <vt:lpstr>Hypo #9, Real Estate Interests</vt:lpstr>
      <vt:lpstr>Hypo #10, Serving as an Executor</vt:lpstr>
      <vt:lpstr>PowerPoint Presentation</vt:lpstr>
    </vt:vector>
  </TitlesOfParts>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2015-08-25T15:01:55Z</dcterms:created>
  <dc:creator>Berenson</dc:creator>
  <lastModifiedBy>GullySantiago, Erika</lastModifiedBy>
  <dcterms:modified xsi:type="dcterms:W3CDTF">2015-10-21T18:05:11Z</dcterms:modified>
  <revision>80</revision>
  <dc:title>2015 Code of Judicial Conduct</dc:title>
</coreProperties>
</file>