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00" r:id="rId2"/>
  </p:sldMasterIdLst>
  <p:notesMasterIdLst>
    <p:notesMasterId r:id="rId19"/>
  </p:notesMasterIdLst>
  <p:handoutMasterIdLst>
    <p:handoutMasterId r:id="rId20"/>
  </p:handoutMasterIdLst>
  <p:sldIdLst>
    <p:sldId id="676" r:id="rId3"/>
    <p:sldId id="717" r:id="rId4"/>
    <p:sldId id="735" r:id="rId5"/>
    <p:sldId id="709" r:id="rId6"/>
    <p:sldId id="737" r:id="rId7"/>
    <p:sldId id="718" r:id="rId8"/>
    <p:sldId id="727" r:id="rId9"/>
    <p:sldId id="720" r:id="rId10"/>
    <p:sldId id="734" r:id="rId11"/>
    <p:sldId id="721" r:id="rId12"/>
    <p:sldId id="712" r:id="rId13"/>
    <p:sldId id="713" r:id="rId14"/>
    <p:sldId id="722" r:id="rId15"/>
    <p:sldId id="725" r:id="rId16"/>
    <p:sldId id="736" r:id="rId17"/>
    <p:sldId id="724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666633"/>
    <a:srgbClr val="3333FF"/>
    <a:srgbClr val="006699"/>
    <a:srgbClr val="800040"/>
    <a:srgbClr val="6666FF"/>
    <a:srgbClr val="400080"/>
    <a:srgbClr val="008080"/>
    <a:srgbClr val="FF80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9870" autoAdjust="0"/>
  </p:normalViewPr>
  <p:slideViewPr>
    <p:cSldViewPr snapToGrid="0" snapToObjects="1">
      <p:cViewPr>
        <p:scale>
          <a:sx n="103" d="100"/>
          <a:sy n="103" d="100"/>
        </p:scale>
        <p:origin x="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-285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9AD3DB-5155-9845-886C-E74F0D470A0F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810428-5C42-D143-B066-CF279875B0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72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B26353-55D9-7B4E-8663-BF34E02FF1C7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188A5D-672A-0744-9877-625154094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1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ADFs face multiple challenges, including clinical development, regulatory, and reimbursement. The focus in this talk will be on patient access challenges.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86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 a reminder of the seriousness of the current </a:t>
            </a:r>
            <a:r>
              <a:rPr lang="en-US" sz="2000" dirty="0" err="1" smtClean="0"/>
              <a:t>opioid</a:t>
            </a:r>
            <a:r>
              <a:rPr lang="en-US" sz="2000" dirty="0" smtClean="0"/>
              <a:t> crisis.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only ADF with much traction is reformulated </a:t>
            </a:r>
            <a:r>
              <a:rPr lang="en-US" dirty="0" err="1" smtClean="0"/>
              <a:t>oxycodone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88A5D-672A-0744-9877-62515409430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244475" y="6218238"/>
            <a:ext cx="8640763" cy="0"/>
          </a:xfrm>
          <a:prstGeom prst="line">
            <a:avLst/>
          </a:prstGeom>
          <a:noFill/>
          <a:ln w="38100">
            <a:solidFill>
              <a:srgbClr val="007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4" descr="TuftslogoFINALbluepp4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248400"/>
            <a:ext cx="25527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67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350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9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455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1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8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63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237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2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34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67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244475" y="6218238"/>
            <a:ext cx="8640763" cy="0"/>
          </a:xfrm>
          <a:prstGeom prst="line">
            <a:avLst/>
          </a:prstGeom>
          <a:noFill/>
          <a:ln w="38100">
            <a:solidFill>
              <a:srgbClr val="007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4" descr="TuftslogoFINALbluepp4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248400"/>
            <a:ext cx="25527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95612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244475" y="6218238"/>
            <a:ext cx="8640763" cy="0"/>
          </a:xfrm>
          <a:prstGeom prst="line">
            <a:avLst/>
          </a:prstGeom>
          <a:noFill/>
          <a:ln w="38100">
            <a:solidFill>
              <a:srgbClr val="007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" name="Picture 4" descr="TuftslogoFINALbluepp4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248400"/>
            <a:ext cx="25527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9405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244475" y="6218238"/>
            <a:ext cx="8640763" cy="0"/>
          </a:xfrm>
          <a:prstGeom prst="line">
            <a:avLst/>
          </a:prstGeom>
          <a:noFill/>
          <a:ln w="38100">
            <a:solidFill>
              <a:srgbClr val="007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" name="Picture 4" descr="TuftslogoFINALbluepp4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248400"/>
            <a:ext cx="25527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262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244475" y="6218238"/>
            <a:ext cx="8640763" cy="0"/>
          </a:xfrm>
          <a:prstGeom prst="line">
            <a:avLst/>
          </a:prstGeom>
          <a:noFill/>
          <a:ln w="38100">
            <a:solidFill>
              <a:srgbClr val="007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" name="Picture 4" descr="TuftslogoFINALbluepp4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248400"/>
            <a:ext cx="25527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92537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244475" y="6218238"/>
            <a:ext cx="8640763" cy="0"/>
          </a:xfrm>
          <a:prstGeom prst="line">
            <a:avLst/>
          </a:prstGeom>
          <a:noFill/>
          <a:ln w="38100">
            <a:solidFill>
              <a:srgbClr val="007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" name="Picture 4" descr="TuftslogoFINALbluepp4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248400"/>
            <a:ext cx="25527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4846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244475" y="6218238"/>
            <a:ext cx="8640763" cy="0"/>
          </a:xfrm>
          <a:prstGeom prst="line">
            <a:avLst/>
          </a:prstGeom>
          <a:noFill/>
          <a:ln w="38100">
            <a:solidFill>
              <a:srgbClr val="007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" name="Picture 4" descr="TuftslogoFINALbluepp4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248400"/>
            <a:ext cx="25527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124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244475" y="6218238"/>
            <a:ext cx="8640763" cy="0"/>
          </a:xfrm>
          <a:prstGeom prst="line">
            <a:avLst/>
          </a:prstGeom>
          <a:noFill/>
          <a:ln w="38100">
            <a:solidFill>
              <a:srgbClr val="007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" name="Picture 4" descr="TuftslogoFINALbluepp4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248400"/>
            <a:ext cx="25527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633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461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346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44475" y="6320124"/>
            <a:ext cx="8640763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1" name="Picture 10" descr="TuftslogoFINALbluepp4.gi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653998" y="6323579"/>
            <a:ext cx="2223302" cy="50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2"/>
        </a:buClr>
        <a:buSzPct val="125000"/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2400" kern="1200" baseline="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461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346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B304B9-9117-AC40-8484-8F762CA1306A}" type="datetimeFigureOut">
              <a:rPr lang="en-US" smtClean="0"/>
              <a:pPr/>
              <a:t>01/19/2018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1C8A1D-35D7-D94E-9807-C2AC894A0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44475" y="6267554"/>
            <a:ext cx="8640763" cy="0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1" name="Picture 10" descr="TuftslogoFINALbluepp4.gif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559390" y="6301987"/>
            <a:ext cx="2317909" cy="5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971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2"/>
        </a:buClr>
        <a:buSzPct val="125000"/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2400" kern="1200" baseline="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038" y="449386"/>
            <a:ext cx="8551056" cy="40039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cap="small" dirty="0" smtClean="0"/>
              <a:t>PATIENT ACCESS CHALLENGES FACING ABUSE-DETERRENT FORMULATIONS OF OPIOID ANALGESICS</a:t>
            </a:r>
            <a:br>
              <a:rPr lang="en-US" sz="3600" cap="small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i="1" cap="none" dirty="0">
              <a:solidFill>
                <a:schemeClr val="tx2">
                  <a:lumMod val="75000"/>
                </a:schemeClr>
              </a:solidFill>
              <a:effectLst>
                <a:outerShdw blurRad="19050" dist="25400" dir="3300000" algn="tl" rotWithShape="0">
                  <a:schemeClr val="bg1">
                    <a:lumMod val="50000"/>
                    <a:alpha val="40000"/>
                  </a:scheme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427038" y="6324600"/>
            <a:ext cx="8320087" cy="0"/>
          </a:xfrm>
          <a:prstGeom prst="line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18329" y="4352077"/>
            <a:ext cx="43027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Joshua P. Cohen, PhD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Massachusetts State House</a:t>
            </a:r>
          </a:p>
          <a:p>
            <a:pPr algn="ctr"/>
            <a:r>
              <a:rPr lang="en-US" sz="2800" dirty="0" smtClean="0"/>
              <a:t>February 5,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30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2945" y="1607402"/>
            <a:ext cx="64931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 ADF </a:t>
            </a:r>
            <a:r>
              <a:rPr lang="en-US" sz="2000" dirty="0" err="1" smtClean="0"/>
              <a:t>OxyContin</a:t>
            </a:r>
            <a:r>
              <a:rPr lang="en-US" sz="2000" dirty="0" smtClean="0"/>
              <a:t> most likely to be covered (more evidence exists for this drug); ADF </a:t>
            </a:r>
            <a:r>
              <a:rPr lang="en-US" sz="2000" dirty="0" err="1" smtClean="0"/>
              <a:t>Xtampza</a:t>
            </a:r>
            <a:r>
              <a:rPr lang="en-US" sz="2000" dirty="0" smtClean="0"/>
              <a:t> least likely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Coverage of ADF </a:t>
            </a:r>
            <a:r>
              <a:rPr lang="en-US" sz="2000" dirty="0" err="1" smtClean="0"/>
              <a:t>OxyContin</a:t>
            </a:r>
            <a:r>
              <a:rPr lang="en-US" sz="2000" dirty="0" smtClean="0"/>
              <a:t>, a brand-name drug that has received “abuse-deterrent labeling” from the Food and Drug Administration, fell among Medicare Part D plans from 61% to 33% between 2013 and 2015 - steeper decline than non-ADFs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Non-ADF </a:t>
            </a:r>
            <a:r>
              <a:rPr lang="en-US" sz="2000" dirty="0" err="1" smtClean="0"/>
              <a:t>OxyContin</a:t>
            </a:r>
            <a:r>
              <a:rPr lang="en-US" sz="2000" dirty="0" smtClean="0"/>
              <a:t> covered by nearly 100% of plans</a:t>
            </a:r>
          </a:p>
          <a:p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Avalere</a:t>
            </a: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Study on Medicare Coverage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95450" y="2360676"/>
          <a:ext cx="5753099" cy="2700528"/>
        </p:xfrm>
        <a:graphic>
          <a:graphicData uri="http://schemas.openxmlformats.org/drawingml/2006/table">
            <a:tbl>
              <a:tblPr/>
              <a:tblGrid>
                <a:gridCol w="2179589"/>
                <a:gridCol w="1191170"/>
                <a:gridCol w="1191170"/>
                <a:gridCol w="1191170"/>
              </a:tblGrid>
              <a:tr h="370840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Fentanyl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ER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Morphine Sulfate ER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Methadone ER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Covered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Covered with Prior Authorization or Step 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Edits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Covered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dbl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dbl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dbl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Medicare Beneficiary Access to Non-ADF Generic </a:t>
            </a:r>
            <a:r>
              <a:rPr kumimoji="0" lang="en-US" sz="4000" b="1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Opioids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1018" y="5255491"/>
            <a:ext cx="5938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Managed Markets Insights &amp; Technology (MMIT), 2017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03563" y="1493397"/>
          <a:ext cx="7786254" cy="2949294"/>
        </p:xfrm>
        <a:graphic>
          <a:graphicData uri="http://schemas.openxmlformats.org/drawingml/2006/table">
            <a:tbl>
              <a:tblPr/>
              <a:tblGrid>
                <a:gridCol w="2038286"/>
                <a:gridCol w="1219952"/>
                <a:gridCol w="1313563"/>
                <a:gridCol w="1630629"/>
                <a:gridCol w="1583824"/>
              </a:tblGrid>
              <a:tr h="672369"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Xtampza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ER - </a:t>
                      </a:r>
                      <a:r>
                        <a:rPr lang="en-US" sz="1600" b="1" kern="1200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oxycodone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Embeda</a:t>
                      </a: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ER 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morphine + </a:t>
                      </a:r>
                      <a:r>
                        <a:rPr lang="en-US" sz="1600" b="1" kern="1200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naltrexone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Hysingla</a:t>
                      </a:r>
                      <a:r>
                        <a:rPr lang="en-US" sz="1600" b="1" kern="120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ER 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b="1" kern="1200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hydrocodone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OxyContin ER - oxycodone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8"/>
                    </a:solidFill>
                  </a:tcPr>
                </a:tc>
              </a:tr>
              <a:tr h="3451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Covered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A"/>
                    </a:solidFill>
                  </a:tcPr>
                </a:tc>
              </a:tr>
              <a:tr h="6723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Covered with Prior Authorization or Step 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Edits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</a:tr>
              <a:tr h="3451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Covered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1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5110" marR="85110" marT="42555" marB="4255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dbl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dbl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dbl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dbl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092" marR="7092" marT="70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3563" y="4719782"/>
            <a:ext cx="5938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Managed Markets Insights &amp; Technology (MMIT), 2017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Medicare Beneficiary Access to Branded ADFs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6691" y="1357745"/>
            <a:ext cx="72505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 Limited evidence on clinical effectiveness, particularly for ADFs not named reformulated </a:t>
            </a:r>
            <a:r>
              <a:rPr lang="en-US" dirty="0" err="1" smtClean="0"/>
              <a:t>OxyContin</a:t>
            </a:r>
            <a:r>
              <a:rPr lang="en-US" dirty="0" smtClean="0"/>
              <a:t>; also questions whether certain surrogate endpoints (</a:t>
            </a:r>
            <a:r>
              <a:rPr lang="en-US" dirty="0" err="1" smtClean="0"/>
              <a:t>eg</a:t>
            </a:r>
            <a:r>
              <a:rPr lang="en-US" dirty="0" smtClean="0"/>
              <a:t>, drug liking) are predictive of real-world abuse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At current prices, ADFs are not cost-effective: &gt;$100,000 per QALY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In fiscal 2016 [the VA’s] </a:t>
            </a:r>
            <a:r>
              <a:rPr lang="en-US" dirty="0" err="1" smtClean="0"/>
              <a:t>opioid</a:t>
            </a:r>
            <a:r>
              <a:rPr lang="en-US" dirty="0" smtClean="0"/>
              <a:t> costs were nearly $100 million - 1.9% were for an abuse-deterrent product. Switching all patients to ADF </a:t>
            </a:r>
            <a:r>
              <a:rPr lang="en-US" dirty="0" err="1" smtClean="0"/>
              <a:t>opioids</a:t>
            </a:r>
            <a:r>
              <a:rPr lang="en-US" dirty="0" smtClean="0"/>
              <a:t> would result in budgetary impact of ~$1 billion annually for ADFs, which is ~20% of the VA pharmacy budget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Cost-effectiveness and budget neutrality could be achieved if ADF </a:t>
            </a:r>
            <a:r>
              <a:rPr lang="en-US" dirty="0" err="1" smtClean="0"/>
              <a:t>opioids</a:t>
            </a:r>
            <a:r>
              <a:rPr lang="en-US" dirty="0" smtClean="0"/>
              <a:t> were discounted by 41% from current prices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Stratification of patients by risk potential would be useful for payers, healthcare providers, and patients. But, ICER says current risk stratification tools are “insufficiently accurate”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ICER Analysis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Patient (Risk) Stratification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3001818"/>
            <a:ext cx="2124364" cy="1376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</a:t>
            </a:r>
            <a:r>
              <a:rPr lang="en-US" dirty="0" err="1" smtClean="0"/>
              <a:t>Opioid</a:t>
            </a:r>
            <a:r>
              <a:rPr lang="en-US" smtClean="0"/>
              <a:t> Treatment </a:t>
            </a:r>
            <a:r>
              <a:rPr lang="en-US" dirty="0" smtClean="0"/>
              <a:t>(% … ?)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34507" y="3001818"/>
            <a:ext cx="2156691" cy="1376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Non-ADFs (% … ?)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7708" y="3001818"/>
            <a:ext cx="2212109" cy="1376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Initiate or Switch to ADFs (% … ?)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6110" y="1607400"/>
            <a:ext cx="2641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Stratification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2008909" y="2130621"/>
            <a:ext cx="2059709" cy="87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720435" y="1605637"/>
            <a:ext cx="871196" cy="1921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0"/>
          </p:cNvCxnSpPr>
          <p:nvPr/>
        </p:nvCxnSpPr>
        <p:spPr>
          <a:xfrm rot="16200000" flipV="1">
            <a:off x="4271482" y="2560447"/>
            <a:ext cx="871198" cy="11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6691" y="1450109"/>
            <a:ext cx="72505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CDC guidelines state that risk-stratification tools are currently “inadequate” to predict whether a patient will become addicted. Based on?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Yet, one thing we know is that the U.S. is an outlier in terms of numbers of </a:t>
            </a:r>
            <a:r>
              <a:rPr lang="en-US" dirty="0" err="1" smtClean="0"/>
              <a:t>opioid</a:t>
            </a:r>
            <a:r>
              <a:rPr lang="en-US" dirty="0" smtClean="0"/>
              <a:t> prescriptions, and that most of these are for generic non-ADFs.  Surely, the levels of prescriptions for generic non-ADF </a:t>
            </a:r>
            <a:r>
              <a:rPr lang="en-US" dirty="0" err="1" smtClean="0"/>
              <a:t>opioids</a:t>
            </a:r>
            <a:r>
              <a:rPr lang="en-US" dirty="0" smtClean="0"/>
              <a:t> are still too high and not supported by clinical evidence.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The American Pain Society’s Annual Meeting in 2015 concluded that we do have tools for stratifying patients with respect to “risk for aberrant behavior related to </a:t>
            </a:r>
            <a:r>
              <a:rPr lang="en-US" dirty="0" err="1" smtClean="0"/>
              <a:t>opioid</a:t>
            </a:r>
            <a:r>
              <a:rPr lang="en-US" dirty="0" smtClean="0"/>
              <a:t> use,” but these tools are not used often enough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Status of Risk Stratification?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5928" y="1220724"/>
          <a:ext cx="7656946" cy="5100135"/>
        </p:xfrm>
        <a:graphic>
          <a:graphicData uri="http://schemas.openxmlformats.org/drawingml/2006/table">
            <a:tbl>
              <a:tblPr/>
              <a:tblGrid>
                <a:gridCol w="3730306"/>
                <a:gridCol w="3926640"/>
              </a:tblGrid>
              <a:tr h="203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Key Challenges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Policy Measures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Clinical development – carrying out population studies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to test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abuse-deterrence claims, in addition to developing ADFs that employ new approaches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Support efforts to foster increased R&amp;D investments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focused on </a:t>
                      </a:r>
                      <a:r>
                        <a:rPr lang="en-US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prodrugs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and products deterring oral abuse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Regulatory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establishing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consistent approach to the Risk Evaluation and Mitigation Strategy Program for branded and generic ADFs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Improved clarity and consistency through regulatory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guidance on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branded ADFs as well as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generics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Patient access – payers constitute a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bottleneck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impeding uptake of ADF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products (tend</a:t>
                      </a:r>
                      <a:r>
                        <a:rPr lang="en-US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to favor older, generic non-ADFs)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Consider federal and state policies to establish a level playing field for ADF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products (eliminate preferred formulary position for non-ADF</a:t>
                      </a:r>
                      <a:r>
                        <a:rPr lang="en-US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products)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Education - prescriber training and awareness of various options for treating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 and not treating pain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, including ADF products, is an important step, as is educating payers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on potential public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health benefits of ADFs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Prescriber training and awareness of various options for treating pain, including ADF products, should begin in medical school; payers should be engaged regarding the public health benefits of ADFs.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Evidence base – post-marketing generation of evidence to demonstrate approved ADFs’ clinical effectiveness and abuse deterrence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Continue to develop an expanded evidence base on ADFs’ clinical effectiveness using real-world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data; </a:t>
                      </a:r>
                      <a:r>
                        <a:rPr lang="en-US" sz="1400" dirty="0" smtClean="0"/>
                        <a:t>ADFs should be part of a multipronged strategy, which includes non-</a:t>
                      </a:r>
                      <a:r>
                        <a:rPr lang="en-US" sz="1400" dirty="0" err="1" smtClean="0"/>
                        <a:t>opioid</a:t>
                      </a:r>
                      <a:r>
                        <a:rPr lang="en-US" sz="1400" dirty="0" smtClean="0"/>
                        <a:t> treatment, and better education of prescribers and patients.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</a:t>
            </a:r>
            <a:r>
              <a:rPr kumimoji="0" lang="en-US" sz="4000" b="1" i="0" u="none" strike="noStrike" kern="1200" cap="none" spc="-10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Policy Challenges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3963" y="681038"/>
            <a:ext cx="669607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655" y="1607402"/>
            <a:ext cx="66686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 20% of non-cancer pain patients are prescribed an </a:t>
            </a:r>
            <a:r>
              <a:rPr lang="en-US" sz="2800" dirty="0" err="1" smtClean="0"/>
              <a:t>opioid</a:t>
            </a:r>
            <a:r>
              <a:rPr lang="en-US" sz="2800" dirty="0" smtClean="0"/>
              <a:t>, compared to &lt;5% in other industrialized nations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U.S. has 4% of the world’s population, yet 30% of global </a:t>
            </a:r>
            <a:r>
              <a:rPr lang="en-US" sz="2800" dirty="0" err="1" smtClean="0"/>
              <a:t>opioid</a:t>
            </a:r>
            <a:r>
              <a:rPr lang="en-US" sz="2800" dirty="0" smtClean="0"/>
              <a:t> supply, and ~4 times the number of </a:t>
            </a:r>
            <a:r>
              <a:rPr lang="en-US" sz="2800" dirty="0" err="1" smtClean="0"/>
              <a:t>opioid</a:t>
            </a:r>
            <a:r>
              <a:rPr lang="en-US" sz="2800" dirty="0" smtClean="0"/>
              <a:t> prescriptions as the average of other industrialized nations – most of these are for generic </a:t>
            </a:r>
            <a:r>
              <a:rPr lang="en-US" sz="2800" dirty="0" err="1" smtClean="0"/>
              <a:t>opioids</a:t>
            </a:r>
            <a:r>
              <a:rPr lang="en-US" sz="2800" dirty="0" smtClean="0"/>
              <a:t> that are not abuse-deterrent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U.S. an Outlier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88290" y="1274618"/>
          <a:ext cx="7232073" cy="5208368"/>
        </p:xfrm>
        <a:graphic>
          <a:graphicData uri="http://schemas.openxmlformats.org/drawingml/2006/table">
            <a:tbl>
              <a:tblPr/>
              <a:tblGrid>
                <a:gridCol w="2767223"/>
                <a:gridCol w="1462204"/>
                <a:gridCol w="3002646"/>
              </a:tblGrid>
              <a:tr h="564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ADF Drug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Date of </a:t>
                      </a:r>
                      <a:r>
                        <a:rPr lang="en-US" sz="1050" b="1" dirty="0" smtClean="0">
                          <a:latin typeface="Times New Roman"/>
                          <a:ea typeface="Calibri"/>
                          <a:cs typeface="Times New Roman"/>
                        </a:rPr>
                        <a:t>Approval/ 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Launch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ADF Technology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OxyContin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ER - </a:t>
                      </a: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oxycodone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- crush/extraction resistant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latin typeface="Times New Roman"/>
                          <a:ea typeface="Calibri"/>
                          <a:cs typeface="Times New Roman"/>
                        </a:rPr>
                        <a:t>4/2010/10/2013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Physical and chemical </a:t>
                      </a:r>
                      <a:r>
                        <a:rPr lang="en-US" sz="1050" b="1" dirty="0" smtClean="0">
                          <a:latin typeface="Times New Roman"/>
                          <a:ea typeface="Calibri"/>
                          <a:cs typeface="Times New Roman"/>
                        </a:rPr>
                        <a:t>barriers - May prevent chewing, crushing, or extraction by solvents; does not deter abuse of intact tablets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Targiniq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ER - </a:t>
                      </a: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oxycodone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hydrochloride and </a:t>
                      </a: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naloxone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7/2014 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Agonist/antagonist </a:t>
                      </a:r>
                      <a:r>
                        <a:rPr lang="en-US" sz="1050" b="1" dirty="0" smtClean="0">
                          <a:latin typeface="Times New Roman"/>
                          <a:ea typeface="Calibri"/>
                          <a:cs typeface="Times New Roman"/>
                        </a:rPr>
                        <a:t>combination - Antagonist (</a:t>
                      </a:r>
                      <a:r>
                        <a:rPr lang="en-US" sz="105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eg</a:t>
                      </a:r>
                      <a:r>
                        <a:rPr lang="en-US" sz="1050" b="1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05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naloxone</a:t>
                      </a:r>
                      <a:r>
                        <a:rPr lang="en-US" sz="1050" b="1" dirty="0" smtClean="0">
                          <a:latin typeface="Times New Roman"/>
                          <a:ea typeface="Calibri"/>
                          <a:cs typeface="Times New Roman"/>
                        </a:rPr>
                        <a:t> or </a:t>
                      </a:r>
                      <a:r>
                        <a:rPr lang="en-US" sz="105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naltrexone</a:t>
                      </a:r>
                      <a:r>
                        <a:rPr lang="en-US" sz="1050" b="1" dirty="0" smtClean="0">
                          <a:latin typeface="Times New Roman"/>
                          <a:ea typeface="Calibri"/>
                          <a:cs typeface="Times New Roman"/>
                        </a:rPr>
                        <a:t>) may be formulated to be clinically active only when manipulated (crushing, chewing, or dissolving); does not deter abuse of intact tablets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Embeda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ER - morphine sulfate and </a:t>
                      </a: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naltrexone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10/2014/1/2015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Calibri"/>
                          <a:cs typeface="Times New Roman"/>
                        </a:rPr>
                        <a:t>Agonist/antagonist combination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Hysingla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ER - </a:t>
                      </a: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hydrocodone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- crush/extraction resistant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11/2014/1/2015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Calibri"/>
                          <a:cs typeface="Times New Roman"/>
                        </a:rPr>
                        <a:t>Physical and chemical barriers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Calibri"/>
                          <a:cs typeface="Times New Roman"/>
                        </a:rPr>
                        <a:t>MorphaBond ER - morphine sulfate - crush/extraction resistant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10/2015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Physical and chemical barriers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Xtampza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ER - </a:t>
                      </a:r>
                      <a:r>
                        <a:rPr lang="en-US" sz="1050" b="1" dirty="0" err="1">
                          <a:latin typeface="Times New Roman"/>
                          <a:ea typeface="Calibri"/>
                          <a:cs typeface="Times New Roman"/>
                        </a:rPr>
                        <a:t>oxycodone</a:t>
                      </a: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 - crush/extraction resistant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4/2016/6/2016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Physical and chemical barriers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Calibri"/>
                          <a:cs typeface="Times New Roman"/>
                        </a:rPr>
                        <a:t>Troxyca ER - oxycodone hydrochloride and naltrexone hydrochloride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8/2016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Agonist/antagonist combination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Calibri"/>
                          <a:cs typeface="Times New Roman"/>
                        </a:rPr>
                        <a:t>Arymo ER – morphine sulfate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1/2017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Physical and chemical barriers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Calibri"/>
                          <a:cs typeface="Times New Roman"/>
                        </a:rPr>
                        <a:t>Vantrela ER – hydrocodone bitartrate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1/2017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Physical and chemical barriers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Times New Roman"/>
                          <a:ea typeface="Calibri"/>
                          <a:cs typeface="Times New Roman"/>
                        </a:rPr>
                        <a:t>RoxyBond IR – oxycodone hydrochloride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4/2017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Calibri"/>
                          <a:cs typeface="Times New Roman"/>
                        </a:rPr>
                        <a:t>Physical and chemical barriers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ADF Approvals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655" y="1607402"/>
            <a:ext cx="66686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 Pre-market assessments of ADFs suggest they deter abuse in most forms (except oral) 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Pre-market assessments do not guarantee similar results in the real world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ADFs are not a panacea – still </a:t>
            </a:r>
            <a:r>
              <a:rPr lang="en-US" sz="2800" dirty="0" err="1" smtClean="0"/>
              <a:t>opioids</a:t>
            </a:r>
            <a:r>
              <a:rPr lang="en-US" sz="2800" dirty="0" smtClean="0"/>
              <a:t>, therefore potentially addictive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ADFs Pre-Market Assessment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766763"/>
            <a:ext cx="7239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655" y="1607402"/>
            <a:ext cx="666865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 Besides clinical development and regulatory challenges, ADFs face patient access hurdles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On coverage, insurers continue to favor non-ADF </a:t>
            </a:r>
            <a:r>
              <a:rPr lang="en-US" sz="2000" dirty="0" err="1" smtClean="0"/>
              <a:t>opioids</a:t>
            </a:r>
            <a:r>
              <a:rPr lang="en-US" sz="2000" dirty="0" smtClean="0"/>
              <a:t> over ADFs and also (mostly) older non-</a:t>
            </a:r>
            <a:r>
              <a:rPr lang="en-US" sz="2000" dirty="0" err="1" smtClean="0"/>
              <a:t>opioid</a:t>
            </a:r>
            <a:r>
              <a:rPr lang="en-US" sz="2000" dirty="0" smtClean="0"/>
              <a:t> treatments. Standard pain treatment protocol and payer reimbursement remain entrenched in outdated guidelines and introduce unnecessarily powerful and potentially addictive pain agents to patients (</a:t>
            </a:r>
            <a:r>
              <a:rPr lang="en-US" sz="2000" dirty="0" err="1" smtClean="0"/>
              <a:t>eg</a:t>
            </a:r>
            <a:r>
              <a:rPr lang="en-US" sz="2000" dirty="0" smtClean="0"/>
              <a:t>, Percocet/</a:t>
            </a:r>
            <a:r>
              <a:rPr lang="en-US" sz="2000" dirty="0" err="1" smtClean="0"/>
              <a:t>Vicodin</a:t>
            </a:r>
            <a:r>
              <a:rPr lang="en-US" sz="2000" dirty="0" smtClean="0"/>
              <a:t> Rx post wisdom teeth extraction).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r>
              <a:rPr lang="en-US" sz="2000" dirty="0" smtClean="0"/>
              <a:t>- To build case for improved ADF uptake and access more real-world evidence is needed for more ADFs, as well as a more robust foundation for budgetary impact analysis based on risk/treatment stratification of patients with chronic pain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Patient Access Challenges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6836" y="1764145"/>
            <a:ext cx="58512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Patient access for ADFs lags in light of: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Limited evidence regarding comparative effectiveness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Budgetary impact analysis suggests ADFs would `break the bank’ if </a:t>
            </a:r>
            <a:r>
              <a:rPr lang="en-US" sz="2000" b="1" i="1" dirty="0" smtClean="0"/>
              <a:t>all</a:t>
            </a:r>
            <a:r>
              <a:rPr lang="en-US" sz="2000" dirty="0" smtClean="0"/>
              <a:t> patients would switch from non-ADFs to ADFs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r>
              <a:rPr lang="en-US" sz="2000" dirty="0" smtClean="0"/>
              <a:t>- Exclusion or non-preferred formulary placement of ADFs; continued preferred placement of non-ADFs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Lagging Patient Access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87830" y="1607402"/>
          <a:ext cx="5768340" cy="3419856"/>
        </p:xfrm>
        <a:graphic>
          <a:graphicData uri="http://schemas.openxmlformats.org/drawingml/2006/table">
            <a:tbl>
              <a:tblPr/>
              <a:tblGrid>
                <a:gridCol w="1922780"/>
                <a:gridCol w="1922780"/>
                <a:gridCol w="1922780"/>
              </a:tblGrid>
              <a:tr h="7035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Calibri"/>
                          <a:cs typeface="Times New Roman"/>
                        </a:rPr>
                        <a:t>Opioid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 Prescriptions in 2015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Generic Opioids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Branded Opioids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Number of pills prescribed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240,120,330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8,853,402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734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Number of pills with ADF properties*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5,329,632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5,068,398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87830" y="5209309"/>
            <a:ext cx="4660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*These include products with ADF properties that are not necessarily on the label</a:t>
            </a:r>
          </a:p>
          <a:p>
            <a:r>
              <a:rPr lang="en-US" sz="1000" dirty="0" smtClean="0"/>
              <a:t> </a:t>
            </a:r>
          </a:p>
          <a:p>
            <a:r>
              <a:rPr lang="en-US" sz="1000" dirty="0" smtClean="0"/>
              <a:t>Sources: Abuse Deterrent Coalition; National Inpatient Sample (NIS) data for 2015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64402"/>
            <a:ext cx="9144000" cy="1143000"/>
          </a:xfrm>
          <a:prstGeom prst="rect">
            <a:avLst/>
          </a:prstGeom>
        </p:spPr>
        <p:txBody>
          <a:bodyPr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Uptake of Generic and Branded ADFs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47587</TotalTime>
  <Words>1328</Words>
  <Application>Microsoft Office PowerPoint</Application>
  <PresentationFormat>On-screen Show (4:3)</PresentationFormat>
  <Paragraphs>180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Clarity</vt:lpstr>
      <vt:lpstr>1_Clarity</vt:lpstr>
      <vt:lpstr>PATIENT ACCESS CHALLENGES FACING ABUSE-DETERRENT FORMULATIONS OF OPIOID ANALGESICS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kkaiti01</dc:creator>
  <cp:lastModifiedBy> Lauren Nelson</cp:lastModifiedBy>
  <cp:revision>972</cp:revision>
  <cp:lastPrinted>2017-01-10T18:47:00Z</cp:lastPrinted>
  <dcterms:created xsi:type="dcterms:W3CDTF">2012-01-31T19:31:07Z</dcterms:created>
  <dcterms:modified xsi:type="dcterms:W3CDTF">2018-01-19T18:38:22Z</dcterms:modified>
</cp:coreProperties>
</file>