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700" r:id="rId2"/>
  </p:sldMasterIdLst>
  <p:notesMasterIdLst>
    <p:notesMasterId r:id="rId19"/>
  </p:notesMasterIdLst>
  <p:handoutMasterIdLst>
    <p:handoutMasterId r:id="rId20"/>
  </p:handoutMasterIdLst>
  <p:sldIdLst>
    <p:sldId id="676" r:id="rId3"/>
    <p:sldId id="717" r:id="rId4"/>
    <p:sldId id="735" r:id="rId5"/>
    <p:sldId id="709" r:id="rId6"/>
    <p:sldId id="737" r:id="rId7"/>
    <p:sldId id="718" r:id="rId8"/>
    <p:sldId id="727" r:id="rId9"/>
    <p:sldId id="720" r:id="rId10"/>
    <p:sldId id="734" r:id="rId11"/>
    <p:sldId id="721" r:id="rId12"/>
    <p:sldId id="712" r:id="rId13"/>
    <p:sldId id="713" r:id="rId14"/>
    <p:sldId id="722" r:id="rId15"/>
    <p:sldId id="725" r:id="rId16"/>
    <p:sldId id="736" r:id="rId17"/>
    <p:sldId id="724" r:id="rId18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gray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  <a:srgbClr val="666633"/>
    <a:srgbClr val="3333FF"/>
    <a:srgbClr val="006699"/>
    <a:srgbClr val="800040"/>
    <a:srgbClr val="6666FF"/>
    <a:srgbClr val="400080"/>
    <a:srgbClr val="008080"/>
    <a:srgbClr val="FF8000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4" autoAdjust="0"/>
    <p:restoredTop sz="99870" autoAdjust="0"/>
  </p:normalViewPr>
  <p:slideViewPr>
    <p:cSldViewPr snapToGrid="0" snapToObjects="1">
      <p:cViewPr>
        <p:scale>
          <a:sx n="103" d="100"/>
          <a:sy n="103" d="100"/>
        </p:scale>
        <p:origin x="120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8" d="100"/>
        <a:sy n="98" d="100"/>
      </p:scale>
      <p:origin x="0" y="0"/>
    </p:cViewPr>
  </p:sorterViewPr>
  <p:notesViewPr>
    <p:cSldViewPr snapToGrid="0" snapToObjects="1">
      <p:cViewPr varScale="1">
        <p:scale>
          <a:sx n="54" d="100"/>
          <a:sy n="54" d="100"/>
        </p:scale>
        <p:origin x="-2856" y="-10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A9AD3DB-5155-9845-886C-E74F0D470A0F}" type="datetimeFigureOut">
              <a:rPr lang="en-US" smtClean="0"/>
              <a:pPr/>
              <a:t>01/19/2018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E810428-5C42-D143-B066-CF279875B0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172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DB26353-55D9-7B4E-8663-BF34E02FF1C7}" type="datetimeFigureOut">
              <a:rPr lang="en-US" smtClean="0"/>
              <a:pPr/>
              <a:t>01/19/2018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D188A5D-672A-0744-9877-6251540943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914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 smtClean="0"/>
              <a:t>ADFs face multiple challenges, including clinical development, regulatory, and reimbursement. The focus in this talk will be on patient access challenges.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188A5D-672A-0744-9877-62515409430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5868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188A5D-672A-0744-9877-625154094300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188A5D-672A-0744-9877-625154094300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188A5D-672A-0744-9877-625154094300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As a reminder of the seriousness of the current </a:t>
            </a:r>
            <a:r>
              <a:rPr lang="en-US" sz="2000" dirty="0" err="1" smtClean="0"/>
              <a:t>opioid</a:t>
            </a:r>
            <a:r>
              <a:rPr lang="en-US" sz="2000" dirty="0" smtClean="0"/>
              <a:t> crisis.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188A5D-672A-0744-9877-62515409430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188A5D-672A-0744-9877-62515409430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only ADF with much traction is reformulated </a:t>
            </a:r>
            <a:r>
              <a:rPr lang="en-US" dirty="0" err="1" smtClean="0"/>
              <a:t>oxycodone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188A5D-672A-0744-9877-62515409430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188A5D-672A-0744-9877-62515409430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188A5D-672A-0744-9877-62515409430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188A5D-672A-0744-9877-62515409430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188A5D-672A-0744-9877-625154094300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188A5D-672A-0744-9877-625154094300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304B9-9117-AC40-8484-8F762CA1306A}" type="datetimeFigureOut">
              <a:rPr lang="en-US" smtClean="0"/>
              <a:pPr/>
              <a:t>01/19/2018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C8A1D-35D7-D94E-9807-C2AC894A0AC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304B9-9117-AC40-8484-8F762CA1306A}" type="datetimeFigureOut">
              <a:rPr lang="en-US" smtClean="0"/>
              <a:pPr/>
              <a:t>01/19/2018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C8A1D-35D7-D94E-9807-C2AC894A0A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304B9-9117-AC40-8484-8F762CA1306A}" type="datetimeFigureOut">
              <a:rPr lang="en-US" smtClean="0"/>
              <a:pPr/>
              <a:t>01/19/2018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C8A1D-35D7-D94E-9807-C2AC894A0A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5"/>
          <p:cNvSpPr>
            <a:spLocks noChangeShapeType="1"/>
          </p:cNvSpPr>
          <p:nvPr userDrawn="1"/>
        </p:nvSpPr>
        <p:spPr bwMode="auto">
          <a:xfrm>
            <a:off x="244475" y="6218238"/>
            <a:ext cx="8640763" cy="0"/>
          </a:xfrm>
          <a:prstGeom prst="line">
            <a:avLst/>
          </a:prstGeom>
          <a:noFill/>
          <a:ln w="38100">
            <a:solidFill>
              <a:srgbClr val="007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pic>
        <p:nvPicPr>
          <p:cNvPr id="3" name="Picture 4" descr="TuftslogoFINALbluepp4.g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6248400"/>
            <a:ext cx="2552700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8673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304B9-9117-AC40-8484-8F762CA1306A}" type="datetimeFigureOut">
              <a:rPr lang="en-US" smtClean="0"/>
              <a:pPr/>
              <a:t>01/19/2018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C8A1D-35D7-D94E-9807-C2AC894A0AC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53508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304B9-9117-AC40-8484-8F762CA1306A}" type="datetimeFigureOut">
              <a:rPr lang="en-US" smtClean="0"/>
              <a:pPr/>
              <a:t>01/19/2018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C8A1D-35D7-D94E-9807-C2AC894A0A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479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304B9-9117-AC40-8484-8F762CA1306A}" type="datetimeFigureOut">
              <a:rPr lang="en-US" smtClean="0"/>
              <a:pPr/>
              <a:t>01/19/2018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C8A1D-35D7-D94E-9807-C2AC894A0AC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24552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304B9-9117-AC40-8484-8F762CA1306A}" type="datetimeFigureOut">
              <a:rPr lang="en-US" smtClean="0"/>
              <a:pPr/>
              <a:t>01/19/2018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C8A1D-35D7-D94E-9807-C2AC894A0A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417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304B9-9117-AC40-8484-8F762CA1306A}" type="datetimeFigureOut">
              <a:rPr lang="en-US" smtClean="0"/>
              <a:pPr/>
              <a:t>01/19/2018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C8A1D-35D7-D94E-9807-C2AC894A0AC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7680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304B9-9117-AC40-8484-8F762CA1306A}" type="datetimeFigureOut">
              <a:rPr lang="en-US" smtClean="0"/>
              <a:pPr/>
              <a:t>01/19/2018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C8A1D-35D7-D94E-9807-C2AC894A0A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0637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304B9-9117-AC40-8484-8F762CA1306A}" type="datetimeFigureOut">
              <a:rPr lang="en-US" smtClean="0"/>
              <a:pPr/>
              <a:t>01/19/2018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C8A1D-35D7-D94E-9807-C2AC894A0A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62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304B9-9117-AC40-8484-8F762CA1306A}" type="datetimeFigureOut">
              <a:rPr lang="en-US" smtClean="0"/>
              <a:pPr/>
              <a:t>01/19/2018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C8A1D-35D7-D94E-9807-C2AC894A0A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304B9-9117-AC40-8484-8F762CA1306A}" type="datetimeFigureOut">
              <a:rPr lang="en-US" smtClean="0"/>
              <a:pPr/>
              <a:t>01/19/2018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C8A1D-35D7-D94E-9807-C2AC894A0AC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62379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304B9-9117-AC40-8484-8F762CA1306A}" type="datetimeFigureOut">
              <a:rPr lang="en-US" smtClean="0"/>
              <a:pPr/>
              <a:t>01/19/2018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C8A1D-35D7-D94E-9807-C2AC894A0A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6728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304B9-9117-AC40-8484-8F762CA1306A}" type="datetimeFigureOut">
              <a:rPr lang="en-US" smtClean="0"/>
              <a:pPr/>
              <a:t>01/19/2018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C8A1D-35D7-D94E-9807-C2AC894A0A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63440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304B9-9117-AC40-8484-8F762CA1306A}" type="datetimeFigureOut">
              <a:rPr lang="en-US" smtClean="0"/>
              <a:pPr/>
              <a:t>01/19/2018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C8A1D-35D7-D94E-9807-C2AC894A0A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5675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5"/>
          <p:cNvSpPr>
            <a:spLocks noChangeShapeType="1"/>
          </p:cNvSpPr>
          <p:nvPr userDrawn="1"/>
        </p:nvSpPr>
        <p:spPr bwMode="auto">
          <a:xfrm>
            <a:off x="244475" y="6218238"/>
            <a:ext cx="8640763" cy="0"/>
          </a:xfrm>
          <a:prstGeom prst="line">
            <a:avLst/>
          </a:prstGeom>
          <a:noFill/>
          <a:ln w="38100">
            <a:solidFill>
              <a:srgbClr val="0072B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" name="Picture 4" descr="TuftslogoFINALbluepp4.g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6248400"/>
            <a:ext cx="2552700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795612"/>
      </p:ext>
    </p:extLst>
  </p:cSld>
  <p:clrMapOvr>
    <a:masterClrMapping/>
  </p:clrMapOvr>
  <p:transition>
    <p:wipe dir="d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5"/>
          <p:cNvSpPr>
            <a:spLocks noChangeShapeType="1"/>
          </p:cNvSpPr>
          <p:nvPr userDrawn="1"/>
        </p:nvSpPr>
        <p:spPr bwMode="auto">
          <a:xfrm>
            <a:off x="244475" y="6218238"/>
            <a:ext cx="8640763" cy="0"/>
          </a:xfrm>
          <a:prstGeom prst="line">
            <a:avLst/>
          </a:prstGeom>
          <a:noFill/>
          <a:ln w="38100">
            <a:solidFill>
              <a:srgbClr val="007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3" name="Picture 4" descr="TuftslogoFINALbluepp4.gif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324600" y="6248400"/>
            <a:ext cx="2552700" cy="58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894051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5"/>
          <p:cNvSpPr>
            <a:spLocks noChangeShapeType="1"/>
          </p:cNvSpPr>
          <p:nvPr userDrawn="1"/>
        </p:nvSpPr>
        <p:spPr bwMode="auto">
          <a:xfrm>
            <a:off x="244475" y="6218238"/>
            <a:ext cx="8640763" cy="0"/>
          </a:xfrm>
          <a:prstGeom prst="line">
            <a:avLst/>
          </a:prstGeom>
          <a:noFill/>
          <a:ln w="38100">
            <a:solidFill>
              <a:srgbClr val="007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3" name="Picture 4" descr="TuftslogoFINALbluepp4.gif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324600" y="6248400"/>
            <a:ext cx="2552700" cy="58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4926267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5"/>
          <p:cNvSpPr>
            <a:spLocks noChangeShapeType="1"/>
          </p:cNvSpPr>
          <p:nvPr userDrawn="1"/>
        </p:nvSpPr>
        <p:spPr bwMode="auto">
          <a:xfrm>
            <a:off x="244475" y="6218238"/>
            <a:ext cx="8640763" cy="0"/>
          </a:xfrm>
          <a:prstGeom prst="line">
            <a:avLst/>
          </a:prstGeom>
          <a:noFill/>
          <a:ln w="38100">
            <a:solidFill>
              <a:srgbClr val="007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3" name="Picture 4" descr="TuftslogoFINALbluepp4.gif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324600" y="6248400"/>
            <a:ext cx="2552700" cy="58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9925376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5"/>
          <p:cNvSpPr>
            <a:spLocks noChangeShapeType="1"/>
          </p:cNvSpPr>
          <p:nvPr userDrawn="1"/>
        </p:nvSpPr>
        <p:spPr bwMode="auto">
          <a:xfrm>
            <a:off x="244475" y="6218238"/>
            <a:ext cx="8640763" cy="0"/>
          </a:xfrm>
          <a:prstGeom prst="line">
            <a:avLst/>
          </a:prstGeom>
          <a:noFill/>
          <a:ln w="38100">
            <a:solidFill>
              <a:srgbClr val="007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3" name="Picture 4" descr="TuftslogoFINALbluepp4.gif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324600" y="6248400"/>
            <a:ext cx="2552700" cy="58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5484657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5"/>
          <p:cNvSpPr>
            <a:spLocks noChangeShapeType="1"/>
          </p:cNvSpPr>
          <p:nvPr userDrawn="1"/>
        </p:nvSpPr>
        <p:spPr bwMode="auto">
          <a:xfrm>
            <a:off x="244475" y="6218238"/>
            <a:ext cx="8640763" cy="0"/>
          </a:xfrm>
          <a:prstGeom prst="line">
            <a:avLst/>
          </a:prstGeom>
          <a:noFill/>
          <a:ln w="38100">
            <a:solidFill>
              <a:srgbClr val="007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3" name="Picture 4" descr="TuftslogoFINALbluepp4.gif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324600" y="6248400"/>
            <a:ext cx="2552700" cy="58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41240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304B9-9117-AC40-8484-8F762CA1306A}" type="datetimeFigureOut">
              <a:rPr lang="en-US" smtClean="0"/>
              <a:pPr/>
              <a:t>01/19/2018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C8A1D-35D7-D94E-9807-C2AC894A0AC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5"/>
          <p:cNvSpPr>
            <a:spLocks noChangeShapeType="1"/>
          </p:cNvSpPr>
          <p:nvPr userDrawn="1"/>
        </p:nvSpPr>
        <p:spPr bwMode="auto">
          <a:xfrm>
            <a:off x="244475" y="6218238"/>
            <a:ext cx="8640763" cy="0"/>
          </a:xfrm>
          <a:prstGeom prst="line">
            <a:avLst/>
          </a:prstGeom>
          <a:noFill/>
          <a:ln w="38100">
            <a:solidFill>
              <a:srgbClr val="007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3" name="Picture 4" descr="TuftslogoFINALbluepp4.gif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324600" y="6248400"/>
            <a:ext cx="2552700" cy="58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96335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304B9-9117-AC40-8484-8F762CA1306A}" type="datetimeFigureOut">
              <a:rPr lang="en-US" smtClean="0"/>
              <a:pPr/>
              <a:t>01/19/2018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C8A1D-35D7-D94E-9807-C2AC894A0A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304B9-9117-AC40-8484-8F762CA1306A}" type="datetimeFigureOut">
              <a:rPr lang="en-US" smtClean="0"/>
              <a:pPr/>
              <a:t>01/19/2018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C8A1D-35D7-D94E-9807-C2AC894A0AC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304B9-9117-AC40-8484-8F762CA1306A}" type="datetimeFigureOut">
              <a:rPr lang="en-US" smtClean="0"/>
              <a:pPr/>
              <a:t>01/19/2018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C8A1D-35D7-D94E-9807-C2AC894A0A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304B9-9117-AC40-8484-8F762CA1306A}" type="datetimeFigureOut">
              <a:rPr lang="en-US" smtClean="0"/>
              <a:pPr/>
              <a:t>01/19/2018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C8A1D-35D7-D94E-9807-C2AC894A0A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304B9-9117-AC40-8484-8F762CA1306A}" type="datetimeFigureOut">
              <a:rPr lang="en-US" smtClean="0"/>
              <a:pPr/>
              <a:t>01/19/2018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C8A1D-35D7-D94E-9807-C2AC894A0AC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304B9-9117-AC40-8484-8F762CA1306A}" type="datetimeFigureOut">
              <a:rPr lang="en-US" smtClean="0"/>
              <a:pPr/>
              <a:t>01/19/2018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C8A1D-35D7-D94E-9807-C2AC894A0A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8461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33346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6B304B9-9117-AC40-8484-8F762CA1306A}" type="datetimeFigureOut">
              <a:rPr lang="en-US" smtClean="0"/>
              <a:pPr/>
              <a:t>01/19/2018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531C8A1D-35D7-D94E-9807-C2AC894A0A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244475" y="6320124"/>
            <a:ext cx="8640763" cy="0"/>
          </a:xfrm>
          <a:prstGeom prst="line">
            <a:avLst/>
          </a:prstGeom>
          <a:noFill/>
          <a:ln w="2540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1" name="Picture 10" descr="TuftslogoFINALbluepp4.gif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6653998" y="6323579"/>
            <a:ext cx="2223302" cy="507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72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3600" b="1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2"/>
        </a:buClr>
        <a:buSzPct val="125000"/>
        <a:buFont typeface="Arial"/>
        <a:buChar char="•"/>
        <a:defRPr sz="3200" kern="1200">
          <a:solidFill>
            <a:schemeClr val="tx1"/>
          </a:solidFill>
          <a:latin typeface="Calibri"/>
          <a:ea typeface="+mn-ea"/>
          <a:cs typeface="Calibri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800" kern="1200">
          <a:solidFill>
            <a:schemeClr val="tx1"/>
          </a:solidFill>
          <a:latin typeface="Calibri"/>
          <a:ea typeface="+mn-ea"/>
          <a:cs typeface="Calibri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2400" kern="1200">
          <a:solidFill>
            <a:schemeClr val="tx1"/>
          </a:solidFill>
          <a:latin typeface="Calibri"/>
          <a:ea typeface="+mn-ea"/>
          <a:cs typeface="Calibri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1"/>
          </a:solidFill>
          <a:latin typeface="Calibri"/>
          <a:ea typeface="+mn-ea"/>
          <a:cs typeface="Calibri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2400" kern="1200" baseline="0">
          <a:solidFill>
            <a:schemeClr val="tx1"/>
          </a:solidFill>
          <a:latin typeface="Calibri"/>
          <a:ea typeface="+mn-ea"/>
          <a:cs typeface="Calibri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8461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33346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6B304B9-9117-AC40-8484-8F762CA1306A}" type="datetimeFigureOut">
              <a:rPr lang="en-US" smtClean="0"/>
              <a:pPr/>
              <a:t>01/19/2018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531C8A1D-35D7-D94E-9807-C2AC894A0A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244475" y="6267554"/>
            <a:ext cx="8640763" cy="0"/>
          </a:xfrm>
          <a:prstGeom prst="line">
            <a:avLst/>
          </a:prstGeom>
          <a:noFill/>
          <a:ln w="3175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1" name="Picture 10" descr="TuftslogoFINALbluepp4.gif"/>
          <p:cNvPicPr>
            <a:picLocks noChangeAspect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6559390" y="6301987"/>
            <a:ext cx="2317909" cy="52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09714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13" r:id="rId13"/>
    <p:sldLayoutId id="2147483714" r:id="rId14"/>
    <p:sldLayoutId id="2147483715" r:id="rId15"/>
    <p:sldLayoutId id="2147483716" r:id="rId16"/>
    <p:sldLayoutId id="2147483717" r:id="rId17"/>
    <p:sldLayoutId id="2147483718" r:id="rId18"/>
  </p:sldLayoutIdLst>
  <p:txStyles>
    <p:titleStyle>
      <a:lvl1pPr algn="ctr" defTabSz="914400" rtl="0" eaLnBrk="1" latinLnBrk="0" hangingPunct="1">
        <a:spcBef>
          <a:spcPct val="0"/>
        </a:spcBef>
        <a:buNone/>
        <a:defRPr sz="3600" b="1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2"/>
        </a:buClr>
        <a:buSzPct val="125000"/>
        <a:buFont typeface="Arial"/>
        <a:buChar char="•"/>
        <a:defRPr sz="3200" kern="1200">
          <a:solidFill>
            <a:schemeClr val="tx1"/>
          </a:solidFill>
          <a:latin typeface="Calibri"/>
          <a:ea typeface="+mn-ea"/>
          <a:cs typeface="Calibri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800" kern="1200">
          <a:solidFill>
            <a:schemeClr val="tx1"/>
          </a:solidFill>
          <a:latin typeface="Calibri"/>
          <a:ea typeface="+mn-ea"/>
          <a:cs typeface="Calibri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2400" kern="1200">
          <a:solidFill>
            <a:schemeClr val="tx1"/>
          </a:solidFill>
          <a:latin typeface="Calibri"/>
          <a:ea typeface="+mn-ea"/>
          <a:cs typeface="Calibri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1"/>
          </a:solidFill>
          <a:latin typeface="Calibri"/>
          <a:ea typeface="+mn-ea"/>
          <a:cs typeface="Calibri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2400" kern="1200" baseline="0">
          <a:solidFill>
            <a:schemeClr val="tx1"/>
          </a:solidFill>
          <a:latin typeface="Calibri"/>
          <a:ea typeface="+mn-ea"/>
          <a:cs typeface="Calibri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7038" y="449386"/>
            <a:ext cx="8551056" cy="400396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600" cap="small" dirty="0" smtClean="0"/>
              <a:t>PATIENT ACCESS CHALLENGES FACING ABUSE-DETERRENT FORMULATIONS OF OPIOID ANALGESICS</a:t>
            </a:r>
            <a:br>
              <a:rPr lang="en-US" sz="3600" cap="small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sz="2000" i="1" cap="none" dirty="0">
              <a:solidFill>
                <a:schemeClr val="tx2">
                  <a:lumMod val="75000"/>
                </a:schemeClr>
              </a:solidFill>
              <a:effectLst>
                <a:outerShdw blurRad="19050" dist="25400" dir="3300000" algn="tl" rotWithShape="0">
                  <a:schemeClr val="bg1">
                    <a:lumMod val="50000"/>
                    <a:alpha val="40000"/>
                  </a:schemeClr>
                </a:outerShdw>
              </a:effectLst>
              <a:latin typeface="Candara"/>
              <a:cs typeface="Candara"/>
            </a:endParaRPr>
          </a:p>
        </p:txBody>
      </p:sp>
      <p:sp>
        <p:nvSpPr>
          <p:cNvPr id="4" name="Line 17"/>
          <p:cNvSpPr>
            <a:spLocks noChangeShapeType="1"/>
          </p:cNvSpPr>
          <p:nvPr/>
        </p:nvSpPr>
        <p:spPr bwMode="auto">
          <a:xfrm>
            <a:off x="427038" y="6324600"/>
            <a:ext cx="8320087" cy="0"/>
          </a:xfrm>
          <a:prstGeom prst="line">
            <a:avLst/>
          </a:prstGeom>
          <a:noFill/>
          <a:ln w="38100" cmpd="sng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318329" y="4352077"/>
            <a:ext cx="4302781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Joshua P. Cohen, PhD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Massachusetts State House</a:t>
            </a:r>
          </a:p>
          <a:p>
            <a:pPr algn="ctr"/>
            <a:r>
              <a:rPr lang="en-US" sz="2800" dirty="0" smtClean="0"/>
              <a:t>February 5, 2018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83076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52945" y="1607402"/>
            <a:ext cx="649316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sz="2000" dirty="0" smtClean="0"/>
              <a:t> ADF </a:t>
            </a:r>
            <a:r>
              <a:rPr lang="en-US" sz="2000" dirty="0" err="1" smtClean="0"/>
              <a:t>OxyContin</a:t>
            </a:r>
            <a:r>
              <a:rPr lang="en-US" sz="2000" dirty="0" smtClean="0"/>
              <a:t> most likely to be covered (more evidence exists for this drug); ADF </a:t>
            </a:r>
            <a:r>
              <a:rPr lang="en-US" sz="2000" dirty="0" err="1" smtClean="0"/>
              <a:t>Xtampza</a:t>
            </a:r>
            <a:r>
              <a:rPr lang="en-US" sz="2000" dirty="0" smtClean="0"/>
              <a:t> least likely</a:t>
            </a:r>
          </a:p>
          <a:p>
            <a:pPr>
              <a:buFontTx/>
              <a:buChar char="-"/>
            </a:pPr>
            <a:endParaRPr lang="en-US" sz="2000" dirty="0" smtClean="0"/>
          </a:p>
          <a:p>
            <a:pPr>
              <a:buFontTx/>
              <a:buChar char="-"/>
            </a:pPr>
            <a:r>
              <a:rPr lang="en-US" sz="2000" dirty="0" smtClean="0"/>
              <a:t> Coverage of ADF </a:t>
            </a:r>
            <a:r>
              <a:rPr lang="en-US" sz="2000" dirty="0" err="1" smtClean="0"/>
              <a:t>OxyContin</a:t>
            </a:r>
            <a:r>
              <a:rPr lang="en-US" sz="2000" dirty="0" smtClean="0"/>
              <a:t>, a brand-name drug that has received “abuse-deterrent labeling” from the Food and Drug Administration, fell among Medicare Part D plans from 61% to 33% between 2013 and 2015 - steeper decline than non-ADFs</a:t>
            </a:r>
          </a:p>
          <a:p>
            <a:pPr>
              <a:buFontTx/>
              <a:buChar char="-"/>
            </a:pPr>
            <a:endParaRPr lang="en-US" sz="2000" dirty="0" smtClean="0"/>
          </a:p>
          <a:p>
            <a:pPr>
              <a:buFontTx/>
              <a:buChar char="-"/>
            </a:pPr>
            <a:r>
              <a:rPr lang="en-US" sz="2000" dirty="0" smtClean="0"/>
              <a:t> Non-ADF </a:t>
            </a:r>
            <a:r>
              <a:rPr lang="en-US" sz="2000" dirty="0" err="1" smtClean="0"/>
              <a:t>OxyContin</a:t>
            </a:r>
            <a:r>
              <a:rPr lang="en-US" sz="2000" dirty="0" smtClean="0"/>
              <a:t> covered by nearly 100% of plans</a:t>
            </a:r>
          </a:p>
          <a:p>
            <a:endParaRPr lang="en-US" sz="2000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0" y="464402"/>
            <a:ext cx="9144000" cy="1143000"/>
          </a:xfrm>
          <a:prstGeom prst="rect">
            <a:avLst/>
          </a:prstGeom>
        </p:spPr>
        <p:txBody>
          <a:bodyPr anchor="t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-10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Avalere</a:t>
            </a:r>
            <a:r>
              <a:rPr kumimoji="0" lang="en-US" sz="4000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Study on Medicare Coverage</a:t>
            </a:r>
            <a:endParaRPr kumimoji="0" lang="en-US" sz="4000" b="1" i="0" u="none" strike="noStrike" kern="1200" cap="none" spc="-10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695450" y="2360676"/>
          <a:ext cx="5753099" cy="2700528"/>
        </p:xfrm>
        <a:graphic>
          <a:graphicData uri="http://schemas.openxmlformats.org/drawingml/2006/table">
            <a:tbl>
              <a:tblPr/>
              <a:tblGrid>
                <a:gridCol w="2179589"/>
                <a:gridCol w="1191170"/>
                <a:gridCol w="1191170"/>
                <a:gridCol w="1191170"/>
              </a:tblGrid>
              <a:tr h="370840">
                <a:tc>
                  <a:txBody>
                    <a:bodyPr/>
                    <a:lstStyle/>
                    <a:p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78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 err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Fentanyl</a:t>
                      </a:r>
                      <a:r>
                        <a:rPr lang="en-US" sz="1600" b="1" kern="1200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ER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78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Morphine Sulfate ER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78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Methadone ER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788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Covered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85%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99%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98%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Covered with Prior Authorization or Step </a:t>
                      </a:r>
                      <a:r>
                        <a:rPr lang="en-US" sz="1600" kern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Edits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15%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1%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1%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Not Covered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sng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sng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sng" kern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1%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1DA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Total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dbl" kern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dbl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dbl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</a:tr>
            </a:tbl>
          </a:graphicData>
        </a:graphic>
      </p:graphicFrame>
      <p:sp>
        <p:nvSpPr>
          <p:cNvPr id="4" name="Title 1"/>
          <p:cNvSpPr txBox="1">
            <a:spLocks/>
          </p:cNvSpPr>
          <p:nvPr/>
        </p:nvSpPr>
        <p:spPr>
          <a:xfrm>
            <a:off x="0" y="464402"/>
            <a:ext cx="9144000" cy="1143000"/>
          </a:xfrm>
          <a:prstGeom prst="rect">
            <a:avLst/>
          </a:prstGeom>
        </p:spPr>
        <p:txBody>
          <a:bodyPr anchor="t"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Medicare Beneficiary Access to Non-ADF Generic </a:t>
            </a:r>
            <a:r>
              <a:rPr kumimoji="0" lang="en-US" sz="4000" b="1" i="0" u="none" strike="noStrike" kern="1200" cap="none" spc="-10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Opioids</a:t>
            </a:r>
            <a:endParaRPr kumimoji="0" lang="en-US" sz="4000" b="1" i="0" u="none" strike="noStrike" kern="1200" cap="none" spc="-10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81018" y="5255491"/>
            <a:ext cx="59389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Source: </a:t>
            </a:r>
            <a:r>
              <a:rPr lang="en-US" sz="1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Managed Markets Insights &amp; Technology (MMIT), 2017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803563" y="1493397"/>
          <a:ext cx="7786254" cy="2949294"/>
        </p:xfrm>
        <a:graphic>
          <a:graphicData uri="http://schemas.openxmlformats.org/drawingml/2006/table">
            <a:tbl>
              <a:tblPr/>
              <a:tblGrid>
                <a:gridCol w="2038286"/>
                <a:gridCol w="1219952"/>
                <a:gridCol w="1313563"/>
                <a:gridCol w="1630629"/>
                <a:gridCol w="1583824"/>
              </a:tblGrid>
              <a:tr h="672369">
                <a:tc>
                  <a:txBody>
                    <a:bodyPr/>
                    <a:lstStyle/>
                    <a:p>
                      <a:pPr algn="l"/>
                      <a:endParaRPr lang="en-US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5110" marR="85110" marT="42555" marB="42555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78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 err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Xtampza</a:t>
                      </a:r>
                      <a:r>
                        <a:rPr lang="en-US" sz="1600" b="1" kern="1200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ER - </a:t>
                      </a:r>
                      <a:r>
                        <a:rPr lang="en-US" sz="1600" b="1" kern="1200" dirty="0" err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oxycodone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5110" marR="85110" marT="42555" marB="42555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78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 err="1" smtClean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Embeda</a:t>
                      </a:r>
                      <a:r>
                        <a:rPr lang="en-US" sz="1600" b="1" kern="1200" dirty="0" smtClean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ER </a:t>
                      </a:r>
                      <a:r>
                        <a:rPr lang="en-US" sz="1600" b="1" kern="1200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– morphine + </a:t>
                      </a:r>
                      <a:r>
                        <a:rPr lang="en-US" sz="1600" b="1" kern="1200" dirty="0" err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naltrexone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5110" marR="85110" marT="42555" marB="42555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78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 err="1" smtClean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Hysingla</a:t>
                      </a:r>
                      <a:r>
                        <a:rPr lang="en-US" sz="1600" b="1" kern="1200" dirty="0" smtClean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ER </a:t>
                      </a:r>
                      <a:r>
                        <a:rPr lang="en-US" sz="1600" b="1" kern="1200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600" b="1" kern="1200" dirty="0" err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hydrocodone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5110" marR="85110" marT="42555" marB="42555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78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OxyContin ER - oxycodone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5110" marR="85110" marT="42555" marB="42555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788"/>
                    </a:solidFill>
                  </a:tcPr>
                </a:tc>
              </a:tr>
              <a:tr h="34516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Covered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5110" marR="85110" marT="42555" marB="4255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8%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092" marR="7092" marT="709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54%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092" marR="7092" marT="709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23%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092" marR="7092" marT="709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37%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092" marR="7092" marT="709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1DA"/>
                    </a:solidFill>
                  </a:tcPr>
                </a:tc>
              </a:tr>
              <a:tr h="67236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Covered with Prior Authorization or Step </a:t>
                      </a:r>
                      <a:r>
                        <a:rPr lang="en-US" sz="1600" kern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Edits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5110" marR="85110" marT="42555" marB="4255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1%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092" marR="7092" marT="709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1%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092" marR="7092" marT="709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9%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092" marR="7092" marT="709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2%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092" marR="7092" marT="709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</a:tr>
              <a:tr h="34516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Not Covered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5110" marR="85110" marT="42555" marB="4255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sng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91%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092" marR="7092" marT="709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sng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45%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092" marR="7092" marT="709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sng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68%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092" marR="7092" marT="709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sng" kern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61%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092" marR="7092" marT="709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34516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Total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5110" marR="85110" marT="42555" marB="4255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dbl" kern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092" marR="7092" marT="709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dbl" kern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092" marR="7092" marT="709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dbl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092" marR="7092" marT="709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dbl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092" marR="7092" marT="709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03563" y="4719782"/>
            <a:ext cx="59389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Source: </a:t>
            </a:r>
            <a:r>
              <a:rPr lang="en-US" sz="1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Managed Markets Insights &amp; Technology (MMIT), 2017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0" y="464402"/>
            <a:ext cx="9144000" cy="1143000"/>
          </a:xfrm>
          <a:prstGeom prst="rect">
            <a:avLst/>
          </a:prstGeom>
        </p:spPr>
        <p:txBody>
          <a:bodyPr anchor="t"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Medicare Beneficiary Access to Branded ADFs</a:t>
            </a:r>
            <a:endParaRPr kumimoji="0" lang="en-US" sz="4000" b="1" i="0" u="none" strike="noStrike" kern="1200" cap="none" spc="-10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86691" y="1357745"/>
            <a:ext cx="7250545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dirty="0" smtClean="0"/>
              <a:t>  Limited evidence on clinical effectiveness, particularly for ADFs not named reformulated </a:t>
            </a:r>
            <a:r>
              <a:rPr lang="en-US" dirty="0" err="1" smtClean="0"/>
              <a:t>OxyContin</a:t>
            </a:r>
            <a:r>
              <a:rPr lang="en-US" dirty="0" smtClean="0"/>
              <a:t>; also questions whether certain surrogate endpoints (</a:t>
            </a:r>
            <a:r>
              <a:rPr lang="en-US" dirty="0" err="1" smtClean="0"/>
              <a:t>eg</a:t>
            </a:r>
            <a:r>
              <a:rPr lang="en-US" dirty="0" smtClean="0"/>
              <a:t>, drug liking) are predictive of real-world abuse </a:t>
            </a:r>
          </a:p>
          <a:p>
            <a:pPr>
              <a:buFontTx/>
              <a:buChar char="-"/>
            </a:pP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 At current prices, ADFs are not cost-effective: &gt;$100,000 per QALY</a:t>
            </a:r>
          </a:p>
          <a:p>
            <a:pPr>
              <a:buFontTx/>
              <a:buChar char="-"/>
            </a:pP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 In fiscal 2016 [the VA’s] </a:t>
            </a:r>
            <a:r>
              <a:rPr lang="en-US" dirty="0" err="1" smtClean="0"/>
              <a:t>opioid</a:t>
            </a:r>
            <a:r>
              <a:rPr lang="en-US" dirty="0" smtClean="0"/>
              <a:t> costs were nearly $100 million - 1.9% were for an abuse-deterrent product. Switching all patients to ADF </a:t>
            </a:r>
            <a:r>
              <a:rPr lang="en-US" dirty="0" err="1" smtClean="0"/>
              <a:t>opioids</a:t>
            </a:r>
            <a:r>
              <a:rPr lang="en-US" dirty="0" smtClean="0"/>
              <a:t> would result in budgetary impact of ~$1 billion annually for ADFs, which is ~20% of the VA pharmacy budget</a:t>
            </a:r>
          </a:p>
          <a:p>
            <a:pPr>
              <a:buFontTx/>
              <a:buChar char="-"/>
            </a:pP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 Cost-effectiveness and budget neutrality could be achieved if ADF </a:t>
            </a:r>
            <a:r>
              <a:rPr lang="en-US" dirty="0" err="1" smtClean="0"/>
              <a:t>opioids</a:t>
            </a:r>
            <a:r>
              <a:rPr lang="en-US" dirty="0" smtClean="0"/>
              <a:t> were discounted by 41% from current prices</a:t>
            </a:r>
          </a:p>
          <a:p>
            <a:pPr>
              <a:buFontTx/>
              <a:buChar char="-"/>
            </a:pP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 Stratification of patients by risk potential would be useful for payers, healthcare providers, and patients. But, ICER says current risk stratification tools are “insufficiently accurate”</a:t>
            </a:r>
            <a:endParaRPr lang="en-US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0" y="464402"/>
            <a:ext cx="9144000" cy="1143000"/>
          </a:xfrm>
          <a:prstGeom prst="rect">
            <a:avLst/>
          </a:prstGeom>
        </p:spPr>
        <p:txBody>
          <a:bodyPr anchor="t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ICER Analysis</a:t>
            </a:r>
            <a:endParaRPr kumimoji="0" lang="en-US" sz="4000" b="1" i="0" u="none" strike="noStrike" kern="1200" cap="none" spc="-10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464402"/>
            <a:ext cx="9144000" cy="1143000"/>
          </a:xfrm>
          <a:prstGeom prst="rect">
            <a:avLst/>
          </a:prstGeom>
        </p:spPr>
        <p:txBody>
          <a:bodyPr anchor="t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Patient (Risk) Stratification</a:t>
            </a:r>
            <a:endParaRPr kumimoji="0" lang="en-US" sz="4000" b="1" i="0" u="none" strike="noStrike" kern="1200" cap="none" spc="-10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14400" y="3001818"/>
            <a:ext cx="2124364" cy="13762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Non-</a:t>
            </a:r>
            <a:r>
              <a:rPr lang="en-US" dirty="0" err="1" smtClean="0"/>
              <a:t>Opioid</a:t>
            </a:r>
            <a:r>
              <a:rPr lang="en-US" smtClean="0"/>
              <a:t> Treatment </a:t>
            </a:r>
            <a:r>
              <a:rPr lang="en-US" dirty="0" smtClean="0"/>
              <a:t>(% … ?)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634507" y="3001818"/>
            <a:ext cx="2156691" cy="13762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Non-ADFs (% … ?)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377708" y="3001818"/>
            <a:ext cx="2212109" cy="13762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Initiate or Switch to ADFs (% … ?)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736110" y="1607400"/>
            <a:ext cx="26415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Stratification</a:t>
            </a:r>
            <a:endParaRPr lang="en-US" sz="2800" dirty="0"/>
          </a:p>
        </p:txBody>
      </p:sp>
      <p:cxnSp>
        <p:nvCxnSpPr>
          <p:cNvPr id="10" name="Straight Connector 9"/>
          <p:cNvCxnSpPr/>
          <p:nvPr/>
        </p:nvCxnSpPr>
        <p:spPr>
          <a:xfrm rot="10800000" flipV="1">
            <a:off x="2008909" y="2130621"/>
            <a:ext cx="2059709" cy="8711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6200000" flipH="1">
            <a:off x="5720435" y="1605637"/>
            <a:ext cx="871196" cy="19211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4" idx="0"/>
          </p:cNvCxnSpPr>
          <p:nvPr/>
        </p:nvCxnSpPr>
        <p:spPr>
          <a:xfrm rot="16200000" flipV="1">
            <a:off x="4271482" y="2560447"/>
            <a:ext cx="871198" cy="115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86691" y="1450109"/>
            <a:ext cx="725054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dirty="0" smtClean="0"/>
              <a:t> CDC guidelines state that risk-stratification tools are currently “inadequate” to predict whether a patient will become addicted. Based on?</a:t>
            </a:r>
          </a:p>
          <a:p>
            <a:pPr>
              <a:buFontTx/>
              <a:buChar char="-"/>
            </a:pP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 Yet, one thing we know is that the U.S. is an outlier in terms of numbers of </a:t>
            </a:r>
            <a:r>
              <a:rPr lang="en-US" dirty="0" err="1" smtClean="0"/>
              <a:t>opioid</a:t>
            </a:r>
            <a:r>
              <a:rPr lang="en-US" dirty="0" smtClean="0"/>
              <a:t> prescriptions, and that most of these are for generic non-ADFs.  Surely, the levels of prescriptions for generic non-ADF </a:t>
            </a:r>
            <a:r>
              <a:rPr lang="en-US" dirty="0" err="1" smtClean="0"/>
              <a:t>opioids</a:t>
            </a:r>
            <a:r>
              <a:rPr lang="en-US" dirty="0" smtClean="0"/>
              <a:t> are still too high and not supported by clinical evidence.</a:t>
            </a:r>
          </a:p>
          <a:p>
            <a:pPr>
              <a:buFontTx/>
              <a:buChar char="-"/>
            </a:pP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 The American Pain Society’s Annual Meeting in 2015 concluded that we do have tools for stratifying patients with respect to “risk for aberrant behavior related to </a:t>
            </a:r>
            <a:r>
              <a:rPr lang="en-US" dirty="0" err="1" smtClean="0"/>
              <a:t>opioid</a:t>
            </a:r>
            <a:r>
              <a:rPr lang="en-US" dirty="0" smtClean="0"/>
              <a:t> use,” but these tools are not used often enough</a:t>
            </a:r>
          </a:p>
          <a:p>
            <a:pPr>
              <a:buFontTx/>
              <a:buChar char="-"/>
            </a:pPr>
            <a:endParaRPr lang="en-US" dirty="0" smtClean="0"/>
          </a:p>
          <a:p>
            <a:pPr>
              <a:buFontTx/>
              <a:buChar char="-"/>
            </a:pP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464402"/>
            <a:ext cx="9144000" cy="1143000"/>
          </a:xfrm>
          <a:prstGeom prst="rect">
            <a:avLst/>
          </a:prstGeom>
        </p:spPr>
        <p:txBody>
          <a:bodyPr anchor="t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Status of Risk Stratification?</a:t>
            </a:r>
            <a:endParaRPr kumimoji="0" lang="en-US" sz="4000" b="1" i="0" u="none" strike="noStrike" kern="1200" cap="none" spc="-10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895928" y="1220724"/>
          <a:ext cx="7656946" cy="5100135"/>
        </p:xfrm>
        <a:graphic>
          <a:graphicData uri="http://schemas.openxmlformats.org/drawingml/2006/table">
            <a:tbl>
              <a:tblPr/>
              <a:tblGrid>
                <a:gridCol w="3730306"/>
                <a:gridCol w="3926640"/>
              </a:tblGrid>
              <a:tr h="2032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Key Challenges</a:t>
                      </a:r>
                      <a:endParaRPr lang="en-U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Policy Measures</a:t>
                      </a:r>
                      <a:endParaRPr lang="en-U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Clinical development – carrying out population studies </a:t>
                      </a: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to test </a:t>
                      </a: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abuse-deterrence claims, in addition to developing ADFs that employ new approaches</a:t>
                      </a:r>
                      <a:endParaRPr lang="en-U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Support efforts to foster increased R&amp;D investments </a:t>
                      </a: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focused on </a:t>
                      </a:r>
                      <a:r>
                        <a:rPr lang="en-US" sz="1400" dirty="0" err="1" smtClean="0">
                          <a:latin typeface="Times New Roman"/>
                          <a:ea typeface="Calibri"/>
                          <a:cs typeface="Times New Roman"/>
                        </a:rPr>
                        <a:t>prodrugs</a:t>
                      </a: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and products deterring oral abuse</a:t>
                      </a:r>
                      <a:endParaRPr lang="en-U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223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Regulatory </a:t>
                      </a: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establishing </a:t>
                      </a: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a </a:t>
                      </a: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consistent approach to the Risk Evaluation and Mitigation Strategy Program for branded and generic ADFs</a:t>
                      </a:r>
                      <a:endParaRPr lang="en-U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Improved clarity and consistency through regulatory </a:t>
                      </a: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guidance on </a:t>
                      </a: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branded ADFs as well as </a:t>
                      </a: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generics</a:t>
                      </a:r>
                      <a:endParaRPr lang="en-U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Patient access – payers constitute a </a:t>
                      </a: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bottleneck </a:t>
                      </a: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impeding uptake of ADF </a:t>
                      </a: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products (tend</a:t>
                      </a:r>
                      <a:r>
                        <a:rPr lang="en-US" sz="14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to favor older, generic non-ADFs)</a:t>
                      </a:r>
                      <a:endParaRPr lang="en-U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Consider federal and state policies to establish a level playing field for ADF </a:t>
                      </a: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products (eliminate preferred formulary position for non-ADF</a:t>
                      </a:r>
                      <a:r>
                        <a:rPr lang="en-US" sz="14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products)</a:t>
                      </a:r>
                      <a:endParaRPr lang="en-U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Education - prescriber training and awareness of various options for treating </a:t>
                      </a: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 and not treating pain</a:t>
                      </a: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, including ADF products, is an important step, as is educating payers </a:t>
                      </a: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on potential public </a:t>
                      </a: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health benefits of ADFs</a:t>
                      </a:r>
                      <a:endParaRPr lang="en-U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Prescriber training and awareness of various options for treating pain, including ADF products, should begin in medical school; payers should be engaged regarding the public health benefits of ADFs.</a:t>
                      </a:r>
                      <a:endParaRPr lang="en-U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Evidence base – post-marketing generation of evidence to demonstrate approved ADFs’ clinical effectiveness and abuse deterrence</a:t>
                      </a:r>
                      <a:endParaRPr lang="en-U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Continue to develop an expanded evidence base on ADFs’ clinical effectiveness using real-world </a:t>
                      </a: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data; </a:t>
                      </a:r>
                      <a:r>
                        <a:rPr lang="en-US" sz="1400" dirty="0" smtClean="0"/>
                        <a:t>ADFs should be part of a multipronged strategy, which includes non-</a:t>
                      </a:r>
                      <a:r>
                        <a:rPr lang="en-US" sz="1400" dirty="0" err="1" smtClean="0"/>
                        <a:t>opioid</a:t>
                      </a:r>
                      <a:r>
                        <a:rPr lang="en-US" sz="1400" dirty="0" smtClean="0"/>
                        <a:t> treatment, and better education of prescribers and patients.</a:t>
                      </a:r>
                      <a:endParaRPr lang="en-U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itle 1"/>
          <p:cNvSpPr txBox="1">
            <a:spLocks/>
          </p:cNvSpPr>
          <p:nvPr/>
        </p:nvSpPr>
        <p:spPr>
          <a:xfrm>
            <a:off x="0" y="464402"/>
            <a:ext cx="9144000" cy="1143000"/>
          </a:xfrm>
          <a:prstGeom prst="rect">
            <a:avLst/>
          </a:prstGeom>
        </p:spPr>
        <p:txBody>
          <a:bodyPr anchor="t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Key</a:t>
            </a:r>
            <a:r>
              <a:rPr kumimoji="0" lang="en-US" sz="4000" b="1" i="0" u="none" strike="noStrike" kern="1200" cap="none" spc="-10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Policy Challenges</a:t>
            </a:r>
            <a:endParaRPr kumimoji="0" lang="en-US" sz="4000" b="1" i="0" u="none" strike="noStrike" kern="1200" cap="none" spc="-10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23963" y="681038"/>
            <a:ext cx="6696075" cy="549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80655" y="1607402"/>
            <a:ext cx="666865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sz="2800" dirty="0" smtClean="0"/>
              <a:t> 20% of non-cancer pain patients are prescribed an </a:t>
            </a:r>
            <a:r>
              <a:rPr lang="en-US" sz="2800" dirty="0" err="1" smtClean="0"/>
              <a:t>opioid</a:t>
            </a:r>
            <a:r>
              <a:rPr lang="en-US" sz="2800" dirty="0" smtClean="0"/>
              <a:t>, compared to &lt;5% in other industrialized nations</a:t>
            </a:r>
          </a:p>
          <a:p>
            <a:pPr>
              <a:buFontTx/>
              <a:buChar char="-"/>
            </a:pPr>
            <a:endParaRPr lang="en-US" sz="2800" dirty="0" smtClean="0"/>
          </a:p>
          <a:p>
            <a:pPr>
              <a:buFontTx/>
              <a:buChar char="-"/>
            </a:pPr>
            <a:r>
              <a:rPr lang="en-US" sz="2800" dirty="0" smtClean="0"/>
              <a:t> U.S. has 4% of the world’s population, yet 30% of global </a:t>
            </a:r>
            <a:r>
              <a:rPr lang="en-US" sz="2800" dirty="0" err="1" smtClean="0"/>
              <a:t>opioid</a:t>
            </a:r>
            <a:r>
              <a:rPr lang="en-US" sz="2800" dirty="0" smtClean="0"/>
              <a:t> supply, and ~4 times the number of </a:t>
            </a:r>
            <a:r>
              <a:rPr lang="en-US" sz="2800" dirty="0" err="1" smtClean="0"/>
              <a:t>opioid</a:t>
            </a:r>
            <a:r>
              <a:rPr lang="en-US" sz="2800" dirty="0" smtClean="0"/>
              <a:t> prescriptions as the average of other industrialized nations – most of these are for generic </a:t>
            </a:r>
            <a:r>
              <a:rPr lang="en-US" sz="2800" dirty="0" err="1" smtClean="0"/>
              <a:t>opioids</a:t>
            </a:r>
            <a:r>
              <a:rPr lang="en-US" sz="2800" dirty="0" smtClean="0"/>
              <a:t> that are not abuse-deterrent</a:t>
            </a:r>
            <a:endParaRPr lang="en-US" sz="2800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0" y="464402"/>
            <a:ext cx="9144000" cy="11430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U.S. an Outlier</a:t>
            </a:r>
            <a:endParaRPr kumimoji="0" lang="en-US" sz="4000" b="1" i="0" u="none" strike="noStrike" kern="1200" cap="none" spc="-10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988290" y="1274618"/>
          <a:ext cx="7232073" cy="5208368"/>
        </p:xfrm>
        <a:graphic>
          <a:graphicData uri="http://schemas.openxmlformats.org/drawingml/2006/table">
            <a:tbl>
              <a:tblPr/>
              <a:tblGrid>
                <a:gridCol w="2767223"/>
                <a:gridCol w="1462204"/>
                <a:gridCol w="3002646"/>
              </a:tblGrid>
              <a:tr h="5641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latin typeface="Times New Roman"/>
                          <a:ea typeface="Calibri"/>
                          <a:cs typeface="Times New Roman"/>
                        </a:rPr>
                        <a:t>ADF Drug</a:t>
                      </a:r>
                      <a:endParaRPr lang="en-US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latin typeface="Times New Roman"/>
                          <a:ea typeface="Calibri"/>
                          <a:cs typeface="Times New Roman"/>
                        </a:rPr>
                        <a:t>Date of </a:t>
                      </a:r>
                      <a:r>
                        <a:rPr lang="en-US" sz="1050" b="1" dirty="0" smtClean="0">
                          <a:latin typeface="Times New Roman"/>
                          <a:ea typeface="Calibri"/>
                          <a:cs typeface="Times New Roman"/>
                        </a:rPr>
                        <a:t>Approval/ </a:t>
                      </a:r>
                      <a:r>
                        <a:rPr lang="en-US" sz="1050" b="1" dirty="0">
                          <a:latin typeface="Times New Roman"/>
                          <a:ea typeface="Calibri"/>
                          <a:cs typeface="Times New Roman"/>
                        </a:rPr>
                        <a:t>Launch</a:t>
                      </a:r>
                      <a:endParaRPr lang="en-US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latin typeface="Times New Roman"/>
                          <a:ea typeface="Calibri"/>
                          <a:cs typeface="Times New Roman"/>
                        </a:rPr>
                        <a:t>ADF Technology</a:t>
                      </a:r>
                      <a:endParaRPr lang="en-US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827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 err="1">
                          <a:latin typeface="Times New Roman"/>
                          <a:ea typeface="Calibri"/>
                          <a:cs typeface="Times New Roman"/>
                        </a:rPr>
                        <a:t>OxyContin</a:t>
                      </a:r>
                      <a:r>
                        <a:rPr lang="en-US" sz="1050" b="1" dirty="0">
                          <a:latin typeface="Times New Roman"/>
                          <a:ea typeface="Calibri"/>
                          <a:cs typeface="Times New Roman"/>
                        </a:rPr>
                        <a:t> ER - </a:t>
                      </a:r>
                      <a:r>
                        <a:rPr lang="en-US" sz="1050" b="1" dirty="0" err="1">
                          <a:latin typeface="Times New Roman"/>
                          <a:ea typeface="Calibri"/>
                          <a:cs typeface="Times New Roman"/>
                        </a:rPr>
                        <a:t>oxycodone</a:t>
                      </a:r>
                      <a:r>
                        <a:rPr lang="en-US" sz="1050" b="1" dirty="0">
                          <a:latin typeface="Times New Roman"/>
                          <a:ea typeface="Calibri"/>
                          <a:cs typeface="Times New Roman"/>
                        </a:rPr>
                        <a:t> - crush/extraction resistant</a:t>
                      </a:r>
                      <a:endParaRPr lang="en-US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 smtClean="0">
                          <a:latin typeface="Times New Roman"/>
                          <a:ea typeface="Calibri"/>
                          <a:cs typeface="Times New Roman"/>
                        </a:rPr>
                        <a:t>4/2010/10/2013</a:t>
                      </a:r>
                      <a:endParaRPr lang="en-US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>
                          <a:latin typeface="Times New Roman"/>
                          <a:ea typeface="Calibri"/>
                          <a:cs typeface="Times New Roman"/>
                        </a:rPr>
                        <a:t>Physical and chemical </a:t>
                      </a:r>
                      <a:r>
                        <a:rPr lang="en-US" sz="1050" b="1" dirty="0" smtClean="0">
                          <a:latin typeface="Times New Roman"/>
                          <a:ea typeface="Calibri"/>
                          <a:cs typeface="Times New Roman"/>
                        </a:rPr>
                        <a:t>barriers - May prevent chewing, crushing, or extraction by solvents; does not deter abuse of intact tablets</a:t>
                      </a:r>
                      <a:endParaRPr lang="en-US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827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 err="1">
                          <a:latin typeface="Times New Roman"/>
                          <a:ea typeface="Calibri"/>
                          <a:cs typeface="Times New Roman"/>
                        </a:rPr>
                        <a:t>Targiniq</a:t>
                      </a:r>
                      <a:r>
                        <a:rPr lang="en-US" sz="1050" b="1" dirty="0">
                          <a:latin typeface="Times New Roman"/>
                          <a:ea typeface="Calibri"/>
                          <a:cs typeface="Times New Roman"/>
                        </a:rPr>
                        <a:t> ER - </a:t>
                      </a:r>
                      <a:r>
                        <a:rPr lang="en-US" sz="1050" b="1" dirty="0" err="1">
                          <a:latin typeface="Times New Roman"/>
                          <a:ea typeface="Calibri"/>
                          <a:cs typeface="Times New Roman"/>
                        </a:rPr>
                        <a:t>oxycodone</a:t>
                      </a:r>
                      <a:r>
                        <a:rPr lang="en-US" sz="1050" b="1" dirty="0">
                          <a:latin typeface="Times New Roman"/>
                          <a:ea typeface="Calibri"/>
                          <a:cs typeface="Times New Roman"/>
                        </a:rPr>
                        <a:t> hydrochloride and </a:t>
                      </a:r>
                      <a:r>
                        <a:rPr lang="en-US" sz="1050" b="1" dirty="0" err="1">
                          <a:latin typeface="Times New Roman"/>
                          <a:ea typeface="Calibri"/>
                          <a:cs typeface="Times New Roman"/>
                        </a:rPr>
                        <a:t>naloxone</a:t>
                      </a:r>
                      <a:endParaRPr lang="en-US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latin typeface="Times New Roman"/>
                          <a:ea typeface="Calibri"/>
                          <a:cs typeface="Times New Roman"/>
                        </a:rPr>
                        <a:t>7/2014 </a:t>
                      </a:r>
                      <a:endParaRPr lang="en-US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>
                          <a:latin typeface="Times New Roman"/>
                          <a:ea typeface="Calibri"/>
                          <a:cs typeface="Times New Roman"/>
                        </a:rPr>
                        <a:t>Agonist/antagonist </a:t>
                      </a:r>
                      <a:r>
                        <a:rPr lang="en-US" sz="1050" b="1" dirty="0" smtClean="0">
                          <a:latin typeface="Times New Roman"/>
                          <a:ea typeface="Calibri"/>
                          <a:cs typeface="Times New Roman"/>
                        </a:rPr>
                        <a:t>combination - Antagonist (</a:t>
                      </a:r>
                      <a:r>
                        <a:rPr lang="en-US" sz="1050" b="1" dirty="0" err="1" smtClean="0">
                          <a:latin typeface="Times New Roman"/>
                          <a:ea typeface="Calibri"/>
                          <a:cs typeface="Times New Roman"/>
                        </a:rPr>
                        <a:t>eg</a:t>
                      </a:r>
                      <a:r>
                        <a:rPr lang="en-US" sz="1050" b="1" dirty="0" smtClean="0"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050" b="1" dirty="0" err="1" smtClean="0">
                          <a:latin typeface="Times New Roman"/>
                          <a:ea typeface="Calibri"/>
                          <a:cs typeface="Times New Roman"/>
                        </a:rPr>
                        <a:t>naloxone</a:t>
                      </a:r>
                      <a:r>
                        <a:rPr lang="en-US" sz="1050" b="1" dirty="0" smtClean="0">
                          <a:latin typeface="Times New Roman"/>
                          <a:ea typeface="Calibri"/>
                          <a:cs typeface="Times New Roman"/>
                        </a:rPr>
                        <a:t> or </a:t>
                      </a:r>
                      <a:r>
                        <a:rPr lang="en-US" sz="1050" b="1" dirty="0" err="1" smtClean="0">
                          <a:latin typeface="Times New Roman"/>
                          <a:ea typeface="Calibri"/>
                          <a:cs typeface="Times New Roman"/>
                        </a:rPr>
                        <a:t>naltrexone</a:t>
                      </a:r>
                      <a:r>
                        <a:rPr lang="en-US" sz="1050" b="1" dirty="0" smtClean="0">
                          <a:latin typeface="Times New Roman"/>
                          <a:ea typeface="Calibri"/>
                          <a:cs typeface="Times New Roman"/>
                        </a:rPr>
                        <a:t>) may be formulated to be clinically active only when manipulated (crushing, chewing, or dissolving); does not deter abuse of intact tablets</a:t>
                      </a:r>
                      <a:endParaRPr lang="en-US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608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 err="1">
                          <a:latin typeface="Times New Roman"/>
                          <a:ea typeface="Calibri"/>
                          <a:cs typeface="Times New Roman"/>
                        </a:rPr>
                        <a:t>Embeda</a:t>
                      </a:r>
                      <a:r>
                        <a:rPr lang="en-US" sz="1050" b="1" dirty="0">
                          <a:latin typeface="Times New Roman"/>
                          <a:ea typeface="Calibri"/>
                          <a:cs typeface="Times New Roman"/>
                        </a:rPr>
                        <a:t> ER - morphine sulfate and </a:t>
                      </a:r>
                      <a:r>
                        <a:rPr lang="en-US" sz="1050" b="1" dirty="0" err="1">
                          <a:latin typeface="Times New Roman"/>
                          <a:ea typeface="Calibri"/>
                          <a:cs typeface="Times New Roman"/>
                        </a:rPr>
                        <a:t>naltrexone</a:t>
                      </a:r>
                      <a:endParaRPr lang="en-US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latin typeface="Times New Roman"/>
                          <a:ea typeface="Calibri"/>
                          <a:cs typeface="Times New Roman"/>
                        </a:rPr>
                        <a:t>10/2014/1/2015</a:t>
                      </a:r>
                      <a:endParaRPr lang="en-US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latin typeface="Times New Roman"/>
                          <a:ea typeface="Calibri"/>
                          <a:cs typeface="Times New Roman"/>
                        </a:rPr>
                        <a:t>Agonist/antagonist combination</a:t>
                      </a:r>
                      <a:endParaRPr lang="en-US" sz="105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827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 err="1">
                          <a:latin typeface="Times New Roman"/>
                          <a:ea typeface="Calibri"/>
                          <a:cs typeface="Times New Roman"/>
                        </a:rPr>
                        <a:t>Hysingla</a:t>
                      </a:r>
                      <a:r>
                        <a:rPr lang="en-US" sz="1050" b="1" dirty="0">
                          <a:latin typeface="Times New Roman"/>
                          <a:ea typeface="Calibri"/>
                          <a:cs typeface="Times New Roman"/>
                        </a:rPr>
                        <a:t> ER - </a:t>
                      </a:r>
                      <a:r>
                        <a:rPr lang="en-US" sz="1050" b="1" dirty="0" err="1">
                          <a:latin typeface="Times New Roman"/>
                          <a:ea typeface="Calibri"/>
                          <a:cs typeface="Times New Roman"/>
                        </a:rPr>
                        <a:t>hydrocodone</a:t>
                      </a:r>
                      <a:r>
                        <a:rPr lang="en-US" sz="1050" b="1" dirty="0">
                          <a:latin typeface="Times New Roman"/>
                          <a:ea typeface="Calibri"/>
                          <a:cs typeface="Times New Roman"/>
                        </a:rPr>
                        <a:t> - crush/extraction resistant</a:t>
                      </a:r>
                      <a:endParaRPr lang="en-US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latin typeface="Times New Roman"/>
                          <a:ea typeface="Calibri"/>
                          <a:cs typeface="Times New Roman"/>
                        </a:rPr>
                        <a:t>11/2014/1/2015</a:t>
                      </a:r>
                      <a:endParaRPr lang="en-US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latin typeface="Times New Roman"/>
                          <a:ea typeface="Calibri"/>
                          <a:cs typeface="Times New Roman"/>
                        </a:rPr>
                        <a:t>Physical and chemical barriers</a:t>
                      </a:r>
                      <a:endParaRPr lang="en-US" sz="105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827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latin typeface="Times New Roman"/>
                          <a:ea typeface="Calibri"/>
                          <a:cs typeface="Times New Roman"/>
                        </a:rPr>
                        <a:t>MorphaBond ER - morphine sulfate - crush/extraction resistant</a:t>
                      </a:r>
                      <a:endParaRPr lang="en-US" sz="105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latin typeface="Times New Roman"/>
                          <a:ea typeface="Calibri"/>
                          <a:cs typeface="Times New Roman"/>
                        </a:rPr>
                        <a:t>10/2015</a:t>
                      </a:r>
                      <a:endParaRPr lang="en-US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latin typeface="Times New Roman"/>
                          <a:ea typeface="Calibri"/>
                          <a:cs typeface="Times New Roman"/>
                        </a:rPr>
                        <a:t>Physical and chemical barriers</a:t>
                      </a:r>
                      <a:endParaRPr lang="en-US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827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 err="1">
                          <a:latin typeface="Times New Roman"/>
                          <a:ea typeface="Calibri"/>
                          <a:cs typeface="Times New Roman"/>
                        </a:rPr>
                        <a:t>Xtampza</a:t>
                      </a:r>
                      <a:r>
                        <a:rPr lang="en-US" sz="1050" b="1" dirty="0">
                          <a:latin typeface="Times New Roman"/>
                          <a:ea typeface="Calibri"/>
                          <a:cs typeface="Times New Roman"/>
                        </a:rPr>
                        <a:t> ER - </a:t>
                      </a:r>
                      <a:r>
                        <a:rPr lang="en-US" sz="1050" b="1" dirty="0" err="1">
                          <a:latin typeface="Times New Roman"/>
                          <a:ea typeface="Calibri"/>
                          <a:cs typeface="Times New Roman"/>
                        </a:rPr>
                        <a:t>oxycodone</a:t>
                      </a:r>
                      <a:r>
                        <a:rPr lang="en-US" sz="1050" b="1" dirty="0">
                          <a:latin typeface="Times New Roman"/>
                          <a:ea typeface="Calibri"/>
                          <a:cs typeface="Times New Roman"/>
                        </a:rPr>
                        <a:t> - crush/extraction resistant</a:t>
                      </a:r>
                      <a:endParaRPr lang="en-US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latin typeface="Times New Roman"/>
                          <a:ea typeface="Calibri"/>
                          <a:cs typeface="Times New Roman"/>
                        </a:rPr>
                        <a:t>4/2016/6/2016</a:t>
                      </a:r>
                      <a:endParaRPr lang="en-US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latin typeface="Times New Roman"/>
                          <a:ea typeface="Calibri"/>
                          <a:cs typeface="Times New Roman"/>
                        </a:rPr>
                        <a:t>Physical and chemical barriers</a:t>
                      </a:r>
                      <a:endParaRPr lang="en-US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41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latin typeface="Times New Roman"/>
                          <a:ea typeface="Calibri"/>
                          <a:cs typeface="Times New Roman"/>
                        </a:rPr>
                        <a:t>Troxyca ER - oxycodone hydrochloride and naltrexone hydrochloride</a:t>
                      </a:r>
                      <a:endParaRPr lang="en-US" sz="105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latin typeface="Times New Roman"/>
                          <a:ea typeface="Calibri"/>
                          <a:cs typeface="Times New Roman"/>
                        </a:rPr>
                        <a:t>8/2016</a:t>
                      </a:r>
                      <a:endParaRPr lang="en-US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latin typeface="Times New Roman"/>
                          <a:ea typeface="Calibri"/>
                          <a:cs typeface="Times New Roman"/>
                        </a:rPr>
                        <a:t>Agonist/antagonist combination</a:t>
                      </a:r>
                      <a:endParaRPr lang="en-US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66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latin typeface="Times New Roman"/>
                          <a:ea typeface="Calibri"/>
                          <a:cs typeface="Times New Roman"/>
                        </a:rPr>
                        <a:t>Arymo ER – morphine sulfate</a:t>
                      </a:r>
                      <a:endParaRPr lang="en-US" sz="105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latin typeface="Times New Roman"/>
                          <a:ea typeface="Calibri"/>
                          <a:cs typeface="Times New Roman"/>
                        </a:rPr>
                        <a:t>1/2017</a:t>
                      </a:r>
                      <a:endParaRPr lang="en-US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latin typeface="Times New Roman"/>
                          <a:ea typeface="Calibri"/>
                          <a:cs typeface="Times New Roman"/>
                        </a:rPr>
                        <a:t>Physical and chemical barriers</a:t>
                      </a:r>
                      <a:endParaRPr lang="en-US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608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latin typeface="Times New Roman"/>
                          <a:ea typeface="Calibri"/>
                          <a:cs typeface="Times New Roman"/>
                        </a:rPr>
                        <a:t>Vantrela ER – hydrocodone bitartrate</a:t>
                      </a:r>
                      <a:endParaRPr lang="en-US" sz="105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latin typeface="Times New Roman"/>
                          <a:ea typeface="Calibri"/>
                          <a:cs typeface="Times New Roman"/>
                        </a:rPr>
                        <a:t>1/2017</a:t>
                      </a:r>
                      <a:endParaRPr lang="en-US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latin typeface="Times New Roman"/>
                          <a:ea typeface="Calibri"/>
                          <a:cs typeface="Times New Roman"/>
                        </a:rPr>
                        <a:t>Physical and chemical barriers</a:t>
                      </a:r>
                      <a:endParaRPr lang="en-US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827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latin typeface="Times New Roman"/>
                          <a:ea typeface="Calibri"/>
                          <a:cs typeface="Times New Roman"/>
                        </a:rPr>
                        <a:t>RoxyBond IR – oxycodone hydrochloride</a:t>
                      </a:r>
                      <a:endParaRPr lang="en-US" sz="105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latin typeface="Times New Roman"/>
                          <a:ea typeface="Calibri"/>
                          <a:cs typeface="Times New Roman"/>
                        </a:rPr>
                        <a:t>4/2017</a:t>
                      </a:r>
                      <a:endParaRPr lang="en-US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latin typeface="Times New Roman"/>
                          <a:ea typeface="Calibri"/>
                          <a:cs typeface="Times New Roman"/>
                        </a:rPr>
                        <a:t>Physical and chemical barriers</a:t>
                      </a:r>
                      <a:endParaRPr lang="en-US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itle 1"/>
          <p:cNvSpPr txBox="1">
            <a:spLocks/>
          </p:cNvSpPr>
          <p:nvPr/>
        </p:nvSpPr>
        <p:spPr>
          <a:xfrm>
            <a:off x="0" y="464402"/>
            <a:ext cx="9144000" cy="1143000"/>
          </a:xfrm>
          <a:prstGeom prst="rect">
            <a:avLst/>
          </a:prstGeom>
        </p:spPr>
        <p:txBody>
          <a:bodyPr anchor="t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ADF Approvals</a:t>
            </a:r>
            <a:endParaRPr kumimoji="0" lang="en-US" sz="4000" b="1" i="0" u="none" strike="noStrike" kern="1200" cap="none" spc="-10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80655" y="1607402"/>
            <a:ext cx="666865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sz="2800" dirty="0" smtClean="0"/>
              <a:t> Pre-market assessments of ADFs suggest they deter abuse in most forms (except oral) </a:t>
            </a:r>
          </a:p>
          <a:p>
            <a:pPr>
              <a:buFontTx/>
              <a:buChar char="-"/>
            </a:pPr>
            <a:endParaRPr lang="en-US" sz="2800" dirty="0" smtClean="0"/>
          </a:p>
          <a:p>
            <a:pPr>
              <a:buFontTx/>
              <a:buChar char="-"/>
            </a:pPr>
            <a:r>
              <a:rPr lang="en-US" sz="2800" dirty="0" smtClean="0"/>
              <a:t> Pre-market assessments do not guarantee similar results in the real world</a:t>
            </a:r>
          </a:p>
          <a:p>
            <a:pPr>
              <a:buFontTx/>
              <a:buChar char="-"/>
            </a:pPr>
            <a:endParaRPr lang="en-US" sz="2800" dirty="0" smtClean="0"/>
          </a:p>
          <a:p>
            <a:pPr>
              <a:buFontTx/>
              <a:buChar char="-"/>
            </a:pPr>
            <a:r>
              <a:rPr lang="en-US" sz="2800" dirty="0" smtClean="0"/>
              <a:t> ADFs are not a panacea – still </a:t>
            </a:r>
            <a:r>
              <a:rPr lang="en-US" sz="2800" dirty="0" err="1" smtClean="0"/>
              <a:t>opioids</a:t>
            </a:r>
            <a:r>
              <a:rPr lang="en-US" sz="2800" dirty="0" smtClean="0"/>
              <a:t>, therefore potentially addictive</a:t>
            </a:r>
            <a:endParaRPr lang="en-US" sz="2800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0" y="464402"/>
            <a:ext cx="9144000" cy="11430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ADFs Pre-Market Assessment</a:t>
            </a:r>
            <a:endParaRPr kumimoji="0" lang="en-US" sz="4000" b="1" i="0" u="none" strike="noStrike" kern="1200" cap="none" spc="-10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52500" y="766763"/>
            <a:ext cx="7239000" cy="532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80655" y="1607402"/>
            <a:ext cx="6668654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sz="2000" dirty="0" smtClean="0"/>
              <a:t> Besides clinical development and regulatory challenges, ADFs face patient access hurdles</a:t>
            </a:r>
          </a:p>
          <a:p>
            <a:pPr>
              <a:buFontTx/>
              <a:buChar char="-"/>
            </a:pPr>
            <a:endParaRPr lang="en-US" sz="2000" dirty="0" smtClean="0"/>
          </a:p>
          <a:p>
            <a:pPr>
              <a:buFontTx/>
              <a:buChar char="-"/>
            </a:pPr>
            <a:r>
              <a:rPr lang="en-US" sz="2000" dirty="0" smtClean="0"/>
              <a:t> On coverage, insurers continue to favor non-ADF </a:t>
            </a:r>
            <a:r>
              <a:rPr lang="en-US" sz="2000" dirty="0" err="1" smtClean="0"/>
              <a:t>opioids</a:t>
            </a:r>
            <a:r>
              <a:rPr lang="en-US" sz="2000" dirty="0" smtClean="0"/>
              <a:t> over ADFs and also (mostly) older non-</a:t>
            </a:r>
            <a:r>
              <a:rPr lang="en-US" sz="2000" dirty="0" err="1" smtClean="0"/>
              <a:t>opioid</a:t>
            </a:r>
            <a:r>
              <a:rPr lang="en-US" sz="2000" dirty="0" smtClean="0"/>
              <a:t> treatments. Standard pain treatment protocol and payer reimbursement remain entrenched in outdated guidelines and introduce unnecessarily powerful and potentially addictive pain agents to patients (</a:t>
            </a:r>
            <a:r>
              <a:rPr lang="en-US" sz="2000" dirty="0" err="1" smtClean="0"/>
              <a:t>eg</a:t>
            </a:r>
            <a:r>
              <a:rPr lang="en-US" sz="2000" dirty="0" smtClean="0"/>
              <a:t>, Percocet/</a:t>
            </a:r>
            <a:r>
              <a:rPr lang="en-US" sz="2000" dirty="0" err="1" smtClean="0"/>
              <a:t>Vicodin</a:t>
            </a:r>
            <a:r>
              <a:rPr lang="en-US" sz="2000" dirty="0" smtClean="0"/>
              <a:t> Rx post wisdom teeth extraction).</a:t>
            </a:r>
          </a:p>
          <a:p>
            <a:pPr>
              <a:buFontTx/>
              <a:buChar char="-"/>
            </a:pPr>
            <a:endParaRPr lang="en-US" sz="2000" dirty="0" smtClean="0"/>
          </a:p>
          <a:p>
            <a:r>
              <a:rPr lang="en-US" sz="2000" dirty="0" smtClean="0"/>
              <a:t>- To build case for improved ADF uptake and access more real-world evidence is needed for more ADFs, as well as a more robust foundation for budgetary impact analysis based on risk/treatment stratification of patients with chronic pain</a:t>
            </a: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0" y="464402"/>
            <a:ext cx="9144000" cy="11430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Patient Access Challenges</a:t>
            </a:r>
            <a:endParaRPr kumimoji="0" lang="en-US" sz="4000" b="1" i="0" u="none" strike="noStrike" kern="1200" cap="none" spc="-10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26836" y="1764145"/>
            <a:ext cx="585123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Patient access for ADFs lags in light of:</a:t>
            </a:r>
          </a:p>
          <a:p>
            <a:pPr>
              <a:buFontTx/>
              <a:buChar char="-"/>
            </a:pPr>
            <a:endParaRPr lang="en-US" sz="2000" dirty="0" smtClean="0"/>
          </a:p>
          <a:p>
            <a:pPr>
              <a:buFontTx/>
              <a:buChar char="-"/>
            </a:pPr>
            <a:r>
              <a:rPr lang="en-US" sz="2000" dirty="0" smtClean="0"/>
              <a:t> Limited evidence regarding comparative effectiveness</a:t>
            </a:r>
          </a:p>
          <a:p>
            <a:pPr>
              <a:buFontTx/>
              <a:buChar char="-"/>
            </a:pPr>
            <a:endParaRPr lang="en-US" sz="2000" dirty="0" smtClean="0"/>
          </a:p>
          <a:p>
            <a:pPr>
              <a:buFontTx/>
              <a:buChar char="-"/>
            </a:pPr>
            <a:r>
              <a:rPr lang="en-US" sz="2000" dirty="0" smtClean="0"/>
              <a:t> Budgetary impact analysis suggests ADFs would `break the bank’ if </a:t>
            </a:r>
            <a:r>
              <a:rPr lang="en-US" sz="2000" b="1" i="1" dirty="0" smtClean="0"/>
              <a:t>all</a:t>
            </a:r>
            <a:r>
              <a:rPr lang="en-US" sz="2000" dirty="0" smtClean="0"/>
              <a:t> patients would switch from non-ADFs to ADFs</a:t>
            </a:r>
          </a:p>
          <a:p>
            <a:pPr>
              <a:buFontTx/>
              <a:buChar char="-"/>
            </a:pPr>
            <a:endParaRPr lang="en-US" sz="2000" dirty="0" smtClean="0"/>
          </a:p>
          <a:p>
            <a:r>
              <a:rPr lang="en-US" sz="2000" dirty="0" smtClean="0"/>
              <a:t>- Exclusion or non-preferred formulary placement of ADFs; continued preferred placement of non-ADFs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0" y="464402"/>
            <a:ext cx="9144000" cy="1143000"/>
          </a:xfrm>
          <a:prstGeom prst="rect">
            <a:avLst/>
          </a:prstGeom>
        </p:spPr>
        <p:txBody>
          <a:bodyPr anchor="t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Lagging Patient Access</a:t>
            </a:r>
            <a:endParaRPr kumimoji="0" lang="en-US" sz="4000" b="1" i="0" u="none" strike="noStrike" kern="1200" cap="none" spc="-10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687830" y="1607402"/>
          <a:ext cx="5768340" cy="3419856"/>
        </p:xfrm>
        <a:graphic>
          <a:graphicData uri="http://schemas.openxmlformats.org/drawingml/2006/table">
            <a:tbl>
              <a:tblPr/>
              <a:tblGrid>
                <a:gridCol w="1922780"/>
                <a:gridCol w="1922780"/>
                <a:gridCol w="1922780"/>
              </a:tblGrid>
              <a:tr h="703580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latin typeface="Times New Roman"/>
                          <a:ea typeface="Calibri"/>
                          <a:cs typeface="Times New Roman"/>
                        </a:rPr>
                        <a:t>Opioid</a:t>
                      </a:r>
                      <a:r>
                        <a:rPr lang="en-US" sz="1600" b="1" dirty="0">
                          <a:latin typeface="Times New Roman"/>
                          <a:ea typeface="Calibri"/>
                          <a:cs typeface="Times New Roman"/>
                        </a:rPr>
                        <a:t> Prescriptions in 2015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Times New Roman"/>
                          <a:ea typeface="Calibri"/>
                          <a:cs typeface="Times New Roman"/>
                        </a:rPr>
                        <a:t>Generic Opioids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Times New Roman"/>
                          <a:ea typeface="Calibri"/>
                          <a:cs typeface="Times New Roman"/>
                        </a:rPr>
                        <a:t>Branded Opioids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6292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Number of pills prescribed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240,120,330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8,853,402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57340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Number of pills with ADF properties*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5,329,632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5,068,398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687830" y="5209309"/>
            <a:ext cx="466025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*These include products with ADF properties that are not necessarily on the label</a:t>
            </a:r>
          </a:p>
          <a:p>
            <a:r>
              <a:rPr lang="en-US" sz="1000" dirty="0" smtClean="0"/>
              <a:t> </a:t>
            </a:r>
          </a:p>
          <a:p>
            <a:r>
              <a:rPr lang="en-US" sz="1000" dirty="0" smtClean="0"/>
              <a:t>Sources: Abuse Deterrent Coalition; National Inpatient Sample (NIS) data for 2015</a:t>
            </a:r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464402"/>
            <a:ext cx="9144000" cy="1143000"/>
          </a:xfrm>
          <a:prstGeom prst="rect">
            <a:avLst/>
          </a:prstGeom>
        </p:spPr>
        <p:txBody>
          <a:bodyPr anchor="t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Uptake of Generic and Branded ADFs</a:t>
            </a:r>
            <a:endParaRPr kumimoji="0" lang="en-US" sz="4000" b="1" i="0" u="none" strike="noStrike" kern="1200" cap="none" spc="-10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ravelogue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lar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ravelogue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47587</TotalTime>
  <Words>1328</Words>
  <Application>Microsoft Office PowerPoint</Application>
  <PresentationFormat>On-screen Show (4:3)</PresentationFormat>
  <Paragraphs>180</Paragraphs>
  <Slides>16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Clarity</vt:lpstr>
      <vt:lpstr>1_Clarity</vt:lpstr>
      <vt:lpstr>PATIENT ACCESS CHALLENGES FACING ABUSE-DETERRENT FORMULATIONS OF OPIOID ANALGESICS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kkaiti01</dc:creator>
  <cp:lastModifiedBy> Lauren Nelson</cp:lastModifiedBy>
  <cp:revision>972</cp:revision>
  <cp:lastPrinted>2017-01-10T18:47:00Z</cp:lastPrinted>
  <dcterms:created xsi:type="dcterms:W3CDTF">2012-01-31T19:31:07Z</dcterms:created>
  <dcterms:modified xsi:type="dcterms:W3CDTF">2018-01-19T18:38:22Z</dcterms:modified>
</cp:coreProperties>
</file>