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82" r:id="rId5"/>
    <p:sldId id="258" r:id="rId6"/>
    <p:sldId id="268" r:id="rId7"/>
    <p:sldId id="269" r:id="rId8"/>
    <p:sldId id="281" r:id="rId9"/>
    <p:sldId id="280" r:id="rId10"/>
    <p:sldId id="270" r:id="rId11"/>
    <p:sldId id="271" r:id="rId12"/>
    <p:sldId id="272" r:id="rId13"/>
    <p:sldId id="273" r:id="rId14"/>
    <p:sldId id="274" r:id="rId15"/>
    <p:sldId id="275" r:id="rId16"/>
    <p:sldId id="276" r:id="rId17"/>
    <p:sldId id="277" r:id="rId18"/>
    <p:sldId id="278" r:id="rId19"/>
    <p:sldId id="279" r:id="rId2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4694"/>
  </p:normalViewPr>
  <p:slideViewPr>
    <p:cSldViewPr snapToGrid="0" snapToObjects="1">
      <p:cViewPr varScale="1">
        <p:scale>
          <a:sx n="78" d="100"/>
          <a:sy n="78" d="100"/>
        </p:scale>
        <p:origin x="61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0BA2C344-1390-5140-8171-BFAA6F10339D}" type="datetimeFigureOut">
              <a:rPr lang="en-US" smtClean="0"/>
              <a:t>2/9/2024</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E151E4A5-BB81-4847-9D46-05526F31CFC0}" type="slidenum">
              <a:rPr lang="en-US" smtClean="0"/>
              <a:t>‹#›</a:t>
            </a:fld>
            <a:endParaRPr lang="en-US" dirty="0"/>
          </a:p>
        </p:txBody>
      </p:sp>
    </p:spTree>
    <p:extLst>
      <p:ext uri="{BB962C8B-B14F-4D97-AF65-F5344CB8AC3E}">
        <p14:creationId xmlns:p14="http://schemas.microsoft.com/office/powerpoint/2010/main" val="394162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1E4A5-BB81-4847-9D46-05526F31CFC0}" type="slidenum">
              <a:rPr lang="en-US" smtClean="0"/>
              <a:t>13</a:t>
            </a:fld>
            <a:endParaRPr lang="en-US" dirty="0"/>
          </a:p>
        </p:txBody>
      </p:sp>
    </p:spTree>
    <p:extLst>
      <p:ext uri="{BB962C8B-B14F-4D97-AF65-F5344CB8AC3E}">
        <p14:creationId xmlns:p14="http://schemas.microsoft.com/office/powerpoint/2010/main" val="4079536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MD -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53D0D1-9DDF-2043-A2CF-4D52927C49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110308" cy="6719777"/>
          </a:xfrm>
          <a:prstGeom prst="rect">
            <a:avLst/>
          </a:prstGeom>
        </p:spPr>
      </p:pic>
      <p:sp>
        <p:nvSpPr>
          <p:cNvPr id="11" name="Rectangle 10">
            <a:extLst>
              <a:ext uri="{FF2B5EF4-FFF2-40B4-BE49-F238E27FC236}">
                <a16:creationId xmlns:a16="http://schemas.microsoft.com/office/drawing/2014/main" id="{7F2AAA8D-0BDE-3647-8253-7D28E658A5C6}"/>
              </a:ext>
            </a:extLst>
          </p:cNvPr>
          <p:cNvSpPr/>
          <p:nvPr userDrawn="1"/>
        </p:nvSpPr>
        <p:spPr>
          <a:xfrm>
            <a:off x="0" y="6634717"/>
            <a:ext cx="12192000" cy="223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B5A3DCD-1FA2-2E42-BEF0-B90D649102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10308" y="4960089"/>
            <a:ext cx="5486400" cy="1828800"/>
          </a:xfrm>
          <a:prstGeom prst="rect">
            <a:avLst/>
          </a:prstGeom>
        </p:spPr>
      </p:pic>
      <p:sp>
        <p:nvSpPr>
          <p:cNvPr id="2" name="Title 1">
            <a:extLst>
              <a:ext uri="{FF2B5EF4-FFF2-40B4-BE49-F238E27FC236}">
                <a16:creationId xmlns:a16="http://schemas.microsoft.com/office/drawing/2014/main" id="{7EA9A96A-A1F3-A848-AE99-46A448192C3B}"/>
              </a:ext>
            </a:extLst>
          </p:cNvPr>
          <p:cNvSpPr>
            <a:spLocks noGrp="1"/>
          </p:cNvSpPr>
          <p:nvPr>
            <p:ph type="ctrTitle"/>
          </p:nvPr>
        </p:nvSpPr>
        <p:spPr>
          <a:xfrm>
            <a:off x="5631254" y="1122363"/>
            <a:ext cx="5486400" cy="2387600"/>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E99E379D-1855-AA40-987C-10CECC986342}"/>
              </a:ext>
            </a:extLst>
          </p:cNvPr>
          <p:cNvSpPr>
            <a:spLocks noGrp="1"/>
          </p:cNvSpPr>
          <p:nvPr>
            <p:ph type="subTitle" idx="1"/>
          </p:nvPr>
        </p:nvSpPr>
        <p:spPr>
          <a:xfrm>
            <a:off x="5631254" y="3602038"/>
            <a:ext cx="5486400" cy="1655762"/>
          </a:xfrm>
        </p:spPr>
        <p:txBody>
          <a:bodyPr>
            <a:normAutofit/>
          </a:bodyPr>
          <a:lstStyle>
            <a:lvl1pPr marL="0" indent="0" algn="l">
              <a:buNone/>
              <a:defRPr sz="20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4047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MD -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74A6-F160-FE49-A7A9-8D14D8C348C3}"/>
              </a:ext>
            </a:extLst>
          </p:cNvPr>
          <p:cNvSpPr>
            <a:spLocks noGrp="1"/>
          </p:cNvSpPr>
          <p:nvPr>
            <p:ph type="title"/>
          </p:nvPr>
        </p:nvSpPr>
        <p:spPr>
          <a:xfrm>
            <a:off x="5640308" y="1178796"/>
            <a:ext cx="5707141"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273A6ED6-8706-E94E-886C-55EAF2AE67E1}"/>
              </a:ext>
            </a:extLst>
          </p:cNvPr>
          <p:cNvSpPr>
            <a:spLocks noGrp="1"/>
          </p:cNvSpPr>
          <p:nvPr>
            <p:ph type="body" idx="1"/>
          </p:nvPr>
        </p:nvSpPr>
        <p:spPr>
          <a:xfrm>
            <a:off x="5640308" y="4058521"/>
            <a:ext cx="5707141" cy="1500187"/>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4488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D -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1C12-C243-E14A-A63F-CA033C27B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550FF-AF23-7949-8774-33CA5542E520}"/>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553DDFD-8A06-684A-8880-6DB0B709A1A7}"/>
              </a:ext>
            </a:extLst>
          </p:cNvPr>
          <p:cNvSpPr>
            <a:spLocks noGrp="1"/>
          </p:cNvSpPr>
          <p:nvPr>
            <p:ph type="sldNum" sz="quarter" idx="12"/>
          </p:nvPr>
        </p:nvSpPr>
        <p:spPr/>
        <p:txBody>
          <a:bodyPr/>
          <a:lstStyle/>
          <a:p>
            <a:fld id="{D367A5CE-97AE-A045-8D64-ABA1949E4846}" type="slidenum">
              <a:rPr lang="en-US" smtClean="0"/>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302578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MD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6DCE-37D8-6A46-9069-1AEA55D12D5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3D0D79D-41FC-7041-B80B-AFD7A495E49D}"/>
              </a:ext>
            </a:extLst>
          </p:cNvPr>
          <p:cNvSpPr>
            <a:spLocks noGrp="1"/>
          </p:cNvSpPr>
          <p:nvPr>
            <p:ph type="sldNum" sz="quarter" idx="12"/>
          </p:nvPr>
        </p:nvSpPr>
        <p:spPr/>
        <p:txBody>
          <a:bodyPr/>
          <a:lstStyle/>
          <a:p>
            <a:fld id="{D367A5CE-97AE-A045-8D64-ABA1949E4846}" type="slidenum">
              <a:rPr lang="en-US" smtClean="0"/>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293913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MD - 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BA04DC-D1DD-1446-9C29-7631EB1AC36D}"/>
              </a:ext>
            </a:extLst>
          </p:cNvPr>
          <p:cNvSpPr>
            <a:spLocks noGrp="1"/>
          </p:cNvSpPr>
          <p:nvPr>
            <p:ph type="sldNum" sz="quarter" idx="12"/>
          </p:nvPr>
        </p:nvSpPr>
        <p:spPr/>
        <p:txBody>
          <a:bodyPr/>
          <a:lstStyle/>
          <a:p>
            <a:fld id="{D367A5CE-97AE-A045-8D64-ABA1949E4846}" type="slidenum">
              <a:rPr lang="en-US" smtClean="0"/>
              <a:t>‹#›</a:t>
            </a:fld>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180049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D - 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1C12-C243-E14A-A63F-CA033C27B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550FF-AF23-7949-8774-33CA5542E520}"/>
              </a:ext>
            </a:extLst>
          </p:cNvPr>
          <p:cNvSpPr>
            <a:spLocks noGrp="1"/>
          </p:cNvSpPr>
          <p:nvPr>
            <p:ph idx="1"/>
          </p:nvPr>
        </p:nvSpPr>
        <p:spPr>
          <a:xfrm>
            <a:off x="838200" y="2266509"/>
            <a:ext cx="10515600" cy="3910453"/>
          </a:xfr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553DDFD-8A06-684A-8880-6DB0B709A1A7}"/>
              </a:ext>
            </a:extLst>
          </p:cNvPr>
          <p:cNvSpPr>
            <a:spLocks noGrp="1"/>
          </p:cNvSpPr>
          <p:nvPr>
            <p:ph type="sldNum" sz="quarter" idx="12"/>
          </p:nvPr>
        </p:nvSpPr>
        <p:spPr/>
        <p:txBody>
          <a:bodyPr/>
          <a:lstStyle/>
          <a:p>
            <a:fld id="{D367A5CE-97AE-A045-8D64-ABA1949E4846}" type="slidenum">
              <a:rPr lang="en-US" smtClean="0"/>
              <a:t>‹#›</a:t>
            </a:fld>
            <a:endParaRPr lang="en-US" dirty="0"/>
          </a:p>
        </p:txBody>
      </p:sp>
      <p:sp>
        <p:nvSpPr>
          <p:cNvPr id="8" name="Text Placeholder 2">
            <a:extLst>
              <a:ext uri="{FF2B5EF4-FFF2-40B4-BE49-F238E27FC236}">
                <a16:creationId xmlns:a16="http://schemas.microsoft.com/office/drawing/2014/main" id="{4BFA1AFF-435A-644D-A1B2-44C165498A45}"/>
              </a:ext>
            </a:extLst>
          </p:cNvPr>
          <p:cNvSpPr>
            <a:spLocks noGrp="1"/>
          </p:cNvSpPr>
          <p:nvPr>
            <p:ph type="body" idx="13"/>
          </p:nvPr>
        </p:nvSpPr>
        <p:spPr>
          <a:xfrm>
            <a:off x="839788" y="1823597"/>
            <a:ext cx="10514012" cy="442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72272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MD -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81276-C95D-CB43-A239-AC9640191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1EE78-3DF1-334B-A955-7E31FD6218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F7CB79-B721-1D43-B357-4ECE0A4A3C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6D9544C-B2C1-934B-B7E3-9479F891A749}"/>
              </a:ext>
            </a:extLst>
          </p:cNvPr>
          <p:cNvSpPr>
            <a:spLocks noGrp="1"/>
          </p:cNvSpPr>
          <p:nvPr>
            <p:ph type="sldNum" sz="quarter" idx="12"/>
          </p:nvPr>
        </p:nvSpPr>
        <p:spPr/>
        <p:txBody>
          <a:bodyPr/>
          <a:lstStyle/>
          <a:p>
            <a:fld id="{D367A5CE-97AE-A045-8D64-ABA1949E4846}"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75212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D -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7B0E-3CD6-CA46-A54A-00C7D719E071}"/>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B78998-A7C6-904D-9257-1006A7C0EA5C}"/>
              </a:ext>
            </a:extLst>
          </p:cNvPr>
          <p:cNvSpPr>
            <a:spLocks noGrp="1"/>
          </p:cNvSpPr>
          <p:nvPr>
            <p:ph type="body" idx="1"/>
          </p:nvPr>
        </p:nvSpPr>
        <p:spPr>
          <a:xfrm>
            <a:off x="839788" y="1690687"/>
            <a:ext cx="5157787" cy="57582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DCFC3EB-EE25-404D-B80D-CDABB61CD1AD}"/>
              </a:ext>
            </a:extLst>
          </p:cNvPr>
          <p:cNvSpPr>
            <a:spLocks noGrp="1"/>
          </p:cNvSpPr>
          <p:nvPr>
            <p:ph sz="half" idx="2"/>
          </p:nvPr>
        </p:nvSpPr>
        <p:spPr>
          <a:xfrm>
            <a:off x="839788" y="2266508"/>
            <a:ext cx="5157787" cy="39231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778CDA-C863-4C4A-9C51-46E9A97E0A26}"/>
              </a:ext>
            </a:extLst>
          </p:cNvPr>
          <p:cNvSpPr>
            <a:spLocks noGrp="1"/>
          </p:cNvSpPr>
          <p:nvPr>
            <p:ph type="body" sz="quarter" idx="3"/>
          </p:nvPr>
        </p:nvSpPr>
        <p:spPr>
          <a:xfrm>
            <a:off x="6172200" y="1690687"/>
            <a:ext cx="5183188" cy="57582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A0F38B9-1188-7D49-B9C7-61BCE737221C}"/>
              </a:ext>
            </a:extLst>
          </p:cNvPr>
          <p:cNvSpPr>
            <a:spLocks noGrp="1"/>
          </p:cNvSpPr>
          <p:nvPr>
            <p:ph sz="quarter" idx="4"/>
          </p:nvPr>
        </p:nvSpPr>
        <p:spPr>
          <a:xfrm>
            <a:off x="6172200" y="2266508"/>
            <a:ext cx="5183188" cy="39231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198B3790-16F7-2447-873B-FA685DD7B4B2}"/>
              </a:ext>
            </a:extLst>
          </p:cNvPr>
          <p:cNvSpPr>
            <a:spLocks noGrp="1"/>
          </p:cNvSpPr>
          <p:nvPr>
            <p:ph type="sldNum" sz="quarter" idx="12"/>
          </p:nvPr>
        </p:nvSpPr>
        <p:spPr/>
        <p:txBody>
          <a:bodyPr/>
          <a:lstStyle/>
          <a:p>
            <a:fld id="{D367A5CE-97AE-A045-8D64-ABA1949E4846}"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343496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46DA93-DEE8-BF4F-9D70-CF6BE9D86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84A540E-5388-8A4F-98E0-2ACE4C9DC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8CC131A-7E95-5F40-9038-AC1A7CD866CE}"/>
              </a:ext>
            </a:extLst>
          </p:cNvPr>
          <p:cNvSpPr>
            <a:spLocks noGrp="1"/>
          </p:cNvSpPr>
          <p:nvPr>
            <p:ph type="sldNum" sz="quarter" idx="4"/>
          </p:nvPr>
        </p:nvSpPr>
        <p:spPr>
          <a:xfrm>
            <a:off x="9254905" y="6228419"/>
            <a:ext cx="2743200" cy="365125"/>
          </a:xfrm>
          <a:prstGeom prst="rect">
            <a:avLst/>
          </a:prstGeom>
        </p:spPr>
        <p:txBody>
          <a:bodyPr vert="horz" lIns="91440" tIns="45720" rIns="91440" bIns="45720" rtlCol="0" anchor="ctr"/>
          <a:lstStyle>
            <a:lvl1pPr algn="r">
              <a:defRPr sz="1000">
                <a:solidFill>
                  <a:schemeClr val="accent3"/>
                </a:solidFill>
              </a:defRPr>
            </a:lvl1pPr>
          </a:lstStyle>
          <a:p>
            <a:fld id="{D367A5CE-97AE-A045-8D64-ABA1949E4846}" type="slidenum">
              <a:rPr lang="en-US" smtClean="0"/>
              <a:pPr/>
              <a:t>‹#›</a:t>
            </a:fld>
            <a:endParaRPr lang="en-US" dirty="0"/>
          </a:p>
        </p:txBody>
      </p:sp>
      <p:pic>
        <p:nvPicPr>
          <p:cNvPr id="8" name="Picture 7">
            <a:extLst>
              <a:ext uri="{FF2B5EF4-FFF2-40B4-BE49-F238E27FC236}">
                <a16:creationId xmlns:a16="http://schemas.microsoft.com/office/drawing/2014/main" id="{27B04188-77EA-B844-9004-441B0E0D29A9}"/>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595233" y="6131697"/>
            <a:ext cx="2464838" cy="457755"/>
          </a:xfrm>
          <a:prstGeom prst="rect">
            <a:avLst/>
          </a:prstGeom>
        </p:spPr>
      </p:pic>
      <p:sp>
        <p:nvSpPr>
          <p:cNvPr id="9" name="Rectangle 8">
            <a:extLst>
              <a:ext uri="{FF2B5EF4-FFF2-40B4-BE49-F238E27FC236}">
                <a16:creationId xmlns:a16="http://schemas.microsoft.com/office/drawing/2014/main" id="{6E608A75-A3CC-3E47-B674-AAB349499ECD}"/>
              </a:ext>
            </a:extLst>
          </p:cNvPr>
          <p:cNvSpPr/>
          <p:nvPr userDrawn="1"/>
        </p:nvSpPr>
        <p:spPr>
          <a:xfrm>
            <a:off x="0" y="6634717"/>
            <a:ext cx="12192000" cy="223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341073314"/>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4" r:id="rId4"/>
    <p:sldLayoutId id="2147483655" r:id="rId5"/>
    <p:sldLayoutId id="2147483656" r:id="rId6"/>
    <p:sldLayoutId id="2147483652" r:id="rId7"/>
    <p:sldLayoutId id="2147483653" r:id="rId8"/>
  </p:sldLayoutIdLst>
  <p:hf hdr="0" ftr="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mass.gov/onestop" TargetMode="External"/><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www.mass.gov/onestop"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2B63-5BF7-9848-8EBE-D57D0EEF11F6}"/>
              </a:ext>
            </a:extLst>
          </p:cNvPr>
          <p:cNvSpPr>
            <a:spLocks noGrp="1"/>
          </p:cNvSpPr>
          <p:nvPr>
            <p:ph type="ctrTitle"/>
          </p:nvPr>
        </p:nvSpPr>
        <p:spPr>
          <a:xfrm>
            <a:off x="5631254" y="1165676"/>
            <a:ext cx="5486400" cy="2843213"/>
          </a:xfrm>
        </p:spPr>
        <p:txBody>
          <a:bodyPr>
            <a:normAutofit/>
          </a:bodyPr>
          <a:lstStyle/>
          <a:p>
            <a:r>
              <a:rPr lang="en-US" dirty="0"/>
              <a:t>Collaborative Workspace Program</a:t>
            </a:r>
            <a:br>
              <a:rPr lang="en-US" dirty="0"/>
            </a:br>
            <a:r>
              <a:rPr lang="en-US" dirty="0"/>
              <a:t>Guidance Webinar</a:t>
            </a:r>
          </a:p>
        </p:txBody>
      </p:sp>
      <p:sp>
        <p:nvSpPr>
          <p:cNvPr id="3" name="Subtitle 2">
            <a:extLst>
              <a:ext uri="{FF2B5EF4-FFF2-40B4-BE49-F238E27FC236}">
                <a16:creationId xmlns:a16="http://schemas.microsoft.com/office/drawing/2014/main" id="{12FD6214-5B60-7946-A9CD-91D67C48F07F}"/>
              </a:ext>
            </a:extLst>
          </p:cNvPr>
          <p:cNvSpPr>
            <a:spLocks noGrp="1"/>
          </p:cNvSpPr>
          <p:nvPr>
            <p:ph type="subTitle" idx="1"/>
          </p:nvPr>
        </p:nvSpPr>
        <p:spPr>
          <a:xfrm>
            <a:off x="5631254" y="3969995"/>
            <a:ext cx="5486400" cy="1655762"/>
          </a:xfrm>
        </p:spPr>
        <p:txBody>
          <a:bodyPr/>
          <a:lstStyle/>
          <a:p>
            <a:r>
              <a:rPr lang="en-US" dirty="0"/>
              <a:t>Community One Stop for Growth</a:t>
            </a:r>
          </a:p>
        </p:txBody>
      </p:sp>
      <p:sp>
        <p:nvSpPr>
          <p:cNvPr id="4" name="Date Placeholder 3">
            <a:extLst>
              <a:ext uri="{FF2B5EF4-FFF2-40B4-BE49-F238E27FC236}">
                <a16:creationId xmlns:a16="http://schemas.microsoft.com/office/drawing/2014/main" id="{5389C35A-86D9-7F44-BFFE-F0848C4D20B5}"/>
              </a:ext>
            </a:extLst>
          </p:cNvPr>
          <p:cNvSpPr>
            <a:spLocks noGrp="1"/>
          </p:cNvSpPr>
          <p:nvPr>
            <p:ph type="dt" sz="half" idx="4294967295"/>
          </p:nvPr>
        </p:nvSpPr>
        <p:spPr>
          <a:xfrm>
            <a:off x="10175875" y="0"/>
            <a:ext cx="2016125" cy="365125"/>
          </a:xfrm>
          <a:prstGeom prst="rect">
            <a:avLst/>
          </a:prstGeom>
        </p:spPr>
        <p:txBody>
          <a:bodyPr anchor="ctr"/>
          <a:lstStyle/>
          <a:p>
            <a:pPr algn="r"/>
            <a:fld id="{E7BC4C01-1DEC-804F-B7AE-D2AC84913B8D}" type="datetime1">
              <a:rPr lang="en-US" sz="1000" smtClean="0">
                <a:solidFill>
                  <a:schemeClr val="accent6"/>
                </a:solidFill>
              </a:rPr>
              <a:t>2/9/2024</a:t>
            </a:fld>
            <a:endParaRPr lang="en-US" sz="1000" dirty="0">
              <a:solidFill>
                <a:schemeClr val="accent6"/>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1254" y="99669"/>
            <a:ext cx="4056522" cy="832537"/>
          </a:xfrm>
          <a:prstGeom prst="rect">
            <a:avLst/>
          </a:prstGeom>
        </p:spPr>
      </p:pic>
    </p:spTree>
    <p:extLst>
      <p:ext uri="{BB962C8B-B14F-4D97-AF65-F5344CB8AC3E}">
        <p14:creationId xmlns:p14="http://schemas.microsoft.com/office/powerpoint/2010/main" val="92879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839788" y="254118"/>
            <a:ext cx="10515600" cy="1325563"/>
          </a:xfrm>
        </p:spPr>
        <p:txBody>
          <a:bodyPr>
            <a:normAutofit/>
          </a:bodyPr>
          <a:lstStyle/>
          <a:p>
            <a:r>
              <a:rPr lang="en-US" sz="3600" dirty="0">
                <a:solidFill>
                  <a:schemeClr val="accent1"/>
                </a:solidFill>
              </a:rPr>
              <a:t>Successful Application Example #1</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10</a:t>
            </a:fld>
            <a:endParaRPr lang="en-US" dirty="0"/>
          </a:p>
        </p:txBody>
      </p:sp>
      <p:graphicFrame>
        <p:nvGraphicFramePr>
          <p:cNvPr id="6" name="Table 5">
            <a:extLst>
              <a:ext uri="{FF2B5EF4-FFF2-40B4-BE49-F238E27FC236}">
                <a16:creationId xmlns:a16="http://schemas.microsoft.com/office/drawing/2014/main" id="{672D3CFA-C5DA-D132-4ECF-C036F46797BC}"/>
              </a:ext>
            </a:extLst>
          </p:cNvPr>
          <p:cNvGraphicFramePr>
            <a:graphicFrameLocks noGrp="1"/>
          </p:cNvGraphicFramePr>
          <p:nvPr>
            <p:extLst>
              <p:ext uri="{D42A27DB-BD31-4B8C-83A1-F6EECF244321}">
                <p14:modId xmlns:p14="http://schemas.microsoft.com/office/powerpoint/2010/main" val="259808343"/>
              </p:ext>
            </p:extLst>
          </p:nvPr>
        </p:nvGraphicFramePr>
        <p:xfrm>
          <a:off x="557933" y="1357431"/>
          <a:ext cx="10289623" cy="5681720"/>
        </p:xfrm>
        <a:graphic>
          <a:graphicData uri="http://schemas.openxmlformats.org/drawingml/2006/table">
            <a:tbl>
              <a:tblPr firstRow="1" bandRow="1">
                <a:tableStyleId>{2D5ABB26-0587-4C30-8999-92F81FD0307C}</a:tableStyleId>
              </a:tblPr>
              <a:tblGrid>
                <a:gridCol w="2407648">
                  <a:extLst>
                    <a:ext uri="{9D8B030D-6E8A-4147-A177-3AD203B41FA5}">
                      <a16:colId xmlns:a16="http://schemas.microsoft.com/office/drawing/2014/main" val="1413125183"/>
                    </a:ext>
                  </a:extLst>
                </a:gridCol>
                <a:gridCol w="7881975">
                  <a:extLst>
                    <a:ext uri="{9D8B030D-6E8A-4147-A177-3AD203B41FA5}">
                      <a16:colId xmlns:a16="http://schemas.microsoft.com/office/drawing/2014/main" val="1715056663"/>
                    </a:ext>
                  </a:extLst>
                </a:gridCol>
              </a:tblGrid>
              <a:tr h="578819">
                <a:tc>
                  <a:txBody>
                    <a:bodyPr/>
                    <a:lstStyle/>
                    <a:p>
                      <a:r>
                        <a:rPr lang="en-US" b="1" dirty="0">
                          <a:solidFill>
                            <a:schemeClr val="tx1"/>
                          </a:solidFill>
                        </a:rPr>
                        <a:t>Applicant:   </a:t>
                      </a:r>
                    </a:p>
                    <a:p>
                      <a:r>
                        <a:rPr lang="en-US" b="1" baseline="0" dirty="0">
                          <a:solidFill>
                            <a:schemeClr val="tx1"/>
                          </a:solidFill>
                        </a:rPr>
                        <a:t>                                         </a:t>
                      </a:r>
                      <a:endParaRPr lang="en-US" b="1"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solidFill>
                            <a:schemeClr val="tx1"/>
                          </a:solidFill>
                        </a:rPr>
                        <a:t>The Brickyard Collaborative, Lynn (Fit-Out Grant)</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52595">
                <a:tc>
                  <a:txBody>
                    <a:bodyPr/>
                    <a:lstStyle/>
                    <a:p>
                      <a:r>
                        <a:rPr lang="en-US" b="1" dirty="0">
                          <a:solidFill>
                            <a:schemeClr val="tx1"/>
                          </a:solidFill>
                        </a:rPr>
                        <a:t>Project description:</a:t>
                      </a: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r>
                        <a:rPr lang="en-US" b="1" dirty="0">
                          <a:solidFill>
                            <a:schemeClr val="tx1"/>
                          </a:solidFill>
                        </a:rPr>
                        <a:t>What made the project successful?</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baseline="0" dirty="0">
                          <a:solidFill>
                            <a:schemeClr val="tx1"/>
                          </a:solidFill>
                        </a:rPr>
                        <a:t>An established makerspace, the Brickyard is a fully-equipped shared</a:t>
                      </a:r>
                      <a:br>
                        <a:rPr lang="en-US" baseline="0" dirty="0">
                          <a:solidFill>
                            <a:schemeClr val="tx1"/>
                          </a:solidFill>
                        </a:rPr>
                      </a:br>
                      <a:r>
                        <a:rPr lang="en-US" baseline="0" dirty="0">
                          <a:solidFill>
                            <a:schemeClr val="tx1"/>
                          </a:solidFill>
                        </a:rPr>
                        <a:t>space focused on STEAM, technology, math, engineering and art. As</a:t>
                      </a:r>
                    </a:p>
                    <a:p>
                      <a:r>
                        <a:rPr lang="en-US" baseline="0" dirty="0">
                          <a:solidFill>
                            <a:schemeClr val="tx1"/>
                          </a:solidFill>
                        </a:rPr>
                        <a:t>it has grown in size and users, it needed to redesign its layout to </a:t>
                      </a:r>
                      <a:br>
                        <a:rPr lang="en-US" baseline="0" dirty="0">
                          <a:solidFill>
                            <a:schemeClr val="tx1"/>
                          </a:solidFill>
                        </a:rPr>
                      </a:br>
                      <a:r>
                        <a:rPr lang="en-US" baseline="0" dirty="0">
                          <a:solidFill>
                            <a:schemeClr val="tx1"/>
                          </a:solidFill>
                        </a:rPr>
                        <a:t>maximize floorspace and improve traffic flow. </a:t>
                      </a:r>
                    </a:p>
                    <a:p>
                      <a:endParaRPr lang="en-US" baseline="0" dirty="0">
                        <a:solidFill>
                          <a:schemeClr val="tx1"/>
                        </a:solidFill>
                      </a:endParaRPr>
                    </a:p>
                    <a:p>
                      <a:endParaRPr lang="en-US" baseline="0" dirty="0">
                        <a:solidFill>
                          <a:schemeClr val="tx1"/>
                        </a:solidFill>
                      </a:endParaRPr>
                    </a:p>
                    <a:p>
                      <a:r>
                        <a:rPr lang="en-US" baseline="0" dirty="0">
                          <a:solidFill>
                            <a:schemeClr val="tx1"/>
                          </a:solidFill>
                        </a:rPr>
                        <a:t>This application was successful because</a:t>
                      </a:r>
                      <a:br>
                        <a:rPr lang="en-US" baseline="0" dirty="0">
                          <a:solidFill>
                            <a:schemeClr val="tx1"/>
                          </a:solidFill>
                        </a:rPr>
                      </a:br>
                      <a:r>
                        <a:rPr lang="en-US" baseline="0" dirty="0">
                          <a:solidFill>
                            <a:schemeClr val="tx1"/>
                          </a:solidFill>
                        </a:rPr>
                        <a:t>it was able to quantify the impacts and </a:t>
                      </a:r>
                      <a:br>
                        <a:rPr lang="en-US" baseline="0" dirty="0">
                          <a:solidFill>
                            <a:schemeClr val="tx1"/>
                          </a:solidFill>
                        </a:rPr>
                      </a:br>
                      <a:r>
                        <a:rPr lang="en-US" baseline="0" dirty="0">
                          <a:solidFill>
                            <a:schemeClr val="tx1"/>
                          </a:solidFill>
                        </a:rPr>
                        <a:t>benefits of the redesign to its existing </a:t>
                      </a:r>
                      <a:br>
                        <a:rPr lang="en-US" baseline="0" dirty="0">
                          <a:solidFill>
                            <a:schemeClr val="tx1"/>
                          </a:solidFill>
                        </a:rPr>
                      </a:br>
                      <a:r>
                        <a:rPr lang="en-US" baseline="0" dirty="0">
                          <a:solidFill>
                            <a:schemeClr val="tx1"/>
                          </a:solidFill>
                        </a:rPr>
                        <a:t>customers. The project budget was clear</a:t>
                      </a:r>
                      <a:br>
                        <a:rPr lang="en-US" baseline="0" dirty="0">
                          <a:solidFill>
                            <a:schemeClr val="tx1"/>
                          </a:solidFill>
                        </a:rPr>
                      </a:br>
                      <a:r>
                        <a:rPr lang="en-US" baseline="0" dirty="0">
                          <a:solidFill>
                            <a:schemeClr val="tx1"/>
                          </a:solidFill>
                        </a:rPr>
                        <a:t>as was the proposed scope of work.</a:t>
                      </a:r>
                      <a:endParaRPr lang="en-US" dirty="0">
                        <a:solidFill>
                          <a:schemeClr val="tx1"/>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932680">
                <a:tc>
                  <a:txBody>
                    <a:bodyPr/>
                    <a:lstStyle/>
                    <a:p>
                      <a:endParaRPr lang="en-US" b="1" dirty="0"/>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7" name="Picture 6">
            <a:extLst>
              <a:ext uri="{FF2B5EF4-FFF2-40B4-BE49-F238E27FC236}">
                <a16:creationId xmlns:a16="http://schemas.microsoft.com/office/drawing/2014/main" id="{3B759408-B13E-A2EF-3209-BA1F9CB7D6BB}"/>
              </a:ext>
            </a:extLst>
          </p:cNvPr>
          <p:cNvPicPr>
            <a:picLocks noChangeAspect="1"/>
          </p:cNvPicPr>
          <p:nvPr/>
        </p:nvPicPr>
        <p:blipFill>
          <a:blip r:embed="rId2"/>
          <a:stretch>
            <a:fillRect/>
          </a:stretch>
        </p:blipFill>
        <p:spPr>
          <a:xfrm>
            <a:off x="7324725" y="3763681"/>
            <a:ext cx="4784282" cy="2734613"/>
          </a:xfrm>
          <a:prstGeom prst="rect">
            <a:avLst/>
          </a:prstGeom>
        </p:spPr>
      </p:pic>
    </p:spTree>
    <p:extLst>
      <p:ext uri="{BB962C8B-B14F-4D97-AF65-F5344CB8AC3E}">
        <p14:creationId xmlns:p14="http://schemas.microsoft.com/office/powerpoint/2010/main" val="4174210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2C371F-0444-7560-8DC7-8A202DBA1C15}"/>
              </a:ext>
            </a:extLst>
          </p:cNvPr>
          <p:cNvPicPr>
            <a:picLocks noChangeAspect="1"/>
          </p:cNvPicPr>
          <p:nvPr/>
        </p:nvPicPr>
        <p:blipFill>
          <a:blip r:embed="rId2"/>
          <a:stretch>
            <a:fillRect/>
          </a:stretch>
        </p:blipFill>
        <p:spPr>
          <a:xfrm>
            <a:off x="7622608" y="3193504"/>
            <a:ext cx="4434235" cy="2421679"/>
          </a:xfrm>
          <a:prstGeom prst="rect">
            <a:avLst/>
          </a:prstGeom>
        </p:spPr>
      </p:pic>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839788" y="22225"/>
            <a:ext cx="10515600" cy="1325563"/>
          </a:xfrm>
        </p:spPr>
        <p:txBody>
          <a:bodyPr>
            <a:normAutofit/>
          </a:bodyPr>
          <a:lstStyle/>
          <a:p>
            <a:r>
              <a:rPr lang="en-US" sz="3600" dirty="0">
                <a:solidFill>
                  <a:schemeClr val="accent4"/>
                </a:solidFill>
              </a:rPr>
              <a:t>Successful Application Example #2</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11</a:t>
            </a:fld>
            <a:endParaRPr lang="en-US" dirty="0"/>
          </a:p>
        </p:txBody>
      </p:sp>
      <p:graphicFrame>
        <p:nvGraphicFramePr>
          <p:cNvPr id="6" name="Table 5">
            <a:extLst>
              <a:ext uri="{FF2B5EF4-FFF2-40B4-BE49-F238E27FC236}">
                <a16:creationId xmlns:a16="http://schemas.microsoft.com/office/drawing/2014/main" id="{672D3CFA-C5DA-D132-4ECF-C036F46797BC}"/>
              </a:ext>
            </a:extLst>
          </p:cNvPr>
          <p:cNvGraphicFramePr>
            <a:graphicFrameLocks noGrp="1"/>
          </p:cNvGraphicFramePr>
          <p:nvPr>
            <p:extLst>
              <p:ext uri="{D42A27DB-BD31-4B8C-83A1-F6EECF244321}">
                <p14:modId xmlns:p14="http://schemas.microsoft.com/office/powerpoint/2010/main" val="1913913948"/>
              </p:ext>
            </p:extLst>
          </p:nvPr>
        </p:nvGraphicFramePr>
        <p:xfrm>
          <a:off x="462683" y="1182635"/>
          <a:ext cx="10289623" cy="6443419"/>
        </p:xfrm>
        <a:graphic>
          <a:graphicData uri="http://schemas.openxmlformats.org/drawingml/2006/table">
            <a:tbl>
              <a:tblPr firstRow="1" bandRow="1">
                <a:tableStyleId>{2D5ABB26-0587-4C30-8999-92F81FD0307C}</a:tableStyleId>
              </a:tblPr>
              <a:tblGrid>
                <a:gridCol w="2407648">
                  <a:extLst>
                    <a:ext uri="{9D8B030D-6E8A-4147-A177-3AD203B41FA5}">
                      <a16:colId xmlns:a16="http://schemas.microsoft.com/office/drawing/2014/main" val="1413125183"/>
                    </a:ext>
                  </a:extLst>
                </a:gridCol>
                <a:gridCol w="7881975">
                  <a:extLst>
                    <a:ext uri="{9D8B030D-6E8A-4147-A177-3AD203B41FA5}">
                      <a16:colId xmlns:a16="http://schemas.microsoft.com/office/drawing/2014/main" val="1715056663"/>
                    </a:ext>
                  </a:extLst>
                </a:gridCol>
              </a:tblGrid>
              <a:tr h="578819">
                <a:tc>
                  <a:txBody>
                    <a:bodyPr/>
                    <a:lstStyle/>
                    <a:p>
                      <a:r>
                        <a:rPr lang="en-US" b="1" dirty="0">
                          <a:solidFill>
                            <a:schemeClr val="tx1"/>
                          </a:solidFill>
                        </a:rPr>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solidFill>
                            <a:schemeClr val="tx1"/>
                          </a:solidFill>
                        </a:rPr>
                        <a:t>Groundwork Fall River, Fall River (Fit-Out Grant)</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52595">
                <a:tc>
                  <a:txBody>
                    <a:bodyPr/>
                    <a:lstStyle/>
                    <a:p>
                      <a:r>
                        <a:rPr lang="en-US" b="1" dirty="0">
                          <a:solidFill>
                            <a:schemeClr val="tx1"/>
                          </a:solidFill>
                        </a:rPr>
                        <a:t>Project description:</a:t>
                      </a: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r>
                        <a:rPr lang="en-US" b="1" dirty="0">
                          <a:solidFill>
                            <a:schemeClr val="tx1"/>
                          </a:solidFill>
                        </a:rPr>
                        <a:t>What made the project successful?</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baseline="0" dirty="0">
                          <a:solidFill>
                            <a:schemeClr val="tx1"/>
                          </a:solidFill>
                        </a:rPr>
                        <a:t>Groundwork in Fall River is a 5,000 </a:t>
                      </a:r>
                      <a:r>
                        <a:rPr lang="en-US" baseline="0" dirty="0" err="1">
                          <a:solidFill>
                            <a:schemeClr val="tx1"/>
                          </a:solidFill>
                        </a:rPr>
                        <a:t>sq.ft</a:t>
                      </a:r>
                      <a:r>
                        <a:rPr lang="en-US" baseline="0" dirty="0">
                          <a:solidFill>
                            <a:schemeClr val="tx1"/>
                          </a:solidFill>
                        </a:rPr>
                        <a:t>. co-working site that sought to add conference rooms, soundproof phone booths and additional seating at their newest location. </a:t>
                      </a:r>
                    </a:p>
                    <a:p>
                      <a:endParaRPr lang="en-US" baseline="0" dirty="0">
                        <a:solidFill>
                          <a:schemeClr val="tx1"/>
                        </a:solidFill>
                      </a:endParaRPr>
                    </a:p>
                    <a:p>
                      <a:endParaRPr 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management team at Groundwork had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prior experience operating a successful co-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working site in New Bedford. They provided </a:t>
                      </a:r>
                      <a:br>
                        <a:rPr lang="en-US" dirty="0">
                          <a:solidFill>
                            <a:schemeClr val="tx1"/>
                          </a:solidFill>
                        </a:rPr>
                      </a:br>
                      <a:r>
                        <a:rPr lang="en-US" dirty="0">
                          <a:solidFill>
                            <a:schemeClr val="tx1"/>
                          </a:solidFill>
                        </a:rPr>
                        <a:t>data validating that their proposed physical </a:t>
                      </a:r>
                      <a:br>
                        <a:rPr lang="en-US" dirty="0">
                          <a:solidFill>
                            <a:schemeClr val="tx1"/>
                          </a:solidFill>
                        </a:rPr>
                      </a:br>
                      <a:r>
                        <a:rPr lang="en-US" dirty="0">
                          <a:solidFill>
                            <a:schemeClr val="tx1"/>
                          </a:solidFill>
                        </a:rPr>
                        <a:t>space and programming met market </a:t>
                      </a:r>
                      <a:br>
                        <a:rPr lang="en-US" dirty="0">
                          <a:solidFill>
                            <a:schemeClr val="tx1"/>
                          </a:solidFill>
                        </a:rPr>
                      </a:br>
                      <a:r>
                        <a:rPr lang="en-US" dirty="0">
                          <a:solidFill>
                            <a:schemeClr val="tx1"/>
                          </a:solidFill>
                        </a:rPr>
                        <a:t>demands. This, along with an in-depth </a:t>
                      </a:r>
                      <a:br>
                        <a:rPr lang="en-US" dirty="0">
                          <a:solidFill>
                            <a:schemeClr val="tx1"/>
                          </a:solidFill>
                        </a:rPr>
                      </a:br>
                      <a:r>
                        <a:rPr lang="en-US" dirty="0">
                          <a:solidFill>
                            <a:schemeClr val="tx1"/>
                          </a:solidFill>
                        </a:rPr>
                        <a:t>business plan, helped their application be </a:t>
                      </a:r>
                      <a:br>
                        <a:rPr lang="en-US" dirty="0">
                          <a:solidFill>
                            <a:schemeClr val="tx1"/>
                          </a:solidFill>
                        </a:rPr>
                      </a:br>
                      <a:r>
                        <a:rPr lang="en-US" dirty="0">
                          <a:solidFill>
                            <a:schemeClr val="tx1"/>
                          </a:solidFill>
                        </a:rPr>
                        <a:t>successful during the review phase. </a:t>
                      </a:r>
                      <a:endParaRPr 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932680">
                <a:tc>
                  <a:txBody>
                    <a:bodyPr/>
                    <a:lstStyle/>
                    <a:p>
                      <a:endParaRPr lang="en-US" b="1" dirty="0"/>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spTree>
    <p:extLst>
      <p:ext uri="{BB962C8B-B14F-4D97-AF65-F5344CB8AC3E}">
        <p14:creationId xmlns:p14="http://schemas.microsoft.com/office/powerpoint/2010/main" val="2629422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3"/>
                </a:solidFill>
              </a:rPr>
              <a:t>Successful Application Example #3</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12</a:t>
            </a:fld>
            <a:endParaRPr lang="en-US" dirty="0"/>
          </a:p>
        </p:txBody>
      </p:sp>
      <p:graphicFrame>
        <p:nvGraphicFramePr>
          <p:cNvPr id="6" name="Table 5">
            <a:extLst>
              <a:ext uri="{FF2B5EF4-FFF2-40B4-BE49-F238E27FC236}">
                <a16:creationId xmlns:a16="http://schemas.microsoft.com/office/drawing/2014/main" id="{672D3CFA-C5DA-D132-4ECF-C036F46797BC}"/>
              </a:ext>
            </a:extLst>
          </p:cNvPr>
          <p:cNvGraphicFramePr>
            <a:graphicFrameLocks noGrp="1"/>
          </p:cNvGraphicFramePr>
          <p:nvPr>
            <p:extLst>
              <p:ext uri="{D42A27DB-BD31-4B8C-83A1-F6EECF244321}">
                <p14:modId xmlns:p14="http://schemas.microsoft.com/office/powerpoint/2010/main" val="2439144789"/>
              </p:ext>
            </p:extLst>
          </p:nvPr>
        </p:nvGraphicFramePr>
        <p:xfrm>
          <a:off x="462683" y="1557456"/>
          <a:ext cx="10289623" cy="5894779"/>
        </p:xfrm>
        <a:graphic>
          <a:graphicData uri="http://schemas.openxmlformats.org/drawingml/2006/table">
            <a:tbl>
              <a:tblPr firstRow="1" bandRow="1">
                <a:tableStyleId>{2D5ABB26-0587-4C30-8999-92F81FD0307C}</a:tableStyleId>
              </a:tblPr>
              <a:tblGrid>
                <a:gridCol w="2407648">
                  <a:extLst>
                    <a:ext uri="{9D8B030D-6E8A-4147-A177-3AD203B41FA5}">
                      <a16:colId xmlns:a16="http://schemas.microsoft.com/office/drawing/2014/main" val="1413125183"/>
                    </a:ext>
                  </a:extLst>
                </a:gridCol>
                <a:gridCol w="7881975">
                  <a:extLst>
                    <a:ext uri="{9D8B030D-6E8A-4147-A177-3AD203B41FA5}">
                      <a16:colId xmlns:a16="http://schemas.microsoft.com/office/drawing/2014/main" val="1715056663"/>
                    </a:ext>
                  </a:extLst>
                </a:gridCol>
              </a:tblGrid>
              <a:tr h="578819">
                <a:tc>
                  <a:txBody>
                    <a:bodyPr/>
                    <a:lstStyle/>
                    <a:p>
                      <a:r>
                        <a:rPr lang="en-US" b="1" dirty="0">
                          <a:solidFill>
                            <a:schemeClr val="tx1"/>
                          </a:solidFill>
                        </a:rPr>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solidFill>
                            <a:schemeClr val="tx1"/>
                          </a:solidFill>
                        </a:rPr>
                        <a:t>Berkshire Innovation Center, Pittsfield (Seed Grant)</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52595">
                <a:tc>
                  <a:txBody>
                    <a:bodyPr/>
                    <a:lstStyle/>
                    <a:p>
                      <a:r>
                        <a:rPr lang="en-US" b="1" dirty="0">
                          <a:solidFill>
                            <a:schemeClr val="tx1"/>
                          </a:solidFill>
                        </a:rPr>
                        <a:t>Project description:</a:t>
                      </a: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r>
                        <a:rPr lang="en-US" b="1" dirty="0">
                          <a:solidFill>
                            <a:schemeClr val="tx1"/>
                          </a:solidFill>
                        </a:rPr>
                        <a:t>What made the project successful?</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baseline="0" dirty="0">
                          <a:solidFill>
                            <a:schemeClr val="tx1"/>
                          </a:solidFill>
                        </a:rPr>
                        <a:t>The BIC is a multi-faceted facility offering members the ability to access its research and innovation space to explore new technologies. After operating for two years, it wanted to explore the potential to redesign its current space as well as expand.  The BIC wanted to engage a consultant to develop a feasibility study/business plan to study the idea. </a:t>
                      </a:r>
                    </a:p>
                    <a:p>
                      <a:endParaRPr lang="en-US" baseline="0" dirty="0">
                        <a:solidFill>
                          <a:schemeClr val="tx1"/>
                        </a:solidFill>
                      </a:endParaRPr>
                    </a:p>
                    <a:p>
                      <a:r>
                        <a:rPr lang="en-US" baseline="0" dirty="0">
                          <a:solidFill>
                            <a:schemeClr val="tx1"/>
                          </a:solidFill>
                        </a:rPr>
                        <a:t>This request received a favorable review as it was able to highlight gaps in the western Mass market for similar services offered in Pittsfield. The BIC had already met with a consultant to discuss their needs and submitted a thorough and reasonable scope of work.  It also submitted proof of matching funds.  </a:t>
                      </a:r>
                      <a:endParaRPr lang="en-US" dirty="0">
                        <a:solidFill>
                          <a:schemeClr val="tx1"/>
                        </a:solidFill>
                      </a:endParaRPr>
                    </a:p>
                    <a:p>
                      <a:endParaRPr lang="en-US" dirty="0">
                        <a:solidFill>
                          <a:schemeClr val="tx1"/>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932680">
                <a:tc>
                  <a:txBody>
                    <a:bodyPr/>
                    <a:lstStyle/>
                    <a:p>
                      <a:endParaRPr lang="en-US" b="1" dirty="0"/>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spTree>
    <p:extLst>
      <p:ext uri="{BB962C8B-B14F-4D97-AF65-F5344CB8AC3E}">
        <p14:creationId xmlns:p14="http://schemas.microsoft.com/office/powerpoint/2010/main" val="2741572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534458" y="324781"/>
            <a:ext cx="10515600" cy="1325563"/>
          </a:xfrm>
        </p:spPr>
        <p:txBody>
          <a:bodyPr>
            <a:normAutofit/>
          </a:bodyPr>
          <a:lstStyle/>
          <a:p>
            <a:r>
              <a:rPr lang="en-US" sz="3600" dirty="0">
                <a:solidFill>
                  <a:schemeClr val="accent1"/>
                </a:solidFill>
              </a:rPr>
              <a:t>Completing the Full Application</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13</a:t>
            </a:fld>
            <a:endParaRPr lang="en-US" dirty="0"/>
          </a:p>
        </p:txBody>
      </p:sp>
      <p:sp>
        <p:nvSpPr>
          <p:cNvPr id="3" name="Content Placeholder 2">
            <a:extLst>
              <a:ext uri="{FF2B5EF4-FFF2-40B4-BE49-F238E27FC236}">
                <a16:creationId xmlns:a16="http://schemas.microsoft.com/office/drawing/2014/main" id="{4243B6EB-BD65-4C4D-C0B7-4D9A81572D68}"/>
              </a:ext>
            </a:extLst>
          </p:cNvPr>
          <p:cNvSpPr txBox="1">
            <a:spLocks/>
          </p:cNvSpPr>
          <p:nvPr/>
        </p:nvSpPr>
        <p:spPr>
          <a:xfrm>
            <a:off x="462685" y="1480979"/>
            <a:ext cx="6922184" cy="4627213"/>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solidFill>
                  <a:schemeClr val="tx1"/>
                </a:solidFill>
              </a:rPr>
              <a:t>Key Question: </a:t>
            </a:r>
            <a:r>
              <a:rPr lang="en-US" sz="1800" dirty="0">
                <a:solidFill>
                  <a:schemeClr val="tx1"/>
                </a:solidFill>
              </a:rPr>
              <a:t>In Section 2 of the Full Application, applicants are asked to indicate the Project Category. To be reviewed by the Collaborative Workspace program, applicants should make the following selections in question 2.4:</a:t>
            </a:r>
          </a:p>
          <a:p>
            <a:pPr>
              <a:lnSpc>
                <a:spcPct val="100000"/>
              </a:lnSpc>
            </a:pPr>
            <a:endParaRPr lang="en-US" dirty="0">
              <a:solidFill>
                <a:schemeClr val="tx1"/>
              </a:solidFill>
            </a:endParaRPr>
          </a:p>
          <a:p>
            <a:pPr marL="0" indent="0">
              <a:lnSpc>
                <a:spcPct val="100000"/>
              </a:lnSpc>
              <a:buNone/>
            </a:pPr>
            <a:endParaRPr lang="en-US" dirty="0">
              <a:solidFill>
                <a:schemeClr val="tx1"/>
              </a:solidFill>
            </a:endParaRPr>
          </a:p>
          <a:p>
            <a:pPr>
              <a:lnSpc>
                <a:spcPct val="100000"/>
              </a:lnSpc>
            </a:pPr>
            <a:endParaRPr lang="en-US" dirty="0">
              <a:solidFill>
                <a:schemeClr val="tx1"/>
              </a:solidFill>
            </a:endParaRPr>
          </a:p>
          <a:p>
            <a:pPr>
              <a:lnSpc>
                <a:spcPct val="100000"/>
              </a:lnSpc>
            </a:pPr>
            <a:endParaRPr lang="en-US" dirty="0">
              <a:solidFill>
                <a:schemeClr val="tx1"/>
              </a:solidFill>
            </a:endParaRPr>
          </a:p>
          <a:p>
            <a:pPr marL="0" indent="0">
              <a:lnSpc>
                <a:spcPct val="100000"/>
              </a:lnSpc>
              <a:buFont typeface="Arial" panose="020B0604020202020204" pitchFamily="34" charset="0"/>
              <a:buNone/>
            </a:pPr>
            <a:endParaRPr lang="en-US" sz="1800" dirty="0">
              <a:solidFill>
                <a:schemeClr val="tx1"/>
              </a:solidFill>
            </a:endParaRPr>
          </a:p>
          <a:p>
            <a:pPr marL="0" indent="0">
              <a:lnSpc>
                <a:spcPct val="100000"/>
              </a:lnSpc>
              <a:buFont typeface="Arial" panose="020B0604020202020204" pitchFamily="34" charset="0"/>
              <a:buNone/>
            </a:pPr>
            <a:r>
              <a:rPr lang="en-US" sz="1800" dirty="0"/>
              <a:t>Visit </a:t>
            </a:r>
            <a:r>
              <a:rPr lang="en-US" sz="1800" u="sng" dirty="0">
                <a:solidFill>
                  <a:srgbClr val="0070C0"/>
                </a:solidFill>
              </a:rPr>
              <a:t>www.mass.gov/onestop</a:t>
            </a:r>
            <a:r>
              <a:rPr lang="en-US" sz="1800" i="1" dirty="0"/>
              <a:t> </a:t>
            </a:r>
            <a:r>
              <a:rPr lang="en-US" sz="1800" dirty="0"/>
              <a:t>to view: </a:t>
            </a:r>
            <a:r>
              <a:rPr lang="en-US" sz="1800" b="1" i="1" dirty="0"/>
              <a:t>One Stop Webinar 2: Application Guidance</a:t>
            </a:r>
            <a:endParaRPr lang="en-US" sz="1800" b="1" dirty="0"/>
          </a:p>
        </p:txBody>
      </p:sp>
      <p:pic>
        <p:nvPicPr>
          <p:cNvPr id="1026" name="Picture 2">
            <a:extLst>
              <a:ext uri="{FF2B5EF4-FFF2-40B4-BE49-F238E27FC236}">
                <a16:creationId xmlns:a16="http://schemas.microsoft.com/office/drawing/2014/main" id="{6B2ACC43-2CFB-A3A0-A4DA-4EC3CF09F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4531" y="1630349"/>
            <a:ext cx="4414416" cy="432847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7670F700-9F02-7D4C-8F03-48649B7C9998}"/>
              </a:ext>
            </a:extLst>
          </p:cNvPr>
          <p:cNvGraphicFramePr>
            <a:graphicFrameLocks noGrp="1"/>
          </p:cNvGraphicFramePr>
          <p:nvPr>
            <p:extLst>
              <p:ext uri="{D42A27DB-BD31-4B8C-83A1-F6EECF244321}">
                <p14:modId xmlns:p14="http://schemas.microsoft.com/office/powerpoint/2010/main" val="3804341149"/>
              </p:ext>
            </p:extLst>
          </p:nvPr>
        </p:nvGraphicFramePr>
        <p:xfrm>
          <a:off x="534458" y="2831925"/>
          <a:ext cx="6603714" cy="1925320"/>
        </p:xfrm>
        <a:graphic>
          <a:graphicData uri="http://schemas.openxmlformats.org/drawingml/2006/table">
            <a:tbl>
              <a:tblPr firstRow="1" bandRow="1">
                <a:tableStyleId>{5C22544A-7EE6-4342-B048-85BDC9FD1C3A}</a:tableStyleId>
              </a:tblPr>
              <a:tblGrid>
                <a:gridCol w="3301857">
                  <a:extLst>
                    <a:ext uri="{9D8B030D-6E8A-4147-A177-3AD203B41FA5}">
                      <a16:colId xmlns:a16="http://schemas.microsoft.com/office/drawing/2014/main" val="742599821"/>
                    </a:ext>
                  </a:extLst>
                </a:gridCol>
                <a:gridCol w="3301857">
                  <a:extLst>
                    <a:ext uri="{9D8B030D-6E8A-4147-A177-3AD203B41FA5}">
                      <a16:colId xmlns:a16="http://schemas.microsoft.com/office/drawing/2014/main" val="3790305203"/>
                    </a:ext>
                  </a:extLst>
                </a:gridCol>
              </a:tblGrid>
              <a:tr h="370840">
                <a:tc>
                  <a:txBody>
                    <a:bodyPr/>
                    <a:lstStyle/>
                    <a:p>
                      <a:r>
                        <a:rPr lang="en-US" b="0" dirty="0">
                          <a:solidFill>
                            <a:schemeClr val="tx1"/>
                          </a:solidFill>
                        </a:rPr>
                        <a:t>Development Continuum: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Building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0030664"/>
                  </a:ext>
                </a:extLst>
              </a:tr>
              <a:tr h="370840">
                <a:tc>
                  <a:txBody>
                    <a:bodyPr/>
                    <a:lstStyle/>
                    <a:p>
                      <a:r>
                        <a:rPr lang="en-US" b="0" dirty="0">
                          <a:solidFill>
                            <a:schemeClr val="tx1"/>
                          </a:solidFill>
                        </a:rPr>
                        <a:t>Project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Creating Collaborative Workspace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2589301"/>
                  </a:ext>
                </a:extLst>
              </a:tr>
              <a:tr h="370840">
                <a:tc>
                  <a:txBody>
                    <a:bodyPr/>
                    <a:lstStyle/>
                    <a:p>
                      <a:r>
                        <a:rPr lang="en-US" b="0" dirty="0">
                          <a:solidFill>
                            <a:schemeClr val="tx1"/>
                          </a:solidFill>
                        </a:rPr>
                        <a:t>Project Focus: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Select the most appropriate project type for your 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3630218"/>
                  </a:ext>
                </a:extLst>
              </a:tr>
            </a:tbl>
          </a:graphicData>
        </a:graphic>
      </p:graphicFrame>
    </p:spTree>
    <p:extLst>
      <p:ext uri="{BB962C8B-B14F-4D97-AF65-F5344CB8AC3E}">
        <p14:creationId xmlns:p14="http://schemas.microsoft.com/office/powerpoint/2010/main" val="138657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1"/>
                </a:solidFill>
              </a:rPr>
              <a:t>FY25 Round  - Timeline</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14</a:t>
            </a:fld>
            <a:endParaRPr lang="en-US" dirty="0"/>
          </a:p>
        </p:txBody>
      </p:sp>
      <p:grpSp>
        <p:nvGrpSpPr>
          <p:cNvPr id="3" name="Group 2">
            <a:extLst>
              <a:ext uri="{FF2B5EF4-FFF2-40B4-BE49-F238E27FC236}">
                <a16:creationId xmlns:a16="http://schemas.microsoft.com/office/drawing/2014/main" id="{307E5274-5628-C662-802C-20EF61B41718}"/>
              </a:ext>
            </a:extLst>
          </p:cNvPr>
          <p:cNvGrpSpPr/>
          <p:nvPr/>
        </p:nvGrpSpPr>
        <p:grpSpPr>
          <a:xfrm>
            <a:off x="186495" y="1728677"/>
            <a:ext cx="819423" cy="595427"/>
            <a:chOff x="343530" y="1486048"/>
            <a:chExt cx="819423" cy="595427"/>
          </a:xfrm>
        </p:grpSpPr>
        <p:pic>
          <p:nvPicPr>
            <p:cNvPr id="4" name="Picture 3">
              <a:extLst>
                <a:ext uri="{FF2B5EF4-FFF2-40B4-BE49-F238E27FC236}">
                  <a16:creationId xmlns:a16="http://schemas.microsoft.com/office/drawing/2014/main" id="{CD636E23-E4DC-332F-BA2F-97F4A8EC8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65" y="1527792"/>
              <a:ext cx="530352" cy="511937"/>
            </a:xfrm>
            <a:prstGeom prst="rect">
              <a:avLst/>
            </a:prstGeom>
          </p:spPr>
        </p:pic>
        <p:sp>
          <p:nvSpPr>
            <p:cNvPr id="5" name="TextBox 4">
              <a:extLst>
                <a:ext uri="{FF2B5EF4-FFF2-40B4-BE49-F238E27FC236}">
                  <a16:creationId xmlns:a16="http://schemas.microsoft.com/office/drawing/2014/main" id="{E3F15CA9-2DF5-FAA6-FC98-64AE3147A851}"/>
                </a:ext>
              </a:extLst>
            </p:cNvPr>
            <p:cNvSpPr txBox="1"/>
            <p:nvPr/>
          </p:nvSpPr>
          <p:spPr>
            <a:xfrm>
              <a:off x="343530" y="1486048"/>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dirty="0">
                  <a:solidFill>
                    <a:srgbClr val="00558C"/>
                  </a:solidFill>
                </a:rPr>
                <a:t>Jan.</a:t>
              </a:r>
            </a:p>
          </p:txBody>
        </p:sp>
      </p:grpSp>
      <p:sp>
        <p:nvSpPr>
          <p:cNvPr id="7" name="Arrow: Down 6">
            <a:extLst>
              <a:ext uri="{FF2B5EF4-FFF2-40B4-BE49-F238E27FC236}">
                <a16:creationId xmlns:a16="http://schemas.microsoft.com/office/drawing/2014/main" id="{52B4F262-8655-A7E2-018A-8A06E91062B9}"/>
              </a:ext>
            </a:extLst>
          </p:cNvPr>
          <p:cNvSpPr/>
          <p:nvPr/>
        </p:nvSpPr>
        <p:spPr>
          <a:xfrm>
            <a:off x="331030" y="2362093"/>
            <a:ext cx="484632" cy="30968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003A8A5-A523-543A-7C42-76CFBF7FD03E}"/>
              </a:ext>
            </a:extLst>
          </p:cNvPr>
          <p:cNvGrpSpPr/>
          <p:nvPr/>
        </p:nvGrpSpPr>
        <p:grpSpPr>
          <a:xfrm>
            <a:off x="186573" y="5496957"/>
            <a:ext cx="819423" cy="595427"/>
            <a:chOff x="322749" y="5669917"/>
            <a:chExt cx="819423" cy="595427"/>
          </a:xfrm>
        </p:grpSpPr>
        <p:pic>
          <p:nvPicPr>
            <p:cNvPr id="10" name="Picture 9">
              <a:extLst>
                <a:ext uri="{FF2B5EF4-FFF2-40B4-BE49-F238E27FC236}">
                  <a16:creationId xmlns:a16="http://schemas.microsoft.com/office/drawing/2014/main" id="{CF771971-0827-6F88-FFCB-99AFE749A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84" y="5711661"/>
              <a:ext cx="530352" cy="511937"/>
            </a:xfrm>
            <a:prstGeom prst="rect">
              <a:avLst/>
            </a:prstGeom>
          </p:spPr>
        </p:pic>
        <p:sp>
          <p:nvSpPr>
            <p:cNvPr id="11" name="TextBox 10">
              <a:extLst>
                <a:ext uri="{FF2B5EF4-FFF2-40B4-BE49-F238E27FC236}">
                  <a16:creationId xmlns:a16="http://schemas.microsoft.com/office/drawing/2014/main" id="{93CF5883-CE1A-3FA0-3605-8963AA260878}"/>
                </a:ext>
              </a:extLst>
            </p:cNvPr>
            <p:cNvSpPr txBox="1"/>
            <p:nvPr/>
          </p:nvSpPr>
          <p:spPr>
            <a:xfrm>
              <a:off x="322749" y="5669917"/>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dirty="0">
                  <a:solidFill>
                    <a:srgbClr val="00558C"/>
                  </a:solidFill>
                </a:rPr>
                <a:t>Sept.</a:t>
              </a:r>
            </a:p>
          </p:txBody>
        </p:sp>
      </p:grpSp>
      <p:sp>
        <p:nvSpPr>
          <p:cNvPr id="12" name="Content Placeholder 1">
            <a:extLst>
              <a:ext uri="{FF2B5EF4-FFF2-40B4-BE49-F238E27FC236}">
                <a16:creationId xmlns:a16="http://schemas.microsoft.com/office/drawing/2014/main" id="{2DD44A5F-BB23-598B-C8D8-C5530015BC76}"/>
              </a:ext>
            </a:extLst>
          </p:cNvPr>
          <p:cNvSpPr txBox="1">
            <a:spLocks/>
          </p:cNvSpPr>
          <p:nvPr/>
        </p:nvSpPr>
        <p:spPr>
          <a:xfrm>
            <a:off x="1078992" y="1785197"/>
            <a:ext cx="10617280" cy="44812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en-US" sz="1600" b="1" dirty="0"/>
              <a:t>Full Application and Expression of Interest Open (January) </a:t>
            </a:r>
            <a:r>
              <a:rPr lang="en-US" sz="1600" dirty="0"/>
              <a:t>– The Full Application is the official form for submitting all funding requests. Applicants may now begin to work on applications in the IGX system, however applications will only be accepted during the submission period. </a:t>
            </a:r>
          </a:p>
          <a:p>
            <a:pPr lvl="1">
              <a:lnSpc>
                <a:spcPct val="100000"/>
              </a:lnSpc>
            </a:pPr>
            <a:endParaRPr lang="en-US" sz="1600" b="1" dirty="0"/>
          </a:p>
          <a:p>
            <a:pPr lvl="1">
              <a:lnSpc>
                <a:spcPct val="100000"/>
              </a:lnSpc>
            </a:pPr>
            <a:r>
              <a:rPr lang="en-US" sz="1600" b="1" dirty="0"/>
              <a:t>One Stop Guidance Phase (January – May) </a:t>
            </a:r>
            <a:r>
              <a:rPr lang="en-US" sz="1600" dirty="0"/>
              <a:t>– A series of webinars will be hosted be both the One Stop Team and staff from each program within the One Stop. In addition, office hours will be hosted to answer applicant questions. Visit </a:t>
            </a:r>
            <a:r>
              <a:rPr lang="en-US" sz="1600" dirty="0">
                <a:solidFill>
                  <a:srgbClr val="0070C0"/>
                </a:solidFill>
                <a:hlinkClick r:id="rId3">
                  <a:extLst>
                    <a:ext uri="{A12FA001-AC4F-418D-AE19-62706E023703}">
                      <ahyp:hlinkClr xmlns:ahyp="http://schemas.microsoft.com/office/drawing/2018/hyperlinkcolor" val="tx"/>
                    </a:ext>
                  </a:extLst>
                </a:hlinkClick>
              </a:rPr>
              <a:t>www.mass.gov/onestop</a:t>
            </a:r>
            <a:r>
              <a:rPr lang="en-US" sz="1600" dirty="0">
                <a:solidFill>
                  <a:srgbClr val="0070C0"/>
                </a:solidFill>
              </a:rPr>
              <a:t> </a:t>
            </a:r>
            <a:r>
              <a:rPr lang="en-US" sz="1600" dirty="0"/>
              <a:t>for the full schedule of webinars and office hours.</a:t>
            </a:r>
          </a:p>
          <a:p>
            <a:pPr marL="111600" lvl="1" indent="0">
              <a:lnSpc>
                <a:spcPct val="100000"/>
              </a:lnSpc>
              <a:buFont typeface="Arial" panose="020B0604020202020204" pitchFamily="34" charset="0"/>
              <a:buNone/>
            </a:pPr>
            <a:endParaRPr lang="en-US" sz="1600" b="1" dirty="0"/>
          </a:p>
          <a:p>
            <a:pPr lvl="1">
              <a:lnSpc>
                <a:spcPct val="100000"/>
              </a:lnSpc>
            </a:pPr>
            <a:r>
              <a:rPr lang="en-US" sz="1600" b="1" dirty="0"/>
              <a:t>Full Application Submission Period (May-June) </a:t>
            </a:r>
            <a:r>
              <a:rPr lang="en-US" sz="1600" dirty="0"/>
              <a:t>– Applicants may submit their Full Application(s) beginning May 6, 2024. All applications must be submitted by the </a:t>
            </a:r>
            <a:r>
              <a:rPr lang="en-US" sz="1600" b="1" dirty="0"/>
              <a:t>Full Application deadline of 11:59 p.m. on Wednesday, </a:t>
            </a:r>
            <a:br>
              <a:rPr lang="en-US" sz="1600" b="1" dirty="0"/>
            </a:br>
            <a:r>
              <a:rPr lang="en-US" sz="1600" b="1" dirty="0"/>
              <a:t>June 5</a:t>
            </a:r>
            <a:r>
              <a:rPr lang="en-US" sz="1600" dirty="0"/>
              <a:t>.</a:t>
            </a:r>
          </a:p>
          <a:p>
            <a:pPr lvl="1">
              <a:lnSpc>
                <a:spcPct val="100000"/>
              </a:lnSpc>
            </a:pPr>
            <a:endParaRPr lang="en-US" sz="1600" dirty="0"/>
          </a:p>
          <a:p>
            <a:pPr lvl="1">
              <a:lnSpc>
                <a:spcPct val="100000"/>
              </a:lnSpc>
            </a:pPr>
            <a:r>
              <a:rPr lang="en-US" sz="1600" b="1" dirty="0"/>
              <a:t>Review and Evaluation (July – August) </a:t>
            </a:r>
            <a:r>
              <a:rPr lang="en-US" sz="1600" dirty="0"/>
              <a:t>–</a:t>
            </a:r>
            <a:r>
              <a:rPr lang="en-US" sz="1600" b="1" dirty="0"/>
              <a:t> </a:t>
            </a:r>
            <a:r>
              <a:rPr lang="en-US" sz="1600" dirty="0"/>
              <a:t>All complete and eligible Full Applications submitted by the deadline will be reviewed and evaluated by the corresponding program managers at each state agency. The One Stop team will also conduct joint application reviews across agencies. Based on the program’s criteria, each program will prepare its list of applications recommended for funding, to be further reviewed and approved by agency and Secretariat leadership.</a:t>
            </a:r>
            <a:br>
              <a:rPr lang="en-US" sz="1600" dirty="0"/>
            </a:br>
            <a:endParaRPr lang="en-US" sz="1600" dirty="0"/>
          </a:p>
          <a:p>
            <a:pPr lvl="1">
              <a:lnSpc>
                <a:spcPct val="100000"/>
              </a:lnSpc>
            </a:pPr>
            <a:r>
              <a:rPr lang="en-US" sz="1600" b="1" dirty="0"/>
              <a:t>Notification of Grant Decisions (September) </a:t>
            </a:r>
            <a:r>
              <a:rPr lang="en-US" sz="1600" dirty="0"/>
              <a:t>– Once final recommendation have been approved, applicants will be notified of grant decisions in writing, and announcement events will be scheduled. </a:t>
            </a:r>
          </a:p>
        </p:txBody>
      </p:sp>
    </p:spTree>
    <p:extLst>
      <p:ext uri="{BB962C8B-B14F-4D97-AF65-F5344CB8AC3E}">
        <p14:creationId xmlns:p14="http://schemas.microsoft.com/office/powerpoint/2010/main" val="380257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639763" y="286681"/>
            <a:ext cx="10515600" cy="1171067"/>
          </a:xfrm>
        </p:spPr>
        <p:txBody>
          <a:bodyPr>
            <a:normAutofit/>
          </a:bodyPr>
          <a:lstStyle/>
          <a:p>
            <a:r>
              <a:rPr lang="en-US" sz="3600" dirty="0">
                <a:solidFill>
                  <a:schemeClr val="accent1"/>
                </a:solidFill>
              </a:rPr>
              <a:t>Opportunities for Guidance and Information </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15</a:t>
            </a:fld>
            <a:endParaRPr lang="en-US" dirty="0"/>
          </a:p>
        </p:txBody>
      </p:sp>
      <p:sp>
        <p:nvSpPr>
          <p:cNvPr id="3" name="Content Placeholder 2">
            <a:extLst>
              <a:ext uri="{FF2B5EF4-FFF2-40B4-BE49-F238E27FC236}">
                <a16:creationId xmlns:a16="http://schemas.microsoft.com/office/drawing/2014/main" id="{5FDB3B7E-5951-FEBB-58B0-C271BBC7804A}"/>
              </a:ext>
            </a:extLst>
          </p:cNvPr>
          <p:cNvSpPr txBox="1">
            <a:spLocks/>
          </p:cNvSpPr>
          <p:nvPr/>
        </p:nvSpPr>
        <p:spPr>
          <a:xfrm>
            <a:off x="545668" y="1418915"/>
            <a:ext cx="11100664" cy="4588694"/>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Visit </a:t>
            </a:r>
            <a:r>
              <a:rPr lang="en-US" sz="1800" dirty="0">
                <a:solidFill>
                  <a:srgbClr val="0070C0"/>
                </a:solidFill>
                <a:hlinkClick r:id="rId2">
                  <a:extLst>
                    <a:ext uri="{A12FA001-AC4F-418D-AE19-62706E023703}">
                      <ahyp:hlinkClr xmlns:ahyp="http://schemas.microsoft.com/office/drawing/2018/hyperlinkcolor" val="tx"/>
                    </a:ext>
                  </a:extLst>
                </a:hlinkClick>
              </a:rPr>
              <a:t>www.mass.gov/onestop</a:t>
            </a:r>
            <a:r>
              <a:rPr lang="en-US" sz="1800" dirty="0">
                <a:solidFill>
                  <a:srgbClr val="0070C0"/>
                </a:solidFill>
              </a:rPr>
              <a:t> </a:t>
            </a:r>
            <a:r>
              <a:rPr lang="en-US" sz="1800" dirty="0"/>
              <a:t>for more information on:</a:t>
            </a:r>
          </a:p>
          <a:p>
            <a:pPr marL="0" indent="0">
              <a:buFont typeface="Arial" panose="020B0604020202020204" pitchFamily="34" charset="0"/>
              <a:buNone/>
            </a:pPr>
            <a:endParaRPr lang="en-US" sz="1800" dirty="0"/>
          </a:p>
          <a:p>
            <a:r>
              <a:rPr lang="en-US" sz="1800" b="1" dirty="0">
                <a:solidFill>
                  <a:schemeClr val="tx1"/>
                </a:solidFill>
              </a:rPr>
              <a:t>Expression of Interest</a:t>
            </a:r>
          </a:p>
          <a:p>
            <a:pPr marL="801688">
              <a:lnSpc>
                <a:spcPct val="100000"/>
              </a:lnSpc>
              <a:spcBef>
                <a:spcPts val="0"/>
              </a:spcBef>
              <a:buFont typeface="Courier New" panose="02070309020205020404" pitchFamily="49" charset="0"/>
              <a:buChar char="o"/>
            </a:pPr>
            <a:r>
              <a:rPr lang="en-US" sz="1800" dirty="0">
                <a:solidFill>
                  <a:schemeClr val="tx1"/>
                </a:solidFill>
              </a:rPr>
              <a:t>Complete an Expression of Interest to see if your project(s) is eligible for funding through the One Stop and get tips for preparing your application.</a:t>
            </a:r>
          </a:p>
          <a:p>
            <a:r>
              <a:rPr lang="en-US" sz="1800" b="1" dirty="0">
                <a:solidFill>
                  <a:schemeClr val="tx1"/>
                </a:solidFill>
              </a:rPr>
              <a:t>One Stop and Program Webinars</a:t>
            </a:r>
          </a:p>
          <a:p>
            <a:pPr marL="801688">
              <a:lnSpc>
                <a:spcPct val="100000"/>
              </a:lnSpc>
              <a:spcBef>
                <a:spcPts val="0"/>
              </a:spcBef>
              <a:buFont typeface="Courier New" panose="02070309020205020404" pitchFamily="49" charset="0"/>
              <a:buChar char="o"/>
            </a:pPr>
            <a:r>
              <a:rPr lang="en-US" sz="1800" dirty="0">
                <a:solidFill>
                  <a:schemeClr val="tx1"/>
                </a:solidFill>
              </a:rPr>
              <a:t>Recordings of all One Stop webinars are now available on the One Stop website.</a:t>
            </a:r>
          </a:p>
          <a:p>
            <a:r>
              <a:rPr lang="en-US" sz="1800" b="1" dirty="0">
                <a:solidFill>
                  <a:schemeClr val="tx1"/>
                </a:solidFill>
              </a:rPr>
              <a:t>Office Hours</a:t>
            </a:r>
          </a:p>
          <a:p>
            <a:pPr marL="801688">
              <a:lnSpc>
                <a:spcPct val="100000"/>
              </a:lnSpc>
              <a:spcBef>
                <a:spcPts val="0"/>
              </a:spcBef>
              <a:buFont typeface="Courier New" panose="02070309020205020404" pitchFamily="49" charset="0"/>
              <a:buChar char="o"/>
            </a:pPr>
            <a:r>
              <a:rPr lang="en-US" sz="1800" b="1" dirty="0">
                <a:solidFill>
                  <a:schemeClr val="tx1"/>
                </a:solidFill>
              </a:rPr>
              <a:t>One Stop General Guidance Office Hours </a:t>
            </a:r>
            <a:r>
              <a:rPr lang="en-US" sz="1800" dirty="0">
                <a:solidFill>
                  <a:schemeClr val="tx1"/>
                </a:solidFill>
              </a:rPr>
              <a:t>– One Stop staff will hold office hours to discuss general One Stop process and technology questions.</a:t>
            </a:r>
          </a:p>
          <a:p>
            <a:pPr marL="801688">
              <a:lnSpc>
                <a:spcPct val="100000"/>
              </a:lnSpc>
              <a:spcBef>
                <a:spcPts val="0"/>
              </a:spcBef>
              <a:buFont typeface="Courier New" panose="02070309020205020404" pitchFamily="49" charset="0"/>
              <a:buChar char="o"/>
            </a:pPr>
            <a:r>
              <a:rPr lang="en-US" sz="1800" b="1" dirty="0">
                <a:solidFill>
                  <a:schemeClr val="tx1"/>
                </a:solidFill>
              </a:rPr>
              <a:t>Program Office Hours </a:t>
            </a:r>
            <a:r>
              <a:rPr lang="en-US" sz="1800" dirty="0">
                <a:solidFill>
                  <a:schemeClr val="tx1"/>
                </a:solidFill>
              </a:rPr>
              <a:t>– Staff from each program will hold an office hour to answer applicant questions related to the program.</a:t>
            </a:r>
          </a:p>
          <a:p>
            <a:pPr marL="1254125">
              <a:lnSpc>
                <a:spcPct val="100000"/>
              </a:lnSpc>
              <a:spcBef>
                <a:spcPts val="0"/>
              </a:spcBef>
              <a:buFont typeface="Courier New" panose="02070309020205020404" pitchFamily="49" charset="0"/>
              <a:buChar char="o"/>
            </a:pPr>
            <a:r>
              <a:rPr lang="en-US" sz="1800" b="1" dirty="0" err="1">
                <a:solidFill>
                  <a:schemeClr val="accent1"/>
                </a:solidFill>
              </a:rPr>
              <a:t>CoWork</a:t>
            </a:r>
            <a:r>
              <a:rPr lang="en-US" sz="1800" b="1" dirty="0">
                <a:solidFill>
                  <a:schemeClr val="accent1"/>
                </a:solidFill>
              </a:rPr>
              <a:t> Program Office Hour: March 5, 12:00 pm (noon)</a:t>
            </a:r>
          </a:p>
        </p:txBody>
      </p:sp>
    </p:spTree>
    <p:extLst>
      <p:ext uri="{BB962C8B-B14F-4D97-AF65-F5344CB8AC3E}">
        <p14:creationId xmlns:p14="http://schemas.microsoft.com/office/powerpoint/2010/main" val="1235516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i="1" dirty="0">
                <a:solidFill>
                  <a:schemeClr val="accent4"/>
                </a:solidFill>
              </a:rPr>
              <a:t>Thank you!</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16</a:t>
            </a:fld>
            <a:endParaRPr lang="en-US" dirty="0"/>
          </a:p>
        </p:txBody>
      </p:sp>
      <p:pic>
        <p:nvPicPr>
          <p:cNvPr id="4" name="Picture 3" descr="Logo&#10;&#10;Description automatically generated">
            <a:extLst>
              <a:ext uri="{FF2B5EF4-FFF2-40B4-BE49-F238E27FC236}">
                <a16:creationId xmlns:a16="http://schemas.microsoft.com/office/drawing/2014/main" id="{C74928CC-67DC-C072-4441-3253465AF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248" y="2129599"/>
            <a:ext cx="3680171" cy="2078333"/>
          </a:xfrm>
          <a:prstGeom prst="rect">
            <a:avLst/>
          </a:prstGeom>
        </p:spPr>
      </p:pic>
    </p:spTree>
    <p:extLst>
      <p:ext uri="{BB962C8B-B14F-4D97-AF65-F5344CB8AC3E}">
        <p14:creationId xmlns:p14="http://schemas.microsoft.com/office/powerpoint/2010/main" val="11011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9C6E-C9DF-6A45-9CEE-4C250C7CCD88}"/>
              </a:ext>
            </a:extLst>
          </p:cNvPr>
          <p:cNvSpPr>
            <a:spLocks noGrp="1"/>
          </p:cNvSpPr>
          <p:nvPr>
            <p:ph type="title"/>
          </p:nvPr>
        </p:nvSpPr>
        <p:spPr/>
        <p:txBody>
          <a:bodyPr>
            <a:normAutofit/>
          </a:bodyPr>
          <a:lstStyle/>
          <a:p>
            <a:r>
              <a:rPr lang="en-US" sz="3600" dirty="0">
                <a:solidFill>
                  <a:schemeClr val="accent1"/>
                </a:solidFill>
              </a:rPr>
              <a:t>Webinar Road Map</a:t>
            </a:r>
          </a:p>
        </p:txBody>
      </p:sp>
      <p:sp>
        <p:nvSpPr>
          <p:cNvPr id="3" name="Content Placeholder 2">
            <a:extLst>
              <a:ext uri="{FF2B5EF4-FFF2-40B4-BE49-F238E27FC236}">
                <a16:creationId xmlns:a16="http://schemas.microsoft.com/office/drawing/2014/main" id="{175CAEC3-5332-4547-B650-3C9C85873F41}"/>
              </a:ext>
            </a:extLst>
          </p:cNvPr>
          <p:cNvSpPr>
            <a:spLocks noGrp="1"/>
          </p:cNvSpPr>
          <p:nvPr>
            <p:ph idx="1"/>
          </p:nvPr>
        </p:nvSpPr>
        <p:spPr>
          <a:xfrm>
            <a:off x="838200" y="1690689"/>
            <a:ext cx="10515600" cy="4344351"/>
          </a:xfrm>
        </p:spPr>
        <p:txBody>
          <a:bodyPr>
            <a:normAutofit lnSpcReduction="10000"/>
          </a:bodyPr>
          <a:lstStyle/>
          <a:p>
            <a:r>
              <a:rPr lang="en-US" dirty="0"/>
              <a:t> </a:t>
            </a:r>
            <a:r>
              <a:rPr lang="en-US" sz="2000" dirty="0">
                <a:solidFill>
                  <a:schemeClr val="tx1"/>
                </a:solidFill>
              </a:rPr>
              <a:t>What is the Community One Stop for Growth?</a:t>
            </a:r>
            <a:br>
              <a:rPr lang="en-US" sz="2000" dirty="0">
                <a:solidFill>
                  <a:schemeClr val="tx1"/>
                </a:solidFill>
              </a:rPr>
            </a:br>
            <a:endParaRPr lang="en-US" sz="2000" dirty="0">
              <a:solidFill>
                <a:schemeClr val="tx1"/>
              </a:solidFill>
            </a:endParaRPr>
          </a:p>
          <a:p>
            <a:r>
              <a:rPr lang="en-US" sz="2000" dirty="0">
                <a:solidFill>
                  <a:schemeClr val="tx1"/>
                </a:solidFill>
              </a:rPr>
              <a:t> Where does this program fit in the One Stop?</a:t>
            </a:r>
            <a:br>
              <a:rPr lang="en-US" sz="2000" dirty="0">
                <a:solidFill>
                  <a:schemeClr val="tx1"/>
                </a:solidFill>
              </a:rPr>
            </a:br>
            <a:endParaRPr lang="en-US" sz="2000" dirty="0">
              <a:solidFill>
                <a:schemeClr val="tx1"/>
              </a:solidFill>
            </a:endParaRPr>
          </a:p>
          <a:p>
            <a:r>
              <a:rPr lang="en-US" sz="2000" dirty="0">
                <a:solidFill>
                  <a:schemeClr val="tx1"/>
                </a:solidFill>
              </a:rPr>
              <a:t> Important program parameters.</a:t>
            </a:r>
            <a:br>
              <a:rPr lang="en-US" sz="2000" dirty="0">
                <a:solidFill>
                  <a:schemeClr val="tx1"/>
                </a:solidFill>
              </a:rPr>
            </a:br>
            <a:endParaRPr lang="en-US" sz="2000" dirty="0">
              <a:solidFill>
                <a:schemeClr val="tx1"/>
              </a:solidFill>
            </a:endParaRPr>
          </a:p>
          <a:p>
            <a:r>
              <a:rPr lang="en-US" sz="2000" dirty="0">
                <a:solidFill>
                  <a:schemeClr val="tx1"/>
                </a:solidFill>
              </a:rPr>
              <a:t> How to be competitive.</a:t>
            </a:r>
            <a:br>
              <a:rPr lang="en-US" sz="2000" dirty="0">
                <a:solidFill>
                  <a:schemeClr val="tx1"/>
                </a:solidFill>
              </a:rPr>
            </a:br>
            <a:endParaRPr lang="en-US" sz="2000" dirty="0">
              <a:solidFill>
                <a:schemeClr val="tx1"/>
              </a:solidFill>
            </a:endParaRPr>
          </a:p>
          <a:p>
            <a:r>
              <a:rPr lang="en-US" sz="2000" dirty="0">
                <a:solidFill>
                  <a:schemeClr val="tx1"/>
                </a:solidFill>
              </a:rPr>
              <a:t> Examples of successful applications.</a:t>
            </a:r>
            <a:br>
              <a:rPr lang="en-US" sz="2000" dirty="0">
                <a:solidFill>
                  <a:schemeClr val="tx1"/>
                </a:solidFill>
              </a:rPr>
            </a:br>
            <a:endParaRPr lang="en-US" sz="2000" dirty="0">
              <a:solidFill>
                <a:schemeClr val="tx1"/>
              </a:solidFill>
            </a:endParaRPr>
          </a:p>
          <a:p>
            <a:r>
              <a:rPr lang="en-US" sz="2000" dirty="0">
                <a:solidFill>
                  <a:schemeClr val="tx1"/>
                </a:solidFill>
              </a:rPr>
              <a:t> Completing the application.</a:t>
            </a:r>
            <a:br>
              <a:rPr lang="en-US" sz="2000" dirty="0">
                <a:solidFill>
                  <a:schemeClr val="tx1"/>
                </a:solidFill>
              </a:rPr>
            </a:br>
            <a:endParaRPr lang="en-US" sz="2000" dirty="0">
              <a:solidFill>
                <a:schemeClr val="tx1"/>
              </a:solidFill>
            </a:endParaRPr>
          </a:p>
          <a:p>
            <a:r>
              <a:rPr lang="en-US" sz="2000" dirty="0">
                <a:solidFill>
                  <a:schemeClr val="tx1"/>
                </a:solidFill>
              </a:rPr>
              <a:t> Key dates and information.</a:t>
            </a:r>
          </a:p>
          <a:p>
            <a:endParaRPr lang="en-US" dirty="0">
              <a:solidFill>
                <a:schemeClr val="tx1"/>
              </a:solidFill>
            </a:endParaRPr>
          </a:p>
          <a:p>
            <a:endParaRPr lang="en-US" dirty="0"/>
          </a:p>
        </p:txBody>
      </p:sp>
      <p:sp>
        <p:nvSpPr>
          <p:cNvPr id="5" name="Slide Number Placeholder 4">
            <a:extLst>
              <a:ext uri="{FF2B5EF4-FFF2-40B4-BE49-F238E27FC236}">
                <a16:creationId xmlns:a16="http://schemas.microsoft.com/office/drawing/2014/main" id="{6123B8B8-E3A0-3346-ACEA-9796658B47D7}"/>
              </a:ext>
            </a:extLst>
          </p:cNvPr>
          <p:cNvSpPr>
            <a:spLocks noGrp="1"/>
          </p:cNvSpPr>
          <p:nvPr>
            <p:ph type="sldNum" sz="quarter" idx="12"/>
          </p:nvPr>
        </p:nvSpPr>
        <p:spPr/>
        <p:txBody>
          <a:bodyPr/>
          <a:lstStyle/>
          <a:p>
            <a:fld id="{D367A5CE-97AE-A045-8D64-ABA1949E4846}" type="slidenum">
              <a:rPr lang="en-US" smtClean="0"/>
              <a:t>2</a:t>
            </a:fld>
            <a:endParaRPr lang="en-US" dirty="0"/>
          </a:p>
        </p:txBody>
      </p:sp>
      <p:pic>
        <p:nvPicPr>
          <p:cNvPr id="8" name="Picture 7" descr="Logo&#10;&#10;Description automatically generated">
            <a:extLst>
              <a:ext uri="{FF2B5EF4-FFF2-40B4-BE49-F238E27FC236}">
                <a16:creationId xmlns:a16="http://schemas.microsoft.com/office/drawing/2014/main" id="{64DF9552-98C2-FC6E-D4CC-353816943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819" y="3528631"/>
            <a:ext cx="3680171" cy="2078333"/>
          </a:xfrm>
          <a:prstGeom prst="rect">
            <a:avLst/>
          </a:prstGeom>
        </p:spPr>
      </p:pic>
    </p:spTree>
    <p:extLst>
      <p:ext uri="{BB962C8B-B14F-4D97-AF65-F5344CB8AC3E}">
        <p14:creationId xmlns:p14="http://schemas.microsoft.com/office/powerpoint/2010/main" val="206743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9C6E-C9DF-6A45-9CEE-4C250C7CCD88}"/>
              </a:ext>
            </a:extLst>
          </p:cNvPr>
          <p:cNvSpPr>
            <a:spLocks noGrp="1"/>
          </p:cNvSpPr>
          <p:nvPr>
            <p:ph type="title"/>
          </p:nvPr>
        </p:nvSpPr>
        <p:spPr>
          <a:xfrm>
            <a:off x="838200" y="365125"/>
            <a:ext cx="10515600" cy="1152779"/>
          </a:xfrm>
        </p:spPr>
        <p:txBody>
          <a:bodyPr>
            <a:normAutofit/>
          </a:bodyPr>
          <a:lstStyle/>
          <a:p>
            <a:r>
              <a:rPr lang="en-US" sz="3600" dirty="0">
                <a:solidFill>
                  <a:schemeClr val="accent1"/>
                </a:solidFill>
              </a:rPr>
              <a:t>What is the Community One Stop for Growth?</a:t>
            </a:r>
          </a:p>
        </p:txBody>
      </p:sp>
      <p:sp>
        <p:nvSpPr>
          <p:cNvPr id="5" name="Slide Number Placeholder 4">
            <a:extLst>
              <a:ext uri="{FF2B5EF4-FFF2-40B4-BE49-F238E27FC236}">
                <a16:creationId xmlns:a16="http://schemas.microsoft.com/office/drawing/2014/main" id="{6123B8B8-E3A0-3346-ACEA-9796658B47D7}"/>
              </a:ext>
            </a:extLst>
          </p:cNvPr>
          <p:cNvSpPr>
            <a:spLocks noGrp="1"/>
          </p:cNvSpPr>
          <p:nvPr>
            <p:ph type="sldNum" sz="quarter" idx="12"/>
          </p:nvPr>
        </p:nvSpPr>
        <p:spPr/>
        <p:txBody>
          <a:bodyPr/>
          <a:lstStyle/>
          <a:p>
            <a:fld id="{D367A5CE-97AE-A045-8D64-ABA1949E4846}" type="slidenum">
              <a:rPr lang="en-US" smtClean="0"/>
              <a:t>3</a:t>
            </a:fld>
            <a:endParaRPr lang="en-US" dirty="0"/>
          </a:p>
        </p:txBody>
      </p:sp>
      <p:sp>
        <p:nvSpPr>
          <p:cNvPr id="11" name="TextBox 10">
            <a:extLst>
              <a:ext uri="{FF2B5EF4-FFF2-40B4-BE49-F238E27FC236}">
                <a16:creationId xmlns:a16="http://schemas.microsoft.com/office/drawing/2014/main" id="{DB32CC23-43BE-24B0-5F27-CCE745D1DC04}"/>
              </a:ext>
            </a:extLst>
          </p:cNvPr>
          <p:cNvSpPr txBox="1"/>
          <p:nvPr/>
        </p:nvSpPr>
        <p:spPr>
          <a:xfrm>
            <a:off x="938783" y="1690688"/>
            <a:ext cx="6344701" cy="2862322"/>
          </a:xfrm>
          <a:prstGeom prst="rect">
            <a:avLst/>
          </a:prstGeom>
          <a:noFill/>
        </p:spPr>
        <p:txBody>
          <a:bodyPr wrap="square">
            <a:spAutoFit/>
          </a:bodyPr>
          <a:lstStyle/>
          <a:p>
            <a:pPr marL="0" indent="0">
              <a:lnSpc>
                <a:spcPct val="100000"/>
              </a:lnSpc>
              <a:buNone/>
            </a:pPr>
            <a:r>
              <a:rPr lang="en-US" sz="2000" dirty="0">
                <a:solidFill>
                  <a:schemeClr val="accent6"/>
                </a:solidFill>
              </a:rPr>
              <a:t>The Community One Stop for Growth is the main driver of economic development in the Commonwealth. </a:t>
            </a:r>
          </a:p>
          <a:p>
            <a:pPr marL="0" indent="0">
              <a:lnSpc>
                <a:spcPct val="100000"/>
              </a:lnSpc>
              <a:buNone/>
            </a:pPr>
            <a:endParaRPr lang="en-US" sz="2000" dirty="0">
              <a:solidFill>
                <a:schemeClr val="accent6"/>
              </a:solidFill>
            </a:endParaRPr>
          </a:p>
          <a:p>
            <a:pPr marL="0" indent="0">
              <a:lnSpc>
                <a:spcPct val="100000"/>
              </a:lnSpc>
              <a:buNone/>
            </a:pPr>
            <a:r>
              <a:rPr lang="en-US" sz="2000" dirty="0">
                <a:solidFill>
                  <a:schemeClr val="accent6"/>
                </a:solidFill>
              </a:rPr>
              <a:t>The One Stop is a </a:t>
            </a:r>
            <a:r>
              <a:rPr lang="en-US" sz="2000" b="1" dirty="0">
                <a:solidFill>
                  <a:schemeClr val="accent6"/>
                </a:solidFill>
              </a:rPr>
              <a:t>single application portal </a:t>
            </a:r>
            <a:r>
              <a:rPr lang="en-US" sz="2000" dirty="0">
                <a:solidFill>
                  <a:schemeClr val="accent6"/>
                </a:solidFill>
              </a:rPr>
              <a:t>and</a:t>
            </a:r>
            <a:r>
              <a:rPr lang="en-US" sz="2000" b="1" dirty="0">
                <a:solidFill>
                  <a:schemeClr val="accent6"/>
                </a:solidFill>
              </a:rPr>
              <a:t> collaborative review process </a:t>
            </a:r>
            <a:r>
              <a:rPr lang="en-US" sz="2000" dirty="0">
                <a:solidFill>
                  <a:schemeClr val="accent6"/>
                </a:solidFill>
              </a:rPr>
              <a:t>designed to </a:t>
            </a:r>
            <a:r>
              <a:rPr lang="en-US" sz="2000" b="1" kern="0" dirty="0">
                <a:solidFill>
                  <a:schemeClr val="accent6"/>
                </a:solidFill>
                <a:latin typeface="+mj-lt"/>
                <a:cs typeface="Arial"/>
              </a:rPr>
              <a:t>streamline the experience </a:t>
            </a:r>
            <a:r>
              <a:rPr lang="en-US" sz="2000" kern="0" dirty="0">
                <a:solidFill>
                  <a:schemeClr val="accent6"/>
                </a:solidFill>
                <a:latin typeface="+mj-lt"/>
                <a:cs typeface="Arial"/>
              </a:rPr>
              <a:t>for the applicant and </a:t>
            </a:r>
            <a:r>
              <a:rPr lang="en-US" sz="2000" b="1" kern="0" dirty="0">
                <a:solidFill>
                  <a:schemeClr val="accent6"/>
                </a:solidFill>
                <a:latin typeface="+mj-lt"/>
                <a:cs typeface="Arial"/>
              </a:rPr>
              <a:t>better coordinate</a:t>
            </a:r>
            <a:r>
              <a:rPr lang="en-US" sz="2000" kern="0" dirty="0">
                <a:solidFill>
                  <a:schemeClr val="accent6"/>
                </a:solidFill>
                <a:latin typeface="+mj-lt"/>
                <a:cs typeface="Arial"/>
              </a:rPr>
              <a:t> economic development programs and staff on engagement and grant making.</a:t>
            </a:r>
          </a:p>
        </p:txBody>
      </p:sp>
      <p:pic>
        <p:nvPicPr>
          <p:cNvPr id="12" name="Picture 11" descr="Logo&#10;&#10;Description automatically generated">
            <a:extLst>
              <a:ext uri="{FF2B5EF4-FFF2-40B4-BE49-F238E27FC236}">
                <a16:creationId xmlns:a16="http://schemas.microsoft.com/office/drawing/2014/main" id="{35AAFCCD-BE80-25EF-AAC9-985C51F24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819" y="3528631"/>
            <a:ext cx="3680171" cy="2078333"/>
          </a:xfrm>
          <a:prstGeom prst="rect">
            <a:avLst/>
          </a:prstGeom>
        </p:spPr>
      </p:pic>
    </p:spTree>
    <p:extLst>
      <p:ext uri="{BB962C8B-B14F-4D97-AF65-F5344CB8AC3E}">
        <p14:creationId xmlns:p14="http://schemas.microsoft.com/office/powerpoint/2010/main" val="305655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9C6E-C9DF-6A45-9CEE-4C250C7CCD88}"/>
              </a:ext>
            </a:extLst>
          </p:cNvPr>
          <p:cNvSpPr>
            <a:spLocks noGrp="1"/>
          </p:cNvSpPr>
          <p:nvPr>
            <p:ph type="title"/>
          </p:nvPr>
        </p:nvSpPr>
        <p:spPr>
          <a:xfrm>
            <a:off x="838200" y="365125"/>
            <a:ext cx="10515600" cy="1152779"/>
          </a:xfrm>
        </p:spPr>
        <p:txBody>
          <a:bodyPr>
            <a:normAutofit/>
          </a:bodyPr>
          <a:lstStyle/>
          <a:p>
            <a:r>
              <a:rPr lang="en-US" sz="3600" dirty="0">
                <a:solidFill>
                  <a:schemeClr val="accent1"/>
                </a:solidFill>
              </a:rPr>
              <a:t>What is the Community One Stop for Growth?</a:t>
            </a:r>
          </a:p>
        </p:txBody>
      </p:sp>
      <p:sp>
        <p:nvSpPr>
          <p:cNvPr id="5" name="Slide Number Placeholder 4">
            <a:extLst>
              <a:ext uri="{FF2B5EF4-FFF2-40B4-BE49-F238E27FC236}">
                <a16:creationId xmlns:a16="http://schemas.microsoft.com/office/drawing/2014/main" id="{6123B8B8-E3A0-3346-ACEA-9796658B47D7}"/>
              </a:ext>
            </a:extLst>
          </p:cNvPr>
          <p:cNvSpPr>
            <a:spLocks noGrp="1"/>
          </p:cNvSpPr>
          <p:nvPr>
            <p:ph type="sldNum" sz="quarter" idx="12"/>
          </p:nvPr>
        </p:nvSpPr>
        <p:spPr/>
        <p:txBody>
          <a:bodyPr/>
          <a:lstStyle/>
          <a:p>
            <a:fld id="{D367A5CE-97AE-A045-8D64-ABA1949E4846}" type="slidenum">
              <a:rPr lang="en-US" smtClean="0"/>
              <a:t>4</a:t>
            </a:fld>
            <a:endParaRPr lang="en-US" dirty="0"/>
          </a:p>
        </p:txBody>
      </p:sp>
      <p:graphicFrame>
        <p:nvGraphicFramePr>
          <p:cNvPr id="3" name="Table 5">
            <a:extLst>
              <a:ext uri="{FF2B5EF4-FFF2-40B4-BE49-F238E27FC236}">
                <a16:creationId xmlns:a16="http://schemas.microsoft.com/office/drawing/2014/main" id="{8FDC53BC-185D-4D42-E4E2-BF70E2293D2C}"/>
              </a:ext>
            </a:extLst>
          </p:cNvPr>
          <p:cNvGraphicFramePr>
            <a:graphicFrameLocks noGrp="1"/>
          </p:cNvGraphicFramePr>
          <p:nvPr>
            <p:extLst>
              <p:ext uri="{D42A27DB-BD31-4B8C-83A1-F6EECF244321}">
                <p14:modId xmlns:p14="http://schemas.microsoft.com/office/powerpoint/2010/main" val="139331416"/>
              </p:ext>
            </p:extLst>
          </p:nvPr>
        </p:nvGraphicFramePr>
        <p:xfrm>
          <a:off x="1115569" y="1892808"/>
          <a:ext cx="9790320" cy="3366029"/>
        </p:xfrm>
        <a:graphic>
          <a:graphicData uri="http://schemas.openxmlformats.org/drawingml/2006/table">
            <a:tbl>
              <a:tblPr firstRow="1" bandRow="1">
                <a:tableStyleId>{5C22544A-7EE6-4342-B048-85BDC9FD1C3A}</a:tableStyleId>
              </a:tblPr>
              <a:tblGrid>
                <a:gridCol w="3272793">
                  <a:extLst>
                    <a:ext uri="{9D8B030D-6E8A-4147-A177-3AD203B41FA5}">
                      <a16:colId xmlns:a16="http://schemas.microsoft.com/office/drawing/2014/main" val="1292545910"/>
                    </a:ext>
                  </a:extLst>
                </a:gridCol>
                <a:gridCol w="3363807">
                  <a:extLst>
                    <a:ext uri="{9D8B030D-6E8A-4147-A177-3AD203B41FA5}">
                      <a16:colId xmlns:a16="http://schemas.microsoft.com/office/drawing/2014/main" val="3226874598"/>
                    </a:ext>
                  </a:extLst>
                </a:gridCol>
                <a:gridCol w="3153720">
                  <a:extLst>
                    <a:ext uri="{9D8B030D-6E8A-4147-A177-3AD203B41FA5}">
                      <a16:colId xmlns:a16="http://schemas.microsoft.com/office/drawing/2014/main" val="2670231396"/>
                    </a:ext>
                  </a:extLst>
                </a:gridCol>
              </a:tblGrid>
              <a:tr h="891008">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panose="020F0502020204030204" pitchFamily="34" charset="0"/>
                        </a:rPr>
                        <a:t>Executive Office of Economic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panose="020F0502020204030204" pitchFamily="34" charset="0"/>
                        </a:rPr>
                        <a:t>MassDevelopment Finance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panose="020F0502020204030204" pitchFamily="34" charset="0"/>
                        </a:rPr>
                        <a:t>Executive Office of Housing and Livable Communities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extLst>
                  <a:ext uri="{0D108BD9-81ED-4DB2-BD59-A6C34878D82A}">
                    <a16:rowId xmlns:a16="http://schemas.microsoft.com/office/drawing/2014/main" val="2017105893"/>
                  </a:ext>
                </a:extLst>
              </a:tr>
              <a:tr h="2475021">
                <a:tc>
                  <a:txBody>
                    <a:bodyPr/>
                    <a:lstStyle/>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MassWorks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Rural Development Fund</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Urban Agenda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Massachusetts Downtown 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Underutilized Properties Program</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Site Readiness Program</a:t>
                      </a:r>
                    </a:p>
                    <a:p>
                      <a:pPr marL="342900" lvl="1" indent="-342900">
                        <a:lnSpc>
                          <a:spcPct val="100000"/>
                        </a:lnSpc>
                        <a:spcAft>
                          <a:spcPts val="0"/>
                        </a:spcAft>
                        <a:buFont typeface="Arial" panose="020B0604020202020204" pitchFamily="34" charset="0"/>
                        <a:buChar char="•"/>
                      </a:pPr>
                      <a:r>
                        <a:rPr lang="en-US" sz="1800" b="1" dirty="0">
                          <a:solidFill>
                            <a:schemeClr val="tx1"/>
                          </a:solidFill>
                          <a:cs typeface="Calibri" panose="020F0502020204030204" pitchFamily="34" charset="0"/>
                        </a:rPr>
                        <a:t>Collaborative Workspace Program</a:t>
                      </a:r>
                    </a:p>
                    <a:p>
                      <a:pPr marL="342900" lvl="1" indent="-342900">
                        <a:lnSpc>
                          <a:spcPct val="100000"/>
                        </a:lnSpc>
                        <a:spcAft>
                          <a:spcPts val="0"/>
                        </a:spcAft>
                        <a:buFont typeface="Arial" panose="020B0604020202020204" pitchFamily="34" charset="0"/>
                        <a:buChar char="•"/>
                      </a:pPr>
                      <a:r>
                        <a:rPr lang="en-US" sz="1600" b="0" dirty="0">
                          <a:solidFill>
                            <a:schemeClr val="tx1"/>
                          </a:solidFill>
                          <a:cs typeface="Calibri" panose="020F0502020204030204" pitchFamily="34" charset="0"/>
                        </a:rPr>
                        <a:t>Brownfields Redevelopment Fund</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Real Estate Services Technical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HousingWorks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Housing Choice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Community Planning Grants Program</a:t>
                      </a:r>
                    </a:p>
                    <a:p>
                      <a:pPr marL="285750" indent="-285750">
                        <a:buFont typeface="Arial" panose="020B0604020202020204" pitchFamily="34" charset="0"/>
                        <a:buChar char="•"/>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819551"/>
                  </a:ext>
                </a:extLst>
              </a:tr>
            </a:tbl>
          </a:graphicData>
        </a:graphic>
      </p:graphicFrame>
    </p:spTree>
    <p:extLst>
      <p:ext uri="{BB962C8B-B14F-4D97-AF65-F5344CB8AC3E}">
        <p14:creationId xmlns:p14="http://schemas.microsoft.com/office/powerpoint/2010/main" val="21237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1"/>
                </a:solidFill>
              </a:rPr>
              <a:t>MassDevelopment - </a:t>
            </a:r>
            <a:r>
              <a:rPr lang="en-US" sz="3600" i="1" dirty="0">
                <a:solidFill>
                  <a:schemeClr val="accent1"/>
                </a:solidFill>
              </a:rPr>
              <a:t>Overview</a:t>
            </a:r>
          </a:p>
        </p:txBody>
      </p:sp>
      <p:sp>
        <p:nvSpPr>
          <p:cNvPr id="4"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839788" y="1415485"/>
            <a:ext cx="10869859" cy="4498975"/>
          </a:xfrm>
        </p:spPr>
        <p:txBody>
          <a:bodyPr>
            <a:normAutofit lnSpcReduction="10000"/>
          </a:bodyPr>
          <a:lstStyle/>
          <a:p>
            <a:r>
              <a:rPr lang="en-US" sz="2000" dirty="0">
                <a:solidFill>
                  <a:schemeClr val="accent1"/>
                </a:solidFill>
              </a:rPr>
              <a:t>MassDevelopment Finance Agency</a:t>
            </a:r>
          </a:p>
          <a:p>
            <a:pPr lvl="1"/>
            <a:r>
              <a:rPr lang="en-US" sz="1600" dirty="0">
                <a:solidFill>
                  <a:schemeClr val="tx1"/>
                </a:solidFill>
              </a:rPr>
              <a:t>MassDevelopment is the state’s development finance agency and land bank, working with businesses, </a:t>
            </a:r>
            <a:br>
              <a:rPr lang="en-US" sz="1600" dirty="0">
                <a:solidFill>
                  <a:schemeClr val="tx1"/>
                </a:solidFill>
              </a:rPr>
            </a:br>
            <a:r>
              <a:rPr lang="en-US" sz="1600" dirty="0">
                <a:solidFill>
                  <a:schemeClr val="tx1"/>
                </a:solidFill>
              </a:rPr>
              <a:t>nonprofits, banks, and municipalities to stimulate economic growth across the Commonwealth. </a:t>
            </a:r>
          </a:p>
          <a:p>
            <a:pPr lvl="1"/>
            <a:endParaRPr lang="en-US" sz="1600" dirty="0"/>
          </a:p>
          <a:p>
            <a:r>
              <a:rPr lang="en-US" sz="2000" dirty="0">
                <a:solidFill>
                  <a:schemeClr val="accent1"/>
                </a:solidFill>
              </a:rPr>
              <a:t>What We Offer</a:t>
            </a:r>
          </a:p>
          <a:p>
            <a:pPr lvl="1"/>
            <a:r>
              <a:rPr lang="en-US" sz="1600" dirty="0">
                <a:solidFill>
                  <a:schemeClr val="tx1"/>
                </a:solidFill>
              </a:rPr>
              <a:t>Finance</a:t>
            </a:r>
          </a:p>
          <a:p>
            <a:pPr lvl="2"/>
            <a:r>
              <a:rPr lang="en-US" sz="1600" dirty="0">
                <a:solidFill>
                  <a:schemeClr val="tx1"/>
                </a:solidFill>
              </a:rPr>
              <a:t>Bond Financing</a:t>
            </a:r>
          </a:p>
          <a:p>
            <a:pPr lvl="2"/>
            <a:r>
              <a:rPr lang="en-US" sz="1600" dirty="0">
                <a:solidFill>
                  <a:schemeClr val="tx1"/>
                </a:solidFill>
              </a:rPr>
              <a:t>Grants</a:t>
            </a:r>
          </a:p>
          <a:p>
            <a:pPr lvl="2"/>
            <a:r>
              <a:rPr lang="en-US" sz="1600" dirty="0">
                <a:solidFill>
                  <a:schemeClr val="tx1"/>
                </a:solidFill>
              </a:rPr>
              <a:t>Loans &amp; Guarantees</a:t>
            </a:r>
          </a:p>
          <a:p>
            <a:pPr lvl="2"/>
            <a:r>
              <a:rPr lang="en-US" sz="1600" dirty="0">
                <a:solidFill>
                  <a:schemeClr val="tx1"/>
                </a:solidFill>
              </a:rPr>
              <a:t>Tax Credits</a:t>
            </a:r>
          </a:p>
          <a:p>
            <a:pPr lvl="2"/>
            <a:r>
              <a:rPr lang="en-US" sz="1600" dirty="0">
                <a:solidFill>
                  <a:schemeClr val="tx1"/>
                </a:solidFill>
              </a:rPr>
              <a:t>PACE Financing</a:t>
            </a:r>
          </a:p>
          <a:p>
            <a:pPr lvl="2"/>
            <a:endParaRPr lang="en-US" sz="1600" dirty="0"/>
          </a:p>
          <a:p>
            <a:r>
              <a:rPr lang="en-US" sz="2000" dirty="0">
                <a:solidFill>
                  <a:schemeClr val="accent1"/>
                </a:solidFill>
              </a:rPr>
              <a:t>The Commonwealth’s Land Bank</a:t>
            </a:r>
          </a:p>
          <a:p>
            <a:pPr marL="457200" lvl="1" indent="0">
              <a:buNone/>
            </a:pPr>
            <a:r>
              <a:rPr lang="en-US" sz="1600" dirty="0">
                <a:solidFill>
                  <a:schemeClr val="tx1"/>
                </a:solidFill>
              </a:rPr>
              <a:t>As a land bank, we help smaller and under-resourced communities address vacant properties; help </a:t>
            </a:r>
            <a:br>
              <a:rPr lang="en-US" sz="1600" dirty="0">
                <a:solidFill>
                  <a:schemeClr val="tx1"/>
                </a:solidFill>
              </a:rPr>
            </a:br>
            <a:r>
              <a:rPr lang="en-US" sz="1600" dirty="0">
                <a:solidFill>
                  <a:schemeClr val="tx1"/>
                </a:solidFill>
              </a:rPr>
              <a:t>address larger or more complex properties or projects across the state; and administer and </a:t>
            </a:r>
            <a:br>
              <a:rPr lang="en-US" sz="1600" dirty="0">
                <a:solidFill>
                  <a:schemeClr val="tx1"/>
                </a:solidFill>
              </a:rPr>
            </a:br>
            <a:r>
              <a:rPr lang="en-US" sz="1600" dirty="0">
                <a:solidFill>
                  <a:schemeClr val="tx1"/>
                </a:solidFill>
              </a:rPr>
              <a:t>distribute funding.</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5</a:t>
            </a:fld>
            <a:endParaRPr lang="en-US"/>
          </a:p>
        </p:txBody>
      </p:sp>
      <p:sp>
        <p:nvSpPr>
          <p:cNvPr id="5"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4104127" y="2920753"/>
            <a:ext cx="4341180" cy="1296140"/>
          </a:xfrm>
        </p:spPr>
        <p:txBody>
          <a:bodyPr>
            <a:normAutofit/>
          </a:bodyPr>
          <a:lstStyle/>
          <a:p>
            <a:pPr lvl="1"/>
            <a:r>
              <a:rPr lang="en-US" sz="1600" dirty="0">
                <a:solidFill>
                  <a:schemeClr val="tx1"/>
                </a:solidFill>
              </a:rPr>
              <a:t>Real Estate</a:t>
            </a:r>
          </a:p>
          <a:p>
            <a:pPr lvl="2"/>
            <a:r>
              <a:rPr lang="en-US" sz="1600" dirty="0">
                <a:solidFill>
                  <a:schemeClr val="tx1"/>
                </a:solidFill>
              </a:rPr>
              <a:t>Development Projects</a:t>
            </a:r>
          </a:p>
          <a:p>
            <a:pPr lvl="2"/>
            <a:r>
              <a:rPr lang="en-US" sz="1600" dirty="0">
                <a:solidFill>
                  <a:schemeClr val="tx1"/>
                </a:solidFill>
              </a:rPr>
              <a:t>Technical Assistance</a:t>
            </a:r>
          </a:p>
          <a:p>
            <a:pPr lvl="2"/>
            <a:r>
              <a:rPr lang="en-US" sz="1600" dirty="0">
                <a:solidFill>
                  <a:schemeClr val="tx1"/>
                </a:solidFill>
              </a:rPr>
              <a:t>Site Readiness Program</a:t>
            </a:r>
          </a:p>
        </p:txBody>
      </p:sp>
    </p:spTree>
    <p:extLst>
      <p:ext uri="{BB962C8B-B14F-4D97-AF65-F5344CB8AC3E}">
        <p14:creationId xmlns:p14="http://schemas.microsoft.com/office/powerpoint/2010/main" val="139825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B19E5-C083-CC66-7BF6-AAD1342F1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E0F24-A66E-8EEB-39CC-2187BCE3231A}"/>
              </a:ext>
            </a:extLst>
          </p:cNvPr>
          <p:cNvSpPr>
            <a:spLocks noGrp="1"/>
          </p:cNvSpPr>
          <p:nvPr>
            <p:ph type="title"/>
          </p:nvPr>
        </p:nvSpPr>
        <p:spPr>
          <a:xfrm>
            <a:off x="908799" y="186845"/>
            <a:ext cx="10515600" cy="1325563"/>
          </a:xfrm>
        </p:spPr>
        <p:txBody>
          <a:bodyPr>
            <a:normAutofit/>
          </a:bodyPr>
          <a:lstStyle/>
          <a:p>
            <a:r>
              <a:rPr lang="en-US" sz="3600" dirty="0">
                <a:solidFill>
                  <a:schemeClr val="accent1"/>
                </a:solidFill>
              </a:rPr>
              <a:t>Collaborative Workspace - </a:t>
            </a:r>
            <a:r>
              <a:rPr lang="en-US" sz="3600" i="1" dirty="0">
                <a:solidFill>
                  <a:schemeClr val="accent1"/>
                </a:solidFill>
              </a:rPr>
              <a:t>Program Overview</a:t>
            </a:r>
          </a:p>
        </p:txBody>
      </p:sp>
      <p:sp>
        <p:nvSpPr>
          <p:cNvPr id="4" name="Content Placeholder 3">
            <a:extLst>
              <a:ext uri="{FF2B5EF4-FFF2-40B4-BE49-F238E27FC236}">
                <a16:creationId xmlns:a16="http://schemas.microsoft.com/office/drawing/2014/main" id="{40A93047-0CDF-F544-72B4-72C93A2FE6F5}"/>
              </a:ext>
            </a:extLst>
          </p:cNvPr>
          <p:cNvSpPr>
            <a:spLocks noGrp="1"/>
          </p:cNvSpPr>
          <p:nvPr>
            <p:ph sz="half" idx="2"/>
          </p:nvPr>
        </p:nvSpPr>
        <p:spPr>
          <a:xfrm>
            <a:off x="839788" y="1316793"/>
            <a:ext cx="10156309" cy="4654715"/>
          </a:xfrm>
        </p:spPr>
        <p:txBody>
          <a:bodyPr>
            <a:normAutofit lnSpcReduction="10000"/>
          </a:bodyPr>
          <a:lstStyle/>
          <a:p>
            <a:pPr marL="0" indent="0">
              <a:buNone/>
            </a:pPr>
            <a:r>
              <a:rPr lang="en-US" sz="2000" dirty="0">
                <a:solidFill>
                  <a:schemeClr val="accent1"/>
                </a:solidFill>
              </a:rPr>
              <a:t>Purpose of the Program</a:t>
            </a:r>
          </a:p>
          <a:p>
            <a:r>
              <a:rPr lang="en-US" sz="1800" dirty="0">
                <a:solidFill>
                  <a:schemeClr val="tx1"/>
                </a:solidFill>
                <a:cs typeface="Times New Roman" panose="02020603050405020304" pitchFamily="18" charset="0"/>
              </a:rPr>
              <a:t>A</a:t>
            </a:r>
            <a:r>
              <a:rPr lang="en-US" sz="1800" dirty="0">
                <a:solidFill>
                  <a:schemeClr val="tx1"/>
                </a:solidFill>
                <a:effectLst/>
                <a:ea typeface="Calibri" panose="020F0502020204030204" pitchFamily="34" charset="0"/>
                <a:cs typeface="Times New Roman" panose="02020603050405020304" pitchFamily="18" charset="0"/>
              </a:rPr>
              <a:t>ccelerate the pace of new business formation, job creation, and entrepreneurial activity in communities by supporting infrastructure that fuels community-based innovation. </a:t>
            </a:r>
            <a:endParaRPr lang="en-US" sz="1800" dirty="0">
              <a:solidFill>
                <a:schemeClr val="tx1"/>
              </a:solidFill>
              <a:ea typeface="Calibri" panose="020F0502020204030204" pitchFamily="34" charset="0"/>
              <a:cs typeface="Times New Roman" panose="02020603050405020304" pitchFamily="18" charset="0"/>
            </a:endParaRPr>
          </a:p>
          <a:p>
            <a:r>
              <a:rPr lang="en-US" sz="1800" dirty="0">
                <a:solidFill>
                  <a:schemeClr val="tx1"/>
                </a:solidFill>
                <a:ea typeface="Calibri" panose="020F0502020204030204" pitchFamily="34" charset="0"/>
                <a:cs typeface="Times New Roman" panose="02020603050405020304" pitchFamily="18" charset="0"/>
              </a:rPr>
              <a:t>S</a:t>
            </a:r>
            <a:r>
              <a:rPr lang="en-US" sz="1800" dirty="0">
                <a:solidFill>
                  <a:schemeClr val="tx1"/>
                </a:solidFill>
                <a:effectLst/>
                <a:ea typeface="Calibri" panose="020F0502020204030204" pitchFamily="34" charset="0"/>
                <a:cs typeface="Times New Roman" panose="02020603050405020304" pitchFamily="18" charset="0"/>
              </a:rPr>
              <a:t>paces may include: innovation centers, maker spaces, artist spaces, fabrication labs, collaborative kitchens, and co-working spaces.</a:t>
            </a:r>
          </a:p>
          <a:p>
            <a:r>
              <a:rPr lang="en-US" sz="1900" dirty="0">
                <a:solidFill>
                  <a:schemeClr val="tx1"/>
                </a:solidFill>
              </a:rPr>
              <a:t>Awards are in two categories: Seed Grants for planning and design, and Fit-Out for building improvements and equipment purchases.</a:t>
            </a:r>
            <a:br>
              <a:rPr lang="en-US" sz="1900" dirty="0">
                <a:solidFill>
                  <a:schemeClr val="accent1"/>
                </a:solidFill>
              </a:rPr>
            </a:br>
            <a:endParaRPr lang="en-US" sz="1900" dirty="0">
              <a:solidFill>
                <a:schemeClr val="accent1"/>
              </a:solidFill>
            </a:endParaRPr>
          </a:p>
          <a:p>
            <a:pPr marL="0" indent="0">
              <a:buNone/>
            </a:pPr>
            <a:r>
              <a:rPr lang="en-US" sz="2000" dirty="0">
                <a:solidFill>
                  <a:schemeClr val="accent1"/>
                </a:solidFill>
              </a:rPr>
              <a:t>Who’s Eligible? </a:t>
            </a:r>
          </a:p>
          <a:p>
            <a:r>
              <a:rPr lang="en-US" sz="1800" dirty="0">
                <a:solidFill>
                  <a:schemeClr val="tx1"/>
                </a:solidFill>
              </a:rPr>
              <a:t>Municipalities, non-profit organizations, for-profit businesses</a:t>
            </a:r>
            <a:endParaRPr lang="en-US" sz="2000" dirty="0">
              <a:solidFill>
                <a:schemeClr val="tx1"/>
              </a:solidFill>
            </a:endParaRPr>
          </a:p>
          <a:p>
            <a:r>
              <a:rPr lang="en-US" sz="1800" dirty="0">
                <a:solidFill>
                  <a:schemeClr val="tx1"/>
                </a:solidFill>
                <a:effectLst/>
                <a:latin typeface="+mj-lt"/>
                <a:ea typeface="Times New Roman" panose="02020603050405020304" pitchFamily="18" charset="0"/>
                <a:cs typeface="Calibri" panose="020F0502020204030204" pitchFamily="34" charset="0"/>
              </a:rPr>
              <a:t>Building owner</a:t>
            </a:r>
            <a:r>
              <a:rPr lang="en-US" sz="1800" dirty="0">
                <a:solidFill>
                  <a:schemeClr val="tx1"/>
                </a:solidFill>
                <a:latin typeface="+mj-lt"/>
                <a:ea typeface="Times New Roman" panose="02020603050405020304" pitchFamily="18" charset="0"/>
                <a:cs typeface="Calibri" panose="020F0502020204030204" pitchFamily="34" charset="0"/>
              </a:rPr>
              <a:t>s </a:t>
            </a:r>
            <a:r>
              <a:rPr lang="en-US" sz="1800" dirty="0">
                <a:solidFill>
                  <a:schemeClr val="tx1"/>
                </a:solidFill>
                <a:effectLst/>
                <a:latin typeface="+mj-lt"/>
                <a:ea typeface="Times New Roman" panose="02020603050405020304" pitchFamily="18" charset="0"/>
                <a:cs typeface="Calibri" panose="020F0502020204030204" pitchFamily="34" charset="0"/>
              </a:rPr>
              <a:t>hosting a collaborative workspace or an operator of a collaborative workspace registered with the Massachusetts Secretary of State.</a:t>
            </a:r>
            <a:br>
              <a:rPr lang="en-US" sz="1800" dirty="0">
                <a:solidFill>
                  <a:schemeClr val="tx1"/>
                </a:solidFill>
                <a:latin typeface="+mj-lt"/>
                <a:ea typeface="Times New Roman" panose="02020603050405020304" pitchFamily="18" charset="0"/>
                <a:cs typeface="Calibri" panose="020F0502020204030204" pitchFamily="34" charset="0"/>
              </a:rPr>
            </a:br>
            <a:endParaRPr lang="en-US" sz="2000" dirty="0">
              <a:solidFill>
                <a:schemeClr val="tx1"/>
              </a:solidFill>
            </a:endParaRPr>
          </a:p>
          <a:p>
            <a:pPr marL="0" indent="0">
              <a:buNone/>
            </a:pPr>
            <a:r>
              <a:rPr lang="en-US" sz="2000" dirty="0">
                <a:solidFill>
                  <a:schemeClr val="accent1"/>
                </a:solidFill>
              </a:rPr>
              <a:t>Statewide Program Manager</a:t>
            </a:r>
            <a:br>
              <a:rPr lang="en-US" sz="2000" dirty="0">
                <a:solidFill>
                  <a:schemeClr val="accent1"/>
                </a:solidFill>
              </a:rPr>
            </a:br>
            <a:r>
              <a:rPr lang="en-US" sz="2000" dirty="0">
                <a:solidFill>
                  <a:schemeClr val="accent1"/>
                </a:solidFill>
              </a:rPr>
              <a:t>	</a:t>
            </a:r>
            <a:r>
              <a:rPr lang="en-US" sz="1600" dirty="0">
                <a:solidFill>
                  <a:schemeClr val="tx1"/>
                </a:solidFill>
              </a:rPr>
              <a:t>Richard Griffin, Jr. - Vice President, Community Investment</a:t>
            </a:r>
            <a:br>
              <a:rPr lang="en-US" sz="1600" dirty="0">
                <a:solidFill>
                  <a:schemeClr val="tx1"/>
                </a:solidFill>
              </a:rPr>
            </a:br>
            <a:r>
              <a:rPr lang="en-US" sz="1600" dirty="0">
                <a:solidFill>
                  <a:schemeClr val="tx1"/>
                </a:solidFill>
              </a:rPr>
              <a:t>	Email:  rgriffin@massdevelopment.com</a:t>
            </a:r>
            <a:endParaRPr lang="en-US" sz="2000" dirty="0">
              <a:solidFill>
                <a:schemeClr val="tx1"/>
              </a:solidFill>
            </a:endParaRPr>
          </a:p>
          <a:p>
            <a:pPr>
              <a:buFont typeface="Wingdings" panose="05000000000000000000" pitchFamily="2" charset="2"/>
              <a:buChar char="Ø"/>
            </a:pPr>
            <a:endParaRPr lang="en-US" sz="2000" dirty="0"/>
          </a:p>
        </p:txBody>
      </p:sp>
      <p:sp>
        <p:nvSpPr>
          <p:cNvPr id="8" name="Slide Number Placeholder 7">
            <a:extLst>
              <a:ext uri="{FF2B5EF4-FFF2-40B4-BE49-F238E27FC236}">
                <a16:creationId xmlns:a16="http://schemas.microsoft.com/office/drawing/2014/main" id="{93E7D06E-4D10-504B-F4B4-205286F09C22}"/>
              </a:ext>
            </a:extLst>
          </p:cNvPr>
          <p:cNvSpPr>
            <a:spLocks noGrp="1"/>
          </p:cNvSpPr>
          <p:nvPr>
            <p:ph type="sldNum" sz="quarter" idx="12"/>
          </p:nvPr>
        </p:nvSpPr>
        <p:spPr/>
        <p:txBody>
          <a:bodyPr/>
          <a:lstStyle/>
          <a:p>
            <a:fld id="{D367A5CE-97AE-A045-8D64-ABA1949E4846}" type="slidenum">
              <a:rPr lang="en-US" smtClean="0"/>
              <a:t>6</a:t>
            </a:fld>
            <a:endParaRPr lang="en-US" dirty="0"/>
          </a:p>
        </p:txBody>
      </p:sp>
    </p:spTree>
    <p:extLst>
      <p:ext uri="{BB962C8B-B14F-4D97-AF65-F5344CB8AC3E}">
        <p14:creationId xmlns:p14="http://schemas.microsoft.com/office/powerpoint/2010/main" val="316093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839788" y="365125"/>
            <a:ext cx="10515600" cy="1015619"/>
          </a:xfrm>
        </p:spPr>
        <p:txBody>
          <a:bodyPr>
            <a:normAutofit fontScale="90000"/>
          </a:bodyPr>
          <a:lstStyle/>
          <a:p>
            <a:r>
              <a:rPr lang="en-US" sz="3600" dirty="0">
                <a:solidFill>
                  <a:schemeClr val="accent1"/>
                </a:solidFill>
              </a:rPr>
              <a:t>Where Do Collaborative Workspaces Fit in the </a:t>
            </a:r>
            <a:br>
              <a:rPr lang="en-US" sz="3600" dirty="0">
                <a:solidFill>
                  <a:schemeClr val="accent1"/>
                </a:solidFill>
              </a:rPr>
            </a:br>
            <a:r>
              <a:rPr lang="en-US" sz="3600" dirty="0">
                <a:solidFill>
                  <a:schemeClr val="accent1"/>
                </a:solidFill>
              </a:rPr>
              <a:t>One Stop?</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7</a:t>
            </a:fld>
            <a:endParaRPr lang="en-US" dirty="0"/>
          </a:p>
        </p:txBody>
      </p:sp>
      <p:graphicFrame>
        <p:nvGraphicFramePr>
          <p:cNvPr id="6" name="Table 5">
            <a:extLst>
              <a:ext uri="{FF2B5EF4-FFF2-40B4-BE49-F238E27FC236}">
                <a16:creationId xmlns:a16="http://schemas.microsoft.com/office/drawing/2014/main" id="{1684BF29-319B-703C-D902-294B9763C8C3}"/>
              </a:ext>
            </a:extLst>
          </p:cNvPr>
          <p:cNvGraphicFramePr>
            <a:graphicFrameLocks noGrp="1"/>
          </p:cNvGraphicFramePr>
          <p:nvPr>
            <p:extLst>
              <p:ext uri="{D42A27DB-BD31-4B8C-83A1-F6EECF244321}">
                <p14:modId xmlns:p14="http://schemas.microsoft.com/office/powerpoint/2010/main" val="3076743446"/>
              </p:ext>
            </p:extLst>
          </p:nvPr>
        </p:nvGraphicFramePr>
        <p:xfrm>
          <a:off x="768096" y="1316966"/>
          <a:ext cx="10515600" cy="5327388"/>
        </p:xfrm>
        <a:graphic>
          <a:graphicData uri="http://schemas.openxmlformats.org/drawingml/2006/table">
            <a:tbl>
              <a:tblPr firstRow="1" bandRow="1"/>
              <a:tblGrid>
                <a:gridCol w="2537786">
                  <a:extLst>
                    <a:ext uri="{9D8B030D-6E8A-4147-A177-3AD203B41FA5}">
                      <a16:colId xmlns:a16="http://schemas.microsoft.com/office/drawing/2014/main" val="3456381146"/>
                    </a:ext>
                  </a:extLst>
                </a:gridCol>
                <a:gridCol w="1816916">
                  <a:extLst>
                    <a:ext uri="{9D8B030D-6E8A-4147-A177-3AD203B41FA5}">
                      <a16:colId xmlns:a16="http://schemas.microsoft.com/office/drawing/2014/main" val="3855906801"/>
                    </a:ext>
                  </a:extLst>
                </a:gridCol>
                <a:gridCol w="1962364">
                  <a:extLst>
                    <a:ext uri="{9D8B030D-6E8A-4147-A177-3AD203B41FA5}">
                      <a16:colId xmlns:a16="http://schemas.microsoft.com/office/drawing/2014/main" val="3954271046"/>
                    </a:ext>
                  </a:extLst>
                </a:gridCol>
                <a:gridCol w="1920690">
                  <a:extLst>
                    <a:ext uri="{9D8B030D-6E8A-4147-A177-3AD203B41FA5}">
                      <a16:colId xmlns:a16="http://schemas.microsoft.com/office/drawing/2014/main" val="36592662"/>
                    </a:ext>
                  </a:extLst>
                </a:gridCol>
                <a:gridCol w="2277844">
                  <a:extLst>
                    <a:ext uri="{9D8B030D-6E8A-4147-A177-3AD203B41FA5}">
                      <a16:colId xmlns:a16="http://schemas.microsoft.com/office/drawing/2014/main" val="1234584374"/>
                    </a:ext>
                  </a:extLst>
                </a:gridCol>
              </a:tblGrid>
              <a:tr h="22684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Preparing for Growth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CF3FA"/>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E7E6E6"/>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EEAF6"/>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Catalyzing Specific Projects</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2CC"/>
                    </a:solidFill>
                  </a:tcPr>
                </a:tc>
                <a:extLst>
                  <a:ext uri="{0D108BD9-81ED-4DB2-BD59-A6C34878D82A}">
                    <a16:rowId xmlns:a16="http://schemas.microsoft.com/office/drawing/2014/main" val="1485258756"/>
                  </a:ext>
                </a:extLst>
              </a:tr>
              <a:tr h="478551">
                <a:tc>
                  <a:txBody>
                    <a:bodyPr/>
                    <a:lstStyle/>
                    <a:p>
                      <a:pPr marL="0" marR="0" algn="ctr">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Community Activation &amp; Placemaking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Planning &amp; Zoning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CF3FA"/>
                    </a:solidFill>
                  </a:tcPr>
                </a:tc>
                <a:tc>
                  <a:txBody>
                    <a:bodyPr/>
                    <a:lstStyle/>
                    <a:p>
                      <a:pPr marL="0" marR="0" algn="ctr">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Preparation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7E1"/>
                    </a:solidFill>
                  </a:tcPr>
                </a:tc>
                <a:tc>
                  <a:txBody>
                    <a:bodyPr/>
                    <a:lstStyle/>
                    <a:p>
                      <a:pPr marL="0" marR="0" algn="ctr">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Infrastructure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4208190655"/>
                  </a:ext>
                </a:extLst>
              </a:tr>
              <a:tr h="4418318">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Technical Assistance for Downtowns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Design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Mobility/Parking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Wayfinding/Branding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Economics of Downtown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Pedestrian Orientation/Placemaking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Small Business Support/E-commerce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Forming a Downtown Management District </a:t>
                      </a:r>
                    </a:p>
                    <a:p>
                      <a:pPr marL="86995" marR="0">
                        <a:lnSpc>
                          <a:spcPct val="10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Equitable Workforce and Business Development Programming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Entrepreneurship and Small Business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Workforce Development and Training Initiatives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Community Organizing and Leadership Development </a:t>
                      </a: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Neighborhood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Urban Renewal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Production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Corridor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Zoning Revision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Zoning Revision to Comply with Section 3A of MGL c.40A</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Comprehensive Zoning Review &amp; Revision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Housing</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Feasibility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Infrastructure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Design Plan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District Redevelopment Technical Assistance</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Growth in a Commercial/Industrial District</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Brownfield Site Clean Up</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Site Assessment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Remediation</a:t>
                      </a:r>
                    </a:p>
                    <a:p>
                      <a:pPr marL="0" marR="0">
                        <a:lnSpc>
                          <a:spcPct val="1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Improvements to Unlock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Construction</a:t>
                      </a:r>
                    </a:p>
                    <a:p>
                      <a:pPr marL="0" marR="0">
                        <a:lnSpc>
                          <a:spcPct val="10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 Study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Underutilized Property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Construction</a:t>
                      </a:r>
                    </a:p>
                    <a:p>
                      <a:pPr marL="86995" marR="0">
                        <a:lnSpc>
                          <a:spcPct val="10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Creating Collaborative Workspace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Feasibility Study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a:t>
                      </a:r>
                      <a:b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Fit-Out or Equipment</a:t>
                      </a:r>
                    </a:p>
                    <a:p>
                      <a:pPr marL="0" marR="0">
                        <a:lnSpc>
                          <a:spcPct val="10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Lead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Preservation</a:t>
                      </a:r>
                    </a:p>
                    <a:p>
                      <a:pPr marL="0" marR="0">
                        <a:lnSpc>
                          <a:spcPct val="1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E1"/>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Housing Growth (Residential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0" marR="0">
                        <a:lnSpc>
                          <a:spcPct val="1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Mixed-Use and Commercial/Industrial Growth</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nSpc>
                          <a:spcPct val="100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Small Town Road Improvements to Enhance Public Safety (STRAP)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 of Road Improvements to Enhance Public Safety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272573696"/>
                  </a:ext>
                </a:extLst>
              </a:tr>
            </a:tbl>
          </a:graphicData>
        </a:graphic>
      </p:graphicFrame>
      <p:sp>
        <p:nvSpPr>
          <p:cNvPr id="5" name="Rectangle 4">
            <a:extLst>
              <a:ext uri="{FF2B5EF4-FFF2-40B4-BE49-F238E27FC236}">
                <a16:creationId xmlns:a16="http://schemas.microsoft.com/office/drawing/2014/main" id="{5E9820EC-76DE-4F23-B392-30C90ABEE4D8}"/>
              </a:ext>
            </a:extLst>
          </p:cNvPr>
          <p:cNvSpPr/>
          <p:nvPr/>
        </p:nvSpPr>
        <p:spPr>
          <a:xfrm>
            <a:off x="7107447" y="3250369"/>
            <a:ext cx="1874808" cy="1131131"/>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Tree>
    <p:extLst>
      <p:ext uri="{BB962C8B-B14F-4D97-AF65-F5344CB8AC3E}">
        <p14:creationId xmlns:p14="http://schemas.microsoft.com/office/powerpoint/2010/main" val="87033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839788" y="264456"/>
            <a:ext cx="10515600" cy="1015619"/>
          </a:xfrm>
        </p:spPr>
        <p:txBody>
          <a:bodyPr>
            <a:normAutofit/>
          </a:bodyPr>
          <a:lstStyle/>
          <a:p>
            <a:r>
              <a:rPr lang="en-US" sz="3600" dirty="0">
                <a:solidFill>
                  <a:schemeClr val="accent1"/>
                </a:solidFill>
              </a:rPr>
              <a:t>Project Parameters</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8</a:t>
            </a:fld>
            <a:endParaRPr lang="en-US" dirty="0"/>
          </a:p>
        </p:txBody>
      </p:sp>
      <p:graphicFrame>
        <p:nvGraphicFramePr>
          <p:cNvPr id="3" name="Table 2">
            <a:extLst>
              <a:ext uri="{FF2B5EF4-FFF2-40B4-BE49-F238E27FC236}">
                <a16:creationId xmlns:a16="http://schemas.microsoft.com/office/drawing/2014/main" id="{4967943C-63A4-E6BF-EF5D-AA9240151809}"/>
              </a:ext>
            </a:extLst>
          </p:cNvPr>
          <p:cNvGraphicFramePr>
            <a:graphicFrameLocks noGrp="1"/>
          </p:cNvGraphicFramePr>
          <p:nvPr>
            <p:extLst>
              <p:ext uri="{D42A27DB-BD31-4B8C-83A1-F6EECF244321}">
                <p14:modId xmlns:p14="http://schemas.microsoft.com/office/powerpoint/2010/main" val="1386485059"/>
              </p:ext>
            </p:extLst>
          </p:nvPr>
        </p:nvGraphicFramePr>
        <p:xfrm>
          <a:off x="563940" y="1174312"/>
          <a:ext cx="11288295" cy="4431545"/>
        </p:xfrm>
        <a:graphic>
          <a:graphicData uri="http://schemas.openxmlformats.org/drawingml/2006/table">
            <a:tbl>
              <a:tblPr firstRow="1" bandRow="1">
                <a:tableStyleId>{2D5ABB26-0587-4C30-8999-92F81FD0307C}</a:tableStyleId>
              </a:tblPr>
              <a:tblGrid>
                <a:gridCol w="1972712">
                  <a:extLst>
                    <a:ext uri="{9D8B030D-6E8A-4147-A177-3AD203B41FA5}">
                      <a16:colId xmlns:a16="http://schemas.microsoft.com/office/drawing/2014/main" val="2585012129"/>
                    </a:ext>
                  </a:extLst>
                </a:gridCol>
                <a:gridCol w="9315583">
                  <a:extLst>
                    <a:ext uri="{9D8B030D-6E8A-4147-A177-3AD203B41FA5}">
                      <a16:colId xmlns:a16="http://schemas.microsoft.com/office/drawing/2014/main" val="1726328295"/>
                    </a:ext>
                  </a:extLst>
                </a:gridCol>
              </a:tblGrid>
              <a:tr h="1017785">
                <a:tc>
                  <a:txBody>
                    <a:bodyPr/>
                    <a:lstStyle/>
                    <a:p>
                      <a:pPr algn="ctr"/>
                      <a:r>
                        <a:rPr lang="en-US" sz="2000" b="1" dirty="0">
                          <a:solidFill>
                            <a:schemeClr val="bg1"/>
                          </a:solidFill>
                        </a:rPr>
                        <a:t>Project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kern="1200" dirty="0">
                          <a:solidFill>
                            <a:schemeClr val="tx1"/>
                          </a:solidFill>
                          <a:latin typeface="+mn-lt"/>
                          <a:ea typeface="+mn-ea"/>
                          <a:cs typeface="+mn-cs"/>
                        </a:rPr>
                        <a:t>Up</a:t>
                      </a:r>
                      <a:r>
                        <a:rPr lang="en-US" sz="1800" kern="1200" baseline="0" dirty="0">
                          <a:solidFill>
                            <a:schemeClr val="tx1"/>
                          </a:solidFill>
                          <a:latin typeface="+mn-lt"/>
                          <a:ea typeface="+mn-ea"/>
                          <a:cs typeface="+mn-cs"/>
                        </a:rPr>
                        <a:t> to </a:t>
                      </a:r>
                      <a:r>
                        <a:rPr lang="en-US" sz="1800" b="1" kern="1200" baseline="0" dirty="0">
                          <a:solidFill>
                            <a:schemeClr val="tx1"/>
                          </a:solidFill>
                          <a:latin typeface="+mn-lt"/>
                          <a:ea typeface="+mn-ea"/>
                          <a:cs typeface="+mn-cs"/>
                        </a:rPr>
                        <a:t>$15,000 </a:t>
                      </a:r>
                      <a:r>
                        <a:rPr lang="en-US" sz="1800" kern="1200" baseline="0" dirty="0">
                          <a:solidFill>
                            <a:schemeClr val="tx1"/>
                          </a:solidFill>
                          <a:latin typeface="+mn-lt"/>
                          <a:ea typeface="+mn-ea"/>
                          <a:cs typeface="+mn-cs"/>
                        </a:rPr>
                        <a:t>for Seed grants and up to </a:t>
                      </a:r>
                      <a:r>
                        <a:rPr lang="en-US" sz="1800" b="1" kern="1200" baseline="0" dirty="0">
                          <a:solidFill>
                            <a:schemeClr val="tx1"/>
                          </a:solidFill>
                          <a:latin typeface="+mn-lt"/>
                          <a:ea typeface="+mn-ea"/>
                          <a:cs typeface="+mn-cs"/>
                        </a:rPr>
                        <a:t>$100,000 </a:t>
                      </a:r>
                      <a:r>
                        <a:rPr lang="en-US" sz="1800" kern="1200" baseline="0" dirty="0">
                          <a:solidFill>
                            <a:schemeClr val="tx1"/>
                          </a:solidFill>
                          <a:latin typeface="+mn-lt"/>
                          <a:ea typeface="+mn-ea"/>
                          <a:cs typeface="+mn-cs"/>
                        </a:rPr>
                        <a:t>for Fit-Out grants.</a:t>
                      </a:r>
                      <a:br>
                        <a:rPr lang="en-US" sz="1800" kern="1200" baseline="0" dirty="0">
                          <a:solidFill>
                            <a:schemeClr val="tx1"/>
                          </a:solidFill>
                          <a:latin typeface="+mn-lt"/>
                          <a:ea typeface="+mn-ea"/>
                          <a:cs typeface="+mn-cs"/>
                        </a:rPr>
                      </a:br>
                      <a:r>
                        <a:rPr lang="en-US" sz="1800" kern="1200" baseline="0" dirty="0">
                          <a:solidFill>
                            <a:schemeClr val="tx1"/>
                          </a:solidFill>
                          <a:latin typeface="+mn-lt"/>
                          <a:ea typeface="+mn-ea"/>
                          <a:cs typeface="+mn-cs"/>
                        </a:rPr>
                        <a:t>Applicants may not apply for both types in the same round.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967741">
                <a:tc>
                  <a:txBody>
                    <a:bodyPr/>
                    <a:lstStyle/>
                    <a:p>
                      <a:pPr algn="ctr"/>
                      <a:r>
                        <a:rPr lang="en-US" sz="2000" b="1" dirty="0">
                          <a:solidFill>
                            <a:schemeClr val="bg1"/>
                          </a:solidFill>
                        </a:rPr>
                        <a:t>Project Timeline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kern="1200" dirty="0">
                          <a:solidFill>
                            <a:schemeClr val="tx1"/>
                          </a:solidFill>
                          <a:latin typeface="+mn-lt"/>
                          <a:ea typeface="+mn-ea"/>
                          <a:cs typeface="+mn-cs"/>
                        </a:rPr>
                        <a:t>Seed and Fit-Out </a:t>
                      </a:r>
                      <a:r>
                        <a:rPr lang="en-US" sz="1800" kern="1200" baseline="0" dirty="0">
                          <a:solidFill>
                            <a:schemeClr val="tx1"/>
                          </a:solidFill>
                          <a:latin typeface="+mn-lt"/>
                          <a:ea typeface="+mn-ea"/>
                          <a:cs typeface="+mn-cs"/>
                        </a:rPr>
                        <a:t>activities </a:t>
                      </a:r>
                      <a:r>
                        <a:rPr lang="en-US" sz="1800" kern="1200" dirty="0">
                          <a:solidFill>
                            <a:schemeClr val="tx1"/>
                          </a:solidFill>
                          <a:latin typeface="+mn-lt"/>
                          <a:ea typeface="+mn-ea"/>
                          <a:cs typeface="+mn-cs"/>
                        </a:rPr>
                        <a:t>should be completed within </a:t>
                      </a:r>
                      <a:r>
                        <a:rPr lang="en-US" sz="1800" kern="1200" baseline="0" dirty="0">
                          <a:solidFill>
                            <a:schemeClr val="tx1"/>
                          </a:solidFill>
                          <a:latin typeface="+mn-lt"/>
                          <a:ea typeface="+mn-ea"/>
                          <a:cs typeface="+mn-cs"/>
                        </a:rPr>
                        <a:t>6 months of execution of Grant Agreement.</a:t>
                      </a:r>
                      <a:endParaRPr lang="en-US" sz="1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543606456"/>
                  </a:ext>
                </a:extLst>
              </a:tr>
              <a:tr h="900267">
                <a:tc>
                  <a:txBody>
                    <a:bodyPr/>
                    <a:lstStyle/>
                    <a:p>
                      <a:pPr algn="ctr"/>
                      <a:r>
                        <a:rPr lang="en-US" sz="2000" b="1" dirty="0">
                          <a:solidFill>
                            <a:schemeClr val="bg1"/>
                          </a:solidFill>
                        </a:rPr>
                        <a:t>Eligible Use of Funds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b="0" kern="1200" dirty="0">
                          <a:solidFill>
                            <a:schemeClr val="tx1"/>
                          </a:solidFill>
                          <a:latin typeface="+mn-lt"/>
                          <a:ea typeface="+mn-ea"/>
                          <a:cs typeface="+mn-cs"/>
                        </a:rPr>
                        <a:t>Seed grants: feasibility &amp; market studies, business plans, and design drawings.</a:t>
                      </a:r>
                    </a:p>
                    <a:p>
                      <a:pPr marL="285750" lvl="4" indent="-285750" algn="l">
                        <a:spcBef>
                          <a:spcPts val="600"/>
                        </a:spcBef>
                        <a:spcAft>
                          <a:spcPts val="0"/>
                        </a:spcAft>
                        <a:buFont typeface="Arial" panose="020B0604020202020204" pitchFamily="34" charset="0"/>
                        <a:buChar char="•"/>
                      </a:pPr>
                      <a:r>
                        <a:rPr lang="en-US" sz="1800" b="0" kern="1200" dirty="0">
                          <a:solidFill>
                            <a:schemeClr val="tx1"/>
                          </a:solidFill>
                          <a:latin typeface="+mn-lt"/>
                          <a:ea typeface="+mn-ea"/>
                          <a:cs typeface="+mn-cs"/>
                        </a:rPr>
                        <a:t>Fit-Out grants: building improvements and equipment purchases.</a:t>
                      </a:r>
                    </a:p>
                    <a:p>
                      <a:pPr marL="285750" lvl="4" indent="-285750" algn="l">
                        <a:spcBef>
                          <a:spcPts val="600"/>
                        </a:spcBef>
                        <a:spcAft>
                          <a:spcPts val="0"/>
                        </a:spcAft>
                        <a:buFont typeface="Arial" panose="020B0604020202020204" pitchFamily="34" charset="0"/>
                        <a:buChar char="•"/>
                      </a:pPr>
                      <a:r>
                        <a:rPr lang="en-US" sz="1800" b="0" kern="1200" dirty="0">
                          <a:solidFill>
                            <a:schemeClr val="tx1"/>
                          </a:solidFill>
                          <a:latin typeface="+mn-lt"/>
                          <a:ea typeface="+mn-ea"/>
                          <a:cs typeface="+mn-cs"/>
                        </a:rPr>
                        <a:t>Funds cannot be used for operating costs or working capital.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327943"/>
                  </a:ext>
                </a:extLst>
              </a:tr>
              <a:tr h="1138800">
                <a:tc>
                  <a:txBody>
                    <a:bodyPr/>
                    <a:lstStyle/>
                    <a:p>
                      <a:pPr algn="ctr"/>
                      <a:r>
                        <a:rPr lang="en-US" sz="2000" b="1" dirty="0">
                          <a:solidFill>
                            <a:schemeClr val="bg1"/>
                          </a:solidFill>
                        </a:rPr>
                        <a:t>Funding Restrictions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b="0" kern="1200" dirty="0">
                          <a:solidFill>
                            <a:schemeClr val="tx1"/>
                          </a:solidFill>
                          <a:latin typeface="+mn-lt"/>
                          <a:ea typeface="+mn-ea"/>
                          <a:cs typeface="+mn-cs"/>
                        </a:rPr>
                        <a:t>Grants require a 1:1 match (cash, in-kind rent or quantifiable equipment donation)</a:t>
                      </a:r>
                    </a:p>
                    <a:p>
                      <a:pPr marL="285750" lvl="4" indent="-285750" algn="l">
                        <a:spcBef>
                          <a:spcPts val="600"/>
                        </a:spcBef>
                        <a:spcAft>
                          <a:spcPts val="0"/>
                        </a:spcAft>
                        <a:buFont typeface="Arial" panose="020B0604020202020204" pitchFamily="34" charset="0"/>
                        <a:buChar char="•"/>
                      </a:pPr>
                      <a:r>
                        <a:rPr lang="en-US" sz="1800" b="0" kern="1200" dirty="0">
                          <a:solidFill>
                            <a:schemeClr val="tx1"/>
                          </a:solidFill>
                          <a:latin typeface="+mn-lt"/>
                          <a:ea typeface="+mn-ea"/>
                          <a:cs typeface="+mn-cs"/>
                        </a:rPr>
                        <a:t>Fit-Out grants require signed leases for existing or proposed spaces.</a:t>
                      </a:r>
                    </a:p>
                    <a:p>
                      <a:pPr marL="285750" lvl="4" indent="-285750" algn="l">
                        <a:spcBef>
                          <a:spcPts val="600"/>
                        </a:spcBef>
                        <a:spcAft>
                          <a:spcPts val="0"/>
                        </a:spcAft>
                        <a:buFont typeface="Arial" panose="020B0604020202020204" pitchFamily="34" charset="0"/>
                        <a:buChar char="•"/>
                      </a:pPr>
                      <a:r>
                        <a:rPr lang="en-US" sz="1800" b="0" kern="1200" dirty="0">
                          <a:solidFill>
                            <a:schemeClr val="tx1"/>
                          </a:solidFill>
                          <a:latin typeface="+mn-lt"/>
                          <a:ea typeface="+mn-ea"/>
                          <a:cs typeface="+mn-cs"/>
                        </a:rPr>
                        <a:t>Budget should include scopes of work, contractor estimates, and equipment quotes that encompasses uses of grant funds as well as use of matching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2092778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1"/>
                </a:solidFill>
              </a:rPr>
              <a:t>How to Be Competitive</a:t>
            </a:r>
          </a:p>
        </p:txBody>
      </p:sp>
      <p:sp>
        <p:nvSpPr>
          <p:cNvPr id="4"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836612" y="1381125"/>
            <a:ext cx="10230289" cy="4743450"/>
          </a:xfrm>
        </p:spPr>
        <p:txBody>
          <a:bodyPr>
            <a:normAutofit/>
          </a:bodyPr>
          <a:lstStyle/>
          <a:p>
            <a:pPr marL="0" indent="0">
              <a:buNone/>
            </a:pPr>
            <a:r>
              <a:rPr lang="en-US" sz="2000" b="1" dirty="0">
                <a:solidFill>
                  <a:schemeClr val="tx1"/>
                </a:solidFill>
              </a:rPr>
              <a:t>What is the key information that program reviewers take into consideration?</a:t>
            </a:r>
          </a:p>
          <a:p>
            <a:pPr lvl="1"/>
            <a:r>
              <a:rPr lang="en-US" sz="1600" dirty="0">
                <a:solidFill>
                  <a:schemeClr val="tx1"/>
                </a:solidFill>
              </a:rPr>
              <a:t>Connection and engagement to the community of users who they believe will use the space.  </a:t>
            </a:r>
            <a:br>
              <a:rPr lang="en-US" sz="1600" dirty="0">
                <a:solidFill>
                  <a:schemeClr val="tx1"/>
                </a:solidFill>
              </a:rPr>
            </a:br>
            <a:r>
              <a:rPr lang="en-US" sz="1600" dirty="0">
                <a:solidFill>
                  <a:schemeClr val="tx1"/>
                </a:solidFill>
              </a:rPr>
              <a:t>The program does not use a “build it and they will come” approach to funding. </a:t>
            </a:r>
          </a:p>
          <a:p>
            <a:pPr lvl="1"/>
            <a:r>
              <a:rPr lang="en-US" sz="1600" dirty="0">
                <a:solidFill>
                  <a:schemeClr val="tx1"/>
                </a:solidFill>
              </a:rPr>
              <a:t>Can the proposed work be completed within reasonable timelines? </a:t>
            </a:r>
          </a:p>
          <a:p>
            <a:pPr lvl="1"/>
            <a:r>
              <a:rPr lang="en-US" sz="1600" dirty="0">
                <a:solidFill>
                  <a:schemeClr val="tx1"/>
                </a:solidFill>
              </a:rPr>
              <a:t>Is the applicant likely to have secured their match by the time of award? </a:t>
            </a:r>
          </a:p>
          <a:p>
            <a:pPr marL="0" indent="0">
              <a:buNone/>
            </a:pPr>
            <a:r>
              <a:rPr lang="en-US" sz="2000" b="1" dirty="0">
                <a:solidFill>
                  <a:schemeClr val="tx1"/>
                </a:solidFill>
              </a:rPr>
              <a:t>What important questions should I be asking?</a:t>
            </a:r>
          </a:p>
          <a:p>
            <a:pPr lvl="1"/>
            <a:r>
              <a:rPr lang="en-US" sz="1600" dirty="0">
                <a:solidFill>
                  <a:schemeClr val="tx1"/>
                </a:solidFill>
              </a:rPr>
              <a:t>How does the collaborative workspace accelerate </a:t>
            </a:r>
            <a:r>
              <a:rPr lang="en-US" sz="1600" dirty="0">
                <a:solidFill>
                  <a:schemeClr val="tx1"/>
                </a:solidFill>
                <a:effectLst/>
                <a:ea typeface="Calibri" panose="020F0502020204030204" pitchFamily="34" charset="0"/>
                <a:cs typeface="Times New Roman" panose="02020603050405020304" pitchFamily="18" charset="0"/>
              </a:rPr>
              <a:t>the pace of new business formation, job creation, and entrepreneurial activity?</a:t>
            </a:r>
          </a:p>
          <a:p>
            <a:pPr lvl="1"/>
            <a:r>
              <a:rPr lang="en-US" sz="1600" dirty="0">
                <a:solidFill>
                  <a:schemeClr val="tx1"/>
                </a:solidFill>
                <a:ea typeface="Calibri" panose="020F0502020204030204" pitchFamily="34" charset="0"/>
                <a:cs typeface="Calibri" panose="020F0502020204030204" pitchFamily="34" charset="0"/>
              </a:rPr>
              <a:t>How will a </a:t>
            </a:r>
            <a:r>
              <a:rPr lang="en-US" sz="1600" dirty="0">
                <a:solidFill>
                  <a:schemeClr val="tx1"/>
                </a:solidFill>
                <a:effectLst/>
                <a:ea typeface="Calibri" panose="020F0502020204030204" pitchFamily="34" charset="0"/>
                <a:cs typeface="Calibri" panose="020F0502020204030204" pitchFamily="34" charset="0"/>
              </a:rPr>
              <a:t>specific community of users be served and what </a:t>
            </a:r>
            <a:r>
              <a:rPr lang="en-US" sz="1600" dirty="0">
                <a:solidFill>
                  <a:schemeClr val="tx1"/>
                </a:solidFill>
                <a:ea typeface="Calibri" panose="020F0502020204030204" pitchFamily="34" charset="0"/>
                <a:cs typeface="Calibri" panose="020F0502020204030204" pitchFamily="34" charset="0"/>
              </a:rPr>
              <a:t>programs will be offered to support them?</a:t>
            </a:r>
            <a:r>
              <a:rPr lang="en-US" sz="1600" dirty="0">
                <a:solidFill>
                  <a:schemeClr val="tx1"/>
                </a:solidFill>
                <a:effectLst/>
                <a:ea typeface="Calibri" panose="020F0502020204030204" pitchFamily="34" charset="0"/>
                <a:cs typeface="Calibri" panose="020F0502020204030204" pitchFamily="34" charset="0"/>
              </a:rPr>
              <a:t> </a:t>
            </a:r>
            <a:endParaRPr lang="en-US" sz="1600" dirty="0">
              <a:solidFill>
                <a:schemeClr val="tx1"/>
              </a:solidFill>
              <a:effectLst/>
              <a:ea typeface="Calibri" panose="020F0502020204030204" pitchFamily="34" charset="0"/>
              <a:cs typeface="Times New Roman" panose="02020603050405020304" pitchFamily="18" charset="0"/>
            </a:endParaRPr>
          </a:p>
          <a:p>
            <a:pPr lvl="1"/>
            <a:r>
              <a:rPr lang="en-US" sz="1600" dirty="0">
                <a:solidFill>
                  <a:schemeClr val="tx1"/>
                </a:solidFill>
              </a:rPr>
              <a:t>Does the project team have the ability to oversee completion of the proposed work, as well as operate the space going forward?  </a:t>
            </a:r>
            <a:endParaRPr lang="en-US" sz="1600" dirty="0">
              <a:solidFill>
                <a:schemeClr val="tx1"/>
              </a:solidFill>
              <a:effectLst/>
              <a:ea typeface="Calibri" panose="020F0502020204030204" pitchFamily="34" charset="0"/>
              <a:cs typeface="Times New Roman" panose="02020603050405020304" pitchFamily="18" charset="0"/>
            </a:endParaRPr>
          </a:p>
          <a:p>
            <a:pPr marL="0" indent="0">
              <a:buNone/>
            </a:pPr>
            <a:r>
              <a:rPr lang="en-US" sz="2000" b="1" dirty="0">
                <a:solidFill>
                  <a:schemeClr val="tx1"/>
                </a:solidFill>
              </a:rPr>
              <a:t>What attachments should applicants be prepared to include in their applications?</a:t>
            </a:r>
          </a:p>
          <a:p>
            <a:pPr lvl="1"/>
            <a:r>
              <a:rPr lang="en-US" sz="1600" dirty="0">
                <a:solidFill>
                  <a:schemeClr val="tx1"/>
                </a:solidFill>
              </a:rPr>
              <a:t>Executed lease or proof of ownership for project location.</a:t>
            </a:r>
          </a:p>
          <a:p>
            <a:pPr lvl="1"/>
            <a:r>
              <a:rPr lang="en-US" sz="1600" dirty="0">
                <a:solidFill>
                  <a:schemeClr val="tx1"/>
                </a:solidFill>
              </a:rPr>
              <a:t>Evidence of matching funds – bank statements, grant award letters, documentation of in-kind rent, work or equipment.</a:t>
            </a:r>
          </a:p>
          <a:p>
            <a:pPr lvl="1"/>
            <a:r>
              <a:rPr lang="en-US" sz="1600" dirty="0">
                <a:solidFill>
                  <a:schemeClr val="tx1"/>
                </a:solidFill>
              </a:rPr>
              <a:t>Scopes of work, consultant or contractor quotes, equipment estimates.</a:t>
            </a:r>
          </a:p>
          <a:p>
            <a:pPr lvl="1"/>
            <a:endParaRPr lang="en-US" dirty="0"/>
          </a:p>
          <a:p>
            <a:endParaRPr lang="en-US" dirty="0"/>
          </a:p>
          <a:p>
            <a:endParaRPr lang="en-US" dirty="0"/>
          </a:p>
          <a:p>
            <a:endParaRPr lang="en-US" dirty="0"/>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9</a:t>
            </a:fld>
            <a:endParaRPr lang="en-US" dirty="0"/>
          </a:p>
        </p:txBody>
      </p:sp>
    </p:spTree>
    <p:extLst>
      <p:ext uri="{BB962C8B-B14F-4D97-AF65-F5344CB8AC3E}">
        <p14:creationId xmlns:p14="http://schemas.microsoft.com/office/powerpoint/2010/main" val="1620558944"/>
      </p:ext>
    </p:extLst>
  </p:cSld>
  <p:clrMapOvr>
    <a:masterClrMapping/>
  </p:clrMapOvr>
</p:sld>
</file>

<file path=ppt/theme/theme1.xml><?xml version="1.0" encoding="utf-8"?>
<a:theme xmlns:a="http://schemas.openxmlformats.org/drawingml/2006/main" name="MassDev Master Template - 16x9">
  <a:themeElements>
    <a:clrScheme name="MassDevelopment">
      <a:dk1>
        <a:srgbClr val="000000"/>
      </a:dk1>
      <a:lt1>
        <a:srgbClr val="FFFFFF"/>
      </a:lt1>
      <a:dk2>
        <a:srgbClr val="003357"/>
      </a:dk2>
      <a:lt2>
        <a:srgbClr val="E7E6E6"/>
      </a:lt2>
      <a:accent1>
        <a:srgbClr val="0070B9"/>
      </a:accent1>
      <a:accent2>
        <a:srgbClr val="17A7E0"/>
      </a:accent2>
      <a:accent3>
        <a:srgbClr val="95C93C"/>
      </a:accent3>
      <a:accent4>
        <a:srgbClr val="F98E2B"/>
      </a:accent4>
      <a:accent5>
        <a:srgbClr val="009CA7"/>
      </a:accent5>
      <a:accent6>
        <a:srgbClr val="58595B"/>
      </a:accent6>
      <a:hlink>
        <a:srgbClr val="17A7E0"/>
      </a:hlink>
      <a:folHlink>
        <a:srgbClr val="71BF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3EC507CF3D814C891D1408D57845A8" ma:contentTypeVersion="15" ma:contentTypeDescription="Create a new document." ma:contentTypeScope="" ma:versionID="b0048444fbcbe36c562be25288eb7d2d">
  <xsd:schema xmlns:xsd="http://www.w3.org/2001/XMLSchema" xmlns:xs="http://www.w3.org/2001/XMLSchema" xmlns:p="http://schemas.microsoft.com/office/2006/metadata/properties" xmlns:ns2="e1196768-4157-4d80-b3c6-79cf9493a5fe" xmlns:ns3="5f8eec94-f1e8-4333-9199-0fcb2e707b9d" targetNamespace="http://schemas.microsoft.com/office/2006/metadata/properties" ma:root="true" ma:fieldsID="cd0d80345393a278978358a08207d55c" ns2:_="" ns3:_="">
    <xsd:import namespace="e1196768-4157-4d80-b3c6-79cf9493a5fe"/>
    <xsd:import namespace="5f8eec94-f1e8-4333-9199-0fcb2e707b9d"/>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96768-4157-4d80-b3c6-79cf9493a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eec94-f1e8-4333-9199-0fcb2e707b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81b5905-22af-45a9-86d7-a1f9675fe683}" ma:internalName="TaxCatchAll" ma:showField="CatchAllData" ma:web="5f8eec94-f1e8-4333-9199-0fcb2e707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96768-4157-4d80-b3c6-79cf9493a5fe">
      <Terms xmlns="http://schemas.microsoft.com/office/infopath/2007/PartnerControls"/>
    </lcf76f155ced4ddcb4097134ff3c332f>
    <TaxCatchAll xmlns="5f8eec94-f1e8-4333-9199-0fcb2e707b9d" xsi:nil="true"/>
    <MediaLengthInSeconds xmlns="e1196768-4157-4d80-b3c6-79cf9493a5fe" xsi:nil="true"/>
    <SharedWithUsers xmlns="5f8eec94-f1e8-4333-9199-0fcb2e707b9d">
      <UserInfo>
        <DisplayName/>
        <AccountId xsi:nil="true"/>
        <AccountType/>
      </UserInfo>
    </SharedWithUsers>
  </documentManagement>
</p:properties>
</file>

<file path=customXml/itemProps1.xml><?xml version="1.0" encoding="utf-8"?>
<ds:datastoreItem xmlns:ds="http://schemas.openxmlformats.org/officeDocument/2006/customXml" ds:itemID="{F780C9E4-359F-4488-999D-8B32572901A2}"/>
</file>

<file path=customXml/itemProps2.xml><?xml version="1.0" encoding="utf-8"?>
<ds:datastoreItem xmlns:ds="http://schemas.openxmlformats.org/officeDocument/2006/customXml" ds:itemID="{9E773973-8E4B-49D8-BF2D-5FC0173FA1A6}">
  <ds:schemaRefs>
    <ds:schemaRef ds:uri="http://schemas.microsoft.com/sharepoint/v3/contenttype/forms"/>
  </ds:schemaRefs>
</ds:datastoreItem>
</file>

<file path=customXml/itemProps3.xml><?xml version="1.0" encoding="utf-8"?>
<ds:datastoreItem xmlns:ds="http://schemas.openxmlformats.org/officeDocument/2006/customXml" ds:itemID="{1DB3B4D1-F72F-48D3-BDBE-0ECDCA374A9D}">
  <ds:schemaRefs>
    <ds:schemaRef ds:uri="http://purl.org/dc/terms/"/>
    <ds:schemaRef ds:uri="http://schemas.microsoft.com/office/2006/metadata/properties"/>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a59a3455-3b50-46aa-86f1-62094a71a047"/>
    <ds:schemaRef ds:uri="f509b315-bece-45a3-bad0-2bd21d2b6f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1235</TotalTime>
  <Words>1944</Words>
  <Application>Microsoft Office PowerPoint</Application>
  <PresentationFormat>Widescreen</PresentationFormat>
  <Paragraphs>258</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Symbol</vt:lpstr>
      <vt:lpstr>Wingdings</vt:lpstr>
      <vt:lpstr>MassDev Master Template - 16x9</vt:lpstr>
      <vt:lpstr>Collaborative Workspace Program Guidance Webinar</vt:lpstr>
      <vt:lpstr>Webinar Road Map</vt:lpstr>
      <vt:lpstr>What is the Community One Stop for Growth?</vt:lpstr>
      <vt:lpstr>What is the Community One Stop for Growth?</vt:lpstr>
      <vt:lpstr>MassDevelopment - Overview</vt:lpstr>
      <vt:lpstr>Collaborative Workspace - Program Overview</vt:lpstr>
      <vt:lpstr>Where Do Collaborative Workspaces Fit in the  One Stop?</vt:lpstr>
      <vt:lpstr>Project Parameters</vt:lpstr>
      <vt:lpstr>How to Be Competitive</vt:lpstr>
      <vt:lpstr>Successful Application Example #1</vt:lpstr>
      <vt:lpstr>Successful Application Example #2</vt:lpstr>
      <vt:lpstr>Successful Application Example #3</vt:lpstr>
      <vt:lpstr>Completing the Full Application</vt:lpstr>
      <vt:lpstr>FY25 Round  - Timeline</vt:lpstr>
      <vt:lpstr>Opportunities for Guidance and Information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McCue</dc:creator>
  <cp:lastModifiedBy>Shannon, Patrick (EOED)</cp:lastModifiedBy>
  <cp:revision>81</cp:revision>
  <cp:lastPrinted>2024-01-30T16:30:11Z</cp:lastPrinted>
  <dcterms:created xsi:type="dcterms:W3CDTF">2019-05-16T17:57:51Z</dcterms:created>
  <dcterms:modified xsi:type="dcterms:W3CDTF">2024-02-09T20:07:50Z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0x010100023EC507CF3D814C891D1408D57845A8</vt:lpwstr>
  </property>
  <property fmtid="{D5CDD505-2E9C-101B-9397-08002B2CF9AE}" pid="4" name="MediaServiceImageTags">
    <vt:lpwstr/>
  </property>
</Properties>
</file>