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59" r:id="rId1"/>
  </p:sldMasterIdLst>
  <p:notesMasterIdLst>
    <p:notesMasterId r:id="rId33"/>
  </p:notesMasterIdLst>
  <p:sldIdLst>
    <p:sldId id="256" r:id="rId2"/>
    <p:sldId id="257" r:id="rId3"/>
    <p:sldId id="276" r:id="rId4"/>
    <p:sldId id="277" r:id="rId5"/>
    <p:sldId id="670" r:id="rId6"/>
    <p:sldId id="295" r:id="rId7"/>
    <p:sldId id="284" r:id="rId8"/>
    <p:sldId id="676" r:id="rId9"/>
    <p:sldId id="285" r:id="rId10"/>
    <p:sldId id="669" r:id="rId11"/>
    <p:sldId id="680" r:id="rId12"/>
    <p:sldId id="681" r:id="rId13"/>
    <p:sldId id="293" r:id="rId14"/>
    <p:sldId id="685" r:id="rId15"/>
    <p:sldId id="306" r:id="rId16"/>
    <p:sldId id="667" r:id="rId17"/>
    <p:sldId id="666" r:id="rId18"/>
    <p:sldId id="678" r:id="rId19"/>
    <p:sldId id="671" r:id="rId20"/>
    <p:sldId id="663" r:id="rId21"/>
    <p:sldId id="662" r:id="rId22"/>
    <p:sldId id="665" r:id="rId23"/>
    <p:sldId id="686" r:id="rId24"/>
    <p:sldId id="682" r:id="rId25"/>
    <p:sldId id="288" r:id="rId26"/>
    <p:sldId id="289" r:id="rId27"/>
    <p:sldId id="668" r:id="rId28"/>
    <p:sldId id="292" r:id="rId29"/>
    <p:sldId id="679" r:id="rId30"/>
    <p:sldId id="673" r:id="rId31"/>
    <p:sldId id="298"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a Meske" initials="DM" lastIdx="3" clrIdx="0">
    <p:extLst>
      <p:ext uri="{19B8F6BF-5375-455C-9EA6-DF929625EA0E}">
        <p15:presenceInfo xmlns:p15="http://schemas.microsoft.com/office/powerpoint/2012/main" userId="S-1-5-21-1491601690-1363755419-2170504050-15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CADE4"/>
    <a:srgbClr val="2683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Estimated Societal</a:t>
            </a:r>
            <a:r>
              <a:rPr lang="en-US" baseline="0" dirty="0"/>
              <a:t> Costs (billions in USD) to the US and Canada from 2012 and 2015</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Canada</c:v>
                </c:pt>
              </c:strCache>
            </c:strRef>
          </c:tx>
          <c:spPr>
            <a:solidFill>
              <a:srgbClr val="FF0000"/>
            </a:solidFill>
            <a:ln>
              <a:noFill/>
            </a:ln>
            <a:effectLst/>
          </c:spPr>
          <c:invertIfNegative val="0"/>
          <c:cat>
            <c:strRef>
              <c:f>Sheet1!$B$1:$D$1</c:f>
              <c:strCache>
                <c:ptCount val="3"/>
                <c:pt idx="0">
                  <c:v>Healthcare</c:v>
                </c:pt>
                <c:pt idx="1">
                  <c:v>Criminal Justice</c:v>
                </c:pt>
                <c:pt idx="2">
                  <c:v>Productivity</c:v>
                </c:pt>
              </c:strCache>
            </c:strRef>
          </c:cat>
          <c:val>
            <c:numRef>
              <c:f>Sheet1!$B$2:$D$2</c:f>
              <c:numCache>
                <c:formatCode>General</c:formatCode>
                <c:ptCount val="3"/>
                <c:pt idx="0">
                  <c:v>5.55</c:v>
                </c:pt>
                <c:pt idx="1">
                  <c:v>1.92</c:v>
                </c:pt>
                <c:pt idx="2">
                  <c:v>9.64</c:v>
                </c:pt>
              </c:numCache>
            </c:numRef>
          </c:val>
          <c:extLst>
            <c:ext xmlns:c16="http://schemas.microsoft.com/office/drawing/2014/chart" uri="{C3380CC4-5D6E-409C-BE32-E72D297353CC}">
              <c16:uniqueId val="{00000000-BE31-4BD8-9586-ACA9915BC4B1}"/>
            </c:ext>
          </c:extLst>
        </c:ser>
        <c:ser>
          <c:idx val="1"/>
          <c:order val="1"/>
          <c:tx>
            <c:strRef>
              <c:f>Sheet1!$A$3</c:f>
              <c:strCache>
                <c:ptCount val="1"/>
                <c:pt idx="0">
                  <c:v>United States</c:v>
                </c:pt>
              </c:strCache>
            </c:strRef>
          </c:tx>
          <c:spPr>
            <a:solidFill>
              <a:srgbClr val="002060"/>
            </a:solidFill>
            <a:ln>
              <a:noFill/>
            </a:ln>
            <a:effectLst/>
          </c:spPr>
          <c:invertIfNegative val="0"/>
          <c:cat>
            <c:strRef>
              <c:f>Sheet1!$B$1:$D$1</c:f>
              <c:strCache>
                <c:ptCount val="3"/>
                <c:pt idx="0">
                  <c:v>Healthcare</c:v>
                </c:pt>
                <c:pt idx="1">
                  <c:v>Criminal Justice</c:v>
                </c:pt>
                <c:pt idx="2">
                  <c:v>Productivity</c:v>
                </c:pt>
              </c:strCache>
            </c:strRef>
          </c:cat>
          <c:val>
            <c:numRef>
              <c:f>Sheet1!$B$3:$D$3</c:f>
              <c:numCache>
                <c:formatCode>General</c:formatCode>
                <c:ptCount val="3"/>
                <c:pt idx="0">
                  <c:v>119.14</c:v>
                </c:pt>
                <c:pt idx="1">
                  <c:v>24.31</c:v>
                </c:pt>
                <c:pt idx="2">
                  <c:v>122</c:v>
                </c:pt>
              </c:numCache>
            </c:numRef>
          </c:val>
          <c:extLst>
            <c:ext xmlns:c16="http://schemas.microsoft.com/office/drawing/2014/chart" uri="{C3380CC4-5D6E-409C-BE32-E72D297353CC}">
              <c16:uniqueId val="{00000001-BE31-4BD8-9586-ACA9915BC4B1}"/>
            </c:ext>
          </c:extLst>
        </c:ser>
        <c:dLbls>
          <c:showLegendKey val="0"/>
          <c:showVal val="0"/>
          <c:showCatName val="0"/>
          <c:showSerName val="0"/>
          <c:showPercent val="0"/>
          <c:showBubbleSize val="0"/>
        </c:dLbls>
        <c:gapWidth val="219"/>
        <c:overlap val="-27"/>
        <c:axId val="428375960"/>
        <c:axId val="428376288"/>
      </c:barChart>
      <c:catAx>
        <c:axId val="428375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8376288"/>
        <c:crosses val="autoZero"/>
        <c:auto val="1"/>
        <c:lblAlgn val="ctr"/>
        <c:lblOffset val="100"/>
        <c:noMultiLvlLbl val="0"/>
      </c:catAx>
      <c:valAx>
        <c:axId val="428376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8375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1" i="0" u="none" strike="noStrike" kern="1200" spc="0" baseline="0">
                <a:solidFill>
                  <a:schemeClr val="tx1">
                    <a:lumMod val="65000"/>
                    <a:lumOff val="35000"/>
                  </a:schemeClr>
                </a:solidFill>
                <a:latin typeface="+mn-lt"/>
                <a:ea typeface="+mn-ea"/>
                <a:cs typeface="+mn-cs"/>
              </a:defRPr>
            </a:pPr>
            <a:r>
              <a:rPr lang="en-US" sz="1600" b="1" dirty="0"/>
              <a:t>ADF vs Non-ADF </a:t>
            </a:r>
          </a:p>
          <a:p>
            <a:pPr algn="ctr">
              <a:defRPr sz="1200" b="1"/>
            </a:pPr>
            <a:r>
              <a:rPr lang="en-US" sz="1600" b="1" dirty="0"/>
              <a:t>Branded</a:t>
            </a:r>
            <a:r>
              <a:rPr lang="en-US" sz="1600" b="1" baseline="0" dirty="0"/>
              <a:t> ER Mix</a:t>
            </a:r>
            <a:endParaRPr lang="en-US" sz="1600" b="1" dirty="0"/>
          </a:p>
        </c:rich>
      </c:tx>
      <c:layout>
        <c:manualLayout>
          <c:xMode val="edge"/>
          <c:yMode val="edge"/>
          <c:x val="0.20322276976898934"/>
          <c:y val="6.8550409908458967E-2"/>
        </c:manualLayout>
      </c:layout>
      <c:overlay val="0"/>
      <c:spPr>
        <a:noFill/>
        <a:ln>
          <a:noFill/>
        </a:ln>
        <a:effectLst/>
      </c:spPr>
      <c:txPr>
        <a:bodyPr rot="0" spcFirstLastPara="1" vertOverflow="ellipsis" vert="horz" wrap="square" anchor="ctr" anchorCtr="1"/>
        <a:lstStyle/>
        <a:p>
          <a:pPr algn="ct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173-433A-A7F3-70333EEA515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173-433A-A7F3-70333EEA5152}"/>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ADF brands</c:v>
                </c:pt>
                <c:pt idx="1">
                  <c:v>Non-ADF brands</c:v>
                </c:pt>
              </c:strCache>
            </c:strRef>
          </c:cat>
          <c:val>
            <c:numRef>
              <c:f>Sheet1!$B$2:$B$3</c:f>
              <c:numCache>
                <c:formatCode>0%</c:formatCode>
                <c:ptCount val="2"/>
                <c:pt idx="0">
                  <c:v>0.79</c:v>
                </c:pt>
                <c:pt idx="1">
                  <c:v>0.21</c:v>
                </c:pt>
              </c:numCache>
            </c:numRef>
          </c:val>
          <c:extLst>
            <c:ext xmlns:c16="http://schemas.microsoft.com/office/drawing/2014/chart" uri="{C3380CC4-5D6E-409C-BE32-E72D297353CC}">
              <c16:uniqueId val="{00000004-5173-433A-A7F3-70333EEA5152}"/>
            </c:ext>
          </c:extLst>
        </c:ser>
        <c:dLbls>
          <c:showLegendKey val="0"/>
          <c:showVal val="0"/>
          <c:showCatName val="0"/>
          <c:showSerName val="0"/>
          <c:showPercent val="0"/>
          <c:showBubbleSize val="0"/>
          <c:showLeaderLines val="1"/>
        </c:dLbls>
        <c:firstSliceAng val="125"/>
      </c:pieChart>
      <c:spPr>
        <a:noFill/>
        <a:ln>
          <a:noFill/>
        </a:ln>
        <a:effectLst/>
      </c:spPr>
    </c:plotArea>
    <c:legend>
      <c:legendPos val="b"/>
      <c:layout>
        <c:manualLayout>
          <c:xMode val="edge"/>
          <c:yMode val="edge"/>
          <c:x val="8.3585861770446288E-2"/>
          <c:y val="0.86600970480356598"/>
          <c:w val="0.80224130799836479"/>
          <c:h val="9.010741305402454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1" i="0" u="none" strike="noStrike" kern="1200" spc="0" baseline="0">
                <a:solidFill>
                  <a:schemeClr val="tx1">
                    <a:lumMod val="65000"/>
                    <a:lumOff val="35000"/>
                  </a:schemeClr>
                </a:solidFill>
                <a:latin typeface="+mn-lt"/>
                <a:ea typeface="+mn-ea"/>
                <a:cs typeface="+mn-cs"/>
              </a:defRPr>
            </a:pPr>
            <a:r>
              <a:rPr lang="en-US" sz="2000" b="1" dirty="0"/>
              <a:t>2017</a:t>
            </a:r>
            <a:r>
              <a:rPr lang="en-US" sz="2000" b="1" baseline="0" dirty="0"/>
              <a:t> Opioid TRx Mix</a:t>
            </a:r>
            <a:endParaRPr lang="en-US" sz="2000" b="1" dirty="0"/>
          </a:p>
        </c:rich>
      </c:tx>
      <c:layout>
        <c:manualLayout>
          <c:xMode val="edge"/>
          <c:yMode val="edge"/>
          <c:x val="0.31593832198769112"/>
          <c:y val="8.2616980696801276E-2"/>
        </c:manualLayout>
      </c:layout>
      <c:overlay val="0"/>
      <c:spPr>
        <a:noFill/>
        <a:ln>
          <a:noFill/>
        </a:ln>
        <a:effectLst/>
      </c:spPr>
      <c:txPr>
        <a:bodyPr rot="0" spcFirstLastPara="1" vertOverflow="ellipsis" vert="horz" wrap="square" anchor="ctr" anchorCtr="1"/>
        <a:lstStyle/>
        <a:p>
          <a:pPr>
            <a:defRPr sz="13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270-42A9-B205-08D92E458A1C}"/>
              </c:ext>
            </c:extLst>
          </c:dPt>
          <c:dPt>
            <c:idx val="1"/>
            <c:bubble3D val="0"/>
            <c:explosion val="14"/>
            <c:spPr>
              <a:solidFill>
                <a:schemeClr val="accent2"/>
              </a:solidFill>
              <a:ln w="19050">
                <a:solidFill>
                  <a:schemeClr val="lt1"/>
                </a:solidFill>
              </a:ln>
              <a:effectLst/>
            </c:spPr>
            <c:extLst>
              <c:ext xmlns:c16="http://schemas.microsoft.com/office/drawing/2014/chart" uri="{C3380CC4-5D6E-409C-BE32-E72D297353CC}">
                <c16:uniqueId val="{00000003-3270-42A9-B205-08D92E458A1C}"/>
              </c:ext>
            </c:extLst>
          </c:dPt>
          <c:dLbls>
            <c:dLbl>
              <c:idx val="1"/>
              <c:layout>
                <c:manualLayout>
                  <c:x val="-0.12559982945133666"/>
                  <c:y val="6.51246047608935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70-42A9-B205-08D92E458A1C}"/>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Immediate Release ("IR") TRx</c:v>
                </c:pt>
                <c:pt idx="1">
                  <c:v>Extended Release ("ER") TRx</c:v>
                </c:pt>
              </c:strCache>
            </c:strRef>
          </c:cat>
          <c:val>
            <c:numRef>
              <c:f>Sheet1!$B$2:$B$3</c:f>
              <c:numCache>
                <c:formatCode>0%</c:formatCode>
                <c:ptCount val="2"/>
                <c:pt idx="0">
                  <c:v>0.90298893488819765</c:v>
                </c:pt>
                <c:pt idx="1">
                  <c:v>9.7011065111802353E-2</c:v>
                </c:pt>
              </c:numCache>
            </c:numRef>
          </c:val>
          <c:extLst>
            <c:ext xmlns:c16="http://schemas.microsoft.com/office/drawing/2014/chart" uri="{C3380CC4-5D6E-409C-BE32-E72D297353CC}">
              <c16:uniqueId val="{00000004-3270-42A9-B205-08D92E458A1C}"/>
            </c:ext>
          </c:extLst>
        </c:ser>
        <c:dLbls>
          <c:showLegendKey val="0"/>
          <c:showVal val="0"/>
          <c:showCatName val="0"/>
          <c:showSerName val="0"/>
          <c:showPercent val="0"/>
          <c:showBubbleSize val="0"/>
          <c:showLeaderLines val="1"/>
        </c:dLbls>
        <c:firstSliceAng val="105"/>
      </c:pieChart>
      <c:spPr>
        <a:noFill/>
        <a:ln>
          <a:noFill/>
        </a:ln>
        <a:effectLst/>
      </c:spPr>
    </c:plotArea>
    <c:legend>
      <c:legendPos val="b"/>
      <c:layout>
        <c:manualLayout>
          <c:xMode val="edge"/>
          <c:yMode val="edge"/>
          <c:x val="0.10711248049211373"/>
          <c:y val="0.89000480826514583"/>
          <c:w val="0.86383042123435938"/>
          <c:h val="4.8885648752997814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1" i="0" u="none" strike="noStrike" kern="1200" spc="0" baseline="0">
                <a:solidFill>
                  <a:schemeClr val="tx1">
                    <a:lumMod val="65000"/>
                    <a:lumOff val="35000"/>
                  </a:schemeClr>
                </a:solidFill>
                <a:latin typeface="+mn-lt"/>
                <a:ea typeface="+mn-ea"/>
                <a:cs typeface="+mn-cs"/>
              </a:defRPr>
            </a:pPr>
            <a:r>
              <a:rPr lang="en-US" sz="1800" b="1" dirty="0"/>
              <a:t>ER</a:t>
            </a:r>
            <a:r>
              <a:rPr lang="en-US" sz="1800" b="1" baseline="0" dirty="0"/>
              <a:t> Opioid Generic </a:t>
            </a:r>
          </a:p>
          <a:p>
            <a:pPr>
              <a:defRPr sz="1300" b="1"/>
            </a:pPr>
            <a:r>
              <a:rPr lang="en-US" sz="1800" b="1" baseline="0" dirty="0"/>
              <a:t>vs. Brand Mix</a:t>
            </a:r>
            <a:endParaRPr lang="en-US" sz="1800" b="1" dirty="0"/>
          </a:p>
        </c:rich>
      </c:tx>
      <c:layout>
        <c:manualLayout>
          <c:xMode val="edge"/>
          <c:yMode val="edge"/>
          <c:x val="0.246551008982164"/>
          <c:y val="8.8154062261443664E-2"/>
        </c:manualLayout>
      </c:layout>
      <c:overlay val="0"/>
      <c:spPr>
        <a:noFill/>
        <a:ln>
          <a:noFill/>
        </a:ln>
        <a:effectLst/>
      </c:spPr>
      <c:txPr>
        <a:bodyPr rot="0" spcFirstLastPara="1" vertOverflow="ellipsis" vert="horz" wrap="square" anchor="ctr" anchorCtr="1"/>
        <a:lstStyle/>
        <a:p>
          <a:pPr>
            <a:defRPr sz="13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FFF-478C-B75C-7D2A071DD59A}"/>
              </c:ext>
            </c:extLst>
          </c:dPt>
          <c:dPt>
            <c:idx val="1"/>
            <c:bubble3D val="0"/>
            <c:explosion val="17"/>
            <c:spPr>
              <a:solidFill>
                <a:schemeClr val="accent2"/>
              </a:solidFill>
              <a:ln w="19050">
                <a:solidFill>
                  <a:schemeClr val="lt1"/>
                </a:solidFill>
              </a:ln>
              <a:effectLst/>
            </c:spPr>
            <c:extLst>
              <c:ext xmlns:c16="http://schemas.microsoft.com/office/drawing/2014/chart" uri="{C3380CC4-5D6E-409C-BE32-E72D297353CC}">
                <c16:uniqueId val="{00000003-BFFF-478C-B75C-7D2A071DD59A}"/>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Generic ER TRx</c:v>
                </c:pt>
                <c:pt idx="1">
                  <c:v>Branded ER TRx</c:v>
                </c:pt>
              </c:strCache>
            </c:strRef>
          </c:cat>
          <c:val>
            <c:numRef>
              <c:f>Sheet1!$B$2:$B$3</c:f>
              <c:numCache>
                <c:formatCode>0%</c:formatCode>
                <c:ptCount val="2"/>
                <c:pt idx="0">
                  <c:v>0.75000209612933921</c:v>
                </c:pt>
                <c:pt idx="1">
                  <c:v>0.24999790387066073</c:v>
                </c:pt>
              </c:numCache>
            </c:numRef>
          </c:val>
          <c:extLst>
            <c:ext xmlns:c16="http://schemas.microsoft.com/office/drawing/2014/chart" uri="{C3380CC4-5D6E-409C-BE32-E72D297353CC}">
              <c16:uniqueId val="{00000004-BFFF-478C-B75C-7D2A071DD59A}"/>
            </c:ext>
          </c:extLst>
        </c:ser>
        <c:dLbls>
          <c:showLegendKey val="0"/>
          <c:showVal val="0"/>
          <c:showCatName val="0"/>
          <c:showSerName val="0"/>
          <c:showPercent val="0"/>
          <c:showBubbleSize val="0"/>
          <c:showLeaderLines val="1"/>
        </c:dLbls>
        <c:firstSliceAng val="130"/>
      </c:pieChart>
      <c:spPr>
        <a:noFill/>
        <a:ln>
          <a:noFill/>
        </a:ln>
        <a:effectLst/>
      </c:spPr>
    </c:plotArea>
    <c:legend>
      <c:legendPos val="b"/>
      <c:layout>
        <c:manualLayout>
          <c:xMode val="edge"/>
          <c:yMode val="edge"/>
          <c:x val="7.3633648309321634E-2"/>
          <c:y val="0.8506267847795983"/>
          <c:w val="0.89356490873841343"/>
          <c:h val="8.62640711857893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Opioid Market
</a:t>
            </a:r>
            <a:r>
              <a:rPr lang="en-US" sz="1200" dirty="0"/>
              <a:t>(Total Lives: 279,192,804)</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Opioid Market
(Total Lives: 279,192,804)</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9AC-4D1A-BD59-22942B6C3D4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9AC-4D1A-BD59-22942B6C3D4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9AC-4D1A-BD59-22942B6C3D45}"/>
              </c:ext>
            </c:extLst>
          </c:dPt>
          <c:cat>
            <c:strRef>
              <c:f>Sheet1!$A$2:$A$4</c:f>
              <c:strCache>
                <c:ptCount val="3"/>
                <c:pt idx="0">
                  <c:v>Commercial</c:v>
                </c:pt>
                <c:pt idx="1">
                  <c:v>Medicare Part D</c:v>
                </c:pt>
                <c:pt idx="2">
                  <c:v>Medicaid</c:v>
                </c:pt>
              </c:strCache>
            </c:strRef>
          </c:cat>
          <c:val>
            <c:numRef>
              <c:f>Sheet1!$B$2:$B$4</c:f>
              <c:numCache>
                <c:formatCode>General</c:formatCode>
                <c:ptCount val="3"/>
                <c:pt idx="0">
                  <c:v>65.040000000000006</c:v>
                </c:pt>
                <c:pt idx="1">
                  <c:v>11.8</c:v>
                </c:pt>
                <c:pt idx="2">
                  <c:v>23.16</c:v>
                </c:pt>
              </c:numCache>
            </c:numRef>
          </c:val>
          <c:extLst>
            <c:ext xmlns:c16="http://schemas.microsoft.com/office/drawing/2014/chart" uri="{C3380CC4-5D6E-409C-BE32-E72D297353CC}">
              <c16:uniqueId val="{00000000-2B9C-4B1E-A8E2-E923E87849C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accent2"/>
                </a:solidFill>
                <a:latin typeface="+mn-lt"/>
                <a:ea typeface="+mn-ea"/>
                <a:cs typeface="+mn-cs"/>
              </a:defRPr>
            </a:pPr>
            <a:r>
              <a:rPr lang="en-US" sz="1600" dirty="0">
                <a:solidFill>
                  <a:schemeClr val="tx1"/>
                </a:solidFill>
              </a:rPr>
              <a:t>Annual Cost Savings</a:t>
            </a:r>
            <a:r>
              <a:rPr lang="en-US" sz="1600" baseline="30000" dirty="0">
                <a:solidFill>
                  <a:schemeClr val="tx1"/>
                </a:solidFill>
              </a:rPr>
              <a:t>4</a:t>
            </a:r>
          </a:p>
        </c:rich>
      </c:tx>
      <c:layout>
        <c:manualLayout>
          <c:xMode val="edge"/>
          <c:yMode val="edge"/>
          <c:x val="0.43581826245895411"/>
          <c:y val="5.4696422142301332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accent2"/>
              </a:solidFill>
              <a:latin typeface="+mn-lt"/>
              <a:ea typeface="+mn-ea"/>
              <a:cs typeface="+mn-cs"/>
            </a:defRPr>
          </a:pPr>
          <a:endParaRPr lang="en-US"/>
        </a:p>
      </c:txPr>
    </c:title>
    <c:autoTitleDeleted val="0"/>
    <c:plotArea>
      <c:layout>
        <c:manualLayout>
          <c:layoutTarget val="inner"/>
          <c:xMode val="edge"/>
          <c:yMode val="edge"/>
          <c:x val="0.207288153994869"/>
          <c:y val="0.13712383488681801"/>
          <c:w val="0.792711846005131"/>
          <c:h val="0.84520718242738402"/>
        </c:manualLayout>
      </c:layout>
      <c:barChart>
        <c:barDir val="col"/>
        <c:grouping val="stacked"/>
        <c:varyColors val="0"/>
        <c:ser>
          <c:idx val="3"/>
          <c:order val="0"/>
          <c:spPr>
            <a:solidFill>
              <a:schemeClr val="accent1"/>
            </a:solidFill>
            <a:ln>
              <a:noFill/>
            </a:ln>
            <a:effectLst/>
          </c:spPr>
          <c:invertIfNegative val="0"/>
          <c:dLbls>
            <c:dLbl>
              <c:idx val="0"/>
              <c:tx>
                <c:rich>
                  <a:bodyPr/>
                  <a:lstStyle/>
                  <a:p>
                    <a:r>
                      <a:rPr lang="en-US" dirty="0"/>
                      <a:t>Medical </a:t>
                    </a:r>
                  </a:p>
                  <a:p>
                    <a:r>
                      <a:rPr lang="en-US" dirty="0"/>
                      <a:t>cost</a:t>
                    </a:r>
                    <a:r>
                      <a:rPr lang="en-US" baseline="0" dirty="0"/>
                      <a:t> </a:t>
                    </a:r>
                    <a:r>
                      <a:rPr lang="en-US" dirty="0"/>
                      <a:t>savings</a:t>
                    </a:r>
                  </a:p>
                  <a:p>
                    <a:fld id="{B2851666-D23D-A04A-9DAD-5C7A0FD1EF18}" type="VALUE">
                      <a:rPr lang="en-US" smtClean="0"/>
                      <a:pPr/>
                      <a:t>[VALUE]</a:t>
                    </a:fld>
                    <a:r>
                      <a:rPr lang="en-US" dirty="0"/>
                      <a:t>M</a:t>
                    </a:r>
                  </a:p>
                  <a:p>
                    <a:r>
                      <a:rPr lang="en-US" sz="800" dirty="0"/>
                      <a:t>(from Rossiter et al.)</a:t>
                    </a:r>
                    <a:r>
                      <a:rPr lang="en-US" sz="800" baseline="30000" dirty="0"/>
                      <a:t>3</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379-3B4C-97AD-D4DE97364071}"/>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430</c:v>
                </c:pt>
              </c:numCache>
            </c:numRef>
          </c:val>
          <c:extLst>
            <c:ext xmlns:c16="http://schemas.microsoft.com/office/drawing/2014/chart" uri="{C3380CC4-5D6E-409C-BE32-E72D297353CC}">
              <c16:uniqueId val="{00000001-9379-3B4C-97AD-D4DE97364071}"/>
            </c:ext>
          </c:extLst>
        </c:ser>
        <c:ser>
          <c:idx val="2"/>
          <c:order val="1"/>
          <c:spPr>
            <a:solidFill>
              <a:schemeClr val="accent2"/>
            </a:solidFill>
            <a:ln>
              <a:noFill/>
            </a:ln>
            <a:effectLst/>
          </c:spPr>
          <c:invertIfNegative val="0"/>
          <c:dLbls>
            <c:dLbl>
              <c:idx val="0"/>
              <c:tx>
                <c:rich>
                  <a:bodyPr/>
                  <a:lstStyle/>
                  <a:p>
                    <a:r>
                      <a:rPr lang="en-US" dirty="0"/>
                      <a:t>Workplace</a:t>
                    </a:r>
                    <a:r>
                      <a:rPr lang="en-US" baseline="0" dirty="0"/>
                      <a:t> </a:t>
                    </a:r>
                  </a:p>
                  <a:p>
                    <a:r>
                      <a:rPr lang="en-US" baseline="0" dirty="0"/>
                      <a:t>cost savings</a:t>
                    </a:r>
                    <a:endParaRPr lang="en-US" dirty="0"/>
                  </a:p>
                  <a:p>
                    <a:fld id="{60CFBFD3-277B-4844-81BA-D476A6DF2E49}" type="VALUE">
                      <a:rPr lang="en-US" smtClean="0"/>
                      <a:pPr/>
                      <a:t>[VALUE]</a:t>
                    </a:fld>
                    <a:r>
                      <a:rPr lang="en-US" dirty="0"/>
                      <a:t>M</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379-3B4C-97AD-D4DE97364071}"/>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476</c:v>
                </c:pt>
              </c:numCache>
            </c:numRef>
          </c:val>
          <c:extLst>
            <c:ext xmlns:c16="http://schemas.microsoft.com/office/drawing/2014/chart" uri="{C3380CC4-5D6E-409C-BE32-E72D297353CC}">
              <c16:uniqueId val="{00000003-9379-3B4C-97AD-D4DE97364071}"/>
            </c:ext>
          </c:extLst>
        </c:ser>
        <c:ser>
          <c:idx val="1"/>
          <c:order val="2"/>
          <c:spPr>
            <a:solidFill>
              <a:schemeClr val="accent3"/>
            </a:solidFill>
            <a:ln>
              <a:noFill/>
            </a:ln>
            <a:effectLst/>
          </c:spPr>
          <c:invertIfNegative val="0"/>
          <c:dLbls>
            <c:dLbl>
              <c:idx val="0"/>
              <c:layout>
                <c:manualLayout>
                  <c:x val="-1.4072281856013799E-3"/>
                  <c:y val="0"/>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r>
                      <a:rPr lang="en-US" sz="1000" b="1" dirty="0">
                        <a:solidFill>
                          <a:schemeClr val="tx1"/>
                        </a:solidFill>
                      </a:rPr>
                      <a:t>Criminal justice</a:t>
                    </a:r>
                    <a:r>
                      <a:rPr lang="en-US" sz="1000" b="1" baseline="0" dirty="0">
                        <a:solidFill>
                          <a:schemeClr val="tx1"/>
                        </a:solidFill>
                      </a:rPr>
                      <a:t> cost savings</a:t>
                    </a:r>
                    <a:endParaRPr lang="en-US" sz="1000" b="1" dirty="0">
                      <a:solidFill>
                        <a:schemeClr val="tx1"/>
                      </a:solidFill>
                    </a:endParaRPr>
                  </a:p>
                  <a:p>
                    <a:pPr>
                      <a:defRPr sz="1000">
                        <a:solidFill>
                          <a:schemeClr val="tx1"/>
                        </a:solidFill>
                      </a:defRPr>
                    </a:pPr>
                    <a:fld id="{457FD975-D267-EF4B-B3F3-B87EE0E650D2}" type="VALUE">
                      <a:rPr lang="en-US" sz="1000" b="1" smtClean="0">
                        <a:solidFill>
                          <a:schemeClr val="tx1"/>
                        </a:solidFill>
                      </a:rPr>
                      <a:pPr>
                        <a:defRPr sz="1000">
                          <a:solidFill>
                            <a:schemeClr val="tx1"/>
                          </a:solidFill>
                        </a:defRPr>
                      </a:pPr>
                      <a:t>[VALUE]</a:t>
                    </a:fld>
                    <a:r>
                      <a:rPr lang="en-US" sz="1000" b="1" dirty="0">
                        <a:solidFill>
                          <a:schemeClr val="tx1"/>
                        </a:solidFill>
                      </a:rPr>
                      <a:t>M</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31889873804400698"/>
                      <c:h val="8.0016917591585301E-2"/>
                    </c:manualLayout>
                  </c15:layout>
                  <c15:dlblFieldTable/>
                  <c15:showDataLabelsRange val="0"/>
                </c:ext>
                <c:ext xmlns:c16="http://schemas.microsoft.com/office/drawing/2014/chart" uri="{C3380CC4-5D6E-409C-BE32-E72D297353CC}">
                  <c16:uniqueId val="{00000004-9379-3B4C-97AD-D4DE9736407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96</c:v>
                </c:pt>
              </c:numCache>
            </c:numRef>
          </c:val>
          <c:extLst>
            <c:ext xmlns:c16="http://schemas.microsoft.com/office/drawing/2014/chart" uri="{C3380CC4-5D6E-409C-BE32-E72D297353CC}">
              <c16:uniqueId val="{00000005-9379-3B4C-97AD-D4DE97364071}"/>
            </c:ext>
          </c:extLst>
        </c:ser>
        <c:ser>
          <c:idx val="0"/>
          <c:order val="3"/>
          <c:spPr>
            <a:solidFill>
              <a:schemeClr val="accent4"/>
            </a:solidFill>
            <a:ln>
              <a:noFill/>
            </a:ln>
            <a:effectLst/>
          </c:spPr>
          <c:invertIfNegative val="0"/>
          <c:dLbls>
            <c:dLbl>
              <c:idx val="0"/>
              <c:layout>
                <c:manualLayout>
                  <c:x val="0.26552351422188325"/>
                  <c:y val="1.1448126152755172E-3"/>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mn-lt"/>
                        <a:ea typeface="+mn-ea"/>
                        <a:cs typeface="+mn-cs"/>
                      </a:defRPr>
                    </a:pPr>
                    <a:r>
                      <a:rPr lang="en-US" sz="1100" b="1" dirty="0">
                        <a:solidFill>
                          <a:schemeClr val="tx1"/>
                        </a:solidFill>
                      </a:rPr>
                      <a:t>Caregiver</a:t>
                    </a:r>
                    <a:r>
                      <a:rPr lang="en-US" sz="1100" b="1" baseline="0" dirty="0">
                        <a:solidFill>
                          <a:schemeClr val="tx1"/>
                        </a:solidFill>
                      </a:rPr>
                      <a:t> </a:t>
                    </a:r>
                  </a:p>
                  <a:p>
                    <a:pPr>
                      <a:defRPr sz="1100">
                        <a:solidFill>
                          <a:schemeClr val="tx1"/>
                        </a:solidFill>
                      </a:defRPr>
                    </a:pPr>
                    <a:r>
                      <a:rPr lang="en-US" sz="1100" b="1" dirty="0">
                        <a:solidFill>
                          <a:schemeClr val="tx1"/>
                        </a:solidFill>
                      </a:rPr>
                      <a:t>cost savings</a:t>
                    </a:r>
                    <a:r>
                      <a:rPr lang="en-US" sz="1100" b="1" baseline="0" dirty="0">
                        <a:solidFill>
                          <a:schemeClr val="tx1"/>
                        </a:solidFill>
                      </a:rPr>
                      <a:t> </a:t>
                    </a:r>
                  </a:p>
                  <a:p>
                    <a:pPr>
                      <a:defRPr sz="1100">
                        <a:solidFill>
                          <a:schemeClr val="tx1"/>
                        </a:solidFill>
                      </a:defRPr>
                    </a:pPr>
                    <a:fld id="{6A9BD39A-402D-DF4D-B885-0862185437D3}" type="VALUE">
                      <a:rPr lang="en-US" sz="1100" b="1" smtClean="0">
                        <a:solidFill>
                          <a:schemeClr val="tx1"/>
                        </a:solidFill>
                      </a:rPr>
                      <a:pPr>
                        <a:defRPr sz="1100">
                          <a:solidFill>
                            <a:schemeClr val="tx1"/>
                          </a:solidFill>
                        </a:defRPr>
                      </a:pPr>
                      <a:t>[VALUE]</a:t>
                    </a:fld>
                    <a:r>
                      <a:rPr lang="en-US" sz="1100" b="1" dirty="0">
                        <a:solidFill>
                          <a:schemeClr val="tx1"/>
                        </a:solidFill>
                      </a:rPr>
                      <a:t>M</a:t>
                    </a:r>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2600311726608738"/>
                      <c:h val="0.17083016151216174"/>
                    </c:manualLayout>
                  </c15:layout>
                  <c15:dlblFieldTable/>
                  <c15:showDataLabelsRange val="0"/>
                </c:ext>
                <c:ext xmlns:c16="http://schemas.microsoft.com/office/drawing/2014/chart" uri="{C3380CC4-5D6E-409C-BE32-E72D297353CC}">
                  <c16:uniqueId val="{00000006-9379-3B4C-97AD-D4DE97364071}"/>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"$"#,##0</c:formatCode>
                <c:ptCount val="1"/>
                <c:pt idx="0">
                  <c:v>33</c:v>
                </c:pt>
              </c:numCache>
            </c:numRef>
          </c:val>
          <c:extLst>
            <c:ext xmlns:c16="http://schemas.microsoft.com/office/drawing/2014/chart" uri="{C3380CC4-5D6E-409C-BE32-E72D297353CC}">
              <c16:uniqueId val="{00000007-9379-3B4C-97AD-D4DE97364071}"/>
            </c:ext>
          </c:extLst>
        </c:ser>
        <c:dLbls>
          <c:dLblPos val="ctr"/>
          <c:showLegendKey val="0"/>
          <c:showVal val="1"/>
          <c:showCatName val="0"/>
          <c:showSerName val="0"/>
          <c:showPercent val="0"/>
          <c:showBubbleSize val="0"/>
        </c:dLbls>
        <c:gapWidth val="171"/>
        <c:overlap val="100"/>
        <c:axId val="-109943872"/>
        <c:axId val="-109327696"/>
      </c:barChart>
      <c:catAx>
        <c:axId val="-109943872"/>
        <c:scaling>
          <c:orientation val="minMax"/>
        </c:scaling>
        <c:delete val="0"/>
        <c:axPos val="b"/>
        <c:numFmt formatCode="General" sourceLinked="1"/>
        <c:majorTickMark val="none"/>
        <c:minorTickMark val="none"/>
        <c:tickLblPos val="none"/>
        <c:spPr>
          <a:noFill/>
          <a:ln w="9525" cap="flat" cmpd="sng" algn="ctr">
            <a:solidFill>
              <a:schemeClr val="accent3"/>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9327696"/>
        <c:crosses val="autoZero"/>
        <c:auto val="1"/>
        <c:lblAlgn val="ctr"/>
        <c:lblOffset val="100"/>
        <c:noMultiLvlLbl val="0"/>
      </c:catAx>
      <c:valAx>
        <c:axId val="-109327696"/>
        <c:scaling>
          <c:orientation val="minMax"/>
          <c:max val="1200"/>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dirty="0"/>
                  <a:t>Cost Savings Associated With</a:t>
                </a:r>
                <a:br>
                  <a:rPr lang="en-US" sz="1400" dirty="0"/>
                </a:br>
                <a:r>
                  <a:rPr lang="en-US" sz="1400" dirty="0"/>
                  <a:t>Reformulated</a:t>
                </a:r>
                <a:r>
                  <a:rPr lang="en-US" sz="1400" baseline="0" dirty="0"/>
                  <a:t> </a:t>
                </a:r>
                <a:r>
                  <a:rPr lang="en-US" sz="1400" dirty="0"/>
                  <a:t>ER Oxycodone (Millions)</a:t>
                </a:r>
              </a:p>
            </c:rich>
          </c:tx>
          <c:layout>
            <c:manualLayout>
              <c:xMode val="edge"/>
              <c:yMode val="edge"/>
              <c:x val="1.3252690150248E-3"/>
              <c:y val="0.15868541215821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quot;$&quot;###0" sourceLinked="0"/>
        <c:majorTickMark val="none"/>
        <c:minorTickMark val="none"/>
        <c:tickLblPos val="nextTo"/>
        <c:spPr>
          <a:noFill/>
          <a:ln>
            <a:solidFill>
              <a:schemeClr val="accent3"/>
            </a:solid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09943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89751-50A7-45A5-9505-96DCD548906F}" type="datetimeFigureOut">
              <a:rPr lang="en-US" smtClean="0"/>
              <a:t>5/10/2018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0BC685-F12C-4E1B-92A3-AC4C763250AF}" type="slidenum">
              <a:rPr lang="en-US" smtClean="0"/>
              <a:t>‹#›</a:t>
            </a:fld>
            <a:endParaRPr lang="en-US" dirty="0"/>
          </a:p>
        </p:txBody>
      </p:sp>
    </p:spTree>
    <p:extLst>
      <p:ext uri="{BB962C8B-B14F-4D97-AF65-F5344CB8AC3E}">
        <p14:creationId xmlns:p14="http://schemas.microsoft.com/office/powerpoint/2010/main" val="4121173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44260B-C3EF-4C3E-A174-C9CE6ADDDCF9}" type="slidenum">
              <a:rPr lang="en-US" smtClean="0"/>
              <a:t>8</a:t>
            </a:fld>
            <a:endParaRPr lang="en-US" dirty="0"/>
          </a:p>
        </p:txBody>
      </p:sp>
      <p:sp>
        <p:nvSpPr>
          <p:cNvPr id="5" name="TextBox 4">
            <a:extLst>
              <a:ext uri="{FF2B5EF4-FFF2-40B4-BE49-F238E27FC236}">
                <a16:creationId xmlns:a16="http://schemas.microsoft.com/office/drawing/2014/main" id="{9CE7852A-9D29-455F-BAC5-C7210A1F75D0}"/>
              </a:ext>
            </a:extLst>
          </p:cNvPr>
          <p:cNvSpPr txBox="1"/>
          <p:nvPr/>
        </p:nvSpPr>
        <p:spPr>
          <a:xfrm>
            <a:off x="0" y="1452235"/>
            <a:ext cx="638210" cy="463396"/>
          </a:xfrm>
          <a:prstGeom prst="rect">
            <a:avLst/>
          </a:prstGeom>
          <a:noFill/>
          <a:ln>
            <a:solidFill>
              <a:srgbClr val="FF0000"/>
            </a:solidFill>
          </a:ln>
        </p:spPr>
        <p:txBody>
          <a:bodyPr wrap="square" lIns="93154" tIns="46577" rIns="93154" bIns="46577" rtlCol="0">
            <a:spAutoFit/>
          </a:bodyPr>
          <a:lstStyle/>
          <a:p>
            <a:r>
              <a:rPr lang="en-US" sz="800" dirty="0"/>
              <a:t>Passik 2017/p393F</a:t>
            </a:r>
          </a:p>
        </p:txBody>
      </p:sp>
      <p:cxnSp>
        <p:nvCxnSpPr>
          <p:cNvPr id="6" name="Straight Arrow Connector 5">
            <a:extLst>
              <a:ext uri="{FF2B5EF4-FFF2-40B4-BE49-F238E27FC236}">
                <a16:creationId xmlns:a16="http://schemas.microsoft.com/office/drawing/2014/main" id="{18478DF6-D459-4AE7-B66A-3D11E1B238F1}"/>
              </a:ext>
            </a:extLst>
          </p:cNvPr>
          <p:cNvCxnSpPr>
            <a:cxnSpLocks/>
          </p:cNvCxnSpPr>
          <p:nvPr/>
        </p:nvCxnSpPr>
        <p:spPr>
          <a:xfrm>
            <a:off x="685800" y="1683933"/>
            <a:ext cx="459889" cy="3819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B85F03B-002A-4C3D-AD47-F98ED865D001}"/>
              </a:ext>
            </a:extLst>
          </p:cNvPr>
          <p:cNvSpPr txBox="1"/>
          <p:nvPr/>
        </p:nvSpPr>
        <p:spPr>
          <a:xfrm>
            <a:off x="65701" y="2081331"/>
            <a:ext cx="506807" cy="463396"/>
          </a:xfrm>
          <a:prstGeom prst="rect">
            <a:avLst/>
          </a:prstGeom>
          <a:noFill/>
          <a:ln>
            <a:solidFill>
              <a:srgbClr val="FF0000"/>
            </a:solidFill>
          </a:ln>
        </p:spPr>
        <p:txBody>
          <a:bodyPr wrap="square" lIns="93154" tIns="46577" rIns="93154" bIns="46577" rtlCol="0">
            <a:spAutoFit/>
          </a:bodyPr>
          <a:lstStyle/>
          <a:p>
            <a:r>
              <a:rPr lang="en-US" sz="800" dirty="0"/>
              <a:t>Passik 2017/p393C</a:t>
            </a:r>
          </a:p>
        </p:txBody>
      </p:sp>
      <p:cxnSp>
        <p:nvCxnSpPr>
          <p:cNvPr id="9" name="Straight Arrow Connector 8">
            <a:extLst>
              <a:ext uri="{FF2B5EF4-FFF2-40B4-BE49-F238E27FC236}">
                <a16:creationId xmlns:a16="http://schemas.microsoft.com/office/drawing/2014/main" id="{856C43EB-8692-41D4-8E2C-C86D0AA428B9}"/>
              </a:ext>
            </a:extLst>
          </p:cNvPr>
          <p:cNvCxnSpPr>
            <a:cxnSpLocks/>
            <a:stCxn id="7" idx="3"/>
          </p:cNvCxnSpPr>
          <p:nvPr/>
        </p:nvCxnSpPr>
        <p:spPr>
          <a:xfrm>
            <a:off x="572508" y="2313029"/>
            <a:ext cx="340099" cy="1625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036040D-8FCB-42D8-9196-4D30A9E8AC35}"/>
              </a:ext>
            </a:extLst>
          </p:cNvPr>
          <p:cNvSpPr txBox="1"/>
          <p:nvPr/>
        </p:nvSpPr>
        <p:spPr>
          <a:xfrm>
            <a:off x="45980" y="2684251"/>
            <a:ext cx="506807" cy="463396"/>
          </a:xfrm>
          <a:prstGeom prst="rect">
            <a:avLst/>
          </a:prstGeom>
          <a:noFill/>
          <a:ln>
            <a:solidFill>
              <a:srgbClr val="FF0000"/>
            </a:solidFill>
          </a:ln>
        </p:spPr>
        <p:txBody>
          <a:bodyPr wrap="square" lIns="93154" tIns="46577" rIns="93154" bIns="46577" rtlCol="0">
            <a:spAutoFit/>
          </a:bodyPr>
          <a:lstStyle/>
          <a:p>
            <a:r>
              <a:rPr lang="en-US" sz="800" dirty="0"/>
              <a:t>Passik 2017/p394A</a:t>
            </a:r>
          </a:p>
        </p:txBody>
      </p:sp>
      <p:cxnSp>
        <p:nvCxnSpPr>
          <p:cNvPr id="11" name="Straight Arrow Connector 10">
            <a:extLst>
              <a:ext uri="{FF2B5EF4-FFF2-40B4-BE49-F238E27FC236}">
                <a16:creationId xmlns:a16="http://schemas.microsoft.com/office/drawing/2014/main" id="{E1424408-7D53-4526-B163-F3FDC16AF447}"/>
              </a:ext>
            </a:extLst>
          </p:cNvPr>
          <p:cNvCxnSpPr>
            <a:cxnSpLocks/>
            <a:stCxn id="10" idx="3"/>
          </p:cNvCxnSpPr>
          <p:nvPr/>
        </p:nvCxnSpPr>
        <p:spPr>
          <a:xfrm flipV="1">
            <a:off x="552787" y="2727583"/>
            <a:ext cx="362960" cy="1883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627381C-F013-4123-AD78-D7AAB9740DCA}"/>
              </a:ext>
            </a:extLst>
          </p:cNvPr>
          <p:cNvSpPr txBox="1"/>
          <p:nvPr/>
        </p:nvSpPr>
        <p:spPr>
          <a:xfrm>
            <a:off x="17772" y="3228495"/>
            <a:ext cx="506807" cy="463396"/>
          </a:xfrm>
          <a:prstGeom prst="rect">
            <a:avLst/>
          </a:prstGeom>
          <a:noFill/>
          <a:ln>
            <a:solidFill>
              <a:srgbClr val="FF0000"/>
            </a:solidFill>
          </a:ln>
        </p:spPr>
        <p:txBody>
          <a:bodyPr wrap="square" lIns="93154" tIns="46577" rIns="93154" bIns="46577" rtlCol="0">
            <a:spAutoFit/>
          </a:bodyPr>
          <a:lstStyle/>
          <a:p>
            <a:r>
              <a:rPr lang="en-US" sz="800" dirty="0"/>
              <a:t>Passik 2017/p394C</a:t>
            </a:r>
          </a:p>
        </p:txBody>
      </p:sp>
      <p:cxnSp>
        <p:nvCxnSpPr>
          <p:cNvPr id="14" name="Straight Arrow Connector 13">
            <a:extLst>
              <a:ext uri="{FF2B5EF4-FFF2-40B4-BE49-F238E27FC236}">
                <a16:creationId xmlns:a16="http://schemas.microsoft.com/office/drawing/2014/main" id="{7C11779D-90AE-4160-A2C2-D27E2042A14F}"/>
              </a:ext>
            </a:extLst>
          </p:cNvPr>
          <p:cNvCxnSpPr>
            <a:cxnSpLocks/>
            <a:stCxn id="13" idx="3"/>
          </p:cNvCxnSpPr>
          <p:nvPr/>
        </p:nvCxnSpPr>
        <p:spPr>
          <a:xfrm flipV="1">
            <a:off x="524579" y="3116668"/>
            <a:ext cx="345363" cy="3435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355FA87-1CC6-45E5-A57B-3919DEBD6763}"/>
              </a:ext>
            </a:extLst>
          </p:cNvPr>
          <p:cNvSpPr txBox="1"/>
          <p:nvPr/>
        </p:nvSpPr>
        <p:spPr>
          <a:xfrm>
            <a:off x="0" y="3900516"/>
            <a:ext cx="506807" cy="463396"/>
          </a:xfrm>
          <a:prstGeom prst="rect">
            <a:avLst/>
          </a:prstGeom>
          <a:noFill/>
          <a:ln>
            <a:solidFill>
              <a:srgbClr val="FF0000"/>
            </a:solidFill>
          </a:ln>
        </p:spPr>
        <p:txBody>
          <a:bodyPr wrap="square" lIns="93154" tIns="46577" rIns="93154" bIns="46577" rtlCol="0">
            <a:spAutoFit/>
          </a:bodyPr>
          <a:lstStyle/>
          <a:p>
            <a:r>
              <a:rPr lang="en-US" sz="800" dirty="0"/>
              <a:t>Passik 2017/p395D</a:t>
            </a:r>
          </a:p>
        </p:txBody>
      </p:sp>
      <p:cxnSp>
        <p:nvCxnSpPr>
          <p:cNvPr id="17" name="Straight Arrow Connector 16">
            <a:extLst>
              <a:ext uri="{FF2B5EF4-FFF2-40B4-BE49-F238E27FC236}">
                <a16:creationId xmlns:a16="http://schemas.microsoft.com/office/drawing/2014/main" id="{0D15A831-2309-4DA4-8EBF-C8E7068E83A4}"/>
              </a:ext>
            </a:extLst>
          </p:cNvPr>
          <p:cNvCxnSpPr>
            <a:cxnSpLocks/>
            <a:stCxn id="16" idx="0"/>
          </p:cNvCxnSpPr>
          <p:nvPr/>
        </p:nvCxnSpPr>
        <p:spPr>
          <a:xfrm flipV="1">
            <a:off x="253404" y="3448121"/>
            <a:ext cx="598766" cy="4523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7C7B553-FA51-4FF7-84AD-E52FC22E197F}"/>
              </a:ext>
            </a:extLst>
          </p:cNvPr>
          <p:cNvSpPr txBox="1"/>
          <p:nvPr/>
        </p:nvSpPr>
        <p:spPr>
          <a:xfrm>
            <a:off x="115278" y="4729624"/>
            <a:ext cx="492463" cy="463396"/>
          </a:xfrm>
          <a:prstGeom prst="rect">
            <a:avLst/>
          </a:prstGeom>
          <a:noFill/>
          <a:ln>
            <a:solidFill>
              <a:srgbClr val="FF0000"/>
            </a:solidFill>
          </a:ln>
        </p:spPr>
        <p:txBody>
          <a:bodyPr wrap="square" lIns="93154" tIns="46577" rIns="93154" bIns="46577" rtlCol="0">
            <a:spAutoFit/>
          </a:bodyPr>
          <a:lstStyle/>
          <a:p>
            <a:r>
              <a:rPr lang="en-US" sz="800" dirty="0"/>
              <a:t>Passik 2017/p395E</a:t>
            </a:r>
          </a:p>
        </p:txBody>
      </p:sp>
      <p:cxnSp>
        <p:nvCxnSpPr>
          <p:cNvPr id="19" name="Straight Arrow Connector 18">
            <a:extLst>
              <a:ext uri="{FF2B5EF4-FFF2-40B4-BE49-F238E27FC236}">
                <a16:creationId xmlns:a16="http://schemas.microsoft.com/office/drawing/2014/main" id="{3B33FAF3-4EA8-41E5-B009-8115D36A9D30}"/>
              </a:ext>
            </a:extLst>
          </p:cNvPr>
          <p:cNvCxnSpPr>
            <a:cxnSpLocks/>
            <a:stCxn id="18" idx="0"/>
          </p:cNvCxnSpPr>
          <p:nvPr/>
        </p:nvCxnSpPr>
        <p:spPr>
          <a:xfrm flipV="1">
            <a:off x="361510" y="3837206"/>
            <a:ext cx="473555" cy="8924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75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FDFC1-2816-4FAD-B2F2-3AEEDFC9A630}" type="slidenum">
              <a:rPr lang="en-US" smtClean="0"/>
              <a:t>15</a:t>
            </a:fld>
            <a:endParaRPr lang="en-US" dirty="0"/>
          </a:p>
        </p:txBody>
      </p:sp>
    </p:spTree>
    <p:extLst>
      <p:ext uri="{BB962C8B-B14F-4D97-AF65-F5344CB8AC3E}">
        <p14:creationId xmlns:p14="http://schemas.microsoft.com/office/powerpoint/2010/main" val="94329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to add text</a:t>
            </a:r>
          </a:p>
          <a:p>
            <a:endParaRPr lang="en-US" dirty="0">
              <a:solidFill>
                <a:srgbClr val="00B050"/>
              </a:solidFill>
            </a:endParaRPr>
          </a:p>
        </p:txBody>
      </p:sp>
      <p:sp>
        <p:nvSpPr>
          <p:cNvPr id="4" name="Slide Number Placeholder 3"/>
          <p:cNvSpPr>
            <a:spLocks noGrp="1"/>
          </p:cNvSpPr>
          <p:nvPr>
            <p:ph type="sldNum" sz="quarter" idx="10"/>
          </p:nvPr>
        </p:nvSpPr>
        <p:spPr/>
        <p:txBody>
          <a:bodyPr/>
          <a:lstStyle/>
          <a:p>
            <a:fld id="{DB44260B-C3EF-4C3E-A174-C9CE6ADDDCF9}" type="slidenum">
              <a:rPr lang="en-US" smtClean="0"/>
              <a:t>18</a:t>
            </a:fld>
            <a:endParaRPr lang="en-US" dirty="0"/>
          </a:p>
        </p:txBody>
      </p:sp>
      <p:sp>
        <p:nvSpPr>
          <p:cNvPr id="5" name="TextBox 4">
            <a:extLst>
              <a:ext uri="{FF2B5EF4-FFF2-40B4-BE49-F238E27FC236}">
                <a16:creationId xmlns:a16="http://schemas.microsoft.com/office/drawing/2014/main" id="{43A1AEA4-24FA-4C62-AE7F-57A8744395E3}"/>
              </a:ext>
            </a:extLst>
          </p:cNvPr>
          <p:cNvSpPr txBox="1"/>
          <p:nvPr/>
        </p:nvSpPr>
        <p:spPr>
          <a:xfrm>
            <a:off x="-1" y="1387282"/>
            <a:ext cx="645161" cy="555729"/>
          </a:xfrm>
          <a:prstGeom prst="rect">
            <a:avLst/>
          </a:prstGeom>
          <a:noFill/>
          <a:ln>
            <a:solidFill>
              <a:srgbClr val="FF0000"/>
            </a:solidFill>
          </a:ln>
        </p:spPr>
        <p:txBody>
          <a:bodyPr wrap="square" lIns="93154" tIns="46577" rIns="93154" bIns="46577" rtlCol="0">
            <a:spAutoFit/>
          </a:bodyPr>
          <a:lstStyle/>
          <a:p>
            <a:r>
              <a:rPr lang="en-US" sz="1000" dirty="0"/>
              <a:t>Gasior 2016/p91A</a:t>
            </a:r>
          </a:p>
        </p:txBody>
      </p:sp>
      <p:cxnSp>
        <p:nvCxnSpPr>
          <p:cNvPr id="6" name="Straight Arrow Connector 5">
            <a:extLst>
              <a:ext uri="{FF2B5EF4-FFF2-40B4-BE49-F238E27FC236}">
                <a16:creationId xmlns:a16="http://schemas.microsoft.com/office/drawing/2014/main" id="{A5B553A0-5C31-4F6E-B73A-5B7E534BFB69}"/>
              </a:ext>
            </a:extLst>
          </p:cNvPr>
          <p:cNvCxnSpPr>
            <a:cxnSpLocks/>
          </p:cNvCxnSpPr>
          <p:nvPr/>
        </p:nvCxnSpPr>
        <p:spPr>
          <a:xfrm>
            <a:off x="645161" y="1873855"/>
            <a:ext cx="37795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6D793FA-A2BD-4355-B38B-5F027934ECEF}"/>
              </a:ext>
            </a:extLst>
          </p:cNvPr>
          <p:cNvSpPr txBox="1"/>
          <p:nvPr/>
        </p:nvSpPr>
        <p:spPr>
          <a:xfrm>
            <a:off x="-1" y="2125967"/>
            <a:ext cx="802105" cy="401840"/>
          </a:xfrm>
          <a:prstGeom prst="rect">
            <a:avLst/>
          </a:prstGeom>
          <a:noFill/>
          <a:ln>
            <a:solidFill>
              <a:srgbClr val="FF0000"/>
            </a:solidFill>
          </a:ln>
        </p:spPr>
        <p:txBody>
          <a:bodyPr wrap="square" lIns="93154" tIns="46577" rIns="93154" bIns="46577" rtlCol="0">
            <a:spAutoFit/>
          </a:bodyPr>
          <a:lstStyle/>
          <a:p>
            <a:r>
              <a:rPr lang="en-US" sz="1000" dirty="0"/>
              <a:t>Skinner 2017/p14A</a:t>
            </a:r>
          </a:p>
        </p:txBody>
      </p:sp>
      <p:cxnSp>
        <p:nvCxnSpPr>
          <p:cNvPr id="13" name="Straight Arrow Connector 12">
            <a:extLst>
              <a:ext uri="{FF2B5EF4-FFF2-40B4-BE49-F238E27FC236}">
                <a16:creationId xmlns:a16="http://schemas.microsoft.com/office/drawing/2014/main" id="{9BB06C47-5E9B-4600-BB9B-FC74E617DEFA}"/>
              </a:ext>
            </a:extLst>
          </p:cNvPr>
          <p:cNvCxnSpPr>
            <a:cxnSpLocks/>
            <a:stCxn id="12" idx="3"/>
          </p:cNvCxnSpPr>
          <p:nvPr/>
        </p:nvCxnSpPr>
        <p:spPr>
          <a:xfrm flipV="1">
            <a:off x="802104" y="2125969"/>
            <a:ext cx="129996" cy="2009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7780DC8-FB57-42D8-8C59-8ACB71459632}"/>
              </a:ext>
            </a:extLst>
          </p:cNvPr>
          <p:cNvCxnSpPr>
            <a:cxnSpLocks/>
            <a:stCxn id="39" idx="3"/>
          </p:cNvCxnSpPr>
          <p:nvPr/>
        </p:nvCxnSpPr>
        <p:spPr>
          <a:xfrm flipV="1">
            <a:off x="802105" y="2364021"/>
            <a:ext cx="282400" cy="5334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5CAAA7ED-19BB-4D72-8301-118D5DBD4633}"/>
              </a:ext>
            </a:extLst>
          </p:cNvPr>
          <p:cNvSpPr txBox="1"/>
          <p:nvPr/>
        </p:nvSpPr>
        <p:spPr>
          <a:xfrm>
            <a:off x="0" y="2619598"/>
            <a:ext cx="802105" cy="555729"/>
          </a:xfrm>
          <a:prstGeom prst="rect">
            <a:avLst/>
          </a:prstGeom>
          <a:noFill/>
          <a:ln>
            <a:solidFill>
              <a:srgbClr val="FF0000"/>
            </a:solidFill>
          </a:ln>
        </p:spPr>
        <p:txBody>
          <a:bodyPr wrap="square" lIns="93154" tIns="46577" rIns="93154" bIns="46577" rtlCol="0">
            <a:spAutoFit/>
          </a:bodyPr>
          <a:lstStyle/>
          <a:p>
            <a:r>
              <a:rPr lang="en-US" sz="1000" dirty="0"/>
              <a:t>Rossiter 2014/</a:t>
            </a:r>
            <a:br>
              <a:rPr lang="en-US" sz="1000" dirty="0"/>
            </a:br>
            <a:r>
              <a:rPr lang="en-US" sz="1000" dirty="0"/>
              <a:t>p283A</a:t>
            </a:r>
          </a:p>
        </p:txBody>
      </p:sp>
      <p:cxnSp>
        <p:nvCxnSpPr>
          <p:cNvPr id="17" name="Straight Arrow Connector 16">
            <a:extLst>
              <a:ext uri="{FF2B5EF4-FFF2-40B4-BE49-F238E27FC236}">
                <a16:creationId xmlns:a16="http://schemas.microsoft.com/office/drawing/2014/main" id="{21D92EFB-52C5-4396-B812-86026E0DEC8F}"/>
              </a:ext>
            </a:extLst>
          </p:cNvPr>
          <p:cNvCxnSpPr>
            <a:cxnSpLocks/>
            <a:stCxn id="12" idx="3"/>
          </p:cNvCxnSpPr>
          <p:nvPr/>
        </p:nvCxnSpPr>
        <p:spPr>
          <a:xfrm flipV="1">
            <a:off x="802104" y="2265863"/>
            <a:ext cx="282396" cy="610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ight Brace 7">
            <a:extLst>
              <a:ext uri="{FF2B5EF4-FFF2-40B4-BE49-F238E27FC236}">
                <a16:creationId xmlns:a16="http://schemas.microsoft.com/office/drawing/2014/main" id="{14402EFF-EA4F-4C4D-8E43-F6B551C6B411}"/>
              </a:ext>
            </a:extLst>
          </p:cNvPr>
          <p:cNvSpPr/>
          <p:nvPr/>
        </p:nvSpPr>
        <p:spPr>
          <a:xfrm>
            <a:off x="5416445" y="2489310"/>
            <a:ext cx="287079" cy="1264742"/>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lIns="91417" tIns="45708" rIns="91417" bIns="45708" rtlCol="0" anchor="ctr"/>
          <a:lstStyle/>
          <a:p>
            <a:pPr algn="ctr"/>
            <a:endParaRPr lang="en-US" dirty="0"/>
          </a:p>
        </p:txBody>
      </p:sp>
      <p:sp>
        <p:nvSpPr>
          <p:cNvPr id="14" name="TextBox 13">
            <a:extLst>
              <a:ext uri="{FF2B5EF4-FFF2-40B4-BE49-F238E27FC236}">
                <a16:creationId xmlns:a16="http://schemas.microsoft.com/office/drawing/2014/main" id="{EA8FC0D0-1A1E-40F7-925F-C3E14E1C91DE}"/>
              </a:ext>
            </a:extLst>
          </p:cNvPr>
          <p:cNvSpPr txBox="1"/>
          <p:nvPr/>
        </p:nvSpPr>
        <p:spPr>
          <a:xfrm>
            <a:off x="5703522" y="3157557"/>
            <a:ext cx="1002080" cy="709629"/>
          </a:xfrm>
          <a:prstGeom prst="rect">
            <a:avLst/>
          </a:prstGeom>
          <a:noFill/>
          <a:ln>
            <a:solidFill>
              <a:srgbClr val="FF0000"/>
            </a:solidFill>
          </a:ln>
        </p:spPr>
        <p:txBody>
          <a:bodyPr wrap="square" lIns="93154" tIns="46577" rIns="93154" bIns="46577" rtlCol="0">
            <a:spAutoFit/>
          </a:bodyPr>
          <a:lstStyle/>
          <a:p>
            <a:r>
              <a:rPr lang="en-US" sz="1000" dirty="0">
                <a:solidFill>
                  <a:srgbClr val="4B4B4D"/>
                </a:solidFill>
              </a:rPr>
              <a:t>ICER_NECEPAC_ADF_Final Report/p58A/</a:t>
            </a:r>
            <a:br>
              <a:rPr lang="en-US" sz="1000" dirty="0">
                <a:solidFill>
                  <a:srgbClr val="4B4B4D"/>
                </a:solidFill>
              </a:rPr>
            </a:br>
            <a:r>
              <a:rPr lang="en-US" sz="1000" dirty="0">
                <a:solidFill>
                  <a:srgbClr val="4B4B4D"/>
                </a:solidFill>
              </a:rPr>
              <a:t>p68A</a:t>
            </a:r>
          </a:p>
        </p:txBody>
      </p:sp>
    </p:spTree>
    <p:extLst>
      <p:ext uri="{BB962C8B-B14F-4D97-AF65-F5344CB8AC3E}">
        <p14:creationId xmlns:p14="http://schemas.microsoft.com/office/powerpoint/2010/main" val="1185066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to add text</a:t>
            </a:r>
          </a:p>
          <a:p>
            <a:endParaRPr lang="en-US" dirty="0">
              <a:solidFill>
                <a:srgbClr val="00B050"/>
              </a:solidFill>
            </a:endParaRPr>
          </a:p>
        </p:txBody>
      </p:sp>
      <p:sp>
        <p:nvSpPr>
          <p:cNvPr id="4" name="Slide Number Placeholder 3"/>
          <p:cNvSpPr>
            <a:spLocks noGrp="1"/>
          </p:cNvSpPr>
          <p:nvPr>
            <p:ph type="sldNum" sz="quarter" idx="10"/>
          </p:nvPr>
        </p:nvSpPr>
        <p:spPr/>
        <p:txBody>
          <a:bodyPr/>
          <a:lstStyle/>
          <a:p>
            <a:fld id="{DB44260B-C3EF-4C3E-A174-C9CE6ADDDCF9}" type="slidenum">
              <a:rPr lang="en-US" smtClean="0"/>
              <a:t>29</a:t>
            </a:fld>
            <a:endParaRPr lang="en-US" dirty="0"/>
          </a:p>
        </p:txBody>
      </p:sp>
      <p:sp>
        <p:nvSpPr>
          <p:cNvPr id="5" name="TextBox 4">
            <a:extLst>
              <a:ext uri="{FF2B5EF4-FFF2-40B4-BE49-F238E27FC236}">
                <a16:creationId xmlns:a16="http://schemas.microsoft.com/office/drawing/2014/main" id="{43A1AEA4-24FA-4C62-AE7F-57A8744395E3}"/>
              </a:ext>
            </a:extLst>
          </p:cNvPr>
          <p:cNvSpPr txBox="1"/>
          <p:nvPr/>
        </p:nvSpPr>
        <p:spPr>
          <a:xfrm>
            <a:off x="5" y="1841950"/>
            <a:ext cx="1329023" cy="863517"/>
          </a:xfrm>
          <a:prstGeom prst="rect">
            <a:avLst/>
          </a:prstGeom>
          <a:noFill/>
          <a:ln>
            <a:solidFill>
              <a:srgbClr val="FF0000"/>
            </a:solidFill>
          </a:ln>
        </p:spPr>
        <p:txBody>
          <a:bodyPr wrap="square" lIns="93154" tIns="46577" rIns="93154" bIns="46577" rtlCol="0">
            <a:spAutoFit/>
          </a:bodyPr>
          <a:lstStyle/>
          <a:p>
            <a:r>
              <a:rPr lang="en-US" sz="1000" dirty="0"/>
              <a:t>Gasior 2016/p91A</a:t>
            </a:r>
          </a:p>
          <a:p>
            <a:r>
              <a:rPr lang="en-US" sz="1000" dirty="0"/>
              <a:t>Skinner 2017/p14AB</a:t>
            </a:r>
          </a:p>
          <a:p>
            <a:r>
              <a:rPr lang="en-US" sz="1000" dirty="0"/>
              <a:t>Rossiter 2014/ p283AB/p285A</a:t>
            </a:r>
          </a:p>
          <a:p>
            <a:r>
              <a:rPr lang="en-US" sz="1000" dirty="0"/>
              <a:t>Kirson 2014/p1452A</a:t>
            </a:r>
          </a:p>
        </p:txBody>
      </p:sp>
      <p:cxnSp>
        <p:nvCxnSpPr>
          <p:cNvPr id="6" name="Straight Arrow Connector 5">
            <a:extLst>
              <a:ext uri="{FF2B5EF4-FFF2-40B4-BE49-F238E27FC236}">
                <a16:creationId xmlns:a16="http://schemas.microsoft.com/office/drawing/2014/main" id="{A5B553A0-5C31-4F6E-B73A-5B7E534BFB69}"/>
              </a:ext>
            </a:extLst>
          </p:cNvPr>
          <p:cNvCxnSpPr>
            <a:cxnSpLocks/>
            <a:stCxn id="5" idx="3"/>
          </p:cNvCxnSpPr>
          <p:nvPr/>
        </p:nvCxnSpPr>
        <p:spPr>
          <a:xfrm flipV="1">
            <a:off x="1329027" y="1841950"/>
            <a:ext cx="500526" cy="4317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1EDABB3-32AC-4B9C-9069-E5CFE785EF3B}"/>
              </a:ext>
            </a:extLst>
          </p:cNvPr>
          <p:cNvCxnSpPr>
            <a:cxnSpLocks/>
          </p:cNvCxnSpPr>
          <p:nvPr/>
        </p:nvCxnSpPr>
        <p:spPr>
          <a:xfrm>
            <a:off x="1321896" y="3192947"/>
            <a:ext cx="50765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1329B21-8B81-4715-AA05-326C3BEAF62F}"/>
              </a:ext>
            </a:extLst>
          </p:cNvPr>
          <p:cNvSpPr txBox="1"/>
          <p:nvPr/>
        </p:nvSpPr>
        <p:spPr>
          <a:xfrm>
            <a:off x="56515" y="3045901"/>
            <a:ext cx="1272513" cy="252109"/>
          </a:xfrm>
          <a:prstGeom prst="rect">
            <a:avLst/>
          </a:prstGeom>
          <a:noFill/>
          <a:ln>
            <a:solidFill>
              <a:srgbClr val="FF0000"/>
            </a:solidFill>
          </a:ln>
        </p:spPr>
        <p:txBody>
          <a:bodyPr wrap="square" lIns="93154" tIns="46577" rIns="93154" bIns="46577" rtlCol="0">
            <a:spAutoFit/>
          </a:bodyPr>
          <a:lstStyle/>
          <a:p>
            <a:r>
              <a:rPr lang="en-US" sz="1000" dirty="0"/>
              <a:t>Kirson 2014/p1452B</a:t>
            </a:r>
          </a:p>
        </p:txBody>
      </p:sp>
      <p:cxnSp>
        <p:nvCxnSpPr>
          <p:cNvPr id="9" name="Straight Arrow Connector 8">
            <a:extLst>
              <a:ext uri="{FF2B5EF4-FFF2-40B4-BE49-F238E27FC236}">
                <a16:creationId xmlns:a16="http://schemas.microsoft.com/office/drawing/2014/main" id="{E6D86F3C-0522-4664-BD5D-55226AE4DC7C}"/>
              </a:ext>
            </a:extLst>
          </p:cNvPr>
          <p:cNvCxnSpPr>
            <a:cxnSpLocks/>
          </p:cNvCxnSpPr>
          <p:nvPr/>
        </p:nvCxnSpPr>
        <p:spPr>
          <a:xfrm flipH="1">
            <a:off x="4781589" y="2738338"/>
            <a:ext cx="507656" cy="980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854EF49-1FC8-406B-B78B-CC5758FDBBF2}"/>
              </a:ext>
            </a:extLst>
          </p:cNvPr>
          <p:cNvSpPr txBox="1"/>
          <p:nvPr/>
        </p:nvSpPr>
        <p:spPr>
          <a:xfrm>
            <a:off x="5289247" y="2584263"/>
            <a:ext cx="1272513" cy="401865"/>
          </a:xfrm>
          <a:prstGeom prst="rect">
            <a:avLst/>
          </a:prstGeom>
          <a:noFill/>
          <a:ln>
            <a:solidFill>
              <a:srgbClr val="FF0000"/>
            </a:solidFill>
          </a:ln>
        </p:spPr>
        <p:txBody>
          <a:bodyPr wrap="square" lIns="93154" tIns="46577" rIns="93154" bIns="46577" rtlCol="0">
            <a:spAutoFit/>
          </a:bodyPr>
          <a:lstStyle/>
          <a:p>
            <a:r>
              <a:rPr lang="en-US" sz="1000" dirty="0"/>
              <a:t>Kirson 2014/</a:t>
            </a:r>
            <a:br>
              <a:rPr lang="en-US" sz="1000" dirty="0"/>
            </a:br>
            <a:r>
              <a:rPr lang="en-US" sz="1000" dirty="0"/>
              <a:t>p1451A/p1452B</a:t>
            </a:r>
          </a:p>
        </p:txBody>
      </p:sp>
    </p:spTree>
    <p:extLst>
      <p:ext uri="{BB962C8B-B14F-4D97-AF65-F5344CB8AC3E}">
        <p14:creationId xmlns:p14="http://schemas.microsoft.com/office/powerpoint/2010/main" val="2083234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73405C5-9A65-40DE-AE78-612E4AF4EDC2}" type="datetimeFigureOut">
              <a:rPr lang="en-US" smtClean="0"/>
              <a:t>5/10/2018</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B37F95F-B7A4-460A-BACE-5D4C746A0F49}"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605122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3405C5-9A65-40DE-AE78-612E4AF4EDC2}" type="datetimeFigureOut">
              <a:rPr lang="en-US" smtClean="0"/>
              <a:t>5/10/2018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37F95F-B7A4-460A-BACE-5D4C746A0F49}" type="slidenum">
              <a:rPr lang="en-US" smtClean="0"/>
              <a:t>‹#›</a:t>
            </a:fld>
            <a:endParaRPr lang="en-US" dirty="0"/>
          </a:p>
        </p:txBody>
      </p:sp>
    </p:spTree>
    <p:extLst>
      <p:ext uri="{BB962C8B-B14F-4D97-AF65-F5344CB8AC3E}">
        <p14:creationId xmlns:p14="http://schemas.microsoft.com/office/powerpoint/2010/main" val="4215308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3405C5-9A65-40DE-AE78-612E4AF4EDC2}" type="datetimeFigureOut">
              <a:rPr lang="en-US" smtClean="0"/>
              <a:t>5/10/2018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37F95F-B7A4-460A-BACE-5D4C746A0F49}" type="slidenum">
              <a:rPr lang="en-US" smtClean="0"/>
              <a:t>‹#›</a:t>
            </a:fld>
            <a:endParaRPr lang="en-US" dirty="0"/>
          </a:p>
        </p:txBody>
      </p:sp>
    </p:spTree>
    <p:extLst>
      <p:ext uri="{BB962C8B-B14F-4D97-AF65-F5344CB8AC3E}">
        <p14:creationId xmlns:p14="http://schemas.microsoft.com/office/powerpoint/2010/main" val="238842288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3405C5-9A65-40DE-AE78-612E4AF4EDC2}" type="datetimeFigureOut">
              <a:rPr lang="en-US" smtClean="0"/>
              <a:t>5/10/2018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37F95F-B7A4-460A-BACE-5D4C746A0F49}" type="slidenum">
              <a:rPr lang="en-US" smtClean="0"/>
              <a:t>‹#›</a:t>
            </a:fld>
            <a:endParaRPr lang="en-US" dirty="0"/>
          </a:p>
        </p:txBody>
      </p:sp>
    </p:spTree>
    <p:extLst>
      <p:ext uri="{BB962C8B-B14F-4D97-AF65-F5344CB8AC3E}">
        <p14:creationId xmlns:p14="http://schemas.microsoft.com/office/powerpoint/2010/main" val="828288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3405C5-9A65-40DE-AE78-612E4AF4EDC2}" type="datetimeFigureOut">
              <a:rPr lang="en-US" smtClean="0"/>
              <a:t>5/10/2018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37F95F-B7A4-460A-BACE-5D4C746A0F49}"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93829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3405C5-9A65-40DE-AE78-612E4AF4EDC2}" type="datetimeFigureOut">
              <a:rPr lang="en-US" smtClean="0"/>
              <a:t>5/10/2018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37F95F-B7A4-460A-BACE-5D4C746A0F49}" type="slidenum">
              <a:rPr lang="en-US" smtClean="0"/>
              <a:t>‹#›</a:t>
            </a:fld>
            <a:endParaRPr lang="en-US" dirty="0"/>
          </a:p>
        </p:txBody>
      </p:sp>
    </p:spTree>
    <p:extLst>
      <p:ext uri="{BB962C8B-B14F-4D97-AF65-F5344CB8AC3E}">
        <p14:creationId xmlns:p14="http://schemas.microsoft.com/office/powerpoint/2010/main" val="420582729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3405C5-9A65-40DE-AE78-612E4AF4EDC2}" type="datetimeFigureOut">
              <a:rPr lang="en-US" smtClean="0"/>
              <a:t>5/10/2018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B37F95F-B7A4-460A-BACE-5D4C746A0F49}" type="slidenum">
              <a:rPr lang="en-US" smtClean="0"/>
              <a:t>‹#›</a:t>
            </a:fld>
            <a:endParaRPr lang="en-US" dirty="0"/>
          </a:p>
        </p:txBody>
      </p:sp>
    </p:spTree>
    <p:extLst>
      <p:ext uri="{BB962C8B-B14F-4D97-AF65-F5344CB8AC3E}">
        <p14:creationId xmlns:p14="http://schemas.microsoft.com/office/powerpoint/2010/main" val="177347769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3405C5-9A65-40DE-AE78-612E4AF4EDC2}" type="datetimeFigureOut">
              <a:rPr lang="en-US" smtClean="0"/>
              <a:t>5/10/2018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B37F95F-B7A4-460A-BACE-5D4C746A0F49}" type="slidenum">
              <a:rPr lang="en-US" smtClean="0"/>
              <a:t>‹#›</a:t>
            </a:fld>
            <a:endParaRPr lang="en-US" dirty="0"/>
          </a:p>
        </p:txBody>
      </p:sp>
    </p:spTree>
    <p:extLst>
      <p:ext uri="{BB962C8B-B14F-4D97-AF65-F5344CB8AC3E}">
        <p14:creationId xmlns:p14="http://schemas.microsoft.com/office/powerpoint/2010/main" val="1327060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405C5-9A65-40DE-AE78-612E4AF4EDC2}" type="datetimeFigureOut">
              <a:rPr lang="en-US" smtClean="0"/>
              <a:t>5/10/2018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B37F95F-B7A4-460A-BACE-5D4C746A0F49}" type="slidenum">
              <a:rPr lang="en-US" smtClean="0"/>
              <a:t>‹#›</a:t>
            </a:fld>
            <a:endParaRPr lang="en-US" dirty="0"/>
          </a:p>
        </p:txBody>
      </p:sp>
    </p:spTree>
    <p:extLst>
      <p:ext uri="{BB962C8B-B14F-4D97-AF65-F5344CB8AC3E}">
        <p14:creationId xmlns:p14="http://schemas.microsoft.com/office/powerpoint/2010/main" val="3162108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73405C5-9A65-40DE-AE78-612E4AF4EDC2}" type="datetimeFigureOut">
              <a:rPr lang="en-US" smtClean="0"/>
              <a:t>5/10/2018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37F95F-B7A4-460A-BACE-5D4C746A0F49}" type="slidenum">
              <a:rPr lang="en-US" smtClean="0"/>
              <a:t>‹#›</a:t>
            </a:fld>
            <a:endParaRPr lang="en-US" dirty="0"/>
          </a:p>
        </p:txBody>
      </p:sp>
    </p:spTree>
    <p:extLst>
      <p:ext uri="{BB962C8B-B14F-4D97-AF65-F5344CB8AC3E}">
        <p14:creationId xmlns:p14="http://schemas.microsoft.com/office/powerpoint/2010/main" val="372943788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73405C5-9A65-40DE-AE78-612E4AF4EDC2}" type="datetimeFigureOut">
              <a:rPr lang="en-US" smtClean="0"/>
              <a:t>5/10/2018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37F95F-B7A4-460A-BACE-5D4C746A0F49}" type="slidenum">
              <a:rPr lang="en-US" smtClean="0"/>
              <a:t>‹#›</a:t>
            </a:fld>
            <a:endParaRPr lang="en-US" dirty="0"/>
          </a:p>
        </p:txBody>
      </p:sp>
    </p:spTree>
    <p:extLst>
      <p:ext uri="{BB962C8B-B14F-4D97-AF65-F5344CB8AC3E}">
        <p14:creationId xmlns:p14="http://schemas.microsoft.com/office/powerpoint/2010/main" val="2587888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773405C5-9A65-40DE-AE78-612E4AF4EDC2}" type="datetimeFigureOut">
              <a:rPr lang="en-US" smtClean="0"/>
              <a:t>5/10/2018</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BB37F95F-B7A4-460A-BACE-5D4C746A0F49}" type="slidenum">
              <a:rPr lang="en-US" smtClean="0"/>
              <a:t>‹#›</a:t>
            </a:fld>
            <a:endParaRPr lang="en-US" dirty="0"/>
          </a:p>
        </p:txBody>
      </p:sp>
    </p:spTree>
    <p:extLst>
      <p:ext uri="{BB962C8B-B14F-4D97-AF65-F5344CB8AC3E}">
        <p14:creationId xmlns:p14="http://schemas.microsoft.com/office/powerpoint/2010/main" val="1706316878"/>
      </p:ext>
    </p:extLst>
  </p:cSld>
  <p:clrMap bg1="lt1" tx1="dk1" bg2="lt2" tx2="dk2" accent1="accent1" accent2="accent2" accent3="accent3" accent4="accent4" accent5="accent5" accent6="accent6" hlink="hlink" folHlink="folHlink"/>
  <p:sldLayoutIdLst>
    <p:sldLayoutId id="2147484560" r:id="rId1"/>
    <p:sldLayoutId id="2147484561" r:id="rId2"/>
    <p:sldLayoutId id="2147484562" r:id="rId3"/>
    <p:sldLayoutId id="2147484563" r:id="rId4"/>
    <p:sldLayoutId id="2147484564" r:id="rId5"/>
    <p:sldLayoutId id="2147484565" r:id="rId6"/>
    <p:sldLayoutId id="2147484566" r:id="rId7"/>
    <p:sldLayoutId id="2147484567" r:id="rId8"/>
    <p:sldLayoutId id="2147484568" r:id="rId9"/>
    <p:sldLayoutId id="2147484569" r:id="rId10"/>
    <p:sldLayoutId id="2147484570"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ED4FF-0FBA-47F9-96C8-18E2972F52C7}"/>
              </a:ext>
            </a:extLst>
          </p:cNvPr>
          <p:cNvSpPr>
            <a:spLocks noGrp="1"/>
          </p:cNvSpPr>
          <p:nvPr>
            <p:ph type="ctrTitle"/>
          </p:nvPr>
        </p:nvSpPr>
        <p:spPr/>
        <p:txBody>
          <a:bodyPr>
            <a:normAutofit/>
          </a:bodyPr>
          <a:lstStyle/>
          <a:p>
            <a:r>
              <a:rPr lang="en-US" dirty="0"/>
              <a:t>Collegium Presentation to DFC</a:t>
            </a:r>
          </a:p>
        </p:txBody>
      </p:sp>
      <p:sp>
        <p:nvSpPr>
          <p:cNvPr id="3" name="Subtitle 2">
            <a:extLst>
              <a:ext uri="{FF2B5EF4-FFF2-40B4-BE49-F238E27FC236}">
                <a16:creationId xmlns:a16="http://schemas.microsoft.com/office/drawing/2014/main" id="{FB2DAE68-8D06-45E6-8CD9-FA45157E1813}"/>
              </a:ext>
            </a:extLst>
          </p:cNvPr>
          <p:cNvSpPr>
            <a:spLocks noGrp="1"/>
          </p:cNvSpPr>
          <p:nvPr>
            <p:ph type="subTitle" idx="1"/>
          </p:nvPr>
        </p:nvSpPr>
        <p:spPr/>
        <p:txBody>
          <a:bodyPr>
            <a:normAutofit/>
          </a:bodyPr>
          <a:lstStyle/>
          <a:p>
            <a:r>
              <a:rPr lang="en-US" dirty="0"/>
              <a:t>Steve Passik, PhD</a:t>
            </a:r>
          </a:p>
          <a:p>
            <a:r>
              <a:rPr lang="en-US" dirty="0"/>
              <a:t>VP Scientific Affairs, Education, and Policy</a:t>
            </a:r>
          </a:p>
          <a:p>
            <a:r>
              <a:rPr lang="en-US" dirty="0"/>
              <a:t>May 17</a:t>
            </a:r>
            <a:r>
              <a:rPr lang="en-US" baseline="30000" dirty="0"/>
              <a:t>th</a:t>
            </a:r>
            <a:r>
              <a:rPr lang="en-US" dirty="0"/>
              <a:t>, 2018</a:t>
            </a:r>
          </a:p>
          <a:p>
            <a:endParaRPr lang="en-US" dirty="0"/>
          </a:p>
        </p:txBody>
      </p:sp>
    </p:spTree>
    <p:extLst>
      <p:ext uri="{BB962C8B-B14F-4D97-AF65-F5344CB8AC3E}">
        <p14:creationId xmlns:p14="http://schemas.microsoft.com/office/powerpoint/2010/main" val="4080600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0C5227-E3E4-4CE4-9835-11BB8BCB0352}"/>
              </a:ext>
            </a:extLst>
          </p:cNvPr>
          <p:cNvSpPr>
            <a:spLocks noGrp="1"/>
          </p:cNvSpPr>
          <p:nvPr>
            <p:ph type="title"/>
          </p:nvPr>
        </p:nvSpPr>
        <p:spPr>
          <a:xfrm>
            <a:off x="1143000" y="247300"/>
            <a:ext cx="9875520" cy="1356360"/>
          </a:xfrm>
        </p:spPr>
        <p:txBody>
          <a:bodyPr>
            <a:normAutofit/>
          </a:bodyPr>
          <a:lstStyle/>
          <a:p>
            <a:r>
              <a:rPr lang="en-US" dirty="0"/>
              <a:t>Example of “Real World” Coverage Denial</a:t>
            </a:r>
          </a:p>
        </p:txBody>
      </p:sp>
      <p:pic>
        <p:nvPicPr>
          <p:cNvPr id="6" name="Picture 5" descr="Screen Clipping">
            <a:extLst>
              <a:ext uri="{FF2B5EF4-FFF2-40B4-BE49-F238E27FC236}">
                <a16:creationId xmlns:a16="http://schemas.microsoft.com/office/drawing/2014/main" id="{D0D65227-EA1D-4292-B9EC-6F48E51069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728" y="1910568"/>
            <a:ext cx="3060404" cy="3861129"/>
          </a:xfrm>
          <a:prstGeom prst="rect">
            <a:avLst/>
          </a:prstGeom>
        </p:spPr>
      </p:pic>
      <p:sp>
        <p:nvSpPr>
          <p:cNvPr id="7" name="Rectangle 6">
            <a:extLst>
              <a:ext uri="{FF2B5EF4-FFF2-40B4-BE49-F238E27FC236}">
                <a16:creationId xmlns:a16="http://schemas.microsoft.com/office/drawing/2014/main" id="{CE5C8B6F-A057-445E-9B0F-1F5171168171}"/>
              </a:ext>
            </a:extLst>
          </p:cNvPr>
          <p:cNvSpPr/>
          <p:nvPr/>
        </p:nvSpPr>
        <p:spPr>
          <a:xfrm>
            <a:off x="1983332" y="2415037"/>
            <a:ext cx="2708476" cy="19677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ular Callout 7">
            <a:extLst>
              <a:ext uri="{FF2B5EF4-FFF2-40B4-BE49-F238E27FC236}">
                <a16:creationId xmlns:a16="http://schemas.microsoft.com/office/drawing/2014/main" id="{7F83FFC5-D400-4E2D-BD66-A7F03F88EA6B}"/>
              </a:ext>
            </a:extLst>
          </p:cNvPr>
          <p:cNvSpPr/>
          <p:nvPr/>
        </p:nvSpPr>
        <p:spPr>
          <a:xfrm>
            <a:off x="5043736" y="1743533"/>
            <a:ext cx="5250218" cy="1182721"/>
          </a:xfrm>
          <a:prstGeom prst="wedgeRectCallout">
            <a:avLst>
              <a:gd name="adj1" fmla="val -63068"/>
              <a:gd name="adj2" fmla="val 112268"/>
            </a:avLst>
          </a:prstGeom>
          <a:noFill/>
          <a:ln w="28575" cap="flat" cmpd="sng" algn="ctr">
            <a:solidFill>
              <a:srgbClr val="06588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4400" eaLnBrk="0" fontAlgn="base" hangingPunct="0">
              <a:spcBef>
                <a:spcPct val="0"/>
              </a:spcBef>
              <a:spcAft>
                <a:spcPct val="0"/>
              </a:spcAft>
            </a:pPr>
            <a:r>
              <a:rPr lang="en-US" sz="1400" dirty="0">
                <a:solidFill>
                  <a:srgbClr val="1CADE4"/>
                </a:solidFill>
              </a:rPr>
              <a:t>Final Internal Adverse Benefit Determination: After considering all available evidence, previous decisions and your medication history, the recommendation is to </a:t>
            </a:r>
            <a:r>
              <a:rPr lang="en-US" sz="1400" b="1" u="sng" dirty="0">
                <a:solidFill>
                  <a:srgbClr val="1CADE4"/>
                </a:solidFill>
              </a:rPr>
              <a:t>uphold the denial </a:t>
            </a:r>
            <a:r>
              <a:rPr lang="en-US" sz="1400" dirty="0">
                <a:solidFill>
                  <a:srgbClr val="1CADE4"/>
                </a:solidFill>
              </a:rPr>
              <a:t>for the prescription drug Xtampza ER (Oxycodone, extended release capsule). </a:t>
            </a:r>
          </a:p>
        </p:txBody>
      </p:sp>
      <p:sp>
        <p:nvSpPr>
          <p:cNvPr id="9" name="Rectangular Callout 45">
            <a:extLst>
              <a:ext uri="{FF2B5EF4-FFF2-40B4-BE49-F238E27FC236}">
                <a16:creationId xmlns:a16="http://schemas.microsoft.com/office/drawing/2014/main" id="{71497B3E-E7D4-41C8-9089-D59938C0DBE4}"/>
              </a:ext>
            </a:extLst>
          </p:cNvPr>
          <p:cNvSpPr/>
          <p:nvPr/>
        </p:nvSpPr>
        <p:spPr>
          <a:xfrm>
            <a:off x="5043736" y="3017694"/>
            <a:ext cx="5250218" cy="1279341"/>
          </a:xfrm>
          <a:prstGeom prst="wedgeRectCallout">
            <a:avLst>
              <a:gd name="adj1" fmla="val -63677"/>
              <a:gd name="adj2" fmla="val 32013"/>
            </a:avLst>
          </a:prstGeom>
          <a:solidFill>
            <a:schemeClr val="bg1"/>
          </a:solidFill>
          <a:ln w="28575" cap="flat" cmpd="sng" algn="ctr">
            <a:solidFill>
              <a:srgbClr val="06588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4400" eaLnBrk="0" fontAlgn="base" hangingPunct="0">
              <a:spcBef>
                <a:spcPct val="0"/>
              </a:spcBef>
              <a:spcAft>
                <a:spcPct val="0"/>
              </a:spcAft>
            </a:pPr>
            <a:r>
              <a:rPr lang="en-US" sz="1400" dirty="0">
                <a:solidFill>
                  <a:srgbClr val="1CADE4"/>
                </a:solidFill>
              </a:rPr>
              <a:t>Based on your medical records, you are currently taking OxyContin and has tried Gabapentin and Percocet in the past. However, your provider’s appeal letter indicates the </a:t>
            </a:r>
            <a:r>
              <a:rPr lang="en-US" sz="1400" b="1" u="sng" dirty="0">
                <a:solidFill>
                  <a:srgbClr val="1CADE4"/>
                </a:solidFill>
              </a:rPr>
              <a:t>reasoning for requesting the non-formulary medication Xtampza ER is that Xtampza ER has the most abuse deterrent technology on the market.</a:t>
            </a:r>
          </a:p>
        </p:txBody>
      </p:sp>
      <p:sp>
        <p:nvSpPr>
          <p:cNvPr id="10" name="Rectangular Callout 47">
            <a:extLst>
              <a:ext uri="{FF2B5EF4-FFF2-40B4-BE49-F238E27FC236}">
                <a16:creationId xmlns:a16="http://schemas.microsoft.com/office/drawing/2014/main" id="{F1A71D20-9A4B-4EE8-8E30-98FE8BE8EF36}"/>
              </a:ext>
            </a:extLst>
          </p:cNvPr>
          <p:cNvSpPr/>
          <p:nvPr/>
        </p:nvSpPr>
        <p:spPr>
          <a:xfrm>
            <a:off x="5043736" y="4497126"/>
            <a:ext cx="5250218" cy="1689011"/>
          </a:xfrm>
          <a:prstGeom prst="wedgeRectCallout">
            <a:avLst>
              <a:gd name="adj1" fmla="val -63181"/>
              <a:gd name="adj2" fmla="val -52691"/>
            </a:avLst>
          </a:prstGeom>
          <a:solidFill>
            <a:schemeClr val="bg1"/>
          </a:solidFill>
          <a:ln w="28575" cap="flat" cmpd="sng" algn="ctr">
            <a:solidFill>
              <a:srgbClr val="06588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4400" eaLnBrk="0" fontAlgn="base" hangingPunct="0">
              <a:spcBef>
                <a:spcPct val="0"/>
              </a:spcBef>
              <a:spcAft>
                <a:spcPct val="0"/>
              </a:spcAft>
            </a:pPr>
            <a:r>
              <a:rPr lang="en-US" sz="1400" dirty="0">
                <a:solidFill>
                  <a:srgbClr val="1CADE4"/>
                </a:solidFill>
              </a:rPr>
              <a:t>According to the information reviewed, </a:t>
            </a:r>
            <a:r>
              <a:rPr lang="en-US" sz="1400" b="1" u="sng" dirty="0">
                <a:solidFill>
                  <a:srgbClr val="1CADE4"/>
                </a:solidFill>
              </a:rPr>
              <a:t>you are not demonstrating any drug abuse behavior</a:t>
            </a:r>
            <a:r>
              <a:rPr lang="en-US" sz="1400" dirty="0">
                <a:solidFill>
                  <a:srgbClr val="1CADE4"/>
                </a:solidFill>
              </a:rPr>
              <a:t> and have not failed current treatment ………and/or have not tried and failed all formulary options available to treat pain.  </a:t>
            </a:r>
            <a:r>
              <a:rPr lang="en-US" sz="1400" b="1" u="sng" dirty="0">
                <a:solidFill>
                  <a:srgbClr val="1CADE4"/>
                </a:solidFill>
              </a:rPr>
              <a:t>Please note that if drug abuse behavior is an issue, [Plan Name]’s formulary provides coverage for many non-opioid pain medications (as described above)</a:t>
            </a:r>
            <a:r>
              <a:rPr lang="en-US" sz="1400" dirty="0">
                <a:solidFill>
                  <a:srgbClr val="1CADE4"/>
                </a:solidFill>
              </a:rPr>
              <a:t>.</a:t>
            </a:r>
          </a:p>
        </p:txBody>
      </p:sp>
      <p:sp>
        <p:nvSpPr>
          <p:cNvPr id="11" name="Rectangle 10">
            <a:extLst>
              <a:ext uri="{FF2B5EF4-FFF2-40B4-BE49-F238E27FC236}">
                <a16:creationId xmlns:a16="http://schemas.microsoft.com/office/drawing/2014/main" id="{C1633ED3-08F9-480B-8BF1-69E243F30BA7}"/>
              </a:ext>
            </a:extLst>
          </p:cNvPr>
          <p:cNvSpPr/>
          <p:nvPr/>
        </p:nvSpPr>
        <p:spPr>
          <a:xfrm>
            <a:off x="1950534" y="2926254"/>
            <a:ext cx="2708476" cy="9144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06E9436-9B47-46A2-87D9-CF80A7C6268C}"/>
              </a:ext>
            </a:extLst>
          </p:cNvPr>
          <p:cNvSpPr/>
          <p:nvPr/>
        </p:nvSpPr>
        <p:spPr>
          <a:xfrm>
            <a:off x="2098536" y="3225582"/>
            <a:ext cx="540402" cy="45719"/>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7EFE545-9853-4071-8591-4E896D76C7A8}"/>
              </a:ext>
            </a:extLst>
          </p:cNvPr>
          <p:cNvSpPr/>
          <p:nvPr/>
        </p:nvSpPr>
        <p:spPr>
          <a:xfrm flipV="1">
            <a:off x="3803504" y="3793532"/>
            <a:ext cx="152400" cy="45719"/>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D6456AC-AB0D-47E8-BAE7-6CDB62A9ED30}"/>
              </a:ext>
            </a:extLst>
          </p:cNvPr>
          <p:cNvSpPr/>
          <p:nvPr/>
        </p:nvSpPr>
        <p:spPr>
          <a:xfrm flipV="1">
            <a:off x="4022228" y="4497126"/>
            <a:ext cx="66324" cy="45719"/>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D2F8876-0961-4938-83FB-35DEE337C3DE}"/>
              </a:ext>
            </a:extLst>
          </p:cNvPr>
          <p:cNvSpPr/>
          <p:nvPr/>
        </p:nvSpPr>
        <p:spPr>
          <a:xfrm flipV="1">
            <a:off x="4021852" y="4552776"/>
            <a:ext cx="66324" cy="45719"/>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6204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BD9D7-ED20-4863-8E00-4B953E6F2488}"/>
              </a:ext>
            </a:extLst>
          </p:cNvPr>
          <p:cNvSpPr>
            <a:spLocks noGrp="1"/>
          </p:cNvSpPr>
          <p:nvPr>
            <p:ph type="title"/>
          </p:nvPr>
        </p:nvSpPr>
        <p:spPr>
          <a:xfrm>
            <a:off x="1143000" y="324934"/>
            <a:ext cx="9875520" cy="1356360"/>
          </a:xfrm>
        </p:spPr>
        <p:txBody>
          <a:bodyPr>
            <a:normAutofit/>
          </a:bodyPr>
          <a:lstStyle/>
          <a:p>
            <a:pPr algn="ctr"/>
            <a:r>
              <a:rPr lang="en-US" sz="3400" dirty="0"/>
              <a:t>Payors’ Reluctance to Cover Costs of the Entirety of the Opioid Epidemic is Understandable</a:t>
            </a:r>
          </a:p>
        </p:txBody>
      </p:sp>
      <p:sp>
        <p:nvSpPr>
          <p:cNvPr id="5" name="Content Placeholder 4">
            <a:extLst>
              <a:ext uri="{FF2B5EF4-FFF2-40B4-BE49-F238E27FC236}">
                <a16:creationId xmlns:a16="http://schemas.microsoft.com/office/drawing/2014/main" id="{4770D418-9CDF-409B-B984-D7FA5555D556}"/>
              </a:ext>
            </a:extLst>
          </p:cNvPr>
          <p:cNvSpPr>
            <a:spLocks noGrp="1"/>
          </p:cNvSpPr>
          <p:nvPr>
            <p:ph idx="1"/>
          </p:nvPr>
        </p:nvSpPr>
        <p:spPr>
          <a:xfrm>
            <a:off x="2086873" y="2031522"/>
            <a:ext cx="8799663" cy="4038600"/>
          </a:xfrm>
        </p:spPr>
        <p:txBody>
          <a:bodyPr>
            <a:noAutofit/>
          </a:bodyPr>
          <a:lstStyle/>
          <a:p>
            <a:r>
              <a:rPr lang="en-US" sz="2400" dirty="0"/>
              <a:t>Payors bear the costs related to:</a:t>
            </a:r>
          </a:p>
          <a:p>
            <a:pPr lvl="2"/>
            <a:r>
              <a:rPr lang="en-US" sz="2200" dirty="0"/>
              <a:t>Drug Treatment </a:t>
            </a:r>
          </a:p>
          <a:p>
            <a:pPr lvl="2"/>
            <a:r>
              <a:rPr lang="en-US" sz="2200" dirty="0"/>
              <a:t>Healthcare</a:t>
            </a:r>
          </a:p>
          <a:p>
            <a:pPr lvl="2"/>
            <a:r>
              <a:rPr lang="en-US" sz="2200" dirty="0"/>
              <a:t>Disability </a:t>
            </a:r>
          </a:p>
          <a:p>
            <a:r>
              <a:rPr lang="en-US" sz="2400" dirty="0"/>
              <a:t>Taxpayers bear the societal costs related to:</a:t>
            </a:r>
          </a:p>
          <a:p>
            <a:pPr lvl="2"/>
            <a:r>
              <a:rPr lang="en-US" sz="2200" dirty="0"/>
              <a:t>Criminal Justice</a:t>
            </a:r>
          </a:p>
          <a:p>
            <a:pPr lvl="2"/>
            <a:r>
              <a:rPr lang="en-US" sz="2200" dirty="0"/>
              <a:t>Child Services</a:t>
            </a:r>
          </a:p>
          <a:p>
            <a:pPr lvl="2"/>
            <a:r>
              <a:rPr lang="en-US" sz="2200" dirty="0"/>
              <a:t>Environmental </a:t>
            </a:r>
          </a:p>
          <a:p>
            <a:r>
              <a:rPr lang="en-US" sz="2400" dirty="0"/>
              <a:t>Are we asking payors to make investments in solving social problems that they cannot recoup?</a:t>
            </a:r>
          </a:p>
        </p:txBody>
      </p:sp>
    </p:spTree>
    <p:extLst>
      <p:ext uri="{BB962C8B-B14F-4D97-AF65-F5344CB8AC3E}">
        <p14:creationId xmlns:p14="http://schemas.microsoft.com/office/powerpoint/2010/main" val="504128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BBFC2-D898-4FC5-9DFB-48EA3C3CC664}"/>
              </a:ext>
            </a:extLst>
          </p:cNvPr>
          <p:cNvSpPr>
            <a:spLocks noGrp="1"/>
          </p:cNvSpPr>
          <p:nvPr>
            <p:ph type="title"/>
          </p:nvPr>
        </p:nvSpPr>
        <p:spPr>
          <a:xfrm>
            <a:off x="1143000" y="290435"/>
            <a:ext cx="9875520" cy="1356360"/>
          </a:xfrm>
        </p:spPr>
        <p:txBody>
          <a:bodyPr/>
          <a:lstStyle/>
          <a:p>
            <a:pPr algn="ctr"/>
            <a:r>
              <a:rPr lang="en-US" dirty="0"/>
              <a:t>The Disconnected ADF World</a:t>
            </a:r>
          </a:p>
        </p:txBody>
      </p:sp>
      <p:pic>
        <p:nvPicPr>
          <p:cNvPr id="4" name="Picture 3">
            <a:extLst>
              <a:ext uri="{FF2B5EF4-FFF2-40B4-BE49-F238E27FC236}">
                <a16:creationId xmlns:a16="http://schemas.microsoft.com/office/drawing/2014/main" id="{057BF6E9-CC8C-42C4-B041-4C181FE95528}"/>
              </a:ext>
            </a:extLst>
          </p:cNvPr>
          <p:cNvPicPr>
            <a:picLocks noChangeAspect="1"/>
          </p:cNvPicPr>
          <p:nvPr/>
        </p:nvPicPr>
        <p:blipFill>
          <a:blip r:embed="rId2"/>
          <a:stretch>
            <a:fillRect/>
          </a:stretch>
        </p:blipFill>
        <p:spPr>
          <a:xfrm>
            <a:off x="2051843" y="1451573"/>
            <a:ext cx="8088313" cy="4852988"/>
          </a:xfrm>
          <a:prstGeom prst="rect">
            <a:avLst/>
          </a:prstGeom>
        </p:spPr>
      </p:pic>
      <p:sp>
        <p:nvSpPr>
          <p:cNvPr id="3" name="TextBox 2">
            <a:extLst>
              <a:ext uri="{FF2B5EF4-FFF2-40B4-BE49-F238E27FC236}">
                <a16:creationId xmlns:a16="http://schemas.microsoft.com/office/drawing/2014/main" id="{A8088B05-2584-4652-87B1-5DCD50DE9FAC}"/>
              </a:ext>
            </a:extLst>
          </p:cNvPr>
          <p:cNvSpPr txBox="1"/>
          <p:nvPr/>
        </p:nvSpPr>
        <p:spPr>
          <a:xfrm>
            <a:off x="224444" y="6326927"/>
            <a:ext cx="4553974" cy="307777"/>
          </a:xfrm>
          <a:prstGeom prst="rect">
            <a:avLst/>
          </a:prstGeom>
          <a:noFill/>
        </p:spPr>
        <p:txBody>
          <a:bodyPr wrap="square" rtlCol="0">
            <a:spAutoFit/>
          </a:bodyPr>
          <a:lstStyle/>
          <a:p>
            <a:r>
              <a:rPr lang="en-US" sz="1400" dirty="0"/>
              <a:t>Courtesy of Bob Jones, CEO of Acura Pharmaceuticals </a:t>
            </a:r>
          </a:p>
        </p:txBody>
      </p:sp>
    </p:spTree>
    <p:extLst>
      <p:ext uri="{BB962C8B-B14F-4D97-AF65-F5344CB8AC3E}">
        <p14:creationId xmlns:p14="http://schemas.microsoft.com/office/powerpoint/2010/main" val="2248872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D9A65-85BE-44D9-A363-CE9641F24171}"/>
              </a:ext>
            </a:extLst>
          </p:cNvPr>
          <p:cNvSpPr>
            <a:spLocks noGrp="1"/>
          </p:cNvSpPr>
          <p:nvPr>
            <p:ph type="title"/>
          </p:nvPr>
        </p:nvSpPr>
        <p:spPr>
          <a:xfrm>
            <a:off x="1158240" y="324935"/>
            <a:ext cx="9875520" cy="1356360"/>
          </a:xfrm>
        </p:spPr>
        <p:txBody>
          <a:bodyPr>
            <a:normAutofit/>
          </a:bodyPr>
          <a:lstStyle/>
          <a:p>
            <a:r>
              <a:rPr lang="en-US" sz="3600" dirty="0"/>
              <a:t>Passik’s 5 Suggestions for Improving Opioid Safety</a:t>
            </a:r>
          </a:p>
        </p:txBody>
      </p:sp>
      <p:sp>
        <p:nvSpPr>
          <p:cNvPr id="3" name="Content Placeholder 2">
            <a:extLst>
              <a:ext uri="{FF2B5EF4-FFF2-40B4-BE49-F238E27FC236}">
                <a16:creationId xmlns:a16="http://schemas.microsoft.com/office/drawing/2014/main" id="{781D313F-E185-4FB8-89EF-D5968DD3F100}"/>
              </a:ext>
            </a:extLst>
          </p:cNvPr>
          <p:cNvSpPr>
            <a:spLocks noGrp="1"/>
          </p:cNvSpPr>
          <p:nvPr>
            <p:ph idx="1"/>
          </p:nvPr>
        </p:nvSpPr>
        <p:spPr>
          <a:xfrm>
            <a:off x="1377064" y="1784812"/>
            <a:ext cx="10058974" cy="4330461"/>
          </a:xfrm>
        </p:spPr>
        <p:txBody>
          <a:bodyPr>
            <a:noAutofit/>
          </a:bodyPr>
          <a:lstStyle/>
          <a:p>
            <a:pPr marL="457200" indent="-457200">
              <a:buFont typeface="+mj-lt"/>
              <a:buAutoNum type="arabicPeriod"/>
            </a:pPr>
            <a:r>
              <a:rPr lang="en-US" sz="2400" dirty="0"/>
              <a:t>Establish the “Well Opioid Visit”</a:t>
            </a:r>
          </a:p>
          <a:p>
            <a:pPr marL="845820" lvl="1" indent="-342900"/>
            <a:r>
              <a:rPr lang="en-US" dirty="0"/>
              <a:t>Develop next generation PDMP software</a:t>
            </a:r>
          </a:p>
          <a:p>
            <a:pPr marL="457200" indent="-457200">
              <a:buFont typeface="+mj-lt"/>
              <a:buAutoNum type="arabicPeriod"/>
            </a:pPr>
            <a:r>
              <a:rPr lang="en-US" sz="2400" dirty="0"/>
              <a:t>Develop new treatments for acute pain in young people</a:t>
            </a:r>
          </a:p>
          <a:p>
            <a:pPr marL="457200" indent="-457200">
              <a:buFont typeface="+mj-lt"/>
              <a:buAutoNum type="arabicPeriod"/>
            </a:pPr>
            <a:r>
              <a:rPr lang="en-US" sz="2400" dirty="0"/>
              <a:t>Limit short acting opioids for chronic pain</a:t>
            </a:r>
          </a:p>
          <a:p>
            <a:pPr marL="457200" indent="-457200">
              <a:buFont typeface="+mj-lt"/>
              <a:buAutoNum type="arabicPeriod"/>
            </a:pPr>
            <a:r>
              <a:rPr lang="en-US" sz="2400" dirty="0"/>
              <a:t>Eliminate morphine sulfate equivalent (MSE) limits for opioids to which they do not apply (i.e., real-world evidence suggests increased safety) </a:t>
            </a:r>
          </a:p>
          <a:p>
            <a:pPr marL="854075" lvl="2" indent="-306388"/>
            <a:r>
              <a:rPr lang="en-US" sz="2000" dirty="0"/>
              <a:t>A case for tapentadol and buprenorphine being considered exempt from MSE limits</a:t>
            </a:r>
          </a:p>
          <a:p>
            <a:pPr marL="854075" lvl="2" indent="-306388"/>
            <a:r>
              <a:rPr lang="en-US" sz="2000" dirty="0"/>
              <a:t>Develop a more specific opioid-benzo MSE or have 2 cutoffs: one for patients on benzos and one for those not on benzos</a:t>
            </a:r>
          </a:p>
          <a:p>
            <a:pPr marL="457200" indent="-457200">
              <a:buFont typeface="+mj-lt"/>
              <a:buAutoNum type="arabicPeriod"/>
            </a:pPr>
            <a:r>
              <a:rPr lang="en-US" sz="2400" dirty="0">
                <a:solidFill>
                  <a:srgbClr val="1CADE4"/>
                </a:solidFill>
              </a:rPr>
              <a:t>Eliminate fail first policies for ADFs</a:t>
            </a:r>
          </a:p>
        </p:txBody>
      </p:sp>
    </p:spTree>
    <p:extLst>
      <p:ext uri="{BB962C8B-B14F-4D97-AF65-F5344CB8AC3E}">
        <p14:creationId xmlns:p14="http://schemas.microsoft.com/office/powerpoint/2010/main" val="1822008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06C6D6-F9C5-48B5-B491-3690687BE383}"/>
              </a:ext>
            </a:extLst>
          </p:cNvPr>
          <p:cNvSpPr/>
          <p:nvPr/>
        </p:nvSpPr>
        <p:spPr>
          <a:xfrm>
            <a:off x="411773" y="1943713"/>
            <a:ext cx="11368454" cy="4093428"/>
          </a:xfrm>
          <a:prstGeom prst="rect">
            <a:avLst/>
          </a:prstGeom>
        </p:spPr>
        <p:txBody>
          <a:bodyPr wrap="square">
            <a:spAutoFit/>
          </a:bodyPr>
          <a:lstStyle/>
          <a:p>
            <a:pPr marL="285750" indent="-285750">
              <a:buFont typeface="Arial" panose="020B0604020202020204" pitchFamily="34" charset="0"/>
              <a:buChar char="•"/>
            </a:pPr>
            <a:r>
              <a:rPr lang="en-US" sz="2600" dirty="0">
                <a:solidFill>
                  <a:srgbClr val="1CADE4"/>
                </a:solidFill>
                <a:ea typeface="Calibri" panose="020F0502020204030204" pitchFamily="34" charset="0"/>
                <a:cs typeface="Calibri" panose="020F0502020204030204" pitchFamily="34" charset="0"/>
              </a:rPr>
              <a:t>Costs associated with diversion or to society (e.g., first responders, criminal justice system, loss in productivity) were not included</a:t>
            </a:r>
          </a:p>
          <a:p>
            <a:endParaRPr lang="en-US" sz="2600" dirty="0">
              <a:solidFill>
                <a:srgbClr val="1CADE4"/>
              </a:solidFill>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600" dirty="0">
                <a:solidFill>
                  <a:srgbClr val="1CADE4"/>
                </a:solidFill>
                <a:ea typeface="Calibri" panose="020F0502020204030204" pitchFamily="34" charset="0"/>
                <a:cs typeface="Calibri" panose="020F0502020204030204" pitchFamily="34" charset="0"/>
              </a:rPr>
              <a:t>ADFs have the potential to positively impact opioid misuse, abuse, and overdose</a:t>
            </a:r>
          </a:p>
          <a:p>
            <a:endParaRPr lang="en-US" sz="2600" dirty="0">
              <a:solidFill>
                <a:srgbClr val="1CADE4"/>
              </a:solidFill>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600" dirty="0">
                <a:solidFill>
                  <a:srgbClr val="1CADE4"/>
                </a:solidFill>
                <a:ea typeface="Calibri" panose="020F0502020204030204" pitchFamily="34" charset="0"/>
                <a:cs typeface="Calibri" panose="020F0502020204030204" pitchFamily="34" charset="0"/>
              </a:rPr>
              <a:t>ICER concluded that </a:t>
            </a:r>
            <a:r>
              <a:rPr lang="en-US" sz="2600" dirty="0">
                <a:solidFill>
                  <a:srgbClr val="FF0000"/>
                </a:solidFill>
                <a:ea typeface="Calibri" panose="020F0502020204030204" pitchFamily="34" charset="0"/>
                <a:cs typeface="Calibri" panose="020F0502020204030204" pitchFamily="34" charset="0"/>
              </a:rPr>
              <a:t>cost neutrality would be achieved if ADFs were discounted by 41%</a:t>
            </a:r>
            <a:r>
              <a:rPr lang="en-US" sz="2600" dirty="0">
                <a:ea typeface="Calibri" panose="020F0502020204030204" pitchFamily="34" charset="0"/>
                <a:cs typeface="Calibri" panose="020F0502020204030204" pitchFamily="34" charset="0"/>
              </a:rPr>
              <a:t> </a:t>
            </a:r>
            <a:r>
              <a:rPr lang="en-US" sz="2600" dirty="0">
                <a:solidFill>
                  <a:srgbClr val="1CADE4"/>
                </a:solidFill>
                <a:ea typeface="Calibri" panose="020F0502020204030204" pitchFamily="34" charset="0"/>
                <a:cs typeface="Calibri" panose="020F0502020204030204" pitchFamily="34" charset="0"/>
              </a:rPr>
              <a:t>from their “current market-based price” without all relevant costs included in their model</a:t>
            </a:r>
            <a:endParaRPr lang="en-US" sz="2600" dirty="0">
              <a:solidFill>
                <a:srgbClr val="FF0000"/>
              </a:solidFill>
              <a:effectLst/>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2600" b="1" dirty="0">
                <a:solidFill>
                  <a:srgbClr val="FF0000"/>
                </a:solidFill>
              </a:rPr>
              <a:t>However, actual discounts often exceed 41%</a:t>
            </a:r>
          </a:p>
          <a:p>
            <a:pPr marL="742950" lvl="1" indent="-285750">
              <a:buFont typeface="Arial" panose="020B0604020202020204" pitchFamily="34" charset="0"/>
              <a:buChar char="•"/>
            </a:pPr>
            <a:r>
              <a:rPr lang="en-US" sz="2600" b="1" dirty="0">
                <a:solidFill>
                  <a:srgbClr val="FF0000"/>
                </a:solidFill>
              </a:rPr>
              <a:t>Discounts to government payors (e.g., state Medicaid) often exceed 80% </a:t>
            </a:r>
          </a:p>
        </p:txBody>
      </p:sp>
      <p:pic>
        <p:nvPicPr>
          <p:cNvPr id="9" name="Picture 8">
            <a:extLst>
              <a:ext uri="{FF2B5EF4-FFF2-40B4-BE49-F238E27FC236}">
                <a16:creationId xmlns:a16="http://schemas.microsoft.com/office/drawing/2014/main" id="{F0FC0E1F-FA9A-4A02-A0EA-B2EBE870D87F}"/>
              </a:ext>
            </a:extLst>
          </p:cNvPr>
          <p:cNvPicPr>
            <a:picLocks noChangeAspect="1"/>
          </p:cNvPicPr>
          <p:nvPr/>
        </p:nvPicPr>
        <p:blipFill>
          <a:blip r:embed="rId2"/>
          <a:stretch>
            <a:fillRect/>
          </a:stretch>
        </p:blipFill>
        <p:spPr>
          <a:xfrm>
            <a:off x="671467" y="380031"/>
            <a:ext cx="2324216" cy="1287632"/>
          </a:xfrm>
          <a:prstGeom prst="rect">
            <a:avLst/>
          </a:prstGeom>
        </p:spPr>
      </p:pic>
    </p:spTree>
    <p:extLst>
      <p:ext uri="{BB962C8B-B14F-4D97-AF65-F5344CB8AC3E}">
        <p14:creationId xmlns:p14="http://schemas.microsoft.com/office/powerpoint/2010/main" val="1727051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2AC43D-1522-4E57-AA01-EB1489B0AEF8}"/>
              </a:ext>
            </a:extLst>
          </p:cNvPr>
          <p:cNvPicPr>
            <a:picLocks noChangeAspect="1"/>
          </p:cNvPicPr>
          <p:nvPr/>
        </p:nvPicPr>
        <p:blipFill>
          <a:blip r:embed="rId3"/>
          <a:stretch>
            <a:fillRect/>
          </a:stretch>
        </p:blipFill>
        <p:spPr>
          <a:xfrm>
            <a:off x="9067980" y="311702"/>
            <a:ext cx="2806665" cy="1761848"/>
          </a:xfrm>
          <a:prstGeom prst="rect">
            <a:avLst/>
          </a:prstGeom>
        </p:spPr>
      </p:pic>
      <p:graphicFrame>
        <p:nvGraphicFramePr>
          <p:cNvPr id="10" name="Chart 9">
            <a:extLst>
              <a:ext uri="{FF2B5EF4-FFF2-40B4-BE49-F238E27FC236}">
                <a16:creationId xmlns:a16="http://schemas.microsoft.com/office/drawing/2014/main" id="{C1B0A84F-B017-45CE-AD84-A3B39247E4BE}"/>
              </a:ext>
            </a:extLst>
          </p:cNvPr>
          <p:cNvGraphicFramePr>
            <a:graphicFrameLocks/>
          </p:cNvGraphicFramePr>
          <p:nvPr>
            <p:extLst>
              <p:ext uri="{D42A27DB-BD31-4B8C-83A1-F6EECF244321}">
                <p14:modId xmlns:p14="http://schemas.microsoft.com/office/powerpoint/2010/main" val="938973158"/>
              </p:ext>
            </p:extLst>
          </p:nvPr>
        </p:nvGraphicFramePr>
        <p:xfrm>
          <a:off x="607594" y="2558379"/>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26F7C979-07F8-4480-A85F-6B8C5876CA63}"/>
              </a:ext>
            </a:extLst>
          </p:cNvPr>
          <p:cNvSpPr txBox="1"/>
          <p:nvPr/>
        </p:nvSpPr>
        <p:spPr>
          <a:xfrm>
            <a:off x="638751" y="5301579"/>
            <a:ext cx="4509686" cy="553998"/>
          </a:xfrm>
          <a:prstGeom prst="rect">
            <a:avLst/>
          </a:prstGeom>
          <a:noFill/>
        </p:spPr>
        <p:txBody>
          <a:bodyPr wrap="square" rtlCol="0">
            <a:spAutoFit/>
          </a:bodyPr>
          <a:lstStyle/>
          <a:p>
            <a:r>
              <a:rPr lang="en-US" sz="1000" dirty="0"/>
              <a:t>Graph generate from data included in: Skinner B. Societal cost savings from abuse deterrent formulations for prescription opioids in Canada. </a:t>
            </a:r>
            <a:r>
              <a:rPr lang="en-US" sz="1000" i="1" dirty="0"/>
              <a:t>Canadian Health Policy. </a:t>
            </a:r>
            <a:r>
              <a:rPr lang="en-US" sz="1000" dirty="0"/>
              <a:t>2017.</a:t>
            </a:r>
          </a:p>
        </p:txBody>
      </p:sp>
      <p:sp>
        <p:nvSpPr>
          <p:cNvPr id="13" name="Content Placeholder 12">
            <a:extLst>
              <a:ext uri="{FF2B5EF4-FFF2-40B4-BE49-F238E27FC236}">
                <a16:creationId xmlns:a16="http://schemas.microsoft.com/office/drawing/2014/main" id="{05D8546B-5C40-4797-826E-8DF3A3B917E1}"/>
              </a:ext>
            </a:extLst>
          </p:cNvPr>
          <p:cNvSpPr>
            <a:spLocks noGrp="1"/>
          </p:cNvSpPr>
          <p:nvPr>
            <p:ph sz="half" idx="2"/>
          </p:nvPr>
        </p:nvSpPr>
        <p:spPr>
          <a:xfrm>
            <a:off x="5434645" y="2194317"/>
            <a:ext cx="6461183" cy="4315603"/>
          </a:xfrm>
        </p:spPr>
        <p:txBody>
          <a:bodyPr>
            <a:normAutofit fontScale="92500" lnSpcReduction="10000"/>
          </a:bodyPr>
          <a:lstStyle/>
          <a:p>
            <a:pPr indent="-228600"/>
            <a:r>
              <a:rPr lang="en-US" sz="2400" dirty="0"/>
              <a:t>Results:</a:t>
            </a:r>
          </a:p>
          <a:p>
            <a:pPr marL="690563" lvl="1" indent="-233363"/>
            <a:r>
              <a:rPr lang="en-US" sz="2400" dirty="0"/>
              <a:t>Median reduction in non-medical use rates between 45.1-64% </a:t>
            </a:r>
          </a:p>
          <a:p>
            <a:pPr marL="690563" lvl="1" indent="-233363"/>
            <a:r>
              <a:rPr lang="en-US" sz="2400" dirty="0"/>
              <a:t>The estimated total societal economic costs was </a:t>
            </a:r>
            <a:r>
              <a:rPr lang="en-US" sz="2400" b="1" dirty="0"/>
              <a:t>$17.1 billion</a:t>
            </a:r>
            <a:r>
              <a:rPr lang="en-US" sz="2400" dirty="0"/>
              <a:t> from 2012 to 2015</a:t>
            </a:r>
          </a:p>
          <a:p>
            <a:pPr marL="690563" lvl="1" indent="-233363"/>
            <a:r>
              <a:rPr lang="en-US" sz="2400" dirty="0"/>
              <a:t>The median estimate of societal cost savings was $9.3 billion in the same period</a:t>
            </a:r>
          </a:p>
          <a:p>
            <a:r>
              <a:rPr lang="en-US" sz="2400" dirty="0"/>
              <a:t>Conclusions:</a:t>
            </a:r>
          </a:p>
          <a:p>
            <a:pPr marL="690563" lvl="1" indent="-233363"/>
            <a:r>
              <a:rPr lang="en-US" sz="2400" dirty="0"/>
              <a:t>“The data suggest that the expected reduction in the non-medical use rate for prescription opioids would result from mandating adoption of ADF across all opioids, would very likely produce significant net societal cost savings.”</a:t>
            </a:r>
          </a:p>
        </p:txBody>
      </p:sp>
      <p:sp>
        <p:nvSpPr>
          <p:cNvPr id="2" name="TextBox 1">
            <a:extLst>
              <a:ext uri="{FF2B5EF4-FFF2-40B4-BE49-F238E27FC236}">
                <a16:creationId xmlns:a16="http://schemas.microsoft.com/office/drawing/2014/main" id="{555A8452-2C7D-411A-ACFA-86EE4148A115}"/>
              </a:ext>
            </a:extLst>
          </p:cNvPr>
          <p:cNvSpPr txBox="1"/>
          <p:nvPr/>
        </p:nvSpPr>
        <p:spPr>
          <a:xfrm>
            <a:off x="707365" y="543464"/>
            <a:ext cx="7953555" cy="1015663"/>
          </a:xfrm>
          <a:prstGeom prst="rect">
            <a:avLst/>
          </a:prstGeom>
          <a:noFill/>
        </p:spPr>
        <p:txBody>
          <a:bodyPr wrap="square" rtlCol="0">
            <a:spAutoFit/>
          </a:bodyPr>
          <a:lstStyle/>
          <a:p>
            <a:r>
              <a:rPr lang="en-US" sz="3000" dirty="0">
                <a:solidFill>
                  <a:srgbClr val="1CADE4"/>
                </a:solidFill>
              </a:rPr>
              <a:t>Societal Cost Savings from Abuse Deterrent Formulations for Prescription Opioids in Canada</a:t>
            </a:r>
          </a:p>
        </p:txBody>
      </p:sp>
    </p:spTree>
    <p:extLst>
      <p:ext uri="{BB962C8B-B14F-4D97-AF65-F5344CB8AC3E}">
        <p14:creationId xmlns:p14="http://schemas.microsoft.com/office/powerpoint/2010/main" val="2710692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E663C5B-5D72-4122-ADC7-E1921062005C}"/>
              </a:ext>
            </a:extLst>
          </p:cNvPr>
          <p:cNvSpPr>
            <a:spLocks noGrp="1"/>
          </p:cNvSpPr>
          <p:nvPr>
            <p:ph sz="half" idx="1"/>
          </p:nvPr>
        </p:nvSpPr>
        <p:spPr>
          <a:xfrm>
            <a:off x="1492255" y="2465863"/>
            <a:ext cx="4773963" cy="2899334"/>
          </a:xfrm>
        </p:spPr>
        <p:txBody>
          <a:bodyPr>
            <a:normAutofit/>
          </a:bodyPr>
          <a:lstStyle/>
          <a:p>
            <a:r>
              <a:rPr lang="en-US" dirty="0"/>
              <a:t>In MA, 73% of opioid related deaths occurred in patients on Medicare and/or MassHealth in 2013 and 2014</a:t>
            </a:r>
          </a:p>
          <a:p>
            <a:endParaRPr lang="en-US" dirty="0"/>
          </a:p>
          <a:p>
            <a:r>
              <a:rPr lang="en-US" dirty="0"/>
              <a:t>Commercial insurers in MA remain unwilling to make changes to their coverage until the DFC has determined their plan</a:t>
            </a:r>
          </a:p>
        </p:txBody>
      </p:sp>
      <p:pic>
        <p:nvPicPr>
          <p:cNvPr id="5" name="Picture 4">
            <a:extLst>
              <a:ext uri="{FF2B5EF4-FFF2-40B4-BE49-F238E27FC236}">
                <a16:creationId xmlns:a16="http://schemas.microsoft.com/office/drawing/2014/main" id="{660E591B-3727-4227-B264-91D6CBC586D8}"/>
              </a:ext>
            </a:extLst>
          </p:cNvPr>
          <p:cNvPicPr>
            <a:picLocks noChangeAspect="1"/>
          </p:cNvPicPr>
          <p:nvPr/>
        </p:nvPicPr>
        <p:blipFill>
          <a:blip r:embed="rId2"/>
          <a:stretch>
            <a:fillRect/>
          </a:stretch>
        </p:blipFill>
        <p:spPr>
          <a:xfrm>
            <a:off x="6907450" y="1486784"/>
            <a:ext cx="3801837" cy="4857493"/>
          </a:xfrm>
          <a:prstGeom prst="rect">
            <a:avLst/>
          </a:prstGeom>
        </p:spPr>
      </p:pic>
      <p:sp>
        <p:nvSpPr>
          <p:cNvPr id="4" name="Title 1">
            <a:extLst>
              <a:ext uri="{FF2B5EF4-FFF2-40B4-BE49-F238E27FC236}">
                <a16:creationId xmlns:a16="http://schemas.microsoft.com/office/drawing/2014/main" id="{857F63EA-1F09-41B5-8484-AC12D8044FB6}"/>
              </a:ext>
            </a:extLst>
          </p:cNvPr>
          <p:cNvSpPr>
            <a:spLocks noGrp="1"/>
          </p:cNvSpPr>
          <p:nvPr>
            <p:ph type="title"/>
          </p:nvPr>
        </p:nvSpPr>
        <p:spPr>
          <a:xfrm>
            <a:off x="851022" y="138836"/>
            <a:ext cx="10455790" cy="1356360"/>
          </a:xfrm>
        </p:spPr>
        <p:txBody>
          <a:bodyPr>
            <a:normAutofit/>
          </a:bodyPr>
          <a:lstStyle/>
          <a:p>
            <a:r>
              <a:rPr lang="en-US" sz="3200" dirty="0"/>
              <a:t>Governor’s Working Group – Opioid Related Deaths in MA</a:t>
            </a:r>
          </a:p>
        </p:txBody>
      </p:sp>
    </p:spTree>
    <p:extLst>
      <p:ext uri="{BB962C8B-B14F-4D97-AF65-F5344CB8AC3E}">
        <p14:creationId xmlns:p14="http://schemas.microsoft.com/office/powerpoint/2010/main" val="655486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8A8C-17AE-494F-A528-E6A28A6F8D34}"/>
              </a:ext>
            </a:extLst>
          </p:cNvPr>
          <p:cNvSpPr>
            <a:spLocks noGrp="1"/>
          </p:cNvSpPr>
          <p:nvPr>
            <p:ph type="title"/>
          </p:nvPr>
        </p:nvSpPr>
        <p:spPr>
          <a:xfrm>
            <a:off x="1143000" y="161030"/>
            <a:ext cx="9875520" cy="1356360"/>
          </a:xfrm>
        </p:spPr>
        <p:txBody>
          <a:bodyPr>
            <a:normAutofit/>
          </a:bodyPr>
          <a:lstStyle/>
          <a:p>
            <a:pPr algn="ctr"/>
            <a:r>
              <a:rPr lang="en-US" sz="4200" dirty="0"/>
              <a:t>Value of ADF Opioids </a:t>
            </a:r>
          </a:p>
        </p:txBody>
      </p:sp>
      <p:grpSp>
        <p:nvGrpSpPr>
          <p:cNvPr id="28" name="Group 27">
            <a:extLst>
              <a:ext uri="{FF2B5EF4-FFF2-40B4-BE49-F238E27FC236}">
                <a16:creationId xmlns:a16="http://schemas.microsoft.com/office/drawing/2014/main" id="{5C0C22B6-5C77-44CC-95BD-1E6640E3BEAA}"/>
              </a:ext>
            </a:extLst>
          </p:cNvPr>
          <p:cNvGrpSpPr/>
          <p:nvPr/>
        </p:nvGrpSpPr>
        <p:grpSpPr>
          <a:xfrm>
            <a:off x="1853760" y="1360823"/>
            <a:ext cx="8504472" cy="5083324"/>
            <a:chOff x="2002742" y="1309067"/>
            <a:chExt cx="8504472" cy="5083324"/>
          </a:xfrm>
        </p:grpSpPr>
        <p:sp>
          <p:nvSpPr>
            <p:cNvPr id="4" name="Freeform 16">
              <a:extLst>
                <a:ext uri="{FF2B5EF4-FFF2-40B4-BE49-F238E27FC236}">
                  <a16:creationId xmlns:a16="http://schemas.microsoft.com/office/drawing/2014/main" id="{90AD1D79-4B4A-428F-BF58-E3D90C8A08F8}"/>
                </a:ext>
              </a:extLst>
            </p:cNvPr>
            <p:cNvSpPr/>
            <p:nvPr/>
          </p:nvSpPr>
          <p:spPr>
            <a:xfrm>
              <a:off x="2002742" y="1826544"/>
              <a:ext cx="1463040" cy="2226828"/>
            </a:xfrm>
            <a:custGeom>
              <a:avLst/>
              <a:gdLst>
                <a:gd name="connsiteX0" fmla="*/ 0 w 1341164"/>
                <a:gd name="connsiteY0" fmla="*/ 91786 h 917859"/>
                <a:gd name="connsiteX1" fmla="*/ 91786 w 1341164"/>
                <a:gd name="connsiteY1" fmla="*/ 0 h 917859"/>
                <a:gd name="connsiteX2" fmla="*/ 1249378 w 1341164"/>
                <a:gd name="connsiteY2" fmla="*/ 0 h 917859"/>
                <a:gd name="connsiteX3" fmla="*/ 1341164 w 1341164"/>
                <a:gd name="connsiteY3" fmla="*/ 91786 h 917859"/>
                <a:gd name="connsiteX4" fmla="*/ 1341164 w 1341164"/>
                <a:gd name="connsiteY4" fmla="*/ 826073 h 917859"/>
                <a:gd name="connsiteX5" fmla="*/ 1249378 w 1341164"/>
                <a:gd name="connsiteY5" fmla="*/ 917859 h 917859"/>
                <a:gd name="connsiteX6" fmla="*/ 91786 w 1341164"/>
                <a:gd name="connsiteY6" fmla="*/ 917859 h 917859"/>
                <a:gd name="connsiteX7" fmla="*/ 0 w 1341164"/>
                <a:gd name="connsiteY7" fmla="*/ 826073 h 917859"/>
                <a:gd name="connsiteX8" fmla="*/ 0 w 1341164"/>
                <a:gd name="connsiteY8" fmla="*/ 91786 h 91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164" h="917859">
                  <a:moveTo>
                    <a:pt x="0" y="91786"/>
                  </a:moveTo>
                  <a:cubicBezTo>
                    <a:pt x="0" y="41094"/>
                    <a:pt x="41094" y="0"/>
                    <a:pt x="91786" y="0"/>
                  </a:cubicBezTo>
                  <a:lnTo>
                    <a:pt x="1249378" y="0"/>
                  </a:lnTo>
                  <a:cubicBezTo>
                    <a:pt x="1300070" y="0"/>
                    <a:pt x="1341164" y="41094"/>
                    <a:pt x="1341164" y="91786"/>
                  </a:cubicBezTo>
                  <a:lnTo>
                    <a:pt x="1341164" y="826073"/>
                  </a:lnTo>
                  <a:cubicBezTo>
                    <a:pt x="1341164" y="876765"/>
                    <a:pt x="1300070" y="917859"/>
                    <a:pt x="1249378" y="917859"/>
                  </a:cubicBezTo>
                  <a:lnTo>
                    <a:pt x="91786" y="917859"/>
                  </a:lnTo>
                  <a:cubicBezTo>
                    <a:pt x="41094" y="917859"/>
                    <a:pt x="0" y="876765"/>
                    <a:pt x="0" y="826073"/>
                  </a:cubicBezTo>
                  <a:lnTo>
                    <a:pt x="0" y="91786"/>
                  </a:lnTo>
                  <a:close/>
                </a:path>
              </a:pathLst>
            </a:cu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5463" tIns="95463" rIns="95463" bIns="95463" numCol="1" spcCol="1270" anchor="ctr" anchorCtr="0">
              <a:noAutofit/>
            </a:bodyPr>
            <a:lstStyle/>
            <a:p>
              <a:pPr marL="0" lvl="0" indent="0" algn="ctr" defTabSz="800100">
                <a:lnSpc>
                  <a:spcPct val="90000"/>
                </a:lnSpc>
                <a:spcBef>
                  <a:spcPct val="0"/>
                </a:spcBef>
                <a:spcAft>
                  <a:spcPct val="35000"/>
                </a:spcAft>
                <a:buNone/>
              </a:pPr>
              <a:r>
                <a:rPr lang="en-US" sz="1800" b="1" kern="1200" dirty="0"/>
                <a:t>Oral Ingestion</a:t>
              </a:r>
            </a:p>
          </p:txBody>
        </p:sp>
        <p:grpSp>
          <p:nvGrpSpPr>
            <p:cNvPr id="5" name="Group 4">
              <a:extLst>
                <a:ext uri="{FF2B5EF4-FFF2-40B4-BE49-F238E27FC236}">
                  <a16:creationId xmlns:a16="http://schemas.microsoft.com/office/drawing/2014/main" id="{682C4CFA-D890-40ED-910C-693AD06BF224}"/>
                </a:ext>
              </a:extLst>
            </p:cNvPr>
            <p:cNvGrpSpPr/>
            <p:nvPr/>
          </p:nvGrpSpPr>
          <p:grpSpPr>
            <a:xfrm>
              <a:off x="5163991" y="1826544"/>
              <a:ext cx="1896347" cy="2226828"/>
              <a:chOff x="3439966" y="2421878"/>
              <a:chExt cx="1896347" cy="2226828"/>
            </a:xfrm>
          </p:grpSpPr>
          <p:sp>
            <p:nvSpPr>
              <p:cNvPr id="6" name="Freeform 23">
                <a:extLst>
                  <a:ext uri="{FF2B5EF4-FFF2-40B4-BE49-F238E27FC236}">
                    <a16:creationId xmlns:a16="http://schemas.microsoft.com/office/drawing/2014/main" id="{32BB806B-2E89-490A-B1C6-B7E151C4E71F}"/>
                  </a:ext>
                </a:extLst>
              </p:cNvPr>
              <p:cNvSpPr/>
              <p:nvPr/>
            </p:nvSpPr>
            <p:spPr>
              <a:xfrm>
                <a:off x="3873273" y="2421878"/>
                <a:ext cx="1463040" cy="2226828"/>
              </a:xfrm>
              <a:custGeom>
                <a:avLst/>
                <a:gdLst>
                  <a:gd name="connsiteX0" fmla="*/ 0 w 1341164"/>
                  <a:gd name="connsiteY0" fmla="*/ 91786 h 917859"/>
                  <a:gd name="connsiteX1" fmla="*/ 91786 w 1341164"/>
                  <a:gd name="connsiteY1" fmla="*/ 0 h 917859"/>
                  <a:gd name="connsiteX2" fmla="*/ 1249378 w 1341164"/>
                  <a:gd name="connsiteY2" fmla="*/ 0 h 917859"/>
                  <a:gd name="connsiteX3" fmla="*/ 1341164 w 1341164"/>
                  <a:gd name="connsiteY3" fmla="*/ 91786 h 917859"/>
                  <a:gd name="connsiteX4" fmla="*/ 1341164 w 1341164"/>
                  <a:gd name="connsiteY4" fmla="*/ 826073 h 917859"/>
                  <a:gd name="connsiteX5" fmla="*/ 1249378 w 1341164"/>
                  <a:gd name="connsiteY5" fmla="*/ 917859 h 917859"/>
                  <a:gd name="connsiteX6" fmla="*/ 91786 w 1341164"/>
                  <a:gd name="connsiteY6" fmla="*/ 917859 h 917859"/>
                  <a:gd name="connsiteX7" fmla="*/ 0 w 1341164"/>
                  <a:gd name="connsiteY7" fmla="*/ 826073 h 917859"/>
                  <a:gd name="connsiteX8" fmla="*/ 0 w 1341164"/>
                  <a:gd name="connsiteY8" fmla="*/ 91786 h 91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164" h="917859">
                    <a:moveTo>
                      <a:pt x="0" y="91786"/>
                    </a:moveTo>
                    <a:cubicBezTo>
                      <a:pt x="0" y="41094"/>
                      <a:pt x="41094" y="0"/>
                      <a:pt x="91786" y="0"/>
                    </a:cubicBezTo>
                    <a:lnTo>
                      <a:pt x="1249378" y="0"/>
                    </a:lnTo>
                    <a:cubicBezTo>
                      <a:pt x="1300070" y="0"/>
                      <a:pt x="1341164" y="41094"/>
                      <a:pt x="1341164" y="91786"/>
                    </a:cubicBezTo>
                    <a:lnTo>
                      <a:pt x="1341164" y="826073"/>
                    </a:lnTo>
                    <a:cubicBezTo>
                      <a:pt x="1341164" y="876765"/>
                      <a:pt x="1300070" y="917859"/>
                      <a:pt x="1249378" y="917859"/>
                    </a:cubicBezTo>
                    <a:lnTo>
                      <a:pt x="91786" y="917859"/>
                    </a:lnTo>
                    <a:cubicBezTo>
                      <a:pt x="41094" y="917859"/>
                      <a:pt x="0" y="876765"/>
                      <a:pt x="0" y="826073"/>
                    </a:cubicBezTo>
                    <a:lnTo>
                      <a:pt x="0" y="91786"/>
                    </a:lnTo>
                    <a:close/>
                  </a:path>
                </a:pathLst>
              </a:cu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5463" tIns="95463" rIns="95463" bIns="95463"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2"/>
                    </a:solidFill>
                  </a:rPr>
                  <a:t>Snorting</a:t>
                </a:r>
              </a:p>
            </p:txBody>
          </p:sp>
          <p:sp>
            <p:nvSpPr>
              <p:cNvPr id="7" name="Freeform 24">
                <a:extLst>
                  <a:ext uri="{FF2B5EF4-FFF2-40B4-BE49-F238E27FC236}">
                    <a16:creationId xmlns:a16="http://schemas.microsoft.com/office/drawing/2014/main" id="{CE28BF30-A2ED-485D-B0EA-087DAEA922AA}"/>
                  </a:ext>
                </a:extLst>
              </p:cNvPr>
              <p:cNvSpPr/>
              <p:nvPr/>
            </p:nvSpPr>
            <p:spPr>
              <a:xfrm>
                <a:off x="3439966" y="3134398"/>
                <a:ext cx="429135" cy="798717"/>
              </a:xfrm>
              <a:custGeom>
                <a:avLst/>
                <a:gdLst>
                  <a:gd name="connsiteX0" fmla="*/ 0 w 284326"/>
                  <a:gd name="connsiteY0" fmla="*/ 66522 h 332608"/>
                  <a:gd name="connsiteX1" fmla="*/ 142163 w 284326"/>
                  <a:gd name="connsiteY1" fmla="*/ 66522 h 332608"/>
                  <a:gd name="connsiteX2" fmla="*/ 142163 w 284326"/>
                  <a:gd name="connsiteY2" fmla="*/ 0 h 332608"/>
                  <a:gd name="connsiteX3" fmla="*/ 284326 w 284326"/>
                  <a:gd name="connsiteY3" fmla="*/ 166304 h 332608"/>
                  <a:gd name="connsiteX4" fmla="*/ 142163 w 284326"/>
                  <a:gd name="connsiteY4" fmla="*/ 332608 h 332608"/>
                  <a:gd name="connsiteX5" fmla="*/ 142163 w 284326"/>
                  <a:gd name="connsiteY5" fmla="*/ 266086 h 332608"/>
                  <a:gd name="connsiteX6" fmla="*/ 0 w 284326"/>
                  <a:gd name="connsiteY6" fmla="*/ 266086 h 332608"/>
                  <a:gd name="connsiteX7" fmla="*/ 0 w 284326"/>
                  <a:gd name="connsiteY7" fmla="*/ 66522 h 33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326" h="332608">
                    <a:moveTo>
                      <a:pt x="0" y="66522"/>
                    </a:moveTo>
                    <a:lnTo>
                      <a:pt x="142163" y="66522"/>
                    </a:lnTo>
                    <a:lnTo>
                      <a:pt x="142163" y="0"/>
                    </a:lnTo>
                    <a:lnTo>
                      <a:pt x="284326" y="166304"/>
                    </a:lnTo>
                    <a:lnTo>
                      <a:pt x="142163" y="332608"/>
                    </a:lnTo>
                    <a:lnTo>
                      <a:pt x="142163" y="266086"/>
                    </a:lnTo>
                    <a:lnTo>
                      <a:pt x="0" y="266086"/>
                    </a:lnTo>
                    <a:lnTo>
                      <a:pt x="0" y="6652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6522" rIns="85298" bIns="66522" numCol="1" spcCol="1270" anchor="ctr" anchorCtr="0">
                <a:noAutofit/>
              </a:bodyPr>
              <a:lstStyle/>
              <a:p>
                <a:pPr marL="0" lvl="0" indent="0" algn="ctr" defTabSz="622300">
                  <a:lnSpc>
                    <a:spcPct val="90000"/>
                  </a:lnSpc>
                  <a:spcBef>
                    <a:spcPct val="0"/>
                  </a:spcBef>
                  <a:spcAft>
                    <a:spcPct val="35000"/>
                  </a:spcAft>
                  <a:buNone/>
                </a:pPr>
                <a:endParaRPr lang="en-US" sz="1400" kern="1200" dirty="0"/>
              </a:p>
            </p:txBody>
          </p:sp>
        </p:grpSp>
        <p:grpSp>
          <p:nvGrpSpPr>
            <p:cNvPr id="8" name="Group 7">
              <a:extLst>
                <a:ext uri="{FF2B5EF4-FFF2-40B4-BE49-F238E27FC236}">
                  <a16:creationId xmlns:a16="http://schemas.microsoft.com/office/drawing/2014/main" id="{CAD86164-2B96-4327-A682-F4F544E660DC}"/>
                </a:ext>
              </a:extLst>
            </p:cNvPr>
            <p:cNvGrpSpPr/>
            <p:nvPr/>
          </p:nvGrpSpPr>
          <p:grpSpPr>
            <a:xfrm>
              <a:off x="6985178" y="1309067"/>
              <a:ext cx="1798598" cy="3425367"/>
              <a:chOff x="5261153" y="1904401"/>
              <a:chExt cx="1798598" cy="3425367"/>
            </a:xfrm>
          </p:grpSpPr>
          <p:sp>
            <p:nvSpPr>
              <p:cNvPr id="9" name="Freeform 26">
                <a:extLst>
                  <a:ext uri="{FF2B5EF4-FFF2-40B4-BE49-F238E27FC236}">
                    <a16:creationId xmlns:a16="http://schemas.microsoft.com/office/drawing/2014/main" id="{1F0B80E1-1A93-4A5C-A917-58587A63D307}"/>
                  </a:ext>
                </a:extLst>
              </p:cNvPr>
              <p:cNvSpPr/>
              <p:nvPr/>
            </p:nvSpPr>
            <p:spPr>
              <a:xfrm>
                <a:off x="5596711" y="1904401"/>
                <a:ext cx="1463040" cy="1554480"/>
              </a:xfrm>
              <a:custGeom>
                <a:avLst/>
                <a:gdLst>
                  <a:gd name="connsiteX0" fmla="*/ 0 w 1341164"/>
                  <a:gd name="connsiteY0" fmla="*/ 91786 h 917859"/>
                  <a:gd name="connsiteX1" fmla="*/ 91786 w 1341164"/>
                  <a:gd name="connsiteY1" fmla="*/ 0 h 917859"/>
                  <a:gd name="connsiteX2" fmla="*/ 1249378 w 1341164"/>
                  <a:gd name="connsiteY2" fmla="*/ 0 h 917859"/>
                  <a:gd name="connsiteX3" fmla="*/ 1341164 w 1341164"/>
                  <a:gd name="connsiteY3" fmla="*/ 91786 h 917859"/>
                  <a:gd name="connsiteX4" fmla="*/ 1341164 w 1341164"/>
                  <a:gd name="connsiteY4" fmla="*/ 826073 h 917859"/>
                  <a:gd name="connsiteX5" fmla="*/ 1249378 w 1341164"/>
                  <a:gd name="connsiteY5" fmla="*/ 917859 h 917859"/>
                  <a:gd name="connsiteX6" fmla="*/ 91786 w 1341164"/>
                  <a:gd name="connsiteY6" fmla="*/ 917859 h 917859"/>
                  <a:gd name="connsiteX7" fmla="*/ 0 w 1341164"/>
                  <a:gd name="connsiteY7" fmla="*/ 826073 h 917859"/>
                  <a:gd name="connsiteX8" fmla="*/ 0 w 1341164"/>
                  <a:gd name="connsiteY8" fmla="*/ 91786 h 91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164" h="917859">
                    <a:moveTo>
                      <a:pt x="0" y="91786"/>
                    </a:moveTo>
                    <a:cubicBezTo>
                      <a:pt x="0" y="41094"/>
                      <a:pt x="41094" y="0"/>
                      <a:pt x="91786" y="0"/>
                    </a:cubicBezTo>
                    <a:lnTo>
                      <a:pt x="1249378" y="0"/>
                    </a:lnTo>
                    <a:cubicBezTo>
                      <a:pt x="1300070" y="0"/>
                      <a:pt x="1341164" y="41094"/>
                      <a:pt x="1341164" y="91786"/>
                    </a:cubicBezTo>
                    <a:lnTo>
                      <a:pt x="1341164" y="826073"/>
                    </a:lnTo>
                    <a:cubicBezTo>
                      <a:pt x="1341164" y="876765"/>
                      <a:pt x="1300070" y="917859"/>
                      <a:pt x="1249378" y="917859"/>
                    </a:cubicBezTo>
                    <a:lnTo>
                      <a:pt x="91786" y="917859"/>
                    </a:lnTo>
                    <a:cubicBezTo>
                      <a:pt x="41094" y="917859"/>
                      <a:pt x="0" y="876765"/>
                      <a:pt x="0" y="826073"/>
                    </a:cubicBezTo>
                    <a:lnTo>
                      <a:pt x="0" y="91786"/>
                    </a:lnTo>
                    <a:close/>
                  </a:path>
                </a:pathLst>
              </a:cu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5463" tIns="95463" rIns="95463" bIns="95463"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2"/>
                    </a:solidFill>
                  </a:rPr>
                  <a:t>Smoking or Snorting Heroin</a:t>
                </a:r>
              </a:p>
            </p:txBody>
          </p:sp>
          <p:sp>
            <p:nvSpPr>
              <p:cNvPr id="10" name="Freeform 27">
                <a:extLst>
                  <a:ext uri="{FF2B5EF4-FFF2-40B4-BE49-F238E27FC236}">
                    <a16:creationId xmlns:a16="http://schemas.microsoft.com/office/drawing/2014/main" id="{1C34EBD7-60AD-421D-B814-2871DB793782}"/>
                  </a:ext>
                </a:extLst>
              </p:cNvPr>
              <p:cNvSpPr/>
              <p:nvPr/>
            </p:nvSpPr>
            <p:spPr>
              <a:xfrm>
                <a:off x="5596711" y="3775288"/>
                <a:ext cx="1463040" cy="1554480"/>
              </a:xfrm>
              <a:custGeom>
                <a:avLst/>
                <a:gdLst>
                  <a:gd name="connsiteX0" fmla="*/ 0 w 1341164"/>
                  <a:gd name="connsiteY0" fmla="*/ 91786 h 917859"/>
                  <a:gd name="connsiteX1" fmla="*/ 91786 w 1341164"/>
                  <a:gd name="connsiteY1" fmla="*/ 0 h 917859"/>
                  <a:gd name="connsiteX2" fmla="*/ 1249378 w 1341164"/>
                  <a:gd name="connsiteY2" fmla="*/ 0 h 917859"/>
                  <a:gd name="connsiteX3" fmla="*/ 1341164 w 1341164"/>
                  <a:gd name="connsiteY3" fmla="*/ 91786 h 917859"/>
                  <a:gd name="connsiteX4" fmla="*/ 1341164 w 1341164"/>
                  <a:gd name="connsiteY4" fmla="*/ 826073 h 917859"/>
                  <a:gd name="connsiteX5" fmla="*/ 1249378 w 1341164"/>
                  <a:gd name="connsiteY5" fmla="*/ 917859 h 917859"/>
                  <a:gd name="connsiteX6" fmla="*/ 91786 w 1341164"/>
                  <a:gd name="connsiteY6" fmla="*/ 917859 h 917859"/>
                  <a:gd name="connsiteX7" fmla="*/ 0 w 1341164"/>
                  <a:gd name="connsiteY7" fmla="*/ 826073 h 917859"/>
                  <a:gd name="connsiteX8" fmla="*/ 0 w 1341164"/>
                  <a:gd name="connsiteY8" fmla="*/ 91786 h 91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164" h="917859">
                    <a:moveTo>
                      <a:pt x="0" y="91786"/>
                    </a:moveTo>
                    <a:cubicBezTo>
                      <a:pt x="0" y="41094"/>
                      <a:pt x="41094" y="0"/>
                      <a:pt x="91786" y="0"/>
                    </a:cubicBezTo>
                    <a:lnTo>
                      <a:pt x="1249378" y="0"/>
                    </a:lnTo>
                    <a:cubicBezTo>
                      <a:pt x="1300070" y="0"/>
                      <a:pt x="1341164" y="41094"/>
                      <a:pt x="1341164" y="91786"/>
                    </a:cubicBezTo>
                    <a:lnTo>
                      <a:pt x="1341164" y="826073"/>
                    </a:lnTo>
                    <a:cubicBezTo>
                      <a:pt x="1341164" y="876765"/>
                      <a:pt x="1300070" y="917859"/>
                      <a:pt x="1249378" y="917859"/>
                    </a:cubicBezTo>
                    <a:lnTo>
                      <a:pt x="91786" y="917859"/>
                    </a:lnTo>
                    <a:cubicBezTo>
                      <a:pt x="41094" y="917859"/>
                      <a:pt x="0" y="876765"/>
                      <a:pt x="0" y="826073"/>
                    </a:cubicBezTo>
                    <a:lnTo>
                      <a:pt x="0" y="91786"/>
                    </a:lnTo>
                    <a:close/>
                  </a:path>
                </a:pathLst>
              </a:cu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5463" tIns="95463" rIns="95463" bIns="95463"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2"/>
                    </a:solidFill>
                  </a:rPr>
                  <a:t>Injecting Rx Opioids</a:t>
                </a:r>
              </a:p>
            </p:txBody>
          </p:sp>
          <p:sp>
            <p:nvSpPr>
              <p:cNvPr id="11" name="Freeform 28">
                <a:extLst>
                  <a:ext uri="{FF2B5EF4-FFF2-40B4-BE49-F238E27FC236}">
                    <a16:creationId xmlns:a16="http://schemas.microsoft.com/office/drawing/2014/main" id="{857CBD5D-E914-4BBB-92ED-A78FFE78E3EA}"/>
                  </a:ext>
                </a:extLst>
              </p:cNvPr>
              <p:cNvSpPr/>
              <p:nvPr/>
            </p:nvSpPr>
            <p:spPr>
              <a:xfrm>
                <a:off x="5261153" y="3813646"/>
                <a:ext cx="429135" cy="798717"/>
              </a:xfrm>
              <a:custGeom>
                <a:avLst/>
                <a:gdLst>
                  <a:gd name="connsiteX0" fmla="*/ 0 w 284326"/>
                  <a:gd name="connsiteY0" fmla="*/ 66522 h 332608"/>
                  <a:gd name="connsiteX1" fmla="*/ 142163 w 284326"/>
                  <a:gd name="connsiteY1" fmla="*/ 66522 h 332608"/>
                  <a:gd name="connsiteX2" fmla="*/ 142163 w 284326"/>
                  <a:gd name="connsiteY2" fmla="*/ 0 h 332608"/>
                  <a:gd name="connsiteX3" fmla="*/ 284326 w 284326"/>
                  <a:gd name="connsiteY3" fmla="*/ 166304 h 332608"/>
                  <a:gd name="connsiteX4" fmla="*/ 142163 w 284326"/>
                  <a:gd name="connsiteY4" fmla="*/ 332608 h 332608"/>
                  <a:gd name="connsiteX5" fmla="*/ 142163 w 284326"/>
                  <a:gd name="connsiteY5" fmla="*/ 266086 h 332608"/>
                  <a:gd name="connsiteX6" fmla="*/ 0 w 284326"/>
                  <a:gd name="connsiteY6" fmla="*/ 266086 h 332608"/>
                  <a:gd name="connsiteX7" fmla="*/ 0 w 284326"/>
                  <a:gd name="connsiteY7" fmla="*/ 66522 h 33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326" h="332608">
                    <a:moveTo>
                      <a:pt x="0" y="66522"/>
                    </a:moveTo>
                    <a:lnTo>
                      <a:pt x="142163" y="66522"/>
                    </a:lnTo>
                    <a:lnTo>
                      <a:pt x="142163" y="0"/>
                    </a:lnTo>
                    <a:lnTo>
                      <a:pt x="284326" y="166304"/>
                    </a:lnTo>
                    <a:lnTo>
                      <a:pt x="142163" y="332608"/>
                    </a:lnTo>
                    <a:lnTo>
                      <a:pt x="142163" y="266086"/>
                    </a:lnTo>
                    <a:lnTo>
                      <a:pt x="0" y="266086"/>
                    </a:lnTo>
                    <a:lnTo>
                      <a:pt x="0" y="6652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6522" rIns="85298" bIns="66522" numCol="1" spcCol="1270" anchor="ctr" anchorCtr="0">
                <a:noAutofit/>
              </a:bodyPr>
              <a:lstStyle/>
              <a:p>
                <a:pPr marL="0" lvl="0" indent="0" algn="ctr" defTabSz="622300">
                  <a:lnSpc>
                    <a:spcPct val="90000"/>
                  </a:lnSpc>
                  <a:spcBef>
                    <a:spcPct val="0"/>
                  </a:spcBef>
                  <a:spcAft>
                    <a:spcPct val="35000"/>
                  </a:spcAft>
                  <a:buNone/>
                </a:pPr>
                <a:endParaRPr lang="en-US" sz="1400" kern="1200" dirty="0"/>
              </a:p>
            </p:txBody>
          </p:sp>
          <p:sp>
            <p:nvSpPr>
              <p:cNvPr id="12" name="Freeform 29">
                <a:extLst>
                  <a:ext uri="{FF2B5EF4-FFF2-40B4-BE49-F238E27FC236}">
                    <a16:creationId xmlns:a16="http://schemas.microsoft.com/office/drawing/2014/main" id="{CC3D4F7F-7A79-4690-A3F7-DF9BB5D2DB0E}"/>
                  </a:ext>
                </a:extLst>
              </p:cNvPr>
              <p:cNvSpPr/>
              <p:nvPr/>
            </p:nvSpPr>
            <p:spPr>
              <a:xfrm>
                <a:off x="5267990" y="2463011"/>
                <a:ext cx="429135" cy="798717"/>
              </a:xfrm>
              <a:custGeom>
                <a:avLst/>
                <a:gdLst>
                  <a:gd name="connsiteX0" fmla="*/ 0 w 284326"/>
                  <a:gd name="connsiteY0" fmla="*/ 66522 h 332608"/>
                  <a:gd name="connsiteX1" fmla="*/ 142163 w 284326"/>
                  <a:gd name="connsiteY1" fmla="*/ 66522 h 332608"/>
                  <a:gd name="connsiteX2" fmla="*/ 142163 w 284326"/>
                  <a:gd name="connsiteY2" fmla="*/ 0 h 332608"/>
                  <a:gd name="connsiteX3" fmla="*/ 284326 w 284326"/>
                  <a:gd name="connsiteY3" fmla="*/ 166304 h 332608"/>
                  <a:gd name="connsiteX4" fmla="*/ 142163 w 284326"/>
                  <a:gd name="connsiteY4" fmla="*/ 332608 h 332608"/>
                  <a:gd name="connsiteX5" fmla="*/ 142163 w 284326"/>
                  <a:gd name="connsiteY5" fmla="*/ 266086 h 332608"/>
                  <a:gd name="connsiteX6" fmla="*/ 0 w 284326"/>
                  <a:gd name="connsiteY6" fmla="*/ 266086 h 332608"/>
                  <a:gd name="connsiteX7" fmla="*/ 0 w 284326"/>
                  <a:gd name="connsiteY7" fmla="*/ 66522 h 33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326" h="332608">
                    <a:moveTo>
                      <a:pt x="0" y="66522"/>
                    </a:moveTo>
                    <a:lnTo>
                      <a:pt x="142163" y="66522"/>
                    </a:lnTo>
                    <a:lnTo>
                      <a:pt x="142163" y="0"/>
                    </a:lnTo>
                    <a:lnTo>
                      <a:pt x="284326" y="166304"/>
                    </a:lnTo>
                    <a:lnTo>
                      <a:pt x="142163" y="332608"/>
                    </a:lnTo>
                    <a:lnTo>
                      <a:pt x="142163" y="266086"/>
                    </a:lnTo>
                    <a:lnTo>
                      <a:pt x="0" y="266086"/>
                    </a:lnTo>
                    <a:lnTo>
                      <a:pt x="0" y="6652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6522" rIns="85298" bIns="66522" numCol="1" spcCol="1270" anchor="ctr" anchorCtr="0">
                <a:noAutofit/>
              </a:bodyPr>
              <a:lstStyle/>
              <a:p>
                <a:pPr marL="0" lvl="0" indent="0" algn="ctr" defTabSz="622300">
                  <a:lnSpc>
                    <a:spcPct val="90000"/>
                  </a:lnSpc>
                  <a:spcBef>
                    <a:spcPct val="0"/>
                  </a:spcBef>
                  <a:spcAft>
                    <a:spcPct val="35000"/>
                  </a:spcAft>
                  <a:buNone/>
                </a:pPr>
                <a:endParaRPr lang="en-US" sz="1400" kern="1200" dirty="0"/>
              </a:p>
            </p:txBody>
          </p:sp>
        </p:grpSp>
        <p:grpSp>
          <p:nvGrpSpPr>
            <p:cNvPr id="13" name="Group 12">
              <a:extLst>
                <a:ext uri="{FF2B5EF4-FFF2-40B4-BE49-F238E27FC236}">
                  <a16:creationId xmlns:a16="http://schemas.microsoft.com/office/drawing/2014/main" id="{A2B7ECAC-560D-43F0-B13B-B23C0E48880A}"/>
                </a:ext>
              </a:extLst>
            </p:cNvPr>
            <p:cNvGrpSpPr/>
            <p:nvPr/>
          </p:nvGrpSpPr>
          <p:grpSpPr>
            <a:xfrm>
              <a:off x="8693875" y="1867677"/>
              <a:ext cx="1813339" cy="2149353"/>
              <a:chOff x="6969850" y="2463011"/>
              <a:chExt cx="1813339" cy="2149353"/>
            </a:xfrm>
          </p:grpSpPr>
          <p:sp>
            <p:nvSpPr>
              <p:cNvPr id="14" name="Freeform 31">
                <a:extLst>
                  <a:ext uri="{FF2B5EF4-FFF2-40B4-BE49-F238E27FC236}">
                    <a16:creationId xmlns:a16="http://schemas.microsoft.com/office/drawing/2014/main" id="{D7D6E800-23E6-4CFD-82AC-A7F0BE88E87C}"/>
                  </a:ext>
                </a:extLst>
              </p:cNvPr>
              <p:cNvSpPr/>
              <p:nvPr/>
            </p:nvSpPr>
            <p:spPr>
              <a:xfrm>
                <a:off x="7320149" y="2463012"/>
                <a:ext cx="1463040" cy="2149352"/>
              </a:xfrm>
              <a:custGeom>
                <a:avLst/>
                <a:gdLst>
                  <a:gd name="connsiteX0" fmla="*/ 0 w 1341164"/>
                  <a:gd name="connsiteY0" fmla="*/ 91786 h 917859"/>
                  <a:gd name="connsiteX1" fmla="*/ 91786 w 1341164"/>
                  <a:gd name="connsiteY1" fmla="*/ 0 h 917859"/>
                  <a:gd name="connsiteX2" fmla="*/ 1249378 w 1341164"/>
                  <a:gd name="connsiteY2" fmla="*/ 0 h 917859"/>
                  <a:gd name="connsiteX3" fmla="*/ 1341164 w 1341164"/>
                  <a:gd name="connsiteY3" fmla="*/ 91786 h 917859"/>
                  <a:gd name="connsiteX4" fmla="*/ 1341164 w 1341164"/>
                  <a:gd name="connsiteY4" fmla="*/ 826073 h 917859"/>
                  <a:gd name="connsiteX5" fmla="*/ 1249378 w 1341164"/>
                  <a:gd name="connsiteY5" fmla="*/ 917859 h 917859"/>
                  <a:gd name="connsiteX6" fmla="*/ 91786 w 1341164"/>
                  <a:gd name="connsiteY6" fmla="*/ 917859 h 917859"/>
                  <a:gd name="connsiteX7" fmla="*/ 0 w 1341164"/>
                  <a:gd name="connsiteY7" fmla="*/ 826073 h 917859"/>
                  <a:gd name="connsiteX8" fmla="*/ 0 w 1341164"/>
                  <a:gd name="connsiteY8" fmla="*/ 91786 h 91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164" h="917859">
                    <a:moveTo>
                      <a:pt x="0" y="91786"/>
                    </a:moveTo>
                    <a:cubicBezTo>
                      <a:pt x="0" y="41094"/>
                      <a:pt x="41094" y="0"/>
                      <a:pt x="91786" y="0"/>
                    </a:cubicBezTo>
                    <a:lnTo>
                      <a:pt x="1249378" y="0"/>
                    </a:lnTo>
                    <a:cubicBezTo>
                      <a:pt x="1300070" y="0"/>
                      <a:pt x="1341164" y="41094"/>
                      <a:pt x="1341164" y="91786"/>
                    </a:cubicBezTo>
                    <a:lnTo>
                      <a:pt x="1341164" y="826073"/>
                    </a:lnTo>
                    <a:cubicBezTo>
                      <a:pt x="1341164" y="876765"/>
                      <a:pt x="1300070" y="917859"/>
                      <a:pt x="1249378" y="917859"/>
                    </a:cubicBezTo>
                    <a:lnTo>
                      <a:pt x="91786" y="917859"/>
                    </a:lnTo>
                    <a:cubicBezTo>
                      <a:pt x="41094" y="917859"/>
                      <a:pt x="0" y="876765"/>
                      <a:pt x="0" y="826073"/>
                    </a:cubicBezTo>
                    <a:lnTo>
                      <a:pt x="0" y="91786"/>
                    </a:ln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5463" tIns="95463" rIns="95463" bIns="95463" numCol="1" spcCol="1270" anchor="ctr" anchorCtr="0">
                <a:noAutofit/>
              </a:bodyPr>
              <a:lstStyle/>
              <a:p>
                <a:pPr marL="0" lvl="0" indent="0" algn="ctr" defTabSz="800100">
                  <a:lnSpc>
                    <a:spcPct val="90000"/>
                  </a:lnSpc>
                  <a:spcBef>
                    <a:spcPct val="0"/>
                  </a:spcBef>
                  <a:spcAft>
                    <a:spcPct val="35000"/>
                  </a:spcAft>
                  <a:buNone/>
                </a:pPr>
                <a:r>
                  <a:rPr lang="en-US" sz="1800" b="1" kern="1200" dirty="0"/>
                  <a:t>Injecting Heroin</a:t>
                </a:r>
              </a:p>
            </p:txBody>
          </p:sp>
          <p:sp>
            <p:nvSpPr>
              <p:cNvPr id="15" name="Freeform 32">
                <a:extLst>
                  <a:ext uri="{FF2B5EF4-FFF2-40B4-BE49-F238E27FC236}">
                    <a16:creationId xmlns:a16="http://schemas.microsoft.com/office/drawing/2014/main" id="{F4A87830-9907-4C14-BAC3-462F585D4315}"/>
                  </a:ext>
                </a:extLst>
              </p:cNvPr>
              <p:cNvSpPr/>
              <p:nvPr/>
            </p:nvSpPr>
            <p:spPr>
              <a:xfrm>
                <a:off x="6969850" y="3813646"/>
                <a:ext cx="429135" cy="798717"/>
              </a:xfrm>
              <a:custGeom>
                <a:avLst/>
                <a:gdLst>
                  <a:gd name="connsiteX0" fmla="*/ 0 w 284326"/>
                  <a:gd name="connsiteY0" fmla="*/ 66522 h 332608"/>
                  <a:gd name="connsiteX1" fmla="*/ 142163 w 284326"/>
                  <a:gd name="connsiteY1" fmla="*/ 66522 h 332608"/>
                  <a:gd name="connsiteX2" fmla="*/ 142163 w 284326"/>
                  <a:gd name="connsiteY2" fmla="*/ 0 h 332608"/>
                  <a:gd name="connsiteX3" fmla="*/ 284326 w 284326"/>
                  <a:gd name="connsiteY3" fmla="*/ 166304 h 332608"/>
                  <a:gd name="connsiteX4" fmla="*/ 142163 w 284326"/>
                  <a:gd name="connsiteY4" fmla="*/ 332608 h 332608"/>
                  <a:gd name="connsiteX5" fmla="*/ 142163 w 284326"/>
                  <a:gd name="connsiteY5" fmla="*/ 266086 h 332608"/>
                  <a:gd name="connsiteX6" fmla="*/ 0 w 284326"/>
                  <a:gd name="connsiteY6" fmla="*/ 266086 h 332608"/>
                  <a:gd name="connsiteX7" fmla="*/ 0 w 284326"/>
                  <a:gd name="connsiteY7" fmla="*/ 66522 h 33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326" h="332608">
                    <a:moveTo>
                      <a:pt x="0" y="66522"/>
                    </a:moveTo>
                    <a:lnTo>
                      <a:pt x="142163" y="66522"/>
                    </a:lnTo>
                    <a:lnTo>
                      <a:pt x="142163" y="0"/>
                    </a:lnTo>
                    <a:lnTo>
                      <a:pt x="284326" y="166304"/>
                    </a:lnTo>
                    <a:lnTo>
                      <a:pt x="142163" y="332608"/>
                    </a:lnTo>
                    <a:lnTo>
                      <a:pt x="142163" y="266086"/>
                    </a:lnTo>
                    <a:lnTo>
                      <a:pt x="0" y="266086"/>
                    </a:lnTo>
                    <a:lnTo>
                      <a:pt x="0" y="6652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6522" rIns="85298" bIns="66522" numCol="1" spcCol="1270" anchor="ctr" anchorCtr="0">
                <a:noAutofit/>
              </a:bodyPr>
              <a:lstStyle/>
              <a:p>
                <a:pPr marL="0" lvl="0" indent="0" algn="ctr" defTabSz="622300">
                  <a:lnSpc>
                    <a:spcPct val="90000"/>
                  </a:lnSpc>
                  <a:spcBef>
                    <a:spcPct val="0"/>
                  </a:spcBef>
                  <a:spcAft>
                    <a:spcPct val="35000"/>
                  </a:spcAft>
                  <a:buNone/>
                </a:pPr>
                <a:endParaRPr lang="en-US" sz="1400" kern="1200" dirty="0"/>
              </a:p>
            </p:txBody>
          </p:sp>
          <p:sp>
            <p:nvSpPr>
              <p:cNvPr id="16" name="Freeform 33">
                <a:extLst>
                  <a:ext uri="{FF2B5EF4-FFF2-40B4-BE49-F238E27FC236}">
                    <a16:creationId xmlns:a16="http://schemas.microsoft.com/office/drawing/2014/main" id="{96C3A229-444E-4B49-B7AF-8239D143F1A1}"/>
                  </a:ext>
                </a:extLst>
              </p:cNvPr>
              <p:cNvSpPr/>
              <p:nvPr/>
            </p:nvSpPr>
            <p:spPr>
              <a:xfrm>
                <a:off x="6976687" y="2463011"/>
                <a:ext cx="429135" cy="798717"/>
              </a:xfrm>
              <a:custGeom>
                <a:avLst/>
                <a:gdLst>
                  <a:gd name="connsiteX0" fmla="*/ 0 w 284326"/>
                  <a:gd name="connsiteY0" fmla="*/ 66522 h 332608"/>
                  <a:gd name="connsiteX1" fmla="*/ 142163 w 284326"/>
                  <a:gd name="connsiteY1" fmla="*/ 66522 h 332608"/>
                  <a:gd name="connsiteX2" fmla="*/ 142163 w 284326"/>
                  <a:gd name="connsiteY2" fmla="*/ 0 h 332608"/>
                  <a:gd name="connsiteX3" fmla="*/ 284326 w 284326"/>
                  <a:gd name="connsiteY3" fmla="*/ 166304 h 332608"/>
                  <a:gd name="connsiteX4" fmla="*/ 142163 w 284326"/>
                  <a:gd name="connsiteY4" fmla="*/ 332608 h 332608"/>
                  <a:gd name="connsiteX5" fmla="*/ 142163 w 284326"/>
                  <a:gd name="connsiteY5" fmla="*/ 266086 h 332608"/>
                  <a:gd name="connsiteX6" fmla="*/ 0 w 284326"/>
                  <a:gd name="connsiteY6" fmla="*/ 266086 h 332608"/>
                  <a:gd name="connsiteX7" fmla="*/ 0 w 284326"/>
                  <a:gd name="connsiteY7" fmla="*/ 66522 h 33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326" h="332608">
                    <a:moveTo>
                      <a:pt x="0" y="66522"/>
                    </a:moveTo>
                    <a:lnTo>
                      <a:pt x="142163" y="66522"/>
                    </a:lnTo>
                    <a:lnTo>
                      <a:pt x="142163" y="0"/>
                    </a:lnTo>
                    <a:lnTo>
                      <a:pt x="284326" y="166304"/>
                    </a:lnTo>
                    <a:lnTo>
                      <a:pt x="142163" y="332608"/>
                    </a:lnTo>
                    <a:lnTo>
                      <a:pt x="142163" y="266086"/>
                    </a:lnTo>
                    <a:lnTo>
                      <a:pt x="0" y="266086"/>
                    </a:lnTo>
                    <a:lnTo>
                      <a:pt x="0" y="6652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6522" rIns="85298" bIns="66522" numCol="1" spcCol="1270" anchor="ctr" anchorCtr="0">
                <a:noAutofit/>
              </a:bodyPr>
              <a:lstStyle/>
              <a:p>
                <a:pPr marL="0" lvl="0" indent="0" algn="ctr" defTabSz="622300">
                  <a:lnSpc>
                    <a:spcPct val="90000"/>
                  </a:lnSpc>
                  <a:spcBef>
                    <a:spcPct val="0"/>
                  </a:spcBef>
                  <a:spcAft>
                    <a:spcPct val="35000"/>
                  </a:spcAft>
                  <a:buNone/>
                </a:pPr>
                <a:endParaRPr lang="en-US" sz="1400" kern="1200" dirty="0"/>
              </a:p>
            </p:txBody>
          </p:sp>
        </p:grpSp>
        <p:grpSp>
          <p:nvGrpSpPr>
            <p:cNvPr id="17" name="Group 16">
              <a:extLst>
                <a:ext uri="{FF2B5EF4-FFF2-40B4-BE49-F238E27FC236}">
                  <a16:creationId xmlns:a16="http://schemas.microsoft.com/office/drawing/2014/main" id="{3724A742-F07D-4030-ABF9-155180494E25}"/>
                </a:ext>
              </a:extLst>
            </p:cNvPr>
            <p:cNvGrpSpPr/>
            <p:nvPr/>
          </p:nvGrpSpPr>
          <p:grpSpPr>
            <a:xfrm>
              <a:off x="3403867" y="1826544"/>
              <a:ext cx="2393262" cy="3426225"/>
              <a:chOff x="1679842" y="2421878"/>
              <a:chExt cx="2393262" cy="3426225"/>
            </a:xfrm>
          </p:grpSpPr>
          <p:grpSp>
            <p:nvGrpSpPr>
              <p:cNvPr id="18" name="Group 17">
                <a:extLst>
                  <a:ext uri="{FF2B5EF4-FFF2-40B4-BE49-F238E27FC236}">
                    <a16:creationId xmlns:a16="http://schemas.microsoft.com/office/drawing/2014/main" id="{A9EB3448-3DB7-40FB-BE8A-5C42F1332767}"/>
                  </a:ext>
                </a:extLst>
              </p:cNvPr>
              <p:cNvGrpSpPr/>
              <p:nvPr/>
            </p:nvGrpSpPr>
            <p:grpSpPr>
              <a:xfrm>
                <a:off x="1679842" y="2421878"/>
                <a:ext cx="1880440" cy="2226828"/>
                <a:chOff x="1679842" y="2421878"/>
                <a:chExt cx="1880440" cy="2226828"/>
              </a:xfrm>
            </p:grpSpPr>
            <p:sp>
              <p:nvSpPr>
                <p:cNvPr id="21" name="Freeform 38">
                  <a:extLst>
                    <a:ext uri="{FF2B5EF4-FFF2-40B4-BE49-F238E27FC236}">
                      <a16:creationId xmlns:a16="http://schemas.microsoft.com/office/drawing/2014/main" id="{20D0A7F8-2E30-4811-85AE-1A03F5FE9E66}"/>
                    </a:ext>
                  </a:extLst>
                </p:cNvPr>
                <p:cNvSpPr/>
                <p:nvPr/>
              </p:nvSpPr>
              <p:spPr>
                <a:xfrm>
                  <a:off x="1679842" y="3121469"/>
                  <a:ext cx="429135" cy="798717"/>
                </a:xfrm>
                <a:custGeom>
                  <a:avLst/>
                  <a:gdLst>
                    <a:gd name="connsiteX0" fmla="*/ 0 w 284326"/>
                    <a:gd name="connsiteY0" fmla="*/ 66522 h 332608"/>
                    <a:gd name="connsiteX1" fmla="*/ 142163 w 284326"/>
                    <a:gd name="connsiteY1" fmla="*/ 66522 h 332608"/>
                    <a:gd name="connsiteX2" fmla="*/ 142163 w 284326"/>
                    <a:gd name="connsiteY2" fmla="*/ 0 h 332608"/>
                    <a:gd name="connsiteX3" fmla="*/ 284326 w 284326"/>
                    <a:gd name="connsiteY3" fmla="*/ 166304 h 332608"/>
                    <a:gd name="connsiteX4" fmla="*/ 142163 w 284326"/>
                    <a:gd name="connsiteY4" fmla="*/ 332608 h 332608"/>
                    <a:gd name="connsiteX5" fmla="*/ 142163 w 284326"/>
                    <a:gd name="connsiteY5" fmla="*/ 266086 h 332608"/>
                    <a:gd name="connsiteX6" fmla="*/ 0 w 284326"/>
                    <a:gd name="connsiteY6" fmla="*/ 266086 h 332608"/>
                    <a:gd name="connsiteX7" fmla="*/ 0 w 284326"/>
                    <a:gd name="connsiteY7" fmla="*/ 66522 h 33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326" h="332608">
                      <a:moveTo>
                        <a:pt x="0" y="66522"/>
                      </a:moveTo>
                      <a:lnTo>
                        <a:pt x="142163" y="66522"/>
                      </a:lnTo>
                      <a:lnTo>
                        <a:pt x="142163" y="0"/>
                      </a:lnTo>
                      <a:lnTo>
                        <a:pt x="284326" y="166304"/>
                      </a:lnTo>
                      <a:lnTo>
                        <a:pt x="142163" y="332608"/>
                      </a:lnTo>
                      <a:lnTo>
                        <a:pt x="142163" y="266086"/>
                      </a:lnTo>
                      <a:lnTo>
                        <a:pt x="0" y="266086"/>
                      </a:lnTo>
                      <a:lnTo>
                        <a:pt x="0" y="6652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6522" rIns="85298" bIns="66522" numCol="1" spcCol="1270" anchor="ctr" anchorCtr="0">
                  <a:noAutofit/>
                </a:bodyPr>
                <a:lstStyle/>
                <a:p>
                  <a:pPr marL="0" lvl="0" indent="0" algn="ctr" defTabSz="622300">
                    <a:lnSpc>
                      <a:spcPct val="90000"/>
                    </a:lnSpc>
                    <a:spcBef>
                      <a:spcPct val="0"/>
                    </a:spcBef>
                    <a:spcAft>
                      <a:spcPct val="35000"/>
                    </a:spcAft>
                    <a:buNone/>
                  </a:pPr>
                  <a:endParaRPr lang="en-US" sz="1400" kern="1200" dirty="0"/>
                </a:p>
              </p:txBody>
            </p:sp>
            <p:sp>
              <p:nvSpPr>
                <p:cNvPr id="22" name="Freeform 39">
                  <a:extLst>
                    <a:ext uri="{FF2B5EF4-FFF2-40B4-BE49-F238E27FC236}">
                      <a16:creationId xmlns:a16="http://schemas.microsoft.com/office/drawing/2014/main" id="{7F21B0AB-AEF9-4DFB-8AB6-A73A01CA62A2}"/>
                    </a:ext>
                  </a:extLst>
                </p:cNvPr>
                <p:cNvSpPr/>
                <p:nvPr/>
              </p:nvSpPr>
              <p:spPr>
                <a:xfrm>
                  <a:off x="2097242" y="2421878"/>
                  <a:ext cx="1463040" cy="2226828"/>
                </a:xfrm>
                <a:custGeom>
                  <a:avLst/>
                  <a:gdLst>
                    <a:gd name="connsiteX0" fmla="*/ 0 w 1341164"/>
                    <a:gd name="connsiteY0" fmla="*/ 91786 h 917859"/>
                    <a:gd name="connsiteX1" fmla="*/ 91786 w 1341164"/>
                    <a:gd name="connsiteY1" fmla="*/ 0 h 917859"/>
                    <a:gd name="connsiteX2" fmla="*/ 1249378 w 1341164"/>
                    <a:gd name="connsiteY2" fmla="*/ 0 h 917859"/>
                    <a:gd name="connsiteX3" fmla="*/ 1341164 w 1341164"/>
                    <a:gd name="connsiteY3" fmla="*/ 91786 h 917859"/>
                    <a:gd name="connsiteX4" fmla="*/ 1341164 w 1341164"/>
                    <a:gd name="connsiteY4" fmla="*/ 826073 h 917859"/>
                    <a:gd name="connsiteX5" fmla="*/ 1249378 w 1341164"/>
                    <a:gd name="connsiteY5" fmla="*/ 917859 h 917859"/>
                    <a:gd name="connsiteX6" fmla="*/ 91786 w 1341164"/>
                    <a:gd name="connsiteY6" fmla="*/ 917859 h 917859"/>
                    <a:gd name="connsiteX7" fmla="*/ 0 w 1341164"/>
                    <a:gd name="connsiteY7" fmla="*/ 826073 h 917859"/>
                    <a:gd name="connsiteX8" fmla="*/ 0 w 1341164"/>
                    <a:gd name="connsiteY8" fmla="*/ 91786 h 91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164" h="917859">
                      <a:moveTo>
                        <a:pt x="0" y="91786"/>
                      </a:moveTo>
                      <a:cubicBezTo>
                        <a:pt x="0" y="41094"/>
                        <a:pt x="41094" y="0"/>
                        <a:pt x="91786" y="0"/>
                      </a:cubicBezTo>
                      <a:lnTo>
                        <a:pt x="1249378" y="0"/>
                      </a:lnTo>
                      <a:cubicBezTo>
                        <a:pt x="1300070" y="0"/>
                        <a:pt x="1341164" y="41094"/>
                        <a:pt x="1341164" y="91786"/>
                      </a:cubicBezTo>
                      <a:lnTo>
                        <a:pt x="1341164" y="826073"/>
                      </a:lnTo>
                      <a:cubicBezTo>
                        <a:pt x="1341164" y="876765"/>
                        <a:pt x="1300070" y="917859"/>
                        <a:pt x="1249378" y="917859"/>
                      </a:cubicBezTo>
                      <a:lnTo>
                        <a:pt x="91786" y="917859"/>
                      </a:lnTo>
                      <a:cubicBezTo>
                        <a:pt x="41094" y="917859"/>
                        <a:pt x="0" y="876765"/>
                        <a:pt x="0" y="826073"/>
                      </a:cubicBezTo>
                      <a:lnTo>
                        <a:pt x="0" y="91786"/>
                      </a:lnTo>
                      <a:close/>
                    </a:path>
                  </a:pathLst>
                </a:cu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5463" tIns="95463" rIns="95463" bIns="95463"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2"/>
                      </a:solidFill>
                    </a:rPr>
                    <a:t>Oral Chewing/ Crushing</a:t>
                  </a:r>
                </a:p>
              </p:txBody>
            </p:sp>
          </p:grpSp>
          <p:sp>
            <p:nvSpPr>
              <p:cNvPr id="19" name="TextBox 18">
                <a:extLst>
                  <a:ext uri="{FF2B5EF4-FFF2-40B4-BE49-F238E27FC236}">
                    <a16:creationId xmlns:a16="http://schemas.microsoft.com/office/drawing/2014/main" id="{BB9E85C1-144E-4314-B9B7-F1B07ACE5488}"/>
                  </a:ext>
                </a:extLst>
              </p:cNvPr>
              <p:cNvSpPr txBox="1"/>
              <p:nvPr/>
            </p:nvSpPr>
            <p:spPr>
              <a:xfrm>
                <a:off x="1705720" y="4924773"/>
                <a:ext cx="2367384" cy="923330"/>
              </a:xfrm>
              <a:prstGeom prst="rect">
                <a:avLst/>
              </a:prstGeom>
              <a:noFill/>
            </p:spPr>
            <p:txBody>
              <a:bodyPr wrap="square" rtlCol="0">
                <a:spAutoFit/>
              </a:bodyPr>
              <a:lstStyle/>
              <a:p>
                <a:pPr algn="ctr"/>
                <a:r>
                  <a:rPr lang="en-US" b="1" i="1" dirty="0">
                    <a:solidFill>
                      <a:schemeClr val="accent1"/>
                    </a:solidFill>
                  </a:rPr>
                  <a:t>42% of </a:t>
                </a:r>
                <a:r>
                  <a:rPr lang="en-US" b="1" i="1" u="sng" dirty="0">
                    <a:solidFill>
                      <a:schemeClr val="accent1"/>
                    </a:solidFill>
                  </a:rPr>
                  <a:t>oral</a:t>
                </a:r>
                <a:r>
                  <a:rPr lang="en-US" b="1" i="1" dirty="0">
                    <a:solidFill>
                      <a:schemeClr val="accent1"/>
                    </a:solidFill>
                  </a:rPr>
                  <a:t> abusers report manipulating tablets</a:t>
                </a:r>
                <a:r>
                  <a:rPr lang="en-US" b="1" i="1" baseline="30000" dirty="0">
                    <a:solidFill>
                      <a:schemeClr val="accent1"/>
                    </a:solidFill>
                  </a:rPr>
                  <a:t>1</a:t>
                </a:r>
              </a:p>
            </p:txBody>
          </p:sp>
          <p:cxnSp>
            <p:nvCxnSpPr>
              <p:cNvPr id="20" name="Straight Connector 19">
                <a:extLst>
                  <a:ext uri="{FF2B5EF4-FFF2-40B4-BE49-F238E27FC236}">
                    <a16:creationId xmlns:a16="http://schemas.microsoft.com/office/drawing/2014/main" id="{7367EAF9-B0BF-4D32-A70F-D56EBC102A7F}"/>
                  </a:ext>
                </a:extLst>
              </p:cNvPr>
              <p:cNvCxnSpPr/>
              <p:nvPr/>
            </p:nvCxnSpPr>
            <p:spPr>
              <a:xfrm>
                <a:off x="2863266" y="4665147"/>
                <a:ext cx="268" cy="259626"/>
              </a:xfrm>
              <a:prstGeom prst="line">
                <a:avLst/>
              </a:prstGeom>
            </p:spPr>
            <p:style>
              <a:lnRef idx="2">
                <a:schemeClr val="accent1"/>
              </a:lnRef>
              <a:fillRef idx="0">
                <a:schemeClr val="accent1"/>
              </a:fillRef>
              <a:effectRef idx="1">
                <a:schemeClr val="accent1"/>
              </a:effectRef>
              <a:fontRef idx="minor">
                <a:schemeClr val="tx1"/>
              </a:fontRef>
            </p:style>
          </p:cxnSp>
        </p:grpSp>
        <p:sp>
          <p:nvSpPr>
            <p:cNvPr id="23" name="&quot;No&quot; Symbol 40">
              <a:extLst>
                <a:ext uri="{FF2B5EF4-FFF2-40B4-BE49-F238E27FC236}">
                  <a16:creationId xmlns:a16="http://schemas.microsoft.com/office/drawing/2014/main" id="{BAA7A596-7D27-469D-9EFD-3F6D920C29F5}"/>
                </a:ext>
              </a:extLst>
            </p:cNvPr>
            <p:cNvSpPr/>
            <p:nvPr/>
          </p:nvSpPr>
          <p:spPr>
            <a:xfrm>
              <a:off x="3827920" y="2162717"/>
              <a:ext cx="1414732" cy="1578634"/>
            </a:xfrm>
            <a:prstGeom prst="noSmoking">
              <a:avLst/>
            </a:prstGeom>
            <a:solidFill>
              <a:srgbClr val="FF0000">
                <a:alpha val="2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 name="&quot;No&quot; Symbol 41">
              <a:extLst>
                <a:ext uri="{FF2B5EF4-FFF2-40B4-BE49-F238E27FC236}">
                  <a16:creationId xmlns:a16="http://schemas.microsoft.com/office/drawing/2014/main" id="{86AE58D3-AF41-473F-937A-4C75D69A5770}"/>
                </a:ext>
              </a:extLst>
            </p:cNvPr>
            <p:cNvSpPr/>
            <p:nvPr/>
          </p:nvSpPr>
          <p:spPr>
            <a:xfrm>
              <a:off x="5656840" y="2149105"/>
              <a:ext cx="1414732" cy="1578634"/>
            </a:xfrm>
            <a:prstGeom prst="noSmoking">
              <a:avLst/>
            </a:prstGeom>
            <a:solidFill>
              <a:srgbClr val="FF0000">
                <a:alpha val="2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 name="&quot;No&quot; Symbol 42">
              <a:extLst>
                <a:ext uri="{FF2B5EF4-FFF2-40B4-BE49-F238E27FC236}">
                  <a16:creationId xmlns:a16="http://schemas.microsoft.com/office/drawing/2014/main" id="{53D14485-FA3C-42EA-950B-FB9C7D7305D8}"/>
                </a:ext>
              </a:extLst>
            </p:cNvPr>
            <p:cNvSpPr/>
            <p:nvPr/>
          </p:nvSpPr>
          <p:spPr>
            <a:xfrm>
              <a:off x="7339273" y="3167877"/>
              <a:ext cx="1414732" cy="1578634"/>
            </a:xfrm>
            <a:prstGeom prst="noSmoking">
              <a:avLst/>
            </a:prstGeom>
            <a:solidFill>
              <a:srgbClr val="FF0000">
                <a:alpha val="2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 name="TextBox 11">
              <a:extLst>
                <a:ext uri="{FF2B5EF4-FFF2-40B4-BE49-F238E27FC236}">
                  <a16:creationId xmlns:a16="http://schemas.microsoft.com/office/drawing/2014/main" id="{19246776-B4F8-42A7-B113-26D2F42EF66D}"/>
                </a:ext>
              </a:extLst>
            </p:cNvPr>
            <p:cNvSpPr txBox="1"/>
            <p:nvPr/>
          </p:nvSpPr>
          <p:spPr>
            <a:xfrm>
              <a:off x="2401806" y="6196183"/>
              <a:ext cx="7924800" cy="196208"/>
            </a:xfrm>
            <a:prstGeom prst="rect">
              <a:avLst/>
            </a:prstGeom>
            <a:noFill/>
            <a:ln w="9525">
              <a:noFill/>
              <a:miter lim="800000"/>
              <a:headEnd/>
              <a:tailEnd/>
            </a:ln>
            <a:effectLst/>
          </p:spPr>
          <p:txBody>
            <a:bodyPr vert="horz" wrap="square" lIns="81000" tIns="35100" rIns="81000" bIns="35100" numCol="1" rtlCol="0" anchor="b" anchorCtr="0" compatLnSpc="1">
              <a:prstTxWarp prst="textNoShape">
                <a:avLst/>
              </a:prstTxWarp>
              <a:noAutofit/>
            </a:bodyPr>
            <a:lstStyle>
              <a:defPPr>
                <a:defRPr lang="en-US"/>
              </a:defPPr>
              <a:lvl1pPr defTabSz="914400">
                <a:buClr>
                  <a:srgbClr val="002868"/>
                </a:buClr>
                <a:defRPr sz="675" kern="0">
                  <a:solidFill>
                    <a:srgbClr val="002868"/>
                  </a:solidFill>
                  <a:latin typeface="Verdana"/>
                </a:defRPr>
              </a:lvl1pPr>
            </a:lstStyle>
            <a:p>
              <a:r>
                <a:rPr lang="en-US" dirty="0">
                  <a:solidFill>
                    <a:srgbClr val="1CADE4"/>
                  </a:solidFill>
                </a:rPr>
                <a:t>Butler S, Black R, Fleming AB. Relative Abuse of Crush-Resistant Prescription Opioid Tablets via Alternative Oral Modes of Administration. </a:t>
              </a:r>
              <a:r>
                <a:rPr lang="en-US" i="1" dirty="0">
                  <a:solidFill>
                    <a:srgbClr val="1CADE4"/>
                  </a:solidFill>
                </a:rPr>
                <a:t>Pain Medicine</a:t>
              </a:r>
              <a:r>
                <a:rPr lang="en-US" dirty="0">
                  <a:solidFill>
                    <a:srgbClr val="1CADE4"/>
                  </a:solidFill>
                </a:rPr>
                <a:t> 2017; 0: 1–15 </a:t>
              </a:r>
              <a:r>
                <a:rPr lang="en-US" dirty="0" err="1">
                  <a:solidFill>
                    <a:srgbClr val="1CADE4"/>
                  </a:solidFill>
                </a:rPr>
                <a:t>doi</a:t>
              </a:r>
              <a:r>
                <a:rPr lang="en-US" dirty="0">
                  <a:solidFill>
                    <a:srgbClr val="1CADE4"/>
                  </a:solidFill>
                </a:rPr>
                <a:t>: 10.1093/pm/pnx151.  Open Access link: </a:t>
              </a:r>
              <a:r>
                <a:rPr lang="en-US" u="sng" dirty="0">
                  <a:solidFill>
                    <a:srgbClr val="1CADE4"/>
                  </a:solidFill>
                </a:rPr>
                <a:t>https://academic.oup.com/painmedicine/article/3940205/Relative-Abuse-of-Crush-Resistant-Prescription</a:t>
              </a:r>
              <a:r>
                <a:rPr lang="en-US" sz="800" dirty="0">
                  <a:solidFill>
                    <a:srgbClr val="1CADE4"/>
                  </a:solidFill>
                </a:rPr>
                <a:t>.</a:t>
              </a:r>
            </a:p>
          </p:txBody>
        </p:sp>
        <p:sp>
          <p:nvSpPr>
            <p:cNvPr id="27" name="Rectangle 26">
              <a:extLst>
                <a:ext uri="{FF2B5EF4-FFF2-40B4-BE49-F238E27FC236}">
                  <a16:creationId xmlns:a16="http://schemas.microsoft.com/office/drawing/2014/main" id="{646BABA6-3996-48DF-8971-C1EB740EF208}"/>
                </a:ext>
              </a:extLst>
            </p:cNvPr>
            <p:cNvSpPr/>
            <p:nvPr/>
          </p:nvSpPr>
          <p:spPr>
            <a:xfrm>
              <a:off x="3058556" y="5431070"/>
              <a:ext cx="6178378" cy="338554"/>
            </a:xfrm>
            <a:prstGeom prst="rect">
              <a:avLst/>
            </a:prstGeom>
            <a:solidFill>
              <a:schemeClr val="bg1">
                <a:lumMod val="95000"/>
              </a:schemeClr>
            </a:solidFill>
            <a:ln w="38100">
              <a:solidFill>
                <a:srgbClr val="1C84B2"/>
              </a:solidFill>
            </a:ln>
          </p:spPr>
          <p:txBody>
            <a:bodyPr wrap="square" rtlCol="0">
              <a:spAutoFit/>
            </a:bodyPr>
            <a:lstStyle/>
            <a:p>
              <a:pPr algn="ctr"/>
              <a:r>
                <a:rPr lang="en-US" sz="1600" dirty="0"/>
                <a:t>ADFs can deter transition from Rx opioids to heroin </a:t>
              </a:r>
            </a:p>
          </p:txBody>
        </p:sp>
      </p:grpSp>
    </p:spTree>
    <p:extLst>
      <p:ext uri="{BB962C8B-B14F-4D97-AF65-F5344CB8AC3E}">
        <p14:creationId xmlns:p14="http://schemas.microsoft.com/office/powerpoint/2010/main" val="1399353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AC76B-6142-4DC9-878D-C44CD56734CC}"/>
              </a:ext>
            </a:extLst>
          </p:cNvPr>
          <p:cNvSpPr>
            <a:spLocks noGrp="1"/>
          </p:cNvSpPr>
          <p:nvPr>
            <p:ph type="title"/>
          </p:nvPr>
        </p:nvSpPr>
        <p:spPr>
          <a:xfrm>
            <a:off x="1143000" y="204173"/>
            <a:ext cx="9875520" cy="1356360"/>
          </a:xfrm>
        </p:spPr>
        <p:txBody>
          <a:bodyPr>
            <a:normAutofit/>
          </a:bodyPr>
          <a:lstStyle/>
          <a:p>
            <a:pPr algn="ctr"/>
            <a:r>
              <a:rPr lang="en-US" sz="3600" dirty="0"/>
              <a:t>ADFs Are Associated With Decreases in</a:t>
            </a:r>
            <a:br>
              <a:rPr lang="en-US" sz="3600" dirty="0"/>
            </a:br>
            <a:r>
              <a:rPr lang="en-US" sz="3600" dirty="0"/>
              <a:t>Nonmedical Opioid Use and Opioid Abuse</a:t>
            </a:r>
          </a:p>
        </p:txBody>
      </p:sp>
      <p:sp>
        <p:nvSpPr>
          <p:cNvPr id="3" name="Content Placeholder 2">
            <a:extLst>
              <a:ext uri="{FF2B5EF4-FFF2-40B4-BE49-F238E27FC236}">
                <a16:creationId xmlns:a16="http://schemas.microsoft.com/office/drawing/2014/main" id="{E35157C7-AAF1-4C48-851B-F1C080A2CE18}"/>
              </a:ext>
            </a:extLst>
          </p:cNvPr>
          <p:cNvSpPr>
            <a:spLocks noGrp="1"/>
          </p:cNvSpPr>
          <p:nvPr>
            <p:ph idx="1"/>
          </p:nvPr>
        </p:nvSpPr>
        <p:spPr>
          <a:xfrm>
            <a:off x="819508" y="1749986"/>
            <a:ext cx="10714009" cy="2244046"/>
          </a:xfrm>
        </p:spPr>
        <p:txBody>
          <a:bodyPr>
            <a:normAutofit fontScale="92500"/>
          </a:bodyPr>
          <a:lstStyle/>
          <a:p>
            <a:r>
              <a:rPr lang="en-US" dirty="0"/>
              <a:t>Introduction of ADFs has been associated with decreases in rates of nonmedical use and diversion</a:t>
            </a:r>
            <a:r>
              <a:rPr lang="en-US" baseline="30000" dirty="0"/>
              <a:t>1</a:t>
            </a:r>
          </a:p>
          <a:p>
            <a:r>
              <a:rPr lang="en-US" dirty="0"/>
              <a:t>Median ADF effectiveness of 45% to 64% reduction in nonmedical use rates</a:t>
            </a:r>
            <a:r>
              <a:rPr lang="en-US" baseline="30000" dirty="0"/>
              <a:t>2</a:t>
            </a:r>
            <a:r>
              <a:rPr lang="en-US" dirty="0"/>
              <a:t> </a:t>
            </a:r>
          </a:p>
          <a:p>
            <a:pPr lvl="1"/>
            <a:r>
              <a:rPr lang="en-US" sz="1900" dirty="0"/>
              <a:t>Decreases ranged from 3% to 99% depending on medication and patient population</a:t>
            </a:r>
            <a:r>
              <a:rPr lang="en-US" sz="1900" baseline="30000" dirty="0"/>
              <a:t>2</a:t>
            </a:r>
          </a:p>
          <a:p>
            <a:pPr lvl="1"/>
            <a:r>
              <a:rPr lang="en-US" sz="1900" dirty="0"/>
              <a:t>Decline of 18% to 23% in rates of diagnosed abuse</a:t>
            </a:r>
            <a:r>
              <a:rPr lang="en-US" sz="1900" baseline="30000" dirty="0"/>
              <a:t>3</a:t>
            </a:r>
            <a:r>
              <a:rPr lang="en-US" sz="1900" dirty="0"/>
              <a:t> </a:t>
            </a:r>
          </a:p>
          <a:p>
            <a:r>
              <a:rPr lang="en-US" dirty="0"/>
              <a:t>Based on a hypothetical cohort model, ADFs have the potential to substantially reduce</a:t>
            </a:r>
            <a:br>
              <a:rPr lang="en-US" dirty="0"/>
            </a:br>
            <a:r>
              <a:rPr lang="en-US" dirty="0"/>
              <a:t>the incidence of opioid abuse relative to non-ADFs</a:t>
            </a:r>
            <a:r>
              <a:rPr lang="en-US" baseline="30000" dirty="0"/>
              <a:t>4</a:t>
            </a:r>
            <a:r>
              <a:rPr lang="en-US" dirty="0"/>
              <a:t> </a:t>
            </a:r>
          </a:p>
          <a:p>
            <a:pPr marL="457200" lvl="1" indent="0">
              <a:buNone/>
            </a:pPr>
            <a:endParaRPr lang="en-US" sz="1800" dirty="0"/>
          </a:p>
        </p:txBody>
      </p:sp>
      <p:sp>
        <p:nvSpPr>
          <p:cNvPr id="6" name="Slide Number Placeholder 5"/>
          <p:cNvSpPr>
            <a:spLocks noGrp="1"/>
          </p:cNvSpPr>
          <p:nvPr>
            <p:ph type="sldNum" sz="quarter" idx="12"/>
          </p:nvPr>
        </p:nvSpPr>
        <p:spPr/>
        <p:txBody>
          <a:bodyPr>
            <a:normAutofit/>
          </a:bodyPr>
          <a:lstStyle/>
          <a:p>
            <a:fld id="{6C14916E-9AEB-E640-8DEC-A31403892D0C}" type="slidenum">
              <a:rPr lang="en-US" smtClean="0"/>
              <a:t>18</a:t>
            </a:fld>
            <a:endParaRPr lang="en-US" dirty="0"/>
          </a:p>
        </p:txBody>
      </p:sp>
      <p:sp>
        <p:nvSpPr>
          <p:cNvPr id="10" name="TextBox 9"/>
          <p:cNvSpPr txBox="1"/>
          <p:nvPr/>
        </p:nvSpPr>
        <p:spPr>
          <a:xfrm>
            <a:off x="1750807" y="6004178"/>
            <a:ext cx="9782710" cy="584775"/>
          </a:xfrm>
          <a:prstGeom prst="rect">
            <a:avLst/>
          </a:prstGeom>
          <a:noFill/>
        </p:spPr>
        <p:txBody>
          <a:bodyPr wrap="square" rtlCol="0" anchor="b">
            <a:spAutoFit/>
          </a:bodyPr>
          <a:lstStyle/>
          <a:p>
            <a:r>
              <a:rPr lang="en-US" sz="800" dirty="0">
                <a:solidFill>
                  <a:srgbClr val="4B4B4D"/>
                </a:solidFill>
              </a:rPr>
              <a:t>*Cohort model of 100,000 patients with chronic pain with ER opioid prescriptions.</a:t>
            </a:r>
          </a:p>
          <a:p>
            <a:r>
              <a:rPr lang="en-US" sz="800" dirty="0">
                <a:solidFill>
                  <a:srgbClr val="4B4B4D"/>
                </a:solidFill>
              </a:rPr>
              <a:t>1. Gasior M, et al. </a:t>
            </a:r>
            <a:r>
              <a:rPr lang="en-US" sz="800" i="1" dirty="0">
                <a:solidFill>
                  <a:srgbClr val="4B4B4D"/>
                </a:solidFill>
              </a:rPr>
              <a:t>Postgrad Med.</a:t>
            </a:r>
            <a:r>
              <a:rPr lang="en-US" sz="800" dirty="0">
                <a:solidFill>
                  <a:srgbClr val="4B4B4D"/>
                </a:solidFill>
              </a:rPr>
              <a:t> 2016;128(1):85-96. 2. Skinner BJ. </a:t>
            </a:r>
            <a:r>
              <a:rPr lang="en-US" sz="800" i="1" dirty="0">
                <a:solidFill>
                  <a:srgbClr val="4B4B4D"/>
                </a:solidFill>
              </a:rPr>
              <a:t>Canadian Health Policy</a:t>
            </a:r>
            <a:r>
              <a:rPr lang="en-US" sz="800" dirty="0">
                <a:solidFill>
                  <a:srgbClr val="4B4B4D"/>
                </a:solidFill>
              </a:rPr>
              <a:t>, May 29, 2017. 3. Rossiter LF, et al. </a:t>
            </a:r>
            <a:r>
              <a:rPr lang="en-US" sz="800" i="1" dirty="0">
                <a:solidFill>
                  <a:srgbClr val="4B4B4D"/>
                </a:solidFill>
              </a:rPr>
              <a:t>J Med Econ. </a:t>
            </a:r>
            <a:r>
              <a:rPr lang="en-US" sz="800" dirty="0">
                <a:solidFill>
                  <a:srgbClr val="4B4B4D"/>
                </a:solidFill>
              </a:rPr>
              <a:t>2014;17(4):279-287. 4. Institute for Clinical and Economic Review. Abuse Deterrent Formulations of Opioids: Effectiveness and Value. 2017. https://icer-review.org/wp-content/uploads/2016/08/NECEPAC_ADF_Final_Report_08_08_17.pdf. </a:t>
            </a:r>
          </a:p>
          <a:p>
            <a:r>
              <a:rPr lang="en-US" sz="800" i="1" dirty="0">
                <a:solidFill>
                  <a:srgbClr val="4B4B4D"/>
                </a:solidFill>
              </a:rPr>
              <a:t>Table reprinted with permission from Institute for Clinical and Economic Review. Abuse Deterrent Formulations of Opioids: Effectiveness and Value. 2017. </a:t>
            </a:r>
          </a:p>
        </p:txBody>
      </p:sp>
      <p:graphicFrame>
        <p:nvGraphicFramePr>
          <p:cNvPr id="9" name="Table 8">
            <a:extLst>
              <a:ext uri="{FF2B5EF4-FFF2-40B4-BE49-F238E27FC236}">
                <a16:creationId xmlns:a16="http://schemas.microsoft.com/office/drawing/2014/main" id="{C9C787B3-6BE9-D242-A70C-B0688F451742}"/>
              </a:ext>
            </a:extLst>
          </p:cNvPr>
          <p:cNvGraphicFramePr>
            <a:graphicFrameLocks noGrp="1"/>
          </p:cNvGraphicFramePr>
          <p:nvPr>
            <p:extLst>
              <p:ext uri="{D42A27DB-BD31-4B8C-83A1-F6EECF244321}">
                <p14:modId xmlns:p14="http://schemas.microsoft.com/office/powerpoint/2010/main" val="306338413"/>
              </p:ext>
            </p:extLst>
          </p:nvPr>
        </p:nvGraphicFramePr>
        <p:xfrm>
          <a:off x="2152717" y="4419293"/>
          <a:ext cx="7678408" cy="1356360"/>
        </p:xfrm>
        <a:graphic>
          <a:graphicData uri="http://schemas.openxmlformats.org/drawingml/2006/table">
            <a:tbl>
              <a:tblPr firstRow="1" bandRow="1">
                <a:tableStyleId>{073A0DAA-6AF3-43AB-8588-CEC1D06C72B9}</a:tableStyleId>
              </a:tblPr>
              <a:tblGrid>
                <a:gridCol w="3591438">
                  <a:extLst>
                    <a:ext uri="{9D8B030D-6E8A-4147-A177-3AD203B41FA5}">
                      <a16:colId xmlns:a16="http://schemas.microsoft.com/office/drawing/2014/main" val="2303032858"/>
                    </a:ext>
                  </a:extLst>
                </a:gridCol>
                <a:gridCol w="1152939">
                  <a:extLst>
                    <a:ext uri="{9D8B030D-6E8A-4147-A177-3AD203B41FA5}">
                      <a16:colId xmlns:a16="http://schemas.microsoft.com/office/drawing/2014/main" val="2141137338"/>
                    </a:ext>
                  </a:extLst>
                </a:gridCol>
                <a:gridCol w="1168842">
                  <a:extLst>
                    <a:ext uri="{9D8B030D-6E8A-4147-A177-3AD203B41FA5}">
                      <a16:colId xmlns:a16="http://schemas.microsoft.com/office/drawing/2014/main" val="2383814923"/>
                    </a:ext>
                  </a:extLst>
                </a:gridCol>
                <a:gridCol w="1765189">
                  <a:extLst>
                    <a:ext uri="{9D8B030D-6E8A-4147-A177-3AD203B41FA5}">
                      <a16:colId xmlns:a16="http://schemas.microsoft.com/office/drawing/2014/main" val="1967118816"/>
                    </a:ext>
                  </a:extLst>
                </a:gridCol>
              </a:tblGrid>
              <a:tr h="456784">
                <a:tc>
                  <a:txBody>
                    <a:bodyPr/>
                    <a:lstStyle/>
                    <a:p>
                      <a:r>
                        <a:rPr lang="en-US" sz="1300" dirty="0">
                          <a:solidFill>
                            <a:schemeClr val="bg1"/>
                          </a:solidFill>
                        </a:rPr>
                        <a:t>Outcome</a:t>
                      </a:r>
                    </a:p>
                    <a:p>
                      <a:r>
                        <a:rPr lang="en-US" sz="1300" dirty="0">
                          <a:solidFill>
                            <a:schemeClr val="bg1"/>
                          </a:solidFill>
                        </a:rPr>
                        <a:t>(5-Year Time Period/100,000 Patients)</a:t>
                      </a:r>
                    </a:p>
                  </a:txBody>
                  <a:tcPr anchor="b">
                    <a:solidFill>
                      <a:schemeClr val="accent1"/>
                    </a:solidFill>
                  </a:tcPr>
                </a:tc>
                <a:tc>
                  <a:txBody>
                    <a:bodyPr/>
                    <a:lstStyle/>
                    <a:p>
                      <a:pPr algn="ctr"/>
                      <a:r>
                        <a:rPr lang="en-US" sz="1300" dirty="0">
                          <a:solidFill>
                            <a:schemeClr val="bg1"/>
                          </a:solidFill>
                        </a:rPr>
                        <a:t>ADF Opioids</a:t>
                      </a:r>
                    </a:p>
                  </a:txBody>
                  <a:tcPr anchor="b">
                    <a:solidFill>
                      <a:schemeClr val="accent1"/>
                    </a:solidFill>
                  </a:tcPr>
                </a:tc>
                <a:tc>
                  <a:txBody>
                    <a:bodyPr/>
                    <a:lstStyle/>
                    <a:p>
                      <a:pPr algn="ctr"/>
                      <a:r>
                        <a:rPr lang="en-US" sz="1300" dirty="0">
                          <a:solidFill>
                            <a:schemeClr val="bg1"/>
                          </a:solidFill>
                        </a:rPr>
                        <a:t>Non-ADF Opioids</a:t>
                      </a:r>
                    </a:p>
                  </a:txBody>
                  <a:tcPr anchor="b">
                    <a:solidFill>
                      <a:schemeClr val="accent1"/>
                    </a:solidFill>
                  </a:tcPr>
                </a:tc>
                <a:tc>
                  <a:txBody>
                    <a:bodyPr/>
                    <a:lstStyle/>
                    <a:p>
                      <a:pPr algn="ctr"/>
                      <a:r>
                        <a:rPr lang="en-US" sz="1300" dirty="0">
                          <a:solidFill>
                            <a:schemeClr val="bg1"/>
                          </a:solidFill>
                        </a:rPr>
                        <a:t>Increment </a:t>
                      </a:r>
                    </a:p>
                    <a:p>
                      <a:pPr algn="ctr"/>
                      <a:r>
                        <a:rPr lang="en-US" sz="1300" dirty="0">
                          <a:solidFill>
                            <a:schemeClr val="bg1"/>
                          </a:solidFill>
                        </a:rPr>
                        <a:t>(ADF – Non-ADF)</a:t>
                      </a:r>
                    </a:p>
                  </a:txBody>
                  <a:tcPr anchor="b">
                    <a:solidFill>
                      <a:schemeClr val="accent1"/>
                    </a:solidFill>
                  </a:tcPr>
                </a:tc>
                <a:extLst>
                  <a:ext uri="{0D108BD9-81ED-4DB2-BD59-A6C34878D82A}">
                    <a16:rowId xmlns:a16="http://schemas.microsoft.com/office/drawing/2014/main" val="854560405"/>
                  </a:ext>
                </a:extLst>
              </a:tr>
              <a:tr h="271215">
                <a:tc>
                  <a:txBody>
                    <a:bodyPr/>
                    <a:lstStyle/>
                    <a:p>
                      <a:r>
                        <a:rPr lang="en-US" sz="1300" dirty="0">
                          <a:solidFill>
                            <a:srgbClr val="4B4B4D"/>
                          </a:solidFill>
                        </a:rPr>
                        <a:t>Incident abuse</a:t>
                      </a:r>
                    </a:p>
                  </a:txBody>
                  <a:tcPr/>
                </a:tc>
                <a:tc>
                  <a:txBody>
                    <a:bodyPr/>
                    <a:lstStyle/>
                    <a:p>
                      <a:pPr algn="ctr"/>
                      <a:r>
                        <a:rPr lang="en-US" sz="1300" dirty="0">
                          <a:solidFill>
                            <a:srgbClr val="4B4B4D"/>
                          </a:solidFill>
                        </a:rPr>
                        <a:t>8229</a:t>
                      </a:r>
                    </a:p>
                  </a:txBody>
                  <a:tcPr/>
                </a:tc>
                <a:tc>
                  <a:txBody>
                    <a:bodyPr/>
                    <a:lstStyle/>
                    <a:p>
                      <a:pPr algn="ctr"/>
                      <a:r>
                        <a:rPr lang="en-US" sz="1300" dirty="0">
                          <a:solidFill>
                            <a:srgbClr val="4B4B4D"/>
                          </a:solidFill>
                        </a:rPr>
                        <a:t>10,532</a:t>
                      </a:r>
                    </a:p>
                  </a:txBody>
                  <a:tcPr/>
                </a:tc>
                <a:tc>
                  <a:txBody>
                    <a:bodyPr/>
                    <a:lstStyle/>
                    <a:p>
                      <a:pPr algn="ctr"/>
                      <a:r>
                        <a:rPr lang="en-US" sz="1300" dirty="0">
                          <a:solidFill>
                            <a:schemeClr val="tx1"/>
                          </a:solidFill>
                        </a:rPr>
                        <a:t>-2303</a:t>
                      </a:r>
                    </a:p>
                  </a:txBody>
                  <a:tcPr/>
                </a:tc>
                <a:extLst>
                  <a:ext uri="{0D108BD9-81ED-4DB2-BD59-A6C34878D82A}">
                    <a16:rowId xmlns:a16="http://schemas.microsoft.com/office/drawing/2014/main" val="2767855250"/>
                  </a:ext>
                </a:extLst>
              </a:tr>
              <a:tr h="271215">
                <a:tc>
                  <a:txBody>
                    <a:bodyPr/>
                    <a:lstStyle/>
                    <a:p>
                      <a:r>
                        <a:rPr lang="en-US" sz="1300" dirty="0">
                          <a:solidFill>
                            <a:srgbClr val="4B4B4D"/>
                          </a:solidFill>
                        </a:rPr>
                        <a:t>Person-years of abuse</a:t>
                      </a:r>
                    </a:p>
                  </a:txBody>
                  <a:tcPr/>
                </a:tc>
                <a:tc>
                  <a:txBody>
                    <a:bodyPr/>
                    <a:lstStyle/>
                    <a:p>
                      <a:pPr algn="ctr"/>
                      <a:r>
                        <a:rPr lang="en-US" sz="1300" dirty="0">
                          <a:solidFill>
                            <a:srgbClr val="4B4B4D"/>
                          </a:solidFill>
                        </a:rPr>
                        <a:t>23,322</a:t>
                      </a:r>
                    </a:p>
                  </a:txBody>
                  <a:tcPr/>
                </a:tc>
                <a:tc>
                  <a:txBody>
                    <a:bodyPr/>
                    <a:lstStyle/>
                    <a:p>
                      <a:pPr algn="ctr"/>
                      <a:r>
                        <a:rPr lang="en-US" sz="1300" dirty="0">
                          <a:solidFill>
                            <a:srgbClr val="4B4B4D"/>
                          </a:solidFill>
                        </a:rPr>
                        <a:t>29,943</a:t>
                      </a:r>
                    </a:p>
                  </a:txBody>
                  <a:tcPr/>
                </a:tc>
                <a:tc>
                  <a:txBody>
                    <a:bodyPr/>
                    <a:lstStyle/>
                    <a:p>
                      <a:pPr algn="ctr"/>
                      <a:r>
                        <a:rPr lang="en-US" sz="1300" dirty="0">
                          <a:solidFill>
                            <a:srgbClr val="4B4B4D"/>
                          </a:solidFill>
                        </a:rPr>
                        <a:t>-6621</a:t>
                      </a:r>
                    </a:p>
                  </a:txBody>
                  <a:tcPr/>
                </a:tc>
                <a:extLst>
                  <a:ext uri="{0D108BD9-81ED-4DB2-BD59-A6C34878D82A}">
                    <a16:rowId xmlns:a16="http://schemas.microsoft.com/office/drawing/2014/main" val="1978635739"/>
                  </a:ext>
                </a:extLst>
              </a:tr>
              <a:tr h="284977">
                <a:tc>
                  <a:txBody>
                    <a:bodyPr/>
                    <a:lstStyle/>
                    <a:p>
                      <a:r>
                        <a:rPr lang="en-US" sz="1300" dirty="0">
                          <a:solidFill>
                            <a:srgbClr val="4B4B4D"/>
                          </a:solidFill>
                        </a:rPr>
                        <a:t>Overdose deaths</a:t>
                      </a:r>
                    </a:p>
                  </a:txBody>
                  <a:tcPr/>
                </a:tc>
                <a:tc>
                  <a:txBody>
                    <a:bodyPr/>
                    <a:lstStyle/>
                    <a:p>
                      <a:pPr algn="ctr"/>
                      <a:r>
                        <a:rPr lang="en-US" sz="1300" dirty="0">
                          <a:solidFill>
                            <a:srgbClr val="4B4B4D"/>
                          </a:solidFill>
                        </a:rPr>
                        <a:t>1.38</a:t>
                      </a:r>
                    </a:p>
                  </a:txBody>
                  <a:tcPr/>
                </a:tc>
                <a:tc>
                  <a:txBody>
                    <a:bodyPr/>
                    <a:lstStyle/>
                    <a:p>
                      <a:pPr algn="ctr"/>
                      <a:r>
                        <a:rPr lang="en-US" sz="1300" dirty="0">
                          <a:solidFill>
                            <a:srgbClr val="4B4B4D"/>
                          </a:solidFill>
                        </a:rPr>
                        <a:t>1.77</a:t>
                      </a:r>
                    </a:p>
                  </a:txBody>
                  <a:tcPr/>
                </a:tc>
                <a:tc>
                  <a:txBody>
                    <a:bodyPr/>
                    <a:lstStyle/>
                    <a:p>
                      <a:pPr algn="ctr"/>
                      <a:r>
                        <a:rPr lang="en-US" sz="1300" dirty="0">
                          <a:solidFill>
                            <a:srgbClr val="4B4B4D"/>
                          </a:solidFill>
                        </a:rPr>
                        <a:t>-0.39</a:t>
                      </a:r>
                    </a:p>
                  </a:txBody>
                  <a:tcPr/>
                </a:tc>
                <a:extLst>
                  <a:ext uri="{0D108BD9-81ED-4DB2-BD59-A6C34878D82A}">
                    <a16:rowId xmlns:a16="http://schemas.microsoft.com/office/drawing/2014/main" val="1747405973"/>
                  </a:ext>
                </a:extLst>
              </a:tr>
            </a:tbl>
          </a:graphicData>
        </a:graphic>
      </p:graphicFrame>
      <p:sp>
        <p:nvSpPr>
          <p:cNvPr id="11" name="TextBox 10">
            <a:extLst>
              <a:ext uri="{FF2B5EF4-FFF2-40B4-BE49-F238E27FC236}">
                <a16:creationId xmlns:a16="http://schemas.microsoft.com/office/drawing/2014/main" id="{1FBD3390-D722-E942-B25E-97FDF299117C}"/>
              </a:ext>
            </a:extLst>
          </p:cNvPr>
          <p:cNvSpPr txBox="1"/>
          <p:nvPr/>
        </p:nvSpPr>
        <p:spPr>
          <a:xfrm>
            <a:off x="2152717" y="4109238"/>
            <a:ext cx="7678408" cy="338554"/>
          </a:xfrm>
          <a:prstGeom prst="rect">
            <a:avLst/>
          </a:prstGeom>
          <a:noFill/>
        </p:spPr>
        <p:txBody>
          <a:bodyPr wrap="square" rtlCol="0">
            <a:spAutoFit/>
          </a:bodyPr>
          <a:lstStyle/>
          <a:p>
            <a:pPr algn="ctr"/>
            <a:r>
              <a:rPr lang="en-US" sz="1600" b="1" dirty="0">
                <a:solidFill>
                  <a:schemeClr val="accent2"/>
                </a:solidFill>
              </a:rPr>
              <a:t>ADF and Non-ADF Opioids: Burden of Abuse and Abuse-Related </a:t>
            </a:r>
            <a:r>
              <a:rPr lang="en-US" sz="1600" b="1" dirty="0">
                <a:solidFill>
                  <a:srgbClr val="2683C6"/>
                </a:solidFill>
              </a:rPr>
              <a:t>Outcomes</a:t>
            </a:r>
            <a:r>
              <a:rPr lang="en-US" sz="1600" b="1" baseline="30000" dirty="0">
                <a:solidFill>
                  <a:srgbClr val="2683C6"/>
                </a:solidFill>
              </a:rPr>
              <a:t>*4</a:t>
            </a:r>
          </a:p>
        </p:txBody>
      </p:sp>
    </p:spTree>
    <p:extLst>
      <p:ext uri="{BB962C8B-B14F-4D97-AF65-F5344CB8AC3E}">
        <p14:creationId xmlns:p14="http://schemas.microsoft.com/office/powerpoint/2010/main" val="1651962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5317AEAF-69C2-4D38-9EF8-502F62D55A21}"/>
              </a:ext>
            </a:extLst>
          </p:cNvPr>
          <p:cNvGraphicFramePr/>
          <p:nvPr>
            <p:extLst>
              <p:ext uri="{D42A27DB-BD31-4B8C-83A1-F6EECF244321}">
                <p14:modId xmlns:p14="http://schemas.microsoft.com/office/powerpoint/2010/main" val="155607451"/>
              </p:ext>
            </p:extLst>
          </p:nvPr>
        </p:nvGraphicFramePr>
        <p:xfrm>
          <a:off x="8912350" y="2324878"/>
          <a:ext cx="2696066" cy="240602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F94D37EF-EAE7-4ACC-AB9F-A36309F2BBC3}"/>
              </a:ext>
            </a:extLst>
          </p:cNvPr>
          <p:cNvSpPr>
            <a:spLocks noGrp="1"/>
          </p:cNvSpPr>
          <p:nvPr>
            <p:ph type="title"/>
          </p:nvPr>
        </p:nvSpPr>
        <p:spPr>
          <a:xfrm>
            <a:off x="902280" y="76222"/>
            <a:ext cx="10456753" cy="1356360"/>
          </a:xfrm>
        </p:spPr>
        <p:txBody>
          <a:bodyPr>
            <a:normAutofit/>
          </a:bodyPr>
          <a:lstStyle/>
          <a:p>
            <a:r>
              <a:rPr lang="en-US" sz="3800" dirty="0"/>
              <a:t>ADFs Make up a Small Percent of the Opioid Market</a:t>
            </a:r>
          </a:p>
        </p:txBody>
      </p:sp>
      <p:graphicFrame>
        <p:nvGraphicFramePr>
          <p:cNvPr id="3" name="Chart 2">
            <a:extLst>
              <a:ext uri="{FF2B5EF4-FFF2-40B4-BE49-F238E27FC236}">
                <a16:creationId xmlns:a16="http://schemas.microsoft.com/office/drawing/2014/main" id="{6D813DF4-D4D8-4E31-95B5-48F1964B96F2}"/>
              </a:ext>
            </a:extLst>
          </p:cNvPr>
          <p:cNvGraphicFramePr/>
          <p:nvPr>
            <p:extLst>
              <p:ext uri="{D42A27DB-BD31-4B8C-83A1-F6EECF244321}">
                <p14:modId xmlns:p14="http://schemas.microsoft.com/office/powerpoint/2010/main" val="1638405827"/>
              </p:ext>
            </p:extLst>
          </p:nvPr>
        </p:nvGraphicFramePr>
        <p:xfrm>
          <a:off x="-283064" y="797627"/>
          <a:ext cx="6300657" cy="59168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6FE27A3E-7E2E-4524-9D29-0B98481BF91B}"/>
              </a:ext>
            </a:extLst>
          </p:cNvPr>
          <p:cNvGraphicFramePr/>
          <p:nvPr>
            <p:extLst>
              <p:ext uri="{D42A27DB-BD31-4B8C-83A1-F6EECF244321}">
                <p14:modId xmlns:p14="http://schemas.microsoft.com/office/powerpoint/2010/main" val="883638050"/>
              </p:ext>
            </p:extLst>
          </p:nvPr>
        </p:nvGraphicFramePr>
        <p:xfrm>
          <a:off x="5633692" y="1729729"/>
          <a:ext cx="3225726" cy="3514631"/>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a:extLst>
              <a:ext uri="{FF2B5EF4-FFF2-40B4-BE49-F238E27FC236}">
                <a16:creationId xmlns:a16="http://schemas.microsoft.com/office/drawing/2014/main" id="{54CDE2DA-CA0C-46D8-B3F0-6EAE50CC3200}"/>
              </a:ext>
            </a:extLst>
          </p:cNvPr>
          <p:cNvCxnSpPr>
            <a:cxnSpLocks/>
          </p:cNvCxnSpPr>
          <p:nvPr/>
        </p:nvCxnSpPr>
        <p:spPr>
          <a:xfrm flipV="1">
            <a:off x="5570383" y="2865632"/>
            <a:ext cx="504738" cy="156828"/>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9D58FE68-30E0-4642-97D5-C664D9EDD703}"/>
              </a:ext>
            </a:extLst>
          </p:cNvPr>
          <p:cNvSpPr/>
          <p:nvPr/>
        </p:nvSpPr>
        <p:spPr>
          <a:xfrm>
            <a:off x="566174" y="6409137"/>
            <a:ext cx="3431829" cy="205962"/>
          </a:xfrm>
          <a:prstGeom prst="rect">
            <a:avLst/>
          </a:prstGeom>
          <a:noFill/>
          <a:ln w="9525">
            <a:noFill/>
            <a:miter lim="800000"/>
            <a:headEnd/>
            <a:tailEnd/>
          </a:ln>
          <a:effectLst/>
        </p:spPr>
        <p:txBody>
          <a:bodyPr vert="horz" wrap="square" lIns="81000" tIns="35100" rIns="81000" bIns="35100" numCol="1" rtlCol="0" anchor="b"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2868"/>
              </a:buClr>
              <a:buSzTx/>
              <a:buFontTx/>
              <a:buNone/>
              <a:tabLst/>
              <a:defRPr/>
            </a:pPr>
            <a:r>
              <a:rPr kumimoji="0" lang="en-US" sz="800" b="0" i="0" u="none" strike="noStrike" kern="0" cap="none" spc="0" normalizeH="0" baseline="0" noProof="0" dirty="0">
                <a:ln>
                  <a:noFill/>
                </a:ln>
                <a:solidFill>
                  <a:srgbClr val="002868"/>
                </a:solidFill>
                <a:effectLst/>
                <a:uLnTx/>
                <a:uFillTx/>
                <a:latin typeface="Verdana"/>
                <a:ea typeface="+mn-ea"/>
                <a:cs typeface="+mn-cs"/>
              </a:rPr>
              <a:t>Source: </a:t>
            </a:r>
            <a:r>
              <a:rPr lang="en-US" sz="800" kern="0" dirty="0">
                <a:solidFill>
                  <a:srgbClr val="002868"/>
                </a:solidFill>
                <a:latin typeface="Verdana"/>
              </a:rPr>
              <a:t>IQVIA</a:t>
            </a:r>
            <a:r>
              <a:rPr kumimoji="0" lang="en-US" sz="800" b="0" i="0" u="none" strike="noStrike" kern="0" cap="none" spc="0" normalizeH="0" baseline="0" noProof="0" dirty="0">
                <a:ln>
                  <a:noFill/>
                </a:ln>
                <a:solidFill>
                  <a:srgbClr val="002868"/>
                </a:solidFill>
                <a:effectLst/>
                <a:uLnTx/>
                <a:uFillTx/>
                <a:latin typeface="Verdana"/>
                <a:ea typeface="+mn-ea"/>
                <a:cs typeface="+mn-cs"/>
              </a:rPr>
              <a:t> Xponent 2017</a:t>
            </a:r>
          </a:p>
        </p:txBody>
      </p:sp>
      <p:cxnSp>
        <p:nvCxnSpPr>
          <p:cNvPr id="29" name="Straight Connector 28">
            <a:extLst>
              <a:ext uri="{FF2B5EF4-FFF2-40B4-BE49-F238E27FC236}">
                <a16:creationId xmlns:a16="http://schemas.microsoft.com/office/drawing/2014/main" id="{562E04F3-09F4-4407-A846-648C169452EC}"/>
              </a:ext>
            </a:extLst>
          </p:cNvPr>
          <p:cNvCxnSpPr>
            <a:cxnSpLocks/>
          </p:cNvCxnSpPr>
          <p:nvPr/>
        </p:nvCxnSpPr>
        <p:spPr>
          <a:xfrm>
            <a:off x="5494968" y="4324261"/>
            <a:ext cx="556047" cy="126783"/>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E40E0AE8-362D-4B8F-BE64-22F3AE83BEA8}"/>
              </a:ext>
            </a:extLst>
          </p:cNvPr>
          <p:cNvCxnSpPr>
            <a:cxnSpLocks/>
          </p:cNvCxnSpPr>
          <p:nvPr/>
        </p:nvCxnSpPr>
        <p:spPr>
          <a:xfrm>
            <a:off x="8742803" y="3042916"/>
            <a:ext cx="556047" cy="55945"/>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9B1C833B-C9D5-4876-9B74-7CEE6F096825}"/>
              </a:ext>
            </a:extLst>
          </p:cNvPr>
          <p:cNvCxnSpPr>
            <a:cxnSpLocks/>
          </p:cNvCxnSpPr>
          <p:nvPr/>
        </p:nvCxnSpPr>
        <p:spPr>
          <a:xfrm flipV="1">
            <a:off x="8723948" y="4136039"/>
            <a:ext cx="556047" cy="6157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7452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62484-AAA9-4623-A189-97005A68670B}"/>
              </a:ext>
            </a:extLst>
          </p:cNvPr>
          <p:cNvSpPr>
            <a:spLocks noGrp="1"/>
          </p:cNvSpPr>
          <p:nvPr>
            <p:ph type="title"/>
          </p:nvPr>
        </p:nvSpPr>
        <p:spPr>
          <a:xfrm>
            <a:off x="819510" y="609600"/>
            <a:ext cx="10455214" cy="1356360"/>
          </a:xfrm>
        </p:spPr>
        <p:txBody>
          <a:bodyPr>
            <a:normAutofit/>
          </a:bodyPr>
          <a:lstStyle/>
          <a:p>
            <a:pPr algn="ctr"/>
            <a:r>
              <a:rPr lang="en-US" sz="4000" dirty="0"/>
              <a:t>Collegium Pharmaceutical Mission</a:t>
            </a:r>
          </a:p>
        </p:txBody>
      </p:sp>
      <p:sp>
        <p:nvSpPr>
          <p:cNvPr id="3" name="Content Placeholder 2">
            <a:extLst>
              <a:ext uri="{FF2B5EF4-FFF2-40B4-BE49-F238E27FC236}">
                <a16:creationId xmlns:a16="http://schemas.microsoft.com/office/drawing/2014/main" id="{AD64366C-330A-496C-B557-3EB61B055086}"/>
              </a:ext>
            </a:extLst>
          </p:cNvPr>
          <p:cNvSpPr>
            <a:spLocks noGrp="1"/>
          </p:cNvSpPr>
          <p:nvPr>
            <p:ph idx="1"/>
          </p:nvPr>
        </p:nvSpPr>
        <p:spPr>
          <a:xfrm>
            <a:off x="1110681" y="2872741"/>
            <a:ext cx="9872871" cy="4038600"/>
          </a:xfrm>
        </p:spPr>
        <p:txBody>
          <a:bodyPr>
            <a:normAutofit/>
          </a:bodyPr>
          <a:lstStyle/>
          <a:p>
            <a:r>
              <a:rPr lang="en-US" dirty="0"/>
              <a:t>Collegium’s mission is to be the leader in responsible pain management by developing and commercializing innovative, differentiated products for people suffering from pain and the communities we serve</a:t>
            </a:r>
          </a:p>
          <a:p>
            <a:endParaRPr lang="en-US" dirty="0"/>
          </a:p>
          <a:p>
            <a:pPr marL="0" indent="0">
              <a:buNone/>
            </a:pPr>
            <a:endParaRPr lang="en-US" dirty="0"/>
          </a:p>
        </p:txBody>
      </p:sp>
    </p:spTree>
    <p:extLst>
      <p:ext uri="{BB962C8B-B14F-4D97-AF65-F5344CB8AC3E}">
        <p14:creationId xmlns:p14="http://schemas.microsoft.com/office/powerpoint/2010/main" val="2238125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2F9E8-F7CC-4B40-A294-D9B6F8DA4792}"/>
              </a:ext>
            </a:extLst>
          </p:cNvPr>
          <p:cNvSpPr>
            <a:spLocks noGrp="1"/>
          </p:cNvSpPr>
          <p:nvPr>
            <p:ph type="title"/>
          </p:nvPr>
        </p:nvSpPr>
        <p:spPr>
          <a:xfrm>
            <a:off x="1143000" y="143784"/>
            <a:ext cx="9875520" cy="1356360"/>
          </a:xfrm>
        </p:spPr>
        <p:txBody>
          <a:bodyPr/>
          <a:lstStyle/>
          <a:p>
            <a:pPr algn="ctr"/>
            <a:r>
              <a:rPr lang="en-US" dirty="0"/>
              <a:t>Opioid Market – Payor Coverage</a:t>
            </a:r>
          </a:p>
        </p:txBody>
      </p:sp>
      <p:sp>
        <p:nvSpPr>
          <p:cNvPr id="15" name="Content Placeholder 14">
            <a:extLst>
              <a:ext uri="{FF2B5EF4-FFF2-40B4-BE49-F238E27FC236}">
                <a16:creationId xmlns:a16="http://schemas.microsoft.com/office/drawing/2014/main" id="{CB5519EC-F1D5-4692-A57D-17C7FA489FB2}"/>
              </a:ext>
            </a:extLst>
          </p:cNvPr>
          <p:cNvSpPr>
            <a:spLocks noGrp="1"/>
          </p:cNvSpPr>
          <p:nvPr>
            <p:ph sz="half" idx="2"/>
          </p:nvPr>
        </p:nvSpPr>
        <p:spPr>
          <a:xfrm>
            <a:off x="6173638" y="2024653"/>
            <a:ext cx="4754880" cy="4023360"/>
          </a:xfrm>
        </p:spPr>
        <p:txBody>
          <a:bodyPr>
            <a:normAutofit lnSpcReduction="10000"/>
          </a:bodyPr>
          <a:lstStyle/>
          <a:p>
            <a:pPr lvl="0"/>
            <a:r>
              <a:rPr lang="en-US" sz="2400" dirty="0"/>
              <a:t>Medicaid beneficiaries represent 23% of the lives that consume (all) opioid prescriptions in the US</a:t>
            </a:r>
          </a:p>
          <a:p>
            <a:pPr lvl="0"/>
            <a:endParaRPr lang="en-US" sz="1100" dirty="0"/>
          </a:p>
          <a:p>
            <a:pPr lvl="0"/>
            <a:r>
              <a:rPr lang="en-US" sz="2400" dirty="0"/>
              <a:t>However, Medicaid represents just 3-6% of total ADF prescriptions</a:t>
            </a:r>
          </a:p>
          <a:p>
            <a:pPr lvl="0"/>
            <a:endParaRPr lang="en-US" sz="1100" dirty="0"/>
          </a:p>
          <a:p>
            <a:pPr lvl="0"/>
            <a:r>
              <a:rPr lang="en-US" sz="2400" dirty="0"/>
              <a:t>Despite having access to discounts of 80%+ off list price, the Medicaid channel has been slow to adopt ADFs</a:t>
            </a:r>
          </a:p>
          <a:p>
            <a:endParaRPr lang="en-US" sz="2800" dirty="0"/>
          </a:p>
        </p:txBody>
      </p:sp>
      <p:graphicFrame>
        <p:nvGraphicFramePr>
          <p:cNvPr id="6" name="Table 5">
            <a:extLst>
              <a:ext uri="{FF2B5EF4-FFF2-40B4-BE49-F238E27FC236}">
                <a16:creationId xmlns:a16="http://schemas.microsoft.com/office/drawing/2014/main" id="{469327A7-570C-48E2-97BE-47353C4354E4}"/>
              </a:ext>
            </a:extLst>
          </p:cNvPr>
          <p:cNvGraphicFramePr>
            <a:graphicFrameLocks noGrp="1"/>
          </p:cNvGraphicFramePr>
          <p:nvPr>
            <p:extLst>
              <p:ext uri="{D42A27DB-BD31-4B8C-83A1-F6EECF244321}">
                <p14:modId xmlns:p14="http://schemas.microsoft.com/office/powerpoint/2010/main" val="2514123423"/>
              </p:ext>
            </p:extLst>
          </p:nvPr>
        </p:nvGraphicFramePr>
        <p:xfrm>
          <a:off x="1605652" y="4186240"/>
          <a:ext cx="3022417" cy="1918150"/>
        </p:xfrm>
        <a:graphic>
          <a:graphicData uri="http://schemas.openxmlformats.org/drawingml/2006/table">
            <a:tbl>
              <a:tblPr firstRow="1" bandRow="1">
                <a:tableStyleId>{5C22544A-7EE6-4342-B048-85BDC9FD1C3A}</a:tableStyleId>
              </a:tblPr>
              <a:tblGrid>
                <a:gridCol w="1976041">
                  <a:extLst>
                    <a:ext uri="{9D8B030D-6E8A-4147-A177-3AD203B41FA5}">
                      <a16:colId xmlns:a16="http://schemas.microsoft.com/office/drawing/2014/main" val="2926274769"/>
                    </a:ext>
                  </a:extLst>
                </a:gridCol>
                <a:gridCol w="1046376">
                  <a:extLst>
                    <a:ext uri="{9D8B030D-6E8A-4147-A177-3AD203B41FA5}">
                      <a16:colId xmlns:a16="http://schemas.microsoft.com/office/drawing/2014/main" val="241304241"/>
                    </a:ext>
                  </a:extLst>
                </a:gridCol>
              </a:tblGrid>
              <a:tr h="348430">
                <a:tc>
                  <a:txBody>
                    <a:bodyPr/>
                    <a:lstStyle/>
                    <a:p>
                      <a:pPr marL="0" indent="0" algn="ctr"/>
                      <a:r>
                        <a:rPr lang="en-US" sz="1400" dirty="0"/>
                        <a:t>Opioid Market</a:t>
                      </a:r>
                    </a:p>
                  </a:txBody>
                  <a:tcPr anchor="ctr"/>
                </a:tc>
                <a:tc>
                  <a:txBody>
                    <a:bodyPr/>
                    <a:lstStyle/>
                    <a:p>
                      <a:pPr algn="ctr"/>
                      <a:r>
                        <a:rPr lang="en-US" sz="1400" dirty="0"/>
                        <a:t>% Lives</a:t>
                      </a:r>
                    </a:p>
                  </a:txBody>
                  <a:tcPr anchor="ctr"/>
                </a:tc>
                <a:extLst>
                  <a:ext uri="{0D108BD9-81ED-4DB2-BD59-A6C34878D82A}">
                    <a16:rowId xmlns:a16="http://schemas.microsoft.com/office/drawing/2014/main" val="3519150895"/>
                  </a:ext>
                </a:extLst>
              </a:tr>
              <a:tr h="370840">
                <a:tc>
                  <a:txBody>
                    <a:bodyPr/>
                    <a:lstStyle/>
                    <a:p>
                      <a:pPr algn="l"/>
                      <a:r>
                        <a:rPr lang="en-US" sz="1400" dirty="0"/>
                        <a:t>Commercial:</a:t>
                      </a:r>
                    </a:p>
                  </a:txBody>
                  <a:tcPr anchor="ctr"/>
                </a:tc>
                <a:tc>
                  <a:txBody>
                    <a:bodyPr/>
                    <a:lstStyle/>
                    <a:p>
                      <a:pPr algn="ctr"/>
                      <a:r>
                        <a:rPr lang="en-US" sz="1400" dirty="0"/>
                        <a:t>65.04%</a:t>
                      </a:r>
                    </a:p>
                  </a:txBody>
                  <a:tcPr anchor="ctr"/>
                </a:tc>
                <a:extLst>
                  <a:ext uri="{0D108BD9-81ED-4DB2-BD59-A6C34878D82A}">
                    <a16:rowId xmlns:a16="http://schemas.microsoft.com/office/drawing/2014/main" val="1064631008"/>
                  </a:ext>
                </a:extLst>
              </a:tr>
              <a:tr h="370840">
                <a:tc>
                  <a:txBody>
                    <a:bodyPr/>
                    <a:lstStyle/>
                    <a:p>
                      <a:pPr algn="l"/>
                      <a:r>
                        <a:rPr lang="en-US" sz="1400" dirty="0"/>
                        <a:t>Medicare Part D:</a:t>
                      </a:r>
                    </a:p>
                  </a:txBody>
                  <a:tcPr anchor="ctr"/>
                </a:tc>
                <a:tc>
                  <a:txBody>
                    <a:bodyPr/>
                    <a:lstStyle/>
                    <a:p>
                      <a:pPr algn="ctr"/>
                      <a:r>
                        <a:rPr lang="en-US" sz="1400" dirty="0"/>
                        <a:t>11.80%</a:t>
                      </a:r>
                    </a:p>
                  </a:txBody>
                  <a:tcPr anchor="ctr"/>
                </a:tc>
                <a:extLst>
                  <a:ext uri="{0D108BD9-81ED-4DB2-BD59-A6C34878D82A}">
                    <a16:rowId xmlns:a16="http://schemas.microsoft.com/office/drawing/2014/main" val="1081038872"/>
                  </a:ext>
                </a:extLst>
              </a:tr>
              <a:tr h="370840">
                <a:tc>
                  <a:txBody>
                    <a:bodyPr/>
                    <a:lstStyle/>
                    <a:p>
                      <a:pPr algn="l"/>
                      <a:r>
                        <a:rPr lang="en-US" sz="1400" dirty="0"/>
                        <a:t>Medicaid:</a:t>
                      </a:r>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a:t>23.16%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0252962"/>
                  </a:ext>
                </a:extLst>
              </a:tr>
              <a:tr h="370840">
                <a:tc>
                  <a:txBody>
                    <a:bodyPr/>
                    <a:lstStyle/>
                    <a:p>
                      <a:pPr algn="l"/>
                      <a:r>
                        <a:rPr lang="en-US" sz="1400" dirty="0"/>
                        <a:t>Total:</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100% </a:t>
                      </a:r>
                      <a:r>
                        <a:rPr lang="en-US" sz="1000" dirty="0"/>
                        <a:t>(279,192,804)</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5845163"/>
                  </a:ext>
                </a:extLst>
              </a:tr>
            </a:tbl>
          </a:graphicData>
        </a:graphic>
      </p:graphicFrame>
      <p:sp>
        <p:nvSpPr>
          <p:cNvPr id="7" name="TextBox 6">
            <a:extLst>
              <a:ext uri="{FF2B5EF4-FFF2-40B4-BE49-F238E27FC236}">
                <a16:creationId xmlns:a16="http://schemas.microsoft.com/office/drawing/2014/main" id="{BEE2877B-5E48-43C9-B550-6A01C7879918}"/>
              </a:ext>
            </a:extLst>
          </p:cNvPr>
          <p:cNvSpPr txBox="1"/>
          <p:nvPr/>
        </p:nvSpPr>
        <p:spPr>
          <a:xfrm>
            <a:off x="1523615" y="6409565"/>
            <a:ext cx="6921910" cy="230832"/>
          </a:xfrm>
          <a:prstGeom prst="rect">
            <a:avLst/>
          </a:prstGeom>
          <a:noFill/>
        </p:spPr>
        <p:txBody>
          <a:bodyPr wrap="square" rtlCol="0">
            <a:spAutoFit/>
          </a:bodyPr>
          <a:lstStyle/>
          <a:p>
            <a:r>
              <a:rPr lang="en-US" sz="900" dirty="0"/>
              <a:t>Source: IMS Xponent, current 52 weeks; MMIT as of Jan 2017</a:t>
            </a:r>
          </a:p>
        </p:txBody>
      </p:sp>
      <p:graphicFrame>
        <p:nvGraphicFramePr>
          <p:cNvPr id="10" name="Chart 9">
            <a:extLst>
              <a:ext uri="{FF2B5EF4-FFF2-40B4-BE49-F238E27FC236}">
                <a16:creationId xmlns:a16="http://schemas.microsoft.com/office/drawing/2014/main" id="{0AE3E5FE-4BD5-4744-A68E-AD662ACA1A71}"/>
              </a:ext>
            </a:extLst>
          </p:cNvPr>
          <p:cNvGraphicFramePr/>
          <p:nvPr>
            <p:extLst>
              <p:ext uri="{D42A27DB-BD31-4B8C-83A1-F6EECF244321}">
                <p14:modId xmlns:p14="http://schemas.microsoft.com/office/powerpoint/2010/main" val="1444884792"/>
              </p:ext>
            </p:extLst>
          </p:nvPr>
        </p:nvGraphicFramePr>
        <p:xfrm>
          <a:off x="1246512" y="1345722"/>
          <a:ext cx="3659606" cy="26906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0262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545D6-1EE0-40CE-9B5F-6D7F967ACC0F}"/>
              </a:ext>
            </a:extLst>
          </p:cNvPr>
          <p:cNvSpPr>
            <a:spLocks noGrp="1"/>
          </p:cNvSpPr>
          <p:nvPr>
            <p:ph type="title"/>
          </p:nvPr>
        </p:nvSpPr>
        <p:spPr>
          <a:xfrm>
            <a:off x="345057" y="169671"/>
            <a:ext cx="11464505" cy="1356360"/>
          </a:xfrm>
        </p:spPr>
        <p:txBody>
          <a:bodyPr>
            <a:normAutofit/>
          </a:bodyPr>
          <a:lstStyle/>
          <a:p>
            <a:pPr algn="ctr"/>
            <a:r>
              <a:rPr lang="en-US" sz="3700" dirty="0"/>
              <a:t>Three core barriers prevent access and uptake for ADFs</a:t>
            </a:r>
          </a:p>
        </p:txBody>
      </p:sp>
      <p:grpSp>
        <p:nvGrpSpPr>
          <p:cNvPr id="4" name="Group 3">
            <a:extLst>
              <a:ext uri="{FF2B5EF4-FFF2-40B4-BE49-F238E27FC236}">
                <a16:creationId xmlns:a16="http://schemas.microsoft.com/office/drawing/2014/main" id="{F606E025-9BDC-4838-975F-C907649A2548}"/>
              </a:ext>
            </a:extLst>
          </p:cNvPr>
          <p:cNvGrpSpPr/>
          <p:nvPr/>
        </p:nvGrpSpPr>
        <p:grpSpPr>
          <a:xfrm>
            <a:off x="535976" y="1810091"/>
            <a:ext cx="2380956" cy="4292687"/>
            <a:chOff x="241657" y="1428790"/>
            <a:chExt cx="2730143" cy="4618770"/>
          </a:xfrm>
        </p:grpSpPr>
        <p:sp>
          <p:nvSpPr>
            <p:cNvPr id="5" name="Trapezoid 4">
              <a:extLst>
                <a:ext uri="{FF2B5EF4-FFF2-40B4-BE49-F238E27FC236}">
                  <a16:creationId xmlns:a16="http://schemas.microsoft.com/office/drawing/2014/main" id="{AB4EC0AE-7C8C-4E03-941B-AECB1E7F6534}"/>
                </a:ext>
              </a:extLst>
            </p:cNvPr>
            <p:cNvSpPr/>
            <p:nvPr/>
          </p:nvSpPr>
          <p:spPr>
            <a:xfrm rot="16200000">
              <a:off x="-396462" y="2679298"/>
              <a:ext cx="4618770" cy="2117754"/>
            </a:xfrm>
            <a:prstGeom prst="trapezoid">
              <a:avLst>
                <a:gd name="adj" fmla="val 86183"/>
              </a:avLst>
            </a:prstGeom>
            <a:gradFill flip="none" rotWithShape="0">
              <a:gsLst>
                <a:gs pos="0">
                  <a:schemeClr val="accent1">
                    <a:gamma/>
                    <a:tint val="0"/>
                    <a:invGamma/>
                  </a:schemeClr>
                </a:gs>
                <a:gs pos="100000">
                  <a:schemeClr val="accent1"/>
                </a:gs>
              </a:gsLst>
              <a:lin ang="10800000" scaled="1"/>
              <a:tileRect/>
            </a:gradFill>
            <a:ln w="12700" cap="flat" cmpd="sng">
              <a:noFill/>
              <a:prstDash val="solid"/>
              <a:round/>
              <a:headEnd type="none" w="med" len="med"/>
              <a:tailEnd type="none" w="med" len="med"/>
            </a:ln>
            <a:effectLst/>
          </p:spPr>
          <p:txBody>
            <a:bodyPr lIns="91416" tIns="45708" rIns="91416" bIns="45708" anchor="b"/>
            <a:lstStyle/>
            <a:p>
              <a:pPr algn="ctr">
                <a:defRPr/>
              </a:pPr>
              <a:endParaRPr lang="en-US" dirty="0"/>
            </a:p>
          </p:txBody>
        </p:sp>
        <p:sp>
          <p:nvSpPr>
            <p:cNvPr id="6" name="Oval 3">
              <a:extLst>
                <a:ext uri="{FF2B5EF4-FFF2-40B4-BE49-F238E27FC236}">
                  <a16:creationId xmlns:a16="http://schemas.microsoft.com/office/drawing/2014/main" id="{D81E8C04-28AC-4889-B81E-CE5CEED77671}"/>
                </a:ext>
              </a:extLst>
            </p:cNvPr>
            <p:cNvSpPr>
              <a:spLocks noChangeArrowheads="1"/>
            </p:cNvSpPr>
            <p:nvPr/>
          </p:nvSpPr>
          <p:spPr bwMode="gray">
            <a:xfrm>
              <a:off x="241657" y="2829857"/>
              <a:ext cx="1834883" cy="1721755"/>
            </a:xfrm>
            <a:prstGeom prst="ellipse">
              <a:avLst/>
            </a:prstGeom>
            <a:solidFill>
              <a:schemeClr val="accent1"/>
            </a:solidFill>
            <a:ln w="9525">
              <a:noFill/>
              <a:round/>
              <a:headEnd/>
              <a:tailEnd/>
            </a:ln>
            <a:effectLst/>
          </p:spPr>
          <p:txBody>
            <a:bodyPr lIns="45720" rIns="45720" anchor="ctr"/>
            <a:lstStyle/>
            <a:p>
              <a:pPr algn="ctr" defTabSz="865188">
                <a:defRPr/>
              </a:pPr>
              <a:r>
                <a:rPr lang="en-US" b="1" dirty="0">
                  <a:solidFill>
                    <a:schemeClr val="bg1"/>
                  </a:solidFill>
                  <a:effectLst>
                    <a:outerShdw blurRad="38100" dist="38100" dir="2700000" algn="tl">
                      <a:srgbClr val="000000">
                        <a:alpha val="43137"/>
                      </a:srgbClr>
                    </a:outerShdw>
                  </a:effectLst>
                </a:rPr>
                <a:t>ADF Access &amp; Uptake Barriers</a:t>
              </a:r>
            </a:p>
          </p:txBody>
        </p:sp>
      </p:grpSp>
      <p:graphicFrame>
        <p:nvGraphicFramePr>
          <p:cNvPr id="7" name="Table 6">
            <a:extLst>
              <a:ext uri="{FF2B5EF4-FFF2-40B4-BE49-F238E27FC236}">
                <a16:creationId xmlns:a16="http://schemas.microsoft.com/office/drawing/2014/main" id="{C0149D6E-8E6D-4C55-AB06-4ADB54C202D8}"/>
              </a:ext>
            </a:extLst>
          </p:cNvPr>
          <p:cNvGraphicFramePr>
            <a:graphicFrameLocks noGrp="1"/>
          </p:cNvGraphicFramePr>
          <p:nvPr>
            <p:extLst>
              <p:ext uri="{D42A27DB-BD31-4B8C-83A1-F6EECF244321}">
                <p14:modId xmlns:p14="http://schemas.microsoft.com/office/powerpoint/2010/main" val="959972674"/>
              </p:ext>
            </p:extLst>
          </p:nvPr>
        </p:nvGraphicFramePr>
        <p:xfrm>
          <a:off x="3240661" y="1790536"/>
          <a:ext cx="8263998" cy="4054764"/>
        </p:xfrm>
        <a:graphic>
          <a:graphicData uri="http://schemas.openxmlformats.org/drawingml/2006/table">
            <a:tbl>
              <a:tblPr/>
              <a:tblGrid>
                <a:gridCol w="8263998">
                  <a:extLst>
                    <a:ext uri="{9D8B030D-6E8A-4147-A177-3AD203B41FA5}">
                      <a16:colId xmlns:a16="http://schemas.microsoft.com/office/drawing/2014/main" val="20000"/>
                    </a:ext>
                  </a:extLst>
                </a:gridCol>
              </a:tblGrid>
              <a:tr h="1351588">
                <a:tc>
                  <a:txBody>
                    <a:bodyPr/>
                    <a:lstStyle/>
                    <a:p>
                      <a:pPr marL="119063" marR="0" lvl="1" indent="-6350" algn="l" defTabSz="914400" rtl="0" eaLnBrk="1" fontAlgn="auto" latinLnBrk="0" hangingPunct="1">
                        <a:lnSpc>
                          <a:spcPct val="100000"/>
                        </a:lnSpc>
                        <a:spcBef>
                          <a:spcPct val="20000"/>
                        </a:spcBef>
                        <a:spcAft>
                          <a:spcPts val="0"/>
                        </a:spcAft>
                        <a:buClrTx/>
                        <a:buSzTx/>
                        <a:buFontTx/>
                        <a:buNone/>
                        <a:tabLst/>
                        <a:defRPr/>
                      </a:pPr>
                      <a:r>
                        <a:rPr kumimoji="0" lang="en-US" sz="1800" b="1" i="0" u="none" strike="noStrike" kern="1200" cap="none" spc="0" normalizeH="0" baseline="0" noProof="0" dirty="0">
                          <a:ln>
                            <a:noFill/>
                          </a:ln>
                          <a:solidFill>
                            <a:srgbClr val="1CADE4"/>
                          </a:solidFill>
                          <a:effectLst/>
                          <a:uLnTx/>
                          <a:uFillTx/>
                          <a:latin typeface="+mn-lt"/>
                          <a:ea typeface="+mn-ea"/>
                          <a:cs typeface="+mn-cs"/>
                        </a:rPr>
                        <a:t>Cost to managed care organizations prevents or limits access</a:t>
                      </a:r>
                    </a:p>
                    <a:p>
                      <a:pPr marL="403225" marR="0" lvl="2" indent="-165100" algn="l" defTabSz="914400" rtl="0" eaLnBrk="1" fontAlgn="auto" latinLnBrk="0" hangingPunct="1">
                        <a:lnSpc>
                          <a:spcPct val="100000"/>
                        </a:lnSpc>
                        <a:spcBef>
                          <a:spcPct val="20000"/>
                        </a:spcBef>
                        <a:spcAft>
                          <a:spcPts val="0"/>
                        </a:spcAft>
                        <a:buClr>
                          <a:srgbClr val="2B7DC7"/>
                        </a:buClr>
                        <a:buSzTx/>
                        <a:buFont typeface="Wingdings" pitchFamily="2" charset="2"/>
                        <a:buChar char="§"/>
                        <a:tabLst/>
                        <a:defRPr/>
                      </a:pPr>
                      <a:r>
                        <a:rPr kumimoji="0" lang="en-US" sz="1600" b="0" i="0" u="none" strike="noStrike" kern="1200" cap="none" spc="0" normalizeH="0" baseline="0" noProof="0" dirty="0">
                          <a:ln>
                            <a:noFill/>
                          </a:ln>
                          <a:solidFill>
                            <a:srgbClr val="1CADE4"/>
                          </a:solidFill>
                          <a:effectLst/>
                          <a:uLnTx/>
                          <a:uFillTx/>
                          <a:latin typeface="+mn-lt"/>
                          <a:ea typeface="+mn-ea"/>
                          <a:cs typeface="+mn-cs"/>
                        </a:rPr>
                        <a:t>Data shows highly challenging coverage for ADFs, particularly in Medicare, Medicaid</a:t>
                      </a:r>
                    </a:p>
                    <a:p>
                      <a:pPr marL="403225" marR="0" lvl="2" indent="-165100" algn="l" defTabSz="914400" rtl="0" eaLnBrk="1" fontAlgn="auto" latinLnBrk="0" hangingPunct="1">
                        <a:lnSpc>
                          <a:spcPct val="100000"/>
                        </a:lnSpc>
                        <a:spcBef>
                          <a:spcPct val="20000"/>
                        </a:spcBef>
                        <a:spcAft>
                          <a:spcPts val="0"/>
                        </a:spcAft>
                        <a:buClr>
                          <a:srgbClr val="2B7DC7"/>
                        </a:buClr>
                        <a:buSzTx/>
                        <a:buFont typeface="Wingdings" pitchFamily="2" charset="2"/>
                        <a:buChar char="§"/>
                        <a:tabLst/>
                        <a:defRPr/>
                      </a:pPr>
                      <a:r>
                        <a:rPr kumimoji="0" lang="en-US" sz="1600" b="0" i="0" u="none" strike="noStrike" kern="1200" cap="none" spc="0" normalizeH="0" baseline="0" noProof="0" dirty="0">
                          <a:ln>
                            <a:noFill/>
                          </a:ln>
                          <a:solidFill>
                            <a:srgbClr val="1CADE4"/>
                          </a:solidFill>
                          <a:effectLst/>
                          <a:uLnTx/>
                          <a:uFillTx/>
                          <a:latin typeface="+mn-lt"/>
                          <a:ea typeface="+mn-ea"/>
                          <a:cs typeface="+mn-cs"/>
                        </a:rPr>
                        <a:t>Where coverage exists, “fail first” policies through cheaper generics are major obstacles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351588">
                <a:tc>
                  <a:txBody>
                    <a:bodyPr/>
                    <a:lstStyle/>
                    <a:p>
                      <a:pPr marL="119063" marR="0" lvl="1" indent="-6350" algn="l" defTabSz="914400" rtl="0" eaLnBrk="1" fontAlgn="auto" latinLnBrk="0" hangingPunct="1">
                        <a:lnSpc>
                          <a:spcPct val="100000"/>
                        </a:lnSpc>
                        <a:spcBef>
                          <a:spcPct val="20000"/>
                        </a:spcBef>
                        <a:spcAft>
                          <a:spcPts val="0"/>
                        </a:spcAft>
                        <a:buClrTx/>
                        <a:buSzTx/>
                        <a:buFontTx/>
                        <a:buNone/>
                        <a:tabLst/>
                        <a:defRPr/>
                      </a:pPr>
                      <a:r>
                        <a:rPr kumimoji="0" lang="en-US" sz="1800" b="1" i="0" u="none" strike="noStrike" kern="1200" cap="none" spc="0" normalizeH="0" baseline="0" noProof="0" dirty="0">
                          <a:ln>
                            <a:noFill/>
                          </a:ln>
                          <a:solidFill>
                            <a:srgbClr val="1CADE4"/>
                          </a:solidFill>
                          <a:effectLst/>
                          <a:uLnTx/>
                          <a:uFillTx/>
                          <a:latin typeface="+mn-lt"/>
                          <a:ea typeface="+mn-ea"/>
                          <a:cs typeface="+mn-cs"/>
                        </a:rPr>
                        <a:t>Misconceptions around how opioids are abused marginalize importance of ADFs </a:t>
                      </a:r>
                    </a:p>
                    <a:p>
                      <a:pPr marL="403225" marR="0" lvl="2" indent="-165100" algn="l" defTabSz="914400" rtl="0" eaLnBrk="1" fontAlgn="auto" latinLnBrk="0" hangingPunct="1">
                        <a:lnSpc>
                          <a:spcPct val="100000"/>
                        </a:lnSpc>
                        <a:spcBef>
                          <a:spcPct val="20000"/>
                        </a:spcBef>
                        <a:spcAft>
                          <a:spcPts val="0"/>
                        </a:spcAft>
                        <a:buClr>
                          <a:srgbClr val="2B7DC7"/>
                        </a:buClr>
                        <a:buSzTx/>
                        <a:buFont typeface="Wingdings" pitchFamily="2" charset="2"/>
                        <a:buChar char="§"/>
                        <a:tabLst/>
                        <a:defRPr/>
                      </a:pPr>
                      <a:r>
                        <a:rPr kumimoji="0" lang="en-US" sz="1600" b="0" i="0" u="none" strike="noStrike" kern="1200" cap="none" spc="0" normalizeH="0" baseline="0" noProof="0" dirty="0">
                          <a:ln>
                            <a:noFill/>
                          </a:ln>
                          <a:solidFill>
                            <a:srgbClr val="1CADE4"/>
                          </a:solidFill>
                          <a:effectLst/>
                          <a:uLnTx/>
                          <a:uFillTx/>
                          <a:latin typeface="+mn-lt"/>
                          <a:ea typeface="+mn-ea"/>
                          <a:cs typeface="+mn-cs"/>
                        </a:rPr>
                        <a:t>Understanding routes of abuse (oral vs. injection, snorting, crushing, chewing)</a:t>
                      </a:r>
                    </a:p>
                    <a:p>
                      <a:pPr marL="403225" marR="0" lvl="2" indent="-165100" algn="l" defTabSz="914400" rtl="0" eaLnBrk="1" fontAlgn="auto" latinLnBrk="0" hangingPunct="1">
                        <a:lnSpc>
                          <a:spcPct val="100000"/>
                        </a:lnSpc>
                        <a:spcBef>
                          <a:spcPct val="20000"/>
                        </a:spcBef>
                        <a:spcAft>
                          <a:spcPts val="0"/>
                        </a:spcAft>
                        <a:buClr>
                          <a:srgbClr val="2B7DC7"/>
                        </a:buClr>
                        <a:buSzTx/>
                        <a:buFont typeface="Wingdings" pitchFamily="2" charset="2"/>
                        <a:buChar char="§"/>
                        <a:tabLst/>
                        <a:defRPr/>
                      </a:pPr>
                      <a:r>
                        <a:rPr kumimoji="0" lang="en-US" sz="1600" b="0" i="0" u="none" strike="noStrike" kern="1200" cap="none" spc="0" normalizeH="0" baseline="0" noProof="0" dirty="0">
                          <a:ln>
                            <a:noFill/>
                          </a:ln>
                          <a:solidFill>
                            <a:srgbClr val="1CADE4"/>
                          </a:solidFill>
                          <a:effectLst/>
                          <a:uLnTx/>
                          <a:uFillTx/>
                          <a:latin typeface="+mn-lt"/>
                          <a:ea typeface="+mn-ea"/>
                          <a:cs typeface="+mn-cs"/>
                        </a:rPr>
                        <a:t>Understanding abuser preferences for IR vs. ER formulations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351588">
                <a:tc>
                  <a:txBody>
                    <a:bodyPr/>
                    <a:lstStyle/>
                    <a:p>
                      <a:pPr marL="119063" marR="0" lvl="1" indent="-6350" algn="l" defTabSz="914400" rtl="0" eaLnBrk="1" fontAlgn="auto" latinLnBrk="0" hangingPunct="1">
                        <a:lnSpc>
                          <a:spcPct val="100000"/>
                        </a:lnSpc>
                        <a:spcBef>
                          <a:spcPct val="20000"/>
                        </a:spcBef>
                        <a:spcAft>
                          <a:spcPts val="0"/>
                        </a:spcAft>
                        <a:buClrTx/>
                        <a:buSzTx/>
                        <a:buFontTx/>
                        <a:buNone/>
                        <a:tabLst/>
                        <a:defRPr/>
                      </a:pPr>
                      <a:r>
                        <a:rPr kumimoji="0" lang="en-US" sz="1800" b="1" i="0" u="none" strike="noStrike" kern="1200" cap="none" spc="0" normalizeH="0" baseline="0" dirty="0">
                          <a:ln>
                            <a:noFill/>
                          </a:ln>
                          <a:solidFill>
                            <a:srgbClr val="1CADE4"/>
                          </a:solidFill>
                          <a:effectLst/>
                          <a:uLnTx/>
                          <a:uFillTx/>
                          <a:latin typeface="+mn-lt"/>
                          <a:ea typeface="+mn-ea"/>
                          <a:cs typeface="+mn-cs"/>
                        </a:rPr>
                        <a:t>Pharmacy access remains highly challenging</a:t>
                      </a:r>
                    </a:p>
                    <a:p>
                      <a:pPr marL="403225" marR="0" lvl="2" indent="-165100" algn="l" defTabSz="914400" rtl="0" eaLnBrk="1" fontAlgn="auto" latinLnBrk="0" hangingPunct="1">
                        <a:lnSpc>
                          <a:spcPct val="100000"/>
                        </a:lnSpc>
                        <a:spcBef>
                          <a:spcPct val="20000"/>
                        </a:spcBef>
                        <a:spcAft>
                          <a:spcPts val="0"/>
                        </a:spcAft>
                        <a:buClr>
                          <a:srgbClr val="2B7DC7"/>
                        </a:buClr>
                        <a:buSzTx/>
                        <a:buFont typeface="Wingdings" pitchFamily="2" charset="2"/>
                        <a:buChar char="§"/>
                        <a:tabLst/>
                        <a:defRPr/>
                      </a:pPr>
                      <a:r>
                        <a:rPr kumimoji="0" lang="en-US" sz="1600" b="0" i="0" u="none" strike="noStrike" kern="1200" cap="none" spc="0" normalizeH="0" baseline="0" noProof="0" dirty="0">
                          <a:ln>
                            <a:noFill/>
                          </a:ln>
                          <a:solidFill>
                            <a:srgbClr val="1CADE4"/>
                          </a:solidFill>
                          <a:effectLst/>
                          <a:uLnTx/>
                          <a:uFillTx/>
                          <a:latin typeface="+mn-lt"/>
                          <a:ea typeface="+mn-ea"/>
                          <a:cs typeface="+mn-cs"/>
                        </a:rPr>
                        <a:t>Just in time inventory systems for new drugs can result in abandonment</a:t>
                      </a:r>
                    </a:p>
                    <a:p>
                      <a:pPr marL="403225" marR="0" lvl="2" indent="-165100" algn="l" defTabSz="914400" rtl="0" eaLnBrk="1" fontAlgn="auto" latinLnBrk="0" hangingPunct="1">
                        <a:lnSpc>
                          <a:spcPct val="100000"/>
                        </a:lnSpc>
                        <a:spcBef>
                          <a:spcPct val="20000"/>
                        </a:spcBef>
                        <a:spcAft>
                          <a:spcPts val="0"/>
                        </a:spcAft>
                        <a:buClr>
                          <a:srgbClr val="2B7DC7"/>
                        </a:buClr>
                        <a:buSzTx/>
                        <a:buFont typeface="Wingdings" pitchFamily="2" charset="2"/>
                        <a:buChar char="§"/>
                        <a:tabLst/>
                        <a:defRPr/>
                      </a:pPr>
                      <a:r>
                        <a:rPr kumimoji="0" lang="en-US" sz="1600" b="0" i="0" u="none" strike="noStrike" kern="1200" cap="none" spc="0" normalizeH="0" baseline="0" noProof="0" dirty="0">
                          <a:ln>
                            <a:noFill/>
                          </a:ln>
                          <a:solidFill>
                            <a:srgbClr val="1CADE4"/>
                          </a:solidFill>
                          <a:effectLst/>
                          <a:uLnTx/>
                          <a:uFillTx/>
                          <a:latin typeface="+mn-lt"/>
                          <a:ea typeface="+mn-ea"/>
                          <a:cs typeface="+mn-cs"/>
                        </a:rPr>
                        <a:t>DEA and wholesaler allotments dissuade pharmacies from holding new products in inventory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8" name="Rectangle 7">
            <a:extLst>
              <a:ext uri="{FF2B5EF4-FFF2-40B4-BE49-F238E27FC236}">
                <a16:creationId xmlns:a16="http://schemas.microsoft.com/office/drawing/2014/main" id="{DBDFD2A1-D63F-4301-BF1F-E5353CF88AC4}"/>
              </a:ext>
            </a:extLst>
          </p:cNvPr>
          <p:cNvSpPr/>
          <p:nvPr/>
        </p:nvSpPr>
        <p:spPr>
          <a:xfrm>
            <a:off x="2777182" y="2309049"/>
            <a:ext cx="365760" cy="365760"/>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1</a:t>
            </a:r>
          </a:p>
        </p:txBody>
      </p:sp>
      <p:sp>
        <p:nvSpPr>
          <p:cNvPr id="9" name="Rectangle 8">
            <a:extLst>
              <a:ext uri="{FF2B5EF4-FFF2-40B4-BE49-F238E27FC236}">
                <a16:creationId xmlns:a16="http://schemas.microsoft.com/office/drawing/2014/main" id="{D242B1CC-E1FF-4F00-9B9B-79B87ADAAFE9}"/>
              </a:ext>
            </a:extLst>
          </p:cNvPr>
          <p:cNvSpPr/>
          <p:nvPr/>
        </p:nvSpPr>
        <p:spPr>
          <a:xfrm>
            <a:off x="2796416" y="3625179"/>
            <a:ext cx="365760" cy="365760"/>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2</a:t>
            </a:r>
          </a:p>
        </p:txBody>
      </p:sp>
      <p:sp>
        <p:nvSpPr>
          <p:cNvPr id="10" name="Rectangle 9">
            <a:extLst>
              <a:ext uri="{FF2B5EF4-FFF2-40B4-BE49-F238E27FC236}">
                <a16:creationId xmlns:a16="http://schemas.microsoft.com/office/drawing/2014/main" id="{8BEB7127-D71D-4433-9846-B86498CD30F5}"/>
              </a:ext>
            </a:extLst>
          </p:cNvPr>
          <p:cNvSpPr/>
          <p:nvPr/>
        </p:nvSpPr>
        <p:spPr>
          <a:xfrm>
            <a:off x="2780137" y="4863424"/>
            <a:ext cx="365760" cy="365760"/>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3</a:t>
            </a:r>
          </a:p>
        </p:txBody>
      </p:sp>
    </p:spTree>
    <p:extLst>
      <p:ext uri="{BB962C8B-B14F-4D97-AF65-F5344CB8AC3E}">
        <p14:creationId xmlns:p14="http://schemas.microsoft.com/office/powerpoint/2010/main" val="3838928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7017F-2959-485B-86CE-287EE3978DC8}"/>
              </a:ext>
            </a:extLst>
          </p:cNvPr>
          <p:cNvSpPr>
            <a:spLocks noGrp="1"/>
          </p:cNvSpPr>
          <p:nvPr>
            <p:ph type="title"/>
          </p:nvPr>
        </p:nvSpPr>
        <p:spPr>
          <a:xfrm>
            <a:off x="1143000" y="161021"/>
            <a:ext cx="9875520" cy="1356360"/>
          </a:xfrm>
        </p:spPr>
        <p:txBody>
          <a:bodyPr>
            <a:normAutofit/>
          </a:bodyPr>
          <a:lstStyle/>
          <a:p>
            <a:pPr algn="ctr"/>
            <a:r>
              <a:rPr lang="en-US" sz="4200" dirty="0"/>
              <a:t>Misconceptions of ADF Opioids</a:t>
            </a:r>
          </a:p>
        </p:txBody>
      </p:sp>
      <p:sp>
        <p:nvSpPr>
          <p:cNvPr id="4" name="Rectangle: Rounded Corners 3">
            <a:extLst>
              <a:ext uri="{FF2B5EF4-FFF2-40B4-BE49-F238E27FC236}">
                <a16:creationId xmlns:a16="http://schemas.microsoft.com/office/drawing/2014/main" id="{E29625B1-BF77-4EDC-ADCD-A68BF0C7DC31}"/>
              </a:ext>
            </a:extLst>
          </p:cNvPr>
          <p:cNvSpPr/>
          <p:nvPr/>
        </p:nvSpPr>
        <p:spPr>
          <a:xfrm>
            <a:off x="2403293" y="5330184"/>
            <a:ext cx="7116791" cy="754601"/>
          </a:xfrm>
          <a:prstGeom prst="roundRect">
            <a:avLst/>
          </a:prstGeom>
          <a:ln cap="rnd">
            <a:headEnd type="none" w="med" len="med"/>
            <a:tailEnd type="none" w="med" len="med"/>
          </a:ln>
          <a:effectLst>
            <a:softEdge rad="0"/>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2400" b="1" dirty="0">
                <a:solidFill>
                  <a:schemeClr val="accent1"/>
                </a:solidFill>
              </a:rPr>
              <a:t>Significant Payor Education is Required</a:t>
            </a:r>
          </a:p>
        </p:txBody>
      </p:sp>
      <p:graphicFrame>
        <p:nvGraphicFramePr>
          <p:cNvPr id="5" name="Content Placeholder 6">
            <a:extLst>
              <a:ext uri="{FF2B5EF4-FFF2-40B4-BE49-F238E27FC236}">
                <a16:creationId xmlns:a16="http://schemas.microsoft.com/office/drawing/2014/main" id="{33DEB08C-FCD2-446F-865A-3700232DEB31}"/>
              </a:ext>
            </a:extLst>
          </p:cNvPr>
          <p:cNvGraphicFramePr>
            <a:graphicFrameLocks/>
          </p:cNvGraphicFramePr>
          <p:nvPr>
            <p:extLst>
              <p:ext uri="{D42A27DB-BD31-4B8C-83A1-F6EECF244321}">
                <p14:modId xmlns:p14="http://schemas.microsoft.com/office/powerpoint/2010/main" val="3718217418"/>
              </p:ext>
            </p:extLst>
          </p:nvPr>
        </p:nvGraphicFramePr>
        <p:xfrm>
          <a:off x="1768415" y="1759932"/>
          <a:ext cx="8386548" cy="3106590"/>
        </p:xfrm>
        <a:graphic>
          <a:graphicData uri="http://schemas.openxmlformats.org/drawingml/2006/table">
            <a:tbl>
              <a:tblPr bandRow="1">
                <a:tableStyleId>{5C22544A-7EE6-4342-B048-85BDC9FD1C3A}</a:tableStyleId>
              </a:tblPr>
              <a:tblGrid>
                <a:gridCol w="6605664">
                  <a:extLst>
                    <a:ext uri="{9D8B030D-6E8A-4147-A177-3AD203B41FA5}">
                      <a16:colId xmlns:a16="http://schemas.microsoft.com/office/drawing/2014/main" val="4170545067"/>
                    </a:ext>
                  </a:extLst>
                </a:gridCol>
                <a:gridCol w="1780884">
                  <a:extLst>
                    <a:ext uri="{9D8B030D-6E8A-4147-A177-3AD203B41FA5}">
                      <a16:colId xmlns:a16="http://schemas.microsoft.com/office/drawing/2014/main" val="1987030018"/>
                    </a:ext>
                  </a:extLst>
                </a:gridCol>
              </a:tblGrid>
              <a:tr h="517765">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a:solidFill>
                            <a:srgbClr val="1CADE4"/>
                          </a:solidFill>
                        </a:rPr>
                        <a:t>All ADFs are the same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000" b="1" dirty="0">
                          <a:solidFill>
                            <a:srgbClr val="1CADE4"/>
                          </a:solidFill>
                        </a:rPr>
                        <a:t>False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70513179"/>
                  </a:ext>
                </a:extLst>
              </a:tr>
              <a:tr h="517765">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1CADE4"/>
                          </a:solidFill>
                        </a:rPr>
                        <a:t>No “real world” evidence of decreasing abuse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000" b="1" dirty="0">
                          <a:solidFill>
                            <a:srgbClr val="1CADE4"/>
                          </a:solidFill>
                        </a:rPr>
                        <a:t>False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31631914"/>
                  </a:ext>
                </a:extLst>
              </a:tr>
              <a:tr h="517765">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1CADE4"/>
                          </a:solidFill>
                        </a:rPr>
                        <a:t>Abusers just take too many pills (i.e. don’t manipulate)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000" b="1" dirty="0">
                          <a:solidFill>
                            <a:srgbClr val="1CADE4"/>
                          </a:solidFill>
                        </a:rPr>
                        <a:t>Sometimes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11961058"/>
                  </a:ext>
                </a:extLst>
              </a:tr>
              <a:tr h="517765">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1CADE4"/>
                          </a:solidFill>
                        </a:rPr>
                        <a:t>ADFs should be saved for “high risk” patients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000" b="1" dirty="0">
                          <a:solidFill>
                            <a:srgbClr val="1CADE4"/>
                          </a:solidFill>
                        </a:rPr>
                        <a:t>False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63195056"/>
                  </a:ext>
                </a:extLst>
              </a:tr>
              <a:tr h="517765">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1CADE4"/>
                          </a:solidFill>
                        </a:rPr>
                        <a:t>ADFs can’t stop most common method of abuse (Oral)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000" b="1" dirty="0">
                          <a:solidFill>
                            <a:srgbClr val="1CADE4"/>
                          </a:solidFill>
                        </a:rPr>
                        <a:t>Sometimes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68464523"/>
                  </a:ext>
                </a:extLst>
              </a:tr>
              <a:tr h="517765">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1CADE4"/>
                          </a:solidFill>
                        </a:rPr>
                        <a:t>Limiting access to ER opioids will decrease abuse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000" b="1" dirty="0">
                          <a:solidFill>
                            <a:srgbClr val="1CADE4"/>
                          </a:solidFill>
                        </a:rPr>
                        <a:t>False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0136592"/>
                  </a:ext>
                </a:extLst>
              </a:tr>
            </a:tbl>
          </a:graphicData>
        </a:graphic>
      </p:graphicFrame>
    </p:spTree>
    <p:extLst>
      <p:ext uri="{BB962C8B-B14F-4D97-AF65-F5344CB8AC3E}">
        <p14:creationId xmlns:p14="http://schemas.microsoft.com/office/powerpoint/2010/main" val="3903591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7C453-2D2D-4D43-94FD-1995D1242E32}"/>
              </a:ext>
            </a:extLst>
          </p:cNvPr>
          <p:cNvSpPr>
            <a:spLocks noGrp="1"/>
          </p:cNvSpPr>
          <p:nvPr>
            <p:ph type="title"/>
          </p:nvPr>
        </p:nvSpPr>
        <p:spPr>
          <a:xfrm>
            <a:off x="889958" y="414642"/>
            <a:ext cx="10412083" cy="1356360"/>
          </a:xfrm>
        </p:spPr>
        <p:txBody>
          <a:bodyPr>
            <a:noAutofit/>
          </a:bodyPr>
          <a:lstStyle/>
          <a:p>
            <a:pPr algn="ctr"/>
            <a:r>
              <a:rPr lang="en-US" sz="3200" dirty="0"/>
              <a:t>Opioid prescribing is going down while overdose deaths are going up – who is new legislation helping?  Who is it hurting?</a:t>
            </a:r>
          </a:p>
        </p:txBody>
      </p:sp>
      <p:pic>
        <p:nvPicPr>
          <p:cNvPr id="4" name="Picture 2" descr="The figure above is a set of four line graphs showing the annual opioid prescribing rates, by number of days’ supply, average daily morphine milligram equivalent (MME) per prescription, and average number of days’ supply per prescription in the United States during 2006–2015.">
            <a:extLst>
              <a:ext uri="{FF2B5EF4-FFF2-40B4-BE49-F238E27FC236}">
                <a16:creationId xmlns:a16="http://schemas.microsoft.com/office/drawing/2014/main" id="{EF510B60-908A-4D20-B496-33B3060BB7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9802" b="50333"/>
          <a:stretch/>
        </p:blipFill>
        <p:spPr bwMode="auto">
          <a:xfrm>
            <a:off x="707260" y="2601608"/>
            <a:ext cx="4964116" cy="34963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d14rmgtrwzf5a.cloudfront.net/sites/default/files/cdcwonder2016_2.jpg">
            <a:extLst>
              <a:ext uri="{FF2B5EF4-FFF2-40B4-BE49-F238E27FC236}">
                <a16:creationId xmlns:a16="http://schemas.microsoft.com/office/drawing/2014/main" id="{C801EC4F-58FF-4A64-88E4-22562D9F90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6594" y="2256172"/>
            <a:ext cx="5582915" cy="4187186"/>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904346C-2F38-4703-8AAD-14413363198B}"/>
              </a:ext>
            </a:extLst>
          </p:cNvPr>
          <p:cNvSpPr txBox="1"/>
          <p:nvPr/>
        </p:nvSpPr>
        <p:spPr>
          <a:xfrm>
            <a:off x="1123688" y="5926956"/>
            <a:ext cx="4131259" cy="246221"/>
          </a:xfrm>
          <a:prstGeom prst="rect">
            <a:avLst/>
          </a:prstGeom>
          <a:noFill/>
        </p:spPr>
        <p:txBody>
          <a:bodyPr wrap="none" rtlCol="0">
            <a:spAutoFit/>
          </a:bodyPr>
          <a:lstStyle/>
          <a:p>
            <a:r>
              <a:rPr lang="en-US" sz="1000" dirty="0"/>
              <a:t>CDC statistics: https://www.cdc.gov/drugoverdose/maps/rxrate-maps.html</a:t>
            </a:r>
          </a:p>
        </p:txBody>
      </p:sp>
    </p:spTree>
    <p:extLst>
      <p:ext uri="{BB962C8B-B14F-4D97-AF65-F5344CB8AC3E}">
        <p14:creationId xmlns:p14="http://schemas.microsoft.com/office/powerpoint/2010/main" val="3967689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8B62F-BCD2-4374-A4E5-709A3F223EBF}"/>
              </a:ext>
            </a:extLst>
          </p:cNvPr>
          <p:cNvSpPr>
            <a:spLocks noGrp="1"/>
          </p:cNvSpPr>
          <p:nvPr>
            <p:ph type="title"/>
          </p:nvPr>
        </p:nvSpPr>
        <p:spPr/>
        <p:txBody>
          <a:bodyPr/>
          <a:lstStyle/>
          <a:p>
            <a:pPr algn="ctr"/>
            <a:r>
              <a:rPr lang="en-US" dirty="0"/>
              <a:t>BULLPEN SLIDES </a:t>
            </a:r>
          </a:p>
        </p:txBody>
      </p:sp>
      <p:pic>
        <p:nvPicPr>
          <p:cNvPr id="1026" name="Picture 1" descr="Image result for red sox bullpen">
            <a:extLst>
              <a:ext uri="{FF2B5EF4-FFF2-40B4-BE49-F238E27FC236}">
                <a16:creationId xmlns:a16="http://schemas.microsoft.com/office/drawing/2014/main" id="{9AB1F735-6033-4144-BACC-EF951E1790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0" y="1940081"/>
            <a:ext cx="62865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3645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figure above is a set of four line graphs showing the annual opioid prescribing rates, by number of days’ supply, average daily morphine milligram equivalent (MME) per prescription, and average number of days’ supply per prescription in the United States during 2006–2015.">
            <a:extLst>
              <a:ext uri="{FF2B5EF4-FFF2-40B4-BE49-F238E27FC236}">
                <a16:creationId xmlns:a16="http://schemas.microsoft.com/office/drawing/2014/main" id="{9A409532-814E-429D-9F7E-4FEEB51F18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9802" b="50333"/>
          <a:stretch/>
        </p:blipFill>
        <p:spPr bwMode="auto">
          <a:xfrm>
            <a:off x="963132" y="1166695"/>
            <a:ext cx="4085419" cy="28774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he figure above is a set of four line graphs showing the annual opioid prescribing rates, by number of days’ supply, average daily morphine milligram equivalent (MME) per prescription, and average number of days’ supply per prescription in the United States during 2006–2015.">
            <a:extLst>
              <a:ext uri="{FF2B5EF4-FFF2-40B4-BE49-F238E27FC236}">
                <a16:creationId xmlns:a16="http://schemas.microsoft.com/office/drawing/2014/main" id="{9E524E68-2E37-4A10-A83E-ADA6BC12B7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624" b="49871"/>
          <a:stretch/>
        </p:blipFill>
        <p:spPr bwMode="auto">
          <a:xfrm>
            <a:off x="6454881" y="1137969"/>
            <a:ext cx="4060970" cy="29348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e figure above is a set of four line graphs showing the annual opioid prescribing rates, by number of days’ supply, average daily morphine milligram equivalent (MME) per prescription, and average number of days’ supply per prescription in the United States during 2006–2015.">
            <a:extLst>
              <a:ext uri="{FF2B5EF4-FFF2-40B4-BE49-F238E27FC236}">
                <a16:creationId xmlns:a16="http://schemas.microsoft.com/office/drawing/2014/main" id="{54582130-68D2-41CE-9BE4-641CABB4F7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9667" r="49802"/>
          <a:stretch/>
        </p:blipFill>
        <p:spPr bwMode="auto">
          <a:xfrm>
            <a:off x="6935638" y="3876143"/>
            <a:ext cx="3355758" cy="23952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he figure above is a set of four line graphs showing the annual opioid prescribing rates, by number of days’ supply, average daily morphine milligram equivalent (MME) per prescription, and average number of days’ supply per prescription in the United States during 2006–2015.">
            <a:extLst>
              <a:ext uri="{FF2B5EF4-FFF2-40B4-BE49-F238E27FC236}">
                <a16:creationId xmlns:a16="http://schemas.microsoft.com/office/drawing/2014/main" id="{B30287B8-48C2-4EAE-8717-E2F88AB71C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198" t="49667"/>
          <a:stretch/>
        </p:blipFill>
        <p:spPr bwMode="auto">
          <a:xfrm>
            <a:off x="1427428" y="3891682"/>
            <a:ext cx="3286126" cy="236416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5CDFB740-A920-4C7B-8385-8C4AB1685CBC}"/>
              </a:ext>
            </a:extLst>
          </p:cNvPr>
          <p:cNvSpPr>
            <a:spLocks noGrp="1"/>
          </p:cNvSpPr>
          <p:nvPr>
            <p:ph type="title"/>
          </p:nvPr>
        </p:nvSpPr>
        <p:spPr>
          <a:xfrm>
            <a:off x="1147618" y="287674"/>
            <a:ext cx="9601200" cy="1142385"/>
          </a:xfrm>
        </p:spPr>
        <p:txBody>
          <a:bodyPr>
            <a:normAutofit/>
          </a:bodyPr>
          <a:lstStyle/>
          <a:p>
            <a:pPr algn="ctr"/>
            <a:r>
              <a:rPr lang="en-US" sz="3600" dirty="0"/>
              <a:t>Prescribing Rates are Dropping</a:t>
            </a:r>
          </a:p>
        </p:txBody>
      </p:sp>
      <p:sp>
        <p:nvSpPr>
          <p:cNvPr id="8" name="TextBox 7">
            <a:extLst>
              <a:ext uri="{FF2B5EF4-FFF2-40B4-BE49-F238E27FC236}">
                <a16:creationId xmlns:a16="http://schemas.microsoft.com/office/drawing/2014/main" id="{1F15FF4A-9158-4181-96F0-30A07126BF76}"/>
              </a:ext>
            </a:extLst>
          </p:cNvPr>
          <p:cNvSpPr txBox="1"/>
          <p:nvPr/>
        </p:nvSpPr>
        <p:spPr>
          <a:xfrm>
            <a:off x="3643085" y="6324105"/>
            <a:ext cx="4905830" cy="276999"/>
          </a:xfrm>
          <a:prstGeom prst="rect">
            <a:avLst/>
          </a:prstGeom>
          <a:noFill/>
        </p:spPr>
        <p:txBody>
          <a:bodyPr wrap="none" rtlCol="0">
            <a:spAutoFit/>
          </a:bodyPr>
          <a:lstStyle/>
          <a:p>
            <a:r>
              <a:rPr lang="en-US" sz="1200" dirty="0"/>
              <a:t>CDC statistics: https://www.cdc.gov/drugoverdose/maps/rxrate-maps.html</a:t>
            </a:r>
          </a:p>
        </p:txBody>
      </p:sp>
    </p:spTree>
    <p:extLst>
      <p:ext uri="{BB962C8B-B14F-4D97-AF65-F5344CB8AC3E}">
        <p14:creationId xmlns:p14="http://schemas.microsoft.com/office/powerpoint/2010/main" val="1903843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d14rmgtrwzf5a.cloudfront.net/sites/default/files/cdcwonder2016_4.jpg">
            <a:extLst>
              <a:ext uri="{FF2B5EF4-FFF2-40B4-BE49-F238E27FC236}">
                <a16:creationId xmlns:a16="http://schemas.microsoft.com/office/drawing/2014/main" id="{217811B0-4F66-4477-A5B5-58E00A1D1E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9856" y="1361390"/>
            <a:ext cx="3883707" cy="2912780"/>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30A78AF-8ABF-4FA7-9544-05D470A6D103}"/>
              </a:ext>
            </a:extLst>
          </p:cNvPr>
          <p:cNvSpPr>
            <a:spLocks noGrp="1"/>
          </p:cNvSpPr>
          <p:nvPr>
            <p:ph type="title"/>
          </p:nvPr>
        </p:nvSpPr>
        <p:spPr>
          <a:xfrm>
            <a:off x="1263770" y="74763"/>
            <a:ext cx="9875520" cy="1356360"/>
          </a:xfrm>
        </p:spPr>
        <p:txBody>
          <a:bodyPr/>
          <a:lstStyle/>
          <a:p>
            <a:pPr algn="ctr"/>
            <a:r>
              <a:rPr lang="en-US" sz="3600" dirty="0"/>
              <a:t>But the Death Rate Keeps Climbing</a:t>
            </a:r>
          </a:p>
        </p:txBody>
      </p:sp>
      <p:pic>
        <p:nvPicPr>
          <p:cNvPr id="3076" name="Picture 4" descr="https://d14rmgtrwzf5a.cloudfront.net/sites/default/files/cdcwonder2016_2.jpg">
            <a:extLst>
              <a:ext uri="{FF2B5EF4-FFF2-40B4-BE49-F238E27FC236}">
                <a16:creationId xmlns:a16="http://schemas.microsoft.com/office/drawing/2014/main" id="{C2105A58-70A1-4A29-BA49-DD9437DB4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936" y="1188841"/>
            <a:ext cx="4115648" cy="3086736"/>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3080" name="Picture 8" descr="https://d14rmgtrwzf5a.cloudfront.net/sites/default/files/cdcwonder2016_5.jpg">
            <a:extLst>
              <a:ext uri="{FF2B5EF4-FFF2-40B4-BE49-F238E27FC236}">
                <a16:creationId xmlns:a16="http://schemas.microsoft.com/office/drawing/2014/main" id="{F0C8A710-0734-47A8-ADFE-304F972616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0286" y="3469717"/>
            <a:ext cx="4124528" cy="3093396"/>
          </a:xfrm>
          <a:prstGeom prst="rect">
            <a:avLst/>
          </a:prstGeom>
          <a:solidFill>
            <a:schemeClr val="bg1"/>
          </a:solidFill>
          <a:ln>
            <a:solidFill>
              <a:schemeClr val="bg1">
                <a:lumMod val="65000"/>
              </a:schemeClr>
            </a:solidFill>
          </a:ln>
          <a:extLst/>
        </p:spPr>
      </p:pic>
    </p:spTree>
    <p:extLst>
      <p:ext uri="{BB962C8B-B14F-4D97-AF65-F5344CB8AC3E}">
        <p14:creationId xmlns:p14="http://schemas.microsoft.com/office/powerpoint/2010/main" val="1875264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BAE90-8F9B-4D05-8AB7-D1E7426334D8}"/>
              </a:ext>
            </a:extLst>
          </p:cNvPr>
          <p:cNvSpPr>
            <a:spLocks noGrp="1"/>
          </p:cNvSpPr>
          <p:nvPr>
            <p:ph type="title"/>
          </p:nvPr>
        </p:nvSpPr>
        <p:spPr>
          <a:xfrm>
            <a:off x="1143000" y="212792"/>
            <a:ext cx="9875520" cy="1356360"/>
          </a:xfrm>
        </p:spPr>
        <p:txBody>
          <a:bodyPr/>
          <a:lstStyle/>
          <a:p>
            <a:pPr algn="ctr"/>
            <a:r>
              <a:rPr lang="en-US" dirty="0"/>
              <a:t>Sources of Drug Diversion</a:t>
            </a:r>
          </a:p>
        </p:txBody>
      </p:sp>
      <p:sp>
        <p:nvSpPr>
          <p:cNvPr id="3" name="Content Placeholder 2">
            <a:extLst>
              <a:ext uri="{FF2B5EF4-FFF2-40B4-BE49-F238E27FC236}">
                <a16:creationId xmlns:a16="http://schemas.microsoft.com/office/drawing/2014/main" id="{1F78B1C0-6A9E-4228-9313-6A6BAA8EA396}"/>
              </a:ext>
            </a:extLst>
          </p:cNvPr>
          <p:cNvSpPr>
            <a:spLocks noGrp="1"/>
          </p:cNvSpPr>
          <p:nvPr>
            <p:ph sz="half" idx="1"/>
          </p:nvPr>
        </p:nvSpPr>
        <p:spPr>
          <a:xfrm>
            <a:off x="1401792" y="2572801"/>
            <a:ext cx="4953000" cy="2766922"/>
          </a:xfrm>
        </p:spPr>
        <p:txBody>
          <a:bodyPr>
            <a:normAutofit/>
          </a:bodyPr>
          <a:lstStyle/>
          <a:p>
            <a:r>
              <a:rPr lang="en-US" dirty="0"/>
              <a:t>Diversion of legitimately prescribed opioid products is a real concern</a:t>
            </a:r>
          </a:p>
          <a:p>
            <a:endParaRPr lang="en-US" dirty="0"/>
          </a:p>
          <a:p>
            <a:r>
              <a:rPr lang="en-US" dirty="0"/>
              <a:t>ADF technologies can prevent diverted medications from being manipulated for abuse, likely resulting in better outcomes for abusers</a:t>
            </a:r>
          </a:p>
        </p:txBody>
      </p:sp>
      <p:pic>
        <p:nvPicPr>
          <p:cNvPr id="5" name="Picture 4">
            <a:extLst>
              <a:ext uri="{FF2B5EF4-FFF2-40B4-BE49-F238E27FC236}">
                <a16:creationId xmlns:a16="http://schemas.microsoft.com/office/drawing/2014/main" id="{B338DC05-236E-46D3-B87F-F014AC9B8EF6}"/>
              </a:ext>
            </a:extLst>
          </p:cNvPr>
          <p:cNvPicPr>
            <a:picLocks noChangeAspect="1"/>
          </p:cNvPicPr>
          <p:nvPr/>
        </p:nvPicPr>
        <p:blipFill>
          <a:blip r:embed="rId2"/>
          <a:stretch>
            <a:fillRect/>
          </a:stretch>
        </p:blipFill>
        <p:spPr>
          <a:xfrm>
            <a:off x="6948602" y="1362974"/>
            <a:ext cx="4496129" cy="5186577"/>
          </a:xfrm>
          <a:prstGeom prst="rect">
            <a:avLst/>
          </a:prstGeom>
        </p:spPr>
      </p:pic>
    </p:spTree>
    <p:extLst>
      <p:ext uri="{BB962C8B-B14F-4D97-AF65-F5344CB8AC3E}">
        <p14:creationId xmlns:p14="http://schemas.microsoft.com/office/powerpoint/2010/main" val="1374548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D1064E-1646-4668-A8F1-02DA740ADEA3}"/>
              </a:ext>
            </a:extLst>
          </p:cNvPr>
          <p:cNvSpPr>
            <a:spLocks noGrp="1"/>
          </p:cNvSpPr>
          <p:nvPr>
            <p:ph idx="1"/>
          </p:nvPr>
        </p:nvSpPr>
        <p:spPr/>
        <p:txBody>
          <a:bodyPr>
            <a:normAutofit/>
          </a:bodyPr>
          <a:lstStyle/>
          <a:p>
            <a:r>
              <a:rPr lang="en-US" sz="1800" b="1" dirty="0"/>
              <a:t>Conclusions:</a:t>
            </a:r>
            <a:r>
              <a:rPr lang="en-US" sz="1800" dirty="0"/>
              <a:t>  “Our results suggest that self-treatment of co-morbid psychiatric disturbances is a powerful motivating force to initiate and sustain abuse of opioids and that the initial source of drugs – a prescription of experimentation – is largely irrelevant in the progression to a substance use disorder”</a:t>
            </a:r>
          </a:p>
          <a:p>
            <a:endParaRPr lang="en-US" sz="1800" b="1" dirty="0"/>
          </a:p>
          <a:p>
            <a:endParaRPr lang="en-US" sz="1800" b="1" dirty="0"/>
          </a:p>
          <a:p>
            <a:endParaRPr lang="en-US" sz="1800" b="1" dirty="0"/>
          </a:p>
          <a:p>
            <a:endParaRPr lang="en-US" sz="1800" b="1" dirty="0"/>
          </a:p>
        </p:txBody>
      </p:sp>
      <p:pic>
        <p:nvPicPr>
          <p:cNvPr id="4" name="Picture 3">
            <a:extLst>
              <a:ext uri="{FF2B5EF4-FFF2-40B4-BE49-F238E27FC236}">
                <a16:creationId xmlns:a16="http://schemas.microsoft.com/office/drawing/2014/main" id="{98EA03FF-F455-469E-B899-8FF29EB11499}"/>
              </a:ext>
            </a:extLst>
          </p:cNvPr>
          <p:cNvPicPr>
            <a:picLocks noChangeAspect="1"/>
          </p:cNvPicPr>
          <p:nvPr/>
        </p:nvPicPr>
        <p:blipFill>
          <a:blip r:embed="rId2"/>
          <a:stretch>
            <a:fillRect/>
          </a:stretch>
        </p:blipFill>
        <p:spPr>
          <a:xfrm>
            <a:off x="670099" y="479369"/>
            <a:ext cx="7917255" cy="1312486"/>
          </a:xfrm>
          <a:prstGeom prst="rect">
            <a:avLst/>
          </a:prstGeom>
        </p:spPr>
      </p:pic>
      <p:pic>
        <p:nvPicPr>
          <p:cNvPr id="1026" name="Picture 2" descr="http://ars.els-cdn.com/content/image/1-s2.0-S0376871616300011-gr1_lrg.jpg">
            <a:extLst>
              <a:ext uri="{FF2B5EF4-FFF2-40B4-BE49-F238E27FC236}">
                <a16:creationId xmlns:a16="http://schemas.microsoft.com/office/drawing/2014/main" id="{F6782036-4832-4584-8894-C2F8A1181F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 y="3274346"/>
            <a:ext cx="4758813" cy="20714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ars.els-cdn.com/content/image/1-s2.0-S0376871616300011-gr2_lrg.jpg">
            <a:extLst>
              <a:ext uri="{FF2B5EF4-FFF2-40B4-BE49-F238E27FC236}">
                <a16:creationId xmlns:a16="http://schemas.microsoft.com/office/drawing/2014/main" id="{1B122C8F-4D58-45E5-9302-6BE88A91E3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1308" y="3274346"/>
            <a:ext cx="4794372" cy="20756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45061D3-38EE-4F87-97EA-D41F55B09D84}"/>
              </a:ext>
            </a:extLst>
          </p:cNvPr>
          <p:cNvSpPr/>
          <p:nvPr/>
        </p:nvSpPr>
        <p:spPr>
          <a:xfrm>
            <a:off x="1097280" y="5345793"/>
            <a:ext cx="4758813" cy="1107996"/>
          </a:xfrm>
          <a:prstGeom prst="rect">
            <a:avLst/>
          </a:prstGeom>
        </p:spPr>
        <p:txBody>
          <a:bodyPr wrap="square">
            <a:spAutoFit/>
          </a:bodyPr>
          <a:lstStyle/>
          <a:p>
            <a:r>
              <a:rPr lang="en-US" sz="1100" dirty="0">
                <a:solidFill>
                  <a:schemeClr val="tx2"/>
                </a:solidFill>
                <a:latin typeface="Arial" panose="020B0604020202020204" pitchFamily="34" charset="0"/>
              </a:rPr>
              <a:t>Fig. 1. Top fifty stem words provided by Rx and Non-Rx RAPID participants in response to the question </a:t>
            </a:r>
            <a:r>
              <a:rPr lang="en-US" sz="1100" i="1" dirty="0">
                <a:solidFill>
                  <a:schemeClr val="tx2"/>
                </a:solidFill>
                <a:latin typeface="Arial" panose="020B0604020202020204" pitchFamily="34" charset="0"/>
              </a:rPr>
              <a:t>“Please list three words that best describe how opioids made you feel?”</a:t>
            </a:r>
            <a:r>
              <a:rPr lang="en-US" sz="1100" dirty="0">
                <a:solidFill>
                  <a:schemeClr val="tx2"/>
                </a:solidFill>
              </a:rPr>
              <a:t> Word frequencies are represented as tag cloud (i.e., the larger the word, the more frequently found in the data). Frequencies ranged from 0.40% to 7.1% of all analyzed words (Rx[N = 198], Non-Rx[N = 250]).</a:t>
            </a:r>
          </a:p>
        </p:txBody>
      </p:sp>
      <p:sp>
        <p:nvSpPr>
          <p:cNvPr id="6" name="Rectangle 5">
            <a:extLst>
              <a:ext uri="{FF2B5EF4-FFF2-40B4-BE49-F238E27FC236}">
                <a16:creationId xmlns:a16="http://schemas.microsoft.com/office/drawing/2014/main" id="{5C721445-327D-4851-8255-3044A686E225}"/>
              </a:ext>
            </a:extLst>
          </p:cNvPr>
          <p:cNvSpPr/>
          <p:nvPr/>
        </p:nvSpPr>
        <p:spPr>
          <a:xfrm>
            <a:off x="6361308" y="5345793"/>
            <a:ext cx="4794372" cy="1277273"/>
          </a:xfrm>
          <a:prstGeom prst="rect">
            <a:avLst/>
          </a:prstGeom>
        </p:spPr>
        <p:txBody>
          <a:bodyPr wrap="square">
            <a:spAutoFit/>
          </a:bodyPr>
          <a:lstStyle/>
          <a:p>
            <a:r>
              <a:rPr lang="en-US" sz="1100" dirty="0">
                <a:solidFill>
                  <a:schemeClr val="tx2"/>
                </a:solidFill>
                <a:latin typeface="Arial" panose="020B0604020202020204" pitchFamily="34" charset="0"/>
              </a:rPr>
              <a:t>Fig. 2. Top fifty stem words provided by Rx and Non-Rx RAPID participants in response to the question </a:t>
            </a:r>
            <a:r>
              <a:rPr lang="en-US" sz="1100" i="1" dirty="0">
                <a:solidFill>
                  <a:schemeClr val="tx2"/>
                </a:solidFill>
                <a:latin typeface="Arial" panose="020B0604020202020204" pitchFamily="34" charset="0"/>
              </a:rPr>
              <a:t>“In your own words, describe your motivations for using opioids right before you entered your first treatment program for opioid abuse.”</a:t>
            </a:r>
            <a:r>
              <a:rPr lang="en-US" sz="1100" dirty="0">
                <a:solidFill>
                  <a:schemeClr val="tx2"/>
                </a:solidFill>
              </a:rPr>
              <a:t> Word frequencies are represented as tag cloud (i.e., the larger the word, the more frequently found in the data). Frequencies ranged from 0.35% to 3.3% of all analyzed words (Rx[N = 839], Non-Rx[N = 854]).</a:t>
            </a:r>
          </a:p>
        </p:txBody>
      </p:sp>
    </p:spTree>
    <p:extLst>
      <p:ext uri="{BB962C8B-B14F-4D97-AF65-F5344CB8AC3E}">
        <p14:creationId xmlns:p14="http://schemas.microsoft.com/office/powerpoint/2010/main" val="2570666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AC76B-6142-4DC9-878D-C44CD56734CC}"/>
              </a:ext>
            </a:extLst>
          </p:cNvPr>
          <p:cNvSpPr>
            <a:spLocks noGrp="1"/>
          </p:cNvSpPr>
          <p:nvPr>
            <p:ph type="title"/>
          </p:nvPr>
        </p:nvSpPr>
        <p:spPr>
          <a:xfrm>
            <a:off x="1143000" y="109274"/>
            <a:ext cx="9875520" cy="1356360"/>
          </a:xfrm>
        </p:spPr>
        <p:txBody>
          <a:bodyPr>
            <a:normAutofit/>
          </a:bodyPr>
          <a:lstStyle/>
          <a:p>
            <a:pPr algn="ctr"/>
            <a:r>
              <a:rPr lang="en-US" sz="4200" dirty="0"/>
              <a:t>ADFs are Associated with Cost Savings</a:t>
            </a:r>
          </a:p>
        </p:txBody>
      </p:sp>
      <p:sp>
        <p:nvSpPr>
          <p:cNvPr id="3" name="Content Placeholder 2">
            <a:extLst>
              <a:ext uri="{FF2B5EF4-FFF2-40B4-BE49-F238E27FC236}">
                <a16:creationId xmlns:a16="http://schemas.microsoft.com/office/drawing/2014/main" id="{E35157C7-AAF1-4C48-851B-F1C080A2CE18}"/>
              </a:ext>
            </a:extLst>
          </p:cNvPr>
          <p:cNvSpPr>
            <a:spLocks noGrp="1"/>
          </p:cNvSpPr>
          <p:nvPr>
            <p:ph idx="1"/>
          </p:nvPr>
        </p:nvSpPr>
        <p:spPr>
          <a:xfrm>
            <a:off x="713920" y="1368284"/>
            <a:ext cx="11142482" cy="523217"/>
          </a:xfrm>
        </p:spPr>
        <p:txBody>
          <a:bodyPr/>
          <a:lstStyle/>
          <a:p>
            <a:r>
              <a:rPr lang="en-US" dirty="0"/>
              <a:t>Introduction of ADFs has also been associated with reductions in medical and societal costs</a:t>
            </a:r>
            <a:r>
              <a:rPr lang="en-US" baseline="30000" dirty="0"/>
              <a:t>1-4</a:t>
            </a:r>
          </a:p>
          <a:p>
            <a:endParaRPr lang="en-US" dirty="0"/>
          </a:p>
        </p:txBody>
      </p:sp>
      <p:sp>
        <p:nvSpPr>
          <p:cNvPr id="10" name="Slide Number Placeholder 9"/>
          <p:cNvSpPr>
            <a:spLocks noGrp="1"/>
          </p:cNvSpPr>
          <p:nvPr>
            <p:ph type="sldNum" sz="quarter" idx="12"/>
          </p:nvPr>
        </p:nvSpPr>
        <p:spPr/>
        <p:txBody>
          <a:bodyPr>
            <a:normAutofit/>
          </a:bodyPr>
          <a:lstStyle/>
          <a:p>
            <a:fld id="{6C14916E-9AEB-E640-8DEC-A31403892D0C}" type="slidenum">
              <a:rPr lang="en-US" smtClean="0"/>
              <a:t>29</a:t>
            </a:fld>
            <a:endParaRPr lang="en-US" dirty="0"/>
          </a:p>
        </p:txBody>
      </p:sp>
      <p:sp>
        <p:nvSpPr>
          <p:cNvPr id="11" name="TextBox 10"/>
          <p:cNvSpPr txBox="1"/>
          <p:nvPr/>
        </p:nvSpPr>
        <p:spPr>
          <a:xfrm>
            <a:off x="1933854" y="6213791"/>
            <a:ext cx="10079035" cy="338554"/>
          </a:xfrm>
          <a:prstGeom prst="rect">
            <a:avLst/>
          </a:prstGeom>
          <a:noFill/>
        </p:spPr>
        <p:txBody>
          <a:bodyPr wrap="square" rtlCol="0" anchor="b">
            <a:spAutoFit/>
          </a:bodyPr>
          <a:lstStyle/>
          <a:p>
            <a:r>
              <a:rPr lang="en-US" sz="800" dirty="0"/>
              <a:t>1. Gasior M, et al. </a:t>
            </a:r>
            <a:r>
              <a:rPr lang="en-US" sz="800" i="1" dirty="0"/>
              <a:t>Postgrad Med.</a:t>
            </a:r>
            <a:r>
              <a:rPr lang="en-US" sz="800" dirty="0"/>
              <a:t> 2016;128(1):85-96. 2. Skinner BJ. </a:t>
            </a:r>
            <a:r>
              <a:rPr lang="en-US" sz="800" i="1" dirty="0"/>
              <a:t>Canadian Health Policy</a:t>
            </a:r>
            <a:r>
              <a:rPr lang="en-US" sz="800" dirty="0"/>
              <a:t>, May 29, 2017. 3. Rossiter LF, et al. </a:t>
            </a:r>
            <a:r>
              <a:rPr lang="en-US" sz="800" i="1" dirty="0"/>
              <a:t>J Med Econ. </a:t>
            </a:r>
            <a:r>
              <a:rPr lang="en-US" sz="800" dirty="0"/>
              <a:t>2014;17(4):279-287. 4. Kirson NY, et al. </a:t>
            </a:r>
            <a:r>
              <a:rPr lang="en-US" sz="800" i="1" dirty="0"/>
              <a:t>Pain Med. </a:t>
            </a:r>
            <a:r>
              <a:rPr lang="en-US" sz="800" dirty="0"/>
              <a:t>2014;15:1450-1454.</a:t>
            </a:r>
          </a:p>
          <a:p>
            <a:r>
              <a:rPr lang="en-US" sz="800" i="1" dirty="0"/>
              <a:t>Figure reprinted with permission from Kirson NY, et al. Pain Med. 2014;15:1450-1454.</a:t>
            </a:r>
          </a:p>
        </p:txBody>
      </p:sp>
      <p:graphicFrame>
        <p:nvGraphicFramePr>
          <p:cNvPr id="12" name="Content Placeholder 13"/>
          <p:cNvGraphicFramePr>
            <a:graphicFrameLocks/>
          </p:cNvGraphicFramePr>
          <p:nvPr>
            <p:extLst>
              <p:ext uri="{D42A27DB-BD31-4B8C-83A1-F6EECF244321}">
                <p14:modId xmlns:p14="http://schemas.microsoft.com/office/powerpoint/2010/main" val="1771369995"/>
              </p:ext>
            </p:extLst>
          </p:nvPr>
        </p:nvGraphicFramePr>
        <p:xfrm>
          <a:off x="2875646" y="1612593"/>
          <a:ext cx="6410227" cy="4611235"/>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Connector 13">
            <a:extLst>
              <a:ext uri="{FF2B5EF4-FFF2-40B4-BE49-F238E27FC236}">
                <a16:creationId xmlns:a16="http://schemas.microsoft.com/office/drawing/2014/main" id="{B6A22565-8099-BC47-BCCF-F9C3EF69A087}"/>
              </a:ext>
            </a:extLst>
          </p:cNvPr>
          <p:cNvCxnSpPr/>
          <p:nvPr/>
        </p:nvCxnSpPr>
        <p:spPr>
          <a:xfrm>
            <a:off x="7950764" y="2664648"/>
            <a:ext cx="137160"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D7D4A99-A975-4315-BF59-83597E96DF7C}"/>
              </a:ext>
            </a:extLst>
          </p:cNvPr>
          <p:cNvSpPr txBox="1"/>
          <p:nvPr/>
        </p:nvSpPr>
        <p:spPr>
          <a:xfrm>
            <a:off x="8055263" y="3656997"/>
            <a:ext cx="1181542" cy="738664"/>
          </a:xfrm>
          <a:prstGeom prst="rect">
            <a:avLst/>
          </a:prstGeom>
          <a:noFill/>
        </p:spPr>
        <p:txBody>
          <a:bodyPr wrap="none" rtlCol="0">
            <a:spAutoFit/>
          </a:bodyPr>
          <a:lstStyle/>
          <a:p>
            <a:pPr algn="ctr"/>
            <a:r>
              <a:rPr lang="en-US" sz="1400" b="1" dirty="0"/>
              <a:t>Total annual </a:t>
            </a:r>
          </a:p>
          <a:p>
            <a:pPr algn="ctr"/>
            <a:r>
              <a:rPr lang="en-US" sz="1400" b="1" dirty="0"/>
              <a:t>cost savings</a:t>
            </a:r>
          </a:p>
          <a:p>
            <a:pPr algn="ctr"/>
            <a:r>
              <a:rPr lang="en-US" sz="1400" b="1" dirty="0"/>
              <a:t>$1.035B</a:t>
            </a:r>
          </a:p>
        </p:txBody>
      </p:sp>
    </p:spTree>
    <p:extLst>
      <p:ext uri="{BB962C8B-B14F-4D97-AF65-F5344CB8AC3E}">
        <p14:creationId xmlns:p14="http://schemas.microsoft.com/office/powerpoint/2010/main" val="327133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D54C4-BDA8-4F70-A6E1-D1DD1F70DF53}"/>
              </a:ext>
            </a:extLst>
          </p:cNvPr>
          <p:cNvSpPr>
            <a:spLocks noGrp="1"/>
          </p:cNvSpPr>
          <p:nvPr>
            <p:ph type="title"/>
          </p:nvPr>
        </p:nvSpPr>
        <p:spPr>
          <a:xfrm>
            <a:off x="1215736" y="309890"/>
            <a:ext cx="9760527" cy="1142385"/>
          </a:xfrm>
        </p:spPr>
        <p:txBody>
          <a:bodyPr>
            <a:normAutofit/>
          </a:bodyPr>
          <a:lstStyle/>
          <a:p>
            <a:pPr algn="ctr"/>
            <a:r>
              <a:rPr lang="en-US" sz="3600" dirty="0"/>
              <a:t>The Opioid Pendulum: Where Are We Now?</a:t>
            </a:r>
          </a:p>
        </p:txBody>
      </p:sp>
      <p:pic>
        <p:nvPicPr>
          <p:cNvPr id="15" name="Picture 14">
            <a:extLst>
              <a:ext uri="{FF2B5EF4-FFF2-40B4-BE49-F238E27FC236}">
                <a16:creationId xmlns:a16="http://schemas.microsoft.com/office/drawing/2014/main" id="{7E56D6F8-20B9-4C4A-B703-4C4E7905BCE2}"/>
              </a:ext>
            </a:extLst>
          </p:cNvPr>
          <p:cNvPicPr>
            <a:picLocks noChangeAspect="1"/>
          </p:cNvPicPr>
          <p:nvPr/>
        </p:nvPicPr>
        <p:blipFill>
          <a:blip r:embed="rId2"/>
          <a:stretch>
            <a:fillRect/>
          </a:stretch>
        </p:blipFill>
        <p:spPr>
          <a:xfrm>
            <a:off x="2522031" y="1612234"/>
            <a:ext cx="7147939" cy="4571000"/>
          </a:xfrm>
          <a:prstGeom prst="rect">
            <a:avLst/>
          </a:prstGeom>
        </p:spPr>
      </p:pic>
      <p:sp>
        <p:nvSpPr>
          <p:cNvPr id="16" name="TextBox 15">
            <a:extLst>
              <a:ext uri="{FF2B5EF4-FFF2-40B4-BE49-F238E27FC236}">
                <a16:creationId xmlns:a16="http://schemas.microsoft.com/office/drawing/2014/main" id="{E111E99D-F007-4DA2-BF27-C7EFD19FED98}"/>
              </a:ext>
            </a:extLst>
          </p:cNvPr>
          <p:cNvSpPr txBox="1"/>
          <p:nvPr/>
        </p:nvSpPr>
        <p:spPr>
          <a:xfrm>
            <a:off x="314796" y="6270320"/>
            <a:ext cx="8837913" cy="461665"/>
          </a:xfrm>
          <a:prstGeom prst="rect">
            <a:avLst/>
          </a:prstGeom>
          <a:noFill/>
        </p:spPr>
        <p:txBody>
          <a:bodyPr wrap="square">
            <a:spAutoFit/>
          </a:bodyPr>
          <a:lstStyle/>
          <a:p>
            <a:pPr>
              <a:defRPr/>
            </a:pPr>
            <a:endParaRPr lang="en-US" sz="800" dirty="0">
              <a:solidFill>
                <a:srgbClr val="0A5688"/>
              </a:solidFill>
              <a:latin typeface="Arial"/>
              <a:ea typeface="Tahoma" pitchFamily="34" charset="0"/>
              <a:cs typeface="Tahoma" pitchFamily="34" charset="0"/>
            </a:endParaRPr>
          </a:p>
          <a:p>
            <a:pPr>
              <a:defRPr/>
            </a:pPr>
            <a:r>
              <a:rPr lang="en-US" sz="800" baseline="30000" dirty="0">
                <a:solidFill>
                  <a:schemeClr val="tx1">
                    <a:lumMod val="90000"/>
                  </a:schemeClr>
                </a:solidFill>
                <a:latin typeface="Arial"/>
                <a:ea typeface="Tahoma" pitchFamily="34" charset="0"/>
                <a:cs typeface="Tahoma" pitchFamily="34" charset="0"/>
              </a:rPr>
              <a:t>1</a:t>
            </a:r>
            <a:r>
              <a:rPr lang="en-US" sz="800" dirty="0">
                <a:solidFill>
                  <a:schemeClr val="tx1">
                    <a:lumMod val="90000"/>
                  </a:schemeClr>
                </a:solidFill>
                <a:latin typeface="Arial"/>
                <a:ea typeface="Tahoma" pitchFamily="34" charset="0"/>
                <a:cs typeface="Tahoma" pitchFamily="34" charset="0"/>
              </a:rPr>
              <a:t>Gourlay, D.L. et al. Universal precautions in pain medicine: A rational approach to the treatment of chronic pain. </a:t>
            </a:r>
            <a:r>
              <a:rPr lang="en-US" sz="800" i="1" dirty="0">
                <a:solidFill>
                  <a:schemeClr val="tx1">
                    <a:lumMod val="90000"/>
                  </a:schemeClr>
                </a:solidFill>
                <a:latin typeface="Arial"/>
                <a:ea typeface="Tahoma" pitchFamily="34" charset="0"/>
                <a:cs typeface="Tahoma" pitchFamily="34" charset="0"/>
              </a:rPr>
              <a:t>Pain Medicine. </a:t>
            </a:r>
            <a:r>
              <a:rPr lang="en-US" sz="800" dirty="0">
                <a:solidFill>
                  <a:schemeClr val="tx1">
                    <a:lumMod val="90000"/>
                  </a:schemeClr>
                </a:solidFill>
                <a:latin typeface="Arial"/>
                <a:ea typeface="Tahoma" pitchFamily="34" charset="0"/>
                <a:cs typeface="Tahoma" pitchFamily="34" charset="0"/>
              </a:rPr>
              <a:t>2005; 6(2): 107-112.</a:t>
            </a:r>
            <a:br>
              <a:rPr lang="en-US" sz="800" dirty="0">
                <a:solidFill>
                  <a:schemeClr val="tx1">
                    <a:lumMod val="90000"/>
                  </a:schemeClr>
                </a:solidFill>
                <a:latin typeface="Arial"/>
                <a:ea typeface="Tahoma" pitchFamily="34" charset="0"/>
                <a:cs typeface="Tahoma" pitchFamily="34" charset="0"/>
              </a:rPr>
            </a:br>
            <a:endParaRPr lang="en-US" sz="800" dirty="0">
              <a:solidFill>
                <a:schemeClr val="tx1">
                  <a:lumMod val="90000"/>
                </a:schemeClr>
              </a:solidFill>
              <a:latin typeface="Arial"/>
              <a:ea typeface="Tahoma" pitchFamily="34" charset="0"/>
              <a:cs typeface="Tahoma" pitchFamily="34" charset="0"/>
            </a:endParaRPr>
          </a:p>
        </p:txBody>
      </p:sp>
    </p:spTree>
    <p:extLst>
      <p:ext uri="{BB962C8B-B14F-4D97-AF65-F5344CB8AC3E}">
        <p14:creationId xmlns:p14="http://schemas.microsoft.com/office/powerpoint/2010/main" val="1781317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ACE80-08D1-4032-9029-1A6D153D4D8D}"/>
              </a:ext>
            </a:extLst>
          </p:cNvPr>
          <p:cNvSpPr>
            <a:spLocks noGrp="1"/>
          </p:cNvSpPr>
          <p:nvPr>
            <p:ph type="title"/>
          </p:nvPr>
        </p:nvSpPr>
        <p:spPr>
          <a:xfrm>
            <a:off x="824132" y="238671"/>
            <a:ext cx="10543735" cy="1356360"/>
          </a:xfrm>
        </p:spPr>
        <p:txBody>
          <a:bodyPr>
            <a:normAutofit/>
          </a:bodyPr>
          <a:lstStyle/>
          <a:p>
            <a:pPr algn="ctr"/>
            <a:r>
              <a:rPr lang="en-US" sz="3800" dirty="0"/>
              <a:t>Potential Avoidable Societal Costs (CHP Report)</a:t>
            </a:r>
          </a:p>
        </p:txBody>
      </p:sp>
      <p:pic>
        <p:nvPicPr>
          <p:cNvPr id="4" name="Picture 3">
            <a:extLst>
              <a:ext uri="{FF2B5EF4-FFF2-40B4-BE49-F238E27FC236}">
                <a16:creationId xmlns:a16="http://schemas.microsoft.com/office/drawing/2014/main" id="{55D66C28-1161-43CC-9CC3-EABA3C5E952C}"/>
              </a:ext>
            </a:extLst>
          </p:cNvPr>
          <p:cNvPicPr>
            <a:picLocks noChangeAspect="1"/>
          </p:cNvPicPr>
          <p:nvPr/>
        </p:nvPicPr>
        <p:blipFill>
          <a:blip r:embed="rId2"/>
          <a:stretch>
            <a:fillRect/>
          </a:stretch>
        </p:blipFill>
        <p:spPr>
          <a:xfrm>
            <a:off x="2419349" y="1468113"/>
            <a:ext cx="7353300" cy="5010150"/>
          </a:xfrm>
          <a:prstGeom prst="rect">
            <a:avLst/>
          </a:prstGeom>
        </p:spPr>
      </p:pic>
    </p:spTree>
    <p:extLst>
      <p:ext uri="{BB962C8B-B14F-4D97-AF65-F5344CB8AC3E}">
        <p14:creationId xmlns:p14="http://schemas.microsoft.com/office/powerpoint/2010/main" val="2898042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87EBF-609B-4DC7-8358-0C9BBB8BB225}"/>
              </a:ext>
            </a:extLst>
          </p:cNvPr>
          <p:cNvSpPr>
            <a:spLocks noGrp="1"/>
          </p:cNvSpPr>
          <p:nvPr>
            <p:ph type="title"/>
          </p:nvPr>
        </p:nvSpPr>
        <p:spPr>
          <a:xfrm>
            <a:off x="1295400" y="229807"/>
            <a:ext cx="9601200" cy="1142385"/>
          </a:xfrm>
        </p:spPr>
        <p:txBody>
          <a:bodyPr>
            <a:normAutofit/>
          </a:bodyPr>
          <a:lstStyle/>
          <a:p>
            <a:pPr algn="ctr"/>
            <a:r>
              <a:rPr lang="en-US" sz="3600" dirty="0"/>
              <a:t>Limit Short Acting Opioids for Chronic Pain</a:t>
            </a:r>
          </a:p>
        </p:txBody>
      </p:sp>
      <p:pic>
        <p:nvPicPr>
          <p:cNvPr id="4" name="Content Placeholder 3">
            <a:extLst>
              <a:ext uri="{FF2B5EF4-FFF2-40B4-BE49-F238E27FC236}">
                <a16:creationId xmlns:a16="http://schemas.microsoft.com/office/drawing/2014/main" id="{04204982-FE8D-4F48-A35B-E0C42E1C5F5C}"/>
              </a:ext>
            </a:extLst>
          </p:cNvPr>
          <p:cNvPicPr>
            <a:picLocks noGrp="1" noChangeAspect="1" noChangeArrowheads="1"/>
          </p:cNvPicPr>
          <p:nvPr>
            <p:ph idx="1"/>
          </p:nvPr>
        </p:nvPicPr>
        <p:blipFill>
          <a:blip r:embed="rId2" cstate="print"/>
          <a:stretch>
            <a:fillRect/>
          </a:stretch>
        </p:blipFill>
        <p:spPr bwMode="auto">
          <a:xfrm>
            <a:off x="3516293" y="1385483"/>
            <a:ext cx="5159413" cy="3699843"/>
          </a:xfrm>
          <a:prstGeom prst="rect">
            <a:avLst/>
          </a:prstGeom>
          <a:noFill/>
          <a:ln w="9525">
            <a:noFill/>
            <a:round/>
            <a:headEnd/>
            <a:tailEnd/>
          </a:ln>
        </p:spPr>
      </p:pic>
      <p:sp>
        <p:nvSpPr>
          <p:cNvPr id="5" name="Rectangle 4">
            <a:extLst>
              <a:ext uri="{FF2B5EF4-FFF2-40B4-BE49-F238E27FC236}">
                <a16:creationId xmlns:a16="http://schemas.microsoft.com/office/drawing/2014/main" id="{D96EFA72-B19B-4F9C-BB6E-C9F03DADBBA5}"/>
              </a:ext>
            </a:extLst>
          </p:cNvPr>
          <p:cNvSpPr/>
          <p:nvPr/>
        </p:nvSpPr>
        <p:spPr>
          <a:xfrm>
            <a:off x="2675687" y="6298683"/>
            <a:ext cx="6840626" cy="307777"/>
          </a:xfrm>
          <a:prstGeom prst="rect">
            <a:avLst/>
          </a:prstGeom>
        </p:spPr>
        <p:txBody>
          <a:bodyPr wrap="square">
            <a:spAutoFit/>
          </a:bodyPr>
          <a:lstStyle/>
          <a:p>
            <a:pPr defTabSz="914400">
              <a:buClr>
                <a:srgbClr val="002868"/>
              </a:buClr>
            </a:pPr>
            <a:r>
              <a:rPr lang="en-US" sz="700" kern="0" dirty="0">
                <a:solidFill>
                  <a:srgbClr val="002868"/>
                </a:solidFill>
                <a:latin typeface="Verdana"/>
              </a:rPr>
              <a:t>Source: Cicero, Theodore J. et. Al. Relative preferences in the abuse of immediate-release versus extended-release opioids in a sample of treatment-seeking opioid abusers; Pharmacoepidemiology and Drug Safety, September 4, 2016</a:t>
            </a:r>
          </a:p>
        </p:txBody>
      </p:sp>
      <p:sp>
        <p:nvSpPr>
          <p:cNvPr id="6" name="TextBox 5">
            <a:extLst>
              <a:ext uri="{FF2B5EF4-FFF2-40B4-BE49-F238E27FC236}">
                <a16:creationId xmlns:a16="http://schemas.microsoft.com/office/drawing/2014/main" id="{298B081F-34F0-4912-A4CD-30F3A04498F4}"/>
              </a:ext>
            </a:extLst>
          </p:cNvPr>
          <p:cNvSpPr txBox="1"/>
          <p:nvPr/>
        </p:nvSpPr>
        <p:spPr>
          <a:xfrm>
            <a:off x="1759789" y="5244086"/>
            <a:ext cx="8842075" cy="584775"/>
          </a:xfrm>
          <a:prstGeom prst="rect">
            <a:avLst/>
          </a:prstGeom>
          <a:noFill/>
          <a:ln w="38100">
            <a:solidFill>
              <a:srgbClr val="1CADE4"/>
            </a:solidFill>
          </a:ln>
        </p:spPr>
        <p:txBody>
          <a:bodyPr wrap="square" rtlCol="0">
            <a:spAutoFit/>
          </a:bodyPr>
          <a:lstStyle/>
          <a:p>
            <a:pPr marL="171450" indent="-171450">
              <a:spcBef>
                <a:spcPts val="400"/>
              </a:spcBef>
              <a:spcAft>
                <a:spcPts val="400"/>
              </a:spcAft>
              <a:buFont typeface="Arial" panose="020B0604020202020204" pitchFamily="34" charset="0"/>
              <a:buChar char="•"/>
            </a:pPr>
            <a:r>
              <a:rPr lang="en-US" sz="1600" dirty="0">
                <a:solidFill>
                  <a:schemeClr val="accent1"/>
                </a:solidFill>
              </a:rPr>
              <a:t>Preference related to immediacy/quality of “high” and ease of use, particularly when manipulated for non-oral abuse </a:t>
            </a:r>
            <a:endParaRPr lang="en-US" sz="1600" baseline="30000" dirty="0">
              <a:solidFill>
                <a:schemeClr val="accent1"/>
              </a:solidFill>
            </a:endParaRPr>
          </a:p>
        </p:txBody>
      </p:sp>
      <p:sp>
        <p:nvSpPr>
          <p:cNvPr id="7" name="TextBox 6">
            <a:extLst>
              <a:ext uri="{FF2B5EF4-FFF2-40B4-BE49-F238E27FC236}">
                <a16:creationId xmlns:a16="http://schemas.microsoft.com/office/drawing/2014/main" id="{246421BB-2C29-4BB5-B538-4FA5C523F47F}"/>
              </a:ext>
            </a:extLst>
          </p:cNvPr>
          <p:cNvSpPr txBox="1"/>
          <p:nvPr/>
        </p:nvSpPr>
        <p:spPr>
          <a:xfrm>
            <a:off x="1759789" y="5768479"/>
            <a:ext cx="8842075" cy="338554"/>
          </a:xfrm>
          <a:prstGeom prst="rect">
            <a:avLst/>
          </a:prstGeom>
          <a:solidFill>
            <a:schemeClr val="bg1">
              <a:lumMod val="75000"/>
            </a:schemeClr>
          </a:solidFill>
          <a:ln w="38100">
            <a:solidFill>
              <a:schemeClr val="accent1"/>
            </a:solidFill>
          </a:ln>
        </p:spPr>
        <p:txBody>
          <a:bodyPr wrap="square" rtlCol="0">
            <a:spAutoFit/>
          </a:bodyPr>
          <a:lstStyle/>
          <a:p>
            <a:pPr marL="171450" indent="-171450">
              <a:spcBef>
                <a:spcPts val="400"/>
              </a:spcBef>
              <a:spcAft>
                <a:spcPts val="400"/>
              </a:spcAft>
              <a:buFont typeface="Arial" panose="020B0604020202020204" pitchFamily="34" charset="0"/>
              <a:buChar char="•"/>
            </a:pPr>
            <a:r>
              <a:rPr lang="en-US" sz="1600" dirty="0">
                <a:solidFill>
                  <a:schemeClr val="accent1"/>
                </a:solidFill>
              </a:rPr>
              <a:t>Payor programs to force use of IR opioids vs. ADF ER opioids may have unintentional consequences</a:t>
            </a:r>
            <a:endParaRPr lang="en-US" sz="1600" baseline="30000" dirty="0">
              <a:solidFill>
                <a:schemeClr val="accent1"/>
              </a:solidFill>
            </a:endParaRPr>
          </a:p>
        </p:txBody>
      </p:sp>
    </p:spTree>
    <p:extLst>
      <p:ext uri="{BB962C8B-B14F-4D97-AF65-F5344CB8AC3E}">
        <p14:creationId xmlns:p14="http://schemas.microsoft.com/office/powerpoint/2010/main" val="1874585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09351-CE69-469E-8A45-2ABE4CF0009F}"/>
              </a:ext>
            </a:extLst>
          </p:cNvPr>
          <p:cNvSpPr txBox="1">
            <a:spLocks/>
          </p:cNvSpPr>
          <p:nvPr/>
        </p:nvSpPr>
        <p:spPr>
          <a:xfrm>
            <a:off x="346762" y="197331"/>
            <a:ext cx="8708887" cy="796582"/>
          </a:xfrm>
          <a:prstGeom prst="rect">
            <a:avLst/>
          </a:prstGeom>
        </p:spPr>
        <p:txBody>
          <a:bodyPr vert="horz" anchor="ctr"/>
          <a:lstStyle>
            <a:lvl1pPr algn="l" defTabSz="457200" rtl="0" eaLnBrk="1" latinLnBrk="0" hangingPunct="1">
              <a:spcBef>
                <a:spcPct val="0"/>
              </a:spcBef>
              <a:buNone/>
              <a:defRPr sz="2400" b="1" kern="1200">
                <a:solidFill>
                  <a:schemeClr val="tx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0A5688"/>
              </a:solidFill>
              <a:effectLst/>
              <a:uLnTx/>
              <a:uFillTx/>
              <a:latin typeface="Arial"/>
              <a:ea typeface="+mj-ea"/>
              <a:cs typeface="Arial"/>
            </a:endParaRPr>
          </a:p>
        </p:txBody>
      </p:sp>
      <p:sp>
        <p:nvSpPr>
          <p:cNvPr id="6" name="Title 5">
            <a:extLst>
              <a:ext uri="{FF2B5EF4-FFF2-40B4-BE49-F238E27FC236}">
                <a16:creationId xmlns:a16="http://schemas.microsoft.com/office/drawing/2014/main" id="{E58AD961-E759-4982-B855-FFFE2C8B3C12}"/>
              </a:ext>
            </a:extLst>
          </p:cNvPr>
          <p:cNvSpPr>
            <a:spLocks noGrp="1"/>
          </p:cNvSpPr>
          <p:nvPr>
            <p:ph type="title"/>
          </p:nvPr>
        </p:nvSpPr>
        <p:spPr>
          <a:xfrm>
            <a:off x="1071113" y="595622"/>
            <a:ext cx="10240818" cy="1142385"/>
          </a:xfrm>
        </p:spPr>
        <p:txBody>
          <a:bodyPr>
            <a:normAutofit/>
          </a:bodyPr>
          <a:lstStyle/>
          <a:p>
            <a:pPr algn="ctr"/>
            <a:r>
              <a:rPr lang="en-US" sz="3600" dirty="0"/>
              <a:t>Opioid Prescribing and the Healthcare System</a:t>
            </a:r>
          </a:p>
        </p:txBody>
      </p:sp>
      <p:sp>
        <p:nvSpPr>
          <p:cNvPr id="11" name="Content Placeholder 10">
            <a:extLst>
              <a:ext uri="{FF2B5EF4-FFF2-40B4-BE49-F238E27FC236}">
                <a16:creationId xmlns:a16="http://schemas.microsoft.com/office/drawing/2014/main" id="{33D5FE17-4341-4EB8-AC41-1F55352F8C3E}"/>
              </a:ext>
            </a:extLst>
          </p:cNvPr>
          <p:cNvSpPr>
            <a:spLocks noGrp="1"/>
          </p:cNvSpPr>
          <p:nvPr>
            <p:ph idx="1"/>
          </p:nvPr>
        </p:nvSpPr>
        <p:spPr>
          <a:xfrm>
            <a:off x="1414732" y="2050209"/>
            <a:ext cx="9481868" cy="3967017"/>
          </a:xfrm>
        </p:spPr>
        <p:txBody>
          <a:bodyPr>
            <a:normAutofit/>
          </a:bodyPr>
          <a:lstStyle/>
          <a:p>
            <a:pPr lvl="0"/>
            <a:r>
              <a:rPr lang="en-US" sz="2800" dirty="0"/>
              <a:t>What has increased opioid prescribing exposed in our healthcare system? </a:t>
            </a:r>
          </a:p>
          <a:p>
            <a:pPr lvl="0"/>
            <a:endParaRPr lang="en-US" sz="600" dirty="0"/>
          </a:p>
          <a:p>
            <a:pPr lvl="0"/>
            <a:r>
              <a:rPr lang="en-US" sz="2800" dirty="0"/>
              <a:t>Where does our healthcare system fail?</a:t>
            </a:r>
          </a:p>
          <a:p>
            <a:pPr lvl="1"/>
            <a:r>
              <a:rPr lang="en-US" sz="2000" dirty="0"/>
              <a:t>Chronicity</a:t>
            </a:r>
          </a:p>
          <a:p>
            <a:pPr lvl="1"/>
            <a:r>
              <a:rPr lang="en-US" sz="2000" dirty="0"/>
              <a:t>Conditions with major motivational/psychiatric component</a:t>
            </a:r>
          </a:p>
          <a:p>
            <a:pPr lvl="1"/>
            <a:r>
              <a:rPr lang="en-US" sz="2000" dirty="0"/>
              <a:t>CARE COORDINATION: Communication among professionals</a:t>
            </a:r>
          </a:p>
          <a:p>
            <a:pPr lvl="1"/>
            <a:r>
              <a:rPr lang="en-US" sz="2000" dirty="0"/>
              <a:t>Ongoing risk assessment</a:t>
            </a:r>
          </a:p>
          <a:p>
            <a:pPr lvl="1"/>
            <a:r>
              <a:rPr lang="en-US" sz="2000" dirty="0"/>
              <a:t>Conditions that intersect badly with socioeconomic status</a:t>
            </a:r>
          </a:p>
          <a:p>
            <a:pPr lvl="1"/>
            <a:r>
              <a:rPr lang="en-US" sz="2000" dirty="0"/>
              <a:t>Stigmatization</a:t>
            </a:r>
          </a:p>
          <a:p>
            <a:endParaRPr lang="en-US" dirty="0"/>
          </a:p>
        </p:txBody>
      </p:sp>
    </p:spTree>
    <p:extLst>
      <p:ext uri="{BB962C8B-B14F-4D97-AF65-F5344CB8AC3E}">
        <p14:creationId xmlns:p14="http://schemas.microsoft.com/office/powerpoint/2010/main" val="398675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30D5D-D0F7-4EF1-BBC4-C073BD57BF56}"/>
              </a:ext>
            </a:extLst>
          </p:cNvPr>
          <p:cNvSpPr>
            <a:spLocks noGrp="1"/>
          </p:cNvSpPr>
          <p:nvPr>
            <p:ph type="title"/>
          </p:nvPr>
        </p:nvSpPr>
        <p:spPr>
          <a:xfrm>
            <a:off x="1143000" y="402568"/>
            <a:ext cx="9875520" cy="1356360"/>
          </a:xfrm>
        </p:spPr>
        <p:txBody>
          <a:bodyPr>
            <a:noAutofit/>
          </a:bodyPr>
          <a:lstStyle/>
          <a:p>
            <a:pPr algn="ctr"/>
            <a:r>
              <a:rPr lang="en-US" sz="3200" dirty="0"/>
              <a:t>Seniors (Medicare) and low income (Medicaid) populations are at higher risk of opioid misuse and abuse</a:t>
            </a:r>
          </a:p>
        </p:txBody>
      </p:sp>
      <p:grpSp>
        <p:nvGrpSpPr>
          <p:cNvPr id="8" name="Group 7">
            <a:extLst>
              <a:ext uri="{FF2B5EF4-FFF2-40B4-BE49-F238E27FC236}">
                <a16:creationId xmlns:a16="http://schemas.microsoft.com/office/drawing/2014/main" id="{C68DC011-050E-4A5B-B05E-8F6B26ED617C}"/>
              </a:ext>
            </a:extLst>
          </p:cNvPr>
          <p:cNvGrpSpPr/>
          <p:nvPr/>
        </p:nvGrpSpPr>
        <p:grpSpPr>
          <a:xfrm>
            <a:off x="1942049" y="1846053"/>
            <a:ext cx="8307902" cy="4742279"/>
            <a:chOff x="2113995" y="1302634"/>
            <a:chExt cx="8307902" cy="4766953"/>
          </a:xfrm>
        </p:grpSpPr>
        <p:sp>
          <p:nvSpPr>
            <p:cNvPr id="3" name="TextBox 2">
              <a:extLst>
                <a:ext uri="{FF2B5EF4-FFF2-40B4-BE49-F238E27FC236}">
                  <a16:creationId xmlns:a16="http://schemas.microsoft.com/office/drawing/2014/main" id="{BD26FCA0-23FE-496B-ADED-D0927D809E43}"/>
                </a:ext>
              </a:extLst>
            </p:cNvPr>
            <p:cNvSpPr txBox="1"/>
            <p:nvPr/>
          </p:nvSpPr>
          <p:spPr>
            <a:xfrm>
              <a:off x="2769891" y="1305462"/>
              <a:ext cx="7652006" cy="1862048"/>
            </a:xfrm>
            <a:prstGeom prst="rect">
              <a:avLst/>
            </a:prstGeom>
            <a:noFill/>
            <a:ln w="38100">
              <a:solidFill>
                <a:srgbClr val="065889"/>
              </a:solidFill>
            </a:ln>
          </p:spPr>
          <p:txBody>
            <a:bodyPr wrap="square" rtlCol="0">
              <a:spAutoFit/>
            </a:bodyPr>
            <a:lstStyle/>
            <a:p>
              <a:pPr marL="285750" indent="-285750">
                <a:spcBef>
                  <a:spcPts val="300"/>
                </a:spcBef>
                <a:spcAft>
                  <a:spcPts val="300"/>
                </a:spcAft>
                <a:buFont typeface="Arial" panose="020B0604020202020204" pitchFamily="34" charset="0"/>
                <a:buChar char="•"/>
              </a:pPr>
              <a:r>
                <a:rPr lang="en-US" sz="1600" dirty="0">
                  <a:solidFill>
                    <a:schemeClr val="accent1"/>
                  </a:solidFill>
                </a:rPr>
                <a:t>Medicaid beneficiaries are prescribed opioids at twice the rate of non-Medicaid patients and are at </a:t>
              </a:r>
              <a:r>
                <a:rPr lang="en-US" sz="1600" u="sng" dirty="0">
                  <a:solidFill>
                    <a:schemeClr val="accent1"/>
                  </a:solidFill>
                </a:rPr>
                <a:t>3-6 times </a:t>
              </a:r>
              <a:r>
                <a:rPr lang="en-US" sz="1600" dirty="0">
                  <a:solidFill>
                    <a:schemeClr val="accent1"/>
                  </a:solidFill>
                </a:rPr>
                <a:t>the risk of prescription painkillers overdose. </a:t>
              </a:r>
              <a:r>
                <a:rPr lang="en-US" sz="1600" baseline="30000" dirty="0">
                  <a:solidFill>
                    <a:schemeClr val="accent1"/>
                  </a:solidFill>
                </a:rPr>
                <a:t>1</a:t>
              </a:r>
            </a:p>
            <a:p>
              <a:pPr>
                <a:spcBef>
                  <a:spcPts val="300"/>
                </a:spcBef>
                <a:spcAft>
                  <a:spcPts val="300"/>
                </a:spcAft>
              </a:pPr>
              <a:endParaRPr lang="en-US" sz="1600" baseline="30000" dirty="0">
                <a:solidFill>
                  <a:schemeClr val="accent1"/>
                </a:solidFill>
              </a:endParaRPr>
            </a:p>
            <a:p>
              <a:pPr marL="285750" indent="-285750">
                <a:spcBef>
                  <a:spcPts val="300"/>
                </a:spcBef>
                <a:spcAft>
                  <a:spcPts val="300"/>
                </a:spcAft>
                <a:buFont typeface="Arial" panose="020B0604020202020204" pitchFamily="34" charset="0"/>
                <a:buChar char="•"/>
              </a:pPr>
              <a:r>
                <a:rPr lang="en-US" sz="1600" dirty="0">
                  <a:solidFill>
                    <a:schemeClr val="accent1"/>
                  </a:solidFill>
                </a:rPr>
                <a:t>The prevalence of diagnosed opioid use disorder among Medicaid beneficiaries is </a:t>
              </a:r>
              <a:r>
                <a:rPr lang="en-US" sz="1600" u="sng" dirty="0">
                  <a:solidFill>
                    <a:schemeClr val="accent1"/>
                  </a:solidFill>
                </a:rPr>
                <a:t>8.7 per 1000</a:t>
              </a:r>
              <a:r>
                <a:rPr lang="en-US" sz="1600" dirty="0">
                  <a:solidFill>
                    <a:schemeClr val="accent1"/>
                  </a:solidFill>
                </a:rPr>
                <a:t>, compared to </a:t>
              </a:r>
              <a:r>
                <a:rPr lang="en-US" sz="1600" u="sng" dirty="0">
                  <a:solidFill>
                    <a:schemeClr val="accent1"/>
                  </a:solidFill>
                </a:rPr>
                <a:t>1 out of every 1000 patients</a:t>
              </a:r>
              <a:r>
                <a:rPr lang="en-US" sz="1600" dirty="0">
                  <a:solidFill>
                    <a:schemeClr val="accent1"/>
                  </a:solidFill>
                </a:rPr>
                <a:t> covered with commercial insurance</a:t>
              </a:r>
              <a:r>
                <a:rPr lang="en-US" sz="1600" baseline="30000" dirty="0">
                  <a:solidFill>
                    <a:schemeClr val="accent1"/>
                  </a:solidFill>
                </a:rPr>
                <a:t>2, 3, 4</a:t>
              </a:r>
            </a:p>
            <a:p>
              <a:pPr>
                <a:spcBef>
                  <a:spcPts val="300"/>
                </a:spcBef>
                <a:spcAft>
                  <a:spcPts val="300"/>
                </a:spcAft>
              </a:pPr>
              <a:endParaRPr lang="en-US" sz="1400" baseline="30000" dirty="0"/>
            </a:p>
          </p:txBody>
        </p:sp>
        <p:sp>
          <p:nvSpPr>
            <p:cNvPr id="4" name="Rectangle 3">
              <a:extLst>
                <a:ext uri="{FF2B5EF4-FFF2-40B4-BE49-F238E27FC236}">
                  <a16:creationId xmlns:a16="http://schemas.microsoft.com/office/drawing/2014/main" id="{BE61C45F-1095-4BAE-951F-138BCFCF01B0}"/>
                </a:ext>
              </a:extLst>
            </p:cNvPr>
            <p:cNvSpPr/>
            <p:nvPr/>
          </p:nvSpPr>
          <p:spPr>
            <a:xfrm>
              <a:off x="2482933" y="5355794"/>
              <a:ext cx="6617790" cy="713793"/>
            </a:xfrm>
            <a:prstGeom prst="rect">
              <a:avLst/>
            </a:prstGeom>
            <a:noFill/>
            <a:ln w="9525">
              <a:noFill/>
              <a:miter lim="800000"/>
              <a:headEnd/>
              <a:tailEnd/>
            </a:ln>
            <a:effectLst/>
          </p:spPr>
          <p:txBody>
            <a:bodyPr vert="horz" wrap="square" lIns="81000" tIns="35100" rIns="81000" bIns="35100" numCol="1" rtlCol="0" anchor="b" anchorCtr="0" compatLnSpc="1">
              <a:prstTxWarp prst="textNoShape">
                <a:avLst/>
              </a:prstTxWarp>
              <a:noAutofit/>
            </a:bodyPr>
            <a:lstStyle/>
            <a:p>
              <a:pPr defTabSz="914400">
                <a:buClr>
                  <a:srgbClr val="002868"/>
                </a:buClr>
              </a:pPr>
              <a:r>
                <a:rPr lang="en-US" sz="800" kern="0" dirty="0">
                  <a:solidFill>
                    <a:srgbClr val="1CADE4"/>
                  </a:solidFill>
                  <a:latin typeface="Verdana"/>
                </a:rPr>
                <a:t>Sources: 	1) https://www.medicaid.gov/federal-policy-guidance/downloads/cib-02-02-16.pdf  </a:t>
              </a:r>
            </a:p>
            <a:p>
              <a:pPr defTabSz="914400">
                <a:buClr>
                  <a:srgbClr val="002868"/>
                </a:buClr>
              </a:pPr>
              <a:r>
                <a:rPr lang="en-US" sz="800" kern="0" dirty="0">
                  <a:solidFill>
                    <a:srgbClr val="1CADE4"/>
                  </a:solidFill>
                  <a:latin typeface="Verdana"/>
                </a:rPr>
                <a:t>	2) https://blog.cms.gov/2017/01/05/addressing-the-opioid-epidemic/#_ftn9 </a:t>
              </a:r>
            </a:p>
            <a:p>
              <a:pPr defTabSz="914400">
                <a:buClr>
                  <a:srgbClr val="002868"/>
                </a:buClr>
              </a:pPr>
              <a:r>
                <a:rPr lang="en-US" sz="800" kern="0" dirty="0">
                  <a:solidFill>
                    <a:srgbClr val="1CADE4"/>
                  </a:solidFill>
                  <a:latin typeface="Verdana"/>
                </a:rPr>
                <a:t>	3) https://www.ncbi.nlm.nih.gov/pubmed/20718646</a:t>
              </a:r>
            </a:p>
            <a:p>
              <a:pPr defTabSz="914400">
                <a:buClr>
                  <a:srgbClr val="002868"/>
                </a:buClr>
              </a:pPr>
              <a:r>
                <a:rPr lang="en-US" sz="800" kern="0" dirty="0">
                  <a:solidFill>
                    <a:srgbClr val="1CADE4"/>
                  </a:solidFill>
                  <a:latin typeface="Verdana"/>
                </a:rPr>
                <a:t>	4) http://khn.org/news/study-medicare-beneficiaries-may-face-treatment-gap-for-painkiller-abuse-misuse/</a:t>
              </a:r>
            </a:p>
            <a:p>
              <a:pPr defTabSz="914400">
                <a:buClr>
                  <a:srgbClr val="002868"/>
                </a:buClr>
              </a:pPr>
              <a:r>
                <a:rPr lang="en-US" sz="800" kern="0" dirty="0">
                  <a:solidFill>
                    <a:srgbClr val="1CADE4"/>
                  </a:solidFill>
                  <a:latin typeface="Verdana"/>
                </a:rPr>
                <a:t>	5) http://lab.express-scripts.com/lab/publications/a-nation-in-pain </a:t>
              </a:r>
            </a:p>
          </p:txBody>
        </p:sp>
        <p:sp>
          <p:nvSpPr>
            <p:cNvPr id="5" name="Rectangle 4">
              <a:extLst>
                <a:ext uri="{FF2B5EF4-FFF2-40B4-BE49-F238E27FC236}">
                  <a16:creationId xmlns:a16="http://schemas.microsoft.com/office/drawing/2014/main" id="{4A93207A-1547-41B6-8FD8-38AED16FC59E}"/>
                </a:ext>
              </a:extLst>
            </p:cNvPr>
            <p:cNvSpPr/>
            <p:nvPr/>
          </p:nvSpPr>
          <p:spPr>
            <a:xfrm rot="16200000">
              <a:off x="1549622" y="4115337"/>
              <a:ext cx="1723549" cy="5948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Medicare</a:t>
              </a:r>
            </a:p>
          </p:txBody>
        </p:sp>
        <p:sp>
          <p:nvSpPr>
            <p:cNvPr id="6" name="Rectangle 5">
              <a:extLst>
                <a:ext uri="{FF2B5EF4-FFF2-40B4-BE49-F238E27FC236}">
                  <a16:creationId xmlns:a16="http://schemas.microsoft.com/office/drawing/2014/main" id="{FC968F00-C85A-491E-B53B-A90F692E0F5D}"/>
                </a:ext>
              </a:extLst>
            </p:cNvPr>
            <p:cNvSpPr/>
            <p:nvPr/>
          </p:nvSpPr>
          <p:spPr>
            <a:xfrm rot="16200000">
              <a:off x="1478959" y="1937670"/>
              <a:ext cx="1864876" cy="5948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Medicaid</a:t>
              </a:r>
            </a:p>
          </p:txBody>
        </p:sp>
        <p:sp>
          <p:nvSpPr>
            <p:cNvPr id="7" name="TextBox 6">
              <a:extLst>
                <a:ext uri="{FF2B5EF4-FFF2-40B4-BE49-F238E27FC236}">
                  <a16:creationId xmlns:a16="http://schemas.microsoft.com/office/drawing/2014/main" id="{AA4C9E22-1934-43B4-8176-B3B60613AAA9}"/>
                </a:ext>
              </a:extLst>
            </p:cNvPr>
            <p:cNvSpPr txBox="1"/>
            <p:nvPr/>
          </p:nvSpPr>
          <p:spPr>
            <a:xfrm>
              <a:off x="2769891" y="3550965"/>
              <a:ext cx="7626972" cy="1723549"/>
            </a:xfrm>
            <a:prstGeom prst="rect">
              <a:avLst/>
            </a:prstGeom>
            <a:noFill/>
            <a:ln w="38100">
              <a:solidFill>
                <a:srgbClr val="065889"/>
              </a:solidFill>
            </a:ln>
          </p:spPr>
          <p:txBody>
            <a:bodyPr wrap="square" rtlCol="0">
              <a:spAutoFit/>
            </a:bodyPr>
            <a:lstStyle/>
            <a:p>
              <a:pPr marL="285750" indent="-285750">
                <a:spcBef>
                  <a:spcPts val="300"/>
                </a:spcBef>
                <a:spcAft>
                  <a:spcPts val="300"/>
                </a:spcAft>
                <a:buFont typeface="Arial" panose="020B0604020202020204" pitchFamily="34" charset="0"/>
                <a:buChar char="•"/>
              </a:pPr>
              <a:r>
                <a:rPr lang="en-US" sz="1600" dirty="0">
                  <a:solidFill>
                    <a:schemeClr val="accent1"/>
                  </a:solidFill>
                </a:rPr>
                <a:t>Medicare beneficiaries are prescribed opioids at </a:t>
              </a:r>
              <a:r>
                <a:rPr lang="en-US" sz="1600" u="sng" dirty="0">
                  <a:solidFill>
                    <a:schemeClr val="accent1"/>
                  </a:solidFill>
                </a:rPr>
                <a:t>twice the rate</a:t>
              </a:r>
              <a:r>
                <a:rPr lang="en-US" sz="1600" dirty="0">
                  <a:solidFill>
                    <a:schemeClr val="accent1"/>
                  </a:solidFill>
                </a:rPr>
                <a:t> found in the commercially insured population</a:t>
              </a:r>
              <a:r>
                <a:rPr lang="en-US" sz="1600" baseline="30000" dirty="0">
                  <a:solidFill>
                    <a:schemeClr val="accent1"/>
                  </a:solidFill>
                </a:rPr>
                <a:t>5</a:t>
              </a:r>
              <a:r>
                <a:rPr lang="en-US" sz="1600" dirty="0">
                  <a:solidFill>
                    <a:schemeClr val="accent1"/>
                  </a:solidFill>
                </a:rPr>
                <a:t> </a:t>
              </a:r>
            </a:p>
            <a:p>
              <a:pPr>
                <a:spcBef>
                  <a:spcPts val="300"/>
                </a:spcBef>
                <a:spcAft>
                  <a:spcPts val="300"/>
                </a:spcAft>
              </a:pPr>
              <a:endParaRPr lang="en-US" sz="1600" dirty="0">
                <a:solidFill>
                  <a:schemeClr val="accent1"/>
                </a:solidFill>
              </a:endParaRPr>
            </a:p>
            <a:p>
              <a:pPr marL="285750" indent="-285750">
                <a:spcBef>
                  <a:spcPts val="300"/>
                </a:spcBef>
                <a:spcAft>
                  <a:spcPts val="300"/>
                </a:spcAft>
                <a:buFont typeface="Arial" panose="020B0604020202020204" pitchFamily="34" charset="0"/>
                <a:buChar char="•"/>
              </a:pPr>
              <a:r>
                <a:rPr lang="en-US" sz="1600" dirty="0">
                  <a:solidFill>
                    <a:schemeClr val="accent1"/>
                  </a:solidFill>
                </a:rPr>
                <a:t>The prevalence of diagnosed opioid use disorder among Medicare beneficiaries is </a:t>
              </a:r>
              <a:r>
                <a:rPr lang="en-US" sz="1600" u="sng" dirty="0">
                  <a:solidFill>
                    <a:schemeClr val="accent1"/>
                  </a:solidFill>
                </a:rPr>
                <a:t>6 per 1000</a:t>
              </a:r>
              <a:r>
                <a:rPr lang="en-US" sz="1600" dirty="0">
                  <a:solidFill>
                    <a:schemeClr val="accent1"/>
                  </a:solidFill>
                </a:rPr>
                <a:t>, compared to </a:t>
              </a:r>
              <a:r>
                <a:rPr lang="en-US" sz="1600" u="sng" dirty="0">
                  <a:solidFill>
                    <a:schemeClr val="accent1"/>
                  </a:solidFill>
                </a:rPr>
                <a:t>1 out of every 1000 patients</a:t>
              </a:r>
              <a:r>
                <a:rPr lang="en-US" sz="1600" dirty="0">
                  <a:solidFill>
                    <a:schemeClr val="accent1"/>
                  </a:solidFill>
                </a:rPr>
                <a:t> covered with commercial insurance</a:t>
              </a:r>
              <a:r>
                <a:rPr lang="en-US" sz="1600" baseline="30000" dirty="0">
                  <a:solidFill>
                    <a:schemeClr val="accent1"/>
                  </a:solidFill>
                </a:rPr>
                <a:t> 4</a:t>
              </a:r>
            </a:p>
          </p:txBody>
        </p:sp>
      </p:grpSp>
    </p:spTree>
    <p:extLst>
      <p:ext uri="{BB962C8B-B14F-4D97-AF65-F5344CB8AC3E}">
        <p14:creationId xmlns:p14="http://schemas.microsoft.com/office/powerpoint/2010/main" val="1655146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17781-3FE7-4A6E-B26A-76A30D95C0F6}"/>
              </a:ext>
            </a:extLst>
          </p:cNvPr>
          <p:cNvSpPr>
            <a:spLocks noGrp="1"/>
          </p:cNvSpPr>
          <p:nvPr>
            <p:ph type="title"/>
          </p:nvPr>
        </p:nvSpPr>
        <p:spPr>
          <a:xfrm>
            <a:off x="1158240" y="264544"/>
            <a:ext cx="9875520" cy="1356360"/>
          </a:xfrm>
        </p:spPr>
        <p:txBody>
          <a:bodyPr>
            <a:normAutofit/>
          </a:bodyPr>
          <a:lstStyle/>
          <a:p>
            <a:pPr algn="ctr"/>
            <a:r>
              <a:rPr lang="en-US" sz="3600" dirty="0"/>
              <a:t>Risk Management Is a Package Deal</a:t>
            </a:r>
          </a:p>
        </p:txBody>
      </p:sp>
      <p:pic>
        <p:nvPicPr>
          <p:cNvPr id="4" name="Picture 6">
            <a:extLst>
              <a:ext uri="{FF2B5EF4-FFF2-40B4-BE49-F238E27FC236}">
                <a16:creationId xmlns:a16="http://schemas.microsoft.com/office/drawing/2014/main" id="{B0B8B40E-E28D-4761-8697-AACEFE2121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93818" y="1985420"/>
            <a:ext cx="4051738" cy="2687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1A3C1E98-FCD8-446D-A865-9E59C3F0A53A}"/>
              </a:ext>
            </a:extLst>
          </p:cNvPr>
          <p:cNvSpPr txBox="1">
            <a:spLocks/>
          </p:cNvSpPr>
          <p:nvPr/>
        </p:nvSpPr>
        <p:spPr>
          <a:xfrm>
            <a:off x="251710" y="6221412"/>
            <a:ext cx="10527562" cy="636588"/>
          </a:xfr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005A83"/>
              </a:buClr>
              <a:buSzPct val="80000"/>
              <a:buFont typeface="Wingdings 3" charset="2"/>
              <a:buNone/>
              <a:tabLst/>
              <a:defRPr/>
            </a:pPr>
            <a:r>
              <a:rPr kumimoji="0" lang="en-US" sz="900" b="0" i="0" u="none" strike="noStrike" kern="1200" cap="none" spc="0" normalizeH="0" baseline="0" noProof="0" dirty="0">
                <a:ln>
                  <a:noFill/>
                </a:ln>
                <a:solidFill>
                  <a:schemeClr val="tx2"/>
                </a:solidFill>
                <a:effectLst/>
                <a:uLnTx/>
                <a:uFillTx/>
                <a:latin typeface="Arial"/>
                <a:ea typeface="+mn-ea"/>
                <a:cs typeface="+mn-cs"/>
              </a:rPr>
              <a:t>Passik SD, Kirsh KL. The interface between pain and drug abuse and the evolution of strategies to optimize pain management while minimizing drug abuse. Experimental and Clinical Psychopharmacology. 2008; 16(5): 400-404.</a:t>
            </a:r>
          </a:p>
        </p:txBody>
      </p:sp>
      <p:sp>
        <p:nvSpPr>
          <p:cNvPr id="3" name="Content Placeholder 2">
            <a:extLst>
              <a:ext uri="{FF2B5EF4-FFF2-40B4-BE49-F238E27FC236}">
                <a16:creationId xmlns:a16="http://schemas.microsoft.com/office/drawing/2014/main" id="{A7E50DEE-92DB-4124-87CA-336833D46A27}"/>
              </a:ext>
            </a:extLst>
          </p:cNvPr>
          <p:cNvSpPr>
            <a:spLocks noGrp="1"/>
          </p:cNvSpPr>
          <p:nvPr>
            <p:ph idx="1"/>
          </p:nvPr>
        </p:nvSpPr>
        <p:spPr>
          <a:xfrm>
            <a:off x="1751558" y="1380223"/>
            <a:ext cx="7302259" cy="4925683"/>
          </a:xfrm>
        </p:spPr>
        <p:txBody>
          <a:bodyPr>
            <a:normAutofit/>
          </a:bodyPr>
          <a:lstStyle/>
          <a:p>
            <a:pPr>
              <a:lnSpc>
                <a:spcPct val="150000"/>
              </a:lnSpc>
            </a:pPr>
            <a:r>
              <a:rPr lang="en-US" dirty="0"/>
              <a:t>Use of Prescription Drug Monitoring Program (PDMP) data</a:t>
            </a:r>
          </a:p>
          <a:p>
            <a:pPr>
              <a:lnSpc>
                <a:spcPct val="150000"/>
              </a:lnSpc>
            </a:pPr>
            <a:r>
              <a:rPr lang="en-US" dirty="0"/>
              <a:t>Screening and risk stratification</a:t>
            </a:r>
          </a:p>
          <a:p>
            <a:pPr>
              <a:lnSpc>
                <a:spcPct val="150000"/>
              </a:lnSpc>
            </a:pPr>
            <a:r>
              <a:rPr lang="en-US" dirty="0"/>
              <a:t>Compliance Monitoring</a:t>
            </a:r>
          </a:p>
          <a:p>
            <a:pPr lvl="1"/>
            <a:r>
              <a:rPr lang="en-US" sz="2000" dirty="0"/>
              <a:t>Urine screening</a:t>
            </a:r>
          </a:p>
          <a:p>
            <a:pPr lvl="1"/>
            <a:r>
              <a:rPr lang="en-US" sz="2000" dirty="0"/>
              <a:t>Pill/Patch counts</a:t>
            </a:r>
          </a:p>
          <a:p>
            <a:pPr>
              <a:lnSpc>
                <a:spcPct val="150000"/>
              </a:lnSpc>
            </a:pPr>
            <a:r>
              <a:rPr lang="en-US" dirty="0"/>
              <a:t>Education regarding drug storage and sharing</a:t>
            </a:r>
          </a:p>
          <a:p>
            <a:pPr>
              <a:lnSpc>
                <a:spcPct val="150000"/>
              </a:lnSpc>
            </a:pPr>
            <a:r>
              <a:rPr lang="en-US" dirty="0"/>
              <a:t>Psychotherapy and highly “structured” approaches</a:t>
            </a:r>
          </a:p>
          <a:p>
            <a:pPr>
              <a:lnSpc>
                <a:spcPct val="150000"/>
              </a:lnSpc>
            </a:pPr>
            <a:r>
              <a:rPr lang="en-US" dirty="0"/>
              <a:t>Better/safer opioid products</a:t>
            </a:r>
          </a:p>
          <a:p>
            <a:endParaRPr lang="en-US" dirty="0"/>
          </a:p>
        </p:txBody>
      </p:sp>
    </p:spTree>
    <p:extLst>
      <p:ext uri="{BB962C8B-B14F-4D97-AF65-F5344CB8AC3E}">
        <p14:creationId xmlns:p14="http://schemas.microsoft.com/office/powerpoint/2010/main" val="3187464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6EBD0-15FA-4030-8959-5457C3617979}"/>
              </a:ext>
            </a:extLst>
          </p:cNvPr>
          <p:cNvSpPr>
            <a:spLocks noGrp="1"/>
          </p:cNvSpPr>
          <p:nvPr>
            <p:ph type="title"/>
          </p:nvPr>
        </p:nvSpPr>
        <p:spPr>
          <a:xfrm>
            <a:off x="769620" y="221422"/>
            <a:ext cx="10652760" cy="1356360"/>
          </a:xfrm>
        </p:spPr>
        <p:txBody>
          <a:bodyPr>
            <a:normAutofit/>
          </a:bodyPr>
          <a:lstStyle/>
          <a:p>
            <a:pPr algn="ctr"/>
            <a:r>
              <a:rPr lang="en-US" sz="3600" dirty="0"/>
              <a:t>Opioid Risk Management Tools Have Come a Long Way</a:t>
            </a:r>
          </a:p>
        </p:txBody>
      </p:sp>
      <p:sp>
        <p:nvSpPr>
          <p:cNvPr id="3" name="Content Placeholder 2">
            <a:extLst>
              <a:ext uri="{FF2B5EF4-FFF2-40B4-BE49-F238E27FC236}">
                <a16:creationId xmlns:a16="http://schemas.microsoft.com/office/drawing/2014/main" id="{9EE18104-D3E1-457E-B594-CA5AD73FC77C}"/>
              </a:ext>
            </a:extLst>
          </p:cNvPr>
          <p:cNvSpPr>
            <a:spLocks noGrp="1"/>
          </p:cNvSpPr>
          <p:nvPr>
            <p:ph idx="1"/>
          </p:nvPr>
        </p:nvSpPr>
        <p:spPr>
          <a:xfrm>
            <a:off x="1158240" y="1447145"/>
            <a:ext cx="9875520" cy="4712118"/>
          </a:xfrm>
        </p:spPr>
        <p:txBody>
          <a:bodyPr>
            <a:noAutofit/>
          </a:bodyPr>
          <a:lstStyle/>
          <a:p>
            <a:pPr lvl="0"/>
            <a:r>
              <a:rPr lang="en-US" sz="2400" dirty="0"/>
              <a:t>PDMP: </a:t>
            </a:r>
          </a:p>
          <a:p>
            <a:pPr lvl="2"/>
            <a:r>
              <a:rPr lang="en-US" sz="2000" dirty="0"/>
              <a:t>Are there other prescribers of controlled substances?</a:t>
            </a:r>
          </a:p>
          <a:p>
            <a:pPr lvl="0"/>
            <a:r>
              <a:rPr lang="en-US" sz="2400" dirty="0"/>
              <a:t>LC-MS/MS drug testing in 24 hours: </a:t>
            </a:r>
          </a:p>
          <a:p>
            <a:pPr lvl="2"/>
            <a:r>
              <a:rPr lang="en-US" sz="2000" dirty="0"/>
              <a:t>Is the patient taking their prescribed medication – no other licit or illicit opioids/substances? </a:t>
            </a:r>
          </a:p>
          <a:p>
            <a:pPr lvl="0"/>
            <a:r>
              <a:rPr lang="en-US" sz="2400" dirty="0"/>
              <a:t>Genetic Testing: </a:t>
            </a:r>
          </a:p>
          <a:p>
            <a:pPr lvl="2"/>
            <a:r>
              <a:rPr lang="en-US" sz="2000" dirty="0"/>
              <a:t>Is the patient on the best opioid for them – most likely to get best response at most reasonable dose?</a:t>
            </a:r>
          </a:p>
          <a:p>
            <a:pPr lvl="0"/>
            <a:r>
              <a:rPr lang="en-US" sz="2400" dirty="0"/>
              <a:t>Screening Tools: </a:t>
            </a:r>
          </a:p>
          <a:p>
            <a:pPr lvl="2"/>
            <a:r>
              <a:rPr lang="en-US" sz="2000" dirty="0"/>
              <a:t>Ascertain risk level and prescribe appropriate opioid delivery system (e.g., ADFs)</a:t>
            </a:r>
          </a:p>
          <a:p>
            <a:pPr lvl="0"/>
            <a:r>
              <a:rPr lang="en-US" sz="2400" dirty="0"/>
              <a:t>Giveback Programs: </a:t>
            </a:r>
          </a:p>
          <a:p>
            <a:pPr lvl="2"/>
            <a:r>
              <a:rPr lang="en-US" sz="2000" dirty="0"/>
              <a:t>Ensure safe disposal and decrease opioids available for diversion</a:t>
            </a:r>
          </a:p>
          <a:p>
            <a:endParaRPr lang="en-US" dirty="0"/>
          </a:p>
        </p:txBody>
      </p:sp>
    </p:spTree>
    <p:extLst>
      <p:ext uri="{BB962C8B-B14F-4D97-AF65-F5344CB8AC3E}">
        <p14:creationId xmlns:p14="http://schemas.microsoft.com/office/powerpoint/2010/main" val="599833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310DD-7F6C-4125-845B-EC863CA92502}"/>
              </a:ext>
            </a:extLst>
          </p:cNvPr>
          <p:cNvSpPr>
            <a:spLocks noGrp="1"/>
          </p:cNvSpPr>
          <p:nvPr>
            <p:ph type="title"/>
          </p:nvPr>
        </p:nvSpPr>
        <p:spPr>
          <a:xfrm>
            <a:off x="1143000" y="204173"/>
            <a:ext cx="9875520" cy="1356360"/>
          </a:xfrm>
        </p:spPr>
        <p:txBody>
          <a:bodyPr>
            <a:normAutofit/>
          </a:bodyPr>
          <a:lstStyle/>
          <a:p>
            <a:pPr algn="ctr"/>
            <a:r>
              <a:rPr lang="en-US" sz="3400" dirty="0"/>
              <a:t>Responsibility for Optimal and Safer Pain Treatments Rests With Many Stakeholders</a:t>
            </a:r>
          </a:p>
        </p:txBody>
      </p:sp>
      <p:graphicFrame>
        <p:nvGraphicFramePr>
          <p:cNvPr id="15" name="Content Placeholder 5">
            <a:extLst>
              <a:ext uri="{FF2B5EF4-FFF2-40B4-BE49-F238E27FC236}">
                <a16:creationId xmlns:a16="http://schemas.microsoft.com/office/drawing/2014/main" id="{55F6057E-7662-8B40-B853-66A65AD12644}"/>
              </a:ext>
            </a:extLst>
          </p:cNvPr>
          <p:cNvGraphicFramePr>
            <a:graphicFrameLocks noGrp="1"/>
          </p:cNvGraphicFramePr>
          <p:nvPr>
            <p:ph idx="1"/>
            <p:extLst>
              <p:ext uri="{D42A27DB-BD31-4B8C-83A1-F6EECF244321}">
                <p14:modId xmlns:p14="http://schemas.microsoft.com/office/powerpoint/2010/main" val="3423181822"/>
              </p:ext>
            </p:extLst>
          </p:nvPr>
        </p:nvGraphicFramePr>
        <p:xfrm>
          <a:off x="484188" y="1626841"/>
          <a:ext cx="11251710" cy="4343400"/>
        </p:xfrm>
        <a:graphic>
          <a:graphicData uri="http://schemas.openxmlformats.org/drawingml/2006/table">
            <a:tbl>
              <a:tblPr firstRow="1" bandRow="1">
                <a:tableStyleId>{5C22544A-7EE6-4342-B048-85BDC9FD1C3A}</a:tableStyleId>
              </a:tblPr>
              <a:tblGrid>
                <a:gridCol w="2138242">
                  <a:extLst>
                    <a:ext uri="{9D8B030D-6E8A-4147-A177-3AD203B41FA5}">
                      <a16:colId xmlns:a16="http://schemas.microsoft.com/office/drawing/2014/main" val="2868128142"/>
                    </a:ext>
                  </a:extLst>
                </a:gridCol>
                <a:gridCol w="9113468">
                  <a:extLst>
                    <a:ext uri="{9D8B030D-6E8A-4147-A177-3AD203B41FA5}">
                      <a16:colId xmlns:a16="http://schemas.microsoft.com/office/drawing/2014/main" val="346711367"/>
                    </a:ext>
                  </a:extLst>
                </a:gridCol>
              </a:tblGrid>
              <a:tr h="0">
                <a:tc>
                  <a:txBody>
                    <a:bodyPr/>
                    <a:lstStyle/>
                    <a:p>
                      <a:r>
                        <a:rPr lang="en-US" sz="1350" dirty="0">
                          <a:solidFill>
                            <a:schemeClr val="bg1"/>
                          </a:solidFill>
                        </a:rPr>
                        <a:t>Stakeholder</a:t>
                      </a:r>
                    </a:p>
                  </a:txBody>
                  <a:tcPr/>
                </a:tc>
                <a:tc>
                  <a:txBody>
                    <a:bodyPr/>
                    <a:lstStyle/>
                    <a:p>
                      <a:pPr algn="ctr"/>
                      <a:r>
                        <a:rPr lang="en-US" sz="1350" dirty="0">
                          <a:solidFill>
                            <a:schemeClr val="bg1"/>
                          </a:solidFill>
                        </a:rPr>
                        <a:t>Role</a:t>
                      </a:r>
                    </a:p>
                  </a:txBody>
                  <a:tcPr/>
                </a:tc>
                <a:extLst>
                  <a:ext uri="{0D108BD9-81ED-4DB2-BD59-A6C34878D82A}">
                    <a16:rowId xmlns:a16="http://schemas.microsoft.com/office/drawing/2014/main" val="181574651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a:solidFill>
                            <a:schemeClr val="tx1"/>
                          </a:solidFill>
                        </a:rPr>
                        <a:t>Health care providers</a:t>
                      </a:r>
                    </a:p>
                  </a:txBody>
                  <a:tcPr>
                    <a:solidFill>
                      <a:srgbClr val="D0D0D0"/>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dirty="0">
                          <a:solidFill>
                            <a:schemeClr val="tx1"/>
                          </a:solidFill>
                        </a:rPr>
                        <a:t>Use risk assessment tools </a:t>
                      </a:r>
                    </a:p>
                    <a:p>
                      <a:pPr marL="285750" lvl="0" indent="-285750">
                        <a:buFont typeface="Arial" panose="020B0604020202020204" pitchFamily="34" charset="0"/>
                        <a:buChar char="•"/>
                      </a:pPr>
                      <a:r>
                        <a:rPr lang="en-US" sz="1350" dirty="0">
                          <a:solidFill>
                            <a:schemeClr val="tx1"/>
                          </a:solidFill>
                        </a:rPr>
                        <a:t>Discuss benefits and risks of all appropriate medication classes with patients</a:t>
                      </a:r>
                    </a:p>
                    <a:p>
                      <a:pPr marL="285750" lvl="0" indent="-285750">
                        <a:buFont typeface="Arial" panose="020B0604020202020204" pitchFamily="34" charset="0"/>
                        <a:buChar char="•"/>
                      </a:pPr>
                      <a:r>
                        <a:rPr lang="en-US" sz="1350" dirty="0">
                          <a:solidFill>
                            <a:schemeClr val="tx1"/>
                          </a:solidFill>
                        </a:rPr>
                        <a:t>Set appropriate guidelines and goals of successful opioid therapy to ensure expectations around opioid continuation</a:t>
                      </a:r>
                    </a:p>
                  </a:txBody>
                  <a:tcPr>
                    <a:solidFill>
                      <a:srgbClr val="D0D0D0"/>
                    </a:solidFill>
                  </a:tcPr>
                </a:tc>
                <a:extLst>
                  <a:ext uri="{0D108BD9-81ED-4DB2-BD59-A6C34878D82A}">
                    <a16:rowId xmlns:a16="http://schemas.microsoft.com/office/drawing/2014/main" val="4039526043"/>
                  </a:ext>
                </a:extLst>
              </a:tr>
              <a:tr h="0">
                <a:tc>
                  <a:txBody>
                    <a:bodyPr/>
                    <a:lstStyle/>
                    <a:p>
                      <a:r>
                        <a:rPr lang="en-US" sz="1350" dirty="0">
                          <a:solidFill>
                            <a:schemeClr val="tx1"/>
                          </a:solidFill>
                        </a:rPr>
                        <a:t>Patients</a:t>
                      </a:r>
                    </a:p>
                  </a:txBody>
                  <a:tcPr>
                    <a:solidFill>
                      <a:srgbClr val="E9E9E9"/>
                    </a:solidFill>
                  </a:tcPr>
                </a:tc>
                <a:tc>
                  <a:txBody>
                    <a:bodyPr/>
                    <a:lstStyle/>
                    <a:p>
                      <a:pPr marL="285750" lvl="0" indent="-285750">
                        <a:buFont typeface="Arial" panose="020B0604020202020204" pitchFamily="34" charset="0"/>
                        <a:buChar char="•"/>
                      </a:pPr>
                      <a:r>
                        <a:rPr lang="en-US" sz="1350" dirty="0">
                          <a:solidFill>
                            <a:schemeClr val="tx1"/>
                          </a:solidFill>
                        </a:rPr>
                        <a:t>Develop and strictly follow a mutually agreed-upon treatment plan with HCP</a:t>
                      </a:r>
                    </a:p>
                    <a:p>
                      <a:pPr marL="285750" lvl="0" indent="-285750">
                        <a:buFont typeface="Arial" panose="020B0604020202020204" pitchFamily="34" charset="0"/>
                        <a:buChar char="•"/>
                      </a:pPr>
                      <a:r>
                        <a:rPr lang="en-US" sz="1350" dirty="0">
                          <a:solidFill>
                            <a:schemeClr val="tx1"/>
                          </a:solidFill>
                        </a:rPr>
                        <a:t>Take medication only as prescribed without manipulating the delivery system (i.e., tampering)</a:t>
                      </a:r>
                    </a:p>
                  </a:txBody>
                  <a:tcPr>
                    <a:solidFill>
                      <a:srgbClr val="E9E9E9"/>
                    </a:solidFill>
                  </a:tcPr>
                </a:tc>
                <a:extLst>
                  <a:ext uri="{0D108BD9-81ED-4DB2-BD59-A6C34878D82A}">
                    <a16:rowId xmlns:a16="http://schemas.microsoft.com/office/drawing/2014/main" val="1489300902"/>
                  </a:ext>
                </a:extLst>
              </a:tr>
              <a:tr h="0">
                <a:tc>
                  <a:txBody>
                    <a:bodyPr/>
                    <a:lstStyle/>
                    <a:p>
                      <a:r>
                        <a:rPr lang="en-US" sz="1350" dirty="0">
                          <a:solidFill>
                            <a:schemeClr val="tx1"/>
                          </a:solidFill>
                        </a:rPr>
                        <a:t>Third-party payors</a:t>
                      </a:r>
                    </a:p>
                  </a:txBody>
                  <a:tcPr>
                    <a:solidFill>
                      <a:srgbClr val="D0D0D0"/>
                    </a:solidFill>
                  </a:tcPr>
                </a:tc>
                <a:tc>
                  <a:txBody>
                    <a:bodyPr/>
                    <a:lstStyle/>
                    <a:p>
                      <a:pPr marL="285750" lvl="0" indent="-285750">
                        <a:buFont typeface="Arial" panose="020B0604020202020204" pitchFamily="34" charset="0"/>
                        <a:buChar char="•"/>
                      </a:pPr>
                      <a:r>
                        <a:rPr lang="en-US" sz="1350" dirty="0">
                          <a:solidFill>
                            <a:schemeClr val="tx1"/>
                          </a:solidFill>
                        </a:rPr>
                        <a:t>Be accommodating of different levels of care for patients based on risks and the tools needed to prevent and/or treat misuse, abuse, diversion, and addiction</a:t>
                      </a:r>
                    </a:p>
                    <a:p>
                      <a:pPr marL="285750" lvl="0" indent="-285750">
                        <a:buFont typeface="Arial" panose="020B0604020202020204" pitchFamily="34" charset="0"/>
                        <a:buChar char="•"/>
                      </a:pPr>
                      <a:r>
                        <a:rPr lang="en-US" sz="1350" dirty="0">
                          <a:solidFill>
                            <a:schemeClr val="tx1"/>
                          </a:solidFill>
                        </a:rPr>
                        <a:t>Need to move away from inadequately-monitored, drug-only pain therapy for the majority of patients treated with opioids</a:t>
                      </a:r>
                    </a:p>
                  </a:txBody>
                  <a:tcPr>
                    <a:solidFill>
                      <a:srgbClr val="D0D0D0"/>
                    </a:solidFill>
                  </a:tcPr>
                </a:tc>
                <a:extLst>
                  <a:ext uri="{0D108BD9-81ED-4DB2-BD59-A6C34878D82A}">
                    <a16:rowId xmlns:a16="http://schemas.microsoft.com/office/drawing/2014/main" val="147615551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a:solidFill>
                            <a:schemeClr val="tx1"/>
                          </a:solidFill>
                        </a:rPr>
                        <a:t>Law enforcement and government regulators</a:t>
                      </a:r>
                    </a:p>
                  </a:txBody>
                  <a:tcPr>
                    <a:solidFill>
                      <a:srgbClr val="E9E9E9"/>
                    </a:solidFill>
                  </a:tcPr>
                </a:tc>
                <a:tc>
                  <a:txBody>
                    <a:bodyPr/>
                    <a:lstStyle/>
                    <a:p>
                      <a:pPr marL="285750" lvl="0" indent="-285750">
                        <a:buFont typeface="Arial" panose="020B0604020202020204" pitchFamily="34" charset="0"/>
                        <a:buChar char="•"/>
                      </a:pPr>
                      <a:r>
                        <a:rPr lang="en-US" sz="1350" dirty="0">
                          <a:solidFill>
                            <a:schemeClr val="tx1"/>
                          </a:solidFill>
                        </a:rPr>
                        <a:t>Allow stakeholders to combat the opioid epidemic</a:t>
                      </a:r>
                    </a:p>
                    <a:p>
                      <a:pPr marL="285750" lvl="0" indent="-285750">
                        <a:buFont typeface="Arial" panose="020B0604020202020204" pitchFamily="34" charset="0"/>
                        <a:buChar char="•"/>
                      </a:pPr>
                      <a:r>
                        <a:rPr lang="en-US" sz="1350" dirty="0">
                          <a:solidFill>
                            <a:schemeClr val="tx1"/>
                          </a:solidFill>
                        </a:rPr>
                        <a:t>Provide reasonable access of necessary treatments to patients suffering from chronic pain</a:t>
                      </a:r>
                    </a:p>
                  </a:txBody>
                  <a:tcPr>
                    <a:solidFill>
                      <a:srgbClr val="E9E9E9"/>
                    </a:solidFill>
                  </a:tcPr>
                </a:tc>
                <a:extLst>
                  <a:ext uri="{0D108BD9-81ED-4DB2-BD59-A6C34878D82A}">
                    <a16:rowId xmlns:a16="http://schemas.microsoft.com/office/drawing/2014/main" val="135017361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a:solidFill>
                            <a:schemeClr val="tx1"/>
                          </a:solidFill>
                        </a:rPr>
                        <a:t>Pharmaceutical industry</a:t>
                      </a:r>
                    </a:p>
                  </a:txBody>
                  <a:tcPr>
                    <a:solidFill>
                      <a:srgbClr val="D0D0D0"/>
                    </a:solidFill>
                  </a:tcPr>
                </a:tc>
                <a:tc>
                  <a:txBody>
                    <a:bodyPr/>
                    <a:lstStyle/>
                    <a:p>
                      <a:pPr marL="285750" lvl="0" indent="-285750">
                        <a:buFont typeface="Arial" panose="020B0604020202020204" pitchFamily="34" charset="0"/>
                        <a:buChar char="•"/>
                      </a:pPr>
                      <a:r>
                        <a:rPr lang="en-US" sz="1350" dirty="0">
                          <a:solidFill>
                            <a:schemeClr val="tx1"/>
                          </a:solidFill>
                        </a:rPr>
                        <a:t>Develop potentially safer opioid products</a:t>
                      </a:r>
                    </a:p>
                    <a:p>
                      <a:pPr marL="285750" lvl="0" indent="-285750">
                        <a:buFont typeface="Arial" panose="020B0604020202020204" pitchFamily="34" charset="0"/>
                        <a:buChar char="•"/>
                      </a:pPr>
                      <a:r>
                        <a:rPr lang="en-US" sz="1350" dirty="0">
                          <a:solidFill>
                            <a:schemeClr val="tx1"/>
                          </a:solidFill>
                        </a:rPr>
                        <a:t>Conduct more extensive post-marketing studies related to misuse, abuse, diversion, and addiction</a:t>
                      </a:r>
                    </a:p>
                    <a:p>
                      <a:pPr marL="285750" lvl="0" indent="-285750">
                        <a:buFont typeface="Arial" panose="020B0604020202020204" pitchFamily="34" charset="0"/>
                        <a:buChar char="•"/>
                      </a:pPr>
                      <a:r>
                        <a:rPr lang="en-US" sz="1350" dirty="0">
                          <a:solidFill>
                            <a:schemeClr val="tx1"/>
                          </a:solidFill>
                        </a:rPr>
                        <a:t>Provide oversight of educational programs for presentation of fair and balanced content</a:t>
                      </a:r>
                    </a:p>
                    <a:p>
                      <a:pPr marL="285750" lvl="0" indent="-285750">
                        <a:buFont typeface="Arial" panose="020B0604020202020204" pitchFamily="34" charset="0"/>
                        <a:buChar char="•"/>
                      </a:pPr>
                      <a:r>
                        <a:rPr lang="en-US" sz="1350" dirty="0">
                          <a:solidFill>
                            <a:schemeClr val="tx1"/>
                          </a:solidFill>
                        </a:rPr>
                        <a:t>Closely observe sales techniques to ascertain they focus on providing opioids to only appropriate patients</a:t>
                      </a:r>
                    </a:p>
                  </a:txBody>
                  <a:tcPr>
                    <a:solidFill>
                      <a:srgbClr val="D0D0D0"/>
                    </a:solidFill>
                  </a:tcPr>
                </a:tc>
                <a:extLst>
                  <a:ext uri="{0D108BD9-81ED-4DB2-BD59-A6C34878D82A}">
                    <a16:rowId xmlns:a16="http://schemas.microsoft.com/office/drawing/2014/main" val="401380869"/>
                  </a:ext>
                </a:extLst>
              </a:tr>
              <a:tr h="0">
                <a:tc>
                  <a:txBody>
                    <a:bodyPr/>
                    <a:lstStyle/>
                    <a:p>
                      <a:r>
                        <a:rPr lang="en-US" sz="1350" dirty="0">
                          <a:solidFill>
                            <a:schemeClr val="tx1"/>
                          </a:solidFill>
                        </a:rPr>
                        <a:t>Media</a:t>
                      </a:r>
                    </a:p>
                  </a:txBody>
                  <a:tcPr>
                    <a:solidFill>
                      <a:srgbClr val="E9E9E9"/>
                    </a:solidFill>
                  </a:tcPr>
                </a:tc>
                <a:tc>
                  <a:txBody>
                    <a:bodyPr/>
                    <a:lstStyle/>
                    <a:p>
                      <a:pPr marL="285750" indent="-285750">
                        <a:buFont typeface="Arial" panose="020B0604020202020204" pitchFamily="34" charset="0"/>
                        <a:buChar char="•"/>
                      </a:pPr>
                      <a:r>
                        <a:rPr lang="en-US" sz="1350" dirty="0">
                          <a:solidFill>
                            <a:schemeClr val="tx1"/>
                          </a:solidFill>
                        </a:rPr>
                        <a:t>Raise awareness of the opioid epidemic without suggesting addiction is solely a disease of exposure</a:t>
                      </a:r>
                    </a:p>
                    <a:p>
                      <a:pPr marL="285750" indent="-285750">
                        <a:buFont typeface="Arial" panose="020B0604020202020204" pitchFamily="34" charset="0"/>
                        <a:buChar char="•"/>
                      </a:pPr>
                      <a:r>
                        <a:rPr lang="en-US" sz="1350" dirty="0">
                          <a:solidFill>
                            <a:schemeClr val="tx1"/>
                          </a:solidFill>
                        </a:rPr>
                        <a:t>Avoid using terms “addiction” and “physical dependence” interchangeably</a:t>
                      </a:r>
                    </a:p>
                    <a:p>
                      <a:pPr marL="285750" indent="-285750">
                        <a:buFont typeface="Arial" panose="020B0604020202020204" pitchFamily="34" charset="0"/>
                        <a:buChar char="•"/>
                      </a:pPr>
                      <a:r>
                        <a:rPr lang="en-US" sz="1350" dirty="0">
                          <a:solidFill>
                            <a:schemeClr val="tx1"/>
                          </a:solidFill>
                        </a:rPr>
                        <a:t>Provide media coverage to both successes and failures of opioid pain management in an accurate way</a:t>
                      </a:r>
                    </a:p>
                  </a:txBody>
                  <a:tcPr>
                    <a:solidFill>
                      <a:srgbClr val="E9E9E9"/>
                    </a:solidFill>
                  </a:tcPr>
                </a:tc>
                <a:extLst>
                  <a:ext uri="{0D108BD9-81ED-4DB2-BD59-A6C34878D82A}">
                    <a16:rowId xmlns:a16="http://schemas.microsoft.com/office/drawing/2014/main" val="2662708903"/>
                  </a:ext>
                </a:extLst>
              </a:tr>
            </a:tbl>
          </a:graphicData>
        </a:graphic>
      </p:graphicFrame>
      <p:sp>
        <p:nvSpPr>
          <p:cNvPr id="9" name="Slide Number Placeholder 8"/>
          <p:cNvSpPr>
            <a:spLocks noGrp="1"/>
          </p:cNvSpPr>
          <p:nvPr>
            <p:ph type="sldNum" sz="quarter" idx="12"/>
          </p:nvPr>
        </p:nvSpPr>
        <p:spPr/>
        <p:txBody>
          <a:bodyPr>
            <a:normAutofit/>
          </a:bodyPr>
          <a:lstStyle/>
          <a:p>
            <a:fld id="{6C14916E-9AEB-E640-8DEC-A31403892D0C}" type="slidenum">
              <a:rPr lang="en-US" smtClean="0"/>
              <a:t>8</a:t>
            </a:fld>
            <a:endParaRPr lang="en-US" dirty="0"/>
          </a:p>
        </p:txBody>
      </p:sp>
      <p:sp>
        <p:nvSpPr>
          <p:cNvPr id="10" name="TextBox 9"/>
          <p:cNvSpPr txBox="1"/>
          <p:nvPr/>
        </p:nvSpPr>
        <p:spPr>
          <a:xfrm>
            <a:off x="484412" y="6048907"/>
            <a:ext cx="9391169" cy="276999"/>
          </a:xfrm>
          <a:prstGeom prst="rect">
            <a:avLst/>
          </a:prstGeom>
          <a:noFill/>
        </p:spPr>
        <p:txBody>
          <a:bodyPr wrap="square" rtlCol="0" anchor="b">
            <a:spAutoFit/>
          </a:bodyPr>
          <a:lstStyle/>
          <a:p>
            <a:pPr lvl="0"/>
            <a:r>
              <a:rPr lang="en-US" sz="1200" dirty="0"/>
              <a:t>Passik SD. </a:t>
            </a:r>
            <a:r>
              <a:rPr lang="en-US" sz="1200" i="1" dirty="0"/>
              <a:t>J Opioid Manage</a:t>
            </a:r>
            <a:r>
              <a:rPr lang="en-US" sz="1200" dirty="0"/>
              <a:t>; 2017;13(6):391-396. </a:t>
            </a:r>
          </a:p>
        </p:txBody>
      </p:sp>
    </p:spTree>
    <p:extLst>
      <p:ext uri="{BB962C8B-B14F-4D97-AF65-F5344CB8AC3E}">
        <p14:creationId xmlns:p14="http://schemas.microsoft.com/office/powerpoint/2010/main" val="1035275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40B5B-0B33-4D47-BA5E-B59C210E87B0}"/>
              </a:ext>
            </a:extLst>
          </p:cNvPr>
          <p:cNvSpPr>
            <a:spLocks noGrp="1"/>
          </p:cNvSpPr>
          <p:nvPr>
            <p:ph type="title"/>
          </p:nvPr>
        </p:nvSpPr>
        <p:spPr>
          <a:xfrm>
            <a:off x="987729" y="212788"/>
            <a:ext cx="9875520" cy="1356360"/>
          </a:xfrm>
        </p:spPr>
        <p:txBody>
          <a:bodyPr>
            <a:normAutofit/>
          </a:bodyPr>
          <a:lstStyle/>
          <a:p>
            <a:pPr algn="ctr"/>
            <a:r>
              <a:rPr lang="en-US" sz="4000" dirty="0"/>
              <a:t>Third-Party Payors</a:t>
            </a:r>
          </a:p>
        </p:txBody>
      </p:sp>
      <p:sp>
        <p:nvSpPr>
          <p:cNvPr id="3" name="Content Placeholder 2">
            <a:extLst>
              <a:ext uri="{FF2B5EF4-FFF2-40B4-BE49-F238E27FC236}">
                <a16:creationId xmlns:a16="http://schemas.microsoft.com/office/drawing/2014/main" id="{0CFE7BFA-14CE-4543-B69F-08C26D645AF6}"/>
              </a:ext>
            </a:extLst>
          </p:cNvPr>
          <p:cNvSpPr>
            <a:spLocks noGrp="1"/>
          </p:cNvSpPr>
          <p:nvPr>
            <p:ph idx="1"/>
          </p:nvPr>
        </p:nvSpPr>
        <p:spPr>
          <a:xfrm>
            <a:off x="1373808" y="2337015"/>
            <a:ext cx="3989717" cy="2955405"/>
          </a:xfrm>
        </p:spPr>
        <p:txBody>
          <a:bodyPr>
            <a:normAutofit/>
          </a:bodyPr>
          <a:lstStyle/>
          <a:p>
            <a:r>
              <a:rPr lang="en-US" sz="2400" dirty="0"/>
              <a:t>Frequent visits</a:t>
            </a:r>
          </a:p>
          <a:p>
            <a:r>
              <a:rPr lang="en-US" sz="2400" dirty="0"/>
              <a:t>Urine drug screens</a:t>
            </a:r>
          </a:p>
          <a:p>
            <a:r>
              <a:rPr lang="en-US" sz="2400" dirty="0"/>
              <a:t>Psychological care</a:t>
            </a:r>
          </a:p>
          <a:p>
            <a:r>
              <a:rPr lang="en-US" sz="2400" dirty="0"/>
              <a:t>Abuse deterrent opioids</a:t>
            </a:r>
          </a:p>
          <a:p>
            <a:r>
              <a:rPr lang="en-US" sz="2400" dirty="0"/>
              <a:t>Less drug per prescription</a:t>
            </a:r>
          </a:p>
        </p:txBody>
      </p:sp>
      <p:pic>
        <p:nvPicPr>
          <p:cNvPr id="4" name="Picture 3">
            <a:extLst>
              <a:ext uri="{FF2B5EF4-FFF2-40B4-BE49-F238E27FC236}">
                <a16:creationId xmlns:a16="http://schemas.microsoft.com/office/drawing/2014/main" id="{2AE8146B-D3DD-4343-80BC-59D1C2744D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84109" y="1758558"/>
            <a:ext cx="4440469" cy="411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6B7CE1B-0DE9-4923-875C-E0B29CF2D088}"/>
              </a:ext>
            </a:extLst>
          </p:cNvPr>
          <p:cNvSpPr txBox="1"/>
          <p:nvPr/>
        </p:nvSpPr>
        <p:spPr>
          <a:xfrm>
            <a:off x="612475" y="6382806"/>
            <a:ext cx="10808037" cy="246221"/>
          </a:xfrm>
          <a:prstGeom prst="rect">
            <a:avLst/>
          </a:prstGeom>
          <a:noFill/>
        </p:spPr>
        <p:txBody>
          <a:bodyPr wrap="square" rtlCol="0">
            <a:spAutoFit/>
          </a:bodyPr>
          <a:lstStyle/>
          <a:p>
            <a:r>
              <a:rPr lang="en-US" sz="1000" dirty="0">
                <a:latin typeface="Calibri" pitchFamily="34" charset="0"/>
                <a:ea typeface="Tahoma" pitchFamily="34" charset="0"/>
                <a:cs typeface="Tahoma" pitchFamily="34" charset="0"/>
              </a:rPr>
              <a:t>Joranson DE. Are health-care reimbursement policies a barrier to acute and cancer pain management? </a:t>
            </a:r>
            <a:r>
              <a:rPr lang="en-US" sz="1000" i="1" dirty="0">
                <a:latin typeface="Calibri" pitchFamily="34" charset="0"/>
                <a:ea typeface="Tahoma" pitchFamily="34" charset="0"/>
                <a:cs typeface="Tahoma" pitchFamily="34" charset="0"/>
              </a:rPr>
              <a:t>Journal of Pain and Symptom Management.</a:t>
            </a:r>
            <a:r>
              <a:rPr lang="en-US" sz="1000" dirty="0">
                <a:latin typeface="Calibri" pitchFamily="34" charset="0"/>
                <a:ea typeface="Tahoma" pitchFamily="34" charset="0"/>
                <a:cs typeface="Tahoma" pitchFamily="34" charset="0"/>
              </a:rPr>
              <a:t> 1994;</a:t>
            </a:r>
            <a:r>
              <a:rPr lang="en-US" sz="1000" i="1" dirty="0">
                <a:latin typeface="Calibri" pitchFamily="34" charset="0"/>
                <a:ea typeface="Tahoma" pitchFamily="34" charset="0"/>
                <a:cs typeface="Tahoma" pitchFamily="34" charset="0"/>
              </a:rPr>
              <a:t> </a:t>
            </a:r>
            <a:r>
              <a:rPr lang="en-US" sz="1000" dirty="0">
                <a:latin typeface="Calibri" pitchFamily="34" charset="0"/>
                <a:ea typeface="Tahoma" pitchFamily="34" charset="0"/>
                <a:cs typeface="Tahoma" pitchFamily="34" charset="0"/>
              </a:rPr>
              <a:t>9(4): 244-253.</a:t>
            </a:r>
          </a:p>
        </p:txBody>
      </p:sp>
    </p:spTree>
    <p:extLst>
      <p:ext uri="{BB962C8B-B14F-4D97-AF65-F5344CB8AC3E}">
        <p14:creationId xmlns:p14="http://schemas.microsoft.com/office/powerpoint/2010/main" val="3804559443"/>
      </p:ext>
    </p:extLst>
  </p:cSld>
  <p:clrMapOvr>
    <a:masterClrMapping/>
  </p:clrMapOvr>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3787</TotalTime>
  <Words>2506</Words>
  <Application>Microsoft Office PowerPoint</Application>
  <PresentationFormat>Widescreen</PresentationFormat>
  <Paragraphs>290</Paragraphs>
  <Slides>31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Corbel</vt:lpstr>
      <vt:lpstr>Tahoma</vt:lpstr>
      <vt:lpstr>Verdana</vt:lpstr>
      <vt:lpstr>Wingdings</vt:lpstr>
      <vt:lpstr>Wingdings 3</vt:lpstr>
      <vt:lpstr>Basis</vt:lpstr>
      <vt:lpstr>Collegium Presentation to DFC</vt:lpstr>
      <vt:lpstr>Collegium Pharmaceutical Mission</vt:lpstr>
      <vt:lpstr>The Opioid Pendulum: Where Are We Now?</vt:lpstr>
      <vt:lpstr>Opioid Prescribing and the Healthcare System</vt:lpstr>
      <vt:lpstr>Seniors (Medicare) and low income (Medicaid) populations are at higher risk of opioid misuse and abuse</vt:lpstr>
      <vt:lpstr>Risk Management Is a Package Deal</vt:lpstr>
      <vt:lpstr>Opioid Risk Management Tools Have Come a Long Way</vt:lpstr>
      <vt:lpstr>Responsibility for Optimal and Safer Pain Treatments Rests With Many Stakeholders</vt:lpstr>
      <vt:lpstr>Third-Party Payors</vt:lpstr>
      <vt:lpstr>Example of “Real World” Coverage Denial</vt:lpstr>
      <vt:lpstr>Payors’ Reluctance to Cover Costs of the Entirety of the Opioid Epidemic is Understandable</vt:lpstr>
      <vt:lpstr>The Disconnected ADF World</vt:lpstr>
      <vt:lpstr>Passik’s 5 Suggestions for Improving Opioid Safety</vt:lpstr>
      <vt:lpstr>PowerPoint Presentation</vt:lpstr>
      <vt:lpstr>PowerPoint Presentation</vt:lpstr>
      <vt:lpstr>Governor’s Working Group – Opioid Related Deaths in MA</vt:lpstr>
      <vt:lpstr>Value of ADF Opioids </vt:lpstr>
      <vt:lpstr>ADFs Are Associated With Decreases in Nonmedical Opioid Use and Opioid Abuse</vt:lpstr>
      <vt:lpstr>ADFs Make up a Small Percent of the Opioid Market</vt:lpstr>
      <vt:lpstr>Opioid Market – Payor Coverage</vt:lpstr>
      <vt:lpstr>Three core barriers prevent access and uptake for ADFs</vt:lpstr>
      <vt:lpstr>Misconceptions of ADF Opioids</vt:lpstr>
      <vt:lpstr>Opioid prescribing is going down while overdose deaths are going up – who is new legislation helping?  Who is it hurting?</vt:lpstr>
      <vt:lpstr>BULLPEN SLIDES </vt:lpstr>
      <vt:lpstr>Prescribing Rates are Dropping</vt:lpstr>
      <vt:lpstr>But the Death Rate Keeps Climbing</vt:lpstr>
      <vt:lpstr>Sources of Drug Diversion</vt:lpstr>
      <vt:lpstr>PowerPoint Presentation</vt:lpstr>
      <vt:lpstr>ADFs are Associated with Cost Savings</vt:lpstr>
      <vt:lpstr>Potential Avoidable Societal Costs (CHP Report)</vt:lpstr>
      <vt:lpstr>Limit Short Acting Opioids for Chronic Pain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Collegium Presentation to DFC</dc:title>
  <dc:creator>Diana Meske</dc:creator>
  <cp:lastModifiedBy>Ann Marseilles</cp:lastModifiedBy>
  <cp:revision>90</cp:revision>
  <dcterms:created xsi:type="dcterms:W3CDTF">2018-05-01T14:48:26Z</dcterms:created>
  <dcterms:modified xsi:type="dcterms:W3CDTF">2018-05-10T19:03:01Z</dcterms:modified>
</cp:coreProperties>
</file>