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7" r:id="rId1"/>
    <p:sldMasterId id="2147483718" r:id="rId2"/>
    <p:sldMasterId id="2147483719" r:id="rId3"/>
    <p:sldMasterId id="2147483720" r:id="rId4"/>
    <p:sldMasterId id="2147483721" r:id="rId5"/>
    <p:sldMasterId id="2147483722" r:id="rId6"/>
    <p:sldMasterId id="2147483723" r:id="rId7"/>
    <p:sldMasterId id="2147483724" r:id="rId8"/>
    <p:sldMasterId id="2147483725" r:id="rId9"/>
    <p:sldMasterId id="2147483726" r:id="rId10"/>
    <p:sldMasterId id="2147483727" r:id="rId11"/>
    <p:sldMasterId id="2147483728" r:id="rId12"/>
    <p:sldMasterId id="2147483729" r:id="rId13"/>
    <p:sldMasterId id="2147483730" r:id="rId14"/>
    <p:sldMasterId id="2147483731" r:id="rId15"/>
    <p:sldMasterId id="2147483732" r:id="rId16"/>
    <p:sldMasterId id="2147483733" r:id="rId17"/>
    <p:sldMasterId id="2147483734" r:id="rId18"/>
    <p:sldMasterId id="2147483735" r:id="rId19"/>
    <p:sldMasterId id="2147483736" r:id="rId20"/>
    <p:sldMasterId id="2147483737" r:id="rId21"/>
    <p:sldMasterId id="2147483739" r:id="rId22"/>
    <p:sldMasterId id="2147483740" r:id="rId23"/>
    <p:sldMasterId id="2147483741" r:id="rId24"/>
    <p:sldMasterId id="2147483742" r:id="rId25"/>
    <p:sldMasterId id="2147483743" r:id="rId26"/>
    <p:sldMasterId id="2147483744" r:id="rId27"/>
    <p:sldMasterId id="2147483745" r:id="rId28"/>
    <p:sldMasterId id="2147483746" r:id="rId29"/>
    <p:sldMasterId id="2147483747" r:id="rId30"/>
    <p:sldMasterId id="2147483748" r:id="rId31"/>
    <p:sldMasterId id="2147483749" r:id="rId32"/>
    <p:sldMasterId id="2147483750" r:id="rId33"/>
    <p:sldMasterId id="2147483751" r:id="rId34"/>
    <p:sldMasterId id="2147483752" r:id="rId35"/>
    <p:sldMasterId id="2147483753" r:id="rId36"/>
    <p:sldMasterId id="2147483754" r:id="rId37"/>
    <p:sldMasterId id="2147483755" r:id="rId38"/>
    <p:sldMasterId id="2147483756" r:id="rId39"/>
    <p:sldMasterId id="2147483757" r:id="rId40"/>
    <p:sldMasterId id="2147483758" r:id="rId41"/>
    <p:sldMasterId id="2147483759" r:id="rId42"/>
    <p:sldMasterId id="2147483760" r:id="rId43"/>
    <p:sldMasterId id="2147483761" r:id="rId44"/>
    <p:sldMasterId id="2147483762" r:id="rId45"/>
    <p:sldMasterId id="2147483763" r:id="rId46"/>
    <p:sldMasterId id="2147483764" r:id="rId47"/>
    <p:sldMasterId id="2147483765" r:id="rId48"/>
    <p:sldMasterId id="2147483766" r:id="rId49"/>
    <p:sldMasterId id="2147483767" r:id="rId50"/>
    <p:sldMasterId id="2147483768" r:id="rId51"/>
    <p:sldMasterId id="2147483769" r:id="rId52"/>
    <p:sldMasterId id="2147483770" r:id="rId53"/>
    <p:sldMasterId id="2147483771" r:id="rId54"/>
  </p:sldMasterIdLst>
  <p:notesMasterIdLst>
    <p:notesMasterId r:id="rId132"/>
  </p:notesMasterIdLst>
  <p:sldIdLst>
    <p:sldId id="326" r:id="rId55"/>
    <p:sldId id="329" r:id="rId56"/>
    <p:sldId id="256" r:id="rId57"/>
    <p:sldId id="257" r:id="rId58"/>
    <p:sldId id="258" r:id="rId59"/>
    <p:sldId id="259" r:id="rId60"/>
    <p:sldId id="260" r:id="rId61"/>
    <p:sldId id="261" r:id="rId62"/>
    <p:sldId id="262" r:id="rId63"/>
    <p:sldId id="263" r:id="rId64"/>
    <p:sldId id="264" r:id="rId65"/>
    <p:sldId id="265" r:id="rId66"/>
    <p:sldId id="266" r:id="rId67"/>
    <p:sldId id="267" r:id="rId68"/>
    <p:sldId id="268" r:id="rId69"/>
    <p:sldId id="269" r:id="rId70"/>
    <p:sldId id="270" r:id="rId71"/>
    <p:sldId id="271" r:id="rId72"/>
    <p:sldId id="272" r:id="rId73"/>
    <p:sldId id="273" r:id="rId74"/>
    <p:sldId id="274" r:id="rId75"/>
    <p:sldId id="275" r:id="rId76"/>
    <p:sldId id="276" r:id="rId77"/>
    <p:sldId id="335" r:id="rId78"/>
    <p:sldId id="333" r:id="rId79"/>
    <p:sldId id="278" r:id="rId80"/>
    <p:sldId id="279" r:id="rId81"/>
    <p:sldId id="280" r:id="rId82"/>
    <p:sldId id="281" r:id="rId83"/>
    <p:sldId id="282" r:id="rId84"/>
    <p:sldId id="283" r:id="rId85"/>
    <p:sldId id="284" r:id="rId86"/>
    <p:sldId id="285" r:id="rId87"/>
    <p:sldId id="286" r:id="rId88"/>
    <p:sldId id="287" r:id="rId89"/>
    <p:sldId id="288" r:id="rId90"/>
    <p:sldId id="289" r:id="rId91"/>
    <p:sldId id="290" r:id="rId92"/>
    <p:sldId id="291" r:id="rId93"/>
    <p:sldId id="292" r:id="rId94"/>
    <p:sldId id="293" r:id="rId95"/>
    <p:sldId id="294" r:id="rId96"/>
    <p:sldId id="295" r:id="rId97"/>
    <p:sldId id="296" r:id="rId98"/>
    <p:sldId id="297" r:id="rId99"/>
    <p:sldId id="298" r:id="rId100"/>
    <p:sldId id="299" r:id="rId101"/>
    <p:sldId id="300" r:id="rId102"/>
    <p:sldId id="301" r:id="rId103"/>
    <p:sldId id="334" r:id="rId104"/>
    <p:sldId id="302" r:id="rId105"/>
    <p:sldId id="303" r:id="rId106"/>
    <p:sldId id="304" r:id="rId107"/>
    <p:sldId id="305" r:id="rId108"/>
    <p:sldId id="306" r:id="rId109"/>
    <p:sldId id="307" r:id="rId110"/>
    <p:sldId id="308" r:id="rId111"/>
    <p:sldId id="309" r:id="rId112"/>
    <p:sldId id="310" r:id="rId113"/>
    <p:sldId id="311" r:id="rId114"/>
    <p:sldId id="312" r:id="rId115"/>
    <p:sldId id="313" r:id="rId116"/>
    <p:sldId id="336" r:id="rId117"/>
    <p:sldId id="314" r:id="rId118"/>
    <p:sldId id="315" r:id="rId119"/>
    <p:sldId id="316" r:id="rId120"/>
    <p:sldId id="317" r:id="rId121"/>
    <p:sldId id="318" r:id="rId122"/>
    <p:sldId id="319" r:id="rId123"/>
    <p:sldId id="320" r:id="rId124"/>
    <p:sldId id="321" r:id="rId125"/>
    <p:sldId id="322" r:id="rId126"/>
    <p:sldId id="323" r:id="rId127"/>
    <p:sldId id="324" r:id="rId128"/>
    <p:sldId id="330" r:id="rId129"/>
    <p:sldId id="332" r:id="rId130"/>
    <p:sldId id="331" r:id="rId131"/>
  </p:sldIdLst>
  <p:sldSz cx="9144000" cy="6858000" type="screen4x3"/>
  <p:notesSz cx="7010400" cy="9372600"/>
  <p:embeddedFontLst>
    <p:embeddedFont>
      <p:font typeface="Impact" panose="020B0806030902050204" pitchFamily="34" charset="0"/>
      <p:regular r:id="rId133"/>
    </p:embeddedFont>
    <p:embeddedFont>
      <p:font typeface="Constantia" panose="02030602050306030303" pitchFamily="18" charset="0"/>
      <p:regular r:id="rId134"/>
      <p:bold r:id="rId135"/>
      <p:italic r:id="rId136"/>
      <p:boldItalic r:id="rId137"/>
    </p:embeddedFont>
    <p:embeddedFont>
      <p:font typeface="Calibri" panose="020F0502020204030204" pitchFamily="34" charset="0"/>
      <p:regular r:id="rId138"/>
      <p:bold r:id="rId139"/>
      <p:italic r:id="rId140"/>
      <p:boldItalic r:id="rId1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HS" initials="E"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94690" autoAdjust="0"/>
  </p:normalViewPr>
  <p:slideViewPr>
    <p:cSldViewPr>
      <p:cViewPr>
        <p:scale>
          <a:sx n="92" d="100"/>
          <a:sy n="92" d="100"/>
        </p:scale>
        <p:origin x="-2184" y="-612"/>
      </p:cViewPr>
      <p:guideLst>
        <p:guide orient="horz" pos="2160"/>
        <p:guide pos="2880"/>
      </p:guideLst>
    </p:cSldViewPr>
  </p:slideViewPr>
  <p:outlineViewPr>
    <p:cViewPr>
      <p:scale>
        <a:sx n="33" d="100"/>
        <a:sy n="33" d="100"/>
      </p:scale>
      <p:origin x="0" y="59346"/>
    </p:cViewPr>
  </p:outlin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46.xml"/>
  <Relationship Id="rId101" Type="http://schemas.openxmlformats.org/officeDocument/2006/relationships/slide" Target="slides/slide47.xml"/>
  <Relationship Id="rId102" Type="http://schemas.openxmlformats.org/officeDocument/2006/relationships/slide" Target="slides/slide48.xml"/>
  <Relationship Id="rId103" Type="http://schemas.openxmlformats.org/officeDocument/2006/relationships/slide" Target="slides/slide49.xml"/>
  <Relationship Id="rId104" Type="http://schemas.openxmlformats.org/officeDocument/2006/relationships/slide" Target="slides/slide50.xml"/>
  <Relationship Id="rId105" Type="http://schemas.openxmlformats.org/officeDocument/2006/relationships/slide" Target="slides/slide51.xml"/>
  <Relationship Id="rId106" Type="http://schemas.openxmlformats.org/officeDocument/2006/relationships/slide" Target="slides/slide52.xml"/>
  <Relationship Id="rId107" Type="http://schemas.openxmlformats.org/officeDocument/2006/relationships/slide" Target="slides/slide53.xml"/>
  <Relationship Id="rId108" Type="http://schemas.openxmlformats.org/officeDocument/2006/relationships/slide" Target="slides/slide54.xml"/>
  <Relationship Id="rId109" Type="http://schemas.openxmlformats.org/officeDocument/2006/relationships/slide" Target="slides/slide55.xml"/>
  <Relationship Id="rId11" Type="http://schemas.openxmlformats.org/officeDocument/2006/relationships/slideMaster" Target="slideMasters/slideMaster11.xml"/>
  <Relationship Id="rId110" Type="http://schemas.openxmlformats.org/officeDocument/2006/relationships/slide" Target="slides/slide56.xml"/>
  <Relationship Id="rId111" Type="http://schemas.openxmlformats.org/officeDocument/2006/relationships/slide" Target="slides/slide57.xml"/>
  <Relationship Id="rId112" Type="http://schemas.openxmlformats.org/officeDocument/2006/relationships/slide" Target="slides/slide58.xml"/>
  <Relationship Id="rId113" Type="http://schemas.openxmlformats.org/officeDocument/2006/relationships/slide" Target="slides/slide59.xml"/>
  <Relationship Id="rId114" Type="http://schemas.openxmlformats.org/officeDocument/2006/relationships/slide" Target="slides/slide60.xml"/>
  <Relationship Id="rId115" Type="http://schemas.openxmlformats.org/officeDocument/2006/relationships/slide" Target="slides/slide61.xml"/>
  <Relationship Id="rId116" Type="http://schemas.openxmlformats.org/officeDocument/2006/relationships/slide" Target="slides/slide62.xml"/>
  <Relationship Id="rId117" Type="http://schemas.openxmlformats.org/officeDocument/2006/relationships/slide" Target="slides/slide63.xml"/>
  <Relationship Id="rId118" Type="http://schemas.openxmlformats.org/officeDocument/2006/relationships/slide" Target="slides/slide64.xml"/>
  <Relationship Id="rId119" Type="http://schemas.openxmlformats.org/officeDocument/2006/relationships/slide" Target="slides/slide65.xml"/>
  <Relationship Id="rId12" Type="http://schemas.openxmlformats.org/officeDocument/2006/relationships/slideMaster" Target="slideMasters/slideMaster12.xml"/>
  <Relationship Id="rId120" Type="http://schemas.openxmlformats.org/officeDocument/2006/relationships/slide" Target="slides/slide66.xml"/>
  <Relationship Id="rId121" Type="http://schemas.openxmlformats.org/officeDocument/2006/relationships/slide" Target="slides/slide67.xml"/>
  <Relationship Id="rId122" Type="http://schemas.openxmlformats.org/officeDocument/2006/relationships/slide" Target="slides/slide68.xml"/>
  <Relationship Id="rId123" Type="http://schemas.openxmlformats.org/officeDocument/2006/relationships/slide" Target="slides/slide69.xml"/>
  <Relationship Id="rId124" Type="http://schemas.openxmlformats.org/officeDocument/2006/relationships/slide" Target="slides/slide70.xml"/>
  <Relationship Id="rId125" Type="http://schemas.openxmlformats.org/officeDocument/2006/relationships/slide" Target="slides/slide71.xml"/>
  <Relationship Id="rId126" Type="http://schemas.openxmlformats.org/officeDocument/2006/relationships/slide" Target="slides/slide72.xml"/>
  <Relationship Id="rId127" Type="http://schemas.openxmlformats.org/officeDocument/2006/relationships/slide" Target="slides/slide73.xml"/>
  <Relationship Id="rId128" Type="http://schemas.openxmlformats.org/officeDocument/2006/relationships/slide" Target="slides/slide74.xml"/>
  <Relationship Id="rId129" Type="http://schemas.openxmlformats.org/officeDocument/2006/relationships/slide" Target="slides/slide75.xml"/>
  <Relationship Id="rId13" Type="http://schemas.openxmlformats.org/officeDocument/2006/relationships/slideMaster" Target="slideMasters/slideMaster13.xml"/>
  <Relationship Id="rId130" Type="http://schemas.openxmlformats.org/officeDocument/2006/relationships/slide" Target="slides/slide76.xml"/>
  <Relationship Id="rId131" Type="http://schemas.openxmlformats.org/officeDocument/2006/relationships/slide" Target="slides/slide77.xml"/>
  <Relationship Id="rId132" Type="http://schemas.openxmlformats.org/officeDocument/2006/relationships/notesMaster" Target="notesMasters/notesMaster1.xml"/>
  <Relationship Id="rId133" Type="http://schemas.openxmlformats.org/officeDocument/2006/relationships/font" Target="fonts/font1.fntdata"/>
  <Relationship Id="rId134" Type="http://schemas.openxmlformats.org/officeDocument/2006/relationships/font" Target="fonts/font2.fntdata"/>
  <Relationship Id="rId135" Type="http://schemas.openxmlformats.org/officeDocument/2006/relationships/font" Target="fonts/font3.fntdata"/>
  <Relationship Id="rId136" Type="http://schemas.openxmlformats.org/officeDocument/2006/relationships/font" Target="fonts/font4.fntdata"/>
  <Relationship Id="rId137" Type="http://schemas.openxmlformats.org/officeDocument/2006/relationships/font" Target="fonts/font5.fntdata"/>
  <Relationship Id="rId138" Type="http://schemas.openxmlformats.org/officeDocument/2006/relationships/font" Target="fonts/font6.fntdata"/>
  <Relationship Id="rId139" Type="http://schemas.openxmlformats.org/officeDocument/2006/relationships/font" Target="fonts/font7.fntdata"/>
  <Relationship Id="rId14" Type="http://schemas.openxmlformats.org/officeDocument/2006/relationships/slideMaster" Target="slideMasters/slideMaster14.xml"/>
  <Relationship Id="rId140" Type="http://schemas.openxmlformats.org/officeDocument/2006/relationships/font" Target="fonts/font8.fntdata"/>
  <Relationship Id="rId141" Type="http://schemas.openxmlformats.org/officeDocument/2006/relationships/font" Target="fonts/font9.fntdata"/>
  <Relationship Id="rId142" Type="http://schemas.openxmlformats.org/officeDocument/2006/relationships/commentAuthors" Target="commentAuthors.xml"/>
  <Relationship Id="rId143" Type="http://schemas.openxmlformats.org/officeDocument/2006/relationships/presProps" Target="presProps.xml"/>
  <Relationship Id="rId144" Type="http://schemas.openxmlformats.org/officeDocument/2006/relationships/viewProps" Target="viewProps.xml"/>
  <Relationship Id="rId145" Type="http://schemas.openxmlformats.org/officeDocument/2006/relationships/theme" Target="theme/theme1.xml"/>
  <Relationship Id="rId146" Type="http://schemas.openxmlformats.org/officeDocument/2006/relationships/tableStyles" Target="tableStyles.xml"/>
  <Relationship Id="rId15" Type="http://schemas.openxmlformats.org/officeDocument/2006/relationships/slideMaster" Target="slideMasters/slideMaster15.xml"/>
  <Relationship Id="rId16" Type="http://schemas.openxmlformats.org/officeDocument/2006/relationships/slideMaster" Target="slideMasters/slideMaster16.xml"/>
  <Relationship Id="rId17" Type="http://schemas.openxmlformats.org/officeDocument/2006/relationships/slideMaster" Target="slideMasters/slideMaster17.xml"/>
  <Relationship Id="rId18" Type="http://schemas.openxmlformats.org/officeDocument/2006/relationships/slideMaster" Target="slideMasters/slideMaster18.xml"/>
  <Relationship Id="rId19" Type="http://schemas.openxmlformats.org/officeDocument/2006/relationships/slideMaster" Target="slideMasters/slideMaster19.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1" Type="http://schemas.openxmlformats.org/officeDocument/2006/relationships/slideMaster" Target="slideMasters/slideMaster21.xml"/>
  <Relationship Id="rId22" Type="http://schemas.openxmlformats.org/officeDocument/2006/relationships/slideMaster" Target="slideMasters/slideMaster22.xml"/>
  <Relationship Id="rId23" Type="http://schemas.openxmlformats.org/officeDocument/2006/relationships/slideMaster" Target="slideMasters/slideMaster23.xml"/>
  <Relationship Id="rId24" Type="http://schemas.openxmlformats.org/officeDocument/2006/relationships/slideMaster" Target="slideMasters/slideMaster24.xml"/>
  <Relationship Id="rId25" Type="http://schemas.openxmlformats.org/officeDocument/2006/relationships/slideMaster" Target="slideMasters/slideMaster25.xml"/>
  <Relationship Id="rId26" Type="http://schemas.openxmlformats.org/officeDocument/2006/relationships/slideMaster" Target="slideMasters/slideMaster26.xml"/>
  <Relationship Id="rId27" Type="http://schemas.openxmlformats.org/officeDocument/2006/relationships/slideMaster" Target="slideMasters/slideMaster27.xml"/>
  <Relationship Id="rId28" Type="http://schemas.openxmlformats.org/officeDocument/2006/relationships/slideMaster" Target="slideMasters/slideMaster28.xml"/>
  <Relationship Id="rId29" Type="http://schemas.openxmlformats.org/officeDocument/2006/relationships/slideMaster" Target="slideMasters/slideMaster29.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1" Type="http://schemas.openxmlformats.org/officeDocument/2006/relationships/slideMaster" Target="slideMasters/slideMaster31.xml"/>
  <Relationship Id="rId32" Type="http://schemas.openxmlformats.org/officeDocument/2006/relationships/slideMaster" Target="slideMasters/slideMaster32.xml"/>
  <Relationship Id="rId33" Type="http://schemas.openxmlformats.org/officeDocument/2006/relationships/slideMaster" Target="slideMasters/slideMaster33.xml"/>
  <Relationship Id="rId34" Type="http://schemas.openxmlformats.org/officeDocument/2006/relationships/slideMaster" Target="slideMasters/slideMaster34.xml"/>
  <Relationship Id="rId35" Type="http://schemas.openxmlformats.org/officeDocument/2006/relationships/slideMaster" Target="slideMasters/slideMaster35.xml"/>
  <Relationship Id="rId36" Type="http://schemas.openxmlformats.org/officeDocument/2006/relationships/slideMaster" Target="slideMasters/slideMaster36.xml"/>
  <Relationship Id="rId37" Type="http://schemas.openxmlformats.org/officeDocument/2006/relationships/slideMaster" Target="slideMasters/slideMaster37.xml"/>
  <Relationship Id="rId38" Type="http://schemas.openxmlformats.org/officeDocument/2006/relationships/slideMaster" Target="slideMasters/slideMaster38.xml"/>
  <Relationship Id="rId39" Type="http://schemas.openxmlformats.org/officeDocument/2006/relationships/slideMaster" Target="slideMasters/slideMaster39.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1" Type="http://schemas.openxmlformats.org/officeDocument/2006/relationships/slideMaster" Target="slideMasters/slideMaster41.xml"/>
  <Relationship Id="rId42" Type="http://schemas.openxmlformats.org/officeDocument/2006/relationships/slideMaster" Target="slideMasters/slideMaster42.xml"/>
  <Relationship Id="rId43" Type="http://schemas.openxmlformats.org/officeDocument/2006/relationships/slideMaster" Target="slideMasters/slideMaster43.xml"/>
  <Relationship Id="rId44" Type="http://schemas.openxmlformats.org/officeDocument/2006/relationships/slideMaster" Target="slideMasters/slideMaster44.xml"/>
  <Relationship Id="rId45" Type="http://schemas.openxmlformats.org/officeDocument/2006/relationships/slideMaster" Target="slideMasters/slideMaster45.xml"/>
  <Relationship Id="rId46" Type="http://schemas.openxmlformats.org/officeDocument/2006/relationships/slideMaster" Target="slideMasters/slideMaster46.xml"/>
  <Relationship Id="rId47" Type="http://schemas.openxmlformats.org/officeDocument/2006/relationships/slideMaster" Target="slideMasters/slideMaster47.xml"/>
  <Relationship Id="rId48" Type="http://schemas.openxmlformats.org/officeDocument/2006/relationships/slideMaster" Target="slideMasters/slideMaster48.xml"/>
  <Relationship Id="rId49" Type="http://schemas.openxmlformats.org/officeDocument/2006/relationships/slideMaster" Target="slideMasters/slideMaster49.xml"/>
  <Relationship Id="rId5" Type="http://schemas.openxmlformats.org/officeDocument/2006/relationships/slideMaster" Target="slideMasters/slideMaster5.xml"/>
  <Relationship Id="rId50" Type="http://schemas.openxmlformats.org/officeDocument/2006/relationships/slideMaster" Target="slideMasters/slideMaster50.xml"/>
  <Relationship Id="rId51" Type="http://schemas.openxmlformats.org/officeDocument/2006/relationships/slideMaster" Target="slideMasters/slideMaster51.xml"/>
  <Relationship Id="rId52" Type="http://schemas.openxmlformats.org/officeDocument/2006/relationships/slideMaster" Target="slideMasters/slideMaster52.xml"/>
  <Relationship Id="rId53" Type="http://schemas.openxmlformats.org/officeDocument/2006/relationships/slideMaster" Target="slideMasters/slideMaster53.xml"/>
  <Relationship Id="rId54" Type="http://schemas.openxmlformats.org/officeDocument/2006/relationships/slideMaster" Target="slideMasters/slideMaster54.xml"/>
  <Relationship Id="rId55" Type="http://schemas.openxmlformats.org/officeDocument/2006/relationships/slide" Target="slides/slide1.xml"/>
  <Relationship Id="rId56" Type="http://schemas.openxmlformats.org/officeDocument/2006/relationships/slide" Target="slides/slide2.xml"/>
  <Relationship Id="rId57" Type="http://schemas.openxmlformats.org/officeDocument/2006/relationships/slide" Target="slides/slide3.xml"/>
  <Relationship Id="rId58" Type="http://schemas.openxmlformats.org/officeDocument/2006/relationships/slide" Target="slides/slide4.xml"/>
  <Relationship Id="rId59" Type="http://schemas.openxmlformats.org/officeDocument/2006/relationships/slide" Target="slides/slide5.xml"/>
  <Relationship Id="rId6" Type="http://schemas.openxmlformats.org/officeDocument/2006/relationships/slideMaster" Target="slideMasters/slideMaster6.xml"/>
  <Relationship Id="rId60" Type="http://schemas.openxmlformats.org/officeDocument/2006/relationships/slide" Target="slides/slide6.xml"/>
  <Relationship Id="rId61" Type="http://schemas.openxmlformats.org/officeDocument/2006/relationships/slide" Target="slides/slide7.xml"/>
  <Relationship Id="rId62" Type="http://schemas.openxmlformats.org/officeDocument/2006/relationships/slide" Target="slides/slide8.xml"/>
  <Relationship Id="rId63" Type="http://schemas.openxmlformats.org/officeDocument/2006/relationships/slide" Target="slides/slide9.xml"/>
  <Relationship Id="rId64" Type="http://schemas.openxmlformats.org/officeDocument/2006/relationships/slide" Target="slides/slide10.xml"/>
  <Relationship Id="rId65" Type="http://schemas.openxmlformats.org/officeDocument/2006/relationships/slide" Target="slides/slide11.xml"/>
  <Relationship Id="rId66" Type="http://schemas.openxmlformats.org/officeDocument/2006/relationships/slide" Target="slides/slide12.xml"/>
  <Relationship Id="rId67" Type="http://schemas.openxmlformats.org/officeDocument/2006/relationships/slide" Target="slides/slide13.xml"/>
  <Relationship Id="rId68" Type="http://schemas.openxmlformats.org/officeDocument/2006/relationships/slide" Target="slides/slide14.xml"/>
  <Relationship Id="rId69" Type="http://schemas.openxmlformats.org/officeDocument/2006/relationships/slide" Target="slides/slide15.xml"/>
  <Relationship Id="rId7" Type="http://schemas.openxmlformats.org/officeDocument/2006/relationships/slideMaster" Target="slideMasters/slideMaster7.xml"/>
  <Relationship Id="rId70" Type="http://schemas.openxmlformats.org/officeDocument/2006/relationships/slide" Target="slides/slide16.xml"/>
  <Relationship Id="rId71" Type="http://schemas.openxmlformats.org/officeDocument/2006/relationships/slide" Target="slides/slide17.xml"/>
  <Relationship Id="rId72" Type="http://schemas.openxmlformats.org/officeDocument/2006/relationships/slide" Target="slides/slide18.xml"/>
  <Relationship Id="rId73" Type="http://schemas.openxmlformats.org/officeDocument/2006/relationships/slide" Target="slides/slide19.xml"/>
  <Relationship Id="rId74" Type="http://schemas.openxmlformats.org/officeDocument/2006/relationships/slide" Target="slides/slide20.xml"/>
  <Relationship Id="rId75" Type="http://schemas.openxmlformats.org/officeDocument/2006/relationships/slide" Target="slides/slide21.xml"/>
  <Relationship Id="rId76" Type="http://schemas.openxmlformats.org/officeDocument/2006/relationships/slide" Target="slides/slide22.xml"/>
  <Relationship Id="rId77" Type="http://schemas.openxmlformats.org/officeDocument/2006/relationships/slide" Target="slides/slide23.xml"/>
  <Relationship Id="rId78" Type="http://schemas.openxmlformats.org/officeDocument/2006/relationships/slide" Target="slides/slide24.xml"/>
  <Relationship Id="rId79" Type="http://schemas.openxmlformats.org/officeDocument/2006/relationships/slide" Target="slides/slide25.xml"/>
  <Relationship Id="rId8" Type="http://schemas.openxmlformats.org/officeDocument/2006/relationships/slideMaster" Target="slideMasters/slideMaster8.xml"/>
  <Relationship Id="rId80" Type="http://schemas.openxmlformats.org/officeDocument/2006/relationships/slide" Target="slides/slide26.xml"/>
  <Relationship Id="rId81" Type="http://schemas.openxmlformats.org/officeDocument/2006/relationships/slide" Target="slides/slide27.xml"/>
  <Relationship Id="rId82" Type="http://schemas.openxmlformats.org/officeDocument/2006/relationships/slide" Target="slides/slide28.xml"/>
  <Relationship Id="rId83" Type="http://schemas.openxmlformats.org/officeDocument/2006/relationships/slide" Target="slides/slide29.xml"/>
  <Relationship Id="rId84" Type="http://schemas.openxmlformats.org/officeDocument/2006/relationships/slide" Target="slides/slide30.xml"/>
  <Relationship Id="rId85" Type="http://schemas.openxmlformats.org/officeDocument/2006/relationships/slide" Target="slides/slide31.xml"/>
  <Relationship Id="rId86" Type="http://schemas.openxmlformats.org/officeDocument/2006/relationships/slide" Target="slides/slide32.xml"/>
  <Relationship Id="rId87" Type="http://schemas.openxmlformats.org/officeDocument/2006/relationships/slide" Target="slides/slide33.xml"/>
  <Relationship Id="rId88" Type="http://schemas.openxmlformats.org/officeDocument/2006/relationships/slide" Target="slides/slide34.xml"/>
  <Relationship Id="rId89" Type="http://schemas.openxmlformats.org/officeDocument/2006/relationships/slide" Target="slides/slide35.xml"/>
  <Relationship Id="rId9" Type="http://schemas.openxmlformats.org/officeDocument/2006/relationships/slideMaster" Target="slideMasters/slideMaster9.xml"/>
  <Relationship Id="rId90" Type="http://schemas.openxmlformats.org/officeDocument/2006/relationships/slide" Target="slides/slide36.xml"/>
  <Relationship Id="rId91" Type="http://schemas.openxmlformats.org/officeDocument/2006/relationships/slide" Target="slides/slide37.xml"/>
  <Relationship Id="rId92" Type="http://schemas.openxmlformats.org/officeDocument/2006/relationships/slide" Target="slides/slide38.xml"/>
  <Relationship Id="rId93" Type="http://schemas.openxmlformats.org/officeDocument/2006/relationships/slide" Target="slides/slide39.xml"/>
  <Relationship Id="rId94" Type="http://schemas.openxmlformats.org/officeDocument/2006/relationships/slide" Target="slides/slide40.xml"/>
  <Relationship Id="rId95" Type="http://schemas.openxmlformats.org/officeDocument/2006/relationships/slide" Target="slides/slide41.xml"/>
  <Relationship Id="rId96" Type="http://schemas.openxmlformats.org/officeDocument/2006/relationships/slide" Target="slides/slide42.xml"/>
  <Relationship Id="rId97" Type="http://schemas.openxmlformats.org/officeDocument/2006/relationships/slide" Target="slides/slide43.xml"/>
  <Relationship Id="rId98" Type="http://schemas.openxmlformats.org/officeDocument/2006/relationships/slide" Target="slides/slide44.xml"/>
  <Relationship Id="rId99" Type="http://schemas.openxmlformats.org/officeDocument/2006/relationships/slide" Target="slides/slide45.xml"/>
</Relationships>

</file>

<file path=ppt/notesMasters/_rels/notesMaster1.xml.rels><?xml version="1.0" encoding="UTF-8"?>

<Relationships xmlns="http://schemas.openxmlformats.org/package/2006/relationships">
  <Relationship Id="rId1" Type="http://schemas.openxmlformats.org/officeDocument/2006/relationships/theme" Target="../theme/theme5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8630"/>
          </a:xfrm>
          <a:prstGeom prst="rect">
            <a:avLst/>
          </a:prstGeom>
          <a:noFill/>
          <a:ln>
            <a:noFill/>
          </a:ln>
        </p:spPr>
        <p:txBody>
          <a:bodyPr lIns="93601" tIns="93601" rIns="93601" bIns="93601"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8081" marR="0" lvl="1" indent="0" algn="l" rtl="0">
              <a:spcBef>
                <a:spcPts val="0"/>
              </a:spcBef>
              <a:buNone/>
              <a:defRPr sz="1800" b="0" i="0" u="none" strike="noStrike" cap="none">
                <a:solidFill>
                  <a:schemeClr val="dk1"/>
                </a:solidFill>
                <a:latin typeface="Calibri"/>
                <a:ea typeface="Calibri"/>
                <a:cs typeface="Calibri"/>
                <a:sym typeface="Calibri"/>
              </a:defRPr>
            </a:lvl2pPr>
            <a:lvl3pPr marL="936163" marR="0" lvl="2" indent="0" algn="l" rtl="0">
              <a:spcBef>
                <a:spcPts val="0"/>
              </a:spcBef>
              <a:buNone/>
              <a:defRPr sz="1800" b="0" i="0" u="none" strike="noStrike" cap="none">
                <a:solidFill>
                  <a:schemeClr val="dk1"/>
                </a:solidFill>
                <a:latin typeface="Calibri"/>
                <a:ea typeface="Calibri"/>
                <a:cs typeface="Calibri"/>
                <a:sym typeface="Calibri"/>
              </a:defRPr>
            </a:lvl3pPr>
            <a:lvl4pPr marL="1404244" marR="0" lvl="3" indent="0" algn="l" rtl="0">
              <a:spcBef>
                <a:spcPts val="0"/>
              </a:spcBef>
              <a:buNone/>
              <a:defRPr sz="1800" b="0" i="0" u="none" strike="noStrike" cap="none">
                <a:solidFill>
                  <a:schemeClr val="dk1"/>
                </a:solidFill>
                <a:latin typeface="Calibri"/>
                <a:ea typeface="Calibri"/>
                <a:cs typeface="Calibri"/>
                <a:sym typeface="Calibri"/>
              </a:defRPr>
            </a:lvl4pPr>
            <a:lvl5pPr marL="1872325" marR="0" lvl="4" indent="0" algn="l" rtl="0">
              <a:spcBef>
                <a:spcPts val="0"/>
              </a:spcBef>
              <a:buNone/>
              <a:defRPr sz="1800" b="0" i="0" u="none" strike="noStrike" cap="none">
                <a:solidFill>
                  <a:schemeClr val="dk1"/>
                </a:solidFill>
                <a:latin typeface="Calibri"/>
                <a:ea typeface="Calibri"/>
                <a:cs typeface="Calibri"/>
                <a:sym typeface="Calibri"/>
              </a:defRPr>
            </a:lvl5pPr>
            <a:lvl6pPr marL="2340407" marR="0" lvl="5" indent="0" algn="l" rtl="0">
              <a:spcBef>
                <a:spcPts val="0"/>
              </a:spcBef>
              <a:buNone/>
              <a:defRPr sz="1800" b="0" i="0" u="none" strike="noStrike" cap="none">
                <a:solidFill>
                  <a:schemeClr val="dk1"/>
                </a:solidFill>
                <a:latin typeface="Calibri"/>
                <a:ea typeface="Calibri"/>
                <a:cs typeface="Calibri"/>
                <a:sym typeface="Calibri"/>
              </a:defRPr>
            </a:lvl6pPr>
            <a:lvl7pPr marL="2808488" marR="0" lvl="6" indent="0" algn="l" rtl="0">
              <a:spcBef>
                <a:spcPts val="0"/>
              </a:spcBef>
              <a:buNone/>
              <a:defRPr sz="1800" b="0" i="0" u="none" strike="noStrike" cap="none">
                <a:solidFill>
                  <a:schemeClr val="dk1"/>
                </a:solidFill>
                <a:latin typeface="Calibri"/>
                <a:ea typeface="Calibri"/>
                <a:cs typeface="Calibri"/>
                <a:sym typeface="Calibri"/>
              </a:defRPr>
            </a:lvl7pPr>
            <a:lvl8pPr marL="3276570" marR="0" lvl="7" indent="0" algn="l" rtl="0">
              <a:spcBef>
                <a:spcPts val="0"/>
              </a:spcBef>
              <a:buNone/>
              <a:defRPr sz="1800" b="0" i="0" u="none" strike="noStrike" cap="none">
                <a:solidFill>
                  <a:schemeClr val="dk1"/>
                </a:solidFill>
                <a:latin typeface="Calibri"/>
                <a:ea typeface="Calibri"/>
                <a:cs typeface="Calibri"/>
                <a:sym typeface="Calibri"/>
              </a:defRPr>
            </a:lvl8pPr>
            <a:lvl9pPr marL="3744651"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7" y="0"/>
            <a:ext cx="3037839" cy="468630"/>
          </a:xfrm>
          <a:prstGeom prst="rect">
            <a:avLst/>
          </a:prstGeom>
          <a:noFill/>
          <a:ln>
            <a:noFill/>
          </a:ln>
        </p:spPr>
        <p:txBody>
          <a:bodyPr lIns="93601" tIns="93601" rIns="93601" bIns="93601"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8081" marR="0" lvl="1" indent="0" algn="l" rtl="0">
              <a:spcBef>
                <a:spcPts val="0"/>
              </a:spcBef>
              <a:buNone/>
              <a:defRPr sz="1800" b="0" i="0" u="none" strike="noStrike" cap="none">
                <a:solidFill>
                  <a:schemeClr val="dk1"/>
                </a:solidFill>
                <a:latin typeface="Calibri"/>
                <a:ea typeface="Calibri"/>
                <a:cs typeface="Calibri"/>
                <a:sym typeface="Calibri"/>
              </a:defRPr>
            </a:lvl2pPr>
            <a:lvl3pPr marL="936163" marR="0" lvl="2" indent="0" algn="l" rtl="0">
              <a:spcBef>
                <a:spcPts val="0"/>
              </a:spcBef>
              <a:buNone/>
              <a:defRPr sz="1800" b="0" i="0" u="none" strike="noStrike" cap="none">
                <a:solidFill>
                  <a:schemeClr val="dk1"/>
                </a:solidFill>
                <a:latin typeface="Calibri"/>
                <a:ea typeface="Calibri"/>
                <a:cs typeface="Calibri"/>
                <a:sym typeface="Calibri"/>
              </a:defRPr>
            </a:lvl3pPr>
            <a:lvl4pPr marL="1404244" marR="0" lvl="3" indent="0" algn="l" rtl="0">
              <a:spcBef>
                <a:spcPts val="0"/>
              </a:spcBef>
              <a:buNone/>
              <a:defRPr sz="1800" b="0" i="0" u="none" strike="noStrike" cap="none">
                <a:solidFill>
                  <a:schemeClr val="dk1"/>
                </a:solidFill>
                <a:latin typeface="Calibri"/>
                <a:ea typeface="Calibri"/>
                <a:cs typeface="Calibri"/>
                <a:sym typeface="Calibri"/>
              </a:defRPr>
            </a:lvl4pPr>
            <a:lvl5pPr marL="1872325" marR="0" lvl="4" indent="0" algn="l" rtl="0">
              <a:spcBef>
                <a:spcPts val="0"/>
              </a:spcBef>
              <a:buNone/>
              <a:defRPr sz="1800" b="0" i="0" u="none" strike="noStrike" cap="none">
                <a:solidFill>
                  <a:schemeClr val="dk1"/>
                </a:solidFill>
                <a:latin typeface="Calibri"/>
                <a:ea typeface="Calibri"/>
                <a:cs typeface="Calibri"/>
                <a:sym typeface="Calibri"/>
              </a:defRPr>
            </a:lvl5pPr>
            <a:lvl6pPr marL="2340407" marR="0" lvl="5" indent="0" algn="l" rtl="0">
              <a:spcBef>
                <a:spcPts val="0"/>
              </a:spcBef>
              <a:buNone/>
              <a:defRPr sz="1800" b="0" i="0" u="none" strike="noStrike" cap="none">
                <a:solidFill>
                  <a:schemeClr val="dk1"/>
                </a:solidFill>
                <a:latin typeface="Calibri"/>
                <a:ea typeface="Calibri"/>
                <a:cs typeface="Calibri"/>
                <a:sym typeface="Calibri"/>
              </a:defRPr>
            </a:lvl6pPr>
            <a:lvl7pPr marL="2808488" marR="0" lvl="6" indent="0" algn="l" rtl="0">
              <a:spcBef>
                <a:spcPts val="0"/>
              </a:spcBef>
              <a:buNone/>
              <a:defRPr sz="1800" b="0" i="0" u="none" strike="noStrike" cap="none">
                <a:solidFill>
                  <a:schemeClr val="dk1"/>
                </a:solidFill>
                <a:latin typeface="Calibri"/>
                <a:ea typeface="Calibri"/>
                <a:cs typeface="Calibri"/>
                <a:sym typeface="Calibri"/>
              </a:defRPr>
            </a:lvl7pPr>
            <a:lvl8pPr marL="3276570" marR="0" lvl="7" indent="0" algn="l" rtl="0">
              <a:spcBef>
                <a:spcPts val="0"/>
              </a:spcBef>
              <a:buNone/>
              <a:defRPr sz="1800" b="0" i="0" u="none" strike="noStrike" cap="none">
                <a:solidFill>
                  <a:schemeClr val="dk1"/>
                </a:solidFill>
                <a:latin typeface="Calibri"/>
                <a:ea typeface="Calibri"/>
                <a:cs typeface="Calibri"/>
                <a:sym typeface="Calibri"/>
              </a:defRPr>
            </a:lvl8pPr>
            <a:lvl9pPr marL="3744651"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51985"/>
            <a:ext cx="5608319" cy="4217670"/>
          </a:xfrm>
          <a:prstGeom prst="rect">
            <a:avLst/>
          </a:prstGeom>
          <a:noFill/>
          <a:ln>
            <a:noFill/>
          </a:ln>
        </p:spPr>
        <p:txBody>
          <a:bodyPr lIns="93601" tIns="93601" rIns="93601" bIns="93601"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902343"/>
            <a:ext cx="3037839" cy="468630"/>
          </a:xfrm>
          <a:prstGeom prst="rect">
            <a:avLst/>
          </a:prstGeom>
          <a:noFill/>
          <a:ln>
            <a:noFill/>
          </a:ln>
        </p:spPr>
        <p:txBody>
          <a:bodyPr lIns="93601" tIns="93601" rIns="93601" bIns="93601"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8081" marR="0" lvl="1" indent="0" algn="l" rtl="0">
              <a:spcBef>
                <a:spcPts val="0"/>
              </a:spcBef>
              <a:buNone/>
              <a:defRPr sz="1800" b="0" i="0" u="none" strike="noStrike" cap="none">
                <a:solidFill>
                  <a:schemeClr val="dk1"/>
                </a:solidFill>
                <a:latin typeface="Calibri"/>
                <a:ea typeface="Calibri"/>
                <a:cs typeface="Calibri"/>
                <a:sym typeface="Calibri"/>
              </a:defRPr>
            </a:lvl2pPr>
            <a:lvl3pPr marL="936163" marR="0" lvl="2" indent="0" algn="l" rtl="0">
              <a:spcBef>
                <a:spcPts val="0"/>
              </a:spcBef>
              <a:buNone/>
              <a:defRPr sz="1800" b="0" i="0" u="none" strike="noStrike" cap="none">
                <a:solidFill>
                  <a:schemeClr val="dk1"/>
                </a:solidFill>
                <a:latin typeface="Calibri"/>
                <a:ea typeface="Calibri"/>
                <a:cs typeface="Calibri"/>
                <a:sym typeface="Calibri"/>
              </a:defRPr>
            </a:lvl3pPr>
            <a:lvl4pPr marL="1404244" marR="0" lvl="3" indent="0" algn="l" rtl="0">
              <a:spcBef>
                <a:spcPts val="0"/>
              </a:spcBef>
              <a:buNone/>
              <a:defRPr sz="1800" b="0" i="0" u="none" strike="noStrike" cap="none">
                <a:solidFill>
                  <a:schemeClr val="dk1"/>
                </a:solidFill>
                <a:latin typeface="Calibri"/>
                <a:ea typeface="Calibri"/>
                <a:cs typeface="Calibri"/>
                <a:sym typeface="Calibri"/>
              </a:defRPr>
            </a:lvl4pPr>
            <a:lvl5pPr marL="1872325" marR="0" lvl="4" indent="0" algn="l" rtl="0">
              <a:spcBef>
                <a:spcPts val="0"/>
              </a:spcBef>
              <a:buNone/>
              <a:defRPr sz="1800" b="0" i="0" u="none" strike="noStrike" cap="none">
                <a:solidFill>
                  <a:schemeClr val="dk1"/>
                </a:solidFill>
                <a:latin typeface="Calibri"/>
                <a:ea typeface="Calibri"/>
                <a:cs typeface="Calibri"/>
                <a:sym typeface="Calibri"/>
              </a:defRPr>
            </a:lvl5pPr>
            <a:lvl6pPr marL="2340407" marR="0" lvl="5" indent="0" algn="l" rtl="0">
              <a:spcBef>
                <a:spcPts val="0"/>
              </a:spcBef>
              <a:buNone/>
              <a:defRPr sz="1800" b="0" i="0" u="none" strike="noStrike" cap="none">
                <a:solidFill>
                  <a:schemeClr val="dk1"/>
                </a:solidFill>
                <a:latin typeface="Calibri"/>
                <a:ea typeface="Calibri"/>
                <a:cs typeface="Calibri"/>
                <a:sym typeface="Calibri"/>
              </a:defRPr>
            </a:lvl6pPr>
            <a:lvl7pPr marL="2808488" marR="0" lvl="6" indent="0" algn="l" rtl="0">
              <a:spcBef>
                <a:spcPts val="0"/>
              </a:spcBef>
              <a:buNone/>
              <a:defRPr sz="1800" b="0" i="0" u="none" strike="noStrike" cap="none">
                <a:solidFill>
                  <a:schemeClr val="dk1"/>
                </a:solidFill>
                <a:latin typeface="Calibri"/>
                <a:ea typeface="Calibri"/>
                <a:cs typeface="Calibri"/>
                <a:sym typeface="Calibri"/>
              </a:defRPr>
            </a:lvl7pPr>
            <a:lvl8pPr marL="3276570" marR="0" lvl="7" indent="0" algn="l" rtl="0">
              <a:spcBef>
                <a:spcPts val="0"/>
              </a:spcBef>
              <a:buNone/>
              <a:defRPr sz="1800" b="0" i="0" u="none" strike="noStrike" cap="none">
                <a:solidFill>
                  <a:schemeClr val="dk1"/>
                </a:solidFill>
                <a:latin typeface="Calibri"/>
                <a:ea typeface="Calibri"/>
                <a:cs typeface="Calibri"/>
                <a:sym typeface="Calibri"/>
              </a:defRPr>
            </a:lvl8pPr>
            <a:lvl9pPr marL="3744651"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7" y="8902343"/>
            <a:ext cx="3037839" cy="468630"/>
          </a:xfrm>
          <a:prstGeom prst="rect">
            <a:avLst/>
          </a:prstGeom>
          <a:noFill/>
          <a:ln>
            <a:noFill/>
          </a:ln>
        </p:spPr>
        <p:txBody>
          <a:bodyPr lIns="93601" tIns="46788" rIns="93601" bIns="4678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1377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6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6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dirty="0"/>
          </a:p>
        </p:txBody>
      </p:sp>
      <p:sp>
        <p:nvSpPr>
          <p:cNvPr id="980" name="Shape 98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46" name="Shape 1046"/>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3" name="Shape 1053"/>
          <p:cNvSpPr txBox="1">
            <a:spLocks noGrp="1"/>
          </p:cNvSpPr>
          <p:nvPr>
            <p:ph type="body" idx="1"/>
          </p:nvPr>
        </p:nvSpPr>
        <p:spPr>
          <a:xfrm>
            <a:off x="701041" y="4451985"/>
            <a:ext cx="5608319" cy="4217670"/>
          </a:xfrm>
          <a:prstGeom prst="rect">
            <a:avLst/>
          </a:prstGeom>
          <a:noFill/>
          <a:ln>
            <a:noFill/>
          </a:ln>
        </p:spPr>
        <p:txBody>
          <a:bodyPr lIns="93601" tIns="46788" rIns="93601" bIns="46788" anchor="t" anchorCtr="0">
            <a:noAutofit/>
          </a:bodyPr>
          <a:lstStyle/>
          <a:p>
            <a:pPr marL="936163" lvl="2">
              <a:buSzPct val="25000"/>
            </a:pPr>
            <a:r>
              <a:rPr lang="en-US" sz="2500">
                <a:solidFill>
                  <a:srgbClr val="888888"/>
                </a:solidFill>
              </a:rPr>
              <a:t>Working Cities - addressing poverty through community resident engagement, leading to resident inclusion, engagement and access to the regions cultural, education, support networks and workforce opportunities.</a:t>
            </a:r>
          </a:p>
          <a:p>
            <a:pPr marL="936163" lvl="2">
              <a:buSzPct val="25000"/>
            </a:pPr>
            <a:r>
              <a:rPr lang="en-US" sz="2500">
                <a:solidFill>
                  <a:srgbClr val="888888"/>
                </a:solidFill>
              </a:rPr>
              <a:t>Berkshire Compact for Education – a group of regional civic, education and business leaders who seek to ensure the wellbeing of each individual and the strength of our economy and community by raising educational access aspirations and attainment.</a:t>
            </a:r>
          </a:p>
          <a:p>
            <a:pPr marL="936163" lvl="2">
              <a:buSzPct val="25000"/>
            </a:pPr>
            <a:r>
              <a:rPr lang="en-US" sz="2500">
                <a:solidFill>
                  <a:srgbClr val="888888"/>
                </a:solidFill>
              </a:rPr>
              <a:t>The Asset Based Community Development (ABCD) Learning Community with the goal of identifying individuals’ gifts (or strengths) and passions and to connect them to assets in the community so that all Berkshire County residents are self-sufficient, proud of, active and engaged in our community.</a:t>
            </a:r>
          </a:p>
          <a:p>
            <a:pPr marL="936163" lvl="2">
              <a:buSzPct val="25000"/>
            </a:pPr>
            <a:r>
              <a:rPr lang="en-US" sz="2500">
                <a:solidFill>
                  <a:srgbClr val="888888"/>
                </a:solidFill>
              </a:rPr>
              <a:t>Community Connector Partnership (Benefits Hub) connecting service agencies through a common referral portal that promotes the “no wrong door” access to community resources.</a:t>
            </a:r>
          </a:p>
        </p:txBody>
      </p:sp>
      <p:sp>
        <p:nvSpPr>
          <p:cNvPr id="1054" name="Shape 1054"/>
          <p:cNvSpPr txBox="1">
            <a:spLocks noGrp="1"/>
          </p:cNvSpPr>
          <p:nvPr>
            <p:ph type="sldNum" idx="12"/>
          </p:nvPr>
        </p:nvSpPr>
        <p:spPr>
          <a:xfrm>
            <a:off x="3970937" y="8902343"/>
            <a:ext cx="3037839" cy="468630"/>
          </a:xfrm>
          <a:prstGeom prst="rect">
            <a:avLst/>
          </a:prstGeom>
          <a:noFill/>
          <a:ln>
            <a:noFill/>
          </a:ln>
        </p:spPr>
        <p:txBody>
          <a:bodyPr lIns="93601" tIns="46788" rIns="93601" bIns="4678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13</a:t>
            </a:fld>
            <a:endParaRPr lang="en-US"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Shape 106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61" name="Shape 106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Shape 1067"/>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68" name="Shape 1068"/>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Shape 107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77" name="Shape 107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Shape 1085"/>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86" name="Shape 1086"/>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93" name="Shape 1093"/>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Shape 110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04" name="Shape 110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11" name="Shape 111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Shape 1117"/>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18" name="Shape 1118"/>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6" name="Shape 986"/>
          <p:cNvSpPr txBox="1">
            <a:spLocks noGrp="1"/>
          </p:cNvSpPr>
          <p:nvPr>
            <p:ph type="body" idx="1"/>
          </p:nvPr>
        </p:nvSpPr>
        <p:spPr>
          <a:xfrm>
            <a:off x="701041" y="4451985"/>
            <a:ext cx="5608319" cy="4217670"/>
          </a:xfrm>
          <a:prstGeom prst="rect">
            <a:avLst/>
          </a:prstGeom>
          <a:noFill/>
          <a:ln>
            <a:noFill/>
          </a:ln>
        </p:spPr>
        <p:txBody>
          <a:bodyPr lIns="93601" tIns="46788" rIns="93601" bIns="46788" anchor="t" anchorCtr="0">
            <a:noAutofit/>
          </a:bodyPr>
          <a:lstStyle/>
          <a:p>
            <a:pPr>
              <a:buSzPct val="25000"/>
            </a:pPr>
            <a:r>
              <a:rPr lang="en-US" u="sng">
                <a:solidFill>
                  <a:srgbClr val="888888"/>
                </a:solidFill>
              </a:rPr>
              <a:t>Paper Industry</a:t>
            </a:r>
            <a:r>
              <a:rPr lang="en-US">
                <a:solidFill>
                  <a:srgbClr val="888888"/>
                </a:solidFill>
              </a:rPr>
              <a:t> – At one time, Berkshire mills produced much of the paper used in the United States. The first Berkshire paper mill was founded by Zenas Crane in Dalton, MA in 1801. The company’s dedication to constant improvement against counterfeiting is a major reason why their paper has been used to print American dollar bills since 1879.</a:t>
            </a:r>
          </a:p>
          <a:p>
            <a:pPr>
              <a:buSzPct val="25000"/>
            </a:pPr>
            <a:r>
              <a:rPr lang="en-US">
                <a:solidFill>
                  <a:srgbClr val="888888"/>
                </a:solidFill>
              </a:rPr>
              <a:t>Local inventors developed the first commercially successful wood pulp paper from native Berkshire poplar in 1867 leading to the first newsprint paper produced in America. Onyx Specialty Papers, among others, carry on the tradition of papermaking in the Berkshires.</a:t>
            </a:r>
          </a:p>
          <a:p>
            <a:pPr>
              <a:buSzPct val="25000"/>
            </a:pPr>
            <a:endParaRPr>
              <a:solidFill>
                <a:srgbClr val="888888"/>
              </a:solidFill>
            </a:endParaRPr>
          </a:p>
          <a:p>
            <a:pPr>
              <a:buSzPct val="25000"/>
            </a:pPr>
            <a:r>
              <a:rPr lang="en-US" u="sng">
                <a:solidFill>
                  <a:srgbClr val="888888"/>
                </a:solidFill>
              </a:rPr>
              <a:t>Electricity</a:t>
            </a:r>
            <a:r>
              <a:rPr lang="en-US">
                <a:solidFill>
                  <a:srgbClr val="888888"/>
                </a:solidFill>
              </a:rPr>
              <a:t> – On March 6,1886 in Great Barrington William Stanley demonstrated the first practical system for providing electric illumination with the use of alternating current, and transformers to adjust the voltage levels of the distribution system, which is virtually identical to the system used today. The Great Barrington AC plant continued to operate until that summer when a technician dropped a screwdriver into the Siemens generator and destroyed it (can’t make this stuff up!).</a:t>
            </a:r>
          </a:p>
          <a:p>
            <a:pPr>
              <a:buSzPct val="25000"/>
            </a:pPr>
            <a:endParaRPr>
              <a:solidFill>
                <a:srgbClr val="888888"/>
              </a:solidFill>
            </a:endParaRPr>
          </a:p>
          <a:p>
            <a:pPr>
              <a:buSzPct val="25000"/>
            </a:pPr>
            <a:r>
              <a:rPr lang="en-US">
                <a:solidFill>
                  <a:srgbClr val="888888"/>
                </a:solidFill>
              </a:rPr>
              <a:t>Hoosac Tunnel - A 4.75-mile active railroad tunnel in Western Massachusetts that passes through the Hoosac Range in North Adams. At completion the tunnel was the world's second-longest and was the longest tunnel in North America until 1916 and remains the longest active transportation tunnel east of the Rocky Mountains. In 1872, East Tunnel and the Central Shaft tunnel aligned within 9⁄16 inch, a tremendous engineering achievement at that time. The tunnel is described as the 'fountain-head of modern tunnel technology.' The American Society of Civil Engineers made the tunnel a Historic Civil Engineering Landmark in 1975.</a:t>
            </a:r>
          </a:p>
          <a:p>
            <a:pPr>
              <a:buSzPct val="25000"/>
            </a:pPr>
            <a:endParaRPr>
              <a:solidFill>
                <a:srgbClr val="888888"/>
              </a:solidFill>
            </a:endParaRPr>
          </a:p>
          <a:p>
            <a:pPr>
              <a:buSzPct val="25000"/>
            </a:pPr>
            <a:endParaRPr/>
          </a:p>
        </p:txBody>
      </p:sp>
      <p:sp>
        <p:nvSpPr>
          <p:cNvPr id="987" name="Shape 987"/>
          <p:cNvSpPr txBox="1">
            <a:spLocks noGrp="1"/>
          </p:cNvSpPr>
          <p:nvPr>
            <p:ph type="sldNum" idx="12"/>
          </p:nvPr>
        </p:nvSpPr>
        <p:spPr>
          <a:xfrm>
            <a:off x="3970937" y="8902343"/>
            <a:ext cx="3037839" cy="468630"/>
          </a:xfrm>
          <a:prstGeom prst="rect">
            <a:avLst/>
          </a:prstGeom>
          <a:noFill/>
          <a:ln>
            <a:noFill/>
          </a:ln>
        </p:spPr>
        <p:txBody>
          <a:bodyPr lIns="93601" tIns="46788" rIns="93601" bIns="4678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a:t>
            </a:fld>
            <a:endParaRPr lang="en-US" sz="12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Shape 1124"/>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25" name="Shape 1125"/>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Shape 1131"/>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32" name="Shape 1132"/>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Shape 114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47" name="Shape 114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Shape 115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54" name="Shape 115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Shape 116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61" name="Shape 116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67" name="Shape 116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73" name="Shape 1173"/>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79" name="Shape 117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Shape 118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87" name="Shape 118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Shape 1192"/>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193" name="Shape 1193"/>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994" name="Shape 99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Shape 1211"/>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12" name="Shape 1212"/>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Shape 121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19" name="Shape 121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30" name="Shape 123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Shape 1235"/>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36" name="Shape 1236"/>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42" name="Shape 1242"/>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Shape 124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47" name="Shape 124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Shape 125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54" name="Shape 125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Shape 125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60" name="Shape 126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Shape 126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69" name="Shape 126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76" name="Shape 1276"/>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01" name="Shape 100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82" name="Shape 1282"/>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Shape 129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291" name="Shape 129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Shape 130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01" name="Shape 130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Shape 130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10" name="Shape 131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Shape 1315"/>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16" name="Shape 1316"/>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Shape 132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24" name="Shape 132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Shape 133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31" name="Shape 133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Shape 1344"/>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45" name="Shape 1345"/>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Shape 135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51" name="Shape 135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Shape 135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60" name="Shape 136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08" name="Shape 1008"/>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Shape 136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67" name="Shape 136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73" name="Shape 1373"/>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Shape 137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79" name="Shape 137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87" name="Shape 138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93" name="Shape 1393"/>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Shape 139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399" name="Shape 139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Shape 1404"/>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05" name="Shape 1405"/>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Shape 141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11" name="Shape 141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Shape 1416"/>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17" name="Shape 1417"/>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Shape 143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40" name="Shape 144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15" name="Shape 1015"/>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54" name="Shape 145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Shape 1469"/>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70" name="Shape 1470"/>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Shape 149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491" name="Shape 149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Shape 151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511" name="Shape 151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Shape 1533"/>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534" name="Shape 1534"/>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Shape 1555"/>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556" name="Shape 1556"/>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Shape 157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579" name="Shape 157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Shape 1602"/>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603" name="Shape 1603"/>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Shape 1610"/>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611" name="Shape 161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Shape 1631"/>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2" name="Shape 1632"/>
          <p:cNvSpPr txBox="1">
            <a:spLocks noGrp="1"/>
          </p:cNvSpPr>
          <p:nvPr>
            <p:ph type="body" idx="1"/>
          </p:nvPr>
        </p:nvSpPr>
        <p:spPr>
          <a:xfrm>
            <a:off x="701040" y="4451985"/>
            <a:ext cx="5608320" cy="4217670"/>
          </a:xfrm>
          <a:prstGeom prst="rect">
            <a:avLst/>
          </a:prstGeom>
        </p:spPr>
        <p:txBody>
          <a:bodyPr lIns="93601" tIns="93601" rIns="93601" bIns="93601" anchor="t" anchorCtr="0">
            <a:noAutofit/>
          </a:bodyPr>
          <a:lstStyle/>
          <a:p>
            <a:endParaRPr dirty="0"/>
          </a:p>
        </p:txBody>
      </p:sp>
      <p:sp>
        <p:nvSpPr>
          <p:cNvPr id="1633" name="Shape 1633"/>
          <p:cNvSpPr txBox="1">
            <a:spLocks noGrp="1"/>
          </p:cNvSpPr>
          <p:nvPr>
            <p:ph type="sldNum" idx="12"/>
          </p:nvPr>
        </p:nvSpPr>
        <p:spPr>
          <a:xfrm>
            <a:off x="3970937" y="8902343"/>
            <a:ext cx="3037840" cy="468630"/>
          </a:xfrm>
          <a:prstGeom prst="rect">
            <a:avLst/>
          </a:prstGeom>
        </p:spPr>
        <p:txBody>
          <a:bodyPr lIns="93601" tIns="46788" rIns="93601" bIns="46788" anchor="b" anchorCtr="0">
            <a:noAutofit/>
          </a:bodyPr>
          <a:lstStyle/>
          <a:p>
            <a:pPr>
              <a:buClr>
                <a:srgbClr val="000000"/>
              </a:buClr>
              <a:buSzPct val="25000"/>
            </a:pPr>
            <a:fld id="{00000000-1234-1234-1234-123412341234}" type="slidenum">
              <a:rPr lang="en-US"/>
              <a:pPr>
                <a:buClr>
                  <a:srgbClr val="000000"/>
                </a:buClr>
                <a:buSzPct val="25000"/>
              </a:pPr>
              <a:t>77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22" name="Shape 1022"/>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29" name="Shape 1029"/>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txBox="1">
            <a:spLocks noGrp="1"/>
          </p:cNvSpPr>
          <p:nvPr>
            <p:ph type="body" idx="1"/>
          </p:nvPr>
        </p:nvSpPr>
        <p:spPr>
          <a:xfrm>
            <a:off x="701041" y="4451985"/>
            <a:ext cx="5608319" cy="4217670"/>
          </a:xfrm>
          <a:prstGeom prst="rect">
            <a:avLst/>
          </a:prstGeom>
        </p:spPr>
        <p:txBody>
          <a:bodyPr lIns="93601" tIns="93601" rIns="93601" bIns="93601" anchor="t" anchorCtr="0">
            <a:noAutofit/>
          </a:bodyPr>
          <a:lstStyle/>
          <a:p>
            <a:endParaRPr/>
          </a:p>
        </p:txBody>
      </p:sp>
      <p:sp>
        <p:nvSpPr>
          <p:cNvPr id="1038" name="Shape 1038"/>
          <p:cNvSpPr>
            <a:spLocks noGrp="1" noRot="1" noChangeAspect="1"/>
          </p:cNvSpPr>
          <p:nvPr>
            <p:ph type="sldImg" idx="2"/>
          </p:nvPr>
        </p:nvSpPr>
        <p:spPr>
          <a:xfrm>
            <a:off x="11620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16.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17.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18.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19.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0.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1.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21.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22.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23.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24.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25.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26.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27.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28.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29.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30.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31.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32.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33.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34.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35.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36.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37.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38.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39.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40.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41.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42.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43.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44.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45.xml"/>
</Relationships>

</file>

<file path=ppt/slideLayouts/_rels/slideLayout48.xml.rels><?xml version="1.0" encoding="UTF-8"?>

<Relationships xmlns="http://schemas.openxmlformats.org/package/2006/relationships">
  <Relationship Id="rId1" Type="http://schemas.openxmlformats.org/officeDocument/2006/relationships/slideMaster" Target="../slideMasters/slideMaster46.xml"/>
</Relationships>

</file>

<file path=ppt/slideLayouts/_rels/slideLayout49.xml.rels><?xml version="1.0" encoding="UTF-8"?>

<Relationships xmlns="http://schemas.openxmlformats.org/package/2006/relationships">
  <Relationship Id="rId1" Type="http://schemas.openxmlformats.org/officeDocument/2006/relationships/slideMaster" Target="../slideMasters/slideMaster46.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0.xml.rels><?xml version="1.0" encoding="UTF-8"?>

<Relationships xmlns="http://schemas.openxmlformats.org/package/2006/relationships">
  <Relationship Id="rId1" Type="http://schemas.openxmlformats.org/officeDocument/2006/relationships/slideMaster" Target="../slideMasters/slideMaster46.xml"/>
</Relationships>

</file>

<file path=ppt/slideLayouts/_rels/slideLayout51.xml.rels><?xml version="1.0" encoding="UTF-8"?>

<Relationships xmlns="http://schemas.openxmlformats.org/package/2006/relationships">
  <Relationship Id="rId1" Type="http://schemas.openxmlformats.org/officeDocument/2006/relationships/slideMaster" Target="../slideMasters/slideMaster47.xml"/>
</Relationships>

</file>

<file path=ppt/slideLayouts/_rels/slideLayout52.xml.rels><?xml version="1.0" encoding="UTF-8"?>

<Relationships xmlns="http://schemas.openxmlformats.org/package/2006/relationships">
  <Relationship Id="rId1" Type="http://schemas.openxmlformats.org/officeDocument/2006/relationships/slideMaster" Target="../slideMasters/slideMaster48.xml"/>
</Relationships>

</file>

<file path=ppt/slideLayouts/_rels/slideLayout53.xml.rels><?xml version="1.0" encoding="UTF-8"?>

<Relationships xmlns="http://schemas.openxmlformats.org/package/2006/relationships">
  <Relationship Id="rId1" Type="http://schemas.openxmlformats.org/officeDocument/2006/relationships/slideMaster" Target="../slideMasters/slideMaster49.xml"/>
</Relationships>

</file>

<file path=ppt/slideLayouts/_rels/slideLayout54.xml.rels><?xml version="1.0" encoding="UTF-8"?>

<Relationships xmlns="http://schemas.openxmlformats.org/package/2006/relationships">
  <Relationship Id="rId1" Type="http://schemas.openxmlformats.org/officeDocument/2006/relationships/slideMaster" Target="../slideMasters/slideMaster50.xml"/>
</Relationships>

</file>

<file path=ppt/slideLayouts/_rels/slideLayout55.xml.rels><?xml version="1.0" encoding="UTF-8"?>

<Relationships xmlns="http://schemas.openxmlformats.org/package/2006/relationships">
  <Relationship Id="rId1" Type="http://schemas.openxmlformats.org/officeDocument/2006/relationships/slideMaster" Target="../slideMasters/slideMaster51.xml"/>
</Relationships>

</file>

<file path=ppt/slideLayouts/_rels/slideLayout56.xml.rels><?xml version="1.0" encoding="UTF-8"?>

<Relationships xmlns="http://schemas.openxmlformats.org/package/2006/relationships">
  <Relationship Id="rId1" Type="http://schemas.openxmlformats.org/officeDocument/2006/relationships/slideMaster" Target="../slideMasters/slideMaster52.xml"/>
</Relationships>

</file>

<file path=ppt/slideLayouts/_rels/slideLayout57.xml.rels><?xml version="1.0" encoding="UTF-8"?>

<Relationships xmlns="http://schemas.openxmlformats.org/package/2006/relationships">
  <Relationship Id="rId1" Type="http://schemas.openxmlformats.org/officeDocument/2006/relationships/slideMaster" Target="../slideMasters/slideMaster53.xml"/>
</Relationships>

</file>

<file path=ppt/slideLayouts/_rels/slideLayout58.xml.rels><?xml version="1.0" encoding="UTF-8"?>

<Relationships xmlns="http://schemas.openxmlformats.org/package/2006/relationships">
  <Relationship Id="rId1" Type="http://schemas.openxmlformats.org/officeDocument/2006/relationships/slideMaster" Target="../slideMasters/slideMaster54.xml"/>
</Relationships>

</file>

<file path=ppt/slideLayouts/_rels/slideLayout59.xml.rels><?xml version="1.0" encoding="UTF-8"?>

<Relationships xmlns="http://schemas.openxmlformats.org/package/2006/relationships">
  <Relationship Id="rId1" Type="http://schemas.openxmlformats.org/officeDocument/2006/relationships/slideMaster" Target="../slideMasters/slideMaster54.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542"/>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 name="Shape 16"/>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8" name="Shape 88"/>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7" name="Shape 97"/>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6" name="Shape 106"/>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5" name="Shape 115"/>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4" name="Shape 124"/>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3" name="Shape 133"/>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2" name="Shape 142"/>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1" name="Shape 151"/>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0" name="Shape 160"/>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9" name="Shape 169"/>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 name="Shape 25"/>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8" name="Shape 178"/>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7" name="Shape 187"/>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6" name="Shape 196"/>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9E9BAC9A-2F9B-49D4-8B43-C920B2DF1757}" type="datetimeFigureOut">
              <a:rPr lang="en-US" smtClean="0"/>
              <a:pPr/>
              <a:t>12/5/2016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589E8C54-9032-4C50-B532-0970760C9633}" type="slidenum">
              <a:rPr lang="en-US" smtClean="0"/>
              <a:pPr/>
              <a:t>‹#›</a:t>
            </a:fld>
            <a:endParaRPr lang="en-US" dirty="0"/>
          </a:p>
        </p:txBody>
      </p:sp>
    </p:spTree>
    <p:extLst>
      <p:ext uri="{BB962C8B-B14F-4D97-AF65-F5344CB8AC3E}">
        <p14:creationId xmlns:p14="http://schemas.microsoft.com/office/powerpoint/2010/main" val="312389558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530352" y="1316736"/>
            <a:ext cx="7772400" cy="1362600"/>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28" name="Shape 228"/>
          <p:cNvSpPr txBox="1">
            <a:spLocks noGrp="1"/>
          </p:cNvSpPr>
          <p:nvPr>
            <p:ph type="body" idx="1"/>
          </p:nvPr>
        </p:nvSpPr>
        <p:spPr>
          <a:xfrm>
            <a:off x="530352" y="2704664"/>
            <a:ext cx="7772400" cy="1509600"/>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onstantia"/>
                <a:ea typeface="Constantia"/>
                <a:cs typeface="Constantia"/>
                <a:sym typeface="Constantia"/>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Constantia"/>
                <a:ea typeface="Constantia"/>
                <a:cs typeface="Constantia"/>
                <a:sym typeface="Constantia"/>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Constantia"/>
                <a:ea typeface="Constantia"/>
                <a:cs typeface="Constantia"/>
                <a:sym typeface="Constantia"/>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Constantia"/>
                <a:ea typeface="Constantia"/>
                <a:cs typeface="Constantia"/>
                <a:sym typeface="Constantia"/>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29" name="Shape 22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30" name="Shape 23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31" name="Shape 23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530352" y="1316736"/>
            <a:ext cx="7772400" cy="1362600"/>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5" name="Shape 245"/>
          <p:cNvSpPr txBox="1">
            <a:spLocks noGrp="1"/>
          </p:cNvSpPr>
          <p:nvPr>
            <p:ph type="body" idx="1"/>
          </p:nvPr>
        </p:nvSpPr>
        <p:spPr>
          <a:xfrm>
            <a:off x="530352" y="2704664"/>
            <a:ext cx="7772400" cy="1509600"/>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onstantia"/>
                <a:ea typeface="Constantia"/>
                <a:cs typeface="Constantia"/>
                <a:sym typeface="Constantia"/>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Constantia"/>
                <a:ea typeface="Constantia"/>
                <a:cs typeface="Constantia"/>
                <a:sym typeface="Constantia"/>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Constantia"/>
                <a:ea typeface="Constantia"/>
                <a:cs typeface="Constantia"/>
                <a:sym typeface="Constantia"/>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Constantia"/>
                <a:ea typeface="Constantia"/>
                <a:cs typeface="Constantia"/>
                <a:sym typeface="Constantia"/>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46" name="Shape 246"/>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47" name="Shape 247"/>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48" name="Shape 248"/>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0"/>
        <p:cNvGrpSpPr/>
        <p:nvPr/>
      </p:nvGrpSpPr>
      <p:grpSpPr>
        <a:xfrm>
          <a:off x="0" y="0"/>
          <a:ext cx="0" cy="0"/>
          <a:chOff x="0" y="0"/>
          <a:chExt cx="0" cy="0"/>
        </a:xfrm>
      </p:grpSpPr>
      <p:sp>
        <p:nvSpPr>
          <p:cNvPr id="261" name="Shape 261"/>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262" name="Shape 262"/>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263" name="Shape 263"/>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75"/>
        <p:cNvGrpSpPr/>
        <p:nvPr/>
      </p:nvGrpSpPr>
      <p:grpSpPr>
        <a:xfrm>
          <a:off x="0" y="0"/>
          <a:ext cx="0" cy="0"/>
          <a:chOff x="0" y="0"/>
          <a:chExt cx="0" cy="0"/>
        </a:xfrm>
      </p:grpSpPr>
      <p:sp>
        <p:nvSpPr>
          <p:cNvPr id="276" name="Shape 276"/>
          <p:cNvSpPr txBox="1">
            <a:spLocks noGrp="1"/>
          </p:cNvSpPr>
          <p:nvPr>
            <p:ph type="ctrTitle"/>
          </p:nvPr>
        </p:nvSpPr>
        <p:spPr>
          <a:xfrm>
            <a:off x="533400" y="1371600"/>
            <a:ext cx="7851600"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Calibri"/>
              <a:buNone/>
              <a:defRPr sz="5600" b="1" i="0" u="none" strike="noStrike" cap="none">
                <a:solidFill>
                  <a:srgbClr val="4CE0EA"/>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7" name="Shape 277"/>
          <p:cNvSpPr txBox="1">
            <a:spLocks noGrp="1"/>
          </p:cNvSpPr>
          <p:nvPr>
            <p:ph type="subTitle" idx="1"/>
          </p:nvPr>
        </p:nvSpPr>
        <p:spPr>
          <a:xfrm>
            <a:off x="533400" y="3228535"/>
            <a:ext cx="7854600"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spcBef>
                <a:spcPts val="320"/>
              </a:spcBef>
              <a:buClr>
                <a:schemeClr val="lt2"/>
              </a:buClr>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spcBef>
                <a:spcPts val="280"/>
              </a:spcBef>
              <a:buClr>
                <a:schemeClr val="lt2"/>
              </a:buClr>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278" name="Shape 27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79" name="Shape 27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80" name="Shape 280"/>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533400" y="1371600"/>
            <a:ext cx="7851600"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Calibri"/>
              <a:buNone/>
              <a:defRPr sz="5600" b="1" i="0" u="none" strike="noStrike" cap="none">
                <a:solidFill>
                  <a:srgbClr val="4CE0EA"/>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4" name="Shape 294"/>
          <p:cNvSpPr txBox="1">
            <a:spLocks noGrp="1"/>
          </p:cNvSpPr>
          <p:nvPr>
            <p:ph type="subTitle" idx="1"/>
          </p:nvPr>
        </p:nvSpPr>
        <p:spPr>
          <a:xfrm>
            <a:off x="533400" y="3228535"/>
            <a:ext cx="7854600"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spcBef>
                <a:spcPts val="320"/>
              </a:spcBef>
              <a:buClr>
                <a:schemeClr val="lt2"/>
              </a:buClr>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spcBef>
                <a:spcPts val="280"/>
              </a:spcBef>
              <a:buClr>
                <a:schemeClr val="lt2"/>
              </a:buClr>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295" name="Shape 295"/>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96" name="Shape 296"/>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97" name="Shape 297"/>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1" name="Shape 311"/>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2" name="Shape 312"/>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13" name="Shape 313"/>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14" name="Shape 314"/>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909FBB-5BEA-47A4-9F45-CF4D81E33728}"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E169E6C-C139-4BCF-9CAD-3CCBB43651A5}" type="slidenum">
              <a:rPr lang="en-US" smtClean="0"/>
              <a:t>‹#›</a:t>
            </a:fld>
            <a:endParaRPr lang="en-US" dirty="0"/>
          </a:p>
        </p:txBody>
      </p:sp>
    </p:spTree>
    <p:extLst>
      <p:ext uri="{BB962C8B-B14F-4D97-AF65-F5344CB8AC3E}">
        <p14:creationId xmlns:p14="http://schemas.microsoft.com/office/powerpoint/2010/main" val="2928656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26"/>
        <p:cNvGrpSpPr/>
        <p:nvPr/>
      </p:nvGrpSpPr>
      <p:grpSpPr>
        <a:xfrm>
          <a:off x="0" y="0"/>
          <a:ext cx="0" cy="0"/>
          <a:chOff x="0" y="0"/>
          <a:chExt cx="0" cy="0"/>
        </a:xfrm>
      </p:grpSpPr>
      <p:sp>
        <p:nvSpPr>
          <p:cNvPr id="327" name="Shape 327"/>
          <p:cNvSpPr txBox="1">
            <a:spLocks noGrp="1"/>
          </p:cNvSpPr>
          <p:nvPr>
            <p:ph type="ctrTitle"/>
          </p:nvPr>
        </p:nvSpPr>
        <p:spPr>
          <a:xfrm>
            <a:off x="533400" y="1371600"/>
            <a:ext cx="7851600"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Calibri"/>
              <a:buNone/>
              <a:defRPr sz="5600" b="1" i="0" u="none" strike="noStrike" cap="none">
                <a:solidFill>
                  <a:srgbClr val="4CE0EA"/>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28" name="Shape 328"/>
          <p:cNvSpPr txBox="1">
            <a:spLocks noGrp="1"/>
          </p:cNvSpPr>
          <p:nvPr>
            <p:ph type="subTitle" idx="1"/>
          </p:nvPr>
        </p:nvSpPr>
        <p:spPr>
          <a:xfrm>
            <a:off x="533400" y="3228535"/>
            <a:ext cx="7854600"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spcBef>
                <a:spcPts val="320"/>
              </a:spcBef>
              <a:buClr>
                <a:schemeClr val="lt2"/>
              </a:buClr>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spcBef>
                <a:spcPts val="280"/>
              </a:spcBef>
              <a:buClr>
                <a:schemeClr val="lt2"/>
              </a:buClr>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329" name="Shape 32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30" name="Shape 33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31" name="Shape 33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3"/>
        <p:cNvGrpSpPr/>
        <p:nvPr/>
      </p:nvGrpSpPr>
      <p:grpSpPr>
        <a:xfrm>
          <a:off x="0" y="0"/>
          <a:ext cx="0" cy="0"/>
          <a:chOff x="0" y="0"/>
          <a:chExt cx="0" cy="0"/>
        </a:xfrm>
      </p:grpSpPr>
      <p:sp>
        <p:nvSpPr>
          <p:cNvPr id="344" name="Shape 344"/>
          <p:cNvSpPr/>
          <p:nvPr/>
        </p:nvSpPr>
        <p:spPr>
          <a:xfrm rot="-10379968" flipH="1">
            <a:off x="3165816" y="1108015"/>
            <a:ext cx="5257695" cy="4114886"/>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a:effectLst>
            <a:outerShdw blurRad="63500" dist="38500" dir="7500000" sx="98500" sy="100080" kx="100010" ky="100010" algn="tl" rotWithShape="0">
              <a:srgbClr val="000000">
                <a:alpha val="24710"/>
              </a:srgbClr>
            </a:outerShdw>
          </a:effectLst>
        </p:spPr>
        <p:txBody>
          <a:bodyPr lIns="91425" tIns="45700" rIns="91425" bIns="45700" anchor="ctr" anchorCtr="0">
            <a:noAutofit/>
          </a:bodyPr>
          <a:lstStyle/>
          <a:p>
            <a:pPr marL="0" marR="0" lvl="0" indent="0" algn="ctr" rtl="0">
              <a:spcBef>
                <a:spcPts val="0"/>
              </a:spcBef>
              <a:buNone/>
            </a:pPr>
            <a:endParaRPr sz="1800" dirty="0">
              <a:solidFill>
                <a:srgbClr val="FFFFFF"/>
              </a:solidFill>
              <a:latin typeface="Constantia"/>
              <a:ea typeface="Constantia"/>
              <a:cs typeface="Constantia"/>
              <a:sym typeface="Constantia"/>
            </a:endParaRPr>
          </a:p>
        </p:txBody>
      </p:sp>
      <p:sp>
        <p:nvSpPr>
          <p:cNvPr id="345" name="Shape 345"/>
          <p:cNvSpPr/>
          <p:nvPr/>
        </p:nvSpPr>
        <p:spPr>
          <a:xfrm rot="-10380733" flipH="1">
            <a:off x="8004114" y="5359838"/>
            <a:ext cx="155353" cy="155353"/>
          </a:xfrm>
          <a:prstGeom prst="rtTriangle">
            <a:avLst/>
          </a:prstGeom>
          <a:solidFill>
            <a:srgbClr val="FFFFFF"/>
          </a:solidFill>
          <a:ln w="12700" cap="flat" cmpd="sng">
            <a:solidFill>
              <a:srgbClr val="FFFFFF"/>
            </a:solidFill>
            <a:prstDash val="solid"/>
            <a:bevel/>
            <a:headEnd type="none" w="med" len="med"/>
            <a:tailEnd type="none" w="med" len="med"/>
          </a:ln>
          <a:effectLst>
            <a:outerShdw blurRad="19685" dist="6349" dir="12900000" algn="tl" rotWithShape="0">
              <a:srgbClr val="000000">
                <a:alpha val="46670"/>
              </a:srgbClr>
            </a:outerShdw>
          </a:effectLst>
        </p:spPr>
        <p:txBody>
          <a:bodyPr lIns="91425" tIns="45700" rIns="91425" bIns="45700" anchor="ctr" anchorCtr="0">
            <a:noAutofit/>
          </a:bodyPr>
          <a:lstStyle/>
          <a:p>
            <a:pPr marL="0" marR="0" lvl="0" indent="0" algn="ctr" rtl="0">
              <a:spcBef>
                <a:spcPts val="0"/>
              </a:spcBef>
              <a:buNone/>
            </a:pPr>
            <a:endParaRPr sz="1800" dirty="0">
              <a:solidFill>
                <a:srgbClr val="FFFFFF"/>
              </a:solidFill>
              <a:latin typeface="Constantia"/>
              <a:ea typeface="Constantia"/>
              <a:cs typeface="Constantia"/>
              <a:sym typeface="Constantia"/>
            </a:endParaRPr>
          </a:p>
        </p:txBody>
      </p:sp>
      <p:sp>
        <p:nvSpPr>
          <p:cNvPr id="346" name="Shape 346"/>
          <p:cNvSpPr txBox="1">
            <a:spLocks noGrp="1"/>
          </p:cNvSpPr>
          <p:nvPr>
            <p:ph type="title"/>
          </p:nvPr>
        </p:nvSpPr>
        <p:spPr>
          <a:xfrm>
            <a:off x="609600" y="1176999"/>
            <a:ext cx="2212800" cy="15824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2000" b="1"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47" name="Shape 347"/>
          <p:cNvSpPr txBox="1">
            <a:spLocks noGrp="1"/>
          </p:cNvSpPr>
          <p:nvPr>
            <p:ph type="body" idx="1"/>
          </p:nvPr>
        </p:nvSpPr>
        <p:spPr>
          <a:xfrm>
            <a:off x="609600" y="2828784"/>
            <a:ext cx="2209800" cy="2179200"/>
          </a:xfrm>
          <a:prstGeom prst="rect">
            <a:avLst/>
          </a:prstGeom>
          <a:noFill/>
          <a:ln>
            <a:noFill/>
          </a:ln>
        </p:spPr>
        <p:txBody>
          <a:bodyPr lIns="91425" tIns="91425" rIns="91425" bIns="91425" anchor="t" anchorCtr="0"/>
          <a:lstStyle>
            <a:lvl1pPr marL="0" marR="0" lvl="0" indent="0" algn="l" rtl="0">
              <a:spcBef>
                <a:spcPts val="250"/>
              </a:spcBef>
              <a:buClr>
                <a:schemeClr val="accent3"/>
              </a:buClr>
              <a:buFont typeface="Noto Sans Symbols"/>
              <a:buNone/>
              <a:defRPr sz="1300" b="0" i="0" u="none" strike="noStrike" cap="none">
                <a:solidFill>
                  <a:schemeClr val="dk1"/>
                </a:solidFill>
                <a:latin typeface="Constantia"/>
                <a:ea typeface="Constantia"/>
                <a:cs typeface="Constantia"/>
                <a:sym typeface="Constantia"/>
              </a:defRPr>
            </a:lvl1pPr>
            <a:lvl2pPr marL="640080" marR="0" lvl="1" indent="-194310" algn="l" rtl="0">
              <a:spcBef>
                <a:spcPts val="240"/>
              </a:spcBef>
              <a:buClr>
                <a:schemeClr val="accent1"/>
              </a:buClr>
              <a:buSzPct val="85000"/>
              <a:buFont typeface="Noto Sans Symbols"/>
              <a:buChar char="●"/>
              <a:defRPr sz="1200" b="0" i="0" u="none" strike="noStrike" cap="none">
                <a:solidFill>
                  <a:schemeClr val="dk1"/>
                </a:solidFill>
                <a:latin typeface="Constantia"/>
                <a:ea typeface="Constantia"/>
                <a:cs typeface="Constantia"/>
                <a:sym typeface="Constantia"/>
              </a:defRPr>
            </a:lvl2pPr>
            <a:lvl3pPr marL="914400" marR="0" lvl="2" indent="-209550" algn="l" rtl="0">
              <a:spcBef>
                <a:spcPts val="200"/>
              </a:spcBef>
              <a:buClr>
                <a:schemeClr val="accent2"/>
              </a:buClr>
              <a:buSzPct val="70000"/>
              <a:buFont typeface="Noto Sans Symbols"/>
              <a:buChar char="●"/>
              <a:defRPr sz="1000" b="0" i="0" u="none" strike="noStrike" cap="none">
                <a:solidFill>
                  <a:schemeClr val="dk1"/>
                </a:solidFill>
                <a:latin typeface="Constantia"/>
                <a:ea typeface="Constantia"/>
                <a:cs typeface="Constantia"/>
                <a:sym typeface="Constantia"/>
              </a:defRPr>
            </a:lvl3pPr>
            <a:lvl4pPr marL="1188720" marR="0" lvl="3" indent="-173672" algn="l" rtl="0">
              <a:spcBef>
                <a:spcPts val="180"/>
              </a:spcBef>
              <a:buClr>
                <a:schemeClr val="accent3"/>
              </a:buClr>
              <a:buSzPct val="64999"/>
              <a:buFont typeface="Noto Sans Symbols"/>
              <a:buChar char="●"/>
              <a:defRPr sz="900" b="0" i="0" u="none" strike="noStrike" cap="none">
                <a:solidFill>
                  <a:schemeClr val="dk1"/>
                </a:solidFill>
                <a:latin typeface="Constantia"/>
                <a:ea typeface="Constantia"/>
                <a:cs typeface="Constantia"/>
                <a:sym typeface="Constantia"/>
              </a:defRPr>
            </a:lvl4pPr>
            <a:lvl5pPr marL="1463040" marR="0" lvl="4" indent="-181292" algn="l" rtl="0">
              <a:spcBef>
                <a:spcPts val="180"/>
              </a:spcBef>
              <a:buClr>
                <a:schemeClr val="accent4"/>
              </a:buClr>
              <a:buSzPct val="64999"/>
              <a:buFont typeface="Noto Sans Symbols"/>
              <a:buChar char="●"/>
              <a:defRPr sz="9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48" name="Shape 34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49" name="Shape 34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50" name="Shape 350"/>
          <p:cNvSpPr txBox="1">
            <a:spLocks noGrp="1"/>
          </p:cNvSpPr>
          <p:nvPr>
            <p:ph type="sldNum" idx="12"/>
          </p:nvPr>
        </p:nvSpPr>
        <p:spPr>
          <a:xfrm>
            <a:off x="8077200" y="6356467"/>
            <a:ext cx="6096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
        <p:nvSpPr>
          <p:cNvPr id="351" name="Shape 351"/>
          <p:cNvSpPr>
            <a:spLocks noGrp="1"/>
          </p:cNvSpPr>
          <p:nvPr>
            <p:ph type="pic" idx="2"/>
          </p:nvPr>
        </p:nvSpPr>
        <p:spPr>
          <a:xfrm rot="420022">
            <a:off x="3485830" y="1199542"/>
            <a:ext cx="4617824" cy="3931997"/>
          </a:xfrm>
          <a:prstGeom prst="rect">
            <a:avLst/>
          </a:prstGeom>
          <a:solidFill>
            <a:schemeClr val="lt2"/>
          </a:solidFill>
          <a:ln w="9525" cap="rnd" cmpd="sng">
            <a:solidFill>
              <a:srgbClr val="C0C0C0"/>
            </a:solidFill>
            <a:prstDash val="solid"/>
            <a:round/>
            <a:headEnd type="none" w="med" len="med"/>
            <a:tailEnd type="none" w="med" len="med"/>
          </a:ln>
        </p:spPr>
        <p:txBody>
          <a:bodyPr lIns="91425" tIns="91425" rIns="91425" bIns="91425" anchor="t" anchorCtr="0"/>
          <a:lstStyle>
            <a:lvl1pPr marL="0" marR="0" lvl="0" indent="0" algn="l" rtl="0">
              <a:spcBef>
                <a:spcPts val="640"/>
              </a:spcBef>
              <a:buClr>
                <a:schemeClr val="accent3"/>
              </a:buClr>
              <a:buFont typeface="Noto Sans Symbols"/>
              <a:buNone/>
              <a:defRPr sz="32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dirty="0"/>
          </a:p>
        </p:txBody>
      </p:sp>
      <p:sp>
        <p:nvSpPr>
          <p:cNvPr id="352" name="Shape 352"/>
          <p:cNvSpPr/>
          <p:nvPr/>
        </p:nvSpPr>
        <p:spPr>
          <a:xfrm rot="10800000" flipH="1">
            <a:off x="-9525" y="5816700"/>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53" name="Shape 353"/>
          <p:cNvSpPr/>
          <p:nvPr/>
        </p:nvSpPr>
        <p:spPr>
          <a:xfrm rot="10800000" flipH="1">
            <a:off x="4381500" y="6220017"/>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530352" y="1316736"/>
            <a:ext cx="7772400" cy="1362600"/>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67" name="Shape 367"/>
          <p:cNvSpPr txBox="1">
            <a:spLocks noGrp="1"/>
          </p:cNvSpPr>
          <p:nvPr>
            <p:ph type="body" idx="1"/>
          </p:nvPr>
        </p:nvSpPr>
        <p:spPr>
          <a:xfrm>
            <a:off x="530352" y="2704664"/>
            <a:ext cx="7772400" cy="1509600"/>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onstantia"/>
                <a:ea typeface="Constantia"/>
                <a:cs typeface="Constantia"/>
                <a:sym typeface="Constantia"/>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Constantia"/>
                <a:ea typeface="Constantia"/>
                <a:cs typeface="Constantia"/>
                <a:sym typeface="Constantia"/>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Constantia"/>
                <a:ea typeface="Constantia"/>
                <a:cs typeface="Constantia"/>
                <a:sym typeface="Constantia"/>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Constantia"/>
                <a:ea typeface="Constantia"/>
                <a:cs typeface="Constantia"/>
                <a:sym typeface="Constantia"/>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68" name="Shape 36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69" name="Shape 36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70" name="Shape 370"/>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84" name="Shape 384"/>
          <p:cNvSpPr txBox="1">
            <a:spLocks noGrp="1"/>
          </p:cNvSpPr>
          <p:nvPr>
            <p:ph type="body" idx="1"/>
          </p:nvPr>
        </p:nvSpPr>
        <p:spPr>
          <a:xfrm>
            <a:off x="457200" y="1855248"/>
            <a:ext cx="4040100" cy="659400"/>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onstantia"/>
                <a:ea typeface="Constantia"/>
                <a:cs typeface="Constantia"/>
                <a:sym typeface="Constantia"/>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Constantia"/>
                <a:ea typeface="Constantia"/>
                <a:cs typeface="Constantia"/>
                <a:sym typeface="Constantia"/>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Constantia"/>
                <a:ea typeface="Constantia"/>
                <a:cs typeface="Constantia"/>
                <a:sym typeface="Constantia"/>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Constantia"/>
                <a:ea typeface="Constantia"/>
                <a:cs typeface="Constantia"/>
                <a:sym typeface="Constantia"/>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85" name="Shape 385"/>
          <p:cNvSpPr txBox="1">
            <a:spLocks noGrp="1"/>
          </p:cNvSpPr>
          <p:nvPr>
            <p:ph type="body" idx="2"/>
          </p:nvPr>
        </p:nvSpPr>
        <p:spPr>
          <a:xfrm>
            <a:off x="4645083" y="1859875"/>
            <a:ext cx="4041899" cy="654900"/>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onstantia"/>
                <a:ea typeface="Constantia"/>
                <a:cs typeface="Constantia"/>
                <a:sym typeface="Constantia"/>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Constantia"/>
                <a:ea typeface="Constantia"/>
                <a:cs typeface="Constantia"/>
                <a:sym typeface="Constantia"/>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Constantia"/>
                <a:ea typeface="Constantia"/>
                <a:cs typeface="Constantia"/>
                <a:sym typeface="Constantia"/>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Constantia"/>
                <a:ea typeface="Constantia"/>
                <a:cs typeface="Constantia"/>
                <a:sym typeface="Constantia"/>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86" name="Shape 386"/>
          <p:cNvSpPr txBox="1">
            <a:spLocks noGrp="1"/>
          </p:cNvSpPr>
          <p:nvPr>
            <p:ph type="body" idx="3"/>
          </p:nvPr>
        </p:nvSpPr>
        <p:spPr>
          <a:xfrm>
            <a:off x="457200" y="2514600"/>
            <a:ext cx="4040100" cy="384570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Constantia"/>
                <a:ea typeface="Constantia"/>
                <a:cs typeface="Constantia"/>
                <a:sym typeface="Constantia"/>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Constantia"/>
                <a:ea typeface="Constantia"/>
                <a:cs typeface="Constantia"/>
                <a:sym typeface="Constantia"/>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Constantia"/>
                <a:ea typeface="Constantia"/>
                <a:cs typeface="Constantia"/>
                <a:sym typeface="Constantia"/>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Constantia"/>
                <a:ea typeface="Constantia"/>
                <a:cs typeface="Constantia"/>
                <a:sym typeface="Constantia"/>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87" name="Shape 387"/>
          <p:cNvSpPr txBox="1">
            <a:spLocks noGrp="1"/>
          </p:cNvSpPr>
          <p:nvPr>
            <p:ph type="body" idx="4"/>
          </p:nvPr>
        </p:nvSpPr>
        <p:spPr>
          <a:xfrm>
            <a:off x="4645083" y="2514600"/>
            <a:ext cx="4041899" cy="384570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Constantia"/>
                <a:ea typeface="Constantia"/>
                <a:cs typeface="Constantia"/>
                <a:sym typeface="Constantia"/>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Constantia"/>
                <a:ea typeface="Constantia"/>
                <a:cs typeface="Constantia"/>
                <a:sym typeface="Constantia"/>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Constantia"/>
                <a:ea typeface="Constantia"/>
                <a:cs typeface="Constantia"/>
                <a:sym typeface="Constantia"/>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Constantia"/>
                <a:ea typeface="Constantia"/>
                <a:cs typeface="Constantia"/>
                <a:sym typeface="Constantia"/>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88" name="Shape 38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89" name="Shape 38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90" name="Shape 390"/>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530352" y="1316736"/>
            <a:ext cx="7772400" cy="1362600"/>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04" name="Shape 404"/>
          <p:cNvSpPr txBox="1">
            <a:spLocks noGrp="1"/>
          </p:cNvSpPr>
          <p:nvPr>
            <p:ph type="body" idx="1"/>
          </p:nvPr>
        </p:nvSpPr>
        <p:spPr>
          <a:xfrm>
            <a:off x="530352" y="2704664"/>
            <a:ext cx="7772400" cy="1509600"/>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onstantia"/>
                <a:ea typeface="Constantia"/>
                <a:cs typeface="Constantia"/>
                <a:sym typeface="Constantia"/>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Constantia"/>
                <a:ea typeface="Constantia"/>
                <a:cs typeface="Constantia"/>
                <a:sym typeface="Constantia"/>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Constantia"/>
                <a:ea typeface="Constantia"/>
                <a:cs typeface="Constantia"/>
                <a:sym typeface="Constantia"/>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Constantia"/>
                <a:ea typeface="Constantia"/>
                <a:cs typeface="Constantia"/>
                <a:sym typeface="Constantia"/>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405" name="Shape 405"/>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406" name="Shape 406"/>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407" name="Shape 407"/>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21" name="Shape 421"/>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22" name="Shape 422"/>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23" name="Shape 423"/>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24" name="Shape 424"/>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704087"/>
            <a:ext cx="83058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38" name="Shape 43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39" name="Shape 43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40" name="Shape 440"/>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54" name="Shape 454"/>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55" name="Shape 455"/>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56" name="Shape 456"/>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57" name="Shape 457"/>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71" name="Shape 471"/>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72" name="Shape 472"/>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73" name="Shape 473"/>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74" name="Shape 474"/>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88" name="Shape 488"/>
          <p:cNvSpPr txBox="1">
            <a:spLocks noGrp="1"/>
          </p:cNvSpPr>
          <p:nvPr>
            <p:ph type="body" idx="1"/>
          </p:nvPr>
        </p:nvSpPr>
        <p:spPr>
          <a:xfrm>
            <a:off x="457200" y="1855248"/>
            <a:ext cx="4040100" cy="659400"/>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onstantia"/>
                <a:ea typeface="Constantia"/>
                <a:cs typeface="Constantia"/>
                <a:sym typeface="Constantia"/>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Constantia"/>
                <a:ea typeface="Constantia"/>
                <a:cs typeface="Constantia"/>
                <a:sym typeface="Constantia"/>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Constantia"/>
                <a:ea typeface="Constantia"/>
                <a:cs typeface="Constantia"/>
                <a:sym typeface="Constantia"/>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Constantia"/>
                <a:ea typeface="Constantia"/>
                <a:cs typeface="Constantia"/>
                <a:sym typeface="Constantia"/>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89" name="Shape 489"/>
          <p:cNvSpPr txBox="1">
            <a:spLocks noGrp="1"/>
          </p:cNvSpPr>
          <p:nvPr>
            <p:ph type="body" idx="2"/>
          </p:nvPr>
        </p:nvSpPr>
        <p:spPr>
          <a:xfrm>
            <a:off x="4645083" y="1859875"/>
            <a:ext cx="4041899" cy="654900"/>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onstantia"/>
                <a:ea typeface="Constantia"/>
                <a:cs typeface="Constantia"/>
                <a:sym typeface="Constantia"/>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Constantia"/>
                <a:ea typeface="Constantia"/>
                <a:cs typeface="Constantia"/>
                <a:sym typeface="Constantia"/>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Constantia"/>
                <a:ea typeface="Constantia"/>
                <a:cs typeface="Constantia"/>
                <a:sym typeface="Constantia"/>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Constantia"/>
                <a:ea typeface="Constantia"/>
                <a:cs typeface="Constantia"/>
                <a:sym typeface="Constantia"/>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90" name="Shape 490"/>
          <p:cNvSpPr txBox="1">
            <a:spLocks noGrp="1"/>
          </p:cNvSpPr>
          <p:nvPr>
            <p:ph type="body" idx="3"/>
          </p:nvPr>
        </p:nvSpPr>
        <p:spPr>
          <a:xfrm>
            <a:off x="457200" y="2514600"/>
            <a:ext cx="4040100" cy="384570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Constantia"/>
                <a:ea typeface="Constantia"/>
                <a:cs typeface="Constantia"/>
                <a:sym typeface="Constantia"/>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Constantia"/>
                <a:ea typeface="Constantia"/>
                <a:cs typeface="Constantia"/>
                <a:sym typeface="Constantia"/>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Constantia"/>
                <a:ea typeface="Constantia"/>
                <a:cs typeface="Constantia"/>
                <a:sym typeface="Constantia"/>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Constantia"/>
                <a:ea typeface="Constantia"/>
                <a:cs typeface="Constantia"/>
                <a:sym typeface="Constantia"/>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91" name="Shape 491"/>
          <p:cNvSpPr txBox="1">
            <a:spLocks noGrp="1"/>
          </p:cNvSpPr>
          <p:nvPr>
            <p:ph type="body" idx="4"/>
          </p:nvPr>
        </p:nvSpPr>
        <p:spPr>
          <a:xfrm>
            <a:off x="4645083" y="2514600"/>
            <a:ext cx="4041899" cy="384570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Constantia"/>
                <a:ea typeface="Constantia"/>
                <a:cs typeface="Constantia"/>
                <a:sym typeface="Constantia"/>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Constantia"/>
                <a:ea typeface="Constantia"/>
                <a:cs typeface="Constantia"/>
                <a:sym typeface="Constantia"/>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Constantia"/>
                <a:ea typeface="Constantia"/>
                <a:cs typeface="Constantia"/>
                <a:sym typeface="Constantia"/>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Constantia"/>
                <a:ea typeface="Constantia"/>
                <a:cs typeface="Constantia"/>
                <a:sym typeface="Constantia"/>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92" name="Shape 492"/>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93" name="Shape 493"/>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94" name="Shape 494"/>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4" name="Shape 34"/>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06"/>
        <p:cNvGrpSpPr/>
        <p:nvPr/>
      </p:nvGrpSpPr>
      <p:grpSpPr>
        <a:xfrm>
          <a:off x="0" y="0"/>
          <a:ext cx="0" cy="0"/>
          <a:chOff x="0" y="0"/>
          <a:chExt cx="0" cy="0"/>
        </a:xfrm>
      </p:grpSpPr>
      <p:sp>
        <p:nvSpPr>
          <p:cNvPr id="507" name="Shape 507"/>
          <p:cNvSpPr txBox="1">
            <a:spLocks noGrp="1"/>
          </p:cNvSpPr>
          <p:nvPr>
            <p:ph type="ctrTitle"/>
          </p:nvPr>
        </p:nvSpPr>
        <p:spPr>
          <a:xfrm>
            <a:off x="533400" y="1371600"/>
            <a:ext cx="7851600"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Calibri"/>
              <a:buNone/>
              <a:defRPr sz="5600" b="1" i="0" u="none" strike="noStrike" cap="none">
                <a:solidFill>
                  <a:srgbClr val="4CE0EA"/>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08" name="Shape 508"/>
          <p:cNvSpPr txBox="1">
            <a:spLocks noGrp="1"/>
          </p:cNvSpPr>
          <p:nvPr>
            <p:ph type="subTitle" idx="1"/>
          </p:nvPr>
        </p:nvSpPr>
        <p:spPr>
          <a:xfrm>
            <a:off x="533400" y="3228535"/>
            <a:ext cx="7854600"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spcBef>
                <a:spcPts val="320"/>
              </a:spcBef>
              <a:buClr>
                <a:schemeClr val="lt2"/>
              </a:buClr>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spcBef>
                <a:spcPts val="280"/>
              </a:spcBef>
              <a:buClr>
                <a:schemeClr val="lt2"/>
              </a:buClr>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509" name="Shape 50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10" name="Shape 51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11" name="Shape 51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3"/>
        <p:cNvGrpSpPr/>
        <p:nvPr/>
      </p:nvGrpSpPr>
      <p:grpSpPr>
        <a:xfrm>
          <a:off x="0" y="0"/>
          <a:ext cx="0" cy="0"/>
          <a:chOff x="0" y="0"/>
          <a:chExt cx="0" cy="0"/>
        </a:xfrm>
      </p:grpSpPr>
      <p:sp>
        <p:nvSpPr>
          <p:cNvPr id="524" name="Shape 524"/>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25" name="Shape 525"/>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26" name="Shape 526"/>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530352" y="1316736"/>
            <a:ext cx="7772400" cy="1362600"/>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40" name="Shape 540"/>
          <p:cNvSpPr txBox="1">
            <a:spLocks noGrp="1"/>
          </p:cNvSpPr>
          <p:nvPr>
            <p:ph type="body" idx="1"/>
          </p:nvPr>
        </p:nvSpPr>
        <p:spPr>
          <a:xfrm>
            <a:off x="530352" y="2704664"/>
            <a:ext cx="7772400" cy="1509600"/>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onstantia"/>
                <a:ea typeface="Constantia"/>
                <a:cs typeface="Constantia"/>
                <a:sym typeface="Constantia"/>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Constantia"/>
                <a:ea typeface="Constantia"/>
                <a:cs typeface="Constantia"/>
                <a:sym typeface="Constantia"/>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Constantia"/>
                <a:ea typeface="Constantia"/>
                <a:cs typeface="Constantia"/>
                <a:sym typeface="Constantia"/>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Constantia"/>
                <a:ea typeface="Constantia"/>
                <a:cs typeface="Constantia"/>
                <a:sym typeface="Constantia"/>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541" name="Shape 541"/>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42" name="Shape 542"/>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43" name="Shape 543"/>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57" name="Shape 557"/>
          <p:cNvSpPr txBox="1">
            <a:spLocks noGrp="1"/>
          </p:cNvSpPr>
          <p:nvPr>
            <p:ph type="body" idx="1"/>
          </p:nvPr>
        </p:nvSpPr>
        <p:spPr>
          <a:xfrm>
            <a:off x="457200" y="1855248"/>
            <a:ext cx="4040100" cy="659400"/>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onstantia"/>
                <a:ea typeface="Constantia"/>
                <a:cs typeface="Constantia"/>
                <a:sym typeface="Constantia"/>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Constantia"/>
                <a:ea typeface="Constantia"/>
                <a:cs typeface="Constantia"/>
                <a:sym typeface="Constantia"/>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Constantia"/>
                <a:ea typeface="Constantia"/>
                <a:cs typeface="Constantia"/>
                <a:sym typeface="Constantia"/>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Constantia"/>
                <a:ea typeface="Constantia"/>
                <a:cs typeface="Constantia"/>
                <a:sym typeface="Constantia"/>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58" name="Shape 558"/>
          <p:cNvSpPr txBox="1">
            <a:spLocks noGrp="1"/>
          </p:cNvSpPr>
          <p:nvPr>
            <p:ph type="body" idx="2"/>
          </p:nvPr>
        </p:nvSpPr>
        <p:spPr>
          <a:xfrm>
            <a:off x="4645083" y="1859875"/>
            <a:ext cx="4041899" cy="654900"/>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onstantia"/>
                <a:ea typeface="Constantia"/>
                <a:cs typeface="Constantia"/>
                <a:sym typeface="Constantia"/>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Constantia"/>
                <a:ea typeface="Constantia"/>
                <a:cs typeface="Constantia"/>
                <a:sym typeface="Constantia"/>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Constantia"/>
                <a:ea typeface="Constantia"/>
                <a:cs typeface="Constantia"/>
                <a:sym typeface="Constantia"/>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Constantia"/>
                <a:ea typeface="Constantia"/>
                <a:cs typeface="Constantia"/>
                <a:sym typeface="Constantia"/>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59" name="Shape 559"/>
          <p:cNvSpPr txBox="1">
            <a:spLocks noGrp="1"/>
          </p:cNvSpPr>
          <p:nvPr>
            <p:ph type="body" idx="3"/>
          </p:nvPr>
        </p:nvSpPr>
        <p:spPr>
          <a:xfrm>
            <a:off x="457200" y="2514600"/>
            <a:ext cx="4040100" cy="384570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Constantia"/>
                <a:ea typeface="Constantia"/>
                <a:cs typeface="Constantia"/>
                <a:sym typeface="Constantia"/>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Constantia"/>
                <a:ea typeface="Constantia"/>
                <a:cs typeface="Constantia"/>
                <a:sym typeface="Constantia"/>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Constantia"/>
                <a:ea typeface="Constantia"/>
                <a:cs typeface="Constantia"/>
                <a:sym typeface="Constantia"/>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Constantia"/>
                <a:ea typeface="Constantia"/>
                <a:cs typeface="Constantia"/>
                <a:sym typeface="Constantia"/>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60" name="Shape 560"/>
          <p:cNvSpPr txBox="1">
            <a:spLocks noGrp="1"/>
          </p:cNvSpPr>
          <p:nvPr>
            <p:ph type="body" idx="4"/>
          </p:nvPr>
        </p:nvSpPr>
        <p:spPr>
          <a:xfrm>
            <a:off x="4645083" y="2514600"/>
            <a:ext cx="4041899" cy="384570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Constantia"/>
                <a:ea typeface="Constantia"/>
                <a:cs typeface="Constantia"/>
                <a:sym typeface="Constantia"/>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Constantia"/>
                <a:ea typeface="Constantia"/>
                <a:cs typeface="Constantia"/>
                <a:sym typeface="Constantia"/>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Constantia"/>
                <a:ea typeface="Constantia"/>
                <a:cs typeface="Constantia"/>
                <a:sym typeface="Constantia"/>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Constantia"/>
                <a:ea typeface="Constantia"/>
                <a:cs typeface="Constantia"/>
                <a:sym typeface="Constantia"/>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61" name="Shape 561"/>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62" name="Shape 562"/>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63" name="Shape 563"/>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530352" y="1316736"/>
            <a:ext cx="7772400" cy="1362600"/>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77" name="Shape 577"/>
          <p:cNvSpPr txBox="1">
            <a:spLocks noGrp="1"/>
          </p:cNvSpPr>
          <p:nvPr>
            <p:ph type="body" idx="1"/>
          </p:nvPr>
        </p:nvSpPr>
        <p:spPr>
          <a:xfrm>
            <a:off x="530352" y="2704664"/>
            <a:ext cx="7772400" cy="1509600"/>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onstantia"/>
                <a:ea typeface="Constantia"/>
                <a:cs typeface="Constantia"/>
                <a:sym typeface="Constantia"/>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Constantia"/>
                <a:ea typeface="Constantia"/>
                <a:cs typeface="Constantia"/>
                <a:sym typeface="Constantia"/>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Constantia"/>
                <a:ea typeface="Constantia"/>
                <a:cs typeface="Constantia"/>
                <a:sym typeface="Constantia"/>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Constantia"/>
                <a:ea typeface="Constantia"/>
                <a:cs typeface="Constantia"/>
                <a:sym typeface="Constantia"/>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578" name="Shape 57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79" name="Shape 57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80" name="Shape 580"/>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Constantia"/>
                <a:ea typeface="Constantia"/>
                <a:cs typeface="Constantia"/>
                <a:sym typeface="Constantia"/>
              </a:rPr>
              <a:t>‹#›</a:t>
            </a:fld>
            <a:endParaRPr lang="en-US" sz="1200" dirty="0">
              <a:solidFill>
                <a:srgbClr val="D0E9ED"/>
              </a:solidFill>
              <a:latin typeface="Constantia"/>
              <a:ea typeface="Constantia"/>
              <a:cs typeface="Constantia"/>
              <a:sym typeface="Constanti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94" name="Shape 594"/>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95" name="Shape 595"/>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96" name="Shape 596"/>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97" name="Shape 597"/>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457200" y="704087"/>
            <a:ext cx="83058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11" name="Shape 611"/>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12" name="Shape 612"/>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13" name="Shape 613"/>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27" name="Shape 627"/>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28" name="Shape 628"/>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29" name="Shape 629"/>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30" name="Shape 630"/>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40"/>
        <p:cNvGrpSpPr/>
        <p:nvPr/>
      </p:nvGrpSpPr>
      <p:grpSpPr>
        <a:xfrm>
          <a:off x="0" y="0"/>
          <a:ext cx="0" cy="0"/>
          <a:chOff x="0" y="0"/>
          <a:chExt cx="0" cy="0"/>
        </a:xfrm>
      </p:grpSpPr>
      <p:sp>
        <p:nvSpPr>
          <p:cNvPr id="641" name="Shape 641"/>
          <p:cNvSpPr/>
          <p:nvPr/>
        </p:nvSpPr>
        <p:spPr>
          <a:xfrm>
            <a:off x="2390" y="6400800"/>
            <a:ext cx="91416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642" name="Shape 642"/>
          <p:cNvSpPr/>
          <p:nvPr/>
        </p:nvSpPr>
        <p:spPr>
          <a:xfrm>
            <a:off x="52" y="6334316"/>
            <a:ext cx="9141600" cy="63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643" name="Shape 643"/>
          <p:cNvSpPr txBox="1">
            <a:spLocks noGrp="1"/>
          </p:cNvSpPr>
          <p:nvPr>
            <p:ph type="ctrTitle"/>
          </p:nvPr>
        </p:nvSpPr>
        <p:spPr>
          <a:xfrm>
            <a:off x="822959" y="758952"/>
            <a:ext cx="7543800" cy="35661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4" name="Shape 644"/>
          <p:cNvSpPr txBox="1">
            <a:spLocks noGrp="1"/>
          </p:cNvSpPr>
          <p:nvPr>
            <p:ph type="subTitle" idx="1"/>
          </p:nvPr>
        </p:nvSpPr>
        <p:spPr>
          <a:xfrm>
            <a:off x="825037" y="4455621"/>
            <a:ext cx="7543800"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645" name="Shape 645"/>
          <p:cNvSpPr txBox="1">
            <a:spLocks noGrp="1"/>
          </p:cNvSpPr>
          <p:nvPr>
            <p:ph type="dt" idx="10"/>
          </p:nvPr>
        </p:nvSpPr>
        <p:spPr>
          <a:xfrm>
            <a:off x="823000" y="645986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46" name="Shape 646"/>
          <p:cNvSpPr txBox="1">
            <a:spLocks noGrp="1"/>
          </p:cNvSpPr>
          <p:nvPr>
            <p:ph type="ftr" idx="11"/>
          </p:nvPr>
        </p:nvSpPr>
        <p:spPr>
          <a:xfrm>
            <a:off x="2764640" y="645986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47" name="Shape 647"/>
          <p:cNvSpPr txBox="1">
            <a:spLocks noGrp="1"/>
          </p:cNvSpPr>
          <p:nvPr>
            <p:ph type="sldNum" idx="12"/>
          </p:nvPr>
        </p:nvSpPr>
        <p:spPr>
          <a:xfrm>
            <a:off x="7425384" y="645986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648" name="Shape 648"/>
          <p:cNvCxnSpPr/>
          <p:nvPr/>
        </p:nvCxnSpPr>
        <p:spPr>
          <a:xfrm>
            <a:off x="905744" y="4343400"/>
            <a:ext cx="74067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51" name="Shape 651"/>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52" name="Shape 652"/>
          <p:cNvSpPr txBox="1">
            <a:spLocks noGrp="1"/>
          </p:cNvSpPr>
          <p:nvPr>
            <p:ph type="dt" idx="10"/>
          </p:nvPr>
        </p:nvSpPr>
        <p:spPr>
          <a:xfrm>
            <a:off x="823000" y="645986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53" name="Shape 653"/>
          <p:cNvSpPr txBox="1">
            <a:spLocks noGrp="1"/>
          </p:cNvSpPr>
          <p:nvPr>
            <p:ph type="ftr" idx="11"/>
          </p:nvPr>
        </p:nvSpPr>
        <p:spPr>
          <a:xfrm>
            <a:off x="2764640" y="645986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54" name="Shape 654"/>
          <p:cNvSpPr txBox="1">
            <a:spLocks noGrp="1"/>
          </p:cNvSpPr>
          <p:nvPr>
            <p:ph type="sldNum" idx="12"/>
          </p:nvPr>
        </p:nvSpPr>
        <p:spPr>
          <a:xfrm>
            <a:off x="7425384" y="645986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3" name="Shape 43"/>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57" name="Shape 657"/>
          <p:cNvSpPr txBox="1">
            <a:spLocks noGrp="1"/>
          </p:cNvSpPr>
          <p:nvPr>
            <p:ph type="body" idx="1"/>
          </p:nvPr>
        </p:nvSpPr>
        <p:spPr>
          <a:xfrm>
            <a:off x="822959" y="1846051"/>
            <a:ext cx="3703200" cy="736200"/>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58" name="Shape 658"/>
          <p:cNvSpPr txBox="1">
            <a:spLocks noGrp="1"/>
          </p:cNvSpPr>
          <p:nvPr>
            <p:ph type="body" idx="2"/>
          </p:nvPr>
        </p:nvSpPr>
        <p:spPr>
          <a:xfrm>
            <a:off x="822959" y="2582333"/>
            <a:ext cx="3703200" cy="3378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59" name="Shape 659"/>
          <p:cNvSpPr txBox="1">
            <a:spLocks noGrp="1"/>
          </p:cNvSpPr>
          <p:nvPr>
            <p:ph type="body" idx="3"/>
          </p:nvPr>
        </p:nvSpPr>
        <p:spPr>
          <a:xfrm>
            <a:off x="4663439" y="1846051"/>
            <a:ext cx="3703200" cy="736200"/>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60" name="Shape 660"/>
          <p:cNvSpPr txBox="1">
            <a:spLocks noGrp="1"/>
          </p:cNvSpPr>
          <p:nvPr>
            <p:ph type="body" idx="4"/>
          </p:nvPr>
        </p:nvSpPr>
        <p:spPr>
          <a:xfrm>
            <a:off x="4663439" y="2582333"/>
            <a:ext cx="3703200" cy="3378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61" name="Shape 661"/>
          <p:cNvSpPr txBox="1">
            <a:spLocks noGrp="1"/>
          </p:cNvSpPr>
          <p:nvPr>
            <p:ph type="dt" idx="10"/>
          </p:nvPr>
        </p:nvSpPr>
        <p:spPr>
          <a:xfrm>
            <a:off x="823000" y="645986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62" name="Shape 662"/>
          <p:cNvSpPr txBox="1">
            <a:spLocks noGrp="1"/>
          </p:cNvSpPr>
          <p:nvPr>
            <p:ph type="ftr" idx="11"/>
          </p:nvPr>
        </p:nvSpPr>
        <p:spPr>
          <a:xfrm>
            <a:off x="2764640" y="645986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63" name="Shape 663"/>
          <p:cNvSpPr txBox="1">
            <a:spLocks noGrp="1"/>
          </p:cNvSpPr>
          <p:nvPr>
            <p:ph type="sldNum" idx="12"/>
          </p:nvPr>
        </p:nvSpPr>
        <p:spPr>
          <a:xfrm>
            <a:off x="7425384" y="645986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5" name="Shape 675"/>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76" name="Shape 676"/>
          <p:cNvSpPr txBox="1">
            <a:spLocks noGrp="1"/>
          </p:cNvSpPr>
          <p:nvPr>
            <p:ph type="dt" idx="10"/>
          </p:nvPr>
        </p:nvSpPr>
        <p:spPr>
          <a:xfrm>
            <a:off x="822999" y="6459862"/>
            <a:ext cx="1854300" cy="365099"/>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77" name="Shape 677"/>
          <p:cNvSpPr txBox="1">
            <a:spLocks noGrp="1"/>
          </p:cNvSpPr>
          <p:nvPr>
            <p:ph type="ftr" idx="11"/>
          </p:nvPr>
        </p:nvSpPr>
        <p:spPr>
          <a:xfrm>
            <a:off x="2764640" y="6459862"/>
            <a:ext cx="3617100" cy="365099"/>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78" name="Shape 678"/>
          <p:cNvSpPr txBox="1">
            <a:spLocks noGrp="1"/>
          </p:cNvSpPr>
          <p:nvPr>
            <p:ph type="sldNum" idx="12"/>
          </p:nvPr>
        </p:nvSpPr>
        <p:spPr>
          <a:xfrm>
            <a:off x="7425382" y="6459862"/>
            <a:ext cx="9840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90" name="Shape 690"/>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91" name="Shape 691"/>
          <p:cNvSpPr txBox="1">
            <a:spLocks noGrp="1"/>
          </p:cNvSpPr>
          <p:nvPr>
            <p:ph type="dt" idx="10"/>
          </p:nvPr>
        </p:nvSpPr>
        <p:spPr>
          <a:xfrm>
            <a:off x="822995" y="6459855"/>
            <a:ext cx="1854300" cy="365099"/>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92" name="Shape 692"/>
          <p:cNvSpPr txBox="1">
            <a:spLocks noGrp="1"/>
          </p:cNvSpPr>
          <p:nvPr>
            <p:ph type="ftr" idx="11"/>
          </p:nvPr>
        </p:nvSpPr>
        <p:spPr>
          <a:xfrm>
            <a:off x="2764640" y="6459855"/>
            <a:ext cx="3617100" cy="365099"/>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93" name="Shape 693"/>
          <p:cNvSpPr txBox="1">
            <a:spLocks noGrp="1"/>
          </p:cNvSpPr>
          <p:nvPr>
            <p:ph type="sldNum" idx="12"/>
          </p:nvPr>
        </p:nvSpPr>
        <p:spPr>
          <a:xfrm>
            <a:off x="7425378" y="6459855"/>
            <a:ext cx="9840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5" name="Shape 705"/>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6" name="Shape 706"/>
          <p:cNvSpPr txBox="1">
            <a:spLocks noGrp="1"/>
          </p:cNvSpPr>
          <p:nvPr>
            <p:ph type="dt" idx="10"/>
          </p:nvPr>
        </p:nvSpPr>
        <p:spPr>
          <a:xfrm>
            <a:off x="822994" y="6459851"/>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07" name="Shape 707"/>
          <p:cNvSpPr txBox="1">
            <a:spLocks noGrp="1"/>
          </p:cNvSpPr>
          <p:nvPr>
            <p:ph type="ftr" idx="11"/>
          </p:nvPr>
        </p:nvSpPr>
        <p:spPr>
          <a:xfrm>
            <a:off x="2764640" y="6459851"/>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08" name="Shape 708"/>
          <p:cNvSpPr txBox="1">
            <a:spLocks noGrp="1"/>
          </p:cNvSpPr>
          <p:nvPr>
            <p:ph type="sldNum" idx="12"/>
          </p:nvPr>
        </p:nvSpPr>
        <p:spPr>
          <a:xfrm>
            <a:off x="7425377" y="6459851"/>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20" name="Shape 720"/>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21" name="Shape 721"/>
          <p:cNvSpPr txBox="1">
            <a:spLocks noGrp="1"/>
          </p:cNvSpPr>
          <p:nvPr>
            <p:ph type="dt" idx="10"/>
          </p:nvPr>
        </p:nvSpPr>
        <p:spPr>
          <a:xfrm>
            <a:off x="822991" y="645984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22" name="Shape 722"/>
          <p:cNvSpPr txBox="1">
            <a:spLocks noGrp="1"/>
          </p:cNvSpPr>
          <p:nvPr>
            <p:ph type="ftr" idx="11"/>
          </p:nvPr>
        </p:nvSpPr>
        <p:spPr>
          <a:xfrm>
            <a:off x="2764640" y="645984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23" name="Shape 723"/>
          <p:cNvSpPr txBox="1">
            <a:spLocks noGrp="1"/>
          </p:cNvSpPr>
          <p:nvPr>
            <p:ph type="sldNum" idx="12"/>
          </p:nvPr>
        </p:nvSpPr>
        <p:spPr>
          <a:xfrm>
            <a:off x="7425374" y="645984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33"/>
        <p:cNvGrpSpPr/>
        <p:nvPr/>
      </p:nvGrpSpPr>
      <p:grpSpPr>
        <a:xfrm>
          <a:off x="0" y="0"/>
          <a:ext cx="0" cy="0"/>
          <a:chOff x="0" y="0"/>
          <a:chExt cx="0" cy="0"/>
        </a:xfrm>
      </p:grpSpPr>
      <p:sp>
        <p:nvSpPr>
          <p:cNvPr id="734" name="Shape 734"/>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35" name="Shape 735"/>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36" name="Shape 736"/>
          <p:cNvSpPr txBox="1">
            <a:spLocks noGrp="1"/>
          </p:cNvSpPr>
          <p:nvPr>
            <p:ph type="dt" idx="10"/>
          </p:nvPr>
        </p:nvSpPr>
        <p:spPr>
          <a:xfrm>
            <a:off x="822987" y="6459837"/>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37" name="Shape 737"/>
          <p:cNvSpPr txBox="1">
            <a:spLocks noGrp="1"/>
          </p:cNvSpPr>
          <p:nvPr>
            <p:ph type="ftr" idx="11"/>
          </p:nvPr>
        </p:nvSpPr>
        <p:spPr>
          <a:xfrm>
            <a:off x="2764640" y="6459837"/>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38" name="Shape 738"/>
          <p:cNvSpPr txBox="1">
            <a:spLocks noGrp="1"/>
          </p:cNvSpPr>
          <p:nvPr>
            <p:ph type="sldNum" idx="12"/>
          </p:nvPr>
        </p:nvSpPr>
        <p:spPr>
          <a:xfrm>
            <a:off x="7425370" y="6459837"/>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50" name="Shape 750"/>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51" name="Shape 751"/>
          <p:cNvSpPr txBox="1">
            <a:spLocks noGrp="1"/>
          </p:cNvSpPr>
          <p:nvPr>
            <p:ph type="dt" idx="10"/>
          </p:nvPr>
        </p:nvSpPr>
        <p:spPr>
          <a:xfrm>
            <a:off x="822982" y="6459828"/>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52" name="Shape 752"/>
          <p:cNvSpPr txBox="1">
            <a:spLocks noGrp="1"/>
          </p:cNvSpPr>
          <p:nvPr>
            <p:ph type="ftr" idx="11"/>
          </p:nvPr>
        </p:nvSpPr>
        <p:spPr>
          <a:xfrm>
            <a:off x="2764640" y="6459828"/>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53" name="Shape 753"/>
          <p:cNvSpPr txBox="1">
            <a:spLocks noGrp="1"/>
          </p:cNvSpPr>
          <p:nvPr>
            <p:ph type="sldNum" idx="12"/>
          </p:nvPr>
        </p:nvSpPr>
        <p:spPr>
          <a:xfrm>
            <a:off x="7425364" y="6459828"/>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5" name="Shape 765"/>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66" name="Shape 766"/>
          <p:cNvSpPr txBox="1">
            <a:spLocks noGrp="1"/>
          </p:cNvSpPr>
          <p:nvPr>
            <p:ph type="dt" idx="10"/>
          </p:nvPr>
        </p:nvSpPr>
        <p:spPr>
          <a:xfrm>
            <a:off x="822975" y="645981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67" name="Shape 767"/>
          <p:cNvSpPr txBox="1">
            <a:spLocks noGrp="1"/>
          </p:cNvSpPr>
          <p:nvPr>
            <p:ph type="ftr" idx="11"/>
          </p:nvPr>
        </p:nvSpPr>
        <p:spPr>
          <a:xfrm>
            <a:off x="2764640" y="645981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68" name="Shape 768"/>
          <p:cNvSpPr txBox="1">
            <a:spLocks noGrp="1"/>
          </p:cNvSpPr>
          <p:nvPr>
            <p:ph type="sldNum" idx="12"/>
          </p:nvPr>
        </p:nvSpPr>
        <p:spPr>
          <a:xfrm>
            <a:off x="7425359" y="645981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80" name="Shape 780"/>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81" name="Shape 781"/>
          <p:cNvSpPr txBox="1">
            <a:spLocks noGrp="1"/>
          </p:cNvSpPr>
          <p:nvPr>
            <p:ph type="dt" idx="10"/>
          </p:nvPr>
        </p:nvSpPr>
        <p:spPr>
          <a:xfrm>
            <a:off x="822969" y="6459801"/>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82" name="Shape 782"/>
          <p:cNvSpPr txBox="1">
            <a:spLocks noGrp="1"/>
          </p:cNvSpPr>
          <p:nvPr>
            <p:ph type="ftr" idx="11"/>
          </p:nvPr>
        </p:nvSpPr>
        <p:spPr>
          <a:xfrm>
            <a:off x="2764640" y="6459801"/>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83" name="Shape 783"/>
          <p:cNvSpPr txBox="1">
            <a:spLocks noGrp="1"/>
          </p:cNvSpPr>
          <p:nvPr>
            <p:ph type="sldNum" idx="12"/>
          </p:nvPr>
        </p:nvSpPr>
        <p:spPr>
          <a:xfrm>
            <a:off x="7425352" y="6459801"/>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4"/>
        <p:cNvGrpSpPr/>
        <p:nvPr/>
      </p:nvGrpSpPr>
      <p:grpSpPr>
        <a:xfrm>
          <a:off x="0" y="0"/>
          <a:ext cx="0" cy="0"/>
          <a:chOff x="0" y="0"/>
          <a:chExt cx="0" cy="0"/>
        </a:xfrm>
      </p:grpSpPr>
      <p:sp>
        <p:nvSpPr>
          <p:cNvPr id="785" name="Shape 785"/>
          <p:cNvSpPr txBox="1">
            <a:spLocks noGrp="1"/>
          </p:cNvSpPr>
          <p:nvPr>
            <p:ph type="ctrTitle"/>
          </p:nvPr>
        </p:nvSpPr>
        <p:spPr>
          <a:xfrm>
            <a:off x="685800" y="1371600"/>
            <a:ext cx="7848600" cy="19272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54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86" name="Shape 786"/>
          <p:cNvSpPr txBox="1">
            <a:spLocks noGrp="1"/>
          </p:cNvSpPr>
          <p:nvPr>
            <p:ph type="subTitle" idx="1"/>
          </p:nvPr>
        </p:nvSpPr>
        <p:spPr>
          <a:xfrm>
            <a:off x="685800" y="3505200"/>
            <a:ext cx="6400800" cy="17526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rgbClr val="3F3F3F"/>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Font typeface="Calibri"/>
              <a:buNone/>
              <a:defRPr sz="1800" b="0" i="0" u="none" strike="noStrike" cap="none">
                <a:solidFill>
                  <a:srgbClr val="888888"/>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787" name="Shape 787"/>
          <p:cNvSpPr txBox="1">
            <a:spLocks noGrp="1"/>
          </p:cNvSpPr>
          <p:nvPr>
            <p:ph type="dt" idx="10"/>
          </p:nvPr>
        </p:nvSpPr>
        <p:spPr>
          <a:xfrm>
            <a:off x="822969" y="6459801"/>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88" name="Shape 788"/>
          <p:cNvSpPr txBox="1">
            <a:spLocks noGrp="1"/>
          </p:cNvSpPr>
          <p:nvPr>
            <p:ph type="ftr" idx="11"/>
          </p:nvPr>
        </p:nvSpPr>
        <p:spPr>
          <a:xfrm>
            <a:off x="2764640" y="6459801"/>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89" name="Shape 789"/>
          <p:cNvSpPr txBox="1">
            <a:spLocks noGrp="1"/>
          </p:cNvSpPr>
          <p:nvPr>
            <p:ph type="sldNum" idx="12"/>
          </p:nvPr>
        </p:nvSpPr>
        <p:spPr>
          <a:xfrm>
            <a:off x="7425352" y="6459801"/>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90" name="Shape 790"/>
          <p:cNvCxnSpPr/>
          <p:nvPr/>
        </p:nvCxnSpPr>
        <p:spPr>
          <a:xfrm>
            <a:off x="685800" y="3398519"/>
            <a:ext cx="7848600" cy="15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2" name="Shape 52"/>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1" name="Shape 61"/>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9" name="Shape 79"/>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 Id="rId3" Type="http://schemas.openxmlformats.org/officeDocument/2006/relationships/image" Target="../media/image1.jpg"/>
</Relationships>

</file>

<file path=ppt/slideMasters/_rels/slideMaster10.xml.rels><?xml version="1.0" encoding="UTF-8"?>

<Relationships xmlns="http://schemas.openxmlformats.org/package/2006/relationships">
  <Relationship Id="rId1" Type="http://schemas.openxmlformats.org/officeDocument/2006/relationships/slideLayout" Target="../slideLayouts/slideLayout11.xml"/>
  <Relationship Id="rId2" Type="http://schemas.openxmlformats.org/officeDocument/2006/relationships/theme" Target="../theme/theme10.xml"/>
  <Relationship Id="rId3" Type="http://schemas.openxmlformats.org/officeDocument/2006/relationships/image" Target="../media/image1.jpg"/>
</Relationships>

</file>

<file path=ppt/slideMasters/_rels/slideMaster11.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theme" Target="../theme/theme11.xml"/>
  <Relationship Id="rId3" Type="http://schemas.openxmlformats.org/officeDocument/2006/relationships/image" Target="../media/image1.jpg"/>
</Relationships>

</file>

<file path=ppt/slideMasters/_rels/slideMaster12.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theme" Target="../theme/theme12.xml"/>
  <Relationship Id="rId3" Type="http://schemas.openxmlformats.org/officeDocument/2006/relationships/image" Target="../media/image1.jpg"/>
</Relationships>

</file>

<file path=ppt/slideMasters/_rels/slideMaster13.xml.rels><?xml version="1.0" encoding="UTF-8"?>

<Relationships xmlns="http://schemas.openxmlformats.org/package/2006/relationships">
  <Relationship Id="rId1" Type="http://schemas.openxmlformats.org/officeDocument/2006/relationships/slideLayout" Target="../slideLayouts/slideLayout14.xml"/>
  <Relationship Id="rId2" Type="http://schemas.openxmlformats.org/officeDocument/2006/relationships/theme" Target="../theme/theme13.xml"/>
  <Relationship Id="rId3" Type="http://schemas.openxmlformats.org/officeDocument/2006/relationships/image" Target="../media/image1.jpg"/>
</Relationships>

</file>

<file path=ppt/slideMasters/_rels/slideMaster14.xml.rels><?xml version="1.0" encoding="UTF-8"?>

<Relationships xmlns="http://schemas.openxmlformats.org/package/2006/relationships">
  <Relationship Id="rId1" Type="http://schemas.openxmlformats.org/officeDocument/2006/relationships/slideLayout" Target="../slideLayouts/slideLayout15.xml"/>
  <Relationship Id="rId2" Type="http://schemas.openxmlformats.org/officeDocument/2006/relationships/theme" Target="../theme/theme14.xml"/>
  <Relationship Id="rId3" Type="http://schemas.openxmlformats.org/officeDocument/2006/relationships/image" Target="../media/image1.jpg"/>
</Relationships>

</file>

<file path=ppt/slideMasters/_rels/slideMaster15.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theme" Target="../theme/theme15.xml"/>
  <Relationship Id="rId3" Type="http://schemas.openxmlformats.org/officeDocument/2006/relationships/image" Target="../media/image1.jpg"/>
</Relationships>

</file>

<file path=ppt/slideMasters/_rels/slideMaster16.xml.rels><?xml version="1.0" encoding="UTF-8"?>

<Relationships xmlns="http://schemas.openxmlformats.org/package/2006/relationships">
  <Relationship Id="rId1" Type="http://schemas.openxmlformats.org/officeDocument/2006/relationships/slideLayout" Target="../slideLayouts/slideLayout17.xml"/>
  <Relationship Id="rId2" Type="http://schemas.openxmlformats.org/officeDocument/2006/relationships/theme" Target="../theme/theme16.xml"/>
  <Relationship Id="rId3" Type="http://schemas.openxmlformats.org/officeDocument/2006/relationships/image" Target="../media/image1.jpg"/>
</Relationships>

</file>

<file path=ppt/slideMasters/_rels/slideMaster17.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theme" Target="../theme/theme17.xml"/>
  <Relationship Id="rId3" Type="http://schemas.openxmlformats.org/officeDocument/2006/relationships/image" Target="../media/image1.jpg"/>
</Relationships>

</file>

<file path=ppt/slideMasters/_rels/slideMaster18.xml.rels><?xml version="1.0" encoding="UTF-8"?>

<Relationships xmlns="http://schemas.openxmlformats.org/package/2006/relationships">
  <Relationship Id="rId1" Type="http://schemas.openxmlformats.org/officeDocument/2006/relationships/slideLayout" Target="../slideLayouts/slideLayout19.xml"/>
  <Relationship Id="rId2" Type="http://schemas.openxmlformats.org/officeDocument/2006/relationships/theme" Target="../theme/theme18.xml"/>
  <Relationship Id="rId3" Type="http://schemas.openxmlformats.org/officeDocument/2006/relationships/image" Target="../media/image1.jpg"/>
</Relationships>

</file>

<file path=ppt/slideMasters/_rels/slideMaster19.xml.rels><?xml version="1.0" encoding="UTF-8"?>

<Relationships xmlns="http://schemas.openxmlformats.org/package/2006/relationships">
  <Relationship Id="rId1" Type="http://schemas.openxmlformats.org/officeDocument/2006/relationships/slideLayout" Target="../slideLayouts/slideLayout20.xml"/>
  <Relationship Id="rId2" Type="http://schemas.openxmlformats.org/officeDocument/2006/relationships/theme" Target="../theme/theme19.xml"/>
  <Relationship Id="rId3" Type="http://schemas.openxmlformats.org/officeDocument/2006/relationships/image" Target="../media/image1.jpg"/>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slideLayout" Target="../slideLayouts/slideLayout3.xml"/>
  <Relationship Id="rId3" Type="http://schemas.openxmlformats.org/officeDocument/2006/relationships/theme" Target="../theme/theme2.xml"/>
  <Relationship Id="rId4" Type="http://schemas.openxmlformats.org/officeDocument/2006/relationships/image" Target="../media/image1.jpg"/>
</Relationships>

</file>

<file path=ppt/slideMasters/_rels/slideMaster20.xml.rels><?xml version="1.0" encoding="UTF-8"?>

<Relationships xmlns="http://schemas.openxmlformats.org/package/2006/relationships">
  <Relationship Id="rId1" Type="http://schemas.openxmlformats.org/officeDocument/2006/relationships/slideLayout" Target="../slideLayouts/slideLayout21.xml"/>
  <Relationship Id="rId2" Type="http://schemas.openxmlformats.org/officeDocument/2006/relationships/theme" Target="../theme/theme20.xml"/>
  <Relationship Id="rId3" Type="http://schemas.openxmlformats.org/officeDocument/2006/relationships/image" Target="../media/image1.jpg"/>
</Relationships>

</file>

<file path=ppt/slideMasters/_rels/slideMaster21.xml.rels><?xml version="1.0" encoding="UTF-8"?>

<Relationships xmlns="http://schemas.openxmlformats.org/package/2006/relationships">
  <Relationship Id="rId1" Type="http://schemas.openxmlformats.org/officeDocument/2006/relationships/slideLayout" Target="../slideLayouts/slideLayout22.xml"/>
  <Relationship Id="rId2" Type="http://schemas.openxmlformats.org/officeDocument/2006/relationships/slideLayout" Target="../slideLayouts/slideLayout23.xml"/>
  <Relationship Id="rId3" Type="http://schemas.openxmlformats.org/officeDocument/2006/relationships/theme" Target="../theme/theme21.xml"/>
  <Relationship Id="rId4" Type="http://schemas.openxmlformats.org/officeDocument/2006/relationships/image" Target="../media/image1.jpg"/>
</Relationships>

</file>

<file path=ppt/slideMasters/_rels/slideMaster22.xml.rels><?xml version="1.0" encoding="UTF-8"?>

<Relationships xmlns="http://schemas.openxmlformats.org/package/2006/relationships">
  <Relationship Id="rId1" Type="http://schemas.openxmlformats.org/officeDocument/2006/relationships/slideLayout" Target="../slideLayouts/slideLayout24.xml"/>
  <Relationship Id="rId2" Type="http://schemas.openxmlformats.org/officeDocument/2006/relationships/theme" Target="../theme/theme22.xml"/>
  <Relationship Id="rId3" Type="http://schemas.openxmlformats.org/officeDocument/2006/relationships/image" Target="../media/image2.png"/>
</Relationships>

</file>

<file path=ppt/slideMasters/_rels/slideMaster23.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theme" Target="../theme/theme23.xml"/>
  <Relationship Id="rId3" Type="http://schemas.openxmlformats.org/officeDocument/2006/relationships/image" Target="../media/image2.png"/>
</Relationships>

</file>

<file path=ppt/slideMasters/_rels/slideMaster24.xml.rels><?xml version="1.0" encoding="UTF-8"?>

<Relationships xmlns="http://schemas.openxmlformats.org/package/2006/relationships">
  <Relationship Id="rId1" Type="http://schemas.openxmlformats.org/officeDocument/2006/relationships/slideLayout" Target="../slideLayouts/slideLayout26.xml"/>
  <Relationship Id="rId2" Type="http://schemas.openxmlformats.org/officeDocument/2006/relationships/theme" Target="../theme/theme24.xml"/>
  <Relationship Id="rId3" Type="http://schemas.openxmlformats.org/officeDocument/2006/relationships/image" Target="../media/image3.png"/>
</Relationships>

</file>

<file path=ppt/slideMasters/_rels/slideMaster25.xml.rels><?xml version="1.0" encoding="UTF-8"?>

<Relationships xmlns="http://schemas.openxmlformats.org/package/2006/relationships">
  <Relationship Id="rId1" Type="http://schemas.openxmlformats.org/officeDocument/2006/relationships/slideLayout" Target="../slideLayouts/slideLayout27.xml"/>
  <Relationship Id="rId2" Type="http://schemas.openxmlformats.org/officeDocument/2006/relationships/theme" Target="../theme/theme25.xml"/>
  <Relationship Id="rId3" Type="http://schemas.openxmlformats.org/officeDocument/2006/relationships/image" Target="../media/image2.png"/>
</Relationships>

</file>

<file path=ppt/slideMasters/_rels/slideMaster26.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theme" Target="../theme/theme26.xml"/>
  <Relationship Id="rId3" Type="http://schemas.openxmlformats.org/officeDocument/2006/relationships/image" Target="../media/image2.png"/>
</Relationships>

</file>

<file path=ppt/slideMasters/_rels/slideMaster27.xml.rels><?xml version="1.0" encoding="UTF-8"?>

<Relationships xmlns="http://schemas.openxmlformats.org/package/2006/relationships">
  <Relationship Id="rId1" Type="http://schemas.openxmlformats.org/officeDocument/2006/relationships/slideLayout" Target="../slideLayouts/slideLayout29.xml"/>
  <Relationship Id="rId2" Type="http://schemas.openxmlformats.org/officeDocument/2006/relationships/theme" Target="../theme/theme27.xml"/>
  <Relationship Id="rId3" Type="http://schemas.openxmlformats.org/officeDocument/2006/relationships/image" Target="../media/image3.png"/>
</Relationships>

</file>

<file path=ppt/slideMasters/_rels/slideMaster28.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theme" Target="../theme/theme28.xml"/>
  <Relationship Id="rId3" Type="http://schemas.openxmlformats.org/officeDocument/2006/relationships/image" Target="../media/image2.png"/>
</Relationships>

</file>

<file path=ppt/slideMasters/_rels/slideMaster29.xml.rels><?xml version="1.0" encoding="UTF-8"?>

<Relationships xmlns="http://schemas.openxmlformats.org/package/2006/relationships">
  <Relationship Id="rId1" Type="http://schemas.openxmlformats.org/officeDocument/2006/relationships/slideLayout" Target="../slideLayouts/slideLayout31.xml"/>
  <Relationship Id="rId2" Type="http://schemas.openxmlformats.org/officeDocument/2006/relationships/theme" Target="../theme/theme29.xml"/>
  <Relationship Id="rId3" Type="http://schemas.openxmlformats.org/officeDocument/2006/relationships/image" Target="../media/image3.png"/>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theme" Target="../theme/theme3.xml"/>
  <Relationship Id="rId3" Type="http://schemas.openxmlformats.org/officeDocument/2006/relationships/image" Target="../media/image1.jpg"/>
</Relationships>

</file>

<file path=ppt/slideMasters/_rels/slideMaster30.xml.rels><?xml version="1.0" encoding="UTF-8"?>

<Relationships xmlns="http://schemas.openxmlformats.org/package/2006/relationships">
  <Relationship Id="rId1" Type="http://schemas.openxmlformats.org/officeDocument/2006/relationships/slideLayout" Target="../slideLayouts/slideLayout32.xml"/>
  <Relationship Id="rId2" Type="http://schemas.openxmlformats.org/officeDocument/2006/relationships/theme" Target="../theme/theme30.xml"/>
  <Relationship Id="rId3" Type="http://schemas.openxmlformats.org/officeDocument/2006/relationships/image" Target="../media/image2.png"/>
</Relationships>

</file>

<file path=ppt/slideMasters/_rels/slideMaster31.xml.rels><?xml version="1.0" encoding="UTF-8"?>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theme" Target="../theme/theme31.xml"/>
  <Relationship Id="rId3" Type="http://schemas.openxmlformats.org/officeDocument/2006/relationships/image" Target="../media/image3.png"/>
</Relationships>

</file>

<file path=ppt/slideMasters/_rels/slideMaster32.xml.rels><?xml version="1.0" encoding="UTF-8"?>

<Relationships xmlns="http://schemas.openxmlformats.org/package/2006/relationships">
  <Relationship Id="rId1" Type="http://schemas.openxmlformats.org/officeDocument/2006/relationships/slideLayout" Target="../slideLayouts/slideLayout34.xml"/>
  <Relationship Id="rId2" Type="http://schemas.openxmlformats.org/officeDocument/2006/relationships/theme" Target="../theme/theme32.xml"/>
  <Relationship Id="rId3" Type="http://schemas.openxmlformats.org/officeDocument/2006/relationships/image" Target="../media/image2.png"/>
</Relationships>

</file>

<file path=ppt/slideMasters/_rels/slideMaster33.xml.rels><?xml version="1.0" encoding="UTF-8"?>

<Relationships xmlns="http://schemas.openxmlformats.org/package/2006/relationships">
  <Relationship Id="rId1" Type="http://schemas.openxmlformats.org/officeDocument/2006/relationships/slideLayout" Target="../slideLayouts/slideLayout35.xml"/>
  <Relationship Id="rId2" Type="http://schemas.openxmlformats.org/officeDocument/2006/relationships/theme" Target="../theme/theme33.xml"/>
  <Relationship Id="rId3" Type="http://schemas.openxmlformats.org/officeDocument/2006/relationships/image" Target="../media/image3.png"/>
</Relationships>

</file>

<file path=ppt/slideMasters/_rels/slideMaster34.xml.rels><?xml version="1.0" encoding="UTF-8"?>

<Relationships xmlns="http://schemas.openxmlformats.org/package/2006/relationships">
  <Relationship Id="rId1" Type="http://schemas.openxmlformats.org/officeDocument/2006/relationships/slideLayout" Target="../slideLayouts/slideLayout36.xml"/>
  <Relationship Id="rId2" Type="http://schemas.openxmlformats.org/officeDocument/2006/relationships/theme" Target="../theme/theme34.xml"/>
  <Relationship Id="rId3" Type="http://schemas.openxmlformats.org/officeDocument/2006/relationships/image" Target="../media/image3.png"/>
</Relationships>

</file>

<file path=ppt/slideMasters/_rels/slideMaster35.xml.rels><?xml version="1.0" encoding="UTF-8"?>

<Relationships xmlns="http://schemas.openxmlformats.org/package/2006/relationships">
  <Relationship Id="rId1" Type="http://schemas.openxmlformats.org/officeDocument/2006/relationships/slideLayout" Target="../slideLayouts/slideLayout37.xml"/>
  <Relationship Id="rId2" Type="http://schemas.openxmlformats.org/officeDocument/2006/relationships/theme" Target="../theme/theme35.xml"/>
  <Relationship Id="rId3" Type="http://schemas.openxmlformats.org/officeDocument/2006/relationships/image" Target="../media/image3.png"/>
</Relationships>

</file>

<file path=ppt/slideMasters/_rels/slideMaster36.xml.rels><?xml version="1.0" encoding="UTF-8"?>

<Relationships xmlns="http://schemas.openxmlformats.org/package/2006/relationships">
  <Relationship Id="rId1" Type="http://schemas.openxmlformats.org/officeDocument/2006/relationships/slideLayout" Target="../slideLayouts/slideLayout38.xml"/>
  <Relationship Id="rId2" Type="http://schemas.openxmlformats.org/officeDocument/2006/relationships/theme" Target="../theme/theme36.xml"/>
  <Relationship Id="rId3" Type="http://schemas.openxmlformats.org/officeDocument/2006/relationships/image" Target="../media/image3.png"/>
</Relationships>

</file>

<file path=ppt/slideMasters/_rels/slideMaster37.xml.rels><?xml version="1.0" encoding="UTF-8"?>

<Relationships xmlns="http://schemas.openxmlformats.org/package/2006/relationships">
  <Relationship Id="rId1" Type="http://schemas.openxmlformats.org/officeDocument/2006/relationships/slideLayout" Target="../slideLayouts/slideLayout39.xml"/>
  <Relationship Id="rId2" Type="http://schemas.openxmlformats.org/officeDocument/2006/relationships/theme" Target="../theme/theme37.xml"/>
  <Relationship Id="rId3" Type="http://schemas.openxmlformats.org/officeDocument/2006/relationships/image" Target="../media/image3.png"/>
</Relationships>

</file>

<file path=ppt/slideMasters/_rels/slideMaster38.xml.rels><?xml version="1.0" encoding="UTF-8"?>

<Relationships xmlns="http://schemas.openxmlformats.org/package/2006/relationships">
  <Relationship Id="rId1" Type="http://schemas.openxmlformats.org/officeDocument/2006/relationships/slideLayout" Target="../slideLayouts/slideLayout40.xml"/>
  <Relationship Id="rId2" Type="http://schemas.openxmlformats.org/officeDocument/2006/relationships/theme" Target="../theme/theme38.xml"/>
  <Relationship Id="rId3" Type="http://schemas.openxmlformats.org/officeDocument/2006/relationships/image" Target="../media/image2.png"/>
</Relationships>

</file>

<file path=ppt/slideMasters/_rels/slideMaster39.xml.rels><?xml version="1.0" encoding="UTF-8"?>

<Relationships xmlns="http://schemas.openxmlformats.org/package/2006/relationships">
  <Relationship Id="rId1" Type="http://schemas.openxmlformats.org/officeDocument/2006/relationships/slideLayout" Target="../slideLayouts/slideLayout41.xml"/>
  <Relationship Id="rId2" Type="http://schemas.openxmlformats.org/officeDocument/2006/relationships/theme" Target="../theme/theme39.xml"/>
  <Relationship Id="rId3" Type="http://schemas.openxmlformats.org/officeDocument/2006/relationships/image" Target="../media/image3.png"/>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theme" Target="../theme/theme4.xml"/>
  <Relationship Id="rId3" Type="http://schemas.openxmlformats.org/officeDocument/2006/relationships/image" Target="../media/image1.jpg"/>
</Relationships>

</file>

<file path=ppt/slideMasters/_rels/slideMaster40.xml.rels><?xml version="1.0" encoding="UTF-8"?>

<Relationships xmlns="http://schemas.openxmlformats.org/package/2006/relationships">
  <Relationship Id="rId1" Type="http://schemas.openxmlformats.org/officeDocument/2006/relationships/slideLayout" Target="../slideLayouts/slideLayout42.xml"/>
  <Relationship Id="rId2" Type="http://schemas.openxmlformats.org/officeDocument/2006/relationships/theme" Target="../theme/theme40.xml"/>
  <Relationship Id="rId3" Type="http://schemas.openxmlformats.org/officeDocument/2006/relationships/image" Target="../media/image2.png"/>
</Relationships>

</file>

<file path=ppt/slideMasters/_rels/slideMaster41.xml.rels><?xml version="1.0" encoding="UTF-8"?>

<Relationships xmlns="http://schemas.openxmlformats.org/package/2006/relationships">
  <Relationship Id="rId1" Type="http://schemas.openxmlformats.org/officeDocument/2006/relationships/slideLayout" Target="../slideLayouts/slideLayout43.xml"/>
  <Relationship Id="rId2" Type="http://schemas.openxmlformats.org/officeDocument/2006/relationships/theme" Target="../theme/theme41.xml"/>
  <Relationship Id="rId3" Type="http://schemas.openxmlformats.org/officeDocument/2006/relationships/image" Target="../media/image3.png"/>
</Relationships>

</file>

<file path=ppt/slideMasters/_rels/slideMaster42.xml.rels><?xml version="1.0" encoding="UTF-8"?>

<Relationships xmlns="http://schemas.openxmlformats.org/package/2006/relationships">
  <Relationship Id="rId1" Type="http://schemas.openxmlformats.org/officeDocument/2006/relationships/slideLayout" Target="../slideLayouts/slideLayout44.xml"/>
  <Relationship Id="rId2" Type="http://schemas.openxmlformats.org/officeDocument/2006/relationships/theme" Target="../theme/theme42.xml"/>
  <Relationship Id="rId3" Type="http://schemas.openxmlformats.org/officeDocument/2006/relationships/image" Target="../media/image2.png"/>
</Relationships>

</file>

<file path=ppt/slideMasters/_rels/slideMaster43.xml.rels><?xml version="1.0" encoding="UTF-8"?>

<Relationships xmlns="http://schemas.openxmlformats.org/package/2006/relationships">
  <Relationship Id="rId1" Type="http://schemas.openxmlformats.org/officeDocument/2006/relationships/slideLayout" Target="../slideLayouts/slideLayout45.xml"/>
  <Relationship Id="rId2" Type="http://schemas.openxmlformats.org/officeDocument/2006/relationships/theme" Target="../theme/theme43.xml"/>
  <Relationship Id="rId3" Type="http://schemas.openxmlformats.org/officeDocument/2006/relationships/image" Target="../media/image3.png"/>
</Relationships>

</file>

<file path=ppt/slideMasters/_rels/slideMaster44.xml.rels><?xml version="1.0" encoding="UTF-8"?>

<Relationships xmlns="http://schemas.openxmlformats.org/package/2006/relationships">
  <Relationship Id="rId1" Type="http://schemas.openxmlformats.org/officeDocument/2006/relationships/slideLayout" Target="../slideLayouts/slideLayout46.xml"/>
  <Relationship Id="rId2" Type="http://schemas.openxmlformats.org/officeDocument/2006/relationships/theme" Target="../theme/theme44.xml"/>
  <Relationship Id="rId3" Type="http://schemas.openxmlformats.org/officeDocument/2006/relationships/image" Target="../media/image3.png"/>
</Relationships>

</file>

<file path=ppt/slideMasters/_rels/slideMaster45.xml.rels><?xml version="1.0" encoding="UTF-8"?>

<Relationships xmlns="http://schemas.openxmlformats.org/package/2006/relationships">
  <Relationship Id="rId1" Type="http://schemas.openxmlformats.org/officeDocument/2006/relationships/slideLayout" Target="../slideLayouts/slideLayout47.xml"/>
  <Relationship Id="rId2" Type="http://schemas.openxmlformats.org/officeDocument/2006/relationships/theme" Target="../theme/theme45.xml"/>
  <Relationship Id="rId3" Type="http://schemas.openxmlformats.org/officeDocument/2006/relationships/image" Target="../media/image3.png"/>
</Relationships>

</file>

<file path=ppt/slideMasters/_rels/slideMaster46.xml.rels><?xml version="1.0" encoding="UTF-8"?>

<Relationships xmlns="http://schemas.openxmlformats.org/package/2006/relationships">
  <Relationship Id="rId1" Type="http://schemas.openxmlformats.org/officeDocument/2006/relationships/slideLayout" Target="../slideLayouts/slideLayout48.xml"/>
  <Relationship Id="rId2" Type="http://schemas.openxmlformats.org/officeDocument/2006/relationships/slideLayout" Target="../slideLayouts/slideLayout49.xml"/>
  <Relationship Id="rId3" Type="http://schemas.openxmlformats.org/officeDocument/2006/relationships/slideLayout" Target="../slideLayouts/slideLayout50.xml"/>
  <Relationship Id="rId4" Type="http://schemas.openxmlformats.org/officeDocument/2006/relationships/theme" Target="../theme/theme46.xml"/>
</Relationships>

</file>

<file path=ppt/slideMasters/_rels/slideMaster47.xml.rels><?xml version="1.0" encoding="UTF-8"?>

<Relationships xmlns="http://schemas.openxmlformats.org/package/2006/relationships">
  <Relationship Id="rId1" Type="http://schemas.openxmlformats.org/officeDocument/2006/relationships/slideLayout" Target="../slideLayouts/slideLayout51.xml"/>
  <Relationship Id="rId2" Type="http://schemas.openxmlformats.org/officeDocument/2006/relationships/theme" Target="../theme/theme47.xml"/>
</Relationships>

</file>

<file path=ppt/slideMasters/_rels/slideMaster48.xml.rels><?xml version="1.0" encoding="UTF-8"?>

<Relationships xmlns="http://schemas.openxmlformats.org/package/2006/relationships">
  <Relationship Id="rId1" Type="http://schemas.openxmlformats.org/officeDocument/2006/relationships/slideLayout" Target="../slideLayouts/slideLayout52.xml"/>
  <Relationship Id="rId2" Type="http://schemas.openxmlformats.org/officeDocument/2006/relationships/theme" Target="../theme/theme48.xml"/>
</Relationships>

</file>

<file path=ppt/slideMasters/_rels/slideMaster49.xml.rels><?xml version="1.0" encoding="UTF-8"?>

<Relationships xmlns="http://schemas.openxmlformats.org/package/2006/relationships">
  <Relationship Id="rId1" Type="http://schemas.openxmlformats.org/officeDocument/2006/relationships/slideLayout" Target="../slideLayouts/slideLayout53.xml"/>
  <Relationship Id="rId2" Type="http://schemas.openxmlformats.org/officeDocument/2006/relationships/theme" Target="../theme/theme49.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theme" Target="../theme/theme5.xml"/>
  <Relationship Id="rId3" Type="http://schemas.openxmlformats.org/officeDocument/2006/relationships/image" Target="../media/image1.jpg"/>
</Relationships>

</file>

<file path=ppt/slideMasters/_rels/slideMaster50.xml.rels><?xml version="1.0" encoding="UTF-8"?>

<Relationships xmlns="http://schemas.openxmlformats.org/package/2006/relationships">
  <Relationship Id="rId1" Type="http://schemas.openxmlformats.org/officeDocument/2006/relationships/slideLayout" Target="../slideLayouts/slideLayout54.xml"/>
  <Relationship Id="rId2" Type="http://schemas.openxmlformats.org/officeDocument/2006/relationships/theme" Target="../theme/theme50.xml"/>
</Relationships>

</file>

<file path=ppt/slideMasters/_rels/slideMaster51.xml.rels><?xml version="1.0" encoding="UTF-8"?>

<Relationships xmlns="http://schemas.openxmlformats.org/package/2006/relationships">
  <Relationship Id="rId1" Type="http://schemas.openxmlformats.org/officeDocument/2006/relationships/slideLayout" Target="../slideLayouts/slideLayout55.xml"/>
  <Relationship Id="rId2" Type="http://schemas.openxmlformats.org/officeDocument/2006/relationships/theme" Target="../theme/theme51.xml"/>
</Relationships>

</file>

<file path=ppt/slideMasters/_rels/slideMaster52.xml.rels><?xml version="1.0" encoding="UTF-8"?>

<Relationships xmlns="http://schemas.openxmlformats.org/package/2006/relationships">
  <Relationship Id="rId1" Type="http://schemas.openxmlformats.org/officeDocument/2006/relationships/slideLayout" Target="../slideLayouts/slideLayout56.xml"/>
  <Relationship Id="rId2" Type="http://schemas.openxmlformats.org/officeDocument/2006/relationships/theme" Target="../theme/theme52.xml"/>
</Relationships>

</file>

<file path=ppt/slideMasters/_rels/slideMaster53.xml.rels><?xml version="1.0" encoding="UTF-8"?>

<Relationships xmlns="http://schemas.openxmlformats.org/package/2006/relationships">
  <Relationship Id="rId1" Type="http://schemas.openxmlformats.org/officeDocument/2006/relationships/slideLayout" Target="../slideLayouts/slideLayout57.xml"/>
  <Relationship Id="rId2" Type="http://schemas.openxmlformats.org/officeDocument/2006/relationships/theme" Target="../theme/theme53.xml"/>
</Relationships>

</file>

<file path=ppt/slideMasters/_rels/slideMaster54.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slideLayout" Target="../slideLayouts/slideLayout59.xml"/>
  <Relationship Id="rId3" Type="http://schemas.openxmlformats.org/officeDocument/2006/relationships/theme" Target="../theme/theme54.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theme" Target="../theme/theme6.xml"/>
  <Relationship Id="rId3" Type="http://schemas.openxmlformats.org/officeDocument/2006/relationships/image" Target="../media/image1.jpg"/>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theme" Target="../theme/theme7.xml"/>
  <Relationship Id="rId3" Type="http://schemas.openxmlformats.org/officeDocument/2006/relationships/image" Target="../media/image1.jpg"/>
</Relationships>

</file>

<file path=ppt/slideMasters/_rels/slideMaster8.xml.rels><?xml version="1.0" encoding="UTF-8"?>

<Relationships xmlns="http://schemas.openxmlformats.org/package/2006/relationships">
  <Relationship Id="rId1" Type="http://schemas.openxmlformats.org/officeDocument/2006/relationships/slideLayout" Target="../slideLayouts/slideLayout9.xml"/>
  <Relationship Id="rId2" Type="http://schemas.openxmlformats.org/officeDocument/2006/relationships/theme" Target="../theme/theme8.xml"/>
  <Relationship Id="rId3" Type="http://schemas.openxmlformats.org/officeDocument/2006/relationships/image" Target="../media/image1.jpg"/>
</Relationships>

</file>

<file path=ppt/slideMasters/_rels/slideMaster9.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theme" Target="../theme/theme9.xml"/>
  <Relationship Id="rId3" Type="http://schemas.openxmlformats.org/officeDocument/2006/relationships/image" Target="../media/image1.jp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Shape 12"/>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3" name="Shape 13"/>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2" name="Shape 92"/>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3" name="Shape 93"/>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94" name="Shape 94"/>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1" name="Shape 101"/>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2" name="Shape 102"/>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03" name="Shape 103"/>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0" name="Shape 110"/>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1" name="Shape 111"/>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12" name="Shape 112"/>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9" name="Shape 119"/>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0" name="Shape 120"/>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21" name="Shape 121"/>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8" name="Shape 128"/>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9" name="Shape 129"/>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30" name="Shape 130"/>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7" name="Shape 137"/>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8" name="Shape 138"/>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39" name="Shape 139"/>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6" name="Shape 146"/>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7" name="Shape 147"/>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48" name="Shape 148"/>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5" name="Shape 155"/>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6" name="Shape 156"/>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57" name="Shape 157"/>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4" name="Shape 164"/>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5" name="Shape 165"/>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66" name="Shape 166"/>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3" name="Shape 173"/>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4" name="Shape 174"/>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75" name="Shape 175"/>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 name="Shape 20"/>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 name="Shape 21"/>
          <p:cNvPicPr preferRelativeResize="0"/>
          <p:nvPr/>
        </p:nvPicPr>
        <p:blipFill rotWithShape="1">
          <a:blip r:embed="rId4">
            <a:alphaModFix/>
          </a:blip>
          <a:srcRect/>
          <a:stretch/>
        </p:blipFill>
        <p:spPr>
          <a:xfrm>
            <a:off x="7654914" y="6243557"/>
            <a:ext cx="1413000" cy="538200"/>
          </a:xfrm>
          <a:prstGeom prst="rect">
            <a:avLst/>
          </a:prstGeom>
          <a:noFill/>
          <a:ln>
            <a:noFill/>
          </a:ln>
        </p:spPr>
      </p:pic>
      <p:sp>
        <p:nvSpPr>
          <p:cNvPr id="22" name="Shape 22"/>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7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2" name="Shape 182"/>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3" name="Shape 183"/>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184" name="Shape 184"/>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1" name="Shape 191"/>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2" name="Shape 192"/>
          <p:cNvPicPr preferRelativeResize="0"/>
          <p:nvPr/>
        </p:nvPicPr>
        <p:blipFill rotWithShape="1">
          <a:blip r:embed="rId4">
            <a:alphaModFix/>
          </a:blip>
          <a:srcRect/>
          <a:stretch/>
        </p:blipFill>
        <p:spPr>
          <a:xfrm>
            <a:off x="7654914" y="6243557"/>
            <a:ext cx="1413000" cy="538200"/>
          </a:xfrm>
          <a:prstGeom prst="rect">
            <a:avLst/>
          </a:prstGeom>
          <a:noFill/>
          <a:ln>
            <a:noFill/>
          </a:ln>
        </p:spPr>
      </p:pic>
      <p:sp>
        <p:nvSpPr>
          <p:cNvPr id="193" name="Shape 193"/>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8" r:id="rId1"/>
    <p:sldLayoutId id="214748377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215"/>
        <p:cNvGrpSpPr/>
        <p:nvPr/>
      </p:nvGrpSpPr>
      <p:grpSpPr>
        <a:xfrm>
          <a:off x="0" y="0"/>
          <a:ext cx="0" cy="0"/>
          <a:chOff x="0" y="0"/>
          <a:chExt cx="0" cy="0"/>
        </a:xfrm>
      </p:grpSpPr>
      <p:sp>
        <p:nvSpPr>
          <p:cNvPr id="216" name="Shape 216"/>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17" name="Shape 217"/>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18" name="Shape 21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9" name="Shape 21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20" name="Shape 220"/>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21" name="Shape 221"/>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22" name="Shape 222"/>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223" name="Shape 223"/>
          <p:cNvGrpSpPr/>
          <p:nvPr/>
        </p:nvGrpSpPr>
        <p:grpSpPr>
          <a:xfrm>
            <a:off x="-29294" y="-16029"/>
            <a:ext cx="9198082" cy="1086300"/>
            <a:chOff x="-29322" y="-1887"/>
            <a:chExt cx="9198082" cy="1086300"/>
          </a:xfrm>
        </p:grpSpPr>
        <p:sp>
          <p:nvSpPr>
            <p:cNvPr id="224" name="Shape 22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25" name="Shape 22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232"/>
        <p:cNvGrpSpPr/>
        <p:nvPr/>
      </p:nvGrpSpPr>
      <p:grpSpPr>
        <a:xfrm>
          <a:off x="0" y="0"/>
          <a:ext cx="0" cy="0"/>
          <a:chOff x="0" y="0"/>
          <a:chExt cx="0" cy="0"/>
        </a:xfrm>
      </p:grpSpPr>
      <p:sp>
        <p:nvSpPr>
          <p:cNvPr id="233" name="Shape 233"/>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34" name="Shape 234"/>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35" name="Shape 235"/>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6" name="Shape 236"/>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37" name="Shape 237"/>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38" name="Shape 238"/>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39" name="Shape 239"/>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240" name="Shape 240"/>
          <p:cNvGrpSpPr/>
          <p:nvPr/>
        </p:nvGrpSpPr>
        <p:grpSpPr>
          <a:xfrm>
            <a:off x="-29294" y="-16029"/>
            <a:ext cx="9198082" cy="1086300"/>
            <a:chOff x="-29322" y="-1887"/>
            <a:chExt cx="9198082" cy="1086300"/>
          </a:xfrm>
        </p:grpSpPr>
        <p:sp>
          <p:nvSpPr>
            <p:cNvPr id="241" name="Shape 241"/>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42" name="Shape 242"/>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249"/>
        <p:cNvGrpSpPr/>
        <p:nvPr/>
      </p:nvGrpSpPr>
      <p:grpSpPr>
        <a:xfrm>
          <a:off x="0" y="0"/>
          <a:ext cx="0" cy="0"/>
          <a:chOff x="0" y="0"/>
          <a:chExt cx="0" cy="0"/>
        </a:xfrm>
      </p:grpSpPr>
      <p:sp>
        <p:nvSpPr>
          <p:cNvPr id="250" name="Shape 250"/>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51" name="Shape 251"/>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52" name="Shape 252"/>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3" name="Shape 253"/>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54" name="Shape 254"/>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255" name="Shape 255"/>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256" name="Shape 256"/>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257" name="Shape 257"/>
          <p:cNvGrpSpPr/>
          <p:nvPr/>
        </p:nvGrpSpPr>
        <p:grpSpPr>
          <a:xfrm>
            <a:off x="-29294" y="-16029"/>
            <a:ext cx="9198082" cy="1086300"/>
            <a:chOff x="-29322" y="-1887"/>
            <a:chExt cx="9198082" cy="1086300"/>
          </a:xfrm>
        </p:grpSpPr>
        <p:sp>
          <p:nvSpPr>
            <p:cNvPr id="258" name="Shape 258"/>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59" name="Shape 259"/>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264"/>
        <p:cNvGrpSpPr/>
        <p:nvPr/>
      </p:nvGrpSpPr>
      <p:grpSpPr>
        <a:xfrm>
          <a:off x="0" y="0"/>
          <a:ext cx="0" cy="0"/>
          <a:chOff x="0" y="0"/>
          <a:chExt cx="0" cy="0"/>
        </a:xfrm>
      </p:grpSpPr>
      <p:sp>
        <p:nvSpPr>
          <p:cNvPr id="265" name="Shape 265"/>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66" name="Shape 266"/>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67" name="Shape 26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8" name="Shape 268"/>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69" name="Shape 26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70" name="Shape 27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71" name="Shape 27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272" name="Shape 272"/>
          <p:cNvGrpSpPr/>
          <p:nvPr/>
        </p:nvGrpSpPr>
        <p:grpSpPr>
          <a:xfrm>
            <a:off x="-29294" y="-16029"/>
            <a:ext cx="9198082" cy="1086300"/>
            <a:chOff x="-29322" y="-1887"/>
            <a:chExt cx="9198082" cy="1086300"/>
          </a:xfrm>
        </p:grpSpPr>
        <p:sp>
          <p:nvSpPr>
            <p:cNvPr id="273" name="Shape 273"/>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74" name="Shape 274"/>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281"/>
        <p:cNvGrpSpPr/>
        <p:nvPr/>
      </p:nvGrpSpPr>
      <p:grpSpPr>
        <a:xfrm>
          <a:off x="0" y="0"/>
          <a:ext cx="0" cy="0"/>
          <a:chOff x="0" y="0"/>
          <a:chExt cx="0" cy="0"/>
        </a:xfrm>
      </p:grpSpPr>
      <p:sp>
        <p:nvSpPr>
          <p:cNvPr id="282" name="Shape 282"/>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83" name="Shape 283"/>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84" name="Shape 28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5" name="Shape 285"/>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286" name="Shape 286"/>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87" name="Shape 287"/>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288" name="Shape 288"/>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289" name="Shape 289"/>
          <p:cNvGrpSpPr/>
          <p:nvPr/>
        </p:nvGrpSpPr>
        <p:grpSpPr>
          <a:xfrm>
            <a:off x="-29294" y="-16029"/>
            <a:ext cx="9198082" cy="1086300"/>
            <a:chOff x="-29322" y="-1887"/>
            <a:chExt cx="9198082" cy="1086300"/>
          </a:xfrm>
        </p:grpSpPr>
        <p:sp>
          <p:nvSpPr>
            <p:cNvPr id="290" name="Shape 290"/>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291" name="Shape 291"/>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298"/>
        <p:cNvGrpSpPr/>
        <p:nvPr/>
      </p:nvGrpSpPr>
      <p:grpSpPr>
        <a:xfrm>
          <a:off x="0" y="0"/>
          <a:ext cx="0" cy="0"/>
          <a:chOff x="0" y="0"/>
          <a:chExt cx="0" cy="0"/>
        </a:xfrm>
      </p:grpSpPr>
      <p:sp>
        <p:nvSpPr>
          <p:cNvPr id="299" name="Shape 299"/>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00" name="Shape 300"/>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01" name="Shape 30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2" name="Shape 302"/>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03" name="Shape 303"/>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04" name="Shape 304"/>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05" name="Shape 305"/>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306" name="Shape 306"/>
          <p:cNvGrpSpPr/>
          <p:nvPr/>
        </p:nvGrpSpPr>
        <p:grpSpPr>
          <a:xfrm>
            <a:off x="-29294" y="-16029"/>
            <a:ext cx="9198082" cy="1086300"/>
            <a:chOff x="-29322" y="-1887"/>
            <a:chExt cx="9198082" cy="1086300"/>
          </a:xfrm>
        </p:grpSpPr>
        <p:sp>
          <p:nvSpPr>
            <p:cNvPr id="307" name="Shape 307"/>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08" name="Shape 308"/>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315"/>
        <p:cNvGrpSpPr/>
        <p:nvPr/>
      </p:nvGrpSpPr>
      <p:grpSpPr>
        <a:xfrm>
          <a:off x="0" y="0"/>
          <a:ext cx="0" cy="0"/>
          <a:chOff x="0" y="0"/>
          <a:chExt cx="0" cy="0"/>
        </a:xfrm>
      </p:grpSpPr>
      <p:sp>
        <p:nvSpPr>
          <p:cNvPr id="316" name="Shape 316"/>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17" name="Shape 317"/>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18" name="Shape 31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9" name="Shape 31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20" name="Shape 320"/>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21" name="Shape 321"/>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22" name="Shape 322"/>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323" name="Shape 323"/>
          <p:cNvGrpSpPr/>
          <p:nvPr/>
        </p:nvGrpSpPr>
        <p:grpSpPr>
          <a:xfrm>
            <a:off x="-29294" y="-16029"/>
            <a:ext cx="9198082" cy="1086300"/>
            <a:chOff x="-29322" y="-1887"/>
            <a:chExt cx="9198082" cy="1086300"/>
          </a:xfrm>
        </p:grpSpPr>
        <p:sp>
          <p:nvSpPr>
            <p:cNvPr id="324" name="Shape 32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25" name="Shape 32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332"/>
        <p:cNvGrpSpPr/>
        <p:nvPr/>
      </p:nvGrpSpPr>
      <p:grpSpPr>
        <a:xfrm>
          <a:off x="0" y="0"/>
          <a:ext cx="0" cy="0"/>
          <a:chOff x="0" y="0"/>
          <a:chExt cx="0" cy="0"/>
        </a:xfrm>
      </p:grpSpPr>
      <p:sp>
        <p:nvSpPr>
          <p:cNvPr id="333" name="Shape 333"/>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34" name="Shape 334"/>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35" name="Shape 335"/>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6" name="Shape 336"/>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37" name="Shape 337"/>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38" name="Shape 338"/>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39" name="Shape 339"/>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340" name="Shape 340"/>
          <p:cNvGrpSpPr/>
          <p:nvPr/>
        </p:nvGrpSpPr>
        <p:grpSpPr>
          <a:xfrm>
            <a:off x="-29294" y="-16029"/>
            <a:ext cx="9198082" cy="1086300"/>
            <a:chOff x="-29322" y="-1887"/>
            <a:chExt cx="9198082" cy="1086300"/>
          </a:xfrm>
        </p:grpSpPr>
        <p:sp>
          <p:nvSpPr>
            <p:cNvPr id="341" name="Shape 341"/>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42" name="Shape 342"/>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 name="Shape 29"/>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 name="Shape 30"/>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31" name="Shape 31"/>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354"/>
        <p:cNvGrpSpPr/>
        <p:nvPr/>
      </p:nvGrpSpPr>
      <p:grpSpPr>
        <a:xfrm>
          <a:off x="0" y="0"/>
          <a:ext cx="0" cy="0"/>
          <a:chOff x="0" y="0"/>
          <a:chExt cx="0" cy="0"/>
        </a:xfrm>
      </p:grpSpPr>
      <p:sp>
        <p:nvSpPr>
          <p:cNvPr id="355" name="Shape 355"/>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56" name="Shape 356"/>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57" name="Shape 35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8" name="Shape 358"/>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59" name="Shape 35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60" name="Shape 36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61" name="Shape 36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362" name="Shape 362"/>
          <p:cNvGrpSpPr/>
          <p:nvPr/>
        </p:nvGrpSpPr>
        <p:grpSpPr>
          <a:xfrm>
            <a:off x="-29294" y="-16029"/>
            <a:ext cx="9198082" cy="1086300"/>
            <a:chOff x="-29322" y="-1887"/>
            <a:chExt cx="9198082" cy="1086300"/>
          </a:xfrm>
        </p:grpSpPr>
        <p:sp>
          <p:nvSpPr>
            <p:cNvPr id="363" name="Shape 363"/>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64" name="Shape 364"/>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371"/>
        <p:cNvGrpSpPr/>
        <p:nvPr/>
      </p:nvGrpSpPr>
      <p:grpSpPr>
        <a:xfrm>
          <a:off x="0" y="0"/>
          <a:ext cx="0" cy="0"/>
          <a:chOff x="0" y="0"/>
          <a:chExt cx="0" cy="0"/>
        </a:xfrm>
      </p:grpSpPr>
      <p:sp>
        <p:nvSpPr>
          <p:cNvPr id="372" name="Shape 372"/>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73" name="Shape 373"/>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74" name="Shape 37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75" name="Shape 375"/>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76" name="Shape 376"/>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77" name="Shape 377"/>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378" name="Shape 378"/>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379" name="Shape 379"/>
          <p:cNvGrpSpPr/>
          <p:nvPr/>
        </p:nvGrpSpPr>
        <p:grpSpPr>
          <a:xfrm>
            <a:off x="-29294" y="-16029"/>
            <a:ext cx="9198082" cy="1086300"/>
            <a:chOff x="-29322" y="-1887"/>
            <a:chExt cx="9198082" cy="1086300"/>
          </a:xfrm>
        </p:grpSpPr>
        <p:sp>
          <p:nvSpPr>
            <p:cNvPr id="380" name="Shape 380"/>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81" name="Shape 381"/>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391"/>
        <p:cNvGrpSpPr/>
        <p:nvPr/>
      </p:nvGrpSpPr>
      <p:grpSpPr>
        <a:xfrm>
          <a:off x="0" y="0"/>
          <a:ext cx="0" cy="0"/>
          <a:chOff x="0" y="0"/>
          <a:chExt cx="0" cy="0"/>
        </a:xfrm>
      </p:grpSpPr>
      <p:sp>
        <p:nvSpPr>
          <p:cNvPr id="392" name="Shape 392"/>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93" name="Shape 393"/>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394" name="Shape 39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95" name="Shape 395"/>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96" name="Shape 396"/>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97" name="Shape 397"/>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398" name="Shape 398"/>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399" name="Shape 399"/>
          <p:cNvGrpSpPr/>
          <p:nvPr/>
        </p:nvGrpSpPr>
        <p:grpSpPr>
          <a:xfrm>
            <a:off x="-29294" y="-16029"/>
            <a:ext cx="9198082" cy="1086300"/>
            <a:chOff x="-29322" y="-1887"/>
            <a:chExt cx="9198082" cy="1086300"/>
          </a:xfrm>
        </p:grpSpPr>
        <p:sp>
          <p:nvSpPr>
            <p:cNvPr id="400" name="Shape 400"/>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01" name="Shape 401"/>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408"/>
        <p:cNvGrpSpPr/>
        <p:nvPr/>
      </p:nvGrpSpPr>
      <p:grpSpPr>
        <a:xfrm>
          <a:off x="0" y="0"/>
          <a:ext cx="0" cy="0"/>
          <a:chOff x="0" y="0"/>
          <a:chExt cx="0" cy="0"/>
        </a:xfrm>
      </p:grpSpPr>
      <p:sp>
        <p:nvSpPr>
          <p:cNvPr id="409" name="Shape 409"/>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10" name="Shape 410"/>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11" name="Shape 41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12" name="Shape 412"/>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13" name="Shape 413"/>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14" name="Shape 414"/>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15" name="Shape 415"/>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416" name="Shape 416"/>
          <p:cNvGrpSpPr/>
          <p:nvPr/>
        </p:nvGrpSpPr>
        <p:grpSpPr>
          <a:xfrm>
            <a:off x="-29294" y="-16029"/>
            <a:ext cx="9198082" cy="1086300"/>
            <a:chOff x="-29322" y="-1887"/>
            <a:chExt cx="9198082" cy="1086300"/>
          </a:xfrm>
        </p:grpSpPr>
        <p:sp>
          <p:nvSpPr>
            <p:cNvPr id="417" name="Shape 417"/>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18" name="Shape 418"/>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425"/>
        <p:cNvGrpSpPr/>
        <p:nvPr/>
      </p:nvGrpSpPr>
      <p:grpSpPr>
        <a:xfrm>
          <a:off x="0" y="0"/>
          <a:ext cx="0" cy="0"/>
          <a:chOff x="0" y="0"/>
          <a:chExt cx="0" cy="0"/>
        </a:xfrm>
      </p:grpSpPr>
      <p:sp>
        <p:nvSpPr>
          <p:cNvPr id="426" name="Shape 426"/>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27" name="Shape 427"/>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28" name="Shape 42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29" name="Shape 42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30" name="Shape 430"/>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31" name="Shape 431"/>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32" name="Shape 432"/>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433" name="Shape 433"/>
          <p:cNvGrpSpPr/>
          <p:nvPr/>
        </p:nvGrpSpPr>
        <p:grpSpPr>
          <a:xfrm>
            <a:off x="-29294" y="-16029"/>
            <a:ext cx="9198082" cy="1086300"/>
            <a:chOff x="-29322" y="-1887"/>
            <a:chExt cx="9198082" cy="1086300"/>
          </a:xfrm>
        </p:grpSpPr>
        <p:sp>
          <p:nvSpPr>
            <p:cNvPr id="434" name="Shape 43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35" name="Shape 43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441"/>
        <p:cNvGrpSpPr/>
        <p:nvPr/>
      </p:nvGrpSpPr>
      <p:grpSpPr>
        <a:xfrm>
          <a:off x="0" y="0"/>
          <a:ext cx="0" cy="0"/>
          <a:chOff x="0" y="0"/>
          <a:chExt cx="0" cy="0"/>
        </a:xfrm>
      </p:grpSpPr>
      <p:sp>
        <p:nvSpPr>
          <p:cNvPr id="442" name="Shape 442"/>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43" name="Shape 443"/>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44" name="Shape 44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45" name="Shape 445"/>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46" name="Shape 446"/>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47" name="Shape 447"/>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48" name="Shape 448"/>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449" name="Shape 449"/>
          <p:cNvGrpSpPr/>
          <p:nvPr/>
        </p:nvGrpSpPr>
        <p:grpSpPr>
          <a:xfrm>
            <a:off x="-29294" y="-16029"/>
            <a:ext cx="9198082" cy="1086300"/>
            <a:chOff x="-29322" y="-1887"/>
            <a:chExt cx="9198082" cy="1086300"/>
          </a:xfrm>
        </p:grpSpPr>
        <p:sp>
          <p:nvSpPr>
            <p:cNvPr id="450" name="Shape 450"/>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51" name="Shape 451"/>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458"/>
        <p:cNvGrpSpPr/>
        <p:nvPr/>
      </p:nvGrpSpPr>
      <p:grpSpPr>
        <a:xfrm>
          <a:off x="0" y="0"/>
          <a:ext cx="0" cy="0"/>
          <a:chOff x="0" y="0"/>
          <a:chExt cx="0" cy="0"/>
        </a:xfrm>
      </p:grpSpPr>
      <p:sp>
        <p:nvSpPr>
          <p:cNvPr id="459" name="Shape 459"/>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60" name="Shape 460"/>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61" name="Shape 46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2" name="Shape 462"/>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63" name="Shape 463"/>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64" name="Shape 464"/>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65" name="Shape 465"/>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466" name="Shape 466"/>
          <p:cNvGrpSpPr/>
          <p:nvPr/>
        </p:nvGrpSpPr>
        <p:grpSpPr>
          <a:xfrm>
            <a:off x="-29294" y="-16029"/>
            <a:ext cx="9198082" cy="1086300"/>
            <a:chOff x="-29322" y="-1887"/>
            <a:chExt cx="9198082" cy="1086300"/>
          </a:xfrm>
        </p:grpSpPr>
        <p:sp>
          <p:nvSpPr>
            <p:cNvPr id="467" name="Shape 467"/>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68" name="Shape 468"/>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475"/>
        <p:cNvGrpSpPr/>
        <p:nvPr/>
      </p:nvGrpSpPr>
      <p:grpSpPr>
        <a:xfrm>
          <a:off x="0" y="0"/>
          <a:ext cx="0" cy="0"/>
          <a:chOff x="0" y="0"/>
          <a:chExt cx="0" cy="0"/>
        </a:xfrm>
      </p:grpSpPr>
      <p:sp>
        <p:nvSpPr>
          <p:cNvPr id="476" name="Shape 476"/>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77" name="Shape 477"/>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78" name="Shape 47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79" name="Shape 47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80" name="Shape 480"/>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81" name="Shape 481"/>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482" name="Shape 482"/>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483" name="Shape 483"/>
          <p:cNvGrpSpPr/>
          <p:nvPr/>
        </p:nvGrpSpPr>
        <p:grpSpPr>
          <a:xfrm>
            <a:off x="-29294" y="-16029"/>
            <a:ext cx="9198082" cy="1086300"/>
            <a:chOff x="-29322" y="-1887"/>
            <a:chExt cx="9198082" cy="1086300"/>
          </a:xfrm>
        </p:grpSpPr>
        <p:sp>
          <p:nvSpPr>
            <p:cNvPr id="484" name="Shape 48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85" name="Shape 48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495"/>
        <p:cNvGrpSpPr/>
        <p:nvPr/>
      </p:nvGrpSpPr>
      <p:grpSpPr>
        <a:xfrm>
          <a:off x="0" y="0"/>
          <a:ext cx="0" cy="0"/>
          <a:chOff x="0" y="0"/>
          <a:chExt cx="0" cy="0"/>
        </a:xfrm>
      </p:grpSpPr>
      <p:sp>
        <p:nvSpPr>
          <p:cNvPr id="496" name="Shape 496"/>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97" name="Shape 497"/>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498" name="Shape 49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99" name="Shape 499"/>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500" name="Shape 500"/>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01" name="Shape 501"/>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02" name="Shape 502"/>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503" name="Shape 503"/>
          <p:cNvGrpSpPr/>
          <p:nvPr/>
        </p:nvGrpSpPr>
        <p:grpSpPr>
          <a:xfrm>
            <a:off x="-29294" y="-16029"/>
            <a:ext cx="9198082" cy="1086300"/>
            <a:chOff x="-29322" y="-1887"/>
            <a:chExt cx="9198082" cy="1086300"/>
          </a:xfrm>
        </p:grpSpPr>
        <p:sp>
          <p:nvSpPr>
            <p:cNvPr id="504" name="Shape 50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05" name="Shape 50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512"/>
        <p:cNvGrpSpPr/>
        <p:nvPr/>
      </p:nvGrpSpPr>
      <p:grpSpPr>
        <a:xfrm>
          <a:off x="0" y="0"/>
          <a:ext cx="0" cy="0"/>
          <a:chOff x="0" y="0"/>
          <a:chExt cx="0" cy="0"/>
        </a:xfrm>
      </p:grpSpPr>
      <p:sp>
        <p:nvSpPr>
          <p:cNvPr id="513" name="Shape 513"/>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14" name="Shape 514"/>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15" name="Shape 515"/>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16" name="Shape 516"/>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17" name="Shape 517"/>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18" name="Shape 518"/>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19" name="Shape 519"/>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520" name="Shape 520"/>
          <p:cNvGrpSpPr/>
          <p:nvPr/>
        </p:nvGrpSpPr>
        <p:grpSpPr>
          <a:xfrm>
            <a:off x="-29294" y="-16029"/>
            <a:ext cx="9198082" cy="1086300"/>
            <a:chOff x="-29322" y="-1887"/>
            <a:chExt cx="9198082" cy="1086300"/>
          </a:xfrm>
        </p:grpSpPr>
        <p:sp>
          <p:nvSpPr>
            <p:cNvPr id="521" name="Shape 521"/>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22" name="Shape 522"/>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8" name="Shape 38"/>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Shape 39"/>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40" name="Shape 40"/>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527"/>
        <p:cNvGrpSpPr/>
        <p:nvPr/>
      </p:nvGrpSpPr>
      <p:grpSpPr>
        <a:xfrm>
          <a:off x="0" y="0"/>
          <a:ext cx="0" cy="0"/>
          <a:chOff x="0" y="0"/>
          <a:chExt cx="0" cy="0"/>
        </a:xfrm>
      </p:grpSpPr>
      <p:sp>
        <p:nvSpPr>
          <p:cNvPr id="528" name="Shape 528"/>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29" name="Shape 529"/>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30" name="Shape 53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31" name="Shape 531"/>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532" name="Shape 532"/>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33" name="Shape 533"/>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34" name="Shape 534"/>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535" name="Shape 535"/>
          <p:cNvGrpSpPr/>
          <p:nvPr/>
        </p:nvGrpSpPr>
        <p:grpSpPr>
          <a:xfrm>
            <a:off x="-29294" y="-16029"/>
            <a:ext cx="9198082" cy="1086300"/>
            <a:chOff x="-29322" y="-1887"/>
            <a:chExt cx="9198082" cy="1086300"/>
          </a:xfrm>
        </p:grpSpPr>
        <p:sp>
          <p:nvSpPr>
            <p:cNvPr id="536" name="Shape 536"/>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37" name="Shape 537"/>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544"/>
        <p:cNvGrpSpPr/>
        <p:nvPr/>
      </p:nvGrpSpPr>
      <p:grpSpPr>
        <a:xfrm>
          <a:off x="0" y="0"/>
          <a:ext cx="0" cy="0"/>
          <a:chOff x="0" y="0"/>
          <a:chExt cx="0" cy="0"/>
        </a:xfrm>
      </p:grpSpPr>
      <p:sp>
        <p:nvSpPr>
          <p:cNvPr id="545" name="Shape 545"/>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46" name="Shape 546"/>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47" name="Shape 54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48" name="Shape 548"/>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49" name="Shape 54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50" name="Shape 55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51" name="Shape 55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552" name="Shape 552"/>
          <p:cNvGrpSpPr/>
          <p:nvPr/>
        </p:nvGrpSpPr>
        <p:grpSpPr>
          <a:xfrm>
            <a:off x="-29294" y="-16029"/>
            <a:ext cx="9198082" cy="1086300"/>
            <a:chOff x="-29322" y="-1887"/>
            <a:chExt cx="9198082" cy="1086300"/>
          </a:xfrm>
        </p:grpSpPr>
        <p:sp>
          <p:nvSpPr>
            <p:cNvPr id="553" name="Shape 553"/>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54" name="Shape 554"/>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564"/>
        <p:cNvGrpSpPr/>
        <p:nvPr/>
      </p:nvGrpSpPr>
      <p:grpSpPr>
        <a:xfrm>
          <a:off x="0" y="0"/>
          <a:ext cx="0" cy="0"/>
          <a:chOff x="0" y="0"/>
          <a:chExt cx="0" cy="0"/>
        </a:xfrm>
      </p:grpSpPr>
      <p:sp>
        <p:nvSpPr>
          <p:cNvPr id="565" name="Shape 565"/>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66" name="Shape 566"/>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67" name="Shape 56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8" name="Shape 568"/>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Constantia"/>
                <a:ea typeface="Constantia"/>
                <a:cs typeface="Constantia"/>
                <a:sym typeface="Constantia"/>
              </a:defRPr>
            </a:lvl7pPr>
            <a:lvl8pPr marL="2194560" marR="0" lvl="7" indent="-86360" algn="l" rtl="0">
              <a:spcBef>
                <a:spcPts val="320"/>
              </a:spcBef>
              <a:buClr>
                <a:schemeClr val="lt2"/>
              </a:buClr>
              <a:buSzPct val="100000"/>
              <a:buFont typeface="Constantia"/>
              <a:buChar char="•"/>
              <a:defRPr sz="1600" b="0" i="0" u="none" strike="noStrike" cap="none">
                <a:solidFill>
                  <a:schemeClr val="lt1"/>
                </a:solidFill>
                <a:latin typeface="Constantia"/>
                <a:ea typeface="Constantia"/>
                <a:cs typeface="Constantia"/>
                <a:sym typeface="Constantia"/>
              </a:defRPr>
            </a:lvl8pPr>
            <a:lvl9pPr marL="2468880" marR="0" lvl="8" indent="-93979" algn="l" rtl="0">
              <a:spcBef>
                <a:spcPts val="280"/>
              </a:spcBef>
              <a:buClr>
                <a:schemeClr val="lt2"/>
              </a:buClr>
              <a:buSzPct val="1000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569" name="Shape 56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70" name="Shape 57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lt1"/>
                </a:solidFill>
                <a:latin typeface="Constantia"/>
                <a:ea typeface="Constantia"/>
                <a:cs typeface="Constantia"/>
                <a:sym typeface="Constantia"/>
              </a:defRPr>
            </a:lvl9pPr>
          </a:lstStyle>
          <a:p>
            <a:endParaRPr dirty="0"/>
          </a:p>
        </p:txBody>
      </p:sp>
      <p:sp>
        <p:nvSpPr>
          <p:cNvPr id="571" name="Shape 57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572" name="Shape 572"/>
          <p:cNvGrpSpPr/>
          <p:nvPr/>
        </p:nvGrpSpPr>
        <p:grpSpPr>
          <a:xfrm>
            <a:off x="-29294" y="-16029"/>
            <a:ext cx="9198082" cy="1086300"/>
            <a:chOff x="-29322" y="-1887"/>
            <a:chExt cx="9198082" cy="1086300"/>
          </a:xfrm>
        </p:grpSpPr>
        <p:sp>
          <p:nvSpPr>
            <p:cNvPr id="573" name="Shape 573"/>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74" name="Shape 574"/>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581"/>
        <p:cNvGrpSpPr/>
        <p:nvPr/>
      </p:nvGrpSpPr>
      <p:grpSpPr>
        <a:xfrm>
          <a:off x="0" y="0"/>
          <a:ext cx="0" cy="0"/>
          <a:chOff x="0" y="0"/>
          <a:chExt cx="0" cy="0"/>
        </a:xfrm>
      </p:grpSpPr>
      <p:sp>
        <p:nvSpPr>
          <p:cNvPr id="582" name="Shape 582"/>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83" name="Shape 583"/>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84" name="Shape 58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85" name="Shape 585"/>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86" name="Shape 586"/>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87" name="Shape 587"/>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588" name="Shape 588"/>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589" name="Shape 589"/>
          <p:cNvGrpSpPr/>
          <p:nvPr/>
        </p:nvGrpSpPr>
        <p:grpSpPr>
          <a:xfrm>
            <a:off x="-29294" y="-16029"/>
            <a:ext cx="9198082" cy="1086300"/>
            <a:chOff x="-29322" y="-1887"/>
            <a:chExt cx="9198082" cy="1086300"/>
          </a:xfrm>
        </p:grpSpPr>
        <p:sp>
          <p:nvSpPr>
            <p:cNvPr id="590" name="Shape 590"/>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591" name="Shape 591"/>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598"/>
        <p:cNvGrpSpPr/>
        <p:nvPr/>
      </p:nvGrpSpPr>
      <p:grpSpPr>
        <a:xfrm>
          <a:off x="0" y="0"/>
          <a:ext cx="0" cy="0"/>
          <a:chOff x="0" y="0"/>
          <a:chExt cx="0" cy="0"/>
        </a:xfrm>
      </p:grpSpPr>
      <p:sp>
        <p:nvSpPr>
          <p:cNvPr id="599" name="Shape 599"/>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600" name="Shape 600"/>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601" name="Shape 60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2" name="Shape 602"/>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03" name="Shape 603"/>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04" name="Shape 604"/>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05" name="Shape 605"/>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606" name="Shape 606"/>
          <p:cNvGrpSpPr/>
          <p:nvPr/>
        </p:nvGrpSpPr>
        <p:grpSpPr>
          <a:xfrm>
            <a:off x="-29294" y="-16029"/>
            <a:ext cx="9198082" cy="1086300"/>
            <a:chOff x="-29322" y="-1887"/>
            <a:chExt cx="9198082" cy="1086300"/>
          </a:xfrm>
        </p:grpSpPr>
        <p:sp>
          <p:nvSpPr>
            <p:cNvPr id="607" name="Shape 607"/>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608" name="Shape 608"/>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2" sy="65002" flip="none" algn="tl"/>
        </a:blipFill>
        <a:effectLst/>
      </p:bgPr>
    </p:bg>
    <p:spTree>
      <p:nvGrpSpPr>
        <p:cNvPr id="1" name="Shape 614"/>
        <p:cNvGrpSpPr/>
        <p:nvPr/>
      </p:nvGrpSpPr>
      <p:grpSpPr>
        <a:xfrm>
          <a:off x="0" y="0"/>
          <a:ext cx="0" cy="0"/>
          <a:chOff x="0" y="0"/>
          <a:chExt cx="0" cy="0"/>
        </a:xfrm>
      </p:grpSpPr>
      <p:sp>
        <p:nvSpPr>
          <p:cNvPr id="615" name="Shape 615"/>
          <p:cNvSpPr/>
          <p:nvPr/>
        </p:nvSpPr>
        <p:spPr>
          <a:xfrm>
            <a:off x="-9525" y="-7143"/>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616" name="Shape 616"/>
          <p:cNvSpPr/>
          <p:nvPr/>
        </p:nvSpPr>
        <p:spPr>
          <a:xfrm>
            <a:off x="4381500" y="-7144"/>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617" name="Shape 617"/>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18" name="Shape 618"/>
          <p:cNvSpPr txBox="1">
            <a:spLocks noGrp="1"/>
          </p:cNvSpPr>
          <p:nvPr>
            <p:ph type="body" idx="1"/>
          </p:nvPr>
        </p:nvSpPr>
        <p:spPr>
          <a:xfrm>
            <a:off x="457200" y="1935480"/>
            <a:ext cx="8229600" cy="43890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19" name="Shape 619"/>
          <p:cNvSpPr txBox="1">
            <a:spLocks noGrp="1"/>
          </p:cNvSpPr>
          <p:nvPr>
            <p:ph type="dt" idx="10"/>
          </p:nvPr>
        </p:nvSpPr>
        <p:spPr>
          <a:xfrm>
            <a:off x="457200" y="6356467"/>
            <a:ext cx="21336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20" name="Shape 620"/>
          <p:cNvSpPr txBox="1">
            <a:spLocks noGrp="1"/>
          </p:cNvSpPr>
          <p:nvPr>
            <p:ph type="ftr" idx="11"/>
          </p:nvPr>
        </p:nvSpPr>
        <p:spPr>
          <a:xfrm>
            <a:off x="2667000" y="6356467"/>
            <a:ext cx="3352800" cy="365100"/>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Constantia"/>
                <a:ea typeface="Constantia"/>
                <a:cs typeface="Constantia"/>
                <a:sym typeface="Constantia"/>
              </a:defRPr>
            </a:lvl1pPr>
            <a:lvl2pPr marL="457200" marR="0" lvl="1" indent="0" algn="l" rtl="0">
              <a:spcBef>
                <a:spcPts val="0"/>
              </a:spcBef>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buNone/>
              <a:defRPr sz="1800" b="0" i="0" u="none" strike="noStrike" cap="none">
                <a:solidFill>
                  <a:schemeClr val="dk1"/>
                </a:solidFill>
                <a:latin typeface="Constantia"/>
                <a:ea typeface="Constantia"/>
                <a:cs typeface="Constantia"/>
                <a:sym typeface="Constantia"/>
              </a:defRPr>
            </a:lvl9pPr>
          </a:lstStyle>
          <a:p>
            <a:endParaRPr dirty="0"/>
          </a:p>
        </p:txBody>
      </p:sp>
      <p:sp>
        <p:nvSpPr>
          <p:cNvPr id="621" name="Shape 621"/>
          <p:cNvSpPr txBox="1">
            <a:spLocks noGrp="1"/>
          </p:cNvSpPr>
          <p:nvPr>
            <p:ph type="sldNum" idx="12"/>
          </p:nvPr>
        </p:nvSpPr>
        <p:spPr>
          <a:xfrm>
            <a:off x="7924800" y="6356467"/>
            <a:ext cx="762000" cy="3651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Constantia"/>
                <a:ea typeface="Constantia"/>
                <a:cs typeface="Constantia"/>
                <a:sym typeface="Constantia"/>
              </a:rPr>
              <a:t>‹#›</a:t>
            </a:fld>
            <a:endParaRPr lang="en-US" sz="1200" dirty="0">
              <a:solidFill>
                <a:srgbClr val="035C75"/>
              </a:solidFill>
              <a:latin typeface="Constantia"/>
              <a:ea typeface="Constantia"/>
              <a:cs typeface="Constantia"/>
              <a:sym typeface="Constantia"/>
            </a:endParaRPr>
          </a:p>
        </p:txBody>
      </p:sp>
      <p:grpSp>
        <p:nvGrpSpPr>
          <p:cNvPr id="622" name="Shape 622"/>
          <p:cNvGrpSpPr/>
          <p:nvPr/>
        </p:nvGrpSpPr>
        <p:grpSpPr>
          <a:xfrm>
            <a:off x="-29294" y="-16029"/>
            <a:ext cx="9198082" cy="1086300"/>
            <a:chOff x="-29322" y="-1887"/>
            <a:chExt cx="9198082" cy="1086300"/>
          </a:xfrm>
        </p:grpSpPr>
        <p:sp>
          <p:nvSpPr>
            <p:cNvPr id="623" name="Shape 623"/>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
          <p:nvSpPr>
            <p:cNvPr id="624" name="Shape 624"/>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dirty="0">
                <a:solidFill>
                  <a:srgbClr val="000000"/>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31"/>
        <p:cNvGrpSpPr/>
        <p:nvPr/>
      </p:nvGrpSpPr>
      <p:grpSpPr>
        <a:xfrm>
          <a:off x="0" y="0"/>
          <a:ext cx="0" cy="0"/>
          <a:chOff x="0" y="0"/>
          <a:chExt cx="0" cy="0"/>
        </a:xfrm>
      </p:grpSpPr>
      <p:sp>
        <p:nvSpPr>
          <p:cNvPr id="632" name="Shape 632"/>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633" name="Shape 633"/>
          <p:cNvSpPr/>
          <p:nvPr/>
        </p:nvSpPr>
        <p:spPr>
          <a:xfrm>
            <a:off x="44"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634" name="Shape 634"/>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35" name="Shape 635"/>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36" name="Shape 636"/>
          <p:cNvSpPr txBox="1">
            <a:spLocks noGrp="1"/>
          </p:cNvSpPr>
          <p:nvPr>
            <p:ph type="dt" idx="10"/>
          </p:nvPr>
        </p:nvSpPr>
        <p:spPr>
          <a:xfrm>
            <a:off x="823000" y="645986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37" name="Shape 637"/>
          <p:cNvSpPr txBox="1">
            <a:spLocks noGrp="1"/>
          </p:cNvSpPr>
          <p:nvPr>
            <p:ph type="ftr" idx="11"/>
          </p:nvPr>
        </p:nvSpPr>
        <p:spPr>
          <a:xfrm>
            <a:off x="2764640" y="645986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38" name="Shape 638"/>
          <p:cNvSpPr txBox="1">
            <a:spLocks noGrp="1"/>
          </p:cNvSpPr>
          <p:nvPr>
            <p:ph type="sldNum" idx="12"/>
          </p:nvPr>
        </p:nvSpPr>
        <p:spPr>
          <a:xfrm>
            <a:off x="7425384" y="645986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639" name="Shape 639"/>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64"/>
        <p:cNvGrpSpPr/>
        <p:nvPr/>
      </p:nvGrpSpPr>
      <p:grpSpPr>
        <a:xfrm>
          <a:off x="0" y="0"/>
          <a:ext cx="0" cy="0"/>
          <a:chOff x="0" y="0"/>
          <a:chExt cx="0" cy="0"/>
        </a:xfrm>
      </p:grpSpPr>
      <p:sp>
        <p:nvSpPr>
          <p:cNvPr id="665" name="Shape 665"/>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666" name="Shape 666"/>
          <p:cNvSpPr/>
          <p:nvPr/>
        </p:nvSpPr>
        <p:spPr>
          <a:xfrm>
            <a:off x="44"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667" name="Shape 667"/>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68" name="Shape 668"/>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69" name="Shape 669"/>
          <p:cNvSpPr txBox="1">
            <a:spLocks noGrp="1"/>
          </p:cNvSpPr>
          <p:nvPr>
            <p:ph type="dt" idx="10"/>
          </p:nvPr>
        </p:nvSpPr>
        <p:spPr>
          <a:xfrm>
            <a:off x="822999" y="6459862"/>
            <a:ext cx="1854300" cy="365099"/>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70" name="Shape 670"/>
          <p:cNvSpPr txBox="1">
            <a:spLocks noGrp="1"/>
          </p:cNvSpPr>
          <p:nvPr>
            <p:ph type="ftr" idx="11"/>
          </p:nvPr>
        </p:nvSpPr>
        <p:spPr>
          <a:xfrm>
            <a:off x="2764640" y="6459862"/>
            <a:ext cx="3617100" cy="365099"/>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71" name="Shape 671"/>
          <p:cNvSpPr txBox="1">
            <a:spLocks noGrp="1"/>
          </p:cNvSpPr>
          <p:nvPr>
            <p:ph type="sldNum" idx="12"/>
          </p:nvPr>
        </p:nvSpPr>
        <p:spPr>
          <a:xfrm>
            <a:off x="7425382" y="6459862"/>
            <a:ext cx="9840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672" name="Shape 672"/>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9"/>
        <p:cNvGrpSpPr/>
        <p:nvPr/>
      </p:nvGrpSpPr>
      <p:grpSpPr>
        <a:xfrm>
          <a:off x="0" y="0"/>
          <a:ext cx="0" cy="0"/>
          <a:chOff x="0" y="0"/>
          <a:chExt cx="0" cy="0"/>
        </a:xfrm>
      </p:grpSpPr>
      <p:sp>
        <p:nvSpPr>
          <p:cNvPr id="680" name="Shape 680"/>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681" name="Shape 681"/>
          <p:cNvSpPr/>
          <p:nvPr/>
        </p:nvSpPr>
        <p:spPr>
          <a:xfrm>
            <a:off x="44"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682" name="Shape 682"/>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83" name="Shape 683"/>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84" name="Shape 684"/>
          <p:cNvSpPr txBox="1">
            <a:spLocks noGrp="1"/>
          </p:cNvSpPr>
          <p:nvPr>
            <p:ph type="dt" idx="10"/>
          </p:nvPr>
        </p:nvSpPr>
        <p:spPr>
          <a:xfrm>
            <a:off x="822995" y="6459855"/>
            <a:ext cx="1854300" cy="365099"/>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85" name="Shape 685"/>
          <p:cNvSpPr txBox="1">
            <a:spLocks noGrp="1"/>
          </p:cNvSpPr>
          <p:nvPr>
            <p:ph type="ftr" idx="11"/>
          </p:nvPr>
        </p:nvSpPr>
        <p:spPr>
          <a:xfrm>
            <a:off x="2764640" y="6459855"/>
            <a:ext cx="3617100" cy="365099"/>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86" name="Shape 686"/>
          <p:cNvSpPr txBox="1">
            <a:spLocks noGrp="1"/>
          </p:cNvSpPr>
          <p:nvPr>
            <p:ph type="sldNum" idx="12"/>
          </p:nvPr>
        </p:nvSpPr>
        <p:spPr>
          <a:xfrm>
            <a:off x="7425378" y="6459855"/>
            <a:ext cx="9840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687" name="Shape 687"/>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9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4"/>
        <p:cNvGrpSpPr/>
        <p:nvPr/>
      </p:nvGrpSpPr>
      <p:grpSpPr>
        <a:xfrm>
          <a:off x="0" y="0"/>
          <a:ext cx="0" cy="0"/>
          <a:chOff x="0" y="0"/>
          <a:chExt cx="0" cy="0"/>
        </a:xfrm>
      </p:grpSpPr>
      <p:sp>
        <p:nvSpPr>
          <p:cNvPr id="695" name="Shape 695"/>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696" name="Shape 696"/>
          <p:cNvSpPr/>
          <p:nvPr/>
        </p:nvSpPr>
        <p:spPr>
          <a:xfrm>
            <a:off x="44"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697" name="Shape 697"/>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98" name="Shape 698"/>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99" name="Shape 699"/>
          <p:cNvSpPr txBox="1">
            <a:spLocks noGrp="1"/>
          </p:cNvSpPr>
          <p:nvPr>
            <p:ph type="dt" idx="10"/>
          </p:nvPr>
        </p:nvSpPr>
        <p:spPr>
          <a:xfrm>
            <a:off x="822994" y="6459851"/>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00" name="Shape 700"/>
          <p:cNvSpPr txBox="1">
            <a:spLocks noGrp="1"/>
          </p:cNvSpPr>
          <p:nvPr>
            <p:ph type="ftr" idx="11"/>
          </p:nvPr>
        </p:nvSpPr>
        <p:spPr>
          <a:xfrm>
            <a:off x="2764640" y="6459851"/>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01" name="Shape 701"/>
          <p:cNvSpPr txBox="1">
            <a:spLocks noGrp="1"/>
          </p:cNvSpPr>
          <p:nvPr>
            <p:ph type="sldNum" idx="12"/>
          </p:nvPr>
        </p:nvSpPr>
        <p:spPr>
          <a:xfrm>
            <a:off x="7425377" y="6459851"/>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02" name="Shape 702"/>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7" name="Shape 47"/>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8" name="Shape 48"/>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49" name="Shape 49"/>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9"/>
        <p:cNvGrpSpPr/>
        <p:nvPr/>
      </p:nvGrpSpPr>
      <p:grpSpPr>
        <a:xfrm>
          <a:off x="0" y="0"/>
          <a:ext cx="0" cy="0"/>
          <a:chOff x="0" y="0"/>
          <a:chExt cx="0" cy="0"/>
        </a:xfrm>
      </p:grpSpPr>
      <p:sp>
        <p:nvSpPr>
          <p:cNvPr id="710" name="Shape 710"/>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711" name="Shape 711"/>
          <p:cNvSpPr/>
          <p:nvPr/>
        </p:nvSpPr>
        <p:spPr>
          <a:xfrm>
            <a:off x="41"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712" name="Shape 712"/>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3" name="Shape 713"/>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14" name="Shape 714"/>
          <p:cNvSpPr txBox="1">
            <a:spLocks noGrp="1"/>
          </p:cNvSpPr>
          <p:nvPr>
            <p:ph type="dt" idx="10"/>
          </p:nvPr>
        </p:nvSpPr>
        <p:spPr>
          <a:xfrm>
            <a:off x="822991" y="645984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15" name="Shape 715"/>
          <p:cNvSpPr txBox="1">
            <a:spLocks noGrp="1"/>
          </p:cNvSpPr>
          <p:nvPr>
            <p:ph type="ftr" idx="11"/>
          </p:nvPr>
        </p:nvSpPr>
        <p:spPr>
          <a:xfrm>
            <a:off x="2764640" y="645984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16" name="Shape 716"/>
          <p:cNvSpPr txBox="1">
            <a:spLocks noGrp="1"/>
          </p:cNvSpPr>
          <p:nvPr>
            <p:ph type="sldNum" idx="12"/>
          </p:nvPr>
        </p:nvSpPr>
        <p:spPr>
          <a:xfrm>
            <a:off x="7425374" y="645984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17" name="Shape 717"/>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24"/>
        <p:cNvGrpSpPr/>
        <p:nvPr/>
      </p:nvGrpSpPr>
      <p:grpSpPr>
        <a:xfrm>
          <a:off x="0" y="0"/>
          <a:ext cx="0" cy="0"/>
          <a:chOff x="0" y="0"/>
          <a:chExt cx="0" cy="0"/>
        </a:xfrm>
      </p:grpSpPr>
      <p:sp>
        <p:nvSpPr>
          <p:cNvPr id="725" name="Shape 725"/>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726" name="Shape 726"/>
          <p:cNvSpPr/>
          <p:nvPr/>
        </p:nvSpPr>
        <p:spPr>
          <a:xfrm>
            <a:off x="37"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727" name="Shape 727"/>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28" name="Shape 728"/>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29" name="Shape 729"/>
          <p:cNvSpPr txBox="1">
            <a:spLocks noGrp="1"/>
          </p:cNvSpPr>
          <p:nvPr>
            <p:ph type="dt" idx="10"/>
          </p:nvPr>
        </p:nvSpPr>
        <p:spPr>
          <a:xfrm>
            <a:off x="822987" y="6459837"/>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30" name="Shape 730"/>
          <p:cNvSpPr txBox="1">
            <a:spLocks noGrp="1"/>
          </p:cNvSpPr>
          <p:nvPr>
            <p:ph type="ftr" idx="11"/>
          </p:nvPr>
        </p:nvSpPr>
        <p:spPr>
          <a:xfrm>
            <a:off x="2764640" y="6459837"/>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31" name="Shape 731"/>
          <p:cNvSpPr txBox="1">
            <a:spLocks noGrp="1"/>
          </p:cNvSpPr>
          <p:nvPr>
            <p:ph type="sldNum" idx="12"/>
          </p:nvPr>
        </p:nvSpPr>
        <p:spPr>
          <a:xfrm>
            <a:off x="7425370" y="6459837"/>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32" name="Shape 732"/>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9"/>
        <p:cNvGrpSpPr/>
        <p:nvPr/>
      </p:nvGrpSpPr>
      <p:grpSpPr>
        <a:xfrm>
          <a:off x="0" y="0"/>
          <a:ext cx="0" cy="0"/>
          <a:chOff x="0" y="0"/>
          <a:chExt cx="0" cy="0"/>
        </a:xfrm>
      </p:grpSpPr>
      <p:sp>
        <p:nvSpPr>
          <p:cNvPr id="740" name="Shape 740"/>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741" name="Shape 741"/>
          <p:cNvSpPr/>
          <p:nvPr/>
        </p:nvSpPr>
        <p:spPr>
          <a:xfrm>
            <a:off x="33"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742" name="Shape 742"/>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3" name="Shape 743"/>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44" name="Shape 744"/>
          <p:cNvSpPr txBox="1">
            <a:spLocks noGrp="1"/>
          </p:cNvSpPr>
          <p:nvPr>
            <p:ph type="dt" idx="10"/>
          </p:nvPr>
        </p:nvSpPr>
        <p:spPr>
          <a:xfrm>
            <a:off x="822982" y="6459828"/>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45" name="Shape 745"/>
          <p:cNvSpPr txBox="1">
            <a:spLocks noGrp="1"/>
          </p:cNvSpPr>
          <p:nvPr>
            <p:ph type="ftr" idx="11"/>
          </p:nvPr>
        </p:nvSpPr>
        <p:spPr>
          <a:xfrm>
            <a:off x="2764640" y="6459828"/>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46" name="Shape 746"/>
          <p:cNvSpPr txBox="1">
            <a:spLocks noGrp="1"/>
          </p:cNvSpPr>
          <p:nvPr>
            <p:ph type="sldNum" idx="12"/>
          </p:nvPr>
        </p:nvSpPr>
        <p:spPr>
          <a:xfrm>
            <a:off x="7425364" y="6459828"/>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47" name="Shape 747"/>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54"/>
        <p:cNvGrpSpPr/>
        <p:nvPr/>
      </p:nvGrpSpPr>
      <p:grpSpPr>
        <a:xfrm>
          <a:off x="0" y="0"/>
          <a:ext cx="0" cy="0"/>
          <a:chOff x="0" y="0"/>
          <a:chExt cx="0" cy="0"/>
        </a:xfrm>
      </p:grpSpPr>
      <p:sp>
        <p:nvSpPr>
          <p:cNvPr id="755" name="Shape 755"/>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756" name="Shape 756"/>
          <p:cNvSpPr/>
          <p:nvPr/>
        </p:nvSpPr>
        <p:spPr>
          <a:xfrm>
            <a:off x="26"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757" name="Shape 757"/>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58" name="Shape 758"/>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59" name="Shape 759"/>
          <p:cNvSpPr txBox="1">
            <a:spLocks noGrp="1"/>
          </p:cNvSpPr>
          <p:nvPr>
            <p:ph type="dt" idx="10"/>
          </p:nvPr>
        </p:nvSpPr>
        <p:spPr>
          <a:xfrm>
            <a:off x="822975" y="6459816"/>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60" name="Shape 760"/>
          <p:cNvSpPr txBox="1">
            <a:spLocks noGrp="1"/>
          </p:cNvSpPr>
          <p:nvPr>
            <p:ph type="ftr" idx="11"/>
          </p:nvPr>
        </p:nvSpPr>
        <p:spPr>
          <a:xfrm>
            <a:off x="2764640" y="6459816"/>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61" name="Shape 761"/>
          <p:cNvSpPr txBox="1">
            <a:spLocks noGrp="1"/>
          </p:cNvSpPr>
          <p:nvPr>
            <p:ph type="sldNum" idx="12"/>
          </p:nvPr>
        </p:nvSpPr>
        <p:spPr>
          <a:xfrm>
            <a:off x="7425359" y="6459816"/>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62" name="Shape 762"/>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9"/>
        <p:cNvGrpSpPr/>
        <p:nvPr/>
      </p:nvGrpSpPr>
      <p:grpSpPr>
        <a:xfrm>
          <a:off x="0" y="0"/>
          <a:ext cx="0" cy="0"/>
          <a:chOff x="0" y="0"/>
          <a:chExt cx="0" cy="0"/>
        </a:xfrm>
      </p:grpSpPr>
      <p:sp>
        <p:nvSpPr>
          <p:cNvPr id="770" name="Shape 770"/>
          <p:cNvSpPr/>
          <p:nvPr/>
        </p:nvSpPr>
        <p:spPr>
          <a:xfrm>
            <a:off x="1" y="6400800"/>
            <a:ext cx="9144000" cy="457200"/>
          </a:xfrm>
          <a:prstGeom prst="rect">
            <a:avLst/>
          </a:prstGeom>
          <a:solidFill>
            <a:srgbClr val="618097"/>
          </a:solidFill>
          <a:ln>
            <a:noFill/>
          </a:ln>
        </p:spPr>
        <p:txBody>
          <a:bodyPr lIns="91425" tIns="91425" rIns="91425" bIns="91425" anchor="ctr" anchorCtr="0">
            <a:noAutofit/>
          </a:bodyPr>
          <a:lstStyle/>
          <a:p>
            <a:pPr lvl="0">
              <a:spcBef>
                <a:spcPts val="0"/>
              </a:spcBef>
              <a:buNone/>
            </a:pPr>
            <a:endParaRPr dirty="0"/>
          </a:p>
        </p:txBody>
      </p:sp>
      <p:sp>
        <p:nvSpPr>
          <p:cNvPr id="771" name="Shape 771"/>
          <p:cNvSpPr/>
          <p:nvPr/>
        </p:nvSpPr>
        <p:spPr>
          <a:xfrm>
            <a:off x="19" y="6334316"/>
            <a:ext cx="91440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772" name="Shape 772"/>
          <p:cNvSpPr txBox="1">
            <a:spLocks noGrp="1"/>
          </p:cNvSpPr>
          <p:nvPr>
            <p:ph type="title"/>
          </p:nvPr>
        </p:nvSpPr>
        <p:spPr>
          <a:xfrm>
            <a:off x="822959" y="286607"/>
            <a:ext cx="75438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3" name="Shape 773"/>
          <p:cNvSpPr txBox="1">
            <a:spLocks noGrp="1"/>
          </p:cNvSpPr>
          <p:nvPr>
            <p:ph type="body" idx="1"/>
          </p:nvPr>
        </p:nvSpPr>
        <p:spPr>
          <a:xfrm>
            <a:off x="822959" y="1845733"/>
            <a:ext cx="7543800" cy="40233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74" name="Shape 774"/>
          <p:cNvSpPr txBox="1">
            <a:spLocks noGrp="1"/>
          </p:cNvSpPr>
          <p:nvPr>
            <p:ph type="dt" idx="10"/>
          </p:nvPr>
        </p:nvSpPr>
        <p:spPr>
          <a:xfrm>
            <a:off x="822969" y="6459801"/>
            <a:ext cx="18543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75" name="Shape 775"/>
          <p:cNvSpPr txBox="1">
            <a:spLocks noGrp="1"/>
          </p:cNvSpPr>
          <p:nvPr>
            <p:ph type="ftr" idx="11"/>
          </p:nvPr>
        </p:nvSpPr>
        <p:spPr>
          <a:xfrm>
            <a:off x="2764640" y="6459801"/>
            <a:ext cx="3617100" cy="365100"/>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76" name="Shape 776"/>
          <p:cNvSpPr txBox="1">
            <a:spLocks noGrp="1"/>
          </p:cNvSpPr>
          <p:nvPr>
            <p:ph type="sldNum" idx="12"/>
          </p:nvPr>
        </p:nvSpPr>
        <p:spPr>
          <a:xfrm>
            <a:off x="7425352" y="6459801"/>
            <a:ext cx="984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dirty="0">
              <a:solidFill>
                <a:srgbClr val="FFFFFF"/>
              </a:solidFill>
              <a:latin typeface="Calibri"/>
              <a:ea typeface="Calibri"/>
              <a:cs typeface="Calibri"/>
              <a:sym typeface="Calibri"/>
            </a:endParaRPr>
          </a:p>
        </p:txBody>
      </p:sp>
      <p:cxnSp>
        <p:nvCxnSpPr>
          <p:cNvPr id="777" name="Shape 777"/>
          <p:cNvCxnSpPr/>
          <p:nvPr/>
        </p:nvCxnSpPr>
        <p:spPr>
          <a:xfrm>
            <a:off x="895149" y="1737844"/>
            <a:ext cx="74751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4" r:id="rId1"/>
    <p:sldLayoutId id="214748370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 name="Shape 57"/>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58" name="Shape 58"/>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5" name="Shape 65"/>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6" name="Shape 66"/>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67" name="Shape 67"/>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5" name="Shape 75"/>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76" name="Shape 76"/>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body" idx="1"/>
          </p:nvPr>
        </p:nvSpPr>
        <p:spPr>
          <a:xfrm>
            <a:off x="457200" y="1600205"/>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4" name="Shape 84"/>
          <p:cNvPicPr preferRelativeResize="0"/>
          <p:nvPr/>
        </p:nvPicPr>
        <p:blipFill rotWithShape="1">
          <a:blip r:embed="rId3">
            <a:alphaModFix/>
          </a:blip>
          <a:srcRect/>
          <a:stretch/>
        </p:blipFill>
        <p:spPr>
          <a:xfrm>
            <a:off x="7654914" y="6243557"/>
            <a:ext cx="1413000" cy="538200"/>
          </a:xfrm>
          <a:prstGeom prst="rect">
            <a:avLst/>
          </a:prstGeom>
          <a:noFill/>
          <a:ln>
            <a:noFill/>
          </a:ln>
        </p:spPr>
      </p:pic>
      <p:sp>
        <p:nvSpPr>
          <p:cNvPr id="85" name="Shape 85"/>
          <p:cNvSpPr txBox="1">
            <a:spLocks noGrp="1"/>
          </p:cNvSpPr>
          <p:nvPr>
            <p:ph type="ftr" idx="11"/>
          </p:nvPr>
        </p:nvSpPr>
        <p:spPr>
          <a:xfrm>
            <a:off x="457200" y="6356467"/>
            <a:ext cx="5562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366092"/>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9.xml"/>
  <Relationship Id="rId2" Type="http://schemas.openxmlformats.org/officeDocument/2006/relationships/notesSlide" Target="../notesSlides/notesSlide8.xml"/>
  <Relationship Id="rId3" Type="http://schemas.openxmlformats.org/officeDocument/2006/relationships/image" Target="../media/image7.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0.xml"/>
  <Relationship Id="rId2" Type="http://schemas.openxmlformats.org/officeDocument/2006/relationships/notesSlide" Target="../notesSlides/notesSlide9.xml"/>
  <Relationship Id="rId3" Type="http://schemas.openxmlformats.org/officeDocument/2006/relationships/image" Target="../media/image8.png"/>
  <Relationship Id="rId4" Type="http://schemas.openxmlformats.org/officeDocument/2006/relationships/image" Target="../media/image9.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1.xml"/>
  <Relationship Id="rId2" Type="http://schemas.openxmlformats.org/officeDocument/2006/relationships/notesSlide" Target="../notesSlides/notesSlide10.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1.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4.xml"/>
  <Relationship Id="rId2" Type="http://schemas.openxmlformats.org/officeDocument/2006/relationships/notesSlide" Target="../notesSlides/notesSlide13.xml"/>
  <Relationship Id="rId3" Type="http://schemas.openxmlformats.org/officeDocument/2006/relationships/image" Target="../media/image10.jp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5.xml"/>
  <Relationship Id="rId2" Type="http://schemas.openxmlformats.org/officeDocument/2006/relationships/notesSlide" Target="../notesSlides/notesSlide14.xml"/>
  <Relationship Id="rId3" Type="http://schemas.openxmlformats.org/officeDocument/2006/relationships/image" Target="../media/image11.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notesSlide" Target="../notesSlides/notesSlide15.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7.xml"/>
  <Relationship Id="rId2" Type="http://schemas.openxmlformats.org/officeDocument/2006/relationships/notesSlide" Target="../notesSlides/notesSlide16.xml"/>
  <Relationship Id="rId3" Type="http://schemas.openxmlformats.org/officeDocument/2006/relationships/image" Target="../media/image12.jpg"/>
  <Relationship Id="rId4" Type="http://schemas.openxmlformats.org/officeDocument/2006/relationships/image" Target="../media/image13.jp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notesSlide" Target="../notesSlides/notesSlide17.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9.xml"/>
  <Relationship Id="rId2" Type="http://schemas.openxmlformats.org/officeDocument/2006/relationships/notesSlide" Target="../notesSlides/notesSlide18.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0.xml"/>
  <Relationship Id="rId2" Type="http://schemas.openxmlformats.org/officeDocument/2006/relationships/notesSlide" Target="../notesSlides/notesSlide19.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1.xml"/>
  <Relationship Id="rId2" Type="http://schemas.openxmlformats.org/officeDocument/2006/relationships/notesSlide" Target="../notesSlides/notesSlide20.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2.xml"/>
  <Relationship Id="rId2" Type="http://schemas.openxmlformats.org/officeDocument/2006/relationships/notesSlide" Target="../notesSlides/notesSlide21.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4.xml"/>
  <Relationship Id="rId2" Type="http://schemas.openxmlformats.org/officeDocument/2006/relationships/image" Target="../media/image14.jpeg"/>
  <Relationship Id="rId3" Type="http://schemas.openxmlformats.org/officeDocument/2006/relationships/image" Target="../media/image15.gif"/>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4.xml"/>
  <Relationship Id="rId2" Type="http://schemas.openxmlformats.org/officeDocument/2006/relationships/notesSlide" Target="../notesSlides/notesSlide22.xml"/>
  <Relationship Id="rId3" Type="http://schemas.openxmlformats.org/officeDocument/2006/relationships/image" Target="../media/image19.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notesSlide" Target="../notesSlides/notesSlide23.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6.xml"/>
  <Relationship Id="rId2" Type="http://schemas.openxmlformats.org/officeDocument/2006/relationships/notesSlide" Target="../notesSlides/notesSlide24.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7.xml"/>
  <Relationship Id="rId2" Type="http://schemas.openxmlformats.org/officeDocument/2006/relationships/notesSlide" Target="../notesSlides/notesSlide25.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26.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9.xml"/>
  <Relationship Id="rId2" Type="http://schemas.openxmlformats.org/officeDocument/2006/relationships/notesSlide" Target="../notesSlides/notesSlide27.xml"/>
  <Relationship Id="rId3" Type="http://schemas.openxmlformats.org/officeDocument/2006/relationships/image" Target="../media/image20.jpg"/>
  <Relationship Id="rId4" Type="http://schemas.openxmlformats.org/officeDocument/2006/relationships/image" Target="../media/image21.jp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notesSlide" Target="../notesSlides/notesSlide28.xml"/>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31.xml"/>
  <Relationship Id="rId2" Type="http://schemas.openxmlformats.org/officeDocument/2006/relationships/notesSlide" Target="../notesSlides/notesSlide29.xml"/>
  <Relationship Id="rId3" Type="http://schemas.openxmlformats.org/officeDocument/2006/relationships/image" Target="../media/image22.jpg"/>
  <Relationship Id="rId4" Type="http://schemas.openxmlformats.org/officeDocument/2006/relationships/image" Target="../media/image23.jpg"/>
  <Relationship Id="rId5" Type="http://schemas.openxmlformats.org/officeDocument/2006/relationships/image" Target="../media/image24.jpg"/>
  <Relationship Id="rId6" Type="http://schemas.openxmlformats.org/officeDocument/2006/relationships/image" Target="../media/image25.jp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32.xml"/>
  <Relationship Id="rId2" Type="http://schemas.openxmlformats.org/officeDocument/2006/relationships/notesSlide" Target="../notesSlides/notesSlide30.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33.xml"/>
  <Relationship Id="rId2" Type="http://schemas.openxmlformats.org/officeDocument/2006/relationships/notesSlide" Target="../notesSlides/notesSlide31.xml"/>
  <Relationship Id="rId3" Type="http://schemas.openxmlformats.org/officeDocument/2006/relationships/image" Target="../media/image26.jpg"/>
  <Relationship Id="rId4" Type="http://schemas.openxmlformats.org/officeDocument/2006/relationships/image" Target="../media/image27.jp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34.xml"/>
  <Relationship Id="rId2" Type="http://schemas.openxmlformats.org/officeDocument/2006/relationships/notesSlide" Target="../notesSlides/notesSlide32.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35.xml"/>
  <Relationship Id="rId2" Type="http://schemas.openxmlformats.org/officeDocument/2006/relationships/notesSlide" Target="../notesSlides/notesSlide33.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36.xml"/>
  <Relationship Id="rId2" Type="http://schemas.openxmlformats.org/officeDocument/2006/relationships/notesSlide" Target="../notesSlides/notesSlide34.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37.xml"/>
  <Relationship Id="rId2" Type="http://schemas.openxmlformats.org/officeDocument/2006/relationships/notesSlide" Target="../notesSlides/notesSlide35.xml"/>
  <Relationship Id="rId3" Type="http://schemas.openxmlformats.org/officeDocument/2006/relationships/image" Target="../media/image28.jp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38.xml"/>
  <Relationship Id="rId2" Type="http://schemas.openxmlformats.org/officeDocument/2006/relationships/notesSlide" Target="../notesSlides/notesSlide36.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39.xml"/>
  <Relationship Id="rId2" Type="http://schemas.openxmlformats.org/officeDocument/2006/relationships/notesSlide" Target="../notesSlides/notesSlide37.xml"/>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40.xml"/>
  <Relationship Id="rId2" Type="http://schemas.openxmlformats.org/officeDocument/2006/relationships/notesSlide" Target="../notesSlides/notesSlide38.xml"/>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41.xml"/>
  <Relationship Id="rId2" Type="http://schemas.openxmlformats.org/officeDocument/2006/relationships/notesSlide" Target="../notesSlides/notesSlide39.xml"/>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42.xml"/>
  <Relationship Id="rId2" Type="http://schemas.openxmlformats.org/officeDocument/2006/relationships/notesSlide" Target="../notesSlides/notesSlide40.xml"/>
  <Relationship Id="rId3" Type="http://schemas.openxmlformats.org/officeDocument/2006/relationships/image" Target="../media/image29.png"/>
  <Relationship Id="rId4" Type="http://schemas.openxmlformats.org/officeDocument/2006/relationships/image" Target="../media/image30.pn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43.xml"/>
  <Relationship Id="rId2" Type="http://schemas.openxmlformats.org/officeDocument/2006/relationships/notesSlide" Target="../notesSlides/notesSlide41.xml"/>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44.xml"/>
  <Relationship Id="rId2" Type="http://schemas.openxmlformats.org/officeDocument/2006/relationships/notesSlide" Target="../notesSlides/notesSlide42.xml"/>
  <Relationship Id="rId3" Type="http://schemas.openxmlformats.org/officeDocument/2006/relationships/image" Target="../media/image31.jpg"/>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45.xml"/>
  <Relationship Id="rId2" Type="http://schemas.openxmlformats.org/officeDocument/2006/relationships/notesSlide" Target="../notesSlides/notesSlide43.xml"/>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46.xml"/>
  <Relationship Id="rId2" Type="http://schemas.openxmlformats.org/officeDocument/2006/relationships/notesSlide" Target="../notesSlides/notesSlide44.xml"/>
  <Relationship Id="rId3" Type="http://schemas.openxmlformats.org/officeDocument/2006/relationships/image" Target="../media/image32.jpg"/>
  <Relationship Id="rId4" Type="http://schemas.openxmlformats.org/officeDocument/2006/relationships/image" Target="../media/image33.jp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47.xml"/>
  <Relationship Id="rId2" Type="http://schemas.openxmlformats.org/officeDocument/2006/relationships/notesSlide" Target="../notesSlides/notesSlide45.xml"/>
  <Relationship Id="rId3" Type="http://schemas.openxmlformats.org/officeDocument/2006/relationships/image" Target="../media/image34.jp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4.jpg"/>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48.xml"/>
  <Relationship Id="rId2" Type="http://schemas.openxmlformats.org/officeDocument/2006/relationships/notesSlide" Target="../notesSlides/notesSlide46.xml"/>
  <Relationship Id="rId3" Type="http://schemas.openxmlformats.org/officeDocument/2006/relationships/hyperlink" TargetMode="External" Target="mailto:kzanchi@centerlw.org"/>
  <Relationship Id="rId4" Type="http://schemas.openxmlformats.org/officeDocument/2006/relationships/image" Target="../media/image35.png"/>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49.xml"/>
  <Relationship Id="rId2" Type="http://schemas.openxmlformats.org/officeDocument/2006/relationships/notesSlide" Target="../notesSlides/notesSlide47.xml"/>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50.xml"/>
  <Relationship Id="rId2" Type="http://schemas.openxmlformats.org/officeDocument/2006/relationships/notesSlide" Target="../notesSlides/notesSlide48.xml"/>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51.xml"/>
  <Relationship Id="rId2" Type="http://schemas.openxmlformats.org/officeDocument/2006/relationships/notesSlide" Target="../notesSlides/notesSlide49.xml"/>
  <Relationship Id="rId3" Type="http://schemas.openxmlformats.org/officeDocument/2006/relationships/image" Target="../media/image36.jpg"/>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51.xml"/>
  <Relationship Id="rId2" Type="http://schemas.openxmlformats.org/officeDocument/2006/relationships/notesSlide" Target="../notesSlides/notesSlide50.xml"/>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52.xml"/>
  <Relationship Id="rId2" Type="http://schemas.openxmlformats.org/officeDocument/2006/relationships/notesSlide" Target="../notesSlides/notesSlide51.xml"/>
  <Relationship Id="rId3" Type="http://schemas.openxmlformats.org/officeDocument/2006/relationships/image" Target="../media/image37.jpg"/>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53.xml"/>
  <Relationship Id="rId2" Type="http://schemas.openxmlformats.org/officeDocument/2006/relationships/notesSlide" Target="../notesSlides/notesSlide52.xml"/>
  <Relationship Id="rId3" Type="http://schemas.openxmlformats.org/officeDocument/2006/relationships/image" Target="../media/image38.jpg"/>
  <Relationship Id="rId4" Type="http://schemas.openxmlformats.org/officeDocument/2006/relationships/image" Target="../media/image39.png"/>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54.xml"/>
  <Relationship Id="rId2" Type="http://schemas.openxmlformats.org/officeDocument/2006/relationships/notesSlide" Target="../notesSlides/notesSlide53.xml"/>
  <Relationship Id="rId3" Type="http://schemas.openxmlformats.org/officeDocument/2006/relationships/hyperlink" TargetMode="External" Target="http://www.massmatch.org/"/>
  <Relationship Id="rId4" Type="http://schemas.openxmlformats.org/officeDocument/2006/relationships/hyperlink" TargetMode="External" Target="http://www.w3.org/WAI/eval/selectingtools.html"/>
</Relationships>

</file>

<file path=ppt/slides/_rels/slide59.xml.rels><?xml version="1.0" encoding="UTF-8"?>

<Relationships xmlns="http://schemas.openxmlformats.org/package/2006/relationships">
  <Relationship Id="rId1" Type="http://schemas.openxmlformats.org/officeDocument/2006/relationships/slideLayout" Target="../slideLayouts/slideLayout55.xml"/>
  <Relationship Id="rId2" Type="http://schemas.openxmlformats.org/officeDocument/2006/relationships/notesSlide" Target="../notesSlides/notesSlide54.xml"/>
  <Relationship Id="rId3" Type="http://schemas.openxmlformats.org/officeDocument/2006/relationships/hyperlink" TargetMode="External" Target="http://sdaus.com/resources"/>
</Relationships>

</file>

<file path=ppt/slides/_rels/slide6.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image" Target="../media/image5.jpg"/>
</Relationships>

</file>

<file path=ppt/slides/_rels/slide60.xml.rels><?xml version="1.0" encoding="UTF-8"?>

<Relationships xmlns="http://schemas.openxmlformats.org/package/2006/relationships">
  <Relationship Id="rId1" Type="http://schemas.openxmlformats.org/officeDocument/2006/relationships/slideLayout" Target="../slideLayouts/slideLayout56.xml"/>
  <Relationship Id="rId2" Type="http://schemas.openxmlformats.org/officeDocument/2006/relationships/notesSlide" Target="../notesSlides/notesSlide55.xml"/>
</Relationships>

</file>

<file path=ppt/slides/_rels/slide61.xml.rels><?xml version="1.0" encoding="UTF-8"?>

<Relationships xmlns="http://schemas.openxmlformats.org/package/2006/relationships">
  <Relationship Id="rId1" Type="http://schemas.openxmlformats.org/officeDocument/2006/relationships/slideLayout" Target="../slideLayouts/slideLayout57.xml"/>
  <Relationship Id="rId2" Type="http://schemas.openxmlformats.org/officeDocument/2006/relationships/notesSlide" Target="../notesSlides/notesSlide56.xml"/>
</Relationships>

</file>

<file path=ppt/slides/_rels/slide62.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57.xml"/>
</Relationships>

</file>

<file path=ppt/slides/_rels/slide6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Relationships xmlns="http://schemas.openxmlformats.org/package/2006/relationships">
  <Relationship Id="rId1" Type="http://schemas.openxmlformats.org/officeDocument/2006/relationships/slideLayout" Target="../slideLayouts/slideLayout59.xml"/>
  <Relationship Id="rId2" Type="http://schemas.openxmlformats.org/officeDocument/2006/relationships/notesSlide" Target="../notesSlides/notesSlide58.xml"/>
  <Relationship Id="rId3" Type="http://schemas.openxmlformats.org/officeDocument/2006/relationships/image" Target="../media/image40.jpg"/>
  <Relationship Id="rId4" Type="http://schemas.openxmlformats.org/officeDocument/2006/relationships/image" Target="../media/image41.jpg"/>
</Relationships>

</file>

<file path=ppt/slides/_rels/slide65.xml.rels><?xml version="1.0" encoding="UTF-8"?>

<Relationships xmlns="http://schemas.openxmlformats.org/package/2006/relationships">
  <Relationship Id="rId1" Type="http://schemas.openxmlformats.org/officeDocument/2006/relationships/slideLayout" Target="../slideLayouts/slideLayout58.xml"/>
  <Relationship Id="rId10" Type="http://schemas.openxmlformats.org/officeDocument/2006/relationships/image" Target="../media/image49.png"/>
  <Relationship Id="rId2" Type="http://schemas.openxmlformats.org/officeDocument/2006/relationships/notesSlide" Target="../notesSlides/notesSlide59.xml"/>
  <Relationship Id="rId3" Type="http://schemas.openxmlformats.org/officeDocument/2006/relationships/image" Target="../media/image42.jpg"/>
  <Relationship Id="rId4" Type="http://schemas.openxmlformats.org/officeDocument/2006/relationships/image" Target="../media/image43.png"/>
  <Relationship Id="rId5" Type="http://schemas.openxmlformats.org/officeDocument/2006/relationships/image" Target="../media/image44.png"/>
  <Relationship Id="rId6" Type="http://schemas.openxmlformats.org/officeDocument/2006/relationships/image" Target="../media/image45.jpg"/>
  <Relationship Id="rId7" Type="http://schemas.openxmlformats.org/officeDocument/2006/relationships/image" Target="../media/image46.png"/>
  <Relationship Id="rId8" Type="http://schemas.openxmlformats.org/officeDocument/2006/relationships/image" Target="../media/image47.png"/>
  <Relationship Id="rId9" Type="http://schemas.openxmlformats.org/officeDocument/2006/relationships/image" Target="../media/image48.png"/>
</Relationships>

</file>

<file path=ppt/slides/_rels/slide66.xml.rels><?xml version="1.0" encoding="UTF-8"?>

<Relationships xmlns="http://schemas.openxmlformats.org/package/2006/relationships">
  <Relationship Id="rId1" Type="http://schemas.openxmlformats.org/officeDocument/2006/relationships/slideLayout" Target="../slideLayouts/slideLayout58.xml"/>
  <Relationship Id="rId10" Type="http://schemas.openxmlformats.org/officeDocument/2006/relationships/image" Target="../media/image57.png"/>
  <Relationship Id="rId11" Type="http://schemas.openxmlformats.org/officeDocument/2006/relationships/image" Target="../media/image58.png"/>
  <Relationship Id="rId2" Type="http://schemas.openxmlformats.org/officeDocument/2006/relationships/notesSlide" Target="../notesSlides/notesSlide60.xml"/>
  <Relationship Id="rId3" Type="http://schemas.openxmlformats.org/officeDocument/2006/relationships/image" Target="../media/image50.jpg"/>
  <Relationship Id="rId4" Type="http://schemas.openxmlformats.org/officeDocument/2006/relationships/image" Target="../media/image51.png"/>
  <Relationship Id="rId5" Type="http://schemas.openxmlformats.org/officeDocument/2006/relationships/image" Target="../media/image52.png"/>
  <Relationship Id="rId6" Type="http://schemas.openxmlformats.org/officeDocument/2006/relationships/image" Target="../media/image53.png"/>
  <Relationship Id="rId7" Type="http://schemas.openxmlformats.org/officeDocument/2006/relationships/image" Target="../media/image54.jpg"/>
  <Relationship Id="rId8" Type="http://schemas.openxmlformats.org/officeDocument/2006/relationships/image" Target="../media/image55.jpg"/>
  <Relationship Id="rId9" Type="http://schemas.openxmlformats.org/officeDocument/2006/relationships/image" Target="../media/image56.png"/>
</Relationships>

</file>

<file path=ppt/slides/_rels/slide67.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1.xml"/>
</Relationships>

</file>

<file path=ppt/slides/_rels/slide68.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2.xml"/>
</Relationships>

</file>

<file path=ppt/slides/_rels/slide69.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3.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6.jpg"/>
</Relationships>

</file>

<file path=ppt/slides/_rels/slide70.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4.xml"/>
</Relationships>

</file>

<file path=ppt/slides/_rels/slide71.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5.xml"/>
</Relationships>

</file>

<file path=ppt/slides/_rels/slide72.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6.xml"/>
</Relationships>

</file>

<file path=ppt/slides/_rels/slide73.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7.xml"/>
  <Relationship Id="rId3" Type="http://schemas.openxmlformats.org/officeDocument/2006/relationships/image" Target="../media/image59.jpg"/>
  <Relationship Id="rId4" Type="http://schemas.openxmlformats.org/officeDocument/2006/relationships/image" Target="../media/image55.jpg"/>
  <Relationship Id="rId5" Type="http://schemas.openxmlformats.org/officeDocument/2006/relationships/image" Target="../media/image41.jpg"/>
  <Relationship Id="rId6" Type="http://schemas.openxmlformats.org/officeDocument/2006/relationships/image" Target="../media/image60.png"/>
</Relationships>

</file>

<file path=ppt/slides/_rels/slide74.xml.rels><?xml version="1.0" encoding="UTF-8"?>

<Relationships xmlns="http://schemas.openxmlformats.org/package/2006/relationships">
  <Relationship Id="rId1" Type="http://schemas.openxmlformats.org/officeDocument/2006/relationships/slideLayout" Target="../slideLayouts/slideLayout58.xml"/>
  <Relationship Id="rId2" Type="http://schemas.openxmlformats.org/officeDocument/2006/relationships/notesSlide" Target="../notesSlides/notesSlide68.xml"/>
  <Relationship Id="rId3" Type="http://schemas.openxmlformats.org/officeDocument/2006/relationships/hyperlink" TargetMode="External" Target="mailto:BDitomasso@ESBCI.org"/>
  <Relationship Id="rId4" Type="http://schemas.openxmlformats.org/officeDocument/2006/relationships/image" Target="../media/image61.png"/>
</Relationships>

</file>

<file path=ppt/slides/_rels/slide7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6.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7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9.xml"/>
  <Relationship Id="rId3" Type="http://schemas.openxmlformats.org/officeDocument/2006/relationships/image" Target="../media/image62.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Centered Design </a:t>
            </a:r>
            <a:r>
              <a:rPr lang="en-US" dirty="0" smtClean="0"/>
              <a:t>Workshop Outline</a:t>
            </a:r>
            <a:endParaRPr lang="en-US" dirty="0"/>
          </a:p>
        </p:txBody>
      </p:sp>
      <p:sp>
        <p:nvSpPr>
          <p:cNvPr id="3" name="Text Placeholder 2"/>
          <p:cNvSpPr>
            <a:spLocks noGrp="1"/>
          </p:cNvSpPr>
          <p:nvPr>
            <p:ph type="body" idx="1"/>
          </p:nvPr>
        </p:nvSpPr>
        <p:spPr/>
        <p:txBody>
          <a:bodyPr/>
          <a:lstStyle/>
          <a:p>
            <a:pPr marL="774700" indent="-571500">
              <a:buFont typeface="+mj-lt"/>
              <a:buAutoNum type="romanUcPeriod"/>
            </a:pPr>
            <a:r>
              <a:rPr lang="en-US" dirty="0" smtClean="0"/>
              <a:t>Panel presentations 1:20-1:50</a:t>
            </a:r>
          </a:p>
          <a:p>
            <a:pPr marL="774700" indent="-571500">
              <a:buFont typeface="+mj-lt"/>
              <a:buAutoNum type="romanUcPeriod"/>
            </a:pPr>
            <a:r>
              <a:rPr lang="en-US" dirty="0" smtClean="0"/>
              <a:t>Hands-on exercise 1:50-2:15</a:t>
            </a:r>
          </a:p>
          <a:p>
            <a:pPr marL="774700" indent="-571500">
              <a:buFont typeface="+mj-lt"/>
              <a:buAutoNum type="romanUcPeriod"/>
            </a:pPr>
            <a:r>
              <a:rPr lang="en-US" dirty="0" smtClean="0"/>
              <a:t>Q&amp;A (if time permits)</a:t>
            </a:r>
            <a:endParaRPr lang="en-US" dirty="0"/>
          </a:p>
        </p:txBody>
      </p:sp>
    </p:spTree>
    <p:extLst>
      <p:ext uri="{BB962C8B-B14F-4D97-AF65-F5344CB8AC3E}">
        <p14:creationId xmlns:p14="http://schemas.microsoft.com/office/powerpoint/2010/main" val="1743182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BERKSHIRE BUSINESSES</a:t>
            </a:r>
          </a:p>
        </p:txBody>
      </p:sp>
      <p:sp>
        <p:nvSpPr>
          <p:cNvPr id="1032" name="Shape 1032"/>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pic>
        <p:nvPicPr>
          <p:cNvPr id="1033" name="Shape 1033"/>
          <p:cNvPicPr preferRelativeResize="0"/>
          <p:nvPr/>
        </p:nvPicPr>
        <p:blipFill rotWithShape="1">
          <a:blip r:embed="rId3">
            <a:alphaModFix/>
          </a:blip>
          <a:srcRect/>
          <a:stretch/>
        </p:blipFill>
        <p:spPr>
          <a:xfrm>
            <a:off x="457200" y="1600205"/>
            <a:ext cx="8229600" cy="4525963"/>
          </a:xfrm>
          <a:prstGeom prst="rect">
            <a:avLst/>
          </a:prstGeom>
          <a:noFill/>
          <a:ln>
            <a:noFill/>
          </a:ln>
        </p:spPr>
      </p:pic>
      <p:sp>
        <p:nvSpPr>
          <p:cNvPr id="1034" name="Shape 1034"/>
          <p:cNvSpPr txBox="1"/>
          <p:nvPr/>
        </p:nvSpPr>
        <p:spPr>
          <a:xfrm>
            <a:off x="571500" y="4881569"/>
            <a:ext cx="2266949" cy="171449"/>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a:p>
        </p:txBody>
      </p:sp>
      <p:sp>
        <p:nvSpPr>
          <p:cNvPr id="1035" name="Shape 1035"/>
          <p:cNvSpPr txBox="1"/>
          <p:nvPr/>
        </p:nvSpPr>
        <p:spPr>
          <a:xfrm>
            <a:off x="695325" y="4748217"/>
            <a:ext cx="2419350" cy="2762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i="1"/>
              <a:t>Source: 2014 County Business </a:t>
            </a:r>
            <a:r>
              <a:rPr lang="en-US" sz="1050" i="1"/>
              <a:t>Patterns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BERKSHIRE BUSINESSES </a:t>
            </a:r>
          </a:p>
        </p:txBody>
      </p:sp>
      <p:sp>
        <p:nvSpPr>
          <p:cNvPr id="1041" name="Shape 1041"/>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pic>
        <p:nvPicPr>
          <p:cNvPr id="1042" name="Shape 1042"/>
          <p:cNvPicPr preferRelativeResize="0"/>
          <p:nvPr/>
        </p:nvPicPr>
        <p:blipFill rotWithShape="1">
          <a:blip r:embed="rId3">
            <a:alphaModFix/>
          </a:blip>
          <a:srcRect/>
          <a:stretch/>
        </p:blipFill>
        <p:spPr>
          <a:xfrm>
            <a:off x="457200" y="1600205"/>
            <a:ext cx="8229600" cy="4525963"/>
          </a:xfrm>
          <a:prstGeom prst="rect">
            <a:avLst/>
          </a:prstGeom>
          <a:noFill/>
          <a:ln>
            <a:noFill/>
          </a:ln>
        </p:spPr>
      </p:pic>
      <p:pic>
        <p:nvPicPr>
          <p:cNvPr id="1043" name="Shape 1043"/>
          <p:cNvPicPr preferRelativeResize="0"/>
          <p:nvPr/>
        </p:nvPicPr>
        <p:blipFill rotWithShape="1">
          <a:blip r:embed="rId4">
            <a:alphaModFix/>
          </a:blip>
          <a:srcRect/>
          <a:stretch/>
        </p:blipFill>
        <p:spPr>
          <a:xfrm>
            <a:off x="514350" y="4419605"/>
            <a:ext cx="2170363" cy="29263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Shape 10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80" b="1" i="0" u="none" strike="noStrike" cap="none">
                <a:solidFill>
                  <a:schemeClr val="dk1"/>
                </a:solidFill>
                <a:latin typeface="Calibri"/>
                <a:ea typeface="Calibri"/>
                <a:cs typeface="Calibri"/>
                <a:sym typeface="Calibri"/>
              </a:rPr>
              <a:t>CHALLENGES THAT DRIVE THE COLLABORATIVE NATURE OF THE REGION’S BUSINESS, MUNICIPAL, AGENCY AND NON-PROFIT COMMUNITIES</a:t>
            </a:r>
          </a:p>
        </p:txBody>
      </p:sp>
      <p:sp>
        <p:nvSpPr>
          <p:cNvPr id="1049" name="Shape 1049"/>
          <p:cNvSpPr txBox="1">
            <a:spLocks noGrp="1"/>
          </p:cNvSpPr>
          <p:nvPr>
            <p:ph type="body" idx="1"/>
          </p:nvPr>
        </p:nvSpPr>
        <p:spPr>
          <a:xfrm>
            <a:off x="685800" y="1905000"/>
            <a:ext cx="8229600" cy="4190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Need to maximize resources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Limited transportation options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High housing costs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Job Seeker skill gaps for </a:t>
            </a:r>
            <a:r>
              <a:rPr lang="en-US" sz="3200" b="0" i="0" u="none" strike="noStrike" cap="none" dirty="0" smtClean="0">
                <a:solidFill>
                  <a:schemeClr val="dk1"/>
                </a:solidFill>
                <a:latin typeface="Calibri"/>
                <a:ea typeface="Calibri"/>
                <a:cs typeface="Calibri"/>
                <a:sym typeface="Calibri"/>
              </a:rPr>
              <a:t>region’s </a:t>
            </a:r>
            <a:r>
              <a:rPr lang="en-US" sz="3200" b="0" i="0" u="none" strike="noStrike" cap="none" dirty="0">
                <a:solidFill>
                  <a:schemeClr val="dk1"/>
                </a:solidFill>
                <a:latin typeface="Calibri"/>
                <a:ea typeface="Calibri"/>
                <a:cs typeface="Calibri"/>
                <a:sym typeface="Calibri"/>
              </a:rPr>
              <a:t>advanced manufacturing base</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Lower wages</a:t>
            </a:r>
          </a:p>
          <a:p>
            <a:pPr marL="342900" marR="0" lvl="0" indent="-342900" algn="l"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Re-engagement of the local workforce</a:t>
            </a:r>
          </a:p>
        </p:txBody>
      </p:sp>
      <p:sp>
        <p:nvSpPr>
          <p:cNvPr id="1050" name="Shape 1050"/>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Shape 10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HOW DO WE ADDRESS THESE CHALLENGES ON A REGIONAL LEVEL?</a:t>
            </a:r>
          </a:p>
        </p:txBody>
      </p:sp>
      <p:sp>
        <p:nvSpPr>
          <p:cNvPr id="1057" name="Shape 1057"/>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Selected collaborative initiatives tackling the </a:t>
            </a:r>
            <a:r>
              <a:rPr lang="en-US" sz="2800" b="0" i="0" u="none" strike="noStrike" cap="none" dirty="0" smtClean="0">
                <a:solidFill>
                  <a:schemeClr val="dk1"/>
                </a:solidFill>
                <a:latin typeface="Calibri"/>
                <a:ea typeface="Calibri"/>
                <a:cs typeface="Calibri"/>
                <a:sym typeface="Calibri"/>
              </a:rPr>
              <a:t>region’s </a:t>
            </a:r>
            <a:r>
              <a:rPr lang="en-US" sz="2800" b="0" i="0" u="none" strike="noStrike" cap="none" dirty="0">
                <a:solidFill>
                  <a:schemeClr val="dk1"/>
                </a:solidFill>
                <a:latin typeface="Calibri"/>
                <a:ea typeface="Calibri"/>
                <a:cs typeface="Calibri"/>
                <a:sym typeface="Calibri"/>
              </a:rPr>
              <a:t>challenges:</a:t>
            </a:r>
          </a:p>
          <a:p>
            <a:pPr marL="457200" marR="0" lvl="1" indent="0" algn="l" rtl="0">
              <a:spcBef>
                <a:spcPts val="24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Berkshire Bridges – A Working Cities Pittsfield Initiative</a:t>
            </a:r>
          </a:p>
          <a:p>
            <a:pPr marL="1143000" marR="0" lvl="2" indent="-2286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Berkshire Compact for Education</a:t>
            </a:r>
          </a:p>
          <a:p>
            <a:pPr marL="1143000" marR="0" lvl="2" indent="-2286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The Asset Based Community Development (ABCD) Learning Community</a:t>
            </a:r>
          </a:p>
          <a:p>
            <a:pPr marL="1143000" marR="0" lvl="2" indent="-2286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Community Connector Partnership (Benefits Hub)</a:t>
            </a:r>
          </a:p>
          <a:p>
            <a:pPr marL="1143000" marR="0" lvl="2" indent="-228600" algn="l" rtl="0">
              <a:spcBef>
                <a:spcPts val="48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Employ North Berkshire</a:t>
            </a:r>
          </a:p>
        </p:txBody>
      </p:sp>
      <p:sp>
        <p:nvSpPr>
          <p:cNvPr id="1058" name="Shape 1058"/>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Shape 10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COMMUNICATION</a:t>
            </a:r>
          </a:p>
        </p:txBody>
      </p:sp>
      <p:sp>
        <p:nvSpPr>
          <p:cNvPr id="1064" name="Shape 1064"/>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While these or similar initiatives and collaborations exist in all our communities, in the  Berkshires we have been able to keep the lines of communication open between the initiatives and programs themselves. There are consistent stakeholders represented at each of these initiatives that contribute to a more cohesive </a:t>
            </a:r>
            <a:r>
              <a:rPr lang="en-US" sz="3200" b="0" i="0" u="none" strike="noStrike" cap="none" dirty="0" smtClean="0">
                <a:solidFill>
                  <a:schemeClr val="dk1"/>
                </a:solidFill>
                <a:latin typeface="Calibri"/>
                <a:ea typeface="Calibri"/>
                <a:cs typeface="Calibri"/>
                <a:sym typeface="Calibri"/>
              </a:rPr>
              <a:t>message; </a:t>
            </a:r>
            <a:r>
              <a:rPr lang="en-US" sz="3200" b="0" i="0" u="none" strike="noStrike" cap="none" dirty="0">
                <a:solidFill>
                  <a:schemeClr val="dk1"/>
                </a:solidFill>
                <a:latin typeface="Calibri"/>
                <a:ea typeface="Calibri"/>
                <a:cs typeface="Calibri"/>
                <a:sym typeface="Calibri"/>
              </a:rPr>
              <a:t>they are not moving forward in a silo.</a:t>
            </a:r>
          </a:p>
        </p:txBody>
      </p:sp>
      <p:sp>
        <p:nvSpPr>
          <p:cNvPr id="1065" name="Shape 1065"/>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Shape 10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WHO INFORMS THESE INITIATIVES SO THAT THEY ADDRESS THE ISSUES EFFECTIVELY?</a:t>
            </a:r>
          </a:p>
        </p:txBody>
      </p:sp>
      <p:sp>
        <p:nvSpPr>
          <p:cNvPr id="1071" name="Shape 1071"/>
          <p:cNvSpPr txBox="1">
            <a:spLocks noGrp="1"/>
          </p:cNvSpPr>
          <p:nvPr>
            <p:ph type="body" idx="1"/>
          </p:nvPr>
        </p:nvSpPr>
        <p:spPr>
          <a:xfrm>
            <a:off x="457200" y="1373525"/>
            <a:ext cx="8229600" cy="4525963"/>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You need to talk to your customers.</a:t>
            </a:r>
          </a:p>
        </p:txBody>
      </p:sp>
      <p:sp>
        <p:nvSpPr>
          <p:cNvPr id="1072" name="Shape 1072"/>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pic>
        <p:nvPicPr>
          <p:cNvPr id="1073" name="Shape 1073"/>
          <p:cNvPicPr preferRelativeResize="0"/>
          <p:nvPr/>
        </p:nvPicPr>
        <p:blipFill rotWithShape="1">
          <a:blip r:embed="rId3">
            <a:alphaModFix/>
          </a:blip>
          <a:srcRect/>
          <a:stretch/>
        </p:blipFill>
        <p:spPr>
          <a:xfrm>
            <a:off x="457200" y="2057400"/>
            <a:ext cx="8229600" cy="3657600"/>
          </a:xfrm>
          <a:prstGeom prst="rect">
            <a:avLst/>
          </a:prstGeom>
          <a:noFill/>
          <a:ln>
            <a:noFill/>
          </a:ln>
        </p:spPr>
      </p:pic>
      <p:sp>
        <p:nvSpPr>
          <p:cNvPr id="1074" name="Shape 1074"/>
          <p:cNvSpPr txBox="1"/>
          <p:nvPr/>
        </p:nvSpPr>
        <p:spPr>
          <a:xfrm>
            <a:off x="437147" y="5704773"/>
            <a:ext cx="6858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rgbClr val="000000"/>
                </a:solidFill>
                <a:latin typeface="Calibri"/>
                <a:ea typeface="Calibri"/>
                <a:cs typeface="Calibri"/>
                <a:sym typeface="Calibri"/>
              </a:rPr>
              <a:t>Opening of Worker Assistance Center in North Adams following the abrupt closing of North Adams Regional Hospital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Shape 10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57150" marR="0" lvl="0" indent="-635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CUSTOMER #1 </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COMMUNITY RESIDENTS</a:t>
            </a:r>
          </a:p>
        </p:txBody>
      </p:sp>
      <p:sp>
        <p:nvSpPr>
          <p:cNvPr id="1080" name="Shape 1080"/>
          <p:cNvSpPr txBox="1">
            <a:spLocks noGrp="1"/>
          </p:cNvSpPr>
          <p:nvPr>
            <p:ph type="body" idx="1"/>
          </p:nvPr>
        </p:nvSpPr>
        <p:spPr>
          <a:xfrm>
            <a:off x="457200" y="12954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Who would know more about what they need than those who actually need assistance? </a:t>
            </a:r>
          </a:p>
        </p:txBody>
      </p:sp>
      <p:sp>
        <p:nvSpPr>
          <p:cNvPr id="1081" name="Shape 1081"/>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pic>
        <p:nvPicPr>
          <p:cNvPr id="1082" name="Shape 1082"/>
          <p:cNvPicPr preferRelativeResize="0"/>
          <p:nvPr/>
        </p:nvPicPr>
        <p:blipFill rotWithShape="1">
          <a:blip r:embed="rId3">
            <a:alphaModFix/>
          </a:blip>
          <a:srcRect/>
          <a:stretch/>
        </p:blipFill>
        <p:spPr>
          <a:xfrm>
            <a:off x="1219200" y="2362200"/>
            <a:ext cx="6898585" cy="3581399"/>
          </a:xfrm>
          <a:prstGeom prst="rect">
            <a:avLst/>
          </a:prstGeom>
          <a:noFill/>
          <a:ln>
            <a:noFill/>
          </a:ln>
        </p:spPr>
      </p:pic>
      <p:sp>
        <p:nvSpPr>
          <p:cNvPr id="1083" name="Shape 1083"/>
          <p:cNvSpPr txBox="1"/>
          <p:nvPr/>
        </p:nvSpPr>
        <p:spPr>
          <a:xfrm>
            <a:off x="1734792" y="5965308"/>
            <a:ext cx="58674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Berkshire Bridges Community Meeting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Shape 10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EXAMPLE: WORKING CITIES INITIATIVE</a:t>
            </a:r>
          </a:p>
        </p:txBody>
      </p:sp>
      <p:sp>
        <p:nvSpPr>
          <p:cNvPr id="1089" name="Shape 1089"/>
          <p:cNvSpPr txBox="1">
            <a:spLocks noGrp="1"/>
          </p:cNvSpPr>
          <p:nvPr>
            <p:ph type="body" idx="1"/>
          </p:nvPr>
        </p:nvSpPr>
        <p:spPr>
          <a:xfrm>
            <a:off x="457200" y="1295403"/>
            <a:ext cx="8229600" cy="483076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Community conversations where 269 participants in 11 locations across Pittsfield between Jan 27 and March 8, 2016 identified what they saw as their primary needs.</a:t>
            </a:r>
          </a:p>
          <a:p>
            <a:pPr marL="0" marR="0" lvl="0" indent="0" algn="l" rtl="0">
              <a:lnSpc>
                <a:spcPct val="80000"/>
              </a:lnSpc>
              <a:spcBef>
                <a:spcPts val="448"/>
              </a:spcBef>
              <a:spcAft>
                <a:spcPts val="0"/>
              </a:spcAft>
              <a:buClr>
                <a:schemeClr val="dk1"/>
              </a:buClr>
              <a:buSzPct val="25000"/>
              <a:buFont typeface="Arial"/>
              <a:buNone/>
            </a:pPr>
            <a:r>
              <a:rPr lang="en-US" sz="2240" b="0" i="0" u="none" strike="noStrike" cap="none">
                <a:solidFill>
                  <a:schemeClr val="dk1"/>
                </a:solidFill>
                <a:latin typeface="Calibri"/>
                <a:ea typeface="Calibri"/>
                <a:cs typeface="Calibri"/>
                <a:sym typeface="Calibri"/>
              </a:rPr>
              <a:t>	-  What the “experts” thought – jobs, transportation, 	      	    child care.</a:t>
            </a:r>
          </a:p>
          <a:p>
            <a:pPr marL="0" marR="0" lvl="0" indent="0" algn="l" rtl="0">
              <a:lnSpc>
                <a:spcPct val="80000"/>
              </a:lnSpc>
              <a:spcBef>
                <a:spcPts val="448"/>
              </a:spcBef>
              <a:spcAft>
                <a:spcPts val="0"/>
              </a:spcAft>
              <a:buClr>
                <a:schemeClr val="dk1"/>
              </a:buClr>
              <a:buSzPct val="25000"/>
              <a:buFont typeface="Arial"/>
              <a:buNone/>
            </a:pPr>
            <a:r>
              <a:rPr lang="en-US" sz="2240" b="0" i="0" u="none" strike="noStrike" cap="none">
                <a:solidFill>
                  <a:schemeClr val="dk1"/>
                </a:solidFill>
                <a:latin typeface="Calibri"/>
                <a:ea typeface="Calibri"/>
                <a:cs typeface="Calibri"/>
                <a:sym typeface="Calibri"/>
              </a:rPr>
              <a:t>	-  What the community identified – resource access, 		    better communication, inclusion, perception and </a:t>
            </a:r>
          </a:p>
          <a:p>
            <a:pPr marL="0" marR="0" lvl="0" indent="0" algn="l" rtl="0">
              <a:lnSpc>
                <a:spcPct val="80000"/>
              </a:lnSpc>
              <a:spcBef>
                <a:spcPts val="448"/>
              </a:spcBef>
              <a:spcAft>
                <a:spcPts val="0"/>
              </a:spcAft>
              <a:buClr>
                <a:schemeClr val="dk1"/>
              </a:buClr>
              <a:buSzPct val="25000"/>
              <a:buFont typeface="Arial"/>
              <a:buNone/>
            </a:pPr>
            <a:r>
              <a:rPr lang="en-US" sz="2240" b="0" i="0" u="none" strike="noStrike" cap="none">
                <a:solidFill>
                  <a:schemeClr val="dk1"/>
                </a:solidFill>
                <a:latin typeface="Calibri"/>
                <a:ea typeface="Calibri"/>
                <a:cs typeface="Calibri"/>
                <a:sym typeface="Calibri"/>
              </a:rPr>
              <a:t>	    information.</a:t>
            </a:r>
          </a:p>
          <a:p>
            <a:pPr marL="342900" marR="0" lvl="0" indent="-342900" algn="l" rtl="0">
              <a:lnSpc>
                <a:spcPct val="80000"/>
              </a:lnSpc>
              <a:spcBef>
                <a:spcPts val="448"/>
              </a:spcBef>
              <a:spcAft>
                <a:spcPts val="0"/>
              </a:spcAft>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As a result, the initial design and focus of the proposal for the Working Cities grant was re-aligned with the stated needs of the community. United Way, Habitat for Humanity and many other stakeholders, ensure that the initiative’s activities are aligned and supported by current and ongoing community based programs.</a:t>
            </a:r>
          </a:p>
        </p:txBody>
      </p:sp>
      <p:sp>
        <p:nvSpPr>
          <p:cNvPr id="1090" name="Shape 1090"/>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Shape 10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57150" marR="0" lvl="0" indent="-635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CUSTOMER #2 BUSINESSES</a:t>
            </a:r>
          </a:p>
        </p:txBody>
      </p:sp>
      <p:sp>
        <p:nvSpPr>
          <p:cNvPr id="1096" name="Shape 1096"/>
          <p:cNvSpPr txBox="1">
            <a:spLocks noGrp="1"/>
          </p:cNvSpPr>
          <p:nvPr>
            <p:ph type="body" idx="1"/>
          </p:nvPr>
        </p:nvSpPr>
        <p:spPr>
          <a:xfrm>
            <a:off x="457200" y="1270090"/>
            <a:ext cx="8229600" cy="1524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Who would know more about what skill sets job applicants need than the business who has job openings?</a:t>
            </a:r>
          </a:p>
        </p:txBody>
      </p:sp>
      <p:sp>
        <p:nvSpPr>
          <p:cNvPr id="1097" name="Shape 1097"/>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pic>
        <p:nvPicPr>
          <p:cNvPr id="1098" name="Shape 1098"/>
          <p:cNvPicPr preferRelativeResize="0"/>
          <p:nvPr/>
        </p:nvPicPr>
        <p:blipFill rotWithShape="1">
          <a:blip r:embed="rId3">
            <a:alphaModFix/>
          </a:blip>
          <a:srcRect/>
          <a:stretch/>
        </p:blipFill>
        <p:spPr>
          <a:xfrm>
            <a:off x="5029200" y="2878822"/>
            <a:ext cx="3296919" cy="2473959"/>
          </a:xfrm>
          <a:prstGeom prst="rect">
            <a:avLst/>
          </a:prstGeom>
          <a:noFill/>
          <a:ln>
            <a:noFill/>
          </a:ln>
        </p:spPr>
      </p:pic>
      <p:sp>
        <p:nvSpPr>
          <p:cNvPr id="1099" name="Shape 1099"/>
          <p:cNvSpPr txBox="1"/>
          <p:nvPr/>
        </p:nvSpPr>
        <p:spPr>
          <a:xfrm>
            <a:off x="5014646" y="5328353"/>
            <a:ext cx="331147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General Dynamics engineers help Reid students take flight.</a:t>
            </a:r>
          </a:p>
        </p:txBody>
      </p:sp>
      <p:pic>
        <p:nvPicPr>
          <p:cNvPr id="1100" name="Shape 1100"/>
          <p:cNvPicPr preferRelativeResize="0"/>
          <p:nvPr/>
        </p:nvPicPr>
        <p:blipFill rotWithShape="1">
          <a:blip r:embed="rId4">
            <a:alphaModFix/>
          </a:blip>
          <a:srcRect/>
          <a:stretch/>
        </p:blipFill>
        <p:spPr>
          <a:xfrm>
            <a:off x="838200" y="2878822"/>
            <a:ext cx="3251199" cy="2438399"/>
          </a:xfrm>
          <a:prstGeom prst="rect">
            <a:avLst/>
          </a:prstGeom>
          <a:noFill/>
          <a:ln>
            <a:noFill/>
          </a:ln>
        </p:spPr>
      </p:pic>
      <p:sp>
        <p:nvSpPr>
          <p:cNvPr id="1101" name="Shape 1101"/>
          <p:cNvSpPr txBox="1"/>
          <p:nvPr/>
        </p:nvSpPr>
        <p:spPr>
          <a:xfrm>
            <a:off x="477252" y="5328294"/>
            <a:ext cx="5029199"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Students from all over the county see their potential futures in STEM fields at Berkshire Community College STEM Career Fair.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EXAMPLE: BERKSHIRE COMMUNITY COLLEGE</a:t>
            </a:r>
          </a:p>
        </p:txBody>
      </p:sp>
      <p:sp>
        <p:nvSpPr>
          <p:cNvPr id="1107" name="Shape 1107"/>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BCC recently met with businesses and workforce development stakeholders to assist and inform BCC in the design and development of appropriate training, education, and certificate programs that will prepare job seekers for local employment. This ensures that stackable credentials and education and career pathways meet the needs of the business community. </a:t>
            </a:r>
          </a:p>
        </p:txBody>
      </p:sp>
      <p:sp>
        <p:nvSpPr>
          <p:cNvPr id="1108" name="Shape 1108"/>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Centered Design </a:t>
            </a:r>
            <a:r>
              <a:rPr lang="en-US" dirty="0" smtClean="0"/>
              <a:t>Workshop Outline</a:t>
            </a:r>
            <a:endParaRPr lang="en-US" dirty="0"/>
          </a:p>
        </p:txBody>
      </p:sp>
      <p:sp>
        <p:nvSpPr>
          <p:cNvPr id="3" name="Text Placeholder 2"/>
          <p:cNvSpPr>
            <a:spLocks noGrp="1"/>
          </p:cNvSpPr>
          <p:nvPr>
            <p:ph type="body" idx="1"/>
          </p:nvPr>
        </p:nvSpPr>
        <p:spPr/>
        <p:txBody>
          <a:bodyPr/>
          <a:lstStyle/>
          <a:p>
            <a:pPr marL="203200" indent="0" algn="ctr">
              <a:buNone/>
            </a:pPr>
            <a:endParaRPr lang="en-US" sz="6000" dirty="0" smtClean="0"/>
          </a:p>
          <a:p>
            <a:pPr marL="1346200" indent="-1143000" algn="ctr">
              <a:buFont typeface="+mj-lt"/>
              <a:buAutoNum type="romanUcPeriod"/>
            </a:pPr>
            <a:r>
              <a:rPr lang="en-US" sz="6000" dirty="0" smtClean="0"/>
              <a:t>Panel presentations</a:t>
            </a:r>
          </a:p>
        </p:txBody>
      </p:sp>
    </p:spTree>
    <p:extLst>
      <p:ext uri="{BB962C8B-B14F-4D97-AF65-F5344CB8AC3E}">
        <p14:creationId xmlns:p14="http://schemas.microsoft.com/office/powerpoint/2010/main" val="218566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EXAMPLE: </a:t>
            </a:r>
            <a:r>
              <a:rPr lang="en-US" sz="2900" b="1" i="0" u="none" strike="noStrike" cap="none">
                <a:solidFill>
                  <a:schemeClr val="dk1"/>
                </a:solidFill>
                <a:latin typeface="Calibri"/>
                <a:ea typeface="Calibri"/>
                <a:cs typeface="Calibri"/>
                <a:sym typeface="Calibri"/>
              </a:rPr>
              <a:t>CANYON RANCH AND KRIPALU</a:t>
            </a:r>
          </a:p>
        </p:txBody>
      </p:sp>
      <p:sp>
        <p:nvSpPr>
          <p:cNvPr id="1114" name="Shape 1114"/>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Efforts to find transportation options for employees at Canyon Ranch and Kripalu resulted in both businesses collaborating on using business vehicles to pick up employees at a central location that is served by public transit to get employees to each other’s business. This collaboration resulted after experimentation with other options and ideas. </a:t>
            </a:r>
          </a:p>
        </p:txBody>
      </p:sp>
      <p:sp>
        <p:nvSpPr>
          <p:cNvPr id="1115" name="Shape 1115"/>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Shape 11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dirty="0">
                <a:solidFill>
                  <a:schemeClr val="dk1"/>
                </a:solidFill>
                <a:latin typeface="Calibri"/>
                <a:ea typeface="Calibri"/>
                <a:cs typeface="Calibri"/>
                <a:sym typeface="Calibri"/>
              </a:rPr>
              <a:t>WHAT DOES IT TAKE TO DO ALL OF THIS?</a:t>
            </a:r>
          </a:p>
        </p:txBody>
      </p:sp>
      <p:sp>
        <p:nvSpPr>
          <p:cNvPr id="1121" name="Shape 1121"/>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Collective Impact Model</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Need for a champion, someone who will fill that facilitator role</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Respect for the skills and talent that each person brings to the table</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Put turf issues aside</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Awareness of what everyone else is doing</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Engage agencies that would not otherwise be involved in service delivery (Regional Planning Commission, etc.) - they need to hear from stakeholders </a:t>
            </a:r>
            <a:r>
              <a:rPr lang="en-US" sz="2170" b="0" i="0" u="none" strike="noStrike" cap="none" dirty="0" smtClean="0">
                <a:solidFill>
                  <a:schemeClr val="dk1"/>
                </a:solidFill>
                <a:latin typeface="Calibri"/>
                <a:ea typeface="Calibri"/>
                <a:cs typeface="Calibri"/>
                <a:sym typeface="Calibri"/>
              </a:rPr>
              <a:t>about the </a:t>
            </a:r>
            <a:r>
              <a:rPr lang="en-US" sz="2170" b="0" i="0" u="none" strike="noStrike" cap="none" dirty="0">
                <a:solidFill>
                  <a:schemeClr val="dk1"/>
                </a:solidFill>
                <a:latin typeface="Calibri"/>
                <a:ea typeface="Calibri"/>
                <a:cs typeface="Calibri"/>
                <a:sym typeface="Calibri"/>
              </a:rPr>
              <a:t>impact of plans they are envisioning</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Collective understanding of the challenges facing the community</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Look to engage all stakeholders, regardless of perceived impact on the issues</a:t>
            </a:r>
          </a:p>
          <a:p>
            <a:pPr marL="342900" marR="0" lvl="0" indent="-342900" algn="l" rtl="0">
              <a:lnSpc>
                <a:spcPct val="80000"/>
              </a:lnSpc>
              <a:spcBef>
                <a:spcPts val="434"/>
              </a:spcBef>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Build collaboration into the core values of each stakeholder</a:t>
            </a:r>
          </a:p>
        </p:txBody>
      </p:sp>
      <p:sp>
        <p:nvSpPr>
          <p:cNvPr id="1122" name="Shape 1122"/>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Shape 1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a:solidFill>
                  <a:schemeClr val="dk1"/>
                </a:solidFill>
                <a:latin typeface="Calibri"/>
                <a:ea typeface="Calibri"/>
                <a:cs typeface="Calibri"/>
                <a:sym typeface="Calibri"/>
              </a:rPr>
              <a:t>WHAT DOES IT TAKE TO DO ALL OF THIS</a:t>
            </a:r>
          </a:p>
        </p:txBody>
      </p:sp>
      <p:sp>
        <p:nvSpPr>
          <p:cNvPr id="1128" name="Shape 1128"/>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Encourage relationships that build trust between all partners, businesses and customers to ensure sustainability</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Share as much information as possible, don’t operate in a vacuum</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Eliminate the notion of competition, the focus should be on the customer</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Part of our nature is to take care of each other, embrace your regional identity</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Check your ego at the door</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Leverage services, do your best to limit duplication, use each other</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Listen to your customers, and commit to making the changes necessary to meet their needs</a:t>
            </a:r>
          </a:p>
          <a:p>
            <a:pPr marL="342900" marR="0" lvl="0" indent="-342900" algn="l" rtl="0">
              <a:lnSpc>
                <a:spcPct val="80000"/>
              </a:lnSpc>
              <a:spcBef>
                <a:spcPts val="434"/>
              </a:spcBef>
              <a:spcAft>
                <a:spcPts val="0"/>
              </a:spcAft>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Coordination of service delivery from partner agencies</a:t>
            </a:r>
          </a:p>
          <a:p>
            <a:pPr marL="342900" marR="0" lvl="0" indent="-342900" algn="l" rtl="0">
              <a:lnSpc>
                <a:spcPct val="80000"/>
              </a:lnSpc>
              <a:spcBef>
                <a:spcPts val="434"/>
              </a:spcBef>
              <a:buClr>
                <a:schemeClr val="dk1"/>
              </a:buClr>
              <a:buSzPct val="98636"/>
              <a:buFont typeface="Arial"/>
              <a:buChar char="•"/>
            </a:pPr>
            <a:r>
              <a:rPr lang="en-US" sz="2170" b="0" i="0" u="none" strike="noStrike" cap="none" dirty="0">
                <a:solidFill>
                  <a:schemeClr val="dk1"/>
                </a:solidFill>
                <a:latin typeface="Calibri"/>
                <a:ea typeface="Calibri"/>
                <a:cs typeface="Calibri"/>
                <a:sym typeface="Calibri"/>
              </a:rPr>
              <a:t>Communication between all parties involved, both among themselves as a sector but also with each other.</a:t>
            </a:r>
          </a:p>
        </p:txBody>
      </p:sp>
      <p:sp>
        <p:nvSpPr>
          <p:cNvPr id="1129" name="Shape 1129"/>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Shape 11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dirty="0" smtClean="0">
                <a:solidFill>
                  <a:schemeClr val="dk1"/>
                </a:solidFill>
                <a:latin typeface="Calibri"/>
                <a:ea typeface="Calibri"/>
                <a:cs typeface="Calibri"/>
                <a:sym typeface="Calibri"/>
              </a:rPr>
              <a:t>TAKEAWAYS</a:t>
            </a:r>
            <a:endParaRPr lang="en-US" sz="3200" b="1" i="0" u="none" strike="noStrike" cap="none" dirty="0">
              <a:solidFill>
                <a:schemeClr val="dk1"/>
              </a:solidFill>
              <a:latin typeface="Calibri"/>
              <a:ea typeface="Calibri"/>
              <a:cs typeface="Calibri"/>
              <a:sym typeface="Calibri"/>
            </a:endParaRPr>
          </a:p>
        </p:txBody>
      </p:sp>
      <p:sp>
        <p:nvSpPr>
          <p:cNvPr id="1135" name="Shape 1135"/>
          <p:cNvSpPr txBox="1">
            <a:spLocks noGrp="1"/>
          </p:cNvSpPr>
          <p:nvPr>
            <p:ph type="body" idx="1"/>
          </p:nvPr>
        </p:nvSpPr>
        <p:spPr>
          <a:xfrm>
            <a:off x="457200" y="1219200"/>
            <a:ext cx="8229600" cy="495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1.  USE AVAILABLE RESOURCES</a:t>
            </a:r>
          </a:p>
          <a:p>
            <a:pPr marL="0" marR="0" lvl="0" indent="0" algn="l" rtl="0">
              <a:spcBef>
                <a:spcPts val="28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	Benefits Hub is a Community Action Program available state wide….can assist in referral and 	tracking of common customers.</a:t>
            </a:r>
          </a:p>
          <a:p>
            <a:pPr marL="0" marR="0" lvl="0" indent="0" algn="l" rtl="0">
              <a:spcBef>
                <a:spcPts val="200"/>
              </a:spcBef>
              <a:spcAft>
                <a:spcPts val="0"/>
              </a:spcAft>
              <a:buClr>
                <a:schemeClr val="dk1"/>
              </a:buClr>
              <a:buSzPct val="250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2.  COMMUNICATE </a:t>
            </a:r>
          </a:p>
          <a:p>
            <a:pPr marL="0" marR="0" lvl="0" indent="0" algn="l" rtl="0">
              <a:spcBef>
                <a:spcPts val="28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	To build a true collaborative environment it takes a lot of personal effort and time. You have to be 	committed to listening to your customers and committed to making the changes necessary that 	lead to improved outcomes. We have not perfected the model yet, but all of us together are 	committed to working toward a point where social initiatives are interconnected and working 	seamlessly toward a common goal. </a:t>
            </a:r>
          </a:p>
          <a:p>
            <a:pPr marL="0" marR="0" lvl="0" indent="0" algn="l" rtl="0">
              <a:spcBef>
                <a:spcPts val="200"/>
              </a:spcBef>
              <a:spcAft>
                <a:spcPts val="0"/>
              </a:spcAft>
              <a:buClr>
                <a:schemeClr val="dk1"/>
              </a:buClr>
              <a:buSzPct val="250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3.  MEET REGULARLY</a:t>
            </a:r>
          </a:p>
          <a:p>
            <a:pPr marL="0" marR="0" lvl="0" indent="0" algn="l" rtl="0">
              <a:spcBef>
                <a:spcPts val="28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	Meet regularly, not only within your sector, but on a community wide basis.</a:t>
            </a:r>
          </a:p>
          <a:p>
            <a:pPr marL="742950" marR="0" lvl="1" indent="-285750" algn="l" rtl="0">
              <a:spcBef>
                <a:spcPts val="28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Example - Regional Housing Authority meets with regional and local landlords monthly to discuss housing availability, quality, identity trends, upcoming units, etc. At the same time they are also a part of Working Cities, Secure Jobs, etc. making the connection between employment and housing retention/stability.</a:t>
            </a:r>
          </a:p>
          <a:p>
            <a:pPr marL="742950" marR="0" lvl="1" indent="-285750" algn="l" rtl="0">
              <a:spcBef>
                <a:spcPts val="280"/>
              </a:spcBef>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Example - Regional State Agency Directors (DDS, MRC, DTA, DCF) meet quarterly to address common issues and coordinate services…leading from the top. At the same time they also engage Career Center, Working Cities and other regional initiatives to ensure a true continuum of services and work toward an alignment with these initiatives.</a:t>
            </a:r>
          </a:p>
        </p:txBody>
      </p:sp>
      <p:sp>
        <p:nvSpPr>
          <p:cNvPr id="1136" name="Shape 1136"/>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Presenter</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7656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0352" cy="1362600"/>
          </a:xfrm>
        </p:spPr>
        <p:txBody>
          <a:bodyPr/>
          <a:lstStyle/>
          <a:p>
            <a:r>
              <a:rPr lang="en-US" dirty="0" smtClean="0"/>
              <a:t>Customer Centered Design</a:t>
            </a:r>
            <a:endParaRPr lang="en-US" dirty="0"/>
          </a:p>
        </p:txBody>
      </p:sp>
      <p:sp>
        <p:nvSpPr>
          <p:cNvPr id="3" name="Subtitle 2"/>
          <p:cNvSpPr>
            <a:spLocks noGrp="1"/>
          </p:cNvSpPr>
          <p:nvPr>
            <p:ph type="body" idx="1"/>
          </p:nvPr>
        </p:nvSpPr>
        <p:spPr/>
        <p:txBody>
          <a:bodyPr/>
          <a:lstStyle/>
          <a:p>
            <a:pPr algn="ctr"/>
            <a:r>
              <a:rPr lang="en-US" sz="2800" i="1" dirty="0" smtClean="0"/>
              <a:t>DOL Challenge</a:t>
            </a:r>
          </a:p>
        </p:txBody>
      </p:sp>
      <p:pic>
        <p:nvPicPr>
          <p:cNvPr id="4" name="Picture 3" descr="GLWDB (NEW3) logo.jpg"/>
          <p:cNvPicPr>
            <a:picLocks noChangeAspect="1"/>
          </p:cNvPicPr>
          <p:nvPr/>
        </p:nvPicPr>
        <p:blipFill>
          <a:blip r:embed="rId2" cstate="print"/>
          <a:stretch>
            <a:fillRect/>
          </a:stretch>
        </p:blipFill>
        <p:spPr>
          <a:xfrm>
            <a:off x="4953000" y="3810000"/>
            <a:ext cx="3506810" cy="1171002"/>
          </a:xfrm>
          <a:prstGeom prst="rect">
            <a:avLst/>
          </a:prstGeom>
        </p:spPr>
      </p:pic>
      <p:pic>
        <p:nvPicPr>
          <p:cNvPr id="6" name="Picture 5" descr="logo-mobile.gif"/>
          <p:cNvPicPr>
            <a:picLocks noChangeAspect="1"/>
          </p:cNvPicPr>
          <p:nvPr/>
        </p:nvPicPr>
        <p:blipFill>
          <a:blip r:embed="rId3" cstate="print"/>
          <a:stretch>
            <a:fillRect/>
          </a:stretch>
        </p:blipFill>
        <p:spPr>
          <a:xfrm>
            <a:off x="3429000" y="5334000"/>
            <a:ext cx="4998717" cy="694267"/>
          </a:xfrm>
          <a:prstGeom prst="rect">
            <a:avLst/>
          </a:prstGeom>
        </p:spPr>
      </p:pic>
      <p:pic>
        <p:nvPicPr>
          <p:cNvPr id="7" name="Picture 6" descr="cti_logo.png"/>
          <p:cNvPicPr>
            <a:picLocks noChangeAspect="1"/>
          </p:cNvPicPr>
          <p:nvPr/>
        </p:nvPicPr>
        <p:blipFill>
          <a:blip r:embed="rId4" cstate="print"/>
          <a:stretch>
            <a:fillRect/>
          </a:stretch>
        </p:blipFill>
        <p:spPr>
          <a:xfrm>
            <a:off x="990600" y="1828800"/>
            <a:ext cx="1809750" cy="1809750"/>
          </a:xfrm>
          <a:prstGeom prst="rect">
            <a:avLst/>
          </a:prstGeom>
        </p:spPr>
      </p:pic>
      <p:pic>
        <p:nvPicPr>
          <p:cNvPr id="8" name="Picture 7" descr="adulteduc2.png"/>
          <p:cNvPicPr>
            <a:picLocks noChangeAspect="1"/>
          </p:cNvPicPr>
          <p:nvPr/>
        </p:nvPicPr>
        <p:blipFill>
          <a:blip r:embed="rId5" cstate="print"/>
          <a:stretch>
            <a:fillRect/>
          </a:stretch>
        </p:blipFill>
        <p:spPr>
          <a:xfrm>
            <a:off x="152400" y="4038600"/>
            <a:ext cx="4352925" cy="696468"/>
          </a:xfrm>
          <a:prstGeom prst="rect">
            <a:avLst/>
          </a:prstGeom>
        </p:spPr>
      </p:pic>
      <p:pic>
        <p:nvPicPr>
          <p:cNvPr id="9" name="Picture 8" descr="2000px-Seal_of_Massachusetts.svg.png"/>
          <p:cNvPicPr>
            <a:picLocks noChangeAspect="1"/>
          </p:cNvPicPr>
          <p:nvPr/>
        </p:nvPicPr>
        <p:blipFill>
          <a:blip r:embed="rId6" cstate="print"/>
          <a:stretch>
            <a:fillRect/>
          </a:stretch>
        </p:blipFill>
        <p:spPr>
          <a:xfrm>
            <a:off x="990600" y="4800600"/>
            <a:ext cx="1981200" cy="1981200"/>
          </a:xfrm>
          <a:prstGeom prst="rect">
            <a:avLst/>
          </a:prstGeom>
        </p:spPr>
      </p:pic>
    </p:spTree>
    <p:extLst>
      <p:ext uri="{BB962C8B-B14F-4D97-AF65-F5344CB8AC3E}">
        <p14:creationId xmlns:p14="http://schemas.microsoft.com/office/powerpoint/2010/main" val="46378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DF3C9"/>
        </a:solidFill>
        <a:effectLst/>
      </p:bgPr>
    </p:bg>
    <p:spTree>
      <p:nvGrpSpPr>
        <p:cNvPr id="1" name="Shape 1148"/>
        <p:cNvGrpSpPr/>
        <p:nvPr/>
      </p:nvGrpSpPr>
      <p:grpSpPr>
        <a:xfrm>
          <a:off x="0" y="0"/>
          <a:ext cx="0" cy="0"/>
          <a:chOff x="0" y="0"/>
          <a:chExt cx="0" cy="0"/>
        </a:xfrm>
      </p:grpSpPr>
      <p:sp>
        <p:nvSpPr>
          <p:cNvPr id="1149" name="Shape 1149"/>
          <p:cNvSpPr txBox="1">
            <a:spLocks noGrp="1"/>
          </p:cNvSpPr>
          <p:nvPr>
            <p:ph type="title"/>
          </p:nvPr>
        </p:nvSpPr>
        <p:spPr>
          <a:xfrm>
            <a:off x="381000" y="685800"/>
            <a:ext cx="8001000" cy="1295400"/>
          </a:xfrm>
          <a:prstGeom prst="rect">
            <a:avLst/>
          </a:prstGeom>
          <a:noFill/>
          <a:ln>
            <a:noFill/>
          </a:ln>
        </p:spPr>
        <p:txBody>
          <a:bodyPr lIns="0" tIns="0" rIns="0" bIns="0" anchor="t" anchorCtr="0">
            <a:noAutofit/>
          </a:bodyPr>
          <a:lstStyle/>
          <a:p>
            <a:pPr marL="0" marR="0" lvl="0" indent="0" algn="ctr" rtl="0">
              <a:spcBef>
                <a:spcPts val="0"/>
              </a:spcBef>
              <a:buClr>
                <a:srgbClr val="07674D"/>
              </a:buClr>
              <a:buSzPct val="25000"/>
              <a:buFont typeface="Calibri"/>
              <a:buNone/>
            </a:pPr>
            <a:r>
              <a:rPr lang="en-US" sz="2000" b="1" i="0" u="none" strike="noStrike" cap="none" dirty="0">
                <a:solidFill>
                  <a:srgbClr val="07674D"/>
                </a:solidFill>
                <a:latin typeface="Calibri"/>
                <a:ea typeface="Calibri"/>
                <a:cs typeface="Calibri"/>
                <a:sym typeface="Calibri"/>
              </a:rPr>
              <a:t>CHALLENGE: How </a:t>
            </a:r>
            <a:r>
              <a:rPr lang="en-US" sz="2000" b="1" i="0" u="none" strike="noStrike" cap="none" dirty="0" smtClean="0">
                <a:solidFill>
                  <a:srgbClr val="07674D"/>
                </a:solidFill>
                <a:latin typeface="Calibri"/>
                <a:ea typeface="Calibri"/>
                <a:cs typeface="Calibri"/>
                <a:sym typeface="Calibri"/>
              </a:rPr>
              <a:t>to </a:t>
            </a:r>
            <a:r>
              <a:rPr lang="en-US" sz="2000" b="1" i="0" u="none" strike="noStrike" cap="none" dirty="0">
                <a:solidFill>
                  <a:srgbClr val="07674D"/>
                </a:solidFill>
                <a:latin typeface="Calibri"/>
                <a:ea typeface="Calibri"/>
                <a:cs typeface="Calibri"/>
                <a:sym typeface="Calibri"/>
              </a:rPr>
              <a:t>collaborate effectively to make things easier/better for our shared customers?</a:t>
            </a:r>
          </a:p>
        </p:txBody>
      </p:sp>
      <p:sp>
        <p:nvSpPr>
          <p:cNvPr id="1150" name="Shape 1150"/>
          <p:cNvSpPr txBox="1">
            <a:spLocks noGrp="1"/>
          </p:cNvSpPr>
          <p:nvPr>
            <p:ph type="body" idx="1"/>
          </p:nvPr>
        </p:nvSpPr>
        <p:spPr>
          <a:xfrm>
            <a:off x="530352" y="2704664"/>
            <a:ext cx="7772400" cy="1509711"/>
          </a:xfrm>
          <a:prstGeom prst="rect">
            <a:avLst/>
          </a:prstGeom>
          <a:noFill/>
          <a:ln>
            <a:noFill/>
          </a:ln>
        </p:spPr>
        <p:txBody>
          <a:bodyPr lIns="45700" tIns="45700" rIns="45700" bIns="45700" anchor="t" anchorCtr="0">
            <a:noAutofit/>
          </a:bodyPr>
          <a:lstStyle/>
          <a:p>
            <a:pPr marL="0" marR="0" lvl="0" indent="0" algn="l" rtl="0">
              <a:spcBef>
                <a:spcPts val="0"/>
              </a:spcBef>
              <a:buClr>
                <a:schemeClr val="accent3"/>
              </a:buClr>
              <a:buSzPct val="25000"/>
              <a:buFont typeface="Noto Sans Symbols"/>
              <a:buNone/>
            </a:pPr>
            <a:endParaRPr sz="2200" b="0" i="0" u="none" strike="noStrike" cap="none">
              <a:solidFill>
                <a:schemeClr val="lt1"/>
              </a:solidFill>
              <a:latin typeface="Constantia"/>
              <a:ea typeface="Constantia"/>
              <a:cs typeface="Constantia"/>
              <a:sym typeface="Constantia"/>
            </a:endParaRPr>
          </a:p>
        </p:txBody>
      </p:sp>
      <p:pic>
        <p:nvPicPr>
          <p:cNvPr id="1151" name="Shape 1151" descr="\\server\home\ThompsonS\My Pictures\2016-06-13\001.png"/>
          <p:cNvPicPr preferRelativeResize="0"/>
          <p:nvPr/>
        </p:nvPicPr>
        <p:blipFill rotWithShape="1">
          <a:blip r:embed="rId3">
            <a:alphaModFix/>
          </a:blip>
          <a:srcRect/>
          <a:stretch/>
        </p:blipFill>
        <p:spPr>
          <a:xfrm>
            <a:off x="370763" y="1371600"/>
            <a:ext cx="8392235" cy="51816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Shape 1156"/>
          <p:cNvSpPr txBox="1">
            <a:spLocks noGrp="1"/>
          </p:cNvSpPr>
          <p:nvPr>
            <p:ph type="title"/>
          </p:nvPr>
        </p:nvSpPr>
        <p:spPr>
          <a:xfrm>
            <a:off x="304800" y="304800"/>
            <a:ext cx="8610599" cy="457200"/>
          </a:xfrm>
          <a:prstGeom prst="rect">
            <a:avLst/>
          </a:prstGeom>
          <a:noFill/>
          <a:ln>
            <a:noFill/>
          </a:ln>
        </p:spPr>
        <p:txBody>
          <a:bodyPr lIns="0" tIns="0" rIns="0" bIns="0" anchor="b" anchorCtr="0">
            <a:noAutofit/>
          </a:bodyPr>
          <a:lstStyle/>
          <a:p>
            <a:pPr marL="0" marR="0" lvl="0" indent="0" algn="ctr" rtl="0">
              <a:spcBef>
                <a:spcPts val="0"/>
              </a:spcBef>
              <a:buClr>
                <a:schemeClr val="accent4"/>
              </a:buClr>
              <a:buSzPct val="25000"/>
              <a:buFont typeface="Calibri"/>
              <a:buNone/>
            </a:pPr>
            <a:r>
              <a:rPr lang="en-US" sz="2600" b="1" i="0" u="sng" strike="noStrike" cap="none">
                <a:solidFill>
                  <a:schemeClr val="accent4"/>
                </a:solidFill>
                <a:latin typeface="Calibri"/>
                <a:ea typeface="Calibri"/>
                <a:cs typeface="Calibri"/>
                <a:sym typeface="Calibri"/>
              </a:rPr>
              <a:t>The Greater Lowell Workforce Development Team Members</a:t>
            </a:r>
          </a:p>
        </p:txBody>
      </p:sp>
      <p:sp>
        <p:nvSpPr>
          <p:cNvPr id="1157" name="Shape 1157"/>
          <p:cNvSpPr txBox="1">
            <a:spLocks noGrp="1"/>
          </p:cNvSpPr>
          <p:nvPr>
            <p:ph type="body" idx="1"/>
          </p:nvPr>
        </p:nvSpPr>
        <p:spPr>
          <a:xfrm>
            <a:off x="533400" y="990600"/>
            <a:ext cx="7391399" cy="5867400"/>
          </a:xfrm>
          <a:prstGeom prst="rect">
            <a:avLst/>
          </a:prstGeom>
          <a:noFill/>
          <a:ln>
            <a:noFill/>
          </a:ln>
        </p:spPr>
        <p:txBody>
          <a:bodyPr lIns="45700" tIns="45700" rIns="45700" bIns="45700" anchor="t" anchorCtr="0">
            <a:noAutofit/>
          </a:bodyPr>
          <a:lstStyle/>
          <a:p>
            <a:pPr marL="0" marR="0" lvl="0" indent="0" algn="ctr" rtl="0">
              <a:lnSpc>
                <a:spcPct val="80000"/>
              </a:lnSpc>
              <a:spcBef>
                <a:spcPts val="0"/>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Shannon Norton-Calles, Lead, Career Center of Lowell	</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Stacey Thompson, Co-Lead, Career Center of Lowell</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Cathy Byrnes, Wagner </a:t>
            </a:r>
            <a:r>
              <a:rPr lang="en-US" sz="1375" b="1" i="0" u="none" strike="noStrike" cap="none" dirty="0" err="1">
                <a:solidFill>
                  <a:schemeClr val="dk1"/>
                </a:solidFill>
                <a:latin typeface="Constantia"/>
                <a:ea typeface="Constantia"/>
                <a:cs typeface="Constantia"/>
                <a:sym typeface="Constantia"/>
              </a:rPr>
              <a:t>Peyser</a:t>
            </a:r>
            <a:endParaRPr lang="en-US"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Jessica Cohen, Community Teamwork Inc.</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Nancy Gagnon, Career Center of Lowell</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Maureen </a:t>
            </a:r>
            <a:r>
              <a:rPr lang="en-US" sz="1375" b="1" i="0" u="none" strike="noStrike" cap="none" dirty="0" err="1">
                <a:solidFill>
                  <a:schemeClr val="dk1"/>
                </a:solidFill>
                <a:latin typeface="Constantia"/>
                <a:ea typeface="Constantia"/>
                <a:cs typeface="Constantia"/>
                <a:sym typeface="Constantia"/>
              </a:rPr>
              <a:t>Krieff</a:t>
            </a:r>
            <a:r>
              <a:rPr lang="en-US" sz="1375" b="1" i="0" u="none" strike="noStrike" cap="none" dirty="0">
                <a:solidFill>
                  <a:schemeClr val="dk1"/>
                </a:solidFill>
                <a:latin typeface="Constantia"/>
                <a:ea typeface="Constantia"/>
                <a:cs typeface="Constantia"/>
                <a:sym typeface="Constantia"/>
              </a:rPr>
              <a:t>, Massachusetts Rehabilitation Commission</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Louise Lynch, Department of Transitional Assistance</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Shaun McCarthy, Greater Lowell Workforce Development Board</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Robert McIntosh, Career Center of Lowell	</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Elizabeth McKiernan, </a:t>
            </a:r>
            <a:r>
              <a:rPr lang="en-US" sz="1375" b="1" i="0" u="none" strike="noStrike" cap="none" dirty="0" err="1">
                <a:solidFill>
                  <a:schemeClr val="dk1"/>
                </a:solidFill>
                <a:latin typeface="Constantia"/>
                <a:ea typeface="Constantia"/>
                <a:cs typeface="Constantia"/>
                <a:sym typeface="Constantia"/>
              </a:rPr>
              <a:t>Abisi</a:t>
            </a:r>
            <a:r>
              <a:rPr lang="en-US" sz="1375" b="1" i="0" u="none" strike="noStrike" cap="none" dirty="0">
                <a:solidFill>
                  <a:schemeClr val="dk1"/>
                </a:solidFill>
                <a:latin typeface="Constantia"/>
                <a:ea typeface="Constantia"/>
                <a:cs typeface="Constantia"/>
                <a:sym typeface="Constantia"/>
              </a:rPr>
              <a:t> Adult Education Center</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Janet O’Brien, Career Center of Lowell</a:t>
            </a: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	</a:t>
            </a: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Timothy O’Connor, Career Center of Lowell</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Erin Quinn, Department of Transitional Assistance</a:t>
            </a:r>
          </a:p>
          <a:p>
            <a:pPr marL="0" marR="0" lvl="0" indent="0" algn="ctr"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ctr" rtl="0">
              <a:lnSpc>
                <a:spcPct val="80000"/>
              </a:lnSpc>
              <a:spcBef>
                <a:spcPts val="275"/>
              </a:spcBef>
              <a:spcAft>
                <a:spcPts val="0"/>
              </a:spcAft>
              <a:buClr>
                <a:schemeClr val="accent3"/>
              </a:buClr>
              <a:buSzPct val="25000"/>
              <a:buFont typeface="Noto Sans Symbols"/>
              <a:buNone/>
            </a:pPr>
            <a:r>
              <a:rPr lang="en-US" sz="1375" b="1" i="0" u="none" strike="noStrike" cap="none" dirty="0">
                <a:solidFill>
                  <a:schemeClr val="dk1"/>
                </a:solidFill>
                <a:latin typeface="Constantia"/>
                <a:ea typeface="Constantia"/>
                <a:cs typeface="Constantia"/>
                <a:sym typeface="Constantia"/>
              </a:rPr>
              <a:t>Amy </a:t>
            </a:r>
            <a:r>
              <a:rPr lang="en-US" sz="1375" b="1" i="0" u="none" strike="noStrike" cap="none" dirty="0" err="1">
                <a:solidFill>
                  <a:schemeClr val="dk1"/>
                </a:solidFill>
                <a:latin typeface="Constantia"/>
                <a:ea typeface="Constantia"/>
                <a:cs typeface="Constantia"/>
                <a:sym typeface="Constantia"/>
              </a:rPr>
              <a:t>Veillette</a:t>
            </a:r>
            <a:r>
              <a:rPr lang="en-US" sz="1375" b="1" i="0" u="none" strike="noStrike" cap="none" dirty="0">
                <a:solidFill>
                  <a:schemeClr val="dk1"/>
                </a:solidFill>
                <a:latin typeface="Constantia"/>
                <a:ea typeface="Constantia"/>
                <a:cs typeface="Constantia"/>
                <a:sym typeface="Constantia"/>
              </a:rPr>
              <a:t>, Career Center of Lowell</a:t>
            </a:r>
          </a:p>
          <a:p>
            <a:pPr marL="0" marR="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dk1"/>
              </a:solidFill>
              <a:latin typeface="Constantia"/>
              <a:ea typeface="Constantia"/>
              <a:cs typeface="Constantia"/>
              <a:sym typeface="Constantia"/>
            </a:endParaRPr>
          </a:p>
          <a:p>
            <a:pPr marL="0" marR="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lt1"/>
              </a:solidFill>
              <a:latin typeface="Constantia"/>
              <a:ea typeface="Constantia"/>
              <a:cs typeface="Constantia"/>
              <a:sym typeface="Constantia"/>
            </a:endParaRPr>
          </a:p>
          <a:p>
            <a:pPr marL="0" marR="0" lvl="0" indent="0" algn="l" rtl="0">
              <a:lnSpc>
                <a:spcPct val="80000"/>
              </a:lnSpc>
              <a:spcBef>
                <a:spcPts val="275"/>
              </a:spcBef>
              <a:buClr>
                <a:schemeClr val="accent3"/>
              </a:buClr>
              <a:buSzPct val="25000"/>
              <a:buFont typeface="Noto Sans Symbols"/>
              <a:buNone/>
            </a:pPr>
            <a:endParaRPr sz="1375" b="1" i="0" u="none" strike="noStrike" cap="none" dirty="0">
              <a:solidFill>
                <a:schemeClr val="lt1"/>
              </a:solidFill>
              <a:latin typeface="Constantia"/>
              <a:ea typeface="Constantia"/>
              <a:cs typeface="Constantia"/>
              <a:sym typeface="Constantia"/>
            </a:endParaRPr>
          </a:p>
        </p:txBody>
      </p:sp>
      <p:sp>
        <p:nvSpPr>
          <p:cNvPr id="1158" name="Shape 1158"/>
          <p:cNvSpPr txBox="1"/>
          <p:nvPr/>
        </p:nvSpPr>
        <p:spPr>
          <a:xfrm>
            <a:off x="0" y="0"/>
            <a:ext cx="91440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a:solidFill>
                  <a:srgbClr val="5F8BA4"/>
                </a:solidFill>
                <a:latin typeface="Constantia"/>
                <a:ea typeface="Constantia"/>
                <a:cs typeface="Constantia"/>
                <a:sym typeface="Constantia"/>
              </a:rPr>
              <a:t>One click to reveal….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
                                            <p:txEl>
                                              <p:pRg st="0" end="0"/>
                                            </p:txEl>
                                          </p:spTgt>
                                        </p:tgtEl>
                                        <p:attrNameLst>
                                          <p:attrName>style.visibility</p:attrName>
                                        </p:attrNameLst>
                                      </p:cBhvr>
                                      <p:to>
                                        <p:strVal val="visible"/>
                                      </p:to>
                                    </p:set>
                                    <p:animEffect transition="in" filter="fade">
                                      <p:cBhvr>
                                        <p:cTn id="7" dur="5000"/>
                                        <p:tgtEl>
                                          <p:spTgt spid="1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7">
                                            <p:txEl>
                                              <p:pRg st="1" end="1"/>
                                            </p:txEl>
                                          </p:spTgt>
                                        </p:tgtEl>
                                        <p:attrNameLst>
                                          <p:attrName>style.visibility</p:attrName>
                                        </p:attrNameLst>
                                      </p:cBhvr>
                                      <p:to>
                                        <p:strVal val="visible"/>
                                      </p:to>
                                    </p:set>
                                    <p:animEffect transition="in" filter="fade">
                                      <p:cBhvr>
                                        <p:cTn id="12" dur="5000"/>
                                        <p:tgtEl>
                                          <p:spTgt spid="1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7">
                                            <p:txEl>
                                              <p:pRg st="2" end="2"/>
                                            </p:txEl>
                                          </p:spTgt>
                                        </p:tgtEl>
                                        <p:attrNameLst>
                                          <p:attrName>style.visibility</p:attrName>
                                        </p:attrNameLst>
                                      </p:cBhvr>
                                      <p:to>
                                        <p:strVal val="visible"/>
                                      </p:to>
                                    </p:set>
                                    <p:animEffect transition="in" filter="fade">
                                      <p:cBhvr>
                                        <p:cTn id="17" dur="5000"/>
                                        <p:tgtEl>
                                          <p:spTgt spid="1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7">
                                            <p:txEl>
                                              <p:pRg st="3" end="3"/>
                                            </p:txEl>
                                          </p:spTgt>
                                        </p:tgtEl>
                                        <p:attrNameLst>
                                          <p:attrName>style.visibility</p:attrName>
                                        </p:attrNameLst>
                                      </p:cBhvr>
                                      <p:to>
                                        <p:strVal val="visible"/>
                                      </p:to>
                                    </p:set>
                                    <p:animEffect transition="in" filter="fade">
                                      <p:cBhvr>
                                        <p:cTn id="22" dur="5000"/>
                                        <p:tgtEl>
                                          <p:spTgt spid="11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7">
                                            <p:txEl>
                                              <p:pRg st="4" end="4"/>
                                            </p:txEl>
                                          </p:spTgt>
                                        </p:tgtEl>
                                        <p:attrNameLst>
                                          <p:attrName>style.visibility</p:attrName>
                                        </p:attrNameLst>
                                      </p:cBhvr>
                                      <p:to>
                                        <p:strVal val="visible"/>
                                      </p:to>
                                    </p:set>
                                    <p:animEffect transition="in" filter="fade">
                                      <p:cBhvr>
                                        <p:cTn id="27" dur="5000"/>
                                        <p:tgtEl>
                                          <p:spTgt spid="11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7">
                                            <p:txEl>
                                              <p:pRg st="5" end="5"/>
                                            </p:txEl>
                                          </p:spTgt>
                                        </p:tgtEl>
                                        <p:attrNameLst>
                                          <p:attrName>style.visibility</p:attrName>
                                        </p:attrNameLst>
                                      </p:cBhvr>
                                      <p:to>
                                        <p:strVal val="visible"/>
                                      </p:to>
                                    </p:set>
                                    <p:animEffect transition="in" filter="fade">
                                      <p:cBhvr>
                                        <p:cTn id="32" dur="5000"/>
                                        <p:tgtEl>
                                          <p:spTgt spid="11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57">
                                            <p:txEl>
                                              <p:pRg st="6" end="6"/>
                                            </p:txEl>
                                          </p:spTgt>
                                        </p:tgtEl>
                                        <p:attrNameLst>
                                          <p:attrName>style.visibility</p:attrName>
                                        </p:attrNameLst>
                                      </p:cBhvr>
                                      <p:to>
                                        <p:strVal val="visible"/>
                                      </p:to>
                                    </p:set>
                                    <p:animEffect transition="in" filter="fade">
                                      <p:cBhvr>
                                        <p:cTn id="37" dur="5000"/>
                                        <p:tgtEl>
                                          <p:spTgt spid="11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7">
                                            <p:txEl>
                                              <p:pRg st="7" end="7"/>
                                            </p:txEl>
                                          </p:spTgt>
                                        </p:tgtEl>
                                        <p:attrNameLst>
                                          <p:attrName>style.visibility</p:attrName>
                                        </p:attrNameLst>
                                      </p:cBhvr>
                                      <p:to>
                                        <p:strVal val="visible"/>
                                      </p:to>
                                    </p:set>
                                    <p:animEffect transition="in" filter="fade">
                                      <p:cBhvr>
                                        <p:cTn id="42" dur="5000"/>
                                        <p:tgtEl>
                                          <p:spTgt spid="11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57">
                                            <p:txEl>
                                              <p:pRg st="8" end="8"/>
                                            </p:txEl>
                                          </p:spTgt>
                                        </p:tgtEl>
                                        <p:attrNameLst>
                                          <p:attrName>style.visibility</p:attrName>
                                        </p:attrNameLst>
                                      </p:cBhvr>
                                      <p:to>
                                        <p:strVal val="visible"/>
                                      </p:to>
                                    </p:set>
                                    <p:animEffect transition="in" filter="fade">
                                      <p:cBhvr>
                                        <p:cTn id="47" dur="5000"/>
                                        <p:tgtEl>
                                          <p:spTgt spid="11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57">
                                            <p:txEl>
                                              <p:pRg st="9" end="9"/>
                                            </p:txEl>
                                          </p:spTgt>
                                        </p:tgtEl>
                                        <p:attrNameLst>
                                          <p:attrName>style.visibility</p:attrName>
                                        </p:attrNameLst>
                                      </p:cBhvr>
                                      <p:to>
                                        <p:strVal val="visible"/>
                                      </p:to>
                                    </p:set>
                                    <p:animEffect transition="in" filter="fade">
                                      <p:cBhvr>
                                        <p:cTn id="52" dur="5000"/>
                                        <p:tgtEl>
                                          <p:spTgt spid="11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57">
                                            <p:txEl>
                                              <p:pRg st="10" end="10"/>
                                            </p:txEl>
                                          </p:spTgt>
                                        </p:tgtEl>
                                        <p:attrNameLst>
                                          <p:attrName>style.visibility</p:attrName>
                                        </p:attrNameLst>
                                      </p:cBhvr>
                                      <p:to>
                                        <p:strVal val="visible"/>
                                      </p:to>
                                    </p:set>
                                    <p:animEffect transition="in" filter="fade">
                                      <p:cBhvr>
                                        <p:cTn id="57" dur="5000"/>
                                        <p:tgtEl>
                                          <p:spTgt spid="115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57">
                                            <p:txEl>
                                              <p:pRg st="11" end="11"/>
                                            </p:txEl>
                                          </p:spTgt>
                                        </p:tgtEl>
                                        <p:attrNameLst>
                                          <p:attrName>style.visibility</p:attrName>
                                        </p:attrNameLst>
                                      </p:cBhvr>
                                      <p:to>
                                        <p:strVal val="visible"/>
                                      </p:to>
                                    </p:set>
                                    <p:animEffect transition="in" filter="fade">
                                      <p:cBhvr>
                                        <p:cTn id="62" dur="5000"/>
                                        <p:tgtEl>
                                          <p:spTgt spid="115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57">
                                            <p:txEl>
                                              <p:pRg st="12" end="12"/>
                                            </p:txEl>
                                          </p:spTgt>
                                        </p:tgtEl>
                                        <p:attrNameLst>
                                          <p:attrName>style.visibility</p:attrName>
                                        </p:attrNameLst>
                                      </p:cBhvr>
                                      <p:to>
                                        <p:strVal val="visible"/>
                                      </p:to>
                                    </p:set>
                                    <p:animEffect transition="in" filter="fade">
                                      <p:cBhvr>
                                        <p:cTn id="67" dur="5000"/>
                                        <p:tgtEl>
                                          <p:spTgt spid="115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57">
                                            <p:txEl>
                                              <p:pRg st="13" end="13"/>
                                            </p:txEl>
                                          </p:spTgt>
                                        </p:tgtEl>
                                        <p:attrNameLst>
                                          <p:attrName>style.visibility</p:attrName>
                                        </p:attrNameLst>
                                      </p:cBhvr>
                                      <p:to>
                                        <p:strVal val="visible"/>
                                      </p:to>
                                    </p:set>
                                    <p:animEffect transition="in" filter="fade">
                                      <p:cBhvr>
                                        <p:cTn id="72" dur="5000"/>
                                        <p:tgtEl>
                                          <p:spTgt spid="115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57">
                                            <p:txEl>
                                              <p:pRg st="14" end="14"/>
                                            </p:txEl>
                                          </p:spTgt>
                                        </p:tgtEl>
                                        <p:attrNameLst>
                                          <p:attrName>style.visibility</p:attrName>
                                        </p:attrNameLst>
                                      </p:cBhvr>
                                      <p:to>
                                        <p:strVal val="visible"/>
                                      </p:to>
                                    </p:set>
                                    <p:animEffect transition="in" filter="fade">
                                      <p:cBhvr>
                                        <p:cTn id="77" dur="5000"/>
                                        <p:tgtEl>
                                          <p:spTgt spid="115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57">
                                            <p:txEl>
                                              <p:pRg st="15" end="15"/>
                                            </p:txEl>
                                          </p:spTgt>
                                        </p:tgtEl>
                                        <p:attrNameLst>
                                          <p:attrName>style.visibility</p:attrName>
                                        </p:attrNameLst>
                                      </p:cBhvr>
                                      <p:to>
                                        <p:strVal val="visible"/>
                                      </p:to>
                                    </p:set>
                                    <p:animEffect transition="in" filter="fade">
                                      <p:cBhvr>
                                        <p:cTn id="82" dur="5000"/>
                                        <p:tgtEl>
                                          <p:spTgt spid="115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57">
                                            <p:txEl>
                                              <p:pRg st="16" end="16"/>
                                            </p:txEl>
                                          </p:spTgt>
                                        </p:tgtEl>
                                        <p:attrNameLst>
                                          <p:attrName>style.visibility</p:attrName>
                                        </p:attrNameLst>
                                      </p:cBhvr>
                                      <p:to>
                                        <p:strVal val="visible"/>
                                      </p:to>
                                    </p:set>
                                    <p:animEffect transition="in" filter="fade">
                                      <p:cBhvr>
                                        <p:cTn id="87" dur="5000"/>
                                        <p:tgtEl>
                                          <p:spTgt spid="1157">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157">
                                            <p:txEl>
                                              <p:pRg st="17" end="17"/>
                                            </p:txEl>
                                          </p:spTgt>
                                        </p:tgtEl>
                                        <p:attrNameLst>
                                          <p:attrName>style.visibility</p:attrName>
                                        </p:attrNameLst>
                                      </p:cBhvr>
                                      <p:to>
                                        <p:strVal val="visible"/>
                                      </p:to>
                                    </p:set>
                                    <p:animEffect transition="in" filter="fade">
                                      <p:cBhvr>
                                        <p:cTn id="92" dur="5000"/>
                                        <p:tgtEl>
                                          <p:spTgt spid="1157">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157">
                                            <p:txEl>
                                              <p:pRg st="18" end="18"/>
                                            </p:txEl>
                                          </p:spTgt>
                                        </p:tgtEl>
                                        <p:attrNameLst>
                                          <p:attrName>style.visibility</p:attrName>
                                        </p:attrNameLst>
                                      </p:cBhvr>
                                      <p:to>
                                        <p:strVal val="visible"/>
                                      </p:to>
                                    </p:set>
                                    <p:animEffect transition="in" filter="fade">
                                      <p:cBhvr>
                                        <p:cTn id="97" dur="5000"/>
                                        <p:tgtEl>
                                          <p:spTgt spid="1157">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157">
                                            <p:txEl>
                                              <p:pRg st="19" end="19"/>
                                            </p:txEl>
                                          </p:spTgt>
                                        </p:tgtEl>
                                        <p:attrNameLst>
                                          <p:attrName>style.visibility</p:attrName>
                                        </p:attrNameLst>
                                      </p:cBhvr>
                                      <p:to>
                                        <p:strVal val="visible"/>
                                      </p:to>
                                    </p:set>
                                    <p:animEffect transition="in" filter="fade">
                                      <p:cBhvr>
                                        <p:cTn id="102" dur="5000"/>
                                        <p:tgtEl>
                                          <p:spTgt spid="1157">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57">
                                            <p:txEl>
                                              <p:pRg st="20" end="20"/>
                                            </p:txEl>
                                          </p:spTgt>
                                        </p:tgtEl>
                                        <p:attrNameLst>
                                          <p:attrName>style.visibility</p:attrName>
                                        </p:attrNameLst>
                                      </p:cBhvr>
                                      <p:to>
                                        <p:strVal val="visible"/>
                                      </p:to>
                                    </p:set>
                                    <p:animEffect transition="in" filter="fade">
                                      <p:cBhvr>
                                        <p:cTn id="107" dur="5000"/>
                                        <p:tgtEl>
                                          <p:spTgt spid="1157">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157">
                                            <p:txEl>
                                              <p:pRg st="21" end="21"/>
                                            </p:txEl>
                                          </p:spTgt>
                                        </p:tgtEl>
                                        <p:attrNameLst>
                                          <p:attrName>style.visibility</p:attrName>
                                        </p:attrNameLst>
                                      </p:cBhvr>
                                      <p:to>
                                        <p:strVal val="visible"/>
                                      </p:to>
                                    </p:set>
                                    <p:animEffect transition="in" filter="fade">
                                      <p:cBhvr>
                                        <p:cTn id="112" dur="5000"/>
                                        <p:tgtEl>
                                          <p:spTgt spid="1157">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157">
                                            <p:txEl>
                                              <p:pRg st="22" end="22"/>
                                            </p:txEl>
                                          </p:spTgt>
                                        </p:tgtEl>
                                        <p:attrNameLst>
                                          <p:attrName>style.visibility</p:attrName>
                                        </p:attrNameLst>
                                      </p:cBhvr>
                                      <p:to>
                                        <p:strVal val="visible"/>
                                      </p:to>
                                    </p:set>
                                    <p:animEffect transition="in" filter="fade">
                                      <p:cBhvr>
                                        <p:cTn id="117" dur="5000"/>
                                        <p:tgtEl>
                                          <p:spTgt spid="1157">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157">
                                            <p:txEl>
                                              <p:pRg st="23" end="23"/>
                                            </p:txEl>
                                          </p:spTgt>
                                        </p:tgtEl>
                                        <p:attrNameLst>
                                          <p:attrName>style.visibility</p:attrName>
                                        </p:attrNameLst>
                                      </p:cBhvr>
                                      <p:to>
                                        <p:strVal val="visible"/>
                                      </p:to>
                                    </p:set>
                                    <p:animEffect transition="in" filter="fade">
                                      <p:cBhvr>
                                        <p:cTn id="122" dur="5000"/>
                                        <p:tgtEl>
                                          <p:spTgt spid="1157">
                                            <p:txEl>
                                              <p:pRg st="23" end="2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157">
                                            <p:txEl>
                                              <p:pRg st="24" end="24"/>
                                            </p:txEl>
                                          </p:spTgt>
                                        </p:tgtEl>
                                        <p:attrNameLst>
                                          <p:attrName>style.visibility</p:attrName>
                                        </p:attrNameLst>
                                      </p:cBhvr>
                                      <p:to>
                                        <p:strVal val="visible"/>
                                      </p:to>
                                    </p:set>
                                    <p:animEffect transition="in" filter="fade">
                                      <p:cBhvr>
                                        <p:cTn id="127" dur="5000"/>
                                        <p:tgtEl>
                                          <p:spTgt spid="1157">
                                            <p:txEl>
                                              <p:pRg st="24" end="2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157">
                                            <p:txEl>
                                              <p:pRg st="25" end="25"/>
                                            </p:txEl>
                                          </p:spTgt>
                                        </p:tgtEl>
                                        <p:attrNameLst>
                                          <p:attrName>style.visibility</p:attrName>
                                        </p:attrNameLst>
                                      </p:cBhvr>
                                      <p:to>
                                        <p:strVal val="visible"/>
                                      </p:to>
                                    </p:set>
                                    <p:animEffect transition="in" filter="fade">
                                      <p:cBhvr>
                                        <p:cTn id="132" dur="5000"/>
                                        <p:tgtEl>
                                          <p:spTgt spid="1157">
                                            <p:txEl>
                                              <p:pRg st="25" end="2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157">
                                            <p:txEl>
                                              <p:pRg st="26" end="26"/>
                                            </p:txEl>
                                          </p:spTgt>
                                        </p:tgtEl>
                                        <p:attrNameLst>
                                          <p:attrName>style.visibility</p:attrName>
                                        </p:attrNameLst>
                                      </p:cBhvr>
                                      <p:to>
                                        <p:strVal val="visible"/>
                                      </p:to>
                                    </p:set>
                                    <p:animEffect transition="in" filter="fade">
                                      <p:cBhvr>
                                        <p:cTn id="137" dur="5000"/>
                                        <p:tgtEl>
                                          <p:spTgt spid="1157">
                                            <p:txEl>
                                              <p:pRg st="26" end="2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157">
                                            <p:txEl>
                                              <p:pRg st="27" end="27"/>
                                            </p:txEl>
                                          </p:spTgt>
                                        </p:tgtEl>
                                        <p:attrNameLst>
                                          <p:attrName>style.visibility</p:attrName>
                                        </p:attrNameLst>
                                      </p:cBhvr>
                                      <p:to>
                                        <p:strVal val="visible"/>
                                      </p:to>
                                    </p:set>
                                    <p:animEffect transition="in" filter="fade">
                                      <p:cBhvr>
                                        <p:cTn id="142" dur="5000"/>
                                        <p:tgtEl>
                                          <p:spTgt spid="1157">
                                            <p:txEl>
                                              <p:pRg st="27" end="27"/>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157">
                                            <p:txEl>
                                              <p:pRg st="28" end="28"/>
                                            </p:txEl>
                                          </p:spTgt>
                                        </p:tgtEl>
                                        <p:attrNameLst>
                                          <p:attrName>style.visibility</p:attrName>
                                        </p:attrNameLst>
                                      </p:cBhvr>
                                      <p:to>
                                        <p:strVal val="visible"/>
                                      </p:to>
                                    </p:set>
                                    <p:animEffect transition="in" filter="fade">
                                      <p:cBhvr>
                                        <p:cTn id="147" dur="5000"/>
                                        <p:tgtEl>
                                          <p:spTgt spid="1157">
                                            <p:txEl>
                                              <p:pRg st="28" end="28"/>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1157">
                                            <p:txEl>
                                              <p:pRg st="29" end="29"/>
                                            </p:txEl>
                                          </p:spTgt>
                                        </p:tgtEl>
                                        <p:attrNameLst>
                                          <p:attrName>style.visibility</p:attrName>
                                        </p:attrNameLst>
                                      </p:cBhvr>
                                      <p:to>
                                        <p:strVal val="visible"/>
                                      </p:to>
                                    </p:set>
                                    <p:animEffect transition="in" filter="fade">
                                      <p:cBhvr>
                                        <p:cTn id="152" dur="5000"/>
                                        <p:tgtEl>
                                          <p:spTgt spid="1157">
                                            <p:txEl>
                                              <p:pRg st="29" end="29"/>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1157">
                                            <p:txEl>
                                              <p:pRg st="30" end="30"/>
                                            </p:txEl>
                                          </p:spTgt>
                                        </p:tgtEl>
                                        <p:attrNameLst>
                                          <p:attrName>style.visibility</p:attrName>
                                        </p:attrNameLst>
                                      </p:cBhvr>
                                      <p:to>
                                        <p:strVal val="visible"/>
                                      </p:to>
                                    </p:set>
                                    <p:animEffect transition="in" filter="fade">
                                      <p:cBhvr>
                                        <p:cTn id="157" dur="5000"/>
                                        <p:tgtEl>
                                          <p:spTgt spid="1157">
                                            <p:txEl>
                                              <p:pRg st="30" end="3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1157">
                                            <p:txEl>
                                              <p:pRg st="31" end="31"/>
                                            </p:txEl>
                                          </p:spTgt>
                                        </p:tgtEl>
                                        <p:attrNameLst>
                                          <p:attrName>style.visibility</p:attrName>
                                        </p:attrNameLst>
                                      </p:cBhvr>
                                      <p:to>
                                        <p:strVal val="visible"/>
                                      </p:to>
                                    </p:set>
                                    <p:animEffect transition="in" filter="fade">
                                      <p:cBhvr>
                                        <p:cTn id="162" dur="5000"/>
                                        <p:tgtEl>
                                          <p:spTgt spid="1157">
                                            <p:txEl>
                                              <p:pRg st="31" end="31"/>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157">
                                            <p:txEl>
                                              <p:pRg st="32" end="32"/>
                                            </p:txEl>
                                          </p:spTgt>
                                        </p:tgtEl>
                                        <p:attrNameLst>
                                          <p:attrName>style.visibility</p:attrName>
                                        </p:attrNameLst>
                                      </p:cBhvr>
                                      <p:to>
                                        <p:strVal val="visible"/>
                                      </p:to>
                                    </p:set>
                                    <p:animEffect transition="in" filter="fade">
                                      <p:cBhvr>
                                        <p:cTn id="167" dur="5000"/>
                                        <p:tgtEl>
                                          <p:spTgt spid="1157">
                                            <p:txEl>
                                              <p:pRg st="32" end="32"/>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157">
                                            <p:txEl>
                                              <p:pRg st="33" end="33"/>
                                            </p:txEl>
                                          </p:spTgt>
                                        </p:tgtEl>
                                        <p:attrNameLst>
                                          <p:attrName>style.visibility</p:attrName>
                                        </p:attrNameLst>
                                      </p:cBhvr>
                                      <p:to>
                                        <p:strVal val="visible"/>
                                      </p:to>
                                    </p:set>
                                    <p:animEffect transition="in" filter="fade">
                                      <p:cBhvr>
                                        <p:cTn id="172" dur="5000"/>
                                        <p:tgtEl>
                                          <p:spTgt spid="1157">
                                            <p:txEl>
                                              <p:pRg st="33"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C0FFFF"/>
            </a:gs>
            <a:gs pos="25000">
              <a:srgbClr val="C7FFFF"/>
            </a:gs>
            <a:gs pos="100000">
              <a:srgbClr val="4D7077"/>
            </a:gs>
          </a:gsLst>
          <a:path path="circle">
            <a:fillToRect l="50000" t="50000" r="50000" b="50000"/>
          </a:path>
          <a:tileRect/>
        </a:gradFill>
        <a:effectLst/>
      </p:bgPr>
    </p:bg>
    <p:spTree>
      <p:nvGrpSpPr>
        <p:cNvPr id="1" name="Shape 1162"/>
        <p:cNvGrpSpPr/>
        <p:nvPr/>
      </p:nvGrpSpPr>
      <p:grpSpPr>
        <a:xfrm>
          <a:off x="0" y="0"/>
          <a:ext cx="0" cy="0"/>
          <a:chOff x="0" y="0"/>
          <a:chExt cx="0" cy="0"/>
        </a:xfrm>
      </p:grpSpPr>
      <p:sp>
        <p:nvSpPr>
          <p:cNvPr id="1163" name="Shape 1163"/>
          <p:cNvSpPr txBox="1"/>
          <p:nvPr/>
        </p:nvSpPr>
        <p:spPr>
          <a:xfrm>
            <a:off x="914400" y="1295458"/>
            <a:ext cx="7010400" cy="224676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rgbClr val="000000"/>
                </a:solidFill>
                <a:latin typeface="Constantia"/>
                <a:ea typeface="Constantia"/>
                <a:cs typeface="Constantia"/>
                <a:sym typeface="Constantia"/>
              </a:rPr>
              <a:t>We acknowledged and became versed in the steps of the program created by Ideo.org: I</a:t>
            </a:r>
            <a:r>
              <a:rPr lang="en-US" sz="2800" b="1" i="1">
                <a:solidFill>
                  <a:srgbClr val="000000"/>
                </a:solidFill>
                <a:latin typeface="Constantia"/>
                <a:ea typeface="Constantia"/>
                <a:cs typeface="Constantia"/>
                <a:sym typeface="Constantia"/>
              </a:rPr>
              <a:t>ntroduction, Inspiration, Ideation, Prototyping, and Implementation</a:t>
            </a:r>
          </a:p>
        </p:txBody>
      </p:sp>
      <p:sp>
        <p:nvSpPr>
          <p:cNvPr id="1164" name="Shape 1164"/>
          <p:cNvSpPr txBox="1"/>
          <p:nvPr/>
        </p:nvSpPr>
        <p:spPr>
          <a:xfrm>
            <a:off x="990600" y="3733858"/>
            <a:ext cx="7162799"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rgbClr val="0070C0"/>
                </a:solidFill>
                <a:latin typeface="Constantia"/>
                <a:ea typeface="Constantia"/>
                <a:cs typeface="Constantia"/>
                <a:sym typeface="Constantia"/>
              </a:rPr>
              <a:t>Intro</a:t>
            </a:r>
            <a:r>
              <a:rPr lang="en-US" sz="1800" dirty="0">
                <a:solidFill>
                  <a:srgbClr val="000000"/>
                </a:solidFill>
                <a:latin typeface="Constantia"/>
                <a:ea typeface="Constantia"/>
                <a:cs typeface="Constantia"/>
                <a:sym typeface="Constantia"/>
              </a:rPr>
              <a:t>: Learn about the process</a:t>
            </a:r>
          </a:p>
          <a:p>
            <a:pPr marL="0" marR="0" lvl="0" indent="0" algn="l" rtl="0">
              <a:spcBef>
                <a:spcPts val="0"/>
              </a:spcBef>
              <a:buSzPct val="25000"/>
              <a:buNone/>
            </a:pPr>
            <a:r>
              <a:rPr lang="en-US" sz="1800" dirty="0">
                <a:solidFill>
                  <a:srgbClr val="0070C0"/>
                </a:solidFill>
                <a:latin typeface="Constantia"/>
                <a:ea typeface="Constantia"/>
                <a:cs typeface="Constantia"/>
                <a:sym typeface="Constantia"/>
              </a:rPr>
              <a:t>Inspiration</a:t>
            </a:r>
            <a:r>
              <a:rPr lang="en-US" sz="1800" dirty="0">
                <a:solidFill>
                  <a:srgbClr val="000000"/>
                </a:solidFill>
                <a:latin typeface="Constantia"/>
                <a:ea typeface="Constantia"/>
                <a:cs typeface="Constantia"/>
                <a:sym typeface="Constantia"/>
              </a:rPr>
              <a:t>: We delved into those of ourselves and our customers</a:t>
            </a:r>
          </a:p>
          <a:p>
            <a:pPr marL="0" marR="0" lvl="0" indent="0" algn="l" rtl="0">
              <a:spcBef>
                <a:spcPts val="0"/>
              </a:spcBef>
              <a:buSzPct val="25000"/>
              <a:buNone/>
            </a:pPr>
            <a:r>
              <a:rPr lang="en-US" sz="1800" dirty="0">
                <a:solidFill>
                  <a:srgbClr val="0070C0"/>
                </a:solidFill>
                <a:latin typeface="Constantia"/>
                <a:ea typeface="Constantia"/>
                <a:cs typeface="Constantia"/>
                <a:sym typeface="Constantia"/>
              </a:rPr>
              <a:t>Ideation</a:t>
            </a:r>
            <a:r>
              <a:rPr lang="en-US" sz="1800" dirty="0">
                <a:solidFill>
                  <a:srgbClr val="000000"/>
                </a:solidFill>
                <a:latin typeface="Constantia"/>
                <a:ea typeface="Constantia"/>
                <a:cs typeface="Constantia"/>
                <a:sym typeface="Constantia"/>
              </a:rPr>
              <a:t>: We became adept “</a:t>
            </a:r>
            <a:r>
              <a:rPr lang="en-US" sz="1800" dirty="0" err="1">
                <a:solidFill>
                  <a:srgbClr val="000000"/>
                </a:solidFill>
                <a:latin typeface="Constantia"/>
                <a:ea typeface="Constantia"/>
                <a:cs typeface="Constantia"/>
                <a:sym typeface="Constantia"/>
              </a:rPr>
              <a:t>brainstormers</a:t>
            </a:r>
            <a:r>
              <a:rPr lang="en-US" sz="1800" dirty="0">
                <a:solidFill>
                  <a:srgbClr val="000000"/>
                </a:solidFill>
                <a:latin typeface="Constantia"/>
                <a:ea typeface="Constantia"/>
                <a:cs typeface="Constantia"/>
                <a:sym typeface="Constantia"/>
              </a:rPr>
              <a:t>”</a:t>
            </a:r>
          </a:p>
          <a:p>
            <a:pPr marL="0" marR="0" lvl="0" indent="0" algn="l" rtl="0">
              <a:spcBef>
                <a:spcPts val="0"/>
              </a:spcBef>
              <a:buSzPct val="25000"/>
              <a:buNone/>
            </a:pPr>
            <a:r>
              <a:rPr lang="en-US" sz="1800" dirty="0">
                <a:solidFill>
                  <a:schemeClr val="accent1"/>
                </a:solidFill>
                <a:latin typeface="Constantia"/>
                <a:ea typeface="Constantia"/>
                <a:cs typeface="Constantia"/>
                <a:sym typeface="Constantia"/>
              </a:rPr>
              <a:t>Prototyping:</a:t>
            </a:r>
            <a:r>
              <a:rPr lang="en-US" sz="1800" dirty="0">
                <a:solidFill>
                  <a:srgbClr val="0B5394"/>
                </a:solidFill>
                <a:latin typeface="Constantia"/>
                <a:ea typeface="Constantia"/>
                <a:cs typeface="Constantia"/>
                <a:sym typeface="Constantia"/>
              </a:rPr>
              <a:t> </a:t>
            </a:r>
            <a:r>
              <a:rPr lang="en-US" sz="1800" dirty="0">
                <a:solidFill>
                  <a:srgbClr val="000000"/>
                </a:solidFill>
                <a:latin typeface="Constantia"/>
                <a:ea typeface="Constantia"/>
                <a:cs typeface="Constantia"/>
                <a:sym typeface="Constantia"/>
              </a:rPr>
              <a:t>Created a new orientation and lobby area</a:t>
            </a:r>
          </a:p>
          <a:p>
            <a:pPr marL="0" marR="0" lvl="0" indent="0" algn="l" rtl="0">
              <a:spcBef>
                <a:spcPts val="0"/>
              </a:spcBef>
              <a:buSzPct val="25000"/>
              <a:buNone/>
            </a:pPr>
            <a:r>
              <a:rPr lang="en-US" sz="1800" dirty="0">
                <a:solidFill>
                  <a:srgbClr val="0070C0"/>
                </a:solidFill>
                <a:latin typeface="Constantia"/>
                <a:ea typeface="Constantia"/>
                <a:cs typeface="Constantia"/>
                <a:sym typeface="Constantia"/>
              </a:rPr>
              <a:t>Implementation</a:t>
            </a:r>
            <a:r>
              <a:rPr lang="en-US" sz="1800" dirty="0">
                <a:solidFill>
                  <a:srgbClr val="000000"/>
                </a:solidFill>
                <a:latin typeface="Constantia"/>
                <a:ea typeface="Constantia"/>
                <a:cs typeface="Constantia"/>
                <a:sym typeface="Constantia"/>
              </a:rPr>
              <a:t>: We implemented and tested our new orientation and triage system</a:t>
            </a:r>
          </a:p>
          <a:p>
            <a:pPr marL="0" marR="0" lvl="0" indent="0" algn="l" rtl="0">
              <a:spcBef>
                <a:spcPts val="0"/>
              </a:spcBef>
              <a:buNone/>
            </a:pPr>
            <a:endParaRPr sz="1800" dirty="0">
              <a:solidFill>
                <a:srgbClr val="000000"/>
              </a:solidFill>
              <a:latin typeface="Constantia"/>
              <a:ea typeface="Constantia"/>
              <a:cs typeface="Constantia"/>
              <a:sym typeface="Constantia"/>
            </a:endParaRPr>
          </a:p>
          <a:p>
            <a:pPr marL="0" marR="0" lvl="0" indent="0" algn="l" rtl="0">
              <a:spcBef>
                <a:spcPts val="0"/>
              </a:spcBef>
              <a:buSzPct val="25000"/>
              <a:buNone/>
            </a:pPr>
            <a:r>
              <a:rPr lang="en-US" sz="1800" dirty="0">
                <a:solidFill>
                  <a:srgbClr val="000000"/>
                </a:solidFill>
                <a:latin typeface="Constantia"/>
                <a:ea typeface="Constantia"/>
                <a:cs typeface="Constantia"/>
                <a:sym typeface="Constantia"/>
              </a:rPr>
              <a:t>http://www.designkit.org/methods</a:t>
            </a:r>
          </a:p>
          <a:p>
            <a:pPr marL="0" marR="0" lvl="0" indent="0" algn="l" rtl="0">
              <a:spcBef>
                <a:spcPts val="0"/>
              </a:spcBef>
              <a:buSzPct val="25000"/>
              <a:buNone/>
            </a:pPr>
            <a:r>
              <a:rPr lang="en-US" sz="1800" dirty="0">
                <a:solidFill>
                  <a:srgbClr val="000000"/>
                </a:solidFill>
                <a:latin typeface="Constantia"/>
                <a:ea typeface="Constantia"/>
                <a:cs typeface="Constantia"/>
                <a:sym typeface="Constantia"/>
              </a:rPr>
              <a:t>https://novoed.com/design-kit-2017-1</a:t>
            </a:r>
          </a:p>
          <a:p>
            <a:pPr marL="0" marR="0" lvl="0" indent="0" algn="l" rtl="0">
              <a:spcBef>
                <a:spcPts val="0"/>
              </a:spcBef>
              <a:buNone/>
            </a:pPr>
            <a:endParaRPr sz="1800" dirty="0">
              <a:solidFill>
                <a:srgbClr val="000000"/>
              </a:solidFill>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6A9F3">
            <a:alpha val="83921"/>
          </a:srgbClr>
        </a:solidFill>
        <a:effectLst/>
      </p:bgPr>
    </p:bg>
    <p:spTree>
      <p:nvGrpSpPr>
        <p:cNvPr id="1" name="Shape 1168"/>
        <p:cNvGrpSpPr/>
        <p:nvPr/>
      </p:nvGrpSpPr>
      <p:grpSpPr>
        <a:xfrm>
          <a:off x="0" y="0"/>
          <a:ext cx="0" cy="0"/>
          <a:chOff x="0" y="0"/>
          <a:chExt cx="0" cy="0"/>
        </a:xfrm>
      </p:grpSpPr>
      <p:sp>
        <p:nvSpPr>
          <p:cNvPr id="1169" name="Shape 1169"/>
          <p:cNvSpPr txBox="1">
            <a:spLocks noGrp="1"/>
          </p:cNvSpPr>
          <p:nvPr>
            <p:ph type="ctrTitle"/>
          </p:nvPr>
        </p:nvSpPr>
        <p:spPr>
          <a:xfrm>
            <a:off x="533400" y="533400"/>
            <a:ext cx="7851648" cy="1828800"/>
          </a:xfrm>
          <a:prstGeom prst="rect">
            <a:avLst/>
          </a:prstGeom>
          <a:noFill/>
          <a:ln>
            <a:noFill/>
          </a:ln>
        </p:spPr>
        <p:txBody>
          <a:bodyPr lIns="0" tIns="0" rIns="18275" bIns="0" anchor="b" anchorCtr="0">
            <a:noAutofit/>
          </a:bodyPr>
          <a:lstStyle/>
          <a:p>
            <a:pPr marL="0" marR="0" lvl="0" indent="0" algn="r" rtl="0">
              <a:spcBef>
                <a:spcPts val="0"/>
              </a:spcBef>
              <a:buClr>
                <a:srgbClr val="4CE0EA"/>
              </a:buClr>
              <a:buSzPct val="25000"/>
              <a:buFont typeface="Calibri"/>
              <a:buNone/>
            </a:pPr>
            <a:r>
              <a:rPr lang="en-US" sz="5600" b="1" i="0" u="none" strike="noStrike" cap="none">
                <a:solidFill>
                  <a:srgbClr val="4CE0EA"/>
                </a:solidFill>
                <a:latin typeface="Calibri"/>
                <a:ea typeface="Calibri"/>
                <a:cs typeface="Calibri"/>
                <a:sym typeface="Calibri"/>
              </a:rPr>
              <a:t>Inspiration in Interviews</a:t>
            </a:r>
          </a:p>
        </p:txBody>
      </p:sp>
      <p:sp>
        <p:nvSpPr>
          <p:cNvPr id="1170" name="Shape 1170"/>
          <p:cNvSpPr txBox="1">
            <a:spLocks noGrp="1"/>
          </p:cNvSpPr>
          <p:nvPr>
            <p:ph type="subTitle" idx="1"/>
          </p:nvPr>
        </p:nvSpPr>
        <p:spPr>
          <a:xfrm>
            <a:off x="609600" y="2514600"/>
            <a:ext cx="7778496" cy="3124199"/>
          </a:xfrm>
          <a:prstGeom prst="rect">
            <a:avLst/>
          </a:prstGeom>
          <a:noFill/>
          <a:ln>
            <a:noFill/>
          </a:ln>
        </p:spPr>
        <p:txBody>
          <a:bodyPr lIns="0" tIns="45700" rIns="18275" bIns="45700" anchor="t" anchorCtr="0">
            <a:noAutofit/>
          </a:bodyPr>
          <a:lstStyle/>
          <a:p>
            <a:pPr marL="0" marR="45720" lvl="0" indent="0" algn="r" rtl="0">
              <a:lnSpc>
                <a:spcPct val="80000"/>
              </a:lnSpc>
              <a:spcBef>
                <a:spcPts val="0"/>
              </a:spcBef>
              <a:spcAft>
                <a:spcPts val="0"/>
              </a:spcAft>
              <a:buClr>
                <a:schemeClr val="accent3"/>
              </a:buClr>
              <a:buSzPct val="25000"/>
              <a:buFont typeface="Noto Sans Symbols"/>
              <a:buNone/>
            </a:pPr>
            <a:r>
              <a:rPr lang="en-US" sz="2000" b="0" i="0" u="none" strike="noStrike" cap="none" dirty="0">
                <a:solidFill>
                  <a:schemeClr val="lt1"/>
                </a:solidFill>
                <a:latin typeface="Constantia"/>
                <a:ea typeface="Constantia"/>
                <a:cs typeface="Constantia"/>
                <a:sym typeface="Constantia"/>
              </a:rPr>
              <a:t>In order to truly see what direction we needed to move </a:t>
            </a:r>
            <a:r>
              <a:rPr lang="en-US" sz="2000" b="0" i="0" u="none" strike="noStrike" cap="none" dirty="0" smtClean="0">
                <a:solidFill>
                  <a:schemeClr val="lt1"/>
                </a:solidFill>
                <a:latin typeface="Constantia"/>
                <a:ea typeface="Constantia"/>
                <a:cs typeface="Constantia"/>
                <a:sym typeface="Constantia"/>
              </a:rPr>
              <a:t>in and </a:t>
            </a:r>
            <a:r>
              <a:rPr lang="en-US" sz="2000" b="0" i="0" u="none" strike="noStrike" cap="none" dirty="0">
                <a:solidFill>
                  <a:schemeClr val="lt1"/>
                </a:solidFill>
                <a:latin typeface="Constantia"/>
                <a:ea typeface="Constantia"/>
                <a:cs typeface="Constantia"/>
                <a:sym typeface="Constantia"/>
              </a:rPr>
              <a:t>where the changes needed to be made, we had to consult with people who knew what we do </a:t>
            </a:r>
            <a:r>
              <a:rPr lang="en-US" sz="2000" b="1" i="0" u="none" strike="noStrike" cap="none" dirty="0">
                <a:solidFill>
                  <a:srgbClr val="05686C"/>
                </a:solidFill>
                <a:latin typeface="Constantia"/>
                <a:ea typeface="Constantia"/>
                <a:cs typeface="Constantia"/>
                <a:sym typeface="Constantia"/>
              </a:rPr>
              <a:t>AND</a:t>
            </a:r>
            <a:r>
              <a:rPr lang="en-US" sz="2000" b="0" i="0" u="none" strike="noStrike" cap="none" dirty="0">
                <a:solidFill>
                  <a:schemeClr val="lt1"/>
                </a:solidFill>
                <a:latin typeface="Constantia"/>
                <a:ea typeface="Constantia"/>
                <a:cs typeface="Constantia"/>
                <a:sym typeface="Constantia"/>
              </a:rPr>
              <a:t> those who experienced the services we provide...</a:t>
            </a:r>
          </a:p>
          <a:p>
            <a:pPr marL="0" marR="45720" lvl="0" indent="0" algn="r" rtl="0">
              <a:lnSpc>
                <a:spcPct val="80000"/>
              </a:lnSpc>
              <a:spcBef>
                <a:spcPts val="400"/>
              </a:spcBef>
              <a:spcAft>
                <a:spcPts val="0"/>
              </a:spcAft>
              <a:buClr>
                <a:schemeClr val="accent3"/>
              </a:buClr>
              <a:buSzPct val="25000"/>
              <a:buFont typeface="Noto Sans Symbols"/>
              <a:buNone/>
            </a:pPr>
            <a:endParaRPr sz="2000" b="0" i="0" u="none" strike="noStrike" cap="none" dirty="0">
              <a:solidFill>
                <a:schemeClr val="lt1"/>
              </a:solidFill>
              <a:latin typeface="Constantia"/>
              <a:ea typeface="Constantia"/>
              <a:cs typeface="Constantia"/>
              <a:sym typeface="Constantia"/>
            </a:endParaRPr>
          </a:p>
          <a:p>
            <a:pPr marL="0" marR="45720" lvl="0" indent="0" algn="ctr" rtl="0">
              <a:lnSpc>
                <a:spcPct val="80000"/>
              </a:lnSpc>
              <a:spcBef>
                <a:spcPts val="400"/>
              </a:spcBef>
              <a:spcAft>
                <a:spcPts val="0"/>
              </a:spcAft>
              <a:buClr>
                <a:schemeClr val="accent3"/>
              </a:buClr>
              <a:buSzPct val="25000"/>
              <a:buFont typeface="Noto Sans Symbols"/>
              <a:buNone/>
            </a:pPr>
            <a:r>
              <a:rPr lang="en-US" sz="2000" b="1" i="1" u="none" strike="noStrike" cap="none" dirty="0">
                <a:solidFill>
                  <a:srgbClr val="0B5394"/>
                </a:solidFill>
                <a:latin typeface="Constantia"/>
                <a:ea typeface="Constantia"/>
                <a:cs typeface="Constantia"/>
                <a:sym typeface="Constantia"/>
              </a:rPr>
              <a:t>CUSTOMERS</a:t>
            </a:r>
          </a:p>
          <a:p>
            <a:pPr marL="0" marR="45720" lvl="0" indent="0" algn="l" rtl="0">
              <a:lnSpc>
                <a:spcPct val="80000"/>
              </a:lnSpc>
              <a:spcBef>
                <a:spcPts val="400"/>
              </a:spcBef>
              <a:spcAft>
                <a:spcPts val="0"/>
              </a:spcAft>
              <a:buClr>
                <a:schemeClr val="accent3"/>
              </a:buClr>
              <a:buSzPct val="95000"/>
              <a:buFont typeface="Arial"/>
              <a:buChar char="•"/>
            </a:pPr>
            <a:r>
              <a:rPr lang="en-US" sz="2000" b="1" i="0" u="none" strike="noStrike" cap="none" dirty="0">
                <a:solidFill>
                  <a:schemeClr val="lt1"/>
                </a:solidFill>
                <a:latin typeface="Constantia"/>
                <a:ea typeface="Constantia"/>
                <a:cs typeface="Constantia"/>
                <a:sym typeface="Constantia"/>
              </a:rPr>
              <a:t>Customers were given $25 Market Basket Gift Cards to participate</a:t>
            </a:r>
          </a:p>
          <a:p>
            <a:pPr marL="0" marR="45720" lvl="0" indent="0" algn="l" rtl="0">
              <a:lnSpc>
                <a:spcPct val="80000"/>
              </a:lnSpc>
              <a:spcBef>
                <a:spcPts val="400"/>
              </a:spcBef>
              <a:spcAft>
                <a:spcPts val="0"/>
              </a:spcAft>
              <a:buClr>
                <a:schemeClr val="accent3"/>
              </a:buClr>
              <a:buSzPct val="95000"/>
              <a:buFont typeface="Arial"/>
              <a:buChar char="•"/>
            </a:pPr>
            <a:r>
              <a:rPr lang="en-US" sz="2000" b="1" i="0" u="none" strike="noStrike" cap="none" dirty="0">
                <a:solidFill>
                  <a:schemeClr val="lt1"/>
                </a:solidFill>
                <a:latin typeface="Constantia"/>
                <a:ea typeface="Constantia"/>
                <a:cs typeface="Constantia"/>
                <a:sym typeface="Constantia"/>
              </a:rPr>
              <a:t>Remarked that they felt worse after the orientation</a:t>
            </a:r>
          </a:p>
          <a:p>
            <a:pPr marL="0" marR="45720" lvl="0" indent="0" algn="l" rtl="0">
              <a:lnSpc>
                <a:spcPct val="80000"/>
              </a:lnSpc>
              <a:spcBef>
                <a:spcPts val="400"/>
              </a:spcBef>
              <a:spcAft>
                <a:spcPts val="0"/>
              </a:spcAft>
              <a:buClr>
                <a:schemeClr val="accent3"/>
              </a:buClr>
              <a:buSzPct val="95000"/>
              <a:buFont typeface="Arial"/>
              <a:buChar char="•"/>
            </a:pPr>
            <a:r>
              <a:rPr lang="en-US" sz="2000" b="1" i="0" u="none" strike="noStrike" cap="none" dirty="0">
                <a:solidFill>
                  <a:schemeClr val="lt1"/>
                </a:solidFill>
                <a:latin typeface="Constantia"/>
                <a:ea typeface="Constantia"/>
                <a:cs typeface="Constantia"/>
                <a:sym typeface="Constantia"/>
              </a:rPr>
              <a:t>Felt lost in the Career Center</a:t>
            </a:r>
          </a:p>
          <a:p>
            <a:pPr marL="0" marR="45720" lvl="0" indent="0" algn="ctr" rtl="0">
              <a:lnSpc>
                <a:spcPct val="80000"/>
              </a:lnSpc>
              <a:spcBef>
                <a:spcPts val="208"/>
              </a:spcBef>
              <a:spcAft>
                <a:spcPts val="0"/>
              </a:spcAft>
              <a:buClr>
                <a:schemeClr val="accent3"/>
              </a:buClr>
              <a:buSzPct val="25000"/>
              <a:buFont typeface="Noto Sans Symbols"/>
              <a:buNone/>
            </a:pPr>
            <a:endParaRPr sz="1040" b="1" i="0" u="none" strike="noStrike" cap="none" dirty="0">
              <a:solidFill>
                <a:schemeClr val="lt1"/>
              </a:solidFill>
              <a:latin typeface="Constantia"/>
              <a:ea typeface="Constantia"/>
              <a:cs typeface="Constantia"/>
              <a:sym typeface="Constantia"/>
            </a:endParaRPr>
          </a:p>
          <a:p>
            <a:pPr marL="0" marR="45720" lvl="0" indent="0" algn="ctr" rtl="0">
              <a:lnSpc>
                <a:spcPct val="80000"/>
              </a:lnSpc>
              <a:spcBef>
                <a:spcPts val="208"/>
              </a:spcBef>
              <a:buClr>
                <a:schemeClr val="accent3"/>
              </a:buClr>
              <a:buSzPct val="25000"/>
              <a:buFont typeface="Noto Sans Symbols"/>
              <a:buNone/>
            </a:pPr>
            <a:endParaRPr sz="1040" b="1" i="1" u="none" strike="noStrike" cap="none" dirty="0">
              <a:solidFill>
                <a:srgbClr val="0B5394"/>
              </a:solidFill>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1"/>
        <p:cNvGrpSpPr/>
        <p:nvPr/>
      </p:nvGrpSpPr>
      <p:grpSpPr>
        <a:xfrm>
          <a:off x="0" y="0"/>
          <a:ext cx="0" cy="0"/>
          <a:chOff x="0" y="0"/>
          <a:chExt cx="0" cy="0"/>
        </a:xfrm>
      </p:grpSpPr>
      <p:sp>
        <p:nvSpPr>
          <p:cNvPr id="982" name="Shape 982"/>
          <p:cNvSpPr txBox="1">
            <a:spLocks noGrp="1"/>
          </p:cNvSpPr>
          <p:nvPr>
            <p:ph type="ctrTitle"/>
          </p:nvPr>
        </p:nvSpPr>
        <p:spPr>
          <a:xfrm>
            <a:off x="685800" y="1981317"/>
            <a:ext cx="7772400" cy="1981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Customer Centered Design Workshop</a:t>
            </a:r>
            <a:r>
              <a:rPr lang="en-US" sz="3959" b="1" i="0" u="none" strike="noStrike" cap="none" dirty="0">
                <a:solidFill>
                  <a:schemeClr val="dk1"/>
                </a:solidFill>
                <a:latin typeface="Calibri"/>
                <a:ea typeface="Calibri"/>
                <a:cs typeface="Calibri"/>
                <a:sym typeface="Calibri"/>
              </a:rPr>
              <a:t/>
            </a:r>
            <a:br>
              <a:rPr lang="en-US" sz="3959" b="1" i="0" u="none" strike="noStrike" cap="none" dirty="0">
                <a:solidFill>
                  <a:schemeClr val="dk1"/>
                </a:solidFill>
                <a:latin typeface="Calibri"/>
                <a:ea typeface="Calibri"/>
                <a:cs typeface="Calibri"/>
                <a:sym typeface="Calibri"/>
              </a:rPr>
            </a:br>
            <a:r>
              <a:rPr lang="en-US" sz="3959" b="1" i="0" u="none" strike="noStrike" cap="none" dirty="0">
                <a:solidFill>
                  <a:srgbClr val="366092"/>
                </a:solidFill>
                <a:latin typeface="Calibri"/>
                <a:ea typeface="Calibri"/>
                <a:cs typeface="Calibri"/>
                <a:sym typeface="Calibri"/>
              </a:rPr>
              <a:t>INTERAGENCY COLLABORATIONS: BERKSHIRE COUNTY</a:t>
            </a:r>
          </a:p>
        </p:txBody>
      </p:sp>
      <p:sp>
        <p:nvSpPr>
          <p:cNvPr id="983" name="Shape 983"/>
          <p:cNvSpPr txBox="1">
            <a:spLocks noGrp="1"/>
          </p:cNvSpPr>
          <p:nvPr>
            <p:ph type="subTitle" idx="1"/>
          </p:nvPr>
        </p:nvSpPr>
        <p:spPr>
          <a:xfrm>
            <a:off x="533400" y="3886200"/>
            <a:ext cx="80010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By Ken Demers, BerkshireWorks</a:t>
            </a:r>
          </a:p>
          <a:p>
            <a:pPr marL="0" marR="0" lvl="0" indent="0" algn="ctr" rtl="0">
              <a:spcBef>
                <a:spcPts val="640"/>
              </a:spcBef>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December 6, 2016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Shape 1174"/>
        <p:cNvGrpSpPr/>
        <p:nvPr/>
      </p:nvGrpSpPr>
      <p:grpSpPr>
        <a:xfrm>
          <a:off x="0" y="0"/>
          <a:ext cx="0" cy="0"/>
          <a:chOff x="0" y="0"/>
          <a:chExt cx="0" cy="0"/>
        </a:xfrm>
      </p:grpSpPr>
      <p:sp>
        <p:nvSpPr>
          <p:cNvPr id="1175" name="Shape 1175"/>
          <p:cNvSpPr txBox="1">
            <a:spLocks noGrp="1"/>
          </p:cNvSpPr>
          <p:nvPr>
            <p:ph type="ctrTitle"/>
          </p:nvPr>
        </p:nvSpPr>
        <p:spPr>
          <a:xfrm>
            <a:off x="685800" y="228600"/>
            <a:ext cx="7851648" cy="1447800"/>
          </a:xfrm>
          <a:prstGeom prst="rect">
            <a:avLst/>
          </a:prstGeom>
          <a:noFill/>
          <a:ln>
            <a:noFill/>
          </a:ln>
        </p:spPr>
        <p:txBody>
          <a:bodyPr lIns="0" tIns="0" rIns="18275" bIns="0" anchor="b" anchorCtr="0">
            <a:noAutofit/>
          </a:bodyPr>
          <a:lstStyle/>
          <a:p>
            <a:pPr marL="0" marR="0" lvl="0" indent="0" algn="r" rtl="0">
              <a:spcBef>
                <a:spcPts val="0"/>
              </a:spcBef>
              <a:buClr>
                <a:srgbClr val="07674D"/>
              </a:buClr>
              <a:buSzPct val="25000"/>
              <a:buFont typeface="Calibri"/>
              <a:buNone/>
            </a:pPr>
            <a:r>
              <a:rPr lang="en-US" sz="5040" b="1" i="0" u="none" strike="noStrike" cap="none">
                <a:solidFill>
                  <a:srgbClr val="07674D"/>
                </a:solidFill>
                <a:latin typeface="Calibri"/>
                <a:ea typeface="Calibri"/>
                <a:cs typeface="Calibri"/>
                <a:sym typeface="Calibri"/>
              </a:rPr>
              <a:t>Expert Interview Commentary</a:t>
            </a:r>
          </a:p>
        </p:txBody>
      </p:sp>
      <p:sp>
        <p:nvSpPr>
          <p:cNvPr id="1176" name="Shape 1176"/>
          <p:cNvSpPr txBox="1">
            <a:spLocks noGrp="1"/>
          </p:cNvSpPr>
          <p:nvPr>
            <p:ph type="subTitle" idx="1"/>
          </p:nvPr>
        </p:nvSpPr>
        <p:spPr>
          <a:xfrm>
            <a:off x="381000" y="1752600"/>
            <a:ext cx="7854696" cy="4343400"/>
          </a:xfrm>
          <a:prstGeom prst="rect">
            <a:avLst/>
          </a:prstGeom>
          <a:noFill/>
          <a:ln>
            <a:noFill/>
          </a:ln>
        </p:spPr>
        <p:txBody>
          <a:bodyPr lIns="0" tIns="45700" rIns="18275" bIns="45700" anchor="t" anchorCtr="0">
            <a:noAutofit/>
          </a:bodyPr>
          <a:lstStyle/>
          <a:p>
            <a:pPr marL="0" marR="45720" lvl="0" indent="0" algn="r" rtl="0">
              <a:lnSpc>
                <a:spcPct val="80000"/>
              </a:lnSpc>
              <a:spcBef>
                <a:spcPts val="0"/>
              </a:spcBef>
              <a:spcAft>
                <a:spcPts val="0"/>
              </a:spcAft>
              <a:buClr>
                <a:schemeClr val="accent3"/>
              </a:buClr>
              <a:buSzPct val="25000"/>
              <a:buFont typeface="Noto Sans Symbols"/>
              <a:buNone/>
            </a:pPr>
            <a:r>
              <a:rPr lang="en-US" sz="1430" b="1" i="0" u="sng" strike="noStrike" cap="none" dirty="0">
                <a:solidFill>
                  <a:srgbClr val="073763"/>
                </a:solidFill>
                <a:latin typeface="Constantia"/>
                <a:ea typeface="Constantia"/>
                <a:cs typeface="Constantia"/>
                <a:sym typeface="Constantia"/>
              </a:rPr>
              <a:t>Internal Expert Q &amp; A</a:t>
            </a:r>
          </a:p>
          <a:p>
            <a:pPr marL="0" marR="45720" lvl="0" indent="0" algn="r" rtl="0">
              <a:lnSpc>
                <a:spcPct val="80000"/>
              </a:lnSpc>
              <a:spcBef>
                <a:spcPts val="286"/>
              </a:spcBef>
              <a:spcAft>
                <a:spcPts val="0"/>
              </a:spcAft>
              <a:buClr>
                <a:schemeClr val="accent3"/>
              </a:buClr>
              <a:buSzPct val="25000"/>
              <a:buFont typeface="Noto Sans Symbols"/>
              <a:buNone/>
            </a:pPr>
            <a:r>
              <a:rPr lang="en-US" sz="1430" b="1" i="0" u="sng" strike="noStrike" cap="none" dirty="0">
                <a:solidFill>
                  <a:srgbClr val="07674D"/>
                </a:solidFill>
                <a:latin typeface="Constantia"/>
                <a:ea typeface="Constantia"/>
                <a:cs typeface="Constantia"/>
                <a:sym typeface="Constantia"/>
              </a:rPr>
              <a:t>Question</a:t>
            </a:r>
          </a:p>
          <a:p>
            <a:pPr marL="0" marR="45720" lvl="0" indent="0" algn="r" rtl="0">
              <a:lnSpc>
                <a:spcPct val="80000"/>
              </a:lnSpc>
              <a:spcBef>
                <a:spcPts val="286"/>
              </a:spcBef>
              <a:spcAft>
                <a:spcPts val="0"/>
              </a:spcAft>
              <a:buClr>
                <a:schemeClr val="accent3"/>
              </a:buClr>
              <a:buSzPct val="25000"/>
              <a:buFont typeface="Noto Sans Symbols"/>
              <a:buNone/>
            </a:pPr>
            <a:r>
              <a:rPr lang="en-US" sz="1430" b="1" i="0" u="none" strike="noStrike" cap="none" dirty="0">
                <a:solidFill>
                  <a:schemeClr val="lt1"/>
                </a:solidFill>
                <a:latin typeface="Constantia"/>
                <a:ea typeface="Constantia"/>
                <a:cs typeface="Constantia"/>
                <a:sym typeface="Constantia"/>
              </a:rPr>
              <a:t> </a:t>
            </a:r>
            <a:r>
              <a:rPr lang="en-US" sz="1375" b="0" i="0" u="none" strike="noStrike" cap="none" dirty="0">
                <a:solidFill>
                  <a:schemeClr val="lt1"/>
                </a:solidFill>
                <a:latin typeface="Constantia"/>
                <a:ea typeface="Constantia"/>
                <a:cs typeface="Constantia"/>
                <a:sym typeface="Constantia"/>
              </a:rPr>
              <a:t>What tools do you think could assist in providing better customer service here at the Career Center (of Lowell) and in general</a:t>
            </a:r>
            <a:r>
              <a:rPr lang="en-US" sz="1375" b="1" i="0" u="none" strike="noStrike" cap="none" dirty="0">
                <a:solidFill>
                  <a:schemeClr val="lt1"/>
                </a:solidFill>
                <a:latin typeface="Constantia"/>
                <a:ea typeface="Constantia"/>
                <a:cs typeface="Constantia"/>
                <a:sym typeface="Constantia"/>
              </a:rPr>
              <a:t>?</a:t>
            </a:r>
          </a:p>
          <a:p>
            <a:pPr marL="0" marR="45720" lvl="0" indent="0" algn="r" rtl="0">
              <a:lnSpc>
                <a:spcPct val="80000"/>
              </a:lnSpc>
              <a:spcBef>
                <a:spcPts val="275"/>
              </a:spcBef>
              <a:spcAft>
                <a:spcPts val="0"/>
              </a:spcAft>
              <a:buClr>
                <a:schemeClr val="accent3"/>
              </a:buClr>
              <a:buSzPct val="25000"/>
              <a:buFont typeface="Noto Sans Symbols"/>
              <a:buNone/>
            </a:pPr>
            <a:endParaRPr sz="1375" b="0" i="0" u="none" strike="noStrike" cap="none" dirty="0">
              <a:solidFill>
                <a:schemeClr val="lt1"/>
              </a:solidFill>
              <a:latin typeface="Constantia"/>
              <a:ea typeface="Constantia"/>
              <a:cs typeface="Constantia"/>
              <a:sym typeface="Constantia"/>
            </a:endParaRPr>
          </a:p>
          <a:p>
            <a:pPr marL="0" marR="45720" lvl="0" indent="0" algn="l" rtl="0">
              <a:lnSpc>
                <a:spcPct val="80000"/>
              </a:lnSpc>
              <a:spcBef>
                <a:spcPts val="275"/>
              </a:spcBef>
              <a:spcAft>
                <a:spcPts val="0"/>
              </a:spcAft>
              <a:buClr>
                <a:schemeClr val="accent3"/>
              </a:buClr>
              <a:buSzPct val="25000"/>
              <a:buFont typeface="Noto Sans Symbols"/>
              <a:buNone/>
            </a:pPr>
            <a:r>
              <a:rPr lang="en-US" sz="1375" b="1" i="0" u="sng" strike="noStrike" cap="none" dirty="0">
                <a:solidFill>
                  <a:srgbClr val="07674D"/>
                </a:solidFill>
                <a:latin typeface="Constantia"/>
                <a:ea typeface="Constantia"/>
                <a:cs typeface="Constantia"/>
                <a:sym typeface="Constantia"/>
              </a:rPr>
              <a:t>Response/Answer</a:t>
            </a:r>
          </a:p>
          <a:p>
            <a:pPr marL="0" marR="45720" lvl="0" indent="0" algn="l" rtl="0">
              <a:lnSpc>
                <a:spcPct val="80000"/>
              </a:lnSpc>
              <a:spcBef>
                <a:spcPts val="275"/>
              </a:spcBef>
              <a:spcAft>
                <a:spcPts val="0"/>
              </a:spcAft>
              <a:buClr>
                <a:schemeClr val="accent3"/>
              </a:buClr>
              <a:buSzPct val="25000"/>
              <a:buFont typeface="Noto Sans Symbols"/>
              <a:buNone/>
            </a:pPr>
            <a:r>
              <a:rPr lang="en-US" sz="1375" b="0" i="0" u="none" strike="noStrike" cap="none" dirty="0">
                <a:solidFill>
                  <a:schemeClr val="lt1"/>
                </a:solidFill>
                <a:latin typeface="Constantia"/>
                <a:ea typeface="Constantia"/>
                <a:cs typeface="Constantia"/>
                <a:sym typeface="Constantia"/>
              </a:rPr>
              <a:t>“A friendly face, cheerful, and accommodating staff…I try to remember a customer’s name so they feel welcomed.  A good idea is giving customer a name tag so they feel important and </a:t>
            </a:r>
            <a:r>
              <a:rPr lang="en-US" sz="1375" b="0" i="0" u="none" strike="noStrike" cap="none" dirty="0" smtClean="0">
                <a:solidFill>
                  <a:schemeClr val="lt1"/>
                </a:solidFill>
                <a:latin typeface="Constantia"/>
                <a:ea typeface="Constantia"/>
                <a:cs typeface="Constantia"/>
                <a:sym typeface="Constantia"/>
              </a:rPr>
              <a:t>welcomed.”</a:t>
            </a:r>
            <a:endParaRPr lang="en-US" sz="1375" b="0" i="0" u="none" strike="noStrike" cap="none" dirty="0">
              <a:solidFill>
                <a:schemeClr val="lt1"/>
              </a:solidFill>
              <a:latin typeface="Constantia"/>
              <a:ea typeface="Constantia"/>
              <a:cs typeface="Constantia"/>
              <a:sym typeface="Constantia"/>
            </a:endParaRPr>
          </a:p>
          <a:p>
            <a:pPr marL="0" marR="45720" lvl="0" indent="0" algn="l" rtl="0">
              <a:lnSpc>
                <a:spcPct val="80000"/>
              </a:lnSpc>
              <a:spcBef>
                <a:spcPts val="275"/>
              </a:spcBef>
              <a:spcAft>
                <a:spcPts val="0"/>
              </a:spcAft>
              <a:buClr>
                <a:schemeClr val="accent3"/>
              </a:buClr>
              <a:buSzPct val="25000"/>
              <a:buFont typeface="Noto Sans Symbols"/>
              <a:buNone/>
            </a:pPr>
            <a:endParaRPr sz="1375" b="0" i="0" u="none" strike="noStrike" cap="none" dirty="0">
              <a:solidFill>
                <a:schemeClr val="lt1"/>
              </a:solidFill>
              <a:latin typeface="Constantia"/>
              <a:ea typeface="Constantia"/>
              <a:cs typeface="Constantia"/>
              <a:sym typeface="Constantia"/>
            </a:endParaRPr>
          </a:p>
          <a:p>
            <a:pPr marL="0" marR="45720" lvl="0" indent="0" algn="l" rtl="0">
              <a:lnSpc>
                <a:spcPct val="80000"/>
              </a:lnSpc>
              <a:spcBef>
                <a:spcPts val="275"/>
              </a:spcBef>
              <a:spcAft>
                <a:spcPts val="0"/>
              </a:spcAft>
              <a:buClr>
                <a:schemeClr val="accent3"/>
              </a:buClr>
              <a:buSzPct val="25000"/>
              <a:buFont typeface="Noto Sans Symbols"/>
              <a:buNone/>
            </a:pPr>
            <a:endParaRPr sz="1375" b="0" i="0" u="none" strike="noStrike" cap="none" dirty="0">
              <a:solidFill>
                <a:schemeClr val="lt1"/>
              </a:solidFill>
              <a:latin typeface="Constantia"/>
              <a:ea typeface="Constantia"/>
              <a:cs typeface="Constantia"/>
              <a:sym typeface="Constantia"/>
            </a:endParaRPr>
          </a:p>
          <a:p>
            <a:pPr marL="0" marR="45720" lvl="0" indent="0" algn="l" rtl="0">
              <a:lnSpc>
                <a:spcPct val="80000"/>
              </a:lnSpc>
              <a:spcBef>
                <a:spcPts val="275"/>
              </a:spcBef>
              <a:spcAft>
                <a:spcPts val="0"/>
              </a:spcAft>
              <a:buClr>
                <a:schemeClr val="accent3"/>
              </a:buClr>
              <a:buSzPct val="25000"/>
              <a:buFont typeface="Noto Sans Symbols"/>
              <a:buNone/>
            </a:pPr>
            <a:endParaRPr sz="1375" b="0" i="0" u="none" strike="noStrike" cap="none" dirty="0">
              <a:solidFill>
                <a:schemeClr val="lt1"/>
              </a:solidFill>
              <a:latin typeface="Constantia"/>
              <a:ea typeface="Constantia"/>
              <a:cs typeface="Constantia"/>
              <a:sym typeface="Constantia"/>
            </a:endParaRPr>
          </a:p>
          <a:p>
            <a:pPr marL="0" marR="45720" lvl="0" indent="0" algn="l" rtl="0">
              <a:lnSpc>
                <a:spcPct val="80000"/>
              </a:lnSpc>
              <a:spcBef>
                <a:spcPts val="275"/>
              </a:spcBef>
              <a:spcAft>
                <a:spcPts val="0"/>
              </a:spcAft>
              <a:buClr>
                <a:schemeClr val="accent3"/>
              </a:buClr>
              <a:buSzPct val="25000"/>
              <a:buFont typeface="Noto Sans Symbols"/>
              <a:buNone/>
            </a:pPr>
            <a:r>
              <a:rPr lang="en-US" sz="1375" b="1" i="0" u="sng" strike="noStrike" cap="none" dirty="0">
                <a:solidFill>
                  <a:srgbClr val="073763"/>
                </a:solidFill>
                <a:latin typeface="Constantia"/>
                <a:ea typeface="Constantia"/>
                <a:cs typeface="Constantia"/>
                <a:sym typeface="Constantia"/>
              </a:rPr>
              <a:t>External Expert Q &amp;A</a:t>
            </a:r>
          </a:p>
          <a:p>
            <a:pPr marL="0" marR="45720" lvl="0" indent="0" algn="l" rtl="0">
              <a:lnSpc>
                <a:spcPct val="80000"/>
              </a:lnSpc>
              <a:spcBef>
                <a:spcPts val="275"/>
              </a:spcBef>
              <a:spcAft>
                <a:spcPts val="0"/>
              </a:spcAft>
              <a:buClr>
                <a:schemeClr val="accent3"/>
              </a:buClr>
              <a:buSzPct val="25000"/>
              <a:buFont typeface="Noto Sans Symbols"/>
              <a:buNone/>
            </a:pPr>
            <a:r>
              <a:rPr lang="en-US" sz="1375" b="1" i="0" u="sng" strike="noStrike" cap="none" dirty="0">
                <a:solidFill>
                  <a:srgbClr val="07674D"/>
                </a:solidFill>
                <a:latin typeface="Constantia"/>
                <a:ea typeface="Constantia"/>
                <a:cs typeface="Constantia"/>
                <a:sym typeface="Constantia"/>
              </a:rPr>
              <a:t>Question</a:t>
            </a:r>
          </a:p>
          <a:p>
            <a:pPr marL="0" marR="45720" lvl="0" indent="0" algn="l" rtl="0">
              <a:lnSpc>
                <a:spcPct val="80000"/>
              </a:lnSpc>
              <a:spcBef>
                <a:spcPts val="275"/>
              </a:spcBef>
              <a:spcAft>
                <a:spcPts val="0"/>
              </a:spcAft>
              <a:buClr>
                <a:schemeClr val="accent3"/>
              </a:buClr>
              <a:buSzPct val="25000"/>
              <a:buFont typeface="Noto Sans Symbols"/>
              <a:buNone/>
            </a:pPr>
            <a:r>
              <a:rPr lang="en-US" sz="1375" b="0" i="0" u="none" strike="noStrike" cap="none" dirty="0">
                <a:solidFill>
                  <a:schemeClr val="lt1"/>
                </a:solidFill>
                <a:latin typeface="Constantia"/>
                <a:ea typeface="Constantia"/>
                <a:cs typeface="Constantia"/>
                <a:sym typeface="Constantia"/>
              </a:rPr>
              <a:t>What do you feel is integral in providing quality/effective customer service? </a:t>
            </a:r>
          </a:p>
          <a:p>
            <a:pPr marL="0" marR="45720" lvl="0" indent="0" algn="l" rtl="0">
              <a:lnSpc>
                <a:spcPct val="80000"/>
              </a:lnSpc>
              <a:spcBef>
                <a:spcPts val="275"/>
              </a:spcBef>
              <a:spcAft>
                <a:spcPts val="0"/>
              </a:spcAft>
              <a:buClr>
                <a:schemeClr val="accent3"/>
              </a:buClr>
              <a:buSzPct val="25000"/>
              <a:buFont typeface="Noto Sans Symbols"/>
              <a:buNone/>
            </a:pPr>
            <a:endParaRPr sz="1375" b="1" i="0" u="none" strike="noStrike" cap="none" dirty="0">
              <a:solidFill>
                <a:schemeClr val="lt1"/>
              </a:solidFill>
              <a:latin typeface="Constantia"/>
              <a:ea typeface="Constantia"/>
              <a:cs typeface="Constantia"/>
              <a:sym typeface="Constantia"/>
            </a:endParaRPr>
          </a:p>
          <a:p>
            <a:pPr marL="0" marR="45720" lvl="0" indent="0" algn="r" rtl="0">
              <a:lnSpc>
                <a:spcPct val="80000"/>
              </a:lnSpc>
              <a:spcBef>
                <a:spcPts val="275"/>
              </a:spcBef>
              <a:spcAft>
                <a:spcPts val="0"/>
              </a:spcAft>
              <a:buClr>
                <a:schemeClr val="accent3"/>
              </a:buClr>
              <a:buSzPct val="25000"/>
              <a:buFont typeface="Noto Sans Symbols"/>
              <a:buNone/>
            </a:pPr>
            <a:r>
              <a:rPr lang="en-US" sz="1375" b="1" i="0" u="sng" strike="noStrike" cap="none" dirty="0">
                <a:solidFill>
                  <a:srgbClr val="07674D"/>
                </a:solidFill>
                <a:latin typeface="Constantia"/>
                <a:ea typeface="Constantia"/>
                <a:cs typeface="Constantia"/>
                <a:sym typeface="Constantia"/>
              </a:rPr>
              <a:t>Response/Answer</a:t>
            </a:r>
          </a:p>
          <a:p>
            <a:pPr marL="0" marR="45720" lvl="0" indent="0" algn="r" rtl="0">
              <a:lnSpc>
                <a:spcPct val="80000"/>
              </a:lnSpc>
              <a:spcBef>
                <a:spcPts val="286"/>
              </a:spcBef>
              <a:buClr>
                <a:schemeClr val="accent3"/>
              </a:buClr>
              <a:buSzPct val="25000"/>
              <a:buFont typeface="Noto Sans Symbols"/>
              <a:buNone/>
            </a:pPr>
            <a:r>
              <a:rPr lang="en-US" sz="1375" b="1" i="0" u="none" strike="noStrike" cap="none" dirty="0">
                <a:solidFill>
                  <a:schemeClr val="lt1"/>
                </a:solidFill>
                <a:latin typeface="Constantia"/>
                <a:ea typeface="Constantia"/>
                <a:cs typeface="Constantia"/>
                <a:sym typeface="Constantia"/>
              </a:rPr>
              <a:t>“Forgetting about those performance measures. Don’t worry about </a:t>
            </a:r>
            <a:r>
              <a:rPr lang="en-US" sz="1375" b="1" i="0" u="none" strike="noStrike" cap="none" dirty="0" err="1">
                <a:solidFill>
                  <a:schemeClr val="lt1"/>
                </a:solidFill>
                <a:latin typeface="Constantia"/>
                <a:ea typeface="Constantia"/>
                <a:cs typeface="Constantia"/>
                <a:sym typeface="Constantia"/>
              </a:rPr>
              <a:t>regs</a:t>
            </a:r>
            <a:r>
              <a:rPr lang="en-US" sz="1375" b="1" i="0" u="none" strike="noStrike" cap="none" dirty="0">
                <a:solidFill>
                  <a:schemeClr val="lt1"/>
                </a:solidFill>
                <a:latin typeface="Constantia"/>
                <a:ea typeface="Constantia"/>
                <a:cs typeface="Constantia"/>
                <a:sym typeface="Constantia"/>
              </a:rPr>
              <a:t>. Build it and step back. Then assess. Find out where “are the trouble buckets”. Then we can look at things like can I </a:t>
            </a:r>
            <a:r>
              <a:rPr lang="en-US" sz="1375" b="1" i="0" u="none" strike="noStrike" cap="none" dirty="0" smtClean="0">
                <a:solidFill>
                  <a:schemeClr val="lt1"/>
                </a:solidFill>
                <a:latin typeface="Constantia"/>
                <a:ea typeface="Constantia"/>
                <a:cs typeface="Constantia"/>
                <a:sym typeface="Constantia"/>
              </a:rPr>
              <a:t>change?</a:t>
            </a:r>
            <a:r>
              <a:rPr lang="en-US" sz="1430" b="1" i="0" u="none" strike="noStrike" cap="none" dirty="0" smtClean="0">
                <a:solidFill>
                  <a:schemeClr val="lt1"/>
                </a:solidFill>
                <a:latin typeface="Constantia"/>
                <a:ea typeface="Constantia"/>
                <a:cs typeface="Constantia"/>
                <a:sym typeface="Constantia"/>
              </a:rPr>
              <a:t>”</a:t>
            </a:r>
            <a:endParaRPr lang="en-US" sz="1430" b="1" i="0" u="none" strike="noStrike" cap="none" dirty="0">
              <a:solidFill>
                <a:schemeClr val="lt1"/>
              </a:solidFill>
              <a:latin typeface="Constantia"/>
              <a:ea typeface="Constantia"/>
              <a:cs typeface="Constantia"/>
              <a:sym typeface="Constantia"/>
            </a:endParaRPr>
          </a:p>
        </p:txBody>
      </p:sp>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F9FE3"/>
            </a:gs>
            <a:gs pos="7000">
              <a:srgbClr val="7F9FE3"/>
            </a:gs>
            <a:gs pos="16000">
              <a:srgbClr val="80BDF6"/>
            </a:gs>
            <a:gs pos="42000">
              <a:srgbClr val="80BDF6"/>
            </a:gs>
            <a:gs pos="98000">
              <a:srgbClr val="6F3A96"/>
            </a:gs>
            <a:gs pos="100000">
              <a:srgbClr val="AAD4F9"/>
            </a:gs>
          </a:gsLst>
          <a:lin ang="5400000" scaled="0"/>
        </a:gradFill>
        <a:effectLst/>
      </p:bgPr>
    </p:bg>
    <p:spTree>
      <p:nvGrpSpPr>
        <p:cNvPr id="1" name="Shape 1180"/>
        <p:cNvGrpSpPr/>
        <p:nvPr/>
      </p:nvGrpSpPr>
      <p:grpSpPr>
        <a:xfrm>
          <a:off x="0" y="0"/>
          <a:ext cx="0" cy="0"/>
          <a:chOff x="0" y="0"/>
          <a:chExt cx="0" cy="0"/>
        </a:xfrm>
      </p:grpSpPr>
      <p:sp>
        <p:nvSpPr>
          <p:cNvPr id="1181" name="Shape 1181"/>
          <p:cNvSpPr txBox="1">
            <a:spLocks noGrp="1"/>
          </p:cNvSpPr>
          <p:nvPr>
            <p:ph type="title"/>
          </p:nvPr>
        </p:nvSpPr>
        <p:spPr>
          <a:xfrm>
            <a:off x="457200" y="152400"/>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a:solidFill>
                  <a:schemeClr val="dk2"/>
                </a:solidFill>
                <a:latin typeface="Calibri"/>
                <a:ea typeface="Calibri"/>
                <a:cs typeface="Calibri"/>
                <a:sym typeface="Calibri"/>
              </a:rPr>
              <a:t>Ideation: HOW MIGHT WE….</a:t>
            </a:r>
          </a:p>
        </p:txBody>
      </p:sp>
      <p:pic>
        <p:nvPicPr>
          <p:cNvPr id="1182" name="Shape 1182"/>
          <p:cNvPicPr preferRelativeResize="0">
            <a:picLocks noGrp="1"/>
          </p:cNvPicPr>
          <p:nvPr>
            <p:ph type="body" idx="1"/>
          </p:nvPr>
        </p:nvPicPr>
        <p:blipFill rotWithShape="1">
          <a:blip r:embed="rId3">
            <a:alphaModFix/>
          </a:blip>
          <a:srcRect/>
          <a:stretch/>
        </p:blipFill>
        <p:spPr>
          <a:xfrm rot="5400000">
            <a:off x="228659" y="1752604"/>
            <a:ext cx="3962399" cy="3200399"/>
          </a:xfrm>
          <a:prstGeom prst="rect">
            <a:avLst/>
          </a:prstGeom>
          <a:noFill/>
          <a:ln>
            <a:noFill/>
          </a:ln>
        </p:spPr>
      </p:pic>
      <p:pic>
        <p:nvPicPr>
          <p:cNvPr id="1183" name="Shape 1183"/>
          <p:cNvPicPr preferRelativeResize="0"/>
          <p:nvPr/>
        </p:nvPicPr>
        <p:blipFill rotWithShape="1">
          <a:blip r:embed="rId4">
            <a:alphaModFix/>
          </a:blip>
          <a:srcRect/>
          <a:stretch/>
        </p:blipFill>
        <p:spPr>
          <a:xfrm rot="5400000">
            <a:off x="4157746" y="1709711"/>
            <a:ext cx="4038599" cy="3362494"/>
          </a:xfrm>
          <a:prstGeom prst="rect">
            <a:avLst/>
          </a:prstGeom>
          <a:noFill/>
          <a:ln>
            <a:noFill/>
          </a:ln>
        </p:spPr>
      </p:pic>
      <p:sp>
        <p:nvSpPr>
          <p:cNvPr id="1184" name="Shape 1184"/>
          <p:cNvSpPr txBox="1"/>
          <p:nvPr/>
        </p:nvSpPr>
        <p:spPr>
          <a:xfrm>
            <a:off x="228600" y="5562717"/>
            <a:ext cx="838199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rgbClr val="000000"/>
                </a:solidFill>
                <a:latin typeface="Constantia"/>
                <a:ea typeface="Constantia"/>
                <a:cs typeface="Constantia"/>
                <a:sym typeface="Constantia"/>
              </a:rPr>
              <a:t>Take all our ideas, the customer and expert data and make  the changes necessary to really put our shared customers </a:t>
            </a:r>
            <a:r>
              <a:rPr lang="en-US" sz="1800" b="1">
                <a:solidFill>
                  <a:srgbClr val="00B0F0"/>
                </a:solidFill>
                <a:latin typeface="Constantia"/>
                <a:ea typeface="Constantia"/>
                <a:cs typeface="Constantia"/>
                <a:sym typeface="Constantia"/>
              </a:rPr>
              <a:t>FIRST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88"/>
        <p:cNvGrpSpPr/>
        <p:nvPr/>
      </p:nvGrpSpPr>
      <p:grpSpPr>
        <a:xfrm>
          <a:off x="0" y="0"/>
          <a:ext cx="0" cy="0"/>
          <a:chOff x="0" y="0"/>
          <a:chExt cx="0" cy="0"/>
        </a:xfrm>
      </p:grpSpPr>
      <p:sp>
        <p:nvSpPr>
          <p:cNvPr id="1189" name="Shape 1189"/>
          <p:cNvSpPr txBox="1">
            <a:spLocks noGrp="1"/>
          </p:cNvSpPr>
          <p:nvPr>
            <p:ph type="ctrTitle"/>
          </p:nvPr>
        </p:nvSpPr>
        <p:spPr>
          <a:xfrm>
            <a:off x="533400" y="1371600"/>
            <a:ext cx="7851600" cy="1828800"/>
          </a:xfrm>
          <a:prstGeom prst="rect">
            <a:avLst/>
          </a:prstGeom>
          <a:noFill/>
          <a:ln>
            <a:noFill/>
          </a:ln>
        </p:spPr>
        <p:txBody>
          <a:bodyPr lIns="0" tIns="0" rIns="18275" bIns="0" anchor="b" anchorCtr="0">
            <a:noAutofit/>
          </a:bodyPr>
          <a:lstStyle/>
          <a:p>
            <a:pPr marL="0" marR="0" lvl="0" indent="0" algn="r" rtl="0">
              <a:spcBef>
                <a:spcPts val="0"/>
              </a:spcBef>
              <a:buClr>
                <a:srgbClr val="4CE0EA"/>
              </a:buClr>
              <a:buSzPct val="25000"/>
              <a:buFont typeface="Calibri"/>
              <a:buNone/>
            </a:pPr>
            <a:r>
              <a:rPr lang="en-US" sz="5600" b="1" i="0" u="none" strike="noStrike" cap="none">
                <a:solidFill>
                  <a:srgbClr val="4CE0EA"/>
                </a:solidFill>
                <a:latin typeface="Calibri"/>
                <a:ea typeface="Calibri"/>
                <a:cs typeface="Calibri"/>
                <a:sym typeface="Calibri"/>
              </a:rPr>
              <a:t>Putting Plans In Motion</a:t>
            </a:r>
          </a:p>
        </p:txBody>
      </p:sp>
      <p:sp>
        <p:nvSpPr>
          <p:cNvPr id="1190" name="Shape 1190"/>
          <p:cNvSpPr txBox="1">
            <a:spLocks noGrp="1"/>
          </p:cNvSpPr>
          <p:nvPr>
            <p:ph type="subTitle" idx="1"/>
          </p:nvPr>
        </p:nvSpPr>
        <p:spPr>
          <a:xfrm>
            <a:off x="533400" y="3228535"/>
            <a:ext cx="7854600" cy="1752600"/>
          </a:xfrm>
          <a:prstGeom prst="rect">
            <a:avLst/>
          </a:prstGeom>
          <a:noFill/>
          <a:ln>
            <a:noFill/>
          </a:ln>
        </p:spPr>
        <p:txBody>
          <a:bodyPr lIns="0" tIns="45700" rIns="18275" bIns="45700" anchor="t" anchorCtr="0">
            <a:noAutofit/>
          </a:bodyPr>
          <a:lstStyle/>
          <a:p>
            <a:pPr marL="0" marR="45720" lvl="0" indent="0" algn="r" rtl="0">
              <a:spcBef>
                <a:spcPts val="0"/>
              </a:spcBef>
              <a:buClr>
                <a:schemeClr val="accent3"/>
              </a:buClr>
              <a:buSzPct val="25000"/>
              <a:buFont typeface="Noto Sans Symbols"/>
              <a:buNone/>
            </a:pPr>
            <a:r>
              <a:rPr lang="en-US" sz="4000" b="0" i="1" u="none" strike="noStrike" cap="none">
                <a:solidFill>
                  <a:schemeClr val="lt1"/>
                </a:solidFill>
                <a:latin typeface="Constantia"/>
                <a:ea typeface="Constantia"/>
                <a:cs typeface="Constantia"/>
                <a:sym typeface="Constantia"/>
              </a:rPr>
              <a:t>Storyboard Style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Shape 1195"/>
          <p:cNvSpPr txBox="1">
            <a:spLocks noGrp="1"/>
          </p:cNvSpPr>
          <p:nvPr>
            <p:ph type="title"/>
          </p:nvPr>
        </p:nvSpPr>
        <p:spPr>
          <a:xfrm>
            <a:off x="609600" y="1176999"/>
            <a:ext cx="2212848" cy="1582620"/>
          </a:xfrm>
          <a:prstGeom prst="rect">
            <a:avLst/>
          </a:prstGeom>
          <a:noFill/>
          <a:ln>
            <a:noFill/>
          </a:ln>
        </p:spPr>
        <p:txBody>
          <a:bodyPr lIns="45700" tIns="45700" rIns="45700" bIns="45700" anchor="b" anchorCtr="0">
            <a:noAutofit/>
          </a:bodyPr>
          <a:lstStyle/>
          <a:p>
            <a:pPr marL="0" marR="0" lvl="0" indent="0" algn="l" rtl="0">
              <a:spcBef>
                <a:spcPts val="0"/>
              </a:spcBef>
              <a:buClr>
                <a:schemeClr val="dk2"/>
              </a:buClr>
              <a:buSzPct val="25000"/>
              <a:buFont typeface="Arial"/>
              <a:buNone/>
            </a:pPr>
            <a:r>
              <a:rPr lang="en-US" sz="3600" b="1" i="0" u="none" strike="noStrike" cap="none">
                <a:solidFill>
                  <a:schemeClr val="dk2"/>
                </a:solidFill>
                <a:latin typeface="Arial"/>
                <a:ea typeface="Arial"/>
                <a:cs typeface="Arial"/>
                <a:sym typeface="Arial"/>
              </a:rPr>
              <a:t>Storyboard</a:t>
            </a:r>
          </a:p>
        </p:txBody>
      </p:sp>
      <p:sp>
        <p:nvSpPr>
          <p:cNvPr id="1196" name="Shape 1196"/>
          <p:cNvSpPr txBox="1">
            <a:spLocks noGrp="1"/>
          </p:cNvSpPr>
          <p:nvPr>
            <p:ph type="body" idx="1"/>
          </p:nvPr>
        </p:nvSpPr>
        <p:spPr>
          <a:xfrm>
            <a:off x="609600" y="2828901"/>
            <a:ext cx="2209799" cy="2962414"/>
          </a:xfrm>
          <a:prstGeom prst="rect">
            <a:avLst/>
          </a:prstGeom>
          <a:noFill/>
          <a:ln>
            <a:noFill/>
          </a:ln>
        </p:spPr>
        <p:txBody>
          <a:bodyPr lIns="64000" tIns="45700" rIns="45700" bIns="45700" anchor="t" anchorCtr="0">
            <a:noAutofit/>
          </a:bodyPr>
          <a:lstStyle/>
          <a:p>
            <a:pPr marL="0" marR="0" lvl="0" indent="0" algn="l" rtl="0">
              <a:spcBef>
                <a:spcPts val="0"/>
              </a:spcBef>
              <a:buClr>
                <a:schemeClr val="accent3"/>
              </a:buClr>
              <a:buSzPct val="25000"/>
              <a:buFont typeface="Noto Sans Symbols"/>
              <a:buNone/>
            </a:pPr>
            <a:r>
              <a:rPr lang="en-US" sz="1300" b="1" i="0" u="none" strike="noStrike" cap="none" dirty="0">
                <a:solidFill>
                  <a:schemeClr val="dk1"/>
                </a:solidFill>
                <a:latin typeface="Constantia"/>
                <a:ea typeface="Constantia"/>
                <a:cs typeface="Constantia"/>
                <a:sym typeface="Constantia"/>
              </a:rPr>
              <a:t>The Shared Customer is referred to the Career Center of Lowell, greeted and ushered to the Orientation. During the </a:t>
            </a:r>
            <a:r>
              <a:rPr lang="en-US" sz="1300" b="1" i="0" u="none" strike="noStrike" cap="none" dirty="0" smtClean="0">
                <a:solidFill>
                  <a:schemeClr val="dk1"/>
                </a:solidFill>
                <a:latin typeface="Constantia"/>
                <a:ea typeface="Constantia"/>
                <a:cs typeface="Constantia"/>
                <a:sym typeface="Constantia"/>
              </a:rPr>
              <a:t>Orientation, </a:t>
            </a:r>
            <a:r>
              <a:rPr lang="en-US" sz="1300" b="1" i="0" u="none" strike="noStrike" cap="none" dirty="0">
                <a:solidFill>
                  <a:schemeClr val="dk1"/>
                </a:solidFill>
                <a:latin typeface="Constantia"/>
                <a:ea typeface="Constantia"/>
                <a:cs typeface="Constantia"/>
                <a:sym typeface="Constantia"/>
              </a:rPr>
              <a:t>questions are posed and answers given. Afterward a membership is granted and the journey to your next step begins…but how we get you there could use some tweaking!!</a:t>
            </a:r>
          </a:p>
        </p:txBody>
      </p:sp>
      <p:grpSp>
        <p:nvGrpSpPr>
          <p:cNvPr id="1197" name="Shape 1197"/>
          <p:cNvGrpSpPr/>
          <p:nvPr/>
        </p:nvGrpSpPr>
        <p:grpSpPr>
          <a:xfrm>
            <a:off x="3051722" y="628216"/>
            <a:ext cx="5783752" cy="4991963"/>
            <a:chOff x="3722" y="628216"/>
            <a:chExt cx="5783752" cy="4991963"/>
          </a:xfrm>
        </p:grpSpPr>
        <p:sp>
          <p:nvSpPr>
            <p:cNvPr id="1198" name="Shape 1198"/>
            <p:cNvSpPr/>
            <p:nvPr/>
          </p:nvSpPr>
          <p:spPr>
            <a:xfrm>
              <a:off x="3722" y="628216"/>
              <a:ext cx="2751550" cy="2358403"/>
            </a:xfrm>
            <a:prstGeom prst="rect">
              <a:avLst/>
            </a:prstGeom>
            <a:blipFill rotWithShape="1">
              <a:blip r:embed="rId3">
                <a:alphaModFix/>
              </a:blip>
              <a:stretch>
                <a:fillRect t="-27998" b="-27998"/>
              </a:stretch>
            </a:blipFill>
            <a:ln>
              <a:noFill/>
            </a:ln>
          </p:spPr>
          <p:txBody>
            <a:bodyPr lIns="91425" tIns="91425" rIns="91425" bIns="91425" anchor="ctr" anchorCtr="0">
              <a:noAutofit/>
            </a:bodyPr>
            <a:lstStyle/>
            <a:p>
              <a:pPr lvl="0">
                <a:spcBef>
                  <a:spcPts val="0"/>
                </a:spcBef>
                <a:buNone/>
              </a:pPr>
              <a:endParaRPr/>
            </a:p>
          </p:txBody>
        </p:sp>
        <p:sp>
          <p:nvSpPr>
            <p:cNvPr id="1199" name="Shape 1199"/>
            <p:cNvSpPr/>
            <p:nvPr/>
          </p:nvSpPr>
          <p:spPr>
            <a:xfrm>
              <a:off x="3722" y="2279100"/>
              <a:ext cx="2751550" cy="566017"/>
            </a:xfrm>
            <a:prstGeom prst="rect">
              <a:avLst/>
            </a:prstGeom>
            <a:solidFill>
              <a:srgbClr val="B9C7E5">
                <a:alpha val="40000"/>
              </a:srgbClr>
            </a:solidFill>
            <a:ln>
              <a:noFill/>
            </a:ln>
          </p:spPr>
          <p:txBody>
            <a:bodyPr lIns="91425" tIns="91425" rIns="91425" bIns="91425" anchor="ctr" anchorCtr="0">
              <a:noAutofit/>
            </a:bodyPr>
            <a:lstStyle/>
            <a:p>
              <a:pPr lvl="0">
                <a:spcBef>
                  <a:spcPts val="0"/>
                </a:spcBef>
                <a:buNone/>
              </a:pPr>
              <a:endParaRPr/>
            </a:p>
          </p:txBody>
        </p:sp>
        <p:sp>
          <p:nvSpPr>
            <p:cNvPr id="1200" name="Shape 1200"/>
            <p:cNvSpPr txBox="1"/>
            <p:nvPr/>
          </p:nvSpPr>
          <p:spPr>
            <a:xfrm>
              <a:off x="3722" y="2279100"/>
              <a:ext cx="2751550" cy="566017"/>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US" sz="1700" b="1">
                  <a:solidFill>
                    <a:srgbClr val="002060"/>
                  </a:solidFill>
                  <a:latin typeface="Constantia"/>
                  <a:ea typeface="Constantia"/>
                  <a:cs typeface="Constantia"/>
                  <a:sym typeface="Constantia"/>
                </a:rPr>
                <a:t>Shared Customer Referred Over..</a:t>
              </a:r>
            </a:p>
          </p:txBody>
        </p:sp>
        <p:sp>
          <p:nvSpPr>
            <p:cNvPr id="1201" name="Shape 1201"/>
            <p:cNvSpPr/>
            <p:nvPr/>
          </p:nvSpPr>
          <p:spPr>
            <a:xfrm>
              <a:off x="3035925" y="628216"/>
              <a:ext cx="2751550" cy="2358403"/>
            </a:xfrm>
            <a:prstGeom prst="rect">
              <a:avLst/>
            </a:prstGeom>
            <a:blipFill rotWithShape="1">
              <a:blip r:embed="rId4">
                <a:alphaModFix/>
              </a:blip>
              <a:stretch>
                <a:fillRect t="-27998" b="-27998"/>
              </a:stretch>
            </a:blipFill>
            <a:ln>
              <a:noFill/>
            </a:ln>
          </p:spPr>
          <p:txBody>
            <a:bodyPr lIns="91425" tIns="91425" rIns="91425" bIns="91425" anchor="ctr" anchorCtr="0">
              <a:noAutofit/>
            </a:bodyPr>
            <a:lstStyle/>
            <a:p>
              <a:pPr lvl="0">
                <a:spcBef>
                  <a:spcPts val="0"/>
                </a:spcBef>
                <a:buNone/>
              </a:pPr>
              <a:endParaRPr/>
            </a:p>
          </p:txBody>
        </p:sp>
        <p:sp>
          <p:nvSpPr>
            <p:cNvPr id="1202" name="Shape 1202"/>
            <p:cNvSpPr/>
            <p:nvPr/>
          </p:nvSpPr>
          <p:spPr>
            <a:xfrm>
              <a:off x="3035925" y="2279100"/>
              <a:ext cx="2751550" cy="566017"/>
            </a:xfrm>
            <a:prstGeom prst="rect">
              <a:avLst/>
            </a:prstGeom>
            <a:solidFill>
              <a:srgbClr val="B9C7E5">
                <a:alpha val="40000"/>
              </a:srgbClr>
            </a:solidFill>
            <a:ln>
              <a:noFill/>
            </a:ln>
          </p:spPr>
          <p:txBody>
            <a:bodyPr lIns="91425" tIns="91425" rIns="91425" bIns="91425" anchor="ctr" anchorCtr="0">
              <a:noAutofit/>
            </a:bodyPr>
            <a:lstStyle/>
            <a:p>
              <a:pPr lvl="0">
                <a:spcBef>
                  <a:spcPts val="0"/>
                </a:spcBef>
                <a:buNone/>
              </a:pPr>
              <a:endParaRPr/>
            </a:p>
          </p:txBody>
        </p:sp>
        <p:sp>
          <p:nvSpPr>
            <p:cNvPr id="1203" name="Shape 1203"/>
            <p:cNvSpPr txBox="1"/>
            <p:nvPr/>
          </p:nvSpPr>
          <p:spPr>
            <a:xfrm>
              <a:off x="3035925" y="2279100"/>
              <a:ext cx="2751550" cy="566017"/>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US" sz="1700" b="1">
                  <a:solidFill>
                    <a:srgbClr val="002060"/>
                  </a:solidFill>
                  <a:latin typeface="Constantia"/>
                  <a:ea typeface="Constantia"/>
                  <a:cs typeface="Constantia"/>
                  <a:sym typeface="Constantia"/>
                </a:rPr>
                <a:t>Welcome and Let’s Get you started</a:t>
              </a:r>
            </a:p>
          </p:txBody>
        </p:sp>
        <p:sp>
          <p:nvSpPr>
            <p:cNvPr id="1204" name="Shape 1204"/>
            <p:cNvSpPr/>
            <p:nvPr/>
          </p:nvSpPr>
          <p:spPr>
            <a:xfrm>
              <a:off x="3722" y="3261776"/>
              <a:ext cx="2751550" cy="2358403"/>
            </a:xfrm>
            <a:prstGeom prst="rect">
              <a:avLst/>
            </a:prstGeom>
            <a:blipFill rotWithShape="1">
              <a:blip r:embed="rId5">
                <a:alphaModFix/>
              </a:blip>
              <a:stretch>
                <a:fillRect t="-27998" b="-27998"/>
              </a:stretch>
            </a:blipFill>
            <a:ln>
              <a:noFill/>
            </a:ln>
          </p:spPr>
          <p:txBody>
            <a:bodyPr lIns="91425" tIns="91425" rIns="91425" bIns="91425" anchor="ctr" anchorCtr="0">
              <a:noAutofit/>
            </a:bodyPr>
            <a:lstStyle/>
            <a:p>
              <a:pPr lvl="0">
                <a:spcBef>
                  <a:spcPts val="0"/>
                </a:spcBef>
                <a:buNone/>
              </a:pPr>
              <a:endParaRPr/>
            </a:p>
          </p:txBody>
        </p:sp>
        <p:sp>
          <p:nvSpPr>
            <p:cNvPr id="1205" name="Shape 1205"/>
            <p:cNvSpPr/>
            <p:nvPr/>
          </p:nvSpPr>
          <p:spPr>
            <a:xfrm>
              <a:off x="3722" y="4912660"/>
              <a:ext cx="2751550" cy="566017"/>
            </a:xfrm>
            <a:prstGeom prst="rect">
              <a:avLst/>
            </a:prstGeom>
            <a:solidFill>
              <a:srgbClr val="B9C7E5">
                <a:alpha val="40000"/>
              </a:srgbClr>
            </a:solidFill>
            <a:ln>
              <a:noFill/>
            </a:ln>
          </p:spPr>
          <p:txBody>
            <a:bodyPr lIns="91425" tIns="91425" rIns="91425" bIns="91425" anchor="ctr" anchorCtr="0">
              <a:noAutofit/>
            </a:bodyPr>
            <a:lstStyle/>
            <a:p>
              <a:pPr lvl="0">
                <a:spcBef>
                  <a:spcPts val="0"/>
                </a:spcBef>
                <a:buNone/>
              </a:pPr>
              <a:endParaRPr/>
            </a:p>
          </p:txBody>
        </p:sp>
        <p:sp>
          <p:nvSpPr>
            <p:cNvPr id="1206" name="Shape 1206"/>
            <p:cNvSpPr txBox="1"/>
            <p:nvPr/>
          </p:nvSpPr>
          <p:spPr>
            <a:xfrm>
              <a:off x="3722" y="4912660"/>
              <a:ext cx="2751550" cy="566017"/>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US" sz="1700" b="1">
                  <a:solidFill>
                    <a:srgbClr val="002060"/>
                  </a:solidFill>
                  <a:latin typeface="Constantia"/>
                  <a:ea typeface="Constantia"/>
                  <a:cs typeface="Constantia"/>
                  <a:sym typeface="Constantia"/>
                </a:rPr>
                <a:t>Ask Questions &amp; Gain Membership</a:t>
              </a:r>
            </a:p>
          </p:txBody>
        </p:sp>
        <p:sp>
          <p:nvSpPr>
            <p:cNvPr id="1207" name="Shape 1207"/>
            <p:cNvSpPr/>
            <p:nvPr/>
          </p:nvSpPr>
          <p:spPr>
            <a:xfrm rot="5400000">
              <a:off x="3257781" y="3147158"/>
              <a:ext cx="2361050" cy="2358403"/>
            </a:xfrm>
            <a:prstGeom prst="rect">
              <a:avLst/>
            </a:prstGeom>
            <a:blipFill rotWithShape="1">
              <a:blip r:embed="rId6">
                <a:alphaModFix/>
              </a:blip>
              <a:stretch>
                <a:fillRect l="-6998" r="-6999"/>
              </a:stretch>
            </a:blipFill>
            <a:ln>
              <a:noFill/>
            </a:ln>
          </p:spPr>
          <p:txBody>
            <a:bodyPr lIns="91425" tIns="91425" rIns="91425" bIns="91425" anchor="ctr" anchorCtr="0">
              <a:noAutofit/>
            </a:bodyPr>
            <a:lstStyle/>
            <a:p>
              <a:pPr lvl="0">
                <a:spcBef>
                  <a:spcPts val="0"/>
                </a:spcBef>
                <a:buNone/>
              </a:pPr>
              <a:endParaRPr/>
            </a:p>
          </p:txBody>
        </p:sp>
        <p:sp>
          <p:nvSpPr>
            <p:cNvPr id="1208" name="Shape 1208"/>
            <p:cNvSpPr/>
            <p:nvPr/>
          </p:nvSpPr>
          <p:spPr>
            <a:xfrm>
              <a:off x="3035925" y="4912660"/>
              <a:ext cx="2751550" cy="566017"/>
            </a:xfrm>
            <a:prstGeom prst="rect">
              <a:avLst/>
            </a:prstGeom>
            <a:solidFill>
              <a:srgbClr val="B9C7E5">
                <a:alpha val="40000"/>
              </a:srgbClr>
            </a:solidFill>
            <a:ln>
              <a:noFill/>
            </a:ln>
          </p:spPr>
          <p:txBody>
            <a:bodyPr lIns="91425" tIns="91425" rIns="91425" bIns="91425" anchor="ctr" anchorCtr="0">
              <a:noAutofit/>
            </a:bodyPr>
            <a:lstStyle/>
            <a:p>
              <a:pPr lvl="0">
                <a:spcBef>
                  <a:spcPts val="0"/>
                </a:spcBef>
                <a:buNone/>
              </a:pPr>
              <a:endParaRPr/>
            </a:p>
          </p:txBody>
        </p:sp>
        <p:sp>
          <p:nvSpPr>
            <p:cNvPr id="1209" name="Shape 1209"/>
            <p:cNvSpPr txBox="1"/>
            <p:nvPr/>
          </p:nvSpPr>
          <p:spPr>
            <a:xfrm>
              <a:off x="3035925" y="4912660"/>
              <a:ext cx="2751550" cy="566017"/>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US" sz="1700" b="1">
                  <a:solidFill>
                    <a:srgbClr val="002060"/>
                  </a:solidFill>
                  <a:latin typeface="Constantia"/>
                  <a:ea typeface="Constantia"/>
                  <a:cs typeface="Constantia"/>
                  <a:sym typeface="Constantia"/>
                </a:rPr>
                <a:t>I’m a member, now what?</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Shape 1214"/>
          <p:cNvSpPr txBox="1">
            <a:spLocks noGrp="1"/>
          </p:cNvSpPr>
          <p:nvPr>
            <p:ph type="title"/>
          </p:nvPr>
        </p:nvSpPr>
        <p:spPr>
          <a:xfrm>
            <a:off x="530352" y="1316736"/>
            <a:ext cx="7772400" cy="1362455"/>
          </a:xfrm>
          <a:prstGeom prst="rect">
            <a:avLst/>
          </a:prstGeom>
          <a:noFill/>
          <a:ln>
            <a:noFill/>
          </a:ln>
        </p:spPr>
        <p:txBody>
          <a:bodyPr lIns="0" tIns="0" rIns="0" bIns="0" anchor="b" anchorCtr="0">
            <a:noAutofit/>
          </a:bodyPr>
          <a:lstStyle/>
          <a:p>
            <a:pPr marL="0" marR="0" lvl="0" indent="0" algn="l" rtl="0">
              <a:spcBef>
                <a:spcPts val="0"/>
              </a:spcBef>
              <a:buClr>
                <a:srgbClr val="7030A0"/>
              </a:buClr>
              <a:buSzPct val="25000"/>
              <a:buFont typeface="Calibri"/>
              <a:buNone/>
            </a:pPr>
            <a:r>
              <a:rPr lang="en-US" sz="5600" b="1" i="0" u="none" strike="noStrike" cap="none">
                <a:solidFill>
                  <a:srgbClr val="7030A0"/>
                </a:solidFill>
                <a:latin typeface="Calibri"/>
                <a:ea typeface="Calibri"/>
                <a:cs typeface="Calibri"/>
                <a:sym typeface="Calibri"/>
              </a:rPr>
              <a:t>Prototyping</a:t>
            </a:r>
          </a:p>
        </p:txBody>
      </p:sp>
      <p:sp>
        <p:nvSpPr>
          <p:cNvPr id="1215" name="Shape 1215"/>
          <p:cNvSpPr txBox="1">
            <a:spLocks noGrp="1"/>
          </p:cNvSpPr>
          <p:nvPr>
            <p:ph type="body" idx="1"/>
          </p:nvPr>
        </p:nvSpPr>
        <p:spPr>
          <a:xfrm>
            <a:off x="530352" y="2704664"/>
            <a:ext cx="7772400" cy="1509711"/>
          </a:xfrm>
          <a:prstGeom prst="rect">
            <a:avLst/>
          </a:prstGeom>
          <a:noFill/>
          <a:ln>
            <a:noFill/>
          </a:ln>
        </p:spPr>
        <p:txBody>
          <a:bodyPr lIns="45700" tIns="45700" rIns="45700" bIns="45700" anchor="t" anchorCtr="0">
            <a:noAutofit/>
          </a:bodyPr>
          <a:lstStyle/>
          <a:p>
            <a:pPr marL="0" marR="0" lvl="0" indent="0" algn="l" rtl="0">
              <a:spcBef>
                <a:spcPts val="0"/>
              </a:spcBef>
              <a:buClr>
                <a:schemeClr val="accent3"/>
              </a:buClr>
              <a:buSzPct val="25000"/>
              <a:buFont typeface="Noto Sans Symbols"/>
              <a:buNone/>
            </a:pPr>
            <a:r>
              <a:rPr lang="en-US" sz="2200" b="0" i="0" u="none" strike="noStrike" cap="none">
                <a:solidFill>
                  <a:schemeClr val="lt1"/>
                </a:solidFill>
                <a:latin typeface="Constantia"/>
                <a:ea typeface="Constantia"/>
                <a:cs typeface="Constantia"/>
                <a:sym typeface="Constantia"/>
              </a:rPr>
              <a:t>After looking thoroughly through our </a:t>
            </a:r>
            <a:r>
              <a:rPr lang="en-US" sz="2200" b="0" i="0" u="none" strike="noStrike" cap="none">
                <a:solidFill>
                  <a:srgbClr val="92F7DB"/>
                </a:solidFill>
                <a:latin typeface="Constantia"/>
                <a:ea typeface="Constantia"/>
                <a:cs typeface="Constantia"/>
                <a:sym typeface="Constantia"/>
              </a:rPr>
              <a:t>HMW (How Might We) </a:t>
            </a:r>
            <a:r>
              <a:rPr lang="en-US" sz="2200" b="0" i="0" u="none" strike="noStrike" cap="none">
                <a:solidFill>
                  <a:schemeClr val="lt1"/>
                </a:solidFill>
                <a:latin typeface="Constantia"/>
                <a:ea typeface="Constantia"/>
                <a:cs typeface="Constantia"/>
                <a:sym typeface="Constantia"/>
              </a:rPr>
              <a:t>section, we realized that we could combine our post-it thoughts and in our initial assessments and delve into not the deep end, but the steps of the shallow end.</a:t>
            </a:r>
          </a:p>
        </p:txBody>
      </p:sp>
      <p:sp>
        <p:nvSpPr>
          <p:cNvPr id="1216" name="Shape 1216"/>
          <p:cNvSpPr txBox="1"/>
          <p:nvPr/>
        </p:nvSpPr>
        <p:spPr>
          <a:xfrm>
            <a:off x="0" y="4648200"/>
            <a:ext cx="914400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a:solidFill>
                  <a:srgbClr val="FFFFFF"/>
                </a:solidFill>
                <a:latin typeface="Constantia"/>
                <a:ea typeface="Constantia"/>
                <a:cs typeface="Constantia"/>
                <a:sym typeface="Constantia"/>
              </a:rPr>
              <a:t>Our HMW Question: How Might We change our space and orientation to make it more welcoming while providing a plan of action/referral system for  the customer to better their experience at the Career Center of </a:t>
            </a:r>
            <a:r>
              <a:rPr lang="en-US" sz="1800" b="1" dirty="0" smtClean="0">
                <a:solidFill>
                  <a:srgbClr val="FFFFFF"/>
                </a:solidFill>
                <a:latin typeface="Constantia"/>
                <a:ea typeface="Constantia"/>
                <a:cs typeface="Constantia"/>
                <a:sym typeface="Constantia"/>
              </a:rPr>
              <a:t>Lowell? </a:t>
            </a:r>
            <a:endParaRPr lang="en-US" sz="1800" b="1" dirty="0">
              <a:solidFill>
                <a:srgbClr val="FFFFFF"/>
              </a:solidFill>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Shape 1221"/>
          <p:cNvSpPr txBox="1">
            <a:spLocks noGrp="1"/>
          </p:cNvSpPr>
          <p:nvPr>
            <p:ph type="title"/>
          </p:nvPr>
        </p:nvSpPr>
        <p:spPr>
          <a:xfrm>
            <a:off x="457200" y="304800"/>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3240" b="1" i="0" u="none" strike="noStrike" cap="none">
                <a:solidFill>
                  <a:schemeClr val="dk2"/>
                </a:solidFill>
                <a:latin typeface="Calibri"/>
                <a:ea typeface="Calibri"/>
                <a:cs typeface="Calibri"/>
                <a:sym typeface="Calibri"/>
              </a:rPr>
              <a:t>Prototyping-Welcome to the Career Center?</a:t>
            </a:r>
            <a:r>
              <a:rPr lang="en-US" sz="4500" b="0" i="0" u="none" strike="noStrike" cap="none">
                <a:solidFill>
                  <a:schemeClr val="dk2"/>
                </a:solidFill>
                <a:latin typeface="Calibri"/>
                <a:ea typeface="Calibri"/>
                <a:cs typeface="Calibri"/>
                <a:sym typeface="Calibri"/>
              </a:rPr>
              <a:t/>
            </a:r>
            <a:br>
              <a:rPr lang="en-US" sz="4500" b="0" i="0" u="none" strike="noStrike" cap="none">
                <a:solidFill>
                  <a:schemeClr val="dk2"/>
                </a:solidFill>
                <a:latin typeface="Calibri"/>
                <a:ea typeface="Calibri"/>
                <a:cs typeface="Calibri"/>
                <a:sym typeface="Calibri"/>
              </a:rPr>
            </a:br>
            <a:r>
              <a:rPr lang="en-US" sz="1800" b="0" i="1" u="none" strike="noStrike" cap="none">
                <a:solidFill>
                  <a:schemeClr val="dk2"/>
                </a:solidFill>
                <a:latin typeface="Calibri"/>
                <a:ea typeface="Calibri"/>
                <a:cs typeface="Calibri"/>
                <a:sym typeface="Calibri"/>
              </a:rPr>
              <a:t>Sometimes something as simple as a change of appearance can make a difference!</a:t>
            </a:r>
          </a:p>
        </p:txBody>
      </p:sp>
      <p:sp>
        <p:nvSpPr>
          <p:cNvPr id="1222" name="Shape 1222"/>
          <p:cNvSpPr txBox="1">
            <a:spLocks noGrp="1"/>
          </p:cNvSpPr>
          <p:nvPr>
            <p:ph type="body" idx="1"/>
          </p:nvPr>
        </p:nvSpPr>
        <p:spPr>
          <a:xfrm>
            <a:off x="457200" y="2209800"/>
            <a:ext cx="4040187" cy="659352"/>
          </a:xfrm>
          <a:prstGeom prst="rect">
            <a:avLst/>
          </a:prstGeom>
          <a:noFill/>
          <a:ln>
            <a:noFill/>
          </a:ln>
        </p:spPr>
        <p:txBody>
          <a:bodyPr lIns="45700" tIns="0" rIns="45700" bIns="0" anchor="ctr" anchorCtr="0">
            <a:noAutofit/>
          </a:bodyPr>
          <a:lstStyle/>
          <a:p>
            <a:pPr marL="0" marR="0" lvl="0" indent="0" algn="l" rtl="0">
              <a:spcBef>
                <a:spcPts val="0"/>
              </a:spcBef>
              <a:buClr>
                <a:schemeClr val="accent3"/>
              </a:buClr>
              <a:buSzPct val="25000"/>
              <a:buFont typeface="Noto Sans Symbols"/>
              <a:buNone/>
            </a:pPr>
            <a:r>
              <a:rPr lang="en-US" sz="2400" b="1" i="0" u="none" strike="noStrike" cap="none">
                <a:solidFill>
                  <a:schemeClr val="dk2"/>
                </a:solidFill>
                <a:latin typeface="Constantia"/>
                <a:ea typeface="Constantia"/>
                <a:cs typeface="Constantia"/>
                <a:sym typeface="Constantia"/>
              </a:rPr>
              <a:t>The Career Center Lobby</a:t>
            </a:r>
          </a:p>
        </p:txBody>
      </p:sp>
      <p:sp>
        <p:nvSpPr>
          <p:cNvPr id="1223" name="Shape 1223"/>
          <p:cNvSpPr txBox="1">
            <a:spLocks noGrp="1"/>
          </p:cNvSpPr>
          <p:nvPr>
            <p:ph type="body" idx="2"/>
          </p:nvPr>
        </p:nvSpPr>
        <p:spPr>
          <a:xfrm>
            <a:off x="4648258" y="2209917"/>
            <a:ext cx="4194174" cy="654843"/>
          </a:xfrm>
          <a:prstGeom prst="rect">
            <a:avLst/>
          </a:prstGeom>
          <a:noFill/>
          <a:ln>
            <a:noFill/>
          </a:ln>
        </p:spPr>
        <p:txBody>
          <a:bodyPr lIns="45700" tIns="0" rIns="45700" bIns="0" anchor="ctr" anchorCtr="0">
            <a:noAutofit/>
          </a:bodyPr>
          <a:lstStyle/>
          <a:p>
            <a:pPr marL="0" marR="0" lvl="0" indent="0" algn="ctr" rtl="0">
              <a:spcBef>
                <a:spcPts val="0"/>
              </a:spcBef>
              <a:buClr>
                <a:schemeClr val="accent3"/>
              </a:buClr>
              <a:buSzPct val="25000"/>
              <a:buFont typeface="Noto Sans Symbols"/>
              <a:buNone/>
            </a:pPr>
            <a:r>
              <a:rPr lang="en-US" sz="2400" b="1" i="0" u="none" strike="noStrike" cap="none">
                <a:solidFill>
                  <a:schemeClr val="dk2"/>
                </a:solidFill>
                <a:latin typeface="Constantia"/>
                <a:ea typeface="Constantia"/>
                <a:cs typeface="Constantia"/>
                <a:sym typeface="Constantia"/>
              </a:rPr>
              <a:t>The CC Workshop Room</a:t>
            </a:r>
          </a:p>
        </p:txBody>
      </p:sp>
      <p:sp>
        <p:nvSpPr>
          <p:cNvPr id="1224" name="Shape 1224"/>
          <p:cNvSpPr txBox="1">
            <a:spLocks noGrp="1"/>
          </p:cNvSpPr>
          <p:nvPr>
            <p:ph type="body" idx="3"/>
          </p:nvPr>
        </p:nvSpPr>
        <p:spPr>
          <a:xfrm>
            <a:off x="309563" y="2514600"/>
            <a:ext cx="4040187" cy="4343400"/>
          </a:xfrm>
          <a:prstGeom prst="rect">
            <a:avLst/>
          </a:prstGeom>
          <a:noFill/>
          <a:ln>
            <a:noFill/>
          </a:ln>
        </p:spPr>
        <p:txBody>
          <a:bodyPr lIns="91425" tIns="0" rIns="91425" bIns="45700" anchor="t" anchorCtr="0">
            <a:noAutofit/>
          </a:bodyPr>
          <a:lstStyle/>
          <a:p>
            <a:pPr marL="274320" marR="0" lvl="0" indent="-274320" algn="l" rtl="0">
              <a:spcBef>
                <a:spcPts val="0"/>
              </a:spcBef>
              <a:spcAft>
                <a:spcPts val="0"/>
              </a:spcAft>
              <a:buClr>
                <a:schemeClr val="accent3"/>
              </a:buClr>
              <a:buSzPct val="95000"/>
              <a:buFont typeface="Noto Sans Symbols"/>
              <a:buNone/>
            </a:pPr>
            <a:endParaRPr sz="2000" b="0" i="0" u="none" strike="noStrike" cap="none">
              <a:solidFill>
                <a:schemeClr val="dk1"/>
              </a:solidFill>
              <a:latin typeface="Constantia"/>
              <a:ea typeface="Constantia"/>
              <a:cs typeface="Constantia"/>
              <a:sym typeface="Constantia"/>
            </a:endParaRPr>
          </a:p>
          <a:p>
            <a:pPr marL="274320" marR="0" lvl="0" indent="-274320" algn="l" rtl="0">
              <a:spcBef>
                <a:spcPts val="400"/>
              </a:spcBef>
              <a:buClr>
                <a:schemeClr val="accent3"/>
              </a:buClr>
              <a:buSzPct val="95000"/>
              <a:buFont typeface="Noto Sans Symbols"/>
              <a:buChar char="●"/>
            </a:pPr>
            <a:r>
              <a:rPr lang="en-US" sz="2000" b="0" i="0" u="none" strike="noStrike" cap="none">
                <a:solidFill>
                  <a:schemeClr val="dk1"/>
                </a:solidFill>
                <a:latin typeface="Constantia"/>
                <a:ea typeface="Constantia"/>
                <a:cs typeface="Constantia"/>
                <a:sym typeface="Constantia"/>
              </a:rPr>
              <a:t>Pictures taken and a definite sprucing up is in order.</a:t>
            </a:r>
          </a:p>
        </p:txBody>
      </p:sp>
      <p:sp>
        <p:nvSpPr>
          <p:cNvPr id="1225" name="Shape 1225"/>
          <p:cNvSpPr txBox="1">
            <a:spLocks noGrp="1"/>
          </p:cNvSpPr>
          <p:nvPr>
            <p:ph type="body" idx="4"/>
          </p:nvPr>
        </p:nvSpPr>
        <p:spPr>
          <a:xfrm>
            <a:off x="4645083" y="2514600"/>
            <a:ext cx="4041774" cy="4495800"/>
          </a:xfrm>
          <a:prstGeom prst="rect">
            <a:avLst/>
          </a:prstGeom>
          <a:noFill/>
          <a:ln>
            <a:noFill/>
          </a:ln>
        </p:spPr>
        <p:txBody>
          <a:bodyPr lIns="91425" tIns="0" rIns="91425" bIns="45700" anchor="t" anchorCtr="0">
            <a:noAutofit/>
          </a:bodyPr>
          <a:lstStyle/>
          <a:p>
            <a:pPr marL="274320" marR="0" lvl="0" indent="-274320" algn="l" rtl="0">
              <a:spcBef>
                <a:spcPts val="0"/>
              </a:spcBef>
              <a:spcAft>
                <a:spcPts val="0"/>
              </a:spcAft>
              <a:buClr>
                <a:schemeClr val="accent3"/>
              </a:buClr>
              <a:buSzPct val="95000"/>
              <a:buFont typeface="Noto Sans Symbols"/>
              <a:buNone/>
            </a:pPr>
            <a:endParaRPr sz="2000" b="0" i="0" u="none" strike="noStrike" cap="none">
              <a:solidFill>
                <a:schemeClr val="dk1"/>
              </a:solidFill>
              <a:latin typeface="Constantia"/>
              <a:ea typeface="Constantia"/>
              <a:cs typeface="Constantia"/>
              <a:sym typeface="Constantia"/>
            </a:endParaRPr>
          </a:p>
          <a:p>
            <a:pPr marL="274320" marR="0" lvl="0" indent="-274320" algn="l" rtl="0">
              <a:spcBef>
                <a:spcPts val="400"/>
              </a:spcBef>
              <a:buClr>
                <a:schemeClr val="accent3"/>
              </a:buClr>
              <a:buSzPct val="95000"/>
              <a:buFont typeface="Noto Sans Symbols"/>
              <a:buChar char="●"/>
            </a:pPr>
            <a:r>
              <a:rPr lang="en-US" sz="2000" b="0" i="0" u="none" strike="noStrike" cap="none">
                <a:solidFill>
                  <a:schemeClr val="dk1"/>
                </a:solidFill>
                <a:latin typeface="Constantia"/>
                <a:ea typeface="Constantia"/>
                <a:cs typeface="Constantia"/>
                <a:sym typeface="Constantia"/>
              </a:rPr>
              <a:t>The first room for Customer Workshop</a:t>
            </a:r>
          </a:p>
        </p:txBody>
      </p:sp>
      <p:pic>
        <p:nvPicPr>
          <p:cNvPr id="1226" name="Shape 1226"/>
          <p:cNvPicPr preferRelativeResize="0"/>
          <p:nvPr/>
        </p:nvPicPr>
        <p:blipFill rotWithShape="1">
          <a:blip r:embed="rId3">
            <a:alphaModFix/>
          </a:blip>
          <a:srcRect/>
          <a:stretch/>
        </p:blipFill>
        <p:spPr>
          <a:xfrm>
            <a:off x="4800601" y="3581517"/>
            <a:ext cx="4033836" cy="3169149"/>
          </a:xfrm>
          <a:prstGeom prst="rect">
            <a:avLst/>
          </a:prstGeom>
          <a:noFill/>
          <a:ln>
            <a:noFill/>
          </a:ln>
        </p:spPr>
      </p:pic>
      <p:pic>
        <p:nvPicPr>
          <p:cNvPr id="1227" name="Shape 1227"/>
          <p:cNvPicPr preferRelativeResize="0"/>
          <p:nvPr/>
        </p:nvPicPr>
        <p:blipFill rotWithShape="1">
          <a:blip r:embed="rId4">
            <a:alphaModFix/>
          </a:blip>
          <a:srcRect/>
          <a:stretch/>
        </p:blipFill>
        <p:spPr>
          <a:xfrm>
            <a:off x="152400" y="3581517"/>
            <a:ext cx="4344987" cy="31691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89AAED"/>
            </a:gs>
            <a:gs pos="50000">
              <a:srgbClr val="B7C9F3"/>
            </a:gs>
            <a:gs pos="100000">
              <a:srgbClr val="DCE4F8"/>
            </a:gs>
          </a:gsLst>
          <a:lin ang="5400000" scaled="0"/>
        </a:gradFill>
        <a:effectLst/>
      </p:bgPr>
    </p:bg>
    <p:spTree>
      <p:nvGrpSpPr>
        <p:cNvPr id="1" name="Shape 1231"/>
        <p:cNvGrpSpPr/>
        <p:nvPr/>
      </p:nvGrpSpPr>
      <p:grpSpPr>
        <a:xfrm>
          <a:off x="0" y="0"/>
          <a:ext cx="0" cy="0"/>
          <a:chOff x="0" y="0"/>
          <a:chExt cx="0" cy="0"/>
        </a:xfrm>
      </p:grpSpPr>
      <p:sp>
        <p:nvSpPr>
          <p:cNvPr id="1232" name="Shape 1232"/>
          <p:cNvSpPr txBox="1">
            <a:spLocks noGrp="1"/>
          </p:cNvSpPr>
          <p:nvPr>
            <p:ph type="title"/>
          </p:nvPr>
        </p:nvSpPr>
        <p:spPr>
          <a:xfrm>
            <a:off x="530352" y="2823972"/>
            <a:ext cx="7772400" cy="1362455"/>
          </a:xfrm>
          <a:prstGeom prst="rect">
            <a:avLst/>
          </a:prstGeom>
          <a:noFill/>
          <a:ln>
            <a:noFill/>
          </a:ln>
        </p:spPr>
        <p:txBody>
          <a:bodyPr lIns="0" tIns="0" rIns="0" bIns="0" anchor="b" anchorCtr="0">
            <a:noAutofit/>
          </a:bodyPr>
          <a:lstStyle/>
          <a:p>
            <a:pPr marL="0" marR="0" lvl="0" indent="0" algn="ctr" rtl="0">
              <a:spcBef>
                <a:spcPts val="0"/>
              </a:spcBef>
              <a:buClr>
                <a:srgbClr val="1ECAF8"/>
              </a:buClr>
              <a:buSzPct val="25000"/>
              <a:buFont typeface="Calibri"/>
              <a:buNone/>
            </a:pPr>
            <a:r>
              <a:rPr lang="en-US" sz="5600" b="1" i="0" u="none" strike="noStrike" cap="none">
                <a:solidFill>
                  <a:srgbClr val="1ECAF8"/>
                </a:solidFill>
                <a:latin typeface="Calibri"/>
                <a:ea typeface="Calibri"/>
                <a:cs typeface="Calibri"/>
                <a:sym typeface="Calibri"/>
              </a:rPr>
              <a:t>Career Center Seminar</a:t>
            </a:r>
          </a:p>
        </p:txBody>
      </p:sp>
      <p:sp>
        <p:nvSpPr>
          <p:cNvPr id="1233" name="Shape 1233"/>
          <p:cNvSpPr txBox="1"/>
          <p:nvPr/>
        </p:nvSpPr>
        <p:spPr>
          <a:xfrm>
            <a:off x="762000" y="1066917"/>
            <a:ext cx="5029199"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a:solidFill>
                  <a:srgbClr val="89DEFE"/>
                </a:solidFill>
                <a:latin typeface="Constantia"/>
                <a:ea typeface="Constantia"/>
                <a:cs typeface="Constantia"/>
                <a:sym typeface="Constantia"/>
              </a:rPr>
              <a:t>Next up????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550C8">
            <a:alpha val="37647"/>
          </a:srgbClr>
        </a:solidFill>
        <a:effectLst/>
      </p:bgPr>
    </p:bg>
    <p:spTree>
      <p:nvGrpSpPr>
        <p:cNvPr id="1" name="Shape 1237"/>
        <p:cNvGrpSpPr/>
        <p:nvPr/>
      </p:nvGrpSpPr>
      <p:grpSpPr>
        <a:xfrm>
          <a:off x="0" y="0"/>
          <a:ext cx="0" cy="0"/>
          <a:chOff x="0" y="0"/>
          <a:chExt cx="0" cy="0"/>
        </a:xfrm>
      </p:grpSpPr>
      <p:sp>
        <p:nvSpPr>
          <p:cNvPr id="1238" name="Shape 1238"/>
          <p:cNvSpPr txBox="1">
            <a:spLocks noGrp="1"/>
          </p:cNvSpPr>
          <p:nvPr>
            <p:ph type="title"/>
          </p:nvPr>
        </p:nvSpPr>
        <p:spPr>
          <a:xfrm>
            <a:off x="457200" y="6858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0" i="0" u="none" strike="noStrike" cap="none">
                <a:solidFill>
                  <a:schemeClr val="dk2"/>
                </a:solidFill>
                <a:latin typeface="Calibri"/>
                <a:ea typeface="Calibri"/>
                <a:cs typeface="Calibri"/>
                <a:sym typeface="Calibri"/>
              </a:rPr>
              <a:t>Re-vamping the CCS</a:t>
            </a:r>
          </a:p>
        </p:txBody>
      </p:sp>
      <p:sp>
        <p:nvSpPr>
          <p:cNvPr id="1239" name="Shape 1239"/>
          <p:cNvSpPr txBox="1">
            <a:spLocks noGrp="1"/>
          </p:cNvSpPr>
          <p:nvPr>
            <p:ph type="body" idx="1"/>
          </p:nvPr>
        </p:nvSpPr>
        <p:spPr>
          <a:xfrm>
            <a:off x="381000" y="2286000"/>
            <a:ext cx="8229600" cy="4389119"/>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600" b="0" i="0" u="none" strike="noStrike" cap="none">
                <a:solidFill>
                  <a:schemeClr val="dk1"/>
                </a:solidFill>
                <a:latin typeface="Constantia"/>
                <a:ea typeface="Constantia"/>
                <a:cs typeface="Constantia"/>
                <a:sym typeface="Constantia"/>
              </a:rPr>
              <a:t>Updating the PowerPoint to freshen up the presentation</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Constantia"/>
                <a:ea typeface="Constantia"/>
                <a:cs typeface="Constantia"/>
                <a:sym typeface="Constantia"/>
              </a:rPr>
              <a:t>Combine slides for customer ease</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Constantia"/>
                <a:ea typeface="Constantia"/>
                <a:cs typeface="Constantia"/>
                <a:sym typeface="Constantia"/>
              </a:rPr>
              <a:t>Evaluate the presenter styles-rotate different presenters in and out</a:t>
            </a:r>
          </a:p>
          <a:p>
            <a:pPr marL="274320" marR="0" lvl="0" indent="-274320" algn="l" rtl="0">
              <a:spcBef>
                <a:spcPts val="520"/>
              </a:spcBef>
              <a:buClr>
                <a:schemeClr val="accent3"/>
              </a:buClr>
              <a:buSzPct val="95000"/>
              <a:buFont typeface="Noto Sans Symbols"/>
              <a:buChar char="●"/>
            </a:pPr>
            <a:r>
              <a:rPr lang="en-US" sz="2600" b="0" i="0" u="none" strike="noStrike" cap="none">
                <a:solidFill>
                  <a:schemeClr val="dk1"/>
                </a:solidFill>
                <a:latin typeface="Constantia"/>
                <a:ea typeface="Constantia"/>
                <a:cs typeface="Constantia"/>
                <a:sym typeface="Constantia"/>
              </a:rPr>
              <a:t>Adapting presentation to the more stylish Prezi platform; will survey which comes across and addresses the material better.</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419100" y="2933700"/>
            <a:ext cx="8305799"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7200" b="0" i="0" u="none" strike="noStrike" cap="none">
                <a:solidFill>
                  <a:schemeClr val="dk2"/>
                </a:solidFill>
                <a:latin typeface="Calibri"/>
                <a:ea typeface="Calibri"/>
                <a:cs typeface="Calibri"/>
                <a:sym typeface="Calibri"/>
              </a:rPr>
              <a:t>IMPLEMENTATION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Shape 1249"/>
          <p:cNvSpPr txBox="1">
            <a:spLocks noGrp="1"/>
          </p:cNvSpPr>
          <p:nvPr>
            <p:ph type="title"/>
          </p:nvPr>
        </p:nvSpPr>
        <p:spPr>
          <a:xfrm>
            <a:off x="457200" y="0"/>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0" i="0" u="none" strike="noStrike" cap="none">
                <a:solidFill>
                  <a:schemeClr val="dk2"/>
                </a:solidFill>
                <a:latin typeface="Calibri"/>
                <a:ea typeface="Calibri"/>
                <a:cs typeface="Calibri"/>
                <a:sym typeface="Calibri"/>
              </a:rPr>
              <a:t>A </a:t>
            </a:r>
            <a:r>
              <a:rPr lang="en-US" sz="5000" b="0" i="0" u="none" strike="noStrike" cap="none">
                <a:solidFill>
                  <a:srgbClr val="FFC000"/>
                </a:solidFill>
                <a:latin typeface="Calibri"/>
                <a:ea typeface="Calibri"/>
                <a:cs typeface="Calibri"/>
                <a:sym typeface="Calibri"/>
              </a:rPr>
              <a:t>Warmer</a:t>
            </a:r>
            <a:r>
              <a:rPr lang="en-US" sz="5000" b="0" i="0" u="none" strike="noStrike" cap="none">
                <a:solidFill>
                  <a:schemeClr val="dk2"/>
                </a:solidFill>
                <a:latin typeface="Calibri"/>
                <a:ea typeface="Calibri"/>
                <a:cs typeface="Calibri"/>
                <a:sym typeface="Calibri"/>
              </a:rPr>
              <a:t> ‘</a:t>
            </a:r>
            <a:r>
              <a:rPr lang="en-US" sz="5000" b="0" i="1" u="none" strike="noStrike" cap="none">
                <a:solidFill>
                  <a:schemeClr val="dk2"/>
                </a:solidFill>
                <a:latin typeface="Calibri"/>
                <a:ea typeface="Calibri"/>
                <a:cs typeface="Calibri"/>
                <a:sym typeface="Calibri"/>
              </a:rPr>
              <a:t>Reception</a:t>
            </a:r>
            <a:r>
              <a:rPr lang="en-US" sz="5000" b="0" i="0" u="none" strike="noStrike" cap="none">
                <a:solidFill>
                  <a:schemeClr val="dk2"/>
                </a:solidFill>
                <a:latin typeface="Calibri"/>
                <a:ea typeface="Calibri"/>
                <a:cs typeface="Calibri"/>
                <a:sym typeface="Calibri"/>
              </a:rPr>
              <a:t>’</a:t>
            </a:r>
          </a:p>
        </p:txBody>
      </p:sp>
      <p:sp>
        <p:nvSpPr>
          <p:cNvPr id="1250" name="Shape 1250"/>
          <p:cNvSpPr txBox="1"/>
          <p:nvPr/>
        </p:nvSpPr>
        <p:spPr>
          <a:xfrm>
            <a:off x="228600" y="5791258"/>
            <a:ext cx="86105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rgbClr val="000000"/>
                </a:solidFill>
                <a:latin typeface="Constantia"/>
                <a:ea typeface="Constantia"/>
                <a:cs typeface="Constantia"/>
                <a:sym typeface="Constantia"/>
              </a:rPr>
              <a:t>The prototype lead to the physical alteration of our space to create a less sterile, more inviting lobby area. There have been many positive comments about the color and less cluttered signage.</a:t>
            </a:r>
          </a:p>
        </p:txBody>
      </p:sp>
      <p:pic>
        <p:nvPicPr>
          <p:cNvPr id="1251" name="Shape 1251" descr="S:\Customer Centered Design\before_after lobby3.jpg"/>
          <p:cNvPicPr preferRelativeResize="0"/>
          <p:nvPr/>
        </p:nvPicPr>
        <p:blipFill rotWithShape="1">
          <a:blip r:embed="rId3">
            <a:alphaModFix/>
          </a:blip>
          <a:srcRect/>
          <a:stretch/>
        </p:blipFill>
        <p:spPr>
          <a:xfrm>
            <a:off x="1295400" y="1295400"/>
            <a:ext cx="6858000" cy="4267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dirty="0">
                <a:solidFill>
                  <a:schemeClr val="dk1"/>
                </a:solidFill>
                <a:latin typeface="Calibri"/>
                <a:ea typeface="Calibri"/>
                <a:cs typeface="Calibri"/>
                <a:sym typeface="Calibri"/>
              </a:rPr>
              <a:t>ECONOMY DRIVEN BY INNOVATION AND MANUFACTURING</a:t>
            </a:r>
          </a:p>
        </p:txBody>
      </p:sp>
      <p:sp>
        <p:nvSpPr>
          <p:cNvPr id="990" name="Shape 990"/>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Paper Industry</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Electrical Innovation</a:t>
            </a:r>
          </a:p>
          <a:p>
            <a:pPr marL="342900" marR="0" lvl="0" indent="-342900" algn="l"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Engineering - </a:t>
            </a:r>
            <a:r>
              <a:rPr lang="en-US" sz="3200" b="0" i="0" u="none" strike="noStrike" cap="none" dirty="0" err="1">
                <a:solidFill>
                  <a:schemeClr val="dk1"/>
                </a:solidFill>
                <a:latin typeface="Calibri"/>
                <a:ea typeface="Calibri"/>
                <a:cs typeface="Calibri"/>
                <a:sym typeface="Calibri"/>
              </a:rPr>
              <a:t>Hoosac</a:t>
            </a:r>
            <a:r>
              <a:rPr lang="en-US" sz="3200" b="0" i="0" u="none" strike="noStrike" cap="none" dirty="0">
                <a:solidFill>
                  <a:schemeClr val="dk1"/>
                </a:solidFill>
                <a:latin typeface="Calibri"/>
                <a:ea typeface="Calibri"/>
                <a:cs typeface="Calibri"/>
                <a:sym typeface="Calibri"/>
              </a:rPr>
              <a:t> Tunnel </a:t>
            </a:r>
          </a:p>
        </p:txBody>
      </p:sp>
      <p:sp>
        <p:nvSpPr>
          <p:cNvPr id="991" name="Shape 991"/>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0" i="0" u="none" strike="noStrike" cap="none">
                <a:solidFill>
                  <a:schemeClr val="dk2"/>
                </a:solidFill>
                <a:latin typeface="Calibri"/>
                <a:ea typeface="Calibri"/>
                <a:cs typeface="Calibri"/>
                <a:sym typeface="Calibri"/>
              </a:rPr>
              <a:t>Still Iterating…</a:t>
            </a:r>
          </a:p>
        </p:txBody>
      </p:sp>
      <p:sp>
        <p:nvSpPr>
          <p:cNvPr id="1257" name="Shape 1257"/>
          <p:cNvSpPr txBox="1">
            <a:spLocks noGrp="1"/>
          </p:cNvSpPr>
          <p:nvPr>
            <p:ph type="body" idx="1"/>
          </p:nvPr>
        </p:nvSpPr>
        <p:spPr>
          <a:xfrm>
            <a:off x="457200" y="1935480"/>
            <a:ext cx="8229600" cy="43890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600" b="0" i="0" u="none" strike="noStrike" cap="none">
                <a:solidFill>
                  <a:schemeClr val="dk1"/>
                </a:solidFill>
                <a:latin typeface="Constantia"/>
                <a:ea typeface="Constantia"/>
                <a:cs typeface="Constantia"/>
                <a:sym typeface="Constantia"/>
              </a:rPr>
              <a:t>Now that customers could feel a little more upbeat and welcomed visually, we had to address the next portion of their experience: </a:t>
            </a:r>
            <a:r>
              <a:rPr lang="en-US" sz="2600" b="0" i="0" u="none" strike="noStrike" cap="none">
                <a:solidFill>
                  <a:srgbClr val="0070C0"/>
                </a:solidFill>
                <a:latin typeface="Constantia"/>
                <a:ea typeface="Constantia"/>
                <a:cs typeface="Constantia"/>
                <a:sym typeface="Constantia"/>
              </a:rPr>
              <a:t>The Non-UI Career Center Seminar. (CCS)</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rgbClr val="0070C0"/>
                </a:solidFill>
                <a:latin typeface="Constantia"/>
                <a:ea typeface="Constantia"/>
                <a:cs typeface="Constantia"/>
                <a:sym typeface="Constantia"/>
              </a:rPr>
              <a:t>Our team had numerous discussions on the necessity for this to change and areas in which the change could take place, including style of presentation, length of time, etc. </a:t>
            </a:r>
          </a:p>
          <a:p>
            <a:pPr marL="274320" marR="0" lvl="0" indent="-274320" algn="ctr" rtl="0">
              <a:spcBef>
                <a:spcPts val="520"/>
              </a:spcBef>
              <a:buClr>
                <a:schemeClr val="accent3"/>
              </a:buClr>
              <a:buSzPct val="95000"/>
              <a:buFont typeface="Noto Sans Symbols"/>
              <a:buChar char="●"/>
            </a:pPr>
            <a:r>
              <a:rPr lang="en-US" sz="2600" b="1" i="0" u="sng" strike="noStrike" cap="none">
                <a:solidFill>
                  <a:srgbClr val="4FCEFF"/>
                </a:solidFill>
                <a:latin typeface="Constantia"/>
                <a:ea typeface="Constantia"/>
                <a:cs typeface="Constantia"/>
                <a:sym typeface="Constantia"/>
              </a:rPr>
              <a:t>However in the end we decided to start with the meat: the content of the CCS.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C0FFFF"/>
            </a:gs>
            <a:gs pos="25000">
              <a:srgbClr val="C7FFFF"/>
            </a:gs>
            <a:gs pos="100000">
              <a:srgbClr val="4D7077"/>
            </a:gs>
          </a:gsLst>
          <a:path path="circle">
            <a:fillToRect l="50000" t="50000" r="50000" b="50000"/>
          </a:path>
          <a:tileRect/>
        </a:gradFill>
        <a:effectLst/>
      </p:bgPr>
    </p:bg>
    <p:spTree>
      <p:nvGrpSpPr>
        <p:cNvPr id="1" name="Shape 1261"/>
        <p:cNvGrpSpPr/>
        <p:nvPr/>
      </p:nvGrpSpPr>
      <p:grpSpPr>
        <a:xfrm>
          <a:off x="0" y="0"/>
          <a:ext cx="0" cy="0"/>
          <a:chOff x="0" y="0"/>
          <a:chExt cx="0" cy="0"/>
        </a:xfrm>
      </p:grpSpPr>
      <p:sp>
        <p:nvSpPr>
          <p:cNvPr id="1262" name="Shape 1262"/>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4000" b="0" i="0" u="none" strike="noStrike" cap="none">
                <a:solidFill>
                  <a:schemeClr val="dk2"/>
                </a:solidFill>
                <a:latin typeface="Calibri"/>
                <a:ea typeface="Calibri"/>
                <a:cs typeface="Calibri"/>
                <a:sym typeface="Calibri"/>
              </a:rPr>
              <a:t>Non-UI Career Center Seminar </a:t>
            </a:r>
          </a:p>
        </p:txBody>
      </p:sp>
      <p:sp>
        <p:nvSpPr>
          <p:cNvPr id="1263" name="Shape 1263"/>
          <p:cNvSpPr txBox="1">
            <a:spLocks noGrp="1"/>
          </p:cNvSpPr>
          <p:nvPr>
            <p:ph type="body" idx="1"/>
          </p:nvPr>
        </p:nvSpPr>
        <p:spPr>
          <a:xfrm>
            <a:off x="457200" y="1855248"/>
            <a:ext cx="4040187" cy="659352"/>
          </a:xfrm>
          <a:prstGeom prst="rect">
            <a:avLst/>
          </a:prstGeom>
          <a:noFill/>
          <a:ln>
            <a:noFill/>
          </a:ln>
        </p:spPr>
        <p:txBody>
          <a:bodyPr lIns="45700" tIns="0" rIns="45700" bIns="0" anchor="ctr" anchorCtr="0">
            <a:noAutofit/>
          </a:bodyPr>
          <a:lstStyle/>
          <a:p>
            <a:pPr marL="0" marR="0" lvl="0" indent="0" algn="ctr" rtl="0">
              <a:spcBef>
                <a:spcPts val="0"/>
              </a:spcBef>
              <a:buClr>
                <a:schemeClr val="accent3"/>
              </a:buClr>
              <a:buSzPct val="25000"/>
              <a:buFont typeface="Noto Sans Symbols"/>
              <a:buNone/>
            </a:pPr>
            <a:r>
              <a:rPr lang="en-US" sz="2400" b="1" i="0" u="none" strike="noStrike" cap="none">
                <a:solidFill>
                  <a:schemeClr val="dk2"/>
                </a:solidFill>
                <a:latin typeface="Constantia"/>
                <a:ea typeface="Constantia"/>
                <a:cs typeface="Constantia"/>
                <a:sym typeface="Constantia"/>
              </a:rPr>
              <a:t>Before Prototype</a:t>
            </a:r>
          </a:p>
        </p:txBody>
      </p:sp>
      <p:sp>
        <p:nvSpPr>
          <p:cNvPr id="1264" name="Shape 1264"/>
          <p:cNvSpPr txBox="1">
            <a:spLocks noGrp="1"/>
          </p:cNvSpPr>
          <p:nvPr>
            <p:ph type="body" idx="2"/>
          </p:nvPr>
        </p:nvSpPr>
        <p:spPr>
          <a:xfrm>
            <a:off x="4645083" y="1859875"/>
            <a:ext cx="4041774" cy="654843"/>
          </a:xfrm>
          <a:prstGeom prst="rect">
            <a:avLst/>
          </a:prstGeom>
          <a:noFill/>
          <a:ln>
            <a:noFill/>
          </a:ln>
        </p:spPr>
        <p:txBody>
          <a:bodyPr lIns="45700" tIns="0" rIns="45700" bIns="0" anchor="ctr" anchorCtr="0">
            <a:noAutofit/>
          </a:bodyPr>
          <a:lstStyle/>
          <a:p>
            <a:pPr marL="0" marR="0" lvl="0" indent="0" algn="ctr" rtl="0">
              <a:spcBef>
                <a:spcPts val="0"/>
              </a:spcBef>
              <a:buClr>
                <a:schemeClr val="accent3"/>
              </a:buClr>
              <a:buSzPct val="25000"/>
              <a:buFont typeface="Noto Sans Symbols"/>
              <a:buNone/>
            </a:pPr>
            <a:r>
              <a:rPr lang="en-US" sz="2400" b="1" i="0" u="none" strike="noStrike" cap="none">
                <a:solidFill>
                  <a:schemeClr val="dk2"/>
                </a:solidFill>
                <a:latin typeface="Constantia"/>
                <a:ea typeface="Constantia"/>
                <a:cs typeface="Constantia"/>
                <a:sym typeface="Constantia"/>
              </a:rPr>
              <a:t>Post-Prototype</a:t>
            </a:r>
          </a:p>
        </p:txBody>
      </p:sp>
      <p:sp>
        <p:nvSpPr>
          <p:cNvPr id="1265" name="Shape 1265"/>
          <p:cNvSpPr txBox="1">
            <a:spLocks noGrp="1"/>
          </p:cNvSpPr>
          <p:nvPr>
            <p:ph type="body" idx="3"/>
          </p:nvPr>
        </p:nvSpPr>
        <p:spPr>
          <a:xfrm>
            <a:off x="457200" y="2514600"/>
            <a:ext cx="4040187" cy="3845720"/>
          </a:xfrm>
          <a:prstGeom prst="rect">
            <a:avLst/>
          </a:prstGeom>
          <a:noFill/>
          <a:ln>
            <a:noFill/>
          </a:ln>
        </p:spPr>
        <p:txBody>
          <a:bodyPr lIns="91425" tIns="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Long</a:t>
            </a:r>
          </a:p>
          <a:p>
            <a:pPr marL="274320" marR="0" lvl="0" indent="-274320" algn="l" rtl="0">
              <a:spcBef>
                <a:spcPts val="44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Covered Areas That Did Not Apply to Attendees</a:t>
            </a:r>
          </a:p>
          <a:p>
            <a:pPr marL="274320" marR="0" lvl="0" indent="-274320" algn="l" rtl="0">
              <a:spcBef>
                <a:spcPts val="44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Too much information</a:t>
            </a:r>
          </a:p>
          <a:p>
            <a:pPr marL="274320" marR="0" lvl="0" indent="-274320" algn="l" rtl="0">
              <a:spcBef>
                <a:spcPts val="440"/>
              </a:spcBef>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No Ability to Meet with Career Advisor/Limited Next Step Assistance for All</a:t>
            </a:r>
          </a:p>
        </p:txBody>
      </p:sp>
      <p:sp>
        <p:nvSpPr>
          <p:cNvPr id="1266" name="Shape 1266"/>
          <p:cNvSpPr txBox="1">
            <a:spLocks noGrp="1"/>
          </p:cNvSpPr>
          <p:nvPr>
            <p:ph type="body" idx="4"/>
          </p:nvPr>
        </p:nvSpPr>
        <p:spPr>
          <a:xfrm>
            <a:off x="4645083" y="2514600"/>
            <a:ext cx="4041774" cy="3845720"/>
          </a:xfrm>
          <a:prstGeom prst="rect">
            <a:avLst/>
          </a:prstGeom>
          <a:noFill/>
          <a:ln>
            <a:noFill/>
          </a:ln>
        </p:spPr>
        <p:txBody>
          <a:bodyPr lIns="91425" tIns="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More concise</a:t>
            </a:r>
          </a:p>
          <a:p>
            <a:pPr marL="274320" marR="0" lvl="0" indent="-274320" algn="l" rtl="0">
              <a:spcBef>
                <a:spcPts val="44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Slides/Presentation Geared to Population</a:t>
            </a:r>
          </a:p>
          <a:p>
            <a:pPr marL="274320" marR="0" lvl="0" indent="-274320" algn="l" rtl="0">
              <a:spcBef>
                <a:spcPts val="44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Essential Information</a:t>
            </a:r>
          </a:p>
          <a:p>
            <a:pPr marL="274320" marR="0" lvl="0" indent="-274320" algn="l" rtl="0">
              <a:spcBef>
                <a:spcPts val="440"/>
              </a:spcBef>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Concentrating on Next Step Guidance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Shape 1271"/>
          <p:cNvSpPr txBox="1">
            <a:spLocks noGrp="1"/>
          </p:cNvSpPr>
          <p:nvPr>
            <p:ph type="ctrTitle"/>
          </p:nvPr>
        </p:nvSpPr>
        <p:spPr>
          <a:xfrm>
            <a:off x="533400" y="1371600"/>
            <a:ext cx="7851600" cy="1828800"/>
          </a:xfrm>
          <a:prstGeom prst="rect">
            <a:avLst/>
          </a:prstGeom>
          <a:noFill/>
          <a:ln>
            <a:noFill/>
          </a:ln>
        </p:spPr>
        <p:txBody>
          <a:bodyPr lIns="0" tIns="0" rIns="18275" bIns="0" anchor="b" anchorCtr="0">
            <a:noAutofit/>
          </a:bodyPr>
          <a:lstStyle/>
          <a:p>
            <a:pPr marL="0" marR="0" lvl="0" indent="0" algn="r" rtl="0">
              <a:spcBef>
                <a:spcPts val="0"/>
              </a:spcBef>
              <a:buClr>
                <a:srgbClr val="4CE0EA"/>
              </a:buClr>
              <a:buSzPct val="25000"/>
              <a:buFont typeface="Calibri"/>
              <a:buNone/>
            </a:pPr>
            <a:r>
              <a:rPr lang="en-US" sz="5600" b="1" i="0" u="none" strike="noStrike" cap="none">
                <a:solidFill>
                  <a:srgbClr val="4CE0EA"/>
                </a:solidFill>
                <a:latin typeface="Calibri"/>
                <a:ea typeface="Calibri"/>
                <a:cs typeface="Calibri"/>
                <a:sym typeface="Calibri"/>
              </a:rPr>
              <a:t>What did we learn from testing the prototype?</a:t>
            </a:r>
          </a:p>
        </p:txBody>
      </p:sp>
      <p:sp>
        <p:nvSpPr>
          <p:cNvPr id="1272" name="Shape 1272"/>
          <p:cNvSpPr txBox="1">
            <a:spLocks noGrp="1"/>
          </p:cNvSpPr>
          <p:nvPr>
            <p:ph type="subTitle" idx="1"/>
          </p:nvPr>
        </p:nvSpPr>
        <p:spPr>
          <a:xfrm>
            <a:off x="533400" y="3228535"/>
            <a:ext cx="7854600" cy="1752600"/>
          </a:xfrm>
          <a:prstGeom prst="rect">
            <a:avLst/>
          </a:prstGeom>
          <a:noFill/>
          <a:ln>
            <a:noFill/>
          </a:ln>
        </p:spPr>
        <p:txBody>
          <a:bodyPr lIns="0" tIns="45700" rIns="18275" bIns="45700" anchor="t" anchorCtr="0">
            <a:noAutofit/>
          </a:bodyPr>
          <a:lstStyle/>
          <a:p>
            <a:pPr marL="0" marR="45720" lvl="0" indent="0" algn="r" rtl="0">
              <a:spcBef>
                <a:spcPts val="0"/>
              </a:spcBef>
              <a:buClr>
                <a:schemeClr val="accent3"/>
              </a:buClr>
              <a:buSzPct val="25000"/>
              <a:buFont typeface="Noto Sans Symbols"/>
              <a:buNone/>
            </a:pPr>
            <a:r>
              <a:rPr lang="en-US" sz="2600" b="0" i="0" u="none" strike="noStrike" cap="none">
                <a:solidFill>
                  <a:schemeClr val="lt1"/>
                </a:solidFill>
                <a:latin typeface="Constantia"/>
                <a:ea typeface="Constantia"/>
                <a:cs typeface="Constantia"/>
                <a:sym typeface="Constantia"/>
              </a:rPr>
              <a:t>It remains fluid…and not everything you try is going to ‘land’ BUT you have to keep trying!</a:t>
            </a:r>
          </a:p>
        </p:txBody>
      </p:sp>
      <p:sp>
        <p:nvSpPr>
          <p:cNvPr id="1273" name="Shape 1273"/>
          <p:cNvSpPr txBox="1"/>
          <p:nvPr/>
        </p:nvSpPr>
        <p:spPr>
          <a:xfrm>
            <a:off x="533400" y="4800600"/>
            <a:ext cx="7851648"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FFFFFF"/>
                </a:solidFill>
                <a:latin typeface="Constantia"/>
                <a:ea typeface="Constantia"/>
                <a:cs typeface="Constantia"/>
                <a:sym typeface="Constantia"/>
              </a:rPr>
              <a:t>Also, you have to be really careful in this process to not get so caught up in the procedures/steps of change, even though for a great reason, that you forget the reason for the change—</a:t>
            </a:r>
            <a:r>
              <a:rPr lang="en-US" sz="2000" b="1" i="1">
                <a:solidFill>
                  <a:srgbClr val="7030A0"/>
                </a:solidFill>
                <a:latin typeface="Arial"/>
                <a:ea typeface="Arial"/>
                <a:cs typeface="Arial"/>
                <a:sym typeface="Arial"/>
              </a:rPr>
              <a:t>THE </a:t>
            </a:r>
            <a:r>
              <a:rPr lang="en-US" sz="2400" b="1" i="1">
                <a:solidFill>
                  <a:srgbClr val="7030A0"/>
                </a:solidFill>
                <a:latin typeface="Arial"/>
                <a:ea typeface="Arial"/>
                <a:cs typeface="Arial"/>
                <a:sym typeface="Arial"/>
              </a:rPr>
              <a:t>CUSTOMER</a:t>
            </a:r>
            <a:r>
              <a:rPr lang="en-US" sz="1800">
                <a:solidFill>
                  <a:srgbClr val="FFFFFF"/>
                </a:solidFill>
                <a:latin typeface="Constantia"/>
                <a:ea typeface="Constantia"/>
                <a:cs typeface="Constantia"/>
                <a:sym typeface="Constantia"/>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C0FFFF"/>
            </a:gs>
            <a:gs pos="25000">
              <a:srgbClr val="C7FFFF"/>
            </a:gs>
            <a:gs pos="100000">
              <a:srgbClr val="4D7077"/>
            </a:gs>
          </a:gsLst>
          <a:path path="circle">
            <a:fillToRect l="50000" t="50000" r="50000" b="50000"/>
          </a:path>
          <a:tileRect/>
        </a:gradFill>
        <a:effectLst/>
      </p:bgPr>
    </p:bg>
    <p:spTree>
      <p:nvGrpSpPr>
        <p:cNvPr id="1" name="Shape 1277"/>
        <p:cNvGrpSpPr/>
        <p:nvPr/>
      </p:nvGrpSpPr>
      <p:grpSpPr>
        <a:xfrm>
          <a:off x="0" y="0"/>
          <a:ext cx="0" cy="0"/>
          <a:chOff x="0" y="0"/>
          <a:chExt cx="0" cy="0"/>
        </a:xfrm>
      </p:grpSpPr>
      <p:sp>
        <p:nvSpPr>
          <p:cNvPr id="1278" name="Shape 1278"/>
          <p:cNvSpPr txBox="1"/>
          <p:nvPr/>
        </p:nvSpPr>
        <p:spPr>
          <a:xfrm>
            <a:off x="0" y="685804"/>
            <a:ext cx="9144000"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rgbClr val="000000"/>
                </a:solidFill>
                <a:latin typeface="Constantia"/>
                <a:ea typeface="Constantia"/>
                <a:cs typeface="Constantia"/>
                <a:sym typeface="Constantia"/>
              </a:rPr>
              <a:t> Iterations…. </a:t>
            </a:r>
          </a:p>
        </p:txBody>
      </p:sp>
      <p:sp>
        <p:nvSpPr>
          <p:cNvPr id="1279" name="Shape 1279"/>
          <p:cNvSpPr txBox="1"/>
          <p:nvPr/>
        </p:nvSpPr>
        <p:spPr>
          <a:xfrm>
            <a:off x="1219200" y="2133607"/>
            <a:ext cx="7162799" cy="3139321"/>
          </a:xfrm>
          <a:prstGeom prst="rect">
            <a:avLst/>
          </a:prstGeom>
          <a:noFill/>
          <a:ln>
            <a:noFill/>
          </a:ln>
        </p:spPr>
        <p:txBody>
          <a:bodyPr lIns="91425" tIns="45700" rIns="91425" bIns="45700" anchor="t" anchorCtr="0">
            <a:noAutofit/>
          </a:bodyPr>
          <a:lstStyle/>
          <a:p>
            <a:pPr marL="285750" marR="0" lvl="0" indent="-285750" algn="l" rtl="0">
              <a:spcBef>
                <a:spcPts val="0"/>
              </a:spcBef>
              <a:buClr>
                <a:srgbClr val="073763"/>
              </a:buClr>
              <a:buSzPct val="100000"/>
              <a:buFont typeface="Noto Sans Symbols"/>
              <a:buChar char="➢"/>
            </a:pPr>
            <a:r>
              <a:rPr lang="en-US" sz="1800" b="1">
                <a:solidFill>
                  <a:srgbClr val="073763"/>
                </a:solidFill>
                <a:latin typeface="Constantia"/>
                <a:ea typeface="Constantia"/>
                <a:cs typeface="Constantia"/>
                <a:sym typeface="Constantia"/>
              </a:rPr>
              <a:t>Explore the possibility of a Mobile Career Center Seminar</a:t>
            </a:r>
          </a:p>
          <a:p>
            <a:pPr marL="285750" marR="0" lvl="0" indent="-285750" algn="l" rtl="0">
              <a:spcBef>
                <a:spcPts val="0"/>
              </a:spcBef>
              <a:buClr>
                <a:schemeClr val="dk1"/>
              </a:buClr>
              <a:buFont typeface="Noto Sans Symbols"/>
              <a:buNone/>
            </a:pPr>
            <a:endParaRPr sz="1800" b="1">
              <a:solidFill>
                <a:srgbClr val="073763"/>
              </a:solidFill>
              <a:latin typeface="Constantia"/>
              <a:ea typeface="Constantia"/>
              <a:cs typeface="Constantia"/>
              <a:sym typeface="Constantia"/>
            </a:endParaRPr>
          </a:p>
          <a:p>
            <a:pPr marL="285750" marR="0" lvl="0" indent="-285750" algn="l" rtl="0">
              <a:spcBef>
                <a:spcPts val="0"/>
              </a:spcBef>
              <a:buClr>
                <a:srgbClr val="073763"/>
              </a:buClr>
              <a:buSzPct val="100000"/>
              <a:buFont typeface="Noto Sans Symbols"/>
              <a:buChar char="➢"/>
            </a:pPr>
            <a:r>
              <a:rPr lang="en-US" sz="1800" b="1">
                <a:solidFill>
                  <a:srgbClr val="073763"/>
                </a:solidFill>
                <a:latin typeface="Constantia"/>
                <a:ea typeface="Constantia"/>
                <a:cs typeface="Constantia"/>
                <a:sym typeface="Constantia"/>
              </a:rPr>
              <a:t>More physical changes to the center to ensure a warm experience</a:t>
            </a:r>
          </a:p>
          <a:p>
            <a:pPr marL="285750" marR="0" lvl="0" indent="-285750" algn="l" rtl="0">
              <a:spcBef>
                <a:spcPts val="0"/>
              </a:spcBef>
              <a:buClr>
                <a:schemeClr val="dk1"/>
              </a:buClr>
              <a:buFont typeface="Noto Sans Symbols"/>
              <a:buNone/>
            </a:pPr>
            <a:endParaRPr sz="1800" b="1">
              <a:solidFill>
                <a:srgbClr val="073763"/>
              </a:solidFill>
              <a:latin typeface="Constantia"/>
              <a:ea typeface="Constantia"/>
              <a:cs typeface="Constantia"/>
              <a:sym typeface="Constantia"/>
            </a:endParaRPr>
          </a:p>
          <a:p>
            <a:pPr marL="285750" marR="0" lvl="0" indent="-285750" algn="l" rtl="0">
              <a:spcBef>
                <a:spcPts val="0"/>
              </a:spcBef>
              <a:buClr>
                <a:srgbClr val="073763"/>
              </a:buClr>
              <a:buSzPct val="100000"/>
              <a:buFont typeface="Noto Sans Symbols"/>
              <a:buChar char="➢"/>
            </a:pPr>
            <a:r>
              <a:rPr lang="en-US" sz="1800" b="1">
                <a:solidFill>
                  <a:srgbClr val="073763"/>
                </a:solidFill>
                <a:latin typeface="Constantia"/>
                <a:ea typeface="Constantia"/>
                <a:cs typeface="Constantia"/>
                <a:sym typeface="Constantia"/>
              </a:rPr>
              <a:t>Strengthen systems to assist non-computer savvy members</a:t>
            </a:r>
          </a:p>
          <a:p>
            <a:pPr marL="285750" marR="0" lvl="0" indent="-285750" algn="l" rtl="0">
              <a:spcBef>
                <a:spcPts val="0"/>
              </a:spcBef>
              <a:buClr>
                <a:schemeClr val="dk1"/>
              </a:buClr>
              <a:buFont typeface="Noto Sans Symbols"/>
              <a:buNone/>
            </a:pPr>
            <a:endParaRPr sz="1800" b="1">
              <a:solidFill>
                <a:srgbClr val="073763"/>
              </a:solidFill>
              <a:latin typeface="Constantia"/>
              <a:ea typeface="Constantia"/>
              <a:cs typeface="Constantia"/>
              <a:sym typeface="Constantia"/>
            </a:endParaRPr>
          </a:p>
          <a:p>
            <a:pPr marL="285750" marR="0" lvl="0" indent="-285750" algn="l" rtl="0">
              <a:spcBef>
                <a:spcPts val="0"/>
              </a:spcBef>
              <a:buClr>
                <a:srgbClr val="073763"/>
              </a:buClr>
              <a:buSzPct val="100000"/>
              <a:buFont typeface="Noto Sans Symbols"/>
              <a:buChar char="➢"/>
            </a:pPr>
            <a:r>
              <a:rPr lang="en-US" sz="1800" b="1">
                <a:solidFill>
                  <a:srgbClr val="073763"/>
                </a:solidFill>
                <a:latin typeface="Constantia"/>
                <a:ea typeface="Constantia"/>
                <a:cs typeface="Constantia"/>
                <a:sym typeface="Constantia"/>
              </a:rPr>
              <a:t>Continue to tweak the triage approach</a:t>
            </a:r>
          </a:p>
          <a:p>
            <a:pPr marL="285750" marR="0" lvl="0" indent="-285750" algn="l" rtl="0">
              <a:spcBef>
                <a:spcPts val="0"/>
              </a:spcBef>
              <a:buClr>
                <a:schemeClr val="dk1"/>
              </a:buClr>
              <a:buFont typeface="Noto Sans Symbols"/>
              <a:buNone/>
            </a:pPr>
            <a:endParaRPr sz="1800" b="1">
              <a:solidFill>
                <a:srgbClr val="073763"/>
              </a:solidFill>
              <a:latin typeface="Constantia"/>
              <a:ea typeface="Constantia"/>
              <a:cs typeface="Constantia"/>
              <a:sym typeface="Constantia"/>
            </a:endParaRPr>
          </a:p>
          <a:p>
            <a:pPr marL="285750" marR="0" lvl="0" indent="-285750" algn="l" rtl="0">
              <a:spcBef>
                <a:spcPts val="0"/>
              </a:spcBef>
              <a:buClr>
                <a:srgbClr val="073763"/>
              </a:buClr>
              <a:buSzPct val="100000"/>
              <a:buFont typeface="Noto Sans Symbols"/>
              <a:buChar char="➢"/>
            </a:pPr>
            <a:r>
              <a:rPr lang="en-US" sz="1800" b="1">
                <a:solidFill>
                  <a:srgbClr val="073763"/>
                </a:solidFill>
                <a:latin typeface="Constantia"/>
                <a:ea typeface="Constantia"/>
                <a:cs typeface="Constantia"/>
                <a:sym typeface="Constantia"/>
              </a:rPr>
              <a:t>Create ongoing  improvement teams</a:t>
            </a:r>
          </a:p>
          <a:p>
            <a:pPr marL="285750" marR="0" lvl="0" indent="-285750" algn="l" rtl="0">
              <a:spcBef>
                <a:spcPts val="0"/>
              </a:spcBef>
              <a:buClr>
                <a:schemeClr val="dk1"/>
              </a:buClr>
              <a:buFont typeface="Noto Sans Symbols"/>
              <a:buNone/>
            </a:pPr>
            <a:endParaRPr sz="1800" b="1">
              <a:solidFill>
                <a:srgbClr val="073763"/>
              </a:solidFill>
              <a:latin typeface="Constantia"/>
              <a:ea typeface="Constantia"/>
              <a:cs typeface="Constantia"/>
              <a:sym typeface="Constant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Shape 1283"/>
        <p:cNvGrpSpPr/>
        <p:nvPr/>
      </p:nvGrpSpPr>
      <p:grpSpPr>
        <a:xfrm>
          <a:off x="0" y="0"/>
          <a:ext cx="0" cy="0"/>
          <a:chOff x="0" y="0"/>
          <a:chExt cx="0" cy="0"/>
        </a:xfrm>
      </p:grpSpPr>
      <p:sp>
        <p:nvSpPr>
          <p:cNvPr id="1284" name="Shape 1284"/>
          <p:cNvSpPr txBox="1">
            <a:spLocks noGrp="1"/>
          </p:cNvSpPr>
          <p:nvPr>
            <p:ph type="title"/>
          </p:nvPr>
        </p:nvSpPr>
        <p:spPr>
          <a:xfrm>
            <a:off x="533400" y="152400"/>
            <a:ext cx="7772400" cy="905256"/>
          </a:xfrm>
          <a:prstGeom prst="rect">
            <a:avLst/>
          </a:prstGeom>
          <a:noFill/>
          <a:ln>
            <a:noFill/>
          </a:ln>
        </p:spPr>
        <p:txBody>
          <a:bodyPr lIns="0" tIns="0" rIns="0" bIns="0" anchor="b" anchorCtr="0">
            <a:noAutofit/>
          </a:bodyPr>
          <a:lstStyle/>
          <a:p>
            <a:pPr marL="0" marR="0" lvl="0" indent="0" algn="l" rtl="0">
              <a:spcBef>
                <a:spcPts val="0"/>
              </a:spcBef>
              <a:buClr>
                <a:srgbClr val="4AE3AC"/>
              </a:buClr>
              <a:buSzPct val="25000"/>
              <a:buFont typeface="Calibri"/>
              <a:buNone/>
            </a:pPr>
            <a:r>
              <a:rPr lang="en-US" sz="4800" b="1" i="0" u="none" strike="noStrike" cap="none">
                <a:solidFill>
                  <a:srgbClr val="4AE3AC"/>
                </a:solidFill>
                <a:latin typeface="Calibri"/>
                <a:ea typeface="Calibri"/>
                <a:cs typeface="Calibri"/>
                <a:sym typeface="Calibri"/>
              </a:rPr>
              <a:t>Prototype to Implementation</a:t>
            </a:r>
          </a:p>
        </p:txBody>
      </p:sp>
      <p:sp>
        <p:nvSpPr>
          <p:cNvPr id="1285" name="Shape 1285"/>
          <p:cNvSpPr txBox="1">
            <a:spLocks noGrp="1"/>
          </p:cNvSpPr>
          <p:nvPr>
            <p:ph type="body" idx="1"/>
          </p:nvPr>
        </p:nvSpPr>
        <p:spPr>
          <a:xfrm>
            <a:off x="381000" y="1066800"/>
            <a:ext cx="7772400" cy="1981199"/>
          </a:xfrm>
          <a:prstGeom prst="rect">
            <a:avLst/>
          </a:prstGeom>
          <a:noFill/>
          <a:ln>
            <a:noFill/>
          </a:ln>
        </p:spPr>
        <p:txBody>
          <a:bodyPr lIns="45700" tIns="45700" rIns="45700" bIns="45700" anchor="t" anchorCtr="0">
            <a:noAutofit/>
          </a:bodyPr>
          <a:lstStyle/>
          <a:p>
            <a:pPr marL="0" marR="0" lvl="0" indent="0" algn="l" rtl="0">
              <a:lnSpc>
                <a:spcPct val="80000"/>
              </a:lnSpc>
              <a:spcBef>
                <a:spcPts val="0"/>
              </a:spcBef>
              <a:spcAft>
                <a:spcPts val="0"/>
              </a:spcAft>
              <a:buClr>
                <a:schemeClr val="accent3"/>
              </a:buClr>
              <a:buSzPct val="25000"/>
              <a:buFont typeface="Noto Sans Symbols"/>
              <a:buNone/>
            </a:pPr>
            <a:r>
              <a:rPr lang="en-US" sz="1870" b="0" i="0" u="none" strike="noStrike" cap="none" dirty="0">
                <a:solidFill>
                  <a:srgbClr val="105964"/>
                </a:solidFill>
                <a:latin typeface="Constantia"/>
                <a:ea typeface="Constantia"/>
                <a:cs typeface="Constantia"/>
                <a:sym typeface="Constantia"/>
              </a:rPr>
              <a:t>The newly-designed Non-UI Career Center Seminar is presented to its first set of customers. In addition to a new seminar, we </a:t>
            </a:r>
            <a:r>
              <a:rPr lang="en-US" sz="1870" b="0" i="0" u="none" strike="noStrike" cap="none" dirty="0" smtClean="0">
                <a:solidFill>
                  <a:srgbClr val="105964"/>
                </a:solidFill>
                <a:latin typeface="Constantia"/>
                <a:ea typeface="Constantia"/>
                <a:cs typeface="Constantia"/>
                <a:sym typeface="Constantia"/>
              </a:rPr>
              <a:t>selected </a:t>
            </a:r>
            <a:r>
              <a:rPr lang="en-US" sz="1870" b="0" i="0" u="none" strike="noStrike" cap="none" dirty="0">
                <a:solidFill>
                  <a:srgbClr val="105964"/>
                </a:solidFill>
                <a:latin typeface="Constantia"/>
                <a:ea typeface="Constantia"/>
                <a:cs typeface="Constantia"/>
                <a:sym typeface="Constantia"/>
              </a:rPr>
              <a:t>a new presenter to deliver the material. </a:t>
            </a:r>
          </a:p>
          <a:p>
            <a:pPr marL="0" marR="0" lvl="0" indent="0" algn="l" rtl="0">
              <a:lnSpc>
                <a:spcPct val="80000"/>
              </a:lnSpc>
              <a:spcBef>
                <a:spcPts val="374"/>
              </a:spcBef>
              <a:spcAft>
                <a:spcPts val="0"/>
              </a:spcAft>
              <a:buClr>
                <a:schemeClr val="accent3"/>
              </a:buClr>
              <a:buSzPct val="25000"/>
              <a:buFont typeface="Noto Sans Symbols"/>
              <a:buNone/>
            </a:pPr>
            <a:endParaRPr sz="1870" b="0" i="0" u="none" strike="noStrike" cap="none" dirty="0">
              <a:solidFill>
                <a:schemeClr val="lt1"/>
              </a:solidFill>
              <a:latin typeface="Constantia"/>
              <a:ea typeface="Constantia"/>
              <a:cs typeface="Constantia"/>
              <a:sym typeface="Constantia"/>
            </a:endParaRPr>
          </a:p>
          <a:p>
            <a:pPr marL="0" marR="0" lvl="0" indent="0" algn="l" rtl="0">
              <a:lnSpc>
                <a:spcPct val="80000"/>
              </a:lnSpc>
              <a:spcBef>
                <a:spcPts val="374"/>
              </a:spcBef>
              <a:spcAft>
                <a:spcPts val="0"/>
              </a:spcAft>
              <a:buClr>
                <a:schemeClr val="accent3"/>
              </a:buClr>
              <a:buSzPct val="25000"/>
              <a:buFont typeface="Noto Sans Symbols"/>
              <a:buNone/>
            </a:pPr>
            <a:r>
              <a:rPr lang="en-US" sz="1870" b="0" i="0" u="none" strike="noStrike" cap="none" dirty="0">
                <a:solidFill>
                  <a:srgbClr val="105964"/>
                </a:solidFill>
                <a:latin typeface="Constantia"/>
                <a:ea typeface="Constantia"/>
                <a:cs typeface="Constantia"/>
                <a:sym typeface="Constantia"/>
              </a:rPr>
              <a:t>We added a very helpful self-assessment tool for the customers as well the </a:t>
            </a:r>
            <a:r>
              <a:rPr lang="en-US" sz="1870" b="0" i="0" u="none" strike="noStrike" cap="none" dirty="0">
                <a:solidFill>
                  <a:srgbClr val="812983"/>
                </a:solidFill>
                <a:latin typeface="Constantia"/>
                <a:ea typeface="Constantia"/>
                <a:cs typeface="Constantia"/>
                <a:sym typeface="Constantia"/>
              </a:rPr>
              <a:t>“</a:t>
            </a:r>
            <a:r>
              <a:rPr lang="en-US" sz="1870" b="1" i="0" u="none" strike="noStrike" cap="none" dirty="0">
                <a:solidFill>
                  <a:srgbClr val="812983"/>
                </a:solidFill>
                <a:latin typeface="Constantia"/>
                <a:ea typeface="Constantia"/>
                <a:cs typeface="Constantia"/>
                <a:sym typeface="Constantia"/>
              </a:rPr>
              <a:t>What Do I Need</a:t>
            </a:r>
            <a:r>
              <a:rPr lang="en-US" sz="1870" b="0" i="0" u="none" strike="noStrike" cap="none" dirty="0">
                <a:solidFill>
                  <a:srgbClr val="812983"/>
                </a:solidFill>
                <a:latin typeface="Constantia"/>
                <a:ea typeface="Constantia"/>
                <a:cs typeface="Constantia"/>
                <a:sym typeface="Constantia"/>
              </a:rPr>
              <a:t>” </a:t>
            </a:r>
            <a:r>
              <a:rPr lang="en-US" sz="1870" b="0" i="0" u="none" strike="noStrike" cap="none" dirty="0">
                <a:solidFill>
                  <a:srgbClr val="105964"/>
                </a:solidFill>
                <a:latin typeface="Constantia"/>
                <a:ea typeface="Constantia"/>
                <a:cs typeface="Constantia"/>
                <a:sym typeface="Constantia"/>
              </a:rPr>
              <a:t>form. This form assists clients with identifying areas  for discussion and bring this form to their initial triage appointment.</a:t>
            </a:r>
          </a:p>
          <a:p>
            <a:pPr marL="0" marR="0" lvl="0" indent="0" algn="l" rtl="0">
              <a:lnSpc>
                <a:spcPct val="80000"/>
              </a:lnSpc>
              <a:spcBef>
                <a:spcPts val="374"/>
              </a:spcBef>
              <a:spcAft>
                <a:spcPts val="0"/>
              </a:spcAft>
              <a:buClr>
                <a:schemeClr val="accent3"/>
              </a:buClr>
              <a:buSzPct val="25000"/>
              <a:buFont typeface="Noto Sans Symbols"/>
              <a:buNone/>
            </a:pPr>
            <a:endParaRPr sz="1870" b="0" i="0" u="none" strike="noStrike" cap="none" dirty="0">
              <a:solidFill>
                <a:schemeClr val="lt1"/>
              </a:solidFill>
              <a:latin typeface="Constantia"/>
              <a:ea typeface="Constantia"/>
              <a:cs typeface="Constantia"/>
              <a:sym typeface="Constantia"/>
            </a:endParaRPr>
          </a:p>
          <a:p>
            <a:pPr marL="0" marR="0" lvl="0" indent="0" algn="l" rtl="0">
              <a:lnSpc>
                <a:spcPct val="80000"/>
              </a:lnSpc>
              <a:spcBef>
                <a:spcPts val="374"/>
              </a:spcBef>
              <a:buClr>
                <a:schemeClr val="accent3"/>
              </a:buClr>
              <a:buSzPct val="25000"/>
              <a:buFont typeface="Noto Sans Symbols"/>
              <a:buNone/>
            </a:pPr>
            <a:endParaRPr sz="1870" b="0" i="0" u="none" strike="noStrike" cap="none" dirty="0">
              <a:solidFill>
                <a:schemeClr val="lt1"/>
              </a:solidFill>
              <a:latin typeface="Constantia"/>
              <a:ea typeface="Constantia"/>
              <a:cs typeface="Constantia"/>
              <a:sym typeface="Constantia"/>
            </a:endParaRPr>
          </a:p>
        </p:txBody>
      </p:sp>
      <p:sp>
        <p:nvSpPr>
          <p:cNvPr id="1286" name="Shape 1286"/>
          <p:cNvSpPr/>
          <p:nvPr/>
        </p:nvSpPr>
        <p:spPr>
          <a:xfrm>
            <a:off x="58" y="4368285"/>
            <a:ext cx="184730" cy="369332"/>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rgbClr val="FFFFFF"/>
              </a:solidFill>
              <a:latin typeface="Constantia"/>
              <a:ea typeface="Constantia"/>
              <a:cs typeface="Constantia"/>
              <a:sym typeface="Constantia"/>
            </a:endParaRPr>
          </a:p>
        </p:txBody>
      </p:sp>
      <p:pic>
        <p:nvPicPr>
          <p:cNvPr id="1287" name="Shape 1287"/>
          <p:cNvPicPr preferRelativeResize="0"/>
          <p:nvPr/>
        </p:nvPicPr>
        <p:blipFill rotWithShape="1">
          <a:blip r:embed="rId3">
            <a:alphaModFix/>
          </a:blip>
          <a:srcRect/>
          <a:stretch/>
        </p:blipFill>
        <p:spPr>
          <a:xfrm rot="-730588">
            <a:off x="323120" y="3477304"/>
            <a:ext cx="3710414" cy="2690828"/>
          </a:xfrm>
          <a:prstGeom prst="rect">
            <a:avLst/>
          </a:prstGeom>
          <a:noFill/>
          <a:ln>
            <a:noFill/>
          </a:ln>
        </p:spPr>
      </p:pic>
      <p:pic>
        <p:nvPicPr>
          <p:cNvPr id="1288" name="Shape 1288"/>
          <p:cNvPicPr preferRelativeResize="0"/>
          <p:nvPr/>
        </p:nvPicPr>
        <p:blipFill rotWithShape="1">
          <a:blip r:embed="rId4">
            <a:alphaModFix/>
          </a:blip>
          <a:srcRect/>
          <a:stretch/>
        </p:blipFill>
        <p:spPr>
          <a:xfrm rot="851588">
            <a:off x="4841371" y="3559033"/>
            <a:ext cx="3880535" cy="2679868"/>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DD7FA"/>
        </a:solidFill>
        <a:effectLst/>
      </p:bgPr>
    </p:bg>
    <p:spTree>
      <p:nvGrpSpPr>
        <p:cNvPr id="1" name="Shape 1292"/>
        <p:cNvGrpSpPr/>
        <p:nvPr/>
      </p:nvGrpSpPr>
      <p:grpSpPr>
        <a:xfrm>
          <a:off x="0" y="0"/>
          <a:ext cx="0" cy="0"/>
          <a:chOff x="0" y="0"/>
          <a:chExt cx="0" cy="0"/>
        </a:xfrm>
      </p:grpSpPr>
      <p:sp>
        <p:nvSpPr>
          <p:cNvPr id="1293" name="Shape 1293"/>
          <p:cNvSpPr txBox="1">
            <a:spLocks noGrp="1"/>
          </p:cNvSpPr>
          <p:nvPr>
            <p:ph type="title"/>
          </p:nvPr>
        </p:nvSpPr>
        <p:spPr>
          <a:xfrm>
            <a:off x="457200" y="152400"/>
            <a:ext cx="8229600" cy="914400"/>
          </a:xfrm>
          <a:prstGeom prst="rect">
            <a:avLst/>
          </a:prstGeom>
          <a:noFill/>
          <a:ln>
            <a:noFill/>
          </a:ln>
        </p:spPr>
        <p:txBody>
          <a:bodyPr lIns="0" tIns="45700" rIns="0" bIns="0" anchor="b" anchorCtr="0">
            <a:noAutofit/>
          </a:bodyPr>
          <a:lstStyle/>
          <a:p>
            <a:pPr marL="0" marR="0" lvl="0" indent="0" algn="ctr" rtl="0">
              <a:spcBef>
                <a:spcPts val="0"/>
              </a:spcBef>
              <a:buClr>
                <a:srgbClr val="812983"/>
              </a:buClr>
              <a:buSzPct val="25000"/>
              <a:buFont typeface="Impact"/>
              <a:buNone/>
            </a:pPr>
            <a:r>
              <a:rPr lang="en-US" sz="5000" b="0" i="0" u="none" strike="noStrike" cap="none">
                <a:solidFill>
                  <a:srgbClr val="812983"/>
                </a:solidFill>
                <a:latin typeface="Impact"/>
                <a:ea typeface="Impact"/>
                <a:cs typeface="Impact"/>
                <a:sym typeface="Impact"/>
              </a:rPr>
              <a:t>Changes for the </a:t>
            </a:r>
            <a:r>
              <a:rPr lang="en-US" sz="5000" b="0" i="1" u="none" strike="noStrike" cap="none">
                <a:solidFill>
                  <a:srgbClr val="812983"/>
                </a:solidFill>
                <a:latin typeface="Impact"/>
                <a:ea typeface="Impact"/>
                <a:cs typeface="Impact"/>
                <a:sym typeface="Impact"/>
              </a:rPr>
              <a:t>BETTER </a:t>
            </a:r>
            <a:r>
              <a:rPr lang="en-US" sz="5000" b="0" i="0" u="none" strike="noStrike" cap="none">
                <a:solidFill>
                  <a:srgbClr val="812983"/>
                </a:solidFill>
                <a:latin typeface="Impact"/>
                <a:ea typeface="Impact"/>
                <a:cs typeface="Impact"/>
                <a:sym typeface="Impact"/>
              </a:rPr>
              <a:t>??</a:t>
            </a:r>
          </a:p>
        </p:txBody>
      </p:sp>
      <p:sp>
        <p:nvSpPr>
          <p:cNvPr id="1294" name="Shape 1294"/>
          <p:cNvSpPr txBox="1">
            <a:spLocks noGrp="1"/>
          </p:cNvSpPr>
          <p:nvPr>
            <p:ph type="body" idx="1"/>
          </p:nvPr>
        </p:nvSpPr>
        <p:spPr>
          <a:xfrm>
            <a:off x="457200" y="1855248"/>
            <a:ext cx="4040187" cy="659352"/>
          </a:xfrm>
          <a:prstGeom prst="rect">
            <a:avLst/>
          </a:prstGeom>
          <a:noFill/>
          <a:ln>
            <a:noFill/>
          </a:ln>
        </p:spPr>
        <p:txBody>
          <a:bodyPr lIns="45700" tIns="0" rIns="45700" bIns="0" anchor="ctr" anchorCtr="0">
            <a:noAutofit/>
          </a:bodyPr>
          <a:lstStyle/>
          <a:p>
            <a:pPr marL="0" marR="0" lvl="0" indent="0" algn="l" rtl="0">
              <a:spcBef>
                <a:spcPts val="0"/>
              </a:spcBef>
              <a:buClr>
                <a:schemeClr val="accent3"/>
              </a:buClr>
              <a:buSzPct val="25000"/>
              <a:buFont typeface="Noto Sans Symbols"/>
              <a:buNone/>
            </a:pPr>
            <a:r>
              <a:rPr lang="en-US" sz="2400" b="1" i="0" u="none" strike="noStrike" cap="none">
                <a:solidFill>
                  <a:schemeClr val="dk2"/>
                </a:solidFill>
                <a:latin typeface="Constantia"/>
                <a:ea typeface="Constantia"/>
                <a:cs typeface="Constantia"/>
                <a:sym typeface="Constantia"/>
              </a:rPr>
              <a:t>THEN….</a:t>
            </a:r>
          </a:p>
        </p:txBody>
      </p:sp>
      <p:sp>
        <p:nvSpPr>
          <p:cNvPr id="1295" name="Shape 1295"/>
          <p:cNvSpPr txBox="1">
            <a:spLocks noGrp="1"/>
          </p:cNvSpPr>
          <p:nvPr>
            <p:ph type="body" idx="2"/>
          </p:nvPr>
        </p:nvSpPr>
        <p:spPr>
          <a:xfrm>
            <a:off x="4645083" y="1859875"/>
            <a:ext cx="4041774" cy="654843"/>
          </a:xfrm>
          <a:prstGeom prst="rect">
            <a:avLst/>
          </a:prstGeom>
          <a:noFill/>
          <a:ln>
            <a:noFill/>
          </a:ln>
        </p:spPr>
        <p:txBody>
          <a:bodyPr lIns="45700" tIns="0" rIns="45700" bIns="0" anchor="ctr" anchorCtr="0">
            <a:noAutofit/>
          </a:bodyPr>
          <a:lstStyle/>
          <a:p>
            <a:pPr marL="0" marR="0" lvl="0" indent="0" algn="l" rtl="0">
              <a:spcBef>
                <a:spcPts val="0"/>
              </a:spcBef>
              <a:buClr>
                <a:schemeClr val="accent3"/>
              </a:buClr>
              <a:buSzPct val="25000"/>
              <a:buFont typeface="Noto Sans Symbols"/>
              <a:buNone/>
            </a:pPr>
            <a:r>
              <a:rPr lang="en-US" sz="2400" b="1" i="0" u="none" strike="noStrike" cap="none">
                <a:solidFill>
                  <a:schemeClr val="dk2"/>
                </a:solidFill>
                <a:latin typeface="Constantia"/>
                <a:ea typeface="Constantia"/>
                <a:cs typeface="Constantia"/>
                <a:sym typeface="Constantia"/>
              </a:rPr>
              <a:t>NOW….</a:t>
            </a:r>
          </a:p>
        </p:txBody>
      </p:sp>
      <p:sp>
        <p:nvSpPr>
          <p:cNvPr id="1296" name="Shape 1296"/>
          <p:cNvSpPr txBox="1">
            <a:spLocks noGrp="1"/>
          </p:cNvSpPr>
          <p:nvPr>
            <p:ph type="body" idx="3"/>
          </p:nvPr>
        </p:nvSpPr>
        <p:spPr>
          <a:xfrm>
            <a:off x="457200" y="2514600"/>
            <a:ext cx="4040187" cy="3845720"/>
          </a:xfrm>
          <a:prstGeom prst="rect">
            <a:avLst/>
          </a:prstGeom>
          <a:noFill/>
          <a:ln>
            <a:noFill/>
          </a:ln>
        </p:spPr>
        <p:txBody>
          <a:bodyPr lIns="91425" tIns="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200" b="0" i="1" u="none" strike="noStrike" cap="none" dirty="0">
                <a:solidFill>
                  <a:schemeClr val="dk1"/>
                </a:solidFill>
                <a:latin typeface="Constantia"/>
                <a:ea typeface="Constantia"/>
                <a:cs typeface="Constantia"/>
                <a:sym typeface="Constantia"/>
              </a:rPr>
              <a:t>How seminars were received prior to the Customer Centered Design Challenge…</a:t>
            </a:r>
          </a:p>
          <a:p>
            <a:pPr marL="274320" marR="0" lvl="0" indent="-274320" algn="l" rtl="0">
              <a:spcBef>
                <a:spcPts val="440"/>
              </a:spcBef>
              <a:spcAft>
                <a:spcPts val="0"/>
              </a:spcAft>
              <a:buClr>
                <a:schemeClr val="accent3"/>
              </a:buClr>
              <a:buSzPct val="25000"/>
              <a:buFont typeface="Noto Sans Symbols"/>
              <a:buNone/>
            </a:pPr>
            <a:endParaRPr sz="2200" b="0" i="0" u="none" strike="noStrike" cap="none" dirty="0">
              <a:solidFill>
                <a:schemeClr val="dk1"/>
              </a:solidFill>
              <a:latin typeface="Constantia"/>
              <a:ea typeface="Constantia"/>
              <a:cs typeface="Constantia"/>
              <a:sym typeface="Constantia"/>
            </a:endParaRPr>
          </a:p>
          <a:p>
            <a:pPr marL="274320" marR="0" lvl="0" indent="-274320" algn="l" rtl="0">
              <a:spcBef>
                <a:spcPts val="440"/>
              </a:spcBef>
              <a:spcAft>
                <a:spcPts val="0"/>
              </a:spcAft>
              <a:buClr>
                <a:schemeClr val="accent3"/>
              </a:buClr>
              <a:buSzPct val="95000"/>
              <a:buFont typeface="Noto Sans Symbols"/>
              <a:buChar char="●"/>
            </a:pPr>
            <a:r>
              <a:rPr lang="en-US" sz="2200" b="0" i="0" u="none" strike="noStrike" cap="none" dirty="0">
                <a:solidFill>
                  <a:schemeClr val="dk1"/>
                </a:solidFill>
                <a:latin typeface="Constantia"/>
                <a:ea typeface="Constantia"/>
                <a:cs typeface="Constantia"/>
                <a:sym typeface="Constantia"/>
              </a:rPr>
              <a:t>UI-Career Center Seminar has an 80% customer return</a:t>
            </a:r>
          </a:p>
          <a:p>
            <a:pPr marL="274320" marR="0" lvl="0" indent="-274320" algn="l" rtl="0">
              <a:spcBef>
                <a:spcPts val="440"/>
              </a:spcBef>
              <a:buClr>
                <a:schemeClr val="accent3"/>
              </a:buClr>
              <a:buSzPct val="95000"/>
              <a:buFont typeface="Noto Sans Symbols"/>
              <a:buChar char="●"/>
            </a:pPr>
            <a:r>
              <a:rPr lang="en-US" sz="2200" b="0" i="0" u="none" strike="noStrike" cap="none" dirty="0">
                <a:solidFill>
                  <a:schemeClr val="dk1"/>
                </a:solidFill>
                <a:latin typeface="Constantia"/>
                <a:ea typeface="Constantia"/>
                <a:cs typeface="Constantia"/>
                <a:sym typeface="Constantia"/>
              </a:rPr>
              <a:t>Non-UI Career Center Seminar had  a 39% customer return</a:t>
            </a:r>
          </a:p>
        </p:txBody>
      </p:sp>
      <p:sp>
        <p:nvSpPr>
          <p:cNvPr id="1297" name="Shape 1297"/>
          <p:cNvSpPr txBox="1">
            <a:spLocks noGrp="1"/>
          </p:cNvSpPr>
          <p:nvPr>
            <p:ph type="body" idx="4"/>
          </p:nvPr>
        </p:nvSpPr>
        <p:spPr>
          <a:xfrm>
            <a:off x="4645083" y="2514600"/>
            <a:ext cx="4041774" cy="3845720"/>
          </a:xfrm>
          <a:prstGeom prst="rect">
            <a:avLst/>
          </a:prstGeom>
          <a:noFill/>
          <a:ln>
            <a:noFill/>
          </a:ln>
        </p:spPr>
        <p:txBody>
          <a:bodyPr lIns="91425" tIns="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200" b="0" i="1" u="none" strike="noStrike" cap="none">
                <a:solidFill>
                  <a:schemeClr val="dk1"/>
                </a:solidFill>
                <a:latin typeface="Constantia"/>
                <a:ea typeface="Constantia"/>
                <a:cs typeface="Constantia"/>
                <a:sym typeface="Constantia"/>
              </a:rPr>
              <a:t>After structural, facilitator and creative adaptations; customer response</a:t>
            </a:r>
            <a:r>
              <a:rPr lang="en-US" sz="2200" b="0" i="0" u="none" strike="noStrike" cap="none">
                <a:solidFill>
                  <a:schemeClr val="dk1"/>
                </a:solidFill>
                <a:latin typeface="Constantia"/>
                <a:ea typeface="Constantia"/>
                <a:cs typeface="Constantia"/>
                <a:sym typeface="Constantia"/>
              </a:rPr>
              <a:t>…</a:t>
            </a:r>
          </a:p>
          <a:p>
            <a:pPr marL="274320" marR="0" lvl="0" indent="-274320" algn="l" rtl="0">
              <a:spcBef>
                <a:spcPts val="440"/>
              </a:spcBef>
              <a:spcAft>
                <a:spcPts val="0"/>
              </a:spcAft>
              <a:buClr>
                <a:schemeClr val="accent3"/>
              </a:buClr>
              <a:buSzPct val="95000"/>
              <a:buFont typeface="Noto Sans Symbols"/>
              <a:buNone/>
            </a:pPr>
            <a:endParaRPr sz="2200" b="0" i="0" u="none" strike="noStrike" cap="none">
              <a:solidFill>
                <a:schemeClr val="dk1"/>
              </a:solidFill>
              <a:latin typeface="Constantia"/>
              <a:ea typeface="Constantia"/>
              <a:cs typeface="Constantia"/>
              <a:sym typeface="Constantia"/>
            </a:endParaRPr>
          </a:p>
          <a:p>
            <a:pPr marL="274320" marR="0" lvl="0" indent="-274320" algn="l" rtl="0">
              <a:spcBef>
                <a:spcPts val="440"/>
              </a:spcBef>
              <a:spcAft>
                <a:spcPts val="0"/>
              </a:spcAft>
              <a:buClr>
                <a:schemeClr val="accent3"/>
              </a:buClr>
              <a:buSzPct val="95000"/>
              <a:buFont typeface="Noto Sans Symbols"/>
              <a:buChar char="●"/>
            </a:pPr>
            <a:r>
              <a:rPr lang="en-US" sz="2200" b="0" i="0" u="none" strike="noStrike" cap="none">
                <a:solidFill>
                  <a:schemeClr val="dk1"/>
                </a:solidFill>
                <a:latin typeface="Constantia"/>
                <a:ea typeface="Constantia"/>
                <a:cs typeface="Constantia"/>
                <a:sym typeface="Constantia"/>
              </a:rPr>
              <a:t>Customers are enjoying having a clear next step</a:t>
            </a:r>
          </a:p>
          <a:p>
            <a:pPr marL="274320" marR="0" lvl="0" indent="-274320" algn="l" rtl="0">
              <a:spcBef>
                <a:spcPts val="440"/>
              </a:spcBef>
              <a:spcAft>
                <a:spcPts val="0"/>
              </a:spcAft>
              <a:buClr>
                <a:schemeClr val="accent3"/>
              </a:buClr>
              <a:buSzPct val="95000"/>
              <a:buFont typeface="Noto Sans Symbols"/>
              <a:buChar char="●"/>
            </a:pPr>
            <a:r>
              <a:rPr lang="en-US" sz="2200" b="1" i="1" u="sng" strike="noStrike" cap="none">
                <a:solidFill>
                  <a:srgbClr val="812983"/>
                </a:solidFill>
                <a:latin typeface="Constantia"/>
                <a:ea typeface="Constantia"/>
                <a:cs typeface="Constantia"/>
                <a:sym typeface="Constantia"/>
              </a:rPr>
              <a:t>79%</a:t>
            </a:r>
            <a:r>
              <a:rPr lang="en-US" sz="2200" b="1" i="0" u="none" strike="noStrike" cap="none">
                <a:solidFill>
                  <a:schemeClr val="dk1"/>
                </a:solidFill>
                <a:latin typeface="Constantia"/>
                <a:ea typeface="Constantia"/>
                <a:cs typeface="Constantia"/>
                <a:sym typeface="Constantia"/>
              </a:rPr>
              <a:t> </a:t>
            </a:r>
            <a:r>
              <a:rPr lang="en-US" sz="2200" b="0" i="0" u="none" strike="noStrike" cap="none">
                <a:solidFill>
                  <a:schemeClr val="dk1"/>
                </a:solidFill>
                <a:latin typeface="Constantia"/>
                <a:ea typeface="Constantia"/>
                <a:cs typeface="Constantia"/>
                <a:sym typeface="Constantia"/>
              </a:rPr>
              <a:t>of customers have opted to return to meet with the Career Center staff</a:t>
            </a:r>
          </a:p>
          <a:p>
            <a:pPr marL="274320" marR="0" lvl="0" indent="-274320" algn="l" rtl="0">
              <a:spcBef>
                <a:spcPts val="440"/>
              </a:spcBef>
              <a:buClr>
                <a:schemeClr val="accent3"/>
              </a:buClr>
              <a:buSzPct val="95000"/>
              <a:buFont typeface="Noto Sans Symbols"/>
              <a:buNone/>
            </a:pPr>
            <a:endParaRPr sz="2200" b="0" i="0" u="none" strike="noStrike" cap="none">
              <a:solidFill>
                <a:schemeClr val="dk1"/>
              </a:solidFill>
              <a:latin typeface="Constantia"/>
              <a:ea typeface="Constantia"/>
              <a:cs typeface="Constantia"/>
              <a:sym typeface="Constantia"/>
            </a:endParaRPr>
          </a:p>
        </p:txBody>
      </p:sp>
      <p:sp>
        <p:nvSpPr>
          <p:cNvPr id="1298" name="Shape 1298"/>
          <p:cNvSpPr txBox="1"/>
          <p:nvPr/>
        </p:nvSpPr>
        <p:spPr>
          <a:xfrm>
            <a:off x="2209800" y="1295517"/>
            <a:ext cx="4495800"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a:solidFill>
                  <a:srgbClr val="5DF3C9"/>
                </a:solidFill>
                <a:latin typeface="Constantia"/>
                <a:ea typeface="Constantia"/>
                <a:cs typeface="Constantia"/>
                <a:sym typeface="Constantia"/>
              </a:rPr>
              <a:t>How are things going?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Shape 1303"/>
          <p:cNvSpPr txBox="1">
            <a:spLocks noGrp="1"/>
          </p:cNvSpPr>
          <p:nvPr>
            <p:ph type="title"/>
          </p:nvPr>
        </p:nvSpPr>
        <p:spPr>
          <a:xfrm>
            <a:off x="685800" y="1447800"/>
            <a:ext cx="7616952" cy="1295400"/>
          </a:xfrm>
          <a:prstGeom prst="rect">
            <a:avLst/>
          </a:prstGeom>
          <a:noFill/>
          <a:ln>
            <a:noFill/>
          </a:ln>
        </p:spPr>
        <p:txBody>
          <a:bodyPr lIns="0" tIns="0" rIns="0" bIns="0" anchor="b" anchorCtr="0">
            <a:noAutofit/>
          </a:bodyPr>
          <a:lstStyle/>
          <a:p>
            <a:pPr marL="0" marR="0" lvl="0" indent="0" algn="ctr" rtl="0">
              <a:spcBef>
                <a:spcPts val="0"/>
              </a:spcBef>
              <a:buClr>
                <a:srgbClr val="4AE3AC"/>
              </a:buClr>
              <a:buSzPct val="25000"/>
              <a:buFont typeface="Calibri"/>
              <a:buNone/>
            </a:pP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r>
            <a:br>
              <a:rPr lang="en-US" sz="3200" b="1" i="0" u="sng" strike="noStrike" cap="none">
                <a:solidFill>
                  <a:srgbClr val="4AE3AC"/>
                </a:solidFill>
                <a:latin typeface="Calibri"/>
                <a:ea typeface="Calibri"/>
                <a:cs typeface="Calibri"/>
                <a:sym typeface="Calibri"/>
              </a:rPr>
            </a:br>
            <a:r>
              <a:rPr lang="en-US" sz="3200" b="1" i="0" u="sng" strike="noStrike" cap="none">
                <a:solidFill>
                  <a:srgbClr val="4AE3AC"/>
                </a:solidFill>
                <a:latin typeface="Calibri"/>
                <a:ea typeface="Calibri"/>
                <a:cs typeface="Calibri"/>
                <a:sym typeface="Calibri"/>
              </a:rPr>
              <a:t> </a:t>
            </a:r>
            <a:br>
              <a:rPr lang="en-US" sz="3200" b="1" i="0" u="sng" strike="noStrike" cap="none">
                <a:solidFill>
                  <a:srgbClr val="4AE3AC"/>
                </a:solidFill>
                <a:latin typeface="Calibri"/>
                <a:ea typeface="Calibri"/>
                <a:cs typeface="Calibri"/>
                <a:sym typeface="Calibri"/>
              </a:rPr>
            </a:br>
            <a:r>
              <a:rPr lang="en-US" sz="3200" b="1" i="0" u="none" strike="noStrike" cap="none">
                <a:solidFill>
                  <a:srgbClr val="4AE3AC"/>
                </a:solidFill>
                <a:latin typeface="Calibri"/>
                <a:ea typeface="Calibri"/>
                <a:cs typeface="Calibri"/>
                <a:sym typeface="Calibri"/>
              </a:rPr>
              <a:t/>
            </a:r>
            <a:br>
              <a:rPr lang="en-US" sz="3200" b="1" i="0" u="none" strike="noStrike" cap="none">
                <a:solidFill>
                  <a:srgbClr val="4AE3AC"/>
                </a:solidFill>
                <a:latin typeface="Calibri"/>
                <a:ea typeface="Calibri"/>
                <a:cs typeface="Calibri"/>
                <a:sym typeface="Calibri"/>
              </a:rPr>
            </a:br>
            <a:r>
              <a:rPr lang="en-US" sz="3200" b="1" i="0" u="none" strike="noStrike" cap="none">
                <a:solidFill>
                  <a:srgbClr val="4AE3AC"/>
                </a:solidFill>
                <a:latin typeface="Calibri"/>
                <a:ea typeface="Calibri"/>
                <a:cs typeface="Calibri"/>
                <a:sym typeface="Calibri"/>
              </a:rPr>
              <a:t>With a lot of readings, videos to view, assignments to complete and deadlines approaching…you need to </a:t>
            </a:r>
            <a:r>
              <a:rPr lang="en-US" sz="3200" b="1" i="1" u="none" strike="noStrike" cap="none">
                <a:solidFill>
                  <a:srgbClr val="4AE3AC"/>
                </a:solidFill>
                <a:latin typeface="Calibri"/>
                <a:ea typeface="Calibri"/>
                <a:cs typeface="Calibri"/>
                <a:sym typeface="Calibri"/>
              </a:rPr>
              <a:t>stay organized</a:t>
            </a:r>
            <a:r>
              <a:rPr lang="en-US" sz="3200" b="1" i="0" u="none" strike="noStrike" cap="none">
                <a:solidFill>
                  <a:srgbClr val="4AE3AC"/>
                </a:solidFill>
                <a:latin typeface="Calibri"/>
                <a:ea typeface="Calibri"/>
                <a:cs typeface="Calibri"/>
                <a:sym typeface="Calibri"/>
              </a:rPr>
              <a:t>!</a:t>
            </a:r>
          </a:p>
        </p:txBody>
      </p:sp>
      <p:sp>
        <p:nvSpPr>
          <p:cNvPr id="1304" name="Shape 1304"/>
          <p:cNvSpPr/>
          <p:nvPr/>
        </p:nvSpPr>
        <p:spPr>
          <a:xfrm>
            <a:off x="609600" y="3048058"/>
            <a:ext cx="8077199" cy="923329"/>
          </a:xfrm>
          <a:prstGeom prst="rect">
            <a:avLst/>
          </a:prstGeom>
          <a:solidFill>
            <a:srgbClr val="6F3A96"/>
          </a:solidFill>
          <a:ln w="9525" cap="flat" cmpd="sng">
            <a:solidFill>
              <a:srgbClr val="92F7DB"/>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a:solidFill>
                  <a:srgbClr val="FFFFFF"/>
                </a:solidFill>
                <a:latin typeface="Constantia"/>
                <a:ea typeface="Constantia"/>
                <a:cs typeface="Constantia"/>
                <a:sym typeface="Constantia"/>
              </a:rPr>
              <a:t>For our team TRELLO was a great tool to organize our overall process. We also utilized </a:t>
            </a:r>
            <a:r>
              <a:rPr lang="en-US" sz="1800" cap="small">
                <a:solidFill>
                  <a:srgbClr val="FFFFFF"/>
                </a:solidFill>
                <a:latin typeface="Constantia"/>
                <a:ea typeface="Constantia"/>
                <a:cs typeface="Constantia"/>
                <a:sym typeface="Constantia"/>
              </a:rPr>
              <a:t>doodle.com</a:t>
            </a:r>
            <a:r>
              <a:rPr lang="en-US" sz="1800">
                <a:solidFill>
                  <a:srgbClr val="FFFFFF"/>
                </a:solidFill>
                <a:latin typeface="Constantia"/>
                <a:ea typeface="Constantia"/>
                <a:cs typeface="Constantia"/>
                <a:sym typeface="Constantia"/>
              </a:rPr>
              <a:t> to create polls to organize and schedule interviews with customers and experts.</a:t>
            </a:r>
          </a:p>
        </p:txBody>
      </p:sp>
      <p:sp>
        <p:nvSpPr>
          <p:cNvPr id="1305" name="Shape 1305"/>
          <p:cNvSpPr/>
          <p:nvPr/>
        </p:nvSpPr>
        <p:spPr>
          <a:xfrm>
            <a:off x="304800" y="373976"/>
            <a:ext cx="8610599" cy="1046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b="1" u="sng">
                <a:solidFill>
                  <a:srgbClr val="4AE3AC"/>
                </a:solidFill>
                <a:latin typeface="Constantia"/>
                <a:ea typeface="Constantia"/>
                <a:cs typeface="Constantia"/>
                <a:sym typeface="Constantia"/>
              </a:rPr>
              <a:t>Suggestions</a:t>
            </a:r>
            <a:r>
              <a:rPr lang="en-US" sz="3200" b="1" u="sng">
                <a:solidFill>
                  <a:srgbClr val="4AE3AC"/>
                </a:solidFill>
                <a:latin typeface="Calibri"/>
                <a:ea typeface="Calibri"/>
                <a:cs typeface="Calibri"/>
                <a:sym typeface="Calibri"/>
              </a:rPr>
              <a:t> </a:t>
            </a:r>
            <a:br>
              <a:rPr lang="en-US" sz="3200" b="1" u="sng">
                <a:solidFill>
                  <a:srgbClr val="4AE3AC"/>
                </a:solidFill>
                <a:latin typeface="Calibri"/>
                <a:ea typeface="Calibri"/>
                <a:cs typeface="Calibri"/>
                <a:sym typeface="Calibri"/>
              </a:rPr>
            </a:br>
            <a:endParaRPr lang="en-US" sz="3200" b="1" u="sng">
              <a:solidFill>
                <a:srgbClr val="4AE3AC"/>
              </a:solidFill>
              <a:latin typeface="Calibri"/>
              <a:ea typeface="Calibri"/>
              <a:cs typeface="Calibri"/>
              <a:sym typeface="Calibri"/>
            </a:endParaRPr>
          </a:p>
        </p:txBody>
      </p:sp>
      <p:pic>
        <p:nvPicPr>
          <p:cNvPr id="1306" name="Shape 1306"/>
          <p:cNvPicPr preferRelativeResize="0"/>
          <p:nvPr/>
        </p:nvPicPr>
        <p:blipFill rotWithShape="1">
          <a:blip r:embed="rId3">
            <a:alphaModFix/>
          </a:blip>
          <a:srcRect/>
          <a:stretch/>
        </p:blipFill>
        <p:spPr>
          <a:xfrm rot="-1218425">
            <a:off x="169161" y="4335346"/>
            <a:ext cx="2400116" cy="1404690"/>
          </a:xfrm>
          <a:prstGeom prst="rect">
            <a:avLst/>
          </a:prstGeom>
          <a:noFill/>
          <a:ln>
            <a:noFill/>
          </a:ln>
        </p:spPr>
      </p:pic>
      <p:sp>
        <p:nvSpPr>
          <p:cNvPr id="1307" name="Shape 1307"/>
          <p:cNvSpPr/>
          <p:nvPr/>
        </p:nvSpPr>
        <p:spPr>
          <a:xfrm>
            <a:off x="3048000" y="4191117"/>
            <a:ext cx="5486399" cy="1908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rgbClr val="FFFFFF"/>
                </a:solidFill>
                <a:latin typeface="Constantia"/>
                <a:ea typeface="Constantia"/>
                <a:cs typeface="Constantia"/>
                <a:sym typeface="Constantia"/>
              </a:rPr>
              <a:t>Take the free course</a:t>
            </a:r>
          </a:p>
          <a:p>
            <a:pPr marL="0" marR="0" lvl="0" indent="0" algn="l" rtl="0">
              <a:spcBef>
                <a:spcPts val="0"/>
              </a:spcBef>
              <a:buNone/>
            </a:pPr>
            <a:endParaRPr sz="1800">
              <a:solidFill>
                <a:srgbClr val="FFFFFF"/>
              </a:solidFill>
              <a:latin typeface="Constantia"/>
              <a:ea typeface="Constantia"/>
              <a:cs typeface="Constantia"/>
              <a:sym typeface="Constantia"/>
            </a:endParaRPr>
          </a:p>
          <a:p>
            <a:pPr marL="0" marR="0" lvl="0" indent="0" algn="l" rtl="0">
              <a:spcBef>
                <a:spcPts val="0"/>
              </a:spcBef>
              <a:buSzPct val="25000"/>
              <a:buNone/>
            </a:pPr>
            <a:r>
              <a:rPr lang="en-US" sz="2400">
                <a:solidFill>
                  <a:srgbClr val="FFFFFF"/>
                </a:solidFill>
                <a:latin typeface="Constantia"/>
                <a:ea typeface="Constantia"/>
                <a:cs typeface="Constantia"/>
                <a:sym typeface="Constantia"/>
              </a:rPr>
              <a:t>Ideo/Acumen course info:</a:t>
            </a:r>
          </a:p>
          <a:p>
            <a:pPr marL="0" marR="0" lvl="0" indent="0" algn="l" rtl="0">
              <a:spcBef>
                <a:spcPts val="0"/>
              </a:spcBef>
              <a:buSzPct val="25000"/>
              <a:buNone/>
            </a:pPr>
            <a:r>
              <a:rPr lang="en-US" sz="2400">
                <a:solidFill>
                  <a:srgbClr val="FFFFFF"/>
                </a:solidFill>
                <a:latin typeface="Constantia"/>
                <a:ea typeface="Constantia"/>
                <a:cs typeface="Constantia"/>
                <a:sym typeface="Constantia"/>
              </a:rPr>
              <a:t>http://www.designkit.org/methods</a:t>
            </a:r>
          </a:p>
          <a:p>
            <a:pPr marL="0" marR="0" lvl="0" indent="0" algn="l" rtl="0">
              <a:spcBef>
                <a:spcPts val="0"/>
              </a:spcBef>
              <a:buSzPct val="25000"/>
              <a:buNone/>
            </a:pPr>
            <a:r>
              <a:rPr lang="en-US" sz="2400">
                <a:solidFill>
                  <a:srgbClr val="FFFFFF"/>
                </a:solidFill>
                <a:latin typeface="Constantia"/>
                <a:ea typeface="Constantia"/>
                <a:cs typeface="Constantia"/>
                <a:sym typeface="Constantia"/>
              </a:rPr>
              <a:t>https://novoed.com/design-kit-2017-1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11"/>
        <p:cNvGrpSpPr/>
        <p:nvPr/>
      </p:nvGrpSpPr>
      <p:grpSpPr>
        <a:xfrm>
          <a:off x="0" y="0"/>
          <a:ext cx="0" cy="0"/>
          <a:chOff x="0" y="0"/>
          <a:chExt cx="0" cy="0"/>
        </a:xfrm>
      </p:grpSpPr>
      <p:sp>
        <p:nvSpPr>
          <p:cNvPr id="1312" name="Shape 1312"/>
          <p:cNvSpPr txBox="1">
            <a:spLocks noGrp="1"/>
          </p:cNvSpPr>
          <p:nvPr>
            <p:ph type="title"/>
          </p:nvPr>
        </p:nvSpPr>
        <p:spPr>
          <a:xfrm>
            <a:off x="533400" y="381000"/>
            <a:ext cx="8229600" cy="1143000"/>
          </a:xfrm>
          <a:prstGeom prst="rect">
            <a:avLst/>
          </a:prstGeom>
          <a:noFill/>
          <a:ln>
            <a:noFill/>
          </a:ln>
        </p:spPr>
        <p:txBody>
          <a:bodyPr lIns="0" tIns="45700" rIns="0" bIns="0" anchor="b" anchorCtr="0">
            <a:noAutofit/>
          </a:bodyPr>
          <a:lstStyle/>
          <a:p>
            <a:pPr marL="0" marR="0" lvl="0" indent="0" algn="r" rtl="0">
              <a:spcBef>
                <a:spcPts val="0"/>
              </a:spcBef>
              <a:buClr>
                <a:schemeClr val="dk2"/>
              </a:buClr>
              <a:buSzPct val="25000"/>
              <a:buFont typeface="Calibri"/>
              <a:buNone/>
            </a:pPr>
            <a:r>
              <a:rPr lang="en-US" sz="5000" b="0" i="0" u="none" strike="noStrike" cap="none">
                <a:solidFill>
                  <a:schemeClr val="dk2"/>
                </a:solidFill>
                <a:latin typeface="Calibri"/>
                <a:ea typeface="Calibri"/>
                <a:cs typeface="Calibri"/>
                <a:sym typeface="Calibri"/>
              </a:rPr>
              <a:t>Prototype, Ideate, &amp; </a:t>
            </a:r>
            <a:r>
              <a:rPr lang="en-US" sz="5000" b="0" i="1" u="none" strike="noStrike" cap="none">
                <a:solidFill>
                  <a:schemeClr val="dk2"/>
                </a:solidFill>
                <a:latin typeface="Calibri"/>
                <a:ea typeface="Calibri"/>
                <a:cs typeface="Calibri"/>
                <a:sym typeface="Calibri"/>
              </a:rPr>
              <a:t>Repeat</a:t>
            </a:r>
          </a:p>
        </p:txBody>
      </p:sp>
      <p:sp>
        <p:nvSpPr>
          <p:cNvPr id="1313" name="Shape 1313"/>
          <p:cNvSpPr txBox="1">
            <a:spLocks noGrp="1"/>
          </p:cNvSpPr>
          <p:nvPr>
            <p:ph type="body" idx="1"/>
          </p:nvPr>
        </p:nvSpPr>
        <p:spPr>
          <a:xfrm>
            <a:off x="457200" y="1524000"/>
            <a:ext cx="8229600" cy="4389119"/>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600" b="0" i="0" u="none" strike="noStrike" cap="none" dirty="0">
                <a:solidFill>
                  <a:schemeClr val="dk1"/>
                </a:solidFill>
                <a:latin typeface="Constantia"/>
                <a:ea typeface="Constantia"/>
                <a:cs typeface="Constantia"/>
                <a:sym typeface="Constantia"/>
              </a:rPr>
              <a:t>Customer Centered Design has enlightened our view and we can see implementations in two immediate areas where we’d like to test its impact:</a:t>
            </a:r>
          </a:p>
          <a:p>
            <a:pPr marL="640080" marR="0" lvl="1" indent="-25908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onstantia"/>
                <a:ea typeface="Constantia"/>
                <a:cs typeface="Constantia"/>
                <a:sym typeface="Constantia"/>
              </a:rPr>
              <a:t>How we deliver services to businesses</a:t>
            </a:r>
          </a:p>
          <a:p>
            <a:pPr marL="640080" marR="0" lvl="1" indent="-25908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onstantia"/>
                <a:ea typeface="Constantia"/>
                <a:cs typeface="Constantia"/>
                <a:sym typeface="Constantia"/>
              </a:rPr>
              <a:t>How we serve out of school youth</a:t>
            </a:r>
          </a:p>
          <a:p>
            <a:pPr marL="274320" marR="0" lvl="0" indent="-274320" algn="l" rtl="0">
              <a:spcBef>
                <a:spcPts val="520"/>
              </a:spcBef>
              <a:spcAft>
                <a:spcPts val="0"/>
              </a:spcAft>
              <a:buClr>
                <a:schemeClr val="accent3"/>
              </a:buClr>
              <a:buSzPct val="95000"/>
              <a:buFont typeface="Noto Sans Symbols"/>
              <a:buNone/>
            </a:pPr>
            <a:endParaRPr sz="2600" b="0" i="0" u="none" strike="noStrike" cap="none" dirty="0">
              <a:solidFill>
                <a:schemeClr val="dk1"/>
              </a:solidFill>
              <a:latin typeface="Constantia"/>
              <a:ea typeface="Constantia"/>
              <a:cs typeface="Constantia"/>
              <a:sym typeface="Constantia"/>
            </a:endParaRPr>
          </a:p>
          <a:p>
            <a:pPr marL="274320" marR="0" lvl="0" indent="-274320" algn="ctr" rtl="0">
              <a:spcBef>
                <a:spcPts val="520"/>
              </a:spcBef>
              <a:spcAft>
                <a:spcPts val="0"/>
              </a:spcAft>
              <a:buClr>
                <a:schemeClr val="accent3"/>
              </a:buClr>
              <a:buSzPct val="95000"/>
              <a:buFont typeface="Noto Sans Symbols"/>
              <a:buChar char="●"/>
            </a:pPr>
            <a:r>
              <a:rPr lang="en-US" sz="2600" b="0" i="1" u="none" strike="noStrike" cap="none" dirty="0">
                <a:solidFill>
                  <a:schemeClr val="dk1"/>
                </a:solidFill>
                <a:latin typeface="Constantia"/>
                <a:ea typeface="Constantia"/>
                <a:cs typeface="Constantia"/>
                <a:sym typeface="Constantia"/>
              </a:rPr>
              <a:t>The </a:t>
            </a:r>
            <a:r>
              <a:rPr lang="en-US" sz="2600" b="1" i="1" u="none" strike="noStrike" cap="none" dirty="0">
                <a:solidFill>
                  <a:srgbClr val="812983"/>
                </a:solidFill>
                <a:latin typeface="Constantia"/>
                <a:ea typeface="Constantia"/>
                <a:cs typeface="Constantia"/>
                <a:sym typeface="Constantia"/>
              </a:rPr>
              <a:t>customer first approach </a:t>
            </a:r>
            <a:r>
              <a:rPr lang="en-US" sz="2600" b="0" i="1" u="none" strike="noStrike" cap="none" dirty="0">
                <a:solidFill>
                  <a:schemeClr val="dk1"/>
                </a:solidFill>
                <a:latin typeface="Constantia"/>
                <a:ea typeface="Constantia"/>
                <a:cs typeface="Constantia"/>
                <a:sym typeface="Constantia"/>
              </a:rPr>
              <a:t>has also allowed for us to re-visit a </a:t>
            </a:r>
            <a:r>
              <a:rPr lang="en-US" sz="2600" b="0" i="1" u="none" strike="noStrike" cap="none" dirty="0" smtClean="0">
                <a:solidFill>
                  <a:schemeClr val="dk1"/>
                </a:solidFill>
                <a:latin typeface="Constantia"/>
                <a:ea typeface="Constantia"/>
                <a:cs typeface="Constantia"/>
                <a:sym typeface="Constantia"/>
              </a:rPr>
              <a:t>concern--getting </a:t>
            </a:r>
            <a:r>
              <a:rPr lang="en-US" sz="2600" b="0" i="1" u="none" strike="noStrike" cap="none" dirty="0">
                <a:solidFill>
                  <a:schemeClr val="dk1"/>
                </a:solidFill>
                <a:latin typeface="Constantia"/>
                <a:ea typeface="Constantia"/>
                <a:cs typeface="Constantia"/>
                <a:sym typeface="Constantia"/>
              </a:rPr>
              <a:t>a “job-ready” resume to customers with limited computer skills.</a:t>
            </a:r>
          </a:p>
          <a:p>
            <a:pPr marL="640080" marR="0" lvl="1" indent="-259080" algn="l" rtl="0">
              <a:spcBef>
                <a:spcPts val="480"/>
              </a:spcBef>
              <a:buClr>
                <a:schemeClr val="accent1"/>
              </a:buClr>
              <a:buSzPct val="85000"/>
              <a:buFont typeface="Noto Sans Symbols"/>
              <a:buNone/>
            </a:pPr>
            <a:endParaRPr sz="2400" b="0" i="0" u="none" strike="noStrike" cap="none" dirty="0">
              <a:solidFill>
                <a:schemeClr val="dk1"/>
              </a:solidFill>
              <a:latin typeface="Constantia"/>
              <a:ea typeface="Constantia"/>
              <a:cs typeface="Constantia"/>
              <a:sym typeface="Constanti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Shape 1317"/>
        <p:cNvGrpSpPr/>
        <p:nvPr/>
      </p:nvGrpSpPr>
      <p:grpSpPr>
        <a:xfrm>
          <a:off x="0" y="0"/>
          <a:ext cx="0" cy="0"/>
          <a:chOff x="0" y="0"/>
          <a:chExt cx="0" cy="0"/>
        </a:xfrm>
      </p:grpSpPr>
      <p:sp>
        <p:nvSpPr>
          <p:cNvPr id="1318" name="Shape 1318"/>
          <p:cNvSpPr txBox="1">
            <a:spLocks noGrp="1"/>
          </p:cNvSpPr>
          <p:nvPr>
            <p:ph type="title"/>
          </p:nvPr>
        </p:nvSpPr>
        <p:spPr>
          <a:xfrm>
            <a:off x="533400" y="533400"/>
            <a:ext cx="8305799" cy="1143000"/>
          </a:xfrm>
          <a:prstGeom prst="rect">
            <a:avLst/>
          </a:prstGeom>
          <a:noFill/>
          <a:ln>
            <a:noFill/>
          </a:ln>
        </p:spPr>
        <p:txBody>
          <a:bodyPr lIns="0" tIns="45700" rIns="0" bIns="0" anchor="b" anchorCtr="0">
            <a:noAutofit/>
          </a:bodyPr>
          <a:lstStyle/>
          <a:p>
            <a:pPr marL="0" marR="0" lvl="0" indent="0" algn="l" rtl="0">
              <a:spcBef>
                <a:spcPts val="0"/>
              </a:spcBef>
              <a:buClr>
                <a:srgbClr val="812983"/>
              </a:buClr>
              <a:buSzPct val="25000"/>
              <a:buFont typeface="Calibri"/>
              <a:buNone/>
            </a:pPr>
            <a:r>
              <a:rPr lang="en-US" sz="5000" b="0" i="0" u="none" strike="noStrike" cap="none">
                <a:solidFill>
                  <a:srgbClr val="812983"/>
                </a:solidFill>
                <a:latin typeface="Calibri"/>
                <a:ea typeface="Calibri"/>
                <a:cs typeface="Calibri"/>
                <a:sym typeface="Calibri"/>
              </a:rPr>
              <a:t>The White House Celebration</a:t>
            </a:r>
          </a:p>
        </p:txBody>
      </p:sp>
      <p:pic>
        <p:nvPicPr>
          <p:cNvPr id="1319" name="Shape 1319" descr="IMG_0019.JPG"/>
          <p:cNvPicPr preferRelativeResize="0"/>
          <p:nvPr/>
        </p:nvPicPr>
        <p:blipFill rotWithShape="1">
          <a:blip r:embed="rId3">
            <a:alphaModFix/>
          </a:blip>
          <a:srcRect/>
          <a:stretch/>
        </p:blipFill>
        <p:spPr>
          <a:xfrm>
            <a:off x="457200" y="1676400"/>
            <a:ext cx="3371850" cy="4495800"/>
          </a:xfrm>
          <a:prstGeom prst="rect">
            <a:avLst/>
          </a:prstGeom>
          <a:noFill/>
          <a:ln>
            <a:noFill/>
          </a:ln>
        </p:spPr>
      </p:pic>
      <p:pic>
        <p:nvPicPr>
          <p:cNvPr id="1320" name="Shape 1320" descr="IMG_0032.JPG"/>
          <p:cNvPicPr preferRelativeResize="0"/>
          <p:nvPr/>
        </p:nvPicPr>
        <p:blipFill rotWithShape="1">
          <a:blip r:embed="rId4">
            <a:alphaModFix/>
          </a:blip>
          <a:srcRect/>
          <a:stretch/>
        </p:blipFill>
        <p:spPr>
          <a:xfrm>
            <a:off x="4038600" y="1752600"/>
            <a:ext cx="4470399" cy="3352799"/>
          </a:xfrm>
          <a:prstGeom prst="rect">
            <a:avLst/>
          </a:prstGeom>
          <a:noFill/>
          <a:ln>
            <a:noFill/>
          </a:ln>
        </p:spPr>
      </p:pic>
      <p:sp>
        <p:nvSpPr>
          <p:cNvPr id="1321" name="Shape 1321"/>
          <p:cNvSpPr txBox="1"/>
          <p:nvPr/>
        </p:nvSpPr>
        <p:spPr>
          <a:xfrm>
            <a:off x="4114800" y="5181600"/>
            <a:ext cx="4724400"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Constantia"/>
                <a:ea typeface="Constantia"/>
                <a:cs typeface="Constantia"/>
                <a:sym typeface="Constantia"/>
              </a:rPr>
              <a:t>Above: Group photo in front of the White House; Stacey Thompson (CCL), Shannon Norton Calles (CCL), Cathy Byrnes (DCS), Shaun McCarthy (GLWDB)</a:t>
            </a:r>
          </a:p>
          <a:p>
            <a:pPr marL="0" marR="0" lvl="0" indent="0" algn="l" rtl="0">
              <a:spcBef>
                <a:spcPts val="0"/>
              </a:spcBef>
              <a:buSzPct val="25000"/>
              <a:buNone/>
            </a:pPr>
            <a:r>
              <a:rPr lang="en-US" sz="1800">
                <a:solidFill>
                  <a:srgbClr val="000000"/>
                </a:solidFill>
                <a:latin typeface="Constantia"/>
                <a:ea typeface="Constantia"/>
                <a:cs typeface="Constantia"/>
                <a:sym typeface="Constantia"/>
              </a:rPr>
              <a:t>Left: Stacey presenting our project at the White House</a:t>
            </a:r>
          </a:p>
          <a:p>
            <a:pPr marL="0" marR="0" lvl="0" indent="0" algn="l" rtl="0">
              <a:spcBef>
                <a:spcPts val="0"/>
              </a:spcBef>
              <a:buNone/>
            </a:pPr>
            <a:endParaRPr sz="1800">
              <a:solidFill>
                <a:srgbClr val="000000"/>
              </a:solidFill>
              <a:latin typeface="Constantia"/>
              <a:ea typeface="Constantia"/>
              <a:cs typeface="Constantia"/>
              <a:sym typeface="Constantia"/>
            </a:endParaRPr>
          </a:p>
          <a:p>
            <a:pPr marL="0" marR="0" lvl="0" indent="0" algn="l" rtl="0">
              <a:spcBef>
                <a:spcPts val="0"/>
              </a:spcBef>
              <a:buNone/>
            </a:pPr>
            <a:endParaRPr sz="1800">
              <a:solidFill>
                <a:srgbClr val="000000"/>
              </a:solidFill>
              <a:latin typeface="Constantia"/>
              <a:ea typeface="Constantia"/>
              <a:cs typeface="Constantia"/>
              <a:sym typeface="Constant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Shape 132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4500" b="0" i="0" u="none" strike="noStrike" cap="none">
                <a:solidFill>
                  <a:schemeClr val="dk2"/>
                </a:solidFill>
                <a:latin typeface="Calibri"/>
                <a:ea typeface="Calibri"/>
                <a:cs typeface="Calibri"/>
                <a:sym typeface="Calibri"/>
              </a:rPr>
              <a:t>The Greater Lowell Workforce Development Board Team</a:t>
            </a:r>
          </a:p>
        </p:txBody>
      </p:sp>
      <p:sp>
        <p:nvSpPr>
          <p:cNvPr id="1327" name="Shape 1327"/>
          <p:cNvSpPr txBox="1"/>
          <p:nvPr/>
        </p:nvSpPr>
        <p:spPr>
          <a:xfrm>
            <a:off x="381000" y="5334000"/>
            <a:ext cx="78485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latin typeface="Constantia"/>
                <a:ea typeface="Constantia"/>
                <a:cs typeface="Constantia"/>
                <a:sym typeface="Constantia"/>
              </a:rPr>
              <a:t>Many  thanks to our WIOA Partners including: </a:t>
            </a:r>
          </a:p>
          <a:p>
            <a:pPr marL="0" marR="0" lvl="0" indent="0" algn="ctr" rtl="0">
              <a:spcBef>
                <a:spcPts val="0"/>
              </a:spcBef>
              <a:buSzPct val="25000"/>
              <a:buNone/>
            </a:pPr>
            <a:r>
              <a:rPr lang="en-US" sz="1800" b="1">
                <a:latin typeface="Constantia"/>
                <a:ea typeface="Constantia"/>
                <a:cs typeface="Constantia"/>
                <a:sym typeface="Constantia"/>
              </a:rPr>
              <a:t>Title 1,</a:t>
            </a:r>
            <a:r>
              <a:rPr lang="en-US" sz="1800" b="1" cap="small">
                <a:latin typeface="Constantia"/>
                <a:ea typeface="Constantia"/>
                <a:cs typeface="Constantia"/>
                <a:sym typeface="Constantia"/>
              </a:rPr>
              <a:t>Wagner-Peyser</a:t>
            </a:r>
            <a:r>
              <a:rPr lang="en-US" sz="1800" b="1">
                <a:latin typeface="Constantia"/>
                <a:ea typeface="Constantia"/>
                <a:cs typeface="Constantia"/>
                <a:sym typeface="Constantia"/>
              </a:rPr>
              <a:t>, </a:t>
            </a:r>
            <a:r>
              <a:rPr lang="en-US" sz="1800" b="1" cap="small">
                <a:latin typeface="Constantia"/>
                <a:ea typeface="Constantia"/>
                <a:cs typeface="Constantia"/>
                <a:sym typeface="Constantia"/>
              </a:rPr>
              <a:t>Voc Ed</a:t>
            </a:r>
            <a:r>
              <a:rPr lang="en-US" sz="1800" b="1">
                <a:latin typeface="Constantia"/>
                <a:ea typeface="Constantia"/>
                <a:cs typeface="Constantia"/>
                <a:sym typeface="Constantia"/>
              </a:rPr>
              <a:t>, </a:t>
            </a:r>
            <a:r>
              <a:rPr lang="en-US" sz="1800" b="1" cap="small">
                <a:latin typeface="Constantia"/>
                <a:ea typeface="Constantia"/>
                <a:cs typeface="Constantia"/>
                <a:sym typeface="Constantia"/>
              </a:rPr>
              <a:t>Adult</a:t>
            </a:r>
            <a:r>
              <a:rPr lang="en-US" sz="1800" b="1">
                <a:latin typeface="Constantia"/>
                <a:ea typeface="Constantia"/>
                <a:cs typeface="Constantia"/>
                <a:sym typeface="Constantia"/>
              </a:rPr>
              <a:t> Ed &amp; Community Partners:</a:t>
            </a:r>
          </a:p>
          <a:p>
            <a:pPr marL="0" marR="0" lvl="0" indent="0" algn="ctr" rtl="0">
              <a:spcBef>
                <a:spcPts val="0"/>
              </a:spcBef>
              <a:buSzPct val="25000"/>
              <a:buNone/>
            </a:pPr>
            <a:r>
              <a:rPr lang="en-US" sz="1800" b="1">
                <a:latin typeface="Constantia"/>
                <a:ea typeface="Constantia"/>
                <a:cs typeface="Constantia"/>
                <a:sym typeface="Constantia"/>
              </a:rPr>
              <a:t>CTI  and DTA</a:t>
            </a:r>
          </a:p>
        </p:txBody>
      </p:sp>
      <p:pic>
        <p:nvPicPr>
          <p:cNvPr id="1328" name="Shape 1328" descr="Group Picture CCD.JPG"/>
          <p:cNvPicPr preferRelativeResize="0"/>
          <p:nvPr/>
        </p:nvPicPr>
        <p:blipFill rotWithShape="1">
          <a:blip r:embed="rId3">
            <a:alphaModFix/>
          </a:blip>
          <a:srcRect/>
          <a:stretch/>
        </p:blipFill>
        <p:spPr>
          <a:xfrm>
            <a:off x="1371600" y="1905000"/>
            <a:ext cx="5562600" cy="3129890"/>
          </a:xfrm>
          <a:prstGeom prst="round2DiagRect">
            <a:avLst>
              <a:gd name="adj1" fmla="val 16667"/>
              <a:gd name="adj2" fmla="val 573"/>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PAPER INDUSTRY</a:t>
            </a:r>
          </a:p>
        </p:txBody>
      </p:sp>
      <p:pic>
        <p:nvPicPr>
          <p:cNvPr id="997" name="Shape 997"/>
          <p:cNvPicPr preferRelativeResize="0">
            <a:picLocks noGrp="1"/>
          </p:cNvPicPr>
          <p:nvPr>
            <p:ph type="body" idx="1"/>
          </p:nvPr>
        </p:nvPicPr>
        <p:blipFill rotWithShape="1">
          <a:blip r:embed="rId3">
            <a:alphaModFix/>
          </a:blip>
          <a:srcRect/>
          <a:stretch/>
        </p:blipFill>
        <p:spPr>
          <a:xfrm>
            <a:off x="1371600" y="1523979"/>
            <a:ext cx="6324600" cy="4622707"/>
          </a:xfrm>
          <a:prstGeom prst="rect">
            <a:avLst/>
          </a:prstGeom>
          <a:noFill/>
          <a:ln>
            <a:noFill/>
          </a:ln>
        </p:spPr>
      </p:pic>
      <p:sp>
        <p:nvSpPr>
          <p:cNvPr id="998" name="Shape 998"/>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Presenter</a:t>
            </a:r>
            <a:endParaRPr lang="en-US" dirty="0"/>
          </a:p>
        </p:txBody>
      </p:sp>
    </p:spTree>
    <p:extLst>
      <p:ext uri="{BB962C8B-B14F-4D97-AF65-F5344CB8AC3E}">
        <p14:creationId xmlns:p14="http://schemas.microsoft.com/office/powerpoint/2010/main" val="49770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Shape 1333"/>
          <p:cNvSpPr txBox="1">
            <a:spLocks noGrp="1"/>
          </p:cNvSpPr>
          <p:nvPr>
            <p:ph type="ctrTitle"/>
          </p:nvPr>
        </p:nvSpPr>
        <p:spPr>
          <a:xfrm>
            <a:off x="822959" y="758952"/>
            <a:ext cx="7543800" cy="35661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262626"/>
              </a:buClr>
              <a:buSzPct val="25000"/>
              <a:buFont typeface="Calibri"/>
              <a:buNone/>
            </a:pPr>
            <a:r>
              <a:rPr lang="en-US" sz="6600" b="0" i="0" u="none" strike="noStrike" cap="none">
                <a:solidFill>
                  <a:srgbClr val="262626"/>
                </a:solidFill>
                <a:latin typeface="Calibri"/>
                <a:ea typeface="Calibri"/>
                <a:cs typeface="Calibri"/>
                <a:sym typeface="Calibri"/>
              </a:rPr>
              <a:t>Evaluating a </a:t>
            </a:r>
            <a:br>
              <a:rPr lang="en-US" sz="6600" b="0" i="0" u="none" strike="noStrike" cap="none">
                <a:solidFill>
                  <a:srgbClr val="262626"/>
                </a:solidFill>
                <a:latin typeface="Calibri"/>
                <a:ea typeface="Calibri"/>
                <a:cs typeface="Calibri"/>
                <a:sym typeface="Calibri"/>
              </a:rPr>
            </a:br>
            <a:r>
              <a:rPr lang="en-US" sz="6600" b="0" i="0" u="none" strike="noStrike" cap="none">
                <a:solidFill>
                  <a:srgbClr val="262626"/>
                </a:solidFill>
                <a:latin typeface="Calibri"/>
                <a:ea typeface="Calibri"/>
                <a:cs typeface="Calibri"/>
                <a:sym typeface="Calibri"/>
              </a:rPr>
              <a:t>Person Centered Design</a:t>
            </a:r>
          </a:p>
        </p:txBody>
      </p:sp>
      <p:sp>
        <p:nvSpPr>
          <p:cNvPr id="1334" name="Shape 1334"/>
          <p:cNvSpPr txBox="1">
            <a:spLocks noGrp="1"/>
          </p:cNvSpPr>
          <p:nvPr>
            <p:ph type="subTitle" idx="1"/>
          </p:nvPr>
        </p:nvSpPr>
        <p:spPr>
          <a:xfrm>
            <a:off x="825037" y="4455621"/>
            <a:ext cx="7543800"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dirty="0">
                <a:solidFill>
                  <a:schemeClr val="dk2"/>
                </a:solidFill>
                <a:latin typeface="Calibri"/>
                <a:ea typeface="Calibri"/>
                <a:cs typeface="Calibri"/>
                <a:sym typeface="Calibri"/>
              </a:rPr>
              <a:t>KERRI ZANCHI, ASSOCIATE EXECUTIVE DIRECTOR</a:t>
            </a:r>
          </a:p>
          <a:p>
            <a:pPr marL="0" marR="0" lvl="0" indent="0" algn="l" rtl="0">
              <a:lnSpc>
                <a:spcPct val="90000"/>
              </a:lnSpc>
              <a:spcBef>
                <a:spcPts val="1400"/>
              </a:spcBef>
              <a:spcAft>
                <a:spcPts val="0"/>
              </a:spcAft>
              <a:buClr>
                <a:schemeClr val="accent1"/>
              </a:buClr>
              <a:buSzPct val="25000"/>
              <a:buFont typeface="Calibri"/>
              <a:buNone/>
            </a:pPr>
            <a:r>
              <a:rPr lang="en-US" sz="1400" b="0" i="0" u="none" strike="noStrike" cap="none" dirty="0">
                <a:solidFill>
                  <a:schemeClr val="dk2"/>
                </a:solidFill>
                <a:latin typeface="Calibri"/>
                <a:ea typeface="Calibri"/>
                <a:cs typeface="Calibri"/>
                <a:sym typeface="Calibri"/>
              </a:rPr>
              <a:t>CENTER FOR LIVING &amp; WORKING, INC. </a:t>
            </a:r>
          </a:p>
          <a:p>
            <a:pPr marL="0" marR="0" lvl="0" indent="0" algn="l" rtl="0">
              <a:lnSpc>
                <a:spcPct val="90000"/>
              </a:lnSpc>
              <a:spcBef>
                <a:spcPts val="1400"/>
              </a:spcBef>
              <a:spcAft>
                <a:spcPts val="0"/>
              </a:spcAft>
              <a:buClr>
                <a:schemeClr val="accent1"/>
              </a:buClr>
              <a:buSzPct val="25000"/>
              <a:buFont typeface="Calibri"/>
              <a:buNone/>
            </a:pPr>
            <a:r>
              <a:rPr lang="en-US" sz="1400" b="0" i="0" u="sng" strike="noStrike" cap="none" dirty="0">
                <a:solidFill>
                  <a:schemeClr val="hlink"/>
                </a:solidFill>
                <a:latin typeface="Calibri"/>
                <a:ea typeface="Calibri"/>
                <a:cs typeface="Calibri"/>
                <a:sym typeface="Calibri"/>
                <a:hlinkClick r:id="rId3"/>
              </a:rPr>
              <a:t>KZANCHI@CENTERLW.ORG</a:t>
            </a:r>
            <a:r>
              <a:rPr lang="en-US" sz="1400" b="0" i="0" u="none" strike="noStrike" cap="none" dirty="0">
                <a:solidFill>
                  <a:schemeClr val="dk2"/>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1800" b="0" i="0" u="none" strike="noStrike" cap="none" dirty="0">
              <a:solidFill>
                <a:schemeClr val="dk2"/>
              </a:solidFill>
              <a:latin typeface="Calibri"/>
              <a:ea typeface="Calibri"/>
              <a:cs typeface="Calibri"/>
              <a:sym typeface="Calibri"/>
            </a:endParaRPr>
          </a:p>
        </p:txBody>
      </p:sp>
      <p:grpSp>
        <p:nvGrpSpPr>
          <p:cNvPr id="1335" name="Shape 1335"/>
          <p:cNvGrpSpPr/>
          <p:nvPr/>
        </p:nvGrpSpPr>
        <p:grpSpPr>
          <a:xfrm>
            <a:off x="5288942" y="551271"/>
            <a:ext cx="2770189" cy="2562634"/>
            <a:chOff x="386397" y="106423"/>
            <a:chExt cx="2770189" cy="2562634"/>
          </a:xfrm>
        </p:grpSpPr>
        <p:sp>
          <p:nvSpPr>
            <p:cNvPr id="1336" name="Shape 1336"/>
            <p:cNvSpPr/>
            <p:nvPr/>
          </p:nvSpPr>
          <p:spPr>
            <a:xfrm>
              <a:off x="958116" y="106423"/>
              <a:ext cx="1601435" cy="1615704"/>
            </a:xfrm>
            <a:prstGeom prst="ellipse">
              <a:avLst/>
            </a:prstGeom>
            <a:solidFill>
              <a:srgbClr val="405564">
                <a:alpha val="49803"/>
              </a:srgbClr>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7" name="Shape 1337"/>
            <p:cNvSpPr txBox="1"/>
            <p:nvPr/>
          </p:nvSpPr>
          <p:spPr>
            <a:xfrm>
              <a:off x="1171641" y="389171"/>
              <a:ext cx="1174385" cy="72706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2000">
                  <a:solidFill>
                    <a:schemeClr val="dk1"/>
                  </a:solidFill>
                  <a:latin typeface="Calibri"/>
                  <a:ea typeface="Calibri"/>
                  <a:cs typeface="Calibri"/>
                  <a:sym typeface="Calibri"/>
                </a:rPr>
                <a:t>Choice</a:t>
              </a:r>
            </a:p>
          </p:txBody>
        </p:sp>
        <p:sp>
          <p:nvSpPr>
            <p:cNvPr id="1338" name="Shape 1338"/>
            <p:cNvSpPr/>
            <p:nvPr/>
          </p:nvSpPr>
          <p:spPr>
            <a:xfrm>
              <a:off x="1555151" y="1064811"/>
              <a:ext cx="1601435" cy="1601435"/>
            </a:xfrm>
            <a:prstGeom prst="ellipse">
              <a:avLst/>
            </a:prstGeom>
            <a:solidFill>
              <a:srgbClr val="405564">
                <a:alpha val="49803"/>
              </a:srgbClr>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9" name="Shape 1339"/>
            <p:cNvSpPr txBox="1"/>
            <p:nvPr/>
          </p:nvSpPr>
          <p:spPr>
            <a:xfrm>
              <a:off x="2044925" y="1478515"/>
              <a:ext cx="960860" cy="88078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2000">
                  <a:solidFill>
                    <a:schemeClr val="dk1"/>
                  </a:solidFill>
                  <a:latin typeface="Calibri"/>
                  <a:ea typeface="Calibri"/>
                  <a:cs typeface="Calibri"/>
                  <a:sym typeface="Calibri"/>
                </a:rPr>
                <a:t>Self-Direction</a:t>
              </a:r>
            </a:p>
          </p:txBody>
        </p:sp>
        <p:sp>
          <p:nvSpPr>
            <p:cNvPr id="1340" name="Shape 1340"/>
            <p:cNvSpPr/>
            <p:nvPr/>
          </p:nvSpPr>
          <p:spPr>
            <a:xfrm>
              <a:off x="386397" y="1067623"/>
              <a:ext cx="1601435" cy="1601435"/>
            </a:xfrm>
            <a:prstGeom prst="ellipse">
              <a:avLst/>
            </a:prstGeom>
            <a:solidFill>
              <a:srgbClr val="405564">
                <a:alpha val="49803"/>
              </a:srgbClr>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1" name="Shape 1341"/>
            <p:cNvSpPr txBox="1"/>
            <p:nvPr/>
          </p:nvSpPr>
          <p:spPr>
            <a:xfrm>
              <a:off x="537200" y="1481326"/>
              <a:ext cx="960860" cy="88078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2000">
                  <a:solidFill>
                    <a:schemeClr val="dk1"/>
                  </a:solidFill>
                  <a:latin typeface="Calibri"/>
                  <a:ea typeface="Calibri"/>
                  <a:cs typeface="Calibri"/>
                  <a:sym typeface="Calibri"/>
                </a:rPr>
                <a:t>Control</a:t>
              </a:r>
            </a:p>
          </p:txBody>
        </p:sp>
      </p:grpSp>
      <p:pic>
        <p:nvPicPr>
          <p:cNvPr id="1342" name="Shape 1342"/>
          <p:cNvPicPr preferRelativeResize="0"/>
          <p:nvPr/>
        </p:nvPicPr>
        <p:blipFill rotWithShape="1">
          <a:blip r:embed="rId4">
            <a:alphaModFix/>
          </a:blip>
          <a:srcRect/>
          <a:stretch/>
        </p:blipFill>
        <p:spPr>
          <a:xfrm>
            <a:off x="758395" y="370786"/>
            <a:ext cx="1144544" cy="1466334"/>
          </a:xfrm>
          <a:prstGeom prst="rect">
            <a:avLst/>
          </a:prstGeom>
          <a:solidFill>
            <a:srgbClr val="405564"/>
          </a:solid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Shape 1347"/>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Objectives</a:t>
            </a:r>
          </a:p>
        </p:txBody>
      </p:sp>
      <p:sp>
        <p:nvSpPr>
          <p:cNvPr id="1348" name="Shape 1348"/>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Arial"/>
              <a:buChar char="•"/>
            </a:pPr>
            <a:r>
              <a:rPr lang="en-US" sz="2400" b="0" i="0" u="none" strike="noStrike" cap="none" dirty="0">
                <a:solidFill>
                  <a:srgbClr val="3F3F3F"/>
                </a:solidFill>
                <a:latin typeface="Calibri"/>
                <a:ea typeface="Calibri"/>
                <a:cs typeface="Calibri"/>
                <a:sym typeface="Calibri"/>
              </a:rPr>
              <a:t>Differentiate between a System Centered Design and a Person Centered Design</a:t>
            </a:r>
          </a:p>
          <a:p>
            <a:pPr marL="91440" marR="0" lvl="0" indent="-91440" algn="l" rtl="0">
              <a:lnSpc>
                <a:spcPct val="90000"/>
              </a:lnSpc>
              <a:spcBef>
                <a:spcPts val="1400"/>
              </a:spcBef>
              <a:spcAft>
                <a:spcPts val="0"/>
              </a:spcAft>
              <a:buClr>
                <a:schemeClr val="accent1"/>
              </a:buClr>
              <a:buSzPct val="100000"/>
              <a:buFont typeface="Arial"/>
              <a:buChar char="•"/>
            </a:pPr>
            <a:r>
              <a:rPr lang="en-US" sz="2400" b="0" i="0" u="none" strike="noStrike" cap="none" dirty="0">
                <a:solidFill>
                  <a:srgbClr val="3F3F3F"/>
                </a:solidFill>
                <a:latin typeface="Calibri"/>
                <a:ea typeface="Calibri"/>
                <a:cs typeface="Calibri"/>
                <a:sym typeface="Calibri"/>
              </a:rPr>
              <a:t>Understand the Values and Guiding Principles of a Person Centered Design</a:t>
            </a:r>
          </a:p>
          <a:p>
            <a:pPr marL="91440" marR="0" lvl="0" indent="-91440" algn="l" rtl="0">
              <a:lnSpc>
                <a:spcPct val="90000"/>
              </a:lnSpc>
              <a:spcBef>
                <a:spcPts val="1400"/>
              </a:spcBef>
              <a:spcAft>
                <a:spcPts val="0"/>
              </a:spcAft>
              <a:buClr>
                <a:schemeClr val="accent1"/>
              </a:buClr>
              <a:buSzPct val="100000"/>
              <a:buFont typeface="Arial"/>
              <a:buChar char="•"/>
            </a:pPr>
            <a:r>
              <a:rPr lang="en-US" sz="2400" b="0" i="0" u="none" strike="noStrike" cap="none" dirty="0">
                <a:solidFill>
                  <a:srgbClr val="3F3F3F"/>
                </a:solidFill>
                <a:latin typeface="Calibri"/>
                <a:ea typeface="Calibri"/>
                <a:cs typeface="Calibri"/>
                <a:sym typeface="Calibri"/>
              </a:rPr>
              <a:t>Maximizing Partnerships and Resources for Successful Outcomes</a:t>
            </a:r>
          </a:p>
          <a:p>
            <a:pPr marL="91440" marR="0" lvl="0" indent="-91440" algn="l" rtl="0">
              <a:lnSpc>
                <a:spcPct val="90000"/>
              </a:lnSpc>
              <a:spcBef>
                <a:spcPts val="1400"/>
              </a:spcBef>
              <a:spcAft>
                <a:spcPts val="0"/>
              </a:spcAft>
              <a:buClr>
                <a:schemeClr val="accent1"/>
              </a:buClr>
              <a:buSzPct val="100000"/>
              <a:buFont typeface="Arial"/>
              <a:buChar char="•"/>
            </a:pPr>
            <a:r>
              <a:rPr lang="en-US" sz="2400" b="0" i="0" u="none" strike="noStrike" cap="none" dirty="0">
                <a:solidFill>
                  <a:srgbClr val="3F3F3F"/>
                </a:solidFill>
                <a:latin typeface="Calibri"/>
                <a:ea typeface="Calibri"/>
                <a:cs typeface="Calibri"/>
                <a:sym typeface="Calibri"/>
              </a:rPr>
              <a:t>Defining Quality in a Person Centered Design</a:t>
            </a:r>
          </a:p>
          <a:p>
            <a:pPr marL="91440" marR="0" lvl="0" indent="-91440" algn="l" rtl="0">
              <a:lnSpc>
                <a:spcPct val="90000"/>
              </a:lnSpc>
              <a:spcBef>
                <a:spcPts val="1400"/>
              </a:spcBef>
              <a:spcAft>
                <a:spcPts val="0"/>
              </a:spcAft>
              <a:buClr>
                <a:schemeClr val="accent1"/>
              </a:buClr>
              <a:buSzPct val="100000"/>
              <a:buFont typeface="Arial"/>
              <a:buChar char="•"/>
            </a:pPr>
            <a:r>
              <a:rPr lang="en-US" sz="2400" b="0" i="0" u="none" strike="noStrike" cap="none" dirty="0">
                <a:solidFill>
                  <a:srgbClr val="3F3F3F"/>
                </a:solidFill>
                <a:latin typeface="Calibri"/>
                <a:ea typeface="Calibri"/>
                <a:cs typeface="Calibri"/>
                <a:sym typeface="Calibri"/>
              </a:rPr>
              <a:t>Tools and Techniques for Evaluating Quality </a:t>
            </a:r>
          </a:p>
          <a:p>
            <a:pPr marL="91440" marR="0" lvl="0" indent="-91440" algn="l" rtl="0">
              <a:lnSpc>
                <a:spcPct val="90000"/>
              </a:lnSpc>
              <a:spcBef>
                <a:spcPts val="1400"/>
              </a:spcBef>
              <a:spcAft>
                <a:spcPts val="0"/>
              </a:spcAft>
              <a:buClr>
                <a:schemeClr val="accent1"/>
              </a:buClr>
              <a:buSzPct val="100000"/>
              <a:buFont typeface="Arial"/>
              <a:buNone/>
            </a:pPr>
            <a:endParaRPr sz="2400" b="0" i="0" u="none" strike="noStrike" cap="none" dirty="0">
              <a:solidFill>
                <a:srgbClr val="3F3F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xEl>
                                              <p:pRg st="0" end="0"/>
                                            </p:txEl>
                                          </p:spTgt>
                                        </p:tgtEl>
                                        <p:attrNameLst>
                                          <p:attrName>style.visibility</p:attrName>
                                        </p:attrNameLst>
                                      </p:cBhvr>
                                      <p:to>
                                        <p:strVal val="visible"/>
                                      </p:to>
                                    </p:set>
                                    <p:anim calcmode="lin" valueType="num">
                                      <p:cBhvr additive="base">
                                        <p:cTn id="7" dur="500"/>
                                        <p:tgtEl>
                                          <p:spTgt spid="134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4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48">
                                            <p:txEl>
                                              <p:pRg st="1" end="1"/>
                                            </p:txEl>
                                          </p:spTgt>
                                        </p:tgtEl>
                                        <p:attrNameLst>
                                          <p:attrName>style.visibility</p:attrName>
                                        </p:attrNameLst>
                                      </p:cBhvr>
                                      <p:to>
                                        <p:strVal val="visible"/>
                                      </p:to>
                                    </p:set>
                                    <p:anim calcmode="lin" valueType="num">
                                      <p:cBhvr additive="base">
                                        <p:cTn id="13" dur="500"/>
                                        <p:tgtEl>
                                          <p:spTgt spid="1348">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34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48">
                                            <p:txEl>
                                              <p:pRg st="2" end="2"/>
                                            </p:txEl>
                                          </p:spTgt>
                                        </p:tgtEl>
                                        <p:attrNameLst>
                                          <p:attrName>style.visibility</p:attrName>
                                        </p:attrNameLst>
                                      </p:cBhvr>
                                      <p:to>
                                        <p:strVal val="visible"/>
                                      </p:to>
                                    </p:set>
                                    <p:anim calcmode="lin" valueType="num">
                                      <p:cBhvr additive="base">
                                        <p:cTn id="19" dur="500"/>
                                        <p:tgtEl>
                                          <p:spTgt spid="1348">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34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348">
                                            <p:txEl>
                                              <p:pRg st="3" end="3"/>
                                            </p:txEl>
                                          </p:spTgt>
                                        </p:tgtEl>
                                        <p:attrNameLst>
                                          <p:attrName>style.visibility</p:attrName>
                                        </p:attrNameLst>
                                      </p:cBhvr>
                                      <p:to>
                                        <p:strVal val="visible"/>
                                      </p:to>
                                    </p:set>
                                    <p:anim calcmode="lin" valueType="num">
                                      <p:cBhvr additive="base">
                                        <p:cTn id="25" dur="500"/>
                                        <p:tgtEl>
                                          <p:spTgt spid="1348">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348">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48">
                                            <p:txEl>
                                              <p:pRg st="4" end="4"/>
                                            </p:txEl>
                                          </p:spTgt>
                                        </p:tgtEl>
                                        <p:attrNameLst>
                                          <p:attrName>style.visibility</p:attrName>
                                        </p:attrNameLst>
                                      </p:cBhvr>
                                      <p:to>
                                        <p:strVal val="visible"/>
                                      </p:to>
                                    </p:set>
                                    <p:anim calcmode="lin" valueType="num">
                                      <p:cBhvr additive="base">
                                        <p:cTn id="31" dur="500"/>
                                        <p:tgtEl>
                                          <p:spTgt spid="1348">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348">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348">
                                            <p:txEl>
                                              <p:pRg st="5" end="5"/>
                                            </p:txEl>
                                          </p:spTgt>
                                        </p:tgtEl>
                                        <p:attrNameLst>
                                          <p:attrName>style.visibility</p:attrName>
                                        </p:attrNameLst>
                                      </p:cBhvr>
                                      <p:to>
                                        <p:strVal val="visible"/>
                                      </p:to>
                                    </p:set>
                                    <p:anim calcmode="lin" valueType="num">
                                      <p:cBhvr additive="base">
                                        <p:cTn id="37" dur="500"/>
                                        <p:tgtEl>
                                          <p:spTgt spid="1348">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348">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Shape 1353"/>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System Centered Design vs. Person Centered Design</a:t>
            </a:r>
          </a:p>
        </p:txBody>
      </p:sp>
      <p:sp>
        <p:nvSpPr>
          <p:cNvPr id="1354" name="Shape 1354"/>
          <p:cNvSpPr txBox="1">
            <a:spLocks noGrp="1"/>
          </p:cNvSpPr>
          <p:nvPr>
            <p:ph type="body" idx="1"/>
          </p:nvPr>
        </p:nvSpPr>
        <p:spPr>
          <a:xfrm>
            <a:off x="822959" y="1846051"/>
            <a:ext cx="3703200" cy="736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000" b="0" i="0" u="none" strike="noStrike" cap="none">
                <a:solidFill>
                  <a:schemeClr val="dk2"/>
                </a:solidFill>
                <a:latin typeface="Calibri"/>
                <a:ea typeface="Calibri"/>
                <a:cs typeface="Calibri"/>
                <a:sym typeface="Calibri"/>
              </a:rPr>
              <a:t>SYSTEM CENTERED DESIGN			</a:t>
            </a:r>
          </a:p>
        </p:txBody>
      </p:sp>
      <p:sp>
        <p:nvSpPr>
          <p:cNvPr id="1355" name="Shape 1355"/>
          <p:cNvSpPr txBox="1">
            <a:spLocks noGrp="1"/>
          </p:cNvSpPr>
          <p:nvPr>
            <p:ph type="body" idx="2"/>
          </p:nvPr>
        </p:nvSpPr>
        <p:spPr>
          <a:xfrm>
            <a:off x="822959" y="2582333"/>
            <a:ext cx="3703200" cy="337830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Focus is on collective outcomes and services often delivered around regulations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Services are limited to existing programs and systems</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Plans and goals are limited to scope of a program</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					</a:t>
            </a:r>
          </a:p>
        </p:txBody>
      </p:sp>
      <p:sp>
        <p:nvSpPr>
          <p:cNvPr id="1356" name="Shape 1356"/>
          <p:cNvSpPr txBox="1">
            <a:spLocks noGrp="1"/>
          </p:cNvSpPr>
          <p:nvPr>
            <p:ph type="body" idx="3"/>
          </p:nvPr>
        </p:nvSpPr>
        <p:spPr>
          <a:xfrm>
            <a:off x="4663439" y="1846051"/>
            <a:ext cx="3703200" cy="736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000" b="0" i="0" u="none" strike="noStrike" cap="none">
                <a:solidFill>
                  <a:schemeClr val="dk2"/>
                </a:solidFill>
                <a:latin typeface="Calibri"/>
                <a:ea typeface="Calibri"/>
                <a:cs typeface="Calibri"/>
                <a:sym typeface="Calibri"/>
              </a:rPr>
              <a:t>PERSON CENTERED DESIGN</a:t>
            </a:r>
          </a:p>
        </p:txBody>
      </p:sp>
      <p:sp>
        <p:nvSpPr>
          <p:cNvPr id="1357" name="Shape 1357"/>
          <p:cNvSpPr txBox="1">
            <a:spLocks noGrp="1"/>
          </p:cNvSpPr>
          <p:nvPr>
            <p:ph type="body" idx="4"/>
          </p:nvPr>
        </p:nvSpPr>
        <p:spPr>
          <a:xfrm>
            <a:off x="4663439" y="2582333"/>
            <a:ext cx="3703200" cy="337830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97368"/>
              <a:buFont typeface="Calibri"/>
              <a:buChar char=" "/>
            </a:pPr>
            <a:r>
              <a:rPr lang="en-US" sz="1850" b="0" i="0" u="none" strike="noStrike" cap="none" dirty="0">
                <a:solidFill>
                  <a:srgbClr val="3F3F3F"/>
                </a:solidFill>
                <a:latin typeface="Calibri"/>
                <a:ea typeface="Calibri"/>
                <a:cs typeface="Calibri"/>
                <a:sym typeface="Calibri"/>
              </a:rPr>
              <a:t>Strengths-based</a:t>
            </a:r>
          </a:p>
          <a:p>
            <a:pPr marL="91440" marR="0" lvl="0" indent="-91440" algn="l" rtl="0">
              <a:lnSpc>
                <a:spcPct val="90000"/>
              </a:lnSpc>
              <a:spcBef>
                <a:spcPts val="1400"/>
              </a:spcBef>
              <a:spcAft>
                <a:spcPts val="0"/>
              </a:spcAft>
              <a:buClr>
                <a:schemeClr val="accent1"/>
              </a:buClr>
              <a:buSzPct val="97368"/>
              <a:buFont typeface="Calibri"/>
              <a:buChar char=" "/>
            </a:pPr>
            <a:r>
              <a:rPr lang="en-US" sz="1850" b="0" i="0" u="none" strike="noStrike" cap="none" dirty="0">
                <a:solidFill>
                  <a:srgbClr val="3F3F3F"/>
                </a:solidFill>
                <a:latin typeface="Calibri"/>
                <a:ea typeface="Calibri"/>
                <a:cs typeface="Calibri"/>
                <a:sym typeface="Calibri"/>
              </a:rPr>
              <a:t>Focus is on individual outcomes and the delivery of integrated services</a:t>
            </a:r>
          </a:p>
          <a:p>
            <a:pPr marL="91440" marR="0" lvl="0" indent="-91440" algn="l" rtl="0">
              <a:lnSpc>
                <a:spcPct val="90000"/>
              </a:lnSpc>
              <a:spcBef>
                <a:spcPts val="1400"/>
              </a:spcBef>
              <a:spcAft>
                <a:spcPts val="0"/>
              </a:spcAft>
              <a:buClr>
                <a:schemeClr val="accent1"/>
              </a:buClr>
              <a:buSzPct val="97368"/>
              <a:buFont typeface="Calibri"/>
              <a:buChar char=" "/>
            </a:pPr>
            <a:r>
              <a:rPr lang="en-US" sz="1850" b="0" i="0" u="none" strike="noStrike" cap="none" dirty="0">
                <a:solidFill>
                  <a:srgbClr val="3F3F3F"/>
                </a:solidFill>
                <a:latin typeface="Calibri"/>
                <a:ea typeface="Calibri"/>
                <a:cs typeface="Calibri"/>
                <a:sym typeface="Calibri"/>
              </a:rPr>
              <a:t>Services are more reflective of innovative programming to meet individualized preferences and capacities</a:t>
            </a:r>
          </a:p>
          <a:p>
            <a:pPr marL="91440" marR="0" lvl="0" indent="-91440" algn="l" rtl="0">
              <a:lnSpc>
                <a:spcPct val="90000"/>
              </a:lnSpc>
              <a:spcBef>
                <a:spcPts val="1400"/>
              </a:spcBef>
              <a:spcAft>
                <a:spcPts val="0"/>
              </a:spcAft>
              <a:buClr>
                <a:schemeClr val="accent1"/>
              </a:buClr>
              <a:buSzPct val="97368"/>
              <a:buFont typeface="Calibri"/>
              <a:buChar char=" "/>
            </a:pPr>
            <a:r>
              <a:rPr lang="en-US" sz="1850" b="0" i="0" u="none" strike="noStrike" cap="none" dirty="0">
                <a:solidFill>
                  <a:srgbClr val="3F3F3F"/>
                </a:solidFill>
                <a:latin typeface="Calibri"/>
                <a:ea typeface="Calibri"/>
                <a:cs typeface="Calibri"/>
                <a:sym typeface="Calibri"/>
              </a:rPr>
              <a:t>Plans are unique, individualized and value the significance of  personal relationships and community life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Shape 1362"/>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Guiding Principles and Values </a:t>
            </a:r>
            <a:br>
              <a:rPr lang="en-US" sz="4800" b="0" i="0" u="none" strike="noStrike" cap="none">
                <a:solidFill>
                  <a:srgbClr val="3F3F3F"/>
                </a:solidFill>
                <a:latin typeface="Calibri"/>
                <a:ea typeface="Calibri"/>
                <a:cs typeface="Calibri"/>
                <a:sym typeface="Calibri"/>
              </a:rPr>
            </a:br>
            <a:r>
              <a:rPr lang="en-US" sz="4800" b="0" i="0" u="none" strike="noStrike" cap="none">
                <a:solidFill>
                  <a:srgbClr val="3F3F3F"/>
                </a:solidFill>
                <a:latin typeface="Calibri"/>
                <a:ea typeface="Calibri"/>
                <a:cs typeface="Calibri"/>
                <a:sym typeface="Calibri"/>
              </a:rPr>
              <a:t>of a Person Centered Design</a:t>
            </a:r>
          </a:p>
        </p:txBody>
      </p:sp>
      <p:sp>
        <p:nvSpPr>
          <p:cNvPr id="1363" name="Shape 1363"/>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384048" marR="0" lvl="1" indent="-193548" algn="l" rtl="0">
              <a:lnSpc>
                <a:spcPct val="90000"/>
              </a:lnSpc>
              <a:spcBef>
                <a:spcPts val="0"/>
              </a:spcBef>
              <a:spcAft>
                <a:spcPts val="0"/>
              </a:spcAft>
              <a:buClr>
                <a:schemeClr val="accent1"/>
              </a:buClr>
              <a:buSzPct val="100000"/>
              <a:buFont typeface="Calibri"/>
              <a:buChar char="◦"/>
            </a:pPr>
            <a:r>
              <a:rPr lang="en-US" sz="3200" b="0" i="0" u="none" strike="noStrike" cap="none">
                <a:solidFill>
                  <a:srgbClr val="3F3F3F"/>
                </a:solidFill>
                <a:latin typeface="Calibri"/>
                <a:ea typeface="Calibri"/>
                <a:cs typeface="Calibri"/>
                <a:sym typeface="Calibri"/>
              </a:rPr>
              <a:t>Control</a:t>
            </a:r>
          </a:p>
          <a:p>
            <a:pPr marL="201168" marR="0" lvl="1" indent="-10668" algn="l" rtl="0">
              <a:lnSpc>
                <a:spcPct val="90000"/>
              </a:lnSpc>
              <a:spcBef>
                <a:spcPts val="600"/>
              </a:spcBef>
              <a:spcAft>
                <a:spcPts val="0"/>
              </a:spcAft>
              <a:buClr>
                <a:schemeClr val="accent1"/>
              </a:buClr>
              <a:buSzPct val="25000"/>
              <a:buFont typeface="Calibri"/>
              <a:buNone/>
            </a:pPr>
            <a:endParaRPr sz="3200" b="0" i="0" u="none" strike="noStrike" cap="none">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Char char="◦"/>
            </a:pPr>
            <a:r>
              <a:rPr lang="en-US" sz="3200" b="0" i="0" u="none" strike="noStrike" cap="none">
                <a:solidFill>
                  <a:srgbClr val="3F3F3F"/>
                </a:solidFill>
                <a:latin typeface="Calibri"/>
                <a:ea typeface="Calibri"/>
                <a:cs typeface="Calibri"/>
                <a:sym typeface="Calibri"/>
              </a:rPr>
              <a:t>Choice</a:t>
            </a:r>
          </a:p>
          <a:p>
            <a:pPr marL="201168" marR="0" lvl="1" indent="-10668" algn="l" rtl="0">
              <a:lnSpc>
                <a:spcPct val="90000"/>
              </a:lnSpc>
              <a:spcBef>
                <a:spcPts val="600"/>
              </a:spcBef>
              <a:spcAft>
                <a:spcPts val="0"/>
              </a:spcAft>
              <a:buClr>
                <a:schemeClr val="accent1"/>
              </a:buClr>
              <a:buSzPct val="25000"/>
              <a:buFont typeface="Calibri"/>
              <a:buNone/>
            </a:pPr>
            <a:endParaRPr sz="3200" b="0" i="0" u="none" strike="noStrike" cap="none">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Char char="◦"/>
            </a:pPr>
            <a:r>
              <a:rPr lang="en-US" sz="3200" b="0" i="0" u="none" strike="noStrike" cap="none">
                <a:solidFill>
                  <a:srgbClr val="3F3F3F"/>
                </a:solidFill>
                <a:latin typeface="Calibri"/>
                <a:ea typeface="Calibri"/>
                <a:cs typeface="Calibri"/>
                <a:sym typeface="Calibri"/>
              </a:rPr>
              <a:t>Self-Direction</a:t>
            </a:r>
          </a:p>
          <a:p>
            <a:pPr marL="384048" marR="0" lvl="1" indent="-193548" algn="l" rtl="0">
              <a:lnSpc>
                <a:spcPct val="90000"/>
              </a:lnSpc>
              <a:spcBef>
                <a:spcPts val="600"/>
              </a:spcBef>
              <a:spcAft>
                <a:spcPts val="0"/>
              </a:spcAft>
              <a:buClr>
                <a:schemeClr val="accent1"/>
              </a:buClr>
              <a:buSzPct val="100000"/>
              <a:buFont typeface="Calibri"/>
              <a:buNone/>
            </a:pPr>
            <a:endParaRPr sz="3200" b="0" i="0" u="none" strike="noStrike" cap="none">
              <a:solidFill>
                <a:srgbClr val="3F3F3F"/>
              </a:solidFill>
              <a:latin typeface="Calibri"/>
              <a:ea typeface="Calibri"/>
              <a:cs typeface="Calibri"/>
              <a:sym typeface="Calibri"/>
            </a:endParaRPr>
          </a:p>
        </p:txBody>
      </p:sp>
      <p:pic>
        <p:nvPicPr>
          <p:cNvPr id="1364" name="Shape 1364"/>
          <p:cNvPicPr preferRelativeResize="0"/>
          <p:nvPr/>
        </p:nvPicPr>
        <p:blipFill rotWithShape="1">
          <a:blip r:embed="rId3">
            <a:alphaModFix/>
          </a:blip>
          <a:srcRect/>
          <a:stretch/>
        </p:blipFill>
        <p:spPr>
          <a:xfrm>
            <a:off x="4831491" y="2010036"/>
            <a:ext cx="2707546" cy="3344563"/>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Shape 1369"/>
          <p:cNvSpPr txBox="1">
            <a:spLocks noGrp="1"/>
          </p:cNvSpPr>
          <p:nvPr>
            <p:ph type="title"/>
          </p:nvPr>
        </p:nvSpPr>
        <p:spPr>
          <a:xfrm>
            <a:off x="766481" y="395052"/>
            <a:ext cx="7543800"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Person Centered Values are Promoted Through:</a:t>
            </a:r>
          </a:p>
        </p:txBody>
      </p:sp>
      <p:sp>
        <p:nvSpPr>
          <p:cNvPr id="1370" name="Shape 1370"/>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0" marR="0" lvl="0" indent="0" algn="l" rtl="0">
              <a:lnSpc>
                <a:spcPct val="70000"/>
              </a:lnSpc>
              <a:spcBef>
                <a:spcPts val="0"/>
              </a:spcBef>
              <a:spcAft>
                <a:spcPts val="0"/>
              </a:spcAft>
              <a:buClr>
                <a:schemeClr val="accent1"/>
              </a:buClr>
              <a:buSzPct val="25000"/>
              <a:buFont typeface="Calibri"/>
              <a:buNone/>
            </a:pPr>
            <a:r>
              <a:rPr lang="en-US" sz="1550" b="0" i="0" u="none" strike="noStrike" cap="none">
                <a:solidFill>
                  <a:srgbClr val="3F3F3F"/>
                </a:solidFill>
                <a:latin typeface="Calibri"/>
                <a:ea typeface="Calibri"/>
                <a:cs typeface="Calibri"/>
                <a:sym typeface="Calibri"/>
              </a:rPr>
              <a:t>	</a:t>
            </a:r>
          </a:p>
          <a:p>
            <a:pPr marL="384048" marR="0" lvl="1" indent="-193547" algn="l" rtl="0">
              <a:lnSpc>
                <a:spcPct val="70000"/>
              </a:lnSpc>
              <a:spcBef>
                <a:spcPts val="400"/>
              </a:spcBef>
              <a:spcAft>
                <a:spcPts val="0"/>
              </a:spcAft>
              <a:buClr>
                <a:schemeClr val="accent1"/>
              </a:buClr>
              <a:buSzPct val="100749"/>
              <a:buFont typeface="Arial"/>
              <a:buChar char="•"/>
            </a:pPr>
            <a:r>
              <a:rPr lang="en-US" sz="2015" b="0" i="0" u="none" strike="noStrike" cap="none">
                <a:solidFill>
                  <a:srgbClr val="3F3F3F"/>
                </a:solidFill>
                <a:latin typeface="Calibri"/>
                <a:ea typeface="Calibri"/>
                <a:cs typeface="Calibri"/>
                <a:sym typeface="Calibri"/>
              </a:rPr>
              <a:t>Discovery</a:t>
            </a:r>
          </a:p>
          <a:p>
            <a:pPr marL="749808" marR="0" lvl="3" indent="-191008" algn="l" rtl="0">
              <a:lnSpc>
                <a:spcPct val="70000"/>
              </a:lnSpc>
              <a:spcBef>
                <a:spcPts val="600"/>
              </a:spcBef>
              <a:spcAft>
                <a:spcPts val="0"/>
              </a:spcAft>
              <a:buClr>
                <a:schemeClr val="accent1"/>
              </a:buClr>
              <a:buSzPct val="101307"/>
              <a:buFont typeface="Arial"/>
              <a:buChar char="•"/>
            </a:pPr>
            <a:r>
              <a:rPr lang="en-US" sz="1317" b="0" i="0" u="none" strike="noStrike" cap="none">
                <a:solidFill>
                  <a:srgbClr val="3F3F3F"/>
                </a:solidFill>
                <a:latin typeface="Calibri"/>
                <a:ea typeface="Calibri"/>
                <a:cs typeface="Calibri"/>
                <a:sym typeface="Calibri"/>
              </a:rPr>
              <a:t>Self-guided assessments/Exploration tools</a:t>
            </a:r>
          </a:p>
          <a:p>
            <a:pPr marL="749808" marR="0" lvl="3" indent="-191008" algn="l" rtl="0">
              <a:lnSpc>
                <a:spcPct val="70000"/>
              </a:lnSpc>
              <a:spcBef>
                <a:spcPts val="600"/>
              </a:spcBef>
              <a:spcAft>
                <a:spcPts val="0"/>
              </a:spcAft>
              <a:buClr>
                <a:schemeClr val="accent1"/>
              </a:buClr>
              <a:buSzPct val="101307"/>
              <a:buFont typeface="Arial"/>
              <a:buNone/>
            </a:pPr>
            <a:endParaRPr sz="1317" b="0" i="0" u="none" strike="noStrike" cap="none">
              <a:solidFill>
                <a:srgbClr val="3F3F3F"/>
              </a:solidFill>
              <a:latin typeface="Calibri"/>
              <a:ea typeface="Calibri"/>
              <a:cs typeface="Calibri"/>
              <a:sym typeface="Calibri"/>
            </a:endParaRPr>
          </a:p>
          <a:p>
            <a:pPr marL="384048" marR="0" lvl="1" indent="-193547" algn="l" rtl="0">
              <a:lnSpc>
                <a:spcPct val="70000"/>
              </a:lnSpc>
              <a:spcBef>
                <a:spcPts val="600"/>
              </a:spcBef>
              <a:spcAft>
                <a:spcPts val="0"/>
              </a:spcAft>
              <a:buClr>
                <a:schemeClr val="accent1"/>
              </a:buClr>
              <a:buSzPct val="100749"/>
              <a:buFont typeface="Arial"/>
              <a:buChar char="•"/>
            </a:pPr>
            <a:r>
              <a:rPr lang="en-US" sz="2015" b="0" i="0" u="none" strike="noStrike" cap="none">
                <a:solidFill>
                  <a:srgbClr val="3F3F3F"/>
                </a:solidFill>
                <a:latin typeface="Calibri"/>
                <a:ea typeface="Calibri"/>
                <a:cs typeface="Calibri"/>
                <a:sym typeface="Calibri"/>
              </a:rPr>
              <a:t>Honoring Individual Preferences </a:t>
            </a:r>
          </a:p>
          <a:p>
            <a:pPr marL="749808" marR="0" lvl="3" indent="-191008" algn="l" rtl="0">
              <a:lnSpc>
                <a:spcPct val="70000"/>
              </a:lnSpc>
              <a:spcBef>
                <a:spcPts val="600"/>
              </a:spcBef>
              <a:spcAft>
                <a:spcPts val="0"/>
              </a:spcAft>
              <a:buClr>
                <a:schemeClr val="accent1"/>
              </a:buClr>
              <a:buSzPct val="101307"/>
              <a:buFont typeface="Arial"/>
              <a:buChar char="•"/>
            </a:pPr>
            <a:r>
              <a:rPr lang="en-US" sz="1317" b="0" i="0" u="none" strike="noStrike" cap="none">
                <a:solidFill>
                  <a:srgbClr val="3F3F3F"/>
                </a:solidFill>
                <a:latin typeface="Calibri"/>
                <a:ea typeface="Calibri"/>
                <a:cs typeface="Calibri"/>
                <a:sym typeface="Calibri"/>
              </a:rPr>
              <a:t>Empower consumer to identify what’s important ‘to’ them while exploring with consumer what’s important ‘for’ them</a:t>
            </a:r>
          </a:p>
          <a:p>
            <a:pPr marL="749808" marR="0" lvl="3" indent="-191008" algn="l" rtl="0">
              <a:lnSpc>
                <a:spcPct val="70000"/>
              </a:lnSpc>
              <a:spcBef>
                <a:spcPts val="600"/>
              </a:spcBef>
              <a:spcAft>
                <a:spcPts val="0"/>
              </a:spcAft>
              <a:buClr>
                <a:schemeClr val="accent1"/>
              </a:buClr>
              <a:buSzPct val="101307"/>
              <a:buFont typeface="Arial"/>
              <a:buNone/>
            </a:pPr>
            <a:endParaRPr sz="1317" b="0" i="0" u="none" strike="noStrike" cap="none">
              <a:solidFill>
                <a:srgbClr val="3F3F3F"/>
              </a:solidFill>
              <a:latin typeface="Calibri"/>
              <a:ea typeface="Calibri"/>
              <a:cs typeface="Calibri"/>
              <a:sym typeface="Calibri"/>
            </a:endParaRPr>
          </a:p>
          <a:p>
            <a:pPr marL="384048" marR="0" lvl="1" indent="-193547" algn="l" rtl="0">
              <a:lnSpc>
                <a:spcPct val="70000"/>
              </a:lnSpc>
              <a:spcBef>
                <a:spcPts val="600"/>
              </a:spcBef>
              <a:spcAft>
                <a:spcPts val="0"/>
              </a:spcAft>
              <a:buClr>
                <a:schemeClr val="accent1"/>
              </a:buClr>
              <a:buSzPct val="100749"/>
              <a:buFont typeface="Arial"/>
              <a:buChar char="•"/>
            </a:pPr>
            <a:r>
              <a:rPr lang="en-US" sz="2015" b="0" i="0" u="none" strike="noStrike" cap="none">
                <a:solidFill>
                  <a:srgbClr val="3F3F3F"/>
                </a:solidFill>
                <a:latin typeface="Calibri"/>
                <a:ea typeface="Calibri"/>
                <a:cs typeface="Calibri"/>
                <a:sym typeface="Calibri"/>
              </a:rPr>
              <a:t>Embracing the Dignity of Risk</a:t>
            </a:r>
          </a:p>
          <a:p>
            <a:pPr marL="749808" marR="0" lvl="3" indent="-191008" algn="l" rtl="0">
              <a:lnSpc>
                <a:spcPct val="70000"/>
              </a:lnSpc>
              <a:spcBef>
                <a:spcPts val="600"/>
              </a:spcBef>
              <a:spcAft>
                <a:spcPts val="0"/>
              </a:spcAft>
              <a:buClr>
                <a:schemeClr val="accent1"/>
              </a:buClr>
              <a:buSzPct val="101307"/>
              <a:buFont typeface="Arial"/>
              <a:buChar char="•"/>
            </a:pPr>
            <a:r>
              <a:rPr lang="en-US" sz="1317" b="0" i="0" u="none" strike="noStrike" cap="none">
                <a:solidFill>
                  <a:srgbClr val="3F3F3F"/>
                </a:solidFill>
                <a:latin typeface="Calibri"/>
                <a:ea typeface="Calibri"/>
                <a:cs typeface="Calibri"/>
                <a:sym typeface="Calibri"/>
              </a:rPr>
              <a:t>Promote autonomy by recognizing that opportunities for growth carry the potential for failure</a:t>
            </a:r>
          </a:p>
          <a:p>
            <a:pPr marL="749808" marR="0" lvl="3" indent="-191008" algn="l" rtl="0">
              <a:lnSpc>
                <a:spcPct val="70000"/>
              </a:lnSpc>
              <a:spcBef>
                <a:spcPts val="600"/>
              </a:spcBef>
              <a:spcAft>
                <a:spcPts val="0"/>
              </a:spcAft>
              <a:buClr>
                <a:schemeClr val="accent1"/>
              </a:buClr>
              <a:buSzPct val="101307"/>
              <a:buFont typeface="Arial"/>
              <a:buNone/>
            </a:pPr>
            <a:endParaRPr sz="1317" b="0" i="0" u="none" strike="noStrike" cap="none">
              <a:solidFill>
                <a:srgbClr val="3F3F3F"/>
              </a:solidFill>
              <a:latin typeface="Calibri"/>
              <a:ea typeface="Calibri"/>
              <a:cs typeface="Calibri"/>
              <a:sym typeface="Calibri"/>
            </a:endParaRPr>
          </a:p>
          <a:p>
            <a:pPr marL="384048" marR="0" lvl="1" indent="-193547" algn="l" rtl="0">
              <a:lnSpc>
                <a:spcPct val="70000"/>
              </a:lnSpc>
              <a:spcBef>
                <a:spcPts val="600"/>
              </a:spcBef>
              <a:spcAft>
                <a:spcPts val="0"/>
              </a:spcAft>
              <a:buClr>
                <a:schemeClr val="accent1"/>
              </a:buClr>
              <a:buSzPct val="100749"/>
              <a:buFont typeface="Arial"/>
              <a:buChar char="•"/>
            </a:pPr>
            <a:r>
              <a:rPr lang="en-US" sz="2015" b="0" i="0" u="none" strike="noStrike" cap="none">
                <a:solidFill>
                  <a:srgbClr val="3F3F3F"/>
                </a:solidFill>
                <a:latin typeface="Calibri"/>
                <a:ea typeface="Calibri"/>
                <a:cs typeface="Calibri"/>
                <a:sym typeface="Calibri"/>
              </a:rPr>
              <a:t>Maximizing Partnerships and Community Resources </a:t>
            </a:r>
          </a:p>
          <a:p>
            <a:pPr marL="384048" marR="0" lvl="1" indent="-193547" algn="l" rtl="0">
              <a:lnSpc>
                <a:spcPct val="70000"/>
              </a:lnSpc>
              <a:spcBef>
                <a:spcPts val="600"/>
              </a:spcBef>
              <a:spcAft>
                <a:spcPts val="0"/>
              </a:spcAft>
              <a:buClr>
                <a:schemeClr val="accent1"/>
              </a:buClr>
              <a:buSzPct val="100749"/>
              <a:buFont typeface="Arial"/>
              <a:buNone/>
            </a:pPr>
            <a:endParaRPr sz="2015" b="0" i="0" u="none" strike="noStrike" cap="none">
              <a:solidFill>
                <a:srgbClr val="3F3F3F"/>
              </a:solidFill>
              <a:latin typeface="Calibri"/>
              <a:ea typeface="Calibri"/>
              <a:cs typeface="Calibri"/>
              <a:sym typeface="Calibri"/>
            </a:endParaRPr>
          </a:p>
          <a:p>
            <a:pPr marL="384048" marR="0" lvl="1" indent="-193547" algn="l" rtl="0">
              <a:lnSpc>
                <a:spcPct val="70000"/>
              </a:lnSpc>
              <a:spcBef>
                <a:spcPts val="600"/>
              </a:spcBef>
              <a:spcAft>
                <a:spcPts val="0"/>
              </a:spcAft>
              <a:buClr>
                <a:schemeClr val="accent1"/>
              </a:buClr>
              <a:buSzPct val="100749"/>
              <a:buFont typeface="Arial"/>
              <a:buChar char="•"/>
            </a:pPr>
            <a:r>
              <a:rPr lang="en-US" sz="2015" b="0" i="0" u="none" strike="noStrike" cap="none">
                <a:solidFill>
                  <a:srgbClr val="3F3F3F"/>
                </a:solidFill>
                <a:latin typeface="Calibri"/>
                <a:ea typeface="Calibri"/>
                <a:cs typeface="Calibri"/>
                <a:sym typeface="Calibri"/>
              </a:rPr>
              <a:t>Setting Goals and Objectives</a:t>
            </a:r>
          </a:p>
          <a:p>
            <a:pPr marL="749808" marR="0" lvl="3" indent="-191008" algn="l" rtl="0">
              <a:lnSpc>
                <a:spcPct val="70000"/>
              </a:lnSpc>
              <a:spcBef>
                <a:spcPts val="600"/>
              </a:spcBef>
              <a:spcAft>
                <a:spcPts val="0"/>
              </a:spcAft>
              <a:buClr>
                <a:schemeClr val="accent1"/>
              </a:buClr>
              <a:buSzPct val="101307"/>
              <a:buFont typeface="Arial"/>
              <a:buChar char="•"/>
            </a:pPr>
            <a:r>
              <a:rPr lang="en-US" sz="1317" b="0" i="0" u="none" strike="noStrike" cap="none">
                <a:solidFill>
                  <a:srgbClr val="3F3F3F"/>
                </a:solidFill>
                <a:latin typeface="Calibri"/>
                <a:ea typeface="Calibri"/>
                <a:cs typeface="Calibri"/>
                <a:sym typeface="Calibri"/>
              </a:rPr>
              <a:t>Personally designed and measurable goals</a:t>
            </a:r>
          </a:p>
          <a:p>
            <a:pPr marL="749808" marR="0" lvl="3" indent="-191008" algn="l" rtl="0">
              <a:lnSpc>
                <a:spcPct val="70000"/>
              </a:lnSpc>
              <a:spcBef>
                <a:spcPts val="600"/>
              </a:spcBef>
              <a:spcAft>
                <a:spcPts val="0"/>
              </a:spcAft>
              <a:buClr>
                <a:schemeClr val="accent1"/>
              </a:buClr>
              <a:buSzPct val="101307"/>
              <a:buFont typeface="Arial"/>
              <a:buChar char="•"/>
            </a:pPr>
            <a:r>
              <a:rPr lang="en-US" sz="1317" b="0" i="0" u="none" strike="noStrike" cap="none">
                <a:solidFill>
                  <a:srgbClr val="3F3F3F"/>
                </a:solidFill>
                <a:latin typeface="Calibri"/>
                <a:ea typeface="Calibri"/>
                <a:cs typeface="Calibri"/>
                <a:sym typeface="Calibri"/>
              </a:rPr>
              <a:t>Determining and assigning roles and responsibilities </a:t>
            </a:r>
          </a:p>
          <a:p>
            <a:pPr marL="384048" marR="0" lvl="1" indent="-193548" algn="l" rtl="0">
              <a:lnSpc>
                <a:spcPct val="70000"/>
              </a:lnSpc>
              <a:spcBef>
                <a:spcPts val="600"/>
              </a:spcBef>
              <a:spcAft>
                <a:spcPts val="0"/>
              </a:spcAft>
              <a:buClr>
                <a:schemeClr val="accent1"/>
              </a:buClr>
              <a:buSzPct val="98636"/>
              <a:buFont typeface="Arial"/>
              <a:buNone/>
            </a:pPr>
            <a:endParaRPr sz="2170" b="0" i="0" u="none" strike="noStrike" cap="none">
              <a:solidFill>
                <a:srgbClr val="3F3F3F"/>
              </a:solidFill>
              <a:latin typeface="Calibri"/>
              <a:ea typeface="Calibri"/>
              <a:cs typeface="Calibri"/>
              <a:sym typeface="Calibri"/>
            </a:endParaRPr>
          </a:p>
          <a:p>
            <a:pPr marL="91440" marR="0" lvl="0" indent="-91440" algn="l" rtl="0">
              <a:lnSpc>
                <a:spcPct val="70000"/>
              </a:lnSpc>
              <a:spcBef>
                <a:spcPts val="1600"/>
              </a:spcBef>
              <a:spcAft>
                <a:spcPts val="0"/>
              </a:spcAft>
              <a:buClr>
                <a:schemeClr val="accent1"/>
              </a:buClr>
              <a:buSzPct val="96875"/>
              <a:buFont typeface="Calibri"/>
              <a:buNone/>
            </a:pPr>
            <a:endParaRPr sz="1550" b="0" i="0" u="none" strike="noStrike" cap="none">
              <a:solidFill>
                <a:srgbClr val="3F3F3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Shape 1375"/>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Goals</a:t>
            </a:r>
          </a:p>
        </p:txBody>
      </p:sp>
      <p:pic>
        <p:nvPicPr>
          <p:cNvPr id="1376" name="Shape 1376"/>
          <p:cNvPicPr preferRelativeResize="0">
            <a:picLocks noGrp="1"/>
          </p:cNvPicPr>
          <p:nvPr>
            <p:ph type="body" idx="1"/>
          </p:nvPr>
        </p:nvPicPr>
        <p:blipFill rotWithShape="1">
          <a:blip r:embed="rId3">
            <a:alphaModFix/>
          </a:blip>
          <a:srcRect/>
          <a:stretch/>
        </p:blipFill>
        <p:spPr>
          <a:xfrm>
            <a:off x="2767949" y="2718493"/>
            <a:ext cx="3299255" cy="1953527"/>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Shape 1381"/>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Quality in a Person-Centered Design</a:t>
            </a:r>
          </a:p>
        </p:txBody>
      </p:sp>
      <p:sp>
        <p:nvSpPr>
          <p:cNvPr id="1382" name="Shape 1382"/>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566928" marR="0" lvl="2" indent="-185928" algn="l" rtl="0">
              <a:lnSpc>
                <a:spcPct val="90000"/>
              </a:lnSpc>
              <a:spcBef>
                <a:spcPts val="0"/>
              </a:spcBef>
              <a:spcAft>
                <a:spcPts val="0"/>
              </a:spcAft>
              <a:buClr>
                <a:schemeClr val="accent1"/>
              </a:buClr>
              <a:buSzPct val="100000"/>
              <a:buFont typeface="Calibri"/>
              <a:buNone/>
            </a:pPr>
            <a:endParaRPr sz="1400" b="0" i="0" u="none" strike="noStrike" cap="none">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None/>
            </a:pPr>
            <a:endParaRPr sz="1400" b="0" i="0" u="none" strike="noStrike" cap="none">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None/>
            </a:pPr>
            <a:endParaRPr sz="1400" b="0" i="0" u="none" strike="noStrike" cap="none">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None/>
            </a:pPr>
            <a:endParaRPr sz="1400" b="0" i="0" u="none" strike="noStrike" cap="none">
              <a:solidFill>
                <a:srgbClr val="3F3F3F"/>
              </a:solidFill>
              <a:latin typeface="Calibri"/>
              <a:ea typeface="Calibri"/>
              <a:cs typeface="Calibri"/>
              <a:sym typeface="Calibri"/>
            </a:endParaRPr>
          </a:p>
          <a:p>
            <a:pPr marL="292608" marR="0" lvl="1" indent="-508" algn="l" rtl="0">
              <a:lnSpc>
                <a:spcPct val="90000"/>
              </a:lnSpc>
              <a:spcBef>
                <a:spcPts val="600"/>
              </a:spcBef>
              <a:spcAft>
                <a:spcPts val="0"/>
              </a:spcAft>
              <a:buClr>
                <a:schemeClr val="accent1"/>
              </a:buClr>
              <a:buSzPct val="25000"/>
              <a:buFont typeface="Calibri"/>
              <a:buNone/>
            </a:pPr>
            <a:endParaRPr sz="1800" b="0" i="0" u="none" strike="noStrike" cap="none">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p:txBody>
      </p:sp>
      <p:pic>
        <p:nvPicPr>
          <p:cNvPr id="1383" name="Shape 1383"/>
          <p:cNvPicPr preferRelativeResize="0"/>
          <p:nvPr/>
        </p:nvPicPr>
        <p:blipFill rotWithShape="1">
          <a:blip r:embed="rId3">
            <a:alphaModFix/>
          </a:blip>
          <a:srcRect/>
          <a:stretch/>
        </p:blipFill>
        <p:spPr>
          <a:xfrm>
            <a:off x="5124860" y="2034359"/>
            <a:ext cx="2572951" cy="3430601"/>
          </a:xfrm>
          <a:prstGeom prst="rect">
            <a:avLst/>
          </a:prstGeom>
          <a:noFill/>
          <a:ln>
            <a:noFill/>
          </a:ln>
        </p:spPr>
      </p:pic>
      <p:pic>
        <p:nvPicPr>
          <p:cNvPr id="1384" name="Shape 1384"/>
          <p:cNvPicPr preferRelativeResize="0"/>
          <p:nvPr/>
        </p:nvPicPr>
        <p:blipFill rotWithShape="1">
          <a:blip r:embed="rId4">
            <a:alphaModFix/>
          </a:blip>
          <a:srcRect/>
          <a:stretch/>
        </p:blipFill>
        <p:spPr>
          <a:xfrm>
            <a:off x="1352374" y="2483715"/>
            <a:ext cx="1870361" cy="1939341"/>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Shape 1389"/>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Quality in a Person-Centered Design </a:t>
            </a:r>
          </a:p>
        </p:txBody>
      </p:sp>
      <p:sp>
        <p:nvSpPr>
          <p:cNvPr id="1390" name="Shape 1390"/>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3200" b="1" i="0" u="none" strike="noStrike" cap="none">
                <a:solidFill>
                  <a:srgbClr val="3F3F3F"/>
                </a:solidFill>
                <a:latin typeface="Calibri"/>
                <a:ea typeface="Calibri"/>
                <a:cs typeface="Calibri"/>
                <a:sym typeface="Calibri"/>
              </a:rPr>
              <a:t>Access</a:t>
            </a:r>
          </a:p>
          <a:p>
            <a:pPr marL="566928" marR="0" lvl="2" indent="-185928" algn="l" rtl="0">
              <a:lnSpc>
                <a:spcPct val="80000"/>
              </a:lnSpc>
              <a:spcBef>
                <a:spcPts val="4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Physical</a:t>
            </a:r>
          </a:p>
          <a:p>
            <a:pPr marL="932688" marR="0" lvl="4" indent="-183388" algn="l" rtl="0">
              <a:lnSpc>
                <a:spcPct val="80000"/>
              </a:lnSpc>
              <a:spcBef>
                <a:spcPts val="6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 Use of formal and informal evaluations</a:t>
            </a:r>
          </a:p>
          <a:p>
            <a:pPr marL="932688" marR="0" lvl="4" indent="-183388" algn="l" rtl="0">
              <a:lnSpc>
                <a:spcPct val="80000"/>
              </a:lnSpc>
              <a:spcBef>
                <a:spcPts val="6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 Develop mechanisms for ongoing feedback</a:t>
            </a:r>
          </a:p>
          <a:p>
            <a:pPr marL="749808" marR="0" lvl="4" indent="-508" algn="l" rtl="0">
              <a:lnSpc>
                <a:spcPct val="80000"/>
              </a:lnSpc>
              <a:spcBef>
                <a:spcPts val="600"/>
              </a:spcBef>
              <a:spcAft>
                <a:spcPts val="0"/>
              </a:spcAft>
              <a:buClr>
                <a:schemeClr val="accent1"/>
              </a:buClr>
              <a:buSzPct val="25000"/>
              <a:buFont typeface="Calibri"/>
              <a:buNone/>
            </a:pPr>
            <a:endParaRPr sz="1800"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Communication/Linguistic</a:t>
            </a:r>
          </a:p>
          <a:p>
            <a:pPr marL="566928" marR="0" lvl="2" indent="-185928" algn="l" rtl="0">
              <a:lnSpc>
                <a:spcPct val="80000"/>
              </a:lnSpc>
              <a:spcBef>
                <a:spcPts val="600"/>
              </a:spcBef>
              <a:spcAft>
                <a:spcPts val="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Assistive technology – </a:t>
            </a:r>
            <a:r>
              <a:rPr lang="en-US" sz="1800" b="0" i="0" u="sng" strike="noStrike" cap="none">
                <a:solidFill>
                  <a:schemeClr val="hlink"/>
                </a:solidFill>
                <a:latin typeface="Calibri"/>
                <a:ea typeface="Calibri"/>
                <a:cs typeface="Calibri"/>
                <a:sym typeface="Calibri"/>
                <a:hlinkClick r:id="rId3"/>
              </a:rPr>
              <a:t>http://www.massmatch.org/</a:t>
            </a:r>
            <a:r>
              <a:rPr lang="en-US" sz="1800" b="0" i="0" u="none" strike="noStrike" cap="none">
                <a:solidFill>
                  <a:srgbClr val="3F3F3F"/>
                </a:solidFill>
                <a:latin typeface="Calibri"/>
                <a:ea typeface="Calibri"/>
                <a:cs typeface="Calibri"/>
                <a:sym typeface="Calibri"/>
              </a:rPr>
              <a:t>  </a:t>
            </a:r>
          </a:p>
          <a:p>
            <a:pPr marL="384048" marR="0" lvl="2" indent="-3047" algn="l" rtl="0">
              <a:lnSpc>
                <a:spcPct val="80000"/>
              </a:lnSpc>
              <a:spcBef>
                <a:spcPts val="600"/>
              </a:spcBef>
              <a:spcAft>
                <a:spcPts val="0"/>
              </a:spcAft>
              <a:buClr>
                <a:schemeClr val="accent1"/>
              </a:buClr>
              <a:buSzPct val="25000"/>
              <a:buFont typeface="Calibri"/>
              <a:buNone/>
            </a:pPr>
            <a:endParaRPr sz="1800"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Web – </a:t>
            </a:r>
            <a:r>
              <a:rPr lang="en-US" sz="1800" b="0" i="0" u="sng" strike="noStrike" cap="none">
                <a:solidFill>
                  <a:schemeClr val="hlink"/>
                </a:solidFill>
                <a:latin typeface="Calibri"/>
                <a:ea typeface="Calibri"/>
                <a:cs typeface="Calibri"/>
                <a:sym typeface="Calibri"/>
                <a:hlinkClick r:id="rId4"/>
              </a:rPr>
              <a:t>http://www.w3.org/WAI/eval/selectingtools.html</a:t>
            </a:r>
          </a:p>
          <a:p>
            <a:pPr marL="566928" marR="0" lvl="2" indent="-185928" algn="l" rtl="0">
              <a:lnSpc>
                <a:spcPct val="80000"/>
              </a:lnSpc>
              <a:spcBef>
                <a:spcPts val="600"/>
              </a:spcBef>
              <a:spcAft>
                <a:spcPts val="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100000"/>
              <a:buFont typeface="Calibri"/>
              <a:buChar char="◦"/>
            </a:pPr>
            <a:r>
              <a:rPr lang="en-US" sz="1800" b="0" i="0" u="none" strike="noStrike" cap="none">
                <a:solidFill>
                  <a:srgbClr val="3F3F3F"/>
                </a:solidFill>
                <a:latin typeface="Calibri"/>
                <a:ea typeface="Calibri"/>
                <a:cs typeface="Calibri"/>
                <a:sym typeface="Calibri"/>
              </a:rPr>
              <a:t>Printed documents – Office Accessibility Checker</a:t>
            </a:r>
          </a:p>
          <a:p>
            <a:pPr marL="91440" marR="0" lvl="0" indent="-91440" algn="l" rtl="0">
              <a:lnSpc>
                <a:spcPct val="80000"/>
              </a:lnSpc>
              <a:spcBef>
                <a:spcPts val="1600"/>
              </a:spcBef>
              <a:spcAft>
                <a:spcPts val="0"/>
              </a:spcAft>
              <a:buClr>
                <a:schemeClr val="accent1"/>
              </a:buClr>
              <a:buSzPct val="100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80000"/>
              </a:lnSpc>
              <a:spcBef>
                <a:spcPts val="1400"/>
              </a:spcBef>
              <a:spcAft>
                <a:spcPts val="0"/>
              </a:spcAft>
              <a:buClr>
                <a:schemeClr val="accent1"/>
              </a:buClr>
              <a:buSzPct val="100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80000"/>
              </a:lnSpc>
              <a:spcBef>
                <a:spcPts val="1400"/>
              </a:spcBef>
              <a:spcAft>
                <a:spcPts val="0"/>
              </a:spcAft>
              <a:buClr>
                <a:schemeClr val="accent1"/>
              </a:buClr>
              <a:buSzPct val="100000"/>
              <a:buFont typeface="Calibri"/>
              <a:buNone/>
            </a:pPr>
            <a:endParaRPr sz="2000" b="0" i="0" u="none" strike="noStrike" cap="none">
              <a:solidFill>
                <a:srgbClr val="3F3F3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Shape 1395"/>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Quality in a Person-Centered Design </a:t>
            </a:r>
          </a:p>
        </p:txBody>
      </p:sp>
      <p:sp>
        <p:nvSpPr>
          <p:cNvPr id="1396" name="Shape 1396"/>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800" b="1" i="0" u="none" strike="noStrike" cap="none" dirty="0">
                <a:solidFill>
                  <a:srgbClr val="3F3F3F"/>
                </a:solidFill>
                <a:latin typeface="Calibri"/>
                <a:ea typeface="Calibri"/>
                <a:cs typeface="Calibri"/>
                <a:sym typeface="Calibri"/>
              </a:rPr>
              <a:t> </a:t>
            </a:r>
            <a:r>
              <a:rPr lang="en-US" sz="3200" b="1" i="0" u="none" strike="noStrike" cap="none" dirty="0">
                <a:solidFill>
                  <a:srgbClr val="3F3F3F"/>
                </a:solidFill>
                <a:latin typeface="Calibri"/>
                <a:ea typeface="Calibri"/>
                <a:cs typeface="Calibri"/>
                <a:sym typeface="Calibri"/>
              </a:rPr>
              <a:t>Services </a:t>
            </a:r>
          </a:p>
          <a:p>
            <a:pPr marL="566928" marR="0" lvl="2" indent="-185928" algn="l" rtl="0">
              <a:lnSpc>
                <a:spcPct val="90000"/>
              </a:lnSpc>
              <a:spcBef>
                <a:spcPts val="4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Use of Self-Guided Assessments vs. Administered Assessments</a:t>
            </a:r>
          </a:p>
          <a:p>
            <a:pPr marL="384048" marR="0" lvl="2" indent="-3047" algn="l" rtl="0">
              <a:lnSpc>
                <a:spcPct val="90000"/>
              </a:lnSpc>
              <a:spcBef>
                <a:spcPts val="600"/>
              </a:spcBef>
              <a:spcAft>
                <a:spcPts val="0"/>
              </a:spcAft>
              <a:buClr>
                <a:schemeClr val="accent1"/>
              </a:buClr>
              <a:buSzPct val="25000"/>
              <a:buFont typeface="Calibri"/>
              <a:buNone/>
            </a:pPr>
            <a:endParaRPr sz="1800" b="0" i="1" u="none" strike="noStrike" cap="none" dirty="0">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Use of Person Centered Planning Tools – </a:t>
            </a:r>
            <a:r>
              <a:rPr lang="en-US" sz="1800" b="0" i="1" u="sng" strike="noStrike" cap="none" dirty="0">
                <a:solidFill>
                  <a:schemeClr val="hlink"/>
                </a:solidFill>
                <a:latin typeface="Calibri"/>
                <a:ea typeface="Calibri"/>
                <a:cs typeface="Calibri"/>
                <a:sym typeface="Calibri"/>
                <a:hlinkClick r:id="rId3"/>
              </a:rPr>
              <a:t>http://</a:t>
            </a:r>
            <a:r>
              <a:rPr lang="en-US" sz="1800" b="1" i="1" u="sng" strike="noStrike" cap="none" dirty="0">
                <a:solidFill>
                  <a:schemeClr val="hlink"/>
                </a:solidFill>
                <a:latin typeface="Calibri"/>
                <a:ea typeface="Calibri"/>
                <a:cs typeface="Calibri"/>
                <a:sym typeface="Calibri"/>
                <a:hlinkClick r:id="rId3"/>
              </a:rPr>
              <a:t>sdaus.com/resources</a:t>
            </a:r>
          </a:p>
          <a:p>
            <a:pPr marL="384048" marR="0" lvl="2" indent="-3047" algn="l" rtl="0">
              <a:lnSpc>
                <a:spcPct val="90000"/>
              </a:lnSpc>
              <a:spcBef>
                <a:spcPts val="600"/>
              </a:spcBef>
              <a:spcAft>
                <a:spcPts val="0"/>
              </a:spcAft>
              <a:buClr>
                <a:schemeClr val="accent1"/>
              </a:buClr>
              <a:buSzPct val="25000"/>
              <a:buFont typeface="Calibri"/>
              <a:buNone/>
            </a:pPr>
            <a:endParaRPr sz="1800" b="1" i="1" u="none" strike="noStrike" cap="none" dirty="0">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Collaborate with Community Resources to Create Streamlined Access/No Wrong Door</a:t>
            </a:r>
          </a:p>
          <a:p>
            <a:pPr marL="384048" marR="0" lvl="2" indent="-3047" algn="l" rtl="0">
              <a:lnSpc>
                <a:spcPct val="90000"/>
              </a:lnSpc>
              <a:spcBef>
                <a:spcPts val="600"/>
              </a:spcBef>
              <a:spcAft>
                <a:spcPts val="0"/>
              </a:spcAft>
              <a:buClr>
                <a:schemeClr val="accent1"/>
              </a:buClr>
              <a:buSzPct val="25000"/>
              <a:buFont typeface="Calibri"/>
              <a:buNone/>
            </a:pPr>
            <a:endParaRPr sz="1800" b="0" i="0" u="none" strike="noStrike" cap="none" dirty="0">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Embrace Dignity of Risk</a:t>
            </a:r>
          </a:p>
          <a:p>
            <a:pPr marL="566928" marR="0" lvl="2" indent="-185928" algn="l" rtl="0">
              <a:lnSpc>
                <a:spcPct val="90000"/>
              </a:lnSpc>
              <a:spcBef>
                <a:spcPts val="600"/>
              </a:spcBef>
              <a:spcAft>
                <a:spcPts val="0"/>
              </a:spcAft>
              <a:buClr>
                <a:schemeClr val="accent1"/>
              </a:buClr>
              <a:buSzPct val="100000"/>
              <a:buFont typeface="Calibri"/>
              <a:buNone/>
            </a:pPr>
            <a:endParaRPr sz="1800" b="0" i="0" u="none" strike="noStrike" cap="none" dirty="0">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Innovative, Flexible and Responsive to Change</a:t>
            </a:r>
          </a:p>
          <a:p>
            <a:pPr marL="201168" marR="0" lvl="1" indent="-10668" algn="l" rtl="0">
              <a:lnSpc>
                <a:spcPct val="90000"/>
              </a:lnSpc>
              <a:spcBef>
                <a:spcPts val="600"/>
              </a:spcBef>
              <a:spcAft>
                <a:spcPts val="0"/>
              </a:spcAft>
              <a:buClr>
                <a:schemeClr val="accent1"/>
              </a:buClr>
              <a:buSzPct val="25000"/>
              <a:buFont typeface="Calibri"/>
              <a:buNone/>
            </a:pPr>
            <a:endParaRPr sz="1800" b="0" i="0" u="none" strike="noStrike" cap="none" dirty="0">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None/>
            </a:pPr>
            <a:endParaRPr sz="1800" b="0" i="0" u="none" strike="noStrike" cap="none" dirty="0">
              <a:solidFill>
                <a:srgbClr val="3F3F3F"/>
              </a:solidFill>
              <a:latin typeface="Calibri"/>
              <a:ea typeface="Calibri"/>
              <a:cs typeface="Calibri"/>
              <a:sym typeface="Calibri"/>
            </a:endParaRPr>
          </a:p>
          <a:p>
            <a:pPr marL="91440" marR="0" lvl="0" indent="-91440" algn="l" rtl="0">
              <a:lnSpc>
                <a:spcPct val="90000"/>
              </a:lnSpc>
              <a:spcBef>
                <a:spcPts val="1600"/>
              </a:spcBef>
              <a:spcAft>
                <a:spcPts val="0"/>
              </a:spcAft>
              <a:buClr>
                <a:schemeClr val="accent1"/>
              </a:buClr>
              <a:buSzPct val="100000"/>
              <a:buFont typeface="Calibri"/>
              <a:buNone/>
            </a:pPr>
            <a:endParaRPr sz="2000" b="0" i="0" u="none" strike="noStrike" cap="none" dirty="0">
              <a:solidFill>
                <a:srgbClr val="3F3F3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Shape 10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ELECTRICAL INNOVATION</a:t>
            </a:r>
          </a:p>
        </p:txBody>
      </p:sp>
      <p:pic>
        <p:nvPicPr>
          <p:cNvPr id="1004" name="Shape 1004"/>
          <p:cNvPicPr preferRelativeResize="0">
            <a:picLocks noGrp="1"/>
          </p:cNvPicPr>
          <p:nvPr>
            <p:ph type="body" idx="1"/>
          </p:nvPr>
        </p:nvPicPr>
        <p:blipFill rotWithShape="1">
          <a:blip r:embed="rId3">
            <a:alphaModFix/>
          </a:blip>
          <a:srcRect/>
          <a:stretch/>
        </p:blipFill>
        <p:spPr>
          <a:xfrm>
            <a:off x="457200" y="1752606"/>
            <a:ext cx="8229600" cy="4114799"/>
          </a:xfrm>
          <a:prstGeom prst="rect">
            <a:avLst/>
          </a:prstGeom>
          <a:noFill/>
          <a:ln>
            <a:noFill/>
          </a:ln>
        </p:spPr>
      </p:pic>
      <p:sp>
        <p:nvSpPr>
          <p:cNvPr id="1005" name="Shape 1005"/>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Shape 1401"/>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Quality in a Person-Centered Design</a:t>
            </a:r>
          </a:p>
        </p:txBody>
      </p:sp>
      <p:sp>
        <p:nvSpPr>
          <p:cNvPr id="1402" name="Shape 1402"/>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98666"/>
              <a:buFont typeface="Calibri"/>
              <a:buChar char=" "/>
            </a:pPr>
            <a:r>
              <a:rPr lang="en-US" sz="2960" b="1" i="0" u="none" strike="noStrike" cap="none">
                <a:solidFill>
                  <a:srgbClr val="3F3F3F"/>
                </a:solidFill>
                <a:latin typeface="Calibri"/>
                <a:ea typeface="Calibri"/>
                <a:cs typeface="Calibri"/>
                <a:sym typeface="Calibri"/>
              </a:rPr>
              <a:t>Organizational Culture</a:t>
            </a:r>
          </a:p>
          <a:p>
            <a:pPr marL="566928" marR="0" lvl="2" indent="-185928" algn="l" rtl="0">
              <a:lnSpc>
                <a:spcPct val="80000"/>
              </a:lnSpc>
              <a:spcBef>
                <a:spcPts val="400"/>
              </a:spcBef>
              <a:spcAft>
                <a:spcPts val="0"/>
              </a:spcAft>
              <a:buClr>
                <a:schemeClr val="accent1"/>
              </a:buClr>
              <a:buSzPct val="97941"/>
              <a:buFont typeface="Calibri"/>
              <a:buChar char="◦"/>
            </a:pPr>
            <a:r>
              <a:rPr lang="en-US" sz="1665" b="0" i="0" u="none" strike="noStrike" cap="none">
                <a:solidFill>
                  <a:srgbClr val="3F3F3F"/>
                </a:solidFill>
                <a:latin typeface="Calibri"/>
                <a:ea typeface="Calibri"/>
                <a:cs typeface="Calibri"/>
                <a:sym typeface="Calibri"/>
              </a:rPr>
              <a:t>The values of person centeredness are modeled through organizational policies and practices</a:t>
            </a:r>
          </a:p>
          <a:p>
            <a:pPr marL="566928" marR="0" lvl="2" indent="-185928"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97941"/>
              <a:buFont typeface="Calibri"/>
              <a:buChar char="◦"/>
            </a:pPr>
            <a:r>
              <a:rPr lang="en-US" sz="1665" b="0" i="0" u="none" strike="noStrike" cap="none">
                <a:solidFill>
                  <a:srgbClr val="3F3F3F"/>
                </a:solidFill>
                <a:latin typeface="Calibri"/>
                <a:ea typeface="Calibri"/>
                <a:cs typeface="Calibri"/>
                <a:sym typeface="Calibri"/>
              </a:rPr>
              <a:t>Staff are empowered through training and engagement in organizational vision</a:t>
            </a:r>
          </a:p>
          <a:p>
            <a:pPr marL="566928" marR="0" lvl="2" indent="-185928"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97941"/>
              <a:buFont typeface="Calibri"/>
              <a:buChar char="◦"/>
            </a:pPr>
            <a:r>
              <a:rPr lang="en-US" sz="1665" b="0" i="0" u="none" strike="noStrike" cap="none">
                <a:solidFill>
                  <a:srgbClr val="3F3F3F"/>
                </a:solidFill>
                <a:latin typeface="Calibri"/>
                <a:ea typeface="Calibri"/>
                <a:cs typeface="Calibri"/>
                <a:sym typeface="Calibri"/>
              </a:rPr>
              <a:t>Consumers are matched to staff at point of entry</a:t>
            </a:r>
          </a:p>
          <a:p>
            <a:pPr marL="566928" marR="0" lvl="2" indent="-185928"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97941"/>
              <a:buFont typeface="Calibri"/>
              <a:buChar char="◦"/>
            </a:pPr>
            <a:r>
              <a:rPr lang="en-US" sz="1665" b="0" i="0" u="none" strike="noStrike" cap="none">
                <a:solidFill>
                  <a:srgbClr val="3F3F3F"/>
                </a:solidFill>
                <a:latin typeface="Calibri"/>
                <a:ea typeface="Calibri"/>
                <a:cs typeface="Calibri"/>
                <a:sym typeface="Calibri"/>
              </a:rPr>
              <a:t>Staff are recognized as facilitators --  ‘power with consumers’</a:t>
            </a:r>
          </a:p>
          <a:p>
            <a:pPr marL="566928" marR="0" lvl="2" indent="-185928"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97941"/>
              <a:buFont typeface="Calibri"/>
              <a:buChar char="◦"/>
            </a:pPr>
            <a:r>
              <a:rPr lang="en-US" sz="1665" b="0" i="0" u="none" strike="noStrike" cap="none">
                <a:solidFill>
                  <a:srgbClr val="3F3F3F"/>
                </a:solidFill>
                <a:latin typeface="Calibri"/>
                <a:ea typeface="Calibri"/>
                <a:cs typeface="Calibri"/>
                <a:sym typeface="Calibri"/>
              </a:rPr>
              <a:t>Support plans are accountable – who is doing what and in what time frame</a:t>
            </a:r>
          </a:p>
          <a:p>
            <a:pPr marL="566928" marR="0" lvl="2" indent="-185928"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566928" marR="0" lvl="2" indent="-185928" algn="l" rtl="0">
              <a:lnSpc>
                <a:spcPct val="80000"/>
              </a:lnSpc>
              <a:spcBef>
                <a:spcPts val="600"/>
              </a:spcBef>
              <a:spcAft>
                <a:spcPts val="0"/>
              </a:spcAft>
              <a:buClr>
                <a:schemeClr val="accent1"/>
              </a:buClr>
              <a:buSzPct val="97941"/>
              <a:buFont typeface="Calibri"/>
              <a:buChar char="◦"/>
            </a:pPr>
            <a:r>
              <a:rPr lang="en-US" sz="1665" b="0" i="0" u="none" strike="noStrike" cap="none">
                <a:solidFill>
                  <a:srgbClr val="3F3F3F"/>
                </a:solidFill>
                <a:latin typeface="Calibri"/>
                <a:ea typeface="Calibri"/>
                <a:cs typeface="Calibri"/>
                <a:sym typeface="Calibri"/>
              </a:rPr>
              <a:t>Shared vision exists across all levels of organization and with stakeholders </a:t>
            </a:r>
          </a:p>
          <a:p>
            <a:pPr marL="201168" marR="0" lvl="1" indent="-10668" algn="l" rtl="0">
              <a:lnSpc>
                <a:spcPct val="80000"/>
              </a:lnSpc>
              <a:spcBef>
                <a:spcPts val="600"/>
              </a:spcBef>
              <a:spcAft>
                <a:spcPts val="0"/>
              </a:spcAft>
              <a:buClr>
                <a:schemeClr val="accent1"/>
              </a:buClr>
              <a:buSzPct val="25000"/>
              <a:buFont typeface="Calibri"/>
              <a:buNone/>
            </a:pPr>
            <a:endParaRPr sz="1665" b="0" i="0" u="none" strike="noStrike" cap="none">
              <a:solidFill>
                <a:srgbClr val="3F3F3F"/>
              </a:solidFill>
              <a:latin typeface="Calibri"/>
              <a:ea typeface="Calibri"/>
              <a:cs typeface="Calibri"/>
              <a:sym typeface="Calibri"/>
            </a:endParaRPr>
          </a:p>
          <a:p>
            <a:pPr marL="384048" marR="0" lvl="1" indent="-193547"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384048" marR="0" lvl="1" indent="-193547"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384048" marR="0" lvl="1" indent="-193547"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384048" marR="0" lvl="1" indent="-193547" algn="l" rtl="0">
              <a:lnSpc>
                <a:spcPct val="80000"/>
              </a:lnSpc>
              <a:spcBef>
                <a:spcPts val="6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91440" marR="0" lvl="0" indent="-91440" algn="l" rtl="0">
              <a:lnSpc>
                <a:spcPct val="80000"/>
              </a:lnSpc>
              <a:spcBef>
                <a:spcPts val="1600"/>
              </a:spcBef>
              <a:spcAft>
                <a:spcPts val="0"/>
              </a:spcAft>
              <a:buClr>
                <a:schemeClr val="accent1"/>
              </a:buClr>
              <a:buSzPct val="97368"/>
              <a:buFont typeface="Calibri"/>
              <a:buNone/>
            </a:pPr>
            <a:endParaRPr sz="1850" b="0" i="0" u="none" strike="noStrike" cap="none">
              <a:solidFill>
                <a:srgbClr val="3F3F3F"/>
              </a:solidFill>
              <a:latin typeface="Calibri"/>
              <a:ea typeface="Calibri"/>
              <a:cs typeface="Calibri"/>
              <a:sym typeface="Calibri"/>
            </a:endParaRPr>
          </a:p>
          <a:p>
            <a:pPr marL="384048" marR="0" lvl="1" indent="-193547" algn="l" rtl="0">
              <a:lnSpc>
                <a:spcPct val="80000"/>
              </a:lnSpc>
              <a:spcBef>
                <a:spcPts val="400"/>
              </a:spcBef>
              <a:spcAft>
                <a:spcPts val="0"/>
              </a:spcAft>
              <a:buClr>
                <a:schemeClr val="accent1"/>
              </a:buClr>
              <a:buSzPct val="97941"/>
              <a:buFont typeface="Calibri"/>
              <a:buNone/>
            </a:pPr>
            <a:endParaRPr sz="1665" b="0" i="0" u="none" strike="noStrike" cap="none">
              <a:solidFill>
                <a:srgbClr val="3F3F3F"/>
              </a:solidFill>
              <a:latin typeface="Calibri"/>
              <a:ea typeface="Calibri"/>
              <a:cs typeface="Calibri"/>
              <a:sym typeface="Calibri"/>
            </a:endParaRPr>
          </a:p>
          <a:p>
            <a:pPr marL="91440" marR="0" lvl="0" indent="-91440" algn="l" rtl="0">
              <a:lnSpc>
                <a:spcPct val="80000"/>
              </a:lnSpc>
              <a:spcBef>
                <a:spcPts val="1600"/>
              </a:spcBef>
              <a:spcAft>
                <a:spcPts val="0"/>
              </a:spcAft>
              <a:buClr>
                <a:schemeClr val="accent1"/>
              </a:buClr>
              <a:buSzPct val="97368"/>
              <a:buFont typeface="Calibri"/>
              <a:buNone/>
            </a:pPr>
            <a:endParaRPr sz="1850" b="0" i="0" u="none" strike="noStrike" cap="none">
              <a:solidFill>
                <a:srgbClr val="3F3F3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Shape 1407"/>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Evaluating Quality</a:t>
            </a:r>
          </a:p>
        </p:txBody>
      </p:sp>
      <p:sp>
        <p:nvSpPr>
          <p:cNvPr id="1408" name="Shape 1408"/>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201168" marR="0" lvl="1" indent="-10668" algn="l" rtl="0">
              <a:lnSpc>
                <a:spcPct val="90000"/>
              </a:lnSpc>
              <a:spcBef>
                <a:spcPts val="0"/>
              </a:spcBef>
              <a:spcAft>
                <a:spcPts val="0"/>
              </a:spcAft>
              <a:buClr>
                <a:schemeClr val="accent1"/>
              </a:buClr>
              <a:buSzPct val="25000"/>
              <a:buFont typeface="Calibri"/>
              <a:buNone/>
            </a:pPr>
            <a:r>
              <a:rPr lang="en-US" sz="3200" b="1" i="0" u="none" strike="noStrike" cap="none" dirty="0">
                <a:solidFill>
                  <a:srgbClr val="3F3F3F"/>
                </a:solidFill>
                <a:latin typeface="Calibri"/>
                <a:ea typeface="Calibri"/>
                <a:cs typeface="Calibri"/>
                <a:sym typeface="Calibri"/>
              </a:rPr>
              <a:t>Tools and Techniques</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Utilize a Quality Management System </a:t>
            </a:r>
          </a:p>
          <a:p>
            <a:pPr marL="932688" marR="0" lvl="4" indent="-18338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Continuous, relevant and </a:t>
            </a:r>
            <a:r>
              <a:rPr lang="en-US" sz="1800" b="0" i="0" u="none" strike="noStrike" cap="none" dirty="0" smtClean="0">
                <a:solidFill>
                  <a:srgbClr val="3F3F3F"/>
                </a:solidFill>
                <a:latin typeface="Calibri"/>
                <a:ea typeface="Calibri"/>
                <a:cs typeface="Calibri"/>
                <a:sym typeface="Calibri"/>
              </a:rPr>
              <a:t>integrated </a:t>
            </a:r>
            <a:r>
              <a:rPr lang="en-US" sz="1800" b="0" i="0" u="none" strike="noStrike" cap="none" dirty="0">
                <a:solidFill>
                  <a:srgbClr val="3F3F3F"/>
                </a:solidFill>
                <a:latin typeface="Calibri"/>
                <a:ea typeface="Calibri"/>
                <a:cs typeface="Calibri"/>
                <a:sym typeface="Calibri"/>
              </a:rPr>
              <a:t>throughout the organizational structure </a:t>
            </a:r>
          </a:p>
          <a:p>
            <a:pPr marL="932688" marR="0" lvl="4" indent="-18338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Outcomes are everyone’s responsibility</a:t>
            </a:r>
          </a:p>
          <a:p>
            <a:pPr marL="749808" marR="0" lvl="4" indent="-508" algn="l" rtl="0">
              <a:lnSpc>
                <a:spcPct val="90000"/>
              </a:lnSpc>
              <a:spcBef>
                <a:spcPts val="600"/>
              </a:spcBef>
              <a:spcAft>
                <a:spcPts val="0"/>
              </a:spcAft>
              <a:buClr>
                <a:schemeClr val="accent1"/>
              </a:buClr>
              <a:buSzPct val="25000"/>
              <a:buFont typeface="Calibri"/>
              <a:buNone/>
            </a:pPr>
            <a:endParaRPr sz="1800" b="0" i="0" u="none" strike="noStrike" cap="none" dirty="0">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Obtain staff and stakeholder input into defining key outcomes</a:t>
            </a:r>
          </a:p>
          <a:p>
            <a:pPr marL="384048" marR="0" lvl="1" indent="-193548" algn="l" rtl="0">
              <a:lnSpc>
                <a:spcPct val="90000"/>
              </a:lnSpc>
              <a:spcBef>
                <a:spcPts val="600"/>
              </a:spcBef>
              <a:spcAft>
                <a:spcPts val="0"/>
              </a:spcAft>
              <a:buClr>
                <a:schemeClr val="accent1"/>
              </a:buClr>
              <a:buSzPct val="100000"/>
              <a:buFont typeface="Calibri"/>
              <a:buNone/>
            </a:pPr>
            <a:endParaRPr sz="1800" b="0" i="0" u="none" strike="noStrike" cap="none" dirty="0">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dirty="0">
                <a:solidFill>
                  <a:srgbClr val="3F3F3F"/>
                </a:solidFill>
                <a:latin typeface="Calibri"/>
                <a:ea typeface="Calibri"/>
                <a:cs typeface="Calibri"/>
                <a:sym typeface="Calibri"/>
              </a:rPr>
              <a:t>Define clear and specific data elements and set benchmarks to analyze outcomes for success and improvement </a:t>
            </a:r>
          </a:p>
          <a:p>
            <a:pPr marL="201168" marR="0" lvl="1" indent="-10668" algn="l" rtl="0">
              <a:lnSpc>
                <a:spcPct val="90000"/>
              </a:lnSpc>
              <a:spcBef>
                <a:spcPts val="600"/>
              </a:spcBef>
              <a:spcAft>
                <a:spcPts val="0"/>
              </a:spcAft>
              <a:buClr>
                <a:schemeClr val="accent1"/>
              </a:buClr>
              <a:buSzPct val="25000"/>
              <a:buFont typeface="Calibri"/>
              <a:buNone/>
            </a:pPr>
            <a:endParaRPr sz="1800" b="0" i="0" u="none" strike="noStrike" cap="none" dirty="0">
              <a:solidFill>
                <a:srgbClr val="3F3F3F"/>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ct val="100000"/>
              <a:buFont typeface="Calibri"/>
              <a:buNone/>
            </a:pPr>
            <a:endParaRPr sz="2100" b="0" i="0" u="none" strike="noStrike" cap="none" dirty="0">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None/>
            </a:pPr>
            <a:endParaRPr sz="1400" b="0" i="0" u="none" strike="noStrike" cap="none" dirty="0">
              <a:solidFill>
                <a:srgbClr val="3F3F3F"/>
              </a:solidFill>
              <a:latin typeface="Calibri"/>
              <a:ea typeface="Calibri"/>
              <a:cs typeface="Calibri"/>
              <a:sym typeface="Calibri"/>
            </a:endParaRPr>
          </a:p>
          <a:p>
            <a:pPr marL="566928" marR="0" lvl="2" indent="-185928" algn="l" rtl="0">
              <a:lnSpc>
                <a:spcPct val="90000"/>
              </a:lnSpc>
              <a:spcBef>
                <a:spcPts val="600"/>
              </a:spcBef>
              <a:spcAft>
                <a:spcPts val="0"/>
              </a:spcAft>
              <a:buClr>
                <a:schemeClr val="accent1"/>
              </a:buClr>
              <a:buSzPct val="100000"/>
              <a:buFont typeface="Calibri"/>
              <a:buNone/>
            </a:pPr>
            <a:endParaRPr sz="1400" b="0" i="0" u="none" strike="noStrike" cap="none" dirty="0">
              <a:solidFill>
                <a:srgbClr val="3F3F3F"/>
              </a:solidFill>
              <a:latin typeface="Calibri"/>
              <a:ea typeface="Calibri"/>
              <a:cs typeface="Calibri"/>
              <a:sym typeface="Calibri"/>
            </a:endParaRPr>
          </a:p>
          <a:p>
            <a:pPr marL="91440" marR="0" lvl="0" indent="-91440" algn="l" rtl="0">
              <a:lnSpc>
                <a:spcPct val="90000"/>
              </a:lnSpc>
              <a:spcBef>
                <a:spcPts val="1600"/>
              </a:spcBef>
              <a:spcAft>
                <a:spcPts val="0"/>
              </a:spcAft>
              <a:buClr>
                <a:schemeClr val="accent1"/>
              </a:buClr>
              <a:buSzPct val="100000"/>
              <a:buFont typeface="Calibri"/>
              <a:buNone/>
            </a:pPr>
            <a:endParaRPr sz="2000" b="0" i="0" u="none" strike="noStrike" cap="none" dirty="0">
              <a:solidFill>
                <a:srgbClr val="3F3F3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Shape 1413"/>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Evaluating Quality</a:t>
            </a:r>
          </a:p>
        </p:txBody>
      </p:sp>
      <p:sp>
        <p:nvSpPr>
          <p:cNvPr id="1414" name="Shape 1414"/>
          <p:cNvSpPr txBox="1">
            <a:spLocks noGrp="1"/>
          </p:cNvSpPr>
          <p:nvPr>
            <p:ph type="body" idx="1"/>
          </p:nvPr>
        </p:nvSpPr>
        <p:spPr>
          <a:xfrm>
            <a:off x="822959" y="1845733"/>
            <a:ext cx="7543800" cy="4023300"/>
          </a:xfrm>
          <a:prstGeom prst="rect">
            <a:avLst/>
          </a:prstGeom>
          <a:noFill/>
          <a:ln>
            <a:noFill/>
          </a:ln>
        </p:spPr>
        <p:txBody>
          <a:bodyPr lIns="0" tIns="45700" rIns="0" bIns="45700" anchor="t" anchorCtr="0">
            <a:noAutofit/>
          </a:bodyPr>
          <a:lstStyle/>
          <a:p>
            <a:pPr marL="91440" marR="0" lvl="0" indent="-91440" algn="l" rtl="0">
              <a:lnSpc>
                <a:spcPct val="70000"/>
              </a:lnSpc>
              <a:spcBef>
                <a:spcPts val="0"/>
              </a:spcBef>
              <a:spcAft>
                <a:spcPts val="0"/>
              </a:spcAft>
              <a:buClr>
                <a:schemeClr val="accent1"/>
              </a:buClr>
              <a:buSzPct val="100178"/>
              <a:buFont typeface="Calibri"/>
              <a:buChar char=" "/>
            </a:pPr>
            <a:r>
              <a:rPr lang="en-US" sz="2805" b="1" i="0" u="none" strike="noStrike" cap="none" dirty="0">
                <a:solidFill>
                  <a:srgbClr val="3F3F3F"/>
                </a:solidFill>
                <a:latin typeface="Calibri"/>
                <a:ea typeface="Calibri"/>
                <a:cs typeface="Calibri"/>
                <a:sym typeface="Calibri"/>
              </a:rPr>
              <a:t>Tools and Techniques</a:t>
            </a:r>
          </a:p>
          <a:p>
            <a:pPr marL="384048" marR="0" lvl="1" indent="-193548" algn="l" rtl="0">
              <a:lnSpc>
                <a:spcPct val="70000"/>
              </a:lnSpc>
              <a:spcBef>
                <a:spcPts val="400"/>
              </a:spcBef>
              <a:spcAft>
                <a:spcPts val="0"/>
              </a:spcAft>
              <a:buClr>
                <a:schemeClr val="accent1"/>
              </a:buClr>
              <a:buSzPct val="99687"/>
              <a:buFont typeface="Calibri"/>
              <a:buNone/>
            </a:pPr>
            <a:endParaRPr sz="1595" b="0" i="0" u="none" strike="noStrike" cap="none" dirty="0">
              <a:solidFill>
                <a:srgbClr val="3F3F3F"/>
              </a:solidFill>
              <a:latin typeface="Calibri"/>
              <a:ea typeface="Calibri"/>
              <a:cs typeface="Calibri"/>
              <a:sym typeface="Calibri"/>
            </a:endParaRPr>
          </a:p>
          <a:p>
            <a:pPr marL="384048" marR="0" lvl="1" indent="-19354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In addition to tracking key data elements, use tools that assess both quantitative and qualitative measures </a:t>
            </a:r>
          </a:p>
          <a:p>
            <a:pPr marL="749808" marR="0" lvl="3" indent="-19100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Satisfaction surveys to assess access, services, staffing, outcomes</a:t>
            </a:r>
          </a:p>
          <a:p>
            <a:pPr marL="749808" marR="0" lvl="3" indent="-19100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Self-evaluation tools at key intervals of service</a:t>
            </a:r>
          </a:p>
          <a:p>
            <a:pPr marL="749808" marR="0" lvl="3" indent="-19100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Evaluate initial contacts who don’t pursue services </a:t>
            </a:r>
          </a:p>
          <a:p>
            <a:pPr marL="749808" marR="0" lvl="3" indent="-19100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Obtain input from partnerships, collaborations, and local community resources </a:t>
            </a:r>
          </a:p>
          <a:p>
            <a:pPr marL="749808" marR="0" lvl="3" indent="-19100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Staff evaluations </a:t>
            </a:r>
          </a:p>
          <a:p>
            <a:pPr marL="566928" marR="0" lvl="3" indent="-8127" algn="l" rtl="0">
              <a:lnSpc>
                <a:spcPct val="70000"/>
              </a:lnSpc>
              <a:spcBef>
                <a:spcPts val="600"/>
              </a:spcBef>
              <a:spcAft>
                <a:spcPts val="0"/>
              </a:spcAft>
              <a:buClr>
                <a:schemeClr val="accent1"/>
              </a:buClr>
              <a:buSzPct val="25000"/>
              <a:buFont typeface="Calibri"/>
              <a:buNone/>
            </a:pPr>
            <a:endParaRPr sz="1595" b="0" i="0" u="none" strike="noStrike" cap="none" dirty="0">
              <a:solidFill>
                <a:srgbClr val="3F3F3F"/>
              </a:solidFill>
              <a:latin typeface="Calibri"/>
              <a:ea typeface="Calibri"/>
              <a:cs typeface="Calibri"/>
              <a:sym typeface="Calibri"/>
            </a:endParaRPr>
          </a:p>
          <a:p>
            <a:pPr marL="384048" marR="0" lvl="1" indent="-19354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Create reports or dashboards to promote access and communication around outcomes data</a:t>
            </a:r>
          </a:p>
          <a:p>
            <a:pPr marL="384048" marR="0" lvl="1" indent="-193548" algn="l" rtl="0">
              <a:lnSpc>
                <a:spcPct val="70000"/>
              </a:lnSpc>
              <a:spcBef>
                <a:spcPts val="600"/>
              </a:spcBef>
              <a:spcAft>
                <a:spcPts val="0"/>
              </a:spcAft>
              <a:buClr>
                <a:schemeClr val="accent1"/>
              </a:buClr>
              <a:buSzPct val="99687"/>
              <a:buFont typeface="Calibri"/>
              <a:buNone/>
            </a:pPr>
            <a:endParaRPr sz="1595" b="0" i="0" u="none" strike="noStrike" cap="none" dirty="0">
              <a:solidFill>
                <a:srgbClr val="3F3F3F"/>
              </a:solidFill>
              <a:latin typeface="Calibri"/>
              <a:ea typeface="Calibri"/>
              <a:cs typeface="Calibri"/>
              <a:sym typeface="Calibri"/>
            </a:endParaRPr>
          </a:p>
          <a:p>
            <a:pPr marL="384048" marR="0" lvl="1" indent="-193548" algn="l" rtl="0">
              <a:lnSpc>
                <a:spcPct val="70000"/>
              </a:lnSpc>
              <a:spcBef>
                <a:spcPts val="600"/>
              </a:spcBef>
              <a:spcAft>
                <a:spcPts val="0"/>
              </a:spcAft>
              <a:buClr>
                <a:schemeClr val="accent1"/>
              </a:buClr>
              <a:buSzPct val="99687"/>
              <a:buFont typeface="Calibri"/>
              <a:buChar char="◦"/>
            </a:pPr>
            <a:r>
              <a:rPr lang="en-US" sz="1595" b="0" i="0" u="none" strike="noStrike" cap="none" dirty="0">
                <a:solidFill>
                  <a:srgbClr val="3F3F3F"/>
                </a:solidFill>
                <a:latin typeface="Calibri"/>
                <a:ea typeface="Calibri"/>
                <a:cs typeface="Calibri"/>
                <a:sym typeface="Calibri"/>
              </a:rPr>
              <a:t>Engage staff and stakeholder in quality improvement plans </a:t>
            </a:r>
          </a:p>
          <a:p>
            <a:pPr marL="749808" marR="0" lvl="3" indent="-191008" algn="l" rtl="0">
              <a:lnSpc>
                <a:spcPct val="70000"/>
              </a:lnSpc>
              <a:spcBef>
                <a:spcPts val="600"/>
              </a:spcBef>
              <a:spcAft>
                <a:spcPts val="0"/>
              </a:spcAft>
              <a:buClr>
                <a:schemeClr val="accent1"/>
              </a:buClr>
              <a:buSzPct val="98214"/>
              <a:buFont typeface="Calibri"/>
              <a:buChar char="◦"/>
            </a:pPr>
            <a:r>
              <a:rPr lang="en-US" sz="1375" b="0" i="0" u="none" strike="noStrike" cap="none" dirty="0">
                <a:solidFill>
                  <a:srgbClr val="3F3F3F"/>
                </a:solidFill>
                <a:latin typeface="Calibri"/>
                <a:ea typeface="Calibri"/>
                <a:cs typeface="Calibri"/>
                <a:sym typeface="Calibri"/>
              </a:rPr>
              <a:t>QI Committee</a:t>
            </a:r>
          </a:p>
          <a:p>
            <a:pPr marL="749808" marR="0" lvl="3" indent="-191008" algn="l" rtl="0">
              <a:lnSpc>
                <a:spcPct val="70000"/>
              </a:lnSpc>
              <a:spcBef>
                <a:spcPts val="600"/>
              </a:spcBef>
              <a:spcAft>
                <a:spcPts val="0"/>
              </a:spcAft>
              <a:buClr>
                <a:schemeClr val="accent1"/>
              </a:buClr>
              <a:buSzPct val="98214"/>
              <a:buFont typeface="Calibri"/>
              <a:buChar char="◦"/>
            </a:pPr>
            <a:r>
              <a:rPr lang="en-US" sz="1375" b="0" i="0" u="none" strike="noStrike" cap="none" dirty="0">
                <a:solidFill>
                  <a:srgbClr val="3F3F3F"/>
                </a:solidFill>
                <a:latin typeface="Calibri"/>
                <a:ea typeface="Calibri"/>
                <a:cs typeface="Calibri"/>
                <a:sym typeface="Calibri"/>
              </a:rPr>
              <a:t>Focus Groups</a:t>
            </a:r>
          </a:p>
          <a:p>
            <a:pPr marL="91440" marR="0" lvl="0" indent="-91440" algn="l" rtl="0">
              <a:lnSpc>
                <a:spcPct val="70000"/>
              </a:lnSpc>
              <a:spcBef>
                <a:spcPts val="1600"/>
              </a:spcBef>
              <a:spcAft>
                <a:spcPts val="0"/>
              </a:spcAft>
              <a:buClr>
                <a:schemeClr val="accent1"/>
              </a:buClr>
              <a:buSzPct val="100000"/>
              <a:buFont typeface="Calibri"/>
              <a:buNone/>
            </a:pPr>
            <a:endParaRPr sz="1100" b="0" i="0" u="none" strike="noStrike" cap="none" dirty="0">
              <a:solidFill>
                <a:srgbClr val="3F3F3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Presenter</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76562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20" name="Shape 1420"/>
          <p:cNvGrpSpPr/>
          <p:nvPr/>
        </p:nvGrpSpPr>
        <p:grpSpPr>
          <a:xfrm>
            <a:off x="1822641" y="1889124"/>
            <a:ext cx="5627724" cy="3693289"/>
            <a:chOff x="1950116" y="1721866"/>
            <a:chExt cx="5554069" cy="3693289"/>
          </a:xfrm>
        </p:grpSpPr>
        <p:sp>
          <p:nvSpPr>
            <p:cNvPr id="1421" name="Shape 1421"/>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22" name="Shape 1422"/>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23" name="Shape 1423"/>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424" name="Shape 1424"/>
            <p:cNvGrpSpPr/>
            <p:nvPr/>
          </p:nvGrpSpPr>
          <p:grpSpPr>
            <a:xfrm>
              <a:off x="5071719" y="1725260"/>
              <a:ext cx="2099094" cy="2012574"/>
              <a:chOff x="4176744" y="1815264"/>
              <a:chExt cx="1900094" cy="1882775"/>
            </a:xfrm>
          </p:grpSpPr>
          <p:sp>
            <p:nvSpPr>
              <p:cNvPr id="1425" name="Shape 1425"/>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26" name="Shape 1426"/>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427" name="Shape 1427"/>
            <p:cNvGrpSpPr/>
            <p:nvPr/>
          </p:nvGrpSpPr>
          <p:grpSpPr>
            <a:xfrm>
              <a:off x="5408565" y="3397492"/>
              <a:ext cx="2095620" cy="1676578"/>
              <a:chOff x="4461635" y="3373487"/>
              <a:chExt cx="1896949" cy="1568449"/>
            </a:xfrm>
          </p:grpSpPr>
          <p:sp>
            <p:nvSpPr>
              <p:cNvPr id="1428" name="Shape 1428"/>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30" name="Shape 1430"/>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1432" name="Shape 1432"/>
            <p:cNvSpPr/>
            <p:nvPr/>
          </p:nvSpPr>
          <p:spPr>
            <a:xfrm>
              <a:off x="1950116" y="3397491"/>
              <a:ext cx="1736225" cy="2017664"/>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sp>
        <p:nvSpPr>
          <p:cNvPr id="1434" name="Shape 1434"/>
          <p:cNvSpPr txBox="1">
            <a:spLocks noGrp="1"/>
          </p:cNvSpPr>
          <p:nvPr>
            <p:ph type="ctrTitle"/>
          </p:nvPr>
        </p:nvSpPr>
        <p:spPr>
          <a:xfrm>
            <a:off x="0" y="457200"/>
            <a:ext cx="9144000" cy="10667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A SCSEP SUCCESS STORY</a:t>
            </a:r>
          </a:p>
        </p:txBody>
      </p:sp>
      <p:pic>
        <p:nvPicPr>
          <p:cNvPr id="1435" name="Shape 1435"/>
          <p:cNvPicPr preferRelativeResize="0"/>
          <p:nvPr/>
        </p:nvPicPr>
        <p:blipFill rotWithShape="1">
          <a:blip r:embed="rId3">
            <a:alphaModFix/>
          </a:blip>
          <a:srcRect/>
          <a:stretch/>
        </p:blipFill>
        <p:spPr>
          <a:xfrm>
            <a:off x="2429131" y="2209800"/>
            <a:ext cx="4038598" cy="2557747"/>
          </a:xfrm>
          <a:prstGeom prst="rect">
            <a:avLst/>
          </a:prstGeom>
          <a:noFill/>
          <a:ln>
            <a:noFill/>
          </a:ln>
        </p:spPr>
      </p:pic>
      <p:pic>
        <p:nvPicPr>
          <p:cNvPr id="1436" name="Shape 1436"/>
          <p:cNvPicPr preferRelativeResize="0"/>
          <p:nvPr/>
        </p:nvPicPr>
        <p:blipFill rotWithShape="1">
          <a:blip r:embed="rId4">
            <a:alphaModFix/>
          </a:blip>
          <a:srcRect/>
          <a:stretch/>
        </p:blipFill>
        <p:spPr>
          <a:xfrm>
            <a:off x="243696" y="5791200"/>
            <a:ext cx="3157890" cy="1005065"/>
          </a:xfrm>
          <a:prstGeom prst="rect">
            <a:avLst/>
          </a:prstGeom>
          <a:noFill/>
          <a:ln>
            <a:noFill/>
          </a:ln>
        </p:spPr>
      </p:pic>
      <p:sp>
        <p:nvSpPr>
          <p:cNvPr id="1437" name="Shape 1437"/>
          <p:cNvSpPr txBox="1">
            <a:spLocks noGrp="1"/>
          </p:cNvSpPr>
          <p:nvPr>
            <p:ph type="subTitle" idx="1"/>
          </p:nvPr>
        </p:nvSpPr>
        <p:spPr>
          <a:xfrm>
            <a:off x="4123901" y="5443760"/>
            <a:ext cx="5132017" cy="1033240"/>
          </a:xfrm>
          <a:prstGeom prst="rect">
            <a:avLst/>
          </a:prstGeom>
          <a:noFill/>
          <a:ln>
            <a:noFill/>
          </a:ln>
        </p:spPr>
        <p:txBody>
          <a:bodyPr lIns="0" tIns="45700" rIns="0" bIns="45700" anchor="ctr"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a:solidFill>
                  <a:srgbClr val="003300"/>
                </a:solidFill>
                <a:latin typeface="Calibri"/>
                <a:ea typeface="Calibri"/>
                <a:cs typeface="Calibri"/>
                <a:sym typeface="Calibri"/>
              </a:rPr>
              <a:t>Bonny DiTomasso</a:t>
            </a: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a:solidFill>
                  <a:srgbClr val="003300"/>
                </a:solidFill>
                <a:latin typeface="Calibri"/>
                <a:ea typeface="Calibri"/>
                <a:cs typeface="Calibri"/>
                <a:sym typeface="Calibri"/>
              </a:rPr>
              <a:t>Home and Community Based Programs Supervisor</a:t>
            </a: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a:solidFill>
                  <a:srgbClr val="003300"/>
                </a:solidFill>
                <a:latin typeface="Calibri"/>
                <a:ea typeface="Calibri"/>
                <a:cs typeface="Calibri"/>
                <a:sym typeface="Calibri"/>
              </a:rPr>
              <a:t>                                                                    bditomasso@esbci.org</a:t>
            </a:r>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pic>
        <p:nvPicPr>
          <p:cNvPr id="1442" name="Shape 1442" descr="C:\Users\rserre\AppData\Local\Microsoft\Windows\Temporary Internet Files\Content.IE5\4RE5RZ03\success[1].jpg"/>
          <p:cNvPicPr preferRelativeResize="0"/>
          <p:nvPr/>
        </p:nvPicPr>
        <p:blipFill rotWithShape="1">
          <a:blip r:embed="rId3">
            <a:alphaModFix/>
          </a:blip>
          <a:srcRect t="5607" b="14393"/>
          <a:stretch/>
        </p:blipFill>
        <p:spPr>
          <a:xfrm>
            <a:off x="353647" y="1586546"/>
            <a:ext cx="8395578" cy="5037296"/>
          </a:xfrm>
          <a:prstGeom prst="rect">
            <a:avLst/>
          </a:prstGeom>
          <a:noFill/>
          <a:ln>
            <a:noFill/>
          </a:ln>
        </p:spPr>
      </p:pic>
      <p:sp>
        <p:nvSpPr>
          <p:cNvPr id="1443" name="Shape 1443"/>
          <p:cNvSpPr txBox="1">
            <a:spLocks noGrp="1"/>
          </p:cNvSpPr>
          <p:nvPr>
            <p:ph type="title"/>
          </p:nvPr>
        </p:nvSpPr>
        <p:spPr>
          <a:xfrm>
            <a:off x="0" y="403652"/>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David’s Barriers</a:t>
            </a:r>
          </a:p>
        </p:txBody>
      </p:sp>
      <p:pic>
        <p:nvPicPr>
          <p:cNvPr id="1444" name="Shape 1444" descr="C:\Users\rserre\AppData\Local\Microsoft\Windows\Temporary Internet Files\Content.IE5\KTL2ZON8\group-296572_640[1].png"/>
          <p:cNvPicPr preferRelativeResize="0"/>
          <p:nvPr/>
        </p:nvPicPr>
        <p:blipFill rotWithShape="1">
          <a:blip r:embed="rId4">
            <a:alphaModFix/>
          </a:blip>
          <a:srcRect/>
          <a:stretch/>
        </p:blipFill>
        <p:spPr>
          <a:xfrm>
            <a:off x="2460458" y="2349928"/>
            <a:ext cx="1777551" cy="888775"/>
          </a:xfrm>
          <a:prstGeom prst="rect">
            <a:avLst/>
          </a:prstGeom>
          <a:noFill/>
          <a:ln>
            <a:noFill/>
          </a:ln>
        </p:spPr>
      </p:pic>
      <p:pic>
        <p:nvPicPr>
          <p:cNvPr id="1445" name="Shape 1445" descr="C:\Users\rserre\AppData\Local\Microsoft\Windows\Temporary Internet Files\Content.IE5\508PC5TI\Man-in-black-suit[1].png"/>
          <p:cNvPicPr preferRelativeResize="0"/>
          <p:nvPr/>
        </p:nvPicPr>
        <p:blipFill rotWithShape="1">
          <a:blip r:embed="rId5">
            <a:alphaModFix/>
          </a:blip>
          <a:srcRect/>
          <a:stretch/>
        </p:blipFill>
        <p:spPr>
          <a:xfrm>
            <a:off x="1288611" y="1828800"/>
            <a:ext cx="1407921" cy="3893291"/>
          </a:xfrm>
          <a:prstGeom prst="rect">
            <a:avLst/>
          </a:prstGeom>
          <a:noFill/>
          <a:ln>
            <a:noFill/>
          </a:ln>
        </p:spPr>
      </p:pic>
      <p:pic>
        <p:nvPicPr>
          <p:cNvPr id="1446" name="Shape 1446" descr="C:\Users\rserre\AppData\Local\Microsoft\Windows\Temporary Internet Files\Content.IE5\G94KAPV8\job_search1[1].jpg"/>
          <p:cNvPicPr preferRelativeResize="0"/>
          <p:nvPr/>
        </p:nvPicPr>
        <p:blipFill rotWithShape="1">
          <a:blip r:embed="rId6">
            <a:alphaModFix/>
          </a:blip>
          <a:srcRect/>
          <a:stretch/>
        </p:blipFill>
        <p:spPr>
          <a:xfrm>
            <a:off x="3581392" y="4522932"/>
            <a:ext cx="1776099" cy="1332075"/>
          </a:xfrm>
          <a:prstGeom prst="rect">
            <a:avLst/>
          </a:prstGeom>
          <a:solidFill>
            <a:srgbClr val="FFFFFF">
              <a:alpha val="37647"/>
            </a:srgbClr>
          </a:solidFill>
          <a:ln>
            <a:noFill/>
          </a:ln>
        </p:spPr>
      </p:pic>
      <p:pic>
        <p:nvPicPr>
          <p:cNvPr id="1447" name="Shape 1447" descr="C:\Users\rserre\AppData\Local\Microsoft\Windows\Temporary Internet Files\Content.IE5\G94KAPV8\14414-illustration-of-a-house-pv[1].png"/>
          <p:cNvPicPr preferRelativeResize="0"/>
          <p:nvPr/>
        </p:nvPicPr>
        <p:blipFill rotWithShape="1">
          <a:blip r:embed="rId7">
            <a:alphaModFix/>
          </a:blip>
          <a:srcRect/>
          <a:stretch/>
        </p:blipFill>
        <p:spPr>
          <a:xfrm>
            <a:off x="5114303" y="4267200"/>
            <a:ext cx="1335440" cy="1335440"/>
          </a:xfrm>
          <a:prstGeom prst="rect">
            <a:avLst/>
          </a:prstGeom>
          <a:noFill/>
          <a:ln>
            <a:noFill/>
          </a:ln>
        </p:spPr>
      </p:pic>
      <p:grpSp>
        <p:nvGrpSpPr>
          <p:cNvPr id="1448" name="Shape 1448"/>
          <p:cNvGrpSpPr/>
          <p:nvPr/>
        </p:nvGrpSpPr>
        <p:grpSpPr>
          <a:xfrm>
            <a:off x="3332957" y="3038755"/>
            <a:ext cx="2436959" cy="1658048"/>
            <a:chOff x="3332957" y="3038755"/>
            <a:chExt cx="2436959" cy="1658048"/>
          </a:xfrm>
        </p:grpSpPr>
        <p:pic>
          <p:nvPicPr>
            <p:cNvPr id="1449" name="Shape 1449" descr="C:\Users\rserre\AppData\Local\Microsoft\Windows\Temporary Internet Files\Content.IE5\D3CN0I4V\350px-Map_of_Massachusetts_Regions[1].png"/>
            <p:cNvPicPr preferRelativeResize="0"/>
            <p:nvPr/>
          </p:nvPicPr>
          <p:blipFill rotWithShape="1">
            <a:blip r:embed="rId8">
              <a:alphaModFix/>
            </a:blip>
            <a:srcRect/>
            <a:stretch/>
          </p:blipFill>
          <p:spPr>
            <a:xfrm>
              <a:off x="3332957" y="3192199"/>
              <a:ext cx="2436959" cy="1504604"/>
            </a:xfrm>
            <a:prstGeom prst="rect">
              <a:avLst/>
            </a:prstGeom>
            <a:noFill/>
            <a:ln>
              <a:noFill/>
            </a:ln>
          </p:spPr>
        </p:pic>
        <p:pic>
          <p:nvPicPr>
            <p:cNvPr id="1450" name="Shape 1450" descr="C:\Users\rserre\AppData\Local\Microsoft\Windows\Temporary Internet Files\Content.IE5\OBRZYLSL\arrow-curved-blue[1].png"/>
            <p:cNvPicPr preferRelativeResize="0"/>
            <p:nvPr/>
          </p:nvPicPr>
          <p:blipFill rotWithShape="1">
            <a:blip r:embed="rId9">
              <a:alphaModFix/>
            </a:blip>
            <a:srcRect/>
            <a:stretch/>
          </p:blipFill>
          <p:spPr>
            <a:xfrm flipH="1">
              <a:off x="3503963" y="3038755"/>
              <a:ext cx="965479" cy="485516"/>
            </a:xfrm>
            <a:prstGeom prst="rect">
              <a:avLst/>
            </a:prstGeom>
            <a:noFill/>
            <a:ln>
              <a:noFill/>
            </a:ln>
          </p:spPr>
        </p:pic>
      </p:grpSp>
      <p:pic>
        <p:nvPicPr>
          <p:cNvPr id="1451" name="Shape 1451" descr="C:\Users\rserre\AppData\Local\Microsoft\Windows\Temporary Internet Files\Content.IE5\4O034BY3\aiga-ground-transportation[1].png"/>
          <p:cNvPicPr preferRelativeResize="0"/>
          <p:nvPr/>
        </p:nvPicPr>
        <p:blipFill rotWithShape="1">
          <a:blip r:embed="rId10">
            <a:alphaModFix/>
          </a:blip>
          <a:srcRect/>
          <a:stretch/>
        </p:blipFill>
        <p:spPr>
          <a:xfrm flipH="1">
            <a:off x="2792499" y="4118573"/>
            <a:ext cx="1113468" cy="68352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8"/>
                                        </p:tgtEl>
                                        <p:attrNameLst>
                                          <p:attrName>style.visibility</p:attrName>
                                        </p:attrNameLst>
                                      </p:cBhvr>
                                      <p:to>
                                        <p:strVal val="visible"/>
                                      </p:to>
                                    </p:set>
                                    <p:animEffect transition="in" filter="fade">
                                      <p:cBhvr>
                                        <p:cTn id="7" dur="1500"/>
                                        <p:tgtEl>
                                          <p:spTgt spid="1448"/>
                                        </p:tgtEl>
                                      </p:cBhvr>
                                    </p:animEffect>
                                  </p:childTnLst>
                                </p:cTn>
                              </p:par>
                              <p:par>
                                <p:cTn id="8" presetID="10" presetClass="entr" presetSubtype="0" fill="hold" nodeType="withEffect">
                                  <p:stCondLst>
                                    <p:cond delay="0"/>
                                  </p:stCondLst>
                                  <p:childTnLst>
                                    <p:set>
                                      <p:cBhvr>
                                        <p:cTn id="9" dur="1" fill="hold">
                                          <p:stCondLst>
                                            <p:cond delay="0"/>
                                          </p:stCondLst>
                                        </p:cTn>
                                        <p:tgtEl>
                                          <p:spTgt spid="1444"/>
                                        </p:tgtEl>
                                        <p:attrNameLst>
                                          <p:attrName>style.visibility</p:attrName>
                                        </p:attrNameLst>
                                      </p:cBhvr>
                                      <p:to>
                                        <p:strVal val="visible"/>
                                      </p:to>
                                    </p:set>
                                    <p:animEffect transition="in" filter="fade">
                                      <p:cBhvr>
                                        <p:cTn id="10" dur="1500"/>
                                        <p:tgtEl>
                                          <p:spTgt spid="1444"/>
                                        </p:tgtEl>
                                      </p:cBhvr>
                                    </p:animEffect>
                                  </p:childTnLst>
                                </p:cTn>
                              </p:par>
                              <p:par>
                                <p:cTn id="11" presetID="10" presetClass="entr" presetSubtype="0" fill="hold" nodeType="withEffect">
                                  <p:stCondLst>
                                    <p:cond delay="0"/>
                                  </p:stCondLst>
                                  <p:childTnLst>
                                    <p:set>
                                      <p:cBhvr>
                                        <p:cTn id="12" dur="1" fill="hold">
                                          <p:stCondLst>
                                            <p:cond delay="0"/>
                                          </p:stCondLst>
                                        </p:cTn>
                                        <p:tgtEl>
                                          <p:spTgt spid="1451"/>
                                        </p:tgtEl>
                                        <p:attrNameLst>
                                          <p:attrName>style.visibility</p:attrName>
                                        </p:attrNameLst>
                                      </p:cBhvr>
                                      <p:to>
                                        <p:strVal val="visible"/>
                                      </p:to>
                                    </p:set>
                                    <p:animEffect transition="in" filter="fade">
                                      <p:cBhvr>
                                        <p:cTn id="13" dur="1500"/>
                                        <p:tgtEl>
                                          <p:spTgt spid="1451"/>
                                        </p:tgtEl>
                                      </p:cBhvr>
                                    </p:animEffect>
                                  </p:childTnLst>
                                </p:cTn>
                              </p:par>
                              <p:par>
                                <p:cTn id="14" presetID="23" presetClass="entr" presetSubtype="16" fill="hold" nodeType="withEffect">
                                  <p:stCondLst>
                                    <p:cond delay="0"/>
                                  </p:stCondLst>
                                  <p:childTnLst>
                                    <p:set>
                                      <p:cBhvr>
                                        <p:cTn id="15" dur="1" fill="hold">
                                          <p:stCondLst>
                                            <p:cond delay="0"/>
                                          </p:stCondLst>
                                        </p:cTn>
                                        <p:tgtEl>
                                          <p:spTgt spid="1446"/>
                                        </p:tgtEl>
                                        <p:attrNameLst>
                                          <p:attrName>style.visibility</p:attrName>
                                        </p:attrNameLst>
                                      </p:cBhvr>
                                      <p:to>
                                        <p:strVal val="visible"/>
                                      </p:to>
                                    </p:set>
                                    <p:anim calcmode="lin" valueType="num">
                                      <p:cBhvr additive="base">
                                        <p:cTn id="16" dur="1500"/>
                                        <p:tgtEl>
                                          <p:spTgt spid="1446"/>
                                        </p:tgtEl>
                                        <p:attrNameLst>
                                          <p:attrName>ppt_w</p:attrName>
                                        </p:attrNameLst>
                                      </p:cBhvr>
                                      <p:tavLst>
                                        <p:tav tm="0">
                                          <p:val>
                                            <p:strVal val="0"/>
                                          </p:val>
                                        </p:tav>
                                        <p:tav tm="100000">
                                          <p:val>
                                            <p:strVal val="#ppt_w"/>
                                          </p:val>
                                        </p:tav>
                                      </p:tavLst>
                                    </p:anim>
                                    <p:anim calcmode="lin" valueType="num">
                                      <p:cBhvr additive="base">
                                        <p:cTn id="17" dur="1500"/>
                                        <p:tgtEl>
                                          <p:spTgt spid="1446"/>
                                        </p:tgtEl>
                                        <p:attrNameLst>
                                          <p:attrName>ppt_h</p:attrName>
                                        </p:attrNameLst>
                                      </p:cBhvr>
                                      <p:tavLst>
                                        <p:tav tm="0">
                                          <p:val>
                                            <p:str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1447"/>
                                        </p:tgtEl>
                                        <p:attrNameLst>
                                          <p:attrName>style.visibility</p:attrName>
                                        </p:attrNameLst>
                                      </p:cBhvr>
                                      <p:to>
                                        <p:strVal val="visible"/>
                                      </p:to>
                                    </p:set>
                                    <p:animEffect transition="in" filter="fade">
                                      <p:cBhvr>
                                        <p:cTn id="20" dur="1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Shape 1456"/>
          <p:cNvSpPr txBox="1">
            <a:spLocks noGrp="1"/>
          </p:cNvSpPr>
          <p:nvPr>
            <p:ph type="title"/>
          </p:nvPr>
        </p:nvSpPr>
        <p:spPr>
          <a:xfrm>
            <a:off x="0" y="533400"/>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Putting Policy into Practice</a:t>
            </a:r>
          </a:p>
        </p:txBody>
      </p:sp>
      <p:pic>
        <p:nvPicPr>
          <p:cNvPr id="1457" name="Shape 1457"/>
          <p:cNvPicPr preferRelativeResize="0"/>
          <p:nvPr/>
        </p:nvPicPr>
        <p:blipFill rotWithShape="1">
          <a:blip r:embed="rId3">
            <a:alphaModFix/>
          </a:blip>
          <a:srcRect/>
          <a:stretch/>
        </p:blipFill>
        <p:spPr>
          <a:xfrm>
            <a:off x="3150502" y="4802100"/>
            <a:ext cx="1244872" cy="1660547"/>
          </a:xfrm>
          <a:prstGeom prst="rect">
            <a:avLst/>
          </a:prstGeom>
          <a:noFill/>
          <a:ln w="127000" cap="rnd" cmpd="sng">
            <a:solidFill>
              <a:srgbClr val="FFFFFF"/>
            </a:solidFill>
            <a:prstDash val="solid"/>
            <a:round/>
            <a:headEnd type="none" w="med" len="med"/>
            <a:tailEnd type="none" w="med" len="med"/>
          </a:ln>
          <a:effectLst>
            <a:outerShdw blurRad="76200" dist="95250" dir="10500000" sx="97000" sy="23000" kx="900000" ky="900000" algn="br" rotWithShape="0">
              <a:srgbClr val="000000">
                <a:alpha val="20000"/>
              </a:srgbClr>
            </a:outerShdw>
          </a:effectLst>
        </p:spPr>
      </p:pic>
      <p:sp>
        <p:nvSpPr>
          <p:cNvPr id="1458" name="Shape 1458"/>
          <p:cNvSpPr txBox="1">
            <a:spLocks noGrp="1"/>
          </p:cNvSpPr>
          <p:nvPr>
            <p:ph type="body" idx="1"/>
          </p:nvPr>
        </p:nvSpPr>
        <p:spPr>
          <a:xfrm>
            <a:off x="418744" y="1752600"/>
            <a:ext cx="8229600" cy="289560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rgbClr val="003300"/>
              </a:buClr>
              <a:buSzPct val="100000"/>
              <a:buFont typeface="Calibri"/>
              <a:buChar char=" "/>
            </a:pPr>
            <a:r>
              <a:rPr lang="en-US" sz="2000" b="0" i="0" u="none" strike="noStrike" cap="none" dirty="0">
                <a:solidFill>
                  <a:srgbClr val="006600"/>
                </a:solidFill>
                <a:latin typeface="Calibri"/>
                <a:ea typeface="Calibri"/>
                <a:cs typeface="Calibri"/>
                <a:sym typeface="Calibri"/>
              </a:rPr>
              <a:t>Berkshire Aging and Disability Consortium (ADRC) utilizing the No Wrong Door approach with Person Centered Counseling to meet the consumer’s needs</a:t>
            </a:r>
          </a:p>
          <a:p>
            <a:pPr marL="0" marR="0" lvl="0" indent="0" algn="l" rtl="0">
              <a:lnSpc>
                <a:spcPct val="90000"/>
              </a:lnSpc>
              <a:spcBef>
                <a:spcPts val="1400"/>
              </a:spcBef>
              <a:spcAft>
                <a:spcPts val="0"/>
              </a:spcAft>
              <a:buClr>
                <a:srgbClr val="003300"/>
              </a:buClr>
              <a:buSzPct val="25000"/>
              <a:buFont typeface="Calibri"/>
              <a:buNone/>
            </a:pPr>
            <a:endParaRPr sz="800" b="0" i="0" u="none" strike="noStrike" cap="none" dirty="0">
              <a:solidFill>
                <a:srgbClr val="006600"/>
              </a:solidFill>
              <a:latin typeface="Calibri"/>
              <a:ea typeface="Calibri"/>
              <a:cs typeface="Calibri"/>
              <a:sym typeface="Calibri"/>
            </a:endParaRPr>
          </a:p>
          <a:p>
            <a:pPr marL="91440" marR="0" lvl="0" indent="-91440" algn="l" rtl="0">
              <a:lnSpc>
                <a:spcPct val="90000"/>
              </a:lnSpc>
              <a:spcBef>
                <a:spcPts val="1400"/>
              </a:spcBef>
              <a:spcAft>
                <a:spcPts val="0"/>
              </a:spcAft>
              <a:buClr>
                <a:srgbClr val="003300"/>
              </a:buClr>
              <a:buSzPct val="100000"/>
              <a:buFont typeface="Calibri"/>
              <a:buChar char=" "/>
            </a:pPr>
            <a:r>
              <a:rPr lang="en-US" sz="2000" b="0" i="0" u="none" strike="noStrike" cap="none" dirty="0">
                <a:solidFill>
                  <a:srgbClr val="006600"/>
                </a:solidFill>
                <a:latin typeface="Calibri"/>
                <a:ea typeface="Calibri"/>
                <a:cs typeface="Calibri"/>
                <a:sym typeface="Calibri"/>
              </a:rPr>
              <a:t>SCSEP Job Developer, Linda Kay, met one on one with David to identify what was important </a:t>
            </a:r>
            <a:r>
              <a:rPr lang="en-US" sz="2000" b="0" i="1" u="none" strike="noStrike" cap="none" dirty="0">
                <a:solidFill>
                  <a:srgbClr val="006600"/>
                </a:solidFill>
                <a:latin typeface="Calibri"/>
                <a:ea typeface="Calibri"/>
                <a:cs typeface="Calibri"/>
                <a:sym typeface="Calibri"/>
              </a:rPr>
              <a:t>TO </a:t>
            </a:r>
            <a:r>
              <a:rPr lang="en-US" sz="2000" b="0" i="0" u="none" strike="noStrike" cap="none" dirty="0">
                <a:solidFill>
                  <a:srgbClr val="006600"/>
                </a:solidFill>
                <a:latin typeface="Calibri"/>
                <a:ea typeface="Calibri"/>
                <a:cs typeface="Calibri"/>
                <a:sym typeface="Calibri"/>
              </a:rPr>
              <a:t>David</a:t>
            </a:r>
          </a:p>
          <a:p>
            <a:pPr marL="0" marR="0" lvl="0" indent="0" algn="l" rtl="0">
              <a:lnSpc>
                <a:spcPct val="90000"/>
              </a:lnSpc>
              <a:spcBef>
                <a:spcPts val="1400"/>
              </a:spcBef>
              <a:spcAft>
                <a:spcPts val="0"/>
              </a:spcAft>
              <a:buClr>
                <a:srgbClr val="003300"/>
              </a:buClr>
              <a:buSzPct val="25000"/>
              <a:buFont typeface="Calibri"/>
              <a:buNone/>
            </a:pPr>
            <a:endParaRPr sz="800" b="0" i="0" u="none" strike="noStrike" cap="none" dirty="0">
              <a:solidFill>
                <a:srgbClr val="006600"/>
              </a:solidFill>
              <a:latin typeface="Calibri"/>
              <a:ea typeface="Calibri"/>
              <a:cs typeface="Calibri"/>
              <a:sym typeface="Calibri"/>
            </a:endParaRPr>
          </a:p>
          <a:p>
            <a:pPr marL="91440" marR="0" lvl="0" indent="-91440" algn="l" rtl="0">
              <a:lnSpc>
                <a:spcPct val="90000"/>
              </a:lnSpc>
              <a:spcBef>
                <a:spcPts val="1400"/>
              </a:spcBef>
              <a:spcAft>
                <a:spcPts val="0"/>
              </a:spcAft>
              <a:buClr>
                <a:srgbClr val="003300"/>
              </a:buClr>
              <a:buSzPct val="100000"/>
              <a:buFont typeface="Calibri"/>
              <a:buChar char=" "/>
            </a:pPr>
            <a:r>
              <a:rPr lang="en-US" sz="2000" b="0" i="0" u="none" strike="noStrike" cap="none" dirty="0">
                <a:solidFill>
                  <a:srgbClr val="006600"/>
                </a:solidFill>
                <a:latin typeface="Calibri"/>
                <a:ea typeface="Calibri"/>
                <a:cs typeface="Calibri"/>
                <a:sym typeface="Calibri"/>
              </a:rPr>
              <a:t>David entered the SCSEP program as a custodian at a local church but  shared that his goal was to learn to cook</a:t>
            </a:r>
          </a:p>
          <a:p>
            <a:pPr marL="0" marR="0" lvl="0" indent="0" algn="l" rtl="0">
              <a:lnSpc>
                <a:spcPct val="90000"/>
              </a:lnSpc>
              <a:spcBef>
                <a:spcPts val="1400"/>
              </a:spcBef>
              <a:spcAft>
                <a:spcPts val="0"/>
              </a:spcAft>
              <a:buClr>
                <a:schemeClr val="accent1"/>
              </a:buClr>
              <a:buSzPct val="25000"/>
              <a:buFont typeface="Calibri"/>
              <a:buNone/>
            </a:pPr>
            <a:endParaRPr sz="2400" b="0" i="0" u="none" strike="noStrike" cap="none" dirty="0">
              <a:solidFill>
                <a:srgbClr val="3F3F3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endParaRPr sz="2400" b="0" i="0" u="none" strike="noStrike" cap="none" dirty="0">
              <a:solidFill>
                <a:srgbClr val="3F3F3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endParaRPr sz="2400" b="0" i="0" u="none" strike="noStrike" cap="none"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2400" b="0" i="0" u="none" strike="noStrike" cap="none" dirty="0">
              <a:solidFill>
                <a:srgbClr val="3F3F3F"/>
              </a:solidFill>
              <a:latin typeface="Calibri"/>
              <a:ea typeface="Calibri"/>
              <a:cs typeface="Calibri"/>
              <a:sym typeface="Calibri"/>
            </a:endParaRPr>
          </a:p>
        </p:txBody>
      </p:sp>
      <p:grpSp>
        <p:nvGrpSpPr>
          <p:cNvPr id="1459" name="Shape 1459"/>
          <p:cNvGrpSpPr/>
          <p:nvPr/>
        </p:nvGrpSpPr>
        <p:grpSpPr>
          <a:xfrm>
            <a:off x="511956" y="4754143"/>
            <a:ext cx="2135765" cy="1624748"/>
            <a:chOff x="650904" y="4344296"/>
            <a:chExt cx="2398238" cy="2009029"/>
          </a:xfrm>
        </p:grpSpPr>
        <p:pic>
          <p:nvPicPr>
            <p:cNvPr id="1460" name="Shape 1460" descr="C:\Users\rserre\AppData\Local\Microsoft\Windows\Temporary Internet Files\Content.IE5\4O034BY3\1024px-Monty_open_door.svg[1].png"/>
            <p:cNvPicPr preferRelativeResize="0"/>
            <p:nvPr/>
          </p:nvPicPr>
          <p:blipFill rotWithShape="1">
            <a:blip r:embed="rId4">
              <a:alphaModFix/>
            </a:blip>
            <a:srcRect/>
            <a:stretch/>
          </p:blipFill>
          <p:spPr>
            <a:xfrm>
              <a:off x="685491" y="5167760"/>
              <a:ext cx="2133599" cy="1185564"/>
            </a:xfrm>
            <a:prstGeom prst="rect">
              <a:avLst/>
            </a:prstGeom>
            <a:noFill/>
            <a:ln>
              <a:noFill/>
            </a:ln>
          </p:spPr>
        </p:pic>
        <p:pic>
          <p:nvPicPr>
            <p:cNvPr id="1461" name="Shape 1461"/>
            <p:cNvPicPr preferRelativeResize="0"/>
            <p:nvPr/>
          </p:nvPicPr>
          <p:blipFill rotWithShape="1">
            <a:blip r:embed="rId5">
              <a:alphaModFix/>
            </a:blip>
            <a:srcRect/>
            <a:stretch/>
          </p:blipFill>
          <p:spPr>
            <a:xfrm>
              <a:off x="650904" y="4344296"/>
              <a:ext cx="2398238" cy="790705"/>
            </a:xfrm>
            <a:prstGeom prst="rect">
              <a:avLst/>
            </a:prstGeom>
            <a:noFill/>
            <a:ln>
              <a:noFill/>
            </a:ln>
          </p:spPr>
        </p:pic>
        <p:pic>
          <p:nvPicPr>
            <p:cNvPr id="1462" name="Shape 1462" descr="C:\Users\rserre\AppData\Local\Microsoft\Windows\Temporary Internet Files\Content.IE5\508PC5TI\Yellow_check.svg[1].png"/>
            <p:cNvPicPr preferRelativeResize="0"/>
            <p:nvPr/>
          </p:nvPicPr>
          <p:blipFill rotWithShape="1">
            <a:blip r:embed="rId6">
              <a:alphaModFix/>
            </a:blip>
            <a:srcRect/>
            <a:stretch/>
          </p:blipFill>
          <p:spPr>
            <a:xfrm>
              <a:off x="2165135" y="4724398"/>
              <a:ext cx="410603" cy="410603"/>
            </a:xfrm>
            <a:prstGeom prst="rect">
              <a:avLst/>
            </a:prstGeom>
            <a:noFill/>
            <a:ln>
              <a:noFill/>
            </a:ln>
          </p:spPr>
        </p:pic>
      </p:grpSp>
      <p:pic>
        <p:nvPicPr>
          <p:cNvPr id="1463" name="Shape 1463" descr="C:\Users\rserre\AppData\Local\Microsoft\Windows\Temporary Internet Files\Content.IE5\D3CN0I4V\deaf44d9ea52c4112ffb155bf0b86ac3[1].jpeg"/>
          <p:cNvPicPr preferRelativeResize="0"/>
          <p:nvPr/>
        </p:nvPicPr>
        <p:blipFill rotWithShape="1">
          <a:blip r:embed="rId7">
            <a:alphaModFix/>
          </a:blip>
          <a:srcRect/>
          <a:stretch/>
        </p:blipFill>
        <p:spPr>
          <a:xfrm>
            <a:off x="7150846" y="4854471"/>
            <a:ext cx="1633980" cy="1633980"/>
          </a:xfrm>
          <a:prstGeom prst="rect">
            <a:avLst/>
          </a:prstGeom>
          <a:noFill/>
          <a:ln>
            <a:noFill/>
          </a:ln>
        </p:spPr>
      </p:pic>
      <p:pic>
        <p:nvPicPr>
          <p:cNvPr id="1464" name="Shape 1464"/>
          <p:cNvPicPr preferRelativeResize="0"/>
          <p:nvPr/>
        </p:nvPicPr>
        <p:blipFill rotWithShape="1">
          <a:blip r:embed="rId8">
            <a:alphaModFix/>
          </a:blip>
          <a:srcRect l="21123" r="17230"/>
          <a:stretch/>
        </p:blipFill>
        <p:spPr>
          <a:xfrm>
            <a:off x="4937746" y="4764258"/>
            <a:ext cx="1615453" cy="1724025"/>
          </a:xfrm>
          <a:prstGeom prst="rect">
            <a:avLst/>
          </a:prstGeom>
          <a:noFill/>
          <a:ln>
            <a:noFill/>
          </a:ln>
        </p:spPr>
      </p:pic>
      <p:pic>
        <p:nvPicPr>
          <p:cNvPr id="1465" name="Shape 1465" descr="C:\Users\rserre\AppData\Local\Microsoft\Windows\Temporary Internet Files\Content.IE5\508PC5TI\jean-victor-balin-add[1].png"/>
          <p:cNvPicPr preferRelativeResize="0"/>
          <p:nvPr/>
        </p:nvPicPr>
        <p:blipFill rotWithShape="1">
          <a:blip r:embed="rId9">
            <a:alphaModFix/>
          </a:blip>
          <a:srcRect/>
          <a:stretch/>
        </p:blipFill>
        <p:spPr>
          <a:xfrm>
            <a:off x="2489471" y="5346655"/>
            <a:ext cx="536202" cy="536202"/>
          </a:xfrm>
          <a:prstGeom prst="rect">
            <a:avLst/>
          </a:prstGeom>
          <a:noFill/>
          <a:ln>
            <a:noFill/>
          </a:ln>
        </p:spPr>
      </p:pic>
      <p:pic>
        <p:nvPicPr>
          <p:cNvPr id="1466" name="Shape 1466" descr="C:\Users\rserre\AppData\Local\Microsoft\Windows\Temporary Internet Files\Content.IE5\508PC5TI\jean-victor-balin-add[1].png"/>
          <p:cNvPicPr preferRelativeResize="0"/>
          <p:nvPr/>
        </p:nvPicPr>
        <p:blipFill rotWithShape="1">
          <a:blip r:embed="rId10">
            <a:alphaModFix/>
          </a:blip>
          <a:srcRect/>
          <a:stretch/>
        </p:blipFill>
        <p:spPr>
          <a:xfrm>
            <a:off x="4533544" y="5349457"/>
            <a:ext cx="533399" cy="533399"/>
          </a:xfrm>
          <a:prstGeom prst="rect">
            <a:avLst/>
          </a:prstGeom>
          <a:noFill/>
          <a:ln>
            <a:noFill/>
          </a:ln>
        </p:spPr>
      </p:pic>
      <p:pic>
        <p:nvPicPr>
          <p:cNvPr id="1467" name="Shape 1467" descr="C:\Users\rserre\AppData\Local\Microsoft\Windows\Temporary Internet Files\Content.IE5\D3CN0I4V\120px-Equals_sign.svg[1].png"/>
          <p:cNvPicPr preferRelativeResize="0"/>
          <p:nvPr/>
        </p:nvPicPr>
        <p:blipFill rotWithShape="1">
          <a:blip r:embed="rId11">
            <a:alphaModFix/>
          </a:blip>
          <a:srcRect/>
          <a:stretch/>
        </p:blipFill>
        <p:spPr>
          <a:xfrm>
            <a:off x="6477000" y="5394505"/>
            <a:ext cx="609599" cy="488351"/>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9"/>
                                        </p:tgtEl>
                                        <p:attrNameLst>
                                          <p:attrName>style.visibility</p:attrName>
                                        </p:attrNameLst>
                                      </p:cBhvr>
                                      <p:to>
                                        <p:strVal val="visible"/>
                                      </p:to>
                                    </p:set>
                                    <p:animEffect transition="in" filter="fade">
                                      <p:cBhvr>
                                        <p:cTn id="7" dur="2000"/>
                                        <p:tgtEl>
                                          <p:spTgt spid="1459"/>
                                        </p:tgtEl>
                                      </p:cBhvr>
                                    </p:animEffect>
                                  </p:childTnLst>
                                </p:cTn>
                              </p:par>
                              <p:par>
                                <p:cTn id="8" presetID="10" presetClass="entr" presetSubtype="0" fill="hold" nodeType="withEffect">
                                  <p:stCondLst>
                                    <p:cond delay="0"/>
                                  </p:stCondLst>
                                  <p:childTnLst>
                                    <p:set>
                                      <p:cBhvr>
                                        <p:cTn id="9" dur="1" fill="hold">
                                          <p:stCondLst>
                                            <p:cond delay="0"/>
                                          </p:stCondLst>
                                        </p:cTn>
                                        <p:tgtEl>
                                          <p:spTgt spid="1457"/>
                                        </p:tgtEl>
                                        <p:attrNameLst>
                                          <p:attrName>style.visibility</p:attrName>
                                        </p:attrNameLst>
                                      </p:cBhvr>
                                      <p:to>
                                        <p:strVal val="visible"/>
                                      </p:to>
                                    </p:set>
                                    <p:animEffect transition="in" filter="fade">
                                      <p:cBhvr>
                                        <p:cTn id="10" dur="2000"/>
                                        <p:tgtEl>
                                          <p:spTgt spid="1457"/>
                                        </p:tgtEl>
                                      </p:cBhvr>
                                    </p:animEffect>
                                  </p:childTnLst>
                                </p:cTn>
                              </p:par>
                              <p:par>
                                <p:cTn id="11" presetID="23" presetClass="entr" presetSubtype="16" fill="hold" nodeType="withEffect">
                                  <p:stCondLst>
                                    <p:cond delay="0"/>
                                  </p:stCondLst>
                                  <p:childTnLst>
                                    <p:set>
                                      <p:cBhvr>
                                        <p:cTn id="12" dur="1" fill="hold">
                                          <p:stCondLst>
                                            <p:cond delay="0"/>
                                          </p:stCondLst>
                                        </p:cTn>
                                        <p:tgtEl>
                                          <p:spTgt spid="1464"/>
                                        </p:tgtEl>
                                        <p:attrNameLst>
                                          <p:attrName>style.visibility</p:attrName>
                                        </p:attrNameLst>
                                      </p:cBhvr>
                                      <p:to>
                                        <p:strVal val="visible"/>
                                      </p:to>
                                    </p:set>
                                    <p:anim calcmode="lin" valueType="num">
                                      <p:cBhvr additive="base">
                                        <p:cTn id="13" dur="2000"/>
                                        <p:tgtEl>
                                          <p:spTgt spid="1464"/>
                                        </p:tgtEl>
                                        <p:attrNameLst>
                                          <p:attrName>ppt_w</p:attrName>
                                        </p:attrNameLst>
                                      </p:cBhvr>
                                      <p:tavLst>
                                        <p:tav tm="0">
                                          <p:val>
                                            <p:strVal val="0"/>
                                          </p:val>
                                        </p:tav>
                                        <p:tav tm="100000">
                                          <p:val>
                                            <p:strVal val="#ppt_w"/>
                                          </p:val>
                                        </p:tav>
                                      </p:tavLst>
                                    </p:anim>
                                    <p:anim calcmode="lin" valueType="num">
                                      <p:cBhvr additive="base">
                                        <p:cTn id="14" dur="2000"/>
                                        <p:tgtEl>
                                          <p:spTgt spid="1464"/>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1463"/>
                                        </p:tgtEl>
                                        <p:attrNameLst>
                                          <p:attrName>style.visibility</p:attrName>
                                        </p:attrNameLst>
                                      </p:cBhvr>
                                      <p:to>
                                        <p:strVal val="visible"/>
                                      </p:to>
                                    </p:set>
                                    <p:animEffect transition="in" filter="fade">
                                      <p:cBhvr>
                                        <p:cTn id="17" dur="20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Shape 1472"/>
          <p:cNvSpPr txBox="1">
            <a:spLocks noGrp="1"/>
          </p:cNvSpPr>
          <p:nvPr>
            <p:ph type="title"/>
          </p:nvPr>
        </p:nvSpPr>
        <p:spPr>
          <a:xfrm>
            <a:off x="0" y="533400"/>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RESOURCE TOOLKIT</a:t>
            </a:r>
          </a:p>
        </p:txBody>
      </p:sp>
      <p:grpSp>
        <p:nvGrpSpPr>
          <p:cNvPr id="1473" name="Shape 1473"/>
          <p:cNvGrpSpPr/>
          <p:nvPr/>
        </p:nvGrpSpPr>
        <p:grpSpPr>
          <a:xfrm>
            <a:off x="1950116" y="2221706"/>
            <a:ext cx="5627724" cy="3693289"/>
            <a:chOff x="1950116" y="1721866"/>
            <a:chExt cx="5554069" cy="3693289"/>
          </a:xfrm>
        </p:grpSpPr>
        <p:sp>
          <p:nvSpPr>
            <p:cNvPr id="1474" name="Shape 1474"/>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75" name="Shape 1475"/>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76" name="Shape 1476"/>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477" name="Shape 1477"/>
            <p:cNvGrpSpPr/>
            <p:nvPr/>
          </p:nvGrpSpPr>
          <p:grpSpPr>
            <a:xfrm>
              <a:off x="5071719" y="1725260"/>
              <a:ext cx="2099094" cy="2012574"/>
              <a:chOff x="4176744" y="1815264"/>
              <a:chExt cx="1900094" cy="1882775"/>
            </a:xfrm>
          </p:grpSpPr>
          <p:sp>
            <p:nvSpPr>
              <p:cNvPr id="1478" name="Shape 1478"/>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79" name="Shape 1479"/>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480" name="Shape 1480"/>
            <p:cNvGrpSpPr/>
            <p:nvPr/>
          </p:nvGrpSpPr>
          <p:grpSpPr>
            <a:xfrm>
              <a:off x="5408565" y="3397492"/>
              <a:ext cx="2095620" cy="1676578"/>
              <a:chOff x="4461635" y="3373487"/>
              <a:chExt cx="1896949" cy="1568449"/>
            </a:xfrm>
          </p:grpSpPr>
          <p:sp>
            <p:nvSpPr>
              <p:cNvPr id="1483" name="Shape 1483"/>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81" name="Shape 1481"/>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sp>
          <p:nvSpPr>
            <p:cNvPr id="1485" name="Shape 1485"/>
            <p:cNvSpPr/>
            <p:nvPr/>
          </p:nvSpPr>
          <p:spPr>
            <a:xfrm>
              <a:off x="1950116" y="3397491"/>
              <a:ext cx="1736225" cy="2017664"/>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sp>
        <p:nvSpPr>
          <p:cNvPr id="1487" name="Shape 1487"/>
          <p:cNvSpPr/>
          <p:nvPr/>
        </p:nvSpPr>
        <p:spPr>
          <a:xfrm>
            <a:off x="1558704" y="1892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a:effectLst>
            <a:outerShdw blurRad="107950" dist="12700" dir="5400000" algn="ctr">
              <a:srgbClr val="000000"/>
            </a:outerShdw>
          </a:effectLst>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88" name="Shape 1488"/>
          <p:cNvSpPr txBox="1">
            <a:spLocks noGrp="1"/>
          </p:cNvSpPr>
          <p:nvPr>
            <p:ph type="body" idx="1"/>
          </p:nvPr>
        </p:nvSpPr>
        <p:spPr>
          <a:xfrm>
            <a:off x="1752600" y="2100040"/>
            <a:ext cx="1703517" cy="1003048"/>
          </a:xfrm>
          <a:prstGeom prst="rect">
            <a:avLst/>
          </a:prstGeom>
          <a:noFill/>
          <a:ln>
            <a:noFill/>
          </a:ln>
        </p:spPr>
        <p:txBody>
          <a:bodyPr lIns="0" tIns="45700" rIns="0" bIns="45700" anchor="t" anchorCtr="0">
            <a:noAutofit/>
          </a:bodyPr>
          <a:lstStyle/>
          <a:p>
            <a:pPr marL="0" marR="0" lvl="0" indent="0" algn="l" rtl="0">
              <a:lnSpc>
                <a:spcPct val="80000"/>
              </a:lnSpc>
              <a:spcBef>
                <a:spcPts val="0"/>
              </a:spcBef>
              <a:spcAft>
                <a:spcPts val="0"/>
              </a:spcAft>
              <a:buClr>
                <a:schemeClr val="accent1"/>
              </a:buClr>
              <a:buSzPct val="25000"/>
              <a:buFont typeface="Calibri"/>
              <a:buNone/>
            </a:pPr>
            <a:endParaRPr sz="1600" b="1" i="0" u="none" strike="noStrike" cap="none" dirty="0">
              <a:solidFill>
                <a:srgbClr val="006600"/>
              </a:solidFill>
              <a:latin typeface="Calibri"/>
              <a:ea typeface="Calibri"/>
              <a:cs typeface="Calibri"/>
              <a:sym typeface="Calibri"/>
            </a:endParaRPr>
          </a:p>
          <a:p>
            <a:pPr marL="0" marR="0" lvl="0" indent="0" algn="l" rtl="0">
              <a:lnSpc>
                <a:spcPct val="80000"/>
              </a:lnSpc>
              <a:spcBef>
                <a:spcPts val="1400"/>
              </a:spcBef>
              <a:spcAft>
                <a:spcPts val="0"/>
              </a:spcAft>
              <a:buClr>
                <a:schemeClr val="accent1"/>
              </a:buClr>
              <a:buSzPct val="25000"/>
              <a:buFont typeface="Calibri"/>
              <a:buNone/>
            </a:pPr>
            <a:r>
              <a:rPr lang="en-US" sz="1400" b="1" i="0" u="none" strike="noStrike" cap="none" dirty="0">
                <a:solidFill>
                  <a:srgbClr val="006600"/>
                </a:solidFill>
                <a:latin typeface="Calibri"/>
                <a:ea typeface="Calibri"/>
                <a:cs typeface="Calibri"/>
                <a:sym typeface="Calibri"/>
              </a:rPr>
              <a:t>WORKFORCE</a:t>
            </a:r>
          </a:p>
          <a:p>
            <a:pPr marL="0" marR="0" lvl="0" indent="0" algn="l" rtl="0">
              <a:lnSpc>
                <a:spcPct val="80000"/>
              </a:lnSpc>
              <a:spcBef>
                <a:spcPts val="1400"/>
              </a:spcBef>
              <a:spcAft>
                <a:spcPts val="0"/>
              </a:spcAft>
              <a:buClr>
                <a:schemeClr val="accent1"/>
              </a:buClr>
              <a:buSzPct val="25000"/>
              <a:buFont typeface="Calibri"/>
              <a:buNone/>
            </a:pPr>
            <a:r>
              <a:rPr lang="en-US" sz="1400" b="1" i="0" u="none" strike="noStrike" cap="none" dirty="0">
                <a:solidFill>
                  <a:srgbClr val="006600"/>
                </a:solidFill>
                <a:latin typeface="Calibri"/>
                <a:ea typeface="Calibri"/>
                <a:cs typeface="Calibri"/>
                <a:sym typeface="Calibri"/>
              </a:rPr>
              <a:t>DEVELOPMENT</a:t>
            </a:r>
          </a:p>
        </p:txBody>
      </p:sp>
      <p:sp>
        <p:nvSpPr>
          <p:cNvPr id="19" name="Shape 1503"/>
          <p:cNvSpPr/>
          <p:nvPr/>
        </p:nvSpPr>
        <p:spPr>
          <a:xfrm>
            <a:off x="7221537" y="4168059"/>
            <a:ext cx="550861" cy="8669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 name="Shape 1507"/>
          <p:cNvSpPr/>
          <p:nvPr/>
        </p:nvSpPr>
        <p:spPr>
          <a:xfrm>
            <a:off x="2404772" y="5581255"/>
            <a:ext cx="886649" cy="356253"/>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0" y="533400"/>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RESOURCE TOOLKIT</a:t>
            </a:r>
          </a:p>
        </p:txBody>
      </p:sp>
      <p:grpSp>
        <p:nvGrpSpPr>
          <p:cNvPr id="1494" name="Shape 1494"/>
          <p:cNvGrpSpPr/>
          <p:nvPr/>
        </p:nvGrpSpPr>
        <p:grpSpPr>
          <a:xfrm>
            <a:off x="1950116" y="2145506"/>
            <a:ext cx="5822282" cy="3721892"/>
            <a:chOff x="1950116" y="1721866"/>
            <a:chExt cx="5746081" cy="3721892"/>
          </a:xfrm>
        </p:grpSpPr>
        <p:sp>
          <p:nvSpPr>
            <p:cNvPr id="1495" name="Shape 1495"/>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96" name="Shape 1496"/>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497" name="Shape 1497"/>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498" name="Shape 1498"/>
            <p:cNvGrpSpPr/>
            <p:nvPr/>
          </p:nvGrpSpPr>
          <p:grpSpPr>
            <a:xfrm>
              <a:off x="5073073" y="1721866"/>
              <a:ext cx="2099094" cy="2012574"/>
              <a:chOff x="4177970" y="1812089"/>
              <a:chExt cx="1900094" cy="1882775"/>
            </a:xfrm>
          </p:grpSpPr>
          <p:sp>
            <p:nvSpPr>
              <p:cNvPr id="1499" name="Shape 1499"/>
              <p:cNvSpPr/>
              <p:nvPr/>
            </p:nvSpPr>
            <p:spPr>
              <a:xfrm>
                <a:off x="4177970" y="1812089"/>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00" name="Shape 1500"/>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01" name="Shape 1501"/>
            <p:cNvGrpSpPr/>
            <p:nvPr/>
          </p:nvGrpSpPr>
          <p:grpSpPr>
            <a:xfrm>
              <a:off x="5408564" y="3397492"/>
              <a:ext cx="2287633" cy="1676579"/>
              <a:chOff x="4461635" y="3373487"/>
              <a:chExt cx="2070759" cy="1568450"/>
            </a:xfrm>
          </p:grpSpPr>
          <p:sp>
            <p:nvSpPr>
              <p:cNvPr id="1502" name="Shape 1502"/>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03" name="Shape 1503"/>
              <p:cNvSpPr/>
              <p:nvPr/>
            </p:nvSpPr>
            <p:spPr>
              <a:xfrm>
                <a:off x="6040282" y="3698039"/>
                <a:ext cx="492112" cy="811080"/>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04" name="Shape 1504"/>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05" name="Shape 1505"/>
            <p:cNvGrpSpPr/>
            <p:nvPr/>
          </p:nvGrpSpPr>
          <p:grpSpPr>
            <a:xfrm>
              <a:off x="1950116" y="3397492"/>
              <a:ext cx="1736225" cy="2046266"/>
              <a:chOff x="3805794" y="4755064"/>
              <a:chExt cx="1571624" cy="1914295"/>
            </a:xfrm>
          </p:grpSpPr>
          <p:sp>
            <p:nvSpPr>
              <p:cNvPr id="1506" name="Shape 1506"/>
              <p:cNvSpPr/>
              <p:nvPr/>
            </p:nvSpPr>
            <p:spPr>
              <a:xfrm>
                <a:off x="3805794" y="4755064"/>
                <a:ext cx="1571624" cy="1887538"/>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07" name="Shape 1507"/>
              <p:cNvSpPr/>
              <p:nvPr/>
            </p:nvSpPr>
            <p:spPr>
              <a:xfrm>
                <a:off x="4211960" y="6336082"/>
                <a:ext cx="792087" cy="333277"/>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sp>
        <p:nvSpPr>
          <p:cNvPr id="1508" name="Shape 1508"/>
          <p:cNvSpPr/>
          <p:nvPr/>
        </p:nvSpPr>
        <p:spPr>
          <a:xfrm>
            <a:off x="2848096" y="1905000"/>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a:effectLst>
            <a:outerShdw blurRad="107950" dist="12700" dir="5400000" algn="ctr">
              <a:srgbClr val="000000"/>
            </a:outerShdw>
          </a:effectLst>
        </p:spPr>
        <p:txBody>
          <a:bodyPr lIns="91425" tIns="45700" rIns="91425" bIns="360000" anchor="ctr" anchorCtr="0">
            <a:noAutofit/>
          </a:bodyPr>
          <a:lstStyle/>
          <a:p>
            <a:pPr marL="0" marR="0" lvl="0" indent="0" algn="ctr" rtl="0">
              <a:spcBef>
                <a:spcPts val="0"/>
              </a:spcBef>
              <a:buSzPct val="25000"/>
              <a:buNone/>
            </a:pPr>
            <a:r>
              <a:rPr lang="en-US" sz="1800" b="1" cap="none" dirty="0">
                <a:solidFill>
                  <a:srgbClr val="003300"/>
                </a:solidFill>
                <a:latin typeface="Calibri"/>
                <a:ea typeface="Calibri"/>
                <a:cs typeface="Calibri"/>
                <a:sym typeface="Calibri"/>
              </a:rPr>
              <a:t>    </a:t>
            </a:r>
          </a:p>
          <a:p>
            <a:pPr marL="0" marR="0" lvl="0" indent="0" algn="ctr" rtl="0">
              <a:spcBef>
                <a:spcPts val="0"/>
              </a:spcBef>
              <a:buSzPct val="25000"/>
              <a:buNone/>
            </a:pPr>
            <a:r>
              <a:rPr lang="en-US" sz="1800" b="1" cap="none" dirty="0">
                <a:solidFill>
                  <a:srgbClr val="003300"/>
                </a:solidFill>
                <a:latin typeface="Calibri"/>
                <a:ea typeface="Calibri"/>
                <a:cs typeface="Calibri"/>
                <a:sym typeface="Calibri"/>
              </a:rPr>
              <a:t>  </a:t>
            </a:r>
          </a:p>
          <a:p>
            <a:pPr marL="0" marR="0" lvl="0" indent="0" algn="ctr" rtl="0">
              <a:spcBef>
                <a:spcPts val="0"/>
              </a:spcBef>
              <a:buNone/>
            </a:pPr>
            <a:endParaRPr sz="1800" b="1" cap="none" dirty="0">
              <a:solidFill>
                <a:srgbClr val="8D8D90"/>
              </a:solidFill>
              <a:latin typeface="Calibri"/>
              <a:ea typeface="Calibri"/>
              <a:cs typeface="Calibri"/>
              <a:sym typeface="Calibri"/>
            </a:endParaRPr>
          </a:p>
        </p:txBody>
      </p:sp>
      <p:sp>
        <p:nvSpPr>
          <p:cNvPr id="18" name="Shape 1488"/>
          <p:cNvSpPr txBox="1">
            <a:spLocks noGrp="1"/>
          </p:cNvSpPr>
          <p:nvPr>
            <p:ph type="body" idx="1"/>
          </p:nvPr>
        </p:nvSpPr>
        <p:spPr>
          <a:xfrm>
            <a:off x="3548221" y="2172921"/>
            <a:ext cx="1703517" cy="1003048"/>
          </a:xfrm>
          <a:prstGeom prst="rect">
            <a:avLst/>
          </a:prstGeom>
          <a:noFill/>
          <a:ln>
            <a:noFill/>
          </a:ln>
        </p:spPr>
        <p:txBody>
          <a:bodyPr lIns="0" tIns="45700" rIns="0" bIns="45700" anchor="t" anchorCtr="0">
            <a:noAutofit/>
          </a:bodyPr>
          <a:lstStyle/>
          <a:p>
            <a:pPr marL="0" marR="0" lvl="0" indent="0" algn="l" rtl="0">
              <a:lnSpc>
                <a:spcPct val="80000"/>
              </a:lnSpc>
              <a:spcBef>
                <a:spcPts val="0"/>
              </a:spcBef>
              <a:spcAft>
                <a:spcPts val="0"/>
              </a:spcAft>
              <a:buClr>
                <a:schemeClr val="accent1"/>
              </a:buClr>
              <a:buSzPct val="25000"/>
              <a:buFont typeface="Calibri"/>
              <a:buNone/>
            </a:pPr>
            <a:r>
              <a:rPr lang="en-US" sz="1400" b="1" dirty="0" smtClean="0">
                <a:solidFill>
                  <a:srgbClr val="006600"/>
                </a:solidFill>
              </a:rPr>
              <a:t>COMPUTER </a:t>
            </a:r>
          </a:p>
          <a:p>
            <a:pPr marL="0" marR="0" lvl="0" indent="0" algn="l" rtl="0">
              <a:lnSpc>
                <a:spcPct val="80000"/>
              </a:lnSpc>
              <a:spcBef>
                <a:spcPts val="0"/>
              </a:spcBef>
              <a:spcAft>
                <a:spcPts val="0"/>
              </a:spcAft>
              <a:buClr>
                <a:schemeClr val="accent1"/>
              </a:buClr>
              <a:buSzPct val="25000"/>
              <a:buFont typeface="Calibri"/>
              <a:buNone/>
            </a:pPr>
            <a:endParaRPr lang="en-US" sz="1400" b="1" dirty="0">
              <a:solidFill>
                <a:srgbClr val="006600"/>
              </a:solidFill>
            </a:endParaRPr>
          </a:p>
          <a:p>
            <a:pPr marL="0" marR="0" lvl="0" indent="0" algn="l" rtl="0">
              <a:lnSpc>
                <a:spcPct val="80000"/>
              </a:lnSpc>
              <a:spcBef>
                <a:spcPts val="0"/>
              </a:spcBef>
              <a:spcAft>
                <a:spcPts val="0"/>
              </a:spcAft>
              <a:buClr>
                <a:schemeClr val="accent1"/>
              </a:buClr>
              <a:buSzPct val="25000"/>
              <a:buFont typeface="Calibri"/>
              <a:buNone/>
            </a:pPr>
            <a:r>
              <a:rPr lang="en-US" sz="1400" b="1" dirty="0" smtClean="0">
                <a:solidFill>
                  <a:srgbClr val="006600"/>
                </a:solidFill>
              </a:rPr>
              <a:t>TRAINING</a:t>
            </a:r>
            <a:endParaRPr sz="1600" b="1" i="0" u="none" strike="noStrike" cap="none" dirty="0">
              <a:solidFill>
                <a:srgbClr val="006600"/>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Shape 1513"/>
          <p:cNvSpPr txBox="1">
            <a:spLocks noGrp="1"/>
          </p:cNvSpPr>
          <p:nvPr>
            <p:ph type="title"/>
          </p:nvPr>
        </p:nvSpPr>
        <p:spPr>
          <a:xfrm>
            <a:off x="0" y="533400"/>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 </a:t>
            </a:r>
            <a:r>
              <a:rPr lang="en-US" sz="4800" b="0" i="0" u="none" strike="noStrike" cap="none">
                <a:solidFill>
                  <a:srgbClr val="006600"/>
                </a:solidFill>
                <a:latin typeface="Calibri"/>
                <a:ea typeface="Calibri"/>
                <a:cs typeface="Calibri"/>
                <a:sym typeface="Calibri"/>
              </a:rPr>
              <a:t>RESOURCE TOOLKIT</a:t>
            </a:r>
          </a:p>
        </p:txBody>
      </p:sp>
      <p:grpSp>
        <p:nvGrpSpPr>
          <p:cNvPr id="1514" name="Shape 1514"/>
          <p:cNvGrpSpPr/>
          <p:nvPr/>
        </p:nvGrpSpPr>
        <p:grpSpPr>
          <a:xfrm>
            <a:off x="1935719" y="2526506"/>
            <a:ext cx="5822283" cy="3721893"/>
            <a:chOff x="1950116" y="1721866"/>
            <a:chExt cx="5746082" cy="3721893"/>
          </a:xfrm>
        </p:grpSpPr>
        <p:sp>
          <p:nvSpPr>
            <p:cNvPr id="1515" name="Shape 1515"/>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16" name="Shape 1516"/>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17" name="Shape 1517"/>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518" name="Shape 1518"/>
            <p:cNvGrpSpPr/>
            <p:nvPr/>
          </p:nvGrpSpPr>
          <p:grpSpPr>
            <a:xfrm>
              <a:off x="5071719" y="1725260"/>
              <a:ext cx="2099094" cy="2012574"/>
              <a:chOff x="4176744" y="1815264"/>
              <a:chExt cx="1900094" cy="1882775"/>
            </a:xfrm>
          </p:grpSpPr>
          <p:sp>
            <p:nvSpPr>
              <p:cNvPr id="1519" name="Shape 1519"/>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0" name="Shape 1520"/>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21" name="Shape 1521"/>
            <p:cNvGrpSpPr/>
            <p:nvPr/>
          </p:nvGrpSpPr>
          <p:grpSpPr>
            <a:xfrm>
              <a:off x="5408564" y="3397492"/>
              <a:ext cx="2287633" cy="1676579"/>
              <a:chOff x="4461635" y="3373487"/>
              <a:chExt cx="2070759" cy="1568450"/>
            </a:xfrm>
          </p:grpSpPr>
          <p:sp>
            <p:nvSpPr>
              <p:cNvPr id="1522" name="Shape 1522"/>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23" name="Shape 1523"/>
              <p:cNvSpPr/>
              <p:nvPr/>
            </p:nvSpPr>
            <p:spPr>
              <a:xfrm>
                <a:off x="6040282" y="3698039"/>
                <a:ext cx="492112" cy="811080"/>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4" name="Shape 1524"/>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25" name="Shape 1525"/>
            <p:cNvGrpSpPr/>
            <p:nvPr/>
          </p:nvGrpSpPr>
          <p:grpSpPr>
            <a:xfrm>
              <a:off x="1950116" y="3397492"/>
              <a:ext cx="1736225" cy="2046266"/>
              <a:chOff x="3805794" y="4755064"/>
              <a:chExt cx="1571624" cy="1914295"/>
            </a:xfrm>
          </p:grpSpPr>
          <p:sp>
            <p:nvSpPr>
              <p:cNvPr id="1526" name="Shape 1526"/>
              <p:cNvSpPr/>
              <p:nvPr/>
            </p:nvSpPr>
            <p:spPr>
              <a:xfrm>
                <a:off x="3805794" y="4755064"/>
                <a:ext cx="1571624" cy="1887538"/>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27" name="Shape 1527"/>
              <p:cNvSpPr/>
              <p:nvPr/>
            </p:nvSpPr>
            <p:spPr>
              <a:xfrm>
                <a:off x="4211960" y="6336082"/>
                <a:ext cx="792087" cy="333277"/>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grpSp>
        <p:nvGrpSpPr>
          <p:cNvPr id="1528" name="Shape 1528"/>
          <p:cNvGrpSpPr/>
          <p:nvPr/>
        </p:nvGrpSpPr>
        <p:grpSpPr>
          <a:xfrm>
            <a:off x="5401552" y="1978254"/>
            <a:ext cx="2099094" cy="2012574"/>
            <a:chOff x="3889004" y="1812023"/>
            <a:chExt cx="1900094" cy="1882775"/>
          </a:xfrm>
        </p:grpSpPr>
        <p:sp>
          <p:nvSpPr>
            <p:cNvPr id="1529" name="Shape 1529"/>
            <p:cNvSpPr/>
            <p:nvPr/>
          </p:nvSpPr>
          <p:spPr>
            <a:xfrm>
              <a:off x="3889004" y="1812023"/>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a:effectLst>
              <a:outerShdw blurRad="107950" dist="12700" dir="5400000" algn="ctr">
                <a:srgbClr val="000000"/>
              </a:outerShdw>
            </a:effectLst>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30" name="Shape 1530"/>
            <p:cNvSpPr/>
            <p:nvPr/>
          </p:nvSpPr>
          <p:spPr>
            <a:xfrm rot="10800000">
              <a:off x="5400754" y="2242492"/>
              <a:ext cx="371983" cy="792087"/>
            </a:xfrm>
            <a:prstGeom prst="rect">
              <a:avLst/>
            </a:prstGeom>
            <a:solidFill>
              <a:srgbClr val="7030A0"/>
            </a:solidFill>
            <a:ln>
              <a:noFill/>
            </a:ln>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1531" name="Shape 1531"/>
          <p:cNvSpPr txBox="1">
            <a:spLocks noGrp="1"/>
          </p:cNvSpPr>
          <p:nvPr>
            <p:ph type="body" idx="1"/>
          </p:nvPr>
        </p:nvSpPr>
        <p:spPr>
          <a:xfrm>
            <a:off x="5974907" y="2210294"/>
            <a:ext cx="1507663" cy="1063683"/>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dirty="0">
                <a:solidFill>
                  <a:srgbClr val="00B050"/>
                </a:solidFill>
                <a:latin typeface="Calibri"/>
                <a:ea typeface="Calibri"/>
                <a:cs typeface="Calibri"/>
                <a:sym typeface="Calibri"/>
              </a:rPr>
              <a:t>PERSONAL</a:t>
            </a: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dirty="0">
                <a:solidFill>
                  <a:srgbClr val="00B050"/>
                </a:solidFill>
                <a:latin typeface="Calibri"/>
                <a:ea typeface="Calibri"/>
                <a:cs typeface="Calibri"/>
                <a:sym typeface="Calibri"/>
              </a:rPr>
              <a:t>APPEARANCE </a:t>
            </a: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dirty="0">
                <a:solidFill>
                  <a:srgbClr val="00B050"/>
                </a:solidFill>
                <a:latin typeface="Calibri"/>
                <a:ea typeface="Calibri"/>
                <a:cs typeface="Calibri"/>
                <a:sym typeface="Calibri"/>
              </a:rPr>
              <a:t>&amp; HYGIENE</a:t>
            </a:r>
          </a:p>
          <a:p>
            <a:pPr marL="91440" marR="0" lvl="0" indent="-91440" algn="l" rtl="0">
              <a:lnSpc>
                <a:spcPct val="90000"/>
              </a:lnSpc>
              <a:spcBef>
                <a:spcPts val="1400"/>
              </a:spcBef>
              <a:spcAft>
                <a:spcPts val="0"/>
              </a:spcAft>
              <a:buClr>
                <a:schemeClr val="accent1"/>
              </a:buClr>
              <a:buSzPct val="100000"/>
              <a:buFont typeface="Calibri"/>
              <a:buNone/>
            </a:pPr>
            <a:endParaRPr sz="2000" b="1" i="0" u="none" strike="noStrike" cap="none" dirty="0">
              <a:solidFill>
                <a:srgbClr val="00B050"/>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ENGINEERING - HOOSAC TUNNEL</a:t>
            </a:r>
          </a:p>
        </p:txBody>
      </p:sp>
      <p:pic>
        <p:nvPicPr>
          <p:cNvPr id="1011" name="Shape 1011"/>
          <p:cNvPicPr preferRelativeResize="0">
            <a:picLocks noGrp="1"/>
          </p:cNvPicPr>
          <p:nvPr>
            <p:ph type="body" idx="1"/>
          </p:nvPr>
        </p:nvPicPr>
        <p:blipFill rotWithShape="1">
          <a:blip r:embed="rId3">
            <a:alphaModFix/>
          </a:blip>
          <a:srcRect/>
          <a:stretch/>
        </p:blipFill>
        <p:spPr>
          <a:xfrm>
            <a:off x="1051104" y="1524000"/>
            <a:ext cx="6881813" cy="4572000"/>
          </a:xfrm>
          <a:prstGeom prst="rect">
            <a:avLst/>
          </a:prstGeom>
          <a:noFill/>
          <a:ln>
            <a:noFill/>
          </a:ln>
        </p:spPr>
      </p:pic>
      <p:sp>
        <p:nvSpPr>
          <p:cNvPr id="1012" name="Shape 1012"/>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grpSp>
        <p:nvGrpSpPr>
          <p:cNvPr id="1536" name="Shape 1536"/>
          <p:cNvGrpSpPr/>
          <p:nvPr/>
        </p:nvGrpSpPr>
        <p:grpSpPr>
          <a:xfrm>
            <a:off x="1935719" y="2319893"/>
            <a:ext cx="5822283" cy="3721893"/>
            <a:chOff x="1950116" y="1721866"/>
            <a:chExt cx="5746082" cy="3721893"/>
          </a:xfrm>
        </p:grpSpPr>
        <p:sp>
          <p:nvSpPr>
            <p:cNvPr id="1537" name="Shape 1537"/>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38" name="Shape 1538"/>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39" name="Shape 1539"/>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540" name="Shape 1540"/>
            <p:cNvGrpSpPr/>
            <p:nvPr/>
          </p:nvGrpSpPr>
          <p:grpSpPr>
            <a:xfrm>
              <a:off x="5071719" y="1725260"/>
              <a:ext cx="2099094" cy="2012574"/>
              <a:chOff x="4176744" y="1815264"/>
              <a:chExt cx="1900094" cy="1882775"/>
            </a:xfrm>
          </p:grpSpPr>
          <p:sp>
            <p:nvSpPr>
              <p:cNvPr id="1541" name="Shape 1541"/>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42" name="Shape 1542"/>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43" name="Shape 1543"/>
            <p:cNvGrpSpPr/>
            <p:nvPr/>
          </p:nvGrpSpPr>
          <p:grpSpPr>
            <a:xfrm>
              <a:off x="5408564" y="3397492"/>
              <a:ext cx="2287633" cy="1676579"/>
              <a:chOff x="4461635" y="3373487"/>
              <a:chExt cx="2070759" cy="1568450"/>
            </a:xfrm>
          </p:grpSpPr>
          <p:sp>
            <p:nvSpPr>
              <p:cNvPr id="1544" name="Shape 1544"/>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45" name="Shape 1545"/>
              <p:cNvSpPr/>
              <p:nvPr/>
            </p:nvSpPr>
            <p:spPr>
              <a:xfrm>
                <a:off x="6040282" y="3698039"/>
                <a:ext cx="492112" cy="811080"/>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46" name="Shape 1546"/>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47" name="Shape 1547"/>
            <p:cNvGrpSpPr/>
            <p:nvPr/>
          </p:nvGrpSpPr>
          <p:grpSpPr>
            <a:xfrm>
              <a:off x="1950116" y="3397492"/>
              <a:ext cx="1736225" cy="2046266"/>
              <a:chOff x="3805794" y="4755064"/>
              <a:chExt cx="1571624" cy="1914295"/>
            </a:xfrm>
          </p:grpSpPr>
          <p:sp>
            <p:nvSpPr>
              <p:cNvPr id="1548" name="Shape 1548"/>
              <p:cNvSpPr/>
              <p:nvPr/>
            </p:nvSpPr>
            <p:spPr>
              <a:xfrm>
                <a:off x="3805794" y="4755064"/>
                <a:ext cx="1571624" cy="1887538"/>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49" name="Shape 1549"/>
              <p:cNvSpPr/>
              <p:nvPr/>
            </p:nvSpPr>
            <p:spPr>
              <a:xfrm>
                <a:off x="4211960" y="6336082"/>
                <a:ext cx="792087" cy="333277"/>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sp>
        <p:nvSpPr>
          <p:cNvPr id="1550" name="Shape 1550"/>
          <p:cNvSpPr txBox="1">
            <a:spLocks noGrp="1"/>
          </p:cNvSpPr>
          <p:nvPr>
            <p:ph type="title"/>
          </p:nvPr>
        </p:nvSpPr>
        <p:spPr>
          <a:xfrm>
            <a:off x="0" y="533400"/>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RESOURCE TOOLKIT</a:t>
            </a:r>
          </a:p>
        </p:txBody>
      </p:sp>
      <p:sp>
        <p:nvSpPr>
          <p:cNvPr id="1551" name="Shape 1551"/>
          <p:cNvSpPr/>
          <p:nvPr/>
        </p:nvSpPr>
        <p:spPr>
          <a:xfrm>
            <a:off x="1389711" y="4537285"/>
            <a:ext cx="1736223" cy="2017665"/>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a:effectLst>
            <a:outerShdw blurRad="50800" dist="38100" dir="2700000" algn="tl" rotWithShape="0">
              <a:prstClr val="black">
                <a:alpha val="40000"/>
              </a:prstClr>
            </a:outerShdw>
          </a:effectLst>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52" name="Shape 1552"/>
          <p:cNvSpPr txBox="1">
            <a:spLocks noGrp="1"/>
          </p:cNvSpPr>
          <p:nvPr>
            <p:ph type="body" idx="1"/>
          </p:nvPr>
        </p:nvSpPr>
        <p:spPr>
          <a:xfrm>
            <a:off x="1518562" y="4833808"/>
            <a:ext cx="1478519" cy="1066799"/>
          </a:xfrm>
          <a:prstGeom prst="rect">
            <a:avLst/>
          </a:prstGeom>
          <a:noFill/>
          <a:ln>
            <a:noFill/>
          </a:ln>
        </p:spPr>
        <p:txBody>
          <a:bodyPr lIns="0" tIns="45700" rIns="0" bIns="45700" anchor="t" anchorCtr="0">
            <a:noAutofit/>
          </a:bodyPr>
          <a:lstStyle/>
          <a:p>
            <a:pPr marL="0" marR="0" lvl="0" indent="0" algn="ctr" rtl="0">
              <a:lnSpc>
                <a:spcPct val="90000"/>
              </a:lnSpc>
              <a:spcBef>
                <a:spcPts val="0"/>
              </a:spcBef>
              <a:spcAft>
                <a:spcPts val="0"/>
              </a:spcAft>
              <a:buClr>
                <a:schemeClr val="accent1"/>
              </a:buClr>
              <a:buSzPct val="25000"/>
              <a:buFont typeface="Calibri"/>
              <a:buNone/>
            </a:pPr>
            <a:r>
              <a:rPr lang="en-US" sz="1500" b="1" i="0" u="none" strike="noStrike" cap="none" dirty="0">
                <a:solidFill>
                  <a:srgbClr val="FFFF00"/>
                </a:solidFill>
                <a:latin typeface="Calibri"/>
                <a:ea typeface="Calibri"/>
                <a:cs typeface="Calibri"/>
                <a:sym typeface="Calibri"/>
              </a:rPr>
              <a:t>SPECIALIZED</a:t>
            </a:r>
          </a:p>
          <a:p>
            <a:pPr marL="0" marR="0" lvl="0" indent="0" algn="ctr" rtl="0">
              <a:lnSpc>
                <a:spcPct val="90000"/>
              </a:lnSpc>
              <a:spcBef>
                <a:spcPts val="1400"/>
              </a:spcBef>
              <a:spcAft>
                <a:spcPts val="0"/>
              </a:spcAft>
              <a:buClr>
                <a:schemeClr val="accent1"/>
              </a:buClr>
              <a:buSzPct val="25000"/>
              <a:buFont typeface="Calibri"/>
              <a:buNone/>
            </a:pPr>
            <a:r>
              <a:rPr lang="en-US" sz="1500" b="1" i="0" u="none" strike="noStrike" cap="none" dirty="0">
                <a:solidFill>
                  <a:srgbClr val="FFFF00"/>
                </a:solidFill>
                <a:latin typeface="Calibri"/>
                <a:ea typeface="Calibri"/>
                <a:cs typeface="Calibri"/>
                <a:sym typeface="Calibri"/>
              </a:rPr>
              <a:t>CAREER </a:t>
            </a:r>
          </a:p>
          <a:p>
            <a:pPr marL="0" marR="0" lvl="0" indent="0" algn="ctr" rtl="0">
              <a:lnSpc>
                <a:spcPct val="90000"/>
              </a:lnSpc>
              <a:spcBef>
                <a:spcPts val="1400"/>
              </a:spcBef>
              <a:spcAft>
                <a:spcPts val="0"/>
              </a:spcAft>
              <a:buClr>
                <a:schemeClr val="accent1"/>
              </a:buClr>
              <a:buSzPct val="25000"/>
              <a:buFont typeface="Calibri"/>
              <a:buNone/>
            </a:pPr>
            <a:r>
              <a:rPr lang="en-US" sz="1500" b="1" i="0" u="none" strike="noStrike" cap="none" dirty="0">
                <a:solidFill>
                  <a:srgbClr val="FFFF00"/>
                </a:solidFill>
                <a:latin typeface="Calibri"/>
                <a:ea typeface="Calibri"/>
                <a:cs typeface="Calibri"/>
                <a:sym typeface="Calibri"/>
              </a:rPr>
              <a:t>TRAINING</a:t>
            </a:r>
          </a:p>
        </p:txBody>
      </p:sp>
      <p:sp>
        <p:nvSpPr>
          <p:cNvPr id="2" name="Rectangle 1"/>
          <p:cNvSpPr/>
          <p:nvPr/>
        </p:nvSpPr>
        <p:spPr>
          <a:xfrm>
            <a:off x="1389711" y="6324600"/>
            <a:ext cx="1736223"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Shape 1553"/>
          <p:cNvSpPr/>
          <p:nvPr/>
        </p:nvSpPr>
        <p:spPr>
          <a:xfrm>
            <a:off x="1389711" y="6247931"/>
            <a:ext cx="1736223" cy="76670"/>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 name="Rectangle 2"/>
          <p:cNvSpPr/>
          <p:nvPr/>
        </p:nvSpPr>
        <p:spPr>
          <a:xfrm>
            <a:off x="1389710" y="6400800"/>
            <a:ext cx="1736223" cy="2268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Shape 1558"/>
          <p:cNvSpPr txBox="1">
            <a:spLocks noGrp="1"/>
          </p:cNvSpPr>
          <p:nvPr>
            <p:ph type="title"/>
          </p:nvPr>
        </p:nvSpPr>
        <p:spPr>
          <a:xfrm>
            <a:off x="822959" y="286607"/>
            <a:ext cx="7543800" cy="1450800"/>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RESORCE TOOLKIT</a:t>
            </a:r>
          </a:p>
        </p:txBody>
      </p:sp>
      <p:grpSp>
        <p:nvGrpSpPr>
          <p:cNvPr id="1559" name="Shape 1559"/>
          <p:cNvGrpSpPr/>
          <p:nvPr/>
        </p:nvGrpSpPr>
        <p:grpSpPr>
          <a:xfrm>
            <a:off x="1873916" y="2361824"/>
            <a:ext cx="5822283" cy="3693290"/>
            <a:chOff x="1950116" y="1721866"/>
            <a:chExt cx="5746082" cy="3693290"/>
          </a:xfrm>
        </p:grpSpPr>
        <p:sp>
          <p:nvSpPr>
            <p:cNvPr id="1560" name="Shape 1560"/>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61" name="Shape 1561"/>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62" name="Shape 1562"/>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563" name="Shape 1563"/>
            <p:cNvGrpSpPr/>
            <p:nvPr/>
          </p:nvGrpSpPr>
          <p:grpSpPr>
            <a:xfrm>
              <a:off x="5071719" y="1725260"/>
              <a:ext cx="2099094" cy="2012574"/>
              <a:chOff x="4176744" y="1815264"/>
              <a:chExt cx="1900094" cy="1882775"/>
            </a:xfrm>
          </p:grpSpPr>
          <p:sp>
            <p:nvSpPr>
              <p:cNvPr id="1564" name="Shape 1564"/>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65" name="Shape 1565"/>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66" name="Shape 1566"/>
            <p:cNvGrpSpPr/>
            <p:nvPr/>
          </p:nvGrpSpPr>
          <p:grpSpPr>
            <a:xfrm>
              <a:off x="5408564" y="3397492"/>
              <a:ext cx="2287633" cy="1676579"/>
              <a:chOff x="4461635" y="3373487"/>
              <a:chExt cx="2070759" cy="1568450"/>
            </a:xfrm>
          </p:grpSpPr>
          <p:sp>
            <p:nvSpPr>
              <p:cNvPr id="1567" name="Shape 1567"/>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68" name="Shape 1568"/>
              <p:cNvSpPr/>
              <p:nvPr/>
            </p:nvSpPr>
            <p:spPr>
              <a:xfrm>
                <a:off x="6040282" y="3698039"/>
                <a:ext cx="492112" cy="811080"/>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69" name="Shape 1569"/>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70" name="Shape 1570"/>
            <p:cNvGrpSpPr/>
            <p:nvPr/>
          </p:nvGrpSpPr>
          <p:grpSpPr>
            <a:xfrm>
              <a:off x="1950116" y="3397491"/>
              <a:ext cx="3028943" cy="2017664"/>
              <a:chOff x="3805794" y="4755064"/>
              <a:chExt cx="2741789" cy="1887538"/>
            </a:xfrm>
          </p:grpSpPr>
          <p:sp>
            <p:nvSpPr>
              <p:cNvPr id="1571" name="Shape 1571"/>
              <p:cNvSpPr/>
              <p:nvPr/>
            </p:nvSpPr>
            <p:spPr>
              <a:xfrm>
                <a:off x="3805794" y="4755064"/>
                <a:ext cx="1571624" cy="1887538"/>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72" name="Shape 1572"/>
              <p:cNvSpPr/>
              <p:nvPr/>
            </p:nvSpPr>
            <p:spPr>
              <a:xfrm>
                <a:off x="5755496" y="5990237"/>
                <a:ext cx="792087" cy="333277"/>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sp>
        <p:nvSpPr>
          <p:cNvPr id="1573" name="Shape 1573"/>
          <p:cNvSpPr/>
          <p:nvPr/>
        </p:nvSpPr>
        <p:spPr>
          <a:xfrm>
            <a:off x="2514600" y="5721373"/>
            <a:ext cx="533399" cy="333741"/>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74" name="Shape 1574"/>
          <p:cNvSpPr/>
          <p:nvPr/>
        </p:nvSpPr>
        <p:spPr>
          <a:xfrm>
            <a:off x="2753540" y="4724219"/>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a:effectLst>
            <a:outerShdw blurRad="107950" dist="12700" dir="5400000" algn="ctr">
              <a:srgbClr val="000000"/>
            </a:outerShdw>
          </a:effectLst>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75" name="Shape 1575"/>
          <p:cNvSpPr txBox="1">
            <a:spLocks noGrp="1"/>
          </p:cNvSpPr>
          <p:nvPr>
            <p:ph type="body" idx="1"/>
          </p:nvPr>
        </p:nvSpPr>
        <p:spPr>
          <a:xfrm>
            <a:off x="3259002" y="5326156"/>
            <a:ext cx="1828800" cy="533399"/>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dirty="0">
                <a:solidFill>
                  <a:srgbClr val="006600"/>
                </a:solidFill>
                <a:latin typeface="Calibri"/>
                <a:ea typeface="Calibri"/>
                <a:cs typeface="Calibri"/>
                <a:sym typeface="Calibri"/>
              </a:rPr>
              <a:t>TRANSPORTATION</a:t>
            </a:r>
          </a:p>
        </p:txBody>
      </p:sp>
      <p:sp>
        <p:nvSpPr>
          <p:cNvPr id="1576" name="Shape 1576"/>
          <p:cNvSpPr/>
          <p:nvPr/>
        </p:nvSpPr>
        <p:spPr>
          <a:xfrm>
            <a:off x="3733800" y="5943600"/>
            <a:ext cx="457200" cy="445023"/>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Shape 1581"/>
          <p:cNvSpPr txBox="1">
            <a:spLocks noGrp="1"/>
          </p:cNvSpPr>
          <p:nvPr>
            <p:ph type="title"/>
          </p:nvPr>
        </p:nvSpPr>
        <p:spPr>
          <a:xfrm>
            <a:off x="0" y="533400"/>
            <a:ext cx="9144000" cy="9905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006600"/>
              </a:buClr>
              <a:buSzPct val="25000"/>
              <a:buFont typeface="Calibri"/>
              <a:buNone/>
            </a:pPr>
            <a:r>
              <a:rPr lang="en-US" sz="4800" b="0" i="0" u="none" strike="noStrike" cap="none">
                <a:solidFill>
                  <a:srgbClr val="006600"/>
                </a:solidFill>
                <a:latin typeface="Calibri"/>
                <a:ea typeface="Calibri"/>
                <a:cs typeface="Calibri"/>
                <a:sym typeface="Calibri"/>
              </a:rPr>
              <a:t>RESOURCE TOOL KIT</a:t>
            </a:r>
          </a:p>
        </p:txBody>
      </p:sp>
      <p:grpSp>
        <p:nvGrpSpPr>
          <p:cNvPr id="1582" name="Shape 1582"/>
          <p:cNvGrpSpPr/>
          <p:nvPr/>
        </p:nvGrpSpPr>
        <p:grpSpPr>
          <a:xfrm>
            <a:off x="1873916" y="2361824"/>
            <a:ext cx="5822283" cy="3693290"/>
            <a:chOff x="1950116" y="1721866"/>
            <a:chExt cx="5746082" cy="3693290"/>
          </a:xfrm>
        </p:grpSpPr>
        <p:sp>
          <p:nvSpPr>
            <p:cNvPr id="1583" name="Shape 1583"/>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84" name="Shape 1584"/>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85" name="Shape 1585"/>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586" name="Shape 1586"/>
            <p:cNvGrpSpPr/>
            <p:nvPr/>
          </p:nvGrpSpPr>
          <p:grpSpPr>
            <a:xfrm>
              <a:off x="5071719" y="1725260"/>
              <a:ext cx="2099094" cy="2012574"/>
              <a:chOff x="4176744" y="1815264"/>
              <a:chExt cx="1900094" cy="1882775"/>
            </a:xfrm>
          </p:grpSpPr>
          <p:sp>
            <p:nvSpPr>
              <p:cNvPr id="1587" name="Shape 1587"/>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8" name="Shape 1588"/>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89" name="Shape 1589"/>
            <p:cNvGrpSpPr/>
            <p:nvPr/>
          </p:nvGrpSpPr>
          <p:grpSpPr>
            <a:xfrm>
              <a:off x="5408564" y="3397492"/>
              <a:ext cx="2287633" cy="1676579"/>
              <a:chOff x="4461635" y="3373487"/>
              <a:chExt cx="2070759" cy="1568450"/>
            </a:xfrm>
          </p:grpSpPr>
          <p:sp>
            <p:nvSpPr>
              <p:cNvPr id="1590" name="Shape 1590"/>
              <p:cNvSpPr/>
              <p:nvPr/>
            </p:nvSpPr>
            <p:spPr>
              <a:xfrm>
                <a:off x="4461635" y="3373487"/>
                <a:ext cx="1896949" cy="1568449"/>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91" name="Shape 1591"/>
              <p:cNvSpPr/>
              <p:nvPr/>
            </p:nvSpPr>
            <p:spPr>
              <a:xfrm>
                <a:off x="6040282" y="3698039"/>
                <a:ext cx="492112" cy="811080"/>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92" name="Shape 1592"/>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593" name="Shape 1593"/>
            <p:cNvGrpSpPr/>
            <p:nvPr/>
          </p:nvGrpSpPr>
          <p:grpSpPr>
            <a:xfrm>
              <a:off x="1950116" y="3397491"/>
              <a:ext cx="3028943" cy="2017664"/>
              <a:chOff x="3805794" y="4755064"/>
              <a:chExt cx="2741789" cy="1887538"/>
            </a:xfrm>
          </p:grpSpPr>
          <p:sp>
            <p:nvSpPr>
              <p:cNvPr id="1594" name="Shape 1594"/>
              <p:cNvSpPr/>
              <p:nvPr/>
            </p:nvSpPr>
            <p:spPr>
              <a:xfrm>
                <a:off x="3805794" y="4755064"/>
                <a:ext cx="1571624" cy="1887538"/>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95" name="Shape 1595"/>
              <p:cNvSpPr/>
              <p:nvPr/>
            </p:nvSpPr>
            <p:spPr>
              <a:xfrm>
                <a:off x="5755496" y="5990237"/>
                <a:ext cx="792087" cy="333277"/>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sp>
        <p:nvSpPr>
          <p:cNvPr id="1596" name="Shape 1596"/>
          <p:cNvSpPr/>
          <p:nvPr/>
        </p:nvSpPr>
        <p:spPr>
          <a:xfrm>
            <a:off x="2362200" y="5714030"/>
            <a:ext cx="838199" cy="341084"/>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97" name="Shape 1597"/>
          <p:cNvSpPr/>
          <p:nvPr/>
        </p:nvSpPr>
        <p:spPr>
          <a:xfrm>
            <a:off x="6100382" y="4519485"/>
            <a:ext cx="2095619" cy="1676580"/>
          </a:xfrm>
          <a:custGeom>
            <a:avLst/>
            <a:gdLst/>
            <a:ahLst/>
            <a:cxnLst/>
            <a:rect l="0" t="0" r="0" b="0"/>
            <a:pathLst>
              <a:path w="120000" h="120000" extrusionOk="0">
                <a:moveTo>
                  <a:pt x="688" y="0"/>
                </a:moveTo>
                <a:lnTo>
                  <a:pt x="43654" y="0"/>
                </a:lnTo>
                <a:lnTo>
                  <a:pt x="44206" y="60"/>
                </a:lnTo>
                <a:lnTo>
                  <a:pt x="44708" y="182"/>
                </a:lnTo>
                <a:lnTo>
                  <a:pt x="45160" y="364"/>
                </a:lnTo>
                <a:lnTo>
                  <a:pt x="45562" y="546"/>
                </a:lnTo>
                <a:lnTo>
                  <a:pt x="45863" y="789"/>
                </a:lnTo>
                <a:lnTo>
                  <a:pt x="46064" y="1093"/>
                </a:lnTo>
                <a:lnTo>
                  <a:pt x="46214" y="1457"/>
                </a:lnTo>
                <a:lnTo>
                  <a:pt x="46315" y="1821"/>
                </a:lnTo>
                <a:lnTo>
                  <a:pt x="46315" y="2246"/>
                </a:lnTo>
                <a:lnTo>
                  <a:pt x="46214" y="2611"/>
                </a:lnTo>
                <a:lnTo>
                  <a:pt x="46064" y="3036"/>
                </a:lnTo>
                <a:lnTo>
                  <a:pt x="45863" y="3400"/>
                </a:lnTo>
                <a:lnTo>
                  <a:pt x="45562" y="3886"/>
                </a:lnTo>
                <a:lnTo>
                  <a:pt x="45160" y="4251"/>
                </a:lnTo>
                <a:lnTo>
                  <a:pt x="44809" y="4615"/>
                </a:lnTo>
                <a:lnTo>
                  <a:pt x="44257" y="4979"/>
                </a:lnTo>
                <a:lnTo>
                  <a:pt x="43604" y="5404"/>
                </a:lnTo>
                <a:lnTo>
                  <a:pt x="43002" y="5951"/>
                </a:lnTo>
                <a:lnTo>
                  <a:pt x="42249" y="6801"/>
                </a:lnTo>
                <a:lnTo>
                  <a:pt x="41898" y="7348"/>
                </a:lnTo>
                <a:lnTo>
                  <a:pt x="41496" y="7894"/>
                </a:lnTo>
                <a:lnTo>
                  <a:pt x="41145" y="8502"/>
                </a:lnTo>
                <a:lnTo>
                  <a:pt x="40843" y="9230"/>
                </a:lnTo>
                <a:lnTo>
                  <a:pt x="40592" y="10081"/>
                </a:lnTo>
                <a:lnTo>
                  <a:pt x="40392" y="10870"/>
                </a:lnTo>
                <a:lnTo>
                  <a:pt x="40241" y="11781"/>
                </a:lnTo>
                <a:lnTo>
                  <a:pt x="40241" y="12753"/>
                </a:lnTo>
                <a:cubicBezTo>
                  <a:pt x="40258" y="13157"/>
                  <a:pt x="40275" y="13562"/>
                  <a:pt x="40291" y="13967"/>
                </a:cubicBezTo>
                <a:lnTo>
                  <a:pt x="40442" y="15060"/>
                </a:lnTo>
                <a:lnTo>
                  <a:pt x="40743" y="16153"/>
                </a:lnTo>
                <a:lnTo>
                  <a:pt x="41145" y="17125"/>
                </a:lnTo>
                <a:lnTo>
                  <a:pt x="41596" y="18157"/>
                </a:lnTo>
                <a:lnTo>
                  <a:pt x="42199" y="19068"/>
                </a:lnTo>
                <a:lnTo>
                  <a:pt x="42851" y="19979"/>
                </a:lnTo>
                <a:lnTo>
                  <a:pt x="43604" y="20647"/>
                </a:lnTo>
                <a:lnTo>
                  <a:pt x="44407" y="21376"/>
                </a:lnTo>
                <a:lnTo>
                  <a:pt x="45261" y="22044"/>
                </a:lnTo>
                <a:lnTo>
                  <a:pt x="46214" y="22651"/>
                </a:lnTo>
                <a:lnTo>
                  <a:pt x="47268" y="23137"/>
                </a:lnTo>
                <a:lnTo>
                  <a:pt x="48322" y="23502"/>
                </a:lnTo>
                <a:lnTo>
                  <a:pt x="49376" y="23744"/>
                </a:lnTo>
                <a:lnTo>
                  <a:pt x="50581" y="23927"/>
                </a:lnTo>
                <a:lnTo>
                  <a:pt x="51685" y="24048"/>
                </a:lnTo>
                <a:lnTo>
                  <a:pt x="52890" y="23927"/>
                </a:lnTo>
                <a:lnTo>
                  <a:pt x="54044" y="23744"/>
                </a:lnTo>
                <a:lnTo>
                  <a:pt x="55149" y="23502"/>
                </a:lnTo>
                <a:lnTo>
                  <a:pt x="56203" y="23137"/>
                </a:lnTo>
                <a:lnTo>
                  <a:pt x="57157" y="22651"/>
                </a:lnTo>
                <a:lnTo>
                  <a:pt x="58160" y="22044"/>
                </a:lnTo>
                <a:lnTo>
                  <a:pt x="59064" y="21376"/>
                </a:lnTo>
                <a:lnTo>
                  <a:pt x="59867" y="20647"/>
                </a:lnTo>
                <a:lnTo>
                  <a:pt x="60620" y="19979"/>
                </a:lnTo>
                <a:lnTo>
                  <a:pt x="61323" y="19068"/>
                </a:lnTo>
                <a:lnTo>
                  <a:pt x="61825" y="18157"/>
                </a:lnTo>
                <a:lnTo>
                  <a:pt x="62377" y="17125"/>
                </a:lnTo>
                <a:lnTo>
                  <a:pt x="62728" y="16153"/>
                </a:lnTo>
                <a:lnTo>
                  <a:pt x="63029" y="15060"/>
                </a:lnTo>
                <a:lnTo>
                  <a:pt x="63180" y="13967"/>
                </a:lnTo>
                <a:lnTo>
                  <a:pt x="63280" y="12753"/>
                </a:lnTo>
                <a:lnTo>
                  <a:pt x="63180" y="11781"/>
                </a:lnTo>
                <a:lnTo>
                  <a:pt x="63029" y="10870"/>
                </a:lnTo>
                <a:lnTo>
                  <a:pt x="62879" y="10081"/>
                </a:lnTo>
                <a:lnTo>
                  <a:pt x="62577" y="9230"/>
                </a:lnTo>
                <a:lnTo>
                  <a:pt x="62276" y="8502"/>
                </a:lnTo>
                <a:lnTo>
                  <a:pt x="61975" y="7894"/>
                </a:lnTo>
                <a:lnTo>
                  <a:pt x="61624" y="7348"/>
                </a:lnTo>
                <a:lnTo>
                  <a:pt x="61222" y="6801"/>
                </a:lnTo>
                <a:lnTo>
                  <a:pt x="60469" y="5951"/>
                </a:lnTo>
                <a:lnTo>
                  <a:pt x="59817" y="5404"/>
                </a:lnTo>
                <a:lnTo>
                  <a:pt x="59214" y="4979"/>
                </a:lnTo>
                <a:lnTo>
                  <a:pt x="58662" y="4615"/>
                </a:lnTo>
                <a:lnTo>
                  <a:pt x="58211" y="4251"/>
                </a:lnTo>
                <a:lnTo>
                  <a:pt x="57859" y="3886"/>
                </a:lnTo>
                <a:lnTo>
                  <a:pt x="57558" y="3400"/>
                </a:lnTo>
                <a:lnTo>
                  <a:pt x="57307" y="3036"/>
                </a:lnTo>
                <a:cubicBezTo>
                  <a:pt x="57290" y="2894"/>
                  <a:pt x="57274" y="2753"/>
                  <a:pt x="57257" y="2611"/>
                </a:cubicBezTo>
                <a:lnTo>
                  <a:pt x="57157" y="2246"/>
                </a:lnTo>
                <a:lnTo>
                  <a:pt x="57157" y="1821"/>
                </a:lnTo>
                <a:lnTo>
                  <a:pt x="57257" y="1457"/>
                </a:lnTo>
                <a:lnTo>
                  <a:pt x="57407" y="1093"/>
                </a:lnTo>
                <a:lnTo>
                  <a:pt x="57608" y="789"/>
                </a:lnTo>
                <a:lnTo>
                  <a:pt x="57909" y="546"/>
                </a:lnTo>
                <a:lnTo>
                  <a:pt x="58211" y="364"/>
                </a:lnTo>
                <a:lnTo>
                  <a:pt x="58662" y="182"/>
                </a:lnTo>
                <a:lnTo>
                  <a:pt x="59214" y="60"/>
                </a:lnTo>
                <a:lnTo>
                  <a:pt x="59817" y="0"/>
                </a:lnTo>
                <a:lnTo>
                  <a:pt x="100022" y="0"/>
                </a:lnTo>
                <a:lnTo>
                  <a:pt x="100022" y="33218"/>
                </a:lnTo>
                <a:lnTo>
                  <a:pt x="100072" y="33218"/>
                </a:lnTo>
                <a:lnTo>
                  <a:pt x="100072" y="48461"/>
                </a:lnTo>
                <a:lnTo>
                  <a:pt x="100173" y="49190"/>
                </a:lnTo>
                <a:cubicBezTo>
                  <a:pt x="100190" y="49433"/>
                  <a:pt x="100206" y="49676"/>
                  <a:pt x="100223" y="49919"/>
                </a:cubicBezTo>
                <a:lnTo>
                  <a:pt x="100374" y="50465"/>
                </a:lnTo>
                <a:lnTo>
                  <a:pt x="100625" y="50890"/>
                </a:lnTo>
                <a:lnTo>
                  <a:pt x="100976" y="51376"/>
                </a:lnTo>
                <a:lnTo>
                  <a:pt x="101428" y="51619"/>
                </a:lnTo>
                <a:lnTo>
                  <a:pt x="101879" y="51619"/>
                </a:lnTo>
                <a:lnTo>
                  <a:pt x="102331" y="51558"/>
                </a:lnTo>
                <a:lnTo>
                  <a:pt x="102883" y="51255"/>
                </a:lnTo>
                <a:lnTo>
                  <a:pt x="103335" y="50708"/>
                </a:lnTo>
                <a:lnTo>
                  <a:pt x="103787" y="50101"/>
                </a:lnTo>
                <a:lnTo>
                  <a:pt x="104239" y="49190"/>
                </a:lnTo>
                <a:lnTo>
                  <a:pt x="104590" y="48461"/>
                </a:lnTo>
                <a:lnTo>
                  <a:pt x="105042" y="47611"/>
                </a:lnTo>
                <a:lnTo>
                  <a:pt x="105744" y="46761"/>
                </a:lnTo>
                <a:lnTo>
                  <a:pt x="106196" y="46275"/>
                </a:lnTo>
                <a:lnTo>
                  <a:pt x="106648" y="45850"/>
                </a:lnTo>
                <a:lnTo>
                  <a:pt x="107200" y="45485"/>
                </a:lnTo>
                <a:lnTo>
                  <a:pt x="107752" y="45121"/>
                </a:lnTo>
                <a:lnTo>
                  <a:pt x="108405" y="44757"/>
                </a:lnTo>
                <a:lnTo>
                  <a:pt x="109107" y="44574"/>
                </a:lnTo>
                <a:lnTo>
                  <a:pt x="113039" y="42470"/>
                </a:lnTo>
                <a:lnTo>
                  <a:pt x="110663" y="44271"/>
                </a:lnTo>
                <a:lnTo>
                  <a:pt x="111667" y="44392"/>
                </a:lnTo>
                <a:lnTo>
                  <a:pt x="112571" y="44574"/>
                </a:lnTo>
                <a:lnTo>
                  <a:pt x="113474" y="44939"/>
                </a:lnTo>
                <a:lnTo>
                  <a:pt x="114277" y="45364"/>
                </a:lnTo>
                <a:lnTo>
                  <a:pt x="115081" y="46032"/>
                </a:lnTo>
                <a:lnTo>
                  <a:pt x="115833" y="46639"/>
                </a:lnTo>
                <a:lnTo>
                  <a:pt x="116586" y="47429"/>
                </a:lnTo>
                <a:lnTo>
                  <a:pt x="117289" y="48340"/>
                </a:lnTo>
                <a:lnTo>
                  <a:pt x="111434" y="50141"/>
                </a:lnTo>
                <a:lnTo>
                  <a:pt x="118393" y="50465"/>
                </a:lnTo>
                <a:lnTo>
                  <a:pt x="118845" y="51619"/>
                </a:lnTo>
                <a:lnTo>
                  <a:pt x="119247" y="52834"/>
                </a:lnTo>
                <a:lnTo>
                  <a:pt x="119548" y="54109"/>
                </a:lnTo>
                <a:lnTo>
                  <a:pt x="119749" y="55445"/>
                </a:lnTo>
                <a:lnTo>
                  <a:pt x="119899" y="56781"/>
                </a:lnTo>
                <a:lnTo>
                  <a:pt x="120000" y="58238"/>
                </a:lnTo>
                <a:lnTo>
                  <a:pt x="119899" y="59635"/>
                </a:lnTo>
                <a:lnTo>
                  <a:pt x="119749" y="61093"/>
                </a:lnTo>
                <a:lnTo>
                  <a:pt x="119548" y="62368"/>
                </a:lnTo>
                <a:lnTo>
                  <a:pt x="111619" y="60184"/>
                </a:lnTo>
                <a:lnTo>
                  <a:pt x="118845" y="64858"/>
                </a:lnTo>
                <a:lnTo>
                  <a:pt x="118393" y="66072"/>
                </a:lnTo>
                <a:lnTo>
                  <a:pt x="117791" y="67044"/>
                </a:lnTo>
                <a:lnTo>
                  <a:pt x="117289" y="68076"/>
                </a:lnTo>
                <a:lnTo>
                  <a:pt x="116586" y="68987"/>
                </a:lnTo>
                <a:lnTo>
                  <a:pt x="115833" y="69777"/>
                </a:lnTo>
                <a:lnTo>
                  <a:pt x="115081" y="70506"/>
                </a:lnTo>
                <a:lnTo>
                  <a:pt x="114277" y="71052"/>
                </a:lnTo>
                <a:lnTo>
                  <a:pt x="113474" y="71538"/>
                </a:lnTo>
                <a:lnTo>
                  <a:pt x="112571" y="71902"/>
                </a:lnTo>
                <a:lnTo>
                  <a:pt x="111667" y="72085"/>
                </a:lnTo>
                <a:lnTo>
                  <a:pt x="110663" y="72145"/>
                </a:lnTo>
                <a:lnTo>
                  <a:pt x="109860" y="72145"/>
                </a:lnTo>
                <a:lnTo>
                  <a:pt x="109107" y="71963"/>
                </a:lnTo>
                <a:lnTo>
                  <a:pt x="108405" y="71720"/>
                </a:lnTo>
                <a:lnTo>
                  <a:pt x="107752" y="71417"/>
                </a:lnTo>
                <a:lnTo>
                  <a:pt x="107200" y="71052"/>
                </a:lnTo>
                <a:lnTo>
                  <a:pt x="106648" y="70627"/>
                </a:lnTo>
                <a:lnTo>
                  <a:pt x="106196" y="70141"/>
                </a:lnTo>
                <a:lnTo>
                  <a:pt x="105744" y="69716"/>
                </a:lnTo>
                <a:lnTo>
                  <a:pt x="105042" y="68805"/>
                </a:lnTo>
                <a:lnTo>
                  <a:pt x="104590" y="68076"/>
                </a:lnTo>
                <a:lnTo>
                  <a:pt x="104239" y="67226"/>
                </a:lnTo>
                <a:lnTo>
                  <a:pt x="103787" y="66437"/>
                </a:lnTo>
                <a:lnTo>
                  <a:pt x="103335" y="65708"/>
                </a:lnTo>
                <a:lnTo>
                  <a:pt x="102883" y="65222"/>
                </a:lnTo>
                <a:lnTo>
                  <a:pt x="102331" y="64858"/>
                </a:lnTo>
                <a:lnTo>
                  <a:pt x="101879" y="64797"/>
                </a:lnTo>
                <a:lnTo>
                  <a:pt x="101428" y="64858"/>
                </a:lnTo>
                <a:lnTo>
                  <a:pt x="100976" y="65161"/>
                </a:lnTo>
                <a:lnTo>
                  <a:pt x="100625" y="65526"/>
                </a:lnTo>
                <a:lnTo>
                  <a:pt x="100374" y="65951"/>
                </a:lnTo>
                <a:lnTo>
                  <a:pt x="100223" y="66619"/>
                </a:lnTo>
                <a:cubicBezTo>
                  <a:pt x="100206" y="66821"/>
                  <a:pt x="100190" y="67024"/>
                  <a:pt x="100173" y="67226"/>
                </a:cubicBezTo>
                <a:lnTo>
                  <a:pt x="100072" y="67955"/>
                </a:lnTo>
                <a:lnTo>
                  <a:pt x="100072" y="92368"/>
                </a:lnTo>
                <a:lnTo>
                  <a:pt x="100022" y="92368"/>
                </a:lnTo>
                <a:lnTo>
                  <a:pt x="100022" y="120000"/>
                </a:lnTo>
                <a:lnTo>
                  <a:pt x="57106" y="120000"/>
                </a:lnTo>
                <a:lnTo>
                  <a:pt x="56504" y="120000"/>
                </a:lnTo>
                <a:lnTo>
                  <a:pt x="56002" y="119817"/>
                </a:lnTo>
                <a:lnTo>
                  <a:pt x="55550" y="119696"/>
                </a:lnTo>
                <a:lnTo>
                  <a:pt x="55249" y="119453"/>
                </a:lnTo>
                <a:lnTo>
                  <a:pt x="54948" y="119149"/>
                </a:lnTo>
                <a:lnTo>
                  <a:pt x="54697" y="118906"/>
                </a:lnTo>
                <a:lnTo>
                  <a:pt x="54546" y="118542"/>
                </a:lnTo>
                <a:lnTo>
                  <a:pt x="54496" y="118178"/>
                </a:lnTo>
                <a:lnTo>
                  <a:pt x="54496" y="117813"/>
                </a:lnTo>
                <a:lnTo>
                  <a:pt x="54496" y="117388"/>
                </a:lnTo>
                <a:lnTo>
                  <a:pt x="54647" y="117024"/>
                </a:lnTo>
                <a:lnTo>
                  <a:pt x="54848" y="116538"/>
                </a:lnTo>
                <a:lnTo>
                  <a:pt x="55149" y="116174"/>
                </a:lnTo>
                <a:lnTo>
                  <a:pt x="55550" y="115749"/>
                </a:lnTo>
                <a:lnTo>
                  <a:pt x="56002" y="115384"/>
                </a:lnTo>
                <a:lnTo>
                  <a:pt x="56504" y="115020"/>
                </a:lnTo>
                <a:lnTo>
                  <a:pt x="57106" y="114534"/>
                </a:lnTo>
                <a:lnTo>
                  <a:pt x="57759" y="113987"/>
                </a:lnTo>
                <a:lnTo>
                  <a:pt x="58512" y="113198"/>
                </a:lnTo>
                <a:lnTo>
                  <a:pt x="58913" y="112651"/>
                </a:lnTo>
                <a:lnTo>
                  <a:pt x="59265" y="112105"/>
                </a:lnTo>
                <a:lnTo>
                  <a:pt x="59566" y="111437"/>
                </a:lnTo>
                <a:lnTo>
                  <a:pt x="59867" y="110708"/>
                </a:lnTo>
                <a:lnTo>
                  <a:pt x="60168" y="109919"/>
                </a:lnTo>
                <a:lnTo>
                  <a:pt x="60319" y="109068"/>
                </a:lnTo>
                <a:lnTo>
                  <a:pt x="60469" y="108218"/>
                </a:lnTo>
                <a:lnTo>
                  <a:pt x="60570" y="107186"/>
                </a:lnTo>
                <a:lnTo>
                  <a:pt x="60469" y="106032"/>
                </a:lnTo>
                <a:lnTo>
                  <a:pt x="60319" y="104939"/>
                </a:lnTo>
                <a:lnTo>
                  <a:pt x="60018" y="103846"/>
                </a:lnTo>
                <a:lnTo>
                  <a:pt x="59666" y="102813"/>
                </a:lnTo>
                <a:lnTo>
                  <a:pt x="59114" y="101842"/>
                </a:lnTo>
                <a:lnTo>
                  <a:pt x="58512" y="100931"/>
                </a:lnTo>
                <a:lnTo>
                  <a:pt x="57909" y="100080"/>
                </a:lnTo>
                <a:lnTo>
                  <a:pt x="57157" y="99291"/>
                </a:lnTo>
                <a:lnTo>
                  <a:pt x="56353" y="98562"/>
                </a:lnTo>
                <a:lnTo>
                  <a:pt x="55450" y="97955"/>
                </a:lnTo>
                <a:lnTo>
                  <a:pt x="54496" y="97408"/>
                </a:lnTo>
                <a:lnTo>
                  <a:pt x="53492" y="96862"/>
                </a:lnTo>
                <a:lnTo>
                  <a:pt x="52438" y="96497"/>
                </a:lnTo>
                <a:lnTo>
                  <a:pt x="51334" y="96194"/>
                </a:lnTo>
                <a:lnTo>
                  <a:pt x="50180" y="96012"/>
                </a:lnTo>
                <a:lnTo>
                  <a:pt x="49025" y="96012"/>
                </a:lnTo>
                <a:lnTo>
                  <a:pt x="47871" y="96012"/>
                </a:lnTo>
                <a:lnTo>
                  <a:pt x="46666" y="96194"/>
                </a:lnTo>
                <a:lnTo>
                  <a:pt x="45612" y="96497"/>
                </a:lnTo>
                <a:lnTo>
                  <a:pt x="44508" y="96862"/>
                </a:lnTo>
                <a:lnTo>
                  <a:pt x="43504" y="97408"/>
                </a:lnTo>
                <a:lnTo>
                  <a:pt x="42550" y="97955"/>
                </a:lnTo>
                <a:lnTo>
                  <a:pt x="41747" y="98562"/>
                </a:lnTo>
                <a:lnTo>
                  <a:pt x="40894" y="99291"/>
                </a:lnTo>
                <a:lnTo>
                  <a:pt x="40141" y="100080"/>
                </a:lnTo>
                <a:lnTo>
                  <a:pt x="39488" y="100931"/>
                </a:lnTo>
                <a:lnTo>
                  <a:pt x="38886" y="101842"/>
                </a:lnTo>
                <a:lnTo>
                  <a:pt x="38434" y="102813"/>
                </a:lnTo>
                <a:lnTo>
                  <a:pt x="38033" y="103846"/>
                </a:lnTo>
                <a:lnTo>
                  <a:pt x="37731" y="104939"/>
                </a:lnTo>
                <a:lnTo>
                  <a:pt x="37581" y="106032"/>
                </a:lnTo>
                <a:cubicBezTo>
                  <a:pt x="37564" y="106417"/>
                  <a:pt x="37547" y="106801"/>
                  <a:pt x="37531" y="107186"/>
                </a:cubicBezTo>
                <a:lnTo>
                  <a:pt x="37531" y="108218"/>
                </a:lnTo>
                <a:lnTo>
                  <a:pt x="37681" y="109068"/>
                </a:lnTo>
                <a:lnTo>
                  <a:pt x="37882" y="109919"/>
                </a:lnTo>
                <a:lnTo>
                  <a:pt x="38133" y="110708"/>
                </a:lnTo>
                <a:lnTo>
                  <a:pt x="38434" y="111437"/>
                </a:lnTo>
                <a:lnTo>
                  <a:pt x="38785" y="112105"/>
                </a:lnTo>
                <a:lnTo>
                  <a:pt x="39187" y="112651"/>
                </a:lnTo>
                <a:lnTo>
                  <a:pt x="39538" y="113198"/>
                </a:lnTo>
                <a:lnTo>
                  <a:pt x="40291" y="113987"/>
                </a:lnTo>
                <a:lnTo>
                  <a:pt x="40894" y="114534"/>
                </a:lnTo>
                <a:lnTo>
                  <a:pt x="41596" y="115020"/>
                </a:lnTo>
                <a:lnTo>
                  <a:pt x="42048" y="115384"/>
                </a:lnTo>
                <a:lnTo>
                  <a:pt x="42500" y="115749"/>
                </a:lnTo>
                <a:lnTo>
                  <a:pt x="42851" y="116174"/>
                </a:lnTo>
                <a:lnTo>
                  <a:pt x="43152" y="116538"/>
                </a:lnTo>
                <a:lnTo>
                  <a:pt x="43353" y="117024"/>
                </a:lnTo>
                <a:lnTo>
                  <a:pt x="43504" y="117388"/>
                </a:lnTo>
                <a:lnTo>
                  <a:pt x="43604" y="117813"/>
                </a:lnTo>
                <a:lnTo>
                  <a:pt x="43604" y="118178"/>
                </a:lnTo>
                <a:lnTo>
                  <a:pt x="43504" y="118542"/>
                </a:lnTo>
                <a:lnTo>
                  <a:pt x="43353" y="118906"/>
                </a:lnTo>
                <a:lnTo>
                  <a:pt x="43152" y="119149"/>
                </a:lnTo>
                <a:lnTo>
                  <a:pt x="42851" y="119453"/>
                </a:lnTo>
                <a:lnTo>
                  <a:pt x="42500" y="119696"/>
                </a:lnTo>
                <a:lnTo>
                  <a:pt x="42048" y="119817"/>
                </a:lnTo>
                <a:lnTo>
                  <a:pt x="41496" y="120000"/>
                </a:lnTo>
                <a:lnTo>
                  <a:pt x="40994" y="120000"/>
                </a:lnTo>
                <a:lnTo>
                  <a:pt x="688" y="120000"/>
                </a:lnTo>
                <a:lnTo>
                  <a:pt x="688" y="86781"/>
                </a:lnTo>
                <a:lnTo>
                  <a:pt x="588" y="86781"/>
                </a:lnTo>
                <a:lnTo>
                  <a:pt x="588" y="71538"/>
                </a:lnTo>
                <a:lnTo>
                  <a:pt x="588" y="70809"/>
                </a:lnTo>
                <a:lnTo>
                  <a:pt x="437" y="70081"/>
                </a:lnTo>
                <a:lnTo>
                  <a:pt x="287" y="69534"/>
                </a:lnTo>
                <a:lnTo>
                  <a:pt x="86" y="69048"/>
                </a:lnTo>
                <a:lnTo>
                  <a:pt x="0" y="68926"/>
                </a:lnTo>
                <a:lnTo>
                  <a:pt x="0" y="68684"/>
                </a:lnTo>
                <a:lnTo>
                  <a:pt x="100" y="67955"/>
                </a:lnTo>
                <a:cubicBezTo>
                  <a:pt x="117" y="67753"/>
                  <a:pt x="133" y="67550"/>
                  <a:pt x="150" y="67348"/>
                </a:cubicBezTo>
                <a:lnTo>
                  <a:pt x="301" y="66680"/>
                </a:lnTo>
                <a:lnTo>
                  <a:pt x="552" y="66255"/>
                </a:lnTo>
                <a:lnTo>
                  <a:pt x="903" y="65890"/>
                </a:lnTo>
                <a:lnTo>
                  <a:pt x="1355" y="65587"/>
                </a:lnTo>
                <a:lnTo>
                  <a:pt x="1807" y="65526"/>
                </a:lnTo>
                <a:lnTo>
                  <a:pt x="2258" y="65587"/>
                </a:lnTo>
                <a:lnTo>
                  <a:pt x="2810" y="65951"/>
                </a:lnTo>
                <a:lnTo>
                  <a:pt x="3262" y="66437"/>
                </a:lnTo>
                <a:lnTo>
                  <a:pt x="3714" y="67166"/>
                </a:lnTo>
                <a:lnTo>
                  <a:pt x="4166" y="67955"/>
                </a:lnTo>
                <a:lnTo>
                  <a:pt x="4517" y="68805"/>
                </a:lnTo>
                <a:lnTo>
                  <a:pt x="4969" y="69534"/>
                </a:lnTo>
                <a:lnTo>
                  <a:pt x="5671" y="70445"/>
                </a:lnTo>
                <a:lnTo>
                  <a:pt x="6123" y="70870"/>
                </a:lnTo>
                <a:lnTo>
                  <a:pt x="6575" y="71356"/>
                </a:lnTo>
                <a:lnTo>
                  <a:pt x="7127" y="71781"/>
                </a:lnTo>
                <a:lnTo>
                  <a:pt x="7679" y="72145"/>
                </a:lnTo>
                <a:lnTo>
                  <a:pt x="8332" y="72449"/>
                </a:lnTo>
                <a:lnTo>
                  <a:pt x="9034" y="72692"/>
                </a:lnTo>
                <a:lnTo>
                  <a:pt x="9787" y="72874"/>
                </a:lnTo>
                <a:lnTo>
                  <a:pt x="10590" y="72874"/>
                </a:lnTo>
                <a:lnTo>
                  <a:pt x="11594" y="72813"/>
                </a:lnTo>
                <a:lnTo>
                  <a:pt x="12498" y="72631"/>
                </a:lnTo>
                <a:lnTo>
                  <a:pt x="13401" y="72267"/>
                </a:lnTo>
                <a:lnTo>
                  <a:pt x="14204" y="71781"/>
                </a:lnTo>
                <a:lnTo>
                  <a:pt x="15008" y="71234"/>
                </a:lnTo>
                <a:lnTo>
                  <a:pt x="15760" y="70506"/>
                </a:lnTo>
                <a:lnTo>
                  <a:pt x="16513" y="69716"/>
                </a:lnTo>
                <a:lnTo>
                  <a:pt x="17216" y="68805"/>
                </a:lnTo>
                <a:lnTo>
                  <a:pt x="17718" y="67773"/>
                </a:lnTo>
                <a:lnTo>
                  <a:pt x="18320" y="66801"/>
                </a:lnTo>
                <a:lnTo>
                  <a:pt x="18772" y="65587"/>
                </a:lnTo>
                <a:lnTo>
                  <a:pt x="19174" y="64372"/>
                </a:lnTo>
                <a:lnTo>
                  <a:pt x="19475" y="63097"/>
                </a:lnTo>
                <a:lnTo>
                  <a:pt x="19676" y="61821"/>
                </a:lnTo>
                <a:lnTo>
                  <a:pt x="19826" y="60364"/>
                </a:lnTo>
                <a:lnTo>
                  <a:pt x="19927" y="58967"/>
                </a:lnTo>
                <a:lnTo>
                  <a:pt x="19826" y="57510"/>
                </a:lnTo>
                <a:lnTo>
                  <a:pt x="19676" y="56174"/>
                </a:lnTo>
                <a:lnTo>
                  <a:pt x="19475" y="54838"/>
                </a:lnTo>
                <a:lnTo>
                  <a:pt x="19174" y="53562"/>
                </a:lnTo>
                <a:lnTo>
                  <a:pt x="18772" y="52348"/>
                </a:lnTo>
                <a:lnTo>
                  <a:pt x="18320" y="51194"/>
                </a:lnTo>
                <a:lnTo>
                  <a:pt x="17718" y="50101"/>
                </a:lnTo>
                <a:lnTo>
                  <a:pt x="17216" y="49068"/>
                </a:lnTo>
                <a:lnTo>
                  <a:pt x="16513" y="48157"/>
                </a:lnTo>
                <a:lnTo>
                  <a:pt x="15760" y="47368"/>
                </a:lnTo>
                <a:lnTo>
                  <a:pt x="15008" y="46761"/>
                </a:lnTo>
                <a:lnTo>
                  <a:pt x="14204" y="46093"/>
                </a:lnTo>
                <a:lnTo>
                  <a:pt x="13401" y="45668"/>
                </a:lnTo>
                <a:lnTo>
                  <a:pt x="12498" y="45303"/>
                </a:lnTo>
                <a:lnTo>
                  <a:pt x="11594" y="45121"/>
                </a:lnTo>
                <a:lnTo>
                  <a:pt x="10590" y="45000"/>
                </a:lnTo>
                <a:lnTo>
                  <a:pt x="9787" y="45121"/>
                </a:lnTo>
                <a:lnTo>
                  <a:pt x="9034" y="45303"/>
                </a:lnTo>
                <a:lnTo>
                  <a:pt x="8332" y="45485"/>
                </a:lnTo>
                <a:lnTo>
                  <a:pt x="7679" y="45850"/>
                </a:lnTo>
                <a:lnTo>
                  <a:pt x="7127" y="46214"/>
                </a:lnTo>
                <a:lnTo>
                  <a:pt x="6575" y="46578"/>
                </a:lnTo>
                <a:lnTo>
                  <a:pt x="6123" y="47004"/>
                </a:lnTo>
                <a:lnTo>
                  <a:pt x="5671" y="47489"/>
                </a:lnTo>
                <a:lnTo>
                  <a:pt x="4969" y="48340"/>
                </a:lnTo>
                <a:lnTo>
                  <a:pt x="4517" y="49190"/>
                </a:lnTo>
                <a:lnTo>
                  <a:pt x="4166" y="49919"/>
                </a:lnTo>
                <a:lnTo>
                  <a:pt x="3714" y="50829"/>
                </a:lnTo>
                <a:lnTo>
                  <a:pt x="3262" y="51437"/>
                </a:lnTo>
                <a:lnTo>
                  <a:pt x="2810" y="51983"/>
                </a:lnTo>
                <a:lnTo>
                  <a:pt x="2258" y="52287"/>
                </a:lnTo>
                <a:lnTo>
                  <a:pt x="1807" y="52348"/>
                </a:lnTo>
                <a:lnTo>
                  <a:pt x="1355" y="52348"/>
                </a:lnTo>
                <a:lnTo>
                  <a:pt x="903" y="52105"/>
                </a:lnTo>
                <a:lnTo>
                  <a:pt x="588" y="51669"/>
                </a:lnTo>
                <a:lnTo>
                  <a:pt x="588" y="27570"/>
                </a:lnTo>
                <a:lnTo>
                  <a:pt x="688" y="27570"/>
                </a:lnTo>
                <a:lnTo>
                  <a:pt x="688" y="0"/>
                </a:lnTo>
                <a:close/>
              </a:path>
            </a:pathLst>
          </a:custGeom>
          <a:solidFill>
            <a:srgbClr val="00B050"/>
          </a:solidFill>
          <a:ln>
            <a:noFill/>
          </a:ln>
          <a:effectLst>
            <a:outerShdw blurRad="50800" dist="38100" dir="10800000" algn="r" rotWithShape="0">
              <a:prstClr val="black">
                <a:alpha val="40000"/>
              </a:prstClr>
            </a:outerShdw>
          </a:effectLst>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598" name="Shape 1598"/>
          <p:cNvSpPr/>
          <p:nvPr/>
        </p:nvSpPr>
        <p:spPr>
          <a:xfrm>
            <a:off x="7853495" y="5090894"/>
            <a:ext cx="543653" cy="474907"/>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99" name="Shape 1599"/>
          <p:cNvSpPr/>
          <p:nvPr/>
        </p:nvSpPr>
        <p:spPr>
          <a:xfrm>
            <a:off x="6499618" y="5810382"/>
            <a:ext cx="875045" cy="385683"/>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00" name="Shape 1600"/>
          <p:cNvSpPr txBox="1">
            <a:spLocks noGrp="1"/>
          </p:cNvSpPr>
          <p:nvPr>
            <p:ph type="body" idx="1"/>
          </p:nvPr>
        </p:nvSpPr>
        <p:spPr>
          <a:xfrm>
            <a:off x="6592347" y="5188376"/>
            <a:ext cx="1143000" cy="457200"/>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600" b="1" i="0" u="none" strike="noStrike" cap="none" dirty="0">
                <a:solidFill>
                  <a:srgbClr val="FFC000"/>
                </a:solidFill>
                <a:latin typeface="Calibri"/>
                <a:ea typeface="Calibri"/>
                <a:cs typeface="Calibri"/>
                <a:sym typeface="Calibri"/>
              </a:rPr>
              <a:t>HOUSING</a:t>
            </a:r>
          </a:p>
        </p:txBody>
      </p:sp>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pic>
        <p:nvPicPr>
          <p:cNvPr id="1605" name="Shape 1605" descr="C:\Users\rserre\AppData\Local\Microsoft\Windows\Temporary Internet Files\Content.IE5\NE9JD323\5-steps-success[1].jpg"/>
          <p:cNvPicPr preferRelativeResize="0"/>
          <p:nvPr/>
        </p:nvPicPr>
        <p:blipFill rotWithShape="1">
          <a:blip r:embed="rId3">
            <a:alphaModFix/>
          </a:blip>
          <a:srcRect/>
          <a:stretch/>
        </p:blipFill>
        <p:spPr>
          <a:xfrm>
            <a:off x="533400" y="1856930"/>
            <a:ext cx="7656675" cy="4801355"/>
          </a:xfrm>
          <a:prstGeom prst="rect">
            <a:avLst/>
          </a:prstGeom>
          <a:noFill/>
          <a:ln>
            <a:noFill/>
          </a:ln>
        </p:spPr>
      </p:pic>
      <p:pic>
        <p:nvPicPr>
          <p:cNvPr id="1606" name="Shape 1606"/>
          <p:cNvPicPr preferRelativeResize="0"/>
          <p:nvPr/>
        </p:nvPicPr>
        <p:blipFill rotWithShape="1">
          <a:blip r:embed="rId4">
            <a:alphaModFix/>
          </a:blip>
          <a:srcRect l="22956" t="3400" r="20490"/>
          <a:stretch/>
        </p:blipFill>
        <p:spPr>
          <a:xfrm>
            <a:off x="5825433" y="4475860"/>
            <a:ext cx="1854436" cy="2083949"/>
          </a:xfrm>
          <a:prstGeom prst="rect">
            <a:avLst/>
          </a:prstGeom>
          <a:noFill/>
          <a:ln>
            <a:noFill/>
          </a:ln>
        </p:spPr>
      </p:pic>
      <p:pic>
        <p:nvPicPr>
          <p:cNvPr id="1607" name="Shape 1607"/>
          <p:cNvPicPr preferRelativeResize="0"/>
          <p:nvPr/>
        </p:nvPicPr>
        <p:blipFill rotWithShape="1">
          <a:blip r:embed="rId5">
            <a:alphaModFix/>
          </a:blip>
          <a:srcRect/>
          <a:stretch/>
        </p:blipFill>
        <p:spPr>
          <a:xfrm>
            <a:off x="381000" y="914400"/>
            <a:ext cx="3886200" cy="1236865"/>
          </a:xfrm>
          <a:prstGeom prst="rect">
            <a:avLst/>
          </a:prstGeom>
          <a:noFill/>
          <a:ln>
            <a:noFill/>
          </a:ln>
        </p:spPr>
      </p:pic>
      <p:pic>
        <p:nvPicPr>
          <p:cNvPr id="1608" name="Shape 1608" descr="C:\Users\rserre\AppData\Local\Microsoft\Windows\Temporary Internet Files\Content.IE5\508PC5TI\Man-in-black-suit[1].png"/>
          <p:cNvPicPr preferRelativeResize="0"/>
          <p:nvPr/>
        </p:nvPicPr>
        <p:blipFill rotWithShape="1">
          <a:blip r:embed="rId6">
            <a:alphaModFix/>
          </a:blip>
          <a:srcRect/>
          <a:stretch/>
        </p:blipFill>
        <p:spPr>
          <a:xfrm>
            <a:off x="6400800" y="914400"/>
            <a:ext cx="854236" cy="23622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Shape 1613"/>
          <p:cNvGrpSpPr/>
          <p:nvPr/>
        </p:nvGrpSpPr>
        <p:grpSpPr>
          <a:xfrm>
            <a:off x="348648" y="675409"/>
            <a:ext cx="8795345" cy="6324597"/>
            <a:chOff x="1950116" y="1721866"/>
            <a:chExt cx="5481311" cy="3693289"/>
          </a:xfrm>
        </p:grpSpPr>
        <p:sp>
          <p:nvSpPr>
            <p:cNvPr id="1614" name="Shape 1614"/>
            <p:cNvSpPr/>
            <p:nvPr/>
          </p:nvSpPr>
          <p:spPr>
            <a:xfrm>
              <a:off x="1950116" y="1721866"/>
              <a:ext cx="1732715" cy="2015969"/>
            </a:xfrm>
            <a:custGeom>
              <a:avLst/>
              <a:gdLst/>
              <a:ahLst/>
              <a:cxnLst/>
              <a:rect l="0" t="0" r="0" b="0"/>
              <a:pathLst>
                <a:path w="120000" h="120000" extrusionOk="0">
                  <a:moveTo>
                    <a:pt x="107186" y="39713"/>
                  </a:moveTo>
                  <a:lnTo>
                    <a:pt x="107186" y="39713"/>
                  </a:lnTo>
                  <a:lnTo>
                    <a:pt x="108218" y="39814"/>
                  </a:lnTo>
                  <a:lnTo>
                    <a:pt x="109129" y="39966"/>
                  </a:lnTo>
                  <a:lnTo>
                    <a:pt x="109919" y="40117"/>
                  </a:lnTo>
                  <a:lnTo>
                    <a:pt x="110769" y="40421"/>
                  </a:lnTo>
                  <a:lnTo>
                    <a:pt x="111437" y="40724"/>
                  </a:lnTo>
                  <a:lnTo>
                    <a:pt x="112105" y="41027"/>
                  </a:lnTo>
                  <a:lnTo>
                    <a:pt x="112651" y="41381"/>
                  </a:lnTo>
                  <a:lnTo>
                    <a:pt x="113198" y="41785"/>
                  </a:lnTo>
                  <a:lnTo>
                    <a:pt x="113987" y="42543"/>
                  </a:lnTo>
                  <a:lnTo>
                    <a:pt x="114534" y="43200"/>
                  </a:lnTo>
                  <a:lnTo>
                    <a:pt x="115020" y="43806"/>
                  </a:lnTo>
                  <a:lnTo>
                    <a:pt x="115020" y="43806"/>
                  </a:lnTo>
                  <a:lnTo>
                    <a:pt x="115384" y="44311"/>
                  </a:lnTo>
                  <a:lnTo>
                    <a:pt x="115748" y="44766"/>
                  </a:lnTo>
                  <a:lnTo>
                    <a:pt x="116174" y="45170"/>
                  </a:lnTo>
                  <a:lnTo>
                    <a:pt x="116538" y="45473"/>
                  </a:lnTo>
                  <a:lnTo>
                    <a:pt x="117024" y="45675"/>
                  </a:lnTo>
                  <a:lnTo>
                    <a:pt x="117388" y="45827"/>
                  </a:lnTo>
                  <a:lnTo>
                    <a:pt x="117813" y="45827"/>
                  </a:lnTo>
                  <a:lnTo>
                    <a:pt x="118178" y="45827"/>
                  </a:lnTo>
                  <a:lnTo>
                    <a:pt x="118542" y="45776"/>
                  </a:lnTo>
                  <a:lnTo>
                    <a:pt x="118906" y="45625"/>
                  </a:lnTo>
                  <a:lnTo>
                    <a:pt x="119210" y="45372"/>
                  </a:lnTo>
                  <a:lnTo>
                    <a:pt x="119453" y="45069"/>
                  </a:lnTo>
                  <a:lnTo>
                    <a:pt x="119757" y="44766"/>
                  </a:lnTo>
                  <a:lnTo>
                    <a:pt x="119817" y="44311"/>
                  </a:lnTo>
                  <a:lnTo>
                    <a:pt x="120000" y="43806"/>
                  </a:lnTo>
                  <a:lnTo>
                    <a:pt x="120000" y="43200"/>
                  </a:lnTo>
                  <a:lnTo>
                    <a:pt x="120000" y="0"/>
                  </a:lnTo>
                  <a:lnTo>
                    <a:pt x="0" y="0"/>
                  </a:lnTo>
                  <a:lnTo>
                    <a:pt x="0" y="99991"/>
                  </a:lnTo>
                  <a:lnTo>
                    <a:pt x="27570" y="99991"/>
                  </a:lnTo>
                  <a:lnTo>
                    <a:pt x="27570" y="100092"/>
                  </a:lnTo>
                  <a:lnTo>
                    <a:pt x="51983" y="100092"/>
                  </a:lnTo>
                  <a:lnTo>
                    <a:pt x="51983" y="100092"/>
                  </a:lnTo>
                  <a:lnTo>
                    <a:pt x="52712" y="100092"/>
                  </a:lnTo>
                  <a:lnTo>
                    <a:pt x="53259" y="100143"/>
                  </a:lnTo>
                  <a:lnTo>
                    <a:pt x="53805" y="100294"/>
                  </a:lnTo>
                  <a:lnTo>
                    <a:pt x="54291" y="100547"/>
                  </a:lnTo>
                  <a:lnTo>
                    <a:pt x="54655" y="100749"/>
                  </a:lnTo>
                  <a:lnTo>
                    <a:pt x="54898" y="101002"/>
                  </a:lnTo>
                  <a:lnTo>
                    <a:pt x="55080" y="101305"/>
                  </a:lnTo>
                  <a:lnTo>
                    <a:pt x="55202" y="101608"/>
                  </a:lnTo>
                  <a:lnTo>
                    <a:pt x="55202" y="101911"/>
                  </a:lnTo>
                  <a:lnTo>
                    <a:pt x="55080" y="102265"/>
                  </a:lnTo>
                  <a:lnTo>
                    <a:pt x="54898" y="102568"/>
                  </a:lnTo>
                  <a:lnTo>
                    <a:pt x="54655" y="102922"/>
                  </a:lnTo>
                  <a:lnTo>
                    <a:pt x="54352" y="103225"/>
                  </a:lnTo>
                  <a:lnTo>
                    <a:pt x="53927" y="103629"/>
                  </a:lnTo>
                  <a:lnTo>
                    <a:pt x="53380" y="103932"/>
                  </a:lnTo>
                  <a:lnTo>
                    <a:pt x="52712" y="104134"/>
                  </a:lnTo>
                  <a:lnTo>
                    <a:pt x="52712" y="104134"/>
                  </a:lnTo>
                  <a:lnTo>
                    <a:pt x="51923" y="104538"/>
                  </a:lnTo>
                  <a:lnTo>
                    <a:pt x="51194" y="105044"/>
                  </a:lnTo>
                  <a:lnTo>
                    <a:pt x="50283" y="105751"/>
                  </a:lnTo>
                  <a:lnTo>
                    <a:pt x="49858" y="106206"/>
                  </a:lnTo>
                  <a:lnTo>
                    <a:pt x="49372" y="106661"/>
                  </a:lnTo>
                  <a:lnTo>
                    <a:pt x="49008" y="107166"/>
                  </a:lnTo>
                  <a:lnTo>
                    <a:pt x="48582" y="107772"/>
                  </a:lnTo>
                  <a:lnTo>
                    <a:pt x="48279" y="108378"/>
                  </a:lnTo>
                  <a:lnTo>
                    <a:pt x="48036" y="109136"/>
                  </a:lnTo>
                  <a:lnTo>
                    <a:pt x="47914" y="109894"/>
                  </a:lnTo>
                  <a:lnTo>
                    <a:pt x="47854" y="110703"/>
                  </a:lnTo>
                  <a:lnTo>
                    <a:pt x="47854" y="110703"/>
                  </a:lnTo>
                  <a:lnTo>
                    <a:pt x="47914" y="111612"/>
                  </a:lnTo>
                  <a:lnTo>
                    <a:pt x="48097" y="112623"/>
                  </a:lnTo>
                  <a:lnTo>
                    <a:pt x="48461" y="113431"/>
                  </a:lnTo>
                  <a:lnTo>
                    <a:pt x="48947" y="114341"/>
                  </a:lnTo>
                  <a:lnTo>
                    <a:pt x="49554" y="115200"/>
                  </a:lnTo>
                  <a:lnTo>
                    <a:pt x="50222" y="115957"/>
                  </a:lnTo>
                  <a:lnTo>
                    <a:pt x="51012" y="116614"/>
                  </a:lnTo>
                  <a:lnTo>
                    <a:pt x="51923" y="117271"/>
                  </a:lnTo>
                  <a:lnTo>
                    <a:pt x="52894" y="117877"/>
                  </a:lnTo>
                  <a:lnTo>
                    <a:pt x="53987" y="118433"/>
                  </a:lnTo>
                  <a:lnTo>
                    <a:pt x="55080" y="118888"/>
                  </a:lnTo>
                  <a:lnTo>
                    <a:pt x="56356" y="119242"/>
                  </a:lnTo>
                  <a:lnTo>
                    <a:pt x="57631" y="119646"/>
                  </a:lnTo>
                  <a:lnTo>
                    <a:pt x="59028" y="119848"/>
                  </a:lnTo>
                  <a:lnTo>
                    <a:pt x="60364" y="119949"/>
                  </a:lnTo>
                  <a:lnTo>
                    <a:pt x="61821" y="120000"/>
                  </a:lnTo>
                  <a:lnTo>
                    <a:pt x="61821" y="120000"/>
                  </a:lnTo>
                  <a:lnTo>
                    <a:pt x="63157" y="119949"/>
                  </a:lnTo>
                  <a:lnTo>
                    <a:pt x="64554" y="119848"/>
                  </a:lnTo>
                  <a:lnTo>
                    <a:pt x="65890" y="119646"/>
                  </a:lnTo>
                  <a:lnTo>
                    <a:pt x="67165" y="119242"/>
                  </a:lnTo>
                  <a:lnTo>
                    <a:pt x="68441" y="118888"/>
                  </a:lnTo>
                  <a:lnTo>
                    <a:pt x="69534" y="118433"/>
                  </a:lnTo>
                  <a:lnTo>
                    <a:pt x="70627" y="117877"/>
                  </a:lnTo>
                  <a:lnTo>
                    <a:pt x="71599" y="117271"/>
                  </a:lnTo>
                  <a:lnTo>
                    <a:pt x="72510" y="116614"/>
                  </a:lnTo>
                  <a:lnTo>
                    <a:pt x="73360" y="115957"/>
                  </a:lnTo>
                  <a:lnTo>
                    <a:pt x="73967" y="115200"/>
                  </a:lnTo>
                  <a:lnTo>
                    <a:pt x="74635" y="114341"/>
                  </a:lnTo>
                  <a:lnTo>
                    <a:pt x="75060" y="113431"/>
                  </a:lnTo>
                  <a:lnTo>
                    <a:pt x="75425" y="112623"/>
                  </a:lnTo>
                  <a:lnTo>
                    <a:pt x="75607" y="111612"/>
                  </a:lnTo>
                  <a:lnTo>
                    <a:pt x="75728" y="110703"/>
                  </a:lnTo>
                  <a:lnTo>
                    <a:pt x="75728" y="110703"/>
                  </a:lnTo>
                  <a:lnTo>
                    <a:pt x="75607" y="109894"/>
                  </a:lnTo>
                  <a:lnTo>
                    <a:pt x="75546" y="109136"/>
                  </a:lnTo>
                  <a:lnTo>
                    <a:pt x="75242" y="108378"/>
                  </a:lnTo>
                  <a:lnTo>
                    <a:pt x="75000" y="107772"/>
                  </a:lnTo>
                  <a:lnTo>
                    <a:pt x="74635" y="107166"/>
                  </a:lnTo>
                  <a:lnTo>
                    <a:pt x="74149" y="106661"/>
                  </a:lnTo>
                  <a:lnTo>
                    <a:pt x="73724" y="106206"/>
                  </a:lnTo>
                  <a:lnTo>
                    <a:pt x="73238" y="105751"/>
                  </a:lnTo>
                  <a:lnTo>
                    <a:pt x="72327" y="105044"/>
                  </a:lnTo>
                  <a:lnTo>
                    <a:pt x="71599" y="104538"/>
                  </a:lnTo>
                  <a:lnTo>
                    <a:pt x="70809" y="104134"/>
                  </a:lnTo>
                  <a:lnTo>
                    <a:pt x="70809" y="104134"/>
                  </a:lnTo>
                  <a:lnTo>
                    <a:pt x="70141" y="103932"/>
                  </a:lnTo>
                  <a:lnTo>
                    <a:pt x="69595" y="103629"/>
                  </a:lnTo>
                  <a:lnTo>
                    <a:pt x="69170" y="103225"/>
                  </a:lnTo>
                  <a:lnTo>
                    <a:pt x="68866" y="102922"/>
                  </a:lnTo>
                  <a:lnTo>
                    <a:pt x="68623" y="102568"/>
                  </a:lnTo>
                  <a:lnTo>
                    <a:pt x="68441" y="102265"/>
                  </a:lnTo>
                  <a:lnTo>
                    <a:pt x="68319" y="101911"/>
                  </a:lnTo>
                  <a:lnTo>
                    <a:pt x="68319" y="101608"/>
                  </a:lnTo>
                  <a:lnTo>
                    <a:pt x="68441" y="101305"/>
                  </a:lnTo>
                  <a:lnTo>
                    <a:pt x="68623" y="101002"/>
                  </a:lnTo>
                  <a:lnTo>
                    <a:pt x="68866" y="100749"/>
                  </a:lnTo>
                  <a:lnTo>
                    <a:pt x="69230" y="100547"/>
                  </a:lnTo>
                  <a:lnTo>
                    <a:pt x="69716" y="100294"/>
                  </a:lnTo>
                  <a:lnTo>
                    <a:pt x="70263" y="100143"/>
                  </a:lnTo>
                  <a:lnTo>
                    <a:pt x="70809" y="100092"/>
                  </a:lnTo>
                  <a:lnTo>
                    <a:pt x="71538" y="100092"/>
                  </a:lnTo>
                  <a:lnTo>
                    <a:pt x="86781" y="100092"/>
                  </a:lnTo>
                  <a:lnTo>
                    <a:pt x="86781" y="99991"/>
                  </a:lnTo>
                  <a:lnTo>
                    <a:pt x="120000" y="99991"/>
                  </a:lnTo>
                  <a:lnTo>
                    <a:pt x="120000" y="59418"/>
                  </a:lnTo>
                  <a:lnTo>
                    <a:pt x="120000" y="59418"/>
                  </a:lnTo>
                  <a:lnTo>
                    <a:pt x="120000" y="58913"/>
                  </a:lnTo>
                  <a:lnTo>
                    <a:pt x="119817" y="58357"/>
                  </a:lnTo>
                  <a:lnTo>
                    <a:pt x="119757" y="57953"/>
                  </a:lnTo>
                  <a:lnTo>
                    <a:pt x="119453" y="57549"/>
                  </a:lnTo>
                  <a:lnTo>
                    <a:pt x="119210" y="57246"/>
                  </a:lnTo>
                  <a:lnTo>
                    <a:pt x="118906" y="57044"/>
                  </a:lnTo>
                  <a:lnTo>
                    <a:pt x="118542" y="56892"/>
                  </a:lnTo>
                  <a:lnTo>
                    <a:pt x="118178" y="56791"/>
                  </a:lnTo>
                  <a:lnTo>
                    <a:pt x="117813" y="56791"/>
                  </a:lnTo>
                  <a:lnTo>
                    <a:pt x="117388" y="56892"/>
                  </a:lnTo>
                  <a:lnTo>
                    <a:pt x="117024" y="57044"/>
                  </a:lnTo>
                  <a:lnTo>
                    <a:pt x="116538" y="57246"/>
                  </a:lnTo>
                  <a:lnTo>
                    <a:pt x="116174" y="57549"/>
                  </a:lnTo>
                  <a:lnTo>
                    <a:pt x="115748" y="57953"/>
                  </a:lnTo>
                  <a:lnTo>
                    <a:pt x="115384" y="58357"/>
                  </a:lnTo>
                  <a:lnTo>
                    <a:pt x="115020" y="58812"/>
                  </a:lnTo>
                  <a:lnTo>
                    <a:pt x="115020" y="58812"/>
                  </a:lnTo>
                  <a:lnTo>
                    <a:pt x="114534" y="59520"/>
                  </a:lnTo>
                  <a:lnTo>
                    <a:pt x="113987" y="60126"/>
                  </a:lnTo>
                  <a:lnTo>
                    <a:pt x="113198" y="60884"/>
                  </a:lnTo>
                  <a:lnTo>
                    <a:pt x="112651" y="61237"/>
                  </a:lnTo>
                  <a:lnTo>
                    <a:pt x="112105" y="61642"/>
                  </a:lnTo>
                  <a:lnTo>
                    <a:pt x="111437" y="61995"/>
                  </a:lnTo>
                  <a:lnTo>
                    <a:pt x="110769" y="62298"/>
                  </a:lnTo>
                  <a:lnTo>
                    <a:pt x="109919" y="62551"/>
                  </a:lnTo>
                  <a:lnTo>
                    <a:pt x="109129" y="62753"/>
                  </a:lnTo>
                  <a:lnTo>
                    <a:pt x="108218" y="62905"/>
                  </a:lnTo>
                  <a:lnTo>
                    <a:pt x="107186" y="62905"/>
                  </a:lnTo>
                  <a:lnTo>
                    <a:pt x="107186" y="62905"/>
                  </a:lnTo>
                  <a:lnTo>
                    <a:pt x="106032" y="62854"/>
                  </a:lnTo>
                  <a:lnTo>
                    <a:pt x="104939" y="62703"/>
                  </a:lnTo>
                  <a:lnTo>
                    <a:pt x="103846" y="62400"/>
                  </a:lnTo>
                  <a:lnTo>
                    <a:pt x="102813" y="61995"/>
                  </a:lnTo>
                  <a:lnTo>
                    <a:pt x="101842" y="61541"/>
                  </a:lnTo>
                  <a:lnTo>
                    <a:pt x="100931" y="60934"/>
                  </a:lnTo>
                  <a:lnTo>
                    <a:pt x="100141" y="60277"/>
                  </a:lnTo>
                  <a:lnTo>
                    <a:pt x="99291" y="59520"/>
                  </a:lnTo>
                  <a:lnTo>
                    <a:pt x="98562" y="58661"/>
                  </a:lnTo>
                  <a:lnTo>
                    <a:pt x="97955" y="57852"/>
                  </a:lnTo>
                  <a:lnTo>
                    <a:pt x="97408" y="56892"/>
                  </a:lnTo>
                  <a:lnTo>
                    <a:pt x="96862" y="55831"/>
                  </a:lnTo>
                  <a:lnTo>
                    <a:pt x="96497" y="54770"/>
                  </a:lnTo>
                  <a:lnTo>
                    <a:pt x="96194" y="53709"/>
                  </a:lnTo>
                  <a:lnTo>
                    <a:pt x="96012" y="52496"/>
                  </a:lnTo>
                  <a:lnTo>
                    <a:pt x="96012" y="51334"/>
                  </a:lnTo>
                  <a:lnTo>
                    <a:pt x="96012" y="51334"/>
                  </a:lnTo>
                  <a:lnTo>
                    <a:pt x="96012" y="50172"/>
                  </a:lnTo>
                  <a:lnTo>
                    <a:pt x="96194" y="49010"/>
                  </a:lnTo>
                  <a:lnTo>
                    <a:pt x="96497" y="47898"/>
                  </a:lnTo>
                  <a:lnTo>
                    <a:pt x="96862" y="46837"/>
                  </a:lnTo>
                  <a:lnTo>
                    <a:pt x="97408" y="45827"/>
                  </a:lnTo>
                  <a:lnTo>
                    <a:pt x="97955" y="44867"/>
                  </a:lnTo>
                  <a:lnTo>
                    <a:pt x="98562" y="43957"/>
                  </a:lnTo>
                  <a:lnTo>
                    <a:pt x="99291" y="43149"/>
                  </a:lnTo>
                  <a:lnTo>
                    <a:pt x="100141" y="42391"/>
                  </a:lnTo>
                  <a:lnTo>
                    <a:pt x="100931" y="41684"/>
                  </a:lnTo>
                  <a:lnTo>
                    <a:pt x="101842" y="41178"/>
                  </a:lnTo>
                  <a:lnTo>
                    <a:pt x="102813" y="40623"/>
                  </a:lnTo>
                  <a:lnTo>
                    <a:pt x="103846" y="40269"/>
                  </a:lnTo>
                  <a:lnTo>
                    <a:pt x="104939" y="39966"/>
                  </a:lnTo>
                  <a:lnTo>
                    <a:pt x="106032" y="39814"/>
                  </a:lnTo>
                  <a:lnTo>
                    <a:pt x="107186" y="39713"/>
                  </a:lnTo>
                  <a:lnTo>
                    <a:pt x="107186" y="39713"/>
                  </a:lnTo>
                  <a:close/>
                </a:path>
              </a:pathLst>
            </a:custGeom>
            <a:solidFill>
              <a:srgbClr val="FFC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615" name="Shape 1615"/>
            <p:cNvSpPr/>
            <p:nvPr/>
          </p:nvSpPr>
          <p:spPr>
            <a:xfrm>
              <a:off x="3326182" y="1725259"/>
              <a:ext cx="2083468" cy="2012574"/>
            </a:xfrm>
            <a:custGeom>
              <a:avLst/>
              <a:gdLst/>
              <a:ahLst/>
              <a:cxnLst/>
              <a:rect l="0" t="0" r="0" b="0"/>
              <a:pathLst>
                <a:path w="120000" h="120000" extrusionOk="0">
                  <a:moveTo>
                    <a:pt x="109903" y="39881"/>
                  </a:moveTo>
                  <a:lnTo>
                    <a:pt x="109903" y="39881"/>
                  </a:lnTo>
                  <a:lnTo>
                    <a:pt x="110710" y="39881"/>
                  </a:lnTo>
                  <a:lnTo>
                    <a:pt x="111468" y="40033"/>
                  </a:lnTo>
                  <a:lnTo>
                    <a:pt x="112175" y="40236"/>
                  </a:lnTo>
                  <a:lnTo>
                    <a:pt x="112831" y="40489"/>
                  </a:lnTo>
                  <a:lnTo>
                    <a:pt x="113437" y="40792"/>
                  </a:lnTo>
                  <a:lnTo>
                    <a:pt x="113941" y="41147"/>
                  </a:lnTo>
                  <a:lnTo>
                    <a:pt x="114396" y="41450"/>
                  </a:lnTo>
                  <a:lnTo>
                    <a:pt x="114850" y="41855"/>
                  </a:lnTo>
                  <a:lnTo>
                    <a:pt x="115557" y="42614"/>
                  </a:lnTo>
                  <a:lnTo>
                    <a:pt x="116011" y="43272"/>
                  </a:lnTo>
                  <a:lnTo>
                    <a:pt x="116365" y="43880"/>
                  </a:lnTo>
                  <a:lnTo>
                    <a:pt x="116365" y="43880"/>
                  </a:lnTo>
                  <a:lnTo>
                    <a:pt x="116819" y="44639"/>
                  </a:lnTo>
                  <a:lnTo>
                    <a:pt x="117273" y="45246"/>
                  </a:lnTo>
                  <a:lnTo>
                    <a:pt x="117829" y="45601"/>
                  </a:lnTo>
                  <a:lnTo>
                    <a:pt x="118283" y="45904"/>
                  </a:lnTo>
                  <a:lnTo>
                    <a:pt x="118788" y="46005"/>
                  </a:lnTo>
                  <a:lnTo>
                    <a:pt x="119242" y="45904"/>
                  </a:lnTo>
                  <a:lnTo>
                    <a:pt x="119646" y="45702"/>
                  </a:lnTo>
                  <a:lnTo>
                    <a:pt x="120000" y="45297"/>
                  </a:lnTo>
                  <a:lnTo>
                    <a:pt x="120000" y="0"/>
                  </a:lnTo>
                  <a:lnTo>
                    <a:pt x="19941" y="0"/>
                  </a:lnTo>
                  <a:lnTo>
                    <a:pt x="19941" y="43272"/>
                  </a:lnTo>
                  <a:lnTo>
                    <a:pt x="19941" y="43272"/>
                  </a:lnTo>
                  <a:lnTo>
                    <a:pt x="19840" y="43880"/>
                  </a:lnTo>
                  <a:lnTo>
                    <a:pt x="19789" y="44386"/>
                  </a:lnTo>
                  <a:lnTo>
                    <a:pt x="19638" y="44841"/>
                  </a:lnTo>
                  <a:lnTo>
                    <a:pt x="19486" y="45145"/>
                  </a:lnTo>
                  <a:lnTo>
                    <a:pt x="19284" y="45449"/>
                  </a:lnTo>
                  <a:lnTo>
                    <a:pt x="19032" y="45702"/>
                  </a:lnTo>
                  <a:lnTo>
                    <a:pt x="18729" y="45854"/>
                  </a:lnTo>
                  <a:lnTo>
                    <a:pt x="18426" y="45904"/>
                  </a:lnTo>
                  <a:lnTo>
                    <a:pt x="18073" y="45904"/>
                  </a:lnTo>
                  <a:lnTo>
                    <a:pt x="17770" y="45904"/>
                  </a:lnTo>
                  <a:lnTo>
                    <a:pt x="17366" y="45752"/>
                  </a:lnTo>
                  <a:lnTo>
                    <a:pt x="17063" y="45550"/>
                  </a:lnTo>
                  <a:lnTo>
                    <a:pt x="16710" y="45246"/>
                  </a:lnTo>
                  <a:lnTo>
                    <a:pt x="16407" y="44841"/>
                  </a:lnTo>
                  <a:lnTo>
                    <a:pt x="16104" y="44386"/>
                  </a:lnTo>
                  <a:lnTo>
                    <a:pt x="15801" y="43880"/>
                  </a:lnTo>
                  <a:lnTo>
                    <a:pt x="15801" y="43880"/>
                  </a:lnTo>
                  <a:lnTo>
                    <a:pt x="15397" y="43272"/>
                  </a:lnTo>
                  <a:lnTo>
                    <a:pt x="14943" y="42614"/>
                  </a:lnTo>
                  <a:lnTo>
                    <a:pt x="14286" y="41855"/>
                  </a:lnTo>
                  <a:lnTo>
                    <a:pt x="13832" y="41450"/>
                  </a:lnTo>
                  <a:lnTo>
                    <a:pt x="13378" y="41096"/>
                  </a:lnTo>
                  <a:lnTo>
                    <a:pt x="12822" y="40792"/>
                  </a:lnTo>
                  <a:lnTo>
                    <a:pt x="12217" y="40489"/>
                  </a:lnTo>
                  <a:lnTo>
                    <a:pt x="11560" y="40185"/>
                  </a:lnTo>
                  <a:lnTo>
                    <a:pt x="10904" y="40033"/>
                  </a:lnTo>
                  <a:lnTo>
                    <a:pt x="10147" y="39881"/>
                  </a:lnTo>
                  <a:lnTo>
                    <a:pt x="9289" y="39780"/>
                  </a:lnTo>
                  <a:lnTo>
                    <a:pt x="9289" y="39780"/>
                  </a:lnTo>
                  <a:lnTo>
                    <a:pt x="8329" y="39881"/>
                  </a:lnTo>
                  <a:lnTo>
                    <a:pt x="7421" y="40033"/>
                  </a:lnTo>
                  <a:lnTo>
                    <a:pt x="6512" y="40337"/>
                  </a:lnTo>
                  <a:lnTo>
                    <a:pt x="5654" y="40691"/>
                  </a:lnTo>
                  <a:lnTo>
                    <a:pt x="4846" y="41248"/>
                  </a:lnTo>
                  <a:lnTo>
                    <a:pt x="4089" y="41754"/>
                  </a:lnTo>
                  <a:lnTo>
                    <a:pt x="3331" y="42463"/>
                  </a:lnTo>
                  <a:lnTo>
                    <a:pt x="2726" y="43222"/>
                  </a:lnTo>
                  <a:lnTo>
                    <a:pt x="2120" y="44032"/>
                  </a:lnTo>
                  <a:lnTo>
                    <a:pt x="1615" y="44943"/>
                  </a:lnTo>
                  <a:lnTo>
                    <a:pt x="1060" y="45904"/>
                  </a:lnTo>
                  <a:lnTo>
                    <a:pt x="706" y="46916"/>
                  </a:lnTo>
                  <a:lnTo>
                    <a:pt x="403" y="47979"/>
                  </a:lnTo>
                  <a:lnTo>
                    <a:pt x="151" y="49093"/>
                  </a:lnTo>
                  <a:lnTo>
                    <a:pt x="0" y="50257"/>
                  </a:lnTo>
                  <a:lnTo>
                    <a:pt x="0" y="51421"/>
                  </a:lnTo>
                  <a:lnTo>
                    <a:pt x="0" y="51421"/>
                  </a:lnTo>
                  <a:lnTo>
                    <a:pt x="0" y="52585"/>
                  </a:lnTo>
                  <a:lnTo>
                    <a:pt x="151" y="53800"/>
                  </a:lnTo>
                  <a:lnTo>
                    <a:pt x="403" y="54862"/>
                  </a:lnTo>
                  <a:lnTo>
                    <a:pt x="706" y="55925"/>
                  </a:lnTo>
                  <a:lnTo>
                    <a:pt x="1060" y="56988"/>
                  </a:lnTo>
                  <a:lnTo>
                    <a:pt x="1615" y="57950"/>
                  </a:lnTo>
                  <a:lnTo>
                    <a:pt x="2120" y="58760"/>
                  </a:lnTo>
                  <a:lnTo>
                    <a:pt x="2726" y="59620"/>
                  </a:lnTo>
                  <a:lnTo>
                    <a:pt x="3331" y="60379"/>
                  </a:lnTo>
                  <a:lnTo>
                    <a:pt x="4089" y="61037"/>
                  </a:lnTo>
                  <a:lnTo>
                    <a:pt x="4846" y="61644"/>
                  </a:lnTo>
                  <a:lnTo>
                    <a:pt x="5654" y="62100"/>
                  </a:lnTo>
                  <a:lnTo>
                    <a:pt x="6512" y="62505"/>
                  </a:lnTo>
                  <a:lnTo>
                    <a:pt x="7421" y="62808"/>
                  </a:lnTo>
                  <a:lnTo>
                    <a:pt x="8329" y="62960"/>
                  </a:lnTo>
                  <a:lnTo>
                    <a:pt x="9289" y="63011"/>
                  </a:lnTo>
                  <a:lnTo>
                    <a:pt x="9289" y="63011"/>
                  </a:lnTo>
                  <a:lnTo>
                    <a:pt x="10147" y="63011"/>
                  </a:lnTo>
                  <a:lnTo>
                    <a:pt x="10904" y="62859"/>
                  </a:lnTo>
                  <a:lnTo>
                    <a:pt x="11560" y="62657"/>
                  </a:lnTo>
                  <a:lnTo>
                    <a:pt x="12217" y="62404"/>
                  </a:lnTo>
                  <a:lnTo>
                    <a:pt x="12822" y="62100"/>
                  </a:lnTo>
                  <a:lnTo>
                    <a:pt x="13378" y="61746"/>
                  </a:lnTo>
                  <a:lnTo>
                    <a:pt x="13832" y="61341"/>
                  </a:lnTo>
                  <a:lnTo>
                    <a:pt x="14286" y="60986"/>
                  </a:lnTo>
                  <a:lnTo>
                    <a:pt x="14943" y="60227"/>
                  </a:lnTo>
                  <a:lnTo>
                    <a:pt x="15397" y="59620"/>
                  </a:lnTo>
                  <a:lnTo>
                    <a:pt x="15801" y="58911"/>
                  </a:lnTo>
                  <a:lnTo>
                    <a:pt x="15801" y="58911"/>
                  </a:lnTo>
                  <a:lnTo>
                    <a:pt x="16104" y="58456"/>
                  </a:lnTo>
                  <a:lnTo>
                    <a:pt x="16407" y="58051"/>
                  </a:lnTo>
                  <a:lnTo>
                    <a:pt x="16710" y="57646"/>
                  </a:lnTo>
                  <a:lnTo>
                    <a:pt x="17063" y="57342"/>
                  </a:lnTo>
                  <a:lnTo>
                    <a:pt x="17366" y="57140"/>
                  </a:lnTo>
                  <a:lnTo>
                    <a:pt x="17770" y="56988"/>
                  </a:lnTo>
                  <a:lnTo>
                    <a:pt x="18073" y="56887"/>
                  </a:lnTo>
                  <a:lnTo>
                    <a:pt x="18426" y="56887"/>
                  </a:lnTo>
                  <a:lnTo>
                    <a:pt x="18729" y="56988"/>
                  </a:lnTo>
                  <a:lnTo>
                    <a:pt x="19032" y="57140"/>
                  </a:lnTo>
                  <a:lnTo>
                    <a:pt x="19284" y="57342"/>
                  </a:lnTo>
                  <a:lnTo>
                    <a:pt x="19486" y="57646"/>
                  </a:lnTo>
                  <a:lnTo>
                    <a:pt x="19638" y="58051"/>
                  </a:lnTo>
                  <a:lnTo>
                    <a:pt x="19789" y="58456"/>
                  </a:lnTo>
                  <a:lnTo>
                    <a:pt x="19840" y="59013"/>
                  </a:lnTo>
                  <a:lnTo>
                    <a:pt x="19941" y="59519"/>
                  </a:lnTo>
                  <a:lnTo>
                    <a:pt x="19941" y="100160"/>
                  </a:lnTo>
                  <a:lnTo>
                    <a:pt x="63407" y="100008"/>
                  </a:lnTo>
                  <a:lnTo>
                    <a:pt x="63407" y="100008"/>
                  </a:lnTo>
                  <a:lnTo>
                    <a:pt x="63912" y="100109"/>
                  </a:lnTo>
                  <a:lnTo>
                    <a:pt x="64467" y="100160"/>
                  </a:lnTo>
                  <a:lnTo>
                    <a:pt x="64922" y="100312"/>
                  </a:lnTo>
                  <a:lnTo>
                    <a:pt x="65225" y="100463"/>
                  </a:lnTo>
                  <a:lnTo>
                    <a:pt x="65527" y="100716"/>
                  </a:lnTo>
                  <a:lnTo>
                    <a:pt x="65729" y="101020"/>
                  </a:lnTo>
                  <a:lnTo>
                    <a:pt x="65881" y="101223"/>
                  </a:lnTo>
                  <a:lnTo>
                    <a:pt x="65982" y="101526"/>
                  </a:lnTo>
                  <a:lnTo>
                    <a:pt x="65982" y="101931"/>
                  </a:lnTo>
                  <a:lnTo>
                    <a:pt x="65881" y="102235"/>
                  </a:lnTo>
                  <a:lnTo>
                    <a:pt x="65729" y="102589"/>
                  </a:lnTo>
                  <a:lnTo>
                    <a:pt x="65527" y="102893"/>
                  </a:lnTo>
                  <a:lnTo>
                    <a:pt x="65225" y="103247"/>
                  </a:lnTo>
                  <a:lnTo>
                    <a:pt x="64821" y="103551"/>
                  </a:lnTo>
                  <a:lnTo>
                    <a:pt x="64366" y="103854"/>
                  </a:lnTo>
                  <a:lnTo>
                    <a:pt x="63862" y="104107"/>
                  </a:lnTo>
                  <a:lnTo>
                    <a:pt x="63862" y="104107"/>
                  </a:lnTo>
                  <a:lnTo>
                    <a:pt x="63256" y="104462"/>
                  </a:lnTo>
                  <a:lnTo>
                    <a:pt x="62549" y="105018"/>
                  </a:lnTo>
                  <a:lnTo>
                    <a:pt x="61842" y="105676"/>
                  </a:lnTo>
                  <a:lnTo>
                    <a:pt x="61438" y="106132"/>
                  </a:lnTo>
                  <a:lnTo>
                    <a:pt x="61135" y="106587"/>
                  </a:lnTo>
                  <a:lnTo>
                    <a:pt x="60782" y="107144"/>
                  </a:lnTo>
                  <a:lnTo>
                    <a:pt x="60479" y="107752"/>
                  </a:lnTo>
                  <a:lnTo>
                    <a:pt x="60227" y="108359"/>
                  </a:lnTo>
                  <a:lnTo>
                    <a:pt x="60025" y="109118"/>
                  </a:lnTo>
                  <a:lnTo>
                    <a:pt x="59873" y="109877"/>
                  </a:lnTo>
                  <a:lnTo>
                    <a:pt x="59873" y="110687"/>
                  </a:lnTo>
                  <a:lnTo>
                    <a:pt x="59873" y="110687"/>
                  </a:lnTo>
                  <a:lnTo>
                    <a:pt x="59873" y="111649"/>
                  </a:lnTo>
                  <a:lnTo>
                    <a:pt x="60075" y="112560"/>
                  </a:lnTo>
                  <a:lnTo>
                    <a:pt x="60378" y="113471"/>
                  </a:lnTo>
                  <a:lnTo>
                    <a:pt x="60782" y="114331"/>
                  </a:lnTo>
                  <a:lnTo>
                    <a:pt x="61236" y="115141"/>
                  </a:lnTo>
                  <a:lnTo>
                    <a:pt x="61842" y="115900"/>
                  </a:lnTo>
                  <a:lnTo>
                    <a:pt x="62498" y="116609"/>
                  </a:lnTo>
                  <a:lnTo>
                    <a:pt x="63256" y="117266"/>
                  </a:lnTo>
                  <a:lnTo>
                    <a:pt x="64013" y="117874"/>
                  </a:lnTo>
                  <a:lnTo>
                    <a:pt x="64922" y="118380"/>
                  </a:lnTo>
                  <a:lnTo>
                    <a:pt x="65881" y="118835"/>
                  </a:lnTo>
                  <a:lnTo>
                    <a:pt x="66891" y="119291"/>
                  </a:lnTo>
                  <a:lnTo>
                    <a:pt x="67951" y="119595"/>
                  </a:lnTo>
                  <a:lnTo>
                    <a:pt x="69061" y="119848"/>
                  </a:lnTo>
                  <a:lnTo>
                    <a:pt x="70172" y="120000"/>
                  </a:lnTo>
                  <a:lnTo>
                    <a:pt x="71384" y="120000"/>
                  </a:lnTo>
                  <a:lnTo>
                    <a:pt x="71384" y="120000"/>
                  </a:lnTo>
                  <a:lnTo>
                    <a:pt x="72595" y="120000"/>
                  </a:lnTo>
                  <a:lnTo>
                    <a:pt x="73756" y="119848"/>
                  </a:lnTo>
                  <a:lnTo>
                    <a:pt x="74867" y="119595"/>
                  </a:lnTo>
                  <a:lnTo>
                    <a:pt x="75927" y="119291"/>
                  </a:lnTo>
                  <a:lnTo>
                    <a:pt x="76886" y="118835"/>
                  </a:lnTo>
                  <a:lnTo>
                    <a:pt x="77896" y="118380"/>
                  </a:lnTo>
                  <a:lnTo>
                    <a:pt x="78805" y="117874"/>
                  </a:lnTo>
                  <a:lnTo>
                    <a:pt x="79612" y="117266"/>
                  </a:lnTo>
                  <a:lnTo>
                    <a:pt x="80319" y="116609"/>
                  </a:lnTo>
                  <a:lnTo>
                    <a:pt x="80976" y="115900"/>
                  </a:lnTo>
                  <a:lnTo>
                    <a:pt x="81581" y="115141"/>
                  </a:lnTo>
                  <a:lnTo>
                    <a:pt x="82036" y="114331"/>
                  </a:lnTo>
                  <a:lnTo>
                    <a:pt x="82490" y="113471"/>
                  </a:lnTo>
                  <a:lnTo>
                    <a:pt x="82742" y="112560"/>
                  </a:lnTo>
                  <a:lnTo>
                    <a:pt x="82944" y="111649"/>
                  </a:lnTo>
                  <a:lnTo>
                    <a:pt x="83045" y="110687"/>
                  </a:lnTo>
                  <a:lnTo>
                    <a:pt x="83045" y="110687"/>
                  </a:lnTo>
                  <a:lnTo>
                    <a:pt x="82944" y="109877"/>
                  </a:lnTo>
                  <a:lnTo>
                    <a:pt x="82793" y="109118"/>
                  </a:lnTo>
                  <a:lnTo>
                    <a:pt x="82641" y="108359"/>
                  </a:lnTo>
                  <a:lnTo>
                    <a:pt x="82339" y="107752"/>
                  </a:lnTo>
                  <a:lnTo>
                    <a:pt x="82036" y="107144"/>
                  </a:lnTo>
                  <a:lnTo>
                    <a:pt x="81733" y="106587"/>
                  </a:lnTo>
                  <a:lnTo>
                    <a:pt x="81379" y="106132"/>
                  </a:lnTo>
                  <a:lnTo>
                    <a:pt x="80976" y="105676"/>
                  </a:lnTo>
                  <a:lnTo>
                    <a:pt x="80218" y="105018"/>
                  </a:lnTo>
                  <a:lnTo>
                    <a:pt x="79562" y="104462"/>
                  </a:lnTo>
                  <a:lnTo>
                    <a:pt x="78956" y="104107"/>
                  </a:lnTo>
                  <a:lnTo>
                    <a:pt x="78956" y="104107"/>
                  </a:lnTo>
                  <a:lnTo>
                    <a:pt x="78401" y="103854"/>
                  </a:lnTo>
                  <a:lnTo>
                    <a:pt x="77946" y="103551"/>
                  </a:lnTo>
                  <a:lnTo>
                    <a:pt x="77593" y="103196"/>
                  </a:lnTo>
                  <a:lnTo>
                    <a:pt x="77290" y="102893"/>
                  </a:lnTo>
                  <a:lnTo>
                    <a:pt x="77038" y="102539"/>
                  </a:lnTo>
                  <a:lnTo>
                    <a:pt x="76886" y="102235"/>
                  </a:lnTo>
                  <a:lnTo>
                    <a:pt x="76836" y="101830"/>
                  </a:lnTo>
                  <a:lnTo>
                    <a:pt x="76836" y="101526"/>
                  </a:lnTo>
                  <a:lnTo>
                    <a:pt x="76886" y="101223"/>
                  </a:lnTo>
                  <a:lnTo>
                    <a:pt x="77038" y="100919"/>
                  </a:lnTo>
                  <a:lnTo>
                    <a:pt x="77290" y="100716"/>
                  </a:lnTo>
                  <a:lnTo>
                    <a:pt x="77593" y="100463"/>
                  </a:lnTo>
                  <a:lnTo>
                    <a:pt x="77946" y="100261"/>
                  </a:lnTo>
                  <a:lnTo>
                    <a:pt x="78401" y="100109"/>
                  </a:lnTo>
                  <a:lnTo>
                    <a:pt x="78956" y="100008"/>
                  </a:lnTo>
                  <a:lnTo>
                    <a:pt x="79562" y="100008"/>
                  </a:lnTo>
                  <a:lnTo>
                    <a:pt x="120000" y="100008"/>
                  </a:lnTo>
                  <a:lnTo>
                    <a:pt x="120000" y="57595"/>
                  </a:lnTo>
                  <a:lnTo>
                    <a:pt x="120000" y="57595"/>
                  </a:lnTo>
                  <a:lnTo>
                    <a:pt x="119646" y="57191"/>
                  </a:lnTo>
                  <a:lnTo>
                    <a:pt x="119242" y="56988"/>
                  </a:lnTo>
                  <a:lnTo>
                    <a:pt x="118788" y="56887"/>
                  </a:lnTo>
                  <a:lnTo>
                    <a:pt x="118283" y="57039"/>
                  </a:lnTo>
                  <a:lnTo>
                    <a:pt x="117829" y="57292"/>
                  </a:lnTo>
                  <a:lnTo>
                    <a:pt x="117273" y="57646"/>
                  </a:lnTo>
                  <a:lnTo>
                    <a:pt x="116819" y="58253"/>
                  </a:lnTo>
                  <a:lnTo>
                    <a:pt x="116365" y="59013"/>
                  </a:lnTo>
                  <a:lnTo>
                    <a:pt x="116365" y="59013"/>
                  </a:lnTo>
                  <a:lnTo>
                    <a:pt x="116011" y="59620"/>
                  </a:lnTo>
                  <a:lnTo>
                    <a:pt x="115557" y="60278"/>
                  </a:lnTo>
                  <a:lnTo>
                    <a:pt x="114850" y="61037"/>
                  </a:lnTo>
                  <a:lnTo>
                    <a:pt x="114396" y="61442"/>
                  </a:lnTo>
                  <a:lnTo>
                    <a:pt x="113941" y="61746"/>
                  </a:lnTo>
                  <a:lnTo>
                    <a:pt x="113437" y="62100"/>
                  </a:lnTo>
                  <a:lnTo>
                    <a:pt x="112831" y="62404"/>
                  </a:lnTo>
                  <a:lnTo>
                    <a:pt x="112175" y="62707"/>
                  </a:lnTo>
                  <a:lnTo>
                    <a:pt x="111468" y="62859"/>
                  </a:lnTo>
                  <a:lnTo>
                    <a:pt x="110710" y="63011"/>
                  </a:lnTo>
                  <a:lnTo>
                    <a:pt x="109903" y="63011"/>
                  </a:lnTo>
                  <a:lnTo>
                    <a:pt x="109903" y="63011"/>
                  </a:lnTo>
                  <a:lnTo>
                    <a:pt x="108893" y="63011"/>
                  </a:lnTo>
                  <a:lnTo>
                    <a:pt x="107984" y="62808"/>
                  </a:lnTo>
                  <a:lnTo>
                    <a:pt x="107076" y="62555"/>
                  </a:lnTo>
                  <a:lnTo>
                    <a:pt x="106268" y="62100"/>
                  </a:lnTo>
                  <a:lnTo>
                    <a:pt x="105460" y="61644"/>
                  </a:lnTo>
                  <a:lnTo>
                    <a:pt x="104703" y="61037"/>
                  </a:lnTo>
                  <a:lnTo>
                    <a:pt x="103996" y="60379"/>
                  </a:lnTo>
                  <a:lnTo>
                    <a:pt x="103340" y="59671"/>
                  </a:lnTo>
                  <a:lnTo>
                    <a:pt x="102734" y="58861"/>
                  </a:lnTo>
                  <a:lnTo>
                    <a:pt x="102179" y="57950"/>
                  </a:lnTo>
                  <a:lnTo>
                    <a:pt x="101724" y="56988"/>
                  </a:lnTo>
                  <a:lnTo>
                    <a:pt x="101270" y="55976"/>
                  </a:lnTo>
                  <a:lnTo>
                    <a:pt x="100967" y="54913"/>
                  </a:lnTo>
                  <a:lnTo>
                    <a:pt x="100765" y="53800"/>
                  </a:lnTo>
                  <a:lnTo>
                    <a:pt x="100614" y="52636"/>
                  </a:lnTo>
                  <a:lnTo>
                    <a:pt x="100614" y="51421"/>
                  </a:lnTo>
                  <a:lnTo>
                    <a:pt x="100614" y="51421"/>
                  </a:lnTo>
                  <a:lnTo>
                    <a:pt x="100614" y="50257"/>
                  </a:lnTo>
                  <a:lnTo>
                    <a:pt x="100765" y="49093"/>
                  </a:lnTo>
                  <a:lnTo>
                    <a:pt x="100967" y="47979"/>
                  </a:lnTo>
                  <a:lnTo>
                    <a:pt x="101270" y="46916"/>
                  </a:lnTo>
                  <a:lnTo>
                    <a:pt x="101724" y="45904"/>
                  </a:lnTo>
                  <a:lnTo>
                    <a:pt x="102179" y="44943"/>
                  </a:lnTo>
                  <a:lnTo>
                    <a:pt x="102734" y="44032"/>
                  </a:lnTo>
                  <a:lnTo>
                    <a:pt x="103340" y="43272"/>
                  </a:lnTo>
                  <a:lnTo>
                    <a:pt x="103996" y="42513"/>
                  </a:lnTo>
                  <a:lnTo>
                    <a:pt x="104703" y="41855"/>
                  </a:lnTo>
                  <a:lnTo>
                    <a:pt x="105460" y="41248"/>
                  </a:lnTo>
                  <a:lnTo>
                    <a:pt x="106268" y="40792"/>
                  </a:lnTo>
                  <a:lnTo>
                    <a:pt x="107076" y="40337"/>
                  </a:lnTo>
                  <a:lnTo>
                    <a:pt x="107984" y="40084"/>
                  </a:lnTo>
                  <a:lnTo>
                    <a:pt x="108893" y="39881"/>
                  </a:lnTo>
                  <a:lnTo>
                    <a:pt x="109903" y="39881"/>
                  </a:lnTo>
                  <a:lnTo>
                    <a:pt x="109903" y="39881"/>
                  </a:lnTo>
                  <a:close/>
                </a:path>
              </a:pathLst>
            </a:custGeom>
            <a:solidFill>
              <a:srgbClr val="FF00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616" name="Shape 1616"/>
            <p:cNvSpPr/>
            <p:nvPr/>
          </p:nvSpPr>
          <p:spPr>
            <a:xfrm>
              <a:off x="3326182" y="3404835"/>
              <a:ext cx="2430714" cy="1676580"/>
            </a:xfrm>
            <a:custGeom>
              <a:avLst/>
              <a:gdLst/>
              <a:ahLst/>
              <a:cxnLst/>
              <a:rect l="0" t="0" r="0" b="0"/>
              <a:pathLst>
                <a:path w="120000" h="120000" extrusionOk="0">
                  <a:moveTo>
                    <a:pt x="111950" y="44271"/>
                  </a:moveTo>
                  <a:lnTo>
                    <a:pt x="111950" y="44271"/>
                  </a:lnTo>
                  <a:lnTo>
                    <a:pt x="111258" y="44392"/>
                  </a:lnTo>
                  <a:lnTo>
                    <a:pt x="110609" y="44574"/>
                  </a:lnTo>
                  <a:lnTo>
                    <a:pt x="110003" y="44757"/>
                  </a:lnTo>
                  <a:lnTo>
                    <a:pt x="109441" y="45121"/>
                  </a:lnTo>
                  <a:lnTo>
                    <a:pt x="108965" y="45485"/>
                  </a:lnTo>
                  <a:lnTo>
                    <a:pt x="108489" y="45850"/>
                  </a:lnTo>
                  <a:lnTo>
                    <a:pt x="108099" y="46275"/>
                  </a:lnTo>
                  <a:lnTo>
                    <a:pt x="107710" y="46761"/>
                  </a:lnTo>
                  <a:lnTo>
                    <a:pt x="107104" y="47611"/>
                  </a:lnTo>
                  <a:lnTo>
                    <a:pt x="106714" y="48461"/>
                  </a:lnTo>
                  <a:lnTo>
                    <a:pt x="106411" y="49190"/>
                  </a:lnTo>
                  <a:lnTo>
                    <a:pt x="106411" y="49190"/>
                  </a:lnTo>
                  <a:lnTo>
                    <a:pt x="106022" y="50101"/>
                  </a:lnTo>
                  <a:lnTo>
                    <a:pt x="105632" y="50708"/>
                  </a:lnTo>
                  <a:lnTo>
                    <a:pt x="105243" y="51255"/>
                  </a:lnTo>
                  <a:lnTo>
                    <a:pt x="104767" y="51558"/>
                  </a:lnTo>
                  <a:lnTo>
                    <a:pt x="104377" y="51619"/>
                  </a:lnTo>
                  <a:lnTo>
                    <a:pt x="103988" y="51619"/>
                  </a:lnTo>
                  <a:lnTo>
                    <a:pt x="103598" y="51376"/>
                  </a:lnTo>
                  <a:lnTo>
                    <a:pt x="103296" y="50890"/>
                  </a:lnTo>
                  <a:lnTo>
                    <a:pt x="103296" y="50890"/>
                  </a:lnTo>
                  <a:lnTo>
                    <a:pt x="103079" y="50465"/>
                  </a:lnTo>
                  <a:lnTo>
                    <a:pt x="102949" y="49919"/>
                  </a:lnTo>
                  <a:lnTo>
                    <a:pt x="102906" y="49190"/>
                  </a:lnTo>
                  <a:lnTo>
                    <a:pt x="102820" y="48461"/>
                  </a:lnTo>
                  <a:lnTo>
                    <a:pt x="102820" y="33218"/>
                  </a:lnTo>
                  <a:lnTo>
                    <a:pt x="102776" y="33218"/>
                  </a:lnTo>
                  <a:lnTo>
                    <a:pt x="102776" y="0"/>
                  </a:lnTo>
                  <a:lnTo>
                    <a:pt x="68113" y="0"/>
                  </a:lnTo>
                  <a:lnTo>
                    <a:pt x="68113" y="0"/>
                  </a:lnTo>
                  <a:lnTo>
                    <a:pt x="67594" y="60"/>
                  </a:lnTo>
                  <a:lnTo>
                    <a:pt x="67118" y="182"/>
                  </a:lnTo>
                  <a:lnTo>
                    <a:pt x="66729" y="364"/>
                  </a:lnTo>
                  <a:lnTo>
                    <a:pt x="66469" y="546"/>
                  </a:lnTo>
                  <a:lnTo>
                    <a:pt x="66209" y="789"/>
                  </a:lnTo>
                  <a:lnTo>
                    <a:pt x="66036" y="1093"/>
                  </a:lnTo>
                  <a:lnTo>
                    <a:pt x="65906" y="1457"/>
                  </a:lnTo>
                  <a:lnTo>
                    <a:pt x="65820" y="1821"/>
                  </a:lnTo>
                  <a:lnTo>
                    <a:pt x="65820" y="2246"/>
                  </a:lnTo>
                  <a:lnTo>
                    <a:pt x="65906" y="2611"/>
                  </a:lnTo>
                  <a:lnTo>
                    <a:pt x="65950" y="3036"/>
                  </a:lnTo>
                  <a:lnTo>
                    <a:pt x="66166" y="3400"/>
                  </a:lnTo>
                  <a:lnTo>
                    <a:pt x="66426" y="3886"/>
                  </a:lnTo>
                  <a:lnTo>
                    <a:pt x="66729" y="4251"/>
                  </a:lnTo>
                  <a:lnTo>
                    <a:pt x="67118" y="4615"/>
                  </a:lnTo>
                  <a:lnTo>
                    <a:pt x="67594" y="4979"/>
                  </a:lnTo>
                  <a:lnTo>
                    <a:pt x="67594" y="4979"/>
                  </a:lnTo>
                  <a:lnTo>
                    <a:pt x="68113" y="5404"/>
                  </a:lnTo>
                  <a:lnTo>
                    <a:pt x="68676" y="5951"/>
                  </a:lnTo>
                  <a:lnTo>
                    <a:pt x="69325" y="6801"/>
                  </a:lnTo>
                  <a:lnTo>
                    <a:pt x="69671" y="7348"/>
                  </a:lnTo>
                  <a:lnTo>
                    <a:pt x="69974" y="7894"/>
                  </a:lnTo>
                  <a:lnTo>
                    <a:pt x="70234" y="8502"/>
                  </a:lnTo>
                  <a:lnTo>
                    <a:pt x="70494" y="9230"/>
                  </a:lnTo>
                  <a:lnTo>
                    <a:pt x="70753" y="10080"/>
                  </a:lnTo>
                  <a:lnTo>
                    <a:pt x="70883" y="10870"/>
                  </a:lnTo>
                  <a:lnTo>
                    <a:pt x="71013" y="11781"/>
                  </a:lnTo>
                  <a:lnTo>
                    <a:pt x="71099" y="12753"/>
                  </a:lnTo>
                  <a:lnTo>
                    <a:pt x="71099" y="12753"/>
                  </a:lnTo>
                  <a:lnTo>
                    <a:pt x="71013" y="13967"/>
                  </a:lnTo>
                  <a:lnTo>
                    <a:pt x="70883" y="15060"/>
                  </a:lnTo>
                  <a:lnTo>
                    <a:pt x="70623" y="16153"/>
                  </a:lnTo>
                  <a:lnTo>
                    <a:pt x="70320" y="17125"/>
                  </a:lnTo>
                  <a:lnTo>
                    <a:pt x="69844" y="18157"/>
                  </a:lnTo>
                  <a:lnTo>
                    <a:pt x="69412" y="19068"/>
                  </a:lnTo>
                  <a:lnTo>
                    <a:pt x="68806" y="19979"/>
                  </a:lnTo>
                  <a:lnTo>
                    <a:pt x="68157" y="20647"/>
                  </a:lnTo>
                  <a:lnTo>
                    <a:pt x="67464" y="21376"/>
                  </a:lnTo>
                  <a:lnTo>
                    <a:pt x="66685" y="22044"/>
                  </a:lnTo>
                  <a:lnTo>
                    <a:pt x="65820" y="22651"/>
                  </a:lnTo>
                  <a:lnTo>
                    <a:pt x="64998" y="23137"/>
                  </a:lnTo>
                  <a:lnTo>
                    <a:pt x="64089" y="23502"/>
                  </a:lnTo>
                  <a:lnTo>
                    <a:pt x="63137" y="23744"/>
                  </a:lnTo>
                  <a:lnTo>
                    <a:pt x="62142" y="23927"/>
                  </a:lnTo>
                  <a:lnTo>
                    <a:pt x="61103" y="24048"/>
                  </a:lnTo>
                  <a:lnTo>
                    <a:pt x="61103" y="24048"/>
                  </a:lnTo>
                  <a:lnTo>
                    <a:pt x="60151" y="23927"/>
                  </a:lnTo>
                  <a:lnTo>
                    <a:pt x="59112" y="23744"/>
                  </a:lnTo>
                  <a:lnTo>
                    <a:pt x="58204" y="23502"/>
                  </a:lnTo>
                  <a:lnTo>
                    <a:pt x="57295" y="23137"/>
                  </a:lnTo>
                  <a:lnTo>
                    <a:pt x="56386" y="22651"/>
                  </a:lnTo>
                  <a:lnTo>
                    <a:pt x="55564" y="22044"/>
                  </a:lnTo>
                  <a:lnTo>
                    <a:pt x="54828" y="21376"/>
                  </a:lnTo>
                  <a:lnTo>
                    <a:pt x="54136" y="20647"/>
                  </a:lnTo>
                  <a:lnTo>
                    <a:pt x="53487" y="19979"/>
                  </a:lnTo>
                  <a:lnTo>
                    <a:pt x="52924" y="19068"/>
                  </a:lnTo>
                  <a:lnTo>
                    <a:pt x="52405" y="18157"/>
                  </a:lnTo>
                  <a:lnTo>
                    <a:pt x="52015" y="17125"/>
                  </a:lnTo>
                  <a:lnTo>
                    <a:pt x="51669" y="16153"/>
                  </a:lnTo>
                  <a:lnTo>
                    <a:pt x="51410" y="15060"/>
                  </a:lnTo>
                  <a:lnTo>
                    <a:pt x="51280" y="13967"/>
                  </a:lnTo>
                  <a:lnTo>
                    <a:pt x="51236" y="12753"/>
                  </a:lnTo>
                  <a:lnTo>
                    <a:pt x="51236" y="12753"/>
                  </a:lnTo>
                  <a:lnTo>
                    <a:pt x="51236" y="11781"/>
                  </a:lnTo>
                  <a:lnTo>
                    <a:pt x="51366" y="10870"/>
                  </a:lnTo>
                  <a:lnTo>
                    <a:pt x="51539" y="10080"/>
                  </a:lnTo>
                  <a:lnTo>
                    <a:pt x="51756" y="9230"/>
                  </a:lnTo>
                  <a:lnTo>
                    <a:pt x="52015" y="8502"/>
                  </a:lnTo>
                  <a:lnTo>
                    <a:pt x="52318" y="7894"/>
                  </a:lnTo>
                  <a:lnTo>
                    <a:pt x="52664" y="7348"/>
                  </a:lnTo>
                  <a:lnTo>
                    <a:pt x="52967" y="6801"/>
                  </a:lnTo>
                  <a:lnTo>
                    <a:pt x="53617" y="5951"/>
                  </a:lnTo>
                  <a:lnTo>
                    <a:pt x="54136" y="5404"/>
                  </a:lnTo>
                  <a:lnTo>
                    <a:pt x="54698" y="4979"/>
                  </a:lnTo>
                  <a:lnTo>
                    <a:pt x="54698" y="4979"/>
                  </a:lnTo>
                  <a:lnTo>
                    <a:pt x="55174" y="4615"/>
                  </a:lnTo>
                  <a:lnTo>
                    <a:pt x="55477" y="4251"/>
                  </a:lnTo>
                  <a:lnTo>
                    <a:pt x="55824" y="3886"/>
                  </a:lnTo>
                  <a:lnTo>
                    <a:pt x="56083" y="3400"/>
                  </a:lnTo>
                  <a:lnTo>
                    <a:pt x="56256" y="3036"/>
                  </a:lnTo>
                  <a:lnTo>
                    <a:pt x="56386" y="2611"/>
                  </a:lnTo>
                  <a:lnTo>
                    <a:pt x="56473" y="2246"/>
                  </a:lnTo>
                  <a:lnTo>
                    <a:pt x="56473" y="1821"/>
                  </a:lnTo>
                  <a:lnTo>
                    <a:pt x="56386" y="1457"/>
                  </a:lnTo>
                  <a:lnTo>
                    <a:pt x="56256" y="1093"/>
                  </a:lnTo>
                  <a:lnTo>
                    <a:pt x="56083" y="789"/>
                  </a:lnTo>
                  <a:lnTo>
                    <a:pt x="55824" y="546"/>
                  </a:lnTo>
                  <a:lnTo>
                    <a:pt x="55477" y="364"/>
                  </a:lnTo>
                  <a:lnTo>
                    <a:pt x="55088" y="182"/>
                  </a:lnTo>
                  <a:lnTo>
                    <a:pt x="54655" y="60"/>
                  </a:lnTo>
                  <a:lnTo>
                    <a:pt x="54179" y="0"/>
                  </a:lnTo>
                  <a:lnTo>
                    <a:pt x="17136" y="0"/>
                  </a:lnTo>
                  <a:lnTo>
                    <a:pt x="17136" y="27570"/>
                  </a:lnTo>
                  <a:lnTo>
                    <a:pt x="17050" y="27570"/>
                  </a:lnTo>
                  <a:lnTo>
                    <a:pt x="17050" y="51983"/>
                  </a:lnTo>
                  <a:lnTo>
                    <a:pt x="17050" y="51983"/>
                  </a:lnTo>
                  <a:lnTo>
                    <a:pt x="17050" y="52712"/>
                  </a:lnTo>
                  <a:lnTo>
                    <a:pt x="16920" y="53441"/>
                  </a:lnTo>
                  <a:lnTo>
                    <a:pt x="16790" y="53987"/>
                  </a:lnTo>
                  <a:lnTo>
                    <a:pt x="16617" y="54473"/>
                  </a:lnTo>
                  <a:lnTo>
                    <a:pt x="16617" y="54473"/>
                  </a:lnTo>
                  <a:lnTo>
                    <a:pt x="16357" y="54898"/>
                  </a:lnTo>
                  <a:lnTo>
                    <a:pt x="15968" y="55202"/>
                  </a:lnTo>
                  <a:lnTo>
                    <a:pt x="15578" y="55202"/>
                  </a:lnTo>
                  <a:lnTo>
                    <a:pt x="15146" y="55080"/>
                  </a:lnTo>
                  <a:lnTo>
                    <a:pt x="14756" y="54838"/>
                  </a:lnTo>
                  <a:lnTo>
                    <a:pt x="14280" y="54291"/>
                  </a:lnTo>
                  <a:lnTo>
                    <a:pt x="13891" y="53623"/>
                  </a:lnTo>
                  <a:lnTo>
                    <a:pt x="13588" y="52712"/>
                  </a:lnTo>
                  <a:lnTo>
                    <a:pt x="13588" y="52712"/>
                  </a:lnTo>
                  <a:lnTo>
                    <a:pt x="13241" y="51923"/>
                  </a:lnTo>
                  <a:lnTo>
                    <a:pt x="12809" y="51194"/>
                  </a:lnTo>
                  <a:lnTo>
                    <a:pt x="12203" y="50283"/>
                  </a:lnTo>
                  <a:lnTo>
                    <a:pt x="11813" y="49797"/>
                  </a:lnTo>
                  <a:lnTo>
                    <a:pt x="11424" y="49372"/>
                  </a:lnTo>
                  <a:lnTo>
                    <a:pt x="10991" y="49008"/>
                  </a:lnTo>
                  <a:lnTo>
                    <a:pt x="10472" y="48643"/>
                  </a:lnTo>
                  <a:lnTo>
                    <a:pt x="9953" y="48279"/>
                  </a:lnTo>
                  <a:lnTo>
                    <a:pt x="9304" y="47975"/>
                  </a:lnTo>
                  <a:lnTo>
                    <a:pt x="8654" y="47914"/>
                  </a:lnTo>
                  <a:lnTo>
                    <a:pt x="7962" y="47793"/>
                  </a:lnTo>
                  <a:lnTo>
                    <a:pt x="7962" y="47793"/>
                  </a:lnTo>
                  <a:lnTo>
                    <a:pt x="7183" y="47914"/>
                  </a:lnTo>
                  <a:lnTo>
                    <a:pt x="6318" y="48097"/>
                  </a:lnTo>
                  <a:lnTo>
                    <a:pt x="5539" y="48461"/>
                  </a:lnTo>
                  <a:lnTo>
                    <a:pt x="4846" y="48886"/>
                  </a:lnTo>
                  <a:lnTo>
                    <a:pt x="4111" y="49554"/>
                  </a:lnTo>
                  <a:lnTo>
                    <a:pt x="3505" y="50161"/>
                  </a:lnTo>
                  <a:lnTo>
                    <a:pt x="2899" y="51012"/>
                  </a:lnTo>
                  <a:lnTo>
                    <a:pt x="2336" y="51923"/>
                  </a:lnTo>
                  <a:lnTo>
                    <a:pt x="1817" y="52894"/>
                  </a:lnTo>
                  <a:lnTo>
                    <a:pt x="1341" y="53987"/>
                  </a:lnTo>
                  <a:lnTo>
                    <a:pt x="952" y="55080"/>
                  </a:lnTo>
                  <a:lnTo>
                    <a:pt x="649" y="56356"/>
                  </a:lnTo>
                  <a:lnTo>
                    <a:pt x="302" y="57631"/>
                  </a:lnTo>
                  <a:lnTo>
                    <a:pt x="129" y="58967"/>
                  </a:lnTo>
                  <a:lnTo>
                    <a:pt x="43" y="60364"/>
                  </a:lnTo>
                  <a:lnTo>
                    <a:pt x="0" y="61821"/>
                  </a:lnTo>
                  <a:lnTo>
                    <a:pt x="0" y="61821"/>
                  </a:lnTo>
                  <a:lnTo>
                    <a:pt x="43" y="63157"/>
                  </a:lnTo>
                  <a:lnTo>
                    <a:pt x="129" y="64615"/>
                  </a:lnTo>
                  <a:lnTo>
                    <a:pt x="302" y="65890"/>
                  </a:lnTo>
                  <a:lnTo>
                    <a:pt x="649" y="67165"/>
                  </a:lnTo>
                  <a:lnTo>
                    <a:pt x="952" y="68441"/>
                  </a:lnTo>
                  <a:lnTo>
                    <a:pt x="1341" y="69534"/>
                  </a:lnTo>
                  <a:lnTo>
                    <a:pt x="1817" y="70627"/>
                  </a:lnTo>
                  <a:lnTo>
                    <a:pt x="2336" y="71599"/>
                  </a:lnTo>
                  <a:lnTo>
                    <a:pt x="2899" y="72510"/>
                  </a:lnTo>
                  <a:lnTo>
                    <a:pt x="3505" y="73360"/>
                  </a:lnTo>
                  <a:lnTo>
                    <a:pt x="4111" y="74028"/>
                  </a:lnTo>
                  <a:lnTo>
                    <a:pt x="4846" y="74574"/>
                  </a:lnTo>
                  <a:lnTo>
                    <a:pt x="5539" y="75060"/>
                  </a:lnTo>
                  <a:lnTo>
                    <a:pt x="6318" y="75425"/>
                  </a:lnTo>
                  <a:lnTo>
                    <a:pt x="7183" y="75607"/>
                  </a:lnTo>
                  <a:lnTo>
                    <a:pt x="7962" y="75668"/>
                  </a:lnTo>
                  <a:lnTo>
                    <a:pt x="7962" y="75668"/>
                  </a:lnTo>
                  <a:lnTo>
                    <a:pt x="8654" y="75607"/>
                  </a:lnTo>
                  <a:lnTo>
                    <a:pt x="9304" y="75485"/>
                  </a:lnTo>
                  <a:lnTo>
                    <a:pt x="9953" y="75242"/>
                  </a:lnTo>
                  <a:lnTo>
                    <a:pt x="10472" y="74939"/>
                  </a:lnTo>
                  <a:lnTo>
                    <a:pt x="10991" y="74574"/>
                  </a:lnTo>
                  <a:lnTo>
                    <a:pt x="11424" y="74149"/>
                  </a:lnTo>
                  <a:lnTo>
                    <a:pt x="11813" y="73663"/>
                  </a:lnTo>
                  <a:lnTo>
                    <a:pt x="12203" y="73238"/>
                  </a:lnTo>
                  <a:lnTo>
                    <a:pt x="12809" y="72327"/>
                  </a:lnTo>
                  <a:lnTo>
                    <a:pt x="13241" y="71599"/>
                  </a:lnTo>
                  <a:lnTo>
                    <a:pt x="13588" y="70809"/>
                  </a:lnTo>
                  <a:lnTo>
                    <a:pt x="13588" y="70809"/>
                  </a:lnTo>
                  <a:lnTo>
                    <a:pt x="13891" y="69959"/>
                  </a:lnTo>
                  <a:lnTo>
                    <a:pt x="14280" y="69230"/>
                  </a:lnTo>
                  <a:lnTo>
                    <a:pt x="14756" y="68684"/>
                  </a:lnTo>
                  <a:lnTo>
                    <a:pt x="15146" y="68441"/>
                  </a:lnTo>
                  <a:lnTo>
                    <a:pt x="15578" y="68319"/>
                  </a:lnTo>
                  <a:lnTo>
                    <a:pt x="15968" y="68441"/>
                  </a:lnTo>
                  <a:lnTo>
                    <a:pt x="16357" y="68623"/>
                  </a:lnTo>
                  <a:lnTo>
                    <a:pt x="16617" y="69048"/>
                  </a:lnTo>
                  <a:lnTo>
                    <a:pt x="16617" y="69048"/>
                  </a:lnTo>
                  <a:lnTo>
                    <a:pt x="16790" y="69534"/>
                  </a:lnTo>
                  <a:lnTo>
                    <a:pt x="16920" y="70080"/>
                  </a:lnTo>
                  <a:lnTo>
                    <a:pt x="17050" y="70809"/>
                  </a:lnTo>
                  <a:lnTo>
                    <a:pt x="17050" y="71538"/>
                  </a:lnTo>
                  <a:lnTo>
                    <a:pt x="17050" y="86781"/>
                  </a:lnTo>
                  <a:lnTo>
                    <a:pt x="17136" y="86781"/>
                  </a:lnTo>
                  <a:lnTo>
                    <a:pt x="17136" y="120000"/>
                  </a:lnTo>
                  <a:lnTo>
                    <a:pt x="51886" y="120000"/>
                  </a:lnTo>
                  <a:lnTo>
                    <a:pt x="51886" y="120000"/>
                  </a:lnTo>
                  <a:lnTo>
                    <a:pt x="52318" y="120000"/>
                  </a:lnTo>
                  <a:lnTo>
                    <a:pt x="52794" y="119817"/>
                  </a:lnTo>
                  <a:lnTo>
                    <a:pt x="53184" y="119696"/>
                  </a:lnTo>
                  <a:lnTo>
                    <a:pt x="53487" y="119453"/>
                  </a:lnTo>
                  <a:lnTo>
                    <a:pt x="53746" y="119149"/>
                  </a:lnTo>
                  <a:lnTo>
                    <a:pt x="53919" y="118906"/>
                  </a:lnTo>
                  <a:lnTo>
                    <a:pt x="54049" y="118542"/>
                  </a:lnTo>
                  <a:lnTo>
                    <a:pt x="54136" y="118178"/>
                  </a:lnTo>
                  <a:lnTo>
                    <a:pt x="54136" y="117813"/>
                  </a:lnTo>
                  <a:lnTo>
                    <a:pt x="54049" y="117388"/>
                  </a:lnTo>
                  <a:lnTo>
                    <a:pt x="53919" y="117024"/>
                  </a:lnTo>
                  <a:lnTo>
                    <a:pt x="53746" y="116538"/>
                  </a:lnTo>
                  <a:lnTo>
                    <a:pt x="53487" y="116174"/>
                  </a:lnTo>
                  <a:lnTo>
                    <a:pt x="53184" y="115748"/>
                  </a:lnTo>
                  <a:lnTo>
                    <a:pt x="52794" y="115384"/>
                  </a:lnTo>
                  <a:lnTo>
                    <a:pt x="52405" y="115020"/>
                  </a:lnTo>
                  <a:lnTo>
                    <a:pt x="52405" y="115020"/>
                  </a:lnTo>
                  <a:lnTo>
                    <a:pt x="51799" y="114534"/>
                  </a:lnTo>
                  <a:lnTo>
                    <a:pt x="51280" y="113987"/>
                  </a:lnTo>
                  <a:lnTo>
                    <a:pt x="50631" y="113198"/>
                  </a:lnTo>
                  <a:lnTo>
                    <a:pt x="50328" y="112651"/>
                  </a:lnTo>
                  <a:lnTo>
                    <a:pt x="49981" y="112105"/>
                  </a:lnTo>
                  <a:lnTo>
                    <a:pt x="49679" y="111437"/>
                  </a:lnTo>
                  <a:lnTo>
                    <a:pt x="49419" y="110708"/>
                  </a:lnTo>
                  <a:lnTo>
                    <a:pt x="49203" y="109919"/>
                  </a:lnTo>
                  <a:lnTo>
                    <a:pt x="49029" y="109068"/>
                  </a:lnTo>
                  <a:lnTo>
                    <a:pt x="48900" y="108218"/>
                  </a:lnTo>
                  <a:lnTo>
                    <a:pt x="48900" y="107186"/>
                  </a:lnTo>
                  <a:lnTo>
                    <a:pt x="48900" y="107186"/>
                  </a:lnTo>
                  <a:lnTo>
                    <a:pt x="48943" y="106032"/>
                  </a:lnTo>
                  <a:lnTo>
                    <a:pt x="49073" y="104939"/>
                  </a:lnTo>
                  <a:lnTo>
                    <a:pt x="49332" y="103846"/>
                  </a:lnTo>
                  <a:lnTo>
                    <a:pt x="49679" y="102813"/>
                  </a:lnTo>
                  <a:lnTo>
                    <a:pt x="50068" y="101842"/>
                  </a:lnTo>
                  <a:lnTo>
                    <a:pt x="50587" y="100931"/>
                  </a:lnTo>
                  <a:lnTo>
                    <a:pt x="51150" y="100080"/>
                  </a:lnTo>
                  <a:lnTo>
                    <a:pt x="51799" y="99291"/>
                  </a:lnTo>
                  <a:lnTo>
                    <a:pt x="52535" y="98562"/>
                  </a:lnTo>
                  <a:lnTo>
                    <a:pt x="53227" y="97955"/>
                  </a:lnTo>
                  <a:lnTo>
                    <a:pt x="54049" y="97408"/>
                  </a:lnTo>
                  <a:lnTo>
                    <a:pt x="54915" y="96862"/>
                  </a:lnTo>
                  <a:lnTo>
                    <a:pt x="55867" y="96497"/>
                  </a:lnTo>
                  <a:lnTo>
                    <a:pt x="56776" y="96194"/>
                  </a:lnTo>
                  <a:lnTo>
                    <a:pt x="57814" y="96012"/>
                  </a:lnTo>
                  <a:lnTo>
                    <a:pt x="58809" y="96012"/>
                  </a:lnTo>
                  <a:lnTo>
                    <a:pt x="58809" y="96012"/>
                  </a:lnTo>
                  <a:lnTo>
                    <a:pt x="59805" y="96012"/>
                  </a:lnTo>
                  <a:lnTo>
                    <a:pt x="60800" y="96194"/>
                  </a:lnTo>
                  <a:lnTo>
                    <a:pt x="61752" y="96497"/>
                  </a:lnTo>
                  <a:lnTo>
                    <a:pt x="62661" y="96862"/>
                  </a:lnTo>
                  <a:lnTo>
                    <a:pt x="63526" y="97408"/>
                  </a:lnTo>
                  <a:lnTo>
                    <a:pt x="64349" y="97955"/>
                  </a:lnTo>
                  <a:lnTo>
                    <a:pt x="65128" y="98562"/>
                  </a:lnTo>
                  <a:lnTo>
                    <a:pt x="65820" y="99291"/>
                  </a:lnTo>
                  <a:lnTo>
                    <a:pt x="66469" y="100080"/>
                  </a:lnTo>
                  <a:lnTo>
                    <a:pt x="66988" y="100931"/>
                  </a:lnTo>
                  <a:lnTo>
                    <a:pt x="67508" y="101842"/>
                  </a:lnTo>
                  <a:lnTo>
                    <a:pt x="67984" y="102813"/>
                  </a:lnTo>
                  <a:lnTo>
                    <a:pt x="68287" y="103846"/>
                  </a:lnTo>
                  <a:lnTo>
                    <a:pt x="68546" y="104939"/>
                  </a:lnTo>
                  <a:lnTo>
                    <a:pt x="68676" y="106032"/>
                  </a:lnTo>
                  <a:lnTo>
                    <a:pt x="68763" y="107186"/>
                  </a:lnTo>
                  <a:lnTo>
                    <a:pt x="68763" y="107186"/>
                  </a:lnTo>
                  <a:lnTo>
                    <a:pt x="68676" y="108218"/>
                  </a:lnTo>
                  <a:lnTo>
                    <a:pt x="68546" y="109068"/>
                  </a:lnTo>
                  <a:lnTo>
                    <a:pt x="68416" y="109919"/>
                  </a:lnTo>
                  <a:lnTo>
                    <a:pt x="68157" y="110708"/>
                  </a:lnTo>
                  <a:lnTo>
                    <a:pt x="67897" y="111437"/>
                  </a:lnTo>
                  <a:lnTo>
                    <a:pt x="67637" y="112105"/>
                  </a:lnTo>
                  <a:lnTo>
                    <a:pt x="67335" y="112651"/>
                  </a:lnTo>
                  <a:lnTo>
                    <a:pt x="66988" y="113198"/>
                  </a:lnTo>
                  <a:lnTo>
                    <a:pt x="66339" y="113987"/>
                  </a:lnTo>
                  <a:lnTo>
                    <a:pt x="65777" y="114534"/>
                  </a:lnTo>
                  <a:lnTo>
                    <a:pt x="65257" y="115020"/>
                  </a:lnTo>
                  <a:lnTo>
                    <a:pt x="65257" y="115020"/>
                  </a:lnTo>
                  <a:lnTo>
                    <a:pt x="64825" y="115384"/>
                  </a:lnTo>
                  <a:lnTo>
                    <a:pt x="64435" y="115748"/>
                  </a:lnTo>
                  <a:lnTo>
                    <a:pt x="64089" y="116174"/>
                  </a:lnTo>
                  <a:lnTo>
                    <a:pt x="63829" y="116538"/>
                  </a:lnTo>
                  <a:lnTo>
                    <a:pt x="63656" y="117024"/>
                  </a:lnTo>
                  <a:lnTo>
                    <a:pt x="63526" y="117388"/>
                  </a:lnTo>
                  <a:lnTo>
                    <a:pt x="63526" y="117813"/>
                  </a:lnTo>
                  <a:lnTo>
                    <a:pt x="63526" y="118178"/>
                  </a:lnTo>
                  <a:lnTo>
                    <a:pt x="63570" y="118542"/>
                  </a:lnTo>
                  <a:lnTo>
                    <a:pt x="63699" y="118906"/>
                  </a:lnTo>
                  <a:lnTo>
                    <a:pt x="63916" y="119149"/>
                  </a:lnTo>
                  <a:lnTo>
                    <a:pt x="64175" y="119453"/>
                  </a:lnTo>
                  <a:lnTo>
                    <a:pt x="64435" y="119696"/>
                  </a:lnTo>
                  <a:lnTo>
                    <a:pt x="64825" y="119817"/>
                  </a:lnTo>
                  <a:lnTo>
                    <a:pt x="65257" y="120000"/>
                  </a:lnTo>
                  <a:lnTo>
                    <a:pt x="65777" y="120000"/>
                  </a:lnTo>
                  <a:lnTo>
                    <a:pt x="102776" y="120000"/>
                  </a:lnTo>
                  <a:lnTo>
                    <a:pt x="102776" y="92368"/>
                  </a:lnTo>
                  <a:lnTo>
                    <a:pt x="102820" y="92368"/>
                  </a:lnTo>
                  <a:lnTo>
                    <a:pt x="102820" y="67955"/>
                  </a:lnTo>
                  <a:lnTo>
                    <a:pt x="102820" y="67955"/>
                  </a:lnTo>
                  <a:lnTo>
                    <a:pt x="102906" y="67226"/>
                  </a:lnTo>
                  <a:lnTo>
                    <a:pt x="102949" y="66619"/>
                  </a:lnTo>
                  <a:lnTo>
                    <a:pt x="103079" y="65951"/>
                  </a:lnTo>
                  <a:lnTo>
                    <a:pt x="103296" y="65526"/>
                  </a:lnTo>
                  <a:lnTo>
                    <a:pt x="103296" y="65526"/>
                  </a:lnTo>
                  <a:lnTo>
                    <a:pt x="103598" y="65161"/>
                  </a:lnTo>
                  <a:lnTo>
                    <a:pt x="103988" y="64858"/>
                  </a:lnTo>
                  <a:lnTo>
                    <a:pt x="104377" y="64797"/>
                  </a:lnTo>
                  <a:lnTo>
                    <a:pt x="104767" y="64858"/>
                  </a:lnTo>
                  <a:lnTo>
                    <a:pt x="105243" y="65222"/>
                  </a:lnTo>
                  <a:lnTo>
                    <a:pt x="105632" y="65708"/>
                  </a:lnTo>
                  <a:lnTo>
                    <a:pt x="106022" y="66437"/>
                  </a:lnTo>
                  <a:lnTo>
                    <a:pt x="106411" y="67226"/>
                  </a:lnTo>
                  <a:lnTo>
                    <a:pt x="106411" y="67226"/>
                  </a:lnTo>
                  <a:lnTo>
                    <a:pt x="106714" y="68076"/>
                  </a:lnTo>
                  <a:lnTo>
                    <a:pt x="107104" y="68805"/>
                  </a:lnTo>
                  <a:lnTo>
                    <a:pt x="107710" y="69716"/>
                  </a:lnTo>
                  <a:lnTo>
                    <a:pt x="108099" y="70141"/>
                  </a:lnTo>
                  <a:lnTo>
                    <a:pt x="108489" y="70627"/>
                  </a:lnTo>
                  <a:lnTo>
                    <a:pt x="108965" y="71052"/>
                  </a:lnTo>
                  <a:lnTo>
                    <a:pt x="109441" y="71417"/>
                  </a:lnTo>
                  <a:lnTo>
                    <a:pt x="110003" y="71720"/>
                  </a:lnTo>
                  <a:lnTo>
                    <a:pt x="110609" y="71963"/>
                  </a:lnTo>
                  <a:lnTo>
                    <a:pt x="111258" y="72145"/>
                  </a:lnTo>
                  <a:lnTo>
                    <a:pt x="111950" y="72145"/>
                  </a:lnTo>
                  <a:lnTo>
                    <a:pt x="111950" y="72145"/>
                  </a:lnTo>
                  <a:lnTo>
                    <a:pt x="112816" y="72085"/>
                  </a:lnTo>
                  <a:lnTo>
                    <a:pt x="113595" y="71902"/>
                  </a:lnTo>
                  <a:lnTo>
                    <a:pt x="114374" y="71538"/>
                  </a:lnTo>
                  <a:lnTo>
                    <a:pt x="115066" y="71052"/>
                  </a:lnTo>
                  <a:lnTo>
                    <a:pt x="115759" y="70506"/>
                  </a:lnTo>
                  <a:lnTo>
                    <a:pt x="116408" y="69777"/>
                  </a:lnTo>
                  <a:lnTo>
                    <a:pt x="117057" y="68987"/>
                  </a:lnTo>
                  <a:lnTo>
                    <a:pt x="117663" y="68076"/>
                  </a:lnTo>
                  <a:lnTo>
                    <a:pt x="118095" y="67044"/>
                  </a:lnTo>
                  <a:lnTo>
                    <a:pt x="118615" y="66072"/>
                  </a:lnTo>
                  <a:lnTo>
                    <a:pt x="119004" y="64858"/>
                  </a:lnTo>
                  <a:lnTo>
                    <a:pt x="119350" y="63643"/>
                  </a:lnTo>
                  <a:lnTo>
                    <a:pt x="119610" y="62368"/>
                  </a:lnTo>
                  <a:lnTo>
                    <a:pt x="119783" y="61093"/>
                  </a:lnTo>
                  <a:lnTo>
                    <a:pt x="119913" y="59635"/>
                  </a:lnTo>
                  <a:lnTo>
                    <a:pt x="120000" y="58238"/>
                  </a:lnTo>
                  <a:lnTo>
                    <a:pt x="120000" y="58238"/>
                  </a:lnTo>
                  <a:lnTo>
                    <a:pt x="119913" y="56781"/>
                  </a:lnTo>
                  <a:lnTo>
                    <a:pt x="119783" y="55445"/>
                  </a:lnTo>
                  <a:lnTo>
                    <a:pt x="119610" y="54109"/>
                  </a:lnTo>
                  <a:lnTo>
                    <a:pt x="119350" y="52834"/>
                  </a:lnTo>
                  <a:lnTo>
                    <a:pt x="119004" y="51619"/>
                  </a:lnTo>
                  <a:lnTo>
                    <a:pt x="118615" y="50465"/>
                  </a:lnTo>
                  <a:lnTo>
                    <a:pt x="118095" y="49372"/>
                  </a:lnTo>
                  <a:lnTo>
                    <a:pt x="117663" y="48340"/>
                  </a:lnTo>
                  <a:lnTo>
                    <a:pt x="117057" y="47429"/>
                  </a:lnTo>
                  <a:lnTo>
                    <a:pt x="116408" y="46639"/>
                  </a:lnTo>
                  <a:lnTo>
                    <a:pt x="115759" y="46032"/>
                  </a:lnTo>
                  <a:lnTo>
                    <a:pt x="115066" y="45364"/>
                  </a:lnTo>
                  <a:lnTo>
                    <a:pt x="114374" y="44939"/>
                  </a:lnTo>
                  <a:lnTo>
                    <a:pt x="113595" y="44574"/>
                  </a:lnTo>
                  <a:lnTo>
                    <a:pt x="112816" y="44392"/>
                  </a:lnTo>
                  <a:lnTo>
                    <a:pt x="111950" y="44271"/>
                  </a:lnTo>
                  <a:lnTo>
                    <a:pt x="111950" y="44271"/>
                  </a:lnTo>
                  <a:close/>
                </a:path>
              </a:pathLst>
            </a:custGeom>
            <a:solidFill>
              <a:srgbClr val="FFFF0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nvGrpSpPr>
            <p:cNvPr id="1617" name="Shape 1617"/>
            <p:cNvGrpSpPr/>
            <p:nvPr/>
          </p:nvGrpSpPr>
          <p:grpSpPr>
            <a:xfrm>
              <a:off x="5071719" y="1725260"/>
              <a:ext cx="2099094" cy="2012574"/>
              <a:chOff x="4176744" y="1815264"/>
              <a:chExt cx="1900094" cy="1882775"/>
            </a:xfrm>
          </p:grpSpPr>
          <p:sp>
            <p:nvSpPr>
              <p:cNvPr id="1618" name="Shape 1618"/>
              <p:cNvSpPr/>
              <p:nvPr/>
            </p:nvSpPr>
            <p:spPr>
              <a:xfrm>
                <a:off x="4176744" y="1815264"/>
                <a:ext cx="1900094" cy="1882775"/>
              </a:xfrm>
              <a:custGeom>
                <a:avLst/>
                <a:gdLst/>
                <a:ahLst/>
                <a:cxnLst/>
                <a:rect l="0" t="0" r="0" b="0"/>
                <a:pathLst>
                  <a:path w="120000" h="120000" extrusionOk="0">
                    <a:moveTo>
                      <a:pt x="109089" y="39876"/>
                    </a:moveTo>
                    <a:lnTo>
                      <a:pt x="109089" y="39876"/>
                    </a:lnTo>
                    <a:lnTo>
                      <a:pt x="109887" y="39876"/>
                    </a:lnTo>
                    <a:cubicBezTo>
                      <a:pt x="110137" y="39924"/>
                      <a:pt x="110388" y="39984"/>
                      <a:pt x="110638" y="40032"/>
                    </a:cubicBezTo>
                    <a:cubicBezTo>
                      <a:pt x="110876" y="40104"/>
                      <a:pt x="111102" y="40164"/>
                      <a:pt x="111340" y="40236"/>
                    </a:cubicBezTo>
                    <a:lnTo>
                      <a:pt x="119928" y="44652"/>
                    </a:lnTo>
                    <a:lnTo>
                      <a:pt x="115366" y="40788"/>
                    </a:lnTo>
                    <a:lnTo>
                      <a:pt x="113091" y="41148"/>
                    </a:lnTo>
                    <a:cubicBezTo>
                      <a:pt x="113246" y="41244"/>
                      <a:pt x="113389" y="41352"/>
                      <a:pt x="113544" y="41448"/>
                    </a:cubicBezTo>
                    <a:cubicBezTo>
                      <a:pt x="113699" y="41580"/>
                      <a:pt x="113842" y="41724"/>
                      <a:pt x="113997" y="41856"/>
                    </a:cubicBezTo>
                    <a:cubicBezTo>
                      <a:pt x="114235" y="42108"/>
                      <a:pt x="114461" y="42360"/>
                      <a:pt x="114699" y="42612"/>
                    </a:cubicBezTo>
                    <a:cubicBezTo>
                      <a:pt x="114854" y="42828"/>
                      <a:pt x="114997" y="43056"/>
                      <a:pt x="115152" y="43272"/>
                    </a:cubicBezTo>
                    <a:cubicBezTo>
                      <a:pt x="115271" y="43476"/>
                      <a:pt x="115378" y="43680"/>
                      <a:pt x="115497" y="43884"/>
                    </a:cubicBezTo>
                    <a:lnTo>
                      <a:pt x="115497" y="43884"/>
                    </a:lnTo>
                    <a:cubicBezTo>
                      <a:pt x="115652" y="44136"/>
                      <a:pt x="115795" y="44388"/>
                      <a:pt x="115950" y="44640"/>
                    </a:cubicBezTo>
                    <a:cubicBezTo>
                      <a:pt x="116105" y="44844"/>
                      <a:pt x="116248" y="45048"/>
                      <a:pt x="116402" y="45252"/>
                    </a:cubicBezTo>
                    <a:cubicBezTo>
                      <a:pt x="116581" y="45372"/>
                      <a:pt x="116772" y="45480"/>
                      <a:pt x="116950" y="45600"/>
                    </a:cubicBezTo>
                    <a:cubicBezTo>
                      <a:pt x="117105" y="45696"/>
                      <a:pt x="117248" y="45804"/>
                      <a:pt x="117403" y="45900"/>
                    </a:cubicBezTo>
                    <a:lnTo>
                      <a:pt x="117903" y="46008"/>
                    </a:lnTo>
                    <a:lnTo>
                      <a:pt x="118356" y="45900"/>
                    </a:lnTo>
                    <a:cubicBezTo>
                      <a:pt x="118487" y="45840"/>
                      <a:pt x="118630" y="45768"/>
                      <a:pt x="118761" y="45708"/>
                    </a:cubicBezTo>
                    <a:cubicBezTo>
                      <a:pt x="118880" y="45576"/>
                      <a:pt x="118987" y="45432"/>
                      <a:pt x="119106" y="45300"/>
                    </a:cubicBezTo>
                    <a:lnTo>
                      <a:pt x="119106" y="0"/>
                    </a:lnTo>
                    <a:lnTo>
                      <a:pt x="19795" y="0"/>
                    </a:lnTo>
                    <a:lnTo>
                      <a:pt x="19795" y="43272"/>
                    </a:lnTo>
                    <a:lnTo>
                      <a:pt x="19795" y="43272"/>
                    </a:lnTo>
                    <a:lnTo>
                      <a:pt x="19688" y="43884"/>
                    </a:lnTo>
                    <a:cubicBezTo>
                      <a:pt x="19676" y="44052"/>
                      <a:pt x="19652" y="44220"/>
                      <a:pt x="19640" y="44388"/>
                    </a:cubicBezTo>
                    <a:cubicBezTo>
                      <a:pt x="19593" y="44544"/>
                      <a:pt x="19545" y="44688"/>
                      <a:pt x="19497" y="44844"/>
                    </a:cubicBezTo>
                    <a:cubicBezTo>
                      <a:pt x="19450" y="44940"/>
                      <a:pt x="19390" y="45048"/>
                      <a:pt x="19342" y="45144"/>
                    </a:cubicBezTo>
                    <a:cubicBezTo>
                      <a:pt x="19271" y="45240"/>
                      <a:pt x="19211" y="45348"/>
                      <a:pt x="19140" y="45444"/>
                    </a:cubicBezTo>
                    <a:cubicBezTo>
                      <a:pt x="19057" y="45528"/>
                      <a:pt x="18973" y="45624"/>
                      <a:pt x="18890" y="45708"/>
                    </a:cubicBezTo>
                    <a:cubicBezTo>
                      <a:pt x="18795" y="45756"/>
                      <a:pt x="18687" y="45804"/>
                      <a:pt x="18592" y="45852"/>
                    </a:cubicBezTo>
                    <a:cubicBezTo>
                      <a:pt x="18497" y="45864"/>
                      <a:pt x="18390" y="45888"/>
                      <a:pt x="18294" y="45900"/>
                    </a:cubicBezTo>
                    <a:lnTo>
                      <a:pt x="17937" y="45900"/>
                    </a:lnTo>
                    <a:lnTo>
                      <a:pt x="17639" y="45900"/>
                    </a:lnTo>
                    <a:cubicBezTo>
                      <a:pt x="17508" y="45852"/>
                      <a:pt x="17365" y="45804"/>
                      <a:pt x="17234" y="45756"/>
                    </a:cubicBezTo>
                    <a:cubicBezTo>
                      <a:pt x="17139" y="45684"/>
                      <a:pt x="17032" y="45624"/>
                      <a:pt x="16936" y="45552"/>
                    </a:cubicBezTo>
                    <a:cubicBezTo>
                      <a:pt x="16817" y="45456"/>
                      <a:pt x="16710" y="45348"/>
                      <a:pt x="16591" y="45252"/>
                    </a:cubicBezTo>
                    <a:cubicBezTo>
                      <a:pt x="16484" y="45120"/>
                      <a:pt x="16389" y="44976"/>
                      <a:pt x="16281" y="44844"/>
                    </a:cubicBezTo>
                    <a:cubicBezTo>
                      <a:pt x="16186" y="44688"/>
                      <a:pt x="16079" y="44544"/>
                      <a:pt x="15984" y="44388"/>
                    </a:cubicBezTo>
                    <a:cubicBezTo>
                      <a:pt x="15888" y="44220"/>
                      <a:pt x="15781" y="44052"/>
                      <a:pt x="15686" y="43884"/>
                    </a:cubicBezTo>
                    <a:lnTo>
                      <a:pt x="15686" y="43884"/>
                    </a:lnTo>
                    <a:cubicBezTo>
                      <a:pt x="15555" y="43680"/>
                      <a:pt x="15412" y="43476"/>
                      <a:pt x="15281" y="43272"/>
                    </a:cubicBezTo>
                    <a:cubicBezTo>
                      <a:pt x="15126" y="43056"/>
                      <a:pt x="14983" y="42828"/>
                      <a:pt x="14828" y="42612"/>
                    </a:cubicBezTo>
                    <a:lnTo>
                      <a:pt x="14185" y="41856"/>
                    </a:lnTo>
                    <a:cubicBezTo>
                      <a:pt x="14030" y="41724"/>
                      <a:pt x="13887" y="41580"/>
                      <a:pt x="13733" y="41448"/>
                    </a:cubicBezTo>
                    <a:lnTo>
                      <a:pt x="13280" y="41100"/>
                    </a:lnTo>
                    <a:cubicBezTo>
                      <a:pt x="13101" y="40992"/>
                      <a:pt x="12911" y="40896"/>
                      <a:pt x="12732" y="40788"/>
                    </a:cubicBezTo>
                    <a:cubicBezTo>
                      <a:pt x="12530" y="40692"/>
                      <a:pt x="12327" y="40584"/>
                      <a:pt x="12125" y="40488"/>
                    </a:cubicBezTo>
                    <a:cubicBezTo>
                      <a:pt x="11910" y="40392"/>
                      <a:pt x="11684" y="40284"/>
                      <a:pt x="11469" y="40188"/>
                    </a:cubicBezTo>
                    <a:cubicBezTo>
                      <a:pt x="11255" y="40140"/>
                      <a:pt x="11041" y="40080"/>
                      <a:pt x="10826" y="40032"/>
                    </a:cubicBezTo>
                    <a:cubicBezTo>
                      <a:pt x="10576" y="39984"/>
                      <a:pt x="10326" y="39924"/>
                      <a:pt x="10076" y="39876"/>
                    </a:cubicBezTo>
                    <a:cubicBezTo>
                      <a:pt x="9790" y="39840"/>
                      <a:pt x="9504" y="39816"/>
                      <a:pt x="9218" y="39780"/>
                    </a:cubicBezTo>
                    <a:lnTo>
                      <a:pt x="9218" y="39780"/>
                    </a:lnTo>
                    <a:cubicBezTo>
                      <a:pt x="8897" y="39816"/>
                      <a:pt x="8587" y="39840"/>
                      <a:pt x="8266" y="39876"/>
                    </a:cubicBezTo>
                    <a:cubicBezTo>
                      <a:pt x="7968" y="39924"/>
                      <a:pt x="7658" y="39984"/>
                      <a:pt x="7360" y="40032"/>
                    </a:cubicBezTo>
                    <a:cubicBezTo>
                      <a:pt x="7063" y="40128"/>
                      <a:pt x="6765" y="40236"/>
                      <a:pt x="6467" y="40332"/>
                    </a:cubicBezTo>
                    <a:lnTo>
                      <a:pt x="5609" y="40692"/>
                    </a:lnTo>
                    <a:lnTo>
                      <a:pt x="4811" y="41244"/>
                    </a:lnTo>
                    <a:cubicBezTo>
                      <a:pt x="4561" y="41412"/>
                      <a:pt x="4311" y="41592"/>
                      <a:pt x="4061" y="41760"/>
                    </a:cubicBezTo>
                    <a:cubicBezTo>
                      <a:pt x="3811" y="42000"/>
                      <a:pt x="3561" y="42228"/>
                      <a:pt x="3311" y="42468"/>
                    </a:cubicBezTo>
                    <a:lnTo>
                      <a:pt x="2703" y="43224"/>
                    </a:lnTo>
                    <a:cubicBezTo>
                      <a:pt x="2501" y="43488"/>
                      <a:pt x="2310" y="43764"/>
                      <a:pt x="2108" y="44028"/>
                    </a:cubicBezTo>
                    <a:cubicBezTo>
                      <a:pt x="1941" y="44328"/>
                      <a:pt x="1774" y="44640"/>
                      <a:pt x="1607" y="44940"/>
                    </a:cubicBezTo>
                    <a:cubicBezTo>
                      <a:pt x="1417" y="45264"/>
                      <a:pt x="1238" y="45576"/>
                      <a:pt x="1048" y="45900"/>
                    </a:cubicBezTo>
                    <a:cubicBezTo>
                      <a:pt x="929" y="46236"/>
                      <a:pt x="821" y="46584"/>
                      <a:pt x="702" y="46920"/>
                    </a:cubicBezTo>
                    <a:cubicBezTo>
                      <a:pt x="607" y="47268"/>
                      <a:pt x="500" y="47628"/>
                      <a:pt x="404" y="47976"/>
                    </a:cubicBezTo>
                    <a:lnTo>
                      <a:pt x="154" y="49092"/>
                    </a:lnTo>
                    <a:cubicBezTo>
                      <a:pt x="107" y="49476"/>
                      <a:pt x="47" y="49872"/>
                      <a:pt x="0" y="50256"/>
                    </a:cubicBezTo>
                    <a:lnTo>
                      <a:pt x="0" y="51420"/>
                    </a:lnTo>
                    <a:lnTo>
                      <a:pt x="0" y="51420"/>
                    </a:lnTo>
                    <a:lnTo>
                      <a:pt x="0" y="52584"/>
                    </a:lnTo>
                    <a:cubicBezTo>
                      <a:pt x="47" y="52992"/>
                      <a:pt x="107" y="53388"/>
                      <a:pt x="154" y="53796"/>
                    </a:cubicBezTo>
                    <a:cubicBezTo>
                      <a:pt x="238" y="54156"/>
                      <a:pt x="321" y="54504"/>
                      <a:pt x="404" y="54864"/>
                    </a:cubicBezTo>
                    <a:cubicBezTo>
                      <a:pt x="500" y="55212"/>
                      <a:pt x="607" y="55572"/>
                      <a:pt x="702" y="55920"/>
                    </a:cubicBezTo>
                    <a:cubicBezTo>
                      <a:pt x="821" y="56280"/>
                      <a:pt x="929" y="56628"/>
                      <a:pt x="1048" y="56988"/>
                    </a:cubicBezTo>
                    <a:cubicBezTo>
                      <a:pt x="1238" y="57312"/>
                      <a:pt x="1417" y="57624"/>
                      <a:pt x="1607" y="57948"/>
                    </a:cubicBezTo>
                    <a:cubicBezTo>
                      <a:pt x="1774" y="58224"/>
                      <a:pt x="1941" y="58488"/>
                      <a:pt x="2108" y="58764"/>
                    </a:cubicBezTo>
                    <a:lnTo>
                      <a:pt x="2703" y="59616"/>
                    </a:lnTo>
                    <a:cubicBezTo>
                      <a:pt x="2906" y="59868"/>
                      <a:pt x="3108" y="60132"/>
                      <a:pt x="3311" y="60384"/>
                    </a:cubicBezTo>
                    <a:lnTo>
                      <a:pt x="4061" y="61032"/>
                    </a:lnTo>
                    <a:lnTo>
                      <a:pt x="4811" y="61644"/>
                    </a:lnTo>
                    <a:cubicBezTo>
                      <a:pt x="5073" y="61800"/>
                      <a:pt x="5347" y="61944"/>
                      <a:pt x="5609" y="62100"/>
                    </a:cubicBezTo>
                    <a:cubicBezTo>
                      <a:pt x="5895" y="62232"/>
                      <a:pt x="6181" y="62376"/>
                      <a:pt x="6467" y="62508"/>
                    </a:cubicBezTo>
                    <a:cubicBezTo>
                      <a:pt x="6765" y="62604"/>
                      <a:pt x="7063" y="62712"/>
                      <a:pt x="7360" y="62808"/>
                    </a:cubicBezTo>
                    <a:cubicBezTo>
                      <a:pt x="7658" y="62856"/>
                      <a:pt x="7968" y="62916"/>
                      <a:pt x="8266" y="62964"/>
                    </a:cubicBezTo>
                    <a:cubicBezTo>
                      <a:pt x="8587" y="62976"/>
                      <a:pt x="8897" y="63000"/>
                      <a:pt x="9218" y="63012"/>
                    </a:cubicBezTo>
                    <a:lnTo>
                      <a:pt x="9218" y="63012"/>
                    </a:lnTo>
                    <a:lnTo>
                      <a:pt x="10076" y="63012"/>
                    </a:lnTo>
                    <a:cubicBezTo>
                      <a:pt x="10326" y="62964"/>
                      <a:pt x="10576" y="62904"/>
                      <a:pt x="10826" y="62856"/>
                    </a:cubicBezTo>
                    <a:cubicBezTo>
                      <a:pt x="11041" y="62784"/>
                      <a:pt x="11255" y="62724"/>
                      <a:pt x="11469" y="62652"/>
                    </a:cubicBezTo>
                    <a:lnTo>
                      <a:pt x="12125" y="62400"/>
                    </a:lnTo>
                    <a:cubicBezTo>
                      <a:pt x="12327" y="62304"/>
                      <a:pt x="12530" y="62196"/>
                      <a:pt x="12732" y="62100"/>
                    </a:cubicBezTo>
                    <a:cubicBezTo>
                      <a:pt x="12911" y="61980"/>
                      <a:pt x="13101" y="61872"/>
                      <a:pt x="13280" y="61752"/>
                    </a:cubicBezTo>
                    <a:cubicBezTo>
                      <a:pt x="13435" y="61620"/>
                      <a:pt x="13578" y="61476"/>
                      <a:pt x="13733" y="61344"/>
                    </a:cubicBezTo>
                    <a:cubicBezTo>
                      <a:pt x="13887" y="61224"/>
                      <a:pt x="14030" y="61104"/>
                      <a:pt x="14185" y="60984"/>
                    </a:cubicBezTo>
                    <a:lnTo>
                      <a:pt x="14828" y="60228"/>
                    </a:lnTo>
                    <a:cubicBezTo>
                      <a:pt x="14983" y="60024"/>
                      <a:pt x="15126" y="59820"/>
                      <a:pt x="15281" y="59616"/>
                    </a:cubicBezTo>
                    <a:cubicBezTo>
                      <a:pt x="15412" y="59376"/>
                      <a:pt x="15555" y="59148"/>
                      <a:pt x="15686" y="58908"/>
                    </a:cubicBezTo>
                    <a:lnTo>
                      <a:pt x="15686" y="58908"/>
                    </a:lnTo>
                    <a:cubicBezTo>
                      <a:pt x="15781" y="58752"/>
                      <a:pt x="15888" y="58608"/>
                      <a:pt x="15984" y="58452"/>
                    </a:cubicBezTo>
                    <a:cubicBezTo>
                      <a:pt x="16079" y="58320"/>
                      <a:pt x="16186" y="58188"/>
                      <a:pt x="16281" y="58056"/>
                    </a:cubicBezTo>
                    <a:cubicBezTo>
                      <a:pt x="16389" y="57924"/>
                      <a:pt x="16484" y="57780"/>
                      <a:pt x="16591" y="57648"/>
                    </a:cubicBezTo>
                    <a:cubicBezTo>
                      <a:pt x="16710" y="57552"/>
                      <a:pt x="16817" y="57444"/>
                      <a:pt x="16936" y="57348"/>
                    </a:cubicBezTo>
                    <a:cubicBezTo>
                      <a:pt x="17032" y="57276"/>
                      <a:pt x="17139" y="57216"/>
                      <a:pt x="17234" y="57144"/>
                    </a:cubicBezTo>
                    <a:cubicBezTo>
                      <a:pt x="17365" y="57096"/>
                      <a:pt x="17508" y="57036"/>
                      <a:pt x="17639" y="56988"/>
                    </a:cubicBezTo>
                    <a:cubicBezTo>
                      <a:pt x="17734" y="56952"/>
                      <a:pt x="17842" y="56928"/>
                      <a:pt x="17937" y="56892"/>
                    </a:cubicBezTo>
                    <a:lnTo>
                      <a:pt x="18294" y="56892"/>
                    </a:lnTo>
                    <a:cubicBezTo>
                      <a:pt x="18390" y="56928"/>
                      <a:pt x="18497" y="56952"/>
                      <a:pt x="18592" y="56988"/>
                    </a:cubicBezTo>
                    <a:cubicBezTo>
                      <a:pt x="18687" y="57036"/>
                      <a:pt x="18795" y="57096"/>
                      <a:pt x="18890" y="57144"/>
                    </a:cubicBezTo>
                    <a:cubicBezTo>
                      <a:pt x="18973" y="57216"/>
                      <a:pt x="19057" y="57276"/>
                      <a:pt x="19140" y="57348"/>
                    </a:cubicBezTo>
                    <a:cubicBezTo>
                      <a:pt x="19211" y="57444"/>
                      <a:pt x="19271" y="57552"/>
                      <a:pt x="19342" y="57648"/>
                    </a:cubicBezTo>
                    <a:cubicBezTo>
                      <a:pt x="19390" y="57780"/>
                      <a:pt x="19450" y="57924"/>
                      <a:pt x="19497" y="58056"/>
                    </a:cubicBezTo>
                    <a:lnTo>
                      <a:pt x="19640" y="58452"/>
                    </a:lnTo>
                    <a:cubicBezTo>
                      <a:pt x="19652" y="58644"/>
                      <a:pt x="19676" y="58824"/>
                      <a:pt x="19688" y="59016"/>
                    </a:cubicBezTo>
                    <a:lnTo>
                      <a:pt x="19795" y="59520"/>
                    </a:lnTo>
                    <a:lnTo>
                      <a:pt x="19795" y="100164"/>
                    </a:lnTo>
                    <a:lnTo>
                      <a:pt x="62935" y="100008"/>
                    </a:lnTo>
                    <a:lnTo>
                      <a:pt x="62935" y="100008"/>
                    </a:lnTo>
                    <a:cubicBezTo>
                      <a:pt x="63102" y="100044"/>
                      <a:pt x="63269" y="100068"/>
                      <a:pt x="63436" y="100104"/>
                    </a:cubicBezTo>
                    <a:cubicBezTo>
                      <a:pt x="63614" y="100128"/>
                      <a:pt x="63805" y="100140"/>
                      <a:pt x="63984" y="100164"/>
                    </a:cubicBezTo>
                    <a:lnTo>
                      <a:pt x="64436" y="100308"/>
                    </a:lnTo>
                    <a:cubicBezTo>
                      <a:pt x="64532" y="100356"/>
                      <a:pt x="64639" y="100416"/>
                      <a:pt x="64734" y="100464"/>
                    </a:cubicBezTo>
                    <a:cubicBezTo>
                      <a:pt x="64841" y="100548"/>
                      <a:pt x="64936" y="100632"/>
                      <a:pt x="65044" y="100716"/>
                    </a:cubicBezTo>
                    <a:cubicBezTo>
                      <a:pt x="65103" y="100812"/>
                      <a:pt x="65175" y="100920"/>
                      <a:pt x="65234" y="101016"/>
                    </a:cubicBezTo>
                    <a:cubicBezTo>
                      <a:pt x="65282" y="101088"/>
                      <a:pt x="65341" y="101148"/>
                      <a:pt x="65389" y="101220"/>
                    </a:cubicBezTo>
                    <a:cubicBezTo>
                      <a:pt x="65425" y="101328"/>
                      <a:pt x="65461" y="101424"/>
                      <a:pt x="65496" y="101532"/>
                    </a:cubicBezTo>
                    <a:lnTo>
                      <a:pt x="65496" y="101928"/>
                    </a:lnTo>
                    <a:cubicBezTo>
                      <a:pt x="65461" y="102036"/>
                      <a:pt x="65425" y="102132"/>
                      <a:pt x="65389" y="102240"/>
                    </a:cubicBezTo>
                    <a:cubicBezTo>
                      <a:pt x="65341" y="102360"/>
                      <a:pt x="65282" y="102468"/>
                      <a:pt x="65234" y="102588"/>
                    </a:cubicBezTo>
                    <a:cubicBezTo>
                      <a:pt x="65175" y="102684"/>
                      <a:pt x="65103" y="102792"/>
                      <a:pt x="65044" y="102888"/>
                    </a:cubicBezTo>
                    <a:cubicBezTo>
                      <a:pt x="64936" y="103008"/>
                      <a:pt x="64841" y="103128"/>
                      <a:pt x="64734" y="103248"/>
                    </a:cubicBezTo>
                    <a:cubicBezTo>
                      <a:pt x="64603" y="103344"/>
                      <a:pt x="64472" y="103452"/>
                      <a:pt x="64341" y="103548"/>
                    </a:cubicBezTo>
                    <a:lnTo>
                      <a:pt x="63888" y="103860"/>
                    </a:lnTo>
                    <a:lnTo>
                      <a:pt x="63388" y="104112"/>
                    </a:lnTo>
                    <a:lnTo>
                      <a:pt x="63388" y="104112"/>
                    </a:lnTo>
                    <a:cubicBezTo>
                      <a:pt x="63186" y="104232"/>
                      <a:pt x="62983" y="104340"/>
                      <a:pt x="62781" y="104460"/>
                    </a:cubicBezTo>
                    <a:lnTo>
                      <a:pt x="62078" y="105024"/>
                    </a:lnTo>
                    <a:cubicBezTo>
                      <a:pt x="61852" y="105240"/>
                      <a:pt x="61613" y="105456"/>
                      <a:pt x="61387" y="105672"/>
                    </a:cubicBezTo>
                    <a:cubicBezTo>
                      <a:pt x="61256" y="105828"/>
                      <a:pt x="61113" y="105972"/>
                      <a:pt x="60982" y="106128"/>
                    </a:cubicBezTo>
                    <a:cubicBezTo>
                      <a:pt x="60887" y="106284"/>
                      <a:pt x="60780" y="106428"/>
                      <a:pt x="60684" y="106584"/>
                    </a:cubicBezTo>
                    <a:cubicBezTo>
                      <a:pt x="60565" y="106776"/>
                      <a:pt x="60446" y="106956"/>
                      <a:pt x="60327" y="107148"/>
                    </a:cubicBezTo>
                    <a:cubicBezTo>
                      <a:pt x="60232" y="107352"/>
                      <a:pt x="60125" y="107544"/>
                      <a:pt x="60029" y="107748"/>
                    </a:cubicBezTo>
                    <a:lnTo>
                      <a:pt x="59779" y="108360"/>
                    </a:lnTo>
                    <a:cubicBezTo>
                      <a:pt x="59708" y="108612"/>
                      <a:pt x="59648" y="108864"/>
                      <a:pt x="59577" y="109116"/>
                    </a:cubicBezTo>
                    <a:cubicBezTo>
                      <a:pt x="59529" y="109368"/>
                      <a:pt x="59469" y="109620"/>
                      <a:pt x="59422" y="109872"/>
                    </a:cubicBezTo>
                    <a:lnTo>
                      <a:pt x="59422" y="110688"/>
                    </a:lnTo>
                    <a:lnTo>
                      <a:pt x="59422" y="110688"/>
                    </a:lnTo>
                    <a:lnTo>
                      <a:pt x="59422" y="111648"/>
                    </a:lnTo>
                    <a:cubicBezTo>
                      <a:pt x="59493" y="111948"/>
                      <a:pt x="59553" y="112260"/>
                      <a:pt x="59624" y="112560"/>
                    </a:cubicBezTo>
                    <a:cubicBezTo>
                      <a:pt x="59732" y="112860"/>
                      <a:pt x="59827" y="113172"/>
                      <a:pt x="59934" y="113472"/>
                    </a:cubicBezTo>
                    <a:lnTo>
                      <a:pt x="60327" y="114336"/>
                    </a:lnTo>
                    <a:cubicBezTo>
                      <a:pt x="60482" y="114600"/>
                      <a:pt x="60625" y="114876"/>
                      <a:pt x="60780" y="115140"/>
                    </a:cubicBezTo>
                    <a:lnTo>
                      <a:pt x="61387" y="115896"/>
                    </a:lnTo>
                    <a:cubicBezTo>
                      <a:pt x="61601" y="116136"/>
                      <a:pt x="61816" y="116364"/>
                      <a:pt x="62030" y="116604"/>
                    </a:cubicBezTo>
                    <a:cubicBezTo>
                      <a:pt x="62280" y="116820"/>
                      <a:pt x="62531" y="117048"/>
                      <a:pt x="62781" y="117264"/>
                    </a:cubicBezTo>
                    <a:lnTo>
                      <a:pt x="63531" y="117876"/>
                    </a:lnTo>
                    <a:lnTo>
                      <a:pt x="64436" y="118380"/>
                    </a:lnTo>
                    <a:lnTo>
                      <a:pt x="65389" y="118836"/>
                    </a:lnTo>
                    <a:cubicBezTo>
                      <a:pt x="65723" y="118992"/>
                      <a:pt x="66056" y="119136"/>
                      <a:pt x="66390" y="119292"/>
                    </a:cubicBezTo>
                    <a:cubicBezTo>
                      <a:pt x="66747" y="119388"/>
                      <a:pt x="67092" y="119496"/>
                      <a:pt x="67450" y="119592"/>
                    </a:cubicBezTo>
                    <a:lnTo>
                      <a:pt x="68545" y="119844"/>
                    </a:lnTo>
                    <a:cubicBezTo>
                      <a:pt x="68915" y="119892"/>
                      <a:pt x="69284" y="119952"/>
                      <a:pt x="69653" y="120000"/>
                    </a:cubicBezTo>
                    <a:lnTo>
                      <a:pt x="70856" y="120000"/>
                    </a:lnTo>
                    <a:lnTo>
                      <a:pt x="70856" y="120000"/>
                    </a:lnTo>
                    <a:lnTo>
                      <a:pt x="72059" y="120000"/>
                    </a:lnTo>
                    <a:cubicBezTo>
                      <a:pt x="72440" y="119952"/>
                      <a:pt x="72821" y="119892"/>
                      <a:pt x="73202" y="119844"/>
                    </a:cubicBezTo>
                    <a:lnTo>
                      <a:pt x="74310" y="119592"/>
                    </a:lnTo>
                    <a:lnTo>
                      <a:pt x="75358" y="119292"/>
                    </a:lnTo>
                    <a:lnTo>
                      <a:pt x="76311" y="118836"/>
                    </a:lnTo>
                    <a:cubicBezTo>
                      <a:pt x="76645" y="118680"/>
                      <a:pt x="76978" y="118536"/>
                      <a:pt x="77312" y="118380"/>
                    </a:cubicBezTo>
                    <a:lnTo>
                      <a:pt x="78217" y="117876"/>
                    </a:lnTo>
                    <a:cubicBezTo>
                      <a:pt x="78479" y="117672"/>
                      <a:pt x="78753" y="117468"/>
                      <a:pt x="79015" y="117264"/>
                    </a:cubicBezTo>
                    <a:cubicBezTo>
                      <a:pt x="79253" y="117048"/>
                      <a:pt x="79479" y="116820"/>
                      <a:pt x="79718" y="116604"/>
                    </a:cubicBezTo>
                    <a:cubicBezTo>
                      <a:pt x="79932" y="116364"/>
                      <a:pt x="80158" y="116136"/>
                      <a:pt x="80373" y="115896"/>
                    </a:cubicBezTo>
                    <a:cubicBezTo>
                      <a:pt x="80575" y="115644"/>
                      <a:pt x="80766" y="115392"/>
                      <a:pt x="80968" y="115140"/>
                    </a:cubicBezTo>
                    <a:cubicBezTo>
                      <a:pt x="81123" y="114876"/>
                      <a:pt x="81266" y="114600"/>
                      <a:pt x="81421" y="114336"/>
                    </a:cubicBezTo>
                    <a:cubicBezTo>
                      <a:pt x="81576" y="114048"/>
                      <a:pt x="81719" y="113760"/>
                      <a:pt x="81873" y="113472"/>
                    </a:cubicBezTo>
                    <a:cubicBezTo>
                      <a:pt x="81957" y="113172"/>
                      <a:pt x="82040" y="112860"/>
                      <a:pt x="82124" y="112560"/>
                    </a:cubicBezTo>
                    <a:cubicBezTo>
                      <a:pt x="82195" y="112260"/>
                      <a:pt x="82255" y="111948"/>
                      <a:pt x="82326" y="111648"/>
                    </a:cubicBezTo>
                    <a:cubicBezTo>
                      <a:pt x="82362" y="111324"/>
                      <a:pt x="82386" y="111012"/>
                      <a:pt x="82421" y="110688"/>
                    </a:cubicBezTo>
                    <a:lnTo>
                      <a:pt x="82421" y="110688"/>
                    </a:lnTo>
                    <a:cubicBezTo>
                      <a:pt x="82386" y="110412"/>
                      <a:pt x="82362" y="110148"/>
                      <a:pt x="82326" y="109872"/>
                    </a:cubicBezTo>
                    <a:cubicBezTo>
                      <a:pt x="82278" y="109620"/>
                      <a:pt x="82219" y="109368"/>
                      <a:pt x="82171" y="109116"/>
                    </a:cubicBezTo>
                    <a:lnTo>
                      <a:pt x="82028" y="108360"/>
                    </a:lnTo>
                    <a:cubicBezTo>
                      <a:pt x="81933" y="108156"/>
                      <a:pt x="81826" y="107952"/>
                      <a:pt x="81731" y="107748"/>
                    </a:cubicBezTo>
                    <a:cubicBezTo>
                      <a:pt x="81623" y="107544"/>
                      <a:pt x="81528" y="107352"/>
                      <a:pt x="81421" y="107148"/>
                    </a:cubicBezTo>
                    <a:cubicBezTo>
                      <a:pt x="81326" y="106956"/>
                      <a:pt x="81218" y="106776"/>
                      <a:pt x="81123" y="106584"/>
                    </a:cubicBezTo>
                    <a:cubicBezTo>
                      <a:pt x="81004" y="106428"/>
                      <a:pt x="80897" y="106284"/>
                      <a:pt x="80778" y="106128"/>
                    </a:cubicBezTo>
                    <a:cubicBezTo>
                      <a:pt x="80647" y="105972"/>
                      <a:pt x="80504" y="105828"/>
                      <a:pt x="80373" y="105672"/>
                    </a:cubicBezTo>
                    <a:lnTo>
                      <a:pt x="79622" y="105024"/>
                    </a:lnTo>
                    <a:cubicBezTo>
                      <a:pt x="79408" y="104832"/>
                      <a:pt x="79182" y="104652"/>
                      <a:pt x="78967" y="104460"/>
                    </a:cubicBezTo>
                    <a:lnTo>
                      <a:pt x="78372" y="104112"/>
                    </a:lnTo>
                    <a:lnTo>
                      <a:pt x="78372" y="104112"/>
                    </a:lnTo>
                    <a:lnTo>
                      <a:pt x="77812" y="103860"/>
                    </a:lnTo>
                    <a:cubicBezTo>
                      <a:pt x="77669" y="103752"/>
                      <a:pt x="77514" y="103656"/>
                      <a:pt x="77371" y="103548"/>
                    </a:cubicBezTo>
                    <a:cubicBezTo>
                      <a:pt x="77252" y="103428"/>
                      <a:pt x="77133" y="103320"/>
                      <a:pt x="77014" y="103200"/>
                    </a:cubicBezTo>
                    <a:cubicBezTo>
                      <a:pt x="76919" y="103092"/>
                      <a:pt x="76811" y="102996"/>
                      <a:pt x="76716" y="102888"/>
                    </a:cubicBezTo>
                    <a:cubicBezTo>
                      <a:pt x="76633" y="102768"/>
                      <a:pt x="76549" y="102660"/>
                      <a:pt x="76466" y="102540"/>
                    </a:cubicBezTo>
                    <a:cubicBezTo>
                      <a:pt x="76418" y="102444"/>
                      <a:pt x="76359" y="102336"/>
                      <a:pt x="76311" y="102240"/>
                    </a:cubicBezTo>
                    <a:cubicBezTo>
                      <a:pt x="76299" y="102108"/>
                      <a:pt x="76275" y="101964"/>
                      <a:pt x="76264" y="101832"/>
                    </a:cubicBezTo>
                    <a:lnTo>
                      <a:pt x="76264" y="101532"/>
                    </a:lnTo>
                    <a:cubicBezTo>
                      <a:pt x="76275" y="101424"/>
                      <a:pt x="76299" y="101328"/>
                      <a:pt x="76311" y="101220"/>
                    </a:cubicBezTo>
                    <a:cubicBezTo>
                      <a:pt x="76359" y="101124"/>
                      <a:pt x="76418" y="101016"/>
                      <a:pt x="76466" y="100920"/>
                    </a:cubicBezTo>
                    <a:cubicBezTo>
                      <a:pt x="76549" y="100848"/>
                      <a:pt x="76633" y="100788"/>
                      <a:pt x="76716" y="100716"/>
                    </a:cubicBezTo>
                    <a:cubicBezTo>
                      <a:pt x="76811" y="100632"/>
                      <a:pt x="76919" y="100548"/>
                      <a:pt x="77014" y="100464"/>
                    </a:cubicBezTo>
                    <a:cubicBezTo>
                      <a:pt x="77133" y="100392"/>
                      <a:pt x="77252" y="100332"/>
                      <a:pt x="77371" y="100260"/>
                    </a:cubicBezTo>
                    <a:cubicBezTo>
                      <a:pt x="77514" y="100212"/>
                      <a:pt x="77669" y="100152"/>
                      <a:pt x="77812" y="100104"/>
                    </a:cubicBezTo>
                    <a:cubicBezTo>
                      <a:pt x="78002" y="100068"/>
                      <a:pt x="78181" y="100044"/>
                      <a:pt x="78372" y="100008"/>
                    </a:cubicBezTo>
                    <a:lnTo>
                      <a:pt x="78967" y="100008"/>
                    </a:lnTo>
                    <a:lnTo>
                      <a:pt x="119106" y="100008"/>
                    </a:lnTo>
                    <a:lnTo>
                      <a:pt x="119106" y="57600"/>
                    </a:lnTo>
                    <a:lnTo>
                      <a:pt x="119106" y="57600"/>
                    </a:lnTo>
                    <a:cubicBezTo>
                      <a:pt x="118987" y="57468"/>
                      <a:pt x="118880" y="57324"/>
                      <a:pt x="118761" y="57192"/>
                    </a:cubicBezTo>
                    <a:cubicBezTo>
                      <a:pt x="118630" y="57120"/>
                      <a:pt x="118487" y="57060"/>
                      <a:pt x="118356" y="56988"/>
                    </a:cubicBezTo>
                    <a:cubicBezTo>
                      <a:pt x="118201" y="56952"/>
                      <a:pt x="118058" y="56928"/>
                      <a:pt x="117903" y="56892"/>
                    </a:cubicBezTo>
                    <a:lnTo>
                      <a:pt x="117403" y="57036"/>
                    </a:lnTo>
                    <a:cubicBezTo>
                      <a:pt x="117248" y="57120"/>
                      <a:pt x="117105" y="57204"/>
                      <a:pt x="116950" y="57288"/>
                    </a:cubicBezTo>
                    <a:cubicBezTo>
                      <a:pt x="116772" y="57408"/>
                      <a:pt x="116581" y="57528"/>
                      <a:pt x="116402" y="57648"/>
                    </a:cubicBezTo>
                    <a:lnTo>
                      <a:pt x="115950" y="58248"/>
                    </a:lnTo>
                    <a:cubicBezTo>
                      <a:pt x="115795" y="58500"/>
                      <a:pt x="115652" y="58764"/>
                      <a:pt x="115497" y="59016"/>
                    </a:cubicBezTo>
                    <a:lnTo>
                      <a:pt x="115497" y="59016"/>
                    </a:lnTo>
                    <a:cubicBezTo>
                      <a:pt x="115378" y="59220"/>
                      <a:pt x="115271" y="59412"/>
                      <a:pt x="115152" y="59616"/>
                    </a:cubicBezTo>
                    <a:cubicBezTo>
                      <a:pt x="114997" y="59832"/>
                      <a:pt x="114854" y="60060"/>
                      <a:pt x="114699" y="60276"/>
                    </a:cubicBezTo>
                    <a:cubicBezTo>
                      <a:pt x="114461" y="60528"/>
                      <a:pt x="114235" y="60780"/>
                      <a:pt x="113997" y="61032"/>
                    </a:cubicBezTo>
                    <a:cubicBezTo>
                      <a:pt x="113842" y="61164"/>
                      <a:pt x="113699" y="61308"/>
                      <a:pt x="113544" y="61440"/>
                    </a:cubicBezTo>
                    <a:lnTo>
                      <a:pt x="113091" y="61752"/>
                    </a:lnTo>
                    <a:cubicBezTo>
                      <a:pt x="112925" y="61872"/>
                      <a:pt x="112758" y="61980"/>
                      <a:pt x="112591" y="62100"/>
                    </a:cubicBezTo>
                    <a:cubicBezTo>
                      <a:pt x="112389" y="62196"/>
                      <a:pt x="112198" y="62304"/>
                      <a:pt x="111996" y="62400"/>
                    </a:cubicBezTo>
                    <a:cubicBezTo>
                      <a:pt x="111781" y="62508"/>
                      <a:pt x="111555" y="62604"/>
                      <a:pt x="111340" y="62712"/>
                    </a:cubicBezTo>
                    <a:lnTo>
                      <a:pt x="110638" y="62856"/>
                    </a:lnTo>
                    <a:cubicBezTo>
                      <a:pt x="110388" y="62904"/>
                      <a:pt x="110137" y="62964"/>
                      <a:pt x="109887" y="63012"/>
                    </a:cubicBezTo>
                    <a:lnTo>
                      <a:pt x="109089" y="63012"/>
                    </a:lnTo>
                    <a:lnTo>
                      <a:pt x="109089" y="63012"/>
                    </a:lnTo>
                    <a:lnTo>
                      <a:pt x="119178" y="60768"/>
                    </a:lnTo>
                    <a:cubicBezTo>
                      <a:pt x="118880" y="60696"/>
                      <a:pt x="118582" y="55836"/>
                      <a:pt x="118284" y="55764"/>
                    </a:cubicBezTo>
                    <a:cubicBezTo>
                      <a:pt x="118511" y="57600"/>
                      <a:pt x="118749" y="59436"/>
                      <a:pt x="118975" y="61272"/>
                    </a:cubicBezTo>
                    <a:cubicBezTo>
                      <a:pt x="118713" y="61116"/>
                      <a:pt x="117165" y="56484"/>
                      <a:pt x="116903" y="56328"/>
                    </a:cubicBezTo>
                    <a:cubicBezTo>
                      <a:pt x="116843" y="57996"/>
                      <a:pt x="116784" y="59652"/>
                      <a:pt x="116724" y="61320"/>
                    </a:cubicBezTo>
                    <a:lnTo>
                      <a:pt x="119464" y="59436"/>
                    </a:lnTo>
                    <a:cubicBezTo>
                      <a:pt x="119225" y="59220"/>
                      <a:pt x="118368" y="58524"/>
                      <a:pt x="118130" y="58308"/>
                    </a:cubicBezTo>
                    <a:cubicBezTo>
                      <a:pt x="117915" y="58068"/>
                      <a:pt x="119606" y="55440"/>
                      <a:pt x="119392" y="55200"/>
                    </a:cubicBezTo>
                    <a:cubicBezTo>
                      <a:pt x="119190" y="54924"/>
                      <a:pt x="117951" y="57456"/>
                      <a:pt x="117748" y="57180"/>
                    </a:cubicBezTo>
                    <a:cubicBezTo>
                      <a:pt x="118284" y="56640"/>
                      <a:pt x="119880" y="55260"/>
                      <a:pt x="116736" y="55392"/>
                    </a:cubicBezTo>
                    <a:cubicBezTo>
                      <a:pt x="117022" y="54756"/>
                      <a:pt x="117320" y="54108"/>
                      <a:pt x="117605" y="53472"/>
                    </a:cubicBezTo>
                    <a:cubicBezTo>
                      <a:pt x="117451" y="53148"/>
                      <a:pt x="120154" y="56352"/>
                      <a:pt x="120000" y="56028"/>
                    </a:cubicBezTo>
                    <a:cubicBezTo>
                      <a:pt x="119845" y="55692"/>
                      <a:pt x="116212" y="54396"/>
                      <a:pt x="116057" y="54060"/>
                    </a:cubicBezTo>
                    <a:cubicBezTo>
                      <a:pt x="115962" y="53700"/>
                      <a:pt x="118392" y="53028"/>
                      <a:pt x="118296" y="52668"/>
                    </a:cubicBezTo>
                    <a:cubicBezTo>
                      <a:pt x="118225" y="52296"/>
                      <a:pt x="118808" y="54804"/>
                      <a:pt x="118737" y="54432"/>
                    </a:cubicBezTo>
                    <a:cubicBezTo>
                      <a:pt x="118689" y="54048"/>
                      <a:pt x="117999" y="53340"/>
                      <a:pt x="117951" y="52956"/>
                    </a:cubicBezTo>
                    <a:cubicBezTo>
                      <a:pt x="121333" y="52248"/>
                      <a:pt x="117058" y="49320"/>
                      <a:pt x="117451" y="48588"/>
                    </a:cubicBezTo>
                    <a:cubicBezTo>
                      <a:pt x="117844" y="47856"/>
                      <a:pt x="119904" y="47316"/>
                      <a:pt x="116498" y="47628"/>
                    </a:cubicBezTo>
                    <a:lnTo>
                      <a:pt x="118272" y="49824"/>
                    </a:lnTo>
                    <a:cubicBezTo>
                      <a:pt x="118737" y="49728"/>
                      <a:pt x="118261" y="50280"/>
                      <a:pt x="118725" y="50184"/>
                    </a:cubicBezTo>
                    <a:cubicBezTo>
                      <a:pt x="118785" y="50484"/>
                      <a:pt x="118844" y="50796"/>
                      <a:pt x="118904" y="51096"/>
                    </a:cubicBezTo>
                    <a:cubicBezTo>
                      <a:pt x="119904" y="50904"/>
                      <a:pt x="118356" y="49416"/>
                      <a:pt x="119356" y="49224"/>
                    </a:cubicBezTo>
                    <a:cubicBezTo>
                      <a:pt x="118868" y="49464"/>
                      <a:pt x="118368" y="49692"/>
                      <a:pt x="117879" y="49932"/>
                    </a:cubicBezTo>
                    <a:cubicBezTo>
                      <a:pt x="117927" y="49548"/>
                      <a:pt x="117736" y="49152"/>
                      <a:pt x="117784" y="48768"/>
                    </a:cubicBezTo>
                    <a:cubicBezTo>
                      <a:pt x="117856" y="48396"/>
                      <a:pt x="116319" y="49308"/>
                      <a:pt x="116391" y="48936"/>
                    </a:cubicBezTo>
                    <a:cubicBezTo>
                      <a:pt x="116486" y="48588"/>
                      <a:pt x="118189" y="48228"/>
                      <a:pt x="118284" y="47880"/>
                    </a:cubicBezTo>
                    <a:cubicBezTo>
                      <a:pt x="118439" y="47544"/>
                      <a:pt x="117713" y="46308"/>
                      <a:pt x="117867" y="45972"/>
                    </a:cubicBezTo>
                    <a:cubicBezTo>
                      <a:pt x="118022" y="45648"/>
                      <a:pt x="117760" y="44940"/>
                      <a:pt x="117915" y="44616"/>
                    </a:cubicBezTo>
                    <a:cubicBezTo>
                      <a:pt x="118094" y="44316"/>
                      <a:pt x="118928" y="43044"/>
                      <a:pt x="119106" y="42744"/>
                    </a:cubicBezTo>
                    <a:lnTo>
                      <a:pt x="117963" y="63120"/>
                    </a:lnTo>
                    <a:cubicBezTo>
                      <a:pt x="115259" y="59664"/>
                      <a:pt x="118892" y="42432"/>
                      <a:pt x="116188" y="38976"/>
                    </a:cubicBezTo>
                    <a:lnTo>
                      <a:pt x="103217" y="42516"/>
                    </a:lnTo>
                    <a:cubicBezTo>
                      <a:pt x="103456" y="42300"/>
                      <a:pt x="103682" y="42072"/>
                      <a:pt x="103920" y="41856"/>
                    </a:cubicBezTo>
                    <a:lnTo>
                      <a:pt x="104670" y="41244"/>
                    </a:lnTo>
                    <a:lnTo>
                      <a:pt x="105480" y="40788"/>
                    </a:lnTo>
                    <a:cubicBezTo>
                      <a:pt x="105742" y="40632"/>
                      <a:pt x="106016" y="40488"/>
                      <a:pt x="106278" y="40332"/>
                    </a:cubicBezTo>
                    <a:lnTo>
                      <a:pt x="107184" y="40080"/>
                    </a:lnTo>
                    <a:cubicBezTo>
                      <a:pt x="107481" y="40008"/>
                      <a:pt x="107779" y="39948"/>
                      <a:pt x="108077" y="39876"/>
                    </a:cubicBezTo>
                    <a:lnTo>
                      <a:pt x="109089" y="39876"/>
                    </a:lnTo>
                    <a:lnTo>
                      <a:pt x="109089" y="39876"/>
                    </a:lnTo>
                    <a:close/>
                  </a:path>
                </a:pathLst>
              </a:custGeom>
              <a:solidFill>
                <a:srgbClr val="7030A0"/>
              </a:solidFill>
              <a:ln>
                <a:noFill/>
              </a:ln>
            </p:spPr>
            <p:txBody>
              <a:bodyPr lIns="91425" tIns="45700" rIns="91425" bIns="3600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19" name="Shape 1619"/>
              <p:cNvSpPr/>
              <p:nvPr/>
            </p:nvSpPr>
            <p:spPr>
              <a:xfrm>
                <a:off x="5688319" y="2240583"/>
                <a:ext cx="371983" cy="792087"/>
              </a:xfrm>
              <a:prstGeom prst="rect">
                <a:avLst/>
              </a:prstGeom>
              <a:solidFill>
                <a:srgbClr val="7030A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620" name="Shape 1620"/>
            <p:cNvGrpSpPr/>
            <p:nvPr/>
          </p:nvGrpSpPr>
          <p:grpSpPr>
            <a:xfrm>
              <a:off x="5408563" y="3397492"/>
              <a:ext cx="2022864" cy="1676578"/>
              <a:chOff x="4461635" y="3373487"/>
              <a:chExt cx="1831092" cy="1568449"/>
            </a:xfrm>
          </p:grpSpPr>
          <p:sp>
            <p:nvSpPr>
              <p:cNvPr id="1621" name="Shape 1621"/>
              <p:cNvSpPr/>
              <p:nvPr/>
            </p:nvSpPr>
            <p:spPr>
              <a:xfrm>
                <a:off x="4461635" y="3373487"/>
                <a:ext cx="1831092" cy="1568449"/>
              </a:xfrm>
              <a:custGeom>
                <a:avLst/>
                <a:gdLst/>
                <a:ahLst/>
                <a:cxnLst/>
                <a:rect l="0" t="0" r="0" b="0"/>
                <a:pathLst>
                  <a:path w="120000" h="120000" extrusionOk="0">
                    <a:moveTo>
                      <a:pt x="713" y="0"/>
                    </a:moveTo>
                    <a:lnTo>
                      <a:pt x="45224" y="0"/>
                    </a:lnTo>
                    <a:lnTo>
                      <a:pt x="45796" y="60"/>
                    </a:lnTo>
                    <a:lnTo>
                      <a:pt x="46316" y="182"/>
                    </a:lnTo>
                    <a:lnTo>
                      <a:pt x="46784" y="364"/>
                    </a:lnTo>
                    <a:lnTo>
                      <a:pt x="47200" y="546"/>
                    </a:lnTo>
                    <a:lnTo>
                      <a:pt x="47512" y="789"/>
                    </a:lnTo>
                    <a:lnTo>
                      <a:pt x="47720" y="1093"/>
                    </a:lnTo>
                    <a:lnTo>
                      <a:pt x="47876" y="1457"/>
                    </a:lnTo>
                    <a:lnTo>
                      <a:pt x="47980" y="1821"/>
                    </a:lnTo>
                    <a:lnTo>
                      <a:pt x="47980" y="2246"/>
                    </a:lnTo>
                    <a:lnTo>
                      <a:pt x="47876" y="2611"/>
                    </a:lnTo>
                    <a:lnTo>
                      <a:pt x="47720" y="3036"/>
                    </a:lnTo>
                    <a:lnTo>
                      <a:pt x="47512" y="3400"/>
                    </a:lnTo>
                    <a:lnTo>
                      <a:pt x="47200" y="3886"/>
                    </a:lnTo>
                    <a:lnTo>
                      <a:pt x="46784" y="4251"/>
                    </a:lnTo>
                    <a:lnTo>
                      <a:pt x="46420" y="4615"/>
                    </a:lnTo>
                    <a:lnTo>
                      <a:pt x="45848" y="4979"/>
                    </a:lnTo>
                    <a:lnTo>
                      <a:pt x="45172" y="5404"/>
                    </a:lnTo>
                    <a:lnTo>
                      <a:pt x="44548" y="5951"/>
                    </a:lnTo>
                    <a:lnTo>
                      <a:pt x="43768" y="6801"/>
                    </a:lnTo>
                    <a:lnTo>
                      <a:pt x="43404" y="7348"/>
                    </a:lnTo>
                    <a:lnTo>
                      <a:pt x="42988" y="7894"/>
                    </a:lnTo>
                    <a:lnTo>
                      <a:pt x="42624" y="8502"/>
                    </a:lnTo>
                    <a:lnTo>
                      <a:pt x="42312" y="9230"/>
                    </a:lnTo>
                    <a:lnTo>
                      <a:pt x="42052" y="10081"/>
                    </a:lnTo>
                    <a:lnTo>
                      <a:pt x="41844" y="10870"/>
                    </a:lnTo>
                    <a:lnTo>
                      <a:pt x="41688" y="11781"/>
                    </a:lnTo>
                    <a:lnTo>
                      <a:pt x="41688" y="12753"/>
                    </a:lnTo>
                    <a:cubicBezTo>
                      <a:pt x="41706" y="13157"/>
                      <a:pt x="41723" y="13562"/>
                      <a:pt x="41740" y="13967"/>
                    </a:cubicBezTo>
                    <a:lnTo>
                      <a:pt x="41896" y="15060"/>
                    </a:lnTo>
                    <a:lnTo>
                      <a:pt x="42208" y="16153"/>
                    </a:lnTo>
                    <a:lnTo>
                      <a:pt x="42624" y="17125"/>
                    </a:lnTo>
                    <a:lnTo>
                      <a:pt x="43092" y="18157"/>
                    </a:lnTo>
                    <a:lnTo>
                      <a:pt x="43716" y="19068"/>
                    </a:lnTo>
                    <a:lnTo>
                      <a:pt x="44392" y="19979"/>
                    </a:lnTo>
                    <a:lnTo>
                      <a:pt x="45172" y="20647"/>
                    </a:lnTo>
                    <a:lnTo>
                      <a:pt x="46004" y="21376"/>
                    </a:lnTo>
                    <a:lnTo>
                      <a:pt x="46888" y="22044"/>
                    </a:lnTo>
                    <a:lnTo>
                      <a:pt x="47876" y="22651"/>
                    </a:lnTo>
                    <a:lnTo>
                      <a:pt x="48968" y="23137"/>
                    </a:lnTo>
                    <a:lnTo>
                      <a:pt x="50060" y="23502"/>
                    </a:lnTo>
                    <a:lnTo>
                      <a:pt x="51152" y="23744"/>
                    </a:lnTo>
                    <a:lnTo>
                      <a:pt x="52400" y="23927"/>
                    </a:lnTo>
                    <a:lnTo>
                      <a:pt x="53544" y="24048"/>
                    </a:lnTo>
                    <a:lnTo>
                      <a:pt x="54792" y="23927"/>
                    </a:lnTo>
                    <a:lnTo>
                      <a:pt x="55988" y="23744"/>
                    </a:lnTo>
                    <a:lnTo>
                      <a:pt x="57132" y="23502"/>
                    </a:lnTo>
                    <a:lnTo>
                      <a:pt x="58224" y="23137"/>
                    </a:lnTo>
                    <a:lnTo>
                      <a:pt x="59212" y="22651"/>
                    </a:lnTo>
                    <a:lnTo>
                      <a:pt x="60252" y="22044"/>
                    </a:lnTo>
                    <a:lnTo>
                      <a:pt x="61188" y="21376"/>
                    </a:lnTo>
                    <a:lnTo>
                      <a:pt x="62020" y="20647"/>
                    </a:lnTo>
                    <a:lnTo>
                      <a:pt x="62800" y="19979"/>
                    </a:lnTo>
                    <a:lnTo>
                      <a:pt x="63528" y="19068"/>
                    </a:lnTo>
                    <a:lnTo>
                      <a:pt x="64048" y="18157"/>
                    </a:lnTo>
                    <a:lnTo>
                      <a:pt x="64620" y="17125"/>
                    </a:lnTo>
                    <a:lnTo>
                      <a:pt x="64984" y="16153"/>
                    </a:lnTo>
                    <a:lnTo>
                      <a:pt x="65296" y="15060"/>
                    </a:lnTo>
                    <a:lnTo>
                      <a:pt x="65452" y="13967"/>
                    </a:lnTo>
                    <a:lnTo>
                      <a:pt x="65556" y="12753"/>
                    </a:lnTo>
                    <a:lnTo>
                      <a:pt x="65452" y="11781"/>
                    </a:lnTo>
                    <a:lnTo>
                      <a:pt x="65296" y="10870"/>
                    </a:lnTo>
                    <a:lnTo>
                      <a:pt x="65140" y="10081"/>
                    </a:lnTo>
                    <a:lnTo>
                      <a:pt x="64828" y="9230"/>
                    </a:lnTo>
                    <a:lnTo>
                      <a:pt x="64516" y="8502"/>
                    </a:lnTo>
                    <a:lnTo>
                      <a:pt x="64204" y="7894"/>
                    </a:lnTo>
                    <a:lnTo>
                      <a:pt x="63840" y="7348"/>
                    </a:lnTo>
                    <a:lnTo>
                      <a:pt x="63424" y="6801"/>
                    </a:lnTo>
                    <a:lnTo>
                      <a:pt x="62644" y="5951"/>
                    </a:lnTo>
                    <a:lnTo>
                      <a:pt x="61968" y="5404"/>
                    </a:lnTo>
                    <a:lnTo>
                      <a:pt x="61344" y="4979"/>
                    </a:lnTo>
                    <a:lnTo>
                      <a:pt x="60772" y="4615"/>
                    </a:lnTo>
                    <a:lnTo>
                      <a:pt x="60304" y="4251"/>
                    </a:lnTo>
                    <a:lnTo>
                      <a:pt x="59940" y="3886"/>
                    </a:lnTo>
                    <a:lnTo>
                      <a:pt x="59628" y="3400"/>
                    </a:lnTo>
                    <a:lnTo>
                      <a:pt x="59368" y="3036"/>
                    </a:lnTo>
                    <a:cubicBezTo>
                      <a:pt x="59351" y="2894"/>
                      <a:pt x="59334" y="2753"/>
                      <a:pt x="59316" y="2611"/>
                    </a:cubicBezTo>
                    <a:lnTo>
                      <a:pt x="59212" y="2246"/>
                    </a:lnTo>
                    <a:lnTo>
                      <a:pt x="59212" y="1821"/>
                    </a:lnTo>
                    <a:lnTo>
                      <a:pt x="59316" y="1457"/>
                    </a:lnTo>
                    <a:lnTo>
                      <a:pt x="59472" y="1093"/>
                    </a:lnTo>
                    <a:lnTo>
                      <a:pt x="59680" y="789"/>
                    </a:lnTo>
                    <a:lnTo>
                      <a:pt x="59992" y="546"/>
                    </a:lnTo>
                    <a:lnTo>
                      <a:pt x="60304" y="364"/>
                    </a:lnTo>
                    <a:lnTo>
                      <a:pt x="60772" y="182"/>
                    </a:lnTo>
                    <a:lnTo>
                      <a:pt x="61344" y="60"/>
                    </a:lnTo>
                    <a:lnTo>
                      <a:pt x="61968" y="0"/>
                    </a:lnTo>
                    <a:lnTo>
                      <a:pt x="103620" y="0"/>
                    </a:lnTo>
                    <a:lnTo>
                      <a:pt x="103620" y="33218"/>
                    </a:lnTo>
                    <a:lnTo>
                      <a:pt x="103672" y="33218"/>
                    </a:lnTo>
                    <a:lnTo>
                      <a:pt x="103672" y="48461"/>
                    </a:lnTo>
                    <a:lnTo>
                      <a:pt x="103776" y="49190"/>
                    </a:lnTo>
                    <a:cubicBezTo>
                      <a:pt x="103793" y="49433"/>
                      <a:pt x="103810" y="49676"/>
                      <a:pt x="103828" y="49919"/>
                    </a:cubicBezTo>
                    <a:lnTo>
                      <a:pt x="103984" y="50465"/>
                    </a:lnTo>
                    <a:lnTo>
                      <a:pt x="104244" y="50890"/>
                    </a:lnTo>
                    <a:lnTo>
                      <a:pt x="104608" y="51376"/>
                    </a:lnTo>
                    <a:lnTo>
                      <a:pt x="105076" y="51619"/>
                    </a:lnTo>
                    <a:lnTo>
                      <a:pt x="105544" y="51619"/>
                    </a:lnTo>
                    <a:lnTo>
                      <a:pt x="106012" y="51558"/>
                    </a:lnTo>
                    <a:lnTo>
                      <a:pt x="106584" y="51255"/>
                    </a:lnTo>
                    <a:lnTo>
                      <a:pt x="107052" y="50708"/>
                    </a:lnTo>
                    <a:lnTo>
                      <a:pt x="107520" y="50101"/>
                    </a:lnTo>
                    <a:lnTo>
                      <a:pt x="107988" y="49190"/>
                    </a:lnTo>
                    <a:lnTo>
                      <a:pt x="108352" y="48461"/>
                    </a:lnTo>
                    <a:lnTo>
                      <a:pt x="108820" y="47611"/>
                    </a:lnTo>
                    <a:lnTo>
                      <a:pt x="109548" y="46761"/>
                    </a:lnTo>
                    <a:lnTo>
                      <a:pt x="110016" y="46275"/>
                    </a:lnTo>
                    <a:lnTo>
                      <a:pt x="110484" y="45850"/>
                    </a:lnTo>
                    <a:lnTo>
                      <a:pt x="111056" y="45485"/>
                    </a:lnTo>
                    <a:lnTo>
                      <a:pt x="111628" y="45121"/>
                    </a:lnTo>
                    <a:lnTo>
                      <a:pt x="112304" y="44757"/>
                    </a:lnTo>
                    <a:lnTo>
                      <a:pt x="113032" y="44574"/>
                    </a:lnTo>
                    <a:lnTo>
                      <a:pt x="117104" y="42470"/>
                    </a:lnTo>
                    <a:lnTo>
                      <a:pt x="114644" y="44271"/>
                    </a:lnTo>
                    <a:lnTo>
                      <a:pt x="115684" y="44392"/>
                    </a:lnTo>
                    <a:lnTo>
                      <a:pt x="116620" y="44574"/>
                    </a:lnTo>
                    <a:lnTo>
                      <a:pt x="117556" y="44939"/>
                    </a:lnTo>
                    <a:lnTo>
                      <a:pt x="118387" y="45364"/>
                    </a:lnTo>
                    <a:lnTo>
                      <a:pt x="119220" y="46032"/>
                    </a:lnTo>
                    <a:lnTo>
                      <a:pt x="119999" y="46639"/>
                    </a:lnTo>
                    <a:lnTo>
                      <a:pt x="114461" y="48152"/>
                    </a:lnTo>
                    <a:lnTo>
                      <a:pt x="118664" y="48340"/>
                    </a:lnTo>
                    <a:lnTo>
                      <a:pt x="115442" y="50141"/>
                    </a:lnTo>
                    <a:lnTo>
                      <a:pt x="117596" y="51188"/>
                    </a:lnTo>
                    <a:lnTo>
                      <a:pt x="116801" y="54150"/>
                    </a:lnTo>
                    <a:lnTo>
                      <a:pt x="117533" y="55003"/>
                    </a:lnTo>
                    <a:lnTo>
                      <a:pt x="119108" y="54832"/>
                    </a:lnTo>
                    <a:lnTo>
                      <a:pt x="118369" y="56529"/>
                    </a:lnTo>
                    <a:lnTo>
                      <a:pt x="118525" y="58950"/>
                    </a:lnTo>
                    <a:lnTo>
                      <a:pt x="117049" y="58600"/>
                    </a:lnTo>
                    <a:lnTo>
                      <a:pt x="116945" y="60358"/>
                    </a:lnTo>
                    <a:lnTo>
                      <a:pt x="119316" y="61454"/>
                    </a:lnTo>
                    <a:lnTo>
                      <a:pt x="113106" y="62729"/>
                    </a:lnTo>
                    <a:lnTo>
                      <a:pt x="115633" y="60184"/>
                    </a:lnTo>
                    <a:lnTo>
                      <a:pt x="118380" y="65219"/>
                    </a:lnTo>
                    <a:lnTo>
                      <a:pt x="117912" y="66072"/>
                    </a:lnTo>
                    <a:lnTo>
                      <a:pt x="116657" y="67767"/>
                    </a:lnTo>
                    <a:lnTo>
                      <a:pt x="117084" y="68076"/>
                    </a:lnTo>
                    <a:lnTo>
                      <a:pt x="116988" y="68987"/>
                    </a:lnTo>
                    <a:lnTo>
                      <a:pt x="119999" y="69777"/>
                    </a:lnTo>
                    <a:lnTo>
                      <a:pt x="119220" y="70506"/>
                    </a:lnTo>
                    <a:lnTo>
                      <a:pt x="118387" y="71052"/>
                    </a:lnTo>
                    <a:lnTo>
                      <a:pt x="117556" y="71538"/>
                    </a:lnTo>
                    <a:lnTo>
                      <a:pt x="116620" y="71902"/>
                    </a:lnTo>
                    <a:lnTo>
                      <a:pt x="115684" y="72085"/>
                    </a:lnTo>
                    <a:lnTo>
                      <a:pt x="114644" y="72145"/>
                    </a:lnTo>
                    <a:lnTo>
                      <a:pt x="113812" y="72145"/>
                    </a:lnTo>
                    <a:lnTo>
                      <a:pt x="113032" y="71963"/>
                    </a:lnTo>
                    <a:lnTo>
                      <a:pt x="112304" y="71720"/>
                    </a:lnTo>
                    <a:lnTo>
                      <a:pt x="111628" y="71417"/>
                    </a:lnTo>
                    <a:lnTo>
                      <a:pt x="111056" y="71052"/>
                    </a:lnTo>
                    <a:lnTo>
                      <a:pt x="110484" y="70627"/>
                    </a:lnTo>
                    <a:lnTo>
                      <a:pt x="110016" y="70141"/>
                    </a:lnTo>
                    <a:lnTo>
                      <a:pt x="109548" y="69716"/>
                    </a:lnTo>
                    <a:lnTo>
                      <a:pt x="108820" y="68805"/>
                    </a:lnTo>
                    <a:lnTo>
                      <a:pt x="108352" y="68076"/>
                    </a:lnTo>
                    <a:lnTo>
                      <a:pt x="107988" y="67226"/>
                    </a:lnTo>
                    <a:lnTo>
                      <a:pt x="107520" y="66437"/>
                    </a:lnTo>
                    <a:lnTo>
                      <a:pt x="107052" y="65708"/>
                    </a:lnTo>
                    <a:lnTo>
                      <a:pt x="106584" y="65222"/>
                    </a:lnTo>
                    <a:lnTo>
                      <a:pt x="106012" y="64858"/>
                    </a:lnTo>
                    <a:lnTo>
                      <a:pt x="105544" y="64797"/>
                    </a:lnTo>
                    <a:lnTo>
                      <a:pt x="105076" y="64858"/>
                    </a:lnTo>
                    <a:lnTo>
                      <a:pt x="104608" y="65161"/>
                    </a:lnTo>
                    <a:lnTo>
                      <a:pt x="104244" y="65526"/>
                    </a:lnTo>
                    <a:lnTo>
                      <a:pt x="103984" y="65951"/>
                    </a:lnTo>
                    <a:lnTo>
                      <a:pt x="103828" y="66619"/>
                    </a:lnTo>
                    <a:cubicBezTo>
                      <a:pt x="103810" y="66821"/>
                      <a:pt x="103793" y="67024"/>
                      <a:pt x="103776" y="67226"/>
                    </a:cubicBezTo>
                    <a:lnTo>
                      <a:pt x="103672" y="67955"/>
                    </a:lnTo>
                    <a:lnTo>
                      <a:pt x="103672" y="92368"/>
                    </a:lnTo>
                    <a:lnTo>
                      <a:pt x="103620" y="92368"/>
                    </a:lnTo>
                    <a:lnTo>
                      <a:pt x="103620" y="120000"/>
                    </a:lnTo>
                    <a:lnTo>
                      <a:pt x="59160" y="120000"/>
                    </a:lnTo>
                    <a:lnTo>
                      <a:pt x="58536" y="120000"/>
                    </a:lnTo>
                    <a:lnTo>
                      <a:pt x="58016" y="119817"/>
                    </a:lnTo>
                    <a:lnTo>
                      <a:pt x="57548" y="119696"/>
                    </a:lnTo>
                    <a:lnTo>
                      <a:pt x="57236" y="119453"/>
                    </a:lnTo>
                    <a:lnTo>
                      <a:pt x="56924" y="119149"/>
                    </a:lnTo>
                    <a:lnTo>
                      <a:pt x="56664" y="118906"/>
                    </a:lnTo>
                    <a:lnTo>
                      <a:pt x="56508" y="118542"/>
                    </a:lnTo>
                    <a:lnTo>
                      <a:pt x="56456" y="118178"/>
                    </a:lnTo>
                    <a:lnTo>
                      <a:pt x="56456" y="117813"/>
                    </a:lnTo>
                    <a:lnTo>
                      <a:pt x="56456" y="117388"/>
                    </a:lnTo>
                    <a:lnTo>
                      <a:pt x="56612" y="117024"/>
                    </a:lnTo>
                    <a:lnTo>
                      <a:pt x="56820" y="116538"/>
                    </a:lnTo>
                    <a:lnTo>
                      <a:pt x="57132" y="116174"/>
                    </a:lnTo>
                    <a:lnTo>
                      <a:pt x="57548" y="115749"/>
                    </a:lnTo>
                    <a:lnTo>
                      <a:pt x="58016" y="115384"/>
                    </a:lnTo>
                    <a:lnTo>
                      <a:pt x="58536" y="115020"/>
                    </a:lnTo>
                    <a:lnTo>
                      <a:pt x="59160" y="114534"/>
                    </a:lnTo>
                    <a:lnTo>
                      <a:pt x="59836" y="113987"/>
                    </a:lnTo>
                    <a:lnTo>
                      <a:pt x="60616" y="113198"/>
                    </a:lnTo>
                    <a:lnTo>
                      <a:pt x="61032" y="112651"/>
                    </a:lnTo>
                    <a:lnTo>
                      <a:pt x="61396" y="112105"/>
                    </a:lnTo>
                    <a:lnTo>
                      <a:pt x="61708" y="111437"/>
                    </a:lnTo>
                    <a:lnTo>
                      <a:pt x="62020" y="110708"/>
                    </a:lnTo>
                    <a:lnTo>
                      <a:pt x="62332" y="109919"/>
                    </a:lnTo>
                    <a:lnTo>
                      <a:pt x="62488" y="109068"/>
                    </a:lnTo>
                    <a:lnTo>
                      <a:pt x="62644" y="108218"/>
                    </a:lnTo>
                    <a:lnTo>
                      <a:pt x="62748" y="107186"/>
                    </a:lnTo>
                    <a:lnTo>
                      <a:pt x="62644" y="106032"/>
                    </a:lnTo>
                    <a:lnTo>
                      <a:pt x="62488" y="104939"/>
                    </a:lnTo>
                    <a:lnTo>
                      <a:pt x="62176" y="103846"/>
                    </a:lnTo>
                    <a:lnTo>
                      <a:pt x="61812" y="102813"/>
                    </a:lnTo>
                    <a:lnTo>
                      <a:pt x="61240" y="101842"/>
                    </a:lnTo>
                    <a:lnTo>
                      <a:pt x="60616" y="100931"/>
                    </a:lnTo>
                    <a:lnTo>
                      <a:pt x="59992" y="100080"/>
                    </a:lnTo>
                    <a:lnTo>
                      <a:pt x="59212" y="99291"/>
                    </a:lnTo>
                    <a:lnTo>
                      <a:pt x="58380" y="98562"/>
                    </a:lnTo>
                    <a:lnTo>
                      <a:pt x="57444" y="97955"/>
                    </a:lnTo>
                    <a:lnTo>
                      <a:pt x="56456" y="97408"/>
                    </a:lnTo>
                    <a:lnTo>
                      <a:pt x="55416" y="96862"/>
                    </a:lnTo>
                    <a:lnTo>
                      <a:pt x="54324" y="96497"/>
                    </a:lnTo>
                    <a:lnTo>
                      <a:pt x="53180" y="96194"/>
                    </a:lnTo>
                    <a:lnTo>
                      <a:pt x="51984" y="96012"/>
                    </a:lnTo>
                    <a:lnTo>
                      <a:pt x="50788" y="96012"/>
                    </a:lnTo>
                    <a:lnTo>
                      <a:pt x="49592" y="96012"/>
                    </a:lnTo>
                    <a:lnTo>
                      <a:pt x="48344" y="96194"/>
                    </a:lnTo>
                    <a:lnTo>
                      <a:pt x="47252" y="96497"/>
                    </a:lnTo>
                    <a:lnTo>
                      <a:pt x="46108" y="96862"/>
                    </a:lnTo>
                    <a:lnTo>
                      <a:pt x="45068" y="97408"/>
                    </a:lnTo>
                    <a:lnTo>
                      <a:pt x="44080" y="97955"/>
                    </a:lnTo>
                    <a:lnTo>
                      <a:pt x="43248" y="98562"/>
                    </a:lnTo>
                    <a:lnTo>
                      <a:pt x="42364" y="99291"/>
                    </a:lnTo>
                    <a:lnTo>
                      <a:pt x="41584" y="100080"/>
                    </a:lnTo>
                    <a:lnTo>
                      <a:pt x="40908" y="100931"/>
                    </a:lnTo>
                    <a:lnTo>
                      <a:pt x="40284" y="101842"/>
                    </a:lnTo>
                    <a:lnTo>
                      <a:pt x="39816" y="102813"/>
                    </a:lnTo>
                    <a:lnTo>
                      <a:pt x="39400" y="103846"/>
                    </a:lnTo>
                    <a:lnTo>
                      <a:pt x="39088" y="104939"/>
                    </a:lnTo>
                    <a:lnTo>
                      <a:pt x="38932" y="106032"/>
                    </a:lnTo>
                    <a:cubicBezTo>
                      <a:pt x="38915" y="106417"/>
                      <a:pt x="38898" y="106801"/>
                      <a:pt x="38880" y="107186"/>
                    </a:cubicBezTo>
                    <a:lnTo>
                      <a:pt x="38880" y="108218"/>
                    </a:lnTo>
                    <a:lnTo>
                      <a:pt x="39036" y="109068"/>
                    </a:lnTo>
                    <a:lnTo>
                      <a:pt x="39244" y="109919"/>
                    </a:lnTo>
                    <a:lnTo>
                      <a:pt x="39504" y="110708"/>
                    </a:lnTo>
                    <a:lnTo>
                      <a:pt x="39816" y="111437"/>
                    </a:lnTo>
                    <a:lnTo>
                      <a:pt x="40180" y="112105"/>
                    </a:lnTo>
                    <a:lnTo>
                      <a:pt x="40596" y="112651"/>
                    </a:lnTo>
                    <a:lnTo>
                      <a:pt x="40960" y="113198"/>
                    </a:lnTo>
                    <a:lnTo>
                      <a:pt x="41740" y="113987"/>
                    </a:lnTo>
                    <a:lnTo>
                      <a:pt x="42364" y="114534"/>
                    </a:lnTo>
                    <a:lnTo>
                      <a:pt x="43092" y="115020"/>
                    </a:lnTo>
                    <a:lnTo>
                      <a:pt x="43560" y="115384"/>
                    </a:lnTo>
                    <a:lnTo>
                      <a:pt x="44028" y="115749"/>
                    </a:lnTo>
                    <a:lnTo>
                      <a:pt x="44392" y="116174"/>
                    </a:lnTo>
                    <a:lnTo>
                      <a:pt x="44704" y="116538"/>
                    </a:lnTo>
                    <a:lnTo>
                      <a:pt x="44912" y="117024"/>
                    </a:lnTo>
                    <a:lnTo>
                      <a:pt x="45068" y="117388"/>
                    </a:lnTo>
                    <a:lnTo>
                      <a:pt x="45172" y="117813"/>
                    </a:lnTo>
                    <a:lnTo>
                      <a:pt x="45172" y="118178"/>
                    </a:lnTo>
                    <a:lnTo>
                      <a:pt x="45068" y="118542"/>
                    </a:lnTo>
                    <a:lnTo>
                      <a:pt x="44912" y="118906"/>
                    </a:lnTo>
                    <a:lnTo>
                      <a:pt x="44704" y="119149"/>
                    </a:lnTo>
                    <a:lnTo>
                      <a:pt x="44392" y="119453"/>
                    </a:lnTo>
                    <a:lnTo>
                      <a:pt x="44028" y="119696"/>
                    </a:lnTo>
                    <a:lnTo>
                      <a:pt x="43560" y="119817"/>
                    </a:lnTo>
                    <a:lnTo>
                      <a:pt x="42988" y="120000"/>
                    </a:lnTo>
                    <a:lnTo>
                      <a:pt x="42468" y="120000"/>
                    </a:lnTo>
                    <a:lnTo>
                      <a:pt x="713" y="120000"/>
                    </a:lnTo>
                    <a:lnTo>
                      <a:pt x="713" y="86781"/>
                    </a:lnTo>
                    <a:lnTo>
                      <a:pt x="609" y="86781"/>
                    </a:lnTo>
                    <a:lnTo>
                      <a:pt x="609" y="71538"/>
                    </a:lnTo>
                    <a:lnTo>
                      <a:pt x="609" y="70809"/>
                    </a:lnTo>
                    <a:lnTo>
                      <a:pt x="453" y="70081"/>
                    </a:lnTo>
                    <a:lnTo>
                      <a:pt x="297" y="69534"/>
                    </a:lnTo>
                    <a:lnTo>
                      <a:pt x="89" y="69048"/>
                    </a:lnTo>
                    <a:lnTo>
                      <a:pt x="0" y="68926"/>
                    </a:lnTo>
                    <a:lnTo>
                      <a:pt x="0" y="68684"/>
                    </a:lnTo>
                    <a:lnTo>
                      <a:pt x="104" y="67955"/>
                    </a:lnTo>
                    <a:cubicBezTo>
                      <a:pt x="121" y="67753"/>
                      <a:pt x="138" y="67550"/>
                      <a:pt x="155" y="67348"/>
                    </a:cubicBezTo>
                    <a:lnTo>
                      <a:pt x="312" y="66680"/>
                    </a:lnTo>
                    <a:lnTo>
                      <a:pt x="571" y="66255"/>
                    </a:lnTo>
                    <a:lnTo>
                      <a:pt x="935" y="65890"/>
                    </a:lnTo>
                    <a:lnTo>
                      <a:pt x="1404" y="65587"/>
                    </a:lnTo>
                    <a:lnTo>
                      <a:pt x="1871" y="65526"/>
                    </a:lnTo>
                    <a:lnTo>
                      <a:pt x="2339" y="65587"/>
                    </a:lnTo>
                    <a:lnTo>
                      <a:pt x="2911" y="65951"/>
                    </a:lnTo>
                    <a:lnTo>
                      <a:pt x="3379" y="66437"/>
                    </a:lnTo>
                    <a:lnTo>
                      <a:pt x="3847" y="67166"/>
                    </a:lnTo>
                    <a:lnTo>
                      <a:pt x="4315" y="67955"/>
                    </a:lnTo>
                    <a:lnTo>
                      <a:pt x="4679" y="68805"/>
                    </a:lnTo>
                    <a:lnTo>
                      <a:pt x="5147" y="69534"/>
                    </a:lnTo>
                    <a:lnTo>
                      <a:pt x="5875" y="70445"/>
                    </a:lnTo>
                    <a:lnTo>
                      <a:pt x="6343" y="70870"/>
                    </a:lnTo>
                    <a:lnTo>
                      <a:pt x="6811" y="71356"/>
                    </a:lnTo>
                    <a:lnTo>
                      <a:pt x="7383" y="71781"/>
                    </a:lnTo>
                    <a:lnTo>
                      <a:pt x="7955" y="72145"/>
                    </a:lnTo>
                    <a:lnTo>
                      <a:pt x="8631" y="72449"/>
                    </a:lnTo>
                    <a:lnTo>
                      <a:pt x="9359" y="72692"/>
                    </a:lnTo>
                    <a:lnTo>
                      <a:pt x="10139" y="72874"/>
                    </a:lnTo>
                    <a:lnTo>
                      <a:pt x="10971" y="72874"/>
                    </a:lnTo>
                    <a:lnTo>
                      <a:pt x="12011" y="72813"/>
                    </a:lnTo>
                    <a:lnTo>
                      <a:pt x="12947" y="72631"/>
                    </a:lnTo>
                    <a:lnTo>
                      <a:pt x="13883" y="72267"/>
                    </a:lnTo>
                    <a:lnTo>
                      <a:pt x="14715" y="71781"/>
                    </a:lnTo>
                    <a:lnTo>
                      <a:pt x="15547" y="71234"/>
                    </a:lnTo>
                    <a:lnTo>
                      <a:pt x="16327" y="70506"/>
                    </a:lnTo>
                    <a:lnTo>
                      <a:pt x="17107" y="69716"/>
                    </a:lnTo>
                    <a:lnTo>
                      <a:pt x="17835" y="68805"/>
                    </a:lnTo>
                    <a:lnTo>
                      <a:pt x="18355" y="67773"/>
                    </a:lnTo>
                    <a:lnTo>
                      <a:pt x="18979" y="66801"/>
                    </a:lnTo>
                    <a:lnTo>
                      <a:pt x="19447" y="65587"/>
                    </a:lnTo>
                    <a:lnTo>
                      <a:pt x="19863" y="64372"/>
                    </a:lnTo>
                    <a:lnTo>
                      <a:pt x="20175" y="63097"/>
                    </a:lnTo>
                    <a:lnTo>
                      <a:pt x="20383" y="61821"/>
                    </a:lnTo>
                    <a:lnTo>
                      <a:pt x="20539" y="60364"/>
                    </a:lnTo>
                    <a:lnTo>
                      <a:pt x="20643" y="58967"/>
                    </a:lnTo>
                    <a:lnTo>
                      <a:pt x="20539" y="57510"/>
                    </a:lnTo>
                    <a:lnTo>
                      <a:pt x="20383" y="56174"/>
                    </a:lnTo>
                    <a:lnTo>
                      <a:pt x="20175" y="54838"/>
                    </a:lnTo>
                    <a:lnTo>
                      <a:pt x="19863" y="53562"/>
                    </a:lnTo>
                    <a:lnTo>
                      <a:pt x="19447" y="52348"/>
                    </a:lnTo>
                    <a:lnTo>
                      <a:pt x="18979" y="51194"/>
                    </a:lnTo>
                    <a:lnTo>
                      <a:pt x="18355" y="50101"/>
                    </a:lnTo>
                    <a:lnTo>
                      <a:pt x="17835" y="49068"/>
                    </a:lnTo>
                    <a:lnTo>
                      <a:pt x="17107" y="48157"/>
                    </a:lnTo>
                    <a:lnTo>
                      <a:pt x="16327" y="47368"/>
                    </a:lnTo>
                    <a:lnTo>
                      <a:pt x="15547" y="46761"/>
                    </a:lnTo>
                    <a:lnTo>
                      <a:pt x="14715" y="46093"/>
                    </a:lnTo>
                    <a:lnTo>
                      <a:pt x="13883" y="45668"/>
                    </a:lnTo>
                    <a:lnTo>
                      <a:pt x="12947" y="45303"/>
                    </a:lnTo>
                    <a:lnTo>
                      <a:pt x="12011" y="45121"/>
                    </a:lnTo>
                    <a:lnTo>
                      <a:pt x="10971" y="45000"/>
                    </a:lnTo>
                    <a:lnTo>
                      <a:pt x="10139" y="45121"/>
                    </a:lnTo>
                    <a:lnTo>
                      <a:pt x="9359" y="45303"/>
                    </a:lnTo>
                    <a:lnTo>
                      <a:pt x="8631" y="45485"/>
                    </a:lnTo>
                    <a:lnTo>
                      <a:pt x="7955" y="45850"/>
                    </a:lnTo>
                    <a:lnTo>
                      <a:pt x="7383" y="46214"/>
                    </a:lnTo>
                    <a:lnTo>
                      <a:pt x="6811" y="46578"/>
                    </a:lnTo>
                    <a:lnTo>
                      <a:pt x="6343" y="47004"/>
                    </a:lnTo>
                    <a:lnTo>
                      <a:pt x="5875" y="47489"/>
                    </a:lnTo>
                    <a:lnTo>
                      <a:pt x="5147" y="48340"/>
                    </a:lnTo>
                    <a:lnTo>
                      <a:pt x="4679" y="49190"/>
                    </a:lnTo>
                    <a:lnTo>
                      <a:pt x="4315" y="49919"/>
                    </a:lnTo>
                    <a:lnTo>
                      <a:pt x="3847" y="50829"/>
                    </a:lnTo>
                    <a:lnTo>
                      <a:pt x="3379" y="51437"/>
                    </a:lnTo>
                    <a:lnTo>
                      <a:pt x="2911" y="51983"/>
                    </a:lnTo>
                    <a:lnTo>
                      <a:pt x="2339" y="52287"/>
                    </a:lnTo>
                    <a:lnTo>
                      <a:pt x="1871" y="52348"/>
                    </a:lnTo>
                    <a:lnTo>
                      <a:pt x="1404" y="52348"/>
                    </a:lnTo>
                    <a:lnTo>
                      <a:pt x="935" y="52105"/>
                    </a:lnTo>
                    <a:lnTo>
                      <a:pt x="609" y="51669"/>
                    </a:lnTo>
                    <a:lnTo>
                      <a:pt x="609" y="27570"/>
                    </a:lnTo>
                    <a:lnTo>
                      <a:pt x="713" y="27570"/>
                    </a:lnTo>
                    <a:lnTo>
                      <a:pt x="713" y="0"/>
                    </a:lnTo>
                    <a:close/>
                  </a:path>
                </a:pathLst>
              </a:custGeom>
              <a:solidFill>
                <a:srgbClr val="00B05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622" name="Shape 1622"/>
              <p:cNvSpPr/>
              <p:nvPr/>
            </p:nvSpPr>
            <p:spPr>
              <a:xfrm>
                <a:off x="6040282" y="3675333"/>
                <a:ext cx="252443" cy="811080"/>
              </a:xfrm>
              <a:custGeom>
                <a:avLst/>
                <a:gdLst/>
                <a:ahLst/>
                <a:cxnLst/>
                <a:rect l="0" t="0" r="0" b="0"/>
                <a:pathLst>
                  <a:path w="120000" h="120000" extrusionOk="0">
                    <a:moveTo>
                      <a:pt x="0" y="0"/>
                    </a:moveTo>
                    <a:lnTo>
                      <a:pt x="120000" y="699"/>
                    </a:lnTo>
                    <a:cubicBezTo>
                      <a:pt x="119311" y="40466"/>
                      <a:pt x="118622" y="80233"/>
                      <a:pt x="117934" y="120000"/>
                    </a:cubicBezTo>
                    <a:lnTo>
                      <a:pt x="0" y="120000"/>
                    </a:lnTo>
                    <a:lnTo>
                      <a:pt x="0" y="0"/>
                    </a:lnTo>
                    <a:close/>
                  </a:path>
                </a:pathLst>
              </a:custGeom>
              <a:solidFill>
                <a:schemeClr val="accent4">
                  <a:lumMod val="40000"/>
                  <a:lumOff val="60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23" name="Shape 1623"/>
              <p:cNvSpPr/>
              <p:nvPr/>
            </p:nvSpPr>
            <p:spPr>
              <a:xfrm>
                <a:off x="4932039" y="4581128"/>
                <a:ext cx="792087" cy="360808"/>
              </a:xfrm>
              <a:prstGeom prst="rect">
                <a:avLst/>
              </a:prstGeom>
              <a:solidFill>
                <a:srgbClr val="00B05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nvGrpSpPr>
            <p:cNvPr id="1624" name="Shape 1624"/>
            <p:cNvGrpSpPr/>
            <p:nvPr/>
          </p:nvGrpSpPr>
          <p:grpSpPr>
            <a:xfrm>
              <a:off x="1950116" y="3397491"/>
              <a:ext cx="3028943" cy="2017664"/>
              <a:chOff x="3805794" y="4755064"/>
              <a:chExt cx="2741789" cy="1887538"/>
            </a:xfrm>
          </p:grpSpPr>
          <p:sp>
            <p:nvSpPr>
              <p:cNvPr id="1625" name="Shape 1625"/>
              <p:cNvSpPr/>
              <p:nvPr/>
            </p:nvSpPr>
            <p:spPr>
              <a:xfrm>
                <a:off x="3805794" y="4755064"/>
                <a:ext cx="1571624" cy="1887538"/>
              </a:xfrm>
              <a:custGeom>
                <a:avLst/>
                <a:gdLst/>
                <a:ahLst/>
                <a:cxnLst/>
                <a:rect l="0" t="0" r="0" b="0"/>
                <a:pathLst>
                  <a:path w="120000" h="120000" extrusionOk="0">
                    <a:moveTo>
                      <a:pt x="107872" y="39865"/>
                    </a:moveTo>
                    <a:lnTo>
                      <a:pt x="107872" y="39865"/>
                    </a:lnTo>
                    <a:lnTo>
                      <a:pt x="108842" y="39966"/>
                    </a:lnTo>
                    <a:lnTo>
                      <a:pt x="109752" y="40117"/>
                    </a:lnTo>
                    <a:lnTo>
                      <a:pt x="110661" y="40269"/>
                    </a:lnTo>
                    <a:lnTo>
                      <a:pt x="111389" y="40571"/>
                    </a:lnTo>
                    <a:lnTo>
                      <a:pt x="112117" y="40874"/>
                    </a:lnTo>
                    <a:lnTo>
                      <a:pt x="112723" y="41177"/>
                    </a:lnTo>
                    <a:lnTo>
                      <a:pt x="113269" y="41530"/>
                    </a:lnTo>
                    <a:lnTo>
                      <a:pt x="113815" y="41934"/>
                    </a:lnTo>
                    <a:lnTo>
                      <a:pt x="114663" y="42691"/>
                    </a:lnTo>
                    <a:lnTo>
                      <a:pt x="115270" y="43347"/>
                    </a:lnTo>
                    <a:lnTo>
                      <a:pt x="115755" y="43952"/>
                    </a:lnTo>
                    <a:lnTo>
                      <a:pt x="115755" y="43952"/>
                    </a:lnTo>
                    <a:lnTo>
                      <a:pt x="116179" y="44709"/>
                    </a:lnTo>
                    <a:lnTo>
                      <a:pt x="116725" y="45264"/>
                    </a:lnTo>
                    <a:lnTo>
                      <a:pt x="117392" y="45719"/>
                    </a:lnTo>
                    <a:lnTo>
                      <a:pt x="117938" y="45920"/>
                    </a:lnTo>
                    <a:lnTo>
                      <a:pt x="118544" y="46072"/>
                    </a:lnTo>
                    <a:lnTo>
                      <a:pt x="119090" y="46021"/>
                    </a:lnTo>
                    <a:lnTo>
                      <a:pt x="119575" y="45769"/>
                    </a:lnTo>
                    <a:lnTo>
                      <a:pt x="120000" y="45416"/>
                    </a:lnTo>
                    <a:lnTo>
                      <a:pt x="120000" y="0"/>
                    </a:lnTo>
                    <a:lnTo>
                      <a:pt x="68580" y="0"/>
                    </a:lnTo>
                    <a:lnTo>
                      <a:pt x="68580" y="0"/>
                    </a:lnTo>
                    <a:lnTo>
                      <a:pt x="68337" y="353"/>
                    </a:lnTo>
                    <a:lnTo>
                      <a:pt x="68216" y="756"/>
                    </a:lnTo>
                    <a:lnTo>
                      <a:pt x="68216" y="1211"/>
                    </a:lnTo>
                    <a:lnTo>
                      <a:pt x="68398" y="1665"/>
                    </a:lnTo>
                    <a:lnTo>
                      <a:pt x="68762" y="2119"/>
                    </a:lnTo>
                    <a:lnTo>
                      <a:pt x="69247" y="2523"/>
                    </a:lnTo>
                    <a:lnTo>
                      <a:pt x="69853" y="2926"/>
                    </a:lnTo>
                    <a:lnTo>
                      <a:pt x="70702" y="3280"/>
                    </a:lnTo>
                    <a:lnTo>
                      <a:pt x="70702" y="3280"/>
                    </a:lnTo>
                    <a:lnTo>
                      <a:pt x="71490" y="3683"/>
                    </a:lnTo>
                    <a:lnTo>
                      <a:pt x="72218" y="4137"/>
                    </a:lnTo>
                    <a:lnTo>
                      <a:pt x="73127" y="4793"/>
                    </a:lnTo>
                    <a:lnTo>
                      <a:pt x="73612" y="5248"/>
                    </a:lnTo>
                    <a:lnTo>
                      <a:pt x="74037" y="5702"/>
                    </a:lnTo>
                    <a:lnTo>
                      <a:pt x="74522" y="6307"/>
                    </a:lnTo>
                    <a:lnTo>
                      <a:pt x="74886" y="6862"/>
                    </a:lnTo>
                    <a:lnTo>
                      <a:pt x="75128" y="7518"/>
                    </a:lnTo>
                    <a:lnTo>
                      <a:pt x="75432" y="8225"/>
                    </a:lnTo>
                    <a:lnTo>
                      <a:pt x="75492" y="8982"/>
                    </a:lnTo>
                    <a:lnTo>
                      <a:pt x="75613" y="9789"/>
                    </a:lnTo>
                    <a:lnTo>
                      <a:pt x="75613" y="9789"/>
                    </a:lnTo>
                    <a:lnTo>
                      <a:pt x="75492" y="10748"/>
                    </a:lnTo>
                    <a:lnTo>
                      <a:pt x="75310" y="11656"/>
                    </a:lnTo>
                    <a:lnTo>
                      <a:pt x="74946" y="12565"/>
                    </a:lnTo>
                    <a:lnTo>
                      <a:pt x="74522" y="13423"/>
                    </a:lnTo>
                    <a:lnTo>
                      <a:pt x="73855" y="14230"/>
                    </a:lnTo>
                    <a:lnTo>
                      <a:pt x="73249" y="14987"/>
                    </a:lnTo>
                    <a:lnTo>
                      <a:pt x="72400" y="15744"/>
                    </a:lnTo>
                    <a:lnTo>
                      <a:pt x="71490" y="16450"/>
                    </a:lnTo>
                    <a:lnTo>
                      <a:pt x="70520" y="16955"/>
                    </a:lnTo>
                    <a:lnTo>
                      <a:pt x="69429" y="17560"/>
                    </a:lnTo>
                    <a:lnTo>
                      <a:pt x="68337" y="18015"/>
                    </a:lnTo>
                    <a:lnTo>
                      <a:pt x="67064" y="18368"/>
                    </a:lnTo>
                    <a:lnTo>
                      <a:pt x="65790" y="18671"/>
                    </a:lnTo>
                    <a:lnTo>
                      <a:pt x="64456" y="18923"/>
                    </a:lnTo>
                    <a:lnTo>
                      <a:pt x="63062" y="19074"/>
                    </a:lnTo>
                    <a:lnTo>
                      <a:pt x="61728" y="19125"/>
                    </a:lnTo>
                    <a:lnTo>
                      <a:pt x="61728" y="19125"/>
                    </a:lnTo>
                    <a:lnTo>
                      <a:pt x="60272" y="19074"/>
                    </a:lnTo>
                    <a:lnTo>
                      <a:pt x="58938" y="18923"/>
                    </a:lnTo>
                    <a:lnTo>
                      <a:pt x="57544" y="18671"/>
                    </a:lnTo>
                    <a:lnTo>
                      <a:pt x="56270" y="18368"/>
                    </a:lnTo>
                    <a:lnTo>
                      <a:pt x="54997" y="18015"/>
                    </a:lnTo>
                    <a:lnTo>
                      <a:pt x="53906" y="17560"/>
                    </a:lnTo>
                    <a:lnTo>
                      <a:pt x="52814" y="16955"/>
                    </a:lnTo>
                    <a:lnTo>
                      <a:pt x="51844" y="16450"/>
                    </a:lnTo>
                    <a:lnTo>
                      <a:pt x="50934" y="15744"/>
                    </a:lnTo>
                    <a:lnTo>
                      <a:pt x="50146" y="14987"/>
                    </a:lnTo>
                    <a:lnTo>
                      <a:pt x="49479" y="14230"/>
                    </a:lnTo>
                    <a:lnTo>
                      <a:pt x="48873" y="13423"/>
                    </a:lnTo>
                    <a:lnTo>
                      <a:pt x="48388" y="12565"/>
                    </a:lnTo>
                    <a:lnTo>
                      <a:pt x="48024" y="11656"/>
                    </a:lnTo>
                    <a:lnTo>
                      <a:pt x="47842" y="10748"/>
                    </a:lnTo>
                    <a:lnTo>
                      <a:pt x="47781" y="9789"/>
                    </a:lnTo>
                    <a:lnTo>
                      <a:pt x="47781" y="9789"/>
                    </a:lnTo>
                    <a:lnTo>
                      <a:pt x="47842" y="8982"/>
                    </a:lnTo>
                    <a:lnTo>
                      <a:pt x="47963" y="8225"/>
                    </a:lnTo>
                    <a:lnTo>
                      <a:pt x="48206" y="7518"/>
                    </a:lnTo>
                    <a:lnTo>
                      <a:pt x="48509" y="6862"/>
                    </a:lnTo>
                    <a:lnTo>
                      <a:pt x="48933" y="6307"/>
                    </a:lnTo>
                    <a:lnTo>
                      <a:pt x="49297" y="5702"/>
                    </a:lnTo>
                    <a:lnTo>
                      <a:pt x="49782" y="5248"/>
                    </a:lnTo>
                    <a:lnTo>
                      <a:pt x="50207" y="4793"/>
                    </a:lnTo>
                    <a:lnTo>
                      <a:pt x="51116" y="4137"/>
                    </a:lnTo>
                    <a:lnTo>
                      <a:pt x="51844" y="3683"/>
                    </a:lnTo>
                    <a:lnTo>
                      <a:pt x="52632" y="3280"/>
                    </a:lnTo>
                    <a:lnTo>
                      <a:pt x="52632" y="3280"/>
                    </a:lnTo>
                    <a:lnTo>
                      <a:pt x="53481" y="2926"/>
                    </a:lnTo>
                    <a:lnTo>
                      <a:pt x="54087" y="2523"/>
                    </a:lnTo>
                    <a:lnTo>
                      <a:pt x="54573" y="2119"/>
                    </a:lnTo>
                    <a:lnTo>
                      <a:pt x="54936" y="1665"/>
                    </a:lnTo>
                    <a:lnTo>
                      <a:pt x="55118" y="1211"/>
                    </a:lnTo>
                    <a:lnTo>
                      <a:pt x="55118" y="756"/>
                    </a:lnTo>
                    <a:lnTo>
                      <a:pt x="54997" y="353"/>
                    </a:lnTo>
                    <a:lnTo>
                      <a:pt x="54754" y="0"/>
                    </a:lnTo>
                    <a:lnTo>
                      <a:pt x="0" y="0"/>
                    </a:lnTo>
                    <a:lnTo>
                      <a:pt x="0" y="100016"/>
                    </a:lnTo>
                    <a:lnTo>
                      <a:pt x="51905" y="100016"/>
                    </a:lnTo>
                    <a:lnTo>
                      <a:pt x="51905" y="100016"/>
                    </a:lnTo>
                    <a:lnTo>
                      <a:pt x="52572" y="100067"/>
                    </a:lnTo>
                    <a:lnTo>
                      <a:pt x="53178" y="100168"/>
                    </a:lnTo>
                    <a:lnTo>
                      <a:pt x="53724" y="100319"/>
                    </a:lnTo>
                    <a:lnTo>
                      <a:pt x="54209" y="100470"/>
                    </a:lnTo>
                    <a:lnTo>
                      <a:pt x="54573" y="100672"/>
                    </a:lnTo>
                    <a:lnTo>
                      <a:pt x="54815" y="100975"/>
                    </a:lnTo>
                    <a:lnTo>
                      <a:pt x="54997" y="101227"/>
                    </a:lnTo>
                    <a:lnTo>
                      <a:pt x="55118" y="101581"/>
                    </a:lnTo>
                    <a:lnTo>
                      <a:pt x="55118" y="101883"/>
                    </a:lnTo>
                    <a:lnTo>
                      <a:pt x="54997" y="102186"/>
                    </a:lnTo>
                    <a:lnTo>
                      <a:pt x="54815" y="102590"/>
                    </a:lnTo>
                    <a:lnTo>
                      <a:pt x="54573" y="102893"/>
                    </a:lnTo>
                    <a:lnTo>
                      <a:pt x="54209" y="103246"/>
                    </a:lnTo>
                    <a:lnTo>
                      <a:pt x="53724" y="103549"/>
                    </a:lnTo>
                    <a:lnTo>
                      <a:pt x="53178" y="103851"/>
                    </a:lnTo>
                    <a:lnTo>
                      <a:pt x="52632" y="104154"/>
                    </a:lnTo>
                    <a:lnTo>
                      <a:pt x="52632" y="104154"/>
                    </a:lnTo>
                    <a:lnTo>
                      <a:pt x="51844" y="104558"/>
                    </a:lnTo>
                    <a:lnTo>
                      <a:pt x="51116" y="105012"/>
                    </a:lnTo>
                    <a:lnTo>
                      <a:pt x="50207" y="105719"/>
                    </a:lnTo>
                    <a:lnTo>
                      <a:pt x="49782" y="106122"/>
                    </a:lnTo>
                    <a:lnTo>
                      <a:pt x="49297" y="106627"/>
                    </a:lnTo>
                    <a:lnTo>
                      <a:pt x="48873" y="107182"/>
                    </a:lnTo>
                    <a:lnTo>
                      <a:pt x="48509" y="107687"/>
                    </a:lnTo>
                    <a:lnTo>
                      <a:pt x="48206" y="108393"/>
                    </a:lnTo>
                    <a:lnTo>
                      <a:pt x="47963" y="109049"/>
                    </a:lnTo>
                    <a:lnTo>
                      <a:pt x="47781" y="109907"/>
                    </a:lnTo>
                    <a:lnTo>
                      <a:pt x="47781" y="110664"/>
                    </a:lnTo>
                    <a:lnTo>
                      <a:pt x="47781" y="110664"/>
                    </a:lnTo>
                    <a:lnTo>
                      <a:pt x="47842" y="111623"/>
                    </a:lnTo>
                    <a:lnTo>
                      <a:pt x="48024" y="112531"/>
                    </a:lnTo>
                    <a:lnTo>
                      <a:pt x="48388" y="113439"/>
                    </a:lnTo>
                    <a:lnTo>
                      <a:pt x="48873" y="114247"/>
                    </a:lnTo>
                    <a:lnTo>
                      <a:pt x="49418" y="115105"/>
                    </a:lnTo>
                    <a:lnTo>
                      <a:pt x="50146" y="115862"/>
                    </a:lnTo>
                    <a:lnTo>
                      <a:pt x="50934" y="116619"/>
                    </a:lnTo>
                    <a:lnTo>
                      <a:pt x="51844" y="117275"/>
                    </a:lnTo>
                    <a:lnTo>
                      <a:pt x="52814" y="117880"/>
                    </a:lnTo>
                    <a:lnTo>
                      <a:pt x="53845" y="118435"/>
                    </a:lnTo>
                    <a:lnTo>
                      <a:pt x="54997" y="118889"/>
                    </a:lnTo>
                    <a:lnTo>
                      <a:pt x="56270" y="119243"/>
                    </a:lnTo>
                    <a:lnTo>
                      <a:pt x="57544" y="119545"/>
                    </a:lnTo>
                    <a:lnTo>
                      <a:pt x="58817" y="119798"/>
                    </a:lnTo>
                    <a:lnTo>
                      <a:pt x="60272" y="119899"/>
                    </a:lnTo>
                    <a:lnTo>
                      <a:pt x="61606" y="120000"/>
                    </a:lnTo>
                    <a:lnTo>
                      <a:pt x="61606" y="120000"/>
                    </a:lnTo>
                    <a:lnTo>
                      <a:pt x="63062" y="119899"/>
                    </a:lnTo>
                    <a:lnTo>
                      <a:pt x="64456" y="119798"/>
                    </a:lnTo>
                    <a:lnTo>
                      <a:pt x="65790" y="119545"/>
                    </a:lnTo>
                    <a:lnTo>
                      <a:pt x="67064" y="119243"/>
                    </a:lnTo>
                    <a:lnTo>
                      <a:pt x="68216" y="118889"/>
                    </a:lnTo>
                    <a:lnTo>
                      <a:pt x="69429" y="118435"/>
                    </a:lnTo>
                    <a:lnTo>
                      <a:pt x="70520" y="117880"/>
                    </a:lnTo>
                    <a:lnTo>
                      <a:pt x="71490" y="117275"/>
                    </a:lnTo>
                    <a:lnTo>
                      <a:pt x="72400" y="116619"/>
                    </a:lnTo>
                    <a:lnTo>
                      <a:pt x="73127" y="115862"/>
                    </a:lnTo>
                    <a:lnTo>
                      <a:pt x="73855" y="115105"/>
                    </a:lnTo>
                    <a:lnTo>
                      <a:pt x="74522" y="114247"/>
                    </a:lnTo>
                    <a:lnTo>
                      <a:pt x="74946" y="113439"/>
                    </a:lnTo>
                    <a:lnTo>
                      <a:pt x="75310" y="112531"/>
                    </a:lnTo>
                    <a:lnTo>
                      <a:pt x="75492" y="111623"/>
                    </a:lnTo>
                    <a:lnTo>
                      <a:pt x="75613" y="110664"/>
                    </a:lnTo>
                    <a:lnTo>
                      <a:pt x="75613" y="110664"/>
                    </a:lnTo>
                    <a:lnTo>
                      <a:pt x="75492" y="109907"/>
                    </a:lnTo>
                    <a:lnTo>
                      <a:pt x="75310" y="109049"/>
                    </a:lnTo>
                    <a:lnTo>
                      <a:pt x="75128" y="108393"/>
                    </a:lnTo>
                    <a:lnTo>
                      <a:pt x="74765" y="107687"/>
                    </a:lnTo>
                    <a:lnTo>
                      <a:pt x="74401" y="107182"/>
                    </a:lnTo>
                    <a:lnTo>
                      <a:pt x="74037" y="106627"/>
                    </a:lnTo>
                    <a:lnTo>
                      <a:pt x="73612" y="106122"/>
                    </a:lnTo>
                    <a:lnTo>
                      <a:pt x="73127" y="105719"/>
                    </a:lnTo>
                    <a:lnTo>
                      <a:pt x="72218" y="105012"/>
                    </a:lnTo>
                    <a:lnTo>
                      <a:pt x="71430" y="104558"/>
                    </a:lnTo>
                    <a:lnTo>
                      <a:pt x="70702" y="104154"/>
                    </a:lnTo>
                    <a:lnTo>
                      <a:pt x="70702" y="104154"/>
                    </a:lnTo>
                    <a:lnTo>
                      <a:pt x="70035" y="103851"/>
                    </a:lnTo>
                    <a:lnTo>
                      <a:pt x="69489" y="103549"/>
                    </a:lnTo>
                    <a:lnTo>
                      <a:pt x="69065" y="103246"/>
                    </a:lnTo>
                    <a:lnTo>
                      <a:pt x="68701" y="102893"/>
                    </a:lnTo>
                    <a:lnTo>
                      <a:pt x="68398" y="102590"/>
                    </a:lnTo>
                    <a:lnTo>
                      <a:pt x="68216" y="102186"/>
                    </a:lnTo>
                    <a:lnTo>
                      <a:pt x="68216" y="101883"/>
                    </a:lnTo>
                    <a:lnTo>
                      <a:pt x="68216" y="101581"/>
                    </a:lnTo>
                    <a:lnTo>
                      <a:pt x="68337" y="101227"/>
                    </a:lnTo>
                    <a:lnTo>
                      <a:pt x="68519" y="100975"/>
                    </a:lnTo>
                    <a:lnTo>
                      <a:pt x="68762" y="100672"/>
                    </a:lnTo>
                    <a:lnTo>
                      <a:pt x="69125" y="100470"/>
                    </a:lnTo>
                    <a:lnTo>
                      <a:pt x="69489" y="100319"/>
                    </a:lnTo>
                    <a:lnTo>
                      <a:pt x="70035" y="100168"/>
                    </a:lnTo>
                    <a:lnTo>
                      <a:pt x="70702" y="100067"/>
                    </a:lnTo>
                    <a:lnTo>
                      <a:pt x="71430" y="100016"/>
                    </a:lnTo>
                    <a:lnTo>
                      <a:pt x="120000" y="100016"/>
                    </a:lnTo>
                    <a:lnTo>
                      <a:pt x="120000" y="57628"/>
                    </a:lnTo>
                    <a:lnTo>
                      <a:pt x="120000" y="57628"/>
                    </a:lnTo>
                    <a:lnTo>
                      <a:pt x="119575" y="57224"/>
                    </a:lnTo>
                    <a:lnTo>
                      <a:pt x="119090" y="57022"/>
                    </a:lnTo>
                    <a:lnTo>
                      <a:pt x="118544" y="56921"/>
                    </a:lnTo>
                    <a:lnTo>
                      <a:pt x="117938" y="57022"/>
                    </a:lnTo>
                    <a:lnTo>
                      <a:pt x="117392" y="57325"/>
                    </a:lnTo>
                    <a:lnTo>
                      <a:pt x="116725" y="57678"/>
                    </a:lnTo>
                    <a:lnTo>
                      <a:pt x="116179" y="58284"/>
                    </a:lnTo>
                    <a:lnTo>
                      <a:pt x="115755" y="59041"/>
                    </a:lnTo>
                    <a:lnTo>
                      <a:pt x="115755" y="59041"/>
                    </a:lnTo>
                    <a:lnTo>
                      <a:pt x="115270" y="59646"/>
                    </a:lnTo>
                    <a:lnTo>
                      <a:pt x="114663" y="60353"/>
                    </a:lnTo>
                    <a:lnTo>
                      <a:pt x="113815" y="61009"/>
                    </a:lnTo>
                    <a:lnTo>
                      <a:pt x="113269" y="61362"/>
                    </a:lnTo>
                    <a:lnTo>
                      <a:pt x="112723" y="61766"/>
                    </a:lnTo>
                    <a:lnTo>
                      <a:pt x="112117" y="62119"/>
                    </a:lnTo>
                    <a:lnTo>
                      <a:pt x="111389" y="62422"/>
                    </a:lnTo>
                    <a:lnTo>
                      <a:pt x="110661" y="62674"/>
                    </a:lnTo>
                    <a:lnTo>
                      <a:pt x="109752" y="62876"/>
                    </a:lnTo>
                    <a:lnTo>
                      <a:pt x="108842" y="63027"/>
                    </a:lnTo>
                    <a:lnTo>
                      <a:pt x="107872" y="63027"/>
                    </a:lnTo>
                    <a:lnTo>
                      <a:pt x="107872" y="63027"/>
                    </a:lnTo>
                    <a:lnTo>
                      <a:pt x="106659" y="62977"/>
                    </a:lnTo>
                    <a:lnTo>
                      <a:pt x="105568" y="62825"/>
                    </a:lnTo>
                    <a:lnTo>
                      <a:pt x="104477" y="62523"/>
                    </a:lnTo>
                    <a:lnTo>
                      <a:pt x="103506" y="62119"/>
                    </a:lnTo>
                    <a:lnTo>
                      <a:pt x="102475" y="61665"/>
                    </a:lnTo>
                    <a:lnTo>
                      <a:pt x="101627" y="61110"/>
                    </a:lnTo>
                    <a:lnTo>
                      <a:pt x="100778" y="60403"/>
                    </a:lnTo>
                    <a:lnTo>
                      <a:pt x="99989" y="59646"/>
                    </a:lnTo>
                    <a:lnTo>
                      <a:pt x="99262" y="58839"/>
                    </a:lnTo>
                    <a:lnTo>
                      <a:pt x="98595" y="57981"/>
                    </a:lnTo>
                    <a:lnTo>
                      <a:pt x="98049" y="57022"/>
                    </a:lnTo>
                    <a:lnTo>
                      <a:pt x="97625" y="56013"/>
                    </a:lnTo>
                    <a:lnTo>
                      <a:pt x="97139" y="54903"/>
                    </a:lnTo>
                    <a:lnTo>
                      <a:pt x="96897" y="53843"/>
                    </a:lnTo>
                    <a:lnTo>
                      <a:pt x="96715" y="52632"/>
                    </a:lnTo>
                    <a:lnTo>
                      <a:pt x="96715" y="51522"/>
                    </a:lnTo>
                    <a:lnTo>
                      <a:pt x="96715" y="51522"/>
                    </a:lnTo>
                    <a:lnTo>
                      <a:pt x="96715" y="50311"/>
                    </a:lnTo>
                    <a:lnTo>
                      <a:pt x="96897" y="49150"/>
                    </a:lnTo>
                    <a:lnTo>
                      <a:pt x="97139" y="48040"/>
                    </a:lnTo>
                    <a:lnTo>
                      <a:pt x="97625" y="46980"/>
                    </a:lnTo>
                    <a:lnTo>
                      <a:pt x="98049" y="46021"/>
                    </a:lnTo>
                    <a:lnTo>
                      <a:pt x="98595" y="45012"/>
                    </a:lnTo>
                    <a:lnTo>
                      <a:pt x="99262" y="44104"/>
                    </a:lnTo>
                    <a:lnTo>
                      <a:pt x="99989" y="43296"/>
                    </a:lnTo>
                    <a:lnTo>
                      <a:pt x="100778" y="42539"/>
                    </a:lnTo>
                    <a:lnTo>
                      <a:pt x="101627" y="41934"/>
                    </a:lnTo>
                    <a:lnTo>
                      <a:pt x="102475" y="41328"/>
                    </a:lnTo>
                    <a:lnTo>
                      <a:pt x="103506" y="40773"/>
                    </a:lnTo>
                    <a:lnTo>
                      <a:pt x="104477" y="40420"/>
                    </a:lnTo>
                    <a:lnTo>
                      <a:pt x="105568" y="40117"/>
                    </a:lnTo>
                    <a:lnTo>
                      <a:pt x="106659" y="39966"/>
                    </a:lnTo>
                    <a:lnTo>
                      <a:pt x="107872" y="39865"/>
                    </a:lnTo>
                    <a:lnTo>
                      <a:pt x="107872" y="39865"/>
                    </a:lnTo>
                    <a:close/>
                  </a:path>
                </a:pathLst>
              </a:custGeom>
              <a:solidFill>
                <a:srgbClr val="00B0F0"/>
              </a:solidFill>
              <a:ln>
                <a:noFill/>
              </a:ln>
            </p:spPr>
            <p:txBody>
              <a:bodyPr lIns="91425" tIns="45700" rIns="91425" bIns="3600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626" name="Shape 1626"/>
              <p:cNvSpPr/>
              <p:nvPr/>
            </p:nvSpPr>
            <p:spPr>
              <a:xfrm>
                <a:off x="5755496" y="5990237"/>
                <a:ext cx="792087" cy="333277"/>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grpSp>
      <p:sp>
        <p:nvSpPr>
          <p:cNvPr id="1627" name="Shape 1627"/>
          <p:cNvSpPr/>
          <p:nvPr/>
        </p:nvSpPr>
        <p:spPr>
          <a:xfrm>
            <a:off x="1093925" y="6415912"/>
            <a:ext cx="1295400" cy="419118"/>
          </a:xfrm>
          <a:prstGeom prst="rect">
            <a:avLst/>
          </a:prstGeom>
          <a:solidFill>
            <a:schemeClr val="accent4">
              <a:lumMod val="75000"/>
            </a:scheme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28" name="Shape 1628"/>
          <p:cNvSpPr txBox="1"/>
          <p:nvPr/>
        </p:nvSpPr>
        <p:spPr>
          <a:xfrm>
            <a:off x="3400039" y="1513450"/>
            <a:ext cx="2451316" cy="160760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accent1"/>
              </a:buClr>
              <a:buSzPct val="25000"/>
              <a:buFont typeface="Arial"/>
              <a:buNone/>
            </a:pPr>
            <a:r>
              <a:rPr lang="en-US" sz="1850" b="1">
                <a:solidFill>
                  <a:schemeClr val="lt1"/>
                </a:solidFill>
                <a:latin typeface="Calibri"/>
                <a:ea typeface="Calibri"/>
                <a:cs typeface="Calibri"/>
                <a:sym typeface="Calibri"/>
              </a:rPr>
              <a:t>Bonny Ditomasso</a:t>
            </a:r>
          </a:p>
          <a:p>
            <a:pPr marL="0" marR="0" lvl="0" indent="0" algn="l" rtl="0">
              <a:spcBef>
                <a:spcPts val="259"/>
              </a:spcBef>
              <a:spcAft>
                <a:spcPts val="0"/>
              </a:spcAft>
              <a:buClr>
                <a:schemeClr val="accent1"/>
              </a:buClr>
              <a:buSzPct val="25000"/>
              <a:buFont typeface="Arial"/>
              <a:buNone/>
            </a:pPr>
            <a:r>
              <a:rPr lang="en-US" sz="1295" b="1">
                <a:solidFill>
                  <a:schemeClr val="lt1"/>
                </a:solidFill>
                <a:latin typeface="Calibri"/>
                <a:ea typeface="Calibri"/>
                <a:cs typeface="Calibri"/>
                <a:sym typeface="Calibri"/>
              </a:rPr>
              <a:t>  Home and Community</a:t>
            </a:r>
          </a:p>
          <a:p>
            <a:pPr marL="0" marR="0" lvl="0" indent="0" algn="l" rtl="0">
              <a:spcBef>
                <a:spcPts val="259"/>
              </a:spcBef>
              <a:spcAft>
                <a:spcPts val="0"/>
              </a:spcAft>
              <a:buClr>
                <a:schemeClr val="accent1"/>
              </a:buClr>
              <a:buSzPct val="25000"/>
              <a:buFont typeface="Arial"/>
              <a:buNone/>
            </a:pPr>
            <a:r>
              <a:rPr lang="en-US" sz="1295" b="1">
                <a:solidFill>
                  <a:schemeClr val="lt1"/>
                </a:solidFill>
                <a:latin typeface="Calibri"/>
                <a:ea typeface="Calibri"/>
                <a:cs typeface="Calibri"/>
                <a:sym typeface="Calibri"/>
              </a:rPr>
              <a:t>         Based Programs</a:t>
            </a:r>
          </a:p>
          <a:p>
            <a:pPr marL="0" marR="0" lvl="0" indent="0" algn="l" rtl="0">
              <a:spcBef>
                <a:spcPts val="259"/>
              </a:spcBef>
              <a:spcAft>
                <a:spcPts val="0"/>
              </a:spcAft>
              <a:buClr>
                <a:schemeClr val="accent1"/>
              </a:buClr>
              <a:buSzPct val="25000"/>
              <a:buFont typeface="Arial"/>
              <a:buNone/>
            </a:pPr>
            <a:r>
              <a:rPr lang="en-US" sz="1295" b="1">
                <a:solidFill>
                  <a:schemeClr val="lt1"/>
                </a:solidFill>
                <a:latin typeface="Calibri"/>
                <a:ea typeface="Calibri"/>
                <a:cs typeface="Calibri"/>
                <a:sym typeface="Calibri"/>
              </a:rPr>
              <a:t>                    Supervisor </a:t>
            </a:r>
          </a:p>
          <a:p>
            <a:pPr marL="0" marR="0" lvl="0" indent="0" algn="l" rtl="0">
              <a:spcBef>
                <a:spcPts val="259"/>
              </a:spcBef>
              <a:spcAft>
                <a:spcPts val="0"/>
              </a:spcAft>
              <a:buClr>
                <a:schemeClr val="accent1"/>
              </a:buClr>
              <a:buSzPct val="25000"/>
              <a:buFont typeface="Arial"/>
              <a:buNone/>
            </a:pPr>
            <a:r>
              <a:rPr lang="en-US" sz="1295" b="1" u="sng">
                <a:solidFill>
                  <a:schemeClr val="hlink"/>
                </a:solidFill>
                <a:latin typeface="Calibri"/>
                <a:ea typeface="Calibri"/>
                <a:cs typeface="Calibri"/>
                <a:sym typeface="Calibri"/>
                <a:hlinkClick r:id="rId3"/>
              </a:rPr>
              <a:t>BDitomasso@ESBCI.org</a:t>
            </a:r>
          </a:p>
          <a:p>
            <a:pPr marL="0" marR="0" lvl="0" indent="0" algn="l" rtl="0">
              <a:spcBef>
                <a:spcPts val="259"/>
              </a:spcBef>
              <a:buClr>
                <a:schemeClr val="accent1"/>
              </a:buClr>
              <a:buSzPct val="25000"/>
              <a:buFont typeface="Arial"/>
              <a:buNone/>
            </a:pPr>
            <a:r>
              <a:rPr lang="en-US" sz="1295" b="1">
                <a:solidFill>
                  <a:schemeClr val="lt1"/>
                </a:solidFill>
                <a:latin typeface="Calibri"/>
                <a:ea typeface="Calibri"/>
                <a:cs typeface="Calibri"/>
                <a:sym typeface="Calibri"/>
              </a:rPr>
              <a:t>              (413) 499-0524 x 750</a:t>
            </a:r>
          </a:p>
        </p:txBody>
      </p:sp>
      <p:pic>
        <p:nvPicPr>
          <p:cNvPr id="1629" name="Shape 1629"/>
          <p:cNvPicPr preferRelativeResize="0"/>
          <p:nvPr/>
        </p:nvPicPr>
        <p:blipFill rotWithShape="1">
          <a:blip r:embed="rId4">
            <a:alphaModFix/>
          </a:blip>
          <a:srcRect/>
          <a:stretch/>
        </p:blipFill>
        <p:spPr>
          <a:xfrm>
            <a:off x="3147688" y="691612"/>
            <a:ext cx="2574431" cy="8218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Centered Design </a:t>
            </a:r>
            <a:r>
              <a:rPr lang="en-US" dirty="0" smtClean="0"/>
              <a:t>Workshop Outline</a:t>
            </a:r>
            <a:endParaRPr lang="en-US" dirty="0"/>
          </a:p>
        </p:txBody>
      </p:sp>
      <p:sp>
        <p:nvSpPr>
          <p:cNvPr id="3" name="Text Placeholder 2"/>
          <p:cNvSpPr>
            <a:spLocks noGrp="1"/>
          </p:cNvSpPr>
          <p:nvPr>
            <p:ph type="body" idx="1"/>
          </p:nvPr>
        </p:nvSpPr>
        <p:spPr>
          <a:xfrm>
            <a:off x="533400" y="2286000"/>
            <a:ext cx="8229600" cy="3276600"/>
          </a:xfrm>
        </p:spPr>
        <p:txBody>
          <a:bodyPr/>
          <a:lstStyle/>
          <a:p>
            <a:pPr marL="203200" indent="0">
              <a:buNone/>
            </a:pPr>
            <a:r>
              <a:rPr lang="en-US" sz="6000" dirty="0" smtClean="0"/>
              <a:t>II. Hands-on exercise – 25 minutes</a:t>
            </a:r>
          </a:p>
        </p:txBody>
      </p:sp>
    </p:spTree>
    <p:extLst>
      <p:ext uri="{BB962C8B-B14F-4D97-AF65-F5344CB8AC3E}">
        <p14:creationId xmlns:p14="http://schemas.microsoft.com/office/powerpoint/2010/main" val="31088085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work at your table for 20 minutes; then report out</a:t>
            </a:r>
            <a:endParaRPr lang="en-US" dirty="0"/>
          </a:p>
        </p:txBody>
      </p:sp>
      <p:sp>
        <p:nvSpPr>
          <p:cNvPr id="5" name="Content Placeholder 4"/>
          <p:cNvSpPr>
            <a:spLocks noGrp="1"/>
          </p:cNvSpPr>
          <p:nvPr>
            <p:ph sz="half" idx="1"/>
          </p:nvPr>
        </p:nvSpPr>
        <p:spPr>
          <a:xfrm>
            <a:off x="457200" y="1600201"/>
            <a:ext cx="7696200" cy="4419600"/>
          </a:xfrm>
        </p:spPr>
        <p:txBody>
          <a:bodyPr/>
          <a:lstStyle/>
          <a:p>
            <a:pPr marL="203200" indent="0">
              <a:buNone/>
            </a:pPr>
            <a:r>
              <a:rPr lang="en-US" sz="3600" b="1" dirty="0" smtClean="0"/>
              <a:t>Meet Your Customer</a:t>
            </a:r>
          </a:p>
          <a:p>
            <a:endParaRPr lang="en-US" sz="1200" dirty="0"/>
          </a:p>
          <a:p>
            <a:endParaRPr lang="en-US" sz="1200" dirty="0" smtClean="0"/>
          </a:p>
          <a:p>
            <a:pPr marL="203200" indent="0">
              <a:buNone/>
            </a:pPr>
            <a:r>
              <a:rPr lang="en-US" sz="1200" dirty="0" smtClean="0"/>
              <a:t>Ms</a:t>
            </a:r>
            <a:r>
              <a:rPr lang="en-US" sz="1200" dirty="0"/>
              <a:t>. Diaz is 59 years old with legal immigration status. She recently moved to Leominster from her native town of Arequipa, Peru where she worked as a nurse at the regional hospital in the cardiac care unit. </a:t>
            </a:r>
            <a:endParaRPr lang="en-US" sz="1200" dirty="0" smtClean="0"/>
          </a:p>
          <a:p>
            <a:pPr marL="203200" indent="0">
              <a:buNone/>
            </a:pPr>
            <a:r>
              <a:rPr lang="en-US" sz="1200" dirty="0" smtClean="0"/>
              <a:t>Ms</a:t>
            </a:r>
            <a:r>
              <a:rPr lang="en-US" sz="1200" dirty="0"/>
              <a:t>. Diaz lives with her daughter who has a family of five. Because her daughter’s apartment only has 2 bedrooms, Ms. Diaz sleeps on the sofa. Her current address is 100 Main Street, Leominster, MA. She does not have a car and relies on her son-in-law for transportation. However, he is about to begin full-time employment, and her daughter also works full-time. </a:t>
            </a:r>
            <a:endParaRPr lang="en-US" sz="1200" dirty="0" smtClean="0"/>
          </a:p>
          <a:p>
            <a:pPr marL="203200" indent="0">
              <a:buNone/>
            </a:pPr>
            <a:r>
              <a:rPr lang="en-US" sz="1200" dirty="0"/>
              <a:t>Ms. Diaz’s English proficiency is limited; she can understand English better than she can speak it. She is unable to read or write in English. </a:t>
            </a:r>
            <a:endParaRPr lang="en-US" sz="1200" dirty="0" smtClean="0"/>
          </a:p>
          <a:p>
            <a:pPr marL="203200" indent="0">
              <a:buNone/>
            </a:pPr>
            <a:r>
              <a:rPr lang="en-US" sz="1200" dirty="0" smtClean="0"/>
              <a:t>Ms</a:t>
            </a:r>
            <a:r>
              <a:rPr lang="en-US" sz="1200" dirty="0"/>
              <a:t>. Diaz doesn’t have a bank account yet. Her income is $0. </a:t>
            </a:r>
            <a:endParaRPr lang="en-US" sz="1200" dirty="0" smtClean="0"/>
          </a:p>
          <a:p>
            <a:pPr marL="203200" indent="0">
              <a:buNone/>
            </a:pPr>
            <a:r>
              <a:rPr lang="en-US" sz="1200" dirty="0" smtClean="0"/>
              <a:t>She </a:t>
            </a:r>
            <a:r>
              <a:rPr lang="en-US" sz="1200" dirty="0"/>
              <a:t>receives only informal support from family and friends. </a:t>
            </a:r>
            <a:endParaRPr lang="en-US" sz="1200" dirty="0" smtClean="0"/>
          </a:p>
          <a:p>
            <a:pPr marL="203200" indent="0">
              <a:buNone/>
            </a:pPr>
            <a:r>
              <a:rPr lang="en-US" sz="1200" dirty="0" smtClean="0"/>
              <a:t>Ms</a:t>
            </a:r>
            <a:r>
              <a:rPr lang="en-US" sz="1200" dirty="0"/>
              <a:t>. Diaz has a self-declared disability: Type-1 </a:t>
            </a:r>
            <a:r>
              <a:rPr lang="en-US" sz="1200" dirty="0" smtClean="0"/>
              <a:t>diabetes. </a:t>
            </a:r>
          </a:p>
          <a:p>
            <a:pPr marL="203200" indent="0">
              <a:buNone/>
            </a:pPr>
            <a:r>
              <a:rPr lang="en-US" sz="1200" dirty="0" smtClean="0"/>
              <a:t>Ms</a:t>
            </a:r>
            <a:r>
              <a:rPr lang="en-US" sz="1200" dirty="0"/>
              <a:t>. Diaz is very enthusiastic and hopes to be able to work in healthcare soon</a:t>
            </a:r>
          </a:p>
          <a:p>
            <a:pPr marL="203200" indent="0">
              <a:buNone/>
            </a:pPr>
            <a:endParaRPr lang="en-US" dirty="0" smtClean="0"/>
          </a:p>
          <a:p>
            <a:endParaRPr lang="en-US" dirty="0"/>
          </a:p>
        </p:txBody>
      </p:sp>
    </p:spTree>
    <p:extLst>
      <p:ext uri="{BB962C8B-B14F-4D97-AF65-F5344CB8AC3E}">
        <p14:creationId xmlns:p14="http://schemas.microsoft.com/office/powerpoint/2010/main" val="38092390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Shape 1635"/>
          <p:cNvSpPr txBox="1"/>
          <p:nvPr/>
        </p:nvSpPr>
        <p:spPr>
          <a:xfrm>
            <a:off x="304800" y="1143000"/>
            <a:ext cx="3505200" cy="5105400"/>
          </a:xfrm>
          <a:prstGeom prst="rect">
            <a:avLst/>
          </a:prstGeom>
          <a:noFill/>
          <a:ln>
            <a:noFill/>
          </a:ln>
        </p:spPr>
        <p:txBody>
          <a:bodyPr lIns="91425" tIns="91425" rIns="91425" bIns="91425" anchor="ctr" anchorCtr="0">
            <a:noAutofit/>
          </a:bodyPr>
          <a:lstStyle/>
          <a:p>
            <a:pPr lvl="0" algn="l" rtl="0">
              <a:lnSpc>
                <a:spcPct val="115000"/>
              </a:lnSpc>
              <a:spcBef>
                <a:spcPts val="0"/>
              </a:spcBef>
              <a:buNone/>
            </a:pPr>
            <a:r>
              <a:rPr lang="en-US" b="1" u="sng" dirty="0">
                <a:solidFill>
                  <a:schemeClr val="dk1"/>
                </a:solidFill>
                <a:latin typeface="Times New Roman"/>
                <a:ea typeface="Times New Roman"/>
                <a:cs typeface="Times New Roman"/>
                <a:sym typeface="Times New Roman"/>
              </a:rPr>
              <a:t>Labor Market Info and </a:t>
            </a:r>
            <a:r>
              <a:rPr lang="en-US" b="1" u="sng" dirty="0" smtClean="0">
                <a:solidFill>
                  <a:schemeClr val="dk1"/>
                </a:solidFill>
                <a:latin typeface="Times New Roman"/>
                <a:ea typeface="Times New Roman"/>
                <a:cs typeface="Times New Roman"/>
                <a:sym typeface="Times New Roman"/>
              </a:rPr>
              <a:t>Other Resources</a:t>
            </a:r>
            <a:endParaRPr lang="en-US" b="1" u="sng" dirty="0">
              <a:solidFill>
                <a:schemeClr val="dk1"/>
              </a:solidFill>
              <a:latin typeface="Times New Roman"/>
              <a:ea typeface="Times New Roman"/>
              <a:cs typeface="Times New Roman"/>
              <a:sym typeface="Times New Roman"/>
            </a:endParaRPr>
          </a:p>
          <a:p>
            <a:pPr lvl="0" rtl="0">
              <a:lnSpc>
                <a:spcPct val="115000"/>
              </a:lnSpc>
              <a:spcBef>
                <a:spcPts val="0"/>
              </a:spcBef>
              <a:buNone/>
            </a:pPr>
            <a:r>
              <a:rPr lang="en-US" i="1" dirty="0" smtClean="0">
                <a:solidFill>
                  <a:schemeClr val="dk1"/>
                </a:solidFill>
                <a:latin typeface="Times New Roman"/>
                <a:ea typeface="Times New Roman"/>
                <a:cs typeface="Times New Roman"/>
                <a:sym typeface="Times New Roman"/>
              </a:rPr>
              <a:t>Largest Employers: </a:t>
            </a:r>
          </a:p>
          <a:p>
            <a:pPr lvl="0" rtl="0">
              <a:lnSpc>
                <a:spcPct val="115000"/>
              </a:lnSpc>
              <a:spcBef>
                <a:spcPts val="0"/>
              </a:spcBef>
              <a:buNone/>
            </a:pPr>
            <a:r>
              <a:rPr lang="en-US" dirty="0" smtClean="0">
                <a:solidFill>
                  <a:schemeClr val="dk1"/>
                </a:solidFill>
                <a:latin typeface="Times New Roman"/>
                <a:ea typeface="Times New Roman"/>
                <a:cs typeface="Times New Roman"/>
                <a:sym typeface="Times New Roman"/>
              </a:rPr>
              <a:t>Health </a:t>
            </a:r>
            <a:r>
              <a:rPr lang="en-US" dirty="0">
                <a:solidFill>
                  <a:schemeClr val="dk1"/>
                </a:solidFill>
                <a:latin typeface="Times New Roman"/>
                <a:ea typeface="Times New Roman"/>
                <a:cs typeface="Times New Roman"/>
                <a:sym typeface="Times New Roman"/>
              </a:rPr>
              <a:t>Alliance Hospital, 500 – 999 employees</a:t>
            </a:r>
          </a:p>
          <a:p>
            <a:pPr lvl="0" rtl="0">
              <a:lnSpc>
                <a:spcPct val="115000"/>
              </a:lnSpc>
              <a:spcBef>
                <a:spcPts val="0"/>
              </a:spcBef>
              <a:buNone/>
            </a:pPr>
            <a:r>
              <a:rPr lang="en-US" dirty="0">
                <a:solidFill>
                  <a:schemeClr val="dk1"/>
                </a:solidFill>
                <a:latin typeface="Times New Roman"/>
                <a:ea typeface="Times New Roman"/>
                <a:cs typeface="Times New Roman"/>
                <a:sym typeface="Times New Roman"/>
              </a:rPr>
              <a:t>Georgia-Pacific Corp (paper product manufacturing),  250 – 499 employees</a:t>
            </a:r>
          </a:p>
          <a:p>
            <a:pPr lvl="0" rtl="0">
              <a:lnSpc>
                <a:spcPct val="115000"/>
              </a:lnSpc>
              <a:spcBef>
                <a:spcPts val="0"/>
              </a:spcBef>
              <a:buNone/>
            </a:pPr>
            <a:r>
              <a:rPr lang="en-US" dirty="0">
                <a:solidFill>
                  <a:schemeClr val="dk1"/>
                </a:solidFill>
                <a:latin typeface="Times New Roman"/>
                <a:ea typeface="Times New Roman"/>
                <a:cs typeface="Times New Roman"/>
                <a:sym typeface="Times New Roman"/>
              </a:rPr>
              <a:t>Hannaford Supermarket, 250 – 499 employees</a:t>
            </a:r>
          </a:p>
          <a:p>
            <a:pPr lvl="0" rtl="0">
              <a:lnSpc>
                <a:spcPct val="115000"/>
              </a:lnSpc>
              <a:spcBef>
                <a:spcPts val="0"/>
              </a:spcBef>
              <a:buNone/>
            </a:pPr>
            <a:r>
              <a:rPr lang="en-US" dirty="0">
                <a:solidFill>
                  <a:schemeClr val="dk1"/>
                </a:solidFill>
                <a:latin typeface="Times New Roman"/>
                <a:ea typeface="Times New Roman"/>
                <a:cs typeface="Times New Roman"/>
                <a:sym typeface="Times New Roman"/>
              </a:rPr>
              <a:t>Alpha Gary Corp (plastics manufacturing), 100 – 249 employees</a:t>
            </a:r>
          </a:p>
          <a:p>
            <a:pPr lvl="0" rtl="0">
              <a:lnSpc>
                <a:spcPct val="115000"/>
              </a:lnSpc>
              <a:spcBef>
                <a:spcPts val="0"/>
              </a:spcBef>
              <a:buNone/>
            </a:pPr>
            <a:r>
              <a:rPr lang="en-US" dirty="0">
                <a:solidFill>
                  <a:schemeClr val="dk1"/>
                </a:solidFill>
                <a:latin typeface="Times New Roman"/>
                <a:ea typeface="Times New Roman"/>
                <a:cs typeface="Times New Roman"/>
                <a:sym typeface="Times New Roman"/>
              </a:rPr>
              <a:t>Atlas Copco Inc. (industrial equipment manufacturing), 100 – 249 employees</a:t>
            </a:r>
          </a:p>
          <a:p>
            <a:pPr marL="457200" lvl="0" indent="-228600" rtl="0">
              <a:spcBef>
                <a:spcPts val="0"/>
              </a:spcBef>
              <a:buClr>
                <a:schemeClr val="dk1"/>
              </a:buClr>
              <a:buFont typeface="Times New Roman"/>
              <a:buChar char="●"/>
            </a:pPr>
            <a:r>
              <a:rPr lang="en-US" dirty="0">
                <a:solidFill>
                  <a:schemeClr val="dk1"/>
                </a:solidFill>
                <a:latin typeface="Times New Roman"/>
                <a:ea typeface="Times New Roman"/>
                <a:cs typeface="Times New Roman"/>
                <a:sym typeface="Times New Roman"/>
              </a:rPr>
              <a:t>Local community health center is looking for volunteer patient navigators</a:t>
            </a:r>
          </a:p>
          <a:p>
            <a:pPr marL="457200" lvl="0" indent="-228600" rtl="0">
              <a:spcBef>
                <a:spcPts val="0"/>
              </a:spcBef>
              <a:buClr>
                <a:schemeClr val="dk1"/>
              </a:buClr>
              <a:buFont typeface="Times New Roman"/>
              <a:buChar char="●"/>
            </a:pPr>
            <a:r>
              <a:rPr lang="en-US" dirty="0">
                <a:solidFill>
                  <a:schemeClr val="dk1"/>
                </a:solidFill>
                <a:latin typeface="Times New Roman"/>
                <a:ea typeface="Times New Roman"/>
                <a:cs typeface="Times New Roman"/>
                <a:sym typeface="Times New Roman"/>
              </a:rPr>
              <a:t>Community college offers ESL courses and CNA certification programs</a:t>
            </a:r>
          </a:p>
          <a:p>
            <a:pPr marL="457200" lvl="0" indent="-228600" rtl="0">
              <a:spcBef>
                <a:spcPts val="0"/>
              </a:spcBef>
              <a:buClr>
                <a:schemeClr val="dk1"/>
              </a:buClr>
              <a:buFont typeface="Times New Roman"/>
              <a:buChar char="●"/>
            </a:pPr>
            <a:r>
              <a:rPr lang="en-US" dirty="0">
                <a:solidFill>
                  <a:schemeClr val="dk1"/>
                </a:solidFill>
                <a:latin typeface="Times New Roman"/>
                <a:ea typeface="Times New Roman"/>
                <a:cs typeface="Times New Roman"/>
                <a:sym typeface="Times New Roman"/>
              </a:rPr>
              <a:t>Training programs available to bridge gap between HCA and CNA</a:t>
            </a:r>
          </a:p>
          <a:p>
            <a:pPr marL="457200" lvl="0" indent="-228600" rtl="0">
              <a:spcBef>
                <a:spcPts val="0"/>
              </a:spcBef>
              <a:buClr>
                <a:schemeClr val="dk1"/>
              </a:buClr>
              <a:buFont typeface="Times New Roman"/>
              <a:buChar char="●"/>
            </a:pPr>
            <a:r>
              <a:rPr lang="en-US" dirty="0">
                <a:solidFill>
                  <a:schemeClr val="dk1"/>
                </a:solidFill>
                <a:latin typeface="Times New Roman"/>
                <a:ea typeface="Times New Roman"/>
                <a:cs typeface="Times New Roman"/>
                <a:sym typeface="Times New Roman"/>
              </a:rPr>
              <a:t>Spanish-American Center offers bilingual services, referrals, and ESL </a:t>
            </a:r>
            <a:r>
              <a:rPr lang="en-US" dirty="0" smtClean="0">
                <a:solidFill>
                  <a:schemeClr val="dk1"/>
                </a:solidFill>
                <a:latin typeface="Times New Roman"/>
                <a:ea typeface="Times New Roman"/>
                <a:cs typeface="Times New Roman"/>
                <a:sym typeface="Times New Roman"/>
              </a:rPr>
              <a:t>classes</a:t>
            </a:r>
          </a:p>
          <a:p>
            <a:pPr marL="457200" lvl="0" indent="-228600" rtl="0">
              <a:spcBef>
                <a:spcPts val="0"/>
              </a:spcBef>
              <a:buClr>
                <a:schemeClr val="dk1"/>
              </a:buClr>
              <a:buFont typeface="Times New Roman"/>
              <a:buChar char="●"/>
            </a:pPr>
            <a:r>
              <a:rPr lang="en-US" dirty="0" smtClean="0">
                <a:solidFill>
                  <a:schemeClr val="dk1"/>
                </a:solidFill>
                <a:latin typeface="Times New Roman"/>
                <a:ea typeface="Times New Roman"/>
                <a:cs typeface="Times New Roman"/>
                <a:sym typeface="Times New Roman"/>
              </a:rPr>
              <a:t>Senior Center runs Diabetes Management Support group in Spanish</a:t>
            </a:r>
            <a:endParaRPr lang="en-US" dirty="0">
              <a:solidFill>
                <a:schemeClr val="dk1"/>
              </a:solidFill>
              <a:latin typeface="Times New Roman"/>
              <a:ea typeface="Times New Roman"/>
              <a:cs typeface="Times New Roman"/>
              <a:sym typeface="Times New Roman"/>
            </a:endParaRPr>
          </a:p>
          <a:p>
            <a:pPr lvl="0" rtl="0">
              <a:lnSpc>
                <a:spcPct val="115000"/>
              </a:lnSpc>
              <a:spcBef>
                <a:spcPts val="0"/>
              </a:spcBef>
              <a:buNone/>
            </a:pPr>
            <a:endParaRPr sz="1000" dirty="0">
              <a:solidFill>
                <a:schemeClr val="dk1"/>
              </a:solidFill>
              <a:latin typeface="Times New Roman"/>
              <a:ea typeface="Times New Roman"/>
              <a:cs typeface="Times New Roman"/>
              <a:sym typeface="Times New Roman"/>
            </a:endParaRPr>
          </a:p>
        </p:txBody>
      </p:sp>
      <p:sp>
        <p:nvSpPr>
          <p:cNvPr id="2" name="Title 1"/>
          <p:cNvSpPr>
            <a:spLocks noGrp="1"/>
          </p:cNvSpPr>
          <p:nvPr>
            <p:ph type="title"/>
          </p:nvPr>
        </p:nvSpPr>
        <p:spPr>
          <a:xfrm>
            <a:off x="457200" y="274637"/>
            <a:ext cx="8229600" cy="868363"/>
          </a:xfrm>
        </p:spPr>
        <p:txBody>
          <a:bodyPr/>
          <a:lstStyle/>
          <a:p>
            <a:r>
              <a:rPr lang="en-US" dirty="0" smtClean="0"/>
              <a:t>Resources</a:t>
            </a:r>
            <a:endParaRPr lang="en-US" dirty="0"/>
          </a:p>
        </p:txBody>
      </p:sp>
      <p:grpSp>
        <p:nvGrpSpPr>
          <p:cNvPr id="44" name="Group 43"/>
          <p:cNvGrpSpPr/>
          <p:nvPr/>
        </p:nvGrpSpPr>
        <p:grpSpPr>
          <a:xfrm>
            <a:off x="3810000" y="1280464"/>
            <a:ext cx="5036025" cy="4319587"/>
            <a:chOff x="0" y="0"/>
            <a:chExt cx="5981700" cy="4848225"/>
          </a:xfrm>
        </p:grpSpPr>
        <p:grpSp>
          <p:nvGrpSpPr>
            <p:cNvPr id="45" name="Group 44"/>
            <p:cNvGrpSpPr/>
            <p:nvPr/>
          </p:nvGrpSpPr>
          <p:grpSpPr>
            <a:xfrm>
              <a:off x="0" y="0"/>
              <a:ext cx="5981700" cy="4846320"/>
              <a:chOff x="0" y="0"/>
              <a:chExt cx="5981700" cy="4846320"/>
            </a:xfrm>
          </p:grpSpPr>
          <p:grpSp>
            <p:nvGrpSpPr>
              <p:cNvPr id="48" name="Group 47"/>
              <p:cNvGrpSpPr/>
              <p:nvPr/>
            </p:nvGrpSpPr>
            <p:grpSpPr>
              <a:xfrm>
                <a:off x="0" y="19050"/>
                <a:ext cx="5915025" cy="4827270"/>
                <a:chOff x="0" y="0"/>
                <a:chExt cx="5915025" cy="4827270"/>
              </a:xfrm>
            </p:grpSpPr>
            <p:grpSp>
              <p:nvGrpSpPr>
                <p:cNvPr id="60" name="Group 59"/>
                <p:cNvGrpSpPr/>
                <p:nvPr/>
              </p:nvGrpSpPr>
              <p:grpSpPr>
                <a:xfrm>
                  <a:off x="0" y="0"/>
                  <a:ext cx="5915025" cy="4827270"/>
                  <a:chOff x="0" y="0"/>
                  <a:chExt cx="5915025" cy="4827270"/>
                </a:xfrm>
              </p:grpSpPr>
              <p:grpSp>
                <p:nvGrpSpPr>
                  <p:cNvPr id="71" name="Group 70"/>
                  <p:cNvGrpSpPr/>
                  <p:nvPr/>
                </p:nvGrpSpPr>
                <p:grpSpPr>
                  <a:xfrm>
                    <a:off x="0" y="0"/>
                    <a:ext cx="5915025" cy="4827270"/>
                    <a:chOff x="1" y="0"/>
                    <a:chExt cx="5543550" cy="4524375"/>
                  </a:xfrm>
                </p:grpSpPr>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r="18829"/>
                    <a:stretch/>
                  </p:blipFill>
                  <p:spPr>
                    <a:xfrm>
                      <a:off x="1" y="0"/>
                      <a:ext cx="5543550" cy="4524375"/>
                    </a:xfrm>
                    <a:prstGeom prst="rect">
                      <a:avLst/>
                    </a:prstGeom>
                  </p:spPr>
                </p:pic>
                <p:sp>
                  <p:nvSpPr>
                    <p:cNvPr id="74" name="5-Point Star 73"/>
                    <p:cNvSpPr/>
                    <p:nvPr/>
                  </p:nvSpPr>
                  <p:spPr>
                    <a:xfrm>
                      <a:off x="1514475" y="171450"/>
                      <a:ext cx="2286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Oval 74"/>
                    <p:cNvSpPr/>
                    <p:nvPr/>
                  </p:nvSpPr>
                  <p:spPr>
                    <a:xfrm>
                      <a:off x="1143000" y="123825"/>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Isosceles Triangle 75"/>
                    <p:cNvSpPr/>
                    <p:nvPr/>
                  </p:nvSpPr>
                  <p:spPr>
                    <a:xfrm>
                      <a:off x="85725" y="3324225"/>
                      <a:ext cx="309245" cy="2667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Diamond 76"/>
                    <p:cNvSpPr/>
                    <p:nvPr/>
                  </p:nvSpPr>
                  <p:spPr>
                    <a:xfrm>
                      <a:off x="676275" y="3381375"/>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Regular Pentagon 77"/>
                    <p:cNvSpPr/>
                    <p:nvPr/>
                  </p:nvSpPr>
                  <p:spPr>
                    <a:xfrm>
                      <a:off x="733425" y="3752850"/>
                      <a:ext cx="299720" cy="285750"/>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Pie 78"/>
                    <p:cNvSpPr/>
                    <p:nvPr/>
                  </p:nvSpPr>
                  <p:spPr>
                    <a:xfrm>
                      <a:off x="1038225" y="3038475"/>
                      <a:ext cx="285750" cy="285750"/>
                    </a:xfrm>
                    <a:prstGeom prst="pi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Cross 79"/>
                    <p:cNvSpPr/>
                    <p:nvPr/>
                  </p:nvSpPr>
                  <p:spPr>
                    <a:xfrm>
                      <a:off x="1371600" y="4095750"/>
                      <a:ext cx="285750" cy="285750"/>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Moon 80"/>
                    <p:cNvSpPr/>
                    <p:nvPr/>
                  </p:nvSpPr>
                  <p:spPr>
                    <a:xfrm>
                      <a:off x="1857375" y="3495675"/>
                      <a:ext cx="219075" cy="438150"/>
                    </a:xfrm>
                    <a:prstGeom prst="mo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Flowchart: Punched Tape 81"/>
                    <p:cNvSpPr/>
                    <p:nvPr/>
                  </p:nvSpPr>
                  <p:spPr>
                    <a:xfrm>
                      <a:off x="1323975" y="3590925"/>
                      <a:ext cx="324716" cy="285750"/>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2" name="Smiley Face 71"/>
                  <p:cNvSpPr/>
                  <p:nvPr/>
                </p:nvSpPr>
                <p:spPr>
                  <a:xfrm>
                    <a:off x="1504950" y="3305175"/>
                    <a:ext cx="304800" cy="3048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1" name="5-Point Star 60"/>
                <p:cNvSpPr/>
                <p:nvPr/>
              </p:nvSpPr>
              <p:spPr>
                <a:xfrm>
                  <a:off x="4114800" y="752475"/>
                  <a:ext cx="276225" cy="276225"/>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Oval 61"/>
                <p:cNvSpPr/>
                <p:nvPr/>
              </p:nvSpPr>
              <p:spPr>
                <a:xfrm>
                  <a:off x="4114800" y="1152525"/>
                  <a:ext cx="276225" cy="276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Smiley Face 62"/>
                <p:cNvSpPr/>
                <p:nvPr/>
              </p:nvSpPr>
              <p:spPr>
                <a:xfrm>
                  <a:off x="4095750" y="371475"/>
                  <a:ext cx="295275" cy="295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Isosceles Triangle 63"/>
                <p:cNvSpPr/>
                <p:nvPr/>
              </p:nvSpPr>
              <p:spPr>
                <a:xfrm>
                  <a:off x="4095750" y="1552575"/>
                  <a:ext cx="320040" cy="27622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lowchart: Punched Tape 64"/>
                <p:cNvSpPr/>
                <p:nvPr/>
              </p:nvSpPr>
              <p:spPr>
                <a:xfrm>
                  <a:off x="4114800" y="1952625"/>
                  <a:ext cx="303068" cy="266700"/>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Moon 65"/>
                <p:cNvSpPr/>
                <p:nvPr/>
              </p:nvSpPr>
              <p:spPr>
                <a:xfrm>
                  <a:off x="4162425" y="2305050"/>
                  <a:ext cx="228600" cy="457200"/>
                </a:xfrm>
                <a:prstGeom prst="mo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Cross 66"/>
                <p:cNvSpPr/>
                <p:nvPr/>
              </p:nvSpPr>
              <p:spPr>
                <a:xfrm>
                  <a:off x="4124325" y="2867025"/>
                  <a:ext cx="321945" cy="321945"/>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Pie 67"/>
                <p:cNvSpPr/>
                <p:nvPr/>
              </p:nvSpPr>
              <p:spPr>
                <a:xfrm>
                  <a:off x="4124325" y="3305175"/>
                  <a:ext cx="348326" cy="348326"/>
                </a:xfrm>
                <a:prstGeom prst="pi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Regular Pentagon 68"/>
                <p:cNvSpPr/>
                <p:nvPr/>
              </p:nvSpPr>
              <p:spPr>
                <a:xfrm>
                  <a:off x="4124325" y="3733800"/>
                  <a:ext cx="320124" cy="304880"/>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Diamond 69"/>
                <p:cNvSpPr/>
                <p:nvPr/>
              </p:nvSpPr>
              <p:spPr>
                <a:xfrm>
                  <a:off x="4124325" y="4133850"/>
                  <a:ext cx="336716" cy="336716"/>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9" name="Text Box 28"/>
              <p:cNvSpPr txBox="1"/>
              <p:nvPr/>
            </p:nvSpPr>
            <p:spPr>
              <a:xfrm>
                <a:off x="4476749" y="400050"/>
                <a:ext cx="1504950"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dirty="0">
                    <a:effectLst/>
                    <a:latin typeface="Times New Roman"/>
                    <a:ea typeface="Calibri"/>
                    <a:cs typeface="Times New Roman"/>
                  </a:rPr>
                  <a:t>Home (100 Main St)</a:t>
                </a:r>
                <a:endParaRPr lang="en-US" sz="1100" dirty="0">
                  <a:effectLst/>
                  <a:ea typeface="Calibri"/>
                  <a:cs typeface="Times New Roman"/>
                </a:endParaRPr>
              </a:p>
            </p:txBody>
          </p:sp>
          <p:sp>
            <p:nvSpPr>
              <p:cNvPr id="50" name="Text Box 29"/>
              <p:cNvSpPr txBox="1"/>
              <p:nvPr/>
            </p:nvSpPr>
            <p:spPr>
              <a:xfrm>
                <a:off x="4324350" y="0"/>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00">
                    <a:effectLst/>
                    <a:latin typeface="Times New Roman"/>
                    <a:ea typeface="Calibri"/>
                    <a:cs typeface="Times New Roman"/>
                  </a:rPr>
                  <a:t>Legend</a:t>
                </a:r>
                <a:endParaRPr lang="en-US" sz="1100">
                  <a:effectLst/>
                  <a:ea typeface="Calibri"/>
                  <a:cs typeface="Times New Roman"/>
                </a:endParaRPr>
              </a:p>
            </p:txBody>
          </p:sp>
          <p:sp>
            <p:nvSpPr>
              <p:cNvPr id="51" name="Text Box 30"/>
              <p:cNvSpPr txBox="1"/>
              <p:nvPr/>
            </p:nvSpPr>
            <p:spPr>
              <a:xfrm>
                <a:off x="4476750" y="771525"/>
                <a:ext cx="1381124"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dirty="0">
                    <a:effectLst/>
                    <a:latin typeface="Times New Roman"/>
                    <a:ea typeface="Calibri"/>
                    <a:cs typeface="Times New Roman"/>
                  </a:rPr>
                  <a:t>Career Center</a:t>
                </a:r>
                <a:endParaRPr lang="en-US" sz="1100" dirty="0">
                  <a:effectLst/>
                  <a:ea typeface="Calibri"/>
                  <a:cs typeface="Times New Roman"/>
                </a:endParaRPr>
              </a:p>
            </p:txBody>
          </p:sp>
          <p:sp>
            <p:nvSpPr>
              <p:cNvPr id="52" name="Text Box 31"/>
              <p:cNvSpPr txBox="1"/>
              <p:nvPr/>
            </p:nvSpPr>
            <p:spPr>
              <a:xfrm>
                <a:off x="4476750" y="1162050"/>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Community College</a:t>
                </a:r>
                <a:endParaRPr lang="en-US" sz="1100">
                  <a:effectLst/>
                  <a:ea typeface="Calibri"/>
                  <a:cs typeface="Times New Roman"/>
                </a:endParaRPr>
              </a:p>
            </p:txBody>
          </p:sp>
          <p:sp>
            <p:nvSpPr>
              <p:cNvPr id="53" name="Text Box 32"/>
              <p:cNvSpPr txBox="1"/>
              <p:nvPr/>
            </p:nvSpPr>
            <p:spPr>
              <a:xfrm>
                <a:off x="4476750" y="1581150"/>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Senior Center</a:t>
                </a:r>
                <a:endParaRPr lang="en-US" sz="1100">
                  <a:effectLst/>
                  <a:ea typeface="Calibri"/>
                  <a:cs typeface="Times New Roman"/>
                </a:endParaRPr>
              </a:p>
            </p:txBody>
          </p:sp>
          <p:sp>
            <p:nvSpPr>
              <p:cNvPr id="54" name="Text Box 33"/>
              <p:cNvSpPr txBox="1"/>
              <p:nvPr/>
            </p:nvSpPr>
            <p:spPr>
              <a:xfrm>
                <a:off x="4476750" y="1885950"/>
                <a:ext cx="1504950"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Community Health Center</a:t>
                </a:r>
                <a:endParaRPr lang="en-US" sz="1100">
                  <a:effectLst/>
                  <a:ea typeface="Calibri"/>
                  <a:cs typeface="Times New Roman"/>
                </a:endParaRPr>
              </a:p>
            </p:txBody>
          </p:sp>
          <p:sp>
            <p:nvSpPr>
              <p:cNvPr id="55" name="Text Box 34"/>
              <p:cNvSpPr txBox="1"/>
              <p:nvPr/>
            </p:nvSpPr>
            <p:spPr>
              <a:xfrm>
                <a:off x="4505325" y="2352675"/>
                <a:ext cx="1381125" cy="428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Spanish-American Center</a:t>
                </a:r>
                <a:endParaRPr lang="en-US" sz="1100">
                  <a:effectLst/>
                  <a:ea typeface="Calibri"/>
                  <a:cs typeface="Times New Roman"/>
                </a:endParaRPr>
              </a:p>
            </p:txBody>
          </p:sp>
          <p:sp>
            <p:nvSpPr>
              <p:cNvPr id="56" name="Text Box 35"/>
              <p:cNvSpPr txBox="1"/>
              <p:nvPr/>
            </p:nvSpPr>
            <p:spPr>
              <a:xfrm>
                <a:off x="4543425" y="2914650"/>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Food Pantry</a:t>
                </a:r>
                <a:endParaRPr lang="en-US" sz="1100">
                  <a:effectLst/>
                  <a:ea typeface="Calibri"/>
                  <a:cs typeface="Times New Roman"/>
                </a:endParaRPr>
              </a:p>
            </p:txBody>
          </p:sp>
          <p:sp>
            <p:nvSpPr>
              <p:cNvPr id="57" name="Text Box 36"/>
              <p:cNvSpPr txBox="1"/>
              <p:nvPr/>
            </p:nvSpPr>
            <p:spPr>
              <a:xfrm>
                <a:off x="4543425" y="3343275"/>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Housing Authority</a:t>
                </a:r>
                <a:endParaRPr lang="en-US" sz="1100">
                  <a:effectLst/>
                  <a:ea typeface="Calibri"/>
                  <a:cs typeface="Times New Roman"/>
                </a:endParaRPr>
              </a:p>
            </p:txBody>
          </p:sp>
          <p:sp>
            <p:nvSpPr>
              <p:cNvPr id="58" name="Text Box 37"/>
              <p:cNvSpPr txBox="1"/>
              <p:nvPr/>
            </p:nvSpPr>
            <p:spPr>
              <a:xfrm>
                <a:off x="4543425" y="3790950"/>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Public Library</a:t>
                </a:r>
                <a:endParaRPr lang="en-US" sz="1100">
                  <a:effectLst/>
                  <a:ea typeface="Calibri"/>
                  <a:cs typeface="Times New Roman"/>
                </a:endParaRPr>
              </a:p>
            </p:txBody>
          </p:sp>
          <p:sp>
            <p:nvSpPr>
              <p:cNvPr id="59" name="Text Box 38"/>
              <p:cNvSpPr txBox="1"/>
              <p:nvPr/>
            </p:nvSpPr>
            <p:spPr>
              <a:xfrm>
                <a:off x="4533900" y="4171950"/>
                <a:ext cx="1381125" cy="2952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City Hall</a:t>
                </a:r>
                <a:endParaRPr lang="en-US" sz="1100">
                  <a:effectLst/>
                  <a:ea typeface="Calibri"/>
                  <a:cs typeface="Times New Roman"/>
                </a:endParaRPr>
              </a:p>
            </p:txBody>
          </p:sp>
        </p:grpSp>
        <p:cxnSp>
          <p:nvCxnSpPr>
            <p:cNvPr id="46" name="Straight Connector 45"/>
            <p:cNvCxnSpPr/>
            <p:nvPr/>
          </p:nvCxnSpPr>
          <p:spPr>
            <a:xfrm>
              <a:off x="4114800" y="4695825"/>
              <a:ext cx="390525"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Text Box 42"/>
            <p:cNvSpPr txBox="1"/>
            <p:nvPr/>
          </p:nvSpPr>
          <p:spPr>
            <a:xfrm>
              <a:off x="4543425" y="4581525"/>
              <a:ext cx="942975"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000">
                  <a:effectLst/>
                  <a:latin typeface="Times New Roman"/>
                  <a:ea typeface="Calibri"/>
                  <a:cs typeface="Times New Roman"/>
                </a:rPr>
                <a:t>Bus Route</a:t>
              </a:r>
              <a:endParaRPr lang="en-US" sz="1100">
                <a:effectLst/>
                <a:ea typeface="Calibri"/>
                <a:cs typeface="Times New Roman"/>
              </a:endParaRPr>
            </a:p>
          </p:txBody>
        </p:sp>
      </p:grpSp>
    </p:spTree>
    <p:extLst>
      <p:ext uri="{BB962C8B-B14F-4D97-AF65-F5344CB8AC3E}">
        <p14:creationId xmlns:p14="http://schemas.microsoft.com/office/powerpoint/2010/main" val="155387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HOSPITALITY AND SERVICE BASED ECONOMY</a:t>
            </a:r>
          </a:p>
        </p:txBody>
      </p:sp>
      <p:sp>
        <p:nvSpPr>
          <p:cNvPr id="1018" name="Shape 1018"/>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While manufacturing remains an important component of the economy, the region has moved toward a more Hospitality and Service based economy. Innovation continues but the County has had to become more self-reliant as its geographic location keeps it separate from the larger urban centers. This self-reliance has manifested itself in the strength of our communities. </a:t>
            </a:r>
          </a:p>
        </p:txBody>
      </p:sp>
      <p:sp>
        <p:nvSpPr>
          <p:cNvPr id="1019" name="Shape 1019"/>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dirty="0">
                <a:solidFill>
                  <a:schemeClr val="dk1"/>
                </a:solidFill>
                <a:latin typeface="Calibri"/>
                <a:ea typeface="Calibri"/>
                <a:cs typeface="Calibri"/>
                <a:sym typeface="Calibri"/>
              </a:rPr>
              <a:t>LARGE BUSINESSES ARE NOT NEARLY AS PREVALENT TODAY</a:t>
            </a:r>
          </a:p>
        </p:txBody>
      </p:sp>
      <p:sp>
        <p:nvSpPr>
          <p:cNvPr id="1025" name="Shape 1025"/>
          <p:cNvSpPr txBox="1">
            <a:spLocks noGrp="1"/>
          </p:cNvSpPr>
          <p:nvPr>
            <p:ph type="body" idx="1"/>
          </p:nvPr>
        </p:nvSpPr>
        <p:spPr>
          <a:xfrm>
            <a:off x="457200" y="160020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Less than 2% of the </a:t>
            </a:r>
            <a:r>
              <a:rPr lang="en-US" sz="2800" b="0" i="0" u="none" strike="noStrike" cap="none" dirty="0" smtClean="0">
                <a:solidFill>
                  <a:schemeClr val="dk1"/>
                </a:solidFill>
                <a:latin typeface="Calibri"/>
                <a:ea typeface="Calibri"/>
                <a:cs typeface="Calibri"/>
                <a:sym typeface="Calibri"/>
              </a:rPr>
              <a:t>region’s </a:t>
            </a:r>
            <a:r>
              <a:rPr lang="en-US" sz="2800" b="0" i="0" u="none" strike="noStrike" cap="none" dirty="0">
                <a:solidFill>
                  <a:schemeClr val="dk1"/>
                </a:solidFill>
                <a:latin typeface="Calibri"/>
                <a:ea typeface="Calibri"/>
                <a:cs typeface="Calibri"/>
                <a:sym typeface="Calibri"/>
              </a:rPr>
              <a:t>businesses have more than 500 employees, and just over 4% of businesses have more than 100 employees. The remaining 95% have </a:t>
            </a:r>
            <a:r>
              <a:rPr lang="en-US" sz="2800" dirty="0" smtClean="0"/>
              <a:t>fewer</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than 100 employees. Business owners are busy running their businesses, and it is imperative that the education, social service and workforce development community listen to their workforce needs and respond in an efficient and effective manner. To do that we coordinate, collaborate, and work toward this common agenda. </a:t>
            </a:r>
          </a:p>
        </p:txBody>
      </p:sp>
      <p:sp>
        <p:nvSpPr>
          <p:cNvPr id="1026" name="Shape 1026"/>
          <p:cNvSpPr txBox="1">
            <a:spLocks noGrp="1"/>
          </p:cNvSpPr>
          <p:nvPr>
            <p:ph type="ftr" idx="11"/>
          </p:nvPr>
        </p:nvSpPr>
        <p:spPr>
          <a:xfrm>
            <a:off x="457200" y="6356467"/>
            <a:ext cx="5562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a:solidFill>
                  <a:srgbClr val="366092"/>
                </a:solidFill>
                <a:latin typeface="Times New Roman"/>
                <a:ea typeface="Times New Roman"/>
                <a:cs typeface="Times New Roman"/>
                <a:sym typeface="Times New Roman"/>
              </a:rPr>
              <a:t>Interagency Collaborations – Berkshire County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6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8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9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0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5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6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7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8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9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0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2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2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3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6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7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8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WIO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3599</Words>
  <Application>Microsoft Office PowerPoint</Application>
  <PresentationFormat>On-screen Show (4:3)</PresentationFormat>
  <Paragraphs>498</Paragraphs>
  <Slides>77</Slides>
  <Notes>69</Notes>
  <HiddenSlides>0</HiddenSlides>
  <MMClips>0</MMClips>
  <ScaleCrop>false</ScaleCrop>
  <HeadingPairs>
    <vt:vector size="6" baseType="variant">
      <vt:variant>
        <vt:lpstr>Fonts Used</vt:lpstr>
      </vt:variant>
      <vt:variant>
        <vt:i4>6</vt:i4>
      </vt:variant>
      <vt:variant>
        <vt:lpstr>Theme</vt:lpstr>
      </vt:variant>
      <vt:variant>
        <vt:i4>54</vt:i4>
      </vt:variant>
      <vt:variant>
        <vt:lpstr>Slide Titles</vt:lpstr>
      </vt:variant>
      <vt:variant>
        <vt:i4>77</vt:i4>
      </vt:variant>
    </vt:vector>
  </HeadingPairs>
  <TitlesOfParts>
    <vt:vector size="137" baseType="lpstr">
      <vt:lpstr>Arial</vt:lpstr>
      <vt:lpstr>Times New Roman</vt:lpstr>
      <vt:lpstr>Impact</vt:lpstr>
      <vt:lpstr>Noto Sans Symbols</vt:lpstr>
      <vt:lpstr>Constantia</vt:lpstr>
      <vt:lpstr>Calibri</vt:lpstr>
      <vt:lpstr>WIOA</vt:lpstr>
      <vt:lpstr>1_WIOA</vt:lpstr>
      <vt:lpstr>2_WIOA</vt:lpstr>
      <vt:lpstr>3_WIOA</vt:lpstr>
      <vt:lpstr>4_WIOA</vt:lpstr>
      <vt:lpstr>5_WIOA</vt:lpstr>
      <vt:lpstr>6_WIOA</vt:lpstr>
      <vt:lpstr>7_WIOA</vt:lpstr>
      <vt:lpstr>8_WIOA</vt:lpstr>
      <vt:lpstr>9_WIOA</vt:lpstr>
      <vt:lpstr>10_WIOA</vt:lpstr>
      <vt:lpstr>11_WIOA</vt:lpstr>
      <vt:lpstr>12_WIOA</vt:lpstr>
      <vt:lpstr>13_WIOA</vt:lpstr>
      <vt:lpstr>14_WIOA</vt:lpstr>
      <vt:lpstr>15_WIOA</vt:lpstr>
      <vt:lpstr>16_WIOA</vt:lpstr>
      <vt:lpstr>17_WIOA</vt:lpstr>
      <vt:lpstr>18_WIOA</vt:lpstr>
      <vt:lpstr>19_WIOA</vt:lpstr>
      <vt:lpstr>20_WIOA</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14_Flow</vt:lpstr>
      <vt:lpstr>15_Flow</vt:lpstr>
      <vt:lpstr>16_Flow</vt:lpstr>
      <vt:lpstr>17_Flow</vt:lpstr>
      <vt:lpstr>18_Flow</vt:lpstr>
      <vt:lpstr>19_Flow</vt:lpstr>
      <vt:lpstr>20_Flow</vt:lpstr>
      <vt:lpstr>21_Flow</vt:lpstr>
      <vt:lpstr>22_Flow</vt:lpstr>
      <vt:lpstr>23_Flow</vt:lpstr>
      <vt:lpstr>24_Flow</vt:lpstr>
      <vt:lpstr>Retrospect</vt:lpstr>
      <vt:lpstr>1_Retrospect</vt:lpstr>
      <vt:lpstr>2_Retrospect</vt:lpstr>
      <vt:lpstr>3_Retrospect</vt:lpstr>
      <vt:lpstr>4_Retrospect</vt:lpstr>
      <vt:lpstr>5_Retrospect</vt:lpstr>
      <vt:lpstr>6_Retrospect</vt:lpstr>
      <vt:lpstr>7_Retrospect</vt:lpstr>
      <vt:lpstr>8_Retrospect</vt:lpstr>
      <vt:lpstr>Customer Centered Design Workshop Outline</vt:lpstr>
      <vt:lpstr>Customer Centered Design Workshop Outline</vt:lpstr>
      <vt:lpstr>Customer Centered Design Workshop INTERAGENCY COLLABORATIONS: BERKSHIRE COUNTY</vt:lpstr>
      <vt:lpstr>ECONOMY DRIVEN BY INNOVATION AND MANUFACTURING</vt:lpstr>
      <vt:lpstr>PAPER INDUSTRY</vt:lpstr>
      <vt:lpstr>ELECTRICAL INNOVATION</vt:lpstr>
      <vt:lpstr>ENGINEERING - HOOSAC TUNNEL</vt:lpstr>
      <vt:lpstr>HOSPITALITY AND SERVICE BASED ECONOMY</vt:lpstr>
      <vt:lpstr>LARGE BUSINESSES ARE NOT NEARLY AS PREVALENT TODAY</vt:lpstr>
      <vt:lpstr>BERKSHIRE BUSINESSES</vt:lpstr>
      <vt:lpstr>BERKSHIRE BUSINESSES </vt:lpstr>
      <vt:lpstr>CHALLENGES THAT DRIVE THE COLLABORATIVE NATURE OF THE REGION’S BUSINESS, MUNICIPAL, AGENCY AND NON-PROFIT COMMUNITIES</vt:lpstr>
      <vt:lpstr>HOW DO WE ADDRESS THESE CHALLENGES ON A REGIONAL LEVEL?</vt:lpstr>
      <vt:lpstr>COMMUNICATION</vt:lpstr>
      <vt:lpstr>WHO INFORMS THESE INITIATIVES SO THAT THEY ADDRESS THE ISSUES EFFECTIVELY?</vt:lpstr>
      <vt:lpstr>CUSTOMER #1  COMMUNITY RESIDENTS</vt:lpstr>
      <vt:lpstr>EXAMPLE: WORKING CITIES INITIATIVE</vt:lpstr>
      <vt:lpstr>CUSTOMER #2 BUSINESSES</vt:lpstr>
      <vt:lpstr>EXAMPLE: BERKSHIRE COMMUNITY COLLEGE</vt:lpstr>
      <vt:lpstr>EXAMPLE: CANYON RANCH AND KRIPALU</vt:lpstr>
      <vt:lpstr>WHAT DOES IT TAKE TO DO ALL OF THIS?</vt:lpstr>
      <vt:lpstr>WHAT DOES IT TAKE TO DO ALL OF THIS</vt:lpstr>
      <vt:lpstr>TAKEAWAYS</vt:lpstr>
      <vt:lpstr>Next Presenter</vt:lpstr>
      <vt:lpstr>Customer Centered Design</vt:lpstr>
      <vt:lpstr>CHALLENGE: How to collaborate effectively to make things easier/better for our shared customers?</vt:lpstr>
      <vt:lpstr>The Greater Lowell Workforce Development Team Members</vt:lpstr>
      <vt:lpstr>PowerPoint Presentation</vt:lpstr>
      <vt:lpstr>Inspiration in Interviews</vt:lpstr>
      <vt:lpstr>Expert Interview Commentary</vt:lpstr>
      <vt:lpstr>Ideation: HOW MIGHT WE….</vt:lpstr>
      <vt:lpstr>Putting Plans In Motion</vt:lpstr>
      <vt:lpstr>Storyboard</vt:lpstr>
      <vt:lpstr>Prototyping</vt:lpstr>
      <vt:lpstr>Prototyping-Welcome to the Career Center? Sometimes something as simple as a change of appearance can make a difference!</vt:lpstr>
      <vt:lpstr>Career Center Seminar</vt:lpstr>
      <vt:lpstr>Re-vamping the CCS</vt:lpstr>
      <vt:lpstr>IMPLEMENTATION</vt:lpstr>
      <vt:lpstr>A Warmer ‘Reception’</vt:lpstr>
      <vt:lpstr>Still Iterating…</vt:lpstr>
      <vt:lpstr>Non-UI Career Center Seminar </vt:lpstr>
      <vt:lpstr>What did we learn from testing the prototype?</vt:lpstr>
      <vt:lpstr>PowerPoint Presentation</vt:lpstr>
      <vt:lpstr>Prototype to Implementation</vt:lpstr>
      <vt:lpstr>Changes for the BETTER ??</vt:lpstr>
      <vt:lpstr>                           With a lot of readings, videos to view, assignments to complete and deadlines approaching…you need to stay organized!</vt:lpstr>
      <vt:lpstr>Prototype, Ideate, &amp; Repeat</vt:lpstr>
      <vt:lpstr>The White House Celebration</vt:lpstr>
      <vt:lpstr>The Greater Lowell Workforce Development Board Team</vt:lpstr>
      <vt:lpstr>Next Presenter</vt:lpstr>
      <vt:lpstr>Evaluating a  Person Centered Design</vt:lpstr>
      <vt:lpstr>Objectives</vt:lpstr>
      <vt:lpstr>System Centered Design vs. Person Centered Design</vt:lpstr>
      <vt:lpstr>Guiding Principles and Values  of a Person Centered Design</vt:lpstr>
      <vt:lpstr>Person Centered Values are Promoted Through:</vt:lpstr>
      <vt:lpstr>Goals</vt:lpstr>
      <vt:lpstr>Quality in a Person-Centered Design</vt:lpstr>
      <vt:lpstr>Quality in a Person-Centered Design </vt:lpstr>
      <vt:lpstr>Quality in a Person-Centered Design </vt:lpstr>
      <vt:lpstr>Quality in a Person-Centered Design</vt:lpstr>
      <vt:lpstr>Evaluating Quality</vt:lpstr>
      <vt:lpstr>Evaluating Quality</vt:lpstr>
      <vt:lpstr>Next Presenter</vt:lpstr>
      <vt:lpstr>A SCSEP SUCCESS STORY</vt:lpstr>
      <vt:lpstr>David’s Barriers</vt:lpstr>
      <vt:lpstr>Putting Policy into Practice</vt:lpstr>
      <vt:lpstr>RESOURCE TOOLKIT</vt:lpstr>
      <vt:lpstr>RESOURCE TOOLKIT</vt:lpstr>
      <vt:lpstr> RESOURCE TOOLKIT</vt:lpstr>
      <vt:lpstr>RESOURCE TOOLKIT</vt:lpstr>
      <vt:lpstr>RESORCE TOOLKIT</vt:lpstr>
      <vt:lpstr>RESOURCE TOOL KIT</vt:lpstr>
      <vt:lpstr>PowerPoint Presentation</vt:lpstr>
      <vt:lpstr>PowerPoint Presentation</vt:lpstr>
      <vt:lpstr>Customer Centered Design Workshop Outline</vt:lpstr>
      <vt:lpstr>Please work at your table for 20 minutes; then report out</vt:lpstr>
      <vt:lpstr>Resources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creator>Yulikova, Olga (ELD)</dc:creator>
  <lastModifiedBy>Stadhard, Sacha (EOL)</lastModifiedBy>
  <dcterms:modified xsi:type="dcterms:W3CDTF">2016-12-05T19:56:55Z</dcterms:modified>
  <revision>23</revision>
  <dc:title>Customer Centered Design Workshop Outline</dc:title>
</coreProperties>
</file>