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05" r:id="rId5"/>
    <p:sldId id="306" r:id="rId6"/>
    <p:sldId id="307" r:id="rId7"/>
    <p:sldId id="296" r:id="rId8"/>
    <p:sldId id="297" r:id="rId9"/>
    <p:sldId id="300" r:id="rId10"/>
    <p:sldId id="301" r:id="rId11"/>
    <p:sldId id="298" r:id="rId12"/>
    <p:sldId id="292" r:id="rId13"/>
    <p:sldId id="821" r:id="rId14"/>
    <p:sldId id="820" r:id="rId15"/>
    <p:sldId id="8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321051-A9BD-4351-B466-D37227E0B314}" v="21" dt="2025-12-23T16:21:52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>
        <p:scale>
          <a:sx n="50" d="100"/>
          <a:sy n="50" d="100"/>
        </p:scale>
        <p:origin x="1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, Bradlie (FWE)" userId="a68f9051-6b29-46a1-858b-f244ccaa62ce" providerId="ADAL" clId="{DB2DCF95-4196-4D33-9AAD-298BB506D04B}"/>
    <pc:docChg chg="undo custSel addSld delSld modSld">
      <pc:chgData name="Morgan, Bradlie (FWE)" userId="a68f9051-6b29-46a1-858b-f244ccaa62ce" providerId="ADAL" clId="{DB2DCF95-4196-4D33-9AAD-298BB506D04B}" dt="2025-12-23T16:21:52.675" v="207"/>
      <pc:docMkLst>
        <pc:docMk/>
      </pc:docMkLst>
      <pc:sldChg chg="modSp mod">
        <pc:chgData name="Morgan, Bradlie (FWE)" userId="a68f9051-6b29-46a1-858b-f244ccaa62ce" providerId="ADAL" clId="{DB2DCF95-4196-4D33-9AAD-298BB506D04B}" dt="2025-12-23T13:19:02.784" v="44" actId="962"/>
        <pc:sldMkLst>
          <pc:docMk/>
          <pc:sldMk cId="3090177323" sldId="292"/>
        </pc:sldMkLst>
        <pc:picChg chg="mod">
          <ac:chgData name="Morgan, Bradlie (FWE)" userId="a68f9051-6b29-46a1-858b-f244ccaa62ce" providerId="ADAL" clId="{DB2DCF95-4196-4D33-9AAD-298BB506D04B}" dt="2025-12-23T13:19:02.784" v="44" actId="962"/>
          <ac:picMkLst>
            <pc:docMk/>
            <pc:sldMk cId="3090177323" sldId="292"/>
            <ac:picMk id="3" creationId="{E52DB45E-005E-AACC-213A-0185121200AC}"/>
          </ac:picMkLst>
        </pc:picChg>
      </pc:sldChg>
      <pc:sldChg chg="delSp modSp mod">
        <pc:chgData name="Morgan, Bradlie (FWE)" userId="a68f9051-6b29-46a1-858b-f244ccaa62ce" providerId="ADAL" clId="{DB2DCF95-4196-4D33-9AAD-298BB506D04B}" dt="2025-12-23T13:29:21.252" v="167" actId="1076"/>
        <pc:sldMkLst>
          <pc:docMk/>
          <pc:sldMk cId="1811578645" sldId="296"/>
        </pc:sldMkLst>
        <pc:spChg chg="mod">
          <ac:chgData name="Morgan, Bradlie (FWE)" userId="a68f9051-6b29-46a1-858b-f244ccaa62ce" providerId="ADAL" clId="{DB2DCF95-4196-4D33-9AAD-298BB506D04B}" dt="2025-12-23T13:29:21.252" v="167" actId="1076"/>
          <ac:spMkLst>
            <pc:docMk/>
            <pc:sldMk cId="1811578645" sldId="296"/>
            <ac:spMk id="7" creationId="{D6E1C66E-DBDF-FCE4-9669-038914547E19}"/>
          </ac:spMkLst>
        </pc:spChg>
        <pc:graphicFrameChg chg="mod ord modGraphic">
          <ac:chgData name="Morgan, Bradlie (FWE)" userId="a68f9051-6b29-46a1-858b-f244ccaa62ce" providerId="ADAL" clId="{DB2DCF95-4196-4D33-9AAD-298BB506D04B}" dt="2025-12-23T13:29:00.554" v="165" actId="404"/>
          <ac:graphicFrameMkLst>
            <pc:docMk/>
            <pc:sldMk cId="1811578645" sldId="296"/>
            <ac:graphicFrameMk id="8" creationId="{70F196BF-ED23-D161-3F1B-CEBAFE55D622}"/>
          </ac:graphicFrameMkLst>
        </pc:graphicFrameChg>
        <pc:picChg chg="del mod">
          <ac:chgData name="Morgan, Bradlie (FWE)" userId="a68f9051-6b29-46a1-858b-f244ccaa62ce" providerId="ADAL" clId="{DB2DCF95-4196-4D33-9AAD-298BB506D04B}" dt="2025-12-23T13:29:14.734" v="166" actId="478"/>
          <ac:picMkLst>
            <pc:docMk/>
            <pc:sldMk cId="1811578645" sldId="296"/>
            <ac:picMk id="5" creationId="{69E1A25D-D9F3-B20A-3C7A-F3B067127B2E}"/>
          </ac:picMkLst>
        </pc:picChg>
        <pc:cxnChg chg="mod">
          <ac:chgData name="Morgan, Bradlie (FWE)" userId="a68f9051-6b29-46a1-858b-f244ccaa62ce" providerId="ADAL" clId="{DB2DCF95-4196-4D33-9AAD-298BB506D04B}" dt="2025-12-23T13:17:31.742" v="19" actId="962"/>
          <ac:cxnSpMkLst>
            <pc:docMk/>
            <pc:sldMk cId="1811578645" sldId="296"/>
            <ac:cxnSpMk id="11" creationId="{62C33940-2D3D-4053-5D96-FA3B76A0604F}"/>
          </ac:cxnSpMkLst>
        </pc:cxnChg>
        <pc:cxnChg chg="mod">
          <ac:chgData name="Morgan, Bradlie (FWE)" userId="a68f9051-6b29-46a1-858b-f244ccaa62ce" providerId="ADAL" clId="{DB2DCF95-4196-4D33-9AAD-298BB506D04B}" dt="2025-12-23T13:17:32.237" v="20" actId="962"/>
          <ac:cxnSpMkLst>
            <pc:docMk/>
            <pc:sldMk cId="1811578645" sldId="296"/>
            <ac:cxnSpMk id="13" creationId="{B44322C5-AAD2-D4D0-B3D6-913EFD3D277C}"/>
          </ac:cxnSpMkLst>
        </pc:cxnChg>
      </pc:sldChg>
      <pc:sldChg chg="modSp mod">
        <pc:chgData name="Morgan, Bradlie (FWE)" userId="a68f9051-6b29-46a1-858b-f244ccaa62ce" providerId="ADAL" clId="{DB2DCF95-4196-4D33-9AAD-298BB506D04B}" dt="2025-12-23T13:29:43.748" v="169" actId="13244"/>
        <pc:sldMkLst>
          <pc:docMk/>
          <pc:sldMk cId="1193150646" sldId="297"/>
        </pc:sldMkLst>
        <pc:spChg chg="mod">
          <ac:chgData name="Morgan, Bradlie (FWE)" userId="a68f9051-6b29-46a1-858b-f244ccaa62ce" providerId="ADAL" clId="{DB2DCF95-4196-4D33-9AAD-298BB506D04B}" dt="2025-12-23T13:24:02.880" v="106" actId="14100"/>
          <ac:spMkLst>
            <pc:docMk/>
            <pc:sldMk cId="1193150646" sldId="297"/>
            <ac:spMk id="4" creationId="{D4EDFD23-93E1-068E-02B3-C48D54A5A0A3}"/>
          </ac:spMkLst>
        </pc:spChg>
        <pc:spChg chg="ord">
          <ac:chgData name="Morgan, Bradlie (FWE)" userId="a68f9051-6b29-46a1-858b-f244ccaa62ce" providerId="ADAL" clId="{DB2DCF95-4196-4D33-9AAD-298BB506D04B}" dt="2025-12-23T13:29:41.777" v="168" actId="13244"/>
          <ac:spMkLst>
            <pc:docMk/>
            <pc:sldMk cId="1193150646" sldId="297"/>
            <ac:spMk id="14" creationId="{FCF3C886-E432-4482-DCD0-ED377F29EE0C}"/>
          </ac:spMkLst>
        </pc:spChg>
        <pc:spChg chg="ord">
          <ac:chgData name="Morgan, Bradlie (FWE)" userId="a68f9051-6b29-46a1-858b-f244ccaa62ce" providerId="ADAL" clId="{DB2DCF95-4196-4D33-9AAD-298BB506D04B}" dt="2025-12-23T13:29:43.748" v="169" actId="13244"/>
          <ac:spMkLst>
            <pc:docMk/>
            <pc:sldMk cId="1193150646" sldId="297"/>
            <ac:spMk id="15" creationId="{BCBACB91-5497-DBD2-1A21-BCA0D1D26DF5}"/>
          </ac:spMkLst>
        </pc:spChg>
        <pc:picChg chg="mod">
          <ac:chgData name="Morgan, Bradlie (FWE)" userId="a68f9051-6b29-46a1-858b-f244ccaa62ce" providerId="ADAL" clId="{DB2DCF95-4196-4D33-9AAD-298BB506D04B}" dt="2025-12-23T13:17:41.458" v="21" actId="962"/>
          <ac:picMkLst>
            <pc:docMk/>
            <pc:sldMk cId="1193150646" sldId="297"/>
            <ac:picMk id="5" creationId="{55FB9BBC-D372-9794-1380-9BB7DB20BBD8}"/>
          </ac:picMkLst>
        </pc:picChg>
        <pc:cxnChg chg="mod">
          <ac:chgData name="Morgan, Bradlie (FWE)" userId="a68f9051-6b29-46a1-858b-f244ccaa62ce" providerId="ADAL" clId="{DB2DCF95-4196-4D33-9AAD-298BB506D04B}" dt="2025-12-23T13:17:42.566" v="22" actId="962"/>
          <ac:cxnSpMkLst>
            <pc:docMk/>
            <pc:sldMk cId="1193150646" sldId="297"/>
            <ac:cxnSpMk id="11" creationId="{FDE36CBE-20BA-E6F7-4A8F-DE398A675231}"/>
          </ac:cxnSpMkLst>
        </pc:cxnChg>
        <pc:cxnChg chg="mod">
          <ac:chgData name="Morgan, Bradlie (FWE)" userId="a68f9051-6b29-46a1-858b-f244ccaa62ce" providerId="ADAL" clId="{DB2DCF95-4196-4D33-9AAD-298BB506D04B}" dt="2025-12-23T13:17:44.340" v="24" actId="962"/>
          <ac:cxnSpMkLst>
            <pc:docMk/>
            <pc:sldMk cId="1193150646" sldId="297"/>
            <ac:cxnSpMk id="12" creationId="{0E164F71-EBE8-E5AA-1396-4C515DA6857D}"/>
          </ac:cxnSpMkLst>
        </pc:cxnChg>
        <pc:cxnChg chg="mod">
          <ac:chgData name="Morgan, Bradlie (FWE)" userId="a68f9051-6b29-46a1-858b-f244ccaa62ce" providerId="ADAL" clId="{DB2DCF95-4196-4D33-9AAD-298BB506D04B}" dt="2025-12-23T13:17:43.056" v="23" actId="962"/>
          <ac:cxnSpMkLst>
            <pc:docMk/>
            <pc:sldMk cId="1193150646" sldId="297"/>
            <ac:cxnSpMk id="13" creationId="{752119B7-FFC6-5DFE-69F7-89B71EE3F912}"/>
          </ac:cxnSpMkLst>
        </pc:cxnChg>
      </pc:sldChg>
      <pc:sldChg chg="addSp modSp mod">
        <pc:chgData name="Morgan, Bradlie (FWE)" userId="a68f9051-6b29-46a1-858b-f244ccaa62ce" providerId="ADAL" clId="{DB2DCF95-4196-4D33-9AAD-298BB506D04B}" dt="2025-12-23T13:31:36.511" v="185" actId="13244"/>
        <pc:sldMkLst>
          <pc:docMk/>
          <pc:sldMk cId="3947603813" sldId="298"/>
        </pc:sldMkLst>
        <pc:spChg chg="mod">
          <ac:chgData name="Morgan, Bradlie (FWE)" userId="a68f9051-6b29-46a1-858b-f244ccaa62ce" providerId="ADAL" clId="{DB2DCF95-4196-4D33-9AAD-298BB506D04B}" dt="2025-12-23T13:30:34.217" v="175" actId="14100"/>
          <ac:spMkLst>
            <pc:docMk/>
            <pc:sldMk cId="3947603813" sldId="298"/>
            <ac:spMk id="2" creationId="{5BBFE77D-AA7E-3DDE-6475-DE82880A42B6}"/>
          </ac:spMkLst>
        </pc:spChg>
        <pc:spChg chg="ord">
          <ac:chgData name="Morgan, Bradlie (FWE)" userId="a68f9051-6b29-46a1-858b-f244ccaa62ce" providerId="ADAL" clId="{DB2DCF95-4196-4D33-9AAD-298BB506D04B}" dt="2025-12-23T13:31:36.511" v="185" actId="13244"/>
          <ac:spMkLst>
            <pc:docMk/>
            <pc:sldMk cId="3947603813" sldId="298"/>
            <ac:spMk id="3" creationId="{B99D96F4-CF2F-1A4E-3B7F-B42AE917001A}"/>
          </ac:spMkLst>
        </pc:spChg>
        <pc:spChg chg="mod">
          <ac:chgData name="Morgan, Bradlie (FWE)" userId="a68f9051-6b29-46a1-858b-f244ccaa62ce" providerId="ADAL" clId="{DB2DCF95-4196-4D33-9AAD-298BB506D04B}" dt="2025-12-23T13:24:45.333" v="127" actId="404"/>
          <ac:spMkLst>
            <pc:docMk/>
            <pc:sldMk cId="3947603813" sldId="298"/>
            <ac:spMk id="4" creationId="{941E4BEB-81B6-DC77-C60D-30B86F28F30A}"/>
          </ac:spMkLst>
        </pc:spChg>
        <pc:spChg chg="add mod ord">
          <ac:chgData name="Morgan, Bradlie (FWE)" userId="a68f9051-6b29-46a1-858b-f244ccaa62ce" providerId="ADAL" clId="{DB2DCF95-4196-4D33-9AAD-298BB506D04B}" dt="2025-12-23T13:31:33.728" v="184" actId="13244"/>
          <ac:spMkLst>
            <pc:docMk/>
            <pc:sldMk cId="3947603813" sldId="298"/>
            <ac:spMk id="6" creationId="{464AE789-1B8B-744B-99A7-2509BB023B01}"/>
          </ac:spMkLst>
        </pc:spChg>
        <pc:graphicFrameChg chg="mod">
          <ac:chgData name="Morgan, Bradlie (FWE)" userId="a68f9051-6b29-46a1-858b-f244ccaa62ce" providerId="ADAL" clId="{DB2DCF95-4196-4D33-9AAD-298BB506D04B}" dt="2025-12-23T13:18:39.681" v="39" actId="962"/>
          <ac:graphicFrameMkLst>
            <pc:docMk/>
            <pc:sldMk cId="3947603813" sldId="298"/>
            <ac:graphicFrameMk id="9" creationId="{0E97DF21-7102-659A-8748-82CEFB5ED9BC}"/>
          </ac:graphicFrameMkLst>
        </pc:graphicFrameChg>
        <pc:picChg chg="mod">
          <ac:chgData name="Morgan, Bradlie (FWE)" userId="a68f9051-6b29-46a1-858b-f244ccaa62ce" providerId="ADAL" clId="{DB2DCF95-4196-4D33-9AAD-298BB506D04B}" dt="2025-12-23T13:18:00.503" v="35" actId="962"/>
          <ac:picMkLst>
            <pc:docMk/>
            <pc:sldMk cId="3947603813" sldId="298"/>
            <ac:picMk id="5" creationId="{686DC59C-8F31-6B0B-1720-996F45C08BDB}"/>
          </ac:picMkLst>
        </pc:picChg>
        <pc:cxnChg chg="mod">
          <ac:chgData name="Morgan, Bradlie (FWE)" userId="a68f9051-6b29-46a1-858b-f244ccaa62ce" providerId="ADAL" clId="{DB2DCF95-4196-4D33-9AAD-298BB506D04B}" dt="2025-12-23T13:18:01.506" v="36" actId="962"/>
          <ac:cxnSpMkLst>
            <pc:docMk/>
            <pc:sldMk cId="3947603813" sldId="298"/>
            <ac:cxnSpMk id="11" creationId="{21DA9F32-4C73-2545-C252-B0B49A74FA37}"/>
          </ac:cxnSpMkLst>
        </pc:cxnChg>
        <pc:cxnChg chg="mod">
          <ac:chgData name="Morgan, Bradlie (FWE)" userId="a68f9051-6b29-46a1-858b-f244ccaa62ce" providerId="ADAL" clId="{DB2DCF95-4196-4D33-9AAD-298BB506D04B}" dt="2025-12-23T13:18:02.537" v="37" actId="962"/>
          <ac:cxnSpMkLst>
            <pc:docMk/>
            <pc:sldMk cId="3947603813" sldId="298"/>
            <ac:cxnSpMk id="13" creationId="{3CACEE3D-ACFD-3A31-F718-DCB4CA5B838D}"/>
          </ac:cxnSpMkLst>
        </pc:cxnChg>
        <pc:cxnChg chg="mod">
          <ac:chgData name="Morgan, Bradlie (FWE)" userId="a68f9051-6b29-46a1-858b-f244ccaa62ce" providerId="ADAL" clId="{DB2DCF95-4196-4D33-9AAD-298BB506D04B}" dt="2025-12-23T13:18:45.554" v="40" actId="962"/>
          <ac:cxnSpMkLst>
            <pc:docMk/>
            <pc:sldMk cId="3947603813" sldId="298"/>
            <ac:cxnSpMk id="14" creationId="{35603FF5-6211-D55F-6660-02E4C49D2072}"/>
          </ac:cxnSpMkLst>
        </pc:cxnChg>
        <pc:cxnChg chg="mod">
          <ac:chgData name="Morgan, Bradlie (FWE)" userId="a68f9051-6b29-46a1-858b-f244ccaa62ce" providerId="ADAL" clId="{DB2DCF95-4196-4D33-9AAD-298BB506D04B}" dt="2025-12-23T13:18:46.303" v="41" actId="962"/>
          <ac:cxnSpMkLst>
            <pc:docMk/>
            <pc:sldMk cId="3947603813" sldId="298"/>
            <ac:cxnSpMk id="15" creationId="{AB65937F-5F37-8755-C0BC-8AB35DCBE6BD}"/>
          </ac:cxnSpMkLst>
        </pc:cxnChg>
        <pc:cxnChg chg="mod">
          <ac:chgData name="Morgan, Bradlie (FWE)" userId="a68f9051-6b29-46a1-858b-f244ccaa62ce" providerId="ADAL" clId="{DB2DCF95-4196-4D33-9AAD-298BB506D04B}" dt="2025-12-23T13:18:47.143" v="42" actId="962"/>
          <ac:cxnSpMkLst>
            <pc:docMk/>
            <pc:sldMk cId="3947603813" sldId="298"/>
            <ac:cxnSpMk id="16" creationId="{59D2CA52-9D35-8496-BC8A-62CB1549E52A}"/>
          </ac:cxnSpMkLst>
        </pc:cxnChg>
      </pc:sldChg>
      <pc:sldChg chg="modSp mod">
        <pc:chgData name="Morgan, Bradlie (FWE)" userId="a68f9051-6b29-46a1-858b-f244ccaa62ce" providerId="ADAL" clId="{DB2DCF95-4196-4D33-9AAD-298BB506D04B}" dt="2025-12-23T13:29:54.154" v="171" actId="13244"/>
        <pc:sldMkLst>
          <pc:docMk/>
          <pc:sldMk cId="3924923795" sldId="300"/>
        </pc:sldMkLst>
        <pc:spChg chg="mod">
          <ac:chgData name="Morgan, Bradlie (FWE)" userId="a68f9051-6b29-46a1-858b-f244ccaa62ce" providerId="ADAL" clId="{DB2DCF95-4196-4D33-9AAD-298BB506D04B}" dt="2025-12-23T13:24:09.383" v="109" actId="20577"/>
          <ac:spMkLst>
            <pc:docMk/>
            <pc:sldMk cId="3924923795" sldId="300"/>
            <ac:spMk id="4" creationId="{A5D95796-C002-3352-FD24-753C98CB3BC4}"/>
          </ac:spMkLst>
        </pc:spChg>
        <pc:spChg chg="ord">
          <ac:chgData name="Morgan, Bradlie (FWE)" userId="a68f9051-6b29-46a1-858b-f244ccaa62ce" providerId="ADAL" clId="{DB2DCF95-4196-4D33-9AAD-298BB506D04B}" dt="2025-12-23T13:29:52.375" v="170" actId="13244"/>
          <ac:spMkLst>
            <pc:docMk/>
            <pc:sldMk cId="3924923795" sldId="300"/>
            <ac:spMk id="14" creationId="{5BCD59B3-C96D-1D8E-0957-AD68F3351216}"/>
          </ac:spMkLst>
        </pc:spChg>
        <pc:spChg chg="ord">
          <ac:chgData name="Morgan, Bradlie (FWE)" userId="a68f9051-6b29-46a1-858b-f244ccaa62ce" providerId="ADAL" clId="{DB2DCF95-4196-4D33-9AAD-298BB506D04B}" dt="2025-12-23T13:29:54.154" v="171" actId="13244"/>
          <ac:spMkLst>
            <pc:docMk/>
            <pc:sldMk cId="3924923795" sldId="300"/>
            <ac:spMk id="15" creationId="{0C423324-7190-04E5-ABDC-AA6A6A606C45}"/>
          </ac:spMkLst>
        </pc:spChg>
        <pc:picChg chg="mod">
          <ac:chgData name="Morgan, Bradlie (FWE)" userId="a68f9051-6b29-46a1-858b-f244ccaa62ce" providerId="ADAL" clId="{DB2DCF95-4196-4D33-9AAD-298BB506D04B}" dt="2025-12-23T13:17:45.258" v="25" actId="962"/>
          <ac:picMkLst>
            <pc:docMk/>
            <pc:sldMk cId="3924923795" sldId="300"/>
            <ac:picMk id="5" creationId="{3938F3F1-9BAB-063A-BD76-8E4E5DBD6D21}"/>
          </ac:picMkLst>
        </pc:picChg>
        <pc:cxnChg chg="mod">
          <ac:chgData name="Morgan, Bradlie (FWE)" userId="a68f9051-6b29-46a1-858b-f244ccaa62ce" providerId="ADAL" clId="{DB2DCF95-4196-4D33-9AAD-298BB506D04B}" dt="2025-12-23T13:17:46.065" v="26" actId="962"/>
          <ac:cxnSpMkLst>
            <pc:docMk/>
            <pc:sldMk cId="3924923795" sldId="300"/>
            <ac:cxnSpMk id="11" creationId="{53A8EC9B-F003-F0BA-051E-E4729110D1EE}"/>
          </ac:cxnSpMkLst>
        </pc:cxnChg>
        <pc:cxnChg chg="mod">
          <ac:chgData name="Morgan, Bradlie (FWE)" userId="a68f9051-6b29-46a1-858b-f244ccaa62ce" providerId="ADAL" clId="{DB2DCF95-4196-4D33-9AAD-298BB506D04B}" dt="2025-12-23T13:17:47.098" v="28" actId="962"/>
          <ac:cxnSpMkLst>
            <pc:docMk/>
            <pc:sldMk cId="3924923795" sldId="300"/>
            <ac:cxnSpMk id="12" creationId="{5C69C312-6B5F-8CC8-1F67-538E03FBA3B3}"/>
          </ac:cxnSpMkLst>
        </pc:cxnChg>
        <pc:cxnChg chg="mod">
          <ac:chgData name="Morgan, Bradlie (FWE)" userId="a68f9051-6b29-46a1-858b-f244ccaa62ce" providerId="ADAL" clId="{DB2DCF95-4196-4D33-9AAD-298BB506D04B}" dt="2025-12-23T13:17:46.516" v="27" actId="962"/>
          <ac:cxnSpMkLst>
            <pc:docMk/>
            <pc:sldMk cId="3924923795" sldId="300"/>
            <ac:cxnSpMk id="13" creationId="{86EA2DFE-E083-A51B-60B1-FDD858F979F9}"/>
          </ac:cxnSpMkLst>
        </pc:cxnChg>
      </pc:sldChg>
      <pc:sldChg chg="modSp mod">
        <pc:chgData name="Morgan, Bradlie (FWE)" userId="a68f9051-6b29-46a1-858b-f244ccaa62ce" providerId="ADAL" clId="{DB2DCF95-4196-4D33-9AAD-298BB506D04B}" dt="2025-12-23T13:34:09.622" v="203" actId="13244"/>
        <pc:sldMkLst>
          <pc:docMk/>
          <pc:sldMk cId="405793323" sldId="301"/>
        </pc:sldMkLst>
        <pc:spChg chg="mod">
          <ac:chgData name="Morgan, Bradlie (FWE)" userId="a68f9051-6b29-46a1-858b-f244ccaa62ce" providerId="ADAL" clId="{DB2DCF95-4196-4D33-9AAD-298BB506D04B}" dt="2025-12-23T13:24:16.620" v="114" actId="20577"/>
          <ac:spMkLst>
            <pc:docMk/>
            <pc:sldMk cId="405793323" sldId="301"/>
            <ac:spMk id="4" creationId="{9854753C-CA2B-BBEF-6CD9-518048B7F52D}"/>
          </ac:spMkLst>
        </pc:spChg>
        <pc:spChg chg="ord">
          <ac:chgData name="Morgan, Bradlie (FWE)" userId="a68f9051-6b29-46a1-858b-f244ccaa62ce" providerId="ADAL" clId="{DB2DCF95-4196-4D33-9AAD-298BB506D04B}" dt="2025-12-23T13:34:09.622" v="203" actId="13244"/>
          <ac:spMkLst>
            <pc:docMk/>
            <pc:sldMk cId="405793323" sldId="301"/>
            <ac:spMk id="14" creationId="{C30F4BEC-61E3-9ECE-8132-A14985688052}"/>
          </ac:spMkLst>
        </pc:spChg>
        <pc:spChg chg="ord">
          <ac:chgData name="Morgan, Bradlie (FWE)" userId="a68f9051-6b29-46a1-858b-f244ccaa62ce" providerId="ADAL" clId="{DB2DCF95-4196-4D33-9AAD-298BB506D04B}" dt="2025-12-23T13:34:08.126" v="202" actId="13244"/>
          <ac:spMkLst>
            <pc:docMk/>
            <pc:sldMk cId="405793323" sldId="301"/>
            <ac:spMk id="15" creationId="{C994B90E-AE97-AD2A-A4E1-124DCBF8023D}"/>
          </ac:spMkLst>
        </pc:spChg>
        <pc:picChg chg="mod">
          <ac:chgData name="Morgan, Bradlie (FWE)" userId="a68f9051-6b29-46a1-858b-f244ccaa62ce" providerId="ADAL" clId="{DB2DCF95-4196-4D33-9AAD-298BB506D04B}" dt="2025-12-23T13:17:48.026" v="29" actId="962"/>
          <ac:picMkLst>
            <pc:docMk/>
            <pc:sldMk cId="405793323" sldId="301"/>
            <ac:picMk id="5" creationId="{D880CDDB-A6EC-5F44-5D68-D1C651E01B05}"/>
          </ac:picMkLst>
        </pc:picChg>
        <pc:cxnChg chg="mod">
          <ac:chgData name="Morgan, Bradlie (FWE)" userId="a68f9051-6b29-46a1-858b-f244ccaa62ce" providerId="ADAL" clId="{DB2DCF95-4196-4D33-9AAD-298BB506D04B}" dt="2025-12-23T13:17:48.690" v="30" actId="962"/>
          <ac:cxnSpMkLst>
            <pc:docMk/>
            <pc:sldMk cId="405793323" sldId="301"/>
            <ac:cxnSpMk id="11" creationId="{1B971BCC-3A91-73F6-36E8-687D7018AEEB}"/>
          </ac:cxnSpMkLst>
        </pc:cxnChg>
        <pc:cxnChg chg="mod">
          <ac:chgData name="Morgan, Bradlie (FWE)" userId="a68f9051-6b29-46a1-858b-f244ccaa62ce" providerId="ADAL" clId="{DB2DCF95-4196-4D33-9AAD-298BB506D04B}" dt="2025-12-23T13:17:49.419" v="32" actId="962"/>
          <ac:cxnSpMkLst>
            <pc:docMk/>
            <pc:sldMk cId="405793323" sldId="301"/>
            <ac:cxnSpMk id="12" creationId="{5B79F62E-B332-4D7F-9D8F-02BCB9870396}"/>
          </ac:cxnSpMkLst>
        </pc:cxnChg>
        <pc:cxnChg chg="mod">
          <ac:chgData name="Morgan, Bradlie (FWE)" userId="a68f9051-6b29-46a1-858b-f244ccaa62ce" providerId="ADAL" clId="{DB2DCF95-4196-4D33-9AAD-298BB506D04B}" dt="2025-12-23T13:17:49.023" v="31" actId="962"/>
          <ac:cxnSpMkLst>
            <pc:docMk/>
            <pc:sldMk cId="405793323" sldId="301"/>
            <ac:cxnSpMk id="13" creationId="{41035190-18E6-9E48-99CE-38727B6199E3}"/>
          </ac:cxnSpMkLst>
        </pc:cxnChg>
      </pc:sldChg>
      <pc:sldChg chg="delSp modSp mod">
        <pc:chgData name="Morgan, Bradlie (FWE)" userId="a68f9051-6b29-46a1-858b-f244ccaa62ce" providerId="ADAL" clId="{DB2DCF95-4196-4D33-9AAD-298BB506D04B}" dt="2025-12-23T13:33:53.844" v="201" actId="962"/>
        <pc:sldMkLst>
          <pc:docMk/>
          <pc:sldMk cId="703348542" sldId="305"/>
        </pc:sldMkLst>
        <pc:spChg chg="mod ord">
          <ac:chgData name="Morgan, Bradlie (FWE)" userId="a68f9051-6b29-46a1-858b-f244ccaa62ce" providerId="ADAL" clId="{DB2DCF95-4196-4D33-9AAD-298BB506D04B}" dt="2025-12-23T13:33:21.321" v="196" actId="13244"/>
          <ac:spMkLst>
            <pc:docMk/>
            <pc:sldMk cId="703348542" sldId="305"/>
            <ac:spMk id="2" creationId="{D2F59391-8BB2-DBBF-65B6-9F20EA8399F2}"/>
          </ac:spMkLst>
        </pc:spChg>
        <pc:spChg chg="mod ord">
          <ac:chgData name="Morgan, Bradlie (FWE)" userId="a68f9051-6b29-46a1-858b-f244ccaa62ce" providerId="ADAL" clId="{DB2DCF95-4196-4D33-9AAD-298BB506D04B}" dt="2025-12-23T13:33:24.483" v="197" actId="13244"/>
          <ac:spMkLst>
            <pc:docMk/>
            <pc:sldMk cId="703348542" sldId="305"/>
            <ac:spMk id="3" creationId="{DF775A2E-5477-536F-C81D-6D8F0D491A55}"/>
          </ac:spMkLst>
        </pc:spChg>
        <pc:spChg chg="del mod">
          <ac:chgData name="Morgan, Bradlie (FWE)" userId="a68f9051-6b29-46a1-858b-f244ccaa62ce" providerId="ADAL" clId="{DB2DCF95-4196-4D33-9AAD-298BB506D04B}" dt="2025-12-23T13:23:16.724" v="93" actId="478"/>
          <ac:spMkLst>
            <pc:docMk/>
            <pc:sldMk cId="703348542" sldId="305"/>
            <ac:spMk id="5" creationId="{A170F2AB-9791-89A0-E200-9CE124B0FA6C}"/>
          </ac:spMkLst>
        </pc:spChg>
        <pc:spChg chg="ord">
          <ac:chgData name="Morgan, Bradlie (FWE)" userId="a68f9051-6b29-46a1-858b-f244ccaa62ce" providerId="ADAL" clId="{DB2DCF95-4196-4D33-9AAD-298BB506D04B}" dt="2025-12-23T13:25:13.408" v="130" actId="13244"/>
          <ac:spMkLst>
            <pc:docMk/>
            <pc:sldMk cId="703348542" sldId="305"/>
            <ac:spMk id="7" creationId="{DA6ABFD7-DD56-A36B-E6B7-5FA51F33C1AB}"/>
          </ac:spMkLst>
        </pc:spChg>
        <pc:picChg chg="mod ord">
          <ac:chgData name="Morgan, Bradlie (FWE)" userId="a68f9051-6b29-46a1-858b-f244ccaa62ce" providerId="ADAL" clId="{DB2DCF95-4196-4D33-9AAD-298BB506D04B}" dt="2025-12-23T13:33:34.611" v="199" actId="171"/>
          <ac:picMkLst>
            <pc:docMk/>
            <pc:sldMk cId="703348542" sldId="305"/>
            <ac:picMk id="4" creationId="{E6498CA3-F5CA-5245-464D-92191793C130}"/>
          </ac:picMkLst>
        </pc:picChg>
        <pc:picChg chg="mod">
          <ac:chgData name="Morgan, Bradlie (FWE)" userId="a68f9051-6b29-46a1-858b-f244ccaa62ce" providerId="ADAL" clId="{DB2DCF95-4196-4D33-9AAD-298BB506D04B}" dt="2025-12-23T13:33:53.844" v="201" actId="962"/>
          <ac:picMkLst>
            <pc:docMk/>
            <pc:sldMk cId="703348542" sldId="305"/>
            <ac:picMk id="6" creationId="{573DB80D-ECA2-9184-4F09-5F327FFDCDB8}"/>
          </ac:picMkLst>
        </pc:picChg>
        <pc:picChg chg="mod ord">
          <ac:chgData name="Morgan, Bradlie (FWE)" userId="a68f9051-6b29-46a1-858b-f244ccaa62ce" providerId="ADAL" clId="{DB2DCF95-4196-4D33-9AAD-298BB506D04B}" dt="2025-12-23T13:33:51.831" v="200" actId="962"/>
          <ac:picMkLst>
            <pc:docMk/>
            <pc:sldMk cId="703348542" sldId="305"/>
            <ac:picMk id="12" creationId="{5D0E0564-6657-F8DB-0030-55E4990B2501}"/>
          </ac:picMkLst>
        </pc:picChg>
      </pc:sldChg>
      <pc:sldChg chg="modSp mod">
        <pc:chgData name="Morgan, Bradlie (FWE)" userId="a68f9051-6b29-46a1-858b-f244ccaa62ce" providerId="ADAL" clId="{DB2DCF95-4196-4D33-9AAD-298BB506D04B}" dt="2025-12-23T13:25:26.543" v="131" actId="962"/>
        <pc:sldMkLst>
          <pc:docMk/>
          <pc:sldMk cId="926640685" sldId="306"/>
        </pc:sldMkLst>
        <pc:spChg chg="mod">
          <ac:chgData name="Morgan, Bradlie (FWE)" userId="a68f9051-6b29-46a1-858b-f244ccaa62ce" providerId="ADAL" clId="{DB2DCF95-4196-4D33-9AAD-298BB506D04B}" dt="2025-12-23T13:15:43.028" v="10" actId="962"/>
          <ac:spMkLst>
            <pc:docMk/>
            <pc:sldMk cId="926640685" sldId="306"/>
            <ac:spMk id="7" creationId="{3DF5F513-B1C2-63EE-DBE4-1FDA9A865EF6}"/>
          </ac:spMkLst>
        </pc:spChg>
        <pc:spChg chg="mod">
          <ac:chgData name="Morgan, Bradlie (FWE)" userId="a68f9051-6b29-46a1-858b-f244ccaa62ce" providerId="ADAL" clId="{DB2DCF95-4196-4D33-9AAD-298BB506D04B}" dt="2025-12-23T13:15:44.113" v="11" actId="962"/>
          <ac:spMkLst>
            <pc:docMk/>
            <pc:sldMk cId="926640685" sldId="306"/>
            <ac:spMk id="8" creationId="{C6E8E50E-9A08-103C-DF05-3EB12259DBDF}"/>
          </ac:spMkLst>
        </pc:spChg>
        <pc:spChg chg="mod">
          <ac:chgData name="Morgan, Bradlie (FWE)" userId="a68f9051-6b29-46a1-858b-f244ccaa62ce" providerId="ADAL" clId="{DB2DCF95-4196-4D33-9AAD-298BB506D04B}" dt="2025-12-23T13:15:45.068" v="12" actId="962"/>
          <ac:spMkLst>
            <pc:docMk/>
            <pc:sldMk cId="926640685" sldId="306"/>
            <ac:spMk id="9" creationId="{A4B38AC1-E7F3-DFF7-688A-9A9AC14CDB89}"/>
          </ac:spMkLst>
        </pc:spChg>
        <pc:picChg chg="mod">
          <ac:chgData name="Morgan, Bradlie (FWE)" userId="a68f9051-6b29-46a1-858b-f244ccaa62ce" providerId="ADAL" clId="{DB2DCF95-4196-4D33-9AAD-298BB506D04B}" dt="2025-12-23T13:25:26.543" v="131" actId="962"/>
          <ac:picMkLst>
            <pc:docMk/>
            <pc:sldMk cId="926640685" sldId="306"/>
            <ac:picMk id="2" creationId="{BD43AECC-C6EF-AF78-40FA-F54B7F410886}"/>
          </ac:picMkLst>
        </pc:picChg>
        <pc:cxnChg chg="mod">
          <ac:chgData name="Morgan, Bradlie (FWE)" userId="a68f9051-6b29-46a1-858b-f244ccaa62ce" providerId="ADAL" clId="{DB2DCF95-4196-4D33-9AAD-298BB506D04B}" dt="2025-12-23T13:15:01.881" v="6" actId="962"/>
          <ac:cxnSpMkLst>
            <pc:docMk/>
            <pc:sldMk cId="926640685" sldId="306"/>
            <ac:cxnSpMk id="11" creationId="{3DB80737-7268-1A5D-0F09-E29C67FF0537}"/>
          </ac:cxnSpMkLst>
        </pc:cxnChg>
        <pc:cxnChg chg="mod">
          <ac:chgData name="Morgan, Bradlie (FWE)" userId="a68f9051-6b29-46a1-858b-f244ccaa62ce" providerId="ADAL" clId="{DB2DCF95-4196-4D33-9AAD-298BB506D04B}" dt="2025-12-23T13:15:02.860" v="7" actId="962"/>
          <ac:cxnSpMkLst>
            <pc:docMk/>
            <pc:sldMk cId="926640685" sldId="306"/>
            <ac:cxnSpMk id="13" creationId="{16C3F059-E9A5-8605-DA7B-92A80D83DB90}"/>
          </ac:cxnSpMkLst>
        </pc:cxnChg>
      </pc:sldChg>
      <pc:sldChg chg="delSp modSp mod">
        <pc:chgData name="Morgan, Bradlie (FWE)" userId="a68f9051-6b29-46a1-858b-f244ccaa62ce" providerId="ADAL" clId="{DB2DCF95-4196-4D33-9AAD-298BB506D04B}" dt="2025-12-23T13:27:20.981" v="162" actId="1076"/>
        <pc:sldMkLst>
          <pc:docMk/>
          <pc:sldMk cId="1096584262" sldId="307"/>
        </pc:sldMkLst>
        <pc:spChg chg="mod">
          <ac:chgData name="Morgan, Bradlie (FWE)" userId="a68f9051-6b29-46a1-858b-f244ccaa62ce" providerId="ADAL" clId="{DB2DCF95-4196-4D33-9AAD-298BB506D04B}" dt="2025-12-23T13:26:57.363" v="157" actId="255"/>
          <ac:spMkLst>
            <pc:docMk/>
            <pc:sldMk cId="1096584262" sldId="307"/>
            <ac:spMk id="3" creationId="{0DB60254-D74B-D18E-21C3-C75CC103A64E}"/>
          </ac:spMkLst>
        </pc:spChg>
        <pc:spChg chg="del mod">
          <ac:chgData name="Morgan, Bradlie (FWE)" userId="a68f9051-6b29-46a1-858b-f244ccaa62ce" providerId="ADAL" clId="{DB2DCF95-4196-4D33-9AAD-298BB506D04B}" dt="2025-12-23T13:26:30.261" v="141"/>
          <ac:spMkLst>
            <pc:docMk/>
            <pc:sldMk cId="1096584262" sldId="307"/>
            <ac:spMk id="6" creationId="{2E88B8BE-2CFB-5437-469D-1F664B5F481C}"/>
          </ac:spMkLst>
        </pc:spChg>
        <pc:spChg chg="del mod">
          <ac:chgData name="Morgan, Bradlie (FWE)" userId="a68f9051-6b29-46a1-858b-f244ccaa62ce" providerId="ADAL" clId="{DB2DCF95-4196-4D33-9AAD-298BB506D04B}" dt="2025-12-23T13:26:30.245" v="139" actId="478"/>
          <ac:spMkLst>
            <pc:docMk/>
            <pc:sldMk cId="1096584262" sldId="307"/>
            <ac:spMk id="7" creationId="{E8C36EFB-E8FF-F842-1CA1-737C7B30323B}"/>
          </ac:spMkLst>
        </pc:spChg>
        <pc:graphicFrameChg chg="mod">
          <ac:chgData name="Morgan, Bradlie (FWE)" userId="a68f9051-6b29-46a1-858b-f244ccaa62ce" providerId="ADAL" clId="{DB2DCF95-4196-4D33-9AAD-298BB506D04B}" dt="2025-12-23T13:27:20.981" v="162" actId="1076"/>
          <ac:graphicFrameMkLst>
            <pc:docMk/>
            <pc:sldMk cId="1096584262" sldId="307"/>
            <ac:graphicFrameMk id="5" creationId="{C3AC4E68-F54A-49A3-A5A7-CA100028C859}"/>
          </ac:graphicFrameMkLst>
        </pc:graphicFrameChg>
        <pc:picChg chg="mod">
          <ac:chgData name="Morgan, Bradlie (FWE)" userId="a68f9051-6b29-46a1-858b-f244ccaa62ce" providerId="ADAL" clId="{DB2DCF95-4196-4D33-9AAD-298BB506D04B}" dt="2025-12-23T13:16:06.708" v="15" actId="962"/>
          <ac:picMkLst>
            <pc:docMk/>
            <pc:sldMk cId="1096584262" sldId="307"/>
            <ac:picMk id="2" creationId="{C2B93EA8-8884-2890-CBFA-A1F745F8D8E3}"/>
          </ac:picMkLst>
        </pc:picChg>
        <pc:cxnChg chg="mod">
          <ac:chgData name="Morgan, Bradlie (FWE)" userId="a68f9051-6b29-46a1-858b-f244ccaa62ce" providerId="ADAL" clId="{DB2DCF95-4196-4D33-9AAD-298BB506D04B}" dt="2025-12-23T13:15:47.333" v="13" actId="962"/>
          <ac:cxnSpMkLst>
            <pc:docMk/>
            <pc:sldMk cId="1096584262" sldId="307"/>
            <ac:cxnSpMk id="11" creationId="{F4498494-F705-6A4E-F7F9-B9D3A362331C}"/>
          </ac:cxnSpMkLst>
        </pc:cxnChg>
        <pc:cxnChg chg="mod">
          <ac:chgData name="Morgan, Bradlie (FWE)" userId="a68f9051-6b29-46a1-858b-f244ccaa62ce" providerId="ADAL" clId="{DB2DCF95-4196-4D33-9AAD-298BB506D04B}" dt="2025-12-23T13:15:51.267" v="14" actId="962"/>
          <ac:cxnSpMkLst>
            <pc:docMk/>
            <pc:sldMk cId="1096584262" sldId="307"/>
            <ac:cxnSpMk id="13" creationId="{91C997B5-24F7-EACB-4776-2C304C4E73D4}"/>
          </ac:cxnSpMkLst>
        </pc:cxnChg>
      </pc:sldChg>
      <pc:sldChg chg="add del">
        <pc:chgData name="Morgan, Bradlie (FWE)" userId="a68f9051-6b29-46a1-858b-f244ccaa62ce" providerId="ADAL" clId="{DB2DCF95-4196-4D33-9AAD-298BB506D04B}" dt="2025-12-23T16:21:40.271" v="206"/>
        <pc:sldMkLst>
          <pc:docMk/>
          <pc:sldMk cId="782552468" sldId="820"/>
        </pc:sldMkLst>
      </pc:sldChg>
      <pc:sldChg chg="add del">
        <pc:chgData name="Morgan, Bradlie (FWE)" userId="a68f9051-6b29-46a1-858b-f244ccaa62ce" providerId="ADAL" clId="{DB2DCF95-4196-4D33-9AAD-298BB506D04B}" dt="2025-12-23T16:21:40.271" v="206"/>
        <pc:sldMkLst>
          <pc:docMk/>
          <pc:sldMk cId="1004817497" sldId="821"/>
        </pc:sldMkLst>
      </pc:sldChg>
      <pc:sldChg chg="add">
        <pc:chgData name="Morgan, Bradlie (FWE)" userId="a68f9051-6b29-46a1-858b-f244ccaa62ce" providerId="ADAL" clId="{DB2DCF95-4196-4D33-9AAD-298BB506D04B}" dt="2025-12-23T16:21:52.675" v="207"/>
        <pc:sldMkLst>
          <pc:docMk/>
          <pc:sldMk cId="2273921996" sldId="822"/>
        </pc:sldMkLst>
      </pc:sldChg>
    </pc:docChg>
  </pc:docChgLst>
  <pc:docChgLst>
    <pc:chgData name="Schondelmeier, Brad (FWE)" userId="S::brad.schondelmeier@mass.gov::8c96ee3c-9c41-4e3e-bc8c-d67ed1451e0f" providerId="AD" clId="Web-{F4BE96CB-66E5-D80F-264C-F178FA12A493}"/>
    <pc:docChg chg="addSld delSld">
      <pc:chgData name="Schondelmeier, Brad (FWE)" userId="S::brad.schondelmeier@mass.gov::8c96ee3c-9c41-4e3e-bc8c-d67ed1451e0f" providerId="AD" clId="Web-{F4BE96CB-66E5-D80F-264C-F178FA12A493}" dt="2025-12-11T23:30:11.440" v="3"/>
      <pc:docMkLst>
        <pc:docMk/>
      </pc:docMkLst>
      <pc:sldChg chg="add">
        <pc:chgData name="Schondelmeier, Brad (FWE)" userId="S::brad.schondelmeier@mass.gov::8c96ee3c-9c41-4e3e-bc8c-d67ed1451e0f" providerId="AD" clId="Web-{F4BE96CB-66E5-D80F-264C-F178FA12A493}" dt="2025-12-11T23:28:57.032" v="0"/>
        <pc:sldMkLst>
          <pc:docMk/>
          <pc:sldMk cId="926640685" sldId="306"/>
        </pc:sldMkLst>
      </pc:sldChg>
      <pc:sldChg chg="add">
        <pc:chgData name="Schondelmeier, Brad (FWE)" userId="S::brad.schondelmeier@mass.gov::8c96ee3c-9c41-4e3e-bc8c-d67ed1451e0f" providerId="AD" clId="Web-{F4BE96CB-66E5-D80F-264C-F178FA12A493}" dt="2025-12-11T23:30:06.502" v="2"/>
        <pc:sldMkLst>
          <pc:docMk/>
          <pc:sldMk cId="1096584262" sldId="30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gov.sharepoint.com/sites/DFG-Shared-DMF/Habitat/Offshore%20Wind/DMF%20FIF%20and%20Community%20Funds/VW%20FIFund/Solicitation1/FINAL%20REVIEW_FIF_S1%20Scoring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gov.sharepoint.com/sites/DFG-Shared-DMF/Habitat/Offshore%20Wind/DMF%20FIF%20and%20Community%20Funds/VW%20FIFund/Solicitation1/FINAL%20REVIEW_FIF_S1%20Scoring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Value of Proposals</a:t>
            </a:r>
            <a:r>
              <a:rPr lang="en-US" baseline="0" dirty="0"/>
              <a:t> Received,</a:t>
            </a:r>
            <a:r>
              <a:rPr lang="en-US" dirty="0"/>
              <a:t> by</a:t>
            </a:r>
            <a:r>
              <a:rPr lang="en-US" baseline="0" dirty="0"/>
              <a:t> Priority </a:t>
            </a:r>
          </a:p>
          <a:p>
            <a:pPr algn="ctr">
              <a:defRPr/>
            </a:pPr>
            <a:r>
              <a:rPr lang="en-US" baseline="0" dirty="0"/>
              <a:t>(some addressed multiple priorities)</a:t>
            </a:r>
            <a:endParaRPr lang="en-US" dirty="0"/>
          </a:p>
        </c:rich>
      </c:tx>
      <c:layout>
        <c:manualLayout>
          <c:xMode val="edge"/>
          <c:yMode val="edge"/>
          <c:x val="0.16304236648530521"/>
          <c:y val="1.4869888475836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9D-42E7-8DA7-8E7E5E7BD26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9D-42E7-8DA7-8E7E5E7BD26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59D-42E7-8DA7-8E7E5E7BD262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59D-42E7-8DA7-8E7E5E7BD26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59D-42E7-8DA7-8E7E5E7BD262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59D-42E7-8DA7-8E7E5E7BD26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59D-42E7-8DA7-8E7E5E7BD262}"/>
              </c:ext>
            </c:extLst>
          </c:dPt>
          <c:cat>
            <c:strRef>
              <c:f>'$ summary'!$D$20:$D$26</c:f>
              <c:strCache>
                <c:ptCount val="7"/>
                <c:pt idx="0">
                  <c:v>Fishing Innovation</c:v>
                </c:pt>
                <c:pt idx="1">
                  <c:v>Community</c:v>
                </c:pt>
                <c:pt idx="2">
                  <c:v>Safety</c:v>
                </c:pt>
                <c:pt idx="3">
                  <c:v>FishInno/Comm.</c:v>
                </c:pt>
                <c:pt idx="4">
                  <c:v>FishInno/Safety</c:v>
                </c:pt>
                <c:pt idx="5">
                  <c:v>Comm./Safety</c:v>
                </c:pt>
                <c:pt idx="6">
                  <c:v>FI/Comm/Safety</c:v>
                </c:pt>
              </c:strCache>
            </c:strRef>
          </c:cat>
          <c:val>
            <c:numRef>
              <c:f>'$ summary'!$F$20:$F$26</c:f>
              <c:numCache>
                <c:formatCode>_("$"* #,##0.00_);_("$"* \(#,##0.00\);_("$"* "-"??_);_(@_)</c:formatCode>
                <c:ptCount val="7"/>
                <c:pt idx="0">
                  <c:v>1542237.03</c:v>
                </c:pt>
                <c:pt idx="1">
                  <c:v>756532.5</c:v>
                </c:pt>
                <c:pt idx="2">
                  <c:v>324136.59000000003</c:v>
                </c:pt>
                <c:pt idx="3">
                  <c:v>328546.23</c:v>
                </c:pt>
                <c:pt idx="4">
                  <c:v>198893.11</c:v>
                </c:pt>
                <c:pt idx="5">
                  <c:v>166383</c:v>
                </c:pt>
                <c:pt idx="6">
                  <c:v>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59D-42E7-8DA7-8E7E5E7BD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61748368"/>
        <c:axId val="2061750768"/>
      </c:barChart>
      <c:valAx>
        <c:axId val="2061750768"/>
        <c:scaling>
          <c:orientation val="minMax"/>
          <c:max val="1750000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748368"/>
        <c:crosses val="autoZero"/>
        <c:crossBetween val="between"/>
        <c:majorUnit val="500000"/>
        <c:minorUnit val="100000"/>
      </c:valAx>
      <c:catAx>
        <c:axId val="2061748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750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'FinalReviewScores (2)'!$F$245</c:f>
              <c:strCache>
                <c:ptCount val="1"/>
                <c:pt idx="0">
                  <c:v>Fishing Innovation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53792470633531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D3-4B8F-80EF-9D0E2DEBEA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'FinalReviewScores (2)'!$G$245</c:f>
              <c:numCache>
                <c:formatCode>_("$"* #,##0_);_("$"* \(#,##0\);_("$"* "-"??_);_(@_)</c:formatCode>
                <c:ptCount val="1"/>
                <c:pt idx="0">
                  <c:v>702335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3-4B8F-80EF-9D0E2DEBEA9A}"/>
            </c:ext>
          </c:extLst>
        </c:ser>
        <c:ser>
          <c:idx val="1"/>
          <c:order val="1"/>
          <c:tx>
            <c:strRef>
              <c:f>'FinalReviewScores (2)'!$F$246</c:f>
              <c:strCache>
                <c:ptCount val="1"/>
                <c:pt idx="0">
                  <c:v>Community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07584941267063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D3-4B8F-80EF-9D0E2DEBEA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'FinalReviewScores (2)'!$G$246</c:f>
              <c:numCache>
                <c:formatCode>_("$"* #,##0_);_("$"* \(#,##0\);_("$"* "-"??_);_(@_)</c:formatCode>
                <c:ptCount val="1"/>
                <c:pt idx="0">
                  <c:v>406532.5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D3-4B8F-80EF-9D0E2DEBEA9A}"/>
            </c:ext>
          </c:extLst>
        </c:ser>
        <c:ser>
          <c:idx val="2"/>
          <c:order val="2"/>
          <c:tx>
            <c:strRef>
              <c:f>'FinalReviewScores (2)'!$F$247</c:f>
              <c:strCache>
                <c:ptCount val="1"/>
                <c:pt idx="0">
                  <c:v>Safety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60963502029795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D3-4B8F-80EF-9D0E2DEBEA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'FinalReviewScores (2)'!$G$247</c:f>
              <c:numCache>
                <c:formatCode>_("$"* #,##0_);_("$"* \(#,##0\);_("$"* "-"??_);_(@_)</c:formatCode>
                <c:ptCount val="1"/>
                <c:pt idx="0">
                  <c:v>60768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D3-4B8F-80EF-9D0E2DEBEA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75111183"/>
        <c:axId val="775112143"/>
      </c:barChart>
      <c:catAx>
        <c:axId val="775111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112143"/>
        <c:crosses val="autoZero"/>
        <c:auto val="1"/>
        <c:lblAlgn val="ctr"/>
        <c:lblOffset val="100"/>
        <c:noMultiLvlLbl val="0"/>
      </c:catAx>
      <c:valAx>
        <c:axId val="775112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111183"/>
        <c:crosses val="autoZero"/>
        <c:crossBetween val="between"/>
        <c:majorUnit val="250000"/>
        <c:minorUnit val="500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F5FC0-5140-4044-BC26-DB5AAD9CF8CD}" type="datetimeFigureOut"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2B2E6-085D-4B22-9566-C45C582B13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without further ado, those project are 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8E8-D225-4EDC-8848-5E283B6E1A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4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7716A-E342-BB0C-37AA-4BBB0E5B5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5A0B6-F8ED-8E5E-D865-D0F1F08DE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ADA0CF-4A1A-CF3B-D1B2-B139BC359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55869-516B-374A-3CAE-C0847B521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DD428-9A4C-43B9-BE0A-DCB117B62D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3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A2B6B-692A-2E0B-5CA1-0764C1D39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401B9-E8A0-0050-DEFD-9177532CF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427442-9A30-7ABB-3A0E-C46B77AD6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FA8B4-3E27-291B-365C-EDD29A0C3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DD428-9A4C-43B9-BE0A-DCB117B62D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5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7716A-E342-BB0C-37AA-4BBB0E5B5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5A0B6-F8ED-8E5E-D865-D0F1F08DE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ADA0CF-4A1A-CF3B-D1B2-B139BC359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at December 9</a:t>
            </a:r>
            <a:r>
              <a:rPr lang="en-US" baseline="30000" dirty="0"/>
              <a:t>th</a:t>
            </a:r>
            <a:r>
              <a:rPr lang="en-US" dirty="0"/>
              <a:t> meeting were Al Cottone, Roger Berkowitz, Frank Mirarchi, Sefatia Romeo </a:t>
            </a:r>
            <a:r>
              <a:rPr lang="en-US" dirty="0" err="1"/>
              <a:t>Theken</a:t>
            </a:r>
            <a:r>
              <a:rPr lang="en-US" dirty="0"/>
              <a:t>, Dan McKiernan, Jared Silva, Wendy Mainardi, and myself.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55869-516B-374A-3CAE-C0847B521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DD428-9A4C-43B9-BE0A-DCB117B62D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3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65F0-9BE7-5767-8C13-7A783D1A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300E8-E1F0-6B79-6FDE-92E0FE36A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673F9-2E0A-6C37-0877-5DBAC37D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435D-E3B2-4F16-9AD7-4C2A0CEEC6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6826F-6E2F-4614-E7C0-8F280506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7B0E6-7141-3CB6-C3AC-7D0533A1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89A-484C-4312-85D5-7F757A835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6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7FBD-08BC-4DBC-0FD5-7B4CF5B4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48E70-CC67-49ED-ACF2-09DCCCFC4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DB890-A1B3-296B-4CA8-0533D20D8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435D-E3B2-4F16-9AD7-4C2A0CEEC6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DC22D-E1BE-9FCF-50F8-43D52398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E0AA6-3E15-3D44-0B2C-14EBF8FA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89A-484C-4312-85D5-7F757A835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1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A6AC99-5B9D-D1FB-A6B0-D55C33F5E0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7202C-1F20-1070-E472-FF19B3F3D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0E9F7-8E11-CBFB-E4C1-7FED87F2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435D-E3B2-4F16-9AD7-4C2A0CEEC6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DC4F0-1DE2-4A08-1E54-69F3B7FE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70A0F-E25F-E084-57D6-6ADFF7B0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89A-484C-4312-85D5-7F757A835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6526-B65D-AB7E-D677-6EF8062F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F7225-F643-2B04-3D74-FB3EB0389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206CF-7202-79CE-C55A-A3C38E70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435D-E3B2-4F16-9AD7-4C2A0CEEC6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F6AAB-8122-504A-E6F6-6E1750C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68F78-C431-088E-A991-34BE55B4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89A-484C-4312-85D5-7F757A835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66F3-5E0C-A516-5FCB-44177535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39C5E-B75C-180B-CA01-67D586654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BB1B9-4F27-F2BB-F8CF-F6E8053F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435D-E3B2-4F16-9AD7-4C2A0CEEC6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AAB29-8B7E-8793-F264-4E0F72CC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8FC80-E37D-5484-5694-9A1318BE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89A-484C-4312-85D5-7F757A835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3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2EF3D-89E0-F83E-0940-4CA9A94F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0F47-88B4-FDE7-62D0-793BF95DF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32BDF-F6F8-FF40-E5C6-AB3A52000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BA8E6-0D56-9168-6B2A-9539112D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435D-E3B2-4F16-9AD7-4C2A0CEEC6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71CED-CB0C-9096-B7C1-85D6143F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568D2-489D-5AC9-46BB-782664EA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89A-484C-4312-85D5-7F757A835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9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D719-EA21-FE5B-4DB8-6CE80664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FE860-99EA-6258-C92A-5A7CDD3F3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0939E-A2C5-5C62-C6DC-3FA5F9412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6AAC9-0ED7-C280-5B07-9C1077E00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91F93-D0B5-5CAD-028D-01D17F016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A5CE1-F705-3A16-EC45-BC35A476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435D-E3B2-4F16-9AD7-4C2A0CEEC6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91CC7-C82C-2CE3-E58F-70CC691B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AB2A1-D170-4B78-B86F-02A07475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89A-484C-4312-85D5-7F757A835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4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C487-3EE7-E708-80A5-43AEB204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DB23C-3402-8BF7-6C28-F72A58FA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435D-E3B2-4F16-9AD7-4C2A0CEEC6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BA168-5FE2-3937-3B42-53D9DD85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3B572-3455-B76F-F159-ACC472ED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89A-484C-4312-85D5-7F757A835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9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D5149-212B-9E32-284B-38B1B8E4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435D-E3B2-4F16-9AD7-4C2A0CEEC6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2C62A-316E-152C-D9F5-DB04905B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FF10E-CE5E-4010-1B8D-43EBE30B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89A-484C-4312-85D5-7F757A835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CC37-B795-0AB0-F3EB-39FEDD9D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7CB2A-830A-8AD7-B817-47B097526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B4D0C-EC07-ED25-BDF0-64602B6A4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44DAF-EA95-939E-909E-5A4EF91A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435D-E3B2-4F16-9AD7-4C2A0CEEC6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BE84A-3BE8-61BF-D447-5C527E956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5E56-DF8D-33AC-CACE-6A5AA530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89A-484C-4312-85D5-7F757A835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5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147-35C1-66C4-D282-74C8489D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506795-BBFD-DB17-3465-65FB99364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B8B73-8BA4-B705-14E2-21A4E975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8100A-DED6-AD8E-C63B-81AD09FC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435D-E3B2-4F16-9AD7-4C2A0CEEC6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AE054-7511-DC7F-4A5E-AB80AAF4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698D2-297B-B6CE-7D85-CCDEEA3F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89A-484C-4312-85D5-7F757A835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2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46352-70D1-3DBA-EE5F-27653355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01CA1-E206-2F66-0D6A-E4F7C7F63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CCA7D-C47F-16A6-8CDB-768F056EA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78435D-E3B2-4F16-9AD7-4C2A0CEEC6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43E1C-1C37-3D08-FC86-E09FE0797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A69AF-DB64-0ED5-EE66-602540D00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98589A-484C-4312-85D5-7F757A835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4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oup of wind turbines in the ocean">
            <a:extLst>
              <a:ext uri="{FF2B5EF4-FFF2-40B4-BE49-F238E27FC236}">
                <a16:creationId xmlns:a16="http://schemas.microsoft.com/office/drawing/2014/main" id="{E6498CA3-F5CA-5245-464D-92191793C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0"/>
          <a:stretch/>
        </p:blipFill>
        <p:spPr>
          <a:xfrm>
            <a:off x="-13387" y="-12247"/>
            <a:ext cx="12205387" cy="6870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F59391-8BB2-DBBF-65B6-9F20EA839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226" y="0"/>
            <a:ext cx="11103429" cy="817476"/>
          </a:xfrm>
        </p:spPr>
        <p:txBody>
          <a:bodyPr>
            <a:normAutofit/>
          </a:bodyPr>
          <a:lstStyle/>
          <a:p>
            <a:r>
              <a:rPr lang="en-US" sz="4800" dirty="0"/>
              <a:t>Massachusetts Fisheries Innovation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75A2E-5477-536F-C81D-6D8F0D491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941" y="604053"/>
            <a:ext cx="9144000" cy="579669"/>
          </a:xfrm>
        </p:spPr>
        <p:txBody>
          <a:bodyPr>
            <a:normAutofit/>
          </a:bodyPr>
          <a:lstStyle/>
          <a:p>
            <a:r>
              <a:rPr lang="en-US" sz="3200" dirty="0"/>
              <a:t>Funding Award Announcement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ABFD7-DD56-A36B-E6B7-5FA51F33C1AB}"/>
              </a:ext>
            </a:extLst>
          </p:cNvPr>
          <p:cNvSpPr txBox="1"/>
          <p:nvPr/>
        </p:nvSpPr>
        <p:spPr>
          <a:xfrm>
            <a:off x="1524000" y="5689514"/>
            <a:ext cx="4469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Brad Schondelmeier</a:t>
            </a:r>
          </a:p>
          <a:p>
            <a:r>
              <a:rPr lang="en-US" i="1" dirty="0">
                <a:solidFill>
                  <a:schemeClr val="bg1"/>
                </a:solidFill>
              </a:rPr>
              <a:t>Offshore Wind and Fishery Specialist</a:t>
            </a:r>
          </a:p>
          <a:p>
            <a:r>
              <a:rPr lang="en-US" dirty="0">
                <a:solidFill>
                  <a:schemeClr val="bg1"/>
                </a:solidFill>
              </a:rPr>
              <a:t>Massachusetts Division of Marine Fisheries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DB80D-ECA2-9184-4F09-5F327FFDC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7738" y="5689514"/>
            <a:ext cx="1194262" cy="1168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0E0564-6657-F8DB-0030-55E4990B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7246"/>
            <a:ext cx="1143001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4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157C6-003F-CBD7-4EF1-063D027AE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529F52-F860-A855-6173-F51534DE9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48"/>
          <a:stretch/>
        </p:blipFill>
        <p:spPr>
          <a:xfrm>
            <a:off x="1524000" y="6083820"/>
            <a:ext cx="9144000" cy="8153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B40199-6A56-8E6E-EB82-E257094FA8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524000" y="1"/>
            <a:ext cx="9144000" cy="639763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3600" dirty="0"/>
              <a:t>Port Profile Update</a:t>
            </a:r>
            <a:endParaRPr lang="en-US" sz="3600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F91BF-1A58-11FF-4F61-CCA162F2BDDB}"/>
              </a:ext>
            </a:extLst>
          </p:cNvPr>
          <p:cNvSpPr txBox="1"/>
          <p:nvPr/>
        </p:nvSpPr>
        <p:spPr>
          <a:xfrm>
            <a:off x="1656588" y="694173"/>
            <a:ext cx="8878824" cy="38728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Harvester survey emailed out on November 7</a:t>
            </a:r>
            <a:r>
              <a:rPr lang="en-US" sz="2800" baseline="30000" dirty="0">
                <a:latin typeface="Arial"/>
                <a:cs typeface="Arial"/>
              </a:rPr>
              <a:t>th</a:t>
            </a:r>
            <a:r>
              <a:rPr lang="en-US" sz="2800" dirty="0">
                <a:latin typeface="Arial"/>
                <a:cs typeface="Arial"/>
              </a:rPr>
              <a:t>, closed on December 10</a:t>
            </a:r>
            <a:r>
              <a:rPr lang="en-US" sz="2800" baseline="30000" dirty="0">
                <a:latin typeface="Arial"/>
                <a:cs typeface="Arial"/>
              </a:rPr>
              <a:t>th</a:t>
            </a:r>
            <a:br>
              <a:rPr lang="en-US" sz="2400" baseline="30000" dirty="0">
                <a:latin typeface="Arial"/>
                <a:cs typeface="Arial"/>
              </a:rPr>
            </a:br>
            <a:endParaRPr lang="en-US" sz="2400" baseline="30000" dirty="0"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Arial"/>
                <a:cs typeface="Arial"/>
              </a:rPr>
              <a:t>Two reminders sent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Arial"/>
                <a:cs typeface="Arial"/>
              </a:rPr>
              <a:t>~560 responses </a:t>
            </a:r>
            <a:r>
              <a:rPr lang="en-US" sz="2800" dirty="0">
                <a:latin typeface="Arial"/>
                <a:cs typeface="Arial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Harbormaster survey emailed out during the week of November 3</a:t>
            </a:r>
            <a:r>
              <a:rPr lang="en-US" sz="2800" baseline="30000" dirty="0">
                <a:latin typeface="Arial"/>
                <a:cs typeface="Arial"/>
              </a:rPr>
              <a:t>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Arial"/>
                <a:cs typeface="Arial"/>
              </a:rPr>
              <a:t>Follow-ups ongoing 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Updated fisheries statistics analysis is underway </a:t>
            </a:r>
          </a:p>
          <a:p>
            <a:endParaRPr lang="en-US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91F03-5507-244D-8925-A43F03352A4E}"/>
              </a:ext>
            </a:extLst>
          </p:cNvPr>
          <p:cNvSpPr txBox="1"/>
          <p:nvPr/>
        </p:nvSpPr>
        <p:spPr>
          <a:xfrm>
            <a:off x="1752600" y="6336989"/>
            <a:ext cx="183794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/>
                <a:cs typeface="Arial"/>
              </a:rPr>
              <a:t>December 12, 2025</a:t>
            </a:r>
          </a:p>
        </p:txBody>
      </p:sp>
      <p:pic>
        <p:nvPicPr>
          <p:cNvPr id="8" name="Picture 7" descr="Boat sits next to dock. ">
            <a:extLst>
              <a:ext uri="{FF2B5EF4-FFF2-40B4-BE49-F238E27FC236}">
                <a16:creationId xmlns:a16="http://schemas.microsoft.com/office/drawing/2014/main" id="{EB031E85-E883-B10F-E6C4-7707A93DC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86" y="4245300"/>
            <a:ext cx="2313431" cy="17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1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AF813-00C4-DFCE-1A84-073668719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16AD07-CEBA-E80E-373F-981FA8E2F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48"/>
          <a:stretch/>
        </p:blipFill>
        <p:spPr>
          <a:xfrm>
            <a:off x="1524000" y="6083820"/>
            <a:ext cx="9144000" cy="8153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E401AC-0AA7-6416-0587-2CBC747AF0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524000" y="1"/>
            <a:ext cx="9144000" cy="639763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3600" kern="0" dirty="0"/>
              <a:t>Port Profile Timeline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56A08-DC7E-001E-1149-AF6B9F7473DA}"/>
              </a:ext>
            </a:extLst>
          </p:cNvPr>
          <p:cNvSpPr txBox="1"/>
          <p:nvPr/>
        </p:nvSpPr>
        <p:spPr>
          <a:xfrm>
            <a:off x="1656588" y="694172"/>
            <a:ext cx="8878824" cy="54938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Draft Timeline</a:t>
            </a:r>
          </a:p>
          <a:p>
            <a:r>
              <a:rPr lang="en-US" sz="2400" dirty="0">
                <a:latin typeface="Arial"/>
                <a:cs typeface="Arial"/>
              </a:rPr>
              <a:t>June 2025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Meet with CFC Focus Group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Begin fisheries statistics work</a:t>
            </a:r>
          </a:p>
          <a:p>
            <a:r>
              <a:rPr lang="en-US" sz="2400" dirty="0">
                <a:latin typeface="Arial"/>
                <a:cs typeface="Arial"/>
              </a:rPr>
              <a:t>Summer 2025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Begin work with Urban Harbors Institute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Finalize survey*</a:t>
            </a:r>
          </a:p>
          <a:p>
            <a:r>
              <a:rPr lang="en-US" sz="2400" dirty="0">
                <a:latin typeface="Arial"/>
                <a:cs typeface="Arial"/>
              </a:rPr>
              <a:t>Fall/Early Winter 2025/2026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Distribute Harbormaster and Fisher Surveys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Survey outreach*</a:t>
            </a:r>
          </a:p>
          <a:p>
            <a:r>
              <a:rPr lang="en-US" sz="2400" dirty="0">
                <a:latin typeface="Arial"/>
                <a:cs typeface="Arial"/>
              </a:rPr>
              <a:t>Winter 2026 – Analyze results and write report</a:t>
            </a:r>
          </a:p>
          <a:p>
            <a:r>
              <a:rPr lang="en-US" sz="2400" dirty="0">
                <a:latin typeface="Arial"/>
                <a:cs typeface="Arial"/>
              </a:rPr>
              <a:t>Spring 2026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Release full report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Report outreach* </a:t>
            </a:r>
            <a:endParaRPr lang="en-US" sz="2400" u="sng" dirty="0">
              <a:cs typeface="Arial"/>
            </a:endParaRPr>
          </a:p>
          <a:p>
            <a:endParaRPr lang="en-US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2580A-2387-0365-2EE6-9512B1F3589D}"/>
              </a:ext>
            </a:extLst>
          </p:cNvPr>
          <p:cNvSpPr txBox="1"/>
          <p:nvPr/>
        </p:nvSpPr>
        <p:spPr>
          <a:xfrm>
            <a:off x="1752600" y="6336989"/>
            <a:ext cx="178308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/>
                <a:cs typeface="Arial"/>
              </a:rPr>
              <a:t>December 12, 2025</a:t>
            </a:r>
          </a:p>
        </p:txBody>
      </p:sp>
    </p:spTree>
    <p:extLst>
      <p:ext uri="{BB962C8B-B14F-4D97-AF65-F5344CB8AC3E}">
        <p14:creationId xmlns:p14="http://schemas.microsoft.com/office/powerpoint/2010/main" val="78255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157C6-003F-CBD7-4EF1-063D027AE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529F52-F860-A855-6173-F51534DE9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48"/>
          <a:stretch/>
        </p:blipFill>
        <p:spPr>
          <a:xfrm>
            <a:off x="1524000" y="6083820"/>
            <a:ext cx="9144000" cy="8153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B40199-6A56-8E6E-EB82-E257094FA8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524000" y="1"/>
            <a:ext cx="9144000" cy="639763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26199"/>
                </a:solidFill>
                <a:latin typeface="Book Antiqua" pitchFamily="18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3600" dirty="0"/>
              <a:t>Flounder Processing Focus Group Update</a:t>
            </a:r>
            <a:endParaRPr lang="en-US" sz="3600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F91BF-1A58-11FF-4F61-CCA162F2BDDB}"/>
              </a:ext>
            </a:extLst>
          </p:cNvPr>
          <p:cNvSpPr txBox="1"/>
          <p:nvPr/>
        </p:nvSpPr>
        <p:spPr>
          <a:xfrm>
            <a:off x="1656588" y="694172"/>
            <a:ext cx="8878824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Focus group met on December 9, 2025</a:t>
            </a:r>
          </a:p>
          <a:p>
            <a:endParaRPr lang="en-US" sz="2400" dirty="0"/>
          </a:p>
          <a:p>
            <a:r>
              <a:rPr lang="en-US" sz="2400" dirty="0"/>
              <a:t>The group discussed three main topics for future work: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Processing and infrastructure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barriers and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Media and social media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Consumers and chefs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SNAP in seafood retailers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Next Meeting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Late January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91F03-5507-244D-8925-A43F03352A4E}"/>
              </a:ext>
            </a:extLst>
          </p:cNvPr>
          <p:cNvSpPr txBox="1"/>
          <p:nvPr/>
        </p:nvSpPr>
        <p:spPr>
          <a:xfrm>
            <a:off x="1752600" y="6336989"/>
            <a:ext cx="183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December 12, 2025</a:t>
            </a:r>
          </a:p>
        </p:txBody>
      </p:sp>
      <p:pic>
        <p:nvPicPr>
          <p:cNvPr id="2" name="Picture 1" descr="Flounder with text &quot;Flat is Back&quot;. ">
            <a:extLst>
              <a:ext uri="{FF2B5EF4-FFF2-40B4-BE49-F238E27FC236}">
                <a16:creationId xmlns:a16="http://schemas.microsoft.com/office/drawing/2014/main" id="{AB9D3CBA-B640-1326-A8E4-B43A7A550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534" y="4203263"/>
            <a:ext cx="2537818" cy="14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2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71C85-21F3-CBC8-F8DB-EBB1AD54A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FDF27B-A713-3D34-3F8B-F2E1F79D32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3872"/>
            <a:ext cx="12192000" cy="7585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Massachusetts Fisheries Innovation Fund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37971-5E1B-C8E1-350A-8B56C51AD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47" y="955900"/>
            <a:ext cx="11447105" cy="58617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$1.75m mitigation fund </a:t>
            </a:r>
            <a:r>
              <a:rPr lang="en-US" sz="2400" dirty="0"/>
              <a:t>created in 2020 by Vineyard Wind to: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kern="1000" dirty="0"/>
              <a:t>“support programs and </a:t>
            </a:r>
            <a:r>
              <a:rPr lang="en-US" sz="2400" b="1" kern="1000" dirty="0"/>
              <a:t>projects that ensure safe and profitable fishing continues </a:t>
            </a:r>
            <a:r>
              <a:rPr lang="en-US" sz="2400" kern="1000" dirty="0"/>
              <a:t>as Vineyard Wind and future offshore wind projects are developed in Northern Atlantic waters”</a:t>
            </a:r>
            <a:r>
              <a:rPr lang="en-US" sz="2400" kern="1000" baseline="30000" dirty="0"/>
              <a:t>1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kern="1000" dirty="0"/>
              <a:t>“Conduct </a:t>
            </a:r>
            <a:r>
              <a:rPr lang="en-US" sz="2400" b="1" kern="1000" dirty="0"/>
              <a:t>studies on the impacts of offshore wind development on fishery resources </a:t>
            </a:r>
            <a:r>
              <a:rPr lang="en-US" sz="2400" kern="1000" dirty="0"/>
              <a:t>and the recreational and commercial fishing industries”</a:t>
            </a:r>
            <a:r>
              <a:rPr lang="en-US" sz="2400" kern="1000" baseline="30000" dirty="0"/>
              <a:t> 1</a:t>
            </a:r>
            <a:endParaRPr lang="en-US" sz="2400" kern="100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kern="1000" dirty="0"/>
              <a:t>“Provide </a:t>
            </a:r>
            <a:r>
              <a:rPr lang="en-US" sz="2400" b="1" kern="1000" dirty="0"/>
              <a:t>grants for technology and innovation upgrades for fishery participants </a:t>
            </a:r>
            <a:r>
              <a:rPr lang="en-US" sz="2400" kern="1000" dirty="0"/>
              <a:t>(and vessels) actively fishing within a wind energy area”</a:t>
            </a:r>
            <a:r>
              <a:rPr lang="en-US" sz="2400" kern="1000" baseline="30000" dirty="0"/>
              <a:t> 1</a:t>
            </a:r>
            <a:endParaRPr lang="en-US" sz="2400" kern="1000" dirty="0"/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kern="1000" dirty="0"/>
              <a:t>Where “the </a:t>
            </a:r>
            <a:r>
              <a:rPr lang="en-US" sz="2400" b="1" kern="1000" dirty="0"/>
              <a:t>criteria used to guide the disbursement </a:t>
            </a:r>
            <a:r>
              <a:rPr lang="en-US" sz="2400" kern="1000" dirty="0"/>
              <a:t>of funds from The [Fund] </a:t>
            </a:r>
            <a:r>
              <a:rPr lang="en-US" sz="2400" b="1" kern="1000" dirty="0"/>
              <a:t>will be developed in consultation with the [Advisory] Panel</a:t>
            </a:r>
            <a:r>
              <a:rPr lang="en-US" sz="2400" kern="1000" dirty="0"/>
              <a:t>”</a:t>
            </a:r>
            <a:r>
              <a:rPr lang="en-US" sz="2400" kern="1000" baseline="30000" dirty="0"/>
              <a:t> 2</a:t>
            </a:r>
            <a:endParaRPr lang="en-US" sz="2400" kern="1000" dirty="0"/>
          </a:p>
          <a:p>
            <a:pPr marL="0" indent="0">
              <a:buNone/>
            </a:pPr>
            <a:r>
              <a:rPr lang="en-US" sz="2400" dirty="0"/>
              <a:t>         DMF drafts RFP	     CZM/DMF staff review RFP	        May 2025 meeting of Advisory Panel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2400" dirty="0"/>
              <a:t>FIF Advisory Panel refines RFP </a:t>
            </a:r>
            <a:r>
              <a:rPr lang="en-US" sz="2400" dirty="0">
                <a:sym typeface="Wingdings" panose="05000000000000000000" pitchFamily="2" charset="2"/>
              </a:rPr>
              <a:t> prioritize projects that benefit and collaborate with fishing industry, and de-emphasize research and monitoring (funds available elsewhere)</a:t>
            </a: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FIF Solicitation 1 Priorities:</a:t>
            </a:r>
            <a:r>
              <a:rPr lang="en-US" sz="2400" b="1" dirty="0">
                <a:solidFill>
                  <a:schemeClr val="accent2"/>
                </a:solidFill>
              </a:rPr>
              <a:t>        </a:t>
            </a:r>
            <a:r>
              <a:rPr lang="en-US" sz="2600" b="1" dirty="0">
                <a:solidFill>
                  <a:schemeClr val="accent2"/>
                </a:solidFill>
              </a:rPr>
              <a:t>Fishing Innovation 	    </a:t>
            </a:r>
            <a:r>
              <a:rPr lang="en-US" sz="2600" b="1" dirty="0"/>
              <a:t> </a:t>
            </a:r>
            <a:r>
              <a:rPr lang="en-US" sz="2600" b="1" dirty="0">
                <a:solidFill>
                  <a:schemeClr val="accent4"/>
                </a:solidFill>
              </a:rPr>
              <a:t>Community            </a:t>
            </a:r>
            <a:r>
              <a:rPr lang="en-US" sz="2600" b="1" dirty="0"/>
              <a:t> </a:t>
            </a:r>
            <a:r>
              <a:rPr lang="en-US" sz="2600" b="1" dirty="0">
                <a:solidFill>
                  <a:schemeClr val="accent6"/>
                </a:solidFill>
              </a:rPr>
              <a:t>Safety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B80737-7268-1A5D-0F09-E29C67FF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849086"/>
            <a:ext cx="1026522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C3F059-E9A5-8605-DA7B-92A80D83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794239"/>
            <a:ext cx="1026522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D43AECC-C6EF-AF78-40FA-F54B7F410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43" y="5695682"/>
            <a:ext cx="1143001" cy="1143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5CFADC-0A81-1C0C-E6F3-2A01886FFEC9}"/>
              </a:ext>
            </a:extLst>
          </p:cNvPr>
          <p:cNvSpPr txBox="1"/>
          <p:nvPr/>
        </p:nvSpPr>
        <p:spPr>
          <a:xfrm>
            <a:off x="485191" y="6540689"/>
            <a:ext cx="4014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1 </a:t>
            </a:r>
            <a:r>
              <a:rPr lang="en-US" sz="1200" dirty="0"/>
              <a:t>VW-EEA Agreement	</a:t>
            </a:r>
            <a:r>
              <a:rPr lang="en-US" sz="1200" baseline="30000" dirty="0"/>
              <a:t>2</a:t>
            </a:r>
            <a:r>
              <a:rPr lang="en-US" sz="1200" dirty="0"/>
              <a:t>VW-EEA Declaration of Trust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DF5F513-B1C2-63EE-DBE4-1FDA9A865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391" y="4685535"/>
            <a:ext cx="372059" cy="22860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E8E50E-9A08-103C-DF05-3EB12259D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6794" y="4685535"/>
            <a:ext cx="372059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4B38AC1-E7F3-DFF7-688A-9A9AC14CD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9901" y="4685535"/>
            <a:ext cx="372059" cy="22860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4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06050-E650-3B90-3400-BD0A31D59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A9FF4E-351B-65E3-7E6E-D4E28555E8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13872"/>
            <a:ext cx="10515600" cy="7585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Massachusetts Fisheries Innovation Fund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60254-D74B-D18E-21C3-C75CC103A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2" y="903933"/>
            <a:ext cx="11447105" cy="58560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u="sng" dirty="0"/>
              <a:t>Progress Update</a:t>
            </a:r>
          </a:p>
          <a:p>
            <a:r>
              <a:rPr lang="en-US" sz="2400" dirty="0"/>
              <a:t>Request for Proposals published July 7</a:t>
            </a:r>
            <a:r>
              <a:rPr lang="en-US" sz="2400" baseline="30000" dirty="0"/>
              <a:t>th</a:t>
            </a:r>
            <a:r>
              <a:rPr lang="en-US" sz="2400" dirty="0"/>
              <a:t>, closed August 29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sz="2000" dirty="0"/>
              <a:t>Grants applied to, reviewed and managed digitally 	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sz="2000" dirty="0"/>
              <a:t>Ethics statements, NDAs and COI forms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sz="2000" dirty="0"/>
              <a:t>Initial and Final Review Panels (two rounds)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sz="2000" dirty="0"/>
              <a:t>Approved by EEA/Gov’s Office</a:t>
            </a:r>
          </a:p>
          <a:p>
            <a:pPr marL="742950" lvl="1" indent="-285750">
              <a:spcBef>
                <a:spcPts val="600"/>
              </a:spcBef>
            </a:pPr>
            <a:endParaRPr lang="en-US" sz="20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Received 20 Proposals </a:t>
            </a:r>
          </a:p>
          <a:p>
            <a:pPr marL="0" indent="0">
              <a:buNone/>
            </a:pPr>
            <a:r>
              <a:rPr lang="en-US" sz="2400" b="1" dirty="0"/>
              <a:t>      seeking $3.37m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Proposals reviewed over 2 rounds by nine content experts from diverse backgrounds (including all eligible/willing members of FIF Advisory Panel)</a:t>
            </a:r>
          </a:p>
          <a:p>
            <a:r>
              <a:rPr lang="en-US" sz="2400" dirty="0"/>
              <a:t>Recommendation for funding presented to Trustee and accepted</a:t>
            </a:r>
          </a:p>
          <a:p>
            <a:pPr marL="0" indent="0">
              <a:buNone/>
            </a:pPr>
            <a:r>
              <a:rPr lang="en-US" sz="2400" b="1" i="1" dirty="0"/>
              <a:t>			          Six projects and nearly $1.2m awarded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498494-F705-6A4E-F7F9-B9D3A3623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849086"/>
            <a:ext cx="1026522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C997B5-24F7-EACB-4776-2C304C4E7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794239"/>
            <a:ext cx="1026522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B93EA8-8884-2890-CBFA-A1F745F8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43" y="5695682"/>
            <a:ext cx="1143001" cy="1143001"/>
          </a:xfrm>
          <a:prstGeom prst="rect">
            <a:avLst/>
          </a:prstGeom>
        </p:spPr>
      </p:pic>
      <p:graphicFrame>
        <p:nvGraphicFramePr>
          <p:cNvPr id="5" name="Chart 4" descr="Plot of total value of proposals received by priority, with over $1.5 million towards fishing innovation, nearly $750,000 towards community and less than $500,000 towards safety, as well as combinations of the three. ">
            <a:extLst>
              <a:ext uri="{FF2B5EF4-FFF2-40B4-BE49-F238E27FC236}">
                <a16:creationId xmlns:a16="http://schemas.microsoft.com/office/drawing/2014/main" id="{C3AC4E68-F54A-49A3-A5A7-CA100028C8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907577"/>
              </p:ext>
            </p:extLst>
          </p:nvPr>
        </p:nvGraphicFramePr>
        <p:xfrm>
          <a:off x="3982958" y="2525741"/>
          <a:ext cx="7174027" cy="261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658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0F96C-93C1-3574-1551-61E996D6D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8F6660-AA6A-2865-7335-AFD4F676D2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13872"/>
            <a:ext cx="10515600" cy="7585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Massachusetts Fisheries Innovation Fund Awards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C33940-2D3D-4053-5D96-FA3B76A06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849086"/>
            <a:ext cx="1026522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4322C5-AAD2-D4D0-B3D6-913EFD3D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794239"/>
            <a:ext cx="1026522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F196BF-ED23-D161-3F1B-CEBAFE55D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90932"/>
              </p:ext>
            </p:extLst>
          </p:nvPr>
        </p:nvGraphicFramePr>
        <p:xfrm>
          <a:off x="435429" y="1003946"/>
          <a:ext cx="11201397" cy="5342887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469571">
                  <a:extLst>
                    <a:ext uri="{9D8B030D-6E8A-4147-A177-3AD203B41FA5}">
                      <a16:colId xmlns:a16="http://schemas.microsoft.com/office/drawing/2014/main" val="1336746962"/>
                    </a:ext>
                  </a:extLst>
                </a:gridCol>
                <a:gridCol w="3340507">
                  <a:extLst>
                    <a:ext uri="{9D8B030D-6E8A-4147-A177-3AD203B41FA5}">
                      <a16:colId xmlns:a16="http://schemas.microsoft.com/office/drawing/2014/main" val="1867098091"/>
                    </a:ext>
                  </a:extLst>
                </a:gridCol>
                <a:gridCol w="5141806">
                  <a:extLst>
                    <a:ext uri="{9D8B030D-6E8A-4147-A177-3AD203B41FA5}">
                      <a16:colId xmlns:a16="http://schemas.microsoft.com/office/drawing/2014/main" val="1095682052"/>
                    </a:ext>
                  </a:extLst>
                </a:gridCol>
                <a:gridCol w="1249513">
                  <a:extLst>
                    <a:ext uri="{9D8B030D-6E8A-4147-A177-3AD203B41FA5}">
                      <a16:colId xmlns:a16="http://schemas.microsoft.com/office/drawing/2014/main" val="3885206414"/>
                    </a:ext>
                  </a:extLst>
                </a:gridCol>
              </a:tblGrid>
              <a:tr h="30986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Priority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Awardee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Project Title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Funding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964126"/>
                  </a:ext>
                </a:extLst>
              </a:tr>
              <a:tr h="51891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Fishing Innovation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FV Martha Elizabeth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Fishermen Led Gear Innovation in Southern New England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 $ 174,908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34935"/>
                  </a:ext>
                </a:extLst>
              </a:tr>
              <a:tr h="1037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Fishing Innovation</a:t>
                      </a:r>
                    </a:p>
                    <a:p>
                      <a:pPr algn="ctr"/>
                      <a:endParaRPr sz="16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Commercial Fisheries           Research Foundation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Advancing Mechanical Jigging to Strengthen Squid Fishery Resilience Amid Offshore Wind Development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 $ 261,443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631688"/>
                  </a:ext>
                </a:extLst>
              </a:tr>
              <a:tr h="7783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Fishing Innovation</a:t>
                      </a:r>
                    </a:p>
                    <a:p>
                      <a:pPr algn="ctr" fontAlgn="b">
                        <a:buNone/>
                      </a:pPr>
                      <a:endParaRPr lang="en-US" sz="1800" u="none" strike="noStrike" dirty="0">
                        <a:effectLst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UMass Dartmouth - SMAST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Novel fish potting with lights for black seabass and scup: Developing innovative fishing gear for safe and efficient operation in offshore wind farm areas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 $ 265,984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459485"/>
                  </a:ext>
                </a:extLst>
              </a:tr>
              <a:tr h="908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Community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Eating with the Ecosystem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Reelsilience: Strengthening Markets for Massachusetts Seafood through Video and Public Engagement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 $ 156,533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261567"/>
                  </a:ext>
                </a:extLst>
              </a:tr>
              <a:tr h="518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Community</a:t>
                      </a:r>
                    </a:p>
                    <a:p>
                      <a:endParaRPr sz="16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New Bedford Port Authority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New Bedford Seafood Study, Marketing and Promotional Campaign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 $ 250,000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912359"/>
                  </a:ext>
                </a:extLst>
              </a:tr>
              <a:tr h="6197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Safety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Commercial Fisheries  Research Foundation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Evaluating the Hazard of Trawling Over Cable Protection Mattresses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$ 60,768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748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E1C66E-DBDF-FCE4-9669-038914547E19}"/>
              </a:ext>
            </a:extLst>
          </p:cNvPr>
          <p:cNvSpPr txBox="1"/>
          <p:nvPr/>
        </p:nvSpPr>
        <p:spPr>
          <a:xfrm>
            <a:off x="1942458" y="6335426"/>
            <a:ext cx="830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Solicitation 1 awards up to $1,169,635 to six projects</a:t>
            </a:r>
          </a:p>
        </p:txBody>
      </p:sp>
    </p:spTree>
    <p:extLst>
      <p:ext uri="{BB962C8B-B14F-4D97-AF65-F5344CB8AC3E}">
        <p14:creationId xmlns:p14="http://schemas.microsoft.com/office/powerpoint/2010/main" val="181157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27107-B40A-FE06-050E-BABB2F316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EDFD23-93E1-068E-02B3-C48D54A5A0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8" y="13872"/>
            <a:ext cx="11244945" cy="7585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Fisheries Innovation Fund Awarded Project Details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B9BBC-D372-9794-1380-9BB7DB20B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43" y="5695682"/>
            <a:ext cx="1143001" cy="11430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E36CBE-20BA-E6F7-4A8F-DE398A675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849086"/>
            <a:ext cx="1026522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2119B7-FFC6-5DFE-69F7-89B71EE3F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794239"/>
            <a:ext cx="1026522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056C131-064F-7DEC-D824-6D7E89E3B1B0}"/>
              </a:ext>
            </a:extLst>
          </p:cNvPr>
          <p:cNvSpPr txBox="1"/>
          <p:nvPr/>
        </p:nvSpPr>
        <p:spPr>
          <a:xfrm>
            <a:off x="304799" y="903933"/>
            <a:ext cx="112884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Fishermen Led Gear Innovation in Southern New England</a:t>
            </a:r>
          </a:p>
          <a:p>
            <a:pPr algn="ctr"/>
            <a:r>
              <a:rPr lang="en-US" sz="2000" dirty="0"/>
              <a:t>Project Lead: FV Martha Elizabeth/Wes Brighton/Menemsha MA</a:t>
            </a:r>
          </a:p>
          <a:p>
            <a:pPr marL="0" indent="0" algn="ctr">
              <a:buNone/>
            </a:pPr>
            <a:r>
              <a:rPr lang="en-US" sz="2000" dirty="0"/>
              <a:t>Project Partners: Coonamessett Farm Foundation, Falmouth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Develop, test and monitor lighted traps for finfish, scallops and possibly squid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Goal is to produce viable gear solutions that can sustain and supplement fishing opportunities in or alongside offshore wind farms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F3C886-E432-4482-DCD0-ED377F29EE0C}"/>
              </a:ext>
            </a:extLst>
          </p:cNvPr>
          <p:cNvSpPr txBox="1"/>
          <p:nvPr/>
        </p:nvSpPr>
        <p:spPr>
          <a:xfrm rot="19418359">
            <a:off x="60189" y="1086768"/>
            <a:ext cx="134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Fishing Innovation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82F09-151F-EBD0-3B0B-A12649B624E8}"/>
              </a:ext>
            </a:extLst>
          </p:cNvPr>
          <p:cNvSpPr txBox="1"/>
          <p:nvPr/>
        </p:nvSpPr>
        <p:spPr>
          <a:xfrm>
            <a:off x="304799" y="3386895"/>
            <a:ext cx="114626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Advancing Mechanical Jigging to Strengthen Squid Fishery Resilience Amid </a:t>
            </a:r>
          </a:p>
          <a:p>
            <a:pPr algn="ctr"/>
            <a:r>
              <a:rPr lang="en-US" sz="2400" b="1" dirty="0"/>
              <a:t>Offshore Wind Development </a:t>
            </a:r>
          </a:p>
          <a:p>
            <a:pPr algn="ctr"/>
            <a:r>
              <a:rPr lang="en-US" sz="2000" dirty="0"/>
              <a:t>Project Lead: Commercial Fisheries Research Foundation/David Bethoney/Saunderstown, RI</a:t>
            </a:r>
          </a:p>
          <a:p>
            <a:pPr algn="ctr"/>
            <a:r>
              <a:rPr lang="en-US" sz="2000" dirty="0"/>
              <a:t>Project Partners: FVs Princess Scarlett &amp; Lightning Bay, The Town Dock, Atlantic Shellfish, Inc., </a:t>
            </a:r>
            <a:r>
              <a:rPr lang="en-US" sz="2000" dirty="0" err="1"/>
              <a:t>Coonamessett</a:t>
            </a:r>
            <a:r>
              <a:rPr lang="en-US" sz="2000" dirty="0"/>
              <a:t> Farm Foundation (Falmouth MA), Fishing Machine LLC – 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Leverage existing knowledge to streamline deployment and operations of jig machines to maximize catches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 SOP for deploying jig gear - inshore, within/near offshore wind farms and offshore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outreach materials and share results with relevant communities and regulatory bodies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BACB91-5497-DBD2-1A21-BCA0D1D26DF5}"/>
              </a:ext>
            </a:extLst>
          </p:cNvPr>
          <p:cNvSpPr txBox="1"/>
          <p:nvPr/>
        </p:nvSpPr>
        <p:spPr>
          <a:xfrm rot="19418359">
            <a:off x="-135754" y="3800728"/>
            <a:ext cx="134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Fishing Innovation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164F71-EBE8-E5AA-1396-4C515DA68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3243525"/>
            <a:ext cx="1026522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5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AD67B-0635-AF90-A379-96FFF7FB5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D95796-C002-3352-FD24-753C98CB3B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13872"/>
            <a:ext cx="10929258" cy="7585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Fisheries Innovation Fund Awarded Project Details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8F3F1-9BAB-063A-BD76-8E4E5DBD6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43" y="5695682"/>
            <a:ext cx="1143001" cy="11430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A8EC9B-F003-F0BA-051E-E4729110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849086"/>
            <a:ext cx="1026522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A2DFE-E083-A51B-60B1-FDD858F97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794239"/>
            <a:ext cx="1026522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3798388-03D7-8577-6584-AC135C40635E}"/>
              </a:ext>
            </a:extLst>
          </p:cNvPr>
          <p:cNvSpPr txBox="1"/>
          <p:nvPr/>
        </p:nvSpPr>
        <p:spPr>
          <a:xfrm>
            <a:off x="304799" y="903933"/>
            <a:ext cx="11190515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/>
              <a:t>Novel fish potting with lights for black seabass and scup: Developing innovative fishing gear for safe and efficient operation in offshore wind farm areas </a:t>
            </a:r>
          </a:p>
          <a:p>
            <a:pPr algn="ctr"/>
            <a:r>
              <a:rPr lang="en-US" sz="2000" dirty="0"/>
              <a:t>Project Lead: </a:t>
            </a:r>
            <a:r>
              <a:rPr lang="en-US" sz="2000" dirty="0" err="1"/>
              <a:t>UMassD</a:t>
            </a:r>
            <a:r>
              <a:rPr lang="en-US" sz="2000" dirty="0"/>
              <a:t>-SMAST/Pingguo He/New Bedford, MA</a:t>
            </a:r>
          </a:p>
          <a:p>
            <a:pPr algn="ctr"/>
            <a:r>
              <a:rPr lang="en-US" sz="2000" dirty="0"/>
              <a:t>Project Partners: Reidars Manufacturing (New Bedford), local commercial fisherman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 and evaluate fish pots with different LED light colors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Commercial fisherman will deploy best-performing pot/light configuration in OSW array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Measure catch performance and describe economic feasibility of broader industry adoption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D59B3-C96D-1D8E-0957-AD68F3351216}"/>
              </a:ext>
            </a:extLst>
          </p:cNvPr>
          <p:cNvSpPr txBox="1"/>
          <p:nvPr/>
        </p:nvSpPr>
        <p:spPr>
          <a:xfrm rot="19418359">
            <a:off x="-48670" y="1597189"/>
            <a:ext cx="134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Fishing Innovation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4804A-A9B0-8511-2FAF-974B029BDE5B}"/>
              </a:ext>
            </a:extLst>
          </p:cNvPr>
          <p:cNvSpPr txBox="1"/>
          <p:nvPr/>
        </p:nvSpPr>
        <p:spPr>
          <a:xfrm>
            <a:off x="304799" y="3704235"/>
            <a:ext cx="1146265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Reelsilience: Strengthening Markets for Massachusetts Seafood through Video and Public Engagement </a:t>
            </a:r>
          </a:p>
          <a:p>
            <a:pPr algn="ctr"/>
            <a:r>
              <a:rPr lang="en-US" sz="2000" dirty="0"/>
              <a:t>Project Lead: Eating with the Ecosystem/Kate Masury/South Coast, MA</a:t>
            </a:r>
          </a:p>
          <a:p>
            <a:pPr marL="0" indent="0" algn="ctr">
              <a:buNone/>
            </a:pPr>
            <a:r>
              <a:rPr lang="en-US" sz="2000" dirty="0"/>
              <a:t>Project Partners: Tackle 2 The People, collaborating chefs and commercial fishermen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Promote MA-harvested seafood (Scup, sea bass, pollock, monkfish, Jonah crab, skate, whiting) through public engagement, produced video episodes (with fishermen and chefs) and social 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Host four public events in MA, pairing episode screenings with tastings and panel discussions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Reduce consumer intimidation, grow seafood demand and build public support for fishing industry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423324-7190-04E5-ABDC-AA6A6A606C45}"/>
              </a:ext>
            </a:extLst>
          </p:cNvPr>
          <p:cNvSpPr txBox="1"/>
          <p:nvPr/>
        </p:nvSpPr>
        <p:spPr>
          <a:xfrm rot="19418359">
            <a:off x="-48669" y="4479303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Community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69C312-6B5F-8CC8-1F67-538E03FBA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599" y="3548325"/>
            <a:ext cx="1026522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92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5EA4B-57DD-2C4C-54FE-D8BD4C0A4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54753C-CA2B-BBEF-6CD9-518048B7F5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8" y="13872"/>
            <a:ext cx="11353801" cy="7585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Fisheries Innovation Fund Awarded Project Details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0CDDB-A6EC-5F44-5D68-D1C651E0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43" y="5695682"/>
            <a:ext cx="1143001" cy="11430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971BCC-3A91-73F6-36E8-687D7018A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849086"/>
            <a:ext cx="1026522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035190-18E6-9E48-99CE-38727B619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794239"/>
            <a:ext cx="1026522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D2968B-F72C-22BD-7848-20060D1D3C7D}"/>
              </a:ext>
            </a:extLst>
          </p:cNvPr>
          <p:cNvSpPr txBox="1"/>
          <p:nvPr/>
        </p:nvSpPr>
        <p:spPr>
          <a:xfrm>
            <a:off x="304799" y="903933"/>
            <a:ext cx="1104899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New Bedford Seafood Study, Marketing and Promotional Campaign </a:t>
            </a:r>
          </a:p>
          <a:p>
            <a:pPr algn="ctr"/>
            <a:r>
              <a:rPr lang="en-US" sz="2000" dirty="0"/>
              <a:t>Project Lead: New Bedford Port Authority/John Regan/New Bedford, MA </a:t>
            </a:r>
          </a:p>
          <a:p>
            <a:pPr marL="0" indent="0" algn="ctr">
              <a:buNone/>
            </a:pPr>
            <a:r>
              <a:rPr lang="en-US" sz="2000" dirty="0"/>
              <a:t>Project Partners: New Bedford Ocean Cluster/Jen Downing, seafood marketing 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Marketing and promotional campaign for New Bedford fisheries and seafood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Strengthen market visibility, consumer awareness and New Bedford brand identity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 local fishermen, enhance New Bedford’s competitiveness and generate measurable economic benefits throughout the 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4B90E-AE97-AD2A-A4E1-124DCBF8023D}"/>
              </a:ext>
            </a:extLst>
          </p:cNvPr>
          <p:cNvSpPr txBox="1"/>
          <p:nvPr/>
        </p:nvSpPr>
        <p:spPr>
          <a:xfrm rot="19418359">
            <a:off x="-21923" y="1415172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Community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280B4-D0B9-71F1-1E83-188D501C4A54}"/>
              </a:ext>
            </a:extLst>
          </p:cNvPr>
          <p:cNvSpPr txBox="1"/>
          <p:nvPr/>
        </p:nvSpPr>
        <p:spPr>
          <a:xfrm>
            <a:off x="304799" y="3704235"/>
            <a:ext cx="1146265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Evaluating the Hazard of Trawling Over Cable Protection Mattresses </a:t>
            </a:r>
          </a:p>
          <a:p>
            <a:pPr algn="ctr"/>
            <a:r>
              <a:rPr lang="en-US" sz="2000" dirty="0"/>
              <a:t>Project Lead: Commercial Fisheries Research Foundation/David Bethoney/Saunderstown, RI</a:t>
            </a:r>
          </a:p>
          <a:p>
            <a:pPr marL="0" indent="0" algn="ctr">
              <a:buNone/>
            </a:pPr>
            <a:r>
              <a:rPr lang="en-US" sz="2000" dirty="0"/>
              <a:t>Project Partners: Commercial fisherman, Superior Trawl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Assess how different trawl gears and configurations, when towed at different speeds and directions, interact with cable protection mattresses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Document and describe any gear damage, snagging incidents and movement of cable mattresses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Collect feedback from fishermen on handling, safety and performance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F4BEC-61E3-9ECE-8132-A14985688052}"/>
              </a:ext>
            </a:extLst>
          </p:cNvPr>
          <p:cNvSpPr txBox="1"/>
          <p:nvPr/>
        </p:nvSpPr>
        <p:spPr>
          <a:xfrm rot="19418359">
            <a:off x="-32811" y="3978748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Safety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9F62E-B332-4D7F-9D8F-02BCB9870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599" y="3548325"/>
            <a:ext cx="1026522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9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F7566-C659-736A-9900-1110980C1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1E4BEB-81B6-DC77-C60D-30B86F28F3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3872"/>
            <a:ext cx="11941627" cy="7585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Massachusetts Fisheries Innovation Fund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DC59C-8F31-6B0B-1720-996F45C08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9" y="85568"/>
            <a:ext cx="827315" cy="82731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DA9F32-4C73-2545-C252-B0B49A74F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849086"/>
            <a:ext cx="1026522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ACEE3D-ACFD-3A31-F718-DCB4CA5B8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0600" y="794239"/>
            <a:ext cx="1026522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BBFE77D-AA7E-3DDE-6475-DE82880A42B6}"/>
              </a:ext>
            </a:extLst>
          </p:cNvPr>
          <p:cNvSpPr txBox="1"/>
          <p:nvPr/>
        </p:nvSpPr>
        <p:spPr>
          <a:xfrm>
            <a:off x="318796" y="849086"/>
            <a:ext cx="606023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	            </a:t>
            </a:r>
            <a:r>
              <a:rPr lang="en-US" sz="2400" u="sng" dirty="0"/>
              <a:t>Funding Summary</a:t>
            </a:r>
            <a:r>
              <a:rPr lang="en-US" sz="2400" dirty="0"/>
              <a:t>				</a:t>
            </a:r>
            <a:endParaRPr lang="en-US" sz="2400" u="sng" dirty="0"/>
          </a:p>
          <a:p>
            <a:endParaRPr lang="en-US" sz="2400" u="sng" dirty="0"/>
          </a:p>
          <a:p>
            <a:endParaRPr lang="en-US" sz="2400" u="sng" dirty="0"/>
          </a:p>
          <a:p>
            <a:endParaRPr lang="en-US" sz="2400" u="sng" dirty="0"/>
          </a:p>
          <a:p>
            <a:endParaRPr lang="en-US" sz="2400" u="sng" dirty="0"/>
          </a:p>
          <a:p>
            <a:endParaRPr lang="en-US" sz="2400" u="sng" dirty="0"/>
          </a:p>
          <a:p>
            <a:r>
              <a:rPr lang="en-US" sz="2400" dirty="0"/>
              <a:t>	           	</a:t>
            </a:r>
            <a:r>
              <a:rPr lang="en-US" sz="2400" u="sng" dirty="0"/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Scope of Work and Contracting with awardees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Meet with FIF Advisory Panel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Discuss awards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Refine application and review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Update scope of RFP for Solicitation 2 (2027)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Consolidate OSW mitigation funds and </a:t>
            </a:r>
          </a:p>
          <a:p>
            <a:pPr lvl="1"/>
            <a:r>
              <a:rPr lang="en-US" sz="2000" dirty="0"/>
              <a:t>	consider future spending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Progress updates from awardees in Mid-2026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Final results (for 1-year projects) in Mid-2027</a:t>
            </a:r>
            <a:endParaRPr lang="en-US" dirty="0"/>
          </a:p>
        </p:txBody>
      </p:sp>
      <p:graphicFrame>
        <p:nvGraphicFramePr>
          <p:cNvPr id="9" name="Chart 8" descr="Funding summary of projects, with around $700,000 towards fishing innovation, $400,000 towards community, and $60,000 towards safety. ">
            <a:extLst>
              <a:ext uri="{FF2B5EF4-FFF2-40B4-BE49-F238E27FC236}">
                <a16:creationId xmlns:a16="http://schemas.microsoft.com/office/drawing/2014/main" id="{0E97DF21-7102-659A-8748-82CEFB5ED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010472"/>
              </p:ext>
            </p:extLst>
          </p:nvPr>
        </p:nvGraphicFramePr>
        <p:xfrm>
          <a:off x="402773" y="1317588"/>
          <a:ext cx="5693228" cy="203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4AE789-1B8B-744B-99A7-2509BB023B01}"/>
              </a:ext>
            </a:extLst>
          </p:cNvPr>
          <p:cNvSpPr txBox="1"/>
          <p:nvPr/>
        </p:nvSpPr>
        <p:spPr>
          <a:xfrm>
            <a:off x="8001000" y="871636"/>
            <a:ext cx="3441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Funding Statistics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2E13B-301C-6D6A-9D77-41AFAFE56AB4}"/>
              </a:ext>
            </a:extLst>
          </p:cNvPr>
          <p:cNvSpPr txBox="1"/>
          <p:nvPr/>
        </p:nvSpPr>
        <p:spPr>
          <a:xfrm>
            <a:off x="6379026" y="1317588"/>
            <a:ext cx="5562601" cy="3447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New Bedford/Cape &amp; Islands </a:t>
            </a:r>
            <a:r>
              <a:rPr lang="en-US" sz="2000"/>
              <a:t>applicants and collaborators to receive $742,000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Commercial fishing industry </a:t>
            </a:r>
            <a:r>
              <a:rPr lang="en-US" sz="2000"/>
              <a:t>to receive $375,000 (32%)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Commercial fishing vessel contracts </a:t>
            </a:r>
            <a:r>
              <a:rPr lang="en-US" sz="2000"/>
              <a:t>account for $160,000 (14%)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Massachusetts commercial fishing industry </a:t>
            </a:r>
            <a:r>
              <a:rPr lang="en-US" sz="2000"/>
              <a:t>to receive $236,000 (20%)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D96F4-CF2F-1A4E-3B7F-B42AE917001A}"/>
              </a:ext>
            </a:extLst>
          </p:cNvPr>
          <p:cNvSpPr txBox="1"/>
          <p:nvPr/>
        </p:nvSpPr>
        <p:spPr>
          <a:xfrm>
            <a:off x="6543089" y="4938558"/>
            <a:ext cx="5234474" cy="169277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>
                <a:solidFill>
                  <a:schemeClr val="tx1"/>
                </a:solidFill>
              </a:rPr>
              <a:t>Thank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All applicants and industry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EEA Grant Management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FIF grant reviewers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DMF staff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603FF5-6211-D55F-6660-02E4C49D2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709738" y="2200275"/>
            <a:ext cx="0" cy="4381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65937F-5F37-8755-C0BC-8AB35DC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719388" y="2200275"/>
            <a:ext cx="0" cy="4381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D2CA52-9D35-8496-BC8A-62CB1549E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395788" y="2200275"/>
            <a:ext cx="0" cy="4381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0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fshore wind turbines and platforms in the ocean. ">
            <a:extLst>
              <a:ext uri="{FF2B5EF4-FFF2-40B4-BE49-F238E27FC236}">
                <a16:creationId xmlns:a16="http://schemas.microsoft.com/office/drawing/2014/main" id="{E52DB45E-005E-AACC-213A-018512120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54841-B751-27B5-7CD9-81387C5A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9017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6B418BD654845B96A3D233015CAAA" ma:contentTypeVersion="3" ma:contentTypeDescription="Create a new document." ma:contentTypeScope="" ma:versionID="d204cbab9457b0d378871b8eb69dcaa3">
  <xsd:schema xmlns:xsd="http://www.w3.org/2001/XMLSchema" xmlns:xs="http://www.w3.org/2001/XMLSchema" xmlns:p="http://schemas.microsoft.com/office/2006/metadata/properties" xmlns:ns2="1b14dc82-30f8-43b8-a930-c41917c4a797" targetNamespace="http://schemas.microsoft.com/office/2006/metadata/properties" ma:root="true" ma:fieldsID="b2372aa4b8743523357ebcb7416049d8" ns2:_="">
    <xsd:import namespace="1b14dc82-30f8-43b8-a930-c41917c4a7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4dc82-30f8-43b8-a930-c41917c4a7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AED4A8-C37A-4F89-9ED9-AD40AEBB7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14dc82-30f8-43b8-a930-c41917c4a7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B06D0A-9388-47EB-B188-FD48FD63D0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E80513-1D0C-470A-BCCF-CBED9DEAD09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1338</Words>
  <Application>Microsoft Office PowerPoint</Application>
  <PresentationFormat>Widescreen</PresentationFormat>
  <Paragraphs>200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Aptos Narrow</vt:lpstr>
      <vt:lpstr>Arial</vt:lpstr>
      <vt:lpstr>Calibri</vt:lpstr>
      <vt:lpstr>Wingdings</vt:lpstr>
      <vt:lpstr>Office Theme</vt:lpstr>
      <vt:lpstr>Massachusetts Fisheries Innovation Fund</vt:lpstr>
      <vt:lpstr>Massachusetts Fisheries Innovation Fund Background</vt:lpstr>
      <vt:lpstr>Massachusetts Fisheries Innovation Fund Update</vt:lpstr>
      <vt:lpstr>Massachusetts Fisheries Innovation Fund Awards</vt:lpstr>
      <vt:lpstr>Fisheries Innovation Fund Awarded Project Details 1</vt:lpstr>
      <vt:lpstr>Fisheries Innovation Fund Awarded Project Details 2</vt:lpstr>
      <vt:lpstr>Fisheries Innovation Fund Awarded Project Details 3</vt:lpstr>
      <vt:lpstr>Massachusetts Fisheries Innovation Fund Summary</vt:lpstr>
      <vt:lpstr>Questions?</vt:lpstr>
      <vt:lpstr>Port Profile Update</vt:lpstr>
      <vt:lpstr>Port Profile Timeline</vt:lpstr>
      <vt:lpstr>Flounder Processing Focus Group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Schondelmeier, Brad (FWE)</dc:creator>
  <cp:lastModifiedBy>Morgan, Bradlie (FWE)</cp:lastModifiedBy>
  <cp:revision>5</cp:revision>
  <dcterms:created xsi:type="dcterms:W3CDTF">2025-12-11T18:55:49Z</dcterms:created>
  <dcterms:modified xsi:type="dcterms:W3CDTF">2025-12-23T16:21:55Z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0x010100EB56B418BD654845B96A3D233015CAAA</vt:lpwstr>
  </property>
</Properties>
</file>