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7"/>
  </p:notesMasterIdLst>
  <p:handoutMasterIdLst>
    <p:handoutMasterId r:id="rId8"/>
  </p:handoutMasterIdLst>
  <p:sldIdLst>
    <p:sldId id="257" r:id="rId2"/>
    <p:sldId id="359" r:id="rId3"/>
    <p:sldId id="373" r:id="rId4"/>
    <p:sldId id="387" r:id="rId5"/>
    <p:sldId id="386" r:id="rId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4660"/>
  </p:normalViewPr>
  <p:slideViewPr>
    <p:cSldViewPr>
      <p:cViewPr varScale="1">
        <p:scale>
          <a:sx n="63" d="100"/>
          <a:sy n="63" d="100"/>
        </p:scale>
        <p:origin x="1388"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027" y="0"/>
            <a:ext cx="2972421"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1/7/2022</a:t>
            </a:fld>
            <a:endParaRPr lang="en-US" dirty="0"/>
          </a:p>
        </p:txBody>
      </p:sp>
      <p:sp>
        <p:nvSpPr>
          <p:cNvPr id="4" name="Footer Placeholder 3"/>
          <p:cNvSpPr>
            <a:spLocks noGrp="1"/>
          </p:cNvSpPr>
          <p:nvPr>
            <p:ph type="ftr" sz="quarter" idx="2"/>
          </p:nvPr>
        </p:nvSpPr>
        <p:spPr>
          <a:xfrm>
            <a:off x="1" y="8829675"/>
            <a:ext cx="2972421"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027" y="8829675"/>
            <a:ext cx="2972421"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1/7/2022</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184392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4</a:t>
            </a:fld>
            <a:endParaRPr lang="en-US" dirty="0"/>
          </a:p>
        </p:txBody>
      </p:sp>
    </p:spTree>
    <p:extLst>
      <p:ext uri="{BB962C8B-B14F-4D97-AF65-F5344CB8AC3E}">
        <p14:creationId xmlns:p14="http://schemas.microsoft.com/office/powerpoint/2010/main" val="1846538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5</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4000" b="1" dirty="0">
              <a:solidFill>
                <a:srgbClr val="FF0000"/>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3000" b="1" dirty="0">
                <a:solidFill>
                  <a:srgbClr val="FFFFFF"/>
                </a:solidFill>
                <a:latin typeface="Calibri" pitchFamily="34" charset="0"/>
              </a:rPr>
              <a:t>Commission on Methamphetamine Use</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2308324"/>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Executive Office of Health &amp;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January 11, 2022</a:t>
            </a:r>
          </a:p>
          <a:p>
            <a:pPr algn="ctr" fontAlgn="base">
              <a:spcBef>
                <a:spcPct val="0"/>
              </a:spcBef>
              <a:spcAft>
                <a:spcPct val="0"/>
              </a:spcAft>
              <a:defRPr/>
            </a:pPr>
            <a:r>
              <a:rPr lang="en-US" sz="2400" b="1" dirty="0">
                <a:solidFill>
                  <a:srgbClr val="003366"/>
                </a:solidFill>
                <a:latin typeface="Calibri" pitchFamily="34" charset="0"/>
              </a:rPr>
              <a:t>2:00 - 3:30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Zoom</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3682226"/>
          </a:xfrm>
          <a:prstGeom prst="rect">
            <a:avLst/>
          </a:prstGeom>
        </p:spPr>
        <p:txBody>
          <a:bodyPr wrap="square" rtlCol="0">
            <a:spAutoFit/>
          </a:bodyPr>
          <a:lstStyle/>
          <a:p>
            <a:pPr marL="457200" indent="-457200">
              <a:lnSpc>
                <a:spcPct val="200000"/>
              </a:lnSpc>
              <a:buFont typeface="+mj-lt"/>
              <a:buAutoNum type="arabicPeriod"/>
            </a:pPr>
            <a:r>
              <a:rPr lang="en-US" sz="2400" b="1" dirty="0">
                <a:solidFill>
                  <a:schemeClr val="dk1"/>
                </a:solidFill>
                <a:latin typeface="Calibri" panose="020F0502020204030204" pitchFamily="34" charset="0"/>
              </a:rPr>
              <a:t>Welcome</a:t>
            </a:r>
          </a:p>
          <a:p>
            <a:pPr marL="457200" indent="-457200">
              <a:lnSpc>
                <a:spcPct val="200000"/>
              </a:lnSpc>
              <a:buFont typeface="+mj-lt"/>
              <a:buAutoNum type="arabicPeriod"/>
            </a:pPr>
            <a:r>
              <a:rPr lang="en-US" sz="2400" b="1" dirty="0">
                <a:solidFill>
                  <a:schemeClr val="dk1"/>
                </a:solidFill>
                <a:latin typeface="Calibri" panose="020F0502020204030204" pitchFamily="34" charset="0"/>
              </a:rPr>
              <a:t>Approval of 12/8 Meeting Minutes</a:t>
            </a:r>
          </a:p>
          <a:p>
            <a:pPr marL="457200" indent="-457200">
              <a:lnSpc>
                <a:spcPct val="200000"/>
              </a:lnSpc>
              <a:buFont typeface="+mj-lt"/>
              <a:buAutoNum type="arabicPeriod"/>
            </a:pPr>
            <a:r>
              <a:rPr lang="en-US" sz="2400" b="1" dirty="0">
                <a:solidFill>
                  <a:schemeClr val="dk1"/>
                </a:solidFill>
                <a:latin typeface="Calibri" panose="020F0502020204030204" pitchFamily="34" charset="0"/>
              </a:rPr>
              <a:t>Discussion of Commission Members’ Goals</a:t>
            </a:r>
          </a:p>
          <a:p>
            <a:pPr marL="457200" indent="-457200">
              <a:lnSpc>
                <a:spcPct val="200000"/>
              </a:lnSpc>
              <a:buFont typeface="+mj-lt"/>
              <a:buAutoNum type="arabicPeriod"/>
            </a:pPr>
            <a:r>
              <a:rPr lang="en-US" sz="2400" b="1" dirty="0">
                <a:solidFill>
                  <a:schemeClr val="dk1"/>
                </a:solidFill>
                <a:latin typeface="Calibri" panose="020F0502020204030204" pitchFamily="34" charset="0"/>
              </a:rPr>
              <a:t>Lived Experience Panel</a:t>
            </a:r>
          </a:p>
          <a:p>
            <a:pPr marL="457200" indent="-457200">
              <a:lnSpc>
                <a:spcPct val="200000"/>
              </a:lnSpc>
              <a:buFont typeface="+mj-lt"/>
              <a:buAutoNum type="arabicPeriod"/>
            </a:pPr>
            <a:r>
              <a:rPr lang="en-US" sz="2400" b="1" dirty="0">
                <a:solidFill>
                  <a:schemeClr val="dk1"/>
                </a:solidFill>
                <a:latin typeface="Calibri" panose="020F0502020204030204" pitchFamily="34" charset="0"/>
              </a:rPr>
              <a:t>Upcoming Meetings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37595"/>
            <a:ext cx="8610600" cy="5262979"/>
          </a:xfrm>
          <a:prstGeom prst="rect">
            <a:avLst/>
          </a:prstGeom>
        </p:spPr>
        <p:txBody>
          <a:bodyPr wrap="square" rtlCol="0">
            <a:spAutoFit/>
          </a:bodyPr>
          <a:lstStyle/>
          <a:p>
            <a:r>
              <a:rPr lang="en-US" sz="1200" b="1" dirty="0">
                <a:latin typeface="Calibri" panose="020F0502020204030204" pitchFamily="34" charset="0"/>
              </a:rPr>
              <a:t>Legal Authority: </a:t>
            </a:r>
            <a:r>
              <a:rPr lang="en-US" sz="1200" dirty="0">
                <a:latin typeface="Calibri" panose="020F0502020204030204" pitchFamily="34" charset="0"/>
              </a:rPr>
              <a:t>Section 131 of Chapter 24 of the Acts of 2021</a:t>
            </a:r>
            <a:endParaRPr lang="en-US" sz="1200" dirty="0">
              <a:solidFill>
                <a:srgbClr val="FF0000"/>
              </a:solidFill>
              <a:latin typeface="Calibri" panose="020F0502020204030204" pitchFamily="34" charset="0"/>
            </a:endParaRPr>
          </a:p>
          <a:p>
            <a:pPr lvl="0"/>
            <a:endParaRPr lang="en-US" sz="1200" b="1" dirty="0">
              <a:latin typeface="Calibri" panose="020F0502020204030204" pitchFamily="34" charset="0"/>
            </a:endParaRPr>
          </a:p>
          <a:p>
            <a:pPr lvl="0"/>
            <a:r>
              <a:rPr lang="en-US" sz="1200" b="1" dirty="0">
                <a:latin typeface="Calibri" panose="020F0502020204030204" pitchFamily="34" charset="0"/>
              </a:rPr>
              <a:t>Purpose: </a:t>
            </a:r>
            <a:r>
              <a:rPr lang="en-US" sz="1200" dirty="0">
                <a:latin typeface="Calibri" panose="020F0502020204030204" pitchFamily="34" charset="0"/>
              </a:rPr>
              <a:t>Study and make recommendations regarding methamphetamine and other stimulant use in the Commonwealth.</a:t>
            </a:r>
          </a:p>
          <a:p>
            <a:pPr lvl="0"/>
            <a:endParaRPr lang="en-US" sz="1200" b="1" dirty="0">
              <a:latin typeface="Calibri" panose="020F0502020204030204" pitchFamily="34" charset="0"/>
            </a:endParaRPr>
          </a:p>
          <a:p>
            <a:pPr lvl="0"/>
            <a:r>
              <a:rPr lang="en-US" sz="1200" b="1" dirty="0">
                <a:latin typeface="Calibri" panose="020F0502020204030204" pitchFamily="34" charset="0"/>
              </a:rPr>
              <a:t>The Commission shall:</a:t>
            </a:r>
          </a:p>
          <a:p>
            <a:pPr marL="171450" lvl="0" indent="-171450">
              <a:buFont typeface="Arial" panose="020B0604020202020204" pitchFamily="34" charset="0"/>
              <a:buChar char="•"/>
            </a:pPr>
            <a:r>
              <a:rPr lang="en-US" sz="1200" b="1" dirty="0">
                <a:latin typeface="Calibri" panose="020F0502020204030204" pitchFamily="34" charset="0"/>
              </a:rPr>
              <a:t>Create aggregate demographic and geographic profiles</a:t>
            </a:r>
            <a:r>
              <a:rPr lang="en-US" sz="1200" dirty="0">
                <a:latin typeface="Calibri" panose="020F0502020204030204" pitchFamily="34" charset="0"/>
              </a:rPr>
              <a:t> of individuals who use methamphetamines and other stimulants, including identifying populations most vulnerable to use;</a:t>
            </a:r>
          </a:p>
          <a:p>
            <a:pPr marL="171450" lvl="0" indent="-171450">
              <a:buFont typeface="Arial" panose="020B0604020202020204" pitchFamily="34" charset="0"/>
              <a:buChar char="•"/>
            </a:pPr>
            <a:r>
              <a:rPr lang="en-US" sz="1200" b="1" dirty="0">
                <a:latin typeface="Calibri" panose="020F0502020204030204" pitchFamily="34" charset="0"/>
              </a:rPr>
              <a:t>Examine the current availability of, and barriers to providing, harm reduction services and treatment</a:t>
            </a:r>
            <a:r>
              <a:rPr lang="en-US" sz="1200" dirty="0">
                <a:latin typeface="Calibri" panose="020F0502020204030204" pitchFamily="34" charset="0"/>
              </a:rPr>
              <a:t> to individuals with a stimulant use disorder, including, but not limited to, in outpatient treatment, rehabilitation and continuum of care settings; </a:t>
            </a:r>
          </a:p>
          <a:p>
            <a:pPr marL="171450" lvl="0" indent="-171450">
              <a:buFont typeface="Arial" panose="020B0604020202020204" pitchFamily="34" charset="0"/>
              <a:buChar char="•"/>
            </a:pPr>
            <a:r>
              <a:rPr lang="en-US" sz="1200" b="1" dirty="0">
                <a:latin typeface="Calibri" panose="020F0502020204030204" pitchFamily="34" charset="0"/>
              </a:rPr>
              <a:t>Examine existing efforts undertaken by healthcare providers and the existing body of research around best practices for treating</a:t>
            </a:r>
            <a:r>
              <a:rPr lang="en-US" sz="1200" dirty="0">
                <a:latin typeface="Calibri" panose="020F0502020204030204" pitchFamily="34" charset="0"/>
              </a:rPr>
              <a:t> individuals with a stimulant use disorders, including, but not limited to, evidence for medication treatment for stimulant use disorder, the need for treatment of co-occurring disorders and how to create safe and therapeutic environments in inpatient and outpatient healthcare settings; </a:t>
            </a:r>
          </a:p>
          <a:p>
            <a:pPr marL="171450" lvl="0" indent="-171450">
              <a:buFont typeface="Arial" panose="020B0604020202020204" pitchFamily="34" charset="0"/>
              <a:buChar char="•"/>
            </a:pPr>
            <a:r>
              <a:rPr lang="en-US" sz="1200" b="1" dirty="0">
                <a:latin typeface="Calibri" panose="020F0502020204030204" pitchFamily="34" charset="0"/>
              </a:rPr>
              <a:t>Examine existing efforts undertaken by service providers and the existing body of research around best practices for harm reduction efforts</a:t>
            </a:r>
            <a:r>
              <a:rPr lang="en-US" sz="1200" dirty="0">
                <a:latin typeface="Calibri" panose="020F0502020204030204" pitchFamily="34" charset="0"/>
              </a:rPr>
              <a:t> in working with individuals using stimulants, including, but not limited to, contingency management; </a:t>
            </a:r>
          </a:p>
          <a:p>
            <a:pPr marL="171450" lvl="0" indent="-171450">
              <a:buFont typeface="Arial" panose="020B0604020202020204" pitchFamily="34" charset="0"/>
              <a:buChar char="•"/>
            </a:pPr>
            <a:r>
              <a:rPr lang="en-US" sz="1200" b="1" dirty="0">
                <a:latin typeface="Calibri" panose="020F0502020204030204" pitchFamily="34" charset="0"/>
              </a:rPr>
              <a:t>Examine the intersections among stimulant use and sexual health</a:t>
            </a:r>
            <a:r>
              <a:rPr lang="en-US" sz="1200" dirty="0">
                <a:latin typeface="Calibri" panose="020F0502020204030204" pitchFamily="34" charset="0"/>
              </a:rPr>
              <a:t>, particularly among the lesbian, gay, bisexual, transgender, queer and questioning community; </a:t>
            </a:r>
          </a:p>
          <a:p>
            <a:pPr marL="171450" lvl="0" indent="-171450">
              <a:buFont typeface="Arial" panose="020B0604020202020204" pitchFamily="34" charset="0"/>
              <a:buChar char="•"/>
            </a:pPr>
            <a:r>
              <a:rPr lang="en-US" sz="1200" b="1" dirty="0">
                <a:latin typeface="Calibri" panose="020F0502020204030204" pitchFamily="34" charset="0"/>
              </a:rPr>
              <a:t>Examine the intersections between stimulant use and homelessness</a:t>
            </a:r>
            <a:r>
              <a:rPr lang="en-US" sz="1200" dirty="0">
                <a:latin typeface="Calibri" panose="020F0502020204030204" pitchFamily="34" charset="0"/>
              </a:rPr>
              <a:t>; </a:t>
            </a:r>
          </a:p>
          <a:p>
            <a:pPr marL="171450" lvl="0" indent="-171450">
              <a:buFont typeface="Arial" panose="020B0604020202020204" pitchFamily="34" charset="0"/>
              <a:buChar char="•"/>
            </a:pPr>
            <a:r>
              <a:rPr lang="en-US" sz="1200" b="1" dirty="0">
                <a:latin typeface="Calibri" panose="020F0502020204030204" pitchFamily="34" charset="0"/>
              </a:rPr>
              <a:t>Examine existing efforts undertaken by emergency medical service providers and law enforcement officials</a:t>
            </a:r>
            <a:r>
              <a:rPr lang="en-US" sz="1200" dirty="0">
                <a:latin typeface="Calibri" panose="020F0502020204030204" pitchFamily="34" charset="0"/>
              </a:rPr>
              <a:t> and the existing body of research on best practices for interacting with individuals with a stimulant use disorder, including, but not limited to, how to de-escalate situations and provide safety and security guidance to health care facilities and local police officers; </a:t>
            </a:r>
          </a:p>
          <a:p>
            <a:pPr marL="171450" lvl="0" indent="-171450">
              <a:buFont typeface="Arial" panose="020B0604020202020204" pitchFamily="34" charset="0"/>
              <a:buChar char="•"/>
            </a:pPr>
            <a:r>
              <a:rPr lang="en-US" sz="1200" b="1" dirty="0">
                <a:latin typeface="Calibri" panose="020F0502020204030204" pitchFamily="34" charset="0"/>
              </a:rPr>
              <a:t>Examine the source, quantity, potency and pathways to local areas of illicit methamphetamine and other stimulants</a:t>
            </a:r>
            <a:r>
              <a:rPr lang="en-US" sz="1200" dirty="0">
                <a:latin typeface="Calibri" panose="020F0502020204030204" pitchFamily="34" charset="0"/>
              </a:rPr>
              <a:t>, related substances and products; and </a:t>
            </a:r>
          </a:p>
          <a:p>
            <a:pPr marL="171450" lvl="0" indent="-171450">
              <a:buFont typeface="Arial" panose="020B0604020202020204" pitchFamily="34" charset="0"/>
              <a:buChar char="•"/>
            </a:pPr>
            <a:r>
              <a:rPr lang="en-US" sz="1200" dirty="0">
                <a:latin typeface="Calibri" panose="020F0502020204030204" pitchFamily="34" charset="0"/>
              </a:rPr>
              <a:t>Examine other matters deemed appropriate by the Commission.</a:t>
            </a:r>
          </a:p>
          <a:p>
            <a:pPr lvl="0"/>
            <a:endParaRPr lang="en-US" sz="1200" dirty="0">
              <a:latin typeface="Calibri" panose="020F0502020204030204" pitchFamily="34" charset="0"/>
            </a:endParaRPr>
          </a:p>
          <a:p>
            <a:pPr lvl="0"/>
            <a:r>
              <a:rPr lang="en-US" sz="1200" b="1" dirty="0">
                <a:latin typeface="Calibri" panose="020F0502020204030204" pitchFamily="34" charset="0"/>
              </a:rPr>
              <a:t>The Commission shall submit its findings and recommendations</a:t>
            </a:r>
            <a:r>
              <a:rPr lang="en-US" sz="1200" dirty="0">
                <a:latin typeface="Calibri" panose="020F0502020204030204" pitchFamily="34" charset="0"/>
              </a:rPr>
              <a:t> to the Clerks of the Senate and the House of Representatives, the Joint Committee on Mental Health, Substance Use and Recovery, the Joint Committee on Public Health, the Joint Committee on Public Safety and Homeland Security and the Senate and House Committees on Ways and Means </a:t>
            </a:r>
            <a:r>
              <a:rPr lang="en-US" sz="1200" b="1" dirty="0">
                <a:latin typeface="Calibri" panose="020F0502020204030204" pitchFamily="34" charset="0"/>
              </a:rPr>
              <a:t>not later than March 31, 2022</a:t>
            </a:r>
            <a:r>
              <a:rPr lang="en-US" sz="1200" dirty="0">
                <a:latin typeface="Calibri" panose="020F0502020204030204" pitchFamily="34" charset="0"/>
              </a:rPr>
              <a:t>.</a:t>
            </a:r>
          </a:p>
        </p:txBody>
      </p:sp>
      <p:sp>
        <p:nvSpPr>
          <p:cNvPr id="3" name="Title 2"/>
          <p:cNvSpPr>
            <a:spLocks noGrp="1"/>
          </p:cNvSpPr>
          <p:nvPr>
            <p:ph type="title"/>
          </p:nvPr>
        </p:nvSpPr>
        <p:spPr>
          <a:xfrm>
            <a:off x="812800" y="109538"/>
            <a:ext cx="5664200" cy="762000"/>
          </a:xfrm>
        </p:spPr>
        <p:txBody>
          <a:bodyPr anchor="ctr" anchorCtr="0"/>
          <a:lstStyle/>
          <a:p>
            <a:r>
              <a:rPr lang="en-US" dirty="0"/>
              <a:t>Commission’s Charge</a:t>
            </a:r>
          </a:p>
        </p:txBody>
      </p:sp>
    </p:spTree>
    <p:extLst>
      <p:ext uri="{BB962C8B-B14F-4D97-AF65-F5344CB8AC3E}">
        <p14:creationId xmlns:p14="http://schemas.microsoft.com/office/powerpoint/2010/main" val="1343751749"/>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1571685"/>
            <a:ext cx="7924800" cy="4524315"/>
          </a:xfrm>
          <a:prstGeom prst="rect">
            <a:avLst/>
          </a:prstGeom>
        </p:spPr>
        <p:txBody>
          <a:bodyPr wrap="square" rtlCol="0">
            <a:spAutoFit/>
          </a:bodyPr>
          <a:lstStyle/>
          <a:p>
            <a:r>
              <a:rPr lang="en-US" sz="2400" b="1" dirty="0">
                <a:solidFill>
                  <a:schemeClr val="dk1"/>
                </a:solidFill>
                <a:latin typeface="Calibri" panose="020F0502020204030204" pitchFamily="34" charset="0"/>
              </a:rPr>
              <a:t>Prentice Crowell</a:t>
            </a:r>
          </a:p>
          <a:p>
            <a:r>
              <a:rPr lang="en-US" sz="2400" dirty="0">
                <a:solidFill>
                  <a:schemeClr val="dk1"/>
                </a:solidFill>
                <a:latin typeface="Calibri" panose="020F0502020204030204" pitchFamily="34" charset="0"/>
              </a:rPr>
              <a:t>Arbor Hospital</a:t>
            </a:r>
          </a:p>
          <a:p>
            <a:r>
              <a:rPr lang="en-US" sz="2400" dirty="0">
                <a:solidFill>
                  <a:schemeClr val="dk1"/>
                </a:solidFill>
                <a:latin typeface="Calibri" panose="020F0502020204030204" pitchFamily="34" charset="0"/>
              </a:rPr>
              <a:t>Safe and Sound Recovery Center</a:t>
            </a:r>
          </a:p>
          <a:p>
            <a:endParaRPr lang="en-US" sz="2400" b="1"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Stephen Murray</a:t>
            </a:r>
          </a:p>
          <a:p>
            <a:r>
              <a:rPr lang="en-US" sz="2400" dirty="0">
                <a:solidFill>
                  <a:schemeClr val="dk1"/>
                </a:solidFill>
                <a:latin typeface="Calibri" panose="020F0502020204030204" pitchFamily="34" charset="0"/>
              </a:rPr>
              <a:t>Boston Medical Center</a:t>
            </a:r>
          </a:p>
          <a:p>
            <a:endParaRPr lang="en-US" sz="2400" b="1"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James Duffy</a:t>
            </a:r>
          </a:p>
          <a:p>
            <a:r>
              <a:rPr lang="en-US" sz="2400" dirty="0">
                <a:solidFill>
                  <a:schemeClr val="dk1"/>
                </a:solidFill>
                <a:latin typeface="Calibri" panose="020F0502020204030204" pitchFamily="34" charset="0"/>
              </a:rPr>
              <a:t>AHOPE</a:t>
            </a:r>
          </a:p>
          <a:p>
            <a:endParaRPr lang="en-US" sz="2400" dirty="0">
              <a:solidFill>
                <a:schemeClr val="dk1"/>
              </a:solidFill>
              <a:latin typeface="Calibri" panose="020F0502020204030204" pitchFamily="34" charset="0"/>
            </a:endParaRPr>
          </a:p>
          <a:p>
            <a:r>
              <a:rPr lang="en-US" sz="2400" b="1" dirty="0">
                <a:solidFill>
                  <a:schemeClr val="dk1"/>
                </a:solidFill>
                <a:latin typeface="Calibri" panose="020F0502020204030204" pitchFamily="34" charset="0"/>
              </a:rPr>
              <a:t>Mitchell </a:t>
            </a:r>
            <a:r>
              <a:rPr lang="en-US" sz="2400" b="1" dirty="0" err="1">
                <a:solidFill>
                  <a:schemeClr val="dk1"/>
                </a:solidFill>
                <a:latin typeface="Calibri" panose="020F0502020204030204" pitchFamily="34" charset="0"/>
              </a:rPr>
              <a:t>Barys</a:t>
            </a:r>
            <a:endParaRPr lang="en-US" sz="2400" b="1" dirty="0">
              <a:solidFill>
                <a:schemeClr val="dk1"/>
              </a:solidFill>
              <a:latin typeface="Calibri" panose="020F0502020204030204" pitchFamily="34" charset="0"/>
            </a:endParaRPr>
          </a:p>
          <a:p>
            <a:r>
              <a:rPr lang="en-US" sz="2400" dirty="0">
                <a:solidFill>
                  <a:schemeClr val="dk1"/>
                </a:solidFill>
                <a:latin typeface="Calibri" panose="020F0502020204030204" pitchFamily="34" charset="0"/>
              </a:rPr>
              <a:t>Peer Advocate</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Lived Experience Panel</a:t>
            </a:r>
          </a:p>
        </p:txBody>
      </p:sp>
    </p:spTree>
    <p:extLst>
      <p:ext uri="{BB962C8B-B14F-4D97-AF65-F5344CB8AC3E}">
        <p14:creationId xmlns:p14="http://schemas.microsoft.com/office/powerpoint/2010/main" val="195588312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a:t>
            </a:r>
          </a:p>
        </p:txBody>
      </p:sp>
      <p:graphicFrame>
        <p:nvGraphicFramePr>
          <p:cNvPr id="5" name="Table 4"/>
          <p:cNvGraphicFramePr>
            <a:graphicFrameLocks noGrp="1"/>
          </p:cNvGraphicFramePr>
          <p:nvPr>
            <p:extLst>
              <p:ext uri="{D42A27DB-BD31-4B8C-83A1-F6EECF244321}">
                <p14:modId xmlns:p14="http://schemas.microsoft.com/office/powerpoint/2010/main" val="3514410832"/>
              </p:ext>
            </p:extLst>
          </p:nvPr>
        </p:nvGraphicFramePr>
        <p:xfrm>
          <a:off x="533400" y="1219200"/>
          <a:ext cx="8117840" cy="2336800"/>
        </p:xfrm>
        <a:graphic>
          <a:graphicData uri="http://schemas.openxmlformats.org/drawingml/2006/table">
            <a:tbl>
              <a:tblPr firstRow="1" bandRow="1">
                <a:tableStyleId>{2A488322-F2BA-4B5B-9748-0D474271808F}</a:tableStyleId>
              </a:tblPr>
              <a:tblGrid>
                <a:gridCol w="2743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a:txBody>
                    <a:bodyPr/>
                    <a:lstStyle/>
                    <a:p>
                      <a:pPr marL="112713" indent="0"/>
                      <a:r>
                        <a:rPr lang="en-US" sz="22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February 8,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1:00 - 2:30 pm</a:t>
                      </a:r>
                      <a:endParaRPr lang="en-US" sz="2000" i="0" dirty="0">
                        <a:solidFill>
                          <a:schemeClr val="dk1"/>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0" dirty="0">
                          <a:latin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March 8,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i="0" dirty="0">
                          <a:solidFill>
                            <a:schemeClr val="tx1"/>
                          </a:solidFill>
                          <a:latin typeface="Calibri" panose="020F0502020204030204" pitchFamily="34" charset="0"/>
                        </a:rPr>
                        <a:t>1:00 - 2:30 pm</a:t>
                      </a:r>
                      <a:endParaRPr lang="en-US" sz="2000" i="0" dirty="0">
                        <a:solidFill>
                          <a:schemeClr val="dk1"/>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0" dirty="0">
                          <a:latin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195613"/>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March 31, 2022 – </a:t>
                      </a:r>
                      <a:r>
                        <a:rPr lang="en-US" sz="2000" i="1" dirty="0">
                          <a:solidFill>
                            <a:schemeClr val="tx1"/>
                          </a:solidFill>
                          <a:latin typeface="Calibri" panose="020F0502020204030204" pitchFamily="34" charset="0"/>
                        </a:rPr>
                        <a:t>Submission of Commission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endParaRPr lang="en-US" sz="2000" dirty="0">
                        <a:solidFill>
                          <a:schemeClr val="dk1"/>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2000" b="0" i="1" dirty="0">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31461379"/>
                  </a:ext>
                </a:extLst>
              </a:tr>
            </a:tbl>
          </a:graphicData>
        </a:graphic>
      </p:graphicFrame>
    </p:spTree>
    <p:extLst>
      <p:ext uri="{BB962C8B-B14F-4D97-AF65-F5344CB8AC3E}">
        <p14:creationId xmlns:p14="http://schemas.microsoft.com/office/powerpoint/2010/main" val="34235450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7776</TotalTime>
  <Words>500</Words>
  <Application>Microsoft Office PowerPoint</Application>
  <PresentationFormat>On-screen Show (4:3)</PresentationFormat>
  <Paragraphs>61</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Courier New</vt:lpstr>
      <vt:lpstr>1_Blue Presentation Template - MA HHS - small logos</vt:lpstr>
      <vt:lpstr>PowerPoint Presentation</vt:lpstr>
      <vt:lpstr>Agenda</vt:lpstr>
      <vt:lpstr>Commission’s Charge</vt:lpstr>
      <vt:lpstr>Lived Experience Panel</vt:lpstr>
      <vt:lpstr>Upcoming Meetings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679</cp:revision>
  <cp:lastPrinted>2021-05-07T12:19:03Z</cp:lastPrinted>
  <dcterms:created xsi:type="dcterms:W3CDTF">2014-04-27T20:43:35Z</dcterms:created>
  <dcterms:modified xsi:type="dcterms:W3CDTF">2022-01-07T16:20:06Z</dcterms:modified>
</cp:coreProperties>
</file>