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57" r:id="rId2"/>
    <p:sldId id="359" r:id="rId3"/>
    <p:sldId id="405" r:id="rId4"/>
    <p:sldId id="402" r:id="rId5"/>
    <p:sldId id="373" r:id="rId6"/>
    <p:sldId id="406" r:id="rId7"/>
    <p:sldId id="407" r:id="rId8"/>
    <p:sldId id="386" r:id="rId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p:cViewPr varScale="1">
        <p:scale>
          <a:sx n="86" d="100"/>
          <a:sy n="86" d="100"/>
        </p:scale>
        <p:origin x="154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12/2/2021</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12/2/2021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518031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8</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commission-on-methamphetamine-use@mass.gov" TargetMode="External"/><Relationship Id="rId2" Type="http://schemas.openxmlformats.org/officeDocument/2006/relationships/hyperlink" Target="https://www.mass.gov/orgs/commission-on-methamphetamine-use"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Commission on Methamphetamine Use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December 8, 2021</a:t>
            </a:r>
          </a:p>
          <a:p>
            <a:pPr algn="ctr" fontAlgn="base">
              <a:spcBef>
                <a:spcPct val="0"/>
              </a:spcBef>
              <a:spcAft>
                <a:spcPct val="0"/>
              </a:spcAft>
              <a:defRPr/>
            </a:pPr>
            <a:r>
              <a:rPr lang="en-US" sz="2400" b="1" dirty="0">
                <a:solidFill>
                  <a:srgbClr val="003366"/>
                </a:solidFill>
                <a:latin typeface="Calibri" pitchFamily="34" charset="0"/>
              </a:rPr>
              <a:t>2:30 - 4:00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WebEx</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154984"/>
          </a:xfrm>
          <a:prstGeom prst="rect">
            <a:avLst/>
          </a:prstGeom>
        </p:spPr>
        <p:txBody>
          <a:bodyPr wrap="square" rtlCol="0">
            <a:spAutoFit/>
          </a:bodyPr>
          <a:lstStyle/>
          <a:p>
            <a:pPr marL="457200" indent="-457200">
              <a:buFont typeface="+mj-lt"/>
              <a:buAutoNum type="arabicPeriod"/>
            </a:pPr>
            <a:r>
              <a:rPr lang="en-US" sz="2400" b="1" dirty="0">
                <a:solidFill>
                  <a:schemeClr val="dk1"/>
                </a:solidFill>
                <a:latin typeface="Calibri" panose="020F0502020204030204" pitchFamily="34" charset="0"/>
              </a:rPr>
              <a:t>Oath, Welcome, and Introductions</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Open Meeting Law and Conflict of Interest Overview</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Commission’s Charge</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Overview of Methamphetamine and Stimulant Use in the Commonwealth</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Discussion of Commission Members’ Goals</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Commission Webpage and Mailbox</a:t>
            </a:r>
          </a:p>
          <a:p>
            <a:pPr marL="457200" indent="-457200">
              <a:buFont typeface="+mj-lt"/>
              <a:buAutoNum type="arabicPeriod"/>
            </a:pPr>
            <a:endParaRPr lang="en-US" sz="1200" b="1" dirty="0">
              <a:solidFill>
                <a:schemeClr val="dk1"/>
              </a:solidFill>
              <a:latin typeface="Calibri" panose="020F0502020204030204" pitchFamily="34" charset="0"/>
            </a:endParaRPr>
          </a:p>
          <a:p>
            <a:pPr marL="457200" indent="-457200">
              <a:buFont typeface="+mj-lt"/>
              <a:buAutoNum type="arabicPeriod"/>
            </a:pPr>
            <a:r>
              <a:rPr lang="en-US" sz="2400" b="1" dirty="0">
                <a:solidFill>
                  <a:schemeClr val="dk1"/>
                </a:solidFill>
                <a:latin typeface="Calibri" panose="020F0502020204030204" pitchFamily="34" charset="0"/>
              </a:rPr>
              <a:t>Proposed Meeting Schedule</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066800"/>
            <a:ext cx="8839200" cy="5410200"/>
          </a:xfrm>
          <a:prstGeom prst="rect">
            <a:avLst/>
          </a:prstGeom>
        </p:spPr>
        <p:txBody>
          <a:bodyPr wrap="square" numCol="3" rtlCol="0">
            <a:noAutofit/>
          </a:bodyPr>
          <a:lstStyle/>
          <a:p>
            <a:r>
              <a:rPr lang="en-US" sz="1200" b="1" dirty="0">
                <a:latin typeface="Calibri" panose="020F0502020204030204" pitchFamily="34" charset="0"/>
                <a:cs typeface="Calibri" panose="020F0502020204030204" pitchFamily="34" charset="0"/>
              </a:rPr>
              <a:t>Marylou Sudders </a:t>
            </a:r>
            <a:r>
              <a:rPr lang="en-US" sz="1200" b="1" i="1" dirty="0">
                <a:latin typeface="Calibri" panose="020F0502020204030204" pitchFamily="34" charset="0"/>
                <a:cs typeface="Calibri" panose="020F0502020204030204" pitchFamily="34" charset="0"/>
              </a:rPr>
              <a:t>(chair)</a:t>
            </a:r>
          </a:p>
          <a:p>
            <a:r>
              <a:rPr lang="en-US" sz="1200" dirty="0">
                <a:latin typeface="Calibri" panose="020F0502020204030204" pitchFamily="34" charset="0"/>
                <a:cs typeface="Calibri" panose="020F0502020204030204" pitchFamily="34" charset="0"/>
              </a:rPr>
              <a:t>Secretary, Executive Office of Health</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and Human Services</a:t>
            </a:r>
          </a:p>
          <a:p>
            <a:endParaRPr lang="en-US" sz="12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Brian K. Andrews</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President, County Ambulance, Inc. &amp; Director, Mass Ambulance Association Board</a:t>
            </a:r>
            <a:endParaRPr lang="en-US" sz="1200" i="0" u="none" strike="noStrike" dirty="0">
              <a:effectLst/>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Julie Burns</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President &amp; CEO, RIZE Massachusetts</a:t>
            </a:r>
            <a:endParaRPr lang="en-US" sz="1200" i="0" u="none" strike="noStrike" dirty="0">
              <a:effectLst/>
              <a:latin typeface="Calibri" panose="020F0502020204030204" pitchFamily="34" charset="0"/>
              <a:cs typeface="Calibri" panose="020F0502020204030204" pitchFamily="34" charset="0"/>
            </a:endParaRPr>
          </a:p>
          <a:p>
            <a:endParaRPr lang="en-US" sz="1200" b="1" dirty="0">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Deirdre Calvert</a:t>
            </a:r>
          </a:p>
          <a:p>
            <a:pPr marL="0" marR="0" algn="l" rtl="0" eaLnBrk="1" fontAlgn="ctr" latinLnBrk="0" hangingPunct="1">
              <a:lnSpc>
                <a:spcPct val="115000"/>
              </a:lnSpc>
              <a:spcBef>
                <a:spcPts val="0"/>
              </a:spcBef>
              <a:spcAft>
                <a:spcPts val="0"/>
              </a:spcAft>
            </a:pPr>
            <a:r>
              <a:rPr lang="en-US" sz="1200" dirty="0">
                <a:solidFill>
                  <a:srgbClr val="000000"/>
                </a:solidFill>
                <a:latin typeface="Calibri" panose="020F0502020204030204" pitchFamily="34" charset="0"/>
                <a:cs typeface="Calibri" panose="020F0502020204030204" pitchFamily="34" charset="0"/>
              </a:rPr>
              <a:t>Director, Bureau of Substance Addiction Services, Dept. of Public Health</a:t>
            </a: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Amanda </a:t>
            </a:r>
            <a:r>
              <a:rPr lang="en-US" sz="1200" b="1" i="0" u="none" strike="noStrike" kern="1200" dirty="0" err="1">
                <a:solidFill>
                  <a:srgbClr val="000000"/>
                </a:solidFill>
                <a:effectLst/>
                <a:latin typeface="Calibri" panose="020F0502020204030204" pitchFamily="34" charset="0"/>
                <a:cs typeface="Calibri" panose="020F0502020204030204" pitchFamily="34" charset="0"/>
              </a:rPr>
              <a:t>Consigli</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Public Health Analyst, </a:t>
            </a:r>
            <a:r>
              <a:rPr lang="en-US" sz="1200" dirty="0">
                <a:solidFill>
                  <a:srgbClr val="000000"/>
                </a:solidFill>
                <a:latin typeface="Calibri" panose="020F0502020204030204" pitchFamily="34" charset="0"/>
                <a:cs typeface="Calibri" panose="020F0502020204030204" pitchFamily="34" charset="0"/>
              </a:rPr>
              <a:t>New England High Intensity Drug Trafficking (NEHIDT) Area</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Prentice Crowell</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Safe and Sound Recovery</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Sen. Julian Cyr</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MA Senator</a:t>
            </a: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Jon Davine</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Northampton Fire Chief</a:t>
            </a:r>
            <a:endParaRPr lang="en-US" sz="1200" i="0" u="none" strike="noStrike" dirty="0">
              <a:effectLst/>
              <a:latin typeface="Calibri" panose="020F0502020204030204" pitchFamily="34" charset="0"/>
              <a:cs typeface="Calibri" panose="020F0502020204030204" pitchFamily="34" charset="0"/>
            </a:endParaRPr>
          </a:p>
          <a:p>
            <a:pPr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Thomas W. Fowler</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Chief, Salisbury Police Department</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Kristen Godin, LMHC</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VP for Substance Use Services,</a:t>
            </a:r>
            <a:br>
              <a:rPr lang="en-US" sz="1200" i="0" u="none" strike="noStrike" kern="1200" dirty="0">
                <a:solidFill>
                  <a:srgbClr val="000000"/>
                </a:solidFill>
                <a:effectLst/>
                <a:latin typeface="Calibri" panose="020F0502020204030204" pitchFamily="34" charset="0"/>
                <a:cs typeface="Calibri" panose="020F0502020204030204" pitchFamily="34" charset="0"/>
              </a:rPr>
            </a:br>
            <a:r>
              <a:rPr lang="en-US" sz="1200" i="0" u="none" strike="noStrike" kern="1200" dirty="0">
                <a:solidFill>
                  <a:srgbClr val="000000"/>
                </a:solidFill>
                <a:effectLst/>
                <a:latin typeface="Calibri" panose="020F0502020204030204" pitchFamily="34" charset="0"/>
                <a:cs typeface="Calibri" panose="020F0502020204030204" pitchFamily="34" charset="0"/>
              </a:rPr>
              <a:t>Community </a:t>
            </a:r>
            <a:r>
              <a:rPr lang="en-US" sz="1200" i="0" u="none" strike="noStrike" kern="1200" dirty="0" err="1">
                <a:solidFill>
                  <a:srgbClr val="000000"/>
                </a:solidFill>
                <a:effectLst/>
                <a:latin typeface="Calibri" panose="020F0502020204030204" pitchFamily="34" charset="0"/>
                <a:cs typeface="Calibri" panose="020F0502020204030204" pitchFamily="34" charset="0"/>
              </a:rPr>
              <a:t>Healthlink</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Traci Green, PhD</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Professor and Director of the Opioid</a:t>
            </a:r>
            <a:br>
              <a:rPr lang="en-US" sz="1200" i="0" u="none" strike="noStrike" kern="1200" dirty="0">
                <a:solidFill>
                  <a:srgbClr val="000000"/>
                </a:solidFill>
                <a:effectLst/>
                <a:latin typeface="Calibri" panose="020F0502020204030204" pitchFamily="34" charset="0"/>
                <a:cs typeface="Calibri" panose="020F0502020204030204" pitchFamily="34" charset="0"/>
              </a:rPr>
            </a:br>
            <a:r>
              <a:rPr lang="en-US" sz="1200" i="0" u="none" strike="noStrike" kern="1200" dirty="0">
                <a:solidFill>
                  <a:srgbClr val="000000"/>
                </a:solidFill>
                <a:effectLst/>
                <a:latin typeface="Calibri" panose="020F0502020204030204" pitchFamily="34" charset="0"/>
                <a:cs typeface="Calibri" panose="020F0502020204030204" pitchFamily="34" charset="0"/>
              </a:rPr>
              <a:t>Policy Research Collaborative,</a:t>
            </a:r>
            <a:br>
              <a:rPr lang="en-US" sz="1200" i="0" u="none" strike="noStrike" kern="1200" dirty="0">
                <a:solidFill>
                  <a:srgbClr val="000000"/>
                </a:solidFill>
                <a:effectLst/>
                <a:latin typeface="Calibri" panose="020F0502020204030204" pitchFamily="34" charset="0"/>
                <a:cs typeface="Calibri" panose="020F0502020204030204" pitchFamily="34" charset="0"/>
              </a:rPr>
            </a:br>
            <a:r>
              <a:rPr lang="en-US" sz="1200" i="0" u="none" strike="noStrike" kern="1200" dirty="0">
                <a:solidFill>
                  <a:srgbClr val="000000"/>
                </a:solidFill>
                <a:effectLst/>
                <a:latin typeface="Calibri" panose="020F0502020204030204" pitchFamily="34" charset="0"/>
                <a:cs typeface="Calibri" panose="020F0502020204030204" pitchFamily="34" charset="0"/>
              </a:rPr>
              <a:t>Brandeis University</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Jim Hooley</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Chief of Department, Boston EMS</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Abigail Kim</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Director of Public Policy and Strategic Initiatives, Association for Behavioral Healthcare (ABH)</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Gene Lambert, MD, MBA, FACP</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Associate Medical Director, Director of Clinical Operations, Addiction Consult Team, Substance Use Disorder Initiative, Mass General Hospital</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dirty="0">
              <a:solidFill>
                <a:srgbClr val="000000"/>
              </a:solidFill>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Rep. Adrian Madaro</a:t>
            </a:r>
          </a:p>
          <a:p>
            <a:pPr marL="0" marR="0" algn="l" rtl="0" eaLnBrk="1" fontAlgn="ctr" latinLnBrk="0" hangingPunct="1">
              <a:lnSpc>
                <a:spcPct val="115000"/>
              </a:lnSpc>
              <a:spcBef>
                <a:spcPts val="0"/>
              </a:spcBef>
              <a:spcAft>
                <a:spcPts val="0"/>
              </a:spcAft>
            </a:pPr>
            <a:r>
              <a:rPr lang="en-US" sz="1200" dirty="0">
                <a:solidFill>
                  <a:srgbClr val="000000"/>
                </a:solidFill>
                <a:latin typeface="Calibri" panose="020F0502020204030204" pitchFamily="34" charset="0"/>
                <a:cs typeface="Calibri" panose="020F0502020204030204" pitchFamily="34" charset="0"/>
              </a:rPr>
              <a:t>MA Representative</a:t>
            </a:r>
          </a:p>
          <a:p>
            <a:pPr marL="0" marR="0" algn="l" rtl="0" eaLnBrk="1" fontAlgn="ctr" latinLnBrk="0" hangingPunct="1">
              <a:lnSpc>
                <a:spcPct val="115000"/>
              </a:lnSpc>
              <a:spcBef>
                <a:spcPts val="0"/>
              </a:spcBef>
              <a:spcAft>
                <a:spcPts val="0"/>
              </a:spcAft>
            </a:pPr>
            <a:endParaRPr lang="en-US" sz="1200" i="0" u="none" strike="noStrike"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Albie Park</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Co-founder, Harm Reduction Hedgehogs of 413 (HRH413)</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i="0" u="none" strike="noStrike"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Maria Quinn, NP</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Psychiatric Nurse Practitioner &amp; Director of Recovery Support, Holyoke Hospital</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i="0" u="none" strike="noStrike"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Claudia P. Rodriguez, MD</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Director of Outpatient Addiction Recovery Program, Brigham and Women’s Faulkner</a:t>
            </a:r>
            <a:endParaRPr lang="en-US" sz="120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endParaRPr lang="en-US" sz="1200" b="1" i="0" u="none" strike="noStrike" kern="1200" dirty="0">
              <a:solidFill>
                <a:srgbClr val="000000"/>
              </a:solidFill>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b="1" i="0" u="none" strike="noStrike" kern="1200" dirty="0">
                <a:solidFill>
                  <a:srgbClr val="000000"/>
                </a:solidFill>
                <a:effectLst/>
                <a:latin typeface="Calibri" panose="020F0502020204030204" pitchFamily="34" charset="0"/>
                <a:cs typeface="Calibri" panose="020F0502020204030204" pitchFamily="34" charset="0"/>
              </a:rPr>
              <a:t>Leigh Simons Youmans, MPH</a:t>
            </a:r>
            <a:endParaRPr lang="en-US" sz="1200" b="0" i="0" u="none" strike="noStrike" dirty="0">
              <a:effectLst/>
              <a:latin typeface="Calibri" panose="020F0502020204030204" pitchFamily="34" charset="0"/>
              <a:cs typeface="Calibri" panose="020F0502020204030204" pitchFamily="34" charset="0"/>
            </a:endParaRPr>
          </a:p>
          <a:p>
            <a:pPr marL="0" marR="0" algn="l" rtl="0" eaLnBrk="1" fontAlgn="ctr" latinLnBrk="0" hangingPunct="1">
              <a:lnSpc>
                <a:spcPct val="115000"/>
              </a:lnSpc>
              <a:spcBef>
                <a:spcPts val="0"/>
              </a:spcBef>
              <a:spcAft>
                <a:spcPts val="0"/>
              </a:spcAft>
            </a:pPr>
            <a:r>
              <a:rPr lang="en-US" sz="1200" i="0" u="none" strike="noStrike" kern="1200" dirty="0">
                <a:solidFill>
                  <a:srgbClr val="000000"/>
                </a:solidFill>
                <a:effectLst/>
                <a:latin typeface="Calibri" panose="020F0502020204030204" pitchFamily="34" charset="0"/>
                <a:cs typeface="Calibri" panose="020F0502020204030204" pitchFamily="34" charset="0"/>
              </a:rPr>
              <a:t>Senior Director, Healthcare Policy, Massachusetts Health and Hospital Association (MHA)</a:t>
            </a:r>
            <a:endParaRPr lang="en-US" sz="1200" i="0" u="none" strike="noStrike" dirty="0">
              <a:effectLst/>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nchor="ctr"/>
          <a:lstStyle/>
          <a:p>
            <a:r>
              <a:rPr lang="en-US" dirty="0"/>
              <a:t>Commission Members</a:t>
            </a:r>
          </a:p>
        </p:txBody>
      </p:sp>
    </p:spTree>
    <p:extLst>
      <p:ext uri="{BB962C8B-B14F-4D97-AF65-F5344CB8AC3E}">
        <p14:creationId xmlns:p14="http://schemas.microsoft.com/office/powerpoint/2010/main" val="9268750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447800"/>
            <a:ext cx="7848600" cy="4708981"/>
          </a:xfrm>
          <a:prstGeom prst="rect">
            <a:avLst/>
          </a:prstGeom>
        </p:spPr>
        <p:txBody>
          <a:bodyPr wrap="square" rtlCol="0">
            <a:spAutoFit/>
          </a:bodyPr>
          <a:lstStyle/>
          <a:p>
            <a:r>
              <a:rPr lang="en-US" sz="2000" b="1" u="sng" dirty="0">
                <a:latin typeface="Calibri" panose="020F0502020204030204" pitchFamily="34" charset="0"/>
              </a:rPr>
              <a:t>Open Meeting Law</a:t>
            </a:r>
          </a:p>
          <a:p>
            <a:pPr marL="342900" indent="-342900">
              <a:buFont typeface="Arial" panose="020B0604020202020204" pitchFamily="34" charset="0"/>
              <a:buChar char="•"/>
            </a:pPr>
            <a:r>
              <a:rPr lang="en-US" sz="2000" dirty="0">
                <a:latin typeface="Calibri" panose="020F0502020204030204" pitchFamily="34" charset="0"/>
              </a:rPr>
              <a:t>Our meetings are subject to the Open Meeting Law (OML).</a:t>
            </a:r>
          </a:p>
          <a:p>
            <a:pPr marL="342900" indent="-342900">
              <a:buFont typeface="Arial" panose="020B0604020202020204" pitchFamily="34" charset="0"/>
              <a:buChar char="•"/>
            </a:pPr>
            <a:r>
              <a:rPr lang="en-US" sz="2000" dirty="0">
                <a:latin typeface="Calibri" panose="020F0502020204030204" pitchFamily="34" charset="0"/>
              </a:rPr>
              <a:t>All of our meetings must be held in public and notice of the meeting, including the agenda, must be provided to the public at least 48 hours in advance.</a:t>
            </a:r>
          </a:p>
          <a:p>
            <a:pPr marL="342900" indent="-342900">
              <a:buFont typeface="Arial" panose="020B0604020202020204" pitchFamily="34" charset="0"/>
              <a:buChar char="•"/>
            </a:pPr>
            <a:r>
              <a:rPr lang="en-US" sz="2000" dirty="0">
                <a:latin typeface="Calibri" panose="020F0502020204030204" pitchFamily="34" charset="0"/>
              </a:rPr>
              <a:t>Under the OML, members cannot communicate with a quorum (simple majority) of the members regarding topics before this Commission (in person or via email) outside of a public meeting.</a:t>
            </a:r>
          </a:p>
          <a:p>
            <a:pPr marL="342900" indent="-342900">
              <a:buFont typeface="Arial" panose="020B0604020202020204" pitchFamily="34" charset="0"/>
              <a:buChar char="•"/>
            </a:pPr>
            <a:r>
              <a:rPr lang="en-US" sz="2000" dirty="0">
                <a:latin typeface="Calibri" panose="020F0502020204030204" pitchFamily="34" charset="0"/>
              </a:rPr>
              <a:t>Each member must complete the </a:t>
            </a:r>
            <a:r>
              <a:rPr lang="en-US" sz="2000" u="sng" dirty="0">
                <a:latin typeface="Calibri" panose="020F0502020204030204" pitchFamily="34" charset="0"/>
              </a:rPr>
              <a:t>Certificate of Receipt of OML Materials</a:t>
            </a:r>
            <a:r>
              <a:rPr lang="en-US" sz="2000" dirty="0">
                <a:latin typeface="Calibri" panose="020F0502020204030204" pitchFamily="34" charset="0"/>
              </a:rPr>
              <a:t> certifying receipt and understanding of the materials.  </a:t>
            </a:r>
          </a:p>
          <a:p>
            <a:pPr marL="342900" indent="-342900">
              <a:buFont typeface="Arial" panose="020B0604020202020204" pitchFamily="34" charset="0"/>
              <a:buChar char="•"/>
            </a:pPr>
            <a:r>
              <a:rPr lang="en-US" sz="2000" dirty="0">
                <a:latin typeface="Calibri" panose="020F0502020204030204" pitchFamily="34" charset="0"/>
              </a:rPr>
              <a:t>For any questions about the Open Meeting Law, contact the </a:t>
            </a:r>
            <a:br>
              <a:rPr lang="en-US" sz="2000" dirty="0">
                <a:latin typeface="Calibri" panose="020F0502020204030204" pitchFamily="34" charset="0"/>
              </a:rPr>
            </a:br>
            <a:r>
              <a:rPr lang="en-US" sz="2000" dirty="0">
                <a:latin typeface="Calibri" panose="020F0502020204030204" pitchFamily="34" charset="0"/>
              </a:rPr>
              <a:t>Attorney General's Division of Open Government at (617) 963-2540</a:t>
            </a:r>
            <a:br>
              <a:rPr lang="en-US" sz="2000" dirty="0">
                <a:latin typeface="Calibri" panose="020F0502020204030204" pitchFamily="34" charset="0"/>
              </a:rPr>
            </a:br>
            <a:r>
              <a:rPr lang="en-US" sz="2000" dirty="0">
                <a:latin typeface="Calibri" panose="020F0502020204030204" pitchFamily="34" charset="0"/>
              </a:rPr>
              <a:t>or </a:t>
            </a:r>
            <a:r>
              <a:rPr lang="en-US" sz="2000" u="sng" dirty="0">
                <a:solidFill>
                  <a:srgbClr val="003366"/>
                </a:solidFill>
                <a:latin typeface="Calibri" panose="020F0502020204030204" pitchFamily="34" charset="0"/>
              </a:rPr>
              <a:t>openmeeting@state.ma.us</a:t>
            </a:r>
            <a:endParaRPr lang="en-US" sz="2000" dirty="0">
              <a:latin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rPr>
              <a:t>Additional information can be found at:</a:t>
            </a:r>
          </a:p>
          <a:p>
            <a:pPr marL="347663"/>
            <a:r>
              <a:rPr lang="en-US" sz="2000" u="sng" dirty="0">
                <a:solidFill>
                  <a:srgbClr val="003366"/>
                </a:solidFill>
                <a:latin typeface="Calibri" panose="020F0502020204030204" pitchFamily="34" charset="0"/>
              </a:rPr>
              <a:t>www.mass.gov/the-open-meeting-law</a:t>
            </a:r>
          </a:p>
        </p:txBody>
      </p:sp>
      <p:sp>
        <p:nvSpPr>
          <p:cNvPr id="3" name="Title 2"/>
          <p:cNvSpPr>
            <a:spLocks noGrp="1"/>
          </p:cNvSpPr>
          <p:nvPr>
            <p:ph type="title"/>
          </p:nvPr>
        </p:nvSpPr>
        <p:spPr/>
        <p:txBody>
          <a:bodyPr anchor="ctr" anchorCtr="0"/>
          <a:lstStyle/>
          <a:p>
            <a:r>
              <a:rPr lang="en-US" dirty="0"/>
              <a:t>Review of Open Meeting Law</a:t>
            </a:r>
          </a:p>
        </p:txBody>
      </p:sp>
    </p:spTree>
    <p:extLst>
      <p:ext uri="{BB962C8B-B14F-4D97-AF65-F5344CB8AC3E}">
        <p14:creationId xmlns:p14="http://schemas.microsoft.com/office/powerpoint/2010/main" val="4406412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262979"/>
          </a:xfrm>
          <a:prstGeom prst="rect">
            <a:avLst/>
          </a:prstGeom>
        </p:spPr>
        <p:txBody>
          <a:bodyPr wrap="square" rtlCol="0">
            <a:spAutoFit/>
          </a:bodyPr>
          <a:lstStyle/>
          <a:p>
            <a:r>
              <a:rPr lang="en-US" sz="1200" b="1" dirty="0">
                <a:latin typeface="Calibri" panose="020F0502020204030204" pitchFamily="34" charset="0"/>
              </a:rPr>
              <a:t>Legal Authority: </a:t>
            </a:r>
            <a:r>
              <a:rPr lang="en-US" sz="1200" dirty="0">
                <a:latin typeface="Calibri" panose="020F0502020204030204" pitchFamily="34" charset="0"/>
              </a:rPr>
              <a:t>Section 131 of Chapter 24 of the Acts of 2021</a:t>
            </a:r>
            <a:endParaRPr lang="en-US" sz="1200" dirty="0">
              <a:solidFill>
                <a:srgbClr val="FF0000"/>
              </a:solidFill>
              <a:latin typeface="Calibri" panose="020F0502020204030204" pitchFamily="34" charset="0"/>
            </a:endParaRPr>
          </a:p>
          <a:p>
            <a:pPr lvl="0"/>
            <a:endParaRPr lang="en-US" sz="1200" b="1" dirty="0">
              <a:latin typeface="Calibri" panose="020F0502020204030204" pitchFamily="34" charset="0"/>
            </a:endParaRPr>
          </a:p>
          <a:p>
            <a:pPr lvl="0"/>
            <a:r>
              <a:rPr lang="en-US" sz="1200" b="1" dirty="0">
                <a:latin typeface="Calibri" panose="020F0502020204030204" pitchFamily="34" charset="0"/>
              </a:rPr>
              <a:t>Purpose: </a:t>
            </a:r>
            <a:r>
              <a:rPr lang="en-US" sz="1200" dirty="0">
                <a:latin typeface="Calibri" panose="020F0502020204030204" pitchFamily="34" charset="0"/>
              </a:rPr>
              <a:t>Study and make recommendations regarding methamphetamine and other stimulant use in the Commonwealth.</a:t>
            </a:r>
          </a:p>
          <a:p>
            <a:pPr lvl="0"/>
            <a:endParaRPr lang="en-US" sz="1200" b="1" dirty="0">
              <a:latin typeface="Calibri" panose="020F0502020204030204" pitchFamily="34" charset="0"/>
            </a:endParaRPr>
          </a:p>
          <a:p>
            <a:pPr lvl="0"/>
            <a:r>
              <a:rPr lang="en-US" sz="1200" b="1" dirty="0">
                <a:latin typeface="Calibri" panose="020F0502020204030204" pitchFamily="34" charset="0"/>
              </a:rPr>
              <a:t>The Commission shall:</a:t>
            </a:r>
          </a:p>
          <a:p>
            <a:pPr marL="171450" lvl="0" indent="-171450">
              <a:buFont typeface="Arial" panose="020B0604020202020204" pitchFamily="34" charset="0"/>
              <a:buChar char="•"/>
            </a:pPr>
            <a:r>
              <a:rPr lang="en-US" sz="1200" b="1" dirty="0">
                <a:latin typeface="Calibri" panose="020F0502020204030204" pitchFamily="34" charset="0"/>
              </a:rPr>
              <a:t>Create aggregate demographic and geographic profiles</a:t>
            </a:r>
            <a:r>
              <a:rPr lang="en-US" sz="1200" dirty="0">
                <a:latin typeface="Calibri" panose="020F0502020204030204" pitchFamily="34" charset="0"/>
              </a:rPr>
              <a:t> of individuals who use methamphetamines and other stimulants, including identifying populations most vulnerable to use;</a:t>
            </a:r>
          </a:p>
          <a:p>
            <a:pPr marL="171450" lvl="0" indent="-171450">
              <a:buFont typeface="Arial" panose="020B0604020202020204" pitchFamily="34" charset="0"/>
              <a:buChar char="•"/>
            </a:pPr>
            <a:r>
              <a:rPr lang="en-US" sz="1200" b="1" dirty="0">
                <a:latin typeface="Calibri" panose="020F0502020204030204" pitchFamily="34" charset="0"/>
              </a:rPr>
              <a:t>Examine the current availability of, and barriers to providing, harm reduction services and treatment</a:t>
            </a:r>
            <a:r>
              <a:rPr lang="en-US" sz="1200" dirty="0">
                <a:latin typeface="Calibri" panose="020F0502020204030204" pitchFamily="34" charset="0"/>
              </a:rPr>
              <a:t> to individuals with a stimulant use disorder, including, but not limited to, in outpatient treatment, rehabilitation and continuum of care settings;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healthcare providers and the existing body of research around best practices for treating</a:t>
            </a:r>
            <a:r>
              <a:rPr lang="en-US" sz="1200" dirty="0">
                <a:latin typeface="Calibri" panose="020F0502020204030204" pitchFamily="34" charset="0"/>
              </a:rPr>
              <a:t> individuals with a stimulant use disorders, including, but not limited to, evidence for medication treatment for stimulant use disorder, the need for treatment of co-occurring disorders and how to create safe and therapeutic environments in inpatient and outpatient healthcare settings;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service providers and the existing body of research around best practices for harm reduction efforts</a:t>
            </a:r>
            <a:r>
              <a:rPr lang="en-US" sz="1200" dirty="0">
                <a:latin typeface="Calibri" panose="020F0502020204030204" pitchFamily="34" charset="0"/>
              </a:rPr>
              <a:t> in working with individuals using stimulants, including, but not limited to, contingency management; </a:t>
            </a:r>
          </a:p>
          <a:p>
            <a:pPr marL="171450" lvl="0" indent="-171450">
              <a:buFont typeface="Arial" panose="020B0604020202020204" pitchFamily="34" charset="0"/>
              <a:buChar char="•"/>
            </a:pPr>
            <a:r>
              <a:rPr lang="en-US" sz="1200" b="1" dirty="0">
                <a:latin typeface="Calibri" panose="020F0502020204030204" pitchFamily="34" charset="0"/>
              </a:rPr>
              <a:t>Examine the intersections among stimulant use and sexual health</a:t>
            </a:r>
            <a:r>
              <a:rPr lang="en-US" sz="1200" dirty="0">
                <a:latin typeface="Calibri" panose="020F0502020204030204" pitchFamily="34" charset="0"/>
              </a:rPr>
              <a:t>, particularly among the lesbian, gay, bisexual, transgender, queer and questioning community; </a:t>
            </a:r>
          </a:p>
          <a:p>
            <a:pPr marL="171450" lvl="0" indent="-171450">
              <a:buFont typeface="Arial" panose="020B0604020202020204" pitchFamily="34" charset="0"/>
              <a:buChar char="•"/>
            </a:pPr>
            <a:r>
              <a:rPr lang="en-US" sz="1200" b="1" dirty="0">
                <a:latin typeface="Calibri" panose="020F0502020204030204" pitchFamily="34" charset="0"/>
              </a:rPr>
              <a:t>Examine the intersections between stimulant use and homelessness</a:t>
            </a:r>
            <a:r>
              <a:rPr lang="en-US" sz="1200" dirty="0">
                <a:latin typeface="Calibri" panose="020F0502020204030204" pitchFamily="34" charset="0"/>
              </a:rPr>
              <a:t>;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emergency medical service providers and law enforcement officials</a:t>
            </a:r>
            <a:r>
              <a:rPr lang="en-US" sz="1200" dirty="0">
                <a:latin typeface="Calibri" panose="020F0502020204030204" pitchFamily="34" charset="0"/>
              </a:rPr>
              <a:t> and the existing body of research on best practices for interacting with individuals with a stimulant use disorder, including, but not limited to, how to de-escalate situations and provide safety and security guidance to health care facilities and local police officers; </a:t>
            </a:r>
          </a:p>
          <a:p>
            <a:pPr marL="171450" lvl="0" indent="-171450">
              <a:buFont typeface="Arial" panose="020B0604020202020204" pitchFamily="34" charset="0"/>
              <a:buChar char="•"/>
            </a:pPr>
            <a:r>
              <a:rPr lang="en-US" sz="1200" b="1" dirty="0">
                <a:latin typeface="Calibri" panose="020F0502020204030204" pitchFamily="34" charset="0"/>
              </a:rPr>
              <a:t>Examine the source, quantity, potency and pathways to local areas of illicit methamphetamine and other stimulants</a:t>
            </a:r>
            <a:r>
              <a:rPr lang="en-US" sz="1200" dirty="0">
                <a:latin typeface="Calibri" panose="020F0502020204030204" pitchFamily="34" charset="0"/>
              </a:rPr>
              <a:t>, related substances and products; and </a:t>
            </a:r>
          </a:p>
          <a:p>
            <a:pPr marL="171450" lvl="0" indent="-171450">
              <a:buFont typeface="Arial" panose="020B0604020202020204" pitchFamily="34" charset="0"/>
              <a:buChar char="•"/>
            </a:pPr>
            <a:r>
              <a:rPr lang="en-US" sz="1200" dirty="0">
                <a:latin typeface="Calibri" panose="020F0502020204030204" pitchFamily="34" charset="0"/>
              </a:rPr>
              <a:t>Examine other matters deemed appropriate by the Commission.</a:t>
            </a:r>
          </a:p>
          <a:p>
            <a:pPr lvl="0"/>
            <a:endParaRPr lang="en-US" sz="1200" dirty="0">
              <a:latin typeface="Calibri" panose="020F0502020204030204" pitchFamily="34" charset="0"/>
            </a:endParaRPr>
          </a:p>
          <a:p>
            <a:pPr lvl="0"/>
            <a:r>
              <a:rPr lang="en-US" sz="1200" b="1" dirty="0">
                <a:latin typeface="Calibri" panose="020F0502020204030204" pitchFamily="34" charset="0"/>
              </a:rPr>
              <a:t>The Commission shall submit its findings and recommendations</a:t>
            </a:r>
            <a:r>
              <a:rPr lang="en-US" sz="1200" dirty="0">
                <a:latin typeface="Calibri" panose="020F0502020204030204" pitchFamily="34" charset="0"/>
              </a:rPr>
              <a:t> to the Clerks of the Senate and the House of Representatives, the Joint Committee on Mental Health, Substance Use and Recovery, the Joint Committee on Public Health, the Joint Committee on Public Safety and Homeland Security and the Senate and House Committees on Ways and Means </a:t>
            </a:r>
            <a:r>
              <a:rPr lang="en-US" sz="1200" b="1" dirty="0">
                <a:latin typeface="Calibri" panose="020F0502020204030204" pitchFamily="34" charset="0"/>
              </a:rPr>
              <a:t>not later than March 31, 2022</a:t>
            </a:r>
            <a:r>
              <a:rPr lang="en-US" sz="1200" dirty="0">
                <a:latin typeface="Calibri" panose="020F0502020204030204" pitchFamily="34" charset="0"/>
              </a:rPr>
              <a:t>.</a:t>
            </a:r>
          </a:p>
        </p:txBody>
      </p:sp>
      <p:sp>
        <p:nvSpPr>
          <p:cNvPr id="3" name="Title 2"/>
          <p:cNvSpPr>
            <a:spLocks noGrp="1"/>
          </p:cNvSpPr>
          <p:nvPr>
            <p:ph type="title"/>
          </p:nvPr>
        </p:nvSpPr>
        <p:spPr/>
        <p:txBody>
          <a:bodyPr anchor="ctr" anchorCtr="0"/>
          <a:lstStyle/>
          <a:p>
            <a:r>
              <a:rPr lang="en-US" dirty="0"/>
              <a:t>Commission’s Charge</a:t>
            </a:r>
          </a:p>
        </p:txBody>
      </p:sp>
    </p:spTree>
    <p:extLst>
      <p:ext uri="{BB962C8B-B14F-4D97-AF65-F5344CB8AC3E}">
        <p14:creationId xmlns:p14="http://schemas.microsoft.com/office/powerpoint/2010/main" val="13437517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057400"/>
            <a:ext cx="8305800" cy="2800767"/>
          </a:xfrm>
          <a:prstGeom prst="rect">
            <a:avLst/>
          </a:prstGeom>
        </p:spPr>
        <p:txBody>
          <a:bodyPr wrap="square" rtlCol="0">
            <a:spAutoFit/>
          </a:bodyPr>
          <a:lstStyle/>
          <a:p>
            <a:r>
              <a:rPr lang="en-US" sz="2200" b="1" dirty="0">
                <a:solidFill>
                  <a:schemeClr val="dk1"/>
                </a:solidFill>
                <a:latin typeface="Calibri" panose="020F0502020204030204" pitchFamily="34" charset="0"/>
              </a:rPr>
              <a:t>Deirdre Calvert</a:t>
            </a:r>
            <a:endParaRPr lang="en-US" sz="2200" b="1" dirty="0">
              <a:solidFill>
                <a:schemeClr val="accent6">
                  <a:lumMod val="60000"/>
                  <a:lumOff val="40000"/>
                </a:schemeClr>
              </a:solidFill>
              <a:latin typeface="Calibri" panose="020F0502020204030204" pitchFamily="34" charset="0"/>
            </a:endParaRPr>
          </a:p>
          <a:p>
            <a:r>
              <a:rPr lang="en-US" sz="2200" dirty="0">
                <a:latin typeface="Calibri" panose="020F0502020204030204" pitchFamily="34" charset="0"/>
              </a:rPr>
              <a:t>Director, Bureau of Substance Addiction Services</a:t>
            </a:r>
          </a:p>
          <a:p>
            <a:r>
              <a:rPr lang="en-US" sz="2200" dirty="0">
                <a:latin typeface="Calibri" panose="020F0502020204030204" pitchFamily="34" charset="0"/>
              </a:rPr>
              <a:t>Massachusetts Department of Public Health</a:t>
            </a:r>
          </a:p>
          <a:p>
            <a:endParaRPr lang="en-US" sz="2200" dirty="0">
              <a:solidFill>
                <a:schemeClr val="dk1"/>
              </a:solidFill>
              <a:latin typeface="Calibri" panose="020F0502020204030204" pitchFamily="34" charset="0"/>
            </a:endParaRPr>
          </a:p>
          <a:p>
            <a:endParaRPr lang="en-US" sz="2200" dirty="0">
              <a:solidFill>
                <a:schemeClr val="dk1"/>
              </a:solidFill>
              <a:latin typeface="Calibri" panose="020F0502020204030204" pitchFamily="34" charset="0"/>
            </a:endParaRPr>
          </a:p>
          <a:p>
            <a:r>
              <a:rPr lang="en-US" sz="2200" b="1" dirty="0">
                <a:solidFill>
                  <a:schemeClr val="dk1"/>
                </a:solidFill>
                <a:latin typeface="Calibri" panose="020F0502020204030204" pitchFamily="34" charset="0"/>
              </a:rPr>
              <a:t>Traci Green, PhD</a:t>
            </a:r>
            <a:endParaRPr lang="en-US" sz="2200" b="1" dirty="0">
              <a:solidFill>
                <a:schemeClr val="accent6">
                  <a:lumMod val="60000"/>
                  <a:lumOff val="40000"/>
                </a:schemeClr>
              </a:solidFill>
              <a:latin typeface="Calibri" panose="020F0502020204030204" pitchFamily="34" charset="0"/>
            </a:endParaRPr>
          </a:p>
          <a:p>
            <a:r>
              <a:rPr lang="en-US" sz="2200" dirty="0">
                <a:latin typeface="Calibri" panose="020F0502020204030204" pitchFamily="34" charset="0"/>
              </a:rPr>
              <a:t>Professor &amp; Director of the Opioid Policy Research Collaborative </a:t>
            </a:r>
          </a:p>
          <a:p>
            <a:r>
              <a:rPr lang="en-US" sz="2200" dirty="0">
                <a:latin typeface="Calibri" panose="020F0502020204030204" pitchFamily="34" charset="0"/>
              </a:rPr>
              <a:t>Brandeis University</a:t>
            </a:r>
          </a:p>
        </p:txBody>
      </p:sp>
      <p:sp>
        <p:nvSpPr>
          <p:cNvPr id="3" name="Title 2"/>
          <p:cNvSpPr>
            <a:spLocks noGrp="1"/>
          </p:cNvSpPr>
          <p:nvPr>
            <p:ph type="title"/>
          </p:nvPr>
        </p:nvSpPr>
        <p:spPr/>
        <p:txBody>
          <a:bodyPr anchor="ctr"/>
          <a:lstStyle/>
          <a:p>
            <a:r>
              <a:rPr lang="en-US" dirty="0"/>
              <a:t>Overview of Methamphetamine and Stimulant Use in the Commonwealth</a:t>
            </a:r>
          </a:p>
        </p:txBody>
      </p:sp>
    </p:spTree>
    <p:extLst>
      <p:ext uri="{BB962C8B-B14F-4D97-AF65-F5344CB8AC3E}">
        <p14:creationId xmlns:p14="http://schemas.microsoft.com/office/powerpoint/2010/main" val="152580794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8305800" cy="4154984"/>
          </a:xfrm>
          <a:prstGeom prst="rect">
            <a:avLst/>
          </a:prstGeom>
        </p:spPr>
        <p:txBody>
          <a:bodyPr wrap="square" rtlCol="0">
            <a:spAutoFit/>
          </a:bodyPr>
          <a:lstStyle/>
          <a:p>
            <a:r>
              <a:rPr lang="en-US" sz="2200" b="1" u="sng" dirty="0">
                <a:solidFill>
                  <a:schemeClr val="dk1"/>
                </a:solidFill>
                <a:latin typeface="Calibri" panose="020F0502020204030204" pitchFamily="34" charset="0"/>
              </a:rPr>
              <a:t>Webpage</a:t>
            </a:r>
          </a:p>
          <a:p>
            <a:r>
              <a:rPr lang="en-US" sz="2200" dirty="0">
                <a:solidFill>
                  <a:schemeClr val="dk1"/>
                </a:solidFill>
                <a:latin typeface="Calibri" panose="020F0502020204030204" pitchFamily="34" charset="0"/>
              </a:rPr>
              <a:t>Approved minutes and presentations from Commission meetings will be posted on the Commission’s Mass.gov webpage:</a:t>
            </a:r>
          </a:p>
          <a:p>
            <a:endParaRPr lang="en-US" sz="2200" dirty="0">
              <a:solidFill>
                <a:schemeClr val="dk1"/>
              </a:solidFill>
              <a:latin typeface="Calibri" panose="020F0502020204030204" pitchFamily="34" charset="0"/>
            </a:endParaRPr>
          </a:p>
          <a:p>
            <a:r>
              <a:rPr lang="en-US" sz="2200" dirty="0">
                <a:solidFill>
                  <a:schemeClr val="accent2">
                    <a:lumMod val="60000"/>
                    <a:lumOff val="40000"/>
                  </a:schemeClr>
                </a:solidFill>
                <a:latin typeface="Calibri" panose="020F0502020204030204" pitchFamily="34" charset="0"/>
                <a:hlinkClick r:id="rId2">
                  <a:extLst>
                    <a:ext uri="{A12FA001-AC4F-418D-AE19-62706E023703}">
                      <ahyp:hlinkClr xmlns:ahyp="http://schemas.microsoft.com/office/drawing/2018/hyperlinkcolor" val="tx"/>
                    </a:ext>
                  </a:extLst>
                </a:hlinkClick>
              </a:rPr>
              <a:t>www.mass.gov/orgs/commission-on-methamphetamine-use</a:t>
            </a:r>
            <a:endParaRPr lang="en-US" sz="2200" dirty="0">
              <a:solidFill>
                <a:schemeClr val="accent2">
                  <a:lumMod val="60000"/>
                  <a:lumOff val="40000"/>
                </a:schemeClr>
              </a:solidFill>
              <a:latin typeface="Calibri" panose="020F0502020204030204" pitchFamily="34" charset="0"/>
            </a:endParaRPr>
          </a:p>
          <a:p>
            <a:endParaRPr lang="en-US" sz="2200" b="1" u="sng" dirty="0">
              <a:solidFill>
                <a:schemeClr val="dk1"/>
              </a:solidFill>
              <a:latin typeface="Calibri" panose="020F0502020204030204" pitchFamily="34" charset="0"/>
            </a:endParaRPr>
          </a:p>
          <a:p>
            <a:r>
              <a:rPr lang="en-US" sz="2200" b="1" u="sng" dirty="0">
                <a:solidFill>
                  <a:schemeClr val="dk1"/>
                </a:solidFill>
                <a:latin typeface="Calibri" panose="020F0502020204030204" pitchFamily="34" charset="0"/>
              </a:rPr>
              <a:t>Mailbox</a:t>
            </a:r>
          </a:p>
          <a:p>
            <a:r>
              <a:rPr lang="en-US" sz="2200" dirty="0">
                <a:solidFill>
                  <a:schemeClr val="dk1"/>
                </a:solidFill>
                <a:latin typeface="Calibri" panose="020F0502020204030204" pitchFamily="34" charset="0"/>
              </a:rPr>
              <a:t>General comments and questions may be submitted to the Commission’s mailbox (below) or by clicking on the </a:t>
            </a:r>
            <a:r>
              <a:rPr lang="en-US" sz="2200" i="1" dirty="0">
                <a:solidFill>
                  <a:schemeClr val="dk1"/>
                </a:solidFill>
                <a:latin typeface="Calibri" panose="020F0502020204030204" pitchFamily="34" charset="0"/>
              </a:rPr>
              <a:t>Contact Us</a:t>
            </a:r>
            <a:r>
              <a:rPr lang="en-US" sz="2200" dirty="0">
                <a:solidFill>
                  <a:schemeClr val="dk1"/>
                </a:solidFill>
                <a:latin typeface="Calibri" panose="020F0502020204030204" pitchFamily="34" charset="0"/>
              </a:rPr>
              <a:t> link on the Mass.gov webpage:</a:t>
            </a:r>
          </a:p>
          <a:p>
            <a:endParaRPr lang="en-US" sz="2200" b="1" u="sng" dirty="0">
              <a:solidFill>
                <a:schemeClr val="dk1"/>
              </a:solidFill>
              <a:latin typeface="Calibri" panose="020F0502020204030204" pitchFamily="34" charset="0"/>
            </a:endParaRPr>
          </a:p>
          <a:p>
            <a:r>
              <a:rPr lang="en-US" sz="2200" dirty="0">
                <a:solidFill>
                  <a:schemeClr val="accent2">
                    <a:lumMod val="60000"/>
                    <a:lumOff val="40000"/>
                  </a:schemeClr>
                </a:solidFill>
                <a:latin typeface="Calibri" panose="020F0502020204030204" pitchFamily="34" charset="0"/>
                <a:hlinkClick r:id="rId3">
                  <a:extLst>
                    <a:ext uri="{A12FA001-AC4F-418D-AE19-62706E023703}">
                      <ahyp:hlinkClr xmlns:ahyp="http://schemas.microsoft.com/office/drawing/2018/hyperlinkcolor" val="tx"/>
                    </a:ext>
                  </a:extLst>
                </a:hlinkClick>
              </a:rPr>
              <a:t>commission-on-methamphetamine-use@mass.gov</a:t>
            </a:r>
            <a:endParaRPr lang="en-US" sz="2200" dirty="0">
              <a:solidFill>
                <a:schemeClr val="accent2">
                  <a:lumMod val="60000"/>
                  <a:lumOff val="40000"/>
                </a:schemeClr>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Commission Webpage and Mailbox</a:t>
            </a:r>
          </a:p>
        </p:txBody>
      </p:sp>
    </p:spTree>
    <p:extLst>
      <p:ext uri="{BB962C8B-B14F-4D97-AF65-F5344CB8AC3E}">
        <p14:creationId xmlns:p14="http://schemas.microsoft.com/office/powerpoint/2010/main" val="100016540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Proposed Meeting Schedule</a:t>
            </a:r>
          </a:p>
        </p:txBody>
      </p:sp>
      <p:graphicFrame>
        <p:nvGraphicFramePr>
          <p:cNvPr id="5" name="Table 4"/>
          <p:cNvGraphicFramePr>
            <a:graphicFrameLocks noGrp="1"/>
          </p:cNvGraphicFramePr>
          <p:nvPr>
            <p:extLst>
              <p:ext uri="{D42A27DB-BD31-4B8C-83A1-F6EECF244321}">
                <p14:modId xmlns:p14="http://schemas.microsoft.com/office/powerpoint/2010/main" val="1793771364"/>
              </p:ext>
            </p:extLst>
          </p:nvPr>
        </p:nvGraphicFramePr>
        <p:xfrm>
          <a:off x="533400" y="1219200"/>
          <a:ext cx="8117840" cy="2921000"/>
        </p:xfrm>
        <a:graphic>
          <a:graphicData uri="http://schemas.openxmlformats.org/drawingml/2006/table">
            <a:tbl>
              <a:tblPr firstRow="1" bandRow="1">
                <a:tableStyleId>{2A488322-F2BA-4B5B-9748-0D474271808F}</a:tableStyleId>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January 11,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2:00 - 3:30 pm</a:t>
                      </a:r>
                      <a:endParaRPr lang="en-US" sz="2000" i="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588947"/>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February 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1:00 - 2:30 pm</a:t>
                      </a:r>
                      <a:endParaRPr lang="en-US" sz="2000" i="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March 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1:00 - 2:30 pm</a:t>
                      </a:r>
                      <a:endParaRPr lang="en-US" sz="2000" i="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195613"/>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March 31, 2022 – </a:t>
                      </a:r>
                      <a:r>
                        <a:rPr lang="en-US" sz="2000" i="1" dirty="0">
                          <a:solidFill>
                            <a:schemeClr val="tx1"/>
                          </a:solidFill>
                          <a:latin typeface="Calibri" panose="020F0502020204030204" pitchFamily="34" charset="0"/>
                        </a:rPr>
                        <a:t>Submission of Commission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000" b="0" i="1"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1461379"/>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7163</TotalTime>
  <Words>1021</Words>
  <Application>Microsoft Office PowerPoint</Application>
  <PresentationFormat>On-screen Show (4:3)</PresentationFormat>
  <Paragraphs>148</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Courier New</vt:lpstr>
      <vt:lpstr>1_Blue Presentation Template - MA HHS - small logos</vt:lpstr>
      <vt:lpstr>PowerPoint Presentation</vt:lpstr>
      <vt:lpstr>Agenda</vt:lpstr>
      <vt:lpstr>Commission Members</vt:lpstr>
      <vt:lpstr>Review of Open Meeting Law</vt:lpstr>
      <vt:lpstr>Commission’s Charge</vt:lpstr>
      <vt:lpstr>Overview of Methamphetamine and Stimulant Use in the Commonwealth</vt:lpstr>
      <vt:lpstr>Commission Webpage and Mailbox</vt:lpstr>
      <vt:lpstr>Proposed Meeting Schedule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669</cp:revision>
  <cp:lastPrinted>2021-05-07T12:19:03Z</cp:lastPrinted>
  <dcterms:created xsi:type="dcterms:W3CDTF">2014-04-27T20:43:35Z</dcterms:created>
  <dcterms:modified xsi:type="dcterms:W3CDTF">2021-12-02T21:32:20Z</dcterms:modified>
</cp:coreProperties>
</file>