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27" r:id="rId4"/>
    <p:sldMasterId id="2147483960" r:id="rId5"/>
  </p:sldMasterIdLst>
  <p:notesMasterIdLst>
    <p:notesMasterId r:id="rId45"/>
  </p:notesMasterIdLst>
  <p:handoutMasterIdLst>
    <p:handoutMasterId r:id="rId46"/>
  </p:handoutMasterIdLst>
  <p:sldIdLst>
    <p:sldId id="264" r:id="rId6"/>
    <p:sldId id="352" r:id="rId7"/>
    <p:sldId id="269" r:id="rId8"/>
    <p:sldId id="1268" r:id="rId9"/>
    <p:sldId id="1256" r:id="rId10"/>
    <p:sldId id="1275" r:id="rId11"/>
    <p:sldId id="1258" r:id="rId12"/>
    <p:sldId id="1259" r:id="rId13"/>
    <p:sldId id="598" r:id="rId14"/>
    <p:sldId id="1269" r:id="rId15"/>
    <p:sldId id="1276" r:id="rId16"/>
    <p:sldId id="1279" r:id="rId17"/>
    <p:sldId id="1277" r:id="rId18"/>
    <p:sldId id="1270" r:id="rId19"/>
    <p:sldId id="600" r:id="rId20"/>
    <p:sldId id="601" r:id="rId21"/>
    <p:sldId id="1278" r:id="rId22"/>
    <p:sldId id="602" r:id="rId23"/>
    <p:sldId id="1271" r:id="rId24"/>
    <p:sldId id="603" r:id="rId25"/>
    <p:sldId id="1274" r:id="rId26"/>
    <p:sldId id="604" r:id="rId27"/>
    <p:sldId id="605" r:id="rId28"/>
    <p:sldId id="606" r:id="rId29"/>
    <p:sldId id="607" r:id="rId30"/>
    <p:sldId id="371" r:id="rId31"/>
    <p:sldId id="287" r:id="rId32"/>
    <p:sldId id="360" r:id="rId33"/>
    <p:sldId id="1260" r:id="rId34"/>
    <p:sldId id="1261" r:id="rId35"/>
    <p:sldId id="362" r:id="rId36"/>
    <p:sldId id="1264" r:id="rId37"/>
    <p:sldId id="1265" r:id="rId38"/>
    <p:sldId id="290" r:id="rId39"/>
    <p:sldId id="1263" r:id="rId40"/>
    <p:sldId id="326" r:id="rId41"/>
    <p:sldId id="1262" r:id="rId42"/>
    <p:sldId id="1272" r:id="rId43"/>
    <p:sldId id="1273" r:id="rId44"/>
  </p:sldIdLst>
  <p:sldSz cx="9144000" cy="64008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46EB2F-3FE5-5787-6B60-81639671EF77}" name="Sudders, Marylou (EHS)" initials="SM(" userId="S::Marylou.Sudders@mass.gov::fb55bd95-4951-4d3e-bbfa-043df7d28f88" providerId="AD"/>
  <p188:author id="{C5528E6F-8EB3-1F15-9F8B-2DD786CEBF79}" name="Cohen, Gabriel R. (EHS)" initials="CGR(" userId="S::Gabriel.R.Cohen@mass.gov::e20ddc8d-0929-4427-8e44-0c6a2a0adacf" providerId="AD"/>
  <p188:author id="{1CEFA0B9-1EE4-F8FC-B3C4-63CCBCFCA682}" name="Diamond, Bekah (EHS)" initials="DB(" userId="S::Bekah.Diamond@mass.gov::62283d1f-d819-4869-836c-847d81f8d8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udders, Marylou (EHS)" initials="SM(" lastIdx="8" clrIdx="0"/>
  <p:cmAuthor id="1" name="Gabriel Cohen" initials="GC" lastIdx="22" clrIdx="1"/>
  <p:cmAuthor id="2" name=" Leslie Darcy" initials="LD" lastIdx="2" clrIdx="2"/>
  <p:cmAuthor id="3" name="Darcy, Leslie (EHS)" initials="DL(" lastIdx="1" clrIdx="3"/>
  <p:cmAuthor id="4" name="Cohen, Gabriel R. (EHS)" initials="CGR(" lastIdx="13" clrIdx="4">
    <p:extLst>
      <p:ext uri="{19B8F6BF-5375-455C-9EA6-DF929625EA0E}">
        <p15:presenceInfo xmlns:p15="http://schemas.microsoft.com/office/powerpoint/2012/main" userId="S::Gabriel.R.Cohen@mass.gov::e20ddc8d-0929-4427-8e44-0c6a2a0adacf" providerId="AD"/>
      </p:ext>
    </p:extLst>
  </p:cmAuthor>
  <p:cmAuthor id="5" name="Diamond, Bekah (EHS)" initials="DB(" lastIdx="6" clrIdx="5">
    <p:extLst>
      <p:ext uri="{19B8F6BF-5375-455C-9EA6-DF929625EA0E}">
        <p15:presenceInfo xmlns:p15="http://schemas.microsoft.com/office/powerpoint/2012/main" userId="S::Bekah.Diamond@mass.gov::62283d1f-d819-4869-836c-847d81f8d8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C904B"/>
    <a:srgbClr val="90A2CF"/>
    <a:srgbClr val="DAE0EF"/>
    <a:srgbClr val="003399"/>
    <a:srgbClr val="32A4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88799" autoAdjust="0"/>
  </p:normalViewPr>
  <p:slideViewPr>
    <p:cSldViewPr>
      <p:cViewPr varScale="1">
        <p:scale>
          <a:sx n="68" d="100"/>
          <a:sy n="68" d="100"/>
        </p:scale>
        <p:origin x="1072" y="56"/>
      </p:cViewPr>
      <p:guideLst>
        <p:guide orient="horz" pos="528"/>
        <p:guide pos="38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3216"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E11122EF-B824-4C2E-81E5-C21C6B1E5393}" type="datetimeFigureOut">
              <a:rPr lang="en-US" smtClean="0"/>
              <a:t>4/29/2022</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BBAD44AB-6B42-41CA-B44A-70C9D561D202}" type="slidenum">
              <a:rPr lang="en-US" smtClean="0"/>
              <a:t>‹#›</a:t>
            </a:fld>
            <a:endParaRPr lang="en-US"/>
          </a:p>
        </p:txBody>
      </p:sp>
    </p:spTree>
    <p:extLst>
      <p:ext uri="{BB962C8B-B14F-4D97-AF65-F5344CB8AC3E}">
        <p14:creationId xmlns:p14="http://schemas.microsoft.com/office/powerpoint/2010/main" val="252638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F639D329-3ECB-49A1-816E-ADB773D6AF79}" type="datetimeFigureOut">
              <a:rPr lang="en-US" smtClean="0"/>
              <a:t>4/29/2022</a:t>
            </a:fld>
            <a:endParaRPr lang="en-US"/>
          </a:p>
        </p:txBody>
      </p:sp>
      <p:sp>
        <p:nvSpPr>
          <p:cNvPr id="4" name="Slide Image Placeholder 3"/>
          <p:cNvSpPr>
            <a:spLocks noGrp="1" noRot="1" noChangeAspect="1"/>
          </p:cNvSpPr>
          <p:nvPr>
            <p:ph type="sldImg" idx="2"/>
          </p:nvPr>
        </p:nvSpPr>
        <p:spPr>
          <a:xfrm>
            <a:off x="1017588" y="698500"/>
            <a:ext cx="4987925"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2730EFE2-8D35-4EE1-B5AA-D9D6C1DAF733}" type="slidenum">
              <a:rPr lang="en-US" smtClean="0"/>
              <a:t>‹#›</a:t>
            </a:fld>
            <a:endParaRPr lang="en-US"/>
          </a:p>
        </p:txBody>
      </p:sp>
    </p:spTree>
    <p:extLst>
      <p:ext uri="{BB962C8B-B14F-4D97-AF65-F5344CB8AC3E}">
        <p14:creationId xmlns:p14="http://schemas.microsoft.com/office/powerpoint/2010/main" val="4685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10</a:t>
            </a:fld>
            <a:endParaRPr lang="en-US"/>
          </a:p>
        </p:txBody>
      </p:sp>
    </p:spTree>
    <p:extLst>
      <p:ext uri="{BB962C8B-B14F-4D97-AF65-F5344CB8AC3E}">
        <p14:creationId xmlns:p14="http://schemas.microsoft.com/office/powerpoint/2010/main" val="91418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11</a:t>
            </a:fld>
            <a:endParaRPr lang="en-US"/>
          </a:p>
        </p:txBody>
      </p:sp>
    </p:spTree>
    <p:extLst>
      <p:ext uri="{BB962C8B-B14F-4D97-AF65-F5344CB8AC3E}">
        <p14:creationId xmlns:p14="http://schemas.microsoft.com/office/powerpoint/2010/main" val="347997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12</a:t>
            </a:fld>
            <a:endParaRPr lang="en-US"/>
          </a:p>
        </p:txBody>
      </p:sp>
    </p:spTree>
    <p:extLst>
      <p:ext uri="{BB962C8B-B14F-4D97-AF65-F5344CB8AC3E}">
        <p14:creationId xmlns:p14="http://schemas.microsoft.com/office/powerpoint/2010/main" val="281690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13</a:t>
            </a:fld>
            <a:endParaRPr lang="en-US"/>
          </a:p>
        </p:txBody>
      </p:sp>
    </p:spTree>
    <p:extLst>
      <p:ext uri="{BB962C8B-B14F-4D97-AF65-F5344CB8AC3E}">
        <p14:creationId xmlns:p14="http://schemas.microsoft.com/office/powerpoint/2010/main" val="275578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14</a:t>
            </a:fld>
            <a:endParaRPr lang="en-US"/>
          </a:p>
        </p:txBody>
      </p:sp>
    </p:spTree>
    <p:extLst>
      <p:ext uri="{BB962C8B-B14F-4D97-AF65-F5344CB8AC3E}">
        <p14:creationId xmlns:p14="http://schemas.microsoft.com/office/powerpoint/2010/main" val="2561132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15</a:t>
            </a:fld>
            <a:endParaRPr lang="en-US"/>
          </a:p>
        </p:txBody>
      </p:sp>
    </p:spTree>
    <p:extLst>
      <p:ext uri="{BB962C8B-B14F-4D97-AF65-F5344CB8AC3E}">
        <p14:creationId xmlns:p14="http://schemas.microsoft.com/office/powerpoint/2010/main" val="116153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16</a:t>
            </a:fld>
            <a:endParaRPr lang="en-US"/>
          </a:p>
        </p:txBody>
      </p:sp>
    </p:spTree>
    <p:extLst>
      <p:ext uri="{BB962C8B-B14F-4D97-AF65-F5344CB8AC3E}">
        <p14:creationId xmlns:p14="http://schemas.microsoft.com/office/powerpoint/2010/main" val="409591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17</a:t>
            </a:fld>
            <a:endParaRPr lang="en-US"/>
          </a:p>
        </p:txBody>
      </p:sp>
    </p:spTree>
    <p:extLst>
      <p:ext uri="{BB962C8B-B14F-4D97-AF65-F5344CB8AC3E}">
        <p14:creationId xmlns:p14="http://schemas.microsoft.com/office/powerpoint/2010/main" val="19661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18</a:t>
            </a:fld>
            <a:endParaRPr lang="en-US"/>
          </a:p>
        </p:txBody>
      </p:sp>
    </p:spTree>
    <p:extLst>
      <p:ext uri="{BB962C8B-B14F-4D97-AF65-F5344CB8AC3E}">
        <p14:creationId xmlns:p14="http://schemas.microsoft.com/office/powerpoint/2010/main" val="351629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19</a:t>
            </a:fld>
            <a:endParaRPr lang="en-US"/>
          </a:p>
        </p:txBody>
      </p:sp>
    </p:spTree>
    <p:extLst>
      <p:ext uri="{BB962C8B-B14F-4D97-AF65-F5344CB8AC3E}">
        <p14:creationId xmlns:p14="http://schemas.microsoft.com/office/powerpoint/2010/main" val="140824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20</a:t>
            </a:fld>
            <a:endParaRPr lang="en-US"/>
          </a:p>
        </p:txBody>
      </p:sp>
    </p:spTree>
    <p:extLst>
      <p:ext uri="{BB962C8B-B14F-4D97-AF65-F5344CB8AC3E}">
        <p14:creationId xmlns:p14="http://schemas.microsoft.com/office/powerpoint/2010/main" val="3163806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21</a:t>
            </a:fld>
            <a:endParaRPr lang="en-US"/>
          </a:p>
        </p:txBody>
      </p:sp>
    </p:spTree>
    <p:extLst>
      <p:ext uri="{BB962C8B-B14F-4D97-AF65-F5344CB8AC3E}">
        <p14:creationId xmlns:p14="http://schemas.microsoft.com/office/powerpoint/2010/main" val="2705141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22</a:t>
            </a:fld>
            <a:endParaRPr lang="en-US"/>
          </a:p>
        </p:txBody>
      </p:sp>
    </p:spTree>
    <p:extLst>
      <p:ext uri="{BB962C8B-B14F-4D97-AF65-F5344CB8AC3E}">
        <p14:creationId xmlns:p14="http://schemas.microsoft.com/office/powerpoint/2010/main" val="1347565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23</a:t>
            </a:fld>
            <a:endParaRPr lang="en-US"/>
          </a:p>
        </p:txBody>
      </p:sp>
    </p:spTree>
    <p:extLst>
      <p:ext uri="{BB962C8B-B14F-4D97-AF65-F5344CB8AC3E}">
        <p14:creationId xmlns:p14="http://schemas.microsoft.com/office/powerpoint/2010/main" val="1087112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24</a:t>
            </a:fld>
            <a:endParaRPr lang="en-US"/>
          </a:p>
        </p:txBody>
      </p:sp>
    </p:spTree>
    <p:extLst>
      <p:ext uri="{BB962C8B-B14F-4D97-AF65-F5344CB8AC3E}">
        <p14:creationId xmlns:p14="http://schemas.microsoft.com/office/powerpoint/2010/main" val="1995221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25</a:t>
            </a:fld>
            <a:endParaRPr lang="en-US"/>
          </a:p>
        </p:txBody>
      </p:sp>
    </p:spTree>
    <p:extLst>
      <p:ext uri="{BB962C8B-B14F-4D97-AF65-F5344CB8AC3E}">
        <p14:creationId xmlns:p14="http://schemas.microsoft.com/office/powerpoint/2010/main" val="3140744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26</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27</a:t>
            </a:fld>
            <a:endParaRPr lang="en-US"/>
          </a:p>
        </p:txBody>
      </p:sp>
    </p:spTree>
    <p:extLst>
      <p:ext uri="{BB962C8B-B14F-4D97-AF65-F5344CB8AC3E}">
        <p14:creationId xmlns:p14="http://schemas.microsoft.com/office/powerpoint/2010/main" val="2213702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28</a:t>
            </a:fld>
            <a:endParaRPr lang="en-US"/>
          </a:p>
        </p:txBody>
      </p:sp>
    </p:spTree>
    <p:extLst>
      <p:ext uri="{BB962C8B-B14F-4D97-AF65-F5344CB8AC3E}">
        <p14:creationId xmlns:p14="http://schemas.microsoft.com/office/powerpoint/2010/main" val="1663657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29</a:t>
            </a:fld>
            <a:endParaRPr lang="en-US"/>
          </a:p>
        </p:txBody>
      </p:sp>
    </p:spTree>
    <p:extLst>
      <p:ext uri="{BB962C8B-B14F-4D97-AF65-F5344CB8AC3E}">
        <p14:creationId xmlns:p14="http://schemas.microsoft.com/office/powerpoint/2010/main" val="33285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a:t>
            </a:fld>
            <a:endParaRPr lang="en-US"/>
          </a:p>
        </p:txBody>
      </p:sp>
    </p:spTree>
    <p:extLst>
      <p:ext uri="{BB962C8B-B14F-4D97-AF65-F5344CB8AC3E}">
        <p14:creationId xmlns:p14="http://schemas.microsoft.com/office/powerpoint/2010/main" val="3117400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30</a:t>
            </a:fld>
            <a:endParaRPr lang="en-US"/>
          </a:p>
        </p:txBody>
      </p:sp>
    </p:spTree>
    <p:extLst>
      <p:ext uri="{BB962C8B-B14F-4D97-AF65-F5344CB8AC3E}">
        <p14:creationId xmlns:p14="http://schemas.microsoft.com/office/powerpoint/2010/main" val="1090994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31</a:t>
            </a:fld>
            <a:endParaRPr lang="en-US"/>
          </a:p>
        </p:txBody>
      </p:sp>
    </p:spTree>
    <p:extLst>
      <p:ext uri="{BB962C8B-B14F-4D97-AF65-F5344CB8AC3E}">
        <p14:creationId xmlns:p14="http://schemas.microsoft.com/office/powerpoint/2010/main" val="2083297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32</a:t>
            </a:fld>
            <a:endParaRPr lang="en-US"/>
          </a:p>
        </p:txBody>
      </p:sp>
    </p:spTree>
    <p:extLst>
      <p:ext uri="{BB962C8B-B14F-4D97-AF65-F5344CB8AC3E}">
        <p14:creationId xmlns:p14="http://schemas.microsoft.com/office/powerpoint/2010/main" val="2402065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33</a:t>
            </a:fld>
            <a:endParaRPr lang="en-US"/>
          </a:p>
        </p:txBody>
      </p:sp>
    </p:spTree>
    <p:extLst>
      <p:ext uri="{BB962C8B-B14F-4D97-AF65-F5344CB8AC3E}">
        <p14:creationId xmlns:p14="http://schemas.microsoft.com/office/powerpoint/2010/main" val="928769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34</a:t>
            </a:fld>
            <a:endParaRPr lang="en-US"/>
          </a:p>
        </p:txBody>
      </p:sp>
    </p:spTree>
    <p:extLst>
      <p:ext uri="{BB962C8B-B14F-4D97-AF65-F5344CB8AC3E}">
        <p14:creationId xmlns:p14="http://schemas.microsoft.com/office/powerpoint/2010/main" val="2358407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35</a:t>
            </a:fld>
            <a:endParaRPr lang="en-US"/>
          </a:p>
        </p:txBody>
      </p:sp>
    </p:spTree>
    <p:extLst>
      <p:ext uri="{BB962C8B-B14F-4D97-AF65-F5344CB8AC3E}">
        <p14:creationId xmlns:p14="http://schemas.microsoft.com/office/powerpoint/2010/main" val="1779176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36</a:t>
            </a:fld>
            <a:endParaRPr lang="en-US"/>
          </a:p>
        </p:txBody>
      </p:sp>
    </p:spTree>
    <p:extLst>
      <p:ext uri="{BB962C8B-B14F-4D97-AF65-F5344CB8AC3E}">
        <p14:creationId xmlns:p14="http://schemas.microsoft.com/office/powerpoint/2010/main" val="307802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37</a:t>
            </a:fld>
            <a:endParaRPr lang="en-US"/>
          </a:p>
        </p:txBody>
      </p:sp>
    </p:spTree>
    <p:extLst>
      <p:ext uri="{BB962C8B-B14F-4D97-AF65-F5344CB8AC3E}">
        <p14:creationId xmlns:p14="http://schemas.microsoft.com/office/powerpoint/2010/main" val="1884214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38</a:t>
            </a:fld>
            <a:endParaRPr lang="en-US"/>
          </a:p>
        </p:txBody>
      </p:sp>
    </p:spTree>
    <p:extLst>
      <p:ext uri="{BB962C8B-B14F-4D97-AF65-F5344CB8AC3E}">
        <p14:creationId xmlns:p14="http://schemas.microsoft.com/office/powerpoint/2010/main" val="2415510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39</a:t>
            </a:fld>
            <a:endParaRPr lang="en-US"/>
          </a:p>
        </p:txBody>
      </p:sp>
    </p:spTree>
    <p:extLst>
      <p:ext uri="{BB962C8B-B14F-4D97-AF65-F5344CB8AC3E}">
        <p14:creationId xmlns:p14="http://schemas.microsoft.com/office/powerpoint/2010/main" val="260936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4</a:t>
            </a:fld>
            <a:endParaRPr lang="en-US"/>
          </a:p>
        </p:txBody>
      </p:sp>
    </p:spTree>
    <p:extLst>
      <p:ext uri="{BB962C8B-B14F-4D97-AF65-F5344CB8AC3E}">
        <p14:creationId xmlns:p14="http://schemas.microsoft.com/office/powerpoint/2010/main" val="82649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5</a:t>
            </a:fld>
            <a:endParaRPr lang="en-US"/>
          </a:p>
        </p:txBody>
      </p:sp>
    </p:spTree>
    <p:extLst>
      <p:ext uri="{BB962C8B-B14F-4D97-AF65-F5344CB8AC3E}">
        <p14:creationId xmlns:p14="http://schemas.microsoft.com/office/powerpoint/2010/main" val="351680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6</a:t>
            </a:fld>
            <a:endParaRPr lang="en-US"/>
          </a:p>
        </p:txBody>
      </p:sp>
    </p:spTree>
    <p:extLst>
      <p:ext uri="{BB962C8B-B14F-4D97-AF65-F5344CB8AC3E}">
        <p14:creationId xmlns:p14="http://schemas.microsoft.com/office/powerpoint/2010/main" val="125189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a:t>
            </a:fld>
            <a:endParaRPr lang="en-US"/>
          </a:p>
        </p:txBody>
      </p:sp>
    </p:spTree>
    <p:extLst>
      <p:ext uri="{BB962C8B-B14F-4D97-AF65-F5344CB8AC3E}">
        <p14:creationId xmlns:p14="http://schemas.microsoft.com/office/powerpoint/2010/main" val="588504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8</a:t>
            </a:fld>
            <a:endParaRPr lang="en-US"/>
          </a:p>
        </p:txBody>
      </p:sp>
    </p:spTree>
    <p:extLst>
      <p:ext uri="{BB962C8B-B14F-4D97-AF65-F5344CB8AC3E}">
        <p14:creationId xmlns:p14="http://schemas.microsoft.com/office/powerpoint/2010/main" val="1061084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698500"/>
            <a:ext cx="49879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9</a:t>
            </a:fld>
            <a:endParaRPr lang="en-US"/>
          </a:p>
        </p:txBody>
      </p:sp>
    </p:spTree>
    <p:extLst>
      <p:ext uri="{BB962C8B-B14F-4D97-AF65-F5344CB8AC3E}">
        <p14:creationId xmlns:p14="http://schemas.microsoft.com/office/powerpoint/2010/main" val="117733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D496787B-E7F2-4C22-82A9-DE38655483CD}" type="datetime4">
              <a:rPr lang="en-US" smtClean="0"/>
              <a:t>April 29, 2022</a:t>
            </a:fld>
            <a:endParaRPr lang="en-US" dirty="0"/>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endParaRPr lang="en-US" dirty="0"/>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432772"/>
            <a:ext cx="4039791" cy="5971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029883"/>
            <a:ext cx="4039791" cy="36878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28" y="1432772"/>
            <a:ext cx="4042172" cy="59711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28" y="2029883"/>
            <a:ext cx="4042172" cy="36878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10"/>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11"/>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193693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628650" y="1280160"/>
            <a:ext cx="3886200" cy="44378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4629150" y="1280160"/>
            <a:ext cx="3886200" cy="44378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076493"/>
            <a:ext cx="9144000" cy="324307"/>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2"/>
            <a:ext cx="9144000" cy="91237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TextBox 11">
            <a:extLst>
              <a:ext uri="{FF2B5EF4-FFF2-40B4-BE49-F238E27FC236}">
                <a16:creationId xmlns:a16="http://schemas.microsoft.com/office/drawing/2014/main" id="{D6E2F905-B39E-504D-8E43-B107523010D3}"/>
              </a:ext>
            </a:extLst>
          </p:cNvPr>
          <p:cNvSpPr txBox="1"/>
          <p:nvPr userDrawn="1"/>
        </p:nvSpPr>
        <p:spPr>
          <a:xfrm>
            <a:off x="541421" y="274287"/>
            <a:ext cx="5314950" cy="530915"/>
          </a:xfrm>
          <a:prstGeom prst="rect">
            <a:avLst/>
          </a:prstGeom>
          <a:noFill/>
        </p:spPr>
        <p:txBody>
          <a:bodyPr wrap="square" rtlCol="0">
            <a:spAutoFit/>
          </a:bodyPr>
          <a:lstStyle/>
          <a:p>
            <a:pPr>
              <a:defRPr/>
            </a:pPr>
            <a:r>
              <a:rPr lang="en-US" sz="2850" b="1" dirty="0">
                <a:solidFill>
                  <a:prstClr val="black"/>
                </a:solidFill>
                <a:latin typeface="Arial" charset="0"/>
                <a:cs typeface="Arial" charset="0"/>
              </a:rPr>
              <a:t>Title of Slide</a:t>
            </a:r>
            <a:endParaRPr lang="en-US" sz="1350" dirty="0">
              <a:solidFill>
                <a:prstClr val="black"/>
              </a:solidFill>
            </a:endParaRPr>
          </a:p>
        </p:txBody>
      </p:sp>
    </p:spTree>
    <p:extLst>
      <p:ext uri="{BB962C8B-B14F-4D97-AF65-F5344CB8AC3E}">
        <p14:creationId xmlns:p14="http://schemas.microsoft.com/office/powerpoint/2010/main" val="383329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629842" y="1024128"/>
            <a:ext cx="3868340" cy="76898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629842" y="1792222"/>
            <a:ext cx="3868340" cy="4011168"/>
          </a:xfrm>
          <a:prstGeom prst="rect">
            <a:avLst/>
          </a:prstGeom>
        </p:spPr>
        <p:txBody>
          <a:bodyPr/>
          <a:lstStyle>
            <a:lvl5pPr marL="13716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4629151" y="1024128"/>
            <a:ext cx="3887391" cy="76898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4629151" y="1792222"/>
            <a:ext cx="3887391" cy="40111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2"/>
            <a:ext cx="9144000" cy="91237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TextBox 10">
            <a:extLst>
              <a:ext uri="{FF2B5EF4-FFF2-40B4-BE49-F238E27FC236}">
                <a16:creationId xmlns:a16="http://schemas.microsoft.com/office/drawing/2014/main" id="{6DF137F5-2097-674B-B3F7-F6DD317C147C}"/>
              </a:ext>
            </a:extLst>
          </p:cNvPr>
          <p:cNvSpPr txBox="1"/>
          <p:nvPr userDrawn="1"/>
        </p:nvSpPr>
        <p:spPr>
          <a:xfrm>
            <a:off x="541421" y="274287"/>
            <a:ext cx="5314950" cy="530915"/>
          </a:xfrm>
          <a:prstGeom prst="rect">
            <a:avLst/>
          </a:prstGeom>
          <a:noFill/>
        </p:spPr>
        <p:txBody>
          <a:bodyPr wrap="square" rtlCol="0">
            <a:spAutoFit/>
          </a:bodyPr>
          <a:lstStyle/>
          <a:p>
            <a:pPr>
              <a:defRPr/>
            </a:pPr>
            <a:r>
              <a:rPr lang="en-US" sz="2850" b="1" dirty="0">
                <a:solidFill>
                  <a:prstClr val="black"/>
                </a:solidFill>
                <a:latin typeface="Arial" charset="0"/>
                <a:cs typeface="Arial" charset="0"/>
              </a:rPr>
              <a:t>Title of Slide</a:t>
            </a:r>
            <a:endParaRPr lang="en-US" sz="1350" dirty="0">
              <a:solidFill>
                <a:prstClr val="black"/>
              </a:solidFill>
            </a:endParaRPr>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076493"/>
            <a:ext cx="9144000" cy="324307"/>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4285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C326B322-D850-4B51-9F80-85BE64D3822F}" type="datetime4">
              <a:rPr lang="en-US" smtClean="0"/>
              <a:t>April 29, 2022</a:t>
            </a:fld>
            <a:endParaRPr lang="en-US" dirty="0"/>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endParaRPr lang="en-US" dirty="0"/>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050CF0FA-2E42-42C8-A0CE-56DC8E427661}" type="datetime4">
              <a:rPr lang="en-US" smtClean="0"/>
              <a:t>April 29, 2022</a:t>
            </a:fld>
            <a:endParaRPr lang="en-US" dirty="0"/>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endParaRPr lang="en-US" dirty="0"/>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D70AE1E1-C20F-4B86-8353-75584056EDD2}" type="datetime4">
              <a:rPr lang="en-US" smtClean="0"/>
              <a:t>April 29, 2022</a:t>
            </a:fld>
            <a:endParaRPr lang="en-US" dirty="0"/>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endParaRPr lang="en-US" dirty="0"/>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751BBCCE-DBDD-4AE9-AEB9-739ACEFEB30E}" type="datetime4">
              <a:rPr lang="en-US" smtClean="0"/>
              <a:t>April 29, 2022</a:t>
            </a:fld>
            <a:endParaRPr lang="en-US" dirty="0"/>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endParaRPr lang="en-US" dirty="0"/>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72200" y="5744423"/>
            <a:ext cx="2133600" cy="340783"/>
          </a:xfrm>
          <a:prstGeom prst="rect">
            <a:avLst/>
          </a:prstGeom>
        </p:spPr>
        <p:txBody>
          <a:bodyPr/>
          <a:lstStyle/>
          <a:p>
            <a:r>
              <a:rPr lang="en-US"/>
              <a:t>DRAFT </a:t>
            </a:r>
            <a:fld id="{B3EBD248-22D7-4DC9-9A5D-7CDEAF1301A4}" type="datetime4">
              <a:rPr lang="en-US" smtClean="0"/>
              <a:t>April 29, 2022</a:t>
            </a:fld>
            <a:endParaRPr lang="en-US" dirty="0"/>
          </a:p>
        </p:txBody>
      </p:sp>
      <p:sp>
        <p:nvSpPr>
          <p:cNvPr id="5" name="Footer Placeholder 4"/>
          <p:cNvSpPr>
            <a:spLocks noGrp="1"/>
          </p:cNvSpPr>
          <p:nvPr>
            <p:ph type="ftr" sz="quarter" idx="11"/>
          </p:nvPr>
        </p:nvSpPr>
        <p:spPr>
          <a:xfrm>
            <a:off x="822960" y="5744429"/>
            <a:ext cx="2377440" cy="340783"/>
          </a:xfrm>
        </p:spPr>
        <p:txBody>
          <a:bodyPr/>
          <a:lstStyle/>
          <a:p>
            <a:r>
              <a:rPr lang="en-US"/>
              <a:t>INTERNAL DRAFT</a:t>
            </a:r>
            <a:endParaRPr lang="en-US" dirty="0"/>
          </a:p>
        </p:txBody>
      </p:sp>
      <p:sp>
        <p:nvSpPr>
          <p:cNvPr id="6" name="Slide Number Placeholder 5"/>
          <p:cNvSpPr>
            <a:spLocks noGrp="1"/>
          </p:cNvSpPr>
          <p:nvPr>
            <p:ph type="sldNum" sz="quarter" idx="12"/>
          </p:nvPr>
        </p:nvSpPr>
        <p:spPr>
          <a:xfrm>
            <a:off x="3657600" y="5791200"/>
            <a:ext cx="2133600" cy="284480"/>
          </a:xfrm>
          <a:prstGeom prst="rect">
            <a:avLst/>
          </a:prstGeom>
        </p:spPr>
        <p:txBody>
          <a:bodyPr/>
          <a:lstStyle>
            <a:lvl1pPr algn="ctr">
              <a:defRPr/>
            </a:lvl1pPr>
          </a:lstStyle>
          <a:p>
            <a:fld id="{1A89C94A-D078-4055-ACEC-210FDF973545}" type="slidenum">
              <a:rPr lang="en-US" smtClean="0"/>
              <a:pPr/>
              <a:t>‹#›</a:t>
            </a:fld>
            <a:endParaRPr lang="en-US" dirty="0"/>
          </a:p>
        </p:txBody>
      </p:sp>
    </p:spTree>
    <p:extLst>
      <p:ext uri="{BB962C8B-B14F-4D97-AF65-F5344CB8AC3E}">
        <p14:creationId xmlns:p14="http://schemas.microsoft.com/office/powerpoint/2010/main" val="190957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8860" y="1988399"/>
            <a:ext cx="6369341" cy="1372023"/>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id="{4CC38585-9175-5F41-B983-E626A8B41D81}"/>
              </a:ext>
            </a:extLst>
          </p:cNvPr>
          <p:cNvSpPr/>
          <p:nvPr userDrawn="1"/>
        </p:nvSpPr>
        <p:spPr>
          <a:xfrm>
            <a:off x="0" y="2"/>
            <a:ext cx="9144000" cy="91237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TextBox 7">
            <a:extLst>
              <a:ext uri="{FF2B5EF4-FFF2-40B4-BE49-F238E27FC236}">
                <a16:creationId xmlns:a16="http://schemas.microsoft.com/office/drawing/2014/main" id="{A57BF16A-46A2-2C4D-B679-429BA6325698}"/>
              </a:ext>
            </a:extLst>
          </p:cNvPr>
          <p:cNvSpPr txBox="1"/>
          <p:nvPr userDrawn="1"/>
        </p:nvSpPr>
        <p:spPr>
          <a:xfrm>
            <a:off x="1326470" y="162172"/>
            <a:ext cx="7817531" cy="507831"/>
          </a:xfrm>
          <a:prstGeom prst="rect">
            <a:avLst/>
          </a:prstGeom>
          <a:noFill/>
          <a:ln>
            <a:noFill/>
          </a:ln>
        </p:spPr>
        <p:txBody>
          <a:bodyPr wrap="square" rtlCol="0">
            <a:spAutoFit/>
          </a:bodyPr>
          <a:lstStyle/>
          <a:p>
            <a:pPr>
              <a:defRPr/>
            </a:pPr>
            <a:r>
              <a:rPr lang="en-US" sz="2700" b="1" kern="0" dirty="0">
                <a:ln w="12700">
                  <a:solidFill>
                    <a:prstClr val="black"/>
                  </a:solidFill>
                  <a:prstDash val="solid"/>
                </a:ln>
                <a:solidFill>
                  <a:srgbClr val="FFFFFF"/>
                </a:solidFill>
              </a:rPr>
              <a:t>  Massachusetts Department of Public Health</a:t>
            </a:r>
          </a:p>
        </p:txBody>
      </p:sp>
      <p:pic>
        <p:nvPicPr>
          <p:cNvPr id="9" name="Picture 8">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527635" y="2"/>
            <a:ext cx="889085" cy="2321662"/>
          </a:xfrm>
          <a:prstGeom prst="rect">
            <a:avLst/>
          </a:prstGeom>
          <a:solidFill>
            <a:schemeClr val="bg1"/>
          </a:solidFill>
        </p:spPr>
      </p:pic>
    </p:spTree>
    <p:extLst>
      <p:ext uri="{BB962C8B-B14F-4D97-AF65-F5344CB8AC3E}">
        <p14:creationId xmlns:p14="http://schemas.microsoft.com/office/powerpoint/2010/main" val="244385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59531"/>
            <a:ext cx="8229600" cy="4224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218806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93522"/>
            <a:ext cx="4057650" cy="422423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93522"/>
            <a:ext cx="4057650" cy="422423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140778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003399"/>
          </a:fgClr>
          <a:bgClr>
            <a:schemeClr val="bg2">
              <a:lumMod val="2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685800"/>
            <a:ext cx="7543800" cy="4719320"/>
          </a:xfrm>
          <a:prstGeom prst="rect">
            <a:avLst/>
          </a:prstGeom>
        </p:spPr>
        <p:txBody>
          <a:bodyPr vert="horz" lIns="91440" tIns="45720" rIns="91440" bIns="45720" rtlCol="0" anchor="b">
            <a:noAutofit/>
          </a:bodyPr>
          <a:lstStyle/>
          <a:p>
            <a:r>
              <a:rPr lang="en-US" dirty="0"/>
              <a:t>Click to edit Master title style</a:t>
            </a:r>
          </a:p>
        </p:txBody>
      </p:sp>
      <p:sp>
        <p:nvSpPr>
          <p:cNvPr id="5" name="Footer Placeholder 4"/>
          <p:cNvSpPr>
            <a:spLocks noGrp="1"/>
          </p:cNvSpPr>
          <p:nvPr>
            <p:ph type="ftr" sz="quarter" idx="3"/>
          </p:nvPr>
        </p:nvSpPr>
        <p:spPr>
          <a:xfrm>
            <a:off x="822960" y="5744423"/>
            <a:ext cx="7863840" cy="340783"/>
          </a:xfrm>
          <a:prstGeom prst="rect">
            <a:avLst/>
          </a:prstGeom>
        </p:spPr>
        <p:txBody>
          <a:bodyPr vert="horz" lIns="91440" tIns="45720" rIns="91440" bIns="45720" rtlCol="0" anchor="t"/>
          <a:lstStyle>
            <a:lvl1pPr algn="l">
              <a:defRPr sz="1100">
                <a:solidFill>
                  <a:schemeClr val="bg1"/>
                </a:solidFill>
                <a:effectLst/>
              </a:defRPr>
            </a:lvl1pPr>
          </a:lstStyle>
          <a:p>
            <a:r>
              <a:rPr lang="en-US" dirty="0"/>
              <a:t>INTERNAL DRAFT			 </a:t>
            </a:r>
            <a:fld id="{1A89C94A-D078-4055-ACEC-210FDF973545}" type="slidenum">
              <a:rPr lang="en-US" smtClean="0"/>
              <a:pPr/>
              <a:t>‹#›</a:t>
            </a:fld>
            <a:r>
              <a:rPr lang="en-US" dirty="0"/>
              <a:t>                  			DRAFT </a:t>
            </a:r>
            <a:fld id="{49ACDC6A-B2F3-4AED-9295-CD6D19EB24F2}" type="datetime4">
              <a:rPr lang="en-US" smtClean="0"/>
              <a:pPr/>
              <a:t>April 29, 2022</a:t>
            </a:fld>
            <a:endParaRPr lang="en-US" dirty="0"/>
          </a:p>
          <a:p>
            <a:endParaRPr lang="en-US" dirty="0"/>
          </a:p>
        </p:txBody>
      </p:sp>
      <p:sp>
        <p:nvSpPr>
          <p:cNvPr id="3" name="Rectangle 2"/>
          <p:cNvSpPr/>
          <p:nvPr userDrawn="1"/>
        </p:nvSpPr>
        <p:spPr>
          <a:xfrm>
            <a:off x="0" y="0"/>
            <a:ext cx="9144000" cy="6400800"/>
          </a:xfrm>
          <a:prstGeom prst="rect">
            <a:avLst/>
          </a:prstGeom>
          <a:gradFill flip="none" rotWithShape="1">
            <a:gsLst>
              <a:gs pos="0">
                <a:schemeClr val="bg2">
                  <a:lumMod val="22000"/>
                </a:schemeClr>
              </a:gs>
              <a:gs pos="100000">
                <a:schemeClr val="bg2">
                  <a:lumMod val="88000"/>
                  <a:lumOff val="12000"/>
                  <a:alpha val="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0" r:id="rId1"/>
    <p:sldLayoutId id="2147483943" r:id="rId2"/>
    <p:sldLayoutId id="2147483951" r:id="rId3"/>
    <p:sldLayoutId id="2147483953" r:id="rId4"/>
    <p:sldLayoutId id="2147483955" r:id="rId5"/>
    <p:sldLayoutId id="2147483958" r:id="rId6"/>
  </p:sldLayoutIdLst>
  <p:hf sldNum="0" hdr="0" dt="0"/>
  <p:txStyles>
    <p:titleStyle>
      <a:lvl1pPr algn="l" defTabSz="914400" rtl="0" eaLnBrk="1" latinLnBrk="0" hangingPunct="1">
        <a:spcBef>
          <a:spcPct val="0"/>
        </a:spcBef>
        <a:buNone/>
        <a:defRPr sz="4900" kern="1200">
          <a:solidFill>
            <a:schemeClr val="bg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bg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bg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bg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bg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bg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3522"/>
            <a:ext cx="8229600" cy="42242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2"/>
            <a:ext cx="9144000" cy="91237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444617" y="52756"/>
            <a:ext cx="8229600" cy="81634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076493"/>
            <a:ext cx="9144000" cy="324307"/>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3" y="6059657"/>
            <a:ext cx="2052311" cy="340783"/>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076493"/>
            <a:ext cx="2862366" cy="315773"/>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dirty="0">
                <a:solidFill>
                  <a:srgbClr val="464646">
                    <a:lumMod val="40000"/>
                    <a:lumOff val="60000"/>
                  </a:srgbClr>
                </a:solidFill>
              </a:rPr>
              <a:t>Massachusetts Department of Public Health       mass.gov/dph</a:t>
            </a:r>
          </a:p>
        </p:txBody>
      </p:sp>
    </p:spTree>
    <p:extLst>
      <p:ext uri="{BB962C8B-B14F-4D97-AF65-F5344CB8AC3E}">
        <p14:creationId xmlns:p14="http://schemas.microsoft.com/office/powerpoint/2010/main" val="324327780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Lst>
  <p:txStyles>
    <p:titleStyle>
      <a:lvl1pPr algn="l" defTabSz="685800" rtl="0" eaLnBrk="1" latinLnBrk="0" hangingPunct="1">
        <a:spcBef>
          <a:spcPct val="0"/>
        </a:spcBef>
        <a:buNone/>
        <a:defRPr sz="33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phbsas-overview-of-methamphetamine-and-stimulant-use-in-massachusetts-12821-0/download" TargetMode="Externa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mass.gov/doc/navigating-the-new-stimulant-landscape-presentation-by-traci-c-green-12821-0/download" TargetMode="External"/><Relationship Id="rId4" Type="http://schemas.openxmlformats.org/officeDocument/2006/relationships/hyperlink" Target="https://www.mass.gov/doc/alex-keuroghlian-stimulant-use-within-the-lgbtq-community-presentation-2822-0/download"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tinyurl.com/yckjnkvn" TargetMode="External"/><Relationship Id="rId3" Type="http://schemas.openxmlformats.org/officeDocument/2006/relationships/hyperlink" Target="https://www.mass.gov/doc/alex-keuroghlian-stimulant-use-within-the-lgbtq-community-presentation-2822-0/download" TargetMode="External"/><Relationship Id="rId7" Type="http://schemas.openxmlformats.org/officeDocument/2006/relationships/hyperlink" Target="https://onlinelibrary.wiley.com/doi/10.1111/j.1360-0443.2006.01311.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tore.samhsa.gov/sites/default/files/SAMHSA_Digital_Download/PEP21-02-01-004.pdf" TargetMode="External"/><Relationship Id="rId5" Type="http://schemas.openxmlformats.org/officeDocument/2006/relationships/hyperlink" Target="https://www.mass.gov/doc/bay-cove-pilot-protocol-for-ats-management-of-methamphetamine-presentation-2822-0/download" TargetMode="External"/><Relationship Id="rId4" Type="http://schemas.openxmlformats.org/officeDocument/2006/relationships/hyperlink" Target="https://www.mass.gov/doc/start-stimulant-treatment-and-recovery-team-presentation-2822-0/downloa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hcs.ca.gov/formsandpubs/publications/oc/Documents/2021/21-08-CalAIM-12-29-2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filtermag.org/california-contingency-management-stimulan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ih.gov/news-events/nih-research-matters/combination-therapy-methamphetamine-use-disord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mass.gov/doc/bay-cove-pilot-protocol-for-ats-management-of-methamphetamine-presentation-2822-0/downloa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ass.gov/doc/bay-cove-pilot-protocol-for-ats-management-of-methamphetamine-presentation-2822-0/downloa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ytimes.com/2022/01/08/nyregion/naloxone-vending-machines-nyc.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mass.gov/doc/start-stimulant-treatment-and-recovery-team-presentation-2822-0/downloa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mass.gov/doc/start-stimulant-treatment-and-recovery-team-presentation-2822-0/download"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doc/alex-keuroghlian-stimulant-use-within-the-lgbtq-community-presentation-2822-0/downloa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ss.gov/doc/navigating-the-new-stimulant-landscape-presentation-by-traci-c-green-12821-0/downloa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mass.gov/doc/bay-cove-pilot-protocol-for-ats-management-of-methamphetamine-presentation-2822-0/downloa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doc/navigating-the-new-stimulant-landscape-presentation-by-traci-c-green-12821-0/downloa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dea.gov/sites/default/files/2021-02/DIR-008-21%202020%20National%20Drug%20Threat%20Assessment_WEB.pdf" TargetMode="Externa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udget.digital.mass.gov/summary/fy22/outside-section/section-131-commission-on-methamphetamine-u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ommission-on-Methamphetamine-Use@mass.gov" TargetMode="External"/><Relationship Id="rId4" Type="http://schemas.openxmlformats.org/officeDocument/2006/relationships/hyperlink" Target="https://www.mass.gov/info-details/commission-on-methamphetamine-use-meeting-material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mass.gov/doc/commission-on-methamphetamine-use-meeting-presentation-12821-0/download"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www.mass.gov/files/documents/2018/11/16/Section%2035%20PPT%20Sullivan%2011.5.pdf" TargetMode="External"/><Relationship Id="rId5" Type="http://schemas.openxmlformats.org/officeDocument/2006/relationships/hyperlink" Target="https://www.mass.gov/doc/navigating-the-new-stimulant-landscape-presentation-by-traci-c-green-12821-0/download" TargetMode="External"/><Relationship Id="rId4" Type="http://schemas.openxmlformats.org/officeDocument/2006/relationships/hyperlink" Target="https://www.mass.gov/doc/dphbsas-overview-of-methamphetamine-and-stimulant-use-in-massachusetts-12821-0/downloa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mass.gov/doc/commission-on-methamphetamine-use-meeting-presentation-2822-0/download"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s://www.mass.gov/doc/bay-cove-pilot-protocol-for-ats-management-of-methamphetamine-presentation-2822-0/download" TargetMode="External"/><Relationship Id="rId5" Type="http://schemas.openxmlformats.org/officeDocument/2006/relationships/hyperlink" Target="https://www.mass.gov/doc/start-stimulant-treatment-and-recovery-team-presentation-2822-0/download" TargetMode="External"/><Relationship Id="rId4" Type="http://schemas.openxmlformats.org/officeDocument/2006/relationships/hyperlink" Target="https://www.mass.gov/doc/alex-keuroghlian-stimulant-use-within-the-lgbtq-community-presentation-2822-0/download"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doc/commission-on-methamphetamine-use-summary-of-charge/download"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s://www.mass.gov/doc/bsas-overview-of-harm-reduction-strategies-for-stimulant-use/download" TargetMode="External"/><Relationship Id="rId4" Type="http://schemas.openxmlformats.org/officeDocument/2006/relationships/hyperlink" Target="https://www.mass.gov/doc/commission-on-methamphetamine-use-one-pot-flier/download"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mass.gov/doc/commission-on-methamphetamine-use-meeting-presentation-2822-0/download" TargetMode="External"/><Relationship Id="rId3" Type="http://schemas.openxmlformats.org/officeDocument/2006/relationships/hyperlink" Target="https://www.mass.gov/doc/commission-on-methamphetamine-use-meeting-presentation-12821-0/download" TargetMode="External"/><Relationship Id="rId7" Type="http://schemas.openxmlformats.org/officeDocument/2006/relationships/hyperlink" Target="https://www.mass.gov/doc/commission-on-methamphetamine-use-meeting-presentation-11122-1/download"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www.mass.gov/doc/section-35-commission-meeting-presentation/download" TargetMode="External"/><Relationship Id="rId11" Type="http://schemas.openxmlformats.org/officeDocument/2006/relationships/hyperlink" Target="https://www.mass.gov/doc/bay-cove-pilot-protocol-for-ats-management-of-methamphetamine-presentation-2822-0/download" TargetMode="External"/><Relationship Id="rId5" Type="http://schemas.openxmlformats.org/officeDocument/2006/relationships/hyperlink" Target="https://www.mass.gov/doc/navigating-the-new-stimulant-landscape-presentation-by-traci-c-green-12821-0/download" TargetMode="External"/><Relationship Id="rId10" Type="http://schemas.openxmlformats.org/officeDocument/2006/relationships/hyperlink" Target="https://www.mass.gov/doc/start-stimulant-treatment-and-recovery-team-presentation-2822-0/download" TargetMode="External"/><Relationship Id="rId4" Type="http://schemas.openxmlformats.org/officeDocument/2006/relationships/hyperlink" Target="https://www.mass.gov/doc/dphbsas-overview-of-methamphetamine-and-stimulant-use-in-massachusetts-12821-0/download" TargetMode="External"/><Relationship Id="rId9" Type="http://schemas.openxmlformats.org/officeDocument/2006/relationships/hyperlink" Target="https://www.mass.gov/doc/alex-keuroghlian-stimulant-use-within-the-lgbtq-community-presentation-2822-0/download"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aspe.hhs.gov/sites/default/files/private/aspe-files/265576/stimuse.pdf" TargetMode="External"/><Relationship Id="rId3" Type="http://schemas.openxmlformats.org/officeDocument/2006/relationships/hyperlink" Target="https://www.mass.gov/doc/commission-on-methamphetamine-use-summary-of-charge/download" TargetMode="External"/><Relationship Id="rId7" Type="http://schemas.openxmlformats.org/officeDocument/2006/relationships/hyperlink" Target="https://www.nih.gov/news-events/nih-research-matters/combination-therapy-methamphetamine-use-disorder"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www.nih.gov/news-events/nih-research-matters/trends-us-methamphetamine-use-associated-deaths" TargetMode="External"/><Relationship Id="rId5" Type="http://schemas.openxmlformats.org/officeDocument/2006/relationships/hyperlink" Target="https://www.mass.gov/doc/bsas-overview-of-harm-reduction-strategies-for-stimulant-use/download" TargetMode="External"/><Relationship Id="rId4" Type="http://schemas.openxmlformats.org/officeDocument/2006/relationships/hyperlink" Target="https://www.mass.gov/doc/commission-on-methamphetamine-use-one-pot-flier/download" TargetMode="External"/><Relationship Id="rId9" Type="http://schemas.openxmlformats.org/officeDocument/2006/relationships/hyperlink" Target="https://www.cossapresources.org/Content/Documents/Articles/Pathways_to_Diversion_Case_Studies_Series_Officer_Intervention.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ea.gov/sites/default/files/2020-06/Amphetamines-2020_0.pdf" TargetMode="External"/><Relationship Id="rId7" Type="http://schemas.openxmlformats.org/officeDocument/2006/relationships/hyperlink" Target="https://www.masspartnership.com/pdf/MNC-E-AT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mass.gov/service-details/substance-addiction-services-descriptions" TargetMode="External"/><Relationship Id="rId5" Type="http://schemas.openxmlformats.org/officeDocument/2006/relationships/hyperlink" Target="https://www.dea.gov/sites/default/files/2020-06/Stimulants-2020.pdf" TargetMode="External"/><Relationship Id="rId4" Type="http://schemas.openxmlformats.org/officeDocument/2006/relationships/hyperlink" Target="https://www.dea.gov/sites/default/files/2020-06/Methamphetamine-2020_0.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ss.gov/doc/harm-reduction-commission-report-3-1-2019/downlo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ncbi.nlm.nih.gov/pmc/articles/PMC3083448/" TargetMode="External"/><Relationship Id="rId4" Type="http://schemas.openxmlformats.org/officeDocument/2006/relationships/hyperlink" Target="https://www.mass.gov/doc/start-stimulant-treatment-and-recovery-team-presentation-2822-0/downloa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drugoverdose/death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p:nvPr/>
        </p:nvSpPr>
        <p:spPr>
          <a:xfrm>
            <a:off x="152400" y="1600200"/>
            <a:ext cx="8686800" cy="3323987"/>
          </a:xfrm>
          <a:prstGeom prst="rect">
            <a:avLst/>
          </a:prstGeom>
          <a:noFill/>
        </p:spPr>
        <p:txBody>
          <a:bodyPr wrap="square" rtlCol="0">
            <a:spAutoFit/>
          </a:bodyPr>
          <a:lstStyle/>
          <a:p>
            <a:pPr marL="0" marR="0" algn="ctr">
              <a:spcBef>
                <a:spcPts val="0"/>
              </a:spcBef>
              <a:spcAft>
                <a:spcPts val="0"/>
              </a:spcAft>
            </a:pPr>
            <a:r>
              <a:rPr lang="en-US" sz="3600" b="1" kern="1200" cap="small" dirty="0">
                <a:solidFill>
                  <a:schemeClr val="bg1"/>
                </a:solidFill>
                <a:effectLst/>
                <a:latin typeface="Gill Sans MT"/>
                <a:ea typeface="Times New Roman"/>
                <a:cs typeface="Times New Roman"/>
              </a:rPr>
              <a:t>COMMISSION ON METHAMPHETAMINE USE</a:t>
            </a:r>
          </a:p>
          <a:p>
            <a:pPr marL="0" marR="0" algn="ctr">
              <a:spcBef>
                <a:spcPts val="0"/>
              </a:spcBef>
              <a:spcAft>
                <a:spcPts val="0"/>
              </a:spcAft>
            </a:pPr>
            <a:endParaRPr lang="en-US" sz="1200" dirty="0">
              <a:solidFill>
                <a:schemeClr val="bg1"/>
              </a:solidFill>
              <a:effectLst/>
              <a:latin typeface="+mj-lt"/>
              <a:ea typeface="Times New Roman"/>
            </a:endParaRPr>
          </a:p>
          <a:p>
            <a:pPr marL="0" marR="0" algn="ctr">
              <a:spcBef>
                <a:spcPts val="0"/>
              </a:spcBef>
              <a:spcAft>
                <a:spcPts val="0"/>
              </a:spcAft>
            </a:pPr>
            <a:endParaRPr lang="en-US" i="1" kern="1200" dirty="0">
              <a:solidFill>
                <a:schemeClr val="bg1"/>
              </a:solidFill>
              <a:effectLst/>
              <a:latin typeface="+mj-lt"/>
              <a:ea typeface="Times New Roman"/>
              <a:cs typeface="Times New Roman"/>
            </a:endParaRPr>
          </a:p>
          <a:p>
            <a:pPr marL="0" marR="0" algn="ctr">
              <a:spcBef>
                <a:spcPts val="0"/>
              </a:spcBef>
              <a:spcAft>
                <a:spcPts val="0"/>
              </a:spcAft>
            </a:pPr>
            <a:endParaRPr lang="en-US" i="1" kern="1200" dirty="0">
              <a:solidFill>
                <a:schemeClr val="bg1"/>
              </a:solidFill>
              <a:effectLst/>
              <a:latin typeface="+mj-lt"/>
              <a:ea typeface="Times New Roman"/>
              <a:cs typeface="Times New Roman"/>
            </a:endParaRPr>
          </a:p>
          <a:p>
            <a:pPr marL="0" marR="0" algn="ctr">
              <a:spcBef>
                <a:spcPts val="0"/>
              </a:spcBef>
              <a:spcAft>
                <a:spcPts val="0"/>
              </a:spcAft>
            </a:pPr>
            <a:r>
              <a:rPr lang="en-US" i="1" kern="1200" dirty="0">
                <a:solidFill>
                  <a:schemeClr val="bg1"/>
                </a:solidFill>
                <a:effectLst/>
                <a:latin typeface="+mj-lt"/>
                <a:ea typeface="Times New Roman"/>
                <a:cs typeface="Times New Roman"/>
              </a:rPr>
              <a:t>Established by Section 131 of Chapter 24 of the Acts of 2021</a:t>
            </a:r>
            <a:endParaRPr lang="en-US" sz="1200" dirty="0">
              <a:solidFill>
                <a:schemeClr val="bg1"/>
              </a:solidFill>
              <a:effectLst/>
              <a:latin typeface="+mj-lt"/>
              <a:ea typeface="Times New Roman"/>
            </a:endParaRPr>
          </a:p>
          <a:p>
            <a:pPr marL="0" marR="0" algn="ctr">
              <a:spcBef>
                <a:spcPts val="0"/>
              </a:spcBef>
              <a:spcAft>
                <a:spcPts val="0"/>
              </a:spcAft>
            </a:pPr>
            <a:endParaRPr lang="en-US" kern="1200" dirty="0">
              <a:solidFill>
                <a:schemeClr val="bg1"/>
              </a:solidFill>
              <a:effectLst/>
              <a:latin typeface="+mj-lt"/>
              <a:ea typeface="Times New Roman"/>
              <a:cs typeface="Times New Roman"/>
            </a:endParaRPr>
          </a:p>
          <a:p>
            <a:pPr marL="0" marR="0" algn="ctr">
              <a:spcBef>
                <a:spcPts val="0"/>
              </a:spcBef>
              <a:spcAft>
                <a:spcPts val="0"/>
              </a:spcAft>
            </a:pPr>
            <a:endParaRPr lang="en-US" u="sng" dirty="0">
              <a:solidFill>
                <a:srgbClr val="FFC000"/>
              </a:solidFill>
              <a:latin typeface="+mj-lt"/>
              <a:ea typeface="Times New Roman"/>
              <a:cs typeface="Times New Roman"/>
            </a:endParaRPr>
          </a:p>
          <a:p>
            <a:pPr marL="0" marR="0" algn="ctr">
              <a:spcBef>
                <a:spcPts val="0"/>
              </a:spcBef>
              <a:spcAft>
                <a:spcPts val="0"/>
              </a:spcAft>
            </a:pPr>
            <a:endParaRPr lang="en-US" dirty="0">
              <a:solidFill>
                <a:schemeClr val="bg1"/>
              </a:solidFill>
              <a:latin typeface="+mj-lt"/>
              <a:ea typeface="Times New Roman"/>
              <a:cs typeface="Times New Roman"/>
            </a:endParaRPr>
          </a:p>
          <a:p>
            <a:pPr marL="0" marR="0" algn="ctr">
              <a:spcBef>
                <a:spcPts val="0"/>
              </a:spcBef>
              <a:spcAft>
                <a:spcPts val="0"/>
              </a:spcAft>
            </a:pPr>
            <a:r>
              <a:rPr lang="en-US" kern="1200" dirty="0">
                <a:solidFill>
                  <a:schemeClr val="bg1"/>
                </a:solidFill>
                <a:effectLst/>
                <a:latin typeface="+mj-lt"/>
                <a:ea typeface="Times New Roman"/>
                <a:cs typeface="Times New Roman"/>
              </a:rPr>
              <a:t>April 29, 2022</a:t>
            </a:r>
            <a:endParaRPr lang="en-US" sz="1200" dirty="0">
              <a:solidFill>
                <a:schemeClr val="bg1"/>
              </a:solidFill>
              <a:effectLst/>
              <a:latin typeface="+mj-lt"/>
              <a:ea typeface="Times New Roman"/>
            </a:endParaRPr>
          </a:p>
        </p:txBody>
      </p:sp>
    </p:spTree>
    <p:extLst>
      <p:ext uri="{BB962C8B-B14F-4D97-AF65-F5344CB8AC3E}">
        <p14:creationId xmlns:p14="http://schemas.microsoft.com/office/powerpoint/2010/main" val="396137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Recommendations</a:t>
            </a:r>
            <a:r>
              <a:rPr lang="en-US" sz="1250" b="1" kern="0" dirty="0">
                <a:solidFill>
                  <a:schemeClr val="bg1"/>
                </a:solidFill>
              </a:rPr>
              <a:t>	</a:t>
            </a:r>
            <a:endParaRPr lang="en-US" sz="1250" b="1" i="1" kern="0" dirty="0">
              <a:solidFill>
                <a:srgbClr val="FFC000"/>
              </a:solidFill>
            </a:endParaRPr>
          </a:p>
          <a:p>
            <a:pPr marL="0" marR="0" indent="0">
              <a:lnSpc>
                <a:spcPct val="107000"/>
              </a:lnSpc>
              <a:spcBef>
                <a:spcPts val="0"/>
              </a:spcBef>
              <a:spcAft>
                <a:spcPts val="800"/>
              </a:spcAft>
              <a:buNone/>
            </a:pPr>
            <a:r>
              <a:rPr lang="en-US" sz="1250" u="sng" kern="0" dirty="0">
                <a:solidFill>
                  <a:schemeClr val="bg1"/>
                </a:solidFill>
              </a:rPr>
              <a:t>Harm Reduction</a:t>
            </a:r>
          </a:p>
          <a:p>
            <a:pPr marL="347663" marR="0" indent="-347663">
              <a:lnSpc>
                <a:spcPct val="107000"/>
              </a:lnSpc>
              <a:spcBef>
                <a:spcPts val="0"/>
              </a:spcBef>
              <a:spcAft>
                <a:spcPts val="800"/>
              </a:spcAft>
            </a:pPr>
            <a:r>
              <a:rPr lang="en-US" sz="1250" kern="0" dirty="0">
                <a:solidFill>
                  <a:schemeClr val="bg1"/>
                </a:solidFill>
              </a:rPr>
              <a:t>The Commonwealth should adopt a culture of harm reduction that prioritizes the health, safety, and dignity of individuals who use substances.</a:t>
            </a:r>
          </a:p>
          <a:p>
            <a:pPr marL="347663" marR="0" indent="-347663">
              <a:lnSpc>
                <a:spcPct val="107000"/>
              </a:lnSpc>
              <a:spcBef>
                <a:spcPts val="0"/>
              </a:spcBef>
              <a:spcAft>
                <a:spcPts val="800"/>
              </a:spcAft>
            </a:pPr>
            <a:r>
              <a:rPr lang="en-US" sz="1250" kern="0" dirty="0">
                <a:solidFill>
                  <a:schemeClr val="bg1"/>
                </a:solidFill>
              </a:rPr>
              <a:t>There should be a range of harm reduction services available throughout the state, in which individuals who use stimulants have access to free or low-cost inpatient and outpatient treatment options for non-dual diagnosis patients who use stimulants.</a:t>
            </a:r>
          </a:p>
          <a:p>
            <a:pPr marL="347663" indent="-347663">
              <a:lnSpc>
                <a:spcPct val="107000"/>
              </a:lnSpc>
              <a:spcBef>
                <a:spcPts val="0"/>
              </a:spcBef>
              <a:spcAft>
                <a:spcPts val="800"/>
              </a:spcAft>
            </a:pPr>
            <a:r>
              <a:rPr lang="en-US" sz="1250" kern="0" dirty="0">
                <a:solidFill>
                  <a:schemeClr val="bg1"/>
                </a:solidFill>
              </a:rPr>
              <a:t>The Commonwealth should promote the Massachusetts Health Promotion Clearinghouse, a free health promotion clearinghouse expected to launch in May 2022, where residents, health and social service providers, and non-medical entities, such as bars in the Commonwealth can purchase harm reduction materials and drug checking equipment.</a:t>
            </a:r>
          </a:p>
          <a:p>
            <a:pPr marL="347663" indent="-347663">
              <a:lnSpc>
                <a:spcPct val="107000"/>
              </a:lnSpc>
              <a:spcBef>
                <a:spcPts val="0"/>
              </a:spcBef>
              <a:spcAft>
                <a:spcPts val="800"/>
              </a:spcAft>
            </a:pPr>
            <a:r>
              <a:rPr lang="en-US" sz="1250" kern="0" dirty="0">
                <a:solidFill>
                  <a:schemeClr val="bg1"/>
                </a:solidFill>
              </a:rPr>
              <a:t>DPH should establish a dashboard to provide timely, localized data that focuses on all substances not just opioids, maintaining near real-time situational awareness about local use patterns and overdose trends.</a:t>
            </a:r>
            <a:endParaRPr lang="en-US" sz="1250" u="sng" kern="0" dirty="0">
              <a:solidFill>
                <a:schemeClr val="bg1"/>
              </a:solidFill>
            </a:endParaRPr>
          </a:p>
          <a:p>
            <a:pPr marL="0" indent="0">
              <a:lnSpc>
                <a:spcPct val="107000"/>
              </a:lnSpc>
              <a:spcBef>
                <a:spcPts val="0"/>
              </a:spcBef>
              <a:spcAft>
                <a:spcPts val="800"/>
              </a:spcAft>
              <a:buNone/>
            </a:pPr>
            <a:r>
              <a:rPr lang="en-US" sz="1250" u="sng" kern="0" dirty="0">
                <a:solidFill>
                  <a:schemeClr val="bg1"/>
                </a:solidFill>
              </a:rPr>
              <a:t>Awareness</a:t>
            </a:r>
          </a:p>
          <a:p>
            <a:pPr marL="347663" indent="-347663">
              <a:lnSpc>
                <a:spcPct val="107000"/>
              </a:lnSpc>
              <a:spcBef>
                <a:spcPts val="0"/>
              </a:spcBef>
              <a:spcAft>
                <a:spcPts val="800"/>
              </a:spcAft>
            </a:pPr>
            <a:r>
              <a:rPr lang="en-US" sz="1250" kern="0" dirty="0">
                <a:solidFill>
                  <a:schemeClr val="bg1"/>
                </a:solidFill>
              </a:rPr>
              <a:t>The Commonwealth should develop public education, anti-stigma, and awareness campaigns around methamphetamine and stimulant use, including those that highlight the prevalence of counterfeit, pressed pills simulating common medications.</a:t>
            </a:r>
          </a:p>
          <a:p>
            <a:pPr marL="347663" indent="-347663">
              <a:lnSpc>
                <a:spcPct val="107000"/>
              </a:lnSpc>
              <a:spcBef>
                <a:spcPts val="0"/>
              </a:spcBef>
              <a:spcAft>
                <a:spcPts val="800"/>
              </a:spcAft>
            </a:pPr>
            <a:r>
              <a:rPr lang="en-US" sz="1250" kern="0" dirty="0">
                <a:solidFill>
                  <a:schemeClr val="bg1"/>
                </a:solidFill>
              </a:rPr>
              <a:t>Further study is needed of the prevalence of methamphetamine and stimulant use among individuals who are experiencing homelessness and sex workers.</a:t>
            </a:r>
          </a:p>
          <a:p>
            <a:pPr marL="347663" indent="-347663">
              <a:lnSpc>
                <a:spcPct val="107000"/>
              </a:lnSpc>
              <a:spcBef>
                <a:spcPts val="0"/>
              </a:spcBef>
              <a:spcAft>
                <a:spcPts val="800"/>
              </a:spcAft>
            </a:pPr>
            <a:r>
              <a:rPr lang="en-US" sz="1250" kern="0" dirty="0">
                <a:solidFill>
                  <a:schemeClr val="bg1"/>
                </a:solidFill>
              </a:rPr>
              <a:t>Anti-stigma campaigns, education and outreach is needed to support transgender and gender-diverse communities in the Commonwealth, including health care and harm reduction providers serving the LGBTQIA+ community.</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Overall Findings and Recommendations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10</a:t>
            </a:fld>
            <a:endParaRPr lang="en-US" dirty="0">
              <a:latin typeface="+mj-lt"/>
            </a:endParaRPr>
          </a:p>
        </p:txBody>
      </p:sp>
    </p:spTree>
    <p:extLst>
      <p:ext uri="{BB962C8B-B14F-4D97-AF65-F5344CB8AC3E}">
        <p14:creationId xmlns:p14="http://schemas.microsoft.com/office/powerpoint/2010/main" val="280552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Recommendations (cont.)</a:t>
            </a:r>
            <a:r>
              <a:rPr lang="en-US" sz="1400" b="1" kern="0" dirty="0">
                <a:solidFill>
                  <a:schemeClr val="bg1"/>
                </a:solidFill>
              </a:rPr>
              <a:t>	</a:t>
            </a:r>
            <a:endParaRPr lang="en-US" sz="1400" b="1" i="1" kern="0" dirty="0">
              <a:solidFill>
                <a:srgbClr val="FFC000"/>
              </a:solidFill>
            </a:endParaRPr>
          </a:p>
          <a:p>
            <a:pPr marL="0" indent="0">
              <a:spcBef>
                <a:spcPts val="0"/>
              </a:spcBef>
              <a:spcAft>
                <a:spcPts val="1000"/>
              </a:spcAft>
              <a:buSzPct val="100000"/>
              <a:buNone/>
            </a:pPr>
            <a:r>
              <a:rPr lang="en-US" sz="1300" u="sng" kern="0" dirty="0">
                <a:solidFill>
                  <a:schemeClr val="bg1"/>
                </a:solidFill>
              </a:rPr>
              <a:t>Treatment</a:t>
            </a:r>
          </a:p>
          <a:p>
            <a:pPr marL="347663" marR="0" indent="-347663">
              <a:lnSpc>
                <a:spcPct val="107000"/>
              </a:lnSpc>
              <a:spcBef>
                <a:spcPts val="0"/>
              </a:spcBef>
              <a:spcAft>
                <a:spcPts val="800"/>
              </a:spcAft>
            </a:pPr>
            <a:r>
              <a:rPr lang="en-US" sz="1300" kern="0" dirty="0">
                <a:solidFill>
                  <a:schemeClr val="bg1"/>
                </a:solidFill>
              </a:rPr>
              <a:t>There is a need for intentional, culturally-tailored training, education prevention programming, and treatment specific to populations with an increased likelihood of stimulant use disorder, including populations defined by demographic, geographic, occupational, or socioeconomic factors. This includes individuals who are experiencing homelessness, who are LGBTQIA+, who work in the construction/trade industry, and African-American and Latinx communities. Programming should ensure cultural and linguistic competency.</a:t>
            </a:r>
          </a:p>
          <a:p>
            <a:pPr marL="347663" marR="0" indent="-347663">
              <a:lnSpc>
                <a:spcPct val="107000"/>
              </a:lnSpc>
              <a:spcBef>
                <a:spcPts val="0"/>
              </a:spcBef>
              <a:spcAft>
                <a:spcPts val="800"/>
              </a:spcAft>
            </a:pPr>
            <a:r>
              <a:rPr lang="en-US" sz="1300" kern="0" dirty="0">
                <a:solidFill>
                  <a:schemeClr val="bg1"/>
                </a:solidFill>
              </a:rPr>
              <a:t>The Commonwealth should increase access to behavioral interventions for treatment for stimulant use disorder, including evidence-based, effective approaches such as tailored cognitive behavioral therapy (CBT), Contingency Management, exercise, residential rehabilitation-based therapies, and matrix model interventions. </a:t>
            </a:r>
          </a:p>
          <a:p>
            <a:pPr>
              <a:spcBef>
                <a:spcPts val="0"/>
              </a:spcBef>
              <a:spcAft>
                <a:spcPts val="1000"/>
              </a:spcAft>
              <a:buSzPct val="100000"/>
            </a:pPr>
            <a:r>
              <a:rPr lang="en-US" sz="1300" kern="0" dirty="0">
                <a:solidFill>
                  <a:schemeClr val="bg1"/>
                </a:solidFill>
              </a:rPr>
              <a:t>Contingency Management should be implemented broadly to ensure that access to treatment for stimulant use disorder, as well as harm reduction approaches, is an expectation not an exception.</a:t>
            </a:r>
          </a:p>
          <a:p>
            <a:pPr>
              <a:spcBef>
                <a:spcPts val="0"/>
              </a:spcBef>
              <a:spcAft>
                <a:spcPts val="1000"/>
              </a:spcAft>
              <a:buSzPct val="100000"/>
            </a:pPr>
            <a:r>
              <a:rPr lang="en-US" sz="1300" kern="0" dirty="0">
                <a:solidFill>
                  <a:schemeClr val="bg1"/>
                </a:solidFill>
              </a:rPr>
              <a:t>The Commonwealth should advocate to raise federal caps on incentives for Contingency Management and explore the extent to which federal funding for Contingency Management programming could be supplemented by other revenue sources.</a:t>
            </a:r>
          </a:p>
          <a:p>
            <a:pPr>
              <a:spcBef>
                <a:spcPts val="0"/>
              </a:spcBef>
              <a:spcAft>
                <a:spcPts val="1000"/>
              </a:spcAft>
              <a:buSzPct val="100000"/>
            </a:pPr>
            <a:r>
              <a:rPr lang="en-US" sz="1300" kern="0" dirty="0">
                <a:solidFill>
                  <a:schemeClr val="bg1"/>
                </a:solidFill>
              </a:rPr>
              <a:t>Additional research is needed in the development of evidence-based, patient-focused pharmacological approaches to treatment for stimulant use disorder.</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Overall Findings and Recommendations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11</a:t>
            </a:fld>
            <a:endParaRPr lang="en-US" dirty="0">
              <a:latin typeface="+mj-lt"/>
            </a:endParaRPr>
          </a:p>
        </p:txBody>
      </p:sp>
    </p:spTree>
    <p:extLst>
      <p:ext uri="{BB962C8B-B14F-4D97-AF65-F5344CB8AC3E}">
        <p14:creationId xmlns:p14="http://schemas.microsoft.com/office/powerpoint/2010/main" val="68905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Recommendations (cont.)</a:t>
            </a:r>
            <a:r>
              <a:rPr lang="en-US" sz="1300" b="1" kern="0" dirty="0">
                <a:solidFill>
                  <a:schemeClr val="bg1"/>
                </a:solidFill>
              </a:rPr>
              <a:t>	</a:t>
            </a:r>
            <a:endParaRPr lang="en-US" sz="1300" b="1" i="1" kern="0" dirty="0">
              <a:solidFill>
                <a:srgbClr val="FFC000"/>
              </a:solidFill>
            </a:endParaRPr>
          </a:p>
          <a:p>
            <a:pPr marL="0" indent="0">
              <a:spcBef>
                <a:spcPts val="0"/>
              </a:spcBef>
              <a:spcAft>
                <a:spcPts val="1000"/>
              </a:spcAft>
              <a:buSzPct val="100000"/>
              <a:buNone/>
            </a:pPr>
            <a:r>
              <a:rPr lang="en-US" sz="1300" u="sng" kern="0" dirty="0">
                <a:solidFill>
                  <a:schemeClr val="bg1"/>
                </a:solidFill>
              </a:rPr>
              <a:t>State Laws </a:t>
            </a:r>
          </a:p>
          <a:p>
            <a:pPr>
              <a:spcBef>
                <a:spcPts val="0"/>
              </a:spcBef>
              <a:spcAft>
                <a:spcPts val="1000"/>
              </a:spcAft>
              <a:buSzPct val="100000"/>
            </a:pPr>
            <a:r>
              <a:rPr lang="en-US" sz="1300" kern="0" dirty="0">
                <a:solidFill>
                  <a:schemeClr val="bg1"/>
                </a:solidFill>
              </a:rPr>
              <a:t>State opioid use disorder statutes should be reviewed and amended as appropriate to more explicitly include stimulant use disorder.</a:t>
            </a:r>
          </a:p>
          <a:p>
            <a:pPr>
              <a:spcBef>
                <a:spcPts val="0"/>
              </a:spcBef>
              <a:spcAft>
                <a:spcPts val="1000"/>
              </a:spcAft>
              <a:buSzPct val="100000"/>
            </a:pPr>
            <a:r>
              <a:rPr lang="en-US" sz="1300" kern="0" dirty="0">
                <a:solidFill>
                  <a:schemeClr val="bg1"/>
                </a:solidFill>
              </a:rPr>
              <a:t>State drug paraphernalia laws should be reviewed to ensure that individuals and organizations including but not limited to first responders, emergency departments, hospitals and other healthcare providers, entities conducting comprehensive drug checking, non-medical entities, such as bars and churches that are acting as “Good Samaritans,” are not liable for their efforts, including the distribution of harm reduction supplies.</a:t>
            </a:r>
          </a:p>
          <a:p>
            <a:pPr>
              <a:spcBef>
                <a:spcPts val="0"/>
              </a:spcBef>
              <a:spcAft>
                <a:spcPts val="1000"/>
              </a:spcAft>
              <a:buSzPct val="100000"/>
            </a:pPr>
            <a:r>
              <a:rPr lang="en-US" sz="1300" kern="0" dirty="0">
                <a:solidFill>
                  <a:schemeClr val="bg1"/>
                </a:solidFill>
              </a:rPr>
              <a:t>The Commonwealth should explore the feasibility of establishing and resourcing centers where first responders could divert certain patients from emergency departments where individuals under the influence of stimulants could “cool down” and access care and recovery services 24/7.</a:t>
            </a:r>
          </a:p>
          <a:p>
            <a:pPr marL="0" indent="0">
              <a:spcBef>
                <a:spcPts val="0"/>
              </a:spcBef>
              <a:spcAft>
                <a:spcPts val="1000"/>
              </a:spcAft>
              <a:buSzPct val="100000"/>
              <a:buNone/>
            </a:pPr>
            <a:r>
              <a:rPr lang="en-US" sz="1300" u="sng" kern="0" dirty="0">
                <a:solidFill>
                  <a:schemeClr val="bg1"/>
                </a:solidFill>
              </a:rPr>
              <a:t>Insurance</a:t>
            </a:r>
          </a:p>
          <a:p>
            <a:pPr>
              <a:spcBef>
                <a:spcPts val="0"/>
              </a:spcBef>
              <a:spcAft>
                <a:spcPts val="1000"/>
              </a:spcAft>
              <a:buSzPct val="100000"/>
            </a:pPr>
            <a:r>
              <a:rPr lang="en-US" sz="1300" kern="0" dirty="0">
                <a:solidFill>
                  <a:schemeClr val="bg1"/>
                </a:solidFill>
              </a:rPr>
              <a:t>Insurance coverage should cover all clinically necessary mental health and substance use treatment, including ATS and CSS regardless of substance used, eliminating barriers for insurance coverage of treatment for people who use stimulants.</a:t>
            </a:r>
          </a:p>
          <a:p>
            <a:pPr>
              <a:spcBef>
                <a:spcPts val="0"/>
              </a:spcBef>
              <a:spcAft>
                <a:spcPts val="1000"/>
              </a:spcAft>
              <a:buSzPct val="100000"/>
            </a:pPr>
            <a:r>
              <a:rPr lang="en-US" sz="1300" kern="0" dirty="0">
                <a:solidFill>
                  <a:schemeClr val="bg1"/>
                </a:solidFill>
              </a:rPr>
              <a:t>Insurance coverage should be expanded to harm reduction specialists, including but not limited to Recovery Coaches, as they are critical to emergency department and in-patient care teams and contribute to  increased patient engagement and outcomes for people who use stimulants.</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Overall Findings and Recommendations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12</a:t>
            </a:fld>
            <a:endParaRPr lang="en-US" dirty="0">
              <a:latin typeface="+mj-lt"/>
            </a:endParaRPr>
          </a:p>
        </p:txBody>
      </p:sp>
    </p:spTree>
    <p:extLst>
      <p:ext uri="{BB962C8B-B14F-4D97-AF65-F5344CB8AC3E}">
        <p14:creationId xmlns:p14="http://schemas.microsoft.com/office/powerpoint/2010/main" val="349044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Recommendations (cont.)</a:t>
            </a:r>
            <a:r>
              <a:rPr lang="en-US" sz="1400" b="1" kern="0" dirty="0">
                <a:solidFill>
                  <a:schemeClr val="bg1"/>
                </a:solidFill>
              </a:rPr>
              <a:t>	</a:t>
            </a:r>
            <a:endParaRPr lang="en-US" sz="1400" b="1" i="1" kern="0" dirty="0">
              <a:solidFill>
                <a:srgbClr val="FFC000"/>
              </a:solidFill>
            </a:endParaRPr>
          </a:p>
          <a:p>
            <a:pPr marL="0" indent="0">
              <a:spcBef>
                <a:spcPts val="0"/>
              </a:spcBef>
              <a:spcAft>
                <a:spcPts val="1000"/>
              </a:spcAft>
              <a:buSzPct val="100000"/>
              <a:buNone/>
            </a:pPr>
            <a:r>
              <a:rPr lang="en-US" sz="1300" u="sng" kern="0" dirty="0">
                <a:solidFill>
                  <a:schemeClr val="bg1"/>
                </a:solidFill>
              </a:rPr>
              <a:t>First Responders and Emergency Departments</a:t>
            </a:r>
          </a:p>
          <a:p>
            <a:pPr>
              <a:spcBef>
                <a:spcPts val="0"/>
              </a:spcBef>
              <a:spcAft>
                <a:spcPts val="1000"/>
              </a:spcAft>
              <a:buSzPct val="100000"/>
            </a:pPr>
            <a:r>
              <a:rPr lang="en-US" sz="1300" kern="0" dirty="0">
                <a:solidFill>
                  <a:schemeClr val="bg1"/>
                </a:solidFill>
              </a:rPr>
              <a:t>Hospitals and community-based health care providers should have sufficient resources in order to stock and distribute harm reduction supplies.</a:t>
            </a:r>
          </a:p>
          <a:p>
            <a:pPr>
              <a:spcBef>
                <a:spcPts val="0"/>
              </a:spcBef>
              <a:spcAft>
                <a:spcPts val="1000"/>
              </a:spcAft>
              <a:buSzPct val="100000"/>
            </a:pPr>
            <a:r>
              <a:rPr lang="en-US" sz="1300" kern="0" dirty="0">
                <a:solidFill>
                  <a:schemeClr val="bg1"/>
                </a:solidFill>
              </a:rPr>
              <a:t>Training for first responders and other community-based emergency providers should be expanded with the goal of promoting co-response models, where a behavioral health/mental health clinician accompanies first responders for mental health related calls.</a:t>
            </a:r>
          </a:p>
          <a:p>
            <a:pPr>
              <a:spcBef>
                <a:spcPts val="0"/>
              </a:spcBef>
              <a:spcAft>
                <a:spcPts val="1000"/>
              </a:spcAft>
              <a:buSzPct val="100000"/>
            </a:pPr>
            <a:r>
              <a:rPr lang="en-US" sz="1300" kern="0" dirty="0">
                <a:solidFill>
                  <a:schemeClr val="bg1"/>
                </a:solidFill>
              </a:rPr>
              <a:t>First responders, emergency departments, and the Commonwealth should develop guidance and best practices for interacting with individuals under the influence of stimulants to help providers discern between mental health and stimulant use incidents.</a:t>
            </a:r>
          </a:p>
          <a:p>
            <a:pPr>
              <a:spcBef>
                <a:spcPts val="0"/>
              </a:spcBef>
              <a:spcAft>
                <a:spcPts val="1000"/>
              </a:spcAft>
              <a:buSzPct val="100000"/>
            </a:pPr>
            <a:r>
              <a:rPr lang="en-US" sz="1300" kern="0" dirty="0">
                <a:solidFill>
                  <a:schemeClr val="bg1"/>
                </a:solidFill>
              </a:rPr>
              <a:t>Hospitals, community-based health care providers, and first responders are encouraged to contribute drug samples to community drug checking services engaged in harm reduction and drug supply monitoring.</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Overall Findings and Recommendations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13</a:t>
            </a:fld>
            <a:endParaRPr lang="en-US" dirty="0">
              <a:latin typeface="+mj-lt"/>
            </a:endParaRPr>
          </a:p>
        </p:txBody>
      </p:sp>
    </p:spTree>
    <p:extLst>
      <p:ext uri="{BB962C8B-B14F-4D97-AF65-F5344CB8AC3E}">
        <p14:creationId xmlns:p14="http://schemas.microsoft.com/office/powerpoint/2010/main" val="243942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512366"/>
            <a:ext cx="6934200" cy="461665"/>
          </a:xfrm>
          <a:prstGeom prst="rect">
            <a:avLst/>
          </a:prstGeom>
          <a:noFill/>
        </p:spPr>
        <p:txBody>
          <a:bodyPr wrap="square" rtlCol="0">
            <a:spAutoFit/>
          </a:bodyPr>
          <a:lstStyle/>
          <a:p>
            <a:pPr algn="ctr"/>
            <a:r>
              <a:rPr lang="en-US" sz="2400" b="1" dirty="0">
                <a:solidFill>
                  <a:schemeClr val="bg1"/>
                </a:solidFill>
              </a:rPr>
              <a:t>Commission’s Findings by Charge</a:t>
            </a:r>
          </a:p>
        </p:txBody>
      </p:sp>
      <p:sp>
        <p:nvSpPr>
          <p:cNvPr id="4"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14</a:t>
            </a:fld>
            <a:endParaRPr lang="en-US" dirty="0">
              <a:latin typeface="+mj-lt"/>
            </a:endParaRPr>
          </a:p>
        </p:txBody>
      </p:sp>
    </p:spTree>
    <p:extLst>
      <p:ext uri="{BB962C8B-B14F-4D97-AF65-F5344CB8AC3E}">
        <p14:creationId xmlns:p14="http://schemas.microsoft.com/office/powerpoint/2010/main" val="153706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5">
            <a:extLst>
              <a:ext uri="{FF2B5EF4-FFF2-40B4-BE49-F238E27FC236}">
                <a16:creationId xmlns:a16="http://schemas.microsoft.com/office/drawing/2014/main" id="{AD16359A-A6A0-4265-B514-E359D406AFEA}"/>
              </a:ext>
            </a:extLst>
          </p:cNvPr>
          <p:cNvSpPr txBox="1">
            <a:spLocks/>
          </p:cNvSpPr>
          <p:nvPr/>
        </p:nvSpPr>
        <p:spPr>
          <a:xfrm>
            <a:off x="317633" y="1981200"/>
            <a:ext cx="4438676" cy="33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Findings</a:t>
            </a:r>
          </a:p>
          <a:p>
            <a:pPr>
              <a:spcBef>
                <a:spcPts val="0"/>
              </a:spcBef>
              <a:spcAft>
                <a:spcPts val="600"/>
              </a:spcAft>
              <a:buSzPct val="100000"/>
            </a:pPr>
            <a:r>
              <a:rPr lang="en-US" sz="1200" kern="0" dirty="0">
                <a:solidFill>
                  <a:schemeClr val="bg1"/>
                </a:solidFill>
              </a:rPr>
              <a:t>Methamphetamine use is occurring at higher rates in Suffolk County and the eastern portions of the state, largely among the white non-Hispanic population. </a:t>
            </a:r>
            <a:r>
              <a:rPr lang="en-US" sz="1200" i="1" kern="0" dirty="0">
                <a:solidFill>
                  <a:schemeClr val="bg1"/>
                </a:solidFill>
              </a:rPr>
              <a:t>(</a:t>
            </a:r>
            <a:r>
              <a:rPr lang="en-US" sz="1200" i="1" kern="0" dirty="0">
                <a:solidFill>
                  <a:schemeClr val="bg1"/>
                </a:solidFill>
                <a:hlinkClick r:id="rId3"/>
              </a:rPr>
              <a:t>BSAS presentation</a:t>
            </a:r>
            <a:r>
              <a:rPr lang="en-US" sz="1200" i="1" kern="0" dirty="0">
                <a:solidFill>
                  <a:schemeClr val="bg1"/>
                </a:solidFill>
              </a:rPr>
              <a:t>)</a:t>
            </a:r>
            <a:endParaRPr lang="en-US" sz="1200" kern="0" dirty="0">
              <a:solidFill>
                <a:schemeClr val="bg1"/>
              </a:solidFill>
            </a:endParaRPr>
          </a:p>
          <a:p>
            <a:pPr>
              <a:spcBef>
                <a:spcPts val="0"/>
              </a:spcBef>
              <a:spcAft>
                <a:spcPts val="600"/>
              </a:spcAft>
              <a:buSzPct val="100000"/>
            </a:pPr>
            <a:r>
              <a:rPr lang="en-US" sz="1200" kern="0" dirty="0">
                <a:solidFill>
                  <a:schemeClr val="bg1"/>
                </a:solidFill>
              </a:rPr>
              <a:t>Crack/cocaine use is seen more broadly across the state, particularly among African-American and Latinx populations.</a:t>
            </a:r>
          </a:p>
          <a:p>
            <a:pPr>
              <a:spcBef>
                <a:spcPts val="0"/>
              </a:spcBef>
              <a:spcAft>
                <a:spcPts val="600"/>
              </a:spcAft>
              <a:buSzPct val="100000"/>
            </a:pPr>
            <a:r>
              <a:rPr lang="en-US" sz="1200" kern="0" dirty="0">
                <a:solidFill>
                  <a:schemeClr val="bg1"/>
                </a:solidFill>
              </a:rPr>
              <a:t>Recreational use of methamphetamines among men who have sex with men (</a:t>
            </a:r>
            <a:r>
              <a:rPr lang="en-US" sz="1200" kern="0" dirty="0" err="1">
                <a:solidFill>
                  <a:schemeClr val="bg1"/>
                </a:solidFill>
              </a:rPr>
              <a:t>MSM</a:t>
            </a:r>
            <a:r>
              <a:rPr lang="en-US" sz="1200" kern="0" dirty="0">
                <a:solidFill>
                  <a:schemeClr val="bg1"/>
                </a:solidFill>
              </a:rPr>
              <a:t>) is ten times higher than the general population </a:t>
            </a:r>
            <a:r>
              <a:rPr lang="en-US" sz="1200" i="1" kern="0" dirty="0">
                <a:solidFill>
                  <a:schemeClr val="bg1"/>
                </a:solidFill>
              </a:rPr>
              <a:t>(</a:t>
            </a:r>
            <a:r>
              <a:rPr lang="en-US" sz="1200" i="1" kern="0" dirty="0">
                <a:solidFill>
                  <a:schemeClr val="bg1"/>
                </a:solidFill>
                <a:hlinkClick r:id="rId4"/>
              </a:rPr>
              <a:t>Dr. Keuroghlian presentation</a:t>
            </a:r>
            <a:r>
              <a:rPr lang="en-US" sz="1200" i="1" kern="0" dirty="0">
                <a:solidFill>
                  <a:schemeClr val="bg1"/>
                </a:solidFill>
              </a:rPr>
              <a:t>)</a:t>
            </a:r>
          </a:p>
          <a:p>
            <a:pPr>
              <a:spcBef>
                <a:spcPts val="0"/>
              </a:spcBef>
              <a:spcAft>
                <a:spcPts val="600"/>
              </a:spcAft>
              <a:buSzPct val="100000"/>
            </a:pPr>
            <a:r>
              <a:rPr lang="en-US" sz="1200" kern="0" dirty="0">
                <a:solidFill>
                  <a:schemeClr val="bg1"/>
                </a:solidFill>
              </a:rPr>
              <a:t>The construction/trades industry was the industry most at risk, with 28.8% of cocaine involved overdose deaths of those surveyed coming from construction trades, followed by 18.9% by those not in the workforce, e.g. unemployed, students, homemakers (</a:t>
            </a:r>
            <a:r>
              <a:rPr lang="en-US" sz="1200" i="1" kern="0" dirty="0">
                <a:solidFill>
                  <a:schemeClr val="bg1"/>
                </a:solidFill>
                <a:hlinkClick r:id="rId5"/>
              </a:rPr>
              <a:t>Dr. Green’s presentation</a:t>
            </a:r>
            <a:r>
              <a:rPr lang="en-US" sz="1200" i="1" kern="0" dirty="0">
                <a:solidFill>
                  <a:schemeClr val="bg1"/>
                </a:solidFill>
              </a:rPr>
              <a:t>)</a:t>
            </a:r>
            <a:r>
              <a:rPr lang="en-US" sz="1200" kern="0" dirty="0">
                <a:solidFill>
                  <a:schemeClr val="bg1"/>
                </a:solidFill>
              </a:rPr>
              <a:t>. </a:t>
            </a:r>
          </a:p>
          <a:p>
            <a:pPr>
              <a:spcBef>
                <a:spcPts val="0"/>
              </a:spcBef>
              <a:spcAft>
                <a:spcPts val="600"/>
              </a:spcAft>
              <a:buSzPct val="100000"/>
            </a:pPr>
            <a:r>
              <a:rPr lang="en-US" sz="1200" kern="0" dirty="0">
                <a:solidFill>
                  <a:schemeClr val="bg1"/>
                </a:solidFill>
              </a:rPr>
              <a:t>Further study is needed on reaching individuals who are experiencing homelessness and sex workers.</a:t>
            </a:r>
          </a:p>
        </p:txBody>
      </p:sp>
      <p:sp>
        <p:nvSpPr>
          <p:cNvPr id="14" name="Content Placeholder 5">
            <a:extLst>
              <a:ext uri="{FF2B5EF4-FFF2-40B4-BE49-F238E27FC236}">
                <a16:creationId xmlns:a16="http://schemas.microsoft.com/office/drawing/2014/main" id="{3CF5ADC9-5F98-44EA-9CF3-A62B2E6A519C}"/>
              </a:ext>
            </a:extLst>
          </p:cNvPr>
          <p:cNvSpPr txBox="1">
            <a:spLocks/>
          </p:cNvSpPr>
          <p:nvPr/>
        </p:nvSpPr>
        <p:spPr>
          <a:xfrm>
            <a:off x="304800" y="838200"/>
            <a:ext cx="85344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Charge:</a:t>
            </a:r>
          </a:p>
          <a:p>
            <a:pPr marL="0" indent="0">
              <a:spcBef>
                <a:spcPts val="0"/>
              </a:spcBef>
              <a:spcAft>
                <a:spcPts val="1000"/>
              </a:spcAft>
              <a:buSzPct val="100000"/>
              <a:buNone/>
            </a:pPr>
            <a:r>
              <a:rPr lang="en-US" sz="1200" kern="0" dirty="0">
                <a:solidFill>
                  <a:schemeClr val="bg1"/>
                </a:solidFill>
              </a:rPr>
              <a:t>Create aggregate demographic and geographic profiles of individuals who use methamphetamines and other stimulants, including identifying populations most vulnerable to use.</a:t>
            </a:r>
          </a:p>
        </p:txBody>
      </p:sp>
      <p:sp>
        <p:nvSpPr>
          <p:cNvPr id="13" name="Content Placeholder 5">
            <a:extLst>
              <a:ext uri="{FF2B5EF4-FFF2-40B4-BE49-F238E27FC236}">
                <a16:creationId xmlns:a16="http://schemas.microsoft.com/office/drawing/2014/main" id="{396DCC38-FAEB-4A3F-9F99-D0C85A2830CB}"/>
              </a:ext>
            </a:extLst>
          </p:cNvPr>
          <p:cNvSpPr txBox="1">
            <a:spLocks/>
          </p:cNvSpPr>
          <p:nvPr/>
        </p:nvSpPr>
        <p:spPr>
          <a:xfrm>
            <a:off x="304799" y="838200"/>
            <a:ext cx="4191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200" b="1" u="sng" kern="0" dirty="0">
              <a:solidFill>
                <a:schemeClr val="bg1"/>
              </a:solidFill>
            </a:endParaRPr>
          </a:p>
          <a:p>
            <a:pPr marL="0" indent="0">
              <a:spcBef>
                <a:spcPts val="0"/>
              </a:spcBef>
              <a:spcAft>
                <a:spcPts val="1000"/>
              </a:spcAft>
              <a:buSzPct val="100000"/>
              <a:buNone/>
            </a:pPr>
            <a:endParaRPr lang="en-US" sz="1200" b="1" u="sng" kern="0" dirty="0">
              <a:solidFill>
                <a:schemeClr val="bg1"/>
              </a:solidFill>
            </a:endParaRPr>
          </a:p>
          <a:p>
            <a:pPr marL="0" indent="0">
              <a:spcBef>
                <a:spcPts val="0"/>
              </a:spcBef>
              <a:spcAft>
                <a:spcPts val="1000"/>
              </a:spcAft>
              <a:buSzPct val="100000"/>
              <a:buNone/>
            </a:pPr>
            <a:endParaRPr lang="en-US" sz="1200" b="1" u="sng" kern="0" dirty="0">
              <a:solidFill>
                <a:schemeClr val="bg1"/>
              </a:solidFill>
            </a:endParaRPr>
          </a:p>
          <a:p>
            <a:pPr marL="0" indent="0">
              <a:spcBef>
                <a:spcPts val="0"/>
              </a:spcBef>
              <a:spcAft>
                <a:spcPts val="1000"/>
              </a:spcAft>
              <a:buSzPct val="100000"/>
              <a:buNone/>
            </a:pPr>
            <a:endParaRPr lang="en-US" sz="1200" b="1" u="sng" kern="0" dirty="0">
              <a:solidFill>
                <a:schemeClr val="bg1"/>
              </a:solidFill>
            </a:endParaRPr>
          </a:p>
        </p:txBody>
      </p:sp>
      <p:sp>
        <p:nvSpPr>
          <p:cNvPr id="9" name="Content Placeholder 5"/>
          <p:cNvSpPr txBox="1">
            <a:spLocks/>
          </p:cNvSpPr>
          <p:nvPr/>
        </p:nvSpPr>
        <p:spPr>
          <a:xfrm>
            <a:off x="304800" y="838200"/>
            <a:ext cx="47244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endParaRPr lang="en-US" sz="1200" b="1" u="sng"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Findings – Charge 1</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15</a:t>
            </a:fld>
            <a:endParaRPr lang="en-US" dirty="0">
              <a:latin typeface="+mj-lt"/>
            </a:endParaRPr>
          </a:p>
        </p:txBody>
      </p:sp>
      <p:grpSp>
        <p:nvGrpSpPr>
          <p:cNvPr id="2" name="Group 1">
            <a:extLst>
              <a:ext uri="{FF2B5EF4-FFF2-40B4-BE49-F238E27FC236}">
                <a16:creationId xmlns:a16="http://schemas.microsoft.com/office/drawing/2014/main" id="{12339A61-DB00-4167-9DC3-1F9AE587DF16}"/>
              </a:ext>
            </a:extLst>
          </p:cNvPr>
          <p:cNvGrpSpPr/>
          <p:nvPr/>
        </p:nvGrpSpPr>
        <p:grpSpPr>
          <a:xfrm>
            <a:off x="5181599" y="1524000"/>
            <a:ext cx="4114801" cy="2208171"/>
            <a:chOff x="488290" y="3930368"/>
            <a:chExt cx="4114801" cy="2208171"/>
          </a:xfrm>
        </p:grpSpPr>
        <p:pic>
          <p:nvPicPr>
            <p:cNvPr id="10" name="Picture 9">
              <a:extLst>
                <a:ext uri="{FF2B5EF4-FFF2-40B4-BE49-F238E27FC236}">
                  <a16:creationId xmlns:a16="http://schemas.microsoft.com/office/drawing/2014/main" id="{7FA3F8F0-31E3-443F-BF37-A9D7B66BDC2D}"/>
                </a:ext>
              </a:extLst>
            </p:cNvPr>
            <p:cNvPicPr>
              <a:picLocks noChangeAspect="1"/>
            </p:cNvPicPr>
            <p:nvPr/>
          </p:nvPicPr>
          <p:blipFill rotWithShape="1">
            <a:blip r:embed="rId6"/>
            <a:srcRect b="7868"/>
            <a:stretch/>
          </p:blipFill>
          <p:spPr>
            <a:xfrm>
              <a:off x="532583" y="3930368"/>
              <a:ext cx="3613308" cy="1784632"/>
            </a:xfrm>
            <a:prstGeom prst="rect">
              <a:avLst/>
            </a:prstGeom>
          </p:spPr>
        </p:pic>
        <p:sp>
          <p:nvSpPr>
            <p:cNvPr id="8" name="TextBox 7">
              <a:extLst>
                <a:ext uri="{FF2B5EF4-FFF2-40B4-BE49-F238E27FC236}">
                  <a16:creationId xmlns:a16="http://schemas.microsoft.com/office/drawing/2014/main" id="{5F74B23B-ADE9-4233-A568-4B12CB66B59A}"/>
                </a:ext>
              </a:extLst>
            </p:cNvPr>
            <p:cNvSpPr txBox="1"/>
            <p:nvPr/>
          </p:nvSpPr>
          <p:spPr>
            <a:xfrm>
              <a:off x="488290" y="5791200"/>
              <a:ext cx="4114801" cy="347339"/>
            </a:xfrm>
            <a:prstGeom prst="rect">
              <a:avLst/>
            </a:prstGeom>
            <a:noFill/>
          </p:spPr>
          <p:txBody>
            <a:bodyPr wrap="square" rtlCol="0">
              <a:spAutoFit/>
            </a:bodyPr>
            <a:lstStyle/>
            <a:p>
              <a:pPr>
                <a:lnSpc>
                  <a:spcPct val="107000"/>
                </a:lnSpc>
                <a:spcAft>
                  <a:spcPts val="800"/>
                </a:spcAft>
              </a:pPr>
              <a:r>
                <a:rPr lang="en-US" sz="800" u="sng" dirty="0">
                  <a:solidFill>
                    <a:schemeClr val="bg1"/>
                  </a:solidFill>
                  <a:latin typeface="+mj-lt"/>
                </a:rPr>
                <a:t>Source:</a:t>
              </a:r>
              <a:r>
                <a:rPr lang="en-US" sz="800" dirty="0">
                  <a:solidFill>
                    <a:schemeClr val="bg1"/>
                  </a:solidFill>
                  <a:latin typeface="+mj-lt"/>
                </a:rPr>
                <a:t> Treatment statistics prepared by the Office of Statistics and Evaluation,</a:t>
              </a:r>
              <a:br>
                <a:rPr lang="en-US" sz="800" dirty="0">
                  <a:solidFill>
                    <a:schemeClr val="bg1"/>
                  </a:solidFill>
                  <a:latin typeface="+mj-lt"/>
                </a:rPr>
              </a:br>
              <a:r>
                <a:rPr lang="en-US" sz="800" dirty="0">
                  <a:solidFill>
                    <a:schemeClr val="bg1"/>
                  </a:solidFill>
                  <a:latin typeface="+mj-lt"/>
                </a:rPr>
                <a:t>BSAS, DPH</a:t>
              </a:r>
            </a:p>
          </p:txBody>
        </p:sp>
      </p:grpSp>
      <p:grpSp>
        <p:nvGrpSpPr>
          <p:cNvPr id="4" name="Group 3">
            <a:extLst>
              <a:ext uri="{FF2B5EF4-FFF2-40B4-BE49-F238E27FC236}">
                <a16:creationId xmlns:a16="http://schemas.microsoft.com/office/drawing/2014/main" id="{1465A91D-6F64-4D79-B5C9-C77ED246E838}"/>
              </a:ext>
            </a:extLst>
          </p:cNvPr>
          <p:cNvGrpSpPr/>
          <p:nvPr/>
        </p:nvGrpSpPr>
        <p:grpSpPr>
          <a:xfrm>
            <a:off x="5181599" y="3810000"/>
            <a:ext cx="4114801" cy="2209964"/>
            <a:chOff x="4876799" y="3930369"/>
            <a:chExt cx="4114801" cy="2209964"/>
          </a:xfrm>
        </p:grpSpPr>
        <p:pic>
          <p:nvPicPr>
            <p:cNvPr id="3" name="Picture 2">
              <a:extLst>
                <a:ext uri="{FF2B5EF4-FFF2-40B4-BE49-F238E27FC236}">
                  <a16:creationId xmlns:a16="http://schemas.microsoft.com/office/drawing/2014/main" id="{33107D77-625C-4E4F-BEDF-7F2C06324508}"/>
                </a:ext>
              </a:extLst>
            </p:cNvPr>
            <p:cNvPicPr>
              <a:picLocks noChangeAspect="1"/>
            </p:cNvPicPr>
            <p:nvPr/>
          </p:nvPicPr>
          <p:blipFill>
            <a:blip r:embed="rId7"/>
            <a:stretch>
              <a:fillRect/>
            </a:stretch>
          </p:blipFill>
          <p:spPr>
            <a:xfrm>
              <a:off x="4953002" y="3930369"/>
              <a:ext cx="3537106" cy="1785144"/>
            </a:xfrm>
            <a:prstGeom prst="rect">
              <a:avLst/>
            </a:prstGeom>
          </p:spPr>
        </p:pic>
        <p:sp>
          <p:nvSpPr>
            <p:cNvPr id="11" name="TextBox 10">
              <a:extLst>
                <a:ext uri="{FF2B5EF4-FFF2-40B4-BE49-F238E27FC236}">
                  <a16:creationId xmlns:a16="http://schemas.microsoft.com/office/drawing/2014/main" id="{47102B1F-BACC-448E-BAAB-45C58B0A3A08}"/>
                </a:ext>
              </a:extLst>
            </p:cNvPr>
            <p:cNvSpPr txBox="1"/>
            <p:nvPr/>
          </p:nvSpPr>
          <p:spPr>
            <a:xfrm>
              <a:off x="4876799" y="5792994"/>
              <a:ext cx="4114801" cy="347339"/>
            </a:xfrm>
            <a:prstGeom prst="rect">
              <a:avLst/>
            </a:prstGeom>
            <a:noFill/>
          </p:spPr>
          <p:txBody>
            <a:bodyPr wrap="square" rtlCol="0">
              <a:spAutoFit/>
            </a:bodyPr>
            <a:lstStyle/>
            <a:p>
              <a:pPr>
                <a:lnSpc>
                  <a:spcPct val="107000"/>
                </a:lnSpc>
                <a:spcAft>
                  <a:spcPts val="800"/>
                </a:spcAft>
              </a:pPr>
              <a:r>
                <a:rPr lang="en-US" sz="800" u="sng" dirty="0">
                  <a:solidFill>
                    <a:schemeClr val="bg1"/>
                  </a:solidFill>
                  <a:latin typeface="+mj-lt"/>
                </a:rPr>
                <a:t>Source:</a:t>
              </a:r>
              <a:r>
                <a:rPr lang="en-US" sz="800" dirty="0">
                  <a:solidFill>
                    <a:schemeClr val="bg1"/>
                  </a:solidFill>
                  <a:latin typeface="+mj-lt"/>
                </a:rPr>
                <a:t> Mortality data is maintained by the Registry of Vital Records and Statistics,</a:t>
              </a:r>
              <a:br>
                <a:rPr lang="en-US" sz="800" dirty="0">
                  <a:solidFill>
                    <a:schemeClr val="bg1"/>
                  </a:solidFill>
                  <a:latin typeface="+mj-lt"/>
                </a:rPr>
              </a:br>
              <a:r>
                <a:rPr lang="en-US" sz="800" dirty="0">
                  <a:solidFill>
                    <a:schemeClr val="bg1"/>
                  </a:solidFill>
                  <a:latin typeface="+mj-lt"/>
                </a:rPr>
                <a:t>and includes annual death record files for deaths occurring in Massachusetts.</a:t>
              </a:r>
            </a:p>
          </p:txBody>
        </p:sp>
      </p:grpSp>
    </p:spTree>
    <p:extLst>
      <p:ext uri="{BB962C8B-B14F-4D97-AF65-F5344CB8AC3E}">
        <p14:creationId xmlns:p14="http://schemas.microsoft.com/office/powerpoint/2010/main" val="370281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Charge:</a:t>
            </a:r>
          </a:p>
          <a:p>
            <a:pPr marL="0" indent="0">
              <a:spcBef>
                <a:spcPts val="0"/>
              </a:spcBef>
              <a:spcAft>
                <a:spcPts val="1000"/>
              </a:spcAft>
              <a:buSzPct val="100000"/>
              <a:buNone/>
            </a:pPr>
            <a:r>
              <a:rPr lang="en-US" sz="1200" kern="0" dirty="0">
                <a:solidFill>
                  <a:schemeClr val="bg1"/>
                </a:solidFill>
              </a:rPr>
              <a:t>Examine the current availability of, and barriers to providing, harm reduction services and treatment to individuals with a stimulant use disorder, including, but not limited to, in outpatient treatment, rehabilitation and continuum of care settings.</a:t>
            </a:r>
            <a:endParaRPr lang="en-US" sz="1200" b="1" u="sng" kern="0" dirty="0">
              <a:solidFill>
                <a:schemeClr val="bg1"/>
              </a:solidFill>
            </a:endParaRPr>
          </a:p>
          <a:p>
            <a:pPr marL="0" indent="0">
              <a:spcBef>
                <a:spcPts val="0"/>
              </a:spcBef>
              <a:spcAft>
                <a:spcPts val="1000"/>
              </a:spcAft>
              <a:buSzPct val="100000"/>
              <a:buNone/>
            </a:pPr>
            <a:endParaRPr lang="en-US" sz="1200" b="1" u="sng" kern="0" dirty="0">
              <a:solidFill>
                <a:schemeClr val="bg1"/>
              </a:solidFill>
            </a:endParaRPr>
          </a:p>
          <a:p>
            <a:pPr marL="0" indent="0">
              <a:spcBef>
                <a:spcPts val="0"/>
              </a:spcBef>
              <a:spcAft>
                <a:spcPts val="1000"/>
              </a:spcAft>
              <a:buSzPct val="100000"/>
              <a:buNone/>
            </a:pPr>
            <a:r>
              <a:rPr lang="en-US" sz="1200" b="1" u="sng" kern="0" dirty="0">
                <a:solidFill>
                  <a:schemeClr val="bg1"/>
                </a:solidFill>
              </a:rPr>
              <a:t>Findings</a:t>
            </a:r>
          </a:p>
          <a:p>
            <a:pPr>
              <a:spcBef>
                <a:spcPts val="0"/>
              </a:spcBef>
              <a:spcAft>
                <a:spcPts val="1000"/>
              </a:spcAft>
              <a:buSzPct val="100000"/>
            </a:pPr>
            <a:r>
              <a:rPr lang="en-US" sz="1200" kern="0" dirty="0">
                <a:solidFill>
                  <a:schemeClr val="bg1"/>
                </a:solidFill>
              </a:rPr>
              <a:t>The Commonwealth lacks an overall culture of harm reduction, in which individuals who use stimulants have access to an array of harm reduction resources and free or low-cost treatment options throughout the state. </a:t>
            </a:r>
          </a:p>
          <a:p>
            <a:pPr>
              <a:spcBef>
                <a:spcPts val="0"/>
              </a:spcBef>
              <a:spcAft>
                <a:spcPts val="1000"/>
              </a:spcAft>
              <a:buSzPct val="100000"/>
            </a:pPr>
            <a:r>
              <a:rPr lang="en-US" sz="1200" kern="0" dirty="0">
                <a:solidFill>
                  <a:schemeClr val="bg1"/>
                </a:solidFill>
              </a:rPr>
              <a:t>Access to care is positively fundamental in any aspect of harm reduction and recovery, yet there is a lack of access and insurance coverage for both inpatient and outpatient treatment programs for non-dual diagnosis patients who use stimulants.</a:t>
            </a:r>
            <a:br>
              <a:rPr lang="en-US" sz="1200" kern="0" dirty="0">
                <a:solidFill>
                  <a:schemeClr val="bg1"/>
                </a:solidFill>
              </a:rPr>
            </a:br>
            <a:r>
              <a:rPr lang="en-US" sz="1200" i="1" kern="0" dirty="0">
                <a:solidFill>
                  <a:schemeClr val="bg1"/>
                </a:solidFill>
              </a:rPr>
              <a:t>(</a:t>
            </a:r>
            <a:r>
              <a:rPr lang="en-US" sz="1200" i="1" kern="0" dirty="0">
                <a:solidFill>
                  <a:schemeClr val="bg1"/>
                </a:solidFill>
                <a:hlinkClick r:id="rId3"/>
              </a:rPr>
              <a:t>Dr. Keuroghlian’s presentation</a:t>
            </a:r>
            <a:r>
              <a:rPr lang="en-US" sz="1200" i="1" kern="0" dirty="0">
                <a:solidFill>
                  <a:schemeClr val="bg1"/>
                </a:solidFill>
              </a:rPr>
              <a:t>, </a:t>
            </a:r>
            <a:r>
              <a:rPr lang="en-US" sz="1200" i="1" kern="0" dirty="0">
                <a:solidFill>
                  <a:schemeClr val="bg1"/>
                </a:solidFill>
                <a:hlinkClick r:id="rId4"/>
              </a:rPr>
              <a:t>Dr. Baldwin’s presentation</a:t>
            </a:r>
            <a:r>
              <a:rPr lang="en-US" sz="1200" i="1" kern="0" dirty="0">
                <a:solidFill>
                  <a:schemeClr val="bg1"/>
                </a:solidFill>
              </a:rPr>
              <a:t>, </a:t>
            </a:r>
            <a:r>
              <a:rPr lang="en-US" sz="1200" i="1" kern="0" dirty="0">
                <a:solidFill>
                  <a:schemeClr val="bg1"/>
                </a:solidFill>
                <a:hlinkClick r:id="rId5"/>
              </a:rPr>
              <a:t>Dr. Wilens' presentation</a:t>
            </a:r>
            <a:r>
              <a:rPr lang="en-US" sz="1200" i="1" kern="0" dirty="0">
                <a:solidFill>
                  <a:schemeClr val="bg1"/>
                </a:solidFill>
              </a:rPr>
              <a:t>)</a:t>
            </a:r>
          </a:p>
          <a:p>
            <a:pPr>
              <a:spcBef>
                <a:spcPts val="0"/>
              </a:spcBef>
              <a:spcAft>
                <a:spcPts val="1000"/>
              </a:spcAft>
              <a:buSzPct val="100000"/>
            </a:pPr>
            <a:r>
              <a:rPr lang="en-US" sz="1200" kern="0" dirty="0">
                <a:solidFill>
                  <a:schemeClr val="bg1"/>
                </a:solidFill>
              </a:rPr>
              <a:t>Evidence-based treatment programs such as Contingency Management (CM) are not widely available across the state. Testimony provided during the lived experience panel highlighted a lack of access to treatment programs offering CM for patients outside of the Greater Boston area.</a:t>
            </a:r>
          </a:p>
          <a:p>
            <a:pPr>
              <a:spcBef>
                <a:spcPts val="0"/>
              </a:spcBef>
              <a:spcAft>
                <a:spcPts val="1000"/>
              </a:spcAft>
              <a:buSzPct val="100000"/>
            </a:pPr>
            <a:r>
              <a:rPr lang="en-US" sz="1200" kern="0" dirty="0">
                <a:solidFill>
                  <a:schemeClr val="bg1"/>
                </a:solidFill>
              </a:rPr>
              <a:t>The current federal cap on incentives that can be paid to individuals participating in CM programs is limited to $75 per person per year, despite evidence that higher amounts are more efficacious. </a:t>
            </a:r>
            <a:r>
              <a:rPr lang="en-US" sz="1200" i="1" kern="0" dirty="0">
                <a:solidFill>
                  <a:schemeClr val="bg1"/>
                </a:solidFill>
              </a:rPr>
              <a:t>(</a:t>
            </a:r>
            <a:r>
              <a:rPr lang="en-US" sz="1200" i="1" kern="0" dirty="0">
                <a:solidFill>
                  <a:srgbClr val="FFFF00"/>
                </a:solidFill>
                <a:hlinkClick r:id="rId6"/>
              </a:rPr>
              <a:t>SAMHSA Treatment for Stimulant Use Disorders, 2021</a:t>
            </a:r>
            <a:r>
              <a:rPr lang="en-US" sz="1200" i="1" kern="0" dirty="0">
                <a:solidFill>
                  <a:srgbClr val="FFFF00"/>
                </a:solidFill>
              </a:rPr>
              <a:t> </a:t>
            </a:r>
            <a:r>
              <a:rPr lang="en-US" sz="1200" i="1" kern="0" dirty="0">
                <a:solidFill>
                  <a:schemeClr val="bg1"/>
                </a:solidFill>
              </a:rPr>
              <a:t>and other publications)</a:t>
            </a:r>
            <a:r>
              <a:rPr lang="en-US" sz="1200" i="1" kern="0" baseline="30000" dirty="0">
                <a:solidFill>
                  <a:schemeClr val="bg1"/>
                </a:solidFill>
              </a:rPr>
              <a:t>1</a:t>
            </a:r>
          </a:p>
          <a:p>
            <a:pPr>
              <a:spcBef>
                <a:spcPts val="0"/>
              </a:spcBef>
              <a:spcAft>
                <a:spcPts val="1000"/>
              </a:spcAft>
              <a:buSzPct val="100000"/>
            </a:pPr>
            <a:r>
              <a:rPr lang="en-US" sz="1200" kern="0" dirty="0">
                <a:solidFill>
                  <a:schemeClr val="bg1"/>
                </a:solidFill>
              </a:rPr>
              <a:t>In March 2022, the U.S. Department of Health and Human Services Office of the Inspector General (OIG) issued a favorable advisory opinion regarding CM, which helps to clarify that CM incentives in excess of $75 may not violate federal </a:t>
            </a:r>
            <a:r>
              <a:rPr lang="en-US" sz="1200" kern="0" dirty="0" err="1">
                <a:solidFill>
                  <a:schemeClr val="bg1"/>
                </a:solidFill>
              </a:rPr>
              <a:t>laws.</a:t>
            </a:r>
            <a:r>
              <a:rPr lang="en-US" sz="1200" kern="0" baseline="30000" dirty="0" err="1">
                <a:solidFill>
                  <a:schemeClr val="bg1"/>
                </a:solidFill>
              </a:rPr>
              <a:t>2</a:t>
            </a:r>
            <a:endParaRPr lang="en-US" sz="1000" kern="0" baseline="30000" dirty="0">
              <a:solidFill>
                <a:schemeClr val="bg1"/>
              </a:solidFill>
            </a:endParaRPr>
          </a:p>
          <a:p>
            <a:pPr marL="0" indent="0">
              <a:spcBef>
                <a:spcPts val="0"/>
              </a:spcBef>
              <a:spcAft>
                <a:spcPts val="800"/>
              </a:spcAft>
              <a:buSzPct val="100000"/>
              <a:buNone/>
            </a:pPr>
            <a:endParaRPr lang="en-US" sz="1000" kern="0" baseline="30000" dirty="0">
              <a:solidFill>
                <a:schemeClr val="bg1"/>
              </a:solidFill>
            </a:endParaRPr>
          </a:p>
          <a:p>
            <a:pPr marL="0" indent="0">
              <a:spcBef>
                <a:spcPts val="0"/>
              </a:spcBef>
              <a:spcAft>
                <a:spcPts val="800"/>
              </a:spcAft>
              <a:buSzPct val="100000"/>
              <a:buNone/>
            </a:pPr>
            <a:r>
              <a:rPr lang="en-US" sz="1000" kern="0" baseline="30000" dirty="0">
                <a:solidFill>
                  <a:schemeClr val="bg1"/>
                </a:solidFill>
              </a:rPr>
              <a:t>1</a:t>
            </a:r>
            <a:r>
              <a:rPr lang="en-US" sz="1000" kern="0" dirty="0">
                <a:solidFill>
                  <a:schemeClr val="bg1"/>
                </a:solidFill>
              </a:rPr>
              <a:t> Lussier, Jennifer </a:t>
            </a:r>
            <a:r>
              <a:rPr lang="en-US" sz="1000" kern="0" dirty="0" err="1">
                <a:solidFill>
                  <a:schemeClr val="bg1"/>
                </a:solidFill>
              </a:rPr>
              <a:t>Plebani</a:t>
            </a:r>
            <a:r>
              <a:rPr lang="en-US" sz="1000" kern="0" dirty="0">
                <a:solidFill>
                  <a:schemeClr val="bg1"/>
                </a:solidFill>
              </a:rPr>
              <a:t>, et al. "A meta‐analysis of voucher‐based reinforcement therapy for substance use disorders." Addiction 101.2 (2006): 192-203. </a:t>
            </a:r>
            <a:r>
              <a:rPr lang="en-US" sz="1000" kern="0" dirty="0">
                <a:solidFill>
                  <a:srgbClr val="FFFF00"/>
                </a:solidFill>
                <a:hlinkClick r:id="rId7"/>
              </a:rPr>
              <a:t>https://onlinelibrary.wiley.com/doi/10.1111/j.1360-0443.2006.01311.x</a:t>
            </a:r>
            <a:r>
              <a:rPr lang="en-US" sz="1000" kern="0" dirty="0">
                <a:solidFill>
                  <a:srgbClr val="FFFF00"/>
                </a:solidFill>
              </a:rPr>
              <a:t> </a:t>
            </a:r>
          </a:p>
          <a:p>
            <a:pPr marL="0" indent="0">
              <a:spcBef>
                <a:spcPts val="0"/>
              </a:spcBef>
              <a:spcAft>
                <a:spcPts val="1000"/>
              </a:spcAft>
              <a:buSzPct val="100000"/>
              <a:buNone/>
            </a:pPr>
            <a:r>
              <a:rPr lang="en-US" sz="1000" kern="0" baseline="30000" dirty="0">
                <a:solidFill>
                  <a:schemeClr val="bg1"/>
                </a:solidFill>
              </a:rPr>
              <a:t>2</a:t>
            </a:r>
            <a:r>
              <a:rPr lang="en-US" sz="1000" kern="0" dirty="0">
                <a:solidFill>
                  <a:schemeClr val="bg1"/>
                </a:solidFill>
              </a:rPr>
              <a:t> Office of the Inspector General Advisory Opinion (March 2022)</a:t>
            </a:r>
            <a:r>
              <a:rPr lang="en-US" sz="1000" kern="0" dirty="0">
                <a:solidFill>
                  <a:srgbClr val="FFFF00"/>
                </a:solidFill>
              </a:rPr>
              <a:t> </a:t>
            </a:r>
            <a:r>
              <a:rPr lang="en-US" sz="1000" kern="0" dirty="0">
                <a:solidFill>
                  <a:srgbClr val="FFFF00"/>
                </a:solidFill>
                <a:hlinkClick r:id="rId8"/>
              </a:rPr>
              <a:t>www.tinyurl.com/yckjnkvn</a:t>
            </a:r>
            <a:r>
              <a:rPr lang="en-US" sz="1000" kern="0" dirty="0">
                <a:solidFill>
                  <a:srgbClr val="FFFF00"/>
                </a:solidFill>
              </a:rPr>
              <a:t>  </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Findings – Charge 2</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16</a:t>
            </a:fld>
            <a:endParaRPr lang="en-US" dirty="0">
              <a:latin typeface="+mj-lt"/>
            </a:endParaRPr>
          </a:p>
        </p:txBody>
      </p:sp>
    </p:spTree>
    <p:extLst>
      <p:ext uri="{BB962C8B-B14F-4D97-AF65-F5344CB8AC3E}">
        <p14:creationId xmlns:p14="http://schemas.microsoft.com/office/powerpoint/2010/main" val="1480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Findings</a:t>
            </a:r>
          </a:p>
          <a:p>
            <a:pPr>
              <a:spcBef>
                <a:spcPts val="0"/>
              </a:spcBef>
              <a:spcAft>
                <a:spcPts val="1000"/>
              </a:spcAft>
              <a:buSzPct val="100000"/>
            </a:pPr>
            <a:r>
              <a:rPr lang="en-US" sz="1200" kern="0" dirty="0">
                <a:solidFill>
                  <a:schemeClr val="bg1"/>
                </a:solidFill>
              </a:rPr>
              <a:t>California recently became the first state to receive federal approval to cover Contingency Management. Since January 1, 2022, the state has funded a program with state and federal Medicaid dollars that would offer individuals a maximum of $599 for Contingency Management over 6 </a:t>
            </a:r>
            <a:r>
              <a:rPr lang="en-US" sz="1200" kern="0" dirty="0" err="1">
                <a:solidFill>
                  <a:schemeClr val="bg1"/>
                </a:solidFill>
              </a:rPr>
              <a:t>months.</a:t>
            </a:r>
            <a:r>
              <a:rPr lang="en-US" sz="1200" kern="0" baseline="30000" dirty="0" err="1">
                <a:solidFill>
                  <a:schemeClr val="bg1"/>
                </a:solidFill>
              </a:rPr>
              <a:t>1,2</a:t>
            </a:r>
            <a:endParaRPr lang="en-US" sz="1200" kern="0" baseline="30000" dirty="0">
              <a:solidFill>
                <a:schemeClr val="bg1"/>
              </a:solidFill>
            </a:endParaRPr>
          </a:p>
          <a:p>
            <a:pPr>
              <a:spcBef>
                <a:spcPts val="0"/>
              </a:spcBef>
              <a:spcAft>
                <a:spcPts val="1000"/>
              </a:spcAft>
              <a:buSzPct val="100000"/>
            </a:pPr>
            <a:r>
              <a:rPr lang="en-US" sz="1200" kern="0" dirty="0">
                <a:solidFill>
                  <a:schemeClr val="bg1"/>
                </a:solidFill>
              </a:rPr>
              <a:t>Current state paraphernalia laws hamper the use and distribution of harm reduction supplies. </a:t>
            </a:r>
          </a:p>
          <a:p>
            <a:pPr>
              <a:spcBef>
                <a:spcPts val="0"/>
              </a:spcBef>
              <a:spcAft>
                <a:spcPts val="1000"/>
              </a:spcAft>
              <a:buSzPct val="100000"/>
            </a:pPr>
            <a:r>
              <a:rPr lang="en-US" sz="1200" kern="0" dirty="0">
                <a:solidFill>
                  <a:schemeClr val="bg1"/>
                </a:solidFill>
              </a:rPr>
              <a:t>There is a lack of access and availability to quiet, therapeutic spaces where symptoms of stimulant withdrawal can be managed. </a:t>
            </a:r>
          </a:p>
          <a:p>
            <a:pPr marL="0" indent="0">
              <a:spcBef>
                <a:spcPts val="0"/>
              </a:spcBef>
              <a:spcAft>
                <a:spcPts val="1000"/>
              </a:spcAft>
              <a:buSzPct val="100000"/>
              <a:buNone/>
            </a:pPr>
            <a:endParaRPr lang="en-US" sz="1200" kern="0" dirty="0">
              <a:solidFill>
                <a:srgbClr val="FFFF00"/>
              </a:solidFill>
            </a:endParaRPr>
          </a:p>
          <a:p>
            <a:pPr marL="0" indent="0">
              <a:spcBef>
                <a:spcPts val="0"/>
              </a:spcBef>
              <a:spcAft>
                <a:spcPts val="1000"/>
              </a:spcAft>
              <a:buSzPct val="100000"/>
              <a:buNone/>
            </a:pPr>
            <a:endParaRPr lang="en-US" sz="1200" kern="0" dirty="0">
              <a:solidFill>
                <a:srgbClr val="FFFF00"/>
              </a:solidFill>
            </a:endParaRPr>
          </a:p>
          <a:p>
            <a:pPr marL="0" indent="0">
              <a:spcBef>
                <a:spcPts val="0"/>
              </a:spcBef>
              <a:spcAft>
                <a:spcPts val="1000"/>
              </a:spcAft>
              <a:buSzPct val="100000"/>
              <a:buNone/>
            </a:pPr>
            <a:endParaRPr lang="en-US" sz="1200" kern="0" dirty="0">
              <a:solidFill>
                <a:srgbClr val="FFFF00"/>
              </a:solidFill>
            </a:endParaRPr>
          </a:p>
          <a:p>
            <a:pPr marL="0" indent="0">
              <a:spcBef>
                <a:spcPts val="0"/>
              </a:spcBef>
              <a:spcAft>
                <a:spcPts val="1000"/>
              </a:spcAft>
              <a:buSzPct val="100000"/>
              <a:buNone/>
            </a:pPr>
            <a:endParaRPr lang="en-US" sz="1200" kern="0" dirty="0">
              <a:solidFill>
                <a:srgbClr val="FFFF00"/>
              </a:solidFill>
            </a:endParaRPr>
          </a:p>
          <a:p>
            <a:pPr marL="0" indent="0">
              <a:spcBef>
                <a:spcPts val="0"/>
              </a:spcBef>
              <a:spcAft>
                <a:spcPts val="1000"/>
              </a:spcAft>
              <a:buSzPct val="100000"/>
              <a:buNone/>
            </a:pPr>
            <a:endParaRPr lang="en-US" sz="1200" kern="0" dirty="0">
              <a:solidFill>
                <a:srgbClr val="FFFF00"/>
              </a:solidFill>
            </a:endParaRPr>
          </a:p>
          <a:p>
            <a:pPr marL="0" indent="0">
              <a:spcBef>
                <a:spcPts val="0"/>
              </a:spcBef>
              <a:spcAft>
                <a:spcPts val="1000"/>
              </a:spcAft>
              <a:buSzPct val="100000"/>
              <a:buNone/>
            </a:pPr>
            <a:endParaRPr lang="en-US" sz="1200" kern="0" dirty="0">
              <a:solidFill>
                <a:srgbClr val="FFFF00"/>
              </a:solidFill>
            </a:endParaRPr>
          </a:p>
          <a:p>
            <a:pPr marL="0" indent="0">
              <a:spcBef>
                <a:spcPts val="0"/>
              </a:spcBef>
              <a:spcAft>
                <a:spcPts val="1000"/>
              </a:spcAft>
              <a:buSzPct val="100000"/>
              <a:buNone/>
            </a:pPr>
            <a:endParaRPr lang="en-US" sz="1200" kern="0" dirty="0">
              <a:solidFill>
                <a:srgbClr val="FFFF00"/>
              </a:solidFill>
            </a:endParaRPr>
          </a:p>
          <a:p>
            <a:pPr marL="0" indent="0">
              <a:spcBef>
                <a:spcPts val="0"/>
              </a:spcBef>
              <a:spcAft>
                <a:spcPts val="1000"/>
              </a:spcAft>
              <a:buSzPct val="100000"/>
              <a:buNone/>
            </a:pPr>
            <a:endParaRPr lang="en-US" sz="1000" kern="0" dirty="0">
              <a:solidFill>
                <a:srgbClr val="FFFF00"/>
              </a:solidFill>
            </a:endParaRPr>
          </a:p>
          <a:p>
            <a:pPr marL="0" indent="0">
              <a:spcBef>
                <a:spcPts val="0"/>
              </a:spcBef>
              <a:spcAft>
                <a:spcPts val="1000"/>
              </a:spcAft>
              <a:buSzPct val="100000"/>
              <a:buNone/>
            </a:pPr>
            <a:r>
              <a:rPr lang="en-US" sz="1000" kern="0" baseline="30000" dirty="0">
                <a:solidFill>
                  <a:srgbClr val="FFFF00"/>
                </a:solidFill>
              </a:rPr>
              <a:t>1</a:t>
            </a:r>
            <a:r>
              <a:rPr lang="en-US" sz="1000" kern="0" dirty="0">
                <a:solidFill>
                  <a:srgbClr val="FFFF00"/>
                </a:solidFill>
              </a:rPr>
              <a:t> </a:t>
            </a:r>
            <a:r>
              <a:rPr lang="en-US" sz="1000" kern="0" dirty="0">
                <a:solidFill>
                  <a:srgbClr val="FFFF00"/>
                </a:solidFill>
                <a:hlinkClick r:id="rId3"/>
              </a:rPr>
              <a:t>https://www.dhcs.ca.gov/formsandpubs/publications/oc/Documents/2021/21-08-CalAIM-12-29-21.pdf</a:t>
            </a:r>
            <a:endParaRPr lang="en-US" sz="1000" kern="0" dirty="0">
              <a:solidFill>
                <a:srgbClr val="FFFF00"/>
              </a:solidFill>
            </a:endParaRPr>
          </a:p>
          <a:p>
            <a:pPr marL="0" indent="0">
              <a:spcBef>
                <a:spcPts val="0"/>
              </a:spcBef>
              <a:spcAft>
                <a:spcPts val="1000"/>
              </a:spcAft>
              <a:buSzPct val="100000"/>
              <a:buNone/>
            </a:pPr>
            <a:r>
              <a:rPr lang="en-US" sz="1000" kern="0" baseline="30000" dirty="0">
                <a:solidFill>
                  <a:srgbClr val="FFFF00"/>
                </a:solidFill>
              </a:rPr>
              <a:t>2</a:t>
            </a:r>
            <a:r>
              <a:rPr lang="en-US" sz="1000" kern="0" dirty="0">
                <a:solidFill>
                  <a:srgbClr val="FFFF00"/>
                </a:solidFill>
              </a:rPr>
              <a:t> </a:t>
            </a:r>
            <a:r>
              <a:rPr lang="en-US" sz="1000" kern="0" dirty="0">
                <a:solidFill>
                  <a:srgbClr val="FFFF00"/>
                </a:solidFill>
                <a:hlinkClick r:id="rId4"/>
              </a:rPr>
              <a:t>2 https://filtermag.org/california-contingency-management-stimulants/</a:t>
            </a:r>
            <a:endParaRPr lang="en-US" sz="1000" kern="0" dirty="0">
              <a:solidFill>
                <a:srgbClr val="FFFF00"/>
              </a:solidFill>
            </a:endParaRPr>
          </a:p>
          <a:p>
            <a:pPr marL="0" indent="0">
              <a:spcBef>
                <a:spcPts val="0"/>
              </a:spcBef>
              <a:spcAft>
                <a:spcPts val="1000"/>
              </a:spcAft>
              <a:buSzPct val="100000"/>
              <a:buNone/>
            </a:pPr>
            <a:endParaRPr lang="en-US" sz="1000" kern="0" dirty="0">
              <a:solidFill>
                <a:srgbClr val="FFFF00"/>
              </a:solidFill>
            </a:endParaRPr>
          </a:p>
          <a:p>
            <a:pPr>
              <a:spcBef>
                <a:spcPts val="0"/>
              </a:spcBef>
              <a:spcAft>
                <a:spcPts val="1000"/>
              </a:spcAft>
              <a:buSzPct val="100000"/>
            </a:pPr>
            <a:endParaRPr lang="en-US" sz="1200" kern="0" dirty="0">
              <a:solidFill>
                <a:srgbClr val="FFFF00"/>
              </a:solidFill>
            </a:endParaRPr>
          </a:p>
          <a:p>
            <a:pPr>
              <a:spcBef>
                <a:spcPts val="0"/>
              </a:spcBef>
              <a:spcAft>
                <a:spcPts val="1000"/>
              </a:spcAft>
              <a:buSzPct val="100000"/>
            </a:pPr>
            <a:endParaRPr lang="en-US" sz="1200" kern="0" dirty="0">
              <a:solidFill>
                <a:srgbClr val="FFFF00"/>
              </a:solidFill>
            </a:endParaRPr>
          </a:p>
          <a:p>
            <a:pPr>
              <a:spcBef>
                <a:spcPts val="0"/>
              </a:spcBef>
              <a:spcAft>
                <a:spcPts val="1000"/>
              </a:spcAft>
              <a:buSzPct val="100000"/>
            </a:pPr>
            <a:endParaRPr lang="en-US" sz="1200" kern="0" dirty="0">
              <a:solidFill>
                <a:srgbClr val="FFFF00"/>
              </a:solidFill>
            </a:endParaRPr>
          </a:p>
          <a:p>
            <a:pPr>
              <a:spcBef>
                <a:spcPts val="0"/>
              </a:spcBef>
              <a:spcAft>
                <a:spcPts val="1000"/>
              </a:spcAft>
              <a:buSzPct val="100000"/>
            </a:pPr>
            <a:endParaRPr lang="en-US" sz="1200" kern="0" dirty="0">
              <a:solidFill>
                <a:srgbClr val="FFFF00"/>
              </a:solidFill>
            </a:endParaRPr>
          </a:p>
          <a:p>
            <a:pPr marL="0" indent="0">
              <a:spcBef>
                <a:spcPts val="0"/>
              </a:spcBef>
              <a:spcAft>
                <a:spcPts val="1000"/>
              </a:spcAft>
              <a:buSzPct val="100000"/>
              <a:buNone/>
            </a:pPr>
            <a:endParaRPr lang="en-US" sz="1200" kern="0" dirty="0">
              <a:solidFill>
                <a:srgbClr val="FFFF00"/>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Findings – Charge 2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17</a:t>
            </a:fld>
            <a:endParaRPr lang="en-US" dirty="0">
              <a:latin typeface="+mj-lt"/>
            </a:endParaRPr>
          </a:p>
        </p:txBody>
      </p:sp>
    </p:spTree>
    <p:extLst>
      <p:ext uri="{BB962C8B-B14F-4D97-AF65-F5344CB8AC3E}">
        <p14:creationId xmlns:p14="http://schemas.microsoft.com/office/powerpoint/2010/main" val="422858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Charge:</a:t>
            </a:r>
          </a:p>
          <a:p>
            <a:pPr marL="0" indent="0">
              <a:spcBef>
                <a:spcPts val="0"/>
              </a:spcBef>
              <a:spcAft>
                <a:spcPts val="1000"/>
              </a:spcAft>
              <a:buSzPct val="100000"/>
              <a:buNone/>
            </a:pPr>
            <a:r>
              <a:rPr lang="en-US" sz="1200" kern="0" dirty="0">
                <a:solidFill>
                  <a:schemeClr val="bg1"/>
                </a:solidFill>
              </a:rPr>
              <a:t>Examine existing efforts undertaken by healthcare providers and the existing body of research around best practices for treating individuals with a stimulant use disorders, including, but not limited to, evidence for medication treatment for stimulant use disorder, the need for treatment of co-occurring disorders and how to create safe and therapeutic environments in inpatient and outpatient healthcare settings.</a:t>
            </a:r>
            <a:endParaRPr lang="en-US" sz="1200" b="1" u="sng" kern="0" dirty="0">
              <a:solidFill>
                <a:schemeClr val="bg1"/>
              </a:solidFill>
            </a:endParaRPr>
          </a:p>
          <a:p>
            <a:pPr marL="0" indent="0">
              <a:spcBef>
                <a:spcPts val="0"/>
              </a:spcBef>
              <a:spcAft>
                <a:spcPts val="1000"/>
              </a:spcAft>
              <a:buSzPct val="100000"/>
              <a:buNone/>
            </a:pPr>
            <a:endParaRPr lang="en-US" sz="1200" b="1" u="sng" kern="0" dirty="0">
              <a:solidFill>
                <a:schemeClr val="bg1"/>
              </a:solidFill>
            </a:endParaRPr>
          </a:p>
          <a:p>
            <a:pPr marL="0" indent="0">
              <a:spcBef>
                <a:spcPts val="0"/>
              </a:spcBef>
              <a:spcAft>
                <a:spcPts val="1000"/>
              </a:spcAft>
              <a:buSzPct val="100000"/>
              <a:buNone/>
            </a:pPr>
            <a:r>
              <a:rPr lang="en-US" sz="1200" b="1" u="sng" kern="0" dirty="0">
                <a:solidFill>
                  <a:schemeClr val="bg1"/>
                </a:solidFill>
              </a:rPr>
              <a:t>Findings</a:t>
            </a:r>
          </a:p>
          <a:p>
            <a:pPr>
              <a:spcBef>
                <a:spcPts val="0"/>
              </a:spcBef>
              <a:spcAft>
                <a:spcPts val="1000"/>
              </a:spcAft>
              <a:buSzPct val="100000"/>
            </a:pPr>
            <a:r>
              <a:rPr lang="en-US" sz="1200" kern="0" dirty="0">
                <a:solidFill>
                  <a:schemeClr val="bg1"/>
                </a:solidFill>
              </a:rPr>
              <a:t>While some medications are available off label, there are currently no FDA approved medications for treating stimulant use disorder. </a:t>
            </a:r>
            <a:r>
              <a:rPr lang="en-US" sz="1200" i="1" kern="0" dirty="0">
                <a:solidFill>
                  <a:schemeClr val="bg1"/>
                </a:solidFill>
              </a:rPr>
              <a:t>(</a:t>
            </a:r>
            <a:r>
              <a:rPr lang="en-US" sz="1200" i="1" kern="0" dirty="0">
                <a:solidFill>
                  <a:schemeClr val="bg1"/>
                </a:solidFill>
                <a:hlinkClick r:id="rId3"/>
              </a:rPr>
              <a:t>NIH: Combination therapy for methamphetamine use disorder</a:t>
            </a:r>
            <a:r>
              <a:rPr lang="en-US" sz="1200" i="1" kern="0" dirty="0">
                <a:solidFill>
                  <a:schemeClr val="bg1"/>
                </a:solidFill>
              </a:rPr>
              <a:t>)</a:t>
            </a:r>
          </a:p>
          <a:p>
            <a:pPr>
              <a:spcBef>
                <a:spcPts val="0"/>
              </a:spcBef>
              <a:spcAft>
                <a:spcPts val="1000"/>
              </a:spcAft>
              <a:buSzPct val="100000"/>
            </a:pPr>
            <a:r>
              <a:rPr lang="en-US" sz="1200" kern="0" dirty="0">
                <a:solidFill>
                  <a:schemeClr val="bg1"/>
                </a:solidFill>
              </a:rPr>
              <a:t>Further study is needed on protocols for treating individuals with a stimulant use disorder at all levels of care, such as ATS,</a:t>
            </a:r>
            <a:br>
              <a:rPr lang="en-US" sz="1200" kern="0" dirty="0">
                <a:solidFill>
                  <a:schemeClr val="bg1"/>
                </a:solidFill>
              </a:rPr>
            </a:br>
            <a:r>
              <a:rPr lang="en-US" sz="1200" kern="0" dirty="0">
                <a:solidFill>
                  <a:schemeClr val="bg1"/>
                </a:solidFill>
              </a:rPr>
              <a:t>E-ATS, CSS, TSS, and outpatient walk-in clinics like the START program. An innovative protocol being piloted by Bay Cove Human Services is delivering promising results. </a:t>
            </a:r>
            <a:r>
              <a:rPr lang="en-US" sz="1200" i="1" kern="0" dirty="0">
                <a:solidFill>
                  <a:schemeClr val="bg1"/>
                </a:solidFill>
              </a:rPr>
              <a:t>(See Spotlight on Bay Cove Pilot Protocol on following slide and </a:t>
            </a:r>
            <a:r>
              <a:rPr lang="en-US" sz="1200" i="1" kern="0" dirty="0">
                <a:solidFill>
                  <a:schemeClr val="bg1"/>
                </a:solidFill>
                <a:hlinkClick r:id="rId4"/>
              </a:rPr>
              <a:t>Dr. Wilens’ presentation</a:t>
            </a:r>
            <a:r>
              <a:rPr lang="en-US" sz="1200" i="1" kern="0" dirty="0">
                <a:solidFill>
                  <a:schemeClr val="bg1"/>
                </a:solidFill>
              </a:rPr>
              <a:t>)</a:t>
            </a:r>
          </a:p>
          <a:p>
            <a:pPr>
              <a:spcBef>
                <a:spcPts val="0"/>
              </a:spcBef>
              <a:spcAft>
                <a:spcPts val="1000"/>
              </a:spcAft>
              <a:buSzPct val="100000"/>
            </a:pPr>
            <a:r>
              <a:rPr lang="en-US" sz="1200" kern="0" dirty="0">
                <a:solidFill>
                  <a:schemeClr val="bg1"/>
                </a:solidFill>
              </a:rPr>
              <a:t>Lessons learned from numerous programs, such as the need for restorative healing and compassionate care for those withdrawing from stimulant use, continue to be developed and disseminated, offering valuable insight on creating safer and more therapeutic environments for patients under the influence of stimulants.</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Findings – Charge 3</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18</a:t>
            </a:fld>
            <a:endParaRPr lang="en-US" dirty="0">
              <a:latin typeface="+mj-lt"/>
            </a:endParaRPr>
          </a:p>
        </p:txBody>
      </p:sp>
    </p:spTree>
    <p:extLst>
      <p:ext uri="{BB962C8B-B14F-4D97-AF65-F5344CB8AC3E}">
        <p14:creationId xmlns:p14="http://schemas.microsoft.com/office/powerpoint/2010/main" val="204642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36576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Bay Cove Pilot Protocol for Acute Treatment Services (ATS) Management of Methamphetamine</a:t>
            </a:r>
            <a:r>
              <a:rPr lang="en-US" sz="1200" kern="0" dirty="0">
                <a:solidFill>
                  <a:schemeClr val="bg1"/>
                </a:solidFill>
              </a:rPr>
              <a:t> </a:t>
            </a:r>
          </a:p>
          <a:p>
            <a:pPr>
              <a:spcBef>
                <a:spcPts val="0"/>
              </a:spcBef>
              <a:spcAft>
                <a:spcPts val="1000"/>
              </a:spcAft>
              <a:buSzPct val="100000"/>
            </a:pPr>
            <a:r>
              <a:rPr lang="en-US" sz="1200" kern="0" dirty="0">
                <a:solidFill>
                  <a:schemeClr val="bg1"/>
                </a:solidFill>
              </a:rPr>
              <a:t>Since 2021, Bay Cove Human Services has been piloting an innovative protocol for management of patients with stimulant use disorder, which uses psychological and pharmacotherapy best practices and the latest data for methamphetamine management.</a:t>
            </a:r>
          </a:p>
          <a:p>
            <a:pPr>
              <a:spcBef>
                <a:spcPts val="0"/>
              </a:spcBef>
              <a:spcAft>
                <a:spcPts val="1000"/>
              </a:spcAft>
              <a:buSzPct val="100000"/>
            </a:pPr>
            <a:r>
              <a:rPr lang="en-US" sz="1200" kern="0" dirty="0">
                <a:solidFill>
                  <a:schemeClr val="bg1"/>
                </a:solidFill>
              </a:rPr>
              <a:t>The protocol, developed in collaboration with Bay Cove Human Services, the Mass General Hospital Addiction Team, Department of Public Health, and Andrew House, ensures that patients are medically and psychiatrically safe, assisting with acute withdrawal management, including behavioral changes, urges/cravings, and helps engage in longer-term care (eg, abstinence, avoidance of drug for brain health).</a:t>
            </a:r>
          </a:p>
          <a:p>
            <a:pPr>
              <a:spcBef>
                <a:spcPts val="0"/>
              </a:spcBef>
              <a:spcAft>
                <a:spcPts val="1000"/>
              </a:spcAft>
              <a:buSzPct val="100000"/>
            </a:pPr>
            <a:r>
              <a:rPr lang="en-US" sz="1200" kern="0" dirty="0">
                <a:solidFill>
                  <a:schemeClr val="bg1"/>
                </a:solidFill>
              </a:rPr>
              <a:t>While more work is necessary to enhance the protocol and improve patient retention, the protocol has been delivering promising results, which could be replicated in additional settings.</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Charge 3: Spotlight on Bay Cove Pilot Protocol</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19</a:t>
            </a:fld>
            <a:endParaRPr lang="en-US" dirty="0">
              <a:latin typeface="+mj-lt"/>
            </a:endParaRPr>
          </a:p>
        </p:txBody>
      </p:sp>
      <p:graphicFrame>
        <p:nvGraphicFramePr>
          <p:cNvPr id="10" name="Table 9">
            <a:extLst>
              <a:ext uri="{FF2B5EF4-FFF2-40B4-BE49-F238E27FC236}">
                <a16:creationId xmlns:a16="http://schemas.microsoft.com/office/drawing/2014/main" id="{1F33D897-2DF0-41AE-984B-21273691CC54}"/>
              </a:ext>
            </a:extLst>
          </p:cNvPr>
          <p:cNvGraphicFramePr>
            <a:graphicFrameLocks noGrp="1"/>
          </p:cNvGraphicFramePr>
          <p:nvPr>
            <p:extLst>
              <p:ext uri="{D42A27DB-BD31-4B8C-83A1-F6EECF244321}">
                <p14:modId xmlns:p14="http://schemas.microsoft.com/office/powerpoint/2010/main" val="2305058607"/>
              </p:ext>
            </p:extLst>
          </p:nvPr>
        </p:nvGraphicFramePr>
        <p:xfrm>
          <a:off x="4114800" y="823826"/>
          <a:ext cx="4724400" cy="5184185"/>
        </p:xfrm>
        <a:graphic>
          <a:graphicData uri="http://schemas.openxmlformats.org/drawingml/2006/table">
            <a:tbl>
              <a:tblPr firstRow="1" firstCol="1" bandRow="1">
                <a:tableStyleId>{9D7B26C5-4107-4FEC-AEDC-1716B250A1EF}</a:tableStyleId>
              </a:tblPr>
              <a:tblGrid>
                <a:gridCol w="4724400">
                  <a:extLst>
                    <a:ext uri="{9D8B030D-6E8A-4147-A177-3AD203B41FA5}">
                      <a16:colId xmlns:a16="http://schemas.microsoft.com/office/drawing/2014/main" val="20000"/>
                    </a:ext>
                  </a:extLst>
                </a:gridCol>
              </a:tblGrid>
              <a:tr h="395374">
                <a:tc>
                  <a:txBody>
                    <a:bodyPr/>
                    <a:lstStyle/>
                    <a:p>
                      <a:pPr marL="0" marR="0" algn="ctr">
                        <a:lnSpc>
                          <a:spcPct val="115000"/>
                        </a:lnSpc>
                        <a:spcBef>
                          <a:spcPts val="0"/>
                        </a:spcBef>
                        <a:spcAft>
                          <a:spcPts val="0"/>
                        </a:spcAft>
                      </a:pPr>
                      <a:r>
                        <a:rPr lang="en-US" sz="1200" b="1" dirty="0">
                          <a:solidFill>
                            <a:schemeClr val="tx1"/>
                          </a:solidFill>
                          <a:effectLst/>
                          <a:latin typeface="+mj-lt"/>
                          <a:ea typeface="Calibri"/>
                          <a:cs typeface="Times New Roman"/>
                        </a:rPr>
                        <a:t>Bay Cove Pilot Protocol Summary</a:t>
                      </a: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4788811">
                <a:tc>
                  <a:txBody>
                    <a:bodyPr/>
                    <a:lstStyle/>
                    <a:p>
                      <a:pPr marL="228600" marR="0" lvl="0" indent="-228600" algn="l" defTabSz="914400" rtl="0" eaLnBrk="1" fontAlgn="auto" latinLnBrk="0" hangingPunct="1">
                        <a:lnSpc>
                          <a:spcPct val="115000"/>
                        </a:lnSpc>
                        <a:spcBef>
                          <a:spcPts val="0"/>
                        </a:spcBef>
                        <a:spcAft>
                          <a:spcPts val="0"/>
                        </a:spcAft>
                        <a:buClrTx/>
                        <a:buSzTx/>
                        <a:buFontTx/>
                        <a:buAutoNum type="arabicPeriod"/>
                        <a:tabLst/>
                        <a:defRPr/>
                      </a:pPr>
                      <a:r>
                        <a:rPr lang="en-US" sz="1100" b="0" kern="1200" dirty="0">
                          <a:solidFill>
                            <a:schemeClr val="tx1"/>
                          </a:solidFill>
                          <a:effectLst/>
                          <a:latin typeface="+mj-lt"/>
                          <a:ea typeface="+mn-ea"/>
                          <a:cs typeface="+mn-cs"/>
                        </a:rPr>
                        <a:t>Upon admittance, patient undergoes a complete comprehensive medical evaluation with additional emphasis on vital signs, heart rate/rhythm disturbances, pulmonary status, oral/dental care, skin excoriations, or topical infections. Vitamin C (1000 mg po BID for 48 hours) is administered to assist with mitigating absorption and enhancing excretion of methamphetamine.</a:t>
                      </a:r>
                    </a:p>
                    <a:p>
                      <a:pPr marL="228600" marR="0" lvl="0" indent="-228600" algn="l" defTabSz="914400" rtl="0" eaLnBrk="1" fontAlgn="auto" latinLnBrk="0" hangingPunct="1">
                        <a:lnSpc>
                          <a:spcPct val="115000"/>
                        </a:lnSpc>
                        <a:spcBef>
                          <a:spcPts val="0"/>
                        </a:spcBef>
                        <a:spcAft>
                          <a:spcPts val="0"/>
                        </a:spcAft>
                        <a:buClrTx/>
                        <a:buSzTx/>
                        <a:buFont typeface="+mj-lt"/>
                        <a:buAutoNum type="arabicPeriod"/>
                        <a:tabLst/>
                        <a:defRPr/>
                      </a:pPr>
                      <a:r>
                        <a:rPr lang="en-US" sz="1100" b="0" kern="1200" dirty="0">
                          <a:solidFill>
                            <a:schemeClr val="tx1"/>
                          </a:solidFill>
                          <a:effectLst/>
                          <a:latin typeface="+mj-lt"/>
                          <a:ea typeface="+mn-ea"/>
                          <a:cs typeface="+mn-cs"/>
                        </a:rPr>
                        <a:t>Patients are encouraged to consume fluids, snacks, and meals. If patients are resting and/or unable to attend, </a:t>
                      </a:r>
                      <a:r>
                        <a:rPr lang="en-US" sz="1100" b="0" kern="1200" dirty="0">
                          <a:solidFill>
                            <a:schemeClr val="tx1"/>
                          </a:solidFill>
                          <a:effectLst/>
                          <a:latin typeface="+mn-lt"/>
                          <a:ea typeface="+mn-ea"/>
                          <a:cs typeface="+mn-cs"/>
                        </a:rPr>
                        <a:t>meals are held for later administration</a:t>
                      </a:r>
                      <a:r>
                        <a:rPr lang="en-US" sz="1100" b="0" kern="1200" dirty="0">
                          <a:solidFill>
                            <a:schemeClr val="tx1"/>
                          </a:solidFill>
                          <a:effectLst/>
                          <a:latin typeface="+mj-lt"/>
                          <a:ea typeface="+mn-ea"/>
                          <a:cs typeface="+mn-cs"/>
                        </a:rPr>
                        <a:t>.</a:t>
                      </a:r>
                    </a:p>
                    <a:p>
                      <a:pPr marL="228600" marR="0" lvl="0" indent="-228600" algn="l" defTabSz="914400" rtl="0" eaLnBrk="1" fontAlgn="auto" latinLnBrk="0" hangingPunct="1">
                        <a:lnSpc>
                          <a:spcPct val="115000"/>
                        </a:lnSpc>
                        <a:spcBef>
                          <a:spcPts val="0"/>
                        </a:spcBef>
                        <a:spcAft>
                          <a:spcPts val="0"/>
                        </a:spcAft>
                        <a:buClrTx/>
                        <a:buSzTx/>
                        <a:buFont typeface="+mj-lt"/>
                        <a:buAutoNum type="arabicPeriod"/>
                        <a:tabLst/>
                        <a:defRPr/>
                      </a:pPr>
                      <a:r>
                        <a:rPr lang="en-US" sz="1100" b="0" kern="1200" dirty="0">
                          <a:solidFill>
                            <a:schemeClr val="tx1"/>
                          </a:solidFill>
                          <a:effectLst/>
                          <a:latin typeface="+mj-lt"/>
                          <a:ea typeface="+mn-ea"/>
                          <a:cs typeface="+mn-cs"/>
                        </a:rPr>
                        <a:t>Stimulation is reduced (noise, lights, etc.) as much as possible and patients are placed in quiet areas of unit and/or in rooms away from activity. Noise canceling devices are available if requested.</a:t>
                      </a:r>
                    </a:p>
                    <a:p>
                      <a:pPr marL="228600" marR="0" lvl="0" indent="-228600" algn="l" defTabSz="914400" rtl="0" eaLnBrk="1" fontAlgn="auto" latinLnBrk="0" hangingPunct="1">
                        <a:lnSpc>
                          <a:spcPct val="115000"/>
                        </a:lnSpc>
                        <a:spcBef>
                          <a:spcPts val="0"/>
                        </a:spcBef>
                        <a:spcAft>
                          <a:spcPts val="0"/>
                        </a:spcAft>
                        <a:buClrTx/>
                        <a:buSzTx/>
                        <a:buFont typeface="+mj-lt"/>
                        <a:buAutoNum type="arabicPeriod"/>
                        <a:tabLst/>
                        <a:defRPr/>
                      </a:pPr>
                      <a:r>
                        <a:rPr lang="en-US" sz="1100" b="0" kern="1200" dirty="0">
                          <a:solidFill>
                            <a:schemeClr val="tx1"/>
                          </a:solidFill>
                          <a:effectLst/>
                          <a:latin typeface="+mj-lt"/>
                          <a:ea typeface="+mn-ea"/>
                          <a:cs typeface="+mn-cs"/>
                        </a:rPr>
                        <a:t>Patients are encouraged to sleep, with continued vital sign and other safety checks. Patient may be excused from group and other community-type groupings if sleeping.</a:t>
                      </a:r>
                    </a:p>
                    <a:p>
                      <a:pPr marL="228600" marR="0" lvl="0" indent="-228600" algn="l" defTabSz="914400" rtl="0" eaLnBrk="1" fontAlgn="auto" latinLnBrk="0" hangingPunct="1">
                        <a:lnSpc>
                          <a:spcPct val="115000"/>
                        </a:lnSpc>
                        <a:spcBef>
                          <a:spcPts val="0"/>
                        </a:spcBef>
                        <a:spcAft>
                          <a:spcPts val="0"/>
                        </a:spcAft>
                        <a:buClrTx/>
                        <a:buSzTx/>
                        <a:buFont typeface="+mj-lt"/>
                        <a:buAutoNum type="arabicPeriod"/>
                        <a:tabLst/>
                        <a:defRPr/>
                      </a:pPr>
                      <a:r>
                        <a:rPr lang="en-US" sz="1100" b="0" kern="1200" dirty="0">
                          <a:solidFill>
                            <a:schemeClr val="tx1"/>
                          </a:solidFill>
                          <a:effectLst/>
                          <a:latin typeface="+mj-lt"/>
                          <a:ea typeface="+mn-ea"/>
                          <a:cs typeface="+mn-cs"/>
                        </a:rPr>
                        <a:t>For the duration of the ATS admission, the patients are administered:</a:t>
                      </a:r>
                    </a:p>
                    <a:p>
                      <a:pPr marL="395288"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b="0" u="sng" kern="1200" dirty="0">
                          <a:solidFill>
                            <a:schemeClr val="tx1"/>
                          </a:solidFill>
                          <a:effectLst/>
                          <a:latin typeface="+mj-lt"/>
                          <a:ea typeface="+mn-ea"/>
                          <a:cs typeface="+mn-cs"/>
                        </a:rPr>
                        <a:t>For agitation</a:t>
                      </a:r>
                      <a:r>
                        <a:rPr lang="en-US" sz="1100" b="0" kern="1200" dirty="0">
                          <a:solidFill>
                            <a:schemeClr val="tx1"/>
                          </a:solidFill>
                          <a:effectLst/>
                          <a:latin typeface="+mj-lt"/>
                          <a:ea typeface="+mn-ea"/>
                          <a:cs typeface="+mn-cs"/>
                        </a:rPr>
                        <a:t>, low dose diphenhydramine (Benadryl) 25 mg po </a:t>
                      </a:r>
                      <a:r>
                        <a:rPr lang="en-US" sz="1100" b="0" kern="1200" dirty="0" err="1">
                          <a:solidFill>
                            <a:schemeClr val="tx1"/>
                          </a:solidFill>
                          <a:effectLst/>
                          <a:latin typeface="+mj-lt"/>
                          <a:ea typeface="+mn-ea"/>
                          <a:cs typeface="+mn-cs"/>
                        </a:rPr>
                        <a:t>QID</a:t>
                      </a:r>
                      <a:r>
                        <a:rPr lang="en-US" sz="1100" b="0" kern="1200" dirty="0">
                          <a:solidFill>
                            <a:schemeClr val="tx1"/>
                          </a:solidFill>
                          <a:effectLst/>
                          <a:latin typeface="+mj-lt"/>
                          <a:ea typeface="+mn-ea"/>
                          <a:cs typeface="+mn-cs"/>
                        </a:rPr>
                        <a:t>-hold for disinhibition.</a:t>
                      </a:r>
                    </a:p>
                    <a:p>
                      <a:pPr marL="395288"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b="0" u="sng" kern="1200" dirty="0">
                          <a:solidFill>
                            <a:schemeClr val="tx1"/>
                          </a:solidFill>
                          <a:effectLst/>
                          <a:latin typeface="+mj-lt"/>
                          <a:ea typeface="+mn-ea"/>
                          <a:cs typeface="+mn-cs"/>
                        </a:rPr>
                        <a:t>For panic or anxiety</a:t>
                      </a:r>
                      <a:r>
                        <a:rPr lang="en-US" sz="1100" b="0" kern="1200" dirty="0">
                          <a:solidFill>
                            <a:schemeClr val="tx1"/>
                          </a:solidFill>
                          <a:effectLst/>
                          <a:latin typeface="+mj-lt"/>
                          <a:ea typeface="+mn-ea"/>
                          <a:cs typeface="+mn-cs"/>
                        </a:rPr>
                        <a:t>, chlordiazepoxide (Librium) 25 mg po </a:t>
                      </a:r>
                      <a:r>
                        <a:rPr lang="en-US" sz="1100" b="0" kern="1200" dirty="0" err="1">
                          <a:solidFill>
                            <a:schemeClr val="tx1"/>
                          </a:solidFill>
                          <a:effectLst/>
                          <a:latin typeface="+mj-lt"/>
                          <a:ea typeface="+mn-ea"/>
                          <a:cs typeface="+mn-cs"/>
                        </a:rPr>
                        <a:t>TID</a:t>
                      </a:r>
                      <a:r>
                        <a:rPr lang="en-US" sz="1100" b="0" kern="1200" dirty="0">
                          <a:solidFill>
                            <a:schemeClr val="tx1"/>
                          </a:solidFill>
                          <a:effectLst/>
                          <a:latin typeface="+mj-lt"/>
                          <a:ea typeface="+mn-ea"/>
                          <a:cs typeface="+mn-cs"/>
                        </a:rPr>
                        <a:t> in lieu of standing PRN Librium order-hold for disinhibition.</a:t>
                      </a:r>
                    </a:p>
                    <a:p>
                      <a:pPr marL="395288"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b="0" u="sng" kern="1200" dirty="0">
                          <a:solidFill>
                            <a:schemeClr val="tx1"/>
                          </a:solidFill>
                          <a:effectLst/>
                          <a:latin typeface="+mj-lt"/>
                          <a:ea typeface="+mn-ea"/>
                          <a:cs typeface="+mn-cs"/>
                        </a:rPr>
                        <a:t>For moderate-to-severe agitation or paranoia or psychosis</a:t>
                      </a:r>
                      <a:r>
                        <a:rPr lang="en-US" sz="1100" b="0" kern="1200" dirty="0">
                          <a:solidFill>
                            <a:schemeClr val="tx1"/>
                          </a:solidFill>
                          <a:effectLst/>
                          <a:latin typeface="+mj-lt"/>
                          <a:ea typeface="+mn-ea"/>
                          <a:cs typeface="+mn-cs"/>
                        </a:rPr>
                        <a:t>, quetiapine (Seroquel) 25-50 mg po </a:t>
                      </a:r>
                      <a:r>
                        <a:rPr lang="en-US" sz="1100" b="0" kern="1200" dirty="0" err="1">
                          <a:solidFill>
                            <a:schemeClr val="tx1"/>
                          </a:solidFill>
                          <a:effectLst/>
                          <a:latin typeface="+mj-lt"/>
                          <a:ea typeface="+mn-ea"/>
                          <a:cs typeface="+mn-cs"/>
                        </a:rPr>
                        <a:t>TID</a:t>
                      </a:r>
                      <a:r>
                        <a:rPr lang="en-US" sz="1100" b="0" kern="1200" dirty="0">
                          <a:solidFill>
                            <a:schemeClr val="tx1"/>
                          </a:solidFill>
                          <a:effectLst/>
                          <a:latin typeface="+mj-lt"/>
                          <a:ea typeface="+mn-ea"/>
                          <a:cs typeface="+mn-cs"/>
                        </a:rPr>
                        <a:t> PRN-hold for worsening of symptoms (if no result from Librium, may administer Seroquel)</a:t>
                      </a:r>
                    </a:p>
                    <a:p>
                      <a:pPr marL="395288"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b="0" u="sng" kern="1200" dirty="0">
                          <a:solidFill>
                            <a:schemeClr val="tx1"/>
                          </a:solidFill>
                          <a:effectLst/>
                          <a:latin typeface="+mj-lt"/>
                          <a:ea typeface="+mn-ea"/>
                          <a:cs typeface="+mn-cs"/>
                        </a:rPr>
                        <a:t>For insomnia</a:t>
                      </a:r>
                      <a:r>
                        <a:rPr lang="en-US" sz="1100" b="0" kern="1200" dirty="0">
                          <a:solidFill>
                            <a:schemeClr val="tx1"/>
                          </a:solidFill>
                          <a:effectLst/>
                          <a:latin typeface="+mj-lt"/>
                          <a:ea typeface="+mn-ea"/>
                          <a:cs typeface="+mn-cs"/>
                        </a:rPr>
                        <a:t>, mirtazapine 15-30 mg </a:t>
                      </a:r>
                      <a:r>
                        <a:rPr lang="en-US" sz="1100" b="0" kern="1200" dirty="0" err="1">
                          <a:solidFill>
                            <a:schemeClr val="tx1"/>
                          </a:solidFill>
                          <a:effectLst/>
                          <a:latin typeface="+mj-lt"/>
                          <a:ea typeface="+mn-ea"/>
                          <a:cs typeface="+mn-cs"/>
                        </a:rPr>
                        <a:t>qHS</a:t>
                      </a:r>
                      <a:r>
                        <a:rPr lang="en-US" sz="1100" b="0" kern="1200" dirty="0">
                          <a:solidFill>
                            <a:schemeClr val="tx1"/>
                          </a:solidFill>
                          <a:effectLst/>
                          <a:latin typeface="+mj-lt"/>
                          <a:ea typeface="+mn-ea"/>
                          <a:cs typeface="+mn-cs"/>
                        </a:rPr>
                        <a:t> PRN ONLY if no other </a:t>
                      </a:r>
                      <a:r>
                        <a:rPr lang="en-US" sz="1100" b="0" kern="1200" dirty="0" err="1">
                          <a:solidFill>
                            <a:schemeClr val="tx1"/>
                          </a:solidFill>
                          <a:effectLst/>
                          <a:latin typeface="+mj-lt"/>
                          <a:ea typeface="+mn-ea"/>
                          <a:cs typeface="+mn-cs"/>
                        </a:rPr>
                        <a:t>qHS</a:t>
                      </a:r>
                      <a:r>
                        <a:rPr lang="en-US" sz="1100" b="0" kern="1200" dirty="0">
                          <a:solidFill>
                            <a:schemeClr val="tx1"/>
                          </a:solidFill>
                          <a:effectLst/>
                          <a:latin typeface="+mj-lt"/>
                          <a:ea typeface="+mn-ea"/>
                          <a:cs typeface="+mn-cs"/>
                        </a:rPr>
                        <a:t> sleep medications are being administered.</a:t>
                      </a:r>
                    </a:p>
                  </a:txBody>
                  <a:tcPr marL="68580" marR="68580" marT="0" marB="0">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extLst>
                  <a:ext uri="{0D108BD9-81ED-4DB2-BD59-A6C34878D82A}">
                    <a16:rowId xmlns:a16="http://schemas.microsoft.com/office/drawing/2014/main" val="495432046"/>
                  </a:ext>
                </a:extLst>
              </a:tr>
            </a:tbl>
          </a:graphicData>
        </a:graphic>
      </p:graphicFrame>
      <p:sp>
        <p:nvSpPr>
          <p:cNvPr id="11" name="TextBox 10">
            <a:extLst>
              <a:ext uri="{FF2B5EF4-FFF2-40B4-BE49-F238E27FC236}">
                <a16:creationId xmlns:a16="http://schemas.microsoft.com/office/drawing/2014/main" id="{4F661512-7925-47C1-9E01-6F05D1CE64FD}"/>
              </a:ext>
            </a:extLst>
          </p:cNvPr>
          <p:cNvSpPr txBox="1"/>
          <p:nvPr/>
        </p:nvSpPr>
        <p:spPr>
          <a:xfrm>
            <a:off x="665017" y="5575884"/>
            <a:ext cx="3449783" cy="253916"/>
          </a:xfrm>
          <a:prstGeom prst="rect">
            <a:avLst/>
          </a:prstGeom>
          <a:noFill/>
        </p:spPr>
        <p:txBody>
          <a:bodyPr wrap="square">
            <a:spAutoFit/>
          </a:bodyPr>
          <a:lstStyle/>
          <a:p>
            <a:r>
              <a:rPr lang="en-US" sz="1050" u="sng" dirty="0">
                <a:solidFill>
                  <a:schemeClr val="bg1"/>
                </a:solidFill>
              </a:rPr>
              <a:t>Source:</a:t>
            </a:r>
            <a:r>
              <a:rPr lang="en-US" sz="1050" dirty="0">
                <a:solidFill>
                  <a:schemeClr val="bg1"/>
                </a:solidFill>
              </a:rPr>
              <a:t> </a:t>
            </a:r>
            <a:r>
              <a:rPr lang="en-US" sz="1050" dirty="0">
                <a:solidFill>
                  <a:schemeClr val="bg1"/>
                </a:solidFill>
                <a:hlinkClick r:id="rId3"/>
              </a:rPr>
              <a:t>Dr. Wilens' presentation</a:t>
            </a:r>
            <a:r>
              <a:rPr lang="en-US" sz="1050" dirty="0">
                <a:solidFill>
                  <a:schemeClr val="bg1"/>
                </a:solidFill>
              </a:rPr>
              <a:t> </a:t>
            </a:r>
          </a:p>
        </p:txBody>
      </p:sp>
    </p:spTree>
    <p:extLst>
      <p:ext uri="{BB962C8B-B14F-4D97-AF65-F5344CB8AC3E}">
        <p14:creationId xmlns:p14="http://schemas.microsoft.com/office/powerpoint/2010/main" val="379102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609600"/>
            <a:ext cx="8229600" cy="4255460"/>
          </a:xfrm>
          <a:prstGeom prst="rect">
            <a:avLst/>
          </a:prstGeom>
        </p:spPr>
        <p:txBody>
          <a:bodyPr wrap="square" rtlCol="0">
            <a:spAutoFit/>
          </a:bodyPr>
          <a:lstStyle/>
          <a:p>
            <a:pPr marL="342900" indent="-342900">
              <a:lnSpc>
                <a:spcPct val="150000"/>
              </a:lnSpc>
              <a:buFont typeface="+mj-lt"/>
              <a:buAutoNum type="arabicPeriod"/>
            </a:pPr>
            <a:r>
              <a:rPr lang="en-US" sz="1400" b="1" dirty="0">
                <a:solidFill>
                  <a:schemeClr val="bg1"/>
                </a:solidFill>
                <a:latin typeface="Gill Sans MT" panose="020B0502020104020203" pitchFamily="34" charset="0"/>
              </a:rPr>
              <a:t>Commission Overview</a:t>
            </a:r>
            <a:endParaRPr lang="en-US" sz="1400" i="1" dirty="0">
              <a:solidFill>
                <a:schemeClr val="bg1"/>
              </a:solidFill>
              <a:latin typeface="Gill Sans MT" panose="020B0502020104020203" pitchFamily="34" charset="0"/>
            </a:endParaRPr>
          </a:p>
          <a:p>
            <a:pPr marL="342900" indent="-342900">
              <a:lnSpc>
                <a:spcPct val="150000"/>
              </a:lnSpc>
              <a:buFont typeface="+mj-lt"/>
              <a:buAutoNum type="arabicPeriod"/>
            </a:pPr>
            <a:r>
              <a:rPr lang="en-US" sz="1400" b="1" dirty="0">
                <a:solidFill>
                  <a:schemeClr val="bg1"/>
                </a:solidFill>
                <a:latin typeface="Gill Sans MT" panose="020B0502020104020203" pitchFamily="34" charset="0"/>
              </a:rPr>
              <a:t>Background</a:t>
            </a:r>
          </a:p>
          <a:p>
            <a:pPr marL="742950" lvl="1" indent="-285750">
              <a:lnSpc>
                <a:spcPct val="150000"/>
              </a:lnSpc>
              <a:buFont typeface="Arial" panose="020B0604020202020204" pitchFamily="34" charset="0"/>
              <a:buChar char="•"/>
            </a:pPr>
            <a:r>
              <a:rPr lang="en-US" sz="1400" b="1" dirty="0">
                <a:solidFill>
                  <a:schemeClr val="bg1"/>
                </a:solidFill>
                <a:latin typeface="Gill Sans MT" panose="020B0502020104020203" pitchFamily="34" charset="0"/>
              </a:rPr>
              <a:t>Key Definitions</a:t>
            </a:r>
          </a:p>
          <a:p>
            <a:pPr marL="742950" lvl="1" indent="-285750">
              <a:lnSpc>
                <a:spcPct val="150000"/>
              </a:lnSpc>
              <a:buFont typeface="Arial" panose="020B0604020202020204" pitchFamily="34" charset="0"/>
              <a:buChar char="•"/>
            </a:pPr>
            <a:r>
              <a:rPr lang="en-US" sz="1400" b="1" dirty="0">
                <a:solidFill>
                  <a:schemeClr val="bg1"/>
                </a:solidFill>
                <a:latin typeface="Gill Sans MT" panose="020B0502020104020203" pitchFamily="34" charset="0"/>
              </a:rPr>
              <a:t>Stimulant Use – National Trends</a:t>
            </a:r>
          </a:p>
          <a:p>
            <a:pPr marL="742950" lvl="1" indent="-285750">
              <a:lnSpc>
                <a:spcPct val="150000"/>
              </a:lnSpc>
              <a:buFont typeface="Arial" panose="020B0604020202020204" pitchFamily="34" charset="0"/>
              <a:buChar char="•"/>
            </a:pPr>
            <a:r>
              <a:rPr lang="en-US" sz="1400" b="1" dirty="0">
                <a:solidFill>
                  <a:schemeClr val="bg1"/>
                </a:solidFill>
                <a:latin typeface="Gill Sans MT" panose="020B0502020104020203" pitchFamily="34" charset="0"/>
              </a:rPr>
              <a:t>Stimulant Use in the Commonwealth</a:t>
            </a:r>
          </a:p>
          <a:p>
            <a:pPr marL="342900" indent="-342900">
              <a:lnSpc>
                <a:spcPct val="150000"/>
              </a:lnSpc>
              <a:buFont typeface="+mj-lt"/>
              <a:buAutoNum type="arabicPeriod"/>
            </a:pPr>
            <a:r>
              <a:rPr lang="en-US" sz="1400" b="1" dirty="0">
                <a:solidFill>
                  <a:schemeClr val="bg1"/>
                </a:solidFill>
                <a:latin typeface="Gill Sans MT" panose="020B0502020104020203" pitchFamily="34" charset="0"/>
              </a:rPr>
              <a:t>Commission’s Overall Findings and Recommendations</a:t>
            </a:r>
          </a:p>
          <a:p>
            <a:pPr marL="342900" indent="-342900">
              <a:lnSpc>
                <a:spcPct val="150000"/>
              </a:lnSpc>
              <a:buFont typeface="+mj-lt"/>
              <a:buAutoNum type="arabicPeriod"/>
            </a:pPr>
            <a:r>
              <a:rPr lang="en-US" sz="1400" b="1" dirty="0">
                <a:solidFill>
                  <a:schemeClr val="bg1"/>
                </a:solidFill>
                <a:latin typeface="Gill Sans MT" panose="020B0502020104020203" pitchFamily="34" charset="0"/>
              </a:rPr>
              <a:t>Commission’s Findings by Charge</a:t>
            </a:r>
          </a:p>
          <a:p>
            <a:pPr marL="342900" indent="-342900">
              <a:lnSpc>
                <a:spcPct val="150000"/>
              </a:lnSpc>
              <a:buFont typeface="+mj-lt"/>
              <a:buAutoNum type="arabicPeriod"/>
            </a:pPr>
            <a:r>
              <a:rPr lang="en-US" sz="1400" b="1" dirty="0">
                <a:solidFill>
                  <a:schemeClr val="bg1"/>
                </a:solidFill>
                <a:latin typeface="Gill Sans MT" panose="020B0502020104020203" pitchFamily="34" charset="0"/>
              </a:rPr>
              <a:t>Appendices</a:t>
            </a:r>
          </a:p>
          <a:p>
            <a:pPr marL="742950" lvl="1" indent="-285750">
              <a:lnSpc>
                <a:spcPct val="150000"/>
              </a:lnSpc>
              <a:buFont typeface="Arial" panose="020B0604020202020204" pitchFamily="34" charset="0"/>
              <a:buChar char="•"/>
            </a:pPr>
            <a:r>
              <a:rPr lang="en-US" sz="1400" dirty="0">
                <a:solidFill>
                  <a:schemeClr val="bg1"/>
                </a:solidFill>
                <a:latin typeface="Gill Sans MT" panose="020B0502020104020203" pitchFamily="34" charset="0"/>
              </a:rPr>
              <a:t>Appendix A	–     Legislative Mandate</a:t>
            </a:r>
          </a:p>
          <a:p>
            <a:pPr marL="742950" lvl="1" indent="-285750">
              <a:lnSpc>
                <a:spcPct val="150000"/>
              </a:lnSpc>
              <a:buFont typeface="Arial" panose="020B0604020202020204" pitchFamily="34" charset="0"/>
              <a:buChar char="•"/>
              <a:tabLst>
                <a:tab pos="1543050" algn="l"/>
              </a:tabLst>
            </a:pPr>
            <a:r>
              <a:rPr lang="en-US" sz="1400" dirty="0">
                <a:solidFill>
                  <a:schemeClr val="bg1"/>
                </a:solidFill>
                <a:latin typeface="Gill Sans MT" panose="020B0502020104020203" pitchFamily="34" charset="0"/>
              </a:rPr>
              <a:t>Appendix B	–     List of Commission Members</a:t>
            </a:r>
          </a:p>
          <a:p>
            <a:pPr marL="742950" lvl="1" indent="-285750">
              <a:lnSpc>
                <a:spcPct val="150000"/>
              </a:lnSpc>
              <a:buFont typeface="Arial" panose="020B0604020202020204" pitchFamily="34" charset="0"/>
              <a:buChar char="•"/>
              <a:tabLst>
                <a:tab pos="1543050" algn="l"/>
              </a:tabLst>
            </a:pPr>
            <a:r>
              <a:rPr lang="en-US" sz="1400" dirty="0">
                <a:solidFill>
                  <a:schemeClr val="bg1"/>
                </a:solidFill>
                <a:latin typeface="Gill Sans MT" panose="020B0502020104020203" pitchFamily="34" charset="0"/>
              </a:rPr>
              <a:t>Appendix C	–     Summary of Meetings and Input Provided to the Commission</a:t>
            </a:r>
          </a:p>
          <a:p>
            <a:pPr marL="742950" lvl="1" indent="-285750">
              <a:lnSpc>
                <a:spcPct val="150000"/>
              </a:lnSpc>
              <a:buFont typeface="Arial" panose="020B0604020202020204" pitchFamily="34" charset="0"/>
              <a:buChar char="•"/>
              <a:tabLst>
                <a:tab pos="1543050" algn="l"/>
              </a:tabLst>
            </a:pPr>
            <a:r>
              <a:rPr lang="en-US" sz="1400" dirty="0">
                <a:solidFill>
                  <a:schemeClr val="bg1"/>
                </a:solidFill>
                <a:latin typeface="Gill Sans MT" panose="020B0502020104020203" pitchFamily="34" charset="0"/>
              </a:rPr>
              <a:t>Appendix D	–     Resources Reviewed by the Commission</a:t>
            </a:r>
          </a:p>
          <a:p>
            <a:pPr marL="742950" lvl="1" indent="-285750">
              <a:lnSpc>
                <a:spcPct val="150000"/>
              </a:lnSpc>
              <a:buFont typeface="Arial" panose="020B0604020202020204" pitchFamily="34" charset="0"/>
              <a:buChar char="•"/>
              <a:tabLst>
                <a:tab pos="1543050" algn="l"/>
              </a:tabLst>
            </a:pPr>
            <a:r>
              <a:rPr lang="en-US" sz="1400" dirty="0">
                <a:solidFill>
                  <a:schemeClr val="bg1"/>
                </a:solidFill>
                <a:latin typeface="Gill Sans MT" panose="020B0502020104020203" pitchFamily="34" charset="0"/>
              </a:rPr>
              <a:t>Appendix E	–     First Responder Resources</a:t>
            </a:r>
          </a:p>
        </p:txBody>
      </p:sp>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17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Table of Contents</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a:t>
            </a:fld>
            <a:endParaRPr lang="en-US" dirty="0">
              <a:latin typeface="+mj-lt"/>
            </a:endParaRPr>
          </a:p>
        </p:txBody>
      </p:sp>
    </p:spTree>
    <p:extLst>
      <p:ext uri="{BB962C8B-B14F-4D97-AF65-F5344CB8AC3E}">
        <p14:creationId xmlns:p14="http://schemas.microsoft.com/office/powerpoint/2010/main" val="336721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5344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Charge:</a:t>
            </a:r>
          </a:p>
          <a:p>
            <a:pPr marL="0" indent="0">
              <a:spcBef>
                <a:spcPts val="0"/>
              </a:spcBef>
              <a:spcAft>
                <a:spcPts val="1000"/>
              </a:spcAft>
              <a:buSzPct val="100000"/>
              <a:buNone/>
            </a:pPr>
            <a:r>
              <a:rPr lang="en-US" sz="1200" kern="0" dirty="0">
                <a:solidFill>
                  <a:schemeClr val="bg1"/>
                </a:solidFill>
              </a:rPr>
              <a:t>Examine existing efforts undertaken by service providers and the existing body of research around best practices for harm reduction efforts in working with individuals using stimulants, including, but not limited to, contingency management.</a:t>
            </a:r>
            <a:endParaRPr lang="en-US" sz="1200" b="1" u="sng" kern="0" dirty="0">
              <a:solidFill>
                <a:schemeClr val="bg1"/>
              </a:solidFill>
            </a:endParaRPr>
          </a:p>
          <a:p>
            <a:pPr marL="0" indent="0">
              <a:spcBef>
                <a:spcPts val="0"/>
              </a:spcBef>
              <a:spcAft>
                <a:spcPts val="1000"/>
              </a:spcAft>
              <a:buSzPct val="100000"/>
              <a:buNone/>
            </a:pPr>
            <a:endParaRPr lang="en-US" sz="1200" b="1" u="sng" kern="0" dirty="0">
              <a:solidFill>
                <a:schemeClr val="bg1"/>
              </a:solidFill>
            </a:endParaRPr>
          </a:p>
          <a:p>
            <a:pPr marL="0" indent="0">
              <a:spcBef>
                <a:spcPts val="0"/>
              </a:spcBef>
              <a:spcAft>
                <a:spcPts val="1000"/>
              </a:spcAft>
              <a:buSzPct val="100000"/>
              <a:buNone/>
            </a:pPr>
            <a:r>
              <a:rPr lang="en-US" sz="1200" b="1" u="sng" kern="0" dirty="0">
                <a:solidFill>
                  <a:schemeClr val="bg1"/>
                </a:solidFill>
              </a:rPr>
              <a:t>Findings</a:t>
            </a:r>
          </a:p>
          <a:p>
            <a:pPr>
              <a:spcBef>
                <a:spcPts val="0"/>
              </a:spcBef>
              <a:spcAft>
                <a:spcPts val="1000"/>
              </a:spcAft>
              <a:buSzPct val="100000"/>
            </a:pPr>
            <a:r>
              <a:rPr lang="en-US" sz="1200" kern="0" dirty="0">
                <a:solidFill>
                  <a:schemeClr val="bg1"/>
                </a:solidFill>
              </a:rPr>
              <a:t>With the increased contamination of fentanyl in the drug supply, increased distribution and the means of distribution of harm reduction supplies such as fentanyl testing and provision of naloxone is needed. Safer consumption supplies and services for individuals who consume substances through non-injection means, such as smoking, remain a critical harm reduction tool reducing infections.</a:t>
            </a:r>
          </a:p>
          <a:p>
            <a:pPr>
              <a:spcBef>
                <a:spcPts val="0"/>
              </a:spcBef>
              <a:spcAft>
                <a:spcPts val="1000"/>
              </a:spcAft>
              <a:buSzPct val="100000"/>
            </a:pPr>
            <a:r>
              <a:rPr lang="en-US" sz="1200" kern="0" dirty="0">
                <a:solidFill>
                  <a:schemeClr val="bg1"/>
                </a:solidFill>
              </a:rPr>
              <a:t>Harm reduction supplies may be distributed by syringe service providers (SSP), often packaged as safer consumption kits, which can be more easily distributed than individual supplies and can be customized based on participants’ feedback. In addition to fentanyl test strips and naloxone, these kits may include alcohol wipes, rubber pipe covers, protective mouthpieces, lip balm, antibiotic gel for sores, antiseptic towelettes, screens, bubblers, lighters, pocket literature, lubricant, and condoms.</a:t>
            </a:r>
          </a:p>
          <a:p>
            <a:pPr>
              <a:spcBef>
                <a:spcPts val="0"/>
              </a:spcBef>
              <a:spcAft>
                <a:spcPts val="1000"/>
              </a:spcAft>
              <a:buSzPct val="100000"/>
            </a:pPr>
            <a:r>
              <a:rPr lang="en-US" sz="1200" kern="0" dirty="0">
                <a:solidFill>
                  <a:schemeClr val="bg1"/>
                </a:solidFill>
              </a:rPr>
              <a:t>Safer consumption supplies can also be distributed via dedicated harm reduction vending machines, which have been in use since the late </a:t>
            </a:r>
            <a:r>
              <a:rPr lang="en-US" sz="1200" kern="0" dirty="0" err="1">
                <a:solidFill>
                  <a:schemeClr val="bg1"/>
                </a:solidFill>
              </a:rPr>
              <a:t>1980s</a:t>
            </a:r>
            <a:r>
              <a:rPr lang="en-US" sz="1200" kern="0" dirty="0">
                <a:solidFill>
                  <a:schemeClr val="bg1"/>
                </a:solidFill>
              </a:rPr>
              <a:t> in Europe and are currently being piloted in California, Nevada, and Ohio, with plans to</a:t>
            </a:r>
            <a:r>
              <a:rPr lang="en-US" sz="1200" kern="0" dirty="0">
                <a:solidFill>
                  <a:srgbClr val="FFFF00"/>
                </a:solidFill>
              </a:rPr>
              <a:t> </a:t>
            </a:r>
            <a:r>
              <a:rPr lang="en-US" sz="1200" kern="0" dirty="0">
                <a:solidFill>
                  <a:srgbClr val="FFFF00"/>
                </a:solidFill>
                <a:hlinkClick r:id="rId3"/>
              </a:rPr>
              <a:t>expand pilot programs in other states, such as New York City</a:t>
            </a:r>
            <a:r>
              <a:rPr lang="en-US" sz="1200" kern="0" dirty="0">
                <a:solidFill>
                  <a:schemeClr val="bg1"/>
                </a:solidFill>
              </a:rPr>
              <a:t>. These machines offer anonymous 24/7 access to sterile equipment and supplies.</a:t>
            </a:r>
          </a:p>
          <a:p>
            <a:pPr>
              <a:spcBef>
                <a:spcPts val="0"/>
              </a:spcBef>
              <a:spcAft>
                <a:spcPts val="1000"/>
              </a:spcAft>
              <a:buSzPct val="100000"/>
            </a:pPr>
            <a:r>
              <a:rPr lang="en-US" sz="1200" kern="0" dirty="0">
                <a:solidFill>
                  <a:schemeClr val="bg1"/>
                </a:solidFill>
              </a:rPr>
              <a:t>Contingency Management is an evidence-based, promising approach for treating individuals with a history of stimulant use. Due to a lack of access to Contingency Management programs across the state and a lack of reimbursement for non-traditional treatment supports such as recovery coaches, many individuals outside of the Greater Boston area are left with limited treatment options. </a:t>
            </a:r>
            <a:r>
              <a:rPr lang="en-US" sz="1200" i="1" kern="0" dirty="0">
                <a:solidFill>
                  <a:schemeClr val="bg1"/>
                </a:solidFill>
              </a:rPr>
              <a:t>(</a:t>
            </a:r>
            <a:r>
              <a:rPr lang="en-US" sz="1200" i="1" kern="0" dirty="0">
                <a:solidFill>
                  <a:schemeClr val="bg1"/>
                </a:solidFill>
                <a:hlinkClick r:id="rId4"/>
              </a:rPr>
              <a:t>Dr. Baldwin’s presentation</a:t>
            </a:r>
            <a:r>
              <a:rPr lang="en-US" sz="1200" i="1" kern="0" dirty="0">
                <a:solidFill>
                  <a:schemeClr val="bg1"/>
                </a:solidFill>
              </a:rPr>
              <a:t>)</a:t>
            </a:r>
          </a:p>
          <a:p>
            <a:pPr>
              <a:spcBef>
                <a:spcPts val="0"/>
              </a:spcBef>
              <a:spcAft>
                <a:spcPts val="1000"/>
              </a:spcAft>
              <a:buSzPct val="100000"/>
            </a:pPr>
            <a:r>
              <a:rPr lang="en-US" sz="1200" kern="0" dirty="0">
                <a:solidFill>
                  <a:schemeClr val="bg1"/>
                </a:solidFill>
              </a:rPr>
              <a:t>Testimony delivered during the lived experience panel highlighted both the utility of Contingency Management and the need for increased access to Contingency Management programs, as well as other treatment options such as Positive Affective Intervention, across the state.</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Findings – Charge 4</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20</a:t>
            </a:fld>
            <a:endParaRPr lang="en-US" dirty="0">
              <a:latin typeface="+mj-lt"/>
            </a:endParaRPr>
          </a:p>
        </p:txBody>
      </p:sp>
    </p:spTree>
    <p:extLst>
      <p:ext uri="{BB962C8B-B14F-4D97-AF65-F5344CB8AC3E}">
        <p14:creationId xmlns:p14="http://schemas.microsoft.com/office/powerpoint/2010/main" val="230191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4193679"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Stimulant Treatment and Recovery Team (START)</a:t>
            </a:r>
          </a:p>
          <a:p>
            <a:pPr>
              <a:spcBef>
                <a:spcPts val="0"/>
              </a:spcBef>
              <a:spcAft>
                <a:spcPts val="1000"/>
              </a:spcAft>
              <a:buSzPct val="100000"/>
            </a:pPr>
            <a:r>
              <a:rPr lang="en-US" sz="1200" kern="0" dirty="0">
                <a:solidFill>
                  <a:schemeClr val="bg1"/>
                </a:solidFill>
              </a:rPr>
              <a:t>In 2019, Boston Medical Center launched the Stimulant Treatment and Recovery Team (START), a two-year pilot program offering street-level addiction treatment for stimulant use disorder in an outpatient clinical setting.</a:t>
            </a:r>
          </a:p>
          <a:p>
            <a:pPr>
              <a:spcBef>
                <a:spcPts val="0"/>
              </a:spcBef>
              <a:spcAft>
                <a:spcPts val="1000"/>
              </a:spcAft>
              <a:buSzPct val="100000"/>
            </a:pPr>
            <a:r>
              <a:rPr lang="en-US" sz="1200" kern="0" dirty="0">
                <a:solidFill>
                  <a:schemeClr val="bg1"/>
                </a:solidFill>
              </a:rPr>
              <a:t>START utilizes contingency management approach through a recovery rewards program that encourages engagement and exercise.</a:t>
            </a:r>
          </a:p>
          <a:p>
            <a:pPr>
              <a:spcBef>
                <a:spcPts val="0"/>
              </a:spcBef>
              <a:spcAft>
                <a:spcPts val="1000"/>
              </a:spcAft>
              <a:buSzPct val="100000"/>
            </a:pPr>
            <a:r>
              <a:rPr lang="en-US" sz="1200" kern="0" dirty="0">
                <a:solidFill>
                  <a:schemeClr val="bg1"/>
                </a:solidFill>
              </a:rPr>
              <a:t>The majority of START patients (82%) identified stimulants as the primary substance.</a:t>
            </a:r>
          </a:p>
          <a:p>
            <a:pPr>
              <a:spcBef>
                <a:spcPts val="0"/>
              </a:spcBef>
              <a:spcAft>
                <a:spcPts val="1000"/>
              </a:spcAft>
              <a:buSzPct val="100000"/>
            </a:pPr>
            <a:r>
              <a:rPr lang="en-US" sz="1200" kern="0" dirty="0">
                <a:solidFill>
                  <a:schemeClr val="bg1"/>
                </a:solidFill>
              </a:rPr>
              <a:t>Over half of patients (55%) identify as a person of color, with 35% identifying as part of the LGBTQIA+ community.</a:t>
            </a:r>
          </a:p>
          <a:p>
            <a:pPr>
              <a:spcBef>
                <a:spcPts val="0"/>
              </a:spcBef>
              <a:spcAft>
                <a:spcPts val="1000"/>
              </a:spcAft>
              <a:buSzPct val="100000"/>
            </a:pPr>
            <a:r>
              <a:rPr lang="en-US" sz="1200" kern="0" dirty="0">
                <a:solidFill>
                  <a:schemeClr val="bg1"/>
                </a:solidFill>
              </a:rPr>
              <a:t>The START clinic currently serves 64 individuals with an annual budget of $495,000, which includes administrative and management support.</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Charge 4: Spotlight on START Clinic</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21</a:t>
            </a:fld>
            <a:endParaRPr lang="en-US" dirty="0">
              <a:latin typeface="+mj-lt"/>
            </a:endParaRPr>
          </a:p>
        </p:txBody>
      </p:sp>
      <p:pic>
        <p:nvPicPr>
          <p:cNvPr id="11" name="Picture 10">
            <a:extLst>
              <a:ext uri="{FF2B5EF4-FFF2-40B4-BE49-F238E27FC236}">
                <a16:creationId xmlns:a16="http://schemas.microsoft.com/office/drawing/2014/main" id="{35C72AA4-9CE9-4EB3-8E70-A22D0DC84875}"/>
              </a:ext>
            </a:extLst>
          </p:cNvPr>
          <p:cNvPicPr/>
          <p:nvPr/>
        </p:nvPicPr>
        <p:blipFill>
          <a:blip r:embed="rId3" cstate="email">
            <a:extLst>
              <a:ext uri="{28A0092B-C50C-407E-A947-70E740481C1C}">
                <a14:useLocalDpi xmlns:a14="http://schemas.microsoft.com/office/drawing/2010/main"/>
              </a:ext>
            </a:extLst>
          </a:blip>
          <a:stretch>
            <a:fillRect/>
          </a:stretch>
        </p:blipFill>
        <p:spPr>
          <a:xfrm>
            <a:off x="4876800" y="3429000"/>
            <a:ext cx="3862026" cy="2148608"/>
          </a:xfrm>
          <a:prstGeom prst="rect">
            <a:avLst/>
          </a:prstGeom>
        </p:spPr>
      </p:pic>
      <p:pic>
        <p:nvPicPr>
          <p:cNvPr id="3" name="Picture 2">
            <a:extLst>
              <a:ext uri="{FF2B5EF4-FFF2-40B4-BE49-F238E27FC236}">
                <a16:creationId xmlns:a16="http://schemas.microsoft.com/office/drawing/2014/main" id="{3F5C1603-1C64-4ADA-BFA3-CA76A26CAB83}"/>
              </a:ext>
            </a:extLst>
          </p:cNvPr>
          <p:cNvPicPr>
            <a:picLocks noChangeAspect="1"/>
          </p:cNvPicPr>
          <p:nvPr/>
        </p:nvPicPr>
        <p:blipFill rotWithShape="1">
          <a:blip r:embed="rId4"/>
          <a:srcRect l="1499" r="8365"/>
          <a:stretch/>
        </p:blipFill>
        <p:spPr>
          <a:xfrm>
            <a:off x="4876800" y="1205682"/>
            <a:ext cx="3863546" cy="1613718"/>
          </a:xfrm>
          <a:prstGeom prst="rect">
            <a:avLst/>
          </a:prstGeom>
        </p:spPr>
      </p:pic>
      <p:sp>
        <p:nvSpPr>
          <p:cNvPr id="4" name="TextBox 3">
            <a:extLst>
              <a:ext uri="{FF2B5EF4-FFF2-40B4-BE49-F238E27FC236}">
                <a16:creationId xmlns:a16="http://schemas.microsoft.com/office/drawing/2014/main" id="{3488170D-F313-43A9-A8A3-A5299935326E}"/>
              </a:ext>
            </a:extLst>
          </p:cNvPr>
          <p:cNvSpPr txBox="1"/>
          <p:nvPr/>
        </p:nvSpPr>
        <p:spPr>
          <a:xfrm>
            <a:off x="4800600" y="823192"/>
            <a:ext cx="3938226" cy="276999"/>
          </a:xfrm>
          <a:prstGeom prst="rect">
            <a:avLst/>
          </a:prstGeom>
          <a:noFill/>
        </p:spPr>
        <p:txBody>
          <a:bodyPr wrap="square" rtlCol="0">
            <a:spAutoFit/>
          </a:bodyPr>
          <a:lstStyle/>
          <a:p>
            <a:r>
              <a:rPr lang="en-US" sz="1200" dirty="0">
                <a:solidFill>
                  <a:schemeClr val="bg1"/>
                </a:solidFill>
              </a:rPr>
              <a:t>START Patient Demographics (2022)</a:t>
            </a:r>
          </a:p>
        </p:txBody>
      </p:sp>
      <p:sp>
        <p:nvSpPr>
          <p:cNvPr id="13" name="TextBox 12">
            <a:extLst>
              <a:ext uri="{FF2B5EF4-FFF2-40B4-BE49-F238E27FC236}">
                <a16:creationId xmlns:a16="http://schemas.microsoft.com/office/drawing/2014/main" id="{F2CA8159-0147-4A08-B4E9-76661BA044B4}"/>
              </a:ext>
            </a:extLst>
          </p:cNvPr>
          <p:cNvSpPr txBox="1"/>
          <p:nvPr/>
        </p:nvSpPr>
        <p:spPr>
          <a:xfrm>
            <a:off x="4800600" y="3121223"/>
            <a:ext cx="3938226" cy="276999"/>
          </a:xfrm>
          <a:prstGeom prst="rect">
            <a:avLst/>
          </a:prstGeom>
          <a:noFill/>
        </p:spPr>
        <p:txBody>
          <a:bodyPr wrap="square" rtlCol="0">
            <a:spAutoFit/>
          </a:bodyPr>
          <a:lstStyle/>
          <a:p>
            <a:r>
              <a:rPr lang="en-US" sz="1200" dirty="0">
                <a:solidFill>
                  <a:schemeClr val="bg1"/>
                </a:solidFill>
              </a:rPr>
              <a:t>Geographic Distribution of START Clinic Utilization (2022)</a:t>
            </a:r>
          </a:p>
        </p:txBody>
      </p:sp>
      <p:sp>
        <p:nvSpPr>
          <p:cNvPr id="10" name="TextBox 9">
            <a:extLst>
              <a:ext uri="{FF2B5EF4-FFF2-40B4-BE49-F238E27FC236}">
                <a16:creationId xmlns:a16="http://schemas.microsoft.com/office/drawing/2014/main" id="{15D27C47-F6C3-4D05-9C6B-8B88E9FBD45A}"/>
              </a:ext>
            </a:extLst>
          </p:cNvPr>
          <p:cNvSpPr txBox="1"/>
          <p:nvPr/>
        </p:nvSpPr>
        <p:spPr>
          <a:xfrm>
            <a:off x="665017" y="5575884"/>
            <a:ext cx="3449783" cy="253916"/>
          </a:xfrm>
          <a:prstGeom prst="rect">
            <a:avLst/>
          </a:prstGeom>
          <a:noFill/>
        </p:spPr>
        <p:txBody>
          <a:bodyPr wrap="square">
            <a:spAutoFit/>
          </a:bodyPr>
          <a:lstStyle/>
          <a:p>
            <a:r>
              <a:rPr lang="en-US" sz="1050" u="sng" dirty="0">
                <a:solidFill>
                  <a:schemeClr val="bg1"/>
                </a:solidFill>
              </a:rPr>
              <a:t>Source:</a:t>
            </a:r>
            <a:r>
              <a:rPr lang="en-US" sz="1050" dirty="0">
                <a:solidFill>
                  <a:schemeClr val="bg1"/>
                </a:solidFill>
              </a:rPr>
              <a:t> </a:t>
            </a:r>
            <a:r>
              <a:rPr lang="en-US" sz="1050" dirty="0">
                <a:solidFill>
                  <a:schemeClr val="bg1"/>
                </a:solidFill>
                <a:hlinkClick r:id="rId5"/>
              </a:rPr>
              <a:t>Dr. Baldwin's presentation</a:t>
            </a:r>
            <a:r>
              <a:rPr lang="en-US" sz="1050" dirty="0">
                <a:solidFill>
                  <a:schemeClr val="bg1"/>
                </a:solidFill>
              </a:rPr>
              <a:t> </a:t>
            </a:r>
          </a:p>
        </p:txBody>
      </p:sp>
    </p:spTree>
    <p:extLst>
      <p:ext uri="{BB962C8B-B14F-4D97-AF65-F5344CB8AC3E}">
        <p14:creationId xmlns:p14="http://schemas.microsoft.com/office/powerpoint/2010/main" val="1941507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Charge:</a:t>
            </a:r>
          </a:p>
          <a:p>
            <a:pPr marL="0" indent="0">
              <a:spcBef>
                <a:spcPts val="0"/>
              </a:spcBef>
              <a:spcAft>
                <a:spcPts val="1000"/>
              </a:spcAft>
              <a:buSzPct val="100000"/>
              <a:buNone/>
            </a:pPr>
            <a:r>
              <a:rPr lang="en-US" sz="1200" kern="0" dirty="0">
                <a:solidFill>
                  <a:schemeClr val="bg1"/>
                </a:solidFill>
              </a:rPr>
              <a:t>Examine the intersections among stimulant use and sexual health, particularly among the LGBTQIA+ community.</a:t>
            </a:r>
          </a:p>
          <a:p>
            <a:pPr marL="0" indent="0">
              <a:spcBef>
                <a:spcPts val="0"/>
              </a:spcBef>
              <a:spcAft>
                <a:spcPts val="1000"/>
              </a:spcAft>
              <a:buSzPct val="100000"/>
              <a:buNone/>
            </a:pPr>
            <a:endParaRPr lang="en-US" sz="1200" b="1" u="sng" kern="0" dirty="0">
              <a:solidFill>
                <a:schemeClr val="bg1"/>
              </a:solidFill>
            </a:endParaRPr>
          </a:p>
          <a:p>
            <a:pPr marL="0" indent="0">
              <a:spcBef>
                <a:spcPts val="0"/>
              </a:spcBef>
              <a:spcAft>
                <a:spcPts val="1000"/>
              </a:spcAft>
              <a:buSzPct val="100000"/>
              <a:buNone/>
            </a:pPr>
            <a:r>
              <a:rPr lang="en-US" sz="1200" b="1" u="sng" kern="0" dirty="0">
                <a:solidFill>
                  <a:schemeClr val="bg1"/>
                </a:solidFill>
              </a:rPr>
              <a:t>Findings</a:t>
            </a:r>
          </a:p>
          <a:p>
            <a:pPr>
              <a:spcBef>
                <a:spcPts val="0"/>
              </a:spcBef>
              <a:spcAft>
                <a:spcPts val="1000"/>
              </a:spcAft>
              <a:buSzPct val="100000"/>
            </a:pPr>
            <a:r>
              <a:rPr lang="en-US" sz="1200" kern="0" dirty="0">
                <a:solidFill>
                  <a:schemeClr val="bg1"/>
                </a:solidFill>
              </a:rPr>
              <a:t>Testimony from the Commission’s lived experience panel provided insight on recreational use of methamphetamines among men who have sex with men (</a:t>
            </a:r>
            <a:r>
              <a:rPr lang="en-US" sz="1200" kern="0" dirty="0" err="1">
                <a:solidFill>
                  <a:schemeClr val="bg1"/>
                </a:solidFill>
              </a:rPr>
              <a:t>MSM</a:t>
            </a:r>
            <a:r>
              <a:rPr lang="en-US" sz="1200" kern="0" dirty="0">
                <a:solidFill>
                  <a:schemeClr val="bg1"/>
                </a:solidFill>
              </a:rPr>
              <a:t>), commonly known as “party and play” or “</a:t>
            </a:r>
            <a:r>
              <a:rPr lang="en-US" sz="1200" kern="0" dirty="0" err="1">
                <a:solidFill>
                  <a:schemeClr val="bg1"/>
                </a:solidFill>
              </a:rPr>
              <a:t>chemsex</a:t>
            </a:r>
            <a:r>
              <a:rPr lang="en-US" sz="1200" kern="0" dirty="0">
                <a:solidFill>
                  <a:schemeClr val="bg1"/>
                </a:solidFill>
              </a:rPr>
              <a:t>.”</a:t>
            </a:r>
          </a:p>
          <a:p>
            <a:pPr>
              <a:spcBef>
                <a:spcPts val="0"/>
              </a:spcBef>
              <a:spcAft>
                <a:spcPts val="1000"/>
              </a:spcAft>
              <a:buSzPct val="100000"/>
            </a:pPr>
            <a:r>
              <a:rPr lang="en-US" sz="1200" kern="0" dirty="0">
                <a:solidFill>
                  <a:schemeClr val="bg1"/>
                </a:solidFill>
              </a:rPr>
              <a:t>Methamphetamine use among </a:t>
            </a:r>
            <a:r>
              <a:rPr lang="en-US" sz="1200" kern="0" dirty="0" err="1">
                <a:solidFill>
                  <a:schemeClr val="bg1"/>
                </a:solidFill>
              </a:rPr>
              <a:t>MSM</a:t>
            </a:r>
            <a:r>
              <a:rPr lang="en-US" sz="1200" kern="0" dirty="0">
                <a:solidFill>
                  <a:schemeClr val="bg1"/>
                </a:solidFill>
              </a:rPr>
              <a:t> is ten times higher than the general population, with an annual prevalence of 12-30%.</a:t>
            </a:r>
            <a:br>
              <a:rPr lang="en-US" sz="1200" kern="0" dirty="0">
                <a:solidFill>
                  <a:schemeClr val="bg1"/>
                </a:solidFill>
              </a:rPr>
            </a:br>
            <a:r>
              <a:rPr lang="en-US" sz="1200" i="1" kern="0" dirty="0">
                <a:solidFill>
                  <a:schemeClr val="bg1"/>
                </a:solidFill>
              </a:rPr>
              <a:t>(</a:t>
            </a:r>
            <a:r>
              <a:rPr lang="en-US" sz="1200" i="1" kern="0" dirty="0">
                <a:solidFill>
                  <a:schemeClr val="bg1"/>
                </a:solidFill>
                <a:hlinkClick r:id="rId3"/>
              </a:rPr>
              <a:t>Dr. Keuroghlian presentation</a:t>
            </a:r>
            <a:r>
              <a:rPr lang="en-US" sz="1200" i="1" kern="0" dirty="0">
                <a:solidFill>
                  <a:schemeClr val="bg1"/>
                </a:solidFill>
              </a:rPr>
              <a:t>)</a:t>
            </a:r>
          </a:p>
          <a:p>
            <a:pPr>
              <a:spcBef>
                <a:spcPts val="0"/>
              </a:spcBef>
              <a:spcAft>
                <a:spcPts val="1000"/>
              </a:spcAft>
              <a:buSzPct val="100000"/>
            </a:pPr>
            <a:r>
              <a:rPr lang="en-US" sz="1200" kern="0" dirty="0">
                <a:solidFill>
                  <a:schemeClr val="bg1"/>
                </a:solidFill>
              </a:rPr>
              <a:t>Due to the heightening of sexual stimulation, decrease in inhibitions, and relative low cost, recreational use of methamphetamines among gay, bisexual, and same-gender loving men remains an urgent concern.</a:t>
            </a:r>
          </a:p>
          <a:p>
            <a:pPr>
              <a:spcBef>
                <a:spcPts val="0"/>
              </a:spcBef>
              <a:spcAft>
                <a:spcPts val="1000"/>
              </a:spcAft>
              <a:buSzPct val="100000"/>
            </a:pPr>
            <a:r>
              <a:rPr lang="en-US" sz="1200" kern="0" dirty="0">
                <a:solidFill>
                  <a:schemeClr val="bg1"/>
                </a:solidFill>
              </a:rPr>
              <a:t>The resulting decrease in inhibitions from methamphetamine use can lead to unprotected sexual encounters with multiple partners, leading to transmission of sexually transmitted infections (</a:t>
            </a:r>
            <a:r>
              <a:rPr lang="en-US" sz="1200" kern="0" dirty="0" err="1">
                <a:solidFill>
                  <a:schemeClr val="bg1"/>
                </a:solidFill>
              </a:rPr>
              <a:t>STI</a:t>
            </a:r>
            <a:r>
              <a:rPr lang="en-US" sz="1200" kern="0" dirty="0">
                <a:solidFill>
                  <a:schemeClr val="bg1"/>
                </a:solidFill>
              </a:rPr>
              <a:t>), such as syphilis, gonorrhea, chlamydia, HIV, and hepatitis.</a:t>
            </a:r>
          </a:p>
          <a:p>
            <a:pPr>
              <a:spcBef>
                <a:spcPts val="0"/>
              </a:spcBef>
              <a:spcAft>
                <a:spcPts val="1000"/>
              </a:spcAft>
              <a:buSzPct val="100000"/>
            </a:pPr>
            <a:r>
              <a:rPr lang="en-US" sz="1200" kern="0" dirty="0">
                <a:solidFill>
                  <a:schemeClr val="bg1"/>
                </a:solidFill>
              </a:rPr>
              <a:t>Among people who use stimulants via injection, there is increased risk of transmitting infectious diseases, such as HIV and hepatitis C (HCV).</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Findings – Charge 5</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22</a:t>
            </a:fld>
            <a:endParaRPr lang="en-US" dirty="0">
              <a:latin typeface="+mj-lt"/>
            </a:endParaRPr>
          </a:p>
        </p:txBody>
      </p:sp>
    </p:spTree>
    <p:extLst>
      <p:ext uri="{BB962C8B-B14F-4D97-AF65-F5344CB8AC3E}">
        <p14:creationId xmlns:p14="http://schemas.microsoft.com/office/powerpoint/2010/main" val="1191992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Charge:</a:t>
            </a:r>
          </a:p>
          <a:p>
            <a:pPr marL="0" indent="0">
              <a:spcBef>
                <a:spcPts val="0"/>
              </a:spcBef>
              <a:spcAft>
                <a:spcPts val="1000"/>
              </a:spcAft>
              <a:buSzPct val="100000"/>
              <a:buNone/>
            </a:pPr>
            <a:r>
              <a:rPr lang="en-US" sz="1200" kern="0" dirty="0">
                <a:solidFill>
                  <a:schemeClr val="bg1"/>
                </a:solidFill>
              </a:rPr>
              <a:t>Examine the intersections between stimulant use and homelessness.</a:t>
            </a:r>
          </a:p>
          <a:p>
            <a:pPr marL="0" indent="0">
              <a:spcBef>
                <a:spcPts val="0"/>
              </a:spcBef>
              <a:spcAft>
                <a:spcPts val="1000"/>
              </a:spcAft>
              <a:buSzPct val="100000"/>
              <a:buNone/>
            </a:pPr>
            <a:endParaRPr lang="en-US" sz="1200" b="1" u="sng" kern="0" dirty="0">
              <a:solidFill>
                <a:schemeClr val="bg1"/>
              </a:solidFill>
            </a:endParaRPr>
          </a:p>
          <a:p>
            <a:pPr marL="0" indent="0">
              <a:spcBef>
                <a:spcPts val="0"/>
              </a:spcBef>
              <a:spcAft>
                <a:spcPts val="1000"/>
              </a:spcAft>
              <a:buSzPct val="100000"/>
              <a:buNone/>
            </a:pPr>
            <a:r>
              <a:rPr lang="en-US" sz="1200" b="1" u="sng" kern="0" dirty="0">
                <a:solidFill>
                  <a:schemeClr val="bg1"/>
                </a:solidFill>
              </a:rPr>
              <a:t>Findings</a:t>
            </a:r>
          </a:p>
          <a:p>
            <a:pPr>
              <a:spcBef>
                <a:spcPts val="0"/>
              </a:spcBef>
              <a:spcAft>
                <a:spcPts val="1000"/>
              </a:spcAft>
              <a:buSzPct val="100000"/>
            </a:pPr>
            <a:r>
              <a:rPr lang="en-US" sz="1200" kern="0" dirty="0">
                <a:solidFill>
                  <a:schemeClr val="bg1"/>
                </a:solidFill>
              </a:rPr>
              <a:t>Key findings from a 2019 study funded by the CDC and DPH that examined trends in cocaine-opioid involved overdose deaths in Massachusetts using CDC surveillance data from the State Unintentional Drug Overdose Reporting System (</a:t>
            </a:r>
            <a:r>
              <a:rPr lang="en-US" sz="1200" kern="0" dirty="0" err="1">
                <a:solidFill>
                  <a:schemeClr val="bg1"/>
                </a:solidFill>
              </a:rPr>
              <a:t>SUDORS</a:t>
            </a:r>
            <a:r>
              <a:rPr lang="en-US" sz="1200" kern="0" dirty="0">
                <a:solidFill>
                  <a:schemeClr val="bg1"/>
                </a:solidFill>
              </a:rPr>
              <a:t>) revealed that compared to non-cocaine involved opioid overdoses, cocaine-opioid overdose decedents were more likely to have experienced homelessness. (</a:t>
            </a:r>
            <a:r>
              <a:rPr lang="en-US" sz="1200" i="1" kern="0" dirty="0">
                <a:solidFill>
                  <a:schemeClr val="bg1"/>
                </a:solidFill>
                <a:hlinkClick r:id="rId3"/>
              </a:rPr>
              <a:t>Dr. Green’s presentation</a:t>
            </a:r>
            <a:r>
              <a:rPr lang="en-US" sz="1200" i="1" kern="0" dirty="0">
                <a:solidFill>
                  <a:schemeClr val="bg1"/>
                </a:solidFill>
              </a:rPr>
              <a:t>)</a:t>
            </a:r>
          </a:p>
          <a:p>
            <a:pPr>
              <a:spcBef>
                <a:spcPts val="0"/>
              </a:spcBef>
              <a:spcAft>
                <a:spcPts val="1000"/>
              </a:spcAft>
              <a:buSzPct val="100000"/>
            </a:pPr>
            <a:r>
              <a:rPr lang="en-US" sz="1200" kern="0" dirty="0">
                <a:solidFill>
                  <a:schemeClr val="bg1"/>
                </a:solidFill>
              </a:rPr>
              <a:t>Preliminary data from a sample of patients receiving treatment for methamphetamine use at Bay Cove Human Services revealed that 91% of individuals (n=23) were homeless and 100% were unemployed. </a:t>
            </a:r>
            <a:r>
              <a:rPr lang="en-US" sz="1200" i="1" kern="0" dirty="0">
                <a:solidFill>
                  <a:schemeClr val="bg1"/>
                </a:solidFill>
              </a:rPr>
              <a:t>(</a:t>
            </a:r>
            <a:r>
              <a:rPr lang="en-US" sz="1200" i="1" kern="0" dirty="0">
                <a:solidFill>
                  <a:schemeClr val="bg1"/>
                </a:solidFill>
                <a:hlinkClick r:id="rId4"/>
              </a:rPr>
              <a:t>Dr. Wilens’ presentation</a:t>
            </a:r>
            <a:r>
              <a:rPr lang="en-US" sz="1200" i="1" kern="0" dirty="0">
                <a:solidFill>
                  <a:schemeClr val="bg1"/>
                </a:solidFill>
              </a:rPr>
              <a:t>)</a:t>
            </a:r>
            <a:endParaRPr lang="en-US" sz="1200" kern="0" dirty="0">
              <a:solidFill>
                <a:schemeClr val="bg1"/>
              </a:solidFill>
            </a:endParaRPr>
          </a:p>
          <a:p>
            <a:pPr>
              <a:spcBef>
                <a:spcPts val="0"/>
              </a:spcBef>
              <a:spcAft>
                <a:spcPts val="1000"/>
              </a:spcAft>
              <a:buSzPct val="100000"/>
            </a:pPr>
            <a:r>
              <a:rPr lang="en-US" sz="1200" kern="0" dirty="0">
                <a:solidFill>
                  <a:schemeClr val="bg1"/>
                </a:solidFill>
              </a:rPr>
              <a:t>Use of stimulants after an individual becomes homeless may be attributed to coping as well as a need to remain vigilant during the night.</a:t>
            </a:r>
          </a:p>
          <a:p>
            <a:pPr>
              <a:spcBef>
                <a:spcPts val="0"/>
              </a:spcBef>
              <a:spcAft>
                <a:spcPts val="1000"/>
              </a:spcAft>
              <a:buSzPct val="100000"/>
            </a:pPr>
            <a:r>
              <a:rPr lang="en-US" sz="1200" kern="0" dirty="0">
                <a:solidFill>
                  <a:schemeClr val="bg1"/>
                </a:solidFill>
              </a:rPr>
              <a:t>Additional studies are needed to record the full scope of stimulant use among this population.</a:t>
            </a:r>
          </a:p>
          <a:p>
            <a:pPr>
              <a:spcBef>
                <a:spcPts val="0"/>
              </a:spcBef>
              <a:spcAft>
                <a:spcPts val="1000"/>
              </a:spcAft>
              <a:buSzPct val="100000"/>
            </a:pPr>
            <a:r>
              <a:rPr lang="en-US" sz="1200" kern="0" dirty="0">
                <a:solidFill>
                  <a:schemeClr val="bg1"/>
                </a:solidFill>
              </a:rPr>
              <a:t>Additional resources are needed to address housing insecurity among individuals who use stimulants and are experiencing homelessness.</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Findings – Charge 6</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23</a:t>
            </a:fld>
            <a:endParaRPr lang="en-US" dirty="0">
              <a:latin typeface="+mj-lt"/>
            </a:endParaRPr>
          </a:p>
        </p:txBody>
      </p:sp>
    </p:spTree>
    <p:extLst>
      <p:ext uri="{BB962C8B-B14F-4D97-AF65-F5344CB8AC3E}">
        <p14:creationId xmlns:p14="http://schemas.microsoft.com/office/powerpoint/2010/main" val="1826787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4582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Charge:</a:t>
            </a:r>
          </a:p>
          <a:p>
            <a:pPr marL="0" indent="0">
              <a:spcBef>
                <a:spcPts val="0"/>
              </a:spcBef>
              <a:spcAft>
                <a:spcPts val="1000"/>
              </a:spcAft>
              <a:buSzPct val="100000"/>
              <a:buNone/>
            </a:pPr>
            <a:r>
              <a:rPr lang="en-US" sz="1200" kern="0" dirty="0">
                <a:solidFill>
                  <a:schemeClr val="bg1"/>
                </a:solidFill>
              </a:rPr>
              <a:t>Examine existing efforts undertaken by emergency medical service providers and law enforcement officials and the existing body of research on best practices for interacting with individuals with a stimulant use disorder, including, but not limited to, how to de-escalate situations and provide safety and security guidance to health care facilities and local police officers.</a:t>
            </a:r>
          </a:p>
          <a:p>
            <a:pPr marL="0" indent="0">
              <a:spcBef>
                <a:spcPts val="0"/>
              </a:spcBef>
              <a:spcAft>
                <a:spcPts val="1000"/>
              </a:spcAft>
              <a:buSzPct val="100000"/>
              <a:buNone/>
            </a:pPr>
            <a:endParaRPr lang="en-US" sz="1200" b="1" u="sng" kern="0" dirty="0">
              <a:solidFill>
                <a:schemeClr val="bg1"/>
              </a:solidFill>
            </a:endParaRPr>
          </a:p>
          <a:p>
            <a:pPr marL="0" indent="0">
              <a:spcBef>
                <a:spcPts val="0"/>
              </a:spcBef>
              <a:spcAft>
                <a:spcPts val="1000"/>
              </a:spcAft>
              <a:buSzPct val="100000"/>
              <a:buNone/>
            </a:pPr>
            <a:r>
              <a:rPr lang="en-US" sz="1200" b="1" u="sng" kern="0" dirty="0">
                <a:solidFill>
                  <a:schemeClr val="bg1"/>
                </a:solidFill>
              </a:rPr>
              <a:t>Findings</a:t>
            </a:r>
          </a:p>
          <a:p>
            <a:pPr>
              <a:spcBef>
                <a:spcPts val="0"/>
              </a:spcBef>
              <a:spcAft>
                <a:spcPts val="1000"/>
              </a:spcAft>
              <a:buSzPct val="100000"/>
            </a:pPr>
            <a:r>
              <a:rPr lang="en-US" sz="1200" kern="0" dirty="0">
                <a:solidFill>
                  <a:schemeClr val="bg1"/>
                </a:solidFill>
              </a:rPr>
              <a:t>While EMS and law enforcement have developed standards of care and best practices for interacting with individuals with opioid use disorder, similar standards for care for individuals under the influence of stimulants are less developed.</a:t>
            </a:r>
          </a:p>
          <a:p>
            <a:pPr>
              <a:spcBef>
                <a:spcPts val="0"/>
              </a:spcBef>
              <a:spcAft>
                <a:spcPts val="1000"/>
              </a:spcAft>
              <a:buSzPct val="100000"/>
            </a:pPr>
            <a:r>
              <a:rPr lang="en-US" sz="1200" kern="0" dirty="0">
                <a:solidFill>
                  <a:schemeClr val="bg1"/>
                </a:solidFill>
              </a:rPr>
              <a:t>As a result, emergency medical services (EMS) providers and law enforcement officials may feel unequipped to properly treat patients under the influence of stimulants and have expressed difficulty discerning between mental health and stimulant use calls.</a:t>
            </a:r>
          </a:p>
          <a:p>
            <a:pPr>
              <a:spcBef>
                <a:spcPts val="0"/>
              </a:spcBef>
              <a:spcAft>
                <a:spcPts val="1000"/>
              </a:spcAft>
              <a:buSzPct val="100000"/>
            </a:pPr>
            <a:r>
              <a:rPr lang="en-US" sz="1200" kern="0" dirty="0">
                <a:solidFill>
                  <a:schemeClr val="bg1"/>
                </a:solidFill>
              </a:rPr>
              <a:t>Additionally, first responders may view emergency departments as the sole option for taking patients who are under the influence of stimulants, in contrast to individuals who use opioids.</a:t>
            </a:r>
          </a:p>
          <a:p>
            <a:pPr>
              <a:spcBef>
                <a:spcPts val="0"/>
              </a:spcBef>
              <a:spcAft>
                <a:spcPts val="1000"/>
              </a:spcAft>
              <a:buSzPct val="100000"/>
            </a:pPr>
            <a:r>
              <a:rPr lang="en-US" sz="1200" kern="0" dirty="0">
                <a:solidFill>
                  <a:schemeClr val="bg1"/>
                </a:solidFill>
              </a:rPr>
              <a:t>Guidance outlining best practices for interacting with individuals under the influence of stimulants has not been developed nor promoted by national and regional coordinating bodies for EMS and law enforcement. Such guidance could be included in a package of trainings for first responders as well as emergency departments, which might include de-escalation trainings.</a:t>
            </a:r>
          </a:p>
          <a:p>
            <a:pPr>
              <a:spcBef>
                <a:spcPts val="0"/>
              </a:spcBef>
              <a:spcAft>
                <a:spcPts val="1000"/>
              </a:spcAft>
              <a:buSzPct val="100000"/>
            </a:pPr>
            <a:r>
              <a:rPr lang="en-US" sz="1200" kern="0" dirty="0">
                <a:solidFill>
                  <a:schemeClr val="bg1"/>
                </a:solidFill>
              </a:rPr>
              <a:t>As voiced by members of the Commission, the development of guidance and resources for EMS, law enforcement, and emergency departments about stimulants and the management of individuals with stimulant use disorder is needed and would have the dual goal of providing better treatment in the moment and referrals and links to harm reduction services available in the community.</a:t>
            </a:r>
          </a:p>
          <a:p>
            <a:pPr>
              <a:spcBef>
                <a:spcPts val="0"/>
              </a:spcBef>
              <a:spcAft>
                <a:spcPts val="1000"/>
              </a:spcAft>
              <a:buSzPct val="100000"/>
            </a:pPr>
            <a:r>
              <a:rPr lang="en-US" sz="1200" kern="0" dirty="0">
                <a:solidFill>
                  <a:schemeClr val="bg1"/>
                </a:solidFill>
              </a:rPr>
              <a:t>Grants such as those awarded by the City of Cambridge for 2021-2022 have the goal of creating regional trainings for frontline providers to bridge their knowledge gap and increase knowledge of best practices for working with people who use stimulants and increase their capacity and confidence in working with this population.</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Findings – Charge 7</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24</a:t>
            </a:fld>
            <a:endParaRPr lang="en-US" dirty="0">
              <a:latin typeface="+mj-lt"/>
            </a:endParaRPr>
          </a:p>
        </p:txBody>
      </p:sp>
    </p:spTree>
    <p:extLst>
      <p:ext uri="{BB962C8B-B14F-4D97-AF65-F5344CB8AC3E}">
        <p14:creationId xmlns:p14="http://schemas.microsoft.com/office/powerpoint/2010/main" val="393998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200" b="1" u="sng" kern="0" dirty="0">
                <a:solidFill>
                  <a:schemeClr val="bg1"/>
                </a:solidFill>
              </a:rPr>
              <a:t>Charge:</a:t>
            </a:r>
          </a:p>
          <a:p>
            <a:pPr marL="0" indent="0">
              <a:spcBef>
                <a:spcPts val="0"/>
              </a:spcBef>
              <a:spcAft>
                <a:spcPts val="1000"/>
              </a:spcAft>
              <a:buSzPct val="100000"/>
              <a:buNone/>
            </a:pPr>
            <a:r>
              <a:rPr lang="en-US" sz="1200" kern="0" dirty="0">
                <a:solidFill>
                  <a:schemeClr val="bg1"/>
                </a:solidFill>
              </a:rPr>
              <a:t>Examine the source, quantity, potency and pathways to local areas of illicit methamphetamine and other stimulants, related substances and products.</a:t>
            </a:r>
          </a:p>
          <a:p>
            <a:pPr marL="0" indent="0">
              <a:spcBef>
                <a:spcPts val="0"/>
              </a:spcBef>
              <a:spcAft>
                <a:spcPts val="1000"/>
              </a:spcAft>
              <a:buSzPct val="100000"/>
              <a:buNone/>
            </a:pPr>
            <a:endParaRPr lang="en-US" sz="1200" u="sng" kern="0" dirty="0">
              <a:solidFill>
                <a:schemeClr val="bg1"/>
              </a:solidFill>
            </a:endParaRPr>
          </a:p>
          <a:p>
            <a:pPr marL="0" indent="0">
              <a:spcBef>
                <a:spcPts val="0"/>
              </a:spcBef>
              <a:spcAft>
                <a:spcPts val="1000"/>
              </a:spcAft>
              <a:buSzPct val="100000"/>
              <a:buNone/>
            </a:pPr>
            <a:r>
              <a:rPr lang="en-US" sz="1200" b="1" u="sng" kern="0" dirty="0">
                <a:solidFill>
                  <a:schemeClr val="bg1"/>
                </a:solidFill>
              </a:rPr>
              <a:t>Findings</a:t>
            </a:r>
          </a:p>
          <a:p>
            <a:pPr>
              <a:spcBef>
                <a:spcPts val="0"/>
              </a:spcBef>
              <a:spcAft>
                <a:spcPts val="1000"/>
              </a:spcAft>
              <a:buSzPct val="100000"/>
            </a:pPr>
            <a:r>
              <a:rPr lang="en-US" sz="1200" kern="0" dirty="0">
                <a:solidFill>
                  <a:schemeClr val="bg1"/>
                </a:solidFill>
              </a:rPr>
              <a:t>Based on the Drug Enforcement Agency’s (DEA) National Drug Threat Assessment for 2020, there has been a recent increase in methamphetamine seizures across the region, indicating that what has traditionally been a niche subculture drug, is now moving into mainstream drug use. The reasons for this are many but, among them is the availability of inexpensive, high-quality methamphetamine coming through traditional drug trafficking routes from the southwest </a:t>
            </a:r>
            <a:r>
              <a:rPr lang="en-US" sz="1200" kern="0" dirty="0" err="1">
                <a:solidFill>
                  <a:schemeClr val="bg1"/>
                </a:solidFill>
              </a:rPr>
              <a:t>border.</a:t>
            </a:r>
            <a:r>
              <a:rPr lang="en-US" sz="1200" kern="0" baseline="30000" dirty="0" err="1">
                <a:solidFill>
                  <a:schemeClr val="bg1"/>
                </a:solidFill>
              </a:rPr>
              <a:t>1</a:t>
            </a:r>
            <a:endParaRPr lang="en-US" sz="1200" kern="0" dirty="0">
              <a:solidFill>
                <a:schemeClr val="bg1"/>
              </a:solidFill>
            </a:endParaRPr>
          </a:p>
          <a:p>
            <a:pPr>
              <a:spcBef>
                <a:spcPts val="0"/>
              </a:spcBef>
              <a:spcAft>
                <a:spcPts val="1000"/>
              </a:spcAft>
              <a:buSzPct val="100000"/>
            </a:pPr>
            <a:r>
              <a:rPr lang="en-US" sz="1200" kern="0" dirty="0">
                <a:solidFill>
                  <a:schemeClr val="bg1"/>
                </a:solidFill>
              </a:rPr>
              <a:t>Results from the Massachusetts Drug Supply Data Stream (</a:t>
            </a:r>
            <a:r>
              <a:rPr lang="en-US" sz="1200" kern="0" dirty="0" err="1">
                <a:solidFill>
                  <a:schemeClr val="bg1"/>
                </a:solidFill>
              </a:rPr>
              <a:t>MADDS</a:t>
            </a:r>
            <a:r>
              <a:rPr lang="en-US" sz="1200" kern="0" dirty="0">
                <a:solidFill>
                  <a:schemeClr val="bg1"/>
                </a:solidFill>
              </a:rPr>
              <a:t>) community sampling in Boston, Berkshire County, Lowell, Lynn, New Bedford, and Quincy indicated a strong presence of fentanyl in many powder and pill form drugs. In addition, </a:t>
            </a:r>
            <a:r>
              <a:rPr lang="en-US" sz="1200" kern="0" dirty="0" err="1">
                <a:solidFill>
                  <a:schemeClr val="bg1"/>
                </a:solidFill>
              </a:rPr>
              <a:t>MADDS</a:t>
            </a:r>
            <a:r>
              <a:rPr lang="en-US" sz="1200" kern="0" dirty="0">
                <a:solidFill>
                  <a:schemeClr val="bg1"/>
                </a:solidFill>
              </a:rPr>
              <a:t> samples from 2021 indicated that the current drug supply contains a more toxic analog of fentanyl. (</a:t>
            </a:r>
            <a:r>
              <a:rPr lang="en-US" sz="1200" i="1" kern="0" dirty="0">
                <a:solidFill>
                  <a:schemeClr val="bg1"/>
                </a:solidFill>
                <a:hlinkClick r:id="rId3"/>
              </a:rPr>
              <a:t>Dr. Green’s presentation</a:t>
            </a:r>
            <a:r>
              <a:rPr lang="en-US" sz="1200" i="1" kern="0" dirty="0">
                <a:solidFill>
                  <a:schemeClr val="bg1"/>
                </a:solidFill>
              </a:rPr>
              <a:t>)</a:t>
            </a:r>
          </a:p>
          <a:p>
            <a:pPr>
              <a:spcBef>
                <a:spcPts val="0"/>
              </a:spcBef>
              <a:spcAft>
                <a:spcPts val="1000"/>
              </a:spcAft>
              <a:buSzPct val="100000"/>
            </a:pPr>
            <a:r>
              <a:rPr lang="en-US" sz="1200" kern="0" dirty="0">
                <a:solidFill>
                  <a:schemeClr val="bg1"/>
                </a:solidFill>
              </a:rPr>
              <a:t>The </a:t>
            </a:r>
            <a:r>
              <a:rPr lang="en-US" sz="1200" kern="0" dirty="0" err="1">
                <a:solidFill>
                  <a:schemeClr val="bg1"/>
                </a:solidFill>
              </a:rPr>
              <a:t>MADDS</a:t>
            </a:r>
            <a:r>
              <a:rPr lang="en-US" sz="1200" kern="0" dirty="0">
                <a:solidFill>
                  <a:schemeClr val="bg1"/>
                </a:solidFill>
              </a:rPr>
              <a:t> sampling presented also revealed multiple samples expected to be heroin or fentanyl were mixed methamphetamine.</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Findings – Charge 8</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25</a:t>
            </a:fld>
            <a:endParaRPr lang="en-US" dirty="0">
              <a:latin typeface="+mj-lt"/>
            </a:endParaRPr>
          </a:p>
        </p:txBody>
      </p:sp>
      <p:pic>
        <p:nvPicPr>
          <p:cNvPr id="3" name="Picture 2">
            <a:extLst>
              <a:ext uri="{FF2B5EF4-FFF2-40B4-BE49-F238E27FC236}">
                <a16:creationId xmlns:a16="http://schemas.microsoft.com/office/drawing/2014/main" id="{878E6FBF-12E0-4897-B977-DCC6EC463ACB}"/>
              </a:ext>
            </a:extLst>
          </p:cNvPr>
          <p:cNvPicPr>
            <a:picLocks noChangeAspect="1"/>
          </p:cNvPicPr>
          <p:nvPr/>
        </p:nvPicPr>
        <p:blipFill>
          <a:blip r:embed="rId4"/>
          <a:stretch>
            <a:fillRect/>
          </a:stretch>
        </p:blipFill>
        <p:spPr>
          <a:xfrm>
            <a:off x="2190566" y="4354610"/>
            <a:ext cx="5581834" cy="1466831"/>
          </a:xfrm>
          <a:prstGeom prst="rect">
            <a:avLst/>
          </a:prstGeom>
        </p:spPr>
      </p:pic>
      <p:sp>
        <p:nvSpPr>
          <p:cNvPr id="10" name="TextBox 9">
            <a:extLst>
              <a:ext uri="{FF2B5EF4-FFF2-40B4-BE49-F238E27FC236}">
                <a16:creationId xmlns:a16="http://schemas.microsoft.com/office/drawing/2014/main" id="{9F404EA4-5EC9-429B-BF89-06C3E6642CA0}"/>
              </a:ext>
            </a:extLst>
          </p:cNvPr>
          <p:cNvSpPr txBox="1"/>
          <p:nvPr/>
        </p:nvSpPr>
        <p:spPr>
          <a:xfrm>
            <a:off x="641868" y="5865168"/>
            <a:ext cx="8197332" cy="230832"/>
          </a:xfrm>
          <a:prstGeom prst="rect">
            <a:avLst/>
          </a:prstGeom>
          <a:noFill/>
        </p:spPr>
        <p:txBody>
          <a:bodyPr wrap="square" rtlCol="0">
            <a:spAutoFit/>
          </a:bodyPr>
          <a:lstStyle/>
          <a:p>
            <a:r>
              <a:rPr lang="en-US" sz="900" baseline="30000" dirty="0">
                <a:solidFill>
                  <a:schemeClr val="bg1"/>
                </a:solidFill>
              </a:rPr>
              <a:t>1</a:t>
            </a:r>
            <a:r>
              <a:rPr lang="en-US" sz="900" dirty="0">
                <a:solidFill>
                  <a:schemeClr val="bg1"/>
                </a:solidFill>
              </a:rPr>
              <a:t> </a:t>
            </a:r>
            <a:r>
              <a:rPr lang="en-US" sz="900" kern="0" dirty="0">
                <a:solidFill>
                  <a:schemeClr val="bg1"/>
                </a:solidFill>
              </a:rPr>
              <a:t> </a:t>
            </a:r>
            <a:r>
              <a:rPr lang="en-US" sz="900" kern="0" dirty="0">
                <a:solidFill>
                  <a:schemeClr val="bg1"/>
                </a:solidFill>
                <a:hlinkClick r:id="rId5"/>
              </a:rPr>
              <a:t>https://www.dea.gov/sites/default/files/2021-02/DIR-008-21%202020%20National%20Drug%20Threat%20Assessment_WEB.pdf</a:t>
            </a:r>
            <a:r>
              <a:rPr lang="en-US" sz="900" dirty="0">
                <a:solidFill>
                  <a:schemeClr val="bg1"/>
                </a:solidFill>
              </a:rPr>
              <a:t> </a:t>
            </a:r>
          </a:p>
        </p:txBody>
      </p:sp>
    </p:spTree>
    <p:extLst>
      <p:ext uri="{BB962C8B-B14F-4D97-AF65-F5344CB8AC3E}">
        <p14:creationId xmlns:p14="http://schemas.microsoft.com/office/powerpoint/2010/main" val="4292797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512366"/>
            <a:ext cx="2057400" cy="461665"/>
          </a:xfrm>
          <a:prstGeom prst="rect">
            <a:avLst/>
          </a:prstGeom>
          <a:noFill/>
        </p:spPr>
        <p:txBody>
          <a:bodyPr wrap="square" rtlCol="0">
            <a:spAutoFit/>
          </a:bodyPr>
          <a:lstStyle/>
          <a:p>
            <a:pPr algn="ctr"/>
            <a:r>
              <a:rPr lang="en-US" sz="2400" b="1" dirty="0">
                <a:solidFill>
                  <a:schemeClr val="bg1"/>
                </a:solidFill>
              </a:rPr>
              <a:t>Appendices</a:t>
            </a:r>
          </a:p>
        </p:txBody>
      </p:sp>
      <p:sp>
        <p:nvSpPr>
          <p:cNvPr id="4"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26</a:t>
            </a:fld>
            <a:endParaRPr lang="en-US" dirty="0">
              <a:latin typeface="+mj-lt"/>
            </a:endParaRPr>
          </a:p>
        </p:txBody>
      </p:sp>
    </p:spTree>
    <p:extLst>
      <p:ext uri="{BB962C8B-B14F-4D97-AF65-F5344CB8AC3E}">
        <p14:creationId xmlns:p14="http://schemas.microsoft.com/office/powerpoint/2010/main" val="1658043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533400" y="838200"/>
            <a:ext cx="8229600"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950" i="0" u="none" strike="noStrike" kern="0" cap="none" spc="0" normalizeH="0" baseline="0" noProof="0" dirty="0">
                <a:ln>
                  <a:noFill/>
                </a:ln>
                <a:solidFill>
                  <a:schemeClr val="bg1"/>
                </a:solidFill>
                <a:effectLst/>
                <a:uLnTx/>
                <a:uFillTx/>
                <a:latin typeface="+mj-lt"/>
              </a:rPr>
              <a:t>Chapter 24, Section 131 of </a:t>
            </a:r>
            <a:r>
              <a:rPr lang="en-US" sz="950" kern="0" dirty="0">
                <a:solidFill>
                  <a:schemeClr val="bg1"/>
                </a:solidFill>
                <a:latin typeface="+mj-lt"/>
              </a:rPr>
              <a:t>the</a:t>
            </a:r>
            <a:r>
              <a:rPr kumimoji="0" lang="en-US" sz="950" i="0" u="none" strike="noStrike" kern="0" cap="none" spc="0" normalizeH="0" baseline="0" noProof="0" dirty="0">
                <a:ln>
                  <a:noFill/>
                </a:ln>
                <a:solidFill>
                  <a:schemeClr val="bg1"/>
                </a:solidFill>
                <a:effectLst/>
                <a:uLnTx/>
                <a:uFillTx/>
                <a:latin typeface="+mj-lt"/>
              </a:rPr>
              <a:t> Acts of 2021 (</a:t>
            </a:r>
            <a:r>
              <a:rPr kumimoji="0" lang="en-US" sz="950" i="0" u="none" strike="noStrike" kern="0" cap="none" spc="0" normalizeH="0" baseline="0" noProof="0" dirty="0" err="1">
                <a:ln>
                  <a:noFill/>
                </a:ln>
                <a:solidFill>
                  <a:schemeClr val="bg1"/>
                </a:solidFill>
                <a:effectLst/>
                <a:uLnTx/>
                <a:uFillTx/>
                <a:latin typeface="+mj-lt"/>
              </a:rPr>
              <a:t>FY22</a:t>
            </a:r>
            <a:r>
              <a:rPr kumimoji="0" lang="en-US" sz="950" i="0" u="none" strike="noStrike" kern="0" cap="none" spc="0" normalizeH="0" baseline="0" noProof="0" dirty="0">
                <a:ln>
                  <a:noFill/>
                </a:ln>
                <a:solidFill>
                  <a:schemeClr val="bg1"/>
                </a:solidFill>
                <a:effectLst/>
                <a:uLnTx/>
                <a:uFillTx/>
                <a:latin typeface="+mj-lt"/>
              </a:rPr>
              <a:t> Budget)</a:t>
            </a:r>
          </a:p>
          <a:p>
            <a:pPr marL="0" lvl="0" indent="0">
              <a:spcAft>
                <a:spcPts val="0"/>
              </a:spcAft>
              <a:buNone/>
              <a:defRPr/>
            </a:pPr>
            <a:r>
              <a:rPr lang="en-US" sz="950" b="0" kern="0" dirty="0">
                <a:solidFill>
                  <a:schemeClr val="bg1"/>
                </a:solidFill>
                <a:latin typeface="+mj-lt"/>
              </a:rPr>
              <a:t>(a) There shall be a commission to study and make recommendations regarding methamphetamine and other stimulant use in the commonwealth.</a:t>
            </a:r>
          </a:p>
          <a:p>
            <a:pPr marL="0" lvl="0" indent="0">
              <a:spcAft>
                <a:spcPts val="0"/>
              </a:spcAft>
              <a:buNone/>
              <a:defRPr/>
            </a:pPr>
            <a:endParaRPr lang="en-US" sz="950" b="0" kern="0" dirty="0">
              <a:solidFill>
                <a:schemeClr val="bg1"/>
              </a:solidFill>
              <a:latin typeface="+mj-lt"/>
            </a:endParaRPr>
          </a:p>
          <a:p>
            <a:pPr marL="0" lvl="0" indent="0">
              <a:spcAft>
                <a:spcPts val="0"/>
              </a:spcAft>
              <a:buNone/>
              <a:defRPr/>
            </a:pPr>
            <a:r>
              <a:rPr lang="en-US" sz="950" b="0" kern="0" dirty="0">
                <a:solidFill>
                  <a:schemeClr val="bg1"/>
                </a:solidFill>
                <a:latin typeface="+mj-lt"/>
              </a:rPr>
              <a:t>The commission shall consist of: the secretary of health and human services or a designee, who shall serve as chair; the commissioner of public health or a designee; the chairs of the joint committee on mental health, substance use and recovery or their designees; a representative from The Massachusetts Medical Society; a representative from the Massachusetts Health and Hospital Association, Inc.; a representative from the Massachusetts Chiefs of Police Association Incorporated; a representative from the Fire Chiefs' Association of Massachusetts, Inc.; a representative from the Massachusetts Ambulance Association, Incorporated; a representative from Boston Emergency Medical Services; a representative from the New England High Intensity Drug Trafficking Area; a representative from the Association for Behavioral Healthcare, Inc.; and 7 members to be appointed by the chair, 1 of whom shall be a person with or in recovery from a stimulant use disorder, 1 of whom shall be a medical provider specializing in addiction with experience treating individuals with stimulant use disorder, 1 of whom shall be a behavioral health provider specializing in addiction with experience treating individuals with stimulant use disorder, 1 of whom shall have experience providing harm reduction services, 1 of whom shall be a clinician or researcher with expertise related to methamphetamine and other stimulant use in communities of color, 1 of whom shall be a clinician or researcher with expertise related to methamphetamine and other stimulant use by individuals experiencing homelessness and 1 of whom shall be a clinician or researcher with expertise related to methamphetamine and other stimulant use in the lesbian, gay, bisexual, transgender, queer and questioning community. In making appointments, the secretary shall, to the maximum extent feasible, ensure that the commission represents a broad distribution of diverse perspectives and geographic regions.</a:t>
            </a:r>
          </a:p>
          <a:p>
            <a:pPr marL="0" lvl="0" indent="0">
              <a:spcAft>
                <a:spcPts val="0"/>
              </a:spcAft>
              <a:buNone/>
              <a:defRPr/>
            </a:pPr>
            <a:endParaRPr lang="en-US" sz="950" b="0" kern="0" dirty="0">
              <a:solidFill>
                <a:schemeClr val="bg1"/>
              </a:solidFill>
              <a:latin typeface="+mj-lt"/>
            </a:endParaRPr>
          </a:p>
          <a:p>
            <a:pPr marL="0" lvl="0" indent="0">
              <a:spcAft>
                <a:spcPts val="0"/>
              </a:spcAft>
              <a:buNone/>
              <a:defRPr/>
            </a:pPr>
            <a:r>
              <a:rPr lang="en-US" sz="950" b="0" kern="0" dirty="0">
                <a:solidFill>
                  <a:schemeClr val="bg1"/>
                </a:solidFill>
                <a:latin typeface="+mj-lt"/>
              </a:rPr>
              <a:t>(b) The commission shall: (</a:t>
            </a:r>
            <a:r>
              <a:rPr lang="en-US" sz="950" b="0" kern="0" dirty="0" err="1">
                <a:solidFill>
                  <a:schemeClr val="bg1"/>
                </a:solidFill>
                <a:latin typeface="+mj-lt"/>
              </a:rPr>
              <a:t>i</a:t>
            </a:r>
            <a:r>
              <a:rPr lang="en-US" sz="950" b="0" kern="0" dirty="0">
                <a:solidFill>
                  <a:schemeClr val="bg1"/>
                </a:solidFill>
                <a:latin typeface="+mj-lt"/>
              </a:rPr>
              <a:t>) create aggregate demographic and geographic profiles of individuals who use methamphetamines and other stimulants, including identifying populations most vulnerable to use; (ii) examine the current availability of, and barriers to providing, harm reduction services and treatment to individuals with a stimulant use disorder, including, but not limited to, in outpatient treatment, rehabilitation and continuum of care settings; (iii) examine existing efforts undertaken by healthcare providers and the existing body of research around best practices for treating individuals with a stimulant use disorders, including, but not limited to, evidence for medication treatment for stimulant use disorder, the need for treatment of co-occurring disorders and how to create safe and therapeutic environments in inpatient and outpatient healthcare settings; (iv) examine existing efforts undertaken by service providers and the existing body of research around best practices for harm reduction efforts in working with individuals using stimulants, including, but not limited to, contingency management; (v) examine the intersections among stimulant use and sexual health, particularly among the lesbian, gay, bisexual, transgender, queer and questioning community; (vi) examine the intersections between stimulant use and homelessness; (vii) examine existing efforts undertaken by emergency medical service providers and law enforcement officials and the existing body of research on best practices for interacting with individuals with a stimulant use disorder, including, but not limited to, how to de-escalate situations and provide safety and security guidance to health care facilities and local police officers; (viii) examine the source, quantity, potency and pathways to local areas of illicit methamphetamine and other stimulants, related substances and products; and (ix) examine other matters deemed appropriate by the commission.</a:t>
            </a:r>
          </a:p>
          <a:p>
            <a:pPr marL="0" lvl="0" indent="0">
              <a:spcAft>
                <a:spcPts val="0"/>
              </a:spcAft>
              <a:buNone/>
              <a:defRPr/>
            </a:pPr>
            <a:endParaRPr lang="en-US" sz="950" b="0" kern="0" dirty="0">
              <a:solidFill>
                <a:schemeClr val="bg1"/>
              </a:solidFill>
              <a:latin typeface="+mj-lt"/>
            </a:endParaRPr>
          </a:p>
          <a:p>
            <a:pPr marL="0" lvl="0" indent="0">
              <a:spcAft>
                <a:spcPts val="0"/>
              </a:spcAft>
              <a:buNone/>
              <a:defRPr/>
            </a:pPr>
            <a:r>
              <a:rPr lang="en-US" sz="950" b="0" kern="0" dirty="0">
                <a:solidFill>
                  <a:schemeClr val="bg1"/>
                </a:solidFill>
                <a:latin typeface="+mj-lt"/>
              </a:rPr>
              <a:t>(c) The commission shall submit its findings and recommendations to the clerks of the senate and the house of representatives, the joint committee on mental health, substance use and recovery, the joint committee on public health, the joint committee on public safety and homeland security and the senate and house committees on ways and means not later than March 31, 2022. The secretary of health and human services shall make the report publicly available on the website of the executive office of health and human services.</a:t>
            </a:r>
            <a:endParaRPr kumimoji="0" lang="en-US" sz="950" b="1" i="0" u="none" strike="noStrike" kern="0" cap="none" spc="0" normalizeH="0" baseline="0" noProof="0" dirty="0">
              <a:ln>
                <a:noFill/>
              </a:ln>
              <a:solidFill>
                <a:schemeClr val="bg1"/>
              </a:solidFill>
              <a:effectLst/>
              <a:uLnTx/>
              <a:uFillTx/>
              <a:latin typeface="+mj-lt"/>
            </a:endParaRPr>
          </a:p>
        </p:txBody>
      </p:sp>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A – Legislative Mandate</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27</a:t>
            </a:fld>
            <a:endParaRPr lang="en-US" dirty="0">
              <a:latin typeface="+mj-lt"/>
            </a:endParaRPr>
          </a:p>
        </p:txBody>
      </p:sp>
    </p:spTree>
    <p:extLst>
      <p:ext uri="{BB962C8B-B14F-4D97-AF65-F5344CB8AC3E}">
        <p14:creationId xmlns:p14="http://schemas.microsoft.com/office/powerpoint/2010/main" val="647521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5424263"/>
              </p:ext>
            </p:extLst>
          </p:nvPr>
        </p:nvGraphicFramePr>
        <p:xfrm>
          <a:off x="304800" y="762003"/>
          <a:ext cx="8534400" cy="5257800"/>
        </p:xfrm>
        <a:graphic>
          <a:graphicData uri="http://schemas.openxmlformats.org/drawingml/2006/table">
            <a:tbl>
              <a:tblPr firstRow="1" firstCol="1" bandRow="1">
                <a:tableStyleId>{9D7B26C5-4107-4FEC-AEDC-1716B250A1EF}</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1400" dirty="0">
                          <a:solidFill>
                            <a:schemeClr val="tx1"/>
                          </a:solidFill>
                          <a:effectLst/>
                          <a:latin typeface="Gill Sans MT" panose="020B0502020104020203" pitchFamily="34" charset="0"/>
                        </a:rPr>
                        <a:t>Name / Affiliation</a:t>
                      </a:r>
                      <a:endParaRPr lang="en-US" sz="140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tc>
                  <a:txBody>
                    <a:bodyPr/>
                    <a:lstStyle/>
                    <a:p>
                      <a:pPr marL="0" marR="0">
                        <a:lnSpc>
                          <a:spcPct val="115000"/>
                        </a:lnSpc>
                        <a:spcBef>
                          <a:spcPts val="0"/>
                        </a:spcBef>
                        <a:spcAft>
                          <a:spcPts val="0"/>
                        </a:spcAft>
                      </a:pPr>
                      <a:r>
                        <a:rPr lang="en-US" sz="1400" dirty="0">
                          <a:solidFill>
                            <a:schemeClr val="tx1"/>
                          </a:solidFill>
                          <a:effectLst/>
                          <a:latin typeface="Gill Sans MT" panose="020B0502020104020203" pitchFamily="34" charset="0"/>
                        </a:rPr>
                        <a:t>Commission Seat</a:t>
                      </a:r>
                      <a:endParaRPr lang="en-US" sz="140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685800">
                <a:tc>
                  <a:txBody>
                    <a:bodyPr/>
                    <a:lstStyle/>
                    <a:p>
                      <a:pPr marL="0" marR="0">
                        <a:lnSpc>
                          <a:spcPct val="115000"/>
                        </a:lnSpc>
                        <a:spcBef>
                          <a:spcPts val="0"/>
                        </a:spcBef>
                        <a:spcAft>
                          <a:spcPts val="0"/>
                        </a:spcAft>
                      </a:pPr>
                      <a:r>
                        <a:rPr lang="en-US" sz="1200" b="1" dirty="0">
                          <a:solidFill>
                            <a:schemeClr val="tx1"/>
                          </a:solidFill>
                          <a:effectLst/>
                          <a:latin typeface="Gill Sans MT" panose="020B0502020104020203" pitchFamily="34" charset="0"/>
                        </a:rPr>
                        <a:t>Marylou Sudders (chair)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b="0" dirty="0">
                          <a:solidFill>
                            <a:schemeClr val="tx1"/>
                          </a:solidFill>
                          <a:effectLst/>
                          <a:latin typeface="Gill Sans MT" panose="020B0502020104020203" pitchFamily="34" charset="0"/>
                        </a:rPr>
                        <a:t>Secretary, Executive Office of Health and Human Services</a:t>
                      </a:r>
                      <a:endParaRPr lang="en-US" sz="1200" b="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dirty="0">
                          <a:solidFill>
                            <a:schemeClr val="tx1"/>
                          </a:solidFill>
                          <a:effectLst/>
                          <a:latin typeface="Gill Sans MT" panose="020B0502020104020203" pitchFamily="34" charset="0"/>
                        </a:rPr>
                        <a:t>Secretary, Executive Office of Health and Human Services, Massachusetts</a:t>
                      </a:r>
                      <a:endParaRPr lang="en-US" sz="1200" b="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1"/>
                  </a:ext>
                </a:extLst>
              </a:tr>
              <a:tr h="685800">
                <a:tc>
                  <a:txBody>
                    <a:bodyPr/>
                    <a:lstStyle/>
                    <a:p>
                      <a:pPr marL="0" marR="0">
                        <a:lnSpc>
                          <a:spcPct val="115000"/>
                        </a:lnSpc>
                        <a:spcBef>
                          <a:spcPts val="0"/>
                        </a:spcBef>
                        <a:spcAft>
                          <a:spcPts val="0"/>
                        </a:spcAft>
                      </a:pPr>
                      <a:r>
                        <a:rPr lang="en-US" sz="1200" b="1" dirty="0">
                          <a:solidFill>
                            <a:schemeClr val="tx1"/>
                          </a:solidFill>
                          <a:effectLst/>
                          <a:latin typeface="Gill Sans MT" panose="020B0502020104020203" pitchFamily="34" charset="0"/>
                          <a:ea typeface="Calibri"/>
                          <a:cs typeface="Times New Roman"/>
                        </a:rPr>
                        <a:t>Brian K. Andrews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b="0" dirty="0">
                          <a:solidFill>
                            <a:schemeClr val="tx1"/>
                          </a:solidFill>
                          <a:effectLst/>
                          <a:latin typeface="Gill Sans MT" panose="020B0502020104020203" pitchFamily="34" charset="0"/>
                          <a:ea typeface="Calibri"/>
                          <a:cs typeface="Times New Roman"/>
                        </a:rPr>
                        <a:t>President, County Ambulance, Inc. &amp; Director, Massachusetts Ambulance Association Board</a:t>
                      </a: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b="0" kern="1200" dirty="0">
                          <a:solidFill>
                            <a:schemeClr val="tx1"/>
                          </a:solidFill>
                          <a:effectLst/>
                          <a:latin typeface="Gill Sans MT" panose="020B0502020104020203" pitchFamily="34" charset="0"/>
                          <a:ea typeface="Calibri"/>
                          <a:cs typeface="Times New Roman"/>
                        </a:rPr>
                        <a:t>President, County Ambulance, Inc. &amp; Director, Massachusetts Ambulance Association Board</a:t>
                      </a: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7"/>
                  </a:ext>
                </a:extLst>
              </a:tr>
              <a:tr h="685800">
                <a:tc>
                  <a:txBody>
                    <a:bodyPr/>
                    <a:lstStyle/>
                    <a:p>
                      <a:pPr marL="0" marR="0">
                        <a:lnSpc>
                          <a:spcPct val="115000"/>
                        </a:lnSpc>
                        <a:spcBef>
                          <a:spcPts val="0"/>
                        </a:spcBef>
                        <a:spcAft>
                          <a:spcPts val="0"/>
                        </a:spcAft>
                      </a:pPr>
                      <a:r>
                        <a:rPr lang="en-US" sz="1200" b="1" dirty="0">
                          <a:solidFill>
                            <a:schemeClr val="tx1"/>
                          </a:solidFill>
                          <a:effectLst/>
                          <a:latin typeface="Gill Sans MT" panose="020B0502020104020203" pitchFamily="34" charset="0"/>
                          <a:ea typeface="Calibri"/>
                          <a:cs typeface="Times New Roman"/>
                        </a:rPr>
                        <a:t>Julie Burns</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a:cs typeface="Times New Roman"/>
                        </a:rPr>
                        <a:t>President</a:t>
                      </a:r>
                      <a:r>
                        <a:rPr lang="en-US" sz="1200" b="0" dirty="0">
                          <a:solidFill>
                            <a:schemeClr val="tx1"/>
                          </a:solidFill>
                          <a:effectLst/>
                          <a:latin typeface="Gill Sans MT" panose="020B0502020104020203" pitchFamily="34" charset="0"/>
                          <a:ea typeface="Calibri"/>
                          <a:cs typeface="Times New Roman"/>
                        </a:rPr>
                        <a:t> &amp; CEO, </a:t>
                      </a:r>
                      <a:r>
                        <a:rPr lang="en-US" sz="1200" b="0" dirty="0" err="1">
                          <a:solidFill>
                            <a:schemeClr val="tx1"/>
                          </a:solidFill>
                          <a:effectLst/>
                          <a:latin typeface="Gill Sans MT" panose="020B0502020104020203" pitchFamily="34" charset="0"/>
                          <a:ea typeface="Calibri"/>
                          <a:cs typeface="Times New Roman"/>
                        </a:rPr>
                        <a:t>RIZE</a:t>
                      </a:r>
                      <a:r>
                        <a:rPr lang="en-US" sz="1200" b="0" dirty="0">
                          <a:solidFill>
                            <a:schemeClr val="tx1"/>
                          </a:solidFill>
                          <a:effectLst/>
                          <a:latin typeface="Gill Sans MT" panose="020B0502020104020203" pitchFamily="34" charset="0"/>
                          <a:ea typeface="Calibri"/>
                          <a:cs typeface="Times New Roman"/>
                        </a:rPr>
                        <a:t> Massachusetts</a:t>
                      </a: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Clinician or researcher with expertise related to methamphetamine and other stimulant use in the LGBTQIA+ community</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2"/>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Deirdre Calvert</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Director, Bureau of Substance Addiction Services (BSAS), DPH</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Designee of Department of Public Health Commissioner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11"/>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Amanda Consigli</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Public Health Analyst, New England High Intensity Drug Trafficking Area</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New England High Intensity Drug Trafficking Area (</a:t>
                      </a:r>
                      <a:r>
                        <a:rPr lang="en-US" sz="1200" b="0" kern="1200" dirty="0" err="1">
                          <a:solidFill>
                            <a:schemeClr val="tx1"/>
                          </a:solidFill>
                          <a:effectLst/>
                          <a:latin typeface="Gill Sans MT" panose="020B0502020104020203" pitchFamily="34" charset="0"/>
                          <a:ea typeface="Calibri" panose="020F0502020204030204" pitchFamily="34" charset="0"/>
                          <a:cs typeface="Times New Roman"/>
                        </a:rPr>
                        <a:t>NEHIDTA</a:t>
                      </a: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3"/>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Prentice Crowell</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Recovery Coach, Arbor Hospital &amp; Harm Reduction Volunteer at Safe and Sound Recovery Center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Person with or in recovery from a stimulant use disorder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13"/>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Julian Cyr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Massachusetts Senator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Co-chair of the Joint Committee on Mental Health, Substance Use and Recovery</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B – List of Commission Members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28</a:t>
            </a:fld>
            <a:endParaRPr lang="en-US" dirty="0">
              <a:latin typeface="+mj-lt"/>
            </a:endParaRPr>
          </a:p>
        </p:txBody>
      </p:sp>
    </p:spTree>
    <p:extLst>
      <p:ext uri="{BB962C8B-B14F-4D97-AF65-F5344CB8AC3E}">
        <p14:creationId xmlns:p14="http://schemas.microsoft.com/office/powerpoint/2010/main" val="3259204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14406071"/>
              </p:ext>
            </p:extLst>
          </p:nvPr>
        </p:nvGraphicFramePr>
        <p:xfrm>
          <a:off x="304800" y="762003"/>
          <a:ext cx="8534400" cy="4572000"/>
        </p:xfrm>
        <a:graphic>
          <a:graphicData uri="http://schemas.openxmlformats.org/drawingml/2006/table">
            <a:tbl>
              <a:tblPr firstRow="1" firstCol="1" bandRow="1">
                <a:tableStyleId>{9D7B26C5-4107-4FEC-AEDC-1716B250A1EF}</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1400" dirty="0">
                          <a:solidFill>
                            <a:schemeClr val="tx1"/>
                          </a:solidFill>
                          <a:effectLst/>
                          <a:latin typeface="Gill Sans MT" panose="020B0502020104020203" pitchFamily="34" charset="0"/>
                        </a:rPr>
                        <a:t>Name / Affiliation</a:t>
                      </a:r>
                      <a:endParaRPr lang="en-US" sz="140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tc>
                  <a:txBody>
                    <a:bodyPr/>
                    <a:lstStyle/>
                    <a:p>
                      <a:pPr marL="0" marR="0">
                        <a:lnSpc>
                          <a:spcPct val="115000"/>
                        </a:lnSpc>
                        <a:spcBef>
                          <a:spcPts val="0"/>
                        </a:spcBef>
                        <a:spcAft>
                          <a:spcPts val="0"/>
                        </a:spcAft>
                      </a:pPr>
                      <a:r>
                        <a:rPr lang="en-US" sz="1400" dirty="0">
                          <a:solidFill>
                            <a:schemeClr val="tx1"/>
                          </a:solidFill>
                          <a:effectLst/>
                          <a:latin typeface="Gill Sans MT" panose="020B0502020104020203" pitchFamily="34" charset="0"/>
                        </a:rPr>
                        <a:t>Commission Seat</a:t>
                      </a:r>
                      <a:endParaRPr lang="en-US" sz="140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Jon Davine</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Fire Chief, Northampton Fire Rescue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Fire Chiefs’ Association of Massachusetts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495432046"/>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Thomas W. Fowler</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Chief, Salisbury Police Department</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Massachusetts Chiefs of Police Association</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3638681504"/>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Kristen Godin, LMHC</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Vice President for Substance Use Services, Community </a:t>
                      </a:r>
                      <a:r>
                        <a:rPr lang="en-US" sz="1200" b="0" kern="1200" dirty="0" err="1">
                          <a:solidFill>
                            <a:schemeClr val="tx1"/>
                          </a:solidFill>
                          <a:effectLst/>
                          <a:latin typeface="Gill Sans MT" panose="020B0502020104020203" pitchFamily="34" charset="0"/>
                          <a:ea typeface="Calibri" panose="020F0502020204030204" pitchFamily="34" charset="0"/>
                          <a:cs typeface="Times New Roman"/>
                        </a:rPr>
                        <a:t>Healthlink</a:t>
                      </a:r>
                      <a:endParaRPr lang="en-US" sz="1200" b="0" kern="1200" dirty="0">
                        <a:solidFill>
                          <a:schemeClr val="tx1"/>
                        </a:solidFill>
                        <a:effectLst/>
                        <a:latin typeface="Gill Sans MT" panose="020B0502020104020203" pitchFamily="34" charset="0"/>
                        <a:ea typeface="Calibri" panose="020F0502020204030204" pitchFamily="34" charset="0"/>
                        <a:cs typeface="Times New Roman"/>
                      </a:endParaRP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Behavioral health provider specializing in addiction with experience treating individuals with stimulant use disorder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1"/>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Traci Green, PhD</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Professor and Director of the Opioid Policy Research Collaborative, Brandeis University</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Clinician or researcher with expertise related to methamphetamine and other stimulant use in communities of color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7"/>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Jim Hooley</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Chief of the Department, Boston Emergency Medical Services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Boston Emergency Medical Services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2"/>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Abby Kim</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Director of Public Policy and Strategic Initiatives, Association for Behavioral Healthcare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Association for Behavioral Healthcare (</a:t>
                      </a:r>
                      <a:r>
                        <a:rPr lang="en-US" sz="1200" b="0" kern="1200" dirty="0" err="1">
                          <a:solidFill>
                            <a:schemeClr val="tx1"/>
                          </a:solidFill>
                          <a:effectLst/>
                          <a:latin typeface="Gill Sans MT" panose="020B0502020104020203" pitchFamily="34" charset="0"/>
                          <a:ea typeface="Calibri" panose="020F0502020204030204" pitchFamily="34" charset="0"/>
                          <a:cs typeface="Times New Roman"/>
                        </a:rPr>
                        <a:t>ABH</a:t>
                      </a: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11"/>
                  </a:ext>
                </a:extLst>
              </a:tr>
            </a:tbl>
          </a:graphicData>
        </a:graphic>
      </p:graphicFrame>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B – List of Commission Members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29</a:t>
            </a:fld>
            <a:endParaRPr lang="en-US" dirty="0">
              <a:latin typeface="+mj-lt"/>
            </a:endParaRPr>
          </a:p>
        </p:txBody>
      </p:sp>
    </p:spTree>
    <p:extLst>
      <p:ext uri="{BB962C8B-B14F-4D97-AF65-F5344CB8AC3E}">
        <p14:creationId xmlns:p14="http://schemas.microsoft.com/office/powerpoint/2010/main" val="337331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6106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200"/>
              </a:spcAft>
              <a:buSzPct val="100000"/>
            </a:pPr>
            <a:r>
              <a:rPr lang="en-US" sz="1400" dirty="0">
                <a:solidFill>
                  <a:schemeClr val="bg1"/>
                </a:solidFill>
                <a:latin typeface="+mj-lt"/>
              </a:rPr>
              <a:t>The Commission on Methamphetamine Use was established in July 2021 with Governor Baker’s signing into law  </a:t>
            </a:r>
            <a:r>
              <a:rPr lang="en-US" sz="1400" dirty="0">
                <a:solidFill>
                  <a:srgbClr val="00B0F0"/>
                </a:solidFill>
                <a:latin typeface="+mj-lt"/>
                <a:hlinkClick r:id="rId3">
                  <a:extLst>
                    <a:ext uri="{A12FA001-AC4F-418D-AE19-62706E023703}">
                      <ahyp:hlinkClr xmlns:ahyp="http://schemas.microsoft.com/office/drawing/2018/hyperlinkcolor" val="tx"/>
                    </a:ext>
                  </a:extLst>
                </a:hlinkClick>
              </a:rPr>
              <a:t>Section 131 of Chapter 24 of the Acts of 2022 (FY22 Budget)</a:t>
            </a:r>
            <a:r>
              <a:rPr lang="en-US" sz="1400" dirty="0">
                <a:solidFill>
                  <a:schemeClr val="bg1"/>
                </a:solidFill>
                <a:latin typeface="+mj-lt"/>
              </a:rPr>
              <a:t>. The Commission was chaired by the Secretary of Health and Human Services and was comprised of a diverse panel of policymakers, public health professionals, clinicians, and first responders appointed by the Governor, the Secretary of Health and Human Services, and medical, law enforcement, and first responder agencies (see full list in Appendix B).</a:t>
            </a:r>
          </a:p>
          <a:p>
            <a:pPr marL="228600" indent="-228600">
              <a:spcBef>
                <a:spcPts val="0"/>
              </a:spcBef>
              <a:spcAft>
                <a:spcPts val="1200"/>
              </a:spcAft>
              <a:buSzPct val="100000"/>
            </a:pPr>
            <a:r>
              <a:rPr lang="en-US" sz="1400" dirty="0">
                <a:solidFill>
                  <a:schemeClr val="bg1"/>
                </a:solidFill>
              </a:rPr>
              <a:t>The Commission met five times from December 2021 through April 2022 and was </a:t>
            </a:r>
            <a:r>
              <a:rPr lang="en-US" sz="1400" dirty="0">
                <a:solidFill>
                  <a:schemeClr val="bg1"/>
                </a:solidFill>
                <a:latin typeface="+mj-lt"/>
              </a:rPr>
              <a:t>charged with developing recommendations regarding methamphetamine and other stimulant use in the Commonwealth.</a:t>
            </a:r>
          </a:p>
          <a:p>
            <a:pPr marL="228600" indent="-228600">
              <a:spcBef>
                <a:spcPts val="0"/>
              </a:spcBef>
              <a:spcAft>
                <a:spcPts val="1200"/>
              </a:spcAft>
              <a:buSzPct val="100000"/>
            </a:pPr>
            <a:r>
              <a:rPr lang="en-US" sz="1400" dirty="0">
                <a:solidFill>
                  <a:schemeClr val="bg1"/>
                </a:solidFill>
              </a:rPr>
              <a:t>All meetings were subject to the open meeting law and minutes were taken and approved for each meeting. Appendix C outlines the meetings and input provided, including the individuals who presented as well as their materials.  All materials considered by the Commission as well as minutes of the Commission’s meetings are posted on a publicly-available webpage: </a:t>
            </a:r>
            <a:r>
              <a:rPr lang="en-US" sz="1400" dirty="0">
                <a:solidFill>
                  <a:srgbClr val="00B0F0"/>
                </a:solidFill>
                <a:hlinkClick r:id="rId4">
                  <a:extLst>
                    <a:ext uri="{A12FA001-AC4F-418D-AE19-62706E023703}">
                      <ahyp:hlinkClr xmlns:ahyp="http://schemas.microsoft.com/office/drawing/2018/hyperlinkcolor" val="tx"/>
                    </a:ext>
                  </a:extLst>
                </a:hlinkClick>
              </a:rPr>
              <a:t>https://www.mass.gov/info-details/commission-on-methamphetamine-use-meeting-materials</a:t>
            </a:r>
            <a:endParaRPr lang="en-US" sz="1400" dirty="0">
              <a:solidFill>
                <a:srgbClr val="00B0F0"/>
              </a:solidFill>
            </a:endParaRPr>
          </a:p>
          <a:p>
            <a:pPr marL="228600" indent="-228600">
              <a:spcBef>
                <a:spcPts val="0"/>
              </a:spcBef>
              <a:spcAft>
                <a:spcPts val="1200"/>
              </a:spcAft>
              <a:buSzPct val="100000"/>
            </a:pPr>
            <a:r>
              <a:rPr lang="en-US" sz="1400" dirty="0">
                <a:solidFill>
                  <a:schemeClr val="bg1"/>
                </a:solidFill>
              </a:rPr>
              <a:t>An email address was created for members of the public to submit comments and questions for the Commission: </a:t>
            </a:r>
            <a:r>
              <a:rPr lang="en-US" sz="1400" dirty="0">
                <a:solidFill>
                  <a:srgbClr val="00B0F0"/>
                </a:solidFill>
                <a:hlinkClick r:id="rId5">
                  <a:extLst>
                    <a:ext uri="{A12FA001-AC4F-418D-AE19-62706E023703}">
                      <ahyp:hlinkClr xmlns:ahyp="http://schemas.microsoft.com/office/drawing/2018/hyperlinkcolor" val="tx"/>
                    </a:ext>
                  </a:extLst>
                </a:hlinkClick>
              </a:rPr>
              <a:t>commission-on-methamphetamine-use@mass.gov</a:t>
            </a:r>
            <a:endParaRPr lang="en-US" sz="1400" dirty="0">
              <a:solidFill>
                <a:schemeClr val="bg1"/>
              </a:solidFill>
              <a:latin typeface="+mj-lt"/>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 Overview</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a:t>
            </a:fld>
            <a:endParaRPr lang="en-US" dirty="0">
              <a:latin typeface="+mj-lt"/>
            </a:endParaRPr>
          </a:p>
        </p:txBody>
      </p:sp>
    </p:spTree>
    <p:extLst>
      <p:ext uri="{BB962C8B-B14F-4D97-AF65-F5344CB8AC3E}">
        <p14:creationId xmlns:p14="http://schemas.microsoft.com/office/powerpoint/2010/main" val="510908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179577646"/>
              </p:ext>
            </p:extLst>
          </p:nvPr>
        </p:nvGraphicFramePr>
        <p:xfrm>
          <a:off x="304800" y="762003"/>
          <a:ext cx="8534400" cy="4711192"/>
        </p:xfrm>
        <a:graphic>
          <a:graphicData uri="http://schemas.openxmlformats.org/drawingml/2006/table">
            <a:tbl>
              <a:tblPr firstRow="1" firstCol="1" bandRow="1">
                <a:tableStyleId>{9D7B26C5-4107-4FEC-AEDC-1716B250A1EF}</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1400" dirty="0">
                          <a:solidFill>
                            <a:schemeClr val="tx1"/>
                          </a:solidFill>
                          <a:effectLst/>
                          <a:latin typeface="Gill Sans MT" panose="020B0502020104020203" pitchFamily="34" charset="0"/>
                        </a:rPr>
                        <a:t>Name / Affiliation</a:t>
                      </a:r>
                      <a:endParaRPr lang="en-US" sz="140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tc>
                  <a:txBody>
                    <a:bodyPr/>
                    <a:lstStyle/>
                    <a:p>
                      <a:pPr marL="0" marR="0">
                        <a:lnSpc>
                          <a:spcPct val="115000"/>
                        </a:lnSpc>
                        <a:spcBef>
                          <a:spcPts val="0"/>
                        </a:spcBef>
                        <a:spcAft>
                          <a:spcPts val="0"/>
                        </a:spcAft>
                      </a:pPr>
                      <a:r>
                        <a:rPr lang="en-US" sz="1400" dirty="0">
                          <a:solidFill>
                            <a:schemeClr val="tx1"/>
                          </a:solidFill>
                          <a:effectLst/>
                          <a:latin typeface="Gill Sans MT" panose="020B0502020104020203" pitchFamily="34" charset="0"/>
                        </a:rPr>
                        <a:t>Commission Seat</a:t>
                      </a:r>
                      <a:endParaRPr lang="en-US" sz="1400" dirty="0">
                        <a:solidFill>
                          <a:schemeClr val="tx1"/>
                        </a:solidFill>
                        <a:effectLst/>
                        <a:latin typeface="Gill Sans MT" panose="020B0502020104020203" pitchFamily="34" charset="0"/>
                        <a:ea typeface="Calibri"/>
                        <a:cs typeface="Times New Roman"/>
                      </a:endParaRPr>
                    </a:p>
                  </a:txBody>
                  <a:tcPr marL="73025" marR="73025"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90A2CF"/>
                    </a:solidFill>
                  </a:tcPr>
                </a:tc>
                <a:extLst>
                  <a:ext uri="{0D108BD9-81ED-4DB2-BD59-A6C34878D82A}">
                    <a16:rowId xmlns:a16="http://schemas.microsoft.com/office/drawing/2014/main" val="10000"/>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Gene Lambert, MD, MBA, FACP</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Associate Medical Director, Director of Clinical Operations, Addiction Consult Team, Substance Use Disorders Initiative,</a:t>
                      </a:r>
                      <a:br>
                        <a:rPr lang="en-US" sz="1200" b="0" kern="1200" dirty="0">
                          <a:solidFill>
                            <a:schemeClr val="tx1"/>
                          </a:solidFill>
                          <a:effectLst/>
                          <a:latin typeface="Gill Sans MT" panose="020B0502020104020203" pitchFamily="34" charset="0"/>
                          <a:ea typeface="Calibri" panose="020F0502020204030204" pitchFamily="34" charset="0"/>
                          <a:cs typeface="Times New Roman"/>
                        </a:rPr>
                      </a:b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Mass General Hospital</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Massachusetts Medical Society </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437375527"/>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Adrian Madaro</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Massachusetts Representative</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Co-chair of the Joint Committee on Mental Health, Substance Use and Recovery</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3559329448"/>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Albie Park</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Co-founder, Harm Reduction Hedgehogs of 413 (</a:t>
                      </a:r>
                      <a:r>
                        <a:rPr lang="en-US" sz="1200" b="0" kern="1200" dirty="0" err="1">
                          <a:solidFill>
                            <a:schemeClr val="tx1"/>
                          </a:solidFill>
                          <a:effectLst/>
                          <a:latin typeface="Gill Sans MT" panose="020B0502020104020203" pitchFamily="34" charset="0"/>
                          <a:ea typeface="Calibri" panose="020F0502020204030204" pitchFamily="34" charset="0"/>
                          <a:cs typeface="Times New Roman"/>
                        </a:rPr>
                        <a:t>HRH413</a:t>
                      </a:r>
                      <a:r>
                        <a:rPr lang="en-US" sz="1200" b="0" kern="1200" dirty="0">
                          <a:solidFill>
                            <a:schemeClr val="tx1"/>
                          </a:solidFill>
                          <a:effectLst/>
                          <a:latin typeface="Gill Sans MT" panose="020B0502020104020203" pitchFamily="34" charset="0"/>
                          <a:ea typeface="Calibri" panose="020F0502020204030204" pitchFamily="34" charset="0"/>
                          <a:cs typeface="Times New Roman"/>
                        </a:rPr>
                        <a:t>)</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Person with experience providing harm reduction services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1"/>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Maria Quinn, NP</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Psychiatric Nurse Practitioner &amp; Director of Recovery Support, Holyoke Hospital</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Clinician or researcher with expertise related to methamphetamine and other stimulant use by individuals experiencing homelessness</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7"/>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Claudia P. Rodriguez, MD</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Director of Outpatient Addiction Recovery Program, Brigham and Women’s Faulkner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Medical provider specializing in addiction with experience treating individuals with stimulant use disorder</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02"/>
                  </a:ext>
                </a:extLst>
              </a:tr>
              <a:tr h="685800">
                <a:tc>
                  <a:txBody>
                    <a:bodyPr/>
                    <a:lstStyle/>
                    <a:p>
                      <a:pPr marL="0" marR="0">
                        <a:lnSpc>
                          <a:spcPct val="115000"/>
                        </a:lnSpc>
                        <a:spcBef>
                          <a:spcPts val="0"/>
                        </a:spcBef>
                        <a:spcAft>
                          <a:spcPts val="0"/>
                        </a:spcAft>
                      </a:pPr>
                      <a:r>
                        <a:rPr lang="en-US" sz="1200" b="1" kern="1200" dirty="0">
                          <a:solidFill>
                            <a:schemeClr val="tx1"/>
                          </a:solidFill>
                          <a:effectLst/>
                          <a:latin typeface="Gill Sans MT" panose="020B0502020104020203" pitchFamily="34" charset="0"/>
                          <a:ea typeface="Calibri" panose="020F0502020204030204" pitchFamily="34" charset="0"/>
                          <a:cs typeface="Times New Roman"/>
                        </a:rPr>
                        <a:t>Leigh Simons Youmans, MPH</a:t>
                      </a:r>
                    </a:p>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Senior Director, Healthcare Policy, Massachusetts Health &amp; Hospital Association</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tc>
                  <a:txBody>
                    <a:bodyPr/>
                    <a:lstStyle/>
                    <a:p>
                      <a:pPr marL="0" marR="0">
                        <a:lnSpc>
                          <a:spcPct val="115000"/>
                        </a:lnSpc>
                        <a:spcBef>
                          <a:spcPts val="0"/>
                        </a:spcBef>
                        <a:spcAft>
                          <a:spcPts val="0"/>
                        </a:spcAft>
                      </a:pPr>
                      <a:r>
                        <a:rPr lang="en-US" sz="1200" b="0" kern="1200" dirty="0">
                          <a:solidFill>
                            <a:schemeClr val="tx1"/>
                          </a:solidFill>
                          <a:effectLst/>
                          <a:latin typeface="Gill Sans MT" panose="020B0502020104020203" pitchFamily="34" charset="0"/>
                          <a:ea typeface="Calibri" panose="020F0502020204030204" pitchFamily="34" charset="0"/>
                          <a:cs typeface="Times New Roman"/>
                        </a:rPr>
                        <a:t>Massachusetts Health and Hospital Association (MHA)</a:t>
                      </a:r>
                    </a:p>
                  </a:txBody>
                  <a:tcPr marL="68580" marR="68580" marT="0" marB="0" anchor="ct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solidFill>
                      <a:srgbClr val="DAE0EF"/>
                    </a:solidFill>
                  </a:tcPr>
                </a:tc>
                <a:extLst>
                  <a:ext uri="{0D108BD9-81ED-4DB2-BD59-A6C34878D82A}">
                    <a16:rowId xmlns:a16="http://schemas.microsoft.com/office/drawing/2014/main" val="10011"/>
                  </a:ext>
                </a:extLst>
              </a:tr>
            </a:tbl>
          </a:graphicData>
        </a:graphic>
      </p:graphicFrame>
      <p:sp>
        <p:nvSpPr>
          <p:cNvPr id="4" name="TextBox 3"/>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B – List of Commission Members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30</a:t>
            </a:fld>
            <a:endParaRPr lang="en-US" dirty="0">
              <a:latin typeface="+mj-lt"/>
            </a:endParaRPr>
          </a:p>
        </p:txBody>
      </p:sp>
    </p:spTree>
    <p:extLst>
      <p:ext uri="{BB962C8B-B14F-4D97-AF65-F5344CB8AC3E}">
        <p14:creationId xmlns:p14="http://schemas.microsoft.com/office/powerpoint/2010/main" val="3467350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367226339"/>
              </p:ext>
            </p:extLst>
          </p:nvPr>
        </p:nvGraphicFramePr>
        <p:xfrm>
          <a:off x="533401" y="838200"/>
          <a:ext cx="8092440" cy="5181601"/>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30576">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Presenters</a:t>
                      </a:r>
                      <a:endParaRPr lang="en-US" sz="1200" b="1" dirty="0">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Topics Discussed</a:t>
                      </a:r>
                      <a:endParaRPr lang="en-US" sz="1200" b="1" dirty="0">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Resources and Supporting Documents</a:t>
                      </a:r>
                      <a:endParaRPr lang="en-US" sz="1200" b="1" dirty="0">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30576">
                <a:tc gridSpan="3">
                  <a:txBody>
                    <a:bodyPr/>
                    <a:lstStyle/>
                    <a:p>
                      <a:pPr marL="58738" marR="0" indent="0">
                        <a:lnSpc>
                          <a:spcPct val="115000"/>
                        </a:lnSpc>
                        <a:spcBef>
                          <a:spcPts val="0"/>
                        </a:spcBef>
                        <a:spcAft>
                          <a:spcPts val="0"/>
                        </a:spcAft>
                      </a:pPr>
                      <a:r>
                        <a:rPr lang="en-US" sz="1200" b="1" dirty="0">
                          <a:solidFill>
                            <a:schemeClr val="tx1"/>
                          </a:solidFill>
                          <a:effectLst/>
                          <a:latin typeface="+mj-lt"/>
                        </a:rPr>
                        <a:t>December 8, 2021</a:t>
                      </a:r>
                      <a:endParaRPr lang="en-US" sz="1200" b="1" dirty="0">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Secretary Sudders </a:t>
                      </a:r>
                      <a:r>
                        <a:rPr lang="en-US" sz="1100" b="0" i="1" kern="1200" dirty="0">
                          <a:solidFill>
                            <a:sysClr val="windowText" lastClr="000000"/>
                          </a:solidFill>
                          <a:effectLst/>
                          <a:latin typeface="+mj-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Secretary, Executive Office of Health and Human Services</a:t>
                      </a: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Discussion of the Commission’s charges, proposed meeting schedule</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u="sng" dirty="0">
                          <a:solidFill>
                            <a:sysClr val="windowText" lastClr="000000"/>
                          </a:solidFill>
                          <a:effectLst/>
                          <a:latin typeface="+mj-lt"/>
                          <a:hlinkClick r:id="rId3"/>
                        </a:rPr>
                        <a:t>Commission presentation</a:t>
                      </a:r>
                      <a:endParaRPr lang="en-US" sz="1100" b="1" dirty="0">
                        <a:solidFill>
                          <a:sysClr val="windowText" lastClr="000000"/>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2"/>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Deirdre Calvert</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Director, Bureau of Substance Addiction Services (BSAS)</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Overview of methamphetamine and stimulant use trends in Massachusetts</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sng" kern="1200" dirty="0">
                          <a:solidFill>
                            <a:sysClr val="windowText" lastClr="000000"/>
                          </a:solidFill>
                          <a:effectLst/>
                          <a:latin typeface="+mn-lt"/>
                          <a:ea typeface="+mn-ea"/>
                          <a:cs typeface="+mn-cs"/>
                          <a:hlinkClick r:id="rId4"/>
                        </a:rPr>
                        <a:t>DPH/BSAS Overview of Methamphetamine and Stimulant Use in Massachusetts</a:t>
                      </a:r>
                      <a:endParaRPr lang="en-US" sz="1100" b="1"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2777593322"/>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Traci Green, PhD</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Brandeis University</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Summary of recent research on stimulant use, consumer experiences, and illicit drug supply in Massachusetts</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sng" kern="1200" dirty="0">
                          <a:solidFill>
                            <a:sysClr val="windowText" lastClr="000000"/>
                          </a:solidFill>
                          <a:effectLst/>
                          <a:latin typeface="+mn-lt"/>
                          <a:ea typeface="+mn-ea"/>
                          <a:cs typeface="+mn-cs"/>
                          <a:hlinkClick r:id="rId5"/>
                        </a:rPr>
                        <a:t>Navigating the New Stimulant Landscape Presentation by Traci Green, PhD</a:t>
                      </a:r>
                      <a:endParaRPr lang="en-US" sz="1100" b="1"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490721376"/>
                  </a:ext>
                </a:extLst>
              </a:tr>
              <a:tr h="330576">
                <a:tc gridSpan="3">
                  <a:txBody>
                    <a:bodyPr/>
                    <a:lstStyle/>
                    <a:p>
                      <a:pPr marL="58738" marR="0" indent="0">
                        <a:lnSpc>
                          <a:spcPct val="115000"/>
                        </a:lnSpc>
                        <a:spcBef>
                          <a:spcPts val="0"/>
                        </a:spcBef>
                        <a:spcAft>
                          <a:spcPts val="0"/>
                        </a:spcAft>
                        <a:buFont typeface="Arial" panose="020B0604020202020204" pitchFamily="34" charset="0"/>
                        <a:buNone/>
                      </a:pPr>
                      <a:r>
                        <a:rPr lang="en-US" sz="1200" b="1" dirty="0">
                          <a:solidFill>
                            <a:schemeClr val="tx1"/>
                          </a:solidFill>
                          <a:effectLst/>
                          <a:latin typeface="+mj-lt"/>
                        </a:rPr>
                        <a:t>January 11, 2022</a:t>
                      </a:r>
                      <a:endParaRPr lang="en-US" sz="1200" b="1" dirty="0">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049404">
                <a:tc>
                  <a:txBody>
                    <a:bodyPr/>
                    <a:lstStyle/>
                    <a:p>
                      <a:pPr marL="58738" marR="0" indent="0" algn="l" defTabSz="914400" rtl="0" eaLnBrk="1" latinLnBrk="0" hangingPunct="1">
                        <a:lnSpc>
                          <a:spcPct val="115000"/>
                        </a:lnSpc>
                        <a:spcBef>
                          <a:spcPts val="0"/>
                        </a:spcBef>
                        <a:spcAft>
                          <a:spcPts val="0"/>
                        </a:spcAft>
                      </a:pPr>
                      <a:r>
                        <a:rPr lang="en-US" sz="1100" b="1" kern="1200" dirty="0">
                          <a:solidFill>
                            <a:sysClr val="windowText" lastClr="000000"/>
                          </a:solidFill>
                          <a:effectLst/>
                          <a:latin typeface="+mj-lt"/>
                          <a:ea typeface="+mn-ea"/>
                          <a:cs typeface="+mn-cs"/>
                        </a:rPr>
                        <a:t>Prentice Crowell</a:t>
                      </a:r>
                    </a:p>
                    <a:p>
                      <a:pPr marL="58738" marR="0" indent="0" algn="l" defTabSz="914400" rtl="0" eaLnBrk="1" latinLnBrk="0" hangingPunct="1">
                        <a:lnSpc>
                          <a:spcPct val="115000"/>
                        </a:lnSpc>
                        <a:spcBef>
                          <a:spcPts val="0"/>
                        </a:spcBef>
                        <a:spcAft>
                          <a:spcPts val="0"/>
                        </a:spcAft>
                      </a:pPr>
                      <a:r>
                        <a:rPr lang="en-US" sz="1100" b="1" kern="1200" dirty="0">
                          <a:solidFill>
                            <a:sysClr val="windowText" lastClr="000000"/>
                          </a:solidFill>
                          <a:effectLst/>
                          <a:latin typeface="+mj-lt"/>
                          <a:ea typeface="+mn-ea"/>
                          <a:cs typeface="+mn-cs"/>
                        </a:rPr>
                        <a:t>Stephen Murray</a:t>
                      </a:r>
                    </a:p>
                    <a:p>
                      <a:pPr marL="58738" marR="0" indent="0" algn="l" defTabSz="914400" rtl="0" eaLnBrk="1" latinLnBrk="0" hangingPunct="1">
                        <a:lnSpc>
                          <a:spcPct val="115000"/>
                        </a:lnSpc>
                        <a:spcBef>
                          <a:spcPts val="0"/>
                        </a:spcBef>
                        <a:spcAft>
                          <a:spcPts val="0"/>
                        </a:spcAft>
                      </a:pPr>
                      <a:r>
                        <a:rPr lang="en-US" sz="1100" b="1" kern="1200" dirty="0">
                          <a:solidFill>
                            <a:sysClr val="windowText" lastClr="000000"/>
                          </a:solidFill>
                          <a:effectLst/>
                          <a:latin typeface="+mj-lt"/>
                          <a:ea typeface="+mn-ea"/>
                          <a:cs typeface="+mn-cs"/>
                        </a:rPr>
                        <a:t>James Duffy</a:t>
                      </a:r>
                    </a:p>
                    <a:p>
                      <a:pPr marL="58738" marR="0" indent="0" algn="l" defTabSz="914400" rtl="0" eaLnBrk="1" latinLnBrk="0" hangingPunct="1">
                        <a:lnSpc>
                          <a:spcPct val="115000"/>
                        </a:lnSpc>
                        <a:spcBef>
                          <a:spcPts val="0"/>
                        </a:spcBef>
                        <a:spcAft>
                          <a:spcPts val="0"/>
                        </a:spcAft>
                      </a:pPr>
                      <a:r>
                        <a:rPr lang="en-US" sz="1100" b="1" kern="1200" dirty="0">
                          <a:solidFill>
                            <a:sysClr val="windowText" lastClr="000000"/>
                          </a:solidFill>
                          <a:effectLst/>
                          <a:latin typeface="+mj-lt"/>
                          <a:ea typeface="+mn-ea"/>
                          <a:cs typeface="+mn-cs"/>
                        </a:rPr>
                        <a:t>Mitchell Barys</a:t>
                      </a:r>
                      <a:endParaRPr lang="en-US" sz="1100" b="0" kern="1200" dirty="0">
                        <a:solidFill>
                          <a:sysClr val="windowText" lastClr="000000"/>
                        </a:solidFill>
                        <a:effectLst/>
                        <a:latin typeface="+mj-lt"/>
                        <a:ea typeface="+mn-ea"/>
                        <a:cs typeface="+mn-cs"/>
                      </a:endParaRP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ysClr val="windowText" lastClr="000000"/>
                          </a:solidFill>
                          <a:effectLst/>
                          <a:latin typeface="+mj-lt"/>
                          <a:ea typeface="+mn-ea"/>
                          <a:cs typeface="+mn-cs"/>
                        </a:rPr>
                        <a:t>Lived experience panel discussion with individuals with firsthand</a:t>
                      </a:r>
                      <a:r>
                        <a:rPr lang="en-US" sz="1100" kern="1200" baseline="0" dirty="0">
                          <a:solidFill>
                            <a:sysClr val="windowText" lastClr="000000"/>
                          </a:solidFill>
                          <a:effectLst/>
                          <a:latin typeface="+mj-lt"/>
                          <a:ea typeface="+mn-ea"/>
                          <a:cs typeface="+mn-cs"/>
                        </a:rPr>
                        <a:t> experience with stimulant use</a:t>
                      </a:r>
                      <a:endParaRPr lang="en-US" sz="1100" kern="1200" dirty="0">
                        <a:solidFill>
                          <a:sysClr val="windowText" lastClr="000000"/>
                        </a:solidFill>
                        <a:effectLst/>
                        <a:latin typeface="+mj-lt"/>
                        <a:ea typeface="+mn-ea"/>
                        <a:cs typeface="+mn-cs"/>
                      </a:endParaRPr>
                    </a:p>
                  </a:txBody>
                  <a:tcPr marL="24267" marR="24267" marT="9074" marB="15193" anchor="ctr">
                    <a:solidFill>
                      <a:schemeClr val="accent4">
                        <a:lumMod val="20000"/>
                        <a:lumOff val="80000"/>
                      </a:schemeClr>
                    </a:solidFill>
                  </a:tcPr>
                </a:tc>
                <a:tc>
                  <a:txBody>
                    <a:bodyPr/>
                    <a:lstStyle/>
                    <a:p>
                      <a:pPr marL="114300" marR="0" lvl="0" indent="0" algn="l" defTabSz="914400" rtl="0" eaLnBrk="0" fontAlgn="base" latinLnBrk="0" hangingPunct="0">
                        <a:lnSpc>
                          <a:spcPct val="100000"/>
                        </a:lnSpc>
                        <a:spcBef>
                          <a:spcPct val="0"/>
                        </a:spcBef>
                        <a:spcAft>
                          <a:spcPts val="200"/>
                        </a:spcAft>
                        <a:buClrTx/>
                        <a:buSzPct val="80000"/>
                        <a:buFont typeface="+mj-lt"/>
                        <a:buNone/>
                        <a:tabLst/>
                        <a:defRPr/>
                      </a:pPr>
                      <a:r>
                        <a:rPr lang="en-US" sz="1100" b="1" u="sng" kern="1200" noProof="0" dirty="0">
                          <a:solidFill>
                            <a:sysClr val="windowText" lastClr="000000"/>
                          </a:solidFill>
                          <a:effectLst/>
                          <a:latin typeface="+mj-lt"/>
                          <a:ea typeface="+mn-ea"/>
                          <a:cs typeface="+mn-cs"/>
                          <a:hlinkClick r:id="rId6"/>
                        </a:rPr>
                        <a:t>Commission presentation</a:t>
                      </a:r>
                      <a:endParaRPr lang="en-US" sz="1100" b="1" u="sng" kern="1200" noProof="0" dirty="0">
                        <a:solidFill>
                          <a:sysClr val="windowText" lastClr="000000"/>
                        </a:solidFill>
                        <a:effectLst/>
                        <a:latin typeface="+mj-lt"/>
                        <a:ea typeface="+mn-ea"/>
                        <a:cs typeface="+mn-cs"/>
                      </a:endParaRPr>
                    </a:p>
                  </a:txBody>
                  <a:tcPr marL="24267" marR="24267" marT="9074" marB="9074" anchor="c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9" name="TextBox 8"/>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C – Summary of Meetings and Input Provided to the Commission</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31</a:t>
            </a:fld>
            <a:endParaRPr lang="en-US" dirty="0">
              <a:latin typeface="+mj-lt"/>
            </a:endParaRPr>
          </a:p>
        </p:txBody>
      </p:sp>
    </p:spTree>
    <p:extLst>
      <p:ext uri="{BB962C8B-B14F-4D97-AF65-F5344CB8AC3E}">
        <p14:creationId xmlns:p14="http://schemas.microsoft.com/office/powerpoint/2010/main" val="3951084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41096281"/>
              </p:ext>
            </p:extLst>
          </p:nvPr>
        </p:nvGraphicFramePr>
        <p:xfrm>
          <a:off x="533401" y="838200"/>
          <a:ext cx="8092440" cy="5074808"/>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30576">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Presenters</a:t>
                      </a:r>
                      <a:endParaRPr lang="en-US" sz="1200" b="1" dirty="0">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Topics Discussed</a:t>
                      </a:r>
                      <a:endParaRPr lang="en-US" sz="1200" b="1" dirty="0">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Resources and Supporting Documents</a:t>
                      </a:r>
                      <a:endParaRPr lang="en-US" sz="1200" b="1" dirty="0">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30576">
                <a:tc gridSpan="3">
                  <a:txBody>
                    <a:bodyPr/>
                    <a:lstStyle/>
                    <a:p>
                      <a:pPr marL="58738" marR="0" indent="0">
                        <a:lnSpc>
                          <a:spcPct val="115000"/>
                        </a:lnSpc>
                        <a:spcBef>
                          <a:spcPts val="0"/>
                        </a:spcBef>
                        <a:spcAft>
                          <a:spcPts val="0"/>
                        </a:spcAft>
                      </a:pPr>
                      <a:r>
                        <a:rPr lang="en-US" sz="1200" b="1" dirty="0">
                          <a:solidFill>
                            <a:schemeClr val="tx1"/>
                          </a:solidFill>
                          <a:effectLst/>
                          <a:latin typeface="+mj-lt"/>
                        </a:rPr>
                        <a:t>February 8, 2022</a:t>
                      </a:r>
                      <a:endParaRPr lang="en-US" sz="1200" b="1" dirty="0">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Secretary Sudders </a:t>
                      </a:r>
                      <a:r>
                        <a:rPr lang="en-US" sz="1100" b="0" i="1" kern="1200" dirty="0">
                          <a:solidFill>
                            <a:sysClr val="windowText" lastClr="000000"/>
                          </a:solidFill>
                          <a:effectLst/>
                          <a:latin typeface="+mj-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Secretary, Executive Office of Health and Human Services</a:t>
                      </a: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Discussion of the Commission’s charges, revised meeting schedule</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u="sng" dirty="0">
                          <a:solidFill>
                            <a:sysClr val="windowText" lastClr="000000"/>
                          </a:solidFill>
                          <a:effectLst/>
                          <a:latin typeface="+mj-lt"/>
                          <a:hlinkClick r:id="rId3"/>
                        </a:rPr>
                        <a:t>Commission presentation</a:t>
                      </a:r>
                      <a:endParaRPr lang="en-US" sz="1100" b="1" dirty="0">
                        <a:solidFill>
                          <a:sysClr val="windowText" lastClr="000000"/>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2"/>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Alex Keuroghlian, MD, MPH</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Associate Professor of Psychiatry, Harvard Medical School, and Director of the National LGBTQIA+ Health Education Center at The Fenway Institute and Mass General Hospital Psychiatry Gender Identity Program</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Overview of methamphetamine and stimulant use within the LGBTQIA+ community</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sng" kern="1200" dirty="0">
                          <a:solidFill>
                            <a:srgbClr val="9454C3"/>
                          </a:solidFill>
                          <a:effectLst/>
                          <a:latin typeface="+mn-lt"/>
                          <a:ea typeface="+mn-ea"/>
                          <a:cs typeface="+mn-cs"/>
                          <a:hlinkClick r:id="rId4">
                            <a:extLst>
                              <a:ext uri="{A12FA001-AC4F-418D-AE19-62706E023703}">
                                <ahyp:hlinkClr xmlns:ahyp="http://schemas.microsoft.com/office/drawing/2018/hyperlinkcolor" val="tx"/>
                              </a:ext>
                            </a:extLst>
                          </a:hlinkClick>
                        </a:rPr>
                        <a:t>Stimulant Use Within the LGBTQIA+ Community</a:t>
                      </a:r>
                      <a:endParaRPr lang="en-US" sz="1100" b="1"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2777593322"/>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Marielle Baldwin, MD</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Medical Director at Boston Medical Center’s Stimulant Treatment and Recovery Team (START)</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Overview of the START clinic and contingency management approach</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sng" kern="1200" dirty="0">
                          <a:solidFill>
                            <a:sysClr val="windowText" lastClr="000000"/>
                          </a:solidFill>
                          <a:effectLst/>
                          <a:latin typeface="+mn-lt"/>
                          <a:ea typeface="+mn-ea"/>
                          <a:cs typeface="+mn-cs"/>
                          <a:hlinkClick r:id="rId5"/>
                        </a:rPr>
                        <a:t>START – Stimulant Treatment and Recovery Team</a:t>
                      </a:r>
                      <a:endParaRPr lang="en-US" sz="1100" b="1"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490721376"/>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Timothy E. Wilens, MD</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Psychiatric Consultant-Bay Cove Human Services</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Co-Director, Center for Addiction Medicine</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Chief, Division of Child and Adolescent Psychiatry,</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Mass General Hospital</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Professor of Psychiatry, Harvard Medical School</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Pilot protocol for Acute Treatment Services (ATS) management of methamphetamine</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kern="1200" dirty="0">
                          <a:solidFill>
                            <a:sysClr val="windowText" lastClr="000000"/>
                          </a:solidFill>
                          <a:effectLst/>
                          <a:latin typeface="+mn-lt"/>
                          <a:ea typeface="+mn-ea"/>
                          <a:cs typeface="+mn-cs"/>
                          <a:hlinkClick r:id="rId6"/>
                        </a:rPr>
                        <a:t>Pilot Protocol for ATS Management of Methamphetamine</a:t>
                      </a:r>
                      <a:endParaRPr lang="en-US" sz="1100" b="1"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2738338158"/>
                  </a:ext>
                </a:extLst>
              </a:tr>
            </a:tbl>
          </a:graphicData>
        </a:graphic>
      </p:graphicFrame>
      <p:sp>
        <p:nvSpPr>
          <p:cNvPr id="9" name="TextBox 8"/>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C – Summary of Meetings and Input Provided to the Commission (cont.)</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32</a:t>
            </a:fld>
            <a:endParaRPr lang="en-US" dirty="0">
              <a:latin typeface="+mj-lt"/>
            </a:endParaRPr>
          </a:p>
        </p:txBody>
      </p:sp>
    </p:spTree>
    <p:extLst>
      <p:ext uri="{BB962C8B-B14F-4D97-AF65-F5344CB8AC3E}">
        <p14:creationId xmlns:p14="http://schemas.microsoft.com/office/powerpoint/2010/main" val="1472240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44691920"/>
              </p:ext>
            </p:extLst>
          </p:nvPr>
        </p:nvGraphicFramePr>
        <p:xfrm>
          <a:off x="533401" y="838200"/>
          <a:ext cx="8092440" cy="5181601"/>
        </p:xfrm>
        <a:graphic>
          <a:graphicData uri="http://schemas.openxmlformats.org/drawingml/2006/table">
            <a:tbl>
              <a:tblPr firstRow="1" firstCol="1" bandRow="1">
                <a:tableStyleId>{5940675A-B579-460E-94D1-54222C63F5DA}</a:tableStyleId>
              </a:tblPr>
              <a:tblGrid>
                <a:gridCol w="3017520">
                  <a:extLst>
                    <a:ext uri="{9D8B030D-6E8A-4147-A177-3AD203B41FA5}">
                      <a16:colId xmlns:a16="http://schemas.microsoft.com/office/drawing/2014/main" val="20000"/>
                    </a:ext>
                  </a:extLst>
                </a:gridCol>
                <a:gridCol w="214884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30576">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Presenters</a:t>
                      </a:r>
                      <a:endParaRPr lang="en-US" sz="1200" b="1" dirty="0">
                        <a:solidFill>
                          <a:sysClr val="windowText" lastClr="000000"/>
                        </a:solidFill>
                        <a:effectLst/>
                        <a:latin typeface="+mj-lt"/>
                        <a:ea typeface="Calibri"/>
                        <a:cs typeface="Times New Roman"/>
                      </a:endParaRPr>
                    </a:p>
                  </a:txBody>
                  <a:tcPr marL="24267" marR="24267" marT="9074" marB="9074" anchor="ctr">
                    <a:solidFill>
                      <a:srgbClr val="90A2CF"/>
                    </a:solidFill>
                  </a:tcPr>
                </a:tc>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Topics Discussed</a:t>
                      </a:r>
                      <a:endParaRPr lang="en-US" sz="1200" b="1" dirty="0">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tc>
                  <a:txBody>
                    <a:bodyPr/>
                    <a:lstStyle/>
                    <a:p>
                      <a:pPr marL="0" marR="0" algn="ctr">
                        <a:lnSpc>
                          <a:spcPct val="115000"/>
                        </a:lnSpc>
                        <a:spcBef>
                          <a:spcPts val="0"/>
                        </a:spcBef>
                        <a:spcAft>
                          <a:spcPts val="0"/>
                        </a:spcAft>
                      </a:pPr>
                      <a:r>
                        <a:rPr lang="en-US" sz="1200" b="1" dirty="0">
                          <a:solidFill>
                            <a:sysClr val="windowText" lastClr="000000"/>
                          </a:solidFill>
                          <a:effectLst/>
                          <a:latin typeface="+mj-lt"/>
                        </a:rPr>
                        <a:t>Resources and Supporting Documents</a:t>
                      </a:r>
                      <a:endParaRPr lang="en-US" sz="1200" b="1" dirty="0">
                        <a:solidFill>
                          <a:sysClr val="windowText" lastClr="000000"/>
                        </a:solidFill>
                        <a:effectLst/>
                        <a:latin typeface="+mj-lt"/>
                        <a:ea typeface="Calibri"/>
                        <a:cs typeface="Times New Roman"/>
                      </a:endParaRPr>
                    </a:p>
                  </a:txBody>
                  <a:tcPr marL="24267" marR="24267" marT="9074" marB="9074" anchor="ctr">
                    <a:solidFill>
                      <a:schemeClr val="accent4">
                        <a:lumMod val="60000"/>
                        <a:lumOff val="40000"/>
                      </a:schemeClr>
                    </a:solidFill>
                  </a:tcPr>
                </a:tc>
                <a:extLst>
                  <a:ext uri="{0D108BD9-81ED-4DB2-BD59-A6C34878D82A}">
                    <a16:rowId xmlns:a16="http://schemas.microsoft.com/office/drawing/2014/main" val="10000"/>
                  </a:ext>
                </a:extLst>
              </a:tr>
              <a:tr h="330576">
                <a:tc gridSpan="3">
                  <a:txBody>
                    <a:bodyPr/>
                    <a:lstStyle/>
                    <a:p>
                      <a:pPr marL="58738" marR="0" indent="0">
                        <a:lnSpc>
                          <a:spcPct val="115000"/>
                        </a:lnSpc>
                        <a:spcBef>
                          <a:spcPts val="0"/>
                        </a:spcBef>
                        <a:spcAft>
                          <a:spcPts val="0"/>
                        </a:spcAft>
                      </a:pPr>
                      <a:r>
                        <a:rPr lang="en-US" sz="1200" b="1" dirty="0">
                          <a:solidFill>
                            <a:schemeClr val="tx1"/>
                          </a:solidFill>
                          <a:effectLst/>
                          <a:latin typeface="+mj-lt"/>
                        </a:rPr>
                        <a:t>March 8, 2022</a:t>
                      </a:r>
                      <a:endParaRPr lang="en-US" sz="1200" b="1" dirty="0">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Secretary Sudders </a:t>
                      </a:r>
                      <a:r>
                        <a:rPr lang="en-US" sz="1100" b="0" i="1" kern="1200" dirty="0">
                          <a:solidFill>
                            <a:sysClr val="windowText" lastClr="000000"/>
                          </a:solidFill>
                          <a:effectLst/>
                          <a:latin typeface="+mj-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Secretary, Executive Office of Health and Human Services</a:t>
                      </a:r>
                    </a:p>
                  </a:txBody>
                  <a:tcPr marL="24267" marR="24267" marT="9074" marB="9074" anchor="ctr">
                    <a:solidFill>
                      <a:srgbClr val="DAE0EF"/>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Discussion of the Commission’s charge, findings, and preliminary working draft of the Commission’s report</a:t>
                      </a:r>
                    </a:p>
                  </a:txBody>
                  <a:tcPr marL="24267" marR="24267" marT="9074" marB="15193" anchor="ctr">
                    <a:solidFill>
                      <a:schemeClr val="accent4">
                        <a:lumMod val="20000"/>
                        <a:lumOff val="80000"/>
                      </a:schemeClr>
                    </a:solidFill>
                  </a:tcPr>
                </a:tc>
                <a:tc>
                  <a:txBody>
                    <a:bodyPr/>
                    <a:lstStyle/>
                    <a:p>
                      <a:pPr marL="111125" marR="0" lvl="0" indent="0">
                        <a:lnSpc>
                          <a:spcPct val="115000"/>
                        </a:lnSpc>
                        <a:spcBef>
                          <a:spcPts val="0"/>
                        </a:spcBef>
                        <a:spcAft>
                          <a:spcPts val="0"/>
                        </a:spcAft>
                        <a:buFont typeface="Symbol"/>
                        <a:buNone/>
                      </a:pPr>
                      <a:r>
                        <a:rPr lang="en-US" sz="1100" b="1" u="none" dirty="0">
                          <a:solidFill>
                            <a:sysClr val="windowText" lastClr="000000"/>
                          </a:solidFill>
                          <a:effectLst/>
                          <a:latin typeface="+mj-lt"/>
                          <a:hlinkClick r:id="rId3"/>
                        </a:rPr>
                        <a:t>Commission charge</a:t>
                      </a:r>
                      <a:endParaRPr lang="en-US" sz="1100" b="1" u="none" dirty="0">
                        <a:solidFill>
                          <a:sysClr val="windowText" lastClr="000000"/>
                        </a:solidFill>
                        <a:effectLst/>
                        <a:latin typeface="+mj-lt"/>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2"/>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Jon Davine</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Fire Chief, Northampton Fire Rescue</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First responder resources</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ysClr val="windowText" lastClr="000000"/>
                          </a:solidFill>
                          <a:effectLst/>
                          <a:latin typeface="+mn-lt"/>
                          <a:ea typeface="+mn-ea"/>
                          <a:cs typeface="+mn-cs"/>
                          <a:hlinkClick r:id="rId4"/>
                        </a:rPr>
                        <a:t>Mass. State Police Clandestine Laboratory Enforcement Team (</a:t>
                      </a:r>
                      <a:r>
                        <a:rPr lang="en-US" sz="1100" b="1" u="none" kern="1200" dirty="0" err="1">
                          <a:solidFill>
                            <a:sysClr val="windowText" lastClr="000000"/>
                          </a:solidFill>
                          <a:effectLst/>
                          <a:latin typeface="+mn-lt"/>
                          <a:ea typeface="+mn-ea"/>
                          <a:cs typeface="+mn-cs"/>
                          <a:hlinkClick r:id="rId4"/>
                        </a:rPr>
                        <a:t>CLET</a:t>
                      </a:r>
                      <a:r>
                        <a:rPr lang="en-US" sz="1100" b="1" u="none" kern="1200" dirty="0">
                          <a:solidFill>
                            <a:sysClr val="windowText" lastClr="000000"/>
                          </a:solidFill>
                          <a:effectLst/>
                          <a:latin typeface="+mn-lt"/>
                          <a:ea typeface="+mn-ea"/>
                          <a:cs typeface="+mn-cs"/>
                          <a:hlinkClick r:id="rId4"/>
                        </a:rPr>
                        <a:t>) one-pot flier</a:t>
                      </a:r>
                      <a:endParaRPr lang="en-US" sz="1100" b="1" u="none"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2777593322"/>
                  </a:ext>
                </a:extLst>
              </a:tr>
              <a:tr h="1046823">
                <a:tc>
                  <a:txBody>
                    <a:bodyPr/>
                    <a:lstStyle/>
                    <a:p>
                      <a:pPr marL="58738" marR="0" indent="0" algn="l" defTabSz="914400" rtl="0" eaLnBrk="1" latinLnBrk="0" hangingPunct="1">
                        <a:lnSpc>
                          <a:spcPct val="115000"/>
                        </a:lnSpc>
                        <a:spcBef>
                          <a:spcPts val="0"/>
                        </a:spcBef>
                        <a:spcAft>
                          <a:spcPts val="0"/>
                        </a:spcAft>
                      </a:pPr>
                      <a:r>
                        <a:rPr lang="en-US" sz="1100" b="1" i="0" kern="1200" dirty="0">
                          <a:solidFill>
                            <a:schemeClr val="tx1"/>
                          </a:solidFill>
                          <a:effectLst/>
                          <a:latin typeface="+mn-lt"/>
                          <a:ea typeface="+mn-ea"/>
                          <a:cs typeface="+mn-cs"/>
                        </a:rPr>
                        <a:t>Deirdre Calvert</a:t>
                      </a:r>
                    </a:p>
                    <a:p>
                      <a:pPr marL="58738" marR="0" indent="0" algn="l" defTabSz="914400" rtl="0" eaLnBrk="1" latinLnBrk="0" hangingPunct="1">
                        <a:lnSpc>
                          <a:spcPct val="115000"/>
                        </a:lnSpc>
                        <a:spcBef>
                          <a:spcPts val="0"/>
                        </a:spcBef>
                        <a:spcAft>
                          <a:spcPts val="0"/>
                        </a:spcAft>
                      </a:pPr>
                      <a:r>
                        <a:rPr lang="en-US" sz="1100" b="0" i="0" kern="1200" dirty="0">
                          <a:solidFill>
                            <a:schemeClr val="tx1"/>
                          </a:solidFill>
                          <a:effectLst/>
                          <a:latin typeface="+mn-lt"/>
                          <a:ea typeface="+mn-ea"/>
                          <a:cs typeface="+mn-cs"/>
                        </a:rPr>
                        <a:t>Director, BSAS</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Existing practices and interventions for stimulant use disorder</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ysClr val="windowText" lastClr="000000"/>
                          </a:solidFill>
                          <a:effectLst/>
                          <a:latin typeface="+mn-lt"/>
                          <a:ea typeface="+mn-ea"/>
                          <a:cs typeface="+mn-cs"/>
                          <a:hlinkClick r:id="rId5"/>
                        </a:rPr>
                        <a:t>Overview of existing practices and interventions for stimulant use disorder</a:t>
                      </a:r>
                      <a:endParaRPr lang="en-US" sz="1100" b="1" u="none"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490721376"/>
                  </a:ext>
                </a:extLst>
              </a:tr>
              <a:tr h="330576">
                <a:tc gridSpan="3">
                  <a:txBody>
                    <a:bodyPr/>
                    <a:lstStyle/>
                    <a:p>
                      <a:pPr marL="58738" marR="0" indent="0">
                        <a:lnSpc>
                          <a:spcPct val="115000"/>
                        </a:lnSpc>
                        <a:spcBef>
                          <a:spcPts val="0"/>
                        </a:spcBef>
                        <a:spcAft>
                          <a:spcPts val="0"/>
                        </a:spcAft>
                        <a:buFont typeface="Arial" panose="020B0604020202020204" pitchFamily="34" charset="0"/>
                        <a:buNone/>
                      </a:pPr>
                      <a:r>
                        <a:rPr lang="en-US" sz="1200" b="1" dirty="0">
                          <a:solidFill>
                            <a:schemeClr val="tx1"/>
                          </a:solidFill>
                          <a:effectLst/>
                          <a:latin typeface="+mj-lt"/>
                        </a:rPr>
                        <a:t>April 12, 2022</a:t>
                      </a:r>
                      <a:endParaRPr lang="en-US" sz="1200" b="1" dirty="0">
                        <a:solidFill>
                          <a:schemeClr val="tx1"/>
                        </a:solidFill>
                        <a:effectLst/>
                        <a:latin typeface="+mj-lt"/>
                        <a:ea typeface="Calibri"/>
                        <a:cs typeface="Times New Roman"/>
                      </a:endParaRPr>
                    </a:p>
                  </a:txBody>
                  <a:tcPr marL="24267" marR="24267" marT="9074" marB="9074" anchor="ctr">
                    <a:solidFill>
                      <a:schemeClr val="accent4">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049404">
                <a:tc>
                  <a:txBody>
                    <a:bodyPr/>
                    <a:lstStyle/>
                    <a:p>
                      <a:pPr marL="58738" marR="0" indent="0" algn="l" defTabSz="914400" rtl="0" eaLnBrk="1" latinLnBrk="0" hangingPunct="1">
                        <a:lnSpc>
                          <a:spcPct val="115000"/>
                        </a:lnSpc>
                        <a:spcBef>
                          <a:spcPts val="0"/>
                        </a:spcBef>
                        <a:spcAft>
                          <a:spcPts val="0"/>
                        </a:spcAft>
                      </a:pPr>
                      <a:r>
                        <a:rPr lang="en-US" sz="1100" b="1" i="0" kern="1200" dirty="0">
                          <a:solidFill>
                            <a:sysClr val="windowText" lastClr="000000"/>
                          </a:solidFill>
                          <a:effectLst/>
                          <a:latin typeface="+mj-lt"/>
                          <a:ea typeface="+mn-ea"/>
                          <a:cs typeface="+mn-cs"/>
                        </a:rPr>
                        <a:t>Secretary Sudders </a:t>
                      </a:r>
                      <a:r>
                        <a:rPr lang="en-US" sz="1100" b="0" i="1" kern="1200" dirty="0">
                          <a:solidFill>
                            <a:sysClr val="windowText" lastClr="000000"/>
                          </a:solidFill>
                          <a:effectLst/>
                          <a:latin typeface="+mj-lt"/>
                          <a:ea typeface="+mn-ea"/>
                          <a:cs typeface="+mn-cs"/>
                        </a:rPr>
                        <a:t>(chair)</a:t>
                      </a:r>
                    </a:p>
                    <a:p>
                      <a:pPr marL="58738" marR="0" indent="0" algn="l" defTabSz="914400" rtl="0" eaLnBrk="1" latinLnBrk="0" hangingPunct="1">
                        <a:lnSpc>
                          <a:spcPct val="115000"/>
                        </a:lnSpc>
                        <a:spcBef>
                          <a:spcPts val="0"/>
                        </a:spcBef>
                        <a:spcAft>
                          <a:spcPts val="0"/>
                        </a:spcAft>
                      </a:pPr>
                      <a:r>
                        <a:rPr lang="en-US" sz="1100" b="0" i="0" kern="1200" dirty="0">
                          <a:solidFill>
                            <a:sysClr val="windowText" lastClr="000000"/>
                          </a:solidFill>
                          <a:effectLst/>
                          <a:latin typeface="+mj-lt"/>
                          <a:ea typeface="+mn-ea"/>
                          <a:cs typeface="+mn-cs"/>
                        </a:rPr>
                        <a:t>Secretary, Executive Office of Health and Human Services</a:t>
                      </a:r>
                    </a:p>
                  </a:txBody>
                  <a:tcPr marL="24267" marR="24267" marT="9074" marB="9074" anchor="ctr">
                    <a:solidFill>
                      <a:schemeClr val="accent4">
                        <a:lumMod val="20000"/>
                        <a:lumOff val="80000"/>
                      </a:schemeClr>
                    </a:solidFill>
                  </a:tcPr>
                </a:tc>
                <a:tc>
                  <a:txBody>
                    <a:bodyPr/>
                    <a:lstStyle/>
                    <a:p>
                      <a:pPr marL="119063" marR="0" indent="0" algn="l" defTabSz="914400" rtl="0" eaLnBrk="1" latinLnBrk="0" hangingPunct="1">
                        <a:lnSpc>
                          <a:spcPct val="115000"/>
                        </a:lnSpc>
                        <a:spcBef>
                          <a:spcPts val="0"/>
                        </a:spcBef>
                        <a:spcAft>
                          <a:spcPts val="0"/>
                        </a:spcAft>
                      </a:pPr>
                      <a:r>
                        <a:rPr lang="en-US" sz="1100" kern="1200" dirty="0">
                          <a:solidFill>
                            <a:schemeClr val="tx1"/>
                          </a:solidFill>
                          <a:effectLst/>
                          <a:latin typeface="+mj-lt"/>
                          <a:ea typeface="+mn-ea"/>
                          <a:cs typeface="+mn-cs"/>
                        </a:rPr>
                        <a:t>Discussion of the Commission’s findings and working draft of the Commission’s report</a:t>
                      </a:r>
                    </a:p>
                  </a:txBody>
                  <a:tcPr marL="24267" marR="24267" marT="9074" marB="15193" anchor="ctr">
                    <a:solidFill>
                      <a:schemeClr val="accent4">
                        <a:lumMod val="20000"/>
                        <a:lumOff val="80000"/>
                      </a:schemeClr>
                    </a:solidFill>
                  </a:tcPr>
                </a:tc>
                <a:tc>
                  <a:txBody>
                    <a:bodyPr/>
                    <a:lstStyle/>
                    <a:p>
                      <a:pPr marL="111125" marR="0" lvl="0" indent="0" algn="l" defTabSz="914400" rtl="0" eaLnBrk="1" fontAlgn="auto" latinLnBrk="0" hangingPunct="1">
                        <a:lnSpc>
                          <a:spcPct val="115000"/>
                        </a:lnSpc>
                        <a:spcBef>
                          <a:spcPts val="0"/>
                        </a:spcBef>
                        <a:spcAft>
                          <a:spcPts val="0"/>
                        </a:spcAft>
                        <a:buClrTx/>
                        <a:buSzTx/>
                        <a:buFont typeface="Symbol"/>
                        <a:buNone/>
                        <a:tabLst/>
                        <a:defRPr/>
                      </a:pPr>
                      <a:r>
                        <a:rPr lang="en-US" sz="1100" b="1" u="none" kern="1200" dirty="0">
                          <a:solidFill>
                            <a:sysClr val="windowText" lastClr="000000"/>
                          </a:solidFill>
                          <a:effectLst/>
                          <a:latin typeface="+mn-lt"/>
                          <a:ea typeface="+mn-ea"/>
                          <a:cs typeface="+mn-cs"/>
                          <a:hlinkClick r:id="rId3"/>
                        </a:rPr>
                        <a:t>Commission charge</a:t>
                      </a:r>
                      <a:endParaRPr lang="en-US" sz="1100" b="1" u="none" kern="1200" dirty="0">
                        <a:solidFill>
                          <a:sysClr val="windowText" lastClr="000000"/>
                        </a:solidFill>
                        <a:effectLst/>
                        <a:latin typeface="+mn-lt"/>
                        <a:ea typeface="+mn-ea"/>
                        <a:cs typeface="+mn-cs"/>
                      </a:endParaRPr>
                    </a:p>
                  </a:txBody>
                  <a:tcPr marL="24267" marR="24267" marT="9074" marB="15193" anchor="c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9" name="TextBox 8"/>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C – Summary of Meetings and Input Provided to the Commission (cont.)</a:t>
            </a:r>
          </a:p>
        </p:txBody>
      </p:sp>
      <p:sp>
        <p:nvSpPr>
          <p:cNvPr id="5"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33</a:t>
            </a:fld>
            <a:endParaRPr lang="en-US" dirty="0">
              <a:latin typeface="+mj-lt"/>
            </a:endParaRPr>
          </a:p>
        </p:txBody>
      </p:sp>
    </p:spTree>
    <p:extLst>
      <p:ext uri="{BB962C8B-B14F-4D97-AF65-F5344CB8AC3E}">
        <p14:creationId xmlns:p14="http://schemas.microsoft.com/office/powerpoint/2010/main" val="2229832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609600" y="9144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kumimoji="0" lang="en-US" sz="1400" b="1" i="0" strike="noStrike" kern="0" cap="none" spc="0" normalizeH="0" baseline="0" noProof="0" dirty="0">
                <a:ln>
                  <a:noFill/>
                </a:ln>
                <a:solidFill>
                  <a:schemeClr val="bg1"/>
                </a:solidFill>
                <a:effectLst/>
                <a:uLnTx/>
                <a:uFillTx/>
                <a:latin typeface="+mj-lt"/>
              </a:rPr>
              <a:t>December </a:t>
            </a:r>
            <a:r>
              <a:rPr lang="en-US" sz="1400" kern="0" dirty="0">
                <a:solidFill>
                  <a:schemeClr val="bg1"/>
                </a:solidFill>
                <a:latin typeface="+mj-lt"/>
              </a:rPr>
              <a:t>8</a:t>
            </a:r>
            <a:r>
              <a:rPr kumimoji="0" lang="en-US" sz="1400" b="1" i="0" strike="noStrike" kern="0" cap="none" spc="0" normalizeH="0" baseline="0" noProof="0" dirty="0">
                <a:ln>
                  <a:noFill/>
                </a:ln>
                <a:solidFill>
                  <a:schemeClr val="bg1"/>
                </a:solidFill>
                <a:effectLst/>
                <a:uLnTx/>
                <a:uFillTx/>
                <a:latin typeface="+mj-lt"/>
              </a:rPr>
              <a:t>, 2021</a:t>
            </a: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kumimoji="0" lang="en-US" sz="1400" b="1" i="0" strike="noStrike" kern="0" cap="none" spc="0" normalizeH="0" baseline="0" noProof="0" dirty="0">
              <a:ln>
                <a:noFill/>
              </a:ln>
              <a:solidFill>
                <a:schemeClr val="bg1"/>
              </a:solidFill>
              <a:effectLst/>
              <a:uLnTx/>
              <a:uFillTx/>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400" b="0" u="sng" dirty="0">
                <a:solidFill>
                  <a:schemeClr val="bg1"/>
                </a:solidFill>
                <a:latin typeface="+mj-lt"/>
                <a:hlinkClick r:id="rId3">
                  <a:extLst>
                    <a:ext uri="{A12FA001-AC4F-418D-AE19-62706E023703}">
                      <ahyp:hlinkClr xmlns:ahyp="http://schemas.microsoft.com/office/drawing/2018/hyperlinkcolor" val="tx"/>
                    </a:ext>
                  </a:extLst>
                </a:hlinkClick>
              </a:rPr>
              <a:t>Commission on Methamphetamine Use Meeting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400" b="0" u="sng" dirty="0">
                <a:solidFill>
                  <a:schemeClr val="bg1"/>
                </a:solidFill>
                <a:latin typeface="+mj-lt"/>
                <a:hlinkClick r:id="rId4">
                  <a:extLst>
                    <a:ext uri="{A12FA001-AC4F-418D-AE19-62706E023703}">
                      <ahyp:hlinkClr xmlns:ahyp="http://schemas.microsoft.com/office/drawing/2018/hyperlinkcolor" val="tx"/>
                    </a:ext>
                  </a:extLst>
                </a:hlinkClick>
              </a:rPr>
              <a:t>DPH/BSAS Overview of Methamphetamine and Stimulant Use in Massachusetts</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a:tabLst/>
              <a:defRPr/>
            </a:pPr>
            <a:r>
              <a:rPr lang="en-US" sz="1400" b="0" u="sng" dirty="0">
                <a:solidFill>
                  <a:schemeClr val="bg1"/>
                </a:solidFill>
                <a:latin typeface="+mj-lt"/>
                <a:hlinkClick r:id="rId5">
                  <a:extLst>
                    <a:ext uri="{A12FA001-AC4F-418D-AE19-62706E023703}">
                      <ahyp:hlinkClr xmlns:ahyp="http://schemas.microsoft.com/office/drawing/2018/hyperlinkcolor" val="tx"/>
                    </a:ext>
                  </a:extLst>
                </a:hlinkClick>
              </a:rPr>
              <a:t>Navigating the New Stimulant Landscape Presentation by Traci Green, PhD</a:t>
            </a:r>
            <a:endParaRPr lang="en-US" sz="1400" b="0" u="sng" dirty="0">
              <a:solidFill>
                <a:schemeClr val="bg1"/>
              </a:solidFill>
              <a:latin typeface="+mj-lt"/>
              <a:hlinkClick r:id="rId6">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rgbClr val="9454C3"/>
              </a:solidFill>
              <a:latin typeface="+mj-lt"/>
              <a:hlinkClick r:id="rId6">
                <a:extLst>
                  <a:ext uri="{A12FA001-AC4F-418D-AE19-62706E023703}">
                    <ahyp:hlinkClr xmlns:ahyp="http://schemas.microsoft.com/office/drawing/2018/hyperlinkcolor" val="tx"/>
                  </a:ext>
                </a:extLst>
              </a:hlinkClick>
            </a:endParaRPr>
          </a:p>
          <a:p>
            <a:pPr marL="0" marR="0" lvl="0" indent="0" algn="l" defTabSz="914400" rtl="0" eaLnBrk="0" fontAlgn="base" latinLnBrk="0" hangingPunct="0">
              <a:lnSpc>
                <a:spcPct val="100000"/>
              </a:lnSpc>
              <a:spcBef>
                <a:spcPct val="0"/>
              </a:spcBef>
              <a:spcAft>
                <a:spcPts val="200"/>
              </a:spcAft>
              <a:buClrTx/>
              <a:buSzPct val="80000"/>
              <a:buNone/>
              <a:tabLst/>
              <a:defRPr/>
            </a:pPr>
            <a:r>
              <a:rPr lang="en-US" sz="1400" dirty="0">
                <a:solidFill>
                  <a:schemeClr val="bg1"/>
                </a:solidFill>
                <a:latin typeface="+mj-lt"/>
              </a:rPr>
              <a:t>January 11,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4"/>
              <a:tabLst/>
              <a:defRPr/>
            </a:pPr>
            <a:r>
              <a:rPr lang="en-US" sz="1400" b="0" u="sng" dirty="0">
                <a:solidFill>
                  <a:schemeClr val="bg1"/>
                </a:solidFill>
                <a:latin typeface="+mj-lt"/>
                <a:hlinkClick r:id="rId7">
                  <a:extLst>
                    <a:ext uri="{A12FA001-AC4F-418D-AE19-62706E023703}">
                      <ahyp:hlinkClr xmlns:ahyp="http://schemas.microsoft.com/office/drawing/2018/hyperlinkcolor" val="tx"/>
                    </a:ext>
                  </a:extLst>
                </a:hlinkClick>
              </a:rPr>
              <a:t>Commission on Methamphetamine Use Meeting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4"/>
              <a:tabLst/>
              <a:defRPr/>
            </a:pP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r>
              <a:rPr lang="en-US" sz="1400" dirty="0">
                <a:solidFill>
                  <a:schemeClr val="bg1"/>
                </a:solidFill>
                <a:latin typeface="+mj-lt"/>
              </a:rPr>
              <a:t>February 8,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5"/>
              <a:tabLst/>
              <a:defRPr/>
            </a:pPr>
            <a:r>
              <a:rPr lang="en-US" sz="1400" b="0" u="sng" dirty="0">
                <a:solidFill>
                  <a:schemeClr val="bg1"/>
                </a:solidFill>
                <a:latin typeface="+mj-lt"/>
                <a:hlinkClick r:id="rId8">
                  <a:extLst>
                    <a:ext uri="{A12FA001-AC4F-418D-AE19-62706E023703}">
                      <ahyp:hlinkClr xmlns:ahyp="http://schemas.microsoft.com/office/drawing/2018/hyperlinkcolor" val="tx"/>
                    </a:ext>
                  </a:extLst>
                </a:hlinkClick>
              </a:rPr>
              <a:t>Commission on Methamphetamine Use Meeting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5"/>
              <a:tabLst/>
              <a:defRPr/>
            </a:pPr>
            <a:r>
              <a:rPr lang="en-US" sz="1400" b="0" u="sng" dirty="0">
                <a:solidFill>
                  <a:schemeClr val="bg1"/>
                </a:solidFill>
                <a:latin typeface="+mj-lt"/>
                <a:hlinkClick r:id="rId9">
                  <a:extLst>
                    <a:ext uri="{A12FA001-AC4F-418D-AE19-62706E023703}">
                      <ahyp:hlinkClr xmlns:ahyp="http://schemas.microsoft.com/office/drawing/2018/hyperlinkcolor" val="tx"/>
                    </a:ext>
                  </a:extLst>
                </a:hlinkClick>
              </a:rPr>
              <a:t>Stimulant Use Within the LGBTQIA+ Community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5"/>
              <a:tabLst/>
              <a:defRPr/>
            </a:pPr>
            <a:r>
              <a:rPr lang="en-US" sz="1400" b="0" u="sng" dirty="0">
                <a:solidFill>
                  <a:schemeClr val="bg1"/>
                </a:solidFill>
                <a:latin typeface="+mj-lt"/>
                <a:hlinkClick r:id="rId10">
                  <a:extLst>
                    <a:ext uri="{A12FA001-AC4F-418D-AE19-62706E023703}">
                      <ahyp:hlinkClr xmlns:ahyp="http://schemas.microsoft.com/office/drawing/2018/hyperlinkcolor" val="tx"/>
                    </a:ext>
                  </a:extLst>
                </a:hlinkClick>
              </a:rPr>
              <a:t>START – Stimulant Treatment and Recovery Team Presentation</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5"/>
              <a:tabLst/>
              <a:defRPr/>
            </a:pPr>
            <a:r>
              <a:rPr lang="en-US" sz="1400" b="0" u="sng" dirty="0">
                <a:solidFill>
                  <a:schemeClr val="bg1"/>
                </a:solidFill>
                <a:latin typeface="+mj-lt"/>
                <a:hlinkClick r:id="rId11">
                  <a:extLst>
                    <a:ext uri="{A12FA001-AC4F-418D-AE19-62706E023703}">
                      <ahyp:hlinkClr xmlns:ahyp="http://schemas.microsoft.com/office/drawing/2018/hyperlinkcolor" val="tx"/>
                    </a:ext>
                  </a:extLst>
                </a:hlinkClick>
              </a:rPr>
              <a:t>Pilot Protocol for ATS Management of Methamphetamine Presentation</a:t>
            </a:r>
            <a:endParaRPr lang="en-US" sz="1400" b="0" u="sng" dirty="0">
              <a:solidFill>
                <a:schemeClr val="bg1"/>
              </a:solidFill>
              <a:latin typeface="+mj-lt"/>
            </a:endParaRPr>
          </a:p>
        </p:txBody>
      </p:sp>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D – Resources Reviewed by the Commission</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34</a:t>
            </a:fld>
            <a:endParaRPr lang="en-US" dirty="0">
              <a:latin typeface="+mj-lt"/>
            </a:endParaRPr>
          </a:p>
        </p:txBody>
      </p:sp>
    </p:spTree>
    <p:extLst>
      <p:ext uri="{BB962C8B-B14F-4D97-AF65-F5344CB8AC3E}">
        <p14:creationId xmlns:p14="http://schemas.microsoft.com/office/powerpoint/2010/main" val="2994504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bwMode="auto">
          <a:xfrm>
            <a:off x="609600" y="9144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lang="en-US" sz="1400" kern="0" dirty="0">
                <a:solidFill>
                  <a:schemeClr val="bg1"/>
                </a:solidFill>
                <a:latin typeface="+mj-lt"/>
              </a:rPr>
              <a:t>M</a:t>
            </a:r>
            <a:r>
              <a:rPr lang="en-US" sz="1400" dirty="0">
                <a:solidFill>
                  <a:schemeClr val="bg1"/>
                </a:solidFill>
                <a:latin typeface="+mj-lt"/>
              </a:rPr>
              <a:t>arch 8,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9"/>
              <a:tabLst/>
              <a:defRPr/>
            </a:pPr>
            <a:r>
              <a:rPr lang="en-US" sz="1400" b="0" u="sng" dirty="0">
                <a:solidFill>
                  <a:schemeClr val="bg1"/>
                </a:solidFill>
                <a:latin typeface="+mj-lt"/>
                <a:hlinkClick r:id="rId3">
                  <a:extLst>
                    <a:ext uri="{A12FA001-AC4F-418D-AE19-62706E023703}">
                      <ahyp:hlinkClr xmlns:ahyp="http://schemas.microsoft.com/office/drawing/2018/hyperlinkcolor" val="tx"/>
                    </a:ext>
                  </a:extLst>
                </a:hlinkClick>
              </a:rPr>
              <a:t>Commission on Methamphetamine Use Charge</a:t>
            </a: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9"/>
              <a:tabLst/>
              <a:defRPr/>
            </a:pPr>
            <a:r>
              <a:rPr lang="en-US" sz="1400" b="0" u="sng" dirty="0">
                <a:solidFill>
                  <a:schemeClr val="bg1"/>
                </a:solidFill>
                <a:latin typeface="+mj-lt"/>
                <a:hlinkClick r:id="rId4">
                  <a:extLst>
                    <a:ext uri="{A12FA001-AC4F-418D-AE19-62706E023703}">
                      <ahyp:hlinkClr xmlns:ahyp="http://schemas.microsoft.com/office/drawing/2018/hyperlinkcolor" val="tx"/>
                    </a:ext>
                  </a:extLst>
                </a:hlinkClick>
              </a:rPr>
              <a:t>One-Pot Methamphetamine Lab Flier</a:t>
            </a:r>
            <a:endParaRPr lang="en-US" sz="1400" b="0" u="sng" dirty="0">
              <a:solidFill>
                <a:schemeClr val="bg1"/>
              </a:solidFill>
              <a:latin typeface="+mj-lt"/>
            </a:endParaRPr>
          </a:p>
          <a:p>
            <a:pPr marL="342900" indent="-342900">
              <a:spcAft>
                <a:spcPts val="200"/>
              </a:spcAft>
              <a:buFont typeface="+mj-lt"/>
              <a:buAutoNum type="arabicPeriod" startAt="9"/>
              <a:defRPr/>
            </a:pPr>
            <a:r>
              <a:rPr lang="en-US" sz="1400" b="0" u="sng" dirty="0">
                <a:solidFill>
                  <a:schemeClr val="bg1"/>
                </a:solidFill>
                <a:latin typeface="+mj-lt"/>
                <a:hlinkClick r:id="rId5">
                  <a:extLst>
                    <a:ext uri="{A12FA001-AC4F-418D-AE19-62706E023703}">
                      <ahyp:hlinkClr xmlns:ahyp="http://schemas.microsoft.com/office/drawing/2018/hyperlinkcolor" val="tx"/>
                    </a:ext>
                  </a:extLst>
                </a:hlinkClick>
              </a:rPr>
              <a:t>Overview of Existing Practices and Interventions for Stimulant Use Disorder</a:t>
            </a:r>
            <a:endParaRPr lang="en-US" sz="1400" b="0" u="sng" dirty="0">
              <a:solidFill>
                <a:schemeClr val="bg1"/>
              </a:solidFill>
              <a:latin typeface="+mj-lt"/>
            </a:endParaRPr>
          </a:p>
          <a:p>
            <a:pPr marL="342900" indent="-342900">
              <a:spcAft>
                <a:spcPts val="200"/>
              </a:spcAft>
              <a:buFont typeface="+mj-lt"/>
              <a:buAutoNum type="arabicPeriod" startAt="12"/>
              <a:defRPr/>
            </a:pPr>
            <a:r>
              <a:rPr lang="en-US" sz="1400" b="0" u="sng" dirty="0">
                <a:solidFill>
                  <a:schemeClr val="bg1"/>
                </a:solidFill>
                <a:latin typeface="+mj-lt"/>
                <a:hlinkClick r:id="rId6">
                  <a:extLst>
                    <a:ext uri="{A12FA001-AC4F-418D-AE19-62706E023703}">
                      <ahyp:hlinkClr xmlns:ahyp="http://schemas.microsoft.com/office/drawing/2018/hyperlinkcolor" val="tx"/>
                    </a:ext>
                  </a:extLst>
                </a:hlinkClick>
              </a:rPr>
              <a:t>Trends in U.S. methamphetamine use and associated deaths (2021)</a:t>
            </a:r>
            <a:endParaRPr lang="en-US" sz="1400" b="0" u="sng" dirty="0">
              <a:solidFill>
                <a:schemeClr val="bg1"/>
              </a:solidFill>
              <a:latin typeface="+mj-lt"/>
            </a:endParaRPr>
          </a:p>
          <a:p>
            <a:pPr marL="342900" indent="-342900">
              <a:spcAft>
                <a:spcPts val="200"/>
              </a:spcAft>
              <a:buFont typeface="+mj-lt"/>
              <a:buAutoNum type="arabicPeriod" startAt="12"/>
              <a:defRPr/>
            </a:pPr>
            <a:r>
              <a:rPr lang="en-US" sz="1400" b="0" u="sng" dirty="0">
                <a:solidFill>
                  <a:schemeClr val="bg1"/>
                </a:solidFill>
                <a:latin typeface="+mj-lt"/>
                <a:hlinkClick r:id="rId7">
                  <a:extLst>
                    <a:ext uri="{A12FA001-AC4F-418D-AE19-62706E023703}">
                      <ahyp:hlinkClr xmlns:ahyp="http://schemas.microsoft.com/office/drawing/2018/hyperlinkcolor" val="tx"/>
                    </a:ext>
                  </a:extLst>
                </a:hlinkClick>
              </a:rPr>
              <a:t>Combination therapy for methamphetamine use disorder</a:t>
            </a:r>
            <a:r>
              <a:rPr lang="en-US" sz="1400" b="0" u="sng" dirty="0">
                <a:solidFill>
                  <a:schemeClr val="bg1"/>
                </a:solidFill>
                <a:latin typeface="+mj-lt"/>
              </a:rPr>
              <a:t> (2021)</a:t>
            </a:r>
          </a:p>
          <a:p>
            <a:pPr marL="342900" indent="-342900">
              <a:spcAft>
                <a:spcPts val="200"/>
              </a:spcAft>
              <a:buFont typeface="+mj-lt"/>
              <a:buAutoNum type="arabicPeriod" startAt="12"/>
              <a:defRPr/>
            </a:pPr>
            <a:r>
              <a:rPr lang="en-US" sz="1400" b="0" u="sng" dirty="0">
                <a:solidFill>
                  <a:schemeClr val="bg1"/>
                </a:solidFill>
                <a:latin typeface="+mj-lt"/>
                <a:hlinkClick r:id="rId8">
                  <a:extLst>
                    <a:ext uri="{A12FA001-AC4F-418D-AE19-62706E023703}">
                      <ahyp:hlinkClr xmlns:ahyp="http://schemas.microsoft.com/office/drawing/2018/hyperlinkcolor" val="tx"/>
                    </a:ext>
                  </a:extLst>
                </a:hlinkClick>
              </a:rPr>
              <a:t>State and Community Efforts to Address Stimulant Use (May 2021)</a:t>
            </a:r>
            <a:endParaRPr lang="en-US" sz="1400" b="0" u="sng" dirty="0">
              <a:solidFill>
                <a:schemeClr val="bg1"/>
              </a:solidFill>
              <a:latin typeface="+mj-lt"/>
            </a:endParaRPr>
          </a:p>
          <a:p>
            <a:pPr marL="342900" indent="-342900">
              <a:spcAft>
                <a:spcPts val="200"/>
              </a:spcAft>
              <a:buFont typeface="+mj-lt"/>
              <a:buAutoNum type="arabicPeriod" startAt="12"/>
              <a:defRPr/>
            </a:pPr>
            <a:r>
              <a:rPr lang="en-US" sz="1400" b="0" u="sng" dirty="0">
                <a:solidFill>
                  <a:schemeClr val="bg1"/>
                </a:solidFill>
                <a:latin typeface="+mj-lt"/>
                <a:hlinkClick r:id="rId9">
                  <a:extLst>
                    <a:ext uri="{A12FA001-AC4F-418D-AE19-62706E023703}">
                      <ahyp:hlinkClr xmlns:ahyp="http://schemas.microsoft.com/office/drawing/2018/hyperlinkcolor" val="tx"/>
                    </a:ext>
                  </a:extLst>
                </a:hlinkClick>
              </a:rPr>
              <a:t>Bureau of Justice Assistance </a:t>
            </a:r>
            <a:r>
              <a:rPr lang="en-US" sz="1400" b="0" u="sng" dirty="0" err="1">
                <a:solidFill>
                  <a:schemeClr val="bg1"/>
                </a:solidFill>
                <a:latin typeface="+mj-lt"/>
                <a:hlinkClick r:id="rId9">
                  <a:extLst>
                    <a:ext uri="{A12FA001-AC4F-418D-AE19-62706E023703}">
                      <ahyp:hlinkClr xmlns:ahyp="http://schemas.microsoft.com/office/drawing/2018/hyperlinkcolor" val="tx"/>
                    </a:ext>
                  </a:extLst>
                </a:hlinkClick>
              </a:rPr>
              <a:t>COSSAP</a:t>
            </a:r>
            <a:r>
              <a:rPr lang="en-US" sz="1400" b="0" u="sng" dirty="0">
                <a:solidFill>
                  <a:schemeClr val="bg1"/>
                </a:solidFill>
                <a:latin typeface="+mj-lt"/>
                <a:hlinkClick r:id="rId9">
                  <a:extLst>
                    <a:ext uri="{A12FA001-AC4F-418D-AE19-62706E023703}">
                      <ahyp:hlinkClr xmlns:ahyp="http://schemas.microsoft.com/office/drawing/2018/hyperlinkcolor" val="tx"/>
                    </a:ext>
                  </a:extLst>
                </a:hlinkClick>
              </a:rPr>
              <a:t> Law Enforcement and First Responder Diversion</a:t>
            </a: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0" marR="0" lvl="0" indent="0" algn="l" defTabSz="914400" rtl="0" eaLnBrk="0" fontAlgn="base" latinLnBrk="0" hangingPunct="0">
              <a:lnSpc>
                <a:spcPct val="100000"/>
              </a:lnSpc>
              <a:spcBef>
                <a:spcPct val="0"/>
              </a:spcBef>
              <a:spcAft>
                <a:spcPts val="200"/>
              </a:spcAft>
              <a:buClrTx/>
              <a:buSzPct val="80000"/>
              <a:buNone/>
              <a:tabLst/>
              <a:defRPr/>
            </a:pPr>
            <a:r>
              <a:rPr lang="en-US" sz="1400" dirty="0">
                <a:solidFill>
                  <a:schemeClr val="bg1"/>
                </a:solidFill>
                <a:latin typeface="+mj-lt"/>
              </a:rPr>
              <a:t>April 12, 2022</a:t>
            </a:r>
          </a:p>
          <a:p>
            <a:pPr marL="0" marR="0" lvl="0" indent="0" algn="l" defTabSz="914400" rtl="0" eaLnBrk="0" fontAlgn="base" latinLnBrk="0" hangingPunct="0">
              <a:lnSpc>
                <a:spcPct val="100000"/>
              </a:lnSpc>
              <a:spcBef>
                <a:spcPct val="0"/>
              </a:spcBef>
              <a:spcAft>
                <a:spcPts val="200"/>
              </a:spcAft>
              <a:buClrTx/>
              <a:buSzPct val="80000"/>
              <a:buNone/>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6"/>
              <a:tabLst/>
              <a:defRPr/>
            </a:pPr>
            <a:r>
              <a:rPr lang="en-US" sz="1400" b="0" u="sng" dirty="0">
                <a:solidFill>
                  <a:schemeClr val="bg1"/>
                </a:solidFill>
                <a:latin typeface="+mj-lt"/>
              </a:rPr>
              <a:t>Methamphetamine Assessment and Analysis Report authored by the Institute for Community Health in Nov. 2021 (one-pager)</a:t>
            </a: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6"/>
              <a:tabLst/>
              <a:defRPr/>
            </a:pPr>
            <a:r>
              <a:rPr lang="en-US" sz="1400" b="0" u="sng" dirty="0">
                <a:solidFill>
                  <a:schemeClr val="bg1"/>
                </a:solidFill>
                <a:latin typeface="+mj-lt"/>
              </a:rPr>
              <a:t>Institute for Community Health – Methamphetamine Assessment and Analysis Report (full report)</a:t>
            </a: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6"/>
              <a:tabLst/>
              <a:defRPr/>
            </a:pPr>
            <a:endParaRPr lang="en-US" sz="1400" b="0" u="sng" dirty="0">
              <a:solidFill>
                <a:schemeClr val="bg1"/>
              </a:solidFill>
              <a:latin typeface="+mj-lt"/>
            </a:endParaRPr>
          </a:p>
          <a:p>
            <a:pPr marL="342900" marR="0" lvl="0" indent="-342900" algn="l" defTabSz="914400" rtl="0" eaLnBrk="0" fontAlgn="base" latinLnBrk="0" hangingPunct="0">
              <a:lnSpc>
                <a:spcPct val="100000"/>
              </a:lnSpc>
              <a:spcBef>
                <a:spcPct val="0"/>
              </a:spcBef>
              <a:spcAft>
                <a:spcPts val="200"/>
              </a:spcAft>
              <a:buClrTx/>
              <a:buSzPct val="80000"/>
              <a:buFont typeface="+mj-lt"/>
              <a:buAutoNum type="arabicPeriod" startAt="18"/>
              <a:tabLst/>
              <a:defRPr/>
            </a:pPr>
            <a:endParaRPr lang="en-US" sz="1400" b="0" u="sng" dirty="0">
              <a:solidFill>
                <a:schemeClr val="bg1"/>
              </a:solidFill>
              <a:latin typeface="+mj-lt"/>
            </a:endParaRPr>
          </a:p>
        </p:txBody>
      </p:sp>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D – Resources Reviewed by the Commission (cont.)</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35</a:t>
            </a:fld>
            <a:endParaRPr lang="en-US" dirty="0">
              <a:latin typeface="+mj-lt"/>
            </a:endParaRPr>
          </a:p>
        </p:txBody>
      </p:sp>
    </p:spTree>
    <p:extLst>
      <p:ext uri="{BB962C8B-B14F-4D97-AF65-F5344CB8AC3E}">
        <p14:creationId xmlns:p14="http://schemas.microsoft.com/office/powerpoint/2010/main" val="208979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E – First Responder Resources</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36</a:t>
            </a:fld>
            <a:endParaRPr lang="en-US" dirty="0">
              <a:latin typeface="+mj-lt"/>
            </a:endParaRPr>
          </a:p>
        </p:txBody>
      </p:sp>
      <p:pic>
        <p:nvPicPr>
          <p:cNvPr id="3" name="Picture 2" descr="Timeline&#10;&#10;Description automatically generated with low confidence">
            <a:extLst>
              <a:ext uri="{FF2B5EF4-FFF2-40B4-BE49-F238E27FC236}">
                <a16:creationId xmlns:a16="http://schemas.microsoft.com/office/drawing/2014/main" id="{692EF65B-7F26-45FF-823F-836DBB6B7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390" y="914400"/>
            <a:ext cx="6794610" cy="5029200"/>
          </a:xfrm>
          <a:prstGeom prst="rect">
            <a:avLst/>
          </a:prstGeom>
        </p:spPr>
      </p:pic>
    </p:spTree>
    <p:extLst>
      <p:ext uri="{BB962C8B-B14F-4D97-AF65-F5344CB8AC3E}">
        <p14:creationId xmlns:p14="http://schemas.microsoft.com/office/powerpoint/2010/main" val="3333603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E – First Responder Resources (cont.)</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37</a:t>
            </a:fld>
            <a:endParaRPr lang="en-US" dirty="0">
              <a:latin typeface="+mj-lt"/>
            </a:endParaRPr>
          </a:p>
        </p:txBody>
      </p:sp>
      <p:pic>
        <p:nvPicPr>
          <p:cNvPr id="5" name="Picture 4" descr="A picture containing table&#10;&#10;Description automatically generated">
            <a:extLst>
              <a:ext uri="{FF2B5EF4-FFF2-40B4-BE49-F238E27FC236}">
                <a16:creationId xmlns:a16="http://schemas.microsoft.com/office/drawing/2014/main" id="{CAEB1E0C-4661-4868-B044-6FD7FF143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958" y="914400"/>
            <a:ext cx="6829042" cy="5029200"/>
          </a:xfrm>
          <a:prstGeom prst="rect">
            <a:avLst/>
          </a:prstGeom>
        </p:spPr>
      </p:pic>
    </p:spTree>
    <p:extLst>
      <p:ext uri="{BB962C8B-B14F-4D97-AF65-F5344CB8AC3E}">
        <p14:creationId xmlns:p14="http://schemas.microsoft.com/office/powerpoint/2010/main" val="1482827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E – First Responder Resources (cont.)</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38</a:t>
            </a:fld>
            <a:endParaRPr lang="en-US" dirty="0">
              <a:latin typeface="+mj-lt"/>
            </a:endParaRPr>
          </a:p>
        </p:txBody>
      </p:sp>
      <p:pic>
        <p:nvPicPr>
          <p:cNvPr id="3" name="Picture 2" descr="A picture containing text&#10;&#10;Description automatically generated">
            <a:extLst>
              <a:ext uri="{FF2B5EF4-FFF2-40B4-BE49-F238E27FC236}">
                <a16:creationId xmlns:a16="http://schemas.microsoft.com/office/drawing/2014/main" id="{255303A8-2484-42C4-939D-03B0B2E41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958" y="916031"/>
            <a:ext cx="6829042" cy="5067672"/>
          </a:xfrm>
          <a:prstGeom prst="rect">
            <a:avLst/>
          </a:prstGeom>
        </p:spPr>
      </p:pic>
    </p:spTree>
    <p:extLst>
      <p:ext uri="{BB962C8B-B14F-4D97-AF65-F5344CB8AC3E}">
        <p14:creationId xmlns:p14="http://schemas.microsoft.com/office/powerpoint/2010/main" val="254620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600" b="1" dirty="0">
                <a:solidFill>
                  <a:schemeClr val="bg1"/>
                </a:solidFill>
                <a:latin typeface="Gill Sans MT" panose="020B0502020104020203" pitchFamily="34" charset="0"/>
              </a:rPr>
              <a:t>Appendix E – First Responder Resources (cont.)</a:t>
            </a:r>
          </a:p>
        </p:txBody>
      </p:sp>
      <p:sp>
        <p:nvSpPr>
          <p:cNvPr id="7"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39</a:t>
            </a:fld>
            <a:endParaRPr lang="en-US" dirty="0">
              <a:latin typeface="+mj-lt"/>
            </a:endParaRPr>
          </a:p>
        </p:txBody>
      </p:sp>
      <p:pic>
        <p:nvPicPr>
          <p:cNvPr id="4" name="Picture 3" descr="A picture containing table&#10;&#10;Description automatically generated">
            <a:extLst>
              <a:ext uri="{FF2B5EF4-FFF2-40B4-BE49-F238E27FC236}">
                <a16:creationId xmlns:a16="http://schemas.microsoft.com/office/drawing/2014/main" id="{96AA57CA-DC3B-44EC-B756-AFE8CF769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884" y="916031"/>
            <a:ext cx="6869013" cy="5067672"/>
          </a:xfrm>
          <a:prstGeom prst="rect">
            <a:avLst/>
          </a:prstGeom>
        </p:spPr>
      </p:pic>
    </p:spTree>
    <p:extLst>
      <p:ext uri="{BB962C8B-B14F-4D97-AF65-F5344CB8AC3E}">
        <p14:creationId xmlns:p14="http://schemas.microsoft.com/office/powerpoint/2010/main" val="311899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4582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200"/>
              </a:spcAft>
              <a:buSzPct val="100000"/>
            </a:pPr>
            <a:r>
              <a:rPr lang="en-US" sz="1400" dirty="0">
                <a:solidFill>
                  <a:schemeClr val="bg1"/>
                </a:solidFill>
                <a:latin typeface="+mj-lt"/>
              </a:rPr>
              <a:t>The Co</a:t>
            </a:r>
            <a:r>
              <a:rPr lang="en-US" sz="1400" kern="0" dirty="0">
                <a:solidFill>
                  <a:schemeClr val="bg1"/>
                </a:solidFill>
              </a:rPr>
              <a:t>mmission was required to submit its findings and recommendations to the Clerks of the Senate and House of Representatives, the Joint Committee on Mental Health, Substance Use and Recovery, the Joint Committee on Public Health, the Joint Committee on Public Safety and Homeland Security and the Senate and House Committees on Ways and Means not later than March 31, 2022.</a:t>
            </a:r>
          </a:p>
          <a:p>
            <a:pPr marL="228600" indent="-228600">
              <a:spcBef>
                <a:spcPts val="0"/>
              </a:spcBef>
              <a:spcAft>
                <a:spcPts val="1200"/>
              </a:spcAft>
              <a:buSzPct val="100000"/>
            </a:pPr>
            <a:r>
              <a:rPr lang="en-US" sz="1400" kern="0" dirty="0">
                <a:solidFill>
                  <a:schemeClr val="bg1"/>
                </a:solidFill>
              </a:rPr>
              <a:t>At the Commission’s February 8, 2022 meeting, members determined that the breadth of their charges and the remaining topics to be covered necessitated additional time to allow for a more in-depth discussion of its findings and report. The Secretary submitted a letter to the Clerks of the Senate and House of Representatives on March 1, 2022 indicating that the Commission’s report would be filed no later than April 30, 2022.</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 Overview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4</a:t>
            </a:fld>
            <a:endParaRPr lang="en-US" dirty="0">
              <a:latin typeface="+mj-lt"/>
            </a:endParaRPr>
          </a:p>
        </p:txBody>
      </p:sp>
    </p:spTree>
    <p:extLst>
      <p:ext uri="{BB962C8B-B14F-4D97-AF65-F5344CB8AC3E}">
        <p14:creationId xmlns:p14="http://schemas.microsoft.com/office/powerpoint/2010/main" val="61428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70DEA5-2998-4825-BDB9-FDCF193BCC5C}"/>
              </a:ext>
            </a:extLst>
          </p:cNvPr>
          <p:cNvSpPr txBox="1"/>
          <p:nvPr/>
        </p:nvSpPr>
        <p:spPr>
          <a:xfrm>
            <a:off x="641868" y="5158770"/>
            <a:ext cx="8197332" cy="784830"/>
          </a:xfrm>
          <a:prstGeom prst="rect">
            <a:avLst/>
          </a:prstGeom>
          <a:noFill/>
        </p:spPr>
        <p:txBody>
          <a:bodyPr wrap="square" rtlCol="0">
            <a:spAutoFit/>
          </a:bodyPr>
          <a:lstStyle/>
          <a:p>
            <a:r>
              <a:rPr lang="en-US" sz="900" u="sng" dirty="0">
                <a:solidFill>
                  <a:schemeClr val="bg1"/>
                </a:solidFill>
              </a:rPr>
              <a:t>Note:</a:t>
            </a:r>
            <a:r>
              <a:rPr lang="en-US" sz="900" dirty="0">
                <a:solidFill>
                  <a:schemeClr val="bg1"/>
                </a:solidFill>
              </a:rPr>
              <a:t> definitions adapted from the following sources:</a:t>
            </a:r>
          </a:p>
          <a:p>
            <a:pPr marL="169863" indent="-169863"/>
            <a:r>
              <a:rPr lang="en-US" sz="900" dirty="0">
                <a:solidFill>
                  <a:schemeClr val="bg1"/>
                </a:solidFill>
              </a:rPr>
              <a:t>  1. DEA Fact Sheets: </a:t>
            </a:r>
            <a:r>
              <a:rPr lang="en-US" sz="900" dirty="0">
                <a:solidFill>
                  <a:schemeClr val="bg1"/>
                </a:solidFill>
                <a:hlinkClick r:id="rId3"/>
              </a:rPr>
              <a:t>https://www.dea.gov/sites/default/files/2020-06/Amphetamines-2020_0.pdf</a:t>
            </a:r>
            <a:r>
              <a:rPr lang="en-US" sz="900" dirty="0">
                <a:solidFill>
                  <a:schemeClr val="bg1"/>
                </a:solidFill>
              </a:rPr>
              <a:t>; </a:t>
            </a:r>
            <a:r>
              <a:rPr lang="en-US" sz="900" dirty="0">
                <a:solidFill>
                  <a:schemeClr val="bg1"/>
                </a:solidFill>
                <a:hlinkClick r:id="rId4"/>
              </a:rPr>
              <a:t>https://www.dea.gov/sites/default/files/2020-06/Methamphetamine-2020_0.pdf</a:t>
            </a:r>
            <a:r>
              <a:rPr lang="en-US" sz="900" dirty="0">
                <a:solidFill>
                  <a:schemeClr val="bg1"/>
                </a:solidFill>
              </a:rPr>
              <a:t>; </a:t>
            </a:r>
            <a:r>
              <a:rPr lang="en-US" sz="900" dirty="0">
                <a:solidFill>
                  <a:schemeClr val="bg1"/>
                </a:solidFill>
                <a:hlinkClick r:id="rId5"/>
              </a:rPr>
              <a:t>https://www.dea.gov/sites/default/files/2020-06/Stimulants-2020.pdf</a:t>
            </a:r>
            <a:endParaRPr lang="en-US" sz="900" dirty="0">
              <a:solidFill>
                <a:schemeClr val="bg1"/>
              </a:solidFill>
            </a:endParaRPr>
          </a:p>
          <a:p>
            <a:r>
              <a:rPr lang="en-US" sz="900" dirty="0">
                <a:solidFill>
                  <a:schemeClr val="bg1"/>
                </a:solidFill>
              </a:rPr>
              <a:t>  2. BSAS website: </a:t>
            </a:r>
            <a:r>
              <a:rPr lang="en-US" sz="900" dirty="0">
                <a:solidFill>
                  <a:schemeClr val="bg1"/>
                </a:solidFill>
                <a:hlinkClick r:id="rId6"/>
              </a:rPr>
              <a:t>https://www.mass.gov/service-details/substance-addiction-services-descriptions</a:t>
            </a:r>
            <a:endParaRPr lang="en-US" sz="900" dirty="0">
              <a:solidFill>
                <a:schemeClr val="bg1"/>
              </a:solidFill>
            </a:endParaRPr>
          </a:p>
          <a:p>
            <a:r>
              <a:rPr lang="en-US" sz="900" dirty="0">
                <a:solidFill>
                  <a:schemeClr val="bg1"/>
                </a:solidFill>
              </a:rPr>
              <a:t>  3. Massachusetts Behavioral Health Partnership:</a:t>
            </a:r>
            <a:r>
              <a:rPr lang="en-US" sz="900" dirty="0">
                <a:solidFill>
                  <a:srgbClr val="FFFF00"/>
                </a:solidFill>
              </a:rPr>
              <a:t> </a:t>
            </a:r>
            <a:r>
              <a:rPr lang="en-US" sz="900" dirty="0">
                <a:solidFill>
                  <a:srgbClr val="FFFF00"/>
                </a:solidFill>
                <a:hlinkClick r:id="rId7"/>
              </a:rPr>
              <a:t>https://www.masspartnership.com/pdf/MNC-E-ATS.pdf</a:t>
            </a:r>
            <a:r>
              <a:rPr lang="en-US" sz="900" dirty="0">
                <a:solidFill>
                  <a:srgbClr val="FFFF00"/>
                </a:solidFill>
              </a:rPr>
              <a:t> </a:t>
            </a:r>
          </a:p>
        </p:txBody>
      </p:sp>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800"/>
              </a:spcAft>
              <a:buSzPct val="100000"/>
            </a:pPr>
            <a:r>
              <a:rPr lang="en-US" sz="1200" u="sng" kern="0" dirty="0">
                <a:solidFill>
                  <a:schemeClr val="bg1"/>
                </a:solidFill>
              </a:rPr>
              <a:t>Amphetamines:</a:t>
            </a:r>
            <a:r>
              <a:rPr lang="en-US" sz="1200" kern="0" dirty="0">
                <a:solidFill>
                  <a:schemeClr val="bg1"/>
                </a:solidFill>
              </a:rPr>
              <a:t> a class of central nervous system stimulants. Can be legally prescribed and used to treat attention-deficit hyperactivity disorder (ADHD) under the name Adderall and Ritalin. They can be highly addictive if used incorrectly/recreationally.</a:t>
            </a:r>
          </a:p>
          <a:p>
            <a:pPr marL="228600" indent="-228600">
              <a:spcBef>
                <a:spcPts val="0"/>
              </a:spcBef>
              <a:spcAft>
                <a:spcPts val="800"/>
              </a:spcAft>
              <a:buSzPct val="100000"/>
            </a:pPr>
            <a:r>
              <a:rPr lang="en-US" sz="1200" u="sng" kern="0" dirty="0">
                <a:solidFill>
                  <a:schemeClr val="bg1"/>
                </a:solidFill>
              </a:rPr>
              <a:t>Methamphetamines:</a:t>
            </a:r>
            <a:r>
              <a:rPr lang="en-US" sz="1200" kern="0" dirty="0">
                <a:solidFill>
                  <a:schemeClr val="bg1"/>
                </a:solidFill>
              </a:rPr>
              <a:t> a potent amphetamine, which can be legally-prescribed for certain medical conditions, eg, to treat obesity and ADHD. Regular methamphetamine is a pill or powder, while crystal methamphetamine resembles glass fragments or shiny blue-white “rocks” of various sizes.</a:t>
            </a:r>
          </a:p>
          <a:p>
            <a:pPr marL="228600" indent="-228600">
              <a:spcBef>
                <a:spcPts val="0"/>
              </a:spcBef>
              <a:spcAft>
                <a:spcPts val="800"/>
              </a:spcAft>
              <a:buSzPct val="100000"/>
            </a:pPr>
            <a:r>
              <a:rPr lang="en-US" sz="1200" u="sng" kern="0" dirty="0">
                <a:solidFill>
                  <a:schemeClr val="bg1"/>
                </a:solidFill>
              </a:rPr>
              <a:t>All Stimulants:</a:t>
            </a:r>
            <a:r>
              <a:rPr lang="en-US" sz="1200" kern="0" dirty="0">
                <a:solidFill>
                  <a:schemeClr val="bg1"/>
                </a:solidFill>
              </a:rPr>
              <a:t> term encompassing all amphetamines, methamphetamine, and crack/cocaine.</a:t>
            </a:r>
          </a:p>
          <a:p>
            <a:pPr marL="228600" indent="-228600">
              <a:spcBef>
                <a:spcPts val="0"/>
              </a:spcBef>
              <a:spcAft>
                <a:spcPts val="800"/>
              </a:spcAft>
              <a:buSzPct val="100000"/>
            </a:pPr>
            <a:r>
              <a:rPr lang="en-US" sz="1200" u="sng" kern="0" dirty="0">
                <a:solidFill>
                  <a:schemeClr val="bg1"/>
                </a:solidFill>
              </a:rPr>
              <a:t>Acute Treatment Services (ATS):</a:t>
            </a:r>
            <a:r>
              <a:rPr lang="en-US" sz="1200" kern="0" dirty="0">
                <a:solidFill>
                  <a:schemeClr val="bg1"/>
                </a:solidFill>
              </a:rPr>
              <a:t> ATS programs provide inpatient medical management of withdrawal (often referred to as detoxification) to persons with addictive disorders who are dependent on medications, illicit drugs, or alcohol and are at risk of experiencing physical withdrawal.</a:t>
            </a:r>
          </a:p>
          <a:p>
            <a:pPr marL="228600" indent="-228600">
              <a:spcBef>
                <a:spcPts val="0"/>
              </a:spcBef>
              <a:spcAft>
                <a:spcPts val="800"/>
              </a:spcAft>
              <a:buSzPct val="100000"/>
            </a:pPr>
            <a:r>
              <a:rPr lang="en-US" sz="1200" u="sng" kern="0" dirty="0">
                <a:solidFill>
                  <a:schemeClr val="bg1"/>
                </a:solidFill>
              </a:rPr>
              <a:t>Enhanced Acute Treatment Services (E-ATS):</a:t>
            </a:r>
            <a:r>
              <a:rPr lang="en-US" sz="1200" kern="0" dirty="0">
                <a:solidFill>
                  <a:schemeClr val="bg1"/>
                </a:solidFill>
              </a:rPr>
              <a:t> ATS programming for individuals with co-occurring addiction and mental health disorders that both require a 24-hour level of care. E-ATS patients require both medical management of withdrawal by an inpatient, 24-hour, medically-monitored evaluation, care, and treatment facility, as well as 24-hour care and treatment for their mental health needs, including thorough psychopharmacologic evaluation and treatment for stabilization.</a:t>
            </a:r>
          </a:p>
          <a:p>
            <a:pPr marL="228600" indent="-228600">
              <a:spcBef>
                <a:spcPts val="0"/>
              </a:spcBef>
              <a:spcAft>
                <a:spcPts val="800"/>
              </a:spcAft>
              <a:buSzPct val="100000"/>
            </a:pPr>
            <a:r>
              <a:rPr lang="en-US" sz="1200" u="sng" kern="0" dirty="0">
                <a:solidFill>
                  <a:schemeClr val="bg1"/>
                </a:solidFill>
              </a:rPr>
              <a:t>Clinical Stabilization Services (CSS):</a:t>
            </a:r>
            <a:r>
              <a:rPr lang="en-US" sz="1200" kern="0" dirty="0">
                <a:solidFill>
                  <a:schemeClr val="bg1"/>
                </a:solidFill>
              </a:rPr>
              <a:t> CSS programs provide short-term stabilization services following ATS to persons with addictive disorders who are no longer at risk for withdrawal.</a:t>
            </a:r>
          </a:p>
          <a:p>
            <a:pPr marL="228600" indent="-228600">
              <a:spcBef>
                <a:spcPts val="0"/>
              </a:spcBef>
              <a:spcAft>
                <a:spcPts val="800"/>
              </a:spcAft>
              <a:buSzPct val="100000"/>
            </a:pPr>
            <a:r>
              <a:rPr lang="en-US" sz="1200" u="sng" kern="0" dirty="0">
                <a:solidFill>
                  <a:schemeClr val="bg1"/>
                </a:solidFill>
              </a:rPr>
              <a:t>Transitional Support Services (TSS):</a:t>
            </a:r>
            <a:r>
              <a:rPr lang="en-US" sz="1200" kern="0" dirty="0">
                <a:solidFill>
                  <a:schemeClr val="bg1"/>
                </a:solidFill>
              </a:rPr>
              <a:t> TSS programs provide intermediate residential support services for people who need a safe and structured environment to support their recovery process after medical management of withdrawal. These programs are designed to transition individuals from acute treatment services to residential rehabilitation.</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Background – Key Definitions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5</a:t>
            </a:fld>
            <a:endParaRPr lang="en-US" dirty="0">
              <a:latin typeface="+mj-lt"/>
            </a:endParaRPr>
          </a:p>
        </p:txBody>
      </p:sp>
    </p:spTree>
    <p:extLst>
      <p:ext uri="{BB962C8B-B14F-4D97-AF65-F5344CB8AC3E}">
        <p14:creationId xmlns:p14="http://schemas.microsoft.com/office/powerpoint/2010/main" val="278539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000"/>
              </a:spcAft>
              <a:buSzPct val="100000"/>
            </a:pPr>
            <a:r>
              <a:rPr lang="en-US" sz="1200" u="sng" kern="0" dirty="0">
                <a:solidFill>
                  <a:schemeClr val="bg1"/>
                </a:solidFill>
              </a:rPr>
              <a:t>Contingency Management:</a:t>
            </a:r>
            <a:r>
              <a:rPr lang="en-US" sz="1200" kern="0" dirty="0">
                <a:solidFill>
                  <a:schemeClr val="bg1"/>
                </a:solidFill>
              </a:rPr>
              <a:t> an evidenced-based, outpatient treatment approach that utilizes positive incentives to promote cessation or reduction of substance use and engagement in treatment. In most cases, participants receive cash, vouchers, or other rewards in response to urine toxicology screens that are negative for non-prescribed substances and other positive behavior changes consistent with participants’ recovery goals, eg, showing up to appointments, compliance with medication regimen, etc. Bonuses increase with each positive outcome, such that with the accumulation of negative toxicology screens over time, patients can earn greater and greater rewards for each subsequent negative screen that is </a:t>
            </a:r>
            <a:r>
              <a:rPr lang="en-US" sz="1200" kern="0" dirty="0" err="1">
                <a:solidFill>
                  <a:schemeClr val="bg1"/>
                </a:solidFill>
              </a:rPr>
              <a:t>completed.</a:t>
            </a:r>
            <a:r>
              <a:rPr lang="en-US" sz="1200" kern="0" baseline="30000" dirty="0" err="1">
                <a:solidFill>
                  <a:schemeClr val="bg1"/>
                </a:solidFill>
              </a:rPr>
              <a:t>1</a:t>
            </a:r>
            <a:endParaRPr lang="en-US" sz="1200" kern="0" baseline="30000" dirty="0">
              <a:solidFill>
                <a:schemeClr val="bg1"/>
              </a:solidFill>
            </a:endParaRPr>
          </a:p>
          <a:p>
            <a:pPr marL="0" indent="0">
              <a:spcBef>
                <a:spcPts val="0"/>
              </a:spcBef>
              <a:spcAft>
                <a:spcPts val="1000"/>
              </a:spcAft>
              <a:buSzPct val="100000"/>
              <a:buNone/>
            </a:pPr>
            <a:r>
              <a:rPr lang="en-US" sz="1200" dirty="0">
                <a:solidFill>
                  <a:schemeClr val="bg1"/>
                </a:solidFill>
              </a:rPr>
              <a:t>In 2019, the Harm Reduction Commission utilized the following definitions in its </a:t>
            </a:r>
            <a:r>
              <a:rPr lang="en-US" sz="1200" dirty="0" err="1">
                <a:solidFill>
                  <a:schemeClr val="bg1"/>
                </a:solidFill>
                <a:hlinkClick r:id="rId3"/>
              </a:rPr>
              <a:t>report</a:t>
            </a:r>
            <a:r>
              <a:rPr lang="en-US" sz="1200" dirty="0" err="1">
                <a:solidFill>
                  <a:schemeClr val="bg1"/>
                </a:solidFill>
              </a:rPr>
              <a:t>:</a:t>
            </a:r>
            <a:r>
              <a:rPr lang="en-US" sz="1200" baseline="30000" dirty="0" err="1">
                <a:solidFill>
                  <a:schemeClr val="bg1"/>
                </a:solidFill>
              </a:rPr>
              <a:t>2</a:t>
            </a:r>
            <a:endParaRPr lang="en-US" sz="1200" u="sng" kern="0" baseline="30000" dirty="0">
              <a:solidFill>
                <a:srgbClr val="FFC000"/>
              </a:solidFill>
            </a:endParaRPr>
          </a:p>
          <a:p>
            <a:pPr marL="228600" indent="-228600">
              <a:spcBef>
                <a:spcPts val="0"/>
              </a:spcBef>
              <a:spcAft>
                <a:spcPts val="1000"/>
              </a:spcAft>
              <a:buSzPct val="100000"/>
            </a:pPr>
            <a:r>
              <a:rPr lang="en-US" sz="1200" u="sng" kern="0" dirty="0">
                <a:solidFill>
                  <a:schemeClr val="bg1"/>
                </a:solidFill>
              </a:rPr>
              <a:t>Harm Reduction:</a:t>
            </a:r>
            <a:r>
              <a:rPr lang="en-US" sz="1200" kern="0" dirty="0">
                <a:solidFill>
                  <a:schemeClr val="bg1"/>
                </a:solidFill>
              </a:rPr>
              <a:t> A spectrum of evidence-based and evidence-informed strategies including safer use, managed use, and abstinence to meet people who use drugs (</a:t>
            </a:r>
            <a:r>
              <a:rPr lang="en-US" sz="1200" kern="0" dirty="0" err="1">
                <a:solidFill>
                  <a:schemeClr val="bg1"/>
                </a:solidFill>
              </a:rPr>
              <a:t>PWUD</a:t>
            </a:r>
            <a:r>
              <a:rPr lang="en-US" sz="1200" kern="0" dirty="0">
                <a:solidFill>
                  <a:schemeClr val="bg1"/>
                </a:solidFill>
              </a:rPr>
              <a:t>) “where they’re at,” preserve their dignity, and address conditions of use along with the use itself. There is no universal definition or formula for implementation. As harm reduction approaches and interventions should reflect specific individual and community needs, program and policy design must reflect the diversity of settings and input from all relevant stakeholders.</a:t>
            </a:r>
          </a:p>
          <a:p>
            <a:pPr marL="228600" indent="-228600">
              <a:spcBef>
                <a:spcPts val="0"/>
              </a:spcBef>
              <a:spcAft>
                <a:spcPts val="1000"/>
              </a:spcAft>
              <a:buSzPct val="100000"/>
            </a:pPr>
            <a:r>
              <a:rPr lang="en-US" sz="1200" u="sng" kern="0" dirty="0">
                <a:solidFill>
                  <a:schemeClr val="bg1"/>
                </a:solidFill>
              </a:rPr>
              <a:t>Supervised Consumption Site:</a:t>
            </a:r>
            <a:r>
              <a:rPr lang="en-US" sz="1200" kern="0" dirty="0">
                <a:solidFill>
                  <a:schemeClr val="bg1"/>
                </a:solidFill>
              </a:rPr>
              <a:t> Supervised Consumption Sites (SCS), alternatively known as Overdose Prevention Sites, are a tool of harm reduction that primarily aim to reduce the acute risks of disease transmission through unhygienic injection and prevent drug-related overdose deaths. Most </a:t>
            </a:r>
            <a:r>
              <a:rPr lang="en-US" sz="1200" kern="0" dirty="0" err="1">
                <a:solidFill>
                  <a:schemeClr val="bg1"/>
                </a:solidFill>
              </a:rPr>
              <a:t>SCSs</a:t>
            </a:r>
            <a:r>
              <a:rPr lang="en-US" sz="1200" kern="0" dirty="0">
                <a:solidFill>
                  <a:schemeClr val="bg1"/>
                </a:solidFill>
              </a:rPr>
              <a:t> focus on injection drug use, however, some allow or include space for other types of consumption. Some </a:t>
            </a:r>
            <a:r>
              <a:rPr lang="en-US" sz="1200" kern="0" dirty="0" err="1">
                <a:solidFill>
                  <a:schemeClr val="bg1"/>
                </a:solidFill>
              </a:rPr>
              <a:t>SCSs</a:t>
            </a:r>
            <a:r>
              <a:rPr lang="en-US" sz="1200" kern="0" dirty="0">
                <a:solidFill>
                  <a:schemeClr val="bg1"/>
                </a:solidFill>
              </a:rPr>
              <a:t> connect individuals with addiction treatment and other health and social services. </a:t>
            </a:r>
            <a:r>
              <a:rPr lang="en-US" sz="1200" kern="0" dirty="0" err="1">
                <a:solidFill>
                  <a:schemeClr val="bg1"/>
                </a:solidFill>
              </a:rPr>
              <a:t>SCSs</a:t>
            </a:r>
            <a:r>
              <a:rPr lang="en-US" sz="1200" kern="0" dirty="0">
                <a:solidFill>
                  <a:schemeClr val="bg1"/>
                </a:solidFill>
              </a:rPr>
              <a:t> provide drug users with sterile consumption equipment and emergency care in the event of overdose. </a:t>
            </a:r>
            <a:r>
              <a:rPr lang="en-US" sz="1200" kern="0" dirty="0" err="1">
                <a:solidFill>
                  <a:schemeClr val="bg1"/>
                </a:solidFill>
              </a:rPr>
              <a:t>SCSs</a:t>
            </a:r>
            <a:r>
              <a:rPr lang="en-US" sz="1200" kern="0" dirty="0">
                <a:solidFill>
                  <a:schemeClr val="bg1"/>
                </a:solidFill>
              </a:rPr>
              <a:t> are spaces where people who use drugs (</a:t>
            </a:r>
            <a:r>
              <a:rPr lang="en-US" sz="1200" kern="0" dirty="0" err="1">
                <a:solidFill>
                  <a:schemeClr val="bg1"/>
                </a:solidFill>
              </a:rPr>
              <a:t>PWUD</a:t>
            </a:r>
            <a:r>
              <a:rPr lang="en-US" sz="1200" kern="0" dirty="0">
                <a:solidFill>
                  <a:schemeClr val="bg1"/>
                </a:solidFill>
              </a:rPr>
              <a:t>) can ingest pre-obtained substances in the presence of trained staff who provide clinical monitoring. </a:t>
            </a:r>
            <a:r>
              <a:rPr lang="en-US" sz="1200" kern="0" dirty="0" err="1">
                <a:solidFill>
                  <a:schemeClr val="bg1"/>
                </a:solidFill>
              </a:rPr>
              <a:t>SCSs</a:t>
            </a:r>
            <a:r>
              <a:rPr lang="en-US" sz="1200" kern="0" dirty="0">
                <a:solidFill>
                  <a:schemeClr val="bg1"/>
                </a:solidFill>
              </a:rPr>
              <a:t> may be free-standing, mobile, or attached to or part of another facility. </a:t>
            </a:r>
            <a:r>
              <a:rPr lang="en-US" sz="1200" kern="0" dirty="0" err="1">
                <a:solidFill>
                  <a:schemeClr val="bg1"/>
                </a:solidFill>
              </a:rPr>
              <a:t>SCSs</a:t>
            </a:r>
            <a:r>
              <a:rPr lang="en-US" sz="1200" kern="0" dirty="0">
                <a:solidFill>
                  <a:schemeClr val="bg1"/>
                </a:solidFill>
              </a:rPr>
              <a:t> tend to be located in settings that are experiencing problems of public use and primarily support sub-populations of users with limited opportunities for hygienic consumption. </a:t>
            </a:r>
            <a:r>
              <a:rPr lang="en-US" sz="1200" kern="0" dirty="0" err="1">
                <a:solidFill>
                  <a:schemeClr val="bg1"/>
                </a:solidFill>
              </a:rPr>
              <a:t>SCSs</a:t>
            </a:r>
            <a:r>
              <a:rPr lang="en-US" sz="1200" kern="0" dirty="0">
                <a:solidFill>
                  <a:schemeClr val="bg1"/>
                </a:solidFill>
              </a:rPr>
              <a:t> may offer additional services such as sterile injecting equipment to take home, counseling services before, during and after drug consumption, primary medical care, testing for HIV and Hepatitis C, and referral to appropriate services.</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Background – Key Definitions (cont.)</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6</a:t>
            </a:fld>
            <a:endParaRPr lang="en-US" dirty="0">
              <a:latin typeface="+mj-lt"/>
            </a:endParaRPr>
          </a:p>
        </p:txBody>
      </p:sp>
      <p:sp>
        <p:nvSpPr>
          <p:cNvPr id="8" name="TextBox 7">
            <a:extLst>
              <a:ext uri="{FF2B5EF4-FFF2-40B4-BE49-F238E27FC236}">
                <a16:creationId xmlns:a16="http://schemas.microsoft.com/office/drawing/2014/main" id="{13AE06E8-4ABB-49EA-B923-09DEFF8FEF37}"/>
              </a:ext>
            </a:extLst>
          </p:cNvPr>
          <p:cNvSpPr txBox="1"/>
          <p:nvPr/>
        </p:nvSpPr>
        <p:spPr>
          <a:xfrm>
            <a:off x="489468" y="5511969"/>
            <a:ext cx="8197332" cy="784830"/>
          </a:xfrm>
          <a:prstGeom prst="rect">
            <a:avLst/>
          </a:prstGeom>
          <a:noFill/>
        </p:spPr>
        <p:txBody>
          <a:bodyPr wrap="square" rtlCol="0">
            <a:spAutoFit/>
          </a:bodyPr>
          <a:lstStyle/>
          <a:p>
            <a:r>
              <a:rPr lang="en-US" sz="900" u="sng" dirty="0">
                <a:solidFill>
                  <a:schemeClr val="bg1"/>
                </a:solidFill>
              </a:rPr>
              <a:t>Notes</a:t>
            </a:r>
            <a:endParaRPr lang="en-US" sz="900" dirty="0">
              <a:solidFill>
                <a:schemeClr val="bg1"/>
              </a:solidFill>
            </a:endParaRPr>
          </a:p>
          <a:p>
            <a:pPr marL="1084263" indent="-1084263"/>
            <a:r>
              <a:rPr lang="en-US" sz="900" dirty="0">
                <a:solidFill>
                  <a:schemeClr val="bg1"/>
                </a:solidFill>
              </a:rPr>
              <a:t>  1. START presentation: </a:t>
            </a:r>
            <a:r>
              <a:rPr lang="en-US" sz="900" dirty="0">
                <a:solidFill>
                  <a:schemeClr val="bg1"/>
                </a:solidFill>
                <a:hlinkClick r:id="rId4"/>
              </a:rPr>
              <a:t>https://www.mass.gov/doc/start-stimulant-treatment-and-recovery-team-presentation-2822-0/download</a:t>
            </a:r>
            <a:endParaRPr lang="en-US" sz="900" dirty="0">
              <a:solidFill>
                <a:schemeClr val="bg1"/>
              </a:solidFill>
            </a:endParaRPr>
          </a:p>
          <a:p>
            <a:pPr marL="1084263" indent="-912813"/>
            <a:r>
              <a:rPr lang="en-US" sz="900" dirty="0">
                <a:solidFill>
                  <a:schemeClr val="bg1"/>
                </a:solidFill>
              </a:rPr>
              <a:t>Contingency management: what it is and why psychiatrists should want to use it: </a:t>
            </a:r>
            <a:r>
              <a:rPr lang="en-US" sz="900" dirty="0">
                <a:solidFill>
                  <a:schemeClr val="bg1"/>
                </a:solidFill>
                <a:hlinkClick r:id="rId5"/>
              </a:rPr>
              <a:t>https://www.ncbi.nlm.nih.gov/pmc/articles/PMC3083448/</a:t>
            </a:r>
            <a:r>
              <a:rPr lang="en-US" sz="900" dirty="0">
                <a:solidFill>
                  <a:schemeClr val="bg1"/>
                </a:solidFill>
              </a:rPr>
              <a:t> </a:t>
            </a:r>
          </a:p>
          <a:p>
            <a:pPr marL="171450" indent="-171450"/>
            <a:r>
              <a:rPr lang="en-US" sz="900" dirty="0">
                <a:solidFill>
                  <a:schemeClr val="bg1"/>
                </a:solidFill>
              </a:rPr>
              <a:t>  2. Definition of Supervised Consumption Site slightly adapted for the context of this report. </a:t>
            </a:r>
            <a:r>
              <a:rPr lang="en-US" sz="900" dirty="0">
                <a:solidFill>
                  <a:schemeClr val="bg1"/>
                </a:solidFill>
                <a:hlinkClick r:id="rId3"/>
              </a:rPr>
              <a:t>https://www.mass.gov/doc/harm-reduction-commission-report-3-1-2019/download</a:t>
            </a:r>
            <a:r>
              <a:rPr lang="en-US" sz="900" dirty="0">
                <a:solidFill>
                  <a:schemeClr val="bg1"/>
                </a:solidFill>
              </a:rPr>
              <a:t> </a:t>
            </a:r>
          </a:p>
        </p:txBody>
      </p:sp>
    </p:spTree>
    <p:extLst>
      <p:ext uri="{BB962C8B-B14F-4D97-AF65-F5344CB8AC3E}">
        <p14:creationId xmlns:p14="http://schemas.microsoft.com/office/powerpoint/2010/main" val="269506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000"/>
              </a:spcAft>
              <a:buSzPct val="100000"/>
            </a:pPr>
            <a:r>
              <a:rPr lang="en-US" sz="1400" kern="0" dirty="0">
                <a:solidFill>
                  <a:schemeClr val="bg1"/>
                </a:solidFill>
              </a:rPr>
              <a:t>Although much attention has been focused on the ongoing opioid crisis, stimulant-related overdose deaths from methamphetamines and cocaine have increased dramatically over the past decade.</a:t>
            </a:r>
          </a:p>
          <a:p>
            <a:pPr marL="228600" indent="-228600">
              <a:spcBef>
                <a:spcPts val="0"/>
              </a:spcBef>
              <a:spcAft>
                <a:spcPts val="1000"/>
              </a:spcAft>
              <a:buSzPct val="100000"/>
            </a:pPr>
            <a:r>
              <a:rPr lang="en-US" sz="1400" kern="0" dirty="0">
                <a:solidFill>
                  <a:schemeClr val="bg1"/>
                </a:solidFill>
              </a:rPr>
              <a:t>About 1 in 5 (13,942; 19.8%) of the 70,237 drug overdose deaths that occurred in the United States in 2019 involved cocaine, a 34.4% increase from 2016. </a:t>
            </a:r>
          </a:p>
          <a:p>
            <a:pPr marL="228600" indent="-228600">
              <a:spcBef>
                <a:spcPts val="0"/>
              </a:spcBef>
              <a:spcAft>
                <a:spcPts val="1000"/>
              </a:spcAft>
              <a:buSzPct val="100000"/>
            </a:pPr>
            <a:r>
              <a:rPr lang="en-US" sz="1400" kern="0" dirty="0">
                <a:solidFill>
                  <a:schemeClr val="bg1"/>
                </a:solidFill>
              </a:rPr>
              <a:t>Drug overdose deaths involving synthetic opioids and methamphetamine have shifted geographically. From 2018 to 2019, the largest increase in death rates involving synthetic opioids occurred in the West (67.9%) while the largest increase in death rates involving psychostimulants occurred in the Northeast (43.8%).</a:t>
            </a:r>
            <a:r>
              <a:rPr lang="en-US" sz="1400" kern="0" baseline="30000" dirty="0">
                <a:solidFill>
                  <a:schemeClr val="bg1"/>
                </a:solidFill>
              </a:rPr>
              <a:t>1</a:t>
            </a:r>
          </a:p>
          <a:p>
            <a:pPr marL="228600" indent="-228600">
              <a:spcBef>
                <a:spcPts val="0"/>
              </a:spcBef>
              <a:spcAft>
                <a:spcPts val="1000"/>
              </a:spcAft>
              <a:buSzPct val="100000"/>
            </a:pPr>
            <a:r>
              <a:rPr lang="en-US" sz="1400" kern="0" dirty="0">
                <a:solidFill>
                  <a:schemeClr val="bg1"/>
                </a:solidFill>
              </a:rPr>
              <a:t>From 2016 to 2017, death rates involving cocaine and psychostimulants increased across age groups, racial/ethnic groups, county urbanization levels, and multiple states. </a:t>
            </a:r>
          </a:p>
          <a:p>
            <a:pPr marL="228600" indent="-228600">
              <a:spcBef>
                <a:spcPts val="0"/>
              </a:spcBef>
              <a:spcAft>
                <a:spcPts val="1000"/>
              </a:spcAft>
              <a:buSzPct val="100000"/>
            </a:pPr>
            <a:r>
              <a:rPr lang="en-US" sz="1400" kern="0" dirty="0">
                <a:solidFill>
                  <a:schemeClr val="bg1"/>
                </a:solidFill>
              </a:rPr>
              <a:t>Opioids were also involved in 72.7% of cocaine-involved deaths, primarily synthetic opioids like fentanyl.</a:t>
            </a:r>
          </a:p>
          <a:p>
            <a:pPr marL="228600" indent="-228600">
              <a:spcBef>
                <a:spcPts val="0"/>
              </a:spcBef>
              <a:spcAft>
                <a:spcPts val="1000"/>
              </a:spcAft>
              <a:buSzPct val="100000"/>
            </a:pPr>
            <a:r>
              <a:rPr lang="en-US" sz="1400" kern="0" dirty="0">
                <a:solidFill>
                  <a:schemeClr val="bg1"/>
                </a:solidFill>
              </a:rPr>
              <a:t>Synthetic opioids appear to be the primary driver of cocaine-involved death rate increases, and recent data point to increasing synthetic opioid involvement in psychostimulant-involved deaths.</a:t>
            </a:r>
          </a:p>
          <a:p>
            <a:pPr marL="0" indent="0">
              <a:spcBef>
                <a:spcPts val="0"/>
              </a:spcBef>
              <a:spcAft>
                <a:spcPts val="1000"/>
              </a:spcAft>
              <a:buSzPct val="100000"/>
              <a:buNone/>
            </a:pPr>
            <a:endParaRPr lang="en-US" sz="1400" kern="0" dirty="0">
              <a:solidFill>
                <a:schemeClr val="bg1"/>
              </a:solidFill>
            </a:endParaRPr>
          </a:p>
          <a:p>
            <a:pPr marL="228600" indent="-228600">
              <a:spcBef>
                <a:spcPts val="0"/>
              </a:spcBef>
              <a:spcAft>
                <a:spcPts val="1000"/>
              </a:spcAft>
              <a:buSzPct val="100000"/>
            </a:pPr>
            <a:endParaRPr lang="en-US" sz="1400" kern="0" dirty="0">
              <a:solidFill>
                <a:schemeClr val="bg1"/>
              </a:solidFill>
            </a:endParaRPr>
          </a:p>
          <a:p>
            <a:pPr marL="0" indent="0">
              <a:spcBef>
                <a:spcPts val="0"/>
              </a:spcBef>
              <a:spcAft>
                <a:spcPts val="1000"/>
              </a:spcAft>
              <a:buSzPct val="100000"/>
              <a:buNone/>
            </a:pPr>
            <a:endParaRPr lang="en-US" sz="1400" kern="0" baseline="30000" dirty="0">
              <a:solidFill>
                <a:srgbClr val="FFFF00"/>
              </a:solidFill>
            </a:endParaRPr>
          </a:p>
          <a:p>
            <a:pPr marL="0" indent="0">
              <a:spcBef>
                <a:spcPts val="0"/>
              </a:spcBef>
              <a:spcAft>
                <a:spcPts val="1000"/>
              </a:spcAft>
              <a:buSzPct val="100000"/>
              <a:buNone/>
            </a:pPr>
            <a:endParaRPr lang="en-US" sz="1400" kern="0" baseline="30000" dirty="0">
              <a:solidFill>
                <a:srgbClr val="FFFF00"/>
              </a:solidFill>
            </a:endParaRPr>
          </a:p>
          <a:p>
            <a:pPr marL="0" indent="0">
              <a:spcBef>
                <a:spcPts val="0"/>
              </a:spcBef>
              <a:spcAft>
                <a:spcPts val="1000"/>
              </a:spcAft>
              <a:buSzPct val="100000"/>
              <a:buNone/>
            </a:pPr>
            <a:endParaRPr lang="en-US" sz="1400" kern="0" baseline="30000" dirty="0">
              <a:solidFill>
                <a:schemeClr val="bg1"/>
              </a:solidFill>
            </a:endParaRPr>
          </a:p>
          <a:p>
            <a:pPr marL="0" indent="0">
              <a:spcBef>
                <a:spcPts val="0"/>
              </a:spcBef>
              <a:spcAft>
                <a:spcPts val="1000"/>
              </a:spcAft>
              <a:buSzPct val="100000"/>
              <a:buNone/>
            </a:pPr>
            <a:r>
              <a:rPr lang="en-US" sz="1000" kern="0" baseline="30000" dirty="0">
                <a:solidFill>
                  <a:schemeClr val="bg1"/>
                </a:solidFill>
              </a:rPr>
              <a:t>1</a:t>
            </a:r>
            <a:r>
              <a:rPr lang="en-US" sz="1000" kern="0" dirty="0">
                <a:solidFill>
                  <a:schemeClr val="bg1"/>
                </a:solidFill>
              </a:rPr>
              <a:t> CDC: (</a:t>
            </a:r>
            <a:r>
              <a:rPr lang="en-US" sz="1000" kern="0" dirty="0">
                <a:solidFill>
                  <a:schemeClr val="bg1"/>
                </a:solidFill>
                <a:hlinkClick r:id="rId3">
                  <a:extLst>
                    <a:ext uri="{A12FA001-AC4F-418D-AE19-62706E023703}">
                      <ahyp:hlinkClr xmlns:ahyp="http://schemas.microsoft.com/office/drawing/2018/hyperlinkcolor" val="tx"/>
                    </a:ext>
                  </a:extLst>
                </a:hlinkClick>
              </a:rPr>
              <a:t>https://www.cdc.gov/drugoverdose/deaths/</a:t>
            </a:r>
            <a:r>
              <a:rPr lang="en-US" sz="1000" kern="0" dirty="0">
                <a:solidFill>
                  <a:schemeClr val="bg1"/>
                </a:solidFill>
              </a:rPr>
              <a:t>) </a:t>
            </a:r>
          </a:p>
          <a:p>
            <a:pPr marL="228600" indent="-228600">
              <a:spcBef>
                <a:spcPts val="0"/>
              </a:spcBef>
              <a:spcAft>
                <a:spcPts val="1000"/>
              </a:spcAft>
              <a:buSzPct val="100000"/>
            </a:pPr>
            <a:endParaRPr lang="en-US" sz="1400" kern="0" dirty="0">
              <a:solidFill>
                <a:schemeClr val="bg1"/>
              </a:solidFill>
            </a:endParaRPr>
          </a:p>
          <a:p>
            <a:pPr marL="228600" indent="-228600">
              <a:spcBef>
                <a:spcPts val="0"/>
              </a:spcBef>
              <a:spcAft>
                <a:spcPts val="1000"/>
              </a:spcAft>
              <a:buSzPct val="100000"/>
            </a:pPr>
            <a:endParaRPr lang="en-US" sz="14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Background – Stimulant Use – National Trends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7</a:t>
            </a:fld>
            <a:endParaRPr lang="en-US" dirty="0">
              <a:latin typeface="+mj-lt"/>
            </a:endParaRPr>
          </a:p>
        </p:txBody>
      </p:sp>
    </p:spTree>
    <p:extLst>
      <p:ext uri="{BB962C8B-B14F-4D97-AF65-F5344CB8AC3E}">
        <p14:creationId xmlns:p14="http://schemas.microsoft.com/office/powerpoint/2010/main" val="176149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spcAft>
                <a:spcPts val="1000"/>
              </a:spcAft>
              <a:buSzPct val="100000"/>
            </a:pPr>
            <a:r>
              <a:rPr lang="en-US" sz="1200" kern="0" dirty="0">
                <a:solidFill>
                  <a:schemeClr val="bg1"/>
                </a:solidFill>
              </a:rPr>
              <a:t>In Massachusetts, the number of deaths involving stimulants has increased significantly since 2010, and this increase has been closely linked to increases in opioid-related overdose deaths.</a:t>
            </a:r>
          </a:p>
          <a:p>
            <a:pPr marL="228600" indent="-228600">
              <a:spcBef>
                <a:spcPts val="0"/>
              </a:spcBef>
              <a:spcAft>
                <a:spcPts val="1000"/>
              </a:spcAft>
              <a:buSzPct val="100000"/>
            </a:pPr>
            <a:r>
              <a:rPr lang="en-US" sz="1200" kern="0" dirty="0">
                <a:solidFill>
                  <a:schemeClr val="bg1"/>
                </a:solidFill>
              </a:rPr>
              <a:t>Massachusetts has seen an increase in use of stimulants such as cocaine and methamphetamine, in addition to overdoses and deaths involving these substances.</a:t>
            </a:r>
          </a:p>
          <a:p>
            <a:pPr marL="228600" indent="-228600">
              <a:spcBef>
                <a:spcPts val="0"/>
              </a:spcBef>
              <a:spcAft>
                <a:spcPts val="1000"/>
              </a:spcAft>
              <a:buSzPct val="100000"/>
            </a:pPr>
            <a:r>
              <a:rPr lang="en-US" sz="1200" kern="0" dirty="0">
                <a:solidFill>
                  <a:schemeClr val="bg1"/>
                </a:solidFill>
              </a:rPr>
              <a:t>In 2020 there were 1,124 deaths from stimulants and 103 attributed to methamphetamine.</a:t>
            </a:r>
          </a:p>
          <a:p>
            <a:pPr marL="228600" indent="-228600">
              <a:spcBef>
                <a:spcPts val="0"/>
              </a:spcBef>
              <a:spcAft>
                <a:spcPts val="1000"/>
              </a:spcAft>
              <a:buSzPct val="100000"/>
            </a:pPr>
            <a:r>
              <a:rPr lang="en-US" sz="1200" kern="0" dirty="0">
                <a:solidFill>
                  <a:schemeClr val="bg1"/>
                </a:solidFill>
              </a:rPr>
              <a:t>Rates of methamphetamine use are higher in Suffolk County and the eastern portions of the state, consumed largely among the white non-Hispanic population.</a:t>
            </a:r>
          </a:p>
          <a:p>
            <a:pPr marL="228600" indent="-228600">
              <a:spcBef>
                <a:spcPts val="0"/>
              </a:spcBef>
              <a:spcAft>
                <a:spcPts val="1000"/>
              </a:spcAft>
              <a:buSzPct val="100000"/>
            </a:pPr>
            <a:r>
              <a:rPr lang="en-US" sz="1200" kern="0" dirty="0">
                <a:solidFill>
                  <a:schemeClr val="bg1"/>
                </a:solidFill>
              </a:rPr>
              <a:t>Based on DPH BSAS data, consumption of crack cocaine is seen statewide and has a higher prevalence among African-American and Latinx populations.</a:t>
            </a:r>
          </a:p>
          <a:p>
            <a:pPr marL="228600" indent="-228600">
              <a:spcBef>
                <a:spcPts val="0"/>
              </a:spcBef>
              <a:spcAft>
                <a:spcPts val="1000"/>
              </a:spcAft>
              <a:buSzPct val="100000"/>
            </a:pPr>
            <a:r>
              <a:rPr lang="en-US" sz="1200" kern="0" dirty="0">
                <a:solidFill>
                  <a:schemeClr val="bg1"/>
                </a:solidFill>
              </a:rPr>
              <a:t>Cross-contamination of stimulants with fentanyl is of great concern.</a:t>
            </a:r>
          </a:p>
          <a:p>
            <a:pPr marL="0" indent="0">
              <a:spcBef>
                <a:spcPts val="0"/>
              </a:spcBef>
              <a:spcAft>
                <a:spcPts val="1000"/>
              </a:spcAft>
              <a:buSzPct val="100000"/>
              <a:buNone/>
            </a:pPr>
            <a:endParaRPr lang="en-US" sz="1200" kern="0" dirty="0">
              <a:solidFill>
                <a:schemeClr val="bg1"/>
              </a:solidFill>
            </a:endParaRP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Background – Stimulant Use in the Commonwealth</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8</a:t>
            </a:fld>
            <a:endParaRPr lang="en-US" dirty="0">
              <a:latin typeface="+mj-lt"/>
            </a:endParaRPr>
          </a:p>
        </p:txBody>
      </p:sp>
      <p:pic>
        <p:nvPicPr>
          <p:cNvPr id="3" name="Picture 2">
            <a:extLst>
              <a:ext uri="{FF2B5EF4-FFF2-40B4-BE49-F238E27FC236}">
                <a16:creationId xmlns:a16="http://schemas.microsoft.com/office/drawing/2014/main" id="{997A77A6-DACE-42D3-BB20-1206C955944E}"/>
              </a:ext>
            </a:extLst>
          </p:cNvPr>
          <p:cNvPicPr>
            <a:picLocks noChangeAspect="1"/>
          </p:cNvPicPr>
          <p:nvPr/>
        </p:nvPicPr>
        <p:blipFill rotWithShape="1">
          <a:blip r:embed="rId3"/>
          <a:srcRect b="10486"/>
          <a:stretch/>
        </p:blipFill>
        <p:spPr>
          <a:xfrm>
            <a:off x="318467" y="3581400"/>
            <a:ext cx="4101133" cy="1951404"/>
          </a:xfrm>
          <a:prstGeom prst="rect">
            <a:avLst/>
          </a:prstGeom>
        </p:spPr>
      </p:pic>
      <p:pic>
        <p:nvPicPr>
          <p:cNvPr id="8" name="Picture 7">
            <a:extLst>
              <a:ext uri="{FF2B5EF4-FFF2-40B4-BE49-F238E27FC236}">
                <a16:creationId xmlns:a16="http://schemas.microsoft.com/office/drawing/2014/main" id="{B7D7407C-5D9E-4293-8778-949247917C11}"/>
              </a:ext>
            </a:extLst>
          </p:cNvPr>
          <p:cNvPicPr>
            <a:picLocks noChangeAspect="1"/>
          </p:cNvPicPr>
          <p:nvPr/>
        </p:nvPicPr>
        <p:blipFill rotWithShape="1">
          <a:blip r:embed="rId4"/>
          <a:srcRect b="10724"/>
          <a:stretch/>
        </p:blipFill>
        <p:spPr>
          <a:xfrm>
            <a:off x="4784811" y="3581400"/>
            <a:ext cx="4101133" cy="1951404"/>
          </a:xfrm>
          <a:prstGeom prst="rect">
            <a:avLst/>
          </a:prstGeom>
        </p:spPr>
      </p:pic>
      <p:sp>
        <p:nvSpPr>
          <p:cNvPr id="2" name="TextBox 1">
            <a:extLst>
              <a:ext uri="{FF2B5EF4-FFF2-40B4-BE49-F238E27FC236}">
                <a16:creationId xmlns:a16="http://schemas.microsoft.com/office/drawing/2014/main" id="{B1C31E52-3D5A-4C07-9B40-8C22E464FC64}"/>
              </a:ext>
            </a:extLst>
          </p:cNvPr>
          <p:cNvSpPr txBox="1"/>
          <p:nvPr/>
        </p:nvSpPr>
        <p:spPr>
          <a:xfrm>
            <a:off x="304800" y="5562600"/>
            <a:ext cx="4114801" cy="347339"/>
          </a:xfrm>
          <a:prstGeom prst="rect">
            <a:avLst/>
          </a:prstGeom>
          <a:noFill/>
        </p:spPr>
        <p:txBody>
          <a:bodyPr wrap="square" rtlCol="0">
            <a:spAutoFit/>
          </a:bodyPr>
          <a:lstStyle/>
          <a:p>
            <a:pPr>
              <a:lnSpc>
                <a:spcPct val="107000"/>
              </a:lnSpc>
              <a:spcAft>
                <a:spcPts val="800"/>
              </a:spcAft>
            </a:pPr>
            <a:r>
              <a:rPr lang="en-US" sz="800" u="sng" dirty="0">
                <a:solidFill>
                  <a:schemeClr val="bg1"/>
                </a:solidFill>
                <a:latin typeface="+mj-lt"/>
              </a:rPr>
              <a:t>Source:</a:t>
            </a:r>
            <a:r>
              <a:rPr lang="en-US" sz="800" dirty="0">
                <a:solidFill>
                  <a:schemeClr val="bg1"/>
                </a:solidFill>
                <a:latin typeface="+mj-lt"/>
              </a:rPr>
              <a:t> Case Mix data is administered by CHIA and includes discharge records from approximately 70 acute hospitals in Massachusetts</a:t>
            </a:r>
          </a:p>
        </p:txBody>
      </p:sp>
      <p:sp>
        <p:nvSpPr>
          <p:cNvPr id="10" name="TextBox 9">
            <a:extLst>
              <a:ext uri="{FF2B5EF4-FFF2-40B4-BE49-F238E27FC236}">
                <a16:creationId xmlns:a16="http://schemas.microsoft.com/office/drawing/2014/main" id="{D85D4599-F8D4-4DA4-A9E7-6B2BCB8069AF}"/>
              </a:ext>
            </a:extLst>
          </p:cNvPr>
          <p:cNvSpPr txBox="1"/>
          <p:nvPr/>
        </p:nvSpPr>
        <p:spPr>
          <a:xfrm>
            <a:off x="4724399" y="5562600"/>
            <a:ext cx="4114801" cy="215636"/>
          </a:xfrm>
          <a:prstGeom prst="rect">
            <a:avLst/>
          </a:prstGeom>
          <a:noFill/>
        </p:spPr>
        <p:txBody>
          <a:bodyPr wrap="square" rtlCol="0">
            <a:spAutoFit/>
          </a:bodyPr>
          <a:lstStyle/>
          <a:p>
            <a:pPr>
              <a:lnSpc>
                <a:spcPct val="107000"/>
              </a:lnSpc>
              <a:spcAft>
                <a:spcPts val="800"/>
              </a:spcAft>
            </a:pPr>
            <a:r>
              <a:rPr lang="en-US" sz="800" u="sng" dirty="0">
                <a:solidFill>
                  <a:schemeClr val="bg1"/>
                </a:solidFill>
                <a:latin typeface="+mj-lt"/>
              </a:rPr>
              <a:t>Source:</a:t>
            </a:r>
            <a:r>
              <a:rPr lang="en-US" sz="800" dirty="0">
                <a:solidFill>
                  <a:schemeClr val="bg1"/>
                </a:solidFill>
                <a:latin typeface="+mj-lt"/>
              </a:rPr>
              <a:t> Treatment statistics prepared by the Office of Statistics and Evaluation, BSAS, DPH</a:t>
            </a:r>
          </a:p>
        </p:txBody>
      </p:sp>
    </p:spTree>
    <p:extLst>
      <p:ext uri="{BB962C8B-B14F-4D97-AF65-F5344CB8AC3E}">
        <p14:creationId xmlns:p14="http://schemas.microsoft.com/office/powerpoint/2010/main" val="327502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5"/>
          <p:cNvSpPr txBox="1">
            <a:spLocks/>
          </p:cNvSpPr>
          <p:nvPr/>
        </p:nvSpPr>
        <p:spPr>
          <a:xfrm>
            <a:off x="304800" y="838200"/>
            <a:ext cx="8382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SzPct val="100000"/>
              <a:buNone/>
            </a:pPr>
            <a:r>
              <a:rPr lang="en-US" sz="1400" b="1" u="sng" kern="0" dirty="0">
                <a:solidFill>
                  <a:schemeClr val="bg1"/>
                </a:solidFill>
              </a:rPr>
              <a:t>Overall Findings</a:t>
            </a:r>
          </a:p>
          <a:p>
            <a:pPr>
              <a:spcBef>
                <a:spcPts val="0"/>
              </a:spcBef>
              <a:spcAft>
                <a:spcPts val="1000"/>
              </a:spcAft>
              <a:buSzPct val="100000"/>
            </a:pPr>
            <a:r>
              <a:rPr lang="en-US" sz="1400" kern="0" dirty="0">
                <a:solidFill>
                  <a:schemeClr val="bg1"/>
                </a:solidFill>
              </a:rPr>
              <a:t>The Commonwealth lacks an overall culture of harm reduction, in which individuals who use stimulants have access to an array of harm reduction resources and free or low-cost treatment options available throughout the state.</a:t>
            </a:r>
          </a:p>
          <a:p>
            <a:pPr>
              <a:spcBef>
                <a:spcPts val="0"/>
              </a:spcBef>
              <a:spcAft>
                <a:spcPts val="1000"/>
              </a:spcAft>
              <a:buSzPct val="100000"/>
            </a:pPr>
            <a:r>
              <a:rPr lang="en-US" sz="1400" kern="0" dirty="0">
                <a:solidFill>
                  <a:schemeClr val="bg1"/>
                </a:solidFill>
              </a:rPr>
              <a:t>While much attention has been placed on opioid use in recent years due to its lethality and risk of both fatal and non-fatal overdose, stimulant use overall, including methamphetamine use, is increasing in Massachusetts.</a:t>
            </a:r>
          </a:p>
          <a:p>
            <a:pPr>
              <a:spcBef>
                <a:spcPts val="0"/>
              </a:spcBef>
              <a:spcAft>
                <a:spcPts val="1000"/>
              </a:spcAft>
              <a:buSzPct val="100000"/>
            </a:pPr>
            <a:r>
              <a:rPr lang="en-US" sz="1400" kern="0" dirty="0">
                <a:solidFill>
                  <a:schemeClr val="bg1"/>
                </a:solidFill>
              </a:rPr>
              <a:t>Individuals who use stimulants are at great risk for potential exposure to fentanyl due to a contaminated drug supply locally and nationally.</a:t>
            </a:r>
          </a:p>
          <a:p>
            <a:pPr>
              <a:spcBef>
                <a:spcPts val="0"/>
              </a:spcBef>
              <a:spcAft>
                <a:spcPts val="1000"/>
              </a:spcAft>
              <a:buSzPct val="100000"/>
            </a:pPr>
            <a:r>
              <a:rPr lang="en-US" sz="1400" kern="0" dirty="0">
                <a:solidFill>
                  <a:schemeClr val="bg1"/>
                </a:solidFill>
              </a:rPr>
              <a:t>Among BSAS treatment populations, cocaine and crack use is disproportionately reported among African-American and Latinx populations. The increase in methamphetamine use is occurring primarily in the eastern part of the state and among white, non-Hispanic individuals.</a:t>
            </a:r>
          </a:p>
          <a:p>
            <a:pPr>
              <a:spcBef>
                <a:spcPts val="0"/>
              </a:spcBef>
              <a:spcAft>
                <a:spcPts val="1000"/>
              </a:spcAft>
              <a:buSzPct val="100000"/>
            </a:pPr>
            <a:r>
              <a:rPr lang="en-US" sz="1400" kern="0" dirty="0">
                <a:solidFill>
                  <a:schemeClr val="bg1"/>
                </a:solidFill>
              </a:rPr>
              <a:t>Recreational use of methamphetamines within LGBTQIA+ communities, particularly gay, bisexual, and same-gender loving men is of longstanding and growing concern.</a:t>
            </a:r>
          </a:p>
        </p:txBody>
      </p:sp>
      <p:sp>
        <p:nvSpPr>
          <p:cNvPr id="7" name="TextBox 6"/>
          <p:cNvSpPr txBox="1"/>
          <p:nvPr/>
        </p:nvSpPr>
        <p:spPr>
          <a:xfrm>
            <a:off x="0" y="0"/>
            <a:ext cx="9144000" cy="609599"/>
          </a:xfrm>
          <a:prstGeom prst="rect">
            <a:avLst/>
          </a:prstGeom>
          <a:solidFill>
            <a:schemeClr val="accent4">
              <a:lumMod val="75000"/>
            </a:schemeClr>
          </a:solidFill>
          <a:ln w="76200">
            <a:noFill/>
          </a:ln>
          <a:effectLst>
            <a:outerShdw blurRad="25400" dist="50800" dir="5400000" algn="t" rotWithShape="0">
              <a:schemeClr val="bg2">
                <a:lumMod val="50000"/>
                <a:alpha val="9000"/>
              </a:schemeClr>
            </a:outerShdw>
          </a:effectLst>
        </p:spPr>
        <p:txBody>
          <a:bodyPr wrap="square" rtlCol="0" anchor="ctr" anchorCtr="0">
            <a:noAutofit/>
          </a:bodyPr>
          <a:lstStyle/>
          <a:p>
            <a:pPr marL="171450"/>
            <a:r>
              <a:rPr lang="en-US" sz="1700" b="1" dirty="0">
                <a:solidFill>
                  <a:schemeClr val="bg1"/>
                </a:solidFill>
                <a:latin typeface="Gill Sans MT" panose="020B0502020104020203" pitchFamily="34" charset="0"/>
              </a:rPr>
              <a:t>Commission’s Overall Findings and Recommendations</a:t>
            </a:r>
          </a:p>
        </p:txBody>
      </p:sp>
      <p:sp>
        <p:nvSpPr>
          <p:cNvPr id="6" name="Footer Placeholder 1"/>
          <p:cNvSpPr txBox="1">
            <a:spLocks/>
          </p:cNvSpPr>
          <p:nvPr/>
        </p:nvSpPr>
        <p:spPr>
          <a:xfrm>
            <a:off x="3810000" y="6096001"/>
            <a:ext cx="1524000" cy="304800"/>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C701DB5-7B1D-4CD4-8F85-A147641B38FC}" type="slidenum">
              <a:rPr lang="en-US" smtClean="0">
                <a:latin typeface="+mj-lt"/>
              </a:rPr>
              <a:pPr algn="ctr"/>
              <a:t>9</a:t>
            </a:fld>
            <a:endParaRPr lang="en-US" dirty="0">
              <a:latin typeface="+mj-lt"/>
            </a:endParaRPr>
          </a:p>
        </p:txBody>
      </p:sp>
    </p:spTree>
    <p:extLst>
      <p:ext uri="{BB962C8B-B14F-4D97-AF65-F5344CB8AC3E}">
        <p14:creationId xmlns:p14="http://schemas.microsoft.com/office/powerpoint/2010/main" val="2874759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il Sans MT">
      <a:majorFont>
        <a:latin typeface="Gill Sans MT"/>
        <a:ea typeface=""/>
        <a:cs typeface=""/>
      </a:majorFont>
      <a:minorFont>
        <a:latin typeface="Gill Sans MT"/>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B5CBE0ABB88F41BDEF56E1D31F0E2C" ma:contentTypeVersion="2" ma:contentTypeDescription="Create a new document." ma:contentTypeScope="" ma:versionID="624604e9a7c9ca27bf5d5898d6837c15">
  <xsd:schema xmlns:xsd="http://www.w3.org/2001/XMLSchema" xmlns:xs="http://www.w3.org/2001/XMLSchema" xmlns:p="http://schemas.microsoft.com/office/2006/metadata/properties" xmlns:ns3="28052e37-6c28-4b5a-9072-8bb844f6e15c" targetNamespace="http://schemas.microsoft.com/office/2006/metadata/properties" ma:root="true" ma:fieldsID="3579dd4a49aeda6f724c5e55980b11f7" ns3:_="">
    <xsd:import namespace="28052e37-6c28-4b5a-9072-8bb844f6e15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52e37-6c28-4b5a-9072-8bb844f6e1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DB03D7-4C24-4589-8A04-FDE693CC9586}">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28052e37-6c28-4b5a-9072-8bb844f6e15c"/>
    <ds:schemaRef ds:uri="http://www.w3.org/XML/1998/namespace"/>
  </ds:schemaRefs>
</ds:datastoreItem>
</file>

<file path=customXml/itemProps2.xml><?xml version="1.0" encoding="utf-8"?>
<ds:datastoreItem xmlns:ds="http://schemas.openxmlformats.org/officeDocument/2006/customXml" ds:itemID="{E0064814-74FE-4238-B812-7D5CD417F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052e37-6c28-4b5a-9072-8bb844f6e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81357F-55BE-4C8C-90FD-141A0395E1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40830</TotalTime>
  <Words>7631</Words>
  <Application>Microsoft Office PowerPoint</Application>
  <PresentationFormat>Custom</PresentationFormat>
  <Paragraphs>506</Paragraphs>
  <Slides>39</Slides>
  <Notes>39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Gill Sans MT</vt:lpstr>
      <vt:lpstr>Symbol</vt:lpstr>
      <vt:lpstr>Wingdings</vt:lpstr>
      <vt:lpstr>Elemental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Fevrier, Lucyus (EHS)</dc:creator>
  <cp:lastModifiedBy>Cohen, Gabriel R. (EHS)</cp:lastModifiedBy>
  <cp:revision>2364</cp:revision>
  <cp:lastPrinted>2022-04-12T21:18:22Z</cp:lastPrinted>
  <dcterms:created xsi:type="dcterms:W3CDTF">2019-02-05T21:30:53Z</dcterms:created>
  <dcterms:modified xsi:type="dcterms:W3CDTF">2022-04-29T16:56:14Z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0x01010029B5CBE0ABB88F41BDEF56E1D31F0E2C</vt:lpwstr>
  </property>
</Properties>
</file>