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9" r:id="rId4"/>
    <p:sldId id="258" r:id="rId5"/>
    <p:sldId id="265" r:id="rId6"/>
    <p:sldId id="273" r:id="rId7"/>
    <p:sldId id="274" r:id="rId8"/>
    <p:sldId id="276" r:id="rId9"/>
    <p:sldId id="275" r:id="rId10"/>
    <p:sldId id="278" r:id="rId11"/>
    <p:sldId id="261" r:id="rId12"/>
    <p:sldId id="266" r:id="rId13"/>
    <p:sldId id="272" r:id="rId14"/>
    <p:sldId id="269" r:id="rId15"/>
    <p:sldId id="270" r:id="rId16"/>
    <p:sldId id="263" r:id="rId17"/>
    <p:sldId id="26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uidor, Reginald" initials="AR" lastIdx="1" clrIdx="0">
    <p:extLst>
      <p:ext uri="{19B8F6BF-5375-455C-9EA6-DF929625EA0E}">
        <p15:presenceInfo xmlns:p15="http://schemas.microsoft.com/office/powerpoint/2012/main" userId="S::Reginald.Alouidor@baystatehealth.org::172c0e9f-f35b-4d22-9825-1074798b10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59391" autoAdjust="0"/>
  </p:normalViewPr>
  <p:slideViewPr>
    <p:cSldViewPr>
      <p:cViewPr varScale="1">
        <p:scale>
          <a:sx n="67" d="100"/>
          <a:sy n="67" d="100"/>
        </p:scale>
        <p:origin x="28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B104E-5808-45A8-976E-03B22C61D28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CB34-8A6D-4F39-BFEC-6948741B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2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53250865e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c53250865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5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6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53250865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c53250865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c53250865e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53250865e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gc53250865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1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CB34-8A6D-4F39-BFEC-6948741B2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3400" y="698044"/>
            <a:ext cx="7772400" cy="646331"/>
          </a:xfrm>
          <a:noFill/>
        </p:spPr>
        <p:txBody>
          <a:bodyPr wrap="square" rtlCol="0" anchor="b" anchorCtr="0">
            <a:spAutoFit/>
          </a:bodyPr>
          <a:lstStyle>
            <a:lvl1pPr>
              <a:def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38200" y="1371600"/>
            <a:ext cx="7467600" cy="461665"/>
          </a:xfrm>
          <a:noFill/>
        </p:spPr>
        <p:txBody>
          <a:bodyPr wrap="square" rtlCol="0" anchor="b" anchorCtr="0">
            <a:spAutoFit/>
          </a:bodyPr>
          <a:lstStyle>
            <a:lvl1pPr marL="0" indent="0">
              <a:buNone/>
              <a:def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518276"/>
            <a:ext cx="1752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AFDB6F-B0D0-4C9D-9CC2-91984F0EED0C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743200" y="6518276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153400" y="6518276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7B5E73-7EEA-4959-A01A-605019707380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1325613"/>
            <a:ext cx="7696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58951" y="2717800"/>
            <a:ext cx="7626098" cy="6096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7240" y="3327400"/>
            <a:ext cx="7589520" cy="1219200"/>
          </a:xfrm>
        </p:spPr>
        <p:txBody>
          <a:bodyPr anchor="t" anchorCtr="1">
            <a:noAutofit/>
          </a:bodyPr>
          <a:lstStyle>
            <a:lvl1pPr marL="342900" indent="-342900" algn="ctr"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</a:pPr>
            <a:r>
              <a:rPr lang="en-US" dirty="0"/>
              <a:t>Title/Department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4763" y="5029200"/>
            <a:ext cx="9153526" cy="1828800"/>
          </a:xfrm>
          <a:prstGeom prst="rect">
            <a:avLst/>
          </a:prstGeom>
          <a:solidFill>
            <a:srgbClr val="19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029200"/>
            <a:ext cx="182880" cy="1828800"/>
          </a:xfrm>
          <a:prstGeom prst="rect">
            <a:avLst/>
          </a:prstGeom>
          <a:solidFill>
            <a:srgbClr val="74A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59617" y="5029200"/>
            <a:ext cx="109728" cy="1828800"/>
          </a:xfrm>
          <a:prstGeom prst="rect">
            <a:avLst/>
          </a:prstGeom>
          <a:solidFill>
            <a:srgbClr val="5D9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61322" y="5029200"/>
            <a:ext cx="64008" cy="1828800"/>
          </a:xfrm>
          <a:prstGeom prst="rect">
            <a:avLst/>
          </a:prstGeom>
          <a:solidFill>
            <a:srgbClr val="48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" descr="E:\``Active Logo Files\08 - PNG\Baystate_Health_Advancing_Care_Enhancing_Lives_SideBySide_2L_wh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01131"/>
            <a:ext cx="6400800" cy="9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ABC3901-A521-4EE9-AE34-8D4CEC3E9BA7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325"/>
            <a:ext cx="8229600" cy="1362075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3137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3A6D7B2-D3A4-461B-88FB-3BFB500DD208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2490216"/>
            <a:ext cx="8229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8951" y="4343400"/>
            <a:ext cx="7626098" cy="60960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77240" y="4953000"/>
            <a:ext cx="7589520" cy="1219200"/>
          </a:xfrm>
        </p:spPr>
        <p:txBody>
          <a:bodyPr anchor="t" anchorCtr="1">
            <a:noAutofit/>
          </a:bodyPr>
          <a:lstStyle>
            <a:lvl1pPr marL="342900" indent="-342900" algn="ctr"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</a:pPr>
            <a:r>
              <a:rPr lang="en-US" dirty="0"/>
              <a:t>Title/Department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3048"/>
            <a:ext cx="9153526" cy="1216152"/>
          </a:xfrm>
          <a:prstGeom prst="rect">
            <a:avLst/>
          </a:prstGeom>
          <a:solidFill>
            <a:srgbClr val="19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3" descr="E:\``Active Logo Files\08 - PNG\Baystate_Health_Advancing_Care_Enhancing_Lives_SideBySide_1L_wh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86400" cy="6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-4763" y="6720840"/>
            <a:ext cx="9153526" cy="137160"/>
          </a:xfrm>
          <a:prstGeom prst="rect">
            <a:avLst/>
          </a:prstGeom>
          <a:solidFill>
            <a:srgbClr val="19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82880" cy="1216152"/>
          </a:xfrm>
          <a:prstGeom prst="rect">
            <a:avLst/>
          </a:prstGeom>
          <a:solidFill>
            <a:srgbClr val="74A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9617" y="0"/>
            <a:ext cx="109728" cy="1216152"/>
          </a:xfrm>
          <a:prstGeom prst="rect">
            <a:avLst/>
          </a:prstGeom>
          <a:solidFill>
            <a:srgbClr val="5D9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61322" y="0"/>
            <a:ext cx="64008" cy="1216152"/>
          </a:xfrm>
          <a:prstGeom prst="rect">
            <a:avLst/>
          </a:prstGeom>
          <a:solidFill>
            <a:srgbClr val="488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9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5725"/>
            <a:ext cx="4038600" cy="47148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4038600" cy="47148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77795F-A7D4-4F53-9ECC-1E7C5B69F985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5BCA6D0-D573-4B0A-B53B-212613E732D7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F9B6068-3655-4506-8A53-E7250A3558E6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09360"/>
            <a:ext cx="9153526" cy="548640"/>
          </a:xfrm>
          <a:prstGeom prst="rect">
            <a:avLst/>
          </a:prstGeom>
          <a:solidFill>
            <a:srgbClr val="19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3" descr="E:\``Active Logo Files\08 - PNG\Baystate_Health_Advancing_Care_Enhancing_Lives_SideBySide_1L_wh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6420222"/>
            <a:ext cx="2743200" cy="3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663E4A-73E4-48FE-A732-AA41FFC3C3AF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309360"/>
            <a:ext cx="420143" cy="548640"/>
            <a:chOff x="0" y="6309360"/>
            <a:chExt cx="420143" cy="548640"/>
          </a:xfrm>
        </p:grpSpPr>
        <p:sp>
          <p:nvSpPr>
            <p:cNvPr id="12" name="Rectangle 11"/>
            <p:cNvSpPr/>
            <p:nvPr/>
          </p:nvSpPr>
          <p:spPr>
            <a:xfrm>
              <a:off x="0" y="6309360"/>
              <a:ext cx="146304" cy="548640"/>
            </a:xfrm>
            <a:prstGeom prst="rect">
              <a:avLst/>
            </a:prstGeom>
            <a:solidFill>
              <a:srgbClr val="74A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567" y="6309360"/>
              <a:ext cx="91440" cy="548640"/>
            </a:xfrm>
            <a:prstGeom prst="rect">
              <a:avLst/>
            </a:prstGeom>
            <a:solidFill>
              <a:srgbClr val="5D9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279" y="6309360"/>
              <a:ext cx="54864" cy="548640"/>
            </a:xfrm>
            <a:prstGeom prst="rect">
              <a:avLst/>
            </a:prstGeom>
            <a:solidFill>
              <a:srgbClr val="488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12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089-1B55-4BEA-AAF4-851C53FA6269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21E6-7B77-415D-B028-CC8A6139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09360"/>
            <a:ext cx="9153526" cy="548640"/>
          </a:xfrm>
          <a:prstGeom prst="rect">
            <a:avLst/>
          </a:prstGeom>
          <a:solidFill>
            <a:srgbClr val="19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56351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E61A07C-776F-4EC4-A23B-EF9EE2C94E65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t>3/17/2021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208A9CF-8AA0-449B-909F-140250E6D5C1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6309360"/>
            <a:ext cx="420143" cy="548640"/>
            <a:chOff x="0" y="6309360"/>
            <a:chExt cx="420143" cy="548640"/>
          </a:xfrm>
        </p:grpSpPr>
        <p:sp>
          <p:nvSpPr>
            <p:cNvPr id="23" name="Rectangle 22"/>
            <p:cNvSpPr/>
            <p:nvPr/>
          </p:nvSpPr>
          <p:spPr>
            <a:xfrm>
              <a:off x="0" y="6309360"/>
              <a:ext cx="146304" cy="548640"/>
            </a:xfrm>
            <a:prstGeom prst="rect">
              <a:avLst/>
            </a:prstGeom>
            <a:solidFill>
              <a:srgbClr val="74A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567" y="6309360"/>
              <a:ext cx="91440" cy="548640"/>
            </a:xfrm>
            <a:prstGeom prst="rect">
              <a:avLst/>
            </a:prstGeom>
            <a:solidFill>
              <a:srgbClr val="5D9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279" y="6309360"/>
              <a:ext cx="54864" cy="548640"/>
            </a:xfrm>
            <a:prstGeom prst="rect">
              <a:avLst/>
            </a:prstGeom>
            <a:solidFill>
              <a:srgbClr val="488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050" name="Picture 2" descr="E:\``Active Logo Files\08 - PNG\Baystate_Health_Advancing_Care_Enhancing_Lives_SideBySide_1L_wh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6428925"/>
            <a:ext cx="2743200" cy="3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4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Trauma Systems Committee Proposal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Trauma Systems Committee March 17,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Reginald Alouidor MD, FACS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Assistant Professor of Surgery, UMMS-Baystate Health</a:t>
            </a:r>
          </a:p>
          <a:p>
            <a:r>
              <a:rPr lang="en-US" dirty="0"/>
              <a:t>Division of Trauma/Critical Care and Acute Care Surgery</a:t>
            </a:r>
          </a:p>
        </p:txBody>
      </p:sp>
    </p:spTree>
    <p:extLst>
      <p:ext uri="{BB962C8B-B14F-4D97-AF65-F5344CB8AC3E}">
        <p14:creationId xmlns:p14="http://schemas.microsoft.com/office/powerpoint/2010/main" val="11646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A458A9-283C-44DB-812E-E4D46DC5E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0"/>
            <a:ext cx="533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903DB5-55AF-4B96-A13A-F63CA0FC9C80}"/>
              </a:ext>
            </a:extLst>
          </p:cNvPr>
          <p:cNvSpPr txBox="1"/>
          <p:nvPr/>
        </p:nvSpPr>
        <p:spPr>
          <a:xfrm>
            <a:off x="19334" y="304800"/>
            <a:ext cx="379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OEMS POE </a:t>
            </a:r>
          </a:p>
          <a:p>
            <a:pPr algn="ctr"/>
            <a:r>
              <a:rPr lang="en-US" sz="3200" b="1" dirty="0"/>
              <a:t>Protocol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0BEA80-AE0E-4F68-AE4F-6CE95E8BC46A}"/>
              </a:ext>
            </a:extLst>
          </p:cNvPr>
          <p:cNvSpPr/>
          <p:nvPr/>
        </p:nvSpPr>
        <p:spPr>
          <a:xfrm>
            <a:off x="-76200" y="1686818"/>
            <a:ext cx="4705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b="1" dirty="0"/>
              <a:t>Trauma Field Triage Criteria</a:t>
            </a:r>
          </a:p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1.Primary Survey</a:t>
            </a:r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2.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Physiologic criteria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Anatomic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3.Mechanism of Injury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r>
              <a:rPr lang="en-US" dirty="0"/>
              <a:t>4.Special patient/system considerations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B016F9-28BF-4B84-A72A-A350402D6CAD}"/>
              </a:ext>
            </a:extLst>
          </p:cNvPr>
          <p:cNvSpPr/>
          <p:nvPr/>
        </p:nvSpPr>
        <p:spPr>
          <a:xfrm>
            <a:off x="3886200" y="1687372"/>
            <a:ext cx="3048000" cy="235122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EAB7A-16F0-4760-9662-4E9433C77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861158"/>
            <a:ext cx="2743199" cy="20036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A81581-0F84-47ED-B9E7-57D12388F31A}"/>
              </a:ext>
            </a:extLst>
          </p:cNvPr>
          <p:cNvSpPr/>
          <p:nvPr/>
        </p:nvSpPr>
        <p:spPr>
          <a:xfrm>
            <a:off x="-11146" y="2895600"/>
            <a:ext cx="2906746" cy="11429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53250865e_0_46"/>
          <p:cNvSpPr txBox="1">
            <a:spLocks noGrp="1"/>
          </p:cNvSpPr>
          <p:nvPr>
            <p:ph type="title"/>
          </p:nvPr>
        </p:nvSpPr>
        <p:spPr>
          <a:xfrm>
            <a:off x="613275" y="109975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endParaRPr dirty="0"/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endParaRPr dirty="0"/>
          </a:p>
        </p:txBody>
      </p:sp>
      <p:pic>
        <p:nvPicPr>
          <p:cNvPr id="102" name="Google Shape;102;gc53250865e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022" y="193934"/>
            <a:ext cx="6507956" cy="10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c53250865e_0_46"/>
          <p:cNvSpPr/>
          <p:nvPr/>
        </p:nvSpPr>
        <p:spPr>
          <a:xfrm>
            <a:off x="4178100" y="3178125"/>
            <a:ext cx="851100" cy="4794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srgbClr val="FF0000"/>
              </a:solidFill>
            </a:endParaRP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842DE6FD-55AC-4109-87B5-51D6ABB57F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1943933"/>
            <a:ext cx="4114800" cy="36320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rot="0" vert="horz" wrap="square" lIns="84125" tIns="42062" rIns="84125" bIns="42062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Does the patient h</a:t>
            </a: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Physiologic Criteria: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Glasgow Coma Scale &lt;14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Respiratory rate &lt; 10 or &gt; 29 or respiratory rate out of range for age?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Systolic Blood Pressure &lt; 90 mmHg or &lt; 70-90 </a:t>
            </a:r>
            <a:r>
              <a:rPr lang="en-US" sz="11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(age appropriate)</a:t>
            </a: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pediatrics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Anatomic Criteria: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Flail Chest?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or depressed skull fractures?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Penetrating trauma to head, neck, torso, or extremities proximal to elbow and knee?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Crushed, degloved or mangled extremity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Pelvic fractures (excluding simple fractures)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or more proximal long bone fractures, or any open proximal long bone fracture?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Amputations proximal to wrist or ankle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1F943D58-62B8-40B7-8952-20ED0125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450" y="1943933"/>
            <a:ext cx="4114800" cy="3785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rot="0" vert="horz" wrap="square" lIns="84125" tIns="42062" rIns="84125" bIns="42062" rtlCol="0" anchor="t" anchorCtr="0" upright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2) Does the patient h</a:t>
            </a: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ave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Physiologic Criteria: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Glasgow Coma Scale &lt;14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Respiratory rate &lt; 10 or &gt; 29 or respiratory rate out of range for age?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Systolic Blood Pressure &lt; 90 mmHg or &lt; 70-90 </a:t>
            </a:r>
            <a:r>
              <a:rPr lang="en-US" sz="1150" dirty="0">
                <a:ea typeface="Times New Roman" panose="02020603050405020304" pitchFamily="18" charset="0"/>
              </a:rPr>
              <a:t>(age appropriate)</a:t>
            </a: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</a:rPr>
              <a:t> in pediatrics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Anatomic Criteria: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Flail Chest?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Open or depressed skull fractures?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Penetrating trauma to head, neck, torso, or extremities proximal to elbow and knee?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Crushed, degloved or mangled extremity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Pelvic fractures (excluding simple fractures)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Paralysis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or more proximal long bone fractures, or any open proximal long bone fracture?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Amputations proximal to wrist or ankle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Known Solid Organ Injury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7041-F0AD-4463-B034-98487F21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9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this allows: Right Patient → Right Place</a:t>
            </a:r>
          </a:p>
        </p:txBody>
      </p:sp>
      <p:pic>
        <p:nvPicPr>
          <p:cNvPr id="5" name="Google Shape;101;p19">
            <a:extLst>
              <a:ext uri="{FF2B5EF4-FFF2-40B4-BE49-F238E27FC236}">
                <a16:creationId xmlns:a16="http://schemas.microsoft.com/office/drawing/2014/main" id="{6EB532DD-201F-4A92-89B3-85BEBE330DA0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 t="15554" r="44809"/>
          <a:stretch/>
        </p:blipFill>
        <p:spPr>
          <a:xfrm>
            <a:off x="457200" y="1454033"/>
            <a:ext cx="4038600" cy="310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19">
            <a:extLst>
              <a:ext uri="{FF2B5EF4-FFF2-40B4-BE49-F238E27FC236}">
                <a16:creationId xmlns:a16="http://schemas.microsoft.com/office/drawing/2014/main" id="{8FD79B84-374F-4B89-993D-7836AACAFF28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2" y="1454033"/>
            <a:ext cx="4040875" cy="3041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EC53E8-25C3-4466-AB5F-F1CB8EFDD79B}"/>
              </a:ext>
            </a:extLst>
          </p:cNvPr>
          <p:cNvSpPr/>
          <p:nvPr/>
        </p:nvSpPr>
        <p:spPr>
          <a:xfrm>
            <a:off x="4650477" y="4574552"/>
            <a:ext cx="4572000" cy="1742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24 hr. availability</a:t>
            </a:r>
          </a:p>
          <a:p>
            <a:pPr indent="-257175">
              <a:lnSpc>
                <a:spcPct val="90000"/>
              </a:lnSpc>
              <a:spcBef>
                <a:spcPts val="1200"/>
              </a:spcBef>
              <a:buSzPts val="1800"/>
              <a:buChar char="●"/>
            </a:pPr>
            <a:r>
              <a:rPr lang="en-US" dirty="0"/>
              <a:t>Blood Products</a:t>
            </a:r>
          </a:p>
          <a:p>
            <a:pPr indent="-257175">
              <a:lnSpc>
                <a:spcPct val="90000"/>
              </a:lnSpc>
              <a:spcBef>
                <a:spcPts val="0"/>
              </a:spcBef>
              <a:buSzPts val="1800"/>
              <a:buChar char="●"/>
            </a:pPr>
            <a:r>
              <a:rPr lang="en-US" dirty="0"/>
              <a:t>Operative Room </a:t>
            </a:r>
          </a:p>
          <a:p>
            <a:pPr marL="685800" lvl="1" indent="-257175">
              <a:lnSpc>
                <a:spcPct val="90000"/>
              </a:lnSpc>
              <a:spcBef>
                <a:spcPts val="0"/>
              </a:spcBef>
              <a:buSzPts val="1800"/>
              <a:buChar char="○"/>
            </a:pPr>
            <a:r>
              <a:rPr lang="en-US" dirty="0"/>
              <a:t>Surgery</a:t>
            </a:r>
          </a:p>
          <a:p>
            <a:pPr marL="685800" lvl="1" indent="-257175">
              <a:lnSpc>
                <a:spcPct val="90000"/>
              </a:lnSpc>
              <a:spcBef>
                <a:spcPts val="0"/>
              </a:spcBef>
              <a:buSzPts val="1800"/>
              <a:buChar char="○"/>
            </a:pPr>
            <a:r>
              <a:rPr lang="en-US" dirty="0"/>
              <a:t>Anesthesia</a:t>
            </a:r>
          </a:p>
          <a:p>
            <a:pPr indent="-257175">
              <a:lnSpc>
                <a:spcPct val="90000"/>
              </a:lnSpc>
              <a:spcBef>
                <a:spcPts val="0"/>
              </a:spcBef>
              <a:buSzPts val="1800"/>
              <a:buChar char="●"/>
            </a:pPr>
            <a:r>
              <a:rPr lang="en-US" dirty="0"/>
              <a:t>Interventional Radiology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3B761-8CD7-4933-84D8-A110FDC45A89}"/>
              </a:ext>
            </a:extLst>
          </p:cNvPr>
          <p:cNvSpPr txBox="1"/>
          <p:nvPr/>
        </p:nvSpPr>
        <p:spPr>
          <a:xfrm>
            <a:off x="1752600" y="5136201"/>
            <a:ext cx="461107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Trauma Center:</a:t>
            </a:r>
          </a:p>
        </p:txBody>
      </p:sp>
    </p:spTree>
    <p:extLst>
      <p:ext uri="{BB962C8B-B14F-4D97-AF65-F5344CB8AC3E}">
        <p14:creationId xmlns:p14="http://schemas.microsoft.com/office/powerpoint/2010/main" val="10138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7041-F0AD-4463-B034-98487F21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9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this allows: Right Patient → Right Place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08ADD-10BE-46B7-9159-18602A658D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3" b="10757"/>
          <a:stretch/>
        </p:blipFill>
        <p:spPr>
          <a:xfrm>
            <a:off x="520963" y="1399351"/>
            <a:ext cx="8089637" cy="4849049"/>
          </a:xfrm>
        </p:spPr>
      </p:pic>
    </p:spTree>
    <p:extLst>
      <p:ext uri="{BB962C8B-B14F-4D97-AF65-F5344CB8AC3E}">
        <p14:creationId xmlns:p14="http://schemas.microsoft.com/office/powerpoint/2010/main" val="422211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708864" y="304031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How to identify solid organ injury NOM? </a:t>
            </a:r>
            <a:endParaRPr dirty="0"/>
          </a:p>
        </p:txBody>
      </p:sp>
      <p:pic>
        <p:nvPicPr>
          <p:cNvPr id="3074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6E55378-44BD-4774-B448-2962274D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543" y="1791255"/>
            <a:ext cx="3966849" cy="29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83B5829-3101-4478-9315-A11BEA63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4007" y="1789034"/>
            <a:ext cx="3962401" cy="29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25;gc53250865e_0_39">
            <a:extLst>
              <a:ext uri="{FF2B5EF4-FFF2-40B4-BE49-F238E27FC236}">
                <a16:creationId xmlns:a16="http://schemas.microsoft.com/office/drawing/2014/main" id="{36B13938-95E4-4711-BEE3-8E000D1D09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5294" r="650" b="17379"/>
          <a:stretch/>
        </p:blipFill>
        <p:spPr>
          <a:xfrm>
            <a:off x="1447800" y="5257800"/>
            <a:ext cx="6324600" cy="99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10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708864" y="304031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How to identify solid organ injury NOM? </a:t>
            </a:r>
            <a:endParaRPr dirty="0"/>
          </a:p>
        </p:txBody>
      </p:sp>
      <p:pic>
        <p:nvPicPr>
          <p:cNvPr id="110" name="Google Shape;11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521" y="1298306"/>
            <a:ext cx="4603521" cy="487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9F255A-082A-46CB-82A5-DBD13FD4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8306"/>
            <a:ext cx="4571999" cy="50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28650" y="22860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Disclosure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171450" indent="-123825">
              <a:lnSpc>
                <a:spcPct val="90000"/>
              </a:lnSpc>
              <a:spcBef>
                <a:spcPts val="1200"/>
              </a:spcBef>
              <a:buSzPts val="1800"/>
              <a:buChar char="●"/>
            </a:pPr>
            <a:r>
              <a:rPr lang="en-US" dirty="0"/>
              <a:t>EMS Medical Services Committee - April 9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marL="171450" indent="-123825">
              <a:lnSpc>
                <a:spcPct val="90000"/>
              </a:lnSpc>
              <a:spcBef>
                <a:spcPts val="1200"/>
              </a:spcBef>
              <a:buSzPts val="1800"/>
              <a:buChar char="●"/>
            </a:pPr>
            <a:endParaRPr dirty="0"/>
          </a:p>
          <a:p>
            <a:pPr marL="171450" indent="-12382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Attorneys at Massachusetts, DPH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53250865e_0_39"/>
          <p:cNvSpPr txBox="1">
            <a:spLocks noGrp="1"/>
          </p:cNvSpPr>
          <p:nvPr>
            <p:ph type="title"/>
          </p:nvPr>
        </p:nvSpPr>
        <p:spPr>
          <a:xfrm>
            <a:off x="627344" y="148491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Trauma Systems Committee Proposal</a:t>
            </a:r>
            <a:endParaRPr dirty="0"/>
          </a:p>
        </p:txBody>
      </p:sp>
      <p:sp>
        <p:nvSpPr>
          <p:cNvPr id="124" name="Google Shape;124;gc53250865e_0_39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686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Char char="●"/>
            </a:pPr>
            <a:r>
              <a:rPr lang="en-US" dirty="0"/>
              <a:t>Modification MA DPH OEMS Trauma Field Trauma Criteria</a:t>
            </a:r>
            <a:endParaRPr dirty="0"/>
          </a:p>
          <a:p>
            <a:pPr marL="514350" lvl="1" indent="-171450">
              <a:lnSpc>
                <a:spcPct val="90000"/>
              </a:lnSpc>
              <a:spcBef>
                <a:spcPts val="0"/>
              </a:spcBef>
              <a:buSzPts val="1800"/>
              <a:buChar char="○"/>
            </a:pPr>
            <a:r>
              <a:rPr lang="en-US" dirty="0"/>
              <a:t>Anatomic Criteria:</a:t>
            </a:r>
            <a:endParaRPr dirty="0"/>
          </a:p>
          <a:p>
            <a:pPr marL="857250" lvl="2" indent="-171450">
              <a:lnSpc>
                <a:spcPct val="90000"/>
              </a:lnSpc>
              <a:spcBef>
                <a:spcPts val="0"/>
              </a:spcBef>
              <a:buSzPts val="1800"/>
              <a:buChar char="■"/>
            </a:pPr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Known Solid Organ Injury</a:t>
            </a:r>
            <a:endParaRPr dirty="0">
              <a:solidFill>
                <a:srgbClr val="FF0000"/>
              </a:solidFill>
            </a:endParaRPr>
          </a:p>
          <a:p>
            <a:pPr marL="171450" indent="-381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Char char="●"/>
            </a:pPr>
            <a:r>
              <a:rPr lang="en-US" dirty="0"/>
              <a:t>NOM Solid Organ Injury Bracelet</a:t>
            </a:r>
            <a:endParaRPr dirty="0"/>
          </a:p>
          <a:p>
            <a:pPr marL="51435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5" name="Google Shape;125;gc53250865e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28" y="4572000"/>
            <a:ext cx="5507763" cy="9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22C8988-D1BC-4123-A0D6-C9149974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200" y="2667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7EDE-39C2-407E-9F64-C47CCB7B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9DC4F-2B27-4BD1-8311-CF1073A08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614362" y="22860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Trauma Systems Committee Proposal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152400" y="2226469"/>
            <a:ext cx="8839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Char char="●"/>
            </a:pPr>
            <a:r>
              <a:rPr lang="en-US" dirty="0"/>
              <a:t>Modification MA DPH OEMS Trauma Field Trauma Criteria</a:t>
            </a:r>
          </a:p>
          <a:p>
            <a:pPr marL="514350" lvl="1" indent="-171450">
              <a:lnSpc>
                <a:spcPct val="90000"/>
              </a:lnSpc>
              <a:spcBef>
                <a:spcPts val="0"/>
              </a:spcBef>
              <a:buSzPts val="1800"/>
              <a:buChar char="○"/>
            </a:pPr>
            <a:r>
              <a:rPr lang="en-US" dirty="0"/>
              <a:t>Anatomic Criteria:</a:t>
            </a:r>
          </a:p>
          <a:p>
            <a:pPr marL="857250" lvl="2" indent="-171450">
              <a:lnSpc>
                <a:spcPct val="90000"/>
              </a:lnSpc>
              <a:spcBef>
                <a:spcPts val="0"/>
              </a:spcBef>
              <a:buSzPts val="1800"/>
              <a:buChar char="■"/>
            </a:pPr>
            <a:r>
              <a:rPr lang="en-US" dirty="0"/>
              <a:t>Add </a:t>
            </a:r>
            <a:r>
              <a:rPr lang="en-US" dirty="0">
                <a:solidFill>
                  <a:srgbClr val="FF0000"/>
                </a:solidFill>
              </a:rPr>
              <a:t>Known Solid Organ Injury</a:t>
            </a:r>
          </a:p>
          <a:p>
            <a:pPr marL="571500" lvl="1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Char char="●"/>
            </a:pPr>
            <a:endParaRPr dirty="0"/>
          </a:p>
          <a:p>
            <a:pPr marL="171450" indent="-381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Char char="●"/>
            </a:pPr>
            <a:r>
              <a:rPr lang="en-US" dirty="0"/>
              <a:t>Outpatient Management</a:t>
            </a:r>
            <a:endParaRPr dirty="0"/>
          </a:p>
          <a:p>
            <a:pPr marL="514350" lvl="1" indent="-1714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○"/>
            </a:pPr>
            <a:r>
              <a:rPr lang="en-US" dirty="0"/>
              <a:t>NOM Solid Organ Injury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53250865e_0_46"/>
          <p:cNvSpPr txBox="1">
            <a:spLocks noGrp="1"/>
          </p:cNvSpPr>
          <p:nvPr>
            <p:ph type="title"/>
          </p:nvPr>
        </p:nvSpPr>
        <p:spPr>
          <a:xfrm>
            <a:off x="613275" y="109975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endParaRPr dirty="0"/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endParaRPr dirty="0"/>
          </a:p>
        </p:txBody>
      </p:sp>
      <p:pic>
        <p:nvPicPr>
          <p:cNvPr id="102" name="Google Shape;102;gc53250865e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022" y="193934"/>
            <a:ext cx="6507956" cy="102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c53250865e_0_46"/>
          <p:cNvSpPr/>
          <p:nvPr/>
        </p:nvSpPr>
        <p:spPr>
          <a:xfrm>
            <a:off x="4178100" y="3178125"/>
            <a:ext cx="851100" cy="4794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srgbClr val="FF0000"/>
              </a:solidFill>
            </a:endParaRP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842DE6FD-55AC-4109-87B5-51D6ABB57F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1943933"/>
            <a:ext cx="4114800" cy="36320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rot="0" vert="horz" wrap="square" lIns="84125" tIns="42062" rIns="84125" bIns="42062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Does the patient h</a:t>
            </a: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Physiologic Criteria: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Glasgow Coma Scale &lt;14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Respiratory rate &lt; 10 or &gt; 29 or respiratory rate out of range for age?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Systolic Blood Pressure &lt; 90 mmHg or &lt; 70-90 </a:t>
            </a:r>
            <a:r>
              <a:rPr lang="en-US" sz="11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(age appropriate)</a:t>
            </a: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pediatrics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Anatomic Criteria: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Flail Chest?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or depressed skull fractures?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Penetrating trauma to head, neck, torso, or extremities proximal to elbow and knee?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Crushed, degloved or mangled extremity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Pelvic fractures (excluding simple fractures)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Paralysis 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or more proximal long bone fractures, or any open proximal long bone fracture?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Amputations proximal to wrist or ankle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1F943D58-62B8-40B7-8952-20ED0125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450" y="1943933"/>
            <a:ext cx="4114800" cy="3785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rot="0" vert="horz" wrap="square" lIns="84125" tIns="42062" rIns="84125" bIns="42062" rtlCol="0" anchor="t" anchorCtr="0" upright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2) Does the patient h</a:t>
            </a: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ave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Physiologic Criteria: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Glasgow Coma Scale &lt;14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Respiratory rate &lt; 10 or &gt; 29 or respiratory rate out of range for age?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2286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Systolic Blood Pressure &lt; 90 mmHg or &lt; 70-90 </a:t>
            </a:r>
            <a:r>
              <a:rPr lang="en-US" sz="1150" dirty="0">
                <a:ea typeface="Times New Roman" panose="02020603050405020304" pitchFamily="18" charset="0"/>
              </a:rPr>
              <a:t>(age appropriate)</a:t>
            </a: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</a:rPr>
              <a:t> in pediatrics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tabLst>
                <a:tab pos="228600" algn="l"/>
                <a:tab pos="6400800" algn="r"/>
              </a:tabLst>
            </a:pPr>
            <a:r>
              <a:rPr lang="en-US" sz="115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Anatomic Criteria: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Flail Chest?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Open or depressed skull fractures?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Penetrating trauma to head, neck, torso, or extremities proximal to elbow and knee?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Crushed, degloved or mangled extremity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Pelvic fractures (excluding simple fractures)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Paralysis 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or more proximal long bone fractures, or any open proximal long bone fracture?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Amputations proximal to wrist or ankle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  <a:tab pos="6400800" algn="r"/>
                <a:tab pos="457200" algn="l"/>
              </a:tabLst>
            </a:pPr>
            <a:r>
              <a:rPr lang="en-US" sz="11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Known Solid Organ Injury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658842" y="35372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Background: Solid Organ Injuries</a:t>
            </a:r>
            <a:endParaRPr dirty="0"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266700" y="1676400"/>
            <a:ext cx="8610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Char char="●"/>
            </a:pPr>
            <a:r>
              <a:rPr lang="en-US" dirty="0"/>
              <a:t>NOM accepted SOC for many types of patients with blunt and even penetrating Solid Organ Injuries</a:t>
            </a:r>
            <a:endParaRPr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Char char="○"/>
            </a:pPr>
            <a:r>
              <a:rPr lang="en-US" dirty="0"/>
              <a:t>Patients do well accepted SOC</a:t>
            </a:r>
            <a:endParaRPr dirty="0"/>
          </a:p>
          <a:p>
            <a:pPr marL="514350" lvl="1" indent="-571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None/>
            </a:pPr>
            <a:endParaRPr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Char char="○"/>
            </a:pPr>
            <a:r>
              <a:rPr lang="en-US" dirty="0"/>
              <a:t>Risks and complications</a:t>
            </a:r>
            <a:endParaRPr dirty="0"/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000"/>
              <a:buChar char="■"/>
            </a:pPr>
            <a:r>
              <a:rPr lang="en-US" dirty="0"/>
              <a:t>Delayed rupture/ Delayed bleeding</a:t>
            </a:r>
            <a:endParaRPr dirty="0"/>
          </a:p>
          <a:p>
            <a:pPr marL="857250" lvl="2" indent="-7620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000"/>
              <a:buNone/>
            </a:pPr>
            <a:endParaRPr dirty="0"/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000"/>
              <a:buChar char="■"/>
            </a:pPr>
            <a:r>
              <a:rPr lang="en-US" dirty="0"/>
              <a:t>Emergency hospital admission and interventions</a:t>
            </a:r>
            <a:endParaRPr dirty="0"/>
          </a:p>
          <a:p>
            <a:pPr marL="1200150" lvl="3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Char char="●"/>
            </a:pPr>
            <a:r>
              <a:rPr lang="en-US" dirty="0"/>
              <a:t>Resuscitation</a:t>
            </a:r>
            <a:endParaRPr dirty="0"/>
          </a:p>
          <a:p>
            <a:pPr marL="1200150" lvl="3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Char char="●"/>
            </a:pPr>
            <a:r>
              <a:rPr lang="en-US" dirty="0"/>
              <a:t>Angiography embolization</a:t>
            </a:r>
            <a:endParaRPr dirty="0"/>
          </a:p>
          <a:p>
            <a:pPr marL="1200150" lvl="3" indent="-171450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-US" dirty="0"/>
              <a:t>Emergency operative management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903DB5-55AF-4B96-A13A-F63CA0FC9C80}"/>
              </a:ext>
            </a:extLst>
          </p:cNvPr>
          <p:cNvSpPr txBox="1"/>
          <p:nvPr/>
        </p:nvSpPr>
        <p:spPr>
          <a:xfrm>
            <a:off x="19334" y="304800"/>
            <a:ext cx="379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OEMS POE </a:t>
            </a:r>
          </a:p>
          <a:p>
            <a:pPr algn="ctr"/>
            <a:r>
              <a:rPr lang="en-US" sz="3200" b="1" dirty="0"/>
              <a:t>Protocol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7888D6-6BB2-48C9-A0EA-29F6D53F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0BEA80-AE0E-4F68-AE4F-6CE95E8BC46A}"/>
              </a:ext>
            </a:extLst>
          </p:cNvPr>
          <p:cNvSpPr/>
          <p:nvPr/>
        </p:nvSpPr>
        <p:spPr>
          <a:xfrm>
            <a:off x="-76200" y="1686818"/>
            <a:ext cx="4705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b="1" dirty="0"/>
              <a:t>Trauma Field Triage Criteria</a:t>
            </a:r>
          </a:p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1.Primary Survey</a:t>
            </a:r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2.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Physiologic criteria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Anatomic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3.Mechanism of Injury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r>
              <a:rPr lang="en-US" dirty="0"/>
              <a:t>4.Special patient/system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97726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903DB5-55AF-4B96-A13A-F63CA0FC9C80}"/>
              </a:ext>
            </a:extLst>
          </p:cNvPr>
          <p:cNvSpPr txBox="1"/>
          <p:nvPr/>
        </p:nvSpPr>
        <p:spPr>
          <a:xfrm>
            <a:off x="19334" y="304800"/>
            <a:ext cx="379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OEMS POE </a:t>
            </a:r>
          </a:p>
          <a:p>
            <a:pPr algn="ctr"/>
            <a:r>
              <a:rPr lang="en-US" sz="3200" b="1" dirty="0"/>
              <a:t>Protocol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7888D6-6BB2-48C9-A0EA-29F6D53F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0BEA80-AE0E-4F68-AE4F-6CE95E8BC46A}"/>
              </a:ext>
            </a:extLst>
          </p:cNvPr>
          <p:cNvSpPr/>
          <p:nvPr/>
        </p:nvSpPr>
        <p:spPr>
          <a:xfrm>
            <a:off x="-76200" y="1686818"/>
            <a:ext cx="4705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b="1" dirty="0"/>
              <a:t>Trauma Field Triage Criteria</a:t>
            </a:r>
          </a:p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1.Primary Survey</a:t>
            </a:r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2.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Physiologic criteria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Anatomic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3.Mechanism of Injury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r>
              <a:rPr lang="en-US" dirty="0"/>
              <a:t>4.Special patient/system considerations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3064E5-5204-4E70-A5F1-2F70A035D7E0}"/>
              </a:ext>
            </a:extLst>
          </p:cNvPr>
          <p:cNvSpPr/>
          <p:nvPr/>
        </p:nvSpPr>
        <p:spPr>
          <a:xfrm>
            <a:off x="4267200" y="1143000"/>
            <a:ext cx="28956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5C1832-D221-4D5E-8C96-16E839201969}"/>
              </a:ext>
            </a:extLst>
          </p:cNvPr>
          <p:cNvSpPr/>
          <p:nvPr/>
        </p:nvSpPr>
        <p:spPr>
          <a:xfrm>
            <a:off x="21511" y="2459236"/>
            <a:ext cx="28956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903DB5-55AF-4B96-A13A-F63CA0FC9C80}"/>
              </a:ext>
            </a:extLst>
          </p:cNvPr>
          <p:cNvSpPr txBox="1"/>
          <p:nvPr/>
        </p:nvSpPr>
        <p:spPr>
          <a:xfrm>
            <a:off x="19334" y="304800"/>
            <a:ext cx="379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OEMS POE </a:t>
            </a:r>
          </a:p>
          <a:p>
            <a:pPr algn="ctr"/>
            <a:r>
              <a:rPr lang="en-US" sz="3200" b="1" dirty="0"/>
              <a:t>Protocol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7888D6-6BB2-48C9-A0EA-29F6D53F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0BEA80-AE0E-4F68-AE4F-6CE95E8BC46A}"/>
              </a:ext>
            </a:extLst>
          </p:cNvPr>
          <p:cNvSpPr/>
          <p:nvPr/>
        </p:nvSpPr>
        <p:spPr>
          <a:xfrm>
            <a:off x="-76200" y="1686818"/>
            <a:ext cx="4705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b="1" dirty="0"/>
              <a:t>Trauma Field Triage Criteria</a:t>
            </a:r>
          </a:p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1.Primary Survey</a:t>
            </a:r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2.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Physiologic criteria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Anatomic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3.Mechanism of Injury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r>
              <a:rPr lang="en-US" dirty="0"/>
              <a:t>4.Special patient/system considerations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069618-77F6-4A7F-9378-00B22FCA5E77}"/>
              </a:ext>
            </a:extLst>
          </p:cNvPr>
          <p:cNvSpPr/>
          <p:nvPr/>
        </p:nvSpPr>
        <p:spPr>
          <a:xfrm>
            <a:off x="3810000" y="1752600"/>
            <a:ext cx="3048000" cy="2286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91ED0D-29DE-469A-A298-DE780A197509}"/>
              </a:ext>
            </a:extLst>
          </p:cNvPr>
          <p:cNvSpPr/>
          <p:nvPr/>
        </p:nvSpPr>
        <p:spPr>
          <a:xfrm>
            <a:off x="19334" y="2895600"/>
            <a:ext cx="3028666" cy="1143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903DB5-55AF-4B96-A13A-F63CA0FC9C80}"/>
              </a:ext>
            </a:extLst>
          </p:cNvPr>
          <p:cNvSpPr txBox="1"/>
          <p:nvPr/>
        </p:nvSpPr>
        <p:spPr>
          <a:xfrm>
            <a:off x="19334" y="304800"/>
            <a:ext cx="379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OEMS POE </a:t>
            </a:r>
          </a:p>
          <a:p>
            <a:pPr algn="ctr"/>
            <a:r>
              <a:rPr lang="en-US" sz="3200" b="1" dirty="0"/>
              <a:t>Protocol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7888D6-6BB2-48C9-A0EA-29F6D53F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0BEA80-AE0E-4F68-AE4F-6CE95E8BC46A}"/>
              </a:ext>
            </a:extLst>
          </p:cNvPr>
          <p:cNvSpPr/>
          <p:nvPr/>
        </p:nvSpPr>
        <p:spPr>
          <a:xfrm>
            <a:off x="-76200" y="1686818"/>
            <a:ext cx="4705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b="1" dirty="0"/>
              <a:t>Trauma Field Triage Criteria</a:t>
            </a:r>
          </a:p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1.Primary Survey</a:t>
            </a:r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2.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Physiologic criteria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Anatomic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3.Mechanism of Injury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r>
              <a:rPr lang="en-US" dirty="0"/>
              <a:t>4.Special patient/system considerations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74CA7-6E83-4C6C-A5A0-30D0C86FD456}"/>
              </a:ext>
            </a:extLst>
          </p:cNvPr>
          <p:cNvSpPr/>
          <p:nvPr/>
        </p:nvSpPr>
        <p:spPr>
          <a:xfrm>
            <a:off x="3810000" y="3886200"/>
            <a:ext cx="3429000" cy="14478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999AAA-4F5F-4A9E-B9F6-B4ECBDA6DC99}"/>
              </a:ext>
            </a:extLst>
          </p:cNvPr>
          <p:cNvSpPr/>
          <p:nvPr/>
        </p:nvSpPr>
        <p:spPr>
          <a:xfrm>
            <a:off x="0" y="4000500"/>
            <a:ext cx="28956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903DB5-55AF-4B96-A13A-F63CA0FC9C80}"/>
              </a:ext>
            </a:extLst>
          </p:cNvPr>
          <p:cNvSpPr txBox="1"/>
          <p:nvPr/>
        </p:nvSpPr>
        <p:spPr>
          <a:xfrm>
            <a:off x="19334" y="304800"/>
            <a:ext cx="379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OEMS POE </a:t>
            </a:r>
          </a:p>
          <a:p>
            <a:pPr algn="ctr"/>
            <a:r>
              <a:rPr lang="en-US" sz="3200" b="1" dirty="0"/>
              <a:t>Protocol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7888D6-6BB2-48C9-A0EA-29F6D53FD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533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90BEA80-AE0E-4F68-AE4F-6CE95E8BC46A}"/>
              </a:ext>
            </a:extLst>
          </p:cNvPr>
          <p:cNvSpPr/>
          <p:nvPr/>
        </p:nvSpPr>
        <p:spPr>
          <a:xfrm>
            <a:off x="-76200" y="1686818"/>
            <a:ext cx="4705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b="1" dirty="0"/>
              <a:t>Trauma Field Triage Criteria</a:t>
            </a:r>
          </a:p>
          <a:p>
            <a:pPr marL="171450" indent="0">
              <a:lnSpc>
                <a:spcPct val="90000"/>
              </a:lnSpc>
              <a:spcBef>
                <a:spcPts val="750"/>
              </a:spcBef>
              <a:buNone/>
            </a:pPr>
            <a:endParaRPr lang="en-US" dirty="0"/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1.Primary Survey</a:t>
            </a:r>
          </a:p>
          <a:p>
            <a:pPr marL="47625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2.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Physiologic criteria</a:t>
            </a:r>
          </a:p>
          <a:p>
            <a:pPr marL="342900" lvl="1"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Anatomic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ts val="1800"/>
            </a:pPr>
            <a:r>
              <a:rPr lang="en-US" dirty="0"/>
              <a:t>3.Mechanism of Injury Criteria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r>
              <a:rPr lang="en-US" dirty="0"/>
              <a:t>4.Special patient/system considerations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B97A30-2722-46C7-9F0F-5CEBA40C480B}"/>
              </a:ext>
            </a:extLst>
          </p:cNvPr>
          <p:cNvSpPr/>
          <p:nvPr/>
        </p:nvSpPr>
        <p:spPr>
          <a:xfrm>
            <a:off x="3781697" y="5260682"/>
            <a:ext cx="2771503" cy="159731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DB993C-5940-4F99-9D0E-E6E76A3993A0}"/>
              </a:ext>
            </a:extLst>
          </p:cNvPr>
          <p:cNvSpPr/>
          <p:nvPr/>
        </p:nvSpPr>
        <p:spPr>
          <a:xfrm>
            <a:off x="0" y="4462024"/>
            <a:ext cx="3810000" cy="56717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0205"/>
      </p:ext>
    </p:extLst>
  </p:cSld>
  <p:clrMapOvr>
    <a:masterClrMapping/>
  </p:clrMapOvr>
</p:sld>
</file>

<file path=ppt/theme/theme1.xml><?xml version="1.0" encoding="utf-8"?>
<a:theme xmlns:a="http://schemas.openxmlformats.org/drawingml/2006/main" name="2019_BH_ Templa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2019_BH_ Template_01.potx</Template>
  <TotalTime>6655</TotalTime>
  <Words>578</Words>
  <Application>Microsoft Office PowerPoint</Application>
  <PresentationFormat>On-screen Show (4:3)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2019_BH_ Template_01</vt:lpstr>
      <vt:lpstr>Trauma Systems Committee Proposal</vt:lpstr>
      <vt:lpstr>Trauma Systems Committee Proposal</vt:lpstr>
      <vt:lpstr> </vt:lpstr>
      <vt:lpstr>Background: Solid Organ Injuries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What this allows: Right Patient → Right Place</vt:lpstr>
      <vt:lpstr>What this allows: Right Patient → Right Place</vt:lpstr>
      <vt:lpstr>How to identify solid organ injury NOM? </vt:lpstr>
      <vt:lpstr>How to identify solid organ injury NOM? </vt:lpstr>
      <vt:lpstr>Disclosure</vt:lpstr>
      <vt:lpstr>Trauma Systems Committee Proposal</vt:lpstr>
      <vt:lpstr>Questions:</vt:lpstr>
    </vt:vector>
  </TitlesOfParts>
  <Company>Baystate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Lajoie, Todd</dc:creator>
  <cp:lastModifiedBy>Alouidor, Reginald</cp:lastModifiedBy>
  <cp:revision>36</cp:revision>
  <dcterms:created xsi:type="dcterms:W3CDTF">2019-04-18T11:12:45Z</dcterms:created>
  <dcterms:modified xsi:type="dcterms:W3CDTF">2021-03-17T11:35:55Z</dcterms:modified>
</cp:coreProperties>
</file>