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1"/>
  </p:notesMasterIdLst>
  <p:handoutMasterIdLst>
    <p:handoutMasterId r:id="rId12"/>
  </p:handoutMasterIdLst>
  <p:sldIdLst>
    <p:sldId id="283" r:id="rId6"/>
    <p:sldId id="267" r:id="rId7"/>
    <p:sldId id="284" r:id="rId8"/>
    <p:sldId id="285" r:id="rId9"/>
    <p:sldId id="286" r:id="rId10"/>
  </p:sldIdLst>
  <p:sldSz cx="14630400" cy="7315200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7"/>
    <p:restoredTop sz="86501" autoAdjust="0"/>
  </p:normalViewPr>
  <p:slideViewPr>
    <p:cSldViewPr snapToGrid="0" snapToObjects="1">
      <p:cViewPr>
        <p:scale>
          <a:sx n="80" d="100"/>
          <a:sy n="80" d="100"/>
        </p:scale>
        <p:origin x="-168" y="-72"/>
      </p:cViewPr>
      <p:guideLst>
        <p:guide orient="horz" pos="2304"/>
        <p:guide pos="46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1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738" y="0"/>
            <a:ext cx="3055937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5BBEE3-6E9F-4DB2-9C76-BCBD8EF95358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559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738" y="8842375"/>
            <a:ext cx="3055937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1E5719-E3A5-425D-949A-5A62048A5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064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4E2CB75D-619E-4344-8873-8A77C72D94FC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1163638"/>
            <a:ext cx="6284913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7A4CD61E-4E46-8A4B-A223-3063D40EB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17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1163638"/>
            <a:ext cx="6284913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CD61E-4E46-8A4B-A223-3063D40EBA1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258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CD61E-4E46-8A4B-A223-3063D40EBA1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300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OneCa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37578"/>
            <a:ext cx="14626742" cy="5677622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812798"/>
            <a:ext cx="14630400" cy="2780633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/>
          <p:cNvSpPr/>
          <p:nvPr userDrawn="1"/>
        </p:nvSpPr>
        <p:spPr>
          <a:xfrm>
            <a:off x="0" y="6647292"/>
            <a:ext cx="14630400" cy="667909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6018" y="1673513"/>
            <a:ext cx="12585992" cy="1108831"/>
          </a:xfrm>
        </p:spPr>
        <p:txBody>
          <a:bodyPr anchor="b" anchorCtr="0">
            <a:normAutofit/>
          </a:bodyPr>
          <a:lstStyle>
            <a:lvl1pPr algn="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6018" y="2784678"/>
            <a:ext cx="12597544" cy="490477"/>
          </a:xfrm>
        </p:spPr>
        <p:txBody>
          <a:bodyPr anchor="t" anchorCtr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Right Triangle 10"/>
          <p:cNvSpPr/>
          <p:nvPr userDrawn="1"/>
        </p:nvSpPr>
        <p:spPr>
          <a:xfrm rot="10800000" flipH="1">
            <a:off x="0" y="1067763"/>
            <a:ext cx="14630400" cy="79055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1"/>
            <a:ext cx="14630400" cy="1067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7093" y="133469"/>
            <a:ext cx="3938659" cy="147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384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flipH="1">
            <a:off x="0" y="812798"/>
            <a:ext cx="14630400" cy="6502402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8220" y="1823721"/>
            <a:ext cx="12618720" cy="3042919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0" y="4895429"/>
            <a:ext cx="12618720" cy="160019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Right Triangle 8"/>
          <p:cNvSpPr/>
          <p:nvPr userDrawn="1"/>
        </p:nvSpPr>
        <p:spPr>
          <a:xfrm rot="10800000">
            <a:off x="0" y="1067763"/>
            <a:ext cx="14630400" cy="79055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 flipH="1">
            <a:off x="0" y="1"/>
            <a:ext cx="14630400" cy="1067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/>
          <p:cNvSpPr/>
          <p:nvPr userDrawn="1"/>
        </p:nvSpPr>
        <p:spPr>
          <a:xfrm flipH="1">
            <a:off x="0" y="6647292"/>
            <a:ext cx="14630400" cy="667909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79926" y="544582"/>
            <a:ext cx="1103376" cy="98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552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SCO">
    <p:bg>
      <p:bgPr>
        <a:gradFill>
          <a:gsLst>
            <a:gs pos="0">
              <a:schemeClr val="accent2"/>
            </a:gs>
            <a:gs pos="100000">
              <a:schemeClr val="accent2">
                <a:lumMod val="75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flipH="1">
            <a:off x="0" y="812798"/>
            <a:ext cx="14630400" cy="6502402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8220" y="1823721"/>
            <a:ext cx="12618720" cy="3042919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0" y="4895429"/>
            <a:ext cx="12618720" cy="160019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Right Triangle 8"/>
          <p:cNvSpPr/>
          <p:nvPr userDrawn="1"/>
        </p:nvSpPr>
        <p:spPr>
          <a:xfrm rot="10800000">
            <a:off x="0" y="1067763"/>
            <a:ext cx="14630400" cy="79055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 flipH="1">
            <a:off x="0" y="1"/>
            <a:ext cx="14630400" cy="1067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/>
          <p:cNvSpPr/>
          <p:nvPr userDrawn="1"/>
        </p:nvSpPr>
        <p:spPr>
          <a:xfrm flipH="1">
            <a:off x="0" y="6647292"/>
            <a:ext cx="14630400" cy="667909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79926" y="544582"/>
            <a:ext cx="1103376" cy="98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586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OneCare">
    <p:bg>
      <p:bgPr>
        <a:gradFill>
          <a:gsLst>
            <a:gs pos="0">
              <a:schemeClr val="accent2"/>
            </a:gs>
            <a:gs pos="100000">
              <a:schemeClr val="accent2">
                <a:lumMod val="75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flipH="1">
            <a:off x="0" y="812798"/>
            <a:ext cx="14630400" cy="6502402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8220" y="1823721"/>
            <a:ext cx="12618720" cy="3042919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0" y="4895429"/>
            <a:ext cx="12618720" cy="160019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Right Triangle 8"/>
          <p:cNvSpPr/>
          <p:nvPr userDrawn="1"/>
        </p:nvSpPr>
        <p:spPr>
          <a:xfrm rot="10800000">
            <a:off x="0" y="1067763"/>
            <a:ext cx="14630400" cy="79055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 flipH="1">
            <a:off x="0" y="1"/>
            <a:ext cx="14630400" cy="1067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/>
          <p:cNvSpPr/>
          <p:nvPr userDrawn="1"/>
        </p:nvSpPr>
        <p:spPr>
          <a:xfrm flipH="1">
            <a:off x="0" y="6647292"/>
            <a:ext cx="14630400" cy="667909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79926" y="544582"/>
            <a:ext cx="1103376" cy="98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88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120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A804-3160-9D4C-895E-933763630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477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A804-3160-9D4C-895E-933763630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523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542" y="1697849"/>
            <a:ext cx="8964468" cy="4890912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A804-3160-9D4C-895E-9337636303D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ounded Rectangular Callout 6"/>
          <p:cNvSpPr/>
          <p:nvPr userDrawn="1"/>
        </p:nvSpPr>
        <p:spPr>
          <a:xfrm flipH="1">
            <a:off x="9904392" y="1697851"/>
            <a:ext cx="3761728" cy="3461292"/>
          </a:xfrm>
          <a:prstGeom prst="wedgeRoundRectCallout">
            <a:avLst>
              <a:gd name="adj1" fmla="val -9319"/>
              <a:gd name="adj2" fmla="val 67267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904392" y="5862199"/>
            <a:ext cx="3761728" cy="71298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0106527" y="1854705"/>
            <a:ext cx="3349592" cy="3147580"/>
          </a:xfrm>
        </p:spPr>
        <p:txBody>
          <a:bodyPr>
            <a:normAutofit/>
          </a:bodyPr>
          <a:lstStyle>
            <a:lvl1pPr marL="0" indent="0">
              <a:buNone/>
              <a:defRPr sz="2000" i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879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542" y="1697849"/>
            <a:ext cx="8964468" cy="4890912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A804-3160-9D4C-895E-9337636303D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9904394" y="1697850"/>
            <a:ext cx="3770965" cy="4890911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000" i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9663766" y="1697849"/>
            <a:ext cx="57751" cy="4892213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871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4543" y="1697849"/>
            <a:ext cx="6466178" cy="4903893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74561" y="1697849"/>
            <a:ext cx="6400799" cy="4903893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A804-3160-9D4C-895E-9337636303D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64543" y="127565"/>
            <a:ext cx="13101581" cy="129935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802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w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4543" y="2365500"/>
            <a:ext cx="6466178" cy="4236242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261" y="127565"/>
            <a:ext cx="13108861" cy="1295074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74561" y="2365500"/>
            <a:ext cx="6400799" cy="4236242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A804-3160-9D4C-895E-9337636303D1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563880" y="1693333"/>
            <a:ext cx="6467476" cy="672254"/>
          </a:xfrm>
        </p:spPr>
        <p:txBody>
          <a:bodyPr anchor="b"/>
          <a:lstStyle>
            <a:lvl1pPr marL="0" indent="0">
              <a:buNone/>
              <a:defRPr b="1">
                <a:solidFill>
                  <a:schemeClr val="bg2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4"/>
          </p:nvPr>
        </p:nvSpPr>
        <p:spPr>
          <a:xfrm>
            <a:off x="7274561" y="1693245"/>
            <a:ext cx="6400799" cy="672254"/>
          </a:xfrm>
        </p:spPr>
        <p:txBody>
          <a:bodyPr anchor="b"/>
          <a:lstStyle>
            <a:lvl1pPr marL="0" indent="0">
              <a:buNone/>
              <a:defRPr b="1">
                <a:solidFill>
                  <a:schemeClr val="bg2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619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A804-3160-9D4C-895E-933763630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456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flipH="1">
            <a:off x="0" y="812798"/>
            <a:ext cx="14630400" cy="6502402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8220" y="1823721"/>
            <a:ext cx="12618720" cy="3042919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0" y="4895429"/>
            <a:ext cx="12618720" cy="160019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Right Triangle 8"/>
          <p:cNvSpPr/>
          <p:nvPr userDrawn="1"/>
        </p:nvSpPr>
        <p:spPr>
          <a:xfrm rot="10800000">
            <a:off x="0" y="1067763"/>
            <a:ext cx="14630400" cy="79055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 flipH="1">
            <a:off x="0" y="1"/>
            <a:ext cx="14630400" cy="1067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/>
          <p:cNvSpPr/>
          <p:nvPr userDrawn="1"/>
        </p:nvSpPr>
        <p:spPr>
          <a:xfrm flipH="1">
            <a:off x="0" y="6647292"/>
            <a:ext cx="14630400" cy="667909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79926" y="544582"/>
            <a:ext cx="1103376" cy="98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833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 userDrawn="1"/>
        </p:nvSpPr>
        <p:spPr>
          <a:xfrm flipH="1">
            <a:off x="0" y="7008144"/>
            <a:ext cx="14630400" cy="307058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23550" y="454272"/>
            <a:ext cx="835271" cy="744877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263" y="6719148"/>
            <a:ext cx="13118096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906351" y="6590062"/>
            <a:ext cx="469669" cy="4361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2"/>
                </a:solidFill>
              </a:defRPr>
            </a:lvl1pPr>
          </a:lstStyle>
          <a:p>
            <a:fld id="{7ABEA804-3160-9D4C-895E-9337636303D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4543" y="127565"/>
            <a:ext cx="13101581" cy="129935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4543" y="1697849"/>
            <a:ext cx="13101581" cy="4890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572917" y="1542083"/>
            <a:ext cx="13113313" cy="1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 rot="16200000">
            <a:off x="12202049" y="4604017"/>
            <a:ext cx="3878273" cy="215444"/>
          </a:xfrm>
          <a:prstGeom prst="rect">
            <a:avLst/>
          </a:prstGeom>
          <a:noFill/>
        </p:spPr>
        <p:txBody>
          <a:bodyPr wrap="square" lIns="45720" rIns="0" rtlCol="0">
            <a:spAutoFit/>
          </a:bodyPr>
          <a:lstStyle/>
          <a:p>
            <a:r>
              <a:rPr lang="en-US" sz="800" dirty="0" smtClean="0">
                <a:solidFill>
                  <a:schemeClr val="bg2"/>
                </a:solidFill>
              </a:rPr>
              <a:t>© 2017 Commonwealth Care Alliance, Inc. Confidential &amp; Proprietary Information</a:t>
            </a:r>
            <a:endParaRPr lang="en-US" sz="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50" r:id="rId2"/>
    <p:sldLayoutId id="2147483676" r:id="rId3"/>
    <p:sldLayoutId id="2147483674" r:id="rId4"/>
    <p:sldLayoutId id="2147483675" r:id="rId5"/>
    <p:sldLayoutId id="2147483673" r:id="rId6"/>
    <p:sldLayoutId id="2147483652" r:id="rId7"/>
    <p:sldLayoutId id="2147483654" r:id="rId8"/>
    <p:sldLayoutId id="2147483660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Long Term Support Services- </a:t>
            </a:r>
            <a:br>
              <a:rPr lang="en-US" dirty="0" smtClean="0"/>
            </a:br>
            <a:r>
              <a:rPr lang="en-US" dirty="0" smtClean="0"/>
              <a:t>One Care Implementation Council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February 13,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07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399" y="272715"/>
            <a:ext cx="6420580" cy="769479"/>
          </a:xfrm>
        </p:spPr>
        <p:txBody>
          <a:bodyPr>
            <a:normAutofit/>
          </a:bodyPr>
          <a:lstStyle/>
          <a:p>
            <a:r>
              <a:rPr lang="en-US" dirty="0" smtClean="0"/>
              <a:t>WHAT IS THE ROLE OF THE LTSC?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A804-3160-9D4C-895E-9337636303D1}" type="slidenum">
              <a:rPr lang="en-US" smtClean="0"/>
              <a:t>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273464" y="386528"/>
            <a:ext cx="5180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</a:rPr>
              <a:t> WHEN IS LTSC ACCESSED?</a:t>
            </a:r>
            <a:endParaRPr lang="en-US"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668313"/>
              </p:ext>
            </p:extLst>
          </p:nvPr>
        </p:nvGraphicFramePr>
        <p:xfrm>
          <a:off x="557263" y="1225975"/>
          <a:ext cx="13118096" cy="58826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284578"/>
                <a:gridCol w="6833518"/>
              </a:tblGrid>
              <a:tr h="34154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195406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LTSCs part</a:t>
                      </a:r>
                      <a:r>
                        <a:rPr lang="en-US" sz="2600" baseline="0" dirty="0" smtClean="0"/>
                        <a:t> of Care Team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/>
                        <a:t>During Initial assessment</a:t>
                      </a:r>
                      <a:r>
                        <a:rPr lang="en-US" sz="2600" baseline="0" dirty="0" smtClean="0"/>
                        <a:t> and reassessment, </a:t>
                      </a:r>
                      <a:r>
                        <a:rPr lang="en-US" sz="2600" dirty="0" smtClean="0"/>
                        <a:t>throughout care experience</a:t>
                      </a:r>
                      <a:r>
                        <a:rPr lang="en-US" sz="2600" baseline="0" dirty="0" smtClean="0"/>
                        <a:t> and u</a:t>
                      </a:r>
                      <a:r>
                        <a:rPr lang="en-US" sz="2600" dirty="0" smtClean="0"/>
                        <a:t>pon member request</a:t>
                      </a:r>
                      <a:endParaRPr lang="en-US" sz="2600" dirty="0"/>
                    </a:p>
                  </a:txBody>
                  <a:tcPr/>
                </a:tc>
              </a:tr>
              <a:tr h="1195406">
                <a:tc>
                  <a:txBody>
                    <a:bodyPr/>
                    <a:lstStyle/>
                    <a:p>
                      <a:r>
                        <a:rPr lang="en-US" sz="2600" baseline="0" dirty="0" smtClean="0"/>
                        <a:t>Work with members to find resources that support wellness, independence and recovery goals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/>
                        <a:t>When need identified by Care</a:t>
                      </a:r>
                      <a:r>
                        <a:rPr lang="en-US" sz="2600" baseline="0" dirty="0" smtClean="0"/>
                        <a:t> Team</a:t>
                      </a:r>
                      <a:endParaRPr lang="en-US" sz="2600" dirty="0" smtClean="0"/>
                    </a:p>
                    <a:p>
                      <a:endParaRPr lang="en-US" sz="2600" dirty="0"/>
                    </a:p>
                  </a:txBody>
                  <a:tcPr/>
                </a:tc>
              </a:tr>
              <a:tr h="11954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/>
                        <a:t>Educate Care Team on importance</a:t>
                      </a:r>
                      <a:r>
                        <a:rPr lang="en-US" sz="2600" baseline="0" dirty="0" smtClean="0"/>
                        <a:t> of LTSS; p</a:t>
                      </a:r>
                      <a:r>
                        <a:rPr lang="en-US" sz="2600" dirty="0" smtClean="0"/>
                        <a:t>ivotal role in Care Plan development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/>
                        <a:t>When receiving rehabilitation services from DMH or other</a:t>
                      </a:r>
                      <a:r>
                        <a:rPr lang="en-US" sz="2600" baseline="0" dirty="0" smtClean="0"/>
                        <a:t> state agency</a:t>
                      </a:r>
                      <a:endParaRPr lang="en-US" sz="2600" dirty="0" smtClean="0"/>
                    </a:p>
                    <a:p>
                      <a:endParaRPr lang="en-US" sz="2600" dirty="0"/>
                    </a:p>
                  </a:txBody>
                  <a:tcPr/>
                </a:tc>
              </a:tr>
              <a:tr h="15654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/>
                        <a:t>Come</a:t>
                      </a:r>
                      <a:r>
                        <a:rPr lang="en-US" sz="2600" baseline="0" dirty="0" smtClean="0"/>
                        <a:t> from independent community organizations that are experts in independent living, recovery and aging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/>
                        <a:t>When being admitted to nursing facility, psychiatric hospital,</a:t>
                      </a:r>
                      <a:r>
                        <a:rPr lang="en-US" sz="2600" baseline="0" dirty="0" smtClean="0"/>
                        <a:t> or other institution</a:t>
                      </a:r>
                      <a:endParaRPr lang="en-US" sz="2600" dirty="0" smtClean="0"/>
                    </a:p>
                    <a:p>
                      <a:endParaRPr lang="en-US" sz="2600" dirty="0" smtClean="0"/>
                    </a:p>
                    <a:p>
                      <a:endParaRPr lang="en-US" sz="2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142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827" y="319300"/>
            <a:ext cx="13811477" cy="899130"/>
          </a:xfrm>
        </p:spPr>
        <p:txBody>
          <a:bodyPr>
            <a:normAutofit/>
          </a:bodyPr>
          <a:lstStyle/>
          <a:p>
            <a:r>
              <a:rPr lang="en-US" sz="3100" dirty="0" smtClean="0"/>
              <a:t>SERVICES LTSCs HELP IDENTIFY AND CONNECT MEMBERS TO </a:t>
            </a:r>
            <a:r>
              <a:rPr lang="en-US" sz="2800" dirty="0" smtClean="0"/>
              <a:t>(not an exhaustive list)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A804-3160-9D4C-895E-9337636303D1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897514"/>
              </p:ext>
            </p:extLst>
          </p:nvPr>
        </p:nvGraphicFramePr>
        <p:xfrm>
          <a:off x="291828" y="1799622"/>
          <a:ext cx="13614522" cy="439373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80939"/>
                <a:gridCol w="6784760"/>
                <a:gridCol w="3048823"/>
              </a:tblGrid>
              <a:tr h="574809">
                <a:tc gridSpan="3"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480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Companion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PCA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Housing</a:t>
                      </a:r>
                      <a:endParaRPr lang="en-US" sz="2800" dirty="0"/>
                    </a:p>
                  </a:txBody>
                  <a:tcPr/>
                </a:tc>
              </a:tr>
              <a:tr h="57480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Homemaker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Adult</a:t>
                      </a:r>
                      <a:r>
                        <a:rPr lang="en-US" sz="2800" baseline="0" dirty="0" smtClean="0"/>
                        <a:t> Day Health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Food Stamps</a:t>
                      </a:r>
                      <a:endParaRPr lang="en-US" sz="2800" dirty="0"/>
                    </a:p>
                  </a:txBody>
                  <a:tcPr/>
                </a:tc>
              </a:tr>
              <a:tr h="57480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Chore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Adult</a:t>
                      </a:r>
                      <a:r>
                        <a:rPr lang="en-US" sz="2800" baseline="0" dirty="0" smtClean="0"/>
                        <a:t> Family Care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Job Placement</a:t>
                      </a:r>
                      <a:endParaRPr lang="en-US" sz="2800" dirty="0"/>
                    </a:p>
                  </a:txBody>
                  <a:tcPr/>
                </a:tc>
              </a:tr>
              <a:tr h="57480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Laundry/Grocery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Group Adult Foster Care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Peer Support</a:t>
                      </a:r>
                      <a:endParaRPr lang="en-US" sz="2800" dirty="0"/>
                    </a:p>
                  </a:txBody>
                  <a:tcPr/>
                </a:tc>
              </a:tr>
              <a:tr h="57480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Home-delivered</a:t>
                      </a:r>
                      <a:r>
                        <a:rPr lang="en-US" sz="2800" baseline="0" dirty="0" smtClean="0"/>
                        <a:t> meals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Medical and Non-medical Transportation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Support Groups</a:t>
                      </a:r>
                      <a:endParaRPr lang="en-US" sz="2800" dirty="0"/>
                    </a:p>
                  </a:txBody>
                  <a:tcPr/>
                </a:tc>
              </a:tr>
              <a:tr h="57480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Home Health</a:t>
                      </a:r>
                      <a:r>
                        <a:rPr lang="en-US" sz="2800" baseline="0" dirty="0" smtClean="0"/>
                        <a:t> Aide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Personal Emergency Response</a:t>
                      </a:r>
                      <a:r>
                        <a:rPr lang="en-US" sz="2800" baseline="0" dirty="0" smtClean="0"/>
                        <a:t> Systems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Community</a:t>
                      </a:r>
                      <a:r>
                        <a:rPr lang="en-US" sz="2800" baseline="0" dirty="0" smtClean="0"/>
                        <a:t> activities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465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Michelle- Member controls the care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800" dirty="0" smtClean="0"/>
              <a:t>47 years old</a:t>
            </a:r>
          </a:p>
          <a:p>
            <a:endParaRPr lang="en-US" sz="2800" dirty="0" smtClean="0"/>
          </a:p>
          <a:p>
            <a:r>
              <a:rPr lang="en-US" sz="2800" dirty="0" smtClean="0"/>
              <a:t>LTSC and Care Partner supported her in accessing LTSS in the sequence and cadence that meets her specific needs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A804-3160-9D4C-895E-9337636303D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11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Sam- Leveraging LTSS to support housing stability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800" dirty="0" smtClean="0"/>
              <a:t>60 years old</a:t>
            </a:r>
          </a:p>
          <a:p>
            <a:endParaRPr lang="en-US" sz="2800" dirty="0" smtClean="0"/>
          </a:p>
          <a:p>
            <a:r>
              <a:rPr lang="en-US" sz="2800" dirty="0" smtClean="0"/>
              <a:t>At risk for eviction due to bed bug infestation. Team worked with him to introduce LTSS (heavy chore) to preserve housing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A804-3160-9D4C-895E-9337636303D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0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B72029"/>
      </a:dk2>
      <a:lt2>
        <a:srgbClr val="8A8C8E"/>
      </a:lt2>
      <a:accent1>
        <a:srgbClr val="004A97"/>
      </a:accent1>
      <a:accent2>
        <a:srgbClr val="00948F"/>
      </a:accent2>
      <a:accent3>
        <a:srgbClr val="6F3076"/>
      </a:accent3>
      <a:accent4>
        <a:srgbClr val="F18C21"/>
      </a:accent4>
      <a:accent5>
        <a:srgbClr val="79BC43"/>
      </a:accent5>
      <a:accent6>
        <a:srgbClr val="F6B338"/>
      </a:accent6>
      <a:hlink>
        <a:srgbClr val="004A97"/>
      </a:hlink>
      <a:folHlink>
        <a:srgbClr val="8A8C8E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AC3CDB49F1F244BD6F3D8E30D47072" ma:contentTypeVersion="15" ma:contentTypeDescription="Create a new document." ma:contentTypeScope="" ma:versionID="ff8c7f9141ba02b75cc2ab7755008064">
  <xsd:schema xmlns:xsd="http://www.w3.org/2001/XMLSchema" xmlns:xs="http://www.w3.org/2001/XMLSchema" xmlns:p="http://schemas.microsoft.com/office/2006/metadata/properties" xmlns:ns2="902c1b38-6083-4671-9c60-a31a848a59f7" xmlns:ns3="0a8a5e7a-d595-405a-8394-910ed52488b0" targetNamespace="http://schemas.microsoft.com/office/2006/metadata/properties" ma:root="true" ma:fieldsID="98668a8b81c0e82a8fc47e1c9e3456f0" ns2:_="" ns3:_="">
    <xsd:import namespace="902c1b38-6083-4671-9c60-a31a848a59f7"/>
    <xsd:import namespace="0a8a5e7a-d595-405a-8394-910ed52488b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DepartmentsTaxHTField0" minOccurs="0"/>
                <xsd:element ref="ns2:TaxCatchAll" minOccurs="0"/>
                <xsd:element ref="ns3:TemplatesTaxHTField0" minOccurs="0"/>
                <xsd:element ref="ns3:PacketsTaxHTField0" minOccurs="0"/>
                <xsd:element ref="ns3:Member_x0020_DocumentsTaxHTField0" minOccurs="0"/>
                <xsd:element ref="ns3:Approved_x0020_for_x0020_Public_x0020_ConsumptionTaxHTField0" minOccurs="0"/>
                <xsd:element ref="ns3:Article_x0020_AuthorsTaxHTField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2c1b38-6083-4671-9c60-a31a848a59f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3" nillable="true" ma:displayName="Taxonomy Catch All Column" ma:hidden="true" ma:list="{c34966e3-cfd0-45c4-96bf-f69f91d4601f}" ma:internalName="TaxCatchAll" ma:showField="CatchAllData" ma:web="902c1b38-6083-4671-9c60-a31a848a59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8a5e7a-d595-405a-8394-910ed52488b0" elementFormDefault="qualified">
    <xsd:import namespace="http://schemas.microsoft.com/office/2006/documentManagement/types"/>
    <xsd:import namespace="http://schemas.microsoft.com/office/infopath/2007/PartnerControls"/>
    <xsd:element name="DepartmentsTaxHTField0" ma:index="12" nillable="true" ma:taxonomy="true" ma:internalName="DepartmentsTaxHTField0" ma:taxonomyFieldName="Departments" ma:displayName="Department" ma:readOnly="false" ma:default="" ma:fieldId="{ee4beab3-63df-44fe-bae3-5ce095427af5}" ma:sspId="826aafc7-9ec0-4a1f-b859-f5a9e4a36f3a" ma:termSetId="dbfb2a1e-e131-455e-af58-749447f2e2a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emplatesTaxHTField0" ma:index="15" nillable="true" ma:taxonomy="true" ma:internalName="TemplatesTaxHTField0" ma:taxonomyFieldName="Templates" ma:displayName="Templates" ma:default="" ma:fieldId="{8b901494-d00f-41fe-bf8d-2508930d2016}" ma:taxonomyMulti="true" ma:sspId="826aafc7-9ec0-4a1f-b859-f5a9e4a36f3a" ma:termSetId="dbfb2a1e-e131-455e-af58-749447f2e2aa" ma:anchorId="e48ef40f-52ba-45cd-bacb-c00e90b8b89f" ma:open="false" ma:isKeyword="false">
      <xsd:complexType>
        <xsd:sequence>
          <xsd:element ref="pc:Terms" minOccurs="0" maxOccurs="1"/>
        </xsd:sequence>
      </xsd:complexType>
    </xsd:element>
    <xsd:element name="PacketsTaxHTField0" ma:index="17" nillable="true" ma:taxonomy="true" ma:internalName="PacketsTaxHTField0" ma:taxonomyFieldName="Packets" ma:displayName="Packets" ma:default="" ma:fieldId="{9fea0d36-a4bc-42b8-8afb-b4a8c4c74fe8}" ma:taxonomyMulti="true" ma:sspId="826aafc7-9ec0-4a1f-b859-f5a9e4a36f3a" ma:termSetId="dbfb2a1e-e131-455e-af58-749447f2e2aa" ma:anchorId="99dfcc86-57f4-4886-bae0-43a45c67b1cc" ma:open="false" ma:isKeyword="false">
      <xsd:complexType>
        <xsd:sequence>
          <xsd:element ref="pc:Terms" minOccurs="0" maxOccurs="1"/>
        </xsd:sequence>
      </xsd:complexType>
    </xsd:element>
    <xsd:element name="Member_x0020_DocumentsTaxHTField0" ma:index="19" nillable="true" ma:taxonomy="true" ma:internalName="Member_x0020_DocumentsTaxHTField0" ma:taxonomyFieldName="Member_x0020_Documents" ma:displayName="Member Documents" ma:default="" ma:fieldId="{50999a44-0297-47e6-a968-2b4cc418cac2}" ma:taxonomyMulti="true" ma:sspId="826aafc7-9ec0-4a1f-b859-f5a9e4a36f3a" ma:termSetId="dbfb2a1e-e131-455e-af58-749447f2e2aa" ma:anchorId="05136dab-871f-46f4-aa5f-bad1043eede0" ma:open="false" ma:isKeyword="false">
      <xsd:complexType>
        <xsd:sequence>
          <xsd:element ref="pc:Terms" minOccurs="0" maxOccurs="1"/>
        </xsd:sequence>
      </xsd:complexType>
    </xsd:element>
    <xsd:element name="Approved_x0020_for_x0020_Public_x0020_ConsumptionTaxHTField0" ma:index="21" nillable="true" ma:taxonomy="true" ma:internalName="Approved_x0020_for_x0020_Public_x0020_ConsumptionTaxHTField0" ma:taxonomyFieldName="Approved_x0020_for_x0020_Public_x0020_Consumption" ma:displayName="Approved for Public Consumption" ma:default="" ma:fieldId="{da5783c9-e237-4dbe-9f21-a567121f5bb9}" ma:taxonomyMulti="true" ma:sspId="826aafc7-9ec0-4a1f-b859-f5a9e4a36f3a" ma:termSetId="dbfb2a1e-e131-455e-af58-749447f2e2aa" ma:anchorId="e60ebc67-803d-4c9c-abb7-6fd34b47c087" ma:open="false" ma:isKeyword="false">
      <xsd:complexType>
        <xsd:sequence>
          <xsd:element ref="pc:Terms" minOccurs="0" maxOccurs="1"/>
        </xsd:sequence>
      </xsd:complexType>
    </xsd:element>
    <xsd:element name="Article_x0020_AuthorsTaxHTField0" ma:index="23" nillable="true" ma:taxonomy="true" ma:internalName="Article_x0020_AuthorsTaxHTField0" ma:taxonomyFieldName="Article_x0020_Authors" ma:displayName="Article Authors" ma:default="" ma:fieldId="{338941b5-7c22-4f45-b216-3a1112627966}" ma:taxonomyMulti="true" ma:sspId="826aafc7-9ec0-4a1f-b859-f5a9e4a36f3a" ma:termSetId="dbfb2a1e-e131-455e-af58-749447f2e2aa" ma:anchorId="8313c9fc-ab11-4498-9ba1-bac44eb43ecd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mplatesTaxHTField0 xmlns="0a8a5e7a-d595-405a-8394-910ed52488b0">
      <Terms xmlns="http://schemas.microsoft.com/office/infopath/2007/PartnerControls"/>
    </TemplatesTaxHTField0>
    <DepartmentsTaxHTField0 xmlns="0a8a5e7a-d595-405a-8394-910ed52488b0">
      <Terms xmlns="http://schemas.microsoft.com/office/infopath/2007/PartnerControls"/>
    </DepartmentsTaxHTField0>
    <Article_x0020_AuthorsTaxHTField0 xmlns="0a8a5e7a-d595-405a-8394-910ed52488b0">
      <Terms xmlns="http://schemas.microsoft.com/office/infopath/2007/PartnerControls"/>
    </Article_x0020_AuthorsTaxHTField0>
    <TaxCatchAll xmlns="902c1b38-6083-4671-9c60-a31a848a59f7"/>
    <PacketsTaxHTField0 xmlns="0a8a5e7a-d595-405a-8394-910ed52488b0">
      <Terms xmlns="http://schemas.microsoft.com/office/infopath/2007/PartnerControls"/>
    </PacketsTaxHTField0>
    <Approved_x0020_for_x0020_Public_x0020_ConsumptionTaxHTField0 xmlns="0a8a5e7a-d595-405a-8394-910ed52488b0">
      <Terms xmlns="http://schemas.microsoft.com/office/infopath/2007/PartnerControls"/>
    </Approved_x0020_for_x0020_Public_x0020_ConsumptionTaxHTField0>
    <Member_x0020_DocumentsTaxHTField0 xmlns="0a8a5e7a-d595-405a-8394-910ed52488b0">
      <Terms xmlns="http://schemas.microsoft.com/office/infopath/2007/PartnerControls"/>
    </Member_x0020_DocumentsTaxHTField0>
    <_dlc_DocId xmlns="902c1b38-6083-4671-9c60-a31a848a59f7">HMZW7RJ6V436-86-24105</_dlc_DocId>
    <_dlc_DocIdUrl xmlns="902c1b38-6083-4671-9c60-a31a848a59f7">
      <Url>https://commonground.commonwealthcare.org/departments/CC/_layouts/DocIdRedir.aspx?ID=HMZW7RJ6V436-86-24105</Url>
      <Description>HMZW7RJ6V436-86-24105</Description>
    </_dlc_DocIdUrl>
  </documentManagement>
</p:properties>
</file>

<file path=customXml/itemProps1.xml><?xml version="1.0" encoding="utf-8"?>
<ds:datastoreItem xmlns:ds="http://schemas.openxmlformats.org/officeDocument/2006/customXml" ds:itemID="{509BCCCE-E714-4249-82EC-72202068F25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1FB0DC1E-35D7-4D14-A56B-45535C3CD0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2c1b38-6083-4671-9c60-a31a848a59f7"/>
    <ds:schemaRef ds:uri="0a8a5e7a-d595-405a-8394-910ed52488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AA9BC71-7D43-4F50-89A9-F8059825E8C3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16B6CAA-BDC3-44F5-BB34-D771ACEDF016}">
  <ds:schemaRefs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0a8a5e7a-d595-405a-8394-910ed52488b0"/>
    <ds:schemaRef ds:uri="http://purl.org/dc/terms/"/>
    <ds:schemaRef ds:uri="http://schemas.microsoft.com/office/infopath/2007/PartnerControls"/>
    <ds:schemaRef ds:uri="902c1b38-6083-4671-9c60-a31a848a59f7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1650</TotalTime>
  <Words>233</Words>
  <Application>Microsoft Office PowerPoint</Application>
  <PresentationFormat>Custom</PresentationFormat>
  <Paragraphs>47</Paragraphs>
  <Slides>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Long Term Support Services-  One Care Implementation Council</vt:lpstr>
      <vt:lpstr>WHAT IS THE ROLE OF THE LTSC?</vt:lpstr>
      <vt:lpstr>SERVICES LTSCs HELP IDENTIFY AND CONNECT MEMBERS TO (not an exhaustive list)</vt:lpstr>
      <vt:lpstr>Michelle- Member controls the care plan</vt:lpstr>
      <vt:lpstr>Sam- Leveraging LTSS to support housing stability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tmccue@khj1.onmicrosoft.com</dc:creator>
  <cp:lastModifiedBy>John</cp:lastModifiedBy>
  <cp:revision>92</cp:revision>
  <cp:lastPrinted>2016-11-07T23:24:25Z</cp:lastPrinted>
  <dcterms:created xsi:type="dcterms:W3CDTF">2016-11-01T16:42:52Z</dcterms:created>
  <dcterms:modified xsi:type="dcterms:W3CDTF">2018-02-12T17:57:33Z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0x01010040AC3CDB49F1F244BD6F3D8E30D47072</vt:lpwstr>
  </property>
  <property fmtid="{D5CDD505-2E9C-101B-9397-08002B2CF9AE}" pid="3" name="_dlc_DocIdItemGuid">
    <vt:lpwstr>f163d9c4-d581-400c-ace6-c43f2ac25316</vt:lpwstr>
  </property>
  <property fmtid="{D5CDD505-2E9C-101B-9397-08002B2CF9AE}" pid="4" name="Templates">
    <vt:lpwstr/>
  </property>
  <property fmtid="{D5CDD505-2E9C-101B-9397-08002B2CF9AE}" pid="5" name="Article Authors">
    <vt:lpwstr/>
  </property>
  <property fmtid="{D5CDD505-2E9C-101B-9397-08002B2CF9AE}" pid="6" name="Departments">
    <vt:lpwstr/>
  </property>
  <property fmtid="{D5CDD505-2E9C-101B-9397-08002B2CF9AE}" pid="7" name="Packets">
    <vt:lpwstr/>
  </property>
  <property fmtid="{D5CDD505-2E9C-101B-9397-08002B2CF9AE}" pid="8" name="Approved for Public Consumption">
    <vt:lpwstr/>
  </property>
  <property fmtid="{D5CDD505-2E9C-101B-9397-08002B2CF9AE}" pid="9" name="Member Documents">
    <vt:lpwstr/>
  </property>
</Properties>
</file>