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5"/>
  </p:sldMasterIdLst>
  <p:notesMasterIdLst>
    <p:notesMasterId r:id="rId25"/>
  </p:notesMasterIdLst>
  <p:handoutMasterIdLst>
    <p:handoutMasterId r:id="rId26"/>
  </p:handoutMasterIdLst>
  <p:sldIdLst>
    <p:sldId id="256" r:id="rId6"/>
    <p:sldId id="269" r:id="rId7"/>
    <p:sldId id="270" r:id="rId8"/>
    <p:sldId id="273" r:id="rId9"/>
    <p:sldId id="275" r:id="rId10"/>
    <p:sldId id="274" r:id="rId11"/>
    <p:sldId id="260" r:id="rId12"/>
    <p:sldId id="258" r:id="rId13"/>
    <p:sldId id="259" r:id="rId14"/>
    <p:sldId id="261" r:id="rId15"/>
    <p:sldId id="262" r:id="rId16"/>
    <p:sldId id="264" r:id="rId17"/>
    <p:sldId id="266" r:id="rId18"/>
    <p:sldId id="276" r:id="rId19"/>
    <p:sldId id="277" r:id="rId20"/>
    <p:sldId id="263" r:id="rId21"/>
    <p:sldId id="278" r:id="rId22"/>
    <p:sldId id="279" r:id="rId23"/>
    <p:sldId id="280" r:id="rId24"/>
  </p:sldIdLst>
  <p:sldSz cx="9144000" cy="5143500" type="screen16x9"/>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04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599"/>
  </p:normalViewPr>
  <p:slideViewPr>
    <p:cSldViewPr>
      <p:cViewPr>
        <p:scale>
          <a:sx n="110" d="100"/>
          <a:sy n="110" d="100"/>
        </p:scale>
        <p:origin x="-312" y="-96"/>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38" d="100"/>
          <a:sy n="38" d="100"/>
        </p:scale>
        <p:origin x="-2376" y="-77"/>
      </p:cViewPr>
      <p:guideLst>
        <p:guide orient="horz" pos="2949"/>
        <p:guide pos="2229"/>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customXml" Target="../customXml/item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customXml" Target="../customXml/item2.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notesMaster" Target="notesMasters/notesMaster1.xml"/>
  <Relationship Id="rId26" Type="http://schemas.openxmlformats.org/officeDocument/2006/relationships/handoutMaster" Target="handoutMasters/handoutMaster1.xml"/>
  <Relationship Id="rId27" Type="http://schemas.openxmlformats.org/officeDocument/2006/relationships/presProps" Target="presProps.xml"/>
  <Relationship Id="rId28" Type="http://schemas.openxmlformats.org/officeDocument/2006/relationships/viewProps" Target="viewProps.xml"/>
  <Relationship Id="rId29" Type="http://schemas.openxmlformats.org/officeDocument/2006/relationships/theme" Target="theme/theme1.xml"/>
  <Relationship Id="rId3" Type="http://schemas.openxmlformats.org/officeDocument/2006/relationships/customXml" Target="../customXml/item3.xml"/>
  <Relationship Id="rId30" Type="http://schemas.openxmlformats.org/officeDocument/2006/relationships/tableStyles" Target="tableStyles.xml"/>
  <Relationship Id="rId4" Type="http://schemas.openxmlformats.org/officeDocument/2006/relationships/customXml" Target="../customXml/item4.xml"/>
  <Relationship Id="rId5" Type="http://schemas.openxmlformats.org/officeDocument/2006/relationships/slideMaster" Target="slideMasters/slideMaster1.xml"/>
  <Relationship Id="rId6" Type="http://schemas.openxmlformats.org/officeDocument/2006/relationships/slide" Target="slides/slide1.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154"/>
          </a:xfrm>
          <a:prstGeom prst="rect">
            <a:avLst/>
          </a:prstGeom>
        </p:spPr>
        <p:txBody>
          <a:bodyPr vert="horz" lIns="93936" tIns="46968" rIns="93936" bIns="46968" rtlCol="0"/>
          <a:lstStyle>
            <a:lvl1pPr algn="r">
              <a:defRPr sz="1200"/>
            </a:lvl1pPr>
          </a:lstStyle>
          <a:p>
            <a:fld id="{E4B60E5A-B8F3-45D1-A8C1-E346562AEBE4}" type="datetimeFigureOut">
              <a:rPr lang="en-US" smtClean="0"/>
              <a:t>11/16/2016</a:t>
            </a:fld>
            <a:endParaRPr lang="en-US"/>
          </a:p>
        </p:txBody>
      </p:sp>
      <p:sp>
        <p:nvSpPr>
          <p:cNvPr id="4" name="Footer Placeholder 3"/>
          <p:cNvSpPr>
            <a:spLocks noGrp="1"/>
          </p:cNvSpPr>
          <p:nvPr>
            <p:ph type="ftr" sz="quarter" idx="2"/>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6"/>
            <a:ext cx="3066733" cy="468154"/>
          </a:xfrm>
          <a:prstGeom prst="rect">
            <a:avLst/>
          </a:prstGeom>
        </p:spPr>
        <p:txBody>
          <a:bodyPr vert="horz" lIns="93936" tIns="46968" rIns="93936" bIns="46968" rtlCol="0" anchor="b"/>
          <a:lstStyle>
            <a:lvl1pPr algn="r">
              <a:defRPr sz="1200"/>
            </a:lvl1pPr>
          </a:lstStyle>
          <a:p>
            <a:fld id="{B4EE0890-2AF7-4ADF-A989-50F172312004}" type="slidenum">
              <a:rPr lang="en-US" smtClean="0"/>
              <a:t>‹#›</a:t>
            </a:fld>
            <a:endParaRPr lang="en-US"/>
          </a:p>
        </p:txBody>
      </p:sp>
    </p:spTree>
    <p:extLst>
      <p:ext uri="{BB962C8B-B14F-4D97-AF65-F5344CB8AC3E}">
        <p14:creationId xmlns:p14="http://schemas.microsoft.com/office/powerpoint/2010/main" val="2910203660"/>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6F2F77CE-4FE6-4F30-B0D9-DF131209649A}" type="datetimeFigureOut">
              <a:rPr lang="en-US" smtClean="0"/>
              <a:t>11/16/2016</a:t>
            </a:fld>
            <a:endParaRPr lang="en-US"/>
          </a:p>
        </p:txBody>
      </p:sp>
      <p:sp>
        <p:nvSpPr>
          <p:cNvPr id="4" name="Slide Image Placeholder 3"/>
          <p:cNvSpPr>
            <a:spLocks noGrp="1" noRot="1" noChangeAspect="1"/>
          </p:cNvSpPr>
          <p:nvPr>
            <p:ph type="sldImg" idx="2"/>
          </p:nvPr>
        </p:nvSpPr>
        <p:spPr>
          <a:xfrm>
            <a:off x="417513" y="701675"/>
            <a:ext cx="6242050"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5DA44E29-838B-4676-B8F4-2988DBAC8410}" type="slidenum">
              <a:rPr lang="en-US" smtClean="0"/>
              <a:t>‹#›</a:t>
            </a:fld>
            <a:endParaRPr lang="en-US"/>
          </a:p>
        </p:txBody>
      </p:sp>
    </p:spTree>
    <p:extLst>
      <p:ext uri="{BB962C8B-B14F-4D97-AF65-F5344CB8AC3E}">
        <p14:creationId xmlns:p14="http://schemas.microsoft.com/office/powerpoint/2010/main" val="237953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a:t>
            </a:fld>
            <a:endParaRPr lang="en-US"/>
          </a:p>
        </p:txBody>
      </p:sp>
    </p:spTree>
    <p:extLst>
      <p:ext uri="{BB962C8B-B14F-4D97-AF65-F5344CB8AC3E}">
        <p14:creationId xmlns:p14="http://schemas.microsoft.com/office/powerpoint/2010/main" val="36669369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10</a:t>
            </a:fld>
            <a:endParaRPr lang="en-US"/>
          </a:p>
        </p:txBody>
      </p:sp>
    </p:spTree>
    <p:extLst>
      <p:ext uri="{BB962C8B-B14F-4D97-AF65-F5344CB8AC3E}">
        <p14:creationId xmlns:p14="http://schemas.microsoft.com/office/powerpoint/2010/main" val="30725677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11</a:t>
            </a:fld>
            <a:endParaRPr lang="en-US"/>
          </a:p>
        </p:txBody>
      </p:sp>
    </p:spTree>
    <p:extLst>
      <p:ext uri="{BB962C8B-B14F-4D97-AF65-F5344CB8AC3E}">
        <p14:creationId xmlns:p14="http://schemas.microsoft.com/office/powerpoint/2010/main" val="19446966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12</a:t>
            </a:fld>
            <a:endParaRPr lang="en-US"/>
          </a:p>
        </p:txBody>
      </p:sp>
    </p:spTree>
    <p:extLst>
      <p:ext uri="{BB962C8B-B14F-4D97-AF65-F5344CB8AC3E}">
        <p14:creationId xmlns:p14="http://schemas.microsoft.com/office/powerpoint/2010/main" val="2274325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13</a:t>
            </a:fld>
            <a:endParaRPr lang="en-US"/>
          </a:p>
        </p:txBody>
      </p:sp>
    </p:spTree>
    <p:extLst>
      <p:ext uri="{BB962C8B-B14F-4D97-AF65-F5344CB8AC3E}">
        <p14:creationId xmlns:p14="http://schemas.microsoft.com/office/powerpoint/2010/main" val="22743258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14</a:t>
            </a:fld>
            <a:endParaRPr lang="en-US"/>
          </a:p>
        </p:txBody>
      </p:sp>
    </p:spTree>
    <p:extLst>
      <p:ext uri="{BB962C8B-B14F-4D97-AF65-F5344CB8AC3E}">
        <p14:creationId xmlns:p14="http://schemas.microsoft.com/office/powerpoint/2010/main" val="22743258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15</a:t>
            </a:fld>
            <a:endParaRPr lang="en-US"/>
          </a:p>
        </p:txBody>
      </p:sp>
    </p:spTree>
    <p:extLst>
      <p:ext uri="{BB962C8B-B14F-4D97-AF65-F5344CB8AC3E}">
        <p14:creationId xmlns:p14="http://schemas.microsoft.com/office/powerpoint/2010/main" val="2274325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16</a:t>
            </a:fld>
            <a:endParaRPr lang="en-US"/>
          </a:p>
        </p:txBody>
      </p:sp>
    </p:spTree>
    <p:extLst>
      <p:ext uri="{BB962C8B-B14F-4D97-AF65-F5344CB8AC3E}">
        <p14:creationId xmlns:p14="http://schemas.microsoft.com/office/powerpoint/2010/main" val="19195932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17</a:t>
            </a:fld>
            <a:endParaRPr lang="en-US"/>
          </a:p>
        </p:txBody>
      </p:sp>
    </p:spTree>
    <p:extLst>
      <p:ext uri="{BB962C8B-B14F-4D97-AF65-F5344CB8AC3E}">
        <p14:creationId xmlns:p14="http://schemas.microsoft.com/office/powerpoint/2010/main" val="40039930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18</a:t>
            </a:fld>
            <a:endParaRPr lang="en-US"/>
          </a:p>
        </p:txBody>
      </p:sp>
    </p:spTree>
    <p:extLst>
      <p:ext uri="{BB962C8B-B14F-4D97-AF65-F5344CB8AC3E}">
        <p14:creationId xmlns:p14="http://schemas.microsoft.com/office/powerpoint/2010/main" val="35112190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19</a:t>
            </a:fld>
            <a:endParaRPr lang="en-US"/>
          </a:p>
        </p:txBody>
      </p:sp>
    </p:spTree>
    <p:extLst>
      <p:ext uri="{BB962C8B-B14F-4D97-AF65-F5344CB8AC3E}">
        <p14:creationId xmlns:p14="http://schemas.microsoft.com/office/powerpoint/2010/main" val="3511219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2</a:t>
            </a:fld>
            <a:endParaRPr lang="en-US"/>
          </a:p>
        </p:txBody>
      </p:sp>
    </p:spTree>
    <p:extLst>
      <p:ext uri="{BB962C8B-B14F-4D97-AF65-F5344CB8AC3E}">
        <p14:creationId xmlns:p14="http://schemas.microsoft.com/office/powerpoint/2010/main" val="141160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3</a:t>
            </a:fld>
            <a:endParaRPr lang="en-US"/>
          </a:p>
        </p:txBody>
      </p:sp>
    </p:spTree>
    <p:extLst>
      <p:ext uri="{BB962C8B-B14F-4D97-AF65-F5344CB8AC3E}">
        <p14:creationId xmlns:p14="http://schemas.microsoft.com/office/powerpoint/2010/main" val="141160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4</a:t>
            </a:fld>
            <a:endParaRPr lang="en-US"/>
          </a:p>
        </p:txBody>
      </p:sp>
    </p:spTree>
    <p:extLst>
      <p:ext uri="{BB962C8B-B14F-4D97-AF65-F5344CB8AC3E}">
        <p14:creationId xmlns:p14="http://schemas.microsoft.com/office/powerpoint/2010/main" val="141160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5</a:t>
            </a:fld>
            <a:endParaRPr lang="en-US"/>
          </a:p>
        </p:txBody>
      </p:sp>
    </p:spTree>
    <p:extLst>
      <p:ext uri="{BB962C8B-B14F-4D97-AF65-F5344CB8AC3E}">
        <p14:creationId xmlns:p14="http://schemas.microsoft.com/office/powerpoint/2010/main" val="141160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6</a:t>
            </a:fld>
            <a:endParaRPr lang="en-US"/>
          </a:p>
        </p:txBody>
      </p:sp>
    </p:spTree>
    <p:extLst>
      <p:ext uri="{BB962C8B-B14F-4D97-AF65-F5344CB8AC3E}">
        <p14:creationId xmlns:p14="http://schemas.microsoft.com/office/powerpoint/2010/main" val="2887286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7</a:t>
            </a:fld>
            <a:endParaRPr lang="en-US"/>
          </a:p>
        </p:txBody>
      </p:sp>
    </p:spTree>
    <p:extLst>
      <p:ext uri="{BB962C8B-B14F-4D97-AF65-F5344CB8AC3E}">
        <p14:creationId xmlns:p14="http://schemas.microsoft.com/office/powerpoint/2010/main" val="2091205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8</a:t>
            </a:fld>
            <a:endParaRPr lang="en-US"/>
          </a:p>
        </p:txBody>
      </p:sp>
    </p:spTree>
    <p:extLst>
      <p:ext uri="{BB962C8B-B14F-4D97-AF65-F5344CB8AC3E}">
        <p14:creationId xmlns:p14="http://schemas.microsoft.com/office/powerpoint/2010/main" val="2091205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A44E29-838B-4676-B8F4-2988DBAC8410}" type="slidenum">
              <a:rPr lang="en-US" smtClean="0"/>
              <a:t>9</a:t>
            </a:fld>
            <a:endParaRPr lang="en-US"/>
          </a:p>
        </p:txBody>
      </p:sp>
    </p:spTree>
    <p:extLst>
      <p:ext uri="{BB962C8B-B14F-4D97-AF65-F5344CB8AC3E}">
        <p14:creationId xmlns:p14="http://schemas.microsoft.com/office/powerpoint/2010/main" val="2865182942"/>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New Logo">
    <p:spTree>
      <p:nvGrpSpPr>
        <p:cNvPr id="1" name=""/>
        <p:cNvGrpSpPr/>
        <p:nvPr/>
      </p:nvGrpSpPr>
      <p:grpSpPr>
        <a:xfrm>
          <a:off x="0" y="0"/>
          <a:ext cx="0" cy="0"/>
          <a:chOff x="0" y="0"/>
          <a:chExt cx="0" cy="0"/>
        </a:xfrm>
      </p:grpSpPr>
      <p:sp>
        <p:nvSpPr>
          <p:cNvPr id="4" name="Rectangle 3"/>
          <p:cNvSpPr/>
          <p:nvPr userDrawn="1"/>
        </p:nvSpPr>
        <p:spPr>
          <a:xfrm>
            <a:off x="0" y="-19050"/>
            <a:ext cx="9144000" cy="5162550"/>
          </a:xfrm>
          <a:prstGeom prst="rect">
            <a:avLst/>
          </a:prstGeom>
          <a:gradFill>
            <a:gsLst>
              <a:gs pos="0">
                <a:schemeClr val="bg1">
                  <a:lumMod val="50000"/>
                </a:schemeClr>
              </a:gs>
              <a:gs pos="6700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0" y="2190750"/>
            <a:ext cx="9144000" cy="609600"/>
          </a:xfrm>
        </p:spPr>
        <p:txBody>
          <a:bodyPr anchor="b" anchorCtr="0">
            <a:normAutofit/>
          </a:bodyPr>
          <a:lstStyle>
            <a:lvl1pPr algn="ctr">
              <a:defRPr sz="3000" b="1" cap="all" baseline="0">
                <a:solidFill>
                  <a:srgbClr val="C00000"/>
                </a:solidFill>
                <a:latin typeface="Arial"/>
              </a:defRPr>
            </a:lvl1pPr>
          </a:lstStyle>
          <a:p>
            <a:r>
              <a:rPr lang="en-US" dirty="0" smtClean="0"/>
              <a:t>PRESENTATION TITLE</a:t>
            </a:r>
            <a:endParaRPr lang="en-US" dirty="0"/>
          </a:p>
        </p:txBody>
      </p:sp>
      <p:sp>
        <p:nvSpPr>
          <p:cNvPr id="3" name="Text Placeholder 2"/>
          <p:cNvSpPr>
            <a:spLocks noGrp="1"/>
          </p:cNvSpPr>
          <p:nvPr>
            <p:ph type="body" idx="1" hasCustomPrompt="1"/>
          </p:nvPr>
        </p:nvSpPr>
        <p:spPr>
          <a:xfrm>
            <a:off x="3958087" y="514350"/>
            <a:ext cx="5181600" cy="301893"/>
          </a:xfrm>
        </p:spPr>
        <p:txBody>
          <a:bodyPr anchor="b">
            <a:noAutofit/>
          </a:bodyPr>
          <a:lstStyle>
            <a:lvl1pPr marL="0" indent="0" algn="l">
              <a:buNone/>
              <a:defRPr sz="2000" cap="all" baseline="0">
                <a:solidFill>
                  <a:srgbClr val="C00000"/>
                </a:solidFill>
                <a:latin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Subtitle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209550"/>
            <a:ext cx="2819400" cy="1149756"/>
          </a:xfrm>
          <a:prstGeom prst="rect">
            <a:avLst/>
          </a:prstGeom>
        </p:spPr>
      </p:pic>
      <p:cxnSp>
        <p:nvCxnSpPr>
          <p:cNvPr id="7" name="Straight Connector 6"/>
          <p:cNvCxnSpPr/>
          <p:nvPr userDrawn="1"/>
        </p:nvCxnSpPr>
        <p:spPr>
          <a:xfrm>
            <a:off x="3581400" y="209550"/>
            <a:ext cx="0" cy="1149756"/>
          </a:xfrm>
          <a:prstGeom prst="line">
            <a:avLst/>
          </a:prstGeom>
          <a:ln>
            <a:solidFill>
              <a:schemeClr val="tx1">
                <a:lumMod val="65000"/>
                <a:lumOff val="35000"/>
              </a:schemeClr>
            </a:solidFill>
          </a:ln>
        </p:spPr>
        <p:style>
          <a:lnRef idx="2">
            <a:schemeClr val="dk1"/>
          </a:lnRef>
          <a:fillRef idx="0">
            <a:schemeClr val="dk1"/>
          </a:fillRef>
          <a:effectRef idx="1">
            <a:schemeClr val="dk1"/>
          </a:effectRef>
          <a:fontRef idx="minor">
            <a:schemeClr val="tx1"/>
          </a:fontRef>
        </p:style>
      </p:cxnSp>
      <p:sp>
        <p:nvSpPr>
          <p:cNvPr id="14" name="TextBox 13"/>
          <p:cNvSpPr txBox="1"/>
          <p:nvPr userDrawn="1"/>
        </p:nvSpPr>
        <p:spPr>
          <a:xfrm>
            <a:off x="152400" y="4912876"/>
            <a:ext cx="4745037" cy="230832"/>
          </a:xfrm>
          <a:prstGeom prst="rect">
            <a:avLst/>
          </a:prstGeom>
          <a:noFill/>
        </p:spPr>
        <p:txBody>
          <a:bodyPr wrap="square" lIns="0" rIns="0" rtlCol="0">
            <a:spAutoFit/>
          </a:bodyPr>
          <a:lstStyle/>
          <a:p>
            <a:r>
              <a:rPr lang="en-US" sz="900" dirty="0" smtClean="0">
                <a:solidFill>
                  <a:schemeClr val="bg1"/>
                </a:solidFill>
                <a:latin typeface="Arial" pitchFamily="34" charset="0"/>
                <a:cs typeface="Arial" pitchFamily="34" charset="0"/>
              </a:rPr>
              <a:t>© 2016 Commonwealth Care Alliance, Inc.</a:t>
            </a:r>
            <a:r>
              <a:rPr lang="en-US" sz="900" baseline="0" dirty="0" smtClean="0">
                <a:solidFill>
                  <a:schemeClr val="bg1"/>
                </a:solidFill>
                <a:latin typeface="Arial" pitchFamily="34" charset="0"/>
                <a:cs typeface="Arial" pitchFamily="34" charset="0"/>
              </a:rPr>
              <a:t> </a:t>
            </a:r>
            <a:r>
              <a:rPr lang="en-US" sz="900" dirty="0" smtClean="0">
                <a:solidFill>
                  <a:schemeClr val="bg1"/>
                </a:solidFill>
                <a:latin typeface="Arial" pitchFamily="34" charset="0"/>
                <a:cs typeface="Arial" pitchFamily="34" charset="0"/>
              </a:rPr>
              <a:t>Confidential &amp; Proprietary Information</a:t>
            </a:r>
            <a:endParaRPr lang="en-US" sz="900" dirty="0" smtClean="0">
              <a:solidFill>
                <a:schemeClr val="bg1"/>
              </a:solidFill>
            </a:endParaRPr>
          </a:p>
        </p:txBody>
      </p:sp>
      <p:sp>
        <p:nvSpPr>
          <p:cNvPr id="10" name="Text Placeholder 2"/>
          <p:cNvSpPr>
            <a:spLocks noGrp="1"/>
          </p:cNvSpPr>
          <p:nvPr>
            <p:ph type="body" idx="10" hasCustomPrompt="1"/>
          </p:nvPr>
        </p:nvSpPr>
        <p:spPr>
          <a:xfrm>
            <a:off x="3962400" y="785881"/>
            <a:ext cx="5181600" cy="301893"/>
          </a:xfrm>
        </p:spPr>
        <p:txBody>
          <a:bodyPr anchor="b">
            <a:noAutofit/>
          </a:bodyPr>
          <a:lstStyle>
            <a:lvl1pPr marL="0" indent="0" algn="l">
              <a:buNone/>
              <a:defRPr sz="1500" cap="none" baseline="0">
                <a:solidFill>
                  <a:srgbClr val="C00000"/>
                </a:solidFill>
                <a:latin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Date</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ext Slide - One Logo">
    <p:spTree>
      <p:nvGrpSpPr>
        <p:cNvPr id="1" name=""/>
        <p:cNvGrpSpPr/>
        <p:nvPr/>
      </p:nvGrpSpPr>
      <p:grpSpPr>
        <a:xfrm>
          <a:off x="0" y="0"/>
          <a:ext cx="0" cy="0"/>
          <a:chOff x="0" y="0"/>
          <a:chExt cx="0" cy="0"/>
        </a:xfrm>
      </p:grpSpPr>
      <p:sp>
        <p:nvSpPr>
          <p:cNvPr id="5" name="Snip Diagonal Corner Rectangle 4"/>
          <p:cNvSpPr/>
          <p:nvPr userDrawn="1"/>
        </p:nvSpPr>
        <p:spPr>
          <a:xfrm>
            <a:off x="-17253" y="-1"/>
            <a:ext cx="5063706" cy="574735"/>
          </a:xfrm>
          <a:custGeom>
            <a:avLst/>
            <a:gdLst>
              <a:gd name="connsiteX0" fmla="*/ 0 w 5029200"/>
              <a:gd name="connsiteY0" fmla="*/ 0 h 514350"/>
              <a:gd name="connsiteX1" fmla="*/ 4943473 w 5029200"/>
              <a:gd name="connsiteY1" fmla="*/ 0 h 514350"/>
              <a:gd name="connsiteX2" fmla="*/ 5029200 w 5029200"/>
              <a:gd name="connsiteY2" fmla="*/ 85727 h 514350"/>
              <a:gd name="connsiteX3" fmla="*/ 5029200 w 5029200"/>
              <a:gd name="connsiteY3" fmla="*/ 514350 h 514350"/>
              <a:gd name="connsiteX4" fmla="*/ 5029200 w 5029200"/>
              <a:gd name="connsiteY4" fmla="*/ 514350 h 514350"/>
              <a:gd name="connsiteX5" fmla="*/ 85727 w 5029200"/>
              <a:gd name="connsiteY5" fmla="*/ 514350 h 514350"/>
              <a:gd name="connsiteX6" fmla="*/ 0 w 5029200"/>
              <a:gd name="connsiteY6" fmla="*/ 428623 h 514350"/>
              <a:gd name="connsiteX7" fmla="*/ 0 w 5029200"/>
              <a:gd name="connsiteY7" fmla="*/ 0 h 514350"/>
              <a:gd name="connsiteX0" fmla="*/ 0 w 5029200"/>
              <a:gd name="connsiteY0" fmla="*/ 0 h 635120"/>
              <a:gd name="connsiteX1" fmla="*/ 4943473 w 5029200"/>
              <a:gd name="connsiteY1" fmla="*/ 0 h 635120"/>
              <a:gd name="connsiteX2" fmla="*/ 5029200 w 5029200"/>
              <a:gd name="connsiteY2" fmla="*/ 85727 h 635120"/>
              <a:gd name="connsiteX3" fmla="*/ 5029200 w 5029200"/>
              <a:gd name="connsiteY3" fmla="*/ 514350 h 635120"/>
              <a:gd name="connsiteX4" fmla="*/ 5029200 w 5029200"/>
              <a:gd name="connsiteY4" fmla="*/ 514350 h 635120"/>
              <a:gd name="connsiteX5" fmla="*/ 542927 w 5029200"/>
              <a:gd name="connsiteY5" fmla="*/ 635120 h 635120"/>
              <a:gd name="connsiteX6" fmla="*/ 0 w 5029200"/>
              <a:gd name="connsiteY6" fmla="*/ 428623 h 635120"/>
              <a:gd name="connsiteX7" fmla="*/ 0 w 5029200"/>
              <a:gd name="connsiteY7" fmla="*/ 0 h 635120"/>
              <a:gd name="connsiteX0" fmla="*/ 17253 w 5046453"/>
              <a:gd name="connsiteY0" fmla="*/ 0 h 635120"/>
              <a:gd name="connsiteX1" fmla="*/ 4960726 w 5046453"/>
              <a:gd name="connsiteY1" fmla="*/ 0 h 635120"/>
              <a:gd name="connsiteX2" fmla="*/ 5046453 w 5046453"/>
              <a:gd name="connsiteY2" fmla="*/ 85727 h 635120"/>
              <a:gd name="connsiteX3" fmla="*/ 5046453 w 5046453"/>
              <a:gd name="connsiteY3" fmla="*/ 514350 h 635120"/>
              <a:gd name="connsiteX4" fmla="*/ 5046453 w 5046453"/>
              <a:gd name="connsiteY4" fmla="*/ 514350 h 635120"/>
              <a:gd name="connsiteX5" fmla="*/ 560180 w 5046453"/>
              <a:gd name="connsiteY5" fmla="*/ 635120 h 635120"/>
              <a:gd name="connsiteX6" fmla="*/ 0 w 5046453"/>
              <a:gd name="connsiteY6" fmla="*/ 247469 h 635120"/>
              <a:gd name="connsiteX7" fmla="*/ 17253 w 5046453"/>
              <a:gd name="connsiteY7" fmla="*/ 0 h 635120"/>
              <a:gd name="connsiteX0" fmla="*/ 17253 w 5046453"/>
              <a:gd name="connsiteY0" fmla="*/ 0 h 566109"/>
              <a:gd name="connsiteX1" fmla="*/ 4960726 w 5046453"/>
              <a:gd name="connsiteY1" fmla="*/ 0 h 566109"/>
              <a:gd name="connsiteX2" fmla="*/ 5046453 w 5046453"/>
              <a:gd name="connsiteY2" fmla="*/ 85727 h 566109"/>
              <a:gd name="connsiteX3" fmla="*/ 5046453 w 5046453"/>
              <a:gd name="connsiteY3" fmla="*/ 514350 h 566109"/>
              <a:gd name="connsiteX4" fmla="*/ 5046453 w 5046453"/>
              <a:gd name="connsiteY4" fmla="*/ 514350 h 566109"/>
              <a:gd name="connsiteX5" fmla="*/ 344519 w 5046453"/>
              <a:gd name="connsiteY5" fmla="*/ 566109 h 566109"/>
              <a:gd name="connsiteX6" fmla="*/ 0 w 5046453"/>
              <a:gd name="connsiteY6" fmla="*/ 247469 h 566109"/>
              <a:gd name="connsiteX7" fmla="*/ 17253 w 5046453"/>
              <a:gd name="connsiteY7" fmla="*/ 0 h 566109"/>
              <a:gd name="connsiteX0" fmla="*/ 17253 w 5046453"/>
              <a:gd name="connsiteY0" fmla="*/ 0 h 643746"/>
              <a:gd name="connsiteX1" fmla="*/ 4960726 w 5046453"/>
              <a:gd name="connsiteY1" fmla="*/ 0 h 643746"/>
              <a:gd name="connsiteX2" fmla="*/ 5046453 w 5046453"/>
              <a:gd name="connsiteY2" fmla="*/ 85727 h 643746"/>
              <a:gd name="connsiteX3" fmla="*/ 5046453 w 5046453"/>
              <a:gd name="connsiteY3" fmla="*/ 514350 h 643746"/>
              <a:gd name="connsiteX4" fmla="*/ 5037827 w 5046453"/>
              <a:gd name="connsiteY4" fmla="*/ 643746 h 643746"/>
              <a:gd name="connsiteX5" fmla="*/ 344519 w 5046453"/>
              <a:gd name="connsiteY5" fmla="*/ 566109 h 643746"/>
              <a:gd name="connsiteX6" fmla="*/ 0 w 5046453"/>
              <a:gd name="connsiteY6" fmla="*/ 247469 h 643746"/>
              <a:gd name="connsiteX7" fmla="*/ 17253 w 5046453"/>
              <a:gd name="connsiteY7" fmla="*/ 0 h 643746"/>
              <a:gd name="connsiteX0" fmla="*/ 17253 w 5063706"/>
              <a:gd name="connsiteY0" fmla="*/ 0 h 574735"/>
              <a:gd name="connsiteX1" fmla="*/ 4960726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17252 h 591987"/>
              <a:gd name="connsiteX1" fmla="*/ 4589791 w 5063706"/>
              <a:gd name="connsiteY1" fmla="*/ 0 h 591987"/>
              <a:gd name="connsiteX2" fmla="*/ 5055079 w 5063706"/>
              <a:gd name="connsiteY2" fmla="*/ 292760 h 591987"/>
              <a:gd name="connsiteX3" fmla="*/ 5046453 w 5063706"/>
              <a:gd name="connsiteY3" fmla="*/ 531602 h 591987"/>
              <a:gd name="connsiteX4" fmla="*/ 5063706 w 5063706"/>
              <a:gd name="connsiteY4" fmla="*/ 591987 h 591987"/>
              <a:gd name="connsiteX5" fmla="*/ 344519 w 5063706"/>
              <a:gd name="connsiteY5" fmla="*/ 583361 h 591987"/>
              <a:gd name="connsiteX6" fmla="*/ 0 w 5063706"/>
              <a:gd name="connsiteY6" fmla="*/ 264721 h 591987"/>
              <a:gd name="connsiteX7" fmla="*/ 17253 w 5063706"/>
              <a:gd name="connsiteY7" fmla="*/ 17252 h 591987"/>
              <a:gd name="connsiteX0" fmla="*/ 17253 w 5063706"/>
              <a:gd name="connsiteY0" fmla="*/ 0 h 574735"/>
              <a:gd name="connsiteX1" fmla="*/ 4684682 w 5063706"/>
              <a:gd name="connsiteY1" fmla="*/ 1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3706" h="574735">
                <a:moveTo>
                  <a:pt x="17253" y="0"/>
                </a:moveTo>
                <a:lnTo>
                  <a:pt x="4684682" y="1"/>
                </a:lnTo>
                <a:lnTo>
                  <a:pt x="5055079" y="275508"/>
                </a:lnTo>
                <a:lnTo>
                  <a:pt x="5046453" y="514350"/>
                </a:lnTo>
                <a:lnTo>
                  <a:pt x="5063706" y="574735"/>
                </a:lnTo>
                <a:lnTo>
                  <a:pt x="344519" y="566109"/>
                </a:lnTo>
                <a:lnTo>
                  <a:pt x="0" y="247469"/>
                </a:lnTo>
                <a:lnTo>
                  <a:pt x="17253" y="0"/>
                </a:lnTo>
                <a:close/>
              </a:path>
            </a:pathLst>
          </a:custGeom>
          <a:gradFill>
            <a:gsLst>
              <a:gs pos="0">
                <a:schemeClr val="bg1">
                  <a:lumMod val="75000"/>
                </a:schemeClr>
              </a:gs>
              <a:gs pos="10000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514429" y="77509"/>
            <a:ext cx="8229600" cy="436841"/>
          </a:xfrm>
        </p:spPr>
        <p:txBody>
          <a:bodyPr>
            <a:noAutofit/>
          </a:bodyPr>
          <a:lstStyle>
            <a:lvl1pPr algn="l">
              <a:defRPr sz="2800" b="1" i="0" cap="all">
                <a:solidFill>
                  <a:srgbClr val="C00000"/>
                </a:solidFill>
                <a:latin typeface="Arial"/>
              </a:defRPr>
            </a:lvl1pPr>
          </a:lstStyle>
          <a:p>
            <a:r>
              <a:rPr lang="en-US" dirty="0" smtClean="0"/>
              <a:t>Slide Title</a:t>
            </a:r>
            <a:endParaRPr lang="en-US" dirty="0"/>
          </a:p>
        </p:txBody>
      </p:sp>
      <p:sp>
        <p:nvSpPr>
          <p:cNvPr id="3" name="Content Placeholder 2"/>
          <p:cNvSpPr>
            <a:spLocks noGrp="1"/>
          </p:cNvSpPr>
          <p:nvPr>
            <p:ph idx="1" hasCustomPrompt="1"/>
          </p:nvPr>
        </p:nvSpPr>
        <p:spPr>
          <a:xfrm>
            <a:off x="514429" y="1618927"/>
            <a:ext cx="8229600" cy="2684860"/>
          </a:xfrm>
        </p:spPr>
        <p:txBody>
          <a:bodyPr/>
          <a:lstStyle>
            <a:lvl1pPr marL="182880" indent="-182880">
              <a:spcBef>
                <a:spcPts val="600"/>
              </a:spcBef>
              <a:spcAft>
                <a:spcPts val="600"/>
              </a:spcAft>
              <a:buClr>
                <a:srgbClr val="C00000"/>
              </a:buClr>
              <a:defRPr sz="2200" baseline="0">
                <a:latin typeface="Arial"/>
              </a:defRPr>
            </a:lvl1pPr>
            <a:lvl2pPr>
              <a:buClr>
                <a:srgbClr val="C00000"/>
              </a:buClr>
              <a:defRPr sz="2000" baseline="0"/>
            </a:lvl2pPr>
            <a:lvl3pPr>
              <a:buClr>
                <a:schemeClr val="accent4"/>
              </a:buClr>
              <a:defRPr sz="2000"/>
            </a:lvl3pPr>
          </a:lstStyle>
          <a:p>
            <a:pPr lvl="0"/>
            <a:r>
              <a:rPr lang="en-US" dirty="0" smtClean="0"/>
              <a:t>Bullet </a:t>
            </a:r>
          </a:p>
          <a:p>
            <a:pPr lvl="1"/>
            <a:r>
              <a:rPr lang="en-US" dirty="0" smtClean="0"/>
              <a:t>Sub bullet</a:t>
            </a:r>
          </a:p>
          <a:p>
            <a:pPr lvl="2"/>
            <a:r>
              <a:rPr lang="en-US" dirty="0" smtClean="0"/>
              <a:t>Sub bullet</a:t>
            </a:r>
          </a:p>
          <a:p>
            <a:pPr lvl="1"/>
            <a:endParaRPr lang="en-US" dirty="0" smtClean="0"/>
          </a:p>
        </p:txBody>
      </p:sp>
      <p:sp>
        <p:nvSpPr>
          <p:cNvPr id="6" name="Slide Number Placeholder 5"/>
          <p:cNvSpPr>
            <a:spLocks noGrp="1"/>
          </p:cNvSpPr>
          <p:nvPr>
            <p:ph type="sldNum" sz="quarter" idx="12"/>
          </p:nvPr>
        </p:nvSpPr>
        <p:spPr>
          <a:xfrm>
            <a:off x="1" y="4729163"/>
            <a:ext cx="514429" cy="273844"/>
          </a:xfrm>
        </p:spPr>
        <p:txBody>
          <a:bodyPr/>
          <a:lstStyle>
            <a:lvl1pPr algn="ctr">
              <a:defRPr sz="1300" b="1" i="0">
                <a:solidFill>
                  <a:srgbClr val="C00000"/>
                </a:solidFill>
                <a:latin typeface="Arial"/>
              </a:defRPr>
            </a:lvl1pPr>
          </a:lstStyle>
          <a:p>
            <a:fld id="{ECA7CA04-05B6-4CF5-AE9E-FC9D5DB62BDB}" type="slidenum">
              <a:rPr lang="en-US" smtClean="0"/>
              <a:pPr/>
              <a:t>‹#›</a:t>
            </a:fld>
            <a:endParaRPr lang="en-US"/>
          </a:p>
        </p:txBody>
      </p:sp>
      <p:sp>
        <p:nvSpPr>
          <p:cNvPr id="10" name="Text Placeholder 2"/>
          <p:cNvSpPr>
            <a:spLocks noGrp="1"/>
          </p:cNvSpPr>
          <p:nvPr>
            <p:ph type="body" idx="13" hasCustomPrompt="1"/>
          </p:nvPr>
        </p:nvSpPr>
        <p:spPr>
          <a:xfrm>
            <a:off x="514429" y="1094185"/>
            <a:ext cx="8229600" cy="467592"/>
          </a:xfrm>
        </p:spPr>
        <p:txBody>
          <a:bodyPr anchor="b">
            <a:noAutofit/>
          </a:bodyPr>
          <a:lstStyle>
            <a:lvl1pPr marL="0" indent="0">
              <a:buNone/>
              <a:defRPr sz="2800" b="0" i="0">
                <a:latin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Subtitle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1"/>
            <a:ext cx="1517043" cy="618653"/>
          </a:xfrm>
          <a:prstGeom prst="rect">
            <a:avLst/>
          </a:prstGeom>
        </p:spPr>
      </p:pic>
      <p:sp>
        <p:nvSpPr>
          <p:cNvPr id="15" name="TextBox 14"/>
          <p:cNvSpPr txBox="1"/>
          <p:nvPr userDrawn="1"/>
        </p:nvSpPr>
        <p:spPr>
          <a:xfrm>
            <a:off x="533400" y="4933950"/>
            <a:ext cx="4745037" cy="230832"/>
          </a:xfrm>
          <a:prstGeom prst="rect">
            <a:avLst/>
          </a:prstGeom>
          <a:noFill/>
        </p:spPr>
        <p:txBody>
          <a:bodyPr wrap="square" lIns="0" rIns="0" rtlCol="0">
            <a:spAutoFit/>
          </a:bodyPr>
          <a:lstStyle/>
          <a:p>
            <a:r>
              <a:rPr lang="en-US" sz="900" dirty="0" smtClean="0">
                <a:solidFill>
                  <a:schemeClr val="tx1">
                    <a:lumMod val="50000"/>
                    <a:lumOff val="50000"/>
                  </a:schemeClr>
                </a:solidFill>
                <a:latin typeface="Arial" pitchFamily="34" charset="0"/>
                <a:cs typeface="Arial" pitchFamily="34" charset="0"/>
              </a:rPr>
              <a:t>© 2016 Commonwealth Care Alliance, Inc.</a:t>
            </a:r>
            <a:r>
              <a:rPr lang="en-US" sz="900" baseline="0" dirty="0" smtClean="0">
                <a:solidFill>
                  <a:schemeClr val="tx1">
                    <a:lumMod val="50000"/>
                    <a:lumOff val="50000"/>
                  </a:schemeClr>
                </a:solidFill>
                <a:latin typeface="Arial" pitchFamily="34" charset="0"/>
                <a:cs typeface="Arial" pitchFamily="34" charset="0"/>
              </a:rPr>
              <a:t> </a:t>
            </a:r>
            <a:r>
              <a:rPr lang="en-US" sz="900" dirty="0" smtClean="0">
                <a:solidFill>
                  <a:schemeClr val="tx1">
                    <a:lumMod val="50000"/>
                    <a:lumOff val="50000"/>
                  </a:schemeClr>
                </a:solidFill>
                <a:latin typeface="Arial" pitchFamily="34" charset="0"/>
                <a:cs typeface="Arial" pitchFamily="34" charset="0"/>
              </a:rPr>
              <a:t>Confidential &amp; Proprietary Information</a:t>
            </a:r>
            <a:endParaRPr lang="en-US" sz="900" dirty="0" smtClean="0">
              <a:solidFill>
                <a:schemeClr val="tx1">
                  <a:lumMod val="50000"/>
                  <a:lumOff val="50000"/>
                </a:schemeClr>
              </a:solidFill>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vider Page">
    <p:spTree>
      <p:nvGrpSpPr>
        <p:cNvPr id="1" name=""/>
        <p:cNvGrpSpPr/>
        <p:nvPr/>
      </p:nvGrpSpPr>
      <p:grpSpPr>
        <a:xfrm>
          <a:off x="0" y="0"/>
          <a:ext cx="0" cy="0"/>
          <a:chOff x="0" y="0"/>
          <a:chExt cx="0" cy="0"/>
        </a:xfrm>
      </p:grpSpPr>
      <p:sp>
        <p:nvSpPr>
          <p:cNvPr id="8" name="Rectangle 7"/>
          <p:cNvSpPr/>
          <p:nvPr userDrawn="1"/>
        </p:nvSpPr>
        <p:spPr>
          <a:xfrm>
            <a:off x="0" y="-19050"/>
            <a:ext cx="9144000" cy="5162550"/>
          </a:xfrm>
          <a:prstGeom prst="rect">
            <a:avLst/>
          </a:prstGeom>
          <a:gradFill>
            <a:gsLst>
              <a:gs pos="0">
                <a:schemeClr val="bg1">
                  <a:lumMod val="50000"/>
                </a:schemeClr>
              </a:gs>
              <a:gs pos="6700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6"/>
          <p:cNvSpPr>
            <a:spLocks noGrp="1"/>
          </p:cNvSpPr>
          <p:nvPr>
            <p:ph type="title" hasCustomPrompt="1"/>
          </p:nvPr>
        </p:nvSpPr>
        <p:spPr>
          <a:xfrm>
            <a:off x="1295400" y="1885950"/>
            <a:ext cx="7772400" cy="857250"/>
          </a:xfrm>
        </p:spPr>
        <p:txBody>
          <a:bodyPr>
            <a:normAutofit/>
          </a:bodyPr>
          <a:lstStyle>
            <a:lvl1pPr algn="l">
              <a:defRPr sz="3500" b="1" i="0" cap="all" baseline="0">
                <a:solidFill>
                  <a:srgbClr val="C00000"/>
                </a:solidFill>
                <a:latin typeface="Arial"/>
              </a:defRPr>
            </a:lvl1pPr>
          </a:lstStyle>
          <a:p>
            <a:r>
              <a:rPr lang="en-US" dirty="0" smtClean="0"/>
              <a:t>Divider page title</a:t>
            </a:r>
            <a:endParaRPr lang="en-US" dirty="0"/>
          </a:p>
        </p:txBody>
      </p:sp>
      <p:sp>
        <p:nvSpPr>
          <p:cNvPr id="9" name="Slide Number Placeholder 5"/>
          <p:cNvSpPr>
            <a:spLocks noGrp="1"/>
          </p:cNvSpPr>
          <p:nvPr>
            <p:ph type="sldNum" sz="quarter" idx="12"/>
          </p:nvPr>
        </p:nvSpPr>
        <p:spPr>
          <a:xfrm>
            <a:off x="1" y="4729163"/>
            <a:ext cx="514429" cy="273844"/>
          </a:xfrm>
        </p:spPr>
        <p:txBody>
          <a:bodyPr/>
          <a:lstStyle>
            <a:lvl1pPr algn="ctr">
              <a:defRPr sz="1300" b="1" i="0">
                <a:solidFill>
                  <a:schemeClr val="bg1"/>
                </a:solidFill>
                <a:latin typeface="Arial"/>
              </a:defRPr>
            </a:lvl1pPr>
          </a:lstStyle>
          <a:p>
            <a:fld id="{ECA7CA04-05B6-4CF5-AE9E-FC9D5DB62BDB}" type="slidenum">
              <a:rPr lang="en-US" smtClean="0"/>
              <a:t>‹#›</a:t>
            </a:fld>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1"/>
            <a:ext cx="1517043" cy="618653"/>
          </a:xfrm>
          <a:prstGeom prst="rect">
            <a:avLst/>
          </a:prstGeom>
        </p:spPr>
      </p:pic>
      <p:sp>
        <p:nvSpPr>
          <p:cNvPr id="12" name="TextBox 11"/>
          <p:cNvSpPr txBox="1"/>
          <p:nvPr userDrawn="1"/>
        </p:nvSpPr>
        <p:spPr>
          <a:xfrm>
            <a:off x="685800" y="4912876"/>
            <a:ext cx="4745037" cy="230832"/>
          </a:xfrm>
          <a:prstGeom prst="rect">
            <a:avLst/>
          </a:prstGeom>
          <a:noFill/>
        </p:spPr>
        <p:txBody>
          <a:bodyPr wrap="square" lIns="0" rIns="0" rtlCol="0">
            <a:spAutoFit/>
          </a:bodyPr>
          <a:lstStyle/>
          <a:p>
            <a:r>
              <a:rPr lang="en-US" sz="900" dirty="0" smtClean="0">
                <a:solidFill>
                  <a:schemeClr val="bg1"/>
                </a:solidFill>
                <a:latin typeface="Arial" pitchFamily="34" charset="0"/>
                <a:cs typeface="Arial" pitchFamily="34" charset="0"/>
              </a:rPr>
              <a:t>© 2016 Commonwealth Care Alliance, Inc.</a:t>
            </a:r>
            <a:r>
              <a:rPr lang="en-US" sz="900" baseline="0" dirty="0" smtClean="0">
                <a:solidFill>
                  <a:schemeClr val="bg1"/>
                </a:solidFill>
                <a:latin typeface="Arial" pitchFamily="34" charset="0"/>
                <a:cs typeface="Arial" pitchFamily="34" charset="0"/>
              </a:rPr>
              <a:t> </a:t>
            </a:r>
            <a:r>
              <a:rPr lang="en-US" sz="900" dirty="0" smtClean="0">
                <a:solidFill>
                  <a:schemeClr val="bg1"/>
                </a:solidFill>
                <a:latin typeface="Arial" pitchFamily="34" charset="0"/>
                <a:cs typeface="Arial" pitchFamily="34" charset="0"/>
              </a:rPr>
              <a:t>Confidential &amp; Proprietary Information</a:t>
            </a:r>
            <a:endParaRPr lang="en-US" sz="900" dirty="0" smtClean="0">
              <a:solidFill>
                <a:schemeClr val="bg1"/>
              </a:solidFill>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 No Headers">
    <p:spTree>
      <p:nvGrpSpPr>
        <p:cNvPr id="1" name=""/>
        <p:cNvGrpSpPr/>
        <p:nvPr/>
      </p:nvGrpSpPr>
      <p:grpSpPr>
        <a:xfrm>
          <a:off x="0" y="0"/>
          <a:ext cx="0" cy="0"/>
          <a:chOff x="0" y="0"/>
          <a:chExt cx="0" cy="0"/>
        </a:xfrm>
      </p:grpSpPr>
      <p:sp>
        <p:nvSpPr>
          <p:cNvPr id="10" name="Snip Diagonal Corner Rectangle 4"/>
          <p:cNvSpPr/>
          <p:nvPr userDrawn="1"/>
        </p:nvSpPr>
        <p:spPr>
          <a:xfrm>
            <a:off x="-17253" y="-1"/>
            <a:ext cx="5063706" cy="574735"/>
          </a:xfrm>
          <a:custGeom>
            <a:avLst/>
            <a:gdLst>
              <a:gd name="connsiteX0" fmla="*/ 0 w 5029200"/>
              <a:gd name="connsiteY0" fmla="*/ 0 h 514350"/>
              <a:gd name="connsiteX1" fmla="*/ 4943473 w 5029200"/>
              <a:gd name="connsiteY1" fmla="*/ 0 h 514350"/>
              <a:gd name="connsiteX2" fmla="*/ 5029200 w 5029200"/>
              <a:gd name="connsiteY2" fmla="*/ 85727 h 514350"/>
              <a:gd name="connsiteX3" fmla="*/ 5029200 w 5029200"/>
              <a:gd name="connsiteY3" fmla="*/ 514350 h 514350"/>
              <a:gd name="connsiteX4" fmla="*/ 5029200 w 5029200"/>
              <a:gd name="connsiteY4" fmla="*/ 514350 h 514350"/>
              <a:gd name="connsiteX5" fmla="*/ 85727 w 5029200"/>
              <a:gd name="connsiteY5" fmla="*/ 514350 h 514350"/>
              <a:gd name="connsiteX6" fmla="*/ 0 w 5029200"/>
              <a:gd name="connsiteY6" fmla="*/ 428623 h 514350"/>
              <a:gd name="connsiteX7" fmla="*/ 0 w 5029200"/>
              <a:gd name="connsiteY7" fmla="*/ 0 h 514350"/>
              <a:gd name="connsiteX0" fmla="*/ 0 w 5029200"/>
              <a:gd name="connsiteY0" fmla="*/ 0 h 635120"/>
              <a:gd name="connsiteX1" fmla="*/ 4943473 w 5029200"/>
              <a:gd name="connsiteY1" fmla="*/ 0 h 635120"/>
              <a:gd name="connsiteX2" fmla="*/ 5029200 w 5029200"/>
              <a:gd name="connsiteY2" fmla="*/ 85727 h 635120"/>
              <a:gd name="connsiteX3" fmla="*/ 5029200 w 5029200"/>
              <a:gd name="connsiteY3" fmla="*/ 514350 h 635120"/>
              <a:gd name="connsiteX4" fmla="*/ 5029200 w 5029200"/>
              <a:gd name="connsiteY4" fmla="*/ 514350 h 635120"/>
              <a:gd name="connsiteX5" fmla="*/ 542927 w 5029200"/>
              <a:gd name="connsiteY5" fmla="*/ 635120 h 635120"/>
              <a:gd name="connsiteX6" fmla="*/ 0 w 5029200"/>
              <a:gd name="connsiteY6" fmla="*/ 428623 h 635120"/>
              <a:gd name="connsiteX7" fmla="*/ 0 w 5029200"/>
              <a:gd name="connsiteY7" fmla="*/ 0 h 635120"/>
              <a:gd name="connsiteX0" fmla="*/ 17253 w 5046453"/>
              <a:gd name="connsiteY0" fmla="*/ 0 h 635120"/>
              <a:gd name="connsiteX1" fmla="*/ 4960726 w 5046453"/>
              <a:gd name="connsiteY1" fmla="*/ 0 h 635120"/>
              <a:gd name="connsiteX2" fmla="*/ 5046453 w 5046453"/>
              <a:gd name="connsiteY2" fmla="*/ 85727 h 635120"/>
              <a:gd name="connsiteX3" fmla="*/ 5046453 w 5046453"/>
              <a:gd name="connsiteY3" fmla="*/ 514350 h 635120"/>
              <a:gd name="connsiteX4" fmla="*/ 5046453 w 5046453"/>
              <a:gd name="connsiteY4" fmla="*/ 514350 h 635120"/>
              <a:gd name="connsiteX5" fmla="*/ 560180 w 5046453"/>
              <a:gd name="connsiteY5" fmla="*/ 635120 h 635120"/>
              <a:gd name="connsiteX6" fmla="*/ 0 w 5046453"/>
              <a:gd name="connsiteY6" fmla="*/ 247469 h 635120"/>
              <a:gd name="connsiteX7" fmla="*/ 17253 w 5046453"/>
              <a:gd name="connsiteY7" fmla="*/ 0 h 635120"/>
              <a:gd name="connsiteX0" fmla="*/ 17253 w 5046453"/>
              <a:gd name="connsiteY0" fmla="*/ 0 h 566109"/>
              <a:gd name="connsiteX1" fmla="*/ 4960726 w 5046453"/>
              <a:gd name="connsiteY1" fmla="*/ 0 h 566109"/>
              <a:gd name="connsiteX2" fmla="*/ 5046453 w 5046453"/>
              <a:gd name="connsiteY2" fmla="*/ 85727 h 566109"/>
              <a:gd name="connsiteX3" fmla="*/ 5046453 w 5046453"/>
              <a:gd name="connsiteY3" fmla="*/ 514350 h 566109"/>
              <a:gd name="connsiteX4" fmla="*/ 5046453 w 5046453"/>
              <a:gd name="connsiteY4" fmla="*/ 514350 h 566109"/>
              <a:gd name="connsiteX5" fmla="*/ 344519 w 5046453"/>
              <a:gd name="connsiteY5" fmla="*/ 566109 h 566109"/>
              <a:gd name="connsiteX6" fmla="*/ 0 w 5046453"/>
              <a:gd name="connsiteY6" fmla="*/ 247469 h 566109"/>
              <a:gd name="connsiteX7" fmla="*/ 17253 w 5046453"/>
              <a:gd name="connsiteY7" fmla="*/ 0 h 566109"/>
              <a:gd name="connsiteX0" fmla="*/ 17253 w 5046453"/>
              <a:gd name="connsiteY0" fmla="*/ 0 h 643746"/>
              <a:gd name="connsiteX1" fmla="*/ 4960726 w 5046453"/>
              <a:gd name="connsiteY1" fmla="*/ 0 h 643746"/>
              <a:gd name="connsiteX2" fmla="*/ 5046453 w 5046453"/>
              <a:gd name="connsiteY2" fmla="*/ 85727 h 643746"/>
              <a:gd name="connsiteX3" fmla="*/ 5046453 w 5046453"/>
              <a:gd name="connsiteY3" fmla="*/ 514350 h 643746"/>
              <a:gd name="connsiteX4" fmla="*/ 5037827 w 5046453"/>
              <a:gd name="connsiteY4" fmla="*/ 643746 h 643746"/>
              <a:gd name="connsiteX5" fmla="*/ 344519 w 5046453"/>
              <a:gd name="connsiteY5" fmla="*/ 566109 h 643746"/>
              <a:gd name="connsiteX6" fmla="*/ 0 w 5046453"/>
              <a:gd name="connsiteY6" fmla="*/ 247469 h 643746"/>
              <a:gd name="connsiteX7" fmla="*/ 17253 w 5046453"/>
              <a:gd name="connsiteY7" fmla="*/ 0 h 643746"/>
              <a:gd name="connsiteX0" fmla="*/ 17253 w 5063706"/>
              <a:gd name="connsiteY0" fmla="*/ 0 h 574735"/>
              <a:gd name="connsiteX1" fmla="*/ 4960726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17252 h 591987"/>
              <a:gd name="connsiteX1" fmla="*/ 4589791 w 5063706"/>
              <a:gd name="connsiteY1" fmla="*/ 0 h 591987"/>
              <a:gd name="connsiteX2" fmla="*/ 5055079 w 5063706"/>
              <a:gd name="connsiteY2" fmla="*/ 292760 h 591987"/>
              <a:gd name="connsiteX3" fmla="*/ 5046453 w 5063706"/>
              <a:gd name="connsiteY3" fmla="*/ 531602 h 591987"/>
              <a:gd name="connsiteX4" fmla="*/ 5063706 w 5063706"/>
              <a:gd name="connsiteY4" fmla="*/ 591987 h 591987"/>
              <a:gd name="connsiteX5" fmla="*/ 344519 w 5063706"/>
              <a:gd name="connsiteY5" fmla="*/ 583361 h 591987"/>
              <a:gd name="connsiteX6" fmla="*/ 0 w 5063706"/>
              <a:gd name="connsiteY6" fmla="*/ 264721 h 591987"/>
              <a:gd name="connsiteX7" fmla="*/ 17253 w 5063706"/>
              <a:gd name="connsiteY7" fmla="*/ 17252 h 591987"/>
              <a:gd name="connsiteX0" fmla="*/ 17253 w 5063706"/>
              <a:gd name="connsiteY0" fmla="*/ 0 h 574735"/>
              <a:gd name="connsiteX1" fmla="*/ 4684682 w 5063706"/>
              <a:gd name="connsiteY1" fmla="*/ 1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3706" h="574735">
                <a:moveTo>
                  <a:pt x="17253" y="0"/>
                </a:moveTo>
                <a:lnTo>
                  <a:pt x="4684682" y="1"/>
                </a:lnTo>
                <a:lnTo>
                  <a:pt x="5055079" y="275508"/>
                </a:lnTo>
                <a:lnTo>
                  <a:pt x="5046453" y="514350"/>
                </a:lnTo>
                <a:lnTo>
                  <a:pt x="5063706" y="574735"/>
                </a:lnTo>
                <a:lnTo>
                  <a:pt x="344519" y="566109"/>
                </a:lnTo>
                <a:lnTo>
                  <a:pt x="0" y="247469"/>
                </a:lnTo>
                <a:lnTo>
                  <a:pt x="17253" y="0"/>
                </a:lnTo>
                <a:close/>
              </a:path>
            </a:pathLst>
          </a:custGeom>
          <a:gradFill>
            <a:gsLst>
              <a:gs pos="0">
                <a:schemeClr val="bg1">
                  <a:lumMod val="75000"/>
                </a:schemeClr>
              </a:gs>
              <a:gs pos="10000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 Placeholder 2"/>
          <p:cNvSpPr>
            <a:spLocks noGrp="1"/>
          </p:cNvSpPr>
          <p:nvPr>
            <p:ph type="body" idx="13" hasCustomPrompt="1"/>
          </p:nvPr>
        </p:nvSpPr>
        <p:spPr>
          <a:xfrm>
            <a:off x="514429" y="574734"/>
            <a:ext cx="8229600" cy="396816"/>
          </a:xfrm>
        </p:spPr>
        <p:txBody>
          <a:bodyPr anchor="b">
            <a:noAutofit/>
          </a:bodyPr>
          <a:lstStyle>
            <a:lvl1pPr marL="0" indent="0">
              <a:buNone/>
              <a:defRPr sz="2500" b="0" i="0" baseline="0">
                <a:latin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Subtitle</a:t>
            </a:r>
          </a:p>
        </p:txBody>
      </p:sp>
      <p:sp>
        <p:nvSpPr>
          <p:cNvPr id="4" name="Content Placeholder 3"/>
          <p:cNvSpPr>
            <a:spLocks noGrp="1"/>
          </p:cNvSpPr>
          <p:nvPr>
            <p:ph sz="half" idx="2" hasCustomPrompt="1"/>
          </p:nvPr>
        </p:nvSpPr>
        <p:spPr>
          <a:xfrm>
            <a:off x="546100" y="1123950"/>
            <a:ext cx="4040188" cy="3733800"/>
          </a:xfrm>
        </p:spPr>
        <p:txBody>
          <a:bodyPr/>
          <a:lstStyle>
            <a:lvl1pPr marL="164592" indent="-164592">
              <a:buClr>
                <a:srgbClr val="C00000"/>
              </a:buClr>
              <a:defRPr sz="1900" baseline="0">
                <a:latin typeface=""/>
              </a:defRPr>
            </a:lvl1pPr>
            <a:lvl2pPr>
              <a:buClr>
                <a:srgbClr val="C00000"/>
              </a:buClr>
              <a:defRPr sz="1900" baseline="0">
                <a:latin typeface="Arial"/>
              </a:defRPr>
            </a:lvl2pPr>
            <a:lvl3pPr>
              <a:buClr>
                <a:schemeClr val="accent2"/>
              </a:buClr>
              <a:defRPr sz="1900" baseline="0">
                <a:latin typeface="Arial"/>
              </a:defRPr>
            </a:lvl3pPr>
            <a:lvl4pPr>
              <a:defRPr sz="1900" baseline="0">
                <a:latin typeface="Arial"/>
              </a:defRPr>
            </a:lvl4pPr>
            <a:lvl5pPr>
              <a:defRPr sz="1900" baseline="0">
                <a:latin typeface="Arial"/>
              </a:defRPr>
            </a:lvl5pPr>
            <a:lvl6pPr>
              <a:defRPr sz="1600"/>
            </a:lvl6pPr>
            <a:lvl7pPr>
              <a:defRPr sz="1600"/>
            </a:lvl7pPr>
            <a:lvl8pPr>
              <a:defRPr sz="1600"/>
            </a:lvl8pPr>
            <a:lvl9pPr>
              <a:defRPr sz="1600"/>
            </a:lvl9pPr>
          </a:lstStyle>
          <a:p>
            <a:pPr lvl="0"/>
            <a:r>
              <a:rPr lang="en-US" dirty="0" smtClean="0"/>
              <a:t>Bullet </a:t>
            </a:r>
          </a:p>
          <a:p>
            <a:pPr lvl="1"/>
            <a:r>
              <a:rPr lang="en-US" dirty="0" smtClean="0"/>
              <a:t>Sub bullet</a:t>
            </a:r>
          </a:p>
          <a:p>
            <a:pPr lvl="2"/>
            <a:r>
              <a:rPr lang="en-US" dirty="0" smtClean="0"/>
              <a:t>Sub bullet</a:t>
            </a:r>
          </a:p>
        </p:txBody>
      </p:sp>
      <p:sp>
        <p:nvSpPr>
          <p:cNvPr id="6" name="Content Placeholder 5"/>
          <p:cNvSpPr>
            <a:spLocks noGrp="1"/>
          </p:cNvSpPr>
          <p:nvPr>
            <p:ph sz="quarter" idx="4" hasCustomPrompt="1"/>
          </p:nvPr>
        </p:nvSpPr>
        <p:spPr>
          <a:xfrm>
            <a:off x="4733926" y="1123950"/>
            <a:ext cx="4041775" cy="3733800"/>
          </a:xfrm>
        </p:spPr>
        <p:txBody>
          <a:bodyPr/>
          <a:lstStyle>
            <a:lvl1pPr marL="164592" indent="-164592">
              <a:buClr>
                <a:srgbClr val="C00000"/>
              </a:buClr>
              <a:defRPr sz="1900" baseline="0">
                <a:latin typeface=""/>
              </a:defRPr>
            </a:lvl1pPr>
            <a:lvl2pPr>
              <a:buClr>
                <a:srgbClr val="C00000"/>
              </a:buClr>
              <a:defRPr sz="1900">
                <a:latin typeface=""/>
              </a:defRPr>
            </a:lvl2pPr>
            <a:lvl3pPr>
              <a:buClr>
                <a:schemeClr val="accent2"/>
              </a:buClr>
              <a:defRPr sz="1900">
                <a:latin typeface=""/>
              </a:defRPr>
            </a:lvl3pPr>
            <a:lvl4pPr>
              <a:defRPr sz="1900">
                <a:latin typeface=""/>
              </a:defRPr>
            </a:lvl4pPr>
            <a:lvl5pPr>
              <a:defRPr sz="1900">
                <a:latin typeface=""/>
              </a:defRPr>
            </a:lvl5pPr>
            <a:lvl6pPr>
              <a:defRPr sz="1600"/>
            </a:lvl6pPr>
            <a:lvl7pPr>
              <a:defRPr sz="1600"/>
            </a:lvl7pPr>
            <a:lvl8pPr>
              <a:defRPr sz="1600"/>
            </a:lvl8pPr>
            <a:lvl9pPr>
              <a:defRPr sz="1600"/>
            </a:lvl9pPr>
          </a:lstStyle>
          <a:p>
            <a:pPr lvl="0"/>
            <a:r>
              <a:rPr lang="en-US" dirty="0" smtClean="0"/>
              <a:t>Bullet </a:t>
            </a:r>
          </a:p>
          <a:p>
            <a:pPr lvl="1"/>
            <a:r>
              <a:rPr lang="en-US" dirty="0" smtClean="0"/>
              <a:t>Sub bullet</a:t>
            </a:r>
          </a:p>
          <a:p>
            <a:pPr lvl="2"/>
            <a:r>
              <a:rPr lang="en-US" dirty="0" smtClean="0"/>
              <a:t>Sub bullet</a:t>
            </a:r>
          </a:p>
        </p:txBody>
      </p:sp>
      <p:sp>
        <p:nvSpPr>
          <p:cNvPr id="9" name="Slide Number Placeholder 5"/>
          <p:cNvSpPr>
            <a:spLocks noGrp="1"/>
          </p:cNvSpPr>
          <p:nvPr>
            <p:ph type="sldNum" sz="quarter" idx="12"/>
          </p:nvPr>
        </p:nvSpPr>
        <p:spPr>
          <a:xfrm>
            <a:off x="1" y="4729163"/>
            <a:ext cx="514429" cy="273844"/>
          </a:xfrm>
        </p:spPr>
        <p:txBody>
          <a:bodyPr/>
          <a:lstStyle>
            <a:lvl1pPr algn="ctr">
              <a:defRPr sz="1300" b="1" i="0">
                <a:solidFill>
                  <a:srgbClr val="C00000"/>
                </a:solidFill>
                <a:latin typeface="Arial"/>
              </a:defRPr>
            </a:lvl1pPr>
          </a:lstStyle>
          <a:p>
            <a:fld id="{ECA7CA04-05B6-4CF5-AE9E-FC9D5DB62BDB}" type="slidenum">
              <a:rPr lang="en-US" smtClean="0"/>
              <a:pPr/>
              <a:t>‹#›</a:t>
            </a:fld>
            <a:endParaRPr lang="en-US" dirty="0"/>
          </a:p>
        </p:txBody>
      </p:sp>
      <p:sp>
        <p:nvSpPr>
          <p:cNvPr id="13" name="Title 1"/>
          <p:cNvSpPr txBox="1">
            <a:spLocks/>
          </p:cNvSpPr>
          <p:nvPr userDrawn="1"/>
        </p:nvSpPr>
        <p:spPr>
          <a:xfrm>
            <a:off x="514429" y="77509"/>
            <a:ext cx="8229600" cy="436841"/>
          </a:xfrm>
          <a:prstGeom prst="rect">
            <a:avLst/>
          </a:prstGeom>
        </p:spPr>
        <p:txBody>
          <a:bodyPr vert="horz" lIns="91440" tIns="45720" rIns="91440" bIns="45720" rtlCol="0" anchor="ctr">
            <a:normAutofit fontScale="77500" lnSpcReduction="20000"/>
          </a:bodyPr>
          <a:lstStyle>
            <a:lvl1pPr algn="l" defTabSz="457200" rtl="0" eaLnBrk="1" latinLnBrk="0" hangingPunct="1">
              <a:spcBef>
                <a:spcPct val="0"/>
              </a:spcBef>
              <a:buNone/>
              <a:defRPr sz="3500" b="1" i="0" kern="1200" cap="all">
                <a:solidFill>
                  <a:srgbClr val="C00000"/>
                </a:solidFill>
                <a:latin typeface="Arial"/>
                <a:ea typeface="+mj-ea"/>
                <a:cs typeface="+mj-cs"/>
              </a:defRPr>
            </a:lvl1pPr>
          </a:lstStyle>
          <a:p>
            <a:r>
              <a:rPr lang="en-US" dirty="0" smtClean="0"/>
              <a:t>Slide Title</a:t>
            </a:r>
            <a:endParaRPr lang="en-US" dirty="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1"/>
            <a:ext cx="1517043" cy="618653"/>
          </a:xfrm>
          <a:prstGeom prst="rect">
            <a:avLst/>
          </a:prstGeom>
        </p:spPr>
      </p:pic>
      <p:sp>
        <p:nvSpPr>
          <p:cNvPr id="17" name="TextBox 16"/>
          <p:cNvSpPr txBox="1"/>
          <p:nvPr userDrawn="1"/>
        </p:nvSpPr>
        <p:spPr>
          <a:xfrm>
            <a:off x="533400" y="4933950"/>
            <a:ext cx="4745037" cy="230832"/>
          </a:xfrm>
          <a:prstGeom prst="rect">
            <a:avLst/>
          </a:prstGeom>
          <a:noFill/>
        </p:spPr>
        <p:txBody>
          <a:bodyPr wrap="square" lIns="0" rIns="0" rtlCol="0">
            <a:spAutoFit/>
          </a:bodyPr>
          <a:lstStyle/>
          <a:p>
            <a:r>
              <a:rPr lang="en-US" sz="900" dirty="0" smtClean="0">
                <a:solidFill>
                  <a:schemeClr val="tx1">
                    <a:lumMod val="50000"/>
                    <a:lumOff val="50000"/>
                  </a:schemeClr>
                </a:solidFill>
                <a:latin typeface="Arial" pitchFamily="34" charset="0"/>
                <a:cs typeface="Arial" pitchFamily="34" charset="0"/>
              </a:rPr>
              <a:t>© 2016 Commonwealth Care Alliance, Inc.</a:t>
            </a:r>
            <a:r>
              <a:rPr lang="en-US" sz="900" baseline="0" dirty="0" smtClean="0">
                <a:solidFill>
                  <a:schemeClr val="tx1">
                    <a:lumMod val="50000"/>
                    <a:lumOff val="50000"/>
                  </a:schemeClr>
                </a:solidFill>
                <a:latin typeface="Arial" pitchFamily="34" charset="0"/>
                <a:cs typeface="Arial" pitchFamily="34" charset="0"/>
              </a:rPr>
              <a:t> </a:t>
            </a:r>
            <a:r>
              <a:rPr lang="en-US" sz="900" dirty="0" smtClean="0">
                <a:solidFill>
                  <a:schemeClr val="tx1">
                    <a:lumMod val="50000"/>
                    <a:lumOff val="50000"/>
                  </a:schemeClr>
                </a:solidFill>
                <a:latin typeface="Arial" pitchFamily="34" charset="0"/>
                <a:cs typeface="Arial" pitchFamily="34" charset="0"/>
              </a:rPr>
              <a:t>Confidential &amp; Proprietary Information</a:t>
            </a:r>
            <a:endParaRPr lang="en-US" sz="900" dirty="0" smtClean="0">
              <a:solidFill>
                <a:schemeClr val="tx1">
                  <a:lumMod val="50000"/>
                  <a:lumOff val="50000"/>
                </a:schemeClr>
              </a:solidFill>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 Headers">
    <p:spTree>
      <p:nvGrpSpPr>
        <p:cNvPr id="1" name=""/>
        <p:cNvGrpSpPr/>
        <p:nvPr/>
      </p:nvGrpSpPr>
      <p:grpSpPr>
        <a:xfrm>
          <a:off x="0" y="0"/>
          <a:ext cx="0" cy="0"/>
          <a:chOff x="0" y="0"/>
          <a:chExt cx="0" cy="0"/>
        </a:xfrm>
      </p:grpSpPr>
      <p:sp>
        <p:nvSpPr>
          <p:cNvPr id="11" name="Snip Diagonal Corner Rectangle 4"/>
          <p:cNvSpPr/>
          <p:nvPr userDrawn="1"/>
        </p:nvSpPr>
        <p:spPr>
          <a:xfrm>
            <a:off x="-17253" y="-1"/>
            <a:ext cx="5063706" cy="574735"/>
          </a:xfrm>
          <a:custGeom>
            <a:avLst/>
            <a:gdLst>
              <a:gd name="connsiteX0" fmla="*/ 0 w 5029200"/>
              <a:gd name="connsiteY0" fmla="*/ 0 h 514350"/>
              <a:gd name="connsiteX1" fmla="*/ 4943473 w 5029200"/>
              <a:gd name="connsiteY1" fmla="*/ 0 h 514350"/>
              <a:gd name="connsiteX2" fmla="*/ 5029200 w 5029200"/>
              <a:gd name="connsiteY2" fmla="*/ 85727 h 514350"/>
              <a:gd name="connsiteX3" fmla="*/ 5029200 w 5029200"/>
              <a:gd name="connsiteY3" fmla="*/ 514350 h 514350"/>
              <a:gd name="connsiteX4" fmla="*/ 5029200 w 5029200"/>
              <a:gd name="connsiteY4" fmla="*/ 514350 h 514350"/>
              <a:gd name="connsiteX5" fmla="*/ 85727 w 5029200"/>
              <a:gd name="connsiteY5" fmla="*/ 514350 h 514350"/>
              <a:gd name="connsiteX6" fmla="*/ 0 w 5029200"/>
              <a:gd name="connsiteY6" fmla="*/ 428623 h 514350"/>
              <a:gd name="connsiteX7" fmla="*/ 0 w 5029200"/>
              <a:gd name="connsiteY7" fmla="*/ 0 h 514350"/>
              <a:gd name="connsiteX0" fmla="*/ 0 w 5029200"/>
              <a:gd name="connsiteY0" fmla="*/ 0 h 635120"/>
              <a:gd name="connsiteX1" fmla="*/ 4943473 w 5029200"/>
              <a:gd name="connsiteY1" fmla="*/ 0 h 635120"/>
              <a:gd name="connsiteX2" fmla="*/ 5029200 w 5029200"/>
              <a:gd name="connsiteY2" fmla="*/ 85727 h 635120"/>
              <a:gd name="connsiteX3" fmla="*/ 5029200 w 5029200"/>
              <a:gd name="connsiteY3" fmla="*/ 514350 h 635120"/>
              <a:gd name="connsiteX4" fmla="*/ 5029200 w 5029200"/>
              <a:gd name="connsiteY4" fmla="*/ 514350 h 635120"/>
              <a:gd name="connsiteX5" fmla="*/ 542927 w 5029200"/>
              <a:gd name="connsiteY5" fmla="*/ 635120 h 635120"/>
              <a:gd name="connsiteX6" fmla="*/ 0 w 5029200"/>
              <a:gd name="connsiteY6" fmla="*/ 428623 h 635120"/>
              <a:gd name="connsiteX7" fmla="*/ 0 w 5029200"/>
              <a:gd name="connsiteY7" fmla="*/ 0 h 635120"/>
              <a:gd name="connsiteX0" fmla="*/ 17253 w 5046453"/>
              <a:gd name="connsiteY0" fmla="*/ 0 h 635120"/>
              <a:gd name="connsiteX1" fmla="*/ 4960726 w 5046453"/>
              <a:gd name="connsiteY1" fmla="*/ 0 h 635120"/>
              <a:gd name="connsiteX2" fmla="*/ 5046453 w 5046453"/>
              <a:gd name="connsiteY2" fmla="*/ 85727 h 635120"/>
              <a:gd name="connsiteX3" fmla="*/ 5046453 w 5046453"/>
              <a:gd name="connsiteY3" fmla="*/ 514350 h 635120"/>
              <a:gd name="connsiteX4" fmla="*/ 5046453 w 5046453"/>
              <a:gd name="connsiteY4" fmla="*/ 514350 h 635120"/>
              <a:gd name="connsiteX5" fmla="*/ 560180 w 5046453"/>
              <a:gd name="connsiteY5" fmla="*/ 635120 h 635120"/>
              <a:gd name="connsiteX6" fmla="*/ 0 w 5046453"/>
              <a:gd name="connsiteY6" fmla="*/ 247469 h 635120"/>
              <a:gd name="connsiteX7" fmla="*/ 17253 w 5046453"/>
              <a:gd name="connsiteY7" fmla="*/ 0 h 635120"/>
              <a:gd name="connsiteX0" fmla="*/ 17253 w 5046453"/>
              <a:gd name="connsiteY0" fmla="*/ 0 h 566109"/>
              <a:gd name="connsiteX1" fmla="*/ 4960726 w 5046453"/>
              <a:gd name="connsiteY1" fmla="*/ 0 h 566109"/>
              <a:gd name="connsiteX2" fmla="*/ 5046453 w 5046453"/>
              <a:gd name="connsiteY2" fmla="*/ 85727 h 566109"/>
              <a:gd name="connsiteX3" fmla="*/ 5046453 w 5046453"/>
              <a:gd name="connsiteY3" fmla="*/ 514350 h 566109"/>
              <a:gd name="connsiteX4" fmla="*/ 5046453 w 5046453"/>
              <a:gd name="connsiteY4" fmla="*/ 514350 h 566109"/>
              <a:gd name="connsiteX5" fmla="*/ 344519 w 5046453"/>
              <a:gd name="connsiteY5" fmla="*/ 566109 h 566109"/>
              <a:gd name="connsiteX6" fmla="*/ 0 w 5046453"/>
              <a:gd name="connsiteY6" fmla="*/ 247469 h 566109"/>
              <a:gd name="connsiteX7" fmla="*/ 17253 w 5046453"/>
              <a:gd name="connsiteY7" fmla="*/ 0 h 566109"/>
              <a:gd name="connsiteX0" fmla="*/ 17253 w 5046453"/>
              <a:gd name="connsiteY0" fmla="*/ 0 h 643746"/>
              <a:gd name="connsiteX1" fmla="*/ 4960726 w 5046453"/>
              <a:gd name="connsiteY1" fmla="*/ 0 h 643746"/>
              <a:gd name="connsiteX2" fmla="*/ 5046453 w 5046453"/>
              <a:gd name="connsiteY2" fmla="*/ 85727 h 643746"/>
              <a:gd name="connsiteX3" fmla="*/ 5046453 w 5046453"/>
              <a:gd name="connsiteY3" fmla="*/ 514350 h 643746"/>
              <a:gd name="connsiteX4" fmla="*/ 5037827 w 5046453"/>
              <a:gd name="connsiteY4" fmla="*/ 643746 h 643746"/>
              <a:gd name="connsiteX5" fmla="*/ 344519 w 5046453"/>
              <a:gd name="connsiteY5" fmla="*/ 566109 h 643746"/>
              <a:gd name="connsiteX6" fmla="*/ 0 w 5046453"/>
              <a:gd name="connsiteY6" fmla="*/ 247469 h 643746"/>
              <a:gd name="connsiteX7" fmla="*/ 17253 w 5046453"/>
              <a:gd name="connsiteY7" fmla="*/ 0 h 643746"/>
              <a:gd name="connsiteX0" fmla="*/ 17253 w 5063706"/>
              <a:gd name="connsiteY0" fmla="*/ 0 h 574735"/>
              <a:gd name="connsiteX1" fmla="*/ 4960726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17252 h 591987"/>
              <a:gd name="connsiteX1" fmla="*/ 4589791 w 5063706"/>
              <a:gd name="connsiteY1" fmla="*/ 0 h 591987"/>
              <a:gd name="connsiteX2" fmla="*/ 5055079 w 5063706"/>
              <a:gd name="connsiteY2" fmla="*/ 292760 h 591987"/>
              <a:gd name="connsiteX3" fmla="*/ 5046453 w 5063706"/>
              <a:gd name="connsiteY3" fmla="*/ 531602 h 591987"/>
              <a:gd name="connsiteX4" fmla="*/ 5063706 w 5063706"/>
              <a:gd name="connsiteY4" fmla="*/ 591987 h 591987"/>
              <a:gd name="connsiteX5" fmla="*/ 344519 w 5063706"/>
              <a:gd name="connsiteY5" fmla="*/ 583361 h 591987"/>
              <a:gd name="connsiteX6" fmla="*/ 0 w 5063706"/>
              <a:gd name="connsiteY6" fmla="*/ 264721 h 591987"/>
              <a:gd name="connsiteX7" fmla="*/ 17253 w 5063706"/>
              <a:gd name="connsiteY7" fmla="*/ 17252 h 591987"/>
              <a:gd name="connsiteX0" fmla="*/ 17253 w 5063706"/>
              <a:gd name="connsiteY0" fmla="*/ 0 h 574735"/>
              <a:gd name="connsiteX1" fmla="*/ 4684682 w 5063706"/>
              <a:gd name="connsiteY1" fmla="*/ 1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3706" h="574735">
                <a:moveTo>
                  <a:pt x="17253" y="0"/>
                </a:moveTo>
                <a:lnTo>
                  <a:pt x="4684682" y="1"/>
                </a:lnTo>
                <a:lnTo>
                  <a:pt x="5055079" y="275508"/>
                </a:lnTo>
                <a:lnTo>
                  <a:pt x="5046453" y="514350"/>
                </a:lnTo>
                <a:lnTo>
                  <a:pt x="5063706" y="574735"/>
                </a:lnTo>
                <a:lnTo>
                  <a:pt x="344519" y="566109"/>
                </a:lnTo>
                <a:lnTo>
                  <a:pt x="0" y="247469"/>
                </a:lnTo>
                <a:lnTo>
                  <a:pt x="17253" y="0"/>
                </a:lnTo>
                <a:close/>
              </a:path>
            </a:pathLst>
          </a:custGeom>
          <a:gradFill>
            <a:gsLst>
              <a:gs pos="0">
                <a:schemeClr val="bg1">
                  <a:lumMod val="75000"/>
                </a:schemeClr>
              </a:gs>
              <a:gs pos="10000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1"/>
            <a:ext cx="1517043" cy="618653"/>
          </a:xfrm>
          <a:prstGeom prst="rect">
            <a:avLst/>
          </a:prstGeom>
        </p:spPr>
      </p:pic>
      <p:sp>
        <p:nvSpPr>
          <p:cNvPr id="26" name="Content Placeholder 3"/>
          <p:cNvSpPr>
            <a:spLocks noGrp="1"/>
          </p:cNvSpPr>
          <p:nvPr>
            <p:ph sz="half" idx="2"/>
          </p:nvPr>
        </p:nvSpPr>
        <p:spPr>
          <a:xfrm>
            <a:off x="546100" y="1123950"/>
            <a:ext cx="4040188" cy="3657600"/>
          </a:xfrm>
        </p:spPr>
        <p:txBody>
          <a:bodyPr/>
          <a:lstStyle>
            <a:lvl1pPr marL="164592" indent="-164592">
              <a:buClr>
                <a:srgbClr val="C00000"/>
              </a:buClr>
              <a:defRPr sz="1900" baseline="0">
                <a:latin typeface=""/>
              </a:defRPr>
            </a:lvl1pPr>
            <a:lvl2pPr>
              <a:buClr>
                <a:srgbClr val="C00000"/>
              </a:buClr>
              <a:defRPr sz="1900" baseline="0">
                <a:latin typeface="Arial"/>
              </a:defRPr>
            </a:lvl2pPr>
            <a:lvl3pPr>
              <a:buClr>
                <a:schemeClr val="accent2"/>
              </a:buClr>
              <a:defRPr sz="1900" baseline="0">
                <a:latin typeface="Arial"/>
              </a:defRPr>
            </a:lvl3pPr>
            <a:lvl4pPr>
              <a:defRPr sz="1900" baseline="0">
                <a:latin typeface="Arial"/>
              </a:defRPr>
            </a:lvl4pPr>
            <a:lvl5pPr>
              <a:defRPr sz="1900" baseline="0">
                <a:latin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27" name="Content Placeholder 5"/>
          <p:cNvSpPr>
            <a:spLocks noGrp="1"/>
          </p:cNvSpPr>
          <p:nvPr>
            <p:ph sz="quarter" idx="4"/>
          </p:nvPr>
        </p:nvSpPr>
        <p:spPr>
          <a:xfrm>
            <a:off x="4733926" y="1123950"/>
            <a:ext cx="4041775" cy="3657600"/>
          </a:xfrm>
        </p:spPr>
        <p:txBody>
          <a:bodyPr/>
          <a:lstStyle>
            <a:lvl1pPr marL="164592" indent="-164592">
              <a:buClr>
                <a:srgbClr val="C00000"/>
              </a:buClr>
              <a:defRPr sz="1900" baseline="0">
                <a:latin typeface=""/>
              </a:defRPr>
            </a:lvl1pPr>
            <a:lvl2pPr>
              <a:buClr>
                <a:srgbClr val="C00000"/>
              </a:buClr>
              <a:defRPr sz="1900">
                <a:latin typeface=""/>
              </a:defRPr>
            </a:lvl2pPr>
            <a:lvl3pPr>
              <a:buClr>
                <a:schemeClr val="accent2"/>
              </a:buClr>
              <a:defRPr sz="1900">
                <a:latin typeface=""/>
              </a:defRPr>
            </a:lvl3pPr>
            <a:lvl4pPr>
              <a:defRPr sz="1900">
                <a:latin typeface=""/>
              </a:defRPr>
            </a:lvl4pPr>
            <a:lvl5pPr>
              <a:defRPr sz="1900">
                <a:latin typeface=""/>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7" name="Text Placeholder 2"/>
          <p:cNvSpPr>
            <a:spLocks noGrp="1"/>
          </p:cNvSpPr>
          <p:nvPr>
            <p:ph type="body" idx="1" hasCustomPrompt="1"/>
          </p:nvPr>
        </p:nvSpPr>
        <p:spPr>
          <a:xfrm>
            <a:off x="546100" y="567928"/>
            <a:ext cx="4040188" cy="479822"/>
          </a:xfrm>
        </p:spPr>
        <p:txBody>
          <a:bodyPr anchor="b"/>
          <a:lstStyle>
            <a:lvl1pPr marL="0" indent="0">
              <a:buNone/>
              <a:defRPr sz="2400" b="1">
                <a:latin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Headline 1</a:t>
            </a:r>
          </a:p>
        </p:txBody>
      </p:sp>
      <p:sp>
        <p:nvSpPr>
          <p:cNvPr id="9" name="Text Placeholder 4"/>
          <p:cNvSpPr>
            <a:spLocks noGrp="1"/>
          </p:cNvSpPr>
          <p:nvPr>
            <p:ph type="body" sz="quarter" idx="3" hasCustomPrompt="1"/>
          </p:nvPr>
        </p:nvSpPr>
        <p:spPr>
          <a:xfrm>
            <a:off x="4733926" y="567928"/>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Headline 2</a:t>
            </a:r>
          </a:p>
        </p:txBody>
      </p:sp>
      <p:sp>
        <p:nvSpPr>
          <p:cNvPr id="10" name="Slide Number Placeholder 5"/>
          <p:cNvSpPr>
            <a:spLocks noGrp="1"/>
          </p:cNvSpPr>
          <p:nvPr>
            <p:ph type="sldNum" sz="quarter" idx="12"/>
          </p:nvPr>
        </p:nvSpPr>
        <p:spPr>
          <a:xfrm>
            <a:off x="1" y="4729163"/>
            <a:ext cx="514429" cy="273844"/>
          </a:xfrm>
        </p:spPr>
        <p:txBody>
          <a:bodyPr/>
          <a:lstStyle>
            <a:lvl1pPr algn="ctr">
              <a:defRPr sz="1300" b="1" i="0">
                <a:solidFill>
                  <a:srgbClr val="8A2124"/>
                </a:solidFill>
                <a:latin typeface="Arial"/>
              </a:defRPr>
            </a:lvl1pPr>
          </a:lstStyle>
          <a:p>
            <a:fld id="{ECA7CA04-05B6-4CF5-AE9E-FC9D5DB62BDB}" type="slidenum">
              <a:rPr lang="en-US" smtClean="0"/>
              <a:t>‹#›</a:t>
            </a:fld>
            <a:endParaRPr lang="en-US"/>
          </a:p>
        </p:txBody>
      </p:sp>
      <p:sp>
        <p:nvSpPr>
          <p:cNvPr id="13" name="Title 1"/>
          <p:cNvSpPr txBox="1">
            <a:spLocks/>
          </p:cNvSpPr>
          <p:nvPr userDrawn="1"/>
        </p:nvSpPr>
        <p:spPr>
          <a:xfrm>
            <a:off x="514429" y="77509"/>
            <a:ext cx="8229600" cy="436841"/>
          </a:xfrm>
          <a:prstGeom prst="rect">
            <a:avLst/>
          </a:prstGeom>
        </p:spPr>
        <p:txBody>
          <a:bodyPr vert="horz" lIns="91440" tIns="45720" rIns="91440" bIns="45720" rtlCol="0" anchor="ctr">
            <a:normAutofit fontScale="77500" lnSpcReduction="20000"/>
          </a:bodyPr>
          <a:lstStyle>
            <a:lvl1pPr algn="l" defTabSz="457200" rtl="0" eaLnBrk="1" latinLnBrk="0" hangingPunct="1">
              <a:spcBef>
                <a:spcPct val="0"/>
              </a:spcBef>
              <a:buNone/>
              <a:defRPr sz="3500" b="1" i="0" kern="1200" cap="all">
                <a:solidFill>
                  <a:srgbClr val="C00000"/>
                </a:solidFill>
                <a:latin typeface="Arial"/>
                <a:ea typeface="+mj-ea"/>
                <a:cs typeface="+mj-cs"/>
              </a:defRPr>
            </a:lvl1pPr>
          </a:lstStyle>
          <a:p>
            <a:r>
              <a:rPr lang="en-US" dirty="0" smtClean="0"/>
              <a:t>Slide Title</a:t>
            </a:r>
            <a:endParaRPr lang="en-US" dirty="0"/>
          </a:p>
        </p:txBody>
      </p:sp>
      <p:sp>
        <p:nvSpPr>
          <p:cNvPr id="17" name="TextBox 16"/>
          <p:cNvSpPr txBox="1"/>
          <p:nvPr userDrawn="1"/>
        </p:nvSpPr>
        <p:spPr>
          <a:xfrm>
            <a:off x="533400" y="4933950"/>
            <a:ext cx="4745037" cy="230832"/>
          </a:xfrm>
          <a:prstGeom prst="rect">
            <a:avLst/>
          </a:prstGeom>
          <a:noFill/>
        </p:spPr>
        <p:txBody>
          <a:bodyPr wrap="square" lIns="0" rIns="0" rtlCol="0">
            <a:spAutoFit/>
          </a:bodyPr>
          <a:lstStyle/>
          <a:p>
            <a:r>
              <a:rPr lang="en-US" sz="900" dirty="0" smtClean="0">
                <a:solidFill>
                  <a:schemeClr val="tx1">
                    <a:lumMod val="50000"/>
                    <a:lumOff val="50000"/>
                  </a:schemeClr>
                </a:solidFill>
                <a:latin typeface="Arial" pitchFamily="34" charset="0"/>
                <a:cs typeface="Arial" pitchFamily="34" charset="0"/>
              </a:rPr>
              <a:t>© 2016 Commonwealth Care Alliance, Inc.</a:t>
            </a:r>
            <a:r>
              <a:rPr lang="en-US" sz="900" baseline="0" dirty="0" smtClean="0">
                <a:solidFill>
                  <a:schemeClr val="tx1">
                    <a:lumMod val="50000"/>
                    <a:lumOff val="50000"/>
                  </a:schemeClr>
                </a:solidFill>
                <a:latin typeface="Arial" pitchFamily="34" charset="0"/>
                <a:cs typeface="Arial" pitchFamily="34" charset="0"/>
              </a:rPr>
              <a:t> </a:t>
            </a:r>
            <a:r>
              <a:rPr lang="en-US" sz="900" dirty="0" smtClean="0">
                <a:solidFill>
                  <a:schemeClr val="tx1">
                    <a:lumMod val="50000"/>
                    <a:lumOff val="50000"/>
                  </a:schemeClr>
                </a:solidFill>
                <a:latin typeface="Arial" pitchFamily="34" charset="0"/>
                <a:cs typeface="Arial" pitchFamily="34" charset="0"/>
              </a:rPr>
              <a:t>Confidential &amp; Proprietary Information</a:t>
            </a:r>
            <a:endParaRPr lang="en-US" sz="900" dirty="0" smtClean="0">
              <a:solidFill>
                <a:schemeClr val="tx1">
                  <a:lumMod val="50000"/>
                  <a:lumOff val="50000"/>
                </a:schemeClr>
              </a:solidFill>
            </a:endParaRPr>
          </a:p>
        </p:txBody>
      </p:sp>
    </p:spTree>
    <p:extLst>
      <p:ext uri="{BB962C8B-B14F-4D97-AF65-F5344CB8AC3E}">
        <p14:creationId xmlns:p14="http://schemas.microsoft.com/office/powerpoint/2010/main" val="54508895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lumn - Picture and Text">
    <p:spTree>
      <p:nvGrpSpPr>
        <p:cNvPr id="1" name=""/>
        <p:cNvGrpSpPr/>
        <p:nvPr/>
      </p:nvGrpSpPr>
      <p:grpSpPr>
        <a:xfrm>
          <a:off x="0" y="0"/>
          <a:ext cx="0" cy="0"/>
          <a:chOff x="0" y="0"/>
          <a:chExt cx="0" cy="0"/>
        </a:xfrm>
      </p:grpSpPr>
      <p:sp>
        <p:nvSpPr>
          <p:cNvPr id="17" name="Snip Diagonal Corner Rectangle 4"/>
          <p:cNvSpPr/>
          <p:nvPr userDrawn="1"/>
        </p:nvSpPr>
        <p:spPr>
          <a:xfrm>
            <a:off x="-17253" y="-1"/>
            <a:ext cx="5063706" cy="574735"/>
          </a:xfrm>
          <a:custGeom>
            <a:avLst/>
            <a:gdLst>
              <a:gd name="connsiteX0" fmla="*/ 0 w 5029200"/>
              <a:gd name="connsiteY0" fmla="*/ 0 h 514350"/>
              <a:gd name="connsiteX1" fmla="*/ 4943473 w 5029200"/>
              <a:gd name="connsiteY1" fmla="*/ 0 h 514350"/>
              <a:gd name="connsiteX2" fmla="*/ 5029200 w 5029200"/>
              <a:gd name="connsiteY2" fmla="*/ 85727 h 514350"/>
              <a:gd name="connsiteX3" fmla="*/ 5029200 w 5029200"/>
              <a:gd name="connsiteY3" fmla="*/ 514350 h 514350"/>
              <a:gd name="connsiteX4" fmla="*/ 5029200 w 5029200"/>
              <a:gd name="connsiteY4" fmla="*/ 514350 h 514350"/>
              <a:gd name="connsiteX5" fmla="*/ 85727 w 5029200"/>
              <a:gd name="connsiteY5" fmla="*/ 514350 h 514350"/>
              <a:gd name="connsiteX6" fmla="*/ 0 w 5029200"/>
              <a:gd name="connsiteY6" fmla="*/ 428623 h 514350"/>
              <a:gd name="connsiteX7" fmla="*/ 0 w 5029200"/>
              <a:gd name="connsiteY7" fmla="*/ 0 h 514350"/>
              <a:gd name="connsiteX0" fmla="*/ 0 w 5029200"/>
              <a:gd name="connsiteY0" fmla="*/ 0 h 635120"/>
              <a:gd name="connsiteX1" fmla="*/ 4943473 w 5029200"/>
              <a:gd name="connsiteY1" fmla="*/ 0 h 635120"/>
              <a:gd name="connsiteX2" fmla="*/ 5029200 w 5029200"/>
              <a:gd name="connsiteY2" fmla="*/ 85727 h 635120"/>
              <a:gd name="connsiteX3" fmla="*/ 5029200 w 5029200"/>
              <a:gd name="connsiteY3" fmla="*/ 514350 h 635120"/>
              <a:gd name="connsiteX4" fmla="*/ 5029200 w 5029200"/>
              <a:gd name="connsiteY4" fmla="*/ 514350 h 635120"/>
              <a:gd name="connsiteX5" fmla="*/ 542927 w 5029200"/>
              <a:gd name="connsiteY5" fmla="*/ 635120 h 635120"/>
              <a:gd name="connsiteX6" fmla="*/ 0 w 5029200"/>
              <a:gd name="connsiteY6" fmla="*/ 428623 h 635120"/>
              <a:gd name="connsiteX7" fmla="*/ 0 w 5029200"/>
              <a:gd name="connsiteY7" fmla="*/ 0 h 635120"/>
              <a:gd name="connsiteX0" fmla="*/ 17253 w 5046453"/>
              <a:gd name="connsiteY0" fmla="*/ 0 h 635120"/>
              <a:gd name="connsiteX1" fmla="*/ 4960726 w 5046453"/>
              <a:gd name="connsiteY1" fmla="*/ 0 h 635120"/>
              <a:gd name="connsiteX2" fmla="*/ 5046453 w 5046453"/>
              <a:gd name="connsiteY2" fmla="*/ 85727 h 635120"/>
              <a:gd name="connsiteX3" fmla="*/ 5046453 w 5046453"/>
              <a:gd name="connsiteY3" fmla="*/ 514350 h 635120"/>
              <a:gd name="connsiteX4" fmla="*/ 5046453 w 5046453"/>
              <a:gd name="connsiteY4" fmla="*/ 514350 h 635120"/>
              <a:gd name="connsiteX5" fmla="*/ 560180 w 5046453"/>
              <a:gd name="connsiteY5" fmla="*/ 635120 h 635120"/>
              <a:gd name="connsiteX6" fmla="*/ 0 w 5046453"/>
              <a:gd name="connsiteY6" fmla="*/ 247469 h 635120"/>
              <a:gd name="connsiteX7" fmla="*/ 17253 w 5046453"/>
              <a:gd name="connsiteY7" fmla="*/ 0 h 635120"/>
              <a:gd name="connsiteX0" fmla="*/ 17253 w 5046453"/>
              <a:gd name="connsiteY0" fmla="*/ 0 h 566109"/>
              <a:gd name="connsiteX1" fmla="*/ 4960726 w 5046453"/>
              <a:gd name="connsiteY1" fmla="*/ 0 h 566109"/>
              <a:gd name="connsiteX2" fmla="*/ 5046453 w 5046453"/>
              <a:gd name="connsiteY2" fmla="*/ 85727 h 566109"/>
              <a:gd name="connsiteX3" fmla="*/ 5046453 w 5046453"/>
              <a:gd name="connsiteY3" fmla="*/ 514350 h 566109"/>
              <a:gd name="connsiteX4" fmla="*/ 5046453 w 5046453"/>
              <a:gd name="connsiteY4" fmla="*/ 514350 h 566109"/>
              <a:gd name="connsiteX5" fmla="*/ 344519 w 5046453"/>
              <a:gd name="connsiteY5" fmla="*/ 566109 h 566109"/>
              <a:gd name="connsiteX6" fmla="*/ 0 w 5046453"/>
              <a:gd name="connsiteY6" fmla="*/ 247469 h 566109"/>
              <a:gd name="connsiteX7" fmla="*/ 17253 w 5046453"/>
              <a:gd name="connsiteY7" fmla="*/ 0 h 566109"/>
              <a:gd name="connsiteX0" fmla="*/ 17253 w 5046453"/>
              <a:gd name="connsiteY0" fmla="*/ 0 h 643746"/>
              <a:gd name="connsiteX1" fmla="*/ 4960726 w 5046453"/>
              <a:gd name="connsiteY1" fmla="*/ 0 h 643746"/>
              <a:gd name="connsiteX2" fmla="*/ 5046453 w 5046453"/>
              <a:gd name="connsiteY2" fmla="*/ 85727 h 643746"/>
              <a:gd name="connsiteX3" fmla="*/ 5046453 w 5046453"/>
              <a:gd name="connsiteY3" fmla="*/ 514350 h 643746"/>
              <a:gd name="connsiteX4" fmla="*/ 5037827 w 5046453"/>
              <a:gd name="connsiteY4" fmla="*/ 643746 h 643746"/>
              <a:gd name="connsiteX5" fmla="*/ 344519 w 5046453"/>
              <a:gd name="connsiteY5" fmla="*/ 566109 h 643746"/>
              <a:gd name="connsiteX6" fmla="*/ 0 w 5046453"/>
              <a:gd name="connsiteY6" fmla="*/ 247469 h 643746"/>
              <a:gd name="connsiteX7" fmla="*/ 17253 w 5046453"/>
              <a:gd name="connsiteY7" fmla="*/ 0 h 643746"/>
              <a:gd name="connsiteX0" fmla="*/ 17253 w 5063706"/>
              <a:gd name="connsiteY0" fmla="*/ 0 h 574735"/>
              <a:gd name="connsiteX1" fmla="*/ 4960726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17252 h 591987"/>
              <a:gd name="connsiteX1" fmla="*/ 4589791 w 5063706"/>
              <a:gd name="connsiteY1" fmla="*/ 0 h 591987"/>
              <a:gd name="connsiteX2" fmla="*/ 5055079 w 5063706"/>
              <a:gd name="connsiteY2" fmla="*/ 292760 h 591987"/>
              <a:gd name="connsiteX3" fmla="*/ 5046453 w 5063706"/>
              <a:gd name="connsiteY3" fmla="*/ 531602 h 591987"/>
              <a:gd name="connsiteX4" fmla="*/ 5063706 w 5063706"/>
              <a:gd name="connsiteY4" fmla="*/ 591987 h 591987"/>
              <a:gd name="connsiteX5" fmla="*/ 344519 w 5063706"/>
              <a:gd name="connsiteY5" fmla="*/ 583361 h 591987"/>
              <a:gd name="connsiteX6" fmla="*/ 0 w 5063706"/>
              <a:gd name="connsiteY6" fmla="*/ 264721 h 591987"/>
              <a:gd name="connsiteX7" fmla="*/ 17253 w 5063706"/>
              <a:gd name="connsiteY7" fmla="*/ 17252 h 591987"/>
              <a:gd name="connsiteX0" fmla="*/ 17253 w 5063706"/>
              <a:gd name="connsiteY0" fmla="*/ 0 h 574735"/>
              <a:gd name="connsiteX1" fmla="*/ 4684682 w 5063706"/>
              <a:gd name="connsiteY1" fmla="*/ 1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3706" h="574735">
                <a:moveTo>
                  <a:pt x="17253" y="0"/>
                </a:moveTo>
                <a:lnTo>
                  <a:pt x="4684682" y="1"/>
                </a:lnTo>
                <a:lnTo>
                  <a:pt x="5055079" y="275508"/>
                </a:lnTo>
                <a:lnTo>
                  <a:pt x="5046453" y="514350"/>
                </a:lnTo>
                <a:lnTo>
                  <a:pt x="5063706" y="574735"/>
                </a:lnTo>
                <a:lnTo>
                  <a:pt x="344519" y="566109"/>
                </a:lnTo>
                <a:lnTo>
                  <a:pt x="0" y="247469"/>
                </a:lnTo>
                <a:lnTo>
                  <a:pt x="17253" y="0"/>
                </a:lnTo>
                <a:close/>
              </a:path>
            </a:pathLst>
          </a:custGeom>
          <a:gradFill>
            <a:gsLst>
              <a:gs pos="0">
                <a:schemeClr val="bg1">
                  <a:lumMod val="75000"/>
                </a:schemeClr>
              </a:gs>
              <a:gs pos="10000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1"/>
            <a:ext cx="1517043" cy="618653"/>
          </a:xfrm>
          <a:prstGeom prst="rect">
            <a:avLst/>
          </a:prstGeom>
        </p:spPr>
      </p:pic>
      <p:sp>
        <p:nvSpPr>
          <p:cNvPr id="10" name="Text Placeholder 2"/>
          <p:cNvSpPr>
            <a:spLocks noGrp="1"/>
          </p:cNvSpPr>
          <p:nvPr>
            <p:ph type="body" idx="13" hasCustomPrompt="1"/>
          </p:nvPr>
        </p:nvSpPr>
        <p:spPr>
          <a:xfrm>
            <a:off x="514429" y="503958"/>
            <a:ext cx="8229600" cy="467592"/>
          </a:xfrm>
        </p:spPr>
        <p:txBody>
          <a:bodyPr anchor="b">
            <a:noAutofit/>
          </a:bodyPr>
          <a:lstStyle>
            <a:lvl1pPr marL="0" indent="0">
              <a:buNone/>
              <a:defRPr sz="2800" b="0" i="0">
                <a:latin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Subtitle</a:t>
            </a:r>
          </a:p>
        </p:txBody>
      </p:sp>
      <p:sp>
        <p:nvSpPr>
          <p:cNvPr id="12" name="Content Placeholder 5"/>
          <p:cNvSpPr>
            <a:spLocks noGrp="1"/>
          </p:cNvSpPr>
          <p:nvPr>
            <p:ph sz="quarter" idx="4"/>
          </p:nvPr>
        </p:nvSpPr>
        <p:spPr>
          <a:xfrm>
            <a:off x="4648200" y="1047750"/>
            <a:ext cx="4127501" cy="3546872"/>
          </a:xfrm>
        </p:spPr>
        <p:txBody>
          <a:bodyPr/>
          <a:lstStyle>
            <a:lvl1pPr marL="164592" indent="-164592">
              <a:buClr>
                <a:srgbClr val="C00000"/>
              </a:buClr>
              <a:defRPr sz="1900" baseline="0">
                <a:latin typeface=""/>
              </a:defRPr>
            </a:lvl1pPr>
            <a:lvl2pPr>
              <a:buClr>
                <a:srgbClr val="C00000"/>
              </a:buClr>
              <a:defRPr sz="1900">
                <a:latin typeface=""/>
              </a:defRPr>
            </a:lvl2pPr>
            <a:lvl3pPr>
              <a:buClr>
                <a:schemeClr val="accent2"/>
              </a:buClr>
              <a:defRPr sz="1900">
                <a:latin typeface=""/>
              </a:defRPr>
            </a:lvl3pPr>
            <a:lvl4pPr>
              <a:defRPr sz="1900">
                <a:latin typeface=""/>
              </a:defRPr>
            </a:lvl4pPr>
            <a:lvl5pPr>
              <a:defRPr sz="1900">
                <a:latin typeface=""/>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4" name="Picture Placeholder 13"/>
          <p:cNvSpPr>
            <a:spLocks noGrp="1"/>
          </p:cNvSpPr>
          <p:nvPr>
            <p:ph type="pic" sz="quarter" idx="14"/>
          </p:nvPr>
        </p:nvSpPr>
        <p:spPr>
          <a:xfrm>
            <a:off x="517618" y="1088853"/>
            <a:ext cx="3978182" cy="3546872"/>
          </a:xfrm>
          <a:ln/>
        </p:spPr>
        <p:style>
          <a:lnRef idx="2">
            <a:schemeClr val="accent2"/>
          </a:lnRef>
          <a:fillRef idx="1">
            <a:schemeClr val="lt1"/>
          </a:fillRef>
          <a:effectRef idx="0">
            <a:schemeClr val="accent2"/>
          </a:effectRef>
          <a:fontRef idx="none"/>
        </p:style>
        <p:txBody>
          <a:bodyPr>
            <a:normAutofit/>
          </a:bodyPr>
          <a:lstStyle>
            <a:lvl1pPr marL="0" indent="0">
              <a:buNone/>
              <a:defRPr sz="2400"/>
            </a:lvl1pPr>
          </a:lstStyle>
          <a:p>
            <a:r>
              <a:rPr lang="en-US" dirty="0" smtClean="0"/>
              <a:t>Click icon to add picture</a:t>
            </a:r>
            <a:endParaRPr lang="en-US" dirty="0"/>
          </a:p>
        </p:txBody>
      </p:sp>
      <p:sp>
        <p:nvSpPr>
          <p:cNvPr id="11" name="Slide Number Placeholder 5"/>
          <p:cNvSpPr>
            <a:spLocks noGrp="1"/>
          </p:cNvSpPr>
          <p:nvPr>
            <p:ph type="sldNum" sz="quarter" idx="12"/>
          </p:nvPr>
        </p:nvSpPr>
        <p:spPr>
          <a:xfrm>
            <a:off x="1" y="4729163"/>
            <a:ext cx="514429" cy="273844"/>
          </a:xfrm>
        </p:spPr>
        <p:txBody>
          <a:bodyPr/>
          <a:lstStyle>
            <a:lvl1pPr algn="ctr">
              <a:defRPr sz="1300" b="1" i="0">
                <a:solidFill>
                  <a:srgbClr val="8A2124"/>
                </a:solidFill>
                <a:latin typeface="Arial"/>
              </a:defRPr>
            </a:lvl1pPr>
          </a:lstStyle>
          <a:p>
            <a:fld id="{ECA7CA04-05B6-4CF5-AE9E-FC9D5DB62BDB}" type="slidenum">
              <a:rPr lang="en-US" smtClean="0"/>
              <a:t>‹#›</a:t>
            </a:fld>
            <a:endParaRPr lang="en-US"/>
          </a:p>
        </p:txBody>
      </p:sp>
      <p:sp>
        <p:nvSpPr>
          <p:cNvPr id="13" name="Title 1"/>
          <p:cNvSpPr txBox="1">
            <a:spLocks/>
          </p:cNvSpPr>
          <p:nvPr userDrawn="1"/>
        </p:nvSpPr>
        <p:spPr>
          <a:xfrm>
            <a:off x="514429" y="77509"/>
            <a:ext cx="8229600" cy="436841"/>
          </a:xfrm>
          <a:prstGeom prst="rect">
            <a:avLst/>
          </a:prstGeom>
        </p:spPr>
        <p:txBody>
          <a:bodyPr vert="horz" lIns="91440" tIns="45720" rIns="91440" bIns="45720" rtlCol="0" anchor="ctr">
            <a:normAutofit fontScale="77500" lnSpcReduction="20000"/>
          </a:bodyPr>
          <a:lstStyle>
            <a:lvl1pPr algn="l" defTabSz="457200" rtl="0" eaLnBrk="1" latinLnBrk="0" hangingPunct="1">
              <a:spcBef>
                <a:spcPct val="0"/>
              </a:spcBef>
              <a:buNone/>
              <a:defRPr sz="3500" b="1" i="0" kern="1200" cap="all">
                <a:solidFill>
                  <a:srgbClr val="C00000"/>
                </a:solidFill>
                <a:latin typeface="Arial"/>
                <a:ea typeface="+mj-ea"/>
                <a:cs typeface="+mj-cs"/>
              </a:defRPr>
            </a:lvl1pPr>
          </a:lstStyle>
          <a:p>
            <a:r>
              <a:rPr lang="en-US" smtClean="0"/>
              <a:t>Slide Title</a:t>
            </a:r>
            <a:endParaRPr lang="en-US" dirty="0"/>
          </a:p>
        </p:txBody>
      </p:sp>
      <p:sp>
        <p:nvSpPr>
          <p:cNvPr id="19" name="TextBox 18"/>
          <p:cNvSpPr txBox="1"/>
          <p:nvPr userDrawn="1"/>
        </p:nvSpPr>
        <p:spPr>
          <a:xfrm>
            <a:off x="533400" y="4933950"/>
            <a:ext cx="4745037" cy="230832"/>
          </a:xfrm>
          <a:prstGeom prst="rect">
            <a:avLst/>
          </a:prstGeom>
          <a:noFill/>
        </p:spPr>
        <p:txBody>
          <a:bodyPr wrap="square" lIns="0" rIns="0" rtlCol="0">
            <a:spAutoFit/>
          </a:bodyPr>
          <a:lstStyle/>
          <a:p>
            <a:r>
              <a:rPr lang="en-US" sz="900" dirty="0" smtClean="0">
                <a:solidFill>
                  <a:schemeClr val="tx1">
                    <a:lumMod val="50000"/>
                    <a:lumOff val="50000"/>
                  </a:schemeClr>
                </a:solidFill>
                <a:latin typeface="Arial" pitchFamily="34" charset="0"/>
                <a:cs typeface="Arial" pitchFamily="34" charset="0"/>
              </a:rPr>
              <a:t>© 2016 Commonwealth Care Alliance, Inc.</a:t>
            </a:r>
            <a:r>
              <a:rPr lang="en-US" sz="900" baseline="0" dirty="0" smtClean="0">
                <a:solidFill>
                  <a:schemeClr val="tx1">
                    <a:lumMod val="50000"/>
                    <a:lumOff val="50000"/>
                  </a:schemeClr>
                </a:solidFill>
                <a:latin typeface="Arial" pitchFamily="34" charset="0"/>
                <a:cs typeface="Arial" pitchFamily="34" charset="0"/>
              </a:rPr>
              <a:t> </a:t>
            </a:r>
            <a:r>
              <a:rPr lang="en-US" sz="900" dirty="0" smtClean="0">
                <a:solidFill>
                  <a:schemeClr val="tx1">
                    <a:lumMod val="50000"/>
                    <a:lumOff val="50000"/>
                  </a:schemeClr>
                </a:solidFill>
                <a:latin typeface="Arial" pitchFamily="34" charset="0"/>
                <a:cs typeface="Arial" pitchFamily="34" charset="0"/>
              </a:rPr>
              <a:t>Confidential &amp; Proprietary Information</a:t>
            </a:r>
            <a:endParaRPr lang="en-US" sz="900" dirty="0" smtClean="0">
              <a:solidFill>
                <a:schemeClr val="tx1">
                  <a:lumMod val="50000"/>
                  <a:lumOff val="50000"/>
                </a:schemeClr>
              </a:solidFill>
            </a:endParaRPr>
          </a:p>
        </p:txBody>
      </p:sp>
    </p:spTree>
    <p:extLst>
      <p:ext uri="{BB962C8B-B14F-4D97-AF65-F5344CB8AC3E}">
        <p14:creationId xmlns:p14="http://schemas.microsoft.com/office/powerpoint/2010/main" val="175198111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Slide - Image">
    <p:spTree>
      <p:nvGrpSpPr>
        <p:cNvPr id="1" name=""/>
        <p:cNvGrpSpPr/>
        <p:nvPr/>
      </p:nvGrpSpPr>
      <p:grpSpPr>
        <a:xfrm>
          <a:off x="0" y="0"/>
          <a:ext cx="0" cy="0"/>
          <a:chOff x="0" y="0"/>
          <a:chExt cx="0" cy="0"/>
        </a:xfrm>
      </p:grpSpPr>
      <p:sp>
        <p:nvSpPr>
          <p:cNvPr id="14" name="Snip Diagonal Corner Rectangle 4"/>
          <p:cNvSpPr/>
          <p:nvPr userDrawn="1"/>
        </p:nvSpPr>
        <p:spPr>
          <a:xfrm>
            <a:off x="-17253" y="-1"/>
            <a:ext cx="5063706" cy="574735"/>
          </a:xfrm>
          <a:custGeom>
            <a:avLst/>
            <a:gdLst>
              <a:gd name="connsiteX0" fmla="*/ 0 w 5029200"/>
              <a:gd name="connsiteY0" fmla="*/ 0 h 514350"/>
              <a:gd name="connsiteX1" fmla="*/ 4943473 w 5029200"/>
              <a:gd name="connsiteY1" fmla="*/ 0 h 514350"/>
              <a:gd name="connsiteX2" fmla="*/ 5029200 w 5029200"/>
              <a:gd name="connsiteY2" fmla="*/ 85727 h 514350"/>
              <a:gd name="connsiteX3" fmla="*/ 5029200 w 5029200"/>
              <a:gd name="connsiteY3" fmla="*/ 514350 h 514350"/>
              <a:gd name="connsiteX4" fmla="*/ 5029200 w 5029200"/>
              <a:gd name="connsiteY4" fmla="*/ 514350 h 514350"/>
              <a:gd name="connsiteX5" fmla="*/ 85727 w 5029200"/>
              <a:gd name="connsiteY5" fmla="*/ 514350 h 514350"/>
              <a:gd name="connsiteX6" fmla="*/ 0 w 5029200"/>
              <a:gd name="connsiteY6" fmla="*/ 428623 h 514350"/>
              <a:gd name="connsiteX7" fmla="*/ 0 w 5029200"/>
              <a:gd name="connsiteY7" fmla="*/ 0 h 514350"/>
              <a:gd name="connsiteX0" fmla="*/ 0 w 5029200"/>
              <a:gd name="connsiteY0" fmla="*/ 0 h 635120"/>
              <a:gd name="connsiteX1" fmla="*/ 4943473 w 5029200"/>
              <a:gd name="connsiteY1" fmla="*/ 0 h 635120"/>
              <a:gd name="connsiteX2" fmla="*/ 5029200 w 5029200"/>
              <a:gd name="connsiteY2" fmla="*/ 85727 h 635120"/>
              <a:gd name="connsiteX3" fmla="*/ 5029200 w 5029200"/>
              <a:gd name="connsiteY3" fmla="*/ 514350 h 635120"/>
              <a:gd name="connsiteX4" fmla="*/ 5029200 w 5029200"/>
              <a:gd name="connsiteY4" fmla="*/ 514350 h 635120"/>
              <a:gd name="connsiteX5" fmla="*/ 542927 w 5029200"/>
              <a:gd name="connsiteY5" fmla="*/ 635120 h 635120"/>
              <a:gd name="connsiteX6" fmla="*/ 0 w 5029200"/>
              <a:gd name="connsiteY6" fmla="*/ 428623 h 635120"/>
              <a:gd name="connsiteX7" fmla="*/ 0 w 5029200"/>
              <a:gd name="connsiteY7" fmla="*/ 0 h 635120"/>
              <a:gd name="connsiteX0" fmla="*/ 17253 w 5046453"/>
              <a:gd name="connsiteY0" fmla="*/ 0 h 635120"/>
              <a:gd name="connsiteX1" fmla="*/ 4960726 w 5046453"/>
              <a:gd name="connsiteY1" fmla="*/ 0 h 635120"/>
              <a:gd name="connsiteX2" fmla="*/ 5046453 w 5046453"/>
              <a:gd name="connsiteY2" fmla="*/ 85727 h 635120"/>
              <a:gd name="connsiteX3" fmla="*/ 5046453 w 5046453"/>
              <a:gd name="connsiteY3" fmla="*/ 514350 h 635120"/>
              <a:gd name="connsiteX4" fmla="*/ 5046453 w 5046453"/>
              <a:gd name="connsiteY4" fmla="*/ 514350 h 635120"/>
              <a:gd name="connsiteX5" fmla="*/ 560180 w 5046453"/>
              <a:gd name="connsiteY5" fmla="*/ 635120 h 635120"/>
              <a:gd name="connsiteX6" fmla="*/ 0 w 5046453"/>
              <a:gd name="connsiteY6" fmla="*/ 247469 h 635120"/>
              <a:gd name="connsiteX7" fmla="*/ 17253 w 5046453"/>
              <a:gd name="connsiteY7" fmla="*/ 0 h 635120"/>
              <a:gd name="connsiteX0" fmla="*/ 17253 w 5046453"/>
              <a:gd name="connsiteY0" fmla="*/ 0 h 566109"/>
              <a:gd name="connsiteX1" fmla="*/ 4960726 w 5046453"/>
              <a:gd name="connsiteY1" fmla="*/ 0 h 566109"/>
              <a:gd name="connsiteX2" fmla="*/ 5046453 w 5046453"/>
              <a:gd name="connsiteY2" fmla="*/ 85727 h 566109"/>
              <a:gd name="connsiteX3" fmla="*/ 5046453 w 5046453"/>
              <a:gd name="connsiteY3" fmla="*/ 514350 h 566109"/>
              <a:gd name="connsiteX4" fmla="*/ 5046453 w 5046453"/>
              <a:gd name="connsiteY4" fmla="*/ 514350 h 566109"/>
              <a:gd name="connsiteX5" fmla="*/ 344519 w 5046453"/>
              <a:gd name="connsiteY5" fmla="*/ 566109 h 566109"/>
              <a:gd name="connsiteX6" fmla="*/ 0 w 5046453"/>
              <a:gd name="connsiteY6" fmla="*/ 247469 h 566109"/>
              <a:gd name="connsiteX7" fmla="*/ 17253 w 5046453"/>
              <a:gd name="connsiteY7" fmla="*/ 0 h 566109"/>
              <a:gd name="connsiteX0" fmla="*/ 17253 w 5046453"/>
              <a:gd name="connsiteY0" fmla="*/ 0 h 643746"/>
              <a:gd name="connsiteX1" fmla="*/ 4960726 w 5046453"/>
              <a:gd name="connsiteY1" fmla="*/ 0 h 643746"/>
              <a:gd name="connsiteX2" fmla="*/ 5046453 w 5046453"/>
              <a:gd name="connsiteY2" fmla="*/ 85727 h 643746"/>
              <a:gd name="connsiteX3" fmla="*/ 5046453 w 5046453"/>
              <a:gd name="connsiteY3" fmla="*/ 514350 h 643746"/>
              <a:gd name="connsiteX4" fmla="*/ 5037827 w 5046453"/>
              <a:gd name="connsiteY4" fmla="*/ 643746 h 643746"/>
              <a:gd name="connsiteX5" fmla="*/ 344519 w 5046453"/>
              <a:gd name="connsiteY5" fmla="*/ 566109 h 643746"/>
              <a:gd name="connsiteX6" fmla="*/ 0 w 5046453"/>
              <a:gd name="connsiteY6" fmla="*/ 247469 h 643746"/>
              <a:gd name="connsiteX7" fmla="*/ 17253 w 5046453"/>
              <a:gd name="connsiteY7" fmla="*/ 0 h 643746"/>
              <a:gd name="connsiteX0" fmla="*/ 17253 w 5063706"/>
              <a:gd name="connsiteY0" fmla="*/ 0 h 574735"/>
              <a:gd name="connsiteX1" fmla="*/ 4960726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17252 h 591987"/>
              <a:gd name="connsiteX1" fmla="*/ 4589791 w 5063706"/>
              <a:gd name="connsiteY1" fmla="*/ 0 h 591987"/>
              <a:gd name="connsiteX2" fmla="*/ 5055079 w 5063706"/>
              <a:gd name="connsiteY2" fmla="*/ 292760 h 591987"/>
              <a:gd name="connsiteX3" fmla="*/ 5046453 w 5063706"/>
              <a:gd name="connsiteY3" fmla="*/ 531602 h 591987"/>
              <a:gd name="connsiteX4" fmla="*/ 5063706 w 5063706"/>
              <a:gd name="connsiteY4" fmla="*/ 591987 h 591987"/>
              <a:gd name="connsiteX5" fmla="*/ 344519 w 5063706"/>
              <a:gd name="connsiteY5" fmla="*/ 583361 h 591987"/>
              <a:gd name="connsiteX6" fmla="*/ 0 w 5063706"/>
              <a:gd name="connsiteY6" fmla="*/ 264721 h 591987"/>
              <a:gd name="connsiteX7" fmla="*/ 17253 w 5063706"/>
              <a:gd name="connsiteY7" fmla="*/ 17252 h 591987"/>
              <a:gd name="connsiteX0" fmla="*/ 17253 w 5063706"/>
              <a:gd name="connsiteY0" fmla="*/ 0 h 574735"/>
              <a:gd name="connsiteX1" fmla="*/ 4684682 w 5063706"/>
              <a:gd name="connsiteY1" fmla="*/ 1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3706" h="574735">
                <a:moveTo>
                  <a:pt x="17253" y="0"/>
                </a:moveTo>
                <a:lnTo>
                  <a:pt x="4684682" y="1"/>
                </a:lnTo>
                <a:lnTo>
                  <a:pt x="5055079" y="275508"/>
                </a:lnTo>
                <a:lnTo>
                  <a:pt x="5046453" y="514350"/>
                </a:lnTo>
                <a:lnTo>
                  <a:pt x="5063706" y="574735"/>
                </a:lnTo>
                <a:lnTo>
                  <a:pt x="344519" y="566109"/>
                </a:lnTo>
                <a:lnTo>
                  <a:pt x="0" y="247469"/>
                </a:lnTo>
                <a:lnTo>
                  <a:pt x="17253" y="0"/>
                </a:lnTo>
                <a:close/>
              </a:path>
            </a:pathLst>
          </a:custGeom>
          <a:gradFill>
            <a:gsLst>
              <a:gs pos="0">
                <a:schemeClr val="bg1">
                  <a:lumMod val="75000"/>
                </a:schemeClr>
              </a:gs>
              <a:gs pos="10000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1"/>
            <a:ext cx="1517043" cy="618653"/>
          </a:xfrm>
          <a:prstGeom prst="rect">
            <a:avLst/>
          </a:prstGeom>
        </p:spPr>
      </p:pic>
      <p:sp>
        <p:nvSpPr>
          <p:cNvPr id="11" name="Picture Placeholder 13"/>
          <p:cNvSpPr>
            <a:spLocks noGrp="1"/>
          </p:cNvSpPr>
          <p:nvPr>
            <p:ph type="pic" sz="quarter" idx="14"/>
          </p:nvPr>
        </p:nvSpPr>
        <p:spPr>
          <a:xfrm>
            <a:off x="665163" y="590550"/>
            <a:ext cx="8078867" cy="3711972"/>
          </a:xfrm>
          <a:ln>
            <a:solidFill>
              <a:srgbClr val="C00000"/>
            </a:solidFill>
          </a:ln>
        </p:spPr>
        <p:style>
          <a:lnRef idx="2">
            <a:schemeClr val="accent2"/>
          </a:lnRef>
          <a:fillRef idx="1">
            <a:schemeClr val="lt1"/>
          </a:fillRef>
          <a:effectRef idx="0">
            <a:schemeClr val="accent2"/>
          </a:effectRef>
          <a:fontRef idx="none"/>
        </p:style>
        <p:txBody>
          <a:bodyPr>
            <a:normAutofit/>
          </a:bodyPr>
          <a:lstStyle>
            <a:lvl1pPr marL="0" indent="0">
              <a:buNone/>
              <a:defRPr sz="2400"/>
            </a:lvl1pPr>
          </a:lstStyle>
          <a:p>
            <a:r>
              <a:rPr lang="en-US" dirty="0" smtClean="0"/>
              <a:t>Click icon to add picture</a:t>
            </a:r>
            <a:endParaRPr lang="en-US" dirty="0"/>
          </a:p>
        </p:txBody>
      </p:sp>
      <p:sp>
        <p:nvSpPr>
          <p:cNvPr id="12" name="Slide Number Placeholder 5"/>
          <p:cNvSpPr>
            <a:spLocks noGrp="1"/>
          </p:cNvSpPr>
          <p:nvPr>
            <p:ph type="sldNum" sz="quarter" idx="12"/>
          </p:nvPr>
        </p:nvSpPr>
        <p:spPr>
          <a:xfrm>
            <a:off x="1" y="4729163"/>
            <a:ext cx="514429" cy="273844"/>
          </a:xfrm>
        </p:spPr>
        <p:txBody>
          <a:bodyPr/>
          <a:lstStyle>
            <a:lvl1pPr algn="ctr">
              <a:defRPr sz="1300" b="1" i="0">
                <a:solidFill>
                  <a:srgbClr val="8A2124"/>
                </a:solidFill>
                <a:latin typeface="Arial"/>
              </a:defRPr>
            </a:lvl1pPr>
          </a:lstStyle>
          <a:p>
            <a:fld id="{ECA7CA04-05B6-4CF5-AE9E-FC9D5DB62BDB}" type="slidenum">
              <a:rPr lang="en-US" smtClean="0"/>
              <a:t>‹#›</a:t>
            </a:fld>
            <a:endParaRPr lang="en-US"/>
          </a:p>
        </p:txBody>
      </p:sp>
      <p:sp>
        <p:nvSpPr>
          <p:cNvPr id="10" name="Title 1"/>
          <p:cNvSpPr txBox="1">
            <a:spLocks/>
          </p:cNvSpPr>
          <p:nvPr userDrawn="1"/>
        </p:nvSpPr>
        <p:spPr>
          <a:xfrm>
            <a:off x="514429" y="77509"/>
            <a:ext cx="8229600" cy="436841"/>
          </a:xfrm>
          <a:prstGeom prst="rect">
            <a:avLst/>
          </a:prstGeom>
        </p:spPr>
        <p:txBody>
          <a:bodyPr vert="horz" lIns="91440" tIns="45720" rIns="91440" bIns="45720" rtlCol="0" anchor="ctr">
            <a:normAutofit fontScale="77500" lnSpcReduction="20000"/>
          </a:bodyPr>
          <a:lstStyle>
            <a:lvl1pPr algn="l" defTabSz="457200" rtl="0" eaLnBrk="1" latinLnBrk="0" hangingPunct="1">
              <a:spcBef>
                <a:spcPct val="0"/>
              </a:spcBef>
              <a:buNone/>
              <a:defRPr sz="3500" b="1" i="0" kern="1200" cap="all">
                <a:solidFill>
                  <a:srgbClr val="C00000"/>
                </a:solidFill>
                <a:latin typeface="Arial"/>
                <a:ea typeface="+mj-ea"/>
                <a:cs typeface="+mj-cs"/>
              </a:defRPr>
            </a:lvl1pPr>
          </a:lstStyle>
          <a:p>
            <a:r>
              <a:rPr lang="en-US" smtClean="0"/>
              <a:t>Slide Title</a:t>
            </a:r>
            <a:endParaRPr lang="en-US" dirty="0"/>
          </a:p>
        </p:txBody>
      </p:sp>
      <p:sp>
        <p:nvSpPr>
          <p:cNvPr id="16" name="TextBox 15"/>
          <p:cNvSpPr txBox="1"/>
          <p:nvPr userDrawn="1"/>
        </p:nvSpPr>
        <p:spPr>
          <a:xfrm>
            <a:off x="533400" y="4933950"/>
            <a:ext cx="4745037" cy="230832"/>
          </a:xfrm>
          <a:prstGeom prst="rect">
            <a:avLst/>
          </a:prstGeom>
          <a:noFill/>
        </p:spPr>
        <p:txBody>
          <a:bodyPr wrap="square" lIns="0" rIns="0" rtlCol="0">
            <a:spAutoFit/>
          </a:bodyPr>
          <a:lstStyle/>
          <a:p>
            <a:r>
              <a:rPr lang="en-US" sz="900" dirty="0" smtClean="0">
                <a:solidFill>
                  <a:schemeClr val="tx1">
                    <a:lumMod val="50000"/>
                    <a:lumOff val="50000"/>
                  </a:schemeClr>
                </a:solidFill>
                <a:latin typeface="Arial" pitchFamily="34" charset="0"/>
                <a:cs typeface="Arial" pitchFamily="34" charset="0"/>
              </a:rPr>
              <a:t>© 2016 Commonwealth Care Alliance, Inc.</a:t>
            </a:r>
            <a:r>
              <a:rPr lang="en-US" sz="900" baseline="0" dirty="0" smtClean="0">
                <a:solidFill>
                  <a:schemeClr val="tx1">
                    <a:lumMod val="50000"/>
                    <a:lumOff val="50000"/>
                  </a:schemeClr>
                </a:solidFill>
                <a:latin typeface="Arial" pitchFamily="34" charset="0"/>
                <a:cs typeface="Arial" pitchFamily="34" charset="0"/>
              </a:rPr>
              <a:t> </a:t>
            </a:r>
            <a:r>
              <a:rPr lang="en-US" sz="900" dirty="0" smtClean="0">
                <a:solidFill>
                  <a:schemeClr val="tx1">
                    <a:lumMod val="50000"/>
                    <a:lumOff val="50000"/>
                  </a:schemeClr>
                </a:solidFill>
                <a:latin typeface="Arial" pitchFamily="34" charset="0"/>
                <a:cs typeface="Arial" pitchFamily="34" charset="0"/>
              </a:rPr>
              <a:t>Confidential &amp; Proprietary Information</a:t>
            </a:r>
            <a:endParaRPr lang="en-US" sz="900" dirty="0" smtClean="0">
              <a:solidFill>
                <a:schemeClr val="tx1">
                  <a:lumMod val="50000"/>
                  <a:lumOff val="50000"/>
                </a:schemeClr>
              </a:solidFill>
            </a:endParaRPr>
          </a:p>
        </p:txBody>
      </p:sp>
    </p:spTree>
    <p:extLst>
      <p:ext uri="{BB962C8B-B14F-4D97-AF65-F5344CB8AC3E}">
        <p14:creationId xmlns:p14="http://schemas.microsoft.com/office/powerpoint/2010/main" val="314800401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martArt Slide">
    <p:spTree>
      <p:nvGrpSpPr>
        <p:cNvPr id="1" name=""/>
        <p:cNvGrpSpPr/>
        <p:nvPr/>
      </p:nvGrpSpPr>
      <p:grpSpPr>
        <a:xfrm>
          <a:off x="0" y="0"/>
          <a:ext cx="0" cy="0"/>
          <a:chOff x="0" y="0"/>
          <a:chExt cx="0" cy="0"/>
        </a:xfrm>
      </p:grpSpPr>
      <p:sp>
        <p:nvSpPr>
          <p:cNvPr id="9" name="Snip Diagonal Corner Rectangle 4"/>
          <p:cNvSpPr/>
          <p:nvPr userDrawn="1"/>
        </p:nvSpPr>
        <p:spPr>
          <a:xfrm>
            <a:off x="-17253" y="-1"/>
            <a:ext cx="5063706" cy="574735"/>
          </a:xfrm>
          <a:custGeom>
            <a:avLst/>
            <a:gdLst>
              <a:gd name="connsiteX0" fmla="*/ 0 w 5029200"/>
              <a:gd name="connsiteY0" fmla="*/ 0 h 514350"/>
              <a:gd name="connsiteX1" fmla="*/ 4943473 w 5029200"/>
              <a:gd name="connsiteY1" fmla="*/ 0 h 514350"/>
              <a:gd name="connsiteX2" fmla="*/ 5029200 w 5029200"/>
              <a:gd name="connsiteY2" fmla="*/ 85727 h 514350"/>
              <a:gd name="connsiteX3" fmla="*/ 5029200 w 5029200"/>
              <a:gd name="connsiteY3" fmla="*/ 514350 h 514350"/>
              <a:gd name="connsiteX4" fmla="*/ 5029200 w 5029200"/>
              <a:gd name="connsiteY4" fmla="*/ 514350 h 514350"/>
              <a:gd name="connsiteX5" fmla="*/ 85727 w 5029200"/>
              <a:gd name="connsiteY5" fmla="*/ 514350 h 514350"/>
              <a:gd name="connsiteX6" fmla="*/ 0 w 5029200"/>
              <a:gd name="connsiteY6" fmla="*/ 428623 h 514350"/>
              <a:gd name="connsiteX7" fmla="*/ 0 w 5029200"/>
              <a:gd name="connsiteY7" fmla="*/ 0 h 514350"/>
              <a:gd name="connsiteX0" fmla="*/ 0 w 5029200"/>
              <a:gd name="connsiteY0" fmla="*/ 0 h 635120"/>
              <a:gd name="connsiteX1" fmla="*/ 4943473 w 5029200"/>
              <a:gd name="connsiteY1" fmla="*/ 0 h 635120"/>
              <a:gd name="connsiteX2" fmla="*/ 5029200 w 5029200"/>
              <a:gd name="connsiteY2" fmla="*/ 85727 h 635120"/>
              <a:gd name="connsiteX3" fmla="*/ 5029200 w 5029200"/>
              <a:gd name="connsiteY3" fmla="*/ 514350 h 635120"/>
              <a:gd name="connsiteX4" fmla="*/ 5029200 w 5029200"/>
              <a:gd name="connsiteY4" fmla="*/ 514350 h 635120"/>
              <a:gd name="connsiteX5" fmla="*/ 542927 w 5029200"/>
              <a:gd name="connsiteY5" fmla="*/ 635120 h 635120"/>
              <a:gd name="connsiteX6" fmla="*/ 0 w 5029200"/>
              <a:gd name="connsiteY6" fmla="*/ 428623 h 635120"/>
              <a:gd name="connsiteX7" fmla="*/ 0 w 5029200"/>
              <a:gd name="connsiteY7" fmla="*/ 0 h 635120"/>
              <a:gd name="connsiteX0" fmla="*/ 17253 w 5046453"/>
              <a:gd name="connsiteY0" fmla="*/ 0 h 635120"/>
              <a:gd name="connsiteX1" fmla="*/ 4960726 w 5046453"/>
              <a:gd name="connsiteY1" fmla="*/ 0 h 635120"/>
              <a:gd name="connsiteX2" fmla="*/ 5046453 w 5046453"/>
              <a:gd name="connsiteY2" fmla="*/ 85727 h 635120"/>
              <a:gd name="connsiteX3" fmla="*/ 5046453 w 5046453"/>
              <a:gd name="connsiteY3" fmla="*/ 514350 h 635120"/>
              <a:gd name="connsiteX4" fmla="*/ 5046453 w 5046453"/>
              <a:gd name="connsiteY4" fmla="*/ 514350 h 635120"/>
              <a:gd name="connsiteX5" fmla="*/ 560180 w 5046453"/>
              <a:gd name="connsiteY5" fmla="*/ 635120 h 635120"/>
              <a:gd name="connsiteX6" fmla="*/ 0 w 5046453"/>
              <a:gd name="connsiteY6" fmla="*/ 247469 h 635120"/>
              <a:gd name="connsiteX7" fmla="*/ 17253 w 5046453"/>
              <a:gd name="connsiteY7" fmla="*/ 0 h 635120"/>
              <a:gd name="connsiteX0" fmla="*/ 17253 w 5046453"/>
              <a:gd name="connsiteY0" fmla="*/ 0 h 566109"/>
              <a:gd name="connsiteX1" fmla="*/ 4960726 w 5046453"/>
              <a:gd name="connsiteY1" fmla="*/ 0 h 566109"/>
              <a:gd name="connsiteX2" fmla="*/ 5046453 w 5046453"/>
              <a:gd name="connsiteY2" fmla="*/ 85727 h 566109"/>
              <a:gd name="connsiteX3" fmla="*/ 5046453 w 5046453"/>
              <a:gd name="connsiteY3" fmla="*/ 514350 h 566109"/>
              <a:gd name="connsiteX4" fmla="*/ 5046453 w 5046453"/>
              <a:gd name="connsiteY4" fmla="*/ 514350 h 566109"/>
              <a:gd name="connsiteX5" fmla="*/ 344519 w 5046453"/>
              <a:gd name="connsiteY5" fmla="*/ 566109 h 566109"/>
              <a:gd name="connsiteX6" fmla="*/ 0 w 5046453"/>
              <a:gd name="connsiteY6" fmla="*/ 247469 h 566109"/>
              <a:gd name="connsiteX7" fmla="*/ 17253 w 5046453"/>
              <a:gd name="connsiteY7" fmla="*/ 0 h 566109"/>
              <a:gd name="connsiteX0" fmla="*/ 17253 w 5046453"/>
              <a:gd name="connsiteY0" fmla="*/ 0 h 643746"/>
              <a:gd name="connsiteX1" fmla="*/ 4960726 w 5046453"/>
              <a:gd name="connsiteY1" fmla="*/ 0 h 643746"/>
              <a:gd name="connsiteX2" fmla="*/ 5046453 w 5046453"/>
              <a:gd name="connsiteY2" fmla="*/ 85727 h 643746"/>
              <a:gd name="connsiteX3" fmla="*/ 5046453 w 5046453"/>
              <a:gd name="connsiteY3" fmla="*/ 514350 h 643746"/>
              <a:gd name="connsiteX4" fmla="*/ 5037827 w 5046453"/>
              <a:gd name="connsiteY4" fmla="*/ 643746 h 643746"/>
              <a:gd name="connsiteX5" fmla="*/ 344519 w 5046453"/>
              <a:gd name="connsiteY5" fmla="*/ 566109 h 643746"/>
              <a:gd name="connsiteX6" fmla="*/ 0 w 5046453"/>
              <a:gd name="connsiteY6" fmla="*/ 247469 h 643746"/>
              <a:gd name="connsiteX7" fmla="*/ 17253 w 5046453"/>
              <a:gd name="connsiteY7" fmla="*/ 0 h 643746"/>
              <a:gd name="connsiteX0" fmla="*/ 17253 w 5063706"/>
              <a:gd name="connsiteY0" fmla="*/ 0 h 574735"/>
              <a:gd name="connsiteX1" fmla="*/ 4960726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46453 w 5063706"/>
              <a:gd name="connsiteY2" fmla="*/ 85727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0 h 574735"/>
              <a:gd name="connsiteX1" fmla="*/ 4270613 w 5063706"/>
              <a:gd name="connsiteY1" fmla="*/ 0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 name="connsiteX0" fmla="*/ 17253 w 5063706"/>
              <a:gd name="connsiteY0" fmla="*/ 17252 h 591987"/>
              <a:gd name="connsiteX1" fmla="*/ 4589791 w 5063706"/>
              <a:gd name="connsiteY1" fmla="*/ 0 h 591987"/>
              <a:gd name="connsiteX2" fmla="*/ 5055079 w 5063706"/>
              <a:gd name="connsiteY2" fmla="*/ 292760 h 591987"/>
              <a:gd name="connsiteX3" fmla="*/ 5046453 w 5063706"/>
              <a:gd name="connsiteY3" fmla="*/ 531602 h 591987"/>
              <a:gd name="connsiteX4" fmla="*/ 5063706 w 5063706"/>
              <a:gd name="connsiteY4" fmla="*/ 591987 h 591987"/>
              <a:gd name="connsiteX5" fmla="*/ 344519 w 5063706"/>
              <a:gd name="connsiteY5" fmla="*/ 583361 h 591987"/>
              <a:gd name="connsiteX6" fmla="*/ 0 w 5063706"/>
              <a:gd name="connsiteY6" fmla="*/ 264721 h 591987"/>
              <a:gd name="connsiteX7" fmla="*/ 17253 w 5063706"/>
              <a:gd name="connsiteY7" fmla="*/ 17252 h 591987"/>
              <a:gd name="connsiteX0" fmla="*/ 17253 w 5063706"/>
              <a:gd name="connsiteY0" fmla="*/ 0 h 574735"/>
              <a:gd name="connsiteX1" fmla="*/ 4684682 w 5063706"/>
              <a:gd name="connsiteY1" fmla="*/ 1 h 574735"/>
              <a:gd name="connsiteX2" fmla="*/ 5055079 w 5063706"/>
              <a:gd name="connsiteY2" fmla="*/ 275508 h 574735"/>
              <a:gd name="connsiteX3" fmla="*/ 5046453 w 5063706"/>
              <a:gd name="connsiteY3" fmla="*/ 514350 h 574735"/>
              <a:gd name="connsiteX4" fmla="*/ 5063706 w 5063706"/>
              <a:gd name="connsiteY4" fmla="*/ 574735 h 574735"/>
              <a:gd name="connsiteX5" fmla="*/ 344519 w 5063706"/>
              <a:gd name="connsiteY5" fmla="*/ 566109 h 574735"/>
              <a:gd name="connsiteX6" fmla="*/ 0 w 5063706"/>
              <a:gd name="connsiteY6" fmla="*/ 247469 h 574735"/>
              <a:gd name="connsiteX7" fmla="*/ 17253 w 5063706"/>
              <a:gd name="connsiteY7" fmla="*/ 0 h 57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3706" h="574735">
                <a:moveTo>
                  <a:pt x="17253" y="0"/>
                </a:moveTo>
                <a:lnTo>
                  <a:pt x="4684682" y="1"/>
                </a:lnTo>
                <a:lnTo>
                  <a:pt x="5055079" y="275508"/>
                </a:lnTo>
                <a:lnTo>
                  <a:pt x="5046453" y="514350"/>
                </a:lnTo>
                <a:lnTo>
                  <a:pt x="5063706" y="574735"/>
                </a:lnTo>
                <a:lnTo>
                  <a:pt x="344519" y="566109"/>
                </a:lnTo>
                <a:lnTo>
                  <a:pt x="0" y="247469"/>
                </a:lnTo>
                <a:lnTo>
                  <a:pt x="17253" y="0"/>
                </a:lnTo>
                <a:close/>
              </a:path>
            </a:pathLst>
          </a:custGeom>
          <a:gradFill>
            <a:gsLst>
              <a:gs pos="0">
                <a:schemeClr val="bg1">
                  <a:lumMod val="75000"/>
                </a:schemeClr>
              </a:gs>
              <a:gs pos="10000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1"/>
            <a:ext cx="1517043" cy="618653"/>
          </a:xfrm>
          <a:prstGeom prst="rect">
            <a:avLst/>
          </a:prstGeom>
        </p:spPr>
      </p:pic>
      <p:sp>
        <p:nvSpPr>
          <p:cNvPr id="13" name="SmartArt Placeholder 12"/>
          <p:cNvSpPr>
            <a:spLocks noGrp="1"/>
          </p:cNvSpPr>
          <p:nvPr>
            <p:ph type="dgm" sz="quarter" idx="14"/>
          </p:nvPr>
        </p:nvSpPr>
        <p:spPr>
          <a:xfrm>
            <a:off x="514350" y="1047750"/>
            <a:ext cx="8229600" cy="3267075"/>
          </a:xfrm>
        </p:spPr>
        <p:txBody>
          <a:bodyPr>
            <a:normAutofit/>
          </a:bodyPr>
          <a:lstStyle>
            <a:lvl1pPr>
              <a:buClr>
                <a:srgbClr val="C00000"/>
              </a:buClr>
              <a:defRPr sz="2400"/>
            </a:lvl1pPr>
          </a:lstStyle>
          <a:p>
            <a:r>
              <a:rPr lang="en-US" dirty="0" smtClean="0"/>
              <a:t>Click icon to add SmartArt graphic</a:t>
            </a:r>
            <a:endParaRPr lang="en-US" dirty="0"/>
          </a:p>
        </p:txBody>
      </p:sp>
      <p:sp>
        <p:nvSpPr>
          <p:cNvPr id="8" name="Slide Number Placeholder 5"/>
          <p:cNvSpPr>
            <a:spLocks noGrp="1"/>
          </p:cNvSpPr>
          <p:nvPr>
            <p:ph type="sldNum" sz="quarter" idx="12"/>
          </p:nvPr>
        </p:nvSpPr>
        <p:spPr>
          <a:xfrm>
            <a:off x="1" y="4729163"/>
            <a:ext cx="514429" cy="273844"/>
          </a:xfrm>
        </p:spPr>
        <p:txBody>
          <a:bodyPr/>
          <a:lstStyle>
            <a:lvl1pPr algn="ctr">
              <a:defRPr sz="1300" b="1" i="0">
                <a:solidFill>
                  <a:srgbClr val="8A2124"/>
                </a:solidFill>
                <a:latin typeface="Arial"/>
              </a:defRPr>
            </a:lvl1pPr>
          </a:lstStyle>
          <a:p>
            <a:fld id="{ECA7CA04-05B6-4CF5-AE9E-FC9D5DB62BDB}" type="slidenum">
              <a:rPr lang="en-US" smtClean="0"/>
              <a:t>‹#›</a:t>
            </a:fld>
            <a:endParaRPr lang="en-US"/>
          </a:p>
        </p:txBody>
      </p:sp>
      <p:sp>
        <p:nvSpPr>
          <p:cNvPr id="14" name="Title 1"/>
          <p:cNvSpPr txBox="1">
            <a:spLocks/>
          </p:cNvSpPr>
          <p:nvPr userDrawn="1"/>
        </p:nvSpPr>
        <p:spPr>
          <a:xfrm>
            <a:off x="514429" y="77509"/>
            <a:ext cx="8229600" cy="436841"/>
          </a:xfrm>
          <a:prstGeom prst="rect">
            <a:avLst/>
          </a:prstGeom>
        </p:spPr>
        <p:txBody>
          <a:bodyPr vert="horz" lIns="91440" tIns="45720" rIns="91440" bIns="45720" rtlCol="0" anchor="ctr">
            <a:normAutofit fontScale="77500" lnSpcReduction="20000"/>
          </a:bodyPr>
          <a:lstStyle>
            <a:lvl1pPr algn="l" defTabSz="457200" rtl="0" eaLnBrk="1" latinLnBrk="0" hangingPunct="1">
              <a:spcBef>
                <a:spcPct val="0"/>
              </a:spcBef>
              <a:buNone/>
              <a:defRPr sz="3500" b="1" i="0" kern="1200" cap="all">
                <a:solidFill>
                  <a:srgbClr val="C00000"/>
                </a:solidFill>
                <a:latin typeface="Arial"/>
                <a:ea typeface="+mj-ea"/>
                <a:cs typeface="+mj-cs"/>
              </a:defRPr>
            </a:lvl1pPr>
          </a:lstStyle>
          <a:p>
            <a:r>
              <a:rPr lang="en-US" smtClean="0"/>
              <a:t>Slide Title</a:t>
            </a:r>
            <a:endParaRPr lang="en-US" dirty="0"/>
          </a:p>
        </p:txBody>
      </p:sp>
      <p:sp>
        <p:nvSpPr>
          <p:cNvPr id="15" name="Text Placeholder 2"/>
          <p:cNvSpPr>
            <a:spLocks noGrp="1"/>
          </p:cNvSpPr>
          <p:nvPr>
            <p:ph type="body" idx="15" hasCustomPrompt="1"/>
          </p:nvPr>
        </p:nvSpPr>
        <p:spPr>
          <a:xfrm>
            <a:off x="514429" y="534119"/>
            <a:ext cx="8229600" cy="467592"/>
          </a:xfrm>
        </p:spPr>
        <p:txBody>
          <a:bodyPr anchor="b">
            <a:noAutofit/>
          </a:bodyPr>
          <a:lstStyle>
            <a:lvl1pPr marL="0" indent="0">
              <a:buNone/>
              <a:defRPr sz="2800" b="0" i="0">
                <a:latin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Subtitle</a:t>
            </a:r>
          </a:p>
        </p:txBody>
      </p:sp>
      <p:sp>
        <p:nvSpPr>
          <p:cNvPr id="17" name="TextBox 16"/>
          <p:cNvSpPr txBox="1"/>
          <p:nvPr userDrawn="1"/>
        </p:nvSpPr>
        <p:spPr>
          <a:xfrm>
            <a:off x="533400" y="4933950"/>
            <a:ext cx="4745037" cy="230832"/>
          </a:xfrm>
          <a:prstGeom prst="rect">
            <a:avLst/>
          </a:prstGeom>
          <a:noFill/>
        </p:spPr>
        <p:txBody>
          <a:bodyPr wrap="square" lIns="0" rIns="0" rtlCol="0">
            <a:spAutoFit/>
          </a:bodyPr>
          <a:lstStyle/>
          <a:p>
            <a:r>
              <a:rPr lang="en-US" sz="900" dirty="0" smtClean="0">
                <a:solidFill>
                  <a:schemeClr val="tx1">
                    <a:lumMod val="50000"/>
                    <a:lumOff val="50000"/>
                  </a:schemeClr>
                </a:solidFill>
                <a:latin typeface="Arial" pitchFamily="34" charset="0"/>
                <a:cs typeface="Arial" pitchFamily="34" charset="0"/>
              </a:rPr>
              <a:t>© 2016 Commonwealth Care Alliance, Inc.</a:t>
            </a:r>
            <a:r>
              <a:rPr lang="en-US" sz="900" baseline="0" dirty="0" smtClean="0">
                <a:solidFill>
                  <a:schemeClr val="tx1">
                    <a:lumMod val="50000"/>
                    <a:lumOff val="50000"/>
                  </a:schemeClr>
                </a:solidFill>
                <a:latin typeface="Arial" pitchFamily="34" charset="0"/>
                <a:cs typeface="Arial" pitchFamily="34" charset="0"/>
              </a:rPr>
              <a:t> </a:t>
            </a:r>
            <a:r>
              <a:rPr lang="en-US" sz="900" dirty="0" smtClean="0">
                <a:solidFill>
                  <a:schemeClr val="tx1">
                    <a:lumMod val="50000"/>
                    <a:lumOff val="50000"/>
                  </a:schemeClr>
                </a:solidFill>
                <a:latin typeface="Arial" pitchFamily="34" charset="0"/>
                <a:cs typeface="Arial" pitchFamily="34" charset="0"/>
              </a:rPr>
              <a:t>Confidential &amp; Proprietary Information</a:t>
            </a:r>
            <a:endParaRPr lang="en-US" sz="900" dirty="0" smtClean="0">
              <a:solidFill>
                <a:schemeClr val="tx1">
                  <a:lumMod val="50000"/>
                  <a:lumOff val="50000"/>
                </a:schemeClr>
              </a:solidFill>
            </a:endParaRPr>
          </a:p>
        </p:txBody>
      </p:sp>
    </p:spTree>
    <p:extLst>
      <p:ext uri="{BB962C8B-B14F-4D97-AF65-F5344CB8AC3E}">
        <p14:creationId xmlns:p14="http://schemas.microsoft.com/office/powerpoint/2010/main" val="234315558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7857" y="375047"/>
            <a:ext cx="7886700" cy="994172"/>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2C7D45A-FD22-4053-A277-B8E1E2DAA88B}" type="datetime1">
              <a:rPr lang="en-US" smtClean="0">
                <a:solidFill>
                  <a:prstClr val="black">
                    <a:tint val="75000"/>
                  </a:prstClr>
                </a:solidFill>
              </a:rPr>
              <a:pPr/>
              <a:t>11/16/2016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6886575" y="4767263"/>
            <a:ext cx="2057400" cy="273844"/>
          </a:xfrm>
        </p:spPr>
        <p:txBody>
          <a:bodyPr/>
          <a:lstStyle>
            <a:lvl1pPr>
              <a:defRPr sz="1200" b="1"/>
            </a:lvl1pPr>
          </a:lstStyle>
          <a:p>
            <a:fld id="{EB7F846B-220A-3F4A-BCD9-B0789771D244}" type="slidenum">
              <a:rPr lang="en-US" smtClean="0">
                <a:solidFill>
                  <a:prstClr val="black">
                    <a:tint val="75000"/>
                  </a:prstClr>
                </a:solidFill>
              </a:rPr>
              <a:pPr/>
              <a:t>‹#›</a:t>
            </a:fld>
            <a:endParaRPr lang="en-US" dirty="0">
              <a:solidFill>
                <a:prstClr val="black">
                  <a:tint val="75000"/>
                </a:prstClr>
              </a:solidFill>
            </a:endParaRPr>
          </a:p>
        </p:txBody>
      </p:sp>
      <p:sp>
        <p:nvSpPr>
          <p:cNvPr id="8" name="Snip Diagonal Corner Rectangle 7"/>
          <p:cNvSpPr/>
          <p:nvPr userDrawn="1"/>
        </p:nvSpPr>
        <p:spPr>
          <a:xfrm>
            <a:off x="-1" y="0"/>
            <a:ext cx="5493544" cy="576470"/>
          </a:xfrm>
          <a:prstGeom prst="snip2DiagRect">
            <a:avLst>
              <a:gd name="adj1" fmla="val 0"/>
              <a:gd name="adj2" fmla="val 50000"/>
            </a:avLst>
          </a:prstGeom>
          <a:solidFill>
            <a:schemeClr val="tx1">
              <a:lumMod val="65000"/>
              <a:lumOff val="3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defTabSz="685800"/>
            <a:endParaRPr lang="en-US" sz="1400" dirty="0">
              <a:solidFill>
                <a:prstClr val="white"/>
              </a:solidFill>
            </a:endParaRPr>
          </a:p>
        </p:txBody>
      </p:sp>
      <p:sp>
        <p:nvSpPr>
          <p:cNvPr id="11" name="Text Placeholder 10"/>
          <p:cNvSpPr>
            <a:spLocks noGrp="1"/>
          </p:cNvSpPr>
          <p:nvPr>
            <p:ph type="body" sz="quarter" idx="13"/>
          </p:nvPr>
        </p:nvSpPr>
        <p:spPr>
          <a:xfrm>
            <a:off x="233362" y="0"/>
            <a:ext cx="4024313" cy="576263"/>
          </a:xfrm>
        </p:spPr>
        <p:txBody>
          <a:bodyPr anchor="ctr"/>
          <a:lstStyle>
            <a:lvl1pPr marL="0" indent="0">
              <a:buNone/>
              <a:defRPr/>
            </a:lvl1pPr>
          </a:lstStyle>
          <a:p>
            <a:pPr lvl="0"/>
            <a:r>
              <a:rPr lang="en-US" dirty="0" smtClean="0"/>
              <a:t>Click to edit Master text styles</a:t>
            </a:r>
          </a:p>
        </p:txBody>
      </p:sp>
      <p:pic>
        <p:nvPicPr>
          <p:cNvPr id="12" name="Picture 2" descr="C:\Users\iromm\Desktop\CC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74890" y="-38086"/>
            <a:ext cx="1569110" cy="709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3911421"/>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4DE7D7F-6955-4E2E-AE34-2FAA771AAB0B}" type="datetimeFigureOut">
              <a:rPr lang="en-US" smtClean="0"/>
              <a:t>11/16/2016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000">
                <a:solidFill>
                  <a:schemeClr val="tx1">
                    <a:tint val="75000"/>
                  </a:schemeClr>
                </a:solidFill>
                <a:latin typeface="Arial" pitchFamily="34" charset="0"/>
                <a:cs typeface="Arial" pitchFamily="34" charset="0"/>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CA7CA04-05B6-4CF5-AE9E-FC9D5DB62BD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3" r:id="rId8"/>
    <p:sldLayoutId id="2147483734" r:id="rId9"/>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 Id="rId3" Type="http://schemas.openxmlformats.org/officeDocument/2006/relationships/image" Target="../media/image3.jpeg"/>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9.xml"/>
  <Relationship Id="rId2" Type="http://schemas.openxmlformats.org/officeDocument/2006/relationships/notesSlide" Target="../notesSlides/notesSlide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9.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9.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9.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5400" y="1809750"/>
            <a:ext cx="6172200" cy="1981200"/>
          </a:xfrm>
        </p:spPr>
        <p:txBody>
          <a:bodyPr>
            <a:noAutofit/>
          </a:bodyPr>
          <a:lstStyle/>
          <a:p>
            <a:r>
              <a:rPr lang="en-US" sz="2000" dirty="0" smtClean="0"/>
              <a:t>Quality program overview</a:t>
            </a:r>
            <a:br>
              <a:rPr lang="en-US" sz="2000" dirty="0" smtClean="0"/>
            </a:br>
            <a:r>
              <a:rPr lang="en-US" sz="2000" dirty="0" smtClean="0"/>
              <a:t/>
            </a:r>
            <a:br>
              <a:rPr lang="en-US" sz="2000" dirty="0" smtClean="0"/>
            </a:br>
            <a:r>
              <a:rPr lang="en-US" sz="2000" dirty="0" smtClean="0"/>
              <a:t>The </a:t>
            </a:r>
            <a:r>
              <a:rPr lang="en-US" sz="2000" smtClean="0"/>
              <a:t>Long TERM Services </a:t>
            </a:r>
            <a:r>
              <a:rPr lang="en-US" sz="2000" dirty="0" smtClean="0"/>
              <a:t>and Supports Coordinator (LTSC) Role</a:t>
            </a:r>
            <a:br>
              <a:rPr lang="en-US" sz="2000" dirty="0" smtClean="0"/>
            </a:br>
            <a:r>
              <a:rPr lang="en-US" sz="2000" dirty="0" smtClean="0"/>
              <a:t>CCA Quality Improvement Project</a:t>
            </a:r>
            <a:endParaRPr lang="en-US" sz="2000" dirty="0"/>
          </a:p>
        </p:txBody>
      </p:sp>
      <p:sp>
        <p:nvSpPr>
          <p:cNvPr id="5" name="Text Placeholder 4"/>
          <p:cNvSpPr>
            <a:spLocks noGrp="1"/>
          </p:cNvSpPr>
          <p:nvPr>
            <p:ph type="body" idx="1"/>
          </p:nvPr>
        </p:nvSpPr>
        <p:spPr/>
        <p:txBody>
          <a:bodyPr>
            <a:normAutofit fontScale="85000" lnSpcReduction="20000"/>
          </a:bodyPr>
          <a:lstStyle/>
          <a:p>
            <a:r>
              <a:rPr lang="en-US" dirty="0" smtClean="0"/>
              <a:t>Implementation council meeting</a:t>
            </a:r>
            <a:endParaRPr lang="en-US" dirty="0"/>
          </a:p>
        </p:txBody>
      </p:sp>
      <p:sp>
        <p:nvSpPr>
          <p:cNvPr id="2" name="Text Placeholder 1"/>
          <p:cNvSpPr>
            <a:spLocks noGrp="1"/>
          </p:cNvSpPr>
          <p:nvPr>
            <p:ph type="body" idx="10"/>
          </p:nvPr>
        </p:nvSpPr>
        <p:spPr/>
        <p:txBody>
          <a:bodyPr/>
          <a:lstStyle/>
          <a:p>
            <a:r>
              <a:rPr lang="en-US" dirty="0" smtClean="0"/>
              <a:t>November 18,  2016</a:t>
            </a:r>
            <a:endParaRPr lang="en-US" dirty="0"/>
          </a:p>
        </p:txBody>
      </p:sp>
    </p:spTree>
    <p:extLst>
      <p:ext uri="{BB962C8B-B14F-4D97-AF65-F5344CB8AC3E}">
        <p14:creationId xmlns:p14="http://schemas.microsoft.com/office/powerpoint/2010/main" val="36631376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interventions</a:t>
            </a:r>
            <a:endParaRPr lang="en-US" dirty="0"/>
          </a:p>
        </p:txBody>
      </p:sp>
      <p:sp>
        <p:nvSpPr>
          <p:cNvPr id="3" name="Content Placeholder 2"/>
          <p:cNvSpPr>
            <a:spLocks noGrp="1"/>
          </p:cNvSpPr>
          <p:nvPr>
            <p:ph idx="1"/>
          </p:nvPr>
        </p:nvSpPr>
        <p:spPr>
          <a:xfrm>
            <a:off x="514429" y="819150"/>
            <a:ext cx="8229600" cy="3484637"/>
          </a:xfrm>
        </p:spPr>
        <p:txBody>
          <a:bodyPr/>
          <a:lstStyle/>
          <a:p>
            <a:r>
              <a:rPr lang="en-US" dirty="0" smtClean="0">
                <a:latin typeface="Arial" panose="020B0604020202020204" pitchFamily="34" charset="0"/>
                <a:cs typeface="Arial" panose="020B0604020202020204" pitchFamily="34" charset="0"/>
              </a:rPr>
              <a:t>New consent form</a:t>
            </a:r>
          </a:p>
          <a:p>
            <a:r>
              <a:rPr lang="en-US" dirty="0" smtClean="0">
                <a:latin typeface="Arial" panose="020B0604020202020204" pitchFamily="34" charset="0"/>
                <a:cs typeface="Arial" panose="020B0604020202020204" pitchFamily="34" charset="0"/>
              </a:rPr>
              <a:t>Enhanced referral process</a:t>
            </a:r>
          </a:p>
          <a:p>
            <a:r>
              <a:rPr lang="en-US" dirty="0" smtClean="0">
                <a:latin typeface="Arial" panose="020B0604020202020204" pitchFamily="34" charset="0"/>
                <a:cs typeface="Arial" panose="020B0604020202020204" pitchFamily="34" charset="0"/>
              </a:rPr>
              <a:t>CCA staff education</a:t>
            </a:r>
          </a:p>
          <a:p>
            <a:r>
              <a:rPr lang="en-US" dirty="0" smtClean="0">
                <a:latin typeface="Arial" panose="020B0604020202020204" pitchFamily="34" charset="0"/>
                <a:cs typeface="Arial" panose="020B0604020202020204" pitchFamily="34" charset="0"/>
              </a:rPr>
              <a:t>Reinforcement and building relationships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4895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Findings of </a:t>
            </a:r>
            <a:r>
              <a:rPr lang="en-US" sz="2400" u="sng" dirty="0" smtClean="0"/>
              <a:t>summer 2016 </a:t>
            </a:r>
            <a:r>
              <a:rPr lang="en-US" sz="2400" dirty="0" smtClean="0"/>
              <a:t>interviews</a:t>
            </a:r>
            <a:endParaRPr lang="en-US" sz="2400" dirty="0"/>
          </a:p>
        </p:txBody>
      </p:sp>
      <p:sp>
        <p:nvSpPr>
          <p:cNvPr id="3" name="Content Placeholder 2"/>
          <p:cNvSpPr>
            <a:spLocks noGrp="1"/>
          </p:cNvSpPr>
          <p:nvPr>
            <p:ph idx="1"/>
          </p:nvPr>
        </p:nvSpPr>
        <p:spPr>
          <a:xfrm>
            <a:off x="514429" y="992113"/>
            <a:ext cx="8229600" cy="3484637"/>
          </a:xfrm>
        </p:spPr>
        <p:txBody>
          <a:bodyPr>
            <a:normAutofit/>
          </a:bodyPr>
          <a:lstStyle/>
          <a:p>
            <a:r>
              <a:rPr lang="en-US" sz="2000" dirty="0" smtClean="0">
                <a:latin typeface="Arial" panose="020B0604020202020204" pitchFamily="34" charset="0"/>
                <a:cs typeface="Arial" panose="020B0604020202020204" pitchFamily="34" charset="0"/>
              </a:rPr>
              <a:t>Member </a:t>
            </a:r>
            <a:r>
              <a:rPr lang="en-US" sz="2000" u="sng" dirty="0" smtClean="0">
                <a:latin typeface="Arial" panose="020B0604020202020204" pitchFamily="34" charset="0"/>
                <a:cs typeface="Arial" panose="020B0604020202020204" pitchFamily="34" charset="0"/>
              </a:rPr>
              <a:t>recall of LTSC referral offering</a:t>
            </a:r>
            <a:r>
              <a:rPr lang="en-US" sz="2000" dirty="0" smtClean="0">
                <a:latin typeface="Arial" panose="020B0604020202020204" pitchFamily="34" charset="0"/>
                <a:cs typeface="Arial" panose="020B0604020202020204" pitchFamily="34" charset="0"/>
              </a:rPr>
              <a:t> was relatively low (51%)</a:t>
            </a:r>
          </a:p>
          <a:p>
            <a:r>
              <a:rPr lang="en-US" sz="2000" dirty="0" smtClean="0">
                <a:latin typeface="Arial" panose="020B0604020202020204" pitchFamily="34" charset="0"/>
                <a:cs typeface="Arial" panose="020B0604020202020204" pitchFamily="34" charset="0"/>
              </a:rPr>
              <a:t>Member </a:t>
            </a:r>
            <a:r>
              <a:rPr lang="en-US" sz="2000" u="sng" dirty="0" smtClean="0">
                <a:latin typeface="Arial" panose="020B0604020202020204" pitchFamily="34" charset="0"/>
                <a:cs typeface="Arial" panose="020B0604020202020204" pitchFamily="34" charset="0"/>
              </a:rPr>
              <a:t>understanding of the role</a:t>
            </a:r>
            <a:r>
              <a:rPr lang="en-US" sz="2000" dirty="0" smtClean="0">
                <a:latin typeface="Arial" panose="020B0604020202020204" pitchFamily="34" charset="0"/>
                <a:cs typeface="Arial" panose="020B0604020202020204" pitchFamily="34" charset="0"/>
              </a:rPr>
              <a:t> was relatively high (81%)</a:t>
            </a:r>
          </a:p>
          <a:p>
            <a:r>
              <a:rPr lang="en-US" sz="2000" dirty="0" smtClean="0">
                <a:latin typeface="Arial" panose="020B0604020202020204" pitchFamily="34" charset="0"/>
                <a:cs typeface="Arial" panose="020B0604020202020204" pitchFamily="34" charset="0"/>
              </a:rPr>
              <a:t>Member </a:t>
            </a:r>
            <a:r>
              <a:rPr lang="en-US" sz="2000" u="sng" dirty="0" smtClean="0">
                <a:latin typeface="Arial" panose="020B0604020202020204" pitchFamily="34" charset="0"/>
                <a:cs typeface="Arial" panose="020B0604020202020204" pitchFamily="34" charset="0"/>
              </a:rPr>
              <a:t>awareness of the identity of their LTSC</a:t>
            </a:r>
            <a:r>
              <a:rPr lang="en-US" sz="2000" dirty="0" smtClean="0">
                <a:latin typeface="Arial" panose="020B0604020202020204" pitchFamily="34" charset="0"/>
                <a:cs typeface="Arial" panose="020B0604020202020204" pitchFamily="34" charset="0"/>
              </a:rPr>
              <a:t> was moderate (67%)</a:t>
            </a:r>
          </a:p>
          <a:p>
            <a:r>
              <a:rPr lang="en-US" sz="2000" u="sng" dirty="0" smtClean="0">
                <a:latin typeface="Arial" panose="020B0604020202020204" pitchFamily="34" charset="0"/>
                <a:cs typeface="Arial" panose="020B0604020202020204" pitchFamily="34" charset="0"/>
              </a:rPr>
              <a:t>Meeting Needs</a:t>
            </a:r>
            <a:r>
              <a:rPr lang="en-US" sz="2000" dirty="0" smtClean="0">
                <a:latin typeface="Arial" panose="020B0604020202020204" pitchFamily="34" charset="0"/>
                <a:cs typeface="Arial" panose="020B0604020202020204" pitchFamily="34" charset="0"/>
              </a:rPr>
              <a:t>: 64% reported that their LTSC met all or most needs </a:t>
            </a:r>
          </a:p>
          <a:p>
            <a:r>
              <a:rPr lang="en-US" sz="2000" u="sng" dirty="0" smtClean="0">
                <a:latin typeface="Arial" panose="020B0604020202020204" pitchFamily="34" charset="0"/>
                <a:cs typeface="Arial" panose="020B0604020202020204" pitchFamily="34" charset="0"/>
              </a:rPr>
              <a:t>Satisfaction</a:t>
            </a:r>
            <a:r>
              <a:rPr lang="en-US" sz="2000" dirty="0" smtClean="0">
                <a:latin typeface="Arial" panose="020B0604020202020204" pitchFamily="34" charset="0"/>
                <a:cs typeface="Arial" panose="020B0604020202020204" pitchFamily="34" charset="0"/>
              </a:rPr>
              <a:t>: 56% reported being </a:t>
            </a:r>
            <a:r>
              <a:rPr lang="en-US" sz="2000" u="sng" dirty="0" smtClean="0">
                <a:latin typeface="Arial" panose="020B0604020202020204" pitchFamily="34" charset="0"/>
                <a:cs typeface="Arial" panose="020B0604020202020204" pitchFamily="34" charset="0"/>
              </a:rPr>
              <a:t>very</a:t>
            </a:r>
            <a:r>
              <a:rPr lang="en-US" sz="2000" dirty="0" smtClean="0">
                <a:latin typeface="Arial" panose="020B0604020202020204" pitchFamily="34" charset="0"/>
                <a:cs typeface="Arial" panose="020B0604020202020204" pitchFamily="34" charset="0"/>
              </a:rPr>
              <a:t> satisfied with their LTSC</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214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comments from interviewees</a:t>
            </a:r>
            <a:endParaRPr lang="en-US" sz="2400" dirty="0"/>
          </a:p>
        </p:txBody>
      </p:sp>
      <p:sp>
        <p:nvSpPr>
          <p:cNvPr id="3" name="Content Placeholder 2"/>
          <p:cNvSpPr>
            <a:spLocks noGrp="1"/>
          </p:cNvSpPr>
          <p:nvPr>
            <p:ph idx="1"/>
          </p:nvPr>
        </p:nvSpPr>
        <p:spPr>
          <a:xfrm>
            <a:off x="514429" y="1200150"/>
            <a:ext cx="8229600" cy="3103637"/>
          </a:xfrm>
        </p:spPr>
        <p:txBody>
          <a:bodyPr>
            <a:normAutofit/>
          </a:bodyPr>
          <a:lstStyle/>
          <a:p>
            <a:r>
              <a:rPr lang="en-US" sz="2000" dirty="0" smtClean="0"/>
              <a:t>Follow-up calls from LTSC to member re decisions/ideas</a:t>
            </a:r>
          </a:p>
          <a:p>
            <a:r>
              <a:rPr lang="en-US" sz="2000" dirty="0" smtClean="0"/>
              <a:t>Hearing from them more often</a:t>
            </a:r>
          </a:p>
          <a:p>
            <a:r>
              <a:rPr lang="en-US" sz="2000" dirty="0" smtClean="0"/>
              <a:t>LTSC should contact me from time to time to check on my situation and needs</a:t>
            </a:r>
          </a:p>
          <a:p>
            <a:r>
              <a:rPr lang="en-US" sz="2000" dirty="0" smtClean="0"/>
              <a:t>Stronger explanation of LTSC services at first assessment</a:t>
            </a:r>
          </a:p>
          <a:p>
            <a:r>
              <a:rPr lang="en-US" sz="2000" dirty="0" smtClean="0"/>
              <a:t>Finding housing and employment</a:t>
            </a:r>
          </a:p>
          <a:p>
            <a:endParaRPr lang="en-US" sz="2000" dirty="0" smtClean="0"/>
          </a:p>
          <a:p>
            <a:endParaRPr lang="en-US" sz="2000" dirty="0"/>
          </a:p>
        </p:txBody>
      </p:sp>
      <p:sp>
        <p:nvSpPr>
          <p:cNvPr id="4" name="Text Placeholder 3"/>
          <p:cNvSpPr>
            <a:spLocks noGrp="1"/>
          </p:cNvSpPr>
          <p:nvPr>
            <p:ph type="body" idx="13"/>
          </p:nvPr>
        </p:nvSpPr>
        <p:spPr>
          <a:xfrm>
            <a:off x="514429" y="666750"/>
            <a:ext cx="8229600" cy="467592"/>
          </a:xfrm>
        </p:spPr>
        <p:txBody>
          <a:bodyPr/>
          <a:lstStyle/>
          <a:p>
            <a:r>
              <a:rPr lang="en-US" dirty="0" smtClean="0"/>
              <a:t>What other things would be helpful?</a:t>
            </a:r>
            <a:endParaRPr lang="en-US" dirty="0"/>
          </a:p>
        </p:txBody>
      </p:sp>
    </p:spTree>
    <p:extLst>
      <p:ext uri="{BB962C8B-B14F-4D97-AF65-F5344CB8AC3E}">
        <p14:creationId xmlns:p14="http://schemas.microsoft.com/office/powerpoint/2010/main" val="4289062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comments from interviewees</a:t>
            </a:r>
            <a:endParaRPr lang="en-US" sz="2400" dirty="0"/>
          </a:p>
        </p:txBody>
      </p:sp>
      <p:sp>
        <p:nvSpPr>
          <p:cNvPr id="3" name="Content Placeholder 2"/>
          <p:cNvSpPr>
            <a:spLocks noGrp="1"/>
          </p:cNvSpPr>
          <p:nvPr>
            <p:ph idx="1"/>
          </p:nvPr>
        </p:nvSpPr>
        <p:spPr>
          <a:xfrm>
            <a:off x="381000" y="1200150"/>
            <a:ext cx="8534399" cy="3103637"/>
          </a:xfrm>
        </p:spPr>
        <p:txBody>
          <a:bodyPr>
            <a:noAutofit/>
          </a:bodyPr>
          <a:lstStyle/>
          <a:p>
            <a:r>
              <a:rPr lang="en-US" sz="1800" dirty="0" smtClean="0"/>
              <a:t>Everyone has been very nice and proactive, everyone who has reached me has had great intentions and is so pure of heart, and I feel very lucky to be a member.  I would like to be contacted more by my LTSC.</a:t>
            </a:r>
          </a:p>
          <a:p>
            <a:r>
              <a:rPr lang="en-US" sz="1800" dirty="0" smtClean="0"/>
              <a:t>During initial assessment I didn’t know the services applied to me – I needed further clarification to understand it applied to me.  I was very glad that I had an LTSC and only wish I had known that it would have been helpful earlier.</a:t>
            </a:r>
          </a:p>
          <a:p>
            <a:r>
              <a:rPr lang="en-US" sz="1800" dirty="0" smtClean="0"/>
              <a:t>Now that I know more about what they can do, I will call him when I need to.</a:t>
            </a:r>
          </a:p>
          <a:p>
            <a:endParaRPr lang="en-US" sz="2000" dirty="0"/>
          </a:p>
        </p:txBody>
      </p:sp>
      <p:sp>
        <p:nvSpPr>
          <p:cNvPr id="4" name="Text Placeholder 3"/>
          <p:cNvSpPr>
            <a:spLocks noGrp="1"/>
          </p:cNvSpPr>
          <p:nvPr>
            <p:ph type="body" idx="13"/>
          </p:nvPr>
        </p:nvSpPr>
        <p:spPr>
          <a:xfrm>
            <a:off x="514429" y="666750"/>
            <a:ext cx="8229600" cy="467592"/>
          </a:xfrm>
        </p:spPr>
        <p:txBody>
          <a:bodyPr/>
          <a:lstStyle/>
          <a:p>
            <a:r>
              <a:rPr lang="en-US" dirty="0" smtClean="0"/>
              <a:t>Other Comments</a:t>
            </a:r>
            <a:endParaRPr lang="en-US" dirty="0"/>
          </a:p>
        </p:txBody>
      </p:sp>
    </p:spTree>
    <p:extLst>
      <p:ext uri="{BB962C8B-B14F-4D97-AF65-F5344CB8AC3E}">
        <p14:creationId xmlns:p14="http://schemas.microsoft.com/office/powerpoint/2010/main" val="3878414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429" y="77509"/>
            <a:ext cx="8229600" cy="436841"/>
          </a:xfrm>
        </p:spPr>
        <p:txBody>
          <a:bodyPr/>
          <a:lstStyle/>
          <a:p>
            <a:r>
              <a:rPr lang="en-US" sz="2000" dirty="0" smtClean="0"/>
              <a:t>Suggestions from CCA </a:t>
            </a:r>
            <a:br>
              <a:rPr lang="en-US" sz="2000" dirty="0" smtClean="0"/>
            </a:br>
            <a:r>
              <a:rPr lang="en-US" sz="2000" dirty="0" smtClean="0"/>
              <a:t>Consumer Advisory Committees</a:t>
            </a:r>
            <a:endParaRPr lang="en-US" sz="2000" dirty="0"/>
          </a:p>
        </p:txBody>
      </p:sp>
      <p:sp>
        <p:nvSpPr>
          <p:cNvPr id="3" name="Content Placeholder 2"/>
          <p:cNvSpPr>
            <a:spLocks noGrp="1"/>
          </p:cNvSpPr>
          <p:nvPr>
            <p:ph idx="1"/>
          </p:nvPr>
        </p:nvSpPr>
        <p:spPr>
          <a:xfrm>
            <a:off x="514429" y="895350"/>
            <a:ext cx="8229600" cy="3733800"/>
          </a:xfrm>
        </p:spPr>
        <p:txBody>
          <a:bodyPr>
            <a:normAutofit/>
          </a:bodyPr>
          <a:lstStyle/>
          <a:p>
            <a:r>
              <a:rPr lang="en-US" sz="2000" dirty="0" smtClean="0"/>
              <a:t>Change the name of LTSC to something easier to understand (e.g. “member LTSS advocate”)</a:t>
            </a:r>
          </a:p>
          <a:p>
            <a:r>
              <a:rPr lang="en-US" sz="2000" dirty="0" smtClean="0"/>
              <a:t>Include LTSC information to each member newsletter, website, and other print literature</a:t>
            </a:r>
          </a:p>
          <a:p>
            <a:r>
              <a:rPr lang="en-US" sz="2000" dirty="0" smtClean="0"/>
              <a:t>Include a description of the LTSC role and how to get connected in social media</a:t>
            </a:r>
          </a:p>
          <a:p>
            <a:r>
              <a:rPr lang="en-US" sz="2000" dirty="0" smtClean="0"/>
              <a:t>Member services calls to follow-up about services offered shortly after initial assessment</a:t>
            </a:r>
          </a:p>
          <a:p>
            <a:endParaRPr lang="en-US" sz="2000" dirty="0"/>
          </a:p>
        </p:txBody>
      </p:sp>
    </p:spTree>
    <p:extLst>
      <p:ext uri="{BB962C8B-B14F-4D97-AF65-F5344CB8AC3E}">
        <p14:creationId xmlns:p14="http://schemas.microsoft.com/office/powerpoint/2010/main" val="3371014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429" y="77509"/>
            <a:ext cx="8229600" cy="436841"/>
          </a:xfrm>
        </p:spPr>
        <p:txBody>
          <a:bodyPr/>
          <a:lstStyle/>
          <a:p>
            <a:r>
              <a:rPr lang="en-US" sz="2000" dirty="0" smtClean="0"/>
              <a:t>Suggestions from CCA </a:t>
            </a:r>
            <a:br>
              <a:rPr lang="en-US" sz="2000" dirty="0" smtClean="0"/>
            </a:br>
            <a:r>
              <a:rPr lang="en-US" sz="2000" dirty="0" smtClean="0"/>
              <a:t>Consumer Advisory Committees</a:t>
            </a:r>
            <a:endParaRPr lang="en-US" sz="2000" dirty="0"/>
          </a:p>
        </p:txBody>
      </p:sp>
      <p:sp>
        <p:nvSpPr>
          <p:cNvPr id="3" name="Content Placeholder 2"/>
          <p:cNvSpPr>
            <a:spLocks noGrp="1"/>
          </p:cNvSpPr>
          <p:nvPr>
            <p:ph idx="1"/>
          </p:nvPr>
        </p:nvSpPr>
        <p:spPr>
          <a:xfrm>
            <a:off x="514429" y="895350"/>
            <a:ext cx="8229600" cy="3733800"/>
          </a:xfrm>
        </p:spPr>
        <p:txBody>
          <a:bodyPr>
            <a:normAutofit/>
          </a:bodyPr>
          <a:lstStyle/>
          <a:p>
            <a:r>
              <a:rPr lang="en-US" sz="2000" dirty="0" smtClean="0"/>
              <a:t>Wait until one month after enrollment/assessment to offer LTSC</a:t>
            </a:r>
          </a:p>
          <a:p>
            <a:r>
              <a:rPr lang="en-US" sz="2000" dirty="0" smtClean="0"/>
              <a:t>At initial assessment members should be left with one-pagers for each possible member of their care team to better understand what services they are being offered</a:t>
            </a:r>
          </a:p>
          <a:p>
            <a:r>
              <a:rPr lang="en-US" sz="2000" dirty="0" smtClean="0"/>
              <a:t>The care manager should offer the </a:t>
            </a:r>
            <a:r>
              <a:rPr lang="en-US" sz="2000" dirty="0"/>
              <a:t>L</a:t>
            </a:r>
            <a:r>
              <a:rPr lang="en-US" sz="2000" dirty="0" smtClean="0"/>
              <a:t>TSC during every follow-up contact with the member</a:t>
            </a:r>
          </a:p>
          <a:p>
            <a:r>
              <a:rPr lang="en-US" sz="2000" dirty="0" smtClean="0"/>
              <a:t>CCA (not just the care manager) should contact members more often to offer LTSC services</a:t>
            </a:r>
          </a:p>
          <a:p>
            <a:endParaRPr lang="en-US" sz="2000" dirty="0" smtClean="0"/>
          </a:p>
          <a:p>
            <a:endParaRPr lang="en-US" sz="2000" dirty="0"/>
          </a:p>
        </p:txBody>
      </p:sp>
    </p:spTree>
    <p:extLst>
      <p:ext uri="{BB962C8B-B14F-4D97-AF65-F5344CB8AC3E}">
        <p14:creationId xmlns:p14="http://schemas.microsoft.com/office/powerpoint/2010/main" val="1719747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Addressing Opportunities for improvement</a:t>
            </a:r>
            <a:endParaRPr lang="en-US" sz="2000" dirty="0"/>
          </a:p>
        </p:txBody>
      </p:sp>
      <p:sp>
        <p:nvSpPr>
          <p:cNvPr id="3" name="Content Placeholder 2"/>
          <p:cNvSpPr>
            <a:spLocks noGrp="1"/>
          </p:cNvSpPr>
          <p:nvPr>
            <p:ph idx="1"/>
          </p:nvPr>
        </p:nvSpPr>
        <p:spPr>
          <a:xfrm>
            <a:off x="514429" y="1123950"/>
            <a:ext cx="8229600" cy="3179837"/>
          </a:xfrm>
        </p:spPr>
        <p:txBody>
          <a:bodyPr>
            <a:normAutofit fontScale="92500" lnSpcReduction="20000"/>
          </a:bodyPr>
          <a:lstStyle/>
          <a:p>
            <a:r>
              <a:rPr lang="en-US" dirty="0" smtClean="0"/>
              <a:t>CCA staff training on the LTSC role and on how to engage members in discussion of the value of the LTSC services</a:t>
            </a:r>
          </a:p>
          <a:p>
            <a:r>
              <a:rPr lang="en-US" dirty="0"/>
              <a:t>Cross-organizational training to improve ability of LTSC to arrange to have member needs met</a:t>
            </a:r>
          </a:p>
          <a:p>
            <a:r>
              <a:rPr lang="en-US" dirty="0" smtClean="0"/>
              <a:t>More translations of the consent form</a:t>
            </a:r>
          </a:p>
          <a:p>
            <a:r>
              <a:rPr lang="en-US" dirty="0" smtClean="0"/>
              <a:t>Consider changing the name of the role</a:t>
            </a:r>
          </a:p>
          <a:p>
            <a:r>
              <a:rPr lang="en-US" dirty="0" smtClean="0"/>
              <a:t>Consider ongoing opportunities to introduce the LTSC role; not just at initial assessment</a:t>
            </a:r>
          </a:p>
          <a:p>
            <a:r>
              <a:rPr lang="en-US" dirty="0" smtClean="0"/>
              <a:t>Include LTSCs in care team meetings</a:t>
            </a:r>
          </a:p>
          <a:p>
            <a:endParaRPr lang="en-US" sz="2000" dirty="0"/>
          </a:p>
        </p:txBody>
      </p:sp>
      <p:sp>
        <p:nvSpPr>
          <p:cNvPr id="4" name="Text Placeholder 3"/>
          <p:cNvSpPr>
            <a:spLocks noGrp="1"/>
          </p:cNvSpPr>
          <p:nvPr>
            <p:ph type="body" idx="13"/>
          </p:nvPr>
        </p:nvSpPr>
        <p:spPr>
          <a:xfrm>
            <a:off x="514429" y="666750"/>
            <a:ext cx="8229600" cy="467592"/>
          </a:xfrm>
        </p:spPr>
        <p:txBody>
          <a:bodyPr/>
          <a:lstStyle/>
          <a:p>
            <a:r>
              <a:rPr lang="en-US" sz="2400" b="1" dirty="0" smtClean="0"/>
              <a:t>Interventions Under Consideration by CCA</a:t>
            </a:r>
            <a:endParaRPr lang="en-US" sz="2400" b="1" dirty="0"/>
          </a:p>
        </p:txBody>
      </p:sp>
      <p:sp>
        <p:nvSpPr>
          <p:cNvPr id="5" name="TextBox 4"/>
          <p:cNvSpPr txBox="1"/>
          <p:nvPr/>
        </p:nvSpPr>
        <p:spPr>
          <a:xfrm>
            <a:off x="381000" y="4319885"/>
            <a:ext cx="8616526" cy="461665"/>
          </a:xfrm>
          <a:prstGeom prst="rect">
            <a:avLst/>
          </a:prstGeom>
          <a:noFill/>
          <a:ln>
            <a:solidFill>
              <a:srgbClr val="FF0000"/>
            </a:solidFill>
          </a:ln>
        </p:spPr>
        <p:txBody>
          <a:bodyPr wrap="none" rtlCol="0">
            <a:spAutoFit/>
          </a:bodyPr>
          <a:lstStyle/>
          <a:p>
            <a:r>
              <a:rPr lang="en-US" sz="2400" b="1" dirty="0" smtClean="0">
                <a:solidFill>
                  <a:srgbClr val="C00000"/>
                </a:solidFill>
              </a:rPr>
              <a:t>Question: What additional insights and suggestions can you offer?</a:t>
            </a:r>
            <a:endParaRPr lang="en-US" sz="2400" b="1" dirty="0">
              <a:solidFill>
                <a:srgbClr val="C00000"/>
              </a:solidFill>
            </a:endParaRPr>
          </a:p>
        </p:txBody>
      </p:sp>
    </p:spTree>
    <p:extLst>
      <p:ext uri="{BB962C8B-B14F-4D97-AF65-F5344CB8AC3E}">
        <p14:creationId xmlns:p14="http://schemas.microsoft.com/office/powerpoint/2010/main" val="1539038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514429" y="77509"/>
            <a:ext cx="8229600" cy="436841"/>
          </a:xfrm>
        </p:spPr>
        <p:txBody>
          <a:bodyPr/>
          <a:lstStyle/>
          <a:p>
            <a:r>
              <a:rPr lang="en-US" sz="2000" dirty="0" smtClean="0"/>
              <a:t>Addressing Opportunities for improvement</a:t>
            </a:r>
            <a:endParaRPr lang="en-US" sz="2000" dirty="0"/>
          </a:p>
        </p:txBody>
      </p:sp>
      <p:pic>
        <p:nvPicPr>
          <p:cNvPr id="1029" name="Picture 5" descr="C:\Users\lgottlieb\AppData\Local\Microsoft\Windows\Temporary Internet Files\Content.IE5\CYZN6SXZ\lightbulb[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1657350"/>
            <a:ext cx="2714625" cy="294322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419637" y="742950"/>
            <a:ext cx="8616526" cy="461665"/>
          </a:xfrm>
          <a:prstGeom prst="rect">
            <a:avLst/>
          </a:prstGeom>
          <a:noFill/>
          <a:ln>
            <a:solidFill>
              <a:srgbClr val="FF0000"/>
            </a:solidFill>
          </a:ln>
        </p:spPr>
        <p:txBody>
          <a:bodyPr wrap="none" rtlCol="0">
            <a:spAutoFit/>
          </a:bodyPr>
          <a:lstStyle/>
          <a:p>
            <a:r>
              <a:rPr lang="en-US" sz="2400" b="1" dirty="0" smtClean="0">
                <a:solidFill>
                  <a:srgbClr val="C00000"/>
                </a:solidFill>
              </a:rPr>
              <a:t>Question: What additional insights and suggestions can you offer?</a:t>
            </a:r>
            <a:endParaRPr lang="en-US" sz="2400" b="1" dirty="0">
              <a:solidFill>
                <a:srgbClr val="C00000"/>
              </a:solidFill>
            </a:endParaRPr>
          </a:p>
        </p:txBody>
      </p:sp>
    </p:spTree>
    <p:extLst>
      <p:ext uri="{BB962C8B-B14F-4D97-AF65-F5344CB8AC3E}">
        <p14:creationId xmlns:p14="http://schemas.microsoft.com/office/powerpoint/2010/main" val="2085671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priority QIP </a:t>
            </a:r>
            <a:endParaRPr lang="en-US" dirty="0"/>
          </a:p>
        </p:txBody>
      </p:sp>
      <p:sp>
        <p:nvSpPr>
          <p:cNvPr id="4" name="Text Placeholder 3"/>
          <p:cNvSpPr>
            <a:spLocks noGrp="1"/>
          </p:cNvSpPr>
          <p:nvPr>
            <p:ph type="body" idx="13"/>
          </p:nvPr>
        </p:nvSpPr>
        <p:spPr>
          <a:xfrm>
            <a:off x="514429" y="666750"/>
            <a:ext cx="8229600" cy="467592"/>
          </a:xfrm>
        </p:spPr>
        <p:txBody>
          <a:bodyPr/>
          <a:lstStyle/>
          <a:p>
            <a:r>
              <a:rPr lang="en-US" dirty="0" smtClean="0"/>
              <a:t>Increase Cervical Cancer Screening Rate</a:t>
            </a:r>
            <a:endParaRPr lang="en-US" dirty="0"/>
          </a:p>
        </p:txBody>
      </p:sp>
      <p:sp>
        <p:nvSpPr>
          <p:cNvPr id="5" name="TextBox 4"/>
          <p:cNvSpPr txBox="1"/>
          <p:nvPr/>
        </p:nvSpPr>
        <p:spPr>
          <a:xfrm>
            <a:off x="609600" y="1504950"/>
            <a:ext cx="7641323" cy="1200329"/>
          </a:xfrm>
          <a:prstGeom prst="rect">
            <a:avLst/>
          </a:prstGeom>
          <a:noFill/>
          <a:ln>
            <a:solidFill>
              <a:srgbClr val="FF0000"/>
            </a:solidFill>
          </a:ln>
        </p:spPr>
        <p:txBody>
          <a:bodyPr wrap="none" rtlCol="0">
            <a:spAutoFit/>
          </a:bodyPr>
          <a:lstStyle/>
          <a:p>
            <a:r>
              <a:rPr lang="en-US" sz="2400" b="1" dirty="0" smtClean="0">
                <a:solidFill>
                  <a:srgbClr val="C00000"/>
                </a:solidFill>
              </a:rPr>
              <a:t>Questions:</a:t>
            </a:r>
          </a:p>
          <a:p>
            <a:pPr marL="342900" indent="-342900">
              <a:buFont typeface="Arial" panose="020B0604020202020204" pitchFamily="34" charset="0"/>
              <a:buChar char="•"/>
            </a:pPr>
            <a:r>
              <a:rPr lang="en-US" sz="2400" b="1" dirty="0" smtClean="0">
                <a:solidFill>
                  <a:srgbClr val="C00000"/>
                </a:solidFill>
              </a:rPr>
              <a:t>What do you think are the barriers: Member? Provider?</a:t>
            </a:r>
          </a:p>
          <a:p>
            <a:pPr marL="342900" indent="-342900">
              <a:buFont typeface="Arial" panose="020B0604020202020204" pitchFamily="34" charset="0"/>
              <a:buChar char="•"/>
            </a:pPr>
            <a:r>
              <a:rPr lang="en-US" sz="2400" b="1" dirty="0" smtClean="0">
                <a:solidFill>
                  <a:srgbClr val="C00000"/>
                </a:solidFill>
              </a:rPr>
              <a:t>Your ideas regarding possible ways to improve?</a:t>
            </a:r>
            <a:endParaRPr lang="en-US" sz="2400" b="1" dirty="0">
              <a:solidFill>
                <a:srgbClr val="C00000"/>
              </a:solidFill>
            </a:endParaRPr>
          </a:p>
        </p:txBody>
      </p:sp>
    </p:spTree>
    <p:extLst>
      <p:ext uri="{BB962C8B-B14F-4D97-AF65-F5344CB8AC3E}">
        <p14:creationId xmlns:p14="http://schemas.microsoft.com/office/powerpoint/2010/main" val="1624041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a:t>
            </a:r>
            <a:endParaRPr lang="en-US" dirty="0"/>
          </a:p>
        </p:txBody>
      </p:sp>
      <p:sp>
        <p:nvSpPr>
          <p:cNvPr id="6" name="TextBox 5"/>
          <p:cNvSpPr txBox="1"/>
          <p:nvPr/>
        </p:nvSpPr>
        <p:spPr>
          <a:xfrm>
            <a:off x="2425096" y="1583666"/>
            <a:ext cx="3638497" cy="2031325"/>
          </a:xfrm>
          <a:prstGeom prst="rect">
            <a:avLst/>
          </a:prstGeom>
          <a:noFill/>
          <a:ln w="25400">
            <a:solidFill>
              <a:srgbClr val="C00000"/>
            </a:solidFill>
          </a:ln>
        </p:spPr>
        <p:txBody>
          <a:bodyPr wrap="none" rtlCol="0">
            <a:spAutoFit/>
          </a:bodyPr>
          <a:lstStyle/>
          <a:p>
            <a:pPr algn="ctr"/>
            <a:endParaRPr lang="en-US" i="1" dirty="0" smtClean="0">
              <a:latin typeface="Arial" panose="020B0604020202020204" pitchFamily="34" charset="0"/>
              <a:cs typeface="Arial" panose="020B0604020202020204" pitchFamily="34" charset="0"/>
            </a:endParaRPr>
          </a:p>
          <a:p>
            <a:pPr algn="ctr"/>
            <a:r>
              <a:rPr lang="en-US" i="1" dirty="0" smtClean="0">
                <a:latin typeface="Arial" panose="020B0604020202020204" pitchFamily="34" charset="0"/>
                <a:cs typeface="Arial" panose="020B0604020202020204" pitchFamily="34" charset="0"/>
              </a:rPr>
              <a:t>Lawrence K. Gottlieb, MD, MPP</a:t>
            </a:r>
          </a:p>
          <a:p>
            <a:pPr algn="ctr"/>
            <a:r>
              <a:rPr lang="en-US" i="1" dirty="0" smtClean="0">
                <a:latin typeface="Arial" panose="020B0604020202020204" pitchFamily="34" charset="0"/>
                <a:cs typeface="Arial" panose="020B0604020202020204" pitchFamily="34" charset="0"/>
              </a:rPr>
              <a:t>Chief Quality Officer</a:t>
            </a:r>
          </a:p>
          <a:p>
            <a:pPr algn="ctr"/>
            <a:endParaRPr lang="en-US" i="1" dirty="0" smtClean="0">
              <a:latin typeface="Arial" panose="020B0604020202020204" pitchFamily="34" charset="0"/>
              <a:cs typeface="Arial" panose="020B0604020202020204" pitchFamily="34" charset="0"/>
            </a:endParaRPr>
          </a:p>
          <a:p>
            <a:pPr algn="ctr"/>
            <a:r>
              <a:rPr lang="en-US" i="1" dirty="0" smtClean="0">
                <a:latin typeface="Arial" panose="020B0604020202020204" pitchFamily="34" charset="0"/>
                <a:cs typeface="Arial" panose="020B0604020202020204" pitchFamily="34" charset="0"/>
              </a:rPr>
              <a:t>857-246-8805</a:t>
            </a:r>
          </a:p>
          <a:p>
            <a:pPr algn="ctr"/>
            <a:r>
              <a:rPr lang="en-US" i="1" dirty="0" smtClean="0">
                <a:latin typeface="Arial" panose="020B0604020202020204" pitchFamily="34" charset="0"/>
                <a:cs typeface="Arial" panose="020B0604020202020204" pitchFamily="34" charset="0"/>
              </a:rPr>
              <a:t>lgottlieb@commonwealthcare.org</a:t>
            </a:r>
          </a:p>
          <a:p>
            <a:endParaRPr lang="en-US" i="1" dirty="0"/>
          </a:p>
        </p:txBody>
      </p:sp>
    </p:spTree>
    <p:extLst>
      <p:ext uri="{BB962C8B-B14F-4D97-AF65-F5344CB8AC3E}">
        <p14:creationId xmlns:p14="http://schemas.microsoft.com/office/powerpoint/2010/main" val="2960390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B7F846B-220A-3F4A-BCD9-B0789771D244}" type="slidenum">
              <a:rPr lang="en-US" smtClean="0">
                <a:solidFill>
                  <a:prstClr val="black">
                    <a:tint val="75000"/>
                  </a:prstClr>
                </a:solidFill>
              </a:rPr>
              <a:pPr/>
              <a:t>2</a:t>
            </a:fld>
            <a:endParaRPr lang="en-US" dirty="0">
              <a:solidFill>
                <a:prstClr val="black">
                  <a:tint val="75000"/>
                </a:prstClr>
              </a:solidFill>
            </a:endParaRPr>
          </a:p>
        </p:txBody>
      </p:sp>
      <p:sp>
        <p:nvSpPr>
          <p:cNvPr id="5" name="Text Placeholder 4"/>
          <p:cNvSpPr>
            <a:spLocks noGrp="1"/>
          </p:cNvSpPr>
          <p:nvPr>
            <p:ph type="body" sz="quarter" idx="13"/>
          </p:nvPr>
        </p:nvSpPr>
        <p:spPr>
          <a:xfrm>
            <a:off x="76200" y="0"/>
            <a:ext cx="5253038" cy="576263"/>
          </a:xfrm>
        </p:spPr>
        <p:txBody>
          <a:bodyPr>
            <a:noAutofit/>
          </a:bodyPr>
          <a:lstStyle/>
          <a:p>
            <a:pPr algn="ctr"/>
            <a:r>
              <a:rPr lang="en-US" sz="2000" b="1" dirty="0">
                <a:solidFill>
                  <a:srgbClr val="C00000"/>
                </a:solidFill>
              </a:rPr>
              <a:t>CCA Quality Improvement Program - </a:t>
            </a:r>
            <a:r>
              <a:rPr lang="en-US" sz="2000" b="1" dirty="0" smtClean="0">
                <a:solidFill>
                  <a:srgbClr val="C00000"/>
                </a:solidFill>
              </a:rPr>
              <a:t>Overview</a:t>
            </a:r>
            <a:endParaRPr lang="en-US" sz="2000" b="1" dirty="0">
              <a:solidFill>
                <a:srgbClr val="C00000"/>
              </a:solidFill>
            </a:endParaRPr>
          </a:p>
        </p:txBody>
      </p:sp>
      <p:sp>
        <p:nvSpPr>
          <p:cNvPr id="2" name="Content Placeholder 1"/>
          <p:cNvSpPr>
            <a:spLocks noGrp="1"/>
          </p:cNvSpPr>
          <p:nvPr>
            <p:ph idx="1"/>
          </p:nvPr>
        </p:nvSpPr>
        <p:spPr>
          <a:xfrm>
            <a:off x="457200" y="895350"/>
            <a:ext cx="8229600" cy="3886200"/>
          </a:xfrm>
        </p:spPr>
        <p:txBody>
          <a:bodyPr>
            <a:normAutofit/>
          </a:bodyPr>
          <a:lstStyle/>
          <a:p>
            <a:pPr marL="0" indent="0">
              <a:buNone/>
            </a:pPr>
            <a:r>
              <a:rPr lang="en-US" sz="2400" b="1" dirty="0" smtClean="0"/>
              <a:t>The CCA Quality Improvement Program is designed to:</a:t>
            </a:r>
          </a:p>
          <a:p>
            <a:r>
              <a:rPr lang="en-US" sz="2000" i="1" dirty="0" smtClean="0"/>
              <a:t>Attend to all aspects of quality of care and service</a:t>
            </a:r>
          </a:p>
          <a:p>
            <a:endParaRPr lang="en-US" sz="800" i="1" dirty="0" smtClean="0"/>
          </a:p>
          <a:p>
            <a:r>
              <a:rPr lang="en-US" sz="2000" i="1" dirty="0" smtClean="0"/>
              <a:t>Understand the needs, expectations, and satisfaction of members and their care givers and implement improvements to incorporate these perspectives into care delivery and systems operations</a:t>
            </a:r>
          </a:p>
          <a:p>
            <a:endParaRPr lang="en-US" sz="800" i="1" dirty="0" smtClean="0"/>
          </a:p>
          <a:p>
            <a:r>
              <a:rPr lang="en-US" sz="2000" i="1" dirty="0" smtClean="0"/>
              <a:t>Continually improve organizational and clinical processes throughout the delivery system based upon analysis of available data and clinical, administrative, and member input.</a:t>
            </a:r>
          </a:p>
        </p:txBody>
      </p:sp>
    </p:spTree>
    <p:extLst>
      <p:ext uri="{BB962C8B-B14F-4D97-AF65-F5344CB8AC3E}">
        <p14:creationId xmlns:p14="http://schemas.microsoft.com/office/powerpoint/2010/main" val="25507980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B7F846B-220A-3F4A-BCD9-B0789771D244}" type="slidenum">
              <a:rPr lang="en-US" smtClean="0">
                <a:solidFill>
                  <a:prstClr val="black">
                    <a:tint val="75000"/>
                  </a:prstClr>
                </a:solidFill>
              </a:rPr>
              <a:pPr/>
              <a:t>3</a:t>
            </a:fld>
            <a:endParaRPr lang="en-US" dirty="0">
              <a:solidFill>
                <a:prstClr val="black">
                  <a:tint val="75000"/>
                </a:prstClr>
              </a:solidFill>
            </a:endParaRPr>
          </a:p>
        </p:txBody>
      </p:sp>
      <p:sp>
        <p:nvSpPr>
          <p:cNvPr id="2" name="Content Placeholder 1"/>
          <p:cNvSpPr>
            <a:spLocks noGrp="1"/>
          </p:cNvSpPr>
          <p:nvPr>
            <p:ph idx="1"/>
          </p:nvPr>
        </p:nvSpPr>
        <p:spPr>
          <a:xfrm>
            <a:off x="457200" y="742950"/>
            <a:ext cx="8229600" cy="4038600"/>
          </a:xfrm>
        </p:spPr>
        <p:txBody>
          <a:bodyPr>
            <a:normAutofit/>
          </a:bodyPr>
          <a:lstStyle/>
          <a:p>
            <a:pPr marL="0" indent="0">
              <a:buNone/>
            </a:pPr>
            <a:r>
              <a:rPr lang="en-US" sz="2400" b="1" dirty="0" smtClean="0"/>
              <a:t>The CCA Quality Program uses a wide variety of data sources</a:t>
            </a:r>
          </a:p>
          <a:p>
            <a:pPr marL="0" indent="0">
              <a:buNone/>
            </a:pPr>
            <a:endParaRPr lang="en-US" sz="800" b="1" dirty="0" smtClean="0"/>
          </a:p>
          <a:p>
            <a:pPr>
              <a:buFont typeface="Arial" panose="020B0604020202020204" pitchFamily="34" charset="0"/>
              <a:buChar char="•"/>
            </a:pPr>
            <a:r>
              <a:rPr lang="en-US" sz="2200" dirty="0" smtClean="0"/>
              <a:t>Claims data: medical, pharmacy, LTSS</a:t>
            </a:r>
          </a:p>
          <a:p>
            <a:pPr>
              <a:buFont typeface="Arial" panose="020B0604020202020204" pitchFamily="34" charset="0"/>
              <a:buChar char="•"/>
            </a:pPr>
            <a:r>
              <a:rPr lang="en-US" sz="2200" dirty="0" smtClean="0"/>
              <a:t>EMR and CCA CER data: care and care management</a:t>
            </a:r>
          </a:p>
          <a:p>
            <a:pPr>
              <a:buFont typeface="Arial" panose="020B0604020202020204" pitchFamily="34" charset="0"/>
              <a:buChar char="•"/>
            </a:pPr>
            <a:r>
              <a:rPr lang="en-US" sz="2200" dirty="0" smtClean="0"/>
              <a:t>Member Surveys: experience, satisfaction, outcomes</a:t>
            </a:r>
          </a:p>
          <a:p>
            <a:r>
              <a:rPr lang="en-US" sz="2200" dirty="0" smtClean="0"/>
              <a:t>Complaints and appeals</a:t>
            </a:r>
          </a:p>
          <a:p>
            <a:r>
              <a:rPr lang="en-US" sz="2200" dirty="0" smtClean="0"/>
              <a:t>Quality of care concerns</a:t>
            </a:r>
          </a:p>
          <a:p>
            <a:r>
              <a:rPr lang="en-US" sz="2200" dirty="0" smtClean="0"/>
              <a:t>Consumer advisory committees</a:t>
            </a:r>
          </a:p>
          <a:p>
            <a:endParaRPr lang="en-US" sz="2400" b="1" dirty="0" smtClean="0"/>
          </a:p>
        </p:txBody>
      </p:sp>
      <p:sp>
        <p:nvSpPr>
          <p:cNvPr id="7" name="Text Placeholder 4"/>
          <p:cNvSpPr>
            <a:spLocks noGrp="1"/>
          </p:cNvSpPr>
          <p:nvPr>
            <p:ph type="body" sz="quarter" idx="13"/>
          </p:nvPr>
        </p:nvSpPr>
        <p:spPr>
          <a:xfrm>
            <a:off x="76200" y="0"/>
            <a:ext cx="5253038" cy="576263"/>
          </a:xfrm>
        </p:spPr>
        <p:txBody>
          <a:bodyPr>
            <a:noAutofit/>
          </a:bodyPr>
          <a:lstStyle/>
          <a:p>
            <a:pPr algn="ctr"/>
            <a:r>
              <a:rPr lang="en-US" sz="2000" b="1" dirty="0">
                <a:solidFill>
                  <a:srgbClr val="C00000"/>
                </a:solidFill>
              </a:rPr>
              <a:t>CCA Quality Improvement Program - </a:t>
            </a:r>
            <a:r>
              <a:rPr lang="en-US" sz="2000" b="1" dirty="0" smtClean="0">
                <a:solidFill>
                  <a:srgbClr val="C00000"/>
                </a:solidFill>
              </a:rPr>
              <a:t>Overview</a:t>
            </a:r>
            <a:endParaRPr lang="en-US" sz="2000" b="1" dirty="0">
              <a:solidFill>
                <a:srgbClr val="C00000"/>
              </a:solidFill>
            </a:endParaRPr>
          </a:p>
        </p:txBody>
      </p:sp>
      <p:sp>
        <p:nvSpPr>
          <p:cNvPr id="8" name="TextBox 7"/>
          <p:cNvSpPr txBox="1"/>
          <p:nvPr/>
        </p:nvSpPr>
        <p:spPr>
          <a:xfrm>
            <a:off x="762000" y="4085326"/>
            <a:ext cx="7743274" cy="461665"/>
          </a:xfrm>
          <a:prstGeom prst="rect">
            <a:avLst/>
          </a:prstGeom>
          <a:noFill/>
          <a:ln>
            <a:solidFill>
              <a:srgbClr val="FF0000"/>
            </a:solidFill>
          </a:ln>
        </p:spPr>
        <p:txBody>
          <a:bodyPr wrap="none" rtlCol="0">
            <a:spAutoFit/>
          </a:bodyPr>
          <a:lstStyle/>
          <a:p>
            <a:r>
              <a:rPr lang="en-US" sz="2400" b="1" dirty="0" smtClean="0">
                <a:solidFill>
                  <a:srgbClr val="C00000"/>
                </a:solidFill>
              </a:rPr>
              <a:t>Question: What important sources of data are we missing?</a:t>
            </a:r>
            <a:endParaRPr lang="en-US" sz="2400" b="1" dirty="0">
              <a:solidFill>
                <a:srgbClr val="C00000"/>
              </a:solidFill>
            </a:endParaRPr>
          </a:p>
        </p:txBody>
      </p:sp>
    </p:spTree>
    <p:extLst>
      <p:ext uri="{BB962C8B-B14F-4D97-AF65-F5344CB8AC3E}">
        <p14:creationId xmlns:p14="http://schemas.microsoft.com/office/powerpoint/2010/main" val="954868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B7F846B-220A-3F4A-BCD9-B0789771D244}" type="slidenum">
              <a:rPr lang="en-US" smtClean="0">
                <a:solidFill>
                  <a:prstClr val="black">
                    <a:tint val="75000"/>
                  </a:prstClr>
                </a:solidFill>
              </a:rPr>
              <a:pPr/>
              <a:t>4</a:t>
            </a:fld>
            <a:endParaRPr lang="en-US" dirty="0">
              <a:solidFill>
                <a:prstClr val="black">
                  <a:tint val="75000"/>
                </a:prstClr>
              </a:solidFill>
            </a:endParaRPr>
          </a:p>
        </p:txBody>
      </p:sp>
      <p:sp>
        <p:nvSpPr>
          <p:cNvPr id="7" name="Text Placeholder 4"/>
          <p:cNvSpPr>
            <a:spLocks noGrp="1"/>
          </p:cNvSpPr>
          <p:nvPr>
            <p:ph type="body" sz="quarter" idx="13"/>
          </p:nvPr>
        </p:nvSpPr>
        <p:spPr>
          <a:xfrm>
            <a:off x="76200" y="0"/>
            <a:ext cx="5253038" cy="576263"/>
          </a:xfrm>
        </p:spPr>
        <p:txBody>
          <a:bodyPr>
            <a:noAutofit/>
          </a:bodyPr>
          <a:lstStyle/>
          <a:p>
            <a:pPr algn="ctr"/>
            <a:r>
              <a:rPr lang="en-US" sz="2000" b="1" dirty="0">
                <a:solidFill>
                  <a:srgbClr val="C00000"/>
                </a:solidFill>
              </a:rPr>
              <a:t>CCA Quality Improvement Program - </a:t>
            </a:r>
            <a:r>
              <a:rPr lang="en-US" sz="2000" b="1" dirty="0" smtClean="0">
                <a:solidFill>
                  <a:srgbClr val="C00000"/>
                </a:solidFill>
              </a:rPr>
              <a:t>Overview</a:t>
            </a:r>
            <a:endParaRPr lang="en-US" sz="2000" b="1" dirty="0">
              <a:solidFill>
                <a:srgbClr val="C00000"/>
              </a:solidFill>
            </a:endParaRPr>
          </a:p>
        </p:txBody>
      </p:sp>
      <p:sp>
        <p:nvSpPr>
          <p:cNvPr id="6" name="Content Placeholder 1"/>
          <p:cNvSpPr txBox="1">
            <a:spLocks/>
          </p:cNvSpPr>
          <p:nvPr/>
        </p:nvSpPr>
        <p:spPr>
          <a:xfrm>
            <a:off x="838200" y="895350"/>
            <a:ext cx="4040188" cy="3657600"/>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800" b="1" dirty="0" smtClean="0"/>
          </a:p>
          <a:p>
            <a:pPr marL="230188" indent="-169863">
              <a:buClr>
                <a:srgbClr val="002060"/>
              </a:buClr>
              <a:buFont typeface="Arial" panose="020B0604020202020204" pitchFamily="34" charset="0"/>
              <a:buChar char="•"/>
            </a:pPr>
            <a:r>
              <a:rPr lang="en-US" sz="2200" b="1" i="1" dirty="0" smtClean="0"/>
              <a:t>Access</a:t>
            </a:r>
          </a:p>
          <a:p>
            <a:pPr marL="230188" indent="-169863">
              <a:buClr>
                <a:srgbClr val="002060"/>
              </a:buClr>
              <a:buFont typeface="Arial" panose="020B0604020202020204" pitchFamily="34" charset="0"/>
              <a:buChar char="•"/>
            </a:pPr>
            <a:r>
              <a:rPr lang="en-US" sz="2200" b="1" i="1" dirty="0" smtClean="0"/>
              <a:t>Utilization</a:t>
            </a:r>
          </a:p>
          <a:p>
            <a:pPr marL="231775" indent="-174625">
              <a:buClr>
                <a:srgbClr val="002060"/>
              </a:buClr>
              <a:buFont typeface="Arial" panose="020B0604020202020204" pitchFamily="34" charset="0"/>
              <a:buChar char="•"/>
            </a:pPr>
            <a:r>
              <a:rPr lang="en-US" sz="2200" b="1" i="1" dirty="0" smtClean="0"/>
              <a:t>Member experience</a:t>
            </a:r>
          </a:p>
          <a:p>
            <a:pPr marL="231775" indent="-174625">
              <a:buClr>
                <a:srgbClr val="002060"/>
              </a:buClr>
              <a:buFont typeface="Arial" panose="020B0604020202020204" pitchFamily="34" charset="0"/>
              <a:buChar char="•"/>
            </a:pPr>
            <a:r>
              <a:rPr lang="en-US" sz="2200" b="1" i="1" dirty="0" smtClean="0"/>
              <a:t>Member satisfaction</a:t>
            </a:r>
          </a:p>
          <a:p>
            <a:pPr marL="231775" indent="-174625">
              <a:buClr>
                <a:srgbClr val="002060"/>
              </a:buClr>
              <a:buFont typeface="Arial" panose="020B0604020202020204" pitchFamily="34" charset="0"/>
              <a:buChar char="•"/>
            </a:pPr>
            <a:r>
              <a:rPr lang="en-US" sz="2200" b="1" i="1" dirty="0" smtClean="0"/>
              <a:t>Member outcomes</a:t>
            </a:r>
          </a:p>
          <a:p>
            <a:pPr marL="231775" indent="-174625">
              <a:buClr>
                <a:srgbClr val="002060"/>
              </a:buClr>
              <a:buFont typeface="Arial" panose="020B0604020202020204" pitchFamily="34" charset="0"/>
              <a:buChar char="•"/>
            </a:pPr>
            <a:r>
              <a:rPr lang="en-US" sz="2200" b="1" i="1" dirty="0" smtClean="0"/>
              <a:t>Customer service</a:t>
            </a:r>
          </a:p>
          <a:p>
            <a:pPr marL="231775" indent="-174625">
              <a:buClr>
                <a:srgbClr val="002060"/>
              </a:buClr>
              <a:buFont typeface="Arial" panose="020B0604020202020204" pitchFamily="34" charset="0"/>
              <a:buChar char="•"/>
            </a:pPr>
            <a:r>
              <a:rPr lang="en-US" sz="2200" b="1" i="1" dirty="0" smtClean="0"/>
              <a:t>Transitions of care</a:t>
            </a:r>
          </a:p>
          <a:p>
            <a:pPr marL="231775" indent="-174625">
              <a:buClr>
                <a:srgbClr val="002060"/>
              </a:buClr>
              <a:buFont typeface="Arial" panose="020B0604020202020204" pitchFamily="34" charset="0"/>
              <a:buChar char="•"/>
            </a:pPr>
            <a:r>
              <a:rPr lang="en-US" sz="2200" b="1" i="1" dirty="0" smtClean="0"/>
              <a:t>Care coordination</a:t>
            </a:r>
          </a:p>
          <a:p>
            <a:endParaRPr lang="en-US" sz="2000" b="1" dirty="0" smtClean="0"/>
          </a:p>
        </p:txBody>
      </p:sp>
      <p:sp>
        <p:nvSpPr>
          <p:cNvPr id="8" name="Content Placeholder 5"/>
          <p:cNvSpPr txBox="1">
            <a:spLocks/>
          </p:cNvSpPr>
          <p:nvPr/>
        </p:nvSpPr>
        <p:spPr>
          <a:xfrm>
            <a:off x="3986842" y="1073628"/>
            <a:ext cx="4737101" cy="36576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30188" indent="-169863">
              <a:buClr>
                <a:srgbClr val="002060"/>
              </a:buClr>
              <a:buFont typeface="Arial" panose="020B0604020202020204" pitchFamily="34" charset="0"/>
              <a:buChar char="•"/>
            </a:pPr>
            <a:r>
              <a:rPr lang="en-US" sz="2200" b="1" i="1" dirty="0" smtClean="0"/>
              <a:t>Effectiveness of Care</a:t>
            </a:r>
          </a:p>
          <a:p>
            <a:pPr lvl="1">
              <a:buClr>
                <a:srgbClr val="002060"/>
              </a:buClr>
              <a:buFont typeface="Wingdings" panose="05000000000000000000" pitchFamily="2" charset="2"/>
              <a:buChar char="ü"/>
            </a:pPr>
            <a:r>
              <a:rPr lang="en-US" sz="2000" i="1" dirty="0" smtClean="0"/>
              <a:t>Prevention and Screening</a:t>
            </a:r>
          </a:p>
          <a:p>
            <a:pPr lvl="1">
              <a:buClr>
                <a:srgbClr val="002060"/>
              </a:buClr>
              <a:buFont typeface="Wingdings" panose="05000000000000000000" pitchFamily="2" charset="2"/>
              <a:buChar char="ü"/>
            </a:pPr>
            <a:r>
              <a:rPr lang="en-US" sz="2000" i="1" dirty="0" smtClean="0"/>
              <a:t>Cardiovascular Conditions</a:t>
            </a:r>
          </a:p>
          <a:p>
            <a:pPr lvl="1">
              <a:buClr>
                <a:srgbClr val="002060"/>
              </a:buClr>
              <a:buFont typeface="Wingdings" panose="05000000000000000000" pitchFamily="2" charset="2"/>
              <a:buChar char="ü"/>
            </a:pPr>
            <a:r>
              <a:rPr lang="en-US" sz="2000" i="1" dirty="0" smtClean="0"/>
              <a:t>Respiratory Conditions</a:t>
            </a:r>
          </a:p>
          <a:p>
            <a:pPr lvl="1">
              <a:buClr>
                <a:srgbClr val="002060"/>
              </a:buClr>
              <a:buFont typeface="Wingdings" panose="05000000000000000000" pitchFamily="2" charset="2"/>
              <a:buChar char="ü"/>
            </a:pPr>
            <a:r>
              <a:rPr lang="en-US" sz="2000" i="1" dirty="0" smtClean="0"/>
              <a:t>Diabetes</a:t>
            </a:r>
          </a:p>
          <a:p>
            <a:pPr lvl="1">
              <a:buClr>
                <a:srgbClr val="002060"/>
              </a:buClr>
              <a:buFont typeface="Wingdings" panose="05000000000000000000" pitchFamily="2" charset="2"/>
              <a:buChar char="ü"/>
            </a:pPr>
            <a:r>
              <a:rPr lang="en-US" sz="2000" i="1" dirty="0" smtClean="0"/>
              <a:t>Behavioral Health</a:t>
            </a:r>
          </a:p>
          <a:p>
            <a:pPr lvl="1">
              <a:buClr>
                <a:srgbClr val="002060"/>
              </a:buClr>
              <a:buFont typeface="Wingdings" panose="05000000000000000000" pitchFamily="2" charset="2"/>
              <a:buChar char="ü"/>
            </a:pPr>
            <a:r>
              <a:rPr lang="en-US" sz="2000" i="1" dirty="0" smtClean="0"/>
              <a:t>Musculoskeletal Conditions</a:t>
            </a:r>
          </a:p>
          <a:p>
            <a:pPr lvl="1">
              <a:buClr>
                <a:srgbClr val="002060"/>
              </a:buClr>
              <a:buFont typeface="Wingdings" panose="05000000000000000000" pitchFamily="2" charset="2"/>
              <a:buChar char="ü"/>
            </a:pPr>
            <a:r>
              <a:rPr lang="en-US" sz="2000" i="1" dirty="0" smtClean="0"/>
              <a:t>Medication Management</a:t>
            </a:r>
          </a:p>
          <a:p>
            <a:pPr lvl="1">
              <a:buClr>
                <a:srgbClr val="002060"/>
              </a:buClr>
              <a:buFont typeface="Wingdings" panose="05000000000000000000" pitchFamily="2" charset="2"/>
              <a:buChar char="ü"/>
            </a:pPr>
            <a:r>
              <a:rPr lang="en-US" sz="2000" i="1" dirty="0" smtClean="0"/>
              <a:t>Long Term Services and Supports</a:t>
            </a:r>
            <a:endParaRPr lang="en-US" sz="2200" i="1" dirty="0" smtClean="0"/>
          </a:p>
          <a:p>
            <a:endParaRPr lang="en-US" dirty="0"/>
          </a:p>
        </p:txBody>
      </p:sp>
      <p:sp>
        <p:nvSpPr>
          <p:cNvPr id="5" name="TextBox 4"/>
          <p:cNvSpPr txBox="1"/>
          <p:nvPr/>
        </p:nvSpPr>
        <p:spPr>
          <a:xfrm>
            <a:off x="292100" y="614994"/>
            <a:ext cx="8547100" cy="461665"/>
          </a:xfrm>
          <a:prstGeom prst="rect">
            <a:avLst/>
          </a:prstGeom>
          <a:noFill/>
        </p:spPr>
        <p:txBody>
          <a:bodyPr wrap="square" rtlCol="0">
            <a:spAutoFit/>
          </a:bodyPr>
          <a:lstStyle/>
          <a:p>
            <a:r>
              <a:rPr lang="en-US" sz="2400" b="1" dirty="0" smtClean="0"/>
              <a:t>Covering many domains of quality</a:t>
            </a:r>
            <a:endParaRPr lang="en-US" sz="2400" dirty="0"/>
          </a:p>
        </p:txBody>
      </p:sp>
      <p:sp>
        <p:nvSpPr>
          <p:cNvPr id="9" name="TextBox 8"/>
          <p:cNvSpPr txBox="1"/>
          <p:nvPr/>
        </p:nvSpPr>
        <p:spPr>
          <a:xfrm>
            <a:off x="762000" y="4472285"/>
            <a:ext cx="6833409" cy="461665"/>
          </a:xfrm>
          <a:prstGeom prst="rect">
            <a:avLst/>
          </a:prstGeom>
          <a:noFill/>
          <a:ln>
            <a:solidFill>
              <a:srgbClr val="FF0000"/>
            </a:solidFill>
          </a:ln>
        </p:spPr>
        <p:txBody>
          <a:bodyPr wrap="none" rtlCol="0">
            <a:spAutoFit/>
          </a:bodyPr>
          <a:lstStyle/>
          <a:p>
            <a:r>
              <a:rPr lang="en-US" sz="2400" b="1" dirty="0" smtClean="0">
                <a:solidFill>
                  <a:srgbClr val="C00000"/>
                </a:solidFill>
              </a:rPr>
              <a:t>Question: What important domains are we missing?</a:t>
            </a:r>
            <a:endParaRPr lang="en-US" sz="2400" b="1" dirty="0">
              <a:solidFill>
                <a:srgbClr val="C00000"/>
              </a:solidFill>
            </a:endParaRPr>
          </a:p>
        </p:txBody>
      </p:sp>
    </p:spTree>
    <p:extLst>
      <p:ext uri="{BB962C8B-B14F-4D97-AF65-F5344CB8AC3E}">
        <p14:creationId xmlns:p14="http://schemas.microsoft.com/office/powerpoint/2010/main" val="11599842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B7F846B-220A-3F4A-BCD9-B0789771D244}" type="slidenum">
              <a:rPr lang="en-US" smtClean="0">
                <a:solidFill>
                  <a:prstClr val="black">
                    <a:tint val="75000"/>
                  </a:prstClr>
                </a:solidFill>
              </a:rPr>
              <a:pPr/>
              <a:t>5</a:t>
            </a:fld>
            <a:endParaRPr lang="en-US" dirty="0">
              <a:solidFill>
                <a:prstClr val="black">
                  <a:tint val="75000"/>
                </a:prstClr>
              </a:solidFill>
            </a:endParaRPr>
          </a:p>
        </p:txBody>
      </p:sp>
      <p:sp>
        <p:nvSpPr>
          <p:cNvPr id="7" name="Text Placeholder 4"/>
          <p:cNvSpPr>
            <a:spLocks noGrp="1"/>
          </p:cNvSpPr>
          <p:nvPr>
            <p:ph type="body" sz="quarter" idx="13"/>
          </p:nvPr>
        </p:nvSpPr>
        <p:spPr>
          <a:xfrm>
            <a:off x="76200" y="0"/>
            <a:ext cx="5253038" cy="576263"/>
          </a:xfrm>
        </p:spPr>
        <p:txBody>
          <a:bodyPr>
            <a:noAutofit/>
          </a:bodyPr>
          <a:lstStyle/>
          <a:p>
            <a:pPr algn="ctr"/>
            <a:r>
              <a:rPr lang="en-US" sz="2000" b="1" dirty="0">
                <a:solidFill>
                  <a:srgbClr val="C00000"/>
                </a:solidFill>
              </a:rPr>
              <a:t>CCA Quality Improvement Program - </a:t>
            </a:r>
            <a:r>
              <a:rPr lang="en-US" sz="2000" b="1" dirty="0" smtClean="0">
                <a:solidFill>
                  <a:srgbClr val="C00000"/>
                </a:solidFill>
              </a:rPr>
              <a:t>Overview</a:t>
            </a:r>
            <a:endParaRPr lang="en-US" sz="2000" b="1" dirty="0">
              <a:solidFill>
                <a:srgbClr val="C00000"/>
              </a:solidFill>
            </a:endParaRPr>
          </a:p>
        </p:txBody>
      </p:sp>
      <p:sp>
        <p:nvSpPr>
          <p:cNvPr id="5" name="TextBox 4"/>
          <p:cNvSpPr txBox="1"/>
          <p:nvPr/>
        </p:nvSpPr>
        <p:spPr>
          <a:xfrm>
            <a:off x="292100" y="666750"/>
            <a:ext cx="8547100" cy="461665"/>
          </a:xfrm>
          <a:prstGeom prst="rect">
            <a:avLst/>
          </a:prstGeom>
          <a:noFill/>
        </p:spPr>
        <p:txBody>
          <a:bodyPr wrap="square" rtlCol="0">
            <a:spAutoFit/>
          </a:bodyPr>
          <a:lstStyle/>
          <a:p>
            <a:r>
              <a:rPr lang="en-US" sz="2400" b="1" dirty="0"/>
              <a:t>The CCA </a:t>
            </a:r>
            <a:r>
              <a:rPr lang="en-US" sz="2400" b="1" dirty="0" smtClean="0"/>
              <a:t>2016 One Care QIPs</a:t>
            </a:r>
            <a:endParaRPr lang="en-US" sz="2400" dirty="0"/>
          </a:p>
        </p:txBody>
      </p:sp>
      <p:sp>
        <p:nvSpPr>
          <p:cNvPr id="2" name="TextBox 1"/>
          <p:cNvSpPr txBox="1"/>
          <p:nvPr/>
        </p:nvSpPr>
        <p:spPr>
          <a:xfrm>
            <a:off x="457200" y="1123950"/>
            <a:ext cx="8001000" cy="2973122"/>
          </a:xfrm>
          <a:prstGeom prst="rect">
            <a:avLst/>
          </a:prstGeom>
          <a:noFill/>
        </p:spPr>
        <p:txBody>
          <a:bodyPr wrap="square" rtlCol="0">
            <a:spAutoFit/>
          </a:bodyPr>
          <a:lstStyle/>
          <a:p>
            <a:pPr marL="285750" indent="-285750">
              <a:lnSpc>
                <a:spcPct val="130000"/>
              </a:lnSpc>
              <a:buClr>
                <a:srgbClr val="C00000"/>
              </a:buClr>
              <a:buFont typeface="Wingdings" panose="05000000000000000000" pitchFamily="2" charset="2"/>
              <a:buChar char="Ø"/>
            </a:pPr>
            <a:r>
              <a:rPr lang="en-US" dirty="0" smtClean="0"/>
              <a:t>Dental – Improve Member Experience </a:t>
            </a:r>
          </a:p>
          <a:p>
            <a:pPr marL="285750" indent="-285750">
              <a:lnSpc>
                <a:spcPct val="130000"/>
              </a:lnSpc>
              <a:buClr>
                <a:srgbClr val="C00000"/>
              </a:buClr>
              <a:buFont typeface="Wingdings" panose="05000000000000000000" pitchFamily="2" charset="2"/>
              <a:buChar char="Ø"/>
            </a:pPr>
            <a:r>
              <a:rPr lang="en-US" dirty="0" smtClean="0"/>
              <a:t>Transportation – Improve Member Experience</a:t>
            </a:r>
          </a:p>
          <a:p>
            <a:pPr marL="285750" indent="-285750">
              <a:lnSpc>
                <a:spcPct val="130000"/>
              </a:lnSpc>
              <a:buClr>
                <a:srgbClr val="C00000"/>
              </a:buClr>
              <a:buFont typeface="Wingdings" panose="05000000000000000000" pitchFamily="2" charset="2"/>
              <a:buChar char="Ø"/>
            </a:pPr>
            <a:r>
              <a:rPr lang="en-US" dirty="0" smtClean="0"/>
              <a:t>Cardiovascular Disease Prevention in Members with Diabetes</a:t>
            </a:r>
          </a:p>
          <a:p>
            <a:pPr marL="285750" indent="-285750">
              <a:lnSpc>
                <a:spcPct val="130000"/>
              </a:lnSpc>
              <a:buClr>
                <a:srgbClr val="C00000"/>
              </a:buClr>
              <a:buFont typeface="Wingdings" panose="05000000000000000000" pitchFamily="2" charset="2"/>
              <a:buChar char="Ø"/>
            </a:pPr>
            <a:r>
              <a:rPr lang="en-US" dirty="0" smtClean="0"/>
              <a:t>Timely Completion of Initial/Annual Assessments</a:t>
            </a:r>
          </a:p>
          <a:p>
            <a:pPr marL="285750" indent="-285750">
              <a:lnSpc>
                <a:spcPct val="130000"/>
              </a:lnSpc>
              <a:buClr>
                <a:srgbClr val="C00000"/>
              </a:buClr>
              <a:buFont typeface="Wingdings" panose="05000000000000000000" pitchFamily="2" charset="2"/>
              <a:buChar char="Ø"/>
            </a:pPr>
            <a:r>
              <a:rPr lang="en-US" dirty="0" smtClean="0"/>
              <a:t>Alternatives to Psychiatric Hospitalization</a:t>
            </a:r>
          </a:p>
          <a:p>
            <a:pPr marL="285750" indent="-285750">
              <a:lnSpc>
                <a:spcPct val="130000"/>
              </a:lnSpc>
              <a:buClr>
                <a:srgbClr val="C00000"/>
              </a:buClr>
              <a:buFont typeface="Wingdings" panose="05000000000000000000" pitchFamily="2" charset="2"/>
              <a:buChar char="Ø"/>
            </a:pPr>
            <a:r>
              <a:rPr lang="en-US" dirty="0" smtClean="0"/>
              <a:t>Opiod Abuse/Misuse</a:t>
            </a:r>
          </a:p>
          <a:p>
            <a:pPr marL="285750" indent="-285750">
              <a:lnSpc>
                <a:spcPct val="130000"/>
              </a:lnSpc>
              <a:buClr>
                <a:srgbClr val="C00000"/>
              </a:buClr>
              <a:buFont typeface="Wingdings" panose="05000000000000000000" pitchFamily="2" charset="2"/>
              <a:buChar char="Ø"/>
            </a:pPr>
            <a:r>
              <a:rPr lang="en-US" dirty="0" smtClean="0"/>
              <a:t>Transitions of Care – Preventing Readmissions</a:t>
            </a:r>
          </a:p>
          <a:p>
            <a:pPr marL="285750" indent="-285750">
              <a:lnSpc>
                <a:spcPct val="130000"/>
              </a:lnSpc>
              <a:buClr>
                <a:srgbClr val="C00000"/>
              </a:buClr>
              <a:buFont typeface="Wingdings" panose="05000000000000000000" pitchFamily="2" charset="2"/>
              <a:buChar char="Ø"/>
            </a:pPr>
            <a:r>
              <a:rPr lang="en-US" b="1" dirty="0" smtClean="0">
                <a:solidFill>
                  <a:srgbClr val="C00000"/>
                </a:solidFill>
              </a:rPr>
              <a:t>LTSS Coordinator Engagement</a:t>
            </a:r>
            <a:endParaRPr lang="en-US" b="1" dirty="0">
              <a:solidFill>
                <a:srgbClr val="C00000"/>
              </a:solidFill>
            </a:endParaRPr>
          </a:p>
        </p:txBody>
      </p:sp>
      <p:sp>
        <p:nvSpPr>
          <p:cNvPr id="9" name="TextBox 8"/>
          <p:cNvSpPr txBox="1"/>
          <p:nvPr/>
        </p:nvSpPr>
        <p:spPr>
          <a:xfrm>
            <a:off x="762000" y="4548485"/>
            <a:ext cx="7485575" cy="461665"/>
          </a:xfrm>
          <a:prstGeom prst="rect">
            <a:avLst/>
          </a:prstGeom>
          <a:noFill/>
          <a:ln>
            <a:solidFill>
              <a:srgbClr val="FF0000"/>
            </a:solidFill>
          </a:ln>
        </p:spPr>
        <p:txBody>
          <a:bodyPr wrap="none" rtlCol="0">
            <a:spAutoFit/>
          </a:bodyPr>
          <a:lstStyle/>
          <a:p>
            <a:r>
              <a:rPr lang="en-US" sz="2400" b="1" dirty="0" smtClean="0">
                <a:solidFill>
                  <a:srgbClr val="C00000"/>
                </a:solidFill>
              </a:rPr>
              <a:t>Question: What other areas of focus should we consider?</a:t>
            </a:r>
            <a:endParaRPr lang="en-US" sz="2400" b="1" dirty="0">
              <a:solidFill>
                <a:srgbClr val="C00000"/>
              </a:solidFill>
            </a:endParaRPr>
          </a:p>
        </p:txBody>
      </p:sp>
    </p:spTree>
    <p:extLst>
      <p:ext uri="{BB962C8B-B14F-4D97-AF65-F5344CB8AC3E}">
        <p14:creationId xmlns:p14="http://schemas.microsoft.com/office/powerpoint/2010/main" val="2603308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1809750"/>
            <a:ext cx="7772400" cy="857250"/>
          </a:xfrm>
        </p:spPr>
        <p:txBody>
          <a:bodyPr>
            <a:noAutofit/>
          </a:bodyPr>
          <a:lstStyle/>
          <a:p>
            <a:pPr algn="ctr"/>
            <a:r>
              <a:rPr lang="en-US" sz="2800" dirty="0"/>
              <a:t>The Long </a:t>
            </a:r>
            <a:r>
              <a:rPr lang="en-US" sz="2800" dirty="0" smtClean="0"/>
              <a:t>term Services </a:t>
            </a:r>
            <a:r>
              <a:rPr lang="en-US" sz="2800" dirty="0"/>
              <a:t>and Supports Coordinator (LTSC) </a:t>
            </a:r>
            <a:r>
              <a:rPr lang="en-US" sz="2800" dirty="0" smtClean="0"/>
              <a:t>Role</a:t>
            </a:r>
            <a:br>
              <a:rPr lang="en-US" sz="2800" dirty="0" smtClean="0"/>
            </a:br>
            <a:r>
              <a:rPr lang="en-US" sz="2800" dirty="0"/>
              <a:t/>
            </a:r>
            <a:br>
              <a:rPr lang="en-US" sz="2800" dirty="0"/>
            </a:br>
            <a:r>
              <a:rPr lang="en-US" sz="2800" dirty="0"/>
              <a:t>CCA Quality Improvement Project</a:t>
            </a:r>
          </a:p>
        </p:txBody>
      </p:sp>
    </p:spTree>
    <p:extLst>
      <p:ext uri="{BB962C8B-B14F-4D97-AF65-F5344CB8AC3E}">
        <p14:creationId xmlns:p14="http://schemas.microsoft.com/office/powerpoint/2010/main" val="787233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a:xfrm>
            <a:off x="304800" y="1200150"/>
            <a:ext cx="8686799" cy="3103637"/>
          </a:xfrm>
        </p:spPr>
        <p:txBody>
          <a:bodyPr>
            <a:normAutofit lnSpcReduction="10000"/>
          </a:bodyPr>
          <a:lstStyle/>
          <a:p>
            <a:r>
              <a:rPr lang="en-US" sz="1900" dirty="0" smtClean="0">
                <a:latin typeface="Arial" panose="020B0604020202020204" pitchFamily="34" charset="0"/>
                <a:cs typeface="Arial" panose="020B0604020202020204" pitchFamily="34" charset="0"/>
              </a:rPr>
              <a:t>The LTSC role was envisioned by CMS/MassHealth and mandated as a service to be offered to all One Care members</a:t>
            </a:r>
          </a:p>
          <a:p>
            <a:r>
              <a:rPr lang="en-US" sz="1900" dirty="0" smtClean="0">
                <a:latin typeface="Arial" panose="020B0604020202020204" pitchFamily="34" charset="0"/>
                <a:cs typeface="Arial" panose="020B0604020202020204" pitchFamily="34" charset="0"/>
              </a:rPr>
              <a:t>Key elements of the LTSC role</a:t>
            </a:r>
          </a:p>
          <a:p>
            <a:pPr marL="741363" lvl="1" indent="-284163"/>
            <a:r>
              <a:rPr lang="en-US" sz="1700" dirty="0" smtClean="0">
                <a:latin typeface="Arial" panose="020B0604020202020204" pitchFamily="34" charset="0"/>
                <a:cs typeface="Arial" panose="020B0604020202020204" pitchFamily="34" charset="0"/>
              </a:rPr>
              <a:t>Advocate for the One Care member</a:t>
            </a:r>
          </a:p>
          <a:p>
            <a:pPr marL="741363" lvl="1" indent="-284163"/>
            <a:r>
              <a:rPr lang="en-US" sz="1700" dirty="0" smtClean="0">
                <a:latin typeface="Arial" panose="020B0604020202020204" pitchFamily="34" charset="0"/>
                <a:cs typeface="Arial" panose="020B0604020202020204" pitchFamily="34" charset="0"/>
              </a:rPr>
              <a:t>Engaged at the direction of the member</a:t>
            </a:r>
          </a:p>
          <a:p>
            <a:pPr marL="741363" lvl="1" indent="-284163"/>
            <a:r>
              <a:rPr lang="en-US" sz="1700" dirty="0" smtClean="0">
                <a:latin typeface="Arial" panose="020B0604020202020204" pitchFamily="34" charset="0"/>
                <a:cs typeface="Arial" panose="020B0604020202020204" pitchFamily="34" charset="0"/>
              </a:rPr>
              <a:t>A member of the CCA Interdisciplinary Care Team</a:t>
            </a:r>
          </a:p>
          <a:p>
            <a:pPr marL="741363" lvl="1" indent="-284163"/>
            <a:r>
              <a:rPr lang="en-US" sz="1700" dirty="0" smtClean="0">
                <a:latin typeface="Arial" panose="020B0604020202020204" pitchFamily="34" charset="0"/>
                <a:cs typeface="Arial" panose="020B0604020202020204" pitchFamily="34" charset="0"/>
              </a:rPr>
              <a:t>Promotes independent living, the social model of disability, wellness and recovery model</a:t>
            </a:r>
          </a:p>
          <a:p>
            <a:pPr marL="741363" lvl="1" indent="-284163"/>
            <a:r>
              <a:rPr lang="en-US" sz="1700" dirty="0" smtClean="0">
                <a:latin typeface="Arial" panose="020B0604020202020204" pitchFamily="34" charset="0"/>
                <a:cs typeface="Arial" panose="020B0604020202020204" pitchFamily="34" charset="0"/>
              </a:rPr>
              <a:t>Assesses for, and coordinates and manages Long Term Support Services</a:t>
            </a:r>
          </a:p>
          <a:p>
            <a:pPr marL="741363" lvl="1" indent="-284163"/>
            <a:r>
              <a:rPr lang="en-US" sz="1700" dirty="0" smtClean="0">
                <a:latin typeface="Arial" panose="020B0604020202020204" pitchFamily="34" charset="0"/>
                <a:cs typeface="Arial" panose="020B0604020202020204" pitchFamily="34" charset="0"/>
              </a:rPr>
              <a:t>Assists with identifying and coordinating community resources</a:t>
            </a:r>
          </a:p>
          <a:p>
            <a:pPr lvl="1"/>
            <a:endParaRPr lang="en-US" sz="1700" dirty="0" smtClean="0"/>
          </a:p>
        </p:txBody>
      </p:sp>
      <p:sp>
        <p:nvSpPr>
          <p:cNvPr id="4" name="Text Placeholder 3"/>
          <p:cNvSpPr>
            <a:spLocks noGrp="1"/>
          </p:cNvSpPr>
          <p:nvPr>
            <p:ph type="body" idx="13"/>
          </p:nvPr>
        </p:nvSpPr>
        <p:spPr>
          <a:xfrm>
            <a:off x="514429" y="666750"/>
            <a:ext cx="8229600" cy="467592"/>
          </a:xfrm>
        </p:spPr>
        <p:txBody>
          <a:bodyPr/>
          <a:lstStyle/>
          <a:p>
            <a:r>
              <a:rPr lang="en-US" dirty="0" smtClean="0">
                <a:latin typeface="Arial" panose="020B0604020202020204" pitchFamily="34" charset="0"/>
                <a:cs typeface="Arial" panose="020B0604020202020204" pitchFamily="34" charset="0"/>
              </a:rPr>
              <a:t>The LTSC Role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9677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a:xfrm>
            <a:off x="304800" y="1200150"/>
            <a:ext cx="8686800" cy="3103637"/>
          </a:xfrm>
        </p:spPr>
        <p:txBody>
          <a:bodyPr>
            <a:normAutofit/>
          </a:bodyPr>
          <a:lstStyle/>
          <a:p>
            <a:r>
              <a:rPr lang="en-US" sz="1900" dirty="0" smtClean="0">
                <a:latin typeface="Arial" panose="020B0604020202020204" pitchFamily="34" charset="0"/>
                <a:cs typeface="Arial" panose="020B0604020202020204" pitchFamily="34" charset="0"/>
              </a:rPr>
              <a:t>In the fall of 2014, CCA interviewed members regarding their experience with the offering of the service and with the service of their LTSC (if they had chosen to make use of the service)</a:t>
            </a:r>
          </a:p>
          <a:p>
            <a:r>
              <a:rPr lang="en-US" sz="1900" dirty="0" smtClean="0">
                <a:latin typeface="Arial" panose="020B0604020202020204" pitchFamily="34" charset="0"/>
                <a:cs typeface="Arial" panose="020B0604020202020204" pitchFamily="34" charset="0"/>
              </a:rPr>
              <a:t>Common findings were as follows:</a:t>
            </a:r>
          </a:p>
          <a:p>
            <a:pPr marL="800100" lvl="1" indent="-342900">
              <a:buFont typeface="+mj-lt"/>
              <a:buAutoNum type="arabicPeriod"/>
            </a:pPr>
            <a:r>
              <a:rPr lang="en-US" sz="1800" dirty="0" smtClean="0">
                <a:latin typeface="Arial" panose="020B0604020202020204" pitchFamily="34" charset="0"/>
                <a:cs typeface="Arial" panose="020B0604020202020204" pitchFamily="34" charset="0"/>
              </a:rPr>
              <a:t>The member was not aware of, or did not understand the role of the LTSC</a:t>
            </a:r>
          </a:p>
          <a:p>
            <a:pPr marL="800100" lvl="1" indent="-342900">
              <a:buFont typeface="+mj-lt"/>
              <a:buAutoNum type="arabicPeriod"/>
            </a:pPr>
            <a:r>
              <a:rPr lang="en-US" sz="1800" dirty="0" smtClean="0">
                <a:latin typeface="Arial" panose="020B0604020202020204" pitchFamily="34" charset="0"/>
                <a:cs typeface="Arial" panose="020B0604020202020204" pitchFamily="34" charset="0"/>
              </a:rPr>
              <a:t>The member did not refuse, or did not recall refusing the service of an LTSC</a:t>
            </a:r>
          </a:p>
          <a:p>
            <a:pPr marL="800100" lvl="1" indent="-342900">
              <a:buFont typeface="+mj-lt"/>
              <a:buAutoNum type="arabicPeriod"/>
            </a:pPr>
            <a:r>
              <a:rPr lang="en-US" sz="1800" dirty="0" smtClean="0">
                <a:latin typeface="Arial" panose="020B0604020202020204" pitchFamily="34" charset="0"/>
                <a:cs typeface="Arial" panose="020B0604020202020204" pitchFamily="34" charset="0"/>
              </a:rPr>
              <a:t>Members that were assigned an LTSC did not know who the person was or how they related to the rest of the care team.</a:t>
            </a:r>
            <a:endParaRPr lang="en-US" sz="1800" dirty="0">
              <a:latin typeface="Arial" panose="020B0604020202020204" pitchFamily="34" charset="0"/>
              <a:cs typeface="Arial" panose="020B0604020202020204" pitchFamily="34" charset="0"/>
            </a:endParaRPr>
          </a:p>
        </p:txBody>
      </p:sp>
      <p:sp>
        <p:nvSpPr>
          <p:cNvPr id="4" name="Text Placeholder 3"/>
          <p:cNvSpPr>
            <a:spLocks noGrp="1"/>
          </p:cNvSpPr>
          <p:nvPr>
            <p:ph type="body" idx="13"/>
          </p:nvPr>
        </p:nvSpPr>
        <p:spPr>
          <a:xfrm>
            <a:off x="514429" y="666750"/>
            <a:ext cx="8229600" cy="467592"/>
          </a:xfrm>
        </p:spPr>
        <p:txBody>
          <a:bodyPr/>
          <a:lstStyle/>
          <a:p>
            <a:r>
              <a:rPr lang="en-US" dirty="0" smtClean="0">
                <a:latin typeface="Arial" panose="020B0604020202020204" pitchFamily="34" charset="0"/>
                <a:cs typeface="Arial" panose="020B0604020202020204" pitchFamily="34" charset="0"/>
              </a:rPr>
              <a:t>Findings From </a:t>
            </a:r>
            <a:r>
              <a:rPr lang="en-US" u="sng" dirty="0" smtClean="0">
                <a:latin typeface="Arial" panose="020B0604020202020204" pitchFamily="34" charset="0"/>
                <a:cs typeface="Arial" panose="020B0604020202020204" pitchFamily="34" charset="0"/>
              </a:rPr>
              <a:t>2014</a:t>
            </a:r>
            <a:r>
              <a:rPr lang="en-US" dirty="0" smtClean="0">
                <a:latin typeface="Arial" panose="020B0604020202020204" pitchFamily="34" charset="0"/>
                <a:cs typeface="Arial" panose="020B0604020202020204" pitchFamily="34" charset="0"/>
              </a:rPr>
              <a:t> Interviews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2282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noted</a:t>
            </a:r>
            <a:endParaRPr lang="en-US" dirty="0"/>
          </a:p>
        </p:txBody>
      </p:sp>
      <p:sp>
        <p:nvSpPr>
          <p:cNvPr id="3" name="Content Placeholder 2"/>
          <p:cNvSpPr>
            <a:spLocks noGrp="1"/>
          </p:cNvSpPr>
          <p:nvPr>
            <p:ph idx="1"/>
          </p:nvPr>
        </p:nvSpPr>
        <p:spPr>
          <a:xfrm>
            <a:off x="514429" y="819150"/>
            <a:ext cx="8229600" cy="3484637"/>
          </a:xfrm>
        </p:spPr>
        <p:txBody>
          <a:bodyPr/>
          <a:lstStyle/>
          <a:p>
            <a:pPr marL="0" indent="-457200">
              <a:spcBef>
                <a:spcPts val="0"/>
              </a:spcBef>
              <a:spcAft>
                <a:spcPts val="0"/>
              </a:spcAft>
              <a:buFont typeface="+mj-lt"/>
              <a:buAutoNum type="arabicPeriod"/>
            </a:pPr>
            <a:r>
              <a:rPr lang="en-US" sz="2000" dirty="0" smtClean="0">
                <a:latin typeface="Arial" panose="020B0604020202020204" pitchFamily="34" charset="0"/>
                <a:cs typeface="Arial" panose="020B0604020202020204" pitchFamily="34" charset="0"/>
              </a:rPr>
              <a:t>Suboptimal communication with members</a:t>
            </a:r>
          </a:p>
          <a:p>
            <a:pPr marL="857250" lvl="3">
              <a:spcBef>
                <a:spcPts val="0"/>
              </a:spcBef>
            </a:pPr>
            <a:r>
              <a:rPr lang="en-US" dirty="0">
                <a:latin typeface="Arial" panose="020B0604020202020204" pitchFamily="34" charset="0"/>
                <a:cs typeface="Arial" panose="020B0604020202020204" pitchFamily="34" charset="0"/>
              </a:rPr>
              <a:t>c</a:t>
            </a:r>
            <a:r>
              <a:rPr lang="en-US" dirty="0" smtClean="0">
                <a:latin typeface="Arial" panose="020B0604020202020204" pitchFamily="34" charset="0"/>
                <a:cs typeface="Arial" panose="020B0604020202020204" pitchFamily="34" charset="0"/>
              </a:rPr>
              <a:t>ontent, timing, means</a:t>
            </a:r>
          </a:p>
          <a:p>
            <a:pPr marL="857250" lvl="3">
              <a:spcBef>
                <a:spcPts val="0"/>
              </a:spcBef>
            </a:pPr>
            <a:endParaRPr lang="en-US" sz="800" dirty="0" smtClean="0">
              <a:latin typeface="Arial" panose="020B0604020202020204" pitchFamily="34" charset="0"/>
              <a:cs typeface="Arial" panose="020B0604020202020204" pitchFamily="34" charset="0"/>
            </a:endParaRPr>
          </a:p>
          <a:p>
            <a:pPr marL="457200" indent="-457200">
              <a:buFont typeface="+mj-lt"/>
              <a:buAutoNum type="arabicPeriod"/>
            </a:pPr>
            <a:r>
              <a:rPr lang="en-US" sz="2000" dirty="0" smtClean="0">
                <a:latin typeface="Arial" panose="020B0604020202020204" pitchFamily="34" charset="0"/>
                <a:cs typeface="Arial" panose="020B0604020202020204" pitchFamily="34" charset="0"/>
              </a:rPr>
              <a:t>Lack of clarity/agreement within and/or between CCA and organizations providing LTSC services as to the specific roles and responsibilities of the LTSC</a:t>
            </a:r>
          </a:p>
          <a:p>
            <a:pPr marL="457200" indent="-457200">
              <a:buFont typeface="+mj-lt"/>
              <a:buAutoNum type="arabicPeriod"/>
            </a:pPr>
            <a:r>
              <a:rPr lang="en-US" sz="2000" dirty="0" smtClean="0">
                <a:latin typeface="Arial" panose="020B0604020202020204" pitchFamily="34" charset="0"/>
                <a:cs typeface="Arial" panose="020B0604020202020204" pitchFamily="34" charset="0"/>
              </a:rPr>
              <a:t>Overlap between the LTSC role and the roles of other care team members</a:t>
            </a:r>
          </a:p>
          <a:p>
            <a:pPr marL="0" indent="0">
              <a:buNone/>
            </a:pPr>
            <a:endParaRPr lang="en-US" dirty="0"/>
          </a:p>
        </p:txBody>
      </p:sp>
    </p:spTree>
    <p:extLst>
      <p:ext uri="{BB962C8B-B14F-4D97-AF65-F5344CB8AC3E}">
        <p14:creationId xmlns:p14="http://schemas.microsoft.com/office/powerpoint/2010/main" val="2911780444"/>
      </p:ext>
    </p:extLst>
  </p:cSld>
  <p:clrMapOvr>
    <a:masterClrMapping/>
  </p:clrMapOvr>
</p:sld>
</file>

<file path=ppt/theme/theme1.xml><?xml version="1.0" encoding="utf-8"?>
<a:theme xmlns:a="http://schemas.openxmlformats.org/drawingml/2006/main" name="Default Theme">
  <a:themeElements>
    <a:clrScheme name="CommCareAlliance 1">
      <a:dk1>
        <a:sysClr val="windowText" lastClr="000000"/>
      </a:dk1>
      <a:lt1>
        <a:sysClr val="window" lastClr="FFFFFF"/>
      </a:lt1>
      <a:dk2>
        <a:srgbClr val="741518"/>
      </a:dk2>
      <a:lt2>
        <a:srgbClr val="E49A41"/>
      </a:lt2>
      <a:accent1>
        <a:srgbClr val="641011"/>
      </a:accent1>
      <a:accent2>
        <a:srgbClr val="E4872C"/>
      </a:accent2>
      <a:accent3>
        <a:srgbClr val="641011"/>
      </a:accent3>
      <a:accent4>
        <a:srgbClr val="E57318"/>
      </a:accent4>
      <a:accent5>
        <a:srgbClr val="540D0C"/>
      </a:accent5>
      <a:accent6>
        <a:srgbClr val="E4872C"/>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Relationships xmlns="http://schemas.openxmlformats.org/package/2006/relationships">
  <Relationship Id="rId1" Type="http://schemas.openxmlformats.org/officeDocument/2006/relationships/customXmlProps" Target="itemProps1.xml"/>
</Relationships>

</file>

<file path=customXml/_rels/item2.xml.rels><?xml version="1.0" encoding="UTF-8"?>

<Relationships xmlns="http://schemas.openxmlformats.org/package/2006/relationships">
  <Relationship Id="rId1" Type="http://schemas.openxmlformats.org/officeDocument/2006/relationships/customXmlProps" Target="itemProps2.xml"/>
</Relationships>

</file>

<file path=customXml/_rels/item3.xml.rels><?xml version="1.0" encoding="UTF-8"?>

<Relationships xmlns="http://schemas.openxmlformats.org/package/2006/relationships">
  <Relationship Id="rId1" Type="http://schemas.openxmlformats.org/officeDocument/2006/relationships/customXmlProps" Target="itemProps3.xml"/>
</Relationships>

</file>

<file path=customXml/_rels/item4.xml.rels><?xml version="1.0" encoding="UTF-8"?>

<Relationships xmlns="http://schemas.openxmlformats.org/package/2006/relationships">
  <Relationship Id="rId1" Type="http://schemas.openxmlformats.org/officeDocument/2006/relationships/customXmlProps" Target="itemProps4.xml"/>
</Relationships>

</file>

<file path=customXml/item1.xml><?xml version="1.0" encoding="utf-8"?>
<p:properties xmlns:p="http://schemas.microsoft.com/office/2006/metadata/properties" xmlns:xsi="http://www.w3.org/2001/XMLSchema-instance" xmlns:pc="http://schemas.microsoft.com/office/infopath/2007/PartnerControls">
  <documentManagement>
    <TemplatesTaxHTField0 xmlns="0a8a5e7a-d595-405a-8394-910ed52488b0">
      <Terms xmlns="http://schemas.microsoft.com/office/infopath/2007/PartnerControls"/>
    </TemplatesTaxHTField0>
    <DepartmentsTaxHTField0 xmlns="0a8a5e7a-d595-405a-8394-910ed52488b0">
      <Terms xmlns="http://schemas.microsoft.com/office/infopath/2007/PartnerControls"/>
    </DepartmentsTaxHTField0>
    <Article_x0020_AuthorsTaxHTField0 xmlns="0a8a5e7a-d595-405a-8394-910ed52488b0">
      <Terms xmlns="http://schemas.microsoft.com/office/infopath/2007/PartnerControls"/>
    </Article_x0020_AuthorsTaxHTField0>
    <TaxCatchAll xmlns="902c1b38-6083-4671-9c60-a31a848a59f7"/>
    <PacketsTaxHTField0 xmlns="0a8a5e7a-d595-405a-8394-910ed52488b0">
      <Terms xmlns="http://schemas.microsoft.com/office/infopath/2007/PartnerControls"/>
    </PacketsTaxHTField0>
    <Approved_x0020_for_x0020_Public_x0020_ConsumptionTaxHTField0 xmlns="0a8a5e7a-d595-405a-8394-910ed52488b0">
      <Terms xmlns="http://schemas.microsoft.com/office/infopath/2007/PartnerControls"/>
    </Approved_x0020_for_x0020_Public_x0020_ConsumptionTaxHTField0>
    <Member_x0020_DocumentsTaxHTField0 xmlns="0a8a5e7a-d595-405a-8394-910ed52488b0">
      <Terms xmlns="http://schemas.microsoft.com/office/infopath/2007/PartnerControls"/>
    </Member_x0020_DocumentsTaxHTField0>
    <_dlc_DocId xmlns="902c1b38-6083-4671-9c60-a31a848a59f7">HMZW7RJ6V436-86-23858</_dlc_DocId>
    <_dlc_DocIdUrl xmlns="902c1b38-6083-4671-9c60-a31a848a59f7">
      <Url>https://commonground.commonwealthcare.org/departments/CC/_layouts/DocIdRedir.aspx?ID=HMZW7RJ6V436-86-23858</Url>
      <Description>HMZW7RJ6V436-86-23858</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40AC3CDB49F1F244BD6F3D8E30D47072" ma:contentTypeVersion="15" ma:contentTypeDescription="Create a new document." ma:contentTypeScope="" ma:versionID="ff8c7f9141ba02b75cc2ab7755008064">
  <xsd:schema xmlns:xsd="http://www.w3.org/2001/XMLSchema" xmlns:xs="http://www.w3.org/2001/XMLSchema" xmlns:p="http://schemas.microsoft.com/office/2006/metadata/properties" xmlns:ns2="902c1b38-6083-4671-9c60-a31a848a59f7" xmlns:ns3="0a8a5e7a-d595-405a-8394-910ed52488b0" targetNamespace="http://schemas.microsoft.com/office/2006/metadata/properties" ma:root="true" ma:fieldsID="98668a8b81c0e82a8fc47e1c9e3456f0" ns2:_="" ns3:_="">
    <xsd:import namespace="902c1b38-6083-4671-9c60-a31a848a59f7"/>
    <xsd:import namespace="0a8a5e7a-d595-405a-8394-910ed52488b0"/>
    <xsd:element name="properties">
      <xsd:complexType>
        <xsd:sequence>
          <xsd:element name="documentManagement">
            <xsd:complexType>
              <xsd:all>
                <xsd:element ref="ns2:_dlc_DocId" minOccurs="0"/>
                <xsd:element ref="ns2:_dlc_DocIdUrl" minOccurs="0"/>
                <xsd:element ref="ns2:_dlc_DocIdPersistId" minOccurs="0"/>
                <xsd:element ref="ns3:DepartmentsTaxHTField0" minOccurs="0"/>
                <xsd:element ref="ns2:TaxCatchAll" minOccurs="0"/>
                <xsd:element ref="ns3:TemplatesTaxHTField0" minOccurs="0"/>
                <xsd:element ref="ns3:PacketsTaxHTField0" minOccurs="0"/>
                <xsd:element ref="ns3:Member_x0020_DocumentsTaxHTField0" minOccurs="0"/>
                <xsd:element ref="ns3:Approved_x0020_for_x0020_Public_x0020_ConsumptionTaxHTField0" minOccurs="0"/>
                <xsd:element ref="ns3:Article_x0020_AuthorsTaxHTField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2c1b38-6083-4671-9c60-a31a848a59f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3" nillable="true" ma:displayName="Taxonomy Catch All Column" ma:hidden="true" ma:list="{c34966e3-cfd0-45c4-96bf-f69f91d4601f}" ma:internalName="TaxCatchAll" ma:showField="CatchAllData" ma:web="902c1b38-6083-4671-9c60-a31a848a59f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a8a5e7a-d595-405a-8394-910ed52488b0" elementFormDefault="qualified">
    <xsd:import namespace="http://schemas.microsoft.com/office/2006/documentManagement/types"/>
    <xsd:import namespace="http://schemas.microsoft.com/office/infopath/2007/PartnerControls"/>
    <xsd:element name="DepartmentsTaxHTField0" ma:index="12" nillable="true" ma:taxonomy="true" ma:internalName="DepartmentsTaxHTField0" ma:taxonomyFieldName="Departments" ma:displayName="Department" ma:readOnly="false" ma:default="" ma:fieldId="{ee4beab3-63df-44fe-bae3-5ce095427af5}" ma:sspId="826aafc7-9ec0-4a1f-b859-f5a9e4a36f3a" ma:termSetId="dbfb2a1e-e131-455e-af58-749447f2e2aa" ma:anchorId="00000000-0000-0000-0000-000000000000" ma:open="false" ma:isKeyword="false">
      <xsd:complexType>
        <xsd:sequence>
          <xsd:element ref="pc:Terms" minOccurs="0" maxOccurs="1"/>
        </xsd:sequence>
      </xsd:complexType>
    </xsd:element>
    <xsd:element name="TemplatesTaxHTField0" ma:index="15" nillable="true" ma:taxonomy="true" ma:internalName="TemplatesTaxHTField0" ma:taxonomyFieldName="Templates" ma:displayName="Templates" ma:default="" ma:fieldId="{8b901494-d00f-41fe-bf8d-2508930d2016}" ma:taxonomyMulti="true" ma:sspId="826aafc7-9ec0-4a1f-b859-f5a9e4a36f3a" ma:termSetId="dbfb2a1e-e131-455e-af58-749447f2e2aa" ma:anchorId="e48ef40f-52ba-45cd-bacb-c00e90b8b89f" ma:open="false" ma:isKeyword="false">
      <xsd:complexType>
        <xsd:sequence>
          <xsd:element ref="pc:Terms" minOccurs="0" maxOccurs="1"/>
        </xsd:sequence>
      </xsd:complexType>
    </xsd:element>
    <xsd:element name="PacketsTaxHTField0" ma:index="17" nillable="true" ma:taxonomy="true" ma:internalName="PacketsTaxHTField0" ma:taxonomyFieldName="Packets" ma:displayName="Packets" ma:default="" ma:fieldId="{9fea0d36-a4bc-42b8-8afb-b4a8c4c74fe8}" ma:taxonomyMulti="true" ma:sspId="826aafc7-9ec0-4a1f-b859-f5a9e4a36f3a" ma:termSetId="dbfb2a1e-e131-455e-af58-749447f2e2aa" ma:anchorId="99dfcc86-57f4-4886-bae0-43a45c67b1cc" ma:open="false" ma:isKeyword="false">
      <xsd:complexType>
        <xsd:sequence>
          <xsd:element ref="pc:Terms" minOccurs="0" maxOccurs="1"/>
        </xsd:sequence>
      </xsd:complexType>
    </xsd:element>
    <xsd:element name="Member_x0020_DocumentsTaxHTField0" ma:index="19" nillable="true" ma:taxonomy="true" ma:internalName="Member_x0020_DocumentsTaxHTField0" ma:taxonomyFieldName="Member_x0020_Documents" ma:displayName="Member Documents" ma:default="" ma:fieldId="{50999a44-0297-47e6-a968-2b4cc418cac2}" ma:taxonomyMulti="true" ma:sspId="826aafc7-9ec0-4a1f-b859-f5a9e4a36f3a" ma:termSetId="dbfb2a1e-e131-455e-af58-749447f2e2aa" ma:anchorId="05136dab-871f-46f4-aa5f-bad1043eede0" ma:open="false" ma:isKeyword="false">
      <xsd:complexType>
        <xsd:sequence>
          <xsd:element ref="pc:Terms" minOccurs="0" maxOccurs="1"/>
        </xsd:sequence>
      </xsd:complexType>
    </xsd:element>
    <xsd:element name="Approved_x0020_for_x0020_Public_x0020_ConsumptionTaxHTField0" ma:index="21" nillable="true" ma:taxonomy="true" ma:internalName="Approved_x0020_for_x0020_Public_x0020_ConsumptionTaxHTField0" ma:taxonomyFieldName="Approved_x0020_for_x0020_Public_x0020_Consumption" ma:displayName="Approved for Public Consumption" ma:default="" ma:fieldId="{da5783c9-e237-4dbe-9f21-a567121f5bb9}" ma:taxonomyMulti="true" ma:sspId="826aafc7-9ec0-4a1f-b859-f5a9e4a36f3a" ma:termSetId="dbfb2a1e-e131-455e-af58-749447f2e2aa" ma:anchorId="e60ebc67-803d-4c9c-abb7-6fd34b47c087" ma:open="false" ma:isKeyword="false">
      <xsd:complexType>
        <xsd:sequence>
          <xsd:element ref="pc:Terms" minOccurs="0" maxOccurs="1"/>
        </xsd:sequence>
      </xsd:complexType>
    </xsd:element>
    <xsd:element name="Article_x0020_AuthorsTaxHTField0" ma:index="23" nillable="true" ma:taxonomy="true" ma:internalName="Article_x0020_AuthorsTaxHTField0" ma:taxonomyFieldName="Article_x0020_Authors" ma:displayName="Article Authors" ma:default="" ma:fieldId="{338941b5-7c22-4f45-b216-3a1112627966}" ma:taxonomyMulti="true" ma:sspId="826aafc7-9ec0-4a1f-b859-f5a9e4a36f3a" ma:termSetId="dbfb2a1e-e131-455e-af58-749447f2e2aa" ma:anchorId="8313c9fc-ab11-4498-9ba1-bac44eb43ecd"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04FC58-8BFD-427D-A437-1C2BAF7DE19B}">
  <ds:schemaRefs>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http://purl.org/dc/terms/"/>
    <ds:schemaRef ds:uri="http://purl.org/dc/elements/1.1/"/>
    <ds:schemaRef ds:uri="http://purl.org/dc/dcmitype/"/>
    <ds:schemaRef ds:uri="http://schemas.microsoft.com/office/infopath/2007/PartnerControls"/>
    <ds:schemaRef ds:uri="0a8a5e7a-d595-405a-8394-910ed52488b0"/>
    <ds:schemaRef ds:uri="902c1b38-6083-4671-9c60-a31a848a59f7"/>
  </ds:schemaRefs>
</ds:datastoreItem>
</file>

<file path=customXml/itemProps2.xml><?xml version="1.0" encoding="utf-8"?>
<ds:datastoreItem xmlns:ds="http://schemas.openxmlformats.org/officeDocument/2006/customXml" ds:itemID="{7DA35FBC-628A-4743-8716-695FC69F5B35}">
  <ds:schemaRefs>
    <ds:schemaRef ds:uri="http://schemas.microsoft.com/sharepoint/events"/>
  </ds:schemaRefs>
</ds:datastoreItem>
</file>

<file path=customXml/itemProps3.xml><?xml version="1.0" encoding="utf-8"?>
<ds:datastoreItem xmlns:ds="http://schemas.openxmlformats.org/officeDocument/2006/customXml" ds:itemID="{4D5E80BC-66D6-4530-A468-3740139C53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2c1b38-6083-4671-9c60-a31a848a59f7"/>
    <ds:schemaRef ds:uri="0a8a5e7a-d595-405a-8394-910ed52488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A704817B-9717-4FFF-A179-8F58D393C7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CCA Power Point Template</Template>
  <TotalTime>784</TotalTime>
  <Words>1062</Words>
  <Application>Microsoft Office PowerPoint</Application>
  <PresentationFormat>On-screen Show (16:9)</PresentationFormat>
  <Paragraphs>155</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Default Theme</vt:lpstr>
      <vt:lpstr>Quality program overview  The Long TERM Services and Supports Coordinator (LTSC) Role CCA Quality Improvement Project</vt:lpstr>
      <vt:lpstr>PowerPoint Presentation</vt:lpstr>
      <vt:lpstr>PowerPoint Presentation</vt:lpstr>
      <vt:lpstr>PowerPoint Presentation</vt:lpstr>
      <vt:lpstr>PowerPoint Presentation</vt:lpstr>
      <vt:lpstr>The Long term Services and Supports Coordinator (LTSC) Role  CCA Quality Improvement Project</vt:lpstr>
      <vt:lpstr>Background</vt:lpstr>
      <vt:lpstr>Background</vt:lpstr>
      <vt:lpstr>Barriers noted</vt:lpstr>
      <vt:lpstr>interventions</vt:lpstr>
      <vt:lpstr>Findings of summer 2016 interviews</vt:lpstr>
      <vt:lpstr>comments from interviewees</vt:lpstr>
      <vt:lpstr>comments from interviewees</vt:lpstr>
      <vt:lpstr>Suggestions from CCA  Consumer Advisory Committees</vt:lpstr>
      <vt:lpstr>Suggestions from CCA  Consumer Advisory Committees</vt:lpstr>
      <vt:lpstr>Addressing Opportunities for improvement</vt:lpstr>
      <vt:lpstr>Addressing Opportunities for improvement</vt:lpstr>
      <vt:lpstr>New priority QIP </vt:lpstr>
      <vt:lpstr>Thank you </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2013-11-08T17:27:39Z</dcterms:created>
  <dc:creator>Claudia Arnoff</dc:creator>
  <lastModifiedBy>Larry Gottlieb</lastModifiedBy>
  <lastPrinted>2016-11-11T17:22:37Z</lastPrinted>
  <dcterms:modified xsi:type="dcterms:W3CDTF">2016-11-16T16:15:39Z</dcterms:modified>
  <revision>70</revision>
  <dc:title>CCA PowerPoint Template New Logo</dc:title>
</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0x01010040AC3CDB49F1F244BD6F3D8E30D47072</vt:lpwstr>
  </property>
  <property fmtid="{D5CDD505-2E9C-101B-9397-08002B2CF9AE}" pid="3" name="_dlc_DocIdItemGuid">
    <vt:lpwstr>cb63e717-b114-44a4-b713-c043809edf42</vt:lpwstr>
  </property>
  <property fmtid="{D5CDD505-2E9C-101B-9397-08002B2CF9AE}" pid="4" name="Templates">
    <vt:lpwstr/>
  </property>
  <property fmtid="{D5CDD505-2E9C-101B-9397-08002B2CF9AE}" pid="5" name="Article Authors">
    <vt:lpwstr/>
  </property>
  <property fmtid="{D5CDD505-2E9C-101B-9397-08002B2CF9AE}" pid="6" name="Departments">
    <vt:lpwstr/>
  </property>
  <property fmtid="{D5CDD505-2E9C-101B-9397-08002B2CF9AE}" pid="7" name="Packets">
    <vt:lpwstr/>
  </property>
  <property fmtid="{D5CDD505-2E9C-101B-9397-08002B2CF9AE}" pid="8" name="Approved for Public Consumption">
    <vt:lpwstr/>
  </property>
  <property fmtid="{D5CDD505-2E9C-101B-9397-08002B2CF9AE}" pid="9" name="Member Documents">
    <vt:lpwstr/>
  </property>
</Properties>
</file>