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19"/>
  </p:notesMasterIdLst>
  <p:sldIdLst>
    <p:sldId id="275"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8AB3FA-A29B-4212-AEF4-414A5245C78C}" v="27" dt="2025-10-06T20:01:55.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guste, Myesha M. (OGR)" userId="f5ad1cf4-c5ae-45f6-ba64-e59028595ad7" providerId="ADAL" clId="{B737DD86-857B-45A5-89DD-5AF858FF9289}"/>
    <pc:docChg chg="undo redo custSel addSld delSld modSld sldOrd">
      <pc:chgData name="Auguste, Myesha M. (OGR)" userId="f5ad1cf4-c5ae-45f6-ba64-e59028595ad7" providerId="ADAL" clId="{B737DD86-857B-45A5-89DD-5AF858FF9289}" dt="2025-10-09T20:44:02.764" v="297" actId="20577"/>
      <pc:docMkLst>
        <pc:docMk/>
      </pc:docMkLst>
      <pc:sldChg chg="del">
        <pc:chgData name="Auguste, Myesha M. (OGR)" userId="f5ad1cf4-c5ae-45f6-ba64-e59028595ad7" providerId="ADAL" clId="{B737DD86-857B-45A5-89DD-5AF858FF9289}" dt="2025-10-06T19:57:19.208" v="218" actId="47"/>
        <pc:sldMkLst>
          <pc:docMk/>
          <pc:sldMk cId="405992939" sldId="256"/>
        </pc:sldMkLst>
      </pc:sldChg>
      <pc:sldChg chg="del">
        <pc:chgData name="Auguste, Myesha M. (OGR)" userId="f5ad1cf4-c5ae-45f6-ba64-e59028595ad7" providerId="ADAL" clId="{B737DD86-857B-45A5-89DD-5AF858FF9289}" dt="2025-10-06T19:57:29.351" v="220" actId="47"/>
        <pc:sldMkLst>
          <pc:docMk/>
          <pc:sldMk cId="58802499" sldId="257"/>
        </pc:sldMkLst>
      </pc:sldChg>
      <pc:sldChg chg="modSp del mod ord">
        <pc:chgData name="Auguste, Myesha M. (OGR)" userId="f5ad1cf4-c5ae-45f6-ba64-e59028595ad7" providerId="ADAL" clId="{B737DD86-857B-45A5-89DD-5AF858FF9289}" dt="2025-09-26T11:47:32.929" v="215" actId="47"/>
        <pc:sldMkLst>
          <pc:docMk/>
          <pc:sldMk cId="4184772609" sldId="259"/>
        </pc:sldMkLst>
      </pc:sldChg>
      <pc:sldChg chg="addSp modSp del mod">
        <pc:chgData name="Auguste, Myesha M. (OGR)" userId="f5ad1cf4-c5ae-45f6-ba64-e59028595ad7" providerId="ADAL" clId="{B737DD86-857B-45A5-89DD-5AF858FF9289}" dt="2025-10-06T19:57:52.346" v="224" actId="47"/>
        <pc:sldMkLst>
          <pc:docMk/>
          <pc:sldMk cId="491306655" sldId="260"/>
        </pc:sldMkLst>
      </pc:sldChg>
      <pc:sldChg chg="modSp del mod">
        <pc:chgData name="Auguste, Myesha M. (OGR)" userId="f5ad1cf4-c5ae-45f6-ba64-e59028595ad7" providerId="ADAL" clId="{B737DD86-857B-45A5-89DD-5AF858FF9289}" dt="2025-10-06T19:58:21.412" v="228" actId="47"/>
        <pc:sldMkLst>
          <pc:docMk/>
          <pc:sldMk cId="1332391871" sldId="261"/>
        </pc:sldMkLst>
      </pc:sldChg>
      <pc:sldChg chg="del">
        <pc:chgData name="Auguste, Myesha M. (OGR)" userId="f5ad1cf4-c5ae-45f6-ba64-e59028595ad7" providerId="ADAL" clId="{B737DD86-857B-45A5-89DD-5AF858FF9289}" dt="2025-10-06T19:58:50.545" v="230" actId="47"/>
        <pc:sldMkLst>
          <pc:docMk/>
          <pc:sldMk cId="86114452" sldId="262"/>
        </pc:sldMkLst>
      </pc:sldChg>
      <pc:sldChg chg="del">
        <pc:chgData name="Auguste, Myesha M. (OGR)" userId="f5ad1cf4-c5ae-45f6-ba64-e59028595ad7" providerId="ADAL" clId="{B737DD86-857B-45A5-89DD-5AF858FF9289}" dt="2025-10-06T19:59:08.341" v="232" actId="47"/>
        <pc:sldMkLst>
          <pc:docMk/>
          <pc:sldMk cId="3996484247" sldId="263"/>
        </pc:sldMkLst>
      </pc:sldChg>
      <pc:sldChg chg="del">
        <pc:chgData name="Auguste, Myesha M. (OGR)" userId="f5ad1cf4-c5ae-45f6-ba64-e59028595ad7" providerId="ADAL" clId="{B737DD86-857B-45A5-89DD-5AF858FF9289}" dt="2025-10-06T19:59:18.440" v="234" actId="47"/>
        <pc:sldMkLst>
          <pc:docMk/>
          <pc:sldMk cId="1509280388" sldId="264"/>
        </pc:sldMkLst>
      </pc:sldChg>
      <pc:sldChg chg="del">
        <pc:chgData name="Auguste, Myesha M. (OGR)" userId="f5ad1cf4-c5ae-45f6-ba64-e59028595ad7" providerId="ADAL" clId="{B737DD86-857B-45A5-89DD-5AF858FF9289}" dt="2025-10-06T19:59:38.997" v="236" actId="47"/>
        <pc:sldMkLst>
          <pc:docMk/>
          <pc:sldMk cId="758977653" sldId="265"/>
        </pc:sldMkLst>
      </pc:sldChg>
      <pc:sldChg chg="del">
        <pc:chgData name="Auguste, Myesha M. (OGR)" userId="f5ad1cf4-c5ae-45f6-ba64-e59028595ad7" providerId="ADAL" clId="{B737DD86-857B-45A5-89DD-5AF858FF9289}" dt="2025-10-06T20:00:29.925" v="240" actId="47"/>
        <pc:sldMkLst>
          <pc:docMk/>
          <pc:sldMk cId="3803818683" sldId="266"/>
        </pc:sldMkLst>
      </pc:sldChg>
      <pc:sldChg chg="del">
        <pc:chgData name="Auguste, Myesha M. (OGR)" userId="f5ad1cf4-c5ae-45f6-ba64-e59028595ad7" providerId="ADAL" clId="{B737DD86-857B-45A5-89DD-5AF858FF9289}" dt="2025-10-06T20:00:45.324" v="242" actId="47"/>
        <pc:sldMkLst>
          <pc:docMk/>
          <pc:sldMk cId="3510372079" sldId="267"/>
        </pc:sldMkLst>
      </pc:sldChg>
      <pc:sldChg chg="modSp del mod">
        <pc:chgData name="Auguste, Myesha M. (OGR)" userId="f5ad1cf4-c5ae-45f6-ba64-e59028595ad7" providerId="ADAL" clId="{B737DD86-857B-45A5-89DD-5AF858FF9289}" dt="2025-10-06T20:00:58.296" v="244" actId="47"/>
        <pc:sldMkLst>
          <pc:docMk/>
          <pc:sldMk cId="930708631" sldId="268"/>
        </pc:sldMkLst>
      </pc:sldChg>
      <pc:sldChg chg="modSp del mod">
        <pc:chgData name="Auguste, Myesha M. (OGR)" userId="f5ad1cf4-c5ae-45f6-ba64-e59028595ad7" providerId="ADAL" clId="{B737DD86-857B-45A5-89DD-5AF858FF9289}" dt="2025-10-06T20:01:33.810" v="246" actId="47"/>
        <pc:sldMkLst>
          <pc:docMk/>
          <pc:sldMk cId="72012864" sldId="269"/>
        </pc:sldMkLst>
      </pc:sldChg>
      <pc:sldChg chg="modSp del mod">
        <pc:chgData name="Auguste, Myesha M. (OGR)" userId="f5ad1cf4-c5ae-45f6-ba64-e59028595ad7" providerId="ADAL" clId="{B737DD86-857B-45A5-89DD-5AF858FF9289}" dt="2025-10-06T20:01:46.007" v="248" actId="47"/>
        <pc:sldMkLst>
          <pc:docMk/>
          <pc:sldMk cId="308773613" sldId="270"/>
        </pc:sldMkLst>
      </pc:sldChg>
      <pc:sldChg chg="del">
        <pc:chgData name="Auguste, Myesha M. (OGR)" userId="f5ad1cf4-c5ae-45f6-ba64-e59028595ad7" providerId="ADAL" clId="{B737DD86-857B-45A5-89DD-5AF858FF9289}" dt="2025-10-06T20:01:56.526" v="250" actId="47"/>
        <pc:sldMkLst>
          <pc:docMk/>
          <pc:sldMk cId="3677119620" sldId="271"/>
        </pc:sldMkLst>
      </pc:sldChg>
      <pc:sldChg chg="addSp modSp del mod ord">
        <pc:chgData name="Auguste, Myesha M. (OGR)" userId="f5ad1cf4-c5ae-45f6-ba64-e59028595ad7" providerId="ADAL" clId="{B737DD86-857B-45A5-89DD-5AF858FF9289}" dt="2025-10-06T19:57:40.211" v="222" actId="47"/>
        <pc:sldMkLst>
          <pc:docMk/>
          <pc:sldMk cId="4265534011" sldId="272"/>
        </pc:sldMkLst>
      </pc:sldChg>
      <pc:sldChg chg="modSp del mod">
        <pc:chgData name="Auguste, Myesha M. (OGR)" userId="f5ad1cf4-c5ae-45f6-ba64-e59028595ad7" providerId="ADAL" clId="{B737DD86-857B-45A5-89DD-5AF858FF9289}" dt="2025-10-06T19:58:04.907" v="226" actId="47"/>
        <pc:sldMkLst>
          <pc:docMk/>
          <pc:sldMk cId="1573964554" sldId="273"/>
        </pc:sldMkLst>
      </pc:sldChg>
      <pc:sldChg chg="del">
        <pc:chgData name="Auguste, Myesha M. (OGR)" userId="f5ad1cf4-c5ae-45f6-ba64-e59028595ad7" providerId="ADAL" clId="{B737DD86-857B-45A5-89DD-5AF858FF9289}" dt="2025-10-06T19:59:54.590" v="238" actId="47"/>
        <pc:sldMkLst>
          <pc:docMk/>
          <pc:sldMk cId="3206244792" sldId="274"/>
        </pc:sldMkLst>
      </pc:sldChg>
      <pc:sldChg chg="add">
        <pc:chgData name="Auguste, Myesha M. (OGR)" userId="f5ad1cf4-c5ae-45f6-ba64-e59028595ad7" providerId="ADAL" clId="{B737DD86-857B-45A5-89DD-5AF858FF9289}" dt="2025-10-06T19:57:15.812" v="217"/>
        <pc:sldMkLst>
          <pc:docMk/>
          <pc:sldMk cId="1309118129" sldId="275"/>
        </pc:sldMkLst>
      </pc:sldChg>
      <pc:sldChg chg="add del">
        <pc:chgData name="Auguste, Myesha M. (OGR)" userId="f5ad1cf4-c5ae-45f6-ba64-e59028595ad7" providerId="ADAL" clId="{B737DD86-857B-45A5-89DD-5AF858FF9289}" dt="2025-09-26T11:47:34.202" v="216" actId="47"/>
        <pc:sldMkLst>
          <pc:docMk/>
          <pc:sldMk cId="2040598780" sldId="275"/>
        </pc:sldMkLst>
      </pc:sldChg>
      <pc:sldChg chg="add">
        <pc:chgData name="Auguste, Myesha M. (OGR)" userId="f5ad1cf4-c5ae-45f6-ba64-e59028595ad7" providerId="ADAL" clId="{B737DD86-857B-45A5-89DD-5AF858FF9289}" dt="2025-10-06T19:57:27.007" v="219"/>
        <pc:sldMkLst>
          <pc:docMk/>
          <pc:sldMk cId="3876508360" sldId="276"/>
        </pc:sldMkLst>
      </pc:sldChg>
      <pc:sldChg chg="add">
        <pc:chgData name="Auguste, Myesha M. (OGR)" userId="f5ad1cf4-c5ae-45f6-ba64-e59028595ad7" providerId="ADAL" clId="{B737DD86-857B-45A5-89DD-5AF858FF9289}" dt="2025-10-06T19:57:38.457" v="221"/>
        <pc:sldMkLst>
          <pc:docMk/>
          <pc:sldMk cId="2592687613" sldId="277"/>
        </pc:sldMkLst>
      </pc:sldChg>
      <pc:sldChg chg="add">
        <pc:chgData name="Auguste, Myesha M. (OGR)" userId="f5ad1cf4-c5ae-45f6-ba64-e59028595ad7" providerId="ADAL" clId="{B737DD86-857B-45A5-89DD-5AF858FF9289}" dt="2025-10-06T19:57:50.107" v="223"/>
        <pc:sldMkLst>
          <pc:docMk/>
          <pc:sldMk cId="179787338" sldId="278"/>
        </pc:sldMkLst>
      </pc:sldChg>
      <pc:sldChg chg="modSp add mod">
        <pc:chgData name="Auguste, Myesha M. (OGR)" userId="f5ad1cf4-c5ae-45f6-ba64-e59028595ad7" providerId="ADAL" clId="{B737DD86-857B-45A5-89DD-5AF858FF9289}" dt="2025-10-06T20:16:06.824" v="255" actId="20577"/>
        <pc:sldMkLst>
          <pc:docMk/>
          <pc:sldMk cId="2333164475" sldId="279"/>
        </pc:sldMkLst>
        <pc:spChg chg="mod">
          <ac:chgData name="Auguste, Myesha M. (OGR)" userId="f5ad1cf4-c5ae-45f6-ba64-e59028595ad7" providerId="ADAL" clId="{B737DD86-857B-45A5-89DD-5AF858FF9289}" dt="2025-10-06T20:16:06.824" v="255" actId="20577"/>
          <ac:spMkLst>
            <pc:docMk/>
            <pc:sldMk cId="2333164475" sldId="279"/>
            <ac:spMk id="3" creationId="{76C563D0-5064-7282-6568-4A38A8A2A97F}"/>
          </ac:spMkLst>
        </pc:spChg>
      </pc:sldChg>
      <pc:sldChg chg="add">
        <pc:chgData name="Auguste, Myesha M. (OGR)" userId="f5ad1cf4-c5ae-45f6-ba64-e59028595ad7" providerId="ADAL" clId="{B737DD86-857B-45A5-89DD-5AF858FF9289}" dt="2025-10-06T19:58:18.144" v="227"/>
        <pc:sldMkLst>
          <pc:docMk/>
          <pc:sldMk cId="3178738484" sldId="280"/>
        </pc:sldMkLst>
      </pc:sldChg>
      <pc:sldChg chg="add">
        <pc:chgData name="Auguste, Myesha M. (OGR)" userId="f5ad1cf4-c5ae-45f6-ba64-e59028595ad7" providerId="ADAL" clId="{B737DD86-857B-45A5-89DD-5AF858FF9289}" dt="2025-10-06T19:58:44.579" v="229"/>
        <pc:sldMkLst>
          <pc:docMk/>
          <pc:sldMk cId="1482143234" sldId="281"/>
        </pc:sldMkLst>
      </pc:sldChg>
      <pc:sldChg chg="modSp add mod">
        <pc:chgData name="Auguste, Myesha M. (OGR)" userId="f5ad1cf4-c5ae-45f6-ba64-e59028595ad7" providerId="ADAL" clId="{B737DD86-857B-45A5-89DD-5AF858FF9289}" dt="2025-10-06T20:16:18.423" v="263" actId="20577"/>
        <pc:sldMkLst>
          <pc:docMk/>
          <pc:sldMk cId="1426802890" sldId="282"/>
        </pc:sldMkLst>
        <pc:spChg chg="mod">
          <ac:chgData name="Auguste, Myesha M. (OGR)" userId="f5ad1cf4-c5ae-45f6-ba64-e59028595ad7" providerId="ADAL" clId="{B737DD86-857B-45A5-89DD-5AF858FF9289}" dt="2025-10-06T20:16:18.423" v="263" actId="20577"/>
          <ac:spMkLst>
            <pc:docMk/>
            <pc:sldMk cId="1426802890" sldId="282"/>
            <ac:spMk id="3" creationId="{D1BA9E7F-E5F6-3AED-6539-24BC1854922B}"/>
          </ac:spMkLst>
        </pc:spChg>
      </pc:sldChg>
      <pc:sldChg chg="add">
        <pc:chgData name="Auguste, Myesha M. (OGR)" userId="f5ad1cf4-c5ae-45f6-ba64-e59028595ad7" providerId="ADAL" clId="{B737DD86-857B-45A5-89DD-5AF858FF9289}" dt="2025-10-06T19:59:16.840" v="233"/>
        <pc:sldMkLst>
          <pc:docMk/>
          <pc:sldMk cId="3969847184" sldId="283"/>
        </pc:sldMkLst>
      </pc:sldChg>
      <pc:sldChg chg="add">
        <pc:chgData name="Auguste, Myesha M. (OGR)" userId="f5ad1cf4-c5ae-45f6-ba64-e59028595ad7" providerId="ADAL" clId="{B737DD86-857B-45A5-89DD-5AF858FF9289}" dt="2025-10-06T19:59:36.966" v="235"/>
        <pc:sldMkLst>
          <pc:docMk/>
          <pc:sldMk cId="455399982" sldId="284"/>
        </pc:sldMkLst>
      </pc:sldChg>
      <pc:sldChg chg="add">
        <pc:chgData name="Auguste, Myesha M. (OGR)" userId="f5ad1cf4-c5ae-45f6-ba64-e59028595ad7" providerId="ADAL" clId="{B737DD86-857B-45A5-89DD-5AF858FF9289}" dt="2025-10-06T19:59:48.656" v="237"/>
        <pc:sldMkLst>
          <pc:docMk/>
          <pc:sldMk cId="360370893" sldId="285"/>
        </pc:sldMkLst>
      </pc:sldChg>
      <pc:sldChg chg="add">
        <pc:chgData name="Auguste, Myesha M. (OGR)" userId="f5ad1cf4-c5ae-45f6-ba64-e59028595ad7" providerId="ADAL" clId="{B737DD86-857B-45A5-89DD-5AF858FF9289}" dt="2025-10-06T20:00:28.032" v="239"/>
        <pc:sldMkLst>
          <pc:docMk/>
          <pc:sldMk cId="1829266604" sldId="286"/>
        </pc:sldMkLst>
      </pc:sldChg>
      <pc:sldChg chg="add">
        <pc:chgData name="Auguste, Myesha M. (OGR)" userId="f5ad1cf4-c5ae-45f6-ba64-e59028595ad7" providerId="ADAL" clId="{B737DD86-857B-45A5-89DD-5AF858FF9289}" dt="2025-10-06T20:00:41.374" v="241"/>
        <pc:sldMkLst>
          <pc:docMk/>
          <pc:sldMk cId="3478710640" sldId="287"/>
        </pc:sldMkLst>
      </pc:sldChg>
      <pc:sldChg chg="add">
        <pc:chgData name="Auguste, Myesha M. (OGR)" userId="f5ad1cf4-c5ae-45f6-ba64-e59028595ad7" providerId="ADAL" clId="{B737DD86-857B-45A5-89DD-5AF858FF9289}" dt="2025-10-06T20:00:56.127" v="243"/>
        <pc:sldMkLst>
          <pc:docMk/>
          <pc:sldMk cId="23651434" sldId="288"/>
        </pc:sldMkLst>
      </pc:sldChg>
      <pc:sldChg chg="add">
        <pc:chgData name="Auguste, Myesha M. (OGR)" userId="f5ad1cf4-c5ae-45f6-ba64-e59028595ad7" providerId="ADAL" clId="{B737DD86-857B-45A5-89DD-5AF858FF9289}" dt="2025-10-06T20:01:31.832" v="245"/>
        <pc:sldMkLst>
          <pc:docMk/>
          <pc:sldMk cId="3565295933" sldId="289"/>
        </pc:sldMkLst>
      </pc:sldChg>
      <pc:sldChg chg="add">
        <pc:chgData name="Auguste, Myesha M. (OGR)" userId="f5ad1cf4-c5ae-45f6-ba64-e59028595ad7" providerId="ADAL" clId="{B737DD86-857B-45A5-89DD-5AF858FF9289}" dt="2025-10-06T20:01:42.980" v="247"/>
        <pc:sldMkLst>
          <pc:docMk/>
          <pc:sldMk cId="1100236870" sldId="290"/>
        </pc:sldMkLst>
      </pc:sldChg>
      <pc:sldChg chg="modSp add mod">
        <pc:chgData name="Auguste, Myesha M. (OGR)" userId="f5ad1cf4-c5ae-45f6-ba64-e59028595ad7" providerId="ADAL" clId="{B737DD86-857B-45A5-89DD-5AF858FF9289}" dt="2025-10-09T20:44:02.764" v="297" actId="20577"/>
        <pc:sldMkLst>
          <pc:docMk/>
          <pc:sldMk cId="1088050841" sldId="291"/>
        </pc:sldMkLst>
        <pc:spChg chg="mod">
          <ac:chgData name="Auguste, Myesha M. (OGR)" userId="f5ad1cf4-c5ae-45f6-ba64-e59028595ad7" providerId="ADAL" clId="{B737DD86-857B-45A5-89DD-5AF858FF9289}" dt="2025-10-09T20:44:02.764" v="297" actId="20577"/>
          <ac:spMkLst>
            <pc:docMk/>
            <pc:sldMk cId="1088050841" sldId="291"/>
            <ac:spMk id="4" creationId="{4718192A-E14B-68E6-447D-0440F796056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3BB513-3E37-4287-B704-430E26C6E74C}" type="datetimeFigureOut">
              <a:rPr lang="en-US" smtClean="0"/>
              <a:t>10/9/2025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ABCF97-3473-4189-A584-66CD1ABABA9B}" type="slidenum">
              <a:rPr lang="en-US" smtClean="0"/>
              <a:t>‹#›</a:t>
            </a:fld>
            <a:endParaRPr lang="en-US"/>
          </a:p>
        </p:txBody>
      </p:sp>
    </p:spTree>
    <p:extLst>
      <p:ext uri="{BB962C8B-B14F-4D97-AF65-F5344CB8AC3E}">
        <p14:creationId xmlns:p14="http://schemas.microsoft.com/office/powerpoint/2010/main" val="1526582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086646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418740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9250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252292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2302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417887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792403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90546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228907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649535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2855544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1B045E-7AF4-496E-8F3A-A8C1B025CD4E}" type="datetimeFigureOut">
              <a:rPr lang="en-US" smtClean="0"/>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106586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1B045E-7AF4-496E-8F3A-A8C1B025CD4E}" type="datetimeFigureOut">
              <a:rPr lang="en-US" smtClean="0"/>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20565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B045E-7AF4-496E-8F3A-A8C1B025CD4E}" type="datetimeFigureOut">
              <a:rPr lang="en-US" smtClean="0"/>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66144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97850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Tree>
    <p:extLst>
      <p:ext uri="{BB962C8B-B14F-4D97-AF65-F5344CB8AC3E}">
        <p14:creationId xmlns:p14="http://schemas.microsoft.com/office/powerpoint/2010/main" val="227486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1B045E-7AF4-496E-8F3A-A8C1B025CD4E}" type="datetimeFigureOut">
              <a:rPr lang="en-US" smtClean="0"/>
              <a:t>10/9/2025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37AF6AA-C530-419C-A3BF-DF4EA840FC9B}" type="slidenum">
              <a:rPr lang="en-US" smtClean="0"/>
              <a:t>‹#›</a:t>
            </a:fld>
            <a:endParaRPr lang="en-US"/>
          </a:p>
        </p:txBody>
      </p:sp>
    </p:spTree>
    <p:extLst>
      <p:ext uri="{BB962C8B-B14F-4D97-AF65-F5344CB8AC3E}">
        <p14:creationId xmlns:p14="http://schemas.microsoft.com/office/powerpoint/2010/main" val="3068843463"/>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myesha.m.auguste@mass.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mass.gov/info-details/commonwealth-nonprofit-security-grant-progra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mass.gov/doc/commonwealth-nonprofit-security-grant-program-budget-worksheet/download" TargetMode="External"/><Relationship Id="rId5" Type="http://schemas.openxmlformats.org/officeDocument/2006/relationships/hyperlink" Target="https://www.cognitoforms.com/MAOfficeOfGrantsAndResearchOGR/SFY2026CNSGPApplication" TargetMode="External"/><Relationship Id="rId4" Type="http://schemas.openxmlformats.org/officeDocument/2006/relationships/hyperlink" Target="https://www.mass.gov/doc/commonwealth-nonprofit-security-grant-program-agf/download"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myesha.m.auguste@mass.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BB36DC2-FA1D-B68F-B9E5-7C5AE082A3F9}"/>
              </a:ext>
            </a:extLst>
          </p:cNvPr>
          <p:cNvSpPr txBox="1"/>
          <p:nvPr/>
        </p:nvSpPr>
        <p:spPr>
          <a:xfrm>
            <a:off x="4526539" y="1342275"/>
            <a:ext cx="7150349" cy="5999591"/>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3200" b="1" i="0" u="none" strike="noStrike" kern="1200" cap="none" spc="-50" normalizeH="0" baseline="0" noProof="0" dirty="0">
                <a:ln>
                  <a:noFill/>
                </a:ln>
                <a:solidFill>
                  <a:prstClr val="black">
                    <a:lumMod val="75000"/>
                    <a:lumOff val="25000"/>
                  </a:prstClr>
                </a:solidFill>
                <a:effectLst/>
                <a:uLnTx/>
                <a:uFillTx/>
                <a:latin typeface="+mj-lt"/>
                <a:ea typeface="+mj-ea"/>
                <a:cs typeface="+mj-cs"/>
              </a:rPr>
              <a:t>SFY2026 Commonwealth Nonprofit Security Grant Program (CNSGP)</a:t>
            </a:r>
            <a:endParaRPr kumimoji="0" lang="en-US" sz="3200" b="1" i="0" u="none" strike="noStrike" kern="1200" cap="all" spc="-50" normalizeH="0" baseline="0" noProof="0" dirty="0">
              <a:ln>
                <a:noFill/>
              </a:ln>
              <a:solidFill>
                <a:prstClr val="black">
                  <a:lumMod val="75000"/>
                  <a:lumOff val="25000"/>
                </a:prstClr>
              </a:solidFill>
              <a:effectLst/>
              <a:uLnTx/>
              <a:uFillTx/>
              <a:latin typeface="+mj-lt"/>
              <a:ea typeface="+mj-ea"/>
              <a:cs typeface="+mj-cs"/>
            </a:endParaRP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3200" b="1" cap="all" spc="-50" dirty="0">
              <a:solidFill>
                <a:prstClr val="black">
                  <a:lumMod val="75000"/>
                  <a:lumOff val="25000"/>
                </a:prstClr>
              </a:solidFill>
              <a:latin typeface="+mj-lt"/>
              <a:ea typeface="+mj-ea"/>
              <a:cs typeface="+mj-cs"/>
            </a:endParaRP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prstClr val="black">
                    <a:lumMod val="75000"/>
                    <a:lumOff val="25000"/>
                  </a:prstClr>
                </a:solidFill>
                <a:effectLst/>
                <a:uLnTx/>
                <a:uFillTx/>
                <a:latin typeface="+mj-lt"/>
                <a:ea typeface="+mn-ea"/>
                <a:cs typeface="+mn-cs"/>
              </a:rPr>
              <a:t>Applicant Information Session</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prstClr val="black">
                    <a:lumMod val="75000"/>
                    <a:lumOff val="25000"/>
                  </a:prstClr>
                </a:solidFill>
                <a:effectLst/>
                <a:uLnTx/>
                <a:uFillTx/>
                <a:latin typeface="+mj-lt"/>
                <a:ea typeface="+mn-ea"/>
                <a:cs typeface="+mn-cs"/>
              </a:rPr>
              <a:t>September 30, 2025</a:t>
            </a: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2400" b="1" cap="all" spc="200" dirty="0">
              <a:solidFill>
                <a:prstClr val="black">
                  <a:lumMod val="75000"/>
                  <a:lumOff val="25000"/>
                </a:prstClr>
              </a:solidFill>
              <a:latin typeface="+mj-lt"/>
            </a:endParaRP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srgbClr val="0070C0"/>
                </a:solidFill>
                <a:effectLst/>
                <a:uLnTx/>
                <a:uFillTx/>
                <a:latin typeface="+mj-lt"/>
                <a:ea typeface="+mn-ea"/>
                <a:cs typeface="+mn-cs"/>
              </a:rPr>
              <a:t>Terrence M. Reidy, Secretary </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lang="en-US" sz="2400" b="1" cap="all" spc="200" dirty="0">
                <a:solidFill>
                  <a:srgbClr val="0070C0"/>
                </a:solidFill>
                <a:latin typeface="+mj-lt"/>
              </a:rPr>
              <a:t>Kevin J. Stanton, Executive Director</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srgbClr val="0070C0"/>
                </a:solidFill>
                <a:effectLst/>
                <a:uLnTx/>
                <a:uFillTx/>
                <a:latin typeface="+mj-lt"/>
                <a:ea typeface="+mn-ea"/>
                <a:cs typeface="+mn-cs"/>
              </a:rPr>
              <a:t>Office of Grants and Research</a:t>
            </a: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2400" b="1" cap="all" spc="200" dirty="0">
              <a:solidFill>
                <a:prstClr val="black">
                  <a:lumMod val="75000"/>
                  <a:lumOff val="25000"/>
                </a:prstClr>
              </a:solidFill>
              <a:latin typeface="+mj-lt"/>
            </a:endParaRP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kumimoji="0" lang="en-US" sz="2400" b="1" i="0" u="none" strike="noStrike" kern="1200" cap="all" spc="200" normalizeH="0" baseline="0" noProof="0" dirty="0">
              <a:ln>
                <a:noFill/>
              </a:ln>
              <a:solidFill>
                <a:prstClr val="black">
                  <a:lumMod val="75000"/>
                  <a:lumOff val="25000"/>
                </a:prstClr>
              </a:solidFill>
              <a:effectLst/>
              <a:uLnTx/>
              <a:uFillTx/>
              <a:latin typeface="+mj-lt"/>
              <a:ea typeface="Calibri"/>
              <a:cs typeface="Calibri"/>
            </a:endParaRPr>
          </a:p>
          <a:p>
            <a:endParaRPr lang="en-US" dirty="0"/>
          </a:p>
        </p:txBody>
      </p:sp>
      <p:pic>
        <p:nvPicPr>
          <p:cNvPr id="5" name="Picture 6" descr="A picture containing text, outdoor, sign, yellow&#10;&#10;Description automatically generated">
            <a:extLst>
              <a:ext uri="{FF2B5EF4-FFF2-40B4-BE49-F238E27FC236}">
                <a16:creationId xmlns:a16="http://schemas.microsoft.com/office/drawing/2014/main" id="{8ED5D82B-9AE4-B2B2-F859-BD7F7ABC6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6223" y="1411184"/>
            <a:ext cx="2970316" cy="2970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118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8BAE5-15CE-4887-BE59-FE9E62FDD1EE}"/>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D7A18E2F-7AEE-A003-C2B1-349DC5F5FE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FCDE7EF-5C8D-F2A2-0954-895806E8A0F4}"/>
              </a:ext>
            </a:extLst>
          </p:cNvPr>
          <p:cNvSpPr txBox="1"/>
          <p:nvPr/>
        </p:nvSpPr>
        <p:spPr>
          <a:xfrm>
            <a:off x="1161288" y="1188720"/>
            <a:ext cx="6327648"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a:noFill/>
                </a:ln>
                <a:solidFill>
                  <a:prstClr val="black"/>
                </a:solidFill>
                <a:effectLst/>
                <a:uLnTx/>
                <a:uFillTx/>
                <a:latin typeface="Trebuchet MS" panose="020B0603020202020204"/>
                <a:ea typeface="+mn-ea"/>
                <a:cs typeface="+mn-cs"/>
              </a:rPr>
              <a:t>Application Process-continued:</a:t>
            </a:r>
          </a:p>
        </p:txBody>
      </p:sp>
      <p:sp>
        <p:nvSpPr>
          <p:cNvPr id="4" name="TextBox 3">
            <a:extLst>
              <a:ext uri="{FF2B5EF4-FFF2-40B4-BE49-F238E27FC236}">
                <a16:creationId xmlns:a16="http://schemas.microsoft.com/office/drawing/2014/main" id="{E7B5C82B-4C17-59BE-BEC9-6E2347B4C2FA}"/>
              </a:ext>
            </a:extLst>
          </p:cNvPr>
          <p:cNvSpPr txBox="1"/>
          <p:nvPr/>
        </p:nvSpPr>
        <p:spPr>
          <a:xfrm>
            <a:off x="827315" y="2421032"/>
            <a:ext cx="9628632" cy="2015936"/>
          </a:xfrm>
          <a:prstGeom prst="rect">
            <a:avLst/>
          </a:prstGeom>
          <a:noFill/>
        </p:spPr>
        <p:txBody>
          <a:bodyPr wrap="square" rtlCol="0">
            <a:spAutoFit/>
          </a:bodyPr>
          <a:lstStyle/>
          <a:p>
            <a:pPr marL="91440" marR="0" lvl="0" indent="-91440"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800" b="1" i="0" u="sng"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Project Summary &amp; Narrative</a:t>
            </a:r>
            <a:endParaRPr lang="en-US" sz="2000" dirty="0">
              <a:solidFill>
                <a:prstClr val="black">
                  <a:lumMod val="75000"/>
                  <a:lumOff val="25000"/>
                </a:prstClr>
              </a:solidFill>
              <a:latin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Needs Assessment</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Project Description</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Implementation Plan, Objectives, Activities and Timeline</a:t>
            </a:r>
            <a:endPar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p:txBody>
      </p:sp>
    </p:spTree>
    <p:extLst>
      <p:ext uri="{BB962C8B-B14F-4D97-AF65-F5344CB8AC3E}">
        <p14:creationId xmlns:p14="http://schemas.microsoft.com/office/powerpoint/2010/main" val="455399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F83DD-FD6D-7838-D31A-F11D1F90D985}"/>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68F7F545-E164-C00E-7F38-227FEE7994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CB4D51B-9E4B-22C0-343A-32FE91BB8495}"/>
              </a:ext>
            </a:extLst>
          </p:cNvPr>
          <p:cNvSpPr txBox="1"/>
          <p:nvPr/>
        </p:nvSpPr>
        <p:spPr>
          <a:xfrm>
            <a:off x="941832" y="290826"/>
            <a:ext cx="6327648"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strike="noStrike" kern="1200" cap="none" spc="0" normalizeH="0" baseline="0" noProof="0" dirty="0">
                <a:ln>
                  <a:noFill/>
                </a:ln>
                <a:solidFill>
                  <a:prstClr val="black"/>
                </a:solidFill>
                <a:effectLst/>
                <a:uLnTx/>
                <a:uFillTx/>
                <a:latin typeface="Trebuchet MS" panose="020B0603020202020204"/>
                <a:ea typeface="+mn-ea"/>
                <a:cs typeface="+mn-cs"/>
              </a:rPr>
              <a:t>Application Process-continued:</a:t>
            </a:r>
          </a:p>
        </p:txBody>
      </p:sp>
      <p:sp>
        <p:nvSpPr>
          <p:cNvPr id="4" name="TextBox 3">
            <a:extLst>
              <a:ext uri="{FF2B5EF4-FFF2-40B4-BE49-F238E27FC236}">
                <a16:creationId xmlns:a16="http://schemas.microsoft.com/office/drawing/2014/main" id="{0FF8078F-5575-C148-9FD1-FD69855984BF}"/>
              </a:ext>
            </a:extLst>
          </p:cNvPr>
          <p:cNvSpPr txBox="1"/>
          <p:nvPr/>
        </p:nvSpPr>
        <p:spPr>
          <a:xfrm>
            <a:off x="832975" y="1314062"/>
            <a:ext cx="9628632" cy="5227072"/>
          </a:xfrm>
          <a:prstGeom prst="rect">
            <a:avLst/>
          </a:prstGeom>
          <a:noFill/>
        </p:spPr>
        <p:txBody>
          <a:bodyPr wrap="square" rtlCol="0">
            <a:spAutoFit/>
          </a:bodyPr>
          <a:lstStyle/>
          <a:p>
            <a:pPr marL="91440" marR="0" lvl="0" indent="-91440"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000" b="1" i="0" u="sng" strike="noStrike" kern="1200" cap="none" spc="0" normalizeH="0" baseline="0" noProof="0" dirty="0">
                <a:ln>
                  <a:noFill/>
                </a:ln>
                <a:solidFill>
                  <a:srgbClr val="000000"/>
                </a:solidFill>
                <a:effectLst/>
                <a:uLnTx/>
                <a:uFillTx/>
                <a:ea typeface="+mn-ea"/>
                <a:cs typeface="+mn-cs"/>
              </a:rPr>
              <a:t>Budget Narrative</a:t>
            </a:r>
            <a:endParaRPr kumimoji="0" lang="en-US" sz="2000" b="0" i="0" u="none" strike="noStrike" kern="1200" cap="none" spc="0" normalizeH="0" baseline="0" noProof="0" dirty="0">
              <a:ln>
                <a:noFill/>
              </a:ln>
              <a:solidFill>
                <a:srgbClr val="000000"/>
              </a:solidFill>
              <a:effectLst/>
              <a:uLnTx/>
              <a:uFillTx/>
              <a:ea typeface="+mn-ea"/>
              <a:cs typeface="+mn-cs"/>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Calibri"/>
                <a:cs typeface="Calibri"/>
              </a:rPr>
              <a:t>Dollar amount of funding requested</a:t>
            </a:r>
            <a:endParaRPr kumimoji="0" lang="en-US" sz="2000" b="0" i="0" u="none" strike="noStrike" kern="1200" cap="none" spc="0" normalizeH="0" baseline="0" noProof="0" dirty="0">
              <a:ln>
                <a:noFill/>
              </a:ln>
              <a:solidFill>
                <a:srgbClr val="000000"/>
              </a:solidFill>
              <a:effectLst/>
              <a:uLnTx/>
              <a:uFillTx/>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Describe purchases</a:t>
            </a:r>
            <a:endParaRPr kumimoji="0" lang="en-US" sz="2000" b="0" i="0" u="none" strike="noStrike" kern="1200" cap="none" spc="0" normalizeH="0" baseline="0" noProof="0" dirty="0">
              <a:ln>
                <a:noFill/>
              </a:ln>
              <a:solidFill>
                <a:srgbClr val="404040"/>
              </a:solidFill>
              <a:effectLst/>
              <a:uLnTx/>
              <a:uFillTx/>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Allowable Cost Categories: (consultants/contract, equipment &amp; technology, and other costs)</a:t>
            </a:r>
            <a:endParaRPr kumimoji="0" lang="en-US" sz="2000" b="0" i="0" u="none" strike="noStrike" kern="1200" cap="none" spc="0" normalizeH="0" baseline="0" noProof="0" dirty="0">
              <a:ln>
                <a:noFill/>
              </a:ln>
              <a:solidFill>
                <a:prstClr val="black">
                  <a:lumMod val="75000"/>
                  <a:lumOff val="25000"/>
                </a:prstClr>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1" u="none" strike="noStrike" kern="1200" cap="none" spc="0" normalizeH="0" baseline="0" noProof="0" dirty="0">
                <a:ln>
                  <a:noFill/>
                </a:ln>
                <a:solidFill>
                  <a:srgbClr val="000000"/>
                </a:solidFill>
                <a:effectLst/>
                <a:uLnTx/>
                <a:uFillTx/>
                <a:ea typeface="+mn-ea"/>
                <a:cs typeface="+mn-cs"/>
              </a:rPr>
              <a:t>Never assume the reviewer is familiar with the costs itemized on the Excel document</a:t>
            </a:r>
            <a:r>
              <a:rPr kumimoji="0" lang="en-US" sz="2000" b="0" i="0" u="none" strike="noStrike" kern="1200" cap="none" spc="0" normalizeH="0" baseline="0" noProof="0" dirty="0">
                <a:ln>
                  <a:noFill/>
                </a:ln>
                <a:solidFill>
                  <a:srgbClr val="000000"/>
                </a:solidFill>
                <a:effectLst/>
                <a:uLnTx/>
                <a:uFillTx/>
                <a:ea typeface="+mn-ea"/>
                <a:cs typeface="+mn-cs"/>
              </a:rPr>
              <a:t>​</a:t>
            </a: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1" i="0" u="none" strike="noStrike" kern="1200" cap="none" spc="0" normalizeH="0" baseline="0" noProof="0" dirty="0">
                <a:ln>
                  <a:noFill/>
                </a:ln>
                <a:solidFill>
                  <a:srgbClr val="000000"/>
                </a:solidFill>
                <a:effectLst/>
                <a:uLnTx/>
                <a:uFillTx/>
                <a:ea typeface="+mn-ea"/>
                <a:cs typeface="+mn-cs"/>
              </a:rPr>
              <a:t>Budget</a:t>
            </a:r>
            <a:r>
              <a:rPr kumimoji="0" lang="en-US" sz="2000" b="0" i="0" u="none" strike="noStrike" kern="1200" cap="none" spc="0" normalizeH="0" baseline="0" noProof="0" dirty="0">
                <a:ln>
                  <a:noFill/>
                </a:ln>
                <a:solidFill>
                  <a:srgbClr val="000000"/>
                </a:solidFill>
                <a:effectLst/>
                <a:uLnTx/>
                <a:uFillTx/>
                <a:ea typeface="+mn-ea"/>
                <a:cs typeface="+mn-cs"/>
              </a:rPr>
              <a:t>​ (Attachment (B) Budget Excel Worksheet form)</a:t>
            </a:r>
            <a:endParaRPr kumimoji="0" lang="en-US" sz="2000" b="0" i="0" u="none" strike="noStrike" kern="1200" cap="none" spc="0" normalizeH="0" baseline="0" noProof="0" dirty="0">
              <a:ln>
                <a:noFill/>
              </a:ln>
              <a:solidFill>
                <a:srgbClr val="000000"/>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Additional materials</a:t>
            </a:r>
            <a:endParaRPr kumimoji="0" lang="en-US" sz="2000" b="0" i="0" u="none" strike="noStrike" kern="1200" cap="none" spc="0" normalizeH="0" baseline="0" noProof="0" dirty="0">
              <a:ln>
                <a:noFill/>
              </a:ln>
              <a:solidFill>
                <a:srgbClr val="000000"/>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sng" strike="noStrike" kern="1200" cap="none" spc="0" normalizeH="0" baseline="0" noProof="0" dirty="0">
                <a:ln>
                  <a:noFill/>
                </a:ln>
                <a:solidFill>
                  <a:srgbClr val="000000"/>
                </a:solidFill>
                <a:effectLst/>
                <a:uLnTx/>
                <a:uFillTx/>
                <a:ea typeface="+mn-ea"/>
                <a:cs typeface="+mn-cs"/>
              </a:rPr>
              <a:t>Equipment and Systems</a:t>
            </a:r>
            <a:r>
              <a:rPr kumimoji="0" lang="en-US" sz="2000" b="0" i="0" u="none" strike="noStrike" kern="1200" cap="none" spc="0" normalizeH="0" baseline="0" noProof="0" dirty="0">
                <a:ln>
                  <a:noFill/>
                </a:ln>
                <a:solidFill>
                  <a:srgbClr val="000000"/>
                </a:solidFill>
                <a:effectLst/>
                <a:uLnTx/>
                <a:uFillTx/>
                <a:ea typeface="+mn-ea"/>
                <a:cs typeface="+mn-cs"/>
              </a:rPr>
              <a:t> - Allowable costs are focused on security enhancements. Funding can be used for the acquisition and installation of security equipment on real property (including buildings) owned or leased by the nonprofit organization, specifically to prevent or protect against the risk of a terrorist attack or hate crime. </a:t>
            </a:r>
          </a:p>
        </p:txBody>
      </p:sp>
    </p:spTree>
    <p:extLst>
      <p:ext uri="{BB962C8B-B14F-4D97-AF65-F5344CB8AC3E}">
        <p14:creationId xmlns:p14="http://schemas.microsoft.com/office/powerpoint/2010/main" val="360370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42530-AD59-4C77-0F1F-722171B53657}"/>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C457AA3-AB9D-28BE-1391-3C5968131C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4E60A2F-80D2-542F-20DA-3B7AC2CCF4A5}"/>
              </a:ext>
            </a:extLst>
          </p:cNvPr>
          <p:cNvSpPr txBox="1"/>
          <p:nvPr/>
        </p:nvSpPr>
        <p:spPr>
          <a:xfrm>
            <a:off x="996696" y="749808"/>
            <a:ext cx="8129016" cy="584775"/>
          </a:xfrm>
          <a:prstGeom prst="rect">
            <a:avLst/>
          </a:prstGeom>
          <a:noFill/>
        </p:spPr>
        <p:txBody>
          <a:bodyPr wrap="square" rtlCol="0">
            <a:spAutoFit/>
          </a:bodyPr>
          <a:lstStyle/>
          <a:p>
            <a:r>
              <a:rPr lang="en-US" sz="3200" dirty="0"/>
              <a:t>Application Submission</a:t>
            </a:r>
          </a:p>
        </p:txBody>
      </p:sp>
      <p:sp>
        <p:nvSpPr>
          <p:cNvPr id="4" name="TextBox 3">
            <a:extLst>
              <a:ext uri="{FF2B5EF4-FFF2-40B4-BE49-F238E27FC236}">
                <a16:creationId xmlns:a16="http://schemas.microsoft.com/office/drawing/2014/main" id="{02051D5D-C608-EDEB-3A12-15A0BEAEA8B2}"/>
              </a:ext>
            </a:extLst>
          </p:cNvPr>
          <p:cNvSpPr txBox="1"/>
          <p:nvPr/>
        </p:nvSpPr>
        <p:spPr>
          <a:xfrm>
            <a:off x="996696" y="1838447"/>
            <a:ext cx="8339328" cy="3416320"/>
          </a:xfrm>
          <a:prstGeom prst="rect">
            <a:avLst/>
          </a:prstGeom>
          <a:noFill/>
        </p:spPr>
        <p:txBody>
          <a:bodyPr wrap="square" rtlCol="0">
            <a:spAutoFit/>
          </a:bodyPr>
          <a:lstStyle/>
          <a:p>
            <a:pPr fontAlgn="base">
              <a:buFont typeface="Arial" panose="020F0502020204030204" pitchFamily="34" charset="0"/>
              <a:buChar char="•"/>
            </a:pPr>
            <a:r>
              <a:rPr lang="en-US" sz="2400" dirty="0">
                <a:solidFill>
                  <a:srgbClr val="000000"/>
                </a:solidFill>
              </a:rPr>
              <a:t>Completed and signed application by Authorized Official</a:t>
            </a:r>
            <a:endParaRPr lang="en-US" sz="2400" dirty="0">
              <a:solidFill>
                <a:srgbClr val="000000"/>
              </a:solidFill>
              <a:ea typeface="Calibri"/>
              <a:cs typeface="Calibri"/>
            </a:endParaRPr>
          </a:p>
          <a:p>
            <a:pPr fontAlgn="base">
              <a:buFont typeface="Arial" panose="020B0604020202020204" pitchFamily="34" charset="0"/>
              <a:buChar char="•"/>
            </a:pPr>
            <a:r>
              <a:rPr lang="en-US" sz="2400" dirty="0">
                <a:solidFill>
                  <a:srgbClr val="000000"/>
                </a:solidFill>
              </a:rPr>
              <a:t>Attachment B: Budget Excel Worksheet form (in Excel format, not PDF) </a:t>
            </a:r>
          </a:p>
          <a:p>
            <a:pPr fontAlgn="base"/>
            <a:r>
              <a:rPr lang="en-US" sz="2400" dirty="0">
                <a:solidFill>
                  <a:srgbClr val="000000"/>
                </a:solidFill>
              </a:rPr>
              <a:t>​</a:t>
            </a:r>
            <a:endParaRPr lang="en-US" sz="2400" dirty="0">
              <a:solidFill>
                <a:srgbClr val="000000"/>
              </a:solidFill>
              <a:ea typeface="Calibri" panose="020F0502020204030204"/>
              <a:cs typeface="Calibri" panose="020F0502020204030204"/>
            </a:endParaRPr>
          </a:p>
          <a:p>
            <a:pPr fontAlgn="base"/>
            <a:r>
              <a:rPr lang="en-US" sz="2400" b="1" u="sng" dirty="0">
                <a:solidFill>
                  <a:srgbClr val="000000"/>
                </a:solidFill>
              </a:rPr>
              <a:t>APPLICATIONS SUBMITTED AFTER</a:t>
            </a:r>
            <a:r>
              <a:rPr lang="en-US" sz="2400" b="1" u="sng" dirty="0"/>
              <a:t> OCTOBER 30th, 2025 AT </a:t>
            </a:r>
            <a:r>
              <a:rPr lang="en-US" sz="2400" b="1" u="sng" dirty="0">
                <a:solidFill>
                  <a:srgbClr val="000000"/>
                </a:solidFill>
              </a:rPr>
              <a:t>4:00PM WILL NOT BE ACCEPTED</a:t>
            </a:r>
            <a:r>
              <a:rPr lang="en-US" sz="2400" dirty="0">
                <a:solidFill>
                  <a:srgbClr val="000000"/>
                </a:solidFill>
              </a:rPr>
              <a:t>​</a:t>
            </a:r>
            <a:r>
              <a:rPr lang="en-US" sz="2400" b="1" u="sng" dirty="0">
                <a:solidFill>
                  <a:srgbClr val="000000"/>
                </a:solidFill>
              </a:rPr>
              <a:t>. </a:t>
            </a:r>
          </a:p>
          <a:p>
            <a:pPr fontAlgn="base"/>
            <a:endParaRPr lang="en-US" sz="2400" b="1" u="sng" dirty="0">
              <a:solidFill>
                <a:srgbClr val="000000"/>
              </a:solidFill>
            </a:endParaRPr>
          </a:p>
          <a:p>
            <a:pPr fontAlgn="base"/>
            <a:r>
              <a:rPr lang="en-US" sz="2400" b="1" u="sng" dirty="0">
                <a:solidFill>
                  <a:srgbClr val="000000"/>
                </a:solidFill>
              </a:rPr>
              <a:t>We strongly suggest that applicants submit early to build in time for technical difficulties.</a:t>
            </a:r>
            <a:endParaRPr lang="en-US" sz="2400" b="1" u="sng" dirty="0">
              <a:solidFill>
                <a:srgbClr val="000000"/>
              </a:solidFill>
              <a:ea typeface="Calibri"/>
              <a:cs typeface="Calibri"/>
            </a:endParaRPr>
          </a:p>
        </p:txBody>
      </p:sp>
    </p:spTree>
    <p:extLst>
      <p:ext uri="{BB962C8B-B14F-4D97-AF65-F5344CB8AC3E}">
        <p14:creationId xmlns:p14="http://schemas.microsoft.com/office/powerpoint/2010/main" val="1829266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6B571-39F5-FF1D-3EB0-21EAEBEAC129}"/>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B296B95-106C-4DD2-6906-EEB24D9928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D783998-A163-E2F2-822E-992DDFE8BF9E}"/>
              </a:ext>
            </a:extLst>
          </p:cNvPr>
          <p:cNvSpPr txBox="1"/>
          <p:nvPr/>
        </p:nvSpPr>
        <p:spPr>
          <a:xfrm>
            <a:off x="822960" y="640080"/>
            <a:ext cx="8833104" cy="830997"/>
          </a:xfrm>
          <a:prstGeom prst="rect">
            <a:avLst/>
          </a:prstGeom>
          <a:noFill/>
        </p:spPr>
        <p:txBody>
          <a:bodyPr wrap="square" rtlCol="0">
            <a:spAutoFit/>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Electronic Submission Confirmation</a:t>
            </a:r>
            <a:endParaRPr lang="en-US" dirty="0"/>
          </a:p>
        </p:txBody>
      </p:sp>
      <p:sp>
        <p:nvSpPr>
          <p:cNvPr id="4" name="TextBox 3">
            <a:extLst>
              <a:ext uri="{FF2B5EF4-FFF2-40B4-BE49-F238E27FC236}">
                <a16:creationId xmlns:a16="http://schemas.microsoft.com/office/drawing/2014/main" id="{CEB07159-6397-B321-FA13-49EAA0675DDA}"/>
              </a:ext>
            </a:extLst>
          </p:cNvPr>
          <p:cNvSpPr txBox="1"/>
          <p:nvPr/>
        </p:nvSpPr>
        <p:spPr>
          <a:xfrm>
            <a:off x="555172" y="1508939"/>
            <a:ext cx="9949541" cy="5324535"/>
          </a:xfrm>
          <a:prstGeom prst="rect">
            <a:avLst/>
          </a:prstGeom>
          <a:noFill/>
        </p:spPr>
        <p:txBody>
          <a:bodyPr wrap="square" rtlCol="0">
            <a:spAutoFit/>
          </a:bodyPr>
          <a:lstStyle/>
          <a:p>
            <a:pPr algn="ctr"/>
            <a:r>
              <a:rPr lang="en-US" sz="2000" b="1" dirty="0"/>
              <a:t>MA Office of Grants and Research (OGR)</a:t>
            </a:r>
          </a:p>
          <a:p>
            <a:pPr algn="ctr"/>
            <a:endParaRPr lang="en-US" sz="2000" dirty="0"/>
          </a:p>
          <a:p>
            <a:pPr algn="ctr"/>
            <a:r>
              <a:rPr lang="en-US" sz="2000" dirty="0"/>
              <a:t>SFY 2026 Commonwealth Nonprofit Security Grant Program (CNSGP) Application</a:t>
            </a:r>
          </a:p>
          <a:p>
            <a:pPr algn="ctr"/>
            <a:endParaRPr lang="en-US" sz="2000" dirty="0">
              <a:solidFill>
                <a:schemeClr val="tx1">
                  <a:lumMod val="50000"/>
                  <a:lumOff val="50000"/>
                </a:schemeClr>
              </a:solidFill>
              <a:ea typeface="Calibri"/>
              <a:cs typeface="Calibri"/>
            </a:endParaRPr>
          </a:p>
          <a:p>
            <a:pPr fontAlgn="base"/>
            <a:r>
              <a:rPr lang="en-US" sz="2000" dirty="0">
                <a:solidFill>
                  <a:srgbClr val="333333"/>
                </a:solidFill>
                <a:ea typeface="Calibri"/>
                <a:cs typeface="Helvetica"/>
              </a:rPr>
              <a:t>Thank you for submitting your electronic Commonwealth Nonprofit Security Grant Program Application.</a:t>
            </a:r>
          </a:p>
          <a:p>
            <a:pPr fontAlgn="base"/>
            <a:endParaRPr lang="en-US" sz="2000" dirty="0">
              <a:solidFill>
                <a:srgbClr val="000000"/>
              </a:solidFill>
              <a:ea typeface="Calibri"/>
              <a:cs typeface="Calibri" panose="020F0502020204030204"/>
            </a:endParaRPr>
          </a:p>
          <a:p>
            <a:r>
              <a:rPr lang="en-US" sz="2000" dirty="0">
                <a:solidFill>
                  <a:srgbClr val="333333"/>
                </a:solidFill>
                <a:ea typeface="Calibri"/>
                <a:cs typeface="Helvetica"/>
              </a:rPr>
              <a:t>For questions regarding your application, please contact </a:t>
            </a:r>
            <a:r>
              <a:rPr lang="en-US" sz="2000" dirty="0">
                <a:solidFill>
                  <a:srgbClr val="333333"/>
                </a:solidFill>
                <a:ea typeface="Calibri"/>
                <a:cs typeface="Helvetica"/>
                <a:hlinkClick r:id="rId3"/>
              </a:rPr>
              <a:t>Program Coordinator, Myesha Auguste.</a:t>
            </a:r>
            <a:endParaRPr lang="en-US" sz="2000" dirty="0">
              <a:solidFill>
                <a:srgbClr val="333333"/>
              </a:solidFill>
              <a:ea typeface="Calibri"/>
              <a:cs typeface="Helvetica"/>
            </a:endParaRPr>
          </a:p>
          <a:p>
            <a:endParaRPr lang="en-US" sz="2000" dirty="0">
              <a:solidFill>
                <a:srgbClr val="333333"/>
              </a:solidFill>
              <a:ea typeface="Calibri"/>
              <a:cs typeface="Helvetica"/>
            </a:endParaRPr>
          </a:p>
          <a:p>
            <a:r>
              <a:rPr lang="en-US" sz="2000" dirty="0">
                <a:solidFill>
                  <a:srgbClr val="333333"/>
                </a:solidFill>
                <a:ea typeface="Calibri"/>
                <a:cs typeface="Helvetica"/>
              </a:rPr>
              <a:t>When the file size of uploaded documents exceeds 17 MB, the files will not be attached to this email. Please contact the individual at the email above to obtain a copy of the documents.</a:t>
            </a:r>
            <a:endParaRPr lang="en-US" sz="2000" dirty="0">
              <a:ea typeface="Calibri"/>
              <a:cs typeface="Calibri"/>
            </a:endParaRPr>
          </a:p>
          <a:p>
            <a:endParaRPr lang="en-US" sz="2000" dirty="0">
              <a:solidFill>
                <a:srgbClr val="000000"/>
              </a:solidFill>
              <a:ea typeface="Calibri"/>
              <a:cs typeface="Calibri"/>
            </a:endParaRPr>
          </a:p>
          <a:p>
            <a:pPr fontAlgn="base"/>
            <a:r>
              <a:rPr lang="en-US" sz="2000" dirty="0">
                <a:solidFill>
                  <a:srgbClr val="333333"/>
                </a:solidFill>
              </a:rPr>
              <a:t>Applications Due: </a:t>
            </a:r>
            <a:r>
              <a:rPr lang="en-US" sz="2000" b="1" dirty="0"/>
              <a:t>October 30th, 2025 </a:t>
            </a:r>
            <a:r>
              <a:rPr lang="en-US" sz="2000" b="1" dirty="0">
                <a:solidFill>
                  <a:srgbClr val="333333"/>
                </a:solidFill>
              </a:rPr>
              <a:t>by 4:00pm.</a:t>
            </a:r>
            <a:r>
              <a:rPr lang="en-US" sz="2000" dirty="0">
                <a:solidFill>
                  <a:srgbClr val="000000"/>
                </a:solidFill>
              </a:rPr>
              <a:t>​</a:t>
            </a:r>
          </a:p>
          <a:p>
            <a:pPr fontAlgn="base"/>
            <a:r>
              <a:rPr lang="en-US" sz="2000" dirty="0">
                <a:solidFill>
                  <a:srgbClr val="333333"/>
                </a:solidFill>
              </a:rPr>
              <a:t>For questions regarding your application, please contact:</a:t>
            </a:r>
            <a:r>
              <a:rPr lang="en-US" sz="2000" dirty="0">
                <a:solidFill>
                  <a:srgbClr val="000000"/>
                </a:solidFill>
              </a:rPr>
              <a:t>​</a:t>
            </a:r>
          </a:p>
          <a:p>
            <a:pPr fontAlgn="base"/>
            <a:r>
              <a:rPr lang="en-US" sz="2000" dirty="0">
                <a:solidFill>
                  <a:srgbClr val="333333"/>
                </a:solidFill>
              </a:rPr>
              <a:t>Myesha.m.auguste@mass.gov</a:t>
            </a:r>
            <a:endParaRPr lang="en-US" sz="2000" dirty="0">
              <a:solidFill>
                <a:srgbClr val="000000"/>
              </a:solidFill>
            </a:endParaRPr>
          </a:p>
        </p:txBody>
      </p:sp>
    </p:spTree>
    <p:extLst>
      <p:ext uri="{BB962C8B-B14F-4D97-AF65-F5344CB8AC3E}">
        <p14:creationId xmlns:p14="http://schemas.microsoft.com/office/powerpoint/2010/main" val="3478710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DD066-CA89-8F19-E05E-DF49C17EACA6}"/>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861404E6-1153-9A92-EF23-922EBC6DF0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8F4D0F8-DC58-38B0-51EF-A626BD7643E7}"/>
              </a:ext>
            </a:extLst>
          </p:cNvPr>
          <p:cNvSpPr txBox="1"/>
          <p:nvPr/>
        </p:nvSpPr>
        <p:spPr>
          <a:xfrm>
            <a:off x="554299" y="1579325"/>
            <a:ext cx="10070158" cy="4591000"/>
          </a:xfrm>
          <a:prstGeom prst="rect">
            <a:avLst/>
          </a:prstGeom>
          <a:noFill/>
        </p:spPr>
        <p:txBody>
          <a:bodyPr wrap="square" rtlCol="0">
            <a:spAutoFit/>
          </a:bodyPr>
          <a:lstStyle/>
          <a:p>
            <a:pPr marL="91440" marR="0" lvl="0" indent="-91440" algn="l"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000" b="1" i="0" u="none" strike="noStrike" kern="1200" cap="none" spc="0" normalizeH="0" baseline="0" noProof="0" dirty="0">
                <a:ln>
                  <a:noFill/>
                </a:ln>
                <a:solidFill>
                  <a:srgbClr val="313181"/>
                </a:solidFill>
                <a:effectLst/>
                <a:uLnTx/>
                <a:uFillTx/>
                <a:latin typeface="Trebuchet MS" panose="020B0603020202020204" pitchFamily="34" charset="0"/>
              </a:rPr>
              <a:t>This is a competitive grant and will be subject to a peer review process. Applications will be reviewed and scored based on the following criteria: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Clear and adequate responses in the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Application Information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section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15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thorough explanation of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need</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including relevant local data to demonstrate need and correlation to the requested equipment/items to be purchased that will address the stated need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25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project description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that clearly describes the items to be purchased, types of items requested, and benefits to the nonprofit and community seeking funding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20 points).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An</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implementation plan and timeline</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that is feasible and ensures all goods will be received and paid for within the anticipated grant period (</a:t>
            </a:r>
            <a:r>
              <a:rPr lang="en-US" sz="2000" b="1" dirty="0">
                <a:solidFill>
                  <a:srgbClr val="000000"/>
                </a:solidFill>
                <a:latin typeface="Trebuchet MS" panose="020B0603020202020204" pitchFamily="34" charset="0"/>
                <a:ea typeface="Calibri" panose="020F0502020204030204"/>
                <a:cs typeface="Calibri" panose="020F0502020204030204"/>
              </a:rPr>
              <a:t>20</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r>
              <a:rPr lang="en-US" sz="2000" b="1" dirty="0">
                <a:solidFill>
                  <a:srgbClr val="000000"/>
                </a:solidFill>
                <a:latin typeface="Trebuchet MS" panose="020B0603020202020204" pitchFamily="34" charset="0"/>
                <a:ea typeface="Calibri" panose="020F0502020204030204"/>
                <a:cs typeface="Calibri" panose="020F0502020204030204"/>
              </a:rPr>
              <a:t>.</a:t>
            </a:r>
            <a:endParaRPr kumimoji="0" lang="en-US" sz="2000" b="1"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detailed, reasonable, and complete</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budget</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20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p:txBody>
      </p:sp>
      <p:sp>
        <p:nvSpPr>
          <p:cNvPr id="4" name="TextBox 3">
            <a:extLst>
              <a:ext uri="{FF2B5EF4-FFF2-40B4-BE49-F238E27FC236}">
                <a16:creationId xmlns:a16="http://schemas.microsoft.com/office/drawing/2014/main" id="{027468EC-51BD-699A-3D7A-99444BA944A2}"/>
              </a:ext>
            </a:extLst>
          </p:cNvPr>
          <p:cNvSpPr txBox="1"/>
          <p:nvPr/>
        </p:nvSpPr>
        <p:spPr>
          <a:xfrm>
            <a:off x="947492" y="410676"/>
            <a:ext cx="8577072" cy="830997"/>
          </a:xfrm>
          <a:prstGeom prst="rect">
            <a:avLst/>
          </a:prstGeom>
          <a:noFill/>
        </p:spPr>
        <p:txBody>
          <a:bodyPr wrap="square" rtlCol="0">
            <a:spAutoFit/>
          </a:bodyPr>
          <a:lstStyle/>
          <a:p>
            <a:r>
              <a:rPr kumimoji="0" lang="en-US" sz="4800" b="0" i="0" u="sng"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Application Review &amp; Scoring</a:t>
            </a:r>
            <a:endParaRPr lang="en-US" u="sng" dirty="0"/>
          </a:p>
        </p:txBody>
      </p:sp>
    </p:spTree>
    <p:extLst>
      <p:ext uri="{BB962C8B-B14F-4D97-AF65-F5344CB8AC3E}">
        <p14:creationId xmlns:p14="http://schemas.microsoft.com/office/powerpoint/2010/main" val="23651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C55B4-5CC4-9294-1176-D8B3914EE1B9}"/>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CF914AB-E7FC-D1F0-AC1A-A83D36877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D66D797-01C6-D4AD-A66F-13AF30AA1754}"/>
              </a:ext>
            </a:extLst>
          </p:cNvPr>
          <p:cNvSpPr txBox="1"/>
          <p:nvPr/>
        </p:nvSpPr>
        <p:spPr>
          <a:xfrm>
            <a:off x="1362456" y="758952"/>
            <a:ext cx="6382512" cy="830997"/>
          </a:xfrm>
          <a:prstGeom prst="rect">
            <a:avLst/>
          </a:prstGeom>
          <a:noFill/>
        </p:spPr>
        <p:txBody>
          <a:bodyPr wrap="square" rtlCol="0">
            <a:spAutoFit/>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Trebuchet MS" panose="020B0603020202020204" pitchFamily="34" charset="0"/>
                <a:ea typeface="+mj-ea"/>
                <a:cs typeface="+mj-cs"/>
              </a:rPr>
              <a:t>Notification</a:t>
            </a:r>
            <a:endParaRPr lang="en-US" dirty="0">
              <a:latin typeface="Trebuchet MS" panose="020B0603020202020204" pitchFamily="34" charset="0"/>
            </a:endParaRPr>
          </a:p>
        </p:txBody>
      </p:sp>
      <p:sp>
        <p:nvSpPr>
          <p:cNvPr id="4" name="TextBox 3">
            <a:extLst>
              <a:ext uri="{FF2B5EF4-FFF2-40B4-BE49-F238E27FC236}">
                <a16:creationId xmlns:a16="http://schemas.microsoft.com/office/drawing/2014/main" id="{46FDEA83-D7B4-94AC-CCFC-1602C16D47E8}"/>
              </a:ext>
            </a:extLst>
          </p:cNvPr>
          <p:cNvSpPr txBox="1"/>
          <p:nvPr/>
        </p:nvSpPr>
        <p:spPr>
          <a:xfrm>
            <a:off x="1252728" y="1764792"/>
            <a:ext cx="7918704" cy="3634841"/>
          </a:xfrm>
          <a:prstGeom prst="rect">
            <a:avLst/>
          </a:prstGeom>
          <a:noFill/>
        </p:spPr>
        <p:txBody>
          <a:bodyPr wrap="square" rtlCol="0">
            <a:spAutoFit/>
          </a:bodyPr>
          <a:lstStyle/>
          <a:p>
            <a:pPr marR="0" lvl="0" algn="l" defTabSz="914400" rtl="0" eaLnBrk="1" fontAlgn="base" latinLnBrk="0" hangingPunct="1">
              <a:lnSpc>
                <a:spcPct val="90000"/>
              </a:lnSpc>
              <a:spcBef>
                <a:spcPts val="1200"/>
              </a:spcBef>
              <a:spcAft>
                <a:spcPts val="200"/>
              </a:spcAft>
              <a:buClr>
                <a:srgbClr val="4A66AC"/>
              </a:buClr>
              <a:buSzPct val="100000"/>
              <a:tabLst/>
              <a:defRPr/>
            </a:pP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rPr>
              <a:t>Award decisions are at the discretion of the:</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Governor​</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Secretary of the Executive Office of Public Safety and Security (EOPSS)​</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Executive Director of the Office of Grants and Research (OGR) ​</a:t>
            </a:r>
          </a:p>
          <a:p>
            <a:pPr marR="0" lvl="0" algn="l" defTabSz="914400" rtl="0" eaLnBrk="1" fontAlgn="base" latinLnBrk="0" hangingPunct="1">
              <a:lnSpc>
                <a:spcPct val="90000"/>
              </a:lnSpc>
              <a:spcBef>
                <a:spcPts val="1200"/>
              </a:spcBef>
              <a:spcAft>
                <a:spcPts val="200"/>
              </a:spcAft>
              <a:buClr>
                <a:srgbClr val="4A66AC"/>
              </a:buClr>
              <a:buSzPct val="100000"/>
              <a:tabLst/>
              <a:defRPr/>
            </a:pP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rPr>
              <a:t>Award announcements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Trebuchet MS" panose="020B0603020202020204" pitchFamily="34" charset="0"/>
                <a:ea typeface="Calibri"/>
                <a:cs typeface="Calibri"/>
              </a:rPr>
              <a:t>Anticipated: December 2025</a:t>
            </a:r>
          </a:p>
          <a:p>
            <a:pPr marR="0" lvl="0" algn="l" defTabSz="914400" rtl="0" eaLnBrk="1" fontAlgn="auto" latinLnBrk="0" hangingPunct="1">
              <a:lnSpc>
                <a:spcPct val="90000"/>
              </a:lnSpc>
              <a:spcBef>
                <a:spcPts val="1200"/>
              </a:spcBef>
              <a:spcAft>
                <a:spcPts val="200"/>
              </a:spcAft>
              <a:buClr>
                <a:srgbClr val="4A66AC"/>
              </a:buClr>
              <a:buSzPct val="100000"/>
              <a:tabLst/>
              <a:defRPr/>
            </a:pPr>
            <a:r>
              <a:rPr kumimoji="0" lang="en-US" sz="1900" b="1" i="0" u="none" strike="noStrike" kern="1200" cap="none" spc="0" normalizeH="0" baseline="0" noProof="0" dirty="0">
                <a:ln>
                  <a:noFill/>
                </a:ln>
                <a:solidFill>
                  <a:prstClr val="black"/>
                </a:solidFill>
                <a:effectLst/>
                <a:uLnTx/>
                <a:uFillTx/>
                <a:latin typeface="Trebuchet MS" panose="020B0603020202020204" pitchFamily="34" charset="0"/>
                <a:ea typeface="Calibri"/>
                <a:cs typeface="Times New Roman"/>
              </a:rPr>
              <a:t>Contracts with OGR must be fully executed (signed by recipient and OGR Executive Director) before any expenditures are made.   </a:t>
            </a:r>
            <a:endParaRPr kumimoji="0" lang="en-US" sz="2000" b="0" i="0" u="none" strike="noStrike" kern="1200" cap="none" spc="0" normalizeH="0" baseline="0" noProof="0" dirty="0">
              <a:ln>
                <a:noFill/>
              </a:ln>
              <a:solidFill>
                <a:prstClr val="black"/>
              </a:solidFill>
              <a:effectLst/>
              <a:uLnTx/>
              <a:uFillTx/>
              <a:latin typeface="Trebuchet MS" panose="020B0603020202020204" pitchFamily="34" charset="0"/>
              <a:ea typeface="Calibri"/>
              <a:cs typeface="Calibri"/>
            </a:endParaRPr>
          </a:p>
        </p:txBody>
      </p:sp>
    </p:spTree>
    <p:extLst>
      <p:ext uri="{BB962C8B-B14F-4D97-AF65-F5344CB8AC3E}">
        <p14:creationId xmlns:p14="http://schemas.microsoft.com/office/powerpoint/2010/main" val="3565295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8C273-8830-1FA7-83D0-13D6615DC2C8}"/>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8B47C05D-9548-0A94-3BCA-1E7AA25B4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83BDF52-4EE9-F9C7-66D0-CD35ED1E592D}"/>
              </a:ext>
            </a:extLst>
          </p:cNvPr>
          <p:cNvSpPr txBox="1"/>
          <p:nvPr/>
        </p:nvSpPr>
        <p:spPr>
          <a:xfrm>
            <a:off x="950976" y="630936"/>
            <a:ext cx="7598664" cy="830997"/>
          </a:xfrm>
          <a:prstGeom prst="rect">
            <a:avLst/>
          </a:prstGeom>
          <a:noFill/>
        </p:spPr>
        <p:txBody>
          <a:bodyPr wrap="square" rtlCol="0">
            <a:spAutoFit/>
          </a:bodyPr>
          <a:lstStyle/>
          <a:p>
            <a:r>
              <a:rPr kumimoji="0" lang="en-US" sz="4800" b="0" i="0" u="none" strike="noStrike" kern="1200" cap="none" spc="-50" normalizeH="0" baseline="0" noProof="0">
                <a:ln>
                  <a:noFill/>
                </a:ln>
                <a:solidFill>
                  <a:prstClr val="black">
                    <a:lumMod val="75000"/>
                    <a:lumOff val="25000"/>
                  </a:prstClr>
                </a:solidFill>
                <a:effectLst/>
                <a:uLnTx/>
                <a:uFillTx/>
                <a:latin typeface="Calibri Light" panose="020F0302020204030204"/>
                <a:ea typeface="+mj-ea"/>
                <a:cs typeface="+mj-cs"/>
              </a:rPr>
              <a:t>Resources</a:t>
            </a:r>
            <a:endParaRPr lang="en-US" dirty="0"/>
          </a:p>
        </p:txBody>
      </p:sp>
      <p:sp>
        <p:nvSpPr>
          <p:cNvPr id="4" name="TextBox 3">
            <a:extLst>
              <a:ext uri="{FF2B5EF4-FFF2-40B4-BE49-F238E27FC236}">
                <a16:creationId xmlns:a16="http://schemas.microsoft.com/office/drawing/2014/main" id="{D58A980E-A64E-DE23-5A97-F7D81483E961}"/>
              </a:ext>
            </a:extLst>
          </p:cNvPr>
          <p:cNvSpPr txBox="1"/>
          <p:nvPr/>
        </p:nvSpPr>
        <p:spPr>
          <a:xfrm>
            <a:off x="950976" y="1992521"/>
            <a:ext cx="9409176" cy="4085221"/>
          </a:xfrm>
          <a:prstGeom prst="rect">
            <a:avLst/>
          </a:prstGeom>
          <a:noFill/>
        </p:spPr>
        <p:txBody>
          <a:bodyPr wrap="square" rtlCol="0">
            <a:spAutoFit/>
          </a:bodyPr>
          <a:lstStyle/>
          <a:p>
            <a:pPr marL="91440" marR="0" lvl="0" indent="-9144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200" b="1" i="0" u="none" strike="noStrike" kern="1200" cap="none" spc="0" normalizeH="0" baseline="0" noProof="0" dirty="0">
                <a:ln>
                  <a:noFill/>
                </a:ln>
                <a:solidFill>
                  <a:prstClr val="black">
                    <a:lumMod val="75000"/>
                    <a:lumOff val="25000"/>
                  </a:prstClr>
                </a:solidFill>
                <a:effectLst/>
                <a:uLnTx/>
                <a:uFillTx/>
              </a:rPr>
              <a:t>SFY26 Application Materials</a:t>
            </a:r>
          </a:p>
          <a:p>
            <a:endParaRPr lang="en-US" sz="2200" dirty="0"/>
          </a:p>
          <a:p>
            <a:pPr algn="ctr"/>
            <a:r>
              <a:rPr lang="en-US" sz="2200" dirty="0">
                <a:hlinkClick r:id="rId3"/>
              </a:rPr>
              <a:t>Commonwealth Nonprofit Security Grant Program</a:t>
            </a:r>
            <a:endParaRPr lang="en-US" sz="2200" dirty="0"/>
          </a:p>
          <a:p>
            <a:pPr algn="ctr"/>
            <a:endParaRPr lang="en-US" sz="2200" dirty="0"/>
          </a:p>
          <a:p>
            <a:pPr algn="ctr"/>
            <a:r>
              <a:rPr lang="en-US" sz="2200" dirty="0">
                <a:hlinkClick r:id="rId4"/>
              </a:rPr>
              <a:t>FY26 Commonwealth Nonprofit Security Grant Program AGF</a:t>
            </a:r>
            <a:endParaRPr lang="en-US" sz="2200" dirty="0"/>
          </a:p>
          <a:p>
            <a:pPr algn="ctr"/>
            <a:endParaRPr lang="en-US" sz="2200" dirty="0"/>
          </a:p>
          <a:p>
            <a:pPr algn="ctr"/>
            <a:r>
              <a:rPr lang="en-US" sz="2200" dirty="0">
                <a:hlinkClick r:id="rId5"/>
              </a:rPr>
              <a:t>FY26 Commonwealth Nonprofit Security Grant Program Online Application Form</a:t>
            </a:r>
            <a:endParaRPr lang="en-US" sz="2200" dirty="0"/>
          </a:p>
          <a:p>
            <a:pPr algn="ctr"/>
            <a:endParaRPr lang="en-US" sz="2200" dirty="0"/>
          </a:p>
          <a:p>
            <a:pPr algn="ctr"/>
            <a:r>
              <a:rPr lang="en-US" sz="2200" dirty="0">
                <a:hlinkClick r:id="rId6"/>
              </a:rPr>
              <a:t>FY26 Commonwealth Nonprofit Security Grant Program Budget Worksheet</a:t>
            </a:r>
            <a:endParaRPr lang="en-US" sz="2200" dirty="0"/>
          </a:p>
          <a:p>
            <a:endParaRPr lang="en-US" dirty="0"/>
          </a:p>
        </p:txBody>
      </p:sp>
    </p:spTree>
    <p:extLst>
      <p:ext uri="{BB962C8B-B14F-4D97-AF65-F5344CB8AC3E}">
        <p14:creationId xmlns:p14="http://schemas.microsoft.com/office/powerpoint/2010/main" val="1100236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5ECCF-D047-6D89-6B7F-23132F55868B}"/>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E74F1ED-751F-D0EA-5AEF-E7BF10736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D208901-21E4-92E3-F33A-882CF669DDB6}"/>
              </a:ext>
            </a:extLst>
          </p:cNvPr>
          <p:cNvSpPr txBox="1"/>
          <p:nvPr/>
        </p:nvSpPr>
        <p:spPr>
          <a:xfrm>
            <a:off x="1039804" y="1233976"/>
            <a:ext cx="8255290" cy="1200329"/>
          </a:xfrm>
          <a:prstGeom prst="rect">
            <a:avLst/>
          </a:prstGeom>
          <a:noFill/>
        </p:spPr>
        <p:txBody>
          <a:bodyPr wrap="square" rtlCol="0">
            <a:spAutoFit/>
          </a:bodyPr>
          <a:lstStyle/>
          <a:p>
            <a:pPr marL="91440" marR="0" lvl="0" indent="-9144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4000" b="0" i="0" u="none" strike="noStrike" kern="1200" cap="none" spc="0" normalizeH="0" baseline="0" noProof="0" dirty="0">
                <a:ln>
                  <a:noFill/>
                </a:ln>
                <a:solidFill>
                  <a:prstClr val="black">
                    <a:lumMod val="75000"/>
                    <a:lumOff val="25000"/>
                  </a:prstClr>
                </a:solidFill>
                <a:effectLst/>
                <a:uLnTx/>
                <a:uFillTx/>
                <a:ea typeface="+mn-ea"/>
                <a:cs typeface="+mn-cs"/>
              </a:rPr>
              <a:t>Question</a:t>
            </a:r>
            <a:r>
              <a:rPr lang="en-US" sz="4000" dirty="0">
                <a:solidFill>
                  <a:prstClr val="black">
                    <a:lumMod val="75000"/>
                    <a:lumOff val="25000"/>
                  </a:prstClr>
                </a:solidFill>
              </a:rPr>
              <a:t>s</a:t>
            </a:r>
            <a:r>
              <a:rPr kumimoji="0" lang="en-US" sz="4000" b="0" i="0" u="none" strike="noStrike" kern="1200" cap="none" spc="0" normalizeH="0" baseline="0" noProof="0" dirty="0">
                <a:ln>
                  <a:noFill/>
                </a:ln>
                <a:solidFill>
                  <a:prstClr val="black">
                    <a:lumMod val="75000"/>
                    <a:lumOff val="25000"/>
                  </a:prstClr>
                </a:solidFill>
                <a:effectLst/>
                <a:uLnTx/>
                <a:uFillTx/>
                <a:ea typeface="+mn-ea"/>
                <a:cs typeface="+mn-cs"/>
              </a:rPr>
              <a:t> on the CNSGP application process?</a:t>
            </a:r>
          </a:p>
        </p:txBody>
      </p:sp>
      <p:sp>
        <p:nvSpPr>
          <p:cNvPr id="4" name="TextBox 3">
            <a:extLst>
              <a:ext uri="{FF2B5EF4-FFF2-40B4-BE49-F238E27FC236}">
                <a16:creationId xmlns:a16="http://schemas.microsoft.com/office/drawing/2014/main" id="{4718192A-E14B-68E6-447D-0440F796056B}"/>
              </a:ext>
            </a:extLst>
          </p:cNvPr>
          <p:cNvSpPr txBox="1"/>
          <p:nvPr/>
        </p:nvSpPr>
        <p:spPr>
          <a:xfrm>
            <a:off x="1124712" y="2992304"/>
            <a:ext cx="8924763" cy="3785652"/>
          </a:xfrm>
          <a:prstGeom prst="rect">
            <a:avLst/>
          </a:prstGeom>
          <a:noFill/>
        </p:spPr>
        <p:txBody>
          <a:bodyPr wrap="square" rtlCol="0">
            <a:spAutoFit/>
          </a:bodyPr>
          <a:lstStyle/>
          <a:p>
            <a:pPr lvl="0">
              <a:defRPr/>
            </a:pP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All questions can be submitted electronically through email to the program coordinator </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Myesha Auguste</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lang="en-US" sz="2400" dirty="0">
                <a:solidFill>
                  <a:prstClr val="black"/>
                </a:solidFill>
              </a:rPr>
              <a:t>by </a:t>
            </a:r>
            <a:r>
              <a:rPr lang="en-US" sz="2400">
                <a:solidFill>
                  <a:prstClr val="black"/>
                </a:solidFill>
              </a:rPr>
              <a:t>Friday October 3rd. </a:t>
            </a:r>
            <a:r>
              <a:rPr lang="en-US" sz="2400" dirty="0">
                <a:solidFill>
                  <a:prstClr val="black"/>
                </a:solidFill>
              </a:rPr>
              <a:t>And </a:t>
            </a:r>
            <a:r>
              <a:rPr lang="en-US" sz="2400" dirty="0"/>
              <a:t>I will get back to you next week. </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OGR will also do its best to post answers to common questions up on our website for public viewing so that everyone is receiving the same guidance.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400" dirty="0">
              <a:solidFill>
                <a:prstClr val="black"/>
              </a:solidFill>
              <a:latin typeface="Trebuchet MS" panose="020B0603020202020204"/>
            </a:endParaRPr>
          </a:p>
          <a:p>
            <a:pPr>
              <a:defRPr/>
            </a:pPr>
            <a:r>
              <a:rPr lang="en-US" sz="2400" dirty="0">
                <a:solidFill>
                  <a:prstClr val="black"/>
                </a:solidFill>
              </a:rPr>
              <a:t>Myesha.M.Auguste@mass.gov</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88050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DBCD2-E987-27BF-96A1-F1EC640C65D1}"/>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919A916C-D6E0-611D-2D5D-BBE10BA7D2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531D344-763D-74D1-18BF-2AC8E1773C79}"/>
              </a:ext>
            </a:extLst>
          </p:cNvPr>
          <p:cNvSpPr txBox="1"/>
          <p:nvPr/>
        </p:nvSpPr>
        <p:spPr>
          <a:xfrm>
            <a:off x="1019175" y="952500"/>
            <a:ext cx="4543425" cy="584775"/>
          </a:xfrm>
          <a:prstGeom prst="rect">
            <a:avLst/>
          </a:prstGeom>
          <a:noFill/>
        </p:spPr>
        <p:txBody>
          <a:bodyPr wrap="square" rtlCol="0">
            <a:spAutoFit/>
          </a:bodyPr>
          <a:lstStyle/>
          <a:p>
            <a:r>
              <a:rPr lang="en-US" sz="3200" dirty="0"/>
              <a:t>Agenda</a:t>
            </a:r>
          </a:p>
        </p:txBody>
      </p:sp>
      <p:sp>
        <p:nvSpPr>
          <p:cNvPr id="4" name="TextBox 3">
            <a:extLst>
              <a:ext uri="{FF2B5EF4-FFF2-40B4-BE49-F238E27FC236}">
                <a16:creationId xmlns:a16="http://schemas.microsoft.com/office/drawing/2014/main" id="{D90A7476-2DAB-6C40-477C-B73B341B51EF}"/>
              </a:ext>
            </a:extLst>
          </p:cNvPr>
          <p:cNvSpPr txBox="1"/>
          <p:nvPr/>
        </p:nvSpPr>
        <p:spPr>
          <a:xfrm>
            <a:off x="804672" y="2002536"/>
            <a:ext cx="8321040" cy="4154984"/>
          </a:xfrm>
          <a:prstGeom prst="rect">
            <a:avLst/>
          </a:prstGeom>
          <a:noFill/>
        </p:spPr>
        <p:txBody>
          <a:bodyPr wrap="square" rtlCol="0">
            <a:spAutoFit/>
          </a:bodyPr>
          <a:lstStyle/>
          <a:p>
            <a:pPr marL="285750" indent="-285750">
              <a:buFont typeface="Wingdings" panose="05000000000000000000" pitchFamily="2" charset="2"/>
              <a:buChar char="q"/>
            </a:pPr>
            <a:r>
              <a:rPr lang="en-US" sz="2400" dirty="0"/>
              <a:t>Welcome/Meet the Team</a:t>
            </a:r>
          </a:p>
          <a:p>
            <a:pPr marL="285750" indent="-285750">
              <a:buFont typeface="Wingdings" panose="05000000000000000000" pitchFamily="2" charset="2"/>
              <a:buChar char="q"/>
            </a:pPr>
            <a:r>
              <a:rPr lang="en-US" sz="2400" dirty="0"/>
              <a:t>Background</a:t>
            </a:r>
          </a:p>
          <a:p>
            <a:pPr marL="285750" indent="-285750">
              <a:buFont typeface="Wingdings" panose="05000000000000000000" pitchFamily="2" charset="2"/>
              <a:buChar char="q"/>
            </a:pPr>
            <a:r>
              <a:rPr lang="en-US" sz="2400" dirty="0"/>
              <a:t>Eligibility, Use of Funds and Maximum Award Amount</a:t>
            </a:r>
          </a:p>
          <a:p>
            <a:pPr marL="285750" indent="-285750">
              <a:buFont typeface="Wingdings" panose="05000000000000000000" pitchFamily="2" charset="2"/>
              <a:buChar char="q"/>
            </a:pPr>
            <a:r>
              <a:rPr lang="en-US" sz="2400" dirty="0"/>
              <a:t>AGF Key Dates </a:t>
            </a:r>
          </a:p>
          <a:p>
            <a:pPr marL="285750" indent="-285750">
              <a:buFont typeface="Wingdings" panose="05000000000000000000" pitchFamily="2" charset="2"/>
              <a:buChar char="q"/>
            </a:pPr>
            <a:r>
              <a:rPr lang="en-US" sz="2400" dirty="0"/>
              <a:t>Allowable/Unallowable Costs</a:t>
            </a:r>
          </a:p>
          <a:p>
            <a:pPr marL="285750" indent="-285750">
              <a:buFont typeface="Wingdings" panose="05000000000000000000" pitchFamily="2" charset="2"/>
              <a:buChar char="q"/>
            </a:pPr>
            <a:r>
              <a:rPr lang="en-US" sz="2400" dirty="0"/>
              <a:t>Application Process</a:t>
            </a:r>
          </a:p>
          <a:p>
            <a:pPr marL="285750" indent="-285750">
              <a:buFont typeface="Wingdings" panose="05000000000000000000" pitchFamily="2" charset="2"/>
              <a:buChar char="q"/>
            </a:pPr>
            <a:r>
              <a:rPr lang="en-US" sz="2400" dirty="0"/>
              <a:t>Application Submission</a:t>
            </a:r>
          </a:p>
          <a:p>
            <a:pPr marL="285750" indent="-285750">
              <a:buFont typeface="Wingdings" panose="05000000000000000000" pitchFamily="2" charset="2"/>
              <a:buChar char="q"/>
            </a:pPr>
            <a:r>
              <a:rPr lang="en-US" sz="2400" dirty="0"/>
              <a:t>Application Review and Scoring</a:t>
            </a:r>
          </a:p>
          <a:p>
            <a:pPr marL="285750" indent="-285750">
              <a:buFont typeface="Wingdings" panose="05000000000000000000" pitchFamily="2" charset="2"/>
              <a:buChar char="q"/>
            </a:pPr>
            <a:r>
              <a:rPr lang="en-US" sz="2400" dirty="0"/>
              <a:t>Notification</a:t>
            </a:r>
          </a:p>
          <a:p>
            <a:pPr marL="285750" indent="-285750">
              <a:buFont typeface="Wingdings" panose="05000000000000000000" pitchFamily="2" charset="2"/>
              <a:buChar char="q"/>
            </a:pPr>
            <a:r>
              <a:rPr lang="en-US" sz="2400" dirty="0"/>
              <a:t>Resources</a:t>
            </a:r>
          </a:p>
          <a:p>
            <a:pPr marL="285750" indent="-285750">
              <a:buFont typeface="Wingdings" panose="05000000000000000000" pitchFamily="2" charset="2"/>
              <a:buChar char="q"/>
            </a:pPr>
            <a:r>
              <a:rPr lang="en-US" sz="2400" dirty="0"/>
              <a:t>Questions</a:t>
            </a:r>
          </a:p>
        </p:txBody>
      </p:sp>
    </p:spTree>
    <p:extLst>
      <p:ext uri="{BB962C8B-B14F-4D97-AF65-F5344CB8AC3E}">
        <p14:creationId xmlns:p14="http://schemas.microsoft.com/office/powerpoint/2010/main" val="3876508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18923-7D83-5F41-F696-90A4063E818F}"/>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EA529DE-6324-AE17-49F0-A34A681CC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4FA1976-95B5-DB9A-8323-31D2C62A3751}"/>
              </a:ext>
            </a:extLst>
          </p:cNvPr>
          <p:cNvSpPr txBox="1"/>
          <p:nvPr/>
        </p:nvSpPr>
        <p:spPr>
          <a:xfrm>
            <a:off x="2339747" y="0"/>
            <a:ext cx="6162675" cy="1200329"/>
          </a:xfrm>
          <a:prstGeom prst="rect">
            <a:avLst/>
          </a:prstGeom>
          <a:noFill/>
        </p:spPr>
        <p:txBody>
          <a:bodyPr wrap="square" rtlCol="0">
            <a:spAutoFit/>
          </a:bodyPr>
          <a:lstStyle/>
          <a:p>
            <a:pPr algn="ctr"/>
            <a:endParaRPr lang="en-US" b="1" dirty="0"/>
          </a:p>
          <a:p>
            <a:pPr algn="ctr"/>
            <a:r>
              <a:rPr lang="en-US" sz="3600" b="1" dirty="0"/>
              <a:t>MEET THE OGR TEAM</a:t>
            </a:r>
          </a:p>
          <a:p>
            <a:pPr algn="ctr"/>
            <a:endParaRPr lang="en-US" b="1" dirty="0"/>
          </a:p>
        </p:txBody>
      </p:sp>
      <p:sp>
        <p:nvSpPr>
          <p:cNvPr id="7" name="TextBox 6">
            <a:extLst>
              <a:ext uri="{FF2B5EF4-FFF2-40B4-BE49-F238E27FC236}">
                <a16:creationId xmlns:a16="http://schemas.microsoft.com/office/drawing/2014/main" id="{49F95F8F-7D7F-79CD-51FA-928E73388C16}"/>
              </a:ext>
            </a:extLst>
          </p:cNvPr>
          <p:cNvSpPr txBox="1"/>
          <p:nvPr/>
        </p:nvSpPr>
        <p:spPr>
          <a:xfrm>
            <a:off x="1878221" y="1662926"/>
            <a:ext cx="8171254" cy="2585323"/>
          </a:xfrm>
          <a:prstGeom prst="rect">
            <a:avLst/>
          </a:prstGeom>
          <a:noFill/>
        </p:spPr>
        <p:txBody>
          <a:bodyPr wrap="square" rtlCol="0">
            <a:spAutoFit/>
          </a:bodyPr>
          <a:lstStyle/>
          <a:p>
            <a:pPr lvl="1"/>
            <a:r>
              <a:rPr lang="en-US" dirty="0">
                <a:cs typeface="Arial"/>
              </a:rPr>
              <a:t>Kevin Stanton						Kathryn Latimer</a:t>
            </a:r>
          </a:p>
          <a:p>
            <a:pPr lvl="1"/>
            <a:r>
              <a:rPr lang="en-US" dirty="0">
                <a:cs typeface="Arial"/>
              </a:rPr>
              <a:t>Executive Director					Homeland Division Manager</a:t>
            </a:r>
          </a:p>
          <a:p>
            <a:pPr lvl="1" algn="ctr"/>
            <a:endParaRPr lang="en-US" dirty="0">
              <a:cs typeface="Arial"/>
            </a:endParaRPr>
          </a:p>
          <a:p>
            <a:pPr lvl="1" algn="ctr"/>
            <a:endParaRPr lang="en-US" dirty="0">
              <a:cs typeface="Arial"/>
            </a:endParaRPr>
          </a:p>
          <a:p>
            <a:pPr lvl="1"/>
            <a:r>
              <a:rPr kumimoji="0" lang="en-US" b="0" u="none" strike="noStrike" kern="1200" cap="none" spc="0" normalizeH="0" baseline="0" noProof="0" dirty="0">
                <a:ln>
                  <a:noFill/>
                </a:ln>
                <a:solidFill>
                  <a:prstClr val="black"/>
                </a:solidFill>
                <a:effectLst/>
                <a:uLnTx/>
                <a:uFillTx/>
                <a:ea typeface="+mn-ea"/>
                <a:cs typeface="+mn-cs"/>
              </a:rPr>
              <a:t>Sarah Malloy 							Sarah Cook </a:t>
            </a:r>
          </a:p>
          <a:p>
            <a:pPr lvl="1"/>
            <a:r>
              <a:rPr lang="en-US" dirty="0">
                <a:solidFill>
                  <a:prstClr val="black"/>
                </a:solidFill>
              </a:rPr>
              <a:t>Homeland Senior Policy Advisor			</a:t>
            </a:r>
            <a:r>
              <a:rPr lang="en-US" dirty="0">
                <a:cs typeface="Arial"/>
              </a:rPr>
              <a:t>Program Coordinator</a:t>
            </a:r>
          </a:p>
          <a:p>
            <a:pPr lvl="1" algn="ctr"/>
            <a:r>
              <a:rPr lang="en-US" dirty="0">
                <a:cs typeface="Arial"/>
              </a:rPr>
              <a:t>					</a:t>
            </a:r>
          </a:p>
          <a:p>
            <a:pPr lvl="1"/>
            <a:r>
              <a:rPr lang="en-US" dirty="0">
                <a:cs typeface="Arial"/>
              </a:rPr>
              <a:t>Myesha Auguste						Jen Diep		</a:t>
            </a:r>
          </a:p>
          <a:p>
            <a:pPr lvl="1"/>
            <a:r>
              <a:rPr lang="en-US" dirty="0">
                <a:cs typeface="Arial"/>
              </a:rPr>
              <a:t>Program Coordinator 					Fiscal Manager</a:t>
            </a:r>
          </a:p>
        </p:txBody>
      </p:sp>
    </p:spTree>
    <p:extLst>
      <p:ext uri="{BB962C8B-B14F-4D97-AF65-F5344CB8AC3E}">
        <p14:creationId xmlns:p14="http://schemas.microsoft.com/office/powerpoint/2010/main" val="2592687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1F9CC-BBB6-8E17-12CC-C9A4C1871E8A}"/>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53165818-F928-471C-743D-2446CAAAEF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035B0E8-BFC3-EB29-BA07-C625C7665D32}"/>
              </a:ext>
            </a:extLst>
          </p:cNvPr>
          <p:cNvSpPr txBox="1"/>
          <p:nvPr/>
        </p:nvSpPr>
        <p:spPr>
          <a:xfrm>
            <a:off x="838853" y="2933539"/>
            <a:ext cx="9290304" cy="1323439"/>
          </a:xfrm>
          <a:prstGeom prst="rect">
            <a:avLst/>
          </a:prstGeom>
          <a:noFill/>
        </p:spPr>
        <p:txBody>
          <a:bodyPr wrap="square" rtlCol="0">
            <a:spAutoFit/>
          </a:bodyPr>
          <a:lstStyle/>
          <a:p>
            <a:pPr>
              <a:buFont typeface="Arial" panose="020F0502020204030204" pitchFamily="34" charset="0"/>
              <a:buChar char="•"/>
            </a:pPr>
            <a:r>
              <a:rPr lang="en-US" sz="2000" dirty="0">
                <a:ea typeface="+mn-lt"/>
                <a:cs typeface="+mn-lt"/>
              </a:rPr>
              <a:t>OGR will make available $4,465,000 for nonprofit 501(c) (3) organizations (such as faith-based institutions,</a:t>
            </a:r>
            <a:r>
              <a:rPr lang="en-US" sz="2000" dirty="0">
                <a:solidFill>
                  <a:srgbClr val="FF0000"/>
                </a:solidFill>
                <a:ea typeface="+mn-lt"/>
                <a:cs typeface="+mn-lt"/>
              </a:rPr>
              <a:t> </a:t>
            </a:r>
            <a:r>
              <a:rPr lang="en-US" sz="2000" dirty="0">
                <a:ea typeface="+mn-lt"/>
                <a:cs typeface="+mn-lt"/>
              </a:rPr>
              <a:t>medical and health care facilities, and/or other human service entities) to competitively solicit one-time grant funding to enhance building safety and security for its members/visitors and staff. </a:t>
            </a:r>
            <a:endParaRPr lang="en-US" sz="2000" dirty="0">
              <a:ea typeface="Calibri" panose="020F0502020204030204"/>
              <a:cs typeface="Calibri" panose="020F0502020204030204"/>
            </a:endParaRPr>
          </a:p>
        </p:txBody>
      </p:sp>
      <p:sp>
        <p:nvSpPr>
          <p:cNvPr id="4" name="TextBox 3">
            <a:extLst>
              <a:ext uri="{FF2B5EF4-FFF2-40B4-BE49-F238E27FC236}">
                <a16:creationId xmlns:a16="http://schemas.microsoft.com/office/drawing/2014/main" id="{B7B61AE4-DD0E-8F26-06F1-AAC5ACABBD4E}"/>
              </a:ext>
            </a:extLst>
          </p:cNvPr>
          <p:cNvSpPr txBox="1"/>
          <p:nvPr/>
        </p:nvSpPr>
        <p:spPr>
          <a:xfrm>
            <a:off x="286075" y="1955137"/>
            <a:ext cx="11078609"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Trebuchet MS" panose="020B0603020202020204" pitchFamily="34" charset="0"/>
              </a:rPr>
              <a:t>Purpose: </a:t>
            </a:r>
            <a:r>
              <a:rPr kumimoji="0" lang="en-US" b="0"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This grant opportunity is designed for nonprofit organizations</a:t>
            </a:r>
            <a:r>
              <a:rPr kumimoji="0" lang="en-US" b="1"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 </a:t>
            </a:r>
            <a:r>
              <a:rPr kumimoji="0" lang="en-US" b="0"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to address critical infrastructure equipment and technology needs as it relates to building security and the safety of attendees and staff. </a:t>
            </a:r>
          </a:p>
        </p:txBody>
      </p:sp>
      <p:sp>
        <p:nvSpPr>
          <p:cNvPr id="5" name="TextBox 4">
            <a:extLst>
              <a:ext uri="{FF2B5EF4-FFF2-40B4-BE49-F238E27FC236}">
                <a16:creationId xmlns:a16="http://schemas.microsoft.com/office/drawing/2014/main" id="{48FBDFA2-F33F-93BF-F746-71682AEAE058}"/>
              </a:ext>
            </a:extLst>
          </p:cNvPr>
          <p:cNvSpPr txBox="1"/>
          <p:nvPr/>
        </p:nvSpPr>
        <p:spPr>
          <a:xfrm>
            <a:off x="1216152" y="976734"/>
            <a:ext cx="5010912" cy="646331"/>
          </a:xfrm>
          <a:prstGeom prst="rect">
            <a:avLst/>
          </a:prstGeom>
          <a:noFill/>
        </p:spPr>
        <p:txBody>
          <a:bodyPr wrap="square" rtlCol="0">
            <a:spAutoFit/>
          </a:bodyPr>
          <a:lstStyle/>
          <a:p>
            <a:r>
              <a:rPr lang="en-US" sz="3600" b="1" u="sng" dirty="0"/>
              <a:t>Background</a:t>
            </a:r>
          </a:p>
        </p:txBody>
      </p:sp>
      <p:graphicFrame>
        <p:nvGraphicFramePr>
          <p:cNvPr id="6" name="Table 5">
            <a:extLst>
              <a:ext uri="{FF2B5EF4-FFF2-40B4-BE49-F238E27FC236}">
                <a16:creationId xmlns:a16="http://schemas.microsoft.com/office/drawing/2014/main" id="{CF8DFD2F-EA29-837C-9E7A-009588F68A87}"/>
              </a:ext>
            </a:extLst>
          </p:cNvPr>
          <p:cNvGraphicFramePr>
            <a:graphicFrameLocks noGrp="1"/>
          </p:cNvGraphicFramePr>
          <p:nvPr/>
        </p:nvGraphicFramePr>
        <p:xfrm>
          <a:off x="441524" y="1922881"/>
          <a:ext cx="10923159" cy="710842"/>
        </p:xfrm>
        <a:graphic>
          <a:graphicData uri="http://schemas.openxmlformats.org/drawingml/2006/table">
            <a:tbl>
              <a:tblPr/>
              <a:tblGrid>
                <a:gridCol w="10923159">
                  <a:extLst>
                    <a:ext uri="{9D8B030D-6E8A-4147-A177-3AD203B41FA5}">
                      <a16:colId xmlns:a16="http://schemas.microsoft.com/office/drawing/2014/main" val="1457989140"/>
                    </a:ext>
                  </a:extLst>
                </a:gridCol>
              </a:tblGrid>
              <a:tr h="710842">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849958366"/>
                  </a:ext>
                </a:extLst>
              </a:tr>
            </a:tbl>
          </a:graphicData>
        </a:graphic>
      </p:graphicFrame>
    </p:spTree>
    <p:extLst>
      <p:ext uri="{BB962C8B-B14F-4D97-AF65-F5344CB8AC3E}">
        <p14:creationId xmlns:p14="http://schemas.microsoft.com/office/powerpoint/2010/main" val="17978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2EC33-DDC4-C954-D8B9-871B020DA0FC}"/>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4343CB47-E4F5-2D0C-F825-CE7F185710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6C563D0-5064-7282-6568-4A38A8A2A97F}"/>
              </a:ext>
            </a:extLst>
          </p:cNvPr>
          <p:cNvSpPr txBox="1"/>
          <p:nvPr/>
        </p:nvSpPr>
        <p:spPr>
          <a:xfrm>
            <a:off x="832104" y="1838447"/>
            <a:ext cx="9290304" cy="4596130"/>
          </a:xfrm>
          <a:prstGeom prst="rect">
            <a:avLst/>
          </a:prstGeom>
          <a:noFill/>
        </p:spPr>
        <p:txBody>
          <a:bodyPr wrap="square" rtlCol="0">
            <a:spAutoFit/>
          </a:bodyPr>
          <a:lstStyle/>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ea typeface="+mn-lt"/>
                <a:cs typeface="+mn-lt"/>
              </a:rPr>
              <a:t>Nonprofit 501 (c) (3) Organization</a:t>
            </a:r>
            <a:endParaRPr lang="en-US" sz="2000" dirty="0">
              <a:latin typeface="Trebuchet MS" panose="020B0603020202020204" pitchFamily="34" charset="0"/>
              <a:ea typeface="+mn-lt"/>
              <a:cs typeface="+mn-lt"/>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lang="en-US" sz="2000" dirty="0">
                <a:latin typeface="Trebuchet MS" panose="020B0603020202020204" pitchFamily="34" charset="0"/>
                <a:ea typeface="Calibri" panose="020F0502020204030204"/>
                <a:cs typeface="Calibri" panose="020F0502020204030204"/>
              </a:rPr>
              <a:t>T</a:t>
            </a:r>
            <a:r>
              <a:rPr kumimoji="0" lang="en-US" sz="2000" b="0" i="0" u="none"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o provide support for target hardening and other physical security enhancements to nonprofit organizations that are at </a:t>
            </a:r>
            <a:r>
              <a:rPr kumimoji="0" lang="en-US" sz="2000" b="0" i="0" u="sng"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high risk of terrorist attacks or hate crimes.</a:t>
            </a:r>
            <a:r>
              <a:rPr kumimoji="0" lang="en-US" sz="2000" b="0" i="0" u="none"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 </a:t>
            </a:r>
            <a:endParaRPr lang="en-US" sz="2000" dirty="0">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rPr>
              <a:t>Applicants may solicit up to $60,000.</a:t>
            </a:r>
            <a:endParaRPr lang="en-US" sz="2000" dirty="0">
              <a:latin typeface="Trebuchet MS" panose="020B0603020202020204" pitchFamily="34" charset="0"/>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endParaRPr kumimoji="0" lang="en-US" sz="2000" b="0" i="0" u="none" strike="noStrike" kern="1200" cap="none" spc="0" normalizeH="0" baseline="0" noProof="0" dirty="0">
              <a:ln>
                <a:noFill/>
              </a:ln>
              <a:effectLst/>
              <a:uLnTx/>
              <a:uFillTx/>
              <a:latin typeface="Trebuchet MS" panose="020B0603020202020204" pitchFamily="34" charset="0"/>
              <a:ea typeface="Calibri"/>
              <a:cs typeface="Calibri"/>
            </a:endParaRPr>
          </a:p>
          <a:p>
            <a:pPr marL="91440" marR="0" lvl="0" indent="-91440" algn="just" defTabSz="914400" rtl="0" eaLnBrk="1" fontAlgn="auto" latinLnBrk="0" hangingPunct="1">
              <a:lnSpc>
                <a:spcPct val="100000"/>
              </a:lnSpc>
              <a:spcBef>
                <a:spcPts val="0"/>
              </a:spcBef>
              <a:spcAft>
                <a:spcPts val="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rPr>
              <a:t>Only one </a:t>
            </a:r>
            <a:r>
              <a:rPr kumimoji="0" lang="en-US" sz="2000" b="1" i="0" u="none" strike="noStrike" kern="1200" cap="none" spc="0" normalizeH="0" baseline="0" noProof="0" dirty="0">
                <a:ln>
                  <a:noFill/>
                </a:ln>
                <a:effectLst/>
                <a:uLnTx/>
                <a:uFillTx/>
                <a:latin typeface="Trebuchet MS" panose="020B0603020202020204" pitchFamily="34" charset="0"/>
              </a:rPr>
              <a:t>(1)</a:t>
            </a:r>
            <a:r>
              <a:rPr kumimoji="0" lang="en-US" sz="2000" b="0" i="0" u="none" strike="noStrike" kern="1200" cap="none" spc="0" normalizeH="0" baseline="0" noProof="0" dirty="0">
                <a:ln>
                  <a:noFill/>
                </a:ln>
                <a:effectLst/>
                <a:uLnTx/>
                <a:uFillTx/>
                <a:latin typeface="Trebuchet MS" panose="020B0603020202020204" pitchFamily="34" charset="0"/>
              </a:rPr>
              <a:t> application per nonprofit can be submitted for consideration of funding. </a:t>
            </a:r>
          </a:p>
          <a:p>
            <a:pPr marR="0" lvl="0" algn="just" defTabSz="914400" rtl="0" eaLnBrk="1" fontAlgn="auto" latinLnBrk="0" hangingPunct="1">
              <a:lnSpc>
                <a:spcPct val="100000"/>
              </a:lnSpc>
              <a:spcBef>
                <a:spcPts val="0"/>
              </a:spcBef>
              <a:spcAft>
                <a:spcPts val="0"/>
              </a:spcAft>
              <a:buClr>
                <a:srgbClr val="4A66AC"/>
              </a:buClr>
              <a:buSzPct val="100000"/>
              <a:tabLst/>
              <a:defRPr/>
            </a:pPr>
            <a:endParaRPr lang="en-US" sz="2000" dirty="0">
              <a:latin typeface="Trebuchet MS" panose="020B0603020202020204" pitchFamily="34" charset="0"/>
            </a:endParaRPr>
          </a:p>
          <a:p>
            <a:pPr marR="0" lvl="0" algn="just" defTabSz="914400" rtl="0" eaLnBrk="1" fontAlgn="auto" latinLnBrk="0" hangingPunct="1">
              <a:lnSpc>
                <a:spcPct val="100000"/>
              </a:lnSpc>
              <a:spcBef>
                <a:spcPts val="0"/>
              </a:spcBef>
              <a:spcAft>
                <a:spcPts val="0"/>
              </a:spcAft>
              <a:buClr>
                <a:srgbClr val="4A66AC"/>
              </a:buClr>
              <a:buSzPct val="100000"/>
              <a:tabLst/>
              <a:defRPr/>
            </a:pPr>
            <a:r>
              <a:rPr kumimoji="0" lang="en-US" sz="1600" b="0" i="1" u="none" strike="noStrike" kern="1200" cap="none" spc="0" normalizeH="0" baseline="0" noProof="0" dirty="0">
                <a:ln>
                  <a:noFill/>
                </a:ln>
                <a:effectLst/>
                <a:uLnTx/>
                <a:uFillTx/>
                <a:latin typeface="Trebuchet MS" panose="020B0603020202020204" pitchFamily="34" charset="0"/>
              </a:rPr>
              <a:t>Note: A nonprofit organization may request funding for multiple locations in separate communities however, the nonprofit must submit a separate application for each location for which it is requesting funding. </a:t>
            </a:r>
            <a:endParaRPr kumimoji="0" lang="en-US" sz="1600" b="0" i="1" u="none" strike="noStrike" kern="1200" cap="none" spc="0" normalizeH="0" baseline="0" noProof="0" dirty="0">
              <a:ln>
                <a:noFill/>
              </a:ln>
              <a:effectLst/>
              <a:uLnTx/>
              <a:uFillTx/>
              <a:latin typeface="Trebuchet MS" panose="020B0603020202020204" pitchFamily="34" charset="0"/>
              <a:ea typeface="Calibri"/>
              <a:cs typeface="Times New Roman"/>
            </a:endParaRPr>
          </a:p>
          <a:p>
            <a:pPr marR="0" lvl="0" algn="l" defTabSz="914400" rtl="0" eaLnBrk="1" fontAlgn="auto" latinLnBrk="0" hangingPunct="1">
              <a:lnSpc>
                <a:spcPct val="100000"/>
              </a:lnSpc>
              <a:spcBef>
                <a:spcPts val="1200"/>
              </a:spcBef>
              <a:spcAft>
                <a:spcPts val="200"/>
              </a:spcAft>
              <a:buClr>
                <a:srgbClr val="4A66AC"/>
              </a:buClr>
              <a:buSzPct val="100000"/>
              <a:tabLst/>
              <a:defRPr/>
            </a:pPr>
            <a:endParaRPr lang="en-US" dirty="0">
              <a:highlight>
                <a:srgbClr val="FFFF00"/>
              </a:highlight>
              <a:ea typeface="Calibri" panose="020F0502020204030204"/>
              <a:cs typeface="Calibri" panose="020F0502020204030204"/>
            </a:endParaRPr>
          </a:p>
        </p:txBody>
      </p:sp>
      <p:sp>
        <p:nvSpPr>
          <p:cNvPr id="5" name="TextBox 4">
            <a:extLst>
              <a:ext uri="{FF2B5EF4-FFF2-40B4-BE49-F238E27FC236}">
                <a16:creationId xmlns:a16="http://schemas.microsoft.com/office/drawing/2014/main" id="{B6ADF28B-E7BD-B403-C8FA-5D46FDF5C9C7}"/>
              </a:ext>
            </a:extLst>
          </p:cNvPr>
          <p:cNvSpPr txBox="1"/>
          <p:nvPr/>
        </p:nvSpPr>
        <p:spPr>
          <a:xfrm>
            <a:off x="1085088" y="960351"/>
            <a:ext cx="7201662" cy="707886"/>
          </a:xfrm>
          <a:prstGeom prst="rect">
            <a:avLst/>
          </a:prstGeom>
          <a:noFill/>
        </p:spPr>
        <p:txBody>
          <a:bodyPr wrap="square" rtlCol="0">
            <a:spAutoFit/>
          </a:bodyPr>
          <a:lstStyle/>
          <a:p>
            <a:r>
              <a:rPr lang="en-US" sz="2000" b="1" dirty="0"/>
              <a:t>Eligibility, Use of Funds and Maximum Award Amount</a:t>
            </a:r>
          </a:p>
          <a:p>
            <a:endParaRPr lang="en-US" sz="2000" b="1" u="sng" dirty="0"/>
          </a:p>
        </p:txBody>
      </p:sp>
    </p:spTree>
    <p:extLst>
      <p:ext uri="{BB962C8B-B14F-4D97-AF65-F5344CB8AC3E}">
        <p14:creationId xmlns:p14="http://schemas.microsoft.com/office/powerpoint/2010/main" val="2333164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BF33E-4732-7089-C8F9-3B82CC771A92}"/>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F80C4D1D-1DFC-E9C0-4622-B0162C8C9E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C659710-11C5-FFFD-8BCF-725EA881110C}"/>
              </a:ext>
            </a:extLst>
          </p:cNvPr>
          <p:cNvSpPr txBox="1"/>
          <p:nvPr/>
        </p:nvSpPr>
        <p:spPr>
          <a:xfrm>
            <a:off x="795528" y="941832"/>
            <a:ext cx="6126480" cy="646331"/>
          </a:xfrm>
          <a:prstGeom prst="rect">
            <a:avLst/>
          </a:prstGeom>
          <a:noFill/>
        </p:spPr>
        <p:txBody>
          <a:bodyPr wrap="square" rtlCol="0">
            <a:spAutoFit/>
          </a:bodyPr>
          <a:lstStyle/>
          <a:p>
            <a:r>
              <a:rPr lang="en-US" sz="3600" dirty="0"/>
              <a:t>AGF Key Dates</a:t>
            </a:r>
          </a:p>
        </p:txBody>
      </p:sp>
      <p:graphicFrame>
        <p:nvGraphicFramePr>
          <p:cNvPr id="4" name="Table 3">
            <a:extLst>
              <a:ext uri="{FF2B5EF4-FFF2-40B4-BE49-F238E27FC236}">
                <a16:creationId xmlns:a16="http://schemas.microsoft.com/office/drawing/2014/main" id="{F0A45C7A-2B4C-F8EA-4750-7E7B96649218}"/>
              </a:ext>
            </a:extLst>
          </p:cNvPr>
          <p:cNvGraphicFramePr>
            <a:graphicFrameLocks noGrp="1"/>
          </p:cNvGraphicFramePr>
          <p:nvPr/>
        </p:nvGraphicFramePr>
        <p:xfrm>
          <a:off x="907288" y="2065990"/>
          <a:ext cx="8538464" cy="3649012"/>
        </p:xfrm>
        <a:graphic>
          <a:graphicData uri="http://schemas.openxmlformats.org/drawingml/2006/table">
            <a:tbl>
              <a:tblPr firstRow="1" bandRow="1">
                <a:tableStyleId>{21E4AEA4-8DFA-4A89-87EB-49C32662AFE0}</a:tableStyleId>
              </a:tblPr>
              <a:tblGrid>
                <a:gridCol w="4269232">
                  <a:extLst>
                    <a:ext uri="{9D8B030D-6E8A-4147-A177-3AD203B41FA5}">
                      <a16:colId xmlns:a16="http://schemas.microsoft.com/office/drawing/2014/main" val="381121580"/>
                    </a:ext>
                  </a:extLst>
                </a:gridCol>
                <a:gridCol w="4269232">
                  <a:extLst>
                    <a:ext uri="{9D8B030D-6E8A-4147-A177-3AD203B41FA5}">
                      <a16:colId xmlns:a16="http://schemas.microsoft.com/office/drawing/2014/main" val="3789666114"/>
                    </a:ext>
                  </a:extLst>
                </a:gridCol>
              </a:tblGrid>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Availability of Grant Funding Posted</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September 19, 2025</a:t>
                      </a:r>
                    </a:p>
                    <a:p>
                      <a:endParaRPr lang="en-US" dirty="0"/>
                    </a:p>
                  </a:txBody>
                  <a:tcPr/>
                </a:tc>
                <a:extLst>
                  <a:ext uri="{0D108BD9-81ED-4DB2-BD59-A6C34878D82A}">
                    <a16:rowId xmlns:a16="http://schemas.microsoft.com/office/drawing/2014/main" val="2043074206"/>
                  </a:ext>
                </a:extLst>
              </a:tr>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t>Application Due Date</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t>October 30th, 2025, at 4:00 P.M.</a:t>
                      </a:r>
                    </a:p>
                    <a:p>
                      <a:endParaRPr lang="en-US" dirty="0"/>
                    </a:p>
                  </a:txBody>
                  <a:tcPr/>
                </a:tc>
                <a:extLst>
                  <a:ext uri="{0D108BD9-81ED-4DB2-BD59-A6C34878D82A}">
                    <a16:rowId xmlns:a16="http://schemas.microsoft.com/office/drawing/2014/main" val="1333516468"/>
                  </a:ext>
                </a:extLst>
              </a:tr>
              <a:tr h="912253">
                <a:tc>
                  <a:txBody>
                    <a:bodyPr/>
                    <a:lstStyle/>
                    <a:p>
                      <a:r>
                        <a:rPr lang="en-US" sz="1800" dirty="0"/>
                        <a:t>Award Notification </a:t>
                      </a:r>
                      <a:r>
                        <a:rPr lang="en-US" sz="1800" i="1" dirty="0">
                          <a:effectLst/>
                          <a:latin typeface="Times New Roman"/>
                        </a:rPr>
                        <a:t>(anticipated)</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December 2025</a:t>
                      </a:r>
                    </a:p>
                    <a:p>
                      <a:endParaRPr lang="en-US" dirty="0"/>
                    </a:p>
                  </a:txBody>
                  <a:tcPr/>
                </a:tc>
                <a:extLst>
                  <a:ext uri="{0D108BD9-81ED-4DB2-BD59-A6C34878D82A}">
                    <a16:rowId xmlns:a16="http://schemas.microsoft.com/office/drawing/2014/main" val="2208098110"/>
                  </a:ext>
                </a:extLst>
              </a:tr>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Performance Period </a:t>
                      </a:r>
                      <a:r>
                        <a:rPr lang="en-US" sz="1800" i="1" dirty="0">
                          <a:effectLst/>
                          <a:latin typeface="Times New Roman"/>
                        </a:rPr>
                        <a:t>(anticipated)</a:t>
                      </a:r>
                      <a:endParaRPr lang="en-US" sz="1800" dirty="0"/>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January 2026 – August 31st, 2026</a:t>
                      </a:r>
                    </a:p>
                    <a:p>
                      <a:endParaRPr lang="en-US" dirty="0"/>
                    </a:p>
                  </a:txBody>
                  <a:tcPr/>
                </a:tc>
                <a:extLst>
                  <a:ext uri="{0D108BD9-81ED-4DB2-BD59-A6C34878D82A}">
                    <a16:rowId xmlns:a16="http://schemas.microsoft.com/office/drawing/2014/main" val="3682284291"/>
                  </a:ext>
                </a:extLst>
              </a:tr>
            </a:tbl>
          </a:graphicData>
        </a:graphic>
      </p:graphicFrame>
    </p:spTree>
    <p:extLst>
      <p:ext uri="{BB962C8B-B14F-4D97-AF65-F5344CB8AC3E}">
        <p14:creationId xmlns:p14="http://schemas.microsoft.com/office/powerpoint/2010/main" val="317873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DECC0-8B04-84CD-0975-CB405F9032AC}"/>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482AFDA-AC80-BB8C-BC1F-327394945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B1801FD-CC8B-9FC7-C5C7-F7F1DB804299}"/>
              </a:ext>
            </a:extLst>
          </p:cNvPr>
          <p:cNvSpPr txBox="1"/>
          <p:nvPr/>
        </p:nvSpPr>
        <p:spPr>
          <a:xfrm>
            <a:off x="738922" y="1972211"/>
            <a:ext cx="10310077" cy="4770537"/>
          </a:xfrm>
          <a:prstGeom prst="rect">
            <a:avLst/>
          </a:prstGeom>
          <a:noFill/>
        </p:spPr>
        <p:txBody>
          <a:bodyPr wrap="square" rtlCol="0">
            <a:spAutoFit/>
          </a:bodyPr>
          <a:lstStyle/>
          <a:p>
            <a:pPr fontAlgn="base">
              <a:buFont typeface="Arial" panose="020B0604020202020204" pitchFamily="34" charset="0"/>
              <a:buChar char="•"/>
            </a:pPr>
            <a:r>
              <a:rPr lang="en-US" dirty="0">
                <a:solidFill>
                  <a:srgbClr val="000000"/>
                </a:solidFill>
                <a:ea typeface="Calibri"/>
                <a:cs typeface="Calibri"/>
              </a:rPr>
              <a:t>Physical Security Enhancement Equipment</a:t>
            </a:r>
          </a:p>
          <a:p>
            <a:pPr fontAlgn="base">
              <a:buFont typeface="Arial" panose="020B0604020202020204" pitchFamily="34" charset="0"/>
              <a:buChar char="•"/>
            </a:pPr>
            <a:r>
              <a:rPr lang="en-US" dirty="0">
                <a:solidFill>
                  <a:srgbClr val="000000"/>
                </a:solidFill>
                <a:ea typeface="Calibri"/>
                <a:cs typeface="Calibri"/>
              </a:rPr>
              <a:t>Inspection and Screening System​</a:t>
            </a:r>
          </a:p>
          <a:p>
            <a:pPr fontAlgn="base">
              <a:buFont typeface="Arial" panose="020B0604020202020204" pitchFamily="34" charset="0"/>
              <a:buChar char="•"/>
            </a:pPr>
            <a:endParaRPr lang="en-US" dirty="0">
              <a:solidFill>
                <a:srgbClr val="000000"/>
              </a:solidFill>
              <a:ea typeface="Calibri"/>
              <a:cs typeface="Calibri"/>
            </a:endParaRPr>
          </a:p>
          <a:p>
            <a:pPr fontAlgn="base"/>
            <a:r>
              <a:rPr lang="en-US" sz="2400" b="1" u="sng" dirty="0">
                <a:solidFill>
                  <a:srgbClr val="000000"/>
                </a:solidFill>
                <a:ea typeface="Calibri"/>
                <a:cs typeface="Calibri"/>
              </a:rPr>
              <a:t>Examples-Eligible Goods:</a:t>
            </a:r>
          </a:p>
          <a:p>
            <a:pPr fontAlgn="base"/>
            <a:r>
              <a:rPr lang="en-US" b="1" u="sng" dirty="0">
                <a:solidFill>
                  <a:srgbClr val="000000"/>
                </a:solidFill>
                <a:ea typeface="Calibri"/>
                <a:cs typeface="Calibri"/>
              </a:rPr>
              <a:t>​</a:t>
            </a:r>
          </a:p>
          <a:p>
            <a:pPr fontAlgn="base">
              <a:buFont typeface="Arial" panose="020B0604020202020204" pitchFamily="34" charset="0"/>
              <a:buChar char="•"/>
            </a:pPr>
            <a:r>
              <a:rPr lang="en-US" sz="1600" dirty="0">
                <a:solidFill>
                  <a:srgbClr val="000000"/>
                </a:solidFill>
                <a:ea typeface="+mn-lt"/>
                <a:cs typeface="+mn-lt"/>
              </a:rPr>
              <a:t>Exterior Door and Door Locks (with single secure entry points)</a:t>
            </a:r>
          </a:p>
          <a:p>
            <a:pPr fontAlgn="base">
              <a:buFont typeface="Arial" panose="020B0604020202020204" pitchFamily="34" charset="0"/>
              <a:buChar char="•"/>
            </a:pPr>
            <a:endParaRPr lang="en-US" sz="1600" dirty="0">
              <a:solidFill>
                <a:srgbClr val="000000"/>
              </a:solidFill>
              <a:ea typeface="Calibri"/>
              <a:cs typeface="Calibri"/>
            </a:endParaRPr>
          </a:p>
          <a:p>
            <a:pPr>
              <a:buFont typeface="Arial" panose="020B0604020202020204" pitchFamily="34" charset="0"/>
              <a:buChar char="•"/>
            </a:pPr>
            <a:r>
              <a:rPr lang="en-US" sz="1600" dirty="0">
                <a:solidFill>
                  <a:srgbClr val="000000"/>
                </a:solidFill>
                <a:ea typeface="+mn-lt"/>
                <a:cs typeface="+mn-lt"/>
              </a:rPr>
              <a:t>Surveillance Video Cameras</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Site Alarms</a:t>
            </a:r>
          </a:p>
          <a:p>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Tourniquets or other emergency first aid equipment</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Fencing for securing property</a:t>
            </a:r>
          </a:p>
          <a:p>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Lighting for parking lot</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Access Control System</a:t>
            </a:r>
            <a:endParaRPr lang="en-US" sz="1600" dirty="0">
              <a:ea typeface="Calibri" panose="020F0502020204030204"/>
              <a:cs typeface="Calibri" panose="020F0502020204030204"/>
            </a:endParaRPr>
          </a:p>
        </p:txBody>
      </p:sp>
      <p:sp>
        <p:nvSpPr>
          <p:cNvPr id="4" name="TextBox 3">
            <a:extLst>
              <a:ext uri="{FF2B5EF4-FFF2-40B4-BE49-F238E27FC236}">
                <a16:creationId xmlns:a16="http://schemas.microsoft.com/office/drawing/2014/main" id="{84AD0B03-AF75-6D90-0B13-0A0F5C532811}"/>
              </a:ext>
            </a:extLst>
          </p:cNvPr>
          <p:cNvSpPr txBox="1"/>
          <p:nvPr/>
        </p:nvSpPr>
        <p:spPr>
          <a:xfrm>
            <a:off x="1048077" y="935833"/>
            <a:ext cx="6528816" cy="646331"/>
          </a:xfrm>
          <a:prstGeom prst="rect">
            <a:avLst/>
          </a:prstGeom>
          <a:noFill/>
        </p:spPr>
        <p:txBody>
          <a:bodyPr wrap="square" rtlCol="0">
            <a:spAutoFit/>
          </a:bodyPr>
          <a:lstStyle/>
          <a:p>
            <a:r>
              <a:rPr lang="en-US" sz="3600" u="sng" dirty="0"/>
              <a:t>Allowable Costs</a:t>
            </a:r>
          </a:p>
        </p:txBody>
      </p:sp>
    </p:spTree>
    <p:extLst>
      <p:ext uri="{BB962C8B-B14F-4D97-AF65-F5344CB8AC3E}">
        <p14:creationId xmlns:p14="http://schemas.microsoft.com/office/powerpoint/2010/main" val="1482143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CAE55-4E39-BBA0-3ADE-D241454DFC74}"/>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CEBAF2B5-6C0F-CCD0-5DA6-DEE020BF14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1BA9E7F-E5F6-3AED-6539-24BC1854922B}"/>
              </a:ext>
            </a:extLst>
          </p:cNvPr>
          <p:cNvSpPr txBox="1"/>
          <p:nvPr/>
        </p:nvSpPr>
        <p:spPr>
          <a:xfrm>
            <a:off x="996696" y="2084832"/>
            <a:ext cx="9052779" cy="3952877"/>
          </a:xfrm>
          <a:prstGeom prst="rect">
            <a:avLst/>
          </a:prstGeom>
          <a:noFill/>
        </p:spPr>
        <p:txBody>
          <a:bodyPr wrap="square" rtlCol="0">
            <a:spAutoFit/>
          </a:bodyPr>
          <a:lstStyle/>
          <a:p>
            <a:pPr marL="0" marR="0" lvl="0" indent="0" algn="l"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800" b="1" i="0" strike="noStrike" kern="1200" cap="none" spc="0" normalizeH="0" baseline="0" noProof="0" dirty="0">
                <a:ln>
                  <a:noFill/>
                </a:ln>
                <a:solidFill>
                  <a:srgbClr val="FF0000"/>
                </a:solidFill>
                <a:effectLst/>
                <a:uLnTx/>
                <a:uFillTx/>
                <a:latin typeface="Trebuchet MS" panose="020B0603020202020204" pitchFamily="34" charset="0"/>
              </a:rPr>
              <a:t>These </a:t>
            </a:r>
            <a:r>
              <a:rPr kumimoji="0" lang="en-US" sz="2800" b="1" i="0" strike="noStrike" kern="1200" cap="none" spc="0" normalizeH="0" baseline="0" noProof="0">
                <a:ln>
                  <a:noFill/>
                </a:ln>
                <a:solidFill>
                  <a:srgbClr val="FF0000"/>
                </a:solidFill>
                <a:effectLst/>
                <a:uLnTx/>
                <a:uFillTx/>
                <a:latin typeface="Trebuchet MS" panose="020B0603020202020204" pitchFamily="34" charset="0"/>
              </a:rPr>
              <a:t>grant funds can </a:t>
            </a:r>
            <a:r>
              <a:rPr kumimoji="0" lang="en-US" sz="2800" b="1" i="0" strike="noStrike" kern="1200" cap="none" spc="0" normalizeH="0" baseline="0" noProof="0" dirty="0">
                <a:ln>
                  <a:noFill/>
                </a:ln>
                <a:solidFill>
                  <a:srgbClr val="FF0000"/>
                </a:solidFill>
                <a:effectLst/>
                <a:uLnTx/>
                <a:uFillTx/>
                <a:latin typeface="Trebuchet MS" panose="020B0603020202020204" pitchFamily="34" charset="0"/>
              </a:rPr>
              <a:t>not be used for:</a:t>
            </a:r>
            <a:endParaRPr kumimoji="0" lang="en-US" sz="2800" b="0" i="0"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Employee salary or benefits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Trainings and exercises (unless directly related to operation of equipment purchase)</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Grant writers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Law Enforcement </a:t>
            </a:r>
            <a:r>
              <a:rPr lang="en-US" sz="2000" dirty="0">
                <a:solidFill>
                  <a:srgbClr val="000000"/>
                </a:solidFill>
                <a:latin typeface="Trebuchet MS" panose="020B0603020202020204" pitchFamily="34" charset="0"/>
                <a:ea typeface="Calibri" panose="020F0502020204030204"/>
                <a:cs typeface="Calibri" panose="020F0502020204030204"/>
              </a:rPr>
              <a:t>Equipment such as s</a:t>
            </a:r>
            <a:r>
              <a:rPr kumimoji="0" lang="en-US" sz="2000" b="0" i="0" u="none" strike="noStrike" kern="1200" cap="none" spc="0" normalizeH="0" baseline="0" noProof="0" dirty="0" err="1">
                <a:ln>
                  <a:noFill/>
                </a:ln>
                <a:solidFill>
                  <a:srgbClr val="000000"/>
                </a:solidFill>
                <a:effectLst/>
                <a:uLnTx/>
                <a:uFillTx/>
                <a:latin typeface="Trebuchet MS" panose="020B0603020202020204" pitchFamily="34" charset="0"/>
                <a:ea typeface="Calibri" panose="020F0502020204030204"/>
                <a:cs typeface="Calibri" panose="020F0502020204030204"/>
              </a:rPr>
              <a:t>tandard</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firearms or ammunition</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Major construction, office furniture, or other like purchases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Vehicles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Security Personnel</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p:txBody>
      </p:sp>
      <p:sp>
        <p:nvSpPr>
          <p:cNvPr id="4" name="TextBox 3">
            <a:extLst>
              <a:ext uri="{FF2B5EF4-FFF2-40B4-BE49-F238E27FC236}">
                <a16:creationId xmlns:a16="http://schemas.microsoft.com/office/drawing/2014/main" id="{0DEAC4AD-9C81-95A0-5CDC-36FAA1EDBF1E}"/>
              </a:ext>
            </a:extLst>
          </p:cNvPr>
          <p:cNvSpPr txBox="1"/>
          <p:nvPr/>
        </p:nvSpPr>
        <p:spPr>
          <a:xfrm>
            <a:off x="1197864" y="1024128"/>
            <a:ext cx="7470648" cy="584775"/>
          </a:xfrm>
          <a:prstGeom prst="rect">
            <a:avLst/>
          </a:prstGeom>
          <a:noFill/>
        </p:spPr>
        <p:txBody>
          <a:bodyPr wrap="square" rtlCol="0">
            <a:spAutoFit/>
          </a:bodyPr>
          <a:lstStyle/>
          <a:p>
            <a:r>
              <a:rPr kumimoji="0" lang="en-US" sz="3200" b="1" i="0" u="sng" strike="noStrike" kern="1200" cap="none" spc="-50" normalizeH="0" baseline="0" noProof="0" dirty="0">
                <a:ln>
                  <a:noFill/>
                </a:ln>
                <a:solidFill>
                  <a:prstClr val="black">
                    <a:lumMod val="75000"/>
                    <a:lumOff val="25000"/>
                  </a:prstClr>
                </a:solidFill>
                <a:effectLst/>
                <a:uLnTx/>
                <a:uFillTx/>
                <a:ea typeface="+mj-ea"/>
                <a:cs typeface="+mj-cs"/>
              </a:rPr>
              <a:t>Unallowable </a:t>
            </a:r>
            <a:r>
              <a:rPr lang="en-US" sz="3200" b="1" u="sng" spc="-50" dirty="0">
                <a:solidFill>
                  <a:prstClr val="black">
                    <a:lumMod val="75000"/>
                    <a:lumOff val="25000"/>
                  </a:prstClr>
                </a:solidFill>
                <a:ea typeface="+mj-ea"/>
                <a:cs typeface="+mj-cs"/>
              </a:rPr>
              <a:t>Costs</a:t>
            </a:r>
            <a:endParaRPr lang="en-US" sz="3200" b="1" u="sng" dirty="0"/>
          </a:p>
        </p:txBody>
      </p:sp>
    </p:spTree>
    <p:extLst>
      <p:ext uri="{BB962C8B-B14F-4D97-AF65-F5344CB8AC3E}">
        <p14:creationId xmlns:p14="http://schemas.microsoft.com/office/powerpoint/2010/main" val="1426802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FA5DE-3FD1-D1CC-D286-01AE0CA3D662}"/>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DE7949EF-9132-0E48-2B8B-EEDF461A50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C3034F0-9EAF-A608-1048-7BB72E6E8984}"/>
              </a:ext>
            </a:extLst>
          </p:cNvPr>
          <p:cNvSpPr txBox="1"/>
          <p:nvPr/>
        </p:nvSpPr>
        <p:spPr>
          <a:xfrm>
            <a:off x="783991" y="1838447"/>
            <a:ext cx="9363456" cy="4340675"/>
          </a:xfrm>
          <a:prstGeom prst="rect">
            <a:avLst/>
          </a:prstGeom>
          <a:noFill/>
        </p:spPr>
        <p:txBody>
          <a:bodyPr wrap="square" rtlCol="0">
            <a:spAutoFit/>
          </a:bodyPr>
          <a:lstStyle/>
          <a:p>
            <a:pPr marR="0" lvl="0" defTabSz="914400" rtl="0" eaLnBrk="1" fontAlgn="auto" latinLnBrk="0" hangingPunct="1">
              <a:lnSpc>
                <a:spcPct val="90000"/>
              </a:lnSpc>
              <a:spcBef>
                <a:spcPts val="1200"/>
              </a:spcBef>
              <a:spcAft>
                <a:spcPts val="200"/>
              </a:spcAft>
              <a:buClr>
                <a:srgbClr val="4A66AC"/>
              </a:buClr>
              <a:buSzPct val="100000"/>
              <a:tabLst/>
              <a:defRPr/>
            </a:pPr>
            <a:r>
              <a:rPr kumimoji="0" lang="en-US" sz="2800" b="1" i="0" u="sng"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Organization Information</a:t>
            </a:r>
          </a:p>
          <a:p>
            <a:pPr marR="0" lvl="0" defTabSz="914400" rtl="0" eaLnBrk="1" fontAlgn="auto" latinLnBrk="0" hangingPunct="1">
              <a:lnSpc>
                <a:spcPct val="90000"/>
              </a:lnSpc>
              <a:spcBef>
                <a:spcPts val="1200"/>
              </a:spcBef>
              <a:spcAft>
                <a:spcPts val="200"/>
              </a:spcAft>
              <a:buClr>
                <a:srgbClr val="4A66AC"/>
              </a:buClr>
              <a:buSzPct val="100000"/>
              <a:tabLst/>
              <a:defRPr/>
            </a:pPr>
            <a:endParaRPr kumimoji="0" lang="en-US" sz="2000" b="0" i="0"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Name of Nonprofit Organization</a:t>
            </a:r>
            <a:endPar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Nonprofit type</a:t>
            </a:r>
            <a:endPar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rPr>
              <a:t>Applicant Address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Tax ID</a:t>
            </a:r>
            <a:endPar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rPr>
              <a:t>Applicant Legal Name/Address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rPr>
              <a:t>Contact Information (Authorized Official, Grant Point of Contact, Contract Manager)</a:t>
            </a:r>
          </a:p>
        </p:txBody>
      </p:sp>
      <p:sp>
        <p:nvSpPr>
          <p:cNvPr id="7" name="TextBox 6">
            <a:extLst>
              <a:ext uri="{FF2B5EF4-FFF2-40B4-BE49-F238E27FC236}">
                <a16:creationId xmlns:a16="http://schemas.microsoft.com/office/drawing/2014/main" id="{7814F4FC-5C40-B2F8-6ED6-90B39278F299}"/>
              </a:ext>
            </a:extLst>
          </p:cNvPr>
          <p:cNvSpPr txBox="1"/>
          <p:nvPr/>
        </p:nvSpPr>
        <p:spPr>
          <a:xfrm>
            <a:off x="1051560" y="804672"/>
            <a:ext cx="5385816" cy="523220"/>
          </a:xfrm>
          <a:prstGeom prst="rect">
            <a:avLst/>
          </a:prstGeom>
          <a:noFill/>
        </p:spPr>
        <p:txBody>
          <a:bodyPr wrap="square" rtlCol="0">
            <a:spAutoFit/>
          </a:bodyPr>
          <a:lstStyle/>
          <a:p>
            <a:r>
              <a:rPr lang="en-US" sz="2800" b="1" dirty="0"/>
              <a:t>Application Process</a:t>
            </a:r>
          </a:p>
        </p:txBody>
      </p:sp>
    </p:spTree>
    <p:extLst>
      <p:ext uri="{BB962C8B-B14F-4D97-AF65-F5344CB8AC3E}">
        <p14:creationId xmlns:p14="http://schemas.microsoft.com/office/powerpoint/2010/main" val="39698471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653379ECCF32408CC7A9E7E59357C1" ma:contentTypeVersion="15" ma:contentTypeDescription="Create a new document." ma:contentTypeScope="" ma:versionID="1bea14a1418324dc2b7f641802c33ffa">
  <xsd:schema xmlns:xsd="http://www.w3.org/2001/XMLSchema" xmlns:xs="http://www.w3.org/2001/XMLSchema" xmlns:p="http://schemas.microsoft.com/office/2006/metadata/properties" xmlns:ns2="c02ef49a-3803-4b4d-8c9d-c67b6e53e4af" xmlns:ns3="7d7d3347-3f4a-43b7-ab51-5f5f7a1522a6" targetNamespace="http://schemas.microsoft.com/office/2006/metadata/properties" ma:root="true" ma:fieldsID="285003f1579f1290bd8d1024904d1d65" ns2:_="" ns3:_="">
    <xsd:import namespace="c02ef49a-3803-4b4d-8c9d-c67b6e53e4af"/>
    <xsd:import namespace="7d7d3347-3f4a-43b7-ab51-5f5f7a1522a6"/>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ef49a-3803-4b4d-8c9d-c67b6e53e4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d7d3347-3f4a-43b7-ab51-5f5f7a1522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ee8143d4-e5af-4983-b71d-5d630e5f8c34}" ma:internalName="TaxCatchAll" ma:showField="CatchAllData" ma:web="7d7d3347-3f4a-43b7-ab51-5f5f7a152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02ef49a-3803-4b4d-8c9d-c67b6e53e4af">
      <Terms xmlns="http://schemas.microsoft.com/office/infopath/2007/PartnerControls"/>
    </lcf76f155ced4ddcb4097134ff3c332f>
    <TaxCatchAll xmlns="7d7d3347-3f4a-43b7-ab51-5f5f7a1522a6" xsi:nil="true"/>
  </documentManagement>
</p:properties>
</file>

<file path=customXml/itemProps1.xml><?xml version="1.0" encoding="utf-8"?>
<ds:datastoreItem xmlns:ds="http://schemas.openxmlformats.org/officeDocument/2006/customXml" ds:itemID="{F027E81A-652A-4EB5-A901-9E1663A1E3EC}"/>
</file>

<file path=customXml/itemProps2.xml><?xml version="1.0" encoding="utf-8"?>
<ds:datastoreItem xmlns:ds="http://schemas.openxmlformats.org/officeDocument/2006/customXml" ds:itemID="{2849E4CE-7425-40A5-8B7D-315823827048}"/>
</file>

<file path=customXml/itemProps3.xml><?xml version="1.0" encoding="utf-8"?>
<ds:datastoreItem xmlns:ds="http://schemas.openxmlformats.org/officeDocument/2006/customXml" ds:itemID="{1519E743-9FD6-4C09-9C97-83DE27BC9216}"/>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Facet</Template>
  <TotalTime>254</TotalTime>
  <Words>1135</Words>
  <Application>Microsoft Office PowerPoint</Application>
  <PresentationFormat>Widescreen</PresentationFormat>
  <Paragraphs>153</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Aptos</vt:lpstr>
      <vt:lpstr>Arial</vt:lpstr>
      <vt:lpstr>Calibri</vt:lpstr>
      <vt:lpstr>Calibri Light</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Auguste, Myesha M. (OGR)</dc:creator>
  <cp:lastModifiedBy>Auguste, Myesha M. (OGR)</cp:lastModifiedBy>
  <cp:revision>1</cp:revision>
  <dcterms:created xsi:type="dcterms:W3CDTF">2025-09-23T15:43:00Z</dcterms:created>
  <dcterms:modified xsi:type="dcterms:W3CDTF">2025-10-09T20:44:04Z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0x0101003E653379ECCF32408CC7A9E7E59357C1</vt:lpwstr>
  </property>
</Properties>
</file>