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8" r:id="rId2"/>
    <p:sldId id="289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290" r:id="rId13"/>
    <p:sldId id="291" r:id="rId14"/>
    <p:sldId id="292" r:id="rId15"/>
    <p:sldId id="293" r:id="rId16"/>
    <p:sldId id="294" r:id="rId17"/>
    <p:sldId id="29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EA7886-8820-4CFB-8D30-835EAA0A20A0}" v="95" dt="2025-10-09T20:44:51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Relationship Id="rId27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guste, Myesha M. (OGR)" userId="f5ad1cf4-c5ae-45f6-ba64-e59028595ad7" providerId="ADAL" clId="{B737DD86-857B-45A5-89DD-5AF858FF9289}"/>
    <pc:docChg chg="custSel addSld delSld modSld sldOrd">
      <pc:chgData name="Auguste, Myesha M. (OGR)" userId="f5ad1cf4-c5ae-45f6-ba64-e59028595ad7" providerId="ADAL" clId="{B737DD86-857B-45A5-89DD-5AF858FF9289}" dt="2025-10-09T20:44:55.846" v="862" actId="20577"/>
      <pc:docMkLst>
        <pc:docMk/>
      </pc:docMkLst>
      <pc:sldChg chg="addSp delSp modSp del mod">
        <pc:chgData name="Auguste, Myesha M. (OGR)" userId="f5ad1cf4-c5ae-45f6-ba64-e59028595ad7" providerId="ADAL" clId="{B737DD86-857B-45A5-89DD-5AF858FF9289}" dt="2025-10-06T20:02:24.053" v="808" actId="47"/>
        <pc:sldMkLst>
          <pc:docMk/>
          <pc:sldMk cId="1964326079" sldId="256"/>
        </pc:sldMkLst>
      </pc:sldChg>
      <pc:sldChg chg="addSp modSp add del mod">
        <pc:chgData name="Auguste, Myesha M. (OGR)" userId="f5ad1cf4-c5ae-45f6-ba64-e59028595ad7" providerId="ADAL" clId="{B737DD86-857B-45A5-89DD-5AF858FF9289}" dt="2025-10-06T20:02:35.398" v="810" actId="47"/>
        <pc:sldMkLst>
          <pc:docMk/>
          <pc:sldMk cId="4265534011" sldId="272"/>
        </pc:sldMkLst>
      </pc:sldChg>
      <pc:sldChg chg="addSp modSp add del mod">
        <pc:chgData name="Auguste, Myesha M. (OGR)" userId="f5ad1cf4-c5ae-45f6-ba64-e59028595ad7" providerId="ADAL" clId="{B737DD86-857B-45A5-89DD-5AF858FF9289}" dt="2025-10-06T20:02:44.101" v="812" actId="47"/>
        <pc:sldMkLst>
          <pc:docMk/>
          <pc:sldMk cId="2592687613" sldId="273"/>
        </pc:sldMkLst>
      </pc:sldChg>
      <pc:sldChg chg="addSp modSp add del mod">
        <pc:chgData name="Auguste, Myesha M. (OGR)" userId="f5ad1cf4-c5ae-45f6-ba64-e59028595ad7" providerId="ADAL" clId="{B737DD86-857B-45A5-89DD-5AF858FF9289}" dt="2025-10-06T20:03:00.468" v="814" actId="47"/>
        <pc:sldMkLst>
          <pc:docMk/>
          <pc:sldMk cId="3018059646" sldId="274"/>
        </pc:sldMkLst>
      </pc:sldChg>
      <pc:sldChg chg="addSp modSp add del mod">
        <pc:chgData name="Auguste, Myesha M. (OGR)" userId="f5ad1cf4-c5ae-45f6-ba64-e59028595ad7" providerId="ADAL" clId="{B737DD86-857B-45A5-89DD-5AF858FF9289}" dt="2025-10-06T20:03:14.090" v="816" actId="47"/>
        <pc:sldMkLst>
          <pc:docMk/>
          <pc:sldMk cId="3919274792" sldId="275"/>
        </pc:sldMkLst>
      </pc:sldChg>
      <pc:sldChg chg="addSp modSp add del mod">
        <pc:chgData name="Auguste, Myesha M. (OGR)" userId="f5ad1cf4-c5ae-45f6-ba64-e59028595ad7" providerId="ADAL" clId="{B737DD86-857B-45A5-89DD-5AF858FF9289}" dt="2025-10-06T20:03:35.243" v="818" actId="47"/>
        <pc:sldMkLst>
          <pc:docMk/>
          <pc:sldMk cId="1325874055" sldId="276"/>
        </pc:sldMkLst>
      </pc:sldChg>
      <pc:sldChg chg="addSp modSp add del mod">
        <pc:chgData name="Auguste, Myesha M. (OGR)" userId="f5ad1cf4-c5ae-45f6-ba64-e59028595ad7" providerId="ADAL" clId="{B737DD86-857B-45A5-89DD-5AF858FF9289}" dt="2025-10-06T20:04:07.611" v="838" actId="47"/>
        <pc:sldMkLst>
          <pc:docMk/>
          <pc:sldMk cId="2084259819" sldId="277"/>
        </pc:sldMkLst>
      </pc:sldChg>
      <pc:sldChg chg="addSp modSp add del mod">
        <pc:chgData name="Auguste, Myesha M. (OGR)" userId="f5ad1cf4-c5ae-45f6-ba64-e59028595ad7" providerId="ADAL" clId="{B737DD86-857B-45A5-89DD-5AF858FF9289}" dt="2025-10-06T20:04:22.675" v="840" actId="47"/>
        <pc:sldMkLst>
          <pc:docMk/>
          <pc:sldMk cId="2044072464" sldId="278"/>
        </pc:sldMkLst>
      </pc:sldChg>
      <pc:sldChg chg="addSp modSp add del mod">
        <pc:chgData name="Auguste, Myesha M. (OGR)" userId="f5ad1cf4-c5ae-45f6-ba64-e59028595ad7" providerId="ADAL" clId="{B737DD86-857B-45A5-89DD-5AF858FF9289}" dt="2025-10-06T20:04:38.365" v="842" actId="47"/>
        <pc:sldMkLst>
          <pc:docMk/>
          <pc:sldMk cId="3781721787" sldId="279"/>
        </pc:sldMkLst>
      </pc:sldChg>
      <pc:sldChg chg="addSp modSp add del mod">
        <pc:chgData name="Auguste, Myesha M. (OGR)" userId="f5ad1cf4-c5ae-45f6-ba64-e59028595ad7" providerId="ADAL" clId="{B737DD86-857B-45A5-89DD-5AF858FF9289}" dt="2025-10-06T20:04:49.266" v="844" actId="47"/>
        <pc:sldMkLst>
          <pc:docMk/>
          <pc:sldMk cId="1641718897" sldId="280"/>
        </pc:sldMkLst>
      </pc:sldChg>
      <pc:sldChg chg="addSp modSp add del mod">
        <pc:chgData name="Auguste, Myesha M. (OGR)" userId="f5ad1cf4-c5ae-45f6-ba64-e59028595ad7" providerId="ADAL" clId="{B737DD86-857B-45A5-89DD-5AF858FF9289}" dt="2025-10-06T20:05:04.954" v="846" actId="47"/>
        <pc:sldMkLst>
          <pc:docMk/>
          <pc:sldMk cId="100418930" sldId="281"/>
        </pc:sldMkLst>
      </pc:sldChg>
      <pc:sldChg chg="addSp modSp add del mod">
        <pc:chgData name="Auguste, Myesha M. (OGR)" userId="f5ad1cf4-c5ae-45f6-ba64-e59028595ad7" providerId="ADAL" clId="{B737DD86-857B-45A5-89DD-5AF858FF9289}" dt="2025-10-06T20:05:16.284" v="848" actId="47"/>
        <pc:sldMkLst>
          <pc:docMk/>
          <pc:sldMk cId="3016891368" sldId="282"/>
        </pc:sldMkLst>
      </pc:sldChg>
      <pc:sldChg chg="addSp modSp add del mod">
        <pc:chgData name="Auguste, Myesha M. (OGR)" userId="f5ad1cf4-c5ae-45f6-ba64-e59028595ad7" providerId="ADAL" clId="{B737DD86-857B-45A5-89DD-5AF858FF9289}" dt="2025-10-06T20:05:37.075" v="852" actId="47"/>
        <pc:sldMkLst>
          <pc:docMk/>
          <pc:sldMk cId="1449554575" sldId="283"/>
        </pc:sldMkLst>
      </pc:sldChg>
      <pc:sldChg chg="addSp modSp add del mod ord">
        <pc:chgData name="Auguste, Myesha M. (OGR)" userId="f5ad1cf4-c5ae-45f6-ba64-e59028595ad7" providerId="ADAL" clId="{B737DD86-857B-45A5-89DD-5AF858FF9289}" dt="2025-10-06T20:05:27.324" v="850" actId="47"/>
        <pc:sldMkLst>
          <pc:docMk/>
          <pc:sldMk cId="3614635910" sldId="284"/>
        </pc:sldMkLst>
      </pc:sldChg>
      <pc:sldChg chg="addSp modSp add del mod">
        <pc:chgData name="Auguste, Myesha M. (OGR)" userId="f5ad1cf4-c5ae-45f6-ba64-e59028595ad7" providerId="ADAL" clId="{B737DD86-857B-45A5-89DD-5AF858FF9289}" dt="2025-10-06T20:05:46.379" v="854" actId="47"/>
        <pc:sldMkLst>
          <pc:docMk/>
          <pc:sldMk cId="2245417288" sldId="285"/>
        </pc:sldMkLst>
      </pc:sldChg>
      <pc:sldChg chg="addSp delSp modSp add del mod">
        <pc:chgData name="Auguste, Myesha M. (OGR)" userId="f5ad1cf4-c5ae-45f6-ba64-e59028595ad7" providerId="ADAL" clId="{B737DD86-857B-45A5-89DD-5AF858FF9289}" dt="2025-10-06T20:05:55.312" v="856" actId="47"/>
        <pc:sldMkLst>
          <pc:docMk/>
          <pc:sldMk cId="900468349" sldId="286"/>
        </pc:sldMkLst>
      </pc:sldChg>
      <pc:sldChg chg="addSp modSp add del mod">
        <pc:chgData name="Auguste, Myesha M. (OGR)" userId="f5ad1cf4-c5ae-45f6-ba64-e59028595ad7" providerId="ADAL" clId="{B737DD86-857B-45A5-89DD-5AF858FF9289}" dt="2025-10-06T20:06:01.734" v="858" actId="47"/>
        <pc:sldMkLst>
          <pc:docMk/>
          <pc:sldMk cId="16531611" sldId="287"/>
        </pc:sldMkLst>
      </pc:sldChg>
      <pc:sldChg chg="addSp delSp modSp add del mod">
        <pc:chgData name="Auguste, Myesha M. (OGR)" userId="f5ad1cf4-c5ae-45f6-ba64-e59028595ad7" providerId="ADAL" clId="{B737DD86-857B-45A5-89DD-5AF858FF9289}" dt="2025-09-26T11:48:49.329" v="765" actId="47"/>
        <pc:sldMkLst>
          <pc:docMk/>
          <pc:sldMk cId="2970545200" sldId="288"/>
        </pc:sldMkLst>
      </pc:sldChg>
      <pc:sldChg chg="add">
        <pc:chgData name="Auguste, Myesha M. (OGR)" userId="f5ad1cf4-c5ae-45f6-ba64-e59028595ad7" providerId="ADAL" clId="{B737DD86-857B-45A5-89DD-5AF858FF9289}" dt="2025-10-06T20:02:22.477" v="807"/>
        <pc:sldMkLst>
          <pc:docMk/>
          <pc:sldMk cId="3509248417" sldId="288"/>
        </pc:sldMkLst>
      </pc:sldChg>
      <pc:sldChg chg="add">
        <pc:chgData name="Auguste, Myesha M. (OGR)" userId="f5ad1cf4-c5ae-45f6-ba64-e59028595ad7" providerId="ADAL" clId="{B737DD86-857B-45A5-89DD-5AF858FF9289}" dt="2025-10-06T20:02:33.657" v="809"/>
        <pc:sldMkLst>
          <pc:docMk/>
          <pc:sldMk cId="475722232" sldId="289"/>
        </pc:sldMkLst>
      </pc:sldChg>
      <pc:sldChg chg="add">
        <pc:chgData name="Auguste, Myesha M. (OGR)" userId="f5ad1cf4-c5ae-45f6-ba64-e59028595ad7" providerId="ADAL" clId="{B737DD86-857B-45A5-89DD-5AF858FF9289}" dt="2025-10-06T20:05:14.770" v="847"/>
        <pc:sldMkLst>
          <pc:docMk/>
          <pc:sldMk cId="3327888717" sldId="290"/>
        </pc:sldMkLst>
      </pc:sldChg>
      <pc:sldChg chg="add">
        <pc:chgData name="Auguste, Myesha M. (OGR)" userId="f5ad1cf4-c5ae-45f6-ba64-e59028595ad7" providerId="ADAL" clId="{B737DD86-857B-45A5-89DD-5AF858FF9289}" dt="2025-10-06T20:05:25.927" v="849"/>
        <pc:sldMkLst>
          <pc:docMk/>
          <pc:sldMk cId="4023585689" sldId="291"/>
        </pc:sldMkLst>
      </pc:sldChg>
      <pc:sldChg chg="add">
        <pc:chgData name="Auguste, Myesha M. (OGR)" userId="f5ad1cf4-c5ae-45f6-ba64-e59028595ad7" providerId="ADAL" clId="{B737DD86-857B-45A5-89DD-5AF858FF9289}" dt="2025-10-06T20:05:35.573" v="851"/>
        <pc:sldMkLst>
          <pc:docMk/>
          <pc:sldMk cId="252768998" sldId="292"/>
        </pc:sldMkLst>
      </pc:sldChg>
      <pc:sldChg chg="add">
        <pc:chgData name="Auguste, Myesha M. (OGR)" userId="f5ad1cf4-c5ae-45f6-ba64-e59028595ad7" providerId="ADAL" clId="{B737DD86-857B-45A5-89DD-5AF858FF9289}" dt="2025-10-06T20:05:44.657" v="853"/>
        <pc:sldMkLst>
          <pc:docMk/>
          <pc:sldMk cId="538324727" sldId="293"/>
        </pc:sldMkLst>
      </pc:sldChg>
      <pc:sldChg chg="add">
        <pc:chgData name="Auguste, Myesha M. (OGR)" userId="f5ad1cf4-c5ae-45f6-ba64-e59028595ad7" providerId="ADAL" clId="{B737DD86-857B-45A5-89DD-5AF858FF9289}" dt="2025-10-06T20:05:53.681" v="855"/>
        <pc:sldMkLst>
          <pc:docMk/>
          <pc:sldMk cId="2386855970" sldId="294"/>
        </pc:sldMkLst>
      </pc:sldChg>
      <pc:sldChg chg="modSp add mod">
        <pc:chgData name="Auguste, Myesha M. (OGR)" userId="f5ad1cf4-c5ae-45f6-ba64-e59028595ad7" providerId="ADAL" clId="{B737DD86-857B-45A5-89DD-5AF858FF9289}" dt="2025-10-09T20:44:55.846" v="862" actId="20577"/>
        <pc:sldMkLst>
          <pc:docMk/>
          <pc:sldMk cId="317699255" sldId="295"/>
        </pc:sldMkLst>
        <pc:spChg chg="mod">
          <ac:chgData name="Auguste, Myesha M. (OGR)" userId="f5ad1cf4-c5ae-45f6-ba64-e59028595ad7" providerId="ADAL" clId="{B737DD86-857B-45A5-89DD-5AF858FF9289}" dt="2025-10-09T20:44:55.846" v="862" actId="20577"/>
          <ac:spMkLst>
            <pc:docMk/>
            <pc:sldMk cId="317699255" sldId="295"/>
            <ac:spMk id="4" creationId="{E379EE82-083A-65B8-AD81-ADFEA078BC51}"/>
          </ac:spMkLst>
        </pc:spChg>
      </pc:sldChg>
      <pc:sldChg chg="add">
        <pc:chgData name="Auguste, Myesha M. (OGR)" userId="f5ad1cf4-c5ae-45f6-ba64-e59028595ad7" providerId="ADAL" clId="{B737DD86-857B-45A5-89DD-5AF858FF9289}" dt="2025-10-06T20:02:42.457" v="811"/>
        <pc:sldMkLst>
          <pc:docMk/>
          <pc:sldMk cId="3010008031" sldId="296"/>
        </pc:sldMkLst>
      </pc:sldChg>
      <pc:sldChg chg="add">
        <pc:chgData name="Auguste, Myesha M. (OGR)" userId="f5ad1cf4-c5ae-45f6-ba64-e59028595ad7" providerId="ADAL" clId="{B737DD86-857B-45A5-89DD-5AF858FF9289}" dt="2025-10-06T20:02:58.759" v="813"/>
        <pc:sldMkLst>
          <pc:docMk/>
          <pc:sldMk cId="1553131592" sldId="297"/>
        </pc:sldMkLst>
      </pc:sldChg>
      <pc:sldChg chg="add">
        <pc:chgData name="Auguste, Myesha M. (OGR)" userId="f5ad1cf4-c5ae-45f6-ba64-e59028595ad7" providerId="ADAL" clId="{B737DD86-857B-45A5-89DD-5AF858FF9289}" dt="2025-10-06T20:03:12.131" v="815"/>
        <pc:sldMkLst>
          <pc:docMk/>
          <pc:sldMk cId="781880333" sldId="298"/>
        </pc:sldMkLst>
      </pc:sldChg>
      <pc:sldChg chg="modSp add mod">
        <pc:chgData name="Auguste, Myesha M. (OGR)" userId="f5ad1cf4-c5ae-45f6-ba64-e59028595ad7" providerId="ADAL" clId="{B737DD86-857B-45A5-89DD-5AF858FF9289}" dt="2025-10-06T20:03:53.907" v="836" actId="33524"/>
        <pc:sldMkLst>
          <pc:docMk/>
          <pc:sldMk cId="1244503972" sldId="299"/>
        </pc:sldMkLst>
        <pc:graphicFrameChg chg="modGraphic">
          <ac:chgData name="Auguste, Myesha M. (OGR)" userId="f5ad1cf4-c5ae-45f6-ba64-e59028595ad7" providerId="ADAL" clId="{B737DD86-857B-45A5-89DD-5AF858FF9289}" dt="2025-10-06T20:03:53.907" v="836" actId="33524"/>
          <ac:graphicFrameMkLst>
            <pc:docMk/>
            <pc:sldMk cId="1244503972" sldId="299"/>
            <ac:graphicFrameMk id="4" creationId="{38947B16-419F-61C6-72D4-9C39D7D1CB55}"/>
          </ac:graphicFrameMkLst>
        </pc:graphicFrameChg>
      </pc:sldChg>
      <pc:sldChg chg="add">
        <pc:chgData name="Auguste, Myesha M. (OGR)" userId="f5ad1cf4-c5ae-45f6-ba64-e59028595ad7" providerId="ADAL" clId="{B737DD86-857B-45A5-89DD-5AF858FF9289}" dt="2025-10-06T20:04:05.290" v="837"/>
        <pc:sldMkLst>
          <pc:docMk/>
          <pc:sldMk cId="219796509" sldId="300"/>
        </pc:sldMkLst>
      </pc:sldChg>
      <pc:sldChg chg="add">
        <pc:chgData name="Auguste, Myesha M. (OGR)" userId="f5ad1cf4-c5ae-45f6-ba64-e59028595ad7" providerId="ADAL" clId="{B737DD86-857B-45A5-89DD-5AF858FF9289}" dt="2025-10-06T20:04:17.795" v="839"/>
        <pc:sldMkLst>
          <pc:docMk/>
          <pc:sldMk cId="1905429995" sldId="301"/>
        </pc:sldMkLst>
      </pc:sldChg>
      <pc:sldChg chg="add">
        <pc:chgData name="Auguste, Myesha M. (OGR)" userId="f5ad1cf4-c5ae-45f6-ba64-e59028595ad7" providerId="ADAL" clId="{B737DD86-857B-45A5-89DD-5AF858FF9289}" dt="2025-10-06T20:04:35.580" v="841"/>
        <pc:sldMkLst>
          <pc:docMk/>
          <pc:sldMk cId="2924296092" sldId="302"/>
        </pc:sldMkLst>
      </pc:sldChg>
      <pc:sldChg chg="add">
        <pc:chgData name="Auguste, Myesha M. (OGR)" userId="f5ad1cf4-c5ae-45f6-ba64-e59028595ad7" providerId="ADAL" clId="{B737DD86-857B-45A5-89DD-5AF858FF9289}" dt="2025-10-06T20:04:47.007" v="843"/>
        <pc:sldMkLst>
          <pc:docMk/>
          <pc:sldMk cId="3611747052" sldId="303"/>
        </pc:sldMkLst>
      </pc:sldChg>
      <pc:sldChg chg="add">
        <pc:chgData name="Auguste, Myesha M. (OGR)" userId="f5ad1cf4-c5ae-45f6-ba64-e59028595ad7" providerId="ADAL" clId="{B737DD86-857B-45A5-89DD-5AF858FF9289}" dt="2025-10-06T20:05:02.579" v="845"/>
        <pc:sldMkLst>
          <pc:docMk/>
          <pc:sldMk cId="1327972981" sldId="30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7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2952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94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208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87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4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4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54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00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4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3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4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8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yesha.m.auguste@mass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ommonwealth-nonprofit-security-personnel-grant-progra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ass.gov/doc/fy25-commonwealth-nonprofit-security-personnel-grant-program-budget-worksheet/download" TargetMode="External"/><Relationship Id="rId5" Type="http://schemas.openxmlformats.org/officeDocument/2006/relationships/hyperlink" Target="https://www.cognitoforms.com/MAOfficeOfGrantsAndResearchOGR/SFY2026CNSPGPApplication" TargetMode="External"/><Relationship Id="rId4" Type="http://schemas.openxmlformats.org/officeDocument/2006/relationships/hyperlink" Target="https://www.mass.gov/doc/commonwealth-nonprofit-security-personnel-grant-program-agf/download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yesha.m.auguste@mass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D8BA92A0-6E4C-5FDD-CB62-A9095A37B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770" y="1490976"/>
            <a:ext cx="2970316" cy="2970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764326-1706-6089-2AF7-DD9FB5DF508B}"/>
              </a:ext>
            </a:extLst>
          </p:cNvPr>
          <p:cNvSpPr txBox="1"/>
          <p:nvPr/>
        </p:nvSpPr>
        <p:spPr>
          <a:xfrm>
            <a:off x="4705350" y="1017814"/>
            <a:ext cx="6830786" cy="5462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800" b="1" spc="-50" dirty="0">
                <a:solidFill>
                  <a:prstClr val="black">
                    <a:lumMod val="75000"/>
                    <a:lumOff val="25000"/>
                  </a:prstClr>
                </a:solidFill>
              </a:rPr>
              <a:t>FY2026 Commonwealth Nonprofit Security Personnel Grant Program (CNSPGP)</a:t>
            </a:r>
            <a:endParaRPr lang="en-US" sz="2800" b="1" cap="all" spc="-5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endParaRPr lang="en-US" sz="2800" b="1" cap="all" spc="-5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800" b="1" cap="all" spc="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Applicant Information Session</a:t>
            </a: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800" b="1" cap="all" spc="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September 30, 2025</a:t>
            </a:r>
          </a:p>
          <a:p>
            <a:pPr lvl="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endParaRPr lang="en-US" sz="2800" b="1" cap="all" spc="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000" b="1" cap="all" spc="200" dirty="0">
                <a:solidFill>
                  <a:srgbClr val="0070C0"/>
                </a:solidFill>
              </a:rPr>
              <a:t>Terrence M. Reidy, Secretary </a:t>
            </a: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000" b="1" cap="all" spc="200" dirty="0">
                <a:solidFill>
                  <a:srgbClr val="0070C0"/>
                </a:solidFill>
              </a:rPr>
              <a:t>Kevin J. Stanton, Executive Director</a:t>
            </a: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000" b="1" cap="all" spc="200" dirty="0">
                <a:solidFill>
                  <a:srgbClr val="0070C0"/>
                </a:solidFill>
              </a:rPr>
              <a:t>Office of Grants and Research</a:t>
            </a:r>
          </a:p>
          <a:p>
            <a:pPr lvl="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endParaRPr lang="en-US" sz="2800" b="1" cap="all" spc="200" dirty="0">
              <a:solidFill>
                <a:prstClr val="black">
                  <a:lumMod val="75000"/>
                  <a:lumOff val="25000"/>
                </a:prstClr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9248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4E2BB-539E-7666-CD9B-5A51B54E7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1738A6AA-E1E7-1573-812E-9A3C59AF8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DB9B33-691F-EDC2-4756-2BEA011C3270}"/>
              </a:ext>
            </a:extLst>
          </p:cNvPr>
          <p:cNvSpPr txBox="1"/>
          <p:nvPr/>
        </p:nvSpPr>
        <p:spPr>
          <a:xfrm>
            <a:off x="2177578" y="223810"/>
            <a:ext cx="6135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Application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0C3C6E-6056-EB74-B463-35E05B69D9AB}"/>
              </a:ext>
            </a:extLst>
          </p:cNvPr>
          <p:cNvSpPr txBox="1"/>
          <p:nvPr/>
        </p:nvSpPr>
        <p:spPr>
          <a:xfrm>
            <a:off x="1336331" y="1916756"/>
            <a:ext cx="764438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ea typeface="Times New Roman" panose="02020603050405020304" pitchFamily="18" charset="0"/>
                <a:cs typeface="Times New Roman"/>
              </a:rPr>
              <a:t>Project Summary &amp; Narrative</a:t>
            </a:r>
          </a:p>
          <a:p>
            <a:pPr algn="ctr"/>
            <a:endParaRPr lang="en-US" sz="2400" b="1" u="sng" dirty="0">
              <a:ea typeface="Calibri" panose="020F0502020204030204" pitchFamily="34" charset="0"/>
              <a:cs typeface="Arial"/>
            </a:endParaRPr>
          </a:p>
          <a:p>
            <a:pPr marL="342900" marR="0" indent="-342900">
              <a:buFont typeface="Arial,Sans-Serif"/>
              <a:buChar char="•"/>
            </a:pPr>
            <a:r>
              <a:rPr lang="en-US" sz="2400" dirty="0">
                <a:ea typeface="Calibri"/>
                <a:cs typeface="Times New Roman"/>
              </a:rPr>
              <a:t>Needs Assessment</a:t>
            </a:r>
          </a:p>
          <a:p>
            <a:pPr marL="342900" marR="0" indent="-342900">
              <a:buFont typeface="Arial,Sans-Serif"/>
              <a:buChar char="•"/>
            </a:pPr>
            <a:r>
              <a:rPr lang="en-US" sz="2400" dirty="0">
                <a:ea typeface="Calibri"/>
                <a:cs typeface="Times New Roman"/>
              </a:rPr>
              <a:t>Project Description</a:t>
            </a:r>
          </a:p>
          <a:p>
            <a:pPr marL="342900" indent="-342900">
              <a:buFont typeface="Arial,Sans-Serif"/>
              <a:buChar char="•"/>
            </a:pPr>
            <a:r>
              <a:rPr lang="en-US" sz="2400" dirty="0">
                <a:ea typeface="Calibri"/>
                <a:cs typeface="Times New Roman"/>
              </a:rPr>
              <a:t>Implementation Plan, Objectives, Activities and Timeline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747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3BCF5-2BF3-8063-8661-008046B41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81B746C4-9996-060C-7F57-93A7086CE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DDDB50-6B05-6A41-7C6E-2665CC7FC90D}"/>
              </a:ext>
            </a:extLst>
          </p:cNvPr>
          <p:cNvSpPr txBox="1"/>
          <p:nvPr/>
        </p:nvSpPr>
        <p:spPr>
          <a:xfrm>
            <a:off x="2580785" y="115022"/>
            <a:ext cx="5184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Application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11D1BE-13B2-DB23-0CFC-F49B52259CBC}"/>
              </a:ext>
            </a:extLst>
          </p:cNvPr>
          <p:cNvSpPr txBox="1"/>
          <p:nvPr/>
        </p:nvSpPr>
        <p:spPr>
          <a:xfrm>
            <a:off x="1684673" y="887838"/>
            <a:ext cx="6976872" cy="5337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400" b="1" u="sng" dirty="0">
              <a:latin typeface="Trebuchet MS" panose="020B0603020202020204" pitchFamily="34" charset="0"/>
              <a:ea typeface="Calibri"/>
              <a:cs typeface="Times New Roman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u="sng" dirty="0">
                <a:latin typeface="Trebuchet MS" panose="020B0603020202020204" pitchFamily="34" charset="0"/>
                <a:ea typeface="Calibri"/>
                <a:cs typeface="Times New Roman"/>
              </a:rPr>
              <a:t>Budget Narrative</a:t>
            </a:r>
            <a:br>
              <a:rPr lang="en-US" sz="2400" b="1" u="sng" dirty="0">
                <a:latin typeface="Trebuchet MS" panose="020B0603020202020204" pitchFamily="34" charset="0"/>
                <a:ea typeface="Calibri"/>
                <a:cs typeface="Times New Roman"/>
              </a:rPr>
            </a:br>
            <a:endParaRPr lang="en-US" sz="2400" dirty="0">
              <a:latin typeface="Trebuchet MS" panose="020B0603020202020204" pitchFamily="34" charset="0"/>
              <a:ea typeface="Calibri"/>
              <a:cs typeface="Calibri"/>
            </a:endParaRP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Dollar amount of funding requested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Describe purchases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Allowable Cost Categories (consultants/contract)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i="1" dirty="0">
                <a:latin typeface="Trebuchet MS" panose="020B0603020202020204" pitchFamily="34" charset="0"/>
                <a:ea typeface="Calibri"/>
                <a:cs typeface="Calibri"/>
              </a:rPr>
              <a:t>Never assume the reviewer is familiar with the costs itemized on the Excel document</a:t>
            </a: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 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b="1" dirty="0">
                <a:latin typeface="Trebuchet MS" panose="020B0603020202020204" pitchFamily="34" charset="0"/>
                <a:ea typeface="Calibri"/>
                <a:cs typeface="Calibri"/>
              </a:rPr>
              <a:t>Budget                                            </a:t>
            </a: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(Attachment B Budget Excel worksheet form)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Additional materials</a:t>
            </a:r>
            <a:endParaRPr lang="en-US" sz="2400" dirty="0">
              <a:solidFill>
                <a:srgbClr val="000000"/>
              </a:solidFill>
              <a:latin typeface="Trebuchet MS" panose="020B0603020202020204" pitchFamily="34" charset="0"/>
              <a:ea typeface="Calibri" panose="020F0502020204030204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7972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9386E-64E9-6ABC-D09B-809854AAB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F63E1934-D89F-12AF-B395-0018F91FB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180ADDD-1FE0-981D-7373-C7A38B56A5F1}"/>
              </a:ext>
            </a:extLst>
          </p:cNvPr>
          <p:cNvSpPr txBox="1"/>
          <p:nvPr/>
        </p:nvSpPr>
        <p:spPr>
          <a:xfrm>
            <a:off x="2276856" y="704088"/>
            <a:ext cx="580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Application Submission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37150-00A6-6117-98F6-F225B3987098}"/>
              </a:ext>
            </a:extLst>
          </p:cNvPr>
          <p:cNvSpPr txBox="1"/>
          <p:nvPr/>
        </p:nvSpPr>
        <p:spPr>
          <a:xfrm>
            <a:off x="1444752" y="1764792"/>
            <a:ext cx="7351776" cy="474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ea typeface="Calibri"/>
                <a:cs typeface="Calibri"/>
              </a:rPr>
              <a:t>Application completed and signed by Authorized Official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ea typeface="Calibri"/>
                <a:cs typeface="Calibri"/>
              </a:rPr>
              <a:t>Attachment B: Budget Excel Worksheet form (in Excel format provided, not PDF)  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4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u="sng" dirty="0">
                <a:ea typeface="Calibri"/>
                <a:cs typeface="Calibri"/>
              </a:rPr>
              <a:t>APPLICATIONS SUBMITTED AFTER OCTOBER 30TH, 2025 AT 4:00PM WILL NOT BE ACCEPTED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400" b="1" u="sng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u="sng" dirty="0">
                <a:ea typeface="Calibri"/>
                <a:cs typeface="Calibri"/>
              </a:rPr>
              <a:t>We strongly suggest that applicants submit early to build in time for technical difficulties.</a:t>
            </a:r>
            <a:endParaRPr lang="en-US" sz="24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dirty="0">
              <a:latin typeface="Times New Roman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7888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CF942-E9ED-1352-D67F-C49B26A9F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5756812D-9354-D4E5-6B2D-5F81959A8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E568B26-2EB7-1EBB-47B1-B68769730740}"/>
              </a:ext>
            </a:extLst>
          </p:cNvPr>
          <p:cNvSpPr txBox="1"/>
          <p:nvPr/>
        </p:nvSpPr>
        <p:spPr>
          <a:xfrm>
            <a:off x="1289304" y="438912"/>
            <a:ext cx="8467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Times New Roman"/>
              </a:rPr>
              <a:t>Electronic Submission Confirmation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55351C-0639-1908-140A-540121FFA270}"/>
              </a:ext>
            </a:extLst>
          </p:cNvPr>
          <p:cNvSpPr txBox="1"/>
          <p:nvPr/>
        </p:nvSpPr>
        <p:spPr>
          <a:xfrm>
            <a:off x="1170432" y="1536192"/>
            <a:ext cx="8330184" cy="5476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b="1" dirty="0">
                <a:solidFill>
                  <a:srgbClr val="404040"/>
                </a:solidFill>
                <a:ea typeface="Calibri"/>
                <a:cs typeface="Calibri"/>
              </a:rPr>
              <a:t>MA Office of Grants and Research (OGR)</a:t>
            </a: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ea typeface="Calibri"/>
                <a:cs typeface="Calibri"/>
              </a:rPr>
              <a:t>SFY 2026 Commonwealth Nonprofit Security Personnel Grant Program (CNSPGP) Application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Thank you for submitting your electronic Commonwealth Nonprofit Security Personnel Grant Program Application.</a:t>
            </a:r>
            <a:endParaRPr lang="en-US" sz="20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For questions regarding your application, please contact 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Program Coordinator, Myesha Auguste</a:t>
            </a: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.</a:t>
            </a: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When the file size of uploaded documents exceeds 17 MB, the files will not be attached to this email. Please contact the individual at the email above to obtain a copy of the documents.</a:t>
            </a: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Applications Due: </a:t>
            </a:r>
            <a:r>
              <a:rPr lang="en-US" sz="2000" b="1" dirty="0">
                <a:ea typeface="Calibri"/>
                <a:cs typeface="Calibri"/>
              </a:rPr>
              <a:t>October 30th, 2025 </a:t>
            </a:r>
            <a:r>
              <a:rPr lang="en-US" sz="2000" b="1" dirty="0">
                <a:solidFill>
                  <a:srgbClr val="333333"/>
                </a:solidFill>
                <a:ea typeface="Calibri"/>
                <a:cs typeface="Calibri"/>
              </a:rPr>
              <a:t>by 4:00pm.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For questions regarding your application, please contact: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  <a:hlinkClick r:id="rId3"/>
              </a:rPr>
              <a:t>Myesha.m.Auguste@mass.gov</a:t>
            </a:r>
            <a:b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</a:br>
            <a:endParaRPr lang="en-US" dirty="0">
              <a:latin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3585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1D037-607E-0541-6F3B-256E9CA84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2EFA5E4C-3F3B-6A07-BF6D-E646BAB91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BF5768D-3D74-B6BA-793F-6BBF743B7575}"/>
              </a:ext>
            </a:extLst>
          </p:cNvPr>
          <p:cNvSpPr txBox="1"/>
          <p:nvPr/>
        </p:nvSpPr>
        <p:spPr>
          <a:xfrm>
            <a:off x="1801478" y="169886"/>
            <a:ext cx="7818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3200" b="1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 pitchFamily="34" charset="0"/>
                <a:ea typeface="+mj-ea"/>
                <a:cs typeface="+mj-cs"/>
              </a:rPr>
              <a:t>Application Review and Scoring</a:t>
            </a:r>
            <a:endParaRPr lang="en-US" sz="3200" u="sng" dirty="0">
              <a:latin typeface="Trebuchet MS" panose="020B0603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A8AFAD-0567-206D-AB9A-1A899657B34A}"/>
              </a:ext>
            </a:extLst>
          </p:cNvPr>
          <p:cNvSpPr txBox="1"/>
          <p:nvPr/>
        </p:nvSpPr>
        <p:spPr>
          <a:xfrm>
            <a:off x="419099" y="808556"/>
            <a:ext cx="9900557" cy="4857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/>
              <a:t>This is a competitive grant and will be subject to a peer review process. Applications will be reviewed and scored based on the following criteria:  </a:t>
            </a:r>
            <a:br>
              <a:rPr lang="en-US" sz="2000" dirty="0"/>
            </a:br>
            <a:endParaRPr lang="en-US" sz="2000" dirty="0"/>
          </a:p>
          <a:p>
            <a:pPr>
              <a:buFont typeface="Arial"/>
              <a:buChar char="•"/>
            </a:pPr>
            <a:r>
              <a:rPr lang="en-US" sz="2000" dirty="0"/>
              <a:t> </a:t>
            </a:r>
            <a:r>
              <a:rPr lang="en-US" dirty="0"/>
              <a:t>Clear and adequate responses in the Application Information section (15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 thorough explanation of need, including relevant local data to demonstrate need and correlation to the requested security personnel that will address the stated need (25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 project description that clearly describes the security services to be provided and benefits to the nonprofit and community seeking funding (20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An implementation plan and timeline that is feasible and ensures all services will be received and paid for within the anticipated grant period (15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 detailed, reasonable, and complete budget (20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An overall assessment of applicant risk of hate crimes and terrorist incidents (5 points).</a:t>
            </a:r>
          </a:p>
        </p:txBody>
      </p:sp>
    </p:spTree>
    <p:extLst>
      <p:ext uri="{BB962C8B-B14F-4D97-AF65-F5344CB8AC3E}">
        <p14:creationId xmlns:p14="http://schemas.microsoft.com/office/powerpoint/2010/main" val="252768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33F97-561A-068B-F6EB-22C111E48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6C5B5FED-8E6B-5B07-9AF7-8C57F0652C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3257EE-59F2-DEB6-5C87-E2175F942FA4}"/>
              </a:ext>
            </a:extLst>
          </p:cNvPr>
          <p:cNvSpPr txBox="1"/>
          <p:nvPr/>
        </p:nvSpPr>
        <p:spPr>
          <a:xfrm>
            <a:off x="1932495" y="518474"/>
            <a:ext cx="6711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alt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Notification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875741-ED46-DADF-4415-5805AF470E92}"/>
              </a:ext>
            </a:extLst>
          </p:cNvPr>
          <p:cNvSpPr txBox="1"/>
          <p:nvPr/>
        </p:nvSpPr>
        <p:spPr>
          <a:xfrm>
            <a:off x="1168924" y="1734532"/>
            <a:ext cx="888055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ea typeface="Times New Roman" panose="02020603050405020304" pitchFamily="18" charset="0"/>
                <a:cs typeface="Times New Roman"/>
              </a:rPr>
              <a:t>Award decisions are at the discretion of the: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a typeface="Times New Roman" panose="02020603050405020304" pitchFamily="18" charset="0"/>
                <a:cs typeface="Arial"/>
              </a:rPr>
              <a:t>Governor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a typeface="Times New Roman" panose="02020603050405020304" pitchFamily="18" charset="0"/>
                <a:cs typeface="Times New Roman"/>
              </a:rPr>
              <a:t>Secretary of the Executive Office of Public Safety and Security (EOPSS)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a typeface="Times New Roman" panose="02020603050405020304" pitchFamily="18" charset="0"/>
                <a:cs typeface="Times New Roman"/>
              </a:rPr>
              <a:t>Executive Director of the Office of Grants and Research (OGR) </a:t>
            </a:r>
          </a:p>
          <a:p>
            <a:endParaRPr lang="en-US" sz="2000" b="1" dirty="0">
              <a:ea typeface="Times New Roman" panose="02020603050405020304" pitchFamily="18" charset="0"/>
              <a:cs typeface="Times New Roman"/>
            </a:endParaRPr>
          </a:p>
          <a:p>
            <a:r>
              <a:rPr lang="en-US" sz="2000" b="1" dirty="0">
                <a:ea typeface="Times New Roman" panose="02020603050405020304" pitchFamily="18" charset="0"/>
                <a:cs typeface="Times New Roman"/>
              </a:rPr>
              <a:t>Award announcements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a typeface="Times New Roman" panose="02020603050405020304" pitchFamily="18" charset="0"/>
                <a:cs typeface="Arial"/>
              </a:rPr>
              <a:t>(</a:t>
            </a:r>
            <a:r>
              <a:rPr lang="en-US" sz="2000" i="1" dirty="0">
                <a:ea typeface="Times New Roman" panose="02020603050405020304" pitchFamily="18" charset="0"/>
                <a:cs typeface="Arial"/>
              </a:rPr>
              <a:t>Anticipated</a:t>
            </a:r>
            <a:r>
              <a:rPr lang="en-US" sz="2000" dirty="0">
                <a:ea typeface="Times New Roman" panose="02020603050405020304" pitchFamily="18" charset="0"/>
                <a:cs typeface="Arial"/>
              </a:rPr>
              <a:t>) December 2025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Times New Roman" panose="02020603050405020304" pitchFamily="18" charset="0"/>
                <a:cs typeface="Times New Roman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a typeface="Times New Roman" panose="02020603050405020304" pitchFamily="18" charset="0"/>
                <a:cs typeface="Times New Roman"/>
              </a:rPr>
              <a:t>Contract with OGR must be fully executed (signed by recipient and OGR Executive Director) before any expenditures </a:t>
            </a:r>
          </a:p>
        </p:txBody>
      </p:sp>
    </p:spTree>
    <p:extLst>
      <p:ext uri="{BB962C8B-B14F-4D97-AF65-F5344CB8AC3E}">
        <p14:creationId xmlns:p14="http://schemas.microsoft.com/office/powerpoint/2010/main" val="538324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CD943-5A5C-2495-1762-7F64F992D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C62E0625-E04F-B8FA-7EA3-BB18229DB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DD2BB19-0261-3B6C-5970-D3F1A1F65F2E}"/>
              </a:ext>
            </a:extLst>
          </p:cNvPr>
          <p:cNvSpPr txBox="1"/>
          <p:nvPr/>
        </p:nvSpPr>
        <p:spPr>
          <a:xfrm>
            <a:off x="2165808" y="228824"/>
            <a:ext cx="6721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alt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Resources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89D3A3-9D58-10BF-20ED-E3CA8B227595}"/>
              </a:ext>
            </a:extLst>
          </p:cNvPr>
          <p:cNvSpPr txBox="1"/>
          <p:nvPr/>
        </p:nvSpPr>
        <p:spPr>
          <a:xfrm>
            <a:off x="0" y="976734"/>
            <a:ext cx="10428514" cy="7750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2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</a:rPr>
              <a:t>SFY26 Application Materials</a:t>
            </a:r>
          </a:p>
          <a:p>
            <a:pPr lvl="0" algn="ctr" defTabSz="914400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200" b="1" dirty="0">
                <a:solidFill>
                  <a:schemeClr val="accent1"/>
                </a:solidFill>
                <a:latin typeface="Trebuchet MS" panose="020B0603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Commonwealth Nonprofit Security Personnel Grant Program</a:t>
            </a:r>
            <a:endParaRPr lang="en-US" sz="2200" b="1" dirty="0">
              <a:solidFill>
                <a:schemeClr val="accent1"/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2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hlinkClick r:id="rId4"/>
              </a:rPr>
              <a:t>Commonwealth Nonprofit Security Personnel Grant Program AGF</a:t>
            </a:r>
            <a:endParaRPr lang="en-US" sz="2200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2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hlinkClick r:id="rId5"/>
              </a:rPr>
              <a:t>Commonwealth Nonprofit Security Personnel Grant Program Online Application Form</a:t>
            </a:r>
            <a:endParaRPr lang="en-US" sz="2200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2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hlinkClick r:id="rId6"/>
              </a:rPr>
              <a:t>Commonwealth Nonprofit Security Personnel Grant Program Budget Worksheet</a:t>
            </a:r>
            <a:endParaRPr lang="en-US" sz="2200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855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A8841-88E5-6DD9-56DD-112921579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A45EAF64-CAD8-7382-7B2F-9DD456727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439A52-0E52-5DBB-0748-F033BF155C50}"/>
              </a:ext>
            </a:extLst>
          </p:cNvPr>
          <p:cNvSpPr txBox="1"/>
          <p:nvPr/>
        </p:nvSpPr>
        <p:spPr>
          <a:xfrm>
            <a:off x="2064325" y="1232503"/>
            <a:ext cx="67491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4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Questions on the CNSPGP application process?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79EE82-083A-65B8-AD81-ADFEA078BC51}"/>
              </a:ext>
            </a:extLst>
          </p:cNvPr>
          <p:cNvSpPr txBox="1"/>
          <p:nvPr/>
        </p:nvSpPr>
        <p:spPr>
          <a:xfrm>
            <a:off x="609600" y="3027218"/>
            <a:ext cx="94398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questions can be submitted electronically through email to the program coordinator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3"/>
              </a:rPr>
              <a:t>Myesha Auguste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by Friday </a:t>
            </a:r>
            <a:r>
              <a:rPr lang="en-US" sz="2400" dirty="0">
                <a:solidFill>
                  <a:prstClr val="black"/>
                </a:solidFill>
              </a:rPr>
              <a:t>October 3rd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And </a:t>
            </a:r>
            <a:r>
              <a:rPr lang="en-US" sz="2400" dirty="0"/>
              <a:t>I will get back to you next week.</a:t>
            </a:r>
            <a:r>
              <a:rPr lang="en-US" dirty="0"/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OGR will also do its best to post answers to common questions up on our website for public viewing so that everyone is receiving the same guidance.  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prstClr val="black"/>
              </a:solidFill>
              <a:latin typeface="Trebuchet MS" panose="020B0603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Myesha.M.Auguste@mass.gov</a:t>
            </a:r>
          </a:p>
        </p:txBody>
      </p:sp>
    </p:spTree>
    <p:extLst>
      <p:ext uri="{BB962C8B-B14F-4D97-AF65-F5344CB8AC3E}">
        <p14:creationId xmlns:p14="http://schemas.microsoft.com/office/powerpoint/2010/main" val="31769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61C31-55CC-BB5A-F521-E72C0B33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6CD0675B-AB31-9F79-B143-4FBA9F99E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13C460-EA19-5A74-CDBF-A982E03E8535}"/>
              </a:ext>
            </a:extLst>
          </p:cNvPr>
          <p:cNvSpPr txBox="1"/>
          <p:nvPr/>
        </p:nvSpPr>
        <p:spPr>
          <a:xfrm>
            <a:off x="2926080" y="841248"/>
            <a:ext cx="3767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6EA0AC-F868-98FC-93A3-6C660776D6A9}"/>
              </a:ext>
            </a:extLst>
          </p:cNvPr>
          <p:cNvSpPr txBox="1"/>
          <p:nvPr/>
        </p:nvSpPr>
        <p:spPr>
          <a:xfrm>
            <a:off x="819477" y="1508112"/>
            <a:ext cx="8668512" cy="5114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Welcome/Introduction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Background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Eligibility, Maximum Award Amount and Match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AGF Key Dates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Allowable/Unallowable Costs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Application Process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Application Submission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Application Review and Scoring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Notification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Resources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75722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AC3F1-F027-9EBF-D050-DB567311F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F0D484CA-0372-DD97-FE21-8E2499BBEB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148D7A-FFE6-6A1F-C35E-A82A1176DE9C}"/>
              </a:ext>
            </a:extLst>
          </p:cNvPr>
          <p:cNvSpPr txBox="1"/>
          <p:nvPr/>
        </p:nvSpPr>
        <p:spPr>
          <a:xfrm>
            <a:off x="2650643" y="0"/>
            <a:ext cx="6162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sz="3600" b="1" dirty="0"/>
              <a:t>MEET THE OGR TEAM</a:t>
            </a:r>
          </a:p>
          <a:p>
            <a:pPr algn="ctr"/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224058-5ACE-C398-5958-7FA3B34BB3A0}"/>
              </a:ext>
            </a:extLst>
          </p:cNvPr>
          <p:cNvSpPr txBox="1"/>
          <p:nvPr/>
        </p:nvSpPr>
        <p:spPr>
          <a:xfrm>
            <a:off x="1646354" y="2163669"/>
            <a:ext cx="81712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>
                <a:cs typeface="Arial"/>
              </a:rPr>
              <a:t>Kevin Stanton						Kathryn Latimer</a:t>
            </a:r>
          </a:p>
          <a:p>
            <a:pPr lvl="1"/>
            <a:r>
              <a:rPr lang="en-US">
                <a:cs typeface="Arial"/>
              </a:rPr>
              <a:t>Executive Director					Homeland Division Manager</a:t>
            </a:r>
          </a:p>
          <a:p>
            <a:pPr lvl="1" algn="ctr"/>
            <a:endParaRPr lang="en-US">
              <a:cs typeface="Arial"/>
            </a:endParaRPr>
          </a:p>
          <a:p>
            <a:pPr lvl="1" algn="ctr"/>
            <a:endParaRPr lang="en-US">
              <a:cs typeface="Arial"/>
            </a:endParaRPr>
          </a:p>
          <a:p>
            <a:pPr lvl="1"/>
            <a:r>
              <a:rPr lang="en-US">
                <a:solidFill>
                  <a:prstClr val="black"/>
                </a:solidFill>
              </a:rPr>
              <a:t>Sarah Malloy 							Sarah Cook </a:t>
            </a:r>
          </a:p>
          <a:p>
            <a:pPr lvl="1"/>
            <a:r>
              <a:rPr lang="en-US">
                <a:solidFill>
                  <a:prstClr val="black"/>
                </a:solidFill>
              </a:rPr>
              <a:t>Homeland Senior Policy Advisor			</a:t>
            </a:r>
            <a:r>
              <a:rPr lang="en-US">
                <a:cs typeface="Arial"/>
              </a:rPr>
              <a:t>Program Coordinator</a:t>
            </a:r>
          </a:p>
          <a:p>
            <a:pPr lvl="1" algn="ctr"/>
            <a:r>
              <a:rPr lang="en-US">
                <a:cs typeface="Arial"/>
              </a:rPr>
              <a:t>					</a:t>
            </a:r>
          </a:p>
          <a:p>
            <a:pPr lvl="1"/>
            <a:r>
              <a:rPr lang="en-US">
                <a:cs typeface="Arial"/>
              </a:rPr>
              <a:t>Myesha Auguste						Jen Diep		</a:t>
            </a:r>
          </a:p>
          <a:p>
            <a:pPr lvl="1"/>
            <a:r>
              <a:rPr lang="en-US">
                <a:cs typeface="Arial"/>
              </a:rPr>
              <a:t>Program Coordinator 					Fiscal Manager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0008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EE5E4-6D96-573B-56F7-9527E88D4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63EAF07B-5750-E446-B34B-FA1B832F0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3FB0CE-517E-C5CB-F69C-FA1A2819BBA2}"/>
              </a:ext>
            </a:extLst>
          </p:cNvPr>
          <p:cNvSpPr txBox="1"/>
          <p:nvPr/>
        </p:nvSpPr>
        <p:spPr>
          <a:xfrm>
            <a:off x="2916936" y="115022"/>
            <a:ext cx="452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/>
              <a:t>Background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8BA76E-337F-143A-5D45-70998842C925}"/>
              </a:ext>
            </a:extLst>
          </p:cNvPr>
          <p:cNvGraphicFramePr>
            <a:graphicFrameLocks noGrp="1"/>
          </p:cNvGraphicFramePr>
          <p:nvPr/>
        </p:nvGraphicFramePr>
        <p:xfrm>
          <a:off x="1463039" y="976734"/>
          <a:ext cx="7887789" cy="740664"/>
        </p:xfrm>
        <a:graphic>
          <a:graphicData uri="http://schemas.openxmlformats.org/drawingml/2006/table">
            <a:tbl>
              <a:tblPr/>
              <a:tblGrid>
                <a:gridCol w="7887789">
                  <a:extLst>
                    <a:ext uri="{9D8B030D-6E8A-4147-A177-3AD203B41FA5}">
                      <a16:colId xmlns:a16="http://schemas.microsoft.com/office/drawing/2014/main" val="4150751582"/>
                    </a:ext>
                  </a:extLst>
                </a:gridCol>
              </a:tblGrid>
              <a:tr h="74066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n-lt"/>
                          <a:ea typeface="Calibri" panose="020F0502020204030204" pitchFamily="34" charset="0"/>
                        </a:rPr>
                        <a:t>PURPOSE: This grant opportunity is designed for nonprofit organizations to address critical safety and security needs by hiring security personnel.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34867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F62295A-87A0-74AF-7307-6C828540F484}"/>
              </a:ext>
            </a:extLst>
          </p:cNvPr>
          <p:cNvSpPr txBox="1"/>
          <p:nvPr/>
        </p:nvSpPr>
        <p:spPr>
          <a:xfrm>
            <a:off x="1463040" y="2137743"/>
            <a:ext cx="74340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The Office of Grants and Research (OGR) has made available $500,000 in funding for nonprofit 501 (c) (3) organizations to competitively solicit one-time grant funding to assist nonprofit organizations such as faith-based institutions, educational, medical/health care facilities, and other human service entities, and the like with enhancing building safety and security for its members and staff. Participating nonprofits shall contribute matching funds equal to $1 for every $1 contributed by the Commonwealth. 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000000"/>
              </a:solidFill>
              <a:ea typeface="Calibri" panose="020F0502020204030204" pitchFamily="34" charset="0"/>
              <a:cs typeface="Times New Roman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Priority will be given to applicants demonstrating the greatest need AND proposing cost-effective solutions to hiring security personnel. </a:t>
            </a:r>
          </a:p>
          <a:p>
            <a:pPr algn="just"/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131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DCCA1-8AA3-7EA6-778C-3AA16F352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A08AD25F-3D59-186E-A62D-7C1F1DA45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CF8E389-36AC-2C15-AD65-B5F95299710C}"/>
              </a:ext>
            </a:extLst>
          </p:cNvPr>
          <p:cNvSpPr txBox="1"/>
          <p:nvPr/>
        </p:nvSpPr>
        <p:spPr>
          <a:xfrm>
            <a:off x="1847850" y="115022"/>
            <a:ext cx="6467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Eligibility, Maximum Award Amount and Match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36DBB2-B3AB-F443-16B7-AA3606948E16}"/>
              </a:ext>
            </a:extLst>
          </p:cNvPr>
          <p:cNvSpPr txBox="1"/>
          <p:nvPr/>
        </p:nvSpPr>
        <p:spPr>
          <a:xfrm>
            <a:off x="919081" y="805287"/>
            <a:ext cx="896514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 nonprofit 501c3 may solicit up to $40,000 in funding.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  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All applicants must submit a letter signed by their local Police Chief stating the department was consulted and approves of the plan for security personnel submitted for consideration of funding. 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Only one (1) application per nonprofit can be submitted for consideration of funding. A nonprofit organization may request funding for multiple locations in separate communities; however, the nonprofit must submit a separate application for each location for which it is requesting funding. 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Applicants must contribute an actual dollar for dollar match ($1 matched by the nonprofit for every $1 funded by the grant).  In kind services are not allowed in place of $1 for $1 match.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81880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2E7E4-5E57-CD3B-856C-4605EC4B8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0CBDFDE5-3E53-2785-727F-40BC14728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B1002C-AE17-9741-81D8-8E7E05A05935}"/>
              </a:ext>
            </a:extLst>
          </p:cNvPr>
          <p:cNvSpPr txBox="1"/>
          <p:nvPr/>
        </p:nvSpPr>
        <p:spPr>
          <a:xfrm>
            <a:off x="2232152" y="745901"/>
            <a:ext cx="5669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AGF Key Dates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8947B16-419F-61C6-72D4-9C39D7D1C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495666"/>
              </p:ext>
            </p:extLst>
          </p:nvPr>
        </p:nvGraphicFramePr>
        <p:xfrm>
          <a:off x="1300480" y="1854024"/>
          <a:ext cx="7532624" cy="32117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66312">
                  <a:extLst>
                    <a:ext uri="{9D8B030D-6E8A-4147-A177-3AD203B41FA5}">
                      <a16:colId xmlns:a16="http://schemas.microsoft.com/office/drawing/2014/main" val="536867112"/>
                    </a:ext>
                  </a:extLst>
                </a:gridCol>
                <a:gridCol w="3766312">
                  <a:extLst>
                    <a:ext uri="{9D8B030D-6E8A-4147-A177-3AD203B41FA5}">
                      <a16:colId xmlns:a16="http://schemas.microsoft.com/office/drawing/2014/main" val="249073162"/>
                    </a:ext>
                  </a:extLst>
                </a:gridCol>
              </a:tblGrid>
              <a:tr h="802938">
                <a:tc>
                  <a:txBody>
                    <a:bodyPr/>
                    <a:lstStyle/>
                    <a:p>
                      <a:r>
                        <a:rPr lang="en-US" dirty="0"/>
                        <a:t>AGF Posted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September 19,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256013"/>
                  </a:ext>
                </a:extLst>
              </a:tr>
              <a:tr h="802938">
                <a:tc>
                  <a:txBody>
                    <a:bodyPr/>
                    <a:lstStyle/>
                    <a:p>
                      <a:r>
                        <a:rPr lang="en-US" b="1" dirty="0"/>
                        <a:t>Application Due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effectLst/>
                          <a:latin typeface="Times New Roman"/>
                        </a:rPr>
                        <a:t>October 30, 2025, 4:00pm</a:t>
                      </a:r>
                      <a:endParaRPr lang="en-US" sz="1800" dirty="0">
                        <a:effectLst/>
                        <a:latin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35062"/>
                  </a:ext>
                </a:extLst>
              </a:tr>
              <a:tr h="802938">
                <a:tc>
                  <a:txBody>
                    <a:bodyPr/>
                    <a:lstStyle/>
                    <a:p>
                      <a:r>
                        <a:rPr lang="en-US" dirty="0"/>
                        <a:t>Award Notification (anticipated)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Times New Roman"/>
                        </a:rPr>
                        <a:t>December 2025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655545"/>
                  </a:ext>
                </a:extLst>
              </a:tr>
              <a:tr h="802938">
                <a:tc>
                  <a:txBody>
                    <a:bodyPr/>
                    <a:lstStyle/>
                    <a:p>
                      <a:r>
                        <a:rPr lang="en-US" dirty="0"/>
                        <a:t>Performance Period (anticipated)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Times New Roman"/>
                        </a:rPr>
                        <a:t>January 2026 – September 30, 2026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24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50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CFB2A-48C4-36D8-3C66-B94CD3BA7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66BB2FA0-5B18-8230-2367-672785A2E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64E6969-7152-36DC-3915-62E173041978}"/>
              </a:ext>
            </a:extLst>
          </p:cNvPr>
          <p:cNvSpPr txBox="1"/>
          <p:nvPr/>
        </p:nvSpPr>
        <p:spPr>
          <a:xfrm>
            <a:off x="3063240" y="792068"/>
            <a:ext cx="4169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/>
              <a:t>Allowable Costs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2C18A7-7EB8-9EE3-06A6-D83126A122D9}"/>
              </a:ext>
            </a:extLst>
          </p:cNvPr>
          <p:cNvSpPr txBox="1"/>
          <p:nvPr/>
        </p:nvSpPr>
        <p:spPr>
          <a:xfrm>
            <a:off x="1152144" y="1838447"/>
            <a:ext cx="82570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a typeface="Calibri"/>
                <a:cs typeface="Times New Roman"/>
              </a:rPr>
              <a:t>Consultant/Contract Costs limited to the following:</a:t>
            </a:r>
            <a:br>
              <a:rPr lang="en-US" sz="20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</a:br>
            <a:endParaRPr lang="en-US" sz="2000" dirty="0">
              <a:solidFill>
                <a:srgbClr val="000000"/>
              </a:solidFill>
              <a:ea typeface="Calibri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2000" u="sng" dirty="0">
                <a:ea typeface="Calibri"/>
                <a:cs typeface="Arial"/>
              </a:rPr>
              <a:t>Security Personnel</a:t>
            </a:r>
            <a:r>
              <a:rPr lang="en-US" sz="2000" dirty="0">
                <a:ea typeface="Calibri"/>
                <a:cs typeface="Arial"/>
              </a:rPr>
              <a:t> - Funding can be used for qualified and trained security personnel specifically for prevention of and/or protection against the risk of a terrorist attack or hate crime.  </a:t>
            </a:r>
            <a:endParaRPr lang="en-US" sz="2000" dirty="0">
              <a:ea typeface="Calibri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endParaRPr lang="en-US" sz="2000" dirty="0"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2000" dirty="0">
                <a:ea typeface="Calibri"/>
                <a:cs typeface="Arial"/>
              </a:rPr>
              <a:t>Applicants must provide OGR with the hourly/daily rate, the number of personnel, and anticipated number of hours/days the personnel will work over the course of the period of performance. CNSPGP funds may not be used to purchase equipment, uniforms, or other items for security personnel.</a:t>
            </a:r>
          </a:p>
        </p:txBody>
      </p:sp>
    </p:spTree>
    <p:extLst>
      <p:ext uri="{BB962C8B-B14F-4D97-AF65-F5344CB8AC3E}">
        <p14:creationId xmlns:p14="http://schemas.microsoft.com/office/powerpoint/2010/main" val="21979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2034E-4E1F-47FE-7C35-0BA06CE39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8AD1A951-9BFA-4497-5A71-CD420FAD6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54BF23-E50E-280C-D2DD-D97745D1615D}"/>
              </a:ext>
            </a:extLst>
          </p:cNvPr>
          <p:cNvSpPr txBox="1"/>
          <p:nvPr/>
        </p:nvSpPr>
        <p:spPr>
          <a:xfrm>
            <a:off x="2057400" y="722376"/>
            <a:ext cx="642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altLang="en-US" sz="3200" b="1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 pitchFamily="34" charset="0"/>
                <a:ea typeface="+mj-ea"/>
                <a:cs typeface="+mj-cs"/>
              </a:rPr>
              <a:t>Unallowable </a:t>
            </a:r>
            <a:r>
              <a:rPr lang="en-US" altLang="en-US" sz="3200" b="1" u="sng" kern="0" dirty="0">
                <a:latin typeface="Trebuchet MS" panose="020B0603020202020204" pitchFamily="34" charset="0"/>
                <a:ea typeface="+mj-ea"/>
                <a:cs typeface="+mj-cs"/>
              </a:rPr>
              <a:t>Costs</a:t>
            </a:r>
            <a:endParaRPr lang="en-US" sz="3200" u="sng" dirty="0">
              <a:latin typeface="Trebuchet MS" panose="020B0603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1A74C6-FA2F-CE7E-2613-897193DB33F1}"/>
              </a:ext>
            </a:extLst>
          </p:cNvPr>
          <p:cNvSpPr txBox="1"/>
          <p:nvPr/>
        </p:nvSpPr>
        <p:spPr>
          <a:xfrm>
            <a:off x="1252728" y="2194560"/>
            <a:ext cx="864238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400" b="1" dirty="0">
                <a:solidFill>
                  <a:srgbClr val="FF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These grant funds </a:t>
            </a:r>
            <a:r>
              <a:rPr lang="en-US" sz="2400" b="1" u="sng" dirty="0">
                <a:solidFill>
                  <a:srgbClr val="FF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can not be used </a:t>
            </a:r>
            <a:r>
              <a:rPr lang="en-US" sz="2400" b="1" dirty="0">
                <a:solidFill>
                  <a:srgbClr val="FF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for any of the following:</a:t>
            </a:r>
            <a:endParaRPr lang="en-US" sz="2400" b="1" dirty="0">
              <a:solidFill>
                <a:srgbClr val="FF0000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/>
            </a:endParaRPr>
          </a:p>
          <a:p>
            <a:pPr algn="ctr"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endParaRPr lang="en-US" sz="2000" dirty="0">
              <a:latin typeface="Trebuchet MS" panose="020B0603020202020204" pitchFamily="34" charset="0"/>
              <a:ea typeface="Calibri" panose="020F0502020204030204" pitchFamily="34" charset="0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On-duty law enforcement personnel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Employee salary or benefits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Training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Grant writers</a:t>
            </a:r>
            <a:endParaRPr lang="en-US" sz="2000" dirty="0">
              <a:latin typeface="Trebuchet MS" panose="020B0603020202020204" pitchFamily="34" charset="0"/>
              <a:ea typeface="Calibri" panose="020F0502020204030204" pitchFamily="34" charset="0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Standard firearms or ammunition</a:t>
            </a:r>
            <a:endParaRPr lang="en-US" sz="2000" dirty="0">
              <a:latin typeface="Trebuchet MS" panose="020B0603020202020204" pitchFamily="34" charset="0"/>
              <a:ea typeface="Calibri" panose="020F0502020204030204" pitchFamily="34" charset="0"/>
              <a:cs typeface="Times New Roman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Major construction, office furniture, or other like purchases</a:t>
            </a:r>
            <a:endParaRPr lang="en-US" sz="2000" dirty="0">
              <a:latin typeface="Trebuchet MS" panose="020B0603020202020204" pitchFamily="34" charset="0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Vehicles</a:t>
            </a:r>
          </a:p>
        </p:txBody>
      </p:sp>
    </p:spTree>
    <p:extLst>
      <p:ext uri="{BB962C8B-B14F-4D97-AF65-F5344CB8AC3E}">
        <p14:creationId xmlns:p14="http://schemas.microsoft.com/office/powerpoint/2010/main" val="1905429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E1711-ECE0-8E0D-83DF-89E182B41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9CE6826C-4F0E-505F-6AA2-095B615D7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F62BB2-0106-4CEE-6B48-8E58E0571471}"/>
              </a:ext>
            </a:extLst>
          </p:cNvPr>
          <p:cNvSpPr txBox="1"/>
          <p:nvPr/>
        </p:nvSpPr>
        <p:spPr>
          <a:xfrm>
            <a:off x="686019" y="1682999"/>
            <a:ext cx="9363456" cy="5336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 Information</a:t>
            </a: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tabLst/>
              <a:defRPr/>
            </a:pPr>
            <a:endParaRPr kumimoji="0" lang="en-US" sz="2000" b="0" i="0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Name of Nonprofit Organization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ea typeface="Calibri" panose="020F0502020204030204"/>
              <a:cs typeface="Calibri" panose="020F0502020204030204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Nonprofit type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ea typeface="Calibri" panose="020F0502020204030204"/>
              <a:cs typeface="Calibri" panose="020F0502020204030204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Calibri" panose="020F0502020204030204"/>
                <a:cs typeface="Calibri" panose="020F0502020204030204"/>
              </a:rPr>
              <a:t>Applicant Address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Tax ID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ea typeface="Calibri"/>
              <a:cs typeface="Calibri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Calibri"/>
                <a:cs typeface="Calibri"/>
              </a:rPr>
              <a:t>Applicant Legal Name/Address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Calibri"/>
                <a:cs typeface="Calibri"/>
              </a:rPr>
              <a:t>Contact Information (Authorized Official, Grant Point of Contact, Contract Manager)</a:t>
            </a:r>
          </a:p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cs typeface="Times"/>
              </a:rPr>
              <a:t>Prior State or Federal Nonprofit Security Funding</a:t>
            </a:r>
            <a:endParaRPr lang="en-US" sz="2400" dirty="0"/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6BB208-657D-7088-C29B-29CB7A106A69}"/>
              </a:ext>
            </a:extLst>
          </p:cNvPr>
          <p:cNvSpPr txBox="1"/>
          <p:nvPr/>
        </p:nvSpPr>
        <p:spPr>
          <a:xfrm>
            <a:off x="1051560" y="804672"/>
            <a:ext cx="5385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Application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29242960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653379ECCF32408CC7A9E7E59357C1" ma:contentTypeVersion="15" ma:contentTypeDescription="Create a new document." ma:contentTypeScope="" ma:versionID="1bea14a1418324dc2b7f641802c33ffa">
  <xsd:schema xmlns:xsd="http://www.w3.org/2001/XMLSchema" xmlns:xs="http://www.w3.org/2001/XMLSchema" xmlns:p="http://schemas.microsoft.com/office/2006/metadata/properties" xmlns:ns2="c02ef49a-3803-4b4d-8c9d-c67b6e53e4af" xmlns:ns3="7d7d3347-3f4a-43b7-ab51-5f5f7a1522a6" targetNamespace="http://schemas.microsoft.com/office/2006/metadata/properties" ma:root="true" ma:fieldsID="285003f1579f1290bd8d1024904d1d65" ns2:_="" ns3:_="">
    <xsd:import namespace="c02ef49a-3803-4b4d-8c9d-c67b6e53e4af"/>
    <xsd:import namespace="7d7d3347-3f4a-43b7-ab51-5f5f7a152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2ef49a-3803-4b4d-8c9d-c67b6e53e4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7d3347-3f4a-43b7-ab51-5f5f7a152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ee8143d4-e5af-4983-b71d-5d630e5f8c34}" ma:internalName="TaxCatchAll" ma:showField="CatchAllData" ma:web="7d7d3347-3f4a-43b7-ab51-5f5f7a152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2ef49a-3803-4b4d-8c9d-c67b6e53e4af">
      <Terms xmlns="http://schemas.microsoft.com/office/infopath/2007/PartnerControls"/>
    </lcf76f155ced4ddcb4097134ff3c332f>
    <TaxCatchAll xmlns="7d7d3347-3f4a-43b7-ab51-5f5f7a1522a6" xsi:nil="true"/>
  </documentManagement>
</p:properties>
</file>

<file path=customXml/itemProps1.xml><?xml version="1.0" encoding="utf-8"?>
<ds:datastoreItem xmlns:ds="http://schemas.openxmlformats.org/officeDocument/2006/customXml" ds:itemID="{3000E026-CA54-4421-8366-2054D7A7E742}"/>
</file>

<file path=customXml/itemProps2.xml><?xml version="1.0" encoding="utf-8"?>
<ds:datastoreItem xmlns:ds="http://schemas.openxmlformats.org/officeDocument/2006/customXml" ds:itemID="{46E23011-078B-4B75-A93C-F6C268D0434E}"/>
</file>

<file path=customXml/itemProps3.xml><?xml version="1.0" encoding="utf-8"?>
<ds:datastoreItem xmlns:ds="http://schemas.openxmlformats.org/officeDocument/2006/customXml" ds:itemID="{DBBF4E65-F14E-49B1-BCE4-E1D63109BD4E}"/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</TotalTime>
  <Words>1187</Words>
  <Application>Microsoft Office PowerPoint</Application>
  <PresentationFormat>Widescreen</PresentationFormat>
  <Paragraphs>146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Arial,Sans-Serif</vt:lpstr>
      <vt:lpstr>Calibri</vt:lpstr>
      <vt:lpstr>Symbol</vt:lpstr>
      <vt:lpstr>Times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Auguste, Myesha M. (OGR)</dc:creator>
  <cp:lastModifiedBy>Auguste, Myesha M. (OGR)</cp:lastModifiedBy>
  <cp:revision>1</cp:revision>
  <dcterms:created xsi:type="dcterms:W3CDTF">2025-09-23T19:05:18Z</dcterms:created>
  <dcterms:modified xsi:type="dcterms:W3CDTF">2025-10-09T20:45:01Z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0x0101003E653379ECCF32408CC7A9E7E59357C1</vt:lpwstr>
  </property>
</Properties>
</file>