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7.xml" ContentType="application/vnd.openxmlformats-officedocument.presentationml.tags+xml"/>
  <Override PartName="/ppt/notesSlides/notesSlide5.xml" ContentType="application/vnd.openxmlformats-officedocument.presentationml.notesSlide+xml"/>
  <Override PartName="/ppt/theme/themeOverride1.xml" ContentType="application/vnd.openxmlformats-officedocument.themeOverride+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27.xml" ContentType="application/vnd.openxmlformats-officedocument.presentationml.tags+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4"/>
    <p:sldMasterId id="2147483807" r:id="rId5"/>
    <p:sldMasterId id="2147483754" r:id="rId6"/>
    <p:sldMasterId id="2147483808" r:id="rId7"/>
    <p:sldMasterId id="2147483672" r:id="rId8"/>
  </p:sldMasterIdLst>
  <p:notesMasterIdLst>
    <p:notesMasterId r:id="rId57"/>
  </p:notesMasterIdLst>
  <p:sldIdLst>
    <p:sldId id="291" r:id="rId9"/>
    <p:sldId id="2147469534" r:id="rId10"/>
    <p:sldId id="2141411706" r:id="rId11"/>
    <p:sldId id="2147469590" r:id="rId12"/>
    <p:sldId id="2141411701" r:id="rId13"/>
    <p:sldId id="2146847761" r:id="rId14"/>
    <p:sldId id="2147469535" r:id="rId15"/>
    <p:sldId id="2147469571" r:id="rId16"/>
    <p:sldId id="2147469604" r:id="rId17"/>
    <p:sldId id="2146848004" r:id="rId18"/>
    <p:sldId id="2147469538" r:id="rId19"/>
    <p:sldId id="2147469546" r:id="rId20"/>
    <p:sldId id="2147469547" r:id="rId21"/>
    <p:sldId id="2147469566" r:id="rId22"/>
    <p:sldId id="2147469594" r:id="rId23"/>
    <p:sldId id="2147469548" r:id="rId24"/>
    <p:sldId id="2147469549" r:id="rId25"/>
    <p:sldId id="2147469552" r:id="rId26"/>
    <p:sldId id="2147469560" r:id="rId27"/>
    <p:sldId id="2147469596" r:id="rId28"/>
    <p:sldId id="2147469589" r:id="rId29"/>
    <p:sldId id="2147469553" r:id="rId30"/>
    <p:sldId id="2147469554" r:id="rId31"/>
    <p:sldId id="2147469556" r:id="rId32"/>
    <p:sldId id="2147469557" r:id="rId33"/>
    <p:sldId id="2147469606" r:id="rId34"/>
    <p:sldId id="2147469562" r:id="rId35"/>
    <p:sldId id="2147469579" r:id="rId36"/>
    <p:sldId id="2147469595" r:id="rId37"/>
    <p:sldId id="2147469539" r:id="rId38"/>
    <p:sldId id="2147469597" r:id="rId39"/>
    <p:sldId id="2147469609" r:id="rId40"/>
    <p:sldId id="2147469610" r:id="rId41"/>
    <p:sldId id="2147469611" r:id="rId42"/>
    <p:sldId id="2147469613" r:id="rId43"/>
    <p:sldId id="2147469614" r:id="rId44"/>
    <p:sldId id="2147469612" r:id="rId45"/>
    <p:sldId id="2147469600" r:id="rId46"/>
    <p:sldId id="2147469601" r:id="rId47"/>
    <p:sldId id="2147469624" r:id="rId48"/>
    <p:sldId id="2147469605" r:id="rId49"/>
    <p:sldId id="2147469607" r:id="rId50"/>
    <p:sldId id="2147469608" r:id="rId51"/>
    <p:sldId id="2147469602" r:id="rId52"/>
    <p:sldId id="2147469625" r:id="rId53"/>
    <p:sldId id="2147469603" r:id="rId54"/>
    <p:sldId id="2147469593" r:id="rId55"/>
    <p:sldId id="2147469626" r:id="rId56"/>
  </p:sldIdLst>
  <p:sldSz cx="12192000" cy="6858000"/>
  <p:notesSz cx="6858000" cy="9144000"/>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981D89F4-D21E-4968-A51E-E48791FFBDE7}">
          <p14:sldIdLst>
            <p14:sldId id="291"/>
            <p14:sldId id="2147469534"/>
            <p14:sldId id="2141411706"/>
          </p14:sldIdLst>
        </p14:section>
        <p14:section name="Welcomes &amp; Objective" id="{CEF4E0A7-8FF1-4A41-90AD-D000FD1BB536}">
          <p14:sldIdLst>
            <p14:sldId id="2147469590"/>
            <p14:sldId id="2141411701"/>
            <p14:sldId id="2146847761"/>
          </p14:sldIdLst>
        </p14:section>
        <p14:section name="FY26 RAFT" id="{4581898C-0AFF-4B8A-8417-12620CA75FF0}">
          <p14:sldIdLst>
            <p14:sldId id="2147469535"/>
            <p14:sldId id="2147469571"/>
            <p14:sldId id="2147469604"/>
          </p14:sldIdLst>
        </p14:section>
        <p14:section name="RAFT Policy" id="{D4FB4360-C7AC-4B8E-987A-312D9905906C}">
          <p14:sldIdLst>
            <p14:sldId id="2146848004"/>
            <p14:sldId id="2147469538"/>
            <p14:sldId id="2147469546"/>
            <p14:sldId id="2147469547"/>
            <p14:sldId id="2147469566"/>
            <p14:sldId id="2147469594"/>
            <p14:sldId id="2147469548"/>
            <p14:sldId id="2147469549"/>
            <p14:sldId id="2147469552"/>
            <p14:sldId id="2147469560"/>
            <p14:sldId id="2147469596"/>
            <p14:sldId id="2147469589"/>
            <p14:sldId id="2147469553"/>
            <p14:sldId id="2147469554"/>
            <p14:sldId id="2147469556"/>
            <p14:sldId id="2147469557"/>
            <p14:sldId id="2147469606"/>
            <p14:sldId id="2147469562"/>
            <p14:sldId id="2147469579"/>
            <p14:sldId id="2147469595"/>
          </p14:sldIdLst>
        </p14:section>
        <p14:section name="Housing Help Hub Overview" id="{556A8681-9446-4282-B308-CF334EA0225B}">
          <p14:sldIdLst>
            <p14:sldId id="2147469539"/>
            <p14:sldId id="2147469597"/>
            <p14:sldId id="2147469609"/>
            <p14:sldId id="2147469610"/>
            <p14:sldId id="2147469611"/>
            <p14:sldId id="2147469613"/>
            <p14:sldId id="2147469614"/>
            <p14:sldId id="2147469612"/>
            <p14:sldId id="2147469600"/>
            <p14:sldId id="2147469601"/>
            <p14:sldId id="2147469624"/>
            <p14:sldId id="2147469605"/>
            <p14:sldId id="2147469607"/>
            <p14:sldId id="2147469608"/>
            <p14:sldId id="2147469602"/>
            <p14:sldId id="2147469625"/>
            <p14:sldId id="2147469603"/>
          </p14:sldIdLst>
        </p14:section>
        <p14:section name="Support &amp; Next Steps" id="{74DAE4CB-A2B7-4A1B-857C-C064A19C4A7E}">
          <p14:sldIdLst>
            <p14:sldId id="2147469593"/>
            <p14:sldId id="214746962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896D1B-86DE-1318-FB51-49A7ECAECA8E}" name="Stitely, Amy (OCD)" initials="S(" userId="S::amy.stitely@mass.gov::8760cb38-3584-482c-9a32-a9a96f11ca98" providerId="AD"/>
  <p188:author id="{97649E24-2D22-B707-D770-245F377F1548}" name="Donalds, Melissa (EOHLC)" initials="DM" userId="S::melissa.donalds@mass.gov::d2b241b4-cbe7-4852-856f-a84a64c02ed4" providerId="AD"/>
  <p188:author id="{47AA6E27-F0D6-5D58-2B8A-C35E6163B868}" name="Goodman, Natalie (OCD)" initials="G(" userId="S::natalie.goodman@mass.gov::fce521dd-316f-46c3-be85-8ec2a49bb015" providerId="AD"/>
  <p188:author id="{20BE5C30-A01C-39FF-2877-A7EA95CF9D9A}" name="Hartman, Ricky (EOHLC)" initials="H(" userId="S::ricky.hartman@mass.gov::dca2e982-aaea-44c9-80b1-a29d029f0c75" providerId="AD"/>
  <p188:author id="{8C5E5A33-A221-F7B6-C478-A3A748892805}" name="Goodman, Elisha (OCD)" initials="G(" userId="S::elisha.goodman@mass.gov::f8143c01-ede4-4ff8-8550-fffef821787f" providerId="AD"/>
  <p188:author id="{523C5936-E07B-9959-0529-9B3D5DF63004}" name="Butman, Molly (OCD)" initials="B(" userId="S::molly.butman@mass.gov::27ac62bc-2300-4c2d-ad2b-229bf03e1faa" providerId="AD"/>
  <p188:author id="{F2A7543E-E186-6AA0-ADD7-7A589D0B91CF}" name="McClave, Chris (OCD)" initials="M(" userId="S::chris.mcclave@mass.gov::505291aa-bbcd-4abb-b587-a5feb3587035" providerId="AD"/>
  <p188:author id="{5096E550-0E0B-FF9C-EEC5-716F72594EB2}" name="Goodman, Natalie (OCD)" initials="GN(" userId="S::Natalie.Goodman@mass.gov::fce521dd-316f-46c3-be85-8ec2a49bb015" providerId="AD"/>
  <p188:author id="{56C4955D-0A83-28E0-5D22-7F8BDA3756E9}" name="Butman, Molly (EOHLC)" initials="MB" userId="S::Molly.Butman@mass.gov::27ac62bc-2300-4c2d-ad2b-229bf03e1faa" providerId="AD"/>
  <p188:author id="{4A9430AC-82CD-2972-50EE-BA39E300D1D0}" name="Buttaro, Jackie (EOHLC)" initials="BJ" userId="S::jackie.buttaro@mass.gov::9c4972d4-de91-4848-8f95-f6939d9a945b" providerId="AD"/>
  <p188:author id="{7AF0D1B5-1E54-A253-F1F1-ED7D81FBC311}" name="Allen, Malia M. (OCD)" initials="AMM(" userId="S::Malia.M.Allen@mass.gov::2e3ed45b-3dd8-433a-a324-75694be93851" providerId="AD"/>
  <p188:author id="{F8686AB6-AAC1-1C45-F55E-BFFFF7C7E759}" name="Goodman, Elisha (OCD)" initials="GE(" userId="S::Elisha.Goodman@mass.gov::f8143c01-ede4-4ff8-8550-fffef821787f" providerId="AD"/>
  <p188:author id="{91DF7AF0-EE37-7AB2-2F08-B4D70A0576CD}" name="Mullen, Amy (OCD)" initials="M(" userId="S::amy.mullen2@mass.gov::e81bce94-ddc1-4a47-a6f7-d6bba6815460" providerId="AD"/>
  <p188:author id="{4FCD1CFD-70D1-D30D-0DA3-200B1306CA89}" name="Hartman, Ricky (EOHLC)" initials="RH" userId="S::Ricky.Hartman@mass.gov::dca2e982-aaea-44c9-80b1-a29d029f0c7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Goodman, Elisha (OCD)" initials="G(" lastIdx="35" clrIdx="6">
    <p:extLst>
      <p:ext uri="{19B8F6BF-5375-455C-9EA6-DF929625EA0E}">
        <p15:presenceInfo xmlns:p15="http://schemas.microsoft.com/office/powerpoint/2012/main" userId="S::elisha.goodman@mass.gov::f8143c01-ede4-4ff8-8550-fffef821787f" providerId="AD"/>
      </p:ext>
    </p:extLst>
  </p:cmAuthor>
  <p:cmAuthor id="1" name="Raymond, Tanya (OCD)" initials="RT(" lastIdx="9" clrIdx="0">
    <p:extLst>
      <p:ext uri="{19B8F6BF-5375-455C-9EA6-DF929625EA0E}">
        <p15:presenceInfo xmlns:p15="http://schemas.microsoft.com/office/powerpoint/2012/main" userId="S::Tanya.Raymond@mass.gov::1d6d22c7-4ce3-452a-a149-6775dd4b4ad3" providerId="AD"/>
      </p:ext>
    </p:extLst>
  </p:cmAuthor>
  <p:cmAuthor id="8" name="Lin, Anne (OCD)" initials="L(" lastIdx="1" clrIdx="7">
    <p:extLst>
      <p:ext uri="{19B8F6BF-5375-455C-9EA6-DF929625EA0E}">
        <p15:presenceInfo xmlns:p15="http://schemas.microsoft.com/office/powerpoint/2012/main" userId="S::anne.lin@mass.gov::9f67a6df-e39b-4cdb-a10f-a4cb15e56e92" providerId="AD"/>
      </p:ext>
    </p:extLst>
  </p:cmAuthor>
  <p:cmAuthor id="2" name="Marcus, Claire S." initials="MCS" lastIdx="19" clrIdx="1">
    <p:extLst>
      <p:ext uri="{19B8F6BF-5375-455C-9EA6-DF929625EA0E}">
        <p15:presenceInfo xmlns:p15="http://schemas.microsoft.com/office/powerpoint/2012/main" userId="S::claire.s.marcus@accenture.com::15938662-5f1f-4d13-9d2e-664eaac8f32b" providerId="AD"/>
      </p:ext>
    </p:extLst>
  </p:cmAuthor>
  <p:cmAuthor id="9" name="Allen, Malia M. (OCD)" initials="A(" lastIdx="2" clrIdx="8">
    <p:extLst>
      <p:ext uri="{19B8F6BF-5375-455C-9EA6-DF929625EA0E}">
        <p15:presenceInfo xmlns:p15="http://schemas.microsoft.com/office/powerpoint/2012/main" userId="S::malia.m.allen@mass.gov::2e3ed45b-3dd8-433a-a324-75694be93851" providerId="AD"/>
      </p:ext>
    </p:extLst>
  </p:cmAuthor>
  <p:cmAuthor id="3" name="Jacobson, Jeremy (OCD)" initials="J(" lastIdx="1" clrIdx="2">
    <p:extLst>
      <p:ext uri="{19B8F6BF-5375-455C-9EA6-DF929625EA0E}">
        <p15:presenceInfo xmlns:p15="http://schemas.microsoft.com/office/powerpoint/2012/main" userId="S::jeremy.jacobson@mass.gov::ddbd8855-31cb-421c-b43c-22ed6be9a102" providerId="AD"/>
      </p:ext>
    </p:extLst>
  </p:cmAuthor>
  <p:cmAuthor id="10" name="Jenkins, Berkley A." initials="JBA" lastIdx="5" clrIdx="9">
    <p:extLst>
      <p:ext uri="{19B8F6BF-5375-455C-9EA6-DF929625EA0E}">
        <p15:presenceInfo xmlns:p15="http://schemas.microsoft.com/office/powerpoint/2012/main" userId="S::berkley.a.jenkins@accenture.com::ca3f77ca-4b79-4079-b46b-0c875c73047a" providerId="AD"/>
      </p:ext>
    </p:extLst>
  </p:cmAuthor>
  <p:cmAuthor id="4" name="Mullen, Amy (OCD)" initials="MA(" lastIdx="40" clrIdx="3">
    <p:extLst>
      <p:ext uri="{19B8F6BF-5375-455C-9EA6-DF929625EA0E}">
        <p15:presenceInfo xmlns:p15="http://schemas.microsoft.com/office/powerpoint/2012/main" userId="S::amy.mullen2@mass.gov::e81bce94-ddc1-4a47-a6f7-d6bba6815460" providerId="AD"/>
      </p:ext>
    </p:extLst>
  </p:cmAuthor>
  <p:cmAuthor id="11" name="Goodman, Natalie (OCD)" initials="GN(" lastIdx="6" clrIdx="10">
    <p:extLst>
      <p:ext uri="{19B8F6BF-5375-455C-9EA6-DF929625EA0E}">
        <p15:presenceInfo xmlns:p15="http://schemas.microsoft.com/office/powerpoint/2012/main" userId="S::Natalie.Goodman@mass.gov::fce521dd-316f-46c3-be85-8ec2a49bb015" providerId="AD"/>
      </p:ext>
    </p:extLst>
  </p:cmAuthor>
  <p:cmAuthor id="5" name="Stitely, Amy (OCD)" initials="S(" lastIdx="3" clrIdx="4">
    <p:extLst>
      <p:ext uri="{19B8F6BF-5375-455C-9EA6-DF929625EA0E}">
        <p15:presenceInfo xmlns:p15="http://schemas.microsoft.com/office/powerpoint/2012/main" userId="S::amy.stitely@mass.gov::8760cb38-3584-482c-9a32-a9a96f11ca98" providerId="AD"/>
      </p:ext>
    </p:extLst>
  </p:cmAuthor>
  <p:cmAuthor id="12" name="Butman, Molly (OCD)" initials="B(" lastIdx="1" clrIdx="11">
    <p:extLst>
      <p:ext uri="{19B8F6BF-5375-455C-9EA6-DF929625EA0E}">
        <p15:presenceInfo xmlns:p15="http://schemas.microsoft.com/office/powerpoint/2012/main" userId="S::molly.butman@mass.gov::27ac62bc-2300-4c2d-ad2b-229bf03e1faa" providerId="AD"/>
      </p:ext>
    </p:extLst>
  </p:cmAuthor>
  <p:cmAuthor id="6" name="Rothman-Shore, Aviva (OCD)" initials="R(" lastIdx="5" clrIdx="5">
    <p:extLst>
      <p:ext uri="{19B8F6BF-5375-455C-9EA6-DF929625EA0E}">
        <p15:presenceInfo xmlns:p15="http://schemas.microsoft.com/office/powerpoint/2012/main" userId="S::aviva.rothman-shore@mass.gov::1423b96d-bcbc-4ed3-97dc-23b737719a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FFFFFF"/>
    <a:srgbClr val="D0D8E8"/>
    <a:srgbClr val="E9EDF4"/>
    <a:srgbClr val="E6E6E6"/>
    <a:srgbClr val="723DA6"/>
    <a:srgbClr val="DDB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764744-AA9B-4367-8374-7DD9979BA5DB}" v="151" dt="2026-04-03T18:44:14.7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70218" autoAdjust="0"/>
  </p:normalViewPr>
  <p:slideViewPr>
    <p:cSldViewPr snapToGrid="0">
      <p:cViewPr varScale="1">
        <p:scale>
          <a:sx n="77" d="100"/>
          <a:sy n="77" d="100"/>
        </p:scale>
        <p:origin x="1878" y="96"/>
      </p:cViewPr>
      <p:guideLst/>
    </p:cSldViewPr>
  </p:slideViewPr>
  <p:outlineViewPr>
    <p:cViewPr>
      <p:scale>
        <a:sx n="33" d="100"/>
        <a:sy n="33" d="100"/>
      </p:scale>
      <p:origin x="0" y="-24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tags" Target="tags/tag1.xml"/><Relationship Id="rId66"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commentAuthors" Target="commentAuthor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notesMaster" Target="notesMasters/notesMaster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tman, Ricky (HLC)" userId="dca2e982-aaea-44c9-80b1-a29d029f0c75" providerId="ADAL" clId="{643428CC-2B1B-4855-A7BF-8849861DFBCD}"/>
    <pc:docChg chg="mod">
      <pc:chgData name="Hartman, Ricky (HLC)" userId="dca2e982-aaea-44c9-80b1-a29d029f0c75" providerId="ADAL" clId="{643428CC-2B1B-4855-A7BF-8849861DFBCD}" dt="2026-04-03T18:53:46.048" v="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8680A8-783C-495E-80FE-FACDF603F50C}" type="datetimeFigureOut">
              <a:rPr lang="en-US" smtClean="0"/>
              <a:t>4/3/2026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3A018-489F-4685-93A1-14FFCE4A9C47}" type="slidenum">
              <a:rPr lang="en-US" smtClean="0"/>
              <a:t>‹#›</a:t>
            </a:fld>
            <a:endParaRPr lang="en-US"/>
          </a:p>
        </p:txBody>
      </p:sp>
    </p:spTree>
    <p:extLst>
      <p:ext uri="{BB962C8B-B14F-4D97-AF65-F5344CB8AC3E}">
        <p14:creationId xmlns:p14="http://schemas.microsoft.com/office/powerpoint/2010/main" val="3548003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E8D6EA-BFB4-46D9-AE29-A37DC2FD68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8325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indent="0" algn="l"/>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F9511E-7B53-4413-A00A-F3625F1F94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4236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F9511E-7B53-4413-A00A-F3625F1F94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419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F9511E-7B53-4413-A00A-F3625F1F94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1504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A3A018-489F-4685-93A1-14FFCE4A9C47}" type="slidenum">
              <a:rPr lang="en-US" smtClean="0"/>
              <a:t>13</a:t>
            </a:fld>
            <a:endParaRPr lang="en-US"/>
          </a:p>
        </p:txBody>
      </p:sp>
    </p:spTree>
    <p:extLst>
      <p:ext uri="{BB962C8B-B14F-4D97-AF65-F5344CB8AC3E}">
        <p14:creationId xmlns:p14="http://schemas.microsoft.com/office/powerpoint/2010/main" val="660002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3A018-489F-4685-93A1-14FFCE4A9C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6051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3A018-489F-4685-93A1-14FFCE4A9C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5325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F9511E-7B53-4413-A00A-F3625F1F94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8448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A3A018-489F-4685-93A1-14FFCE4A9C47}" type="slidenum">
              <a:rPr lang="en-US" smtClean="0"/>
              <a:t>17</a:t>
            </a:fld>
            <a:endParaRPr lang="en-US"/>
          </a:p>
        </p:txBody>
      </p:sp>
    </p:spTree>
    <p:extLst>
      <p:ext uri="{BB962C8B-B14F-4D97-AF65-F5344CB8AC3E}">
        <p14:creationId xmlns:p14="http://schemas.microsoft.com/office/powerpoint/2010/main" val="1417802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F9511E-7B53-4413-A00A-F3625F1F94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7382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F9511E-7B53-4413-A00A-F3625F1F94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419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defTabSz="966612">
              <a:defRPr/>
            </a:pPr>
            <a:endParaRPr lang="en-US"/>
          </a:p>
        </p:txBody>
      </p:sp>
      <p:sp>
        <p:nvSpPr>
          <p:cNvPr id="4" name="Slide Number Placeholder 3"/>
          <p:cNvSpPr>
            <a:spLocks noGrp="1"/>
          </p:cNvSpPr>
          <p:nvPr>
            <p:ph type="sldNum" sz="quarter" idx="5"/>
          </p:nvPr>
        </p:nvSpPr>
        <p:spPr/>
        <p:txBody>
          <a:bodyPr/>
          <a:lstStyle/>
          <a:p>
            <a:pPr defTabSz="483306">
              <a:defRPr/>
            </a:pPr>
            <a:fld id="{40F9511E-7B53-4413-A00A-F3625F1F9446}" type="slidenum">
              <a:rPr lang="en-US">
                <a:solidFill>
                  <a:prstClr val="black"/>
                </a:solidFill>
                <a:latin typeface="Calibri"/>
              </a:rPr>
              <a:pPr defTabSz="483306">
                <a:defRPr/>
              </a:pPr>
              <a:t>2</a:t>
            </a:fld>
            <a:endParaRPr lang="en-US">
              <a:solidFill>
                <a:prstClr val="black"/>
              </a:solidFill>
              <a:latin typeface="Calibri"/>
            </a:endParaRPr>
          </a:p>
        </p:txBody>
      </p:sp>
    </p:spTree>
    <p:extLst>
      <p:ext uri="{BB962C8B-B14F-4D97-AF65-F5344CB8AC3E}">
        <p14:creationId xmlns:p14="http://schemas.microsoft.com/office/powerpoint/2010/main" val="1949973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A3A018-489F-4685-93A1-14FFCE4A9C47}" type="slidenum">
              <a:rPr lang="en-US" smtClean="0"/>
              <a:t>20</a:t>
            </a:fld>
            <a:endParaRPr lang="en-US"/>
          </a:p>
        </p:txBody>
      </p:sp>
    </p:spTree>
    <p:extLst>
      <p:ext uri="{BB962C8B-B14F-4D97-AF65-F5344CB8AC3E}">
        <p14:creationId xmlns:p14="http://schemas.microsoft.com/office/powerpoint/2010/main" val="2374215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628650" lvl="1" indent="-171450">
              <a:buFont typeface="Arial,Sans-Serif"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3A018-489F-4685-93A1-14FFCE4A9C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4114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F9511E-7B53-4413-A00A-F3625F1F94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102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171450" indent="-171450">
              <a:buFont typeface="Arial"/>
              <a:buChar char="•"/>
            </a:pPr>
            <a:endParaRPr lang="en-US"/>
          </a:p>
        </p:txBody>
      </p:sp>
      <p:sp>
        <p:nvSpPr>
          <p:cNvPr id="4" name="Slide Number Placeholder 3"/>
          <p:cNvSpPr>
            <a:spLocks noGrp="1"/>
          </p:cNvSpPr>
          <p:nvPr>
            <p:ph type="sldNum" sz="quarter" idx="5"/>
          </p:nvPr>
        </p:nvSpPr>
        <p:spPr/>
        <p:txBody>
          <a:bodyPr/>
          <a:lstStyle/>
          <a:p>
            <a:fld id="{8DA3A018-489F-4685-93A1-14FFCE4A9C47}" type="slidenum">
              <a:rPr lang="en-US" smtClean="0"/>
              <a:t>23</a:t>
            </a:fld>
            <a:endParaRPr lang="en-US"/>
          </a:p>
        </p:txBody>
      </p:sp>
    </p:spTree>
    <p:extLst>
      <p:ext uri="{BB962C8B-B14F-4D97-AF65-F5344CB8AC3E}">
        <p14:creationId xmlns:p14="http://schemas.microsoft.com/office/powerpoint/2010/main" val="12147793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F9511E-7B53-4413-A00A-F3625F1F94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313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8DA3A018-489F-4685-93A1-14FFCE4A9C47}" type="slidenum">
              <a:rPr lang="en-US" smtClean="0"/>
              <a:t>25</a:t>
            </a:fld>
            <a:endParaRPr lang="en-US"/>
          </a:p>
        </p:txBody>
      </p:sp>
    </p:spTree>
    <p:extLst>
      <p:ext uri="{BB962C8B-B14F-4D97-AF65-F5344CB8AC3E}">
        <p14:creationId xmlns:p14="http://schemas.microsoft.com/office/powerpoint/2010/main" val="7710892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8DA3A018-489F-4685-93A1-14FFCE4A9C47}" type="slidenum">
              <a:rPr lang="en-US" smtClean="0"/>
              <a:t>26</a:t>
            </a:fld>
            <a:endParaRPr lang="en-US"/>
          </a:p>
        </p:txBody>
      </p:sp>
    </p:spTree>
    <p:extLst>
      <p:ext uri="{BB962C8B-B14F-4D97-AF65-F5344CB8AC3E}">
        <p14:creationId xmlns:p14="http://schemas.microsoft.com/office/powerpoint/2010/main" val="25283789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A3A018-489F-4685-93A1-14FFCE4A9C47}" type="slidenum">
              <a:rPr lang="en-US" smtClean="0"/>
              <a:t>27</a:t>
            </a:fld>
            <a:endParaRPr lang="en-US"/>
          </a:p>
        </p:txBody>
      </p:sp>
    </p:spTree>
    <p:extLst>
      <p:ext uri="{BB962C8B-B14F-4D97-AF65-F5344CB8AC3E}">
        <p14:creationId xmlns:p14="http://schemas.microsoft.com/office/powerpoint/2010/main" val="38541060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buFont typeface="Arial" panose="020B0604020202020204" pitchFamily="34" charset="0"/>
            </a:pPr>
            <a:endParaRPr lang="en-US"/>
          </a:p>
        </p:txBody>
      </p:sp>
      <p:sp>
        <p:nvSpPr>
          <p:cNvPr id="4" name="Slide Number Placeholder 3"/>
          <p:cNvSpPr>
            <a:spLocks noGrp="1"/>
          </p:cNvSpPr>
          <p:nvPr>
            <p:ph type="sldNum" sz="quarter" idx="5"/>
          </p:nvPr>
        </p:nvSpPr>
        <p:spPr/>
        <p:txBody>
          <a:bodyPr/>
          <a:lstStyle/>
          <a:p>
            <a:fld id="{40F9511E-7B53-4413-A00A-F3625F1F9446}" type="slidenum">
              <a:rPr lang="en-US" smtClean="0"/>
              <a:t>28</a:t>
            </a:fld>
            <a:endParaRPr lang="en-US"/>
          </a:p>
        </p:txBody>
      </p:sp>
    </p:spTree>
    <p:extLst>
      <p:ext uri="{BB962C8B-B14F-4D97-AF65-F5344CB8AC3E}">
        <p14:creationId xmlns:p14="http://schemas.microsoft.com/office/powerpoint/2010/main" val="9178448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A3A018-489F-4685-93A1-14FFCE4A9C47}" type="slidenum">
              <a:rPr lang="en-US" smtClean="0"/>
              <a:t>29</a:t>
            </a:fld>
            <a:endParaRPr lang="en-US"/>
          </a:p>
        </p:txBody>
      </p:sp>
    </p:spTree>
    <p:extLst>
      <p:ext uri="{BB962C8B-B14F-4D97-AF65-F5344CB8AC3E}">
        <p14:creationId xmlns:p14="http://schemas.microsoft.com/office/powerpoint/2010/main" val="2451253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F9511E-7B53-4413-A00A-F3625F1F94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3662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F9511E-7B53-4413-A00A-F3625F1F94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98687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A3A018-489F-4685-93A1-14FFCE4A9C47}" type="slidenum">
              <a:rPr lang="en-US" smtClean="0"/>
              <a:t>31</a:t>
            </a:fld>
            <a:endParaRPr lang="en-US"/>
          </a:p>
        </p:txBody>
      </p:sp>
    </p:spTree>
    <p:extLst>
      <p:ext uri="{BB962C8B-B14F-4D97-AF65-F5344CB8AC3E}">
        <p14:creationId xmlns:p14="http://schemas.microsoft.com/office/powerpoint/2010/main" val="15189517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A3A018-489F-4685-93A1-14FFCE4A9C47}" type="slidenum">
              <a:rPr lang="en-US" smtClean="0"/>
              <a:t>32</a:t>
            </a:fld>
            <a:endParaRPr lang="en-US"/>
          </a:p>
        </p:txBody>
      </p:sp>
    </p:spTree>
    <p:extLst>
      <p:ext uri="{BB962C8B-B14F-4D97-AF65-F5344CB8AC3E}">
        <p14:creationId xmlns:p14="http://schemas.microsoft.com/office/powerpoint/2010/main" val="29449052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A3A018-489F-4685-93A1-14FFCE4A9C47}" type="slidenum">
              <a:rPr lang="en-US" smtClean="0"/>
              <a:t>33</a:t>
            </a:fld>
            <a:endParaRPr lang="en-US"/>
          </a:p>
        </p:txBody>
      </p:sp>
    </p:spTree>
    <p:extLst>
      <p:ext uri="{BB962C8B-B14F-4D97-AF65-F5344CB8AC3E}">
        <p14:creationId xmlns:p14="http://schemas.microsoft.com/office/powerpoint/2010/main" val="6256748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A3A018-489F-4685-93A1-14FFCE4A9C47}" type="slidenum">
              <a:rPr lang="en-US" smtClean="0"/>
              <a:t>34</a:t>
            </a:fld>
            <a:endParaRPr lang="en-US"/>
          </a:p>
        </p:txBody>
      </p:sp>
    </p:spTree>
    <p:extLst>
      <p:ext uri="{BB962C8B-B14F-4D97-AF65-F5344CB8AC3E}">
        <p14:creationId xmlns:p14="http://schemas.microsoft.com/office/powerpoint/2010/main" val="9598242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A3A018-489F-4685-93A1-14FFCE4A9C47}" type="slidenum">
              <a:rPr lang="en-US" smtClean="0"/>
              <a:t>35</a:t>
            </a:fld>
            <a:endParaRPr lang="en-US"/>
          </a:p>
        </p:txBody>
      </p:sp>
    </p:spTree>
    <p:extLst>
      <p:ext uri="{BB962C8B-B14F-4D97-AF65-F5344CB8AC3E}">
        <p14:creationId xmlns:p14="http://schemas.microsoft.com/office/powerpoint/2010/main" val="12072328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A3A018-489F-4685-93A1-14FFCE4A9C47}" type="slidenum">
              <a:rPr lang="en-US" smtClean="0"/>
              <a:t>36</a:t>
            </a:fld>
            <a:endParaRPr lang="en-US"/>
          </a:p>
        </p:txBody>
      </p:sp>
    </p:spTree>
    <p:extLst>
      <p:ext uri="{BB962C8B-B14F-4D97-AF65-F5344CB8AC3E}">
        <p14:creationId xmlns:p14="http://schemas.microsoft.com/office/powerpoint/2010/main" val="39880133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A3A018-489F-4685-93A1-14FFCE4A9C47}" type="slidenum">
              <a:rPr lang="en-US" smtClean="0"/>
              <a:t>37</a:t>
            </a:fld>
            <a:endParaRPr lang="en-US"/>
          </a:p>
        </p:txBody>
      </p:sp>
    </p:spTree>
    <p:extLst>
      <p:ext uri="{BB962C8B-B14F-4D97-AF65-F5344CB8AC3E}">
        <p14:creationId xmlns:p14="http://schemas.microsoft.com/office/powerpoint/2010/main" val="10595449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A3A018-489F-4685-93A1-14FFCE4A9C47}" type="slidenum">
              <a:rPr lang="en-US" smtClean="0"/>
              <a:t>38</a:t>
            </a:fld>
            <a:endParaRPr lang="en-US"/>
          </a:p>
        </p:txBody>
      </p:sp>
    </p:spTree>
    <p:extLst>
      <p:ext uri="{BB962C8B-B14F-4D97-AF65-F5344CB8AC3E}">
        <p14:creationId xmlns:p14="http://schemas.microsoft.com/office/powerpoint/2010/main" val="35826637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A3A018-489F-4685-93A1-14FFCE4A9C47}" type="slidenum">
              <a:rPr lang="en-US" smtClean="0"/>
              <a:t>39</a:t>
            </a:fld>
            <a:endParaRPr lang="en-US"/>
          </a:p>
        </p:txBody>
      </p:sp>
    </p:spTree>
    <p:extLst>
      <p:ext uri="{BB962C8B-B14F-4D97-AF65-F5344CB8AC3E}">
        <p14:creationId xmlns:p14="http://schemas.microsoft.com/office/powerpoint/2010/main" val="3940014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F9511E-7B53-4413-A00A-F3625F1F94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83450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A3A018-489F-4685-93A1-14FFCE4A9C47}" type="slidenum">
              <a:rPr lang="en-US" smtClean="0"/>
              <a:t>40</a:t>
            </a:fld>
            <a:endParaRPr lang="en-US"/>
          </a:p>
        </p:txBody>
      </p:sp>
    </p:spTree>
    <p:extLst>
      <p:ext uri="{BB962C8B-B14F-4D97-AF65-F5344CB8AC3E}">
        <p14:creationId xmlns:p14="http://schemas.microsoft.com/office/powerpoint/2010/main" val="15932145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A3A018-489F-4685-93A1-14FFCE4A9C47}" type="slidenum">
              <a:rPr lang="en-US" smtClean="0"/>
              <a:t>41</a:t>
            </a:fld>
            <a:endParaRPr lang="en-US"/>
          </a:p>
        </p:txBody>
      </p:sp>
    </p:spTree>
    <p:extLst>
      <p:ext uri="{BB962C8B-B14F-4D97-AF65-F5344CB8AC3E}">
        <p14:creationId xmlns:p14="http://schemas.microsoft.com/office/powerpoint/2010/main" val="1430986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A3A018-489F-4685-93A1-14FFCE4A9C47}" type="slidenum">
              <a:rPr lang="en-US" smtClean="0"/>
              <a:t>42</a:t>
            </a:fld>
            <a:endParaRPr lang="en-US"/>
          </a:p>
        </p:txBody>
      </p:sp>
    </p:spTree>
    <p:extLst>
      <p:ext uri="{BB962C8B-B14F-4D97-AF65-F5344CB8AC3E}">
        <p14:creationId xmlns:p14="http://schemas.microsoft.com/office/powerpoint/2010/main" val="34141209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A3A018-489F-4685-93A1-14FFCE4A9C47}" type="slidenum">
              <a:rPr lang="en-US" smtClean="0"/>
              <a:t>43</a:t>
            </a:fld>
            <a:endParaRPr lang="en-US"/>
          </a:p>
        </p:txBody>
      </p:sp>
    </p:spTree>
    <p:extLst>
      <p:ext uri="{BB962C8B-B14F-4D97-AF65-F5344CB8AC3E}">
        <p14:creationId xmlns:p14="http://schemas.microsoft.com/office/powerpoint/2010/main" val="33123958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A3A018-489F-4685-93A1-14FFCE4A9C47}" type="slidenum">
              <a:rPr lang="en-US" smtClean="0"/>
              <a:t>44</a:t>
            </a:fld>
            <a:endParaRPr lang="en-US"/>
          </a:p>
        </p:txBody>
      </p:sp>
    </p:spTree>
    <p:extLst>
      <p:ext uri="{BB962C8B-B14F-4D97-AF65-F5344CB8AC3E}">
        <p14:creationId xmlns:p14="http://schemas.microsoft.com/office/powerpoint/2010/main" val="5063821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DA3A018-489F-4685-93A1-14FFCE4A9C47}" type="slidenum">
              <a:rPr lang="en-US" smtClean="0"/>
              <a:t>45</a:t>
            </a:fld>
            <a:endParaRPr lang="en-US"/>
          </a:p>
        </p:txBody>
      </p:sp>
    </p:spTree>
    <p:extLst>
      <p:ext uri="{BB962C8B-B14F-4D97-AF65-F5344CB8AC3E}">
        <p14:creationId xmlns:p14="http://schemas.microsoft.com/office/powerpoint/2010/main" val="33656084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A3A018-489F-4685-93A1-14FFCE4A9C47}" type="slidenum">
              <a:rPr lang="en-US" smtClean="0"/>
              <a:t>46</a:t>
            </a:fld>
            <a:endParaRPr lang="en-US"/>
          </a:p>
        </p:txBody>
      </p:sp>
    </p:spTree>
    <p:extLst>
      <p:ext uri="{BB962C8B-B14F-4D97-AF65-F5344CB8AC3E}">
        <p14:creationId xmlns:p14="http://schemas.microsoft.com/office/powerpoint/2010/main" val="16649957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F9511E-7B53-4413-A00A-F3625F1F94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63392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F9511E-7B53-4413-A00A-F3625F1F94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7518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defTabSz="966612">
              <a:defRP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F9511E-7B53-4413-A00A-F3625F1F94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5991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F9511E-7B53-4413-A00A-F3625F1F94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9910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F9511E-7B53-4413-A00A-F3625F1F94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9289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F9511E-7B53-4413-A00A-F3625F1F9446}" type="slidenum">
              <a:rPr lang="en-US" smtClean="0"/>
              <a:t>8</a:t>
            </a:fld>
            <a:endParaRPr lang="en-US"/>
          </a:p>
        </p:txBody>
      </p:sp>
    </p:spTree>
    <p:extLst>
      <p:ext uri="{BB962C8B-B14F-4D97-AF65-F5344CB8AC3E}">
        <p14:creationId xmlns:p14="http://schemas.microsoft.com/office/powerpoint/2010/main" val="446421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171450" indent="-171450">
              <a:buFont typeface="Arial"/>
              <a:buChar char="•"/>
            </a:pPr>
            <a:endParaRPr lang="en-US"/>
          </a:p>
        </p:txBody>
      </p:sp>
      <p:sp>
        <p:nvSpPr>
          <p:cNvPr id="4" name="Slide Number Placeholder 3"/>
          <p:cNvSpPr>
            <a:spLocks noGrp="1"/>
          </p:cNvSpPr>
          <p:nvPr>
            <p:ph type="sldNum" sz="quarter" idx="5"/>
          </p:nvPr>
        </p:nvSpPr>
        <p:spPr/>
        <p:txBody>
          <a:bodyPr/>
          <a:lstStyle/>
          <a:p>
            <a:fld id="{8DA3A018-489F-4685-93A1-14FFCE4A9C47}" type="slidenum">
              <a:rPr lang="en-US" smtClean="0"/>
              <a:t>9</a:t>
            </a:fld>
            <a:endParaRPr lang="en-US"/>
          </a:p>
        </p:txBody>
      </p:sp>
    </p:spTree>
    <p:extLst>
      <p:ext uri="{BB962C8B-B14F-4D97-AF65-F5344CB8AC3E}">
        <p14:creationId xmlns:p14="http://schemas.microsoft.com/office/powerpoint/2010/main" val="955413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4.xml"/><Relationship Id="rId7"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2.emf"/></Relationships>
</file>

<file path=ppt/slideLayouts/_rels/slideLayout2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10.xml"/><Relationship Id="rId7"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9" Type="http://schemas.openxmlformats.org/officeDocument/2006/relationships/image" Target="../media/image3.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518276"/>
            <a:ext cx="2844800" cy="365125"/>
          </a:xfrm>
        </p:spPr>
        <p:txBody>
          <a:bodyPr/>
          <a:lstStyle/>
          <a:p>
            <a:fld id="{23C59D2A-33DA-484E-8D7D-3791525A9871}" type="datetime1">
              <a:rPr lang="en-US" smtClean="0"/>
              <a:t>4/3/2026</a:t>
            </a:fld>
            <a:endParaRPr lang="en-US"/>
          </a:p>
        </p:txBody>
      </p:sp>
      <p:sp>
        <p:nvSpPr>
          <p:cNvPr id="5" name="Footer Placeholder 4"/>
          <p:cNvSpPr>
            <a:spLocks noGrp="1"/>
          </p:cNvSpPr>
          <p:nvPr>
            <p:ph type="ftr" sz="quarter" idx="11"/>
          </p:nvPr>
        </p:nvSpPr>
        <p:spPr>
          <a:xfrm>
            <a:off x="4165601" y="6518276"/>
            <a:ext cx="3860800" cy="365125"/>
          </a:xfrm>
        </p:spPr>
        <p:txBody>
          <a:bodyPr/>
          <a:lstStyle>
            <a:lvl1pPr>
              <a:defRPr sz="900">
                <a:solidFill>
                  <a:srgbClr val="FF0000"/>
                </a:solidFill>
              </a:defRPr>
            </a:lvl1pPr>
          </a:lstStyle>
          <a:p>
            <a:r>
              <a:rPr lang="en-US"/>
              <a:t>FOR POLICY PLANNING AND DEVELOPMENT PURPOSES ONLY</a:t>
            </a:r>
          </a:p>
        </p:txBody>
      </p:sp>
      <p:sp>
        <p:nvSpPr>
          <p:cNvPr id="6" name="Slide Number Placeholder 5"/>
          <p:cNvSpPr>
            <a:spLocks noGrp="1"/>
          </p:cNvSpPr>
          <p:nvPr>
            <p:ph type="sldNum" sz="quarter" idx="12"/>
          </p:nvPr>
        </p:nvSpPr>
        <p:spPr>
          <a:xfrm>
            <a:off x="11049801" y="6518276"/>
            <a:ext cx="532599" cy="365125"/>
          </a:xfrm>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1521444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70D2F4-3450-4609-859F-7BA9FE35E287}" type="datetime1">
              <a:rPr lang="en-US" smtClean="0"/>
              <a:t>4/3/2026</a:t>
            </a:fld>
            <a:endParaRPr lang="en-US"/>
          </a:p>
        </p:txBody>
      </p:sp>
      <p:sp>
        <p:nvSpPr>
          <p:cNvPr id="5" name="Footer Placeholder 4"/>
          <p:cNvSpPr>
            <a:spLocks noGrp="1"/>
          </p:cNvSpPr>
          <p:nvPr>
            <p:ph type="ftr" sz="quarter" idx="11"/>
          </p:nvPr>
        </p:nvSpPr>
        <p:spPr/>
        <p:txBody>
          <a:bodyPr/>
          <a:lstStyle/>
          <a:p>
            <a:r>
              <a:rPr lang="en-US"/>
              <a:t>FOR POLICY PLANNING AND DEVELOPMENT PURPOSES ONLY</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2215763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997343-7A87-4316-BEE9-BD16648616F8}" type="datetime1">
              <a:rPr lang="en-US" smtClean="0"/>
              <a:t>4/3/2026</a:t>
            </a:fld>
            <a:endParaRPr lang="en-US"/>
          </a:p>
        </p:txBody>
      </p:sp>
      <p:sp>
        <p:nvSpPr>
          <p:cNvPr id="5" name="Footer Placeholder 4"/>
          <p:cNvSpPr>
            <a:spLocks noGrp="1"/>
          </p:cNvSpPr>
          <p:nvPr>
            <p:ph type="ftr" sz="quarter" idx="11"/>
          </p:nvPr>
        </p:nvSpPr>
        <p:spPr/>
        <p:txBody>
          <a:bodyPr/>
          <a:lstStyle/>
          <a:p>
            <a:r>
              <a:rPr lang="en-US"/>
              <a:t>FOR POLICY PLANNING AND DEVELOPMENT PURPOSES ONLY</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3068106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518276"/>
            <a:ext cx="2844800" cy="365125"/>
          </a:xfrm>
        </p:spPr>
        <p:txBody>
          <a:bodyPr/>
          <a:lstStyle/>
          <a:p>
            <a:fld id="{8A8CDE80-5219-4E8D-A5EB-4C932D8FC379}" type="datetime1">
              <a:rPr lang="en-US" smtClean="0"/>
              <a:t>4/3/2026</a:t>
            </a:fld>
            <a:endParaRPr lang="en-US"/>
          </a:p>
        </p:txBody>
      </p:sp>
      <p:sp>
        <p:nvSpPr>
          <p:cNvPr id="5" name="Footer Placeholder 4"/>
          <p:cNvSpPr>
            <a:spLocks noGrp="1"/>
          </p:cNvSpPr>
          <p:nvPr>
            <p:ph type="ftr" sz="quarter" idx="11"/>
          </p:nvPr>
        </p:nvSpPr>
        <p:spPr>
          <a:xfrm>
            <a:off x="4165601" y="6518276"/>
            <a:ext cx="3860800" cy="365125"/>
          </a:xfrm>
        </p:spPr>
        <p:txBody>
          <a:bodyPr/>
          <a:lstStyle>
            <a:lvl1pPr>
              <a:defRPr sz="900">
                <a:solidFill>
                  <a:srgbClr val="FF0000"/>
                </a:solidFill>
              </a:defRPr>
            </a:lvl1pPr>
          </a:lstStyle>
          <a:p>
            <a:r>
              <a:rPr lang="en-US"/>
              <a:t>FOR POLICY PLANNING AND DEVELOPMENT PURPOSES ONLY</a:t>
            </a:r>
          </a:p>
        </p:txBody>
      </p:sp>
      <p:sp>
        <p:nvSpPr>
          <p:cNvPr id="6" name="Slide Number Placeholder 5"/>
          <p:cNvSpPr>
            <a:spLocks noGrp="1"/>
          </p:cNvSpPr>
          <p:nvPr>
            <p:ph type="sldNum" sz="quarter" idx="12"/>
          </p:nvPr>
        </p:nvSpPr>
        <p:spPr>
          <a:xfrm>
            <a:off x="11049801" y="6518276"/>
            <a:ext cx="532599" cy="365125"/>
          </a:xfrm>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1117390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2BCA20-3578-41E4-ABF2-8D40BE199AB5}" type="datetime1">
              <a:rPr lang="en-US" smtClean="0"/>
              <a:t>4/3/2026</a:t>
            </a:fld>
            <a:endParaRPr lang="en-US"/>
          </a:p>
        </p:txBody>
      </p:sp>
      <p:sp>
        <p:nvSpPr>
          <p:cNvPr id="5" name="Footer Placeholder 4"/>
          <p:cNvSpPr>
            <a:spLocks noGrp="1"/>
          </p:cNvSpPr>
          <p:nvPr>
            <p:ph type="ftr" sz="quarter" idx="11"/>
          </p:nvPr>
        </p:nvSpPr>
        <p:spPr/>
        <p:txBody>
          <a:bodyPr/>
          <a:lstStyle/>
          <a:p>
            <a:r>
              <a:rPr lang="en-US"/>
              <a:t>FOR POLICY PLANNING AND DEVELOPMENT PURPOSES ONLY</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1738906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7D1B29-D1C1-4B34-B843-50BC262383F7}" type="datetime1">
              <a:rPr lang="en-US" smtClean="0"/>
              <a:t>4/3/2026</a:t>
            </a:fld>
            <a:endParaRPr lang="en-US"/>
          </a:p>
        </p:txBody>
      </p:sp>
      <p:sp>
        <p:nvSpPr>
          <p:cNvPr id="5" name="Footer Placeholder 4"/>
          <p:cNvSpPr>
            <a:spLocks noGrp="1"/>
          </p:cNvSpPr>
          <p:nvPr>
            <p:ph type="ftr" sz="quarter" idx="11"/>
          </p:nvPr>
        </p:nvSpPr>
        <p:spPr/>
        <p:txBody>
          <a:bodyPr/>
          <a:lstStyle/>
          <a:p>
            <a:r>
              <a:rPr lang="en-US"/>
              <a:t>FOR POLICY PLANNING AND DEVELOPMENT PURPOSES ONLY</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3701450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1800"/>
            </a:lvl3pPr>
            <a:lvl4pPr>
              <a:defRPr sz="1600"/>
            </a:lvl4pPr>
            <a:lvl5pPr>
              <a:defRPr sz="12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normAutofit/>
          </a:bodyPr>
          <a:lstStyle>
            <a:lvl1pPr>
              <a:defRPr sz="2800"/>
            </a:lvl1pPr>
            <a:lvl2pPr>
              <a:defRPr sz="2400"/>
            </a:lvl2pPr>
            <a:lvl3pPr>
              <a:defRPr sz="1800"/>
            </a:lvl3pPr>
            <a:lvl4pPr>
              <a:defRPr sz="1600"/>
            </a:lvl4pPr>
            <a:lvl5pPr>
              <a:defRPr sz="12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595F88-8357-40CE-AC44-57086E30A6C9}" type="datetime1">
              <a:rPr lang="en-US" smtClean="0"/>
              <a:t>4/3/2026</a:t>
            </a:fld>
            <a:endParaRPr lang="en-US"/>
          </a:p>
        </p:txBody>
      </p:sp>
      <p:sp>
        <p:nvSpPr>
          <p:cNvPr id="6" name="Footer Placeholder 5"/>
          <p:cNvSpPr>
            <a:spLocks noGrp="1"/>
          </p:cNvSpPr>
          <p:nvPr>
            <p:ph type="ftr" sz="quarter" idx="11"/>
          </p:nvPr>
        </p:nvSpPr>
        <p:spPr/>
        <p:txBody>
          <a:bodyPr/>
          <a:lstStyle/>
          <a:p>
            <a:r>
              <a:rPr lang="en-US"/>
              <a:t>FOR POLICY PLANNING AND DEVELOPMENT PURPOSES ONLY</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65244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4"/>
            <a:ext cx="5386917" cy="639763"/>
          </a:xfrm>
        </p:spPr>
        <p:txBody>
          <a:bodyPr anchor="b">
            <a:normAutofit/>
          </a:bodyPr>
          <a:lstStyle>
            <a:lvl1pPr marL="0" indent="0">
              <a:buNone/>
              <a:defRPr sz="28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800"/>
            </a:lvl1pPr>
            <a:lvl2pPr>
              <a:defRPr sz="2400"/>
            </a:lvl2pPr>
            <a:lvl3pPr>
              <a:defRPr sz="1800"/>
            </a:lvl3pPr>
            <a:lvl4pPr>
              <a:defRPr sz="1600"/>
            </a:lvl4pPr>
            <a:lvl5pPr>
              <a:defRPr sz="12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normAutofit/>
          </a:bodyPr>
          <a:lstStyle>
            <a:lvl1pPr marL="0" indent="0">
              <a:buNone/>
              <a:defRPr sz="28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normAutofit/>
          </a:bodyPr>
          <a:lstStyle>
            <a:lvl1pPr>
              <a:defRPr sz="2800"/>
            </a:lvl1pPr>
            <a:lvl2pPr>
              <a:defRPr sz="2400"/>
            </a:lvl2pPr>
            <a:lvl3pPr>
              <a:defRPr sz="1800"/>
            </a:lvl3pPr>
            <a:lvl4pPr>
              <a:defRPr sz="1600"/>
            </a:lvl4pPr>
            <a:lvl5pPr>
              <a:defRPr sz="12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B6335A-2953-4534-ABA8-FB9D127EEA84}" type="datetime1">
              <a:rPr lang="en-US" smtClean="0"/>
              <a:t>4/3/2026</a:t>
            </a:fld>
            <a:endParaRPr lang="en-US"/>
          </a:p>
        </p:txBody>
      </p:sp>
      <p:sp>
        <p:nvSpPr>
          <p:cNvPr id="8" name="Footer Placeholder 7"/>
          <p:cNvSpPr>
            <a:spLocks noGrp="1"/>
          </p:cNvSpPr>
          <p:nvPr>
            <p:ph type="ftr" sz="quarter" idx="11"/>
          </p:nvPr>
        </p:nvSpPr>
        <p:spPr/>
        <p:txBody>
          <a:bodyPr/>
          <a:lstStyle/>
          <a:p>
            <a:r>
              <a:rPr lang="en-US"/>
              <a:t>FOR POLICY PLANNING AND DEVELOPMENT PURPOSES ONLY</a:t>
            </a:r>
          </a:p>
        </p:txBody>
      </p:sp>
      <p:sp>
        <p:nvSpPr>
          <p:cNvPr id="9" name="Slide Number Placeholder 8"/>
          <p:cNvSpPr>
            <a:spLocks noGrp="1"/>
          </p:cNvSpPr>
          <p:nvPr>
            <p:ph type="sldNum" sz="quarter" idx="12"/>
          </p:nvPr>
        </p:nvSpPr>
        <p:spPr/>
        <p:txBody>
          <a:bodyPr/>
          <a:lstStyle/>
          <a:p>
            <a:fld id="{48F239AC-B64B-47D9-9A99-24B0D39D1C15}" type="slidenum">
              <a:rPr lang="en-US" smtClean="0"/>
              <a:t>‹#›</a:t>
            </a:fld>
            <a:endParaRPr lang="en-US"/>
          </a:p>
        </p:txBody>
      </p:sp>
      <p:sp>
        <p:nvSpPr>
          <p:cNvPr id="10" name="Title 1"/>
          <p:cNvSpPr>
            <a:spLocks noGrp="1"/>
          </p:cNvSpPr>
          <p:nvPr>
            <p:ph type="title"/>
          </p:nvPr>
        </p:nvSpPr>
        <p:spPr>
          <a:xfrm>
            <a:off x="150852" y="76201"/>
            <a:ext cx="11431549" cy="762000"/>
          </a:xfrm>
        </p:spPr>
        <p:txBody>
          <a:bodyPr/>
          <a:lstStyle/>
          <a:p>
            <a:r>
              <a:rPr lang="en-US"/>
              <a:t>Click to edit Master title style</a:t>
            </a:r>
          </a:p>
        </p:txBody>
      </p:sp>
    </p:spTree>
    <p:extLst>
      <p:ext uri="{BB962C8B-B14F-4D97-AF65-F5344CB8AC3E}">
        <p14:creationId xmlns:p14="http://schemas.microsoft.com/office/powerpoint/2010/main" val="940753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C3F66F-F207-42A5-ADD2-6732C5B15902}" type="datetime1">
              <a:rPr lang="en-US" smtClean="0"/>
              <a:t>4/3/2026</a:t>
            </a:fld>
            <a:endParaRPr lang="en-US"/>
          </a:p>
        </p:txBody>
      </p:sp>
      <p:sp>
        <p:nvSpPr>
          <p:cNvPr id="4" name="Footer Placeholder 3"/>
          <p:cNvSpPr>
            <a:spLocks noGrp="1"/>
          </p:cNvSpPr>
          <p:nvPr>
            <p:ph type="ftr" sz="quarter" idx="11"/>
          </p:nvPr>
        </p:nvSpPr>
        <p:spPr/>
        <p:txBody>
          <a:bodyPr/>
          <a:lstStyle/>
          <a:p>
            <a:r>
              <a:rPr lang="en-US"/>
              <a:t>FOR POLICY PLANNING AND DEVELOPMENT PURPOSES ONLY</a:t>
            </a:r>
          </a:p>
        </p:txBody>
      </p:sp>
      <p:sp>
        <p:nvSpPr>
          <p:cNvPr id="5" name="Slide Number Placeholder 4"/>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847147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45455-4069-4D96-B636-6FD95FAC1637}" type="datetime1">
              <a:rPr lang="en-US" smtClean="0"/>
              <a:t>4/3/2026</a:t>
            </a:fld>
            <a:endParaRPr lang="en-US"/>
          </a:p>
        </p:txBody>
      </p:sp>
      <p:sp>
        <p:nvSpPr>
          <p:cNvPr id="3" name="Footer Placeholder 2"/>
          <p:cNvSpPr>
            <a:spLocks noGrp="1"/>
          </p:cNvSpPr>
          <p:nvPr>
            <p:ph type="ftr" sz="quarter" idx="11"/>
          </p:nvPr>
        </p:nvSpPr>
        <p:spPr/>
        <p:txBody>
          <a:bodyPr/>
          <a:lstStyle/>
          <a:p>
            <a:r>
              <a:rPr lang="en-US"/>
              <a:t>FOR POLICY PLANNING AND DEVELOPMENT PURPOSES ONLY</a:t>
            </a:r>
          </a:p>
        </p:txBody>
      </p:sp>
      <p:sp>
        <p:nvSpPr>
          <p:cNvPr id="4" name="Slide Number Placeholder 3"/>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2493901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7D37F8C-D2A5-4973-9375-777F105BAF6C}" type="datetime1">
              <a:rPr lang="en-US" smtClean="0"/>
              <a:t>4/3/2026</a:t>
            </a:fld>
            <a:endParaRPr lang="en-US"/>
          </a:p>
        </p:txBody>
      </p:sp>
      <p:sp>
        <p:nvSpPr>
          <p:cNvPr id="6" name="Footer Placeholder 5"/>
          <p:cNvSpPr>
            <a:spLocks noGrp="1"/>
          </p:cNvSpPr>
          <p:nvPr>
            <p:ph type="ftr" sz="quarter" idx="11"/>
          </p:nvPr>
        </p:nvSpPr>
        <p:spPr/>
        <p:txBody>
          <a:bodyPr/>
          <a:lstStyle/>
          <a:p>
            <a:r>
              <a:rPr lang="en-US"/>
              <a:t>FOR POLICY PLANNING AND DEVELOPMENT PURPOSES ONLY</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43790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DAF44B-67DA-4348-94FB-77F953012D61}" type="datetime1">
              <a:rPr lang="en-US" smtClean="0"/>
              <a:t>4/3/2026</a:t>
            </a:fld>
            <a:endParaRPr lang="en-US"/>
          </a:p>
        </p:txBody>
      </p:sp>
      <p:sp>
        <p:nvSpPr>
          <p:cNvPr id="5" name="Footer Placeholder 4"/>
          <p:cNvSpPr>
            <a:spLocks noGrp="1"/>
          </p:cNvSpPr>
          <p:nvPr>
            <p:ph type="ftr" sz="quarter" idx="11"/>
          </p:nvPr>
        </p:nvSpPr>
        <p:spPr/>
        <p:txBody>
          <a:bodyPr/>
          <a:lstStyle/>
          <a:p>
            <a:r>
              <a:rPr lang="en-US"/>
              <a:t>FOR POLICY PLANNING AND DEVELOPMENT PURPOSES ONLY</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271964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57868CE-5263-4AE1-A259-0B29B9AA8FFE}" type="datetime1">
              <a:rPr lang="en-US" smtClean="0"/>
              <a:t>4/3/2026</a:t>
            </a:fld>
            <a:endParaRPr lang="en-US"/>
          </a:p>
        </p:txBody>
      </p:sp>
      <p:sp>
        <p:nvSpPr>
          <p:cNvPr id="6" name="Footer Placeholder 5"/>
          <p:cNvSpPr>
            <a:spLocks noGrp="1"/>
          </p:cNvSpPr>
          <p:nvPr>
            <p:ph type="ftr" sz="quarter" idx="11"/>
          </p:nvPr>
        </p:nvSpPr>
        <p:spPr/>
        <p:txBody>
          <a:bodyPr/>
          <a:lstStyle/>
          <a:p>
            <a:r>
              <a:rPr lang="en-US"/>
              <a:t>FOR POLICY PLANNING AND DEVELOPMENT PURPOSES ONLY</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3638319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DF0DA3-1E13-41D1-A80E-C019BB317610}" type="datetime1">
              <a:rPr lang="en-US" smtClean="0"/>
              <a:t>4/3/2026</a:t>
            </a:fld>
            <a:endParaRPr lang="en-US"/>
          </a:p>
        </p:txBody>
      </p:sp>
      <p:sp>
        <p:nvSpPr>
          <p:cNvPr id="5" name="Footer Placeholder 4"/>
          <p:cNvSpPr>
            <a:spLocks noGrp="1"/>
          </p:cNvSpPr>
          <p:nvPr>
            <p:ph type="ftr" sz="quarter" idx="11"/>
          </p:nvPr>
        </p:nvSpPr>
        <p:spPr/>
        <p:txBody>
          <a:bodyPr/>
          <a:lstStyle/>
          <a:p>
            <a:r>
              <a:rPr lang="en-US"/>
              <a:t>FOR POLICY PLANNING AND DEVELOPMENT PURPOSES ONLY</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272382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FEAB5E-A38D-453F-8A8C-DED47A1C96C3}" type="datetime1">
              <a:rPr lang="en-US" smtClean="0"/>
              <a:t>4/3/2026</a:t>
            </a:fld>
            <a:endParaRPr lang="en-US"/>
          </a:p>
        </p:txBody>
      </p:sp>
      <p:sp>
        <p:nvSpPr>
          <p:cNvPr id="5" name="Footer Placeholder 4"/>
          <p:cNvSpPr>
            <a:spLocks noGrp="1"/>
          </p:cNvSpPr>
          <p:nvPr>
            <p:ph type="ftr" sz="quarter" idx="11"/>
          </p:nvPr>
        </p:nvSpPr>
        <p:spPr/>
        <p:txBody>
          <a:bodyPr/>
          <a:lstStyle/>
          <a:p>
            <a:r>
              <a:rPr lang="en-US"/>
              <a:t>FOR POLICY PLANNING AND DEVELOPMENT PURPOSES ONLY</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3873858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22847381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694944"/>
          </a:xfrm>
          <a:prstGeom prst="rect">
            <a:avLst/>
          </a:prstGeom>
        </p:spPr>
        <p:txBody>
          <a:bodyPr vert="horz" anchor="t">
            <a:noAutofit/>
          </a:bodyPr>
          <a:lstStyle>
            <a:lvl1pPr>
              <a:lnSpc>
                <a:spcPct val="90000"/>
              </a:lnSpc>
              <a:defRPr>
                <a:ln w="6350" cap="flat">
                  <a:noFill/>
                  <a:miter lim="800000"/>
                </a:ln>
                <a:solidFill>
                  <a:schemeClr val="accent1"/>
                </a:solidFill>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spTree>
    <p:extLst>
      <p:ext uri="{BB962C8B-B14F-4D97-AF65-F5344CB8AC3E}">
        <p14:creationId xmlns:p14="http://schemas.microsoft.com/office/powerpoint/2010/main" val="4167259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1268409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1073768"/>
            <a:ext cx="11082528" cy="276999"/>
          </a:xfrm>
          <a:prstGeom prst="rect">
            <a:avLst/>
          </a:prstGeom>
        </p:spPr>
        <p:txBody>
          <a:bodyPr vert="horz" wrap="square" lIns="0" tIns="0" rIns="0" bIns="0" rtlCol="0">
            <a:spAutoFit/>
          </a:bodyPr>
          <a:lstStyle>
            <a:lvl1pPr>
              <a:defRPr lang="en-US" sz="1800" b="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174330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518276"/>
            <a:ext cx="2844800" cy="365125"/>
          </a:xfrm>
        </p:spPr>
        <p:txBody>
          <a:bodyPr/>
          <a:lstStyle/>
          <a:p>
            <a:fld id="{522BD56E-2917-44B9-AF2F-62F296005474}" type="datetime1">
              <a:rPr lang="en-US" smtClean="0"/>
              <a:t>4/3/2026</a:t>
            </a:fld>
            <a:endParaRPr lang="en-US"/>
          </a:p>
        </p:txBody>
      </p:sp>
      <p:sp>
        <p:nvSpPr>
          <p:cNvPr id="5" name="Footer Placeholder 4"/>
          <p:cNvSpPr>
            <a:spLocks noGrp="1"/>
          </p:cNvSpPr>
          <p:nvPr>
            <p:ph type="ftr" sz="quarter" idx="11"/>
          </p:nvPr>
        </p:nvSpPr>
        <p:spPr>
          <a:xfrm>
            <a:off x="4165601" y="6518276"/>
            <a:ext cx="3860800" cy="365125"/>
          </a:xfrm>
        </p:spPr>
        <p:txBody>
          <a:bodyPr/>
          <a:lstStyle>
            <a:lvl1pPr>
              <a:defRPr sz="900">
                <a:solidFill>
                  <a:srgbClr val="FF0000"/>
                </a:solidFill>
              </a:defRPr>
            </a:lvl1pPr>
          </a:lstStyle>
          <a:p>
            <a:r>
              <a:rPr lang="en-US"/>
              <a:t>FOR POLICY PLANNING AND DEVELOPMENT PURPOSES ONLY</a:t>
            </a:r>
          </a:p>
        </p:txBody>
      </p:sp>
      <p:sp>
        <p:nvSpPr>
          <p:cNvPr id="6" name="Slide Number Placeholder 5"/>
          <p:cNvSpPr>
            <a:spLocks noGrp="1"/>
          </p:cNvSpPr>
          <p:nvPr>
            <p:ph type="sldNum" sz="quarter" idx="12"/>
          </p:nvPr>
        </p:nvSpPr>
        <p:spPr>
          <a:xfrm>
            <a:off x="8737601" y="6518276"/>
            <a:ext cx="2844800" cy="365125"/>
          </a:xfrm>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3480980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3D1B0-66B0-4D37-B3CF-DACCE1C4E53F}" type="datetime1">
              <a:rPr lang="en-US" smtClean="0"/>
              <a:t>4/3/2026</a:t>
            </a:fld>
            <a:endParaRPr lang="en-US"/>
          </a:p>
        </p:txBody>
      </p:sp>
      <p:sp>
        <p:nvSpPr>
          <p:cNvPr id="5" name="Footer Placeholder 4"/>
          <p:cNvSpPr>
            <a:spLocks noGrp="1"/>
          </p:cNvSpPr>
          <p:nvPr>
            <p:ph type="ftr" sz="quarter" idx="11"/>
          </p:nvPr>
        </p:nvSpPr>
        <p:spPr/>
        <p:txBody>
          <a:bodyPr/>
          <a:lstStyle/>
          <a:p>
            <a:r>
              <a:rPr lang="en-US"/>
              <a:t>FOR POLICY PLANNING AND DEVELOPMENT PURPOSES ONLY</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2637528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888A37-A323-44F2-8802-B23ECE40A840}" type="datetime1">
              <a:rPr lang="en-US" smtClean="0"/>
              <a:t>4/3/2026</a:t>
            </a:fld>
            <a:endParaRPr lang="en-US"/>
          </a:p>
        </p:txBody>
      </p:sp>
      <p:sp>
        <p:nvSpPr>
          <p:cNvPr id="5" name="Footer Placeholder 4"/>
          <p:cNvSpPr>
            <a:spLocks noGrp="1"/>
          </p:cNvSpPr>
          <p:nvPr>
            <p:ph type="ftr" sz="quarter" idx="11"/>
          </p:nvPr>
        </p:nvSpPr>
        <p:spPr/>
        <p:txBody>
          <a:bodyPr/>
          <a:lstStyle/>
          <a:p>
            <a:r>
              <a:rPr lang="en-US"/>
              <a:t>FOR POLICY PLANNING AND DEVELOPMENT PURPOSES ONLY</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29077599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1800"/>
            </a:lvl3pPr>
            <a:lvl4pPr>
              <a:defRPr sz="1600"/>
            </a:lvl4pPr>
            <a:lvl5pPr>
              <a:defRPr sz="12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normAutofit/>
          </a:bodyPr>
          <a:lstStyle>
            <a:lvl1pPr>
              <a:defRPr sz="2800"/>
            </a:lvl1pPr>
            <a:lvl2pPr>
              <a:defRPr sz="2400"/>
            </a:lvl2pPr>
            <a:lvl3pPr>
              <a:defRPr sz="1800"/>
            </a:lvl3pPr>
            <a:lvl4pPr>
              <a:defRPr sz="1600"/>
            </a:lvl4pPr>
            <a:lvl5pPr>
              <a:defRPr sz="12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16A1BD-7037-44CE-A93B-B2A57D87E573}" type="datetime1">
              <a:rPr lang="en-US" smtClean="0"/>
              <a:t>4/3/2026</a:t>
            </a:fld>
            <a:endParaRPr lang="en-US"/>
          </a:p>
        </p:txBody>
      </p:sp>
      <p:sp>
        <p:nvSpPr>
          <p:cNvPr id="6" name="Footer Placeholder 5"/>
          <p:cNvSpPr>
            <a:spLocks noGrp="1"/>
          </p:cNvSpPr>
          <p:nvPr>
            <p:ph type="ftr" sz="quarter" idx="11"/>
          </p:nvPr>
        </p:nvSpPr>
        <p:spPr/>
        <p:txBody>
          <a:bodyPr/>
          <a:lstStyle/>
          <a:p>
            <a:r>
              <a:rPr lang="en-US"/>
              <a:t>FOR POLICY PLANNING AND DEVELOPMENT PURPOSES ONLY</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27938293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4"/>
            <a:ext cx="5386917" cy="639763"/>
          </a:xfrm>
        </p:spPr>
        <p:txBody>
          <a:bodyPr anchor="b">
            <a:normAutofit/>
          </a:bodyPr>
          <a:lstStyle>
            <a:lvl1pPr marL="0" indent="0">
              <a:buNone/>
              <a:defRPr sz="28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800"/>
            </a:lvl1pPr>
            <a:lvl2pPr>
              <a:defRPr sz="2400"/>
            </a:lvl2pPr>
            <a:lvl3pPr>
              <a:defRPr sz="1800"/>
            </a:lvl3pPr>
            <a:lvl4pPr>
              <a:defRPr sz="1600"/>
            </a:lvl4pPr>
            <a:lvl5pPr>
              <a:defRPr sz="12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normAutofit/>
          </a:bodyPr>
          <a:lstStyle>
            <a:lvl1pPr marL="0" indent="0">
              <a:buNone/>
              <a:defRPr sz="28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normAutofit/>
          </a:bodyPr>
          <a:lstStyle>
            <a:lvl1pPr>
              <a:defRPr sz="2800"/>
            </a:lvl1pPr>
            <a:lvl2pPr>
              <a:defRPr sz="2400"/>
            </a:lvl2pPr>
            <a:lvl3pPr>
              <a:defRPr sz="1800"/>
            </a:lvl3pPr>
            <a:lvl4pPr>
              <a:defRPr sz="1600"/>
            </a:lvl4pPr>
            <a:lvl5pPr>
              <a:defRPr sz="12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F5199E-5699-4F81-BD86-68FB70D91072}" type="datetime1">
              <a:rPr lang="en-US" smtClean="0"/>
              <a:t>4/3/2026</a:t>
            </a:fld>
            <a:endParaRPr lang="en-US"/>
          </a:p>
        </p:txBody>
      </p:sp>
      <p:sp>
        <p:nvSpPr>
          <p:cNvPr id="8" name="Footer Placeholder 7"/>
          <p:cNvSpPr>
            <a:spLocks noGrp="1"/>
          </p:cNvSpPr>
          <p:nvPr>
            <p:ph type="ftr" sz="quarter" idx="11"/>
          </p:nvPr>
        </p:nvSpPr>
        <p:spPr/>
        <p:txBody>
          <a:bodyPr/>
          <a:lstStyle/>
          <a:p>
            <a:r>
              <a:rPr lang="en-US"/>
              <a:t>FOR POLICY PLANNING AND DEVELOPMENT PURPOSES ONLY</a:t>
            </a:r>
          </a:p>
        </p:txBody>
      </p:sp>
      <p:sp>
        <p:nvSpPr>
          <p:cNvPr id="9" name="Slide Number Placeholder 8"/>
          <p:cNvSpPr>
            <a:spLocks noGrp="1"/>
          </p:cNvSpPr>
          <p:nvPr>
            <p:ph type="sldNum" sz="quarter" idx="12"/>
          </p:nvPr>
        </p:nvSpPr>
        <p:spPr/>
        <p:txBody>
          <a:bodyPr/>
          <a:lstStyle/>
          <a:p>
            <a:fld id="{48F239AC-B64B-47D9-9A99-24B0D39D1C15}" type="slidenum">
              <a:rPr lang="en-US" smtClean="0"/>
              <a:t>‹#›</a:t>
            </a:fld>
            <a:endParaRPr lang="en-US"/>
          </a:p>
        </p:txBody>
      </p:sp>
      <p:sp>
        <p:nvSpPr>
          <p:cNvPr id="10" name="Title 1"/>
          <p:cNvSpPr>
            <a:spLocks noGrp="1"/>
          </p:cNvSpPr>
          <p:nvPr>
            <p:ph type="title"/>
          </p:nvPr>
        </p:nvSpPr>
        <p:spPr>
          <a:xfrm>
            <a:off x="150852" y="76201"/>
            <a:ext cx="11431549" cy="762000"/>
          </a:xfrm>
        </p:spPr>
        <p:txBody>
          <a:bodyPr/>
          <a:lstStyle/>
          <a:p>
            <a:r>
              <a:rPr lang="en-US"/>
              <a:t>Click to edit Master title style</a:t>
            </a:r>
          </a:p>
        </p:txBody>
      </p:sp>
    </p:spTree>
    <p:extLst>
      <p:ext uri="{BB962C8B-B14F-4D97-AF65-F5344CB8AC3E}">
        <p14:creationId xmlns:p14="http://schemas.microsoft.com/office/powerpoint/2010/main" val="2470834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7097BF-B7B3-4586-ACB6-837EDDA24B0E}" type="datetime1">
              <a:rPr lang="en-US" smtClean="0"/>
              <a:t>4/3/2026</a:t>
            </a:fld>
            <a:endParaRPr lang="en-US"/>
          </a:p>
        </p:txBody>
      </p:sp>
      <p:sp>
        <p:nvSpPr>
          <p:cNvPr id="5" name="Footer Placeholder 4"/>
          <p:cNvSpPr>
            <a:spLocks noGrp="1"/>
          </p:cNvSpPr>
          <p:nvPr>
            <p:ph type="ftr" sz="quarter" idx="11"/>
          </p:nvPr>
        </p:nvSpPr>
        <p:spPr/>
        <p:txBody>
          <a:bodyPr/>
          <a:lstStyle/>
          <a:p>
            <a:r>
              <a:rPr lang="en-US"/>
              <a:t>FOR POLICY PLANNING AND DEVELOPMENT PURPOSES ONLY</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23666838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C79172-0AFE-4AE8-92C3-6511B0CEB428}" type="datetime1">
              <a:rPr lang="en-US" smtClean="0"/>
              <a:t>4/3/2026</a:t>
            </a:fld>
            <a:endParaRPr lang="en-US"/>
          </a:p>
        </p:txBody>
      </p:sp>
      <p:sp>
        <p:nvSpPr>
          <p:cNvPr id="4" name="Footer Placeholder 3"/>
          <p:cNvSpPr>
            <a:spLocks noGrp="1"/>
          </p:cNvSpPr>
          <p:nvPr>
            <p:ph type="ftr" sz="quarter" idx="11"/>
          </p:nvPr>
        </p:nvSpPr>
        <p:spPr/>
        <p:txBody>
          <a:bodyPr/>
          <a:lstStyle/>
          <a:p>
            <a:r>
              <a:rPr lang="en-US"/>
              <a:t>FOR POLICY PLANNING AND DEVELOPMENT PURPOSES ONLY</a:t>
            </a:r>
          </a:p>
        </p:txBody>
      </p:sp>
      <p:sp>
        <p:nvSpPr>
          <p:cNvPr id="5" name="Slide Number Placeholder 4"/>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1093013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985A4-9384-46EC-948E-0B9C2FC6EE82}" type="datetime1">
              <a:rPr lang="en-US" smtClean="0"/>
              <a:t>4/3/2026</a:t>
            </a:fld>
            <a:endParaRPr lang="en-US"/>
          </a:p>
        </p:txBody>
      </p:sp>
      <p:sp>
        <p:nvSpPr>
          <p:cNvPr id="3" name="Footer Placeholder 2"/>
          <p:cNvSpPr>
            <a:spLocks noGrp="1"/>
          </p:cNvSpPr>
          <p:nvPr>
            <p:ph type="ftr" sz="quarter" idx="11"/>
          </p:nvPr>
        </p:nvSpPr>
        <p:spPr/>
        <p:txBody>
          <a:bodyPr/>
          <a:lstStyle/>
          <a:p>
            <a:r>
              <a:rPr lang="en-US"/>
              <a:t>FOR POLICY PLANNING AND DEVELOPMENT PURPOSES ONLY</a:t>
            </a:r>
          </a:p>
        </p:txBody>
      </p:sp>
      <p:sp>
        <p:nvSpPr>
          <p:cNvPr id="4" name="Slide Number Placeholder 3"/>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3471254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D97E7F2-4EED-4D9C-A9F5-70253B8CA455}" type="datetime1">
              <a:rPr lang="en-US" smtClean="0"/>
              <a:t>4/3/2026</a:t>
            </a:fld>
            <a:endParaRPr lang="en-US"/>
          </a:p>
        </p:txBody>
      </p:sp>
      <p:sp>
        <p:nvSpPr>
          <p:cNvPr id="6" name="Footer Placeholder 5"/>
          <p:cNvSpPr>
            <a:spLocks noGrp="1"/>
          </p:cNvSpPr>
          <p:nvPr>
            <p:ph type="ftr" sz="quarter" idx="11"/>
          </p:nvPr>
        </p:nvSpPr>
        <p:spPr/>
        <p:txBody>
          <a:bodyPr/>
          <a:lstStyle/>
          <a:p>
            <a:r>
              <a:rPr lang="en-US"/>
              <a:t>FOR POLICY PLANNING AND DEVELOPMENT PURPOSES ONLY</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33910231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5158A98-22E3-435B-82FB-CAFF0FF465AE}" type="datetime1">
              <a:rPr lang="en-US" smtClean="0"/>
              <a:t>4/3/2026</a:t>
            </a:fld>
            <a:endParaRPr lang="en-US"/>
          </a:p>
        </p:txBody>
      </p:sp>
      <p:sp>
        <p:nvSpPr>
          <p:cNvPr id="6" name="Footer Placeholder 5"/>
          <p:cNvSpPr>
            <a:spLocks noGrp="1"/>
          </p:cNvSpPr>
          <p:nvPr>
            <p:ph type="ftr" sz="quarter" idx="11"/>
          </p:nvPr>
        </p:nvSpPr>
        <p:spPr/>
        <p:txBody>
          <a:bodyPr/>
          <a:lstStyle/>
          <a:p>
            <a:r>
              <a:rPr lang="en-US"/>
              <a:t>FOR POLICY PLANNING AND DEVELOPMENT PURPOSES ONLY</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2004695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B5DDA8-CFA7-4519-BF72-318BADCEF6F8}" type="datetime1">
              <a:rPr lang="en-US" smtClean="0"/>
              <a:t>4/3/2026</a:t>
            </a:fld>
            <a:endParaRPr lang="en-US"/>
          </a:p>
        </p:txBody>
      </p:sp>
      <p:sp>
        <p:nvSpPr>
          <p:cNvPr id="5" name="Footer Placeholder 4"/>
          <p:cNvSpPr>
            <a:spLocks noGrp="1"/>
          </p:cNvSpPr>
          <p:nvPr>
            <p:ph type="ftr" sz="quarter" idx="11"/>
          </p:nvPr>
        </p:nvSpPr>
        <p:spPr/>
        <p:txBody>
          <a:bodyPr/>
          <a:lstStyle/>
          <a:p>
            <a:r>
              <a:rPr lang="en-US"/>
              <a:t>FOR POLICY PLANNING AND DEVELOPMENT PURPOSES ONLY</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6320232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D194CF-089F-4EB3-B4A3-C885889FF86B}" type="datetime1">
              <a:rPr lang="en-US" smtClean="0"/>
              <a:t>4/3/2026</a:t>
            </a:fld>
            <a:endParaRPr lang="en-US"/>
          </a:p>
        </p:txBody>
      </p:sp>
      <p:sp>
        <p:nvSpPr>
          <p:cNvPr id="5" name="Footer Placeholder 4"/>
          <p:cNvSpPr>
            <a:spLocks noGrp="1"/>
          </p:cNvSpPr>
          <p:nvPr>
            <p:ph type="ftr" sz="quarter" idx="11"/>
          </p:nvPr>
        </p:nvSpPr>
        <p:spPr/>
        <p:txBody>
          <a:bodyPr/>
          <a:lstStyle/>
          <a:p>
            <a:r>
              <a:rPr lang="en-US"/>
              <a:t>FOR POLICY PLANNING AND DEVELOPMENT PURPOSES ONLY</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1724539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8B1D3-1535-4191-B6C4-0C89923C681B}"/>
              </a:ext>
            </a:extLst>
          </p:cNvPr>
          <p:cNvSpPr>
            <a:spLocks noGrp="1"/>
          </p:cNvSpPr>
          <p:nvPr>
            <p:ph type="title"/>
          </p:nvPr>
        </p:nvSpPr>
        <p:spPr>
          <a:xfrm>
            <a:off x="362930" y="382947"/>
            <a:ext cx="9698665" cy="424732"/>
          </a:xfrm>
        </p:spPr>
        <p:txBody>
          <a:bodyPr>
            <a:spAutoFit/>
          </a:bodyPr>
          <a:lstStyle>
            <a:lvl1pPr>
              <a:defRPr sz="2400" b="1">
                <a:solidFill>
                  <a:schemeClr val="accent2"/>
                </a:solidFill>
                <a:latin typeface="Century Gothic" panose="020B0502020202020204" pitchFamily="34" charset="0"/>
              </a:defRPr>
            </a:lvl1pPr>
          </a:lstStyle>
          <a:p>
            <a:r>
              <a:rPr lang="en-US"/>
              <a:t>Click to edit Master title style</a:t>
            </a:r>
            <a:endParaRPr lang="es-AR"/>
          </a:p>
        </p:txBody>
      </p:sp>
      <p:sp>
        <p:nvSpPr>
          <p:cNvPr id="3" name="Content Placeholder 2">
            <a:extLst>
              <a:ext uri="{FF2B5EF4-FFF2-40B4-BE49-F238E27FC236}">
                <a16:creationId xmlns:a16="http://schemas.microsoft.com/office/drawing/2014/main" id="{93C53F1F-C8B1-42FF-B2AD-2CDD7A93B780}"/>
              </a:ext>
            </a:extLst>
          </p:cNvPr>
          <p:cNvSpPr>
            <a:spLocks noGrp="1"/>
          </p:cNvSpPr>
          <p:nvPr>
            <p:ph idx="1"/>
          </p:nvPr>
        </p:nvSpPr>
        <p:spPr>
          <a:xfrm>
            <a:off x="362930" y="1460500"/>
            <a:ext cx="11466140" cy="4351338"/>
          </a:xfrm>
        </p:spPr>
        <p:txBody>
          <a:bodyPr>
            <a:normAutofit/>
          </a:bodyPr>
          <a:lstStyle>
            <a:lvl1pPr>
              <a:defRPr sz="16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6" name="Slide Number Placeholder 5">
            <a:extLst>
              <a:ext uri="{FF2B5EF4-FFF2-40B4-BE49-F238E27FC236}">
                <a16:creationId xmlns:a16="http://schemas.microsoft.com/office/drawing/2014/main" id="{779EDB14-00E5-4CD1-B8D9-CCAEFDEB8DFA}"/>
              </a:ext>
            </a:extLst>
          </p:cNvPr>
          <p:cNvSpPr>
            <a:spLocks noGrp="1"/>
          </p:cNvSpPr>
          <p:nvPr>
            <p:ph type="sldNum" sz="quarter" idx="12"/>
          </p:nvPr>
        </p:nvSpPr>
        <p:spPr>
          <a:xfrm>
            <a:off x="9105900" y="6356350"/>
            <a:ext cx="2743200" cy="365125"/>
          </a:xfrm>
        </p:spPr>
        <p:txBody>
          <a:bodyPr/>
          <a:lstStyle>
            <a:lvl1pPr>
              <a:defRPr sz="1000">
                <a:latin typeface="Arial" panose="020B0604020202020204" pitchFamily="34" charset="0"/>
              </a:defRPr>
            </a:lvl1pPr>
          </a:lstStyle>
          <a:p>
            <a:fld id="{E976556D-B8B0-41AE-B665-17B1FD48CB2F}" type="slidenum">
              <a:rPr lang="es-AR" smtClean="0"/>
              <a:pPr/>
              <a:t>‹#›</a:t>
            </a:fld>
            <a:endParaRPr lang="es-AR"/>
          </a:p>
        </p:txBody>
      </p:sp>
      <p:pic>
        <p:nvPicPr>
          <p:cNvPr id="9" name="Graphic 8">
            <a:extLst>
              <a:ext uri="{FF2B5EF4-FFF2-40B4-BE49-F238E27FC236}">
                <a16:creationId xmlns:a16="http://schemas.microsoft.com/office/drawing/2014/main" id="{5F3853A9-5F26-4153-90A5-C7884A9299D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372850" y="0"/>
            <a:ext cx="819150" cy="1114425"/>
          </a:xfrm>
          <a:prstGeom prst="rect">
            <a:avLst/>
          </a:prstGeom>
        </p:spPr>
      </p:pic>
      <p:sp>
        <p:nvSpPr>
          <p:cNvPr id="11" name="Text Placeholder 10">
            <a:extLst>
              <a:ext uri="{FF2B5EF4-FFF2-40B4-BE49-F238E27FC236}">
                <a16:creationId xmlns:a16="http://schemas.microsoft.com/office/drawing/2014/main" id="{82B9EE42-7D37-4BD8-AE44-52B8BE7E73F7}"/>
              </a:ext>
            </a:extLst>
          </p:cNvPr>
          <p:cNvSpPr>
            <a:spLocks noGrp="1"/>
          </p:cNvSpPr>
          <p:nvPr>
            <p:ph type="body" sz="quarter" idx="13"/>
          </p:nvPr>
        </p:nvSpPr>
        <p:spPr>
          <a:xfrm>
            <a:off x="362564" y="805260"/>
            <a:ext cx="9718675" cy="365125"/>
          </a:xfrm>
        </p:spPr>
        <p:txBody>
          <a:bodyPr/>
          <a:lstStyle>
            <a:lvl1pPr marL="0" indent="0">
              <a:buNone/>
              <a:defRPr lang="en-US" sz="1800" b="1" kern="1200" dirty="0">
                <a:solidFill>
                  <a:schemeClr val="tx1"/>
                </a:solidFill>
                <a:latin typeface="Arial" panose="020B0604020202020204" pitchFamily="34" charset="0"/>
                <a:ea typeface="+mj-ea"/>
                <a:cs typeface="Arial" panose="020B0604020202020204" pitchFamily="34" charset="0"/>
              </a:defRPr>
            </a:lvl1pPr>
          </a:lstStyle>
          <a:p>
            <a:pPr lvl="0"/>
            <a:r>
              <a:rPr lang="en-US"/>
              <a:t>Click to edit Master text styles</a:t>
            </a:r>
            <a:endParaRPr lang="es-AR"/>
          </a:p>
        </p:txBody>
      </p:sp>
      <p:sp>
        <p:nvSpPr>
          <p:cNvPr id="7" name="Date Placeholder 3">
            <a:extLst>
              <a:ext uri="{FF2B5EF4-FFF2-40B4-BE49-F238E27FC236}">
                <a16:creationId xmlns:a16="http://schemas.microsoft.com/office/drawing/2014/main" id="{AFD3E1CB-3B55-4F46-A825-6DDD23CE35CD}"/>
              </a:ext>
            </a:extLst>
          </p:cNvPr>
          <p:cNvSpPr txBox="1">
            <a:spLocks/>
          </p:cNvSpPr>
          <p:nvPr/>
        </p:nvSpPr>
        <p:spPr>
          <a:xfrm>
            <a:off x="362564" y="6282096"/>
            <a:ext cx="3483722" cy="365125"/>
          </a:xfrm>
          <a:prstGeom prst="rect">
            <a:avLst/>
          </a:prstGeom>
        </p:spPr>
        <p:txBody>
          <a:bodyPr vert="horz" lIns="91440" tIns="45720" rIns="91440" bIns="45720" rtlCol="0" anchor="ctr"/>
          <a:lstStyle>
            <a:defPPr>
              <a:defRPr lang="es-AR"/>
            </a:defPPr>
            <a:lvl1pPr marL="0" algn="l" defTabSz="914400" rtl="0" eaLnBrk="1" latinLnBrk="0" hangingPunct="1">
              <a:defRPr lang="es-AR" sz="1000" b="1" i="0" u="none" strike="noStrike" kern="1200" baseline="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noProof="0">
                <a:solidFill>
                  <a:schemeClr val="accent1"/>
                </a:solidFill>
                <a:latin typeface="Arial" panose="020B0604020202020204" pitchFamily="34" charset="0"/>
              </a:rPr>
              <a:t>Missouri Department of Health and Senior Services</a:t>
            </a:r>
          </a:p>
        </p:txBody>
      </p:sp>
    </p:spTree>
    <p:extLst>
      <p:ext uri="{BB962C8B-B14F-4D97-AF65-F5344CB8AC3E}">
        <p14:creationId xmlns:p14="http://schemas.microsoft.com/office/powerpoint/2010/main" val="2803682945"/>
      </p:ext>
    </p:extLst>
  </p:cSld>
  <p:clrMapOvr>
    <a:masterClrMapping/>
  </p:clrMapOvr>
  <p:extLst>
    <p:ext uri="{DCECCB84-F9BA-43D5-87BE-67443E8EF086}">
      <p15:sldGuideLst xmlns:p15="http://schemas.microsoft.com/office/powerpoint/2012/main">
        <p15:guide id="1" pos="288">
          <p15:clr>
            <a:srgbClr val="FBAE40"/>
          </p15:clr>
        </p15:guide>
        <p15:guide id="2" pos="7464">
          <p15:clr>
            <a:srgbClr val="FBAE40"/>
          </p15:clr>
        </p15:guide>
        <p15:guide id="3" orient="horz" pos="3888">
          <p15:clr>
            <a:srgbClr val="FBAE40"/>
          </p15:clr>
        </p15:guide>
        <p15:guide id="4" orient="horz" pos="4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518276"/>
            <a:ext cx="2844800" cy="365125"/>
          </a:xfrm>
        </p:spPr>
        <p:txBody>
          <a:bodyPr/>
          <a:lstStyle/>
          <a:p>
            <a:fld id="{A7511CE6-C195-4FAA-9502-7CCAB5639C65}" type="datetime1">
              <a:rPr lang="en-US" smtClean="0"/>
              <a:t>4/3/2026</a:t>
            </a:fld>
            <a:endParaRPr lang="en-US"/>
          </a:p>
        </p:txBody>
      </p:sp>
      <p:sp>
        <p:nvSpPr>
          <p:cNvPr id="5" name="Footer Placeholder 4"/>
          <p:cNvSpPr>
            <a:spLocks noGrp="1"/>
          </p:cNvSpPr>
          <p:nvPr>
            <p:ph type="ftr" sz="quarter" idx="11"/>
          </p:nvPr>
        </p:nvSpPr>
        <p:spPr>
          <a:xfrm>
            <a:off x="4165601" y="6518276"/>
            <a:ext cx="3860800" cy="365125"/>
          </a:xfrm>
        </p:spPr>
        <p:txBody>
          <a:bodyPr/>
          <a:lstStyle>
            <a:lvl1pPr>
              <a:defRPr sz="900">
                <a:solidFill>
                  <a:srgbClr val="FF0000"/>
                </a:solidFill>
              </a:defRPr>
            </a:lvl1pPr>
          </a:lstStyle>
          <a:p>
            <a:r>
              <a:rPr lang="en-US"/>
              <a:t>FOR POLICY PLANNING AND DEVELOPMENT PURPOSES ONLY</a:t>
            </a:r>
          </a:p>
        </p:txBody>
      </p:sp>
      <p:sp>
        <p:nvSpPr>
          <p:cNvPr id="6" name="Slide Number Placeholder 5"/>
          <p:cNvSpPr>
            <a:spLocks noGrp="1"/>
          </p:cNvSpPr>
          <p:nvPr>
            <p:ph type="sldNum" sz="quarter" idx="12"/>
          </p:nvPr>
        </p:nvSpPr>
        <p:spPr>
          <a:xfrm>
            <a:off x="8737601" y="6518276"/>
            <a:ext cx="2844800" cy="365125"/>
          </a:xfrm>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27268975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24CAF4-0AC9-4DFC-A648-E9B762CDDC4B}" type="datetime1">
              <a:rPr lang="en-US" smtClean="0"/>
              <a:t>4/3/2026</a:t>
            </a:fld>
            <a:endParaRPr lang="en-US"/>
          </a:p>
        </p:txBody>
      </p:sp>
      <p:sp>
        <p:nvSpPr>
          <p:cNvPr id="5" name="Footer Placeholder 4"/>
          <p:cNvSpPr>
            <a:spLocks noGrp="1"/>
          </p:cNvSpPr>
          <p:nvPr>
            <p:ph type="ftr" sz="quarter" idx="11"/>
          </p:nvPr>
        </p:nvSpPr>
        <p:spPr/>
        <p:txBody>
          <a:bodyPr/>
          <a:lstStyle/>
          <a:p>
            <a:r>
              <a:rPr lang="en-US"/>
              <a:t>FOR POLICY PLANNING AND DEVELOPMENT PURPOSES ONLY</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42316137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3F4FF0-C22D-4872-8739-13605131444D}" type="datetime1">
              <a:rPr lang="en-US" smtClean="0"/>
              <a:t>4/3/2026</a:t>
            </a:fld>
            <a:endParaRPr lang="en-US"/>
          </a:p>
        </p:txBody>
      </p:sp>
      <p:sp>
        <p:nvSpPr>
          <p:cNvPr id="5" name="Footer Placeholder 4"/>
          <p:cNvSpPr>
            <a:spLocks noGrp="1"/>
          </p:cNvSpPr>
          <p:nvPr>
            <p:ph type="ftr" sz="quarter" idx="11"/>
          </p:nvPr>
        </p:nvSpPr>
        <p:spPr/>
        <p:txBody>
          <a:bodyPr/>
          <a:lstStyle/>
          <a:p>
            <a:r>
              <a:rPr lang="en-US"/>
              <a:t>FOR POLICY PLANNING AND DEVELOPMENT PURPOSES ONLY</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3644768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1800"/>
            </a:lvl3pPr>
            <a:lvl4pPr>
              <a:defRPr sz="1600"/>
            </a:lvl4pPr>
            <a:lvl5pPr>
              <a:defRPr sz="12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normAutofit/>
          </a:bodyPr>
          <a:lstStyle>
            <a:lvl1pPr>
              <a:defRPr sz="2800"/>
            </a:lvl1pPr>
            <a:lvl2pPr>
              <a:defRPr sz="2400"/>
            </a:lvl2pPr>
            <a:lvl3pPr>
              <a:defRPr sz="1800"/>
            </a:lvl3pPr>
            <a:lvl4pPr>
              <a:defRPr sz="1600"/>
            </a:lvl4pPr>
            <a:lvl5pPr>
              <a:defRPr sz="12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7F0C51-688A-4B70-83D3-9EC1F75163D3}" type="datetime1">
              <a:rPr lang="en-US" smtClean="0"/>
              <a:t>4/3/2026</a:t>
            </a:fld>
            <a:endParaRPr lang="en-US"/>
          </a:p>
        </p:txBody>
      </p:sp>
      <p:sp>
        <p:nvSpPr>
          <p:cNvPr id="6" name="Footer Placeholder 5"/>
          <p:cNvSpPr>
            <a:spLocks noGrp="1"/>
          </p:cNvSpPr>
          <p:nvPr>
            <p:ph type="ftr" sz="quarter" idx="11"/>
          </p:nvPr>
        </p:nvSpPr>
        <p:spPr/>
        <p:txBody>
          <a:bodyPr/>
          <a:lstStyle/>
          <a:p>
            <a:r>
              <a:rPr lang="en-US"/>
              <a:t>FOR POLICY PLANNING AND DEVELOPMENT PURPOSES ONLY</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18745981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1800"/>
            </a:lvl3pPr>
            <a:lvl4pPr>
              <a:defRPr sz="1600"/>
            </a:lvl4pPr>
            <a:lvl5pPr>
              <a:defRPr sz="12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normAutofit/>
          </a:bodyPr>
          <a:lstStyle>
            <a:lvl1pPr>
              <a:defRPr sz="2800"/>
            </a:lvl1pPr>
            <a:lvl2pPr>
              <a:defRPr sz="2400"/>
            </a:lvl2pPr>
            <a:lvl3pPr>
              <a:defRPr sz="1800"/>
            </a:lvl3pPr>
            <a:lvl4pPr>
              <a:defRPr sz="1600"/>
            </a:lvl4pPr>
            <a:lvl5pPr>
              <a:defRPr sz="12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97CD36-A8A4-4A34-942D-0710FD9FB5F3}" type="datetime1">
              <a:rPr lang="en-US" smtClean="0"/>
              <a:t>4/3/2026</a:t>
            </a:fld>
            <a:endParaRPr lang="en-US"/>
          </a:p>
        </p:txBody>
      </p:sp>
      <p:sp>
        <p:nvSpPr>
          <p:cNvPr id="6" name="Footer Placeholder 5"/>
          <p:cNvSpPr>
            <a:spLocks noGrp="1"/>
          </p:cNvSpPr>
          <p:nvPr>
            <p:ph type="ftr" sz="quarter" idx="11"/>
          </p:nvPr>
        </p:nvSpPr>
        <p:spPr/>
        <p:txBody>
          <a:bodyPr/>
          <a:lstStyle/>
          <a:p>
            <a:r>
              <a:rPr lang="en-US"/>
              <a:t>FOR POLICY PLANNING AND DEVELOPMENT PURPOSES ONLY</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30533222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4"/>
            <a:ext cx="5386917" cy="639763"/>
          </a:xfrm>
        </p:spPr>
        <p:txBody>
          <a:bodyPr anchor="b">
            <a:normAutofit/>
          </a:bodyPr>
          <a:lstStyle>
            <a:lvl1pPr marL="0" indent="0">
              <a:buNone/>
              <a:defRPr sz="28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800"/>
            </a:lvl1pPr>
            <a:lvl2pPr>
              <a:defRPr sz="2400"/>
            </a:lvl2pPr>
            <a:lvl3pPr>
              <a:defRPr sz="1800"/>
            </a:lvl3pPr>
            <a:lvl4pPr>
              <a:defRPr sz="1600"/>
            </a:lvl4pPr>
            <a:lvl5pPr>
              <a:defRPr sz="12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normAutofit/>
          </a:bodyPr>
          <a:lstStyle>
            <a:lvl1pPr marL="0" indent="0">
              <a:buNone/>
              <a:defRPr sz="28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normAutofit/>
          </a:bodyPr>
          <a:lstStyle>
            <a:lvl1pPr>
              <a:defRPr sz="2800"/>
            </a:lvl1pPr>
            <a:lvl2pPr>
              <a:defRPr sz="2400"/>
            </a:lvl2pPr>
            <a:lvl3pPr>
              <a:defRPr sz="1800"/>
            </a:lvl3pPr>
            <a:lvl4pPr>
              <a:defRPr sz="1600"/>
            </a:lvl4pPr>
            <a:lvl5pPr>
              <a:defRPr sz="12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BFA6E9-0BED-4D83-B8D7-F1DCFB5578D9}" type="datetime1">
              <a:rPr lang="en-US" smtClean="0"/>
              <a:t>4/3/2026</a:t>
            </a:fld>
            <a:endParaRPr lang="en-US"/>
          </a:p>
        </p:txBody>
      </p:sp>
      <p:sp>
        <p:nvSpPr>
          <p:cNvPr id="8" name="Footer Placeholder 7"/>
          <p:cNvSpPr>
            <a:spLocks noGrp="1"/>
          </p:cNvSpPr>
          <p:nvPr>
            <p:ph type="ftr" sz="quarter" idx="11"/>
          </p:nvPr>
        </p:nvSpPr>
        <p:spPr/>
        <p:txBody>
          <a:bodyPr/>
          <a:lstStyle/>
          <a:p>
            <a:r>
              <a:rPr lang="en-US"/>
              <a:t>FOR POLICY PLANNING AND DEVELOPMENT PURPOSES ONLY</a:t>
            </a:r>
          </a:p>
        </p:txBody>
      </p:sp>
      <p:sp>
        <p:nvSpPr>
          <p:cNvPr id="9" name="Slide Number Placeholder 8"/>
          <p:cNvSpPr>
            <a:spLocks noGrp="1"/>
          </p:cNvSpPr>
          <p:nvPr>
            <p:ph type="sldNum" sz="quarter" idx="12"/>
          </p:nvPr>
        </p:nvSpPr>
        <p:spPr/>
        <p:txBody>
          <a:bodyPr/>
          <a:lstStyle/>
          <a:p>
            <a:fld id="{48F239AC-B64B-47D9-9A99-24B0D39D1C15}" type="slidenum">
              <a:rPr lang="en-US" smtClean="0"/>
              <a:t>‹#›</a:t>
            </a:fld>
            <a:endParaRPr lang="en-US"/>
          </a:p>
        </p:txBody>
      </p:sp>
      <p:sp>
        <p:nvSpPr>
          <p:cNvPr id="10" name="Title 1"/>
          <p:cNvSpPr>
            <a:spLocks noGrp="1"/>
          </p:cNvSpPr>
          <p:nvPr>
            <p:ph type="title"/>
          </p:nvPr>
        </p:nvSpPr>
        <p:spPr>
          <a:xfrm>
            <a:off x="150852" y="76201"/>
            <a:ext cx="11431549" cy="762000"/>
          </a:xfrm>
        </p:spPr>
        <p:txBody>
          <a:bodyPr/>
          <a:lstStyle/>
          <a:p>
            <a:r>
              <a:rPr lang="en-US"/>
              <a:t>Click to edit Master title style</a:t>
            </a:r>
          </a:p>
        </p:txBody>
      </p:sp>
    </p:spTree>
    <p:extLst>
      <p:ext uri="{BB962C8B-B14F-4D97-AF65-F5344CB8AC3E}">
        <p14:creationId xmlns:p14="http://schemas.microsoft.com/office/powerpoint/2010/main" val="9952284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134FDA-60E0-4966-AA13-F39779238483}" type="datetime1">
              <a:rPr lang="en-US" smtClean="0"/>
              <a:t>4/3/2026</a:t>
            </a:fld>
            <a:endParaRPr lang="en-US"/>
          </a:p>
        </p:txBody>
      </p:sp>
      <p:sp>
        <p:nvSpPr>
          <p:cNvPr id="4" name="Footer Placeholder 3"/>
          <p:cNvSpPr>
            <a:spLocks noGrp="1"/>
          </p:cNvSpPr>
          <p:nvPr>
            <p:ph type="ftr" sz="quarter" idx="11"/>
          </p:nvPr>
        </p:nvSpPr>
        <p:spPr/>
        <p:txBody>
          <a:bodyPr/>
          <a:lstStyle/>
          <a:p>
            <a:r>
              <a:rPr lang="en-US"/>
              <a:t>FOR POLICY PLANNING AND DEVELOPMENT PURPOSES ONLY</a:t>
            </a:r>
          </a:p>
        </p:txBody>
      </p:sp>
      <p:sp>
        <p:nvSpPr>
          <p:cNvPr id="5" name="Slide Number Placeholder 4"/>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32606117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336BDC-7AD5-41D4-B3AB-6B63CFE215EB}" type="datetime1">
              <a:rPr lang="en-US" smtClean="0"/>
              <a:t>4/3/2026</a:t>
            </a:fld>
            <a:endParaRPr lang="en-US"/>
          </a:p>
        </p:txBody>
      </p:sp>
      <p:sp>
        <p:nvSpPr>
          <p:cNvPr id="3" name="Footer Placeholder 2"/>
          <p:cNvSpPr>
            <a:spLocks noGrp="1"/>
          </p:cNvSpPr>
          <p:nvPr>
            <p:ph type="ftr" sz="quarter" idx="11"/>
          </p:nvPr>
        </p:nvSpPr>
        <p:spPr/>
        <p:txBody>
          <a:bodyPr/>
          <a:lstStyle/>
          <a:p>
            <a:r>
              <a:rPr lang="en-US"/>
              <a:t>FOR POLICY PLANNING AND DEVELOPMENT PURPOSES ONLY</a:t>
            </a:r>
          </a:p>
        </p:txBody>
      </p:sp>
      <p:sp>
        <p:nvSpPr>
          <p:cNvPr id="4" name="Slide Number Placeholder 3"/>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32274416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583CDEE-6808-4B1A-B268-4BD6E0356B5C}" type="datetime1">
              <a:rPr lang="en-US" smtClean="0"/>
              <a:t>4/3/2026</a:t>
            </a:fld>
            <a:endParaRPr lang="en-US"/>
          </a:p>
        </p:txBody>
      </p:sp>
      <p:sp>
        <p:nvSpPr>
          <p:cNvPr id="6" name="Footer Placeholder 5"/>
          <p:cNvSpPr>
            <a:spLocks noGrp="1"/>
          </p:cNvSpPr>
          <p:nvPr>
            <p:ph type="ftr" sz="quarter" idx="11"/>
          </p:nvPr>
        </p:nvSpPr>
        <p:spPr/>
        <p:txBody>
          <a:bodyPr/>
          <a:lstStyle/>
          <a:p>
            <a:r>
              <a:rPr lang="en-US"/>
              <a:t>FOR POLICY PLANNING AND DEVELOPMENT PURPOSES ONLY</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35260968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D9E1AD18-BC5C-4B28-BD91-8FC0C64D14DF}" type="datetime1">
              <a:rPr lang="en-US" smtClean="0"/>
              <a:t>4/3/2026</a:t>
            </a:fld>
            <a:endParaRPr lang="en-US"/>
          </a:p>
        </p:txBody>
      </p:sp>
      <p:sp>
        <p:nvSpPr>
          <p:cNvPr id="6" name="Footer Placeholder 5"/>
          <p:cNvSpPr>
            <a:spLocks noGrp="1"/>
          </p:cNvSpPr>
          <p:nvPr>
            <p:ph type="ftr" sz="quarter" idx="11"/>
          </p:nvPr>
        </p:nvSpPr>
        <p:spPr/>
        <p:txBody>
          <a:bodyPr/>
          <a:lstStyle/>
          <a:p>
            <a:r>
              <a:rPr lang="en-US"/>
              <a:t>FOR POLICY PLANNING AND DEVELOPMENT PURPOSES ONLY</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27051844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C5948D-BBE9-4622-BA9A-A1AC27136332}" type="datetime1">
              <a:rPr lang="en-US" smtClean="0"/>
              <a:t>4/3/2026</a:t>
            </a:fld>
            <a:endParaRPr lang="en-US"/>
          </a:p>
        </p:txBody>
      </p:sp>
      <p:sp>
        <p:nvSpPr>
          <p:cNvPr id="5" name="Footer Placeholder 4"/>
          <p:cNvSpPr>
            <a:spLocks noGrp="1"/>
          </p:cNvSpPr>
          <p:nvPr>
            <p:ph type="ftr" sz="quarter" idx="11"/>
          </p:nvPr>
        </p:nvSpPr>
        <p:spPr/>
        <p:txBody>
          <a:bodyPr/>
          <a:lstStyle/>
          <a:p>
            <a:r>
              <a:rPr lang="en-US"/>
              <a:t>FOR POLICY PLANNING AND DEVELOPMENT PURPOSES ONLY</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7143650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579767-563B-4493-9E12-EB3C9BFB14AA}" type="datetime1">
              <a:rPr lang="en-US" smtClean="0"/>
              <a:t>4/3/2026</a:t>
            </a:fld>
            <a:endParaRPr lang="en-US"/>
          </a:p>
        </p:txBody>
      </p:sp>
      <p:sp>
        <p:nvSpPr>
          <p:cNvPr id="5" name="Footer Placeholder 4"/>
          <p:cNvSpPr>
            <a:spLocks noGrp="1"/>
          </p:cNvSpPr>
          <p:nvPr>
            <p:ph type="ftr" sz="quarter" idx="11"/>
          </p:nvPr>
        </p:nvSpPr>
        <p:spPr/>
        <p:txBody>
          <a:bodyPr/>
          <a:lstStyle/>
          <a:p>
            <a:r>
              <a:rPr lang="en-US"/>
              <a:t>FOR POLICY PLANNING AND DEVELOPMENT PURPOSES ONLY</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15667891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518276"/>
            <a:ext cx="2844800" cy="365125"/>
          </a:xfrm>
        </p:spPr>
        <p:txBody>
          <a:bodyPr/>
          <a:lstStyle/>
          <a:p>
            <a:fld id="{A347F59C-B54E-4E10-96A9-94C5E305FB68}" type="datetime1">
              <a:rPr lang="en-US" smtClean="0"/>
              <a:t>4/3/2026</a:t>
            </a:fld>
            <a:endParaRPr lang="en-US"/>
          </a:p>
        </p:txBody>
      </p:sp>
      <p:sp>
        <p:nvSpPr>
          <p:cNvPr id="5" name="Footer Placeholder 4"/>
          <p:cNvSpPr>
            <a:spLocks noGrp="1"/>
          </p:cNvSpPr>
          <p:nvPr>
            <p:ph type="ftr" sz="quarter" idx="11"/>
          </p:nvPr>
        </p:nvSpPr>
        <p:spPr>
          <a:xfrm>
            <a:off x="4165601" y="6518276"/>
            <a:ext cx="3860800" cy="365125"/>
          </a:xfrm>
        </p:spPr>
        <p:txBody>
          <a:bodyPr/>
          <a:lstStyle>
            <a:lvl1pPr>
              <a:defRPr sz="900">
                <a:solidFill>
                  <a:srgbClr val="FF0000"/>
                </a:solidFill>
              </a:defRPr>
            </a:lvl1pPr>
          </a:lstStyle>
          <a:p>
            <a:r>
              <a:rPr lang="en-US"/>
              <a:t>FOR POLICY PLANNING AND DEVELOPMENT PURPOSES ONLY</a:t>
            </a:r>
          </a:p>
        </p:txBody>
      </p:sp>
      <p:sp>
        <p:nvSpPr>
          <p:cNvPr id="6" name="Slide Number Placeholder 5"/>
          <p:cNvSpPr>
            <a:spLocks noGrp="1"/>
          </p:cNvSpPr>
          <p:nvPr>
            <p:ph type="sldNum" sz="quarter" idx="12"/>
          </p:nvPr>
        </p:nvSpPr>
        <p:spPr>
          <a:xfrm>
            <a:off x="8737601" y="6518276"/>
            <a:ext cx="2844800" cy="365125"/>
          </a:xfrm>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40208311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5BD802-A3CC-4A52-9A5B-700FA066D355}" type="datetime1">
              <a:rPr lang="en-US" smtClean="0"/>
              <a:t>4/3/2026</a:t>
            </a:fld>
            <a:endParaRPr lang="en-US"/>
          </a:p>
        </p:txBody>
      </p:sp>
      <p:sp>
        <p:nvSpPr>
          <p:cNvPr id="5" name="Footer Placeholder 4"/>
          <p:cNvSpPr>
            <a:spLocks noGrp="1"/>
          </p:cNvSpPr>
          <p:nvPr>
            <p:ph type="ftr" sz="quarter" idx="11"/>
          </p:nvPr>
        </p:nvSpPr>
        <p:spPr/>
        <p:txBody>
          <a:bodyPr/>
          <a:lstStyle/>
          <a:p>
            <a:r>
              <a:rPr lang="en-US"/>
              <a:t>FOR POLICY PLANNING AND DEVELOPMENT PURPOSES ONLY</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3148459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4"/>
            <a:ext cx="5386917" cy="639763"/>
          </a:xfrm>
        </p:spPr>
        <p:txBody>
          <a:bodyPr anchor="b">
            <a:normAutofit/>
          </a:bodyPr>
          <a:lstStyle>
            <a:lvl1pPr marL="0" indent="0">
              <a:buNone/>
              <a:defRPr sz="28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800"/>
            </a:lvl1pPr>
            <a:lvl2pPr>
              <a:defRPr sz="2400"/>
            </a:lvl2pPr>
            <a:lvl3pPr>
              <a:defRPr sz="1800"/>
            </a:lvl3pPr>
            <a:lvl4pPr>
              <a:defRPr sz="1600"/>
            </a:lvl4pPr>
            <a:lvl5pPr>
              <a:defRPr sz="12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normAutofit/>
          </a:bodyPr>
          <a:lstStyle>
            <a:lvl1pPr marL="0" indent="0">
              <a:buNone/>
              <a:defRPr sz="28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normAutofit/>
          </a:bodyPr>
          <a:lstStyle>
            <a:lvl1pPr>
              <a:defRPr sz="2800"/>
            </a:lvl1pPr>
            <a:lvl2pPr>
              <a:defRPr sz="2400"/>
            </a:lvl2pPr>
            <a:lvl3pPr>
              <a:defRPr sz="1800"/>
            </a:lvl3pPr>
            <a:lvl4pPr>
              <a:defRPr sz="1600"/>
            </a:lvl4pPr>
            <a:lvl5pPr>
              <a:defRPr sz="12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D2C4F-9C4E-462B-8965-5AA98751469A}" type="datetime1">
              <a:rPr lang="en-US" smtClean="0"/>
              <a:t>4/3/2026</a:t>
            </a:fld>
            <a:endParaRPr lang="en-US"/>
          </a:p>
        </p:txBody>
      </p:sp>
      <p:sp>
        <p:nvSpPr>
          <p:cNvPr id="8" name="Footer Placeholder 7"/>
          <p:cNvSpPr>
            <a:spLocks noGrp="1"/>
          </p:cNvSpPr>
          <p:nvPr>
            <p:ph type="ftr" sz="quarter" idx="11"/>
          </p:nvPr>
        </p:nvSpPr>
        <p:spPr/>
        <p:txBody>
          <a:bodyPr/>
          <a:lstStyle/>
          <a:p>
            <a:r>
              <a:rPr lang="en-US"/>
              <a:t>FOR POLICY PLANNING AND DEVELOPMENT PURPOSES ONLY</a:t>
            </a:r>
          </a:p>
        </p:txBody>
      </p:sp>
      <p:sp>
        <p:nvSpPr>
          <p:cNvPr id="9" name="Slide Number Placeholder 8"/>
          <p:cNvSpPr>
            <a:spLocks noGrp="1"/>
          </p:cNvSpPr>
          <p:nvPr>
            <p:ph type="sldNum" sz="quarter" idx="12"/>
          </p:nvPr>
        </p:nvSpPr>
        <p:spPr/>
        <p:txBody>
          <a:bodyPr/>
          <a:lstStyle/>
          <a:p>
            <a:fld id="{48F239AC-B64B-47D9-9A99-24B0D39D1C15}" type="slidenum">
              <a:rPr lang="en-US" smtClean="0"/>
              <a:t>‹#›</a:t>
            </a:fld>
            <a:endParaRPr lang="en-US"/>
          </a:p>
        </p:txBody>
      </p:sp>
      <p:sp>
        <p:nvSpPr>
          <p:cNvPr id="10" name="Title 1"/>
          <p:cNvSpPr>
            <a:spLocks noGrp="1"/>
          </p:cNvSpPr>
          <p:nvPr>
            <p:ph type="title"/>
          </p:nvPr>
        </p:nvSpPr>
        <p:spPr>
          <a:xfrm>
            <a:off x="150852" y="76201"/>
            <a:ext cx="11431549" cy="762000"/>
          </a:xfrm>
        </p:spPr>
        <p:txBody>
          <a:bodyPr/>
          <a:lstStyle/>
          <a:p>
            <a:r>
              <a:rPr lang="en-US"/>
              <a:t>Click to edit Master title style</a:t>
            </a:r>
          </a:p>
        </p:txBody>
      </p:sp>
    </p:spTree>
    <p:extLst>
      <p:ext uri="{BB962C8B-B14F-4D97-AF65-F5344CB8AC3E}">
        <p14:creationId xmlns:p14="http://schemas.microsoft.com/office/powerpoint/2010/main" val="7017371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B0C6EB-A25B-403E-96A2-067513F9EC05}" type="datetime1">
              <a:rPr lang="en-US" smtClean="0"/>
              <a:t>4/3/2026</a:t>
            </a:fld>
            <a:endParaRPr lang="en-US"/>
          </a:p>
        </p:txBody>
      </p:sp>
      <p:sp>
        <p:nvSpPr>
          <p:cNvPr id="5" name="Footer Placeholder 4"/>
          <p:cNvSpPr>
            <a:spLocks noGrp="1"/>
          </p:cNvSpPr>
          <p:nvPr>
            <p:ph type="ftr" sz="quarter" idx="11"/>
          </p:nvPr>
        </p:nvSpPr>
        <p:spPr/>
        <p:txBody>
          <a:bodyPr/>
          <a:lstStyle/>
          <a:p>
            <a:r>
              <a:rPr lang="en-US"/>
              <a:t>FOR POLICY PLANNING AND DEVELOPMENT PURPOSES ONLY</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26416392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1800"/>
            </a:lvl3pPr>
            <a:lvl4pPr>
              <a:defRPr sz="1600"/>
            </a:lvl4pPr>
            <a:lvl5pPr>
              <a:defRPr sz="12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normAutofit/>
          </a:bodyPr>
          <a:lstStyle>
            <a:lvl1pPr>
              <a:defRPr sz="2800"/>
            </a:lvl1pPr>
            <a:lvl2pPr>
              <a:defRPr sz="2400"/>
            </a:lvl2pPr>
            <a:lvl3pPr>
              <a:defRPr sz="1800"/>
            </a:lvl3pPr>
            <a:lvl4pPr>
              <a:defRPr sz="1600"/>
            </a:lvl4pPr>
            <a:lvl5pPr>
              <a:defRPr sz="12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A54590-66D7-4771-99FA-5E83EA39AEF7}" type="datetime1">
              <a:rPr lang="en-US" smtClean="0"/>
              <a:t>4/3/2026</a:t>
            </a:fld>
            <a:endParaRPr lang="en-US"/>
          </a:p>
        </p:txBody>
      </p:sp>
      <p:sp>
        <p:nvSpPr>
          <p:cNvPr id="6" name="Footer Placeholder 5"/>
          <p:cNvSpPr>
            <a:spLocks noGrp="1"/>
          </p:cNvSpPr>
          <p:nvPr>
            <p:ph type="ftr" sz="quarter" idx="11"/>
          </p:nvPr>
        </p:nvSpPr>
        <p:spPr/>
        <p:txBody>
          <a:bodyPr/>
          <a:lstStyle/>
          <a:p>
            <a:r>
              <a:rPr lang="en-US"/>
              <a:t>FOR POLICY PLANNING AND DEVELOPMENT PURPOSES ONLY</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9219035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4"/>
            <a:ext cx="5386917" cy="639763"/>
          </a:xfrm>
        </p:spPr>
        <p:txBody>
          <a:bodyPr anchor="b">
            <a:normAutofit/>
          </a:bodyPr>
          <a:lstStyle>
            <a:lvl1pPr marL="0" indent="0">
              <a:buNone/>
              <a:defRPr sz="28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800"/>
            </a:lvl1pPr>
            <a:lvl2pPr>
              <a:defRPr sz="2400"/>
            </a:lvl2pPr>
            <a:lvl3pPr>
              <a:defRPr sz="1800"/>
            </a:lvl3pPr>
            <a:lvl4pPr>
              <a:defRPr sz="1600"/>
            </a:lvl4pPr>
            <a:lvl5pPr>
              <a:defRPr sz="12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normAutofit/>
          </a:bodyPr>
          <a:lstStyle>
            <a:lvl1pPr marL="0" indent="0">
              <a:buNone/>
              <a:defRPr sz="28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normAutofit/>
          </a:bodyPr>
          <a:lstStyle>
            <a:lvl1pPr>
              <a:defRPr sz="2800"/>
            </a:lvl1pPr>
            <a:lvl2pPr>
              <a:defRPr sz="2400"/>
            </a:lvl2pPr>
            <a:lvl3pPr>
              <a:defRPr sz="1800"/>
            </a:lvl3pPr>
            <a:lvl4pPr>
              <a:defRPr sz="1600"/>
            </a:lvl4pPr>
            <a:lvl5pPr>
              <a:defRPr sz="12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F221E9-8D84-403C-9FB7-AF607FDEA4CE}" type="datetime1">
              <a:rPr lang="en-US" smtClean="0"/>
              <a:t>4/3/2026</a:t>
            </a:fld>
            <a:endParaRPr lang="en-US"/>
          </a:p>
        </p:txBody>
      </p:sp>
      <p:sp>
        <p:nvSpPr>
          <p:cNvPr id="8" name="Footer Placeholder 7"/>
          <p:cNvSpPr>
            <a:spLocks noGrp="1"/>
          </p:cNvSpPr>
          <p:nvPr>
            <p:ph type="ftr" sz="quarter" idx="11"/>
          </p:nvPr>
        </p:nvSpPr>
        <p:spPr/>
        <p:txBody>
          <a:bodyPr/>
          <a:lstStyle/>
          <a:p>
            <a:r>
              <a:rPr lang="en-US"/>
              <a:t>FOR POLICY PLANNING AND DEVELOPMENT PURPOSES ONLY</a:t>
            </a:r>
          </a:p>
        </p:txBody>
      </p:sp>
      <p:sp>
        <p:nvSpPr>
          <p:cNvPr id="9" name="Slide Number Placeholder 8"/>
          <p:cNvSpPr>
            <a:spLocks noGrp="1"/>
          </p:cNvSpPr>
          <p:nvPr>
            <p:ph type="sldNum" sz="quarter" idx="12"/>
          </p:nvPr>
        </p:nvSpPr>
        <p:spPr/>
        <p:txBody>
          <a:bodyPr/>
          <a:lstStyle/>
          <a:p>
            <a:fld id="{48F239AC-B64B-47D9-9A99-24B0D39D1C15}" type="slidenum">
              <a:rPr lang="en-US" smtClean="0"/>
              <a:t>‹#›</a:t>
            </a:fld>
            <a:endParaRPr lang="en-US"/>
          </a:p>
        </p:txBody>
      </p:sp>
      <p:sp>
        <p:nvSpPr>
          <p:cNvPr id="10" name="Title 1"/>
          <p:cNvSpPr>
            <a:spLocks noGrp="1"/>
          </p:cNvSpPr>
          <p:nvPr>
            <p:ph type="title"/>
          </p:nvPr>
        </p:nvSpPr>
        <p:spPr>
          <a:xfrm>
            <a:off x="150852" y="76201"/>
            <a:ext cx="11431549" cy="762000"/>
          </a:xfrm>
        </p:spPr>
        <p:txBody>
          <a:bodyPr/>
          <a:lstStyle/>
          <a:p>
            <a:r>
              <a:rPr lang="en-US"/>
              <a:t>Click to edit Master title style</a:t>
            </a:r>
          </a:p>
        </p:txBody>
      </p:sp>
    </p:spTree>
    <p:extLst>
      <p:ext uri="{BB962C8B-B14F-4D97-AF65-F5344CB8AC3E}">
        <p14:creationId xmlns:p14="http://schemas.microsoft.com/office/powerpoint/2010/main" val="25078369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BEF384-979D-412C-A359-5FA6FB7E2E49}" type="datetime1">
              <a:rPr lang="en-US" smtClean="0"/>
              <a:t>4/3/2026</a:t>
            </a:fld>
            <a:endParaRPr lang="en-US"/>
          </a:p>
        </p:txBody>
      </p:sp>
      <p:sp>
        <p:nvSpPr>
          <p:cNvPr id="4" name="Footer Placeholder 3"/>
          <p:cNvSpPr>
            <a:spLocks noGrp="1"/>
          </p:cNvSpPr>
          <p:nvPr>
            <p:ph type="ftr" sz="quarter" idx="11"/>
          </p:nvPr>
        </p:nvSpPr>
        <p:spPr/>
        <p:txBody>
          <a:bodyPr/>
          <a:lstStyle/>
          <a:p>
            <a:r>
              <a:rPr lang="en-US"/>
              <a:t>FOR POLICY PLANNING AND DEVELOPMENT PURPOSES ONLY</a:t>
            </a:r>
          </a:p>
        </p:txBody>
      </p:sp>
      <p:sp>
        <p:nvSpPr>
          <p:cNvPr id="5" name="Slide Number Placeholder 4"/>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36713331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9D3BF-9A1B-4445-9010-542E9070EDF8}" type="datetime1">
              <a:rPr lang="en-US" smtClean="0"/>
              <a:t>4/3/2026</a:t>
            </a:fld>
            <a:endParaRPr lang="en-US"/>
          </a:p>
        </p:txBody>
      </p:sp>
      <p:sp>
        <p:nvSpPr>
          <p:cNvPr id="3" name="Footer Placeholder 2"/>
          <p:cNvSpPr>
            <a:spLocks noGrp="1"/>
          </p:cNvSpPr>
          <p:nvPr>
            <p:ph type="ftr" sz="quarter" idx="11"/>
          </p:nvPr>
        </p:nvSpPr>
        <p:spPr/>
        <p:txBody>
          <a:bodyPr/>
          <a:lstStyle/>
          <a:p>
            <a:r>
              <a:rPr lang="en-US"/>
              <a:t>FOR POLICY PLANNING AND DEVELOPMENT PURPOSES ONLY</a:t>
            </a:r>
          </a:p>
        </p:txBody>
      </p:sp>
      <p:sp>
        <p:nvSpPr>
          <p:cNvPr id="4" name="Slide Number Placeholder 3"/>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12839826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02285F75-EFA3-4132-8EEF-D21C8E453FE0}" type="datetime1">
              <a:rPr lang="en-US" smtClean="0"/>
              <a:t>4/3/2026</a:t>
            </a:fld>
            <a:endParaRPr lang="en-US"/>
          </a:p>
        </p:txBody>
      </p:sp>
      <p:sp>
        <p:nvSpPr>
          <p:cNvPr id="6" name="Footer Placeholder 5"/>
          <p:cNvSpPr>
            <a:spLocks noGrp="1"/>
          </p:cNvSpPr>
          <p:nvPr>
            <p:ph type="ftr" sz="quarter" idx="11"/>
          </p:nvPr>
        </p:nvSpPr>
        <p:spPr/>
        <p:txBody>
          <a:bodyPr/>
          <a:lstStyle/>
          <a:p>
            <a:r>
              <a:rPr lang="en-US"/>
              <a:t>FOR POLICY PLANNING AND DEVELOPMENT PURPOSES ONLY</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21039571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50EDE0E-99D5-4400-A83E-F31394F4DEBF}" type="datetime1">
              <a:rPr lang="en-US" smtClean="0"/>
              <a:t>4/3/2026</a:t>
            </a:fld>
            <a:endParaRPr lang="en-US"/>
          </a:p>
        </p:txBody>
      </p:sp>
      <p:sp>
        <p:nvSpPr>
          <p:cNvPr id="6" name="Footer Placeholder 5"/>
          <p:cNvSpPr>
            <a:spLocks noGrp="1"/>
          </p:cNvSpPr>
          <p:nvPr>
            <p:ph type="ftr" sz="quarter" idx="11"/>
          </p:nvPr>
        </p:nvSpPr>
        <p:spPr/>
        <p:txBody>
          <a:bodyPr/>
          <a:lstStyle/>
          <a:p>
            <a:r>
              <a:rPr lang="en-US"/>
              <a:t>FOR POLICY PLANNING AND DEVELOPMENT PURPOSES ONLY</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40308050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9BA086-BEF4-4858-AF33-99F8E91A2027}" type="datetime1">
              <a:rPr lang="en-US" smtClean="0"/>
              <a:t>4/3/2026</a:t>
            </a:fld>
            <a:endParaRPr lang="en-US"/>
          </a:p>
        </p:txBody>
      </p:sp>
      <p:sp>
        <p:nvSpPr>
          <p:cNvPr id="5" name="Footer Placeholder 4"/>
          <p:cNvSpPr>
            <a:spLocks noGrp="1"/>
          </p:cNvSpPr>
          <p:nvPr>
            <p:ph type="ftr" sz="quarter" idx="11"/>
          </p:nvPr>
        </p:nvSpPr>
        <p:spPr/>
        <p:txBody>
          <a:bodyPr/>
          <a:lstStyle/>
          <a:p>
            <a:r>
              <a:rPr lang="en-US"/>
              <a:t>FOR POLICY PLANNING AND DEVELOPMENT PURPOSES ONLY</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27517747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5D48DC-FD50-4976-9513-298D8BBD711F}" type="datetime1">
              <a:rPr lang="en-US" smtClean="0"/>
              <a:t>4/3/2026</a:t>
            </a:fld>
            <a:endParaRPr lang="en-US"/>
          </a:p>
        </p:txBody>
      </p:sp>
      <p:sp>
        <p:nvSpPr>
          <p:cNvPr id="5" name="Footer Placeholder 4"/>
          <p:cNvSpPr>
            <a:spLocks noGrp="1"/>
          </p:cNvSpPr>
          <p:nvPr>
            <p:ph type="ftr" sz="quarter" idx="11"/>
          </p:nvPr>
        </p:nvSpPr>
        <p:spPr/>
        <p:txBody>
          <a:bodyPr/>
          <a:lstStyle/>
          <a:p>
            <a:r>
              <a:rPr lang="en-US"/>
              <a:t>FOR POLICY PLANNING AND DEVELOPMENT PURPOSES ONLY</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3096909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588698-7444-4C71-89AB-0B418713A69D}" type="datetime1">
              <a:rPr lang="en-US" smtClean="0"/>
              <a:t>4/3/2026</a:t>
            </a:fld>
            <a:endParaRPr lang="en-US"/>
          </a:p>
        </p:txBody>
      </p:sp>
      <p:sp>
        <p:nvSpPr>
          <p:cNvPr id="4" name="Footer Placeholder 3"/>
          <p:cNvSpPr>
            <a:spLocks noGrp="1"/>
          </p:cNvSpPr>
          <p:nvPr>
            <p:ph type="ftr" sz="quarter" idx="11"/>
          </p:nvPr>
        </p:nvSpPr>
        <p:spPr/>
        <p:txBody>
          <a:bodyPr/>
          <a:lstStyle/>
          <a:p>
            <a:r>
              <a:rPr lang="en-US"/>
              <a:t>FOR POLICY PLANNING AND DEVELOPMENT PURPOSES ONLY</a:t>
            </a:r>
          </a:p>
        </p:txBody>
      </p:sp>
      <p:sp>
        <p:nvSpPr>
          <p:cNvPr id="5" name="Slide Number Placeholder 4"/>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2436162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C3943-2837-4D60-9C53-97B4666948F9}" type="datetime1">
              <a:rPr lang="en-US" smtClean="0"/>
              <a:t>4/3/2026</a:t>
            </a:fld>
            <a:endParaRPr lang="en-US"/>
          </a:p>
        </p:txBody>
      </p:sp>
      <p:sp>
        <p:nvSpPr>
          <p:cNvPr id="3" name="Footer Placeholder 2"/>
          <p:cNvSpPr>
            <a:spLocks noGrp="1"/>
          </p:cNvSpPr>
          <p:nvPr>
            <p:ph type="ftr" sz="quarter" idx="11"/>
          </p:nvPr>
        </p:nvSpPr>
        <p:spPr/>
        <p:txBody>
          <a:bodyPr/>
          <a:lstStyle/>
          <a:p>
            <a:r>
              <a:rPr lang="en-US"/>
              <a:t>FOR POLICY PLANNING AND DEVELOPMENT PURPOSES ONLY</a:t>
            </a:r>
          </a:p>
        </p:txBody>
      </p:sp>
      <p:sp>
        <p:nvSpPr>
          <p:cNvPr id="4" name="Slide Number Placeholder 3"/>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667680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A971909-298E-47BC-A96E-679DF3BBD25F}" type="datetime1">
              <a:rPr lang="en-US" smtClean="0"/>
              <a:t>4/3/2026</a:t>
            </a:fld>
            <a:endParaRPr lang="en-US"/>
          </a:p>
        </p:txBody>
      </p:sp>
      <p:sp>
        <p:nvSpPr>
          <p:cNvPr id="6" name="Footer Placeholder 5"/>
          <p:cNvSpPr>
            <a:spLocks noGrp="1"/>
          </p:cNvSpPr>
          <p:nvPr>
            <p:ph type="ftr" sz="quarter" idx="11"/>
          </p:nvPr>
        </p:nvSpPr>
        <p:spPr/>
        <p:txBody>
          <a:bodyPr/>
          <a:lstStyle/>
          <a:p>
            <a:r>
              <a:rPr lang="en-US"/>
              <a:t>FOR POLICY PLANNING AND DEVELOPMENT PURPOSES ONLY</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297312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7FE6B32-2094-4D3E-84C2-CAA56D46967C}" type="datetime1">
              <a:rPr lang="en-US" smtClean="0"/>
              <a:t>4/3/2026</a:t>
            </a:fld>
            <a:endParaRPr lang="en-US"/>
          </a:p>
        </p:txBody>
      </p:sp>
      <p:sp>
        <p:nvSpPr>
          <p:cNvPr id="6" name="Footer Placeholder 5"/>
          <p:cNvSpPr>
            <a:spLocks noGrp="1"/>
          </p:cNvSpPr>
          <p:nvPr>
            <p:ph type="ftr" sz="quarter" idx="11"/>
          </p:nvPr>
        </p:nvSpPr>
        <p:spPr/>
        <p:txBody>
          <a:bodyPr/>
          <a:lstStyle/>
          <a:p>
            <a:r>
              <a:rPr lang="en-US"/>
              <a:t>FOR POLICY PLANNING AND DEVELOPMENT PURPOSES ONLY</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586697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1" y="0"/>
            <a:ext cx="12192000" cy="9144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50852" y="76201"/>
            <a:ext cx="11431549" cy="762000"/>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150852" y="1219201"/>
            <a:ext cx="11814076" cy="4906964"/>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518276"/>
            <a:ext cx="2844800" cy="365125"/>
          </a:xfrm>
          <a:prstGeom prst="rect">
            <a:avLst/>
          </a:prstGeom>
        </p:spPr>
        <p:txBody>
          <a:bodyPr vert="horz" lIns="121899" tIns="60949" rIns="121899" bIns="60949" rtlCol="0" anchor="ctr"/>
          <a:lstStyle>
            <a:lvl1pPr algn="l">
              <a:defRPr sz="900">
                <a:solidFill>
                  <a:schemeClr val="tx1">
                    <a:tint val="75000"/>
                  </a:schemeClr>
                </a:solidFill>
                <a:latin typeface="Gill Sans MT" pitchFamily="34" charset="0"/>
              </a:defRPr>
            </a:lvl1pPr>
          </a:lstStyle>
          <a:p>
            <a:fld id="{6F7B515B-3BEC-4F90-9353-C1D4025F24D5}" type="datetime1">
              <a:rPr lang="en-US" smtClean="0"/>
              <a:t>4/3/2026</a:t>
            </a:fld>
            <a:endParaRPr lang="en-US"/>
          </a:p>
        </p:txBody>
      </p:sp>
      <p:sp>
        <p:nvSpPr>
          <p:cNvPr id="5" name="Footer Placeholder 4"/>
          <p:cNvSpPr>
            <a:spLocks noGrp="1"/>
          </p:cNvSpPr>
          <p:nvPr>
            <p:ph type="ftr" sz="quarter" idx="3"/>
          </p:nvPr>
        </p:nvSpPr>
        <p:spPr>
          <a:xfrm>
            <a:off x="4165601" y="6518276"/>
            <a:ext cx="3860800" cy="365125"/>
          </a:xfrm>
          <a:prstGeom prst="rect">
            <a:avLst/>
          </a:prstGeom>
        </p:spPr>
        <p:txBody>
          <a:bodyPr vert="horz" lIns="121899" tIns="60949" rIns="121899" bIns="60949" rtlCol="0" anchor="ctr"/>
          <a:lstStyle>
            <a:lvl1pPr algn="ctr">
              <a:defRPr sz="900">
                <a:solidFill>
                  <a:srgbClr val="FF0000"/>
                </a:solidFill>
                <a:latin typeface="Gill Sans MT" pitchFamily="34" charset="0"/>
              </a:defRPr>
            </a:lvl1pPr>
          </a:lstStyle>
          <a:p>
            <a:r>
              <a:rPr lang="en-US"/>
              <a:t>FOR POLICY PLANNING AND DEVELOPMENT PURPOSES ONLY</a:t>
            </a:r>
          </a:p>
        </p:txBody>
      </p:sp>
      <p:sp>
        <p:nvSpPr>
          <p:cNvPr id="6" name="Slide Number Placeholder 5"/>
          <p:cNvSpPr>
            <a:spLocks noGrp="1"/>
          </p:cNvSpPr>
          <p:nvPr>
            <p:ph type="sldNum" sz="quarter" idx="4"/>
          </p:nvPr>
        </p:nvSpPr>
        <p:spPr>
          <a:xfrm>
            <a:off x="11011301" y="6518276"/>
            <a:ext cx="571100" cy="365125"/>
          </a:xfrm>
          <a:prstGeom prst="rect">
            <a:avLst/>
          </a:prstGeom>
        </p:spPr>
        <p:txBody>
          <a:bodyPr vert="horz" lIns="121899" tIns="60949" rIns="121899" bIns="60949" rtlCol="0" anchor="ctr"/>
          <a:lstStyle>
            <a:lvl1pPr algn="r">
              <a:defRPr sz="900">
                <a:solidFill>
                  <a:schemeClr val="tx1">
                    <a:tint val="75000"/>
                  </a:schemeClr>
                </a:solidFill>
                <a:latin typeface="Gill Sans MT" pitchFamily="34" charset="0"/>
              </a:defRPr>
            </a:lvl1pPr>
          </a:lstStyle>
          <a:p>
            <a:fld id="{48F239AC-B64B-47D9-9A99-24B0D39D1C15}" type="slidenum">
              <a:rPr lang="en-US" smtClean="0"/>
              <a:pPr/>
              <a:t>‹#›</a:t>
            </a:fld>
            <a:endParaRPr lang="en-US"/>
          </a:p>
        </p:txBody>
      </p:sp>
      <p:pic>
        <p:nvPicPr>
          <p:cNvPr id="1026" name="Picture 2" descr="Seal of Massachusetts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55169" y="76200"/>
            <a:ext cx="762198"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2247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801" r:id="rId6"/>
    <p:sldLayoutId id="2147483802" r:id="rId7"/>
    <p:sldLayoutId id="2147483803" r:id="rId8"/>
    <p:sldLayoutId id="2147483804" r:id="rId9"/>
    <p:sldLayoutId id="2147483805" r:id="rId10"/>
    <p:sldLayoutId id="2147483806" r:id="rId11"/>
  </p:sldLayoutIdLst>
  <p:hf hdr="0" ftr="0" dt="0"/>
  <p:txStyles>
    <p:titleStyle>
      <a:lvl1pPr algn="l" defTabSz="1218987" rtl="0" eaLnBrk="1" latinLnBrk="0" hangingPunct="1">
        <a:spcBef>
          <a:spcPct val="0"/>
        </a:spcBef>
        <a:buNone/>
        <a:defRPr sz="2800" kern="1200">
          <a:solidFill>
            <a:schemeClr val="bg1"/>
          </a:solidFill>
          <a:latin typeface="Gill Sans MT" pitchFamily="34" charset="0"/>
          <a:ea typeface="+mj-ea"/>
          <a:cs typeface="+mj-cs"/>
        </a:defRPr>
      </a:lvl1pPr>
    </p:titleStyle>
    <p:body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1" y="0"/>
            <a:ext cx="12192000" cy="9144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50852" y="76201"/>
            <a:ext cx="11431549" cy="762000"/>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150852" y="1219201"/>
            <a:ext cx="11814076" cy="4906964"/>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518276"/>
            <a:ext cx="2844800" cy="365125"/>
          </a:xfrm>
          <a:prstGeom prst="rect">
            <a:avLst/>
          </a:prstGeom>
        </p:spPr>
        <p:txBody>
          <a:bodyPr vert="horz" lIns="121899" tIns="60949" rIns="121899" bIns="60949" rtlCol="0" anchor="ctr"/>
          <a:lstStyle>
            <a:lvl1pPr algn="l">
              <a:defRPr sz="900">
                <a:solidFill>
                  <a:schemeClr val="tx1">
                    <a:tint val="75000"/>
                  </a:schemeClr>
                </a:solidFill>
                <a:latin typeface="Gill Sans MT" pitchFamily="34" charset="0"/>
              </a:defRPr>
            </a:lvl1pPr>
          </a:lstStyle>
          <a:p>
            <a:fld id="{EBDFEF33-F927-4576-A051-10B12CD785AA}" type="datetime1">
              <a:rPr lang="en-US" smtClean="0"/>
              <a:t>4/3/2026</a:t>
            </a:fld>
            <a:endParaRPr lang="en-US"/>
          </a:p>
        </p:txBody>
      </p:sp>
      <p:sp>
        <p:nvSpPr>
          <p:cNvPr id="5" name="Footer Placeholder 4"/>
          <p:cNvSpPr>
            <a:spLocks noGrp="1"/>
          </p:cNvSpPr>
          <p:nvPr>
            <p:ph type="ftr" sz="quarter" idx="3"/>
          </p:nvPr>
        </p:nvSpPr>
        <p:spPr>
          <a:xfrm>
            <a:off x="4165601" y="6518276"/>
            <a:ext cx="3860800" cy="365125"/>
          </a:xfrm>
          <a:prstGeom prst="rect">
            <a:avLst/>
          </a:prstGeom>
        </p:spPr>
        <p:txBody>
          <a:bodyPr vert="horz" lIns="121899" tIns="60949" rIns="121899" bIns="60949" rtlCol="0" anchor="ctr"/>
          <a:lstStyle>
            <a:lvl1pPr algn="ctr">
              <a:defRPr sz="900">
                <a:solidFill>
                  <a:srgbClr val="FF0000"/>
                </a:solidFill>
                <a:latin typeface="Gill Sans MT" pitchFamily="34" charset="0"/>
              </a:defRPr>
            </a:lvl1pPr>
          </a:lstStyle>
          <a:p>
            <a:r>
              <a:rPr lang="en-US"/>
              <a:t>FOR POLICY PLANNING AND DEVELOPMENT PURPOSES ONLY</a:t>
            </a:r>
          </a:p>
        </p:txBody>
      </p:sp>
      <p:sp>
        <p:nvSpPr>
          <p:cNvPr id="6" name="Slide Number Placeholder 5"/>
          <p:cNvSpPr>
            <a:spLocks noGrp="1"/>
          </p:cNvSpPr>
          <p:nvPr>
            <p:ph type="sldNum" sz="quarter" idx="4"/>
          </p:nvPr>
        </p:nvSpPr>
        <p:spPr>
          <a:xfrm>
            <a:off x="11011301" y="6518276"/>
            <a:ext cx="571100" cy="365125"/>
          </a:xfrm>
          <a:prstGeom prst="rect">
            <a:avLst/>
          </a:prstGeom>
        </p:spPr>
        <p:txBody>
          <a:bodyPr vert="horz" lIns="121899" tIns="60949" rIns="121899" bIns="60949" rtlCol="0" anchor="ctr"/>
          <a:lstStyle>
            <a:lvl1pPr algn="r">
              <a:defRPr sz="900">
                <a:solidFill>
                  <a:schemeClr val="tx1">
                    <a:tint val="75000"/>
                  </a:schemeClr>
                </a:solidFill>
                <a:latin typeface="Gill Sans MT" pitchFamily="34" charset="0"/>
              </a:defRPr>
            </a:lvl1pPr>
          </a:lstStyle>
          <a:p>
            <a:fld id="{48F239AC-B64B-47D9-9A99-24B0D39D1C15}" type="slidenum">
              <a:rPr lang="en-US" smtClean="0"/>
              <a:pPr/>
              <a:t>‹#›</a:t>
            </a:fld>
            <a:endParaRPr lang="en-US"/>
          </a:p>
        </p:txBody>
      </p:sp>
      <p:pic>
        <p:nvPicPr>
          <p:cNvPr id="1026" name="Picture 2" descr="Seal of Massachusetts - Wikipedia"/>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1355169" y="76200"/>
            <a:ext cx="762198"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0349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73" r:id="rId12"/>
    <p:sldLayoutId id="2147483774" r:id="rId13"/>
  </p:sldLayoutIdLst>
  <p:hf hdr="0" ftr="0" dt="0"/>
  <p:txStyles>
    <p:titleStyle>
      <a:lvl1pPr algn="l" defTabSz="1218987" rtl="0" eaLnBrk="1" latinLnBrk="0" hangingPunct="1">
        <a:spcBef>
          <a:spcPct val="0"/>
        </a:spcBef>
        <a:buNone/>
        <a:defRPr sz="2800" kern="1200">
          <a:solidFill>
            <a:schemeClr val="bg1"/>
          </a:solidFill>
          <a:latin typeface="Gill Sans MT" pitchFamily="34" charset="0"/>
          <a:ea typeface="+mj-ea"/>
          <a:cs typeface="+mj-cs"/>
        </a:defRPr>
      </a:lvl1pPr>
    </p:titleStyle>
    <p:body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 y="0"/>
            <a:ext cx="12192000" cy="9144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50852" y="76201"/>
            <a:ext cx="11431549" cy="762000"/>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150852" y="1219201"/>
            <a:ext cx="11814076" cy="4906964"/>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518276"/>
            <a:ext cx="2844800" cy="365125"/>
          </a:xfrm>
          <a:prstGeom prst="rect">
            <a:avLst/>
          </a:prstGeom>
        </p:spPr>
        <p:txBody>
          <a:bodyPr vert="horz" lIns="121899" tIns="60949" rIns="121899" bIns="60949" rtlCol="0" anchor="ctr"/>
          <a:lstStyle>
            <a:lvl1pPr algn="l">
              <a:defRPr sz="900">
                <a:solidFill>
                  <a:schemeClr val="tx1">
                    <a:tint val="75000"/>
                  </a:schemeClr>
                </a:solidFill>
                <a:latin typeface="Gill Sans MT" pitchFamily="34" charset="0"/>
              </a:defRPr>
            </a:lvl1pPr>
          </a:lstStyle>
          <a:p>
            <a:fld id="{B709EE63-BAFF-400C-A479-47A2140E05C2}" type="datetime1">
              <a:rPr lang="en-US" smtClean="0"/>
              <a:t>4/3/2026</a:t>
            </a:fld>
            <a:endParaRPr lang="en-US"/>
          </a:p>
        </p:txBody>
      </p:sp>
      <p:sp>
        <p:nvSpPr>
          <p:cNvPr id="5" name="Footer Placeholder 4"/>
          <p:cNvSpPr>
            <a:spLocks noGrp="1"/>
          </p:cNvSpPr>
          <p:nvPr>
            <p:ph type="ftr" sz="quarter" idx="3"/>
          </p:nvPr>
        </p:nvSpPr>
        <p:spPr>
          <a:xfrm>
            <a:off x="4165601" y="6518276"/>
            <a:ext cx="3860800" cy="365125"/>
          </a:xfrm>
          <a:prstGeom prst="rect">
            <a:avLst/>
          </a:prstGeom>
        </p:spPr>
        <p:txBody>
          <a:bodyPr vert="horz" lIns="121899" tIns="60949" rIns="121899" bIns="60949" rtlCol="0" anchor="ctr"/>
          <a:lstStyle>
            <a:lvl1pPr algn="ctr">
              <a:defRPr sz="900">
                <a:solidFill>
                  <a:srgbClr val="FF0000"/>
                </a:solidFill>
                <a:latin typeface="Gill Sans MT" pitchFamily="34" charset="0"/>
              </a:defRPr>
            </a:lvl1pPr>
          </a:lstStyle>
          <a:p>
            <a:r>
              <a:rPr lang="en-US"/>
              <a:t>FOR POLICY PLANNING AND DEVELOPMENT PURPOSES ONLY</a:t>
            </a:r>
          </a:p>
        </p:txBody>
      </p:sp>
      <p:sp>
        <p:nvSpPr>
          <p:cNvPr id="6" name="Slide Number Placeholder 5"/>
          <p:cNvSpPr>
            <a:spLocks noGrp="1"/>
          </p:cNvSpPr>
          <p:nvPr>
            <p:ph type="sldNum" sz="quarter" idx="4"/>
          </p:nvPr>
        </p:nvSpPr>
        <p:spPr>
          <a:xfrm>
            <a:off x="8737601" y="6518276"/>
            <a:ext cx="2844800" cy="365125"/>
          </a:xfrm>
          <a:prstGeom prst="rect">
            <a:avLst/>
          </a:prstGeom>
        </p:spPr>
        <p:txBody>
          <a:bodyPr vert="horz" lIns="121899" tIns="60949" rIns="121899" bIns="60949" rtlCol="0" anchor="ctr"/>
          <a:lstStyle>
            <a:lvl1pPr algn="r">
              <a:defRPr sz="900">
                <a:solidFill>
                  <a:schemeClr val="tx1">
                    <a:tint val="75000"/>
                  </a:schemeClr>
                </a:solidFill>
                <a:latin typeface="Gill Sans MT" pitchFamily="34" charset="0"/>
              </a:defRPr>
            </a:lvl1pPr>
          </a:lstStyle>
          <a:p>
            <a:fld id="{48F239AC-B64B-47D9-9A99-24B0D39D1C15}" type="slidenum">
              <a:rPr lang="en-US" smtClean="0"/>
              <a:pPr/>
              <a:t>‹#›</a:t>
            </a:fld>
            <a:endParaRPr lang="en-US"/>
          </a:p>
        </p:txBody>
      </p:sp>
      <p:pic>
        <p:nvPicPr>
          <p:cNvPr id="1026" name="Picture 2" descr="Seal of Massachusetts - Wikipedia"/>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355169" y="76200"/>
            <a:ext cx="762198"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90113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hf hdr="0" ftr="0" dt="0"/>
  <p:txStyles>
    <p:titleStyle>
      <a:lvl1pPr algn="l" defTabSz="1218987" rtl="0" eaLnBrk="1" latinLnBrk="0" hangingPunct="1">
        <a:spcBef>
          <a:spcPct val="0"/>
        </a:spcBef>
        <a:buNone/>
        <a:defRPr sz="2800" kern="1200">
          <a:solidFill>
            <a:schemeClr val="bg1"/>
          </a:solidFill>
          <a:latin typeface="Gill Sans MT" pitchFamily="34" charset="0"/>
          <a:ea typeface="+mj-ea"/>
          <a:cs typeface="+mj-cs"/>
        </a:defRPr>
      </a:lvl1pPr>
    </p:titleStyle>
    <p:body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1" y="0"/>
            <a:ext cx="12192000" cy="9144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50852" y="76201"/>
            <a:ext cx="11431549" cy="762000"/>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150852" y="1219201"/>
            <a:ext cx="11814076" cy="4906964"/>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518276"/>
            <a:ext cx="2844800" cy="365125"/>
          </a:xfrm>
          <a:prstGeom prst="rect">
            <a:avLst/>
          </a:prstGeom>
        </p:spPr>
        <p:txBody>
          <a:bodyPr vert="horz" lIns="121899" tIns="60949" rIns="121899" bIns="60949" rtlCol="0" anchor="ctr"/>
          <a:lstStyle>
            <a:lvl1pPr algn="l">
              <a:defRPr sz="900">
                <a:solidFill>
                  <a:schemeClr val="tx1">
                    <a:tint val="75000"/>
                  </a:schemeClr>
                </a:solidFill>
                <a:latin typeface="Gill Sans MT" pitchFamily="34" charset="0"/>
              </a:defRPr>
            </a:lvl1pPr>
          </a:lstStyle>
          <a:p>
            <a:fld id="{2CFA0200-3E38-42AC-AFEA-26B848C48108}" type="datetime1">
              <a:rPr lang="en-US" smtClean="0"/>
              <a:t>4/3/2026</a:t>
            </a:fld>
            <a:endParaRPr lang="en-US"/>
          </a:p>
        </p:txBody>
      </p:sp>
      <p:sp>
        <p:nvSpPr>
          <p:cNvPr id="5" name="Footer Placeholder 4"/>
          <p:cNvSpPr>
            <a:spLocks noGrp="1"/>
          </p:cNvSpPr>
          <p:nvPr>
            <p:ph type="ftr" sz="quarter" idx="3"/>
          </p:nvPr>
        </p:nvSpPr>
        <p:spPr>
          <a:xfrm>
            <a:off x="4165601" y="6518276"/>
            <a:ext cx="3860800" cy="365125"/>
          </a:xfrm>
          <a:prstGeom prst="rect">
            <a:avLst/>
          </a:prstGeom>
        </p:spPr>
        <p:txBody>
          <a:bodyPr vert="horz" lIns="121899" tIns="60949" rIns="121899" bIns="60949" rtlCol="0" anchor="ctr"/>
          <a:lstStyle>
            <a:lvl1pPr algn="ctr">
              <a:defRPr sz="900">
                <a:solidFill>
                  <a:srgbClr val="FF0000"/>
                </a:solidFill>
                <a:latin typeface="Gill Sans MT" pitchFamily="34" charset="0"/>
              </a:defRPr>
            </a:lvl1pPr>
          </a:lstStyle>
          <a:p>
            <a:r>
              <a:rPr lang="en-US"/>
              <a:t>FOR POLICY PLANNING AND DEVELOPMENT PURPOSES ONLY</a:t>
            </a:r>
          </a:p>
        </p:txBody>
      </p:sp>
      <p:sp>
        <p:nvSpPr>
          <p:cNvPr id="6" name="Slide Number Placeholder 5"/>
          <p:cNvSpPr>
            <a:spLocks noGrp="1"/>
          </p:cNvSpPr>
          <p:nvPr>
            <p:ph type="sldNum" sz="quarter" idx="4"/>
          </p:nvPr>
        </p:nvSpPr>
        <p:spPr>
          <a:xfrm>
            <a:off x="8737601" y="6518276"/>
            <a:ext cx="2844800" cy="365125"/>
          </a:xfrm>
          <a:prstGeom prst="rect">
            <a:avLst/>
          </a:prstGeom>
        </p:spPr>
        <p:txBody>
          <a:bodyPr vert="horz" lIns="121899" tIns="60949" rIns="121899" bIns="60949" rtlCol="0" anchor="ctr"/>
          <a:lstStyle>
            <a:lvl1pPr algn="r">
              <a:defRPr sz="900">
                <a:solidFill>
                  <a:schemeClr val="tx1">
                    <a:tint val="75000"/>
                  </a:schemeClr>
                </a:solidFill>
                <a:latin typeface="Gill Sans MT" pitchFamily="34" charset="0"/>
              </a:defRPr>
            </a:lvl1pPr>
          </a:lstStyle>
          <a:p>
            <a:fld id="{48F239AC-B64B-47D9-9A99-24B0D39D1C15}" type="slidenum">
              <a:rPr lang="en-US" smtClean="0"/>
              <a:pPr/>
              <a:t>‹#›</a:t>
            </a:fld>
            <a:endParaRPr lang="en-US"/>
          </a:p>
        </p:txBody>
      </p:sp>
      <p:pic>
        <p:nvPicPr>
          <p:cNvPr id="1026" name="Picture 2" descr="Seal of Massachusetts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55169" y="76200"/>
            <a:ext cx="762198"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838284"/>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798" r:id="rId5"/>
    <p:sldLayoutId id="2147483781" r:id="rId6"/>
    <p:sldLayoutId id="2147483782" r:id="rId7"/>
    <p:sldLayoutId id="2147483783" r:id="rId8"/>
    <p:sldLayoutId id="2147483784" r:id="rId9"/>
    <p:sldLayoutId id="2147483785" r:id="rId10"/>
    <p:sldLayoutId id="2147483786" r:id="rId11"/>
  </p:sldLayoutIdLst>
  <p:hf hdr="0" ftr="0" dt="0"/>
  <p:txStyles>
    <p:titleStyle>
      <a:lvl1pPr algn="l" defTabSz="1218987" rtl="0" eaLnBrk="1" latinLnBrk="0" hangingPunct="1">
        <a:spcBef>
          <a:spcPct val="0"/>
        </a:spcBef>
        <a:buNone/>
        <a:defRPr sz="2800" kern="1200">
          <a:solidFill>
            <a:schemeClr val="bg1"/>
          </a:solidFill>
          <a:latin typeface="Gill Sans MT" pitchFamily="34" charset="0"/>
          <a:ea typeface="+mj-ea"/>
          <a:cs typeface="+mj-cs"/>
        </a:defRPr>
      </a:lvl1pPr>
    </p:titleStyle>
    <p:body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1" y="0"/>
            <a:ext cx="12192000" cy="9144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50852" y="76201"/>
            <a:ext cx="11431549" cy="762000"/>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150852" y="1219201"/>
            <a:ext cx="11814076" cy="4906964"/>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518276"/>
            <a:ext cx="2844800" cy="365125"/>
          </a:xfrm>
          <a:prstGeom prst="rect">
            <a:avLst/>
          </a:prstGeom>
        </p:spPr>
        <p:txBody>
          <a:bodyPr vert="horz" lIns="121899" tIns="60949" rIns="121899" bIns="60949" rtlCol="0" anchor="ctr"/>
          <a:lstStyle>
            <a:lvl1pPr algn="l">
              <a:defRPr sz="900">
                <a:solidFill>
                  <a:schemeClr val="tx1">
                    <a:tint val="75000"/>
                  </a:schemeClr>
                </a:solidFill>
                <a:latin typeface="Gill Sans MT" pitchFamily="34" charset="0"/>
              </a:defRPr>
            </a:lvl1pPr>
          </a:lstStyle>
          <a:p>
            <a:fld id="{86D8D9FA-8BCB-48B5-84F1-A9D316661198}" type="datetime1">
              <a:rPr lang="en-US" smtClean="0"/>
              <a:t>4/3/2026</a:t>
            </a:fld>
            <a:endParaRPr lang="en-US"/>
          </a:p>
        </p:txBody>
      </p:sp>
      <p:sp>
        <p:nvSpPr>
          <p:cNvPr id="5" name="Footer Placeholder 4"/>
          <p:cNvSpPr>
            <a:spLocks noGrp="1"/>
          </p:cNvSpPr>
          <p:nvPr>
            <p:ph type="ftr" sz="quarter" idx="3"/>
          </p:nvPr>
        </p:nvSpPr>
        <p:spPr>
          <a:xfrm>
            <a:off x="4165601" y="6518276"/>
            <a:ext cx="3860800" cy="365125"/>
          </a:xfrm>
          <a:prstGeom prst="rect">
            <a:avLst/>
          </a:prstGeom>
        </p:spPr>
        <p:txBody>
          <a:bodyPr vert="horz" lIns="121899" tIns="60949" rIns="121899" bIns="60949" rtlCol="0" anchor="ctr"/>
          <a:lstStyle>
            <a:lvl1pPr algn="ctr">
              <a:defRPr sz="900">
                <a:solidFill>
                  <a:srgbClr val="FF0000"/>
                </a:solidFill>
                <a:latin typeface="Gill Sans MT" pitchFamily="34" charset="0"/>
              </a:defRPr>
            </a:lvl1pPr>
          </a:lstStyle>
          <a:p>
            <a:r>
              <a:rPr lang="en-US"/>
              <a:t>FOR POLICY PLANNING AND DEVELOPMENT PURPOSES ONLY</a:t>
            </a:r>
          </a:p>
        </p:txBody>
      </p:sp>
      <p:sp>
        <p:nvSpPr>
          <p:cNvPr id="6" name="Slide Number Placeholder 5"/>
          <p:cNvSpPr>
            <a:spLocks noGrp="1"/>
          </p:cNvSpPr>
          <p:nvPr>
            <p:ph type="sldNum" sz="quarter" idx="4"/>
          </p:nvPr>
        </p:nvSpPr>
        <p:spPr>
          <a:xfrm>
            <a:off x="8737601" y="6518276"/>
            <a:ext cx="2844800" cy="365125"/>
          </a:xfrm>
          <a:prstGeom prst="rect">
            <a:avLst/>
          </a:prstGeom>
        </p:spPr>
        <p:txBody>
          <a:bodyPr vert="horz" lIns="121899" tIns="60949" rIns="121899" bIns="60949" rtlCol="0" anchor="ctr"/>
          <a:lstStyle>
            <a:lvl1pPr algn="r">
              <a:defRPr sz="900">
                <a:solidFill>
                  <a:schemeClr val="tx1">
                    <a:tint val="75000"/>
                  </a:schemeClr>
                </a:solidFill>
                <a:latin typeface="Gill Sans MT" pitchFamily="34" charset="0"/>
              </a:defRPr>
            </a:lvl1pPr>
          </a:lstStyle>
          <a:p>
            <a:fld id="{48F239AC-B64B-47D9-9A99-24B0D39D1C15}" type="slidenum">
              <a:rPr lang="en-US" smtClean="0"/>
              <a:pPr/>
              <a:t>‹#›</a:t>
            </a:fld>
            <a:endParaRPr lang="en-US"/>
          </a:p>
        </p:txBody>
      </p:sp>
      <p:pic>
        <p:nvPicPr>
          <p:cNvPr id="1026" name="Picture 2" descr="Seal of Massachusetts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55169" y="76200"/>
            <a:ext cx="762198"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85906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hf hdr="0" ftr="0" dt="0"/>
  <p:txStyles>
    <p:titleStyle>
      <a:lvl1pPr algn="l" defTabSz="1218987" rtl="0" eaLnBrk="1" latinLnBrk="0" hangingPunct="1">
        <a:spcBef>
          <a:spcPct val="0"/>
        </a:spcBef>
        <a:buNone/>
        <a:defRPr sz="2800" kern="1200">
          <a:solidFill>
            <a:schemeClr val="bg1"/>
          </a:solidFill>
          <a:latin typeface="Gill Sans MT" pitchFamily="34" charset="0"/>
          <a:ea typeface="+mj-ea"/>
          <a:cs typeface="+mj-cs"/>
        </a:defRPr>
      </a:lvl1pPr>
    </p:titleStyle>
    <p:body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notesSlide" Target="../notesSlides/notesSlide11.xml"/><Relationship Id="rId1" Type="http://schemas.openxmlformats.org/officeDocument/2006/relationships/slideLayout" Target="../slideLayouts/slideLayout38.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14.svg"/><Relationship Id="rId4" Type="http://schemas.openxmlformats.org/officeDocument/2006/relationships/image" Target="../media/image20.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applyhousinghelp.mass.gov/"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applyhousinghelp.mass.gov/"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s://applyhousinghelp.mass.gov/s/casesearch/?language=en_US"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s://www.mass.gov/doc/landlord-portal-reference-guide-0/download" TargetMode="External"/><Relationship Id="rId3" Type="http://schemas.openxmlformats.org/officeDocument/2006/relationships/notesSlide" Target="../notesSlides/notesSlide48.xml"/><Relationship Id="rId7" Type="http://schemas.openxmlformats.org/officeDocument/2006/relationships/hyperlink" Target="https://www.mass.gov/doc/tenant-portal-reference-guide/download" TargetMode="External"/><Relationship Id="rId2" Type="http://schemas.openxmlformats.org/officeDocument/2006/relationships/slideLayout" Target="../slideLayouts/slideLayout49.xml"/><Relationship Id="rId1" Type="http://schemas.openxmlformats.org/officeDocument/2006/relationships/tags" Target="../tags/tag27.xml"/><Relationship Id="rId6" Type="http://schemas.openxmlformats.org/officeDocument/2006/relationships/hyperlink" Target="https://www.mass.gov/decision-tree/check-if-youre-eligible-for-raft" TargetMode="External"/><Relationship Id="rId5" Type="http://schemas.openxmlformats.org/officeDocument/2006/relationships/image" Target="../media/image38.png"/><Relationship Id="rId4" Type="http://schemas.openxmlformats.org/officeDocument/2006/relationships/hyperlink" Target="https://www.mass.gov/info-details/raft-public-resource-and-training-portal" TargetMode="External"/><Relationship Id="rId9" Type="http://schemas.openxmlformats.org/officeDocument/2006/relationships/hyperlink" Target="https://hedfuel.azurewebsites.net/raa.aspx"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10.svg"/><Relationship Id="rId2" Type="http://schemas.openxmlformats.org/officeDocument/2006/relationships/tags" Target="../tags/tag18.xml"/><Relationship Id="rId1" Type="http://schemas.openxmlformats.org/officeDocument/2006/relationships/themeOverride" Target="../theme/themeOverride1.xml"/><Relationship Id="rId6" Type="http://schemas.openxmlformats.org/officeDocument/2006/relationships/image" Target="../media/image9.svg"/><Relationship Id="rId5" Type="http://schemas.openxmlformats.org/officeDocument/2006/relationships/image" Target="../media/image8.sv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4B28FB-993C-4994-A66C-D6406A79B2DA}"/>
              </a:ext>
            </a:extLst>
          </p:cNvPr>
          <p:cNvSpPr>
            <a:spLocks noGrp="1"/>
          </p:cNvSpPr>
          <p:nvPr>
            <p:ph type="title" idx="4294967295"/>
          </p:nvPr>
        </p:nvSpPr>
        <p:spPr>
          <a:xfrm>
            <a:off x="849805" y="2165954"/>
            <a:ext cx="10384971" cy="3554193"/>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Gill Sans MT"/>
                <a:ea typeface="+mn-ea"/>
                <a:cs typeface="+mn-cs"/>
              </a:rPr>
              <a:t>FY26 RAFT Policies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Gill Sans M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lt1"/>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chemeClr val="tx1"/>
                </a:solidFill>
                <a:effectLst/>
                <a:uLnTx/>
                <a:uFillTx/>
                <a:latin typeface="Gill Sans MT" panose="020B0502020104020203"/>
                <a:ea typeface="+mn-ea"/>
                <a:cs typeface="+mn-cs"/>
              </a:rPr>
              <a:t>Community-Based Organization (CBO) Training</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tx1">
                  <a:lumMod val="95000"/>
                  <a:lumOff val="5000"/>
                </a:schemeClr>
              </a:solidFill>
              <a:effectLst/>
              <a:uLnTx/>
              <a:uFillTx/>
              <a:latin typeface="Gill Sans M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Gill Sans MT"/>
                <a:ea typeface="+mn-ea"/>
                <a:cs typeface="+mn-cs"/>
              </a:rPr>
              <a:t>October 30 and November 5, 2025</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36F47AB2-A583-44B9-8FEE-BEE7FEB385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239AC-B64B-47D9-9A99-24B0D39D1C15}" type="slidenum">
              <a:rPr kumimoji="0" lang="en-US" sz="900" b="0" i="0" u="none" strike="noStrike" kern="1200" cap="none" spc="0" normalizeH="0" baseline="0" noProof="0" smtClean="0">
                <a:ln>
                  <a:noFill/>
                </a:ln>
                <a:solidFill>
                  <a:prstClr val="black">
                    <a:tint val="75000"/>
                  </a:prstClr>
                </a:solidFill>
                <a:effectLst/>
                <a:uLnTx/>
                <a:uFillTx/>
                <a:latin typeface="Gill Sans MT"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a:ln>
                <a:noFill/>
              </a:ln>
              <a:solidFill>
                <a:prstClr val="black">
                  <a:tint val="75000"/>
                </a:prstClr>
              </a:solidFill>
              <a:effectLst/>
              <a:uLnTx/>
              <a:uFillTx/>
              <a:latin typeface="Gill Sans MT" pitchFamily="34" charset="0"/>
              <a:ea typeface="+mn-ea"/>
              <a:cs typeface="+mn-cs"/>
            </a:endParaRPr>
          </a:p>
        </p:txBody>
      </p:sp>
    </p:spTree>
    <p:custDataLst>
      <p:tags r:id="rId1"/>
    </p:custDataLst>
    <p:extLst>
      <p:ext uri="{BB962C8B-B14F-4D97-AF65-F5344CB8AC3E}">
        <p14:creationId xmlns:p14="http://schemas.microsoft.com/office/powerpoint/2010/main" val="2068977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9457-80A3-495C-9438-2EDEF9F6662F}"/>
              </a:ext>
            </a:extLst>
          </p:cNvPr>
          <p:cNvSpPr>
            <a:spLocks noGrp="1"/>
          </p:cNvSpPr>
          <p:nvPr>
            <p:ph type="title"/>
          </p:nvPr>
        </p:nvSpPr>
        <p:spPr>
          <a:xfrm>
            <a:off x="688157" y="2514840"/>
            <a:ext cx="11142481" cy="1828319"/>
          </a:xfrm>
        </p:spPr>
        <p:txBody>
          <a:bodyPr>
            <a:normAutofit/>
          </a:bodyPr>
          <a:lstStyle/>
          <a:p>
            <a:pPr algn="ctr"/>
            <a:r>
              <a:rPr lang="en-US" sz="3600" dirty="0">
                <a:latin typeface="Gill Sans MT"/>
              </a:rPr>
              <a:t>RAFT Policy Overview</a:t>
            </a:r>
            <a:endParaRPr lang="en-US" sz="3600" dirty="0"/>
          </a:p>
        </p:txBody>
      </p:sp>
      <p:sp>
        <p:nvSpPr>
          <p:cNvPr id="3" name="Slide Number Placeholder 2">
            <a:extLst>
              <a:ext uri="{FF2B5EF4-FFF2-40B4-BE49-F238E27FC236}">
                <a16:creationId xmlns:a16="http://schemas.microsoft.com/office/drawing/2014/main" id="{8851312E-913C-4C89-807B-551C5E1A24A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239AC-B64B-47D9-9A99-24B0D39D1C15}" type="slidenum">
              <a:rPr kumimoji="0" lang="en-US" sz="900" b="0" i="0" u="none" strike="noStrike" kern="1200" cap="none" spc="0" normalizeH="0" baseline="0" noProof="0" smtClean="0">
                <a:ln>
                  <a:noFill/>
                </a:ln>
                <a:solidFill>
                  <a:prstClr val="black">
                    <a:tint val="75000"/>
                  </a:prstClr>
                </a:solidFill>
                <a:effectLst/>
                <a:uLnTx/>
                <a:uFillTx/>
                <a:latin typeface="Gill Sans MT"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prstClr val="black">
                  <a:tint val="75000"/>
                </a:prstClr>
              </a:solidFill>
              <a:effectLst/>
              <a:uLnTx/>
              <a:uFillTx/>
              <a:latin typeface="Gill Sans MT" pitchFamily="34" charset="0"/>
              <a:ea typeface="+mn-ea"/>
              <a:cs typeface="+mn-cs"/>
            </a:endParaRPr>
          </a:p>
        </p:txBody>
      </p:sp>
    </p:spTree>
    <p:custDataLst>
      <p:tags r:id="rId1"/>
    </p:custDataLst>
    <p:extLst>
      <p:ext uri="{BB962C8B-B14F-4D97-AF65-F5344CB8AC3E}">
        <p14:creationId xmlns:p14="http://schemas.microsoft.com/office/powerpoint/2010/main" val="676417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E7221AA-C198-4AE5-AD1A-46D6DA40DA4B}"/>
              </a:ext>
            </a:extLst>
          </p:cNvPr>
          <p:cNvSpPr txBox="1">
            <a:spLocks noGrp="1"/>
          </p:cNvSpPr>
          <p:nvPr>
            <p:ph type="title" idx="4294967295"/>
          </p:nvPr>
        </p:nvSpPr>
        <p:spPr>
          <a:xfrm>
            <a:off x="150852" y="76201"/>
            <a:ext cx="11431549" cy="762000"/>
          </a:xfrm>
          <a:prstGeom prst="rect">
            <a:avLst/>
          </a:prstGeom>
          <a:noFill/>
          <a:ln>
            <a:noFill/>
            <a:prstDash/>
          </a:ln>
          <a:effectLst/>
        </p:spPr>
        <p:txBody>
          <a:bodyPr rot="0" spcFirstLastPara="0" vertOverflow="overflow" horzOverflow="overflow" vert="horz" wrap="square" lIns="121899" tIns="60949" rIns="121899" bIns="60949" numCol="1" spcCol="0" rtlCol="0" fromWordArt="0" anchor="ctr" anchorCtr="0" forceAA="0" compatLnSpc="1">
            <a:prstTxWarp prst="textNoShape">
              <a:avLst/>
            </a:prstTxWarp>
            <a:normAutofit/>
          </a:bodyPr>
          <a:lstStyle>
            <a:lvl1pPr algn="l" defTabSz="1218987" rtl="0" eaLnBrk="1" latinLnBrk="0" hangingPunct="1">
              <a:spcBef>
                <a:spcPct val="0"/>
              </a:spcBef>
              <a:buNone/>
              <a:defRPr sz="2800" kern="1200">
                <a:solidFill>
                  <a:schemeClr val="bg1"/>
                </a:solidFill>
                <a:latin typeface="Gill Sans MT" pitchFamily="34" charset="0"/>
                <a:ea typeface="+mj-ea"/>
                <a:cs typeface="+mj-cs"/>
              </a:defRPr>
            </a:lvl1pPr>
          </a:lstStyle>
          <a:p>
            <a:pPr marL="0" marR="0" lvl="0" indent="0" algn="l" defTabSz="1218987"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Gill Sans MT" pitchFamily="34" charset="0"/>
                <a:ea typeface="+mj-ea"/>
                <a:cs typeface="+mj-cs"/>
              </a:rPr>
              <a:t>Policy Overview</a:t>
            </a:r>
          </a:p>
        </p:txBody>
      </p:sp>
      <p:sp>
        <p:nvSpPr>
          <p:cNvPr id="22" name="Content Placeholder 2">
            <a:extLst>
              <a:ext uri="{FF2B5EF4-FFF2-40B4-BE49-F238E27FC236}">
                <a16:creationId xmlns:a16="http://schemas.microsoft.com/office/drawing/2014/main" id="{394618AB-A77E-4B7E-B22C-77B6ACE232E2}"/>
              </a:ext>
              <a:ext uri="{C183D7F6-B498-43B3-948B-1728B52AA6E4}">
                <adec:decorative xmlns:adec="http://schemas.microsoft.com/office/drawing/2017/decorative" val="1"/>
              </a:ext>
            </a:extLst>
          </p:cNvPr>
          <p:cNvSpPr txBox="1">
            <a:spLocks/>
          </p:cNvSpPr>
          <p:nvPr/>
        </p:nvSpPr>
        <p:spPr>
          <a:xfrm>
            <a:off x="272278" y="2425700"/>
            <a:ext cx="5258573" cy="3924300"/>
          </a:xfrm>
          <a:prstGeom prst="rect">
            <a:avLst/>
          </a:prstGeom>
        </p:spPr>
        <p:txBody>
          <a:bodyPr vert="horz" lIns="121899" tIns="60949" rIns="121899" bIns="60949" rtlCol="0">
            <a:normAutofit/>
          </a:bodyPr>
          <a:lst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609494" marR="0" lvl="1" indent="0" algn="l" defTabSz="1218987"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a:ln>
                <a:noFill/>
              </a:ln>
              <a:solidFill>
                <a:prstClr val="black"/>
              </a:solidFill>
              <a:effectLst/>
              <a:uLnTx/>
              <a:uFillTx/>
              <a:latin typeface="Gill Sans MT" pitchFamily="34" charset="0"/>
              <a:ea typeface="+mn-ea"/>
              <a:cs typeface="+mn-cs"/>
            </a:endParaRPr>
          </a:p>
        </p:txBody>
      </p:sp>
      <p:sp>
        <p:nvSpPr>
          <p:cNvPr id="13" name="Rectangle 12">
            <a:extLst>
              <a:ext uri="{FF2B5EF4-FFF2-40B4-BE49-F238E27FC236}">
                <a16:creationId xmlns:a16="http://schemas.microsoft.com/office/drawing/2014/main" id="{8421F3CE-639F-470C-BA4B-DFCA6077C728}"/>
              </a:ext>
              <a:ext uri="{C183D7F6-B498-43B3-948B-1728B52AA6E4}">
                <adec:decorative xmlns:adec="http://schemas.microsoft.com/office/drawing/2017/decorative" val="1"/>
              </a:ext>
            </a:extLst>
          </p:cNvPr>
          <p:cNvSpPr/>
          <p:nvPr/>
        </p:nvSpPr>
        <p:spPr>
          <a:xfrm>
            <a:off x="5930127" y="939800"/>
            <a:ext cx="6264616" cy="567135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87" name="Graphic 86" descr="Checkmark with solid fill">
            <a:extLst>
              <a:ext uri="{FF2B5EF4-FFF2-40B4-BE49-F238E27FC236}">
                <a16:creationId xmlns:a16="http://schemas.microsoft.com/office/drawing/2014/main" id="{09A8C0A4-28DD-4245-9C45-BB8C1773E88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2292" y="2472579"/>
            <a:ext cx="641521" cy="641521"/>
          </a:xfrm>
          <a:prstGeom prst="rect">
            <a:avLst/>
          </a:prstGeom>
        </p:spPr>
      </p:pic>
      <p:sp>
        <p:nvSpPr>
          <p:cNvPr id="8" name="TextBox 7">
            <a:extLst>
              <a:ext uri="{FF2B5EF4-FFF2-40B4-BE49-F238E27FC236}">
                <a16:creationId xmlns:a16="http://schemas.microsoft.com/office/drawing/2014/main" id="{4ECF8BA2-970A-40A2-B444-744333A45A0C}"/>
              </a:ext>
            </a:extLst>
          </p:cNvPr>
          <p:cNvSpPr txBox="1"/>
          <p:nvPr/>
        </p:nvSpPr>
        <p:spPr>
          <a:xfrm>
            <a:off x="1190627" y="2638424"/>
            <a:ext cx="3175000" cy="369332"/>
          </a:xfrm>
          <a:prstGeom prst="rect">
            <a:avLst/>
          </a:prstGeom>
          <a:noFill/>
        </p:spPr>
        <p:txBody>
          <a:bodyPr wrap="square" rtlCol="0">
            <a:spAutoFit/>
          </a:bodyPr>
          <a:lstStyle/>
          <a:p>
            <a:r>
              <a:rPr lang="en-US" b="1" dirty="0"/>
              <a:t>Housing Eligibility</a:t>
            </a:r>
          </a:p>
        </p:txBody>
      </p:sp>
      <p:pic>
        <p:nvPicPr>
          <p:cNvPr id="29" name="Graphic 28" descr="Dollar with solid fill">
            <a:extLst>
              <a:ext uri="{FF2B5EF4-FFF2-40B4-BE49-F238E27FC236}">
                <a16:creationId xmlns:a16="http://schemas.microsoft.com/office/drawing/2014/main" id="{87DD1AF6-8B57-4CF3-8894-5CA4094B6E2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819" y="3784145"/>
            <a:ext cx="573048" cy="573048"/>
          </a:xfrm>
          <a:prstGeom prst="rect">
            <a:avLst/>
          </a:prstGeom>
        </p:spPr>
      </p:pic>
      <p:sp>
        <p:nvSpPr>
          <p:cNvPr id="82" name="TextBox 81">
            <a:extLst>
              <a:ext uri="{FF2B5EF4-FFF2-40B4-BE49-F238E27FC236}">
                <a16:creationId xmlns:a16="http://schemas.microsoft.com/office/drawing/2014/main" id="{8EA65DFD-2661-4608-92E8-15C349C29439}"/>
              </a:ext>
            </a:extLst>
          </p:cNvPr>
          <p:cNvSpPr txBox="1"/>
          <p:nvPr/>
        </p:nvSpPr>
        <p:spPr>
          <a:xfrm>
            <a:off x="1277941" y="3860799"/>
            <a:ext cx="3175000" cy="369332"/>
          </a:xfrm>
          <a:prstGeom prst="rect">
            <a:avLst/>
          </a:prstGeom>
          <a:noFill/>
        </p:spPr>
        <p:txBody>
          <a:bodyPr wrap="square" rtlCol="0">
            <a:spAutoFit/>
          </a:bodyPr>
          <a:lstStyle/>
          <a:p>
            <a:r>
              <a:rPr lang="en-US" b="1" dirty="0"/>
              <a:t>Benefit Cap</a:t>
            </a:r>
          </a:p>
        </p:txBody>
      </p:sp>
      <p:pic>
        <p:nvPicPr>
          <p:cNvPr id="89" name="Graphic 88" descr="Coins with solid fill">
            <a:extLst>
              <a:ext uri="{FF2B5EF4-FFF2-40B4-BE49-F238E27FC236}">
                <a16:creationId xmlns:a16="http://schemas.microsoft.com/office/drawing/2014/main" id="{7CB1D1C7-2A65-4D53-844D-584F8D395FF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8998" y="4936874"/>
            <a:ext cx="740829" cy="740829"/>
          </a:xfrm>
          <a:prstGeom prst="rect">
            <a:avLst/>
          </a:prstGeom>
        </p:spPr>
      </p:pic>
      <p:sp>
        <p:nvSpPr>
          <p:cNvPr id="83" name="TextBox 82">
            <a:extLst>
              <a:ext uri="{FF2B5EF4-FFF2-40B4-BE49-F238E27FC236}">
                <a16:creationId xmlns:a16="http://schemas.microsoft.com/office/drawing/2014/main" id="{4E650B3C-2AB1-43DB-BAC7-2D5C86341CF0}"/>
              </a:ext>
            </a:extLst>
          </p:cNvPr>
          <p:cNvSpPr txBox="1"/>
          <p:nvPr/>
        </p:nvSpPr>
        <p:spPr>
          <a:xfrm>
            <a:off x="1314064" y="5057551"/>
            <a:ext cx="3575436" cy="369332"/>
          </a:xfrm>
          <a:prstGeom prst="rect">
            <a:avLst/>
          </a:prstGeom>
          <a:noFill/>
        </p:spPr>
        <p:txBody>
          <a:bodyPr wrap="square" rtlCol="0">
            <a:spAutoFit/>
          </a:bodyPr>
          <a:lstStyle/>
          <a:p>
            <a:r>
              <a:rPr lang="en-US" b="1" dirty="0"/>
              <a:t>Eligible Uses of Funds</a:t>
            </a:r>
          </a:p>
        </p:txBody>
      </p:sp>
      <p:pic>
        <p:nvPicPr>
          <p:cNvPr id="23" name="Graphic 22" descr="Money with solid fill">
            <a:extLst>
              <a:ext uri="{FF2B5EF4-FFF2-40B4-BE49-F238E27FC236}">
                <a16:creationId xmlns:a16="http://schemas.microsoft.com/office/drawing/2014/main" id="{06F7AAF7-C3DE-4B16-9B3A-21A988D79CB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92926" y="2972175"/>
            <a:ext cx="653182" cy="653182"/>
          </a:xfrm>
          <a:prstGeom prst="rect">
            <a:avLst/>
          </a:prstGeom>
        </p:spPr>
      </p:pic>
      <p:sp>
        <p:nvSpPr>
          <p:cNvPr id="84" name="TextBox 83">
            <a:extLst>
              <a:ext uri="{FF2B5EF4-FFF2-40B4-BE49-F238E27FC236}">
                <a16:creationId xmlns:a16="http://schemas.microsoft.com/office/drawing/2014/main" id="{F245848D-485F-4CE7-9027-2C7BF2820B4D}"/>
              </a:ext>
            </a:extLst>
          </p:cNvPr>
          <p:cNvSpPr txBox="1"/>
          <p:nvPr/>
        </p:nvSpPr>
        <p:spPr>
          <a:xfrm>
            <a:off x="7145746" y="3114100"/>
            <a:ext cx="3175000" cy="369332"/>
          </a:xfrm>
          <a:prstGeom prst="rect">
            <a:avLst/>
          </a:prstGeom>
          <a:noFill/>
        </p:spPr>
        <p:txBody>
          <a:bodyPr wrap="square" rtlCol="0">
            <a:spAutoFit/>
          </a:bodyPr>
          <a:lstStyle/>
          <a:p>
            <a:r>
              <a:rPr lang="en-US" b="1" dirty="0"/>
              <a:t>Income Verification</a:t>
            </a:r>
          </a:p>
        </p:txBody>
      </p:sp>
      <p:pic>
        <p:nvPicPr>
          <p:cNvPr id="10" name="Graphic 9" descr="Paper with solid fill">
            <a:extLst>
              <a:ext uri="{FF2B5EF4-FFF2-40B4-BE49-F238E27FC236}">
                <a16:creationId xmlns:a16="http://schemas.microsoft.com/office/drawing/2014/main" id="{5433FEEA-E292-423A-8EE4-1010FCF1B8B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77103" y="4308454"/>
            <a:ext cx="653182" cy="653182"/>
          </a:xfrm>
          <a:prstGeom prst="rect">
            <a:avLst/>
          </a:prstGeom>
        </p:spPr>
      </p:pic>
      <p:sp>
        <p:nvSpPr>
          <p:cNvPr id="85" name="TextBox 84">
            <a:extLst>
              <a:ext uri="{FF2B5EF4-FFF2-40B4-BE49-F238E27FC236}">
                <a16:creationId xmlns:a16="http://schemas.microsoft.com/office/drawing/2014/main" id="{3D38682A-C8D7-4FA4-816F-E3C65A944FF3}"/>
              </a:ext>
            </a:extLst>
          </p:cNvPr>
          <p:cNvSpPr txBox="1"/>
          <p:nvPr/>
        </p:nvSpPr>
        <p:spPr>
          <a:xfrm>
            <a:off x="7145746" y="4450379"/>
            <a:ext cx="3844110" cy="369332"/>
          </a:xfrm>
          <a:prstGeom prst="rect">
            <a:avLst/>
          </a:prstGeom>
          <a:noFill/>
        </p:spPr>
        <p:txBody>
          <a:bodyPr wrap="square" rtlCol="0">
            <a:spAutoFit/>
          </a:bodyPr>
          <a:lstStyle/>
          <a:p>
            <a:r>
              <a:rPr lang="en-US" b="1" dirty="0"/>
              <a:t>Required Documentation</a:t>
            </a:r>
          </a:p>
        </p:txBody>
      </p:sp>
      <p:sp>
        <p:nvSpPr>
          <p:cNvPr id="18" name="Footer Placeholder 2">
            <a:extLst>
              <a:ext uri="{FF2B5EF4-FFF2-40B4-BE49-F238E27FC236}">
                <a16:creationId xmlns:a16="http://schemas.microsoft.com/office/drawing/2014/main" id="{0F75F6BF-BBD3-256C-F425-92BCACFA628E}"/>
              </a:ext>
              <a:ext uri="{C183D7F6-B498-43B3-948B-1728B52AA6E4}">
                <adec:decorative xmlns:adec="http://schemas.microsoft.com/office/drawing/2017/decorative" val="1"/>
              </a:ext>
            </a:extLst>
          </p:cNvPr>
          <p:cNvSpPr txBox="1">
            <a:spLocks/>
          </p:cNvSpPr>
          <p:nvPr/>
        </p:nvSpPr>
        <p:spPr>
          <a:xfrm>
            <a:off x="-277" y="6522465"/>
            <a:ext cx="12192557" cy="365125"/>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900">
              <a:solidFill>
                <a:srgbClr val="FF0000"/>
              </a:solidFill>
            </a:endParaRPr>
          </a:p>
        </p:txBody>
      </p:sp>
      <p:sp>
        <p:nvSpPr>
          <p:cNvPr id="6" name="Slide Number Placeholder 5">
            <a:extLst>
              <a:ext uri="{FF2B5EF4-FFF2-40B4-BE49-F238E27FC236}">
                <a16:creationId xmlns:a16="http://schemas.microsoft.com/office/drawing/2014/main" id="{C65123D4-5424-4C82-B054-7E26FDBBCDE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239AC-B64B-47D9-9A99-24B0D39D1C15}" type="slidenum">
              <a:rPr kumimoji="0" lang="en-US" sz="900" b="0" i="0" u="none" strike="noStrike" kern="1200" cap="none" spc="0" normalizeH="0" baseline="0" noProof="0" smtClean="0">
                <a:ln>
                  <a:noFill/>
                </a:ln>
                <a:solidFill>
                  <a:prstClr val="black">
                    <a:tint val="75000"/>
                  </a:prstClr>
                </a:solidFill>
                <a:effectLst/>
                <a:uLnTx/>
                <a:uFillTx/>
                <a:latin typeface="Gill Sans M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prstClr val="black">
                  <a:tint val="75000"/>
                </a:prstClr>
              </a:solidFill>
              <a:effectLst/>
              <a:uLnTx/>
              <a:uFillTx/>
              <a:latin typeface="Gill Sans MT" pitchFamily="34" charset="0"/>
              <a:ea typeface="+mn-ea"/>
              <a:cs typeface="+mn-cs"/>
            </a:endParaRPr>
          </a:p>
        </p:txBody>
      </p:sp>
    </p:spTree>
    <p:extLst>
      <p:ext uri="{BB962C8B-B14F-4D97-AF65-F5344CB8AC3E}">
        <p14:creationId xmlns:p14="http://schemas.microsoft.com/office/powerpoint/2010/main" val="2194346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9457-80A3-495C-9438-2EDEF9F6662F}"/>
              </a:ext>
            </a:extLst>
          </p:cNvPr>
          <p:cNvSpPr>
            <a:spLocks noGrp="1"/>
          </p:cNvSpPr>
          <p:nvPr>
            <p:ph type="title"/>
          </p:nvPr>
        </p:nvSpPr>
        <p:spPr>
          <a:xfrm>
            <a:off x="688157" y="2514840"/>
            <a:ext cx="11142481" cy="1828319"/>
          </a:xfrm>
        </p:spPr>
        <p:txBody>
          <a:bodyPr>
            <a:normAutofit/>
          </a:bodyPr>
          <a:lstStyle/>
          <a:p>
            <a:pPr algn="ctr"/>
            <a:r>
              <a:rPr lang="en-US" sz="3600" dirty="0">
                <a:latin typeface="Gill Sans MT"/>
              </a:rPr>
              <a:t>Eligibility</a:t>
            </a:r>
            <a:endParaRPr lang="en-US" sz="3600" dirty="0"/>
          </a:p>
        </p:txBody>
      </p:sp>
      <p:sp>
        <p:nvSpPr>
          <p:cNvPr id="3" name="Slide Number Placeholder 2">
            <a:extLst>
              <a:ext uri="{FF2B5EF4-FFF2-40B4-BE49-F238E27FC236}">
                <a16:creationId xmlns:a16="http://schemas.microsoft.com/office/drawing/2014/main" id="{8851312E-913C-4C89-807B-551C5E1A24A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239AC-B64B-47D9-9A99-24B0D39D1C15}" type="slidenum">
              <a:rPr kumimoji="0" lang="en-US" sz="900" b="0" i="0" u="none" strike="noStrike" kern="1200" cap="none" spc="0" normalizeH="0" baseline="0" noProof="0" smtClean="0">
                <a:ln>
                  <a:noFill/>
                </a:ln>
                <a:solidFill>
                  <a:prstClr val="black">
                    <a:tint val="75000"/>
                  </a:prstClr>
                </a:solidFill>
                <a:effectLst/>
                <a:uLnTx/>
                <a:uFillTx/>
                <a:latin typeface="Gill Sans MT"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prstClr val="black">
                  <a:tint val="75000"/>
                </a:prstClr>
              </a:solidFill>
              <a:effectLst/>
              <a:uLnTx/>
              <a:uFillTx/>
              <a:latin typeface="Gill Sans MT" pitchFamily="34" charset="0"/>
              <a:ea typeface="+mn-ea"/>
              <a:cs typeface="+mn-cs"/>
            </a:endParaRPr>
          </a:p>
        </p:txBody>
      </p:sp>
    </p:spTree>
    <p:extLst>
      <p:ext uri="{BB962C8B-B14F-4D97-AF65-F5344CB8AC3E}">
        <p14:creationId xmlns:p14="http://schemas.microsoft.com/office/powerpoint/2010/main" val="3488873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053CC-F558-4E5D-946B-39AE472E6394}"/>
              </a:ext>
            </a:extLst>
          </p:cNvPr>
          <p:cNvSpPr>
            <a:spLocks noGrp="1"/>
          </p:cNvSpPr>
          <p:nvPr>
            <p:ph type="title"/>
          </p:nvPr>
        </p:nvSpPr>
        <p:spPr/>
        <p:txBody>
          <a:bodyPr/>
          <a:lstStyle/>
          <a:p>
            <a:r>
              <a:rPr lang="en-US" dirty="0"/>
              <a:t>RAFT Eligibility</a:t>
            </a:r>
          </a:p>
        </p:txBody>
      </p:sp>
      <p:sp>
        <p:nvSpPr>
          <p:cNvPr id="8" name="Content Placeholder 2">
            <a:extLst>
              <a:ext uri="{FF2B5EF4-FFF2-40B4-BE49-F238E27FC236}">
                <a16:creationId xmlns:a16="http://schemas.microsoft.com/office/drawing/2014/main" id="{6590EA9B-A87C-4DC1-B94F-B03AD038639E}"/>
              </a:ext>
            </a:extLst>
          </p:cNvPr>
          <p:cNvSpPr>
            <a:spLocks noGrp="1"/>
          </p:cNvSpPr>
          <p:nvPr>
            <p:ph idx="1"/>
          </p:nvPr>
        </p:nvSpPr>
        <p:spPr>
          <a:xfrm>
            <a:off x="1432426" y="1337236"/>
            <a:ext cx="11790948" cy="762001"/>
          </a:xfrm>
        </p:spPr>
        <p:txBody>
          <a:bodyPr vert="horz" lIns="121899" tIns="60949" rIns="121899" bIns="60949" rtlCol="0" anchor="t">
            <a:noAutofit/>
          </a:bodyPr>
          <a:lstStyle/>
          <a:p>
            <a:pPr marL="6350" indent="0">
              <a:lnSpc>
                <a:spcPct val="110000"/>
              </a:lnSpc>
              <a:spcBef>
                <a:spcPts val="1800"/>
              </a:spcBef>
              <a:buNone/>
            </a:pPr>
            <a:r>
              <a:rPr lang="en-US" sz="2200" b="1">
                <a:solidFill>
                  <a:schemeClr val="tx2"/>
                </a:solidFill>
                <a:latin typeface="Gill Sans MT"/>
              </a:rPr>
              <a:t>Households must meet certain eligibility criteria to be eligible for RAFT</a:t>
            </a:r>
          </a:p>
        </p:txBody>
      </p:sp>
      <p:cxnSp>
        <p:nvCxnSpPr>
          <p:cNvPr id="10" name="Straight Connector 9">
            <a:extLst>
              <a:ext uri="{FF2B5EF4-FFF2-40B4-BE49-F238E27FC236}">
                <a16:creationId xmlns:a16="http://schemas.microsoft.com/office/drawing/2014/main" id="{B679AE35-467D-4967-85DD-84094EC3074E}"/>
              </a:ext>
              <a:ext uri="{C183D7F6-B498-43B3-948B-1728B52AA6E4}">
                <adec:decorative xmlns:adec="http://schemas.microsoft.com/office/drawing/2017/decorative" val="1"/>
              </a:ext>
            </a:extLst>
          </p:cNvPr>
          <p:cNvCxnSpPr/>
          <p:nvPr/>
        </p:nvCxnSpPr>
        <p:spPr>
          <a:xfrm>
            <a:off x="2908300" y="2176654"/>
            <a:ext cx="6121400" cy="0"/>
          </a:xfrm>
          <a:prstGeom prst="line">
            <a:avLst/>
          </a:prstGeom>
          <a:ln w="571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4251F9B-58D9-4116-87BD-666DA3E8E89B}"/>
              </a:ext>
            </a:extLst>
          </p:cNvPr>
          <p:cNvSpPr txBox="1"/>
          <p:nvPr/>
        </p:nvSpPr>
        <p:spPr>
          <a:xfrm>
            <a:off x="1812903" y="3067628"/>
            <a:ext cx="1397000" cy="584775"/>
          </a:xfrm>
          <a:prstGeom prst="rect">
            <a:avLst/>
          </a:prstGeom>
          <a:noFill/>
        </p:spPr>
        <p:txBody>
          <a:bodyPr wrap="square" rtlCol="0">
            <a:spAutoFit/>
          </a:bodyPr>
          <a:lstStyle/>
          <a:p>
            <a:r>
              <a:rPr lang="en-US" sz="3200" b="1">
                <a:solidFill>
                  <a:srgbClr val="376092"/>
                </a:solidFill>
              </a:rPr>
              <a:t>1</a:t>
            </a:r>
          </a:p>
        </p:txBody>
      </p:sp>
      <p:cxnSp>
        <p:nvCxnSpPr>
          <p:cNvPr id="22" name="Straight Connector 21">
            <a:extLst>
              <a:ext uri="{FF2B5EF4-FFF2-40B4-BE49-F238E27FC236}">
                <a16:creationId xmlns:a16="http://schemas.microsoft.com/office/drawing/2014/main" id="{8AB8CDF5-D53D-4295-93AE-6411CE95C640}"/>
              </a:ext>
              <a:ext uri="{C183D7F6-B498-43B3-948B-1728B52AA6E4}">
                <adec:decorative xmlns:adec="http://schemas.microsoft.com/office/drawing/2017/decorative" val="1"/>
              </a:ext>
            </a:extLst>
          </p:cNvPr>
          <p:cNvCxnSpPr/>
          <p:nvPr/>
        </p:nvCxnSpPr>
        <p:spPr>
          <a:xfrm>
            <a:off x="889000" y="3624742"/>
            <a:ext cx="2320903" cy="0"/>
          </a:xfrm>
          <a:prstGeom prst="line">
            <a:avLst/>
          </a:prstGeom>
          <a:ln w="28575">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Google Shape;393;p77">
            <a:extLst>
              <a:ext uri="{FF2B5EF4-FFF2-40B4-BE49-F238E27FC236}">
                <a16:creationId xmlns:a16="http://schemas.microsoft.com/office/drawing/2014/main" id="{B5F15374-3779-48EB-8090-85687261E057}"/>
              </a:ext>
            </a:extLst>
          </p:cNvPr>
          <p:cNvSpPr txBox="1">
            <a:spLocks/>
          </p:cNvSpPr>
          <p:nvPr/>
        </p:nvSpPr>
        <p:spPr>
          <a:xfrm>
            <a:off x="269604" y="3349038"/>
            <a:ext cx="3558674" cy="2547474"/>
          </a:xfrm>
          <a:prstGeom prst="rect">
            <a:avLst/>
          </a:prstGeom>
        </p:spPr>
        <p:txBody>
          <a:bodyPr vert="horz" lIns="91440" tIns="45720" rIns="91440" bIns="45720" rtlCol="0" anchor="t">
            <a:noAutofit/>
          </a:bodyPr>
          <a:lst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lgn="ctr">
              <a:buNone/>
            </a:pPr>
            <a:endParaRPr lang="en-US" sz="2200">
              <a:latin typeface="Gill Sans MT"/>
            </a:endParaRPr>
          </a:p>
          <a:p>
            <a:pPr marL="0" indent="0" algn="ctr">
              <a:buNone/>
            </a:pPr>
            <a:r>
              <a:rPr lang="en-US" sz="2200">
                <a:latin typeface="Gill Sans MT"/>
              </a:rPr>
              <a:t>Risk of homelessness/housing instability in MA </a:t>
            </a:r>
            <a:endParaRPr lang="en-US">
              <a:cs typeface="Arial" panose="020B0604020202020204" pitchFamily="34" charset="0"/>
            </a:endParaRPr>
          </a:p>
          <a:p>
            <a:pPr marL="0" indent="0">
              <a:buFont typeface="Arial" pitchFamily="34" charset="0"/>
              <a:buNone/>
            </a:pPr>
            <a:endParaRPr lang="en-US">
              <a:latin typeface="Arial"/>
              <a:cs typeface="Arial"/>
            </a:endParaRPr>
          </a:p>
          <a:p>
            <a:pPr marL="0" indent="0">
              <a:buFont typeface="Arial" pitchFamily="34" charset="0"/>
              <a:buNone/>
            </a:pPr>
            <a:endParaRPr lang="en-US">
              <a:cs typeface="Arial" panose="020B0604020202020204" pitchFamily="34" charset="0"/>
            </a:endParaRPr>
          </a:p>
          <a:p>
            <a:pPr marL="0" indent="0">
              <a:buFont typeface="Arial" pitchFamily="34" charset="0"/>
              <a:buNone/>
            </a:pPr>
            <a:endParaRPr lang="en-US">
              <a:solidFill>
                <a:prstClr val="black"/>
              </a:solidFill>
              <a:cs typeface="Arial" panose="020B0604020202020204" pitchFamily="34" charset="0"/>
            </a:endParaRPr>
          </a:p>
          <a:p>
            <a:pPr marL="0" indent="0">
              <a:buFont typeface="Arial" pitchFamily="34" charset="0"/>
              <a:buNone/>
            </a:pPr>
            <a:endParaRPr lang="en-US">
              <a:solidFill>
                <a:prstClr val="black"/>
              </a:solidFill>
              <a:cs typeface="Arial" panose="020B0604020202020204" pitchFamily="34" charset="0"/>
            </a:endParaRPr>
          </a:p>
        </p:txBody>
      </p:sp>
      <p:sp>
        <p:nvSpPr>
          <p:cNvPr id="18" name="TextBox 17">
            <a:extLst>
              <a:ext uri="{FF2B5EF4-FFF2-40B4-BE49-F238E27FC236}">
                <a16:creationId xmlns:a16="http://schemas.microsoft.com/office/drawing/2014/main" id="{F0ACDAE2-B3E1-4F2E-B1CD-75F11FD71D0C}"/>
              </a:ext>
            </a:extLst>
          </p:cNvPr>
          <p:cNvSpPr txBox="1"/>
          <p:nvPr/>
        </p:nvSpPr>
        <p:spPr>
          <a:xfrm>
            <a:off x="6007100" y="3066918"/>
            <a:ext cx="1397000" cy="584775"/>
          </a:xfrm>
          <a:prstGeom prst="rect">
            <a:avLst/>
          </a:prstGeom>
          <a:noFill/>
        </p:spPr>
        <p:txBody>
          <a:bodyPr wrap="square" rtlCol="0">
            <a:spAutoFit/>
          </a:bodyPr>
          <a:lstStyle/>
          <a:p>
            <a:r>
              <a:rPr lang="en-US" sz="3200" b="1">
                <a:solidFill>
                  <a:srgbClr val="376092"/>
                </a:solidFill>
              </a:rPr>
              <a:t>2</a:t>
            </a:r>
          </a:p>
        </p:txBody>
      </p:sp>
      <p:cxnSp>
        <p:nvCxnSpPr>
          <p:cNvPr id="23" name="Straight Connector 22">
            <a:extLst>
              <a:ext uri="{FF2B5EF4-FFF2-40B4-BE49-F238E27FC236}">
                <a16:creationId xmlns:a16="http://schemas.microsoft.com/office/drawing/2014/main" id="{DA4EAEA3-E463-4BD4-9353-AA0D0D26AC30}"/>
              </a:ext>
              <a:ext uri="{C183D7F6-B498-43B3-948B-1728B52AA6E4}">
                <adec:decorative xmlns:adec="http://schemas.microsoft.com/office/drawing/2017/decorative" val="1"/>
              </a:ext>
            </a:extLst>
          </p:cNvPr>
          <p:cNvCxnSpPr/>
          <p:nvPr/>
        </p:nvCxnSpPr>
        <p:spPr>
          <a:xfrm>
            <a:off x="5083197" y="3650142"/>
            <a:ext cx="2320903" cy="0"/>
          </a:xfrm>
          <a:prstGeom prst="line">
            <a:avLst/>
          </a:prstGeom>
          <a:ln w="28575">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 name="Google Shape;393;p77">
            <a:extLst>
              <a:ext uri="{FF2B5EF4-FFF2-40B4-BE49-F238E27FC236}">
                <a16:creationId xmlns:a16="http://schemas.microsoft.com/office/drawing/2014/main" id="{32D163A5-498C-4C4A-8E0D-053C6C09F2B2}"/>
              </a:ext>
            </a:extLst>
          </p:cNvPr>
          <p:cNvSpPr txBox="1">
            <a:spLocks/>
          </p:cNvSpPr>
          <p:nvPr/>
        </p:nvSpPr>
        <p:spPr>
          <a:xfrm>
            <a:off x="4703729" y="3354023"/>
            <a:ext cx="3091157" cy="2547474"/>
          </a:xfrm>
          <a:prstGeom prst="rect">
            <a:avLst/>
          </a:prstGeom>
        </p:spPr>
        <p:txBody>
          <a:bodyPr vert="horz" lIns="91440" tIns="45720" rIns="91440" bIns="45720" rtlCol="0" anchor="t">
            <a:noAutofit/>
          </a:bodyPr>
          <a:lst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lgn="ctr">
              <a:buNone/>
            </a:pPr>
            <a:endParaRPr lang="en-US" sz="2200">
              <a:latin typeface="Gill Sans MT"/>
            </a:endParaRPr>
          </a:p>
          <a:p>
            <a:pPr marL="0" indent="0" algn="ctr">
              <a:buNone/>
            </a:pPr>
            <a:r>
              <a:rPr lang="en-US" sz="2200">
                <a:latin typeface="Gill Sans MT"/>
              </a:rPr>
              <a:t>Currently renting or moving to a new rental</a:t>
            </a:r>
            <a:endParaRPr lang="en-US"/>
          </a:p>
          <a:p>
            <a:pPr marL="0" indent="0" algn="ctr">
              <a:buNone/>
            </a:pPr>
            <a:endParaRPr lang="en-US" sz="2200">
              <a:latin typeface="Gill Sans MT"/>
              <a:cs typeface="Arial"/>
            </a:endParaRPr>
          </a:p>
          <a:p>
            <a:pPr marL="0" indent="0" algn="ctr">
              <a:buNone/>
            </a:pPr>
            <a:r>
              <a:rPr lang="en-US" sz="2200">
                <a:latin typeface="Gill Sans MT"/>
                <a:cs typeface="Arial"/>
              </a:rPr>
              <a:t>For homeowners, must be owner occupants of the property in question</a:t>
            </a:r>
            <a:endParaRPr lang="en-US" sz="2200">
              <a:cs typeface="Arial" panose="020B0604020202020204" pitchFamily="34" charset="0"/>
            </a:endParaRPr>
          </a:p>
          <a:p>
            <a:pPr marL="0" indent="0">
              <a:buFont typeface="Arial" pitchFamily="34" charset="0"/>
              <a:buNone/>
            </a:pPr>
            <a:endParaRPr lang="en-US">
              <a:cs typeface="Arial" panose="020B0604020202020204" pitchFamily="34" charset="0"/>
            </a:endParaRPr>
          </a:p>
          <a:p>
            <a:pPr marL="0" indent="0">
              <a:buFont typeface="Arial" pitchFamily="34" charset="0"/>
              <a:buNone/>
            </a:pPr>
            <a:endParaRPr lang="en-US">
              <a:latin typeface="Arial"/>
              <a:cs typeface="Arial" panose="020B0604020202020204" pitchFamily="34" charset="0"/>
            </a:endParaRPr>
          </a:p>
          <a:p>
            <a:pPr marL="0" indent="0">
              <a:buFont typeface="Arial" pitchFamily="34" charset="0"/>
              <a:buNone/>
            </a:pPr>
            <a:endParaRPr lang="en-US">
              <a:solidFill>
                <a:prstClr val="black"/>
              </a:solidFill>
              <a:cs typeface="Arial" panose="020B0604020202020204" pitchFamily="34" charset="0"/>
            </a:endParaRPr>
          </a:p>
          <a:p>
            <a:pPr marL="0" indent="0">
              <a:buFont typeface="Arial" pitchFamily="34" charset="0"/>
              <a:buNone/>
            </a:pPr>
            <a:endParaRPr lang="en-US">
              <a:solidFill>
                <a:prstClr val="black"/>
              </a:solidFill>
              <a:cs typeface="Arial" panose="020B0604020202020204" pitchFamily="34" charset="0"/>
            </a:endParaRPr>
          </a:p>
          <a:p>
            <a:pPr marL="0" indent="0">
              <a:buNone/>
            </a:pPr>
            <a:endParaRPr lang="en-US">
              <a:solidFill>
                <a:prstClr val="black"/>
              </a:solidFill>
              <a:cs typeface="Arial" panose="020B0604020202020204" pitchFamily="34" charset="0"/>
            </a:endParaRPr>
          </a:p>
        </p:txBody>
      </p:sp>
      <p:sp>
        <p:nvSpPr>
          <p:cNvPr id="20" name="TextBox 19">
            <a:extLst>
              <a:ext uri="{FF2B5EF4-FFF2-40B4-BE49-F238E27FC236}">
                <a16:creationId xmlns:a16="http://schemas.microsoft.com/office/drawing/2014/main" id="{F924ADA4-5832-46BC-B044-9B5E431FC864}"/>
              </a:ext>
            </a:extLst>
          </p:cNvPr>
          <p:cNvSpPr txBox="1"/>
          <p:nvPr/>
        </p:nvSpPr>
        <p:spPr>
          <a:xfrm>
            <a:off x="10265013" y="3062713"/>
            <a:ext cx="1397000" cy="584775"/>
          </a:xfrm>
          <a:prstGeom prst="rect">
            <a:avLst/>
          </a:prstGeom>
          <a:noFill/>
        </p:spPr>
        <p:txBody>
          <a:bodyPr wrap="square" rtlCol="0">
            <a:spAutoFit/>
          </a:bodyPr>
          <a:lstStyle/>
          <a:p>
            <a:r>
              <a:rPr lang="en-US" sz="3200" b="1">
                <a:solidFill>
                  <a:srgbClr val="376092"/>
                </a:solidFill>
              </a:rPr>
              <a:t>3</a:t>
            </a:r>
          </a:p>
        </p:txBody>
      </p:sp>
      <p:cxnSp>
        <p:nvCxnSpPr>
          <p:cNvPr id="26" name="Straight Connector 25">
            <a:extLst>
              <a:ext uri="{FF2B5EF4-FFF2-40B4-BE49-F238E27FC236}">
                <a16:creationId xmlns:a16="http://schemas.microsoft.com/office/drawing/2014/main" id="{DC003907-D4F8-4337-ACB9-A3BB7F4C45D4}"/>
              </a:ext>
              <a:ext uri="{C183D7F6-B498-43B3-948B-1728B52AA6E4}">
                <adec:decorative xmlns:adec="http://schemas.microsoft.com/office/drawing/2017/decorative" val="1"/>
              </a:ext>
            </a:extLst>
          </p:cNvPr>
          <p:cNvCxnSpPr/>
          <p:nvPr/>
        </p:nvCxnSpPr>
        <p:spPr>
          <a:xfrm>
            <a:off x="9338098" y="3650142"/>
            <a:ext cx="2320903" cy="0"/>
          </a:xfrm>
          <a:prstGeom prst="line">
            <a:avLst/>
          </a:prstGeom>
          <a:ln w="28575">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7" name="Google Shape;393;p77">
            <a:extLst>
              <a:ext uri="{FF2B5EF4-FFF2-40B4-BE49-F238E27FC236}">
                <a16:creationId xmlns:a16="http://schemas.microsoft.com/office/drawing/2014/main" id="{500502DF-F38C-45ED-A913-9D9B9F04D6D0}"/>
              </a:ext>
            </a:extLst>
          </p:cNvPr>
          <p:cNvSpPr txBox="1">
            <a:spLocks/>
          </p:cNvSpPr>
          <p:nvPr/>
        </p:nvSpPr>
        <p:spPr>
          <a:xfrm>
            <a:off x="9236266" y="3351787"/>
            <a:ext cx="2623640" cy="2547474"/>
          </a:xfrm>
          <a:prstGeom prst="rect">
            <a:avLst/>
          </a:prstGeom>
        </p:spPr>
        <p:txBody>
          <a:bodyPr vert="horz" lIns="91440" tIns="45720" rIns="91440" bIns="45720" rtlCol="0" anchor="t">
            <a:noAutofit/>
          </a:bodyPr>
          <a:lst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lgn="ctr">
              <a:buNone/>
            </a:pPr>
            <a:endParaRPr lang="en-US" sz="2200">
              <a:latin typeface="Gill Sans MT"/>
            </a:endParaRPr>
          </a:p>
          <a:p>
            <a:pPr marL="0" indent="0" algn="ctr">
              <a:buNone/>
            </a:pPr>
            <a:r>
              <a:rPr lang="en-US" sz="2200">
                <a:latin typeface="Gill Sans MT"/>
              </a:rPr>
              <a:t>Income at or below 50% of Area Median Income (AMI); 60% AMI for households experiencing DV</a:t>
            </a:r>
            <a:endParaRPr lang="en-US"/>
          </a:p>
          <a:p>
            <a:pPr marL="0" indent="0" algn="ctr">
              <a:buFont typeface="Arial" pitchFamily="34" charset="0"/>
              <a:buNone/>
            </a:pPr>
            <a:endParaRPr lang="en-US">
              <a:cs typeface="Arial" panose="020B0604020202020204" pitchFamily="34" charset="0"/>
            </a:endParaRPr>
          </a:p>
          <a:p>
            <a:pPr marL="0" indent="0" algn="ctr">
              <a:buFont typeface="Arial" pitchFamily="34" charset="0"/>
              <a:buNone/>
            </a:pPr>
            <a:endParaRPr lang="en-US">
              <a:latin typeface="Arial"/>
              <a:cs typeface="Arial"/>
            </a:endParaRPr>
          </a:p>
          <a:p>
            <a:pPr marL="0" indent="0" algn="ctr">
              <a:buFont typeface="Arial" pitchFamily="34" charset="0"/>
              <a:buNone/>
            </a:pPr>
            <a:endParaRPr lang="en-US">
              <a:cs typeface="Arial" panose="020B0604020202020204" pitchFamily="34" charset="0"/>
            </a:endParaRPr>
          </a:p>
          <a:p>
            <a:pPr marL="0" indent="0" algn="ctr">
              <a:buFont typeface="Arial" pitchFamily="34" charset="0"/>
              <a:buNone/>
            </a:pPr>
            <a:endParaRPr lang="en-US">
              <a:solidFill>
                <a:prstClr val="black"/>
              </a:solidFill>
              <a:cs typeface="Arial" panose="020B0604020202020204" pitchFamily="34" charset="0"/>
            </a:endParaRPr>
          </a:p>
          <a:p>
            <a:pPr marL="0" indent="0" algn="ctr">
              <a:buFont typeface="Arial" pitchFamily="34" charset="0"/>
              <a:buNone/>
            </a:pPr>
            <a:endParaRPr lang="en-US">
              <a:solidFill>
                <a:prstClr val="black"/>
              </a:solidFill>
              <a:cs typeface="Arial" panose="020B0604020202020204" pitchFamily="34" charset="0"/>
            </a:endParaRPr>
          </a:p>
        </p:txBody>
      </p:sp>
      <p:sp>
        <p:nvSpPr>
          <p:cNvPr id="16" name="Footer Placeholder 2">
            <a:extLst>
              <a:ext uri="{FF2B5EF4-FFF2-40B4-BE49-F238E27FC236}">
                <a16:creationId xmlns:a16="http://schemas.microsoft.com/office/drawing/2014/main" id="{0F75F6BF-BBD3-256C-F425-92BCACFA628E}"/>
              </a:ext>
              <a:ext uri="{C183D7F6-B498-43B3-948B-1728B52AA6E4}">
                <adec:decorative xmlns:adec="http://schemas.microsoft.com/office/drawing/2017/decorative" val="1"/>
              </a:ext>
            </a:extLst>
          </p:cNvPr>
          <p:cNvSpPr txBox="1">
            <a:spLocks/>
          </p:cNvSpPr>
          <p:nvPr/>
        </p:nvSpPr>
        <p:spPr>
          <a:xfrm>
            <a:off x="-277" y="6522465"/>
            <a:ext cx="12192557" cy="365125"/>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900">
              <a:solidFill>
                <a:srgbClr val="FF0000"/>
              </a:solidFill>
            </a:endParaRPr>
          </a:p>
        </p:txBody>
      </p:sp>
      <p:sp>
        <p:nvSpPr>
          <p:cNvPr id="5" name="Slide Number Placeholder 4">
            <a:extLst>
              <a:ext uri="{FF2B5EF4-FFF2-40B4-BE49-F238E27FC236}">
                <a16:creationId xmlns:a16="http://schemas.microsoft.com/office/drawing/2014/main" id="{A0CF6B1D-70B1-4CC4-931A-AB350C278F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239AC-B64B-47D9-9A99-24B0D39D1C15}" type="slidenum">
              <a:rPr kumimoji="0" lang="en-US" sz="900" b="0" i="0" u="none" strike="noStrike" kern="1200" cap="none" spc="0" normalizeH="0" baseline="0" noProof="0" smtClean="0">
                <a:ln>
                  <a:noFill/>
                </a:ln>
                <a:solidFill>
                  <a:prstClr val="black">
                    <a:tint val="75000"/>
                  </a:prstClr>
                </a:solidFill>
                <a:effectLst/>
                <a:uLnTx/>
                <a:uFillTx/>
                <a:latin typeface="Gill Sans MT"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prstClr val="black">
                  <a:tint val="75000"/>
                </a:prstClr>
              </a:solidFill>
              <a:effectLst/>
              <a:uLnTx/>
              <a:uFillTx/>
              <a:latin typeface="Gill Sans MT" pitchFamily="34" charset="0"/>
              <a:ea typeface="+mn-ea"/>
              <a:cs typeface="+mn-cs"/>
            </a:endParaRPr>
          </a:p>
        </p:txBody>
      </p:sp>
    </p:spTree>
    <p:custDataLst>
      <p:tags r:id="rId1"/>
    </p:custDataLst>
    <p:extLst>
      <p:ext uri="{BB962C8B-B14F-4D97-AF65-F5344CB8AC3E}">
        <p14:creationId xmlns:p14="http://schemas.microsoft.com/office/powerpoint/2010/main" val="4194940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053CC-F558-4E5D-946B-39AE472E6394}"/>
              </a:ext>
            </a:extLst>
          </p:cNvPr>
          <p:cNvSpPr>
            <a:spLocks noGrp="1"/>
          </p:cNvSpPr>
          <p:nvPr>
            <p:ph type="title"/>
          </p:nvPr>
        </p:nvSpPr>
        <p:spPr/>
        <p:txBody>
          <a:bodyPr>
            <a:normAutofit/>
          </a:bodyPr>
          <a:lstStyle/>
          <a:p>
            <a:r>
              <a:rPr lang="en-US" dirty="0">
                <a:latin typeface="Gill Sans MT"/>
              </a:rPr>
              <a:t>Renter Housing Crises</a:t>
            </a:r>
          </a:p>
        </p:txBody>
      </p:sp>
      <p:pic>
        <p:nvPicPr>
          <p:cNvPr id="17" name="Graphic 16" descr="Checkmark with solid fill">
            <a:extLst>
              <a:ext uri="{FF2B5EF4-FFF2-40B4-BE49-F238E27FC236}">
                <a16:creationId xmlns:a16="http://schemas.microsoft.com/office/drawing/2014/main" id="{4B653444-22F0-42BF-8744-80F890DDA83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6410" y="1641055"/>
            <a:ext cx="547081" cy="547081"/>
          </a:xfrm>
          <a:prstGeom prst="rect">
            <a:avLst/>
          </a:prstGeom>
        </p:spPr>
      </p:pic>
      <p:sp>
        <p:nvSpPr>
          <p:cNvPr id="3" name="TextBox 2">
            <a:extLst>
              <a:ext uri="{FF2B5EF4-FFF2-40B4-BE49-F238E27FC236}">
                <a16:creationId xmlns:a16="http://schemas.microsoft.com/office/drawing/2014/main" id="{1ABCF8F8-4ADF-476D-9692-77A477D6EB48}"/>
              </a:ext>
            </a:extLst>
          </p:cNvPr>
          <p:cNvSpPr txBox="1"/>
          <p:nvPr/>
        </p:nvSpPr>
        <p:spPr>
          <a:xfrm>
            <a:off x="1435100" y="1697512"/>
            <a:ext cx="4292600" cy="369332"/>
          </a:xfrm>
          <a:prstGeom prst="rect">
            <a:avLst/>
          </a:prstGeom>
          <a:noFill/>
        </p:spPr>
        <p:txBody>
          <a:bodyPr wrap="square" lIns="91440" tIns="45720" rIns="91440" bIns="45720" rtlCol="0" anchor="t">
            <a:spAutoFit/>
          </a:bodyPr>
          <a:lstStyle/>
          <a:p>
            <a:r>
              <a:rPr lang="en-US" b="1" dirty="0">
                <a:solidFill>
                  <a:schemeClr val="tx2"/>
                </a:solidFill>
              </a:rPr>
              <a:t>Notice to Quit</a:t>
            </a:r>
          </a:p>
        </p:txBody>
      </p:sp>
      <p:pic>
        <p:nvPicPr>
          <p:cNvPr id="20" name="Graphic 19" descr="Checkmark with solid fill">
            <a:extLst>
              <a:ext uri="{FF2B5EF4-FFF2-40B4-BE49-F238E27FC236}">
                <a16:creationId xmlns:a16="http://schemas.microsoft.com/office/drawing/2014/main" id="{35A80474-F956-4B08-B6D5-8DCF987A234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6410" y="2511256"/>
            <a:ext cx="547081" cy="547081"/>
          </a:xfrm>
          <a:prstGeom prst="rect">
            <a:avLst/>
          </a:prstGeom>
        </p:spPr>
      </p:pic>
      <p:sp>
        <p:nvSpPr>
          <p:cNvPr id="9" name="TextBox 8">
            <a:extLst>
              <a:ext uri="{FF2B5EF4-FFF2-40B4-BE49-F238E27FC236}">
                <a16:creationId xmlns:a16="http://schemas.microsoft.com/office/drawing/2014/main" id="{5F3518F6-58FA-4FDB-A08C-01AFAA48600D}"/>
              </a:ext>
            </a:extLst>
          </p:cNvPr>
          <p:cNvSpPr txBox="1"/>
          <p:nvPr/>
        </p:nvSpPr>
        <p:spPr>
          <a:xfrm>
            <a:off x="1435100" y="2649755"/>
            <a:ext cx="4292600" cy="369332"/>
          </a:xfrm>
          <a:prstGeom prst="rect">
            <a:avLst/>
          </a:prstGeom>
          <a:noFill/>
        </p:spPr>
        <p:txBody>
          <a:bodyPr wrap="square" rtlCol="0">
            <a:spAutoFit/>
          </a:bodyPr>
          <a:lstStyle/>
          <a:p>
            <a:r>
              <a:rPr lang="en-US" b="1" dirty="0">
                <a:solidFill>
                  <a:schemeClr val="tx2"/>
                </a:solidFill>
              </a:rPr>
              <a:t>Eviction</a:t>
            </a:r>
          </a:p>
        </p:txBody>
      </p:sp>
      <p:pic>
        <p:nvPicPr>
          <p:cNvPr id="21" name="Graphic 20" descr="Checkmark with solid fill">
            <a:extLst>
              <a:ext uri="{FF2B5EF4-FFF2-40B4-BE49-F238E27FC236}">
                <a16:creationId xmlns:a16="http://schemas.microsoft.com/office/drawing/2014/main" id="{0B8F6A07-0A83-464A-8610-6D9235B77CD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 y="3471939"/>
            <a:ext cx="547081" cy="547081"/>
          </a:xfrm>
          <a:prstGeom prst="rect">
            <a:avLst/>
          </a:prstGeom>
        </p:spPr>
      </p:pic>
      <p:sp>
        <p:nvSpPr>
          <p:cNvPr id="10" name="TextBox 9">
            <a:extLst>
              <a:ext uri="{FF2B5EF4-FFF2-40B4-BE49-F238E27FC236}">
                <a16:creationId xmlns:a16="http://schemas.microsoft.com/office/drawing/2014/main" id="{8C04275E-2066-462B-99BD-CC41A2A1257D}"/>
              </a:ext>
            </a:extLst>
          </p:cNvPr>
          <p:cNvSpPr txBox="1"/>
          <p:nvPr/>
        </p:nvSpPr>
        <p:spPr>
          <a:xfrm>
            <a:off x="1435100" y="3518881"/>
            <a:ext cx="4292600" cy="646331"/>
          </a:xfrm>
          <a:prstGeom prst="rect">
            <a:avLst/>
          </a:prstGeom>
          <a:noFill/>
        </p:spPr>
        <p:txBody>
          <a:bodyPr wrap="square" rtlCol="0">
            <a:spAutoFit/>
          </a:bodyPr>
          <a:lstStyle/>
          <a:p>
            <a:r>
              <a:rPr lang="en-US" b="1" dirty="0">
                <a:solidFill>
                  <a:schemeClr val="tx2"/>
                </a:solidFill>
              </a:rPr>
              <a:t>Doubled Up and Must Leave/Overcrowding</a:t>
            </a:r>
          </a:p>
        </p:txBody>
      </p:sp>
      <p:pic>
        <p:nvPicPr>
          <p:cNvPr id="22" name="Graphic 21" descr="Checkmark with solid fill">
            <a:extLst>
              <a:ext uri="{FF2B5EF4-FFF2-40B4-BE49-F238E27FC236}">
                <a16:creationId xmlns:a16="http://schemas.microsoft.com/office/drawing/2014/main" id="{02884B83-763B-47B5-9B7E-BBFF6F8768E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6409" y="4669864"/>
            <a:ext cx="547081" cy="547081"/>
          </a:xfrm>
          <a:prstGeom prst="rect">
            <a:avLst/>
          </a:prstGeom>
        </p:spPr>
      </p:pic>
      <p:sp>
        <p:nvSpPr>
          <p:cNvPr id="11" name="TextBox 10">
            <a:extLst>
              <a:ext uri="{FF2B5EF4-FFF2-40B4-BE49-F238E27FC236}">
                <a16:creationId xmlns:a16="http://schemas.microsoft.com/office/drawing/2014/main" id="{0BDB04C1-E9EA-40DD-9B2D-B9DE634BA7F8}"/>
              </a:ext>
            </a:extLst>
          </p:cNvPr>
          <p:cNvSpPr txBox="1"/>
          <p:nvPr/>
        </p:nvSpPr>
        <p:spPr>
          <a:xfrm>
            <a:off x="1435100" y="4763869"/>
            <a:ext cx="4292600" cy="369332"/>
          </a:xfrm>
          <a:prstGeom prst="rect">
            <a:avLst/>
          </a:prstGeom>
          <a:noFill/>
        </p:spPr>
        <p:txBody>
          <a:bodyPr wrap="square" rtlCol="0">
            <a:spAutoFit/>
          </a:bodyPr>
          <a:lstStyle/>
          <a:p>
            <a:r>
              <a:rPr lang="en-US" b="1" dirty="0">
                <a:solidFill>
                  <a:schemeClr val="tx2"/>
                </a:solidFill>
              </a:rPr>
              <a:t>Health and Safety</a:t>
            </a:r>
          </a:p>
        </p:txBody>
      </p:sp>
      <p:pic>
        <p:nvPicPr>
          <p:cNvPr id="23" name="Graphic 22" descr="Checkmark with solid fill">
            <a:extLst>
              <a:ext uri="{FF2B5EF4-FFF2-40B4-BE49-F238E27FC236}">
                <a16:creationId xmlns:a16="http://schemas.microsoft.com/office/drawing/2014/main" id="{19BB7F4E-52E7-469E-A692-30F7FAA0F2A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73309" y="1600402"/>
            <a:ext cx="547081" cy="547081"/>
          </a:xfrm>
          <a:prstGeom prst="rect">
            <a:avLst/>
          </a:prstGeom>
        </p:spPr>
      </p:pic>
      <p:sp>
        <p:nvSpPr>
          <p:cNvPr id="12" name="TextBox 11">
            <a:extLst>
              <a:ext uri="{FF2B5EF4-FFF2-40B4-BE49-F238E27FC236}">
                <a16:creationId xmlns:a16="http://schemas.microsoft.com/office/drawing/2014/main" id="{12507187-3BE8-4967-806D-9656982ADD12}"/>
              </a:ext>
            </a:extLst>
          </p:cNvPr>
          <p:cNvSpPr txBox="1"/>
          <p:nvPr/>
        </p:nvSpPr>
        <p:spPr>
          <a:xfrm>
            <a:off x="7112000" y="1689277"/>
            <a:ext cx="4292600" cy="369332"/>
          </a:xfrm>
          <a:prstGeom prst="rect">
            <a:avLst/>
          </a:prstGeom>
          <a:noFill/>
        </p:spPr>
        <p:txBody>
          <a:bodyPr wrap="square" rtlCol="0">
            <a:spAutoFit/>
          </a:bodyPr>
          <a:lstStyle/>
          <a:p>
            <a:r>
              <a:rPr lang="en-US" b="1" dirty="0">
                <a:solidFill>
                  <a:schemeClr val="tx2"/>
                </a:solidFill>
              </a:rPr>
              <a:t>Domestic Violence</a:t>
            </a:r>
          </a:p>
        </p:txBody>
      </p:sp>
      <p:pic>
        <p:nvPicPr>
          <p:cNvPr id="24" name="Graphic 23" descr="Checkmark with solid fill">
            <a:extLst>
              <a:ext uri="{FF2B5EF4-FFF2-40B4-BE49-F238E27FC236}">
                <a16:creationId xmlns:a16="http://schemas.microsoft.com/office/drawing/2014/main" id="{CD8EF805-694B-42D5-99E0-22E04344000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73309" y="2502094"/>
            <a:ext cx="547081" cy="547081"/>
          </a:xfrm>
          <a:prstGeom prst="rect">
            <a:avLst/>
          </a:prstGeom>
        </p:spPr>
      </p:pic>
      <p:sp>
        <p:nvSpPr>
          <p:cNvPr id="13" name="TextBox 12">
            <a:extLst>
              <a:ext uri="{FF2B5EF4-FFF2-40B4-BE49-F238E27FC236}">
                <a16:creationId xmlns:a16="http://schemas.microsoft.com/office/drawing/2014/main" id="{508BB026-6D86-40F6-90F9-B837FCBFA80A}"/>
              </a:ext>
            </a:extLst>
          </p:cNvPr>
          <p:cNvSpPr txBox="1"/>
          <p:nvPr/>
        </p:nvSpPr>
        <p:spPr>
          <a:xfrm>
            <a:off x="7112000" y="2590969"/>
            <a:ext cx="4292600" cy="369332"/>
          </a:xfrm>
          <a:prstGeom prst="rect">
            <a:avLst/>
          </a:prstGeom>
          <a:noFill/>
        </p:spPr>
        <p:txBody>
          <a:bodyPr wrap="square" rtlCol="0">
            <a:spAutoFit/>
          </a:bodyPr>
          <a:lstStyle/>
          <a:p>
            <a:r>
              <a:rPr lang="en-US" b="1" dirty="0">
                <a:solidFill>
                  <a:schemeClr val="tx2"/>
                </a:solidFill>
              </a:rPr>
              <a:t>Fire/Flood/Natural Disaster</a:t>
            </a:r>
          </a:p>
        </p:txBody>
      </p:sp>
      <p:pic>
        <p:nvPicPr>
          <p:cNvPr id="25" name="Graphic 24" descr="Checkmark with solid fill">
            <a:extLst>
              <a:ext uri="{FF2B5EF4-FFF2-40B4-BE49-F238E27FC236}">
                <a16:creationId xmlns:a16="http://schemas.microsoft.com/office/drawing/2014/main" id="{E5E3C8E4-AFBD-403B-B952-08DF0F158A7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50000" y="3518881"/>
            <a:ext cx="547081" cy="547081"/>
          </a:xfrm>
          <a:prstGeom prst="rect">
            <a:avLst/>
          </a:prstGeom>
        </p:spPr>
      </p:pic>
      <p:sp>
        <p:nvSpPr>
          <p:cNvPr id="14" name="TextBox 13">
            <a:extLst>
              <a:ext uri="{FF2B5EF4-FFF2-40B4-BE49-F238E27FC236}">
                <a16:creationId xmlns:a16="http://schemas.microsoft.com/office/drawing/2014/main" id="{11C12851-CC1C-4055-9285-A4334CFB0E2E}"/>
              </a:ext>
            </a:extLst>
          </p:cNvPr>
          <p:cNvSpPr txBox="1"/>
          <p:nvPr/>
        </p:nvSpPr>
        <p:spPr>
          <a:xfrm>
            <a:off x="7112000" y="3617477"/>
            <a:ext cx="4292600" cy="369332"/>
          </a:xfrm>
          <a:prstGeom prst="rect">
            <a:avLst/>
          </a:prstGeom>
          <a:noFill/>
        </p:spPr>
        <p:txBody>
          <a:bodyPr wrap="square" rtlCol="0">
            <a:spAutoFit/>
          </a:bodyPr>
          <a:lstStyle/>
          <a:p>
            <a:r>
              <a:rPr lang="en-US" b="1" dirty="0">
                <a:solidFill>
                  <a:schemeClr val="tx2"/>
                </a:solidFill>
              </a:rPr>
              <a:t>Utility Shutoff</a:t>
            </a:r>
          </a:p>
        </p:txBody>
      </p:sp>
      <p:pic>
        <p:nvPicPr>
          <p:cNvPr id="26" name="Graphic 25" descr="Checkmark with solid fill">
            <a:extLst>
              <a:ext uri="{FF2B5EF4-FFF2-40B4-BE49-F238E27FC236}">
                <a16:creationId xmlns:a16="http://schemas.microsoft.com/office/drawing/2014/main" id="{A2072AA5-E117-4D5E-988C-80BD5CA0B4D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9755" y="4710517"/>
            <a:ext cx="547081" cy="547081"/>
          </a:xfrm>
          <a:prstGeom prst="rect">
            <a:avLst/>
          </a:prstGeom>
        </p:spPr>
      </p:pic>
      <p:sp>
        <p:nvSpPr>
          <p:cNvPr id="15" name="TextBox 14">
            <a:extLst>
              <a:ext uri="{FF2B5EF4-FFF2-40B4-BE49-F238E27FC236}">
                <a16:creationId xmlns:a16="http://schemas.microsoft.com/office/drawing/2014/main" id="{68AF5B73-B28C-4828-B23F-6D7946B5140D}"/>
              </a:ext>
            </a:extLst>
          </p:cNvPr>
          <p:cNvSpPr txBox="1"/>
          <p:nvPr/>
        </p:nvSpPr>
        <p:spPr>
          <a:xfrm>
            <a:off x="7200900" y="4759404"/>
            <a:ext cx="4292600" cy="646331"/>
          </a:xfrm>
          <a:prstGeom prst="rect">
            <a:avLst/>
          </a:prstGeom>
          <a:noFill/>
        </p:spPr>
        <p:txBody>
          <a:bodyPr wrap="square" rtlCol="0">
            <a:spAutoFit/>
          </a:bodyPr>
          <a:lstStyle/>
          <a:p>
            <a:r>
              <a:rPr lang="en-US" b="1" dirty="0">
                <a:solidFill>
                  <a:schemeClr val="tx2"/>
                </a:solidFill>
              </a:rPr>
              <a:t>Other Crisis that Will Result in Imminent Housing Loss</a:t>
            </a:r>
          </a:p>
        </p:txBody>
      </p:sp>
      <p:sp>
        <p:nvSpPr>
          <p:cNvPr id="27" name="Footer Placeholder 2">
            <a:extLst>
              <a:ext uri="{FF2B5EF4-FFF2-40B4-BE49-F238E27FC236}">
                <a16:creationId xmlns:a16="http://schemas.microsoft.com/office/drawing/2014/main" id="{0F75F6BF-BBD3-256C-F425-92BCACFA628E}"/>
              </a:ext>
              <a:ext uri="{C183D7F6-B498-43B3-948B-1728B52AA6E4}">
                <adec:decorative xmlns:adec="http://schemas.microsoft.com/office/drawing/2017/decorative" val="1"/>
              </a:ext>
            </a:extLst>
          </p:cNvPr>
          <p:cNvSpPr txBox="1">
            <a:spLocks/>
          </p:cNvSpPr>
          <p:nvPr/>
        </p:nvSpPr>
        <p:spPr>
          <a:xfrm>
            <a:off x="-277" y="6522465"/>
            <a:ext cx="12192557" cy="365125"/>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900">
              <a:solidFill>
                <a:srgbClr val="FF0000"/>
              </a:solidFill>
            </a:endParaRPr>
          </a:p>
        </p:txBody>
      </p:sp>
      <p:sp>
        <p:nvSpPr>
          <p:cNvPr id="5" name="Slide Number Placeholder 4">
            <a:extLst>
              <a:ext uri="{FF2B5EF4-FFF2-40B4-BE49-F238E27FC236}">
                <a16:creationId xmlns:a16="http://schemas.microsoft.com/office/drawing/2014/main" id="{A0CF6B1D-70B1-4CC4-931A-AB350C278F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239AC-B64B-47D9-9A99-24B0D39D1C15}" type="slidenum">
              <a:rPr kumimoji="0" lang="en-US" sz="900" b="0" i="0" u="none" strike="noStrike" kern="1200" cap="none" spc="0" normalizeH="0" baseline="0" noProof="0" smtClean="0">
                <a:ln>
                  <a:noFill/>
                </a:ln>
                <a:solidFill>
                  <a:prstClr val="black">
                    <a:tint val="75000"/>
                  </a:prstClr>
                </a:solidFill>
                <a:effectLst/>
                <a:uLnTx/>
                <a:uFillTx/>
                <a:latin typeface="Gill Sans MT"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prstClr val="black">
                  <a:tint val="75000"/>
                </a:prstClr>
              </a:solidFill>
              <a:effectLst/>
              <a:uLnTx/>
              <a:uFillTx/>
              <a:latin typeface="Gill Sans MT" pitchFamily="34" charset="0"/>
              <a:ea typeface="+mn-ea"/>
              <a:cs typeface="+mn-cs"/>
            </a:endParaRPr>
          </a:p>
        </p:txBody>
      </p:sp>
    </p:spTree>
    <p:custDataLst>
      <p:tags r:id="rId1"/>
    </p:custDataLst>
    <p:extLst>
      <p:ext uri="{BB962C8B-B14F-4D97-AF65-F5344CB8AC3E}">
        <p14:creationId xmlns:p14="http://schemas.microsoft.com/office/powerpoint/2010/main" val="1882309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053CC-F558-4E5D-946B-39AE472E6394}"/>
              </a:ext>
            </a:extLst>
          </p:cNvPr>
          <p:cNvSpPr>
            <a:spLocks noGrp="1"/>
          </p:cNvSpPr>
          <p:nvPr>
            <p:ph type="title"/>
          </p:nvPr>
        </p:nvSpPr>
        <p:spPr/>
        <p:txBody>
          <a:bodyPr>
            <a:normAutofit/>
          </a:bodyPr>
          <a:lstStyle/>
          <a:p>
            <a:r>
              <a:rPr lang="en-US" dirty="0">
                <a:latin typeface="Gill Sans MT"/>
              </a:rPr>
              <a:t>Homeowner Housing Crises</a:t>
            </a:r>
          </a:p>
        </p:txBody>
      </p:sp>
      <p:pic>
        <p:nvPicPr>
          <p:cNvPr id="17" name="Graphic 16" descr="Checkmark with solid fill">
            <a:extLst>
              <a:ext uri="{FF2B5EF4-FFF2-40B4-BE49-F238E27FC236}">
                <a16:creationId xmlns:a16="http://schemas.microsoft.com/office/drawing/2014/main" id="{4B653444-22F0-42BF-8744-80F890DDA83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6410" y="1641055"/>
            <a:ext cx="547081" cy="547081"/>
          </a:xfrm>
          <a:prstGeom prst="rect">
            <a:avLst/>
          </a:prstGeom>
        </p:spPr>
      </p:pic>
      <p:sp>
        <p:nvSpPr>
          <p:cNvPr id="3" name="TextBox 2">
            <a:extLst>
              <a:ext uri="{FF2B5EF4-FFF2-40B4-BE49-F238E27FC236}">
                <a16:creationId xmlns:a16="http://schemas.microsoft.com/office/drawing/2014/main" id="{1ABCF8F8-4ADF-476D-9692-77A477D6EB48}"/>
              </a:ext>
            </a:extLst>
          </p:cNvPr>
          <p:cNvSpPr txBox="1"/>
          <p:nvPr/>
        </p:nvSpPr>
        <p:spPr>
          <a:xfrm>
            <a:off x="1435100" y="1697512"/>
            <a:ext cx="4292600" cy="646331"/>
          </a:xfrm>
          <a:prstGeom prst="rect">
            <a:avLst/>
          </a:prstGeom>
          <a:noFill/>
        </p:spPr>
        <p:txBody>
          <a:bodyPr wrap="square" lIns="91440" tIns="45720" rIns="91440" bIns="45720" rtlCol="0" anchor="t">
            <a:spAutoFit/>
          </a:bodyPr>
          <a:lstStyle/>
          <a:p>
            <a:r>
              <a:rPr lang="en-US" b="1" dirty="0">
                <a:solidFill>
                  <a:schemeClr val="tx2"/>
                </a:solidFill>
                <a:ea typeface="+mn-lt"/>
                <a:cs typeface="+mn-lt"/>
              </a:rPr>
              <a:t>Three or More Months Behind on Mortgage</a:t>
            </a:r>
            <a:endParaRPr lang="en-US" b="1" dirty="0">
              <a:solidFill>
                <a:schemeClr val="tx2"/>
              </a:solidFill>
            </a:endParaRPr>
          </a:p>
        </p:txBody>
      </p:sp>
      <p:pic>
        <p:nvPicPr>
          <p:cNvPr id="20" name="Graphic 19" descr="Checkmark with solid fill">
            <a:extLst>
              <a:ext uri="{FF2B5EF4-FFF2-40B4-BE49-F238E27FC236}">
                <a16:creationId xmlns:a16="http://schemas.microsoft.com/office/drawing/2014/main" id="{35A80474-F956-4B08-B6D5-8DCF987A234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6410" y="2500213"/>
            <a:ext cx="547081" cy="547081"/>
          </a:xfrm>
          <a:prstGeom prst="rect">
            <a:avLst/>
          </a:prstGeom>
        </p:spPr>
      </p:pic>
      <p:sp>
        <p:nvSpPr>
          <p:cNvPr id="9" name="TextBox 8">
            <a:extLst>
              <a:ext uri="{FF2B5EF4-FFF2-40B4-BE49-F238E27FC236}">
                <a16:creationId xmlns:a16="http://schemas.microsoft.com/office/drawing/2014/main" id="{5F3518F6-58FA-4FDB-A08C-01AFAA48600D}"/>
              </a:ext>
            </a:extLst>
          </p:cNvPr>
          <p:cNvSpPr txBox="1"/>
          <p:nvPr/>
        </p:nvSpPr>
        <p:spPr>
          <a:xfrm>
            <a:off x="1435100" y="2649755"/>
            <a:ext cx="4292600" cy="369332"/>
          </a:xfrm>
          <a:prstGeom prst="rect">
            <a:avLst/>
          </a:prstGeom>
          <a:noFill/>
        </p:spPr>
        <p:txBody>
          <a:bodyPr wrap="square" lIns="91440" tIns="45720" rIns="91440" bIns="45720" rtlCol="0" anchor="t">
            <a:spAutoFit/>
          </a:bodyPr>
          <a:lstStyle/>
          <a:p>
            <a:r>
              <a:rPr lang="en-US" b="1" dirty="0">
                <a:solidFill>
                  <a:schemeClr val="tx2"/>
                </a:solidFill>
                <a:ea typeface="+mn-lt"/>
                <a:cs typeface="+mn-lt"/>
              </a:rPr>
              <a:t>Right to Cure Notice</a:t>
            </a:r>
            <a:endParaRPr lang="en-US" b="1" dirty="0">
              <a:solidFill>
                <a:schemeClr val="tx2"/>
              </a:solidFill>
            </a:endParaRPr>
          </a:p>
        </p:txBody>
      </p:sp>
      <p:pic>
        <p:nvPicPr>
          <p:cNvPr id="21" name="Graphic 20" descr="Checkmark with solid fill">
            <a:extLst>
              <a:ext uri="{FF2B5EF4-FFF2-40B4-BE49-F238E27FC236}">
                <a16:creationId xmlns:a16="http://schemas.microsoft.com/office/drawing/2014/main" id="{0B8F6A07-0A83-464A-8610-6D9235B77CD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8557" y="3471939"/>
            <a:ext cx="547081" cy="547081"/>
          </a:xfrm>
          <a:prstGeom prst="rect">
            <a:avLst/>
          </a:prstGeom>
        </p:spPr>
      </p:pic>
      <p:sp>
        <p:nvSpPr>
          <p:cNvPr id="10" name="TextBox 9">
            <a:extLst>
              <a:ext uri="{FF2B5EF4-FFF2-40B4-BE49-F238E27FC236}">
                <a16:creationId xmlns:a16="http://schemas.microsoft.com/office/drawing/2014/main" id="{8C04275E-2066-462B-99BD-CC41A2A1257D}"/>
              </a:ext>
            </a:extLst>
          </p:cNvPr>
          <p:cNvSpPr txBox="1"/>
          <p:nvPr/>
        </p:nvSpPr>
        <p:spPr>
          <a:xfrm>
            <a:off x="1435100" y="3607229"/>
            <a:ext cx="4292600" cy="369332"/>
          </a:xfrm>
          <a:prstGeom prst="rect">
            <a:avLst/>
          </a:prstGeom>
          <a:noFill/>
        </p:spPr>
        <p:txBody>
          <a:bodyPr wrap="square" lIns="91440" tIns="45720" rIns="91440" bIns="45720" rtlCol="0" anchor="t">
            <a:spAutoFit/>
          </a:bodyPr>
          <a:lstStyle/>
          <a:p>
            <a:r>
              <a:rPr lang="en-US" b="1" dirty="0">
                <a:solidFill>
                  <a:schemeClr val="tx2"/>
                </a:solidFill>
                <a:ea typeface="+mn-lt"/>
                <a:cs typeface="+mn-lt"/>
              </a:rPr>
              <a:t>Foreclosure</a:t>
            </a:r>
            <a:endParaRPr lang="en-US" b="1" dirty="0">
              <a:solidFill>
                <a:schemeClr val="tx2"/>
              </a:solidFill>
            </a:endParaRPr>
          </a:p>
        </p:txBody>
      </p:sp>
      <p:pic>
        <p:nvPicPr>
          <p:cNvPr id="23" name="Graphic 22" descr="Checkmark with solid fill">
            <a:extLst>
              <a:ext uri="{FF2B5EF4-FFF2-40B4-BE49-F238E27FC236}">
                <a16:creationId xmlns:a16="http://schemas.microsoft.com/office/drawing/2014/main" id="{19BB7F4E-52E7-469E-A692-30F7FAA0F2A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73309" y="1600402"/>
            <a:ext cx="547081" cy="547081"/>
          </a:xfrm>
          <a:prstGeom prst="rect">
            <a:avLst/>
          </a:prstGeom>
        </p:spPr>
      </p:pic>
      <p:sp>
        <p:nvSpPr>
          <p:cNvPr id="7" name="TextBox 6">
            <a:extLst>
              <a:ext uri="{FF2B5EF4-FFF2-40B4-BE49-F238E27FC236}">
                <a16:creationId xmlns:a16="http://schemas.microsoft.com/office/drawing/2014/main" id="{2F7497C7-9B5D-6FFE-586D-34700809C9D8}"/>
              </a:ext>
            </a:extLst>
          </p:cNvPr>
          <p:cNvSpPr txBox="1"/>
          <p:nvPr/>
        </p:nvSpPr>
        <p:spPr>
          <a:xfrm>
            <a:off x="7255565" y="1755538"/>
            <a:ext cx="4292600" cy="646331"/>
          </a:xfrm>
          <a:prstGeom prst="rect">
            <a:avLst/>
          </a:prstGeom>
          <a:noFill/>
        </p:spPr>
        <p:txBody>
          <a:bodyPr wrap="square" lIns="91440" tIns="45720" rIns="91440" bIns="45720" rtlCol="0" anchor="t">
            <a:spAutoFit/>
          </a:bodyPr>
          <a:lstStyle/>
          <a:p>
            <a:r>
              <a:rPr lang="en-US" b="1" dirty="0">
                <a:solidFill>
                  <a:schemeClr val="tx2"/>
                </a:solidFill>
              </a:rPr>
              <a:t>Behind on Property Taxes</a:t>
            </a:r>
            <a:endParaRPr lang="en-US" dirty="0">
              <a:solidFill>
                <a:schemeClr val="tx2"/>
              </a:solidFill>
            </a:endParaRPr>
          </a:p>
          <a:p>
            <a:endParaRPr lang="en-US" b="1" dirty="0">
              <a:solidFill>
                <a:schemeClr val="tx2"/>
              </a:solidFill>
            </a:endParaRPr>
          </a:p>
        </p:txBody>
      </p:sp>
      <p:pic>
        <p:nvPicPr>
          <p:cNvPr id="24" name="Graphic 23" descr="Checkmark with solid fill">
            <a:extLst>
              <a:ext uri="{FF2B5EF4-FFF2-40B4-BE49-F238E27FC236}">
                <a16:creationId xmlns:a16="http://schemas.microsoft.com/office/drawing/2014/main" id="{CD8EF805-694B-42D5-99E0-22E04344000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73309" y="2502094"/>
            <a:ext cx="547081" cy="547081"/>
          </a:xfrm>
          <a:prstGeom prst="rect">
            <a:avLst/>
          </a:prstGeom>
        </p:spPr>
      </p:pic>
      <p:sp>
        <p:nvSpPr>
          <p:cNvPr id="13" name="TextBox 12">
            <a:extLst>
              <a:ext uri="{FF2B5EF4-FFF2-40B4-BE49-F238E27FC236}">
                <a16:creationId xmlns:a16="http://schemas.microsoft.com/office/drawing/2014/main" id="{508BB026-6D86-40F6-90F9-B837FCBFA80A}"/>
              </a:ext>
            </a:extLst>
          </p:cNvPr>
          <p:cNvSpPr txBox="1"/>
          <p:nvPr/>
        </p:nvSpPr>
        <p:spPr>
          <a:xfrm>
            <a:off x="7255565" y="2502621"/>
            <a:ext cx="4679286" cy="923330"/>
          </a:xfrm>
          <a:prstGeom prst="rect">
            <a:avLst/>
          </a:prstGeom>
          <a:noFill/>
        </p:spPr>
        <p:txBody>
          <a:bodyPr wrap="square" lIns="91440" tIns="45720" rIns="91440" bIns="45720" rtlCol="0" anchor="t">
            <a:spAutoFit/>
          </a:bodyPr>
          <a:lstStyle/>
          <a:p>
            <a:r>
              <a:rPr lang="en-US" b="1" dirty="0">
                <a:solidFill>
                  <a:schemeClr val="tx2"/>
                </a:solidFill>
              </a:rPr>
              <a:t>Behind on Other Homeownership Payments</a:t>
            </a:r>
            <a:endParaRPr lang="en-US" dirty="0">
              <a:solidFill>
                <a:schemeClr val="tx2"/>
              </a:solidFill>
            </a:endParaRPr>
          </a:p>
          <a:p>
            <a:endParaRPr lang="en-US" b="1" dirty="0">
              <a:solidFill>
                <a:schemeClr val="tx2"/>
              </a:solidFill>
            </a:endParaRPr>
          </a:p>
        </p:txBody>
      </p:sp>
      <p:pic>
        <p:nvPicPr>
          <p:cNvPr id="6" name="Graphic 5" descr="Checkmark with solid fill">
            <a:extLst>
              <a:ext uri="{FF2B5EF4-FFF2-40B4-BE49-F238E27FC236}">
                <a16:creationId xmlns:a16="http://schemas.microsoft.com/office/drawing/2014/main" id="{F6FE7CEB-0121-553E-8043-22FC87EF15E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74904" y="3471939"/>
            <a:ext cx="547081" cy="547081"/>
          </a:xfrm>
          <a:prstGeom prst="rect">
            <a:avLst/>
          </a:prstGeom>
        </p:spPr>
      </p:pic>
      <p:sp>
        <p:nvSpPr>
          <p:cNvPr id="12" name="TextBox 11">
            <a:extLst>
              <a:ext uri="{FF2B5EF4-FFF2-40B4-BE49-F238E27FC236}">
                <a16:creationId xmlns:a16="http://schemas.microsoft.com/office/drawing/2014/main" id="{12507187-3BE8-4967-806D-9656982ADD12}"/>
              </a:ext>
            </a:extLst>
          </p:cNvPr>
          <p:cNvSpPr txBox="1"/>
          <p:nvPr/>
        </p:nvSpPr>
        <p:spPr>
          <a:xfrm>
            <a:off x="7255566" y="3610842"/>
            <a:ext cx="4292600" cy="646331"/>
          </a:xfrm>
          <a:prstGeom prst="rect">
            <a:avLst/>
          </a:prstGeom>
          <a:noFill/>
        </p:spPr>
        <p:txBody>
          <a:bodyPr wrap="square" lIns="91440" tIns="45720" rIns="91440" bIns="45720" rtlCol="0" anchor="t">
            <a:spAutoFit/>
          </a:bodyPr>
          <a:lstStyle/>
          <a:p>
            <a:r>
              <a:rPr lang="en-US" b="1" dirty="0">
                <a:solidFill>
                  <a:schemeClr val="tx2"/>
                </a:solidFill>
              </a:rPr>
              <a:t>Utility Shutoff</a:t>
            </a:r>
            <a:endParaRPr lang="en-US" dirty="0"/>
          </a:p>
          <a:p>
            <a:endParaRPr lang="en-US" b="1" dirty="0">
              <a:solidFill>
                <a:schemeClr val="tx2"/>
              </a:solidFill>
            </a:endParaRPr>
          </a:p>
        </p:txBody>
      </p:sp>
      <p:sp>
        <p:nvSpPr>
          <p:cNvPr id="27" name="Footer Placeholder 2">
            <a:extLst>
              <a:ext uri="{FF2B5EF4-FFF2-40B4-BE49-F238E27FC236}">
                <a16:creationId xmlns:a16="http://schemas.microsoft.com/office/drawing/2014/main" id="{0F75F6BF-BBD3-256C-F425-92BCACFA628E}"/>
              </a:ext>
              <a:ext uri="{C183D7F6-B498-43B3-948B-1728B52AA6E4}">
                <adec:decorative xmlns:adec="http://schemas.microsoft.com/office/drawing/2017/decorative" val="1"/>
              </a:ext>
            </a:extLst>
          </p:cNvPr>
          <p:cNvSpPr txBox="1">
            <a:spLocks/>
          </p:cNvSpPr>
          <p:nvPr/>
        </p:nvSpPr>
        <p:spPr>
          <a:xfrm>
            <a:off x="-277" y="6522465"/>
            <a:ext cx="12192557" cy="365125"/>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900">
              <a:solidFill>
                <a:srgbClr val="FF0000"/>
              </a:solidFill>
            </a:endParaRPr>
          </a:p>
        </p:txBody>
      </p:sp>
      <p:sp>
        <p:nvSpPr>
          <p:cNvPr id="5" name="Slide Number Placeholder 4">
            <a:extLst>
              <a:ext uri="{FF2B5EF4-FFF2-40B4-BE49-F238E27FC236}">
                <a16:creationId xmlns:a16="http://schemas.microsoft.com/office/drawing/2014/main" id="{A0CF6B1D-70B1-4CC4-931A-AB350C278F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239AC-B64B-47D9-9A99-24B0D39D1C15}" type="slidenum">
              <a:rPr kumimoji="0" lang="en-US" sz="900" b="0" i="0" u="none" strike="noStrike" kern="1200" cap="none" spc="0" normalizeH="0" baseline="0" noProof="0" smtClean="0">
                <a:ln>
                  <a:noFill/>
                </a:ln>
                <a:solidFill>
                  <a:prstClr val="black">
                    <a:tint val="75000"/>
                  </a:prstClr>
                </a:solidFill>
                <a:effectLst/>
                <a:uLnTx/>
                <a:uFillTx/>
                <a:latin typeface="Gill Sans MT"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prstClr val="black">
                  <a:tint val="75000"/>
                </a:prstClr>
              </a:solidFill>
              <a:effectLst/>
              <a:uLnTx/>
              <a:uFillTx/>
              <a:latin typeface="Gill Sans MT" pitchFamily="34" charset="0"/>
              <a:ea typeface="+mn-ea"/>
              <a:cs typeface="+mn-cs"/>
            </a:endParaRPr>
          </a:p>
        </p:txBody>
      </p:sp>
    </p:spTree>
    <p:custDataLst>
      <p:tags r:id="rId1"/>
    </p:custDataLst>
    <p:extLst>
      <p:ext uri="{BB962C8B-B14F-4D97-AF65-F5344CB8AC3E}">
        <p14:creationId xmlns:p14="http://schemas.microsoft.com/office/powerpoint/2010/main" val="1206574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9457-80A3-495C-9438-2EDEF9F6662F}"/>
              </a:ext>
            </a:extLst>
          </p:cNvPr>
          <p:cNvSpPr>
            <a:spLocks noGrp="1"/>
          </p:cNvSpPr>
          <p:nvPr>
            <p:ph type="title"/>
          </p:nvPr>
        </p:nvSpPr>
        <p:spPr>
          <a:xfrm>
            <a:off x="688157" y="2514840"/>
            <a:ext cx="11142481" cy="1828319"/>
          </a:xfrm>
        </p:spPr>
        <p:txBody>
          <a:bodyPr>
            <a:normAutofit/>
          </a:bodyPr>
          <a:lstStyle/>
          <a:p>
            <a:pPr algn="ctr"/>
            <a:r>
              <a:rPr lang="en-US" sz="3600" dirty="0">
                <a:latin typeface="Gill Sans MT"/>
              </a:rPr>
              <a:t>Benefit Cap</a:t>
            </a:r>
            <a:endParaRPr lang="en-US" sz="3600" dirty="0"/>
          </a:p>
        </p:txBody>
      </p:sp>
      <p:sp>
        <p:nvSpPr>
          <p:cNvPr id="3" name="Slide Number Placeholder 2">
            <a:extLst>
              <a:ext uri="{FF2B5EF4-FFF2-40B4-BE49-F238E27FC236}">
                <a16:creationId xmlns:a16="http://schemas.microsoft.com/office/drawing/2014/main" id="{8851312E-913C-4C89-807B-551C5E1A24A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239AC-B64B-47D9-9A99-24B0D39D1C15}" type="slidenum">
              <a:rPr kumimoji="0" lang="en-US" sz="900" b="0" i="0" u="none" strike="noStrike" kern="1200" cap="none" spc="0" normalizeH="0" baseline="0" noProof="0" smtClean="0">
                <a:ln>
                  <a:noFill/>
                </a:ln>
                <a:solidFill>
                  <a:prstClr val="black">
                    <a:tint val="75000"/>
                  </a:prstClr>
                </a:solidFill>
                <a:effectLst/>
                <a:uLnTx/>
                <a:uFillTx/>
                <a:latin typeface="Gill Sans MT"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prstClr val="black">
                  <a:tint val="75000"/>
                </a:prstClr>
              </a:solidFill>
              <a:effectLst/>
              <a:uLnTx/>
              <a:uFillTx/>
              <a:latin typeface="Gill Sans MT" pitchFamily="34" charset="0"/>
              <a:ea typeface="+mn-ea"/>
              <a:cs typeface="+mn-cs"/>
            </a:endParaRPr>
          </a:p>
        </p:txBody>
      </p:sp>
    </p:spTree>
    <p:extLst>
      <p:ext uri="{BB962C8B-B14F-4D97-AF65-F5344CB8AC3E}">
        <p14:creationId xmlns:p14="http://schemas.microsoft.com/office/powerpoint/2010/main" val="3277949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053CC-F558-4E5D-946B-39AE472E6394}"/>
              </a:ext>
            </a:extLst>
          </p:cNvPr>
          <p:cNvSpPr>
            <a:spLocks noGrp="1"/>
          </p:cNvSpPr>
          <p:nvPr>
            <p:ph type="title"/>
          </p:nvPr>
        </p:nvSpPr>
        <p:spPr/>
        <p:txBody>
          <a:bodyPr/>
          <a:lstStyle/>
          <a:p>
            <a:r>
              <a:rPr lang="en-US" dirty="0"/>
              <a:t>RAFT Benefit Cap</a:t>
            </a:r>
          </a:p>
        </p:txBody>
      </p:sp>
      <p:sp>
        <p:nvSpPr>
          <p:cNvPr id="8" name="TextBox 7">
            <a:extLst>
              <a:ext uri="{FF2B5EF4-FFF2-40B4-BE49-F238E27FC236}">
                <a16:creationId xmlns:a16="http://schemas.microsoft.com/office/drawing/2014/main" id="{AE842615-3BBD-433E-BAE0-2454BDB8A18A}"/>
              </a:ext>
            </a:extLst>
          </p:cNvPr>
          <p:cNvSpPr txBox="1"/>
          <p:nvPr/>
        </p:nvSpPr>
        <p:spPr>
          <a:xfrm>
            <a:off x="-973587" y="1097459"/>
            <a:ext cx="14135100" cy="769441"/>
          </a:xfrm>
          <a:prstGeom prst="rect">
            <a:avLst/>
          </a:prstGeom>
          <a:noFill/>
        </p:spPr>
        <p:txBody>
          <a:bodyPr wrap="square" lIns="91440" tIns="45720" rIns="91440" bIns="45720" anchor="t">
            <a:spAutoFit/>
          </a:bodyPr>
          <a:lstStyle/>
          <a:p>
            <a:pPr algn="ctr" defTabSz="1218987">
              <a:spcBef>
                <a:spcPct val="20000"/>
              </a:spcBef>
              <a:defRPr/>
            </a:pPr>
            <a:r>
              <a:rPr kumimoji="0" lang="en-US" sz="2000" b="1" i="0" u="none" strike="noStrike" kern="1200" cap="none" spc="0" normalizeH="0" baseline="0" noProof="0">
                <a:ln>
                  <a:noFill/>
                </a:ln>
                <a:solidFill>
                  <a:schemeClr val="tx2"/>
                </a:solidFill>
                <a:effectLst/>
                <a:uLnTx/>
                <a:uFillTx/>
                <a:latin typeface="Gill Sans MT"/>
              </a:rPr>
              <a:t>The maximum benefit limit for RAFT is $</a:t>
            </a:r>
            <a:r>
              <a:rPr lang="en-US" sz="2000" b="1">
                <a:solidFill>
                  <a:schemeClr val="tx2"/>
                </a:solidFill>
                <a:latin typeface="Gill Sans MT"/>
              </a:rPr>
              <a:t>7,000</a:t>
            </a:r>
            <a:r>
              <a:rPr kumimoji="0" lang="en-US" sz="2000" b="1" i="0" u="none" strike="noStrike" kern="1200" cap="none" spc="0" normalizeH="0" baseline="0" noProof="0">
                <a:ln>
                  <a:noFill/>
                </a:ln>
                <a:solidFill>
                  <a:schemeClr val="tx2"/>
                </a:solidFill>
                <a:effectLst/>
                <a:uLnTx/>
                <a:uFillTx/>
                <a:latin typeface="Gill Sans MT"/>
              </a:rPr>
              <a:t> per household</a:t>
            </a:r>
            <a:r>
              <a:rPr lang="en-US" sz="2000" b="1">
                <a:solidFill>
                  <a:schemeClr val="tx2"/>
                </a:solidFill>
                <a:latin typeface="Gill Sans MT"/>
              </a:rPr>
              <a:t> </a:t>
            </a:r>
            <a:endParaRPr lang="en-US" sz="2000">
              <a:solidFill>
                <a:schemeClr val="tx2"/>
              </a:solidFill>
            </a:endParaRPr>
          </a:p>
          <a:p>
            <a:pPr algn="ctr" defTabSz="1218987">
              <a:spcBef>
                <a:spcPct val="20000"/>
              </a:spcBef>
              <a:defRPr/>
            </a:pPr>
            <a:r>
              <a:rPr kumimoji="0" lang="en-US" sz="2000" b="1" i="0" u="none" strike="noStrike" kern="1200" cap="none" spc="0" normalizeH="0" baseline="0" noProof="0">
                <a:ln>
                  <a:noFill/>
                </a:ln>
                <a:solidFill>
                  <a:schemeClr val="tx2"/>
                </a:solidFill>
                <a:effectLst/>
                <a:uLnTx/>
                <a:uFillTx/>
                <a:latin typeface="Gill Sans MT"/>
              </a:rPr>
              <a:t>in any rolling 12-month period </a:t>
            </a:r>
            <a:endParaRPr lang="en-US">
              <a:solidFill>
                <a:schemeClr val="tx2"/>
              </a:solidFill>
            </a:endParaRPr>
          </a:p>
        </p:txBody>
      </p:sp>
      <p:cxnSp>
        <p:nvCxnSpPr>
          <p:cNvPr id="9" name="Straight Connector 8">
            <a:extLst>
              <a:ext uri="{FF2B5EF4-FFF2-40B4-BE49-F238E27FC236}">
                <a16:creationId xmlns:a16="http://schemas.microsoft.com/office/drawing/2014/main" id="{9C620F7A-0DB6-4CFE-BBA2-1E585EB98271}"/>
              </a:ext>
              <a:ext uri="{C183D7F6-B498-43B3-948B-1728B52AA6E4}">
                <adec:decorative xmlns:adec="http://schemas.microsoft.com/office/drawing/2017/decorative" val="1"/>
              </a:ext>
            </a:extLst>
          </p:cNvPr>
          <p:cNvCxnSpPr/>
          <p:nvPr/>
        </p:nvCxnSpPr>
        <p:spPr>
          <a:xfrm>
            <a:off x="4217953" y="2100544"/>
            <a:ext cx="322794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C3DD978-58C4-4B65-846F-3A7279F89AA2}"/>
              </a:ext>
            </a:extLst>
          </p:cNvPr>
          <p:cNvSpPr>
            <a:spLocks noGrp="1"/>
          </p:cNvSpPr>
          <p:nvPr>
            <p:ph idx="1"/>
          </p:nvPr>
        </p:nvSpPr>
        <p:spPr>
          <a:xfrm>
            <a:off x="75426" y="2425015"/>
            <a:ext cx="12041148" cy="4808246"/>
          </a:xfrm>
        </p:spPr>
        <p:txBody>
          <a:bodyPr vert="horz" lIns="121899" tIns="60949" rIns="121899" bIns="60949" rtlCol="0" anchor="t">
            <a:normAutofit/>
          </a:bodyPr>
          <a:lstStyle/>
          <a:p>
            <a:pPr marL="456565" indent="-456565">
              <a:spcBef>
                <a:spcPts val="3600"/>
              </a:spcBef>
              <a:buFont typeface="Wingdings" panose="05000000000000000000" pitchFamily="2" charset="2"/>
              <a:buChar char="§"/>
            </a:pPr>
            <a:r>
              <a:rPr lang="en-US" sz="2000">
                <a:latin typeface="Gill Sans MT"/>
              </a:rPr>
              <a:t>Eligible households can receive RAFT in a combination of benefit types and more than once in a given year, as long as the total assistance does </a:t>
            </a:r>
            <a:r>
              <a:rPr lang="en-US" sz="2000" b="1">
                <a:latin typeface="Gill Sans MT"/>
              </a:rPr>
              <a:t>not </a:t>
            </a:r>
            <a:r>
              <a:rPr lang="en-US" sz="2000">
                <a:latin typeface="Gill Sans MT"/>
              </a:rPr>
              <a:t>exceed $7,000 within any rolling 12-month period</a:t>
            </a:r>
          </a:p>
          <a:p>
            <a:pPr marL="456565" indent="-456565">
              <a:spcBef>
                <a:spcPts val="3600"/>
              </a:spcBef>
              <a:buFont typeface="Wingdings" panose="05000000000000000000" pitchFamily="2" charset="2"/>
              <a:buChar char="§"/>
            </a:pPr>
            <a:r>
              <a:rPr lang="en-US" sz="2000">
                <a:latin typeface="Gill Sans MT"/>
              </a:rPr>
              <a:t>Households with income-based rental subsidies cannot receive payment for more than six months of rent arrears in a rolling 12-month period</a:t>
            </a:r>
          </a:p>
          <a:p>
            <a:pPr marL="456565" indent="-456565">
              <a:spcBef>
                <a:spcPts val="3600"/>
              </a:spcBef>
              <a:buFont typeface="Wingdings" panose="05000000000000000000" pitchFamily="2" charset="2"/>
              <a:buChar char="§"/>
            </a:pPr>
            <a:r>
              <a:rPr lang="en-US" sz="2000" b="1">
                <a:latin typeface="Gill Sans MT"/>
              </a:rPr>
              <a:t>Example: </a:t>
            </a:r>
            <a:r>
              <a:rPr lang="en-US" sz="2000">
                <a:latin typeface="Gill Sans MT"/>
              </a:rPr>
              <a:t>A household previously received $3,000 in RAFT on 3/1/2025. The household applies for RAFT again on 1/1/2026. Now the maximum the household can receive is $4,000.</a:t>
            </a:r>
          </a:p>
          <a:p>
            <a:pPr marL="456565" indent="-456565">
              <a:spcBef>
                <a:spcPts val="3600"/>
              </a:spcBef>
              <a:buFont typeface="Wingdings" panose="05000000000000000000" pitchFamily="2" charset="2"/>
              <a:buChar char="§"/>
            </a:pPr>
            <a:endParaRPr lang="en-US" sz="2000">
              <a:latin typeface="Gill Sans MT"/>
            </a:endParaRPr>
          </a:p>
          <a:p>
            <a:pPr marL="456565" indent="-456565"/>
            <a:endParaRPr lang="en-US"/>
          </a:p>
          <a:p>
            <a:pPr marL="989965" lvl="1" indent="-380365"/>
            <a:endParaRPr lang="en-US"/>
          </a:p>
          <a:p>
            <a:pPr marL="456565" indent="-456565"/>
            <a:endParaRPr lang="en-US"/>
          </a:p>
        </p:txBody>
      </p:sp>
      <p:sp>
        <p:nvSpPr>
          <p:cNvPr id="5" name="Slide Number Placeholder 4">
            <a:extLst>
              <a:ext uri="{FF2B5EF4-FFF2-40B4-BE49-F238E27FC236}">
                <a16:creationId xmlns:a16="http://schemas.microsoft.com/office/drawing/2014/main" id="{A0CF6B1D-70B1-4CC4-931A-AB350C278F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239AC-B64B-47D9-9A99-24B0D39D1C15}" type="slidenum">
              <a:rPr kumimoji="0" lang="en-US" sz="900" b="0" i="0" u="none" strike="noStrike" kern="1200" cap="none" spc="0" normalizeH="0" baseline="0" noProof="0" smtClean="0">
                <a:ln>
                  <a:noFill/>
                </a:ln>
                <a:solidFill>
                  <a:prstClr val="black">
                    <a:tint val="75000"/>
                  </a:prstClr>
                </a:solidFill>
                <a:effectLst/>
                <a:uLnTx/>
                <a:uFillTx/>
                <a:latin typeface="Gill Sans MT"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a:ln>
                <a:noFill/>
              </a:ln>
              <a:solidFill>
                <a:prstClr val="black">
                  <a:tint val="75000"/>
                </a:prstClr>
              </a:solidFill>
              <a:effectLst/>
              <a:uLnTx/>
              <a:uFillTx/>
              <a:latin typeface="Gill Sans MT" pitchFamily="34" charset="0"/>
              <a:ea typeface="+mn-ea"/>
              <a:cs typeface="+mn-cs"/>
            </a:endParaRPr>
          </a:p>
        </p:txBody>
      </p:sp>
      <p:sp>
        <p:nvSpPr>
          <p:cNvPr id="10" name="Footer Placeholder 2">
            <a:extLst>
              <a:ext uri="{FF2B5EF4-FFF2-40B4-BE49-F238E27FC236}">
                <a16:creationId xmlns:a16="http://schemas.microsoft.com/office/drawing/2014/main" id="{0F75F6BF-BBD3-256C-F425-92BCACFA628E}"/>
              </a:ext>
              <a:ext uri="{C183D7F6-B498-43B3-948B-1728B52AA6E4}">
                <adec:decorative xmlns:adec="http://schemas.microsoft.com/office/drawing/2017/decorative" val="1"/>
              </a:ext>
            </a:extLst>
          </p:cNvPr>
          <p:cNvSpPr txBox="1">
            <a:spLocks/>
          </p:cNvSpPr>
          <p:nvPr/>
        </p:nvSpPr>
        <p:spPr>
          <a:xfrm>
            <a:off x="-277" y="6522465"/>
            <a:ext cx="12192557" cy="365125"/>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900">
              <a:solidFill>
                <a:srgbClr val="FF0000"/>
              </a:solidFill>
            </a:endParaRPr>
          </a:p>
        </p:txBody>
      </p:sp>
    </p:spTree>
    <p:custDataLst>
      <p:tags r:id="rId1"/>
    </p:custDataLst>
    <p:extLst>
      <p:ext uri="{BB962C8B-B14F-4D97-AF65-F5344CB8AC3E}">
        <p14:creationId xmlns:p14="http://schemas.microsoft.com/office/powerpoint/2010/main" val="934222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9457-80A3-495C-9438-2EDEF9F6662F}"/>
              </a:ext>
            </a:extLst>
          </p:cNvPr>
          <p:cNvSpPr>
            <a:spLocks noGrp="1"/>
          </p:cNvSpPr>
          <p:nvPr>
            <p:ph type="title"/>
          </p:nvPr>
        </p:nvSpPr>
        <p:spPr>
          <a:xfrm>
            <a:off x="688157" y="2514840"/>
            <a:ext cx="11142481" cy="1828319"/>
          </a:xfrm>
        </p:spPr>
        <p:txBody>
          <a:bodyPr>
            <a:normAutofit/>
          </a:bodyPr>
          <a:lstStyle/>
          <a:p>
            <a:pPr algn="ctr"/>
            <a:r>
              <a:rPr lang="en-US" sz="3600" dirty="0">
                <a:latin typeface="Gill Sans MT"/>
              </a:rPr>
              <a:t>Eligible Uses of Funds </a:t>
            </a:r>
            <a:endParaRPr lang="en-US" sz="3600" dirty="0"/>
          </a:p>
        </p:txBody>
      </p:sp>
      <p:sp>
        <p:nvSpPr>
          <p:cNvPr id="3" name="Slide Number Placeholder 2">
            <a:extLst>
              <a:ext uri="{FF2B5EF4-FFF2-40B4-BE49-F238E27FC236}">
                <a16:creationId xmlns:a16="http://schemas.microsoft.com/office/drawing/2014/main" id="{8851312E-913C-4C89-807B-551C5E1A24A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239AC-B64B-47D9-9A99-24B0D39D1C15}" type="slidenum">
              <a:rPr kumimoji="0" lang="en-US" sz="900" b="0" i="0" u="none" strike="noStrike" kern="1200" cap="none" spc="0" normalizeH="0" baseline="0" noProof="0" smtClean="0">
                <a:ln>
                  <a:noFill/>
                </a:ln>
                <a:solidFill>
                  <a:prstClr val="black">
                    <a:tint val="75000"/>
                  </a:prstClr>
                </a:solidFill>
                <a:effectLst/>
                <a:uLnTx/>
                <a:uFillTx/>
                <a:latin typeface="Gill Sans MT"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prstClr val="black">
                  <a:tint val="75000"/>
                </a:prstClr>
              </a:solidFill>
              <a:effectLst/>
              <a:uLnTx/>
              <a:uFillTx/>
              <a:latin typeface="Gill Sans MT" pitchFamily="34" charset="0"/>
              <a:ea typeface="+mn-ea"/>
              <a:cs typeface="+mn-cs"/>
            </a:endParaRPr>
          </a:p>
        </p:txBody>
      </p:sp>
    </p:spTree>
    <p:extLst>
      <p:ext uri="{BB962C8B-B14F-4D97-AF65-F5344CB8AC3E}">
        <p14:creationId xmlns:p14="http://schemas.microsoft.com/office/powerpoint/2010/main" val="2181457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E7221AA-C198-4AE5-AD1A-46D6DA40DA4B}"/>
              </a:ext>
            </a:extLst>
          </p:cNvPr>
          <p:cNvSpPr txBox="1">
            <a:spLocks noGrp="1"/>
          </p:cNvSpPr>
          <p:nvPr>
            <p:ph type="title" idx="4294967295"/>
          </p:nvPr>
        </p:nvSpPr>
        <p:spPr>
          <a:xfrm>
            <a:off x="150852" y="76201"/>
            <a:ext cx="11431549" cy="762000"/>
          </a:xfrm>
          <a:prstGeom prst="rect">
            <a:avLst/>
          </a:prstGeom>
          <a:noFill/>
          <a:ln>
            <a:noFill/>
            <a:prstDash/>
          </a:ln>
          <a:effectLst/>
        </p:spPr>
        <p:txBody>
          <a:bodyPr rot="0" spcFirstLastPara="0" vertOverflow="overflow" horzOverflow="overflow" vert="horz" wrap="square" lIns="121899" tIns="60949" rIns="121899" bIns="60949" numCol="1" spcCol="0" rtlCol="0" fromWordArt="0" anchor="ctr" anchorCtr="0" forceAA="0" compatLnSpc="1">
            <a:prstTxWarp prst="textNoShape">
              <a:avLst/>
            </a:prstTxWarp>
            <a:normAutofit/>
          </a:bodyPr>
          <a:lstStyle>
            <a:lvl1pPr algn="l" defTabSz="1218987" rtl="0" eaLnBrk="1" latinLnBrk="0" hangingPunct="1">
              <a:spcBef>
                <a:spcPct val="0"/>
              </a:spcBef>
              <a:buNone/>
              <a:defRPr sz="2800" kern="1200">
                <a:solidFill>
                  <a:schemeClr val="bg1"/>
                </a:solidFill>
                <a:latin typeface="Gill Sans MT" pitchFamily="34" charset="0"/>
                <a:ea typeface="+mj-ea"/>
                <a:cs typeface="+mj-cs"/>
              </a:defRPr>
            </a:lvl1pPr>
          </a:lstStyle>
          <a:p>
            <a:pPr marL="0" marR="0" lvl="0" indent="0" algn="l" defTabSz="1218987"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Gill Sans MT"/>
                <a:ea typeface="+mj-ea"/>
                <a:cs typeface="+mj-cs"/>
              </a:rPr>
              <a:t>Eligible Uses of RAFT Funds</a:t>
            </a:r>
          </a:p>
        </p:txBody>
      </p:sp>
      <p:pic>
        <p:nvPicPr>
          <p:cNvPr id="23" name="Graphic 22" descr="Money with solid fill">
            <a:extLst>
              <a:ext uri="{FF2B5EF4-FFF2-40B4-BE49-F238E27FC236}">
                <a16:creationId xmlns:a16="http://schemas.microsoft.com/office/drawing/2014/main" id="{06F7AAF7-C3DE-4B16-9B3A-21A988D79CB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053" y="1092534"/>
            <a:ext cx="653182" cy="653182"/>
          </a:xfrm>
          <a:prstGeom prst="rect">
            <a:avLst/>
          </a:prstGeom>
        </p:spPr>
      </p:pic>
      <p:sp>
        <p:nvSpPr>
          <p:cNvPr id="19" name="Content Placeholder 2">
            <a:extLst>
              <a:ext uri="{FF2B5EF4-FFF2-40B4-BE49-F238E27FC236}">
                <a16:creationId xmlns:a16="http://schemas.microsoft.com/office/drawing/2014/main" id="{28F3CF90-379C-4D57-9759-00C5273BC8B0}"/>
              </a:ext>
            </a:extLst>
          </p:cNvPr>
          <p:cNvSpPr txBox="1">
            <a:spLocks/>
          </p:cNvSpPr>
          <p:nvPr/>
        </p:nvSpPr>
        <p:spPr>
          <a:xfrm>
            <a:off x="753235" y="1180334"/>
            <a:ext cx="5580876" cy="1404143"/>
          </a:xfrm>
          <a:prstGeom prst="rect">
            <a:avLst/>
          </a:prstGeom>
        </p:spPr>
        <p:txBody>
          <a:bodyPr vert="horz" lIns="121899" tIns="60949" rIns="121899" bIns="60949" rtlCol="0">
            <a:noAutofit/>
          </a:bodyPr>
          <a:lst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pPr>
            <a:r>
              <a:rPr lang="en-US" sz="2200" b="1" dirty="0">
                <a:solidFill>
                  <a:schemeClr val="tx2"/>
                </a:solidFill>
              </a:rPr>
              <a:t>RAFT may be used for</a:t>
            </a:r>
          </a:p>
        </p:txBody>
      </p:sp>
      <p:sp>
        <p:nvSpPr>
          <p:cNvPr id="3" name="Content Placeholder 2">
            <a:extLst>
              <a:ext uri="{FF2B5EF4-FFF2-40B4-BE49-F238E27FC236}">
                <a16:creationId xmlns:a16="http://schemas.microsoft.com/office/drawing/2014/main" id="{647EC3F0-6799-4BFC-BED7-E7C0D34BAE49}"/>
              </a:ext>
            </a:extLst>
          </p:cNvPr>
          <p:cNvSpPr>
            <a:spLocks noGrp="1"/>
          </p:cNvSpPr>
          <p:nvPr>
            <p:ph idx="1"/>
          </p:nvPr>
        </p:nvSpPr>
        <p:spPr>
          <a:xfrm>
            <a:off x="753235" y="1477806"/>
            <a:ext cx="11165714" cy="4962998"/>
          </a:xfrm>
        </p:spPr>
        <p:txBody>
          <a:bodyPr vert="horz" lIns="121899" tIns="60949" rIns="121899" bIns="60949" rtlCol="0" anchor="t">
            <a:noAutofit/>
          </a:bodyPr>
          <a:lstStyle/>
          <a:p>
            <a:pPr marL="456565" indent="-456565">
              <a:lnSpc>
                <a:spcPct val="150000"/>
              </a:lnSpc>
              <a:buFont typeface="Wingdings" panose="05000000000000000000" pitchFamily="2" charset="2"/>
              <a:buChar char="ü"/>
            </a:pPr>
            <a:r>
              <a:rPr lang="en-US" sz="2400" dirty="0">
                <a:latin typeface="Gill Sans MT"/>
              </a:rPr>
              <a:t>Rent arrears</a:t>
            </a:r>
          </a:p>
          <a:p>
            <a:pPr marL="456565" indent="-456565">
              <a:lnSpc>
                <a:spcPct val="150000"/>
              </a:lnSpc>
              <a:buFont typeface="Wingdings" panose="05000000000000000000" pitchFamily="2" charset="2"/>
              <a:buChar char="ü"/>
            </a:pPr>
            <a:r>
              <a:rPr lang="en-US" sz="2400" dirty="0">
                <a:latin typeface="Gill Sans MT"/>
              </a:rPr>
              <a:t>Start-up costs (first and last month’s rent, security deposit)</a:t>
            </a:r>
          </a:p>
          <a:p>
            <a:pPr marL="456565" indent="-456565">
              <a:lnSpc>
                <a:spcPct val="150000"/>
              </a:lnSpc>
              <a:buFont typeface="Wingdings" panose="05000000000000000000" pitchFamily="2" charset="2"/>
              <a:buChar char="ü"/>
            </a:pPr>
            <a:r>
              <a:rPr lang="en-US" sz="2400" dirty="0">
                <a:latin typeface="Gill Sans MT"/>
              </a:rPr>
              <a:t>Moving costs</a:t>
            </a:r>
          </a:p>
          <a:p>
            <a:pPr marL="456565" indent="-456565">
              <a:lnSpc>
                <a:spcPct val="150000"/>
              </a:lnSpc>
              <a:buFont typeface="Wingdings" panose="05000000000000000000" pitchFamily="2" charset="2"/>
              <a:buChar char="ü"/>
            </a:pPr>
            <a:r>
              <a:rPr lang="en-US" sz="2400" dirty="0">
                <a:latin typeface="Gill Sans MT"/>
              </a:rPr>
              <a:t>Utility arrears (minimum required to get service restored or protected)</a:t>
            </a:r>
          </a:p>
          <a:p>
            <a:pPr marL="456565" indent="-456565">
              <a:lnSpc>
                <a:spcPct val="150000"/>
              </a:lnSpc>
              <a:buFont typeface="Wingdings" panose="05000000000000000000" pitchFamily="2" charset="2"/>
              <a:buChar char="ü"/>
            </a:pPr>
            <a:r>
              <a:rPr lang="en-US" sz="2400" dirty="0">
                <a:latin typeface="Gill Sans MT"/>
              </a:rPr>
              <a:t>Furniture (up to $1,000)</a:t>
            </a:r>
          </a:p>
          <a:p>
            <a:pPr marL="456565" indent="-456565">
              <a:lnSpc>
                <a:spcPct val="150000"/>
              </a:lnSpc>
              <a:buFont typeface="Wingdings" panose="05000000000000000000" pitchFamily="2" charset="2"/>
              <a:buChar char="ü"/>
            </a:pPr>
            <a:r>
              <a:rPr lang="en-US" sz="2400" dirty="0">
                <a:latin typeface="Gill Sans MT"/>
              </a:rPr>
              <a:t>Appliances (if required to make the unit habitable; up to $1,500)</a:t>
            </a:r>
          </a:p>
          <a:p>
            <a:pPr marL="456565" indent="-456565">
              <a:buFont typeface="Wingdings" panose="05000000000000000000" pitchFamily="2" charset="2"/>
              <a:buChar char="ü"/>
            </a:pPr>
            <a:r>
              <a:rPr lang="en-US" sz="2400" dirty="0">
                <a:latin typeface="Gill Sans MT"/>
              </a:rPr>
              <a:t>Mortgage arrears, for homeowners</a:t>
            </a:r>
            <a:endParaRPr lang="en-US" sz="2400" dirty="0"/>
          </a:p>
          <a:p>
            <a:pPr marL="456565" indent="-456565">
              <a:buFont typeface="Wingdings" panose="05000000000000000000" pitchFamily="2" charset="2"/>
              <a:buChar char="ü"/>
            </a:pPr>
            <a:r>
              <a:rPr lang="en-US" sz="2400" dirty="0">
                <a:latin typeface="Gill Sans MT"/>
              </a:rPr>
              <a:t>Property taxes, homeowner’s insurance, or other costs, for homeowners</a:t>
            </a:r>
            <a:endParaRPr lang="en-US" sz="2400" dirty="0"/>
          </a:p>
          <a:p>
            <a:pPr marL="989965" lvl="1" indent="-380365">
              <a:buFont typeface="Wingdings" panose="05000000000000000000" pitchFamily="2" charset="2"/>
              <a:buChar char="ü"/>
            </a:pPr>
            <a:endParaRPr lang="en-US" dirty="0"/>
          </a:p>
          <a:p>
            <a:pPr marL="989965" lvl="1" indent="-380365"/>
            <a:endParaRPr lang="en-US" dirty="0"/>
          </a:p>
        </p:txBody>
      </p:sp>
      <p:sp>
        <p:nvSpPr>
          <p:cNvPr id="12" name="Footer Placeholder 2">
            <a:extLst>
              <a:ext uri="{FF2B5EF4-FFF2-40B4-BE49-F238E27FC236}">
                <a16:creationId xmlns:a16="http://schemas.microsoft.com/office/drawing/2014/main" id="{0F75F6BF-BBD3-256C-F425-92BCACFA628E}"/>
              </a:ext>
              <a:ext uri="{C183D7F6-B498-43B3-948B-1728B52AA6E4}">
                <adec:decorative xmlns:adec="http://schemas.microsoft.com/office/drawing/2017/decorative" val="1"/>
              </a:ext>
            </a:extLst>
          </p:cNvPr>
          <p:cNvSpPr txBox="1">
            <a:spLocks/>
          </p:cNvSpPr>
          <p:nvPr/>
        </p:nvSpPr>
        <p:spPr>
          <a:xfrm>
            <a:off x="-277" y="6522465"/>
            <a:ext cx="12192557" cy="365125"/>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900">
              <a:solidFill>
                <a:srgbClr val="FF0000"/>
              </a:solidFill>
            </a:endParaRPr>
          </a:p>
        </p:txBody>
      </p:sp>
      <p:sp>
        <p:nvSpPr>
          <p:cNvPr id="6" name="Slide Number Placeholder 5">
            <a:extLst>
              <a:ext uri="{FF2B5EF4-FFF2-40B4-BE49-F238E27FC236}">
                <a16:creationId xmlns:a16="http://schemas.microsoft.com/office/drawing/2014/main" id="{C65123D4-5424-4C82-B054-7E26FDBBCDE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239AC-B64B-47D9-9A99-24B0D39D1C15}" type="slidenum">
              <a:rPr kumimoji="0" lang="en-US" sz="900" b="0" i="0" u="none" strike="noStrike" kern="1200" cap="none" spc="0" normalizeH="0" baseline="0" noProof="0" smtClean="0">
                <a:ln>
                  <a:noFill/>
                </a:ln>
                <a:solidFill>
                  <a:prstClr val="black">
                    <a:tint val="75000"/>
                  </a:prstClr>
                </a:solidFill>
                <a:effectLst/>
                <a:uLnTx/>
                <a:uFillTx/>
                <a:latin typeface="Gill Sans M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prstClr val="black">
                  <a:tint val="75000"/>
                </a:prstClr>
              </a:solidFill>
              <a:effectLst/>
              <a:uLnTx/>
              <a:uFillTx/>
              <a:latin typeface="Gill Sans MT" pitchFamily="34" charset="0"/>
              <a:ea typeface="+mn-ea"/>
              <a:cs typeface="+mn-cs"/>
            </a:endParaRPr>
          </a:p>
        </p:txBody>
      </p:sp>
    </p:spTree>
    <p:extLst>
      <p:ext uri="{BB962C8B-B14F-4D97-AF65-F5344CB8AC3E}">
        <p14:creationId xmlns:p14="http://schemas.microsoft.com/office/powerpoint/2010/main" val="1453351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EABF-760A-4D66-86DC-1E326DB34183}"/>
              </a:ext>
            </a:extLst>
          </p:cNvPr>
          <p:cNvSpPr>
            <a:spLocks noGrp="1"/>
          </p:cNvSpPr>
          <p:nvPr>
            <p:ph type="title"/>
          </p:nvPr>
        </p:nvSpPr>
        <p:spPr/>
        <p:txBody>
          <a:bodyPr/>
          <a:lstStyle/>
          <a:p>
            <a:r>
              <a:rPr lang="en-US" dirty="0"/>
              <a:t>Engagement Best Practices</a:t>
            </a:r>
          </a:p>
        </p:txBody>
      </p:sp>
      <p:sp>
        <p:nvSpPr>
          <p:cNvPr id="40" name="Rectangle: Rounded Corners 39">
            <a:extLst>
              <a:ext uri="{FF2B5EF4-FFF2-40B4-BE49-F238E27FC236}">
                <a16:creationId xmlns:a16="http://schemas.microsoft.com/office/drawing/2014/main" id="{68DDC171-5EE1-4F05-BEAB-53ED460B2D69}"/>
              </a:ext>
            </a:extLst>
          </p:cNvPr>
          <p:cNvSpPr/>
          <p:nvPr/>
        </p:nvSpPr>
        <p:spPr>
          <a:xfrm>
            <a:off x="3430069" y="1236066"/>
            <a:ext cx="4873113" cy="614968"/>
          </a:xfrm>
          <a:prstGeom prst="roundRect">
            <a:avLst/>
          </a:prstGeom>
          <a:solidFill>
            <a:schemeClr val="tx1">
              <a:lumMod val="10000"/>
              <a:lumOff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lvl="0" algn="ctr" defTabSz="1218987">
              <a:spcBef>
                <a:spcPct val="20000"/>
              </a:spcBef>
              <a:defRPr/>
            </a:pPr>
            <a:r>
              <a:rPr lang="en-US" sz="2200" b="1">
                <a:solidFill>
                  <a:srgbClr val="1F497D"/>
                </a:solidFill>
                <a:latin typeface="Gill Sans MT" pitchFamily="34" charset="0"/>
              </a:rPr>
              <a:t>Asking Questions</a:t>
            </a:r>
            <a:endParaRPr kumimoji="0" lang="en-US" sz="2200" b="1" i="0" u="none" strike="noStrike" kern="1200" cap="none" spc="0" normalizeH="0" baseline="0" noProof="0">
              <a:ln>
                <a:noFill/>
              </a:ln>
              <a:solidFill>
                <a:srgbClr val="1F497D"/>
              </a:solidFill>
              <a:effectLst/>
              <a:uLnTx/>
              <a:uFillTx/>
              <a:latin typeface="Gill Sans MT" pitchFamily="34" charset="0"/>
              <a:ea typeface="+mn-ea"/>
              <a:cs typeface="+mn-cs"/>
            </a:endParaRPr>
          </a:p>
        </p:txBody>
      </p:sp>
      <p:sp>
        <p:nvSpPr>
          <p:cNvPr id="53" name="Rectangle 52">
            <a:extLst>
              <a:ext uri="{FF2B5EF4-FFF2-40B4-BE49-F238E27FC236}">
                <a16:creationId xmlns:a16="http://schemas.microsoft.com/office/drawing/2014/main" id="{A8EF3876-C8BE-4350-BF81-45E9C3EF0C09}"/>
              </a:ext>
            </a:extLst>
          </p:cNvPr>
          <p:cNvSpPr/>
          <p:nvPr/>
        </p:nvSpPr>
        <p:spPr>
          <a:xfrm>
            <a:off x="3049462" y="1973427"/>
            <a:ext cx="5634326" cy="400110"/>
          </a:xfrm>
          <a:prstGeom prst="rect">
            <a:avLst/>
          </a:prstGeom>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a:ln>
                  <a:noFill/>
                </a:ln>
                <a:solidFill>
                  <a:srgbClr val="1F497D"/>
                </a:solidFill>
                <a:effectLst/>
                <a:uLnTx/>
                <a:uFillTx/>
                <a:latin typeface="Gill Sans MT" panose="020B0502020104020203" pitchFamily="34" charset="0"/>
                <a:ea typeface="+mn-ea"/>
                <a:cs typeface="Arial" panose="020B0604020202020204" pitchFamily="34" charset="0"/>
              </a:rPr>
              <a:t>We will be monitoring the Q&amp;A for questions </a:t>
            </a:r>
          </a:p>
        </p:txBody>
      </p:sp>
      <p:sp>
        <p:nvSpPr>
          <p:cNvPr id="51" name="Oval 50">
            <a:extLst>
              <a:ext uri="{FF2B5EF4-FFF2-40B4-BE49-F238E27FC236}">
                <a16:creationId xmlns:a16="http://schemas.microsoft.com/office/drawing/2014/main" id="{870ACC63-446D-4403-B6B5-ABF1E79D9911}"/>
              </a:ext>
            </a:extLst>
          </p:cNvPr>
          <p:cNvSpPr/>
          <p:nvPr/>
        </p:nvSpPr>
        <p:spPr>
          <a:xfrm>
            <a:off x="2182799" y="2547725"/>
            <a:ext cx="411480" cy="411480"/>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AR" b="1" i="0" u="none" strike="noStrike" kern="1200" cap="none" spc="0" normalizeH="0" baseline="0" noProof="0">
                <a:ln>
                  <a:noFill/>
                </a:ln>
                <a:solidFill>
                  <a:prstClr val="white"/>
                </a:solidFill>
                <a:effectLst/>
                <a:uLnTx/>
                <a:uFillTx/>
                <a:latin typeface="Arial" panose="020B0604020202020204" pitchFamily="34" charset="0"/>
                <a:ea typeface="+mn-ea"/>
                <a:cs typeface="Arial"/>
              </a:rPr>
              <a:t>1</a:t>
            </a:r>
          </a:p>
        </p:txBody>
      </p:sp>
      <p:pic>
        <p:nvPicPr>
          <p:cNvPr id="25" name="Picture 2" descr="Q&amp;A button/icon and Raise Hand button/icon to the left">
            <a:extLst>
              <a:ext uri="{FF2B5EF4-FFF2-40B4-BE49-F238E27FC236}">
                <a16:creationId xmlns:a16="http://schemas.microsoft.com/office/drawing/2014/main" id="{C9990CE0-A754-4FFC-97B2-E6E8AD1074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747" t="86780" r="32113" b="111"/>
          <a:stretch/>
        </p:blipFill>
        <p:spPr bwMode="auto">
          <a:xfrm>
            <a:off x="3196367" y="2547725"/>
            <a:ext cx="2526925" cy="84531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847FEB9C-D531-4476-8AA5-6264F0D28737}"/>
              </a:ext>
            </a:extLst>
          </p:cNvPr>
          <p:cNvSpPr/>
          <p:nvPr/>
        </p:nvSpPr>
        <p:spPr>
          <a:xfrm>
            <a:off x="6130889" y="2467328"/>
            <a:ext cx="563432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Gill Sans MT" panose="020B0502020104020203" pitchFamily="34" charset="0"/>
                <a:ea typeface="+mn-ea"/>
                <a:cs typeface="Arial" panose="020B0604020202020204" pitchFamily="34" charset="0"/>
              </a:rPr>
              <a:t>Click “Q&amp;A” to submit a question</a:t>
            </a:r>
          </a:p>
        </p:txBody>
      </p:sp>
      <p:sp>
        <p:nvSpPr>
          <p:cNvPr id="50" name="Oval 49">
            <a:extLst>
              <a:ext uri="{FF2B5EF4-FFF2-40B4-BE49-F238E27FC236}">
                <a16:creationId xmlns:a16="http://schemas.microsoft.com/office/drawing/2014/main" id="{75548150-5507-4066-B0F0-17795F963A34}"/>
              </a:ext>
            </a:extLst>
          </p:cNvPr>
          <p:cNvSpPr/>
          <p:nvPr/>
        </p:nvSpPr>
        <p:spPr>
          <a:xfrm>
            <a:off x="2182799" y="3898796"/>
            <a:ext cx="411480" cy="411480"/>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AR" b="1" i="0" u="none" strike="noStrike" kern="1200" cap="none" spc="0" normalizeH="0" baseline="0" noProof="0">
                <a:ln>
                  <a:noFill/>
                </a:ln>
                <a:solidFill>
                  <a:prstClr val="white"/>
                </a:solidFill>
                <a:effectLst/>
                <a:uLnTx/>
                <a:uFillTx/>
                <a:latin typeface="Arial" panose="020B0604020202020204" pitchFamily="34" charset="0"/>
                <a:ea typeface="+mn-ea"/>
                <a:cs typeface="Arial"/>
              </a:rPr>
              <a:t>2</a:t>
            </a:r>
          </a:p>
        </p:txBody>
      </p:sp>
      <p:pic>
        <p:nvPicPr>
          <p:cNvPr id="22" name="Picture 21" descr="Zoom Q&amp;A box">
            <a:extLst>
              <a:ext uri="{FF2B5EF4-FFF2-40B4-BE49-F238E27FC236}">
                <a16:creationId xmlns:a16="http://schemas.microsoft.com/office/drawing/2014/main" id="{F06C356F-095A-4F4D-9015-437ADBDFF109}"/>
              </a:ext>
            </a:extLst>
          </p:cNvPr>
          <p:cNvPicPr>
            <a:picLocks noChangeAspect="1"/>
          </p:cNvPicPr>
          <p:nvPr/>
        </p:nvPicPr>
        <p:blipFill rotWithShape="1">
          <a:blip r:embed="rId5"/>
          <a:srcRect t="18512"/>
          <a:stretch/>
        </p:blipFill>
        <p:spPr>
          <a:xfrm>
            <a:off x="3196367" y="3976891"/>
            <a:ext cx="2825563" cy="2283060"/>
          </a:xfrm>
          <a:prstGeom prst="rect">
            <a:avLst/>
          </a:prstGeom>
          <a:ln w="28575">
            <a:solidFill>
              <a:srgbClr val="1F497D"/>
            </a:solidFill>
          </a:ln>
        </p:spPr>
      </p:pic>
      <p:sp>
        <p:nvSpPr>
          <p:cNvPr id="36" name="Rectangle 35">
            <a:extLst>
              <a:ext uri="{FF2B5EF4-FFF2-40B4-BE49-F238E27FC236}">
                <a16:creationId xmlns:a16="http://schemas.microsoft.com/office/drawing/2014/main" id="{8865F2FA-66B0-47EF-849D-EB4DAE52AF1B}"/>
              </a:ext>
            </a:extLst>
          </p:cNvPr>
          <p:cNvSpPr/>
          <p:nvPr/>
        </p:nvSpPr>
        <p:spPr>
          <a:xfrm>
            <a:off x="6130889" y="3976891"/>
            <a:ext cx="5451512" cy="707886"/>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Gill Sans MT"/>
                <a:cs typeface="Arial"/>
              </a:rPr>
              <a:t>Enter your question into the “</a:t>
            </a:r>
            <a:r>
              <a:rPr lang="en-US" sz="2000">
                <a:latin typeface="Gill Sans MT"/>
                <a:cs typeface="Arial"/>
              </a:rPr>
              <a:t>Q&amp;A” box</a:t>
            </a:r>
            <a:endParaRPr lang="en-US" sz="2000">
              <a:solidFill>
                <a:prstClr val="black"/>
              </a:solidFill>
              <a:latin typeface="Gill Sans MT" panose="020B0502020104020203"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Gill Sans MT" panose="020B0502020104020203"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174B29A8-E75E-4C34-9E68-524C279ADD3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239AC-B64B-47D9-9A99-24B0D39D1C15}" type="slidenum">
              <a:rPr kumimoji="0" lang="en-US" sz="900" b="0" i="0" u="none" strike="noStrike" kern="1200" cap="none" spc="0" normalizeH="0" baseline="0" noProof="0" smtClean="0">
                <a:ln>
                  <a:noFill/>
                </a:ln>
                <a:solidFill>
                  <a:prstClr val="black">
                    <a:tint val="75000"/>
                  </a:prstClr>
                </a:solidFill>
                <a:effectLst/>
                <a:uLnTx/>
                <a:uFillTx/>
                <a:latin typeface="Gill Sans M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prstClr val="black">
                  <a:tint val="75000"/>
                </a:prstClr>
              </a:solidFill>
              <a:effectLst/>
              <a:uLnTx/>
              <a:uFillTx/>
              <a:latin typeface="Gill Sans MT" pitchFamily="34" charset="0"/>
              <a:ea typeface="+mn-ea"/>
              <a:cs typeface="+mn-cs"/>
            </a:endParaRPr>
          </a:p>
        </p:txBody>
      </p:sp>
    </p:spTree>
    <p:custDataLst>
      <p:tags r:id="rId1"/>
    </p:custDataLst>
    <p:extLst>
      <p:ext uri="{BB962C8B-B14F-4D97-AF65-F5344CB8AC3E}">
        <p14:creationId xmlns:p14="http://schemas.microsoft.com/office/powerpoint/2010/main" val="3503275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5820F-AF27-D337-8F0C-7CFBF8D05046}"/>
              </a:ext>
            </a:extLst>
          </p:cNvPr>
          <p:cNvSpPr>
            <a:spLocks noGrp="1"/>
          </p:cNvSpPr>
          <p:nvPr>
            <p:ph type="title"/>
          </p:nvPr>
        </p:nvSpPr>
        <p:spPr/>
        <p:txBody>
          <a:bodyPr/>
          <a:lstStyle/>
          <a:p>
            <a:r>
              <a:rPr lang="en-US" dirty="0">
                <a:latin typeface="Gill Sans MT"/>
              </a:rPr>
              <a:t>Letter of Intent </a:t>
            </a:r>
            <a:endParaRPr lang="en-US" dirty="0"/>
          </a:p>
        </p:txBody>
      </p:sp>
      <p:sp>
        <p:nvSpPr>
          <p:cNvPr id="3" name="Content Placeholder 2">
            <a:extLst>
              <a:ext uri="{FF2B5EF4-FFF2-40B4-BE49-F238E27FC236}">
                <a16:creationId xmlns:a16="http://schemas.microsoft.com/office/drawing/2014/main" id="{664C92B7-A16E-F52F-2525-0EBB41CA2BFB}"/>
              </a:ext>
            </a:extLst>
          </p:cNvPr>
          <p:cNvSpPr>
            <a:spLocks noGrp="1"/>
          </p:cNvSpPr>
          <p:nvPr>
            <p:ph idx="1"/>
          </p:nvPr>
        </p:nvSpPr>
        <p:spPr/>
        <p:txBody>
          <a:bodyPr vert="horz" lIns="121899" tIns="60949" rIns="121899" bIns="60949" rtlCol="0" anchor="t">
            <a:normAutofit/>
          </a:bodyPr>
          <a:lstStyle/>
          <a:p>
            <a:pPr marL="456565" indent="-456565">
              <a:lnSpc>
                <a:spcPct val="90000"/>
              </a:lnSpc>
            </a:pPr>
            <a:r>
              <a:rPr lang="en-US">
                <a:latin typeface="Gill Sans MT"/>
              </a:rPr>
              <a:t>The application portal includes a “Letter of Intent” (LOI) process for start-up costs and moving expenses</a:t>
            </a:r>
            <a:endParaRPr lang="en-US"/>
          </a:p>
          <a:p>
            <a:pPr marL="456565" indent="-456565">
              <a:lnSpc>
                <a:spcPct val="90000"/>
              </a:lnSpc>
            </a:pPr>
            <a:r>
              <a:rPr lang="en-US">
                <a:latin typeface="Gill Sans MT"/>
              </a:rPr>
              <a:t>An applicant can be found pre-eligible </a:t>
            </a:r>
            <a:r>
              <a:rPr lang="en-US" i="1">
                <a:latin typeface="Gill Sans MT"/>
              </a:rPr>
              <a:t>before</a:t>
            </a:r>
            <a:r>
              <a:rPr lang="en-US">
                <a:latin typeface="Gill Sans MT"/>
              </a:rPr>
              <a:t> they locate a unit and will be given a LOI confirming pre-eligibility to provide landlords when searching for a unit</a:t>
            </a:r>
            <a:endParaRPr lang="en-US"/>
          </a:p>
          <a:p>
            <a:pPr marL="456565" indent="-456565">
              <a:lnSpc>
                <a:spcPct val="90000"/>
              </a:lnSpc>
            </a:pPr>
            <a:r>
              <a:rPr lang="en-US">
                <a:latin typeface="Gill Sans MT"/>
              </a:rPr>
              <a:t>Tenants will have 90 days to locate a unit</a:t>
            </a:r>
            <a:endParaRPr lang="en-US"/>
          </a:p>
          <a:p>
            <a:pPr marL="456565" indent="-456565">
              <a:lnSpc>
                <a:spcPct val="90000"/>
              </a:lnSpc>
            </a:pPr>
            <a:r>
              <a:rPr lang="en-US">
                <a:latin typeface="Gill Sans MT"/>
              </a:rPr>
              <a:t>When the tenant locates a unit, they must log back into the portal and convert their LOI into a RAFT application</a:t>
            </a:r>
            <a:endParaRPr lang="en-US"/>
          </a:p>
          <a:p>
            <a:pPr marL="456565" indent="-456565">
              <a:lnSpc>
                <a:spcPct val="90000"/>
              </a:lnSpc>
            </a:pPr>
            <a:r>
              <a:rPr lang="en-US">
                <a:latin typeface="Gill Sans MT"/>
              </a:rPr>
              <a:t>At that time, the landlord will need to complete the landlord application</a:t>
            </a:r>
            <a:endParaRPr lang="en-US"/>
          </a:p>
          <a:p>
            <a:pPr marL="456565" indent="-456565">
              <a:lnSpc>
                <a:spcPct val="90000"/>
              </a:lnSpc>
            </a:pPr>
            <a:r>
              <a:rPr lang="en-US">
                <a:latin typeface="Gill Sans MT"/>
              </a:rPr>
              <a:t>In most cases, tenant eligibility does not have to be re-assessed</a:t>
            </a:r>
            <a:endParaRPr lang="en-US"/>
          </a:p>
          <a:p>
            <a:pPr marL="0" indent="0">
              <a:buNone/>
            </a:pPr>
            <a:endParaRPr lang="en-US"/>
          </a:p>
        </p:txBody>
      </p:sp>
      <p:sp>
        <p:nvSpPr>
          <p:cNvPr id="5" name="Slide Number Placeholder 4">
            <a:extLst>
              <a:ext uri="{FF2B5EF4-FFF2-40B4-BE49-F238E27FC236}">
                <a16:creationId xmlns:a16="http://schemas.microsoft.com/office/drawing/2014/main" id="{51E04552-232C-197D-F375-D7BBB642F9CE}"/>
              </a:ext>
            </a:extLst>
          </p:cNvPr>
          <p:cNvSpPr>
            <a:spLocks noGrp="1"/>
          </p:cNvSpPr>
          <p:nvPr>
            <p:ph type="sldNum" sz="quarter" idx="12"/>
          </p:nvPr>
        </p:nvSpPr>
        <p:spPr/>
        <p:txBody>
          <a:bodyPr/>
          <a:lstStyle/>
          <a:p>
            <a:fld id="{48F239AC-B64B-47D9-9A99-24B0D39D1C15}" type="slidenum">
              <a:rPr lang="en-US" smtClean="0"/>
              <a:t>20</a:t>
            </a:fld>
            <a:endParaRPr lang="en-US"/>
          </a:p>
        </p:txBody>
      </p:sp>
    </p:spTree>
    <p:extLst>
      <p:ext uri="{BB962C8B-B14F-4D97-AF65-F5344CB8AC3E}">
        <p14:creationId xmlns:p14="http://schemas.microsoft.com/office/powerpoint/2010/main" val="2690802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3D0B-7FD5-437A-B8D1-24D230944834}"/>
              </a:ext>
            </a:extLst>
          </p:cNvPr>
          <p:cNvSpPr>
            <a:spLocks noGrp="1"/>
          </p:cNvSpPr>
          <p:nvPr>
            <p:ph type="title"/>
          </p:nvPr>
        </p:nvSpPr>
        <p:spPr/>
        <p:txBody>
          <a:bodyPr/>
          <a:lstStyle/>
          <a:p>
            <a:r>
              <a:rPr lang="en-US" dirty="0"/>
              <a:t>Households with Income-based Rental Subsidies</a:t>
            </a:r>
          </a:p>
        </p:txBody>
      </p:sp>
      <p:sp>
        <p:nvSpPr>
          <p:cNvPr id="3" name="Content Placeholder 2">
            <a:extLst>
              <a:ext uri="{FF2B5EF4-FFF2-40B4-BE49-F238E27FC236}">
                <a16:creationId xmlns:a16="http://schemas.microsoft.com/office/drawing/2014/main" id="{E0946C2B-CB8F-4E7A-928B-413AC973B434}"/>
              </a:ext>
            </a:extLst>
          </p:cNvPr>
          <p:cNvSpPr>
            <a:spLocks noGrp="1"/>
          </p:cNvSpPr>
          <p:nvPr>
            <p:ph idx="1"/>
          </p:nvPr>
        </p:nvSpPr>
        <p:spPr>
          <a:xfrm>
            <a:off x="188962" y="999716"/>
            <a:ext cx="11814076" cy="1174375"/>
          </a:xfrm>
        </p:spPr>
        <p:txBody>
          <a:bodyPr vert="horz" lIns="121899" tIns="60949" rIns="121899" bIns="60949" rtlCol="0" anchor="t">
            <a:normAutofit/>
          </a:bodyPr>
          <a:lstStyle/>
          <a:p>
            <a:pPr marL="0" indent="0">
              <a:buNone/>
            </a:pPr>
            <a:r>
              <a:rPr lang="en-US" sz="2200" b="1">
                <a:solidFill>
                  <a:schemeClr val="tx2"/>
                </a:solidFill>
                <a:latin typeface="Gill Sans MT"/>
              </a:rPr>
              <a:t>Reminders regarding RAFT applicants with income-based rental subsidies (e.g. Section 8, MRVP, public housing, etc.):</a:t>
            </a:r>
            <a:endParaRPr lang="en-US" sz="2200">
              <a:solidFill>
                <a:schemeClr val="tx2"/>
              </a:solidFill>
              <a:latin typeface="Gill Sans MT"/>
            </a:endParaRPr>
          </a:p>
          <a:p>
            <a:pPr marL="0" indent="0">
              <a:buNone/>
            </a:pPr>
            <a:endParaRPr lang="en-US"/>
          </a:p>
        </p:txBody>
      </p:sp>
      <p:pic>
        <p:nvPicPr>
          <p:cNvPr id="8" name="Graphic 7" descr="City">
            <a:extLst>
              <a:ext uri="{FF2B5EF4-FFF2-40B4-BE49-F238E27FC236}">
                <a16:creationId xmlns:a16="http://schemas.microsoft.com/office/drawing/2014/main" id="{537A4E71-8EF2-407F-A571-1E4BD669FB2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83" y="1960631"/>
            <a:ext cx="618715" cy="618715"/>
          </a:xfrm>
          <a:prstGeom prst="rect">
            <a:avLst/>
          </a:prstGeom>
        </p:spPr>
      </p:pic>
      <p:pic>
        <p:nvPicPr>
          <p:cNvPr id="9" name="Graphic 8" descr="Clipboard with solid fill">
            <a:extLst>
              <a:ext uri="{FF2B5EF4-FFF2-40B4-BE49-F238E27FC236}">
                <a16:creationId xmlns:a16="http://schemas.microsoft.com/office/drawing/2014/main" id="{EBF00A16-4379-4613-8FE0-7D66E951214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083" y="3597480"/>
            <a:ext cx="618715" cy="618715"/>
          </a:xfrm>
          <a:prstGeom prst="rect">
            <a:avLst/>
          </a:prstGeom>
        </p:spPr>
      </p:pic>
      <p:sp>
        <p:nvSpPr>
          <p:cNvPr id="6" name="TextBox 5">
            <a:extLst>
              <a:ext uri="{FF2B5EF4-FFF2-40B4-BE49-F238E27FC236}">
                <a16:creationId xmlns:a16="http://schemas.microsoft.com/office/drawing/2014/main" id="{211FC602-2F7F-4AF4-A677-D407162D843C}"/>
              </a:ext>
            </a:extLst>
          </p:cNvPr>
          <p:cNvSpPr txBox="1"/>
          <p:nvPr/>
        </p:nvSpPr>
        <p:spPr>
          <a:xfrm>
            <a:off x="705799" y="2031097"/>
            <a:ext cx="11332739" cy="3939540"/>
          </a:xfrm>
          <a:prstGeom prst="rect">
            <a:avLst/>
          </a:prstGeom>
          <a:noFill/>
        </p:spPr>
        <p:txBody>
          <a:bodyPr wrap="square" lIns="91440" tIns="45720" rIns="91440" bIns="45720" rtlCol="0" anchor="t">
            <a:spAutoFit/>
          </a:bodyPr>
          <a:lstStyle/>
          <a:p>
            <a:pPr>
              <a:defRPr/>
            </a:pPr>
            <a:r>
              <a:rPr kumimoji="0" lang="en-US" sz="2200" b="0" i="0" u="none" strike="noStrike" kern="1200" cap="none" spc="0" normalizeH="0" baseline="0" noProof="0">
                <a:ln>
                  <a:noFill/>
                </a:ln>
                <a:solidFill>
                  <a:prstClr val="black"/>
                </a:solidFill>
                <a:effectLst/>
                <a:uLnTx/>
                <a:uFillTx/>
                <a:latin typeface="Gill Sans MT" panose="020B0502020104020203"/>
                <a:ea typeface="+mn-ea"/>
                <a:cs typeface="+mn-cs"/>
              </a:rPr>
              <a:t>Households with income-based rental subsidies </a:t>
            </a:r>
            <a:r>
              <a:rPr kumimoji="0" lang="en-US" sz="2200" b="0" i="1" u="none" strike="noStrike" kern="1200" cap="none" spc="0" normalizeH="0" baseline="0" noProof="0">
                <a:ln>
                  <a:noFill/>
                </a:ln>
                <a:solidFill>
                  <a:prstClr val="black"/>
                </a:solidFill>
                <a:effectLst/>
                <a:uLnTx/>
                <a:uFillTx/>
                <a:latin typeface="Gill Sans MT" panose="020B0502020104020203"/>
                <a:ea typeface="+mn-ea"/>
                <a:cs typeface="+mn-cs"/>
              </a:rPr>
              <a:t>cannot </a:t>
            </a:r>
            <a:r>
              <a:rPr kumimoji="0" lang="en-US" sz="2200" b="0" i="0" u="none" strike="noStrike" kern="1200" cap="none" spc="0" normalizeH="0" baseline="0" noProof="0">
                <a:ln>
                  <a:noFill/>
                </a:ln>
                <a:solidFill>
                  <a:prstClr val="black"/>
                </a:solidFill>
                <a:effectLst/>
                <a:uLnTx/>
                <a:uFillTx/>
                <a:latin typeface="Gill Sans MT" panose="020B0502020104020203"/>
                <a:ea typeface="+mn-ea"/>
                <a:cs typeface="+mn-cs"/>
              </a:rPr>
              <a:t>receive payment for more than </a:t>
            </a:r>
            <a:r>
              <a:rPr lang="en-US" sz="2200">
                <a:solidFill>
                  <a:prstClr val="black"/>
                </a:solidFill>
                <a:latin typeface="Gill Sans MT" panose="020B0502020104020203"/>
              </a:rPr>
              <a:t>six</a:t>
            </a:r>
            <a:r>
              <a:rPr kumimoji="0" lang="en-US" sz="2200" b="0" i="0" u="none" strike="noStrike" kern="1200" cap="none" spc="0" normalizeH="0" baseline="0" noProof="0">
                <a:ln>
                  <a:noFill/>
                </a:ln>
                <a:solidFill>
                  <a:prstClr val="black"/>
                </a:solidFill>
                <a:effectLst/>
                <a:uLnTx/>
                <a:uFillTx/>
                <a:latin typeface="Gill Sans MT" panose="020B0502020104020203"/>
                <a:ea typeface="+mn-ea"/>
                <a:cs typeface="+mn-cs"/>
              </a:rPr>
              <a:t> months of rent arrears</a:t>
            </a:r>
            <a:r>
              <a:rPr lang="en-US" sz="2200">
                <a:solidFill>
                  <a:prstClr val="black"/>
                </a:solidFill>
                <a:latin typeface="Gill Sans MT" panose="020B0502020104020203"/>
              </a:rPr>
              <a:t> in a rolling 12-month period</a:t>
            </a:r>
            <a:endParaRPr kumimoji="0" lang="en-US" sz="2200" b="0" i="0" u="none" strike="noStrike" kern="1200" cap="none" spc="0" normalizeH="0" baseline="0" noProof="0">
              <a:ln>
                <a:noFill/>
              </a:ln>
              <a:solidFill>
                <a:prstClr val="black"/>
              </a:solidFill>
              <a:effectLst/>
              <a:uLnTx/>
              <a:uFillTx/>
              <a:latin typeface="Gill Sans MT" panose="020B0502020104020203"/>
              <a:ea typeface="+mn-ea"/>
              <a:cs typeface="+mn-cs"/>
            </a:endParaRPr>
          </a:p>
          <a:p>
            <a:pPr marR="0" algn="l" defTabSz="914400" rtl="0" eaLnBrk="1" fontAlgn="auto" latinLnBrk="0" hangingPunct="1">
              <a:lnSpc>
                <a:spcPct val="100000"/>
              </a:lnSpc>
              <a:spcBef>
                <a:spcPts val="0"/>
              </a:spcBef>
              <a:spcAft>
                <a:spcPts val="0"/>
              </a:spcAft>
              <a:buClrTx/>
              <a:buSzTx/>
              <a:tabLst/>
              <a:defRPr/>
            </a:pPr>
            <a:endParaRPr lang="en-US" sz="2200" b="0" i="0" u="none" strike="noStrike" kern="1200" cap="none" spc="0" normalizeH="0" baseline="0" noProof="0">
              <a:ln>
                <a:noFill/>
              </a:ln>
              <a:solidFill>
                <a:prstClr val="black"/>
              </a:solidFill>
              <a:effectLst/>
              <a:uLnTx/>
              <a:uFillTx/>
              <a:latin typeface="Gill Sans MT" panose="020B0502020104020203"/>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Gill Sans MT" panose="020B0502020104020203"/>
                <a:ea typeface="+mn-ea"/>
                <a:cs typeface="+mn-cs"/>
              </a:rPr>
              <a:t>Households residing in subsidized housing must demonstrate good cause for nonpayment</a:t>
            </a:r>
            <a:endParaRPr lang="en-US" sz="2200" b="0" i="0" u="none" strike="noStrike" kern="1200" cap="none" spc="0" normalizeH="0" baseline="0" noProof="0">
              <a:ln>
                <a:noFill/>
              </a:ln>
              <a:solidFill>
                <a:prstClr val="black"/>
              </a:solidFill>
              <a:effectLst/>
              <a:uLnTx/>
              <a:uFillTx/>
              <a:latin typeface="Gill Sans MT" panose="020B0502020104020203"/>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a:ln>
                  <a:noFill/>
                </a:ln>
                <a:solidFill>
                  <a:prstClr val="black"/>
                </a:solidFill>
                <a:effectLst/>
                <a:uLnTx/>
                <a:uFillTx/>
                <a:latin typeface="Gill Sans MT" panose="020B0502020104020203"/>
                <a:ea typeface="+mn-ea"/>
                <a:cs typeface="+mn-cs"/>
              </a:rPr>
              <a:t>Hardship or increase in expenses would be considered good cause</a:t>
            </a:r>
            <a:endParaRPr lang="en-US" sz="2000" b="0" i="0" u="none" strike="noStrike" kern="1200" cap="none" spc="0" normalizeH="0" baseline="0" noProof="0">
              <a:ln>
                <a:noFill/>
              </a:ln>
              <a:solidFill>
                <a:prstClr val="black"/>
              </a:solidFill>
              <a:effectLst/>
              <a:uLnTx/>
              <a:uFillTx/>
              <a:latin typeface="Gill Sans MT" panose="020B0502020104020203"/>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a:ln>
                  <a:noFill/>
                </a:ln>
                <a:solidFill>
                  <a:prstClr val="black"/>
                </a:solidFill>
                <a:effectLst/>
                <a:uLnTx/>
                <a:uFillTx/>
                <a:latin typeface="Gill Sans MT" panose="020B0502020104020203"/>
                <a:ea typeface="+mn-ea"/>
                <a:cs typeface="+mn-cs"/>
              </a:rPr>
              <a:t>Good cause is required for assistance with arrears only, not other benefit types</a:t>
            </a:r>
            <a:endParaRPr kumimoji="0" lang="en-US" sz="2200" b="0" i="0" u="none" strike="noStrike" kern="1200" cap="none" spc="0" normalizeH="0" baseline="0" noProof="0">
              <a:ln>
                <a:noFill/>
              </a:ln>
              <a:solidFill>
                <a:prstClr val="black"/>
              </a:solidFill>
              <a:effectLst/>
              <a:uLnTx/>
              <a:uFillTx/>
              <a:latin typeface="Gill Sans MT" panose="020B0502020104020203"/>
              <a:ea typeface="+mn-ea"/>
              <a:cs typeface="+mn-cs"/>
            </a:endParaRPr>
          </a:p>
          <a:p>
            <a:pPr marL="800100" lvl="1" indent="-342900">
              <a:buFont typeface="Wingdings" panose="05000000000000000000" pitchFamily="2" charset="2"/>
              <a:buChar char="§"/>
              <a:defRPr/>
            </a:pPr>
            <a:r>
              <a:rPr lang="en-US" sz="2000">
                <a:solidFill>
                  <a:prstClr val="black"/>
                </a:solidFill>
                <a:ea typeface="+mn-lt"/>
                <a:cs typeface="+mn-lt"/>
              </a:rPr>
              <a:t>If the household is unable to provide verification of good cause for the full period of their rental arrears, the household must submit verification demonstrating the RAFT benefit will resolve the current housing crisis (i.e., a plan for the remaining balance that RAFT cannot cover)</a:t>
            </a:r>
            <a:endParaRPr lang="en-US" sz="2000" b="0" i="0" u="none" strike="noStrike" kern="1200" cap="none" spc="0" normalizeH="0" baseline="0" noProof="0">
              <a:ln>
                <a:noFill/>
              </a:ln>
              <a:solidFill>
                <a:prstClr val="black"/>
              </a:solidFill>
              <a:effectLst/>
              <a:uLnTx/>
              <a:uFillTx/>
              <a:latin typeface="Gill Sans MT" panose="020B050202010402020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0" i="0" u="none" strike="noStrike" kern="1200" cap="none" spc="0" normalizeH="0" baseline="0" noProof="0">
              <a:ln>
                <a:noFill/>
              </a:ln>
              <a:solidFill>
                <a:prstClr val="black"/>
              </a:solidFill>
              <a:effectLst/>
              <a:uLnTx/>
              <a:uFillTx/>
              <a:latin typeface="Gill Sans MT" panose="020B050202010402020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0" i="0" u="none" strike="noStrike" kern="1200" cap="none" spc="0" normalizeH="0" baseline="0" noProof="0">
              <a:ln>
                <a:noFill/>
              </a:ln>
              <a:solidFill>
                <a:prstClr val="black"/>
              </a:solidFill>
              <a:effectLst/>
              <a:uLnTx/>
              <a:uFillTx/>
              <a:latin typeface="Gill Sans MT" panose="020B0502020104020203"/>
            </a:endParaRPr>
          </a:p>
          <a:p>
            <a:pPr>
              <a:defRPr/>
            </a:pPr>
            <a:endParaRPr lang="en-US">
              <a:solidFill>
                <a:prstClr val="black"/>
              </a:solidFill>
              <a:latin typeface="Gill Sans MT" panose="020B0502020104020203"/>
            </a:endParaRPr>
          </a:p>
        </p:txBody>
      </p:sp>
      <p:sp>
        <p:nvSpPr>
          <p:cNvPr id="5" name="Slide Number Placeholder 4">
            <a:extLst>
              <a:ext uri="{FF2B5EF4-FFF2-40B4-BE49-F238E27FC236}">
                <a16:creationId xmlns:a16="http://schemas.microsoft.com/office/drawing/2014/main" id="{33225179-C8DA-4D48-92A9-212A0F3DA5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239AC-B64B-47D9-9A99-24B0D39D1C15}" type="slidenum">
              <a:rPr kumimoji="0" lang="en-US" sz="900" b="0" i="0" u="none" strike="noStrike" kern="1200" cap="none" spc="0" normalizeH="0" baseline="0" noProof="0" smtClean="0">
                <a:ln>
                  <a:noFill/>
                </a:ln>
                <a:solidFill>
                  <a:prstClr val="black">
                    <a:tint val="75000"/>
                  </a:prstClr>
                </a:solidFill>
                <a:effectLst/>
                <a:uLnTx/>
                <a:uFillTx/>
                <a:latin typeface="Gill Sans MT"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a:ln>
                <a:noFill/>
              </a:ln>
              <a:solidFill>
                <a:prstClr val="black">
                  <a:tint val="75000"/>
                </a:prstClr>
              </a:solidFill>
              <a:effectLst/>
              <a:uLnTx/>
              <a:uFillTx/>
              <a:latin typeface="Gill Sans MT" pitchFamily="34" charset="0"/>
              <a:ea typeface="+mn-ea"/>
              <a:cs typeface="+mn-cs"/>
            </a:endParaRPr>
          </a:p>
        </p:txBody>
      </p:sp>
    </p:spTree>
    <p:extLst>
      <p:ext uri="{BB962C8B-B14F-4D97-AF65-F5344CB8AC3E}">
        <p14:creationId xmlns:p14="http://schemas.microsoft.com/office/powerpoint/2010/main" val="3603059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9457-80A3-495C-9438-2EDEF9F6662F}"/>
              </a:ext>
            </a:extLst>
          </p:cNvPr>
          <p:cNvSpPr>
            <a:spLocks noGrp="1"/>
          </p:cNvSpPr>
          <p:nvPr>
            <p:ph type="title"/>
          </p:nvPr>
        </p:nvSpPr>
        <p:spPr>
          <a:xfrm>
            <a:off x="688157" y="2514840"/>
            <a:ext cx="11142481" cy="1828319"/>
          </a:xfrm>
        </p:spPr>
        <p:txBody>
          <a:bodyPr>
            <a:normAutofit/>
          </a:bodyPr>
          <a:lstStyle/>
          <a:p>
            <a:pPr algn="ctr"/>
            <a:r>
              <a:rPr lang="en-US" sz="3600" dirty="0">
                <a:latin typeface="Gill Sans MT"/>
              </a:rPr>
              <a:t>Income  Verification</a:t>
            </a:r>
            <a:endParaRPr lang="en-US" sz="3600" dirty="0"/>
          </a:p>
        </p:txBody>
      </p:sp>
      <p:sp>
        <p:nvSpPr>
          <p:cNvPr id="3" name="Slide Number Placeholder 2">
            <a:extLst>
              <a:ext uri="{FF2B5EF4-FFF2-40B4-BE49-F238E27FC236}">
                <a16:creationId xmlns:a16="http://schemas.microsoft.com/office/drawing/2014/main" id="{8851312E-913C-4C89-807B-551C5E1A24A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239AC-B64B-47D9-9A99-24B0D39D1C15}" type="slidenum">
              <a:rPr kumimoji="0" lang="en-US" sz="900" b="0" i="0" u="none" strike="noStrike" kern="1200" cap="none" spc="0" normalizeH="0" baseline="0" noProof="0" smtClean="0">
                <a:ln>
                  <a:noFill/>
                </a:ln>
                <a:solidFill>
                  <a:prstClr val="black">
                    <a:tint val="75000"/>
                  </a:prstClr>
                </a:solidFill>
                <a:effectLst/>
                <a:uLnTx/>
                <a:uFillTx/>
                <a:latin typeface="Gill Sans MT"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prstClr val="black">
                  <a:tint val="75000"/>
                </a:prstClr>
              </a:solidFill>
              <a:effectLst/>
              <a:uLnTx/>
              <a:uFillTx/>
              <a:latin typeface="Gill Sans MT" pitchFamily="34" charset="0"/>
              <a:ea typeface="+mn-ea"/>
              <a:cs typeface="+mn-cs"/>
            </a:endParaRPr>
          </a:p>
        </p:txBody>
      </p:sp>
    </p:spTree>
    <p:extLst>
      <p:ext uri="{BB962C8B-B14F-4D97-AF65-F5344CB8AC3E}">
        <p14:creationId xmlns:p14="http://schemas.microsoft.com/office/powerpoint/2010/main" val="693931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053CC-F558-4E5D-946B-39AE472E6394}"/>
              </a:ext>
            </a:extLst>
          </p:cNvPr>
          <p:cNvSpPr>
            <a:spLocks noGrp="1"/>
          </p:cNvSpPr>
          <p:nvPr>
            <p:ph type="title"/>
          </p:nvPr>
        </p:nvSpPr>
        <p:spPr/>
        <p:txBody>
          <a:bodyPr/>
          <a:lstStyle/>
          <a:p>
            <a:r>
              <a:rPr lang="en-US" dirty="0"/>
              <a:t>Income Verification</a:t>
            </a:r>
          </a:p>
        </p:txBody>
      </p:sp>
      <p:pic>
        <p:nvPicPr>
          <p:cNvPr id="11" name="Graphic 10" descr="Dollar with solid fill">
            <a:extLst>
              <a:ext uri="{FF2B5EF4-FFF2-40B4-BE49-F238E27FC236}">
                <a16:creationId xmlns:a16="http://schemas.microsoft.com/office/drawing/2014/main" id="{9CDEBCB5-A41B-49A7-9AE8-1DD0A04069B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5936" y="1579216"/>
            <a:ext cx="370249" cy="370249"/>
          </a:xfrm>
          <a:prstGeom prst="rect">
            <a:avLst/>
          </a:prstGeom>
        </p:spPr>
      </p:pic>
      <p:pic>
        <p:nvPicPr>
          <p:cNvPr id="7" name="Graphic 6" descr="City">
            <a:extLst>
              <a:ext uri="{FF2B5EF4-FFF2-40B4-BE49-F238E27FC236}">
                <a16:creationId xmlns:a16="http://schemas.microsoft.com/office/drawing/2014/main" id="{3AA4DE75-949A-4F79-AC7C-03FDB9FFAB5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8010" y="2287505"/>
            <a:ext cx="546100" cy="546100"/>
          </a:xfrm>
          <a:prstGeom prst="rect">
            <a:avLst/>
          </a:prstGeom>
        </p:spPr>
      </p:pic>
      <p:pic>
        <p:nvPicPr>
          <p:cNvPr id="10" name="Graphic 9" descr="Money with solid fill">
            <a:extLst>
              <a:ext uri="{FF2B5EF4-FFF2-40B4-BE49-F238E27FC236}">
                <a16:creationId xmlns:a16="http://schemas.microsoft.com/office/drawing/2014/main" id="{1CEFA4D2-80F8-41AC-904F-A80685F8E33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9793" y="3155713"/>
            <a:ext cx="468058" cy="468058"/>
          </a:xfrm>
          <a:prstGeom prst="rect">
            <a:avLst/>
          </a:prstGeom>
        </p:spPr>
      </p:pic>
      <p:pic>
        <p:nvPicPr>
          <p:cNvPr id="15" name="Graphic 14" descr="Calculator with solid fill">
            <a:extLst>
              <a:ext uri="{FF2B5EF4-FFF2-40B4-BE49-F238E27FC236}">
                <a16:creationId xmlns:a16="http://schemas.microsoft.com/office/drawing/2014/main" id="{654A2E7C-4314-4C0A-953F-8997759DE5B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9793" y="4080945"/>
            <a:ext cx="492196" cy="492196"/>
          </a:xfrm>
          <a:prstGeom prst="rect">
            <a:avLst/>
          </a:prstGeom>
        </p:spPr>
      </p:pic>
      <p:sp>
        <p:nvSpPr>
          <p:cNvPr id="3" name="Content Placeholder 2">
            <a:extLst>
              <a:ext uri="{FF2B5EF4-FFF2-40B4-BE49-F238E27FC236}">
                <a16:creationId xmlns:a16="http://schemas.microsoft.com/office/drawing/2014/main" id="{FC3DD978-58C4-4B65-846F-3A7279F89AA2}"/>
              </a:ext>
            </a:extLst>
          </p:cNvPr>
          <p:cNvSpPr>
            <a:spLocks noGrp="1"/>
          </p:cNvSpPr>
          <p:nvPr>
            <p:ph idx="1"/>
          </p:nvPr>
        </p:nvSpPr>
        <p:spPr>
          <a:xfrm>
            <a:off x="818523" y="1452730"/>
            <a:ext cx="10192778" cy="5159798"/>
          </a:xfrm>
        </p:spPr>
        <p:txBody>
          <a:bodyPr vert="horz" lIns="121899" tIns="60949" rIns="121899" bIns="60949" rtlCol="0" anchor="t">
            <a:normAutofit/>
          </a:bodyPr>
          <a:lstStyle/>
          <a:p>
            <a:pPr marL="0" indent="0">
              <a:buNone/>
            </a:pPr>
            <a:r>
              <a:rPr lang="en-US" sz="2400">
                <a:latin typeface="Gill Sans MT"/>
              </a:rPr>
              <a:t>Categorical income eligibility through </a:t>
            </a:r>
            <a:r>
              <a:rPr lang="en-US" sz="2400" b="1">
                <a:solidFill>
                  <a:schemeClr val="tx2"/>
                </a:solidFill>
                <a:latin typeface="Gill Sans MT"/>
              </a:rPr>
              <a:t>MassHealth and/or DTA </a:t>
            </a:r>
            <a:r>
              <a:rPr lang="en-US" sz="2400">
                <a:latin typeface="Gill Sans MT"/>
              </a:rPr>
              <a:t>verification</a:t>
            </a:r>
          </a:p>
          <a:p>
            <a:pPr marL="0" indent="0">
              <a:buNone/>
            </a:pPr>
            <a:endParaRPr lang="en-US" sz="2400"/>
          </a:p>
          <a:p>
            <a:pPr marL="0" indent="0">
              <a:buNone/>
            </a:pPr>
            <a:r>
              <a:rPr lang="en-US" sz="2400">
                <a:latin typeface="Gill Sans MT"/>
              </a:rPr>
              <a:t>Categorical income eligibility through </a:t>
            </a:r>
            <a:r>
              <a:rPr lang="en-US" sz="2400" b="1">
                <a:solidFill>
                  <a:schemeClr val="tx2"/>
                </a:solidFill>
                <a:latin typeface="Gill Sans MT"/>
              </a:rPr>
              <a:t>subsidized housing </a:t>
            </a:r>
            <a:r>
              <a:rPr lang="en-US" sz="2400">
                <a:latin typeface="Gill Sans MT"/>
              </a:rPr>
              <a:t>income verification</a:t>
            </a:r>
          </a:p>
          <a:p>
            <a:pPr marL="0" indent="0">
              <a:buNone/>
            </a:pPr>
            <a:endParaRPr lang="en-US" sz="2400"/>
          </a:p>
          <a:p>
            <a:pPr marL="0" indent="0">
              <a:buNone/>
            </a:pPr>
            <a:r>
              <a:rPr lang="en-US" sz="2400">
                <a:latin typeface="Gill Sans MT"/>
              </a:rPr>
              <a:t>Income verification using </a:t>
            </a:r>
            <a:r>
              <a:rPr lang="en-US" sz="2400" b="1">
                <a:solidFill>
                  <a:schemeClr val="tx2"/>
                </a:solidFill>
                <a:latin typeface="Gill Sans MT"/>
              </a:rPr>
              <a:t>pay stubs, benefit letters</a:t>
            </a:r>
            <a:r>
              <a:rPr lang="en-US" sz="2400">
                <a:latin typeface="Gill Sans MT"/>
              </a:rPr>
              <a:t>, or other documentation</a:t>
            </a:r>
          </a:p>
          <a:p>
            <a:pPr marL="0" indent="0">
              <a:buNone/>
            </a:pPr>
            <a:endParaRPr lang="en-US" sz="2400" b="1">
              <a:solidFill>
                <a:schemeClr val="tx2"/>
              </a:solidFill>
            </a:endParaRPr>
          </a:p>
          <a:p>
            <a:pPr marL="0" indent="0">
              <a:buNone/>
            </a:pPr>
            <a:r>
              <a:rPr lang="en-US" sz="2400">
                <a:latin typeface="Gill Sans MT"/>
              </a:rPr>
              <a:t>Self-attestation of </a:t>
            </a:r>
            <a:r>
              <a:rPr lang="en-US" sz="2400" b="1">
                <a:solidFill>
                  <a:schemeClr val="tx2"/>
                </a:solidFill>
                <a:latin typeface="Gill Sans MT"/>
              </a:rPr>
              <a:t>zero income</a:t>
            </a:r>
            <a:r>
              <a:rPr lang="en-US" sz="2400" b="1">
                <a:solidFill>
                  <a:srgbClr val="376092"/>
                </a:solidFill>
                <a:latin typeface="Gill Sans MT"/>
              </a:rPr>
              <a:t> </a:t>
            </a:r>
            <a:r>
              <a:rPr lang="en-US" sz="2400">
                <a:latin typeface="Gill Sans MT"/>
              </a:rPr>
              <a:t>and</a:t>
            </a:r>
            <a:r>
              <a:rPr lang="en-US" sz="2400" b="1">
                <a:solidFill>
                  <a:srgbClr val="376092"/>
                </a:solidFill>
                <a:latin typeface="Gill Sans MT"/>
              </a:rPr>
              <a:t> </a:t>
            </a:r>
            <a:r>
              <a:rPr lang="en-US" sz="2400" b="1">
                <a:solidFill>
                  <a:schemeClr val="tx2"/>
                </a:solidFill>
                <a:latin typeface="Gill Sans MT"/>
              </a:rPr>
              <a:t>cash income</a:t>
            </a:r>
            <a:endParaRPr lang="en-US" sz="2400">
              <a:solidFill>
                <a:schemeClr val="tx2"/>
              </a:solidFill>
            </a:endParaRPr>
          </a:p>
        </p:txBody>
      </p:sp>
      <p:sp>
        <p:nvSpPr>
          <p:cNvPr id="12" name="Footer Placeholder 2">
            <a:extLst>
              <a:ext uri="{FF2B5EF4-FFF2-40B4-BE49-F238E27FC236}">
                <a16:creationId xmlns:a16="http://schemas.microsoft.com/office/drawing/2014/main" id="{0F75F6BF-BBD3-256C-F425-92BCACFA628E}"/>
              </a:ext>
              <a:ext uri="{C183D7F6-B498-43B3-948B-1728B52AA6E4}">
                <adec:decorative xmlns:adec="http://schemas.microsoft.com/office/drawing/2017/decorative" val="1"/>
              </a:ext>
            </a:extLst>
          </p:cNvPr>
          <p:cNvSpPr txBox="1">
            <a:spLocks/>
          </p:cNvSpPr>
          <p:nvPr/>
        </p:nvSpPr>
        <p:spPr>
          <a:xfrm>
            <a:off x="-277" y="6522465"/>
            <a:ext cx="12192557" cy="365125"/>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900">
              <a:solidFill>
                <a:srgbClr val="FF0000"/>
              </a:solidFill>
            </a:endParaRPr>
          </a:p>
        </p:txBody>
      </p:sp>
      <p:sp>
        <p:nvSpPr>
          <p:cNvPr id="5" name="Slide Number Placeholder 4">
            <a:extLst>
              <a:ext uri="{FF2B5EF4-FFF2-40B4-BE49-F238E27FC236}">
                <a16:creationId xmlns:a16="http://schemas.microsoft.com/office/drawing/2014/main" id="{A0CF6B1D-70B1-4CC4-931A-AB350C278F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239AC-B64B-47D9-9A99-24B0D39D1C15}" type="slidenum">
              <a:rPr kumimoji="0" lang="en-US" sz="900" b="0" i="0" u="none" strike="noStrike" kern="1200" cap="none" spc="0" normalizeH="0" baseline="0" noProof="0" smtClean="0">
                <a:ln>
                  <a:noFill/>
                </a:ln>
                <a:solidFill>
                  <a:prstClr val="black">
                    <a:tint val="75000"/>
                  </a:prstClr>
                </a:solidFill>
                <a:effectLst/>
                <a:uLnTx/>
                <a:uFillTx/>
                <a:latin typeface="Gill Sans MT"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prstClr val="black">
                  <a:tint val="75000"/>
                </a:prstClr>
              </a:solidFill>
              <a:effectLst/>
              <a:uLnTx/>
              <a:uFillTx/>
              <a:latin typeface="Gill Sans MT" pitchFamily="34" charset="0"/>
              <a:ea typeface="+mn-ea"/>
              <a:cs typeface="+mn-cs"/>
            </a:endParaRPr>
          </a:p>
        </p:txBody>
      </p:sp>
    </p:spTree>
    <p:extLst>
      <p:ext uri="{BB962C8B-B14F-4D97-AF65-F5344CB8AC3E}">
        <p14:creationId xmlns:p14="http://schemas.microsoft.com/office/powerpoint/2010/main" val="2866744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9457-80A3-495C-9438-2EDEF9F6662F}"/>
              </a:ext>
            </a:extLst>
          </p:cNvPr>
          <p:cNvSpPr>
            <a:spLocks noGrp="1"/>
          </p:cNvSpPr>
          <p:nvPr>
            <p:ph type="title"/>
          </p:nvPr>
        </p:nvSpPr>
        <p:spPr>
          <a:xfrm>
            <a:off x="688157" y="2514840"/>
            <a:ext cx="11142481" cy="1828319"/>
          </a:xfrm>
        </p:spPr>
        <p:txBody>
          <a:bodyPr>
            <a:normAutofit/>
          </a:bodyPr>
          <a:lstStyle/>
          <a:p>
            <a:pPr algn="ctr"/>
            <a:r>
              <a:rPr lang="en-US" sz="3600" dirty="0">
                <a:latin typeface="Gill Sans MT"/>
              </a:rPr>
              <a:t>Required Documentation</a:t>
            </a:r>
            <a:endParaRPr lang="en-US" sz="3600" dirty="0"/>
          </a:p>
        </p:txBody>
      </p:sp>
      <p:sp>
        <p:nvSpPr>
          <p:cNvPr id="3" name="Slide Number Placeholder 2">
            <a:extLst>
              <a:ext uri="{FF2B5EF4-FFF2-40B4-BE49-F238E27FC236}">
                <a16:creationId xmlns:a16="http://schemas.microsoft.com/office/drawing/2014/main" id="{8851312E-913C-4C89-807B-551C5E1A24A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239AC-B64B-47D9-9A99-24B0D39D1C15}" type="slidenum">
              <a:rPr kumimoji="0" lang="en-US" sz="900" b="0" i="0" u="none" strike="noStrike" kern="1200" cap="none" spc="0" normalizeH="0" baseline="0" noProof="0" smtClean="0">
                <a:ln>
                  <a:noFill/>
                </a:ln>
                <a:solidFill>
                  <a:prstClr val="black">
                    <a:tint val="75000"/>
                  </a:prstClr>
                </a:solidFill>
                <a:effectLst/>
                <a:uLnTx/>
                <a:uFillTx/>
                <a:latin typeface="Gill Sans MT"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a:ln>
                <a:noFill/>
              </a:ln>
              <a:solidFill>
                <a:prstClr val="black">
                  <a:tint val="75000"/>
                </a:prstClr>
              </a:solidFill>
              <a:effectLst/>
              <a:uLnTx/>
              <a:uFillTx/>
              <a:latin typeface="Gill Sans MT" pitchFamily="34" charset="0"/>
              <a:ea typeface="+mn-ea"/>
              <a:cs typeface="+mn-cs"/>
            </a:endParaRPr>
          </a:p>
        </p:txBody>
      </p:sp>
    </p:spTree>
    <p:extLst>
      <p:ext uri="{BB962C8B-B14F-4D97-AF65-F5344CB8AC3E}">
        <p14:creationId xmlns:p14="http://schemas.microsoft.com/office/powerpoint/2010/main" val="161806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053CC-F558-4E5D-946B-39AE472E6394}"/>
              </a:ext>
            </a:extLst>
          </p:cNvPr>
          <p:cNvSpPr>
            <a:spLocks noGrp="1"/>
          </p:cNvSpPr>
          <p:nvPr>
            <p:ph type="title"/>
          </p:nvPr>
        </p:nvSpPr>
        <p:spPr/>
        <p:txBody>
          <a:bodyPr/>
          <a:lstStyle/>
          <a:p>
            <a:r>
              <a:rPr lang="en-US" dirty="0">
                <a:latin typeface="Gill Sans MT"/>
              </a:rPr>
              <a:t>Required Tenant/Homeowner Documentation</a:t>
            </a:r>
            <a:endParaRPr lang="en-US" dirty="0"/>
          </a:p>
        </p:txBody>
      </p:sp>
      <p:sp>
        <p:nvSpPr>
          <p:cNvPr id="8" name="Oval 7">
            <a:extLst>
              <a:ext uri="{FF2B5EF4-FFF2-40B4-BE49-F238E27FC236}">
                <a16:creationId xmlns:a16="http://schemas.microsoft.com/office/drawing/2014/main" id="{581EA3ED-1CF6-4267-98AC-812D5B0D2EA5}"/>
              </a:ext>
            </a:extLst>
          </p:cNvPr>
          <p:cNvSpPr/>
          <p:nvPr/>
        </p:nvSpPr>
        <p:spPr>
          <a:xfrm>
            <a:off x="707205" y="1293910"/>
            <a:ext cx="381184" cy="359425"/>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a:t>
            </a:r>
          </a:p>
        </p:txBody>
      </p:sp>
      <p:sp>
        <p:nvSpPr>
          <p:cNvPr id="9" name="Oval 8">
            <a:extLst>
              <a:ext uri="{FF2B5EF4-FFF2-40B4-BE49-F238E27FC236}">
                <a16:creationId xmlns:a16="http://schemas.microsoft.com/office/drawing/2014/main" id="{9FB66CE9-CFA5-4147-ADA7-A683D1C92338}"/>
              </a:ext>
            </a:extLst>
          </p:cNvPr>
          <p:cNvSpPr/>
          <p:nvPr/>
        </p:nvSpPr>
        <p:spPr>
          <a:xfrm>
            <a:off x="707205" y="1932061"/>
            <a:ext cx="381184" cy="359425"/>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a:t>
            </a:r>
          </a:p>
        </p:txBody>
      </p:sp>
      <p:sp>
        <p:nvSpPr>
          <p:cNvPr id="10" name="Oval 9">
            <a:extLst>
              <a:ext uri="{FF2B5EF4-FFF2-40B4-BE49-F238E27FC236}">
                <a16:creationId xmlns:a16="http://schemas.microsoft.com/office/drawing/2014/main" id="{C6294CC7-5C3F-4728-A1A5-6081354490B2}"/>
              </a:ext>
            </a:extLst>
          </p:cNvPr>
          <p:cNvSpPr/>
          <p:nvPr/>
        </p:nvSpPr>
        <p:spPr>
          <a:xfrm>
            <a:off x="707205" y="2632294"/>
            <a:ext cx="381184" cy="359425"/>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3</a:t>
            </a:r>
          </a:p>
        </p:txBody>
      </p:sp>
      <p:sp>
        <p:nvSpPr>
          <p:cNvPr id="11" name="Oval 10">
            <a:extLst>
              <a:ext uri="{FF2B5EF4-FFF2-40B4-BE49-F238E27FC236}">
                <a16:creationId xmlns:a16="http://schemas.microsoft.com/office/drawing/2014/main" id="{D07F01D7-14C3-4AC5-8B26-543F6CEC5592}"/>
              </a:ext>
            </a:extLst>
          </p:cNvPr>
          <p:cNvSpPr/>
          <p:nvPr/>
        </p:nvSpPr>
        <p:spPr>
          <a:xfrm>
            <a:off x="707205" y="3518951"/>
            <a:ext cx="381184" cy="359425"/>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4</a:t>
            </a:r>
          </a:p>
        </p:txBody>
      </p:sp>
      <p:sp>
        <p:nvSpPr>
          <p:cNvPr id="12" name="Oval 11">
            <a:extLst>
              <a:ext uri="{FF2B5EF4-FFF2-40B4-BE49-F238E27FC236}">
                <a16:creationId xmlns:a16="http://schemas.microsoft.com/office/drawing/2014/main" id="{0DB2139E-4BF0-4019-BF96-22EC63022EB4}"/>
              </a:ext>
            </a:extLst>
          </p:cNvPr>
          <p:cNvSpPr/>
          <p:nvPr/>
        </p:nvSpPr>
        <p:spPr>
          <a:xfrm>
            <a:off x="710167" y="4419026"/>
            <a:ext cx="381184" cy="359425"/>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5</a:t>
            </a:r>
          </a:p>
        </p:txBody>
      </p:sp>
      <p:sp>
        <p:nvSpPr>
          <p:cNvPr id="3" name="Content Placeholder 2">
            <a:extLst>
              <a:ext uri="{FF2B5EF4-FFF2-40B4-BE49-F238E27FC236}">
                <a16:creationId xmlns:a16="http://schemas.microsoft.com/office/drawing/2014/main" id="{FC3DD978-58C4-4B65-846F-3A7279F89AA2}"/>
              </a:ext>
            </a:extLst>
          </p:cNvPr>
          <p:cNvSpPr>
            <a:spLocks noGrp="1"/>
          </p:cNvSpPr>
          <p:nvPr>
            <p:ph idx="1"/>
          </p:nvPr>
        </p:nvSpPr>
        <p:spPr>
          <a:xfrm>
            <a:off x="1348246" y="1219200"/>
            <a:ext cx="9328619" cy="5194510"/>
          </a:xfrm>
        </p:spPr>
        <p:txBody>
          <a:bodyPr vert="horz" lIns="121899" tIns="60949" rIns="121899" bIns="60949" rtlCol="0" anchor="t">
            <a:normAutofit/>
          </a:bodyPr>
          <a:lstStyle/>
          <a:p>
            <a:pPr marL="0" indent="0">
              <a:spcBef>
                <a:spcPts val="1800"/>
              </a:spcBef>
              <a:buNone/>
            </a:pPr>
            <a:r>
              <a:rPr lang="en-US" sz="2400">
                <a:latin typeface="Gill Sans MT"/>
              </a:rPr>
              <a:t>Application field responses </a:t>
            </a:r>
            <a:endParaRPr lang="en-US" sz="2400"/>
          </a:p>
          <a:p>
            <a:pPr marL="0" indent="0">
              <a:spcBef>
                <a:spcPts val="1800"/>
              </a:spcBef>
              <a:buNone/>
            </a:pPr>
            <a:r>
              <a:rPr lang="en-US" sz="2400">
                <a:latin typeface="Gill Sans MT"/>
              </a:rPr>
              <a:t>Identification for head of household </a:t>
            </a:r>
            <a:endParaRPr lang="en-US" sz="2400"/>
          </a:p>
          <a:p>
            <a:pPr marL="0" indent="0">
              <a:spcBef>
                <a:spcPts val="1800"/>
              </a:spcBef>
              <a:buNone/>
            </a:pPr>
            <a:r>
              <a:rPr lang="en-US" sz="2400">
                <a:latin typeface="Gill Sans MT"/>
              </a:rPr>
              <a:t>Verification of current housing (e.g. lease, tenancy agreement or tenancy at will form)</a:t>
            </a:r>
          </a:p>
          <a:p>
            <a:pPr marL="0" indent="0">
              <a:spcBef>
                <a:spcPts val="1800"/>
              </a:spcBef>
              <a:buNone/>
            </a:pPr>
            <a:r>
              <a:rPr lang="en-US" sz="2400">
                <a:latin typeface="Gill Sans MT"/>
              </a:rPr>
              <a:t>Verification of eligible housing crisis (documentation will depend on housing crisis)</a:t>
            </a:r>
          </a:p>
          <a:p>
            <a:pPr marL="0" indent="0">
              <a:spcBef>
                <a:spcPts val="1800"/>
              </a:spcBef>
              <a:buNone/>
            </a:pPr>
            <a:r>
              <a:rPr lang="en-US" sz="2400">
                <a:latin typeface="Gill Sans MT"/>
              </a:rPr>
              <a:t>Verification of income, or verification of presumed income eligibility </a:t>
            </a:r>
            <a:endParaRPr lang="en-US" sz="2400"/>
          </a:p>
          <a:p>
            <a:pPr marL="0" indent="0">
              <a:spcBef>
                <a:spcPts val="1800"/>
              </a:spcBef>
              <a:buNone/>
            </a:pPr>
            <a:endParaRPr lang="en-US" sz="2400"/>
          </a:p>
        </p:txBody>
      </p:sp>
      <p:sp>
        <p:nvSpPr>
          <p:cNvPr id="16" name="Footer Placeholder 2">
            <a:extLst>
              <a:ext uri="{FF2B5EF4-FFF2-40B4-BE49-F238E27FC236}">
                <a16:creationId xmlns:a16="http://schemas.microsoft.com/office/drawing/2014/main" id="{0F75F6BF-BBD3-256C-F425-92BCACFA628E}"/>
              </a:ext>
              <a:ext uri="{C183D7F6-B498-43B3-948B-1728B52AA6E4}">
                <adec:decorative xmlns:adec="http://schemas.microsoft.com/office/drawing/2017/decorative" val="1"/>
              </a:ext>
            </a:extLst>
          </p:cNvPr>
          <p:cNvSpPr txBox="1">
            <a:spLocks/>
          </p:cNvSpPr>
          <p:nvPr/>
        </p:nvSpPr>
        <p:spPr>
          <a:xfrm>
            <a:off x="-277" y="6522465"/>
            <a:ext cx="12192557" cy="365125"/>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900">
              <a:solidFill>
                <a:srgbClr val="FF0000"/>
              </a:solidFill>
            </a:endParaRPr>
          </a:p>
        </p:txBody>
      </p:sp>
      <p:sp>
        <p:nvSpPr>
          <p:cNvPr id="5" name="Slide Number Placeholder 4">
            <a:extLst>
              <a:ext uri="{FF2B5EF4-FFF2-40B4-BE49-F238E27FC236}">
                <a16:creationId xmlns:a16="http://schemas.microsoft.com/office/drawing/2014/main" id="{A0CF6B1D-70B1-4CC4-931A-AB350C278F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239AC-B64B-47D9-9A99-24B0D39D1C15}" type="slidenum">
              <a:rPr kumimoji="0" lang="en-US" sz="900" b="0" i="0" u="none" strike="noStrike" kern="1200" cap="none" spc="0" normalizeH="0" baseline="0" noProof="0" smtClean="0">
                <a:ln>
                  <a:noFill/>
                </a:ln>
                <a:solidFill>
                  <a:prstClr val="black">
                    <a:tint val="75000"/>
                  </a:prstClr>
                </a:solidFill>
                <a:effectLst/>
                <a:uLnTx/>
                <a:uFillTx/>
                <a:latin typeface="Gill Sans MT"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a:ln>
                <a:noFill/>
              </a:ln>
              <a:solidFill>
                <a:prstClr val="black">
                  <a:tint val="75000"/>
                </a:prstClr>
              </a:solidFill>
              <a:effectLst/>
              <a:uLnTx/>
              <a:uFillTx/>
              <a:latin typeface="Gill Sans MT" pitchFamily="34" charset="0"/>
              <a:ea typeface="+mn-ea"/>
              <a:cs typeface="+mn-cs"/>
            </a:endParaRPr>
          </a:p>
        </p:txBody>
      </p:sp>
    </p:spTree>
    <p:extLst>
      <p:ext uri="{BB962C8B-B14F-4D97-AF65-F5344CB8AC3E}">
        <p14:creationId xmlns:p14="http://schemas.microsoft.com/office/powerpoint/2010/main" val="700050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053CC-F558-4E5D-946B-39AE472E6394}"/>
              </a:ext>
            </a:extLst>
          </p:cNvPr>
          <p:cNvSpPr>
            <a:spLocks noGrp="1"/>
          </p:cNvSpPr>
          <p:nvPr>
            <p:ph type="title"/>
          </p:nvPr>
        </p:nvSpPr>
        <p:spPr/>
        <p:txBody>
          <a:bodyPr/>
          <a:lstStyle/>
          <a:p>
            <a:r>
              <a:rPr lang="en-US" dirty="0">
                <a:latin typeface="Gill Sans MT"/>
              </a:rPr>
              <a:t>Required Landlord Documentation</a:t>
            </a:r>
            <a:endParaRPr lang="en-US" dirty="0"/>
          </a:p>
        </p:txBody>
      </p:sp>
      <p:sp>
        <p:nvSpPr>
          <p:cNvPr id="8" name="Oval 7">
            <a:extLst>
              <a:ext uri="{FF2B5EF4-FFF2-40B4-BE49-F238E27FC236}">
                <a16:creationId xmlns:a16="http://schemas.microsoft.com/office/drawing/2014/main" id="{581EA3ED-1CF6-4267-98AC-812D5B0D2EA5}"/>
              </a:ext>
            </a:extLst>
          </p:cNvPr>
          <p:cNvSpPr/>
          <p:nvPr/>
        </p:nvSpPr>
        <p:spPr>
          <a:xfrm>
            <a:off x="707205" y="1305816"/>
            <a:ext cx="381184" cy="359425"/>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a:t>
            </a:r>
          </a:p>
        </p:txBody>
      </p:sp>
      <p:sp>
        <p:nvSpPr>
          <p:cNvPr id="9" name="Oval 8">
            <a:extLst>
              <a:ext uri="{FF2B5EF4-FFF2-40B4-BE49-F238E27FC236}">
                <a16:creationId xmlns:a16="http://schemas.microsoft.com/office/drawing/2014/main" id="{9FB66CE9-CFA5-4147-ADA7-A683D1C92338}"/>
              </a:ext>
            </a:extLst>
          </p:cNvPr>
          <p:cNvSpPr/>
          <p:nvPr/>
        </p:nvSpPr>
        <p:spPr>
          <a:xfrm>
            <a:off x="707205" y="1896343"/>
            <a:ext cx="381184" cy="359425"/>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a:t>
            </a:r>
          </a:p>
        </p:txBody>
      </p:sp>
      <p:sp>
        <p:nvSpPr>
          <p:cNvPr id="10" name="Oval 9">
            <a:extLst>
              <a:ext uri="{FF2B5EF4-FFF2-40B4-BE49-F238E27FC236}">
                <a16:creationId xmlns:a16="http://schemas.microsoft.com/office/drawing/2014/main" id="{C6294CC7-5C3F-4728-A1A5-6081354490B2}"/>
              </a:ext>
            </a:extLst>
          </p:cNvPr>
          <p:cNvSpPr/>
          <p:nvPr/>
        </p:nvSpPr>
        <p:spPr>
          <a:xfrm>
            <a:off x="707205" y="2489419"/>
            <a:ext cx="381184" cy="359425"/>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3</a:t>
            </a:r>
          </a:p>
        </p:txBody>
      </p:sp>
      <p:sp>
        <p:nvSpPr>
          <p:cNvPr id="11" name="Oval 10">
            <a:extLst>
              <a:ext uri="{FF2B5EF4-FFF2-40B4-BE49-F238E27FC236}">
                <a16:creationId xmlns:a16="http://schemas.microsoft.com/office/drawing/2014/main" id="{D07F01D7-14C3-4AC5-8B26-543F6CEC5592}"/>
              </a:ext>
            </a:extLst>
          </p:cNvPr>
          <p:cNvSpPr/>
          <p:nvPr/>
        </p:nvSpPr>
        <p:spPr>
          <a:xfrm>
            <a:off x="707205" y="3078419"/>
            <a:ext cx="381184" cy="359425"/>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4</a:t>
            </a:r>
          </a:p>
        </p:txBody>
      </p:sp>
      <p:sp>
        <p:nvSpPr>
          <p:cNvPr id="7" name="Oval 6">
            <a:extLst>
              <a:ext uri="{FF2B5EF4-FFF2-40B4-BE49-F238E27FC236}">
                <a16:creationId xmlns:a16="http://schemas.microsoft.com/office/drawing/2014/main" id="{2E498322-EECC-45A0-B66F-CE90E7266943}"/>
              </a:ext>
            </a:extLst>
          </p:cNvPr>
          <p:cNvSpPr/>
          <p:nvPr/>
        </p:nvSpPr>
        <p:spPr>
          <a:xfrm>
            <a:off x="707205" y="3638013"/>
            <a:ext cx="381184" cy="359425"/>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5</a:t>
            </a:r>
          </a:p>
        </p:txBody>
      </p:sp>
      <p:sp>
        <p:nvSpPr>
          <p:cNvPr id="3" name="Content Placeholder 2">
            <a:extLst>
              <a:ext uri="{FF2B5EF4-FFF2-40B4-BE49-F238E27FC236}">
                <a16:creationId xmlns:a16="http://schemas.microsoft.com/office/drawing/2014/main" id="{FC3DD978-58C4-4B65-846F-3A7279F89AA2}"/>
              </a:ext>
            </a:extLst>
          </p:cNvPr>
          <p:cNvSpPr>
            <a:spLocks noGrp="1"/>
          </p:cNvSpPr>
          <p:nvPr>
            <p:ph idx="1"/>
          </p:nvPr>
        </p:nvSpPr>
        <p:spPr>
          <a:xfrm>
            <a:off x="1348246" y="1219200"/>
            <a:ext cx="9328619" cy="5194510"/>
          </a:xfrm>
        </p:spPr>
        <p:txBody>
          <a:bodyPr vert="horz" lIns="121899" tIns="60949" rIns="121899" bIns="60949" rtlCol="0" anchor="t">
            <a:normAutofit/>
          </a:bodyPr>
          <a:lstStyle/>
          <a:p>
            <a:pPr marL="0" indent="0">
              <a:spcBef>
                <a:spcPts val="1800"/>
              </a:spcBef>
              <a:buNone/>
            </a:pPr>
            <a:r>
              <a:rPr lang="en-US" sz="2400">
                <a:latin typeface="Gill Sans MT"/>
              </a:rPr>
              <a:t>Application field responses</a:t>
            </a:r>
          </a:p>
          <a:p>
            <a:pPr marL="0" indent="0">
              <a:spcBef>
                <a:spcPts val="1800"/>
              </a:spcBef>
              <a:buNone/>
            </a:pPr>
            <a:r>
              <a:rPr lang="en-US" sz="2400">
                <a:latin typeface="Gill Sans MT"/>
              </a:rPr>
              <a:t>W-9 for property owner or authorized agent</a:t>
            </a:r>
            <a:endParaRPr lang="en-US" sz="2400"/>
          </a:p>
          <a:p>
            <a:pPr marL="0" indent="0">
              <a:spcBef>
                <a:spcPts val="1800"/>
              </a:spcBef>
              <a:buNone/>
            </a:pPr>
            <a:r>
              <a:rPr lang="en-US" sz="2400">
                <a:latin typeface="Gill Sans MT"/>
              </a:rPr>
              <a:t>Proof of identity for property owner or authorized agent </a:t>
            </a:r>
            <a:endParaRPr lang="en-US"/>
          </a:p>
          <a:p>
            <a:pPr marL="0" indent="0">
              <a:spcBef>
                <a:spcPts val="1800"/>
              </a:spcBef>
              <a:buNone/>
            </a:pPr>
            <a:r>
              <a:rPr lang="en-US" sz="2400">
                <a:latin typeface="Gill Sans MT"/>
              </a:rPr>
              <a:t>Authorization of agent, if applicable</a:t>
            </a:r>
            <a:endParaRPr lang="en-US"/>
          </a:p>
          <a:p>
            <a:pPr marL="0" indent="0">
              <a:spcBef>
                <a:spcPts val="1800"/>
              </a:spcBef>
              <a:buNone/>
            </a:pPr>
            <a:r>
              <a:rPr lang="en-US" sz="2400">
                <a:latin typeface="Gill Sans MT"/>
              </a:rPr>
              <a:t>Proof of ownership for unit</a:t>
            </a:r>
            <a:endParaRPr lang="en-US"/>
          </a:p>
        </p:txBody>
      </p:sp>
      <p:sp>
        <p:nvSpPr>
          <p:cNvPr id="16" name="Footer Placeholder 2">
            <a:extLst>
              <a:ext uri="{FF2B5EF4-FFF2-40B4-BE49-F238E27FC236}">
                <a16:creationId xmlns:a16="http://schemas.microsoft.com/office/drawing/2014/main" id="{0F75F6BF-BBD3-256C-F425-92BCACFA628E}"/>
              </a:ext>
              <a:ext uri="{C183D7F6-B498-43B3-948B-1728B52AA6E4}">
                <adec:decorative xmlns:adec="http://schemas.microsoft.com/office/drawing/2017/decorative" val="1"/>
              </a:ext>
            </a:extLst>
          </p:cNvPr>
          <p:cNvSpPr txBox="1">
            <a:spLocks/>
          </p:cNvSpPr>
          <p:nvPr/>
        </p:nvSpPr>
        <p:spPr>
          <a:xfrm>
            <a:off x="-277" y="6522465"/>
            <a:ext cx="12192557" cy="365125"/>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900">
              <a:solidFill>
                <a:srgbClr val="FF0000"/>
              </a:solidFill>
            </a:endParaRPr>
          </a:p>
        </p:txBody>
      </p:sp>
      <p:sp>
        <p:nvSpPr>
          <p:cNvPr id="5" name="Slide Number Placeholder 4">
            <a:extLst>
              <a:ext uri="{FF2B5EF4-FFF2-40B4-BE49-F238E27FC236}">
                <a16:creationId xmlns:a16="http://schemas.microsoft.com/office/drawing/2014/main" id="{A0CF6B1D-70B1-4CC4-931A-AB350C278F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239AC-B64B-47D9-9A99-24B0D39D1C15}" type="slidenum">
              <a:rPr kumimoji="0" lang="en-US" sz="900" b="0" i="0" u="none" strike="noStrike" kern="1200" cap="none" spc="0" normalizeH="0" baseline="0" noProof="0" smtClean="0">
                <a:ln>
                  <a:noFill/>
                </a:ln>
                <a:solidFill>
                  <a:prstClr val="black">
                    <a:tint val="75000"/>
                  </a:prstClr>
                </a:solidFill>
                <a:effectLst/>
                <a:uLnTx/>
                <a:uFillTx/>
                <a:latin typeface="Gill Sans MT"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a:ln>
                <a:noFill/>
              </a:ln>
              <a:solidFill>
                <a:prstClr val="black">
                  <a:tint val="75000"/>
                </a:prstClr>
              </a:solidFill>
              <a:effectLst/>
              <a:uLnTx/>
              <a:uFillTx/>
              <a:latin typeface="Gill Sans MT" pitchFamily="34" charset="0"/>
              <a:ea typeface="+mn-ea"/>
              <a:cs typeface="+mn-cs"/>
            </a:endParaRPr>
          </a:p>
        </p:txBody>
      </p:sp>
    </p:spTree>
    <p:extLst>
      <p:ext uri="{BB962C8B-B14F-4D97-AF65-F5344CB8AC3E}">
        <p14:creationId xmlns:p14="http://schemas.microsoft.com/office/powerpoint/2010/main" val="2681943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FE178-D70C-4C6E-A7D4-5831A9B563B8}"/>
              </a:ext>
            </a:extLst>
          </p:cNvPr>
          <p:cNvSpPr>
            <a:spLocks noGrp="1"/>
          </p:cNvSpPr>
          <p:nvPr>
            <p:ph type="title"/>
          </p:nvPr>
        </p:nvSpPr>
        <p:spPr>
          <a:xfrm>
            <a:off x="107721" y="61824"/>
            <a:ext cx="11977888" cy="762000"/>
          </a:xfrm>
        </p:spPr>
        <p:txBody>
          <a:bodyPr>
            <a:normAutofit/>
          </a:bodyPr>
          <a:lstStyle/>
          <a:p>
            <a:r>
              <a:rPr lang="en-US" dirty="0">
                <a:latin typeface="Gill Sans MT"/>
              </a:rPr>
              <a:t>Housing Crisis List (Renters)</a:t>
            </a:r>
          </a:p>
        </p:txBody>
      </p:sp>
      <p:graphicFrame>
        <p:nvGraphicFramePr>
          <p:cNvPr id="11" name="Table 8" descr="Renter housing crises and verification examples">
            <a:extLst>
              <a:ext uri="{FF2B5EF4-FFF2-40B4-BE49-F238E27FC236}">
                <a16:creationId xmlns:a16="http://schemas.microsoft.com/office/drawing/2014/main" id="{98F488C6-6C49-4FEB-BDE9-026DAEB7FDC6}"/>
              </a:ext>
            </a:extLst>
          </p:cNvPr>
          <p:cNvGraphicFramePr>
            <a:graphicFrameLocks noGrp="1"/>
          </p:cNvGraphicFramePr>
          <p:nvPr>
            <p:ph idx="1"/>
            <p:extLst>
              <p:ext uri="{D42A27DB-BD31-4B8C-83A1-F6EECF244321}">
                <p14:modId xmlns:p14="http://schemas.microsoft.com/office/powerpoint/2010/main" val="1796139447"/>
              </p:ext>
            </p:extLst>
          </p:nvPr>
        </p:nvGraphicFramePr>
        <p:xfrm>
          <a:off x="188913" y="1114867"/>
          <a:ext cx="11814174" cy="5399220"/>
        </p:xfrm>
        <a:graphic>
          <a:graphicData uri="http://schemas.openxmlformats.org/drawingml/2006/table">
            <a:tbl>
              <a:tblPr firstRow="1" bandRow="1">
                <a:tableStyleId>{5C22544A-7EE6-4342-B048-85BDC9FD1C3A}</a:tableStyleId>
              </a:tblPr>
              <a:tblGrid>
                <a:gridCol w="3283012">
                  <a:extLst>
                    <a:ext uri="{9D8B030D-6E8A-4147-A177-3AD203B41FA5}">
                      <a16:colId xmlns:a16="http://schemas.microsoft.com/office/drawing/2014/main" val="2470308985"/>
                    </a:ext>
                  </a:extLst>
                </a:gridCol>
                <a:gridCol w="8531162">
                  <a:extLst>
                    <a:ext uri="{9D8B030D-6E8A-4147-A177-3AD203B41FA5}">
                      <a16:colId xmlns:a16="http://schemas.microsoft.com/office/drawing/2014/main" val="3510369515"/>
                    </a:ext>
                  </a:extLst>
                </a:gridCol>
              </a:tblGrid>
              <a:tr h="409520">
                <a:tc>
                  <a:txBody>
                    <a:bodyPr/>
                    <a:lstStyle/>
                    <a:p>
                      <a:r>
                        <a:rPr lang="en-US" sz="1800" dirty="0"/>
                        <a:t>Housing Crisis</a:t>
                      </a:r>
                    </a:p>
                  </a:txBody>
                  <a:tcPr/>
                </a:tc>
                <a:tc>
                  <a:txBody>
                    <a:bodyPr/>
                    <a:lstStyle/>
                    <a:p>
                      <a:r>
                        <a:rPr lang="en-US" sz="1800" dirty="0"/>
                        <a:t>Verification (Examples)</a:t>
                      </a:r>
                    </a:p>
                  </a:txBody>
                  <a:tcPr/>
                </a:tc>
                <a:extLst>
                  <a:ext uri="{0D108BD9-81ED-4DB2-BD59-A6C34878D82A}">
                    <a16:rowId xmlns:a16="http://schemas.microsoft.com/office/drawing/2014/main" val="2165205282"/>
                  </a:ext>
                </a:extLst>
              </a:tr>
              <a:tr h="635000">
                <a:tc>
                  <a:txBody>
                    <a:bodyPr/>
                    <a:lstStyle/>
                    <a:p>
                      <a:pPr lvl="0">
                        <a:lnSpc>
                          <a:spcPct val="100000"/>
                        </a:lnSpc>
                        <a:buNone/>
                      </a:pPr>
                      <a:r>
                        <a:rPr lang="en-US" sz="1600" b="1"/>
                        <a:t>Notice to Quit</a:t>
                      </a:r>
                      <a:endParaRPr lang="en-US" sz="1600"/>
                    </a:p>
                  </a:txBody>
                  <a:tcPr anchor="ctr"/>
                </a:tc>
                <a:tc>
                  <a:txBody>
                    <a:bodyPr/>
                    <a:lstStyle/>
                    <a:p>
                      <a:pPr marL="285750" indent="-285750">
                        <a:lnSpc>
                          <a:spcPct val="100000"/>
                        </a:lnSpc>
                        <a:spcAft>
                          <a:spcPts val="0"/>
                        </a:spcAft>
                        <a:buFont typeface="Wingdings" panose="05000000000000000000" pitchFamily="2" charset="2"/>
                        <a:buChar char="§"/>
                      </a:pPr>
                      <a:r>
                        <a:rPr lang="en-US" sz="1600"/>
                        <a:t>Notice to quit that meets criteria in the next slide</a:t>
                      </a:r>
                    </a:p>
                  </a:txBody>
                  <a:tcPr anchor="ctr"/>
                </a:tc>
                <a:extLst>
                  <a:ext uri="{0D108BD9-81ED-4DB2-BD59-A6C34878D82A}">
                    <a16:rowId xmlns:a16="http://schemas.microsoft.com/office/drawing/2014/main" val="3918839443"/>
                  </a:ext>
                </a:extLst>
              </a:tr>
              <a:tr h="356952">
                <a:tc>
                  <a:txBody>
                    <a:bodyPr/>
                    <a:lstStyle/>
                    <a:p>
                      <a:pPr>
                        <a:lnSpc>
                          <a:spcPct val="100000"/>
                        </a:lnSpc>
                      </a:pPr>
                      <a:r>
                        <a:rPr lang="en-US" sz="1600" b="1"/>
                        <a:t>Eviction</a:t>
                      </a:r>
                    </a:p>
                  </a:txBody>
                  <a:tcPr anchor="ctr"/>
                </a:tc>
                <a:tc>
                  <a:txBody>
                    <a:bodyPr/>
                    <a:lstStyle/>
                    <a:p>
                      <a:pPr marL="285750" indent="-285750">
                        <a:lnSpc>
                          <a:spcPct val="100000"/>
                        </a:lnSpc>
                        <a:spcAft>
                          <a:spcPts val="0"/>
                        </a:spcAft>
                        <a:buFont typeface="Wingdings" panose="05000000000000000000" pitchFamily="2" charset="2"/>
                        <a:buChar char="§"/>
                      </a:pPr>
                      <a:r>
                        <a:rPr lang="en-US" sz="1600"/>
                        <a:t>Summary process summons and complaint (court summons), Agreement for Judgment, execution letter</a:t>
                      </a:r>
                    </a:p>
                  </a:txBody>
                  <a:tcPr anchor="ctr"/>
                </a:tc>
                <a:extLst>
                  <a:ext uri="{0D108BD9-81ED-4DB2-BD59-A6C34878D82A}">
                    <a16:rowId xmlns:a16="http://schemas.microsoft.com/office/drawing/2014/main" val="1753986122"/>
                  </a:ext>
                </a:extLst>
              </a:tr>
              <a:tr h="892381">
                <a:tc>
                  <a:txBody>
                    <a:bodyPr/>
                    <a:lstStyle/>
                    <a:p>
                      <a:pPr>
                        <a:lnSpc>
                          <a:spcPct val="100000"/>
                        </a:lnSpc>
                      </a:pPr>
                      <a:r>
                        <a:rPr lang="en-US" sz="1600" b="1"/>
                        <a:t>Doubled up and must leave/ Overcrowding</a:t>
                      </a:r>
                    </a:p>
                  </a:txBody>
                  <a:tcPr anchor="ctr"/>
                </a:tc>
                <a:tc>
                  <a:txBody>
                    <a:bodyPr/>
                    <a:lstStyle/>
                    <a:p>
                      <a:pPr marL="285750" indent="-285750">
                        <a:lnSpc>
                          <a:spcPct val="100000"/>
                        </a:lnSpc>
                        <a:spcAft>
                          <a:spcPts val="0"/>
                        </a:spcAft>
                        <a:buFont typeface="Wingdings" panose="05000000000000000000" pitchFamily="2" charset="2"/>
                        <a:buChar char="§"/>
                      </a:pPr>
                      <a:r>
                        <a:rPr lang="en-US" sz="1600"/>
                        <a:t>Letter from primary tenant/landlord that verifies that family is asked to leave within 30 days </a:t>
                      </a:r>
                    </a:p>
                    <a:p>
                      <a:pPr marL="285750" indent="-285750">
                        <a:lnSpc>
                          <a:spcPct val="100000"/>
                        </a:lnSpc>
                        <a:spcAft>
                          <a:spcPts val="0"/>
                        </a:spcAft>
                        <a:buFont typeface="Wingdings" panose="05000000000000000000" pitchFamily="2" charset="2"/>
                        <a:buChar char="§"/>
                      </a:pPr>
                      <a:r>
                        <a:rPr lang="en-US" sz="1600"/>
                        <a:t>Documentation to demonstrate unit is too small for household (e.g. letter from landlord)</a:t>
                      </a:r>
                    </a:p>
                  </a:txBody>
                  <a:tcPr anchor="ctr"/>
                </a:tc>
                <a:extLst>
                  <a:ext uri="{0D108BD9-81ED-4DB2-BD59-A6C34878D82A}">
                    <a16:rowId xmlns:a16="http://schemas.microsoft.com/office/drawing/2014/main" val="423513818"/>
                  </a:ext>
                </a:extLst>
              </a:tr>
              <a:tr h="624667">
                <a:tc>
                  <a:txBody>
                    <a:bodyPr/>
                    <a:lstStyle/>
                    <a:p>
                      <a:pPr>
                        <a:lnSpc>
                          <a:spcPct val="100000"/>
                        </a:lnSpc>
                      </a:pPr>
                      <a:r>
                        <a:rPr lang="en-US" sz="1600" b="1" dirty="0"/>
                        <a:t>Health and safety</a:t>
                      </a:r>
                    </a:p>
                  </a:txBody>
                  <a:tcPr anchor="ctr"/>
                </a:tc>
                <a:tc>
                  <a:txBody>
                    <a:bodyPr/>
                    <a:lstStyle/>
                    <a:p>
                      <a:pPr marL="285750" indent="-285750">
                        <a:lnSpc>
                          <a:spcPct val="100000"/>
                        </a:lnSpc>
                        <a:spcAft>
                          <a:spcPts val="0"/>
                        </a:spcAft>
                        <a:buFont typeface="Wingdings" panose="05000000000000000000" pitchFamily="2" charset="2"/>
                        <a:buChar char="§"/>
                      </a:pPr>
                      <a:r>
                        <a:rPr lang="en-US" sz="1600"/>
                        <a:t>Documentation to demonstrate a serious health and safety risk that prevents continued residency (e.g. failed inspection report, letter from a healthcare professional)</a:t>
                      </a:r>
                    </a:p>
                  </a:txBody>
                  <a:tcPr anchor="ctr"/>
                </a:tc>
                <a:extLst>
                  <a:ext uri="{0D108BD9-81ED-4DB2-BD59-A6C34878D82A}">
                    <a16:rowId xmlns:a16="http://schemas.microsoft.com/office/drawing/2014/main" val="124664702"/>
                  </a:ext>
                </a:extLst>
              </a:tr>
              <a:tr h="624667">
                <a:tc>
                  <a:txBody>
                    <a:bodyPr/>
                    <a:lstStyle/>
                    <a:p>
                      <a:pPr>
                        <a:lnSpc>
                          <a:spcPct val="100000"/>
                        </a:lnSpc>
                        <a:spcAft>
                          <a:spcPts val="1200"/>
                        </a:spcAft>
                      </a:pPr>
                      <a:r>
                        <a:rPr lang="en-US" sz="1600" b="1"/>
                        <a:t>Domestic violence</a:t>
                      </a:r>
                    </a:p>
                  </a:txBody>
                  <a:tcPr anchor="ctr"/>
                </a:tc>
                <a:tc>
                  <a:txBody>
                    <a:bodyPr/>
                    <a:lstStyle/>
                    <a:p>
                      <a:pPr marL="285750" indent="-285750">
                        <a:lnSpc>
                          <a:spcPct val="100000"/>
                        </a:lnSpc>
                        <a:spcAft>
                          <a:spcPts val="0"/>
                        </a:spcAft>
                        <a:buFont typeface="Wingdings" panose="05000000000000000000" pitchFamily="2" charset="2"/>
                        <a:buChar char="§"/>
                      </a:pPr>
                      <a:r>
                        <a:rPr lang="en-US" sz="1600"/>
                        <a:t>Documentation to support allegation connected to inability to stay safely</a:t>
                      </a:r>
                    </a:p>
                    <a:p>
                      <a:pPr marL="285750" indent="-285750">
                        <a:lnSpc>
                          <a:spcPct val="100000"/>
                        </a:lnSpc>
                        <a:spcAft>
                          <a:spcPts val="0"/>
                        </a:spcAft>
                        <a:buFont typeface="Wingdings" panose="05000000000000000000" pitchFamily="2" charset="2"/>
                        <a:buChar char="§"/>
                      </a:pPr>
                      <a:r>
                        <a:rPr lang="en-US" sz="1600"/>
                        <a:t>Self-statement from applicant if other documents not available</a:t>
                      </a:r>
                    </a:p>
                  </a:txBody>
                  <a:tcPr anchor="ctr"/>
                </a:tc>
                <a:extLst>
                  <a:ext uri="{0D108BD9-81ED-4DB2-BD59-A6C34878D82A}">
                    <a16:rowId xmlns:a16="http://schemas.microsoft.com/office/drawing/2014/main" val="3534849460"/>
                  </a:ext>
                </a:extLst>
              </a:tr>
              <a:tr h="430078">
                <a:tc>
                  <a:txBody>
                    <a:bodyPr/>
                    <a:lstStyle/>
                    <a:p>
                      <a:pPr>
                        <a:lnSpc>
                          <a:spcPct val="100000"/>
                        </a:lnSpc>
                        <a:spcAft>
                          <a:spcPts val="1200"/>
                        </a:spcAft>
                      </a:pPr>
                      <a:r>
                        <a:rPr lang="en-US" sz="1600" b="1"/>
                        <a:t>Fire/Flood/Natural disaster</a:t>
                      </a:r>
                    </a:p>
                  </a:txBody>
                  <a:tcPr anchor="ctr"/>
                </a:tc>
                <a:tc>
                  <a:txBody>
                    <a:bodyPr/>
                    <a:lstStyle/>
                    <a:p>
                      <a:pPr marL="285750" indent="-285750">
                        <a:lnSpc>
                          <a:spcPct val="100000"/>
                        </a:lnSpc>
                        <a:spcAft>
                          <a:spcPts val="0"/>
                        </a:spcAft>
                        <a:buFont typeface="Wingdings" panose="05000000000000000000" pitchFamily="2" charset="2"/>
                        <a:buChar char="§"/>
                      </a:pPr>
                      <a:r>
                        <a:rPr lang="en-US" sz="1600"/>
                        <a:t>Report of fire, flood, or natural disaster</a:t>
                      </a:r>
                    </a:p>
                  </a:txBody>
                  <a:tcPr anchor="ctr"/>
                </a:tc>
                <a:extLst>
                  <a:ext uri="{0D108BD9-81ED-4DB2-BD59-A6C34878D82A}">
                    <a16:rowId xmlns:a16="http://schemas.microsoft.com/office/drawing/2014/main" val="4199015496"/>
                  </a:ext>
                </a:extLst>
              </a:tr>
              <a:tr h="430078">
                <a:tc>
                  <a:txBody>
                    <a:bodyPr/>
                    <a:lstStyle/>
                    <a:p>
                      <a:pPr>
                        <a:lnSpc>
                          <a:spcPct val="100000"/>
                        </a:lnSpc>
                        <a:spcAft>
                          <a:spcPts val="1200"/>
                        </a:spcAft>
                      </a:pPr>
                      <a:r>
                        <a:rPr lang="en-US" sz="1600" b="1"/>
                        <a:t>Utility shutoff</a:t>
                      </a:r>
                    </a:p>
                  </a:txBody>
                  <a:tcPr anchor="ctr"/>
                </a:tc>
                <a:tc>
                  <a:txBody>
                    <a:bodyPr/>
                    <a:lstStyle/>
                    <a:p>
                      <a:pPr marL="285750" indent="-285750">
                        <a:lnSpc>
                          <a:spcPct val="100000"/>
                        </a:lnSpc>
                        <a:spcAft>
                          <a:spcPts val="0"/>
                        </a:spcAft>
                        <a:buFont typeface="Wingdings" panose="05000000000000000000" pitchFamily="2" charset="2"/>
                        <a:buChar char="§"/>
                      </a:pPr>
                      <a:r>
                        <a:rPr lang="en-US" sz="1600"/>
                        <a:t>Current shutoff notice or verification that service has already been disconnected</a:t>
                      </a:r>
                    </a:p>
                    <a:p>
                      <a:pPr marL="285750" lvl="0" indent="-285750">
                        <a:lnSpc>
                          <a:spcPct val="100000"/>
                        </a:lnSpc>
                        <a:spcAft>
                          <a:spcPts val="0"/>
                        </a:spcAft>
                        <a:buFont typeface="Wingdings" panose="05000000000000000000" pitchFamily="2" charset="2"/>
                        <a:buChar char="§"/>
                      </a:pPr>
                      <a:r>
                        <a:rPr lang="en-US" sz="1600" b="0" i="0" u="none" strike="noStrike" noProof="0">
                          <a:latin typeface="Gill Sans MT"/>
                        </a:rPr>
                        <a:t>For deliverable fuel, invoice from utility company for one delivery of fuel</a:t>
                      </a:r>
                      <a:endParaRPr lang="en-US" sz="1600"/>
                    </a:p>
                  </a:txBody>
                  <a:tcPr anchor="ctr"/>
                </a:tc>
                <a:extLst>
                  <a:ext uri="{0D108BD9-81ED-4DB2-BD59-A6C34878D82A}">
                    <a16:rowId xmlns:a16="http://schemas.microsoft.com/office/drawing/2014/main" val="3221962175"/>
                  </a:ext>
                </a:extLst>
              </a:tr>
              <a:tr h="624667">
                <a:tc>
                  <a:txBody>
                    <a:bodyPr/>
                    <a:lstStyle/>
                    <a:p>
                      <a:pPr>
                        <a:lnSpc>
                          <a:spcPct val="100000"/>
                        </a:lnSpc>
                        <a:spcAft>
                          <a:spcPts val="1200"/>
                        </a:spcAft>
                      </a:pPr>
                      <a:r>
                        <a:rPr lang="en-US" sz="1600" b="1"/>
                        <a:t>Other crisis that will result in imminent housing loss</a:t>
                      </a:r>
                    </a:p>
                  </a:txBody>
                  <a:tcPr anchor="ctr"/>
                </a:tc>
                <a:tc>
                  <a:txBody>
                    <a:bodyPr/>
                    <a:lstStyle/>
                    <a:p>
                      <a:pPr marL="285750" indent="-285750">
                        <a:lnSpc>
                          <a:spcPct val="100000"/>
                        </a:lnSpc>
                        <a:spcAft>
                          <a:spcPts val="0"/>
                        </a:spcAft>
                        <a:buFont typeface="Wingdings" panose="05000000000000000000" pitchFamily="2" charset="2"/>
                        <a:buChar char="§"/>
                      </a:pPr>
                      <a:r>
                        <a:rPr lang="en-US" sz="1600" dirty="0"/>
                        <a:t>Documentation to demonstrate that family will imminently be homeless </a:t>
                      </a:r>
                      <a:r>
                        <a:rPr lang="en-US" sz="1600" b="0" dirty="0"/>
                        <a:t>within 30 days</a:t>
                      </a:r>
                    </a:p>
                  </a:txBody>
                  <a:tcPr anchor="ctr"/>
                </a:tc>
                <a:extLst>
                  <a:ext uri="{0D108BD9-81ED-4DB2-BD59-A6C34878D82A}">
                    <a16:rowId xmlns:a16="http://schemas.microsoft.com/office/drawing/2014/main" val="2218771473"/>
                  </a:ext>
                </a:extLst>
              </a:tr>
            </a:tbl>
          </a:graphicData>
        </a:graphic>
      </p:graphicFrame>
      <p:sp>
        <p:nvSpPr>
          <p:cNvPr id="7" name="Footer Placeholder 2">
            <a:extLst>
              <a:ext uri="{FF2B5EF4-FFF2-40B4-BE49-F238E27FC236}">
                <a16:creationId xmlns:a16="http://schemas.microsoft.com/office/drawing/2014/main" id="{0F75F6BF-BBD3-256C-F425-92BCACFA628E}"/>
              </a:ext>
              <a:ext uri="{C183D7F6-B498-43B3-948B-1728B52AA6E4}">
                <adec:decorative xmlns:adec="http://schemas.microsoft.com/office/drawing/2017/decorative" val="1"/>
              </a:ext>
            </a:extLst>
          </p:cNvPr>
          <p:cNvSpPr txBox="1">
            <a:spLocks/>
          </p:cNvSpPr>
          <p:nvPr/>
        </p:nvSpPr>
        <p:spPr>
          <a:xfrm>
            <a:off x="-277" y="6522465"/>
            <a:ext cx="12192557" cy="365125"/>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900">
              <a:solidFill>
                <a:srgbClr val="FF0000"/>
              </a:solidFill>
            </a:endParaRPr>
          </a:p>
        </p:txBody>
      </p:sp>
      <p:sp>
        <p:nvSpPr>
          <p:cNvPr id="6" name="Slide Number Placeholder 5">
            <a:extLst>
              <a:ext uri="{FF2B5EF4-FFF2-40B4-BE49-F238E27FC236}">
                <a16:creationId xmlns:a16="http://schemas.microsoft.com/office/drawing/2014/main" id="{93C35FFE-7671-4CB0-B84C-FA7CBBC705CD}"/>
              </a:ext>
            </a:extLst>
          </p:cNvPr>
          <p:cNvSpPr>
            <a:spLocks noGrp="1"/>
          </p:cNvSpPr>
          <p:nvPr>
            <p:ph type="sldNum" sz="quarter" idx="12"/>
          </p:nvPr>
        </p:nvSpPr>
        <p:spPr/>
        <p:txBody>
          <a:bodyPr/>
          <a:lstStyle/>
          <a:p>
            <a:fld id="{48F239AC-B64B-47D9-9A99-24B0D39D1C15}" type="slidenum">
              <a:rPr lang="en-US" smtClean="0"/>
              <a:t>27</a:t>
            </a:fld>
            <a:endParaRPr lang="en-US"/>
          </a:p>
        </p:txBody>
      </p:sp>
    </p:spTree>
    <p:extLst>
      <p:ext uri="{BB962C8B-B14F-4D97-AF65-F5344CB8AC3E}">
        <p14:creationId xmlns:p14="http://schemas.microsoft.com/office/powerpoint/2010/main" val="479128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66309-00E3-4B77-A423-2139E59E0E6E}"/>
              </a:ext>
            </a:extLst>
          </p:cNvPr>
          <p:cNvSpPr>
            <a:spLocks noGrp="1"/>
          </p:cNvSpPr>
          <p:nvPr>
            <p:ph type="title"/>
          </p:nvPr>
        </p:nvSpPr>
        <p:spPr/>
        <p:txBody>
          <a:bodyPr>
            <a:normAutofit/>
          </a:bodyPr>
          <a:lstStyle/>
          <a:p>
            <a:r>
              <a:rPr lang="en-US" dirty="0">
                <a:latin typeface="Gill Sans MT"/>
              </a:rPr>
              <a:t>Notices to Quit</a:t>
            </a:r>
            <a:endParaRPr lang="en-US" dirty="0"/>
          </a:p>
        </p:txBody>
      </p:sp>
      <p:sp>
        <p:nvSpPr>
          <p:cNvPr id="3" name="Content Placeholder 2">
            <a:extLst>
              <a:ext uri="{FF2B5EF4-FFF2-40B4-BE49-F238E27FC236}">
                <a16:creationId xmlns:a16="http://schemas.microsoft.com/office/drawing/2014/main" id="{FC1C6AE8-88F6-4CC8-AB57-6DFD30A44D83}"/>
              </a:ext>
              <a:ext uri="{C183D7F6-B498-43B3-948B-1728B52AA6E4}">
                <adec:decorative xmlns:adec="http://schemas.microsoft.com/office/drawing/2017/decorative" val="1"/>
              </a:ext>
            </a:extLst>
          </p:cNvPr>
          <p:cNvSpPr>
            <a:spLocks noGrp="1"/>
          </p:cNvSpPr>
          <p:nvPr>
            <p:ph idx="1"/>
          </p:nvPr>
        </p:nvSpPr>
        <p:spPr>
          <a:xfrm>
            <a:off x="150852" y="1076204"/>
            <a:ext cx="11790948" cy="2822574"/>
          </a:xfrm>
        </p:spPr>
        <p:txBody>
          <a:bodyPr vert="horz" lIns="121899" tIns="60949" rIns="121899" bIns="60949" rtlCol="0" anchor="t">
            <a:noAutofit/>
          </a:bodyPr>
          <a:lstStyle/>
          <a:p>
            <a:pPr marL="456565" indent="-456565">
              <a:buFont typeface="Arial"/>
              <a:buChar char="•"/>
            </a:pPr>
            <a:endParaRPr lang="en-US" sz="2000"/>
          </a:p>
          <a:p>
            <a:pPr marL="989965" lvl="1" indent="-380365"/>
            <a:endParaRPr lang="en-US" sz="1600">
              <a:solidFill>
                <a:srgbClr val="000000"/>
              </a:solidFill>
              <a:latin typeface="Gill Sans MT"/>
            </a:endParaRPr>
          </a:p>
          <a:p>
            <a:pPr marL="989965" lvl="1" indent="-380365"/>
            <a:endParaRPr lang="en-US" sz="1600">
              <a:solidFill>
                <a:srgbClr val="000000"/>
              </a:solidFill>
              <a:latin typeface="Gill Sans MT"/>
            </a:endParaRPr>
          </a:p>
          <a:p>
            <a:pPr marL="456565" indent="-456565">
              <a:buFont typeface="Arial"/>
              <a:buChar char="•"/>
            </a:pPr>
            <a:endParaRPr lang="en-US" sz="2000">
              <a:solidFill>
                <a:srgbClr val="000000"/>
              </a:solidFill>
              <a:latin typeface="Gill Sans MT"/>
            </a:endParaRPr>
          </a:p>
          <a:p>
            <a:pPr marL="456565" indent="-456565">
              <a:buFont typeface="Arial"/>
              <a:buChar char="•"/>
            </a:pPr>
            <a:endParaRPr lang="en-US" sz="2000">
              <a:solidFill>
                <a:srgbClr val="000000"/>
              </a:solidFill>
              <a:latin typeface="Gill Sans MT"/>
            </a:endParaRPr>
          </a:p>
          <a:p>
            <a:pPr marL="456565" indent="-456565">
              <a:buFont typeface="Arial"/>
              <a:buChar char="•"/>
            </a:pPr>
            <a:endParaRPr lang="en-US" sz="2000">
              <a:solidFill>
                <a:srgbClr val="000000"/>
              </a:solidFill>
              <a:latin typeface="Gill Sans MT"/>
            </a:endParaRPr>
          </a:p>
          <a:p>
            <a:pPr marL="456565" indent="-456565">
              <a:buFont typeface="Arial"/>
              <a:buChar char="•"/>
            </a:pPr>
            <a:endParaRPr lang="en-US" sz="2000">
              <a:solidFill>
                <a:srgbClr val="000000"/>
              </a:solidFill>
              <a:latin typeface="Gill Sans MT"/>
            </a:endParaRPr>
          </a:p>
          <a:p>
            <a:pPr marL="456565" indent="-456565">
              <a:buFont typeface="Arial"/>
              <a:buChar char="•"/>
            </a:pPr>
            <a:endParaRPr lang="en-US" sz="2000">
              <a:solidFill>
                <a:srgbClr val="000000"/>
              </a:solidFill>
              <a:latin typeface="Gill Sans MT"/>
            </a:endParaRPr>
          </a:p>
          <a:p>
            <a:pPr marL="456565" indent="-456565">
              <a:buFont typeface="Arial"/>
              <a:buChar char="•"/>
            </a:pPr>
            <a:endParaRPr lang="en-US" sz="2000">
              <a:solidFill>
                <a:srgbClr val="000000"/>
              </a:solidFill>
              <a:latin typeface="Gill Sans MT"/>
            </a:endParaRPr>
          </a:p>
          <a:p>
            <a:pPr marL="456565" indent="-456565">
              <a:buFont typeface="Arial"/>
              <a:buChar char="•"/>
            </a:pPr>
            <a:endParaRPr lang="en-US" sz="2000">
              <a:solidFill>
                <a:srgbClr val="000000"/>
              </a:solidFill>
              <a:latin typeface="Gill Sans MT"/>
            </a:endParaRPr>
          </a:p>
          <a:p>
            <a:pPr marL="456565" indent="-456565">
              <a:buFont typeface="Arial"/>
              <a:buChar char="•"/>
            </a:pPr>
            <a:endParaRPr lang="en-US" sz="2000">
              <a:solidFill>
                <a:srgbClr val="000000"/>
              </a:solidFill>
              <a:latin typeface="Gill Sans MT"/>
            </a:endParaRPr>
          </a:p>
          <a:p>
            <a:pPr marL="456565" indent="-456565">
              <a:buFont typeface="Arial"/>
              <a:buChar char="•"/>
            </a:pPr>
            <a:endParaRPr lang="en-US" sz="2000">
              <a:solidFill>
                <a:srgbClr val="000000"/>
              </a:solidFill>
              <a:latin typeface="Gill Sans MT"/>
            </a:endParaRPr>
          </a:p>
          <a:p>
            <a:pPr marL="456565" indent="-456565">
              <a:buFont typeface="Arial"/>
              <a:buChar char="•"/>
            </a:pPr>
            <a:endParaRPr lang="en-US" sz="2000">
              <a:solidFill>
                <a:srgbClr val="000000"/>
              </a:solidFill>
              <a:latin typeface="Gill Sans MT"/>
            </a:endParaRPr>
          </a:p>
          <a:p>
            <a:pPr marL="456565" indent="-456565">
              <a:buFont typeface="Arial"/>
              <a:buChar char="•"/>
            </a:pPr>
            <a:endParaRPr lang="en-US" sz="2000">
              <a:solidFill>
                <a:srgbClr val="000000"/>
              </a:solidFill>
              <a:highlight>
                <a:srgbClr val="FFFF00"/>
              </a:highlight>
              <a:latin typeface="Gill Sans MT"/>
            </a:endParaRPr>
          </a:p>
          <a:p>
            <a:pPr marL="456565" indent="-456565">
              <a:buFont typeface="Arial"/>
              <a:buChar char="•"/>
            </a:pPr>
            <a:endParaRPr lang="en-US" sz="2000">
              <a:solidFill>
                <a:srgbClr val="000000"/>
              </a:solidFill>
              <a:highlight>
                <a:srgbClr val="FFFF00"/>
              </a:highlight>
              <a:latin typeface="Gill Sans MT"/>
            </a:endParaRPr>
          </a:p>
          <a:p>
            <a:pPr marL="6350" indent="0">
              <a:lnSpc>
                <a:spcPct val="110000"/>
              </a:lnSpc>
              <a:spcBef>
                <a:spcPts val="1800"/>
              </a:spcBef>
              <a:buNone/>
            </a:pPr>
            <a:endParaRPr lang="en-US" sz="2000">
              <a:solidFill>
                <a:srgbClr val="000000"/>
              </a:solidFill>
              <a:highlight>
                <a:srgbClr val="FFFF00"/>
              </a:highlight>
              <a:latin typeface="Gill Sans MT"/>
            </a:endParaRPr>
          </a:p>
        </p:txBody>
      </p:sp>
      <p:graphicFrame>
        <p:nvGraphicFramePr>
          <p:cNvPr id="5" name="Table 7">
            <a:extLst>
              <a:ext uri="{FF2B5EF4-FFF2-40B4-BE49-F238E27FC236}">
                <a16:creationId xmlns:a16="http://schemas.microsoft.com/office/drawing/2014/main" id="{66CD4C16-7940-A007-0166-D45AE0607658}"/>
              </a:ext>
            </a:extLst>
          </p:cNvPr>
          <p:cNvGraphicFramePr>
            <a:graphicFrameLocks noGrp="1"/>
          </p:cNvGraphicFramePr>
          <p:nvPr>
            <p:extLst>
              <p:ext uri="{D42A27DB-BD31-4B8C-83A1-F6EECF244321}">
                <p14:modId xmlns:p14="http://schemas.microsoft.com/office/powerpoint/2010/main" val="3344645046"/>
              </p:ext>
            </p:extLst>
          </p:nvPr>
        </p:nvGraphicFramePr>
        <p:xfrm>
          <a:off x="558247" y="1076204"/>
          <a:ext cx="11075505" cy="5376302"/>
        </p:xfrm>
        <a:graphic>
          <a:graphicData uri="http://schemas.openxmlformats.org/drawingml/2006/table">
            <a:tbl>
              <a:tblPr firstRow="1" bandRow="1">
                <a:tableStyleId>{5C22544A-7EE6-4342-B048-85BDC9FD1C3A}</a:tableStyleId>
              </a:tblPr>
              <a:tblGrid>
                <a:gridCol w="11075505">
                  <a:extLst>
                    <a:ext uri="{9D8B030D-6E8A-4147-A177-3AD203B41FA5}">
                      <a16:colId xmlns:a16="http://schemas.microsoft.com/office/drawing/2014/main" val="2573143672"/>
                    </a:ext>
                  </a:extLst>
                </a:gridCol>
              </a:tblGrid>
              <a:tr h="832606">
                <a:tc>
                  <a:txBody>
                    <a:bodyPr/>
                    <a:lstStyle/>
                    <a:p>
                      <a:pPr lvl="0">
                        <a:buNone/>
                      </a:pPr>
                      <a:r>
                        <a:rPr lang="en-US" sz="2400" b="0" i="0" u="none" strike="noStrike" noProof="0">
                          <a:latin typeface="Gill Sans MT"/>
                        </a:rPr>
                        <a:t>To Be Considered an Allowable Notice to Quit Under FY26 RAFT, the Notice Must Meet at Least the Following Criteria:</a:t>
                      </a:r>
                      <a:endParaRPr lang="en-US" sz="2400"/>
                    </a:p>
                  </a:txBody>
                  <a:tcPr/>
                </a:tc>
                <a:extLst>
                  <a:ext uri="{0D108BD9-81ED-4DB2-BD59-A6C34878D82A}">
                    <a16:rowId xmlns:a16="http://schemas.microsoft.com/office/drawing/2014/main" val="1210696054"/>
                  </a:ext>
                </a:extLst>
              </a:tr>
              <a:tr h="877369">
                <a:tc>
                  <a:txBody>
                    <a:bodyPr/>
                    <a:lstStyle/>
                    <a:p>
                      <a:pPr marL="342900" marR="0" lvl="0" indent="-342900" algn="l">
                        <a:lnSpc>
                          <a:spcPct val="100000"/>
                        </a:lnSpc>
                        <a:spcBef>
                          <a:spcPct val="20000"/>
                        </a:spcBef>
                        <a:spcAft>
                          <a:spcPts val="0"/>
                        </a:spcAft>
                        <a:buClr>
                          <a:srgbClr val="000000"/>
                        </a:buClr>
                        <a:buFont typeface="Arial"/>
                        <a:buChar char="•"/>
                      </a:pPr>
                      <a:r>
                        <a:rPr lang="en-US" sz="2000" b="0" i="0" u="none" strike="noStrike" noProof="0">
                          <a:latin typeface="Gill Sans MT"/>
                        </a:rPr>
                        <a:t>Written statement from the landlord to the tenant (usually with the title “Notice to Quit” or “Notice Terminating Tenancy”) that states that the tenancy is being terminated </a:t>
                      </a:r>
                      <a:endParaRPr lang="en-US" sz="2000"/>
                    </a:p>
                  </a:txBody>
                  <a:tcPr/>
                </a:tc>
                <a:extLst>
                  <a:ext uri="{0D108BD9-81ED-4DB2-BD59-A6C34878D82A}">
                    <a16:rowId xmlns:a16="http://schemas.microsoft.com/office/drawing/2014/main" val="862749433"/>
                  </a:ext>
                </a:extLst>
              </a:tr>
              <a:tr h="521979">
                <a:tc>
                  <a:txBody>
                    <a:bodyPr/>
                    <a:lstStyle/>
                    <a:p>
                      <a:pPr marL="342900" lvl="0" indent="-342900">
                        <a:buFont typeface="Arial"/>
                        <a:buChar char="•"/>
                      </a:pPr>
                      <a:r>
                        <a:rPr lang="en-US" sz="2000" b="0" i="0" u="none" strike="noStrike" noProof="0">
                          <a:latin typeface="Gill Sans MT"/>
                        </a:rPr>
                        <a:t>Includes the date of the notice </a:t>
                      </a:r>
                      <a:endParaRPr lang="en-US" sz="2000"/>
                    </a:p>
                  </a:txBody>
                  <a:tcPr/>
                </a:tc>
                <a:extLst>
                  <a:ext uri="{0D108BD9-81ED-4DB2-BD59-A6C34878D82A}">
                    <a16:rowId xmlns:a16="http://schemas.microsoft.com/office/drawing/2014/main" val="3262090460"/>
                  </a:ext>
                </a:extLst>
              </a:tr>
              <a:tr h="899582">
                <a:tc>
                  <a:txBody>
                    <a:bodyPr/>
                    <a:lstStyle/>
                    <a:p>
                      <a:pPr marL="342900" lvl="0" indent="-342900">
                        <a:buFont typeface="Arial"/>
                        <a:buChar char="•"/>
                      </a:pPr>
                      <a:r>
                        <a:rPr lang="en-US" sz="2000" b="0" i="0" u="none" strike="noStrike" noProof="0">
                          <a:latin typeface="Gill Sans MT"/>
                        </a:rPr>
                        <a:t>Includes the date that the tenancy will be terminated (actual dates meet this requirement, as do phrases like “within 30 days” or “14 day notice to quit”) </a:t>
                      </a:r>
                    </a:p>
                  </a:txBody>
                  <a:tcPr/>
                </a:tc>
                <a:extLst>
                  <a:ext uri="{0D108BD9-81ED-4DB2-BD59-A6C34878D82A}">
                    <a16:rowId xmlns:a16="http://schemas.microsoft.com/office/drawing/2014/main" val="3918112999"/>
                  </a:ext>
                </a:extLst>
              </a:tr>
              <a:tr h="521979">
                <a:tc>
                  <a:txBody>
                    <a:bodyPr/>
                    <a:lstStyle/>
                    <a:p>
                      <a:pPr marL="342900" lvl="0" indent="-342900">
                        <a:buFont typeface="Arial"/>
                        <a:buChar char="•"/>
                      </a:pPr>
                      <a:r>
                        <a:rPr lang="en-US" sz="2000" b="0" i="0" u="none" strike="noStrike" noProof="0">
                          <a:latin typeface="Gill Sans MT"/>
                        </a:rPr>
                        <a:t>Includes the name of the leaseholder </a:t>
                      </a:r>
                    </a:p>
                  </a:txBody>
                  <a:tcPr/>
                </a:tc>
                <a:extLst>
                  <a:ext uri="{0D108BD9-81ED-4DB2-BD59-A6C34878D82A}">
                    <a16:rowId xmlns:a16="http://schemas.microsoft.com/office/drawing/2014/main" val="3060599702"/>
                  </a:ext>
                </a:extLst>
              </a:tr>
              <a:tr h="488662">
                <a:tc>
                  <a:txBody>
                    <a:bodyPr/>
                    <a:lstStyle/>
                    <a:p>
                      <a:pPr marL="342900" marR="0" lvl="0" indent="-342900" algn="l">
                        <a:lnSpc>
                          <a:spcPct val="100000"/>
                        </a:lnSpc>
                        <a:spcBef>
                          <a:spcPct val="20000"/>
                        </a:spcBef>
                        <a:spcAft>
                          <a:spcPts val="0"/>
                        </a:spcAft>
                        <a:buClr>
                          <a:srgbClr val="000000"/>
                        </a:buClr>
                        <a:buFont typeface="Arial"/>
                        <a:buChar char="•"/>
                      </a:pPr>
                      <a:r>
                        <a:rPr lang="en-US" sz="2000" b="0" i="0" u="none" strike="noStrike" noProof="0">
                          <a:solidFill>
                            <a:srgbClr val="000000"/>
                          </a:solidFill>
                          <a:latin typeface="Gill Sans MT"/>
                        </a:rPr>
                        <a:t>Includes</a:t>
                      </a:r>
                      <a:r>
                        <a:rPr lang="en-US" sz="2000" b="0" i="0" u="none" strike="noStrike" noProof="0">
                          <a:latin typeface="Gill Sans MT"/>
                        </a:rPr>
                        <a:t> the rental address</a:t>
                      </a:r>
                    </a:p>
                  </a:txBody>
                  <a:tcPr/>
                </a:tc>
                <a:extLst>
                  <a:ext uri="{0D108BD9-81ED-4DB2-BD59-A6C34878D82A}">
                    <a16:rowId xmlns:a16="http://schemas.microsoft.com/office/drawing/2014/main" val="340486303"/>
                  </a:ext>
                </a:extLst>
              </a:tr>
              <a:tr h="533085">
                <a:tc>
                  <a:txBody>
                    <a:bodyPr/>
                    <a:lstStyle/>
                    <a:p>
                      <a:pPr marL="342900" lvl="0" indent="-342900" algn="l">
                        <a:lnSpc>
                          <a:spcPct val="100000"/>
                        </a:lnSpc>
                        <a:spcBef>
                          <a:spcPct val="20000"/>
                        </a:spcBef>
                        <a:spcAft>
                          <a:spcPts val="0"/>
                        </a:spcAft>
                        <a:buFont typeface="Arial"/>
                        <a:buChar char="•"/>
                      </a:pPr>
                      <a:r>
                        <a:rPr lang="en-US" sz="2000" b="0" i="0" u="none" strike="noStrike" noProof="0">
                          <a:latin typeface="Gill Sans MT"/>
                        </a:rPr>
                        <a:t>Includes the amount due, or, if for something other than nonpayment, includes the reason for the termination</a:t>
                      </a:r>
                      <a:endParaRPr lang="en-US"/>
                    </a:p>
                  </a:txBody>
                  <a:tcPr/>
                </a:tc>
                <a:extLst>
                  <a:ext uri="{0D108BD9-81ED-4DB2-BD59-A6C34878D82A}">
                    <a16:rowId xmlns:a16="http://schemas.microsoft.com/office/drawing/2014/main" val="2010219286"/>
                  </a:ext>
                </a:extLst>
              </a:tr>
              <a:tr h="533085">
                <a:tc>
                  <a:txBody>
                    <a:bodyPr/>
                    <a:lstStyle/>
                    <a:p>
                      <a:pPr marL="342900" lvl="0" indent="-342900" algn="l">
                        <a:lnSpc>
                          <a:spcPct val="100000"/>
                        </a:lnSpc>
                        <a:spcBef>
                          <a:spcPct val="20000"/>
                        </a:spcBef>
                        <a:spcAft>
                          <a:spcPts val="0"/>
                        </a:spcAft>
                        <a:buFont typeface="Arial"/>
                        <a:buChar char="•"/>
                      </a:pPr>
                      <a:r>
                        <a:rPr lang="en-US" sz="2000" dirty="0"/>
                        <a:t>Dated within 90 days of the RAFT application</a:t>
                      </a:r>
                    </a:p>
                  </a:txBody>
                  <a:tcPr/>
                </a:tc>
                <a:extLst>
                  <a:ext uri="{0D108BD9-81ED-4DB2-BD59-A6C34878D82A}">
                    <a16:rowId xmlns:a16="http://schemas.microsoft.com/office/drawing/2014/main" val="2471059294"/>
                  </a:ext>
                </a:extLst>
              </a:tr>
            </a:tbl>
          </a:graphicData>
        </a:graphic>
      </p:graphicFrame>
      <p:sp>
        <p:nvSpPr>
          <p:cNvPr id="7" name="Footer Placeholder 2">
            <a:extLst>
              <a:ext uri="{FF2B5EF4-FFF2-40B4-BE49-F238E27FC236}">
                <a16:creationId xmlns:a16="http://schemas.microsoft.com/office/drawing/2014/main" id="{0F75F6BF-BBD3-256C-F425-92BCACFA628E}"/>
              </a:ext>
              <a:ext uri="{C183D7F6-B498-43B3-948B-1728B52AA6E4}">
                <adec:decorative xmlns:adec="http://schemas.microsoft.com/office/drawing/2017/decorative" val="1"/>
              </a:ext>
            </a:extLst>
          </p:cNvPr>
          <p:cNvSpPr txBox="1">
            <a:spLocks/>
          </p:cNvSpPr>
          <p:nvPr/>
        </p:nvSpPr>
        <p:spPr>
          <a:xfrm>
            <a:off x="-277" y="6522465"/>
            <a:ext cx="12192557" cy="365125"/>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900">
              <a:solidFill>
                <a:srgbClr val="FF0000"/>
              </a:solidFill>
            </a:endParaRPr>
          </a:p>
        </p:txBody>
      </p:sp>
      <p:sp>
        <p:nvSpPr>
          <p:cNvPr id="6" name="Slide Number Placeholder 5">
            <a:extLst>
              <a:ext uri="{FF2B5EF4-FFF2-40B4-BE49-F238E27FC236}">
                <a16:creationId xmlns:a16="http://schemas.microsoft.com/office/drawing/2014/main" id="{7C05CEFF-6753-4990-9118-6501DB63D709}"/>
              </a:ext>
            </a:extLst>
          </p:cNvPr>
          <p:cNvSpPr>
            <a:spLocks noGrp="1"/>
          </p:cNvSpPr>
          <p:nvPr>
            <p:ph type="sldNum" sz="quarter" idx="12"/>
          </p:nvPr>
        </p:nvSpPr>
        <p:spPr/>
        <p:txBody>
          <a:bodyPr/>
          <a:lstStyle/>
          <a:p>
            <a:fld id="{48F239AC-B64B-47D9-9A99-24B0D39D1C15}" type="slidenum">
              <a:rPr lang="en-US" smtClean="0"/>
              <a:t>28</a:t>
            </a:fld>
            <a:endParaRPr lang="en-US"/>
          </a:p>
        </p:txBody>
      </p:sp>
    </p:spTree>
    <p:custDataLst>
      <p:tags r:id="rId1"/>
    </p:custDataLst>
    <p:extLst>
      <p:ext uri="{BB962C8B-B14F-4D97-AF65-F5344CB8AC3E}">
        <p14:creationId xmlns:p14="http://schemas.microsoft.com/office/powerpoint/2010/main" val="2096908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FE178-D70C-4C6E-A7D4-5831A9B563B8}"/>
              </a:ext>
            </a:extLst>
          </p:cNvPr>
          <p:cNvSpPr>
            <a:spLocks noGrp="1"/>
          </p:cNvSpPr>
          <p:nvPr>
            <p:ph type="title"/>
          </p:nvPr>
        </p:nvSpPr>
        <p:spPr>
          <a:xfrm>
            <a:off x="107721" y="61824"/>
            <a:ext cx="11977888" cy="762000"/>
          </a:xfrm>
        </p:spPr>
        <p:txBody>
          <a:bodyPr>
            <a:normAutofit/>
          </a:bodyPr>
          <a:lstStyle/>
          <a:p>
            <a:r>
              <a:rPr lang="en-US" dirty="0">
                <a:latin typeface="Gill Sans MT"/>
              </a:rPr>
              <a:t>Housing Crisis List (Homeowners)</a:t>
            </a:r>
          </a:p>
        </p:txBody>
      </p:sp>
      <p:graphicFrame>
        <p:nvGraphicFramePr>
          <p:cNvPr id="11" name="Table 8" descr="Homeowner housing crises and verification examples">
            <a:extLst>
              <a:ext uri="{FF2B5EF4-FFF2-40B4-BE49-F238E27FC236}">
                <a16:creationId xmlns:a16="http://schemas.microsoft.com/office/drawing/2014/main" id="{98F488C6-6C49-4FEB-BDE9-026DAEB7FDC6}"/>
              </a:ext>
            </a:extLst>
          </p:cNvPr>
          <p:cNvGraphicFramePr>
            <a:graphicFrameLocks noGrp="1"/>
          </p:cNvGraphicFramePr>
          <p:nvPr>
            <p:ph idx="1"/>
            <p:extLst>
              <p:ext uri="{D42A27DB-BD31-4B8C-83A1-F6EECF244321}">
                <p14:modId xmlns:p14="http://schemas.microsoft.com/office/powerpoint/2010/main" val="399686228"/>
              </p:ext>
            </p:extLst>
          </p:nvPr>
        </p:nvGraphicFramePr>
        <p:xfrm>
          <a:off x="271517" y="1156137"/>
          <a:ext cx="11814172" cy="4663440"/>
        </p:xfrm>
        <a:graphic>
          <a:graphicData uri="http://schemas.openxmlformats.org/drawingml/2006/table">
            <a:tbl>
              <a:tblPr firstRow="1" bandRow="1">
                <a:tableStyleId>{5C22544A-7EE6-4342-B048-85BDC9FD1C3A}</a:tableStyleId>
              </a:tblPr>
              <a:tblGrid>
                <a:gridCol w="3283012">
                  <a:extLst>
                    <a:ext uri="{9D8B030D-6E8A-4147-A177-3AD203B41FA5}">
                      <a16:colId xmlns:a16="http://schemas.microsoft.com/office/drawing/2014/main" val="2470308985"/>
                    </a:ext>
                  </a:extLst>
                </a:gridCol>
                <a:gridCol w="8531160">
                  <a:extLst>
                    <a:ext uri="{9D8B030D-6E8A-4147-A177-3AD203B41FA5}">
                      <a16:colId xmlns:a16="http://schemas.microsoft.com/office/drawing/2014/main" val="3510369515"/>
                    </a:ext>
                  </a:extLst>
                </a:gridCol>
              </a:tblGrid>
              <a:tr h="152623">
                <a:tc>
                  <a:txBody>
                    <a:bodyPr/>
                    <a:lstStyle/>
                    <a:p>
                      <a:r>
                        <a:rPr lang="en-US" sz="1800" dirty="0"/>
                        <a:t>Housing Crisis</a:t>
                      </a:r>
                    </a:p>
                  </a:txBody>
                  <a:tcPr/>
                </a:tc>
                <a:tc>
                  <a:txBody>
                    <a:bodyPr/>
                    <a:lstStyle/>
                    <a:p>
                      <a:r>
                        <a:rPr lang="en-US" sz="1800" dirty="0"/>
                        <a:t>Verification (Examples)</a:t>
                      </a:r>
                    </a:p>
                  </a:txBody>
                  <a:tcPr/>
                </a:tc>
                <a:extLst>
                  <a:ext uri="{0D108BD9-81ED-4DB2-BD59-A6C34878D82A}">
                    <a16:rowId xmlns:a16="http://schemas.microsoft.com/office/drawing/2014/main" val="2165205282"/>
                  </a:ext>
                </a:extLst>
              </a:tr>
              <a:tr h="496023">
                <a:tc>
                  <a:txBody>
                    <a:bodyPr/>
                    <a:lstStyle/>
                    <a:p>
                      <a:pPr lvl="0">
                        <a:lnSpc>
                          <a:spcPct val="100000"/>
                        </a:lnSpc>
                        <a:buNone/>
                      </a:pPr>
                      <a:r>
                        <a:rPr lang="en-US" sz="1800" b="1" i="0" u="none" strike="noStrike" baseline="0" noProof="0">
                          <a:solidFill>
                            <a:srgbClr val="000000"/>
                          </a:solidFill>
                          <a:latin typeface="Gill Sans MT"/>
                        </a:rPr>
                        <a:t>Three or more months behind on mortgage</a:t>
                      </a:r>
                      <a:endParaRPr lang="en-US"/>
                    </a:p>
                  </a:txBody>
                  <a:tcPr anchor="ctr"/>
                </a:tc>
                <a:tc>
                  <a:txBody>
                    <a:bodyPr/>
                    <a:lstStyle/>
                    <a:p>
                      <a:pPr marL="285750" lvl="0" indent="-285750">
                        <a:lnSpc>
                          <a:spcPct val="100000"/>
                        </a:lnSpc>
                        <a:spcAft>
                          <a:spcPts val="0"/>
                        </a:spcAft>
                        <a:buFont typeface="Wingdings" panose="05000000000000000000" pitchFamily="2" charset="2"/>
                        <a:buChar char="§"/>
                      </a:pPr>
                      <a:r>
                        <a:rPr lang="en-US" sz="1800"/>
                        <a:t>Mortgage statement showing three months’ missed payments. The three payments do not have to be delinquent; in other words, it is acceptable for two payments to be past due and the third payment to be listed as a current charge, as long as the homeowner has already received the bill for it</a:t>
                      </a:r>
                    </a:p>
                  </a:txBody>
                  <a:tcPr anchor="ctr"/>
                </a:tc>
                <a:extLst>
                  <a:ext uri="{0D108BD9-81ED-4DB2-BD59-A6C34878D82A}">
                    <a16:rowId xmlns:a16="http://schemas.microsoft.com/office/drawing/2014/main" val="3918839443"/>
                  </a:ext>
                </a:extLst>
              </a:tr>
              <a:tr h="152623">
                <a:tc>
                  <a:txBody>
                    <a:bodyPr/>
                    <a:lstStyle/>
                    <a:p>
                      <a:pPr lvl="0">
                        <a:lnSpc>
                          <a:spcPct val="100000"/>
                        </a:lnSpc>
                        <a:buNone/>
                      </a:pPr>
                      <a:r>
                        <a:rPr lang="en-US" sz="1800" b="1" i="0" u="none" strike="noStrike" baseline="0" noProof="0">
                          <a:solidFill>
                            <a:srgbClr val="000000"/>
                          </a:solidFill>
                          <a:latin typeface="Gill Sans MT"/>
                        </a:rPr>
                        <a:t>Right to cure notice</a:t>
                      </a:r>
                      <a:endParaRPr lang="en-US"/>
                    </a:p>
                  </a:txBody>
                  <a:tcPr anchor="ctr"/>
                </a:tc>
                <a:tc>
                  <a:txBody>
                    <a:bodyPr/>
                    <a:lstStyle/>
                    <a:p>
                      <a:pPr marL="285750" lvl="0" indent="-285750">
                        <a:lnSpc>
                          <a:spcPct val="100000"/>
                        </a:lnSpc>
                        <a:spcAft>
                          <a:spcPts val="0"/>
                        </a:spcAft>
                        <a:buFont typeface="Wingdings" panose="05000000000000000000" pitchFamily="2" charset="2"/>
                        <a:buChar char="§"/>
                      </a:pPr>
                      <a:r>
                        <a:rPr lang="en-US" sz="1800"/>
                        <a:t>90 day right to cure notice dated within the last 60 days</a:t>
                      </a:r>
                    </a:p>
                  </a:txBody>
                  <a:tcPr anchor="ctr"/>
                </a:tc>
                <a:extLst>
                  <a:ext uri="{0D108BD9-81ED-4DB2-BD59-A6C34878D82A}">
                    <a16:rowId xmlns:a16="http://schemas.microsoft.com/office/drawing/2014/main" val="1753986122"/>
                  </a:ext>
                </a:extLst>
              </a:tr>
              <a:tr h="267090">
                <a:tc>
                  <a:txBody>
                    <a:bodyPr/>
                    <a:lstStyle/>
                    <a:p>
                      <a:pPr lvl="0">
                        <a:lnSpc>
                          <a:spcPct val="100000"/>
                        </a:lnSpc>
                        <a:buNone/>
                      </a:pPr>
                      <a:r>
                        <a:rPr lang="en-US" sz="1800" b="1" i="0" u="none" strike="noStrike" baseline="0" noProof="0">
                          <a:solidFill>
                            <a:srgbClr val="000000"/>
                          </a:solidFill>
                          <a:latin typeface="Gill Sans MT"/>
                        </a:rPr>
                        <a:t>Foreclosure</a:t>
                      </a:r>
                      <a:endParaRPr lang="en-US"/>
                    </a:p>
                  </a:txBody>
                  <a:tcPr anchor="ctr"/>
                </a:tc>
                <a:tc>
                  <a:txBody>
                    <a:bodyPr/>
                    <a:lstStyle/>
                    <a:p>
                      <a:pPr marL="285750" lvl="0" indent="-285750">
                        <a:lnSpc>
                          <a:spcPct val="100000"/>
                        </a:lnSpc>
                        <a:spcAft>
                          <a:spcPts val="0"/>
                        </a:spcAft>
                        <a:buFont typeface="Wingdings" panose="05000000000000000000" pitchFamily="2" charset="2"/>
                        <a:buChar char="§"/>
                      </a:pPr>
                      <a:r>
                        <a:rPr lang="en-US" sz="1800"/>
                        <a:t>Notice of intent to foreclose dated within the last 60 days, or foreclosure notice of sale dated within the last 60 days</a:t>
                      </a:r>
                    </a:p>
                  </a:txBody>
                  <a:tcPr anchor="ctr"/>
                </a:tc>
                <a:extLst>
                  <a:ext uri="{0D108BD9-81ED-4DB2-BD59-A6C34878D82A}">
                    <a16:rowId xmlns:a16="http://schemas.microsoft.com/office/drawing/2014/main" val="423513818"/>
                  </a:ext>
                </a:extLst>
              </a:tr>
              <a:tr h="267090">
                <a:tc>
                  <a:txBody>
                    <a:bodyPr/>
                    <a:lstStyle/>
                    <a:p>
                      <a:pPr lvl="0">
                        <a:lnSpc>
                          <a:spcPct val="100000"/>
                        </a:lnSpc>
                        <a:buNone/>
                      </a:pPr>
                      <a:r>
                        <a:rPr lang="en-US" sz="1800" b="1" i="0" u="none" strike="noStrike" baseline="0" noProof="0">
                          <a:solidFill>
                            <a:srgbClr val="000000"/>
                          </a:solidFill>
                          <a:latin typeface="Gill Sans MT"/>
                        </a:rPr>
                        <a:t>Behind on property taxes</a:t>
                      </a:r>
                      <a:endParaRPr lang="en-US"/>
                    </a:p>
                  </a:txBody>
                  <a:tcPr anchor="ctr"/>
                </a:tc>
                <a:tc>
                  <a:txBody>
                    <a:bodyPr/>
                    <a:lstStyle/>
                    <a:p>
                      <a:pPr marL="285750" lvl="0" indent="-285750">
                        <a:lnSpc>
                          <a:spcPct val="100000"/>
                        </a:lnSpc>
                        <a:spcAft>
                          <a:spcPts val="0"/>
                        </a:spcAft>
                        <a:buFont typeface="Wingdings" panose="05000000000000000000" pitchFamily="2" charset="2"/>
                        <a:buChar char="§"/>
                      </a:pPr>
                      <a:r>
                        <a:rPr lang="en-US" sz="1800"/>
                        <a:t>Documentation showing there is currently a lien on the property from the city or town</a:t>
                      </a:r>
                    </a:p>
                  </a:txBody>
                  <a:tcPr anchor="ctr"/>
                </a:tc>
                <a:extLst>
                  <a:ext uri="{0D108BD9-81ED-4DB2-BD59-A6C34878D82A}">
                    <a16:rowId xmlns:a16="http://schemas.microsoft.com/office/drawing/2014/main" val="124664702"/>
                  </a:ext>
                </a:extLst>
              </a:tr>
              <a:tr h="610491">
                <a:tc>
                  <a:txBody>
                    <a:bodyPr/>
                    <a:lstStyle/>
                    <a:p>
                      <a:pPr lvl="0">
                        <a:lnSpc>
                          <a:spcPct val="100000"/>
                        </a:lnSpc>
                        <a:spcAft>
                          <a:spcPts val="1200"/>
                        </a:spcAft>
                        <a:buNone/>
                      </a:pPr>
                      <a:r>
                        <a:rPr lang="en-US" sz="1800" b="1" i="0" u="none" strike="noStrike" baseline="0" noProof="0">
                          <a:solidFill>
                            <a:srgbClr val="000000"/>
                          </a:solidFill>
                          <a:latin typeface="Gill Sans MT"/>
                        </a:rPr>
                        <a:t>Behind on other homeownership payments</a:t>
                      </a:r>
                      <a:endParaRPr lang="en-US"/>
                    </a:p>
                  </a:txBody>
                  <a:tcPr anchor="ctr"/>
                </a:tc>
                <a:tc>
                  <a:txBody>
                    <a:bodyPr/>
                    <a:lstStyle/>
                    <a:p>
                      <a:pPr marL="285750" lvl="0" indent="-285750">
                        <a:lnSpc>
                          <a:spcPct val="100000"/>
                        </a:lnSpc>
                        <a:spcAft>
                          <a:spcPts val="0"/>
                        </a:spcAft>
                        <a:buFont typeface="Wingdings" panose="05000000000000000000" pitchFamily="2" charset="2"/>
                        <a:buChar char="§"/>
                      </a:pPr>
                      <a:r>
                        <a:rPr lang="en-US" sz="1800" dirty="0"/>
                        <a:t>Documentation showing that other payments are putting the homeowner applicant at risk of foreclosure, such as notice of an impending lien for unpaid taxes or other payments, bill or notice for payment from a reverse mortgage company (for those with reverse mortgages), or other documentation that the RAA recognizes as putting the household at imminent risk of foreclosure</a:t>
                      </a:r>
                    </a:p>
                  </a:txBody>
                  <a:tcPr anchor="ctr"/>
                </a:tc>
                <a:extLst>
                  <a:ext uri="{0D108BD9-81ED-4DB2-BD59-A6C34878D82A}">
                    <a16:rowId xmlns:a16="http://schemas.microsoft.com/office/drawing/2014/main" val="3534849460"/>
                  </a:ext>
                </a:extLst>
              </a:tr>
            </a:tbl>
          </a:graphicData>
        </a:graphic>
      </p:graphicFrame>
      <p:sp>
        <p:nvSpPr>
          <p:cNvPr id="7" name="Footer Placeholder 2">
            <a:extLst>
              <a:ext uri="{FF2B5EF4-FFF2-40B4-BE49-F238E27FC236}">
                <a16:creationId xmlns:a16="http://schemas.microsoft.com/office/drawing/2014/main" id="{0F75F6BF-BBD3-256C-F425-92BCACFA628E}"/>
              </a:ext>
              <a:ext uri="{C183D7F6-B498-43B3-948B-1728B52AA6E4}">
                <adec:decorative xmlns:adec="http://schemas.microsoft.com/office/drawing/2017/decorative" val="1"/>
              </a:ext>
            </a:extLst>
          </p:cNvPr>
          <p:cNvSpPr txBox="1">
            <a:spLocks/>
          </p:cNvSpPr>
          <p:nvPr/>
        </p:nvSpPr>
        <p:spPr>
          <a:xfrm>
            <a:off x="-277" y="6522465"/>
            <a:ext cx="12192557" cy="365125"/>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900">
              <a:solidFill>
                <a:srgbClr val="FF0000"/>
              </a:solidFill>
            </a:endParaRPr>
          </a:p>
        </p:txBody>
      </p:sp>
      <p:sp>
        <p:nvSpPr>
          <p:cNvPr id="6" name="Slide Number Placeholder 5">
            <a:extLst>
              <a:ext uri="{FF2B5EF4-FFF2-40B4-BE49-F238E27FC236}">
                <a16:creationId xmlns:a16="http://schemas.microsoft.com/office/drawing/2014/main" id="{93C35FFE-7671-4CB0-B84C-FA7CBBC705CD}"/>
              </a:ext>
            </a:extLst>
          </p:cNvPr>
          <p:cNvSpPr>
            <a:spLocks noGrp="1"/>
          </p:cNvSpPr>
          <p:nvPr>
            <p:ph type="sldNum" sz="quarter" idx="12"/>
          </p:nvPr>
        </p:nvSpPr>
        <p:spPr/>
        <p:txBody>
          <a:bodyPr/>
          <a:lstStyle/>
          <a:p>
            <a:fld id="{48F239AC-B64B-47D9-9A99-24B0D39D1C15}" type="slidenum">
              <a:rPr lang="en-US" smtClean="0"/>
              <a:t>29</a:t>
            </a:fld>
            <a:endParaRPr lang="en-US"/>
          </a:p>
        </p:txBody>
      </p:sp>
    </p:spTree>
    <p:extLst>
      <p:ext uri="{BB962C8B-B14F-4D97-AF65-F5344CB8AC3E}">
        <p14:creationId xmlns:p14="http://schemas.microsoft.com/office/powerpoint/2010/main" val="861154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EABF-760A-4D66-86DC-1E326DB34183}"/>
              </a:ext>
            </a:extLst>
          </p:cNvPr>
          <p:cNvSpPr>
            <a:spLocks noGrp="1"/>
          </p:cNvSpPr>
          <p:nvPr>
            <p:ph type="title"/>
          </p:nvPr>
        </p:nvSpPr>
        <p:spPr/>
        <p:txBody>
          <a:bodyPr/>
          <a:lstStyle/>
          <a:p>
            <a:r>
              <a:rPr lang="en-US" dirty="0"/>
              <a:t>This Call Is Being Recorded</a:t>
            </a:r>
          </a:p>
        </p:txBody>
      </p:sp>
      <p:sp>
        <p:nvSpPr>
          <p:cNvPr id="17" name="Freeform: Shape 16" descr="In a video player window, two people with headset microphones are being recorded by a camera.">
            <a:extLst>
              <a:ext uri="{FF2B5EF4-FFF2-40B4-BE49-F238E27FC236}">
                <a16:creationId xmlns:a16="http://schemas.microsoft.com/office/drawing/2014/main" id="{316D3124-99D0-4FD0-93A8-6C3FEC65A9CD}"/>
              </a:ext>
            </a:extLst>
          </p:cNvPr>
          <p:cNvSpPr/>
          <p:nvPr/>
        </p:nvSpPr>
        <p:spPr>
          <a:xfrm>
            <a:off x="2866490" y="1411115"/>
            <a:ext cx="5718359" cy="3364807"/>
          </a:xfrm>
          <a:custGeom>
            <a:avLst/>
            <a:gdLst>
              <a:gd name="connsiteX0" fmla="*/ 2284 w 5343300"/>
              <a:gd name="connsiteY0" fmla="*/ 1815897 h 3236277"/>
              <a:gd name="connsiteX1" fmla="*/ 754165 w 5343300"/>
              <a:gd name="connsiteY1" fmla="*/ 3210580 h 3236277"/>
              <a:gd name="connsiteX2" fmla="*/ 3893376 w 5343300"/>
              <a:gd name="connsiteY2" fmla="*/ 2472350 h 3236277"/>
              <a:gd name="connsiteX3" fmla="*/ 5343300 w 5343300"/>
              <a:gd name="connsiteY3" fmla="*/ 934320 h 3236277"/>
              <a:gd name="connsiteX4" fmla="*/ 3998819 w 5343300"/>
              <a:gd name="connsiteY4" fmla="*/ 253370 h 3236277"/>
              <a:gd name="connsiteX5" fmla="*/ 1481468 w 5343300"/>
              <a:gd name="connsiteY5" fmla="*/ 45812 h 3236277"/>
              <a:gd name="connsiteX6" fmla="*/ 2284 w 5343300"/>
              <a:gd name="connsiteY6" fmla="*/ 1815897 h 323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3300" h="3236277">
                <a:moveTo>
                  <a:pt x="2284" y="1815897"/>
                </a:moveTo>
                <a:cubicBezTo>
                  <a:pt x="37448" y="2202831"/>
                  <a:pt x="23226" y="3067168"/>
                  <a:pt x="754165" y="3210580"/>
                </a:cubicBezTo>
                <a:cubicBezTo>
                  <a:pt x="1653764" y="3387085"/>
                  <a:pt x="2763205" y="2601132"/>
                  <a:pt x="3893376" y="2472350"/>
                </a:cubicBezTo>
                <a:cubicBezTo>
                  <a:pt x="5023564" y="2343568"/>
                  <a:pt x="5343300" y="1609366"/>
                  <a:pt x="5343300" y="934320"/>
                </a:cubicBezTo>
                <a:cubicBezTo>
                  <a:pt x="5343300" y="259274"/>
                  <a:pt x="4809693" y="120641"/>
                  <a:pt x="3998819" y="253370"/>
                </a:cubicBezTo>
                <a:cubicBezTo>
                  <a:pt x="3187945" y="386083"/>
                  <a:pt x="2788665" y="376297"/>
                  <a:pt x="1481468" y="45812"/>
                </a:cubicBezTo>
                <a:cubicBezTo>
                  <a:pt x="102344" y="-302859"/>
                  <a:pt x="-20436" y="1441196"/>
                  <a:pt x="2284" y="1815897"/>
                </a:cubicBezTo>
                <a:close/>
              </a:path>
            </a:pathLst>
          </a:custGeom>
          <a:solidFill>
            <a:srgbClr val="D6D7D8">
              <a:alpha val="60000"/>
            </a:srgbClr>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8" name="Freeform: Shape 17">
            <a:extLst>
              <a:ext uri="{FF2B5EF4-FFF2-40B4-BE49-F238E27FC236}">
                <a16:creationId xmlns:a16="http://schemas.microsoft.com/office/drawing/2014/main" id="{A2836329-7D1E-4AF4-BCE2-A72AB9C683C9}"/>
              </a:ext>
              <a:ext uri="{C183D7F6-B498-43B3-948B-1728B52AA6E4}">
                <adec:decorative xmlns:adec="http://schemas.microsoft.com/office/drawing/2017/decorative" val="1"/>
              </a:ext>
            </a:extLst>
          </p:cNvPr>
          <p:cNvSpPr/>
          <p:nvPr/>
        </p:nvSpPr>
        <p:spPr>
          <a:xfrm>
            <a:off x="3553819" y="5926329"/>
            <a:ext cx="1107216" cy="135423"/>
          </a:xfrm>
          <a:custGeom>
            <a:avLst/>
            <a:gdLst>
              <a:gd name="connsiteX0" fmla="*/ 1034595 w 1034595"/>
              <a:gd name="connsiteY0" fmla="*/ 65125 h 130250"/>
              <a:gd name="connsiteX1" fmla="*/ 517298 w 1034595"/>
              <a:gd name="connsiteY1" fmla="*/ 130250 h 130250"/>
              <a:gd name="connsiteX2" fmla="*/ 0 w 1034595"/>
              <a:gd name="connsiteY2" fmla="*/ 65125 h 130250"/>
              <a:gd name="connsiteX3" fmla="*/ 517298 w 1034595"/>
              <a:gd name="connsiteY3" fmla="*/ 0 h 130250"/>
              <a:gd name="connsiteX4" fmla="*/ 1034595 w 1034595"/>
              <a:gd name="connsiteY4" fmla="*/ 65125 h 1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595" h="130250">
                <a:moveTo>
                  <a:pt x="1034595" y="65125"/>
                </a:moveTo>
                <a:cubicBezTo>
                  <a:pt x="1034595" y="101093"/>
                  <a:pt x="802993" y="130250"/>
                  <a:pt x="517298" y="130250"/>
                </a:cubicBezTo>
                <a:cubicBezTo>
                  <a:pt x="231602" y="130250"/>
                  <a:pt x="0" y="101093"/>
                  <a:pt x="0" y="65125"/>
                </a:cubicBezTo>
                <a:cubicBezTo>
                  <a:pt x="0" y="29158"/>
                  <a:pt x="231602" y="0"/>
                  <a:pt x="517298" y="0"/>
                </a:cubicBezTo>
                <a:cubicBezTo>
                  <a:pt x="802993" y="0"/>
                  <a:pt x="1034595" y="29158"/>
                  <a:pt x="1034595" y="65125"/>
                </a:cubicBezTo>
                <a:close/>
              </a:path>
            </a:pathLst>
          </a:custGeom>
          <a:solidFill>
            <a:srgbClr val="D6D7D8">
              <a:alpha val="60000"/>
            </a:srgbClr>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9" name="Freeform: Shape 18">
            <a:extLst>
              <a:ext uri="{FF2B5EF4-FFF2-40B4-BE49-F238E27FC236}">
                <a16:creationId xmlns:a16="http://schemas.microsoft.com/office/drawing/2014/main" id="{E90B530E-2147-4477-A475-73F785F4BB1F}"/>
              </a:ext>
              <a:ext uri="{C183D7F6-B498-43B3-948B-1728B52AA6E4}">
                <adec:decorative xmlns:adec="http://schemas.microsoft.com/office/drawing/2017/decorative" val="1"/>
              </a:ext>
            </a:extLst>
          </p:cNvPr>
          <p:cNvSpPr/>
          <p:nvPr/>
        </p:nvSpPr>
        <p:spPr>
          <a:xfrm>
            <a:off x="3756588" y="5666522"/>
            <a:ext cx="3855061" cy="124367"/>
          </a:xfrm>
          <a:custGeom>
            <a:avLst/>
            <a:gdLst>
              <a:gd name="connsiteX0" fmla="*/ 3602214 w 3602213"/>
              <a:gd name="connsiteY0" fmla="*/ 59808 h 119616"/>
              <a:gd name="connsiteX1" fmla="*/ 1801107 w 3602213"/>
              <a:gd name="connsiteY1" fmla="*/ 119616 h 119616"/>
              <a:gd name="connsiteX2" fmla="*/ 0 w 3602213"/>
              <a:gd name="connsiteY2" fmla="*/ 59808 h 119616"/>
              <a:gd name="connsiteX3" fmla="*/ 1801107 w 3602213"/>
              <a:gd name="connsiteY3" fmla="*/ 0 h 119616"/>
              <a:gd name="connsiteX4" fmla="*/ 3602214 w 3602213"/>
              <a:gd name="connsiteY4" fmla="*/ 59808 h 119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2213" h="119616">
                <a:moveTo>
                  <a:pt x="3602214" y="59808"/>
                </a:moveTo>
                <a:cubicBezTo>
                  <a:pt x="3602214" y="92836"/>
                  <a:pt x="2795825" y="119616"/>
                  <a:pt x="1801107" y="119616"/>
                </a:cubicBezTo>
                <a:cubicBezTo>
                  <a:pt x="806389" y="119616"/>
                  <a:pt x="0" y="92836"/>
                  <a:pt x="0" y="59808"/>
                </a:cubicBezTo>
                <a:cubicBezTo>
                  <a:pt x="0" y="26765"/>
                  <a:pt x="806389" y="0"/>
                  <a:pt x="1801107" y="0"/>
                </a:cubicBezTo>
                <a:cubicBezTo>
                  <a:pt x="2795825" y="0"/>
                  <a:pt x="3602214" y="26765"/>
                  <a:pt x="3602214" y="59808"/>
                </a:cubicBezTo>
                <a:close/>
              </a:path>
            </a:pathLst>
          </a:custGeom>
          <a:solidFill>
            <a:srgbClr val="D6D7D8">
              <a:alpha val="60000"/>
            </a:srgbClr>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0" name="Freeform: Shape 19">
            <a:extLst>
              <a:ext uri="{FF2B5EF4-FFF2-40B4-BE49-F238E27FC236}">
                <a16:creationId xmlns:a16="http://schemas.microsoft.com/office/drawing/2014/main" id="{DF5DD7B2-D067-4CC0-84F9-C49357EB67B7}"/>
              </a:ext>
              <a:ext uri="{C183D7F6-B498-43B3-948B-1728B52AA6E4}">
                <adec:decorative xmlns:adec="http://schemas.microsoft.com/office/drawing/2017/decorative" val="1"/>
              </a:ext>
            </a:extLst>
          </p:cNvPr>
          <p:cNvSpPr/>
          <p:nvPr/>
        </p:nvSpPr>
        <p:spPr>
          <a:xfrm>
            <a:off x="3636466" y="1730457"/>
            <a:ext cx="4078672" cy="2669710"/>
          </a:xfrm>
          <a:custGeom>
            <a:avLst/>
            <a:gdLst>
              <a:gd name="connsiteX0" fmla="*/ 3811158 w 3811158"/>
              <a:gd name="connsiteY0" fmla="*/ 101121 h 2567732"/>
              <a:gd name="connsiteX1" fmla="*/ 3811158 w 3811158"/>
              <a:gd name="connsiteY1" fmla="*/ 2466644 h 2567732"/>
              <a:gd name="connsiteX2" fmla="*/ 3710070 w 3811158"/>
              <a:gd name="connsiteY2" fmla="*/ 2567732 h 2567732"/>
              <a:gd name="connsiteX3" fmla="*/ 101121 w 3811158"/>
              <a:gd name="connsiteY3" fmla="*/ 2567732 h 2567732"/>
              <a:gd name="connsiteX4" fmla="*/ 0 w 3811158"/>
              <a:gd name="connsiteY4" fmla="*/ 2466644 h 2567732"/>
              <a:gd name="connsiteX5" fmla="*/ 0 w 3811158"/>
              <a:gd name="connsiteY5" fmla="*/ 101121 h 2567732"/>
              <a:gd name="connsiteX6" fmla="*/ 101121 w 3811158"/>
              <a:gd name="connsiteY6" fmla="*/ 0 h 2567732"/>
              <a:gd name="connsiteX7" fmla="*/ 3710086 w 3811158"/>
              <a:gd name="connsiteY7" fmla="*/ 0 h 2567732"/>
              <a:gd name="connsiteX8" fmla="*/ 3811158 w 3811158"/>
              <a:gd name="connsiteY8" fmla="*/ 101121 h 2567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1158" h="2567732">
                <a:moveTo>
                  <a:pt x="3811158" y="101121"/>
                </a:moveTo>
                <a:lnTo>
                  <a:pt x="3811158" y="2466644"/>
                </a:lnTo>
                <a:cubicBezTo>
                  <a:pt x="3811158" y="2522456"/>
                  <a:pt x="3765882" y="2567732"/>
                  <a:pt x="3710070" y="2567732"/>
                </a:cubicBezTo>
                <a:lnTo>
                  <a:pt x="101121" y="2567732"/>
                </a:lnTo>
                <a:cubicBezTo>
                  <a:pt x="45260" y="2567732"/>
                  <a:pt x="0" y="2522456"/>
                  <a:pt x="0" y="2466644"/>
                </a:cubicBezTo>
                <a:lnTo>
                  <a:pt x="0" y="101121"/>
                </a:lnTo>
                <a:cubicBezTo>
                  <a:pt x="0" y="45276"/>
                  <a:pt x="45276" y="0"/>
                  <a:pt x="101121" y="0"/>
                </a:cubicBezTo>
                <a:lnTo>
                  <a:pt x="3710086" y="0"/>
                </a:lnTo>
                <a:cubicBezTo>
                  <a:pt x="3765899" y="-16"/>
                  <a:pt x="3811158" y="45260"/>
                  <a:pt x="3811158" y="101121"/>
                </a:cubicBezTo>
                <a:close/>
              </a:path>
            </a:pathLst>
          </a:custGeom>
          <a:solidFill>
            <a:srgbClr val="091D50"/>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1" name="Freeform: Shape 20">
            <a:extLst>
              <a:ext uri="{FF2B5EF4-FFF2-40B4-BE49-F238E27FC236}">
                <a16:creationId xmlns:a16="http://schemas.microsoft.com/office/drawing/2014/main" id="{6DF8FBE3-C9E4-4B34-90E8-AB57BF1B9AB0}"/>
              </a:ext>
              <a:ext uri="{C183D7F6-B498-43B3-948B-1728B52AA6E4}">
                <adec:decorative xmlns:adec="http://schemas.microsoft.com/office/drawing/2017/decorative" val="1"/>
              </a:ext>
            </a:extLst>
          </p:cNvPr>
          <p:cNvSpPr/>
          <p:nvPr/>
        </p:nvSpPr>
        <p:spPr>
          <a:xfrm>
            <a:off x="3731332" y="1946767"/>
            <a:ext cx="3912801" cy="2384127"/>
          </a:xfrm>
          <a:custGeom>
            <a:avLst/>
            <a:gdLst>
              <a:gd name="connsiteX0" fmla="*/ 0 w 3656166"/>
              <a:gd name="connsiteY0" fmla="*/ 0 h 2293058"/>
              <a:gd name="connsiteX1" fmla="*/ 3656166 w 3656166"/>
              <a:gd name="connsiteY1" fmla="*/ 0 h 2293058"/>
              <a:gd name="connsiteX2" fmla="*/ 3656166 w 3656166"/>
              <a:gd name="connsiteY2" fmla="*/ 2293059 h 2293058"/>
              <a:gd name="connsiteX3" fmla="*/ 0 w 3656166"/>
              <a:gd name="connsiteY3" fmla="*/ 2293059 h 2293058"/>
            </a:gdLst>
            <a:ahLst/>
            <a:cxnLst>
              <a:cxn ang="0">
                <a:pos x="connsiteX0" y="connsiteY0"/>
              </a:cxn>
              <a:cxn ang="0">
                <a:pos x="connsiteX1" y="connsiteY1"/>
              </a:cxn>
              <a:cxn ang="0">
                <a:pos x="connsiteX2" y="connsiteY2"/>
              </a:cxn>
              <a:cxn ang="0">
                <a:pos x="connsiteX3" y="connsiteY3"/>
              </a:cxn>
            </a:cxnLst>
            <a:rect l="l" t="t" r="r" b="b"/>
            <a:pathLst>
              <a:path w="3656166" h="2293058">
                <a:moveTo>
                  <a:pt x="0" y="0"/>
                </a:moveTo>
                <a:lnTo>
                  <a:pt x="3656166" y="0"/>
                </a:lnTo>
                <a:lnTo>
                  <a:pt x="3656166" y="2293059"/>
                </a:lnTo>
                <a:lnTo>
                  <a:pt x="0" y="2293059"/>
                </a:lnTo>
                <a:close/>
              </a:path>
            </a:pathLst>
          </a:custGeom>
          <a:solidFill>
            <a:srgbClr val="23327D"/>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2" name="Freeform: Shape 21">
            <a:extLst>
              <a:ext uri="{FF2B5EF4-FFF2-40B4-BE49-F238E27FC236}">
                <a16:creationId xmlns:a16="http://schemas.microsoft.com/office/drawing/2014/main" id="{9105E94B-3357-4EEE-BFDC-FFD3E8739A70}"/>
              </a:ext>
              <a:ext uri="{C183D7F6-B498-43B3-948B-1728B52AA6E4}">
                <adec:decorative xmlns:adec="http://schemas.microsoft.com/office/drawing/2017/decorative" val="1"/>
              </a:ext>
            </a:extLst>
          </p:cNvPr>
          <p:cNvSpPr/>
          <p:nvPr/>
        </p:nvSpPr>
        <p:spPr>
          <a:xfrm>
            <a:off x="3731332" y="1946767"/>
            <a:ext cx="2240700" cy="714964"/>
          </a:xfrm>
          <a:custGeom>
            <a:avLst/>
            <a:gdLst>
              <a:gd name="connsiteX0" fmla="*/ 2093737 w 2093736"/>
              <a:gd name="connsiteY0" fmla="*/ 0 h 687654"/>
              <a:gd name="connsiteX1" fmla="*/ 1844034 w 2093736"/>
              <a:gd name="connsiteY1" fmla="*/ 106568 h 687654"/>
              <a:gd name="connsiteX2" fmla="*/ 997409 w 2093736"/>
              <a:gd name="connsiteY2" fmla="*/ 384797 h 687654"/>
              <a:gd name="connsiteX3" fmla="*/ 180386 w 2093736"/>
              <a:gd name="connsiteY3" fmla="*/ 544649 h 687654"/>
              <a:gd name="connsiteX4" fmla="*/ 0 w 2093736"/>
              <a:gd name="connsiteY4" fmla="*/ 464438 h 687654"/>
              <a:gd name="connsiteX5" fmla="*/ 0 w 2093736"/>
              <a:gd name="connsiteY5" fmla="*/ 0 h 687654"/>
              <a:gd name="connsiteX6" fmla="*/ 2093737 w 2093736"/>
              <a:gd name="connsiteY6" fmla="*/ 0 h 68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3736" h="687654">
                <a:moveTo>
                  <a:pt x="2093737" y="0"/>
                </a:moveTo>
                <a:cubicBezTo>
                  <a:pt x="2041007" y="39714"/>
                  <a:pt x="1961709" y="77162"/>
                  <a:pt x="1844034" y="106568"/>
                </a:cubicBezTo>
                <a:cubicBezTo>
                  <a:pt x="1370414" y="224945"/>
                  <a:pt x="1186880" y="94727"/>
                  <a:pt x="997409" y="384797"/>
                </a:cubicBezTo>
                <a:cubicBezTo>
                  <a:pt x="807938" y="674916"/>
                  <a:pt x="541550" y="811086"/>
                  <a:pt x="180386" y="544649"/>
                </a:cubicBezTo>
                <a:cubicBezTo>
                  <a:pt x="129500" y="507104"/>
                  <a:pt x="68044" y="481220"/>
                  <a:pt x="0" y="464438"/>
                </a:cubicBezTo>
                <a:lnTo>
                  <a:pt x="0" y="0"/>
                </a:lnTo>
                <a:lnTo>
                  <a:pt x="2093737" y="0"/>
                </a:lnTo>
                <a:close/>
              </a:path>
            </a:pathLst>
          </a:custGeom>
          <a:solidFill>
            <a:srgbClr val="FFFFFF">
              <a:alpha val="5000"/>
            </a:srgbClr>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3" name="Freeform: Shape 22">
            <a:extLst>
              <a:ext uri="{FF2B5EF4-FFF2-40B4-BE49-F238E27FC236}">
                <a16:creationId xmlns:a16="http://schemas.microsoft.com/office/drawing/2014/main" id="{5066601E-6015-4542-940B-1D1389EE9FB2}"/>
              </a:ext>
              <a:ext uri="{C183D7F6-B498-43B3-948B-1728B52AA6E4}">
                <adec:decorative xmlns:adec="http://schemas.microsoft.com/office/drawing/2017/decorative" val="1"/>
              </a:ext>
            </a:extLst>
          </p:cNvPr>
          <p:cNvSpPr/>
          <p:nvPr/>
        </p:nvSpPr>
        <p:spPr>
          <a:xfrm>
            <a:off x="3731332" y="1946767"/>
            <a:ext cx="3912801" cy="2384127"/>
          </a:xfrm>
          <a:custGeom>
            <a:avLst/>
            <a:gdLst>
              <a:gd name="connsiteX0" fmla="*/ 3656166 w 3656166"/>
              <a:gd name="connsiteY0" fmla="*/ 0 h 2293058"/>
              <a:gd name="connsiteX1" fmla="*/ 3656166 w 3656166"/>
              <a:gd name="connsiteY1" fmla="*/ 27498 h 2293058"/>
              <a:gd name="connsiteX2" fmla="*/ 34348 w 3656166"/>
              <a:gd name="connsiteY2" fmla="*/ 27498 h 2293058"/>
              <a:gd name="connsiteX3" fmla="*/ 34348 w 3656166"/>
              <a:gd name="connsiteY3" fmla="*/ 2293059 h 2293058"/>
              <a:gd name="connsiteX4" fmla="*/ 0 w 3656166"/>
              <a:gd name="connsiteY4" fmla="*/ 2293059 h 2293058"/>
              <a:gd name="connsiteX5" fmla="*/ 0 w 3656166"/>
              <a:gd name="connsiteY5" fmla="*/ 0 h 229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66" h="2293058">
                <a:moveTo>
                  <a:pt x="3656166" y="0"/>
                </a:moveTo>
                <a:lnTo>
                  <a:pt x="3656166" y="27498"/>
                </a:lnTo>
                <a:lnTo>
                  <a:pt x="34348" y="27498"/>
                </a:lnTo>
                <a:lnTo>
                  <a:pt x="34348" y="2293059"/>
                </a:lnTo>
                <a:lnTo>
                  <a:pt x="0" y="2293059"/>
                </a:lnTo>
                <a:lnTo>
                  <a:pt x="0" y="0"/>
                </a:lnTo>
                <a:close/>
              </a:path>
            </a:pathLst>
          </a:custGeom>
          <a:solidFill>
            <a:srgbClr val="091D50">
              <a:alpha val="30000"/>
            </a:srgbClr>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4" name="Freeform: Shape 23">
            <a:extLst>
              <a:ext uri="{FF2B5EF4-FFF2-40B4-BE49-F238E27FC236}">
                <a16:creationId xmlns:a16="http://schemas.microsoft.com/office/drawing/2014/main" id="{BF61CF5C-BBBC-4660-B612-F007C2718FB8}"/>
              </a:ext>
              <a:ext uri="{C183D7F6-B498-43B3-948B-1728B52AA6E4}">
                <adec:decorative xmlns:adec="http://schemas.microsoft.com/office/drawing/2017/decorative" val="1"/>
              </a:ext>
            </a:extLst>
          </p:cNvPr>
          <p:cNvSpPr/>
          <p:nvPr/>
        </p:nvSpPr>
        <p:spPr>
          <a:xfrm>
            <a:off x="3731332" y="2161594"/>
            <a:ext cx="3912801" cy="2169301"/>
          </a:xfrm>
          <a:custGeom>
            <a:avLst/>
            <a:gdLst>
              <a:gd name="connsiteX0" fmla="*/ 3656166 w 3656166"/>
              <a:gd name="connsiteY0" fmla="*/ 336153 h 2086438"/>
              <a:gd name="connsiteX1" fmla="*/ 3656166 w 3656166"/>
              <a:gd name="connsiteY1" fmla="*/ 2086438 h 2086438"/>
              <a:gd name="connsiteX2" fmla="*/ 0 w 3656166"/>
              <a:gd name="connsiteY2" fmla="*/ 2086438 h 2086438"/>
              <a:gd name="connsiteX3" fmla="*/ 0 w 3656166"/>
              <a:gd name="connsiteY3" fmla="*/ 896884 h 2086438"/>
              <a:gd name="connsiteX4" fmla="*/ 417221 w 3656166"/>
              <a:gd name="connsiteY4" fmla="*/ 900472 h 2086438"/>
              <a:gd name="connsiteX5" fmla="*/ 1139516 w 3656166"/>
              <a:gd name="connsiteY5" fmla="*/ 1397806 h 2086438"/>
              <a:gd name="connsiteX6" fmla="*/ 1638433 w 3656166"/>
              <a:gd name="connsiteY6" fmla="*/ 576445 h 2086438"/>
              <a:gd name="connsiteX7" fmla="*/ 2608132 w 3656166"/>
              <a:gd name="connsiteY7" fmla="*/ 201467 h 2086438"/>
              <a:gd name="connsiteX8" fmla="*/ 3656166 w 3656166"/>
              <a:gd name="connsiteY8" fmla="*/ 336153 h 208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66" h="2086438">
                <a:moveTo>
                  <a:pt x="3656166" y="336153"/>
                </a:moveTo>
                <a:lnTo>
                  <a:pt x="3656166" y="2086438"/>
                </a:lnTo>
                <a:lnTo>
                  <a:pt x="0" y="2086438"/>
                </a:lnTo>
                <a:lnTo>
                  <a:pt x="0" y="896884"/>
                </a:lnTo>
                <a:cubicBezTo>
                  <a:pt x="116240" y="857642"/>
                  <a:pt x="254824" y="849911"/>
                  <a:pt x="417221" y="900472"/>
                </a:cubicBezTo>
                <a:cubicBezTo>
                  <a:pt x="1044773" y="1095863"/>
                  <a:pt x="778352" y="1427409"/>
                  <a:pt x="1139516" y="1397806"/>
                </a:cubicBezTo>
                <a:cubicBezTo>
                  <a:pt x="1500680" y="1368204"/>
                  <a:pt x="1122782" y="746882"/>
                  <a:pt x="1638433" y="576445"/>
                </a:cubicBezTo>
                <a:cubicBezTo>
                  <a:pt x="2154083" y="406008"/>
                  <a:pt x="2339721" y="548816"/>
                  <a:pt x="2608132" y="201467"/>
                </a:cubicBezTo>
                <a:cubicBezTo>
                  <a:pt x="2827825" y="-82878"/>
                  <a:pt x="3454121" y="-90625"/>
                  <a:pt x="3656166" y="336153"/>
                </a:cubicBezTo>
                <a:close/>
              </a:path>
            </a:pathLst>
          </a:custGeom>
          <a:solidFill>
            <a:srgbClr val="FFFFFF">
              <a:alpha val="5000"/>
            </a:srgbClr>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5" name="Freeform: Shape 24">
            <a:extLst>
              <a:ext uri="{FF2B5EF4-FFF2-40B4-BE49-F238E27FC236}">
                <a16:creationId xmlns:a16="http://schemas.microsoft.com/office/drawing/2014/main" id="{7E090434-0BAB-4CAB-8DA7-BEBF926B75C3}"/>
              </a:ext>
              <a:ext uri="{C183D7F6-B498-43B3-948B-1728B52AA6E4}">
                <adec:decorative xmlns:adec="http://schemas.microsoft.com/office/drawing/2017/decorative" val="1"/>
              </a:ext>
            </a:extLst>
          </p:cNvPr>
          <p:cNvSpPr/>
          <p:nvPr/>
        </p:nvSpPr>
        <p:spPr>
          <a:xfrm>
            <a:off x="3731332" y="2542306"/>
            <a:ext cx="3912801" cy="1788588"/>
          </a:xfrm>
          <a:custGeom>
            <a:avLst/>
            <a:gdLst>
              <a:gd name="connsiteX0" fmla="*/ 3656166 w 3656166"/>
              <a:gd name="connsiteY0" fmla="*/ 7202 h 1720267"/>
              <a:gd name="connsiteX1" fmla="*/ 3656166 w 3656166"/>
              <a:gd name="connsiteY1" fmla="*/ 1720268 h 1720267"/>
              <a:gd name="connsiteX2" fmla="*/ 0 w 3656166"/>
              <a:gd name="connsiteY2" fmla="*/ 1720268 h 1720267"/>
              <a:gd name="connsiteX3" fmla="*/ 0 w 3656166"/>
              <a:gd name="connsiteY3" fmla="*/ 1637382 h 1720267"/>
              <a:gd name="connsiteX4" fmla="*/ 464584 w 3656166"/>
              <a:gd name="connsiteY4" fmla="*/ 1416466 h 1720267"/>
              <a:gd name="connsiteX5" fmla="*/ 1778909 w 3656166"/>
              <a:gd name="connsiteY5" fmla="*/ 1641459 h 1720267"/>
              <a:gd name="connsiteX6" fmla="*/ 2779466 w 3656166"/>
              <a:gd name="connsiteY6" fmla="*/ 1049430 h 1720267"/>
              <a:gd name="connsiteX7" fmla="*/ 3259006 w 3656166"/>
              <a:gd name="connsiteY7" fmla="*/ 362657 h 1720267"/>
              <a:gd name="connsiteX8" fmla="*/ 3656166 w 3656166"/>
              <a:gd name="connsiteY8" fmla="*/ 7202 h 172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66" h="1720267">
                <a:moveTo>
                  <a:pt x="3656166" y="7202"/>
                </a:moveTo>
                <a:lnTo>
                  <a:pt x="3656166" y="1720268"/>
                </a:lnTo>
                <a:lnTo>
                  <a:pt x="0" y="1720268"/>
                </a:lnTo>
                <a:lnTo>
                  <a:pt x="0" y="1637382"/>
                </a:lnTo>
                <a:cubicBezTo>
                  <a:pt x="94499" y="1591323"/>
                  <a:pt x="243261" y="1519951"/>
                  <a:pt x="464584" y="1416466"/>
                </a:cubicBezTo>
                <a:cubicBezTo>
                  <a:pt x="920443" y="1203313"/>
                  <a:pt x="1157278" y="1742107"/>
                  <a:pt x="1778909" y="1641459"/>
                </a:cubicBezTo>
                <a:cubicBezTo>
                  <a:pt x="2400541" y="1540812"/>
                  <a:pt x="2305862" y="1120475"/>
                  <a:pt x="2779466" y="1049430"/>
                </a:cubicBezTo>
                <a:cubicBezTo>
                  <a:pt x="3253086" y="978384"/>
                  <a:pt x="3116948" y="889578"/>
                  <a:pt x="3259006" y="362657"/>
                </a:cubicBezTo>
                <a:cubicBezTo>
                  <a:pt x="3341306" y="57485"/>
                  <a:pt x="3497064" y="-27294"/>
                  <a:pt x="3656166" y="7202"/>
                </a:cubicBezTo>
                <a:close/>
              </a:path>
            </a:pathLst>
          </a:custGeom>
          <a:solidFill>
            <a:srgbClr val="FFFFFF">
              <a:alpha val="5000"/>
            </a:srgbClr>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6" name="Freeform: Shape 25">
            <a:extLst>
              <a:ext uri="{FF2B5EF4-FFF2-40B4-BE49-F238E27FC236}">
                <a16:creationId xmlns:a16="http://schemas.microsoft.com/office/drawing/2014/main" id="{E7C85AF7-FDDC-434D-A59E-5B9789D10EEA}"/>
              </a:ext>
              <a:ext uri="{C183D7F6-B498-43B3-948B-1728B52AA6E4}">
                <adec:decorative xmlns:adec="http://schemas.microsoft.com/office/drawing/2017/decorative" val="1"/>
              </a:ext>
            </a:extLst>
          </p:cNvPr>
          <p:cNvSpPr/>
          <p:nvPr/>
        </p:nvSpPr>
        <p:spPr>
          <a:xfrm>
            <a:off x="4315364" y="2175694"/>
            <a:ext cx="672316" cy="393940"/>
          </a:xfrm>
          <a:custGeom>
            <a:avLst/>
            <a:gdLst>
              <a:gd name="connsiteX0" fmla="*/ 628221 w 628220"/>
              <a:gd name="connsiteY0" fmla="*/ 176570 h 378892"/>
              <a:gd name="connsiteX1" fmla="*/ 451683 w 628220"/>
              <a:gd name="connsiteY1" fmla="*/ 0 h 378892"/>
              <a:gd name="connsiteX2" fmla="*/ 176537 w 628220"/>
              <a:gd name="connsiteY2" fmla="*/ 0 h 378892"/>
              <a:gd name="connsiteX3" fmla="*/ 51735 w 628220"/>
              <a:gd name="connsiteY3" fmla="*/ 51702 h 378892"/>
              <a:gd name="connsiteX4" fmla="*/ 0 w 628220"/>
              <a:gd name="connsiteY4" fmla="*/ 176570 h 378892"/>
              <a:gd name="connsiteX5" fmla="*/ 176537 w 628220"/>
              <a:gd name="connsiteY5" fmla="*/ 353140 h 378892"/>
              <a:gd name="connsiteX6" fmla="*/ 451683 w 628220"/>
              <a:gd name="connsiteY6" fmla="*/ 353140 h 378892"/>
              <a:gd name="connsiteX7" fmla="*/ 517917 w 628220"/>
              <a:gd name="connsiteY7" fmla="*/ 340271 h 378892"/>
              <a:gd name="connsiteX8" fmla="*/ 619642 w 628220"/>
              <a:gd name="connsiteY8" fmla="*/ 378893 h 378892"/>
              <a:gd name="connsiteX9" fmla="*/ 581216 w 628220"/>
              <a:gd name="connsiteY9" fmla="*/ 296528 h 378892"/>
              <a:gd name="connsiteX10" fmla="*/ 628221 w 628220"/>
              <a:gd name="connsiteY10" fmla="*/ 176570 h 378892"/>
              <a:gd name="connsiteX11" fmla="*/ 628221 w 628220"/>
              <a:gd name="connsiteY11" fmla="*/ 176570 h 378892"/>
              <a:gd name="connsiteX12" fmla="*/ 156998 w 628220"/>
              <a:gd name="connsiteY12" fmla="*/ 205503 h 378892"/>
              <a:gd name="connsiteX13" fmla="*/ 123530 w 628220"/>
              <a:gd name="connsiteY13" fmla="*/ 172036 h 378892"/>
              <a:gd name="connsiteX14" fmla="*/ 156998 w 628220"/>
              <a:gd name="connsiteY14" fmla="*/ 138552 h 378892"/>
              <a:gd name="connsiteX15" fmla="*/ 190482 w 628220"/>
              <a:gd name="connsiteY15" fmla="*/ 172036 h 378892"/>
              <a:gd name="connsiteX16" fmla="*/ 156998 w 628220"/>
              <a:gd name="connsiteY16" fmla="*/ 205503 h 378892"/>
              <a:gd name="connsiteX17" fmla="*/ 156998 w 628220"/>
              <a:gd name="connsiteY17" fmla="*/ 205503 h 378892"/>
              <a:gd name="connsiteX18" fmla="*/ 300785 w 628220"/>
              <a:gd name="connsiteY18" fmla="*/ 205503 h 378892"/>
              <a:gd name="connsiteX19" fmla="*/ 267301 w 628220"/>
              <a:gd name="connsiteY19" fmla="*/ 172036 h 378892"/>
              <a:gd name="connsiteX20" fmla="*/ 300785 w 628220"/>
              <a:gd name="connsiteY20" fmla="*/ 138552 h 378892"/>
              <a:gd name="connsiteX21" fmla="*/ 334253 w 628220"/>
              <a:gd name="connsiteY21" fmla="*/ 172036 h 378892"/>
              <a:gd name="connsiteX22" fmla="*/ 300785 w 628220"/>
              <a:gd name="connsiteY22" fmla="*/ 205503 h 378892"/>
              <a:gd name="connsiteX23" fmla="*/ 300785 w 628220"/>
              <a:gd name="connsiteY23" fmla="*/ 205503 h 378892"/>
              <a:gd name="connsiteX24" fmla="*/ 444572 w 628220"/>
              <a:gd name="connsiteY24" fmla="*/ 205503 h 378892"/>
              <a:gd name="connsiteX25" fmla="*/ 411105 w 628220"/>
              <a:gd name="connsiteY25" fmla="*/ 172036 h 378892"/>
              <a:gd name="connsiteX26" fmla="*/ 444572 w 628220"/>
              <a:gd name="connsiteY26" fmla="*/ 138552 h 378892"/>
              <a:gd name="connsiteX27" fmla="*/ 478040 w 628220"/>
              <a:gd name="connsiteY27" fmla="*/ 172036 h 378892"/>
              <a:gd name="connsiteX28" fmla="*/ 444572 w 628220"/>
              <a:gd name="connsiteY28" fmla="*/ 205503 h 37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8220" h="378892">
                <a:moveTo>
                  <a:pt x="628221" y="176570"/>
                </a:moveTo>
                <a:cubicBezTo>
                  <a:pt x="628221" y="79070"/>
                  <a:pt x="549183" y="0"/>
                  <a:pt x="451683" y="0"/>
                </a:cubicBezTo>
                <a:lnTo>
                  <a:pt x="176537" y="0"/>
                </a:lnTo>
                <a:cubicBezTo>
                  <a:pt x="127787" y="0"/>
                  <a:pt x="83669" y="19784"/>
                  <a:pt x="51735" y="51702"/>
                </a:cubicBezTo>
                <a:cubicBezTo>
                  <a:pt x="19767" y="83669"/>
                  <a:pt x="0" y="127820"/>
                  <a:pt x="0" y="176570"/>
                </a:cubicBezTo>
                <a:cubicBezTo>
                  <a:pt x="0" y="274102"/>
                  <a:pt x="79037" y="353140"/>
                  <a:pt x="176537" y="353140"/>
                </a:cubicBezTo>
                <a:lnTo>
                  <a:pt x="451683" y="353140"/>
                </a:lnTo>
                <a:cubicBezTo>
                  <a:pt x="475137" y="353140"/>
                  <a:pt x="497449" y="348573"/>
                  <a:pt x="517917" y="340271"/>
                </a:cubicBezTo>
                <a:lnTo>
                  <a:pt x="619642" y="378893"/>
                </a:lnTo>
                <a:lnTo>
                  <a:pt x="581216" y="296528"/>
                </a:lnTo>
                <a:cubicBezTo>
                  <a:pt x="610361" y="265034"/>
                  <a:pt x="628221" y="222906"/>
                  <a:pt x="628221" y="176570"/>
                </a:cubicBezTo>
                <a:lnTo>
                  <a:pt x="628221" y="176570"/>
                </a:lnTo>
                <a:close/>
                <a:moveTo>
                  <a:pt x="156998" y="205503"/>
                </a:moveTo>
                <a:cubicBezTo>
                  <a:pt x="138535" y="205503"/>
                  <a:pt x="123530" y="190498"/>
                  <a:pt x="123530" y="172036"/>
                </a:cubicBezTo>
                <a:cubicBezTo>
                  <a:pt x="123530" y="153524"/>
                  <a:pt x="138535" y="138552"/>
                  <a:pt x="156998" y="138552"/>
                </a:cubicBezTo>
                <a:cubicBezTo>
                  <a:pt x="175510" y="138552"/>
                  <a:pt x="190482" y="153524"/>
                  <a:pt x="190482" y="172036"/>
                </a:cubicBezTo>
                <a:cubicBezTo>
                  <a:pt x="190482" y="190498"/>
                  <a:pt x="175510" y="205503"/>
                  <a:pt x="156998" y="205503"/>
                </a:cubicBezTo>
                <a:lnTo>
                  <a:pt x="156998" y="205503"/>
                </a:lnTo>
                <a:close/>
                <a:moveTo>
                  <a:pt x="300785" y="205503"/>
                </a:moveTo>
                <a:cubicBezTo>
                  <a:pt x="282306" y="205503"/>
                  <a:pt x="267301" y="190498"/>
                  <a:pt x="267301" y="172036"/>
                </a:cubicBezTo>
                <a:cubicBezTo>
                  <a:pt x="267301" y="153524"/>
                  <a:pt x="282306" y="138552"/>
                  <a:pt x="300785" y="138552"/>
                </a:cubicBezTo>
                <a:cubicBezTo>
                  <a:pt x="319280" y="138552"/>
                  <a:pt x="334253" y="153524"/>
                  <a:pt x="334253" y="172036"/>
                </a:cubicBezTo>
                <a:cubicBezTo>
                  <a:pt x="334269" y="190498"/>
                  <a:pt x="319297" y="205503"/>
                  <a:pt x="300785" y="205503"/>
                </a:cubicBezTo>
                <a:lnTo>
                  <a:pt x="300785" y="205503"/>
                </a:lnTo>
                <a:close/>
                <a:moveTo>
                  <a:pt x="444572" y="205503"/>
                </a:moveTo>
                <a:cubicBezTo>
                  <a:pt x="426061" y="205503"/>
                  <a:pt x="411105" y="190498"/>
                  <a:pt x="411105" y="172036"/>
                </a:cubicBezTo>
                <a:cubicBezTo>
                  <a:pt x="411105" y="153524"/>
                  <a:pt x="426077" y="138552"/>
                  <a:pt x="444572" y="138552"/>
                </a:cubicBezTo>
                <a:cubicBezTo>
                  <a:pt x="463051" y="138552"/>
                  <a:pt x="478040" y="153524"/>
                  <a:pt x="478040" y="172036"/>
                </a:cubicBezTo>
                <a:cubicBezTo>
                  <a:pt x="478040" y="190498"/>
                  <a:pt x="463051" y="205503"/>
                  <a:pt x="444572" y="205503"/>
                </a:cubicBezTo>
                <a:close/>
              </a:path>
            </a:pathLst>
          </a:custGeom>
          <a:solidFill>
            <a:srgbClr val="FFFFFF">
              <a:alpha val="80000"/>
            </a:srgbClr>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7" name="Freeform: Shape 26">
            <a:extLst>
              <a:ext uri="{FF2B5EF4-FFF2-40B4-BE49-F238E27FC236}">
                <a16:creationId xmlns:a16="http://schemas.microsoft.com/office/drawing/2014/main" id="{A1715A2E-8E90-455A-AA5A-36047A1C5E2F}"/>
              </a:ext>
              <a:ext uri="{C183D7F6-B498-43B3-948B-1728B52AA6E4}">
                <adec:decorative xmlns:adec="http://schemas.microsoft.com/office/drawing/2017/decorative" val="1"/>
              </a:ext>
            </a:extLst>
          </p:cNvPr>
          <p:cNvSpPr/>
          <p:nvPr/>
        </p:nvSpPr>
        <p:spPr>
          <a:xfrm>
            <a:off x="4314368" y="2175101"/>
            <a:ext cx="673312" cy="394517"/>
          </a:xfrm>
          <a:custGeom>
            <a:avLst/>
            <a:gdLst>
              <a:gd name="connsiteX0" fmla="*/ 629150 w 629150"/>
              <a:gd name="connsiteY0" fmla="*/ 176831 h 379447"/>
              <a:gd name="connsiteX1" fmla="*/ 452352 w 629150"/>
              <a:gd name="connsiteY1" fmla="*/ 0 h 379447"/>
              <a:gd name="connsiteX2" fmla="*/ 176798 w 629150"/>
              <a:gd name="connsiteY2" fmla="*/ 0 h 379447"/>
              <a:gd name="connsiteX3" fmla="*/ 51816 w 629150"/>
              <a:gd name="connsiteY3" fmla="*/ 51784 h 379447"/>
              <a:gd name="connsiteX4" fmla="*/ 0 w 629150"/>
              <a:gd name="connsiteY4" fmla="*/ 176831 h 379447"/>
              <a:gd name="connsiteX5" fmla="*/ 176798 w 629150"/>
              <a:gd name="connsiteY5" fmla="*/ 353662 h 379447"/>
              <a:gd name="connsiteX6" fmla="*/ 452352 w 629150"/>
              <a:gd name="connsiteY6" fmla="*/ 353662 h 379447"/>
              <a:gd name="connsiteX7" fmla="*/ 518684 w 629150"/>
              <a:gd name="connsiteY7" fmla="*/ 340761 h 379447"/>
              <a:gd name="connsiteX8" fmla="*/ 620555 w 629150"/>
              <a:gd name="connsiteY8" fmla="*/ 379447 h 379447"/>
              <a:gd name="connsiteX9" fmla="*/ 582080 w 629150"/>
              <a:gd name="connsiteY9" fmla="*/ 296969 h 379447"/>
              <a:gd name="connsiteX10" fmla="*/ 629150 w 629150"/>
              <a:gd name="connsiteY10" fmla="*/ 176831 h 379447"/>
              <a:gd name="connsiteX11" fmla="*/ 629150 w 629150"/>
              <a:gd name="connsiteY11" fmla="*/ 176831 h 379447"/>
              <a:gd name="connsiteX12" fmla="*/ 157243 w 629150"/>
              <a:gd name="connsiteY12" fmla="*/ 205830 h 379447"/>
              <a:gd name="connsiteX13" fmla="*/ 123710 w 629150"/>
              <a:gd name="connsiteY13" fmla="*/ 172313 h 379447"/>
              <a:gd name="connsiteX14" fmla="*/ 157243 w 629150"/>
              <a:gd name="connsiteY14" fmla="*/ 138780 h 379447"/>
              <a:gd name="connsiteX15" fmla="*/ 190759 w 629150"/>
              <a:gd name="connsiteY15" fmla="*/ 172313 h 379447"/>
              <a:gd name="connsiteX16" fmla="*/ 157243 w 629150"/>
              <a:gd name="connsiteY16" fmla="*/ 205830 h 379447"/>
              <a:gd name="connsiteX17" fmla="*/ 157243 w 629150"/>
              <a:gd name="connsiteY17" fmla="*/ 205830 h 379447"/>
              <a:gd name="connsiteX18" fmla="*/ 301242 w 629150"/>
              <a:gd name="connsiteY18" fmla="*/ 205830 h 379447"/>
              <a:gd name="connsiteX19" fmla="*/ 267725 w 629150"/>
              <a:gd name="connsiteY19" fmla="*/ 172313 h 379447"/>
              <a:gd name="connsiteX20" fmla="*/ 301242 w 629150"/>
              <a:gd name="connsiteY20" fmla="*/ 138780 h 379447"/>
              <a:gd name="connsiteX21" fmla="*/ 334759 w 629150"/>
              <a:gd name="connsiteY21" fmla="*/ 172313 h 379447"/>
              <a:gd name="connsiteX22" fmla="*/ 301242 w 629150"/>
              <a:gd name="connsiteY22" fmla="*/ 205830 h 379447"/>
              <a:gd name="connsiteX23" fmla="*/ 301242 w 629150"/>
              <a:gd name="connsiteY23" fmla="*/ 205830 h 379447"/>
              <a:gd name="connsiteX24" fmla="*/ 445225 w 629150"/>
              <a:gd name="connsiteY24" fmla="*/ 205830 h 379447"/>
              <a:gd name="connsiteX25" fmla="*/ 411708 w 629150"/>
              <a:gd name="connsiteY25" fmla="*/ 172313 h 379447"/>
              <a:gd name="connsiteX26" fmla="*/ 445225 w 629150"/>
              <a:gd name="connsiteY26" fmla="*/ 138780 h 379447"/>
              <a:gd name="connsiteX27" fmla="*/ 478741 w 629150"/>
              <a:gd name="connsiteY27" fmla="*/ 172313 h 379447"/>
              <a:gd name="connsiteX28" fmla="*/ 445225 w 629150"/>
              <a:gd name="connsiteY28" fmla="*/ 205830 h 37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9150" h="379447">
                <a:moveTo>
                  <a:pt x="629150" y="176831"/>
                </a:moveTo>
                <a:cubicBezTo>
                  <a:pt x="629150" y="79184"/>
                  <a:pt x="549999" y="0"/>
                  <a:pt x="452352" y="0"/>
                </a:cubicBezTo>
                <a:lnTo>
                  <a:pt x="176798" y="0"/>
                </a:lnTo>
                <a:cubicBezTo>
                  <a:pt x="127967" y="0"/>
                  <a:pt x="83783" y="19800"/>
                  <a:pt x="51816" y="51784"/>
                </a:cubicBezTo>
                <a:cubicBezTo>
                  <a:pt x="19800" y="83800"/>
                  <a:pt x="0" y="128016"/>
                  <a:pt x="0" y="176831"/>
                </a:cubicBezTo>
                <a:cubicBezTo>
                  <a:pt x="0" y="274510"/>
                  <a:pt x="79151" y="353662"/>
                  <a:pt x="176798" y="353662"/>
                </a:cubicBezTo>
                <a:lnTo>
                  <a:pt x="452352" y="353662"/>
                </a:lnTo>
                <a:cubicBezTo>
                  <a:pt x="475838" y="353662"/>
                  <a:pt x="498183" y="349095"/>
                  <a:pt x="518684" y="340761"/>
                </a:cubicBezTo>
                <a:lnTo>
                  <a:pt x="620555" y="379447"/>
                </a:lnTo>
                <a:lnTo>
                  <a:pt x="582080" y="296969"/>
                </a:lnTo>
                <a:cubicBezTo>
                  <a:pt x="611275" y="265442"/>
                  <a:pt x="629150" y="223248"/>
                  <a:pt x="629150" y="176831"/>
                </a:cubicBezTo>
                <a:lnTo>
                  <a:pt x="629150" y="176831"/>
                </a:lnTo>
                <a:close/>
                <a:moveTo>
                  <a:pt x="157243" y="205830"/>
                </a:moveTo>
                <a:cubicBezTo>
                  <a:pt x="138747" y="205830"/>
                  <a:pt x="123710" y="190808"/>
                  <a:pt x="123710" y="172313"/>
                </a:cubicBezTo>
                <a:cubicBezTo>
                  <a:pt x="123710" y="153785"/>
                  <a:pt x="138731" y="138780"/>
                  <a:pt x="157243" y="138780"/>
                </a:cubicBezTo>
                <a:cubicBezTo>
                  <a:pt x="175771" y="138780"/>
                  <a:pt x="190759" y="153769"/>
                  <a:pt x="190759" y="172313"/>
                </a:cubicBezTo>
                <a:cubicBezTo>
                  <a:pt x="190759" y="190792"/>
                  <a:pt x="175771" y="205830"/>
                  <a:pt x="157243" y="205830"/>
                </a:cubicBezTo>
                <a:lnTo>
                  <a:pt x="157243" y="205830"/>
                </a:lnTo>
                <a:close/>
                <a:moveTo>
                  <a:pt x="301242" y="205830"/>
                </a:moveTo>
                <a:cubicBezTo>
                  <a:pt x="282747" y="205830"/>
                  <a:pt x="267725" y="190808"/>
                  <a:pt x="267725" y="172313"/>
                </a:cubicBezTo>
                <a:cubicBezTo>
                  <a:pt x="267725" y="153785"/>
                  <a:pt x="282747" y="138780"/>
                  <a:pt x="301242" y="138780"/>
                </a:cubicBezTo>
                <a:cubicBezTo>
                  <a:pt x="319770" y="138780"/>
                  <a:pt x="334759" y="153769"/>
                  <a:pt x="334759" y="172313"/>
                </a:cubicBezTo>
                <a:cubicBezTo>
                  <a:pt x="334759" y="190792"/>
                  <a:pt x="319770" y="205830"/>
                  <a:pt x="301242" y="205830"/>
                </a:cubicBezTo>
                <a:lnTo>
                  <a:pt x="301242" y="205830"/>
                </a:lnTo>
                <a:close/>
                <a:moveTo>
                  <a:pt x="445225" y="205830"/>
                </a:moveTo>
                <a:cubicBezTo>
                  <a:pt x="426697" y="205830"/>
                  <a:pt x="411708" y="190808"/>
                  <a:pt x="411708" y="172313"/>
                </a:cubicBezTo>
                <a:cubicBezTo>
                  <a:pt x="411708" y="153785"/>
                  <a:pt x="426697" y="138780"/>
                  <a:pt x="445225" y="138780"/>
                </a:cubicBezTo>
                <a:cubicBezTo>
                  <a:pt x="463720" y="138780"/>
                  <a:pt x="478741" y="153769"/>
                  <a:pt x="478741" y="172313"/>
                </a:cubicBezTo>
                <a:cubicBezTo>
                  <a:pt x="478758" y="190792"/>
                  <a:pt x="463736" y="205830"/>
                  <a:pt x="445225" y="205830"/>
                </a:cubicBez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8" name="Freeform: Shape 27">
            <a:extLst>
              <a:ext uri="{FF2B5EF4-FFF2-40B4-BE49-F238E27FC236}">
                <a16:creationId xmlns:a16="http://schemas.microsoft.com/office/drawing/2014/main" id="{1BA6E3CE-4636-415E-9D2B-A0AF300B9DB7}"/>
              </a:ext>
              <a:ext uri="{C183D7F6-B498-43B3-948B-1728B52AA6E4}">
                <adec:decorative xmlns:adec="http://schemas.microsoft.com/office/drawing/2017/decorative" val="1"/>
              </a:ext>
            </a:extLst>
          </p:cNvPr>
          <p:cNvSpPr/>
          <p:nvPr/>
        </p:nvSpPr>
        <p:spPr>
          <a:xfrm>
            <a:off x="3837334" y="1785568"/>
            <a:ext cx="102773" cy="99863"/>
          </a:xfrm>
          <a:custGeom>
            <a:avLst/>
            <a:gdLst>
              <a:gd name="connsiteX0" fmla="*/ 96032 w 96032"/>
              <a:gd name="connsiteY0" fmla="*/ 48032 h 96048"/>
              <a:gd name="connsiteX1" fmla="*/ 48016 w 96032"/>
              <a:gd name="connsiteY1" fmla="*/ 96048 h 96048"/>
              <a:gd name="connsiteX2" fmla="*/ 0 w 96032"/>
              <a:gd name="connsiteY2" fmla="*/ 48032 h 96048"/>
              <a:gd name="connsiteX3" fmla="*/ 48016 w 96032"/>
              <a:gd name="connsiteY3" fmla="*/ 0 h 96048"/>
              <a:gd name="connsiteX4" fmla="*/ 96032 w 96032"/>
              <a:gd name="connsiteY4" fmla="*/ 48032 h 96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32" h="96048">
                <a:moveTo>
                  <a:pt x="96032" y="48032"/>
                </a:moveTo>
                <a:cubicBezTo>
                  <a:pt x="96032" y="74552"/>
                  <a:pt x="74536" y="96048"/>
                  <a:pt x="48016" y="96048"/>
                </a:cubicBezTo>
                <a:cubicBezTo>
                  <a:pt x="21496" y="96048"/>
                  <a:pt x="0" y="74552"/>
                  <a:pt x="0" y="48032"/>
                </a:cubicBezTo>
                <a:cubicBezTo>
                  <a:pt x="0" y="21513"/>
                  <a:pt x="21496" y="0"/>
                  <a:pt x="48016" y="0"/>
                </a:cubicBezTo>
                <a:cubicBezTo>
                  <a:pt x="74536" y="0"/>
                  <a:pt x="96032" y="21513"/>
                  <a:pt x="96032" y="48032"/>
                </a:cubicBezTo>
                <a:close/>
              </a:path>
            </a:pathLst>
          </a:custGeom>
          <a:solidFill>
            <a:srgbClr val="FDCE07"/>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9" name="Freeform: Shape 28">
            <a:extLst>
              <a:ext uri="{FF2B5EF4-FFF2-40B4-BE49-F238E27FC236}">
                <a16:creationId xmlns:a16="http://schemas.microsoft.com/office/drawing/2014/main" id="{8855BFA6-DD56-4407-AF0A-FCBB04510583}"/>
              </a:ext>
              <a:ext uri="{C183D7F6-B498-43B3-948B-1728B52AA6E4}">
                <adec:decorative xmlns:adec="http://schemas.microsoft.com/office/drawing/2017/decorative" val="1"/>
              </a:ext>
            </a:extLst>
          </p:cNvPr>
          <p:cNvSpPr/>
          <p:nvPr/>
        </p:nvSpPr>
        <p:spPr>
          <a:xfrm>
            <a:off x="3985174" y="1785568"/>
            <a:ext cx="102790" cy="99863"/>
          </a:xfrm>
          <a:custGeom>
            <a:avLst/>
            <a:gdLst>
              <a:gd name="connsiteX0" fmla="*/ 96048 w 96048"/>
              <a:gd name="connsiteY0" fmla="*/ 48032 h 96048"/>
              <a:gd name="connsiteX1" fmla="*/ 48016 w 96048"/>
              <a:gd name="connsiteY1" fmla="*/ 96048 h 96048"/>
              <a:gd name="connsiteX2" fmla="*/ 0 w 96048"/>
              <a:gd name="connsiteY2" fmla="*/ 48032 h 96048"/>
              <a:gd name="connsiteX3" fmla="*/ 48016 w 96048"/>
              <a:gd name="connsiteY3" fmla="*/ 0 h 96048"/>
              <a:gd name="connsiteX4" fmla="*/ 96048 w 96048"/>
              <a:gd name="connsiteY4" fmla="*/ 48032 h 96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48" h="96048">
                <a:moveTo>
                  <a:pt x="96048" y="48032"/>
                </a:moveTo>
                <a:cubicBezTo>
                  <a:pt x="96048" y="74552"/>
                  <a:pt x="74552" y="96048"/>
                  <a:pt x="48016" y="96048"/>
                </a:cubicBezTo>
                <a:cubicBezTo>
                  <a:pt x="21496" y="96048"/>
                  <a:pt x="0" y="74552"/>
                  <a:pt x="0" y="48032"/>
                </a:cubicBezTo>
                <a:cubicBezTo>
                  <a:pt x="0" y="21513"/>
                  <a:pt x="21496" y="0"/>
                  <a:pt x="48016" y="0"/>
                </a:cubicBezTo>
                <a:cubicBezTo>
                  <a:pt x="74536" y="0"/>
                  <a:pt x="96048" y="21513"/>
                  <a:pt x="96048" y="48032"/>
                </a:cubicBez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30" name="Freeform: Shape 29">
            <a:extLst>
              <a:ext uri="{FF2B5EF4-FFF2-40B4-BE49-F238E27FC236}">
                <a16:creationId xmlns:a16="http://schemas.microsoft.com/office/drawing/2014/main" id="{027CB686-61BF-4BAA-8E01-A682F71ED7E4}"/>
              </a:ext>
              <a:ext uri="{C183D7F6-B498-43B3-948B-1728B52AA6E4}">
                <adec:decorative xmlns:adec="http://schemas.microsoft.com/office/drawing/2017/decorative" val="1"/>
              </a:ext>
            </a:extLst>
          </p:cNvPr>
          <p:cNvSpPr/>
          <p:nvPr/>
        </p:nvSpPr>
        <p:spPr>
          <a:xfrm>
            <a:off x="4133015" y="1785568"/>
            <a:ext cx="102790" cy="99863"/>
          </a:xfrm>
          <a:custGeom>
            <a:avLst/>
            <a:gdLst>
              <a:gd name="connsiteX0" fmla="*/ 96048 w 96048"/>
              <a:gd name="connsiteY0" fmla="*/ 48032 h 96048"/>
              <a:gd name="connsiteX1" fmla="*/ 48016 w 96048"/>
              <a:gd name="connsiteY1" fmla="*/ 96048 h 96048"/>
              <a:gd name="connsiteX2" fmla="*/ 0 w 96048"/>
              <a:gd name="connsiteY2" fmla="*/ 48032 h 96048"/>
              <a:gd name="connsiteX3" fmla="*/ 48016 w 96048"/>
              <a:gd name="connsiteY3" fmla="*/ 0 h 96048"/>
              <a:gd name="connsiteX4" fmla="*/ 96048 w 96048"/>
              <a:gd name="connsiteY4" fmla="*/ 48032 h 96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48" h="96048">
                <a:moveTo>
                  <a:pt x="96048" y="48032"/>
                </a:moveTo>
                <a:cubicBezTo>
                  <a:pt x="96048" y="74552"/>
                  <a:pt x="74552" y="96048"/>
                  <a:pt x="48016" y="96048"/>
                </a:cubicBezTo>
                <a:cubicBezTo>
                  <a:pt x="21496" y="96048"/>
                  <a:pt x="0" y="74552"/>
                  <a:pt x="0" y="48032"/>
                </a:cubicBezTo>
                <a:cubicBezTo>
                  <a:pt x="0" y="21513"/>
                  <a:pt x="21496" y="0"/>
                  <a:pt x="48016" y="0"/>
                </a:cubicBezTo>
                <a:cubicBezTo>
                  <a:pt x="74552" y="0"/>
                  <a:pt x="96048" y="21513"/>
                  <a:pt x="96048" y="48032"/>
                </a:cubicBezTo>
                <a:close/>
              </a:path>
            </a:pathLst>
          </a:custGeom>
          <a:solidFill>
            <a:srgbClr val="CC3333"/>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pSp>
        <p:nvGrpSpPr>
          <p:cNvPr id="32" name="Graphic 1">
            <a:extLst>
              <a:ext uri="{FF2B5EF4-FFF2-40B4-BE49-F238E27FC236}">
                <a16:creationId xmlns:a16="http://schemas.microsoft.com/office/drawing/2014/main" id="{71836CEF-D756-4238-BC2B-FFD5C7495D9A}"/>
              </a:ext>
              <a:ext uri="{C183D7F6-B498-43B3-948B-1728B52AA6E4}">
                <adec:decorative xmlns:adec="http://schemas.microsoft.com/office/drawing/2017/decorative" val="1"/>
              </a:ext>
            </a:extLst>
          </p:cNvPr>
          <p:cNvGrpSpPr/>
          <p:nvPr/>
        </p:nvGrpSpPr>
        <p:grpSpPr>
          <a:xfrm>
            <a:off x="4513596" y="2006729"/>
            <a:ext cx="1991869" cy="2385501"/>
            <a:chOff x="5248800" y="2477126"/>
            <a:chExt cx="1861225" cy="2294379"/>
          </a:xfrm>
        </p:grpSpPr>
        <p:sp>
          <p:nvSpPr>
            <p:cNvPr id="85" name="Freeform: Shape 84">
              <a:extLst>
                <a:ext uri="{FF2B5EF4-FFF2-40B4-BE49-F238E27FC236}">
                  <a16:creationId xmlns:a16="http://schemas.microsoft.com/office/drawing/2014/main" id="{1CF9102A-E292-44F6-9172-D3D30953B6F8}"/>
                </a:ext>
              </a:extLst>
            </p:cNvPr>
            <p:cNvSpPr/>
            <p:nvPr/>
          </p:nvSpPr>
          <p:spPr>
            <a:xfrm>
              <a:off x="5281404" y="2477126"/>
              <a:ext cx="1828621" cy="2294379"/>
            </a:xfrm>
            <a:custGeom>
              <a:avLst/>
              <a:gdLst>
                <a:gd name="connsiteX0" fmla="*/ 1584953 w 1828621"/>
                <a:gd name="connsiteY0" fmla="*/ 1239396 h 2294379"/>
                <a:gd name="connsiteX1" fmla="*/ 1512750 w 1828621"/>
                <a:gd name="connsiteY1" fmla="*/ 1203906 h 2294379"/>
                <a:gd name="connsiteX2" fmla="*/ 1508982 w 1828621"/>
                <a:gd name="connsiteY2" fmla="*/ 776378 h 2294379"/>
                <a:gd name="connsiteX3" fmla="*/ 1369289 w 1828621"/>
                <a:gd name="connsiteY3" fmla="*/ 729503 h 2294379"/>
                <a:gd name="connsiteX4" fmla="*/ 1434332 w 1828621"/>
                <a:gd name="connsiteY4" fmla="*/ 636146 h 2294379"/>
                <a:gd name="connsiteX5" fmla="*/ 1462809 w 1828621"/>
                <a:gd name="connsiteY5" fmla="*/ 527523 h 2294379"/>
                <a:gd name="connsiteX6" fmla="*/ 1381831 w 1828621"/>
                <a:gd name="connsiteY6" fmla="*/ 331414 h 2294379"/>
                <a:gd name="connsiteX7" fmla="*/ 1376628 w 1828621"/>
                <a:gd name="connsiteY7" fmla="*/ 326015 h 2294379"/>
                <a:gd name="connsiteX8" fmla="*/ 1341334 w 1828621"/>
                <a:gd name="connsiteY8" fmla="*/ 293575 h 2294379"/>
                <a:gd name="connsiteX9" fmla="*/ 1264303 w 1828621"/>
                <a:gd name="connsiteY9" fmla="*/ 122192 h 2294379"/>
                <a:gd name="connsiteX10" fmla="*/ 984198 w 1828621"/>
                <a:gd name="connsiteY10" fmla="*/ 178 h 2294379"/>
                <a:gd name="connsiteX11" fmla="*/ 822699 w 1828621"/>
                <a:gd name="connsiteY11" fmla="*/ 58453 h 2294379"/>
                <a:gd name="connsiteX12" fmla="*/ 754866 w 1828621"/>
                <a:gd name="connsiteY12" fmla="*/ 165576 h 2294379"/>
                <a:gd name="connsiteX13" fmla="*/ 694699 w 1828621"/>
                <a:gd name="connsiteY13" fmla="*/ 241286 h 2294379"/>
                <a:gd name="connsiteX14" fmla="*/ 697717 w 1828621"/>
                <a:gd name="connsiteY14" fmla="*/ 262897 h 2294379"/>
                <a:gd name="connsiteX15" fmla="*/ 426044 w 1828621"/>
                <a:gd name="connsiteY15" fmla="*/ 599400 h 2294379"/>
                <a:gd name="connsiteX16" fmla="*/ 518097 w 1828621"/>
                <a:gd name="connsiteY16" fmla="*/ 927749 h 2294379"/>
                <a:gd name="connsiteX17" fmla="*/ 359044 w 1828621"/>
                <a:gd name="connsiteY17" fmla="*/ 1059206 h 2294379"/>
                <a:gd name="connsiteX18" fmla="*/ 336797 w 1828621"/>
                <a:gd name="connsiteY18" fmla="*/ 1236722 h 2294379"/>
                <a:gd name="connsiteX19" fmla="*/ 341250 w 1828621"/>
                <a:gd name="connsiteY19" fmla="*/ 1243490 h 2294379"/>
                <a:gd name="connsiteX20" fmla="*/ 322901 w 1828621"/>
                <a:gd name="connsiteY20" fmla="*/ 1255038 h 2294379"/>
                <a:gd name="connsiteX21" fmla="*/ 0 w 1828621"/>
                <a:gd name="connsiteY21" fmla="*/ 2097716 h 2294379"/>
                <a:gd name="connsiteX22" fmla="*/ 313980 w 1828621"/>
                <a:gd name="connsiteY22" fmla="*/ 2117744 h 2294379"/>
                <a:gd name="connsiteX23" fmla="*/ 365225 w 1828621"/>
                <a:gd name="connsiteY23" fmla="*/ 1984101 h 2294379"/>
                <a:gd name="connsiteX24" fmla="*/ 392691 w 1828621"/>
                <a:gd name="connsiteY24" fmla="*/ 2159416 h 2294379"/>
                <a:gd name="connsiteX25" fmla="*/ 980887 w 1828621"/>
                <a:gd name="connsiteY25" fmla="*/ 2294379 h 2294379"/>
                <a:gd name="connsiteX26" fmla="*/ 1534801 w 1828621"/>
                <a:gd name="connsiteY26" fmla="*/ 2175481 h 2294379"/>
                <a:gd name="connsiteX27" fmla="*/ 1538536 w 1828621"/>
                <a:gd name="connsiteY27" fmla="*/ 2005092 h 2294379"/>
                <a:gd name="connsiteX28" fmla="*/ 1604084 w 1828621"/>
                <a:gd name="connsiteY28" fmla="*/ 2141442 h 2294379"/>
                <a:gd name="connsiteX29" fmla="*/ 1828621 w 1828621"/>
                <a:gd name="connsiteY29" fmla="*/ 2106132 h 2294379"/>
                <a:gd name="connsiteX30" fmla="*/ 1584953 w 1828621"/>
                <a:gd name="connsiteY30" fmla="*/ 1239396 h 229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28621" h="2294379">
                  <a:moveTo>
                    <a:pt x="1584953" y="1239396"/>
                  </a:moveTo>
                  <a:cubicBezTo>
                    <a:pt x="1569035" y="1227621"/>
                    <a:pt x="1542923" y="1215470"/>
                    <a:pt x="1512750" y="1203906"/>
                  </a:cubicBezTo>
                  <a:cubicBezTo>
                    <a:pt x="1636818" y="1102133"/>
                    <a:pt x="1623966" y="882408"/>
                    <a:pt x="1508982" y="776378"/>
                  </a:cubicBezTo>
                  <a:cubicBezTo>
                    <a:pt x="1466691" y="737446"/>
                    <a:pt x="1421953" y="734886"/>
                    <a:pt x="1369289" y="729503"/>
                  </a:cubicBezTo>
                  <a:cubicBezTo>
                    <a:pt x="1378863" y="698189"/>
                    <a:pt x="1416946" y="667330"/>
                    <a:pt x="1434332" y="636146"/>
                  </a:cubicBezTo>
                  <a:cubicBezTo>
                    <a:pt x="1454312" y="600216"/>
                    <a:pt x="1460999" y="571037"/>
                    <a:pt x="1462809" y="527523"/>
                  </a:cubicBezTo>
                  <a:cubicBezTo>
                    <a:pt x="1466104" y="447801"/>
                    <a:pt x="1435360" y="387683"/>
                    <a:pt x="1381831" y="331414"/>
                  </a:cubicBezTo>
                  <a:cubicBezTo>
                    <a:pt x="1380086" y="329587"/>
                    <a:pt x="1378422" y="327826"/>
                    <a:pt x="1376628" y="326015"/>
                  </a:cubicBezTo>
                  <a:cubicBezTo>
                    <a:pt x="1365293" y="314468"/>
                    <a:pt x="1353517" y="303671"/>
                    <a:pt x="1341334" y="293575"/>
                  </a:cubicBezTo>
                  <a:cubicBezTo>
                    <a:pt x="1345215" y="237192"/>
                    <a:pt x="1306790" y="171627"/>
                    <a:pt x="1264303" y="122192"/>
                  </a:cubicBezTo>
                  <a:cubicBezTo>
                    <a:pt x="1189017" y="34625"/>
                    <a:pt x="1095692" y="-2937"/>
                    <a:pt x="984198" y="178"/>
                  </a:cubicBezTo>
                  <a:cubicBezTo>
                    <a:pt x="932692" y="1646"/>
                    <a:pt x="861157" y="23583"/>
                    <a:pt x="822699" y="58453"/>
                  </a:cubicBezTo>
                  <a:cubicBezTo>
                    <a:pt x="792623" y="85658"/>
                    <a:pt x="760999" y="101919"/>
                    <a:pt x="754866" y="165576"/>
                  </a:cubicBezTo>
                  <a:cubicBezTo>
                    <a:pt x="698288" y="170061"/>
                    <a:pt x="690606" y="200642"/>
                    <a:pt x="694699" y="241286"/>
                  </a:cubicBezTo>
                  <a:cubicBezTo>
                    <a:pt x="695450" y="248250"/>
                    <a:pt x="696510" y="255476"/>
                    <a:pt x="697717" y="262897"/>
                  </a:cubicBezTo>
                  <a:cubicBezTo>
                    <a:pt x="567043" y="335100"/>
                    <a:pt x="462905" y="451699"/>
                    <a:pt x="426044" y="599400"/>
                  </a:cubicBezTo>
                  <a:cubicBezTo>
                    <a:pt x="393457" y="730025"/>
                    <a:pt x="387863" y="871790"/>
                    <a:pt x="518097" y="927749"/>
                  </a:cubicBezTo>
                  <a:cubicBezTo>
                    <a:pt x="488984" y="915288"/>
                    <a:pt x="377882" y="1036486"/>
                    <a:pt x="359044" y="1059206"/>
                  </a:cubicBezTo>
                  <a:cubicBezTo>
                    <a:pt x="320243" y="1106194"/>
                    <a:pt x="302155" y="1180518"/>
                    <a:pt x="336797" y="1236722"/>
                  </a:cubicBezTo>
                  <a:cubicBezTo>
                    <a:pt x="338200" y="1239005"/>
                    <a:pt x="339717" y="1241256"/>
                    <a:pt x="341250" y="1243490"/>
                  </a:cubicBezTo>
                  <a:cubicBezTo>
                    <a:pt x="335183" y="1247029"/>
                    <a:pt x="329066" y="1250862"/>
                    <a:pt x="322901" y="1255038"/>
                  </a:cubicBezTo>
                  <a:cubicBezTo>
                    <a:pt x="292810" y="1275409"/>
                    <a:pt x="103013" y="1804025"/>
                    <a:pt x="0" y="2097716"/>
                  </a:cubicBezTo>
                  <a:cubicBezTo>
                    <a:pt x="78059" y="2171827"/>
                    <a:pt x="219758" y="2064134"/>
                    <a:pt x="313980" y="2117744"/>
                  </a:cubicBezTo>
                  <a:cubicBezTo>
                    <a:pt x="330012" y="2077002"/>
                    <a:pt x="347366" y="2031661"/>
                    <a:pt x="365225" y="1984101"/>
                  </a:cubicBezTo>
                  <a:cubicBezTo>
                    <a:pt x="374032" y="2042849"/>
                    <a:pt x="383231" y="2101712"/>
                    <a:pt x="392691" y="2159416"/>
                  </a:cubicBezTo>
                  <a:cubicBezTo>
                    <a:pt x="570353" y="2245890"/>
                    <a:pt x="769969" y="2294379"/>
                    <a:pt x="980887" y="2294379"/>
                  </a:cubicBezTo>
                  <a:cubicBezTo>
                    <a:pt x="1178334" y="2294379"/>
                    <a:pt x="1365847" y="2251859"/>
                    <a:pt x="1534801" y="2175481"/>
                  </a:cubicBezTo>
                  <a:lnTo>
                    <a:pt x="1538536" y="2005092"/>
                  </a:lnTo>
                  <a:lnTo>
                    <a:pt x="1604084" y="2141442"/>
                  </a:lnTo>
                  <a:cubicBezTo>
                    <a:pt x="1679811" y="2101809"/>
                    <a:pt x="1762224" y="2158894"/>
                    <a:pt x="1828621" y="2106132"/>
                  </a:cubicBezTo>
                  <a:cubicBezTo>
                    <a:pt x="1820711" y="1751296"/>
                    <a:pt x="1648300" y="1286254"/>
                    <a:pt x="1584953" y="1239396"/>
                  </a:cubicBezTo>
                  <a:close/>
                </a:path>
              </a:pathLst>
            </a:custGeom>
            <a:solidFill>
              <a:srgbClr val="091D50">
                <a:alpha val="20000"/>
              </a:srgbClr>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pSp>
          <p:nvGrpSpPr>
            <p:cNvPr id="86" name="Graphic 1">
              <a:extLst>
                <a:ext uri="{FF2B5EF4-FFF2-40B4-BE49-F238E27FC236}">
                  <a16:creationId xmlns:a16="http://schemas.microsoft.com/office/drawing/2014/main" id="{A2B9B5E1-770A-4143-84F9-4FE2E4F08A71}"/>
                </a:ext>
              </a:extLst>
            </p:cNvPr>
            <p:cNvGrpSpPr/>
            <p:nvPr/>
          </p:nvGrpSpPr>
          <p:grpSpPr>
            <a:xfrm>
              <a:off x="5248800" y="2477126"/>
              <a:ext cx="1828588" cy="2294378"/>
              <a:chOff x="5248800" y="2477126"/>
              <a:chExt cx="1828588" cy="2294378"/>
            </a:xfrm>
          </p:grpSpPr>
          <p:sp>
            <p:nvSpPr>
              <p:cNvPr id="87" name="Freeform: Shape 86">
                <a:extLst>
                  <a:ext uri="{FF2B5EF4-FFF2-40B4-BE49-F238E27FC236}">
                    <a16:creationId xmlns:a16="http://schemas.microsoft.com/office/drawing/2014/main" id="{786161C8-A245-47FB-9337-D67F607B12B8}"/>
                  </a:ext>
                </a:extLst>
              </p:cNvPr>
              <p:cNvSpPr/>
              <p:nvPr/>
            </p:nvSpPr>
            <p:spPr>
              <a:xfrm>
                <a:off x="5567159" y="2657986"/>
                <a:ext cx="1282257" cy="1287737"/>
              </a:xfrm>
              <a:custGeom>
                <a:avLst/>
                <a:gdLst>
                  <a:gd name="connsiteX0" fmla="*/ 1063456 w 1282257"/>
                  <a:gd name="connsiteY0" fmla="*/ 150537 h 1287737"/>
                  <a:gd name="connsiteX1" fmla="*/ 1144434 w 1282257"/>
                  <a:gd name="connsiteY1" fmla="*/ 346646 h 1287737"/>
                  <a:gd name="connsiteX2" fmla="*/ 1115958 w 1282257"/>
                  <a:gd name="connsiteY2" fmla="*/ 455269 h 1287737"/>
                  <a:gd name="connsiteX3" fmla="*/ 1050914 w 1282257"/>
                  <a:gd name="connsiteY3" fmla="*/ 548626 h 1287737"/>
                  <a:gd name="connsiteX4" fmla="*/ 1190607 w 1282257"/>
                  <a:gd name="connsiteY4" fmla="*/ 595501 h 1287737"/>
                  <a:gd name="connsiteX5" fmla="*/ 1120687 w 1282257"/>
                  <a:gd name="connsiteY5" fmla="*/ 1063070 h 1287737"/>
                  <a:gd name="connsiteX6" fmla="*/ 1012847 w 1282257"/>
                  <a:gd name="connsiteY6" fmla="*/ 1064962 h 1287737"/>
                  <a:gd name="connsiteX7" fmla="*/ 1101931 w 1282257"/>
                  <a:gd name="connsiteY7" fmla="*/ 1217523 h 1287737"/>
                  <a:gd name="connsiteX8" fmla="*/ 781329 w 1282257"/>
                  <a:gd name="connsiteY8" fmla="*/ 1286873 h 1287737"/>
                  <a:gd name="connsiteX9" fmla="*/ 431794 w 1282257"/>
                  <a:gd name="connsiteY9" fmla="*/ 1225825 h 1287737"/>
                  <a:gd name="connsiteX10" fmla="*/ 326857 w 1282257"/>
                  <a:gd name="connsiteY10" fmla="*/ 980053 h 1287737"/>
                  <a:gd name="connsiteX11" fmla="*/ 198059 w 1282257"/>
                  <a:gd name="connsiteY11" fmla="*/ 1134507 h 1287737"/>
                  <a:gd name="connsiteX12" fmla="*/ 18423 w 1282257"/>
                  <a:gd name="connsiteY12" fmla="*/ 1055844 h 1287737"/>
                  <a:gd name="connsiteX13" fmla="*/ 40669 w 1282257"/>
                  <a:gd name="connsiteY13" fmla="*/ 878329 h 1287737"/>
                  <a:gd name="connsiteX14" fmla="*/ 199722 w 1282257"/>
                  <a:gd name="connsiteY14" fmla="*/ 746872 h 1287737"/>
                  <a:gd name="connsiteX15" fmla="*/ 107670 w 1282257"/>
                  <a:gd name="connsiteY15" fmla="*/ 418523 h 1287737"/>
                  <a:gd name="connsiteX16" fmla="*/ 1058270 w 1282257"/>
                  <a:gd name="connsiteY16" fmla="*/ 145138 h 1287737"/>
                  <a:gd name="connsiteX17" fmla="*/ 1063456 w 1282257"/>
                  <a:gd name="connsiteY17" fmla="*/ 150537 h 128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82257" h="1287737">
                    <a:moveTo>
                      <a:pt x="1063456" y="150537"/>
                    </a:moveTo>
                    <a:cubicBezTo>
                      <a:pt x="1116985" y="206822"/>
                      <a:pt x="1147729" y="266940"/>
                      <a:pt x="1144434" y="346646"/>
                    </a:cubicBezTo>
                    <a:cubicBezTo>
                      <a:pt x="1142624" y="390160"/>
                      <a:pt x="1135937" y="419338"/>
                      <a:pt x="1115958" y="455269"/>
                    </a:cubicBezTo>
                    <a:cubicBezTo>
                      <a:pt x="1098555" y="486453"/>
                      <a:pt x="1060488" y="517311"/>
                      <a:pt x="1050914" y="548626"/>
                    </a:cubicBezTo>
                    <a:cubicBezTo>
                      <a:pt x="1103595" y="554008"/>
                      <a:pt x="1148316" y="556569"/>
                      <a:pt x="1190607" y="595501"/>
                    </a:cubicBezTo>
                    <a:cubicBezTo>
                      <a:pt x="1324788" y="719243"/>
                      <a:pt x="1319911" y="997781"/>
                      <a:pt x="1120687" y="1063070"/>
                    </a:cubicBezTo>
                    <a:cubicBezTo>
                      <a:pt x="1087627" y="1073818"/>
                      <a:pt x="1042433" y="1078189"/>
                      <a:pt x="1012847" y="1064962"/>
                    </a:cubicBezTo>
                    <a:cubicBezTo>
                      <a:pt x="1080696" y="1028868"/>
                      <a:pt x="1159880" y="1155562"/>
                      <a:pt x="1101931" y="1217523"/>
                    </a:cubicBezTo>
                    <a:cubicBezTo>
                      <a:pt x="1033887" y="1290281"/>
                      <a:pt x="873659" y="1286449"/>
                      <a:pt x="781329" y="1286873"/>
                    </a:cubicBezTo>
                    <a:cubicBezTo>
                      <a:pt x="675348" y="1287297"/>
                      <a:pt x="515039" y="1298534"/>
                      <a:pt x="431794" y="1225825"/>
                    </a:cubicBezTo>
                    <a:cubicBezTo>
                      <a:pt x="368154" y="1170176"/>
                      <a:pt x="337997" y="1057557"/>
                      <a:pt x="326857" y="980053"/>
                    </a:cubicBezTo>
                    <a:cubicBezTo>
                      <a:pt x="297793" y="1039730"/>
                      <a:pt x="267033" y="1114902"/>
                      <a:pt x="198059" y="1134507"/>
                    </a:cubicBezTo>
                    <a:cubicBezTo>
                      <a:pt x="131091" y="1153589"/>
                      <a:pt x="53293" y="1112407"/>
                      <a:pt x="18423" y="1055844"/>
                    </a:cubicBezTo>
                    <a:cubicBezTo>
                      <a:pt x="-16219" y="999641"/>
                      <a:pt x="1852" y="925301"/>
                      <a:pt x="40669" y="878329"/>
                    </a:cubicBezTo>
                    <a:cubicBezTo>
                      <a:pt x="59507" y="855609"/>
                      <a:pt x="170609" y="734411"/>
                      <a:pt x="199722" y="746872"/>
                    </a:cubicBezTo>
                    <a:cubicBezTo>
                      <a:pt x="69489" y="690913"/>
                      <a:pt x="75066" y="549148"/>
                      <a:pt x="107670" y="418523"/>
                    </a:cubicBezTo>
                    <a:cubicBezTo>
                      <a:pt x="205170" y="27822"/>
                      <a:pt x="773289" y="-145209"/>
                      <a:pt x="1058270" y="145138"/>
                    </a:cubicBezTo>
                    <a:cubicBezTo>
                      <a:pt x="1060048" y="146965"/>
                      <a:pt x="1061711" y="148710"/>
                      <a:pt x="1063456" y="150537"/>
                    </a:cubicBezTo>
                    <a:close/>
                  </a:path>
                </a:pathLst>
              </a:custGeom>
              <a:solidFill>
                <a:srgbClr val="2E3154"/>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88" name="Freeform: Shape 87">
                <a:extLst>
                  <a:ext uri="{FF2B5EF4-FFF2-40B4-BE49-F238E27FC236}">
                    <a16:creationId xmlns:a16="http://schemas.microsoft.com/office/drawing/2014/main" id="{869CD635-B17C-48A3-A21C-C99DD26FC278}"/>
                  </a:ext>
                </a:extLst>
              </p:cNvPr>
              <p:cNvSpPr/>
              <p:nvPr/>
            </p:nvSpPr>
            <p:spPr>
              <a:xfrm>
                <a:off x="5832538" y="2981092"/>
                <a:ext cx="855105" cy="1234586"/>
              </a:xfrm>
              <a:custGeom>
                <a:avLst/>
                <a:gdLst>
                  <a:gd name="connsiteX0" fmla="*/ 268873 w 855105"/>
                  <a:gd name="connsiteY0" fmla="*/ 26573 h 1234586"/>
                  <a:gd name="connsiteX1" fmla="*/ 234916 w 855105"/>
                  <a:gd name="connsiteY1" fmla="*/ 377104 h 1234586"/>
                  <a:gd name="connsiteX2" fmla="*/ 13005 w 855105"/>
                  <a:gd name="connsiteY2" fmla="*/ 649249 h 1234586"/>
                  <a:gd name="connsiteX3" fmla="*/ 288494 w 855105"/>
                  <a:gd name="connsiteY3" fmla="*/ 1177882 h 1234586"/>
                  <a:gd name="connsiteX4" fmla="*/ 445378 w 855105"/>
                  <a:gd name="connsiteY4" fmla="*/ 1229633 h 1234586"/>
                  <a:gd name="connsiteX5" fmla="*/ 634621 w 855105"/>
                  <a:gd name="connsiteY5" fmla="*/ 1229486 h 1234586"/>
                  <a:gd name="connsiteX6" fmla="*/ 838754 w 855105"/>
                  <a:gd name="connsiteY6" fmla="*/ 736685 h 1234586"/>
                  <a:gd name="connsiteX7" fmla="*/ 565010 w 855105"/>
                  <a:gd name="connsiteY7" fmla="*/ 251730 h 1234586"/>
                  <a:gd name="connsiteX8" fmla="*/ 268873 w 855105"/>
                  <a:gd name="connsiteY8" fmla="*/ 26573 h 1234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5105" h="1234586">
                    <a:moveTo>
                      <a:pt x="268873" y="26573"/>
                    </a:moveTo>
                    <a:cubicBezTo>
                      <a:pt x="229404" y="62895"/>
                      <a:pt x="249563" y="315257"/>
                      <a:pt x="234916" y="377104"/>
                    </a:cubicBezTo>
                    <a:cubicBezTo>
                      <a:pt x="202166" y="515541"/>
                      <a:pt x="118399" y="562905"/>
                      <a:pt x="13005" y="649249"/>
                    </a:cubicBezTo>
                    <a:cubicBezTo>
                      <a:pt x="-55838" y="705632"/>
                      <a:pt x="165160" y="1146567"/>
                      <a:pt x="288494" y="1177882"/>
                    </a:cubicBezTo>
                    <a:cubicBezTo>
                      <a:pt x="342806" y="1191696"/>
                      <a:pt x="385439" y="1221135"/>
                      <a:pt x="445378" y="1229633"/>
                    </a:cubicBezTo>
                    <a:cubicBezTo>
                      <a:pt x="507714" y="1238473"/>
                      <a:pt x="574209" y="1233596"/>
                      <a:pt x="634621" y="1229486"/>
                    </a:cubicBezTo>
                    <a:cubicBezTo>
                      <a:pt x="743162" y="1222212"/>
                      <a:pt x="907679" y="793590"/>
                      <a:pt x="838754" y="736685"/>
                    </a:cubicBezTo>
                    <a:cubicBezTo>
                      <a:pt x="680418" y="605995"/>
                      <a:pt x="543824" y="470135"/>
                      <a:pt x="565010" y="251730"/>
                    </a:cubicBezTo>
                    <a:cubicBezTo>
                      <a:pt x="581141" y="85762"/>
                      <a:pt x="365150" y="-62038"/>
                      <a:pt x="268873" y="26573"/>
                    </a:cubicBezTo>
                    <a:close/>
                  </a:path>
                </a:pathLst>
              </a:custGeom>
              <a:solidFill>
                <a:srgbClr val="ECB4A0"/>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89" name="Freeform: Shape 88">
                <a:extLst>
                  <a:ext uri="{FF2B5EF4-FFF2-40B4-BE49-F238E27FC236}">
                    <a16:creationId xmlns:a16="http://schemas.microsoft.com/office/drawing/2014/main" id="{55AEA846-D150-4C67-BB9F-4AB8B316BC6E}"/>
                  </a:ext>
                </a:extLst>
              </p:cNvPr>
              <p:cNvSpPr/>
              <p:nvPr/>
            </p:nvSpPr>
            <p:spPr>
              <a:xfrm>
                <a:off x="6064192" y="3028193"/>
                <a:ext cx="337100" cy="363273"/>
              </a:xfrm>
              <a:custGeom>
                <a:avLst/>
                <a:gdLst>
                  <a:gd name="connsiteX0" fmla="*/ 0 w 337100"/>
                  <a:gd name="connsiteY0" fmla="*/ 187536 h 363273"/>
                  <a:gd name="connsiteX1" fmla="*/ 12086 w 337100"/>
                  <a:gd name="connsiteY1" fmla="*/ 42477 h 363273"/>
                  <a:gd name="connsiteX2" fmla="*/ 336341 w 337100"/>
                  <a:gd name="connsiteY2" fmla="*/ 172841 h 363273"/>
                  <a:gd name="connsiteX3" fmla="*/ 335085 w 337100"/>
                  <a:gd name="connsiteY3" fmla="*/ 203096 h 363273"/>
                  <a:gd name="connsiteX4" fmla="*/ 172003 w 337100"/>
                  <a:gd name="connsiteY4" fmla="*/ 362964 h 363273"/>
                  <a:gd name="connsiteX5" fmla="*/ 0 w 337100"/>
                  <a:gd name="connsiteY5" fmla="*/ 187536 h 36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100" h="363273">
                    <a:moveTo>
                      <a:pt x="0" y="187536"/>
                    </a:moveTo>
                    <a:lnTo>
                      <a:pt x="12086" y="42477"/>
                    </a:lnTo>
                    <a:cubicBezTo>
                      <a:pt x="108379" y="-46101"/>
                      <a:pt x="352438" y="6938"/>
                      <a:pt x="336341" y="172841"/>
                    </a:cubicBezTo>
                    <a:cubicBezTo>
                      <a:pt x="336178" y="173999"/>
                      <a:pt x="335199" y="202019"/>
                      <a:pt x="335085" y="203096"/>
                    </a:cubicBezTo>
                    <a:cubicBezTo>
                      <a:pt x="318563" y="275691"/>
                      <a:pt x="262702" y="357827"/>
                      <a:pt x="172003" y="362964"/>
                    </a:cubicBezTo>
                    <a:cubicBezTo>
                      <a:pt x="65174" y="369015"/>
                      <a:pt x="30304" y="285232"/>
                      <a:pt x="0" y="187536"/>
                    </a:cubicBezTo>
                    <a:close/>
                  </a:path>
                </a:pathLst>
              </a:custGeom>
              <a:solidFill>
                <a:srgbClr val="ECB4A0"/>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90" name="Freeform: Shape 89">
                <a:extLst>
                  <a:ext uri="{FF2B5EF4-FFF2-40B4-BE49-F238E27FC236}">
                    <a16:creationId xmlns:a16="http://schemas.microsoft.com/office/drawing/2014/main" id="{8570D32E-880A-4593-90E1-A87C8D6C781B}"/>
                  </a:ext>
                </a:extLst>
              </p:cNvPr>
              <p:cNvSpPr/>
              <p:nvPr/>
            </p:nvSpPr>
            <p:spPr>
              <a:xfrm>
                <a:off x="5992910" y="2543385"/>
                <a:ext cx="544053" cy="787817"/>
              </a:xfrm>
              <a:custGeom>
                <a:avLst/>
                <a:gdLst>
                  <a:gd name="connsiteX0" fmla="*/ 543908 w 544053"/>
                  <a:gd name="connsiteY0" fmla="*/ 271401 h 787817"/>
                  <a:gd name="connsiteX1" fmla="*/ 257084 w 544053"/>
                  <a:gd name="connsiteY1" fmla="*/ 787802 h 787817"/>
                  <a:gd name="connsiteX2" fmla="*/ 1215 w 544053"/>
                  <a:gd name="connsiteY2" fmla="*/ 296176 h 787817"/>
                  <a:gd name="connsiteX3" fmla="*/ 292769 w 544053"/>
                  <a:gd name="connsiteY3" fmla="*/ 6 h 787817"/>
                  <a:gd name="connsiteX4" fmla="*/ 543908 w 544053"/>
                  <a:gd name="connsiteY4" fmla="*/ 271401 h 787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053" h="787817">
                    <a:moveTo>
                      <a:pt x="543908" y="271401"/>
                    </a:moveTo>
                    <a:cubicBezTo>
                      <a:pt x="543908" y="271401"/>
                      <a:pt x="477152" y="785029"/>
                      <a:pt x="257084" y="787802"/>
                    </a:cubicBezTo>
                    <a:cubicBezTo>
                      <a:pt x="59898" y="790281"/>
                      <a:pt x="8261" y="498727"/>
                      <a:pt x="1215" y="296176"/>
                    </a:cubicBezTo>
                    <a:cubicBezTo>
                      <a:pt x="-6711" y="69421"/>
                      <a:pt x="16922" y="1670"/>
                      <a:pt x="292769" y="6"/>
                    </a:cubicBezTo>
                    <a:cubicBezTo>
                      <a:pt x="558603" y="-1494"/>
                      <a:pt x="543908" y="271401"/>
                      <a:pt x="543908" y="271401"/>
                    </a:cubicBezTo>
                    <a:close/>
                  </a:path>
                </a:pathLst>
              </a:custGeom>
              <a:solidFill>
                <a:srgbClr val="ECB4A0"/>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91" name="Freeform: Shape 90">
                <a:extLst>
                  <a:ext uri="{FF2B5EF4-FFF2-40B4-BE49-F238E27FC236}">
                    <a16:creationId xmlns:a16="http://schemas.microsoft.com/office/drawing/2014/main" id="{6F15E15F-74FB-4326-A39B-60542D3BC433}"/>
                  </a:ext>
                </a:extLst>
              </p:cNvPr>
              <p:cNvSpPr/>
              <p:nvPr/>
            </p:nvSpPr>
            <p:spPr>
              <a:xfrm>
                <a:off x="5903463" y="2477126"/>
                <a:ext cx="702645" cy="518892"/>
              </a:xfrm>
              <a:custGeom>
                <a:avLst/>
                <a:gdLst>
                  <a:gd name="connsiteX0" fmla="*/ 40004 w 702645"/>
                  <a:gd name="connsiteY0" fmla="*/ 241286 h 518892"/>
                  <a:gd name="connsiteX1" fmla="*/ 48110 w 702645"/>
                  <a:gd name="connsiteY1" fmla="*/ 292988 h 518892"/>
                  <a:gd name="connsiteX2" fmla="*/ 29533 w 702645"/>
                  <a:gd name="connsiteY2" fmla="*/ 388727 h 518892"/>
                  <a:gd name="connsiteX3" fmla="*/ 96126 w 702645"/>
                  <a:gd name="connsiteY3" fmla="*/ 404612 h 518892"/>
                  <a:gd name="connsiteX4" fmla="*/ 165149 w 702645"/>
                  <a:gd name="connsiteY4" fmla="*/ 396164 h 518892"/>
                  <a:gd name="connsiteX5" fmla="*/ 218775 w 702645"/>
                  <a:gd name="connsiteY5" fmla="*/ 346093 h 518892"/>
                  <a:gd name="connsiteX6" fmla="*/ 266482 w 702645"/>
                  <a:gd name="connsiteY6" fmla="*/ 275928 h 518892"/>
                  <a:gd name="connsiteX7" fmla="*/ 532869 w 702645"/>
                  <a:gd name="connsiteY7" fmla="*/ 376951 h 518892"/>
                  <a:gd name="connsiteX8" fmla="*/ 588388 w 702645"/>
                  <a:gd name="connsiteY8" fmla="*/ 502634 h 518892"/>
                  <a:gd name="connsiteX9" fmla="*/ 699914 w 702645"/>
                  <a:gd name="connsiteY9" fmla="*/ 480681 h 518892"/>
                  <a:gd name="connsiteX10" fmla="*/ 653529 w 702645"/>
                  <a:gd name="connsiteY10" fmla="*/ 360674 h 518892"/>
                  <a:gd name="connsiteX11" fmla="*/ 609640 w 702645"/>
                  <a:gd name="connsiteY11" fmla="*/ 122192 h 518892"/>
                  <a:gd name="connsiteX12" fmla="*/ 329535 w 702645"/>
                  <a:gd name="connsiteY12" fmla="*/ 178 h 518892"/>
                  <a:gd name="connsiteX13" fmla="*/ 168036 w 702645"/>
                  <a:gd name="connsiteY13" fmla="*/ 58453 h 518892"/>
                  <a:gd name="connsiteX14" fmla="*/ 100203 w 702645"/>
                  <a:gd name="connsiteY14" fmla="*/ 165576 h 518892"/>
                  <a:gd name="connsiteX15" fmla="*/ 40004 w 702645"/>
                  <a:gd name="connsiteY15" fmla="*/ 241286 h 51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2645" h="518892">
                    <a:moveTo>
                      <a:pt x="40004" y="241286"/>
                    </a:moveTo>
                    <a:cubicBezTo>
                      <a:pt x="41732" y="257384"/>
                      <a:pt x="45141" y="274868"/>
                      <a:pt x="48110" y="292988"/>
                    </a:cubicBezTo>
                    <a:cubicBezTo>
                      <a:pt x="-13704" y="289090"/>
                      <a:pt x="-11519" y="362761"/>
                      <a:pt x="29533" y="388727"/>
                    </a:cubicBezTo>
                    <a:cubicBezTo>
                      <a:pt x="47164" y="399866"/>
                      <a:pt x="74417" y="402525"/>
                      <a:pt x="96126" y="404612"/>
                    </a:cubicBezTo>
                    <a:cubicBezTo>
                      <a:pt x="117867" y="406716"/>
                      <a:pt x="146556" y="407287"/>
                      <a:pt x="165149" y="396164"/>
                    </a:cubicBezTo>
                    <a:cubicBezTo>
                      <a:pt x="184867" y="384356"/>
                      <a:pt x="202417" y="362272"/>
                      <a:pt x="218775" y="346093"/>
                    </a:cubicBezTo>
                    <a:cubicBezTo>
                      <a:pt x="238608" y="326472"/>
                      <a:pt x="262453" y="305269"/>
                      <a:pt x="266482" y="275928"/>
                    </a:cubicBezTo>
                    <a:cubicBezTo>
                      <a:pt x="316291" y="374097"/>
                      <a:pt x="433037" y="395039"/>
                      <a:pt x="532869" y="376951"/>
                    </a:cubicBezTo>
                    <a:cubicBezTo>
                      <a:pt x="544466" y="435356"/>
                      <a:pt x="532511" y="466378"/>
                      <a:pt x="588388" y="502634"/>
                    </a:cubicBezTo>
                    <a:cubicBezTo>
                      <a:pt x="642341" y="537651"/>
                      <a:pt x="653138" y="509419"/>
                      <a:pt x="699914" y="480681"/>
                    </a:cubicBezTo>
                    <a:cubicBezTo>
                      <a:pt x="712440" y="434476"/>
                      <a:pt x="679266" y="382072"/>
                      <a:pt x="653529" y="360674"/>
                    </a:cubicBezTo>
                    <a:cubicBezTo>
                      <a:pt x="723710" y="298207"/>
                      <a:pt x="670883" y="193433"/>
                      <a:pt x="609640" y="122192"/>
                    </a:cubicBezTo>
                    <a:cubicBezTo>
                      <a:pt x="534354" y="34625"/>
                      <a:pt x="441029" y="-2937"/>
                      <a:pt x="329535" y="178"/>
                    </a:cubicBezTo>
                    <a:cubicBezTo>
                      <a:pt x="278029" y="1646"/>
                      <a:pt x="206494" y="23583"/>
                      <a:pt x="168036" y="58453"/>
                    </a:cubicBezTo>
                    <a:cubicBezTo>
                      <a:pt x="137960" y="85658"/>
                      <a:pt x="106336" y="101919"/>
                      <a:pt x="100203" y="165576"/>
                    </a:cubicBezTo>
                    <a:cubicBezTo>
                      <a:pt x="43592" y="170045"/>
                      <a:pt x="35910" y="200626"/>
                      <a:pt x="40004" y="241286"/>
                    </a:cubicBezTo>
                    <a:close/>
                  </a:path>
                </a:pathLst>
              </a:custGeom>
              <a:solidFill>
                <a:srgbClr val="2E3154"/>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92" name="Freeform: Shape 91">
                <a:extLst>
                  <a:ext uri="{FF2B5EF4-FFF2-40B4-BE49-F238E27FC236}">
                    <a16:creationId xmlns:a16="http://schemas.microsoft.com/office/drawing/2014/main" id="{BE5D3251-DCBE-4A70-8E19-95970CAF5868}"/>
                  </a:ext>
                </a:extLst>
              </p:cNvPr>
              <p:cNvSpPr/>
              <p:nvPr/>
            </p:nvSpPr>
            <p:spPr>
              <a:xfrm>
                <a:off x="5248800" y="3579340"/>
                <a:ext cx="1828588" cy="1192164"/>
              </a:xfrm>
              <a:custGeom>
                <a:avLst/>
                <a:gdLst>
                  <a:gd name="connsiteX0" fmla="*/ 1538503 w 1828588"/>
                  <a:gd name="connsiteY0" fmla="*/ 902861 h 1192164"/>
                  <a:gd name="connsiteX1" fmla="*/ 1604052 w 1828588"/>
                  <a:gd name="connsiteY1" fmla="*/ 1039211 h 1192164"/>
                  <a:gd name="connsiteX2" fmla="*/ 1828589 w 1828588"/>
                  <a:gd name="connsiteY2" fmla="*/ 1003900 h 1192164"/>
                  <a:gd name="connsiteX3" fmla="*/ 1584953 w 1828588"/>
                  <a:gd name="connsiteY3" fmla="*/ 137182 h 1192164"/>
                  <a:gd name="connsiteX4" fmla="*/ 1297167 w 1828588"/>
                  <a:gd name="connsiteY4" fmla="*/ 37839 h 1192164"/>
                  <a:gd name="connsiteX5" fmla="*/ 654316 w 1828588"/>
                  <a:gd name="connsiteY5" fmla="*/ 0 h 1192164"/>
                  <a:gd name="connsiteX6" fmla="*/ 407011 w 1828588"/>
                  <a:gd name="connsiteY6" fmla="*/ 115114 h 1192164"/>
                  <a:gd name="connsiteX7" fmla="*/ 322901 w 1828588"/>
                  <a:gd name="connsiteY7" fmla="*/ 152823 h 1192164"/>
                  <a:gd name="connsiteX8" fmla="*/ 0 w 1828588"/>
                  <a:gd name="connsiteY8" fmla="*/ 995501 h 1192164"/>
                  <a:gd name="connsiteX9" fmla="*/ 313980 w 1828588"/>
                  <a:gd name="connsiteY9" fmla="*/ 1015529 h 1192164"/>
                  <a:gd name="connsiteX10" fmla="*/ 365225 w 1828588"/>
                  <a:gd name="connsiteY10" fmla="*/ 881887 h 1192164"/>
                  <a:gd name="connsiteX11" fmla="*/ 392691 w 1828588"/>
                  <a:gd name="connsiteY11" fmla="*/ 1057201 h 1192164"/>
                  <a:gd name="connsiteX12" fmla="*/ 980887 w 1828588"/>
                  <a:gd name="connsiteY12" fmla="*/ 1192164 h 1192164"/>
                  <a:gd name="connsiteX13" fmla="*/ 1534801 w 1828588"/>
                  <a:gd name="connsiteY13" fmla="*/ 1073266 h 1192164"/>
                  <a:gd name="connsiteX14" fmla="*/ 1538503 w 1828588"/>
                  <a:gd name="connsiteY14" fmla="*/ 902861 h 1192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588" h="1192164">
                    <a:moveTo>
                      <a:pt x="1538503" y="902861"/>
                    </a:moveTo>
                    <a:lnTo>
                      <a:pt x="1604052" y="1039211"/>
                    </a:lnTo>
                    <a:cubicBezTo>
                      <a:pt x="1679778" y="999578"/>
                      <a:pt x="1762192" y="1056663"/>
                      <a:pt x="1828589" y="1003900"/>
                    </a:cubicBezTo>
                    <a:cubicBezTo>
                      <a:pt x="1820711" y="649097"/>
                      <a:pt x="1648300" y="184056"/>
                      <a:pt x="1584953" y="137182"/>
                    </a:cubicBezTo>
                    <a:cubicBezTo>
                      <a:pt x="1521606" y="90307"/>
                      <a:pt x="1297167" y="37839"/>
                      <a:pt x="1297167" y="37839"/>
                    </a:cubicBezTo>
                    <a:cubicBezTo>
                      <a:pt x="1297167" y="37839"/>
                      <a:pt x="990722" y="266094"/>
                      <a:pt x="654316" y="0"/>
                    </a:cubicBezTo>
                    <a:cubicBezTo>
                      <a:pt x="654316" y="0"/>
                      <a:pt x="515553" y="57296"/>
                      <a:pt x="407011" y="115114"/>
                    </a:cubicBezTo>
                    <a:cubicBezTo>
                      <a:pt x="381127" y="119975"/>
                      <a:pt x="352471" y="132843"/>
                      <a:pt x="322901" y="152823"/>
                    </a:cubicBezTo>
                    <a:cubicBezTo>
                      <a:pt x="292810" y="173194"/>
                      <a:pt x="103013" y="701810"/>
                      <a:pt x="0" y="995501"/>
                    </a:cubicBezTo>
                    <a:cubicBezTo>
                      <a:pt x="78059" y="1069613"/>
                      <a:pt x="219758" y="961919"/>
                      <a:pt x="313980" y="1015529"/>
                    </a:cubicBezTo>
                    <a:cubicBezTo>
                      <a:pt x="330012" y="974787"/>
                      <a:pt x="347366" y="929446"/>
                      <a:pt x="365225" y="881887"/>
                    </a:cubicBezTo>
                    <a:cubicBezTo>
                      <a:pt x="374032" y="940635"/>
                      <a:pt x="383231" y="999497"/>
                      <a:pt x="392691" y="1057201"/>
                    </a:cubicBezTo>
                    <a:cubicBezTo>
                      <a:pt x="570353" y="1143675"/>
                      <a:pt x="769969" y="1192164"/>
                      <a:pt x="980887" y="1192164"/>
                    </a:cubicBezTo>
                    <a:cubicBezTo>
                      <a:pt x="1178334" y="1192164"/>
                      <a:pt x="1365847" y="1149645"/>
                      <a:pt x="1534801" y="1073266"/>
                    </a:cubicBezTo>
                    <a:lnTo>
                      <a:pt x="1538503" y="902861"/>
                    </a:lnTo>
                    <a:close/>
                  </a:path>
                </a:pathLst>
              </a:custGeom>
              <a:solidFill>
                <a:srgbClr val="2E307B"/>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93" name="Freeform: Shape 92">
                <a:extLst>
                  <a:ext uri="{FF2B5EF4-FFF2-40B4-BE49-F238E27FC236}">
                    <a16:creationId xmlns:a16="http://schemas.microsoft.com/office/drawing/2014/main" id="{C87DB3A2-BCF9-4836-81A9-607DE77EB659}"/>
                  </a:ext>
                </a:extLst>
              </p:cNvPr>
              <p:cNvSpPr/>
              <p:nvPr/>
            </p:nvSpPr>
            <p:spPr>
              <a:xfrm>
                <a:off x="5903165" y="3537082"/>
                <a:ext cx="656713" cy="185045"/>
              </a:xfrm>
              <a:custGeom>
                <a:avLst/>
                <a:gdLst>
                  <a:gd name="connsiteX0" fmla="*/ 608078 w 656713"/>
                  <a:gd name="connsiteY0" fmla="*/ 25721 h 185045"/>
                  <a:gd name="connsiteX1" fmla="*/ 656714 w 656713"/>
                  <a:gd name="connsiteY1" fmla="*/ 80473 h 185045"/>
                  <a:gd name="connsiteX2" fmla="*/ 335819 w 656713"/>
                  <a:gd name="connsiteY2" fmla="*/ 184953 h 185045"/>
                  <a:gd name="connsiteX3" fmla="*/ 0 w 656713"/>
                  <a:gd name="connsiteY3" fmla="*/ 42226 h 185045"/>
                  <a:gd name="connsiteX4" fmla="*/ 63331 w 656713"/>
                  <a:gd name="connsiteY4" fmla="*/ 0 h 185045"/>
                  <a:gd name="connsiteX5" fmla="*/ 608078 w 656713"/>
                  <a:gd name="connsiteY5" fmla="*/ 25721 h 18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713" h="185045">
                    <a:moveTo>
                      <a:pt x="608078" y="25721"/>
                    </a:moveTo>
                    <a:lnTo>
                      <a:pt x="656714" y="80473"/>
                    </a:lnTo>
                    <a:cubicBezTo>
                      <a:pt x="656714" y="80473"/>
                      <a:pt x="559785" y="188655"/>
                      <a:pt x="335819" y="184953"/>
                    </a:cubicBezTo>
                    <a:cubicBezTo>
                      <a:pt x="111869" y="181332"/>
                      <a:pt x="0" y="42226"/>
                      <a:pt x="0" y="42226"/>
                    </a:cubicBezTo>
                    <a:lnTo>
                      <a:pt x="63331" y="0"/>
                    </a:lnTo>
                    <a:cubicBezTo>
                      <a:pt x="63315" y="0"/>
                      <a:pt x="381290" y="223705"/>
                      <a:pt x="608078" y="25721"/>
                    </a:cubicBez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95" name="Freeform: Shape 94">
                <a:extLst>
                  <a:ext uri="{FF2B5EF4-FFF2-40B4-BE49-F238E27FC236}">
                    <a16:creationId xmlns:a16="http://schemas.microsoft.com/office/drawing/2014/main" id="{65B75AF0-AE43-48F7-A27D-F2362C2F0E32}"/>
                  </a:ext>
                </a:extLst>
              </p:cNvPr>
              <p:cNvSpPr/>
              <p:nvPr/>
            </p:nvSpPr>
            <p:spPr>
              <a:xfrm>
                <a:off x="5912717" y="2860943"/>
                <a:ext cx="101306" cy="254230"/>
              </a:xfrm>
              <a:custGeom>
                <a:avLst/>
                <a:gdLst>
                  <a:gd name="connsiteX0" fmla="*/ 101306 w 101306"/>
                  <a:gd name="connsiteY0" fmla="*/ 254139 h 254230"/>
                  <a:gd name="connsiteX1" fmla="*/ 169 w 101306"/>
                  <a:gd name="connsiteY1" fmla="*/ 138976 h 254230"/>
                  <a:gd name="connsiteX2" fmla="*/ 92336 w 101306"/>
                  <a:gd name="connsiteY2" fmla="*/ 0 h 254230"/>
                  <a:gd name="connsiteX3" fmla="*/ 101306 w 101306"/>
                  <a:gd name="connsiteY3" fmla="*/ 254139 h 254230"/>
                </a:gdLst>
                <a:ahLst/>
                <a:cxnLst>
                  <a:cxn ang="0">
                    <a:pos x="connsiteX0" y="connsiteY0"/>
                  </a:cxn>
                  <a:cxn ang="0">
                    <a:pos x="connsiteX1" y="connsiteY1"/>
                  </a:cxn>
                  <a:cxn ang="0">
                    <a:pos x="connsiteX2" y="connsiteY2"/>
                  </a:cxn>
                  <a:cxn ang="0">
                    <a:pos x="connsiteX3" y="connsiteY3"/>
                  </a:cxn>
                </a:cxnLst>
                <a:rect l="l" t="t" r="r" b="b"/>
                <a:pathLst>
                  <a:path w="101306" h="254230">
                    <a:moveTo>
                      <a:pt x="101306" y="254139"/>
                    </a:moveTo>
                    <a:cubicBezTo>
                      <a:pt x="31141" y="256602"/>
                      <a:pt x="2648" y="209157"/>
                      <a:pt x="169" y="138976"/>
                    </a:cubicBezTo>
                    <a:cubicBezTo>
                      <a:pt x="-2310" y="68811"/>
                      <a:pt x="22171" y="2463"/>
                      <a:pt x="92336" y="0"/>
                    </a:cubicBezTo>
                    <a:lnTo>
                      <a:pt x="101306" y="254139"/>
                    </a:lnTo>
                    <a:close/>
                  </a:path>
                </a:pathLst>
              </a:custGeom>
              <a:solidFill>
                <a:srgbClr val="5C75B8"/>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96" name="Freeform: Shape 95">
                <a:extLst>
                  <a:ext uri="{FF2B5EF4-FFF2-40B4-BE49-F238E27FC236}">
                    <a16:creationId xmlns:a16="http://schemas.microsoft.com/office/drawing/2014/main" id="{4D758546-4F05-42F7-902B-F25AF5524F9B}"/>
                  </a:ext>
                </a:extLst>
              </p:cNvPr>
              <p:cNvSpPr/>
              <p:nvPr/>
            </p:nvSpPr>
            <p:spPr>
              <a:xfrm>
                <a:off x="5988995" y="2854654"/>
                <a:ext cx="37448" cy="266830"/>
              </a:xfrm>
              <a:custGeom>
                <a:avLst/>
                <a:gdLst>
                  <a:gd name="connsiteX0" fmla="*/ 37440 w 37448"/>
                  <a:gd name="connsiteY0" fmla="*/ 251800 h 266830"/>
                  <a:gd name="connsiteX1" fmla="*/ 23430 w 37448"/>
                  <a:gd name="connsiteY1" fmla="*/ 266822 h 266830"/>
                  <a:gd name="connsiteX2" fmla="*/ 8392 w 37448"/>
                  <a:gd name="connsiteY2" fmla="*/ 252828 h 266830"/>
                  <a:gd name="connsiteX3" fmla="*/ 9 w 37448"/>
                  <a:gd name="connsiteY3" fmla="*/ 15048 h 266830"/>
                  <a:gd name="connsiteX4" fmla="*/ 14019 w 37448"/>
                  <a:gd name="connsiteY4" fmla="*/ 10 h 266830"/>
                  <a:gd name="connsiteX5" fmla="*/ 29057 w 37448"/>
                  <a:gd name="connsiteY5" fmla="*/ 14004 h 266830"/>
                  <a:gd name="connsiteX6" fmla="*/ 37440 w 37448"/>
                  <a:gd name="connsiteY6" fmla="*/ 251800 h 26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48" h="266830">
                    <a:moveTo>
                      <a:pt x="37440" y="251800"/>
                    </a:moveTo>
                    <a:cubicBezTo>
                      <a:pt x="37717" y="259825"/>
                      <a:pt x="31454" y="266561"/>
                      <a:pt x="23430" y="266822"/>
                    </a:cubicBezTo>
                    <a:cubicBezTo>
                      <a:pt x="15422" y="267099"/>
                      <a:pt x="8686" y="260852"/>
                      <a:pt x="8392" y="252828"/>
                    </a:cubicBezTo>
                    <a:lnTo>
                      <a:pt x="9" y="15048"/>
                    </a:lnTo>
                    <a:cubicBezTo>
                      <a:pt x="-268" y="7007"/>
                      <a:pt x="5995" y="287"/>
                      <a:pt x="14019" y="10"/>
                    </a:cubicBezTo>
                    <a:cubicBezTo>
                      <a:pt x="22043" y="-284"/>
                      <a:pt x="28763" y="5996"/>
                      <a:pt x="29057" y="14004"/>
                    </a:cubicBezTo>
                    <a:lnTo>
                      <a:pt x="37440" y="251800"/>
                    </a:ln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97" name="Freeform: Shape 96">
                <a:extLst>
                  <a:ext uri="{FF2B5EF4-FFF2-40B4-BE49-F238E27FC236}">
                    <a16:creationId xmlns:a16="http://schemas.microsoft.com/office/drawing/2014/main" id="{7ED0AA56-008A-420B-AC17-BED007F21D2A}"/>
                  </a:ext>
                </a:extLst>
              </p:cNvPr>
              <p:cNvSpPr/>
              <p:nvPr/>
            </p:nvSpPr>
            <p:spPr>
              <a:xfrm>
                <a:off x="6475541" y="2879879"/>
                <a:ext cx="111475" cy="253239"/>
              </a:xfrm>
              <a:custGeom>
                <a:avLst/>
                <a:gdLst>
                  <a:gd name="connsiteX0" fmla="*/ 0 w 111475"/>
                  <a:gd name="connsiteY0" fmla="*/ 252508 h 253239"/>
                  <a:gd name="connsiteX1" fmla="*/ 109618 w 111475"/>
                  <a:gd name="connsiteY1" fmla="*/ 127934 h 253239"/>
                  <a:gd name="connsiteX2" fmla="*/ 29977 w 111475"/>
                  <a:gd name="connsiteY2" fmla="*/ 0 h 253239"/>
                  <a:gd name="connsiteX3" fmla="*/ 0 w 111475"/>
                  <a:gd name="connsiteY3" fmla="*/ 252508 h 253239"/>
                </a:gdLst>
                <a:ahLst/>
                <a:cxnLst>
                  <a:cxn ang="0">
                    <a:pos x="connsiteX0" y="connsiteY0"/>
                  </a:cxn>
                  <a:cxn ang="0">
                    <a:pos x="connsiteX1" y="connsiteY1"/>
                  </a:cxn>
                  <a:cxn ang="0">
                    <a:pos x="connsiteX2" y="connsiteY2"/>
                  </a:cxn>
                  <a:cxn ang="0">
                    <a:pos x="connsiteX3" y="connsiteY3"/>
                  </a:cxn>
                </a:cxnLst>
                <a:rect l="l" t="t" r="r" b="b"/>
                <a:pathLst>
                  <a:path w="111475" h="253239">
                    <a:moveTo>
                      <a:pt x="0" y="252508"/>
                    </a:moveTo>
                    <a:cubicBezTo>
                      <a:pt x="69724" y="260777"/>
                      <a:pt x="101349" y="197658"/>
                      <a:pt x="109618" y="127934"/>
                    </a:cubicBezTo>
                    <a:cubicBezTo>
                      <a:pt x="117903" y="58226"/>
                      <a:pt x="99702" y="8269"/>
                      <a:pt x="29977" y="0"/>
                    </a:cubicBezTo>
                    <a:lnTo>
                      <a:pt x="0" y="252508"/>
                    </a:lnTo>
                    <a:close/>
                  </a:path>
                </a:pathLst>
              </a:custGeom>
              <a:solidFill>
                <a:srgbClr val="5C75B8"/>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98" name="Freeform: Shape 97">
                <a:extLst>
                  <a:ext uri="{FF2B5EF4-FFF2-40B4-BE49-F238E27FC236}">
                    <a16:creationId xmlns:a16="http://schemas.microsoft.com/office/drawing/2014/main" id="{E74C6603-DB23-420B-BA54-AF10C53E591B}"/>
                  </a:ext>
                </a:extLst>
              </p:cNvPr>
              <p:cNvSpPr/>
              <p:nvPr/>
            </p:nvSpPr>
            <p:spPr>
              <a:xfrm>
                <a:off x="6463777" y="2873696"/>
                <a:ext cx="57113" cy="265331"/>
              </a:xfrm>
              <a:custGeom>
                <a:avLst/>
                <a:gdLst>
                  <a:gd name="connsiteX0" fmla="*/ 103 w 57113"/>
                  <a:gd name="connsiteY0" fmla="*/ 249085 h 265331"/>
                  <a:gd name="connsiteX1" fmla="*/ 12824 w 57113"/>
                  <a:gd name="connsiteY1" fmla="*/ 265231 h 265331"/>
                  <a:gd name="connsiteX2" fmla="*/ 28971 w 57113"/>
                  <a:gd name="connsiteY2" fmla="*/ 252526 h 265331"/>
                  <a:gd name="connsiteX3" fmla="*/ 57008 w 57113"/>
                  <a:gd name="connsiteY3" fmla="*/ 16246 h 265331"/>
                  <a:gd name="connsiteX4" fmla="*/ 44302 w 57113"/>
                  <a:gd name="connsiteY4" fmla="*/ 99 h 265331"/>
                  <a:gd name="connsiteX5" fmla="*/ 28155 w 57113"/>
                  <a:gd name="connsiteY5" fmla="*/ 12837 h 265331"/>
                  <a:gd name="connsiteX6" fmla="*/ 103 w 57113"/>
                  <a:gd name="connsiteY6" fmla="*/ 249085 h 26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13" h="265331">
                    <a:moveTo>
                      <a:pt x="103" y="249085"/>
                    </a:moveTo>
                    <a:cubicBezTo>
                      <a:pt x="-843" y="257060"/>
                      <a:pt x="4849" y="264285"/>
                      <a:pt x="12824" y="265231"/>
                    </a:cubicBezTo>
                    <a:cubicBezTo>
                      <a:pt x="20784" y="266161"/>
                      <a:pt x="28025" y="260502"/>
                      <a:pt x="28971" y="252526"/>
                    </a:cubicBezTo>
                    <a:lnTo>
                      <a:pt x="57008" y="16246"/>
                    </a:lnTo>
                    <a:cubicBezTo>
                      <a:pt x="57970" y="8287"/>
                      <a:pt x="52261" y="1062"/>
                      <a:pt x="44302" y="99"/>
                    </a:cubicBezTo>
                    <a:cubicBezTo>
                      <a:pt x="36327" y="-830"/>
                      <a:pt x="29102" y="4862"/>
                      <a:pt x="28155" y="12837"/>
                    </a:cubicBezTo>
                    <a:lnTo>
                      <a:pt x="103" y="249085"/>
                    </a:ln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99" name="Freeform: Shape 98">
                <a:extLst>
                  <a:ext uri="{FF2B5EF4-FFF2-40B4-BE49-F238E27FC236}">
                    <a16:creationId xmlns:a16="http://schemas.microsoft.com/office/drawing/2014/main" id="{C191E99C-FA6A-4B1C-8A32-5E1B87022735}"/>
                  </a:ext>
                </a:extLst>
              </p:cNvPr>
              <p:cNvSpPr/>
              <p:nvPr/>
            </p:nvSpPr>
            <p:spPr>
              <a:xfrm>
                <a:off x="5993897" y="2576268"/>
                <a:ext cx="518932" cy="337648"/>
              </a:xfrm>
              <a:custGeom>
                <a:avLst/>
                <a:gdLst>
                  <a:gd name="connsiteX0" fmla="*/ 0 w 518932"/>
                  <a:gd name="connsiteY0" fmla="*/ 308862 h 337648"/>
                  <a:gd name="connsiteX1" fmla="*/ 285943 w 518932"/>
                  <a:gd name="connsiteY1" fmla="*/ 787 h 337648"/>
                  <a:gd name="connsiteX2" fmla="*/ 518880 w 518932"/>
                  <a:gd name="connsiteY2" fmla="*/ 337649 h 337648"/>
                  <a:gd name="connsiteX3" fmla="*/ 269177 w 518932"/>
                  <a:gd name="connsiteY3" fmla="*/ 67347 h 337648"/>
                  <a:gd name="connsiteX4" fmla="*/ 0 w 518932"/>
                  <a:gd name="connsiteY4" fmla="*/ 308862 h 337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32" h="337648">
                    <a:moveTo>
                      <a:pt x="0" y="308862"/>
                    </a:moveTo>
                    <a:cubicBezTo>
                      <a:pt x="0" y="308862"/>
                      <a:pt x="46972" y="-18084"/>
                      <a:pt x="285943" y="787"/>
                    </a:cubicBezTo>
                    <a:cubicBezTo>
                      <a:pt x="528552" y="19918"/>
                      <a:pt x="518880" y="337649"/>
                      <a:pt x="518880" y="337649"/>
                    </a:cubicBezTo>
                    <a:cubicBezTo>
                      <a:pt x="518880" y="337649"/>
                      <a:pt x="526285" y="74376"/>
                      <a:pt x="269177" y="67347"/>
                    </a:cubicBezTo>
                    <a:cubicBezTo>
                      <a:pt x="31217" y="60855"/>
                      <a:pt x="0" y="308862"/>
                      <a:pt x="0" y="308862"/>
                    </a:cubicBez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00" name="Freeform: Shape 99">
                <a:extLst>
                  <a:ext uri="{FF2B5EF4-FFF2-40B4-BE49-F238E27FC236}">
                    <a16:creationId xmlns:a16="http://schemas.microsoft.com/office/drawing/2014/main" id="{E591E476-B647-4955-94C4-E052A87662CF}"/>
                  </a:ext>
                </a:extLst>
              </p:cNvPr>
              <p:cNvSpPr/>
              <p:nvPr/>
            </p:nvSpPr>
            <p:spPr>
              <a:xfrm>
                <a:off x="6279727" y="3143569"/>
                <a:ext cx="81042" cy="55514"/>
              </a:xfrm>
              <a:custGeom>
                <a:avLst/>
                <a:gdLst>
                  <a:gd name="connsiteX0" fmla="*/ 80766 w 81042"/>
                  <a:gd name="connsiteY0" fmla="*/ 20703 h 55514"/>
                  <a:gd name="connsiteX1" fmla="*/ 45226 w 81042"/>
                  <a:gd name="connsiteY1" fmla="*/ 54595 h 55514"/>
                  <a:gd name="connsiteX2" fmla="*/ 277 w 81042"/>
                  <a:gd name="connsiteY2" fmla="*/ 34811 h 55514"/>
                  <a:gd name="connsiteX3" fmla="*/ 35832 w 81042"/>
                  <a:gd name="connsiteY3" fmla="*/ 919 h 55514"/>
                  <a:gd name="connsiteX4" fmla="*/ 80766 w 81042"/>
                  <a:gd name="connsiteY4" fmla="*/ 20703 h 55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42" h="55514">
                    <a:moveTo>
                      <a:pt x="80766" y="20703"/>
                    </a:moveTo>
                    <a:cubicBezTo>
                      <a:pt x="83359" y="35529"/>
                      <a:pt x="67457" y="50681"/>
                      <a:pt x="45226" y="54595"/>
                    </a:cubicBezTo>
                    <a:cubicBezTo>
                      <a:pt x="23013" y="58493"/>
                      <a:pt x="2870" y="49637"/>
                      <a:pt x="277" y="34811"/>
                    </a:cubicBezTo>
                    <a:cubicBezTo>
                      <a:pt x="-2316" y="19985"/>
                      <a:pt x="13602" y="4834"/>
                      <a:pt x="35832" y="919"/>
                    </a:cubicBezTo>
                    <a:cubicBezTo>
                      <a:pt x="58046" y="-2979"/>
                      <a:pt x="78172" y="5878"/>
                      <a:pt x="80766" y="20703"/>
                    </a:cubicBezTo>
                    <a:close/>
                  </a:path>
                </a:pathLst>
              </a:custGeom>
              <a:solidFill>
                <a:srgbClr val="5C75B8"/>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01" name="Freeform: Shape 100">
                <a:extLst>
                  <a:ext uri="{FF2B5EF4-FFF2-40B4-BE49-F238E27FC236}">
                    <a16:creationId xmlns:a16="http://schemas.microsoft.com/office/drawing/2014/main" id="{9A8A2292-D60E-4850-BEEF-C8694BD4E700}"/>
                  </a:ext>
                </a:extLst>
              </p:cNvPr>
              <p:cNvSpPr/>
              <p:nvPr/>
            </p:nvSpPr>
            <p:spPr>
              <a:xfrm>
                <a:off x="6341275" y="3012565"/>
                <a:ext cx="243495" cy="167299"/>
              </a:xfrm>
              <a:custGeom>
                <a:avLst/>
                <a:gdLst>
                  <a:gd name="connsiteX0" fmla="*/ 73072 w 243495"/>
                  <a:gd name="connsiteY0" fmla="*/ 167300 h 167299"/>
                  <a:gd name="connsiteX1" fmla="*/ 4441 w 243495"/>
                  <a:gd name="connsiteY1" fmla="*/ 157187 h 167299"/>
                  <a:gd name="connsiteX2" fmla="*/ 330 w 243495"/>
                  <a:gd name="connsiteY2" fmla="*/ 149000 h 167299"/>
                  <a:gd name="connsiteX3" fmla="*/ 8534 w 243495"/>
                  <a:gd name="connsiteY3" fmla="*/ 144906 h 167299"/>
                  <a:gd name="connsiteX4" fmla="*/ 156953 w 243495"/>
                  <a:gd name="connsiteY4" fmla="*/ 132935 h 167299"/>
                  <a:gd name="connsiteX5" fmla="*/ 230592 w 243495"/>
                  <a:gd name="connsiteY5" fmla="*/ 5458 h 167299"/>
                  <a:gd name="connsiteX6" fmla="*/ 238029 w 243495"/>
                  <a:gd name="connsiteY6" fmla="*/ 92 h 167299"/>
                  <a:gd name="connsiteX7" fmla="*/ 243411 w 243495"/>
                  <a:gd name="connsiteY7" fmla="*/ 7513 h 167299"/>
                  <a:gd name="connsiteX8" fmla="*/ 163608 w 243495"/>
                  <a:gd name="connsiteY8" fmla="*/ 144058 h 167299"/>
                  <a:gd name="connsiteX9" fmla="*/ 73072 w 243495"/>
                  <a:gd name="connsiteY9" fmla="*/ 167300 h 167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95" h="167299">
                    <a:moveTo>
                      <a:pt x="73072" y="167300"/>
                    </a:moveTo>
                    <a:cubicBezTo>
                      <a:pt x="35543" y="167300"/>
                      <a:pt x="6512" y="157873"/>
                      <a:pt x="4441" y="157187"/>
                    </a:cubicBezTo>
                    <a:cubicBezTo>
                      <a:pt x="1048" y="156046"/>
                      <a:pt x="-795" y="152392"/>
                      <a:pt x="330" y="149000"/>
                    </a:cubicBezTo>
                    <a:cubicBezTo>
                      <a:pt x="1472" y="145608"/>
                      <a:pt x="5142" y="143797"/>
                      <a:pt x="8534" y="144906"/>
                    </a:cubicBezTo>
                    <a:cubicBezTo>
                      <a:pt x="9366" y="145200"/>
                      <a:pt x="92399" y="171997"/>
                      <a:pt x="156953" y="132935"/>
                    </a:cubicBezTo>
                    <a:cubicBezTo>
                      <a:pt x="195983" y="109302"/>
                      <a:pt x="220757" y="66424"/>
                      <a:pt x="230592" y="5458"/>
                    </a:cubicBezTo>
                    <a:cubicBezTo>
                      <a:pt x="231163" y="1935"/>
                      <a:pt x="234490" y="-512"/>
                      <a:pt x="238029" y="92"/>
                    </a:cubicBezTo>
                    <a:cubicBezTo>
                      <a:pt x="241568" y="662"/>
                      <a:pt x="243982" y="3973"/>
                      <a:pt x="243411" y="7513"/>
                    </a:cubicBezTo>
                    <a:cubicBezTo>
                      <a:pt x="232941" y="72442"/>
                      <a:pt x="206095" y="118370"/>
                      <a:pt x="163608" y="144058"/>
                    </a:cubicBezTo>
                    <a:cubicBezTo>
                      <a:pt x="133793" y="162064"/>
                      <a:pt x="101060" y="167300"/>
                      <a:pt x="73072" y="167300"/>
                    </a:cubicBezTo>
                    <a:close/>
                  </a:path>
                </a:pathLst>
              </a:custGeom>
              <a:solidFill>
                <a:srgbClr val="5C75B8"/>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pSp>
      </p:grpSp>
      <p:sp>
        <p:nvSpPr>
          <p:cNvPr id="33" name="Freeform: Shape 32">
            <a:extLst>
              <a:ext uri="{FF2B5EF4-FFF2-40B4-BE49-F238E27FC236}">
                <a16:creationId xmlns:a16="http://schemas.microsoft.com/office/drawing/2014/main" id="{043FBCDE-582F-4714-9E2D-67B6454422B4}"/>
              </a:ext>
              <a:ext uri="{C183D7F6-B498-43B3-948B-1728B52AA6E4}">
                <adec:decorative xmlns:adec="http://schemas.microsoft.com/office/drawing/2017/decorative" val="1"/>
              </a:ext>
            </a:extLst>
          </p:cNvPr>
          <p:cNvSpPr/>
          <p:nvPr/>
        </p:nvSpPr>
        <p:spPr>
          <a:xfrm>
            <a:off x="3731838" y="4121894"/>
            <a:ext cx="3912486" cy="24961"/>
          </a:xfrm>
          <a:custGeom>
            <a:avLst/>
            <a:gdLst>
              <a:gd name="connsiteX0" fmla="*/ 0 w 3655872"/>
              <a:gd name="connsiteY0" fmla="*/ 0 h 24008"/>
              <a:gd name="connsiteX1" fmla="*/ 3655873 w 3655872"/>
              <a:gd name="connsiteY1" fmla="*/ 0 h 24008"/>
              <a:gd name="connsiteX2" fmla="*/ 3655873 w 3655872"/>
              <a:gd name="connsiteY2" fmla="*/ 24008 h 24008"/>
              <a:gd name="connsiteX3" fmla="*/ 0 w 3655872"/>
              <a:gd name="connsiteY3" fmla="*/ 24008 h 24008"/>
            </a:gdLst>
            <a:ahLst/>
            <a:cxnLst>
              <a:cxn ang="0">
                <a:pos x="connsiteX0" y="connsiteY0"/>
              </a:cxn>
              <a:cxn ang="0">
                <a:pos x="connsiteX1" y="connsiteY1"/>
              </a:cxn>
              <a:cxn ang="0">
                <a:pos x="connsiteX2" y="connsiteY2"/>
              </a:cxn>
              <a:cxn ang="0">
                <a:pos x="connsiteX3" y="connsiteY3"/>
              </a:cxn>
            </a:cxnLst>
            <a:rect l="l" t="t" r="r" b="b"/>
            <a:pathLst>
              <a:path w="3655872" h="24008">
                <a:moveTo>
                  <a:pt x="0" y="0"/>
                </a:moveTo>
                <a:lnTo>
                  <a:pt x="3655873" y="0"/>
                </a:lnTo>
                <a:lnTo>
                  <a:pt x="3655873" y="24008"/>
                </a:lnTo>
                <a:lnTo>
                  <a:pt x="0" y="24008"/>
                </a:ln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96" name="Freeform: Shape 195">
            <a:extLst>
              <a:ext uri="{FF2B5EF4-FFF2-40B4-BE49-F238E27FC236}">
                <a16:creationId xmlns:a16="http://schemas.microsoft.com/office/drawing/2014/main" id="{49D68E2A-13B4-4A5B-92C9-F879471C0AD2}"/>
              </a:ext>
              <a:ext uri="{C183D7F6-B498-43B3-948B-1728B52AA6E4}">
                <adec:decorative xmlns:adec="http://schemas.microsoft.com/office/drawing/2017/decorative" val="1"/>
              </a:ext>
            </a:extLst>
          </p:cNvPr>
          <p:cNvSpPr/>
          <p:nvPr/>
        </p:nvSpPr>
        <p:spPr>
          <a:xfrm>
            <a:off x="6320662" y="2023321"/>
            <a:ext cx="1638324" cy="554192"/>
          </a:xfrm>
          <a:custGeom>
            <a:avLst/>
            <a:gdLst>
              <a:gd name="connsiteX0" fmla="*/ 2093737 w 2093736"/>
              <a:gd name="connsiteY0" fmla="*/ 0 h 687654"/>
              <a:gd name="connsiteX1" fmla="*/ 1844034 w 2093736"/>
              <a:gd name="connsiteY1" fmla="*/ 106568 h 687654"/>
              <a:gd name="connsiteX2" fmla="*/ 997409 w 2093736"/>
              <a:gd name="connsiteY2" fmla="*/ 384797 h 687654"/>
              <a:gd name="connsiteX3" fmla="*/ 180386 w 2093736"/>
              <a:gd name="connsiteY3" fmla="*/ 544649 h 687654"/>
              <a:gd name="connsiteX4" fmla="*/ 0 w 2093736"/>
              <a:gd name="connsiteY4" fmla="*/ 464438 h 687654"/>
              <a:gd name="connsiteX5" fmla="*/ 0 w 2093736"/>
              <a:gd name="connsiteY5" fmla="*/ 0 h 687654"/>
              <a:gd name="connsiteX6" fmla="*/ 2093737 w 2093736"/>
              <a:gd name="connsiteY6" fmla="*/ 0 h 68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3736" h="687654">
                <a:moveTo>
                  <a:pt x="2093737" y="0"/>
                </a:moveTo>
                <a:cubicBezTo>
                  <a:pt x="2041007" y="39714"/>
                  <a:pt x="1961709" y="77162"/>
                  <a:pt x="1844034" y="106568"/>
                </a:cubicBezTo>
                <a:cubicBezTo>
                  <a:pt x="1370414" y="224945"/>
                  <a:pt x="1186880" y="94727"/>
                  <a:pt x="997409" y="384797"/>
                </a:cubicBezTo>
                <a:cubicBezTo>
                  <a:pt x="807938" y="674916"/>
                  <a:pt x="541550" y="811086"/>
                  <a:pt x="180386" y="544649"/>
                </a:cubicBezTo>
                <a:cubicBezTo>
                  <a:pt x="129500" y="507104"/>
                  <a:pt x="68044" y="481220"/>
                  <a:pt x="0" y="464438"/>
                </a:cubicBezTo>
                <a:lnTo>
                  <a:pt x="0" y="0"/>
                </a:lnTo>
                <a:lnTo>
                  <a:pt x="2093737" y="0"/>
                </a:lnTo>
                <a:close/>
              </a:path>
            </a:pathLst>
          </a:custGeom>
          <a:solidFill>
            <a:srgbClr val="FFFFFF">
              <a:alpha val="5000"/>
            </a:srgbClr>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pSp>
        <p:nvGrpSpPr>
          <p:cNvPr id="253" name="Graphic 1">
            <a:extLst>
              <a:ext uri="{FF2B5EF4-FFF2-40B4-BE49-F238E27FC236}">
                <a16:creationId xmlns:a16="http://schemas.microsoft.com/office/drawing/2014/main" id="{D01CAB08-D36B-43EF-9DF1-4665F9442D66}"/>
              </a:ext>
              <a:ext uri="{C183D7F6-B498-43B3-948B-1728B52AA6E4}">
                <adec:decorative xmlns:adec="http://schemas.microsoft.com/office/drawing/2017/decorative" val="1"/>
              </a:ext>
            </a:extLst>
          </p:cNvPr>
          <p:cNvGrpSpPr/>
          <p:nvPr/>
        </p:nvGrpSpPr>
        <p:grpSpPr>
          <a:xfrm>
            <a:off x="5703617" y="2120782"/>
            <a:ext cx="1787137" cy="2112391"/>
            <a:chOff x="5248800" y="2477126"/>
            <a:chExt cx="1828588" cy="1986747"/>
          </a:xfrm>
        </p:grpSpPr>
        <p:sp>
          <p:nvSpPr>
            <p:cNvPr id="255" name="Freeform: Shape 254">
              <a:extLst>
                <a:ext uri="{FF2B5EF4-FFF2-40B4-BE49-F238E27FC236}">
                  <a16:creationId xmlns:a16="http://schemas.microsoft.com/office/drawing/2014/main" id="{1E1832B5-0815-4CF9-B2C0-472B274E562B}"/>
                </a:ext>
              </a:extLst>
            </p:cNvPr>
            <p:cNvSpPr/>
            <p:nvPr/>
          </p:nvSpPr>
          <p:spPr>
            <a:xfrm>
              <a:off x="5832538" y="2981092"/>
              <a:ext cx="855105" cy="1234586"/>
            </a:xfrm>
            <a:custGeom>
              <a:avLst/>
              <a:gdLst>
                <a:gd name="connsiteX0" fmla="*/ 268873 w 855105"/>
                <a:gd name="connsiteY0" fmla="*/ 26573 h 1234586"/>
                <a:gd name="connsiteX1" fmla="*/ 234916 w 855105"/>
                <a:gd name="connsiteY1" fmla="*/ 377104 h 1234586"/>
                <a:gd name="connsiteX2" fmla="*/ 13005 w 855105"/>
                <a:gd name="connsiteY2" fmla="*/ 649249 h 1234586"/>
                <a:gd name="connsiteX3" fmla="*/ 288494 w 855105"/>
                <a:gd name="connsiteY3" fmla="*/ 1177882 h 1234586"/>
                <a:gd name="connsiteX4" fmla="*/ 445378 w 855105"/>
                <a:gd name="connsiteY4" fmla="*/ 1229633 h 1234586"/>
                <a:gd name="connsiteX5" fmla="*/ 634621 w 855105"/>
                <a:gd name="connsiteY5" fmla="*/ 1229486 h 1234586"/>
                <a:gd name="connsiteX6" fmla="*/ 838754 w 855105"/>
                <a:gd name="connsiteY6" fmla="*/ 736685 h 1234586"/>
                <a:gd name="connsiteX7" fmla="*/ 565010 w 855105"/>
                <a:gd name="connsiteY7" fmla="*/ 251730 h 1234586"/>
                <a:gd name="connsiteX8" fmla="*/ 268873 w 855105"/>
                <a:gd name="connsiteY8" fmla="*/ 26573 h 1234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5105" h="1234586">
                  <a:moveTo>
                    <a:pt x="268873" y="26573"/>
                  </a:moveTo>
                  <a:cubicBezTo>
                    <a:pt x="229404" y="62895"/>
                    <a:pt x="249563" y="315257"/>
                    <a:pt x="234916" y="377104"/>
                  </a:cubicBezTo>
                  <a:cubicBezTo>
                    <a:pt x="202166" y="515541"/>
                    <a:pt x="118399" y="562905"/>
                    <a:pt x="13005" y="649249"/>
                  </a:cubicBezTo>
                  <a:cubicBezTo>
                    <a:pt x="-55838" y="705632"/>
                    <a:pt x="165160" y="1146567"/>
                    <a:pt x="288494" y="1177882"/>
                  </a:cubicBezTo>
                  <a:cubicBezTo>
                    <a:pt x="342806" y="1191696"/>
                    <a:pt x="385439" y="1221135"/>
                    <a:pt x="445378" y="1229633"/>
                  </a:cubicBezTo>
                  <a:cubicBezTo>
                    <a:pt x="507714" y="1238473"/>
                    <a:pt x="574209" y="1233596"/>
                    <a:pt x="634621" y="1229486"/>
                  </a:cubicBezTo>
                  <a:cubicBezTo>
                    <a:pt x="743162" y="1222212"/>
                    <a:pt x="907679" y="793590"/>
                    <a:pt x="838754" y="736685"/>
                  </a:cubicBezTo>
                  <a:cubicBezTo>
                    <a:pt x="680418" y="605995"/>
                    <a:pt x="543824" y="470135"/>
                    <a:pt x="565010" y="251730"/>
                  </a:cubicBezTo>
                  <a:cubicBezTo>
                    <a:pt x="581141" y="85762"/>
                    <a:pt x="365150" y="-62038"/>
                    <a:pt x="268873" y="26573"/>
                  </a:cubicBezTo>
                  <a:close/>
                </a:path>
              </a:pathLst>
            </a:custGeom>
            <a:solidFill>
              <a:srgbClr val="993F1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56" name="Freeform: Shape 255">
              <a:extLst>
                <a:ext uri="{FF2B5EF4-FFF2-40B4-BE49-F238E27FC236}">
                  <a16:creationId xmlns:a16="http://schemas.microsoft.com/office/drawing/2014/main" id="{1CDC7267-ACCB-4D7E-8600-4AE9CDCFA0CB}"/>
                </a:ext>
              </a:extLst>
            </p:cNvPr>
            <p:cNvSpPr/>
            <p:nvPr/>
          </p:nvSpPr>
          <p:spPr>
            <a:xfrm>
              <a:off x="6064192" y="3028193"/>
              <a:ext cx="337100" cy="363273"/>
            </a:xfrm>
            <a:custGeom>
              <a:avLst/>
              <a:gdLst>
                <a:gd name="connsiteX0" fmla="*/ 0 w 337100"/>
                <a:gd name="connsiteY0" fmla="*/ 187536 h 363273"/>
                <a:gd name="connsiteX1" fmla="*/ 12086 w 337100"/>
                <a:gd name="connsiteY1" fmla="*/ 42477 h 363273"/>
                <a:gd name="connsiteX2" fmla="*/ 336341 w 337100"/>
                <a:gd name="connsiteY2" fmla="*/ 172841 h 363273"/>
                <a:gd name="connsiteX3" fmla="*/ 335085 w 337100"/>
                <a:gd name="connsiteY3" fmla="*/ 203096 h 363273"/>
                <a:gd name="connsiteX4" fmla="*/ 172003 w 337100"/>
                <a:gd name="connsiteY4" fmla="*/ 362964 h 363273"/>
                <a:gd name="connsiteX5" fmla="*/ 0 w 337100"/>
                <a:gd name="connsiteY5" fmla="*/ 187536 h 36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100" h="363273">
                  <a:moveTo>
                    <a:pt x="0" y="187536"/>
                  </a:moveTo>
                  <a:lnTo>
                    <a:pt x="12086" y="42477"/>
                  </a:lnTo>
                  <a:cubicBezTo>
                    <a:pt x="108379" y="-46101"/>
                    <a:pt x="352438" y="6938"/>
                    <a:pt x="336341" y="172841"/>
                  </a:cubicBezTo>
                  <a:cubicBezTo>
                    <a:pt x="336178" y="173999"/>
                    <a:pt x="335199" y="202019"/>
                    <a:pt x="335085" y="203096"/>
                  </a:cubicBezTo>
                  <a:cubicBezTo>
                    <a:pt x="318563" y="275691"/>
                    <a:pt x="262702" y="357827"/>
                    <a:pt x="172003" y="362964"/>
                  </a:cubicBezTo>
                  <a:cubicBezTo>
                    <a:pt x="65174" y="369015"/>
                    <a:pt x="30304" y="285232"/>
                    <a:pt x="0" y="187536"/>
                  </a:cubicBezTo>
                  <a:close/>
                </a:path>
              </a:pathLst>
            </a:custGeom>
            <a:solidFill>
              <a:srgbClr val="993F1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57" name="Freeform: Shape 256">
              <a:extLst>
                <a:ext uri="{FF2B5EF4-FFF2-40B4-BE49-F238E27FC236}">
                  <a16:creationId xmlns:a16="http://schemas.microsoft.com/office/drawing/2014/main" id="{BB5CF35C-B168-4141-8961-B97B44A48724}"/>
                </a:ext>
              </a:extLst>
            </p:cNvPr>
            <p:cNvSpPr/>
            <p:nvPr/>
          </p:nvSpPr>
          <p:spPr>
            <a:xfrm>
              <a:off x="5992910" y="2543385"/>
              <a:ext cx="544053" cy="787817"/>
            </a:xfrm>
            <a:custGeom>
              <a:avLst/>
              <a:gdLst>
                <a:gd name="connsiteX0" fmla="*/ 543908 w 544053"/>
                <a:gd name="connsiteY0" fmla="*/ 271401 h 787817"/>
                <a:gd name="connsiteX1" fmla="*/ 257084 w 544053"/>
                <a:gd name="connsiteY1" fmla="*/ 787802 h 787817"/>
                <a:gd name="connsiteX2" fmla="*/ 1215 w 544053"/>
                <a:gd name="connsiteY2" fmla="*/ 296176 h 787817"/>
                <a:gd name="connsiteX3" fmla="*/ 292769 w 544053"/>
                <a:gd name="connsiteY3" fmla="*/ 6 h 787817"/>
                <a:gd name="connsiteX4" fmla="*/ 543908 w 544053"/>
                <a:gd name="connsiteY4" fmla="*/ 271401 h 787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053" h="787817">
                  <a:moveTo>
                    <a:pt x="543908" y="271401"/>
                  </a:moveTo>
                  <a:cubicBezTo>
                    <a:pt x="543908" y="271401"/>
                    <a:pt x="477152" y="785029"/>
                    <a:pt x="257084" y="787802"/>
                  </a:cubicBezTo>
                  <a:cubicBezTo>
                    <a:pt x="59898" y="790281"/>
                    <a:pt x="8261" y="498727"/>
                    <a:pt x="1215" y="296176"/>
                  </a:cubicBezTo>
                  <a:cubicBezTo>
                    <a:pt x="-6711" y="69421"/>
                    <a:pt x="16922" y="1670"/>
                    <a:pt x="292769" y="6"/>
                  </a:cubicBezTo>
                  <a:cubicBezTo>
                    <a:pt x="558603" y="-1494"/>
                    <a:pt x="543908" y="271401"/>
                    <a:pt x="543908" y="271401"/>
                  </a:cubicBezTo>
                  <a:close/>
                </a:path>
              </a:pathLst>
            </a:custGeom>
            <a:solidFill>
              <a:srgbClr val="993F1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58" name="Freeform: Shape 257">
              <a:extLst>
                <a:ext uri="{FF2B5EF4-FFF2-40B4-BE49-F238E27FC236}">
                  <a16:creationId xmlns:a16="http://schemas.microsoft.com/office/drawing/2014/main" id="{D2BC4959-69BB-4995-91DB-F3C48AE2763B}"/>
                </a:ext>
              </a:extLst>
            </p:cNvPr>
            <p:cNvSpPr/>
            <p:nvPr/>
          </p:nvSpPr>
          <p:spPr>
            <a:xfrm>
              <a:off x="5903463" y="2477126"/>
              <a:ext cx="702645" cy="518892"/>
            </a:xfrm>
            <a:custGeom>
              <a:avLst/>
              <a:gdLst>
                <a:gd name="connsiteX0" fmla="*/ 40004 w 702645"/>
                <a:gd name="connsiteY0" fmla="*/ 241286 h 518892"/>
                <a:gd name="connsiteX1" fmla="*/ 48110 w 702645"/>
                <a:gd name="connsiteY1" fmla="*/ 292988 h 518892"/>
                <a:gd name="connsiteX2" fmla="*/ 29533 w 702645"/>
                <a:gd name="connsiteY2" fmla="*/ 388727 h 518892"/>
                <a:gd name="connsiteX3" fmla="*/ 96126 w 702645"/>
                <a:gd name="connsiteY3" fmla="*/ 404612 h 518892"/>
                <a:gd name="connsiteX4" fmla="*/ 165149 w 702645"/>
                <a:gd name="connsiteY4" fmla="*/ 396164 h 518892"/>
                <a:gd name="connsiteX5" fmla="*/ 218775 w 702645"/>
                <a:gd name="connsiteY5" fmla="*/ 346093 h 518892"/>
                <a:gd name="connsiteX6" fmla="*/ 266482 w 702645"/>
                <a:gd name="connsiteY6" fmla="*/ 275928 h 518892"/>
                <a:gd name="connsiteX7" fmla="*/ 532869 w 702645"/>
                <a:gd name="connsiteY7" fmla="*/ 376951 h 518892"/>
                <a:gd name="connsiteX8" fmla="*/ 588388 w 702645"/>
                <a:gd name="connsiteY8" fmla="*/ 502634 h 518892"/>
                <a:gd name="connsiteX9" fmla="*/ 699914 w 702645"/>
                <a:gd name="connsiteY9" fmla="*/ 480681 h 518892"/>
                <a:gd name="connsiteX10" fmla="*/ 653529 w 702645"/>
                <a:gd name="connsiteY10" fmla="*/ 360674 h 518892"/>
                <a:gd name="connsiteX11" fmla="*/ 609640 w 702645"/>
                <a:gd name="connsiteY11" fmla="*/ 122192 h 518892"/>
                <a:gd name="connsiteX12" fmla="*/ 329535 w 702645"/>
                <a:gd name="connsiteY12" fmla="*/ 178 h 518892"/>
                <a:gd name="connsiteX13" fmla="*/ 168036 w 702645"/>
                <a:gd name="connsiteY13" fmla="*/ 58453 h 518892"/>
                <a:gd name="connsiteX14" fmla="*/ 100203 w 702645"/>
                <a:gd name="connsiteY14" fmla="*/ 165576 h 518892"/>
                <a:gd name="connsiteX15" fmla="*/ 40004 w 702645"/>
                <a:gd name="connsiteY15" fmla="*/ 241286 h 51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2645" h="518892">
                  <a:moveTo>
                    <a:pt x="40004" y="241286"/>
                  </a:moveTo>
                  <a:cubicBezTo>
                    <a:pt x="41732" y="257384"/>
                    <a:pt x="45141" y="274868"/>
                    <a:pt x="48110" y="292988"/>
                  </a:cubicBezTo>
                  <a:cubicBezTo>
                    <a:pt x="-13704" y="289090"/>
                    <a:pt x="-11519" y="362761"/>
                    <a:pt x="29533" y="388727"/>
                  </a:cubicBezTo>
                  <a:cubicBezTo>
                    <a:pt x="47164" y="399866"/>
                    <a:pt x="74417" y="402525"/>
                    <a:pt x="96126" y="404612"/>
                  </a:cubicBezTo>
                  <a:cubicBezTo>
                    <a:pt x="117867" y="406716"/>
                    <a:pt x="146556" y="407287"/>
                    <a:pt x="165149" y="396164"/>
                  </a:cubicBezTo>
                  <a:cubicBezTo>
                    <a:pt x="184867" y="384356"/>
                    <a:pt x="202417" y="362272"/>
                    <a:pt x="218775" y="346093"/>
                  </a:cubicBezTo>
                  <a:cubicBezTo>
                    <a:pt x="238608" y="326472"/>
                    <a:pt x="262453" y="305269"/>
                    <a:pt x="266482" y="275928"/>
                  </a:cubicBezTo>
                  <a:cubicBezTo>
                    <a:pt x="316291" y="374097"/>
                    <a:pt x="433037" y="395039"/>
                    <a:pt x="532869" y="376951"/>
                  </a:cubicBezTo>
                  <a:cubicBezTo>
                    <a:pt x="544466" y="435356"/>
                    <a:pt x="532511" y="466378"/>
                    <a:pt x="588388" y="502634"/>
                  </a:cubicBezTo>
                  <a:cubicBezTo>
                    <a:pt x="642341" y="537651"/>
                    <a:pt x="653138" y="509419"/>
                    <a:pt x="699914" y="480681"/>
                  </a:cubicBezTo>
                  <a:cubicBezTo>
                    <a:pt x="712440" y="434476"/>
                    <a:pt x="679266" y="382072"/>
                    <a:pt x="653529" y="360674"/>
                  </a:cubicBezTo>
                  <a:cubicBezTo>
                    <a:pt x="723710" y="298207"/>
                    <a:pt x="670883" y="193433"/>
                    <a:pt x="609640" y="122192"/>
                  </a:cubicBezTo>
                  <a:cubicBezTo>
                    <a:pt x="534354" y="34625"/>
                    <a:pt x="441029" y="-2937"/>
                    <a:pt x="329535" y="178"/>
                  </a:cubicBezTo>
                  <a:cubicBezTo>
                    <a:pt x="278029" y="1646"/>
                    <a:pt x="206494" y="23583"/>
                    <a:pt x="168036" y="58453"/>
                  </a:cubicBezTo>
                  <a:cubicBezTo>
                    <a:pt x="137960" y="85658"/>
                    <a:pt x="106336" y="101919"/>
                    <a:pt x="100203" y="165576"/>
                  </a:cubicBezTo>
                  <a:cubicBezTo>
                    <a:pt x="43592" y="170045"/>
                    <a:pt x="35910" y="200626"/>
                    <a:pt x="40004" y="241286"/>
                  </a:cubicBezTo>
                  <a:close/>
                </a:path>
              </a:pathLst>
            </a:custGeom>
            <a:solidFill>
              <a:srgbClr val="2E3154"/>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59" name="Freeform: Shape 258">
              <a:extLst>
                <a:ext uri="{FF2B5EF4-FFF2-40B4-BE49-F238E27FC236}">
                  <a16:creationId xmlns:a16="http://schemas.microsoft.com/office/drawing/2014/main" id="{1F6993DC-D669-4839-80F5-BA4BFD1E5F8A}"/>
                </a:ext>
              </a:extLst>
            </p:cNvPr>
            <p:cNvSpPr/>
            <p:nvPr/>
          </p:nvSpPr>
          <p:spPr>
            <a:xfrm>
              <a:off x="5248800" y="3579338"/>
              <a:ext cx="1828588" cy="884535"/>
            </a:xfrm>
            <a:custGeom>
              <a:avLst/>
              <a:gdLst>
                <a:gd name="connsiteX0" fmla="*/ 1538503 w 1828588"/>
                <a:gd name="connsiteY0" fmla="*/ 902861 h 1192164"/>
                <a:gd name="connsiteX1" fmla="*/ 1604052 w 1828588"/>
                <a:gd name="connsiteY1" fmla="*/ 1039211 h 1192164"/>
                <a:gd name="connsiteX2" fmla="*/ 1828589 w 1828588"/>
                <a:gd name="connsiteY2" fmla="*/ 1003900 h 1192164"/>
                <a:gd name="connsiteX3" fmla="*/ 1584953 w 1828588"/>
                <a:gd name="connsiteY3" fmla="*/ 137182 h 1192164"/>
                <a:gd name="connsiteX4" fmla="*/ 1297167 w 1828588"/>
                <a:gd name="connsiteY4" fmla="*/ 37839 h 1192164"/>
                <a:gd name="connsiteX5" fmla="*/ 654316 w 1828588"/>
                <a:gd name="connsiteY5" fmla="*/ 0 h 1192164"/>
                <a:gd name="connsiteX6" fmla="*/ 407011 w 1828588"/>
                <a:gd name="connsiteY6" fmla="*/ 115114 h 1192164"/>
                <a:gd name="connsiteX7" fmla="*/ 322901 w 1828588"/>
                <a:gd name="connsiteY7" fmla="*/ 152823 h 1192164"/>
                <a:gd name="connsiteX8" fmla="*/ 0 w 1828588"/>
                <a:gd name="connsiteY8" fmla="*/ 995501 h 1192164"/>
                <a:gd name="connsiteX9" fmla="*/ 313980 w 1828588"/>
                <a:gd name="connsiteY9" fmla="*/ 1015529 h 1192164"/>
                <a:gd name="connsiteX10" fmla="*/ 365225 w 1828588"/>
                <a:gd name="connsiteY10" fmla="*/ 881887 h 1192164"/>
                <a:gd name="connsiteX11" fmla="*/ 392691 w 1828588"/>
                <a:gd name="connsiteY11" fmla="*/ 1057201 h 1192164"/>
                <a:gd name="connsiteX12" fmla="*/ 980887 w 1828588"/>
                <a:gd name="connsiteY12" fmla="*/ 1192164 h 1192164"/>
                <a:gd name="connsiteX13" fmla="*/ 1534801 w 1828588"/>
                <a:gd name="connsiteY13" fmla="*/ 1073266 h 1192164"/>
                <a:gd name="connsiteX14" fmla="*/ 1538503 w 1828588"/>
                <a:gd name="connsiteY14" fmla="*/ 902861 h 1192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588" h="1192164">
                  <a:moveTo>
                    <a:pt x="1538503" y="902861"/>
                  </a:moveTo>
                  <a:lnTo>
                    <a:pt x="1604052" y="1039211"/>
                  </a:lnTo>
                  <a:cubicBezTo>
                    <a:pt x="1679778" y="999578"/>
                    <a:pt x="1762192" y="1056663"/>
                    <a:pt x="1828589" y="1003900"/>
                  </a:cubicBezTo>
                  <a:cubicBezTo>
                    <a:pt x="1820711" y="649097"/>
                    <a:pt x="1648300" y="184056"/>
                    <a:pt x="1584953" y="137182"/>
                  </a:cubicBezTo>
                  <a:cubicBezTo>
                    <a:pt x="1521606" y="90307"/>
                    <a:pt x="1297167" y="37839"/>
                    <a:pt x="1297167" y="37839"/>
                  </a:cubicBezTo>
                  <a:cubicBezTo>
                    <a:pt x="1297167" y="37839"/>
                    <a:pt x="990722" y="266094"/>
                    <a:pt x="654316" y="0"/>
                  </a:cubicBezTo>
                  <a:cubicBezTo>
                    <a:pt x="654316" y="0"/>
                    <a:pt x="515553" y="57296"/>
                    <a:pt x="407011" y="115114"/>
                  </a:cubicBezTo>
                  <a:cubicBezTo>
                    <a:pt x="381127" y="119975"/>
                    <a:pt x="352471" y="132843"/>
                    <a:pt x="322901" y="152823"/>
                  </a:cubicBezTo>
                  <a:cubicBezTo>
                    <a:pt x="292810" y="173194"/>
                    <a:pt x="103013" y="701810"/>
                    <a:pt x="0" y="995501"/>
                  </a:cubicBezTo>
                  <a:cubicBezTo>
                    <a:pt x="78059" y="1069613"/>
                    <a:pt x="219758" y="961919"/>
                    <a:pt x="313980" y="1015529"/>
                  </a:cubicBezTo>
                  <a:cubicBezTo>
                    <a:pt x="330012" y="974787"/>
                    <a:pt x="347366" y="929446"/>
                    <a:pt x="365225" y="881887"/>
                  </a:cubicBezTo>
                  <a:cubicBezTo>
                    <a:pt x="374032" y="940635"/>
                    <a:pt x="383231" y="999497"/>
                    <a:pt x="392691" y="1057201"/>
                  </a:cubicBezTo>
                  <a:cubicBezTo>
                    <a:pt x="570353" y="1143675"/>
                    <a:pt x="769969" y="1192164"/>
                    <a:pt x="980887" y="1192164"/>
                  </a:cubicBezTo>
                  <a:cubicBezTo>
                    <a:pt x="1178334" y="1192164"/>
                    <a:pt x="1365847" y="1149645"/>
                    <a:pt x="1534801" y="1073266"/>
                  </a:cubicBezTo>
                  <a:lnTo>
                    <a:pt x="1538503" y="902861"/>
                  </a:lnTo>
                  <a:close/>
                </a:path>
              </a:pathLst>
            </a:custGeom>
            <a:solidFill>
              <a:schemeClr val="accent4">
                <a:lumMod val="40000"/>
                <a:lumOff val="60000"/>
              </a:schemeClr>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60" name="Freeform: Shape 259">
              <a:extLst>
                <a:ext uri="{FF2B5EF4-FFF2-40B4-BE49-F238E27FC236}">
                  <a16:creationId xmlns:a16="http://schemas.microsoft.com/office/drawing/2014/main" id="{57C5278F-35A3-41BA-8C59-A6D66B97F913}"/>
                </a:ext>
              </a:extLst>
            </p:cNvPr>
            <p:cNvSpPr/>
            <p:nvPr/>
          </p:nvSpPr>
          <p:spPr>
            <a:xfrm>
              <a:off x="5903165" y="3537082"/>
              <a:ext cx="656713" cy="185045"/>
            </a:xfrm>
            <a:custGeom>
              <a:avLst/>
              <a:gdLst>
                <a:gd name="connsiteX0" fmla="*/ 608078 w 656713"/>
                <a:gd name="connsiteY0" fmla="*/ 25721 h 185045"/>
                <a:gd name="connsiteX1" fmla="*/ 656714 w 656713"/>
                <a:gd name="connsiteY1" fmla="*/ 80473 h 185045"/>
                <a:gd name="connsiteX2" fmla="*/ 335819 w 656713"/>
                <a:gd name="connsiteY2" fmla="*/ 184953 h 185045"/>
                <a:gd name="connsiteX3" fmla="*/ 0 w 656713"/>
                <a:gd name="connsiteY3" fmla="*/ 42226 h 185045"/>
                <a:gd name="connsiteX4" fmla="*/ 63331 w 656713"/>
                <a:gd name="connsiteY4" fmla="*/ 0 h 185045"/>
                <a:gd name="connsiteX5" fmla="*/ 608078 w 656713"/>
                <a:gd name="connsiteY5" fmla="*/ 25721 h 18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713" h="185045">
                  <a:moveTo>
                    <a:pt x="608078" y="25721"/>
                  </a:moveTo>
                  <a:lnTo>
                    <a:pt x="656714" y="80473"/>
                  </a:lnTo>
                  <a:cubicBezTo>
                    <a:pt x="656714" y="80473"/>
                    <a:pt x="559785" y="188655"/>
                    <a:pt x="335819" y="184953"/>
                  </a:cubicBezTo>
                  <a:cubicBezTo>
                    <a:pt x="111869" y="181332"/>
                    <a:pt x="0" y="42226"/>
                    <a:pt x="0" y="42226"/>
                  </a:cubicBezTo>
                  <a:lnTo>
                    <a:pt x="63331" y="0"/>
                  </a:lnTo>
                  <a:cubicBezTo>
                    <a:pt x="63315" y="0"/>
                    <a:pt x="381290" y="223705"/>
                    <a:pt x="608078" y="25721"/>
                  </a:cubicBezTo>
                  <a:close/>
                </a:path>
              </a:pathLst>
            </a:custGeom>
            <a:solidFill>
              <a:schemeClr val="accent4">
                <a:lumMod val="40000"/>
                <a:lumOff val="60000"/>
              </a:schemeClr>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62" name="Freeform: Shape 261">
              <a:extLst>
                <a:ext uri="{FF2B5EF4-FFF2-40B4-BE49-F238E27FC236}">
                  <a16:creationId xmlns:a16="http://schemas.microsoft.com/office/drawing/2014/main" id="{3B713149-636E-4004-9670-8EDCA1EA92BB}"/>
                </a:ext>
              </a:extLst>
            </p:cNvPr>
            <p:cNvSpPr/>
            <p:nvPr/>
          </p:nvSpPr>
          <p:spPr>
            <a:xfrm>
              <a:off x="5912717" y="2860943"/>
              <a:ext cx="101306" cy="254230"/>
            </a:xfrm>
            <a:custGeom>
              <a:avLst/>
              <a:gdLst>
                <a:gd name="connsiteX0" fmla="*/ 101306 w 101306"/>
                <a:gd name="connsiteY0" fmla="*/ 254139 h 254230"/>
                <a:gd name="connsiteX1" fmla="*/ 169 w 101306"/>
                <a:gd name="connsiteY1" fmla="*/ 138976 h 254230"/>
                <a:gd name="connsiteX2" fmla="*/ 92336 w 101306"/>
                <a:gd name="connsiteY2" fmla="*/ 0 h 254230"/>
                <a:gd name="connsiteX3" fmla="*/ 101306 w 101306"/>
                <a:gd name="connsiteY3" fmla="*/ 254139 h 254230"/>
              </a:gdLst>
              <a:ahLst/>
              <a:cxnLst>
                <a:cxn ang="0">
                  <a:pos x="connsiteX0" y="connsiteY0"/>
                </a:cxn>
                <a:cxn ang="0">
                  <a:pos x="connsiteX1" y="connsiteY1"/>
                </a:cxn>
                <a:cxn ang="0">
                  <a:pos x="connsiteX2" y="connsiteY2"/>
                </a:cxn>
                <a:cxn ang="0">
                  <a:pos x="connsiteX3" y="connsiteY3"/>
                </a:cxn>
              </a:cxnLst>
              <a:rect l="l" t="t" r="r" b="b"/>
              <a:pathLst>
                <a:path w="101306" h="254230">
                  <a:moveTo>
                    <a:pt x="101306" y="254139"/>
                  </a:moveTo>
                  <a:cubicBezTo>
                    <a:pt x="31141" y="256602"/>
                    <a:pt x="2648" y="209157"/>
                    <a:pt x="169" y="138976"/>
                  </a:cubicBezTo>
                  <a:cubicBezTo>
                    <a:pt x="-2310" y="68811"/>
                    <a:pt x="22171" y="2463"/>
                    <a:pt x="92336" y="0"/>
                  </a:cubicBezTo>
                  <a:lnTo>
                    <a:pt x="101306" y="254139"/>
                  </a:lnTo>
                  <a:close/>
                </a:path>
              </a:pathLst>
            </a:custGeom>
            <a:solidFill>
              <a:srgbClr val="5C75B8"/>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63" name="Freeform: Shape 262">
              <a:extLst>
                <a:ext uri="{FF2B5EF4-FFF2-40B4-BE49-F238E27FC236}">
                  <a16:creationId xmlns:a16="http://schemas.microsoft.com/office/drawing/2014/main" id="{3F4E8429-3F9E-415B-9A5F-65C2FCFF8DE7}"/>
                </a:ext>
              </a:extLst>
            </p:cNvPr>
            <p:cNvSpPr/>
            <p:nvPr/>
          </p:nvSpPr>
          <p:spPr>
            <a:xfrm>
              <a:off x="5988995" y="2854654"/>
              <a:ext cx="37448" cy="266830"/>
            </a:xfrm>
            <a:custGeom>
              <a:avLst/>
              <a:gdLst>
                <a:gd name="connsiteX0" fmla="*/ 37440 w 37448"/>
                <a:gd name="connsiteY0" fmla="*/ 251800 h 266830"/>
                <a:gd name="connsiteX1" fmla="*/ 23430 w 37448"/>
                <a:gd name="connsiteY1" fmla="*/ 266822 h 266830"/>
                <a:gd name="connsiteX2" fmla="*/ 8392 w 37448"/>
                <a:gd name="connsiteY2" fmla="*/ 252828 h 266830"/>
                <a:gd name="connsiteX3" fmla="*/ 9 w 37448"/>
                <a:gd name="connsiteY3" fmla="*/ 15048 h 266830"/>
                <a:gd name="connsiteX4" fmla="*/ 14019 w 37448"/>
                <a:gd name="connsiteY4" fmla="*/ 10 h 266830"/>
                <a:gd name="connsiteX5" fmla="*/ 29057 w 37448"/>
                <a:gd name="connsiteY5" fmla="*/ 14004 h 266830"/>
                <a:gd name="connsiteX6" fmla="*/ 37440 w 37448"/>
                <a:gd name="connsiteY6" fmla="*/ 251800 h 26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48" h="266830">
                  <a:moveTo>
                    <a:pt x="37440" y="251800"/>
                  </a:moveTo>
                  <a:cubicBezTo>
                    <a:pt x="37717" y="259825"/>
                    <a:pt x="31454" y="266561"/>
                    <a:pt x="23430" y="266822"/>
                  </a:cubicBezTo>
                  <a:cubicBezTo>
                    <a:pt x="15422" y="267099"/>
                    <a:pt x="8686" y="260852"/>
                    <a:pt x="8392" y="252828"/>
                  </a:cubicBezTo>
                  <a:lnTo>
                    <a:pt x="9" y="15048"/>
                  </a:lnTo>
                  <a:cubicBezTo>
                    <a:pt x="-268" y="7007"/>
                    <a:pt x="5995" y="287"/>
                    <a:pt x="14019" y="10"/>
                  </a:cubicBezTo>
                  <a:cubicBezTo>
                    <a:pt x="22043" y="-284"/>
                    <a:pt x="28763" y="5996"/>
                    <a:pt x="29057" y="14004"/>
                  </a:cubicBezTo>
                  <a:lnTo>
                    <a:pt x="37440" y="251800"/>
                  </a:ln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64" name="Freeform: Shape 263">
              <a:extLst>
                <a:ext uri="{FF2B5EF4-FFF2-40B4-BE49-F238E27FC236}">
                  <a16:creationId xmlns:a16="http://schemas.microsoft.com/office/drawing/2014/main" id="{F831C8C9-B74E-4104-9F9C-7010E26E64A8}"/>
                </a:ext>
              </a:extLst>
            </p:cNvPr>
            <p:cNvSpPr/>
            <p:nvPr/>
          </p:nvSpPr>
          <p:spPr>
            <a:xfrm>
              <a:off x="6475541" y="2879879"/>
              <a:ext cx="111475" cy="253239"/>
            </a:xfrm>
            <a:custGeom>
              <a:avLst/>
              <a:gdLst>
                <a:gd name="connsiteX0" fmla="*/ 0 w 111475"/>
                <a:gd name="connsiteY0" fmla="*/ 252508 h 253239"/>
                <a:gd name="connsiteX1" fmla="*/ 109618 w 111475"/>
                <a:gd name="connsiteY1" fmla="*/ 127934 h 253239"/>
                <a:gd name="connsiteX2" fmla="*/ 29977 w 111475"/>
                <a:gd name="connsiteY2" fmla="*/ 0 h 253239"/>
                <a:gd name="connsiteX3" fmla="*/ 0 w 111475"/>
                <a:gd name="connsiteY3" fmla="*/ 252508 h 253239"/>
              </a:gdLst>
              <a:ahLst/>
              <a:cxnLst>
                <a:cxn ang="0">
                  <a:pos x="connsiteX0" y="connsiteY0"/>
                </a:cxn>
                <a:cxn ang="0">
                  <a:pos x="connsiteX1" y="connsiteY1"/>
                </a:cxn>
                <a:cxn ang="0">
                  <a:pos x="connsiteX2" y="connsiteY2"/>
                </a:cxn>
                <a:cxn ang="0">
                  <a:pos x="connsiteX3" y="connsiteY3"/>
                </a:cxn>
              </a:cxnLst>
              <a:rect l="l" t="t" r="r" b="b"/>
              <a:pathLst>
                <a:path w="111475" h="253239">
                  <a:moveTo>
                    <a:pt x="0" y="252508"/>
                  </a:moveTo>
                  <a:cubicBezTo>
                    <a:pt x="69724" y="260777"/>
                    <a:pt x="101349" y="197658"/>
                    <a:pt x="109618" y="127934"/>
                  </a:cubicBezTo>
                  <a:cubicBezTo>
                    <a:pt x="117903" y="58226"/>
                    <a:pt x="99702" y="8269"/>
                    <a:pt x="29977" y="0"/>
                  </a:cubicBezTo>
                  <a:lnTo>
                    <a:pt x="0" y="252508"/>
                  </a:lnTo>
                  <a:close/>
                </a:path>
              </a:pathLst>
            </a:custGeom>
            <a:solidFill>
              <a:srgbClr val="5C75B8"/>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65" name="Freeform: Shape 264">
              <a:extLst>
                <a:ext uri="{FF2B5EF4-FFF2-40B4-BE49-F238E27FC236}">
                  <a16:creationId xmlns:a16="http://schemas.microsoft.com/office/drawing/2014/main" id="{21F7FC8D-A225-4CD6-AE43-31BAA06892EF}"/>
                </a:ext>
              </a:extLst>
            </p:cNvPr>
            <p:cNvSpPr/>
            <p:nvPr/>
          </p:nvSpPr>
          <p:spPr>
            <a:xfrm>
              <a:off x="6463777" y="2873696"/>
              <a:ext cx="57113" cy="265331"/>
            </a:xfrm>
            <a:custGeom>
              <a:avLst/>
              <a:gdLst>
                <a:gd name="connsiteX0" fmla="*/ 103 w 57113"/>
                <a:gd name="connsiteY0" fmla="*/ 249085 h 265331"/>
                <a:gd name="connsiteX1" fmla="*/ 12824 w 57113"/>
                <a:gd name="connsiteY1" fmla="*/ 265231 h 265331"/>
                <a:gd name="connsiteX2" fmla="*/ 28971 w 57113"/>
                <a:gd name="connsiteY2" fmla="*/ 252526 h 265331"/>
                <a:gd name="connsiteX3" fmla="*/ 57008 w 57113"/>
                <a:gd name="connsiteY3" fmla="*/ 16246 h 265331"/>
                <a:gd name="connsiteX4" fmla="*/ 44302 w 57113"/>
                <a:gd name="connsiteY4" fmla="*/ 99 h 265331"/>
                <a:gd name="connsiteX5" fmla="*/ 28155 w 57113"/>
                <a:gd name="connsiteY5" fmla="*/ 12837 h 265331"/>
                <a:gd name="connsiteX6" fmla="*/ 103 w 57113"/>
                <a:gd name="connsiteY6" fmla="*/ 249085 h 26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13" h="265331">
                  <a:moveTo>
                    <a:pt x="103" y="249085"/>
                  </a:moveTo>
                  <a:cubicBezTo>
                    <a:pt x="-843" y="257060"/>
                    <a:pt x="4849" y="264285"/>
                    <a:pt x="12824" y="265231"/>
                  </a:cubicBezTo>
                  <a:cubicBezTo>
                    <a:pt x="20784" y="266161"/>
                    <a:pt x="28025" y="260502"/>
                    <a:pt x="28971" y="252526"/>
                  </a:cubicBezTo>
                  <a:lnTo>
                    <a:pt x="57008" y="16246"/>
                  </a:lnTo>
                  <a:cubicBezTo>
                    <a:pt x="57970" y="8287"/>
                    <a:pt x="52261" y="1062"/>
                    <a:pt x="44302" y="99"/>
                  </a:cubicBezTo>
                  <a:cubicBezTo>
                    <a:pt x="36327" y="-830"/>
                    <a:pt x="29102" y="4862"/>
                    <a:pt x="28155" y="12837"/>
                  </a:cubicBezTo>
                  <a:lnTo>
                    <a:pt x="103" y="249085"/>
                  </a:ln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66" name="Freeform: Shape 265">
              <a:extLst>
                <a:ext uri="{FF2B5EF4-FFF2-40B4-BE49-F238E27FC236}">
                  <a16:creationId xmlns:a16="http://schemas.microsoft.com/office/drawing/2014/main" id="{E0B0B56D-1C2C-4BAD-8B81-E72E599F4E35}"/>
                </a:ext>
              </a:extLst>
            </p:cNvPr>
            <p:cNvSpPr/>
            <p:nvPr/>
          </p:nvSpPr>
          <p:spPr>
            <a:xfrm>
              <a:off x="5993897" y="2576268"/>
              <a:ext cx="518932" cy="337648"/>
            </a:xfrm>
            <a:custGeom>
              <a:avLst/>
              <a:gdLst>
                <a:gd name="connsiteX0" fmla="*/ 0 w 518932"/>
                <a:gd name="connsiteY0" fmla="*/ 308862 h 337648"/>
                <a:gd name="connsiteX1" fmla="*/ 285943 w 518932"/>
                <a:gd name="connsiteY1" fmla="*/ 787 h 337648"/>
                <a:gd name="connsiteX2" fmla="*/ 518880 w 518932"/>
                <a:gd name="connsiteY2" fmla="*/ 337649 h 337648"/>
                <a:gd name="connsiteX3" fmla="*/ 269177 w 518932"/>
                <a:gd name="connsiteY3" fmla="*/ 67347 h 337648"/>
                <a:gd name="connsiteX4" fmla="*/ 0 w 518932"/>
                <a:gd name="connsiteY4" fmla="*/ 308862 h 337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32" h="337648">
                  <a:moveTo>
                    <a:pt x="0" y="308862"/>
                  </a:moveTo>
                  <a:cubicBezTo>
                    <a:pt x="0" y="308862"/>
                    <a:pt x="46972" y="-18084"/>
                    <a:pt x="285943" y="787"/>
                  </a:cubicBezTo>
                  <a:cubicBezTo>
                    <a:pt x="528552" y="19918"/>
                    <a:pt x="518880" y="337649"/>
                    <a:pt x="518880" y="337649"/>
                  </a:cubicBezTo>
                  <a:cubicBezTo>
                    <a:pt x="518880" y="337649"/>
                    <a:pt x="526285" y="74376"/>
                    <a:pt x="269177" y="67347"/>
                  </a:cubicBezTo>
                  <a:cubicBezTo>
                    <a:pt x="31217" y="60855"/>
                    <a:pt x="0" y="308862"/>
                    <a:pt x="0" y="308862"/>
                  </a:cubicBez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67" name="Freeform: Shape 266">
              <a:extLst>
                <a:ext uri="{FF2B5EF4-FFF2-40B4-BE49-F238E27FC236}">
                  <a16:creationId xmlns:a16="http://schemas.microsoft.com/office/drawing/2014/main" id="{04CFEA8B-B905-4EBA-8699-E36F1607ECB5}"/>
                </a:ext>
              </a:extLst>
            </p:cNvPr>
            <p:cNvSpPr/>
            <p:nvPr/>
          </p:nvSpPr>
          <p:spPr>
            <a:xfrm>
              <a:off x="6279727" y="3143569"/>
              <a:ext cx="81042" cy="55514"/>
            </a:xfrm>
            <a:custGeom>
              <a:avLst/>
              <a:gdLst>
                <a:gd name="connsiteX0" fmla="*/ 80766 w 81042"/>
                <a:gd name="connsiteY0" fmla="*/ 20703 h 55514"/>
                <a:gd name="connsiteX1" fmla="*/ 45226 w 81042"/>
                <a:gd name="connsiteY1" fmla="*/ 54595 h 55514"/>
                <a:gd name="connsiteX2" fmla="*/ 277 w 81042"/>
                <a:gd name="connsiteY2" fmla="*/ 34811 h 55514"/>
                <a:gd name="connsiteX3" fmla="*/ 35832 w 81042"/>
                <a:gd name="connsiteY3" fmla="*/ 919 h 55514"/>
                <a:gd name="connsiteX4" fmla="*/ 80766 w 81042"/>
                <a:gd name="connsiteY4" fmla="*/ 20703 h 55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42" h="55514">
                  <a:moveTo>
                    <a:pt x="80766" y="20703"/>
                  </a:moveTo>
                  <a:cubicBezTo>
                    <a:pt x="83359" y="35529"/>
                    <a:pt x="67457" y="50681"/>
                    <a:pt x="45226" y="54595"/>
                  </a:cubicBezTo>
                  <a:cubicBezTo>
                    <a:pt x="23013" y="58493"/>
                    <a:pt x="2870" y="49637"/>
                    <a:pt x="277" y="34811"/>
                  </a:cubicBezTo>
                  <a:cubicBezTo>
                    <a:pt x="-2316" y="19985"/>
                    <a:pt x="13602" y="4834"/>
                    <a:pt x="35832" y="919"/>
                  </a:cubicBezTo>
                  <a:cubicBezTo>
                    <a:pt x="58046" y="-2979"/>
                    <a:pt x="78172" y="5878"/>
                    <a:pt x="80766" y="20703"/>
                  </a:cubicBezTo>
                  <a:close/>
                </a:path>
              </a:pathLst>
            </a:custGeom>
            <a:solidFill>
              <a:srgbClr val="5C75B8"/>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68" name="Freeform: Shape 267">
              <a:extLst>
                <a:ext uri="{FF2B5EF4-FFF2-40B4-BE49-F238E27FC236}">
                  <a16:creationId xmlns:a16="http://schemas.microsoft.com/office/drawing/2014/main" id="{0EF20248-A8FA-45D0-8F46-B69C995F7E7C}"/>
                </a:ext>
              </a:extLst>
            </p:cNvPr>
            <p:cNvSpPr/>
            <p:nvPr/>
          </p:nvSpPr>
          <p:spPr>
            <a:xfrm>
              <a:off x="6341275" y="3012565"/>
              <a:ext cx="243495" cy="167299"/>
            </a:xfrm>
            <a:custGeom>
              <a:avLst/>
              <a:gdLst>
                <a:gd name="connsiteX0" fmla="*/ 73072 w 243495"/>
                <a:gd name="connsiteY0" fmla="*/ 167300 h 167299"/>
                <a:gd name="connsiteX1" fmla="*/ 4441 w 243495"/>
                <a:gd name="connsiteY1" fmla="*/ 157187 h 167299"/>
                <a:gd name="connsiteX2" fmla="*/ 330 w 243495"/>
                <a:gd name="connsiteY2" fmla="*/ 149000 h 167299"/>
                <a:gd name="connsiteX3" fmla="*/ 8534 w 243495"/>
                <a:gd name="connsiteY3" fmla="*/ 144906 h 167299"/>
                <a:gd name="connsiteX4" fmla="*/ 156953 w 243495"/>
                <a:gd name="connsiteY4" fmla="*/ 132935 h 167299"/>
                <a:gd name="connsiteX5" fmla="*/ 230592 w 243495"/>
                <a:gd name="connsiteY5" fmla="*/ 5458 h 167299"/>
                <a:gd name="connsiteX6" fmla="*/ 238029 w 243495"/>
                <a:gd name="connsiteY6" fmla="*/ 92 h 167299"/>
                <a:gd name="connsiteX7" fmla="*/ 243411 w 243495"/>
                <a:gd name="connsiteY7" fmla="*/ 7513 h 167299"/>
                <a:gd name="connsiteX8" fmla="*/ 163608 w 243495"/>
                <a:gd name="connsiteY8" fmla="*/ 144058 h 167299"/>
                <a:gd name="connsiteX9" fmla="*/ 73072 w 243495"/>
                <a:gd name="connsiteY9" fmla="*/ 167300 h 167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95" h="167299">
                  <a:moveTo>
                    <a:pt x="73072" y="167300"/>
                  </a:moveTo>
                  <a:cubicBezTo>
                    <a:pt x="35543" y="167300"/>
                    <a:pt x="6512" y="157873"/>
                    <a:pt x="4441" y="157187"/>
                  </a:cubicBezTo>
                  <a:cubicBezTo>
                    <a:pt x="1048" y="156046"/>
                    <a:pt x="-795" y="152392"/>
                    <a:pt x="330" y="149000"/>
                  </a:cubicBezTo>
                  <a:cubicBezTo>
                    <a:pt x="1472" y="145608"/>
                    <a:pt x="5142" y="143797"/>
                    <a:pt x="8534" y="144906"/>
                  </a:cubicBezTo>
                  <a:cubicBezTo>
                    <a:pt x="9366" y="145200"/>
                    <a:pt x="92399" y="171997"/>
                    <a:pt x="156953" y="132935"/>
                  </a:cubicBezTo>
                  <a:cubicBezTo>
                    <a:pt x="195983" y="109302"/>
                    <a:pt x="220757" y="66424"/>
                    <a:pt x="230592" y="5458"/>
                  </a:cubicBezTo>
                  <a:cubicBezTo>
                    <a:pt x="231163" y="1935"/>
                    <a:pt x="234490" y="-512"/>
                    <a:pt x="238029" y="92"/>
                  </a:cubicBezTo>
                  <a:cubicBezTo>
                    <a:pt x="241568" y="662"/>
                    <a:pt x="243982" y="3973"/>
                    <a:pt x="243411" y="7513"/>
                  </a:cubicBezTo>
                  <a:cubicBezTo>
                    <a:pt x="232941" y="72442"/>
                    <a:pt x="206095" y="118370"/>
                    <a:pt x="163608" y="144058"/>
                  </a:cubicBezTo>
                  <a:cubicBezTo>
                    <a:pt x="133793" y="162064"/>
                    <a:pt x="101060" y="167300"/>
                    <a:pt x="73072" y="167300"/>
                  </a:cubicBezTo>
                  <a:close/>
                </a:path>
              </a:pathLst>
            </a:custGeom>
            <a:solidFill>
              <a:srgbClr val="5C75B8"/>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pSp>
      <p:grpSp>
        <p:nvGrpSpPr>
          <p:cNvPr id="31" name="Graphic 1">
            <a:extLst>
              <a:ext uri="{FF2B5EF4-FFF2-40B4-BE49-F238E27FC236}">
                <a16:creationId xmlns:a16="http://schemas.microsoft.com/office/drawing/2014/main" id="{620F0DE5-0E58-469D-BFC6-50BBD3B4C0B5}"/>
              </a:ext>
              <a:ext uri="{C183D7F6-B498-43B3-948B-1728B52AA6E4}">
                <adec:decorative xmlns:adec="http://schemas.microsoft.com/office/drawing/2017/decorative" val="1"/>
              </a:ext>
            </a:extLst>
          </p:cNvPr>
          <p:cNvGrpSpPr/>
          <p:nvPr/>
        </p:nvGrpSpPr>
        <p:grpSpPr>
          <a:xfrm>
            <a:off x="7021812" y="2060369"/>
            <a:ext cx="1046848" cy="929828"/>
            <a:chOff x="7431283" y="2390784"/>
            <a:chExt cx="978187" cy="894310"/>
          </a:xfrm>
        </p:grpSpPr>
        <p:sp>
          <p:nvSpPr>
            <p:cNvPr id="102" name="Freeform: Shape 101">
              <a:extLst>
                <a:ext uri="{FF2B5EF4-FFF2-40B4-BE49-F238E27FC236}">
                  <a16:creationId xmlns:a16="http://schemas.microsoft.com/office/drawing/2014/main" id="{3FA4887B-D436-4503-890A-720866E78A8D}"/>
                </a:ext>
              </a:extLst>
            </p:cNvPr>
            <p:cNvSpPr/>
            <p:nvPr/>
          </p:nvSpPr>
          <p:spPr>
            <a:xfrm>
              <a:off x="7463902" y="2456024"/>
              <a:ext cx="945568" cy="829070"/>
            </a:xfrm>
            <a:custGeom>
              <a:avLst/>
              <a:gdLst>
                <a:gd name="connsiteX0" fmla="*/ 686573 w 945568"/>
                <a:gd name="connsiteY0" fmla="*/ 825076 h 829070"/>
                <a:gd name="connsiteX1" fmla="*/ 35421 w 945568"/>
                <a:gd name="connsiteY1" fmla="*/ 566060 h 829070"/>
                <a:gd name="connsiteX2" fmla="*/ 3992 w 945568"/>
                <a:gd name="connsiteY2" fmla="*/ 493106 h 829070"/>
                <a:gd name="connsiteX3" fmla="*/ 186042 w 945568"/>
                <a:gd name="connsiteY3" fmla="*/ 35421 h 829070"/>
                <a:gd name="connsiteX4" fmla="*/ 258996 w 945568"/>
                <a:gd name="connsiteY4" fmla="*/ 3992 h 829070"/>
                <a:gd name="connsiteX5" fmla="*/ 910148 w 945568"/>
                <a:gd name="connsiteY5" fmla="*/ 263008 h 829070"/>
                <a:gd name="connsiteX6" fmla="*/ 941577 w 945568"/>
                <a:gd name="connsiteY6" fmla="*/ 335962 h 829070"/>
                <a:gd name="connsiteX7" fmla="*/ 759511 w 945568"/>
                <a:gd name="connsiteY7" fmla="*/ 793647 h 829070"/>
                <a:gd name="connsiteX8" fmla="*/ 686573 w 945568"/>
                <a:gd name="connsiteY8" fmla="*/ 825076 h 82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5568" h="829070">
                  <a:moveTo>
                    <a:pt x="686573" y="825076"/>
                  </a:moveTo>
                  <a:lnTo>
                    <a:pt x="35421" y="566060"/>
                  </a:lnTo>
                  <a:cubicBezTo>
                    <a:pt x="6601" y="554594"/>
                    <a:pt x="-7474" y="521942"/>
                    <a:pt x="3992" y="493106"/>
                  </a:cubicBezTo>
                  <a:lnTo>
                    <a:pt x="186042" y="35421"/>
                  </a:lnTo>
                  <a:cubicBezTo>
                    <a:pt x="197508" y="6602"/>
                    <a:pt x="230160" y="-7474"/>
                    <a:pt x="258996" y="3992"/>
                  </a:cubicBezTo>
                  <a:lnTo>
                    <a:pt x="910148" y="263008"/>
                  </a:lnTo>
                  <a:cubicBezTo>
                    <a:pt x="938967" y="274474"/>
                    <a:pt x="953042" y="307126"/>
                    <a:pt x="941577" y="335962"/>
                  </a:cubicBezTo>
                  <a:lnTo>
                    <a:pt x="759511" y="793647"/>
                  </a:lnTo>
                  <a:cubicBezTo>
                    <a:pt x="748061" y="822483"/>
                    <a:pt x="715393" y="836542"/>
                    <a:pt x="686573" y="825076"/>
                  </a:cubicBezTo>
                  <a:close/>
                </a:path>
              </a:pathLst>
            </a:custGeom>
            <a:solidFill>
              <a:srgbClr val="091D50">
                <a:alpha val="20000"/>
              </a:srgbClr>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03" name="Freeform: Shape 102">
              <a:extLst>
                <a:ext uri="{FF2B5EF4-FFF2-40B4-BE49-F238E27FC236}">
                  <a16:creationId xmlns:a16="http://schemas.microsoft.com/office/drawing/2014/main" id="{2503DBE0-8C5C-4980-9EF6-FB3DDD52F6CE}"/>
                </a:ext>
              </a:extLst>
            </p:cNvPr>
            <p:cNvSpPr/>
            <p:nvPr/>
          </p:nvSpPr>
          <p:spPr>
            <a:xfrm>
              <a:off x="7431283" y="2390784"/>
              <a:ext cx="945568" cy="829070"/>
            </a:xfrm>
            <a:custGeom>
              <a:avLst/>
              <a:gdLst>
                <a:gd name="connsiteX0" fmla="*/ 686573 w 945568"/>
                <a:gd name="connsiteY0" fmla="*/ 825076 h 829070"/>
                <a:gd name="connsiteX1" fmla="*/ 35421 w 945568"/>
                <a:gd name="connsiteY1" fmla="*/ 566060 h 829070"/>
                <a:gd name="connsiteX2" fmla="*/ 3992 w 945568"/>
                <a:gd name="connsiteY2" fmla="*/ 493106 h 829070"/>
                <a:gd name="connsiteX3" fmla="*/ 186042 w 945568"/>
                <a:gd name="connsiteY3" fmla="*/ 35421 h 829070"/>
                <a:gd name="connsiteX4" fmla="*/ 258996 w 945568"/>
                <a:gd name="connsiteY4" fmla="*/ 3992 h 829070"/>
                <a:gd name="connsiteX5" fmla="*/ 910148 w 945568"/>
                <a:gd name="connsiteY5" fmla="*/ 263008 h 829070"/>
                <a:gd name="connsiteX6" fmla="*/ 941577 w 945568"/>
                <a:gd name="connsiteY6" fmla="*/ 335962 h 829070"/>
                <a:gd name="connsiteX7" fmla="*/ 759511 w 945568"/>
                <a:gd name="connsiteY7" fmla="*/ 793647 h 829070"/>
                <a:gd name="connsiteX8" fmla="*/ 686573 w 945568"/>
                <a:gd name="connsiteY8" fmla="*/ 825076 h 82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5568" h="829070">
                  <a:moveTo>
                    <a:pt x="686573" y="825076"/>
                  </a:moveTo>
                  <a:lnTo>
                    <a:pt x="35421" y="566060"/>
                  </a:lnTo>
                  <a:cubicBezTo>
                    <a:pt x="6601" y="554594"/>
                    <a:pt x="-7474" y="521942"/>
                    <a:pt x="3992" y="493106"/>
                  </a:cubicBezTo>
                  <a:lnTo>
                    <a:pt x="186042" y="35421"/>
                  </a:lnTo>
                  <a:cubicBezTo>
                    <a:pt x="197508" y="6602"/>
                    <a:pt x="230160" y="-7474"/>
                    <a:pt x="258996" y="3992"/>
                  </a:cubicBezTo>
                  <a:lnTo>
                    <a:pt x="910148" y="263008"/>
                  </a:lnTo>
                  <a:cubicBezTo>
                    <a:pt x="938967" y="274474"/>
                    <a:pt x="953042" y="307126"/>
                    <a:pt x="941577" y="335962"/>
                  </a:cubicBezTo>
                  <a:lnTo>
                    <a:pt x="759511" y="793647"/>
                  </a:lnTo>
                  <a:cubicBezTo>
                    <a:pt x="748061" y="822483"/>
                    <a:pt x="715393" y="836542"/>
                    <a:pt x="686573" y="825076"/>
                  </a:cubicBezTo>
                  <a:close/>
                </a:path>
              </a:pathLst>
            </a:custGeom>
            <a:solidFill>
              <a:srgbClr val="23327D"/>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04" name="Freeform: Shape 103">
              <a:extLst>
                <a:ext uri="{FF2B5EF4-FFF2-40B4-BE49-F238E27FC236}">
                  <a16:creationId xmlns:a16="http://schemas.microsoft.com/office/drawing/2014/main" id="{D6E6F4F2-F245-43CB-A1D1-E23357211430}"/>
                </a:ext>
              </a:extLst>
            </p:cNvPr>
            <p:cNvSpPr/>
            <p:nvPr/>
          </p:nvSpPr>
          <p:spPr>
            <a:xfrm>
              <a:off x="7659788" y="2569550"/>
              <a:ext cx="438881" cy="374758"/>
            </a:xfrm>
            <a:custGeom>
              <a:avLst/>
              <a:gdLst>
                <a:gd name="connsiteX0" fmla="*/ 1899 w 438881"/>
                <a:gd name="connsiteY0" fmla="*/ 338675 h 374758"/>
                <a:gd name="connsiteX1" fmla="*/ 129996 w 438881"/>
                <a:gd name="connsiteY1" fmla="*/ 16622 h 374758"/>
                <a:gd name="connsiteX2" fmla="*/ 174147 w 438881"/>
                <a:gd name="connsiteY2" fmla="*/ 8810 h 374758"/>
                <a:gd name="connsiteX3" fmla="*/ 432151 w 438881"/>
                <a:gd name="connsiteY3" fmla="*/ 297934 h 374758"/>
                <a:gd name="connsiteX4" fmla="*/ 414733 w 438881"/>
                <a:gd name="connsiteY4" fmla="*/ 341742 h 374758"/>
                <a:gd name="connsiteX5" fmla="*/ 28631 w 438881"/>
                <a:gd name="connsiteY5" fmla="*/ 374655 h 374758"/>
                <a:gd name="connsiteX6" fmla="*/ 1899 w 438881"/>
                <a:gd name="connsiteY6" fmla="*/ 338675 h 374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81" h="374758">
                  <a:moveTo>
                    <a:pt x="1899" y="338675"/>
                  </a:moveTo>
                  <a:lnTo>
                    <a:pt x="129996" y="16622"/>
                  </a:lnTo>
                  <a:cubicBezTo>
                    <a:pt x="137238" y="-1580"/>
                    <a:pt x="161099" y="-5804"/>
                    <a:pt x="174147" y="8810"/>
                  </a:cubicBezTo>
                  <a:lnTo>
                    <a:pt x="432151" y="297934"/>
                  </a:lnTo>
                  <a:cubicBezTo>
                    <a:pt x="446618" y="314145"/>
                    <a:pt x="436359" y="339899"/>
                    <a:pt x="414733" y="341742"/>
                  </a:cubicBezTo>
                  <a:lnTo>
                    <a:pt x="28631" y="374655"/>
                  </a:lnTo>
                  <a:cubicBezTo>
                    <a:pt x="9108" y="376351"/>
                    <a:pt x="-5343" y="356877"/>
                    <a:pt x="1899" y="338675"/>
                  </a:cubicBezTo>
                  <a:close/>
                </a:path>
              </a:pathLst>
            </a:custGeom>
            <a:solidFill>
              <a:srgbClr val="23327D">
                <a:alpha val="20000"/>
              </a:srgbClr>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05" name="Freeform: Shape 104">
              <a:extLst>
                <a:ext uri="{FF2B5EF4-FFF2-40B4-BE49-F238E27FC236}">
                  <a16:creationId xmlns:a16="http://schemas.microsoft.com/office/drawing/2014/main" id="{D1F78132-B4E8-4BA6-AE84-B1F15E5C0443}"/>
                </a:ext>
              </a:extLst>
            </p:cNvPr>
            <p:cNvSpPr/>
            <p:nvPr/>
          </p:nvSpPr>
          <p:spPr>
            <a:xfrm>
              <a:off x="7656070" y="2540698"/>
              <a:ext cx="438881" cy="374756"/>
            </a:xfrm>
            <a:custGeom>
              <a:avLst/>
              <a:gdLst>
                <a:gd name="connsiteX0" fmla="*/ 1899 w 438881"/>
                <a:gd name="connsiteY0" fmla="*/ 338675 h 374756"/>
                <a:gd name="connsiteX1" fmla="*/ 129996 w 438881"/>
                <a:gd name="connsiteY1" fmla="*/ 16622 h 374756"/>
                <a:gd name="connsiteX2" fmla="*/ 174147 w 438881"/>
                <a:gd name="connsiteY2" fmla="*/ 8810 h 374756"/>
                <a:gd name="connsiteX3" fmla="*/ 432151 w 438881"/>
                <a:gd name="connsiteY3" fmla="*/ 297934 h 374756"/>
                <a:gd name="connsiteX4" fmla="*/ 414733 w 438881"/>
                <a:gd name="connsiteY4" fmla="*/ 341742 h 374756"/>
                <a:gd name="connsiteX5" fmla="*/ 28631 w 438881"/>
                <a:gd name="connsiteY5" fmla="*/ 374655 h 374756"/>
                <a:gd name="connsiteX6" fmla="*/ 1899 w 438881"/>
                <a:gd name="connsiteY6" fmla="*/ 338675 h 374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81" h="374756">
                  <a:moveTo>
                    <a:pt x="1899" y="338675"/>
                  </a:moveTo>
                  <a:lnTo>
                    <a:pt x="129996" y="16622"/>
                  </a:lnTo>
                  <a:cubicBezTo>
                    <a:pt x="137238" y="-1580"/>
                    <a:pt x="161099" y="-5804"/>
                    <a:pt x="174147" y="8810"/>
                  </a:cubicBezTo>
                  <a:lnTo>
                    <a:pt x="432151" y="297934"/>
                  </a:lnTo>
                  <a:cubicBezTo>
                    <a:pt x="446618" y="314145"/>
                    <a:pt x="436359" y="339899"/>
                    <a:pt x="414733" y="341742"/>
                  </a:cubicBezTo>
                  <a:lnTo>
                    <a:pt x="28631" y="374655"/>
                  </a:lnTo>
                  <a:cubicBezTo>
                    <a:pt x="9108" y="376335"/>
                    <a:pt x="-5343" y="356877"/>
                    <a:pt x="1899" y="338675"/>
                  </a:cubicBez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pSp>
      <p:sp>
        <p:nvSpPr>
          <p:cNvPr id="199" name="Freeform: Shape 198">
            <a:extLst>
              <a:ext uri="{FF2B5EF4-FFF2-40B4-BE49-F238E27FC236}">
                <a16:creationId xmlns:a16="http://schemas.microsoft.com/office/drawing/2014/main" id="{C8B9B4F6-E6F1-4B5C-8C18-02AC61EB8309}"/>
              </a:ext>
              <a:ext uri="{C183D7F6-B498-43B3-948B-1728B52AA6E4}">
                <adec:decorative xmlns:adec="http://schemas.microsoft.com/office/drawing/2017/decorative" val="1"/>
              </a:ext>
            </a:extLst>
          </p:cNvPr>
          <p:cNvSpPr/>
          <p:nvPr/>
        </p:nvSpPr>
        <p:spPr>
          <a:xfrm>
            <a:off x="6351555" y="2453560"/>
            <a:ext cx="2860907" cy="1386393"/>
          </a:xfrm>
          <a:custGeom>
            <a:avLst/>
            <a:gdLst>
              <a:gd name="connsiteX0" fmla="*/ 3656166 w 3656166"/>
              <a:gd name="connsiteY0" fmla="*/ 7202 h 1720267"/>
              <a:gd name="connsiteX1" fmla="*/ 3656166 w 3656166"/>
              <a:gd name="connsiteY1" fmla="*/ 1720268 h 1720267"/>
              <a:gd name="connsiteX2" fmla="*/ 0 w 3656166"/>
              <a:gd name="connsiteY2" fmla="*/ 1720268 h 1720267"/>
              <a:gd name="connsiteX3" fmla="*/ 0 w 3656166"/>
              <a:gd name="connsiteY3" fmla="*/ 1637382 h 1720267"/>
              <a:gd name="connsiteX4" fmla="*/ 464584 w 3656166"/>
              <a:gd name="connsiteY4" fmla="*/ 1416466 h 1720267"/>
              <a:gd name="connsiteX5" fmla="*/ 1778909 w 3656166"/>
              <a:gd name="connsiteY5" fmla="*/ 1641459 h 1720267"/>
              <a:gd name="connsiteX6" fmla="*/ 2779466 w 3656166"/>
              <a:gd name="connsiteY6" fmla="*/ 1049430 h 1720267"/>
              <a:gd name="connsiteX7" fmla="*/ 3259006 w 3656166"/>
              <a:gd name="connsiteY7" fmla="*/ 362657 h 1720267"/>
              <a:gd name="connsiteX8" fmla="*/ 3656166 w 3656166"/>
              <a:gd name="connsiteY8" fmla="*/ 7202 h 172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66" h="1720267">
                <a:moveTo>
                  <a:pt x="3656166" y="7202"/>
                </a:moveTo>
                <a:lnTo>
                  <a:pt x="3656166" y="1720268"/>
                </a:lnTo>
                <a:lnTo>
                  <a:pt x="0" y="1720268"/>
                </a:lnTo>
                <a:lnTo>
                  <a:pt x="0" y="1637382"/>
                </a:lnTo>
                <a:cubicBezTo>
                  <a:pt x="94499" y="1591323"/>
                  <a:pt x="243261" y="1519951"/>
                  <a:pt x="464584" y="1416466"/>
                </a:cubicBezTo>
                <a:cubicBezTo>
                  <a:pt x="920443" y="1203313"/>
                  <a:pt x="1157278" y="1742107"/>
                  <a:pt x="1778909" y="1641459"/>
                </a:cubicBezTo>
                <a:cubicBezTo>
                  <a:pt x="2400541" y="1540812"/>
                  <a:pt x="2305862" y="1120475"/>
                  <a:pt x="2779466" y="1049430"/>
                </a:cubicBezTo>
                <a:cubicBezTo>
                  <a:pt x="3253086" y="978384"/>
                  <a:pt x="3116948" y="889578"/>
                  <a:pt x="3259006" y="362657"/>
                </a:cubicBezTo>
                <a:cubicBezTo>
                  <a:pt x="3341306" y="57485"/>
                  <a:pt x="3497064" y="-27294"/>
                  <a:pt x="3656166" y="7202"/>
                </a:cubicBezTo>
                <a:close/>
              </a:path>
            </a:pathLst>
          </a:custGeom>
          <a:solidFill>
            <a:srgbClr val="FFFFFF">
              <a:alpha val="5000"/>
            </a:srgbClr>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pSp>
        <p:nvGrpSpPr>
          <p:cNvPr id="34" name="Graphic 1">
            <a:extLst>
              <a:ext uri="{FF2B5EF4-FFF2-40B4-BE49-F238E27FC236}">
                <a16:creationId xmlns:a16="http://schemas.microsoft.com/office/drawing/2014/main" id="{E3792BD8-84EF-4472-B1B1-C7D7E54BF8F7}"/>
              </a:ext>
              <a:ext uri="{C183D7F6-B498-43B3-948B-1728B52AA6E4}">
                <adec:decorative xmlns:adec="http://schemas.microsoft.com/office/drawing/2017/decorative" val="1"/>
              </a:ext>
            </a:extLst>
          </p:cNvPr>
          <p:cNvGrpSpPr/>
          <p:nvPr/>
        </p:nvGrpSpPr>
        <p:grpSpPr>
          <a:xfrm>
            <a:off x="3731209" y="4121807"/>
            <a:ext cx="3912363" cy="209252"/>
            <a:chOff x="4356508" y="4373562"/>
            <a:chExt cx="3655758" cy="201263"/>
          </a:xfrm>
        </p:grpSpPr>
        <p:sp>
          <p:nvSpPr>
            <p:cNvPr id="70" name="Freeform: Shape 69">
              <a:extLst>
                <a:ext uri="{FF2B5EF4-FFF2-40B4-BE49-F238E27FC236}">
                  <a16:creationId xmlns:a16="http://schemas.microsoft.com/office/drawing/2014/main" id="{BB4883B5-1994-46B2-B098-4E739451F33F}"/>
                </a:ext>
              </a:extLst>
            </p:cNvPr>
            <p:cNvSpPr/>
            <p:nvPr/>
          </p:nvSpPr>
          <p:spPr>
            <a:xfrm>
              <a:off x="4356769" y="4373562"/>
              <a:ext cx="2517661" cy="24008"/>
            </a:xfrm>
            <a:custGeom>
              <a:avLst/>
              <a:gdLst>
                <a:gd name="connsiteX0" fmla="*/ 0 w 2517661"/>
                <a:gd name="connsiteY0" fmla="*/ 0 h 24008"/>
                <a:gd name="connsiteX1" fmla="*/ 2517661 w 2517661"/>
                <a:gd name="connsiteY1" fmla="*/ 0 h 24008"/>
                <a:gd name="connsiteX2" fmla="*/ 2517661 w 2517661"/>
                <a:gd name="connsiteY2" fmla="*/ 24008 h 24008"/>
                <a:gd name="connsiteX3" fmla="*/ 0 w 2517661"/>
                <a:gd name="connsiteY3" fmla="*/ 24008 h 24008"/>
              </a:gdLst>
              <a:ahLst/>
              <a:cxnLst>
                <a:cxn ang="0">
                  <a:pos x="connsiteX0" y="connsiteY0"/>
                </a:cxn>
                <a:cxn ang="0">
                  <a:pos x="connsiteX1" y="connsiteY1"/>
                </a:cxn>
                <a:cxn ang="0">
                  <a:pos x="connsiteX2" y="connsiteY2"/>
                </a:cxn>
                <a:cxn ang="0">
                  <a:pos x="connsiteX3" y="connsiteY3"/>
                </a:cxn>
              </a:cxnLst>
              <a:rect l="l" t="t" r="r" b="b"/>
              <a:pathLst>
                <a:path w="2517661" h="24008">
                  <a:moveTo>
                    <a:pt x="0" y="0"/>
                  </a:moveTo>
                  <a:lnTo>
                    <a:pt x="2517661" y="0"/>
                  </a:lnTo>
                  <a:lnTo>
                    <a:pt x="2517661" y="24008"/>
                  </a:lnTo>
                  <a:lnTo>
                    <a:pt x="0" y="24008"/>
                  </a:lnTo>
                  <a:close/>
                </a:path>
              </a:pathLst>
            </a:custGeom>
            <a:solidFill>
              <a:srgbClr val="CC3333"/>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71" name="Freeform: Shape 70">
              <a:extLst>
                <a:ext uri="{FF2B5EF4-FFF2-40B4-BE49-F238E27FC236}">
                  <a16:creationId xmlns:a16="http://schemas.microsoft.com/office/drawing/2014/main" id="{D8E4AE5F-D029-429A-A8B3-C0D4E501A066}"/>
                </a:ext>
              </a:extLst>
            </p:cNvPr>
            <p:cNvSpPr/>
            <p:nvPr/>
          </p:nvSpPr>
          <p:spPr>
            <a:xfrm>
              <a:off x="4356508" y="4397391"/>
              <a:ext cx="3655758" cy="177434"/>
            </a:xfrm>
            <a:custGeom>
              <a:avLst/>
              <a:gdLst>
                <a:gd name="connsiteX0" fmla="*/ 0 w 3655758"/>
                <a:gd name="connsiteY0" fmla="*/ 0 h 177434"/>
                <a:gd name="connsiteX1" fmla="*/ 3655759 w 3655758"/>
                <a:gd name="connsiteY1" fmla="*/ 0 h 177434"/>
                <a:gd name="connsiteX2" fmla="*/ 3655759 w 3655758"/>
                <a:gd name="connsiteY2" fmla="*/ 177434 h 177434"/>
                <a:gd name="connsiteX3" fmla="*/ 0 w 3655758"/>
                <a:gd name="connsiteY3" fmla="*/ 177434 h 177434"/>
              </a:gdLst>
              <a:ahLst/>
              <a:cxnLst>
                <a:cxn ang="0">
                  <a:pos x="connsiteX0" y="connsiteY0"/>
                </a:cxn>
                <a:cxn ang="0">
                  <a:pos x="connsiteX1" y="connsiteY1"/>
                </a:cxn>
                <a:cxn ang="0">
                  <a:pos x="connsiteX2" y="connsiteY2"/>
                </a:cxn>
                <a:cxn ang="0">
                  <a:pos x="connsiteX3" y="connsiteY3"/>
                </a:cxn>
              </a:cxnLst>
              <a:rect l="l" t="t" r="r" b="b"/>
              <a:pathLst>
                <a:path w="3655758" h="177434">
                  <a:moveTo>
                    <a:pt x="0" y="0"/>
                  </a:moveTo>
                  <a:lnTo>
                    <a:pt x="3655759" y="0"/>
                  </a:lnTo>
                  <a:lnTo>
                    <a:pt x="3655759" y="177434"/>
                  </a:lnTo>
                  <a:lnTo>
                    <a:pt x="0" y="177434"/>
                  </a:lnTo>
                  <a:close/>
                </a:path>
              </a:pathLst>
            </a:custGeom>
            <a:solidFill>
              <a:srgbClr val="000002">
                <a:alpha val="50000"/>
              </a:srgbClr>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pSp>
          <p:nvGrpSpPr>
            <p:cNvPr id="72" name="Graphic 1">
              <a:extLst>
                <a:ext uri="{FF2B5EF4-FFF2-40B4-BE49-F238E27FC236}">
                  <a16:creationId xmlns:a16="http://schemas.microsoft.com/office/drawing/2014/main" id="{54EBC102-13BF-473C-9B38-3EA2E0088245}"/>
                </a:ext>
              </a:extLst>
            </p:cNvPr>
            <p:cNvGrpSpPr/>
            <p:nvPr/>
          </p:nvGrpSpPr>
          <p:grpSpPr>
            <a:xfrm>
              <a:off x="7581378" y="4445227"/>
              <a:ext cx="257075" cy="79640"/>
              <a:chOff x="7581378" y="4445227"/>
              <a:chExt cx="257075" cy="79640"/>
            </a:xfrm>
            <a:solidFill>
              <a:srgbClr val="FFFFFF"/>
            </a:solidFill>
          </p:grpSpPr>
          <p:sp>
            <p:nvSpPr>
              <p:cNvPr id="80" name="Freeform: Shape 79">
                <a:extLst>
                  <a:ext uri="{FF2B5EF4-FFF2-40B4-BE49-F238E27FC236}">
                    <a16:creationId xmlns:a16="http://schemas.microsoft.com/office/drawing/2014/main" id="{00AE5D5F-45F1-4E15-BF22-837CC16561D2}"/>
                  </a:ext>
                </a:extLst>
              </p:cNvPr>
              <p:cNvSpPr/>
              <p:nvPr/>
            </p:nvSpPr>
            <p:spPr>
              <a:xfrm>
                <a:off x="7581378" y="4445244"/>
                <a:ext cx="52256" cy="79608"/>
              </a:xfrm>
              <a:custGeom>
                <a:avLst/>
                <a:gdLst>
                  <a:gd name="connsiteX0" fmla="*/ 52257 w 52256"/>
                  <a:gd name="connsiteY0" fmla="*/ 38964 h 79608"/>
                  <a:gd name="connsiteX1" fmla="*/ 25476 w 52256"/>
                  <a:gd name="connsiteY1" fmla="*/ 79608 h 79608"/>
                  <a:gd name="connsiteX2" fmla="*/ 0 w 52256"/>
                  <a:gd name="connsiteY2" fmla="*/ 40040 h 79608"/>
                  <a:gd name="connsiteX3" fmla="*/ 26781 w 52256"/>
                  <a:gd name="connsiteY3" fmla="*/ 0 h 79608"/>
                  <a:gd name="connsiteX4" fmla="*/ 52257 w 52256"/>
                  <a:gd name="connsiteY4" fmla="*/ 38964 h 79608"/>
                  <a:gd name="connsiteX5" fmla="*/ 52257 w 52256"/>
                  <a:gd name="connsiteY5" fmla="*/ 38964 h 79608"/>
                  <a:gd name="connsiteX6" fmla="*/ 10422 w 52256"/>
                  <a:gd name="connsiteY6" fmla="*/ 40138 h 79608"/>
                  <a:gd name="connsiteX7" fmla="*/ 26063 w 52256"/>
                  <a:gd name="connsiteY7" fmla="*/ 71535 h 79608"/>
                  <a:gd name="connsiteX8" fmla="*/ 41819 w 52256"/>
                  <a:gd name="connsiteY8" fmla="*/ 39437 h 79608"/>
                  <a:gd name="connsiteX9" fmla="*/ 26177 w 52256"/>
                  <a:gd name="connsiteY9" fmla="*/ 8041 h 79608"/>
                  <a:gd name="connsiteX10" fmla="*/ 10422 w 52256"/>
                  <a:gd name="connsiteY10" fmla="*/ 40138 h 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56" h="79608">
                    <a:moveTo>
                      <a:pt x="52257" y="38964"/>
                    </a:moveTo>
                    <a:cubicBezTo>
                      <a:pt x="52257" y="65141"/>
                      <a:pt x="42536" y="79608"/>
                      <a:pt x="25476" y="79608"/>
                    </a:cubicBezTo>
                    <a:cubicBezTo>
                      <a:pt x="10422" y="79608"/>
                      <a:pt x="245" y="65516"/>
                      <a:pt x="0" y="40040"/>
                    </a:cubicBezTo>
                    <a:cubicBezTo>
                      <a:pt x="0" y="14206"/>
                      <a:pt x="11140" y="0"/>
                      <a:pt x="26781" y="0"/>
                    </a:cubicBezTo>
                    <a:cubicBezTo>
                      <a:pt x="43009" y="-16"/>
                      <a:pt x="52257" y="14434"/>
                      <a:pt x="52257" y="38964"/>
                    </a:cubicBezTo>
                    <a:lnTo>
                      <a:pt x="52257" y="38964"/>
                    </a:lnTo>
                    <a:close/>
                    <a:moveTo>
                      <a:pt x="10422" y="40138"/>
                    </a:moveTo>
                    <a:cubicBezTo>
                      <a:pt x="10422" y="60167"/>
                      <a:pt x="16587" y="71535"/>
                      <a:pt x="26063" y="71535"/>
                    </a:cubicBezTo>
                    <a:cubicBezTo>
                      <a:pt x="36730" y="71535"/>
                      <a:pt x="41819" y="59090"/>
                      <a:pt x="41819" y="39437"/>
                    </a:cubicBezTo>
                    <a:cubicBezTo>
                      <a:pt x="41819" y="20485"/>
                      <a:pt x="36958" y="8041"/>
                      <a:pt x="26177" y="8041"/>
                    </a:cubicBezTo>
                    <a:cubicBezTo>
                      <a:pt x="17060" y="8041"/>
                      <a:pt x="10422" y="19180"/>
                      <a:pt x="10422" y="40138"/>
                    </a:cubicBez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81" name="Freeform: Shape 80">
                <a:extLst>
                  <a:ext uri="{FF2B5EF4-FFF2-40B4-BE49-F238E27FC236}">
                    <a16:creationId xmlns:a16="http://schemas.microsoft.com/office/drawing/2014/main" id="{A15E804F-2E1C-4685-B04F-2724A1706BF6}"/>
                  </a:ext>
                </a:extLst>
              </p:cNvPr>
              <p:cNvSpPr/>
              <p:nvPr/>
            </p:nvSpPr>
            <p:spPr>
              <a:xfrm>
                <a:off x="7643225" y="4445227"/>
                <a:ext cx="49173" cy="78319"/>
              </a:xfrm>
              <a:custGeom>
                <a:avLst/>
                <a:gdLst>
                  <a:gd name="connsiteX0" fmla="*/ 0 w 49173"/>
                  <a:gd name="connsiteY0" fmla="*/ 78303 h 78319"/>
                  <a:gd name="connsiteX1" fmla="*/ 0 w 49173"/>
                  <a:gd name="connsiteY1" fmla="*/ 71910 h 78319"/>
                  <a:gd name="connsiteX2" fmla="*/ 8171 w 49173"/>
                  <a:gd name="connsiteY2" fmla="*/ 63967 h 78319"/>
                  <a:gd name="connsiteX3" fmla="*/ 36844 w 49173"/>
                  <a:gd name="connsiteY3" fmla="*/ 23682 h 78319"/>
                  <a:gd name="connsiteX4" fmla="*/ 21561 w 49173"/>
                  <a:gd name="connsiteY4" fmla="*/ 8628 h 78319"/>
                  <a:gd name="connsiteX5" fmla="*/ 5219 w 49173"/>
                  <a:gd name="connsiteY5" fmla="*/ 15152 h 78319"/>
                  <a:gd name="connsiteX6" fmla="*/ 1908 w 49173"/>
                  <a:gd name="connsiteY6" fmla="*/ 7812 h 78319"/>
                  <a:gd name="connsiteX7" fmla="*/ 23698 w 49173"/>
                  <a:gd name="connsiteY7" fmla="*/ 0 h 78319"/>
                  <a:gd name="connsiteX8" fmla="*/ 47282 w 49173"/>
                  <a:gd name="connsiteY8" fmla="*/ 22393 h 78319"/>
                  <a:gd name="connsiteX9" fmla="*/ 20746 w 49173"/>
                  <a:gd name="connsiteY9" fmla="*/ 63739 h 78319"/>
                  <a:gd name="connsiteX10" fmla="*/ 14581 w 49173"/>
                  <a:gd name="connsiteY10" fmla="*/ 69431 h 78319"/>
                  <a:gd name="connsiteX11" fmla="*/ 49174 w 49173"/>
                  <a:gd name="connsiteY11" fmla="*/ 69675 h 78319"/>
                  <a:gd name="connsiteX12" fmla="*/ 49174 w 49173"/>
                  <a:gd name="connsiteY12" fmla="*/ 78320 h 78319"/>
                  <a:gd name="connsiteX13" fmla="*/ 0 w 49173"/>
                  <a:gd name="connsiteY13" fmla="*/ 78320 h 7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173" h="78319">
                    <a:moveTo>
                      <a:pt x="0" y="78303"/>
                    </a:moveTo>
                    <a:lnTo>
                      <a:pt x="0" y="71910"/>
                    </a:lnTo>
                    <a:lnTo>
                      <a:pt x="8171" y="63967"/>
                    </a:lnTo>
                    <a:cubicBezTo>
                      <a:pt x="27841" y="45243"/>
                      <a:pt x="36730" y="35294"/>
                      <a:pt x="36844" y="23682"/>
                    </a:cubicBezTo>
                    <a:cubicBezTo>
                      <a:pt x="36844" y="15869"/>
                      <a:pt x="33044" y="8628"/>
                      <a:pt x="21561" y="8628"/>
                    </a:cubicBezTo>
                    <a:cubicBezTo>
                      <a:pt x="14565" y="8628"/>
                      <a:pt x="8774" y="12183"/>
                      <a:pt x="5219" y="15152"/>
                    </a:cubicBezTo>
                    <a:lnTo>
                      <a:pt x="1908" y="7812"/>
                    </a:lnTo>
                    <a:cubicBezTo>
                      <a:pt x="7241" y="3311"/>
                      <a:pt x="14825" y="0"/>
                      <a:pt x="23698" y="0"/>
                    </a:cubicBezTo>
                    <a:cubicBezTo>
                      <a:pt x="40285" y="0"/>
                      <a:pt x="47282" y="11368"/>
                      <a:pt x="47282" y="22393"/>
                    </a:cubicBezTo>
                    <a:cubicBezTo>
                      <a:pt x="47282" y="36615"/>
                      <a:pt x="36974" y="48098"/>
                      <a:pt x="20746" y="63739"/>
                    </a:cubicBezTo>
                    <a:lnTo>
                      <a:pt x="14581" y="69431"/>
                    </a:lnTo>
                    <a:cubicBezTo>
                      <a:pt x="14581" y="69675"/>
                      <a:pt x="49174" y="69675"/>
                      <a:pt x="49174" y="69675"/>
                    </a:cubicBezTo>
                    <a:lnTo>
                      <a:pt x="49174" y="78320"/>
                    </a:lnTo>
                    <a:lnTo>
                      <a:pt x="0" y="78320"/>
                    </a:ln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82" name="Freeform: Shape 81">
                <a:extLst>
                  <a:ext uri="{FF2B5EF4-FFF2-40B4-BE49-F238E27FC236}">
                    <a16:creationId xmlns:a16="http://schemas.microsoft.com/office/drawing/2014/main" id="{81EB63D0-A28A-45D2-B672-0D53F14F48CB}"/>
                  </a:ext>
                </a:extLst>
              </p:cNvPr>
              <p:cNvSpPr/>
              <p:nvPr/>
            </p:nvSpPr>
            <p:spPr>
              <a:xfrm>
                <a:off x="7704827" y="4468208"/>
                <a:ext cx="14091" cy="56627"/>
              </a:xfrm>
              <a:custGeom>
                <a:avLst/>
                <a:gdLst>
                  <a:gd name="connsiteX0" fmla="*/ 0 w 14091"/>
                  <a:gd name="connsiteY0" fmla="*/ 7470 h 56627"/>
                  <a:gd name="connsiteX1" fmla="*/ 7111 w 14091"/>
                  <a:gd name="connsiteY1" fmla="*/ 0 h 56627"/>
                  <a:gd name="connsiteX2" fmla="*/ 14091 w 14091"/>
                  <a:gd name="connsiteY2" fmla="*/ 7470 h 56627"/>
                  <a:gd name="connsiteX3" fmla="*/ 6980 w 14091"/>
                  <a:gd name="connsiteY3" fmla="*/ 14809 h 56627"/>
                  <a:gd name="connsiteX4" fmla="*/ 0 w 14091"/>
                  <a:gd name="connsiteY4" fmla="*/ 7470 h 56627"/>
                  <a:gd name="connsiteX5" fmla="*/ 0 w 14091"/>
                  <a:gd name="connsiteY5" fmla="*/ 7470 h 56627"/>
                  <a:gd name="connsiteX6" fmla="*/ 0 w 14091"/>
                  <a:gd name="connsiteY6" fmla="*/ 49288 h 56627"/>
                  <a:gd name="connsiteX7" fmla="*/ 7111 w 14091"/>
                  <a:gd name="connsiteY7" fmla="*/ 41818 h 56627"/>
                  <a:gd name="connsiteX8" fmla="*/ 14091 w 14091"/>
                  <a:gd name="connsiteY8" fmla="*/ 49288 h 56627"/>
                  <a:gd name="connsiteX9" fmla="*/ 6980 w 14091"/>
                  <a:gd name="connsiteY9" fmla="*/ 56628 h 56627"/>
                  <a:gd name="connsiteX10" fmla="*/ 0 w 14091"/>
                  <a:gd name="connsiteY10" fmla="*/ 49288 h 5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91" h="56627">
                    <a:moveTo>
                      <a:pt x="0" y="7470"/>
                    </a:moveTo>
                    <a:cubicBezTo>
                      <a:pt x="0" y="3083"/>
                      <a:pt x="2968" y="0"/>
                      <a:pt x="7111" y="0"/>
                    </a:cubicBezTo>
                    <a:cubicBezTo>
                      <a:pt x="11254" y="0"/>
                      <a:pt x="13977" y="3083"/>
                      <a:pt x="14091" y="7470"/>
                    </a:cubicBezTo>
                    <a:cubicBezTo>
                      <a:pt x="14091" y="11613"/>
                      <a:pt x="11368" y="14809"/>
                      <a:pt x="6980" y="14809"/>
                    </a:cubicBezTo>
                    <a:cubicBezTo>
                      <a:pt x="2838" y="14809"/>
                      <a:pt x="0" y="11613"/>
                      <a:pt x="0" y="7470"/>
                    </a:cubicBezTo>
                    <a:lnTo>
                      <a:pt x="0" y="7470"/>
                    </a:lnTo>
                    <a:close/>
                    <a:moveTo>
                      <a:pt x="0" y="49288"/>
                    </a:moveTo>
                    <a:cubicBezTo>
                      <a:pt x="0" y="44901"/>
                      <a:pt x="2968" y="41818"/>
                      <a:pt x="7111" y="41818"/>
                    </a:cubicBezTo>
                    <a:cubicBezTo>
                      <a:pt x="11254" y="41818"/>
                      <a:pt x="13977" y="44901"/>
                      <a:pt x="14091" y="49288"/>
                    </a:cubicBezTo>
                    <a:cubicBezTo>
                      <a:pt x="14091" y="53431"/>
                      <a:pt x="11368" y="56628"/>
                      <a:pt x="6980" y="56628"/>
                    </a:cubicBezTo>
                    <a:cubicBezTo>
                      <a:pt x="2838" y="56628"/>
                      <a:pt x="0" y="53431"/>
                      <a:pt x="0" y="49288"/>
                    </a:cubicBez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83" name="Freeform: Shape 82">
                <a:extLst>
                  <a:ext uri="{FF2B5EF4-FFF2-40B4-BE49-F238E27FC236}">
                    <a16:creationId xmlns:a16="http://schemas.microsoft.com/office/drawing/2014/main" id="{854FFADE-4669-4231-862F-1801008F1462}"/>
                  </a:ext>
                </a:extLst>
              </p:cNvPr>
              <p:cNvSpPr/>
              <p:nvPr/>
            </p:nvSpPr>
            <p:spPr>
              <a:xfrm>
                <a:off x="7728150" y="4445260"/>
                <a:ext cx="48113" cy="79607"/>
              </a:xfrm>
              <a:custGeom>
                <a:avLst/>
                <a:gdLst>
                  <a:gd name="connsiteX0" fmla="*/ 2854 w 48113"/>
                  <a:gd name="connsiteY0" fmla="*/ 66315 h 79607"/>
                  <a:gd name="connsiteX1" fmla="*/ 19915 w 48113"/>
                  <a:gd name="connsiteY1" fmla="*/ 71176 h 79607"/>
                  <a:gd name="connsiteX2" fmla="*/ 37333 w 48113"/>
                  <a:gd name="connsiteY2" fmla="*/ 56252 h 79607"/>
                  <a:gd name="connsiteX3" fmla="*/ 17435 w 48113"/>
                  <a:gd name="connsiteY3" fmla="*/ 40856 h 79607"/>
                  <a:gd name="connsiteX4" fmla="*/ 11629 w 48113"/>
                  <a:gd name="connsiteY4" fmla="*/ 40856 h 79607"/>
                  <a:gd name="connsiteX5" fmla="*/ 11629 w 48113"/>
                  <a:gd name="connsiteY5" fmla="*/ 33044 h 79607"/>
                  <a:gd name="connsiteX6" fmla="*/ 17435 w 48113"/>
                  <a:gd name="connsiteY6" fmla="*/ 33044 h 79607"/>
                  <a:gd name="connsiteX7" fmla="*/ 34609 w 48113"/>
                  <a:gd name="connsiteY7" fmla="*/ 20012 h 79607"/>
                  <a:gd name="connsiteX8" fmla="*/ 21105 w 48113"/>
                  <a:gd name="connsiteY8" fmla="*/ 8400 h 79607"/>
                  <a:gd name="connsiteX9" fmla="*/ 5708 w 48113"/>
                  <a:gd name="connsiteY9" fmla="*/ 13505 h 79607"/>
                  <a:gd name="connsiteX10" fmla="*/ 2985 w 48113"/>
                  <a:gd name="connsiteY10" fmla="*/ 5920 h 79607"/>
                  <a:gd name="connsiteX11" fmla="*/ 23128 w 48113"/>
                  <a:gd name="connsiteY11" fmla="*/ 0 h 79607"/>
                  <a:gd name="connsiteX12" fmla="*/ 45162 w 48113"/>
                  <a:gd name="connsiteY12" fmla="*/ 18365 h 79607"/>
                  <a:gd name="connsiteX13" fmla="*/ 30940 w 48113"/>
                  <a:gd name="connsiteY13" fmla="*/ 36485 h 79607"/>
                  <a:gd name="connsiteX14" fmla="*/ 48114 w 48113"/>
                  <a:gd name="connsiteY14" fmla="*/ 56513 h 79607"/>
                  <a:gd name="connsiteX15" fmla="*/ 20028 w 48113"/>
                  <a:gd name="connsiteY15" fmla="*/ 79608 h 79607"/>
                  <a:gd name="connsiteX16" fmla="*/ 0 w 48113"/>
                  <a:gd name="connsiteY16" fmla="*/ 74405 h 79607"/>
                  <a:gd name="connsiteX17" fmla="*/ 2854 w 48113"/>
                  <a:gd name="connsiteY17" fmla="*/ 66315 h 7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113" h="79607">
                    <a:moveTo>
                      <a:pt x="2854" y="66315"/>
                    </a:moveTo>
                    <a:cubicBezTo>
                      <a:pt x="5823" y="68207"/>
                      <a:pt x="12689" y="71176"/>
                      <a:pt x="19915" y="71176"/>
                    </a:cubicBezTo>
                    <a:cubicBezTo>
                      <a:pt x="33305" y="71176"/>
                      <a:pt x="37448" y="62646"/>
                      <a:pt x="37333" y="56252"/>
                    </a:cubicBezTo>
                    <a:cubicBezTo>
                      <a:pt x="37219" y="45472"/>
                      <a:pt x="27498" y="40856"/>
                      <a:pt x="17435" y="40856"/>
                    </a:cubicBezTo>
                    <a:lnTo>
                      <a:pt x="11629" y="40856"/>
                    </a:lnTo>
                    <a:lnTo>
                      <a:pt x="11629" y="33044"/>
                    </a:lnTo>
                    <a:lnTo>
                      <a:pt x="17435" y="33044"/>
                    </a:lnTo>
                    <a:cubicBezTo>
                      <a:pt x="25019" y="33044"/>
                      <a:pt x="34609" y="29129"/>
                      <a:pt x="34609" y="20012"/>
                    </a:cubicBezTo>
                    <a:cubicBezTo>
                      <a:pt x="34609" y="13847"/>
                      <a:pt x="30695" y="8400"/>
                      <a:pt x="21105" y="8400"/>
                    </a:cubicBezTo>
                    <a:cubicBezTo>
                      <a:pt x="14940" y="8400"/>
                      <a:pt x="9019" y="11123"/>
                      <a:pt x="5708" y="13505"/>
                    </a:cubicBezTo>
                    <a:lnTo>
                      <a:pt x="2985" y="5920"/>
                    </a:lnTo>
                    <a:cubicBezTo>
                      <a:pt x="7013" y="2952"/>
                      <a:pt x="14826" y="0"/>
                      <a:pt x="23128" y="0"/>
                    </a:cubicBezTo>
                    <a:cubicBezTo>
                      <a:pt x="38295" y="0"/>
                      <a:pt x="45162" y="9003"/>
                      <a:pt x="45162" y="18365"/>
                    </a:cubicBezTo>
                    <a:cubicBezTo>
                      <a:pt x="45162" y="26308"/>
                      <a:pt x="40432" y="33060"/>
                      <a:pt x="30940" y="36485"/>
                    </a:cubicBezTo>
                    <a:cubicBezTo>
                      <a:pt x="40416" y="38621"/>
                      <a:pt x="48114" y="45716"/>
                      <a:pt x="48114" y="56513"/>
                    </a:cubicBezTo>
                    <a:cubicBezTo>
                      <a:pt x="48114" y="68827"/>
                      <a:pt x="38524" y="79608"/>
                      <a:pt x="20028" y="79608"/>
                    </a:cubicBezTo>
                    <a:cubicBezTo>
                      <a:pt x="11384" y="79608"/>
                      <a:pt x="3800" y="76884"/>
                      <a:pt x="0" y="74405"/>
                    </a:cubicBezTo>
                    <a:lnTo>
                      <a:pt x="2854" y="66315"/>
                    </a:ln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84" name="Freeform: Shape 83">
                <a:extLst>
                  <a:ext uri="{FF2B5EF4-FFF2-40B4-BE49-F238E27FC236}">
                    <a16:creationId xmlns:a16="http://schemas.microsoft.com/office/drawing/2014/main" id="{EF6F2209-2A51-433B-ABA3-644D7A092BFD}"/>
                  </a:ext>
                </a:extLst>
              </p:cNvPr>
              <p:cNvSpPr/>
              <p:nvPr/>
            </p:nvSpPr>
            <p:spPr>
              <a:xfrm>
                <a:off x="7789279" y="4445227"/>
                <a:ext cx="49174" cy="78319"/>
              </a:xfrm>
              <a:custGeom>
                <a:avLst/>
                <a:gdLst>
                  <a:gd name="connsiteX0" fmla="*/ 0 w 49174"/>
                  <a:gd name="connsiteY0" fmla="*/ 78303 h 78319"/>
                  <a:gd name="connsiteX1" fmla="*/ 0 w 49174"/>
                  <a:gd name="connsiteY1" fmla="*/ 71910 h 78319"/>
                  <a:gd name="connsiteX2" fmla="*/ 8171 w 49174"/>
                  <a:gd name="connsiteY2" fmla="*/ 63967 h 78319"/>
                  <a:gd name="connsiteX3" fmla="*/ 36844 w 49174"/>
                  <a:gd name="connsiteY3" fmla="*/ 23682 h 78319"/>
                  <a:gd name="connsiteX4" fmla="*/ 21562 w 49174"/>
                  <a:gd name="connsiteY4" fmla="*/ 8628 h 78319"/>
                  <a:gd name="connsiteX5" fmla="*/ 5219 w 49174"/>
                  <a:gd name="connsiteY5" fmla="*/ 15152 h 78319"/>
                  <a:gd name="connsiteX6" fmla="*/ 1909 w 49174"/>
                  <a:gd name="connsiteY6" fmla="*/ 7812 h 78319"/>
                  <a:gd name="connsiteX7" fmla="*/ 23715 w 49174"/>
                  <a:gd name="connsiteY7" fmla="*/ 0 h 78319"/>
                  <a:gd name="connsiteX8" fmla="*/ 47282 w 49174"/>
                  <a:gd name="connsiteY8" fmla="*/ 22393 h 78319"/>
                  <a:gd name="connsiteX9" fmla="*/ 20746 w 49174"/>
                  <a:gd name="connsiteY9" fmla="*/ 63739 h 78319"/>
                  <a:gd name="connsiteX10" fmla="*/ 14581 w 49174"/>
                  <a:gd name="connsiteY10" fmla="*/ 69431 h 78319"/>
                  <a:gd name="connsiteX11" fmla="*/ 49174 w 49174"/>
                  <a:gd name="connsiteY11" fmla="*/ 69675 h 78319"/>
                  <a:gd name="connsiteX12" fmla="*/ 49174 w 49174"/>
                  <a:gd name="connsiteY12" fmla="*/ 78320 h 78319"/>
                  <a:gd name="connsiteX13" fmla="*/ 0 w 49174"/>
                  <a:gd name="connsiteY13" fmla="*/ 78320 h 7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174" h="78319">
                    <a:moveTo>
                      <a:pt x="0" y="78303"/>
                    </a:moveTo>
                    <a:lnTo>
                      <a:pt x="0" y="71910"/>
                    </a:lnTo>
                    <a:lnTo>
                      <a:pt x="8171" y="63967"/>
                    </a:lnTo>
                    <a:cubicBezTo>
                      <a:pt x="27841" y="45243"/>
                      <a:pt x="36730" y="35294"/>
                      <a:pt x="36844" y="23682"/>
                    </a:cubicBezTo>
                    <a:cubicBezTo>
                      <a:pt x="36844" y="15869"/>
                      <a:pt x="33044" y="8628"/>
                      <a:pt x="21562" y="8628"/>
                    </a:cubicBezTo>
                    <a:cubicBezTo>
                      <a:pt x="14581" y="8628"/>
                      <a:pt x="8775" y="12183"/>
                      <a:pt x="5219" y="15152"/>
                    </a:cubicBezTo>
                    <a:lnTo>
                      <a:pt x="1909" y="7812"/>
                    </a:lnTo>
                    <a:cubicBezTo>
                      <a:pt x="7242" y="3311"/>
                      <a:pt x="14826" y="0"/>
                      <a:pt x="23715" y="0"/>
                    </a:cubicBezTo>
                    <a:cubicBezTo>
                      <a:pt x="40302" y="0"/>
                      <a:pt x="47282" y="11368"/>
                      <a:pt x="47282" y="22393"/>
                    </a:cubicBezTo>
                    <a:cubicBezTo>
                      <a:pt x="47282" y="36615"/>
                      <a:pt x="36975" y="48098"/>
                      <a:pt x="20746" y="63739"/>
                    </a:cubicBezTo>
                    <a:lnTo>
                      <a:pt x="14581" y="69431"/>
                    </a:lnTo>
                    <a:cubicBezTo>
                      <a:pt x="14581" y="69675"/>
                      <a:pt x="49174" y="69675"/>
                      <a:pt x="49174" y="69675"/>
                    </a:cubicBezTo>
                    <a:lnTo>
                      <a:pt x="49174" y="78320"/>
                    </a:lnTo>
                    <a:lnTo>
                      <a:pt x="0" y="78320"/>
                    </a:ln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pSp>
        <p:grpSp>
          <p:nvGrpSpPr>
            <p:cNvPr id="73" name="Graphic 1">
              <a:extLst>
                <a:ext uri="{FF2B5EF4-FFF2-40B4-BE49-F238E27FC236}">
                  <a16:creationId xmlns:a16="http://schemas.microsoft.com/office/drawing/2014/main" id="{5B8DDCEC-0313-4C45-B592-2880AF898D50}"/>
                </a:ext>
              </a:extLst>
            </p:cNvPr>
            <p:cNvGrpSpPr/>
            <p:nvPr/>
          </p:nvGrpSpPr>
          <p:grpSpPr>
            <a:xfrm>
              <a:off x="4641619" y="4442145"/>
              <a:ext cx="540719" cy="93259"/>
              <a:chOff x="4641619" y="4442145"/>
              <a:chExt cx="540719" cy="93259"/>
            </a:xfrm>
            <a:solidFill>
              <a:srgbClr val="FFFFFF"/>
            </a:solidFill>
          </p:grpSpPr>
          <p:sp>
            <p:nvSpPr>
              <p:cNvPr id="74" name="Freeform: Shape 73">
                <a:extLst>
                  <a:ext uri="{FF2B5EF4-FFF2-40B4-BE49-F238E27FC236}">
                    <a16:creationId xmlns:a16="http://schemas.microsoft.com/office/drawing/2014/main" id="{3EAAE220-573C-41B2-8B99-5B4B800EFAAE}"/>
                  </a:ext>
                </a:extLst>
              </p:cNvPr>
              <p:cNvSpPr/>
              <p:nvPr/>
            </p:nvSpPr>
            <p:spPr>
              <a:xfrm>
                <a:off x="4866988" y="4442145"/>
                <a:ext cx="37300" cy="93259"/>
              </a:xfrm>
              <a:custGeom>
                <a:avLst/>
                <a:gdLst>
                  <a:gd name="connsiteX0" fmla="*/ 0 w 37300"/>
                  <a:gd name="connsiteY0" fmla="*/ 0 h 93259"/>
                  <a:gd name="connsiteX1" fmla="*/ 37301 w 37300"/>
                  <a:gd name="connsiteY1" fmla="*/ 0 h 93259"/>
                  <a:gd name="connsiteX2" fmla="*/ 37301 w 37300"/>
                  <a:gd name="connsiteY2" fmla="*/ 93259 h 93259"/>
                  <a:gd name="connsiteX3" fmla="*/ 0 w 37300"/>
                  <a:gd name="connsiteY3" fmla="*/ 93259 h 93259"/>
                </a:gdLst>
                <a:ahLst/>
                <a:cxnLst>
                  <a:cxn ang="0">
                    <a:pos x="connsiteX0" y="connsiteY0"/>
                  </a:cxn>
                  <a:cxn ang="0">
                    <a:pos x="connsiteX1" y="connsiteY1"/>
                  </a:cxn>
                  <a:cxn ang="0">
                    <a:pos x="connsiteX2" y="connsiteY2"/>
                  </a:cxn>
                  <a:cxn ang="0">
                    <a:pos x="connsiteX3" y="connsiteY3"/>
                  </a:cxn>
                </a:cxnLst>
                <a:rect l="l" t="t" r="r" b="b"/>
                <a:pathLst>
                  <a:path w="37300" h="93259">
                    <a:moveTo>
                      <a:pt x="0" y="0"/>
                    </a:moveTo>
                    <a:lnTo>
                      <a:pt x="37301" y="0"/>
                    </a:lnTo>
                    <a:lnTo>
                      <a:pt x="37301" y="93259"/>
                    </a:lnTo>
                    <a:lnTo>
                      <a:pt x="0" y="93259"/>
                    </a:ln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75" name="Freeform: Shape 74">
                <a:extLst>
                  <a:ext uri="{FF2B5EF4-FFF2-40B4-BE49-F238E27FC236}">
                    <a16:creationId xmlns:a16="http://schemas.microsoft.com/office/drawing/2014/main" id="{37537E53-E73F-491F-8391-402FCA9E0DE2}"/>
                  </a:ext>
                </a:extLst>
              </p:cNvPr>
              <p:cNvSpPr/>
              <p:nvPr/>
            </p:nvSpPr>
            <p:spPr>
              <a:xfrm>
                <a:off x="4921234" y="4442145"/>
                <a:ext cx="37300" cy="93259"/>
              </a:xfrm>
              <a:custGeom>
                <a:avLst/>
                <a:gdLst>
                  <a:gd name="connsiteX0" fmla="*/ 0 w 37300"/>
                  <a:gd name="connsiteY0" fmla="*/ 0 h 93259"/>
                  <a:gd name="connsiteX1" fmla="*/ 37300 w 37300"/>
                  <a:gd name="connsiteY1" fmla="*/ 0 h 93259"/>
                  <a:gd name="connsiteX2" fmla="*/ 37300 w 37300"/>
                  <a:gd name="connsiteY2" fmla="*/ 93259 h 93259"/>
                  <a:gd name="connsiteX3" fmla="*/ 0 w 37300"/>
                  <a:gd name="connsiteY3" fmla="*/ 93259 h 93259"/>
                </a:gdLst>
                <a:ahLst/>
                <a:cxnLst>
                  <a:cxn ang="0">
                    <a:pos x="connsiteX0" y="connsiteY0"/>
                  </a:cxn>
                  <a:cxn ang="0">
                    <a:pos x="connsiteX1" y="connsiteY1"/>
                  </a:cxn>
                  <a:cxn ang="0">
                    <a:pos x="connsiteX2" y="connsiteY2"/>
                  </a:cxn>
                  <a:cxn ang="0">
                    <a:pos x="connsiteX3" y="connsiteY3"/>
                  </a:cxn>
                </a:cxnLst>
                <a:rect l="l" t="t" r="r" b="b"/>
                <a:pathLst>
                  <a:path w="37300" h="93259">
                    <a:moveTo>
                      <a:pt x="0" y="0"/>
                    </a:moveTo>
                    <a:lnTo>
                      <a:pt x="37300" y="0"/>
                    </a:lnTo>
                    <a:lnTo>
                      <a:pt x="37300" y="93259"/>
                    </a:lnTo>
                    <a:lnTo>
                      <a:pt x="0" y="93259"/>
                    </a:ln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76" name="Freeform: Shape 75">
                <a:extLst>
                  <a:ext uri="{FF2B5EF4-FFF2-40B4-BE49-F238E27FC236}">
                    <a16:creationId xmlns:a16="http://schemas.microsoft.com/office/drawing/2014/main" id="{C291AB6C-7C00-47F4-AD07-1C6111C88275}"/>
                  </a:ext>
                </a:extLst>
              </p:cNvPr>
              <p:cNvSpPr/>
              <p:nvPr/>
            </p:nvSpPr>
            <p:spPr>
              <a:xfrm>
                <a:off x="5069882" y="4442145"/>
                <a:ext cx="18642" cy="93259"/>
              </a:xfrm>
              <a:custGeom>
                <a:avLst/>
                <a:gdLst>
                  <a:gd name="connsiteX0" fmla="*/ 0 w 18642"/>
                  <a:gd name="connsiteY0" fmla="*/ 0 h 93259"/>
                  <a:gd name="connsiteX1" fmla="*/ 18642 w 18642"/>
                  <a:gd name="connsiteY1" fmla="*/ 0 h 93259"/>
                  <a:gd name="connsiteX2" fmla="*/ 18642 w 18642"/>
                  <a:gd name="connsiteY2" fmla="*/ 93259 h 93259"/>
                  <a:gd name="connsiteX3" fmla="*/ 0 w 18642"/>
                  <a:gd name="connsiteY3" fmla="*/ 93259 h 93259"/>
                </a:gdLst>
                <a:ahLst/>
                <a:cxnLst>
                  <a:cxn ang="0">
                    <a:pos x="connsiteX0" y="connsiteY0"/>
                  </a:cxn>
                  <a:cxn ang="0">
                    <a:pos x="connsiteX1" y="connsiteY1"/>
                  </a:cxn>
                  <a:cxn ang="0">
                    <a:pos x="connsiteX2" y="connsiteY2"/>
                  </a:cxn>
                  <a:cxn ang="0">
                    <a:pos x="connsiteX3" y="connsiteY3"/>
                  </a:cxn>
                </a:cxnLst>
                <a:rect l="l" t="t" r="r" b="b"/>
                <a:pathLst>
                  <a:path w="18642" h="93259">
                    <a:moveTo>
                      <a:pt x="0" y="0"/>
                    </a:moveTo>
                    <a:lnTo>
                      <a:pt x="18642" y="0"/>
                    </a:lnTo>
                    <a:lnTo>
                      <a:pt x="18642" y="93259"/>
                    </a:lnTo>
                    <a:lnTo>
                      <a:pt x="0" y="93259"/>
                    </a:ln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77" name="Freeform: Shape 76">
                <a:extLst>
                  <a:ext uri="{FF2B5EF4-FFF2-40B4-BE49-F238E27FC236}">
                    <a16:creationId xmlns:a16="http://schemas.microsoft.com/office/drawing/2014/main" id="{703AEC6C-9090-4385-8B4D-E815E8BDB8F7}"/>
                  </a:ext>
                </a:extLst>
              </p:cNvPr>
              <p:cNvSpPr/>
              <p:nvPr/>
            </p:nvSpPr>
            <p:spPr>
              <a:xfrm>
                <a:off x="5100398" y="4442145"/>
                <a:ext cx="81940" cy="93259"/>
              </a:xfrm>
              <a:custGeom>
                <a:avLst/>
                <a:gdLst>
                  <a:gd name="connsiteX0" fmla="*/ 0 w 81940"/>
                  <a:gd name="connsiteY0" fmla="*/ 93259 h 93259"/>
                  <a:gd name="connsiteX1" fmla="*/ 0 w 81940"/>
                  <a:gd name="connsiteY1" fmla="*/ 0 h 93259"/>
                  <a:gd name="connsiteX2" fmla="*/ 81940 w 81940"/>
                  <a:gd name="connsiteY2" fmla="*/ 46630 h 93259"/>
                </a:gdLst>
                <a:ahLst/>
                <a:cxnLst>
                  <a:cxn ang="0">
                    <a:pos x="connsiteX0" y="connsiteY0"/>
                  </a:cxn>
                  <a:cxn ang="0">
                    <a:pos x="connsiteX1" y="connsiteY1"/>
                  </a:cxn>
                  <a:cxn ang="0">
                    <a:pos x="connsiteX2" y="connsiteY2"/>
                  </a:cxn>
                </a:cxnLst>
                <a:rect l="l" t="t" r="r" b="b"/>
                <a:pathLst>
                  <a:path w="81940" h="93259">
                    <a:moveTo>
                      <a:pt x="0" y="93259"/>
                    </a:moveTo>
                    <a:lnTo>
                      <a:pt x="0" y="0"/>
                    </a:lnTo>
                    <a:lnTo>
                      <a:pt x="81940" y="46630"/>
                    </a:ln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78" name="Freeform: Shape 77">
                <a:extLst>
                  <a:ext uri="{FF2B5EF4-FFF2-40B4-BE49-F238E27FC236}">
                    <a16:creationId xmlns:a16="http://schemas.microsoft.com/office/drawing/2014/main" id="{6F233CA7-157C-4352-9436-A6E722655AC7}"/>
                  </a:ext>
                </a:extLst>
              </p:cNvPr>
              <p:cNvSpPr/>
              <p:nvPr/>
            </p:nvSpPr>
            <p:spPr>
              <a:xfrm>
                <a:off x="4735433" y="4442145"/>
                <a:ext cx="18658" cy="93259"/>
              </a:xfrm>
              <a:custGeom>
                <a:avLst/>
                <a:gdLst>
                  <a:gd name="connsiteX0" fmla="*/ 0 w 18658"/>
                  <a:gd name="connsiteY0" fmla="*/ 0 h 93259"/>
                  <a:gd name="connsiteX1" fmla="*/ 18658 w 18658"/>
                  <a:gd name="connsiteY1" fmla="*/ 0 h 93259"/>
                  <a:gd name="connsiteX2" fmla="*/ 18658 w 18658"/>
                  <a:gd name="connsiteY2" fmla="*/ 93259 h 93259"/>
                  <a:gd name="connsiteX3" fmla="*/ 0 w 18658"/>
                  <a:gd name="connsiteY3" fmla="*/ 93259 h 93259"/>
                </a:gdLst>
                <a:ahLst/>
                <a:cxnLst>
                  <a:cxn ang="0">
                    <a:pos x="connsiteX0" y="connsiteY0"/>
                  </a:cxn>
                  <a:cxn ang="0">
                    <a:pos x="connsiteX1" y="connsiteY1"/>
                  </a:cxn>
                  <a:cxn ang="0">
                    <a:pos x="connsiteX2" y="connsiteY2"/>
                  </a:cxn>
                  <a:cxn ang="0">
                    <a:pos x="connsiteX3" y="connsiteY3"/>
                  </a:cxn>
                </a:cxnLst>
                <a:rect l="l" t="t" r="r" b="b"/>
                <a:pathLst>
                  <a:path w="18658" h="93259">
                    <a:moveTo>
                      <a:pt x="0" y="0"/>
                    </a:moveTo>
                    <a:lnTo>
                      <a:pt x="18658" y="0"/>
                    </a:lnTo>
                    <a:lnTo>
                      <a:pt x="18658" y="93259"/>
                    </a:lnTo>
                    <a:lnTo>
                      <a:pt x="0" y="93259"/>
                    </a:ln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79" name="Freeform: Shape 78">
                <a:extLst>
                  <a:ext uri="{FF2B5EF4-FFF2-40B4-BE49-F238E27FC236}">
                    <a16:creationId xmlns:a16="http://schemas.microsoft.com/office/drawing/2014/main" id="{E44F8907-1E53-46A4-8AAF-F2EC6E7DD690}"/>
                  </a:ext>
                </a:extLst>
              </p:cNvPr>
              <p:cNvSpPr/>
              <p:nvPr/>
            </p:nvSpPr>
            <p:spPr>
              <a:xfrm>
                <a:off x="4641619" y="4442145"/>
                <a:ext cx="81940" cy="93259"/>
              </a:xfrm>
              <a:custGeom>
                <a:avLst/>
                <a:gdLst>
                  <a:gd name="connsiteX0" fmla="*/ 81940 w 81940"/>
                  <a:gd name="connsiteY0" fmla="*/ 93259 h 93259"/>
                  <a:gd name="connsiteX1" fmla="*/ 81940 w 81940"/>
                  <a:gd name="connsiteY1" fmla="*/ 0 h 93259"/>
                  <a:gd name="connsiteX2" fmla="*/ 0 w 81940"/>
                  <a:gd name="connsiteY2" fmla="*/ 46630 h 93259"/>
                </a:gdLst>
                <a:ahLst/>
                <a:cxnLst>
                  <a:cxn ang="0">
                    <a:pos x="connsiteX0" y="connsiteY0"/>
                  </a:cxn>
                  <a:cxn ang="0">
                    <a:pos x="connsiteX1" y="connsiteY1"/>
                  </a:cxn>
                  <a:cxn ang="0">
                    <a:pos x="connsiteX2" y="connsiteY2"/>
                  </a:cxn>
                </a:cxnLst>
                <a:rect l="l" t="t" r="r" b="b"/>
                <a:pathLst>
                  <a:path w="81940" h="93259">
                    <a:moveTo>
                      <a:pt x="81940" y="93259"/>
                    </a:moveTo>
                    <a:lnTo>
                      <a:pt x="81940" y="0"/>
                    </a:lnTo>
                    <a:lnTo>
                      <a:pt x="0" y="46630"/>
                    </a:ln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pSp>
      </p:grpSp>
      <p:grpSp>
        <p:nvGrpSpPr>
          <p:cNvPr id="35" name="Graphic 1">
            <a:extLst>
              <a:ext uri="{FF2B5EF4-FFF2-40B4-BE49-F238E27FC236}">
                <a16:creationId xmlns:a16="http://schemas.microsoft.com/office/drawing/2014/main" id="{E1402A9D-5078-469C-9D6E-43B71F9558F8}"/>
              </a:ext>
              <a:ext uri="{C183D7F6-B498-43B3-948B-1728B52AA6E4}">
                <adec:decorative xmlns:adec="http://schemas.microsoft.com/office/drawing/2017/decorative" val="1"/>
              </a:ext>
            </a:extLst>
          </p:cNvPr>
          <p:cNvGrpSpPr/>
          <p:nvPr/>
        </p:nvGrpSpPr>
        <p:grpSpPr>
          <a:xfrm>
            <a:off x="3665413" y="3192527"/>
            <a:ext cx="826484" cy="2832217"/>
            <a:chOff x="4295069" y="3479671"/>
            <a:chExt cx="772284" cy="2724012"/>
          </a:xfrm>
        </p:grpSpPr>
        <p:sp>
          <p:nvSpPr>
            <p:cNvPr id="36" name="Freeform: Shape 35">
              <a:extLst>
                <a:ext uri="{FF2B5EF4-FFF2-40B4-BE49-F238E27FC236}">
                  <a16:creationId xmlns:a16="http://schemas.microsoft.com/office/drawing/2014/main" id="{59D77772-DD29-4102-99D1-D47AB00F1058}"/>
                </a:ext>
              </a:extLst>
            </p:cNvPr>
            <p:cNvSpPr/>
            <p:nvPr/>
          </p:nvSpPr>
          <p:spPr>
            <a:xfrm>
              <a:off x="4295069" y="6154298"/>
              <a:ext cx="44998" cy="17320"/>
            </a:xfrm>
            <a:custGeom>
              <a:avLst/>
              <a:gdLst>
                <a:gd name="connsiteX0" fmla="*/ 0 w 44998"/>
                <a:gd name="connsiteY0" fmla="*/ 0 h 17320"/>
                <a:gd name="connsiteX1" fmla="*/ 44999 w 44998"/>
                <a:gd name="connsiteY1" fmla="*/ 0 h 17320"/>
                <a:gd name="connsiteX2" fmla="*/ 44999 w 44998"/>
                <a:gd name="connsiteY2" fmla="*/ 17321 h 17320"/>
                <a:gd name="connsiteX3" fmla="*/ 0 w 44998"/>
                <a:gd name="connsiteY3" fmla="*/ 17321 h 17320"/>
              </a:gdLst>
              <a:ahLst/>
              <a:cxnLst>
                <a:cxn ang="0">
                  <a:pos x="connsiteX0" y="connsiteY0"/>
                </a:cxn>
                <a:cxn ang="0">
                  <a:pos x="connsiteX1" y="connsiteY1"/>
                </a:cxn>
                <a:cxn ang="0">
                  <a:pos x="connsiteX2" y="connsiteY2"/>
                </a:cxn>
                <a:cxn ang="0">
                  <a:pos x="connsiteX3" y="connsiteY3"/>
                </a:cxn>
              </a:cxnLst>
              <a:rect l="l" t="t" r="r" b="b"/>
              <a:pathLst>
                <a:path w="44998" h="17320">
                  <a:moveTo>
                    <a:pt x="0" y="0"/>
                  </a:moveTo>
                  <a:lnTo>
                    <a:pt x="44999" y="0"/>
                  </a:lnTo>
                  <a:lnTo>
                    <a:pt x="44999" y="17321"/>
                  </a:lnTo>
                  <a:lnTo>
                    <a:pt x="0" y="17321"/>
                  </a:lnTo>
                  <a:close/>
                </a:path>
              </a:pathLst>
            </a:custGeom>
            <a:solidFill>
              <a:srgbClr val="212766"/>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37" name="Freeform: Shape 36">
              <a:extLst>
                <a:ext uri="{FF2B5EF4-FFF2-40B4-BE49-F238E27FC236}">
                  <a16:creationId xmlns:a16="http://schemas.microsoft.com/office/drawing/2014/main" id="{1AF73867-4FC6-4AC6-8034-3829204A9296}"/>
                </a:ext>
              </a:extLst>
            </p:cNvPr>
            <p:cNvSpPr/>
            <p:nvPr/>
          </p:nvSpPr>
          <p:spPr>
            <a:xfrm>
              <a:off x="5022355" y="6154298"/>
              <a:ext cx="44998" cy="17320"/>
            </a:xfrm>
            <a:custGeom>
              <a:avLst/>
              <a:gdLst>
                <a:gd name="connsiteX0" fmla="*/ 0 w 44998"/>
                <a:gd name="connsiteY0" fmla="*/ 0 h 17320"/>
                <a:gd name="connsiteX1" fmla="*/ 44999 w 44998"/>
                <a:gd name="connsiteY1" fmla="*/ 0 h 17320"/>
                <a:gd name="connsiteX2" fmla="*/ 44999 w 44998"/>
                <a:gd name="connsiteY2" fmla="*/ 17321 h 17320"/>
                <a:gd name="connsiteX3" fmla="*/ 0 w 44998"/>
                <a:gd name="connsiteY3" fmla="*/ 17321 h 17320"/>
              </a:gdLst>
              <a:ahLst/>
              <a:cxnLst>
                <a:cxn ang="0">
                  <a:pos x="connsiteX0" y="connsiteY0"/>
                </a:cxn>
                <a:cxn ang="0">
                  <a:pos x="connsiteX1" y="connsiteY1"/>
                </a:cxn>
                <a:cxn ang="0">
                  <a:pos x="connsiteX2" y="connsiteY2"/>
                </a:cxn>
                <a:cxn ang="0">
                  <a:pos x="connsiteX3" y="connsiteY3"/>
                </a:cxn>
              </a:cxnLst>
              <a:rect l="l" t="t" r="r" b="b"/>
              <a:pathLst>
                <a:path w="44998" h="17320">
                  <a:moveTo>
                    <a:pt x="0" y="0"/>
                  </a:moveTo>
                  <a:lnTo>
                    <a:pt x="44999" y="0"/>
                  </a:lnTo>
                  <a:lnTo>
                    <a:pt x="44999" y="17321"/>
                  </a:lnTo>
                  <a:lnTo>
                    <a:pt x="0" y="17321"/>
                  </a:lnTo>
                  <a:close/>
                </a:path>
              </a:pathLst>
            </a:custGeom>
            <a:solidFill>
              <a:srgbClr val="212766"/>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38" name="Freeform: Shape 37">
              <a:extLst>
                <a:ext uri="{FF2B5EF4-FFF2-40B4-BE49-F238E27FC236}">
                  <a16:creationId xmlns:a16="http://schemas.microsoft.com/office/drawing/2014/main" id="{D41541C3-5E7F-4DF3-B4EE-97A4155F4488}"/>
                </a:ext>
              </a:extLst>
            </p:cNvPr>
            <p:cNvSpPr/>
            <p:nvPr/>
          </p:nvSpPr>
          <p:spPr>
            <a:xfrm>
              <a:off x="4404084" y="3572572"/>
              <a:ext cx="537326" cy="335818"/>
            </a:xfrm>
            <a:custGeom>
              <a:avLst/>
              <a:gdLst>
                <a:gd name="connsiteX0" fmla="*/ 509436 w 537326"/>
                <a:gd name="connsiteY0" fmla="*/ 335819 h 335818"/>
                <a:gd name="connsiteX1" fmla="*/ 27890 w 537326"/>
                <a:gd name="connsiteY1" fmla="*/ 335819 h 335818"/>
                <a:gd name="connsiteX2" fmla="*/ 0 w 537326"/>
                <a:gd name="connsiteY2" fmla="*/ 307929 h 335818"/>
                <a:gd name="connsiteX3" fmla="*/ 0 w 537326"/>
                <a:gd name="connsiteY3" fmla="*/ 27890 h 335818"/>
                <a:gd name="connsiteX4" fmla="*/ 27890 w 537326"/>
                <a:gd name="connsiteY4" fmla="*/ 0 h 335818"/>
                <a:gd name="connsiteX5" fmla="*/ 456478 w 537326"/>
                <a:gd name="connsiteY5" fmla="*/ 0 h 335818"/>
                <a:gd name="connsiteX6" fmla="*/ 537326 w 537326"/>
                <a:gd name="connsiteY6" fmla="*/ 80848 h 335818"/>
                <a:gd name="connsiteX7" fmla="*/ 537326 w 537326"/>
                <a:gd name="connsiteY7" fmla="*/ 307929 h 335818"/>
                <a:gd name="connsiteX8" fmla="*/ 509436 w 537326"/>
                <a:gd name="connsiteY8" fmla="*/ 335819 h 33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326" h="335818">
                  <a:moveTo>
                    <a:pt x="509436" y="335819"/>
                  </a:moveTo>
                  <a:lnTo>
                    <a:pt x="27890" y="335819"/>
                  </a:lnTo>
                  <a:cubicBezTo>
                    <a:pt x="12477" y="335819"/>
                    <a:pt x="0" y="323325"/>
                    <a:pt x="0" y="307929"/>
                  </a:cubicBezTo>
                  <a:lnTo>
                    <a:pt x="0" y="27890"/>
                  </a:lnTo>
                  <a:cubicBezTo>
                    <a:pt x="0" y="12477"/>
                    <a:pt x="12493" y="0"/>
                    <a:pt x="27890" y="0"/>
                  </a:cubicBezTo>
                  <a:lnTo>
                    <a:pt x="456478" y="0"/>
                  </a:lnTo>
                  <a:cubicBezTo>
                    <a:pt x="501135" y="0"/>
                    <a:pt x="537326" y="36192"/>
                    <a:pt x="537326" y="80848"/>
                  </a:cubicBezTo>
                  <a:lnTo>
                    <a:pt x="537326" y="307929"/>
                  </a:lnTo>
                  <a:cubicBezTo>
                    <a:pt x="537342" y="323325"/>
                    <a:pt x="524849" y="335819"/>
                    <a:pt x="509436" y="335819"/>
                  </a:cubicBezTo>
                  <a:close/>
                </a:path>
              </a:pathLst>
            </a:custGeom>
            <a:solidFill>
              <a:srgbClr val="0B74BB"/>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39" name="Freeform: Shape 38">
              <a:extLst>
                <a:ext uri="{FF2B5EF4-FFF2-40B4-BE49-F238E27FC236}">
                  <a16:creationId xmlns:a16="http://schemas.microsoft.com/office/drawing/2014/main" id="{44677200-998D-4D16-850C-4B0D6967A2BD}"/>
                </a:ext>
              </a:extLst>
            </p:cNvPr>
            <p:cNvSpPr/>
            <p:nvPr/>
          </p:nvSpPr>
          <p:spPr>
            <a:xfrm>
              <a:off x="4444532" y="3636131"/>
              <a:ext cx="284508" cy="245984"/>
            </a:xfrm>
            <a:custGeom>
              <a:avLst/>
              <a:gdLst>
                <a:gd name="connsiteX0" fmla="*/ 246001 w 284508"/>
                <a:gd name="connsiteY0" fmla="*/ 245984 h 245984"/>
                <a:gd name="connsiteX1" fmla="*/ 38491 w 284508"/>
                <a:gd name="connsiteY1" fmla="*/ 245984 h 245984"/>
                <a:gd name="connsiteX2" fmla="*/ 0 w 284508"/>
                <a:gd name="connsiteY2" fmla="*/ 207493 h 245984"/>
                <a:gd name="connsiteX3" fmla="*/ 0 w 284508"/>
                <a:gd name="connsiteY3" fmla="*/ 38491 h 245984"/>
                <a:gd name="connsiteX4" fmla="*/ 38491 w 284508"/>
                <a:gd name="connsiteY4" fmla="*/ 0 h 245984"/>
                <a:gd name="connsiteX5" fmla="*/ 246017 w 284508"/>
                <a:gd name="connsiteY5" fmla="*/ 0 h 245984"/>
                <a:gd name="connsiteX6" fmla="*/ 284508 w 284508"/>
                <a:gd name="connsiteY6" fmla="*/ 38491 h 245984"/>
                <a:gd name="connsiteX7" fmla="*/ 284508 w 284508"/>
                <a:gd name="connsiteY7" fmla="*/ 207493 h 245984"/>
                <a:gd name="connsiteX8" fmla="*/ 246001 w 284508"/>
                <a:gd name="connsiteY8" fmla="*/ 245984 h 245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508" h="245984">
                  <a:moveTo>
                    <a:pt x="246001" y="245984"/>
                  </a:moveTo>
                  <a:lnTo>
                    <a:pt x="38491" y="245984"/>
                  </a:lnTo>
                  <a:cubicBezTo>
                    <a:pt x="17239" y="245984"/>
                    <a:pt x="0" y="228761"/>
                    <a:pt x="0" y="207493"/>
                  </a:cubicBezTo>
                  <a:lnTo>
                    <a:pt x="0" y="38491"/>
                  </a:lnTo>
                  <a:cubicBezTo>
                    <a:pt x="0" y="17239"/>
                    <a:pt x="17239" y="0"/>
                    <a:pt x="38491" y="0"/>
                  </a:cubicBezTo>
                  <a:lnTo>
                    <a:pt x="246017" y="0"/>
                  </a:lnTo>
                  <a:cubicBezTo>
                    <a:pt x="267269" y="0"/>
                    <a:pt x="284508" y="17223"/>
                    <a:pt x="284508" y="38491"/>
                  </a:cubicBezTo>
                  <a:lnTo>
                    <a:pt x="284508" y="207493"/>
                  </a:lnTo>
                  <a:cubicBezTo>
                    <a:pt x="284492" y="228761"/>
                    <a:pt x="267269" y="245984"/>
                    <a:pt x="246001" y="245984"/>
                  </a:cubicBezTo>
                  <a:close/>
                </a:path>
              </a:pathLst>
            </a:custGeom>
            <a:solidFill>
              <a:srgbClr val="0A3F6A"/>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42" name="Freeform: Shape 41">
              <a:extLst>
                <a:ext uri="{FF2B5EF4-FFF2-40B4-BE49-F238E27FC236}">
                  <a16:creationId xmlns:a16="http://schemas.microsoft.com/office/drawing/2014/main" id="{76203685-2EAB-44C7-92B2-FA0E1E37D35B}"/>
                </a:ext>
              </a:extLst>
            </p:cNvPr>
            <p:cNvSpPr/>
            <p:nvPr/>
          </p:nvSpPr>
          <p:spPr>
            <a:xfrm>
              <a:off x="4776665" y="3740465"/>
              <a:ext cx="110188" cy="110188"/>
            </a:xfrm>
            <a:custGeom>
              <a:avLst/>
              <a:gdLst>
                <a:gd name="connsiteX0" fmla="*/ 110189 w 110188"/>
                <a:gd name="connsiteY0" fmla="*/ 55095 h 110188"/>
                <a:gd name="connsiteX1" fmla="*/ 55094 w 110188"/>
                <a:gd name="connsiteY1" fmla="*/ 110189 h 110188"/>
                <a:gd name="connsiteX2" fmla="*/ 0 w 110188"/>
                <a:gd name="connsiteY2" fmla="*/ 55095 h 110188"/>
                <a:gd name="connsiteX3" fmla="*/ 55094 w 110188"/>
                <a:gd name="connsiteY3" fmla="*/ 0 h 110188"/>
                <a:gd name="connsiteX4" fmla="*/ 110189 w 110188"/>
                <a:gd name="connsiteY4" fmla="*/ 55095 h 110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188" h="110188">
                  <a:moveTo>
                    <a:pt x="110189" y="55095"/>
                  </a:moveTo>
                  <a:cubicBezTo>
                    <a:pt x="110189" y="85528"/>
                    <a:pt x="85529" y="110189"/>
                    <a:pt x="55094" y="110189"/>
                  </a:cubicBezTo>
                  <a:cubicBezTo>
                    <a:pt x="24660" y="110189"/>
                    <a:pt x="0" y="85528"/>
                    <a:pt x="0" y="55095"/>
                  </a:cubicBezTo>
                  <a:cubicBezTo>
                    <a:pt x="0" y="24660"/>
                    <a:pt x="24677" y="0"/>
                    <a:pt x="55094" y="0"/>
                  </a:cubicBezTo>
                  <a:cubicBezTo>
                    <a:pt x="85512" y="0"/>
                    <a:pt x="110189" y="24677"/>
                    <a:pt x="110189" y="55095"/>
                  </a:cubicBezTo>
                  <a:close/>
                </a:path>
              </a:pathLst>
            </a:custGeom>
            <a:solidFill>
              <a:srgbClr val="212766"/>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43" name="Freeform: Shape 42">
              <a:extLst>
                <a:ext uri="{FF2B5EF4-FFF2-40B4-BE49-F238E27FC236}">
                  <a16:creationId xmlns:a16="http://schemas.microsoft.com/office/drawing/2014/main" id="{840234CC-7118-4679-9B6F-709E78D147BD}"/>
                </a:ext>
              </a:extLst>
            </p:cNvPr>
            <p:cNvSpPr/>
            <p:nvPr/>
          </p:nvSpPr>
          <p:spPr>
            <a:xfrm>
              <a:off x="4787135" y="3750952"/>
              <a:ext cx="89214" cy="89214"/>
            </a:xfrm>
            <a:custGeom>
              <a:avLst/>
              <a:gdLst>
                <a:gd name="connsiteX0" fmla="*/ 89215 w 89214"/>
                <a:gd name="connsiteY0" fmla="*/ 44607 h 89214"/>
                <a:gd name="connsiteX1" fmla="*/ 44607 w 89214"/>
                <a:gd name="connsiteY1" fmla="*/ 89215 h 89214"/>
                <a:gd name="connsiteX2" fmla="*/ 0 w 89214"/>
                <a:gd name="connsiteY2" fmla="*/ 44607 h 89214"/>
                <a:gd name="connsiteX3" fmla="*/ 44607 w 89214"/>
                <a:gd name="connsiteY3" fmla="*/ 0 h 89214"/>
                <a:gd name="connsiteX4" fmla="*/ 89215 w 89214"/>
                <a:gd name="connsiteY4" fmla="*/ 44607 h 89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14" h="89214">
                  <a:moveTo>
                    <a:pt x="89215" y="44607"/>
                  </a:moveTo>
                  <a:cubicBezTo>
                    <a:pt x="89215" y="69235"/>
                    <a:pt x="69251" y="89215"/>
                    <a:pt x="44607" y="89215"/>
                  </a:cubicBezTo>
                  <a:cubicBezTo>
                    <a:pt x="19979" y="89215"/>
                    <a:pt x="0" y="69252"/>
                    <a:pt x="0" y="44607"/>
                  </a:cubicBezTo>
                  <a:cubicBezTo>
                    <a:pt x="0" y="19979"/>
                    <a:pt x="19963" y="0"/>
                    <a:pt x="44607" y="0"/>
                  </a:cubicBezTo>
                  <a:cubicBezTo>
                    <a:pt x="69251" y="16"/>
                    <a:pt x="89215" y="19979"/>
                    <a:pt x="89215" y="44607"/>
                  </a:cubicBezTo>
                  <a:close/>
                </a:path>
              </a:pathLst>
            </a:custGeom>
            <a:solidFill>
              <a:srgbClr val="0B74BB"/>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44" name="Freeform: Shape 43">
              <a:extLst>
                <a:ext uri="{FF2B5EF4-FFF2-40B4-BE49-F238E27FC236}">
                  <a16:creationId xmlns:a16="http://schemas.microsoft.com/office/drawing/2014/main" id="{2BA804AA-1606-4F9A-AAB0-650BCFC1E57B}"/>
                </a:ext>
              </a:extLst>
            </p:cNvPr>
            <p:cNvSpPr/>
            <p:nvPr/>
          </p:nvSpPr>
          <p:spPr>
            <a:xfrm>
              <a:off x="4527141" y="3479671"/>
              <a:ext cx="183387" cy="92884"/>
            </a:xfrm>
            <a:custGeom>
              <a:avLst/>
              <a:gdLst>
                <a:gd name="connsiteX0" fmla="*/ 152692 w 183387"/>
                <a:gd name="connsiteY0" fmla="*/ 0 h 92884"/>
                <a:gd name="connsiteX1" fmla="*/ 28330 w 183387"/>
                <a:gd name="connsiteY1" fmla="*/ 0 h 92884"/>
                <a:gd name="connsiteX2" fmla="*/ 0 w 183387"/>
                <a:gd name="connsiteY2" fmla="*/ 92884 h 92884"/>
                <a:gd name="connsiteX3" fmla="*/ 183387 w 183387"/>
                <a:gd name="connsiteY3" fmla="*/ 92884 h 92884"/>
              </a:gdLst>
              <a:ahLst/>
              <a:cxnLst>
                <a:cxn ang="0">
                  <a:pos x="connsiteX0" y="connsiteY0"/>
                </a:cxn>
                <a:cxn ang="0">
                  <a:pos x="connsiteX1" y="connsiteY1"/>
                </a:cxn>
                <a:cxn ang="0">
                  <a:pos x="connsiteX2" y="connsiteY2"/>
                </a:cxn>
                <a:cxn ang="0">
                  <a:pos x="connsiteX3" y="connsiteY3"/>
                </a:cxn>
              </a:cxnLst>
              <a:rect l="l" t="t" r="r" b="b"/>
              <a:pathLst>
                <a:path w="183387" h="92884">
                  <a:moveTo>
                    <a:pt x="152692" y="0"/>
                  </a:moveTo>
                  <a:lnTo>
                    <a:pt x="28330" y="0"/>
                  </a:lnTo>
                  <a:lnTo>
                    <a:pt x="0" y="92884"/>
                  </a:lnTo>
                  <a:lnTo>
                    <a:pt x="183387" y="92884"/>
                  </a:lnTo>
                  <a:close/>
                </a:path>
              </a:pathLst>
            </a:custGeom>
            <a:solidFill>
              <a:srgbClr val="0B74BB"/>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45" name="Freeform: Shape 44">
              <a:extLst>
                <a:ext uri="{FF2B5EF4-FFF2-40B4-BE49-F238E27FC236}">
                  <a16:creationId xmlns:a16="http://schemas.microsoft.com/office/drawing/2014/main" id="{BE0ABD68-4B78-46FE-8FAF-7FB6C0D63069}"/>
                </a:ext>
              </a:extLst>
            </p:cNvPr>
            <p:cNvSpPr/>
            <p:nvPr/>
          </p:nvSpPr>
          <p:spPr>
            <a:xfrm>
              <a:off x="4575141" y="3503288"/>
              <a:ext cx="82380" cy="49842"/>
            </a:xfrm>
            <a:custGeom>
              <a:avLst/>
              <a:gdLst>
                <a:gd name="connsiteX0" fmla="*/ 0 w 82380"/>
                <a:gd name="connsiteY0" fmla="*/ 0 h 49842"/>
                <a:gd name="connsiteX1" fmla="*/ 82381 w 82380"/>
                <a:gd name="connsiteY1" fmla="*/ 0 h 49842"/>
                <a:gd name="connsiteX2" fmla="*/ 82381 w 82380"/>
                <a:gd name="connsiteY2" fmla="*/ 49843 h 49842"/>
                <a:gd name="connsiteX3" fmla="*/ 0 w 82380"/>
                <a:gd name="connsiteY3" fmla="*/ 49843 h 49842"/>
              </a:gdLst>
              <a:ahLst/>
              <a:cxnLst>
                <a:cxn ang="0">
                  <a:pos x="connsiteX0" y="connsiteY0"/>
                </a:cxn>
                <a:cxn ang="0">
                  <a:pos x="connsiteX1" y="connsiteY1"/>
                </a:cxn>
                <a:cxn ang="0">
                  <a:pos x="connsiteX2" y="connsiteY2"/>
                </a:cxn>
                <a:cxn ang="0">
                  <a:pos x="connsiteX3" y="connsiteY3"/>
                </a:cxn>
              </a:cxnLst>
              <a:rect l="l" t="t" r="r" b="b"/>
              <a:pathLst>
                <a:path w="82380" h="49842">
                  <a:moveTo>
                    <a:pt x="0" y="0"/>
                  </a:moveTo>
                  <a:lnTo>
                    <a:pt x="82381" y="0"/>
                  </a:lnTo>
                  <a:lnTo>
                    <a:pt x="82381" y="49843"/>
                  </a:lnTo>
                  <a:lnTo>
                    <a:pt x="0" y="49843"/>
                  </a:lnTo>
                  <a:close/>
                </a:path>
              </a:pathLst>
            </a:custGeom>
            <a:solidFill>
              <a:srgbClr val="0B74BB"/>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pSp>
          <p:nvGrpSpPr>
            <p:cNvPr id="47" name="Graphic 1">
              <a:extLst>
                <a:ext uri="{FF2B5EF4-FFF2-40B4-BE49-F238E27FC236}">
                  <a16:creationId xmlns:a16="http://schemas.microsoft.com/office/drawing/2014/main" id="{519746C9-4440-440C-955E-EF24C3D27279}"/>
                </a:ext>
              </a:extLst>
            </p:cNvPr>
            <p:cNvGrpSpPr/>
            <p:nvPr/>
          </p:nvGrpSpPr>
          <p:grpSpPr>
            <a:xfrm>
              <a:off x="4787152" y="3644433"/>
              <a:ext cx="80814" cy="67701"/>
              <a:chOff x="4787152" y="3644433"/>
              <a:chExt cx="80814" cy="67701"/>
            </a:xfrm>
            <a:solidFill>
              <a:srgbClr val="FFFFFF"/>
            </a:solidFill>
          </p:grpSpPr>
          <p:sp>
            <p:nvSpPr>
              <p:cNvPr id="64" name="Freeform: Shape 63">
                <a:extLst>
                  <a:ext uri="{FF2B5EF4-FFF2-40B4-BE49-F238E27FC236}">
                    <a16:creationId xmlns:a16="http://schemas.microsoft.com/office/drawing/2014/main" id="{CF91C290-4A92-4125-BDDC-D79CFFCE028F}"/>
                  </a:ext>
                </a:extLst>
              </p:cNvPr>
              <p:cNvSpPr/>
              <p:nvPr/>
            </p:nvSpPr>
            <p:spPr>
              <a:xfrm>
                <a:off x="4787152" y="3644433"/>
                <a:ext cx="23616" cy="13651"/>
              </a:xfrm>
              <a:custGeom>
                <a:avLst/>
                <a:gdLst>
                  <a:gd name="connsiteX0" fmla="*/ 0 w 23616"/>
                  <a:gd name="connsiteY0" fmla="*/ 0 h 13651"/>
                  <a:gd name="connsiteX1" fmla="*/ 23617 w 23616"/>
                  <a:gd name="connsiteY1" fmla="*/ 0 h 13651"/>
                  <a:gd name="connsiteX2" fmla="*/ 23617 w 23616"/>
                  <a:gd name="connsiteY2" fmla="*/ 13651 h 13651"/>
                  <a:gd name="connsiteX3" fmla="*/ 0 w 23616"/>
                  <a:gd name="connsiteY3" fmla="*/ 13651 h 13651"/>
                </a:gdLst>
                <a:ahLst/>
                <a:cxnLst>
                  <a:cxn ang="0">
                    <a:pos x="connsiteX0" y="connsiteY0"/>
                  </a:cxn>
                  <a:cxn ang="0">
                    <a:pos x="connsiteX1" y="connsiteY1"/>
                  </a:cxn>
                  <a:cxn ang="0">
                    <a:pos x="connsiteX2" y="connsiteY2"/>
                  </a:cxn>
                  <a:cxn ang="0">
                    <a:pos x="connsiteX3" y="connsiteY3"/>
                  </a:cxn>
                </a:cxnLst>
                <a:rect l="l" t="t" r="r" b="b"/>
                <a:pathLst>
                  <a:path w="23616" h="13651">
                    <a:moveTo>
                      <a:pt x="0" y="0"/>
                    </a:moveTo>
                    <a:lnTo>
                      <a:pt x="23617" y="0"/>
                    </a:lnTo>
                    <a:lnTo>
                      <a:pt x="23617" y="13651"/>
                    </a:lnTo>
                    <a:lnTo>
                      <a:pt x="0" y="13651"/>
                    </a:ln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5" name="Freeform: Shape 64">
                <a:extLst>
                  <a:ext uri="{FF2B5EF4-FFF2-40B4-BE49-F238E27FC236}">
                    <a16:creationId xmlns:a16="http://schemas.microsoft.com/office/drawing/2014/main" id="{2D56DDF0-C63A-4769-965E-A75FB50BA6A2}"/>
                  </a:ext>
                </a:extLst>
              </p:cNvPr>
              <p:cNvSpPr/>
              <p:nvPr/>
            </p:nvSpPr>
            <p:spPr>
              <a:xfrm>
                <a:off x="4787152" y="3671458"/>
                <a:ext cx="23616" cy="13634"/>
              </a:xfrm>
              <a:custGeom>
                <a:avLst/>
                <a:gdLst>
                  <a:gd name="connsiteX0" fmla="*/ 0 w 23616"/>
                  <a:gd name="connsiteY0" fmla="*/ 0 h 13634"/>
                  <a:gd name="connsiteX1" fmla="*/ 23617 w 23616"/>
                  <a:gd name="connsiteY1" fmla="*/ 0 h 13634"/>
                  <a:gd name="connsiteX2" fmla="*/ 23617 w 23616"/>
                  <a:gd name="connsiteY2" fmla="*/ 13635 h 13634"/>
                  <a:gd name="connsiteX3" fmla="*/ 0 w 23616"/>
                  <a:gd name="connsiteY3" fmla="*/ 13635 h 13634"/>
                </a:gdLst>
                <a:ahLst/>
                <a:cxnLst>
                  <a:cxn ang="0">
                    <a:pos x="connsiteX0" y="connsiteY0"/>
                  </a:cxn>
                  <a:cxn ang="0">
                    <a:pos x="connsiteX1" y="connsiteY1"/>
                  </a:cxn>
                  <a:cxn ang="0">
                    <a:pos x="connsiteX2" y="connsiteY2"/>
                  </a:cxn>
                  <a:cxn ang="0">
                    <a:pos x="connsiteX3" y="connsiteY3"/>
                  </a:cxn>
                </a:cxnLst>
                <a:rect l="l" t="t" r="r" b="b"/>
                <a:pathLst>
                  <a:path w="23616" h="13634">
                    <a:moveTo>
                      <a:pt x="0" y="0"/>
                    </a:moveTo>
                    <a:lnTo>
                      <a:pt x="23617" y="0"/>
                    </a:lnTo>
                    <a:lnTo>
                      <a:pt x="23617" y="13635"/>
                    </a:lnTo>
                    <a:lnTo>
                      <a:pt x="0" y="13635"/>
                    </a:ln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6" name="Freeform: Shape 65">
                <a:extLst>
                  <a:ext uri="{FF2B5EF4-FFF2-40B4-BE49-F238E27FC236}">
                    <a16:creationId xmlns:a16="http://schemas.microsoft.com/office/drawing/2014/main" id="{ED52585F-2C6F-4EAB-9784-D0CD4F5DC8C7}"/>
                  </a:ext>
                </a:extLst>
              </p:cNvPr>
              <p:cNvSpPr/>
              <p:nvPr/>
            </p:nvSpPr>
            <p:spPr>
              <a:xfrm>
                <a:off x="4787152" y="3698483"/>
                <a:ext cx="23616" cy="13651"/>
              </a:xfrm>
              <a:custGeom>
                <a:avLst/>
                <a:gdLst>
                  <a:gd name="connsiteX0" fmla="*/ 0 w 23616"/>
                  <a:gd name="connsiteY0" fmla="*/ 0 h 13651"/>
                  <a:gd name="connsiteX1" fmla="*/ 23617 w 23616"/>
                  <a:gd name="connsiteY1" fmla="*/ 0 h 13651"/>
                  <a:gd name="connsiteX2" fmla="*/ 23617 w 23616"/>
                  <a:gd name="connsiteY2" fmla="*/ 13651 h 13651"/>
                  <a:gd name="connsiteX3" fmla="*/ 0 w 23616"/>
                  <a:gd name="connsiteY3" fmla="*/ 13651 h 13651"/>
                </a:gdLst>
                <a:ahLst/>
                <a:cxnLst>
                  <a:cxn ang="0">
                    <a:pos x="connsiteX0" y="connsiteY0"/>
                  </a:cxn>
                  <a:cxn ang="0">
                    <a:pos x="connsiteX1" y="connsiteY1"/>
                  </a:cxn>
                  <a:cxn ang="0">
                    <a:pos x="connsiteX2" y="connsiteY2"/>
                  </a:cxn>
                  <a:cxn ang="0">
                    <a:pos x="connsiteX3" y="connsiteY3"/>
                  </a:cxn>
                </a:cxnLst>
                <a:rect l="l" t="t" r="r" b="b"/>
                <a:pathLst>
                  <a:path w="23616" h="13651">
                    <a:moveTo>
                      <a:pt x="0" y="0"/>
                    </a:moveTo>
                    <a:lnTo>
                      <a:pt x="23617" y="0"/>
                    </a:lnTo>
                    <a:lnTo>
                      <a:pt x="23617" y="13651"/>
                    </a:lnTo>
                    <a:lnTo>
                      <a:pt x="0" y="13651"/>
                    </a:ln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7" name="Freeform: Shape 66">
                <a:extLst>
                  <a:ext uri="{FF2B5EF4-FFF2-40B4-BE49-F238E27FC236}">
                    <a16:creationId xmlns:a16="http://schemas.microsoft.com/office/drawing/2014/main" id="{AC5B09E0-7BE7-4E50-AA3C-FD2D4895F693}"/>
                  </a:ext>
                </a:extLst>
              </p:cNvPr>
              <p:cNvSpPr/>
              <p:nvPr/>
            </p:nvSpPr>
            <p:spPr>
              <a:xfrm>
                <a:off x="4844350" y="3644433"/>
                <a:ext cx="23616" cy="13651"/>
              </a:xfrm>
              <a:custGeom>
                <a:avLst/>
                <a:gdLst>
                  <a:gd name="connsiteX0" fmla="*/ 0 w 23616"/>
                  <a:gd name="connsiteY0" fmla="*/ 0 h 13651"/>
                  <a:gd name="connsiteX1" fmla="*/ 23617 w 23616"/>
                  <a:gd name="connsiteY1" fmla="*/ 0 h 13651"/>
                  <a:gd name="connsiteX2" fmla="*/ 23617 w 23616"/>
                  <a:gd name="connsiteY2" fmla="*/ 13651 h 13651"/>
                  <a:gd name="connsiteX3" fmla="*/ 0 w 23616"/>
                  <a:gd name="connsiteY3" fmla="*/ 13651 h 13651"/>
                </a:gdLst>
                <a:ahLst/>
                <a:cxnLst>
                  <a:cxn ang="0">
                    <a:pos x="connsiteX0" y="connsiteY0"/>
                  </a:cxn>
                  <a:cxn ang="0">
                    <a:pos x="connsiteX1" y="connsiteY1"/>
                  </a:cxn>
                  <a:cxn ang="0">
                    <a:pos x="connsiteX2" y="connsiteY2"/>
                  </a:cxn>
                  <a:cxn ang="0">
                    <a:pos x="connsiteX3" y="connsiteY3"/>
                  </a:cxn>
                </a:cxnLst>
                <a:rect l="l" t="t" r="r" b="b"/>
                <a:pathLst>
                  <a:path w="23616" h="13651">
                    <a:moveTo>
                      <a:pt x="0" y="0"/>
                    </a:moveTo>
                    <a:lnTo>
                      <a:pt x="23617" y="0"/>
                    </a:lnTo>
                    <a:lnTo>
                      <a:pt x="23617" y="13651"/>
                    </a:lnTo>
                    <a:lnTo>
                      <a:pt x="0" y="13651"/>
                    </a:ln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8" name="Freeform: Shape 67">
                <a:extLst>
                  <a:ext uri="{FF2B5EF4-FFF2-40B4-BE49-F238E27FC236}">
                    <a16:creationId xmlns:a16="http://schemas.microsoft.com/office/drawing/2014/main" id="{F824C7EA-3098-4C8C-AEDC-8BCDF87DEC2E}"/>
                  </a:ext>
                </a:extLst>
              </p:cNvPr>
              <p:cNvSpPr/>
              <p:nvPr/>
            </p:nvSpPr>
            <p:spPr>
              <a:xfrm>
                <a:off x="4844350" y="3671458"/>
                <a:ext cx="23616" cy="13634"/>
              </a:xfrm>
              <a:custGeom>
                <a:avLst/>
                <a:gdLst>
                  <a:gd name="connsiteX0" fmla="*/ 0 w 23616"/>
                  <a:gd name="connsiteY0" fmla="*/ 0 h 13634"/>
                  <a:gd name="connsiteX1" fmla="*/ 23617 w 23616"/>
                  <a:gd name="connsiteY1" fmla="*/ 0 h 13634"/>
                  <a:gd name="connsiteX2" fmla="*/ 23617 w 23616"/>
                  <a:gd name="connsiteY2" fmla="*/ 13635 h 13634"/>
                  <a:gd name="connsiteX3" fmla="*/ 0 w 23616"/>
                  <a:gd name="connsiteY3" fmla="*/ 13635 h 13634"/>
                </a:gdLst>
                <a:ahLst/>
                <a:cxnLst>
                  <a:cxn ang="0">
                    <a:pos x="connsiteX0" y="connsiteY0"/>
                  </a:cxn>
                  <a:cxn ang="0">
                    <a:pos x="connsiteX1" y="connsiteY1"/>
                  </a:cxn>
                  <a:cxn ang="0">
                    <a:pos x="connsiteX2" y="connsiteY2"/>
                  </a:cxn>
                  <a:cxn ang="0">
                    <a:pos x="connsiteX3" y="connsiteY3"/>
                  </a:cxn>
                </a:cxnLst>
                <a:rect l="l" t="t" r="r" b="b"/>
                <a:pathLst>
                  <a:path w="23616" h="13634">
                    <a:moveTo>
                      <a:pt x="0" y="0"/>
                    </a:moveTo>
                    <a:lnTo>
                      <a:pt x="23617" y="0"/>
                    </a:lnTo>
                    <a:lnTo>
                      <a:pt x="23617" y="13635"/>
                    </a:lnTo>
                    <a:lnTo>
                      <a:pt x="0" y="13635"/>
                    </a:ln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9" name="Freeform: Shape 68">
                <a:extLst>
                  <a:ext uri="{FF2B5EF4-FFF2-40B4-BE49-F238E27FC236}">
                    <a16:creationId xmlns:a16="http://schemas.microsoft.com/office/drawing/2014/main" id="{36458B57-DECE-4A55-83B0-69AB2545257E}"/>
                  </a:ext>
                </a:extLst>
              </p:cNvPr>
              <p:cNvSpPr/>
              <p:nvPr/>
            </p:nvSpPr>
            <p:spPr>
              <a:xfrm>
                <a:off x="4844350" y="3698483"/>
                <a:ext cx="23616" cy="13651"/>
              </a:xfrm>
              <a:custGeom>
                <a:avLst/>
                <a:gdLst>
                  <a:gd name="connsiteX0" fmla="*/ 0 w 23616"/>
                  <a:gd name="connsiteY0" fmla="*/ 0 h 13651"/>
                  <a:gd name="connsiteX1" fmla="*/ 23617 w 23616"/>
                  <a:gd name="connsiteY1" fmla="*/ 0 h 13651"/>
                  <a:gd name="connsiteX2" fmla="*/ 23617 w 23616"/>
                  <a:gd name="connsiteY2" fmla="*/ 13651 h 13651"/>
                  <a:gd name="connsiteX3" fmla="*/ 0 w 23616"/>
                  <a:gd name="connsiteY3" fmla="*/ 13651 h 13651"/>
                </a:gdLst>
                <a:ahLst/>
                <a:cxnLst>
                  <a:cxn ang="0">
                    <a:pos x="connsiteX0" y="connsiteY0"/>
                  </a:cxn>
                  <a:cxn ang="0">
                    <a:pos x="connsiteX1" y="connsiteY1"/>
                  </a:cxn>
                  <a:cxn ang="0">
                    <a:pos x="connsiteX2" y="connsiteY2"/>
                  </a:cxn>
                  <a:cxn ang="0">
                    <a:pos x="connsiteX3" y="connsiteY3"/>
                  </a:cxn>
                </a:cxnLst>
                <a:rect l="l" t="t" r="r" b="b"/>
                <a:pathLst>
                  <a:path w="23616" h="13651">
                    <a:moveTo>
                      <a:pt x="0" y="0"/>
                    </a:moveTo>
                    <a:lnTo>
                      <a:pt x="23617" y="0"/>
                    </a:lnTo>
                    <a:lnTo>
                      <a:pt x="23617" y="13651"/>
                    </a:lnTo>
                    <a:lnTo>
                      <a:pt x="0" y="13651"/>
                    </a:lnTo>
                    <a:close/>
                  </a:path>
                </a:pathLst>
              </a:custGeom>
              <a:solidFill>
                <a:srgbClr val="FFFFFF"/>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pSp>
        <p:sp>
          <p:nvSpPr>
            <p:cNvPr id="48" name="Freeform: Shape 47">
              <a:extLst>
                <a:ext uri="{FF2B5EF4-FFF2-40B4-BE49-F238E27FC236}">
                  <a16:creationId xmlns:a16="http://schemas.microsoft.com/office/drawing/2014/main" id="{C1B46133-04D3-41EC-953E-6E690A1E73A2}"/>
                </a:ext>
              </a:extLst>
            </p:cNvPr>
            <p:cNvSpPr/>
            <p:nvPr/>
          </p:nvSpPr>
          <p:spPr>
            <a:xfrm>
              <a:off x="4537367" y="3908390"/>
              <a:ext cx="210950" cy="37773"/>
            </a:xfrm>
            <a:custGeom>
              <a:avLst/>
              <a:gdLst>
                <a:gd name="connsiteX0" fmla="*/ 193630 w 210950"/>
                <a:gd name="connsiteY0" fmla="*/ 37774 h 37773"/>
                <a:gd name="connsiteX1" fmla="*/ 24008 w 210950"/>
                <a:gd name="connsiteY1" fmla="*/ 37774 h 37773"/>
                <a:gd name="connsiteX2" fmla="*/ 0 w 210950"/>
                <a:gd name="connsiteY2" fmla="*/ 0 h 37773"/>
                <a:gd name="connsiteX3" fmla="*/ 210951 w 210950"/>
                <a:gd name="connsiteY3" fmla="*/ 0 h 37773"/>
              </a:gdLst>
              <a:ahLst/>
              <a:cxnLst>
                <a:cxn ang="0">
                  <a:pos x="connsiteX0" y="connsiteY0"/>
                </a:cxn>
                <a:cxn ang="0">
                  <a:pos x="connsiteX1" y="connsiteY1"/>
                </a:cxn>
                <a:cxn ang="0">
                  <a:pos x="connsiteX2" y="connsiteY2"/>
                </a:cxn>
                <a:cxn ang="0">
                  <a:pos x="connsiteX3" y="connsiteY3"/>
                </a:cxn>
              </a:cxnLst>
              <a:rect l="l" t="t" r="r" b="b"/>
              <a:pathLst>
                <a:path w="210950" h="37773">
                  <a:moveTo>
                    <a:pt x="193630" y="37774"/>
                  </a:moveTo>
                  <a:lnTo>
                    <a:pt x="24008" y="37774"/>
                  </a:lnTo>
                  <a:lnTo>
                    <a:pt x="0" y="0"/>
                  </a:lnTo>
                  <a:lnTo>
                    <a:pt x="210951" y="0"/>
                  </a:lnTo>
                  <a:close/>
                </a:path>
              </a:pathLst>
            </a:custGeom>
            <a:solidFill>
              <a:srgbClr val="0B74BB"/>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49" name="Freeform: Shape 48">
              <a:extLst>
                <a:ext uri="{FF2B5EF4-FFF2-40B4-BE49-F238E27FC236}">
                  <a16:creationId xmlns:a16="http://schemas.microsoft.com/office/drawing/2014/main" id="{9D7EB59B-2D6D-4302-B5D4-D744AE27D7FE}"/>
                </a:ext>
              </a:extLst>
            </p:cNvPr>
            <p:cNvSpPr/>
            <p:nvPr/>
          </p:nvSpPr>
          <p:spPr>
            <a:xfrm>
              <a:off x="4613974" y="3946164"/>
              <a:ext cx="53528" cy="246114"/>
            </a:xfrm>
            <a:custGeom>
              <a:avLst/>
              <a:gdLst>
                <a:gd name="connsiteX0" fmla="*/ 0 w 53528"/>
                <a:gd name="connsiteY0" fmla="*/ 0 h 246114"/>
                <a:gd name="connsiteX1" fmla="*/ 53529 w 53528"/>
                <a:gd name="connsiteY1" fmla="*/ 0 h 246114"/>
                <a:gd name="connsiteX2" fmla="*/ 53529 w 53528"/>
                <a:gd name="connsiteY2" fmla="*/ 246115 h 246114"/>
                <a:gd name="connsiteX3" fmla="*/ 0 w 53528"/>
                <a:gd name="connsiteY3" fmla="*/ 246115 h 246114"/>
              </a:gdLst>
              <a:ahLst/>
              <a:cxnLst>
                <a:cxn ang="0">
                  <a:pos x="connsiteX0" y="connsiteY0"/>
                </a:cxn>
                <a:cxn ang="0">
                  <a:pos x="connsiteX1" y="connsiteY1"/>
                </a:cxn>
                <a:cxn ang="0">
                  <a:pos x="connsiteX2" y="connsiteY2"/>
                </a:cxn>
                <a:cxn ang="0">
                  <a:pos x="connsiteX3" y="connsiteY3"/>
                </a:cxn>
              </a:cxnLst>
              <a:rect l="l" t="t" r="r" b="b"/>
              <a:pathLst>
                <a:path w="53528" h="246114">
                  <a:moveTo>
                    <a:pt x="0" y="0"/>
                  </a:moveTo>
                  <a:lnTo>
                    <a:pt x="53529" y="0"/>
                  </a:lnTo>
                  <a:lnTo>
                    <a:pt x="53529" y="246115"/>
                  </a:lnTo>
                  <a:lnTo>
                    <a:pt x="0" y="246115"/>
                  </a:lnTo>
                  <a:close/>
                </a:path>
              </a:pathLst>
            </a:custGeom>
            <a:solidFill>
              <a:srgbClr val="212766"/>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54" name="Freeform: Shape 53">
              <a:extLst>
                <a:ext uri="{FF2B5EF4-FFF2-40B4-BE49-F238E27FC236}">
                  <a16:creationId xmlns:a16="http://schemas.microsoft.com/office/drawing/2014/main" id="{2D2F0CE8-1385-48EF-8C6B-7B42D383754E}"/>
                </a:ext>
              </a:extLst>
            </p:cNvPr>
            <p:cNvSpPr/>
            <p:nvPr/>
          </p:nvSpPr>
          <p:spPr>
            <a:xfrm>
              <a:off x="4585122" y="3989711"/>
              <a:ext cx="111249" cy="170029"/>
            </a:xfrm>
            <a:custGeom>
              <a:avLst/>
              <a:gdLst>
                <a:gd name="connsiteX0" fmla="*/ 82299 w 111249"/>
                <a:gd name="connsiteY0" fmla="*/ 170030 h 170029"/>
                <a:gd name="connsiteX1" fmla="*/ 28950 w 111249"/>
                <a:gd name="connsiteY1" fmla="*/ 170030 h 170029"/>
                <a:gd name="connsiteX2" fmla="*/ 0 w 111249"/>
                <a:gd name="connsiteY2" fmla="*/ 141080 h 170029"/>
                <a:gd name="connsiteX3" fmla="*/ 0 w 111249"/>
                <a:gd name="connsiteY3" fmla="*/ 28950 h 170029"/>
                <a:gd name="connsiteX4" fmla="*/ 28950 w 111249"/>
                <a:gd name="connsiteY4" fmla="*/ 0 h 170029"/>
                <a:gd name="connsiteX5" fmla="*/ 82299 w 111249"/>
                <a:gd name="connsiteY5" fmla="*/ 0 h 170029"/>
                <a:gd name="connsiteX6" fmla="*/ 111249 w 111249"/>
                <a:gd name="connsiteY6" fmla="*/ 28950 h 170029"/>
                <a:gd name="connsiteX7" fmla="*/ 111249 w 111249"/>
                <a:gd name="connsiteY7" fmla="*/ 141080 h 170029"/>
                <a:gd name="connsiteX8" fmla="*/ 82299 w 111249"/>
                <a:gd name="connsiteY8" fmla="*/ 170030 h 17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9" h="170029">
                  <a:moveTo>
                    <a:pt x="82299" y="170030"/>
                  </a:moveTo>
                  <a:lnTo>
                    <a:pt x="28950" y="170030"/>
                  </a:lnTo>
                  <a:cubicBezTo>
                    <a:pt x="12966" y="170030"/>
                    <a:pt x="0" y="157080"/>
                    <a:pt x="0" y="141080"/>
                  </a:cubicBezTo>
                  <a:lnTo>
                    <a:pt x="0" y="28950"/>
                  </a:lnTo>
                  <a:cubicBezTo>
                    <a:pt x="0" y="12966"/>
                    <a:pt x="12966" y="0"/>
                    <a:pt x="28950" y="0"/>
                  </a:cubicBezTo>
                  <a:lnTo>
                    <a:pt x="82299" y="0"/>
                  </a:lnTo>
                  <a:cubicBezTo>
                    <a:pt x="98283" y="0"/>
                    <a:pt x="111249" y="12966"/>
                    <a:pt x="111249" y="28950"/>
                  </a:cubicBezTo>
                  <a:lnTo>
                    <a:pt x="111249" y="141080"/>
                  </a:lnTo>
                  <a:cubicBezTo>
                    <a:pt x="111249" y="157063"/>
                    <a:pt x="98283" y="170030"/>
                    <a:pt x="82299" y="170030"/>
                  </a:cubicBezTo>
                  <a:close/>
                </a:path>
              </a:pathLst>
            </a:custGeom>
            <a:solidFill>
              <a:srgbClr val="0B74BB"/>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55" name="Freeform: Shape 54">
              <a:extLst>
                <a:ext uri="{FF2B5EF4-FFF2-40B4-BE49-F238E27FC236}">
                  <a16:creationId xmlns:a16="http://schemas.microsoft.com/office/drawing/2014/main" id="{DF26CCB7-054F-4722-8EE5-ECAFBF6AB038}"/>
                </a:ext>
              </a:extLst>
            </p:cNvPr>
            <p:cNvSpPr/>
            <p:nvPr/>
          </p:nvSpPr>
          <p:spPr>
            <a:xfrm>
              <a:off x="4561506" y="4192262"/>
              <a:ext cx="158482" cy="72953"/>
            </a:xfrm>
            <a:custGeom>
              <a:avLst/>
              <a:gdLst>
                <a:gd name="connsiteX0" fmla="*/ 129532 w 158482"/>
                <a:gd name="connsiteY0" fmla="*/ 72954 h 72953"/>
                <a:gd name="connsiteX1" fmla="*/ 28950 w 158482"/>
                <a:gd name="connsiteY1" fmla="*/ 72954 h 72953"/>
                <a:gd name="connsiteX2" fmla="*/ 0 w 158482"/>
                <a:gd name="connsiteY2" fmla="*/ 44004 h 72953"/>
                <a:gd name="connsiteX3" fmla="*/ 0 w 158482"/>
                <a:gd name="connsiteY3" fmla="*/ 28950 h 72953"/>
                <a:gd name="connsiteX4" fmla="*/ 28950 w 158482"/>
                <a:gd name="connsiteY4" fmla="*/ 0 h 72953"/>
                <a:gd name="connsiteX5" fmla="*/ 129532 w 158482"/>
                <a:gd name="connsiteY5" fmla="*/ 0 h 72953"/>
                <a:gd name="connsiteX6" fmla="*/ 158482 w 158482"/>
                <a:gd name="connsiteY6" fmla="*/ 28950 h 72953"/>
                <a:gd name="connsiteX7" fmla="*/ 158482 w 158482"/>
                <a:gd name="connsiteY7" fmla="*/ 44004 h 72953"/>
                <a:gd name="connsiteX8" fmla="*/ 129532 w 158482"/>
                <a:gd name="connsiteY8" fmla="*/ 72954 h 7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82" h="72953">
                  <a:moveTo>
                    <a:pt x="129532" y="72954"/>
                  </a:moveTo>
                  <a:lnTo>
                    <a:pt x="28950" y="72954"/>
                  </a:lnTo>
                  <a:cubicBezTo>
                    <a:pt x="12966" y="72954"/>
                    <a:pt x="0" y="60004"/>
                    <a:pt x="0" y="44004"/>
                  </a:cubicBezTo>
                  <a:lnTo>
                    <a:pt x="0" y="28950"/>
                  </a:lnTo>
                  <a:cubicBezTo>
                    <a:pt x="0" y="12966"/>
                    <a:pt x="12966" y="0"/>
                    <a:pt x="28950" y="0"/>
                  </a:cubicBezTo>
                  <a:lnTo>
                    <a:pt x="129532" y="0"/>
                  </a:lnTo>
                  <a:cubicBezTo>
                    <a:pt x="145516" y="0"/>
                    <a:pt x="158482" y="12966"/>
                    <a:pt x="158482" y="28950"/>
                  </a:cubicBezTo>
                  <a:lnTo>
                    <a:pt x="158482" y="44004"/>
                  </a:lnTo>
                  <a:cubicBezTo>
                    <a:pt x="158466" y="59987"/>
                    <a:pt x="145516" y="72954"/>
                    <a:pt x="129532" y="72954"/>
                  </a:cubicBezTo>
                  <a:close/>
                </a:path>
              </a:pathLst>
            </a:custGeom>
            <a:solidFill>
              <a:srgbClr val="0B74BB"/>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56" name="Freeform: Shape 55">
              <a:extLst>
                <a:ext uri="{FF2B5EF4-FFF2-40B4-BE49-F238E27FC236}">
                  <a16:creationId xmlns:a16="http://schemas.microsoft.com/office/drawing/2014/main" id="{ADCFEAFF-DEF5-4CBE-BE64-914E5EE8CC6E}"/>
                </a:ext>
              </a:extLst>
            </p:cNvPr>
            <p:cNvSpPr/>
            <p:nvPr/>
          </p:nvSpPr>
          <p:spPr>
            <a:xfrm>
              <a:off x="4502725" y="4040614"/>
              <a:ext cx="46189" cy="110205"/>
            </a:xfrm>
            <a:custGeom>
              <a:avLst/>
              <a:gdLst>
                <a:gd name="connsiteX0" fmla="*/ 23095 w 46189"/>
                <a:gd name="connsiteY0" fmla="*/ 110205 h 110205"/>
                <a:gd name="connsiteX1" fmla="*/ 0 w 46189"/>
                <a:gd name="connsiteY1" fmla="*/ 87110 h 110205"/>
                <a:gd name="connsiteX2" fmla="*/ 0 w 46189"/>
                <a:gd name="connsiteY2" fmla="*/ 23095 h 110205"/>
                <a:gd name="connsiteX3" fmla="*/ 23095 w 46189"/>
                <a:gd name="connsiteY3" fmla="*/ 0 h 110205"/>
                <a:gd name="connsiteX4" fmla="*/ 46189 w 46189"/>
                <a:gd name="connsiteY4" fmla="*/ 23095 h 110205"/>
                <a:gd name="connsiteX5" fmla="*/ 46189 w 46189"/>
                <a:gd name="connsiteY5" fmla="*/ 87110 h 110205"/>
                <a:gd name="connsiteX6" fmla="*/ 23095 w 46189"/>
                <a:gd name="connsiteY6" fmla="*/ 110205 h 11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89" h="110205">
                  <a:moveTo>
                    <a:pt x="23095" y="110205"/>
                  </a:moveTo>
                  <a:cubicBezTo>
                    <a:pt x="10340" y="110205"/>
                    <a:pt x="0" y="99865"/>
                    <a:pt x="0" y="87110"/>
                  </a:cubicBezTo>
                  <a:lnTo>
                    <a:pt x="0" y="23095"/>
                  </a:lnTo>
                  <a:cubicBezTo>
                    <a:pt x="0" y="10340"/>
                    <a:pt x="10340" y="0"/>
                    <a:pt x="23095" y="0"/>
                  </a:cubicBezTo>
                  <a:cubicBezTo>
                    <a:pt x="35849" y="0"/>
                    <a:pt x="46189" y="10340"/>
                    <a:pt x="46189" y="23095"/>
                  </a:cubicBezTo>
                  <a:lnTo>
                    <a:pt x="46189" y="87110"/>
                  </a:lnTo>
                  <a:cubicBezTo>
                    <a:pt x="46189" y="99865"/>
                    <a:pt x="35849" y="110205"/>
                    <a:pt x="23095" y="110205"/>
                  </a:cubicBezTo>
                  <a:close/>
                </a:path>
              </a:pathLst>
            </a:custGeom>
            <a:solidFill>
              <a:srgbClr val="0B74BB"/>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57" name="Freeform: Shape 56">
              <a:extLst>
                <a:ext uri="{FF2B5EF4-FFF2-40B4-BE49-F238E27FC236}">
                  <a16:creationId xmlns:a16="http://schemas.microsoft.com/office/drawing/2014/main" id="{E532ECA3-D1B5-4E7A-85BF-2D26B709B4D7}"/>
                </a:ext>
              </a:extLst>
            </p:cNvPr>
            <p:cNvSpPr/>
            <p:nvPr/>
          </p:nvSpPr>
          <p:spPr>
            <a:xfrm>
              <a:off x="4548915" y="4072108"/>
              <a:ext cx="36207" cy="24660"/>
            </a:xfrm>
            <a:custGeom>
              <a:avLst/>
              <a:gdLst>
                <a:gd name="connsiteX0" fmla="*/ 0 w 36207"/>
                <a:gd name="connsiteY0" fmla="*/ 0 h 24660"/>
                <a:gd name="connsiteX1" fmla="*/ 36208 w 36207"/>
                <a:gd name="connsiteY1" fmla="*/ 0 h 24660"/>
                <a:gd name="connsiteX2" fmla="*/ 36208 w 36207"/>
                <a:gd name="connsiteY2" fmla="*/ 24660 h 24660"/>
                <a:gd name="connsiteX3" fmla="*/ 0 w 36207"/>
                <a:gd name="connsiteY3" fmla="*/ 24660 h 24660"/>
              </a:gdLst>
              <a:ahLst/>
              <a:cxnLst>
                <a:cxn ang="0">
                  <a:pos x="connsiteX0" y="connsiteY0"/>
                </a:cxn>
                <a:cxn ang="0">
                  <a:pos x="connsiteX1" y="connsiteY1"/>
                </a:cxn>
                <a:cxn ang="0">
                  <a:pos x="connsiteX2" y="connsiteY2"/>
                </a:cxn>
                <a:cxn ang="0">
                  <a:pos x="connsiteX3" y="connsiteY3"/>
                </a:cxn>
              </a:cxnLst>
              <a:rect l="l" t="t" r="r" b="b"/>
              <a:pathLst>
                <a:path w="36207" h="24660">
                  <a:moveTo>
                    <a:pt x="0" y="0"/>
                  </a:moveTo>
                  <a:lnTo>
                    <a:pt x="36208" y="0"/>
                  </a:lnTo>
                  <a:lnTo>
                    <a:pt x="36208" y="24660"/>
                  </a:lnTo>
                  <a:lnTo>
                    <a:pt x="0" y="24660"/>
                  </a:lnTo>
                  <a:close/>
                </a:path>
              </a:pathLst>
            </a:custGeom>
            <a:solidFill>
              <a:srgbClr val="212766"/>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58" name="Freeform: Shape 57">
              <a:extLst>
                <a:ext uri="{FF2B5EF4-FFF2-40B4-BE49-F238E27FC236}">
                  <a16:creationId xmlns:a16="http://schemas.microsoft.com/office/drawing/2014/main" id="{3E579791-D6E9-4F66-B9F3-8FA7E0E0CD7C}"/>
                </a:ext>
              </a:extLst>
            </p:cNvPr>
            <p:cNvSpPr/>
            <p:nvPr/>
          </p:nvSpPr>
          <p:spPr>
            <a:xfrm>
              <a:off x="4630839" y="4265216"/>
              <a:ext cx="112749" cy="1925093"/>
            </a:xfrm>
            <a:custGeom>
              <a:avLst/>
              <a:gdLst>
                <a:gd name="connsiteX0" fmla="*/ 112750 w 112749"/>
                <a:gd name="connsiteY0" fmla="*/ 1925094 h 1925093"/>
                <a:gd name="connsiteX1" fmla="*/ 88742 w 112749"/>
                <a:gd name="connsiteY1" fmla="*/ 1925094 h 1925093"/>
                <a:gd name="connsiteX2" fmla="*/ 0 w 112749"/>
                <a:gd name="connsiteY2" fmla="*/ 0 h 1925093"/>
                <a:gd name="connsiteX3" fmla="*/ 24008 w 112749"/>
                <a:gd name="connsiteY3" fmla="*/ 0 h 1925093"/>
              </a:gdLst>
              <a:ahLst/>
              <a:cxnLst>
                <a:cxn ang="0">
                  <a:pos x="connsiteX0" y="connsiteY0"/>
                </a:cxn>
                <a:cxn ang="0">
                  <a:pos x="connsiteX1" y="connsiteY1"/>
                </a:cxn>
                <a:cxn ang="0">
                  <a:pos x="connsiteX2" y="connsiteY2"/>
                </a:cxn>
                <a:cxn ang="0">
                  <a:pos x="connsiteX3" y="connsiteY3"/>
                </a:cxn>
              </a:cxnLst>
              <a:rect l="l" t="t" r="r" b="b"/>
              <a:pathLst>
                <a:path w="112749" h="1925093">
                  <a:moveTo>
                    <a:pt x="112750" y="1925094"/>
                  </a:moveTo>
                  <a:lnTo>
                    <a:pt x="88742" y="1925094"/>
                  </a:lnTo>
                  <a:lnTo>
                    <a:pt x="0" y="0"/>
                  </a:lnTo>
                  <a:lnTo>
                    <a:pt x="24008" y="0"/>
                  </a:lnTo>
                  <a:close/>
                </a:path>
              </a:pathLst>
            </a:custGeom>
            <a:solidFill>
              <a:srgbClr val="121643"/>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59" name="Freeform: Shape 58">
              <a:extLst>
                <a:ext uri="{FF2B5EF4-FFF2-40B4-BE49-F238E27FC236}">
                  <a16:creationId xmlns:a16="http://schemas.microsoft.com/office/drawing/2014/main" id="{8D2580AA-A2DD-4939-8BF1-6D05C5B239FD}"/>
                </a:ext>
              </a:extLst>
            </p:cNvPr>
            <p:cNvSpPr/>
            <p:nvPr/>
          </p:nvSpPr>
          <p:spPr>
            <a:xfrm>
              <a:off x="4306616" y="4265216"/>
              <a:ext cx="334872" cy="1889081"/>
            </a:xfrm>
            <a:custGeom>
              <a:avLst/>
              <a:gdLst>
                <a:gd name="connsiteX0" fmla="*/ 0 w 334872"/>
                <a:gd name="connsiteY0" fmla="*/ 1889082 h 1889081"/>
                <a:gd name="connsiteX1" fmla="*/ 23992 w 334872"/>
                <a:gd name="connsiteY1" fmla="*/ 1889082 h 1889081"/>
                <a:gd name="connsiteX2" fmla="*/ 334873 w 334872"/>
                <a:gd name="connsiteY2" fmla="*/ 0 h 1889081"/>
                <a:gd name="connsiteX3" fmla="*/ 310881 w 334872"/>
                <a:gd name="connsiteY3" fmla="*/ 0 h 1889081"/>
              </a:gdLst>
              <a:ahLst/>
              <a:cxnLst>
                <a:cxn ang="0">
                  <a:pos x="connsiteX0" y="connsiteY0"/>
                </a:cxn>
                <a:cxn ang="0">
                  <a:pos x="connsiteX1" y="connsiteY1"/>
                </a:cxn>
                <a:cxn ang="0">
                  <a:pos x="connsiteX2" y="connsiteY2"/>
                </a:cxn>
                <a:cxn ang="0">
                  <a:pos x="connsiteX3" y="connsiteY3"/>
                </a:cxn>
              </a:cxnLst>
              <a:rect l="l" t="t" r="r" b="b"/>
              <a:pathLst>
                <a:path w="334872" h="1889081">
                  <a:moveTo>
                    <a:pt x="0" y="1889082"/>
                  </a:moveTo>
                  <a:lnTo>
                    <a:pt x="23992" y="1889082"/>
                  </a:lnTo>
                  <a:lnTo>
                    <a:pt x="334873" y="0"/>
                  </a:lnTo>
                  <a:lnTo>
                    <a:pt x="310881" y="0"/>
                  </a:lnTo>
                  <a:close/>
                </a:path>
              </a:pathLst>
            </a:custGeom>
            <a:solidFill>
              <a:srgbClr val="121643"/>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0" name="Freeform: Shape 59">
              <a:extLst>
                <a:ext uri="{FF2B5EF4-FFF2-40B4-BE49-F238E27FC236}">
                  <a16:creationId xmlns:a16="http://schemas.microsoft.com/office/drawing/2014/main" id="{68540453-BCA8-4E5D-A337-2A711147365D}"/>
                </a:ext>
              </a:extLst>
            </p:cNvPr>
            <p:cNvSpPr/>
            <p:nvPr/>
          </p:nvSpPr>
          <p:spPr>
            <a:xfrm>
              <a:off x="4649073" y="4265216"/>
              <a:ext cx="407793" cy="1889081"/>
            </a:xfrm>
            <a:custGeom>
              <a:avLst/>
              <a:gdLst>
                <a:gd name="connsiteX0" fmla="*/ 407794 w 407793"/>
                <a:gd name="connsiteY0" fmla="*/ 1889082 h 1889081"/>
                <a:gd name="connsiteX1" fmla="*/ 383786 w 407793"/>
                <a:gd name="connsiteY1" fmla="*/ 1889082 h 1889081"/>
                <a:gd name="connsiteX2" fmla="*/ 0 w 407793"/>
                <a:gd name="connsiteY2" fmla="*/ 0 h 1889081"/>
                <a:gd name="connsiteX3" fmla="*/ 24008 w 407793"/>
                <a:gd name="connsiteY3" fmla="*/ 0 h 1889081"/>
              </a:gdLst>
              <a:ahLst/>
              <a:cxnLst>
                <a:cxn ang="0">
                  <a:pos x="connsiteX0" y="connsiteY0"/>
                </a:cxn>
                <a:cxn ang="0">
                  <a:pos x="connsiteX1" y="connsiteY1"/>
                </a:cxn>
                <a:cxn ang="0">
                  <a:pos x="connsiteX2" y="connsiteY2"/>
                </a:cxn>
                <a:cxn ang="0">
                  <a:pos x="connsiteX3" y="connsiteY3"/>
                </a:cxn>
              </a:cxnLst>
              <a:rect l="l" t="t" r="r" b="b"/>
              <a:pathLst>
                <a:path w="407793" h="1889081">
                  <a:moveTo>
                    <a:pt x="407794" y="1889082"/>
                  </a:moveTo>
                  <a:lnTo>
                    <a:pt x="383786" y="1889082"/>
                  </a:lnTo>
                  <a:lnTo>
                    <a:pt x="0" y="0"/>
                  </a:lnTo>
                  <a:lnTo>
                    <a:pt x="24008" y="0"/>
                  </a:lnTo>
                  <a:close/>
                </a:path>
              </a:pathLst>
            </a:custGeom>
            <a:solidFill>
              <a:srgbClr val="121643"/>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1" name="Freeform: Shape 60">
              <a:extLst>
                <a:ext uri="{FF2B5EF4-FFF2-40B4-BE49-F238E27FC236}">
                  <a16:creationId xmlns:a16="http://schemas.microsoft.com/office/drawing/2014/main" id="{2A3C9484-F579-4EE9-9862-94B79F14DDB0}"/>
                </a:ext>
              </a:extLst>
            </p:cNvPr>
            <p:cNvSpPr/>
            <p:nvPr/>
          </p:nvSpPr>
          <p:spPr>
            <a:xfrm>
              <a:off x="4437617" y="3624306"/>
              <a:ext cx="284524" cy="245984"/>
            </a:xfrm>
            <a:custGeom>
              <a:avLst/>
              <a:gdLst>
                <a:gd name="connsiteX0" fmla="*/ 284524 w 284524"/>
                <a:gd name="connsiteY0" fmla="*/ 38475 h 245984"/>
                <a:gd name="connsiteX1" fmla="*/ 284524 w 284524"/>
                <a:gd name="connsiteY1" fmla="*/ 207493 h 245984"/>
                <a:gd name="connsiteX2" fmla="*/ 246033 w 284524"/>
                <a:gd name="connsiteY2" fmla="*/ 245984 h 245984"/>
                <a:gd name="connsiteX3" fmla="*/ 38491 w 284524"/>
                <a:gd name="connsiteY3" fmla="*/ 245984 h 245984"/>
                <a:gd name="connsiteX4" fmla="*/ 163 w 284524"/>
                <a:gd name="connsiteY4" fmla="*/ 210820 h 245984"/>
                <a:gd name="connsiteX5" fmla="*/ 0 w 284524"/>
                <a:gd name="connsiteY5" fmla="*/ 207509 h 245984"/>
                <a:gd name="connsiteX6" fmla="*/ 0 w 284524"/>
                <a:gd name="connsiteY6" fmla="*/ 38491 h 245984"/>
                <a:gd name="connsiteX7" fmla="*/ 38491 w 284524"/>
                <a:gd name="connsiteY7" fmla="*/ 0 h 245984"/>
                <a:gd name="connsiteX8" fmla="*/ 246033 w 284524"/>
                <a:gd name="connsiteY8" fmla="*/ 0 h 245984"/>
                <a:gd name="connsiteX9" fmla="*/ 271688 w 284524"/>
                <a:gd name="connsiteY9" fmla="*/ 9835 h 245984"/>
                <a:gd name="connsiteX10" fmla="*/ 284524 w 284524"/>
                <a:gd name="connsiteY10" fmla="*/ 38475 h 245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524" h="245984">
                  <a:moveTo>
                    <a:pt x="284524" y="38475"/>
                  </a:moveTo>
                  <a:lnTo>
                    <a:pt x="284524" y="207493"/>
                  </a:lnTo>
                  <a:cubicBezTo>
                    <a:pt x="284524" y="228729"/>
                    <a:pt x="267269" y="245984"/>
                    <a:pt x="246033" y="245984"/>
                  </a:cubicBezTo>
                  <a:lnTo>
                    <a:pt x="38491" y="245984"/>
                  </a:lnTo>
                  <a:cubicBezTo>
                    <a:pt x="18365" y="245984"/>
                    <a:pt x="1827" y="230506"/>
                    <a:pt x="163" y="210820"/>
                  </a:cubicBezTo>
                  <a:cubicBezTo>
                    <a:pt x="49" y="209711"/>
                    <a:pt x="0" y="208618"/>
                    <a:pt x="0" y="207509"/>
                  </a:cubicBezTo>
                  <a:lnTo>
                    <a:pt x="0" y="38491"/>
                  </a:lnTo>
                  <a:cubicBezTo>
                    <a:pt x="0" y="17256"/>
                    <a:pt x="17256" y="0"/>
                    <a:pt x="38491" y="0"/>
                  </a:cubicBezTo>
                  <a:lnTo>
                    <a:pt x="246033" y="0"/>
                  </a:lnTo>
                  <a:cubicBezTo>
                    <a:pt x="255901" y="0"/>
                    <a:pt x="264904" y="3718"/>
                    <a:pt x="271688" y="9835"/>
                  </a:cubicBezTo>
                  <a:cubicBezTo>
                    <a:pt x="279582" y="16881"/>
                    <a:pt x="284524" y="27107"/>
                    <a:pt x="284524" y="38475"/>
                  </a:cubicBezTo>
                  <a:close/>
                </a:path>
              </a:pathLst>
            </a:custGeom>
            <a:solidFill>
              <a:srgbClr val="6BCBDE"/>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2" name="Freeform: Shape 61">
              <a:extLst>
                <a:ext uri="{FF2B5EF4-FFF2-40B4-BE49-F238E27FC236}">
                  <a16:creationId xmlns:a16="http://schemas.microsoft.com/office/drawing/2014/main" id="{7ED6E21F-10F9-48C5-8538-7D270EC9A215}"/>
                </a:ext>
              </a:extLst>
            </p:cNvPr>
            <p:cNvSpPr/>
            <p:nvPr/>
          </p:nvSpPr>
          <p:spPr>
            <a:xfrm>
              <a:off x="4437617" y="3624290"/>
              <a:ext cx="271688" cy="245984"/>
            </a:xfrm>
            <a:custGeom>
              <a:avLst/>
              <a:gdLst>
                <a:gd name="connsiteX0" fmla="*/ 158287 w 271688"/>
                <a:gd name="connsiteY0" fmla="*/ 16 h 245984"/>
                <a:gd name="connsiteX1" fmla="*/ 163 w 271688"/>
                <a:gd name="connsiteY1" fmla="*/ 210837 h 245984"/>
                <a:gd name="connsiteX2" fmla="*/ 0 w 271688"/>
                <a:gd name="connsiteY2" fmla="*/ 207526 h 245984"/>
                <a:gd name="connsiteX3" fmla="*/ 0 w 271688"/>
                <a:gd name="connsiteY3" fmla="*/ 178478 h 245984"/>
                <a:gd name="connsiteX4" fmla="*/ 132387 w 271688"/>
                <a:gd name="connsiteY4" fmla="*/ 32 h 245984"/>
                <a:gd name="connsiteX5" fmla="*/ 158287 w 271688"/>
                <a:gd name="connsiteY5" fmla="*/ 32 h 245984"/>
                <a:gd name="connsiteX6" fmla="*/ 158287 w 271688"/>
                <a:gd name="connsiteY6" fmla="*/ 16 h 245984"/>
                <a:gd name="connsiteX7" fmla="*/ 271688 w 271688"/>
                <a:gd name="connsiteY7" fmla="*/ 9835 h 245984"/>
                <a:gd name="connsiteX8" fmla="*/ 246033 w 271688"/>
                <a:gd name="connsiteY8" fmla="*/ 0 h 245984"/>
                <a:gd name="connsiteX9" fmla="*/ 213153 w 271688"/>
                <a:gd name="connsiteY9" fmla="*/ 0 h 245984"/>
                <a:gd name="connsiteX10" fmla="*/ 53969 w 271688"/>
                <a:gd name="connsiteY10" fmla="*/ 245984 h 245984"/>
                <a:gd name="connsiteX11" fmla="*/ 122258 w 271688"/>
                <a:gd name="connsiteY11" fmla="*/ 245984 h 245984"/>
                <a:gd name="connsiteX12" fmla="*/ 271688 w 271688"/>
                <a:gd name="connsiteY12" fmla="*/ 9835 h 245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1688" h="245984">
                  <a:moveTo>
                    <a:pt x="158287" y="16"/>
                  </a:moveTo>
                  <a:lnTo>
                    <a:pt x="163" y="210837"/>
                  </a:lnTo>
                  <a:cubicBezTo>
                    <a:pt x="49" y="209728"/>
                    <a:pt x="0" y="208635"/>
                    <a:pt x="0" y="207526"/>
                  </a:cubicBezTo>
                  <a:lnTo>
                    <a:pt x="0" y="178478"/>
                  </a:lnTo>
                  <a:cubicBezTo>
                    <a:pt x="31935" y="133593"/>
                    <a:pt x="95722" y="48652"/>
                    <a:pt x="132387" y="32"/>
                  </a:cubicBezTo>
                  <a:lnTo>
                    <a:pt x="158287" y="32"/>
                  </a:lnTo>
                  <a:lnTo>
                    <a:pt x="158287" y="16"/>
                  </a:lnTo>
                  <a:close/>
                  <a:moveTo>
                    <a:pt x="271688" y="9835"/>
                  </a:moveTo>
                  <a:cubicBezTo>
                    <a:pt x="264904" y="3718"/>
                    <a:pt x="255901" y="0"/>
                    <a:pt x="246033" y="0"/>
                  </a:cubicBezTo>
                  <a:lnTo>
                    <a:pt x="213153" y="0"/>
                  </a:lnTo>
                  <a:cubicBezTo>
                    <a:pt x="179245" y="44884"/>
                    <a:pt x="90601" y="184692"/>
                    <a:pt x="53969" y="245984"/>
                  </a:cubicBezTo>
                  <a:lnTo>
                    <a:pt x="122258" y="245984"/>
                  </a:lnTo>
                  <a:lnTo>
                    <a:pt x="271688" y="9835"/>
                  </a:lnTo>
                  <a:close/>
                </a:path>
              </a:pathLst>
            </a:custGeom>
            <a:solidFill>
              <a:srgbClr val="B8E3EC"/>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3" name="Freeform: Shape 62">
              <a:extLst>
                <a:ext uri="{FF2B5EF4-FFF2-40B4-BE49-F238E27FC236}">
                  <a16:creationId xmlns:a16="http://schemas.microsoft.com/office/drawing/2014/main" id="{1F22D7EF-00A4-4EB6-B89E-F57E149A0622}"/>
                </a:ext>
              </a:extLst>
            </p:cNvPr>
            <p:cNvSpPr/>
            <p:nvPr/>
          </p:nvSpPr>
          <p:spPr>
            <a:xfrm>
              <a:off x="4709028" y="6186363"/>
              <a:ext cx="44998" cy="17320"/>
            </a:xfrm>
            <a:custGeom>
              <a:avLst/>
              <a:gdLst>
                <a:gd name="connsiteX0" fmla="*/ 0 w 44998"/>
                <a:gd name="connsiteY0" fmla="*/ 0 h 17320"/>
                <a:gd name="connsiteX1" fmla="*/ 44999 w 44998"/>
                <a:gd name="connsiteY1" fmla="*/ 0 h 17320"/>
                <a:gd name="connsiteX2" fmla="*/ 44999 w 44998"/>
                <a:gd name="connsiteY2" fmla="*/ 17321 h 17320"/>
                <a:gd name="connsiteX3" fmla="*/ 0 w 44998"/>
                <a:gd name="connsiteY3" fmla="*/ 17321 h 17320"/>
              </a:gdLst>
              <a:ahLst/>
              <a:cxnLst>
                <a:cxn ang="0">
                  <a:pos x="connsiteX0" y="connsiteY0"/>
                </a:cxn>
                <a:cxn ang="0">
                  <a:pos x="connsiteX1" y="connsiteY1"/>
                </a:cxn>
                <a:cxn ang="0">
                  <a:pos x="connsiteX2" y="connsiteY2"/>
                </a:cxn>
                <a:cxn ang="0">
                  <a:pos x="connsiteX3" y="connsiteY3"/>
                </a:cxn>
              </a:cxnLst>
              <a:rect l="l" t="t" r="r" b="b"/>
              <a:pathLst>
                <a:path w="44998" h="17320">
                  <a:moveTo>
                    <a:pt x="0" y="0"/>
                  </a:moveTo>
                  <a:lnTo>
                    <a:pt x="44999" y="0"/>
                  </a:lnTo>
                  <a:lnTo>
                    <a:pt x="44999" y="17321"/>
                  </a:lnTo>
                  <a:lnTo>
                    <a:pt x="0" y="17321"/>
                  </a:lnTo>
                  <a:close/>
                </a:path>
              </a:pathLst>
            </a:custGeom>
            <a:solidFill>
              <a:srgbClr val="212766"/>
            </a:solidFill>
            <a:ln w="1628"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pSp>
      <p:sp>
        <p:nvSpPr>
          <p:cNvPr id="3" name="Slide Number Placeholder 2">
            <a:extLst>
              <a:ext uri="{FF2B5EF4-FFF2-40B4-BE49-F238E27FC236}">
                <a16:creationId xmlns:a16="http://schemas.microsoft.com/office/drawing/2014/main" id="{A5457937-28D9-4C95-97EB-F5A64CC94D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239AC-B64B-47D9-9A99-24B0D39D1C15}" type="slidenum">
              <a:rPr kumimoji="0" lang="en-US" sz="900" b="0" i="0" u="none" strike="noStrike" kern="1200" cap="none" spc="0" normalizeH="0" baseline="0" noProof="0" smtClean="0">
                <a:ln>
                  <a:noFill/>
                </a:ln>
                <a:solidFill>
                  <a:prstClr val="black">
                    <a:tint val="75000"/>
                  </a:prstClr>
                </a:solidFill>
                <a:effectLst/>
                <a:uLnTx/>
                <a:uFillTx/>
                <a:latin typeface="Gill Sans MT"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prstClr val="black">
                  <a:tint val="75000"/>
                </a:prstClr>
              </a:solidFill>
              <a:effectLst/>
              <a:uLnTx/>
              <a:uFillTx/>
              <a:latin typeface="Gill Sans MT" pitchFamily="34" charset="0"/>
              <a:ea typeface="+mn-ea"/>
              <a:cs typeface="+mn-cs"/>
            </a:endParaRPr>
          </a:p>
        </p:txBody>
      </p:sp>
    </p:spTree>
    <p:custDataLst>
      <p:tags r:id="rId1"/>
    </p:custDataLst>
    <p:extLst>
      <p:ext uri="{BB962C8B-B14F-4D97-AF65-F5344CB8AC3E}">
        <p14:creationId xmlns:p14="http://schemas.microsoft.com/office/powerpoint/2010/main" val="2099300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9457-80A3-495C-9438-2EDEF9F6662F}"/>
              </a:ext>
            </a:extLst>
          </p:cNvPr>
          <p:cNvSpPr>
            <a:spLocks noGrp="1"/>
          </p:cNvSpPr>
          <p:nvPr>
            <p:ph type="title"/>
          </p:nvPr>
        </p:nvSpPr>
        <p:spPr>
          <a:xfrm>
            <a:off x="380225" y="2667000"/>
            <a:ext cx="11431549" cy="762000"/>
          </a:xfrm>
        </p:spPr>
        <p:txBody>
          <a:bodyPr>
            <a:normAutofit/>
          </a:bodyPr>
          <a:lstStyle/>
          <a:p>
            <a:pPr algn="ctr"/>
            <a:r>
              <a:rPr lang="en-US" sz="3600" dirty="0">
                <a:latin typeface="Gill Sans MT"/>
              </a:rPr>
              <a:t>Housing Help Hub Overview</a:t>
            </a:r>
            <a:endParaRPr lang="en-US" dirty="0"/>
          </a:p>
        </p:txBody>
      </p:sp>
      <p:sp>
        <p:nvSpPr>
          <p:cNvPr id="3" name="Slide Number Placeholder 2">
            <a:extLst>
              <a:ext uri="{FF2B5EF4-FFF2-40B4-BE49-F238E27FC236}">
                <a16:creationId xmlns:a16="http://schemas.microsoft.com/office/drawing/2014/main" id="{8851312E-913C-4C89-807B-551C5E1A24A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239AC-B64B-47D9-9A99-24B0D39D1C15}" type="slidenum">
              <a:rPr kumimoji="0" lang="en-US" sz="900" b="0" i="0" u="none" strike="noStrike" kern="1200" cap="none" spc="0" normalizeH="0" baseline="0" noProof="0" smtClean="0">
                <a:ln>
                  <a:noFill/>
                </a:ln>
                <a:solidFill>
                  <a:prstClr val="black">
                    <a:tint val="75000"/>
                  </a:prstClr>
                </a:solidFill>
                <a:effectLst/>
                <a:uLnTx/>
                <a:uFillTx/>
                <a:latin typeface="Gill Sans MT"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900" b="0" i="0" u="none" strike="noStrike" kern="1200" cap="none" spc="0" normalizeH="0" baseline="0" noProof="0">
              <a:ln>
                <a:noFill/>
              </a:ln>
              <a:solidFill>
                <a:prstClr val="black">
                  <a:tint val="75000"/>
                </a:prstClr>
              </a:solidFill>
              <a:effectLst/>
              <a:uLnTx/>
              <a:uFillTx/>
              <a:latin typeface="Gill Sans MT" pitchFamily="34" charset="0"/>
              <a:ea typeface="+mn-ea"/>
              <a:cs typeface="+mn-cs"/>
            </a:endParaRPr>
          </a:p>
        </p:txBody>
      </p:sp>
    </p:spTree>
    <p:extLst>
      <p:ext uri="{BB962C8B-B14F-4D97-AF65-F5344CB8AC3E}">
        <p14:creationId xmlns:p14="http://schemas.microsoft.com/office/powerpoint/2010/main" val="469071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4098-476A-35CE-17A2-17D314F6BBCC}"/>
              </a:ext>
            </a:extLst>
          </p:cNvPr>
          <p:cNvSpPr>
            <a:spLocks noGrp="1"/>
          </p:cNvSpPr>
          <p:nvPr>
            <p:ph type="title"/>
          </p:nvPr>
        </p:nvSpPr>
        <p:spPr/>
        <p:txBody>
          <a:bodyPr/>
          <a:lstStyle/>
          <a:p>
            <a:r>
              <a:rPr lang="en-US" dirty="0">
                <a:latin typeface="Gill Sans MT"/>
              </a:rPr>
              <a:t>Overview of the Housing Help Hub </a:t>
            </a:r>
            <a:endParaRPr lang="en-US" dirty="0"/>
          </a:p>
        </p:txBody>
      </p:sp>
      <p:sp>
        <p:nvSpPr>
          <p:cNvPr id="3" name="Content Placeholder 2">
            <a:extLst>
              <a:ext uri="{FF2B5EF4-FFF2-40B4-BE49-F238E27FC236}">
                <a16:creationId xmlns:a16="http://schemas.microsoft.com/office/drawing/2014/main" id="{810E6DFF-6D2E-B1A8-5942-BA358461468B}"/>
              </a:ext>
            </a:extLst>
          </p:cNvPr>
          <p:cNvSpPr>
            <a:spLocks noGrp="1"/>
          </p:cNvSpPr>
          <p:nvPr>
            <p:ph idx="1"/>
          </p:nvPr>
        </p:nvSpPr>
        <p:spPr/>
        <p:txBody>
          <a:bodyPr vert="horz" lIns="121899" tIns="60949" rIns="121899" bIns="60949" rtlCol="0" anchor="t">
            <a:normAutofit/>
          </a:bodyPr>
          <a:lstStyle/>
          <a:p>
            <a:pPr marL="456565" indent="-456565"/>
            <a:r>
              <a:rPr lang="en-US">
                <a:solidFill>
                  <a:srgbClr val="000000"/>
                </a:solidFill>
                <a:latin typeface="Gill Sans MT"/>
              </a:rPr>
              <a:t>Visit </a:t>
            </a:r>
            <a:r>
              <a:rPr lang="en-US">
                <a:latin typeface="Gill Sans MT"/>
                <a:hlinkClick r:id="rId3"/>
              </a:rPr>
              <a:t>https://applyhousinghelp.mass.gov/</a:t>
            </a:r>
            <a:r>
              <a:rPr lang="en-US">
                <a:latin typeface="Gill Sans MT"/>
              </a:rPr>
              <a:t> </a:t>
            </a:r>
            <a:r>
              <a:rPr lang="en-US">
                <a:solidFill>
                  <a:srgbClr val="000000"/>
                </a:solidFill>
                <a:latin typeface="Gill Sans MT"/>
              </a:rPr>
              <a:t>to apply on behalf of a tenant/homeowner through the Housing Help Hub</a:t>
            </a:r>
            <a:endParaRPr lang="en-US">
              <a:solidFill>
                <a:srgbClr val="000000"/>
              </a:solidFill>
            </a:endParaRPr>
          </a:p>
          <a:p>
            <a:pPr marL="456565" indent="-456565"/>
            <a:r>
              <a:rPr lang="en-US">
                <a:solidFill>
                  <a:srgbClr val="000000"/>
                </a:solidFill>
                <a:latin typeface="Gill Sans MT"/>
              </a:rPr>
              <a:t>Applications where payment is made to a landlord require a tenant application and a corresponding landlord application </a:t>
            </a:r>
            <a:endParaRPr lang="en-US">
              <a:solidFill>
                <a:srgbClr val="000000"/>
              </a:solidFill>
            </a:endParaRPr>
          </a:p>
          <a:p>
            <a:pPr marL="456565" indent="-456565"/>
            <a:r>
              <a:rPr lang="en-US">
                <a:solidFill>
                  <a:srgbClr val="000000"/>
                </a:solidFill>
                <a:latin typeface="Gill Sans MT"/>
              </a:rPr>
              <a:t>Applications where no payment is made to a landlord do not require a corresponding vendor application</a:t>
            </a:r>
            <a:endParaRPr lang="en-US">
              <a:solidFill>
                <a:srgbClr val="000000"/>
              </a:solidFill>
            </a:endParaRPr>
          </a:p>
          <a:p>
            <a:pPr marL="456565" indent="-456565"/>
            <a:r>
              <a:rPr lang="en-US">
                <a:solidFill>
                  <a:srgbClr val="000000"/>
                </a:solidFill>
                <a:latin typeface="Gill Sans MT"/>
              </a:rPr>
              <a:t>Tenants/Homeowners or their advocates must register before creating a Tenant/Homeowner Application</a:t>
            </a:r>
            <a:endParaRPr lang="en-US"/>
          </a:p>
          <a:p>
            <a:pPr marL="456565" indent="-456565"/>
            <a:r>
              <a:rPr lang="en-US">
                <a:solidFill>
                  <a:srgbClr val="000000"/>
                </a:solidFill>
                <a:latin typeface="Gill Sans MT"/>
              </a:rPr>
              <a:t>Landlords may register before creating a Landlord Application or apply as a "guest landlord"</a:t>
            </a:r>
            <a:endParaRPr lang="en-US"/>
          </a:p>
          <a:p>
            <a:pPr marL="456565" indent="-456565"/>
            <a:endParaRPr lang="en-US"/>
          </a:p>
        </p:txBody>
      </p:sp>
      <p:sp>
        <p:nvSpPr>
          <p:cNvPr id="5" name="Slide Number Placeholder 4">
            <a:extLst>
              <a:ext uri="{FF2B5EF4-FFF2-40B4-BE49-F238E27FC236}">
                <a16:creationId xmlns:a16="http://schemas.microsoft.com/office/drawing/2014/main" id="{CE33271F-7EA5-1BFC-4CCB-0ACFEFF17707}"/>
              </a:ext>
            </a:extLst>
          </p:cNvPr>
          <p:cNvSpPr>
            <a:spLocks noGrp="1"/>
          </p:cNvSpPr>
          <p:nvPr>
            <p:ph type="sldNum" sz="quarter" idx="12"/>
          </p:nvPr>
        </p:nvSpPr>
        <p:spPr/>
        <p:txBody>
          <a:bodyPr/>
          <a:lstStyle/>
          <a:p>
            <a:fld id="{48F239AC-B64B-47D9-9A99-24B0D39D1C15}" type="slidenum">
              <a:rPr lang="en-US" smtClean="0"/>
              <a:t>31</a:t>
            </a:fld>
            <a:endParaRPr lang="en-US"/>
          </a:p>
        </p:txBody>
      </p:sp>
    </p:spTree>
    <p:extLst>
      <p:ext uri="{BB962C8B-B14F-4D97-AF65-F5344CB8AC3E}">
        <p14:creationId xmlns:p14="http://schemas.microsoft.com/office/powerpoint/2010/main" val="3495362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0415-6C32-1592-50E6-CE4A648F6D96}"/>
              </a:ext>
            </a:extLst>
          </p:cNvPr>
          <p:cNvSpPr>
            <a:spLocks noGrp="1"/>
          </p:cNvSpPr>
          <p:nvPr>
            <p:ph type="title"/>
          </p:nvPr>
        </p:nvSpPr>
        <p:spPr/>
        <p:txBody>
          <a:bodyPr/>
          <a:lstStyle/>
          <a:p>
            <a:r>
              <a:rPr lang="en-US" dirty="0">
                <a:latin typeface="Gill Sans MT"/>
              </a:rPr>
              <a:t>Registering an Account in the Housing Help Hub</a:t>
            </a:r>
            <a:endParaRPr lang="en-US" dirty="0"/>
          </a:p>
        </p:txBody>
      </p:sp>
      <p:sp>
        <p:nvSpPr>
          <p:cNvPr id="26" name="TextBox 25">
            <a:extLst>
              <a:ext uri="{FF2B5EF4-FFF2-40B4-BE49-F238E27FC236}">
                <a16:creationId xmlns:a16="http://schemas.microsoft.com/office/drawing/2014/main" id="{A42C9958-5935-A775-F10F-C524F8BA63B6}"/>
              </a:ext>
            </a:extLst>
          </p:cNvPr>
          <p:cNvSpPr txBox="1"/>
          <p:nvPr/>
        </p:nvSpPr>
        <p:spPr>
          <a:xfrm>
            <a:off x="150852" y="1012860"/>
            <a:ext cx="6709272" cy="1661993"/>
          </a:xfrm>
          <a:prstGeom prst="rect">
            <a:avLst/>
          </a:prstGeom>
          <a:noFill/>
        </p:spPr>
        <p:txBody>
          <a:bodyPr wrap="square" rtlCol="0">
            <a:spAutoFit/>
          </a:bodyPr>
          <a:lstStyle/>
          <a:p>
            <a:r>
              <a:rPr lang="en-US" sz="2800">
                <a:latin typeface="Gill Sans MT"/>
                <a:cs typeface="Arial"/>
              </a:rPr>
              <a:t>Navigate</a:t>
            </a:r>
            <a:r>
              <a:rPr lang="en-US" sz="2800">
                <a:latin typeface="Gill Sans MT"/>
              </a:rPr>
              <a:t> to </a:t>
            </a:r>
            <a:r>
              <a:rPr lang="en-US" sz="2800">
                <a:latin typeface="Gill Sans MT"/>
                <a:hlinkClick r:id="rId3"/>
              </a:rPr>
              <a:t>https://applyhousinghelp.mass.gov/</a:t>
            </a:r>
            <a:r>
              <a:rPr lang="en-US" sz="2800">
                <a:latin typeface="Gill Sans MT"/>
              </a:rPr>
              <a:t> </a:t>
            </a:r>
          </a:p>
          <a:p>
            <a:r>
              <a:rPr lang="en-US" sz="2800">
                <a:latin typeface="Gill Sans MT"/>
              </a:rPr>
              <a:t>and click Get Started</a:t>
            </a:r>
            <a:endParaRPr lang="en-US" sz="2800"/>
          </a:p>
          <a:p>
            <a:endParaRPr lang="en-US"/>
          </a:p>
        </p:txBody>
      </p:sp>
      <p:pic>
        <p:nvPicPr>
          <p:cNvPr id="9" name="Content Placeholder 8" descr="Screenshot of the Housing Help Hub homepage">
            <a:extLst>
              <a:ext uri="{FF2B5EF4-FFF2-40B4-BE49-F238E27FC236}">
                <a16:creationId xmlns:a16="http://schemas.microsoft.com/office/drawing/2014/main" id="{DF982CE9-C8FE-D1A3-E6C7-92D51C5B0ABF}"/>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233315" y="1047696"/>
            <a:ext cx="4337081" cy="5446706"/>
          </a:xfrm>
          <a:effectLst>
            <a:outerShdw blurRad="50800" dist="38100" dir="2700000" algn="tl" rotWithShape="0">
              <a:prstClr val="black">
                <a:alpha val="40000"/>
              </a:prstClr>
            </a:outerShdw>
          </a:effectLst>
        </p:spPr>
      </p:pic>
      <p:cxnSp>
        <p:nvCxnSpPr>
          <p:cNvPr id="19" name="Straight Connector 18" descr="Dashed line connecting the zoomed-in image of the Start or Continue an Application box to the Housing Help Hub homepage screenshot">
            <a:extLst>
              <a:ext uri="{FF2B5EF4-FFF2-40B4-BE49-F238E27FC236}">
                <a16:creationId xmlns:a16="http://schemas.microsoft.com/office/drawing/2014/main" id="{DFD8986F-AB8E-7A23-07D1-E6955DF11E7F}"/>
              </a:ext>
            </a:extLst>
          </p:cNvPr>
          <p:cNvCxnSpPr>
            <a:cxnSpLocks/>
          </p:cNvCxnSpPr>
          <p:nvPr/>
        </p:nvCxnSpPr>
        <p:spPr>
          <a:xfrm flipH="1" flipV="1">
            <a:off x="4293966" y="3927566"/>
            <a:ext cx="3149766" cy="409280"/>
          </a:xfrm>
          <a:prstGeom prst="line">
            <a:avLst/>
          </a:prstGeom>
          <a:ln w="571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4" name="Content Placeholder 13" descr="Start or Continue an Application box zoomed in">
            <a:extLst>
              <a:ext uri="{FF2B5EF4-FFF2-40B4-BE49-F238E27FC236}">
                <a16:creationId xmlns:a16="http://schemas.microsoft.com/office/drawing/2014/main" id="{EF8D8199-43B9-9B28-7813-0C4EAD8B1FFD}"/>
              </a:ext>
            </a:extLst>
          </p:cNvPr>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1789018" y="2674853"/>
            <a:ext cx="2959252" cy="3086259"/>
          </a:xfrm>
          <a:effectLst>
            <a:outerShdw blurRad="50800" dist="38100" dir="2700000" algn="tl" rotWithShape="0">
              <a:prstClr val="black">
                <a:alpha val="40000"/>
              </a:prstClr>
            </a:outerShdw>
          </a:effectLst>
        </p:spPr>
      </p:pic>
      <p:sp>
        <p:nvSpPr>
          <p:cNvPr id="15" name="Arrow: Right 14" descr="Green arrow pointing to Get Started button in Start or Continue an Application box">
            <a:extLst>
              <a:ext uri="{FF2B5EF4-FFF2-40B4-BE49-F238E27FC236}">
                <a16:creationId xmlns:a16="http://schemas.microsoft.com/office/drawing/2014/main" id="{F8C3C39C-0F8C-A24F-8FDD-F5E254E069B8}"/>
              </a:ext>
            </a:extLst>
          </p:cNvPr>
          <p:cNvSpPr/>
          <p:nvPr/>
        </p:nvSpPr>
        <p:spPr>
          <a:xfrm>
            <a:off x="1374354" y="4340645"/>
            <a:ext cx="1002535" cy="365125"/>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1DCD04E0-5925-290D-675A-6FB97F66E7DF}"/>
              </a:ext>
            </a:extLst>
          </p:cNvPr>
          <p:cNvSpPr>
            <a:spLocks noGrp="1"/>
          </p:cNvSpPr>
          <p:nvPr>
            <p:ph type="sldNum" sz="quarter" idx="12"/>
          </p:nvPr>
        </p:nvSpPr>
        <p:spPr/>
        <p:txBody>
          <a:bodyPr/>
          <a:lstStyle/>
          <a:p>
            <a:fld id="{48F239AC-B64B-47D9-9A99-24B0D39D1C15}" type="slidenum">
              <a:rPr lang="en-US" smtClean="0"/>
              <a:t>32</a:t>
            </a:fld>
            <a:endParaRPr lang="en-US"/>
          </a:p>
        </p:txBody>
      </p:sp>
    </p:spTree>
    <p:extLst>
      <p:ext uri="{BB962C8B-B14F-4D97-AF65-F5344CB8AC3E}">
        <p14:creationId xmlns:p14="http://schemas.microsoft.com/office/powerpoint/2010/main" val="2603003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5DA7E-D9DC-3C20-9D2A-47F314117A05}"/>
              </a:ext>
            </a:extLst>
          </p:cNvPr>
          <p:cNvSpPr>
            <a:spLocks noGrp="1"/>
          </p:cNvSpPr>
          <p:nvPr>
            <p:ph type="title"/>
          </p:nvPr>
        </p:nvSpPr>
        <p:spPr/>
        <p:txBody>
          <a:bodyPr/>
          <a:lstStyle/>
          <a:p>
            <a:r>
              <a:rPr lang="en-US" dirty="0">
                <a:latin typeface="Gill Sans MT"/>
              </a:rPr>
              <a:t>Registering an Account</a:t>
            </a:r>
            <a:endParaRPr lang="en-US" dirty="0"/>
          </a:p>
        </p:txBody>
      </p:sp>
      <p:pic>
        <p:nvPicPr>
          <p:cNvPr id="7" name="Content Placeholder 6" descr="Screenshot of the login page">
            <a:extLst>
              <a:ext uri="{FF2B5EF4-FFF2-40B4-BE49-F238E27FC236}">
                <a16:creationId xmlns:a16="http://schemas.microsoft.com/office/drawing/2014/main" id="{7AF2BA1E-315D-ED12-79B2-0891EEC7A00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5149" y="1102461"/>
            <a:ext cx="10401701" cy="5415815"/>
          </a:xfrm>
          <a:effectLst>
            <a:outerShdw blurRad="50800" dist="38100" dir="2700000" algn="tl" rotWithShape="0">
              <a:prstClr val="black">
                <a:alpha val="40000"/>
              </a:prstClr>
            </a:outerShdw>
          </a:effectLst>
        </p:spPr>
      </p:pic>
      <p:sp>
        <p:nvSpPr>
          <p:cNvPr id="8" name="Arrow: Right 7" descr="Green arrow pointing to &quot;Register as new user&quot; link on the login page">
            <a:extLst>
              <a:ext uri="{FF2B5EF4-FFF2-40B4-BE49-F238E27FC236}">
                <a16:creationId xmlns:a16="http://schemas.microsoft.com/office/drawing/2014/main" id="{6D6D584D-E2B9-1F18-9AD0-D2E1A4749B52}"/>
              </a:ext>
            </a:extLst>
          </p:cNvPr>
          <p:cNvSpPr/>
          <p:nvPr/>
        </p:nvSpPr>
        <p:spPr>
          <a:xfrm>
            <a:off x="8964976" y="5938091"/>
            <a:ext cx="1002535" cy="365125"/>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1573A5B4-F579-E4EE-4310-8F09A4FF047E}"/>
              </a:ext>
            </a:extLst>
          </p:cNvPr>
          <p:cNvSpPr>
            <a:spLocks noGrp="1"/>
          </p:cNvSpPr>
          <p:nvPr>
            <p:ph type="sldNum" sz="quarter" idx="12"/>
          </p:nvPr>
        </p:nvSpPr>
        <p:spPr/>
        <p:txBody>
          <a:bodyPr/>
          <a:lstStyle/>
          <a:p>
            <a:fld id="{48F239AC-B64B-47D9-9A99-24B0D39D1C15}" type="slidenum">
              <a:rPr lang="en-US" smtClean="0"/>
              <a:t>33</a:t>
            </a:fld>
            <a:endParaRPr lang="en-US"/>
          </a:p>
        </p:txBody>
      </p:sp>
    </p:spTree>
    <p:extLst>
      <p:ext uri="{BB962C8B-B14F-4D97-AF65-F5344CB8AC3E}">
        <p14:creationId xmlns:p14="http://schemas.microsoft.com/office/powerpoint/2010/main" val="2502022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156BD-76BF-0865-AD7C-C8FAB7F9A0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D6EB74-921A-0147-C324-897CB6A2BE0C}"/>
              </a:ext>
            </a:extLst>
          </p:cNvPr>
          <p:cNvSpPr>
            <a:spLocks noGrp="1"/>
          </p:cNvSpPr>
          <p:nvPr>
            <p:ph type="title"/>
          </p:nvPr>
        </p:nvSpPr>
        <p:spPr/>
        <p:txBody>
          <a:bodyPr/>
          <a:lstStyle/>
          <a:p>
            <a:r>
              <a:rPr lang="en-US" dirty="0">
                <a:latin typeface="Gill Sans MT"/>
              </a:rPr>
              <a:t>Registering a Tenant/Homeowner Advocate Account</a:t>
            </a:r>
            <a:endParaRPr lang="en-US" dirty="0"/>
          </a:p>
        </p:txBody>
      </p:sp>
      <p:sp>
        <p:nvSpPr>
          <p:cNvPr id="11" name="TextBox 10">
            <a:extLst>
              <a:ext uri="{FF2B5EF4-FFF2-40B4-BE49-F238E27FC236}">
                <a16:creationId xmlns:a16="http://schemas.microsoft.com/office/drawing/2014/main" id="{58B6EEDD-A1DD-124C-E71B-833549E1EF12}"/>
              </a:ext>
            </a:extLst>
          </p:cNvPr>
          <p:cNvSpPr txBox="1"/>
          <p:nvPr/>
        </p:nvSpPr>
        <p:spPr>
          <a:xfrm>
            <a:off x="150852" y="1251073"/>
            <a:ext cx="10467415" cy="461665"/>
          </a:xfrm>
          <a:prstGeom prst="rect">
            <a:avLst/>
          </a:prstGeom>
          <a:noFill/>
        </p:spPr>
        <p:txBody>
          <a:bodyPr wrap="square" rtlCol="0">
            <a:spAutoFit/>
          </a:bodyPr>
          <a:lstStyle/>
          <a:p>
            <a:pPr marL="285750" indent="-285750">
              <a:buFont typeface="Arial" panose="020B0604020202020204" pitchFamily="34" charset="0"/>
              <a:buChar char="•"/>
            </a:pPr>
            <a:r>
              <a:rPr lang="en-US" sz="2400"/>
              <a:t>Register as an advocate by first selecting </a:t>
            </a:r>
            <a:r>
              <a:rPr lang="en-US" sz="2400" b="1"/>
              <a:t>I need to help someone else apply</a:t>
            </a:r>
          </a:p>
        </p:txBody>
      </p:sp>
      <p:pic>
        <p:nvPicPr>
          <p:cNvPr id="8" name="Content Placeholder 7" descr="Screenshot of the User Registration page">
            <a:extLst>
              <a:ext uri="{FF2B5EF4-FFF2-40B4-BE49-F238E27FC236}">
                <a16:creationId xmlns:a16="http://schemas.microsoft.com/office/drawing/2014/main" id="{09894EFC-AC15-6C2D-7117-014CF338DC2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226488" y="2260388"/>
            <a:ext cx="9280276" cy="3383351"/>
          </a:xfrm>
          <a:effectLst>
            <a:outerShdw blurRad="50800" dist="38100" dir="2700000" algn="tl" rotWithShape="0">
              <a:prstClr val="black">
                <a:alpha val="40000"/>
              </a:prstClr>
            </a:outerShdw>
          </a:effectLst>
        </p:spPr>
      </p:pic>
      <p:sp>
        <p:nvSpPr>
          <p:cNvPr id="12" name="Arrow: Right 11" descr="Green arrow pointing to &quot;I need to help someone else apply&quot; option on the User Registration page">
            <a:extLst>
              <a:ext uri="{FF2B5EF4-FFF2-40B4-BE49-F238E27FC236}">
                <a16:creationId xmlns:a16="http://schemas.microsoft.com/office/drawing/2014/main" id="{DCDE5755-CC3A-9383-C899-2ED54B87DC2B}"/>
              </a:ext>
            </a:extLst>
          </p:cNvPr>
          <p:cNvSpPr/>
          <p:nvPr/>
        </p:nvSpPr>
        <p:spPr>
          <a:xfrm>
            <a:off x="305030" y="4636952"/>
            <a:ext cx="1002535" cy="365125"/>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D2C14229-1E44-9042-6221-32046C0C33AF}"/>
              </a:ext>
            </a:extLst>
          </p:cNvPr>
          <p:cNvSpPr>
            <a:spLocks noGrp="1"/>
          </p:cNvSpPr>
          <p:nvPr>
            <p:ph type="sldNum" sz="quarter" idx="12"/>
          </p:nvPr>
        </p:nvSpPr>
        <p:spPr/>
        <p:txBody>
          <a:bodyPr/>
          <a:lstStyle/>
          <a:p>
            <a:fld id="{48F239AC-B64B-47D9-9A99-24B0D39D1C15}" type="slidenum">
              <a:rPr lang="en-US" smtClean="0"/>
              <a:t>34</a:t>
            </a:fld>
            <a:endParaRPr lang="en-US"/>
          </a:p>
        </p:txBody>
      </p:sp>
    </p:spTree>
    <p:extLst>
      <p:ext uri="{BB962C8B-B14F-4D97-AF65-F5344CB8AC3E}">
        <p14:creationId xmlns:p14="http://schemas.microsoft.com/office/powerpoint/2010/main" val="4181390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4C281-D396-440D-4A3B-44A35B0530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077B2A-9990-60F8-A2BA-1092A677F694}"/>
              </a:ext>
            </a:extLst>
          </p:cNvPr>
          <p:cNvSpPr>
            <a:spLocks noGrp="1"/>
          </p:cNvSpPr>
          <p:nvPr>
            <p:ph type="title"/>
          </p:nvPr>
        </p:nvSpPr>
        <p:spPr/>
        <p:txBody>
          <a:bodyPr/>
          <a:lstStyle/>
          <a:p>
            <a:r>
              <a:rPr lang="en-US" dirty="0">
                <a:latin typeface="Gill Sans MT"/>
              </a:rPr>
              <a:t>Registering a Tenant/Homeowner Advocate Account (part 2)</a:t>
            </a:r>
            <a:endParaRPr lang="en-US" dirty="0"/>
          </a:p>
        </p:txBody>
      </p:sp>
      <p:sp>
        <p:nvSpPr>
          <p:cNvPr id="11" name="TextBox 10">
            <a:extLst>
              <a:ext uri="{FF2B5EF4-FFF2-40B4-BE49-F238E27FC236}">
                <a16:creationId xmlns:a16="http://schemas.microsoft.com/office/drawing/2014/main" id="{2C6C3E8B-C535-B657-0827-EA201CDC0E3E}"/>
              </a:ext>
            </a:extLst>
          </p:cNvPr>
          <p:cNvSpPr txBox="1"/>
          <p:nvPr/>
        </p:nvSpPr>
        <p:spPr>
          <a:xfrm>
            <a:off x="150852" y="1175800"/>
            <a:ext cx="10467415" cy="461665"/>
          </a:xfrm>
          <a:prstGeom prst="rect">
            <a:avLst/>
          </a:prstGeom>
          <a:noFill/>
        </p:spPr>
        <p:txBody>
          <a:bodyPr wrap="square" rtlCol="0">
            <a:spAutoFit/>
          </a:bodyPr>
          <a:lstStyle/>
          <a:p>
            <a:pPr marL="285750" indent="-285750">
              <a:buFont typeface="Arial" panose="020B0604020202020204" pitchFamily="34" charset="0"/>
              <a:buChar char="•"/>
            </a:pPr>
            <a:r>
              <a:rPr lang="en-US" sz="2400"/>
              <a:t>Next, select </a:t>
            </a:r>
            <a:r>
              <a:rPr lang="en-US" sz="2400" b="1"/>
              <a:t>I am assisting someone who needs help with payment</a:t>
            </a:r>
          </a:p>
        </p:txBody>
      </p:sp>
      <p:pic>
        <p:nvPicPr>
          <p:cNvPr id="8" name="Content Placeholder 7" descr="Screenshot of User Registration page">
            <a:extLst>
              <a:ext uri="{FF2B5EF4-FFF2-40B4-BE49-F238E27FC236}">
                <a16:creationId xmlns:a16="http://schemas.microsoft.com/office/drawing/2014/main" id="{D7A05AB0-F68A-DA7A-1CB7-E875D927422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3101821" y="2059676"/>
            <a:ext cx="5988358" cy="4102311"/>
          </a:xfrm>
          <a:effectLst>
            <a:outerShdw blurRad="50800" dist="38100" dir="2700000" algn="tl" rotWithShape="0">
              <a:prstClr val="black">
                <a:alpha val="40000"/>
              </a:prstClr>
            </a:outerShdw>
          </a:effectLst>
        </p:spPr>
      </p:pic>
      <p:sp>
        <p:nvSpPr>
          <p:cNvPr id="13" name="Arrow: Right 12" descr="Green arrow pointing to the Select button in “I am assisting someone who needs help with payment” box on the User Registration page">
            <a:extLst>
              <a:ext uri="{FF2B5EF4-FFF2-40B4-BE49-F238E27FC236}">
                <a16:creationId xmlns:a16="http://schemas.microsoft.com/office/drawing/2014/main" id="{229046E3-06F4-6EFB-0773-9C98B8BD7EFA}"/>
              </a:ext>
            </a:extLst>
          </p:cNvPr>
          <p:cNvSpPr/>
          <p:nvPr/>
        </p:nvSpPr>
        <p:spPr>
          <a:xfrm>
            <a:off x="2287215" y="4919004"/>
            <a:ext cx="1002535" cy="365125"/>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729752FE-41F5-9A82-3C2E-460867752015}"/>
              </a:ext>
            </a:extLst>
          </p:cNvPr>
          <p:cNvSpPr>
            <a:spLocks noGrp="1"/>
          </p:cNvSpPr>
          <p:nvPr>
            <p:ph type="sldNum" sz="quarter" idx="12"/>
          </p:nvPr>
        </p:nvSpPr>
        <p:spPr/>
        <p:txBody>
          <a:bodyPr/>
          <a:lstStyle/>
          <a:p>
            <a:fld id="{48F239AC-B64B-47D9-9A99-24B0D39D1C15}" type="slidenum">
              <a:rPr lang="en-US" smtClean="0"/>
              <a:t>35</a:t>
            </a:fld>
            <a:endParaRPr lang="en-US"/>
          </a:p>
        </p:txBody>
      </p:sp>
    </p:spTree>
    <p:extLst>
      <p:ext uri="{BB962C8B-B14F-4D97-AF65-F5344CB8AC3E}">
        <p14:creationId xmlns:p14="http://schemas.microsoft.com/office/powerpoint/2010/main" val="10881628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2F209-9AD6-6D9F-156A-E45F017AA7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4907B5-3194-4853-F4E9-2A1BF3E275CF}"/>
              </a:ext>
            </a:extLst>
          </p:cNvPr>
          <p:cNvSpPr>
            <a:spLocks noGrp="1"/>
          </p:cNvSpPr>
          <p:nvPr>
            <p:ph type="title"/>
          </p:nvPr>
        </p:nvSpPr>
        <p:spPr/>
        <p:txBody>
          <a:bodyPr/>
          <a:lstStyle/>
          <a:p>
            <a:r>
              <a:rPr lang="en-US" dirty="0">
                <a:latin typeface="Gill Sans MT"/>
              </a:rPr>
              <a:t>Registering a Tenant/Homeowner Advocate Account (part 3)</a:t>
            </a:r>
            <a:endParaRPr lang="en-US" dirty="0"/>
          </a:p>
        </p:txBody>
      </p:sp>
      <p:sp>
        <p:nvSpPr>
          <p:cNvPr id="11" name="TextBox 10">
            <a:extLst>
              <a:ext uri="{FF2B5EF4-FFF2-40B4-BE49-F238E27FC236}">
                <a16:creationId xmlns:a16="http://schemas.microsoft.com/office/drawing/2014/main" id="{1724F5F0-51C4-5D24-C053-BEBAC711F344}"/>
              </a:ext>
            </a:extLst>
          </p:cNvPr>
          <p:cNvSpPr txBox="1"/>
          <p:nvPr/>
        </p:nvSpPr>
        <p:spPr>
          <a:xfrm>
            <a:off x="150852" y="1143794"/>
            <a:ext cx="5513348" cy="830997"/>
          </a:xfrm>
          <a:prstGeom prst="rect">
            <a:avLst/>
          </a:prstGeom>
          <a:noFill/>
        </p:spPr>
        <p:txBody>
          <a:bodyPr wrap="square" rtlCol="0">
            <a:spAutoFit/>
          </a:bodyPr>
          <a:lstStyle/>
          <a:p>
            <a:pPr marL="285750" indent="-285750">
              <a:buFont typeface="Arial" panose="020B0604020202020204" pitchFamily="34" charset="0"/>
              <a:buChar char="•"/>
            </a:pPr>
            <a:r>
              <a:rPr lang="en-US" sz="2400" b="0" i="0">
                <a:effectLst/>
              </a:rPr>
              <a:t>Finally, fill in the required info to create a new advocate account</a:t>
            </a:r>
            <a:endParaRPr lang="en-US" sz="2400" b="1"/>
          </a:p>
        </p:txBody>
      </p:sp>
      <p:pic>
        <p:nvPicPr>
          <p:cNvPr id="8" name="Content Placeholder 7" descr="Screenshot of Create Account section of User Registration page">
            <a:extLst>
              <a:ext uri="{FF2B5EF4-FFF2-40B4-BE49-F238E27FC236}">
                <a16:creationId xmlns:a16="http://schemas.microsoft.com/office/drawing/2014/main" id="{DB4308BA-BE4A-6EE7-C018-4AE788F62E1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66626" y="1143794"/>
            <a:ext cx="5658909" cy="5374482"/>
          </a:xfrm>
          <a:effectLst>
            <a:outerShdw blurRad="50800" dist="38100" dir="2700000" algn="tl" rotWithShape="0">
              <a:prstClr val="black">
                <a:alpha val="40000"/>
              </a:prstClr>
            </a:outerShdw>
          </a:effectLst>
        </p:spPr>
      </p:pic>
      <p:sp>
        <p:nvSpPr>
          <p:cNvPr id="5" name="Slide Number Placeholder 4">
            <a:extLst>
              <a:ext uri="{FF2B5EF4-FFF2-40B4-BE49-F238E27FC236}">
                <a16:creationId xmlns:a16="http://schemas.microsoft.com/office/drawing/2014/main" id="{0178493F-C489-A57B-2B44-BB5009975C12}"/>
              </a:ext>
            </a:extLst>
          </p:cNvPr>
          <p:cNvSpPr>
            <a:spLocks noGrp="1"/>
          </p:cNvSpPr>
          <p:nvPr>
            <p:ph type="sldNum" sz="quarter" idx="12"/>
          </p:nvPr>
        </p:nvSpPr>
        <p:spPr/>
        <p:txBody>
          <a:bodyPr/>
          <a:lstStyle/>
          <a:p>
            <a:fld id="{48F239AC-B64B-47D9-9A99-24B0D39D1C15}" type="slidenum">
              <a:rPr lang="en-US" smtClean="0"/>
              <a:t>36</a:t>
            </a:fld>
            <a:endParaRPr lang="en-US"/>
          </a:p>
        </p:txBody>
      </p:sp>
    </p:spTree>
    <p:extLst>
      <p:ext uri="{BB962C8B-B14F-4D97-AF65-F5344CB8AC3E}">
        <p14:creationId xmlns:p14="http://schemas.microsoft.com/office/powerpoint/2010/main" val="4082049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1E0E8-43F1-B69E-9C06-F416DDA78D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958F79-530F-E73B-C2A0-E7FF70AD49AB}"/>
              </a:ext>
            </a:extLst>
          </p:cNvPr>
          <p:cNvSpPr>
            <a:spLocks noGrp="1"/>
          </p:cNvSpPr>
          <p:nvPr>
            <p:ph type="title"/>
          </p:nvPr>
        </p:nvSpPr>
        <p:spPr/>
        <p:txBody>
          <a:bodyPr>
            <a:normAutofit/>
          </a:bodyPr>
          <a:lstStyle/>
          <a:p>
            <a:r>
              <a:rPr lang="en-US" dirty="0">
                <a:latin typeface="Gill Sans MT"/>
              </a:rPr>
              <a:t>Registering a Tenant/Homeowner Account</a:t>
            </a:r>
            <a:endParaRPr lang="en-US" dirty="0"/>
          </a:p>
        </p:txBody>
      </p:sp>
      <p:sp>
        <p:nvSpPr>
          <p:cNvPr id="11" name="TextBox 10">
            <a:extLst>
              <a:ext uri="{FF2B5EF4-FFF2-40B4-BE49-F238E27FC236}">
                <a16:creationId xmlns:a16="http://schemas.microsoft.com/office/drawing/2014/main" id="{A38BB92A-8DAC-0E10-ABE1-FFCC317BAA10}"/>
              </a:ext>
            </a:extLst>
          </p:cNvPr>
          <p:cNvSpPr txBox="1"/>
          <p:nvPr/>
        </p:nvSpPr>
        <p:spPr>
          <a:xfrm>
            <a:off x="150852" y="1175800"/>
            <a:ext cx="10467415" cy="70788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a:latin typeface="Gill Sans MT"/>
              </a:rPr>
              <a:t>Tenants/Homeowners applying on their own will register by selecting </a:t>
            </a:r>
            <a:r>
              <a:rPr lang="en-US" sz="2000" b="1">
                <a:latin typeface="Gill Sans MT"/>
              </a:rPr>
              <a:t>I need to apply for help for me or my family</a:t>
            </a:r>
            <a:r>
              <a:rPr lang="en-US" sz="2000" b="1">
                <a:solidFill>
                  <a:srgbClr val="7030A0"/>
                </a:solidFill>
                <a:latin typeface="Gill Sans MT"/>
              </a:rPr>
              <a:t> </a:t>
            </a:r>
            <a:r>
              <a:rPr lang="en-US" sz="2000">
                <a:latin typeface="Gill Sans MT"/>
              </a:rPr>
              <a:t>and then filling in the required info to create a new account</a:t>
            </a:r>
          </a:p>
        </p:txBody>
      </p:sp>
      <p:pic>
        <p:nvPicPr>
          <p:cNvPr id="8" name="Content Placeholder 7" descr="Screenshot of User Registration page">
            <a:extLst>
              <a:ext uri="{FF2B5EF4-FFF2-40B4-BE49-F238E27FC236}">
                <a16:creationId xmlns:a16="http://schemas.microsoft.com/office/drawing/2014/main" id="{01A4AC3B-98F5-6E61-B560-947F77E16FF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349486" y="2325788"/>
            <a:ext cx="9493028" cy="3460915"/>
          </a:xfrm>
          <a:effectLst>
            <a:outerShdw blurRad="50800" dist="38100" dir="2700000" algn="tl" rotWithShape="0">
              <a:prstClr val="black">
                <a:alpha val="40000"/>
              </a:prstClr>
            </a:outerShdw>
          </a:effectLst>
        </p:spPr>
      </p:pic>
      <p:sp>
        <p:nvSpPr>
          <p:cNvPr id="12" name="Arrow: Right 11" descr="Green arrow pointing to &quot;I need to apply for help for me or my family&quot; option on User Registration page">
            <a:extLst>
              <a:ext uri="{FF2B5EF4-FFF2-40B4-BE49-F238E27FC236}">
                <a16:creationId xmlns:a16="http://schemas.microsoft.com/office/drawing/2014/main" id="{21286E44-CF9F-D75F-3692-CFF547390F71}"/>
              </a:ext>
            </a:extLst>
          </p:cNvPr>
          <p:cNvSpPr/>
          <p:nvPr/>
        </p:nvSpPr>
        <p:spPr>
          <a:xfrm>
            <a:off x="430758" y="4166129"/>
            <a:ext cx="1002535" cy="365125"/>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28E432AD-BD1C-8F27-832C-AF2319E70DB6}"/>
              </a:ext>
            </a:extLst>
          </p:cNvPr>
          <p:cNvSpPr>
            <a:spLocks noGrp="1"/>
          </p:cNvSpPr>
          <p:nvPr>
            <p:ph type="sldNum" sz="quarter" idx="12"/>
          </p:nvPr>
        </p:nvSpPr>
        <p:spPr/>
        <p:txBody>
          <a:bodyPr/>
          <a:lstStyle/>
          <a:p>
            <a:fld id="{48F239AC-B64B-47D9-9A99-24B0D39D1C15}" type="slidenum">
              <a:rPr lang="en-US" smtClean="0"/>
              <a:t>37</a:t>
            </a:fld>
            <a:endParaRPr lang="en-US"/>
          </a:p>
        </p:txBody>
      </p:sp>
    </p:spTree>
    <p:extLst>
      <p:ext uri="{BB962C8B-B14F-4D97-AF65-F5344CB8AC3E}">
        <p14:creationId xmlns:p14="http://schemas.microsoft.com/office/powerpoint/2010/main" val="2685117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C130E-581B-749C-6CFE-939E4FA4A69D}"/>
              </a:ext>
            </a:extLst>
          </p:cNvPr>
          <p:cNvSpPr>
            <a:spLocks noGrp="1"/>
          </p:cNvSpPr>
          <p:nvPr>
            <p:ph type="title"/>
          </p:nvPr>
        </p:nvSpPr>
        <p:spPr/>
        <p:txBody>
          <a:bodyPr/>
          <a:lstStyle/>
          <a:p>
            <a:r>
              <a:rPr lang="en-US" dirty="0">
                <a:latin typeface="Gill Sans MT"/>
              </a:rPr>
              <a:t>How to Apply (Landlord Payment)</a:t>
            </a:r>
            <a:endParaRPr lang="en-US" dirty="0"/>
          </a:p>
        </p:txBody>
      </p:sp>
      <p:sp>
        <p:nvSpPr>
          <p:cNvPr id="3" name="Content Placeholder 2">
            <a:extLst>
              <a:ext uri="{FF2B5EF4-FFF2-40B4-BE49-F238E27FC236}">
                <a16:creationId xmlns:a16="http://schemas.microsoft.com/office/drawing/2014/main" id="{70181280-951D-2752-693B-7A285C5E88FB}"/>
              </a:ext>
            </a:extLst>
          </p:cNvPr>
          <p:cNvSpPr>
            <a:spLocks noGrp="1"/>
          </p:cNvSpPr>
          <p:nvPr>
            <p:ph idx="1"/>
          </p:nvPr>
        </p:nvSpPr>
        <p:spPr/>
        <p:txBody>
          <a:bodyPr vert="horz" lIns="121899" tIns="60949" rIns="121899" bIns="60949" rtlCol="0" anchor="t">
            <a:normAutofit fontScale="92500" lnSpcReduction="10000"/>
          </a:bodyPr>
          <a:lstStyle/>
          <a:p>
            <a:pPr marL="456565" indent="-456565">
              <a:lnSpc>
                <a:spcPct val="90000"/>
              </a:lnSpc>
            </a:pPr>
            <a:r>
              <a:rPr lang="en-US" b="1">
                <a:latin typeface="Gill Sans MT"/>
              </a:rPr>
              <a:t>Fill out the application details and upload all required documents</a:t>
            </a:r>
            <a:endParaRPr lang="en-US"/>
          </a:p>
          <a:p>
            <a:pPr marL="989965" lvl="1" indent="-380365">
              <a:lnSpc>
                <a:spcPct val="90000"/>
              </a:lnSpc>
            </a:pPr>
            <a:r>
              <a:rPr lang="en-US">
                <a:latin typeface="Gill Sans MT"/>
              </a:rPr>
              <a:t>Save and resume functionality is enabled</a:t>
            </a:r>
            <a:endParaRPr lang="en-US"/>
          </a:p>
          <a:p>
            <a:pPr marL="989965" lvl="1" indent="-380365">
              <a:lnSpc>
                <a:spcPct val="90000"/>
              </a:lnSpc>
            </a:pPr>
            <a:r>
              <a:rPr lang="en-US">
                <a:latin typeface="Gill Sans MT"/>
              </a:rPr>
              <a:t>Applicants have 21 days to complete and submit the application</a:t>
            </a:r>
            <a:endParaRPr lang="en-US"/>
          </a:p>
          <a:p>
            <a:pPr marL="456565" indent="-456565">
              <a:lnSpc>
                <a:spcPct val="90000"/>
              </a:lnSpc>
            </a:pPr>
            <a:r>
              <a:rPr lang="en-US" b="1">
                <a:latin typeface="Gill Sans MT"/>
              </a:rPr>
              <a:t>If advocate or tenant initiates the application</a:t>
            </a:r>
          </a:p>
          <a:p>
            <a:pPr marL="989965" lvl="1" indent="-380365">
              <a:lnSpc>
                <a:spcPct val="90000"/>
              </a:lnSpc>
            </a:pPr>
            <a:r>
              <a:rPr lang="en-US">
                <a:latin typeface="Gill Sans MT"/>
              </a:rPr>
              <a:t>Landlord will receive an email notification with a Tenant Application Code</a:t>
            </a:r>
            <a:endParaRPr lang="en-US"/>
          </a:p>
          <a:p>
            <a:pPr marL="989965" lvl="1" indent="-380365">
              <a:lnSpc>
                <a:spcPct val="90000"/>
              </a:lnSpc>
            </a:pPr>
            <a:r>
              <a:rPr lang="en-US">
                <a:latin typeface="Gill Sans MT"/>
              </a:rPr>
              <a:t>Landlord must log into landlord account and start an application</a:t>
            </a:r>
            <a:endParaRPr lang="en-US"/>
          </a:p>
          <a:p>
            <a:pPr marL="989965" lvl="1" indent="-380365">
              <a:lnSpc>
                <a:spcPct val="90000"/>
              </a:lnSpc>
            </a:pPr>
            <a:r>
              <a:rPr lang="en-US">
                <a:latin typeface="Gill Sans MT"/>
              </a:rPr>
              <a:t>When prompted under Tenant and Rent Details, landlord must select “Yes” when asked about email confirmation and then enter Tenant Application Code</a:t>
            </a:r>
            <a:endParaRPr lang="en-US"/>
          </a:p>
          <a:p>
            <a:pPr marL="989965" lvl="1" indent="-380365">
              <a:lnSpc>
                <a:spcPct val="90000"/>
              </a:lnSpc>
            </a:pPr>
            <a:r>
              <a:rPr lang="en-US">
                <a:latin typeface="Gill Sans MT"/>
              </a:rPr>
              <a:t>Landlord must upload required landlord documentation, sign, and submit</a:t>
            </a:r>
            <a:endParaRPr lang="en-US"/>
          </a:p>
          <a:p>
            <a:pPr marL="456565" indent="-456565">
              <a:lnSpc>
                <a:spcPct val="90000"/>
              </a:lnSpc>
            </a:pPr>
            <a:r>
              <a:rPr lang="en-US" b="1">
                <a:latin typeface="Gill Sans MT"/>
              </a:rPr>
              <a:t>If landlord initiates the application</a:t>
            </a:r>
          </a:p>
          <a:p>
            <a:pPr marL="989965" lvl="1" indent="-380365">
              <a:lnSpc>
                <a:spcPct val="90000"/>
              </a:lnSpc>
            </a:pPr>
            <a:r>
              <a:rPr lang="en-US">
                <a:latin typeface="Gill Sans MT"/>
              </a:rPr>
              <a:t>Landlord must select “No” when asked about email confirmation and will not enter a Tenant Application Code</a:t>
            </a:r>
            <a:endParaRPr lang="en-US"/>
          </a:p>
          <a:p>
            <a:pPr marL="989965" lvl="1" indent="-380365">
              <a:lnSpc>
                <a:spcPct val="90000"/>
              </a:lnSpc>
            </a:pPr>
            <a:r>
              <a:rPr lang="en-US">
                <a:latin typeface="Gill Sans MT"/>
              </a:rPr>
              <a:t>When landlord completes application, tenant will receive an email notification with a Landlord Application Code, which must be entered in the tenant/tenant advocate application</a:t>
            </a:r>
            <a:endParaRPr lang="en-US"/>
          </a:p>
          <a:p>
            <a:pPr marL="456565" indent="-456565"/>
            <a:endParaRPr lang="en-US"/>
          </a:p>
        </p:txBody>
      </p:sp>
      <p:sp>
        <p:nvSpPr>
          <p:cNvPr id="5" name="Slide Number Placeholder 4">
            <a:extLst>
              <a:ext uri="{FF2B5EF4-FFF2-40B4-BE49-F238E27FC236}">
                <a16:creationId xmlns:a16="http://schemas.microsoft.com/office/drawing/2014/main" id="{8D8E191A-F1EC-0650-4AC0-CBDDF2D51B75}"/>
              </a:ext>
            </a:extLst>
          </p:cNvPr>
          <p:cNvSpPr>
            <a:spLocks noGrp="1"/>
          </p:cNvSpPr>
          <p:nvPr>
            <p:ph type="sldNum" sz="quarter" idx="12"/>
          </p:nvPr>
        </p:nvSpPr>
        <p:spPr/>
        <p:txBody>
          <a:bodyPr/>
          <a:lstStyle/>
          <a:p>
            <a:fld id="{48F239AC-B64B-47D9-9A99-24B0D39D1C15}" type="slidenum">
              <a:rPr lang="en-US" smtClean="0"/>
              <a:t>38</a:t>
            </a:fld>
            <a:endParaRPr lang="en-US"/>
          </a:p>
        </p:txBody>
      </p:sp>
    </p:spTree>
    <p:extLst>
      <p:ext uri="{BB962C8B-B14F-4D97-AF65-F5344CB8AC3E}">
        <p14:creationId xmlns:p14="http://schemas.microsoft.com/office/powerpoint/2010/main" val="42323424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C130E-581B-749C-6CFE-939E4FA4A69D}"/>
              </a:ext>
            </a:extLst>
          </p:cNvPr>
          <p:cNvSpPr>
            <a:spLocks noGrp="1"/>
          </p:cNvSpPr>
          <p:nvPr>
            <p:ph type="title"/>
          </p:nvPr>
        </p:nvSpPr>
        <p:spPr/>
        <p:txBody>
          <a:bodyPr/>
          <a:lstStyle/>
          <a:p>
            <a:r>
              <a:rPr lang="en-US" dirty="0">
                <a:latin typeface="Gill Sans MT"/>
              </a:rPr>
              <a:t>How to Apply (Landlord Payment) continued</a:t>
            </a:r>
            <a:endParaRPr lang="en-US" dirty="0"/>
          </a:p>
        </p:txBody>
      </p:sp>
      <p:pic>
        <p:nvPicPr>
          <p:cNvPr id="8" name="Content Placeholder 7" descr="Screenshot of the Prescreening section of the application showing a question asking whether or not you have received an email confirmation that your landlord submitted an application. ">
            <a:extLst>
              <a:ext uri="{FF2B5EF4-FFF2-40B4-BE49-F238E27FC236}">
                <a16:creationId xmlns:a16="http://schemas.microsoft.com/office/drawing/2014/main" id="{54DEAA38-BB42-67CC-0757-C20D8E3DB7D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969992" y="1355612"/>
            <a:ext cx="8252016" cy="4883558"/>
          </a:xfrm>
          <a:effectLst>
            <a:outerShdw blurRad="50800" dist="38100" dir="2700000" algn="tl" rotWithShape="0">
              <a:prstClr val="black">
                <a:alpha val="40000"/>
              </a:prstClr>
            </a:outerShdw>
          </a:effectLst>
        </p:spPr>
      </p:pic>
      <p:sp>
        <p:nvSpPr>
          <p:cNvPr id="5" name="Slide Number Placeholder 4">
            <a:extLst>
              <a:ext uri="{FF2B5EF4-FFF2-40B4-BE49-F238E27FC236}">
                <a16:creationId xmlns:a16="http://schemas.microsoft.com/office/drawing/2014/main" id="{8D8E191A-F1EC-0650-4AC0-CBDDF2D51B75}"/>
              </a:ext>
            </a:extLst>
          </p:cNvPr>
          <p:cNvSpPr>
            <a:spLocks noGrp="1"/>
          </p:cNvSpPr>
          <p:nvPr>
            <p:ph type="sldNum" sz="quarter" idx="12"/>
          </p:nvPr>
        </p:nvSpPr>
        <p:spPr/>
        <p:txBody>
          <a:bodyPr/>
          <a:lstStyle/>
          <a:p>
            <a:fld id="{48F239AC-B64B-47D9-9A99-24B0D39D1C15}" type="slidenum">
              <a:rPr lang="en-US" smtClean="0"/>
              <a:t>39</a:t>
            </a:fld>
            <a:endParaRPr lang="en-US"/>
          </a:p>
        </p:txBody>
      </p:sp>
    </p:spTree>
    <p:extLst>
      <p:ext uri="{BB962C8B-B14F-4D97-AF65-F5344CB8AC3E}">
        <p14:creationId xmlns:p14="http://schemas.microsoft.com/office/powerpoint/2010/main" val="2769294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EABF-760A-4D66-86DC-1E326DB34183}"/>
              </a:ext>
            </a:extLst>
          </p:cNvPr>
          <p:cNvSpPr>
            <a:spLocks noGrp="1"/>
          </p:cNvSpPr>
          <p:nvPr>
            <p:ph type="title"/>
          </p:nvPr>
        </p:nvSpPr>
        <p:spPr/>
        <p:txBody>
          <a:bodyPr/>
          <a:lstStyle/>
          <a:p>
            <a:r>
              <a:rPr lang="en-US" dirty="0">
                <a:latin typeface="Gill Sans MT"/>
              </a:rPr>
              <a:t>Meet Your EOHLC Facilitators</a:t>
            </a:r>
            <a:endParaRPr lang="en-US" dirty="0"/>
          </a:p>
        </p:txBody>
      </p:sp>
      <p:sp>
        <p:nvSpPr>
          <p:cNvPr id="3" name="TextBox 2">
            <a:extLst>
              <a:ext uri="{FF2B5EF4-FFF2-40B4-BE49-F238E27FC236}">
                <a16:creationId xmlns:a16="http://schemas.microsoft.com/office/drawing/2014/main" id="{EEBDE780-3EE2-0230-A1F3-70E05587C0C6}"/>
              </a:ext>
            </a:extLst>
          </p:cNvPr>
          <p:cNvSpPr txBox="1"/>
          <p:nvPr/>
        </p:nvSpPr>
        <p:spPr>
          <a:xfrm>
            <a:off x="877455" y="1143336"/>
            <a:ext cx="5339693"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tx2"/>
                </a:solidFill>
              </a:rPr>
              <a:t>Ricky Hartman </a:t>
            </a:r>
            <a:endParaRPr lang="en-US">
              <a:solidFill>
                <a:schemeClr val="tx2"/>
              </a:solidFill>
            </a:endParaRPr>
          </a:p>
          <a:p>
            <a:r>
              <a:rPr lang="en-US"/>
              <a:t>Senior Program Coordinator, Eviction Diversion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497D"/>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497D"/>
                </a:solidFill>
                <a:effectLst/>
                <a:uLnTx/>
                <a:uFillTx/>
                <a:latin typeface="Gill Sans MT" panose="020B0502020104020203"/>
                <a:ea typeface="+mn-ea"/>
                <a:cs typeface="+mn-cs"/>
              </a:rPr>
              <a:t>Amy Mullen</a:t>
            </a:r>
            <a:endParaRPr kumimoji="0" lang="en-US" sz="1800" b="0" i="0" u="none" strike="noStrike" kern="1200" cap="none" spc="0" normalizeH="0" baseline="0" noProof="0">
              <a:ln>
                <a:noFill/>
              </a:ln>
              <a:solidFill>
                <a:srgbClr val="1F497D"/>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rPr>
              <a:t>Director of Prevention and Diversion</a:t>
            </a:r>
            <a:endParaRPr lang="en-US" sz="2000">
              <a:cs typeface="Arial"/>
            </a:endParaRPr>
          </a:p>
          <a:p>
            <a:endParaRPr lang="en-US" sz="2000">
              <a:cs typeface="Arial"/>
            </a:endParaRPr>
          </a:p>
          <a:p>
            <a:r>
              <a:rPr lang="en-US" sz="2000">
                <a:solidFill>
                  <a:schemeClr val="tx2"/>
                </a:solidFill>
                <a:latin typeface="Gill Sans MT"/>
                <a:cs typeface="Arial"/>
              </a:rPr>
              <a:t>Molly Butman </a:t>
            </a:r>
            <a:endParaRPr lang="en-US">
              <a:solidFill>
                <a:schemeClr val="tx2"/>
              </a:solidFill>
              <a:latin typeface="Gill Sans MT"/>
              <a:cs typeface="Arial"/>
            </a:endParaRPr>
          </a:p>
          <a:p>
            <a:r>
              <a:rPr lang="en-US">
                <a:latin typeface="Gill Sans MT"/>
                <a:cs typeface="Arial"/>
              </a:rPr>
              <a:t>Senior Database Management Specialist</a:t>
            </a:r>
          </a:p>
          <a:p>
            <a:endParaRPr lang="en-US" sz="2000" i="1">
              <a:cs typeface="Arial"/>
            </a:endParaRPr>
          </a:p>
          <a:p>
            <a:r>
              <a:rPr lang="en-US" sz="2000">
                <a:solidFill>
                  <a:schemeClr val="tx2"/>
                </a:solidFill>
                <a:latin typeface="Gill Sans MT"/>
                <a:cs typeface="Arial"/>
              </a:rPr>
              <a:t>Jackie Buttaro</a:t>
            </a:r>
            <a:endParaRPr lang="en-US">
              <a:solidFill>
                <a:schemeClr val="tx2"/>
              </a:solidFill>
              <a:latin typeface="Gill Sans MT"/>
              <a:cs typeface="Arial"/>
            </a:endParaRPr>
          </a:p>
          <a:p>
            <a:r>
              <a:rPr lang="en-US">
                <a:latin typeface="Gill Sans MT"/>
                <a:cs typeface="Arial"/>
              </a:rPr>
              <a:t>RAFT and HCEC Technical Assistance Supervisor</a:t>
            </a:r>
          </a:p>
          <a:p>
            <a:endParaRPr lang="en-US">
              <a:latin typeface="Gill Sans MT"/>
              <a:cs typeface="Arial"/>
            </a:endParaRPr>
          </a:p>
          <a:p>
            <a:r>
              <a:rPr lang="en-US" sz="2000">
                <a:solidFill>
                  <a:schemeClr val="tx2"/>
                </a:solidFill>
                <a:latin typeface="Gill Sans MT"/>
                <a:cs typeface="Arial"/>
              </a:rPr>
              <a:t>Melissa Donalds</a:t>
            </a:r>
            <a:endParaRPr lang="en-US">
              <a:solidFill>
                <a:schemeClr val="tx2"/>
              </a:solidFill>
              <a:latin typeface="Gill Sans MT"/>
              <a:cs typeface="Arial"/>
            </a:endParaRPr>
          </a:p>
          <a:p>
            <a:r>
              <a:rPr lang="en-US">
                <a:latin typeface="Gill Sans MT"/>
                <a:cs typeface="Arial"/>
              </a:rPr>
              <a:t>RAFT and HCEC Program Coordinator</a:t>
            </a:r>
            <a:endParaRPr lang="en-US"/>
          </a:p>
          <a:p>
            <a:endParaRPr lang="en-US"/>
          </a:p>
          <a:p>
            <a:r>
              <a:rPr lang="en-US" sz="2000">
                <a:solidFill>
                  <a:schemeClr val="tx2"/>
                </a:solidFill>
                <a:cs typeface="Arial"/>
              </a:rPr>
              <a:t>Alisse Russell</a:t>
            </a:r>
            <a:endParaRPr lang="en-US">
              <a:solidFill>
                <a:schemeClr val="tx2"/>
              </a:solidFill>
              <a:cs typeface="Arial"/>
            </a:endParaRPr>
          </a:p>
          <a:p>
            <a:r>
              <a:rPr lang="en-US">
                <a:cs typeface="Arial"/>
              </a:rPr>
              <a:t>RAFT and HCEC Program Coordinator</a:t>
            </a:r>
            <a:endParaRPr lang="en-US"/>
          </a:p>
          <a:p>
            <a:endParaRPr lang="en-US"/>
          </a:p>
        </p:txBody>
      </p:sp>
      <p:sp>
        <p:nvSpPr>
          <p:cNvPr id="7" name="Rectangle: Rounded Corners 6" descr="Clip art of someone presenting to three people">
            <a:extLst>
              <a:ext uri="{FF2B5EF4-FFF2-40B4-BE49-F238E27FC236}">
                <a16:creationId xmlns:a16="http://schemas.microsoft.com/office/drawing/2014/main" id="{F0D39ADE-4EFC-B7A9-536E-D3B6F1BD1816}"/>
              </a:ext>
            </a:extLst>
          </p:cNvPr>
          <p:cNvSpPr/>
          <p:nvPr/>
        </p:nvSpPr>
        <p:spPr>
          <a:xfrm>
            <a:off x="7342909" y="1644072"/>
            <a:ext cx="3971636" cy="3879272"/>
          </a:xfrm>
          <a:prstGeom prst="round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Classroom outline">
            <a:extLst>
              <a:ext uri="{FF2B5EF4-FFF2-40B4-BE49-F238E27FC236}">
                <a16:creationId xmlns:a16="http://schemas.microsoft.com/office/drawing/2014/main" id="{095063FE-FD64-4AEF-C19F-8B726973DB7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532254" y="1644072"/>
            <a:ext cx="3581400" cy="3569854"/>
          </a:xfrm>
          <a:prstGeom prst="rect">
            <a:avLst/>
          </a:prstGeom>
        </p:spPr>
      </p:pic>
      <p:sp>
        <p:nvSpPr>
          <p:cNvPr id="6" name="Slide Number Placeholder 5">
            <a:extLst>
              <a:ext uri="{FF2B5EF4-FFF2-40B4-BE49-F238E27FC236}">
                <a16:creationId xmlns:a16="http://schemas.microsoft.com/office/drawing/2014/main" id="{174B29A8-E75E-4C34-9E68-524C279ADD3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239AC-B64B-47D9-9A99-24B0D39D1C15}" type="slidenum">
              <a:rPr kumimoji="0" lang="en-US" sz="900" b="0" i="0" u="none" strike="noStrike" kern="1200" cap="none" spc="0" normalizeH="0" baseline="0" noProof="0" smtClean="0">
                <a:ln>
                  <a:noFill/>
                </a:ln>
                <a:solidFill>
                  <a:prstClr val="black">
                    <a:tint val="75000"/>
                  </a:prstClr>
                </a:solidFill>
                <a:effectLst/>
                <a:uLnTx/>
                <a:uFillTx/>
                <a:latin typeface="Gill Sans M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prstClr val="black">
                  <a:tint val="75000"/>
                </a:prstClr>
              </a:solidFill>
              <a:effectLst/>
              <a:uLnTx/>
              <a:uFillTx/>
              <a:latin typeface="Gill Sans MT" pitchFamily="34" charset="0"/>
              <a:ea typeface="+mn-ea"/>
              <a:cs typeface="+mn-cs"/>
            </a:endParaRPr>
          </a:p>
        </p:txBody>
      </p:sp>
    </p:spTree>
    <p:extLst>
      <p:ext uri="{BB962C8B-B14F-4D97-AF65-F5344CB8AC3E}">
        <p14:creationId xmlns:p14="http://schemas.microsoft.com/office/powerpoint/2010/main" val="5609507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2CAC7-7550-7E71-5528-72BC3F65556C}"/>
              </a:ext>
            </a:extLst>
          </p:cNvPr>
          <p:cNvSpPr>
            <a:spLocks noGrp="1"/>
          </p:cNvSpPr>
          <p:nvPr>
            <p:ph type="title"/>
          </p:nvPr>
        </p:nvSpPr>
        <p:spPr/>
        <p:txBody>
          <a:bodyPr/>
          <a:lstStyle/>
          <a:p>
            <a:r>
              <a:rPr lang="en-US" dirty="0">
                <a:latin typeface="Gill Sans MT"/>
              </a:rPr>
              <a:t>How to Apply (Landlord Payment): Tenant Search</a:t>
            </a:r>
            <a:endParaRPr lang="en-US" dirty="0"/>
          </a:p>
        </p:txBody>
      </p:sp>
      <p:pic>
        <p:nvPicPr>
          <p:cNvPr id="11" name="Content Placeholder 10" descr="Screenshot of Tenant Search section of the application">
            <a:extLst>
              <a:ext uri="{FF2B5EF4-FFF2-40B4-BE49-F238E27FC236}">
                <a16:creationId xmlns:a16="http://schemas.microsoft.com/office/drawing/2014/main" id="{B1CFFCAB-A6BE-6A99-0986-F7DCE818E8F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04494" y="1200150"/>
            <a:ext cx="5195012" cy="3394075"/>
          </a:xfrm>
          <a:effectLst>
            <a:outerShdw blurRad="50800" dist="38100" dir="2700000" algn="tl" rotWithShape="0">
              <a:prstClr val="black">
                <a:alpha val="40000"/>
              </a:prstClr>
            </a:outerShdw>
          </a:effectLst>
        </p:spPr>
      </p:pic>
      <p:sp>
        <p:nvSpPr>
          <p:cNvPr id="14" name="Arrow: Curved Up 13" descr="Arrow starting from screenshot of Tenant Search section of the application that is pointing to screenshot of Tenant Search Result section">
            <a:extLst>
              <a:ext uri="{FF2B5EF4-FFF2-40B4-BE49-F238E27FC236}">
                <a16:creationId xmlns:a16="http://schemas.microsoft.com/office/drawing/2014/main" id="{E21F6AE0-FEDA-415B-E4F0-DCB2D5B29F22}"/>
              </a:ext>
            </a:extLst>
          </p:cNvPr>
          <p:cNvSpPr/>
          <p:nvPr/>
        </p:nvSpPr>
        <p:spPr>
          <a:xfrm>
            <a:off x="4628147" y="4781716"/>
            <a:ext cx="2935706" cy="596400"/>
          </a:xfrm>
          <a:prstGeom prst="curvedUpArrow">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Content Placeholder 8" descr="Screenshot of Tenant Search Result section of the application">
            <a:extLst>
              <a:ext uri="{FF2B5EF4-FFF2-40B4-BE49-F238E27FC236}">
                <a16:creationId xmlns:a16="http://schemas.microsoft.com/office/drawing/2014/main" id="{A6873DCB-D36B-9A99-9D80-C8CB0502FAB0}"/>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p:blipFill>
        <p:spPr>
          <a:xfrm>
            <a:off x="6292494" y="1200150"/>
            <a:ext cx="5195012" cy="3394075"/>
          </a:xfr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4A265628-7A18-0978-F2F5-5A140A7F8ABE}"/>
              </a:ext>
            </a:extLst>
          </p:cNvPr>
          <p:cNvSpPr txBox="1"/>
          <p:nvPr/>
        </p:nvSpPr>
        <p:spPr>
          <a:xfrm>
            <a:off x="1848853" y="5378116"/>
            <a:ext cx="8494294" cy="923330"/>
          </a:xfrm>
          <a:prstGeom prst="rect">
            <a:avLst/>
          </a:prstGeom>
          <a:noFill/>
        </p:spPr>
        <p:txBody>
          <a:bodyPr wrap="square" rtlCol="0">
            <a:spAutoFit/>
          </a:bodyPr>
          <a:lstStyle/>
          <a:p>
            <a:r>
              <a:rPr lang="en-US"/>
              <a:t>On Tenant Search, if you entered information about a tenant that you </a:t>
            </a:r>
            <a:r>
              <a:rPr lang="en-US" i="1"/>
              <a:t>have not</a:t>
            </a:r>
            <a:r>
              <a:rPr lang="en-US"/>
              <a:t> completed an application for before, or you entered incorrect information about a tenant that you </a:t>
            </a:r>
            <a:r>
              <a:rPr lang="en-US" i="1"/>
              <a:t>have</a:t>
            </a:r>
            <a:r>
              <a:rPr lang="en-US"/>
              <a:t> completed an application for before, you will be taken to Tenant Search Result </a:t>
            </a:r>
          </a:p>
        </p:txBody>
      </p:sp>
      <p:sp>
        <p:nvSpPr>
          <p:cNvPr id="6" name="Slide Number Placeholder 5">
            <a:extLst>
              <a:ext uri="{FF2B5EF4-FFF2-40B4-BE49-F238E27FC236}">
                <a16:creationId xmlns:a16="http://schemas.microsoft.com/office/drawing/2014/main" id="{A8AA235A-303D-279A-631E-0E3A215C4AF1}"/>
              </a:ext>
            </a:extLst>
          </p:cNvPr>
          <p:cNvSpPr>
            <a:spLocks noGrp="1"/>
          </p:cNvSpPr>
          <p:nvPr>
            <p:ph type="sldNum" sz="quarter" idx="12"/>
          </p:nvPr>
        </p:nvSpPr>
        <p:spPr/>
        <p:txBody>
          <a:bodyPr/>
          <a:lstStyle/>
          <a:p>
            <a:fld id="{48F239AC-B64B-47D9-9A99-24B0D39D1C15}" type="slidenum">
              <a:rPr lang="en-US" smtClean="0"/>
              <a:t>40</a:t>
            </a:fld>
            <a:endParaRPr lang="en-US"/>
          </a:p>
        </p:txBody>
      </p:sp>
    </p:spTree>
    <p:extLst>
      <p:ext uri="{BB962C8B-B14F-4D97-AF65-F5344CB8AC3E}">
        <p14:creationId xmlns:p14="http://schemas.microsoft.com/office/powerpoint/2010/main" val="3283541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D0499-0655-1976-4B50-35F66A4150AD}"/>
              </a:ext>
            </a:extLst>
          </p:cNvPr>
          <p:cNvSpPr>
            <a:spLocks noGrp="1"/>
          </p:cNvSpPr>
          <p:nvPr>
            <p:ph type="title"/>
          </p:nvPr>
        </p:nvSpPr>
        <p:spPr/>
        <p:txBody>
          <a:bodyPr/>
          <a:lstStyle/>
          <a:p>
            <a:r>
              <a:rPr lang="en-US" dirty="0">
                <a:latin typeface="Gill Sans MT"/>
              </a:rPr>
              <a:t>How to Apply (Landlord Payment): Notification Emails</a:t>
            </a:r>
            <a:endParaRPr lang="en-US" dirty="0"/>
          </a:p>
        </p:txBody>
      </p:sp>
      <p:pic>
        <p:nvPicPr>
          <p:cNvPr id="7" name="Content Placeholder 6" descr="Sample application submission confirmation email to a tenant advocate">
            <a:extLst>
              <a:ext uri="{FF2B5EF4-FFF2-40B4-BE49-F238E27FC236}">
                <a16:creationId xmlns:a16="http://schemas.microsoft.com/office/drawing/2014/main" id="{BBCEDFAA-AFA2-AAE1-B7EB-19FB857C6A0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1261370" y="1200152"/>
            <a:ext cx="3381043" cy="4145777"/>
          </a:xfrm>
          <a:ln>
            <a:noFill/>
          </a:ln>
          <a:effectLst>
            <a:outerShdw blurRad="50800" dist="38100" dir="2700000" algn="tl" rotWithShape="0">
              <a:prstClr val="black">
                <a:alpha val="40000"/>
              </a:prstClr>
            </a:outerShdw>
          </a:effectLst>
        </p:spPr>
      </p:pic>
      <p:pic>
        <p:nvPicPr>
          <p:cNvPr id="8" name="Content Placeholder 7" descr="Sample corresponding confirmation email to the landlord with Tenant Application Code">
            <a:extLst>
              <a:ext uri="{FF2B5EF4-FFF2-40B4-BE49-F238E27FC236}">
                <a16:creationId xmlns:a16="http://schemas.microsoft.com/office/drawing/2014/main" id="{DFF60735-D0BD-5967-FDEB-6F019FC1D75E}"/>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p:blipFill>
        <p:spPr>
          <a:xfrm>
            <a:off x="8119443" y="1200152"/>
            <a:ext cx="2817980" cy="4423804"/>
          </a:xfrm>
          <a:ln>
            <a:noFill/>
          </a:ln>
          <a:effectLst>
            <a:outerShdw blurRad="50800" dist="38100" dir="2700000" algn="tl" rotWithShape="0">
              <a:prstClr val="black">
                <a:alpha val="40000"/>
              </a:prstClr>
            </a:outerShdw>
          </a:effectLst>
        </p:spPr>
      </p:pic>
      <p:sp>
        <p:nvSpPr>
          <p:cNvPr id="3" name="Arrow: Right 2" descr="Green arrow pointing to Tenant Application Code in the landlord email">
            <a:extLst>
              <a:ext uri="{FF2B5EF4-FFF2-40B4-BE49-F238E27FC236}">
                <a16:creationId xmlns:a16="http://schemas.microsoft.com/office/drawing/2014/main" id="{A27A4FE8-BD49-87F0-FA2D-ED63BB5974B0}"/>
              </a:ext>
            </a:extLst>
          </p:cNvPr>
          <p:cNvSpPr/>
          <p:nvPr/>
        </p:nvSpPr>
        <p:spPr>
          <a:xfrm>
            <a:off x="7247383" y="3675869"/>
            <a:ext cx="896124" cy="270490"/>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D3C2A1BC-F8D5-7412-A777-F93A7056BEAE}"/>
              </a:ext>
            </a:extLst>
          </p:cNvPr>
          <p:cNvSpPr>
            <a:spLocks noGrp="1"/>
          </p:cNvSpPr>
          <p:nvPr>
            <p:ph type="sldNum" sz="quarter" idx="12"/>
          </p:nvPr>
        </p:nvSpPr>
        <p:spPr/>
        <p:txBody>
          <a:bodyPr/>
          <a:lstStyle/>
          <a:p>
            <a:fld id="{48F239AC-B64B-47D9-9A99-24B0D39D1C15}" type="slidenum">
              <a:rPr lang="en-US" smtClean="0"/>
              <a:t>41</a:t>
            </a:fld>
            <a:endParaRPr lang="en-US"/>
          </a:p>
        </p:txBody>
      </p:sp>
    </p:spTree>
    <p:extLst>
      <p:ext uri="{BB962C8B-B14F-4D97-AF65-F5344CB8AC3E}">
        <p14:creationId xmlns:p14="http://schemas.microsoft.com/office/powerpoint/2010/main" val="2373677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021C5-8F48-EC97-D99C-9696146DBB94}"/>
              </a:ext>
            </a:extLst>
          </p:cNvPr>
          <p:cNvSpPr>
            <a:spLocks noGrp="1"/>
          </p:cNvSpPr>
          <p:nvPr>
            <p:ph type="title"/>
          </p:nvPr>
        </p:nvSpPr>
        <p:spPr/>
        <p:txBody>
          <a:bodyPr/>
          <a:lstStyle/>
          <a:p>
            <a:r>
              <a:rPr lang="en-US" dirty="0">
                <a:solidFill>
                  <a:srgbClr val="FFFFFF"/>
                </a:solidFill>
                <a:latin typeface="Gill Sans MT"/>
              </a:rPr>
              <a:t>How to Apply (No Landlord Payment)</a:t>
            </a:r>
            <a:r>
              <a:rPr lang="en-US" dirty="0">
                <a:solidFill>
                  <a:srgbClr val="FFFFFF"/>
                </a:solidFill>
                <a:latin typeface="Gill Sans MT"/>
                <a:ea typeface="Gill Sans MT"/>
                <a:cs typeface="Gill Sans MT"/>
              </a:rPr>
              <a:t>​</a:t>
            </a:r>
            <a:endParaRPr lang="en-US" dirty="0"/>
          </a:p>
        </p:txBody>
      </p:sp>
      <p:sp>
        <p:nvSpPr>
          <p:cNvPr id="3" name="Content Placeholder 2">
            <a:extLst>
              <a:ext uri="{FF2B5EF4-FFF2-40B4-BE49-F238E27FC236}">
                <a16:creationId xmlns:a16="http://schemas.microsoft.com/office/drawing/2014/main" id="{BA61BBB0-B22F-58A5-756D-C3E7823F5FDD}"/>
              </a:ext>
            </a:extLst>
          </p:cNvPr>
          <p:cNvSpPr>
            <a:spLocks noGrp="1"/>
          </p:cNvSpPr>
          <p:nvPr>
            <p:ph idx="1"/>
          </p:nvPr>
        </p:nvSpPr>
        <p:spPr>
          <a:xfrm>
            <a:off x="150852" y="1143001"/>
            <a:ext cx="11814076" cy="1242641"/>
          </a:xfrm>
        </p:spPr>
        <p:txBody>
          <a:bodyPr vert="horz" lIns="121899" tIns="60949" rIns="121899" bIns="60949" rtlCol="0" anchor="t">
            <a:normAutofit/>
          </a:bodyPr>
          <a:lstStyle/>
          <a:p>
            <a:pPr marL="456565" indent="-456565">
              <a:lnSpc>
                <a:spcPct val="90000"/>
              </a:lnSpc>
            </a:pPr>
            <a:r>
              <a:rPr lang="en-US" sz="2200" b="1">
                <a:latin typeface="Gill Sans MT"/>
              </a:rPr>
              <a:t>Fill out the application details and upload all required documents</a:t>
            </a:r>
            <a:endParaRPr lang="en-US" sz="2200">
              <a:latin typeface="Gill Sans MT"/>
            </a:endParaRPr>
          </a:p>
          <a:p>
            <a:pPr marL="989965" lvl="1" indent="-380365">
              <a:lnSpc>
                <a:spcPct val="90000"/>
              </a:lnSpc>
            </a:pPr>
            <a:r>
              <a:rPr lang="en-US" sz="1900">
                <a:latin typeface="Gill Sans MT"/>
              </a:rPr>
              <a:t>Save and resume functionality is enabled</a:t>
            </a:r>
          </a:p>
          <a:p>
            <a:pPr marL="989965" lvl="1" indent="-380365">
              <a:lnSpc>
                <a:spcPct val="90000"/>
              </a:lnSpc>
            </a:pPr>
            <a:r>
              <a:rPr lang="en-US" sz="1900"/>
              <a:t>Applicants have 21 days to complete and submit the application</a:t>
            </a:r>
            <a:endParaRPr lang="en-US"/>
          </a:p>
        </p:txBody>
      </p:sp>
      <p:pic>
        <p:nvPicPr>
          <p:cNvPr id="8" name="Picture 7" descr="Screenshot of the Prescreening section of an application for Homeowner Crisis">
            <a:extLst>
              <a:ext uri="{FF2B5EF4-FFF2-40B4-BE49-F238E27FC236}">
                <a16:creationId xmlns:a16="http://schemas.microsoft.com/office/drawing/2014/main" id="{C22079B7-E4C5-EDF4-DCE0-F03CE86A3C7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11811" y="2368590"/>
            <a:ext cx="6168378" cy="4055138"/>
          </a:xfrm>
          <a:prstGeom prst="rect">
            <a:avLst/>
          </a:prstGeom>
          <a:effectLst>
            <a:outerShdw blurRad="50800" dist="38100" dir="2700000" algn="tl" rotWithShape="0">
              <a:prstClr val="black">
                <a:alpha val="40000"/>
              </a:prstClr>
            </a:outerShdw>
          </a:effectLst>
        </p:spPr>
      </p:pic>
      <p:sp>
        <p:nvSpPr>
          <p:cNvPr id="5" name="Slide Number Placeholder 4">
            <a:extLst>
              <a:ext uri="{FF2B5EF4-FFF2-40B4-BE49-F238E27FC236}">
                <a16:creationId xmlns:a16="http://schemas.microsoft.com/office/drawing/2014/main" id="{F0842B68-988D-BEA7-F1BB-D680C1BAA685}"/>
              </a:ext>
            </a:extLst>
          </p:cNvPr>
          <p:cNvSpPr>
            <a:spLocks noGrp="1"/>
          </p:cNvSpPr>
          <p:nvPr>
            <p:ph type="sldNum" sz="quarter" idx="12"/>
          </p:nvPr>
        </p:nvSpPr>
        <p:spPr/>
        <p:txBody>
          <a:bodyPr/>
          <a:lstStyle/>
          <a:p>
            <a:fld id="{48F239AC-B64B-47D9-9A99-24B0D39D1C15}" type="slidenum">
              <a:rPr lang="en-US" smtClean="0"/>
              <a:t>42</a:t>
            </a:fld>
            <a:endParaRPr lang="en-US"/>
          </a:p>
        </p:txBody>
      </p:sp>
    </p:spTree>
    <p:extLst>
      <p:ext uri="{BB962C8B-B14F-4D97-AF65-F5344CB8AC3E}">
        <p14:creationId xmlns:p14="http://schemas.microsoft.com/office/powerpoint/2010/main" val="15442848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1A010-0AA7-EF0C-C6A1-21F37F227A7A}"/>
              </a:ext>
            </a:extLst>
          </p:cNvPr>
          <p:cNvSpPr>
            <a:spLocks noGrp="1"/>
          </p:cNvSpPr>
          <p:nvPr>
            <p:ph type="title"/>
          </p:nvPr>
        </p:nvSpPr>
        <p:spPr/>
        <p:txBody>
          <a:bodyPr/>
          <a:lstStyle/>
          <a:p>
            <a:r>
              <a:rPr lang="en-US" dirty="0">
                <a:latin typeface="Gill Sans MT"/>
              </a:rPr>
              <a:t>How to Apply (No Landlord Payment): Utilities Only</a:t>
            </a:r>
            <a:endParaRPr lang="en-US" dirty="0"/>
          </a:p>
        </p:txBody>
      </p:sp>
      <p:pic>
        <p:nvPicPr>
          <p:cNvPr id="8" name="Content Placeholder 7" descr="Screenshot of the Prescreening section of a renter application with yellow caution symbol and corresponding message indicating that only help with utilities was selected as the housing crisis need">
            <a:extLst>
              <a:ext uri="{FF2B5EF4-FFF2-40B4-BE49-F238E27FC236}">
                <a16:creationId xmlns:a16="http://schemas.microsoft.com/office/drawing/2014/main" id="{AE894AA0-561B-A077-3422-C3AB7F07616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145084" y="1389742"/>
            <a:ext cx="7901831" cy="4769758"/>
          </a:xfrm>
          <a:effectLst>
            <a:outerShdw blurRad="50800" dist="38100" dir="2700000" algn="tl" rotWithShape="0">
              <a:prstClr val="black">
                <a:alpha val="40000"/>
              </a:prstClr>
            </a:outerShdw>
          </a:effectLst>
        </p:spPr>
      </p:pic>
      <p:sp>
        <p:nvSpPr>
          <p:cNvPr id="5" name="Slide Number Placeholder 4">
            <a:extLst>
              <a:ext uri="{FF2B5EF4-FFF2-40B4-BE49-F238E27FC236}">
                <a16:creationId xmlns:a16="http://schemas.microsoft.com/office/drawing/2014/main" id="{C71E99A3-3A9D-29D2-193D-227F708453F9}"/>
              </a:ext>
            </a:extLst>
          </p:cNvPr>
          <p:cNvSpPr>
            <a:spLocks noGrp="1"/>
          </p:cNvSpPr>
          <p:nvPr>
            <p:ph type="sldNum" sz="quarter" idx="12"/>
          </p:nvPr>
        </p:nvSpPr>
        <p:spPr/>
        <p:txBody>
          <a:bodyPr/>
          <a:lstStyle/>
          <a:p>
            <a:fld id="{48F239AC-B64B-47D9-9A99-24B0D39D1C15}" type="slidenum">
              <a:rPr lang="en-US" smtClean="0"/>
              <a:t>43</a:t>
            </a:fld>
            <a:endParaRPr lang="en-US"/>
          </a:p>
        </p:txBody>
      </p:sp>
    </p:spTree>
    <p:extLst>
      <p:ext uri="{BB962C8B-B14F-4D97-AF65-F5344CB8AC3E}">
        <p14:creationId xmlns:p14="http://schemas.microsoft.com/office/powerpoint/2010/main" val="8942397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6B43C-15BA-4F25-4022-95F8F4A8615A}"/>
              </a:ext>
            </a:extLst>
          </p:cNvPr>
          <p:cNvSpPr>
            <a:spLocks noGrp="1"/>
          </p:cNvSpPr>
          <p:nvPr>
            <p:ph type="title"/>
          </p:nvPr>
        </p:nvSpPr>
        <p:spPr/>
        <p:txBody>
          <a:bodyPr>
            <a:normAutofit/>
          </a:bodyPr>
          <a:lstStyle/>
          <a:p>
            <a:r>
              <a:rPr lang="en-US" dirty="0">
                <a:latin typeface="Gill Sans MT"/>
              </a:rPr>
              <a:t>How to Check Application Status for Submitted Applications</a:t>
            </a:r>
            <a:endParaRPr lang="en-US" dirty="0"/>
          </a:p>
        </p:txBody>
      </p:sp>
      <p:sp>
        <p:nvSpPr>
          <p:cNvPr id="3" name="Content Placeholder 2">
            <a:extLst>
              <a:ext uri="{FF2B5EF4-FFF2-40B4-BE49-F238E27FC236}">
                <a16:creationId xmlns:a16="http://schemas.microsoft.com/office/drawing/2014/main" id="{82F3F2A9-C749-6244-B567-1781DC2C1C88}"/>
              </a:ext>
            </a:extLst>
          </p:cNvPr>
          <p:cNvSpPr>
            <a:spLocks noGrp="1"/>
          </p:cNvSpPr>
          <p:nvPr>
            <p:ph sz="half" idx="1"/>
          </p:nvPr>
        </p:nvSpPr>
        <p:spPr>
          <a:xfrm>
            <a:off x="609600" y="1200152"/>
            <a:ext cx="5384800" cy="4936660"/>
          </a:xfrm>
        </p:spPr>
        <p:txBody>
          <a:bodyPr vert="horz" lIns="121899" tIns="60949" rIns="121899" bIns="60949" rtlCol="0" anchor="t">
            <a:normAutofit lnSpcReduction="10000"/>
          </a:bodyPr>
          <a:lstStyle/>
          <a:p>
            <a:pPr marL="456565" indent="-456565"/>
            <a:r>
              <a:rPr lang="en-US">
                <a:latin typeface="Gill Sans MT"/>
              </a:rPr>
              <a:t>Log into advocate account to view recent or all submitted cases</a:t>
            </a:r>
          </a:p>
          <a:p>
            <a:pPr marL="456565" indent="-456565"/>
            <a:r>
              <a:rPr lang="en-US">
                <a:latin typeface="Gill Sans MT"/>
              </a:rPr>
              <a:t>Status bar shows where each application currently is in the process</a:t>
            </a:r>
          </a:p>
          <a:p>
            <a:pPr marL="456565" indent="-456565"/>
            <a:r>
              <a:rPr lang="en-US">
                <a:latin typeface="Gill Sans MT"/>
              </a:rPr>
              <a:t>Unsubmitted applications can be edited before submission</a:t>
            </a:r>
          </a:p>
          <a:p>
            <a:pPr marL="456565" indent="-456565"/>
            <a:r>
              <a:rPr lang="en-US">
                <a:latin typeface="Gill Sans MT"/>
              </a:rPr>
              <a:t>Submitted applications cannot be edited, but additional documents may be uploaded</a:t>
            </a:r>
          </a:p>
          <a:p>
            <a:pPr marL="456565" indent="-456565"/>
            <a:endParaRPr lang="en-US"/>
          </a:p>
        </p:txBody>
      </p:sp>
      <p:pic>
        <p:nvPicPr>
          <p:cNvPr id="9" name="Content Placeholder 8" descr="Screenshot of Application Status page showing the status bar">
            <a:extLst>
              <a:ext uri="{FF2B5EF4-FFF2-40B4-BE49-F238E27FC236}">
                <a16:creationId xmlns:a16="http://schemas.microsoft.com/office/drawing/2014/main" id="{DAA4BC63-0BA5-2173-1D68-47C62759C46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30848" y="1758950"/>
            <a:ext cx="5351552" cy="3829050"/>
          </a:xfrm>
          <a:effectLst>
            <a:outerShdw blurRad="50800" dist="38100" dir="2700000" algn="tl" rotWithShape="0">
              <a:prstClr val="black">
                <a:alpha val="40000"/>
              </a:prstClr>
            </a:outerShdw>
          </a:effectLst>
        </p:spPr>
      </p:pic>
      <p:sp>
        <p:nvSpPr>
          <p:cNvPr id="6" name="Slide Number Placeholder 5">
            <a:extLst>
              <a:ext uri="{FF2B5EF4-FFF2-40B4-BE49-F238E27FC236}">
                <a16:creationId xmlns:a16="http://schemas.microsoft.com/office/drawing/2014/main" id="{FA74C2D6-5468-F625-B8BB-2FB8EF95BEFC}"/>
              </a:ext>
            </a:extLst>
          </p:cNvPr>
          <p:cNvSpPr>
            <a:spLocks noGrp="1"/>
          </p:cNvSpPr>
          <p:nvPr>
            <p:ph type="sldNum" sz="quarter" idx="12"/>
          </p:nvPr>
        </p:nvSpPr>
        <p:spPr/>
        <p:txBody>
          <a:bodyPr/>
          <a:lstStyle/>
          <a:p>
            <a:fld id="{48F239AC-B64B-47D9-9A99-24B0D39D1C15}" type="slidenum">
              <a:rPr lang="en-US" smtClean="0"/>
              <a:t>44</a:t>
            </a:fld>
            <a:endParaRPr lang="en-US"/>
          </a:p>
        </p:txBody>
      </p:sp>
    </p:spTree>
    <p:extLst>
      <p:ext uri="{BB962C8B-B14F-4D97-AF65-F5344CB8AC3E}">
        <p14:creationId xmlns:p14="http://schemas.microsoft.com/office/powerpoint/2010/main" val="29071142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63401-3FFC-54FC-3002-A336643E265C}"/>
              </a:ext>
            </a:extLst>
          </p:cNvPr>
          <p:cNvSpPr>
            <a:spLocks noGrp="1"/>
          </p:cNvSpPr>
          <p:nvPr>
            <p:ph type="title"/>
          </p:nvPr>
        </p:nvSpPr>
        <p:spPr/>
        <p:txBody>
          <a:bodyPr>
            <a:normAutofit/>
          </a:bodyPr>
          <a:lstStyle/>
          <a:p>
            <a:r>
              <a:rPr lang="en-US" dirty="0">
                <a:latin typeface="Gill Sans MT"/>
              </a:rPr>
              <a:t>How to Check Application Status for Submitted Applications continued</a:t>
            </a:r>
            <a:endParaRPr lang="en-US" dirty="0"/>
          </a:p>
        </p:txBody>
      </p:sp>
      <p:sp>
        <p:nvSpPr>
          <p:cNvPr id="3" name="Content Placeholder 2">
            <a:extLst>
              <a:ext uri="{FF2B5EF4-FFF2-40B4-BE49-F238E27FC236}">
                <a16:creationId xmlns:a16="http://schemas.microsoft.com/office/drawing/2014/main" id="{A77433E4-F834-0864-8992-93300BEDB483}"/>
              </a:ext>
            </a:extLst>
          </p:cNvPr>
          <p:cNvSpPr>
            <a:spLocks noGrp="1"/>
          </p:cNvSpPr>
          <p:nvPr>
            <p:ph idx="1"/>
          </p:nvPr>
        </p:nvSpPr>
        <p:spPr>
          <a:xfrm>
            <a:off x="150852" y="990601"/>
            <a:ext cx="11814076" cy="888999"/>
          </a:xfrm>
        </p:spPr>
        <p:txBody>
          <a:bodyPr/>
          <a:lstStyle/>
          <a:p>
            <a:r>
              <a:rPr lang="en-US">
                <a:hlinkClick r:id="rId3"/>
              </a:rPr>
              <a:t>Case Search page</a:t>
            </a:r>
            <a:r>
              <a:rPr lang="en-US"/>
              <a:t> is a faster way of checking application status!</a:t>
            </a:r>
          </a:p>
        </p:txBody>
      </p:sp>
      <p:pic>
        <p:nvPicPr>
          <p:cNvPr id="8" name="Picture 7" descr="Screenshot of Housing Help Hub homepage">
            <a:extLst>
              <a:ext uri="{FF2B5EF4-FFF2-40B4-BE49-F238E27FC236}">
                <a16:creationId xmlns:a16="http://schemas.microsoft.com/office/drawing/2014/main" id="{E0400D42-2D85-18B2-442D-273F0D29DE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899" y="1722268"/>
            <a:ext cx="5156201" cy="4632111"/>
          </a:xfrm>
          <a:prstGeom prst="rect">
            <a:avLst/>
          </a:prstGeom>
          <a:effectLst>
            <a:outerShdw blurRad="50800" dist="38100" dir="2700000" algn="tl" rotWithShape="0">
              <a:prstClr val="black">
                <a:alpha val="40000"/>
              </a:prstClr>
            </a:outerShdw>
          </a:effectLst>
        </p:spPr>
      </p:pic>
      <p:pic>
        <p:nvPicPr>
          <p:cNvPr id="11" name="Picture 10" descr="Screenshot of &quot;Check Status&quot; page">
            <a:extLst>
              <a:ext uri="{FF2B5EF4-FFF2-40B4-BE49-F238E27FC236}">
                <a16:creationId xmlns:a16="http://schemas.microsoft.com/office/drawing/2014/main" id="{8E2AB2A5-9341-AC64-4843-BFE06EE93A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5534" y="2890530"/>
            <a:ext cx="6023567" cy="2295586"/>
          </a:xfrm>
          <a:prstGeom prst="rect">
            <a:avLst/>
          </a:prstGeom>
          <a:effectLst>
            <a:outerShdw blurRad="50800" dist="38100" dir="2700000" algn="tl" rotWithShape="0">
              <a:prstClr val="black">
                <a:alpha val="40000"/>
              </a:prstClr>
            </a:outerShdw>
          </a:effectLst>
        </p:spPr>
      </p:pic>
      <p:cxnSp>
        <p:nvCxnSpPr>
          <p:cNvPr id="25" name="Straight Arrow Connector 24" descr="Blue arrow starting from the Case Status button on the Housing Help Hub homepage that is pointing to the &quot;Check Status&quot; page screenshot">
            <a:extLst>
              <a:ext uri="{FF2B5EF4-FFF2-40B4-BE49-F238E27FC236}">
                <a16:creationId xmlns:a16="http://schemas.microsoft.com/office/drawing/2014/main" id="{6952C233-3A85-D8B5-C716-7F60A1B1697B}"/>
              </a:ext>
            </a:extLst>
          </p:cNvPr>
          <p:cNvCxnSpPr>
            <a:cxnSpLocks/>
          </p:cNvCxnSpPr>
          <p:nvPr/>
        </p:nvCxnSpPr>
        <p:spPr>
          <a:xfrm flipV="1">
            <a:off x="3361509" y="4349751"/>
            <a:ext cx="3733800" cy="125730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67334E12-3296-7EC6-2B4B-5A462D6BE345}"/>
              </a:ext>
            </a:extLst>
          </p:cNvPr>
          <p:cNvSpPr>
            <a:spLocks noGrp="1"/>
          </p:cNvSpPr>
          <p:nvPr>
            <p:ph type="sldNum" sz="quarter" idx="12"/>
          </p:nvPr>
        </p:nvSpPr>
        <p:spPr/>
        <p:txBody>
          <a:bodyPr/>
          <a:lstStyle/>
          <a:p>
            <a:fld id="{48F239AC-B64B-47D9-9A99-24B0D39D1C15}" type="slidenum">
              <a:rPr lang="en-US" smtClean="0"/>
              <a:t>45</a:t>
            </a:fld>
            <a:endParaRPr lang="en-US"/>
          </a:p>
        </p:txBody>
      </p:sp>
    </p:spTree>
    <p:extLst>
      <p:ext uri="{BB962C8B-B14F-4D97-AF65-F5344CB8AC3E}">
        <p14:creationId xmlns:p14="http://schemas.microsoft.com/office/powerpoint/2010/main" val="14974177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71473-29D3-0B00-1A46-A7D1A63A7525}"/>
              </a:ext>
            </a:extLst>
          </p:cNvPr>
          <p:cNvSpPr>
            <a:spLocks noGrp="1"/>
          </p:cNvSpPr>
          <p:nvPr>
            <p:ph type="title"/>
          </p:nvPr>
        </p:nvSpPr>
        <p:spPr/>
        <p:txBody>
          <a:bodyPr>
            <a:normAutofit/>
          </a:bodyPr>
          <a:lstStyle/>
          <a:p>
            <a:r>
              <a:rPr lang="en-US" sz="2400" kern="1200" dirty="0">
                <a:latin typeface="Noto Sans"/>
                <a:ea typeface="Noto Sans"/>
                <a:cs typeface="Noto Sans"/>
              </a:rPr>
              <a:t>Case Status Definitions in </a:t>
            </a:r>
            <a:r>
              <a:rPr lang="en-US" sz="2400" dirty="0">
                <a:latin typeface="Noto Sans"/>
                <a:ea typeface="Noto Sans"/>
                <a:cs typeface="Noto Sans"/>
              </a:rPr>
              <a:t>t</a:t>
            </a:r>
            <a:r>
              <a:rPr lang="en-US" sz="2400" kern="1200" dirty="0">
                <a:latin typeface="Noto Sans"/>
                <a:ea typeface="Noto Sans"/>
                <a:cs typeface="Noto Sans"/>
              </a:rPr>
              <a:t>he </a:t>
            </a:r>
            <a:r>
              <a:rPr lang="en-US" sz="2400" dirty="0">
                <a:latin typeface="Noto Sans"/>
                <a:ea typeface="Noto Sans"/>
                <a:cs typeface="Noto Sans"/>
              </a:rPr>
              <a:t>Tenant/Homeowner/Advocate Portal</a:t>
            </a:r>
            <a:endParaRPr lang="en-US" sz="2400" dirty="0"/>
          </a:p>
        </p:txBody>
      </p:sp>
      <p:graphicFrame>
        <p:nvGraphicFramePr>
          <p:cNvPr id="8" name="Content Placeholder 7" descr="Case statuses and their definitions">
            <a:extLst>
              <a:ext uri="{FF2B5EF4-FFF2-40B4-BE49-F238E27FC236}">
                <a16:creationId xmlns:a16="http://schemas.microsoft.com/office/drawing/2014/main" id="{A0543880-6313-0A26-E7BE-893394CF9775}"/>
              </a:ext>
            </a:extLst>
          </p:cNvPr>
          <p:cNvGraphicFramePr>
            <a:graphicFrameLocks noGrp="1"/>
          </p:cNvGraphicFramePr>
          <p:nvPr>
            <p:ph idx="1"/>
            <p:extLst>
              <p:ext uri="{D42A27DB-BD31-4B8C-83A1-F6EECF244321}">
                <p14:modId xmlns:p14="http://schemas.microsoft.com/office/powerpoint/2010/main" val="3965686636"/>
              </p:ext>
            </p:extLst>
          </p:nvPr>
        </p:nvGraphicFramePr>
        <p:xfrm>
          <a:off x="150813" y="1031471"/>
          <a:ext cx="11814171" cy="5362914"/>
        </p:xfrm>
        <a:graphic>
          <a:graphicData uri="http://schemas.openxmlformats.org/drawingml/2006/table">
            <a:tbl>
              <a:tblPr firstRow="1" bandRow="1">
                <a:tableStyleId>{5C22544A-7EE6-4342-B048-85BDC9FD1C3A}</a:tableStyleId>
              </a:tblPr>
              <a:tblGrid>
                <a:gridCol w="3578506">
                  <a:extLst>
                    <a:ext uri="{9D8B030D-6E8A-4147-A177-3AD203B41FA5}">
                      <a16:colId xmlns:a16="http://schemas.microsoft.com/office/drawing/2014/main" val="43826096"/>
                    </a:ext>
                  </a:extLst>
                </a:gridCol>
                <a:gridCol w="8235665">
                  <a:extLst>
                    <a:ext uri="{9D8B030D-6E8A-4147-A177-3AD203B41FA5}">
                      <a16:colId xmlns:a16="http://schemas.microsoft.com/office/drawing/2014/main" val="3040671816"/>
                    </a:ext>
                  </a:extLst>
                </a:gridCol>
              </a:tblGrid>
              <a:tr h="368203">
                <a:tc>
                  <a:txBody>
                    <a:bodyPr/>
                    <a:lstStyle/>
                    <a:p>
                      <a:pPr marL="0" lvl="0" indent="0" algn="ctr">
                        <a:lnSpc>
                          <a:spcPct val="100000"/>
                        </a:lnSpc>
                        <a:buNone/>
                      </a:pPr>
                      <a:r>
                        <a:rPr lang="en-US" sz="2400" b="1" i="0" u="none" strike="noStrike" baseline="0" noProof="0">
                          <a:solidFill>
                            <a:srgbClr val="FFFFFF"/>
                          </a:solidFill>
                          <a:latin typeface="Gill Sans MT"/>
                        </a:rPr>
                        <a:t>Status</a:t>
                      </a:r>
                      <a:endParaRPr lang="en-US"/>
                    </a:p>
                  </a:txBody>
                  <a:tcPr/>
                </a:tc>
                <a:tc>
                  <a:txBody>
                    <a:bodyPr/>
                    <a:lstStyle/>
                    <a:p>
                      <a:pPr marL="0" lvl="0" indent="0" algn="ctr">
                        <a:lnSpc>
                          <a:spcPct val="100000"/>
                        </a:lnSpc>
                        <a:buNone/>
                      </a:pPr>
                      <a:r>
                        <a:rPr lang="en-US" sz="2400" b="1" i="0" u="none" strike="noStrike" baseline="0" noProof="0">
                          <a:solidFill>
                            <a:srgbClr val="FFFFFF"/>
                          </a:solidFill>
                          <a:latin typeface="Gill Sans MT"/>
                        </a:rPr>
                        <a:t>Definition</a:t>
                      </a:r>
                      <a:endParaRPr lang="en-US"/>
                    </a:p>
                  </a:txBody>
                  <a:tcPr/>
                </a:tc>
                <a:extLst>
                  <a:ext uri="{0D108BD9-81ED-4DB2-BD59-A6C34878D82A}">
                    <a16:rowId xmlns:a16="http://schemas.microsoft.com/office/drawing/2014/main" val="1737493277"/>
                  </a:ext>
                </a:extLst>
              </a:tr>
              <a:tr h="665900">
                <a:tc>
                  <a:txBody>
                    <a:bodyPr/>
                    <a:lstStyle/>
                    <a:p>
                      <a:pPr algn="ctr"/>
                      <a:r>
                        <a:rPr lang="en-US" sz="2000"/>
                        <a:t>Not Submitted</a:t>
                      </a:r>
                    </a:p>
                  </a:txBody>
                  <a:tcPr anchor="ctr"/>
                </a:tc>
                <a:tc>
                  <a:txBody>
                    <a:bodyPr/>
                    <a:lstStyle/>
                    <a:p>
                      <a:pPr marL="0" lvl="0" indent="0" algn="l">
                        <a:lnSpc>
                          <a:spcPct val="100000"/>
                        </a:lnSpc>
                        <a:buNone/>
                      </a:pPr>
                      <a:r>
                        <a:rPr lang="en-US" sz="2000" b="0" i="0" u="none" strike="noStrike" baseline="0" noProof="0">
                          <a:solidFill>
                            <a:srgbClr val="000000"/>
                          </a:solidFill>
                          <a:latin typeface="Gill Sans MT"/>
                        </a:rPr>
                        <a:t>The application has been started, but not submitted.</a:t>
                      </a:r>
                      <a:endParaRPr lang="en-US" sz="2000"/>
                    </a:p>
                    <a:p>
                      <a:pPr marL="0" lvl="0" indent="0" algn="l">
                        <a:lnSpc>
                          <a:spcPct val="100000"/>
                        </a:lnSpc>
                        <a:buNone/>
                      </a:pPr>
                      <a:r>
                        <a:rPr lang="en-US" sz="2000" b="0" i="0" u="none" strike="noStrike" baseline="0" noProof="0">
                          <a:solidFill>
                            <a:srgbClr val="000000"/>
                          </a:solidFill>
                          <a:latin typeface="Gill Sans MT"/>
                        </a:rPr>
                        <a:t>Unsubmitted applications will be deleted after 21 days.</a:t>
                      </a:r>
                      <a:endParaRPr lang="en-US" sz="2000"/>
                    </a:p>
                  </a:txBody>
                  <a:tcPr/>
                </a:tc>
                <a:extLst>
                  <a:ext uri="{0D108BD9-81ED-4DB2-BD59-A6C34878D82A}">
                    <a16:rowId xmlns:a16="http://schemas.microsoft.com/office/drawing/2014/main" val="1021919117"/>
                  </a:ext>
                </a:extLst>
              </a:tr>
              <a:tr h="665900">
                <a:tc>
                  <a:txBody>
                    <a:bodyPr/>
                    <a:lstStyle/>
                    <a:p>
                      <a:pPr algn="ctr"/>
                      <a:r>
                        <a:rPr lang="en-US" sz="2000"/>
                        <a:t>Submitted</a:t>
                      </a:r>
                    </a:p>
                  </a:txBody>
                  <a:tcPr anchor="ctr"/>
                </a:tc>
                <a:tc>
                  <a:txBody>
                    <a:bodyPr/>
                    <a:lstStyle/>
                    <a:p>
                      <a:pPr marL="0" lvl="0" indent="0" algn="l">
                        <a:lnSpc>
                          <a:spcPct val="100000"/>
                        </a:lnSpc>
                        <a:buNone/>
                      </a:pPr>
                      <a:r>
                        <a:rPr lang="en-US" sz="2000" b="0" i="0" u="none" strike="noStrike" baseline="0" noProof="0">
                          <a:solidFill>
                            <a:srgbClr val="000000"/>
                          </a:solidFill>
                          <a:latin typeface="Gill Sans MT"/>
                        </a:rPr>
                        <a:t>The application has been submitted and, if applicable, is awaiting a match with a landlord application.</a:t>
                      </a:r>
                      <a:endParaRPr lang="en-US" sz="2000"/>
                    </a:p>
                  </a:txBody>
                  <a:tcPr/>
                </a:tc>
                <a:extLst>
                  <a:ext uri="{0D108BD9-81ED-4DB2-BD59-A6C34878D82A}">
                    <a16:rowId xmlns:a16="http://schemas.microsoft.com/office/drawing/2014/main" val="3865397317"/>
                  </a:ext>
                </a:extLst>
              </a:tr>
              <a:tr h="790914">
                <a:tc>
                  <a:txBody>
                    <a:bodyPr/>
                    <a:lstStyle/>
                    <a:p>
                      <a:pPr algn="ctr"/>
                      <a:r>
                        <a:rPr lang="en-US" sz="2000"/>
                        <a:t>Under Review</a:t>
                      </a:r>
                    </a:p>
                  </a:txBody>
                  <a:tcPr anchor="ctr"/>
                </a:tc>
                <a:tc>
                  <a:txBody>
                    <a:bodyPr/>
                    <a:lstStyle/>
                    <a:p>
                      <a:pPr marL="0" lvl="0" indent="0" algn="l">
                        <a:lnSpc>
                          <a:spcPct val="100000"/>
                        </a:lnSpc>
                        <a:buNone/>
                      </a:pPr>
                      <a:r>
                        <a:rPr lang="en-US" sz="2000" b="0" i="0" u="none" strike="noStrike" baseline="0" noProof="0">
                          <a:solidFill>
                            <a:srgbClr val="000000"/>
                          </a:solidFill>
                          <a:latin typeface="Gill Sans MT"/>
                        </a:rPr>
                        <a:t>The application has been matched with a landlord application (if applicable).</a:t>
                      </a:r>
                      <a:endParaRPr lang="en-US" sz="2000"/>
                    </a:p>
                    <a:p>
                      <a:pPr marL="0" lvl="0" indent="0" algn="l">
                        <a:lnSpc>
                          <a:spcPct val="100000"/>
                        </a:lnSpc>
                        <a:buNone/>
                      </a:pPr>
                      <a:r>
                        <a:rPr lang="en-US" sz="2000" b="0" i="0" u="none" strike="noStrike" baseline="0" noProof="0">
                          <a:solidFill>
                            <a:srgbClr val="000000"/>
                          </a:solidFill>
                          <a:latin typeface="Gill Sans MT"/>
                        </a:rPr>
                        <a:t>An RAA is determining eligibility and reviewing documentation.</a:t>
                      </a:r>
                      <a:endParaRPr lang="en-US" sz="2000"/>
                    </a:p>
                  </a:txBody>
                  <a:tcPr/>
                </a:tc>
                <a:extLst>
                  <a:ext uri="{0D108BD9-81ED-4DB2-BD59-A6C34878D82A}">
                    <a16:rowId xmlns:a16="http://schemas.microsoft.com/office/drawing/2014/main" val="4233590100"/>
                  </a:ext>
                </a:extLst>
              </a:tr>
              <a:tr h="368203">
                <a:tc>
                  <a:txBody>
                    <a:bodyPr/>
                    <a:lstStyle/>
                    <a:p>
                      <a:pPr lvl="0" algn="ctr">
                        <a:buNone/>
                      </a:pPr>
                      <a:r>
                        <a:rPr lang="en-US" sz="2000"/>
                        <a:t>Ready for Payment</a:t>
                      </a:r>
                    </a:p>
                  </a:txBody>
                  <a:tcPr anchor="ctr"/>
                </a:tc>
                <a:tc>
                  <a:txBody>
                    <a:bodyPr/>
                    <a:lstStyle/>
                    <a:p>
                      <a:pPr marL="0" lvl="0" indent="0" algn="l">
                        <a:lnSpc>
                          <a:spcPct val="100000"/>
                        </a:lnSpc>
                        <a:buNone/>
                      </a:pPr>
                      <a:r>
                        <a:rPr lang="en-US" sz="2000" b="0" i="0" u="none" strike="noStrike" baseline="0" noProof="0">
                          <a:solidFill>
                            <a:srgbClr val="000000"/>
                          </a:solidFill>
                          <a:latin typeface="Gill Sans MT"/>
                        </a:rPr>
                        <a:t>The application was approved and has been submitted for payment. </a:t>
                      </a:r>
                      <a:endParaRPr lang="en-US"/>
                    </a:p>
                    <a:p>
                      <a:pPr marL="0" lvl="0" indent="0" algn="l">
                        <a:lnSpc>
                          <a:spcPct val="100000"/>
                        </a:lnSpc>
                        <a:buNone/>
                      </a:pPr>
                      <a:r>
                        <a:rPr lang="en-US" sz="2000" b="0" i="0" u="none" strike="noStrike" baseline="0" noProof="0">
                          <a:solidFill>
                            <a:srgbClr val="000000"/>
                          </a:solidFill>
                          <a:latin typeface="Gill Sans MT"/>
                        </a:rPr>
                        <a:t>Checks and direct deposits will be issued during the RAA's next check run.  </a:t>
                      </a:r>
                      <a:endParaRPr lang="en-US"/>
                    </a:p>
                    <a:p>
                      <a:pPr marL="0" lvl="0" indent="0" algn="l">
                        <a:lnSpc>
                          <a:spcPct val="100000"/>
                        </a:lnSpc>
                        <a:buNone/>
                      </a:pPr>
                      <a:r>
                        <a:rPr lang="en-US" sz="2000" b="0" i="0" u="none" strike="noStrike" baseline="0" noProof="0">
                          <a:solidFill>
                            <a:srgbClr val="000000"/>
                          </a:solidFill>
                          <a:latin typeface="Gill Sans MT"/>
                        </a:rPr>
                        <a:t>Status not applicable to LOI applications.</a:t>
                      </a:r>
                    </a:p>
                  </a:txBody>
                  <a:tcPr/>
                </a:tc>
                <a:extLst>
                  <a:ext uri="{0D108BD9-81ED-4DB2-BD59-A6C34878D82A}">
                    <a16:rowId xmlns:a16="http://schemas.microsoft.com/office/drawing/2014/main" val="1021623134"/>
                  </a:ext>
                </a:extLst>
              </a:tr>
              <a:tr h="368203">
                <a:tc>
                  <a:txBody>
                    <a:bodyPr/>
                    <a:lstStyle/>
                    <a:p>
                      <a:pPr marL="0" lvl="0" indent="0" algn="ctr">
                        <a:lnSpc>
                          <a:spcPct val="100000"/>
                        </a:lnSpc>
                        <a:buNone/>
                      </a:pPr>
                      <a:r>
                        <a:rPr lang="en-US" sz="2000" b="0" i="0" u="none" strike="noStrike" baseline="0" noProof="0">
                          <a:solidFill>
                            <a:srgbClr val="000000"/>
                          </a:solidFill>
                          <a:latin typeface="Gill Sans MT"/>
                        </a:rPr>
                        <a:t>Paid</a:t>
                      </a:r>
                    </a:p>
                  </a:txBody>
                  <a:tcPr anchor="ctr"/>
                </a:tc>
                <a:tc>
                  <a:txBody>
                    <a:bodyPr/>
                    <a:lstStyle/>
                    <a:p>
                      <a:pPr marL="0" lvl="0" indent="0" algn="l">
                        <a:lnSpc>
                          <a:spcPct val="100000"/>
                        </a:lnSpc>
                        <a:buNone/>
                      </a:pPr>
                      <a:r>
                        <a:rPr lang="en-US" sz="2000" b="0" i="0" u="none" strike="noStrike" baseline="0" noProof="0">
                          <a:solidFill>
                            <a:srgbClr val="000000"/>
                          </a:solidFill>
                          <a:latin typeface="Gill Sans MT"/>
                        </a:rPr>
                        <a:t>Payment has been issued to the landlord and/or vendors. </a:t>
                      </a:r>
                      <a:endParaRPr lang="en-US" sz="2000"/>
                    </a:p>
                    <a:p>
                      <a:pPr marL="0" lvl="0" indent="0" algn="l">
                        <a:lnSpc>
                          <a:spcPct val="100000"/>
                        </a:lnSpc>
                        <a:buNone/>
                      </a:pPr>
                      <a:r>
                        <a:rPr lang="en-US" sz="2000" b="0" i="0" u="none" strike="noStrike" baseline="0" noProof="0">
                          <a:solidFill>
                            <a:srgbClr val="000000"/>
                          </a:solidFill>
                          <a:latin typeface="Gill Sans MT"/>
                        </a:rPr>
                        <a:t>Status not applicable to LOI applications.</a:t>
                      </a:r>
                      <a:endParaRPr lang="en-US" sz="2000"/>
                    </a:p>
                  </a:txBody>
                  <a:tcPr/>
                </a:tc>
                <a:extLst>
                  <a:ext uri="{0D108BD9-81ED-4DB2-BD59-A6C34878D82A}">
                    <a16:rowId xmlns:a16="http://schemas.microsoft.com/office/drawing/2014/main" val="4158864838"/>
                  </a:ext>
                </a:extLst>
              </a:tr>
              <a:tr h="391026">
                <a:tc>
                  <a:txBody>
                    <a:bodyPr/>
                    <a:lstStyle/>
                    <a:p>
                      <a:pPr lvl="0" algn="ctr">
                        <a:buNone/>
                      </a:pPr>
                      <a:r>
                        <a:rPr lang="en-US" sz="2000" b="0" i="0" u="none" strike="noStrike" baseline="0" noProof="0">
                          <a:solidFill>
                            <a:srgbClr val="000000"/>
                          </a:solidFill>
                          <a:latin typeface="Gill Sans MT"/>
                        </a:rPr>
                        <a:t>Closed / Denied / Withdrawn  </a:t>
                      </a:r>
                      <a:endParaRPr lang="en-US"/>
                    </a:p>
                    <a:p>
                      <a:pPr lvl="0" algn="ctr">
                        <a:buNone/>
                      </a:pPr>
                      <a:endParaRPr lang="en-US" sz="2000" b="0" i="0" u="none" strike="noStrike" baseline="0" noProof="0">
                        <a:solidFill>
                          <a:srgbClr val="000000"/>
                        </a:solidFill>
                        <a:latin typeface="Gill Sans MT"/>
                      </a:endParaRPr>
                    </a:p>
                    <a:p>
                      <a:pPr lvl="0" algn="ctr">
                        <a:buNone/>
                      </a:pPr>
                      <a:r>
                        <a:rPr lang="en-US" sz="2000" b="0" i="0" u="none" strike="noStrike" baseline="0" noProof="0">
                          <a:solidFill>
                            <a:srgbClr val="000000"/>
                          </a:solidFill>
                          <a:latin typeface="Gill Sans MT"/>
                        </a:rPr>
                        <a:t>Approved / Expired</a:t>
                      </a:r>
                      <a:endParaRPr lang="en-US"/>
                    </a:p>
                  </a:txBody>
                  <a:tcPr anchor="ctr"/>
                </a:tc>
                <a:tc>
                  <a:txBody>
                    <a:bodyPr/>
                    <a:lstStyle/>
                    <a:p>
                      <a:pPr marL="0" lvl="0" indent="0" algn="l">
                        <a:lnSpc>
                          <a:spcPct val="100000"/>
                        </a:lnSpc>
                        <a:buNone/>
                      </a:pPr>
                      <a:r>
                        <a:rPr lang="en-US" sz="2000" b="0" i="0" u="none" strike="noStrike" baseline="0" noProof="0" dirty="0">
                          <a:solidFill>
                            <a:srgbClr val="000000"/>
                          </a:solidFill>
                          <a:latin typeface="Gill Sans MT"/>
                        </a:rPr>
                        <a:t>The application was either closed (timed out), denied due to ineligibility, or withdrawn. </a:t>
                      </a:r>
                      <a:endParaRPr lang="en-US" dirty="0"/>
                    </a:p>
                    <a:p>
                      <a:pPr marL="0" lvl="0" indent="0" algn="l">
                        <a:lnSpc>
                          <a:spcPct val="100000"/>
                        </a:lnSpc>
                        <a:buNone/>
                      </a:pPr>
                      <a:r>
                        <a:rPr lang="en-US" sz="2000" b="0" i="0" u="none" strike="noStrike" baseline="0" noProof="0" dirty="0">
                          <a:solidFill>
                            <a:srgbClr val="000000"/>
                          </a:solidFill>
                          <a:latin typeface="Gill Sans MT"/>
                        </a:rPr>
                        <a:t>"Approved" and “Expired” are only for LOI applications. </a:t>
                      </a:r>
                    </a:p>
                  </a:txBody>
                  <a:tcPr anchor="ctr"/>
                </a:tc>
                <a:extLst>
                  <a:ext uri="{0D108BD9-81ED-4DB2-BD59-A6C34878D82A}">
                    <a16:rowId xmlns:a16="http://schemas.microsoft.com/office/drawing/2014/main" val="2589862471"/>
                  </a:ext>
                </a:extLst>
              </a:tr>
            </a:tbl>
          </a:graphicData>
        </a:graphic>
      </p:graphicFrame>
      <p:sp>
        <p:nvSpPr>
          <p:cNvPr id="5" name="Slide Number Placeholder 4">
            <a:extLst>
              <a:ext uri="{FF2B5EF4-FFF2-40B4-BE49-F238E27FC236}">
                <a16:creationId xmlns:a16="http://schemas.microsoft.com/office/drawing/2014/main" id="{97A70483-1F82-A56F-FB82-7EC6524AB90A}"/>
              </a:ext>
            </a:extLst>
          </p:cNvPr>
          <p:cNvSpPr>
            <a:spLocks noGrp="1"/>
          </p:cNvSpPr>
          <p:nvPr>
            <p:ph type="sldNum" sz="quarter" idx="12"/>
          </p:nvPr>
        </p:nvSpPr>
        <p:spPr/>
        <p:txBody>
          <a:bodyPr/>
          <a:lstStyle/>
          <a:p>
            <a:fld id="{48F239AC-B64B-47D9-9A99-24B0D39D1C15}" type="slidenum">
              <a:rPr lang="en-US" smtClean="0"/>
              <a:t>46</a:t>
            </a:fld>
            <a:endParaRPr lang="en-US"/>
          </a:p>
        </p:txBody>
      </p:sp>
    </p:spTree>
    <p:extLst>
      <p:ext uri="{BB962C8B-B14F-4D97-AF65-F5344CB8AC3E}">
        <p14:creationId xmlns:p14="http://schemas.microsoft.com/office/powerpoint/2010/main" val="22301078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9457-80A3-495C-9438-2EDEF9F6662F}"/>
              </a:ext>
            </a:extLst>
          </p:cNvPr>
          <p:cNvSpPr>
            <a:spLocks noGrp="1"/>
          </p:cNvSpPr>
          <p:nvPr>
            <p:ph type="title"/>
          </p:nvPr>
        </p:nvSpPr>
        <p:spPr>
          <a:xfrm>
            <a:off x="380225" y="2667000"/>
            <a:ext cx="11431549" cy="762000"/>
          </a:xfrm>
        </p:spPr>
        <p:txBody>
          <a:bodyPr>
            <a:normAutofit/>
          </a:bodyPr>
          <a:lstStyle/>
          <a:p>
            <a:pPr algn="ctr"/>
            <a:r>
              <a:rPr lang="en-US" sz="3600" dirty="0">
                <a:latin typeface="Gill Sans MT"/>
              </a:rPr>
              <a:t>Questions</a:t>
            </a:r>
            <a:endParaRPr lang="en-US" sz="3600" dirty="0"/>
          </a:p>
        </p:txBody>
      </p:sp>
      <p:sp>
        <p:nvSpPr>
          <p:cNvPr id="3" name="Slide Number Placeholder 2">
            <a:extLst>
              <a:ext uri="{FF2B5EF4-FFF2-40B4-BE49-F238E27FC236}">
                <a16:creationId xmlns:a16="http://schemas.microsoft.com/office/drawing/2014/main" id="{8851312E-913C-4C89-807B-551C5E1A24A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239AC-B64B-47D9-9A99-24B0D39D1C15}" type="slidenum">
              <a:rPr kumimoji="0" lang="en-US" sz="900" b="0" i="0" u="none" strike="noStrike" kern="1200" cap="none" spc="0" normalizeH="0" baseline="0" noProof="0" smtClean="0">
                <a:ln>
                  <a:noFill/>
                </a:ln>
                <a:solidFill>
                  <a:prstClr val="black">
                    <a:tint val="75000"/>
                  </a:prstClr>
                </a:solidFill>
                <a:effectLst/>
                <a:uLnTx/>
                <a:uFillTx/>
                <a:latin typeface="Gill Sans MT"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900" b="0" i="0" u="none" strike="noStrike" kern="1200" cap="none" spc="0" normalizeH="0" baseline="0" noProof="0">
              <a:ln>
                <a:noFill/>
              </a:ln>
              <a:solidFill>
                <a:prstClr val="black">
                  <a:tint val="75000"/>
                </a:prstClr>
              </a:solidFill>
              <a:effectLst/>
              <a:uLnTx/>
              <a:uFillTx/>
              <a:latin typeface="Gill Sans MT" pitchFamily="34" charset="0"/>
              <a:ea typeface="+mn-ea"/>
              <a:cs typeface="+mn-cs"/>
            </a:endParaRPr>
          </a:p>
        </p:txBody>
      </p:sp>
    </p:spTree>
    <p:extLst>
      <p:ext uri="{BB962C8B-B14F-4D97-AF65-F5344CB8AC3E}">
        <p14:creationId xmlns:p14="http://schemas.microsoft.com/office/powerpoint/2010/main" val="8824636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CF9B9-D0CF-4BA3-BBE6-1E33D3922CB7}"/>
              </a:ext>
            </a:extLst>
          </p:cNvPr>
          <p:cNvSpPr>
            <a:spLocks noGrp="1"/>
          </p:cNvSpPr>
          <p:nvPr>
            <p:ph type="title"/>
          </p:nvPr>
        </p:nvSpPr>
        <p:spPr/>
        <p:txBody>
          <a:bodyPr/>
          <a:lstStyle/>
          <a:p>
            <a:r>
              <a:rPr lang="en-US" dirty="0"/>
              <a:t>Resources</a:t>
            </a:r>
          </a:p>
        </p:txBody>
      </p:sp>
      <p:sp>
        <p:nvSpPr>
          <p:cNvPr id="13" name="Oval 9">
            <a:extLst>
              <a:ext uri="{FF2B5EF4-FFF2-40B4-BE49-F238E27FC236}">
                <a16:creationId xmlns:a16="http://schemas.microsoft.com/office/drawing/2014/main" id="{C9D4AEDA-18B4-4D46-8801-FF18FC1E265A}"/>
              </a:ext>
              <a:ext uri="{C183D7F6-B498-43B3-948B-1728B52AA6E4}">
                <adec:decorative xmlns:adec="http://schemas.microsoft.com/office/drawing/2017/decorative" val="1"/>
              </a:ext>
            </a:extLst>
          </p:cNvPr>
          <p:cNvSpPr>
            <a:spLocks noChangeArrowheads="1"/>
          </p:cNvSpPr>
          <p:nvPr/>
        </p:nvSpPr>
        <p:spPr bwMode="auto">
          <a:xfrm>
            <a:off x="308687" y="1420430"/>
            <a:ext cx="457200" cy="457200"/>
          </a:xfrm>
          <a:prstGeom prst="ellipse">
            <a:avLst/>
          </a:prstGeom>
          <a:solidFill>
            <a:schemeClr val="accent1">
              <a:lumMod val="60000"/>
              <a:lumOff val="40000"/>
            </a:schemeClr>
          </a:solidFill>
          <a:ln w="57150" cap="rnd">
            <a:solidFill>
              <a:schemeClr val="accent1">
                <a:lumMod val="60000"/>
                <a:lumOff val="40000"/>
              </a:schemeClr>
            </a:solidFill>
            <a:prstDash val="solid"/>
            <a:miter lim="800000"/>
            <a:headEnd type="none" w="sm" len="sm"/>
            <a:tailEnd type="none"/>
          </a:ln>
        </p:spPr>
        <p:txBody>
          <a:bodyPr vert="horz" wrap="square" lIns="91440" tIns="45720" rIns="91440" bIns="45720" numCol="1" anchor="ctr" anchorCtr="0" compatLnSpc="1">
            <a:prstTxWarp prst="textNoShape">
              <a:avLst/>
            </a:prstTxWarp>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a:ln>
                  <a:noFill/>
                </a:ln>
                <a:solidFill>
                  <a:schemeClr val="bg1"/>
                </a:solidFill>
                <a:effectLst/>
                <a:uLnTx/>
                <a:uFillTx/>
                <a:latin typeface="Gill Sans MT" panose="020B0502020104020203" pitchFamily="34" charset="0"/>
                <a:cs typeface="Gotham Medium" pitchFamily="2" charset="0"/>
              </a:rPr>
              <a:t>1</a:t>
            </a:r>
          </a:p>
        </p:txBody>
      </p:sp>
      <p:sp>
        <p:nvSpPr>
          <p:cNvPr id="3" name="TextBox 2">
            <a:extLst>
              <a:ext uri="{FF2B5EF4-FFF2-40B4-BE49-F238E27FC236}">
                <a16:creationId xmlns:a16="http://schemas.microsoft.com/office/drawing/2014/main" id="{80970AF6-CA0F-8E44-547B-E74D35925136}"/>
              </a:ext>
            </a:extLst>
          </p:cNvPr>
          <p:cNvSpPr txBox="1"/>
          <p:nvPr/>
        </p:nvSpPr>
        <p:spPr>
          <a:xfrm>
            <a:off x="993211" y="1373204"/>
            <a:ext cx="5419805" cy="150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hlinkClick r:id="rId4"/>
              </a:rPr>
              <a:t>RAFT Public Resource and Training Portal</a:t>
            </a:r>
            <a:endParaRPr lang="en-US" sz="2000"/>
          </a:p>
          <a:p>
            <a:r>
              <a:rPr lang="en-US">
                <a:solidFill>
                  <a:srgbClr val="000000"/>
                </a:solidFill>
                <a:ea typeface="+mn-lt"/>
                <a:cs typeface="+mn-lt"/>
              </a:rPr>
              <a:t>Trainings, reference guides, and other resources are available for community-based organizations and other partners with information about the Residential Assistance for Families in Transition (RAFT) program</a:t>
            </a:r>
            <a:endParaRPr lang="en-US"/>
          </a:p>
        </p:txBody>
      </p:sp>
      <p:pic>
        <p:nvPicPr>
          <p:cNvPr id="7" name="Picture 6" descr="RAFT Public Resource and Training Portal">
            <a:extLst>
              <a:ext uri="{FF2B5EF4-FFF2-40B4-BE49-F238E27FC236}">
                <a16:creationId xmlns:a16="http://schemas.microsoft.com/office/drawing/2014/main" id="{C993AB05-1AA0-3D45-6010-7C7B1E07C05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498013" y="1409246"/>
            <a:ext cx="5385300" cy="3885956"/>
          </a:xfrm>
          <a:prstGeom prst="rect">
            <a:avLst/>
          </a:prstGeom>
          <a:effectLst>
            <a:outerShdw blurRad="50800" dist="38100" dir="2700000" algn="tl" rotWithShape="0">
              <a:prstClr val="black">
                <a:alpha val="40000"/>
              </a:prstClr>
            </a:outerShdw>
          </a:effectLst>
        </p:spPr>
      </p:pic>
      <p:sp>
        <p:nvSpPr>
          <p:cNvPr id="23" name="Oval 9">
            <a:extLst>
              <a:ext uri="{FF2B5EF4-FFF2-40B4-BE49-F238E27FC236}">
                <a16:creationId xmlns:a16="http://schemas.microsoft.com/office/drawing/2014/main" id="{35CDF391-197A-4880-AF6C-251B0F568A3C}"/>
              </a:ext>
              <a:ext uri="{C183D7F6-B498-43B3-948B-1728B52AA6E4}">
                <adec:decorative xmlns:adec="http://schemas.microsoft.com/office/drawing/2017/decorative" val="1"/>
              </a:ext>
            </a:extLst>
          </p:cNvPr>
          <p:cNvSpPr>
            <a:spLocks noChangeArrowheads="1"/>
          </p:cNvSpPr>
          <p:nvPr/>
        </p:nvSpPr>
        <p:spPr bwMode="auto">
          <a:xfrm>
            <a:off x="308687" y="3160549"/>
            <a:ext cx="457200" cy="457200"/>
          </a:xfrm>
          <a:prstGeom prst="ellipse">
            <a:avLst/>
          </a:prstGeom>
          <a:solidFill>
            <a:schemeClr val="accent1">
              <a:lumMod val="60000"/>
              <a:lumOff val="40000"/>
            </a:schemeClr>
          </a:solidFill>
          <a:ln w="57150" cap="rnd">
            <a:solidFill>
              <a:schemeClr val="accent1">
                <a:lumMod val="60000"/>
                <a:lumOff val="40000"/>
              </a:schemeClr>
            </a:solidFill>
            <a:prstDash val="solid"/>
            <a:miter lim="800000"/>
            <a:headEnd type="none" w="sm" len="sm"/>
            <a:tailEnd type="none"/>
          </a:ln>
        </p:spPr>
        <p:txBody>
          <a:bodyPr vert="horz" wrap="square" lIns="91440" tIns="45720" rIns="91440" bIns="45720" numCol="1" anchor="ctr" anchorCtr="0" compatLnSpc="1">
            <a:prstTxWarp prst="textNoShape">
              <a:avLst/>
            </a:prstTxWarp>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AU" sz="2000" b="1">
                <a:solidFill>
                  <a:schemeClr val="bg1"/>
                </a:solidFill>
                <a:latin typeface="Gill Sans MT" panose="020B0502020104020203" pitchFamily="34" charset="0"/>
                <a:cs typeface="Gotham Medium" pitchFamily="2" charset="0"/>
              </a:rPr>
              <a:t>2</a:t>
            </a:r>
            <a:endParaRPr kumimoji="0" lang="en-AU" sz="2000" b="1" i="0" u="none" strike="noStrike" kern="1200" cap="none" spc="0" normalizeH="0" baseline="0" noProof="0">
              <a:ln>
                <a:noFill/>
              </a:ln>
              <a:solidFill>
                <a:schemeClr val="bg1"/>
              </a:solidFill>
              <a:effectLst/>
              <a:uLnTx/>
              <a:uFillTx/>
              <a:latin typeface="Gill Sans MT" panose="020B0502020104020203" pitchFamily="34" charset="0"/>
              <a:cs typeface="Gotham Medium" pitchFamily="2" charset="0"/>
            </a:endParaRPr>
          </a:p>
        </p:txBody>
      </p:sp>
      <p:sp>
        <p:nvSpPr>
          <p:cNvPr id="5" name="Rectangle 4">
            <a:extLst>
              <a:ext uri="{FF2B5EF4-FFF2-40B4-BE49-F238E27FC236}">
                <a16:creationId xmlns:a16="http://schemas.microsoft.com/office/drawing/2014/main" id="{10A69503-26D0-D05A-538B-6E0395155234}"/>
              </a:ext>
            </a:extLst>
          </p:cNvPr>
          <p:cNvSpPr/>
          <p:nvPr/>
        </p:nvSpPr>
        <p:spPr>
          <a:xfrm>
            <a:off x="1100202" y="3049839"/>
            <a:ext cx="5808797" cy="7755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spAutoFit/>
          </a:bodyPr>
          <a:lstStyle/>
          <a:p>
            <a:pPr marL="0" marR="0" lvl="1" indent="0" algn="l" defTabSz="457200" rtl="0" eaLnBrk="1" fontAlgn="auto" latinLnBrk="0" hangingPunct="1">
              <a:lnSpc>
                <a:spcPct val="90000"/>
              </a:lnSpc>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Gill Sans MT" panose="020B0502020104020203" pitchFamily="34" charset="0"/>
                <a:ea typeface="+mn-ea"/>
                <a:cs typeface="Helvetica Neue Light"/>
                <a:hlinkClick r:id="rId6"/>
              </a:rPr>
              <a:t>RAFT Eligibility Checker</a:t>
            </a:r>
            <a:endParaRPr kumimoji="0" lang="en-US" sz="2000" b="1" i="0" u="none" strike="noStrike" kern="1200" cap="none" spc="0" normalizeH="0" baseline="0" noProof="0">
              <a:ln>
                <a:noFill/>
              </a:ln>
              <a:solidFill>
                <a:prstClr val="black"/>
              </a:solidFill>
              <a:effectLst/>
              <a:uLnTx/>
              <a:uFillTx/>
              <a:latin typeface="Gill Sans MT" panose="020B0502020104020203" pitchFamily="34" charset="0"/>
              <a:ea typeface="+mn-ea"/>
              <a:cs typeface="Helvetica Neue Light"/>
            </a:endParaRPr>
          </a:p>
          <a:p>
            <a:pPr marL="0" lvl="1" defTabSz="457200">
              <a:lnSpc>
                <a:spcPct val="90000"/>
              </a:lnSpc>
              <a:defRPr/>
            </a:pPr>
            <a:r>
              <a:rPr lang="en-US">
                <a:solidFill>
                  <a:prstClr val="black"/>
                </a:solidFill>
                <a:latin typeface="Gill Sans MT" panose="020B0502020104020203" pitchFamily="34" charset="0"/>
                <a:cs typeface="Arial"/>
              </a:rPr>
              <a:t>Optional form that asks a few questions about your </a:t>
            </a:r>
          </a:p>
          <a:p>
            <a:pPr marL="0" lvl="1" defTabSz="457200">
              <a:lnSpc>
                <a:spcPct val="90000"/>
              </a:lnSpc>
              <a:defRPr/>
            </a:pPr>
            <a:r>
              <a:rPr lang="en-US">
                <a:solidFill>
                  <a:prstClr val="black"/>
                </a:solidFill>
                <a:latin typeface="Gill Sans MT" panose="020B0502020104020203" pitchFamily="34" charset="0"/>
                <a:cs typeface="Arial"/>
              </a:rPr>
              <a:t>client to see if they might be eligible for RAFT</a:t>
            </a:r>
          </a:p>
        </p:txBody>
      </p:sp>
      <p:sp>
        <p:nvSpPr>
          <p:cNvPr id="8" name="Oval 9">
            <a:extLst>
              <a:ext uri="{FF2B5EF4-FFF2-40B4-BE49-F238E27FC236}">
                <a16:creationId xmlns:a16="http://schemas.microsoft.com/office/drawing/2014/main" id="{99BDD2E6-8684-D9BB-E37F-D8306931247E}"/>
              </a:ext>
              <a:ext uri="{C183D7F6-B498-43B3-948B-1728B52AA6E4}">
                <adec:decorative xmlns:adec="http://schemas.microsoft.com/office/drawing/2017/decorative" val="1"/>
              </a:ext>
            </a:extLst>
          </p:cNvPr>
          <p:cNvSpPr>
            <a:spLocks noChangeArrowheads="1"/>
          </p:cNvSpPr>
          <p:nvPr/>
        </p:nvSpPr>
        <p:spPr bwMode="auto">
          <a:xfrm>
            <a:off x="308687" y="4235613"/>
            <a:ext cx="457200" cy="457200"/>
          </a:xfrm>
          <a:prstGeom prst="ellipse">
            <a:avLst/>
          </a:prstGeom>
          <a:solidFill>
            <a:schemeClr val="accent1">
              <a:lumMod val="60000"/>
              <a:lumOff val="40000"/>
            </a:schemeClr>
          </a:solidFill>
          <a:ln w="57150" cap="rnd">
            <a:solidFill>
              <a:schemeClr val="accent1">
                <a:lumMod val="60000"/>
                <a:lumOff val="40000"/>
              </a:schemeClr>
            </a:solidFill>
            <a:prstDash val="solid"/>
            <a:miter lim="800000"/>
            <a:headEnd type="none" w="sm" len="sm"/>
            <a:tailEnd type="none"/>
          </a:ln>
        </p:spPr>
        <p:txBody>
          <a:bodyPr vert="horz" wrap="square" lIns="91440" tIns="45720" rIns="91440" bIns="45720" numCol="1" anchor="ctr" anchorCtr="0" compatLnSpc="1">
            <a:prstTxWarp prst="textNoShape">
              <a:avLst/>
            </a:prstTxWarp>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a:ln>
                  <a:noFill/>
                </a:ln>
                <a:solidFill>
                  <a:schemeClr val="bg1"/>
                </a:solidFill>
                <a:effectLst/>
                <a:uLnTx/>
                <a:uFillTx/>
                <a:latin typeface="Gill Sans MT" panose="020B0502020104020203" pitchFamily="34" charset="0"/>
                <a:cs typeface="Gotham Medium" pitchFamily="2" charset="0"/>
              </a:rPr>
              <a:t>3</a:t>
            </a:r>
          </a:p>
        </p:txBody>
      </p:sp>
      <p:sp>
        <p:nvSpPr>
          <p:cNvPr id="9" name="Rectangle 8">
            <a:extLst>
              <a:ext uri="{FF2B5EF4-FFF2-40B4-BE49-F238E27FC236}">
                <a16:creationId xmlns:a16="http://schemas.microsoft.com/office/drawing/2014/main" id="{0C3674C3-1463-1993-8244-70ABD71FAF78}"/>
              </a:ext>
            </a:extLst>
          </p:cNvPr>
          <p:cNvSpPr/>
          <p:nvPr/>
        </p:nvSpPr>
        <p:spPr>
          <a:xfrm>
            <a:off x="1100202" y="4111054"/>
            <a:ext cx="5808797" cy="8032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spAutoFit/>
          </a:bodyPr>
          <a:lstStyle/>
          <a:p>
            <a:pPr marL="0" marR="0" lvl="1" indent="0" algn="l" defTabSz="457200" rtl="0" eaLnBrk="1" fontAlgn="auto" latinLnBrk="0" hangingPunct="1">
              <a:lnSpc>
                <a:spcPct val="90000"/>
              </a:lnSpc>
              <a:spcAft>
                <a:spcPts val="0"/>
              </a:spcAft>
              <a:buClrTx/>
              <a:buSzTx/>
              <a:buFontTx/>
              <a:buNone/>
              <a:tabLst/>
              <a:defRPr/>
            </a:pPr>
            <a:r>
              <a:rPr lang="en-US" sz="2000" b="1">
                <a:solidFill>
                  <a:prstClr val="black"/>
                </a:solidFill>
                <a:latin typeface="Gill Sans MT" panose="020B0502020104020203" pitchFamily="34" charset="0"/>
                <a:cs typeface="Arial"/>
              </a:rPr>
              <a:t>Housing Help Hub User Guides</a:t>
            </a:r>
          </a:p>
          <a:p>
            <a:pPr marL="0" marR="0" lvl="1" indent="0" algn="l" defTabSz="457200" rtl="0" eaLnBrk="1" fontAlgn="auto" latinLnBrk="0" hangingPunct="1">
              <a:lnSpc>
                <a:spcPct val="90000"/>
              </a:lnSpc>
              <a:spcAft>
                <a:spcPts val="0"/>
              </a:spcAft>
              <a:buClrTx/>
              <a:buSzTx/>
              <a:buFontTx/>
              <a:buNone/>
              <a:tabLst/>
              <a:defRPr/>
            </a:pPr>
            <a:r>
              <a:rPr lang="en-US">
                <a:solidFill>
                  <a:prstClr val="black"/>
                </a:solidFill>
                <a:latin typeface="Gill Sans MT" panose="020B0502020104020203" pitchFamily="34" charset="0"/>
                <a:cs typeface="Arial"/>
                <a:hlinkClick r:id="rId7"/>
              </a:rPr>
              <a:t>Tenant Portal Reference Guide</a:t>
            </a:r>
            <a:endParaRPr lang="en-US">
              <a:solidFill>
                <a:prstClr val="black"/>
              </a:solidFill>
              <a:latin typeface="Gill Sans MT" panose="020B0502020104020203" pitchFamily="34" charset="0"/>
              <a:cs typeface="Arial"/>
            </a:endParaRPr>
          </a:p>
          <a:p>
            <a:pPr marL="0" marR="0" lvl="1" indent="0" algn="l" defTabSz="457200" rtl="0" eaLnBrk="1" fontAlgn="auto" latinLnBrk="0" hangingPunct="1">
              <a:lnSpc>
                <a:spcPct val="90000"/>
              </a:lnSpc>
              <a:spcAft>
                <a:spcPts val="0"/>
              </a:spcAft>
              <a:buClrTx/>
              <a:buSzTx/>
              <a:buFontTx/>
              <a:buNone/>
              <a:tabLst/>
              <a:defRPr/>
            </a:pPr>
            <a:r>
              <a:rPr lang="en-US">
                <a:solidFill>
                  <a:prstClr val="black"/>
                </a:solidFill>
                <a:latin typeface="Gill Sans MT" panose="020B0502020104020203" pitchFamily="34" charset="0"/>
                <a:cs typeface="Arial"/>
                <a:hlinkClick r:id="rId8"/>
              </a:rPr>
              <a:t>Landlord Portal Reference Guide</a:t>
            </a:r>
            <a:endParaRPr lang="en-US">
              <a:solidFill>
                <a:prstClr val="black"/>
              </a:solidFill>
              <a:latin typeface="Gill Sans MT" panose="020B0502020104020203" pitchFamily="34" charset="0"/>
              <a:cs typeface="Arial"/>
            </a:endParaRPr>
          </a:p>
        </p:txBody>
      </p:sp>
      <p:sp>
        <p:nvSpPr>
          <p:cNvPr id="12" name="Oval 9">
            <a:extLst>
              <a:ext uri="{FF2B5EF4-FFF2-40B4-BE49-F238E27FC236}">
                <a16:creationId xmlns:a16="http://schemas.microsoft.com/office/drawing/2014/main" id="{049F89E3-F668-F516-D8D3-0CE6C32B2D49}"/>
              </a:ext>
              <a:ext uri="{C183D7F6-B498-43B3-948B-1728B52AA6E4}">
                <adec:decorative xmlns:adec="http://schemas.microsoft.com/office/drawing/2017/decorative" val="1"/>
              </a:ext>
            </a:extLst>
          </p:cNvPr>
          <p:cNvSpPr>
            <a:spLocks noChangeArrowheads="1"/>
          </p:cNvSpPr>
          <p:nvPr/>
        </p:nvSpPr>
        <p:spPr bwMode="auto">
          <a:xfrm>
            <a:off x="308687" y="5342244"/>
            <a:ext cx="457200" cy="457200"/>
          </a:xfrm>
          <a:prstGeom prst="ellipse">
            <a:avLst/>
          </a:prstGeom>
          <a:solidFill>
            <a:schemeClr val="accent1">
              <a:lumMod val="60000"/>
              <a:lumOff val="40000"/>
            </a:schemeClr>
          </a:solidFill>
          <a:ln w="57150" cap="rnd">
            <a:solidFill>
              <a:schemeClr val="accent1">
                <a:lumMod val="60000"/>
                <a:lumOff val="40000"/>
              </a:schemeClr>
            </a:solidFill>
            <a:prstDash val="solid"/>
            <a:miter lim="800000"/>
            <a:headEnd type="none" w="sm" len="sm"/>
            <a:tailEnd type="none"/>
          </a:ln>
        </p:spPr>
        <p:txBody>
          <a:bodyPr vert="horz" wrap="square" lIns="91440" tIns="45720" rIns="91440" bIns="45720" numCol="1" anchor="ctr" anchorCtr="0" compatLnSpc="1">
            <a:prstTxWarp prst="textNoShape">
              <a:avLst/>
            </a:prstTxWarp>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AU" sz="2000" b="1">
                <a:solidFill>
                  <a:schemeClr val="bg1"/>
                </a:solidFill>
                <a:latin typeface="Gill Sans MT" panose="020B0502020104020203" pitchFamily="34" charset="0"/>
                <a:cs typeface="Gotham Medium" pitchFamily="2" charset="0"/>
              </a:rPr>
              <a:t>4</a:t>
            </a:r>
            <a:endParaRPr kumimoji="0" lang="en-AU" sz="2000" b="1" i="0" u="none" strike="noStrike" kern="1200" cap="none" spc="0" normalizeH="0" baseline="0" noProof="0">
              <a:ln>
                <a:noFill/>
              </a:ln>
              <a:solidFill>
                <a:schemeClr val="bg1"/>
              </a:solidFill>
              <a:effectLst/>
              <a:uLnTx/>
              <a:uFillTx/>
              <a:latin typeface="Gill Sans MT" panose="020B0502020104020203" pitchFamily="34" charset="0"/>
              <a:cs typeface="Gotham Medium" pitchFamily="2" charset="0"/>
            </a:endParaRPr>
          </a:p>
        </p:txBody>
      </p:sp>
      <p:sp>
        <p:nvSpPr>
          <p:cNvPr id="14" name="Rectangle 13">
            <a:extLst>
              <a:ext uri="{FF2B5EF4-FFF2-40B4-BE49-F238E27FC236}">
                <a16:creationId xmlns:a16="http://schemas.microsoft.com/office/drawing/2014/main" id="{F8086D81-1673-B677-9D93-47AA97C6B2A0}"/>
              </a:ext>
            </a:extLst>
          </p:cNvPr>
          <p:cNvSpPr/>
          <p:nvPr/>
        </p:nvSpPr>
        <p:spPr>
          <a:xfrm>
            <a:off x="1100202" y="5231534"/>
            <a:ext cx="5808797" cy="7755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spAutoFit/>
          </a:bodyPr>
          <a:lstStyle/>
          <a:p>
            <a:pPr marL="0" marR="0" lvl="1" indent="0" algn="l" defTabSz="457200" rtl="0" eaLnBrk="1" fontAlgn="auto" latinLnBrk="0" hangingPunct="1">
              <a:lnSpc>
                <a:spcPct val="90000"/>
              </a:lnSpc>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Gill Sans MT" panose="020B0502020104020203" pitchFamily="34" charset="0"/>
                <a:ea typeface="+mn-ea"/>
                <a:cs typeface="Helvetica Neue Light"/>
              </a:rPr>
              <a:t>Regional Administering Agencies (RAAs)</a:t>
            </a:r>
          </a:p>
          <a:p>
            <a:pPr marL="0" lvl="1" defTabSz="457200">
              <a:lnSpc>
                <a:spcPct val="90000"/>
              </a:lnSpc>
              <a:defRPr/>
            </a:pPr>
            <a:r>
              <a:rPr lang="en-US">
                <a:solidFill>
                  <a:prstClr val="black"/>
                </a:solidFill>
                <a:latin typeface="Gill Sans MT" panose="020B0502020104020203" pitchFamily="34" charset="0"/>
                <a:cs typeface="Arial"/>
              </a:rPr>
              <a:t>For case-specific questions, please reach out to the </a:t>
            </a:r>
            <a:r>
              <a:rPr lang="en-US">
                <a:solidFill>
                  <a:prstClr val="black"/>
                </a:solidFill>
                <a:latin typeface="Gill Sans MT" panose="020B0502020104020203" pitchFamily="34" charset="0"/>
                <a:cs typeface="Arial"/>
                <a:hlinkClick r:id="rId9"/>
              </a:rPr>
              <a:t>RAA</a:t>
            </a:r>
            <a:r>
              <a:rPr lang="en-US">
                <a:solidFill>
                  <a:prstClr val="black"/>
                </a:solidFill>
                <a:latin typeface="Gill Sans MT" panose="020B0502020104020203" pitchFamily="34" charset="0"/>
                <a:cs typeface="Arial"/>
              </a:rPr>
              <a:t> processing your application </a:t>
            </a:r>
          </a:p>
        </p:txBody>
      </p:sp>
      <p:sp>
        <p:nvSpPr>
          <p:cNvPr id="6" name="Slide Number Placeholder 5">
            <a:extLst>
              <a:ext uri="{FF2B5EF4-FFF2-40B4-BE49-F238E27FC236}">
                <a16:creationId xmlns:a16="http://schemas.microsoft.com/office/drawing/2014/main" id="{A21815BF-3A62-42F3-AC34-7351094BD7A3}"/>
              </a:ext>
            </a:extLst>
          </p:cNvPr>
          <p:cNvSpPr>
            <a:spLocks noGrp="1"/>
          </p:cNvSpPr>
          <p:nvPr>
            <p:ph type="sldNum" sz="quarter" idx="12"/>
          </p:nvPr>
        </p:nvSpPr>
        <p:spPr>
          <a:xfrm>
            <a:off x="9154772" y="6335713"/>
            <a:ext cx="28448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239AC-B64B-47D9-9A99-24B0D39D1C15}" type="slidenum">
              <a:rPr kumimoji="0" lang="en-US" sz="900" b="0" i="0" u="none" strike="noStrike" kern="1200" cap="none" spc="0" normalizeH="0" baseline="0" noProof="0" dirty="0" smtClean="0">
                <a:ln>
                  <a:noFill/>
                </a:ln>
                <a:solidFill>
                  <a:prstClr val="black">
                    <a:tint val="75000"/>
                  </a:prstClr>
                </a:solidFill>
                <a:effectLst/>
                <a:uLnTx/>
                <a:uFillTx/>
                <a:latin typeface="Gill Sans M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900" b="0" i="0" u="none" strike="noStrike" kern="1200" cap="none" spc="0" normalizeH="0" baseline="0" noProof="0">
              <a:ln>
                <a:noFill/>
              </a:ln>
              <a:solidFill>
                <a:prstClr val="black">
                  <a:tint val="75000"/>
                </a:prstClr>
              </a:solidFill>
              <a:effectLst/>
              <a:uLnTx/>
              <a:uFillTx/>
              <a:latin typeface="Gill Sans MT" pitchFamily="34" charset="0"/>
              <a:ea typeface="+mn-ea"/>
              <a:cs typeface="+mn-cs"/>
            </a:endParaRPr>
          </a:p>
        </p:txBody>
      </p:sp>
    </p:spTree>
    <p:custDataLst>
      <p:tags r:id="rId1"/>
    </p:custDataLst>
    <p:extLst>
      <p:ext uri="{BB962C8B-B14F-4D97-AF65-F5344CB8AC3E}">
        <p14:creationId xmlns:p14="http://schemas.microsoft.com/office/powerpoint/2010/main" val="326163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EABF-760A-4D66-86DC-1E326DB34183}"/>
              </a:ext>
            </a:extLst>
          </p:cNvPr>
          <p:cNvSpPr>
            <a:spLocks noGrp="1"/>
          </p:cNvSpPr>
          <p:nvPr>
            <p:ph type="title"/>
          </p:nvPr>
        </p:nvSpPr>
        <p:spPr/>
        <p:txBody>
          <a:bodyPr/>
          <a:lstStyle/>
          <a:p>
            <a:r>
              <a:rPr lang="en-US" dirty="0"/>
              <a:t>Training Objective</a:t>
            </a:r>
          </a:p>
        </p:txBody>
      </p:sp>
      <p:sp>
        <p:nvSpPr>
          <p:cNvPr id="3" name="TextBox 2">
            <a:extLst>
              <a:ext uri="{FF2B5EF4-FFF2-40B4-BE49-F238E27FC236}">
                <a16:creationId xmlns:a16="http://schemas.microsoft.com/office/drawing/2014/main" id="{31379023-9EE8-4996-8440-F1D2411A03DC}"/>
              </a:ext>
            </a:extLst>
          </p:cNvPr>
          <p:cNvSpPr txBox="1"/>
          <p:nvPr/>
        </p:nvSpPr>
        <p:spPr>
          <a:xfrm>
            <a:off x="323840" y="1620833"/>
            <a:ext cx="1760418"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F497D"/>
                </a:solidFill>
                <a:effectLst/>
                <a:uLnTx/>
                <a:uFillTx/>
                <a:latin typeface="Gill Sans MT" panose="020B0502020104020203" pitchFamily="34" charset="0"/>
                <a:ea typeface="+mn-ea"/>
                <a:cs typeface="+mn-cs"/>
              </a:rPr>
              <a:t>Purpose</a:t>
            </a:r>
          </a:p>
        </p:txBody>
      </p:sp>
      <p:grpSp>
        <p:nvGrpSpPr>
          <p:cNvPr id="15" name="Group 45" descr="Paper in a file box">
            <a:extLst>
              <a:ext uri="{FF2B5EF4-FFF2-40B4-BE49-F238E27FC236}">
                <a16:creationId xmlns:a16="http://schemas.microsoft.com/office/drawing/2014/main" id="{419E9221-CCD0-497F-BF2B-0C9E75D34BB7}"/>
              </a:ext>
            </a:extLst>
          </p:cNvPr>
          <p:cNvGrpSpPr>
            <a:grpSpLocks noChangeAspect="1"/>
          </p:cNvGrpSpPr>
          <p:nvPr/>
        </p:nvGrpSpPr>
        <p:grpSpPr bwMode="auto">
          <a:xfrm>
            <a:off x="789006" y="2387048"/>
            <a:ext cx="651292" cy="617970"/>
            <a:chOff x="5505" y="448"/>
            <a:chExt cx="430" cy="408"/>
          </a:xfrm>
          <a:solidFill>
            <a:schemeClr val="tx2"/>
          </a:solidFill>
        </p:grpSpPr>
        <p:sp>
          <p:nvSpPr>
            <p:cNvPr id="16" name="Freeform 46">
              <a:extLst>
                <a:ext uri="{FF2B5EF4-FFF2-40B4-BE49-F238E27FC236}">
                  <a16:creationId xmlns:a16="http://schemas.microsoft.com/office/drawing/2014/main" id="{CB63E413-045D-4A2F-B0D4-F2CA003C11FE}"/>
                </a:ext>
              </a:extLst>
            </p:cNvPr>
            <p:cNvSpPr>
              <a:spLocks/>
            </p:cNvSpPr>
            <p:nvPr/>
          </p:nvSpPr>
          <p:spPr bwMode="auto">
            <a:xfrm>
              <a:off x="5596" y="448"/>
              <a:ext cx="248" cy="248"/>
            </a:xfrm>
            <a:custGeom>
              <a:avLst/>
              <a:gdLst>
                <a:gd name="T0" fmla="*/ 162 w 168"/>
                <a:gd name="T1" fmla="*/ 168 h 168"/>
                <a:gd name="T2" fmla="*/ 156 w 168"/>
                <a:gd name="T3" fmla="*/ 162 h 168"/>
                <a:gd name="T4" fmla="*/ 156 w 168"/>
                <a:gd name="T5" fmla="*/ 12 h 168"/>
                <a:gd name="T6" fmla="*/ 12 w 168"/>
                <a:gd name="T7" fmla="*/ 12 h 168"/>
                <a:gd name="T8" fmla="*/ 12 w 168"/>
                <a:gd name="T9" fmla="*/ 162 h 168"/>
                <a:gd name="T10" fmla="*/ 6 w 168"/>
                <a:gd name="T11" fmla="*/ 168 h 168"/>
                <a:gd name="T12" fmla="*/ 0 w 168"/>
                <a:gd name="T13" fmla="*/ 162 h 168"/>
                <a:gd name="T14" fmla="*/ 0 w 168"/>
                <a:gd name="T15" fmla="*/ 6 h 168"/>
                <a:gd name="T16" fmla="*/ 6 w 168"/>
                <a:gd name="T17" fmla="*/ 0 h 168"/>
                <a:gd name="T18" fmla="*/ 162 w 168"/>
                <a:gd name="T19" fmla="*/ 0 h 168"/>
                <a:gd name="T20" fmla="*/ 168 w 168"/>
                <a:gd name="T21" fmla="*/ 6 h 168"/>
                <a:gd name="T22" fmla="*/ 168 w 168"/>
                <a:gd name="T23" fmla="*/ 162 h 168"/>
                <a:gd name="T24" fmla="*/ 162 w 168"/>
                <a:gd name="T25"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168">
                  <a:moveTo>
                    <a:pt x="162" y="168"/>
                  </a:moveTo>
                  <a:cubicBezTo>
                    <a:pt x="159" y="168"/>
                    <a:pt x="156" y="166"/>
                    <a:pt x="156" y="162"/>
                  </a:cubicBezTo>
                  <a:cubicBezTo>
                    <a:pt x="156" y="12"/>
                    <a:pt x="156" y="12"/>
                    <a:pt x="156" y="12"/>
                  </a:cubicBezTo>
                  <a:cubicBezTo>
                    <a:pt x="12" y="12"/>
                    <a:pt x="12" y="12"/>
                    <a:pt x="12" y="12"/>
                  </a:cubicBezTo>
                  <a:cubicBezTo>
                    <a:pt x="12" y="162"/>
                    <a:pt x="12" y="162"/>
                    <a:pt x="12" y="162"/>
                  </a:cubicBezTo>
                  <a:cubicBezTo>
                    <a:pt x="12" y="166"/>
                    <a:pt x="10" y="168"/>
                    <a:pt x="6" y="168"/>
                  </a:cubicBezTo>
                  <a:cubicBezTo>
                    <a:pt x="3" y="168"/>
                    <a:pt x="0" y="166"/>
                    <a:pt x="0" y="162"/>
                  </a:cubicBezTo>
                  <a:cubicBezTo>
                    <a:pt x="0" y="6"/>
                    <a:pt x="0" y="6"/>
                    <a:pt x="0" y="6"/>
                  </a:cubicBezTo>
                  <a:cubicBezTo>
                    <a:pt x="0" y="3"/>
                    <a:pt x="3" y="0"/>
                    <a:pt x="6" y="0"/>
                  </a:cubicBezTo>
                  <a:cubicBezTo>
                    <a:pt x="162" y="0"/>
                    <a:pt x="162" y="0"/>
                    <a:pt x="162" y="0"/>
                  </a:cubicBezTo>
                  <a:cubicBezTo>
                    <a:pt x="166" y="0"/>
                    <a:pt x="168" y="3"/>
                    <a:pt x="168" y="6"/>
                  </a:cubicBezTo>
                  <a:cubicBezTo>
                    <a:pt x="168" y="162"/>
                    <a:pt x="168" y="162"/>
                    <a:pt x="168" y="162"/>
                  </a:cubicBezTo>
                  <a:cubicBezTo>
                    <a:pt x="168" y="166"/>
                    <a:pt x="166" y="168"/>
                    <a:pt x="162"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7" name="Freeform 47">
              <a:extLst>
                <a:ext uri="{FF2B5EF4-FFF2-40B4-BE49-F238E27FC236}">
                  <a16:creationId xmlns:a16="http://schemas.microsoft.com/office/drawing/2014/main" id="{3EB45923-C27F-4F52-A48E-67DD37BAC1E0}"/>
                </a:ext>
              </a:extLst>
            </p:cNvPr>
            <p:cNvSpPr>
              <a:spLocks/>
            </p:cNvSpPr>
            <p:nvPr/>
          </p:nvSpPr>
          <p:spPr bwMode="auto">
            <a:xfrm>
              <a:off x="5649" y="501"/>
              <a:ext cx="35"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3" y="12"/>
                    <a:pt x="0" y="10"/>
                    <a:pt x="0" y="6"/>
                  </a:cubicBezTo>
                  <a:cubicBezTo>
                    <a:pt x="0" y="3"/>
                    <a:pt x="3" y="0"/>
                    <a:pt x="6" y="0"/>
                  </a:cubicBezTo>
                  <a:cubicBezTo>
                    <a:pt x="18" y="0"/>
                    <a:pt x="18" y="0"/>
                    <a:pt x="18" y="0"/>
                  </a:cubicBezTo>
                  <a:cubicBezTo>
                    <a:pt x="22" y="0"/>
                    <a:pt x="24" y="3"/>
                    <a:pt x="24" y="6"/>
                  </a:cubicBezTo>
                  <a:cubicBezTo>
                    <a:pt x="24" y="10"/>
                    <a:pt x="22"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8" name="Freeform 48">
              <a:extLst>
                <a:ext uri="{FF2B5EF4-FFF2-40B4-BE49-F238E27FC236}">
                  <a16:creationId xmlns:a16="http://schemas.microsoft.com/office/drawing/2014/main" id="{599FAAAC-59C5-4DF0-8020-C686B193FB2D}"/>
                </a:ext>
              </a:extLst>
            </p:cNvPr>
            <p:cNvSpPr>
              <a:spLocks/>
            </p:cNvSpPr>
            <p:nvPr/>
          </p:nvSpPr>
          <p:spPr bwMode="auto">
            <a:xfrm>
              <a:off x="5684" y="537"/>
              <a:ext cx="107" cy="17"/>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70" y="0"/>
                    <a:pt x="72" y="3"/>
                    <a:pt x="72" y="6"/>
                  </a:cubicBezTo>
                  <a:cubicBezTo>
                    <a:pt x="72" y="10"/>
                    <a:pt x="70"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9" name="Freeform 49">
              <a:extLst>
                <a:ext uri="{FF2B5EF4-FFF2-40B4-BE49-F238E27FC236}">
                  <a16:creationId xmlns:a16="http://schemas.microsoft.com/office/drawing/2014/main" id="{04E4BC0B-3693-4767-8078-72B8AEDDA0A6}"/>
                </a:ext>
              </a:extLst>
            </p:cNvPr>
            <p:cNvSpPr>
              <a:spLocks/>
            </p:cNvSpPr>
            <p:nvPr/>
          </p:nvSpPr>
          <p:spPr bwMode="auto">
            <a:xfrm>
              <a:off x="5649" y="572"/>
              <a:ext cx="142" cy="18"/>
            </a:xfrm>
            <a:custGeom>
              <a:avLst/>
              <a:gdLst>
                <a:gd name="T0" fmla="*/ 90 w 96"/>
                <a:gd name="T1" fmla="*/ 12 h 12"/>
                <a:gd name="T2" fmla="*/ 6 w 96"/>
                <a:gd name="T3" fmla="*/ 12 h 12"/>
                <a:gd name="T4" fmla="*/ 0 w 96"/>
                <a:gd name="T5" fmla="*/ 6 h 12"/>
                <a:gd name="T6" fmla="*/ 6 w 96"/>
                <a:gd name="T7" fmla="*/ 0 h 12"/>
                <a:gd name="T8" fmla="*/ 90 w 96"/>
                <a:gd name="T9" fmla="*/ 0 h 12"/>
                <a:gd name="T10" fmla="*/ 96 w 96"/>
                <a:gd name="T11" fmla="*/ 6 h 12"/>
                <a:gd name="T12" fmla="*/ 90 w 9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96" h="12">
                  <a:moveTo>
                    <a:pt x="90" y="12"/>
                  </a:moveTo>
                  <a:cubicBezTo>
                    <a:pt x="6" y="12"/>
                    <a:pt x="6" y="12"/>
                    <a:pt x="6" y="12"/>
                  </a:cubicBezTo>
                  <a:cubicBezTo>
                    <a:pt x="3" y="12"/>
                    <a:pt x="0" y="10"/>
                    <a:pt x="0" y="6"/>
                  </a:cubicBezTo>
                  <a:cubicBezTo>
                    <a:pt x="0" y="3"/>
                    <a:pt x="3" y="0"/>
                    <a:pt x="6" y="0"/>
                  </a:cubicBezTo>
                  <a:cubicBezTo>
                    <a:pt x="90" y="0"/>
                    <a:pt x="90" y="0"/>
                    <a:pt x="90" y="0"/>
                  </a:cubicBezTo>
                  <a:cubicBezTo>
                    <a:pt x="94" y="0"/>
                    <a:pt x="96" y="3"/>
                    <a:pt x="96" y="6"/>
                  </a:cubicBezTo>
                  <a:cubicBezTo>
                    <a:pt x="96" y="10"/>
                    <a:pt x="94"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0" name="Freeform 50">
              <a:extLst>
                <a:ext uri="{FF2B5EF4-FFF2-40B4-BE49-F238E27FC236}">
                  <a16:creationId xmlns:a16="http://schemas.microsoft.com/office/drawing/2014/main" id="{0D85F07B-EA1A-4378-A0D1-3C88646187FF}"/>
                </a:ext>
              </a:extLst>
            </p:cNvPr>
            <p:cNvSpPr>
              <a:spLocks/>
            </p:cNvSpPr>
            <p:nvPr/>
          </p:nvSpPr>
          <p:spPr bwMode="auto">
            <a:xfrm>
              <a:off x="5649" y="608"/>
              <a:ext cx="142" cy="17"/>
            </a:xfrm>
            <a:custGeom>
              <a:avLst/>
              <a:gdLst>
                <a:gd name="T0" fmla="*/ 90 w 96"/>
                <a:gd name="T1" fmla="*/ 12 h 12"/>
                <a:gd name="T2" fmla="*/ 6 w 96"/>
                <a:gd name="T3" fmla="*/ 12 h 12"/>
                <a:gd name="T4" fmla="*/ 0 w 96"/>
                <a:gd name="T5" fmla="*/ 6 h 12"/>
                <a:gd name="T6" fmla="*/ 6 w 96"/>
                <a:gd name="T7" fmla="*/ 0 h 12"/>
                <a:gd name="T8" fmla="*/ 90 w 96"/>
                <a:gd name="T9" fmla="*/ 0 h 12"/>
                <a:gd name="T10" fmla="*/ 96 w 96"/>
                <a:gd name="T11" fmla="*/ 6 h 12"/>
                <a:gd name="T12" fmla="*/ 90 w 9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96" h="12">
                  <a:moveTo>
                    <a:pt x="90" y="12"/>
                  </a:moveTo>
                  <a:cubicBezTo>
                    <a:pt x="6" y="12"/>
                    <a:pt x="6" y="12"/>
                    <a:pt x="6" y="12"/>
                  </a:cubicBezTo>
                  <a:cubicBezTo>
                    <a:pt x="3" y="12"/>
                    <a:pt x="0" y="10"/>
                    <a:pt x="0" y="6"/>
                  </a:cubicBezTo>
                  <a:cubicBezTo>
                    <a:pt x="0" y="3"/>
                    <a:pt x="3" y="0"/>
                    <a:pt x="6" y="0"/>
                  </a:cubicBezTo>
                  <a:cubicBezTo>
                    <a:pt x="90" y="0"/>
                    <a:pt x="90" y="0"/>
                    <a:pt x="90" y="0"/>
                  </a:cubicBezTo>
                  <a:cubicBezTo>
                    <a:pt x="94" y="0"/>
                    <a:pt x="96" y="3"/>
                    <a:pt x="96" y="6"/>
                  </a:cubicBezTo>
                  <a:cubicBezTo>
                    <a:pt x="96" y="10"/>
                    <a:pt x="94"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1" name="Freeform 51" descr="Document in a file box">
              <a:extLst>
                <a:ext uri="{FF2B5EF4-FFF2-40B4-BE49-F238E27FC236}">
                  <a16:creationId xmlns:a16="http://schemas.microsoft.com/office/drawing/2014/main" id="{FEFD4D51-CDA6-4CEE-9598-7E2B4E68C386}"/>
                </a:ext>
              </a:extLst>
            </p:cNvPr>
            <p:cNvSpPr>
              <a:spLocks/>
            </p:cNvSpPr>
            <p:nvPr/>
          </p:nvSpPr>
          <p:spPr bwMode="auto">
            <a:xfrm>
              <a:off x="5649" y="643"/>
              <a:ext cx="142" cy="18"/>
            </a:xfrm>
            <a:custGeom>
              <a:avLst/>
              <a:gdLst>
                <a:gd name="T0" fmla="*/ 90 w 96"/>
                <a:gd name="T1" fmla="*/ 12 h 12"/>
                <a:gd name="T2" fmla="*/ 6 w 96"/>
                <a:gd name="T3" fmla="*/ 12 h 12"/>
                <a:gd name="T4" fmla="*/ 0 w 96"/>
                <a:gd name="T5" fmla="*/ 6 h 12"/>
                <a:gd name="T6" fmla="*/ 6 w 96"/>
                <a:gd name="T7" fmla="*/ 0 h 12"/>
                <a:gd name="T8" fmla="*/ 90 w 96"/>
                <a:gd name="T9" fmla="*/ 0 h 12"/>
                <a:gd name="T10" fmla="*/ 96 w 96"/>
                <a:gd name="T11" fmla="*/ 6 h 12"/>
                <a:gd name="T12" fmla="*/ 90 w 9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96" h="12">
                  <a:moveTo>
                    <a:pt x="90" y="12"/>
                  </a:moveTo>
                  <a:cubicBezTo>
                    <a:pt x="6" y="12"/>
                    <a:pt x="6" y="12"/>
                    <a:pt x="6" y="12"/>
                  </a:cubicBezTo>
                  <a:cubicBezTo>
                    <a:pt x="3" y="12"/>
                    <a:pt x="0" y="10"/>
                    <a:pt x="0" y="6"/>
                  </a:cubicBezTo>
                  <a:cubicBezTo>
                    <a:pt x="0" y="3"/>
                    <a:pt x="3" y="0"/>
                    <a:pt x="6" y="0"/>
                  </a:cubicBezTo>
                  <a:cubicBezTo>
                    <a:pt x="90" y="0"/>
                    <a:pt x="90" y="0"/>
                    <a:pt x="90" y="0"/>
                  </a:cubicBezTo>
                  <a:cubicBezTo>
                    <a:pt x="94" y="0"/>
                    <a:pt x="96" y="3"/>
                    <a:pt x="96" y="6"/>
                  </a:cubicBezTo>
                  <a:cubicBezTo>
                    <a:pt x="96" y="10"/>
                    <a:pt x="94"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2" name="Freeform 52">
              <a:extLst>
                <a:ext uri="{FF2B5EF4-FFF2-40B4-BE49-F238E27FC236}">
                  <a16:creationId xmlns:a16="http://schemas.microsoft.com/office/drawing/2014/main" id="{D631C140-9CC7-4CDF-879F-5FC89679B5A3}"/>
                </a:ext>
              </a:extLst>
            </p:cNvPr>
            <p:cNvSpPr>
              <a:spLocks noEditPoints="1"/>
            </p:cNvSpPr>
            <p:nvPr/>
          </p:nvSpPr>
          <p:spPr bwMode="auto">
            <a:xfrm>
              <a:off x="5507" y="714"/>
              <a:ext cx="426" cy="142"/>
            </a:xfrm>
            <a:custGeom>
              <a:avLst/>
              <a:gdLst>
                <a:gd name="T0" fmla="*/ 282 w 288"/>
                <a:gd name="T1" fmla="*/ 96 h 96"/>
                <a:gd name="T2" fmla="*/ 6 w 288"/>
                <a:gd name="T3" fmla="*/ 96 h 96"/>
                <a:gd name="T4" fmla="*/ 0 w 288"/>
                <a:gd name="T5" fmla="*/ 90 h 96"/>
                <a:gd name="T6" fmla="*/ 0 w 288"/>
                <a:gd name="T7" fmla="*/ 6 h 96"/>
                <a:gd name="T8" fmla="*/ 6 w 288"/>
                <a:gd name="T9" fmla="*/ 0 h 96"/>
                <a:gd name="T10" fmla="*/ 96 w 288"/>
                <a:gd name="T11" fmla="*/ 0 h 96"/>
                <a:gd name="T12" fmla="*/ 102 w 288"/>
                <a:gd name="T13" fmla="*/ 6 h 96"/>
                <a:gd name="T14" fmla="*/ 102 w 288"/>
                <a:gd name="T15" fmla="*/ 18 h 96"/>
                <a:gd name="T16" fmla="*/ 120 w 288"/>
                <a:gd name="T17" fmla="*/ 36 h 96"/>
                <a:gd name="T18" fmla="*/ 174 w 288"/>
                <a:gd name="T19" fmla="*/ 36 h 96"/>
                <a:gd name="T20" fmla="*/ 192 w 288"/>
                <a:gd name="T21" fmla="*/ 18 h 96"/>
                <a:gd name="T22" fmla="*/ 192 w 288"/>
                <a:gd name="T23" fmla="*/ 6 h 96"/>
                <a:gd name="T24" fmla="*/ 198 w 288"/>
                <a:gd name="T25" fmla="*/ 0 h 96"/>
                <a:gd name="T26" fmla="*/ 282 w 288"/>
                <a:gd name="T27" fmla="*/ 0 h 96"/>
                <a:gd name="T28" fmla="*/ 288 w 288"/>
                <a:gd name="T29" fmla="*/ 6 h 96"/>
                <a:gd name="T30" fmla="*/ 288 w 288"/>
                <a:gd name="T31" fmla="*/ 90 h 96"/>
                <a:gd name="T32" fmla="*/ 282 w 288"/>
                <a:gd name="T33" fmla="*/ 96 h 96"/>
                <a:gd name="T34" fmla="*/ 12 w 288"/>
                <a:gd name="T35" fmla="*/ 84 h 96"/>
                <a:gd name="T36" fmla="*/ 276 w 288"/>
                <a:gd name="T37" fmla="*/ 84 h 96"/>
                <a:gd name="T38" fmla="*/ 276 w 288"/>
                <a:gd name="T39" fmla="*/ 12 h 96"/>
                <a:gd name="T40" fmla="*/ 204 w 288"/>
                <a:gd name="T41" fmla="*/ 12 h 96"/>
                <a:gd name="T42" fmla="*/ 204 w 288"/>
                <a:gd name="T43" fmla="*/ 18 h 96"/>
                <a:gd name="T44" fmla="*/ 174 w 288"/>
                <a:gd name="T45" fmla="*/ 48 h 96"/>
                <a:gd name="T46" fmla="*/ 120 w 288"/>
                <a:gd name="T47" fmla="*/ 48 h 96"/>
                <a:gd name="T48" fmla="*/ 90 w 288"/>
                <a:gd name="T49" fmla="*/ 18 h 96"/>
                <a:gd name="T50" fmla="*/ 90 w 288"/>
                <a:gd name="T51" fmla="*/ 12 h 96"/>
                <a:gd name="T52" fmla="*/ 12 w 288"/>
                <a:gd name="T53" fmla="*/ 12 h 96"/>
                <a:gd name="T54" fmla="*/ 12 w 288"/>
                <a:gd name="T55" fmla="*/ 8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8" h="96">
                  <a:moveTo>
                    <a:pt x="282" y="96"/>
                  </a:moveTo>
                  <a:cubicBezTo>
                    <a:pt x="6" y="96"/>
                    <a:pt x="6" y="96"/>
                    <a:pt x="6" y="96"/>
                  </a:cubicBezTo>
                  <a:cubicBezTo>
                    <a:pt x="3" y="96"/>
                    <a:pt x="0" y="94"/>
                    <a:pt x="0" y="90"/>
                  </a:cubicBezTo>
                  <a:cubicBezTo>
                    <a:pt x="0" y="6"/>
                    <a:pt x="0" y="6"/>
                    <a:pt x="0" y="6"/>
                  </a:cubicBezTo>
                  <a:cubicBezTo>
                    <a:pt x="0" y="3"/>
                    <a:pt x="3" y="0"/>
                    <a:pt x="6" y="0"/>
                  </a:cubicBezTo>
                  <a:cubicBezTo>
                    <a:pt x="96" y="0"/>
                    <a:pt x="96" y="0"/>
                    <a:pt x="96" y="0"/>
                  </a:cubicBezTo>
                  <a:cubicBezTo>
                    <a:pt x="100" y="0"/>
                    <a:pt x="102" y="3"/>
                    <a:pt x="102" y="6"/>
                  </a:cubicBezTo>
                  <a:cubicBezTo>
                    <a:pt x="102" y="18"/>
                    <a:pt x="102" y="18"/>
                    <a:pt x="102" y="18"/>
                  </a:cubicBezTo>
                  <a:cubicBezTo>
                    <a:pt x="102" y="28"/>
                    <a:pt x="110" y="36"/>
                    <a:pt x="120" y="36"/>
                  </a:cubicBezTo>
                  <a:cubicBezTo>
                    <a:pt x="174" y="36"/>
                    <a:pt x="174" y="36"/>
                    <a:pt x="174" y="36"/>
                  </a:cubicBezTo>
                  <a:cubicBezTo>
                    <a:pt x="184" y="36"/>
                    <a:pt x="192" y="28"/>
                    <a:pt x="192" y="18"/>
                  </a:cubicBezTo>
                  <a:cubicBezTo>
                    <a:pt x="192" y="6"/>
                    <a:pt x="192" y="6"/>
                    <a:pt x="192" y="6"/>
                  </a:cubicBezTo>
                  <a:cubicBezTo>
                    <a:pt x="192" y="3"/>
                    <a:pt x="195" y="0"/>
                    <a:pt x="198" y="0"/>
                  </a:cubicBezTo>
                  <a:cubicBezTo>
                    <a:pt x="282" y="0"/>
                    <a:pt x="282" y="0"/>
                    <a:pt x="282" y="0"/>
                  </a:cubicBezTo>
                  <a:cubicBezTo>
                    <a:pt x="286" y="0"/>
                    <a:pt x="288" y="3"/>
                    <a:pt x="288" y="6"/>
                  </a:cubicBezTo>
                  <a:cubicBezTo>
                    <a:pt x="288" y="90"/>
                    <a:pt x="288" y="90"/>
                    <a:pt x="288" y="90"/>
                  </a:cubicBezTo>
                  <a:cubicBezTo>
                    <a:pt x="288" y="94"/>
                    <a:pt x="286" y="96"/>
                    <a:pt x="282" y="96"/>
                  </a:cubicBezTo>
                  <a:close/>
                  <a:moveTo>
                    <a:pt x="12" y="84"/>
                  </a:moveTo>
                  <a:cubicBezTo>
                    <a:pt x="276" y="84"/>
                    <a:pt x="276" y="84"/>
                    <a:pt x="276" y="84"/>
                  </a:cubicBezTo>
                  <a:cubicBezTo>
                    <a:pt x="276" y="12"/>
                    <a:pt x="276" y="12"/>
                    <a:pt x="276" y="12"/>
                  </a:cubicBezTo>
                  <a:cubicBezTo>
                    <a:pt x="204" y="12"/>
                    <a:pt x="204" y="12"/>
                    <a:pt x="204" y="12"/>
                  </a:cubicBezTo>
                  <a:cubicBezTo>
                    <a:pt x="204" y="18"/>
                    <a:pt x="204" y="18"/>
                    <a:pt x="204" y="18"/>
                  </a:cubicBezTo>
                  <a:cubicBezTo>
                    <a:pt x="204" y="35"/>
                    <a:pt x="191" y="48"/>
                    <a:pt x="174" y="48"/>
                  </a:cubicBezTo>
                  <a:cubicBezTo>
                    <a:pt x="120" y="48"/>
                    <a:pt x="120" y="48"/>
                    <a:pt x="120" y="48"/>
                  </a:cubicBezTo>
                  <a:cubicBezTo>
                    <a:pt x="104" y="48"/>
                    <a:pt x="90" y="35"/>
                    <a:pt x="90" y="18"/>
                  </a:cubicBezTo>
                  <a:cubicBezTo>
                    <a:pt x="90" y="12"/>
                    <a:pt x="90" y="12"/>
                    <a:pt x="90" y="12"/>
                  </a:cubicBezTo>
                  <a:cubicBezTo>
                    <a:pt x="12" y="12"/>
                    <a:pt x="12" y="12"/>
                    <a:pt x="12" y="12"/>
                  </a:cubicBezTo>
                  <a:lnTo>
                    <a:pt x="12"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3" name="Freeform 53">
              <a:extLst>
                <a:ext uri="{FF2B5EF4-FFF2-40B4-BE49-F238E27FC236}">
                  <a16:creationId xmlns:a16="http://schemas.microsoft.com/office/drawing/2014/main" id="{902ACF1D-8F05-432B-9A26-AE10D03C620C}"/>
                </a:ext>
              </a:extLst>
            </p:cNvPr>
            <p:cNvSpPr>
              <a:spLocks/>
            </p:cNvSpPr>
            <p:nvPr/>
          </p:nvSpPr>
          <p:spPr bwMode="auto">
            <a:xfrm>
              <a:off x="5505" y="608"/>
              <a:ext cx="108" cy="124"/>
            </a:xfrm>
            <a:custGeom>
              <a:avLst/>
              <a:gdLst>
                <a:gd name="T0" fmla="*/ 7 w 73"/>
                <a:gd name="T1" fmla="*/ 84 h 84"/>
                <a:gd name="T2" fmla="*/ 4 w 73"/>
                <a:gd name="T3" fmla="*/ 83 h 84"/>
                <a:gd name="T4" fmla="*/ 2 w 73"/>
                <a:gd name="T5" fmla="*/ 75 h 84"/>
                <a:gd name="T6" fmla="*/ 44 w 73"/>
                <a:gd name="T7" fmla="*/ 3 h 84"/>
                <a:gd name="T8" fmla="*/ 49 w 73"/>
                <a:gd name="T9" fmla="*/ 0 h 84"/>
                <a:gd name="T10" fmla="*/ 67 w 73"/>
                <a:gd name="T11" fmla="*/ 0 h 84"/>
                <a:gd name="T12" fmla="*/ 73 w 73"/>
                <a:gd name="T13" fmla="*/ 6 h 84"/>
                <a:gd name="T14" fmla="*/ 67 w 73"/>
                <a:gd name="T15" fmla="*/ 12 h 84"/>
                <a:gd name="T16" fmla="*/ 53 w 73"/>
                <a:gd name="T17" fmla="*/ 12 h 84"/>
                <a:gd name="T18" fmla="*/ 12 w 73"/>
                <a:gd name="T19" fmla="*/ 81 h 84"/>
                <a:gd name="T20" fmla="*/ 7 w 73"/>
                <a:gd name="T2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84">
                  <a:moveTo>
                    <a:pt x="7" y="84"/>
                  </a:moveTo>
                  <a:cubicBezTo>
                    <a:pt x="6" y="84"/>
                    <a:pt x="5" y="84"/>
                    <a:pt x="4" y="83"/>
                  </a:cubicBezTo>
                  <a:cubicBezTo>
                    <a:pt x="1" y="82"/>
                    <a:pt x="0" y="78"/>
                    <a:pt x="2" y="75"/>
                  </a:cubicBezTo>
                  <a:cubicBezTo>
                    <a:pt x="44" y="3"/>
                    <a:pt x="44" y="3"/>
                    <a:pt x="44" y="3"/>
                  </a:cubicBezTo>
                  <a:cubicBezTo>
                    <a:pt x="45" y="1"/>
                    <a:pt x="47" y="0"/>
                    <a:pt x="49" y="0"/>
                  </a:cubicBezTo>
                  <a:cubicBezTo>
                    <a:pt x="67" y="0"/>
                    <a:pt x="67" y="0"/>
                    <a:pt x="67" y="0"/>
                  </a:cubicBezTo>
                  <a:cubicBezTo>
                    <a:pt x="71" y="0"/>
                    <a:pt x="73" y="3"/>
                    <a:pt x="73" y="6"/>
                  </a:cubicBezTo>
                  <a:cubicBezTo>
                    <a:pt x="73" y="10"/>
                    <a:pt x="71" y="12"/>
                    <a:pt x="67" y="12"/>
                  </a:cubicBezTo>
                  <a:cubicBezTo>
                    <a:pt x="53" y="12"/>
                    <a:pt x="53" y="12"/>
                    <a:pt x="53" y="12"/>
                  </a:cubicBezTo>
                  <a:cubicBezTo>
                    <a:pt x="12" y="81"/>
                    <a:pt x="12" y="81"/>
                    <a:pt x="12" y="81"/>
                  </a:cubicBezTo>
                  <a:cubicBezTo>
                    <a:pt x="11" y="83"/>
                    <a:pt x="9" y="84"/>
                    <a:pt x="7"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4" name="Freeform 54">
              <a:extLst>
                <a:ext uri="{FF2B5EF4-FFF2-40B4-BE49-F238E27FC236}">
                  <a16:creationId xmlns:a16="http://schemas.microsoft.com/office/drawing/2014/main" id="{323C5A6F-6F41-4CC5-A7F7-52159FD9B793}"/>
                </a:ext>
              </a:extLst>
            </p:cNvPr>
            <p:cNvSpPr>
              <a:spLocks/>
            </p:cNvSpPr>
            <p:nvPr/>
          </p:nvSpPr>
          <p:spPr bwMode="auto">
            <a:xfrm>
              <a:off x="5827" y="608"/>
              <a:ext cx="108" cy="124"/>
            </a:xfrm>
            <a:custGeom>
              <a:avLst/>
              <a:gdLst>
                <a:gd name="T0" fmla="*/ 66 w 73"/>
                <a:gd name="T1" fmla="*/ 84 h 84"/>
                <a:gd name="T2" fmla="*/ 61 w 73"/>
                <a:gd name="T3" fmla="*/ 81 h 84"/>
                <a:gd name="T4" fmla="*/ 21 w 73"/>
                <a:gd name="T5" fmla="*/ 12 h 84"/>
                <a:gd name="T6" fmla="*/ 6 w 73"/>
                <a:gd name="T7" fmla="*/ 12 h 84"/>
                <a:gd name="T8" fmla="*/ 0 w 73"/>
                <a:gd name="T9" fmla="*/ 6 h 84"/>
                <a:gd name="T10" fmla="*/ 6 w 73"/>
                <a:gd name="T11" fmla="*/ 0 h 84"/>
                <a:gd name="T12" fmla="*/ 24 w 73"/>
                <a:gd name="T13" fmla="*/ 0 h 84"/>
                <a:gd name="T14" fmla="*/ 29 w 73"/>
                <a:gd name="T15" fmla="*/ 3 h 84"/>
                <a:gd name="T16" fmla="*/ 71 w 73"/>
                <a:gd name="T17" fmla="*/ 75 h 84"/>
                <a:gd name="T18" fmla="*/ 69 w 73"/>
                <a:gd name="T19" fmla="*/ 83 h 84"/>
                <a:gd name="T20" fmla="*/ 66 w 73"/>
                <a:gd name="T2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84">
                  <a:moveTo>
                    <a:pt x="66" y="84"/>
                  </a:moveTo>
                  <a:cubicBezTo>
                    <a:pt x="64" y="84"/>
                    <a:pt x="62" y="83"/>
                    <a:pt x="61" y="81"/>
                  </a:cubicBezTo>
                  <a:cubicBezTo>
                    <a:pt x="21" y="12"/>
                    <a:pt x="21" y="12"/>
                    <a:pt x="21" y="12"/>
                  </a:cubicBezTo>
                  <a:cubicBezTo>
                    <a:pt x="6" y="12"/>
                    <a:pt x="6" y="12"/>
                    <a:pt x="6" y="12"/>
                  </a:cubicBezTo>
                  <a:cubicBezTo>
                    <a:pt x="3" y="12"/>
                    <a:pt x="0" y="10"/>
                    <a:pt x="0" y="6"/>
                  </a:cubicBezTo>
                  <a:cubicBezTo>
                    <a:pt x="0" y="3"/>
                    <a:pt x="3" y="0"/>
                    <a:pt x="6" y="0"/>
                  </a:cubicBezTo>
                  <a:cubicBezTo>
                    <a:pt x="24" y="0"/>
                    <a:pt x="24" y="0"/>
                    <a:pt x="24" y="0"/>
                  </a:cubicBezTo>
                  <a:cubicBezTo>
                    <a:pt x="26" y="0"/>
                    <a:pt x="28" y="1"/>
                    <a:pt x="29" y="3"/>
                  </a:cubicBezTo>
                  <a:cubicBezTo>
                    <a:pt x="71" y="75"/>
                    <a:pt x="71" y="75"/>
                    <a:pt x="71" y="75"/>
                  </a:cubicBezTo>
                  <a:cubicBezTo>
                    <a:pt x="73" y="78"/>
                    <a:pt x="72" y="82"/>
                    <a:pt x="69" y="83"/>
                  </a:cubicBezTo>
                  <a:cubicBezTo>
                    <a:pt x="68" y="84"/>
                    <a:pt x="67" y="84"/>
                    <a:pt x="6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pSp>
      <p:sp>
        <p:nvSpPr>
          <p:cNvPr id="5" name="TextBox 4">
            <a:extLst>
              <a:ext uri="{FF2B5EF4-FFF2-40B4-BE49-F238E27FC236}">
                <a16:creationId xmlns:a16="http://schemas.microsoft.com/office/drawing/2014/main" id="{E0114791-7FC6-46ED-AE35-17438EAC0AAC}"/>
              </a:ext>
            </a:extLst>
          </p:cNvPr>
          <p:cNvSpPr txBox="1"/>
          <p:nvPr/>
        </p:nvSpPr>
        <p:spPr>
          <a:xfrm>
            <a:off x="2439488" y="1694550"/>
            <a:ext cx="9142912" cy="52322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kumimoji="0" lang="en-US" sz="2800" b="0" i="0" u="none" strike="noStrike" kern="1200" cap="none" spc="0" normalizeH="0" baseline="0" noProof="0">
                <a:ln>
                  <a:noFill/>
                </a:ln>
                <a:effectLst/>
                <a:uLnTx/>
                <a:uFillTx/>
                <a:latin typeface="Gill Sans MT" panose="020B0502020104020203"/>
                <a:ea typeface="+mn-ea"/>
                <a:cs typeface="+mn-cs"/>
              </a:rPr>
              <a:t>Discuss</a:t>
            </a:r>
            <a:r>
              <a:rPr lang="en-US" sz="2800">
                <a:latin typeface="Gill Sans MT" panose="020B0502020104020203"/>
              </a:rPr>
              <a:t> the </a:t>
            </a:r>
            <a:r>
              <a:rPr lang="en-US" sz="2800" b="1">
                <a:solidFill>
                  <a:schemeClr val="tx2"/>
                </a:solidFill>
                <a:latin typeface="Gill Sans MT" panose="020B0502020104020203"/>
              </a:rPr>
              <a:t>FY26</a:t>
            </a:r>
            <a:r>
              <a:rPr lang="en-US" sz="2800">
                <a:solidFill>
                  <a:schemeClr val="tx2"/>
                </a:solidFill>
                <a:latin typeface="Gill Sans MT" panose="020B0502020104020203"/>
              </a:rPr>
              <a:t> </a:t>
            </a:r>
            <a:r>
              <a:rPr lang="en-US" sz="2800" b="1">
                <a:solidFill>
                  <a:schemeClr val="tx2"/>
                </a:solidFill>
                <a:latin typeface="Gill Sans MT" panose="020B0502020104020203"/>
              </a:rPr>
              <a:t>RAFT Program</a:t>
            </a:r>
            <a:endParaRPr lang="en-US" sz="2800"/>
          </a:p>
        </p:txBody>
      </p:sp>
      <p:sp>
        <p:nvSpPr>
          <p:cNvPr id="7" name="Rectangle 6">
            <a:extLst>
              <a:ext uri="{FF2B5EF4-FFF2-40B4-BE49-F238E27FC236}">
                <a16:creationId xmlns:a16="http://schemas.microsoft.com/office/drawing/2014/main" id="{DBE7861F-9DD0-4A97-A266-95CA05ADE23C}"/>
              </a:ext>
              <a:ext uri="{C183D7F6-B498-43B3-948B-1728B52AA6E4}">
                <adec:decorative xmlns:adec="http://schemas.microsoft.com/office/drawing/2017/decorative" val="1"/>
              </a:ext>
            </a:extLst>
          </p:cNvPr>
          <p:cNvSpPr/>
          <p:nvPr/>
        </p:nvSpPr>
        <p:spPr>
          <a:xfrm>
            <a:off x="2520462" y="1679257"/>
            <a:ext cx="8785276" cy="954107"/>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1F497D"/>
              </a:solidFill>
              <a:effectLst/>
              <a:uLnTx/>
              <a:uFillTx/>
              <a:latin typeface="Gill Sans MT" panose="020B0502020104020203"/>
              <a:ea typeface="+mn-ea"/>
              <a:cs typeface="+mn-cs"/>
            </a:endParaRPr>
          </a:p>
        </p:txBody>
      </p:sp>
      <p:sp>
        <p:nvSpPr>
          <p:cNvPr id="14" name="TextBox 13">
            <a:extLst>
              <a:ext uri="{FF2B5EF4-FFF2-40B4-BE49-F238E27FC236}">
                <a16:creationId xmlns:a16="http://schemas.microsoft.com/office/drawing/2014/main" id="{7375558A-1EF7-4C56-ACF5-7F8698A85947}"/>
              </a:ext>
            </a:extLst>
          </p:cNvPr>
          <p:cNvSpPr txBox="1"/>
          <p:nvPr/>
        </p:nvSpPr>
        <p:spPr>
          <a:xfrm>
            <a:off x="590025" y="3866459"/>
            <a:ext cx="1090363"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F497D"/>
                </a:solidFill>
                <a:effectLst/>
                <a:uLnTx/>
                <a:uFillTx/>
                <a:latin typeface="Gill Sans MT" panose="020B0502020104020203" pitchFamily="34" charset="0"/>
                <a:ea typeface="+mn-ea"/>
                <a:cs typeface="+mn-cs"/>
              </a:rPr>
              <a:t>Goal</a:t>
            </a:r>
          </a:p>
        </p:txBody>
      </p:sp>
      <p:grpSp>
        <p:nvGrpSpPr>
          <p:cNvPr id="25" name="Group 83" descr="Stopwatch">
            <a:extLst>
              <a:ext uri="{FF2B5EF4-FFF2-40B4-BE49-F238E27FC236}">
                <a16:creationId xmlns:a16="http://schemas.microsoft.com/office/drawing/2014/main" id="{FDD24BEB-3C4A-4895-BE7A-17195C8264A8}"/>
              </a:ext>
            </a:extLst>
          </p:cNvPr>
          <p:cNvGrpSpPr>
            <a:grpSpLocks noChangeAspect="1"/>
          </p:cNvGrpSpPr>
          <p:nvPr/>
        </p:nvGrpSpPr>
        <p:grpSpPr bwMode="auto">
          <a:xfrm>
            <a:off x="812722" y="4579914"/>
            <a:ext cx="539627" cy="649072"/>
            <a:chOff x="6575" y="1719"/>
            <a:chExt cx="355" cy="427"/>
          </a:xfrm>
          <a:solidFill>
            <a:schemeClr val="tx2"/>
          </a:solidFill>
        </p:grpSpPr>
        <p:sp>
          <p:nvSpPr>
            <p:cNvPr id="26" name="Freeform 84">
              <a:extLst>
                <a:ext uri="{FF2B5EF4-FFF2-40B4-BE49-F238E27FC236}">
                  <a16:creationId xmlns:a16="http://schemas.microsoft.com/office/drawing/2014/main" id="{94646548-7345-4186-9908-7700F8174A24}"/>
                </a:ext>
              </a:extLst>
            </p:cNvPr>
            <p:cNvSpPr>
              <a:spLocks noEditPoints="1"/>
            </p:cNvSpPr>
            <p:nvPr/>
          </p:nvSpPr>
          <p:spPr bwMode="auto">
            <a:xfrm>
              <a:off x="6575" y="1790"/>
              <a:ext cx="355" cy="356"/>
            </a:xfrm>
            <a:custGeom>
              <a:avLst/>
              <a:gdLst>
                <a:gd name="T0" fmla="*/ 120 w 240"/>
                <a:gd name="T1" fmla="*/ 240 h 240"/>
                <a:gd name="T2" fmla="*/ 0 w 240"/>
                <a:gd name="T3" fmla="*/ 120 h 240"/>
                <a:gd name="T4" fmla="*/ 120 w 240"/>
                <a:gd name="T5" fmla="*/ 0 h 240"/>
                <a:gd name="T6" fmla="*/ 240 w 240"/>
                <a:gd name="T7" fmla="*/ 120 h 240"/>
                <a:gd name="T8" fmla="*/ 120 w 240"/>
                <a:gd name="T9" fmla="*/ 240 h 240"/>
                <a:gd name="T10" fmla="*/ 120 w 240"/>
                <a:gd name="T11" fmla="*/ 12 h 240"/>
                <a:gd name="T12" fmla="*/ 12 w 240"/>
                <a:gd name="T13" fmla="*/ 120 h 240"/>
                <a:gd name="T14" fmla="*/ 120 w 240"/>
                <a:gd name="T15" fmla="*/ 228 h 240"/>
                <a:gd name="T16" fmla="*/ 228 w 240"/>
                <a:gd name="T17" fmla="*/ 120 h 240"/>
                <a:gd name="T18" fmla="*/ 120 w 240"/>
                <a:gd name="T19" fmla="*/ 1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240">
                  <a:moveTo>
                    <a:pt x="120" y="240"/>
                  </a:moveTo>
                  <a:cubicBezTo>
                    <a:pt x="54" y="240"/>
                    <a:pt x="0" y="186"/>
                    <a:pt x="0" y="120"/>
                  </a:cubicBezTo>
                  <a:cubicBezTo>
                    <a:pt x="0" y="54"/>
                    <a:pt x="54" y="0"/>
                    <a:pt x="120" y="0"/>
                  </a:cubicBezTo>
                  <a:cubicBezTo>
                    <a:pt x="186" y="0"/>
                    <a:pt x="240" y="54"/>
                    <a:pt x="240" y="120"/>
                  </a:cubicBezTo>
                  <a:cubicBezTo>
                    <a:pt x="240" y="186"/>
                    <a:pt x="186" y="240"/>
                    <a:pt x="120" y="240"/>
                  </a:cubicBezTo>
                  <a:close/>
                  <a:moveTo>
                    <a:pt x="120" y="12"/>
                  </a:moveTo>
                  <a:cubicBezTo>
                    <a:pt x="60" y="12"/>
                    <a:pt x="12" y="60"/>
                    <a:pt x="12" y="120"/>
                  </a:cubicBezTo>
                  <a:cubicBezTo>
                    <a:pt x="12" y="179"/>
                    <a:pt x="60" y="228"/>
                    <a:pt x="120" y="228"/>
                  </a:cubicBezTo>
                  <a:cubicBezTo>
                    <a:pt x="179" y="228"/>
                    <a:pt x="228" y="179"/>
                    <a:pt x="228" y="120"/>
                  </a:cubicBezTo>
                  <a:cubicBezTo>
                    <a:pt x="228" y="60"/>
                    <a:pt x="179" y="12"/>
                    <a:pt x="12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7" name="Freeform 85">
              <a:extLst>
                <a:ext uri="{FF2B5EF4-FFF2-40B4-BE49-F238E27FC236}">
                  <a16:creationId xmlns:a16="http://schemas.microsoft.com/office/drawing/2014/main" id="{62671538-C0EF-4EB8-A5E0-0E178DBAC94B}"/>
                </a:ext>
              </a:extLst>
            </p:cNvPr>
            <p:cNvSpPr>
              <a:spLocks/>
            </p:cNvSpPr>
            <p:nvPr/>
          </p:nvSpPr>
          <p:spPr bwMode="auto">
            <a:xfrm>
              <a:off x="6690" y="1719"/>
              <a:ext cx="125" cy="18"/>
            </a:xfrm>
            <a:custGeom>
              <a:avLst/>
              <a:gdLst>
                <a:gd name="T0" fmla="*/ 78 w 84"/>
                <a:gd name="T1" fmla="*/ 12 h 12"/>
                <a:gd name="T2" fmla="*/ 6 w 84"/>
                <a:gd name="T3" fmla="*/ 12 h 12"/>
                <a:gd name="T4" fmla="*/ 0 w 84"/>
                <a:gd name="T5" fmla="*/ 6 h 12"/>
                <a:gd name="T6" fmla="*/ 6 w 84"/>
                <a:gd name="T7" fmla="*/ 0 h 12"/>
                <a:gd name="T8" fmla="*/ 78 w 84"/>
                <a:gd name="T9" fmla="*/ 0 h 12"/>
                <a:gd name="T10" fmla="*/ 84 w 84"/>
                <a:gd name="T11" fmla="*/ 6 h 12"/>
                <a:gd name="T12" fmla="*/ 78 w 8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84" h="12">
                  <a:moveTo>
                    <a:pt x="78" y="12"/>
                  </a:moveTo>
                  <a:cubicBezTo>
                    <a:pt x="6" y="12"/>
                    <a:pt x="6" y="12"/>
                    <a:pt x="6" y="12"/>
                  </a:cubicBezTo>
                  <a:cubicBezTo>
                    <a:pt x="3" y="12"/>
                    <a:pt x="0" y="9"/>
                    <a:pt x="0" y="6"/>
                  </a:cubicBezTo>
                  <a:cubicBezTo>
                    <a:pt x="0" y="3"/>
                    <a:pt x="3" y="0"/>
                    <a:pt x="6" y="0"/>
                  </a:cubicBezTo>
                  <a:cubicBezTo>
                    <a:pt x="78" y="0"/>
                    <a:pt x="78" y="0"/>
                    <a:pt x="78" y="0"/>
                  </a:cubicBezTo>
                  <a:cubicBezTo>
                    <a:pt x="81" y="0"/>
                    <a:pt x="84" y="3"/>
                    <a:pt x="84" y="6"/>
                  </a:cubicBezTo>
                  <a:cubicBezTo>
                    <a:pt x="84" y="9"/>
                    <a:pt x="81" y="12"/>
                    <a:pt x="7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8" name="Freeform 86">
              <a:extLst>
                <a:ext uri="{FF2B5EF4-FFF2-40B4-BE49-F238E27FC236}">
                  <a16:creationId xmlns:a16="http://schemas.microsoft.com/office/drawing/2014/main" id="{AC65D499-AE44-4888-89C9-B9EAA5A10DB0}"/>
                </a:ext>
              </a:extLst>
            </p:cNvPr>
            <p:cNvSpPr>
              <a:spLocks/>
            </p:cNvSpPr>
            <p:nvPr/>
          </p:nvSpPr>
          <p:spPr bwMode="auto">
            <a:xfrm>
              <a:off x="6862" y="1807"/>
              <a:ext cx="50" cy="50"/>
            </a:xfrm>
            <a:custGeom>
              <a:avLst/>
              <a:gdLst>
                <a:gd name="T0" fmla="*/ 6 w 34"/>
                <a:gd name="T1" fmla="*/ 34 h 34"/>
                <a:gd name="T2" fmla="*/ 2 w 34"/>
                <a:gd name="T3" fmla="*/ 32 h 34"/>
                <a:gd name="T4" fmla="*/ 2 w 34"/>
                <a:gd name="T5" fmla="*/ 24 h 34"/>
                <a:gd name="T6" fmla="*/ 24 w 34"/>
                <a:gd name="T7" fmla="*/ 3 h 34"/>
                <a:gd name="T8" fmla="*/ 32 w 34"/>
                <a:gd name="T9" fmla="*/ 3 h 34"/>
                <a:gd name="T10" fmla="*/ 32 w 34"/>
                <a:gd name="T11" fmla="*/ 11 h 34"/>
                <a:gd name="T12" fmla="*/ 11 w 34"/>
                <a:gd name="T13" fmla="*/ 32 h 34"/>
                <a:gd name="T14" fmla="*/ 6 w 34"/>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4">
                  <a:moveTo>
                    <a:pt x="6" y="34"/>
                  </a:moveTo>
                  <a:cubicBezTo>
                    <a:pt x="5" y="34"/>
                    <a:pt x="3" y="34"/>
                    <a:pt x="2" y="32"/>
                  </a:cubicBezTo>
                  <a:cubicBezTo>
                    <a:pt x="0" y="30"/>
                    <a:pt x="0" y="26"/>
                    <a:pt x="2" y="24"/>
                  </a:cubicBezTo>
                  <a:cubicBezTo>
                    <a:pt x="24" y="3"/>
                    <a:pt x="24" y="3"/>
                    <a:pt x="24" y="3"/>
                  </a:cubicBezTo>
                  <a:cubicBezTo>
                    <a:pt x="26" y="0"/>
                    <a:pt x="30" y="0"/>
                    <a:pt x="32" y="3"/>
                  </a:cubicBezTo>
                  <a:cubicBezTo>
                    <a:pt x="34" y="5"/>
                    <a:pt x="34" y="9"/>
                    <a:pt x="32" y="11"/>
                  </a:cubicBezTo>
                  <a:cubicBezTo>
                    <a:pt x="11" y="32"/>
                    <a:pt x="11" y="32"/>
                    <a:pt x="11" y="32"/>
                  </a:cubicBezTo>
                  <a:cubicBezTo>
                    <a:pt x="10" y="34"/>
                    <a:pt x="8" y="34"/>
                    <a:pt x="6"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9" name="Freeform 87">
              <a:extLst>
                <a:ext uri="{FF2B5EF4-FFF2-40B4-BE49-F238E27FC236}">
                  <a16:creationId xmlns:a16="http://schemas.microsoft.com/office/drawing/2014/main" id="{C932C72C-2138-409B-9A42-17D0B367DF82}"/>
                </a:ext>
              </a:extLst>
            </p:cNvPr>
            <p:cNvSpPr>
              <a:spLocks/>
            </p:cNvSpPr>
            <p:nvPr/>
          </p:nvSpPr>
          <p:spPr bwMode="auto">
            <a:xfrm>
              <a:off x="6717" y="1719"/>
              <a:ext cx="71" cy="89"/>
            </a:xfrm>
            <a:custGeom>
              <a:avLst/>
              <a:gdLst>
                <a:gd name="T0" fmla="*/ 42 w 48"/>
                <a:gd name="T1" fmla="*/ 60 h 60"/>
                <a:gd name="T2" fmla="*/ 36 w 48"/>
                <a:gd name="T3" fmla="*/ 54 h 60"/>
                <a:gd name="T4" fmla="*/ 36 w 48"/>
                <a:gd name="T5" fmla="*/ 12 h 60"/>
                <a:gd name="T6" fmla="*/ 12 w 48"/>
                <a:gd name="T7" fmla="*/ 12 h 60"/>
                <a:gd name="T8" fmla="*/ 12 w 48"/>
                <a:gd name="T9" fmla="*/ 54 h 60"/>
                <a:gd name="T10" fmla="*/ 6 w 48"/>
                <a:gd name="T11" fmla="*/ 60 h 60"/>
                <a:gd name="T12" fmla="*/ 0 w 48"/>
                <a:gd name="T13" fmla="*/ 54 h 60"/>
                <a:gd name="T14" fmla="*/ 0 w 48"/>
                <a:gd name="T15" fmla="*/ 6 h 60"/>
                <a:gd name="T16" fmla="*/ 6 w 48"/>
                <a:gd name="T17" fmla="*/ 0 h 60"/>
                <a:gd name="T18" fmla="*/ 42 w 48"/>
                <a:gd name="T19" fmla="*/ 0 h 60"/>
                <a:gd name="T20" fmla="*/ 48 w 48"/>
                <a:gd name="T21" fmla="*/ 6 h 60"/>
                <a:gd name="T22" fmla="*/ 48 w 48"/>
                <a:gd name="T23" fmla="*/ 54 h 60"/>
                <a:gd name="T24" fmla="*/ 42 w 48"/>
                <a:gd name="T2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0">
                  <a:moveTo>
                    <a:pt x="42" y="60"/>
                  </a:moveTo>
                  <a:cubicBezTo>
                    <a:pt x="39" y="60"/>
                    <a:pt x="36" y="58"/>
                    <a:pt x="36" y="54"/>
                  </a:cubicBezTo>
                  <a:cubicBezTo>
                    <a:pt x="36" y="12"/>
                    <a:pt x="36" y="12"/>
                    <a:pt x="36" y="12"/>
                  </a:cubicBezTo>
                  <a:cubicBezTo>
                    <a:pt x="12" y="12"/>
                    <a:pt x="12" y="12"/>
                    <a:pt x="12" y="12"/>
                  </a:cubicBezTo>
                  <a:cubicBezTo>
                    <a:pt x="12" y="54"/>
                    <a:pt x="12" y="54"/>
                    <a:pt x="12" y="54"/>
                  </a:cubicBezTo>
                  <a:cubicBezTo>
                    <a:pt x="12" y="58"/>
                    <a:pt x="9" y="60"/>
                    <a:pt x="6" y="60"/>
                  </a:cubicBezTo>
                  <a:cubicBezTo>
                    <a:pt x="3" y="60"/>
                    <a:pt x="0" y="58"/>
                    <a:pt x="0" y="54"/>
                  </a:cubicBezTo>
                  <a:cubicBezTo>
                    <a:pt x="0" y="6"/>
                    <a:pt x="0" y="6"/>
                    <a:pt x="0" y="6"/>
                  </a:cubicBezTo>
                  <a:cubicBezTo>
                    <a:pt x="0" y="3"/>
                    <a:pt x="3" y="0"/>
                    <a:pt x="6" y="0"/>
                  </a:cubicBezTo>
                  <a:cubicBezTo>
                    <a:pt x="42" y="0"/>
                    <a:pt x="42" y="0"/>
                    <a:pt x="42" y="0"/>
                  </a:cubicBezTo>
                  <a:cubicBezTo>
                    <a:pt x="45" y="0"/>
                    <a:pt x="48" y="3"/>
                    <a:pt x="48" y="6"/>
                  </a:cubicBezTo>
                  <a:cubicBezTo>
                    <a:pt x="48" y="54"/>
                    <a:pt x="48" y="54"/>
                    <a:pt x="48" y="54"/>
                  </a:cubicBezTo>
                  <a:cubicBezTo>
                    <a:pt x="48" y="58"/>
                    <a:pt x="45" y="60"/>
                    <a:pt x="4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30" name="Freeform 88">
              <a:extLst>
                <a:ext uri="{FF2B5EF4-FFF2-40B4-BE49-F238E27FC236}">
                  <a16:creationId xmlns:a16="http://schemas.microsoft.com/office/drawing/2014/main" id="{7AB01AB8-152A-4345-A7A8-DB884D049727}"/>
                </a:ext>
              </a:extLst>
            </p:cNvPr>
            <p:cNvSpPr>
              <a:spLocks/>
            </p:cNvSpPr>
            <p:nvPr/>
          </p:nvSpPr>
          <p:spPr bwMode="auto">
            <a:xfrm>
              <a:off x="6884" y="1798"/>
              <a:ext cx="37" cy="37"/>
            </a:xfrm>
            <a:custGeom>
              <a:avLst/>
              <a:gdLst>
                <a:gd name="T0" fmla="*/ 19 w 25"/>
                <a:gd name="T1" fmla="*/ 25 h 25"/>
                <a:gd name="T2" fmla="*/ 15 w 25"/>
                <a:gd name="T3" fmla="*/ 23 h 25"/>
                <a:gd name="T4" fmla="*/ 3 w 25"/>
                <a:gd name="T5" fmla="*/ 11 h 25"/>
                <a:gd name="T6" fmla="*/ 3 w 25"/>
                <a:gd name="T7" fmla="*/ 3 h 25"/>
                <a:gd name="T8" fmla="*/ 11 w 25"/>
                <a:gd name="T9" fmla="*/ 3 h 25"/>
                <a:gd name="T10" fmla="*/ 23 w 25"/>
                <a:gd name="T11" fmla="*/ 15 h 25"/>
                <a:gd name="T12" fmla="*/ 23 w 25"/>
                <a:gd name="T13" fmla="*/ 23 h 25"/>
                <a:gd name="T14" fmla="*/ 19 w 25"/>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5"/>
                  </a:moveTo>
                  <a:cubicBezTo>
                    <a:pt x="17" y="25"/>
                    <a:pt x="16" y="24"/>
                    <a:pt x="15" y="23"/>
                  </a:cubicBezTo>
                  <a:cubicBezTo>
                    <a:pt x="3" y="11"/>
                    <a:pt x="3" y="11"/>
                    <a:pt x="3" y="11"/>
                  </a:cubicBezTo>
                  <a:cubicBezTo>
                    <a:pt x="0" y="9"/>
                    <a:pt x="0" y="5"/>
                    <a:pt x="3" y="3"/>
                  </a:cubicBezTo>
                  <a:cubicBezTo>
                    <a:pt x="5" y="0"/>
                    <a:pt x="9" y="0"/>
                    <a:pt x="11" y="3"/>
                  </a:cubicBezTo>
                  <a:cubicBezTo>
                    <a:pt x="23" y="15"/>
                    <a:pt x="23" y="15"/>
                    <a:pt x="23" y="15"/>
                  </a:cubicBezTo>
                  <a:cubicBezTo>
                    <a:pt x="25" y="17"/>
                    <a:pt x="25" y="21"/>
                    <a:pt x="23" y="23"/>
                  </a:cubicBezTo>
                  <a:cubicBezTo>
                    <a:pt x="22" y="24"/>
                    <a:pt x="20" y="25"/>
                    <a:pt x="1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31" name="Freeform 89">
              <a:extLst>
                <a:ext uri="{FF2B5EF4-FFF2-40B4-BE49-F238E27FC236}">
                  <a16:creationId xmlns:a16="http://schemas.microsoft.com/office/drawing/2014/main" id="{09FC6794-3A11-4144-A024-FEE5C6505AD3}"/>
                </a:ext>
              </a:extLst>
            </p:cNvPr>
            <p:cNvSpPr>
              <a:spLocks/>
            </p:cNvSpPr>
            <p:nvPr/>
          </p:nvSpPr>
          <p:spPr bwMode="auto">
            <a:xfrm>
              <a:off x="6662" y="1878"/>
              <a:ext cx="99" cy="99"/>
            </a:xfrm>
            <a:custGeom>
              <a:avLst/>
              <a:gdLst>
                <a:gd name="T0" fmla="*/ 61 w 67"/>
                <a:gd name="T1" fmla="*/ 67 h 67"/>
                <a:gd name="T2" fmla="*/ 57 w 67"/>
                <a:gd name="T3" fmla="*/ 65 h 67"/>
                <a:gd name="T4" fmla="*/ 3 w 67"/>
                <a:gd name="T5" fmla="*/ 11 h 67"/>
                <a:gd name="T6" fmla="*/ 3 w 67"/>
                <a:gd name="T7" fmla="*/ 3 h 67"/>
                <a:gd name="T8" fmla="*/ 11 w 67"/>
                <a:gd name="T9" fmla="*/ 3 h 67"/>
                <a:gd name="T10" fmla="*/ 65 w 67"/>
                <a:gd name="T11" fmla="*/ 57 h 67"/>
                <a:gd name="T12" fmla="*/ 65 w 67"/>
                <a:gd name="T13" fmla="*/ 65 h 67"/>
                <a:gd name="T14" fmla="*/ 61 w 67"/>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7">
                  <a:moveTo>
                    <a:pt x="61" y="67"/>
                  </a:moveTo>
                  <a:cubicBezTo>
                    <a:pt x="59" y="67"/>
                    <a:pt x="58" y="66"/>
                    <a:pt x="57" y="65"/>
                  </a:cubicBezTo>
                  <a:cubicBezTo>
                    <a:pt x="3" y="11"/>
                    <a:pt x="3" y="11"/>
                    <a:pt x="3" y="11"/>
                  </a:cubicBezTo>
                  <a:cubicBezTo>
                    <a:pt x="0" y="9"/>
                    <a:pt x="0" y="5"/>
                    <a:pt x="3" y="3"/>
                  </a:cubicBezTo>
                  <a:cubicBezTo>
                    <a:pt x="5" y="0"/>
                    <a:pt x="9" y="0"/>
                    <a:pt x="11" y="3"/>
                  </a:cubicBezTo>
                  <a:cubicBezTo>
                    <a:pt x="65" y="57"/>
                    <a:pt x="65" y="57"/>
                    <a:pt x="65" y="57"/>
                  </a:cubicBezTo>
                  <a:cubicBezTo>
                    <a:pt x="67" y="59"/>
                    <a:pt x="67" y="63"/>
                    <a:pt x="65" y="65"/>
                  </a:cubicBezTo>
                  <a:cubicBezTo>
                    <a:pt x="64" y="66"/>
                    <a:pt x="62" y="67"/>
                    <a:pt x="61"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pSp>
      <p:sp>
        <p:nvSpPr>
          <p:cNvPr id="13" name="Content Placeholder 7">
            <a:extLst>
              <a:ext uri="{FF2B5EF4-FFF2-40B4-BE49-F238E27FC236}">
                <a16:creationId xmlns:a16="http://schemas.microsoft.com/office/drawing/2014/main" id="{77403F1D-51E2-4277-8B68-D980D5FE4AAD}"/>
              </a:ext>
            </a:extLst>
          </p:cNvPr>
          <p:cNvSpPr txBox="1">
            <a:spLocks/>
          </p:cNvSpPr>
          <p:nvPr/>
        </p:nvSpPr>
        <p:spPr>
          <a:xfrm>
            <a:off x="2388708" y="3894699"/>
            <a:ext cx="9244472" cy="1147837"/>
          </a:xfrm>
          <a:prstGeom prst="rect">
            <a:avLst/>
          </a:prstGeom>
        </p:spPr>
        <p:txBody>
          <a:bodyPr vert="horz" lIns="121899" tIns="60949" rIns="121899" bIns="60949" rtlCol="0" anchor="t">
            <a:normAutofit/>
          </a:bodyPr>
          <a:lst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defRPr/>
            </a:pPr>
            <a:r>
              <a:rPr kumimoji="0" lang="en-US" sz="2800" b="0" i="0" u="none" strike="noStrike" kern="1200" cap="none" spc="0" normalizeH="0" baseline="0" noProof="0">
                <a:ln>
                  <a:noFill/>
                </a:ln>
                <a:effectLst/>
                <a:uLnTx/>
                <a:uFillTx/>
                <a:latin typeface="Gill Sans MT" panose="020B0502020104020203"/>
                <a:ea typeface="+mn-ea"/>
                <a:cs typeface="+mn-cs"/>
              </a:rPr>
              <a:t>Provide </a:t>
            </a:r>
            <a:r>
              <a:rPr lang="en-US">
                <a:latin typeface="Gill Sans MT" panose="020B0502020104020203"/>
              </a:rPr>
              <a:t>community partners with</a:t>
            </a:r>
            <a:r>
              <a:rPr kumimoji="0" lang="en-US" sz="2800" b="0" i="0" u="none" strike="noStrike" kern="1200" cap="none" spc="0" normalizeH="0" baseline="0" noProof="0">
                <a:ln>
                  <a:noFill/>
                </a:ln>
                <a:effectLst/>
                <a:uLnTx/>
                <a:uFillTx/>
                <a:latin typeface="Gill Sans MT" panose="020B0502020104020203"/>
                <a:ea typeface="+mn-ea"/>
                <a:cs typeface="+mn-cs"/>
              </a:rPr>
              <a:t> </a:t>
            </a:r>
            <a:r>
              <a:rPr kumimoji="0" lang="en-US" sz="2800" b="1" i="0" u="none" strike="noStrike" kern="1200" cap="none" spc="0" normalizeH="0" baseline="0" noProof="0">
                <a:ln>
                  <a:noFill/>
                </a:ln>
                <a:solidFill>
                  <a:srgbClr val="1F497D"/>
                </a:solidFill>
                <a:effectLst/>
                <a:uLnTx/>
                <a:uFillTx/>
                <a:latin typeface="Gill Sans MT" panose="020B0502020104020203"/>
                <a:ea typeface="+mn-ea"/>
                <a:cs typeface="+mn-cs"/>
              </a:rPr>
              <a:t>guidance and continued</a:t>
            </a:r>
            <a:r>
              <a:rPr kumimoji="0" lang="en-US" sz="2800" b="1" i="0" u="none" strike="noStrike" kern="1200" cap="none" spc="0" normalizeH="0" baseline="0" noProof="0">
                <a:ln>
                  <a:noFill/>
                </a:ln>
                <a:effectLst/>
                <a:uLnTx/>
                <a:uFillTx/>
                <a:latin typeface="Gill Sans MT" panose="020B0502020104020203"/>
                <a:ea typeface="+mn-ea"/>
                <a:cs typeface="+mn-cs"/>
              </a:rPr>
              <a:t> </a:t>
            </a:r>
            <a:r>
              <a:rPr kumimoji="0" lang="en-US" sz="2800" b="1" i="0" u="none" strike="noStrike" kern="1200" cap="none" spc="0" normalizeH="0" baseline="0" noProof="0">
                <a:ln>
                  <a:noFill/>
                </a:ln>
                <a:solidFill>
                  <a:srgbClr val="1F497D"/>
                </a:solidFill>
                <a:effectLst/>
                <a:uLnTx/>
                <a:uFillTx/>
                <a:latin typeface="Gill Sans MT" panose="020B0502020104020203"/>
                <a:ea typeface="+mn-ea"/>
                <a:cs typeface="+mn-cs"/>
              </a:rPr>
              <a:t>support </a:t>
            </a:r>
            <a:r>
              <a:rPr kumimoji="0" lang="en-US" sz="2800" b="0" i="0" u="none" strike="noStrike" kern="1200" cap="none" spc="0" normalizeH="0" baseline="0" noProof="0">
                <a:ln>
                  <a:noFill/>
                </a:ln>
                <a:effectLst/>
                <a:uLnTx/>
                <a:uFillTx/>
                <a:latin typeface="Gill Sans MT" panose="020B0502020104020203"/>
                <a:ea typeface="+mn-ea"/>
                <a:cs typeface="+mn-cs"/>
              </a:rPr>
              <a:t>related to </a:t>
            </a:r>
            <a:r>
              <a:rPr lang="en-US">
                <a:latin typeface="Gill Sans MT" panose="020B0502020104020203"/>
              </a:rPr>
              <a:t>RAFT</a:t>
            </a:r>
            <a:endParaRPr lang="en-US" sz="2800" b="1" i="0" u="none" strike="noStrike" kern="1200" cap="none" spc="0" normalizeH="0" baseline="0" noProof="0">
              <a:ln>
                <a:noFill/>
              </a:ln>
              <a:effectLst/>
              <a:uLnTx/>
              <a:uFillTx/>
              <a:latin typeface="Gill Sans MT" panose="020B0502020104020203"/>
            </a:endParaRPr>
          </a:p>
        </p:txBody>
      </p:sp>
      <p:sp>
        <p:nvSpPr>
          <p:cNvPr id="33" name="Footer Placeholder 2">
            <a:extLst>
              <a:ext uri="{FF2B5EF4-FFF2-40B4-BE49-F238E27FC236}">
                <a16:creationId xmlns:a16="http://schemas.microsoft.com/office/drawing/2014/main" id="{0F75F6BF-BBD3-256C-F425-92BCACFA628E}"/>
              </a:ext>
              <a:ext uri="{C183D7F6-B498-43B3-948B-1728B52AA6E4}">
                <adec:decorative xmlns:adec="http://schemas.microsoft.com/office/drawing/2017/decorative" val="1"/>
              </a:ext>
            </a:extLst>
          </p:cNvPr>
          <p:cNvSpPr txBox="1">
            <a:spLocks/>
          </p:cNvSpPr>
          <p:nvPr/>
        </p:nvSpPr>
        <p:spPr>
          <a:xfrm>
            <a:off x="-277" y="6522465"/>
            <a:ext cx="12192557" cy="365125"/>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900">
              <a:solidFill>
                <a:srgbClr val="FF0000"/>
              </a:solidFill>
            </a:endParaRPr>
          </a:p>
        </p:txBody>
      </p:sp>
      <p:sp>
        <p:nvSpPr>
          <p:cNvPr id="4" name="Slide Number Placeholder 3">
            <a:extLst>
              <a:ext uri="{FF2B5EF4-FFF2-40B4-BE49-F238E27FC236}">
                <a16:creationId xmlns:a16="http://schemas.microsoft.com/office/drawing/2014/main" id="{97A39985-8FD7-41CB-A61F-7C9B6191C4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239AC-B64B-47D9-9A99-24B0D39D1C15}" type="slidenum">
              <a:rPr kumimoji="0" lang="en-US" sz="900" b="0" i="0" u="none" strike="noStrike" kern="1200" cap="none" spc="0" normalizeH="0" baseline="0" noProof="0" smtClean="0">
                <a:ln>
                  <a:noFill/>
                </a:ln>
                <a:solidFill>
                  <a:prstClr val="black">
                    <a:tint val="75000"/>
                  </a:prstClr>
                </a:solidFill>
                <a:effectLst/>
                <a:uLnTx/>
                <a:uFillTx/>
                <a:latin typeface="Gill Sans MT"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prstClr val="black">
                  <a:tint val="75000"/>
                </a:prstClr>
              </a:solidFill>
              <a:effectLst/>
              <a:uLnTx/>
              <a:uFillTx/>
              <a:latin typeface="Gill Sans MT" pitchFamily="34" charset="0"/>
              <a:ea typeface="+mn-ea"/>
              <a:cs typeface="+mn-cs"/>
            </a:endParaRPr>
          </a:p>
        </p:txBody>
      </p:sp>
    </p:spTree>
    <p:custDataLst>
      <p:tags r:id="rId1"/>
    </p:custDataLst>
    <p:extLst>
      <p:ext uri="{BB962C8B-B14F-4D97-AF65-F5344CB8AC3E}">
        <p14:creationId xmlns:p14="http://schemas.microsoft.com/office/powerpoint/2010/main" val="2437773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22A154B5-5807-4FA4-BAF9-89EAD0EC4CA1}"/>
              </a:ext>
            </a:extLst>
          </p:cNvPr>
          <p:cNvSpPr txBox="1">
            <a:spLocks noGrp="1"/>
          </p:cNvSpPr>
          <p:nvPr>
            <p:ph type="title" idx="4294967295"/>
          </p:nvPr>
        </p:nvSpPr>
        <p:spPr>
          <a:xfrm>
            <a:off x="1" y="-210072"/>
            <a:ext cx="3453902" cy="236874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l" defTabSz="914400" rtl="0" eaLnBrk="1" latinLnBrk="0" hangingPunct="1">
              <a:lnSpc>
                <a:spcPct val="90000"/>
              </a:lnSpc>
              <a:spcBef>
                <a:spcPct val="0"/>
              </a:spcBef>
              <a:buNone/>
              <a:defRPr sz="6000" b="1" kern="1200">
                <a:solidFill>
                  <a:schemeClr val="bg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ill Sans MT" panose="020B0502020104020203"/>
                <a:ea typeface="+mj-ea"/>
                <a:cs typeface="+mj-cs"/>
              </a:rPr>
              <a:t>Our</a:t>
            </a:r>
            <a:r>
              <a:rPr kumimoji="0" lang="en-US" sz="4800" b="1" i="0" u="none" strike="noStrike" kern="1200" cap="none" spc="0" normalizeH="0" noProof="0" dirty="0">
                <a:ln>
                  <a:noFill/>
                </a:ln>
                <a:solidFill>
                  <a:prstClr val="white"/>
                </a:solidFill>
                <a:effectLst/>
                <a:uLnTx/>
                <a:uFillTx/>
                <a:latin typeface="Gill Sans MT" panose="020B0502020104020203"/>
                <a:ea typeface="+mj-ea"/>
                <a:cs typeface="+mj-cs"/>
              </a:rPr>
              <a:t> </a:t>
            </a:r>
            <a:r>
              <a:rPr kumimoji="0" lang="en-US" sz="4800" b="1" i="0" u="none" strike="noStrike" kern="1200" cap="none" spc="0" normalizeH="0" baseline="0" noProof="0" dirty="0">
                <a:ln>
                  <a:noFill/>
                </a:ln>
                <a:solidFill>
                  <a:srgbClr val="E6E6E6"/>
                </a:solidFill>
                <a:effectLst/>
                <a:uLnTx/>
                <a:uFillTx/>
                <a:latin typeface="Gill Sans MT" panose="020B0502020104020203"/>
                <a:ea typeface="+mj-ea"/>
                <a:cs typeface="+mj-cs"/>
              </a:rPr>
              <a:t>Journey</a:t>
            </a:r>
            <a:r>
              <a:rPr kumimoji="0" lang="en-US" sz="4800" b="1" i="0" u="none" strike="noStrike" kern="1200" cap="none" spc="0" normalizeH="0" baseline="0" noProof="0" dirty="0">
                <a:ln>
                  <a:noFill/>
                </a:ln>
                <a:solidFill>
                  <a:prstClr val="white"/>
                </a:solidFill>
                <a:effectLst/>
                <a:uLnTx/>
                <a:uFillTx/>
                <a:latin typeface="Gill Sans MT" panose="020B0502020104020203"/>
                <a:ea typeface="+mj-ea"/>
                <a:cs typeface="+mj-cs"/>
              </a:rPr>
              <a:t> Today</a:t>
            </a:r>
          </a:p>
          <a:p>
            <a:pPr marL="0" marR="0" lvl="0" indent="0" algn="r" defTabSz="914400" rtl="0" eaLnBrk="1" fontAlgn="auto" latinLnBrk="0" hangingPunct="1">
              <a:lnSpc>
                <a:spcPct val="90000"/>
              </a:lnSpc>
              <a:spcBef>
                <a:spcPct val="0"/>
              </a:spcBef>
              <a:spcAft>
                <a:spcPts val="0"/>
              </a:spcAft>
              <a:buClrTx/>
              <a:buSzTx/>
              <a:buFontTx/>
              <a:buNone/>
              <a:tabLst/>
              <a:defRPr/>
            </a:pPr>
            <a:endParaRPr kumimoji="0" lang="en-US" sz="2700" b="1" i="0" u="none" strike="noStrike" kern="1200" cap="none" spc="0" normalizeH="0" baseline="0" noProof="0" dirty="0">
              <a:ln>
                <a:noFill/>
              </a:ln>
              <a:solidFill>
                <a:prstClr val="white"/>
              </a:solidFill>
              <a:effectLst/>
              <a:uLnTx/>
              <a:uFillTx/>
              <a:latin typeface="Gill Sans MT" panose="020B0502020104020203"/>
              <a:ea typeface="Montserrat" charset="0"/>
              <a:cs typeface="Montserrat" charset="0"/>
            </a:endParaRPr>
          </a:p>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Gill Sans MT" panose="020B0502020104020203"/>
                <a:ea typeface="Montserrat" charset="0"/>
                <a:cs typeface="Montserrat" charset="0"/>
              </a:rPr>
              <a:t>1 Hour</a:t>
            </a:r>
            <a:endParaRPr kumimoji="0" lang="en-US" sz="6000" b="1" i="0" u="none" strike="noStrike" kern="1200" cap="none" spc="0" normalizeH="0" baseline="0" noProof="0" dirty="0">
              <a:ln>
                <a:noFill/>
              </a:ln>
              <a:solidFill>
                <a:prstClr val="white"/>
              </a:solidFill>
              <a:effectLst/>
              <a:uLnTx/>
              <a:uFillTx/>
              <a:latin typeface="+mj-lt"/>
              <a:ea typeface="+mj-ea"/>
              <a:cs typeface="+mj-cs"/>
            </a:endParaRPr>
          </a:p>
        </p:txBody>
      </p:sp>
      <p:grpSp>
        <p:nvGrpSpPr>
          <p:cNvPr id="3" name="Group 2">
            <a:extLst>
              <a:ext uri="{FF2B5EF4-FFF2-40B4-BE49-F238E27FC236}">
                <a16:creationId xmlns:a16="http://schemas.microsoft.com/office/drawing/2014/main" id="{88B59DEE-C4D0-4E72-98B4-BABDDB6BAB1B}"/>
              </a:ext>
              <a:ext uri="{C183D7F6-B498-43B3-948B-1728B52AA6E4}">
                <adec:decorative xmlns:adec="http://schemas.microsoft.com/office/drawing/2017/decorative" val="1"/>
              </a:ext>
            </a:extLst>
          </p:cNvPr>
          <p:cNvGrpSpPr/>
          <p:nvPr/>
        </p:nvGrpSpPr>
        <p:grpSpPr>
          <a:xfrm>
            <a:off x="3676207" y="668251"/>
            <a:ext cx="7040880" cy="529551"/>
            <a:chOff x="3721742" y="1230117"/>
            <a:chExt cx="7040880" cy="529551"/>
          </a:xfrm>
        </p:grpSpPr>
        <p:sp>
          <p:nvSpPr>
            <p:cNvPr id="10" name="Rectangle 9">
              <a:extLst>
                <a:ext uri="{FF2B5EF4-FFF2-40B4-BE49-F238E27FC236}">
                  <a16:creationId xmlns:a16="http://schemas.microsoft.com/office/drawing/2014/main" id="{9A3F8EB9-C9EA-4574-B2DE-092758B45687}"/>
                </a:ext>
              </a:extLst>
            </p:cNvPr>
            <p:cNvSpPr/>
            <p:nvPr/>
          </p:nvSpPr>
          <p:spPr>
            <a:xfrm>
              <a:off x="3721742" y="1232514"/>
              <a:ext cx="7040880" cy="527154"/>
            </a:xfrm>
            <a:prstGeom prst="rect">
              <a:avLst/>
            </a:prstGeom>
            <a:solidFill>
              <a:schemeClr val="tx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9" name="Rectangle 18">
              <a:extLst>
                <a:ext uri="{FF2B5EF4-FFF2-40B4-BE49-F238E27FC236}">
                  <a16:creationId xmlns:a16="http://schemas.microsoft.com/office/drawing/2014/main" id="{18513FC6-CA02-4E21-95E8-4F27F3017B73}"/>
                </a:ext>
              </a:extLst>
            </p:cNvPr>
            <p:cNvSpPr/>
            <p:nvPr/>
          </p:nvSpPr>
          <p:spPr>
            <a:xfrm>
              <a:off x="4337201" y="1230117"/>
              <a:ext cx="6297410" cy="474425"/>
            </a:xfrm>
            <a:prstGeom prst="rect">
              <a:avLst/>
            </a:prstGeom>
            <a:noFill/>
          </p:spPr>
          <p:txBody>
            <a:bodyPr wrap="square" anchor="ctr">
              <a:spAutoFit/>
            </a:bodyPr>
            <a:lstStyle/>
            <a:p>
              <a:pPr marL="0" marR="0" lvl="0" indent="0" algn="l" defTabSz="457200" rtl="0" eaLnBrk="1" fontAlgn="auto" latinLnBrk="0" hangingPunct="1">
                <a:lnSpc>
                  <a:spcPts val="336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Gill Sans MT" panose="020B0502020104020203"/>
                  <a:ea typeface="+mn-ea"/>
                  <a:cs typeface="+mn-cs"/>
                </a:rPr>
                <a:t>Welcome, Goals, &amp; Objectives</a:t>
              </a:r>
            </a:p>
          </p:txBody>
        </p:sp>
      </p:grpSp>
      <p:grpSp>
        <p:nvGrpSpPr>
          <p:cNvPr id="118" name="Group 97" descr="Two checkmarks">
            <a:extLst>
              <a:ext uri="{FF2B5EF4-FFF2-40B4-BE49-F238E27FC236}">
                <a16:creationId xmlns:a16="http://schemas.microsoft.com/office/drawing/2014/main" id="{6AD7575D-EE7B-48E6-94CA-D1C2103CA6AF}"/>
              </a:ext>
            </a:extLst>
          </p:cNvPr>
          <p:cNvGrpSpPr>
            <a:grpSpLocks noChangeAspect="1"/>
          </p:cNvGrpSpPr>
          <p:nvPr/>
        </p:nvGrpSpPr>
        <p:grpSpPr bwMode="auto">
          <a:xfrm>
            <a:off x="3841605" y="770210"/>
            <a:ext cx="472922" cy="320438"/>
            <a:chOff x="354" y="3064"/>
            <a:chExt cx="428" cy="290"/>
          </a:xfrm>
          <a:solidFill>
            <a:srgbClr val="FFFFFF"/>
          </a:solidFill>
        </p:grpSpPr>
        <p:sp>
          <p:nvSpPr>
            <p:cNvPr id="119" name="Freeform 98">
              <a:extLst>
                <a:ext uri="{FF2B5EF4-FFF2-40B4-BE49-F238E27FC236}">
                  <a16:creationId xmlns:a16="http://schemas.microsoft.com/office/drawing/2014/main" id="{B40FA5AE-2332-48B4-ADE4-85F87232D92E}"/>
                </a:ext>
              </a:extLst>
            </p:cNvPr>
            <p:cNvSpPr>
              <a:spLocks/>
            </p:cNvSpPr>
            <p:nvPr/>
          </p:nvSpPr>
          <p:spPr bwMode="auto">
            <a:xfrm>
              <a:off x="522" y="3064"/>
              <a:ext cx="148" cy="124"/>
            </a:xfrm>
            <a:custGeom>
              <a:avLst/>
              <a:gdLst>
                <a:gd name="T0" fmla="*/ 9 w 100"/>
                <a:gd name="T1" fmla="*/ 84 h 84"/>
                <a:gd name="T2" fmla="*/ 0 w 100"/>
                <a:gd name="T3" fmla="*/ 75 h 84"/>
                <a:gd name="T4" fmla="*/ 73 w 100"/>
                <a:gd name="T5" fmla="*/ 2 h 84"/>
                <a:gd name="T6" fmla="*/ 82 w 100"/>
                <a:gd name="T7" fmla="*/ 2 h 84"/>
                <a:gd name="T8" fmla="*/ 100 w 100"/>
                <a:gd name="T9" fmla="*/ 20 h 84"/>
                <a:gd name="T10" fmla="*/ 91 w 100"/>
                <a:gd name="T11" fmla="*/ 29 h 84"/>
                <a:gd name="T12" fmla="*/ 78 w 100"/>
                <a:gd name="T13" fmla="*/ 15 h 84"/>
                <a:gd name="T14" fmla="*/ 9 w 100"/>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84">
                  <a:moveTo>
                    <a:pt x="9" y="84"/>
                  </a:moveTo>
                  <a:cubicBezTo>
                    <a:pt x="0" y="75"/>
                    <a:pt x="0" y="75"/>
                    <a:pt x="0" y="75"/>
                  </a:cubicBezTo>
                  <a:cubicBezTo>
                    <a:pt x="73" y="2"/>
                    <a:pt x="73" y="2"/>
                    <a:pt x="73" y="2"/>
                  </a:cubicBezTo>
                  <a:cubicBezTo>
                    <a:pt x="76" y="0"/>
                    <a:pt x="79" y="0"/>
                    <a:pt x="82" y="2"/>
                  </a:cubicBezTo>
                  <a:cubicBezTo>
                    <a:pt x="100" y="20"/>
                    <a:pt x="100" y="20"/>
                    <a:pt x="100" y="20"/>
                  </a:cubicBezTo>
                  <a:cubicBezTo>
                    <a:pt x="91" y="29"/>
                    <a:pt x="91" y="29"/>
                    <a:pt x="91" y="29"/>
                  </a:cubicBezTo>
                  <a:cubicBezTo>
                    <a:pt x="78" y="15"/>
                    <a:pt x="78" y="15"/>
                    <a:pt x="78" y="15"/>
                  </a:cubicBezTo>
                  <a:lnTo>
                    <a:pt x="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120" name="Freeform 99">
              <a:extLst>
                <a:ext uri="{FF2B5EF4-FFF2-40B4-BE49-F238E27FC236}">
                  <a16:creationId xmlns:a16="http://schemas.microsoft.com/office/drawing/2014/main" id="{0B2B0A0D-47EE-48D5-B87F-CC1FE9F35AB3}"/>
                </a:ext>
              </a:extLst>
            </p:cNvPr>
            <p:cNvSpPr>
              <a:spLocks/>
            </p:cNvSpPr>
            <p:nvPr/>
          </p:nvSpPr>
          <p:spPr bwMode="auto">
            <a:xfrm>
              <a:off x="354" y="3190"/>
              <a:ext cx="134" cy="164"/>
            </a:xfrm>
            <a:custGeom>
              <a:avLst/>
              <a:gdLst>
                <a:gd name="T0" fmla="*/ 73 w 90"/>
                <a:gd name="T1" fmla="*/ 111 h 111"/>
                <a:gd name="T2" fmla="*/ 68 w 90"/>
                <a:gd name="T3" fmla="*/ 109 h 111"/>
                <a:gd name="T4" fmla="*/ 2 w 90"/>
                <a:gd name="T5" fmla="*/ 43 h 111"/>
                <a:gd name="T6" fmla="*/ 2 w 90"/>
                <a:gd name="T7" fmla="*/ 35 h 111"/>
                <a:gd name="T8" fmla="*/ 35 w 90"/>
                <a:gd name="T9" fmla="*/ 2 h 111"/>
                <a:gd name="T10" fmla="*/ 44 w 90"/>
                <a:gd name="T11" fmla="*/ 2 h 111"/>
                <a:gd name="T12" fmla="*/ 60 w 90"/>
                <a:gd name="T13" fmla="*/ 18 h 111"/>
                <a:gd name="T14" fmla="*/ 52 w 90"/>
                <a:gd name="T15" fmla="*/ 27 h 111"/>
                <a:gd name="T16" fmla="*/ 40 w 90"/>
                <a:gd name="T17" fmla="*/ 15 h 111"/>
                <a:gd name="T18" fmla="*/ 15 w 90"/>
                <a:gd name="T19" fmla="*/ 39 h 111"/>
                <a:gd name="T20" fmla="*/ 73 w 90"/>
                <a:gd name="T21" fmla="*/ 97 h 111"/>
                <a:gd name="T22" fmla="*/ 82 w 90"/>
                <a:gd name="T23" fmla="*/ 88 h 111"/>
                <a:gd name="T24" fmla="*/ 90 w 90"/>
                <a:gd name="T25" fmla="*/ 96 h 111"/>
                <a:gd name="T26" fmla="*/ 77 w 90"/>
                <a:gd name="T27" fmla="*/ 109 h 111"/>
                <a:gd name="T28" fmla="*/ 73 w 90"/>
                <a:gd name="T29"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11">
                  <a:moveTo>
                    <a:pt x="73" y="111"/>
                  </a:moveTo>
                  <a:cubicBezTo>
                    <a:pt x="71" y="111"/>
                    <a:pt x="70" y="111"/>
                    <a:pt x="68" y="109"/>
                  </a:cubicBezTo>
                  <a:cubicBezTo>
                    <a:pt x="2" y="43"/>
                    <a:pt x="2" y="43"/>
                    <a:pt x="2" y="43"/>
                  </a:cubicBezTo>
                  <a:cubicBezTo>
                    <a:pt x="0" y="41"/>
                    <a:pt x="0" y="37"/>
                    <a:pt x="2" y="35"/>
                  </a:cubicBezTo>
                  <a:cubicBezTo>
                    <a:pt x="35" y="2"/>
                    <a:pt x="35" y="2"/>
                    <a:pt x="35" y="2"/>
                  </a:cubicBezTo>
                  <a:cubicBezTo>
                    <a:pt x="38" y="0"/>
                    <a:pt x="42" y="0"/>
                    <a:pt x="44" y="2"/>
                  </a:cubicBezTo>
                  <a:cubicBezTo>
                    <a:pt x="60" y="18"/>
                    <a:pt x="60" y="18"/>
                    <a:pt x="60" y="18"/>
                  </a:cubicBezTo>
                  <a:cubicBezTo>
                    <a:pt x="52" y="27"/>
                    <a:pt x="52" y="27"/>
                    <a:pt x="52" y="27"/>
                  </a:cubicBezTo>
                  <a:cubicBezTo>
                    <a:pt x="40" y="15"/>
                    <a:pt x="40" y="15"/>
                    <a:pt x="40" y="15"/>
                  </a:cubicBezTo>
                  <a:cubicBezTo>
                    <a:pt x="15" y="39"/>
                    <a:pt x="15" y="39"/>
                    <a:pt x="15" y="39"/>
                  </a:cubicBezTo>
                  <a:cubicBezTo>
                    <a:pt x="73" y="97"/>
                    <a:pt x="73" y="97"/>
                    <a:pt x="73" y="97"/>
                  </a:cubicBezTo>
                  <a:cubicBezTo>
                    <a:pt x="82" y="88"/>
                    <a:pt x="82" y="88"/>
                    <a:pt x="82" y="88"/>
                  </a:cubicBezTo>
                  <a:cubicBezTo>
                    <a:pt x="90" y="96"/>
                    <a:pt x="90" y="96"/>
                    <a:pt x="90" y="96"/>
                  </a:cubicBezTo>
                  <a:cubicBezTo>
                    <a:pt x="77" y="109"/>
                    <a:pt x="77" y="109"/>
                    <a:pt x="77" y="109"/>
                  </a:cubicBezTo>
                  <a:cubicBezTo>
                    <a:pt x="76" y="111"/>
                    <a:pt x="74" y="111"/>
                    <a:pt x="73"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130" name="Freeform 100">
              <a:extLst>
                <a:ext uri="{FF2B5EF4-FFF2-40B4-BE49-F238E27FC236}">
                  <a16:creationId xmlns:a16="http://schemas.microsoft.com/office/drawing/2014/main" id="{8072EF19-FD63-4709-AC99-0A4091345B68}"/>
                </a:ext>
              </a:extLst>
            </p:cNvPr>
            <p:cNvSpPr>
              <a:spLocks noEditPoints="1"/>
            </p:cNvSpPr>
            <p:nvPr/>
          </p:nvSpPr>
          <p:spPr bwMode="auto">
            <a:xfrm>
              <a:off x="442" y="3064"/>
              <a:ext cx="340" cy="290"/>
            </a:xfrm>
            <a:custGeom>
              <a:avLst/>
              <a:gdLst>
                <a:gd name="T0" fmla="*/ 73 w 230"/>
                <a:gd name="T1" fmla="*/ 196 h 196"/>
                <a:gd name="T2" fmla="*/ 68 w 230"/>
                <a:gd name="T3" fmla="*/ 194 h 196"/>
                <a:gd name="T4" fmla="*/ 2 w 230"/>
                <a:gd name="T5" fmla="*/ 128 h 196"/>
                <a:gd name="T6" fmla="*/ 2 w 230"/>
                <a:gd name="T7" fmla="*/ 120 h 196"/>
                <a:gd name="T8" fmla="*/ 35 w 230"/>
                <a:gd name="T9" fmla="*/ 87 h 196"/>
                <a:gd name="T10" fmla="*/ 44 w 230"/>
                <a:gd name="T11" fmla="*/ 87 h 196"/>
                <a:gd name="T12" fmla="*/ 73 w 230"/>
                <a:gd name="T13" fmla="*/ 116 h 196"/>
                <a:gd name="T14" fmla="*/ 186 w 230"/>
                <a:gd name="T15" fmla="*/ 2 h 196"/>
                <a:gd name="T16" fmla="*/ 190 w 230"/>
                <a:gd name="T17" fmla="*/ 0 h 196"/>
                <a:gd name="T18" fmla="*/ 190 w 230"/>
                <a:gd name="T19" fmla="*/ 0 h 196"/>
                <a:gd name="T20" fmla="*/ 195 w 230"/>
                <a:gd name="T21" fmla="*/ 2 h 196"/>
                <a:gd name="T22" fmla="*/ 228 w 230"/>
                <a:gd name="T23" fmla="*/ 35 h 196"/>
                <a:gd name="T24" fmla="*/ 228 w 230"/>
                <a:gd name="T25" fmla="*/ 44 h 196"/>
                <a:gd name="T26" fmla="*/ 77 w 230"/>
                <a:gd name="T27" fmla="*/ 194 h 196"/>
                <a:gd name="T28" fmla="*/ 73 w 230"/>
                <a:gd name="T29" fmla="*/ 196 h 196"/>
                <a:gd name="T30" fmla="*/ 15 w 230"/>
                <a:gd name="T31" fmla="*/ 124 h 196"/>
                <a:gd name="T32" fmla="*/ 73 w 230"/>
                <a:gd name="T33" fmla="*/ 182 h 196"/>
                <a:gd name="T34" fmla="*/ 215 w 230"/>
                <a:gd name="T35" fmla="*/ 39 h 196"/>
                <a:gd name="T36" fmla="*/ 190 w 230"/>
                <a:gd name="T37" fmla="*/ 15 h 196"/>
                <a:gd name="T38" fmla="*/ 77 w 230"/>
                <a:gd name="T39" fmla="*/ 128 h 196"/>
                <a:gd name="T40" fmla="*/ 68 w 230"/>
                <a:gd name="T41" fmla="*/ 128 h 196"/>
                <a:gd name="T42" fmla="*/ 40 w 230"/>
                <a:gd name="T43" fmla="*/ 100 h 196"/>
                <a:gd name="T44" fmla="*/ 15 w 230"/>
                <a:gd name="T45" fmla="*/ 12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196">
                  <a:moveTo>
                    <a:pt x="73" y="196"/>
                  </a:moveTo>
                  <a:cubicBezTo>
                    <a:pt x="71" y="196"/>
                    <a:pt x="70" y="196"/>
                    <a:pt x="68" y="194"/>
                  </a:cubicBezTo>
                  <a:cubicBezTo>
                    <a:pt x="2" y="128"/>
                    <a:pt x="2" y="128"/>
                    <a:pt x="2" y="128"/>
                  </a:cubicBezTo>
                  <a:cubicBezTo>
                    <a:pt x="0" y="126"/>
                    <a:pt x="0" y="122"/>
                    <a:pt x="2" y="120"/>
                  </a:cubicBezTo>
                  <a:cubicBezTo>
                    <a:pt x="35" y="87"/>
                    <a:pt x="35" y="87"/>
                    <a:pt x="35" y="87"/>
                  </a:cubicBezTo>
                  <a:cubicBezTo>
                    <a:pt x="38" y="85"/>
                    <a:pt x="41" y="85"/>
                    <a:pt x="44" y="87"/>
                  </a:cubicBezTo>
                  <a:cubicBezTo>
                    <a:pt x="73" y="116"/>
                    <a:pt x="73" y="116"/>
                    <a:pt x="73" y="116"/>
                  </a:cubicBezTo>
                  <a:cubicBezTo>
                    <a:pt x="186" y="2"/>
                    <a:pt x="186" y="2"/>
                    <a:pt x="186" y="2"/>
                  </a:cubicBezTo>
                  <a:cubicBezTo>
                    <a:pt x="187" y="1"/>
                    <a:pt x="189" y="0"/>
                    <a:pt x="190" y="0"/>
                  </a:cubicBezTo>
                  <a:cubicBezTo>
                    <a:pt x="190" y="0"/>
                    <a:pt x="190" y="0"/>
                    <a:pt x="190" y="0"/>
                  </a:cubicBezTo>
                  <a:cubicBezTo>
                    <a:pt x="192" y="0"/>
                    <a:pt x="194" y="1"/>
                    <a:pt x="195" y="2"/>
                  </a:cubicBezTo>
                  <a:cubicBezTo>
                    <a:pt x="228" y="35"/>
                    <a:pt x="228" y="35"/>
                    <a:pt x="228" y="35"/>
                  </a:cubicBezTo>
                  <a:cubicBezTo>
                    <a:pt x="230" y="37"/>
                    <a:pt x="230" y="41"/>
                    <a:pt x="228" y="44"/>
                  </a:cubicBezTo>
                  <a:cubicBezTo>
                    <a:pt x="77" y="194"/>
                    <a:pt x="77" y="194"/>
                    <a:pt x="77" y="194"/>
                  </a:cubicBezTo>
                  <a:cubicBezTo>
                    <a:pt x="76" y="196"/>
                    <a:pt x="74" y="196"/>
                    <a:pt x="73" y="196"/>
                  </a:cubicBezTo>
                  <a:close/>
                  <a:moveTo>
                    <a:pt x="15" y="124"/>
                  </a:moveTo>
                  <a:cubicBezTo>
                    <a:pt x="73" y="182"/>
                    <a:pt x="73" y="182"/>
                    <a:pt x="73" y="182"/>
                  </a:cubicBezTo>
                  <a:cubicBezTo>
                    <a:pt x="215" y="39"/>
                    <a:pt x="215" y="39"/>
                    <a:pt x="215" y="39"/>
                  </a:cubicBezTo>
                  <a:cubicBezTo>
                    <a:pt x="190" y="15"/>
                    <a:pt x="190" y="15"/>
                    <a:pt x="190" y="15"/>
                  </a:cubicBezTo>
                  <a:cubicBezTo>
                    <a:pt x="77" y="128"/>
                    <a:pt x="77" y="128"/>
                    <a:pt x="77" y="128"/>
                  </a:cubicBezTo>
                  <a:cubicBezTo>
                    <a:pt x="75" y="131"/>
                    <a:pt x="71" y="131"/>
                    <a:pt x="68" y="128"/>
                  </a:cubicBezTo>
                  <a:cubicBezTo>
                    <a:pt x="40" y="100"/>
                    <a:pt x="40" y="100"/>
                    <a:pt x="40" y="100"/>
                  </a:cubicBezTo>
                  <a:lnTo>
                    <a:pt x="15"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p:grpSp>
      <p:cxnSp>
        <p:nvCxnSpPr>
          <p:cNvPr id="39" name="Straight Connector 38">
            <a:extLst>
              <a:ext uri="{FF2B5EF4-FFF2-40B4-BE49-F238E27FC236}">
                <a16:creationId xmlns:a16="http://schemas.microsoft.com/office/drawing/2014/main" id="{2A26AD7D-C240-4BC4-AA2A-8AA095FEB6B6}"/>
              </a:ext>
              <a:ext uri="{C183D7F6-B498-43B3-948B-1728B52AA6E4}">
                <adec:decorative xmlns:adec="http://schemas.microsoft.com/office/drawing/2017/decorative" val="1"/>
              </a:ext>
            </a:extLst>
          </p:cNvPr>
          <p:cNvCxnSpPr>
            <a:cxnSpLocks/>
          </p:cNvCxnSpPr>
          <p:nvPr/>
        </p:nvCxnSpPr>
        <p:spPr>
          <a:xfrm>
            <a:off x="10939393" y="670648"/>
            <a:ext cx="0" cy="52715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0759F4B-23C9-46A3-B050-8529D5D18790}"/>
              </a:ext>
            </a:extLst>
          </p:cNvPr>
          <p:cNvSpPr txBox="1"/>
          <p:nvPr/>
        </p:nvSpPr>
        <p:spPr>
          <a:xfrm>
            <a:off x="10962069" y="933052"/>
            <a:ext cx="89159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Gill Sans MT" panose="020B0502020104020203"/>
                <a:ea typeface="+mn-ea"/>
                <a:cs typeface="+mn-cs"/>
              </a:rPr>
              <a:t>5 mins</a:t>
            </a:r>
          </a:p>
        </p:txBody>
      </p:sp>
      <p:grpSp>
        <p:nvGrpSpPr>
          <p:cNvPr id="2" name="Group 1">
            <a:extLst>
              <a:ext uri="{FF2B5EF4-FFF2-40B4-BE49-F238E27FC236}">
                <a16:creationId xmlns:a16="http://schemas.microsoft.com/office/drawing/2014/main" id="{F3F2D325-A371-42C2-BE51-A1B0D992E6D8}"/>
              </a:ext>
              <a:ext uri="{C183D7F6-B498-43B3-948B-1728B52AA6E4}">
                <adec:decorative xmlns:adec="http://schemas.microsoft.com/office/drawing/2017/decorative" val="1"/>
              </a:ext>
            </a:extLst>
          </p:cNvPr>
          <p:cNvGrpSpPr/>
          <p:nvPr/>
        </p:nvGrpSpPr>
        <p:grpSpPr>
          <a:xfrm>
            <a:off x="3700730" y="1325960"/>
            <a:ext cx="7040880" cy="573604"/>
            <a:chOff x="3721742" y="3430577"/>
            <a:chExt cx="7040880" cy="573604"/>
          </a:xfrm>
        </p:grpSpPr>
        <p:sp>
          <p:nvSpPr>
            <p:cNvPr id="67" name="Rectangle 66">
              <a:extLst>
                <a:ext uri="{FF2B5EF4-FFF2-40B4-BE49-F238E27FC236}">
                  <a16:creationId xmlns:a16="http://schemas.microsoft.com/office/drawing/2014/main" id="{B967BA40-1F05-4872-AC33-136F46500257}"/>
                </a:ext>
              </a:extLst>
            </p:cNvPr>
            <p:cNvSpPr/>
            <p:nvPr/>
          </p:nvSpPr>
          <p:spPr>
            <a:xfrm>
              <a:off x="3721742" y="3477027"/>
              <a:ext cx="7040880" cy="527154"/>
            </a:xfrm>
            <a:prstGeom prst="rect">
              <a:avLst/>
            </a:prstGeom>
            <a:solidFill>
              <a:schemeClr val="tx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7" name="Graphic 6" descr="Workflow">
              <a:extLst>
                <a:ext uri="{FF2B5EF4-FFF2-40B4-BE49-F238E27FC236}">
                  <a16:creationId xmlns:a16="http://schemas.microsoft.com/office/drawing/2014/main" id="{83F2CCB8-AA4D-44D9-995A-A80D5E40C4C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849644" y="3503137"/>
              <a:ext cx="426587" cy="426587"/>
            </a:xfrm>
            <a:prstGeom prst="rect">
              <a:avLst/>
            </a:prstGeom>
          </p:spPr>
        </p:pic>
        <p:sp>
          <p:nvSpPr>
            <p:cNvPr id="49" name="Rectangle 48">
              <a:extLst>
                <a:ext uri="{FF2B5EF4-FFF2-40B4-BE49-F238E27FC236}">
                  <a16:creationId xmlns:a16="http://schemas.microsoft.com/office/drawing/2014/main" id="{B87D82DB-935D-40DF-BB36-AED84C4F0352}"/>
                </a:ext>
              </a:extLst>
            </p:cNvPr>
            <p:cNvSpPr/>
            <p:nvPr/>
          </p:nvSpPr>
          <p:spPr>
            <a:xfrm>
              <a:off x="4414125" y="3430577"/>
              <a:ext cx="6220483" cy="474425"/>
            </a:xfrm>
            <a:prstGeom prst="rect">
              <a:avLst/>
            </a:prstGeom>
          </p:spPr>
          <p:txBody>
            <a:bodyPr wrap="square" lIns="91440" tIns="45720" rIns="91440" bIns="45720" anchor="ctr">
              <a:spAutoFit/>
            </a:bodyPr>
            <a:lstStyle/>
            <a:p>
              <a:pPr defTabSz="457200">
                <a:lnSpc>
                  <a:spcPts val="3360"/>
                </a:lnSpc>
                <a:defRPr/>
              </a:pPr>
              <a:r>
                <a:rPr lang="en-US" b="1">
                  <a:solidFill>
                    <a:schemeClr val="bg1"/>
                  </a:solidFill>
                  <a:latin typeface="Gill Sans MT" panose="020B0502020104020203"/>
                </a:rPr>
                <a:t>Fiscal Year 2026 RAFT Policies</a:t>
              </a:r>
              <a:endParaRPr kumimoji="0" lang="en-US" sz="1800" b="1" i="0" u="none" strike="noStrike" kern="1200" cap="none" spc="0" normalizeH="0" baseline="0" noProof="0">
                <a:ln>
                  <a:noFill/>
                </a:ln>
                <a:solidFill>
                  <a:schemeClr val="bg1"/>
                </a:solidFill>
                <a:effectLst/>
                <a:uLnTx/>
                <a:uFillTx/>
                <a:latin typeface="Gill Sans MT" panose="020B0502020104020203"/>
              </a:endParaRPr>
            </a:p>
          </p:txBody>
        </p:sp>
      </p:grpSp>
      <p:cxnSp>
        <p:nvCxnSpPr>
          <p:cNvPr id="16" name="Straight Connector 15">
            <a:extLst>
              <a:ext uri="{FF2B5EF4-FFF2-40B4-BE49-F238E27FC236}">
                <a16:creationId xmlns:a16="http://schemas.microsoft.com/office/drawing/2014/main" id="{C93E9F67-A0AB-4BCB-A47C-8B23361E749A}"/>
              </a:ext>
              <a:ext uri="{C183D7F6-B498-43B3-948B-1728B52AA6E4}">
                <adec:decorative xmlns:adec="http://schemas.microsoft.com/office/drawing/2017/decorative" val="1"/>
              </a:ext>
            </a:extLst>
          </p:cNvPr>
          <p:cNvCxnSpPr>
            <a:cxnSpLocks/>
          </p:cNvCxnSpPr>
          <p:nvPr/>
        </p:nvCxnSpPr>
        <p:spPr>
          <a:xfrm>
            <a:off x="10937790" y="1328382"/>
            <a:ext cx="890" cy="270498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E8D2565-6E18-4A18-8082-DD8B6998043E}"/>
              </a:ext>
            </a:extLst>
          </p:cNvPr>
          <p:cNvSpPr txBox="1"/>
          <p:nvPr/>
        </p:nvSpPr>
        <p:spPr>
          <a:xfrm>
            <a:off x="10945796" y="2638103"/>
            <a:ext cx="1018227" cy="369332"/>
          </a:xfrm>
          <a:prstGeom prst="rect">
            <a:avLst/>
          </a:prstGeom>
          <a:noFill/>
        </p:spPr>
        <p:txBody>
          <a:bodyPr wrap="none" lIns="91440" tIns="45720" rIns="91440" bIns="45720" rtlCol="0" anchor="t">
            <a:spAutoFit/>
          </a:bodyPr>
          <a:lstStyle/>
          <a:p>
            <a:pPr defTabSz="457200">
              <a:defRPr/>
            </a:pPr>
            <a:r>
              <a:rPr lang="en-US" b="1">
                <a:solidFill>
                  <a:schemeClr val="bg1"/>
                </a:solidFill>
                <a:latin typeface="Gill Sans MT" panose="020B0502020104020203"/>
              </a:rPr>
              <a:t>50 mins</a:t>
            </a:r>
            <a:endParaRPr lang="en-US">
              <a:solidFill>
                <a:schemeClr val="bg1"/>
              </a:solidFill>
              <a:ea typeface="+mn-ea"/>
              <a:cs typeface="+mn-cs"/>
            </a:endParaRPr>
          </a:p>
        </p:txBody>
      </p:sp>
      <p:grpSp>
        <p:nvGrpSpPr>
          <p:cNvPr id="5" name="Group 4">
            <a:extLst>
              <a:ext uri="{FF2B5EF4-FFF2-40B4-BE49-F238E27FC236}">
                <a16:creationId xmlns:a16="http://schemas.microsoft.com/office/drawing/2014/main" id="{572CF1D5-34DB-4D3B-925E-EF6CAD50EBD3}"/>
              </a:ext>
              <a:ext uri="{C183D7F6-B498-43B3-948B-1728B52AA6E4}">
                <adec:decorative xmlns:adec="http://schemas.microsoft.com/office/drawing/2017/decorative" val="1"/>
              </a:ext>
            </a:extLst>
          </p:cNvPr>
          <p:cNvGrpSpPr/>
          <p:nvPr/>
        </p:nvGrpSpPr>
        <p:grpSpPr>
          <a:xfrm>
            <a:off x="3683205" y="2056790"/>
            <a:ext cx="7040872" cy="533587"/>
            <a:chOff x="3721742" y="1994766"/>
            <a:chExt cx="7040880" cy="533587"/>
          </a:xfrm>
        </p:grpSpPr>
        <p:sp>
          <p:nvSpPr>
            <p:cNvPr id="109" name="Rectangle 108">
              <a:extLst>
                <a:ext uri="{FF2B5EF4-FFF2-40B4-BE49-F238E27FC236}">
                  <a16:creationId xmlns:a16="http://schemas.microsoft.com/office/drawing/2014/main" id="{538E35C1-8A6E-4D30-9A47-10ABCE4D3692}"/>
                </a:ext>
              </a:extLst>
            </p:cNvPr>
            <p:cNvSpPr/>
            <p:nvPr/>
          </p:nvSpPr>
          <p:spPr>
            <a:xfrm>
              <a:off x="3721742" y="2001199"/>
              <a:ext cx="7040880" cy="527154"/>
            </a:xfrm>
            <a:prstGeom prst="rect">
              <a:avLst/>
            </a:prstGeom>
            <a:solidFill>
              <a:schemeClr val="tx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84" name="Group 4">
              <a:extLst>
                <a:ext uri="{FF2B5EF4-FFF2-40B4-BE49-F238E27FC236}">
                  <a16:creationId xmlns:a16="http://schemas.microsoft.com/office/drawing/2014/main" id="{CBA71D05-C27B-483D-9579-D840FE9BBF3E}"/>
                </a:ext>
              </a:extLst>
            </p:cNvPr>
            <p:cNvGrpSpPr>
              <a:grpSpLocks noChangeAspect="1"/>
            </p:cNvGrpSpPr>
            <p:nvPr/>
          </p:nvGrpSpPr>
          <p:grpSpPr bwMode="auto">
            <a:xfrm>
              <a:off x="3880055" y="2059627"/>
              <a:ext cx="365763" cy="365760"/>
              <a:chOff x="348" y="439"/>
              <a:chExt cx="426" cy="426"/>
            </a:xfrm>
            <a:solidFill>
              <a:srgbClr val="FFFFFF"/>
            </a:solidFill>
          </p:grpSpPr>
          <p:sp>
            <p:nvSpPr>
              <p:cNvPr id="85" name="Freeform 5" descr="Star">
                <a:extLst>
                  <a:ext uri="{FF2B5EF4-FFF2-40B4-BE49-F238E27FC236}">
                    <a16:creationId xmlns:a16="http://schemas.microsoft.com/office/drawing/2014/main" id="{9A34ECD9-4E18-48A5-9FE1-17826DFC8B1E}"/>
                  </a:ext>
                </a:extLst>
              </p:cNvPr>
              <p:cNvSpPr>
                <a:spLocks noEditPoints="1"/>
              </p:cNvSpPr>
              <p:nvPr/>
            </p:nvSpPr>
            <p:spPr bwMode="auto">
              <a:xfrm>
                <a:off x="462" y="554"/>
                <a:ext cx="197" cy="196"/>
              </a:xfrm>
              <a:custGeom>
                <a:avLst/>
                <a:gdLst>
                  <a:gd name="T0" fmla="*/ 109 w 133"/>
                  <a:gd name="T1" fmla="*/ 132 h 132"/>
                  <a:gd name="T2" fmla="*/ 105 w 133"/>
                  <a:gd name="T3" fmla="*/ 130 h 132"/>
                  <a:gd name="T4" fmla="*/ 67 w 133"/>
                  <a:gd name="T5" fmla="*/ 101 h 132"/>
                  <a:gd name="T6" fmla="*/ 28 w 133"/>
                  <a:gd name="T7" fmla="*/ 130 h 132"/>
                  <a:gd name="T8" fmla="*/ 21 w 133"/>
                  <a:gd name="T9" fmla="*/ 130 h 132"/>
                  <a:gd name="T10" fmla="*/ 19 w 133"/>
                  <a:gd name="T11" fmla="*/ 124 h 132"/>
                  <a:gd name="T12" fmla="*/ 36 w 133"/>
                  <a:gd name="T13" fmla="*/ 80 h 132"/>
                  <a:gd name="T14" fmla="*/ 3 w 133"/>
                  <a:gd name="T15" fmla="*/ 52 h 132"/>
                  <a:gd name="T16" fmla="*/ 1 w 133"/>
                  <a:gd name="T17" fmla="*/ 46 h 132"/>
                  <a:gd name="T18" fmla="*/ 7 w 133"/>
                  <a:gd name="T19" fmla="*/ 42 h 132"/>
                  <a:gd name="T20" fmla="*/ 45 w 133"/>
                  <a:gd name="T21" fmla="*/ 42 h 132"/>
                  <a:gd name="T22" fmla="*/ 61 w 133"/>
                  <a:gd name="T23" fmla="*/ 3 h 132"/>
                  <a:gd name="T24" fmla="*/ 67 w 133"/>
                  <a:gd name="T25" fmla="*/ 0 h 132"/>
                  <a:gd name="T26" fmla="*/ 67 w 133"/>
                  <a:gd name="T27" fmla="*/ 0 h 132"/>
                  <a:gd name="T28" fmla="*/ 72 w 133"/>
                  <a:gd name="T29" fmla="*/ 3 h 132"/>
                  <a:gd name="T30" fmla="*/ 89 w 133"/>
                  <a:gd name="T31" fmla="*/ 42 h 132"/>
                  <a:gd name="T32" fmla="*/ 127 w 133"/>
                  <a:gd name="T33" fmla="*/ 42 h 132"/>
                  <a:gd name="T34" fmla="*/ 132 w 133"/>
                  <a:gd name="T35" fmla="*/ 46 h 132"/>
                  <a:gd name="T36" fmla="*/ 130 w 133"/>
                  <a:gd name="T37" fmla="*/ 52 h 132"/>
                  <a:gd name="T38" fmla="*/ 98 w 133"/>
                  <a:gd name="T39" fmla="*/ 80 h 132"/>
                  <a:gd name="T40" fmla="*/ 114 w 133"/>
                  <a:gd name="T41" fmla="*/ 124 h 132"/>
                  <a:gd name="T42" fmla="*/ 112 w 133"/>
                  <a:gd name="T43" fmla="*/ 130 h 132"/>
                  <a:gd name="T44" fmla="*/ 109 w 133"/>
                  <a:gd name="T45" fmla="*/ 132 h 132"/>
                  <a:gd name="T46" fmla="*/ 23 w 133"/>
                  <a:gd name="T47" fmla="*/ 54 h 132"/>
                  <a:gd name="T48" fmla="*/ 46 w 133"/>
                  <a:gd name="T49" fmla="*/ 73 h 132"/>
                  <a:gd name="T50" fmla="*/ 48 w 133"/>
                  <a:gd name="T51" fmla="*/ 80 h 132"/>
                  <a:gd name="T52" fmla="*/ 38 w 133"/>
                  <a:gd name="T53" fmla="*/ 108 h 132"/>
                  <a:gd name="T54" fmla="*/ 63 w 133"/>
                  <a:gd name="T55" fmla="*/ 89 h 132"/>
                  <a:gd name="T56" fmla="*/ 70 w 133"/>
                  <a:gd name="T57" fmla="*/ 89 h 132"/>
                  <a:gd name="T58" fmla="*/ 96 w 133"/>
                  <a:gd name="T59" fmla="*/ 108 h 132"/>
                  <a:gd name="T60" fmla="*/ 85 w 133"/>
                  <a:gd name="T61" fmla="*/ 80 h 132"/>
                  <a:gd name="T62" fmla="*/ 87 w 133"/>
                  <a:gd name="T63" fmla="*/ 73 h 132"/>
                  <a:gd name="T64" fmla="*/ 110 w 133"/>
                  <a:gd name="T65" fmla="*/ 54 h 132"/>
                  <a:gd name="T66" fmla="*/ 85 w 133"/>
                  <a:gd name="T67" fmla="*/ 54 h 132"/>
                  <a:gd name="T68" fmla="*/ 79 w 133"/>
                  <a:gd name="T69" fmla="*/ 50 h 132"/>
                  <a:gd name="T70" fmla="*/ 67 w 133"/>
                  <a:gd name="T71" fmla="*/ 21 h 132"/>
                  <a:gd name="T72" fmla="*/ 54 w 133"/>
                  <a:gd name="T73" fmla="*/ 50 h 132"/>
                  <a:gd name="T74" fmla="*/ 49 w 133"/>
                  <a:gd name="T75" fmla="*/ 54 h 132"/>
                  <a:gd name="T76" fmla="*/ 23 w 133"/>
                  <a:gd name="T77" fmla="*/ 5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3" h="132">
                    <a:moveTo>
                      <a:pt x="109" y="132"/>
                    </a:moveTo>
                    <a:cubicBezTo>
                      <a:pt x="107" y="132"/>
                      <a:pt x="106" y="131"/>
                      <a:pt x="105" y="130"/>
                    </a:cubicBezTo>
                    <a:cubicBezTo>
                      <a:pt x="67" y="101"/>
                      <a:pt x="67" y="101"/>
                      <a:pt x="67" y="101"/>
                    </a:cubicBezTo>
                    <a:cubicBezTo>
                      <a:pt x="28" y="130"/>
                      <a:pt x="28" y="130"/>
                      <a:pt x="28" y="130"/>
                    </a:cubicBezTo>
                    <a:cubicBezTo>
                      <a:pt x="26" y="132"/>
                      <a:pt x="23" y="132"/>
                      <a:pt x="21" y="130"/>
                    </a:cubicBezTo>
                    <a:cubicBezTo>
                      <a:pt x="19" y="129"/>
                      <a:pt x="18" y="126"/>
                      <a:pt x="19" y="124"/>
                    </a:cubicBezTo>
                    <a:cubicBezTo>
                      <a:pt x="36" y="80"/>
                      <a:pt x="36" y="80"/>
                      <a:pt x="36" y="80"/>
                    </a:cubicBezTo>
                    <a:cubicBezTo>
                      <a:pt x="3" y="52"/>
                      <a:pt x="3" y="52"/>
                      <a:pt x="3" y="52"/>
                    </a:cubicBezTo>
                    <a:cubicBezTo>
                      <a:pt x="1" y="51"/>
                      <a:pt x="0" y="48"/>
                      <a:pt x="1" y="46"/>
                    </a:cubicBezTo>
                    <a:cubicBezTo>
                      <a:pt x="2" y="43"/>
                      <a:pt x="4" y="42"/>
                      <a:pt x="7" y="42"/>
                    </a:cubicBezTo>
                    <a:cubicBezTo>
                      <a:pt x="45" y="42"/>
                      <a:pt x="45" y="42"/>
                      <a:pt x="45" y="42"/>
                    </a:cubicBezTo>
                    <a:cubicBezTo>
                      <a:pt x="61" y="3"/>
                      <a:pt x="61" y="3"/>
                      <a:pt x="61" y="3"/>
                    </a:cubicBezTo>
                    <a:cubicBezTo>
                      <a:pt x="62" y="1"/>
                      <a:pt x="64" y="0"/>
                      <a:pt x="67" y="0"/>
                    </a:cubicBezTo>
                    <a:cubicBezTo>
                      <a:pt x="67" y="0"/>
                      <a:pt x="67" y="0"/>
                      <a:pt x="67" y="0"/>
                    </a:cubicBezTo>
                    <a:cubicBezTo>
                      <a:pt x="69" y="0"/>
                      <a:pt x="71" y="1"/>
                      <a:pt x="72" y="3"/>
                    </a:cubicBezTo>
                    <a:cubicBezTo>
                      <a:pt x="89" y="42"/>
                      <a:pt x="89" y="42"/>
                      <a:pt x="89" y="42"/>
                    </a:cubicBezTo>
                    <a:cubicBezTo>
                      <a:pt x="127" y="42"/>
                      <a:pt x="127" y="42"/>
                      <a:pt x="127" y="42"/>
                    </a:cubicBezTo>
                    <a:cubicBezTo>
                      <a:pt x="129" y="42"/>
                      <a:pt x="131" y="43"/>
                      <a:pt x="132" y="46"/>
                    </a:cubicBezTo>
                    <a:cubicBezTo>
                      <a:pt x="133" y="48"/>
                      <a:pt x="132" y="51"/>
                      <a:pt x="130" y="52"/>
                    </a:cubicBezTo>
                    <a:cubicBezTo>
                      <a:pt x="98" y="80"/>
                      <a:pt x="98" y="80"/>
                      <a:pt x="98" y="80"/>
                    </a:cubicBezTo>
                    <a:cubicBezTo>
                      <a:pt x="114" y="124"/>
                      <a:pt x="114" y="124"/>
                      <a:pt x="114" y="124"/>
                    </a:cubicBezTo>
                    <a:cubicBezTo>
                      <a:pt x="115" y="126"/>
                      <a:pt x="114" y="129"/>
                      <a:pt x="112" y="130"/>
                    </a:cubicBezTo>
                    <a:cubicBezTo>
                      <a:pt x="111" y="131"/>
                      <a:pt x="110" y="132"/>
                      <a:pt x="109" y="132"/>
                    </a:cubicBezTo>
                    <a:close/>
                    <a:moveTo>
                      <a:pt x="23" y="54"/>
                    </a:moveTo>
                    <a:cubicBezTo>
                      <a:pt x="46" y="73"/>
                      <a:pt x="46" y="73"/>
                      <a:pt x="46" y="73"/>
                    </a:cubicBezTo>
                    <a:cubicBezTo>
                      <a:pt x="48" y="75"/>
                      <a:pt x="49" y="77"/>
                      <a:pt x="48" y="80"/>
                    </a:cubicBezTo>
                    <a:cubicBezTo>
                      <a:pt x="38" y="108"/>
                      <a:pt x="38" y="108"/>
                      <a:pt x="38" y="108"/>
                    </a:cubicBezTo>
                    <a:cubicBezTo>
                      <a:pt x="63" y="89"/>
                      <a:pt x="63" y="89"/>
                      <a:pt x="63" y="89"/>
                    </a:cubicBezTo>
                    <a:cubicBezTo>
                      <a:pt x="65" y="87"/>
                      <a:pt x="68" y="87"/>
                      <a:pt x="70" y="89"/>
                    </a:cubicBezTo>
                    <a:cubicBezTo>
                      <a:pt x="96" y="108"/>
                      <a:pt x="96" y="108"/>
                      <a:pt x="96" y="108"/>
                    </a:cubicBezTo>
                    <a:cubicBezTo>
                      <a:pt x="85" y="80"/>
                      <a:pt x="85" y="80"/>
                      <a:pt x="85" y="80"/>
                    </a:cubicBezTo>
                    <a:cubicBezTo>
                      <a:pt x="84" y="77"/>
                      <a:pt x="85" y="75"/>
                      <a:pt x="87" y="73"/>
                    </a:cubicBezTo>
                    <a:cubicBezTo>
                      <a:pt x="110" y="54"/>
                      <a:pt x="110" y="54"/>
                      <a:pt x="110" y="54"/>
                    </a:cubicBezTo>
                    <a:cubicBezTo>
                      <a:pt x="85" y="54"/>
                      <a:pt x="85" y="54"/>
                      <a:pt x="85" y="54"/>
                    </a:cubicBezTo>
                    <a:cubicBezTo>
                      <a:pt x="82" y="54"/>
                      <a:pt x="80" y="52"/>
                      <a:pt x="79" y="50"/>
                    </a:cubicBezTo>
                    <a:cubicBezTo>
                      <a:pt x="67" y="21"/>
                      <a:pt x="67" y="21"/>
                      <a:pt x="67" y="21"/>
                    </a:cubicBezTo>
                    <a:cubicBezTo>
                      <a:pt x="54" y="50"/>
                      <a:pt x="54" y="50"/>
                      <a:pt x="54" y="50"/>
                    </a:cubicBezTo>
                    <a:cubicBezTo>
                      <a:pt x="53" y="52"/>
                      <a:pt x="51" y="54"/>
                      <a:pt x="49" y="54"/>
                    </a:cubicBezTo>
                    <a:lnTo>
                      <a:pt x="23"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86" name="Freeform 6">
                <a:extLst>
                  <a:ext uri="{FF2B5EF4-FFF2-40B4-BE49-F238E27FC236}">
                    <a16:creationId xmlns:a16="http://schemas.microsoft.com/office/drawing/2014/main" id="{CA8E1E9F-9DAC-4225-B96C-F2CE9C1181B4}"/>
                  </a:ext>
                </a:extLst>
              </p:cNvPr>
              <p:cNvSpPr>
                <a:spLocks noEditPoints="1"/>
              </p:cNvSpPr>
              <p:nvPr/>
            </p:nvSpPr>
            <p:spPr bwMode="auto">
              <a:xfrm>
                <a:off x="348" y="439"/>
                <a:ext cx="426" cy="426"/>
              </a:xfrm>
              <a:custGeom>
                <a:avLst/>
                <a:gdLst>
                  <a:gd name="T0" fmla="*/ 144 w 288"/>
                  <a:gd name="T1" fmla="*/ 288 h 288"/>
                  <a:gd name="T2" fmla="*/ 120 w 288"/>
                  <a:gd name="T3" fmla="*/ 263 h 288"/>
                  <a:gd name="T4" fmla="*/ 89 w 288"/>
                  <a:gd name="T5" fmla="*/ 277 h 288"/>
                  <a:gd name="T6" fmla="*/ 76 w 288"/>
                  <a:gd name="T7" fmla="*/ 245 h 288"/>
                  <a:gd name="T8" fmla="*/ 42 w 288"/>
                  <a:gd name="T9" fmla="*/ 245 h 288"/>
                  <a:gd name="T10" fmla="*/ 43 w 288"/>
                  <a:gd name="T11" fmla="*/ 211 h 288"/>
                  <a:gd name="T12" fmla="*/ 11 w 288"/>
                  <a:gd name="T13" fmla="*/ 199 h 288"/>
                  <a:gd name="T14" fmla="*/ 25 w 288"/>
                  <a:gd name="T15" fmla="*/ 167 h 288"/>
                  <a:gd name="T16" fmla="*/ 0 w 288"/>
                  <a:gd name="T17" fmla="*/ 144 h 288"/>
                  <a:gd name="T18" fmla="*/ 25 w 288"/>
                  <a:gd name="T19" fmla="*/ 120 h 288"/>
                  <a:gd name="T20" fmla="*/ 11 w 288"/>
                  <a:gd name="T21" fmla="*/ 89 h 288"/>
                  <a:gd name="T22" fmla="*/ 43 w 288"/>
                  <a:gd name="T23" fmla="*/ 76 h 288"/>
                  <a:gd name="T24" fmla="*/ 42 w 288"/>
                  <a:gd name="T25" fmla="*/ 42 h 288"/>
                  <a:gd name="T26" fmla="*/ 76 w 288"/>
                  <a:gd name="T27" fmla="*/ 43 h 288"/>
                  <a:gd name="T28" fmla="*/ 89 w 288"/>
                  <a:gd name="T29" fmla="*/ 11 h 288"/>
                  <a:gd name="T30" fmla="*/ 120 w 288"/>
                  <a:gd name="T31" fmla="*/ 25 h 288"/>
                  <a:gd name="T32" fmla="*/ 144 w 288"/>
                  <a:gd name="T33" fmla="*/ 0 h 288"/>
                  <a:gd name="T34" fmla="*/ 148 w 288"/>
                  <a:gd name="T35" fmla="*/ 2 h 288"/>
                  <a:gd name="T36" fmla="*/ 194 w 288"/>
                  <a:gd name="T37" fmla="*/ 11 h 288"/>
                  <a:gd name="T38" fmla="*/ 202 w 288"/>
                  <a:gd name="T39" fmla="*/ 14 h 288"/>
                  <a:gd name="T40" fmla="*/ 241 w 288"/>
                  <a:gd name="T41" fmla="*/ 40 h 288"/>
                  <a:gd name="T42" fmla="*/ 247 w 288"/>
                  <a:gd name="T43" fmla="*/ 47 h 288"/>
                  <a:gd name="T44" fmla="*/ 273 w 288"/>
                  <a:gd name="T45" fmla="*/ 85 h 288"/>
                  <a:gd name="T46" fmla="*/ 276 w 288"/>
                  <a:gd name="T47" fmla="*/ 94 h 288"/>
                  <a:gd name="T48" fmla="*/ 285 w 288"/>
                  <a:gd name="T49" fmla="*/ 139 h 288"/>
                  <a:gd name="T50" fmla="*/ 285 w 288"/>
                  <a:gd name="T51" fmla="*/ 148 h 288"/>
                  <a:gd name="T52" fmla="*/ 276 w 288"/>
                  <a:gd name="T53" fmla="*/ 194 h 288"/>
                  <a:gd name="T54" fmla="*/ 273 w 288"/>
                  <a:gd name="T55" fmla="*/ 202 h 288"/>
                  <a:gd name="T56" fmla="*/ 247 w 288"/>
                  <a:gd name="T57" fmla="*/ 241 h 288"/>
                  <a:gd name="T58" fmla="*/ 241 w 288"/>
                  <a:gd name="T59" fmla="*/ 247 h 288"/>
                  <a:gd name="T60" fmla="*/ 202 w 288"/>
                  <a:gd name="T61" fmla="*/ 273 h 288"/>
                  <a:gd name="T62" fmla="*/ 194 w 288"/>
                  <a:gd name="T63" fmla="*/ 276 h 288"/>
                  <a:gd name="T64" fmla="*/ 148 w 288"/>
                  <a:gd name="T65" fmla="*/ 285 h 288"/>
                  <a:gd name="T66" fmla="*/ 121 w 288"/>
                  <a:gd name="T67" fmla="*/ 249 h 288"/>
                  <a:gd name="T68" fmla="*/ 144 w 288"/>
                  <a:gd name="T69" fmla="*/ 272 h 288"/>
                  <a:gd name="T70" fmla="*/ 169 w 288"/>
                  <a:gd name="T71" fmla="*/ 250 h 288"/>
                  <a:gd name="T72" fmla="*/ 201 w 288"/>
                  <a:gd name="T73" fmla="*/ 236 h 288"/>
                  <a:gd name="T74" fmla="*/ 235 w 288"/>
                  <a:gd name="T75" fmla="*/ 235 h 288"/>
                  <a:gd name="T76" fmla="*/ 236 w 288"/>
                  <a:gd name="T77" fmla="*/ 201 h 288"/>
                  <a:gd name="T78" fmla="*/ 250 w 288"/>
                  <a:gd name="T79" fmla="*/ 169 h 288"/>
                  <a:gd name="T80" fmla="*/ 272 w 288"/>
                  <a:gd name="T81" fmla="*/ 144 h 288"/>
                  <a:gd name="T82" fmla="*/ 250 w 288"/>
                  <a:gd name="T83" fmla="*/ 119 h 288"/>
                  <a:gd name="T84" fmla="*/ 236 w 288"/>
                  <a:gd name="T85" fmla="*/ 86 h 288"/>
                  <a:gd name="T86" fmla="*/ 235 w 288"/>
                  <a:gd name="T87" fmla="*/ 53 h 288"/>
                  <a:gd name="T88" fmla="*/ 201 w 288"/>
                  <a:gd name="T89" fmla="*/ 51 h 288"/>
                  <a:gd name="T90" fmla="*/ 169 w 288"/>
                  <a:gd name="T91" fmla="*/ 38 h 288"/>
                  <a:gd name="T92" fmla="*/ 144 w 288"/>
                  <a:gd name="T93" fmla="*/ 15 h 288"/>
                  <a:gd name="T94" fmla="*/ 119 w 288"/>
                  <a:gd name="T95" fmla="*/ 38 h 288"/>
                  <a:gd name="T96" fmla="*/ 86 w 288"/>
                  <a:gd name="T97" fmla="*/ 51 h 288"/>
                  <a:gd name="T98" fmla="*/ 53 w 288"/>
                  <a:gd name="T99" fmla="*/ 53 h 288"/>
                  <a:gd name="T100" fmla="*/ 51 w 288"/>
                  <a:gd name="T101" fmla="*/ 86 h 288"/>
                  <a:gd name="T102" fmla="*/ 38 w 288"/>
                  <a:gd name="T103" fmla="*/ 119 h 288"/>
                  <a:gd name="T104" fmla="*/ 15 w 288"/>
                  <a:gd name="T105" fmla="*/ 144 h 288"/>
                  <a:gd name="T106" fmla="*/ 38 w 288"/>
                  <a:gd name="T107" fmla="*/ 169 h 288"/>
                  <a:gd name="T108" fmla="*/ 51 w 288"/>
                  <a:gd name="T109" fmla="*/ 201 h 288"/>
                  <a:gd name="T110" fmla="*/ 53 w 288"/>
                  <a:gd name="T111" fmla="*/ 235 h 288"/>
                  <a:gd name="T112" fmla="*/ 86 w 288"/>
                  <a:gd name="T113" fmla="*/ 236 h 288"/>
                  <a:gd name="T114" fmla="*/ 119 w 288"/>
                  <a:gd name="T115" fmla="*/ 25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8" h="288">
                    <a:moveTo>
                      <a:pt x="144" y="288"/>
                    </a:moveTo>
                    <a:cubicBezTo>
                      <a:pt x="144" y="288"/>
                      <a:pt x="144" y="288"/>
                      <a:pt x="144" y="288"/>
                    </a:cubicBezTo>
                    <a:cubicBezTo>
                      <a:pt x="142" y="288"/>
                      <a:pt x="140" y="287"/>
                      <a:pt x="139" y="285"/>
                    </a:cubicBezTo>
                    <a:cubicBezTo>
                      <a:pt x="120" y="263"/>
                      <a:pt x="120" y="263"/>
                      <a:pt x="120" y="263"/>
                    </a:cubicBezTo>
                    <a:cubicBezTo>
                      <a:pt x="94" y="276"/>
                      <a:pt x="94" y="276"/>
                      <a:pt x="94" y="276"/>
                    </a:cubicBezTo>
                    <a:cubicBezTo>
                      <a:pt x="92" y="277"/>
                      <a:pt x="90" y="277"/>
                      <a:pt x="89" y="277"/>
                    </a:cubicBezTo>
                    <a:cubicBezTo>
                      <a:pt x="87" y="276"/>
                      <a:pt x="86" y="275"/>
                      <a:pt x="85" y="273"/>
                    </a:cubicBezTo>
                    <a:cubicBezTo>
                      <a:pt x="76" y="245"/>
                      <a:pt x="76" y="245"/>
                      <a:pt x="76" y="245"/>
                    </a:cubicBezTo>
                    <a:cubicBezTo>
                      <a:pt x="47" y="247"/>
                      <a:pt x="47" y="247"/>
                      <a:pt x="47" y="247"/>
                    </a:cubicBezTo>
                    <a:cubicBezTo>
                      <a:pt x="45" y="247"/>
                      <a:pt x="43" y="247"/>
                      <a:pt x="42" y="245"/>
                    </a:cubicBezTo>
                    <a:cubicBezTo>
                      <a:pt x="41" y="244"/>
                      <a:pt x="40" y="242"/>
                      <a:pt x="40" y="241"/>
                    </a:cubicBezTo>
                    <a:cubicBezTo>
                      <a:pt x="43" y="211"/>
                      <a:pt x="43" y="211"/>
                      <a:pt x="43" y="211"/>
                    </a:cubicBezTo>
                    <a:cubicBezTo>
                      <a:pt x="14" y="202"/>
                      <a:pt x="14" y="202"/>
                      <a:pt x="14" y="202"/>
                    </a:cubicBezTo>
                    <a:cubicBezTo>
                      <a:pt x="13" y="202"/>
                      <a:pt x="11" y="200"/>
                      <a:pt x="11" y="199"/>
                    </a:cubicBezTo>
                    <a:cubicBezTo>
                      <a:pt x="10" y="197"/>
                      <a:pt x="10" y="195"/>
                      <a:pt x="11" y="194"/>
                    </a:cubicBezTo>
                    <a:cubicBezTo>
                      <a:pt x="25" y="167"/>
                      <a:pt x="25" y="167"/>
                      <a:pt x="25" y="167"/>
                    </a:cubicBezTo>
                    <a:cubicBezTo>
                      <a:pt x="2" y="148"/>
                      <a:pt x="2" y="148"/>
                      <a:pt x="2" y="148"/>
                    </a:cubicBezTo>
                    <a:cubicBezTo>
                      <a:pt x="0" y="147"/>
                      <a:pt x="0" y="145"/>
                      <a:pt x="0" y="144"/>
                    </a:cubicBezTo>
                    <a:cubicBezTo>
                      <a:pt x="0" y="142"/>
                      <a:pt x="0" y="140"/>
                      <a:pt x="2" y="139"/>
                    </a:cubicBezTo>
                    <a:cubicBezTo>
                      <a:pt x="25" y="120"/>
                      <a:pt x="25" y="120"/>
                      <a:pt x="25" y="120"/>
                    </a:cubicBezTo>
                    <a:cubicBezTo>
                      <a:pt x="11" y="94"/>
                      <a:pt x="11" y="94"/>
                      <a:pt x="11" y="94"/>
                    </a:cubicBezTo>
                    <a:cubicBezTo>
                      <a:pt x="10" y="92"/>
                      <a:pt x="10" y="90"/>
                      <a:pt x="11" y="89"/>
                    </a:cubicBezTo>
                    <a:cubicBezTo>
                      <a:pt x="11" y="87"/>
                      <a:pt x="13" y="86"/>
                      <a:pt x="14" y="85"/>
                    </a:cubicBezTo>
                    <a:cubicBezTo>
                      <a:pt x="43" y="76"/>
                      <a:pt x="43" y="76"/>
                      <a:pt x="43" y="76"/>
                    </a:cubicBezTo>
                    <a:cubicBezTo>
                      <a:pt x="40" y="47"/>
                      <a:pt x="40" y="47"/>
                      <a:pt x="40" y="47"/>
                    </a:cubicBezTo>
                    <a:cubicBezTo>
                      <a:pt x="40" y="45"/>
                      <a:pt x="41" y="43"/>
                      <a:pt x="42" y="42"/>
                    </a:cubicBezTo>
                    <a:cubicBezTo>
                      <a:pt x="43" y="41"/>
                      <a:pt x="45" y="40"/>
                      <a:pt x="47" y="40"/>
                    </a:cubicBezTo>
                    <a:cubicBezTo>
                      <a:pt x="76" y="43"/>
                      <a:pt x="76" y="43"/>
                      <a:pt x="76" y="43"/>
                    </a:cubicBezTo>
                    <a:cubicBezTo>
                      <a:pt x="85" y="14"/>
                      <a:pt x="85" y="14"/>
                      <a:pt x="85" y="14"/>
                    </a:cubicBezTo>
                    <a:cubicBezTo>
                      <a:pt x="86" y="13"/>
                      <a:pt x="87" y="11"/>
                      <a:pt x="89" y="11"/>
                    </a:cubicBezTo>
                    <a:cubicBezTo>
                      <a:pt x="90" y="10"/>
                      <a:pt x="92" y="10"/>
                      <a:pt x="94" y="11"/>
                    </a:cubicBezTo>
                    <a:cubicBezTo>
                      <a:pt x="120" y="25"/>
                      <a:pt x="120" y="25"/>
                      <a:pt x="120" y="25"/>
                    </a:cubicBezTo>
                    <a:cubicBezTo>
                      <a:pt x="139" y="2"/>
                      <a:pt x="139" y="2"/>
                      <a:pt x="139" y="2"/>
                    </a:cubicBezTo>
                    <a:cubicBezTo>
                      <a:pt x="140" y="0"/>
                      <a:pt x="142" y="0"/>
                      <a:pt x="144" y="0"/>
                    </a:cubicBezTo>
                    <a:cubicBezTo>
                      <a:pt x="144" y="0"/>
                      <a:pt x="144" y="0"/>
                      <a:pt x="144" y="0"/>
                    </a:cubicBezTo>
                    <a:cubicBezTo>
                      <a:pt x="145" y="0"/>
                      <a:pt x="147" y="0"/>
                      <a:pt x="148" y="2"/>
                    </a:cubicBezTo>
                    <a:cubicBezTo>
                      <a:pt x="167" y="25"/>
                      <a:pt x="167" y="25"/>
                      <a:pt x="167" y="25"/>
                    </a:cubicBezTo>
                    <a:cubicBezTo>
                      <a:pt x="194" y="11"/>
                      <a:pt x="194" y="11"/>
                      <a:pt x="194" y="11"/>
                    </a:cubicBezTo>
                    <a:cubicBezTo>
                      <a:pt x="195" y="10"/>
                      <a:pt x="197" y="10"/>
                      <a:pt x="199" y="11"/>
                    </a:cubicBezTo>
                    <a:cubicBezTo>
                      <a:pt x="200" y="11"/>
                      <a:pt x="202" y="13"/>
                      <a:pt x="202" y="14"/>
                    </a:cubicBezTo>
                    <a:cubicBezTo>
                      <a:pt x="211" y="43"/>
                      <a:pt x="211" y="43"/>
                      <a:pt x="211" y="43"/>
                    </a:cubicBezTo>
                    <a:cubicBezTo>
                      <a:pt x="241" y="40"/>
                      <a:pt x="241" y="40"/>
                      <a:pt x="241" y="40"/>
                    </a:cubicBezTo>
                    <a:cubicBezTo>
                      <a:pt x="242" y="40"/>
                      <a:pt x="244" y="41"/>
                      <a:pt x="245" y="42"/>
                    </a:cubicBezTo>
                    <a:cubicBezTo>
                      <a:pt x="247" y="43"/>
                      <a:pt x="247" y="45"/>
                      <a:pt x="247" y="47"/>
                    </a:cubicBezTo>
                    <a:cubicBezTo>
                      <a:pt x="245" y="76"/>
                      <a:pt x="245" y="76"/>
                      <a:pt x="245" y="76"/>
                    </a:cubicBezTo>
                    <a:cubicBezTo>
                      <a:pt x="273" y="85"/>
                      <a:pt x="273" y="85"/>
                      <a:pt x="273" y="85"/>
                    </a:cubicBezTo>
                    <a:cubicBezTo>
                      <a:pt x="275" y="86"/>
                      <a:pt x="276" y="87"/>
                      <a:pt x="277" y="89"/>
                    </a:cubicBezTo>
                    <a:cubicBezTo>
                      <a:pt x="277" y="90"/>
                      <a:pt x="277" y="92"/>
                      <a:pt x="276" y="94"/>
                    </a:cubicBezTo>
                    <a:cubicBezTo>
                      <a:pt x="263" y="120"/>
                      <a:pt x="263" y="120"/>
                      <a:pt x="263" y="120"/>
                    </a:cubicBezTo>
                    <a:cubicBezTo>
                      <a:pt x="285" y="139"/>
                      <a:pt x="285" y="139"/>
                      <a:pt x="285" y="139"/>
                    </a:cubicBezTo>
                    <a:cubicBezTo>
                      <a:pt x="287" y="140"/>
                      <a:pt x="288" y="142"/>
                      <a:pt x="288" y="144"/>
                    </a:cubicBezTo>
                    <a:cubicBezTo>
                      <a:pt x="288" y="145"/>
                      <a:pt x="287" y="147"/>
                      <a:pt x="285" y="148"/>
                    </a:cubicBezTo>
                    <a:cubicBezTo>
                      <a:pt x="263" y="167"/>
                      <a:pt x="263" y="167"/>
                      <a:pt x="263" y="167"/>
                    </a:cubicBezTo>
                    <a:cubicBezTo>
                      <a:pt x="276" y="194"/>
                      <a:pt x="276" y="194"/>
                      <a:pt x="276" y="194"/>
                    </a:cubicBezTo>
                    <a:cubicBezTo>
                      <a:pt x="277" y="195"/>
                      <a:pt x="277" y="197"/>
                      <a:pt x="277" y="199"/>
                    </a:cubicBezTo>
                    <a:cubicBezTo>
                      <a:pt x="276" y="200"/>
                      <a:pt x="275" y="202"/>
                      <a:pt x="273" y="202"/>
                    </a:cubicBezTo>
                    <a:cubicBezTo>
                      <a:pt x="245" y="211"/>
                      <a:pt x="245" y="211"/>
                      <a:pt x="245" y="211"/>
                    </a:cubicBezTo>
                    <a:cubicBezTo>
                      <a:pt x="247" y="241"/>
                      <a:pt x="247" y="241"/>
                      <a:pt x="247" y="241"/>
                    </a:cubicBezTo>
                    <a:cubicBezTo>
                      <a:pt x="247" y="242"/>
                      <a:pt x="247" y="244"/>
                      <a:pt x="245" y="245"/>
                    </a:cubicBezTo>
                    <a:cubicBezTo>
                      <a:pt x="244" y="247"/>
                      <a:pt x="242" y="247"/>
                      <a:pt x="241" y="247"/>
                    </a:cubicBezTo>
                    <a:cubicBezTo>
                      <a:pt x="211" y="245"/>
                      <a:pt x="211" y="245"/>
                      <a:pt x="211" y="245"/>
                    </a:cubicBezTo>
                    <a:cubicBezTo>
                      <a:pt x="202" y="273"/>
                      <a:pt x="202" y="273"/>
                      <a:pt x="202" y="273"/>
                    </a:cubicBezTo>
                    <a:cubicBezTo>
                      <a:pt x="202" y="275"/>
                      <a:pt x="200" y="276"/>
                      <a:pt x="199" y="277"/>
                    </a:cubicBezTo>
                    <a:cubicBezTo>
                      <a:pt x="197" y="277"/>
                      <a:pt x="195" y="277"/>
                      <a:pt x="194" y="276"/>
                    </a:cubicBezTo>
                    <a:cubicBezTo>
                      <a:pt x="167" y="263"/>
                      <a:pt x="167" y="263"/>
                      <a:pt x="167" y="263"/>
                    </a:cubicBezTo>
                    <a:cubicBezTo>
                      <a:pt x="148" y="285"/>
                      <a:pt x="148" y="285"/>
                      <a:pt x="148" y="285"/>
                    </a:cubicBezTo>
                    <a:cubicBezTo>
                      <a:pt x="147" y="287"/>
                      <a:pt x="145" y="288"/>
                      <a:pt x="144" y="288"/>
                    </a:cubicBezTo>
                    <a:close/>
                    <a:moveTo>
                      <a:pt x="121" y="249"/>
                    </a:moveTo>
                    <a:cubicBezTo>
                      <a:pt x="123" y="249"/>
                      <a:pt x="125" y="250"/>
                      <a:pt x="126" y="251"/>
                    </a:cubicBezTo>
                    <a:cubicBezTo>
                      <a:pt x="144" y="272"/>
                      <a:pt x="144" y="272"/>
                      <a:pt x="144" y="272"/>
                    </a:cubicBezTo>
                    <a:cubicBezTo>
                      <a:pt x="161" y="251"/>
                      <a:pt x="161" y="251"/>
                      <a:pt x="161" y="251"/>
                    </a:cubicBezTo>
                    <a:cubicBezTo>
                      <a:pt x="163" y="249"/>
                      <a:pt x="166" y="248"/>
                      <a:pt x="169" y="250"/>
                    </a:cubicBezTo>
                    <a:cubicBezTo>
                      <a:pt x="193" y="262"/>
                      <a:pt x="193" y="262"/>
                      <a:pt x="193" y="262"/>
                    </a:cubicBezTo>
                    <a:cubicBezTo>
                      <a:pt x="201" y="236"/>
                      <a:pt x="201" y="236"/>
                      <a:pt x="201" y="236"/>
                    </a:cubicBezTo>
                    <a:cubicBezTo>
                      <a:pt x="202" y="234"/>
                      <a:pt x="204" y="232"/>
                      <a:pt x="207" y="232"/>
                    </a:cubicBezTo>
                    <a:cubicBezTo>
                      <a:pt x="235" y="235"/>
                      <a:pt x="235" y="235"/>
                      <a:pt x="235" y="235"/>
                    </a:cubicBezTo>
                    <a:cubicBezTo>
                      <a:pt x="232" y="207"/>
                      <a:pt x="232" y="207"/>
                      <a:pt x="232" y="207"/>
                    </a:cubicBezTo>
                    <a:cubicBezTo>
                      <a:pt x="232" y="204"/>
                      <a:pt x="234" y="202"/>
                      <a:pt x="236" y="201"/>
                    </a:cubicBezTo>
                    <a:cubicBezTo>
                      <a:pt x="262" y="193"/>
                      <a:pt x="262" y="193"/>
                      <a:pt x="262" y="193"/>
                    </a:cubicBezTo>
                    <a:cubicBezTo>
                      <a:pt x="250" y="169"/>
                      <a:pt x="250" y="169"/>
                      <a:pt x="250" y="169"/>
                    </a:cubicBezTo>
                    <a:cubicBezTo>
                      <a:pt x="248" y="166"/>
                      <a:pt x="249" y="163"/>
                      <a:pt x="251" y="161"/>
                    </a:cubicBezTo>
                    <a:cubicBezTo>
                      <a:pt x="272" y="144"/>
                      <a:pt x="272" y="144"/>
                      <a:pt x="272" y="144"/>
                    </a:cubicBezTo>
                    <a:cubicBezTo>
                      <a:pt x="251" y="126"/>
                      <a:pt x="251" y="126"/>
                      <a:pt x="251" y="126"/>
                    </a:cubicBezTo>
                    <a:cubicBezTo>
                      <a:pt x="249" y="124"/>
                      <a:pt x="248" y="121"/>
                      <a:pt x="250" y="119"/>
                    </a:cubicBezTo>
                    <a:cubicBezTo>
                      <a:pt x="262" y="94"/>
                      <a:pt x="262" y="94"/>
                      <a:pt x="262" y="94"/>
                    </a:cubicBezTo>
                    <a:cubicBezTo>
                      <a:pt x="236" y="86"/>
                      <a:pt x="236" y="86"/>
                      <a:pt x="236" y="86"/>
                    </a:cubicBezTo>
                    <a:cubicBezTo>
                      <a:pt x="234" y="85"/>
                      <a:pt x="232" y="83"/>
                      <a:pt x="232" y="80"/>
                    </a:cubicBezTo>
                    <a:cubicBezTo>
                      <a:pt x="235" y="53"/>
                      <a:pt x="235" y="53"/>
                      <a:pt x="235" y="53"/>
                    </a:cubicBezTo>
                    <a:cubicBezTo>
                      <a:pt x="207" y="55"/>
                      <a:pt x="207" y="55"/>
                      <a:pt x="207" y="55"/>
                    </a:cubicBezTo>
                    <a:cubicBezTo>
                      <a:pt x="204" y="55"/>
                      <a:pt x="202" y="54"/>
                      <a:pt x="201" y="51"/>
                    </a:cubicBezTo>
                    <a:cubicBezTo>
                      <a:pt x="193" y="25"/>
                      <a:pt x="193" y="25"/>
                      <a:pt x="193" y="25"/>
                    </a:cubicBezTo>
                    <a:cubicBezTo>
                      <a:pt x="169" y="38"/>
                      <a:pt x="169" y="38"/>
                      <a:pt x="169" y="38"/>
                    </a:cubicBezTo>
                    <a:cubicBezTo>
                      <a:pt x="166" y="39"/>
                      <a:pt x="163" y="38"/>
                      <a:pt x="161" y="36"/>
                    </a:cubicBezTo>
                    <a:cubicBezTo>
                      <a:pt x="144" y="15"/>
                      <a:pt x="144" y="15"/>
                      <a:pt x="144" y="15"/>
                    </a:cubicBezTo>
                    <a:cubicBezTo>
                      <a:pt x="126" y="36"/>
                      <a:pt x="126" y="36"/>
                      <a:pt x="126" y="36"/>
                    </a:cubicBezTo>
                    <a:cubicBezTo>
                      <a:pt x="124" y="38"/>
                      <a:pt x="121" y="39"/>
                      <a:pt x="119" y="38"/>
                    </a:cubicBezTo>
                    <a:cubicBezTo>
                      <a:pt x="94" y="25"/>
                      <a:pt x="94" y="25"/>
                      <a:pt x="94" y="25"/>
                    </a:cubicBezTo>
                    <a:cubicBezTo>
                      <a:pt x="86" y="51"/>
                      <a:pt x="86" y="51"/>
                      <a:pt x="86" y="51"/>
                    </a:cubicBezTo>
                    <a:cubicBezTo>
                      <a:pt x="85" y="54"/>
                      <a:pt x="83" y="55"/>
                      <a:pt x="80" y="55"/>
                    </a:cubicBezTo>
                    <a:cubicBezTo>
                      <a:pt x="53" y="53"/>
                      <a:pt x="53" y="53"/>
                      <a:pt x="53" y="53"/>
                    </a:cubicBezTo>
                    <a:cubicBezTo>
                      <a:pt x="55" y="80"/>
                      <a:pt x="55" y="80"/>
                      <a:pt x="55" y="80"/>
                    </a:cubicBezTo>
                    <a:cubicBezTo>
                      <a:pt x="55" y="83"/>
                      <a:pt x="54" y="85"/>
                      <a:pt x="51" y="86"/>
                    </a:cubicBezTo>
                    <a:cubicBezTo>
                      <a:pt x="25" y="94"/>
                      <a:pt x="25" y="94"/>
                      <a:pt x="25" y="94"/>
                    </a:cubicBezTo>
                    <a:cubicBezTo>
                      <a:pt x="38" y="119"/>
                      <a:pt x="38" y="119"/>
                      <a:pt x="38" y="119"/>
                    </a:cubicBezTo>
                    <a:cubicBezTo>
                      <a:pt x="39" y="121"/>
                      <a:pt x="38" y="124"/>
                      <a:pt x="36" y="126"/>
                    </a:cubicBezTo>
                    <a:cubicBezTo>
                      <a:pt x="15" y="144"/>
                      <a:pt x="15" y="144"/>
                      <a:pt x="15" y="144"/>
                    </a:cubicBezTo>
                    <a:cubicBezTo>
                      <a:pt x="36" y="161"/>
                      <a:pt x="36" y="161"/>
                      <a:pt x="36" y="161"/>
                    </a:cubicBezTo>
                    <a:cubicBezTo>
                      <a:pt x="38" y="163"/>
                      <a:pt x="39" y="166"/>
                      <a:pt x="38" y="169"/>
                    </a:cubicBezTo>
                    <a:cubicBezTo>
                      <a:pt x="25" y="193"/>
                      <a:pt x="25" y="193"/>
                      <a:pt x="25" y="193"/>
                    </a:cubicBezTo>
                    <a:cubicBezTo>
                      <a:pt x="51" y="201"/>
                      <a:pt x="51" y="201"/>
                      <a:pt x="51" y="201"/>
                    </a:cubicBezTo>
                    <a:cubicBezTo>
                      <a:pt x="54" y="202"/>
                      <a:pt x="55" y="204"/>
                      <a:pt x="55" y="207"/>
                    </a:cubicBezTo>
                    <a:cubicBezTo>
                      <a:pt x="53" y="235"/>
                      <a:pt x="53" y="235"/>
                      <a:pt x="53" y="235"/>
                    </a:cubicBezTo>
                    <a:cubicBezTo>
                      <a:pt x="80" y="232"/>
                      <a:pt x="80" y="232"/>
                      <a:pt x="80" y="232"/>
                    </a:cubicBezTo>
                    <a:cubicBezTo>
                      <a:pt x="83" y="232"/>
                      <a:pt x="85" y="234"/>
                      <a:pt x="86" y="236"/>
                    </a:cubicBezTo>
                    <a:cubicBezTo>
                      <a:pt x="94" y="262"/>
                      <a:pt x="94" y="262"/>
                      <a:pt x="94" y="262"/>
                    </a:cubicBezTo>
                    <a:cubicBezTo>
                      <a:pt x="119" y="250"/>
                      <a:pt x="119" y="250"/>
                      <a:pt x="119" y="250"/>
                    </a:cubicBezTo>
                    <a:cubicBezTo>
                      <a:pt x="120" y="249"/>
                      <a:pt x="121" y="249"/>
                      <a:pt x="121" y="2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p:grpSp>
        <p:sp>
          <p:nvSpPr>
            <p:cNvPr id="112" name="Rectangle 111">
              <a:extLst>
                <a:ext uri="{FF2B5EF4-FFF2-40B4-BE49-F238E27FC236}">
                  <a16:creationId xmlns:a16="http://schemas.microsoft.com/office/drawing/2014/main" id="{0633C7AE-A783-4C9D-9855-AA5CA8C7F22E}"/>
                </a:ext>
              </a:extLst>
            </p:cNvPr>
            <p:cNvSpPr/>
            <p:nvPr/>
          </p:nvSpPr>
          <p:spPr>
            <a:xfrm>
              <a:off x="4414126" y="1994766"/>
              <a:ext cx="6286908" cy="474425"/>
            </a:xfrm>
            <a:prstGeom prst="rect">
              <a:avLst/>
            </a:prstGeom>
            <a:noFill/>
          </p:spPr>
          <p:txBody>
            <a:bodyPr wrap="square" lIns="91440" tIns="45720" rIns="91440" bIns="45720" anchor="ctr">
              <a:spAutoFit/>
            </a:bodyPr>
            <a:lstStyle/>
            <a:p>
              <a:pPr defTabSz="457200">
                <a:lnSpc>
                  <a:spcPts val="3360"/>
                </a:lnSpc>
                <a:defRPr/>
              </a:pPr>
              <a:r>
                <a:rPr lang="en-US" b="1">
                  <a:solidFill>
                    <a:schemeClr val="bg1"/>
                  </a:solidFill>
                  <a:latin typeface="Gill Sans MT" panose="020B0502020104020203"/>
                </a:rPr>
                <a:t>RAFT Policy Overview</a:t>
              </a:r>
              <a:endParaRPr lang="en-US" sz="1800" b="1" i="0" u="none" strike="noStrike" kern="1200" cap="none" spc="0" normalizeH="0" baseline="0" noProof="0">
                <a:ln>
                  <a:noFill/>
                </a:ln>
                <a:solidFill>
                  <a:schemeClr val="bg1"/>
                </a:solidFill>
                <a:effectLst/>
                <a:uLnTx/>
                <a:uFillTx/>
                <a:latin typeface="Gill Sans MT" panose="020B0502020104020203"/>
              </a:endParaRPr>
            </a:p>
          </p:txBody>
        </p:sp>
      </p:grpSp>
      <p:grpSp>
        <p:nvGrpSpPr>
          <p:cNvPr id="18" name="Group 17">
            <a:extLst>
              <a:ext uri="{FF2B5EF4-FFF2-40B4-BE49-F238E27FC236}">
                <a16:creationId xmlns:a16="http://schemas.microsoft.com/office/drawing/2014/main" id="{D39FFC26-EE1A-57F6-1103-245B437300F8}"/>
              </a:ext>
              <a:ext uri="{C183D7F6-B498-43B3-948B-1728B52AA6E4}">
                <adec:decorative xmlns:adec="http://schemas.microsoft.com/office/drawing/2017/decorative" val="1"/>
              </a:ext>
            </a:extLst>
          </p:cNvPr>
          <p:cNvGrpSpPr/>
          <p:nvPr/>
        </p:nvGrpSpPr>
        <p:grpSpPr>
          <a:xfrm>
            <a:off x="3674445" y="2739961"/>
            <a:ext cx="7040872" cy="533587"/>
            <a:chOff x="3721742" y="1994766"/>
            <a:chExt cx="7040880" cy="533587"/>
          </a:xfrm>
        </p:grpSpPr>
        <p:sp>
          <p:nvSpPr>
            <p:cNvPr id="20" name="Rectangle 19">
              <a:extLst>
                <a:ext uri="{FF2B5EF4-FFF2-40B4-BE49-F238E27FC236}">
                  <a16:creationId xmlns:a16="http://schemas.microsoft.com/office/drawing/2014/main" id="{1636D502-390F-40E4-BE12-53C37018EF22}"/>
                </a:ext>
              </a:extLst>
            </p:cNvPr>
            <p:cNvSpPr/>
            <p:nvPr/>
          </p:nvSpPr>
          <p:spPr>
            <a:xfrm>
              <a:off x="3721742" y="2001199"/>
              <a:ext cx="7040880" cy="527154"/>
            </a:xfrm>
            <a:prstGeom prst="rect">
              <a:avLst/>
            </a:prstGeom>
            <a:solidFill>
              <a:schemeClr val="tx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21" name="Group 4">
              <a:extLst>
                <a:ext uri="{FF2B5EF4-FFF2-40B4-BE49-F238E27FC236}">
                  <a16:creationId xmlns:a16="http://schemas.microsoft.com/office/drawing/2014/main" id="{961DB942-33D7-0E44-F88E-FB9AA41974D6}"/>
                </a:ext>
              </a:extLst>
            </p:cNvPr>
            <p:cNvGrpSpPr>
              <a:grpSpLocks noChangeAspect="1"/>
            </p:cNvGrpSpPr>
            <p:nvPr/>
          </p:nvGrpSpPr>
          <p:grpSpPr bwMode="auto">
            <a:xfrm>
              <a:off x="3880055" y="2059627"/>
              <a:ext cx="365763" cy="365760"/>
              <a:chOff x="348" y="439"/>
              <a:chExt cx="426" cy="426"/>
            </a:xfrm>
            <a:solidFill>
              <a:srgbClr val="FFFFFF"/>
            </a:solidFill>
          </p:grpSpPr>
          <p:sp>
            <p:nvSpPr>
              <p:cNvPr id="23" name="Freeform 5" descr="Star">
                <a:extLst>
                  <a:ext uri="{FF2B5EF4-FFF2-40B4-BE49-F238E27FC236}">
                    <a16:creationId xmlns:a16="http://schemas.microsoft.com/office/drawing/2014/main" id="{A8437F30-2B99-4264-8CFD-02C8EA5B8483}"/>
                  </a:ext>
                </a:extLst>
              </p:cNvPr>
              <p:cNvSpPr>
                <a:spLocks noEditPoints="1"/>
              </p:cNvSpPr>
              <p:nvPr/>
            </p:nvSpPr>
            <p:spPr bwMode="auto">
              <a:xfrm>
                <a:off x="462" y="554"/>
                <a:ext cx="197" cy="196"/>
              </a:xfrm>
              <a:custGeom>
                <a:avLst/>
                <a:gdLst>
                  <a:gd name="T0" fmla="*/ 109 w 133"/>
                  <a:gd name="T1" fmla="*/ 132 h 132"/>
                  <a:gd name="T2" fmla="*/ 105 w 133"/>
                  <a:gd name="T3" fmla="*/ 130 h 132"/>
                  <a:gd name="T4" fmla="*/ 67 w 133"/>
                  <a:gd name="T5" fmla="*/ 101 h 132"/>
                  <a:gd name="T6" fmla="*/ 28 w 133"/>
                  <a:gd name="T7" fmla="*/ 130 h 132"/>
                  <a:gd name="T8" fmla="*/ 21 w 133"/>
                  <a:gd name="T9" fmla="*/ 130 h 132"/>
                  <a:gd name="T10" fmla="*/ 19 w 133"/>
                  <a:gd name="T11" fmla="*/ 124 h 132"/>
                  <a:gd name="T12" fmla="*/ 36 w 133"/>
                  <a:gd name="T13" fmla="*/ 80 h 132"/>
                  <a:gd name="T14" fmla="*/ 3 w 133"/>
                  <a:gd name="T15" fmla="*/ 52 h 132"/>
                  <a:gd name="T16" fmla="*/ 1 w 133"/>
                  <a:gd name="T17" fmla="*/ 46 h 132"/>
                  <a:gd name="T18" fmla="*/ 7 w 133"/>
                  <a:gd name="T19" fmla="*/ 42 h 132"/>
                  <a:gd name="T20" fmla="*/ 45 w 133"/>
                  <a:gd name="T21" fmla="*/ 42 h 132"/>
                  <a:gd name="T22" fmla="*/ 61 w 133"/>
                  <a:gd name="T23" fmla="*/ 3 h 132"/>
                  <a:gd name="T24" fmla="*/ 67 w 133"/>
                  <a:gd name="T25" fmla="*/ 0 h 132"/>
                  <a:gd name="T26" fmla="*/ 67 w 133"/>
                  <a:gd name="T27" fmla="*/ 0 h 132"/>
                  <a:gd name="T28" fmla="*/ 72 w 133"/>
                  <a:gd name="T29" fmla="*/ 3 h 132"/>
                  <a:gd name="T30" fmla="*/ 89 w 133"/>
                  <a:gd name="T31" fmla="*/ 42 h 132"/>
                  <a:gd name="T32" fmla="*/ 127 w 133"/>
                  <a:gd name="T33" fmla="*/ 42 h 132"/>
                  <a:gd name="T34" fmla="*/ 132 w 133"/>
                  <a:gd name="T35" fmla="*/ 46 h 132"/>
                  <a:gd name="T36" fmla="*/ 130 w 133"/>
                  <a:gd name="T37" fmla="*/ 52 h 132"/>
                  <a:gd name="T38" fmla="*/ 98 w 133"/>
                  <a:gd name="T39" fmla="*/ 80 h 132"/>
                  <a:gd name="T40" fmla="*/ 114 w 133"/>
                  <a:gd name="T41" fmla="*/ 124 h 132"/>
                  <a:gd name="T42" fmla="*/ 112 w 133"/>
                  <a:gd name="T43" fmla="*/ 130 h 132"/>
                  <a:gd name="T44" fmla="*/ 109 w 133"/>
                  <a:gd name="T45" fmla="*/ 132 h 132"/>
                  <a:gd name="T46" fmla="*/ 23 w 133"/>
                  <a:gd name="T47" fmla="*/ 54 h 132"/>
                  <a:gd name="T48" fmla="*/ 46 w 133"/>
                  <a:gd name="T49" fmla="*/ 73 h 132"/>
                  <a:gd name="T50" fmla="*/ 48 w 133"/>
                  <a:gd name="T51" fmla="*/ 80 h 132"/>
                  <a:gd name="T52" fmla="*/ 38 w 133"/>
                  <a:gd name="T53" fmla="*/ 108 h 132"/>
                  <a:gd name="T54" fmla="*/ 63 w 133"/>
                  <a:gd name="T55" fmla="*/ 89 h 132"/>
                  <a:gd name="T56" fmla="*/ 70 w 133"/>
                  <a:gd name="T57" fmla="*/ 89 h 132"/>
                  <a:gd name="T58" fmla="*/ 96 w 133"/>
                  <a:gd name="T59" fmla="*/ 108 h 132"/>
                  <a:gd name="T60" fmla="*/ 85 w 133"/>
                  <a:gd name="T61" fmla="*/ 80 h 132"/>
                  <a:gd name="T62" fmla="*/ 87 w 133"/>
                  <a:gd name="T63" fmla="*/ 73 h 132"/>
                  <a:gd name="T64" fmla="*/ 110 w 133"/>
                  <a:gd name="T65" fmla="*/ 54 h 132"/>
                  <a:gd name="T66" fmla="*/ 85 w 133"/>
                  <a:gd name="T67" fmla="*/ 54 h 132"/>
                  <a:gd name="T68" fmla="*/ 79 w 133"/>
                  <a:gd name="T69" fmla="*/ 50 h 132"/>
                  <a:gd name="T70" fmla="*/ 67 w 133"/>
                  <a:gd name="T71" fmla="*/ 21 h 132"/>
                  <a:gd name="T72" fmla="*/ 54 w 133"/>
                  <a:gd name="T73" fmla="*/ 50 h 132"/>
                  <a:gd name="T74" fmla="*/ 49 w 133"/>
                  <a:gd name="T75" fmla="*/ 54 h 132"/>
                  <a:gd name="T76" fmla="*/ 23 w 133"/>
                  <a:gd name="T77" fmla="*/ 5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3" h="132">
                    <a:moveTo>
                      <a:pt x="109" y="132"/>
                    </a:moveTo>
                    <a:cubicBezTo>
                      <a:pt x="107" y="132"/>
                      <a:pt x="106" y="131"/>
                      <a:pt x="105" y="130"/>
                    </a:cubicBezTo>
                    <a:cubicBezTo>
                      <a:pt x="67" y="101"/>
                      <a:pt x="67" y="101"/>
                      <a:pt x="67" y="101"/>
                    </a:cubicBezTo>
                    <a:cubicBezTo>
                      <a:pt x="28" y="130"/>
                      <a:pt x="28" y="130"/>
                      <a:pt x="28" y="130"/>
                    </a:cubicBezTo>
                    <a:cubicBezTo>
                      <a:pt x="26" y="132"/>
                      <a:pt x="23" y="132"/>
                      <a:pt x="21" y="130"/>
                    </a:cubicBezTo>
                    <a:cubicBezTo>
                      <a:pt x="19" y="129"/>
                      <a:pt x="18" y="126"/>
                      <a:pt x="19" y="124"/>
                    </a:cubicBezTo>
                    <a:cubicBezTo>
                      <a:pt x="36" y="80"/>
                      <a:pt x="36" y="80"/>
                      <a:pt x="36" y="80"/>
                    </a:cubicBezTo>
                    <a:cubicBezTo>
                      <a:pt x="3" y="52"/>
                      <a:pt x="3" y="52"/>
                      <a:pt x="3" y="52"/>
                    </a:cubicBezTo>
                    <a:cubicBezTo>
                      <a:pt x="1" y="51"/>
                      <a:pt x="0" y="48"/>
                      <a:pt x="1" y="46"/>
                    </a:cubicBezTo>
                    <a:cubicBezTo>
                      <a:pt x="2" y="43"/>
                      <a:pt x="4" y="42"/>
                      <a:pt x="7" y="42"/>
                    </a:cubicBezTo>
                    <a:cubicBezTo>
                      <a:pt x="45" y="42"/>
                      <a:pt x="45" y="42"/>
                      <a:pt x="45" y="42"/>
                    </a:cubicBezTo>
                    <a:cubicBezTo>
                      <a:pt x="61" y="3"/>
                      <a:pt x="61" y="3"/>
                      <a:pt x="61" y="3"/>
                    </a:cubicBezTo>
                    <a:cubicBezTo>
                      <a:pt x="62" y="1"/>
                      <a:pt x="64" y="0"/>
                      <a:pt x="67" y="0"/>
                    </a:cubicBezTo>
                    <a:cubicBezTo>
                      <a:pt x="67" y="0"/>
                      <a:pt x="67" y="0"/>
                      <a:pt x="67" y="0"/>
                    </a:cubicBezTo>
                    <a:cubicBezTo>
                      <a:pt x="69" y="0"/>
                      <a:pt x="71" y="1"/>
                      <a:pt x="72" y="3"/>
                    </a:cubicBezTo>
                    <a:cubicBezTo>
                      <a:pt x="89" y="42"/>
                      <a:pt x="89" y="42"/>
                      <a:pt x="89" y="42"/>
                    </a:cubicBezTo>
                    <a:cubicBezTo>
                      <a:pt x="127" y="42"/>
                      <a:pt x="127" y="42"/>
                      <a:pt x="127" y="42"/>
                    </a:cubicBezTo>
                    <a:cubicBezTo>
                      <a:pt x="129" y="42"/>
                      <a:pt x="131" y="43"/>
                      <a:pt x="132" y="46"/>
                    </a:cubicBezTo>
                    <a:cubicBezTo>
                      <a:pt x="133" y="48"/>
                      <a:pt x="132" y="51"/>
                      <a:pt x="130" y="52"/>
                    </a:cubicBezTo>
                    <a:cubicBezTo>
                      <a:pt x="98" y="80"/>
                      <a:pt x="98" y="80"/>
                      <a:pt x="98" y="80"/>
                    </a:cubicBezTo>
                    <a:cubicBezTo>
                      <a:pt x="114" y="124"/>
                      <a:pt x="114" y="124"/>
                      <a:pt x="114" y="124"/>
                    </a:cubicBezTo>
                    <a:cubicBezTo>
                      <a:pt x="115" y="126"/>
                      <a:pt x="114" y="129"/>
                      <a:pt x="112" y="130"/>
                    </a:cubicBezTo>
                    <a:cubicBezTo>
                      <a:pt x="111" y="131"/>
                      <a:pt x="110" y="132"/>
                      <a:pt x="109" y="132"/>
                    </a:cubicBezTo>
                    <a:close/>
                    <a:moveTo>
                      <a:pt x="23" y="54"/>
                    </a:moveTo>
                    <a:cubicBezTo>
                      <a:pt x="46" y="73"/>
                      <a:pt x="46" y="73"/>
                      <a:pt x="46" y="73"/>
                    </a:cubicBezTo>
                    <a:cubicBezTo>
                      <a:pt x="48" y="75"/>
                      <a:pt x="49" y="77"/>
                      <a:pt x="48" y="80"/>
                    </a:cubicBezTo>
                    <a:cubicBezTo>
                      <a:pt x="38" y="108"/>
                      <a:pt x="38" y="108"/>
                      <a:pt x="38" y="108"/>
                    </a:cubicBezTo>
                    <a:cubicBezTo>
                      <a:pt x="63" y="89"/>
                      <a:pt x="63" y="89"/>
                      <a:pt x="63" y="89"/>
                    </a:cubicBezTo>
                    <a:cubicBezTo>
                      <a:pt x="65" y="87"/>
                      <a:pt x="68" y="87"/>
                      <a:pt x="70" y="89"/>
                    </a:cubicBezTo>
                    <a:cubicBezTo>
                      <a:pt x="96" y="108"/>
                      <a:pt x="96" y="108"/>
                      <a:pt x="96" y="108"/>
                    </a:cubicBezTo>
                    <a:cubicBezTo>
                      <a:pt x="85" y="80"/>
                      <a:pt x="85" y="80"/>
                      <a:pt x="85" y="80"/>
                    </a:cubicBezTo>
                    <a:cubicBezTo>
                      <a:pt x="84" y="77"/>
                      <a:pt x="85" y="75"/>
                      <a:pt x="87" y="73"/>
                    </a:cubicBezTo>
                    <a:cubicBezTo>
                      <a:pt x="110" y="54"/>
                      <a:pt x="110" y="54"/>
                      <a:pt x="110" y="54"/>
                    </a:cubicBezTo>
                    <a:cubicBezTo>
                      <a:pt x="85" y="54"/>
                      <a:pt x="85" y="54"/>
                      <a:pt x="85" y="54"/>
                    </a:cubicBezTo>
                    <a:cubicBezTo>
                      <a:pt x="82" y="54"/>
                      <a:pt x="80" y="52"/>
                      <a:pt x="79" y="50"/>
                    </a:cubicBezTo>
                    <a:cubicBezTo>
                      <a:pt x="67" y="21"/>
                      <a:pt x="67" y="21"/>
                      <a:pt x="67" y="21"/>
                    </a:cubicBezTo>
                    <a:cubicBezTo>
                      <a:pt x="54" y="50"/>
                      <a:pt x="54" y="50"/>
                      <a:pt x="54" y="50"/>
                    </a:cubicBezTo>
                    <a:cubicBezTo>
                      <a:pt x="53" y="52"/>
                      <a:pt x="51" y="54"/>
                      <a:pt x="49" y="54"/>
                    </a:cubicBezTo>
                    <a:lnTo>
                      <a:pt x="23"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24" name="Freeform 6">
                <a:extLst>
                  <a:ext uri="{FF2B5EF4-FFF2-40B4-BE49-F238E27FC236}">
                    <a16:creationId xmlns:a16="http://schemas.microsoft.com/office/drawing/2014/main" id="{13111CB3-7A27-804F-8116-D02515FE1BED}"/>
                  </a:ext>
                </a:extLst>
              </p:cNvPr>
              <p:cNvSpPr>
                <a:spLocks noEditPoints="1"/>
              </p:cNvSpPr>
              <p:nvPr/>
            </p:nvSpPr>
            <p:spPr bwMode="auto">
              <a:xfrm>
                <a:off x="348" y="439"/>
                <a:ext cx="426" cy="426"/>
              </a:xfrm>
              <a:custGeom>
                <a:avLst/>
                <a:gdLst>
                  <a:gd name="T0" fmla="*/ 144 w 288"/>
                  <a:gd name="T1" fmla="*/ 288 h 288"/>
                  <a:gd name="T2" fmla="*/ 120 w 288"/>
                  <a:gd name="T3" fmla="*/ 263 h 288"/>
                  <a:gd name="T4" fmla="*/ 89 w 288"/>
                  <a:gd name="T5" fmla="*/ 277 h 288"/>
                  <a:gd name="T6" fmla="*/ 76 w 288"/>
                  <a:gd name="T7" fmla="*/ 245 h 288"/>
                  <a:gd name="T8" fmla="*/ 42 w 288"/>
                  <a:gd name="T9" fmla="*/ 245 h 288"/>
                  <a:gd name="T10" fmla="*/ 43 w 288"/>
                  <a:gd name="T11" fmla="*/ 211 h 288"/>
                  <a:gd name="T12" fmla="*/ 11 w 288"/>
                  <a:gd name="T13" fmla="*/ 199 h 288"/>
                  <a:gd name="T14" fmla="*/ 25 w 288"/>
                  <a:gd name="T15" fmla="*/ 167 h 288"/>
                  <a:gd name="T16" fmla="*/ 0 w 288"/>
                  <a:gd name="T17" fmla="*/ 144 h 288"/>
                  <a:gd name="T18" fmla="*/ 25 w 288"/>
                  <a:gd name="T19" fmla="*/ 120 h 288"/>
                  <a:gd name="T20" fmla="*/ 11 w 288"/>
                  <a:gd name="T21" fmla="*/ 89 h 288"/>
                  <a:gd name="T22" fmla="*/ 43 w 288"/>
                  <a:gd name="T23" fmla="*/ 76 h 288"/>
                  <a:gd name="T24" fmla="*/ 42 w 288"/>
                  <a:gd name="T25" fmla="*/ 42 h 288"/>
                  <a:gd name="T26" fmla="*/ 76 w 288"/>
                  <a:gd name="T27" fmla="*/ 43 h 288"/>
                  <a:gd name="T28" fmla="*/ 89 w 288"/>
                  <a:gd name="T29" fmla="*/ 11 h 288"/>
                  <a:gd name="T30" fmla="*/ 120 w 288"/>
                  <a:gd name="T31" fmla="*/ 25 h 288"/>
                  <a:gd name="T32" fmla="*/ 144 w 288"/>
                  <a:gd name="T33" fmla="*/ 0 h 288"/>
                  <a:gd name="T34" fmla="*/ 148 w 288"/>
                  <a:gd name="T35" fmla="*/ 2 h 288"/>
                  <a:gd name="T36" fmla="*/ 194 w 288"/>
                  <a:gd name="T37" fmla="*/ 11 h 288"/>
                  <a:gd name="T38" fmla="*/ 202 w 288"/>
                  <a:gd name="T39" fmla="*/ 14 h 288"/>
                  <a:gd name="T40" fmla="*/ 241 w 288"/>
                  <a:gd name="T41" fmla="*/ 40 h 288"/>
                  <a:gd name="T42" fmla="*/ 247 w 288"/>
                  <a:gd name="T43" fmla="*/ 47 h 288"/>
                  <a:gd name="T44" fmla="*/ 273 w 288"/>
                  <a:gd name="T45" fmla="*/ 85 h 288"/>
                  <a:gd name="T46" fmla="*/ 276 w 288"/>
                  <a:gd name="T47" fmla="*/ 94 h 288"/>
                  <a:gd name="T48" fmla="*/ 285 w 288"/>
                  <a:gd name="T49" fmla="*/ 139 h 288"/>
                  <a:gd name="T50" fmla="*/ 285 w 288"/>
                  <a:gd name="T51" fmla="*/ 148 h 288"/>
                  <a:gd name="T52" fmla="*/ 276 w 288"/>
                  <a:gd name="T53" fmla="*/ 194 h 288"/>
                  <a:gd name="T54" fmla="*/ 273 w 288"/>
                  <a:gd name="T55" fmla="*/ 202 h 288"/>
                  <a:gd name="T56" fmla="*/ 247 w 288"/>
                  <a:gd name="T57" fmla="*/ 241 h 288"/>
                  <a:gd name="T58" fmla="*/ 241 w 288"/>
                  <a:gd name="T59" fmla="*/ 247 h 288"/>
                  <a:gd name="T60" fmla="*/ 202 w 288"/>
                  <a:gd name="T61" fmla="*/ 273 h 288"/>
                  <a:gd name="T62" fmla="*/ 194 w 288"/>
                  <a:gd name="T63" fmla="*/ 276 h 288"/>
                  <a:gd name="T64" fmla="*/ 148 w 288"/>
                  <a:gd name="T65" fmla="*/ 285 h 288"/>
                  <a:gd name="T66" fmla="*/ 121 w 288"/>
                  <a:gd name="T67" fmla="*/ 249 h 288"/>
                  <a:gd name="T68" fmla="*/ 144 w 288"/>
                  <a:gd name="T69" fmla="*/ 272 h 288"/>
                  <a:gd name="T70" fmla="*/ 169 w 288"/>
                  <a:gd name="T71" fmla="*/ 250 h 288"/>
                  <a:gd name="T72" fmla="*/ 201 w 288"/>
                  <a:gd name="T73" fmla="*/ 236 h 288"/>
                  <a:gd name="T74" fmla="*/ 235 w 288"/>
                  <a:gd name="T75" fmla="*/ 235 h 288"/>
                  <a:gd name="T76" fmla="*/ 236 w 288"/>
                  <a:gd name="T77" fmla="*/ 201 h 288"/>
                  <a:gd name="T78" fmla="*/ 250 w 288"/>
                  <a:gd name="T79" fmla="*/ 169 h 288"/>
                  <a:gd name="T80" fmla="*/ 272 w 288"/>
                  <a:gd name="T81" fmla="*/ 144 h 288"/>
                  <a:gd name="T82" fmla="*/ 250 w 288"/>
                  <a:gd name="T83" fmla="*/ 119 h 288"/>
                  <a:gd name="T84" fmla="*/ 236 w 288"/>
                  <a:gd name="T85" fmla="*/ 86 h 288"/>
                  <a:gd name="T86" fmla="*/ 235 w 288"/>
                  <a:gd name="T87" fmla="*/ 53 h 288"/>
                  <a:gd name="T88" fmla="*/ 201 w 288"/>
                  <a:gd name="T89" fmla="*/ 51 h 288"/>
                  <a:gd name="T90" fmla="*/ 169 w 288"/>
                  <a:gd name="T91" fmla="*/ 38 h 288"/>
                  <a:gd name="T92" fmla="*/ 144 w 288"/>
                  <a:gd name="T93" fmla="*/ 15 h 288"/>
                  <a:gd name="T94" fmla="*/ 119 w 288"/>
                  <a:gd name="T95" fmla="*/ 38 h 288"/>
                  <a:gd name="T96" fmla="*/ 86 w 288"/>
                  <a:gd name="T97" fmla="*/ 51 h 288"/>
                  <a:gd name="T98" fmla="*/ 53 w 288"/>
                  <a:gd name="T99" fmla="*/ 53 h 288"/>
                  <a:gd name="T100" fmla="*/ 51 w 288"/>
                  <a:gd name="T101" fmla="*/ 86 h 288"/>
                  <a:gd name="T102" fmla="*/ 38 w 288"/>
                  <a:gd name="T103" fmla="*/ 119 h 288"/>
                  <a:gd name="T104" fmla="*/ 15 w 288"/>
                  <a:gd name="T105" fmla="*/ 144 h 288"/>
                  <a:gd name="T106" fmla="*/ 38 w 288"/>
                  <a:gd name="T107" fmla="*/ 169 h 288"/>
                  <a:gd name="T108" fmla="*/ 51 w 288"/>
                  <a:gd name="T109" fmla="*/ 201 h 288"/>
                  <a:gd name="T110" fmla="*/ 53 w 288"/>
                  <a:gd name="T111" fmla="*/ 235 h 288"/>
                  <a:gd name="T112" fmla="*/ 86 w 288"/>
                  <a:gd name="T113" fmla="*/ 236 h 288"/>
                  <a:gd name="T114" fmla="*/ 119 w 288"/>
                  <a:gd name="T115" fmla="*/ 25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8" h="288">
                    <a:moveTo>
                      <a:pt x="144" y="288"/>
                    </a:moveTo>
                    <a:cubicBezTo>
                      <a:pt x="144" y="288"/>
                      <a:pt x="144" y="288"/>
                      <a:pt x="144" y="288"/>
                    </a:cubicBezTo>
                    <a:cubicBezTo>
                      <a:pt x="142" y="288"/>
                      <a:pt x="140" y="287"/>
                      <a:pt x="139" y="285"/>
                    </a:cubicBezTo>
                    <a:cubicBezTo>
                      <a:pt x="120" y="263"/>
                      <a:pt x="120" y="263"/>
                      <a:pt x="120" y="263"/>
                    </a:cubicBezTo>
                    <a:cubicBezTo>
                      <a:pt x="94" y="276"/>
                      <a:pt x="94" y="276"/>
                      <a:pt x="94" y="276"/>
                    </a:cubicBezTo>
                    <a:cubicBezTo>
                      <a:pt x="92" y="277"/>
                      <a:pt x="90" y="277"/>
                      <a:pt x="89" y="277"/>
                    </a:cubicBezTo>
                    <a:cubicBezTo>
                      <a:pt x="87" y="276"/>
                      <a:pt x="86" y="275"/>
                      <a:pt x="85" y="273"/>
                    </a:cubicBezTo>
                    <a:cubicBezTo>
                      <a:pt x="76" y="245"/>
                      <a:pt x="76" y="245"/>
                      <a:pt x="76" y="245"/>
                    </a:cubicBezTo>
                    <a:cubicBezTo>
                      <a:pt x="47" y="247"/>
                      <a:pt x="47" y="247"/>
                      <a:pt x="47" y="247"/>
                    </a:cubicBezTo>
                    <a:cubicBezTo>
                      <a:pt x="45" y="247"/>
                      <a:pt x="43" y="247"/>
                      <a:pt x="42" y="245"/>
                    </a:cubicBezTo>
                    <a:cubicBezTo>
                      <a:pt x="41" y="244"/>
                      <a:pt x="40" y="242"/>
                      <a:pt x="40" y="241"/>
                    </a:cubicBezTo>
                    <a:cubicBezTo>
                      <a:pt x="43" y="211"/>
                      <a:pt x="43" y="211"/>
                      <a:pt x="43" y="211"/>
                    </a:cubicBezTo>
                    <a:cubicBezTo>
                      <a:pt x="14" y="202"/>
                      <a:pt x="14" y="202"/>
                      <a:pt x="14" y="202"/>
                    </a:cubicBezTo>
                    <a:cubicBezTo>
                      <a:pt x="13" y="202"/>
                      <a:pt x="11" y="200"/>
                      <a:pt x="11" y="199"/>
                    </a:cubicBezTo>
                    <a:cubicBezTo>
                      <a:pt x="10" y="197"/>
                      <a:pt x="10" y="195"/>
                      <a:pt x="11" y="194"/>
                    </a:cubicBezTo>
                    <a:cubicBezTo>
                      <a:pt x="25" y="167"/>
                      <a:pt x="25" y="167"/>
                      <a:pt x="25" y="167"/>
                    </a:cubicBezTo>
                    <a:cubicBezTo>
                      <a:pt x="2" y="148"/>
                      <a:pt x="2" y="148"/>
                      <a:pt x="2" y="148"/>
                    </a:cubicBezTo>
                    <a:cubicBezTo>
                      <a:pt x="0" y="147"/>
                      <a:pt x="0" y="145"/>
                      <a:pt x="0" y="144"/>
                    </a:cubicBezTo>
                    <a:cubicBezTo>
                      <a:pt x="0" y="142"/>
                      <a:pt x="0" y="140"/>
                      <a:pt x="2" y="139"/>
                    </a:cubicBezTo>
                    <a:cubicBezTo>
                      <a:pt x="25" y="120"/>
                      <a:pt x="25" y="120"/>
                      <a:pt x="25" y="120"/>
                    </a:cubicBezTo>
                    <a:cubicBezTo>
                      <a:pt x="11" y="94"/>
                      <a:pt x="11" y="94"/>
                      <a:pt x="11" y="94"/>
                    </a:cubicBezTo>
                    <a:cubicBezTo>
                      <a:pt x="10" y="92"/>
                      <a:pt x="10" y="90"/>
                      <a:pt x="11" y="89"/>
                    </a:cubicBezTo>
                    <a:cubicBezTo>
                      <a:pt x="11" y="87"/>
                      <a:pt x="13" y="86"/>
                      <a:pt x="14" y="85"/>
                    </a:cubicBezTo>
                    <a:cubicBezTo>
                      <a:pt x="43" y="76"/>
                      <a:pt x="43" y="76"/>
                      <a:pt x="43" y="76"/>
                    </a:cubicBezTo>
                    <a:cubicBezTo>
                      <a:pt x="40" y="47"/>
                      <a:pt x="40" y="47"/>
                      <a:pt x="40" y="47"/>
                    </a:cubicBezTo>
                    <a:cubicBezTo>
                      <a:pt x="40" y="45"/>
                      <a:pt x="41" y="43"/>
                      <a:pt x="42" y="42"/>
                    </a:cubicBezTo>
                    <a:cubicBezTo>
                      <a:pt x="43" y="41"/>
                      <a:pt x="45" y="40"/>
                      <a:pt x="47" y="40"/>
                    </a:cubicBezTo>
                    <a:cubicBezTo>
                      <a:pt x="76" y="43"/>
                      <a:pt x="76" y="43"/>
                      <a:pt x="76" y="43"/>
                    </a:cubicBezTo>
                    <a:cubicBezTo>
                      <a:pt x="85" y="14"/>
                      <a:pt x="85" y="14"/>
                      <a:pt x="85" y="14"/>
                    </a:cubicBezTo>
                    <a:cubicBezTo>
                      <a:pt x="86" y="13"/>
                      <a:pt x="87" y="11"/>
                      <a:pt x="89" y="11"/>
                    </a:cubicBezTo>
                    <a:cubicBezTo>
                      <a:pt x="90" y="10"/>
                      <a:pt x="92" y="10"/>
                      <a:pt x="94" y="11"/>
                    </a:cubicBezTo>
                    <a:cubicBezTo>
                      <a:pt x="120" y="25"/>
                      <a:pt x="120" y="25"/>
                      <a:pt x="120" y="25"/>
                    </a:cubicBezTo>
                    <a:cubicBezTo>
                      <a:pt x="139" y="2"/>
                      <a:pt x="139" y="2"/>
                      <a:pt x="139" y="2"/>
                    </a:cubicBezTo>
                    <a:cubicBezTo>
                      <a:pt x="140" y="0"/>
                      <a:pt x="142" y="0"/>
                      <a:pt x="144" y="0"/>
                    </a:cubicBezTo>
                    <a:cubicBezTo>
                      <a:pt x="144" y="0"/>
                      <a:pt x="144" y="0"/>
                      <a:pt x="144" y="0"/>
                    </a:cubicBezTo>
                    <a:cubicBezTo>
                      <a:pt x="145" y="0"/>
                      <a:pt x="147" y="0"/>
                      <a:pt x="148" y="2"/>
                    </a:cubicBezTo>
                    <a:cubicBezTo>
                      <a:pt x="167" y="25"/>
                      <a:pt x="167" y="25"/>
                      <a:pt x="167" y="25"/>
                    </a:cubicBezTo>
                    <a:cubicBezTo>
                      <a:pt x="194" y="11"/>
                      <a:pt x="194" y="11"/>
                      <a:pt x="194" y="11"/>
                    </a:cubicBezTo>
                    <a:cubicBezTo>
                      <a:pt x="195" y="10"/>
                      <a:pt x="197" y="10"/>
                      <a:pt x="199" y="11"/>
                    </a:cubicBezTo>
                    <a:cubicBezTo>
                      <a:pt x="200" y="11"/>
                      <a:pt x="202" y="13"/>
                      <a:pt x="202" y="14"/>
                    </a:cubicBezTo>
                    <a:cubicBezTo>
                      <a:pt x="211" y="43"/>
                      <a:pt x="211" y="43"/>
                      <a:pt x="211" y="43"/>
                    </a:cubicBezTo>
                    <a:cubicBezTo>
                      <a:pt x="241" y="40"/>
                      <a:pt x="241" y="40"/>
                      <a:pt x="241" y="40"/>
                    </a:cubicBezTo>
                    <a:cubicBezTo>
                      <a:pt x="242" y="40"/>
                      <a:pt x="244" y="41"/>
                      <a:pt x="245" y="42"/>
                    </a:cubicBezTo>
                    <a:cubicBezTo>
                      <a:pt x="247" y="43"/>
                      <a:pt x="247" y="45"/>
                      <a:pt x="247" y="47"/>
                    </a:cubicBezTo>
                    <a:cubicBezTo>
                      <a:pt x="245" y="76"/>
                      <a:pt x="245" y="76"/>
                      <a:pt x="245" y="76"/>
                    </a:cubicBezTo>
                    <a:cubicBezTo>
                      <a:pt x="273" y="85"/>
                      <a:pt x="273" y="85"/>
                      <a:pt x="273" y="85"/>
                    </a:cubicBezTo>
                    <a:cubicBezTo>
                      <a:pt x="275" y="86"/>
                      <a:pt x="276" y="87"/>
                      <a:pt x="277" y="89"/>
                    </a:cubicBezTo>
                    <a:cubicBezTo>
                      <a:pt x="277" y="90"/>
                      <a:pt x="277" y="92"/>
                      <a:pt x="276" y="94"/>
                    </a:cubicBezTo>
                    <a:cubicBezTo>
                      <a:pt x="263" y="120"/>
                      <a:pt x="263" y="120"/>
                      <a:pt x="263" y="120"/>
                    </a:cubicBezTo>
                    <a:cubicBezTo>
                      <a:pt x="285" y="139"/>
                      <a:pt x="285" y="139"/>
                      <a:pt x="285" y="139"/>
                    </a:cubicBezTo>
                    <a:cubicBezTo>
                      <a:pt x="287" y="140"/>
                      <a:pt x="288" y="142"/>
                      <a:pt x="288" y="144"/>
                    </a:cubicBezTo>
                    <a:cubicBezTo>
                      <a:pt x="288" y="145"/>
                      <a:pt x="287" y="147"/>
                      <a:pt x="285" y="148"/>
                    </a:cubicBezTo>
                    <a:cubicBezTo>
                      <a:pt x="263" y="167"/>
                      <a:pt x="263" y="167"/>
                      <a:pt x="263" y="167"/>
                    </a:cubicBezTo>
                    <a:cubicBezTo>
                      <a:pt x="276" y="194"/>
                      <a:pt x="276" y="194"/>
                      <a:pt x="276" y="194"/>
                    </a:cubicBezTo>
                    <a:cubicBezTo>
                      <a:pt x="277" y="195"/>
                      <a:pt x="277" y="197"/>
                      <a:pt x="277" y="199"/>
                    </a:cubicBezTo>
                    <a:cubicBezTo>
                      <a:pt x="276" y="200"/>
                      <a:pt x="275" y="202"/>
                      <a:pt x="273" y="202"/>
                    </a:cubicBezTo>
                    <a:cubicBezTo>
                      <a:pt x="245" y="211"/>
                      <a:pt x="245" y="211"/>
                      <a:pt x="245" y="211"/>
                    </a:cubicBezTo>
                    <a:cubicBezTo>
                      <a:pt x="247" y="241"/>
                      <a:pt x="247" y="241"/>
                      <a:pt x="247" y="241"/>
                    </a:cubicBezTo>
                    <a:cubicBezTo>
                      <a:pt x="247" y="242"/>
                      <a:pt x="247" y="244"/>
                      <a:pt x="245" y="245"/>
                    </a:cubicBezTo>
                    <a:cubicBezTo>
                      <a:pt x="244" y="247"/>
                      <a:pt x="242" y="247"/>
                      <a:pt x="241" y="247"/>
                    </a:cubicBezTo>
                    <a:cubicBezTo>
                      <a:pt x="211" y="245"/>
                      <a:pt x="211" y="245"/>
                      <a:pt x="211" y="245"/>
                    </a:cubicBezTo>
                    <a:cubicBezTo>
                      <a:pt x="202" y="273"/>
                      <a:pt x="202" y="273"/>
                      <a:pt x="202" y="273"/>
                    </a:cubicBezTo>
                    <a:cubicBezTo>
                      <a:pt x="202" y="275"/>
                      <a:pt x="200" y="276"/>
                      <a:pt x="199" y="277"/>
                    </a:cubicBezTo>
                    <a:cubicBezTo>
                      <a:pt x="197" y="277"/>
                      <a:pt x="195" y="277"/>
                      <a:pt x="194" y="276"/>
                    </a:cubicBezTo>
                    <a:cubicBezTo>
                      <a:pt x="167" y="263"/>
                      <a:pt x="167" y="263"/>
                      <a:pt x="167" y="263"/>
                    </a:cubicBezTo>
                    <a:cubicBezTo>
                      <a:pt x="148" y="285"/>
                      <a:pt x="148" y="285"/>
                      <a:pt x="148" y="285"/>
                    </a:cubicBezTo>
                    <a:cubicBezTo>
                      <a:pt x="147" y="287"/>
                      <a:pt x="145" y="288"/>
                      <a:pt x="144" y="288"/>
                    </a:cubicBezTo>
                    <a:close/>
                    <a:moveTo>
                      <a:pt x="121" y="249"/>
                    </a:moveTo>
                    <a:cubicBezTo>
                      <a:pt x="123" y="249"/>
                      <a:pt x="125" y="250"/>
                      <a:pt x="126" y="251"/>
                    </a:cubicBezTo>
                    <a:cubicBezTo>
                      <a:pt x="144" y="272"/>
                      <a:pt x="144" y="272"/>
                      <a:pt x="144" y="272"/>
                    </a:cubicBezTo>
                    <a:cubicBezTo>
                      <a:pt x="161" y="251"/>
                      <a:pt x="161" y="251"/>
                      <a:pt x="161" y="251"/>
                    </a:cubicBezTo>
                    <a:cubicBezTo>
                      <a:pt x="163" y="249"/>
                      <a:pt x="166" y="248"/>
                      <a:pt x="169" y="250"/>
                    </a:cubicBezTo>
                    <a:cubicBezTo>
                      <a:pt x="193" y="262"/>
                      <a:pt x="193" y="262"/>
                      <a:pt x="193" y="262"/>
                    </a:cubicBezTo>
                    <a:cubicBezTo>
                      <a:pt x="201" y="236"/>
                      <a:pt x="201" y="236"/>
                      <a:pt x="201" y="236"/>
                    </a:cubicBezTo>
                    <a:cubicBezTo>
                      <a:pt x="202" y="234"/>
                      <a:pt x="204" y="232"/>
                      <a:pt x="207" y="232"/>
                    </a:cubicBezTo>
                    <a:cubicBezTo>
                      <a:pt x="235" y="235"/>
                      <a:pt x="235" y="235"/>
                      <a:pt x="235" y="235"/>
                    </a:cubicBezTo>
                    <a:cubicBezTo>
                      <a:pt x="232" y="207"/>
                      <a:pt x="232" y="207"/>
                      <a:pt x="232" y="207"/>
                    </a:cubicBezTo>
                    <a:cubicBezTo>
                      <a:pt x="232" y="204"/>
                      <a:pt x="234" y="202"/>
                      <a:pt x="236" y="201"/>
                    </a:cubicBezTo>
                    <a:cubicBezTo>
                      <a:pt x="262" y="193"/>
                      <a:pt x="262" y="193"/>
                      <a:pt x="262" y="193"/>
                    </a:cubicBezTo>
                    <a:cubicBezTo>
                      <a:pt x="250" y="169"/>
                      <a:pt x="250" y="169"/>
                      <a:pt x="250" y="169"/>
                    </a:cubicBezTo>
                    <a:cubicBezTo>
                      <a:pt x="248" y="166"/>
                      <a:pt x="249" y="163"/>
                      <a:pt x="251" y="161"/>
                    </a:cubicBezTo>
                    <a:cubicBezTo>
                      <a:pt x="272" y="144"/>
                      <a:pt x="272" y="144"/>
                      <a:pt x="272" y="144"/>
                    </a:cubicBezTo>
                    <a:cubicBezTo>
                      <a:pt x="251" y="126"/>
                      <a:pt x="251" y="126"/>
                      <a:pt x="251" y="126"/>
                    </a:cubicBezTo>
                    <a:cubicBezTo>
                      <a:pt x="249" y="124"/>
                      <a:pt x="248" y="121"/>
                      <a:pt x="250" y="119"/>
                    </a:cubicBezTo>
                    <a:cubicBezTo>
                      <a:pt x="262" y="94"/>
                      <a:pt x="262" y="94"/>
                      <a:pt x="262" y="94"/>
                    </a:cubicBezTo>
                    <a:cubicBezTo>
                      <a:pt x="236" y="86"/>
                      <a:pt x="236" y="86"/>
                      <a:pt x="236" y="86"/>
                    </a:cubicBezTo>
                    <a:cubicBezTo>
                      <a:pt x="234" y="85"/>
                      <a:pt x="232" y="83"/>
                      <a:pt x="232" y="80"/>
                    </a:cubicBezTo>
                    <a:cubicBezTo>
                      <a:pt x="235" y="53"/>
                      <a:pt x="235" y="53"/>
                      <a:pt x="235" y="53"/>
                    </a:cubicBezTo>
                    <a:cubicBezTo>
                      <a:pt x="207" y="55"/>
                      <a:pt x="207" y="55"/>
                      <a:pt x="207" y="55"/>
                    </a:cubicBezTo>
                    <a:cubicBezTo>
                      <a:pt x="204" y="55"/>
                      <a:pt x="202" y="54"/>
                      <a:pt x="201" y="51"/>
                    </a:cubicBezTo>
                    <a:cubicBezTo>
                      <a:pt x="193" y="25"/>
                      <a:pt x="193" y="25"/>
                      <a:pt x="193" y="25"/>
                    </a:cubicBezTo>
                    <a:cubicBezTo>
                      <a:pt x="169" y="38"/>
                      <a:pt x="169" y="38"/>
                      <a:pt x="169" y="38"/>
                    </a:cubicBezTo>
                    <a:cubicBezTo>
                      <a:pt x="166" y="39"/>
                      <a:pt x="163" y="38"/>
                      <a:pt x="161" y="36"/>
                    </a:cubicBezTo>
                    <a:cubicBezTo>
                      <a:pt x="144" y="15"/>
                      <a:pt x="144" y="15"/>
                      <a:pt x="144" y="15"/>
                    </a:cubicBezTo>
                    <a:cubicBezTo>
                      <a:pt x="126" y="36"/>
                      <a:pt x="126" y="36"/>
                      <a:pt x="126" y="36"/>
                    </a:cubicBezTo>
                    <a:cubicBezTo>
                      <a:pt x="124" y="38"/>
                      <a:pt x="121" y="39"/>
                      <a:pt x="119" y="38"/>
                    </a:cubicBezTo>
                    <a:cubicBezTo>
                      <a:pt x="94" y="25"/>
                      <a:pt x="94" y="25"/>
                      <a:pt x="94" y="25"/>
                    </a:cubicBezTo>
                    <a:cubicBezTo>
                      <a:pt x="86" y="51"/>
                      <a:pt x="86" y="51"/>
                      <a:pt x="86" y="51"/>
                    </a:cubicBezTo>
                    <a:cubicBezTo>
                      <a:pt x="85" y="54"/>
                      <a:pt x="83" y="55"/>
                      <a:pt x="80" y="55"/>
                    </a:cubicBezTo>
                    <a:cubicBezTo>
                      <a:pt x="53" y="53"/>
                      <a:pt x="53" y="53"/>
                      <a:pt x="53" y="53"/>
                    </a:cubicBezTo>
                    <a:cubicBezTo>
                      <a:pt x="55" y="80"/>
                      <a:pt x="55" y="80"/>
                      <a:pt x="55" y="80"/>
                    </a:cubicBezTo>
                    <a:cubicBezTo>
                      <a:pt x="55" y="83"/>
                      <a:pt x="54" y="85"/>
                      <a:pt x="51" y="86"/>
                    </a:cubicBezTo>
                    <a:cubicBezTo>
                      <a:pt x="25" y="94"/>
                      <a:pt x="25" y="94"/>
                      <a:pt x="25" y="94"/>
                    </a:cubicBezTo>
                    <a:cubicBezTo>
                      <a:pt x="38" y="119"/>
                      <a:pt x="38" y="119"/>
                      <a:pt x="38" y="119"/>
                    </a:cubicBezTo>
                    <a:cubicBezTo>
                      <a:pt x="39" y="121"/>
                      <a:pt x="38" y="124"/>
                      <a:pt x="36" y="126"/>
                    </a:cubicBezTo>
                    <a:cubicBezTo>
                      <a:pt x="15" y="144"/>
                      <a:pt x="15" y="144"/>
                      <a:pt x="15" y="144"/>
                    </a:cubicBezTo>
                    <a:cubicBezTo>
                      <a:pt x="36" y="161"/>
                      <a:pt x="36" y="161"/>
                      <a:pt x="36" y="161"/>
                    </a:cubicBezTo>
                    <a:cubicBezTo>
                      <a:pt x="38" y="163"/>
                      <a:pt x="39" y="166"/>
                      <a:pt x="38" y="169"/>
                    </a:cubicBezTo>
                    <a:cubicBezTo>
                      <a:pt x="25" y="193"/>
                      <a:pt x="25" y="193"/>
                      <a:pt x="25" y="193"/>
                    </a:cubicBezTo>
                    <a:cubicBezTo>
                      <a:pt x="51" y="201"/>
                      <a:pt x="51" y="201"/>
                      <a:pt x="51" y="201"/>
                    </a:cubicBezTo>
                    <a:cubicBezTo>
                      <a:pt x="54" y="202"/>
                      <a:pt x="55" y="204"/>
                      <a:pt x="55" y="207"/>
                    </a:cubicBezTo>
                    <a:cubicBezTo>
                      <a:pt x="53" y="235"/>
                      <a:pt x="53" y="235"/>
                      <a:pt x="53" y="235"/>
                    </a:cubicBezTo>
                    <a:cubicBezTo>
                      <a:pt x="80" y="232"/>
                      <a:pt x="80" y="232"/>
                      <a:pt x="80" y="232"/>
                    </a:cubicBezTo>
                    <a:cubicBezTo>
                      <a:pt x="83" y="232"/>
                      <a:pt x="85" y="234"/>
                      <a:pt x="86" y="236"/>
                    </a:cubicBezTo>
                    <a:cubicBezTo>
                      <a:pt x="94" y="262"/>
                      <a:pt x="94" y="262"/>
                      <a:pt x="94" y="262"/>
                    </a:cubicBezTo>
                    <a:cubicBezTo>
                      <a:pt x="119" y="250"/>
                      <a:pt x="119" y="250"/>
                      <a:pt x="119" y="250"/>
                    </a:cubicBezTo>
                    <a:cubicBezTo>
                      <a:pt x="120" y="249"/>
                      <a:pt x="121" y="249"/>
                      <a:pt x="121" y="2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endParaRPr>
              </a:p>
            </p:txBody>
          </p:sp>
        </p:grpSp>
        <p:sp>
          <p:nvSpPr>
            <p:cNvPr id="22" name="Rectangle 21">
              <a:extLst>
                <a:ext uri="{FF2B5EF4-FFF2-40B4-BE49-F238E27FC236}">
                  <a16:creationId xmlns:a16="http://schemas.microsoft.com/office/drawing/2014/main" id="{44B9796A-9C10-651C-0270-D37320E34F03}"/>
                </a:ext>
              </a:extLst>
            </p:cNvPr>
            <p:cNvSpPr/>
            <p:nvPr/>
          </p:nvSpPr>
          <p:spPr>
            <a:xfrm>
              <a:off x="4414126" y="1994766"/>
              <a:ext cx="6286908" cy="474425"/>
            </a:xfrm>
            <a:prstGeom prst="rect">
              <a:avLst/>
            </a:prstGeom>
            <a:noFill/>
          </p:spPr>
          <p:txBody>
            <a:bodyPr wrap="square" lIns="91440" tIns="45720" rIns="91440" bIns="45720" anchor="ctr">
              <a:spAutoFit/>
            </a:bodyPr>
            <a:lstStyle/>
            <a:p>
              <a:pPr defTabSz="457200">
                <a:lnSpc>
                  <a:spcPts val="3360"/>
                </a:lnSpc>
                <a:defRPr/>
              </a:pPr>
              <a:r>
                <a:rPr lang="en-US" b="1">
                  <a:solidFill>
                    <a:schemeClr val="bg1"/>
                  </a:solidFill>
                  <a:latin typeface="Gill Sans MT" panose="020B0502020104020203"/>
                </a:rPr>
                <a:t>Housing Help Hub Overview </a:t>
              </a:r>
              <a:endParaRPr lang="en-US" b="1">
                <a:solidFill>
                  <a:schemeClr val="bg1"/>
                </a:solidFill>
              </a:endParaRPr>
            </a:p>
          </p:txBody>
        </p:sp>
      </p:grpSp>
      <p:grpSp>
        <p:nvGrpSpPr>
          <p:cNvPr id="74" name="Group 73">
            <a:extLst>
              <a:ext uri="{FF2B5EF4-FFF2-40B4-BE49-F238E27FC236}">
                <a16:creationId xmlns:a16="http://schemas.microsoft.com/office/drawing/2014/main" id="{FB2FA9F1-6B87-4A45-87EB-BECA8CA878F5}"/>
              </a:ext>
              <a:ext uri="{C183D7F6-B498-43B3-948B-1728B52AA6E4}">
                <adec:decorative xmlns:adec="http://schemas.microsoft.com/office/drawing/2017/decorative" val="1"/>
              </a:ext>
            </a:extLst>
          </p:cNvPr>
          <p:cNvGrpSpPr/>
          <p:nvPr/>
        </p:nvGrpSpPr>
        <p:grpSpPr>
          <a:xfrm>
            <a:off x="3675544" y="3401952"/>
            <a:ext cx="7217650" cy="573604"/>
            <a:chOff x="3721742" y="3430577"/>
            <a:chExt cx="7217650" cy="573604"/>
          </a:xfrm>
        </p:grpSpPr>
        <p:sp>
          <p:nvSpPr>
            <p:cNvPr id="75" name="Rectangle 74">
              <a:extLst>
                <a:ext uri="{FF2B5EF4-FFF2-40B4-BE49-F238E27FC236}">
                  <a16:creationId xmlns:a16="http://schemas.microsoft.com/office/drawing/2014/main" id="{8F65444F-8B63-463A-B7A4-09AEB56E5530}"/>
                </a:ext>
              </a:extLst>
            </p:cNvPr>
            <p:cNvSpPr/>
            <p:nvPr/>
          </p:nvSpPr>
          <p:spPr>
            <a:xfrm>
              <a:off x="3721742" y="3477027"/>
              <a:ext cx="7040880" cy="527154"/>
            </a:xfrm>
            <a:prstGeom prst="rect">
              <a:avLst/>
            </a:prstGeom>
            <a:solidFill>
              <a:schemeClr val="tx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76" name="Graphic 75" descr="Internet">
              <a:extLst>
                <a:ext uri="{FF2B5EF4-FFF2-40B4-BE49-F238E27FC236}">
                  <a16:creationId xmlns:a16="http://schemas.microsoft.com/office/drawing/2014/main" id="{87F1C4DE-D460-4E77-ACEB-165BA287F38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849644" y="3503137"/>
              <a:ext cx="426587" cy="426587"/>
            </a:xfrm>
            <a:prstGeom prst="rect">
              <a:avLst/>
            </a:prstGeom>
          </p:spPr>
        </p:pic>
        <p:sp>
          <p:nvSpPr>
            <p:cNvPr id="77" name="Rectangle 76">
              <a:extLst>
                <a:ext uri="{FF2B5EF4-FFF2-40B4-BE49-F238E27FC236}">
                  <a16:creationId xmlns:a16="http://schemas.microsoft.com/office/drawing/2014/main" id="{EC00380A-9BE5-4890-914E-1B02E77219F3}"/>
                </a:ext>
              </a:extLst>
            </p:cNvPr>
            <p:cNvSpPr/>
            <p:nvPr/>
          </p:nvSpPr>
          <p:spPr>
            <a:xfrm>
              <a:off x="4414125" y="3430577"/>
              <a:ext cx="6525267" cy="474425"/>
            </a:xfrm>
            <a:prstGeom prst="rect">
              <a:avLst/>
            </a:prstGeom>
          </p:spPr>
          <p:txBody>
            <a:bodyPr wrap="square" lIns="91440" tIns="45720" rIns="91440" bIns="45720" anchor="ctr">
              <a:spAutoFit/>
            </a:bodyPr>
            <a:lstStyle/>
            <a:p>
              <a:pPr defTabSz="457200">
                <a:lnSpc>
                  <a:spcPts val="3360"/>
                </a:lnSpc>
                <a:defRPr/>
              </a:pPr>
              <a:r>
                <a:rPr lang="en-US" b="1">
                  <a:solidFill>
                    <a:schemeClr val="bg1"/>
                  </a:solidFill>
                  <a:latin typeface="Gill Sans MT" panose="020B0502020104020203"/>
                </a:rPr>
                <a:t>Questions</a:t>
              </a:r>
              <a:endParaRPr lang="en-US" sz="1800" b="1" i="0" u="none" strike="noStrike" kern="1200" cap="none" spc="0" normalizeH="0" baseline="0" noProof="0">
                <a:ln>
                  <a:noFill/>
                </a:ln>
                <a:solidFill>
                  <a:schemeClr val="bg1"/>
                </a:solidFill>
                <a:effectLst/>
                <a:uLnTx/>
                <a:uFillTx/>
                <a:latin typeface="Gill Sans MT" panose="020B0502020104020203"/>
              </a:endParaRPr>
            </a:p>
          </p:txBody>
        </p:sp>
      </p:grpSp>
      <p:grpSp>
        <p:nvGrpSpPr>
          <p:cNvPr id="8" name="Group 7">
            <a:extLst>
              <a:ext uri="{FF2B5EF4-FFF2-40B4-BE49-F238E27FC236}">
                <a16:creationId xmlns:a16="http://schemas.microsoft.com/office/drawing/2014/main" id="{746DEBF6-0631-42E1-8A65-6F206D93210E}"/>
              </a:ext>
              <a:ext uri="{C183D7F6-B498-43B3-948B-1728B52AA6E4}">
                <adec:decorative xmlns:adec="http://schemas.microsoft.com/office/drawing/2017/decorative" val="1"/>
              </a:ext>
            </a:extLst>
          </p:cNvPr>
          <p:cNvGrpSpPr/>
          <p:nvPr/>
        </p:nvGrpSpPr>
        <p:grpSpPr>
          <a:xfrm>
            <a:off x="3702475" y="4157110"/>
            <a:ext cx="7040880" cy="541261"/>
            <a:chOff x="3679700" y="4208216"/>
            <a:chExt cx="7040880" cy="541261"/>
          </a:xfrm>
        </p:grpSpPr>
        <p:sp>
          <p:nvSpPr>
            <p:cNvPr id="54" name="Rectangle 53">
              <a:extLst>
                <a:ext uri="{FF2B5EF4-FFF2-40B4-BE49-F238E27FC236}">
                  <a16:creationId xmlns:a16="http://schemas.microsoft.com/office/drawing/2014/main" id="{AB89CACB-2F91-497C-988A-4A3D4633A7D4}"/>
                </a:ext>
              </a:extLst>
            </p:cNvPr>
            <p:cNvSpPr/>
            <p:nvPr/>
          </p:nvSpPr>
          <p:spPr>
            <a:xfrm>
              <a:off x="3679700" y="4226843"/>
              <a:ext cx="7040880" cy="522634"/>
            </a:xfrm>
            <a:prstGeom prst="rect">
              <a:avLst/>
            </a:prstGeom>
            <a:solidFill>
              <a:schemeClr val="tx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55" name="Rectangle 54">
              <a:extLst>
                <a:ext uri="{FF2B5EF4-FFF2-40B4-BE49-F238E27FC236}">
                  <a16:creationId xmlns:a16="http://schemas.microsoft.com/office/drawing/2014/main" id="{B4E06AA8-DD28-4CC6-8724-30D33F3B704B}"/>
                </a:ext>
              </a:extLst>
            </p:cNvPr>
            <p:cNvSpPr/>
            <p:nvPr/>
          </p:nvSpPr>
          <p:spPr>
            <a:xfrm>
              <a:off x="4426982" y="4208216"/>
              <a:ext cx="4581674" cy="474425"/>
            </a:xfrm>
            <a:prstGeom prst="rect">
              <a:avLst/>
            </a:prstGeom>
          </p:spPr>
          <p:txBody>
            <a:bodyPr wrap="square" lIns="91440" tIns="45720" rIns="91440" bIns="45720" anchor="ctr">
              <a:spAutoFit/>
            </a:bodyPr>
            <a:lstStyle/>
            <a:p>
              <a:pPr defTabSz="457200">
                <a:lnSpc>
                  <a:spcPts val="3360"/>
                </a:lnSpc>
                <a:defRPr/>
              </a:pPr>
              <a:r>
                <a:rPr kumimoji="0" lang="en-US" sz="1800" b="1" i="0" u="none" strike="noStrike" kern="1200" cap="none" spc="0" normalizeH="0" baseline="0" noProof="0">
                  <a:ln>
                    <a:noFill/>
                  </a:ln>
                  <a:solidFill>
                    <a:schemeClr val="bg1"/>
                  </a:solidFill>
                  <a:effectLst/>
                  <a:uLnTx/>
                  <a:uFillTx/>
                  <a:latin typeface="Gill Sans MT" panose="020B0502020104020203"/>
                  <a:ea typeface="+mn-ea"/>
                  <a:cs typeface="+mn-cs"/>
                </a:rPr>
                <a:t>Support &amp; Resources</a:t>
              </a:r>
            </a:p>
          </p:txBody>
        </p:sp>
        <p:pic>
          <p:nvPicPr>
            <p:cNvPr id="62" name="Graphic 61" descr="Questions outline">
              <a:extLst>
                <a:ext uri="{FF2B5EF4-FFF2-40B4-BE49-F238E27FC236}">
                  <a16:creationId xmlns:a16="http://schemas.microsoft.com/office/drawing/2014/main" id="{FFE8D42A-E1D2-4FA6-8925-C7CA86F5ACB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3839879" y="4276968"/>
              <a:ext cx="426587" cy="426587"/>
            </a:xfrm>
            <a:prstGeom prst="rect">
              <a:avLst/>
            </a:prstGeom>
          </p:spPr>
        </p:pic>
      </p:grpSp>
      <p:cxnSp>
        <p:nvCxnSpPr>
          <p:cNvPr id="37" name="Straight Connector 36">
            <a:extLst>
              <a:ext uri="{FF2B5EF4-FFF2-40B4-BE49-F238E27FC236}">
                <a16:creationId xmlns:a16="http://schemas.microsoft.com/office/drawing/2014/main" id="{2AEDE820-D69E-417D-BEBB-3C0BCBD9DA10}"/>
              </a:ext>
              <a:ext uri="{C183D7F6-B498-43B3-948B-1728B52AA6E4}">
                <adec:decorative xmlns:adec="http://schemas.microsoft.com/office/drawing/2017/decorative" val="1"/>
              </a:ext>
            </a:extLst>
          </p:cNvPr>
          <p:cNvCxnSpPr>
            <a:cxnSpLocks/>
          </p:cNvCxnSpPr>
          <p:nvPr/>
        </p:nvCxnSpPr>
        <p:spPr>
          <a:xfrm flipH="1">
            <a:off x="10939715" y="4155480"/>
            <a:ext cx="4693" cy="57780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56801BD-48ED-4B95-A158-86A10465C8DB}"/>
              </a:ext>
            </a:extLst>
          </p:cNvPr>
          <p:cNvSpPr txBox="1"/>
          <p:nvPr/>
        </p:nvSpPr>
        <p:spPr>
          <a:xfrm>
            <a:off x="11009113" y="4199836"/>
            <a:ext cx="891591" cy="369332"/>
          </a:xfrm>
          <a:prstGeom prst="rect">
            <a:avLst/>
          </a:prstGeom>
          <a:noFill/>
        </p:spPr>
        <p:txBody>
          <a:bodyPr wrap="non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a:solidFill>
                  <a:schemeClr val="bg1"/>
                </a:solidFill>
                <a:latin typeface="Gill Sans MT" panose="020B0502020104020203"/>
              </a:rPr>
              <a:t>5</a:t>
            </a:r>
            <a:r>
              <a:rPr kumimoji="0" lang="en-US" sz="1800" b="1" i="0" u="none" strike="noStrike" kern="1200" cap="none" spc="0" normalizeH="0" baseline="0" noProof="0">
                <a:ln>
                  <a:noFill/>
                </a:ln>
                <a:solidFill>
                  <a:schemeClr val="bg1"/>
                </a:solidFill>
                <a:effectLst/>
                <a:uLnTx/>
                <a:uFillTx/>
                <a:latin typeface="Gill Sans MT" panose="020B0502020104020203"/>
                <a:ea typeface="+mn-ea"/>
                <a:cs typeface="+mn-cs"/>
              </a:rPr>
              <a:t> mins</a:t>
            </a:r>
            <a:endParaRPr lang="en-US" sz="1800" b="1" i="0" u="none" strike="noStrike" kern="1200" cap="none" spc="0" normalizeH="0" baseline="0" noProof="0">
              <a:ln>
                <a:noFill/>
              </a:ln>
              <a:solidFill>
                <a:schemeClr val="bg1"/>
              </a:solidFill>
              <a:effectLst/>
              <a:uLnTx/>
              <a:uFillTx/>
              <a:latin typeface="Gill Sans MT" panose="020B0502020104020203"/>
            </a:endParaRPr>
          </a:p>
        </p:txBody>
      </p:sp>
      <p:sp>
        <p:nvSpPr>
          <p:cNvPr id="6" name="Slide Number Placeholder 5">
            <a:extLst>
              <a:ext uri="{FF2B5EF4-FFF2-40B4-BE49-F238E27FC236}">
                <a16:creationId xmlns:a16="http://schemas.microsoft.com/office/drawing/2014/main" id="{C65123D4-5424-4C82-B054-7E26FDBBCDE6}"/>
              </a:ext>
            </a:extLst>
          </p:cNvPr>
          <p:cNvSpPr>
            <a:spLocks noGrp="1"/>
          </p:cNvSpPr>
          <p:nvPr>
            <p:ph type="sldNum" sz="quarter" idx="12"/>
          </p:nvPr>
        </p:nvSpPr>
        <p:spPr>
          <a:xfrm>
            <a:off x="8737602" y="6469728"/>
            <a:ext cx="28448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239AC-B64B-47D9-9A99-24B0D39D1C15}" type="slidenum">
              <a:rPr kumimoji="0" lang="en-US" sz="900" b="0" i="0" u="none" strike="noStrike" kern="1200" cap="none" spc="0" normalizeH="0" baseline="0" noProof="0" smtClean="0">
                <a:ln>
                  <a:noFill/>
                </a:ln>
                <a:solidFill>
                  <a:prstClr val="black">
                    <a:tint val="75000"/>
                  </a:prstClr>
                </a:solidFill>
                <a:effectLst/>
                <a:uLnTx/>
                <a:uFillTx/>
                <a:latin typeface="Gill Sans M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prstClr val="black">
                  <a:tint val="75000"/>
                </a:prstClr>
              </a:solidFill>
              <a:effectLst/>
              <a:uLnTx/>
              <a:uFillTx/>
              <a:latin typeface="Gill Sans MT" pitchFamily="34" charset="0"/>
              <a:ea typeface="+mn-ea"/>
              <a:cs typeface="+mn-cs"/>
            </a:endParaRPr>
          </a:p>
        </p:txBody>
      </p:sp>
    </p:spTree>
    <p:custDataLst>
      <p:tags r:id="rId2"/>
    </p:custDataLst>
    <p:extLst>
      <p:ext uri="{BB962C8B-B14F-4D97-AF65-F5344CB8AC3E}">
        <p14:creationId xmlns:p14="http://schemas.microsoft.com/office/powerpoint/2010/main" val="114275705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9457-80A3-495C-9438-2EDEF9F6662F}"/>
              </a:ext>
            </a:extLst>
          </p:cNvPr>
          <p:cNvSpPr>
            <a:spLocks noGrp="1"/>
          </p:cNvSpPr>
          <p:nvPr>
            <p:ph type="title"/>
          </p:nvPr>
        </p:nvSpPr>
        <p:spPr>
          <a:xfrm>
            <a:off x="688157" y="2514840"/>
            <a:ext cx="11142481" cy="1828319"/>
          </a:xfrm>
        </p:spPr>
        <p:txBody>
          <a:bodyPr>
            <a:normAutofit/>
          </a:bodyPr>
          <a:lstStyle/>
          <a:p>
            <a:pPr algn="ctr"/>
            <a:r>
              <a:rPr lang="en-US" sz="3600">
                <a:latin typeface="Gill Sans MT"/>
              </a:rPr>
              <a:t>FY26 RAFT  </a:t>
            </a:r>
            <a:endParaRPr lang="en-US" sz="3600"/>
          </a:p>
        </p:txBody>
      </p:sp>
      <p:sp>
        <p:nvSpPr>
          <p:cNvPr id="3" name="Slide Number Placeholder 2">
            <a:extLst>
              <a:ext uri="{FF2B5EF4-FFF2-40B4-BE49-F238E27FC236}">
                <a16:creationId xmlns:a16="http://schemas.microsoft.com/office/drawing/2014/main" id="{8851312E-913C-4C89-807B-551C5E1A24A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239AC-B64B-47D9-9A99-24B0D39D1C15}" type="slidenum">
              <a:rPr kumimoji="0" lang="en-US" sz="900" b="0" i="0" u="none" strike="noStrike" kern="1200" cap="none" spc="0" normalizeH="0" baseline="0" noProof="0" smtClean="0">
                <a:ln>
                  <a:noFill/>
                </a:ln>
                <a:solidFill>
                  <a:prstClr val="black">
                    <a:tint val="75000"/>
                  </a:prstClr>
                </a:solidFill>
                <a:effectLst/>
                <a:uLnTx/>
                <a:uFillTx/>
                <a:latin typeface="Gill Sans MT"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prstClr val="black">
                  <a:tint val="75000"/>
                </a:prstClr>
              </a:solidFill>
              <a:effectLst/>
              <a:uLnTx/>
              <a:uFillTx/>
              <a:latin typeface="Gill Sans MT" pitchFamily="34" charset="0"/>
              <a:ea typeface="+mn-ea"/>
              <a:cs typeface="+mn-cs"/>
            </a:endParaRPr>
          </a:p>
        </p:txBody>
      </p:sp>
    </p:spTree>
    <p:custDataLst>
      <p:tags r:id="rId1"/>
    </p:custDataLst>
    <p:extLst>
      <p:ext uri="{BB962C8B-B14F-4D97-AF65-F5344CB8AC3E}">
        <p14:creationId xmlns:p14="http://schemas.microsoft.com/office/powerpoint/2010/main" val="2245514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66309-00E3-4B77-A423-2139E59E0E6E}"/>
              </a:ext>
            </a:extLst>
          </p:cNvPr>
          <p:cNvSpPr>
            <a:spLocks noGrp="1"/>
          </p:cNvSpPr>
          <p:nvPr>
            <p:ph type="title"/>
          </p:nvPr>
        </p:nvSpPr>
        <p:spPr/>
        <p:txBody>
          <a:bodyPr>
            <a:normAutofit/>
          </a:bodyPr>
          <a:lstStyle/>
          <a:p>
            <a:r>
              <a:rPr lang="en-US" dirty="0">
                <a:latin typeface="Gill Sans MT"/>
              </a:rPr>
              <a:t>FY26 RAFT - Context</a:t>
            </a:r>
            <a:endParaRPr lang="en-US" dirty="0"/>
          </a:p>
        </p:txBody>
      </p:sp>
      <p:sp>
        <p:nvSpPr>
          <p:cNvPr id="14" name="Content Placeholder 2">
            <a:extLst>
              <a:ext uri="{FF2B5EF4-FFF2-40B4-BE49-F238E27FC236}">
                <a16:creationId xmlns:a16="http://schemas.microsoft.com/office/drawing/2014/main" id="{126017FC-0C14-42ED-BB33-3DA9E4E447B1}"/>
              </a:ext>
            </a:extLst>
          </p:cNvPr>
          <p:cNvSpPr txBox="1">
            <a:spLocks/>
          </p:cNvSpPr>
          <p:nvPr/>
        </p:nvSpPr>
        <p:spPr>
          <a:xfrm>
            <a:off x="552014" y="837085"/>
            <a:ext cx="11193670" cy="588991"/>
          </a:xfrm>
          <a:prstGeom prst="rect">
            <a:avLst/>
          </a:prstGeom>
        </p:spPr>
        <p:txBody>
          <a:bodyPr vert="horz" lIns="121899" tIns="60949" rIns="121899" bIns="60949" rtlCol="0" anchor="t">
            <a:noAutofit/>
          </a:bodyPr>
          <a:lst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6350" indent="0">
              <a:lnSpc>
                <a:spcPct val="110000"/>
              </a:lnSpc>
              <a:spcBef>
                <a:spcPts val="1800"/>
              </a:spcBef>
              <a:buNone/>
            </a:pPr>
            <a:endParaRPr lang="en-US">
              <a:highlight>
                <a:srgbClr val="FFFF00"/>
              </a:highlight>
            </a:endParaRPr>
          </a:p>
          <a:p>
            <a:pPr marL="6350" indent="0">
              <a:spcBef>
                <a:spcPts val="1800"/>
              </a:spcBef>
              <a:buNone/>
            </a:pPr>
            <a:r>
              <a:rPr lang="en-US" sz="3200" b="1">
                <a:solidFill>
                  <a:schemeClr val="tx2"/>
                </a:solidFill>
                <a:latin typeface="Gill Sans MT"/>
              </a:rPr>
              <a:t>FY26: </a:t>
            </a:r>
          </a:p>
          <a:p>
            <a:pPr marL="463550" indent="-457200">
              <a:spcBef>
                <a:spcPts val="1800"/>
              </a:spcBef>
            </a:pPr>
            <a:r>
              <a:rPr lang="en-US" sz="3200">
                <a:solidFill>
                  <a:srgbClr val="000000"/>
                </a:solidFill>
                <a:latin typeface="Gill Sans MT"/>
              </a:rPr>
              <a:t>$7,000 benefit cap</a:t>
            </a:r>
          </a:p>
          <a:p>
            <a:pPr marL="463550" indent="-457200">
              <a:spcBef>
                <a:spcPts val="1800"/>
              </a:spcBef>
            </a:pPr>
            <a:r>
              <a:rPr lang="en-US" sz="3200">
                <a:latin typeface="Gill Sans MT"/>
              </a:rPr>
              <a:t>Homeowner assistance</a:t>
            </a:r>
          </a:p>
          <a:p>
            <a:pPr marL="463550" indent="-457200">
              <a:spcBef>
                <a:spcPts val="1800"/>
              </a:spcBef>
            </a:pPr>
            <a:r>
              <a:rPr lang="en-US" sz="3200">
                <a:latin typeface="Gill Sans MT"/>
              </a:rPr>
              <a:t>No stipends for prospective rent</a:t>
            </a:r>
            <a:endParaRPr lang="en-US" sz="3200"/>
          </a:p>
          <a:p>
            <a:pPr marL="6350" indent="0">
              <a:lnSpc>
                <a:spcPct val="110000"/>
              </a:lnSpc>
              <a:spcBef>
                <a:spcPts val="1800"/>
              </a:spcBef>
              <a:buNone/>
            </a:pPr>
            <a:r>
              <a:rPr lang="en-US" sz="3200" b="1">
                <a:solidFill>
                  <a:schemeClr val="tx2"/>
                </a:solidFill>
                <a:latin typeface="Gill Sans MT"/>
              </a:rPr>
              <a:t>Goal:</a:t>
            </a:r>
            <a:r>
              <a:rPr lang="en-US" sz="3200">
                <a:latin typeface="Gill Sans MT"/>
              </a:rPr>
              <a:t> Prioritize assistance for households most in need and maintain housing stability for our most vulnerable residents </a:t>
            </a:r>
            <a:endParaRPr lang="en-US" sz="3200"/>
          </a:p>
          <a:p>
            <a:pPr marL="349250" indent="-342900">
              <a:lnSpc>
                <a:spcPct val="110000"/>
              </a:lnSpc>
              <a:spcBef>
                <a:spcPts val="1800"/>
              </a:spcBef>
            </a:pPr>
            <a:endParaRPr lang="en-US" sz="2400"/>
          </a:p>
          <a:p>
            <a:pPr marL="6350" indent="0">
              <a:lnSpc>
                <a:spcPct val="110000"/>
              </a:lnSpc>
              <a:spcBef>
                <a:spcPts val="1800"/>
              </a:spcBef>
              <a:buNone/>
            </a:pPr>
            <a:endParaRPr lang="en-US" sz="2000">
              <a:latin typeface="Gill Sans MT"/>
            </a:endParaRPr>
          </a:p>
        </p:txBody>
      </p:sp>
      <p:sp>
        <p:nvSpPr>
          <p:cNvPr id="8" name="Footer Placeholder 2">
            <a:extLst>
              <a:ext uri="{FF2B5EF4-FFF2-40B4-BE49-F238E27FC236}">
                <a16:creationId xmlns:a16="http://schemas.microsoft.com/office/drawing/2014/main" id="{0F75F6BF-BBD3-256C-F425-92BCACFA628E}"/>
              </a:ext>
              <a:ext uri="{C183D7F6-B498-43B3-948B-1728B52AA6E4}">
                <adec:decorative xmlns:adec="http://schemas.microsoft.com/office/drawing/2017/decorative" val="1"/>
              </a:ext>
            </a:extLst>
          </p:cNvPr>
          <p:cNvSpPr txBox="1">
            <a:spLocks/>
          </p:cNvSpPr>
          <p:nvPr/>
        </p:nvSpPr>
        <p:spPr>
          <a:xfrm>
            <a:off x="-277" y="6522465"/>
            <a:ext cx="12192557" cy="365125"/>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900">
              <a:solidFill>
                <a:srgbClr val="FF0000"/>
              </a:solidFill>
            </a:endParaRPr>
          </a:p>
        </p:txBody>
      </p:sp>
      <p:sp>
        <p:nvSpPr>
          <p:cNvPr id="6" name="Slide Number Placeholder 5">
            <a:extLst>
              <a:ext uri="{FF2B5EF4-FFF2-40B4-BE49-F238E27FC236}">
                <a16:creationId xmlns:a16="http://schemas.microsoft.com/office/drawing/2014/main" id="{7C05CEFF-6753-4990-9118-6501DB63D709}"/>
              </a:ext>
            </a:extLst>
          </p:cNvPr>
          <p:cNvSpPr>
            <a:spLocks noGrp="1"/>
          </p:cNvSpPr>
          <p:nvPr>
            <p:ph type="sldNum" sz="quarter" idx="12"/>
          </p:nvPr>
        </p:nvSpPr>
        <p:spPr/>
        <p:txBody>
          <a:bodyPr/>
          <a:lstStyle/>
          <a:p>
            <a:fld id="{48F239AC-B64B-47D9-9A99-24B0D39D1C15}" type="slidenum">
              <a:rPr lang="en-US" smtClean="0"/>
              <a:t>8</a:t>
            </a:fld>
            <a:endParaRPr lang="en-US"/>
          </a:p>
        </p:txBody>
      </p:sp>
    </p:spTree>
    <p:custDataLst>
      <p:tags r:id="rId1"/>
    </p:custDataLst>
    <p:extLst>
      <p:ext uri="{BB962C8B-B14F-4D97-AF65-F5344CB8AC3E}">
        <p14:creationId xmlns:p14="http://schemas.microsoft.com/office/powerpoint/2010/main" val="2280171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6BC86-5995-4169-1D68-CEA53799E114}"/>
              </a:ext>
            </a:extLst>
          </p:cNvPr>
          <p:cNvSpPr>
            <a:spLocks noGrp="1"/>
          </p:cNvSpPr>
          <p:nvPr>
            <p:ph type="title"/>
          </p:nvPr>
        </p:nvSpPr>
        <p:spPr/>
        <p:txBody>
          <a:bodyPr/>
          <a:lstStyle/>
          <a:p>
            <a:r>
              <a:rPr lang="en-US" dirty="0">
                <a:latin typeface="Gill Sans MT"/>
              </a:rPr>
              <a:t>Housing Help Hub and the RAAs</a:t>
            </a:r>
            <a:endParaRPr lang="en-US" dirty="0"/>
          </a:p>
        </p:txBody>
      </p:sp>
      <p:sp>
        <p:nvSpPr>
          <p:cNvPr id="3" name="Content Placeholder 2">
            <a:extLst>
              <a:ext uri="{FF2B5EF4-FFF2-40B4-BE49-F238E27FC236}">
                <a16:creationId xmlns:a16="http://schemas.microsoft.com/office/drawing/2014/main" id="{AE73771B-88D4-A074-4D02-E6D03862B075}"/>
              </a:ext>
            </a:extLst>
          </p:cNvPr>
          <p:cNvSpPr>
            <a:spLocks noGrp="1"/>
          </p:cNvSpPr>
          <p:nvPr>
            <p:ph idx="1"/>
          </p:nvPr>
        </p:nvSpPr>
        <p:spPr/>
        <p:txBody>
          <a:bodyPr vert="horz" lIns="121899" tIns="60949" rIns="121899" bIns="60949" rtlCol="0" anchor="t">
            <a:normAutofit/>
          </a:bodyPr>
          <a:lstStyle/>
          <a:p>
            <a:pPr marL="456565" indent="-456565"/>
            <a:r>
              <a:rPr lang="en-US">
                <a:latin typeface="Gill Sans MT"/>
              </a:rPr>
              <a:t>Applications for RAFT must come through the statewide application portal, known as the Housing Help Hub </a:t>
            </a:r>
          </a:p>
          <a:p>
            <a:pPr marL="456565" indent="-456565"/>
            <a:r>
              <a:rPr lang="en-US">
                <a:latin typeface="Gill Sans MT"/>
              </a:rPr>
              <a:t>Applications are automatically routed to 11 Regional Administering Agencies (RAAs) based on geography and processing capacity at each organization</a:t>
            </a:r>
            <a:endParaRPr lang="en-US"/>
          </a:p>
        </p:txBody>
      </p:sp>
      <p:sp>
        <p:nvSpPr>
          <p:cNvPr id="5" name="Slide Number Placeholder 4">
            <a:extLst>
              <a:ext uri="{FF2B5EF4-FFF2-40B4-BE49-F238E27FC236}">
                <a16:creationId xmlns:a16="http://schemas.microsoft.com/office/drawing/2014/main" id="{4FA2ED90-DAAD-CDC6-79BA-964458D57725}"/>
              </a:ext>
            </a:extLst>
          </p:cNvPr>
          <p:cNvSpPr>
            <a:spLocks noGrp="1"/>
          </p:cNvSpPr>
          <p:nvPr>
            <p:ph type="sldNum" sz="quarter" idx="12"/>
          </p:nvPr>
        </p:nvSpPr>
        <p:spPr/>
        <p:txBody>
          <a:bodyPr/>
          <a:lstStyle/>
          <a:p>
            <a:fld id="{48F239AC-B64B-47D9-9A99-24B0D39D1C15}" type="slidenum">
              <a:rPr lang="en-US" smtClean="0"/>
              <a:t>9</a:t>
            </a:fld>
            <a:endParaRPr lang="en-US"/>
          </a:p>
        </p:txBody>
      </p:sp>
    </p:spTree>
    <p:extLst>
      <p:ext uri="{BB962C8B-B14F-4D97-AF65-F5344CB8AC3E}">
        <p14:creationId xmlns:p14="http://schemas.microsoft.com/office/powerpoint/2010/main" val="7096793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xml><?xml version="1.0" encoding="utf-8"?>
<p:tagLst xmlns:a="http://schemas.openxmlformats.org/drawingml/2006/main" xmlns:r="http://schemas.openxmlformats.org/officeDocument/2006/relationships" xmlns:p="http://schemas.openxmlformats.org/presentationml/2006/main">
  <p:tag name="SHAPENAME" val="5. Source"/>
</p:tagLst>
</file>

<file path=ppt/tags/tag1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xml><?xml version="1.0" encoding="utf-8"?>
<p:tagLst xmlns:a="http://schemas.openxmlformats.org/drawingml/2006/main" xmlns:r="http://schemas.openxmlformats.org/officeDocument/2006/relationships" xmlns:p="http://schemas.openxmlformats.org/presentationml/2006/main">
  <p:tag name="SHAPENAME" val="5. Source"/>
</p:tagLst>
</file>

<file path=ppt/tags/tag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338e5083-a46f-4766-8e64-ee827b9e16b3">
      <Terms xmlns="http://schemas.microsoft.com/office/infopath/2007/PartnerControls"/>
    </TaxKeywordTaxHTField>
    <TaxCatchAll xmlns="338e5083-a46f-4766-8e64-ee827b9e16b3" xsi:nil="true"/>
    <Lookup_x0020_Value xmlns="e12619c7-9a19-4dc6-ad29-a355e3b803fe" xsi:nil="true"/>
    <Lookup_x0020_Value_x0020_2 xmlns="e12619c7-9a19-4dc6-ad29-a355e3b803fe" xsi:nil="true"/>
    <End_x0020_of_x0020_Week xmlns="e12619c7-9a19-4dc6-ad29-a355e3b803fe" xsi:nil="true"/>
    <SharedWithUsers xmlns="338e5083-a46f-4766-8e64-ee827b9e16b3">
      <UserInfo>
        <DisplayName>zzSchaffer, Adam (EOHLC)</DisplayName>
        <AccountId>23</AccountId>
        <AccountType/>
      </UserInfo>
      <UserInfo>
        <DisplayName>Stitely, Amy (EOHLC)</DisplayName>
        <AccountId>22</AccountId>
        <AccountType/>
      </UserInfo>
      <UserInfo>
        <DisplayName>Mullen, Amy (EOHLC)</DisplayName>
        <AccountId>29</AccountId>
        <AccountType/>
      </UserInfo>
      <UserInfo>
        <DisplayName>McClave, Chris (EOHLC)</DisplayName>
        <AccountId>32</AccountId>
        <AccountType/>
      </UserInfo>
      <UserInfo>
        <DisplayName>zzGoodman, Elisha (OCD)</DisplayName>
        <AccountId>774</AccountId>
        <AccountType/>
      </UserInfo>
      <UserInfo>
        <DisplayName>zzAllen, Malia M. (OCD)</DisplayName>
        <AccountId>17</AccountId>
        <AccountType/>
      </UserInfo>
      <UserInfo>
        <DisplayName>Butman, Molly (EOHLC)</DisplayName>
        <AccountId>72</AccountId>
        <AccountType/>
      </UserInfo>
      <UserInfo>
        <DisplayName>Walcott, Jestina (EOHLC)</DisplayName>
        <AccountId>305</AccountId>
        <AccountType/>
      </UserInfo>
    </SharedWithUsers>
    <lcf76f155ced4ddcb4097134ff3c332f xmlns="e12619c7-9a19-4dc6-ad29-a355e3b803f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E6C89982BBFA40AD8012DACA8A907F" ma:contentTypeVersion="40" ma:contentTypeDescription="Create a new document." ma:contentTypeScope="" ma:versionID="045886c9fb8e5793590a03587178fb28">
  <xsd:schema xmlns:xsd="http://www.w3.org/2001/XMLSchema" xmlns:xs="http://www.w3.org/2001/XMLSchema" xmlns:p="http://schemas.microsoft.com/office/2006/metadata/properties" xmlns:ns2="e12619c7-9a19-4dc6-ad29-a355e3b803fe" xmlns:ns3="338e5083-a46f-4766-8e64-ee827b9e16b3" targetNamespace="http://schemas.microsoft.com/office/2006/metadata/properties" ma:root="true" ma:fieldsID="2bfbd10c8621b6583e7db5f174f25d8a" ns2:_="" ns3:_="">
    <xsd:import namespace="e12619c7-9a19-4dc6-ad29-a355e3b803fe"/>
    <xsd:import namespace="338e5083-a46f-4766-8e64-ee827b9e16b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End_x0020_of_x0020_Week" minOccurs="0"/>
                <xsd:element ref="ns2:MediaLengthInSeconds" minOccurs="0"/>
                <xsd:element ref="ns2:Lookup_x0020_Value" minOccurs="0"/>
                <xsd:element ref="ns2:Lookup_x0020_Value_x0020_2" minOccurs="0"/>
                <xsd:element ref="ns3:TaxKeywordTaxHTField"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2619c7-9a19-4dc6-ad29-a355e3b803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hidden="true" ma:internalName="MediaServiceAutoTags" ma:readOnly="true">
      <xsd:simpleType>
        <xsd:restriction base="dms:Text"/>
      </xsd:simpleType>
    </xsd:element>
    <xsd:element name="MediaServiceOCR" ma:index="13" nillable="true" ma:displayName="Extracted Text" ma:hidden="true" ma:internalName="MediaServiceOCR"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End_x0020_of_x0020_Week" ma:index="18" nillable="true" ma:displayName="End of Week" ma:hidden="true" ma:internalName="End_x0020_of_x0020_Week" ma:readOnly="false">
      <xsd:simpleType>
        <xsd:restriction base="dms:Note"/>
      </xsd:simpleType>
    </xsd:element>
    <xsd:element name="MediaLengthInSeconds" ma:index="19" nillable="true" ma:displayName="Length (seconds)" ma:hidden="true" ma:internalName="MediaLengthInSeconds" ma:readOnly="true">
      <xsd:simpleType>
        <xsd:restriction base="dms:Unknown"/>
      </xsd:simpleType>
    </xsd:element>
    <xsd:element name="Lookup_x0020_Value" ma:index="20" nillable="true" ma:displayName="Lookup Value" ma:hidden="true" ma:list="{dd4bef40-4afe-43de-9c31-5c802bf84d64}" ma:internalName="Lookup_x0020_Value" ma:readOnly="false" ma:showField="Title">
      <xsd:simpleType>
        <xsd:restriction base="dms:Lookup"/>
      </xsd:simpleType>
    </xsd:element>
    <xsd:element name="Lookup_x0020_Value_x0020_2" ma:index="21" nillable="true" ma:displayName="Lookup Value 2" ma:hidden="true" ma:list="{e12619c7-9a19-4dc6-ad29-a355e3b803fe}" ma:internalName="Lookup_x0020_Value_x0020_2" ma:readOnly="false" ma:showField="Modified">
      <xsd:simpleType>
        <xsd:restriction base="dms:Lookup"/>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8e5083-a46f-4766-8e64-ee827b9e16b3"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KeywordTaxHTField" ma:index="23" nillable="true" ma:taxonomy="true" ma:internalName="TaxKeywordTaxHTField" ma:taxonomyFieldName="TaxKeyword" ma:displayName="Enterprise Keywords" ma:readOnly="false" ma:fieldId="{23f27201-bee3-471e-b2e7-b64fd8b7ca38}" ma:taxonomyMulti="true" ma:sspId="9f123c60-6d59-4beb-a46f-4c7d903a1f29" ma:termSetId="00000000-0000-0000-0000-000000000000" ma:anchorId="00000000-0000-0000-0000-000000000000" ma:open="true" ma:isKeyword="true">
      <xsd:complexType>
        <xsd:sequence>
          <xsd:element ref="pc:Terms" minOccurs="0" maxOccurs="1"/>
        </xsd:sequence>
      </xsd:complexType>
    </xsd:element>
    <xsd:element name="TaxCatchAll" ma:index="24" nillable="true" ma:displayName="Taxonomy Catch All Column" ma:hidden="true" ma:list="{e02b5500-9286-440e-9b37-ee340b5f97df}" ma:internalName="TaxCatchAll" ma:readOnly="false" ma:showField="CatchAllData" ma:web="338e5083-a46f-4766-8e64-ee827b9e16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C6C91A-0035-4B8A-8DAF-66978F95D79B}">
  <ds:schemaRefs>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338e5083-a46f-4766-8e64-ee827b9e16b3"/>
    <ds:schemaRef ds:uri="e12619c7-9a19-4dc6-ad29-a355e3b803fe"/>
    <ds:schemaRef ds:uri="http://purl.org/dc/term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61898F91-996B-47A0-AEAC-0216B2FEA81D}">
  <ds:schemaRefs>
    <ds:schemaRef ds:uri="338e5083-a46f-4766-8e64-ee827b9e16b3"/>
    <ds:schemaRef ds:uri="e12619c7-9a19-4dc6-ad29-a355e3b803f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6FCF634-1746-448D-9B27-AC3EA2CCD7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88</TotalTime>
  <Words>2418</Words>
  <Application>Microsoft Office PowerPoint</Application>
  <PresentationFormat>Widescreen</PresentationFormat>
  <Paragraphs>414</Paragraphs>
  <Slides>48</Slides>
  <Notes>48</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48</vt:i4>
      </vt:variant>
    </vt:vector>
  </HeadingPairs>
  <TitlesOfParts>
    <vt:vector size="61" baseType="lpstr">
      <vt:lpstr>Arial</vt:lpstr>
      <vt:lpstr>Arial,Sans-Serif</vt:lpstr>
      <vt:lpstr>Calibri</vt:lpstr>
      <vt:lpstr>Century Gothic</vt:lpstr>
      <vt:lpstr>Gill Sans MT</vt:lpstr>
      <vt:lpstr>Noto Sans</vt:lpstr>
      <vt:lpstr>Wingdings</vt:lpstr>
      <vt:lpstr>1_Office Theme</vt:lpstr>
      <vt:lpstr>3_Office Theme</vt:lpstr>
      <vt:lpstr>5_Office Theme</vt:lpstr>
      <vt:lpstr>4_Office Theme</vt:lpstr>
      <vt:lpstr>1_Office Theme</vt:lpstr>
      <vt:lpstr>think-cell Slide</vt:lpstr>
      <vt:lpstr>FY26 RAFT Policies     Community-Based Organization (CBO) Training  October 30 and November 5, 2025</vt:lpstr>
      <vt:lpstr>Engagement Best Practices</vt:lpstr>
      <vt:lpstr>This Call Is Being Recorded</vt:lpstr>
      <vt:lpstr>Meet Your EOHLC Facilitators</vt:lpstr>
      <vt:lpstr>Training Objective</vt:lpstr>
      <vt:lpstr>Our Journey Today  1 Hour</vt:lpstr>
      <vt:lpstr>FY26 RAFT  </vt:lpstr>
      <vt:lpstr>FY26 RAFT - Context</vt:lpstr>
      <vt:lpstr>Housing Help Hub and the RAAs</vt:lpstr>
      <vt:lpstr>RAFT Policy Overview</vt:lpstr>
      <vt:lpstr>Policy Overview</vt:lpstr>
      <vt:lpstr>Eligibility</vt:lpstr>
      <vt:lpstr>RAFT Eligibility</vt:lpstr>
      <vt:lpstr>Renter Housing Crises</vt:lpstr>
      <vt:lpstr>Homeowner Housing Crises</vt:lpstr>
      <vt:lpstr>Benefit Cap</vt:lpstr>
      <vt:lpstr>RAFT Benefit Cap</vt:lpstr>
      <vt:lpstr>Eligible Uses of Funds </vt:lpstr>
      <vt:lpstr>Eligible Uses of RAFT Funds</vt:lpstr>
      <vt:lpstr>Letter of Intent </vt:lpstr>
      <vt:lpstr>Households with Income-based Rental Subsidies</vt:lpstr>
      <vt:lpstr>Income  Verification</vt:lpstr>
      <vt:lpstr>Income Verification</vt:lpstr>
      <vt:lpstr>Required Documentation</vt:lpstr>
      <vt:lpstr>Required Tenant/Homeowner Documentation</vt:lpstr>
      <vt:lpstr>Required Landlord Documentation</vt:lpstr>
      <vt:lpstr>Housing Crisis List (Renters)</vt:lpstr>
      <vt:lpstr>Notices to Quit</vt:lpstr>
      <vt:lpstr>Housing Crisis List (Homeowners)</vt:lpstr>
      <vt:lpstr>Housing Help Hub Overview</vt:lpstr>
      <vt:lpstr>Overview of the Housing Help Hub </vt:lpstr>
      <vt:lpstr>Registering an Account in the Housing Help Hub</vt:lpstr>
      <vt:lpstr>Registering an Account</vt:lpstr>
      <vt:lpstr>Registering a Tenant/Homeowner Advocate Account</vt:lpstr>
      <vt:lpstr>Registering a Tenant/Homeowner Advocate Account (part 2)</vt:lpstr>
      <vt:lpstr>Registering a Tenant/Homeowner Advocate Account (part 3)</vt:lpstr>
      <vt:lpstr>Registering a Tenant/Homeowner Account</vt:lpstr>
      <vt:lpstr>How to Apply (Landlord Payment)</vt:lpstr>
      <vt:lpstr>How to Apply (Landlord Payment) continued</vt:lpstr>
      <vt:lpstr>How to Apply (Landlord Payment): Tenant Search</vt:lpstr>
      <vt:lpstr>How to Apply (Landlord Payment): Notification Emails</vt:lpstr>
      <vt:lpstr>How to Apply (No Landlord Payment)​</vt:lpstr>
      <vt:lpstr>How to Apply (No Landlord Payment): Utilities Only</vt:lpstr>
      <vt:lpstr>How to Check Application Status for Submitted Applications</vt:lpstr>
      <vt:lpstr>How to Check Application Status for Submitted Applications continued</vt:lpstr>
      <vt:lpstr>Case Status Definitions in the Tenant/Homeowner/Advocate Portal</vt:lpstr>
      <vt:lpstr>Questions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FY26 RAFT Policies CBO Training</dc:title>
  <dc:creator>HLC</dc:creator>
  <cp:lastModifiedBy>Hartman, Ricky (HLC)</cp:lastModifiedBy>
  <cp:revision>1</cp:revision>
  <cp:lastPrinted>2022-04-08T13:12:21Z</cp:lastPrinted>
  <dcterms:created xsi:type="dcterms:W3CDTF">2021-10-26T19:06:34Z</dcterms:created>
  <dcterms:modified xsi:type="dcterms:W3CDTF">2026-04-03T18:53:55Z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0x010100A7E6C89982BBFA40AD8012DACA8A907F</vt:lpwstr>
  </property>
  <property fmtid="{D5CDD505-2E9C-101B-9397-08002B2CF9AE}" pid="3" name="TaxKeyword">
    <vt:lpwstr/>
  </property>
  <property fmtid="{D5CDD505-2E9C-101B-9397-08002B2CF9AE}" pid="4" name="MediaServiceImageTags">
    <vt:lpwstr/>
  </property>
  <property fmtid="{D5CDD505-2E9C-101B-9397-08002B2CF9AE}" pid="5" name="ArticulateGUID">
    <vt:lpwstr>FB54D033-C510-4390-A292-B9E75D78F6F6</vt:lpwstr>
  </property>
  <property fmtid="{D5CDD505-2E9C-101B-9397-08002B2CF9AE}" pid="6" name="ArticulatePath">
    <vt:lpwstr>https://massgov.sharepoint.com/sites/OCD-Teams-InteragencyHousingStability/Shared Documents/Change Management and Communications/Training/Office Hours/OH Decks/07.22.22 FY23 Preview/07.22.22 OH Deck_FY23 Preview</vt:lpwstr>
  </property>
</Properties>
</file>