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9" r:id="rId4"/>
    <p:sldId id="258" r:id="rId5"/>
    <p:sldId id="257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72" d="100"/>
          <a:sy n="72" d="100"/>
        </p:scale>
        <p:origin x="-34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6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B355D-4451-4690-88C8-C2C1B6AFD43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44212-BB41-46E7-BB3A-7D163BB73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0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4212-BB41-46E7-BB3A-7D163BB73B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2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4212-BB41-46E7-BB3A-7D163BB73B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9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4212-BB41-46E7-BB3A-7D163BB73B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3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5425-A648-4AEC-90BD-9183258FB750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2571-A1A1-4814-86C5-3FE65A67C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469F-3A04-4677-AE22-B05CF07D5588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2571-A1A1-4814-86C5-3FE65A67C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E0AF-B144-488A-BAFE-034830FF5875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2571-A1A1-4814-86C5-3FE65A67C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2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F39F-C9FE-42A6-B7AA-A47E220EEC97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2571-A1A1-4814-86C5-3FE65A67C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7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B3D2-D053-4EEB-9C40-9CFACB9A8A51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2571-A1A1-4814-86C5-3FE65A67C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5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A-244A-4F9F-A60C-6A1610724817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2571-A1A1-4814-86C5-3FE65A67C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0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E7B2-3CC5-4DAB-9A39-F6EBEF4E45AA}" type="datetime1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2571-A1A1-4814-86C5-3FE65A67C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5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753-7DD3-4130-8C9F-6073602B0810}" type="datetime1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2571-A1A1-4814-86C5-3FE65A67C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6794-63C1-4A24-B876-7748C1D70484}" type="datetime1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2571-A1A1-4814-86C5-3FE65A67C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3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80DE-206F-4A5D-BEC4-B0918AE831E3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2571-A1A1-4814-86C5-3FE65A67C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00E6-2786-4803-8509-7CBCA3435A38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2571-A1A1-4814-86C5-3FE65A67C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4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2D91-333E-4A57-BA75-825731F641A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52571-A1A1-4814-86C5-3FE65A67C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8103" r="7010" b="6999"/>
          <a:stretch/>
        </p:blipFill>
        <p:spPr>
          <a:xfrm>
            <a:off x="7767182" y="4313591"/>
            <a:ext cx="2450362" cy="2124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082" y="1304732"/>
            <a:ext cx="11725836" cy="1123303"/>
          </a:xfrm>
        </p:spPr>
        <p:txBody>
          <a:bodyPr>
            <a:normAutofit/>
          </a:bodyPr>
          <a:lstStyle/>
          <a:p>
            <a:r>
              <a:rPr lang="en-US" b="1" dirty="0" smtClean="0"/>
              <a:t>Community Health Worker Survey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2542932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Examining Community Health Workers’ Knowledge of One Care </a:t>
            </a:r>
          </a:p>
          <a:p>
            <a:r>
              <a:rPr lang="en-US" sz="4400" dirty="0" smtClean="0"/>
              <a:t>October 17, 2014</a:t>
            </a:r>
            <a:endParaRPr lang="en-US" sz="4400" dirty="0"/>
          </a:p>
          <a:p>
            <a:endParaRPr lang="en-US" sz="4400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42" y="4403718"/>
            <a:ext cx="3433762" cy="2043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90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a baseline on Community Health Worker (CHW) understanding of One </a:t>
            </a:r>
            <a:r>
              <a:rPr lang="en-US" dirty="0" smtClean="0"/>
              <a:t>Care.</a:t>
            </a:r>
          </a:p>
          <a:p>
            <a:r>
              <a:rPr lang="en-US" dirty="0"/>
              <a:t>Get information about Spanish-speaking CHWs knowledge of One </a:t>
            </a:r>
            <a:r>
              <a:rPr lang="en-US" dirty="0" smtClean="0"/>
              <a:t>Care.</a:t>
            </a:r>
          </a:p>
          <a:p>
            <a:r>
              <a:rPr lang="en-US" dirty="0"/>
              <a:t>Obtain information on how to better educate CHWs and the people they </a:t>
            </a:r>
            <a:r>
              <a:rPr lang="en-US" dirty="0" smtClean="0"/>
              <a:t>serve.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2571-A1A1-4814-86C5-3FE65A67CA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7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85" y="384125"/>
            <a:ext cx="9457769" cy="1325563"/>
          </a:xfrm>
        </p:spPr>
        <p:txBody>
          <a:bodyPr/>
          <a:lstStyle/>
          <a:p>
            <a:pPr algn="ctr"/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085" y="158633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We collaborated </a:t>
            </a:r>
            <a:r>
              <a:rPr lang="en-US" sz="3000" dirty="0" smtClean="0"/>
              <a:t>with: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 smtClean="0"/>
              <a:t>MACHW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 smtClean="0"/>
              <a:t>MDPH</a:t>
            </a:r>
          </a:p>
          <a:p>
            <a:r>
              <a:rPr lang="en-US" sz="3000" dirty="0"/>
              <a:t>We used Survey Monkey to gather information from Community Health </a:t>
            </a:r>
            <a:r>
              <a:rPr lang="en-US" sz="3000" dirty="0" smtClean="0"/>
              <a:t>Workers. </a:t>
            </a:r>
          </a:p>
          <a:p>
            <a:r>
              <a:rPr lang="en-US" sz="3000" dirty="0" smtClean="0"/>
              <a:t>Surveys </a:t>
            </a:r>
            <a:r>
              <a:rPr lang="en-US" sz="3000" dirty="0"/>
              <a:t>were disseminated through DPH and </a:t>
            </a:r>
            <a:r>
              <a:rPr lang="en-US" sz="3000" dirty="0" smtClean="0"/>
              <a:t>MACHW </a:t>
            </a:r>
            <a:r>
              <a:rPr lang="en-US" sz="3000" dirty="0"/>
              <a:t>email </a:t>
            </a:r>
            <a:r>
              <a:rPr lang="en-US" sz="3000" dirty="0" smtClean="0"/>
              <a:t>lists.</a:t>
            </a:r>
          </a:p>
          <a:p>
            <a:r>
              <a:rPr lang="en-US" sz="3000" dirty="0" smtClean="0"/>
              <a:t>We </a:t>
            </a:r>
            <a:r>
              <a:rPr lang="en-US" sz="3000" dirty="0"/>
              <a:t>received a total of 32 </a:t>
            </a:r>
            <a:r>
              <a:rPr lang="en-US" sz="3000" dirty="0" smtClean="0"/>
              <a:t>responses.</a:t>
            </a:r>
          </a:p>
          <a:p>
            <a:r>
              <a:rPr lang="en-US" sz="3000" dirty="0"/>
              <a:t>No response received from Spanish language </a:t>
            </a:r>
            <a:r>
              <a:rPr lang="en-US" sz="3000" dirty="0" smtClean="0"/>
              <a:t>surveys.</a:t>
            </a:r>
          </a:p>
          <a:p>
            <a:r>
              <a:rPr lang="en-US" sz="3000" dirty="0"/>
              <a:t>Results are not generalizable</a:t>
            </a:r>
            <a:r>
              <a:rPr lang="en-US" sz="3000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2571-A1A1-4814-86C5-3FE65A67CA12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38887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28" y="379725"/>
            <a:ext cx="10515600" cy="1325563"/>
          </a:xfrm>
        </p:spPr>
        <p:txBody>
          <a:bodyPr/>
          <a:lstStyle/>
          <a:p>
            <a:r>
              <a:rPr lang="en-US" b="1" dirty="0" smtClean="0"/>
              <a:t>Demographics of Individuals Served by CHWs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47" y="1805302"/>
            <a:ext cx="10515600" cy="4916173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83% of CHWs work with Hispanics. </a:t>
            </a:r>
          </a:p>
          <a:p>
            <a:pPr marL="0" lvl="0" indent="0">
              <a:buNone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 languages spoken by people CHWs serve: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English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93% 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Spanish (77%)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Portuguese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47% 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French Creole (27%)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2571-A1A1-4814-86C5-3FE65A67CA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7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930" y="459250"/>
            <a:ext cx="8709219" cy="1325563"/>
          </a:xfrm>
        </p:spPr>
        <p:txBody>
          <a:bodyPr/>
          <a:lstStyle/>
          <a:p>
            <a:r>
              <a:rPr lang="en-US" b="1" dirty="0" smtClean="0"/>
              <a:t>CHWs and One Care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986" y="1688632"/>
            <a:ext cx="9737752" cy="4763900"/>
          </a:xfrm>
        </p:spPr>
        <p:txBody>
          <a:bodyPr>
            <a:normAutofit/>
          </a:bodyPr>
          <a:lstStyle/>
          <a:p>
            <a:r>
              <a:rPr lang="en-US" dirty="0" smtClean="0"/>
              <a:t>CHWs work with individuals eligible for One Care (dual </a:t>
            </a:r>
            <a:r>
              <a:rPr lang="en-US" dirty="0" err="1" smtClean="0"/>
              <a:t>eligibles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63%  served people who were dually eligible.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20%  Didn’t know if people they serve are dually eligible.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17%  Didn’t serve those dually eligible.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000" dirty="0" smtClean="0"/>
          </a:p>
          <a:p>
            <a:pPr marL="228600" lvl="1"/>
            <a:r>
              <a:rPr lang="en-US" dirty="0" smtClean="0"/>
              <a:t>CHWs lack knowledge about  One Care</a:t>
            </a:r>
          </a:p>
          <a:p>
            <a:pPr marL="685800"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50% felt their knowledge of One Care was poor.</a:t>
            </a:r>
            <a:endParaRPr lang="en-US" sz="2400" dirty="0"/>
          </a:p>
          <a:p>
            <a:pPr marL="685800"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69% didn’t know enough about One Care to help people enroll.</a:t>
            </a:r>
          </a:p>
          <a:p>
            <a:pPr marL="685800"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17% felt they  were sufficiently knowledgeable to help people enroll.</a:t>
            </a:r>
          </a:p>
          <a:p>
            <a:pPr marL="457200" lvl="2" indent="0">
              <a:buNone/>
            </a:pPr>
            <a:endParaRPr lang="en-US" sz="1000" dirty="0"/>
          </a:p>
          <a:p>
            <a:pPr marL="228600" lvl="2" indent="-174625"/>
            <a:r>
              <a:rPr lang="en-US" sz="2400" dirty="0" smtClean="0"/>
              <a:t>The majority of CHWs (88%) want more information about One Care.</a:t>
            </a:r>
            <a:endParaRPr lang="en-US" sz="2400" dirty="0"/>
          </a:p>
          <a:p>
            <a:pPr marL="457200" lvl="2" indent="0">
              <a:buNone/>
            </a:pPr>
            <a:endParaRPr lang="en-US" sz="22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2571-A1A1-4814-86C5-3FE65A67CA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2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6449" y="668525"/>
            <a:ext cx="4611782" cy="1325563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46" y="189523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IC should consider:</a:t>
            </a:r>
          </a:p>
          <a:p>
            <a:r>
              <a:rPr lang="en-US" dirty="0"/>
              <a:t>requesting plans to provide information on how to do outreach to and utilize CHWs</a:t>
            </a:r>
          </a:p>
          <a:p>
            <a:r>
              <a:rPr lang="en-US" dirty="0"/>
              <a:t>working with MassHealth and the three plans to provide more comprehensive outreach to </a:t>
            </a:r>
            <a:r>
              <a:rPr lang="en-US" dirty="0" smtClean="0"/>
              <a:t>CHWs</a:t>
            </a:r>
            <a:endParaRPr lang="en-US" dirty="0"/>
          </a:p>
          <a:p>
            <a:r>
              <a:rPr lang="en-US" dirty="0"/>
              <a:t>recommending that the EIP and quality metric </a:t>
            </a:r>
            <a:r>
              <a:rPr lang="en-US"/>
              <a:t>group develop ways </a:t>
            </a:r>
            <a:r>
              <a:rPr lang="en-US" dirty="0"/>
              <a:t>of reporting demographic data to the IC in a manner that provides </a:t>
            </a:r>
            <a:r>
              <a:rPr lang="en-US"/>
              <a:t>a clearer picture </a:t>
            </a:r>
            <a:r>
              <a:rPr lang="en-US" dirty="0"/>
              <a:t>of enrollment by race and ethnicity by geographic area, category and plan.</a:t>
            </a:r>
          </a:p>
          <a:p>
            <a:r>
              <a:rPr lang="en-US" dirty="0"/>
              <a:t>Other?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2571-A1A1-4814-86C5-3FE65A67CA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137" y="500062"/>
            <a:ext cx="6862763" cy="1325563"/>
          </a:xfrm>
        </p:spPr>
        <p:txBody>
          <a:bodyPr/>
          <a:lstStyle/>
          <a:p>
            <a:r>
              <a:rPr lang="en-US" b="1" dirty="0"/>
              <a:t>Beyond the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importance of engaging CHWs is supported by findings in a report from California that community health workers need to be more engaged in the process.</a:t>
            </a:r>
            <a:endParaRPr lang="en-US" dirty="0"/>
          </a:p>
          <a:p>
            <a:r>
              <a:rPr lang="en-US" dirty="0" smtClean="0"/>
              <a:t>Lopez</a:t>
            </a:r>
            <a:r>
              <a:rPr lang="en-US" dirty="0"/>
              <a:t>, S. (2014). Threading the Needle: Strategies to Elevate the Role of Community Health Workers in Emerging Models of Care for Dual Eligibles. Accessed October 19, 2014,  </a:t>
            </a:r>
            <a:r>
              <a:rPr lang="en-US" u="sng" dirty="0"/>
              <a:t>http://tinyurl.com/kcbcavq.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2571-A1A1-4814-86C5-3FE65A67CA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52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402</Words>
  <Application>Microsoft Office PowerPoint</Application>
  <PresentationFormat>Custom</PresentationFormat>
  <Paragraphs>58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Community Health Worker Survey</vt:lpstr>
      <vt:lpstr>Purpose</vt:lpstr>
      <vt:lpstr>Overview</vt:lpstr>
      <vt:lpstr>Demographics of Individuals Served by CHWs</vt:lpstr>
      <vt:lpstr>CHWs and One Care</vt:lpstr>
      <vt:lpstr>Conclusions</vt:lpstr>
      <vt:lpstr>Beyond the Survey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Community Health Workers’ Knowledge of One Care</dc:title>
  <dc:creator>Maggie</dc:creator>
  <cp:lastModifiedBy>Jenna</cp:lastModifiedBy>
  <cp:revision>47</cp:revision>
  <dcterms:created xsi:type="dcterms:W3CDTF">2014-10-09T14:33:31Z</dcterms:created>
  <dcterms:modified xsi:type="dcterms:W3CDTF">2017-10-30T15:56:03Z</dcterms:modified>
</cp:coreProperties>
</file>