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141412291" r:id="rId6"/>
    <p:sldId id="2141412287" r:id="rId7"/>
    <p:sldId id="2141412284" r:id="rId8"/>
    <p:sldId id="2141412280" r:id="rId9"/>
    <p:sldId id="2141412276" r:id="rId10"/>
    <p:sldId id="2141412278" r:id="rId11"/>
    <p:sldId id="2141412289" r:id="rId12"/>
    <p:sldId id="2141412288" r:id="rId13"/>
    <p:sldId id="2141412270" r:id="rId14"/>
    <p:sldId id="2141412290" r:id="rId15"/>
    <p:sldId id="2141412079" r:id="rId16"/>
    <p:sldId id="2141412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Patrick (EOED)" initials="SP(" lastIdx="1" clrIdx="0">
    <p:extLst>
      <p:ext uri="{19B8F6BF-5375-455C-9EA6-DF929625EA0E}">
        <p15:presenceInfo xmlns:p15="http://schemas.microsoft.com/office/powerpoint/2012/main" userId="S::Patrick.Shannon@mass.gov::d91511b2-03db-4234-a1a6-1fe33e6320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79ED0E-95F0-FA95-6A97-E53DA9A5B823}" v="8" dt="2024-02-05T13:10:38.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 McKenzie (EOHLC)" userId="S::mckenzie.bell@mass.gov::21031653-2fcb-4966-87fa-863f66c5f0c3" providerId="AD" clId="Web-{4779ED0E-95F0-FA95-6A97-E53DA9A5B823}"/>
    <pc:docChg chg="modSld">
      <pc:chgData name="Bell, McKenzie (EOHLC)" userId="S::mckenzie.bell@mass.gov::21031653-2fcb-4966-87fa-863f66c5f0c3" providerId="AD" clId="Web-{4779ED0E-95F0-FA95-6A97-E53DA9A5B823}" dt="2024-02-05T13:10:34.949" v="2"/>
      <pc:docMkLst>
        <pc:docMk/>
      </pc:docMkLst>
      <pc:sldChg chg="modSp">
        <pc:chgData name="Bell, McKenzie (EOHLC)" userId="S::mckenzie.bell@mass.gov::21031653-2fcb-4966-87fa-863f66c5f0c3" providerId="AD" clId="Web-{4779ED0E-95F0-FA95-6A97-E53DA9A5B823}" dt="2024-02-05T13:10:34.949" v="2"/>
        <pc:sldMkLst>
          <pc:docMk/>
          <pc:sldMk cId="3268649240" sldId="2141412288"/>
        </pc:sldMkLst>
        <pc:graphicFrameChg chg="mod modGraphic">
          <ac:chgData name="Bell, McKenzie (EOHLC)" userId="S::mckenzie.bell@mass.gov::21031653-2fcb-4966-87fa-863f66c5f0c3" providerId="AD" clId="Web-{4779ED0E-95F0-FA95-6A97-E53DA9A5B823}" dt="2024-02-05T13:10:34.949" v="2"/>
          <ac:graphicFrameMkLst>
            <pc:docMk/>
            <pc:sldMk cId="3268649240" sldId="2141412288"/>
            <ac:graphicFrameMk id="5" creationId="{8D2F9C98-2070-4104-8270-F8DBDB0B4393}"/>
          </ac:graphicFrameMkLst>
        </pc:graphicFrameChg>
      </pc:sldChg>
      <pc:sldChg chg="modSp">
        <pc:chgData name="Bell, McKenzie (EOHLC)" userId="S::mckenzie.bell@mass.gov::21031653-2fcb-4966-87fa-863f66c5f0c3" providerId="AD" clId="Web-{4779ED0E-95F0-FA95-6A97-E53DA9A5B823}" dt="2024-02-05T13:10:21.792" v="0" actId="20577"/>
        <pc:sldMkLst>
          <pc:docMk/>
          <pc:sldMk cId="256225765" sldId="2141412290"/>
        </pc:sldMkLst>
        <pc:spChg chg="mod">
          <ac:chgData name="Bell, McKenzie (EOHLC)" userId="S::mckenzie.bell@mass.gov::21031653-2fcb-4966-87fa-863f66c5f0c3" providerId="AD" clId="Web-{4779ED0E-95F0-FA95-6A97-E53DA9A5B823}" dt="2024-02-05T13:10:21.792" v="0" actId="20577"/>
          <ac:spMkLst>
            <pc:docMk/>
            <pc:sldMk cId="256225765" sldId="2141412290"/>
            <ac:spMk id="3" creationId="{6E5D5441-7527-4E3C-B231-49027EB0C9D5}"/>
          </ac:spMkLst>
        </pc:spChg>
      </pc:sldChg>
    </pc:docChg>
  </pc:docChgLst>
  <pc:docChgLst>
    <pc:chgData name="Zamborlini, Filipe (EOHLC)" userId="d258b38a-e832-4fb6-b534-07694169758c" providerId="ADAL" clId="{B48CC478-F4A2-4455-92EC-9B426C5F7788}"/>
    <pc:docChg chg="undo custSel modSld">
      <pc:chgData name="Zamborlini, Filipe (EOHLC)" userId="d258b38a-e832-4fb6-b534-07694169758c" providerId="ADAL" clId="{B48CC478-F4A2-4455-92EC-9B426C5F7788}" dt="2024-01-25T15:59:52.840" v="1188"/>
      <pc:docMkLst>
        <pc:docMk/>
      </pc:docMkLst>
      <pc:sldChg chg="setBg">
        <pc:chgData name="Zamborlini, Filipe (EOHLC)" userId="d258b38a-e832-4fb6-b534-07694169758c" providerId="ADAL" clId="{B48CC478-F4A2-4455-92EC-9B426C5F7788}" dt="2024-01-25T15:59:52.840" v="1188"/>
        <pc:sldMkLst>
          <pc:docMk/>
          <pc:sldMk cId="788155584" sldId="256"/>
        </pc:sldMkLst>
      </pc:sldChg>
      <pc:sldChg chg="addSp delSp modSp mod">
        <pc:chgData name="Zamborlini, Filipe (EOHLC)" userId="d258b38a-e832-4fb6-b534-07694169758c" providerId="ADAL" clId="{B48CC478-F4A2-4455-92EC-9B426C5F7788}" dt="2024-01-25T15:55:49.259" v="1179" actId="20577"/>
        <pc:sldMkLst>
          <pc:docMk/>
          <pc:sldMk cId="1548371706" sldId="2141412270"/>
        </pc:sldMkLst>
        <pc:spChg chg="add mod">
          <ac:chgData name="Zamborlini, Filipe (EOHLC)" userId="d258b38a-e832-4fb6-b534-07694169758c" providerId="ADAL" clId="{B48CC478-F4A2-4455-92EC-9B426C5F7788}" dt="2024-01-25T15:55:22.083" v="1166" actId="20577"/>
          <ac:spMkLst>
            <pc:docMk/>
            <pc:sldMk cId="1548371706" sldId="2141412270"/>
            <ac:spMk id="3" creationId="{5D39EA77-6298-AE94-5F0A-A587F41A7AA2}"/>
          </ac:spMkLst>
        </pc:spChg>
        <pc:spChg chg="del">
          <ac:chgData name="Zamborlini, Filipe (EOHLC)" userId="d258b38a-e832-4fb6-b534-07694169758c" providerId="ADAL" clId="{B48CC478-F4A2-4455-92EC-9B426C5F7788}" dt="2024-01-25T15:54:05.739" v="1078" actId="478"/>
          <ac:spMkLst>
            <pc:docMk/>
            <pc:sldMk cId="1548371706" sldId="2141412270"/>
            <ac:spMk id="6" creationId="{4006B415-731A-4D0B-B6DC-353F021653FB}"/>
          </ac:spMkLst>
        </pc:spChg>
        <pc:graphicFrameChg chg="mod modGraphic">
          <ac:chgData name="Zamborlini, Filipe (EOHLC)" userId="d258b38a-e832-4fb6-b534-07694169758c" providerId="ADAL" clId="{B48CC478-F4A2-4455-92EC-9B426C5F7788}" dt="2024-01-25T15:55:49.259" v="1179" actId="20577"/>
          <ac:graphicFrameMkLst>
            <pc:docMk/>
            <pc:sldMk cId="1548371706" sldId="2141412270"/>
            <ac:graphicFrameMk id="5" creationId="{8D2F9C98-2070-4104-8270-F8DBDB0B4393}"/>
          </ac:graphicFrameMkLst>
        </pc:graphicFrameChg>
        <pc:picChg chg="add mod">
          <ac:chgData name="Zamborlini, Filipe (EOHLC)" userId="d258b38a-e832-4fb6-b534-07694169758c" providerId="ADAL" clId="{B48CC478-F4A2-4455-92EC-9B426C5F7788}" dt="2024-01-25T15:54:18.746" v="1091" actId="1036"/>
          <ac:picMkLst>
            <pc:docMk/>
            <pc:sldMk cId="1548371706" sldId="2141412270"/>
            <ac:picMk id="2050" creationId="{B3C47624-F067-34CB-1278-C48E1A41FE5D}"/>
          </ac:picMkLst>
        </pc:picChg>
      </pc:sldChg>
      <pc:sldChg chg="modSp mod">
        <pc:chgData name="Zamborlini, Filipe (EOHLC)" userId="d258b38a-e832-4fb6-b534-07694169758c" providerId="ADAL" clId="{B48CC478-F4A2-4455-92EC-9B426C5F7788}" dt="2024-01-25T15:11:33.269" v="88" actId="313"/>
        <pc:sldMkLst>
          <pc:docMk/>
          <pc:sldMk cId="3322238781" sldId="2141412276"/>
        </pc:sldMkLst>
        <pc:graphicFrameChg chg="mod modGraphic">
          <ac:chgData name="Zamborlini, Filipe (EOHLC)" userId="d258b38a-e832-4fb6-b534-07694169758c" providerId="ADAL" clId="{B48CC478-F4A2-4455-92EC-9B426C5F7788}" dt="2024-01-25T15:11:33.269" v="88" actId="313"/>
          <ac:graphicFrameMkLst>
            <pc:docMk/>
            <pc:sldMk cId="3322238781" sldId="2141412276"/>
            <ac:graphicFrameMk id="8" creationId="{983CC68F-383A-4E59-ACB9-3E79B9607891}"/>
          </ac:graphicFrameMkLst>
        </pc:graphicFrameChg>
      </pc:sldChg>
      <pc:sldChg chg="modSp mod">
        <pc:chgData name="Zamborlini, Filipe (EOHLC)" userId="d258b38a-e832-4fb6-b534-07694169758c" providerId="ADAL" clId="{B48CC478-F4A2-4455-92EC-9B426C5F7788}" dt="2024-01-25T15:15:24.639" v="309" actId="6549"/>
        <pc:sldMkLst>
          <pc:docMk/>
          <pc:sldMk cId="814654996" sldId="2141412278"/>
        </pc:sldMkLst>
        <pc:spChg chg="mod">
          <ac:chgData name="Zamborlini, Filipe (EOHLC)" userId="d258b38a-e832-4fb6-b534-07694169758c" providerId="ADAL" clId="{B48CC478-F4A2-4455-92EC-9B426C5F7788}" dt="2024-01-25T15:15:24.639" v="309" actId="6549"/>
          <ac:spMkLst>
            <pc:docMk/>
            <pc:sldMk cId="814654996" sldId="2141412278"/>
            <ac:spMk id="3" creationId="{E3E6AABC-5F61-4E1A-A4C3-0A52FDF0D3FB}"/>
          </ac:spMkLst>
        </pc:spChg>
      </pc:sldChg>
      <pc:sldChg chg="modSp mod">
        <pc:chgData name="Zamborlini, Filipe (EOHLC)" userId="d258b38a-e832-4fb6-b534-07694169758c" providerId="ADAL" clId="{B48CC478-F4A2-4455-92EC-9B426C5F7788}" dt="2024-01-25T15:10:42.032" v="65" actId="1076"/>
        <pc:sldMkLst>
          <pc:docMk/>
          <pc:sldMk cId="3825862596" sldId="2141412284"/>
        </pc:sldMkLst>
        <pc:graphicFrameChg chg="mod">
          <ac:chgData name="Zamborlini, Filipe (EOHLC)" userId="d258b38a-e832-4fb6-b534-07694169758c" providerId="ADAL" clId="{B48CC478-F4A2-4455-92EC-9B426C5F7788}" dt="2024-01-25T15:10:42.032" v="65" actId="1076"/>
          <ac:graphicFrameMkLst>
            <pc:docMk/>
            <pc:sldMk cId="3825862596" sldId="2141412284"/>
            <ac:graphicFrameMk id="4" creationId="{13538A0A-A7A9-4441-A99B-48E577B1ACB5}"/>
          </ac:graphicFrameMkLst>
        </pc:graphicFrameChg>
      </pc:sldChg>
      <pc:sldChg chg="addSp delSp modSp mod">
        <pc:chgData name="Zamborlini, Filipe (EOHLC)" userId="d258b38a-e832-4fb6-b534-07694169758c" providerId="ADAL" clId="{B48CC478-F4A2-4455-92EC-9B426C5F7788}" dt="2024-01-25T15:55:36.283" v="1172" actId="20577"/>
        <pc:sldMkLst>
          <pc:docMk/>
          <pc:sldMk cId="3268649240" sldId="2141412288"/>
        </pc:sldMkLst>
        <pc:spChg chg="add mod">
          <ac:chgData name="Zamborlini, Filipe (EOHLC)" userId="d258b38a-e832-4fb6-b534-07694169758c" providerId="ADAL" clId="{B48CC478-F4A2-4455-92EC-9B426C5F7788}" dt="2024-01-25T15:55:36.283" v="1172" actId="20577"/>
          <ac:spMkLst>
            <pc:docMk/>
            <pc:sldMk cId="3268649240" sldId="2141412288"/>
            <ac:spMk id="3" creationId="{3946603C-EDD8-939F-8048-BE183E17A5E6}"/>
          </ac:spMkLst>
        </pc:spChg>
        <pc:spChg chg="del">
          <ac:chgData name="Zamborlini, Filipe (EOHLC)" userId="d258b38a-e832-4fb6-b534-07694169758c" providerId="ADAL" clId="{B48CC478-F4A2-4455-92EC-9B426C5F7788}" dt="2024-01-25T15:45:44.433" v="1021" actId="478"/>
          <ac:spMkLst>
            <pc:docMk/>
            <pc:sldMk cId="3268649240" sldId="2141412288"/>
            <ac:spMk id="6" creationId="{4006B415-731A-4D0B-B6DC-353F021653FB}"/>
          </ac:spMkLst>
        </pc:spChg>
        <pc:graphicFrameChg chg="mod modGraphic">
          <ac:chgData name="Zamborlini, Filipe (EOHLC)" userId="d258b38a-e832-4fb6-b534-07694169758c" providerId="ADAL" clId="{B48CC478-F4A2-4455-92EC-9B426C5F7788}" dt="2024-01-25T15:47:12.659" v="1077" actId="313"/>
          <ac:graphicFrameMkLst>
            <pc:docMk/>
            <pc:sldMk cId="3268649240" sldId="2141412288"/>
            <ac:graphicFrameMk id="5" creationId="{8D2F9C98-2070-4104-8270-F8DBDB0B4393}"/>
          </ac:graphicFrameMkLst>
        </pc:graphicFrameChg>
        <pc:picChg chg="add mod">
          <ac:chgData name="Zamborlini, Filipe (EOHLC)" userId="d258b38a-e832-4fb6-b534-07694169758c" providerId="ADAL" clId="{B48CC478-F4A2-4455-92EC-9B426C5F7788}" dt="2024-01-25T15:46:06.923" v="1038" actId="1038"/>
          <ac:picMkLst>
            <pc:docMk/>
            <pc:sldMk cId="3268649240" sldId="2141412288"/>
            <ac:picMk id="1026" creationId="{87BECD65-4307-A962-585F-B60895F70018}"/>
          </ac:picMkLst>
        </pc:picChg>
      </pc:sldChg>
      <pc:sldChg chg="addSp modSp mod">
        <pc:chgData name="Zamborlini, Filipe (EOHLC)" userId="d258b38a-e832-4fb6-b534-07694169758c" providerId="ADAL" clId="{B48CC478-F4A2-4455-92EC-9B426C5F7788}" dt="2024-01-25T15:56:06.747" v="1181" actId="14100"/>
        <pc:sldMkLst>
          <pc:docMk/>
          <pc:sldMk cId="3197768338" sldId="2141412289"/>
        </pc:sldMkLst>
        <pc:spChg chg="add mod">
          <ac:chgData name="Zamborlini, Filipe (EOHLC)" userId="d258b38a-e832-4fb6-b534-07694169758c" providerId="ADAL" clId="{B48CC478-F4A2-4455-92EC-9B426C5F7788}" dt="2024-01-25T15:55:30.363" v="1168" actId="20577"/>
          <ac:spMkLst>
            <pc:docMk/>
            <pc:sldMk cId="3197768338" sldId="2141412289"/>
            <ac:spMk id="6" creationId="{6DB82A63-0172-67C5-D733-7136AFD7D363}"/>
          </ac:spMkLst>
        </pc:spChg>
        <pc:graphicFrameChg chg="mod modGraphic">
          <ac:chgData name="Zamborlini, Filipe (EOHLC)" userId="d258b38a-e832-4fb6-b534-07694169758c" providerId="ADAL" clId="{B48CC478-F4A2-4455-92EC-9B426C5F7788}" dt="2024-01-25T15:56:06.747" v="1181" actId="14100"/>
          <ac:graphicFrameMkLst>
            <pc:docMk/>
            <pc:sldMk cId="3197768338" sldId="2141412289"/>
            <ac:graphicFrameMk id="5" creationId="{8D2F9C98-2070-4104-8270-F8DBDB0B4393}"/>
          </ac:graphicFrameMkLst>
        </pc:graphicFrameChg>
        <pc:picChg chg="mod">
          <ac:chgData name="Zamborlini, Filipe (EOHLC)" userId="d258b38a-e832-4fb6-b534-07694169758c" providerId="ADAL" clId="{B48CC478-F4A2-4455-92EC-9B426C5F7788}" dt="2024-01-25T15:45:29.596" v="1019" actId="1035"/>
          <ac:picMkLst>
            <pc:docMk/>
            <pc:sldMk cId="3197768338" sldId="2141412289"/>
            <ac:picMk id="4" creationId="{3B768144-BF70-AEE7-9481-31B379292953}"/>
          </ac:picMkLst>
        </pc:picChg>
      </pc:sldChg>
    </pc:docChg>
  </pc:docChgLst>
  <pc:docChgLst>
    <pc:chgData name="Bell, McKenzie (EOHLC)" userId="21031653-2fcb-4966-87fa-863f66c5f0c3" providerId="ADAL" clId="{7E9B1162-89A3-4727-A382-5CEAD6780592}"/>
    <pc:docChg chg="undo custSel modSld">
      <pc:chgData name="Bell, McKenzie (EOHLC)" userId="21031653-2fcb-4966-87fa-863f66c5f0c3" providerId="ADAL" clId="{7E9B1162-89A3-4727-A382-5CEAD6780592}" dt="2024-01-25T19:10:18.920" v="6802" actId="20577"/>
      <pc:docMkLst>
        <pc:docMk/>
      </pc:docMkLst>
      <pc:sldChg chg="modSp mod">
        <pc:chgData name="Bell, McKenzie (EOHLC)" userId="21031653-2fcb-4966-87fa-863f66c5f0c3" providerId="ADAL" clId="{7E9B1162-89A3-4727-A382-5CEAD6780592}" dt="2024-01-04T21:02:21.931" v="46" actId="20577"/>
        <pc:sldMkLst>
          <pc:docMk/>
          <pc:sldMk cId="788155584" sldId="256"/>
        </pc:sldMkLst>
        <pc:spChg chg="mod">
          <ac:chgData name="Bell, McKenzie (EOHLC)" userId="21031653-2fcb-4966-87fa-863f66c5f0c3" providerId="ADAL" clId="{7E9B1162-89A3-4727-A382-5CEAD6780592}" dt="2024-01-04T21:02:21.931" v="46" actId="20577"/>
          <ac:spMkLst>
            <pc:docMk/>
            <pc:sldMk cId="788155584" sldId="256"/>
            <ac:spMk id="2" creationId="{6D8D5611-11F6-48BF-A31D-F081DD0B2971}"/>
          </ac:spMkLst>
        </pc:spChg>
      </pc:sldChg>
      <pc:sldChg chg="modSp mod">
        <pc:chgData name="Bell, McKenzie (EOHLC)" userId="21031653-2fcb-4966-87fa-863f66c5f0c3" providerId="ADAL" clId="{7E9B1162-89A3-4727-A382-5CEAD6780592}" dt="2024-01-25T19:10:18.920" v="6802" actId="20577"/>
        <pc:sldMkLst>
          <pc:docMk/>
          <pc:sldMk cId="1548371706" sldId="2141412270"/>
        </pc:sldMkLst>
        <pc:graphicFrameChg chg="mod modGraphic">
          <ac:chgData name="Bell, McKenzie (EOHLC)" userId="21031653-2fcb-4966-87fa-863f66c5f0c3" providerId="ADAL" clId="{7E9B1162-89A3-4727-A382-5CEAD6780592}" dt="2024-01-25T19:10:18.920" v="6802" actId="20577"/>
          <ac:graphicFrameMkLst>
            <pc:docMk/>
            <pc:sldMk cId="1548371706" sldId="2141412270"/>
            <ac:graphicFrameMk id="5" creationId="{8D2F9C98-2070-4104-8270-F8DBDB0B4393}"/>
          </ac:graphicFrameMkLst>
        </pc:graphicFrameChg>
      </pc:sldChg>
      <pc:sldChg chg="modSp mod">
        <pc:chgData name="Bell, McKenzie (EOHLC)" userId="21031653-2fcb-4966-87fa-863f66c5f0c3" providerId="ADAL" clId="{7E9B1162-89A3-4727-A382-5CEAD6780592}" dt="2024-01-25T15:13:10.209" v="5489" actId="20577"/>
        <pc:sldMkLst>
          <pc:docMk/>
          <pc:sldMk cId="3322238781" sldId="2141412276"/>
        </pc:sldMkLst>
        <pc:graphicFrameChg chg="mod modGraphic">
          <ac:chgData name="Bell, McKenzie (EOHLC)" userId="21031653-2fcb-4966-87fa-863f66c5f0c3" providerId="ADAL" clId="{7E9B1162-89A3-4727-A382-5CEAD6780592}" dt="2024-01-25T15:13:10.209" v="5489" actId="20577"/>
          <ac:graphicFrameMkLst>
            <pc:docMk/>
            <pc:sldMk cId="3322238781" sldId="2141412276"/>
            <ac:graphicFrameMk id="8" creationId="{983CC68F-383A-4E59-ACB9-3E79B9607891}"/>
          </ac:graphicFrameMkLst>
        </pc:graphicFrameChg>
      </pc:sldChg>
      <pc:sldChg chg="modSp mod">
        <pc:chgData name="Bell, McKenzie (EOHLC)" userId="21031653-2fcb-4966-87fa-863f66c5f0c3" providerId="ADAL" clId="{7E9B1162-89A3-4727-A382-5CEAD6780592}" dt="2024-01-25T19:02:57.380" v="6796" actId="20577"/>
        <pc:sldMkLst>
          <pc:docMk/>
          <pc:sldMk cId="814654996" sldId="2141412278"/>
        </pc:sldMkLst>
        <pc:spChg chg="mod">
          <ac:chgData name="Bell, McKenzie (EOHLC)" userId="21031653-2fcb-4966-87fa-863f66c5f0c3" providerId="ADAL" clId="{7E9B1162-89A3-4727-A382-5CEAD6780592}" dt="2024-01-25T19:02:57.380" v="6796" actId="20577"/>
          <ac:spMkLst>
            <pc:docMk/>
            <pc:sldMk cId="814654996" sldId="2141412278"/>
            <ac:spMk id="3" creationId="{E3E6AABC-5F61-4E1A-A4C3-0A52FDF0D3FB}"/>
          </ac:spMkLst>
        </pc:spChg>
      </pc:sldChg>
      <pc:sldChg chg="modSp mod">
        <pc:chgData name="Bell, McKenzie (EOHLC)" userId="21031653-2fcb-4966-87fa-863f66c5f0c3" providerId="ADAL" clId="{7E9B1162-89A3-4727-A382-5CEAD6780592}" dt="2024-01-04T21:13:54.524" v="953" actId="14100"/>
        <pc:sldMkLst>
          <pc:docMk/>
          <pc:sldMk cId="983188552" sldId="2141412280"/>
        </pc:sldMkLst>
        <pc:spChg chg="mod">
          <ac:chgData name="Bell, McKenzie (EOHLC)" userId="21031653-2fcb-4966-87fa-863f66c5f0c3" providerId="ADAL" clId="{7E9B1162-89A3-4727-A382-5CEAD6780592}" dt="2024-01-04T21:13:06.083" v="945" actId="20577"/>
          <ac:spMkLst>
            <pc:docMk/>
            <pc:sldMk cId="983188552" sldId="2141412280"/>
            <ac:spMk id="6" creationId="{6F0772BF-7857-46D5-8BBB-054A180A9AC9}"/>
          </ac:spMkLst>
        </pc:spChg>
        <pc:spChg chg="mod">
          <ac:chgData name="Bell, McKenzie (EOHLC)" userId="21031653-2fcb-4966-87fa-863f66c5f0c3" providerId="ADAL" clId="{7E9B1162-89A3-4727-A382-5CEAD6780592}" dt="2024-01-04T21:13:54.524" v="953" actId="14100"/>
          <ac:spMkLst>
            <pc:docMk/>
            <pc:sldMk cId="983188552" sldId="2141412280"/>
            <ac:spMk id="7" creationId="{5E9820EC-76DE-4F23-B392-30C90ABEE4D8}"/>
          </ac:spMkLst>
        </pc:spChg>
      </pc:sldChg>
      <pc:sldChg chg="modSp mod">
        <pc:chgData name="Bell, McKenzie (EOHLC)" userId="21031653-2fcb-4966-87fa-863f66c5f0c3" providerId="ADAL" clId="{7E9B1162-89A3-4727-A382-5CEAD6780592}" dt="2024-01-24T20:43:26.567" v="5382" actId="20577"/>
        <pc:sldMkLst>
          <pc:docMk/>
          <pc:sldMk cId="1567911057" sldId="2141412283"/>
        </pc:sldMkLst>
        <pc:spChg chg="mod">
          <ac:chgData name="Bell, McKenzie (EOHLC)" userId="21031653-2fcb-4966-87fa-863f66c5f0c3" providerId="ADAL" clId="{7E9B1162-89A3-4727-A382-5CEAD6780592}" dt="2024-01-24T20:43:26.567" v="5382" actId="20577"/>
          <ac:spMkLst>
            <pc:docMk/>
            <pc:sldMk cId="1567911057" sldId="2141412283"/>
            <ac:spMk id="3" creationId="{3B217499-4FFC-4C40-B035-304E62F129AF}"/>
          </ac:spMkLst>
        </pc:spChg>
      </pc:sldChg>
      <pc:sldChg chg="modSp mod">
        <pc:chgData name="Bell, McKenzie (EOHLC)" userId="21031653-2fcb-4966-87fa-863f66c5f0c3" providerId="ADAL" clId="{7E9B1162-89A3-4727-A382-5CEAD6780592}" dt="2024-01-24T15:26:14.064" v="5253" actId="3626"/>
        <pc:sldMkLst>
          <pc:docMk/>
          <pc:sldMk cId="3825862596" sldId="2141412284"/>
        </pc:sldMkLst>
        <pc:spChg chg="mod">
          <ac:chgData name="Bell, McKenzie (EOHLC)" userId="21031653-2fcb-4966-87fa-863f66c5f0c3" providerId="ADAL" clId="{7E9B1162-89A3-4727-A382-5CEAD6780592}" dt="2024-01-04T21:04:38.189" v="174" actId="6549"/>
          <ac:spMkLst>
            <pc:docMk/>
            <pc:sldMk cId="3825862596" sldId="2141412284"/>
            <ac:spMk id="2" creationId="{9F843C95-F95B-474A-A7A6-F8FF5242919A}"/>
          </ac:spMkLst>
        </pc:spChg>
        <pc:graphicFrameChg chg="mod modGraphic">
          <ac:chgData name="Bell, McKenzie (EOHLC)" userId="21031653-2fcb-4966-87fa-863f66c5f0c3" providerId="ADAL" clId="{7E9B1162-89A3-4727-A382-5CEAD6780592}" dt="2024-01-24T15:26:14.064" v="5253" actId="3626"/>
          <ac:graphicFrameMkLst>
            <pc:docMk/>
            <pc:sldMk cId="3825862596" sldId="2141412284"/>
            <ac:graphicFrameMk id="4" creationId="{13538A0A-A7A9-4441-A99B-48E577B1ACB5}"/>
          </ac:graphicFrameMkLst>
        </pc:graphicFrameChg>
      </pc:sldChg>
      <pc:sldChg chg="modSp mod">
        <pc:chgData name="Bell, McKenzie (EOHLC)" userId="21031653-2fcb-4966-87fa-863f66c5f0c3" providerId="ADAL" clId="{7E9B1162-89A3-4727-A382-5CEAD6780592}" dt="2024-01-25T15:06:59.023" v="5404" actId="20577"/>
        <pc:sldMkLst>
          <pc:docMk/>
          <pc:sldMk cId="502937730" sldId="2141412287"/>
        </pc:sldMkLst>
        <pc:graphicFrameChg chg="modGraphic">
          <ac:chgData name="Bell, McKenzie (EOHLC)" userId="21031653-2fcb-4966-87fa-863f66c5f0c3" providerId="ADAL" clId="{7E9B1162-89A3-4727-A382-5CEAD6780592}" dt="2024-01-25T15:06:59.023" v="5404" actId="20577"/>
          <ac:graphicFrameMkLst>
            <pc:docMk/>
            <pc:sldMk cId="502937730" sldId="2141412287"/>
            <ac:graphicFrameMk id="5" creationId="{6A658386-8272-4917-AC28-3DFE1A03B1E2}"/>
          </ac:graphicFrameMkLst>
        </pc:graphicFrameChg>
      </pc:sldChg>
      <pc:sldChg chg="modSp mod">
        <pc:chgData name="Bell, McKenzie (EOHLC)" userId="21031653-2fcb-4966-87fa-863f66c5f0c3" providerId="ADAL" clId="{7E9B1162-89A3-4727-A382-5CEAD6780592}" dt="2024-01-25T19:09:32.041" v="6800" actId="20577"/>
        <pc:sldMkLst>
          <pc:docMk/>
          <pc:sldMk cId="3268649240" sldId="2141412288"/>
        </pc:sldMkLst>
        <pc:graphicFrameChg chg="mod modGraphic">
          <ac:chgData name="Bell, McKenzie (EOHLC)" userId="21031653-2fcb-4966-87fa-863f66c5f0c3" providerId="ADAL" clId="{7E9B1162-89A3-4727-A382-5CEAD6780592}" dt="2024-01-25T19:09:32.041" v="6800" actId="20577"/>
          <ac:graphicFrameMkLst>
            <pc:docMk/>
            <pc:sldMk cId="3268649240" sldId="2141412288"/>
            <ac:graphicFrameMk id="5" creationId="{8D2F9C98-2070-4104-8270-F8DBDB0B4393}"/>
          </ac:graphicFrameMkLst>
        </pc:graphicFrameChg>
      </pc:sldChg>
      <pc:sldChg chg="addSp delSp modSp mod">
        <pc:chgData name="Bell, McKenzie (EOHLC)" userId="21031653-2fcb-4966-87fa-863f66c5f0c3" providerId="ADAL" clId="{7E9B1162-89A3-4727-A382-5CEAD6780592}" dt="2024-01-25T15:30:01.836" v="5853" actId="20577"/>
        <pc:sldMkLst>
          <pc:docMk/>
          <pc:sldMk cId="3197768338" sldId="2141412289"/>
        </pc:sldMkLst>
        <pc:spChg chg="del">
          <ac:chgData name="Bell, McKenzie (EOHLC)" userId="21031653-2fcb-4966-87fa-863f66c5f0c3" providerId="ADAL" clId="{7E9B1162-89A3-4727-A382-5CEAD6780592}" dt="2024-01-24T20:58:26.348" v="5397" actId="478"/>
          <ac:spMkLst>
            <pc:docMk/>
            <pc:sldMk cId="3197768338" sldId="2141412289"/>
            <ac:spMk id="6" creationId="{4006B415-731A-4D0B-B6DC-353F021653FB}"/>
          </ac:spMkLst>
        </pc:spChg>
        <pc:graphicFrameChg chg="mod modGraphic">
          <ac:chgData name="Bell, McKenzie (EOHLC)" userId="21031653-2fcb-4966-87fa-863f66c5f0c3" providerId="ADAL" clId="{7E9B1162-89A3-4727-A382-5CEAD6780592}" dt="2024-01-25T15:30:01.836" v="5853" actId="20577"/>
          <ac:graphicFrameMkLst>
            <pc:docMk/>
            <pc:sldMk cId="3197768338" sldId="2141412289"/>
            <ac:graphicFrameMk id="5" creationId="{8D2F9C98-2070-4104-8270-F8DBDB0B4393}"/>
          </ac:graphicFrameMkLst>
        </pc:graphicFrameChg>
        <pc:picChg chg="add mod">
          <ac:chgData name="Bell, McKenzie (EOHLC)" userId="21031653-2fcb-4966-87fa-863f66c5f0c3" providerId="ADAL" clId="{7E9B1162-89A3-4727-A382-5CEAD6780592}" dt="2024-01-24T20:58:43.707" v="5402" actId="1076"/>
          <ac:picMkLst>
            <pc:docMk/>
            <pc:sldMk cId="3197768338" sldId="2141412289"/>
            <ac:picMk id="4" creationId="{3B768144-BF70-AEE7-9481-31B379292953}"/>
          </ac:picMkLst>
        </pc:picChg>
      </pc:sldChg>
      <pc:sldChg chg="addSp delSp modSp mod">
        <pc:chgData name="Bell, McKenzie (EOHLC)" userId="21031653-2fcb-4966-87fa-863f66c5f0c3" providerId="ADAL" clId="{7E9B1162-89A3-4727-A382-5CEAD6780592}" dt="2024-01-24T15:16:31.095" v="5195" actId="1076"/>
        <pc:sldMkLst>
          <pc:docMk/>
          <pc:sldMk cId="256225765" sldId="2141412290"/>
        </pc:sldMkLst>
        <pc:spChg chg="mod">
          <ac:chgData name="Bell, McKenzie (EOHLC)" userId="21031653-2fcb-4966-87fa-863f66c5f0c3" providerId="ADAL" clId="{7E9B1162-89A3-4727-A382-5CEAD6780592}" dt="2024-01-04T21:36:52.515" v="1926" actId="20577"/>
          <ac:spMkLst>
            <pc:docMk/>
            <pc:sldMk cId="256225765" sldId="2141412290"/>
            <ac:spMk id="3" creationId="{6E5D5441-7527-4E3C-B231-49027EB0C9D5}"/>
          </ac:spMkLst>
        </pc:spChg>
        <pc:spChg chg="del">
          <ac:chgData name="Bell, McKenzie (EOHLC)" userId="21031653-2fcb-4966-87fa-863f66c5f0c3" providerId="ADAL" clId="{7E9B1162-89A3-4727-A382-5CEAD6780592}" dt="2024-01-24T15:16:22.099" v="5190" actId="478"/>
          <ac:spMkLst>
            <pc:docMk/>
            <pc:sldMk cId="256225765" sldId="2141412290"/>
            <ac:spMk id="7" creationId="{41F41834-5133-4699-A2E2-909CB3602462}"/>
          </ac:spMkLst>
        </pc:spChg>
        <pc:graphicFrameChg chg="modGraphic">
          <ac:chgData name="Bell, McKenzie (EOHLC)" userId="21031653-2fcb-4966-87fa-863f66c5f0c3" providerId="ADAL" clId="{7E9B1162-89A3-4727-A382-5CEAD6780592}" dt="2024-01-04T21:37:07.354" v="1958" actId="20577"/>
          <ac:graphicFrameMkLst>
            <pc:docMk/>
            <pc:sldMk cId="256225765" sldId="2141412290"/>
            <ac:graphicFrameMk id="6" creationId="{5D435308-6938-4EB1-8CB3-B0D36C42EC8A}"/>
          </ac:graphicFrameMkLst>
        </pc:graphicFrameChg>
        <pc:picChg chg="del">
          <ac:chgData name="Bell, McKenzie (EOHLC)" userId="21031653-2fcb-4966-87fa-863f66c5f0c3" providerId="ADAL" clId="{7E9B1162-89A3-4727-A382-5CEAD6780592}" dt="2024-01-24T15:16:23.136" v="5191" actId="478"/>
          <ac:picMkLst>
            <pc:docMk/>
            <pc:sldMk cId="256225765" sldId="2141412290"/>
            <ac:picMk id="5" creationId="{B7BF3A15-B50B-44A3-85C4-CD6D6F409B23}"/>
          </ac:picMkLst>
        </pc:picChg>
        <pc:picChg chg="add mod">
          <ac:chgData name="Bell, McKenzie (EOHLC)" userId="21031653-2fcb-4966-87fa-863f66c5f0c3" providerId="ADAL" clId="{7E9B1162-89A3-4727-A382-5CEAD6780592}" dt="2024-01-24T15:16:31.095" v="5195" actId="1076"/>
          <ac:picMkLst>
            <pc:docMk/>
            <pc:sldMk cId="256225765" sldId="2141412290"/>
            <ac:picMk id="8" creationId="{1C7035BA-F6EA-BAB1-980B-47D9BEA65FC5}"/>
          </ac:picMkLst>
        </pc:picChg>
      </pc:sldChg>
      <pc:sldChg chg="modSp mod">
        <pc:chgData name="Bell, McKenzie (EOHLC)" userId="21031653-2fcb-4966-87fa-863f66c5f0c3" providerId="ADAL" clId="{7E9B1162-89A3-4727-A382-5CEAD6780592}" dt="2024-01-04T21:03:54.195" v="138" actId="20577"/>
        <pc:sldMkLst>
          <pc:docMk/>
          <pc:sldMk cId="4130341927" sldId="2141412291"/>
        </pc:sldMkLst>
        <pc:spChg chg="mod">
          <ac:chgData name="Bell, McKenzie (EOHLC)" userId="21031653-2fcb-4966-87fa-863f66c5f0c3" providerId="ADAL" clId="{7E9B1162-89A3-4727-A382-5CEAD6780592}" dt="2024-01-04T21:03:54.195" v="138" actId="20577"/>
          <ac:spMkLst>
            <pc:docMk/>
            <pc:sldMk cId="4130341927" sldId="2141412291"/>
            <ac:spMk id="3" creationId="{FF7B386A-E787-439C-9721-63BAB1B0C10D}"/>
          </ac:spMkLst>
        </pc:spChg>
      </pc:sldChg>
    </pc:docChg>
  </pc:docChgLst>
  <pc:docChgLst>
    <pc:chgData name="Kluchman, Chris (EOHLC)" userId="3b2805cf-7dc0-4105-8ee7-e9f9424f61fe" providerId="ADAL" clId="{2E048CCA-FC1D-462E-8C3E-CD545AF1367A}"/>
    <pc:docChg chg="modSld">
      <pc:chgData name="Kluchman, Chris (EOHLC)" userId="3b2805cf-7dc0-4105-8ee7-e9f9424f61fe" providerId="ADAL" clId="{2E048CCA-FC1D-462E-8C3E-CD545AF1367A}" dt="2024-02-04T17:25:32.226" v="37" actId="20577"/>
      <pc:docMkLst>
        <pc:docMk/>
      </pc:docMkLst>
      <pc:sldChg chg="modSp mod">
        <pc:chgData name="Kluchman, Chris (EOHLC)" userId="3b2805cf-7dc0-4105-8ee7-e9f9424f61fe" providerId="ADAL" clId="{2E048CCA-FC1D-462E-8C3E-CD545AF1367A}" dt="2024-02-04T17:25:32.226" v="37" actId="20577"/>
        <pc:sldMkLst>
          <pc:docMk/>
          <pc:sldMk cId="1548371706" sldId="2141412270"/>
        </pc:sldMkLst>
        <pc:graphicFrameChg chg="mod modGraphic">
          <ac:chgData name="Kluchman, Chris (EOHLC)" userId="3b2805cf-7dc0-4105-8ee7-e9f9424f61fe" providerId="ADAL" clId="{2E048CCA-FC1D-462E-8C3E-CD545AF1367A}" dt="2024-02-04T17:25:32.226" v="37" actId="20577"/>
          <ac:graphicFrameMkLst>
            <pc:docMk/>
            <pc:sldMk cId="1548371706" sldId="2141412270"/>
            <ac:graphicFrameMk id="5" creationId="{8D2F9C98-2070-4104-8270-F8DBDB0B4393}"/>
          </ac:graphicFrameMkLst>
        </pc:graphicFrameChg>
      </pc:sldChg>
      <pc:sldChg chg="modSp mod">
        <pc:chgData name="Kluchman, Chris (EOHLC)" userId="3b2805cf-7dc0-4105-8ee7-e9f9424f61fe" providerId="ADAL" clId="{2E048CCA-FC1D-462E-8C3E-CD545AF1367A}" dt="2024-02-04T17:25:02.058" v="20" actId="1038"/>
        <pc:sldMkLst>
          <pc:docMk/>
          <pc:sldMk cId="3268649240" sldId="2141412288"/>
        </pc:sldMkLst>
        <pc:graphicFrameChg chg="mod">
          <ac:chgData name="Kluchman, Chris (EOHLC)" userId="3b2805cf-7dc0-4105-8ee7-e9f9424f61fe" providerId="ADAL" clId="{2E048CCA-FC1D-462E-8C3E-CD545AF1367A}" dt="2024-02-04T17:25:02.058" v="20" actId="1038"/>
          <ac:graphicFrameMkLst>
            <pc:docMk/>
            <pc:sldMk cId="3268649240" sldId="2141412288"/>
            <ac:graphicFrameMk id="5" creationId="{8D2F9C98-2070-4104-8270-F8DBDB0B4393}"/>
          </ac:graphicFrameMkLst>
        </pc:graphicFrameChg>
      </pc:sldChg>
      <pc:sldChg chg="modSp mod">
        <pc:chgData name="Kluchman, Chris (EOHLC)" userId="3b2805cf-7dc0-4105-8ee7-e9f9424f61fe" providerId="ADAL" clId="{2E048CCA-FC1D-462E-8C3E-CD545AF1367A}" dt="2024-02-04T17:24:42.840" v="0" actId="1076"/>
        <pc:sldMkLst>
          <pc:docMk/>
          <pc:sldMk cId="3197768338" sldId="2141412289"/>
        </pc:sldMkLst>
        <pc:graphicFrameChg chg="mod">
          <ac:chgData name="Kluchman, Chris (EOHLC)" userId="3b2805cf-7dc0-4105-8ee7-e9f9424f61fe" providerId="ADAL" clId="{2E048CCA-FC1D-462E-8C3E-CD545AF1367A}" dt="2024-02-04T17:24:42.840" v="0" actId="1076"/>
          <ac:graphicFrameMkLst>
            <pc:docMk/>
            <pc:sldMk cId="3197768338" sldId="2141412289"/>
            <ac:graphicFrameMk id="5" creationId="{8D2F9C98-2070-4104-8270-F8DBDB0B439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3D25E-DD64-4626-88DA-B753B7542960}"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B0340-ED75-4F06-87FE-2C081D4ED09F}" type="slidenum">
              <a:rPr lang="en-US" smtClean="0"/>
              <a:t>‹#›</a:t>
            </a:fld>
            <a:endParaRPr lang="en-US"/>
          </a:p>
        </p:txBody>
      </p:sp>
    </p:spTree>
    <p:extLst>
      <p:ext uri="{BB962C8B-B14F-4D97-AF65-F5344CB8AC3E}">
        <p14:creationId xmlns:p14="http://schemas.microsoft.com/office/powerpoint/2010/main" val="19205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566738"/>
            <a:ext cx="6537325" cy="3676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12</a:t>
            </a:fld>
            <a:endParaRPr lang="en-US"/>
          </a:p>
        </p:txBody>
      </p:sp>
    </p:spTree>
    <p:extLst>
      <p:ext uri="{BB962C8B-B14F-4D97-AF65-F5344CB8AC3E}">
        <p14:creationId xmlns:p14="http://schemas.microsoft.com/office/powerpoint/2010/main" val="1882694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45.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emf"/></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48.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2.jpeg"/><Relationship Id="rId5" Type="http://schemas.openxmlformats.org/officeDocument/2006/relationships/image" Target="../media/image4.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54.xml"/><Relationship Id="rId5" Type="http://schemas.openxmlformats.org/officeDocument/2006/relationships/image" Target="../media/image12.jpeg"/><Relationship Id="rId4"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6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6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8.png"/><Relationship Id="rId5" Type="http://schemas.openxmlformats.org/officeDocument/2006/relationships/image" Target="../media/image10.emf"/><Relationship Id="rId4" Type="http://schemas.openxmlformats.org/officeDocument/2006/relationships/oleObject" Target="../embeddings/oleObject44.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5.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1.png"/><Relationship Id="rId5" Type="http://schemas.openxmlformats.org/officeDocument/2006/relationships/image" Target="../media/image5.emf"/><Relationship Id="rId4" Type="http://schemas.openxmlformats.org/officeDocument/2006/relationships/oleObject" Target="../embeddings/oleObject46.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7.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48.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9.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50.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51.bin"/></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9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9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9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4.emf"/></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55.bin"/></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9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97.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98.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xml"/><Relationship Id="rId1" Type="http://schemas.openxmlformats.org/officeDocument/2006/relationships/tags" Target="../tags/tag99.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1.xml"/><Relationship Id="rId1" Type="http://schemas.openxmlformats.org/officeDocument/2006/relationships/tags" Target="../tags/tag100.xml"/><Relationship Id="rId5" Type="http://schemas.openxmlformats.org/officeDocument/2006/relationships/image" Target="../media/image12.jpeg"/><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xml"/><Relationship Id="rId1" Type="http://schemas.openxmlformats.org/officeDocument/2006/relationships/tags" Target="../tags/tag101.xml"/><Relationship Id="rId4" Type="http://schemas.openxmlformats.org/officeDocument/2006/relationships/image" Target="../media/image5.emf"/></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1.xml"/><Relationship Id="rId1" Type="http://schemas.openxmlformats.org/officeDocument/2006/relationships/tags" Target="../tags/tag104.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1.xml"/><Relationship Id="rId1" Type="http://schemas.openxmlformats.org/officeDocument/2006/relationships/tags" Target="../tags/tag105.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1.xml"/><Relationship Id="rId1" Type="http://schemas.openxmlformats.org/officeDocument/2006/relationships/tags" Target="../tags/tag106.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emf"/></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66.bin"/></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1.xml"/><Relationship Id="rId1" Type="http://schemas.openxmlformats.org/officeDocument/2006/relationships/tags" Target="../tags/tag109.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xml"/><Relationship Id="rId1" Type="http://schemas.openxmlformats.org/officeDocument/2006/relationships/tags" Target="../tags/tag110.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1.xml"/><Relationship Id="rId1" Type="http://schemas.openxmlformats.org/officeDocument/2006/relationships/tags" Target="../tags/tag11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1.xml"/><Relationship Id="rId1" Type="http://schemas.openxmlformats.org/officeDocument/2006/relationships/tags" Target="../tags/tag11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5.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0436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Text Placeholder 5"/>
          <p:cNvSpPr>
            <a:spLocks noGrp="1"/>
          </p:cNvSpPr>
          <p:nvPr>
            <p:ph type="body" sz="quarter" idx="10" hasCustomPrompt="1"/>
          </p:nvPr>
        </p:nvSpPr>
        <p:spPr>
          <a:xfrm>
            <a:off x="228600" y="1614339"/>
            <a:ext cx="2471737" cy="304699"/>
          </a:xfrm>
        </p:spPr>
        <p:txBody>
          <a:bodyPr wrap="square">
            <a:spAutoFit/>
          </a:bodyPr>
          <a:lstStyle>
            <a:lvl1pPr>
              <a:defRPr lang="en-US" sz="1800" smtClean="0">
                <a:solidFill>
                  <a:schemeClr val="bg1"/>
                </a:solidFill>
                <a:latin typeface="+mn-lt"/>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7" name="Title 2"/>
          <p:cNvSpPr>
            <a:spLocks noGrp="1"/>
          </p:cNvSpPr>
          <p:nvPr>
            <p:ph type="title" hasCustomPrompt="1"/>
          </p:nvPr>
        </p:nvSpPr>
        <p:spPr>
          <a:xfrm>
            <a:off x="228600" y="533400"/>
            <a:ext cx="7942686" cy="443198"/>
          </a:xfrm>
        </p:spPr>
        <p:txBody>
          <a:bodyPr wrap="square">
            <a:spAutoFit/>
          </a:bodyPr>
          <a:lstStyle>
            <a:lvl1pPr>
              <a:defRPr lang="en-US" sz="3200" b="1" baseline="0" dirty="0">
                <a:solidFill>
                  <a:schemeClr val="bg1"/>
                </a:solidFill>
                <a:latin typeface="+mn-lt"/>
                <a:ea typeface="+mn-ea"/>
                <a:cs typeface="Arial" panose="020B0604020202020204" pitchFamily="34" charset="0"/>
              </a:defRPr>
            </a:lvl1pPr>
          </a:lstStyle>
          <a:p>
            <a:pPr marL="0" lvl="0" defTabSz="914400">
              <a:spcBef>
                <a:spcPts val="600"/>
              </a:spcBef>
            </a:pPr>
            <a:r>
              <a:rPr lang="en-US"/>
              <a:t>Click to add title</a:t>
            </a:r>
          </a:p>
        </p:txBody>
      </p:sp>
    </p:spTree>
    <p:extLst>
      <p:ext uri="{BB962C8B-B14F-4D97-AF65-F5344CB8AC3E}">
        <p14:creationId xmlns:p14="http://schemas.microsoft.com/office/powerpoint/2010/main" val="2482148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een highligh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96698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3"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015940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een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22944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462685"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603967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een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35521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462685"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2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014808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reen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853372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5" name="Copyright" hidden="1"/>
          <p:cNvSpPr txBox="1"/>
          <p:nvPr/>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4" name="Title 1"/>
          <p:cNvSpPr>
            <a:spLocks noGrp="1"/>
          </p:cNvSpPr>
          <p:nvPr>
            <p:ph type="title" hasCustomPrompt="1"/>
          </p:nvPr>
        </p:nvSpPr>
        <p:spPr bwMode="blackWhite">
          <a:xfrm>
            <a:off x="462685"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2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803457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157444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6"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7" name="Title 2"/>
          <p:cNvSpPr>
            <a:spLocks noGrp="1"/>
          </p:cNvSpPr>
          <p:nvPr>
            <p:ph type="title" hasCustomPrompt="1"/>
          </p:nvPr>
        </p:nvSpPr>
        <p:spPr>
          <a:xfrm>
            <a:off x="462685" y="2764203"/>
            <a:ext cx="2478638"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760244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een left arrow">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173002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20"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689760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66766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3" name="Pentagon 3"/>
          <p:cNvSpPr/>
          <p:nvPr/>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chemeClr val="tx2"/>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18462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reen 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93671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3" name="Pentagon 3"/>
          <p:cNvSpPr/>
          <p:nvPr/>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20"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695873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rrow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09339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8"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4" name="Pentagon 8"/>
          <p:cNvSpPr/>
          <p:nvPr/>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462685"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7"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184174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Green arrow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94892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4"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462685"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406504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856908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bg1"/>
                </a:solidFill>
                <a:latin typeface="+mj-lt"/>
                <a:ea typeface="+mj-ea"/>
                <a:cs typeface="+mj-cs"/>
                <a:sym typeface="+mj-lt"/>
              </a:defRPr>
            </a:lvl1pPr>
          </a:lstStyle>
          <a:p>
            <a:pPr lvl="0"/>
            <a:r>
              <a:rPr lang="en-US"/>
              <a:t>Click to add title</a:t>
            </a:r>
          </a:p>
        </p:txBody>
      </p:sp>
      <p:cxnSp>
        <p:nvCxnSpPr>
          <p:cNvPr id="15" name="Straight Connector 14"/>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9" name="Content Placeholder 7"/>
          <p:cNvSpPr>
            <a:spLocks noGrp="1"/>
          </p:cNvSpPr>
          <p:nvPr>
            <p:ph sz="quarter" idx="13" hasCustomPrompt="1"/>
          </p:nvPr>
        </p:nvSpPr>
        <p:spPr>
          <a:xfrm>
            <a:off x="1239925" y="1427623"/>
            <a:ext cx="11100664" cy="5125577"/>
          </a:xfrm>
          <a:prstGeom prst="rect">
            <a:avLst/>
          </a:prstGeom>
        </p:spPr>
        <p:txBody>
          <a:bodyPr/>
          <a:lstStyle>
            <a:lvl1pPr marL="342900" indent="-342900">
              <a:buClrTx/>
              <a:buFont typeface="Arial" panose="020B0604020202020204" pitchFamily="34" charset="0"/>
              <a:buChar char="•"/>
              <a:defRPr sz="2000" b="0">
                <a:latin typeface="+mn-lt"/>
                <a:ea typeface="+mn-ea"/>
                <a:cs typeface="+mn-cs"/>
                <a:sym typeface="+mn-lt"/>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body</a:t>
            </a:r>
          </a:p>
        </p:txBody>
      </p:sp>
    </p:spTree>
    <p:extLst>
      <p:ext uri="{BB962C8B-B14F-4D97-AF65-F5344CB8AC3E}">
        <p14:creationId xmlns:p14="http://schemas.microsoft.com/office/powerpoint/2010/main" val="117030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rrow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954624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20"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445492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Green arrow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50860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6"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735654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g statement gre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199624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078790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g statement ico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903724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732032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3207300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pic>
        <p:nvPicPr>
          <p:cNvPr id="11"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335745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pecial gr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18572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4" name="Title 3"/>
          <p:cNvSpPr>
            <a:spLocks noGrp="1"/>
          </p:cNvSpPr>
          <p:nvPr>
            <p:ph type="title" hasCustomPrompt="1"/>
          </p:nvPr>
        </p:nvSpPr>
        <p:spPr>
          <a:xfrm>
            <a:off x="462685" y="535714"/>
            <a:ext cx="9839216" cy="470898"/>
          </a:xfrm>
        </p:spPr>
        <p:txBody>
          <a:bodyPr/>
          <a:lstStyle>
            <a:lvl1pPr>
              <a:defRPr sz="3400">
                <a:solidFill>
                  <a:schemeClr val="bg1"/>
                </a:solidFill>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112988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869912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020693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gree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217010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3"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19187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26908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502129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267141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pic>
        <p:nvPicPr>
          <p:cNvPr id="10" name="Picture 447" descr="Boston, Massachusetts, USA"/>
          <p:cNvPicPr>
            <a:picLocks noChangeAspect="1" noChangeArrowheads="1"/>
          </p:cNvPicPr>
          <p:nvPr/>
        </p:nvPicPr>
        <p:blipFill rotWithShape="1">
          <a:blip r:embed="rId6">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3" name="TextBox 2"/>
          <p:cNvSpPr txBox="1"/>
          <p:nvPr/>
        </p:nvSpPr>
        <p:spPr>
          <a:xfrm>
            <a:off x="228600" y="533400"/>
            <a:ext cx="7942686" cy="443198"/>
          </a:xfrm>
          <a:prstGeom prst="rect">
            <a:avLst/>
          </a:prstGeom>
        </p:spPr>
        <p:txBody>
          <a:bodyPr vert="horz" wrap="square" lIns="0" tIns="0" rIns="0" bIns="0" rtlCol="0" anchor="t">
            <a:spAutoFit/>
          </a:bodyPr>
          <a:lstStyle>
            <a:lvl1pPr lvl="0">
              <a:lnSpc>
                <a:spcPct val="90000"/>
              </a:lnSpc>
              <a:spcBef>
                <a:spcPts val="600"/>
              </a:spcBef>
              <a:buNone/>
              <a:defRPr sz="3200" b="1" baseline="0">
                <a:solidFill>
                  <a:schemeClr val="bg1"/>
                </a:solidFill>
                <a:latin typeface="Arial" panose="020B0604020202020204" pitchFamily="34" charset="0"/>
                <a:cs typeface="Arial" panose="020B0604020202020204" pitchFamily="34" charset="0"/>
                <a:sym typeface="+mj-lt"/>
              </a:defRPr>
            </a:lvl1pPr>
          </a:lstStyle>
          <a:p>
            <a:pPr lvl="0"/>
            <a:r>
              <a:rPr lang="en-PH"/>
              <a:t>Thank you</a:t>
            </a:r>
            <a:endParaRPr lang="en-US" err="1"/>
          </a:p>
        </p:txBody>
      </p:sp>
    </p:spTree>
    <p:extLst>
      <p:ext uri="{BB962C8B-B14F-4D97-AF65-F5344CB8AC3E}">
        <p14:creationId xmlns:p14="http://schemas.microsoft.com/office/powerpoint/2010/main" val="1093746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421903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4" name="Straight Connector 13"/>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6" name="Straight Connector 25"/>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
        <p:nvSpPr>
          <p:cNvPr id="20" name="Text Placeholder 8"/>
          <p:cNvSpPr>
            <a:spLocks noGrp="1"/>
          </p:cNvSpPr>
          <p:nvPr>
            <p:ph type="body" sz="quarter" idx="17"/>
          </p:nvPr>
        </p:nvSpPr>
        <p:spPr>
          <a:xfrm>
            <a:off x="462684" y="1219200"/>
            <a:ext cx="5461037" cy="5181600"/>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8"/>
          <p:cNvSpPr>
            <a:spLocks noGrp="1"/>
          </p:cNvSpPr>
          <p:nvPr>
            <p:ph type="body" sz="quarter" idx="18"/>
          </p:nvPr>
        </p:nvSpPr>
        <p:spPr>
          <a:xfrm>
            <a:off x="6102311" y="1219200"/>
            <a:ext cx="5461037" cy="5181600"/>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426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13418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grpSp>
      <p:sp>
        <p:nvSpPr>
          <p:cNvPr id="5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35985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45554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447" descr="Boston, Massachusetts, USA"/>
          <p:cNvPicPr>
            <a:picLocks noChangeAspect="1" noChangeArrowheads="1"/>
          </p:cNvPicPr>
          <p:nvPr/>
        </p:nvPicPr>
        <p:blipFill rotWithShape="1">
          <a:blip r:embed="rId5">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5"/>
          <p:cNvSpPr>
            <a:spLocks noGrp="1"/>
          </p:cNvSpPr>
          <p:nvPr>
            <p:ph type="body" sz="quarter" idx="10" hasCustomPrompt="1"/>
          </p:nvPr>
        </p:nvSpPr>
        <p:spPr>
          <a:xfrm>
            <a:off x="228600" y="1614339"/>
            <a:ext cx="2471737" cy="304699"/>
          </a:xfrm>
        </p:spPr>
        <p:txBody>
          <a:bodyPr wrap="square">
            <a:spAutoFit/>
          </a:bodyPr>
          <a:lstStyle>
            <a:lvl1pPr>
              <a:defRPr lang="en-US" sz="1800" smtClean="0">
                <a:solidFill>
                  <a:schemeClr val="bg1"/>
                </a:solidFill>
                <a:latin typeface="Arial" panose="020B0604020202020204" pitchFamily="34" charset="0"/>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9" name="Rectangle 18"/>
          <p:cNvSpPr/>
          <p:nvPr/>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23" name="Title 2"/>
          <p:cNvSpPr>
            <a:spLocks noGrp="1"/>
          </p:cNvSpPr>
          <p:nvPr>
            <p:ph type="title" hasCustomPrompt="1"/>
          </p:nvPr>
        </p:nvSpPr>
        <p:spPr>
          <a:xfrm>
            <a:off x="228600" y="533400"/>
            <a:ext cx="7942686" cy="443198"/>
          </a:xfrm>
        </p:spPr>
        <p:txBody>
          <a:bodyPr wrap="square">
            <a:spAutoFit/>
          </a:bodyPr>
          <a:lstStyle>
            <a:lvl1pPr>
              <a:defRPr lang="en-US" sz="3200" b="1" baseline="0" dirty="0">
                <a:solidFill>
                  <a:schemeClr val="bg1"/>
                </a:solidFill>
                <a:latin typeface="Arial" panose="020B0604020202020204" pitchFamily="34" charset="0"/>
                <a:ea typeface="+mn-ea"/>
                <a:cs typeface="Arial" panose="020B0604020202020204" pitchFamily="34" charset="0"/>
              </a:defRPr>
            </a:lvl1pPr>
          </a:lstStyle>
          <a:p>
            <a:pPr marL="0" lvl="0" defTabSz="914400">
              <a:spcBef>
                <a:spcPts val="600"/>
              </a:spcBef>
            </a:pPr>
            <a:r>
              <a:rPr lang="en-US"/>
              <a:t>Click to add title</a:t>
            </a:r>
          </a:p>
        </p:txBody>
      </p:sp>
    </p:spTree>
    <p:extLst>
      <p:ext uri="{BB962C8B-B14F-4D97-AF65-F5344CB8AC3E}">
        <p14:creationId xmlns:p14="http://schemas.microsoft.com/office/powerpoint/2010/main" val="232835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22802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447675" y="672001"/>
            <a:ext cx="10021542" cy="332399"/>
          </a:xfrm>
        </p:spPr>
        <p:txBody>
          <a:bodyPr/>
          <a:lstStyle>
            <a:lvl1pPr>
              <a:defRPr>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1" name="Straight Connector 20"/>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6"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3490798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2548785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Rectangle 15"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447675" y="672001"/>
            <a:ext cx="10021542" cy="332399"/>
          </a:xfrm>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47675" y="2085628"/>
            <a:ext cx="11115675"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13" name="Straight Connector 12"/>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9"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289769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 Gray slice headin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4780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Rectangle 6"/>
          <p:cNvSpPr/>
          <p:nvPr/>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462685"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462685" y="1227048"/>
            <a:ext cx="3744000" cy="664797"/>
          </a:xfrm>
        </p:spPr>
        <p:txBody>
          <a:bodyPr anchor="t">
            <a:noAutofit/>
          </a:bodyPr>
          <a:lstStyle>
            <a:lvl1pPr>
              <a:defRPr sz="2400">
                <a:solidFill>
                  <a:schemeClr val="tx2"/>
                </a:solidFill>
                <a:latin typeface="+mj-lt"/>
                <a:ea typeface="+mj-ea"/>
                <a:cs typeface="+mj-cs"/>
                <a:sym typeface="+mj-lt"/>
              </a:defRPr>
            </a:lvl1pPr>
          </a:lstStyle>
          <a:p>
            <a:r>
              <a:rPr lang="en-US"/>
              <a:t>Click to add title</a:t>
            </a:r>
          </a:p>
        </p:txBody>
      </p:sp>
      <p:pic>
        <p:nvPicPr>
          <p:cNvPr id="15"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328411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491574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a:t>Click to add section title</a:t>
            </a:r>
          </a:p>
        </p:txBody>
      </p:sp>
      <p:sp>
        <p:nvSpPr>
          <p:cNvPr id="11" name="Rectangle 10"/>
          <p:cNvSpPr/>
          <p:nvPr/>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pic>
        <p:nvPicPr>
          <p:cNvPr id="16"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290554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 Section header li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965631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a:t>Click to add section title</a:t>
            </a:r>
          </a:p>
        </p:txBody>
      </p:sp>
      <p:cxnSp>
        <p:nvCxnSpPr>
          <p:cNvPr id="10" name="Straight Connector 9"/>
          <p:cNvCxnSpPr/>
          <p:nvPr/>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3"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699730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 White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623425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4" name="Rectangle 23"/>
          <p:cNvSpPr/>
          <p:nvPr/>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462685" y="2681103"/>
            <a:ext cx="3127881"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t>Click to add title</a:t>
            </a:r>
          </a:p>
        </p:txBody>
      </p:sp>
      <p:pic>
        <p:nvPicPr>
          <p:cNvPr id="15"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692094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 Green highligh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095722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6276529"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6"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139574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 Four column gree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701004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8101584"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30093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101649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4" name="Straight Connector 13"/>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6" name="Straight Connector 25"/>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586143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 Green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20957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23" name="Picture 22"/>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462685"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180196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 Green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224905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62685"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21"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443371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 Green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47442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462685"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pic>
        <p:nvPicPr>
          <p:cNvPr id="20"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450585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334787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0" name="Title 2"/>
          <p:cNvSpPr>
            <a:spLocks noGrp="1"/>
          </p:cNvSpPr>
          <p:nvPr>
            <p:ph type="title" hasCustomPrompt="1"/>
          </p:nvPr>
        </p:nvSpPr>
        <p:spPr>
          <a:xfrm>
            <a:off x="462685" y="2764203"/>
            <a:ext cx="2478638"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9"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97290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 Green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14408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462685"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4"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859314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 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74341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Pentagon 3"/>
          <p:cNvSpPr/>
          <p:nvPr/>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chemeClr val="tx2"/>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6"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025727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 Green 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14820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9" name="Pentagon 3"/>
          <p:cNvSpPr/>
          <p:nvPr/>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739830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 Arrow half">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494251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622800"/>
            <a:ext cx="4747822" cy="332399"/>
          </a:xfrm>
          <a:prstGeom prst="rect">
            <a:avLst/>
          </a:prstGeom>
        </p:spPr>
        <p:txBody>
          <a:bodyPr/>
          <a:lstStyle>
            <a:lvl1pPr>
              <a:defRPr>
                <a:latin typeface="+mj-lt"/>
                <a:ea typeface="+mj-ea"/>
                <a:cs typeface="+mj-cs"/>
                <a:sym typeface="+mj-lt"/>
              </a:defRPr>
            </a:lvl1pPr>
          </a:lstStyle>
          <a:p>
            <a:r>
              <a:rPr lang="en-US"/>
              <a:t>Click to add title</a:t>
            </a:r>
          </a:p>
        </p:txBody>
      </p:sp>
      <p:sp>
        <p:nvSpPr>
          <p:cNvPr id="18"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7"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749428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 Green arrow half">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572914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918194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 Arrow two thir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34057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6254496"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9"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447058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786739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47675" y="2085628"/>
            <a:ext cx="11115675"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cxnSp>
        <p:nvCxnSpPr>
          <p:cNvPr id="7" name="Straight Connector 6"/>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4"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6" name="Straight Connector 15"/>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2077507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 Green arrow two thir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682034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62685"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5"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866396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 Big statement gree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699866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pic>
        <p:nvPicPr>
          <p:cNvPr id="15"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275400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 Big statement ic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168852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130072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 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149224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pic>
        <p:nvPicPr>
          <p:cNvPr id="11"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572966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 Special gr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2501937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9966776" cy="332399"/>
          </a:xfrm>
        </p:spPr>
        <p:txBody>
          <a:bodyPr/>
          <a:lstStyle>
            <a:lvl1pPr>
              <a:defRPr>
                <a:solidFill>
                  <a:schemeClr val="bg1"/>
                </a:solidFill>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189986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789068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p:nvSpPr>
        <p:spPr>
          <a:xfrm>
            <a:off x="629999" y="2548118"/>
            <a:ext cx="3067357"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chemeClr val="tx2"/>
                </a:solidFill>
                <a:latin typeface="+mn-lt"/>
                <a:ea typeface="+mn-ea"/>
                <a:cs typeface="+mn-cs"/>
                <a:sym typeface="+mn-lt"/>
              </a:rPr>
              <a:t>Table of contents</a:t>
            </a:r>
          </a:p>
        </p:txBody>
      </p:sp>
      <p:sp>
        <p:nvSpPr>
          <p:cNvPr id="2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8"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22568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Blank gree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034197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3"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367884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 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947993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069073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33964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097502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598184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447" descr="Boston, Massachusetts, USA"/>
          <p:cNvPicPr>
            <a:picLocks noChangeAspect="1" noChangeArrowheads="1"/>
          </p:cNvPicPr>
          <p:nvPr/>
        </p:nvPicPr>
        <p:blipFill rotWithShape="1">
          <a:blip r:embed="rId5">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12" name="TextBox 11"/>
          <p:cNvSpPr txBox="1"/>
          <p:nvPr/>
        </p:nvSpPr>
        <p:spPr>
          <a:xfrm>
            <a:off x="228600" y="533400"/>
            <a:ext cx="7942686" cy="443198"/>
          </a:xfrm>
          <a:prstGeom prst="rect">
            <a:avLst/>
          </a:prstGeom>
        </p:spPr>
        <p:txBody>
          <a:bodyPr vert="horz" wrap="square" lIns="0" tIns="0" rIns="0" bIns="0" rtlCol="0" anchor="t">
            <a:spAutoFit/>
          </a:bodyPr>
          <a:lstStyle>
            <a:lvl1pPr lvl="0">
              <a:lnSpc>
                <a:spcPct val="90000"/>
              </a:lnSpc>
              <a:spcBef>
                <a:spcPts val="600"/>
              </a:spcBef>
              <a:buNone/>
              <a:defRPr sz="3200" b="1" baseline="0">
                <a:solidFill>
                  <a:schemeClr val="bg1"/>
                </a:solidFill>
                <a:latin typeface="Arial" panose="020B0604020202020204" pitchFamily="34" charset="0"/>
                <a:cs typeface="Arial" panose="020B0604020202020204" pitchFamily="34" charset="0"/>
                <a:sym typeface="+mj-lt"/>
              </a:defRPr>
            </a:lvl1pPr>
          </a:lstStyle>
          <a:p>
            <a:pPr lvl="0"/>
            <a:r>
              <a:rPr lang="en-PH"/>
              <a:t>Thank you</a:t>
            </a:r>
            <a:endParaRPr lang="en-US" err="1"/>
          </a:p>
        </p:txBody>
      </p:sp>
    </p:spTree>
    <p:extLst>
      <p:ext uri="{BB962C8B-B14F-4D97-AF65-F5344CB8AC3E}">
        <p14:creationId xmlns:p14="http://schemas.microsoft.com/office/powerpoint/2010/main" val="3561885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ay slice headin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819337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462685" y="1544274"/>
            <a:ext cx="3452400"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a:t>Click to add title</a:t>
            </a: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002510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80084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grpSp>
      <p:sp>
        <p:nvSpPr>
          <p:cNvPr id="5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38525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genda Section Header Overvie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001603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Rectangle 10"/>
          <p:cNvSpPr/>
          <p:nvPr/>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p:nvSpPr>
        <p:spPr>
          <a:xfrm>
            <a:off x="1069073" y="1115416"/>
            <a:ext cx="2569934"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sym typeface="+mn-lt"/>
              </a:rPr>
              <a:t>Agenda</a:t>
            </a:r>
          </a:p>
        </p:txBody>
      </p:sp>
      <p:pic>
        <p:nvPicPr>
          <p:cNvPr id="16"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248492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Section Head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721838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Rectangle 9"/>
          <p:cNvSpPr/>
          <p:nvPr/>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727271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Full Width Overvie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7974587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sym typeface="+mn-lt"/>
              </a:rPr>
              <a:t>Agenda</a:t>
            </a:r>
          </a:p>
        </p:txBody>
      </p:sp>
      <p:cxnSp>
        <p:nvCxnSpPr>
          <p:cNvPr id="13" name="Straight Connector 12"/>
          <p:cNvCxnSpPr/>
          <p:nvPr/>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40496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5519114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7" name="TextBox 16"/>
          <p:cNvSpPr txBox="1"/>
          <p:nvPr/>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sym typeface="+mn-lt"/>
              </a:rPr>
              <a:t>Agenda</a:t>
            </a:r>
          </a:p>
        </p:txBody>
      </p:sp>
      <p:pic>
        <p:nvPicPr>
          <p:cNvPr id="18"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515422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Section Header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9812889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p:nvSpPr>
        <p:spPr>
          <a:xfrm>
            <a:off x="1069073" y="1115416"/>
            <a:ext cx="2569934"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atin typeface="+mn-lt"/>
                <a:ea typeface="+mn-ea"/>
                <a:cs typeface="+mn-cs"/>
                <a:sym typeface="+mn-lt"/>
              </a:rPr>
              <a:t>Agenda</a:t>
            </a:r>
          </a:p>
        </p:txBody>
      </p:sp>
      <p:pic>
        <p:nvPicPr>
          <p:cNvPr id="15"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041107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genda D. Section Head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8549001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155073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genda D. Full Width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2360868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latin typeface="+mn-lt"/>
                <a:ea typeface="+mn-ea"/>
                <a:cs typeface="+mn-cs"/>
                <a:sym typeface="+mn-lt"/>
              </a:rPr>
              <a:t>Agenda</a:t>
            </a:r>
          </a:p>
        </p:txBody>
      </p:sp>
      <p:cxnSp>
        <p:nvCxnSpPr>
          <p:cNvPr id="9" name="Straight Connector 8"/>
          <p:cNvCxnSpPr/>
          <p:nvPr/>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531463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genda D.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1653417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0" name="TextBox 9"/>
          <p:cNvSpPr txBox="1"/>
          <p:nvPr/>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sym typeface="+mn-lt"/>
              </a:rPr>
              <a:t>Agenda</a:t>
            </a:r>
          </a:p>
        </p:txBody>
      </p:sp>
      <p:pic>
        <p:nvPicPr>
          <p:cNvPr id="14"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74357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135332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ea typeface="+mn-ea"/>
                <a:cs typeface="+mn-cs"/>
                <a:sym typeface="+mn-lt"/>
              </a:rPr>
              <a:t>Table of contents</a:t>
            </a:r>
          </a:p>
        </p:txBody>
      </p:sp>
      <p:sp>
        <p:nvSpPr>
          <p:cNvPr id="2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009776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box">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481808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59" name="Rectangle 58"/>
          <p:cNvSpPr/>
          <p:nvPr/>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688072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35D0-F9F5-4393-BDAE-AED23AD9CD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B3DB3C-D19C-4D2F-BA5C-91C9F71C8F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AE0476-4C31-4CA6-BCD4-48E542BBAFFC}"/>
              </a:ext>
            </a:extLst>
          </p:cNvPr>
          <p:cNvSpPr>
            <a:spLocks noGrp="1"/>
          </p:cNvSpPr>
          <p:nvPr>
            <p:ph type="dt" sz="half" idx="10"/>
          </p:nvPr>
        </p:nvSpPr>
        <p:spPr/>
        <p:txBody>
          <a:bodyPr/>
          <a:lstStyle/>
          <a:p>
            <a:fld id="{EA1BAA38-DA3B-4BDD-ADF4-BE523563107A}" type="datetimeFigureOut">
              <a:rPr lang="en-US" smtClean="0"/>
              <a:t>2/5/2024</a:t>
            </a:fld>
            <a:endParaRPr lang="en-US"/>
          </a:p>
        </p:txBody>
      </p:sp>
      <p:sp>
        <p:nvSpPr>
          <p:cNvPr id="5" name="Footer Placeholder 4">
            <a:extLst>
              <a:ext uri="{FF2B5EF4-FFF2-40B4-BE49-F238E27FC236}">
                <a16:creationId xmlns:a16="http://schemas.microsoft.com/office/drawing/2014/main" id="{AD66CD82-6B1D-4F2B-A2C0-FFAF46116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F42DB-5AB6-4A42-AC2A-3A7F77CBFBA5}"/>
              </a:ext>
            </a:extLst>
          </p:cNvPr>
          <p:cNvSpPr>
            <a:spLocks noGrp="1"/>
          </p:cNvSpPr>
          <p:nvPr>
            <p:ph type="sldNum" sz="quarter" idx="12"/>
          </p:nvPr>
        </p:nvSpPr>
        <p:spPr/>
        <p:txBody>
          <a:bodyPr/>
          <a:lstStyle/>
          <a:p>
            <a:fld id="{B8288FF0-E161-4D39-9E50-7FA2591F3AD7}" type="slidenum">
              <a:rPr lang="en-US" smtClean="0"/>
              <a:t>‹#›</a:t>
            </a:fld>
            <a:endParaRPr lang="en-US"/>
          </a:p>
        </p:txBody>
      </p:sp>
    </p:spTree>
    <p:extLst>
      <p:ext uri="{BB962C8B-B14F-4D97-AF65-F5344CB8AC3E}">
        <p14:creationId xmlns:p14="http://schemas.microsoft.com/office/powerpoint/2010/main" val="274987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li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59638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840354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White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764530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6" name="Rectangle 25"/>
          <p:cNvSpPr/>
          <p:nvPr/>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462685"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a:t>Click to add title</a:t>
            </a:r>
          </a:p>
        </p:txBody>
      </p: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761145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1.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ags" Target="../tags/tag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2.emf"/><Relationship Id="rId7" Type="http://schemas.openxmlformats.org/officeDocument/2006/relationships/slideLayout" Target="../slideLayouts/slideLayout7.xml"/><Relationship Id="rId7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2"/>
            </p:custDataLst>
            <p:extLst>
              <p:ext uri="{D42A27DB-BD31-4B8C-83A1-F6EECF244321}">
                <p14:modId xmlns:p14="http://schemas.microsoft.com/office/powerpoint/2010/main" val="24454556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5" imgW="270" imgH="270" progId="TCLayout.ActiveDocument.1">
                  <p:embed/>
                </p:oleObj>
              </mc:Choice>
              <mc:Fallback>
                <p:oleObj name="think-cell Slide" r:id="rId75" imgW="270" imgH="270" progId="TCLayout.ActiveDocument.1">
                  <p:embed/>
                  <p:pic>
                    <p:nvPicPr>
                      <p:cNvPr id="2" name="Object 1" hidden="1"/>
                      <p:cNvPicPr/>
                      <p:nvPr/>
                    </p:nvPicPr>
                    <p:blipFill>
                      <a:blip r:embed="rId76"/>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7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4120966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0.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hyperlink" Target="https://srpedd.org/comprehensive-planning/housing-community-development/mbta-communitie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mass.gov/onestop"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mass.gov/onesto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ranklinma.gov/sites/g/files/vyhlif10036/f/uploads/franklin_for_all_executive_summary_summary_memos.pdf"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leverett.ma.us/g/95/Comprehensive-Plann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5611-11F6-48BF-A31D-F081DD0B2971}"/>
              </a:ext>
            </a:extLst>
          </p:cNvPr>
          <p:cNvSpPr>
            <a:spLocks noGrp="1"/>
          </p:cNvSpPr>
          <p:nvPr>
            <p:ph type="ctrTitle"/>
          </p:nvPr>
        </p:nvSpPr>
        <p:spPr>
          <a:xfrm>
            <a:off x="513806" y="1432471"/>
            <a:ext cx="6548845" cy="2077492"/>
          </a:xfrm>
        </p:spPr>
        <p:txBody>
          <a:bodyPr/>
          <a:lstStyle/>
          <a:p>
            <a:r>
              <a:rPr lang="en-US" sz="5000" dirty="0">
                <a:solidFill>
                  <a:schemeClr val="bg1"/>
                </a:solidFill>
              </a:rPr>
              <a:t>Community Planning Grant Program </a:t>
            </a:r>
            <a:br>
              <a:rPr lang="en-US" sz="5000" dirty="0">
                <a:solidFill>
                  <a:schemeClr val="bg1"/>
                </a:solidFill>
              </a:rPr>
            </a:br>
            <a:r>
              <a:rPr lang="en-US" sz="5000" dirty="0">
                <a:solidFill>
                  <a:schemeClr val="bg1"/>
                </a:solidFill>
              </a:rPr>
              <a:t>Guidance Webinar</a:t>
            </a:r>
          </a:p>
        </p:txBody>
      </p:sp>
      <p:sp>
        <p:nvSpPr>
          <p:cNvPr id="3" name="Subtitle 2">
            <a:extLst>
              <a:ext uri="{FF2B5EF4-FFF2-40B4-BE49-F238E27FC236}">
                <a16:creationId xmlns:a16="http://schemas.microsoft.com/office/drawing/2014/main" id="{D296DA3C-5857-41EE-AA4F-5C0A181C401A}"/>
              </a:ext>
            </a:extLst>
          </p:cNvPr>
          <p:cNvSpPr>
            <a:spLocks noGrp="1"/>
          </p:cNvSpPr>
          <p:nvPr>
            <p:ph type="subTitle" idx="1"/>
          </p:nvPr>
        </p:nvSpPr>
        <p:spPr>
          <a:xfrm>
            <a:off x="513806" y="3602038"/>
            <a:ext cx="6548845" cy="1384995"/>
          </a:xfrm>
        </p:spPr>
        <p:txBody>
          <a:bodyPr/>
          <a:lstStyle/>
          <a:p>
            <a:r>
              <a:rPr lang="en-US">
                <a:solidFill>
                  <a:schemeClr val="bg1"/>
                </a:solidFill>
              </a:rPr>
              <a:t>Community One Stop for Growth</a:t>
            </a:r>
          </a:p>
        </p:txBody>
      </p:sp>
    </p:spTree>
    <p:extLst>
      <p:ext uri="{BB962C8B-B14F-4D97-AF65-F5344CB8AC3E}">
        <p14:creationId xmlns:p14="http://schemas.microsoft.com/office/powerpoint/2010/main" val="78815558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Successful Application Example #3</a:t>
            </a:r>
          </a:p>
        </p:txBody>
      </p:sp>
      <p:graphicFrame>
        <p:nvGraphicFramePr>
          <p:cNvPr id="5" name="Table 4">
            <a:extLst>
              <a:ext uri="{FF2B5EF4-FFF2-40B4-BE49-F238E27FC236}">
                <a16:creationId xmlns:a16="http://schemas.microsoft.com/office/drawing/2014/main" id="{8D2F9C98-2070-4104-8270-F8DBDB0B4393}"/>
              </a:ext>
            </a:extLst>
          </p:cNvPr>
          <p:cNvGraphicFramePr>
            <a:graphicFrameLocks noGrp="1"/>
          </p:cNvGraphicFramePr>
          <p:nvPr>
            <p:extLst>
              <p:ext uri="{D42A27DB-BD31-4B8C-83A1-F6EECF244321}">
                <p14:modId xmlns:p14="http://schemas.microsoft.com/office/powerpoint/2010/main" val="1015437750"/>
              </p:ext>
            </p:extLst>
          </p:nvPr>
        </p:nvGraphicFramePr>
        <p:xfrm>
          <a:off x="500744" y="1592140"/>
          <a:ext cx="8289431" cy="4114800"/>
        </p:xfrm>
        <a:graphic>
          <a:graphicData uri="http://schemas.openxmlformats.org/drawingml/2006/table">
            <a:tbl>
              <a:tblPr firstRow="1" bandRow="1">
                <a:tableStyleId>{2D5ABB26-0587-4C30-8999-92F81FD0307C}</a:tableStyleId>
              </a:tblPr>
              <a:tblGrid>
                <a:gridCol w="1939627">
                  <a:extLst>
                    <a:ext uri="{9D8B030D-6E8A-4147-A177-3AD203B41FA5}">
                      <a16:colId xmlns:a16="http://schemas.microsoft.com/office/drawing/2014/main" val="1413125183"/>
                    </a:ext>
                  </a:extLst>
                </a:gridCol>
                <a:gridCol w="6349804">
                  <a:extLst>
                    <a:ext uri="{9D8B030D-6E8A-4147-A177-3AD203B41FA5}">
                      <a16:colId xmlns:a16="http://schemas.microsoft.com/office/drawing/2014/main" val="1715056663"/>
                    </a:ext>
                  </a:extLst>
                </a:gridCol>
              </a:tblGrid>
              <a:tr h="354159">
                <a:tc>
                  <a:txBody>
                    <a:bodyPr/>
                    <a:lstStyle/>
                    <a:p>
                      <a:r>
                        <a:rPr lang="en-US" b="1"/>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dirty="0"/>
                        <a:t>Southeastern Regional Planning &amp; Economic Development District - SRPEDD (FY24)</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048953">
                <a:tc>
                  <a:txBody>
                    <a:bodyPr/>
                    <a:lstStyle/>
                    <a:p>
                      <a:r>
                        <a:rPr lang="en-US" b="1"/>
                        <a:t>Project Description:</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i="1" dirty="0"/>
                        <a:t>Zoning Revision to Comply with Section 3A</a:t>
                      </a:r>
                    </a:p>
                    <a:p>
                      <a:r>
                        <a:rPr lang="en-US" i="0" dirty="0"/>
                        <a:t>SRPEDD will support efforts in its region for compliance with Section 3A of the Zoning Act among seven eligible rural communities in the region.</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1682256">
                <a:tc>
                  <a:txBody>
                    <a:bodyPr/>
                    <a:lstStyle/>
                    <a:p>
                      <a:r>
                        <a:rPr lang="en-US" b="1"/>
                        <a:t>What Made the Project Successful:</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dirty="0"/>
                        <a:t>Clearly addressed local and regional needs as a joint/collaborative project</a:t>
                      </a:r>
                    </a:p>
                    <a:p>
                      <a:pPr marL="285750" indent="-285750">
                        <a:buFont typeface="Arial" panose="020B0604020202020204" pitchFamily="34" charset="0"/>
                        <a:buChar char="•"/>
                      </a:pPr>
                      <a:r>
                        <a:rPr lang="en-US" dirty="0"/>
                        <a:t>Demonstrated commitment to date through continuity of similar past projects</a:t>
                      </a:r>
                    </a:p>
                    <a:p>
                      <a:pPr marL="285750" indent="-285750">
                        <a:buFont typeface="Arial" panose="020B0604020202020204" pitchFamily="34" charset="0"/>
                        <a:buChar char="•"/>
                      </a:pPr>
                      <a:r>
                        <a:rPr lang="en-US" dirty="0"/>
                        <a:t>Ready and timely implementation</a:t>
                      </a:r>
                    </a:p>
                    <a:p>
                      <a:pPr marL="285750" indent="-285750">
                        <a:buFont typeface="Arial" panose="020B0604020202020204" pitchFamily="34" charset="0"/>
                        <a:buChar char="•"/>
                      </a:pPr>
                      <a:r>
                        <a:rPr lang="en-US" dirty="0"/>
                        <a:t>Robust community engagement and implementation plan</a:t>
                      </a:r>
                    </a:p>
                    <a:p>
                      <a:pPr marL="285750" indent="-285750">
                        <a:buFont typeface="Arial" panose="020B0604020202020204" pitchFamily="34" charset="0"/>
                        <a:buChar char="•"/>
                      </a:pPr>
                      <a:r>
                        <a:rPr lang="en-US" dirty="0"/>
                        <a:t>Clear expected outcomes to help communities comply with M.G.L. 40A section 3A</a:t>
                      </a: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pic>
        <p:nvPicPr>
          <p:cNvPr id="2050" name="Picture 2" descr="Smart growth, sustainability, economic development for southeastern MA -  SRPEDD">
            <a:extLst>
              <a:ext uri="{FF2B5EF4-FFF2-40B4-BE49-F238E27FC236}">
                <a16:creationId xmlns:a16="http://schemas.microsoft.com/office/drawing/2014/main" id="{B3C47624-F067-34CB-1278-C48E1A41F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8813" y="2521192"/>
            <a:ext cx="3303394" cy="17342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39EA77-6298-AE94-5F0A-A587F41A7AA2}"/>
              </a:ext>
            </a:extLst>
          </p:cNvPr>
          <p:cNvSpPr txBox="1"/>
          <p:nvPr/>
        </p:nvSpPr>
        <p:spPr>
          <a:xfrm>
            <a:off x="8780326" y="3932308"/>
            <a:ext cx="3046787" cy="92333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a:solidFill>
                  <a:srgbClr val="2E3558"/>
                </a:solidFill>
                <a:hlinkClick r:id="rId3"/>
              </a:rPr>
              <a:t>Learn more about </a:t>
            </a:r>
            <a:r>
              <a:rPr lang="en-US" err="1">
                <a:solidFill>
                  <a:srgbClr val="2E3558"/>
                </a:solidFill>
                <a:hlinkClick r:id="rId3"/>
              </a:rPr>
              <a:t>SRPEDD’s</a:t>
            </a:r>
            <a:r>
              <a:rPr lang="en-US">
                <a:solidFill>
                  <a:srgbClr val="2E3558"/>
                </a:solidFill>
                <a:hlinkClick r:id="rId3"/>
              </a:rPr>
              <a:t> MBTA Communities compliance assistance efforts</a:t>
            </a:r>
            <a:endParaRPr lang="en-US">
              <a:solidFill>
                <a:srgbClr val="2E3558"/>
              </a:solidFill>
            </a:endParaRPr>
          </a:p>
        </p:txBody>
      </p:sp>
    </p:spTree>
    <p:extLst>
      <p:ext uri="{BB962C8B-B14F-4D97-AF65-F5344CB8AC3E}">
        <p14:creationId xmlns:p14="http://schemas.microsoft.com/office/powerpoint/2010/main" val="1548371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8716-F46A-4554-A90A-3F2B21150597}"/>
              </a:ext>
            </a:extLst>
          </p:cNvPr>
          <p:cNvSpPr>
            <a:spLocks noGrp="1"/>
          </p:cNvSpPr>
          <p:nvPr>
            <p:ph type="title"/>
          </p:nvPr>
        </p:nvSpPr>
        <p:spPr/>
        <p:txBody>
          <a:bodyPr/>
          <a:lstStyle/>
          <a:p>
            <a:r>
              <a:rPr lang="en-US"/>
              <a:t>Completing the Full Application</a:t>
            </a:r>
          </a:p>
        </p:txBody>
      </p:sp>
      <p:sp>
        <p:nvSpPr>
          <p:cNvPr id="3" name="Content Placeholder 2">
            <a:extLst>
              <a:ext uri="{FF2B5EF4-FFF2-40B4-BE49-F238E27FC236}">
                <a16:creationId xmlns:a16="http://schemas.microsoft.com/office/drawing/2014/main" id="{6E5D5441-7527-4E3C-B231-49027EB0C9D5}"/>
              </a:ext>
            </a:extLst>
          </p:cNvPr>
          <p:cNvSpPr>
            <a:spLocks noGrp="1"/>
          </p:cNvSpPr>
          <p:nvPr>
            <p:ph sz="quarter" idx="13"/>
          </p:nvPr>
        </p:nvSpPr>
        <p:spPr>
          <a:xfrm>
            <a:off x="462685" y="1480979"/>
            <a:ext cx="6922184" cy="5125577"/>
          </a:xfrm>
        </p:spPr>
        <p:txBody>
          <a:bodyPr vert="horz" lIns="0" tIns="0" rIns="0" bIns="0" rtlCol="0" anchor="t">
            <a:noAutofit/>
          </a:bodyPr>
          <a:lstStyle/>
          <a:p>
            <a:pPr marL="0" indent="0">
              <a:lnSpc>
                <a:spcPct val="100000"/>
              </a:lnSpc>
              <a:buNone/>
            </a:pPr>
            <a:r>
              <a:rPr lang="en-US" b="1" dirty="0"/>
              <a:t>Key Question: </a:t>
            </a:r>
            <a:r>
              <a:rPr lang="en-US" dirty="0"/>
              <a:t>In Section 2 of the Full Application, applicants are asked to indicate the Project Category. To be reviewed by CP, applicants should make the following selections in question 2.4:</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marL="0" indent="0">
              <a:lnSpc>
                <a:spcPct val="100000"/>
              </a:lnSpc>
              <a:buNone/>
            </a:pPr>
            <a:endParaRPr lang="en-US" sz="1800" dirty="0"/>
          </a:p>
          <a:p>
            <a:pPr marL="0" indent="0">
              <a:lnSpc>
                <a:spcPct val="100000"/>
              </a:lnSpc>
              <a:buNone/>
            </a:pPr>
            <a:endParaRPr lang="en-US" dirty="0"/>
          </a:p>
          <a:p>
            <a:pPr marL="0" indent="0">
              <a:lnSpc>
                <a:spcPct val="100000"/>
              </a:lnSpc>
              <a:buNone/>
            </a:pPr>
            <a:r>
              <a:rPr lang="en-US" dirty="0"/>
              <a:t>For more information on completing the Full Application, visit </a:t>
            </a:r>
            <a:r>
              <a:rPr lang="en-US" u="sng" dirty="0">
                <a:solidFill>
                  <a:srgbClr val="0070C0"/>
                </a:solidFill>
              </a:rPr>
              <a:t>www.mass.gov/onestop</a:t>
            </a:r>
            <a:r>
              <a:rPr lang="en-US" i="1" dirty="0"/>
              <a:t> </a:t>
            </a:r>
            <a:r>
              <a:rPr lang="en-US" dirty="0"/>
              <a:t>to view </a:t>
            </a:r>
            <a:r>
              <a:rPr lang="en-US" i="1" dirty="0"/>
              <a:t>One Stop Webinar 2: Application Guidance</a:t>
            </a:r>
            <a:endParaRPr lang="en-US" dirty="0">
              <a:cs typeface="Calibri"/>
            </a:endParaRPr>
          </a:p>
        </p:txBody>
      </p:sp>
      <p:graphicFrame>
        <p:nvGraphicFramePr>
          <p:cNvPr id="6" name="Table 6">
            <a:extLst>
              <a:ext uri="{FF2B5EF4-FFF2-40B4-BE49-F238E27FC236}">
                <a16:creationId xmlns:a16="http://schemas.microsoft.com/office/drawing/2014/main" id="{5D435308-6938-4EB1-8CB3-B0D36C42EC8A}"/>
              </a:ext>
            </a:extLst>
          </p:cNvPr>
          <p:cNvGraphicFramePr>
            <a:graphicFrameLocks noGrp="1"/>
          </p:cNvGraphicFramePr>
          <p:nvPr>
            <p:extLst>
              <p:ext uri="{D42A27DB-BD31-4B8C-83A1-F6EECF244321}">
                <p14:modId xmlns:p14="http://schemas.microsoft.com/office/powerpoint/2010/main" val="858045651"/>
              </p:ext>
            </p:extLst>
          </p:nvPr>
        </p:nvGraphicFramePr>
        <p:xfrm>
          <a:off x="919601" y="2987147"/>
          <a:ext cx="6008351" cy="1320800"/>
        </p:xfrm>
        <a:graphic>
          <a:graphicData uri="http://schemas.openxmlformats.org/drawingml/2006/table">
            <a:tbl>
              <a:tblPr firstRow="1" bandRow="1">
                <a:tableStyleId>{2D5ABB26-0587-4C30-8999-92F81FD0307C}</a:tableStyleId>
              </a:tblPr>
              <a:tblGrid>
                <a:gridCol w="2358898">
                  <a:extLst>
                    <a:ext uri="{9D8B030D-6E8A-4147-A177-3AD203B41FA5}">
                      <a16:colId xmlns:a16="http://schemas.microsoft.com/office/drawing/2014/main" val="2484576902"/>
                    </a:ext>
                  </a:extLst>
                </a:gridCol>
                <a:gridCol w="3649453">
                  <a:extLst>
                    <a:ext uri="{9D8B030D-6E8A-4147-A177-3AD203B41FA5}">
                      <a16:colId xmlns:a16="http://schemas.microsoft.com/office/drawing/2014/main" val="182856484"/>
                    </a:ext>
                  </a:extLst>
                </a:gridCol>
              </a:tblGrid>
              <a:tr h="370840">
                <a:tc>
                  <a:txBody>
                    <a:bodyPr/>
                    <a:lstStyle/>
                    <a:p>
                      <a:r>
                        <a:rPr lang="en-US" sz="1600"/>
                        <a:t>Development Continuum: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Planning </a:t>
                      </a:r>
                      <a:r>
                        <a:rPr lang="en-US" sz="1600"/>
                        <a:t>and Zoning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712089"/>
                  </a:ext>
                </a:extLst>
              </a:tr>
              <a:tr h="370840">
                <a:tc>
                  <a:txBody>
                    <a:bodyPr/>
                    <a:lstStyle/>
                    <a:p>
                      <a:r>
                        <a:rPr lang="en-US" sz="1600"/>
                        <a:t>Project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{Insert Project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6301318"/>
                  </a:ext>
                </a:extLst>
              </a:tr>
              <a:tr h="370840">
                <a:tc>
                  <a:txBody>
                    <a:bodyPr/>
                    <a:lstStyle/>
                    <a:p>
                      <a:r>
                        <a:rPr lang="en-US" sz="1600"/>
                        <a:t>Project Focus: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Select the most appropriate Project Focus option for your 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904369"/>
                  </a:ext>
                </a:extLst>
              </a:tr>
            </a:tbl>
          </a:graphicData>
        </a:graphic>
      </p:graphicFrame>
      <p:pic>
        <p:nvPicPr>
          <p:cNvPr id="8" name="Picture 7">
            <a:extLst>
              <a:ext uri="{FF2B5EF4-FFF2-40B4-BE49-F238E27FC236}">
                <a16:creationId xmlns:a16="http://schemas.microsoft.com/office/drawing/2014/main" id="{1C7035BA-F6EA-BAB1-980B-47D9BEA65FC5}"/>
              </a:ext>
            </a:extLst>
          </p:cNvPr>
          <p:cNvPicPr>
            <a:picLocks noChangeAspect="1"/>
          </p:cNvPicPr>
          <p:nvPr/>
        </p:nvPicPr>
        <p:blipFill>
          <a:blip r:embed="rId2"/>
          <a:stretch>
            <a:fillRect/>
          </a:stretch>
        </p:blipFill>
        <p:spPr>
          <a:xfrm>
            <a:off x="7384868" y="1591079"/>
            <a:ext cx="4181092" cy="4905375"/>
          </a:xfrm>
          <a:prstGeom prst="rect">
            <a:avLst/>
          </a:prstGeom>
        </p:spPr>
      </p:pic>
    </p:spTree>
    <p:extLst>
      <p:ext uri="{BB962C8B-B14F-4D97-AF65-F5344CB8AC3E}">
        <p14:creationId xmlns:p14="http://schemas.microsoft.com/office/powerpoint/2010/main" val="256225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42964" y="662882"/>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JAN</a:t>
            </a:r>
          </a:p>
        </p:txBody>
      </p:sp>
      <p:grpSp>
        <p:nvGrpSpPr>
          <p:cNvPr id="5" name="Group 4"/>
          <p:cNvGrpSpPr/>
          <p:nvPr/>
        </p:nvGrpSpPr>
        <p:grpSpPr>
          <a:xfrm>
            <a:off x="186495" y="5656285"/>
            <a:ext cx="819423" cy="595427"/>
            <a:chOff x="322749" y="5669917"/>
            <a:chExt cx="819423" cy="59542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84" y="5711661"/>
              <a:ext cx="530352" cy="511937"/>
            </a:xfrm>
            <a:prstGeom prst="rect">
              <a:avLst/>
            </a:prstGeom>
          </p:spPr>
        </p:pic>
        <p:sp>
          <p:nvSpPr>
            <p:cNvPr id="10" name="TextBox 9"/>
            <p:cNvSpPr txBox="1"/>
            <p:nvPr/>
          </p:nvSpPr>
          <p:spPr>
            <a:xfrm>
              <a:off x="322749" y="5669917"/>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Sept.</a:t>
              </a:r>
            </a:p>
          </p:txBody>
        </p:sp>
      </p:grpSp>
      <p:sp>
        <p:nvSpPr>
          <p:cNvPr id="4" name="Down Arrow 3"/>
          <p:cNvSpPr/>
          <p:nvPr/>
        </p:nvSpPr>
        <p:spPr>
          <a:xfrm>
            <a:off x="527277" y="2324102"/>
            <a:ext cx="137857" cy="3263839"/>
          </a:xfrm>
          <a:prstGeom prst="downArrow">
            <a:avLst/>
          </a:prstGeom>
          <a:solidFill>
            <a:srgbClr val="00558C"/>
          </a:solidFill>
          <a:ln w="9525" cap="rnd" cmpd="sng" algn="ctr">
            <a:solidFill>
              <a:srgbClr val="00558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2" name="Content Placeholder 1"/>
          <p:cNvSpPr>
            <a:spLocks noGrp="1"/>
          </p:cNvSpPr>
          <p:nvPr>
            <p:ph idx="4294967295"/>
          </p:nvPr>
        </p:nvSpPr>
        <p:spPr>
          <a:xfrm>
            <a:off x="991354" y="1728678"/>
            <a:ext cx="10704918" cy="4558912"/>
          </a:xfrm>
          <a:prstGeom prst="rect">
            <a:avLst/>
          </a:prstGeom>
        </p:spPr>
        <p:txBody>
          <a:bodyPr/>
          <a:lstStyle/>
          <a:p>
            <a:pPr lvl="1">
              <a:lnSpc>
                <a:spcPct val="100000"/>
              </a:lnSpc>
              <a:spcAft>
                <a:spcPts val="0"/>
              </a:spcAft>
            </a:pPr>
            <a:r>
              <a:rPr lang="en-US" sz="1600" b="1"/>
              <a:t>Full Application and Expression of Interest Open (January) </a:t>
            </a:r>
            <a:r>
              <a:rPr lang="en-US" sz="1600"/>
              <a:t>– The Full Application is the official form for submitting all funding requests. Applicants may now begin to work on applications in the IGX system, however applications will only be accepted during the submission period. </a:t>
            </a:r>
          </a:p>
          <a:p>
            <a:pPr lvl="1">
              <a:lnSpc>
                <a:spcPct val="100000"/>
              </a:lnSpc>
              <a:spcAft>
                <a:spcPts val="0"/>
              </a:spcAft>
            </a:pPr>
            <a:endParaRPr lang="en-US" sz="1600" b="1"/>
          </a:p>
          <a:p>
            <a:pPr lvl="1">
              <a:lnSpc>
                <a:spcPct val="100000"/>
              </a:lnSpc>
              <a:spcAft>
                <a:spcPts val="0"/>
              </a:spcAft>
            </a:pPr>
            <a:r>
              <a:rPr lang="en-US" sz="1600" b="1"/>
              <a:t>One Stop Guidance Phase (January – May) </a:t>
            </a:r>
            <a:r>
              <a:rPr lang="en-US" sz="1600"/>
              <a:t>– A series of webinars will be hosted be both the One Stop Team and staff from each program within the One Stop. In addition, office hours will be hosted to answer applicant questions. Visit </a:t>
            </a:r>
            <a:r>
              <a:rPr lang="en-US" sz="1600">
                <a:solidFill>
                  <a:srgbClr val="0070C0"/>
                </a:solidFill>
                <a:hlinkClick r:id="rId4">
                  <a:extLst>
                    <a:ext uri="{A12FA001-AC4F-418D-AE19-62706E023703}">
                      <ahyp:hlinkClr xmlns:ahyp="http://schemas.microsoft.com/office/drawing/2018/hyperlinkcolor" val="tx"/>
                    </a:ext>
                  </a:extLst>
                </a:hlinkClick>
              </a:rPr>
              <a:t>www.mass.gov/onestop</a:t>
            </a:r>
            <a:r>
              <a:rPr lang="en-US" sz="1600">
                <a:solidFill>
                  <a:srgbClr val="0070C0"/>
                </a:solidFill>
              </a:rPr>
              <a:t> </a:t>
            </a:r>
            <a:r>
              <a:rPr lang="en-US" sz="1600"/>
              <a:t>for the full schedule of webinars and office hours.</a:t>
            </a:r>
          </a:p>
          <a:p>
            <a:pPr marL="111600" lvl="1" indent="0">
              <a:lnSpc>
                <a:spcPct val="100000"/>
              </a:lnSpc>
              <a:spcAft>
                <a:spcPts val="0"/>
              </a:spcAft>
              <a:buNone/>
            </a:pPr>
            <a:endParaRPr lang="en-US" sz="1600" b="1"/>
          </a:p>
          <a:p>
            <a:pPr lvl="1">
              <a:lnSpc>
                <a:spcPct val="100000"/>
              </a:lnSpc>
              <a:spcAft>
                <a:spcPts val="0"/>
              </a:spcAft>
            </a:pPr>
            <a:r>
              <a:rPr lang="en-US" sz="1600" b="1"/>
              <a:t>Full Application Submission Period (May-June) </a:t>
            </a:r>
            <a:r>
              <a:rPr lang="en-US" sz="1600"/>
              <a:t>– Applicants may submit their Full Application(s) beginning May 6, 2024. All applications must be submitted by the </a:t>
            </a:r>
            <a:r>
              <a:rPr lang="en-US" sz="1600" b="1"/>
              <a:t>Full Application deadline of 11:59 p.m. on Wednesday, June 5</a:t>
            </a:r>
            <a:r>
              <a:rPr lang="en-US" sz="1600"/>
              <a:t>.</a:t>
            </a:r>
          </a:p>
          <a:p>
            <a:pPr lvl="1">
              <a:lnSpc>
                <a:spcPct val="100000"/>
              </a:lnSpc>
              <a:spcAft>
                <a:spcPts val="0"/>
              </a:spcAft>
            </a:pPr>
            <a:endParaRPr lang="en-US" sz="1600"/>
          </a:p>
          <a:p>
            <a:pPr lvl="1">
              <a:lnSpc>
                <a:spcPct val="100000"/>
              </a:lnSpc>
              <a:spcAft>
                <a:spcPts val="0"/>
              </a:spcAft>
            </a:pPr>
            <a:r>
              <a:rPr lang="en-US" sz="1600" b="1"/>
              <a:t>Review and Evaluation (July – August) </a:t>
            </a:r>
            <a:r>
              <a:rPr lang="en-US" sz="1600"/>
              <a:t>–</a:t>
            </a:r>
            <a:r>
              <a:rPr lang="en-US" sz="1600" b="1"/>
              <a:t> </a:t>
            </a:r>
            <a:r>
              <a:rPr lang="en-US" sz="1600"/>
              <a:t>All complete and eligible Full Applications submitted by the deadline will be reviewed and evaluated by the corresponding program managers at each state agency. The One Stop team will also conduct joint application reviews across agencies. Based on the program’s criteria, each program will prepare its list of applications recommended for funding, to be further reviewed and approved by agency and Secretariat leadership.</a:t>
            </a:r>
            <a:br>
              <a:rPr lang="en-US" sz="1600"/>
            </a:br>
            <a:endParaRPr lang="en-US" sz="1600"/>
          </a:p>
          <a:p>
            <a:pPr lvl="1">
              <a:lnSpc>
                <a:spcPct val="100000"/>
              </a:lnSpc>
              <a:spcAft>
                <a:spcPts val="0"/>
              </a:spcAft>
            </a:pPr>
            <a:r>
              <a:rPr lang="en-US" sz="1600" b="1"/>
              <a:t>Notification of Grant Decisions (September) </a:t>
            </a:r>
            <a:r>
              <a:rPr lang="en-US" sz="1600"/>
              <a:t>– Once final recommendation have been approved, applicants will be notified of grant decisions in writing, and announcement events will be scheduled. </a:t>
            </a:r>
          </a:p>
        </p:txBody>
      </p:sp>
      <p:grpSp>
        <p:nvGrpSpPr>
          <p:cNvPr id="2" name="Group 1"/>
          <p:cNvGrpSpPr/>
          <p:nvPr/>
        </p:nvGrpSpPr>
        <p:grpSpPr>
          <a:xfrm>
            <a:off x="186495" y="1728677"/>
            <a:ext cx="819423" cy="595427"/>
            <a:chOff x="343530" y="1486048"/>
            <a:chExt cx="819423" cy="59542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65" y="1527792"/>
              <a:ext cx="530352" cy="511937"/>
            </a:xfrm>
            <a:prstGeom prst="rect">
              <a:avLst/>
            </a:prstGeom>
          </p:spPr>
        </p:pic>
        <p:sp>
          <p:nvSpPr>
            <p:cNvPr id="13" name="TextBox 12"/>
            <p:cNvSpPr txBox="1"/>
            <p:nvPr/>
          </p:nvSpPr>
          <p:spPr>
            <a:xfrm>
              <a:off x="343530" y="1486048"/>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Jan.</a:t>
              </a:r>
            </a:p>
          </p:txBody>
        </p:sp>
      </p:grpSp>
      <p:sp>
        <p:nvSpPr>
          <p:cNvPr id="15" name="Title 1">
            <a:extLst>
              <a:ext uri="{FF2B5EF4-FFF2-40B4-BE49-F238E27FC236}">
                <a16:creationId xmlns:a16="http://schemas.microsoft.com/office/drawing/2014/main" id="{5DACBF68-A759-4F00-AFCF-3F9E0746D382}"/>
              </a:ext>
            </a:extLst>
          </p:cNvPr>
          <p:cNvSpPr>
            <a:spLocks noGrp="1"/>
          </p:cNvSpPr>
          <p:nvPr>
            <p:ph type="title"/>
          </p:nvPr>
        </p:nvSpPr>
        <p:spPr>
          <a:xfrm>
            <a:off x="462685" y="606288"/>
            <a:ext cx="10117513" cy="470898"/>
          </a:xfrm>
        </p:spPr>
        <p:txBody>
          <a:bodyPr/>
          <a:lstStyle/>
          <a:p>
            <a:r>
              <a:rPr lang="en-US"/>
              <a:t>FY25 Round Timeline</a:t>
            </a:r>
          </a:p>
        </p:txBody>
      </p:sp>
    </p:spTree>
    <p:extLst>
      <p:ext uri="{BB962C8B-B14F-4D97-AF65-F5344CB8AC3E}">
        <p14:creationId xmlns:p14="http://schemas.microsoft.com/office/powerpoint/2010/main" val="1839802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959E-4B67-4A0E-8365-97E398C3EC2A}"/>
              </a:ext>
            </a:extLst>
          </p:cNvPr>
          <p:cNvSpPr>
            <a:spLocks noGrp="1"/>
          </p:cNvSpPr>
          <p:nvPr>
            <p:ph type="title"/>
          </p:nvPr>
        </p:nvSpPr>
        <p:spPr/>
        <p:txBody>
          <a:bodyPr/>
          <a:lstStyle/>
          <a:p>
            <a:r>
              <a:rPr lang="en-US"/>
              <a:t>Opportunities for Guidance</a:t>
            </a:r>
          </a:p>
        </p:txBody>
      </p:sp>
      <p:sp>
        <p:nvSpPr>
          <p:cNvPr id="3" name="Content Placeholder 2">
            <a:extLst>
              <a:ext uri="{FF2B5EF4-FFF2-40B4-BE49-F238E27FC236}">
                <a16:creationId xmlns:a16="http://schemas.microsoft.com/office/drawing/2014/main" id="{3B217499-4FFC-4C40-B035-304E62F129AF}"/>
              </a:ext>
            </a:extLst>
          </p:cNvPr>
          <p:cNvSpPr>
            <a:spLocks noGrp="1"/>
          </p:cNvSpPr>
          <p:nvPr>
            <p:ph sz="quarter" idx="13"/>
          </p:nvPr>
        </p:nvSpPr>
        <p:spPr>
          <a:xfrm>
            <a:off x="545668" y="1418914"/>
            <a:ext cx="11100664" cy="5125577"/>
          </a:xfrm>
        </p:spPr>
        <p:txBody>
          <a:bodyPr/>
          <a:lstStyle/>
          <a:p>
            <a:pPr marL="0" indent="0">
              <a:buNone/>
            </a:pPr>
            <a:r>
              <a:rPr lang="en-US" dirty="0"/>
              <a:t>Visit </a:t>
            </a:r>
            <a:r>
              <a:rPr lang="en-US" dirty="0">
                <a:solidFill>
                  <a:srgbClr val="0070C0"/>
                </a:solidFill>
                <a:hlinkClick r:id="rId2">
                  <a:extLst>
                    <a:ext uri="{A12FA001-AC4F-418D-AE19-62706E023703}">
                      <ahyp:hlinkClr xmlns:ahyp="http://schemas.microsoft.com/office/drawing/2018/hyperlinkcolor" val="tx"/>
                    </a:ext>
                  </a:extLst>
                </a:hlinkClick>
              </a:rPr>
              <a:t>www.mass.gov/onestop</a:t>
            </a:r>
            <a:r>
              <a:rPr lang="en-US" dirty="0">
                <a:solidFill>
                  <a:srgbClr val="0070C0"/>
                </a:solidFill>
              </a:rPr>
              <a:t> </a:t>
            </a:r>
            <a:r>
              <a:rPr lang="en-US" dirty="0"/>
              <a:t>for more information on:</a:t>
            </a:r>
          </a:p>
          <a:p>
            <a:r>
              <a:rPr lang="en-US" b="1" dirty="0"/>
              <a:t>Expression of Interest</a:t>
            </a:r>
          </a:p>
          <a:p>
            <a:pPr marL="801688">
              <a:lnSpc>
                <a:spcPct val="100000"/>
              </a:lnSpc>
              <a:spcBef>
                <a:spcPts val="0"/>
              </a:spcBef>
              <a:buFont typeface="Courier New" panose="02070309020205020404" pitchFamily="49" charset="0"/>
              <a:buChar char="o"/>
            </a:pPr>
            <a:r>
              <a:rPr lang="en-US" sz="1800" dirty="0"/>
              <a:t>Complete an Expression of Interest form to see if your project(s) is eligible for funding through the One Stop and get tips for preparing your application</a:t>
            </a:r>
          </a:p>
          <a:p>
            <a:r>
              <a:rPr lang="en-US" b="1" dirty="0"/>
              <a:t>One Stop and Program Webinars</a:t>
            </a:r>
          </a:p>
          <a:p>
            <a:pPr marL="801688">
              <a:lnSpc>
                <a:spcPct val="100000"/>
              </a:lnSpc>
              <a:spcBef>
                <a:spcPts val="0"/>
              </a:spcBef>
              <a:buFont typeface="Courier New" panose="02070309020205020404" pitchFamily="49" charset="0"/>
              <a:buChar char="o"/>
            </a:pPr>
            <a:r>
              <a:rPr lang="en-US" sz="1800" dirty="0"/>
              <a:t>Recordings of all One Stop webinars are now available on the One Stop website</a:t>
            </a:r>
          </a:p>
          <a:p>
            <a:r>
              <a:rPr lang="en-US" b="1" dirty="0"/>
              <a:t>Office Hours</a:t>
            </a:r>
          </a:p>
          <a:p>
            <a:pPr marL="801688">
              <a:lnSpc>
                <a:spcPct val="100000"/>
              </a:lnSpc>
              <a:spcBef>
                <a:spcPts val="0"/>
              </a:spcBef>
              <a:buFont typeface="Courier New" panose="02070309020205020404" pitchFamily="49" charset="0"/>
              <a:buChar char="o"/>
            </a:pPr>
            <a:r>
              <a:rPr lang="en-US" sz="1800" b="1" dirty="0"/>
              <a:t>One Stop General Guidance Office Hours </a:t>
            </a:r>
            <a:r>
              <a:rPr lang="en-US" sz="1800" dirty="0"/>
              <a:t>– One Stop staff will hold office hours to discuss general One Stop process and technology questions</a:t>
            </a:r>
          </a:p>
          <a:p>
            <a:pPr marL="801688">
              <a:lnSpc>
                <a:spcPct val="100000"/>
              </a:lnSpc>
              <a:spcBef>
                <a:spcPts val="0"/>
              </a:spcBef>
              <a:buFont typeface="Courier New" panose="02070309020205020404" pitchFamily="49" charset="0"/>
              <a:buChar char="o"/>
            </a:pPr>
            <a:r>
              <a:rPr lang="en-US" sz="1800" b="1" dirty="0"/>
              <a:t>Program Office Hours </a:t>
            </a:r>
            <a:r>
              <a:rPr lang="en-US" sz="1800" dirty="0"/>
              <a:t>– Staff from each program will hold an office hour to answer applicant questions related to the program</a:t>
            </a:r>
          </a:p>
          <a:p>
            <a:pPr marL="1254125">
              <a:lnSpc>
                <a:spcPct val="100000"/>
              </a:lnSpc>
              <a:spcBef>
                <a:spcPts val="0"/>
              </a:spcBef>
              <a:buFont typeface="Courier New" panose="02070309020205020404" pitchFamily="49" charset="0"/>
              <a:buChar char="o"/>
            </a:pPr>
            <a:r>
              <a:rPr lang="en-US" sz="1800" dirty="0"/>
              <a:t>CP’s office hours will be held on Monday, March 11 from 12:30PM – 2:30PM</a:t>
            </a:r>
            <a:endParaRPr lang="en-US" sz="1800" dirty="0">
              <a:highlight>
                <a:srgbClr val="FFFF00"/>
              </a:highlight>
            </a:endParaRPr>
          </a:p>
        </p:txBody>
      </p:sp>
    </p:spTree>
    <p:extLst>
      <p:ext uri="{BB962C8B-B14F-4D97-AF65-F5344CB8AC3E}">
        <p14:creationId xmlns:p14="http://schemas.microsoft.com/office/powerpoint/2010/main" val="1567911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13340-4255-43E1-B0A9-D616723BEE8D}"/>
              </a:ext>
            </a:extLst>
          </p:cNvPr>
          <p:cNvSpPr>
            <a:spLocks noGrp="1"/>
          </p:cNvSpPr>
          <p:nvPr>
            <p:ph type="title"/>
          </p:nvPr>
        </p:nvSpPr>
        <p:spPr>
          <a:xfrm>
            <a:off x="462685" y="606288"/>
            <a:ext cx="10362069" cy="470898"/>
          </a:xfrm>
        </p:spPr>
        <p:txBody>
          <a:bodyPr/>
          <a:lstStyle/>
          <a:p>
            <a:r>
              <a:rPr lang="en-US"/>
              <a:t>Road Map</a:t>
            </a:r>
          </a:p>
        </p:txBody>
      </p:sp>
      <p:sp>
        <p:nvSpPr>
          <p:cNvPr id="3" name="Content Placeholder 2">
            <a:extLst>
              <a:ext uri="{FF2B5EF4-FFF2-40B4-BE49-F238E27FC236}">
                <a16:creationId xmlns:a16="http://schemas.microsoft.com/office/drawing/2014/main" id="{FF7B386A-E787-439C-9721-63BAB1B0C10D}"/>
              </a:ext>
            </a:extLst>
          </p:cNvPr>
          <p:cNvSpPr>
            <a:spLocks noGrp="1"/>
          </p:cNvSpPr>
          <p:nvPr>
            <p:ph sz="quarter" idx="13"/>
          </p:nvPr>
        </p:nvSpPr>
        <p:spPr>
          <a:xfrm>
            <a:off x="462685" y="1412583"/>
            <a:ext cx="11036732" cy="5057886"/>
          </a:xfrm>
        </p:spPr>
        <p:txBody>
          <a:bodyPr/>
          <a:lstStyle/>
          <a:p>
            <a:pPr marL="1376363">
              <a:lnSpc>
                <a:spcPct val="107000"/>
              </a:lnSpc>
              <a:spcBef>
                <a:spcPts val="120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What is the Community One Stop for Growth?</a:t>
            </a:r>
          </a:p>
          <a:p>
            <a:pPr marL="1376363">
              <a:lnSpc>
                <a:spcPct val="107000"/>
              </a:lnSpc>
              <a:spcBef>
                <a:spcPts val="120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Community Planning Grant Program (CP) Overview</a:t>
            </a:r>
          </a:p>
          <a:p>
            <a:pPr marL="1376363">
              <a:lnSpc>
                <a:spcPct val="107000"/>
              </a:lnSpc>
              <a:spcBef>
                <a:spcPts val="120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Where does CP Fit in the One Stop?</a:t>
            </a:r>
          </a:p>
          <a:p>
            <a:pPr marL="1376363">
              <a:lnSpc>
                <a:spcPct val="107000"/>
              </a:lnSpc>
              <a:spcBef>
                <a:spcPts val="120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Important CP Parameters</a:t>
            </a:r>
          </a:p>
          <a:p>
            <a:pPr marL="1376363">
              <a:lnSpc>
                <a:spcPct val="107000"/>
              </a:lnSpc>
              <a:spcBef>
                <a:spcPts val="120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How to Be Competitive</a:t>
            </a:r>
          </a:p>
          <a:p>
            <a:pPr marL="1376363" marR="0" lvl="0">
              <a:lnSpc>
                <a:spcPct val="107000"/>
              </a:lnSpc>
              <a:spcBef>
                <a:spcPts val="120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Examples of Successful Applications</a:t>
            </a:r>
          </a:p>
          <a:p>
            <a:pPr marL="1376363">
              <a:lnSpc>
                <a:spcPct val="107000"/>
              </a:lnSpc>
              <a:spcBef>
                <a:spcPts val="120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Completing the Full Application</a:t>
            </a:r>
          </a:p>
          <a:p>
            <a:pPr marL="1376363" marR="0" lvl="0">
              <a:lnSpc>
                <a:spcPct val="107000"/>
              </a:lnSpc>
              <a:spcBef>
                <a:spcPts val="120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Key Dates and </a:t>
            </a:r>
            <a:r>
              <a:rPr lang="en-US" dirty="0">
                <a:latin typeface="Calibri" panose="020F0502020204030204" pitchFamily="34" charset="0"/>
                <a:ea typeface="Calibri" panose="020F0502020204030204" pitchFamily="34" charset="0"/>
                <a:cs typeface="Times New Roman" panose="02020603050405020304" pitchFamily="18" charset="0"/>
              </a:rPr>
              <a:t>Opportunities to Get Guidance</a:t>
            </a:r>
            <a:endParaRPr lang="en-US" sz="1800" dirty="0"/>
          </a:p>
        </p:txBody>
      </p:sp>
    </p:spTree>
    <p:extLst>
      <p:ext uri="{BB962C8B-B14F-4D97-AF65-F5344CB8AC3E}">
        <p14:creationId xmlns:p14="http://schemas.microsoft.com/office/powerpoint/2010/main" val="4130341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EC27-41DE-4619-BC6A-200BEE1F5921}"/>
              </a:ext>
            </a:extLst>
          </p:cNvPr>
          <p:cNvSpPr>
            <a:spLocks noGrp="1"/>
          </p:cNvSpPr>
          <p:nvPr>
            <p:ph type="title"/>
          </p:nvPr>
        </p:nvSpPr>
        <p:spPr/>
        <p:txBody>
          <a:bodyPr/>
          <a:lstStyle/>
          <a:p>
            <a:r>
              <a:rPr lang="en-US"/>
              <a:t>What is the Community One Stop for Growth?</a:t>
            </a:r>
          </a:p>
        </p:txBody>
      </p:sp>
      <p:sp>
        <p:nvSpPr>
          <p:cNvPr id="3" name="Content Placeholder 2">
            <a:extLst>
              <a:ext uri="{FF2B5EF4-FFF2-40B4-BE49-F238E27FC236}">
                <a16:creationId xmlns:a16="http://schemas.microsoft.com/office/drawing/2014/main" id="{A547D4F8-A673-45D5-BFA3-6F2E83EEC15D}"/>
              </a:ext>
            </a:extLst>
          </p:cNvPr>
          <p:cNvSpPr>
            <a:spLocks noGrp="1"/>
          </p:cNvSpPr>
          <p:nvPr>
            <p:ph sz="quarter" idx="13"/>
          </p:nvPr>
        </p:nvSpPr>
        <p:spPr>
          <a:xfrm>
            <a:off x="367759" y="1495956"/>
            <a:ext cx="8249071" cy="2556350"/>
          </a:xfrm>
        </p:spPr>
        <p:txBody>
          <a:bodyPr/>
          <a:lstStyle/>
          <a:p>
            <a:pPr marL="0" indent="0" algn="ctr">
              <a:lnSpc>
                <a:spcPct val="100000"/>
              </a:lnSpc>
              <a:buNone/>
            </a:pPr>
            <a:r>
              <a:rPr lang="en-US">
                <a:solidFill>
                  <a:schemeClr val="tx1"/>
                </a:solidFill>
              </a:rPr>
              <a:t>The </a:t>
            </a:r>
            <a:r>
              <a:rPr lang="en-US"/>
              <a:t>Community One Stop for Growth </a:t>
            </a:r>
            <a:r>
              <a:rPr lang="en-US">
                <a:solidFill>
                  <a:schemeClr val="tx1"/>
                </a:solidFill>
              </a:rPr>
              <a:t>is the main driver of economic development in the Commonwealth. </a:t>
            </a:r>
          </a:p>
          <a:p>
            <a:pPr marL="0" indent="0">
              <a:lnSpc>
                <a:spcPct val="100000"/>
              </a:lnSpc>
              <a:buNone/>
            </a:pPr>
            <a:endParaRPr lang="en-US" sz="1800"/>
          </a:p>
          <a:p>
            <a:pPr marL="0" indent="0">
              <a:lnSpc>
                <a:spcPct val="100000"/>
              </a:lnSpc>
              <a:buNone/>
            </a:pPr>
            <a:r>
              <a:rPr lang="en-US"/>
              <a:t>The One Stop is a </a:t>
            </a:r>
            <a:r>
              <a:rPr lang="en-US" b="1"/>
              <a:t>single application portal </a:t>
            </a:r>
            <a:r>
              <a:rPr lang="en-US"/>
              <a:t>and</a:t>
            </a:r>
            <a:r>
              <a:rPr lang="en-US" b="1"/>
              <a:t> collaborative review process </a:t>
            </a:r>
            <a:r>
              <a:rPr lang="en-US"/>
              <a:t>designed to </a:t>
            </a:r>
            <a:r>
              <a:rPr lang="en-US" b="1" kern="0">
                <a:latin typeface="+mj-lt"/>
                <a:cs typeface="Arial"/>
              </a:rPr>
              <a:t>streamline the experience </a:t>
            </a:r>
            <a:r>
              <a:rPr lang="en-US" kern="0">
                <a:latin typeface="+mj-lt"/>
                <a:cs typeface="Arial"/>
              </a:rPr>
              <a:t>for the applicant and </a:t>
            </a:r>
            <a:r>
              <a:rPr lang="en-US" b="1" kern="0">
                <a:latin typeface="+mj-lt"/>
                <a:cs typeface="Arial"/>
              </a:rPr>
              <a:t>better coordinate</a:t>
            </a:r>
            <a:r>
              <a:rPr lang="en-US" kern="0">
                <a:latin typeface="+mj-lt"/>
                <a:cs typeface="Arial"/>
              </a:rPr>
              <a:t> economic development programs and staff on engagement and grant making.</a:t>
            </a:r>
          </a:p>
        </p:txBody>
      </p:sp>
      <p:pic>
        <p:nvPicPr>
          <p:cNvPr id="4" name="Picture 3" descr="Logo&#10;&#10;Description automatically generated">
            <a:extLst>
              <a:ext uri="{FF2B5EF4-FFF2-40B4-BE49-F238E27FC236}">
                <a16:creationId xmlns:a16="http://schemas.microsoft.com/office/drawing/2014/main" id="{190455E0-332A-4349-90D5-A32CD8488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830" y="1617652"/>
            <a:ext cx="3207411" cy="1811348"/>
          </a:xfrm>
          <a:prstGeom prst="rect">
            <a:avLst/>
          </a:prstGeom>
        </p:spPr>
      </p:pic>
      <p:graphicFrame>
        <p:nvGraphicFramePr>
          <p:cNvPr id="5" name="Table 5">
            <a:extLst>
              <a:ext uri="{FF2B5EF4-FFF2-40B4-BE49-F238E27FC236}">
                <a16:creationId xmlns:a16="http://schemas.microsoft.com/office/drawing/2014/main" id="{6A658386-8272-4917-AC28-3DFE1A03B1E2}"/>
              </a:ext>
            </a:extLst>
          </p:cNvPr>
          <p:cNvGraphicFramePr>
            <a:graphicFrameLocks noGrp="1"/>
          </p:cNvGraphicFramePr>
          <p:nvPr>
            <p:extLst>
              <p:ext uri="{D42A27DB-BD31-4B8C-83A1-F6EECF244321}">
                <p14:modId xmlns:p14="http://schemas.microsoft.com/office/powerpoint/2010/main" val="724564932"/>
              </p:ext>
            </p:extLst>
          </p:nvPr>
        </p:nvGraphicFramePr>
        <p:xfrm>
          <a:off x="367759" y="4292875"/>
          <a:ext cx="11456482" cy="2048630"/>
        </p:xfrm>
        <a:graphic>
          <a:graphicData uri="http://schemas.openxmlformats.org/drawingml/2006/table">
            <a:tbl>
              <a:tblPr firstRow="1" bandRow="1">
                <a:tableStyleId>{5C22544A-7EE6-4342-B048-85BDC9FD1C3A}</a:tableStyleId>
              </a:tblPr>
              <a:tblGrid>
                <a:gridCol w="3829772">
                  <a:extLst>
                    <a:ext uri="{9D8B030D-6E8A-4147-A177-3AD203B41FA5}">
                      <a16:colId xmlns:a16="http://schemas.microsoft.com/office/drawing/2014/main" val="1292545910"/>
                    </a:ext>
                  </a:extLst>
                </a:gridCol>
                <a:gridCol w="3936275">
                  <a:extLst>
                    <a:ext uri="{9D8B030D-6E8A-4147-A177-3AD203B41FA5}">
                      <a16:colId xmlns:a16="http://schemas.microsoft.com/office/drawing/2014/main" val="3226874598"/>
                    </a:ext>
                  </a:extLst>
                </a:gridCol>
                <a:gridCol w="3690435">
                  <a:extLst>
                    <a:ext uri="{9D8B030D-6E8A-4147-A177-3AD203B41FA5}">
                      <a16:colId xmlns:a16="http://schemas.microsoft.com/office/drawing/2014/main" val="2670231396"/>
                    </a:ext>
                  </a:extLst>
                </a:gridCol>
              </a:tblGrid>
              <a:tr h="672207">
                <a:tc>
                  <a:txBody>
                    <a:bodyPr/>
                    <a:lstStyle/>
                    <a:p>
                      <a:pPr algn="ctr">
                        <a:lnSpc>
                          <a:spcPct val="100000"/>
                        </a:lnSpc>
                        <a:spcBef>
                          <a:spcPts val="0"/>
                        </a:spcBef>
                        <a:spcAft>
                          <a:spcPts val="0"/>
                        </a:spcAft>
                        <a:buFont typeface="Arial" panose="020B0604020202020204" pitchFamily="34" charset="0"/>
                        <a:buNone/>
                      </a:pPr>
                      <a:r>
                        <a:rPr lang="en-US" sz="1600" b="1">
                          <a:solidFill>
                            <a:schemeClr val="bg1"/>
                          </a:solidFill>
                          <a:cs typeface="Calibri" panose="020F0502020204030204" pitchFamily="34" charset="0"/>
                        </a:rPr>
                        <a:t>Executive Office of Economic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a:solidFill>
                            <a:schemeClr val="bg1"/>
                          </a:solidFill>
                          <a:cs typeface="Calibri" panose="020F0502020204030204" pitchFamily="34" charset="0"/>
                        </a:rPr>
                        <a:t>MassDevelopment Finance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a:solidFill>
                            <a:schemeClr val="bg1"/>
                          </a:solidFill>
                          <a:cs typeface="Calibri" panose="020F0502020204030204" pitchFamily="34" charset="0"/>
                        </a:rPr>
                        <a:t>Executive Office of Housing and Livable Communities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extLst>
                  <a:ext uri="{0D108BD9-81ED-4DB2-BD59-A6C34878D82A}">
                    <a16:rowId xmlns:a16="http://schemas.microsoft.com/office/drawing/2014/main" val="2017105893"/>
                  </a:ext>
                </a:extLst>
              </a:tr>
              <a:tr h="1376423">
                <a:tc>
                  <a:txBody>
                    <a:bodyPr/>
                    <a:lstStyle/>
                    <a:p>
                      <a:pPr marL="285750" lvl="1" indent="-28575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MassWorks Infrastructure Program</a:t>
                      </a:r>
                    </a:p>
                    <a:p>
                      <a:pPr marL="285750" lvl="1" indent="-28575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Rural Development Fund</a:t>
                      </a:r>
                    </a:p>
                    <a:p>
                      <a:pPr marL="285750" lvl="1" indent="-28575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Urban Agenda Grant Program</a:t>
                      </a:r>
                    </a:p>
                    <a:p>
                      <a:pPr marL="285750" lvl="1" indent="-28575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Massachusetts Downtown 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Underutilized Properties Program</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Site Readiness Program</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Collaborative Workspaces Program</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Brownfields Redevelopment Fund</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Real Estate Services Technical Assistance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HousingWorks Infrastructure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Housing Choice Grant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Community Planning Grant Program</a:t>
                      </a:r>
                    </a:p>
                    <a:p>
                      <a:pPr marL="285750" indent="-285750">
                        <a:buFont typeface="Arial" panose="020B0604020202020204" pitchFamily="34" charset="0"/>
                        <a:buChar char="•"/>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819551"/>
                  </a:ext>
                </a:extLst>
              </a:tr>
            </a:tbl>
          </a:graphicData>
        </a:graphic>
      </p:graphicFrame>
    </p:spTree>
    <p:extLst>
      <p:ext uri="{BB962C8B-B14F-4D97-AF65-F5344CB8AC3E}">
        <p14:creationId xmlns:p14="http://schemas.microsoft.com/office/powerpoint/2010/main" val="502937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3C95-F95B-474A-A7A6-F8FF5242919A}"/>
              </a:ext>
            </a:extLst>
          </p:cNvPr>
          <p:cNvSpPr>
            <a:spLocks noGrp="1"/>
          </p:cNvSpPr>
          <p:nvPr>
            <p:ph type="title"/>
          </p:nvPr>
        </p:nvSpPr>
        <p:spPr/>
        <p:txBody>
          <a:bodyPr/>
          <a:lstStyle/>
          <a:p>
            <a:r>
              <a:rPr lang="en-US" dirty="0"/>
              <a:t>Community Planning Grant Program Overview</a:t>
            </a:r>
          </a:p>
        </p:txBody>
      </p:sp>
      <p:graphicFrame>
        <p:nvGraphicFramePr>
          <p:cNvPr id="4" name="Table 3">
            <a:extLst>
              <a:ext uri="{FF2B5EF4-FFF2-40B4-BE49-F238E27FC236}">
                <a16:creationId xmlns:a16="http://schemas.microsoft.com/office/drawing/2014/main" id="{13538A0A-A7A9-4441-A99B-48E577B1ACB5}"/>
              </a:ext>
            </a:extLst>
          </p:cNvPr>
          <p:cNvGraphicFramePr>
            <a:graphicFrameLocks noGrp="1"/>
          </p:cNvGraphicFramePr>
          <p:nvPr>
            <p:extLst>
              <p:ext uri="{D42A27DB-BD31-4B8C-83A1-F6EECF244321}">
                <p14:modId xmlns:p14="http://schemas.microsoft.com/office/powerpoint/2010/main" val="2282726277"/>
              </p:ext>
            </p:extLst>
          </p:nvPr>
        </p:nvGraphicFramePr>
        <p:xfrm>
          <a:off x="153897" y="2063913"/>
          <a:ext cx="11884207" cy="4097175"/>
        </p:xfrm>
        <a:graphic>
          <a:graphicData uri="http://schemas.openxmlformats.org/drawingml/2006/table">
            <a:tbl>
              <a:tblPr firstRow="1" bandRow="1">
                <a:tableStyleId>{2D5ABB26-0587-4C30-8999-92F81FD0307C}</a:tableStyleId>
              </a:tblPr>
              <a:tblGrid>
                <a:gridCol w="2076852">
                  <a:extLst>
                    <a:ext uri="{9D8B030D-6E8A-4147-A177-3AD203B41FA5}">
                      <a16:colId xmlns:a16="http://schemas.microsoft.com/office/drawing/2014/main" val="2585012129"/>
                    </a:ext>
                  </a:extLst>
                </a:gridCol>
                <a:gridCol w="9807355">
                  <a:extLst>
                    <a:ext uri="{9D8B030D-6E8A-4147-A177-3AD203B41FA5}">
                      <a16:colId xmlns:a16="http://schemas.microsoft.com/office/drawing/2014/main" val="1726328295"/>
                    </a:ext>
                  </a:extLst>
                </a:gridCol>
              </a:tblGrid>
              <a:tr h="6540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a:solidFill>
                            <a:schemeClr val="bg1"/>
                          </a:solidFill>
                          <a:latin typeface="+mn-lt"/>
                          <a:ea typeface="+mn-ea"/>
                          <a:cs typeface="+mn-cs"/>
                        </a:rPr>
                        <a:t>Program Staff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27013" lvl="4" indent="0" algn="l" defTabSz="914400" rtl="0" eaLnBrk="1" latinLnBrk="0" hangingPunct="1">
                        <a:spcBef>
                          <a:spcPts val="0"/>
                        </a:spcBef>
                        <a:spcAft>
                          <a:spcPts val="0"/>
                        </a:spcAft>
                        <a:buFont typeface="Arial" panose="020B0604020202020204" pitchFamily="34" charset="0"/>
                        <a:buNone/>
                      </a:pPr>
                      <a:r>
                        <a:rPr lang="en-US" sz="1800" b="0" kern="1200" dirty="0">
                          <a:solidFill>
                            <a:schemeClr val="tx1"/>
                          </a:solidFill>
                          <a:latin typeface="+mn-lt"/>
                          <a:ea typeface="+mn-ea"/>
                          <a:cs typeface="+mn-cs"/>
                        </a:rPr>
                        <a:t>McKenzie Bell, Senior Community Grants Coordinator (McKenzie.Bell@mass.gov)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2487340"/>
                  </a:ext>
                </a:extLst>
              </a:tr>
              <a:tr h="2013641">
                <a:tc>
                  <a:txBody>
                    <a:bodyPr/>
                    <a:lstStyle/>
                    <a:p>
                      <a:pPr algn="ctr">
                        <a:spcBef>
                          <a:spcPts val="0"/>
                        </a:spcBef>
                      </a:pPr>
                      <a:r>
                        <a:rPr lang="en-US" sz="2000" b="1">
                          <a:solidFill>
                            <a:schemeClr val="bg1"/>
                          </a:solidFill>
                        </a:rPr>
                        <a:t>What is the Purpose of the 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27013" lvl="4" indent="0" algn="l" defTabSz="914400" rtl="0" eaLnBrk="1" latinLnBrk="0" hangingPunct="1">
                        <a:spcBef>
                          <a:spcPts val="0"/>
                        </a:spcBef>
                        <a:spcAft>
                          <a:spcPts val="0"/>
                        </a:spcAft>
                        <a:buFont typeface="Arial" panose="020B0604020202020204" pitchFamily="34" charset="0"/>
                        <a:buNone/>
                      </a:pPr>
                      <a:r>
                        <a:rPr lang="en-US" sz="1800" b="0" kern="1200" dirty="0">
                          <a:solidFill>
                            <a:schemeClr val="tx1"/>
                          </a:solidFill>
                          <a:latin typeface="+mn-lt"/>
                          <a:ea typeface="+mn-ea"/>
                          <a:cs typeface="+mn-cs"/>
                        </a:rPr>
                        <a:t>Fund a variety of activities related to community planning such as a community plan, zoning revision, or planning for housing to:</a:t>
                      </a:r>
                    </a:p>
                    <a:p>
                      <a:pPr marL="512763" lvl="4" indent="-285750" algn="l" defTabSz="914400" rtl="0" eaLnBrk="1" latinLnBrk="0" hangingPunct="1">
                        <a:spcBef>
                          <a:spcPts val="0"/>
                        </a:spcBef>
                        <a:spcAft>
                          <a:spcPts val="0"/>
                        </a:spcAft>
                        <a:buFont typeface="Arial" panose="020B0604020202020204" pitchFamily="34" charset="0"/>
                        <a:buChar char="•"/>
                      </a:pPr>
                      <a:r>
                        <a:rPr lang="en-US" sz="1800" b="0" kern="1200" dirty="0">
                          <a:solidFill>
                            <a:schemeClr val="tx1"/>
                          </a:solidFill>
                          <a:latin typeface="+mn-lt"/>
                          <a:ea typeface="+mn-ea"/>
                          <a:cs typeface="+mn-cs"/>
                        </a:rPr>
                        <a:t>support direct community engagement efforts to involve community members in the planning process, and/or</a:t>
                      </a:r>
                    </a:p>
                    <a:p>
                      <a:pPr marL="512763" lvl="4" indent="-285750" algn="l" defTabSz="914400" rtl="0" eaLnBrk="1" latinLnBrk="0" hangingPunct="1">
                        <a:spcBef>
                          <a:spcPts val="0"/>
                        </a:spcBef>
                        <a:spcAft>
                          <a:spcPts val="0"/>
                        </a:spcAft>
                        <a:buFont typeface="Arial" panose="020B0604020202020204" pitchFamily="34" charset="0"/>
                        <a:buChar char="•"/>
                      </a:pPr>
                      <a:r>
                        <a:rPr lang="en-US" sz="1800" b="0" kern="1200" dirty="0">
                          <a:solidFill>
                            <a:schemeClr val="tx1"/>
                          </a:solidFill>
                          <a:latin typeface="+mn-lt"/>
                          <a:ea typeface="+mn-ea"/>
                          <a:cs typeface="+mn-cs"/>
                        </a:rPr>
                        <a:t>produce planning and zoning document(s) and/or related materials in draft, phased, or final product 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5080851"/>
                  </a:ext>
                </a:extLst>
              </a:tr>
              <a:tr h="14294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rPr>
                        <a:t>Who is Eligible?</a:t>
                      </a:r>
                    </a:p>
                    <a:p>
                      <a:pPr algn="ctr">
                        <a:spcBef>
                          <a:spcPts val="0"/>
                        </a:spcBef>
                      </a:pPr>
                      <a:endParaRPr lang="en-US" sz="20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27013" lvl="4" indent="0" algn="l">
                        <a:spcBef>
                          <a:spcPts val="0"/>
                        </a:spcBef>
                        <a:spcAft>
                          <a:spcPts val="0"/>
                        </a:spcAft>
                        <a:buFont typeface="Arial" panose="020B0604020202020204" pitchFamily="34" charset="0"/>
                        <a:buNone/>
                      </a:pPr>
                      <a:r>
                        <a:rPr lang="en-US" sz="1800" b="0" kern="1200" dirty="0">
                          <a:solidFill>
                            <a:schemeClr val="tx1"/>
                          </a:solidFill>
                          <a:latin typeface="+mn-lt"/>
                          <a:ea typeface="+mn-ea"/>
                          <a:cs typeface="+mn-cs"/>
                        </a:rPr>
                        <a:t>Municipalities</a:t>
                      </a:r>
                    </a:p>
                    <a:p>
                      <a:pPr marL="227013" lvl="4" indent="0" algn="l">
                        <a:spcBef>
                          <a:spcPts val="0"/>
                        </a:spcBef>
                        <a:spcAft>
                          <a:spcPts val="0"/>
                        </a:spcAft>
                        <a:buFont typeface="Arial" panose="020B0604020202020204" pitchFamily="34" charset="0"/>
                        <a:buNone/>
                      </a:pPr>
                      <a:r>
                        <a:rPr lang="en-US" sz="1800" b="0" kern="1200" dirty="0">
                          <a:solidFill>
                            <a:schemeClr val="tx1"/>
                          </a:solidFill>
                          <a:latin typeface="+mn-lt"/>
                          <a:ea typeface="+mn-ea"/>
                          <a:cs typeface="+mn-cs"/>
                        </a:rPr>
                        <a:t>Regional Planning Agencies</a:t>
                      </a:r>
                    </a:p>
                    <a:p>
                      <a:pPr marL="227013" lvl="4" indent="0" algn="l">
                        <a:spcBef>
                          <a:spcPts val="0"/>
                        </a:spcBef>
                        <a:spcAft>
                          <a:spcPts val="0"/>
                        </a:spcAft>
                        <a:buFont typeface="Arial" panose="020B0604020202020204" pitchFamily="34" charset="0"/>
                        <a:buNone/>
                      </a:pPr>
                      <a:r>
                        <a:rPr lang="en-US" sz="1800" b="0" kern="1200" dirty="0">
                          <a:solidFill>
                            <a:schemeClr val="tx1"/>
                          </a:solidFill>
                          <a:latin typeface="+mn-lt"/>
                          <a:ea typeface="+mn-ea"/>
                          <a:cs typeface="+mn-cs"/>
                        </a:rPr>
                        <a:t>Municipal entities (Redevelopment Authorities, Economic Development Industrial Corporations, bodies created by legislative act to serve a municipality)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532452"/>
                  </a:ext>
                </a:extLst>
              </a:tr>
            </a:tbl>
          </a:graphicData>
        </a:graphic>
      </p:graphicFrame>
    </p:spTree>
    <p:extLst>
      <p:ext uri="{BB962C8B-B14F-4D97-AF65-F5344CB8AC3E}">
        <p14:creationId xmlns:p14="http://schemas.microsoft.com/office/powerpoint/2010/main" val="3825862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67E5DA3-0C90-45E4-8C8F-A3E25140ACE5}"/>
              </a:ext>
            </a:extLst>
          </p:cNvPr>
          <p:cNvGraphicFramePr>
            <a:graphicFrameLocks noGrp="1"/>
          </p:cNvGraphicFramePr>
          <p:nvPr>
            <p:extLst>
              <p:ext uri="{D42A27DB-BD31-4B8C-83A1-F6EECF244321}">
                <p14:modId xmlns:p14="http://schemas.microsoft.com/office/powerpoint/2010/main" val="1995541724"/>
              </p:ext>
            </p:extLst>
          </p:nvPr>
        </p:nvGraphicFramePr>
        <p:xfrm>
          <a:off x="175034" y="1626617"/>
          <a:ext cx="11841933" cy="5074223"/>
        </p:xfrm>
        <a:graphic>
          <a:graphicData uri="http://schemas.openxmlformats.org/drawingml/2006/table">
            <a:tbl>
              <a:tblPr firstRow="1" bandRow="1"/>
              <a:tblGrid>
                <a:gridCol w="2857878">
                  <a:extLst>
                    <a:ext uri="{9D8B030D-6E8A-4147-A177-3AD203B41FA5}">
                      <a16:colId xmlns:a16="http://schemas.microsoft.com/office/drawing/2014/main" val="3456381146"/>
                    </a:ext>
                  </a:extLst>
                </a:gridCol>
                <a:gridCol w="2046083">
                  <a:extLst>
                    <a:ext uri="{9D8B030D-6E8A-4147-A177-3AD203B41FA5}">
                      <a16:colId xmlns:a16="http://schemas.microsoft.com/office/drawing/2014/main" val="3855906801"/>
                    </a:ext>
                  </a:extLst>
                </a:gridCol>
                <a:gridCol w="2091351">
                  <a:extLst>
                    <a:ext uri="{9D8B030D-6E8A-4147-A177-3AD203B41FA5}">
                      <a16:colId xmlns:a16="http://schemas.microsoft.com/office/drawing/2014/main" val="3954271046"/>
                    </a:ext>
                  </a:extLst>
                </a:gridCol>
                <a:gridCol w="2281473">
                  <a:extLst>
                    <a:ext uri="{9D8B030D-6E8A-4147-A177-3AD203B41FA5}">
                      <a16:colId xmlns:a16="http://schemas.microsoft.com/office/drawing/2014/main" val="36592662"/>
                    </a:ext>
                  </a:extLst>
                </a:gridCol>
                <a:gridCol w="2565148">
                  <a:extLst>
                    <a:ext uri="{9D8B030D-6E8A-4147-A177-3AD203B41FA5}">
                      <a16:colId xmlns:a16="http://schemas.microsoft.com/office/drawing/2014/main" val="1234584374"/>
                    </a:ext>
                  </a:extLst>
                </a:gridCol>
              </a:tblGrid>
              <a:tr h="38979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Preparing for Growth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CF3FA"/>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E7E6E6"/>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EEAF6"/>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Catalyzing Specific Projects</a:t>
                      </a: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2CC"/>
                    </a:solidFill>
                  </a:tcPr>
                </a:tc>
                <a:extLst>
                  <a:ext uri="{0D108BD9-81ED-4DB2-BD59-A6C34878D82A}">
                    <a16:rowId xmlns:a16="http://schemas.microsoft.com/office/drawing/2014/main" val="1485258756"/>
                  </a:ext>
                </a:extLst>
              </a:tr>
              <a:tr h="473308">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Community Activation &amp; Placemaking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Planning &amp; Zoning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CF3FA"/>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Preparation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7E1"/>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Infrastructure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4208190655"/>
                  </a:ext>
                </a:extLst>
              </a:tr>
              <a:tr h="3722205">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Technical Assistance for Downtowns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Design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Mobility/Parking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Wayfinding/Branding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Economics of Downtown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Pedestrian Orientation/Placemaking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Small Business Support/E-commerce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Forming a Downtown Management District </a:t>
                      </a:r>
                    </a:p>
                    <a:p>
                      <a:pPr marL="86995" marR="0">
                        <a:lnSpc>
                          <a:spcPct val="10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Equitable Workforce and Business Development Programming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Entrepreneurship and Small Business Development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Workforce Development and Training Initiatives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Community Organizing and Leadership Development </a:t>
                      </a: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Master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Neighborhood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Plan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Urban Renewal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Production Plan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Regional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Corridor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Zoning Revision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Zoning Revision to Comply with Section 3A of MGL c.40A</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Comprehensive Zoning Review &amp; Revision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 for Housing</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Feasibility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Site Master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Infrastructure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Site Design Plan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District Redevelopment Technical Assistance</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 for Growth in a Commercial/Industrial District</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Brownfield Site Clean Up</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Brownfields Site Assessment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Brownfields Remediation</a:t>
                      </a:r>
                    </a:p>
                    <a:p>
                      <a:pPr marL="0" marR="0">
                        <a:lnSpc>
                          <a:spcPct val="100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Improvements to Unlock Development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Site Readiness Pre-Construction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Site Readiness Construction</a:t>
                      </a:r>
                    </a:p>
                    <a:p>
                      <a:pPr marL="0" marR="0">
                        <a:lnSpc>
                          <a:spcPct val="10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Municipal Surplus Property Disposition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Municipal Surplus Property Disposition Study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Underutilized Property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Pre-Construction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Construction</a:t>
                      </a:r>
                    </a:p>
                    <a:p>
                      <a:pPr marL="86995"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Creating Collaborative Workspace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Feasibility Study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Fit-Out or Equipment</a:t>
                      </a:r>
                    </a:p>
                    <a:p>
                      <a:pPr marL="0"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Lead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Preservation</a:t>
                      </a:r>
                    </a:p>
                    <a:p>
                      <a:pPr marL="0" marR="0">
                        <a:lnSpc>
                          <a:spcPct val="100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7E1"/>
                    </a:solidFill>
                  </a:tcPr>
                </a:tc>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Housing Growth (Residential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0" marR="0">
                        <a:lnSpc>
                          <a:spcPct val="100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Mixed-Use and Commercial/Industrial Growth</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nSpc>
                          <a:spcPct val="100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Small Town Road Improvements to Enhance Public Safety (STRAP)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 of Road Improvements to Enhance Public Safety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272573696"/>
                  </a:ext>
                </a:extLst>
              </a:tr>
            </a:tbl>
          </a:graphicData>
        </a:graphic>
      </p:graphicFrame>
      <p:sp>
        <p:nvSpPr>
          <p:cNvPr id="6" name="Title 1">
            <a:extLst>
              <a:ext uri="{FF2B5EF4-FFF2-40B4-BE49-F238E27FC236}">
                <a16:creationId xmlns:a16="http://schemas.microsoft.com/office/drawing/2014/main" id="{6F0772BF-7857-46D5-8BBB-054A180A9AC9}"/>
              </a:ext>
            </a:extLst>
          </p:cNvPr>
          <p:cNvSpPr>
            <a:spLocks noGrp="1"/>
          </p:cNvSpPr>
          <p:nvPr>
            <p:ph type="title"/>
          </p:nvPr>
        </p:nvSpPr>
        <p:spPr>
          <a:xfrm>
            <a:off x="462685" y="606288"/>
            <a:ext cx="10117513" cy="470898"/>
          </a:xfrm>
        </p:spPr>
        <p:txBody>
          <a:bodyPr/>
          <a:lstStyle/>
          <a:p>
            <a:r>
              <a:rPr lang="en-US" dirty="0"/>
              <a:t>Where Does CP Fit in the One Stop?</a:t>
            </a:r>
          </a:p>
        </p:txBody>
      </p:sp>
      <p:sp>
        <p:nvSpPr>
          <p:cNvPr id="7" name="Rectangle 6">
            <a:extLst>
              <a:ext uri="{FF2B5EF4-FFF2-40B4-BE49-F238E27FC236}">
                <a16:creationId xmlns:a16="http://schemas.microsoft.com/office/drawing/2014/main" id="{5E9820EC-76DE-4F23-B392-30C90ABEE4D8}"/>
              </a:ext>
            </a:extLst>
          </p:cNvPr>
          <p:cNvSpPr/>
          <p:nvPr/>
        </p:nvSpPr>
        <p:spPr>
          <a:xfrm>
            <a:off x="2984937" y="2091559"/>
            <a:ext cx="2112579" cy="3867807"/>
          </a:xfrm>
          <a:prstGeom prst="rect">
            <a:avLst/>
          </a:prstGeom>
          <a:noFill/>
          <a:ln w="38100" cap="rnd" cmpd="sng" algn="ctr">
            <a:solidFill>
              <a:srgbClr val="FF000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Tree>
    <p:extLst>
      <p:ext uri="{BB962C8B-B14F-4D97-AF65-F5344CB8AC3E}">
        <p14:creationId xmlns:p14="http://schemas.microsoft.com/office/powerpoint/2010/main" val="983188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Important Project Parameters</a:t>
            </a:r>
          </a:p>
        </p:txBody>
      </p:sp>
      <p:graphicFrame>
        <p:nvGraphicFramePr>
          <p:cNvPr id="8" name="Table 7">
            <a:extLst>
              <a:ext uri="{FF2B5EF4-FFF2-40B4-BE49-F238E27FC236}">
                <a16:creationId xmlns:a16="http://schemas.microsoft.com/office/drawing/2014/main" id="{983CC68F-383A-4E59-ACB9-3E79B9607891}"/>
              </a:ext>
            </a:extLst>
          </p:cNvPr>
          <p:cNvGraphicFramePr>
            <a:graphicFrameLocks noGrp="1"/>
          </p:cNvGraphicFramePr>
          <p:nvPr>
            <p:extLst>
              <p:ext uri="{D42A27DB-BD31-4B8C-83A1-F6EECF244321}">
                <p14:modId xmlns:p14="http://schemas.microsoft.com/office/powerpoint/2010/main" val="3207673181"/>
              </p:ext>
            </p:extLst>
          </p:nvPr>
        </p:nvGraphicFramePr>
        <p:xfrm>
          <a:off x="0" y="1151792"/>
          <a:ext cx="12192000" cy="5695511"/>
        </p:xfrm>
        <a:graphic>
          <a:graphicData uri="http://schemas.openxmlformats.org/drawingml/2006/table">
            <a:tbl>
              <a:tblPr firstRow="1" bandRow="1">
                <a:tableStyleId>{2D5ABB26-0587-4C30-8999-92F81FD0307C}</a:tableStyleId>
              </a:tblPr>
              <a:tblGrid>
                <a:gridCol w="2130641">
                  <a:extLst>
                    <a:ext uri="{9D8B030D-6E8A-4147-A177-3AD203B41FA5}">
                      <a16:colId xmlns:a16="http://schemas.microsoft.com/office/drawing/2014/main" val="2585012129"/>
                    </a:ext>
                  </a:extLst>
                </a:gridCol>
                <a:gridCol w="10061359">
                  <a:extLst>
                    <a:ext uri="{9D8B030D-6E8A-4147-A177-3AD203B41FA5}">
                      <a16:colId xmlns:a16="http://schemas.microsoft.com/office/drawing/2014/main" val="1726328295"/>
                    </a:ext>
                  </a:extLst>
                </a:gridCol>
              </a:tblGrid>
              <a:tr h="1357264">
                <a:tc>
                  <a:txBody>
                    <a:bodyPr/>
                    <a:lstStyle/>
                    <a:p>
                      <a:pPr algn="ctr"/>
                      <a:r>
                        <a:rPr lang="en-US" sz="2000" b="1" dirty="0">
                          <a:solidFill>
                            <a:schemeClr val="bg1"/>
                          </a:solidFill>
                        </a:rPr>
                        <a:t>Project 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0" lvl="4" indent="0" algn="l">
                        <a:spcBef>
                          <a:spcPts val="600"/>
                        </a:spcBef>
                        <a:spcAft>
                          <a:spcPts val="0"/>
                        </a:spcAft>
                        <a:buFont typeface="Arial" panose="020B0604020202020204" pitchFamily="34" charset="0"/>
                        <a:buNone/>
                      </a:pPr>
                      <a:r>
                        <a:rPr lang="en-US" sz="1800" kern="1200" dirty="0">
                          <a:solidFill>
                            <a:schemeClr val="tx1"/>
                          </a:solidFill>
                          <a:latin typeface="+mn-lt"/>
                          <a:ea typeface="+mn-ea"/>
                          <a:cs typeface="+mn-cs"/>
                        </a:rPr>
                        <a:t>Awards for single entities limited up to $150K</a:t>
                      </a:r>
                    </a:p>
                    <a:p>
                      <a:pPr marL="742950" lvl="5" indent="-285750" algn="l">
                        <a:spcBef>
                          <a:spcPts val="600"/>
                        </a:spcBef>
                        <a:spcAft>
                          <a:spcPts val="0"/>
                        </a:spcAft>
                        <a:buFont typeface="Arial" panose="020B0604020202020204" pitchFamily="34" charset="0"/>
                        <a:buChar char="•"/>
                      </a:pPr>
                      <a:r>
                        <a:rPr lang="en-US" sz="1800" kern="1200" dirty="0">
                          <a:solidFill>
                            <a:schemeClr val="tx1"/>
                          </a:solidFill>
                          <a:latin typeface="+mn-lt"/>
                          <a:ea typeface="+mn-ea"/>
                          <a:cs typeface="+mn-cs"/>
                        </a:rPr>
                        <a:t>Awards over this amount are considered only for joint or regional applications on a case-by-case basis at EOHLC’s discretion</a:t>
                      </a:r>
                    </a:p>
                    <a:p>
                      <a:pPr marL="742950" lvl="5" indent="-285750" algn="l">
                        <a:spcBef>
                          <a:spcPts val="600"/>
                        </a:spcBef>
                        <a:spcAft>
                          <a:spcPts val="0"/>
                        </a:spcAft>
                        <a:buFont typeface="Arial" panose="020B0604020202020204" pitchFamily="34" charset="0"/>
                        <a:buChar char="•"/>
                      </a:pPr>
                      <a:r>
                        <a:rPr lang="en-US" sz="1800" kern="1200" dirty="0">
                          <a:solidFill>
                            <a:schemeClr val="tx1"/>
                          </a:solidFill>
                          <a:latin typeface="+mn-lt"/>
                          <a:ea typeface="+mn-ea"/>
                          <a:cs typeface="+mn-cs"/>
                        </a:rPr>
                        <a:t>No local cash match requirements, but applications with 10% local match get bonus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5080851"/>
                  </a:ext>
                </a:extLst>
              </a:tr>
              <a:tr h="1079642">
                <a:tc>
                  <a:txBody>
                    <a:bodyPr/>
                    <a:lstStyle/>
                    <a:p>
                      <a:pPr algn="ctr"/>
                      <a:r>
                        <a:rPr lang="en-US" sz="2000" b="1">
                          <a:solidFill>
                            <a:schemeClr val="bg1"/>
                          </a:solidFill>
                        </a:rPr>
                        <a:t>Project Timeline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0" lvl="4" indent="0" algn="l">
                        <a:spcBef>
                          <a:spcPts val="600"/>
                        </a:spcBef>
                        <a:spcAft>
                          <a:spcPts val="0"/>
                        </a:spcAft>
                        <a:buFont typeface="Arial" panose="020B0604020202020204" pitchFamily="34" charset="0"/>
                        <a:buNone/>
                      </a:pPr>
                      <a:r>
                        <a:rPr lang="en-US" sz="1800" kern="1200" dirty="0">
                          <a:solidFill>
                            <a:schemeClr val="tx1"/>
                          </a:solidFill>
                          <a:latin typeface="+mn-lt"/>
                          <a:ea typeface="+mn-ea"/>
                          <a:cs typeface="+mn-cs"/>
                        </a:rPr>
                        <a:t>2-year grant cycle</a:t>
                      </a:r>
                    </a:p>
                    <a:p>
                      <a:pPr marL="742950" lvl="5" indent="-285750" algn="l">
                        <a:spcBef>
                          <a:spcPts val="600"/>
                        </a:spcBef>
                        <a:spcAft>
                          <a:spcPts val="0"/>
                        </a:spcAft>
                        <a:buFont typeface="Arial" panose="020B0604020202020204" pitchFamily="34" charset="0"/>
                        <a:buChar char="•"/>
                      </a:pPr>
                      <a:r>
                        <a:rPr lang="en-US" sz="1800" kern="1200" dirty="0">
                          <a:solidFill>
                            <a:schemeClr val="tx1"/>
                          </a:solidFill>
                          <a:latin typeface="+mn-lt"/>
                          <a:ea typeface="+mn-ea"/>
                          <a:cs typeface="+mn-cs"/>
                        </a:rPr>
                        <a:t>Awards made in fall 2024</a:t>
                      </a:r>
                    </a:p>
                    <a:p>
                      <a:pPr marL="742950" lvl="5" indent="-285750" algn="l">
                        <a:spcBef>
                          <a:spcPts val="600"/>
                        </a:spcBef>
                        <a:spcAft>
                          <a:spcPts val="0"/>
                        </a:spcAft>
                        <a:buFont typeface="Arial" panose="020B0604020202020204" pitchFamily="34" charset="0"/>
                        <a:buChar char="•"/>
                      </a:pPr>
                      <a:r>
                        <a:rPr lang="en-US" sz="1800" kern="1200" dirty="0">
                          <a:solidFill>
                            <a:schemeClr val="tx1"/>
                          </a:solidFill>
                          <a:latin typeface="+mn-lt"/>
                          <a:ea typeface="+mn-ea"/>
                          <a:cs typeface="+mn-cs"/>
                        </a:rPr>
                        <a:t>Projects must be completed by June 30,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543606456"/>
                  </a:ext>
                </a:extLst>
              </a:tr>
              <a:tr h="2267247">
                <a:tc>
                  <a:txBody>
                    <a:bodyPr/>
                    <a:lstStyle/>
                    <a:p>
                      <a:pPr algn="ctr"/>
                      <a:r>
                        <a:rPr lang="en-US" sz="2000" b="1" dirty="0">
                          <a:solidFill>
                            <a:schemeClr val="bg1"/>
                          </a:solidFill>
                        </a:rPr>
                        <a:t>Eligible Use of Funds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0" lvl="4" indent="0" algn="l">
                        <a:spcBef>
                          <a:spcPts val="600"/>
                        </a:spcBef>
                        <a:spcAft>
                          <a:spcPts val="0"/>
                        </a:spcAft>
                        <a:buFont typeface="Arial" panose="020B0604020202020204" pitchFamily="34" charset="0"/>
                        <a:buNone/>
                      </a:pPr>
                      <a:r>
                        <a:rPr lang="en-US" sz="1800" b="0" kern="1200" dirty="0">
                          <a:solidFill>
                            <a:schemeClr val="tx1"/>
                          </a:solidFill>
                          <a:latin typeface="+mn-lt"/>
                          <a:ea typeface="+mn-ea"/>
                          <a:cs typeface="+mn-cs"/>
                        </a:rPr>
                        <a:t>Activities related to community planning may include, but are not limited to:</a:t>
                      </a:r>
                    </a:p>
                    <a:p>
                      <a:pPr marL="742950" lvl="5" indent="-285750" algn="l">
                        <a:spcBef>
                          <a:spcPts val="600"/>
                        </a:spcBef>
                        <a:spcAft>
                          <a:spcPts val="0"/>
                        </a:spcAft>
                        <a:buFont typeface="Arial" panose="020B0604020202020204" pitchFamily="34" charset="0"/>
                        <a:buChar char="•"/>
                      </a:pPr>
                      <a:r>
                        <a:rPr lang="en-US" sz="1800" b="0" kern="1200" dirty="0">
                          <a:solidFill>
                            <a:schemeClr val="tx1"/>
                          </a:solidFill>
                          <a:latin typeface="+mn-lt"/>
                          <a:ea typeface="+mn-ea"/>
                          <a:cs typeface="+mn-cs"/>
                        </a:rPr>
                        <a:t>Master Plan, Neighborhood Plan, Downtown Plan, Urban Renewal Plan, Housing Production Plan, Regional Plan, Corridor Plan</a:t>
                      </a:r>
                    </a:p>
                    <a:p>
                      <a:pPr marL="742950" lvl="5" indent="-285750" algn="l">
                        <a:spcBef>
                          <a:spcPts val="600"/>
                        </a:spcBef>
                        <a:spcAft>
                          <a:spcPts val="0"/>
                        </a:spcAft>
                        <a:buFont typeface="Arial" panose="020B0604020202020204" pitchFamily="34" charset="0"/>
                        <a:buChar char="•"/>
                      </a:pPr>
                      <a:r>
                        <a:rPr lang="en-US" sz="1800" b="0" kern="1200" dirty="0">
                          <a:solidFill>
                            <a:schemeClr val="tx1"/>
                          </a:solidFill>
                          <a:latin typeface="+mn-lt"/>
                          <a:ea typeface="+mn-ea"/>
                          <a:cs typeface="+mn-cs"/>
                        </a:rPr>
                        <a:t>Zoning revision to comply with Section 3A of MGL c.40A, comprehensive zoning review and revision</a:t>
                      </a:r>
                    </a:p>
                    <a:p>
                      <a:pPr marL="742950" lvl="5" indent="-285750" algn="l">
                        <a:spcBef>
                          <a:spcPts val="600"/>
                        </a:spcBef>
                        <a:spcAft>
                          <a:spcPts val="0"/>
                        </a:spcAft>
                        <a:buFont typeface="Arial" panose="020B0604020202020204" pitchFamily="34" charset="0"/>
                        <a:buChar char="•"/>
                      </a:pPr>
                      <a:r>
                        <a:rPr lang="en-US" sz="1800" b="0" kern="1200" dirty="0">
                          <a:solidFill>
                            <a:schemeClr val="tx1"/>
                          </a:solidFill>
                          <a:latin typeface="+mn-lt"/>
                          <a:ea typeface="+mn-ea"/>
                          <a:cs typeface="+mn-cs"/>
                        </a:rPr>
                        <a:t>Planning for housing such as Housing Feasibility Plan, Infrastructure Plan, Housing Site Master Plan, Housing Site Design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4327943"/>
                  </a:ext>
                </a:extLst>
              </a:tr>
              <a:tr h="991358">
                <a:tc>
                  <a:txBody>
                    <a:bodyPr/>
                    <a:lstStyle/>
                    <a:p>
                      <a:pPr algn="ctr"/>
                      <a:r>
                        <a:rPr lang="en-US" sz="2000" b="1">
                          <a:solidFill>
                            <a:schemeClr val="bg1"/>
                          </a:solidFill>
                        </a:rPr>
                        <a:t>Ineligible Activities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0" lvl="4" indent="0" algn="l">
                        <a:spcBef>
                          <a:spcPts val="600"/>
                        </a:spcBef>
                        <a:spcAft>
                          <a:spcPts val="0"/>
                        </a:spcAft>
                        <a:buFont typeface="Arial" panose="020B0604020202020204" pitchFamily="34" charset="0"/>
                        <a:buNone/>
                      </a:pPr>
                      <a:r>
                        <a:rPr lang="en-US" sz="1800" b="0" kern="1200" dirty="0">
                          <a:solidFill>
                            <a:schemeClr val="tx1"/>
                          </a:solidFill>
                          <a:latin typeface="+mn-lt"/>
                          <a:ea typeface="+mn-ea"/>
                          <a:cs typeface="+mn-cs"/>
                        </a:rPr>
                        <a:t>Cannot fund staff time or training</a:t>
                      </a:r>
                    </a:p>
                    <a:p>
                      <a:pPr marL="0" lvl="4" indent="0" algn="l">
                        <a:spcBef>
                          <a:spcPts val="600"/>
                        </a:spcBef>
                        <a:spcAft>
                          <a:spcPts val="0"/>
                        </a:spcAft>
                        <a:buFont typeface="Arial" panose="020B0604020202020204" pitchFamily="34" charset="0"/>
                        <a:buNone/>
                      </a:pPr>
                      <a:r>
                        <a:rPr lang="en-US" sz="1800" b="0" kern="1200" dirty="0">
                          <a:solidFill>
                            <a:schemeClr val="tx1"/>
                          </a:solidFill>
                          <a:latin typeface="+mn-lt"/>
                          <a:ea typeface="+mn-ea"/>
                          <a:cs typeface="+mn-cs"/>
                        </a:rPr>
                        <a:t>Applicants with locally adopted growth limitations or housing or infrastructure moratoria are ineligible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3319532452"/>
                  </a:ext>
                </a:extLst>
              </a:tr>
            </a:tbl>
          </a:graphicData>
        </a:graphic>
      </p:graphicFrame>
    </p:spTree>
    <p:extLst>
      <p:ext uri="{BB962C8B-B14F-4D97-AF65-F5344CB8AC3E}">
        <p14:creationId xmlns:p14="http://schemas.microsoft.com/office/powerpoint/2010/main" val="3322238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How To Be Competitive</a:t>
            </a:r>
          </a:p>
        </p:txBody>
      </p:sp>
      <p:sp>
        <p:nvSpPr>
          <p:cNvPr id="3" name="Content Placeholder 2">
            <a:extLst>
              <a:ext uri="{FF2B5EF4-FFF2-40B4-BE49-F238E27FC236}">
                <a16:creationId xmlns:a16="http://schemas.microsoft.com/office/drawing/2014/main" id="{E3E6AABC-5F61-4E1A-A4C3-0A52FDF0D3FB}"/>
              </a:ext>
            </a:extLst>
          </p:cNvPr>
          <p:cNvSpPr>
            <a:spLocks noGrp="1"/>
          </p:cNvSpPr>
          <p:nvPr>
            <p:ph sz="quarter" idx="13"/>
          </p:nvPr>
        </p:nvSpPr>
        <p:spPr>
          <a:xfrm>
            <a:off x="462684" y="1453749"/>
            <a:ext cx="11267761" cy="5294523"/>
          </a:xfrm>
        </p:spPr>
        <p:txBody>
          <a:bodyPr/>
          <a:lstStyle/>
          <a:p>
            <a:pPr marL="0" indent="0">
              <a:buNone/>
            </a:pPr>
            <a:r>
              <a:rPr lang="en-US" b="1" dirty="0"/>
              <a:t>Key information to consider</a:t>
            </a:r>
          </a:p>
          <a:p>
            <a:pPr lvl="1"/>
            <a:r>
              <a:rPr lang="en-US" sz="1800" dirty="0">
                <a:latin typeface="+mn-lt"/>
              </a:rPr>
              <a:t>Is the project best achieved as a full project within one grant cycle or as a phased approach?</a:t>
            </a:r>
          </a:p>
          <a:p>
            <a:pPr lvl="1"/>
            <a:r>
              <a:rPr lang="en-US" sz="1800" dirty="0">
                <a:latin typeface="+mn-lt"/>
              </a:rPr>
              <a:t>Guidelines include scoring rubric: How can you maximize all possible points?</a:t>
            </a:r>
          </a:p>
          <a:p>
            <a:pPr lvl="2"/>
            <a:r>
              <a:rPr lang="en-US" sz="1800" dirty="0">
                <a:latin typeface="+mn-lt"/>
              </a:rPr>
              <a:t>Note: Awards will take score, regional diversity, previous support from EOHLC, first time grant recipients, and alignment with priorities of the Secretary into account.</a:t>
            </a:r>
            <a:endParaRPr lang="en-US" sz="1800" dirty="0"/>
          </a:p>
          <a:p>
            <a:pPr marL="0" indent="0">
              <a:buNone/>
            </a:pPr>
            <a:r>
              <a:rPr lang="en-US" b="1" dirty="0"/>
              <a:t>Full application questions to pay attention to</a:t>
            </a:r>
          </a:p>
          <a:p>
            <a:pPr lvl="1"/>
            <a:r>
              <a:rPr lang="en-US" sz="1800" dirty="0">
                <a:latin typeface="+mn-lt"/>
              </a:rPr>
              <a:t>2.6. Project Need: Show, not just tell, the need </a:t>
            </a:r>
            <a:r>
              <a:rPr lang="en-US" sz="1800" u="sng" dirty="0">
                <a:latin typeface="+mn-lt"/>
              </a:rPr>
              <a:t>specific to your community</a:t>
            </a:r>
            <a:endParaRPr lang="en-US" sz="1800" dirty="0">
              <a:latin typeface="+mn-lt"/>
            </a:endParaRPr>
          </a:p>
          <a:p>
            <a:pPr lvl="1"/>
            <a:r>
              <a:rPr lang="en-US" sz="1800" dirty="0">
                <a:latin typeface="+mn-lt"/>
              </a:rPr>
              <a:t>2.14. Community Description and Engagement Plan: Robust community engagement plans with clear path to implementation</a:t>
            </a:r>
          </a:p>
          <a:p>
            <a:pPr lvl="1"/>
            <a:r>
              <a:rPr lang="en-US" sz="1800" dirty="0">
                <a:latin typeface="+mn-lt"/>
              </a:rPr>
              <a:t>2.16. Progress to Date: Include descriptions of recently implemented local ordinances or bylaws that directly impact this project</a:t>
            </a:r>
          </a:p>
          <a:p>
            <a:pPr lvl="1"/>
            <a:r>
              <a:rPr lang="en-US" sz="1800" dirty="0">
                <a:latin typeface="+mn-lt"/>
              </a:rPr>
              <a:t>2.20. Project Impacts: Provide best estimates for housing outcomes (if possible)</a:t>
            </a:r>
            <a:endParaRPr lang="en-US" sz="1800" dirty="0"/>
          </a:p>
          <a:p>
            <a:pPr marL="0" indent="0">
              <a:buNone/>
            </a:pPr>
            <a:r>
              <a:rPr lang="en-US" b="1" dirty="0"/>
              <a:t>Expected attachments</a:t>
            </a:r>
          </a:p>
          <a:p>
            <a:pPr lvl="1"/>
            <a:r>
              <a:rPr lang="en-US" sz="1800" dirty="0">
                <a:latin typeface="+mn-lt"/>
              </a:rPr>
              <a:t>2.11. Consultant/Contractor Cost Estimate</a:t>
            </a:r>
          </a:p>
          <a:p>
            <a:pPr lvl="1"/>
            <a:r>
              <a:rPr lang="en-US" sz="1800" dirty="0">
                <a:latin typeface="+mn-lt"/>
              </a:rPr>
              <a:t>2.12. Project Location Map</a:t>
            </a:r>
          </a:p>
        </p:txBody>
      </p:sp>
    </p:spTree>
    <p:extLst>
      <p:ext uri="{BB962C8B-B14F-4D97-AF65-F5344CB8AC3E}">
        <p14:creationId xmlns:p14="http://schemas.microsoft.com/office/powerpoint/2010/main" val="814654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Successful Application Example #1</a:t>
            </a:r>
          </a:p>
        </p:txBody>
      </p:sp>
      <p:graphicFrame>
        <p:nvGraphicFramePr>
          <p:cNvPr id="5" name="Table 4">
            <a:extLst>
              <a:ext uri="{FF2B5EF4-FFF2-40B4-BE49-F238E27FC236}">
                <a16:creationId xmlns:a16="http://schemas.microsoft.com/office/drawing/2014/main" id="{8D2F9C98-2070-4104-8270-F8DBDB0B4393}"/>
              </a:ext>
            </a:extLst>
          </p:cNvPr>
          <p:cNvGraphicFramePr>
            <a:graphicFrameLocks noGrp="1"/>
          </p:cNvGraphicFramePr>
          <p:nvPr>
            <p:extLst>
              <p:ext uri="{D42A27DB-BD31-4B8C-83A1-F6EECF244321}">
                <p14:modId xmlns:p14="http://schemas.microsoft.com/office/powerpoint/2010/main" val="3671374256"/>
              </p:ext>
            </p:extLst>
          </p:nvPr>
        </p:nvGraphicFramePr>
        <p:xfrm>
          <a:off x="347382" y="1497675"/>
          <a:ext cx="7617087" cy="4851988"/>
        </p:xfrm>
        <a:graphic>
          <a:graphicData uri="http://schemas.openxmlformats.org/drawingml/2006/table">
            <a:tbl>
              <a:tblPr firstRow="1" bandRow="1">
                <a:tableStyleId>{2D5ABB26-0587-4C30-8999-92F81FD0307C}</a:tableStyleId>
              </a:tblPr>
              <a:tblGrid>
                <a:gridCol w="1782307">
                  <a:extLst>
                    <a:ext uri="{9D8B030D-6E8A-4147-A177-3AD203B41FA5}">
                      <a16:colId xmlns:a16="http://schemas.microsoft.com/office/drawing/2014/main" val="1413125183"/>
                    </a:ext>
                  </a:extLst>
                </a:gridCol>
                <a:gridCol w="5834780">
                  <a:extLst>
                    <a:ext uri="{9D8B030D-6E8A-4147-A177-3AD203B41FA5}">
                      <a16:colId xmlns:a16="http://schemas.microsoft.com/office/drawing/2014/main" val="1715056663"/>
                    </a:ext>
                  </a:extLst>
                </a:gridCol>
              </a:tblGrid>
              <a:tr h="554308">
                <a:tc>
                  <a:txBody>
                    <a:bodyPr/>
                    <a:lstStyle/>
                    <a:p>
                      <a:r>
                        <a:rPr lang="en-US" b="1"/>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dirty="0"/>
                        <a:t>Franklin (FY22)</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2125463">
                <a:tc>
                  <a:txBody>
                    <a:bodyPr/>
                    <a:lstStyle/>
                    <a:p>
                      <a:r>
                        <a:rPr lang="en-US" b="1" dirty="0"/>
                        <a:t>Project Description:</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i="1" dirty="0"/>
                        <a:t>Zoning Review/Updates</a:t>
                      </a:r>
                    </a:p>
                    <a:p>
                      <a:r>
                        <a:rPr lang="en-US" dirty="0"/>
                        <a:t>The Town will complete a zoning audit with a substantial public engagement process, and develop zoning bylaw amendments to modernize and update their zoning bylaw. The Proposed Project will assure Franklin’s Zoning Bylaw reflects current best zoning practices and planning concepts and increase economic activity &amp; the number of affordable housing units in the project area. </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1870407">
                <a:tc>
                  <a:txBody>
                    <a:bodyPr/>
                    <a:lstStyle/>
                    <a:p>
                      <a:r>
                        <a:rPr lang="en-US" b="1"/>
                        <a:t>What Made the Project Successful:</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dirty="0"/>
                        <a:t>Documented evidence of progress to date</a:t>
                      </a:r>
                    </a:p>
                    <a:p>
                      <a:pPr marL="285750" indent="-285750">
                        <a:buFont typeface="Arial" panose="020B0604020202020204" pitchFamily="34" charset="0"/>
                        <a:buChar char="•"/>
                      </a:pPr>
                      <a:r>
                        <a:rPr lang="en-US" dirty="0"/>
                        <a:t>Detailed scope of work</a:t>
                      </a:r>
                    </a:p>
                    <a:p>
                      <a:pPr marL="285750" indent="-285750">
                        <a:buFont typeface="Arial" panose="020B0604020202020204" pitchFamily="34" charset="0"/>
                        <a:buChar char="•"/>
                      </a:pPr>
                      <a:r>
                        <a:rPr lang="en-US" dirty="0"/>
                        <a:t>Clear leadership with proven track record to execute project</a:t>
                      </a:r>
                    </a:p>
                    <a:p>
                      <a:pPr marL="285750" indent="-285750">
                        <a:buFont typeface="Arial" panose="020B0604020202020204" pitchFamily="34" charset="0"/>
                        <a:buChar char="•"/>
                      </a:pPr>
                      <a:r>
                        <a:rPr lang="en-US" dirty="0"/>
                        <a:t>Project feasible within grant timeline and ready to start soon upon award</a:t>
                      </a:r>
                    </a:p>
                    <a:p>
                      <a:pPr marL="285750" indent="-285750">
                        <a:buFont typeface="Arial" panose="020B0604020202020204" pitchFamily="34" charset="0"/>
                        <a:buChar char="•"/>
                      </a:pPr>
                      <a:r>
                        <a:rPr lang="en-US" dirty="0"/>
                        <a:t>Feasible and defensible cost</a:t>
                      </a: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pic>
        <p:nvPicPr>
          <p:cNvPr id="4" name="Picture 3">
            <a:extLst>
              <a:ext uri="{FF2B5EF4-FFF2-40B4-BE49-F238E27FC236}">
                <a16:creationId xmlns:a16="http://schemas.microsoft.com/office/drawing/2014/main" id="{3B768144-BF70-AEE7-9481-31B379292953}"/>
              </a:ext>
            </a:extLst>
          </p:cNvPr>
          <p:cNvPicPr>
            <a:picLocks noChangeAspect="1"/>
          </p:cNvPicPr>
          <p:nvPr/>
        </p:nvPicPr>
        <p:blipFill>
          <a:blip r:embed="rId2"/>
          <a:stretch>
            <a:fillRect/>
          </a:stretch>
        </p:blipFill>
        <p:spPr>
          <a:xfrm>
            <a:off x="8036075" y="2525919"/>
            <a:ext cx="3963826" cy="2142167"/>
          </a:xfrm>
          <a:prstGeom prst="rect">
            <a:avLst/>
          </a:prstGeom>
        </p:spPr>
      </p:pic>
      <p:sp>
        <p:nvSpPr>
          <p:cNvPr id="6" name="TextBox 5">
            <a:extLst>
              <a:ext uri="{FF2B5EF4-FFF2-40B4-BE49-F238E27FC236}">
                <a16:creationId xmlns:a16="http://schemas.microsoft.com/office/drawing/2014/main" id="{6DB82A63-0172-67C5-D733-7136AFD7D363}"/>
              </a:ext>
            </a:extLst>
          </p:cNvPr>
          <p:cNvSpPr txBox="1"/>
          <p:nvPr/>
        </p:nvSpPr>
        <p:spPr>
          <a:xfrm>
            <a:off x="7871566" y="4668086"/>
            <a:ext cx="4292844" cy="36933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a:solidFill>
                  <a:srgbClr val="2E3558"/>
                </a:solidFill>
                <a:hlinkClick r:id="rId3"/>
              </a:rPr>
              <a:t>Learn more about the “Franklin for All” plan</a:t>
            </a:r>
            <a:endParaRPr lang="en-US">
              <a:solidFill>
                <a:srgbClr val="2E3558"/>
              </a:solidFill>
            </a:endParaRPr>
          </a:p>
        </p:txBody>
      </p:sp>
    </p:spTree>
    <p:extLst>
      <p:ext uri="{BB962C8B-B14F-4D97-AF65-F5344CB8AC3E}">
        <p14:creationId xmlns:p14="http://schemas.microsoft.com/office/powerpoint/2010/main" val="3197768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Successful Application Example #2</a:t>
            </a:r>
          </a:p>
        </p:txBody>
      </p:sp>
      <p:graphicFrame>
        <p:nvGraphicFramePr>
          <p:cNvPr id="5" name="Table 4">
            <a:extLst>
              <a:ext uri="{FF2B5EF4-FFF2-40B4-BE49-F238E27FC236}">
                <a16:creationId xmlns:a16="http://schemas.microsoft.com/office/drawing/2014/main" id="{8D2F9C98-2070-4104-8270-F8DBDB0B4393}"/>
              </a:ext>
            </a:extLst>
          </p:cNvPr>
          <p:cNvGraphicFramePr>
            <a:graphicFrameLocks noGrp="1"/>
          </p:cNvGraphicFramePr>
          <p:nvPr>
            <p:extLst>
              <p:ext uri="{D42A27DB-BD31-4B8C-83A1-F6EECF244321}">
                <p14:modId xmlns:p14="http://schemas.microsoft.com/office/powerpoint/2010/main" val="3192169851"/>
              </p:ext>
            </p:extLst>
          </p:nvPr>
        </p:nvGraphicFramePr>
        <p:xfrm>
          <a:off x="598716" y="1604844"/>
          <a:ext cx="8289431" cy="3975267"/>
        </p:xfrm>
        <a:graphic>
          <a:graphicData uri="http://schemas.openxmlformats.org/drawingml/2006/table">
            <a:tbl>
              <a:tblPr firstRow="1" bandRow="1">
                <a:tableStyleId>{2D5ABB26-0587-4C30-8999-92F81FD0307C}</a:tableStyleId>
              </a:tblPr>
              <a:tblGrid>
                <a:gridCol w="1939627">
                  <a:extLst>
                    <a:ext uri="{9D8B030D-6E8A-4147-A177-3AD203B41FA5}">
                      <a16:colId xmlns:a16="http://schemas.microsoft.com/office/drawing/2014/main" val="1413125183"/>
                    </a:ext>
                  </a:extLst>
                </a:gridCol>
                <a:gridCol w="6349804">
                  <a:extLst>
                    <a:ext uri="{9D8B030D-6E8A-4147-A177-3AD203B41FA5}">
                      <a16:colId xmlns:a16="http://schemas.microsoft.com/office/drawing/2014/main" val="1715056663"/>
                    </a:ext>
                  </a:extLst>
                </a:gridCol>
              </a:tblGrid>
              <a:tr h="434326">
                <a:tc>
                  <a:txBody>
                    <a:bodyPr/>
                    <a:lstStyle/>
                    <a:p>
                      <a:r>
                        <a:rPr lang="en-US" b="1" dirty="0"/>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dirty="0"/>
                        <a:t>Leverett (FY23)</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803581">
                <a:tc>
                  <a:txBody>
                    <a:bodyPr/>
                    <a:lstStyle/>
                    <a:p>
                      <a:r>
                        <a:rPr lang="en-US" b="1" dirty="0"/>
                        <a:t>Project Description:</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i="0" dirty="0"/>
                        <a:t>The Town of Leverett will implement the second of two phases in developing a Comprehensive Plan for Leverett. For the second phase, a steering group and expert consultant will guide community engagement through visioning sessions and focus groups and synthesize outputs to present options to residents for consideration.</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1450217">
                <a:tc>
                  <a:txBody>
                    <a:bodyPr/>
                    <a:lstStyle/>
                    <a:p>
                      <a:r>
                        <a:rPr lang="en-US" b="1" dirty="0"/>
                        <a:t>What Made the Project Successful:</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dirty="0"/>
                        <a:t>Project need clearly described and evidence of locally defined and documented needs</a:t>
                      </a:r>
                    </a:p>
                    <a:p>
                      <a:pPr marL="285750" indent="-285750">
                        <a:buFont typeface="Arial" panose="020B0604020202020204" pitchFamily="34" charset="0"/>
                        <a:buChar char="•"/>
                      </a:pPr>
                      <a:r>
                        <a:rPr lang="en-US" dirty="0"/>
                        <a:t>Commitment to date shown via phased approach</a:t>
                      </a:r>
                    </a:p>
                    <a:p>
                      <a:pPr marL="285750" indent="-285750">
                        <a:buFont typeface="Arial" panose="020B0604020202020204" pitchFamily="34" charset="0"/>
                        <a:buChar char="•"/>
                      </a:pPr>
                      <a:r>
                        <a:rPr lang="en-US" dirty="0"/>
                        <a:t>Well-articulated objectives that showcase clear implementation path forward</a:t>
                      </a:r>
                    </a:p>
                    <a:p>
                      <a:pPr marL="285750" indent="-285750">
                        <a:buFont typeface="Arial" panose="020B0604020202020204" pitchFamily="34" charset="0"/>
                        <a:buChar char="•"/>
                      </a:pPr>
                      <a:endParaRPr lang="en-US"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sp>
        <p:nvSpPr>
          <p:cNvPr id="3" name="TextBox 2">
            <a:extLst>
              <a:ext uri="{FF2B5EF4-FFF2-40B4-BE49-F238E27FC236}">
                <a16:creationId xmlns:a16="http://schemas.microsoft.com/office/drawing/2014/main" id="{3946603C-EDD8-939F-8048-BE183E17A5E6}"/>
              </a:ext>
            </a:extLst>
          </p:cNvPr>
          <p:cNvSpPr txBox="1"/>
          <p:nvPr/>
        </p:nvSpPr>
        <p:spPr>
          <a:xfrm>
            <a:off x="8780326" y="5068490"/>
            <a:ext cx="3046787" cy="646331"/>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a:solidFill>
                  <a:srgbClr val="2E3558"/>
                </a:solidFill>
                <a:hlinkClick r:id="rId2"/>
              </a:rPr>
              <a:t>Learn more about Leverett’s ongoing efforts</a:t>
            </a:r>
            <a:endParaRPr lang="en-US">
              <a:solidFill>
                <a:srgbClr val="2E3558"/>
              </a:solidFill>
            </a:endParaRPr>
          </a:p>
        </p:txBody>
      </p:sp>
      <p:pic>
        <p:nvPicPr>
          <p:cNvPr id="1026" name="Picture 2" descr="Leverett Town Seal">
            <a:extLst>
              <a:ext uri="{FF2B5EF4-FFF2-40B4-BE49-F238E27FC236}">
                <a16:creationId xmlns:a16="http://schemas.microsoft.com/office/drawing/2014/main" id="{87BECD65-4307-A962-585F-B60895F70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0316" y="2521681"/>
            <a:ext cx="2546809" cy="254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649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01o6bEDgEzpJZL6TiKGh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c0Y3TUtAWCEyVgouIKpJc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2_mRzxFn2ndc3EF2bQwTA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56gXZgMbD3Hhifkgaog9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ts3_zEYHNMM.i9u1UIDlv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qPnVO5tPQHBrguEcizxj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ZVQ2DWeAMXaWqP_Yswg2t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r4LL0l1R4du6IuOHm27D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zlV6MgwjgHHt3Jux.3Ho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qK297gJAX7uBE20QM2CDI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d6moBDbXqpfZrWvQ0eF7q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EqS4ZXSCT80CMpuhVSLvs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9oVUxidkXTkcaFBmN4UH0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Zcp78DyTKuYK0RoVRdtOu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nWL4Ua_lei.ijPaO9v3tw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9orhrDNns92i8GAiNGiTO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eUzdYKEkiSx7UbFHW3Dvn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4pk7SfZdhqGksTnYeijlX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JrQQirX1h9tNvKrB12aeT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lXDcbLvQ_O3eG3pQs8SQK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JShqmB8oMKGJ2Z1tPNoik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P5Dmb.QtX0cefE3peKdMY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0xECdEVv3liOru1YNuY4R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fod8pcatJjsNG5GxFtrD2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3TID_0JSrt6jrfaaNtdkI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8WT_BXsiDPIolonTpP0Zg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txuBgrlii3MLJbTNBgVw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QABU8dNMhYZ3cFgO1bF5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sQnssRPdsWArwmFLcLx2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ON3AhFq_sTCZ2pD5WL69L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96NFRb0xjQ3NueeVOW5gq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gek42uTJkqPB5_gbtORYc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PushTMARfdn4o5o13uRqe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w4OhNXgWJo0gY2TbFZgAY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14_E8mg3F4ndjktv6CTef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aoc.f3w60ZJRjWrS5n.W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o6XMKahlfm6HDGKU0pOW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BTA Grid 16: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69E"/>
        </a:solidFill>
        <a:ln w="9525" cap="rnd" cmpd="sng" algn="ctr">
          <a:solidFill>
            <a:srgbClr val="00269E"/>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3EC507CF3D814C891D1408D57845A8" ma:contentTypeVersion="15" ma:contentTypeDescription="Create a new document." ma:contentTypeScope="" ma:versionID="b0048444fbcbe36c562be25288eb7d2d">
  <xsd:schema xmlns:xsd="http://www.w3.org/2001/XMLSchema" xmlns:xs="http://www.w3.org/2001/XMLSchema" xmlns:p="http://schemas.microsoft.com/office/2006/metadata/properties" xmlns:ns2="e1196768-4157-4d80-b3c6-79cf9493a5fe" xmlns:ns3="5f8eec94-f1e8-4333-9199-0fcb2e707b9d" targetNamespace="http://schemas.microsoft.com/office/2006/metadata/properties" ma:root="true" ma:fieldsID="cd0d80345393a278978358a08207d55c" ns2:_="" ns3:_="">
    <xsd:import namespace="e1196768-4157-4d80-b3c6-79cf9493a5fe"/>
    <xsd:import namespace="5f8eec94-f1e8-4333-9199-0fcb2e707b9d"/>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96768-4157-4d80-b3c6-79cf9493a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eec94-f1e8-4333-9199-0fcb2e707b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81b5905-22af-45a9-86d7-a1f9675fe683}" ma:internalName="TaxCatchAll" ma:showField="CatchAllData" ma:web="5f8eec94-f1e8-4333-9199-0fcb2e707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196768-4157-4d80-b3c6-79cf9493a5fe">
      <Terms xmlns="http://schemas.microsoft.com/office/infopath/2007/PartnerControls"/>
    </lcf76f155ced4ddcb4097134ff3c332f>
    <TaxCatchAll xmlns="5f8eec94-f1e8-4333-9199-0fcb2e707b9d" xsi:nil="true"/>
    <SharedWithUsers xmlns="5f8eec94-f1e8-4333-9199-0fcb2e707b9d">
      <UserInfo>
        <DisplayName>Kluchman, Chris (EOHLC)</DisplayName>
        <AccountId>61</AccountId>
        <AccountType/>
      </UserInfo>
      <UserInfo>
        <DisplayName>Bell, McKenzie (EOHLC)</DisplayName>
        <AccountId>957</AccountId>
        <AccountType/>
      </UserInfo>
      <UserInfo>
        <DisplayName>Zamborlini, Filipe (EOHLC)</DisplayName>
        <AccountId>80</AccountId>
        <AccountType/>
      </UserInfo>
    </SharedWithUsers>
  </documentManagement>
</p:properties>
</file>

<file path=customXml/itemProps1.xml><?xml version="1.0" encoding="utf-8"?>
<ds:datastoreItem xmlns:ds="http://schemas.openxmlformats.org/officeDocument/2006/customXml" ds:itemID="{B573FBDD-3636-4A17-920A-B9A3594B851F}">
  <ds:schemaRefs>
    <ds:schemaRef ds:uri="http://schemas.microsoft.com/sharepoint/v3/contenttype/forms"/>
  </ds:schemaRefs>
</ds:datastoreItem>
</file>

<file path=customXml/itemProps2.xml><?xml version="1.0" encoding="utf-8"?>
<ds:datastoreItem xmlns:ds="http://schemas.openxmlformats.org/officeDocument/2006/customXml" ds:itemID="{55A2F267-B555-45D4-810A-6F9CAC2D6312}"/>
</file>

<file path=customXml/itemProps3.xml><?xml version="1.0" encoding="utf-8"?>
<ds:datastoreItem xmlns:ds="http://schemas.openxmlformats.org/officeDocument/2006/customXml" ds:itemID="{87E90527-A20D-43B5-B396-470DFA14DE2E}">
  <ds:schemaRefs>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7b83dbe2-6fd2-449a-a932-0d75829bf641"/>
    <ds:schemaRef ds:uri="http://schemas.microsoft.com/office/2006/metadata/properties"/>
    <ds:schemaRef ds:uri="284a69f8-a849-4d4f-929d-22bdf9b66af6"/>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462</TotalTime>
  <Words>1764</Words>
  <Application>Microsoft Office PowerPoint</Application>
  <PresentationFormat>Widescreen</PresentationFormat>
  <Paragraphs>219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MBTA Grid 16:9</vt:lpstr>
      <vt:lpstr>Community Planning Grant Program  Guidance Webinar</vt:lpstr>
      <vt:lpstr>Road Map</vt:lpstr>
      <vt:lpstr>What is the Community One Stop for Growth?</vt:lpstr>
      <vt:lpstr>Community Planning Grant Program Overview</vt:lpstr>
      <vt:lpstr>Where Does CP Fit in the One Stop?</vt:lpstr>
      <vt:lpstr>Important Project Parameters</vt:lpstr>
      <vt:lpstr>How To Be Competitive</vt:lpstr>
      <vt:lpstr>Successful Application Example #1</vt:lpstr>
      <vt:lpstr>Successful Application Example #2</vt:lpstr>
      <vt:lpstr>Successful Application Example #3</vt:lpstr>
      <vt:lpstr>Completing the Full Application</vt:lpstr>
      <vt:lpstr>FY25 Round Timeline</vt:lpstr>
      <vt:lpstr>Opportunities for Guidance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Guidance Webinar</dc:title>
  <dc:creator>Shannon, Patrick (EOED)</dc:creator>
  <cp:lastModifiedBy>Kluchman, Chris (EOHLC)</cp:lastModifiedBy>
  <cp:revision>5</cp:revision>
  <dcterms:created xsi:type="dcterms:W3CDTF">2023-11-01T17:03:17Z</dcterms:created>
  <dcterms:modified xsi:type="dcterms:W3CDTF">2024-02-05T13:10:42Z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0x010100F75741674DAB3C4A91D4D4EAF8471F21</vt:lpwstr>
  </property>
  <property fmtid="{D5CDD505-2E9C-101B-9397-08002B2CF9AE}" pid="3" name="MediaServiceImageTags">
    <vt:lpwstr/>
  </property>
</Properties>
</file>