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8" r:id="rId3"/>
    <p:sldId id="258" r:id="rId4"/>
    <p:sldId id="270" r:id="rId5"/>
    <p:sldId id="257" r:id="rId6"/>
    <p:sldId id="259" r:id="rId7"/>
    <p:sldId id="271" r:id="rId8"/>
    <p:sldId id="273" r:id="rId9"/>
    <p:sldId id="260" r:id="rId10"/>
    <p:sldId id="261" r:id="rId11"/>
    <p:sldId id="262" r:id="rId12"/>
    <p:sldId id="265" r:id="rId13"/>
    <p:sldId id="263" r:id="rId14"/>
    <p:sldId id="266" r:id="rId15"/>
    <p:sldId id="274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83" autoAdjust="0"/>
  </p:normalViewPr>
  <p:slideViewPr>
    <p:cSldViewPr>
      <p:cViewPr>
        <p:scale>
          <a:sx n="90" d="100"/>
          <a:sy n="90" d="100"/>
        </p:scale>
        <p:origin x="-80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4E07A-3944-4CB0-9F34-4F78C9F6AE6B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E1040-DC52-4B2C-A41C-D9012BE4C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52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Workforce Opportunity and Innovation Act was signed into law by President Obama on July 22, 2014.  </a:t>
            </a:r>
          </a:p>
          <a:p>
            <a:r>
              <a:rPr lang="en-US" dirty="0" smtClean="0"/>
              <a:t>The law requires the 6 mandatory programs to report out</a:t>
            </a:r>
            <a:r>
              <a:rPr lang="en-US" baseline="0" dirty="0" smtClean="0"/>
              <a:t> on the effectiveness serving employers.</a:t>
            </a:r>
          </a:p>
          <a:p>
            <a:r>
              <a:rPr lang="en-US" baseline="0" dirty="0" smtClean="0"/>
              <a:t>The 6 mandatory programs are WIOA Title I (Adult, Dislocated Worker and Youth), Title III (Wagner-</a:t>
            </a:r>
            <a:r>
              <a:rPr lang="en-US" baseline="0" dirty="0" err="1" smtClean="0"/>
              <a:t>Peyser</a:t>
            </a:r>
            <a:r>
              <a:rPr lang="en-US" baseline="0" dirty="0" smtClean="0"/>
              <a:t>), Adult Education and Literacy Act programs, 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Rehabilitation Act Title I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programs administered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baseline="0" dirty="0" smtClean="0"/>
          </a:p>
          <a:p>
            <a:r>
              <a:rPr lang="en-US" dirty="0" smtClean="0"/>
              <a:t>We understand</a:t>
            </a:r>
            <a:r>
              <a:rPr lang="en-US" baseline="0" dirty="0" smtClean="0"/>
              <a:t> that there are many organizations throughout the workforce development system that serve employers and decided to include all of the partners to be a part of this integrated business services team.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15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977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order to become one team</a:t>
            </a:r>
            <a:r>
              <a:rPr lang="en-US" baseline="0" dirty="0" smtClean="0"/>
              <a:t> we need to develop relationships across partner program and with businesses.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92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1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Business</a:t>
            </a:r>
            <a:r>
              <a:rPr lang="en-US" baseline="0" dirty="0" smtClean="0"/>
              <a:t> Services Representatives from the 5 regional Workforce Development Boards, DOL (Wagner-</a:t>
            </a:r>
            <a:r>
              <a:rPr lang="en-US" baseline="0" dirty="0" err="1" smtClean="0"/>
              <a:t>Peyser</a:t>
            </a:r>
            <a:r>
              <a:rPr lang="en-US" baseline="0" dirty="0" smtClean="0"/>
              <a:t>, Apprenticeship, Rapid Response, Shared Work and </a:t>
            </a:r>
            <a:r>
              <a:rPr lang="en-US" sz="1200" b="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Local Veterans’ Employment Representatives/LVERS), Department of Economic and Community Development (DECD), Adult</a:t>
            </a:r>
            <a:r>
              <a:rPr lang="en-US" sz="1200" b="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Education and the community college and state university systems have been invited to attend the kick-off training scheduled for 6/29/17.</a:t>
            </a:r>
            <a:r>
              <a:rPr lang="en-US" sz="1200" b="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b="0" u="none" baseline="0" dirty="0" smtClean="0"/>
              <a:t> </a:t>
            </a:r>
            <a:endParaRPr lang="en-US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11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employer</a:t>
            </a:r>
            <a:r>
              <a:rPr lang="en-US" baseline="0" dirty="0" smtClean="0"/>
              <a:t> guide will also be used as a tool for the Business Services Representatives throughout the workforce development system. </a:t>
            </a:r>
          </a:p>
          <a:p>
            <a:r>
              <a:rPr lang="en-US" dirty="0" smtClean="0"/>
              <a:t>Hard</a:t>
            </a:r>
            <a:r>
              <a:rPr lang="en-US" baseline="0" dirty="0" smtClean="0"/>
              <a:t> copies of the resource guide will be available.</a:t>
            </a:r>
          </a:p>
          <a:p>
            <a:r>
              <a:rPr lang="en-US" baseline="0" dirty="0" smtClean="0"/>
              <a:t>However, in an effort to become more lean, CTDOL will be distributing the guide electronically.</a:t>
            </a:r>
          </a:p>
          <a:p>
            <a:r>
              <a:rPr lang="en-US" baseline="0" dirty="0" smtClean="0"/>
              <a:t>The link to the employer guide will be provided to newly registered employers upon registering with CTDOL and after creating successfully creating an account in </a:t>
            </a:r>
            <a:r>
              <a:rPr lang="en-US" baseline="0" dirty="0" err="1" smtClean="0"/>
              <a:t>CTHires</a:t>
            </a:r>
            <a:r>
              <a:rPr lang="en-US" baseline="0" dirty="0" smtClean="0"/>
              <a:t> and being improved. </a:t>
            </a:r>
          </a:p>
          <a:p>
            <a:r>
              <a:rPr lang="en-US" baseline="0" dirty="0" smtClean="0"/>
              <a:t>For existing employers, which is over 100,000, they will receive the link to the guide in their annual unemployment tax rate notice mailed at the end of each calendar year.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E1040-DC52-4B2C-A41C-D9012BE4C5F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32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FFD876-2035-41F2-A6CE-CDC6519879A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938482-DEC3-4005-AB6A-11F7A3D40D2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bridget.kemmling@ct.gov" TargetMode="External"/><Relationship Id="rId2" Type="http://schemas.openxmlformats.org/officeDocument/2006/relationships/hyperlink" Target="mailto:linda.ladas@ct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50"/>
            <a:ext cx="77724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Connecticut’s Collaboration with Massachusetts</a:t>
            </a:r>
            <a:r>
              <a:rPr lang="en-US" sz="4800" dirty="0" smtClean="0"/>
              <a:t>	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43250"/>
            <a:ext cx="7854696" cy="87835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Linda Ladas &amp; Bridget Kemmling</a:t>
            </a:r>
          </a:p>
          <a:p>
            <a:pPr algn="ctr"/>
            <a:r>
              <a:rPr lang="en-US" dirty="0" smtClean="0"/>
              <a:t>CT Department of Labor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73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AGENDA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BUSINESS ENGAGEMENT TRAINING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8229600" cy="3280172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200"/>
              </a:spcBef>
            </a:pPr>
            <a:endParaRPr lang="en-US" sz="800" dirty="0"/>
          </a:p>
          <a:p>
            <a:pPr lvl="0">
              <a:spcBef>
                <a:spcPts val="120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Vision of Business Services </a:t>
            </a:r>
            <a:r>
              <a:rPr lang="en-US" sz="2400" dirty="0" smtClean="0"/>
              <a:t>Under </a:t>
            </a:r>
            <a:r>
              <a:rPr lang="en-US" sz="2400" dirty="0"/>
              <a:t>WIOA  </a:t>
            </a:r>
            <a:endParaRPr lang="en-US" sz="2400" dirty="0" smtClean="0"/>
          </a:p>
          <a:p>
            <a:pPr lvl="0">
              <a:spcBef>
                <a:spcPts val="1200"/>
              </a:spcBef>
            </a:pPr>
            <a:r>
              <a:rPr lang="en-US" sz="2400" dirty="0" smtClean="0"/>
              <a:t>Business </a:t>
            </a:r>
            <a:r>
              <a:rPr lang="en-US" sz="2400" dirty="0"/>
              <a:t>Services Roles &amp; Relationships	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Four Primary Roles for Business Staff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dirty="0"/>
              <a:t>Building Relationships with the Business Community</a:t>
            </a:r>
          </a:p>
          <a:p>
            <a:pPr lvl="0">
              <a:spcBef>
                <a:spcPts val="1200"/>
              </a:spcBef>
            </a:pPr>
            <a:r>
              <a:rPr lang="en-US" sz="2400" dirty="0" smtClean="0"/>
              <a:t>CT Resources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dirty="0" smtClean="0"/>
              <a:t>Guide </a:t>
            </a:r>
            <a:r>
              <a:rPr lang="en-US" dirty="0"/>
              <a:t>and </a:t>
            </a:r>
            <a:r>
              <a:rPr lang="en-US" dirty="0" smtClean="0"/>
              <a:t>Cards</a:t>
            </a:r>
          </a:p>
          <a:p>
            <a:pPr lvl="0">
              <a:spcBef>
                <a:spcPts val="1200"/>
              </a:spcBef>
            </a:pPr>
            <a:r>
              <a:rPr lang="en-US" sz="2400" dirty="0"/>
              <a:t>Cross-training on different services and incentive programs available to CT employers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dirty="0"/>
              <a:t>Program experts provide elevator speech (5 minutes)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8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7292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Marketing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3581400"/>
          </a:xfrm>
        </p:spPr>
        <p:txBody>
          <a:bodyPr>
            <a:noAutofit/>
          </a:bodyPr>
          <a:lstStyle/>
          <a:p>
            <a:r>
              <a:rPr lang="en-US" dirty="0" smtClean="0"/>
              <a:t>Employer Resource Guide and Quick Reference Card</a:t>
            </a:r>
          </a:p>
          <a:p>
            <a:pPr lvl="2">
              <a:buFont typeface="Wingdings" pitchFamily="2" charset="2"/>
              <a:buChar char="Ø"/>
            </a:pPr>
            <a:r>
              <a:rPr lang="en-US" sz="2600" dirty="0" smtClean="0"/>
              <a:t>The Resource</a:t>
            </a:r>
          </a:p>
          <a:p>
            <a:pPr lvl="2">
              <a:buFont typeface="Wingdings" pitchFamily="2" charset="2"/>
              <a:buChar char="Ø"/>
            </a:pPr>
            <a:r>
              <a:rPr lang="en-US" sz="2600" dirty="0" smtClean="0"/>
              <a:t>Benefit and Eligibility Criteria</a:t>
            </a:r>
          </a:p>
          <a:p>
            <a:pPr lvl="2">
              <a:buFont typeface="Wingdings" pitchFamily="2" charset="2"/>
              <a:buChar char="Ø"/>
            </a:pPr>
            <a:r>
              <a:rPr lang="en-US" sz="2600" dirty="0" smtClean="0"/>
              <a:t>Contact Information</a:t>
            </a:r>
          </a:p>
          <a:p>
            <a:pPr marL="941832" lvl="3" indent="0">
              <a:buNone/>
            </a:pPr>
            <a:r>
              <a:rPr lang="en-US" sz="2600" dirty="0"/>
              <a:t>(Printed </a:t>
            </a:r>
            <a:r>
              <a:rPr lang="en-US" sz="2600" dirty="0" smtClean="0"/>
              <a:t>Copies/Electronic </a:t>
            </a:r>
            <a:r>
              <a:rPr lang="en-US" sz="2600" dirty="0"/>
              <a:t>Distribution</a:t>
            </a:r>
            <a:r>
              <a:rPr lang="en-US" sz="2600" dirty="0" smtClean="0"/>
              <a:t>)</a:t>
            </a:r>
          </a:p>
          <a:p>
            <a:r>
              <a:rPr lang="en-US" dirty="0" smtClean="0"/>
              <a:t>Market employer recruitments in the American Job Centers</a:t>
            </a:r>
          </a:p>
          <a:p>
            <a:pPr marL="667512" lvl="2" indent="0">
              <a:buNone/>
            </a:pPr>
            <a:r>
              <a:rPr lang="en-US" sz="2600" dirty="0" smtClean="0"/>
              <a:t>	(Television/Radio/Newspaper)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2186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10721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Categories for the Employer Resource Guide and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971800"/>
          </a:xfrm>
        </p:spPr>
        <p:txBody>
          <a:bodyPr/>
          <a:lstStyle/>
          <a:p>
            <a:r>
              <a:rPr lang="en-US" dirty="0"/>
              <a:t>Recruiting and Hiring</a:t>
            </a:r>
          </a:p>
          <a:p>
            <a:r>
              <a:rPr lang="en-US" dirty="0" smtClean="0"/>
              <a:t>Grants, Training, Consultation and Workplace Safety</a:t>
            </a:r>
          </a:p>
          <a:p>
            <a:r>
              <a:rPr lang="en-US" dirty="0" smtClean="0"/>
              <a:t>Layoff Aversion Management</a:t>
            </a:r>
          </a:p>
          <a:p>
            <a:r>
              <a:rPr lang="en-US" dirty="0" smtClean="0"/>
              <a:t>Business Development and Partnerships</a:t>
            </a:r>
          </a:p>
          <a:p>
            <a:r>
              <a:rPr lang="en-US" dirty="0" smtClean="0"/>
              <a:t>Other Department of Labor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1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01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Management Information System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26860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One system that tracks all services provided to employers</a:t>
            </a:r>
          </a:p>
          <a:p>
            <a:r>
              <a:rPr lang="en-US" sz="3600" dirty="0" smtClean="0"/>
              <a:t>A central repository for all job openings (</a:t>
            </a:r>
            <a:r>
              <a:rPr lang="en-US" sz="3600" dirty="0" err="1" smtClean="0"/>
              <a:t>CTHires</a:t>
            </a:r>
            <a:r>
              <a:rPr lang="en-US" sz="3600" dirty="0" smtClean="0"/>
              <a:t>)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687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what does all of this mean?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51610"/>
            <a:ext cx="8458200" cy="352758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Employers will have one central point of contact.</a:t>
            </a:r>
          </a:p>
          <a:p>
            <a:r>
              <a:rPr lang="en-US" dirty="0" smtClean="0"/>
              <a:t>Business Services Representatives will have the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required knowledge to make appropriate referrals to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partner programs.</a:t>
            </a:r>
          </a:p>
          <a:p>
            <a:r>
              <a:rPr lang="en-US" dirty="0" smtClean="0"/>
              <a:t>Employers will view state government as being more  efficient as we become an integrated team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and take on a more coordinated approach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to Business Services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818" y="3638550"/>
            <a:ext cx="1779581" cy="134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0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11292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CT Department of Labor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8229600" cy="28575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Linda Ladas</a:t>
            </a:r>
          </a:p>
          <a:p>
            <a:pPr marL="0" indent="0" algn="ctr">
              <a:buNone/>
            </a:pPr>
            <a:r>
              <a:rPr lang="en-US" dirty="0" smtClean="0"/>
              <a:t>(860) 263-6738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linda.ladas@ct.gov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Bridget Kemmling</a:t>
            </a:r>
          </a:p>
          <a:p>
            <a:pPr marL="0" indent="0" algn="ctr">
              <a:buNone/>
            </a:pPr>
            <a:r>
              <a:rPr lang="en-US" dirty="0" smtClean="0"/>
              <a:t>(860) 263-6774</a:t>
            </a: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bridget.kemmling@ct.gov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015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January 12, 2017</a:t>
            </a:r>
            <a:br>
              <a:rPr lang="en-US" sz="4400" dirty="0" smtClean="0"/>
            </a:br>
            <a:r>
              <a:rPr lang="en-US" sz="4400" dirty="0" smtClean="0"/>
              <a:t>Business Services Planning Meeting	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743200"/>
            <a:ext cx="8915400" cy="2057400"/>
          </a:xfrm>
        </p:spPr>
        <p:txBody>
          <a:bodyPr>
            <a:normAutofit/>
          </a:bodyPr>
          <a:lstStyle/>
          <a:p>
            <a:pPr marL="2286000" lvl="8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Assembled key stakeholders to develop a statewide vision of Business Services under WIOA and learn about the 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Mass </a:t>
            </a:r>
            <a:r>
              <a:rPr lang="en-US" sz="2800" dirty="0" err="1" smtClean="0">
                <a:solidFill>
                  <a:schemeClr val="tx2"/>
                </a:solidFill>
              </a:rPr>
              <a:t>BizWorks</a:t>
            </a:r>
            <a:r>
              <a:rPr lang="en-US" sz="2800" dirty="0" smtClean="0">
                <a:solidFill>
                  <a:schemeClr val="tx2"/>
                </a:solidFill>
              </a:rPr>
              <a:t> model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95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8650"/>
            <a:ext cx="822960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Interagency Business Services Team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43050"/>
            <a:ext cx="8763000" cy="32575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Department of Labor (DOL)</a:t>
            </a:r>
          </a:p>
          <a:p>
            <a:r>
              <a:rPr lang="en-US" sz="2400" dirty="0" smtClean="0"/>
              <a:t>Workforce Development Boards</a:t>
            </a:r>
          </a:p>
          <a:p>
            <a:r>
              <a:rPr lang="en-US" sz="2400" dirty="0" smtClean="0"/>
              <a:t>Department of Economic and Community Development (DECD)</a:t>
            </a:r>
          </a:p>
          <a:p>
            <a:r>
              <a:rPr lang="en-US" sz="2400" dirty="0" smtClean="0"/>
              <a:t>CT State Colleges and Universities (CSCU)</a:t>
            </a:r>
          </a:p>
          <a:p>
            <a:r>
              <a:rPr lang="en-US" sz="2400" dirty="0" smtClean="0"/>
              <a:t>Bureau of Rehabilitation Services (BRS)</a:t>
            </a:r>
          </a:p>
          <a:p>
            <a:r>
              <a:rPr lang="en-US" sz="2400" dirty="0" smtClean="0"/>
              <a:t>Bureau of Education and Services for the Blind (BESB)</a:t>
            </a:r>
          </a:p>
          <a:p>
            <a:r>
              <a:rPr lang="en-US" sz="2400" dirty="0" smtClean="0"/>
              <a:t>Adult Education</a:t>
            </a:r>
          </a:p>
          <a:p>
            <a:r>
              <a:rPr lang="en-US" sz="2400" dirty="0" smtClean="0"/>
              <a:t>Office of Workforce and Competitiveness (OWC)</a:t>
            </a:r>
          </a:p>
          <a:p>
            <a:r>
              <a:rPr lang="en-US" sz="2400" dirty="0" err="1" smtClean="0"/>
              <a:t>CONNStep</a:t>
            </a:r>
            <a:endParaRPr lang="en-US" sz="2400" dirty="0" smtClean="0"/>
          </a:p>
          <a:p>
            <a:r>
              <a:rPr lang="en-US" sz="2400" dirty="0" smtClean="0"/>
              <a:t>Chambers of Commerce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9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0100"/>
            <a:ext cx="8229600" cy="8572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Breaking Down Silos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8229600" cy="28575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43100"/>
            <a:ext cx="82296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1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Action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3100"/>
            <a:ext cx="8229600" cy="2800350"/>
          </a:xfrm>
        </p:spPr>
        <p:txBody>
          <a:bodyPr/>
          <a:lstStyle/>
          <a:p>
            <a:r>
              <a:rPr lang="en-US" dirty="0" smtClean="0">
                <a:sym typeface="Symbol"/>
              </a:rPr>
              <a:t>Build strong relationships across agencies and with businesses</a:t>
            </a:r>
          </a:p>
          <a:p>
            <a:r>
              <a:rPr lang="en-US" dirty="0" smtClean="0">
                <a:sym typeface="Symbol"/>
              </a:rPr>
              <a:t>Develop Business Service knowledge and competencies across relevant partners</a:t>
            </a:r>
          </a:p>
          <a:p>
            <a:r>
              <a:rPr lang="en-US" dirty="0" smtClean="0">
                <a:sym typeface="Symbol"/>
              </a:rPr>
              <a:t>Coordinate and link resources and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6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950"/>
            <a:ext cx="8229600" cy="10287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Business Services Steering Committee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3100"/>
            <a:ext cx="8229600" cy="2800350"/>
          </a:xfrm>
        </p:spPr>
        <p:txBody>
          <a:bodyPr>
            <a:normAutofit lnSpcReduction="10000"/>
          </a:bodyPr>
          <a:lstStyle/>
          <a:p>
            <a:endParaRPr lang="en-US" sz="800" dirty="0" smtClean="0"/>
          </a:p>
          <a:p>
            <a:r>
              <a:rPr lang="en-US" dirty="0" smtClean="0"/>
              <a:t>Comprised of representatives from partner entities </a:t>
            </a:r>
          </a:p>
          <a:p>
            <a:r>
              <a:rPr lang="en-US" dirty="0" smtClean="0"/>
              <a:t>Ensure partners collaborate to achieve shared vision and goals</a:t>
            </a:r>
          </a:p>
          <a:p>
            <a:r>
              <a:rPr lang="en-US" dirty="0" smtClean="0"/>
              <a:t>Define deliverables for each subcommittee and holds all partners accountable</a:t>
            </a:r>
          </a:p>
          <a:p>
            <a:r>
              <a:rPr lang="en-US" dirty="0" smtClean="0"/>
              <a:t>Acts as the ultimate decision maker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7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8650"/>
            <a:ext cx="8229600" cy="7566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SUBCOMMITTEES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337185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Business Services Steering </a:t>
            </a:r>
            <a:r>
              <a:rPr lang="en-US" sz="2400" dirty="0" smtClean="0"/>
              <a:t>Committee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1485900"/>
            <a:ext cx="52578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133600" y="2051071"/>
            <a:ext cx="1295400" cy="679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495801" y="2000250"/>
            <a:ext cx="1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18" idx="0"/>
          </p:cNvCxnSpPr>
          <p:nvPr/>
        </p:nvCxnSpPr>
        <p:spPr>
          <a:xfrm>
            <a:off x="5638800" y="2025659"/>
            <a:ext cx="1200150" cy="953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200" y="2724629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Professional Development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124200" y="348615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Marketing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610100" y="2979099"/>
            <a:ext cx="4457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Management Information Systems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93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888" y="1363266"/>
            <a:ext cx="7516812" cy="4572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6156326" y="4361260"/>
            <a:ext cx="2849563" cy="70842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E2FA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592062" y="860733"/>
            <a:ext cx="36138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smtClean="0">
                <a:solidFill>
                  <a:srgbClr val="0E2F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System Structure	</a:t>
            </a:r>
          </a:p>
        </p:txBody>
      </p:sp>
      <p:sp>
        <p:nvSpPr>
          <p:cNvPr id="11269" name="Title 1"/>
          <p:cNvSpPr txBox="1">
            <a:spLocks/>
          </p:cNvSpPr>
          <p:nvPr/>
        </p:nvSpPr>
        <p:spPr bwMode="auto">
          <a:xfrm>
            <a:off x="0" y="-72628"/>
            <a:ext cx="9144000" cy="97155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4800" b="1" smtClean="0">
              <a:solidFill>
                <a:srgbClr val="FFFFFF"/>
              </a:solidFill>
            </a:endParaRPr>
          </a:p>
        </p:txBody>
      </p:sp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852489" y="1420416"/>
            <a:ext cx="75834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smtClean="0">
                <a:solidFill>
                  <a:srgbClr val="0E2FAD"/>
                </a:solidFill>
              </a:rPr>
              <a:t>Inter-Agency Steering Committee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000" smtClean="0">
                <a:solidFill>
                  <a:srgbClr val="0E2FAD"/>
                </a:solidFill>
              </a:rPr>
              <a:t>Adult Ed, DOL, CONNSTEP, DORS, DECD,  Community Colleges &amp; State Universities System, Workforce Development Boards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50889" y="2071688"/>
            <a:ext cx="2212975" cy="33099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Management Information Systems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Subcommittee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422651" y="2094310"/>
            <a:ext cx="1730375" cy="325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Professional Development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Subcommittee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519739" y="2089548"/>
            <a:ext cx="1550987" cy="325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Marketing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Subcommittee</a:t>
            </a:r>
          </a:p>
        </p:txBody>
      </p:sp>
      <p:sp>
        <p:nvSpPr>
          <p:cNvPr id="21" name="Flowchart: Terminator 20"/>
          <p:cNvSpPr/>
          <p:nvPr/>
        </p:nvSpPr>
        <p:spPr>
          <a:xfrm>
            <a:off x="214314" y="3317082"/>
            <a:ext cx="1557337" cy="600074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Eastern Regional Business Services Team Meetings</a:t>
            </a:r>
          </a:p>
        </p:txBody>
      </p:sp>
      <p:sp>
        <p:nvSpPr>
          <p:cNvPr id="27" name="Flowchart: Terminator 26"/>
          <p:cNvSpPr/>
          <p:nvPr/>
        </p:nvSpPr>
        <p:spPr>
          <a:xfrm>
            <a:off x="1824038" y="3359944"/>
            <a:ext cx="1695450" cy="55721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South Central Regional Business Services Team Meetings</a:t>
            </a:r>
          </a:p>
        </p:txBody>
      </p:sp>
      <p:sp>
        <p:nvSpPr>
          <p:cNvPr id="28" name="Flowchart: Terminator 27"/>
          <p:cNvSpPr/>
          <p:nvPr/>
        </p:nvSpPr>
        <p:spPr>
          <a:xfrm>
            <a:off x="3562351" y="3357563"/>
            <a:ext cx="1673225" cy="559593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North Central Regional Business Services Team Meetings</a:t>
            </a:r>
          </a:p>
        </p:txBody>
      </p:sp>
      <p:sp>
        <p:nvSpPr>
          <p:cNvPr id="29" name="Flowchart: Terminator 28"/>
          <p:cNvSpPr/>
          <p:nvPr/>
        </p:nvSpPr>
        <p:spPr>
          <a:xfrm>
            <a:off x="5302250" y="3374232"/>
            <a:ext cx="1608138" cy="542924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Southwest Regional Business Services Team Meetings</a:t>
            </a:r>
          </a:p>
        </p:txBody>
      </p:sp>
      <p:sp>
        <p:nvSpPr>
          <p:cNvPr id="30" name="Flowchart: Terminator 29"/>
          <p:cNvSpPr/>
          <p:nvPr/>
        </p:nvSpPr>
        <p:spPr>
          <a:xfrm>
            <a:off x="6980239" y="3356372"/>
            <a:ext cx="1766887" cy="560784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Northwest Regional Business Services Team Meetings</a:t>
            </a:r>
          </a:p>
        </p:txBody>
      </p:sp>
      <p:sp>
        <p:nvSpPr>
          <p:cNvPr id="116736" name="Flowchart: Alternate Process 116735"/>
          <p:cNvSpPr/>
          <p:nvPr/>
        </p:nvSpPr>
        <p:spPr>
          <a:xfrm>
            <a:off x="1539875" y="4135041"/>
            <a:ext cx="6019800" cy="45243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E2FAD"/>
                </a:solidFill>
              </a:rPr>
              <a:t>Coordinated, real-time sharing of information and results</a:t>
            </a:r>
          </a:p>
        </p:txBody>
      </p:sp>
      <p:cxnSp>
        <p:nvCxnSpPr>
          <p:cNvPr id="116738" name="Straight Connector 116737"/>
          <p:cNvCxnSpPr/>
          <p:nvPr/>
        </p:nvCxnSpPr>
        <p:spPr>
          <a:xfrm flipV="1">
            <a:off x="2339975" y="1820526"/>
            <a:ext cx="638969" cy="236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41" name="Straight Connector 116740"/>
          <p:cNvCxnSpPr>
            <a:endCxn id="18" idx="0"/>
          </p:cNvCxnSpPr>
          <p:nvPr/>
        </p:nvCxnSpPr>
        <p:spPr>
          <a:xfrm>
            <a:off x="4287838" y="1718072"/>
            <a:ext cx="0" cy="3762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46" name="Straight Connector 116745"/>
          <p:cNvCxnSpPr/>
          <p:nvPr/>
        </p:nvCxnSpPr>
        <p:spPr>
          <a:xfrm>
            <a:off x="5576888" y="1820526"/>
            <a:ext cx="474662" cy="269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49" name="Straight Connector 116748"/>
          <p:cNvCxnSpPr/>
          <p:nvPr/>
        </p:nvCxnSpPr>
        <p:spPr>
          <a:xfrm>
            <a:off x="2003425" y="2531269"/>
            <a:ext cx="4292600" cy="11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58" name="Straight Connector 116757"/>
          <p:cNvCxnSpPr>
            <a:endCxn id="19" idx="2"/>
          </p:cNvCxnSpPr>
          <p:nvPr/>
        </p:nvCxnSpPr>
        <p:spPr>
          <a:xfrm flipV="1">
            <a:off x="6294439" y="2414587"/>
            <a:ext cx="1587" cy="128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4" name="Straight Connector 6153"/>
          <p:cNvCxnSpPr/>
          <p:nvPr/>
        </p:nvCxnSpPr>
        <p:spPr>
          <a:xfrm flipV="1">
            <a:off x="2003425" y="2402681"/>
            <a:ext cx="0" cy="125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8" name="Straight Connector 6157"/>
          <p:cNvCxnSpPr/>
          <p:nvPr/>
        </p:nvCxnSpPr>
        <p:spPr>
          <a:xfrm flipH="1" flipV="1">
            <a:off x="1539875" y="3920133"/>
            <a:ext cx="601667" cy="211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2" name="Straight Connector 6161"/>
          <p:cNvCxnSpPr>
            <a:endCxn id="29" idx="2"/>
          </p:cNvCxnSpPr>
          <p:nvPr/>
        </p:nvCxnSpPr>
        <p:spPr>
          <a:xfrm flipV="1">
            <a:off x="5761039" y="3917156"/>
            <a:ext cx="345280" cy="2178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4" name="Straight Connector 6163"/>
          <p:cNvCxnSpPr/>
          <p:nvPr/>
        </p:nvCxnSpPr>
        <p:spPr>
          <a:xfrm flipV="1">
            <a:off x="6723064" y="3920133"/>
            <a:ext cx="515937" cy="192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6" name="Straight Connector 6165"/>
          <p:cNvCxnSpPr/>
          <p:nvPr/>
        </p:nvCxnSpPr>
        <p:spPr>
          <a:xfrm flipH="1" flipV="1">
            <a:off x="2863851" y="3917156"/>
            <a:ext cx="276224" cy="19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8" idx="2"/>
          </p:cNvCxnSpPr>
          <p:nvPr/>
        </p:nvCxnSpPr>
        <p:spPr>
          <a:xfrm>
            <a:off x="4287838" y="2419350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37" name="Straight Connector 116736"/>
          <p:cNvCxnSpPr>
            <a:stCxn id="28" idx="2"/>
          </p:cNvCxnSpPr>
          <p:nvPr/>
        </p:nvCxnSpPr>
        <p:spPr>
          <a:xfrm>
            <a:off x="4398964" y="3917156"/>
            <a:ext cx="3" cy="2178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863851" y="2633663"/>
            <a:ext cx="2817813" cy="4786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0E2FAD"/>
                </a:solidFill>
                <a:latin typeface="Calibri" panose="020F0502020204030204" pitchFamily="34" charset="0"/>
              </a:rPr>
              <a:t>Inter-Agency Regional Business Services Teams</a:t>
            </a:r>
          </a:p>
        </p:txBody>
      </p:sp>
      <p:cxnSp>
        <p:nvCxnSpPr>
          <p:cNvPr id="5" name="Straight Connector 4"/>
          <p:cNvCxnSpPr>
            <a:endCxn id="2" idx="3"/>
          </p:cNvCxnSpPr>
          <p:nvPr/>
        </p:nvCxnSpPr>
        <p:spPr>
          <a:xfrm flipV="1">
            <a:off x="1260476" y="3042047"/>
            <a:ext cx="2016125" cy="2750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817813" y="3112294"/>
            <a:ext cx="874712" cy="2440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8" idx="0"/>
          </p:cNvCxnSpPr>
          <p:nvPr/>
        </p:nvCxnSpPr>
        <p:spPr>
          <a:xfrm flipV="1">
            <a:off x="4398964" y="3112295"/>
            <a:ext cx="0" cy="2452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5238750" y="3055144"/>
            <a:ext cx="884238" cy="319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5576888" y="2962275"/>
            <a:ext cx="1731962" cy="3762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8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Professional Development Subcommittee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1700"/>
            <a:ext cx="8229600" cy="257175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Interagency Business Services training scheduled for June 29, 2017 at Goodwin College in East Hartford</a:t>
            </a:r>
          </a:p>
          <a:p>
            <a:r>
              <a:rPr lang="en-US" sz="2800" dirty="0" smtClean="0"/>
              <a:t>Certified Workforce Development Professional</a:t>
            </a:r>
          </a:p>
          <a:p>
            <a:r>
              <a:rPr lang="en-US" sz="2800" dirty="0" smtClean="0"/>
              <a:t>Salesmanship</a:t>
            </a:r>
          </a:p>
          <a:p>
            <a:r>
              <a:rPr lang="en-US" sz="2800" dirty="0" smtClean="0"/>
              <a:t>Monthly Business Services Meetings held in all 5 regions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0743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</TotalTime>
  <Words>765</Words>
  <Application>Microsoft Office PowerPoint</Application>
  <PresentationFormat>On-screen Show (16:9)</PresentationFormat>
  <Paragraphs>121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Connecticut’s Collaboration with Massachusetts </vt:lpstr>
      <vt:lpstr>January 12, 2017 Business Services Planning Meeting </vt:lpstr>
      <vt:lpstr>Interagency Business Services Team </vt:lpstr>
      <vt:lpstr>Breaking Down Silos</vt:lpstr>
      <vt:lpstr>Action Steps </vt:lpstr>
      <vt:lpstr>Business Services Steering Committee</vt:lpstr>
      <vt:lpstr>SUBCOMMITTEES</vt:lpstr>
      <vt:lpstr>PowerPoint Presentation</vt:lpstr>
      <vt:lpstr>Professional Development Subcommittee </vt:lpstr>
      <vt:lpstr>   AGENDA  BUSINESS ENGAGEMENT TRAINING </vt:lpstr>
      <vt:lpstr>Marketing Subcommittee</vt:lpstr>
      <vt:lpstr>Categories for the Employer Resource Guide and Card</vt:lpstr>
      <vt:lpstr>Management Information System Subcommittee</vt:lpstr>
      <vt:lpstr>So what does all of this mean? </vt:lpstr>
      <vt:lpstr>CT Department of Labor </vt:lpstr>
    </vt:vector>
  </TitlesOfParts>
  <Company>Deprtment of Labor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goal of the</dc:title>
  <dc:creator>Ladas, Linda</dc:creator>
  <cp:lastModifiedBy>Foley, Sandra (DWD)</cp:lastModifiedBy>
  <cp:revision>57</cp:revision>
  <dcterms:created xsi:type="dcterms:W3CDTF">2017-04-04T12:38:24Z</dcterms:created>
  <dcterms:modified xsi:type="dcterms:W3CDTF">2017-08-28T15:42:11Z</dcterms:modified>
</cp:coreProperties>
</file>