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48"/>
  </p:handoutMasterIdLst>
  <p:sldIdLst>
    <p:sldId id="256" r:id="rId2"/>
    <p:sldId id="294" r:id="rId3"/>
    <p:sldId id="276" r:id="rId4"/>
    <p:sldId id="274" r:id="rId5"/>
    <p:sldId id="273" r:id="rId6"/>
    <p:sldId id="275" r:id="rId7"/>
    <p:sldId id="277" r:id="rId8"/>
    <p:sldId id="279" r:id="rId9"/>
    <p:sldId id="280" r:id="rId10"/>
    <p:sldId id="281" r:id="rId11"/>
    <p:sldId id="283" r:id="rId12"/>
    <p:sldId id="287" r:id="rId13"/>
    <p:sldId id="320" r:id="rId14"/>
    <p:sldId id="278" r:id="rId15"/>
    <p:sldId id="257" r:id="rId16"/>
    <p:sldId id="266" r:id="rId17"/>
    <p:sldId id="258" r:id="rId18"/>
    <p:sldId id="259" r:id="rId19"/>
    <p:sldId id="260" r:id="rId20"/>
    <p:sldId id="261" r:id="rId21"/>
    <p:sldId id="267" r:id="rId22"/>
    <p:sldId id="262" r:id="rId23"/>
    <p:sldId id="263" r:id="rId24"/>
    <p:sldId id="288" r:id="rId25"/>
    <p:sldId id="268" r:id="rId26"/>
    <p:sldId id="264" r:id="rId27"/>
    <p:sldId id="270" r:id="rId28"/>
    <p:sldId id="289" r:id="rId29"/>
    <p:sldId id="290" r:id="rId30"/>
    <p:sldId id="269" r:id="rId31"/>
    <p:sldId id="265" r:id="rId32"/>
    <p:sldId id="300" r:id="rId33"/>
    <p:sldId id="302" r:id="rId34"/>
    <p:sldId id="304" r:id="rId35"/>
    <p:sldId id="305" r:id="rId36"/>
    <p:sldId id="306" r:id="rId37"/>
    <p:sldId id="308" r:id="rId38"/>
    <p:sldId id="307" r:id="rId39"/>
    <p:sldId id="309" r:id="rId40"/>
    <p:sldId id="322" r:id="rId41"/>
    <p:sldId id="315" r:id="rId42"/>
    <p:sldId id="316" r:id="rId43"/>
    <p:sldId id="317" r:id="rId44"/>
    <p:sldId id="318" r:id="rId45"/>
    <p:sldId id="319" r:id="rId46"/>
    <p:sldId id="299" r:id="rId4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3E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p:cViewPr>
        <p:scale>
          <a:sx n="110" d="100"/>
          <a:sy n="110" d="100"/>
        </p:scale>
        <p:origin x="-164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F786115-2C65-482C-83FC-890E3ADDCC1B}" type="datetimeFigureOut">
              <a:rPr lang="en-US" smtClean="0"/>
              <a:t>5/1/2019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181B506-5551-496F-B73A-31A3EB09042D}" type="slidenum">
              <a:rPr lang="en-US" smtClean="0"/>
              <a:t>‹#›</a:t>
            </a:fld>
            <a:endParaRPr lang="en-US"/>
          </a:p>
        </p:txBody>
      </p:sp>
    </p:spTree>
    <p:extLst>
      <p:ext uri="{BB962C8B-B14F-4D97-AF65-F5344CB8AC3E}">
        <p14:creationId xmlns:p14="http://schemas.microsoft.com/office/powerpoint/2010/main" val="40253573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31774-C196-4C98-98C0-173DD534A914}"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931774-C196-4C98-98C0-173DD534A914}"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931774-C196-4C98-98C0-173DD534A914}"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931774-C196-4C98-98C0-173DD534A914}"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31774-C196-4C98-98C0-173DD534A914}"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31774-C196-4C98-98C0-173DD534A914}" type="datetimeFigureOut">
              <a:rPr lang="en-US" smtClean="0"/>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931774-C196-4C98-98C0-173DD534A914}" type="datetimeFigureOut">
              <a:rPr lang="en-US" smtClean="0"/>
              <a:t>5/1/2019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931774-C196-4C98-98C0-173DD534A914}" type="datetimeFigureOut">
              <a:rPr lang="en-US" smtClean="0"/>
              <a:t>5/1/2019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31774-C196-4C98-98C0-173DD534A914}" type="datetimeFigureOut">
              <a:rPr lang="en-US" smtClean="0"/>
              <a:t>5/1/2019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1FF87D-126C-491B-A337-05685A83B1F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31774-C196-4C98-98C0-173DD534A914}" type="datetimeFigureOut">
              <a:rPr lang="en-US" smtClean="0"/>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FF87D-126C-491B-A337-05685A83B1F6}"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1931774-C196-4C98-98C0-173DD534A914}" type="datetimeFigureOut">
              <a:rPr lang="en-US" smtClean="0"/>
              <a:t>5/1/2019</a:t>
            </a:fld>
            <a:endParaRPr lang="en-US"/>
          </a:p>
        </p:txBody>
      </p:sp>
      <p:sp>
        <p:nvSpPr>
          <p:cNvPr id="9" name="Slide Number Placeholder 8"/>
          <p:cNvSpPr>
            <a:spLocks noGrp="1"/>
          </p:cNvSpPr>
          <p:nvPr>
            <p:ph type="sldNum" sz="quarter" idx="11"/>
          </p:nvPr>
        </p:nvSpPr>
        <p:spPr/>
        <p:txBody>
          <a:bodyPr/>
          <a:lstStyle/>
          <a:p>
            <a:fld id="{2E1FF87D-126C-491B-A337-05685A83B1F6}"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E1FF87D-126C-491B-A337-05685A83B1F6}"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1931774-C196-4C98-98C0-173DD534A914}" type="datetimeFigureOut">
              <a:rPr lang="en-US" smtClean="0"/>
              <a:t>5/1/2019</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www.mass.gov/service-details/information-and-resources-on-the-uniform-financial-reports" TargetMode="External"/><Relationship Id="rId2" Type="http://schemas.openxmlformats.org/officeDocument/2006/relationships/hyperlink" Target="https://www.mass.gov/lists/dds-pos-contracts-inform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ass.gov/lists/dds-pos-contracts-information" TargetMode="External"/><Relationship Id="rId2" Type="http://schemas.openxmlformats.org/officeDocument/2006/relationships/hyperlink" Target="https://www.mass.gov/lists/provider-payment-rates-purchase-of-servi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543800" cy="2593975"/>
          </a:xfrm>
        </p:spPr>
        <p:txBody>
          <a:bodyPr/>
          <a:lstStyle/>
          <a:p>
            <a:r>
              <a:rPr lang="en-US" dirty="0" smtClean="0"/>
              <a:t>FY20 Contract Forms Webinar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77758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2164950"/>
            <a:ext cx="7620000" cy="3577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sz="4000" dirty="0" smtClean="0"/>
              <a:t>Service Summary Form</a:t>
            </a:r>
            <a:endParaRPr lang="en-US" sz="4000" dirty="0"/>
          </a:p>
        </p:txBody>
      </p:sp>
      <p:cxnSp>
        <p:nvCxnSpPr>
          <p:cNvPr id="6" name="Straight Connector 5"/>
          <p:cNvCxnSpPr/>
          <p:nvPr/>
        </p:nvCxnSpPr>
        <p:spPr>
          <a:xfrm flipV="1">
            <a:off x="228600" y="3962400"/>
            <a:ext cx="4966" cy="190875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3158" y="5858216"/>
            <a:ext cx="2590800" cy="7386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If unsure reference matrix. Activity code is also listed in Doc ID (Last 4 numbers)</a:t>
            </a:r>
            <a:endParaRPr lang="en-US" sz="1400" dirty="0"/>
          </a:p>
        </p:txBody>
      </p:sp>
      <p:cxnSp>
        <p:nvCxnSpPr>
          <p:cNvPr id="10" name="Straight Arrow Connector 9"/>
          <p:cNvCxnSpPr/>
          <p:nvPr/>
        </p:nvCxnSpPr>
        <p:spPr>
          <a:xfrm>
            <a:off x="7696200" y="1963406"/>
            <a:ext cx="0" cy="9144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410200" y="1224742"/>
            <a:ext cx="3048000" cy="7386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Must match Doc ID from Master Agreement Contract. If unknown check reference tab on SSF.</a:t>
            </a:r>
            <a:endParaRPr lang="en-US" sz="1400" dirty="0"/>
          </a:p>
        </p:txBody>
      </p:sp>
      <p:cxnSp>
        <p:nvCxnSpPr>
          <p:cNvPr id="26" name="Straight Arrow Connector 25"/>
          <p:cNvCxnSpPr/>
          <p:nvPr/>
        </p:nvCxnSpPr>
        <p:spPr>
          <a:xfrm flipH="1">
            <a:off x="7565952" y="3352800"/>
            <a:ext cx="206448"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7756452" y="3348619"/>
            <a:ext cx="15948" cy="287892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260652" y="6073660"/>
            <a:ext cx="4114800" cy="30777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Regional Contract Office will enter Ready Pay Amount</a:t>
            </a:r>
            <a:endParaRPr lang="en-US" sz="1400" dirty="0"/>
          </a:p>
        </p:txBody>
      </p:sp>
      <p:cxnSp>
        <p:nvCxnSpPr>
          <p:cNvPr id="31" name="Straight Connector 30"/>
          <p:cNvCxnSpPr>
            <a:stCxn id="29" idx="3"/>
          </p:cNvCxnSpPr>
          <p:nvPr/>
        </p:nvCxnSpPr>
        <p:spPr>
          <a:xfrm flipV="1">
            <a:off x="7375452" y="6227548"/>
            <a:ext cx="381000" cy="1"/>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30" name="TextBox 1029"/>
          <p:cNvSpPr txBox="1"/>
          <p:nvPr/>
        </p:nvSpPr>
        <p:spPr>
          <a:xfrm>
            <a:off x="323850" y="1227950"/>
            <a:ext cx="3868484" cy="7386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20 character unique identifier. This ID will be used to search for contract in EIM. ID will be provided to you by Regional Contract Office</a:t>
            </a:r>
            <a:endParaRPr lang="en-US" sz="1400" dirty="0"/>
          </a:p>
        </p:txBody>
      </p:sp>
      <p:cxnSp>
        <p:nvCxnSpPr>
          <p:cNvPr id="1033" name="Straight Arrow Connector 1032"/>
          <p:cNvCxnSpPr/>
          <p:nvPr/>
        </p:nvCxnSpPr>
        <p:spPr>
          <a:xfrm flipV="1">
            <a:off x="233566" y="3429000"/>
            <a:ext cx="1061834" cy="5334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155526"/>
            <a:ext cx="5737479" cy="5423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29" name="Straight Arrow Connector 1028"/>
          <p:cNvCxnSpPr/>
          <p:nvPr/>
        </p:nvCxnSpPr>
        <p:spPr>
          <a:xfrm>
            <a:off x="1418558" y="1963406"/>
            <a:ext cx="105442" cy="100839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0595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474" y="4391025"/>
            <a:ext cx="7924800" cy="1792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Service Summary Form</a:t>
            </a:r>
            <a:endParaRPr lang="en-US" dirty="0"/>
          </a:p>
        </p:txBody>
      </p:sp>
      <p:sp>
        <p:nvSpPr>
          <p:cNvPr id="4" name="Content Placeholder 3"/>
          <p:cNvSpPr>
            <a:spLocks noGrp="1"/>
          </p:cNvSpPr>
          <p:nvPr>
            <p:ph idx="1"/>
          </p:nvPr>
        </p:nvSpPr>
        <p:spPr/>
        <p:txBody>
          <a:bodyPr/>
          <a:lstStyle/>
          <a:p>
            <a:r>
              <a:rPr lang="en-US" sz="2000" dirty="0" smtClean="0"/>
              <a:t>The body of the Service Summary Form keeps a running tab of agreed upon units and rates</a:t>
            </a:r>
          </a:p>
          <a:p>
            <a:r>
              <a:rPr lang="en-US" sz="2000" dirty="0" smtClean="0"/>
              <a:t>Amendments to SSF should show the change value, not the new total</a:t>
            </a:r>
          </a:p>
          <a:p>
            <a:pPr lvl="1"/>
            <a:r>
              <a:rPr lang="en-US" sz="1800" dirty="0" smtClean="0"/>
              <a:t>For downward changes, enter negative units</a:t>
            </a:r>
          </a:p>
          <a:p>
            <a:pPr marL="114300" indent="0">
              <a:buNone/>
            </a:pPr>
            <a:endParaRPr lang="en-US" dirty="0"/>
          </a:p>
        </p:txBody>
      </p:sp>
      <p:cxnSp>
        <p:nvCxnSpPr>
          <p:cNvPr id="10" name="Straight Arrow Connector 9"/>
          <p:cNvCxnSpPr/>
          <p:nvPr/>
        </p:nvCxnSpPr>
        <p:spPr>
          <a:xfrm>
            <a:off x="5181600" y="4233431"/>
            <a:ext cx="152400" cy="41476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886200" y="3906053"/>
            <a:ext cx="1943609"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Enter agreed upon units</a:t>
            </a:r>
            <a:endParaRPr lang="en-US" sz="1400" dirty="0"/>
          </a:p>
        </p:txBody>
      </p:sp>
      <p:cxnSp>
        <p:nvCxnSpPr>
          <p:cNvPr id="15" name="Straight Arrow Connector 14"/>
          <p:cNvCxnSpPr/>
          <p:nvPr/>
        </p:nvCxnSpPr>
        <p:spPr>
          <a:xfrm flipH="1">
            <a:off x="5981700" y="3736777"/>
            <a:ext cx="266700" cy="78555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695231" y="3429000"/>
            <a:ext cx="1873846"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Enter agreed upon rate</a:t>
            </a:r>
            <a:endParaRPr lang="en-US" sz="1400" dirty="0"/>
          </a:p>
        </p:txBody>
      </p:sp>
      <p:cxnSp>
        <p:nvCxnSpPr>
          <p:cNvPr id="18" name="Straight Arrow Connector 17"/>
          <p:cNvCxnSpPr/>
          <p:nvPr/>
        </p:nvCxnSpPr>
        <p:spPr>
          <a:xfrm flipH="1">
            <a:off x="6781800" y="4151572"/>
            <a:ext cx="477523" cy="37076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725923" y="3429000"/>
            <a:ext cx="1584774" cy="7386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Frequency units will be billed in:</a:t>
            </a:r>
          </a:p>
          <a:p>
            <a:r>
              <a:rPr lang="en-US" sz="1400" dirty="0" smtClean="0"/>
              <a:t>Month, Day, Hour, </a:t>
            </a:r>
            <a:endParaRPr lang="en-US" sz="1400" dirty="0"/>
          </a:p>
        </p:txBody>
      </p:sp>
      <p:sp>
        <p:nvSpPr>
          <p:cNvPr id="21" name="Left Brace 20"/>
          <p:cNvSpPr/>
          <p:nvPr/>
        </p:nvSpPr>
        <p:spPr>
          <a:xfrm>
            <a:off x="98874" y="5105400"/>
            <a:ext cx="228600" cy="590550"/>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3" name="Straight Connector 22"/>
          <p:cNvCxnSpPr/>
          <p:nvPr/>
        </p:nvCxnSpPr>
        <p:spPr>
          <a:xfrm>
            <a:off x="98874" y="5386387"/>
            <a:ext cx="0" cy="101441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98874" y="6400800"/>
            <a:ext cx="329788"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28662" y="6248400"/>
            <a:ext cx="5663384"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For each amendment enter changes on next available line. Do not delete or replace information from previous versions.</a:t>
            </a:r>
          </a:p>
        </p:txBody>
      </p:sp>
      <p:cxnSp>
        <p:nvCxnSpPr>
          <p:cNvPr id="12" name="Straight Arrow Connector 11"/>
          <p:cNvCxnSpPr>
            <a:stCxn id="13" idx="2"/>
          </p:cNvCxnSpPr>
          <p:nvPr/>
        </p:nvCxnSpPr>
        <p:spPr>
          <a:xfrm>
            <a:off x="875412" y="4213829"/>
            <a:ext cx="953388" cy="1043971"/>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7498" y="3906052"/>
            <a:ext cx="1615827"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Enter Service Name</a:t>
            </a:r>
            <a:endParaRPr lang="en-US" sz="1400" dirty="0"/>
          </a:p>
        </p:txBody>
      </p:sp>
      <p:cxnSp>
        <p:nvCxnSpPr>
          <p:cNvPr id="20" name="Straight Arrow Connector 19"/>
          <p:cNvCxnSpPr/>
          <p:nvPr/>
        </p:nvCxnSpPr>
        <p:spPr>
          <a:xfrm>
            <a:off x="2569602" y="4078765"/>
            <a:ext cx="935598" cy="44356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800044" y="3545454"/>
            <a:ext cx="1825419"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Start Date should be effective date of form </a:t>
            </a:r>
            <a:endParaRPr lang="en-US" sz="14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145" y="4730107"/>
            <a:ext cx="1392400" cy="1055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62254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SSF Attachments For ALTR &amp; Shared Living</a:t>
            </a:r>
            <a:endParaRPr lang="en-US" sz="3200" dirty="0"/>
          </a:p>
        </p:txBody>
      </p:sp>
      <p:sp>
        <p:nvSpPr>
          <p:cNvPr id="3" name="Content Placeholder 2"/>
          <p:cNvSpPr>
            <a:spLocks noGrp="1"/>
          </p:cNvSpPr>
          <p:nvPr>
            <p:ph idx="1"/>
          </p:nvPr>
        </p:nvSpPr>
        <p:spPr/>
        <p:txBody>
          <a:bodyPr/>
          <a:lstStyle/>
          <a:p>
            <a:r>
              <a:rPr lang="en-US" dirty="0" smtClean="0"/>
              <a:t>The site / individual detail report will show all the rate information for each site / individual</a:t>
            </a:r>
          </a:p>
          <a:p>
            <a:r>
              <a:rPr lang="en-US" dirty="0" smtClean="0"/>
              <a:t>Be sure to check all of the highlighted information to make sure it matches what was negotiated with Area Director</a:t>
            </a:r>
          </a:p>
          <a:p>
            <a:pPr lvl="1"/>
            <a:r>
              <a:rPr lang="en-US" dirty="0" smtClean="0"/>
              <a:t>Amendments will show both the previous units and the amount changing due to the amendment</a:t>
            </a:r>
            <a:endParaRPr lang="en-US" dirty="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630" y="3771900"/>
            <a:ext cx="7630289" cy="259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485900" y="4114800"/>
            <a:ext cx="1714500"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10000" y="4116572"/>
            <a:ext cx="2743200"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410586" y="5176284"/>
            <a:ext cx="838200" cy="6149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962400" y="5181600"/>
            <a:ext cx="2743200"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9341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SSF Attachments For ALTR &amp; Shared Living</a:t>
            </a:r>
          </a:p>
        </p:txBody>
      </p:sp>
      <p:pic>
        <p:nvPicPr>
          <p:cNvPr id="1945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5313" y="2636808"/>
            <a:ext cx="786566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762000" y="1371600"/>
            <a:ext cx="6629400" cy="646331"/>
          </a:xfrm>
          <a:prstGeom prst="rect">
            <a:avLst/>
          </a:prstGeom>
          <a:noFill/>
        </p:spPr>
        <p:txBody>
          <a:bodyPr wrap="square" rtlCol="0">
            <a:spAutoFit/>
          </a:bodyPr>
          <a:lstStyle/>
          <a:p>
            <a:r>
              <a:rPr lang="en-US" dirty="0" smtClean="0"/>
              <a:t>Rates and units entered on SSF should match information on ICMS Rate Computation Report</a:t>
            </a:r>
            <a:endParaRPr lang="en-US" dirty="0"/>
          </a:p>
        </p:txBody>
      </p:sp>
      <p:sp>
        <p:nvSpPr>
          <p:cNvPr id="5" name="Oval 4"/>
          <p:cNvSpPr/>
          <p:nvPr/>
        </p:nvSpPr>
        <p:spPr>
          <a:xfrm>
            <a:off x="6248400" y="3276600"/>
            <a:ext cx="7620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62000" y="2083445"/>
            <a:ext cx="7198381" cy="369332"/>
          </a:xfrm>
          <a:prstGeom prst="rect">
            <a:avLst/>
          </a:prstGeom>
          <a:noFill/>
        </p:spPr>
        <p:txBody>
          <a:bodyPr wrap="none" rtlCol="0">
            <a:spAutoFit/>
          </a:bodyPr>
          <a:lstStyle/>
          <a:p>
            <a:r>
              <a:rPr lang="en-US" dirty="0" smtClean="0"/>
              <a:t>Need to show removal of units at old rate and addition of units at new rate</a:t>
            </a:r>
            <a:endParaRPr lang="en-US" dirty="0"/>
          </a:p>
        </p:txBody>
      </p:sp>
      <p:pic>
        <p:nvPicPr>
          <p:cNvPr id="194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087" y="4800600"/>
            <a:ext cx="7758113" cy="17549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a:stCxn id="5" idx="4"/>
          </p:cNvCxnSpPr>
          <p:nvPr/>
        </p:nvCxnSpPr>
        <p:spPr>
          <a:xfrm flipH="1">
            <a:off x="6019800" y="3886200"/>
            <a:ext cx="609600" cy="8382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3581400" y="3276600"/>
            <a:ext cx="1676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stCxn id="10" idx="4"/>
          </p:cNvCxnSpPr>
          <p:nvPr/>
        </p:nvCxnSpPr>
        <p:spPr>
          <a:xfrm>
            <a:off x="4419600" y="3810000"/>
            <a:ext cx="381000" cy="9906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1371600" y="3200400"/>
            <a:ext cx="18288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a:off x="2362200" y="3886200"/>
            <a:ext cx="1066800" cy="9144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8470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Reimbursement Contract</a:t>
            </a:r>
            <a:endParaRPr lang="en-US" dirty="0"/>
          </a:p>
        </p:txBody>
      </p:sp>
      <p:sp>
        <p:nvSpPr>
          <p:cNvPr id="3" name="Content Placeholder 2"/>
          <p:cNvSpPr>
            <a:spLocks noGrp="1"/>
          </p:cNvSpPr>
          <p:nvPr>
            <p:ph idx="1"/>
          </p:nvPr>
        </p:nvSpPr>
        <p:spPr/>
        <p:txBody>
          <a:bodyPr/>
          <a:lstStyle/>
          <a:p>
            <a:r>
              <a:rPr lang="en-US" dirty="0" smtClean="0"/>
              <a:t>Contract that reimburses provider based on an accounting of actual costs incurred</a:t>
            </a:r>
          </a:p>
          <a:p>
            <a:r>
              <a:rPr lang="en-US" dirty="0" smtClean="0"/>
              <a:t>Contract is based on a line item budget that details program costs</a:t>
            </a:r>
          </a:p>
          <a:p>
            <a:r>
              <a:rPr lang="en-US" dirty="0" smtClean="0"/>
              <a:t>Contracts have a maximum obligation that cannot be exceeded without formal amendment</a:t>
            </a:r>
          </a:p>
          <a:p>
            <a:r>
              <a:rPr lang="en-US" dirty="0" smtClean="0"/>
              <a:t>Service Class Examples:</a:t>
            </a:r>
          </a:p>
          <a:p>
            <a:pPr lvl="1"/>
            <a:r>
              <a:rPr lang="en-US" dirty="0" smtClean="0"/>
              <a:t>Financial Assistance / Stipends</a:t>
            </a:r>
          </a:p>
          <a:p>
            <a:pPr lvl="1"/>
            <a:r>
              <a:rPr lang="en-US" dirty="0" smtClean="0"/>
              <a:t>Furnishings and Equipment</a:t>
            </a:r>
          </a:p>
          <a:p>
            <a:pPr lvl="1"/>
            <a:r>
              <a:rPr lang="en-US" dirty="0" smtClean="0"/>
              <a:t>Agency with Choice</a:t>
            </a:r>
          </a:p>
          <a:p>
            <a:pPr lvl="1"/>
            <a:r>
              <a:rPr lang="en-US" dirty="0" smtClean="0"/>
              <a:t>See Matrix for full list of activity codes</a:t>
            </a:r>
            <a:endParaRPr lang="en-US" dirty="0"/>
          </a:p>
        </p:txBody>
      </p:sp>
    </p:spTree>
    <p:extLst>
      <p:ext uri="{BB962C8B-B14F-4D97-AF65-F5344CB8AC3E}">
        <p14:creationId xmlns:p14="http://schemas.microsoft.com/office/powerpoint/2010/main" val="3204138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Reimbursement Forms</a:t>
            </a:r>
            <a:endParaRPr lang="en-US" dirty="0"/>
          </a:p>
        </p:txBody>
      </p:sp>
      <p:sp>
        <p:nvSpPr>
          <p:cNvPr id="3" name="Content Placeholder 2"/>
          <p:cNvSpPr>
            <a:spLocks noGrp="1"/>
          </p:cNvSpPr>
          <p:nvPr>
            <p:ph idx="1"/>
          </p:nvPr>
        </p:nvSpPr>
        <p:spPr/>
        <p:txBody>
          <a:bodyPr/>
          <a:lstStyle/>
          <a:p>
            <a:pPr marL="114300" indent="0" algn="ctr">
              <a:buNone/>
            </a:pPr>
            <a:r>
              <a:rPr lang="en-US" dirty="0" smtClean="0"/>
              <a:t>Forms to Complete</a:t>
            </a:r>
          </a:p>
          <a:p>
            <a:endParaRPr lang="en-US" dirty="0"/>
          </a:p>
          <a:p>
            <a:r>
              <a:rPr lang="en-US" dirty="0" smtClean="0"/>
              <a:t>Standard Contract Form</a:t>
            </a:r>
          </a:p>
          <a:p>
            <a:r>
              <a:rPr lang="en-US" dirty="0" smtClean="0"/>
              <a:t>Attachment 1: Program Cover Page</a:t>
            </a:r>
          </a:p>
          <a:p>
            <a:r>
              <a:rPr lang="en-US" dirty="0" smtClean="0"/>
              <a:t>Attachment 3: Fiscal Year Program Budget</a:t>
            </a:r>
          </a:p>
          <a:p>
            <a:r>
              <a:rPr lang="en-US" dirty="0" smtClean="0"/>
              <a:t>Attachment 6: Capital Budget (if applicable)</a:t>
            </a:r>
          </a:p>
          <a:p>
            <a:pPr lvl="1"/>
            <a:r>
              <a:rPr lang="en-US" dirty="0" smtClean="0"/>
              <a:t>For contracts that only purchase capital items, Attachment 3 is not needed (ex: 3191 contracts)</a:t>
            </a:r>
            <a:endParaRPr lang="en-US" dirty="0"/>
          </a:p>
        </p:txBody>
      </p:sp>
    </p:spTree>
    <p:extLst>
      <p:ext uri="{BB962C8B-B14F-4D97-AF65-F5344CB8AC3E}">
        <p14:creationId xmlns:p14="http://schemas.microsoft.com/office/powerpoint/2010/main" val="27730291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Contract Form</a:t>
            </a:r>
            <a:endParaRPr lang="en-US" dirty="0"/>
          </a:p>
        </p:txBody>
      </p:sp>
      <p:sp>
        <p:nvSpPr>
          <p:cNvPr id="3" name="Content Placeholder 2"/>
          <p:cNvSpPr>
            <a:spLocks noGrp="1"/>
          </p:cNvSpPr>
          <p:nvPr>
            <p:ph idx="1"/>
          </p:nvPr>
        </p:nvSpPr>
        <p:spPr/>
        <p:txBody>
          <a:bodyPr/>
          <a:lstStyle/>
          <a:p>
            <a:r>
              <a:rPr lang="en-US" dirty="0" smtClean="0"/>
              <a:t>Required contract document for all </a:t>
            </a:r>
            <a:r>
              <a:rPr lang="en-US" dirty="0"/>
              <a:t>C</a:t>
            </a:r>
            <a:r>
              <a:rPr lang="en-US" dirty="0" smtClean="0"/>
              <a:t>ommonwealth Departments</a:t>
            </a:r>
          </a:p>
          <a:p>
            <a:r>
              <a:rPr lang="en-US" dirty="0" smtClean="0"/>
              <a:t>Must be submitted for both new and amended contracts</a:t>
            </a:r>
          </a:p>
          <a:p>
            <a:r>
              <a:rPr lang="en-US" dirty="0" smtClean="0"/>
              <a:t>Requires original signature</a:t>
            </a:r>
          </a:p>
          <a:p>
            <a:r>
              <a:rPr lang="en-US" dirty="0" smtClean="0"/>
              <a:t>Includes:</a:t>
            </a:r>
          </a:p>
          <a:p>
            <a:pPr lvl="1"/>
            <a:r>
              <a:rPr lang="en-US" dirty="0" smtClean="0"/>
              <a:t>Identifying contract information</a:t>
            </a:r>
          </a:p>
          <a:p>
            <a:pPr lvl="1"/>
            <a:r>
              <a:rPr lang="en-US" dirty="0" smtClean="0"/>
              <a:t>Whether contract is new or amended</a:t>
            </a:r>
          </a:p>
          <a:p>
            <a:pPr lvl="1"/>
            <a:r>
              <a:rPr lang="en-US" dirty="0" smtClean="0"/>
              <a:t>Terms and conditions</a:t>
            </a:r>
          </a:p>
          <a:p>
            <a:pPr lvl="1"/>
            <a:r>
              <a:rPr lang="en-US" dirty="0" smtClean="0"/>
              <a:t>Compensation</a:t>
            </a:r>
          </a:p>
          <a:p>
            <a:pPr lvl="1"/>
            <a:r>
              <a:rPr lang="en-US" dirty="0" smtClean="0"/>
              <a:t>Start date and end date</a:t>
            </a:r>
          </a:p>
          <a:p>
            <a:pPr lvl="1"/>
            <a:r>
              <a:rPr lang="en-US" dirty="0" smtClean="0"/>
              <a:t>Certifications</a:t>
            </a:r>
          </a:p>
        </p:txBody>
      </p:sp>
    </p:spTree>
    <p:extLst>
      <p:ext uri="{BB962C8B-B14F-4D97-AF65-F5344CB8AC3E}">
        <p14:creationId xmlns:p14="http://schemas.microsoft.com/office/powerpoint/2010/main" val="38938256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618" y="228600"/>
            <a:ext cx="7620000" cy="1143000"/>
          </a:xfrm>
        </p:spPr>
        <p:txBody>
          <a:bodyPr/>
          <a:lstStyle/>
          <a:p>
            <a:pPr algn="ctr"/>
            <a:r>
              <a:rPr lang="en-US" sz="4000" dirty="0" smtClean="0"/>
              <a:t>Standard Contract Form: Header</a:t>
            </a:r>
            <a:endParaRPr lang="en-US" sz="4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389" y="2481263"/>
            <a:ext cx="7948612" cy="18202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Straight Connector 3"/>
          <p:cNvCxnSpPr/>
          <p:nvPr/>
        </p:nvCxnSpPr>
        <p:spPr>
          <a:xfrm flipH="1" flipV="1">
            <a:off x="2438400" y="2298665"/>
            <a:ext cx="152400" cy="67313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317550" y="1775445"/>
            <a:ext cx="2340049" cy="52322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Must match W9 on file with Comptroller</a:t>
            </a:r>
            <a:endParaRPr lang="en-US" sz="1400" dirty="0"/>
          </a:p>
        </p:txBody>
      </p:sp>
      <p:cxnSp>
        <p:nvCxnSpPr>
          <p:cNvPr id="7" name="Straight Connector 6"/>
          <p:cNvCxnSpPr/>
          <p:nvPr/>
        </p:nvCxnSpPr>
        <p:spPr>
          <a:xfrm>
            <a:off x="6477000" y="3962400"/>
            <a:ext cx="0" cy="9144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334000" y="4876800"/>
            <a:ext cx="2971800" cy="738664"/>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Only list 20 digit ID. Obtain from regional contract office. ID stays the same over life of contract</a:t>
            </a:r>
            <a:endParaRPr lang="en-US" sz="1400" dirty="0"/>
          </a:p>
        </p:txBody>
      </p:sp>
      <p:cxnSp>
        <p:nvCxnSpPr>
          <p:cNvPr id="10" name="Straight Connector 9"/>
          <p:cNvCxnSpPr/>
          <p:nvPr/>
        </p:nvCxnSpPr>
        <p:spPr>
          <a:xfrm>
            <a:off x="2438400" y="2298665"/>
            <a:ext cx="304800" cy="36833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4038600" y="4191000"/>
            <a:ext cx="2286000" cy="105513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098601" y="5244360"/>
            <a:ext cx="2895600" cy="954107"/>
          </a:xfrm>
          <a:prstGeom prst="rect">
            <a:avLst/>
          </a:prstGeom>
          <a:noFill/>
          <a:ln w="19050">
            <a:solidFill>
              <a:schemeClr val="accent1"/>
            </a:solidFill>
          </a:ln>
        </p:spPr>
        <p:txBody>
          <a:bodyPr wrap="square" rtlCol="0">
            <a:spAutoFit/>
          </a:bodyPr>
          <a:lstStyle/>
          <a:p>
            <a:r>
              <a:rPr lang="en-US" sz="1400" dirty="0" smtClean="0"/>
              <a:t>List RFR ID number of procurement associated with contract. Obtain from region if unsure. Example: “AWC-19”</a:t>
            </a:r>
            <a:endParaRPr lang="en-US" sz="1400" dirty="0"/>
          </a:p>
        </p:txBody>
      </p:sp>
    </p:spTree>
    <p:extLst>
      <p:ext uri="{BB962C8B-B14F-4D97-AF65-F5344CB8AC3E}">
        <p14:creationId xmlns:p14="http://schemas.microsoft.com/office/powerpoint/2010/main" val="13785660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Standard Contract Form: New/Amend</a:t>
            </a:r>
            <a:endParaRPr lang="en-US" sz="40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819400"/>
            <a:ext cx="7620000" cy="1836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Connector 4"/>
          <p:cNvCxnSpPr/>
          <p:nvPr/>
        </p:nvCxnSpPr>
        <p:spPr>
          <a:xfrm flipV="1">
            <a:off x="607828" y="2646847"/>
            <a:ext cx="1772" cy="891516"/>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5-Point Star 5"/>
          <p:cNvSpPr/>
          <p:nvPr/>
        </p:nvSpPr>
        <p:spPr>
          <a:xfrm>
            <a:off x="495300" y="3407229"/>
            <a:ext cx="228600" cy="152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95300" y="2123627"/>
            <a:ext cx="3295650" cy="523220"/>
          </a:xfrm>
          <a:prstGeom prst="rect">
            <a:avLst/>
          </a:prstGeom>
          <a:noFill/>
          <a:ln w="19050">
            <a:solidFill>
              <a:schemeClr val="accent1"/>
            </a:solidFill>
          </a:ln>
        </p:spPr>
        <p:txBody>
          <a:bodyPr wrap="square" rtlCol="0">
            <a:spAutoFit/>
          </a:bodyPr>
          <a:lstStyle/>
          <a:p>
            <a:r>
              <a:rPr lang="en-US" sz="1400" dirty="0" smtClean="0"/>
              <a:t>Always select Department Procurement unless specifically directed otherwise</a:t>
            </a:r>
            <a:endParaRPr lang="en-US" sz="1400" dirty="0"/>
          </a:p>
        </p:txBody>
      </p:sp>
      <p:sp>
        <p:nvSpPr>
          <p:cNvPr id="8" name="5-Point Star 7"/>
          <p:cNvSpPr/>
          <p:nvPr/>
        </p:nvSpPr>
        <p:spPr>
          <a:xfrm>
            <a:off x="4133850" y="3472543"/>
            <a:ext cx="228600" cy="174171"/>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flipV="1">
            <a:off x="4248150" y="2646847"/>
            <a:ext cx="0" cy="825697"/>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248150" y="2123627"/>
            <a:ext cx="3505200" cy="523220"/>
          </a:xfrm>
          <a:prstGeom prst="rect">
            <a:avLst/>
          </a:prstGeom>
          <a:noFill/>
          <a:ln w="19050">
            <a:solidFill>
              <a:schemeClr val="accent1"/>
            </a:solidFill>
          </a:ln>
        </p:spPr>
        <p:txBody>
          <a:bodyPr wrap="square" rtlCol="0">
            <a:spAutoFit/>
          </a:bodyPr>
          <a:lstStyle/>
          <a:p>
            <a:r>
              <a:rPr lang="en-US" sz="1400" dirty="0" smtClean="0"/>
              <a:t>Select Amendment to Scope or Budget unless directed otherwise</a:t>
            </a:r>
            <a:endParaRPr lang="en-US" sz="1400" dirty="0"/>
          </a:p>
        </p:txBody>
      </p:sp>
      <p:cxnSp>
        <p:nvCxnSpPr>
          <p:cNvPr id="14" name="Straight Connector 13"/>
          <p:cNvCxnSpPr>
            <a:endCxn id="16" idx="0"/>
          </p:cNvCxnSpPr>
          <p:nvPr/>
        </p:nvCxnSpPr>
        <p:spPr>
          <a:xfrm>
            <a:off x="2362200" y="4648200"/>
            <a:ext cx="19050" cy="36859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5-Point Star 14"/>
          <p:cNvSpPr/>
          <p:nvPr/>
        </p:nvSpPr>
        <p:spPr>
          <a:xfrm>
            <a:off x="2286000" y="4419600"/>
            <a:ext cx="152400" cy="152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00050" y="5016795"/>
            <a:ext cx="3962400" cy="523220"/>
          </a:xfrm>
          <a:prstGeom prst="rect">
            <a:avLst/>
          </a:prstGeom>
          <a:noFill/>
          <a:ln w="19050">
            <a:solidFill>
              <a:schemeClr val="accent1"/>
            </a:solidFill>
          </a:ln>
        </p:spPr>
        <p:txBody>
          <a:bodyPr wrap="square" rtlCol="0">
            <a:spAutoFit/>
          </a:bodyPr>
          <a:lstStyle/>
          <a:p>
            <a:r>
              <a:rPr lang="en-US" sz="1400" dirty="0" smtClean="0"/>
              <a:t>Check Commonwealth Terms and Conditions for Human and Social Services</a:t>
            </a:r>
            <a:endParaRPr lang="en-US" sz="1400" dirty="0"/>
          </a:p>
        </p:txBody>
      </p:sp>
      <p:sp>
        <p:nvSpPr>
          <p:cNvPr id="17" name="TextBox 16"/>
          <p:cNvSpPr txBox="1"/>
          <p:nvPr/>
        </p:nvSpPr>
        <p:spPr>
          <a:xfrm>
            <a:off x="261033" y="1524368"/>
            <a:ext cx="7974234" cy="369332"/>
          </a:xfrm>
          <a:prstGeom prst="rect">
            <a:avLst/>
          </a:prstGeom>
          <a:noFill/>
        </p:spPr>
        <p:txBody>
          <a:bodyPr wrap="none" rtlCol="0">
            <a:spAutoFit/>
          </a:bodyPr>
          <a:lstStyle/>
          <a:p>
            <a:r>
              <a:rPr lang="en-US" dirty="0" smtClean="0"/>
              <a:t>Fill out ONLY ONE section. For amendments, “New Contract” section must be blank</a:t>
            </a:r>
            <a:endParaRPr lang="en-US" dirty="0"/>
          </a:p>
        </p:txBody>
      </p:sp>
      <p:cxnSp>
        <p:nvCxnSpPr>
          <p:cNvPr id="21" name="Straight Arrow Connector 20"/>
          <p:cNvCxnSpPr>
            <a:stCxn id="22" idx="0"/>
          </p:cNvCxnSpPr>
          <p:nvPr/>
        </p:nvCxnSpPr>
        <p:spPr>
          <a:xfrm flipH="1" flipV="1">
            <a:off x="6705600" y="3092607"/>
            <a:ext cx="76200" cy="173788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200650" y="4830490"/>
            <a:ext cx="3162300" cy="523220"/>
          </a:xfrm>
          <a:prstGeom prst="rect">
            <a:avLst/>
          </a:prstGeom>
          <a:noFill/>
          <a:ln w="19050">
            <a:solidFill>
              <a:schemeClr val="accent1"/>
            </a:solidFill>
          </a:ln>
        </p:spPr>
        <p:txBody>
          <a:bodyPr wrap="square" rtlCol="0">
            <a:spAutoFit/>
          </a:bodyPr>
          <a:lstStyle/>
          <a:p>
            <a:r>
              <a:rPr lang="en-US" sz="1400" dirty="0" smtClean="0"/>
              <a:t>Enter Contract End Date from most recent version of contract</a:t>
            </a:r>
            <a:endParaRPr lang="en-US" sz="1400" dirty="0"/>
          </a:p>
        </p:txBody>
      </p:sp>
      <p:sp>
        <p:nvSpPr>
          <p:cNvPr id="4" name="TextBox 3"/>
          <p:cNvSpPr txBox="1"/>
          <p:nvPr/>
        </p:nvSpPr>
        <p:spPr>
          <a:xfrm>
            <a:off x="3276600" y="5758190"/>
            <a:ext cx="2800350" cy="523220"/>
          </a:xfrm>
          <a:prstGeom prst="rect">
            <a:avLst/>
          </a:prstGeom>
          <a:noFill/>
          <a:ln w="19050">
            <a:solidFill>
              <a:schemeClr val="accent1"/>
            </a:solidFill>
          </a:ln>
        </p:spPr>
        <p:txBody>
          <a:bodyPr wrap="square" rtlCol="0">
            <a:spAutoFit/>
          </a:bodyPr>
          <a:lstStyle/>
          <a:p>
            <a:r>
              <a:rPr lang="en-US" sz="1400" dirty="0" smtClean="0"/>
              <a:t>Enter value of amendment (change value, not new total)</a:t>
            </a:r>
            <a:endParaRPr lang="en-US" sz="1400" dirty="0"/>
          </a:p>
        </p:txBody>
      </p:sp>
      <p:cxnSp>
        <p:nvCxnSpPr>
          <p:cNvPr id="12" name="Straight Arrow Connector 11"/>
          <p:cNvCxnSpPr>
            <a:stCxn id="4" idx="0"/>
          </p:cNvCxnSpPr>
          <p:nvPr/>
        </p:nvCxnSpPr>
        <p:spPr>
          <a:xfrm flipV="1">
            <a:off x="4676775" y="3276600"/>
            <a:ext cx="962025" cy="248159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881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Standard Contract Form:</a:t>
            </a:r>
            <a:br>
              <a:rPr lang="en-US" sz="4000" dirty="0" smtClean="0"/>
            </a:br>
            <a:r>
              <a:rPr lang="en-US" sz="4000" dirty="0" smtClean="0"/>
              <a:t>Compensation Type &amp; Start Date</a:t>
            </a:r>
            <a:endParaRPr lang="en-US" sz="40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667000"/>
            <a:ext cx="7620000" cy="25719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Connector 4"/>
          <p:cNvCxnSpPr/>
          <p:nvPr/>
        </p:nvCxnSpPr>
        <p:spPr>
          <a:xfrm flipH="1" flipV="1">
            <a:off x="4953000" y="2102078"/>
            <a:ext cx="1752600" cy="1098322"/>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253563" y="1578858"/>
            <a:ext cx="3048000" cy="523220"/>
          </a:xfrm>
          <a:prstGeom prst="rect">
            <a:avLst/>
          </a:prstGeom>
          <a:noFill/>
          <a:ln w="19050">
            <a:solidFill>
              <a:schemeClr val="accent1"/>
            </a:solidFill>
          </a:ln>
        </p:spPr>
        <p:txBody>
          <a:bodyPr wrap="square" rtlCol="0">
            <a:spAutoFit/>
          </a:bodyPr>
          <a:lstStyle/>
          <a:p>
            <a:r>
              <a:rPr lang="en-US" sz="1400" dirty="0" smtClean="0"/>
              <a:t>Enter contract total. Must match multiyear total from Attachment 1</a:t>
            </a:r>
            <a:endParaRPr lang="en-US" sz="1400" dirty="0"/>
          </a:p>
        </p:txBody>
      </p:sp>
      <p:sp>
        <p:nvSpPr>
          <p:cNvPr id="10" name="TextBox 9"/>
          <p:cNvSpPr txBox="1"/>
          <p:nvPr/>
        </p:nvSpPr>
        <p:spPr>
          <a:xfrm>
            <a:off x="2362200" y="2286000"/>
            <a:ext cx="1828800" cy="307777"/>
          </a:xfrm>
          <a:prstGeom prst="rect">
            <a:avLst/>
          </a:prstGeom>
          <a:noFill/>
          <a:ln w="19050">
            <a:solidFill>
              <a:schemeClr val="accent1"/>
            </a:solidFill>
          </a:ln>
        </p:spPr>
        <p:txBody>
          <a:bodyPr wrap="square" rtlCol="0">
            <a:spAutoFit/>
          </a:bodyPr>
          <a:lstStyle/>
          <a:p>
            <a:r>
              <a:rPr lang="en-US" sz="1400" dirty="0" smtClean="0"/>
              <a:t>Check statutory/legal </a:t>
            </a:r>
            <a:endParaRPr lang="en-US" sz="1400" dirty="0"/>
          </a:p>
        </p:txBody>
      </p:sp>
      <p:sp>
        <p:nvSpPr>
          <p:cNvPr id="13" name="TextBox 12"/>
          <p:cNvSpPr txBox="1"/>
          <p:nvPr/>
        </p:nvSpPr>
        <p:spPr>
          <a:xfrm>
            <a:off x="533400" y="5355265"/>
            <a:ext cx="7315200" cy="1384995"/>
          </a:xfrm>
          <a:prstGeom prst="rect">
            <a:avLst/>
          </a:prstGeom>
          <a:noFill/>
          <a:ln w="19050">
            <a:solidFill>
              <a:schemeClr val="accent1"/>
            </a:solidFill>
          </a:ln>
        </p:spPr>
        <p:txBody>
          <a:bodyPr wrap="square" rtlCol="0">
            <a:spAutoFit/>
          </a:bodyPr>
          <a:lstStyle/>
          <a:p>
            <a:r>
              <a:rPr lang="en-US" sz="1400" dirty="0" smtClean="0"/>
              <a:t>Start Dates – Situation for each option:</a:t>
            </a:r>
          </a:p>
          <a:p>
            <a:pPr marL="342900" indent="-342900">
              <a:buAutoNum type="arabicPeriod"/>
            </a:pPr>
            <a:r>
              <a:rPr lang="en-US" sz="1400" dirty="0" smtClean="0"/>
              <a:t>Amend to add money during the fiscal year.</a:t>
            </a:r>
          </a:p>
          <a:p>
            <a:pPr marL="342900" indent="-342900">
              <a:buAutoNum type="arabicPeriod"/>
            </a:pPr>
            <a:r>
              <a:rPr lang="en-US" sz="1400" dirty="0" smtClean="0"/>
              <a:t>Renew/extend contract to the next fiscal year. Check box  and write start date (usually 7/1).</a:t>
            </a:r>
          </a:p>
          <a:p>
            <a:pPr marL="342900" indent="-342900">
              <a:buAutoNum type="arabicPeriod"/>
            </a:pPr>
            <a:r>
              <a:rPr lang="en-US" sz="1400" dirty="0" smtClean="0"/>
              <a:t>Special situations only—Region will direct you if this option is needed.</a:t>
            </a:r>
          </a:p>
          <a:p>
            <a:r>
              <a:rPr lang="en-US" sz="1400" b="1" dirty="0" smtClean="0"/>
              <a:t>Make sure to change the check from 2 to 1 and remove start date the first time you amend the contract in the next year</a:t>
            </a:r>
          </a:p>
        </p:txBody>
      </p:sp>
      <p:cxnSp>
        <p:nvCxnSpPr>
          <p:cNvPr id="15" name="Straight Connector 14"/>
          <p:cNvCxnSpPr/>
          <p:nvPr/>
        </p:nvCxnSpPr>
        <p:spPr>
          <a:xfrm flipV="1">
            <a:off x="685800" y="5050465"/>
            <a:ext cx="0" cy="304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5-Point Star 17"/>
          <p:cNvSpPr/>
          <p:nvPr/>
        </p:nvSpPr>
        <p:spPr>
          <a:xfrm>
            <a:off x="4648200" y="3581400"/>
            <a:ext cx="152400" cy="152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5-Point Star 18"/>
          <p:cNvSpPr/>
          <p:nvPr/>
        </p:nvSpPr>
        <p:spPr>
          <a:xfrm>
            <a:off x="533400" y="3124200"/>
            <a:ext cx="152400" cy="152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a:endCxn id="18" idx="0"/>
          </p:cNvCxnSpPr>
          <p:nvPr/>
        </p:nvCxnSpPr>
        <p:spPr>
          <a:xfrm>
            <a:off x="3962400" y="2593777"/>
            <a:ext cx="762000" cy="98762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endCxn id="19" idx="0"/>
          </p:cNvCxnSpPr>
          <p:nvPr/>
        </p:nvCxnSpPr>
        <p:spPr>
          <a:xfrm>
            <a:off x="381000" y="2209800"/>
            <a:ext cx="228600" cy="9144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68595" y="1471136"/>
            <a:ext cx="2362199" cy="738664"/>
          </a:xfrm>
          <a:prstGeom prst="rect">
            <a:avLst/>
          </a:prstGeom>
          <a:noFill/>
          <a:ln w="19050">
            <a:solidFill>
              <a:schemeClr val="accent1"/>
            </a:solidFill>
          </a:ln>
        </p:spPr>
        <p:txBody>
          <a:bodyPr wrap="square" rtlCol="0">
            <a:spAutoFit/>
          </a:bodyPr>
          <a:lstStyle/>
          <a:p>
            <a:r>
              <a:rPr lang="en-US" sz="1400" dirty="0" smtClean="0"/>
              <a:t>All Cost Reimbursement contracts are Maximum Obligation</a:t>
            </a:r>
            <a:endParaRPr lang="en-US" sz="1400" dirty="0"/>
          </a:p>
        </p:txBody>
      </p:sp>
      <p:cxnSp>
        <p:nvCxnSpPr>
          <p:cNvPr id="21" name="Straight Arrow Connector 20"/>
          <p:cNvCxnSpPr/>
          <p:nvPr/>
        </p:nvCxnSpPr>
        <p:spPr>
          <a:xfrm>
            <a:off x="7315199" y="2393721"/>
            <a:ext cx="152400" cy="1751112"/>
          </a:xfrm>
          <a:prstGeom prst="straightConnector1">
            <a:avLst/>
          </a:prstGeom>
          <a:ln>
            <a:tailEnd type="arrow"/>
          </a:ln>
        </p:spPr>
        <p:style>
          <a:lnRef idx="2">
            <a:schemeClr val="accent1"/>
          </a:lnRef>
          <a:fillRef idx="1">
            <a:schemeClr val="lt1"/>
          </a:fillRef>
          <a:effectRef idx="0">
            <a:schemeClr val="accent1"/>
          </a:effectRef>
          <a:fontRef idx="minor">
            <a:schemeClr val="dk1"/>
          </a:fontRef>
        </p:style>
      </p:cxnSp>
      <p:sp>
        <p:nvSpPr>
          <p:cNvPr id="22" name="TextBox 21"/>
          <p:cNvSpPr txBox="1"/>
          <p:nvPr/>
        </p:nvSpPr>
        <p:spPr>
          <a:xfrm>
            <a:off x="6472493" y="2085944"/>
            <a:ext cx="1837811" cy="307777"/>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Enter Brief Description</a:t>
            </a:r>
            <a:endParaRPr lang="en-US" sz="1400" dirty="0"/>
          </a:p>
        </p:txBody>
      </p:sp>
    </p:spTree>
    <p:extLst>
      <p:ext uri="{BB962C8B-B14F-4D97-AF65-F5344CB8AC3E}">
        <p14:creationId xmlns:p14="http://schemas.microsoft.com/office/powerpoint/2010/main" val="16352429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Foundational Information</a:t>
            </a:r>
          </a:p>
          <a:p>
            <a:pPr lvl="1"/>
            <a:r>
              <a:rPr lang="en-US" dirty="0" smtClean="0"/>
              <a:t>Terminology</a:t>
            </a:r>
          </a:p>
          <a:p>
            <a:pPr lvl="1"/>
            <a:r>
              <a:rPr lang="en-US" dirty="0" smtClean="0"/>
              <a:t>Contract Types</a:t>
            </a:r>
          </a:p>
          <a:p>
            <a:pPr lvl="1"/>
            <a:r>
              <a:rPr lang="en-US" dirty="0" smtClean="0"/>
              <a:t>Chapter 257</a:t>
            </a:r>
          </a:p>
          <a:p>
            <a:r>
              <a:rPr lang="en-US" dirty="0" smtClean="0"/>
              <a:t>Forms</a:t>
            </a:r>
          </a:p>
          <a:p>
            <a:pPr lvl="1"/>
            <a:r>
              <a:rPr lang="en-US" dirty="0" smtClean="0"/>
              <a:t>Service Summary Form</a:t>
            </a:r>
          </a:p>
          <a:p>
            <a:pPr lvl="2"/>
            <a:r>
              <a:rPr lang="en-US" dirty="0" smtClean="0"/>
              <a:t>ICMS Reports for ALTR &amp; Shared Living</a:t>
            </a:r>
          </a:p>
          <a:p>
            <a:pPr lvl="1"/>
            <a:r>
              <a:rPr lang="en-US" dirty="0" smtClean="0"/>
              <a:t>Standard Contract Form (Cost Reimbursement)</a:t>
            </a:r>
          </a:p>
          <a:p>
            <a:pPr lvl="2"/>
            <a:r>
              <a:rPr lang="en-US" dirty="0" smtClean="0"/>
              <a:t>Attachments 1, 3, &amp; 6</a:t>
            </a:r>
          </a:p>
          <a:p>
            <a:pPr lvl="1"/>
            <a:r>
              <a:rPr lang="en-US" dirty="0" smtClean="0"/>
              <a:t>Day, Work, &amp; Support Roster</a:t>
            </a:r>
          </a:p>
          <a:p>
            <a:pPr lvl="1"/>
            <a:r>
              <a:rPr lang="en-US" dirty="0" smtClean="0"/>
              <a:t>Residential Absence Policy Worksheet</a:t>
            </a:r>
            <a:endParaRPr lang="en-US" dirty="0"/>
          </a:p>
        </p:txBody>
      </p:sp>
    </p:spTree>
    <p:extLst>
      <p:ext uri="{BB962C8B-B14F-4D97-AF65-F5344CB8AC3E}">
        <p14:creationId xmlns:p14="http://schemas.microsoft.com/office/powerpoint/2010/main" val="10523428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70" y="228600"/>
            <a:ext cx="7620000" cy="1143000"/>
          </a:xfrm>
        </p:spPr>
        <p:txBody>
          <a:bodyPr/>
          <a:lstStyle/>
          <a:p>
            <a:pPr algn="ctr"/>
            <a:r>
              <a:rPr lang="en-US" sz="4000" dirty="0" smtClean="0"/>
              <a:t>Standard Contract Form:</a:t>
            </a:r>
            <a:br>
              <a:rPr lang="en-US" sz="4000" dirty="0" smtClean="0"/>
            </a:br>
            <a:r>
              <a:rPr lang="en-US" sz="4000" dirty="0" smtClean="0"/>
              <a:t>End Date &amp; Signature</a:t>
            </a:r>
            <a:endParaRPr lang="en-US" sz="4000" dirty="0"/>
          </a:p>
        </p:txBody>
      </p:sp>
      <p:cxnSp>
        <p:nvCxnSpPr>
          <p:cNvPr id="5" name="Straight Connector 4"/>
          <p:cNvCxnSpPr/>
          <p:nvPr/>
        </p:nvCxnSpPr>
        <p:spPr>
          <a:xfrm flipV="1">
            <a:off x="3657600" y="2289544"/>
            <a:ext cx="0" cy="609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048000" y="1559740"/>
            <a:ext cx="2928257" cy="738664"/>
          </a:xfrm>
          <a:prstGeom prst="rect">
            <a:avLst/>
          </a:prstGeom>
          <a:noFill/>
          <a:ln w="19050">
            <a:solidFill>
              <a:schemeClr val="accent1"/>
            </a:solidFill>
          </a:ln>
        </p:spPr>
        <p:txBody>
          <a:bodyPr wrap="square" rtlCol="0">
            <a:spAutoFit/>
          </a:bodyPr>
          <a:lstStyle/>
          <a:p>
            <a:r>
              <a:rPr lang="en-US" sz="1400" dirty="0" smtClean="0"/>
              <a:t>End date generally June 30 of current fiscal year. Multiyear contract will have end date in future year.</a:t>
            </a:r>
            <a:endParaRPr lang="en-US"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370" y="2874335"/>
            <a:ext cx="7713958" cy="2553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Arrow Connector 5"/>
          <p:cNvCxnSpPr/>
          <p:nvPr/>
        </p:nvCxnSpPr>
        <p:spPr>
          <a:xfrm flipV="1">
            <a:off x="1355651" y="5427921"/>
            <a:ext cx="228600" cy="439479"/>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93651" y="5867400"/>
            <a:ext cx="2613279" cy="369332"/>
          </a:xfrm>
          <a:prstGeom prst="rect">
            <a:avLst/>
          </a:prstGeom>
          <a:noFill/>
          <a:ln w="19050">
            <a:solidFill>
              <a:schemeClr val="accent1"/>
            </a:solidFill>
          </a:ln>
        </p:spPr>
        <p:txBody>
          <a:bodyPr wrap="none" rtlCol="0">
            <a:spAutoFit/>
          </a:bodyPr>
          <a:lstStyle/>
          <a:p>
            <a:r>
              <a:rPr lang="en-US" dirty="0" smtClean="0"/>
              <a:t>Sign and Date in </a:t>
            </a:r>
            <a:r>
              <a:rPr lang="en-US" b="1" dirty="0" smtClean="0">
                <a:solidFill>
                  <a:srgbClr val="0070C0"/>
                </a:solidFill>
              </a:rPr>
              <a:t>BLUE INK</a:t>
            </a:r>
            <a:endParaRPr lang="en-US" b="1" dirty="0">
              <a:solidFill>
                <a:srgbClr val="0070C0"/>
              </a:solidFill>
            </a:endParaRPr>
          </a:p>
        </p:txBody>
      </p:sp>
      <p:cxnSp>
        <p:nvCxnSpPr>
          <p:cNvPr id="10" name="Straight Arrow Connector 9"/>
          <p:cNvCxnSpPr/>
          <p:nvPr/>
        </p:nvCxnSpPr>
        <p:spPr>
          <a:xfrm flipH="1" flipV="1">
            <a:off x="3657600" y="5105400"/>
            <a:ext cx="651749" cy="838200"/>
          </a:xfrm>
          <a:prstGeom prst="straightConnector1">
            <a:avLst/>
          </a:prstGeom>
          <a:ln>
            <a:tailEnd type="arrow"/>
          </a:ln>
        </p:spPr>
        <p:style>
          <a:lnRef idx="2">
            <a:schemeClr val="accent1"/>
          </a:lnRef>
          <a:fillRef idx="1">
            <a:schemeClr val="lt1"/>
          </a:fillRef>
          <a:effectRef idx="0">
            <a:schemeClr val="accent1"/>
          </a:effectRef>
          <a:fontRef idx="minor">
            <a:schemeClr val="dk1"/>
          </a:fontRef>
        </p:style>
      </p:cxnSp>
      <p:sp>
        <p:nvSpPr>
          <p:cNvPr id="11" name="TextBox 10"/>
          <p:cNvSpPr txBox="1"/>
          <p:nvPr/>
        </p:nvSpPr>
        <p:spPr>
          <a:xfrm>
            <a:off x="3505200" y="5759678"/>
            <a:ext cx="3352800"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Signature date must be prior to Effective Date if checked option 2 above.  If signatory changed, also submit updated  Authorized Signatory Form </a:t>
            </a:r>
            <a:endParaRPr lang="en-US" sz="1400" dirty="0"/>
          </a:p>
        </p:txBody>
      </p:sp>
    </p:spTree>
    <p:extLst>
      <p:ext uri="{BB962C8B-B14F-4D97-AF65-F5344CB8AC3E}">
        <p14:creationId xmlns:p14="http://schemas.microsoft.com/office/powerpoint/2010/main" val="1839811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1: Program Cover Page</a:t>
            </a:r>
            <a:endParaRPr lang="en-US" sz="4000" dirty="0"/>
          </a:p>
        </p:txBody>
      </p:sp>
      <p:sp>
        <p:nvSpPr>
          <p:cNvPr id="3" name="Content Placeholder 2"/>
          <p:cNvSpPr>
            <a:spLocks noGrp="1"/>
          </p:cNvSpPr>
          <p:nvPr>
            <p:ph idx="1"/>
          </p:nvPr>
        </p:nvSpPr>
        <p:spPr/>
        <p:txBody>
          <a:bodyPr>
            <a:normAutofit/>
          </a:bodyPr>
          <a:lstStyle/>
          <a:p>
            <a:r>
              <a:rPr lang="en-US" dirty="0" smtClean="0"/>
              <a:t>Provides general contractor and program information</a:t>
            </a:r>
          </a:p>
          <a:p>
            <a:r>
              <a:rPr lang="en-US" dirty="0" smtClean="0"/>
              <a:t>Creates historical starting point for all future amendments</a:t>
            </a:r>
          </a:p>
          <a:p>
            <a:r>
              <a:rPr lang="en-US" dirty="0" smtClean="0"/>
              <a:t>Includes:</a:t>
            </a:r>
          </a:p>
          <a:p>
            <a:pPr lvl="1"/>
            <a:r>
              <a:rPr lang="en-US" dirty="0" smtClean="0"/>
              <a:t>Document ID #</a:t>
            </a:r>
          </a:p>
          <a:p>
            <a:pPr lvl="1"/>
            <a:r>
              <a:rPr lang="en-US" dirty="0" smtClean="0"/>
              <a:t>UFR Program #</a:t>
            </a:r>
          </a:p>
          <a:p>
            <a:pPr lvl="1"/>
            <a:r>
              <a:rPr lang="en-US" dirty="0" smtClean="0"/>
              <a:t>RFR Information</a:t>
            </a:r>
          </a:p>
          <a:p>
            <a:pPr lvl="1"/>
            <a:r>
              <a:rPr lang="en-US" dirty="0" smtClean="0"/>
              <a:t>Anticipated contract duration</a:t>
            </a:r>
          </a:p>
          <a:p>
            <a:pPr lvl="1"/>
            <a:r>
              <a:rPr lang="en-US" dirty="0" smtClean="0"/>
              <a:t>Fiscal terms</a:t>
            </a:r>
          </a:p>
          <a:p>
            <a:pPr lvl="1"/>
            <a:r>
              <a:rPr lang="en-US" dirty="0" smtClean="0"/>
              <a:t>Pricing options</a:t>
            </a:r>
          </a:p>
          <a:p>
            <a:pPr lvl="1"/>
            <a:r>
              <a:rPr lang="en-US" dirty="0" smtClean="0"/>
              <a:t>Current maximum obligation</a:t>
            </a:r>
          </a:p>
          <a:p>
            <a:pPr lvl="1"/>
            <a:r>
              <a:rPr lang="en-US" dirty="0" smtClean="0"/>
              <a:t>Funding</a:t>
            </a:r>
            <a:endParaRPr lang="en-US" dirty="0"/>
          </a:p>
        </p:txBody>
      </p:sp>
    </p:spTree>
    <p:extLst>
      <p:ext uri="{BB962C8B-B14F-4D97-AF65-F5344CB8AC3E}">
        <p14:creationId xmlns:p14="http://schemas.microsoft.com/office/powerpoint/2010/main" val="87635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823"/>
            <a:ext cx="7620000" cy="1143000"/>
          </a:xfrm>
        </p:spPr>
        <p:txBody>
          <a:bodyPr/>
          <a:lstStyle/>
          <a:p>
            <a:r>
              <a:rPr lang="en-US" sz="4000" dirty="0" smtClean="0"/>
              <a:t>Attachment 1: Program Cover Page</a:t>
            </a:r>
            <a:endParaRPr lang="en-US" sz="4000"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1981200"/>
            <a:ext cx="6781800" cy="3675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Connector 4"/>
          <p:cNvCxnSpPr/>
          <p:nvPr/>
        </p:nvCxnSpPr>
        <p:spPr>
          <a:xfrm flipH="1" flipV="1">
            <a:off x="5257800" y="1752599"/>
            <a:ext cx="38100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276600" y="1444823"/>
            <a:ext cx="2590800" cy="307777"/>
          </a:xfrm>
          <a:prstGeom prst="rect">
            <a:avLst/>
          </a:prstGeom>
          <a:noFill/>
          <a:ln w="19050">
            <a:solidFill>
              <a:schemeClr val="accent1"/>
            </a:solidFill>
          </a:ln>
        </p:spPr>
        <p:txBody>
          <a:bodyPr wrap="square" rtlCol="0">
            <a:spAutoFit/>
          </a:bodyPr>
          <a:lstStyle/>
          <a:p>
            <a:r>
              <a:rPr lang="en-US" sz="1400" dirty="0" smtClean="0"/>
              <a:t>Use the anticipated UFR number</a:t>
            </a:r>
            <a:endParaRPr lang="en-US" sz="1400" dirty="0"/>
          </a:p>
        </p:txBody>
      </p:sp>
      <p:cxnSp>
        <p:nvCxnSpPr>
          <p:cNvPr id="8" name="Straight Connector 7"/>
          <p:cNvCxnSpPr/>
          <p:nvPr/>
        </p:nvCxnSpPr>
        <p:spPr>
          <a:xfrm flipV="1">
            <a:off x="6019800" y="1752600"/>
            <a:ext cx="304800" cy="1295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096000" y="1444822"/>
            <a:ext cx="1524000" cy="307777"/>
          </a:xfrm>
          <a:prstGeom prst="rect">
            <a:avLst/>
          </a:prstGeom>
          <a:noFill/>
          <a:ln w="19050">
            <a:solidFill>
              <a:schemeClr val="accent1"/>
            </a:solidFill>
          </a:ln>
        </p:spPr>
        <p:txBody>
          <a:bodyPr wrap="square" rtlCol="0">
            <a:spAutoFit/>
          </a:bodyPr>
          <a:lstStyle/>
          <a:p>
            <a:r>
              <a:rPr lang="en-US" sz="1400" dirty="0" smtClean="0"/>
              <a:t>Use activity code</a:t>
            </a:r>
            <a:endParaRPr lang="en-US" sz="1400" dirty="0"/>
          </a:p>
        </p:txBody>
      </p:sp>
      <p:sp>
        <p:nvSpPr>
          <p:cNvPr id="11" name="5-Point Star 10"/>
          <p:cNvSpPr/>
          <p:nvPr/>
        </p:nvSpPr>
        <p:spPr>
          <a:xfrm>
            <a:off x="3276600" y="4038600"/>
            <a:ext cx="228600" cy="2286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5-Point Star 11"/>
          <p:cNvSpPr/>
          <p:nvPr/>
        </p:nvSpPr>
        <p:spPr>
          <a:xfrm>
            <a:off x="6172200" y="4196443"/>
            <a:ext cx="152400" cy="152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H="1">
            <a:off x="685800" y="5486400"/>
            <a:ext cx="266700" cy="533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04800" y="6030686"/>
            <a:ext cx="1219200" cy="307777"/>
          </a:xfrm>
          <a:prstGeom prst="rect">
            <a:avLst/>
          </a:prstGeom>
          <a:noFill/>
          <a:ln w="19050">
            <a:solidFill>
              <a:schemeClr val="accent1"/>
            </a:solidFill>
          </a:ln>
        </p:spPr>
        <p:txBody>
          <a:bodyPr wrap="square" rtlCol="0">
            <a:spAutoFit/>
          </a:bodyPr>
          <a:lstStyle/>
          <a:p>
            <a:r>
              <a:rPr lang="en-US" sz="1400" dirty="0" smtClean="0"/>
              <a:t>Leave blank</a:t>
            </a:r>
            <a:endParaRPr lang="en-US" sz="1400" dirty="0"/>
          </a:p>
        </p:txBody>
      </p:sp>
      <p:cxnSp>
        <p:nvCxnSpPr>
          <p:cNvPr id="17" name="Straight Connector 16"/>
          <p:cNvCxnSpPr/>
          <p:nvPr/>
        </p:nvCxnSpPr>
        <p:spPr>
          <a:xfrm>
            <a:off x="4686300" y="4876800"/>
            <a:ext cx="190500" cy="130777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038600" y="6184574"/>
            <a:ext cx="2133600" cy="523220"/>
          </a:xfrm>
          <a:prstGeom prst="rect">
            <a:avLst/>
          </a:prstGeom>
          <a:noFill/>
          <a:ln w="19050">
            <a:solidFill>
              <a:schemeClr val="accent1"/>
            </a:solidFill>
          </a:ln>
        </p:spPr>
        <p:txBody>
          <a:bodyPr wrap="square" rtlCol="0">
            <a:spAutoFit/>
          </a:bodyPr>
          <a:lstStyle/>
          <a:p>
            <a:r>
              <a:rPr lang="en-US" sz="1400" dirty="0" smtClean="0"/>
              <a:t>Use original start date to current end date</a:t>
            </a:r>
            <a:endParaRPr lang="en-US" sz="1400" dirty="0"/>
          </a:p>
        </p:txBody>
      </p:sp>
      <p:cxnSp>
        <p:nvCxnSpPr>
          <p:cNvPr id="21" name="Straight Connector 20"/>
          <p:cNvCxnSpPr/>
          <p:nvPr/>
        </p:nvCxnSpPr>
        <p:spPr>
          <a:xfrm flipH="1">
            <a:off x="2895600" y="5105400"/>
            <a:ext cx="15240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752600" y="6030686"/>
            <a:ext cx="1905000" cy="523220"/>
          </a:xfrm>
          <a:prstGeom prst="rect">
            <a:avLst/>
          </a:prstGeom>
          <a:noFill/>
          <a:ln w="19050">
            <a:solidFill>
              <a:schemeClr val="accent1"/>
            </a:solidFill>
          </a:ln>
        </p:spPr>
        <p:txBody>
          <a:bodyPr wrap="square" rtlCol="0">
            <a:spAutoFit/>
          </a:bodyPr>
          <a:lstStyle/>
          <a:p>
            <a:r>
              <a:rPr lang="en-US" sz="1400" dirty="0" smtClean="0"/>
              <a:t>Use the original date range</a:t>
            </a:r>
            <a:endParaRPr lang="en-US" sz="1400" dirty="0"/>
          </a:p>
        </p:txBody>
      </p:sp>
      <p:sp>
        <p:nvSpPr>
          <p:cNvPr id="23" name="5-Point Star 22"/>
          <p:cNvSpPr/>
          <p:nvPr/>
        </p:nvSpPr>
        <p:spPr>
          <a:xfrm>
            <a:off x="4321629" y="4459472"/>
            <a:ext cx="266700" cy="2286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4876800" y="4196443"/>
            <a:ext cx="1676400" cy="1834243"/>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477000" y="6076853"/>
            <a:ext cx="1752600" cy="523220"/>
          </a:xfrm>
          <a:prstGeom prst="rect">
            <a:avLst/>
          </a:prstGeom>
          <a:noFill/>
          <a:ln w="19050">
            <a:solidFill>
              <a:schemeClr val="accent1"/>
            </a:solidFill>
          </a:ln>
        </p:spPr>
        <p:txBody>
          <a:bodyPr wrap="square" rtlCol="0">
            <a:spAutoFit/>
          </a:bodyPr>
          <a:lstStyle/>
          <a:p>
            <a:r>
              <a:rPr lang="en-US" sz="1400" dirty="0" smtClean="0"/>
              <a:t>Must match RFR ID from SCF</a:t>
            </a:r>
            <a:endParaRPr lang="en-US" sz="1400" dirty="0"/>
          </a:p>
        </p:txBody>
      </p:sp>
    </p:spTree>
    <p:extLst>
      <p:ext uri="{BB962C8B-B14F-4D97-AF65-F5344CB8AC3E}">
        <p14:creationId xmlns:p14="http://schemas.microsoft.com/office/powerpoint/2010/main" val="17327870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Attachment 1: Program Cover Page</a:t>
            </a:r>
            <a:br>
              <a:rPr lang="en-US" sz="3200" dirty="0" smtClean="0"/>
            </a:br>
            <a:r>
              <a:rPr lang="en-US" sz="3200" dirty="0" smtClean="0"/>
              <a:t>Fiscal Terms</a:t>
            </a:r>
            <a:endParaRPr lang="en-US" sz="3200" dirty="0"/>
          </a:p>
        </p:txBody>
      </p:sp>
      <p:pic>
        <p:nvPicPr>
          <p:cNvPr id="614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64" t="-19794" r="658" b="21439"/>
          <a:stretch/>
        </p:blipFill>
        <p:spPr bwMode="auto">
          <a:xfrm>
            <a:off x="1261224" y="1252636"/>
            <a:ext cx="6775217" cy="39988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Connector 4"/>
          <p:cNvCxnSpPr/>
          <p:nvPr/>
        </p:nvCxnSpPr>
        <p:spPr>
          <a:xfrm flipH="1">
            <a:off x="1273629" y="4336197"/>
            <a:ext cx="609602"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2405" y="3962400"/>
            <a:ext cx="1273629" cy="646331"/>
          </a:xfrm>
          <a:prstGeom prst="rect">
            <a:avLst/>
          </a:prstGeom>
          <a:noFill/>
          <a:ln w="19050">
            <a:solidFill>
              <a:schemeClr val="accent1"/>
            </a:solidFill>
          </a:ln>
        </p:spPr>
        <p:txBody>
          <a:bodyPr wrap="square" rtlCol="0">
            <a:spAutoFit/>
          </a:bodyPr>
          <a:lstStyle/>
          <a:p>
            <a:r>
              <a:rPr lang="en-US" sz="1200" dirty="0" smtClean="0"/>
              <a:t>Check Cost reimbursement under option 3</a:t>
            </a:r>
            <a:endParaRPr lang="en-US" sz="1200" dirty="0"/>
          </a:p>
        </p:txBody>
      </p:sp>
      <p:sp>
        <p:nvSpPr>
          <p:cNvPr id="10" name="TextBox 9"/>
          <p:cNvSpPr txBox="1"/>
          <p:nvPr/>
        </p:nvSpPr>
        <p:spPr>
          <a:xfrm>
            <a:off x="118604" y="4887559"/>
            <a:ext cx="1034142" cy="276999"/>
          </a:xfrm>
          <a:prstGeom prst="rect">
            <a:avLst/>
          </a:prstGeom>
          <a:noFill/>
          <a:ln w="19050">
            <a:solidFill>
              <a:schemeClr val="accent1"/>
            </a:solidFill>
          </a:ln>
        </p:spPr>
        <p:txBody>
          <a:bodyPr wrap="square" rtlCol="0">
            <a:spAutoFit/>
          </a:bodyPr>
          <a:lstStyle/>
          <a:p>
            <a:r>
              <a:rPr lang="en-US" sz="1200" dirty="0" smtClean="0"/>
              <a:t>Leave blank</a:t>
            </a:r>
            <a:endParaRPr lang="en-US" sz="1200" dirty="0"/>
          </a:p>
        </p:txBody>
      </p:sp>
      <p:sp>
        <p:nvSpPr>
          <p:cNvPr id="11" name="TextBox 10"/>
          <p:cNvSpPr txBox="1"/>
          <p:nvPr/>
        </p:nvSpPr>
        <p:spPr>
          <a:xfrm>
            <a:off x="3020912" y="1437302"/>
            <a:ext cx="2133600" cy="461665"/>
          </a:xfrm>
          <a:prstGeom prst="rect">
            <a:avLst/>
          </a:prstGeom>
          <a:noFill/>
          <a:ln w="19050">
            <a:solidFill>
              <a:schemeClr val="accent1"/>
            </a:solidFill>
          </a:ln>
        </p:spPr>
        <p:txBody>
          <a:bodyPr wrap="square" rtlCol="0">
            <a:spAutoFit/>
          </a:bodyPr>
          <a:lstStyle/>
          <a:p>
            <a:r>
              <a:rPr lang="en-US" sz="1200" dirty="0" smtClean="0"/>
              <a:t>Include one row with contract total for each previous year</a:t>
            </a:r>
            <a:endParaRPr lang="en-US" sz="1200" dirty="0"/>
          </a:p>
        </p:txBody>
      </p:sp>
      <p:sp>
        <p:nvSpPr>
          <p:cNvPr id="12" name="TextBox 11"/>
          <p:cNvSpPr txBox="1"/>
          <p:nvPr/>
        </p:nvSpPr>
        <p:spPr>
          <a:xfrm>
            <a:off x="5534879" y="1329317"/>
            <a:ext cx="1447800" cy="461665"/>
          </a:xfrm>
          <a:prstGeom prst="rect">
            <a:avLst/>
          </a:prstGeom>
          <a:noFill/>
          <a:ln w="19050">
            <a:solidFill>
              <a:schemeClr val="accent1"/>
            </a:solidFill>
          </a:ln>
        </p:spPr>
        <p:txBody>
          <a:bodyPr wrap="square" rtlCol="0">
            <a:spAutoFit/>
          </a:bodyPr>
          <a:lstStyle/>
          <a:p>
            <a:r>
              <a:rPr lang="en-US" sz="1200" dirty="0" smtClean="0"/>
              <a:t>One row for each version during year</a:t>
            </a:r>
            <a:endParaRPr lang="en-US" sz="1200" dirty="0"/>
          </a:p>
        </p:txBody>
      </p:sp>
      <p:sp>
        <p:nvSpPr>
          <p:cNvPr id="13" name="TextBox 12"/>
          <p:cNvSpPr txBox="1"/>
          <p:nvPr/>
        </p:nvSpPr>
        <p:spPr>
          <a:xfrm>
            <a:off x="7086600" y="1252636"/>
            <a:ext cx="1295400" cy="646331"/>
          </a:xfrm>
          <a:prstGeom prst="rect">
            <a:avLst/>
          </a:prstGeom>
          <a:noFill/>
          <a:ln w="19050">
            <a:solidFill>
              <a:schemeClr val="accent1"/>
            </a:solidFill>
          </a:ln>
        </p:spPr>
        <p:txBody>
          <a:bodyPr wrap="square" rtlCol="0">
            <a:spAutoFit/>
          </a:bodyPr>
          <a:lstStyle/>
          <a:p>
            <a:r>
              <a:rPr lang="en-US" sz="1200" dirty="0" smtClean="0"/>
              <a:t>Include future years if extending to next fiscal year</a:t>
            </a:r>
            <a:endParaRPr lang="en-US" sz="1200" dirty="0"/>
          </a:p>
        </p:txBody>
      </p:sp>
      <p:cxnSp>
        <p:nvCxnSpPr>
          <p:cNvPr id="15" name="Straight Connector 14"/>
          <p:cNvCxnSpPr/>
          <p:nvPr/>
        </p:nvCxnSpPr>
        <p:spPr>
          <a:xfrm>
            <a:off x="5154512" y="1790982"/>
            <a:ext cx="304800" cy="259023"/>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553200" y="1806635"/>
            <a:ext cx="76200" cy="272533"/>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13" idx="2"/>
          </p:cNvCxnSpPr>
          <p:nvPr/>
        </p:nvCxnSpPr>
        <p:spPr>
          <a:xfrm>
            <a:off x="7734300" y="1898967"/>
            <a:ext cx="57150" cy="13403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Left Brace 2"/>
          <p:cNvSpPr/>
          <p:nvPr/>
        </p:nvSpPr>
        <p:spPr>
          <a:xfrm>
            <a:off x="1153885" y="4800600"/>
            <a:ext cx="119744" cy="450918"/>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7" name="Straight Connector 6"/>
          <p:cNvCxnSpPr/>
          <p:nvPr/>
        </p:nvCxnSpPr>
        <p:spPr>
          <a:xfrm flipH="1">
            <a:off x="7239000" y="4724400"/>
            <a:ext cx="381000" cy="838200"/>
          </a:xfrm>
          <a:prstGeom prst="line">
            <a:avLst/>
          </a:prstGeom>
        </p:spPr>
        <p:style>
          <a:lnRef idx="2">
            <a:schemeClr val="accent1"/>
          </a:lnRef>
          <a:fillRef idx="1">
            <a:schemeClr val="lt1"/>
          </a:fillRef>
          <a:effectRef idx="0">
            <a:schemeClr val="accent1"/>
          </a:effectRef>
          <a:fontRef idx="minor">
            <a:schemeClr val="dk1"/>
          </a:fontRef>
        </p:style>
      </p:cxnSp>
      <p:sp>
        <p:nvSpPr>
          <p:cNvPr id="8" name="TextBox 7"/>
          <p:cNvSpPr txBox="1"/>
          <p:nvPr/>
        </p:nvSpPr>
        <p:spPr>
          <a:xfrm>
            <a:off x="5475261" y="5583865"/>
            <a:ext cx="2623854"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200" dirty="0" smtClean="0"/>
              <a:t>Multi-year total must match maximum obligation on SCF</a:t>
            </a:r>
            <a:endParaRPr lang="en-US" sz="1200" dirty="0"/>
          </a:p>
        </p:txBody>
      </p:sp>
    </p:spTree>
    <p:extLst>
      <p:ext uri="{BB962C8B-B14F-4D97-AF65-F5344CB8AC3E}">
        <p14:creationId xmlns:p14="http://schemas.microsoft.com/office/powerpoint/2010/main" val="3517835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1: Program Cover Page</a:t>
            </a:r>
            <a:endParaRPr lang="en-US" sz="4000" dirty="0"/>
          </a:p>
        </p:txBody>
      </p:sp>
      <p:sp>
        <p:nvSpPr>
          <p:cNvPr id="4" name="TextBox 3"/>
          <p:cNvSpPr txBox="1"/>
          <p:nvPr/>
        </p:nvSpPr>
        <p:spPr>
          <a:xfrm>
            <a:off x="761999" y="1399976"/>
            <a:ext cx="3168624" cy="369332"/>
          </a:xfrm>
          <a:prstGeom prst="rect">
            <a:avLst/>
          </a:prstGeom>
          <a:noFill/>
        </p:spPr>
        <p:txBody>
          <a:bodyPr wrap="none" rtlCol="0">
            <a:spAutoFit/>
          </a:bodyPr>
          <a:lstStyle/>
          <a:p>
            <a:r>
              <a:rPr lang="en-US" dirty="0" smtClean="0"/>
              <a:t>Sample completed Fiscal Terms:</a:t>
            </a:r>
            <a:endParaRPr lang="en-US" dirty="0"/>
          </a:p>
        </p:txBody>
      </p:sp>
      <p:sp>
        <p:nvSpPr>
          <p:cNvPr id="5" name="TextBox 4"/>
          <p:cNvSpPr txBox="1"/>
          <p:nvPr/>
        </p:nvSpPr>
        <p:spPr>
          <a:xfrm>
            <a:off x="761999" y="1734234"/>
            <a:ext cx="7315200" cy="646331"/>
          </a:xfrm>
          <a:prstGeom prst="rect">
            <a:avLst/>
          </a:prstGeom>
          <a:noFill/>
        </p:spPr>
        <p:txBody>
          <a:bodyPr wrap="square" rtlCol="0">
            <a:spAutoFit/>
          </a:bodyPr>
          <a:lstStyle/>
          <a:p>
            <a:r>
              <a:rPr lang="en-US" dirty="0" smtClean="0"/>
              <a:t>Contract active since FY14. There were 4 versions during FY17. Contract is being extended into FY18</a:t>
            </a:r>
            <a:endParaRPr lang="en-US" dirty="0"/>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2286000"/>
            <a:ext cx="6981825" cy="3886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31663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3: Fiscal Year Program Budget</a:t>
            </a:r>
            <a:endParaRPr lang="en-US" sz="4000" dirty="0"/>
          </a:p>
        </p:txBody>
      </p:sp>
      <p:sp>
        <p:nvSpPr>
          <p:cNvPr id="3" name="Content Placeholder 2"/>
          <p:cNvSpPr>
            <a:spLocks noGrp="1"/>
          </p:cNvSpPr>
          <p:nvPr>
            <p:ph idx="1"/>
          </p:nvPr>
        </p:nvSpPr>
        <p:spPr/>
        <p:txBody>
          <a:bodyPr/>
          <a:lstStyle/>
          <a:p>
            <a:endParaRPr lang="en-US" dirty="0" smtClean="0"/>
          </a:p>
          <a:p>
            <a:r>
              <a:rPr lang="en-US" dirty="0" smtClean="0"/>
              <a:t>Reflects total annual program costs associated with the fiscal year operation of the program</a:t>
            </a:r>
          </a:p>
          <a:p>
            <a:r>
              <a:rPr lang="en-US" dirty="0" smtClean="0"/>
              <a:t>Required where payment is based on submission of program budget </a:t>
            </a:r>
          </a:p>
          <a:p>
            <a:r>
              <a:rPr lang="en-US" dirty="0" smtClean="0"/>
              <a:t>Includes:</a:t>
            </a:r>
          </a:p>
          <a:p>
            <a:pPr lvl="1"/>
            <a:r>
              <a:rPr lang="en-US" dirty="0" smtClean="0"/>
              <a:t>Line item detail of all program costs</a:t>
            </a:r>
          </a:p>
          <a:p>
            <a:pPr lvl="1"/>
            <a:r>
              <a:rPr lang="en-US" dirty="0" smtClean="0"/>
              <a:t>Current, Amended, and New Subtotals</a:t>
            </a:r>
          </a:p>
          <a:p>
            <a:pPr lvl="1"/>
            <a:r>
              <a:rPr lang="en-US" dirty="0" smtClean="0"/>
              <a:t>Budget Total</a:t>
            </a:r>
            <a:endParaRPr lang="en-US" dirty="0"/>
          </a:p>
        </p:txBody>
      </p:sp>
    </p:spTree>
    <p:extLst>
      <p:ext uri="{BB962C8B-B14F-4D97-AF65-F5344CB8AC3E}">
        <p14:creationId xmlns:p14="http://schemas.microsoft.com/office/powerpoint/2010/main" val="40203906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3: Fiscal Year Program Budget</a:t>
            </a:r>
            <a:endParaRPr lang="en-US" sz="4000"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752600"/>
            <a:ext cx="7620000" cy="23666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52400" y="5009499"/>
            <a:ext cx="1752600" cy="830997"/>
          </a:xfrm>
          <a:prstGeom prst="rect">
            <a:avLst/>
          </a:prstGeom>
          <a:noFill/>
          <a:ln w="19050">
            <a:solidFill>
              <a:schemeClr val="accent1"/>
            </a:solidFill>
          </a:ln>
        </p:spPr>
        <p:txBody>
          <a:bodyPr wrap="square" rtlCol="0">
            <a:spAutoFit/>
          </a:bodyPr>
          <a:lstStyle/>
          <a:p>
            <a:r>
              <a:rPr lang="en-US" sz="1200" dirty="0" smtClean="0"/>
              <a:t>Fill in UFR Title # and UFR Position Title. Only use titles defined in UFR Preparation Manual</a:t>
            </a:r>
            <a:endParaRPr lang="en-US" sz="1200" dirty="0"/>
          </a:p>
        </p:txBody>
      </p:sp>
      <p:cxnSp>
        <p:nvCxnSpPr>
          <p:cNvPr id="8" name="Straight Connector 7"/>
          <p:cNvCxnSpPr/>
          <p:nvPr/>
        </p:nvCxnSpPr>
        <p:spPr>
          <a:xfrm>
            <a:off x="2743200" y="4596989"/>
            <a:ext cx="0" cy="439299"/>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079681" y="5036288"/>
            <a:ext cx="1447800" cy="1569660"/>
          </a:xfrm>
          <a:prstGeom prst="rect">
            <a:avLst/>
          </a:prstGeom>
          <a:noFill/>
          <a:ln w="19050">
            <a:solidFill>
              <a:schemeClr val="accent1"/>
            </a:solidFill>
          </a:ln>
        </p:spPr>
        <p:txBody>
          <a:bodyPr wrap="square" rtlCol="0">
            <a:spAutoFit/>
          </a:bodyPr>
          <a:lstStyle/>
          <a:p>
            <a:r>
              <a:rPr lang="en-US" sz="1200" dirty="0" smtClean="0"/>
              <a:t>New FY Contracts: Fill in initial FTE and Amount</a:t>
            </a:r>
          </a:p>
          <a:p>
            <a:endParaRPr lang="en-US" sz="1200" dirty="0"/>
          </a:p>
          <a:p>
            <a:r>
              <a:rPr lang="en-US" sz="1200" dirty="0" smtClean="0"/>
              <a:t>Amendments: Enter Total FTE and Amount from previous version</a:t>
            </a:r>
            <a:endParaRPr lang="en-US" sz="1200" dirty="0"/>
          </a:p>
        </p:txBody>
      </p:sp>
      <p:cxnSp>
        <p:nvCxnSpPr>
          <p:cNvPr id="11" name="Straight Connector 10"/>
          <p:cNvCxnSpPr>
            <a:stCxn id="23" idx="1"/>
          </p:cNvCxnSpPr>
          <p:nvPr/>
        </p:nvCxnSpPr>
        <p:spPr>
          <a:xfrm>
            <a:off x="3823670" y="4528114"/>
            <a:ext cx="493150" cy="7371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613045" y="5277952"/>
            <a:ext cx="1524000" cy="830997"/>
          </a:xfrm>
          <a:prstGeom prst="rect">
            <a:avLst/>
          </a:prstGeom>
          <a:noFill/>
          <a:ln w="19050">
            <a:solidFill>
              <a:schemeClr val="accent1"/>
            </a:solidFill>
          </a:ln>
        </p:spPr>
        <p:txBody>
          <a:bodyPr wrap="square" rtlCol="0">
            <a:spAutoFit/>
          </a:bodyPr>
          <a:lstStyle/>
          <a:p>
            <a:r>
              <a:rPr lang="en-US" sz="1200" dirty="0" smtClean="0"/>
              <a:t>For Amendments Only: Enter change value of amendment (not new total)</a:t>
            </a:r>
            <a:endParaRPr lang="en-US" sz="1200" dirty="0"/>
          </a:p>
        </p:txBody>
      </p:sp>
      <p:cxnSp>
        <p:nvCxnSpPr>
          <p:cNvPr id="15" name="Straight Connector 14"/>
          <p:cNvCxnSpPr>
            <a:stCxn id="29" idx="1"/>
          </p:cNvCxnSpPr>
          <p:nvPr/>
        </p:nvCxnSpPr>
        <p:spPr>
          <a:xfrm>
            <a:off x="4962372" y="4494228"/>
            <a:ext cx="983000" cy="389202"/>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261344" y="4884279"/>
            <a:ext cx="1371600" cy="830997"/>
          </a:xfrm>
          <a:prstGeom prst="rect">
            <a:avLst/>
          </a:prstGeom>
          <a:noFill/>
          <a:ln w="19050">
            <a:solidFill>
              <a:schemeClr val="accent1"/>
            </a:solidFill>
          </a:ln>
        </p:spPr>
        <p:txBody>
          <a:bodyPr wrap="square" rtlCol="0">
            <a:spAutoFit/>
          </a:bodyPr>
          <a:lstStyle/>
          <a:p>
            <a:r>
              <a:rPr lang="en-US" sz="1200" dirty="0" smtClean="0"/>
              <a:t>Enter sum of Current and Amend. Change columns</a:t>
            </a:r>
            <a:endParaRPr lang="en-US" sz="1200" dirty="0"/>
          </a:p>
        </p:txBody>
      </p:sp>
      <p:cxnSp>
        <p:nvCxnSpPr>
          <p:cNvPr id="18" name="Straight Connector 17"/>
          <p:cNvCxnSpPr>
            <a:stCxn id="31" idx="1"/>
          </p:cNvCxnSpPr>
          <p:nvPr/>
        </p:nvCxnSpPr>
        <p:spPr>
          <a:xfrm>
            <a:off x="6779653" y="4596989"/>
            <a:ext cx="859840" cy="588629"/>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858000" y="5185618"/>
            <a:ext cx="1447800" cy="1015663"/>
          </a:xfrm>
          <a:prstGeom prst="rect">
            <a:avLst/>
          </a:prstGeom>
          <a:noFill/>
          <a:ln w="19050">
            <a:solidFill>
              <a:schemeClr val="accent1"/>
            </a:solidFill>
          </a:ln>
        </p:spPr>
        <p:txBody>
          <a:bodyPr wrap="square" rtlCol="0">
            <a:spAutoFit/>
          </a:bodyPr>
          <a:lstStyle/>
          <a:p>
            <a:r>
              <a:rPr lang="en-US" sz="1200" dirty="0" smtClean="0"/>
              <a:t>Enter offsets as negatives. Subtract Offsets from Total to establish Reimbursable Cost</a:t>
            </a:r>
            <a:endParaRPr lang="en-US" sz="1200" dirty="0"/>
          </a:p>
        </p:txBody>
      </p:sp>
      <p:sp>
        <p:nvSpPr>
          <p:cNvPr id="4" name="Left Brace 3"/>
          <p:cNvSpPr/>
          <p:nvPr/>
        </p:nvSpPr>
        <p:spPr>
          <a:xfrm rot="16200000">
            <a:off x="1155418" y="3603850"/>
            <a:ext cx="356164" cy="1492361"/>
          </a:xfrm>
          <a:prstGeom prst="lef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 name="Straight Connector 9"/>
          <p:cNvCxnSpPr>
            <a:stCxn id="4" idx="1"/>
            <a:endCxn id="6" idx="0"/>
          </p:cNvCxnSpPr>
          <p:nvPr/>
        </p:nvCxnSpPr>
        <p:spPr>
          <a:xfrm flipH="1">
            <a:off x="1028700" y="4528113"/>
            <a:ext cx="304801" cy="48138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0" name="Left Brace 19"/>
          <p:cNvSpPr/>
          <p:nvPr/>
        </p:nvSpPr>
        <p:spPr>
          <a:xfrm rot="16200000">
            <a:off x="2565118" y="3805491"/>
            <a:ext cx="356164" cy="1089082"/>
          </a:xfrm>
          <a:prstGeom prst="lef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Left Brace 22"/>
          <p:cNvSpPr/>
          <p:nvPr/>
        </p:nvSpPr>
        <p:spPr>
          <a:xfrm rot="16200000">
            <a:off x="3637384" y="3848678"/>
            <a:ext cx="372570" cy="986301"/>
          </a:xfrm>
          <a:prstGeom prst="lef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Left Brace 28"/>
          <p:cNvSpPr/>
          <p:nvPr/>
        </p:nvSpPr>
        <p:spPr>
          <a:xfrm rot="16200000">
            <a:off x="4776086" y="3814792"/>
            <a:ext cx="372570" cy="986301"/>
          </a:xfrm>
          <a:prstGeom prst="lef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Left Brace 30"/>
          <p:cNvSpPr/>
          <p:nvPr/>
        </p:nvSpPr>
        <p:spPr>
          <a:xfrm rot="16200000">
            <a:off x="6544638" y="3144924"/>
            <a:ext cx="470030" cy="2434100"/>
          </a:xfrm>
          <a:prstGeom prst="lef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295368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3: Fiscal Year Program Budget</a:t>
            </a:r>
            <a:endParaRPr lang="en-US" sz="4000" dirty="0"/>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2590800"/>
            <a:ext cx="7620000" cy="18833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Connector 4"/>
          <p:cNvCxnSpPr/>
          <p:nvPr/>
        </p:nvCxnSpPr>
        <p:spPr>
          <a:xfrm flipH="1">
            <a:off x="7543800" y="4038600"/>
            <a:ext cx="152400" cy="7620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5867400" y="4800600"/>
            <a:ext cx="2286000" cy="738664"/>
          </a:xfrm>
          <a:prstGeom prst="rect">
            <a:avLst/>
          </a:prstGeom>
          <a:noFill/>
          <a:ln w="19050">
            <a:solidFill>
              <a:schemeClr val="accent1"/>
            </a:solidFill>
          </a:ln>
        </p:spPr>
        <p:txBody>
          <a:bodyPr wrap="square" rtlCol="0">
            <a:spAutoFit/>
          </a:bodyPr>
          <a:lstStyle/>
          <a:p>
            <a:r>
              <a:rPr lang="en-US" sz="1400" dirty="0" smtClean="0"/>
              <a:t>Program total must match FY total from Attachment 1 Funding Summary</a:t>
            </a:r>
            <a:endParaRPr lang="en-US" sz="1400" dirty="0"/>
          </a:p>
        </p:txBody>
      </p:sp>
      <p:cxnSp>
        <p:nvCxnSpPr>
          <p:cNvPr id="8" name="Straight Connector 7"/>
          <p:cNvCxnSpPr/>
          <p:nvPr/>
        </p:nvCxnSpPr>
        <p:spPr>
          <a:xfrm flipV="1">
            <a:off x="2438400" y="2286000"/>
            <a:ext cx="914400" cy="457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048000" y="1752600"/>
            <a:ext cx="2819400" cy="523220"/>
          </a:xfrm>
          <a:prstGeom prst="rect">
            <a:avLst/>
          </a:prstGeom>
          <a:noFill/>
          <a:ln w="19050">
            <a:solidFill>
              <a:schemeClr val="accent1"/>
            </a:solidFill>
          </a:ln>
        </p:spPr>
        <p:txBody>
          <a:bodyPr wrap="square" rtlCol="0">
            <a:spAutoFit/>
          </a:bodyPr>
          <a:lstStyle/>
          <a:p>
            <a:r>
              <a:rPr lang="en-US" sz="1400" dirty="0" smtClean="0"/>
              <a:t>Continue to fill in lines as shown on previous slide</a:t>
            </a:r>
            <a:endParaRPr lang="en-US" sz="1400" dirty="0"/>
          </a:p>
        </p:txBody>
      </p:sp>
      <p:cxnSp>
        <p:nvCxnSpPr>
          <p:cNvPr id="11" name="Straight Connector 10"/>
          <p:cNvCxnSpPr/>
          <p:nvPr/>
        </p:nvCxnSpPr>
        <p:spPr>
          <a:xfrm>
            <a:off x="3810000" y="2275820"/>
            <a:ext cx="76200" cy="4673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114800" y="2286000"/>
            <a:ext cx="609600" cy="457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86917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3: Fiscal Year Program Budget</a:t>
            </a:r>
            <a:endParaRPr lang="en-US" sz="4000" dirty="0"/>
          </a:p>
        </p:txBody>
      </p:sp>
      <p:sp>
        <p:nvSpPr>
          <p:cNvPr id="3" name="Content Placeholder 2"/>
          <p:cNvSpPr>
            <a:spLocks noGrp="1"/>
          </p:cNvSpPr>
          <p:nvPr>
            <p:ph idx="1"/>
          </p:nvPr>
        </p:nvSpPr>
        <p:spPr/>
        <p:txBody>
          <a:bodyPr/>
          <a:lstStyle/>
          <a:p>
            <a:r>
              <a:rPr lang="en-US" dirty="0" smtClean="0"/>
              <a:t>Example: Part 1 (Staff Expenses)</a:t>
            </a:r>
            <a:endParaRPr lang="en-US" dirty="0"/>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137144"/>
            <a:ext cx="7776077" cy="396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0162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Attachment 3: Fiscal Year Program Budget</a:t>
            </a:r>
            <a:endParaRPr lang="en-US" sz="4000" dirty="0"/>
          </a:p>
        </p:txBody>
      </p:sp>
      <p:sp>
        <p:nvSpPr>
          <p:cNvPr id="3" name="Content Placeholder 2"/>
          <p:cNvSpPr>
            <a:spLocks noGrp="1"/>
          </p:cNvSpPr>
          <p:nvPr>
            <p:ph idx="1"/>
          </p:nvPr>
        </p:nvSpPr>
        <p:spPr/>
        <p:txBody>
          <a:bodyPr/>
          <a:lstStyle/>
          <a:p>
            <a:r>
              <a:rPr lang="en-US" dirty="0" smtClean="0"/>
              <a:t>Example: Part 2 (Below the Line Expenses and Total)</a:t>
            </a:r>
            <a:endParaRPr lang="en-US" dirty="0"/>
          </a:p>
        </p:txBody>
      </p:sp>
      <p:sp>
        <p:nvSpPr>
          <p:cNvPr id="7" name="TextBox 6"/>
          <p:cNvSpPr txBox="1"/>
          <p:nvPr/>
        </p:nvSpPr>
        <p:spPr>
          <a:xfrm>
            <a:off x="4662400" y="6439418"/>
            <a:ext cx="1355628" cy="369332"/>
          </a:xfrm>
          <a:prstGeom prst="rect">
            <a:avLst/>
          </a:prstGeom>
          <a:noFill/>
          <a:ln w="19050">
            <a:solidFill>
              <a:srgbClr val="FF0000"/>
            </a:solidFill>
          </a:ln>
        </p:spPr>
        <p:txBody>
          <a:bodyPr wrap="none" rtlCol="0">
            <a:spAutoFit/>
          </a:bodyPr>
          <a:lstStyle/>
          <a:p>
            <a:r>
              <a:rPr lang="en-US" dirty="0" smtClean="0"/>
              <a:t>Budget Total</a:t>
            </a:r>
            <a:endParaRPr lang="en-US" dirty="0"/>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53931"/>
            <a:ext cx="6972300" cy="4362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p:cNvSpPr/>
          <p:nvPr/>
        </p:nvSpPr>
        <p:spPr>
          <a:xfrm>
            <a:off x="6679019" y="6096000"/>
            <a:ext cx="11430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V="1">
            <a:off x="6019800" y="6413426"/>
            <a:ext cx="659219" cy="13977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09187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p:txBody>
          <a:bodyPr/>
          <a:lstStyle/>
          <a:p>
            <a:r>
              <a:rPr lang="en-US" dirty="0" smtClean="0"/>
              <a:t>Contract: Refers only to the Standard Contract Form and associated attachments. This is a formal legal document establishing contractual relationship between State and Provider.</a:t>
            </a:r>
          </a:p>
          <a:p>
            <a:r>
              <a:rPr lang="en-US" dirty="0" smtClean="0"/>
              <a:t>Service Engagement: Refers to the annual process of determining rates and allotting units. Documents are for planning purposes and do not represent binding contractual agreement.</a:t>
            </a:r>
          </a:p>
          <a:p>
            <a:r>
              <a:rPr lang="en-US" dirty="0" smtClean="0"/>
              <a:t>Chapter 257: Refers to Chapter 257 of the Acts of 2008 which requires the Executive Office of Health and Human Services to establish rates of payment for human service programs.</a:t>
            </a:r>
            <a:endParaRPr lang="en-US" dirty="0"/>
          </a:p>
        </p:txBody>
      </p:sp>
    </p:spTree>
    <p:extLst>
      <p:ext uri="{BB962C8B-B14F-4D97-AF65-F5344CB8AC3E}">
        <p14:creationId xmlns:p14="http://schemas.microsoft.com/office/powerpoint/2010/main" val="18826978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Attachment 6: Capital Budget</a:t>
            </a:r>
            <a:endParaRPr lang="en-US" dirty="0"/>
          </a:p>
        </p:txBody>
      </p:sp>
      <p:sp>
        <p:nvSpPr>
          <p:cNvPr id="3" name="Content Placeholder 2"/>
          <p:cNvSpPr>
            <a:spLocks noGrp="1"/>
          </p:cNvSpPr>
          <p:nvPr>
            <p:ph idx="1"/>
          </p:nvPr>
        </p:nvSpPr>
        <p:spPr/>
        <p:txBody>
          <a:bodyPr/>
          <a:lstStyle/>
          <a:p>
            <a:r>
              <a:rPr lang="en-US" dirty="0" smtClean="0"/>
              <a:t>Documents capital expenditures required to support the delivery of contracted human and social services</a:t>
            </a:r>
          </a:p>
          <a:p>
            <a:r>
              <a:rPr lang="en-US" dirty="0" smtClean="0"/>
              <a:t>Items may only be included after approval from Regional Contract office</a:t>
            </a:r>
          </a:p>
          <a:p>
            <a:r>
              <a:rPr lang="en-US" dirty="0" smtClean="0"/>
              <a:t>Includes: </a:t>
            </a:r>
          </a:p>
          <a:p>
            <a:pPr lvl="1"/>
            <a:r>
              <a:rPr lang="en-US" dirty="0" smtClean="0"/>
              <a:t>List of capital items</a:t>
            </a:r>
          </a:p>
          <a:p>
            <a:pPr lvl="1"/>
            <a:r>
              <a:rPr lang="en-US" dirty="0" smtClean="0"/>
              <a:t>Need for item</a:t>
            </a:r>
          </a:p>
          <a:p>
            <a:pPr lvl="1"/>
            <a:r>
              <a:rPr lang="en-US" dirty="0" smtClean="0"/>
              <a:t>Quantity</a:t>
            </a:r>
          </a:p>
          <a:p>
            <a:pPr lvl="1"/>
            <a:r>
              <a:rPr lang="en-US" dirty="0" smtClean="0"/>
              <a:t>Estimated Costs</a:t>
            </a:r>
            <a:endParaRPr lang="en-US" dirty="0"/>
          </a:p>
        </p:txBody>
      </p:sp>
    </p:spTree>
    <p:extLst>
      <p:ext uri="{BB962C8B-B14F-4D97-AF65-F5344CB8AC3E}">
        <p14:creationId xmlns:p14="http://schemas.microsoft.com/office/powerpoint/2010/main" val="15424803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Attachment 6: Capital Budget</a:t>
            </a:r>
            <a:endParaRPr lang="en-US"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600200"/>
            <a:ext cx="7172325"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3400" y="5181600"/>
            <a:ext cx="3733800" cy="307777"/>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List each capital purchase in it’s own row</a:t>
            </a:r>
            <a:endParaRPr lang="en-US" sz="1400" dirty="0"/>
          </a:p>
        </p:txBody>
      </p:sp>
      <p:sp>
        <p:nvSpPr>
          <p:cNvPr id="3" name="5-Point Star 2"/>
          <p:cNvSpPr/>
          <p:nvPr/>
        </p:nvSpPr>
        <p:spPr>
          <a:xfrm>
            <a:off x="3429000" y="4495800"/>
            <a:ext cx="228600" cy="152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H="1" flipV="1">
            <a:off x="3733800" y="4572000"/>
            <a:ext cx="1371600" cy="7634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105400" y="5335488"/>
            <a:ext cx="2886175"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Select Items purchased by contractor</a:t>
            </a:r>
            <a:endParaRPr lang="en-US" sz="1400" dirty="0"/>
          </a:p>
        </p:txBody>
      </p:sp>
      <p:cxnSp>
        <p:nvCxnSpPr>
          <p:cNvPr id="9" name="Straight Connector 8"/>
          <p:cNvCxnSpPr/>
          <p:nvPr/>
        </p:nvCxnSpPr>
        <p:spPr>
          <a:xfrm flipV="1">
            <a:off x="533400" y="2819400"/>
            <a:ext cx="0" cy="23622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33400" y="2819400"/>
            <a:ext cx="609600"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65833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Work &amp; Support Roster</a:t>
            </a:r>
            <a:endParaRPr lang="en-US" dirty="0"/>
          </a:p>
        </p:txBody>
      </p:sp>
      <p:sp>
        <p:nvSpPr>
          <p:cNvPr id="3" name="Content Placeholder 2"/>
          <p:cNvSpPr>
            <a:spLocks noGrp="1"/>
          </p:cNvSpPr>
          <p:nvPr>
            <p:ph idx="1"/>
          </p:nvPr>
        </p:nvSpPr>
        <p:spPr/>
        <p:txBody>
          <a:bodyPr/>
          <a:lstStyle/>
          <a:p>
            <a:r>
              <a:rPr lang="en-US" dirty="0" smtClean="0"/>
              <a:t>No change to Roster format for FY20</a:t>
            </a:r>
          </a:p>
          <a:p>
            <a:endParaRPr lang="en-US" dirty="0" smtClean="0"/>
          </a:p>
          <a:p>
            <a:r>
              <a:rPr lang="en-US" dirty="0" smtClean="0"/>
              <a:t>Used for all unit rate Day, Employment, and Support service programs</a:t>
            </a:r>
          </a:p>
          <a:p>
            <a:pPr lvl="1"/>
            <a:r>
              <a:rPr lang="en-US" dirty="0" smtClean="0"/>
              <a:t>Community Based Day Supports</a:t>
            </a:r>
          </a:p>
          <a:p>
            <a:pPr lvl="1"/>
            <a:r>
              <a:rPr lang="en-US" dirty="0" smtClean="0"/>
              <a:t>Supported Employment</a:t>
            </a:r>
          </a:p>
          <a:p>
            <a:pPr lvl="1"/>
            <a:r>
              <a:rPr lang="en-US" dirty="0" smtClean="0"/>
              <a:t>Individual Home Supports</a:t>
            </a:r>
          </a:p>
          <a:p>
            <a:pPr lvl="1"/>
            <a:r>
              <a:rPr lang="en-US" dirty="0" smtClean="0"/>
              <a:t>Support Services</a:t>
            </a:r>
          </a:p>
          <a:p>
            <a:endParaRPr lang="en-US" dirty="0" smtClean="0"/>
          </a:p>
          <a:p>
            <a:r>
              <a:rPr lang="en-US" dirty="0" smtClean="0"/>
              <a:t>One roster per rate</a:t>
            </a:r>
          </a:p>
          <a:p>
            <a:pPr lvl="1"/>
            <a:r>
              <a:rPr lang="en-US" dirty="0" smtClean="0"/>
              <a:t>Multi-rate engagements must use separate rosters for each rate</a:t>
            </a:r>
            <a:endParaRPr lang="en-US" dirty="0"/>
          </a:p>
        </p:txBody>
      </p:sp>
    </p:spTree>
    <p:extLst>
      <p:ext uri="{BB962C8B-B14F-4D97-AF65-F5344CB8AC3E}">
        <p14:creationId xmlns:p14="http://schemas.microsoft.com/office/powerpoint/2010/main" val="4716232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Day, Work &amp; Support – Header</a:t>
            </a:r>
            <a:endParaRPr lang="en-US" sz="3600" dirty="0"/>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7687761"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445411" y="5410200"/>
            <a:ext cx="3364590" cy="738664"/>
          </a:xfrm>
          <a:prstGeom prst="rect">
            <a:avLst/>
          </a:prstGeom>
          <a:noFill/>
          <a:ln w="19050">
            <a:solidFill>
              <a:schemeClr val="accent1"/>
            </a:solidFill>
          </a:ln>
        </p:spPr>
        <p:txBody>
          <a:bodyPr wrap="square" rtlCol="0">
            <a:spAutoFit/>
          </a:bodyPr>
          <a:lstStyle/>
          <a:p>
            <a:r>
              <a:rPr lang="en-US" sz="1400" dirty="0" smtClean="0"/>
              <a:t>Enter total weeks program is in operation.</a:t>
            </a:r>
          </a:p>
          <a:p>
            <a:r>
              <a:rPr lang="en-US" sz="1400" dirty="0" smtClean="0"/>
              <a:t>Day and Employment programs will start FY20 with a maximum of 50 weeks.</a:t>
            </a:r>
            <a:endParaRPr lang="en-US" sz="1400" dirty="0"/>
          </a:p>
        </p:txBody>
      </p:sp>
      <p:sp>
        <p:nvSpPr>
          <p:cNvPr id="11" name="TextBox 10"/>
          <p:cNvSpPr txBox="1"/>
          <p:nvPr/>
        </p:nvSpPr>
        <p:spPr>
          <a:xfrm>
            <a:off x="4301080" y="5169738"/>
            <a:ext cx="3843881" cy="1169551"/>
          </a:xfrm>
          <a:prstGeom prst="rect">
            <a:avLst/>
          </a:prstGeom>
          <a:noFill/>
          <a:ln w="19050">
            <a:solidFill>
              <a:schemeClr val="accent1"/>
            </a:solidFill>
          </a:ln>
        </p:spPr>
        <p:txBody>
          <a:bodyPr wrap="square" rtlCol="0">
            <a:spAutoFit/>
          </a:bodyPr>
          <a:lstStyle/>
          <a:p>
            <a:r>
              <a:rPr lang="en-US" sz="1400" dirty="0" smtClean="0"/>
              <a:t>Utilization adjustment will reduce units based on anticipated program utilization. Negotiate with Area based on program history and anticipated utilization. Day and Employment contracts will start FY20 with a maximum of 95%</a:t>
            </a:r>
            <a:endParaRPr lang="en-US" sz="1400"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823" y="1600200"/>
            <a:ext cx="7722334" cy="3569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Arrow Connector 9"/>
          <p:cNvCxnSpPr>
            <a:stCxn id="11" idx="0"/>
          </p:cNvCxnSpPr>
          <p:nvPr/>
        </p:nvCxnSpPr>
        <p:spPr>
          <a:xfrm flipV="1">
            <a:off x="6223021" y="4744890"/>
            <a:ext cx="1236140" cy="42484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588410" y="4419600"/>
            <a:ext cx="0" cy="9906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1588410" y="4419600"/>
            <a:ext cx="49530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541410" y="4114800"/>
            <a:ext cx="0" cy="3048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6541410" y="4114800"/>
            <a:ext cx="228600"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0669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Day, Work &amp; Support – </a:t>
            </a:r>
            <a:r>
              <a:rPr lang="en-US" sz="3600" dirty="0" smtClean="0"/>
              <a:t>Individual </a:t>
            </a:r>
            <a:r>
              <a:rPr lang="en-US" sz="3600" dirty="0"/>
              <a:t>Info</a:t>
            </a: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4957" y="1600201"/>
            <a:ext cx="6404043" cy="381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flipV="1">
            <a:off x="917275" y="5181600"/>
            <a:ext cx="457200" cy="6096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52400" y="5791200"/>
            <a:ext cx="1524000" cy="523220"/>
          </a:xfrm>
          <a:prstGeom prst="rect">
            <a:avLst/>
          </a:prstGeom>
          <a:noFill/>
          <a:ln w="19050">
            <a:solidFill>
              <a:schemeClr val="accent1"/>
            </a:solidFill>
          </a:ln>
        </p:spPr>
        <p:txBody>
          <a:bodyPr wrap="square" rtlCol="0">
            <a:spAutoFit/>
          </a:bodyPr>
          <a:lstStyle/>
          <a:p>
            <a:r>
              <a:rPr lang="en-US" sz="1400" dirty="0" smtClean="0"/>
              <a:t>Select Area of tie from dropdown</a:t>
            </a:r>
            <a:endParaRPr lang="en-US" sz="1600" dirty="0"/>
          </a:p>
        </p:txBody>
      </p:sp>
      <p:cxnSp>
        <p:nvCxnSpPr>
          <p:cNvPr id="7" name="Straight Arrow Connector 6"/>
          <p:cNvCxnSpPr/>
          <p:nvPr/>
        </p:nvCxnSpPr>
        <p:spPr>
          <a:xfrm flipH="1" flipV="1">
            <a:off x="2133600" y="5181600"/>
            <a:ext cx="304800" cy="609600"/>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828800" y="5791200"/>
            <a:ext cx="3048000" cy="523220"/>
          </a:xfrm>
          <a:prstGeom prst="rect">
            <a:avLst/>
          </a:prstGeom>
          <a:noFill/>
          <a:ln w="19050">
            <a:solidFill>
              <a:schemeClr val="accent1"/>
            </a:solidFill>
          </a:ln>
        </p:spPr>
        <p:txBody>
          <a:bodyPr wrap="square" rtlCol="0">
            <a:spAutoFit/>
          </a:bodyPr>
          <a:lstStyle/>
          <a:p>
            <a:r>
              <a:rPr lang="en-US" sz="1400" dirty="0" smtClean="0"/>
              <a:t>Enter “ASD” if individual ONLY has ASD eligibility, otherwise leave blank</a:t>
            </a:r>
            <a:endParaRPr lang="en-US" sz="1400" dirty="0"/>
          </a:p>
        </p:txBody>
      </p:sp>
    </p:spTree>
    <p:extLst>
      <p:ext uri="{BB962C8B-B14F-4D97-AF65-F5344CB8AC3E}">
        <p14:creationId xmlns:p14="http://schemas.microsoft.com/office/powerpoint/2010/main" val="42051251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Day, Work &amp; Support – Units and Allocations</a:t>
            </a:r>
            <a:endParaRPr lang="en-US" sz="3600"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524000"/>
            <a:ext cx="6939063" cy="304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p:nvPr/>
        </p:nvCxnSpPr>
        <p:spPr>
          <a:xfrm flipV="1">
            <a:off x="3020119" y="4558508"/>
            <a:ext cx="1495809" cy="5715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447799" y="4747736"/>
            <a:ext cx="1552191" cy="738664"/>
          </a:xfrm>
          <a:prstGeom prst="rect">
            <a:avLst/>
          </a:prstGeom>
          <a:noFill/>
          <a:ln w="19050">
            <a:solidFill>
              <a:schemeClr val="accent1"/>
            </a:solidFill>
          </a:ln>
        </p:spPr>
        <p:txBody>
          <a:bodyPr wrap="square" rtlCol="0">
            <a:spAutoFit/>
          </a:bodyPr>
          <a:lstStyle/>
          <a:p>
            <a:r>
              <a:rPr lang="en-US" sz="1400" dirty="0" smtClean="0"/>
              <a:t>Enter total weekly authorization for service</a:t>
            </a:r>
            <a:endParaRPr lang="en-US" sz="1400" dirty="0"/>
          </a:p>
        </p:txBody>
      </p:sp>
      <p:sp>
        <p:nvSpPr>
          <p:cNvPr id="11" name="TextBox 10"/>
          <p:cNvSpPr txBox="1"/>
          <p:nvPr/>
        </p:nvSpPr>
        <p:spPr>
          <a:xfrm>
            <a:off x="4191000" y="5015708"/>
            <a:ext cx="3124200" cy="738664"/>
          </a:xfrm>
          <a:prstGeom prst="rect">
            <a:avLst/>
          </a:prstGeom>
          <a:noFill/>
          <a:ln w="19050">
            <a:solidFill>
              <a:schemeClr val="accent1"/>
            </a:solidFill>
          </a:ln>
        </p:spPr>
        <p:txBody>
          <a:bodyPr wrap="square" rtlCol="0">
            <a:spAutoFit/>
          </a:bodyPr>
          <a:lstStyle/>
          <a:p>
            <a:r>
              <a:rPr lang="en-US" sz="1400" dirty="0" smtClean="0"/>
              <a:t>Negotiated Units = (Units per Week) * (Program Weeks) * (Utilization Adjustment)</a:t>
            </a:r>
            <a:endParaRPr lang="en-US" sz="1400" dirty="0"/>
          </a:p>
        </p:txBody>
      </p:sp>
      <p:cxnSp>
        <p:nvCxnSpPr>
          <p:cNvPr id="13" name="Straight Arrow Connector 12"/>
          <p:cNvCxnSpPr/>
          <p:nvPr/>
        </p:nvCxnSpPr>
        <p:spPr>
          <a:xfrm flipV="1">
            <a:off x="5753100" y="4558508"/>
            <a:ext cx="0" cy="4572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67520" y="5867400"/>
            <a:ext cx="6446960" cy="646331"/>
          </a:xfrm>
          <a:prstGeom prst="rect">
            <a:avLst/>
          </a:prstGeom>
          <a:noFill/>
        </p:spPr>
        <p:txBody>
          <a:bodyPr wrap="square" rtlCol="0">
            <a:spAutoFit/>
          </a:bodyPr>
          <a:lstStyle/>
          <a:p>
            <a:r>
              <a:rPr lang="en-US" dirty="0" smtClean="0"/>
              <a:t>Note: Area Director may authorize you to override Negotiated Units calculation and manually enter agreed upon units</a:t>
            </a:r>
            <a:endParaRPr lang="en-US" dirty="0"/>
          </a:p>
        </p:txBody>
      </p:sp>
      <p:pic>
        <p:nvPicPr>
          <p:cNvPr id="410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524000"/>
            <a:ext cx="7064527" cy="3034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603121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Day, Work &amp; Support – Name Only Changes</a:t>
            </a:r>
            <a:endParaRPr lang="en-US" sz="3600"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828800"/>
            <a:ext cx="7903186" cy="257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09601" y="4648200"/>
            <a:ext cx="7010400" cy="584775"/>
          </a:xfrm>
          <a:prstGeom prst="rect">
            <a:avLst/>
          </a:prstGeom>
          <a:noFill/>
        </p:spPr>
        <p:txBody>
          <a:bodyPr wrap="square" rtlCol="0">
            <a:spAutoFit/>
          </a:bodyPr>
          <a:lstStyle/>
          <a:p>
            <a:r>
              <a:rPr lang="en-US" sz="1600" dirty="0" smtClean="0"/>
              <a:t>You may add individuals to the roster without adding negotiated units by entering “X” in the “Name Only Change” column</a:t>
            </a:r>
            <a:endParaRPr lang="en-US" sz="1600" dirty="0"/>
          </a:p>
        </p:txBody>
      </p:sp>
      <p:sp>
        <p:nvSpPr>
          <p:cNvPr id="9" name="TextBox 8"/>
          <p:cNvSpPr txBox="1"/>
          <p:nvPr/>
        </p:nvSpPr>
        <p:spPr>
          <a:xfrm>
            <a:off x="585159" y="5380759"/>
            <a:ext cx="7175747" cy="338554"/>
          </a:xfrm>
          <a:prstGeom prst="rect">
            <a:avLst/>
          </a:prstGeom>
          <a:noFill/>
        </p:spPr>
        <p:txBody>
          <a:bodyPr wrap="none" rtlCol="0">
            <a:spAutoFit/>
          </a:bodyPr>
          <a:lstStyle/>
          <a:p>
            <a:r>
              <a:rPr lang="en-US" sz="1600" dirty="0" smtClean="0"/>
              <a:t>Service Authorization will still be captured, but will not add units to the engagement</a:t>
            </a:r>
            <a:endParaRPr lang="en-US" sz="16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1" y="1784950"/>
            <a:ext cx="8077200" cy="2614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Oval 5"/>
          <p:cNvSpPr/>
          <p:nvPr/>
        </p:nvSpPr>
        <p:spPr>
          <a:xfrm>
            <a:off x="3643222" y="3790950"/>
            <a:ext cx="1995577" cy="419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H="1">
            <a:off x="6019800" y="4000500"/>
            <a:ext cx="1219200"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Oval 4"/>
          <p:cNvSpPr/>
          <p:nvPr/>
        </p:nvSpPr>
        <p:spPr>
          <a:xfrm>
            <a:off x="7620001" y="3679166"/>
            <a:ext cx="609599"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744000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Day, Work &amp; Support – Unit Change Amendment</a:t>
            </a:r>
          </a:p>
        </p:txBody>
      </p:sp>
      <p:sp>
        <p:nvSpPr>
          <p:cNvPr id="3" name="Content Placeholder 2"/>
          <p:cNvSpPr>
            <a:spLocks noGrp="1"/>
          </p:cNvSpPr>
          <p:nvPr>
            <p:ph idx="1"/>
          </p:nvPr>
        </p:nvSpPr>
        <p:spPr/>
        <p:txBody>
          <a:bodyPr>
            <a:normAutofit/>
          </a:bodyPr>
          <a:lstStyle/>
          <a:p>
            <a:r>
              <a:rPr lang="en-US" sz="2400" dirty="0" smtClean="0"/>
              <a:t>Consider following situation:</a:t>
            </a:r>
          </a:p>
          <a:p>
            <a:pPr lvl="1"/>
            <a:r>
              <a:rPr lang="en-US" sz="2400" dirty="0" smtClean="0"/>
              <a:t>Two individuals have been added “name only” during year</a:t>
            </a:r>
          </a:p>
          <a:p>
            <a:pPr lvl="1"/>
            <a:r>
              <a:rPr lang="en-US" sz="2400" dirty="0" smtClean="0"/>
              <a:t>Area conducts utilization review</a:t>
            </a:r>
          </a:p>
          <a:p>
            <a:pPr lvl="1"/>
            <a:r>
              <a:rPr lang="en-US" sz="2400" dirty="0" smtClean="0"/>
              <a:t>Result of both factors is that Area wants to amend 1200 units into engagement</a:t>
            </a:r>
            <a:endParaRPr lang="en-US" sz="2400" dirty="0"/>
          </a:p>
        </p:txBody>
      </p:sp>
    </p:spTree>
    <p:extLst>
      <p:ext uri="{BB962C8B-B14F-4D97-AF65-F5344CB8AC3E}">
        <p14:creationId xmlns:p14="http://schemas.microsoft.com/office/powerpoint/2010/main" val="2170036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Day, Work &amp; Support – Unit Change Amendment</a:t>
            </a:r>
            <a:endParaRPr lang="en-US" sz="3600"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600200"/>
            <a:ext cx="8065756" cy="2809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val 4"/>
          <p:cNvSpPr/>
          <p:nvPr/>
        </p:nvSpPr>
        <p:spPr>
          <a:xfrm>
            <a:off x="7620000" y="3505200"/>
            <a:ext cx="533400" cy="91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33401" y="4953000"/>
            <a:ext cx="7353300" cy="646331"/>
          </a:xfrm>
          <a:prstGeom prst="rect">
            <a:avLst/>
          </a:prstGeom>
          <a:noFill/>
        </p:spPr>
        <p:txBody>
          <a:bodyPr wrap="square" rtlCol="0">
            <a:spAutoFit/>
          </a:bodyPr>
          <a:lstStyle/>
          <a:p>
            <a:r>
              <a:rPr lang="en-US" dirty="0" smtClean="0"/>
              <a:t>Name Only checks should remain – roster will still show zero units and allocation for added individuals</a:t>
            </a:r>
            <a:endParaRPr lang="en-US" dirty="0"/>
          </a:p>
        </p:txBody>
      </p:sp>
      <p:sp>
        <p:nvSpPr>
          <p:cNvPr id="7" name="Oval 6"/>
          <p:cNvSpPr/>
          <p:nvPr/>
        </p:nvSpPr>
        <p:spPr>
          <a:xfrm>
            <a:off x="3733800" y="3657600"/>
            <a:ext cx="18288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88466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Day, Work &amp; Support – Unit Change Amendment</a:t>
            </a:r>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1752600"/>
            <a:ext cx="7247238"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85800" y="4038600"/>
            <a:ext cx="7318439" cy="338554"/>
          </a:xfrm>
          <a:prstGeom prst="rect">
            <a:avLst/>
          </a:prstGeom>
          <a:noFill/>
        </p:spPr>
        <p:txBody>
          <a:bodyPr wrap="square" rtlCol="0">
            <a:spAutoFit/>
          </a:bodyPr>
          <a:lstStyle/>
          <a:p>
            <a:r>
              <a:rPr lang="en-US" sz="1600" dirty="0" smtClean="0"/>
              <a:t>Enter total units to be added to engagement in “Unit Change ONLY Amendment” box</a:t>
            </a:r>
            <a:endParaRPr lang="en-US" sz="1600" dirty="0"/>
          </a:p>
        </p:txBody>
      </p:sp>
      <p:sp>
        <p:nvSpPr>
          <p:cNvPr id="5" name="TextBox 4"/>
          <p:cNvSpPr txBox="1"/>
          <p:nvPr/>
        </p:nvSpPr>
        <p:spPr>
          <a:xfrm>
            <a:off x="685799" y="4876800"/>
            <a:ext cx="7318439" cy="584775"/>
          </a:xfrm>
          <a:prstGeom prst="rect">
            <a:avLst/>
          </a:prstGeom>
          <a:noFill/>
        </p:spPr>
        <p:txBody>
          <a:bodyPr wrap="square" rtlCol="0">
            <a:spAutoFit/>
          </a:bodyPr>
          <a:lstStyle/>
          <a:p>
            <a:r>
              <a:rPr lang="en-US" sz="1600" dirty="0" smtClean="0"/>
              <a:t>This box allows for addition of units to roster without having to apportion changes by individual</a:t>
            </a:r>
            <a:endParaRPr lang="en-US" sz="16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 y="1752600"/>
            <a:ext cx="7329055"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7252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Types</a:t>
            </a:r>
            <a:endParaRPr lang="en-US" dirty="0"/>
          </a:p>
        </p:txBody>
      </p:sp>
      <p:sp>
        <p:nvSpPr>
          <p:cNvPr id="3" name="Content Placeholder 2"/>
          <p:cNvSpPr>
            <a:spLocks noGrp="1"/>
          </p:cNvSpPr>
          <p:nvPr>
            <p:ph idx="1"/>
          </p:nvPr>
        </p:nvSpPr>
        <p:spPr/>
        <p:txBody>
          <a:bodyPr/>
          <a:lstStyle/>
          <a:p>
            <a:pPr marL="114300" indent="0">
              <a:buNone/>
            </a:pPr>
            <a:r>
              <a:rPr lang="en-US" sz="2800" dirty="0" smtClean="0"/>
              <a:t>Contract Documents</a:t>
            </a:r>
          </a:p>
          <a:p>
            <a:r>
              <a:rPr lang="en-US" dirty="0" smtClean="0"/>
              <a:t>Standard Contract Form</a:t>
            </a:r>
          </a:p>
          <a:p>
            <a:r>
              <a:rPr lang="en-US" dirty="0" smtClean="0"/>
              <a:t>Standard Contract Form Attachments</a:t>
            </a:r>
          </a:p>
          <a:p>
            <a:pPr lvl="1"/>
            <a:r>
              <a:rPr lang="en-US" dirty="0" smtClean="0"/>
              <a:t>Attachment 1: Program Cover Page</a:t>
            </a:r>
          </a:p>
          <a:p>
            <a:pPr lvl="1"/>
            <a:r>
              <a:rPr lang="en-US" dirty="0" smtClean="0"/>
              <a:t>Attachment 3: Fiscal Year Program Budget</a:t>
            </a:r>
          </a:p>
          <a:p>
            <a:pPr lvl="1"/>
            <a:r>
              <a:rPr lang="en-US" dirty="0" smtClean="0"/>
              <a:t>Attachment 6: Capital Budget</a:t>
            </a:r>
          </a:p>
          <a:p>
            <a:pPr marL="411480" lvl="1" indent="0">
              <a:buNone/>
            </a:pPr>
            <a:endParaRPr lang="en-US" dirty="0" smtClean="0"/>
          </a:p>
          <a:p>
            <a:pPr marL="114300" indent="0">
              <a:buNone/>
            </a:pPr>
            <a:r>
              <a:rPr lang="en-US" sz="2800" dirty="0" smtClean="0"/>
              <a:t>Service Engagement Documents</a:t>
            </a:r>
            <a:endParaRPr lang="en-US" sz="2800" dirty="0"/>
          </a:p>
          <a:p>
            <a:r>
              <a:rPr lang="en-US" dirty="0" smtClean="0"/>
              <a:t>Service Summary Form</a:t>
            </a:r>
            <a:endParaRPr lang="en-US" dirty="0"/>
          </a:p>
          <a:p>
            <a:endParaRPr lang="en-US" dirty="0" smtClean="0"/>
          </a:p>
        </p:txBody>
      </p:sp>
    </p:spTree>
    <p:extLst>
      <p:ext uri="{BB962C8B-B14F-4D97-AF65-F5344CB8AC3E}">
        <p14:creationId xmlns:p14="http://schemas.microsoft.com/office/powerpoint/2010/main" val="3871725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Day, Work &amp; Support – Unit Change Amendment</a:t>
            </a:r>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2133600"/>
            <a:ext cx="5734828" cy="1419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838201" y="4267200"/>
            <a:ext cx="6629400" cy="584775"/>
          </a:xfrm>
          <a:prstGeom prst="rect">
            <a:avLst/>
          </a:prstGeom>
          <a:noFill/>
        </p:spPr>
        <p:txBody>
          <a:bodyPr wrap="square" rtlCol="0">
            <a:spAutoFit/>
          </a:bodyPr>
          <a:lstStyle/>
          <a:p>
            <a:r>
              <a:rPr lang="en-US" sz="1600" dirty="0" smtClean="0"/>
              <a:t>Changes made in the body of the roster and unit change box are summarized at the bottom of the roster</a:t>
            </a:r>
            <a:endParaRPr lang="en-US" sz="1600"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133600"/>
            <a:ext cx="5846618"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6021925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Residential Absence Policy Worksheet</a:t>
            </a:r>
            <a:endParaRPr lang="en-US" sz="3600" dirty="0"/>
          </a:p>
        </p:txBody>
      </p:sp>
      <p:sp>
        <p:nvSpPr>
          <p:cNvPr id="3" name="Content Placeholder 2"/>
          <p:cNvSpPr>
            <a:spLocks noGrp="1"/>
          </p:cNvSpPr>
          <p:nvPr>
            <p:ph idx="1"/>
          </p:nvPr>
        </p:nvSpPr>
        <p:spPr/>
        <p:txBody>
          <a:bodyPr/>
          <a:lstStyle/>
          <a:p>
            <a:r>
              <a:rPr lang="en-US" dirty="0" smtClean="0"/>
              <a:t>Absence Policy Worksheet is tool used to demonstrate eligibility for absence unit billing in a residential program</a:t>
            </a:r>
          </a:p>
          <a:p>
            <a:endParaRPr lang="en-US" dirty="0"/>
          </a:p>
          <a:p>
            <a:r>
              <a:rPr lang="en-US" dirty="0" smtClean="0"/>
              <a:t>Documents Needed:</a:t>
            </a:r>
          </a:p>
          <a:p>
            <a:pPr lvl="1"/>
            <a:r>
              <a:rPr lang="en-US" dirty="0" smtClean="0"/>
              <a:t>Start of FY ICMS Report (Site/Individual Detail Report)</a:t>
            </a:r>
          </a:p>
          <a:p>
            <a:pPr lvl="1"/>
            <a:r>
              <a:rPr lang="en-US" dirty="0" smtClean="0"/>
              <a:t>Current ICMS Report (if different from start of FY)</a:t>
            </a:r>
          </a:p>
          <a:p>
            <a:pPr lvl="1"/>
            <a:r>
              <a:rPr lang="en-US" dirty="0" smtClean="0"/>
              <a:t>Record of all billing submitted to date</a:t>
            </a:r>
            <a:endParaRPr lang="en-US" dirty="0"/>
          </a:p>
        </p:txBody>
      </p:sp>
    </p:spTree>
    <p:extLst>
      <p:ext uri="{BB962C8B-B14F-4D97-AF65-F5344CB8AC3E}">
        <p14:creationId xmlns:p14="http://schemas.microsoft.com/office/powerpoint/2010/main" val="295492861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Absence Policy Worksheet – </a:t>
            </a:r>
            <a:br>
              <a:rPr lang="en-US" sz="3600" dirty="0" smtClean="0"/>
            </a:br>
            <a:r>
              <a:rPr lang="en-US" sz="3600" dirty="0" smtClean="0"/>
              <a:t>Header</a:t>
            </a:r>
            <a:endParaRPr lang="en-US" sz="3600" dirty="0"/>
          </a:p>
        </p:txBody>
      </p:sp>
      <p:pic>
        <p:nvPicPr>
          <p:cNvPr id="133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676400"/>
            <a:ext cx="8010572" cy="2214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p:nvPr/>
        </p:nvCxnSpPr>
        <p:spPr>
          <a:xfrm flipV="1">
            <a:off x="1524000" y="3200400"/>
            <a:ext cx="1219200" cy="12192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57200" y="4419600"/>
            <a:ext cx="2971800" cy="523220"/>
          </a:xfrm>
          <a:prstGeom prst="rect">
            <a:avLst/>
          </a:prstGeom>
          <a:noFill/>
          <a:ln w="19050">
            <a:solidFill>
              <a:schemeClr val="accent1"/>
            </a:solidFill>
          </a:ln>
        </p:spPr>
        <p:txBody>
          <a:bodyPr wrap="square" rtlCol="0">
            <a:spAutoFit/>
          </a:bodyPr>
          <a:lstStyle/>
          <a:p>
            <a:r>
              <a:rPr lang="en-US" sz="1400" dirty="0" smtClean="0"/>
              <a:t>Total Contract Capacity at start of FY (will not change over course of year)</a:t>
            </a:r>
            <a:endParaRPr lang="en-US" sz="1400" dirty="0"/>
          </a:p>
        </p:txBody>
      </p:sp>
      <p:cxnSp>
        <p:nvCxnSpPr>
          <p:cNvPr id="11" name="Straight Arrow Connector 10"/>
          <p:cNvCxnSpPr/>
          <p:nvPr/>
        </p:nvCxnSpPr>
        <p:spPr>
          <a:xfrm>
            <a:off x="5486400" y="2667000"/>
            <a:ext cx="304800" cy="0"/>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276600" y="2667000"/>
            <a:ext cx="2209800" cy="25908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371600" y="5257800"/>
            <a:ext cx="2514600" cy="523220"/>
          </a:xfrm>
          <a:prstGeom prst="rect">
            <a:avLst/>
          </a:prstGeom>
          <a:noFill/>
          <a:ln w="19050">
            <a:solidFill>
              <a:schemeClr val="accent1"/>
            </a:solidFill>
          </a:ln>
        </p:spPr>
        <p:txBody>
          <a:bodyPr wrap="square" rtlCol="0">
            <a:spAutoFit/>
          </a:bodyPr>
          <a:lstStyle/>
          <a:p>
            <a:r>
              <a:rPr lang="en-US" sz="1400" dirty="0" smtClean="0"/>
              <a:t>Total remaining absence days. Will update as billing is entered</a:t>
            </a:r>
            <a:endParaRPr lang="en-US" sz="1400" dirty="0"/>
          </a:p>
        </p:txBody>
      </p:sp>
      <p:cxnSp>
        <p:nvCxnSpPr>
          <p:cNvPr id="26" name="Straight Arrow Connector 25"/>
          <p:cNvCxnSpPr/>
          <p:nvPr/>
        </p:nvCxnSpPr>
        <p:spPr>
          <a:xfrm>
            <a:off x="5562600" y="2971800"/>
            <a:ext cx="228600"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29" idx="0"/>
          </p:cNvCxnSpPr>
          <p:nvPr/>
        </p:nvCxnSpPr>
        <p:spPr>
          <a:xfrm flipH="1">
            <a:off x="4008341" y="2971800"/>
            <a:ext cx="1554259" cy="31242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895600" y="6096000"/>
            <a:ext cx="2225481" cy="307777"/>
          </a:xfrm>
          <a:prstGeom prst="rect">
            <a:avLst/>
          </a:prstGeom>
          <a:noFill/>
          <a:ln w="19050">
            <a:solidFill>
              <a:schemeClr val="accent1"/>
            </a:solidFill>
          </a:ln>
        </p:spPr>
        <p:txBody>
          <a:bodyPr wrap="none" rtlCol="0">
            <a:spAutoFit/>
          </a:bodyPr>
          <a:lstStyle/>
          <a:p>
            <a:r>
              <a:rPr lang="en-US" sz="1400" dirty="0" smtClean="0"/>
              <a:t>Absence units billed to-date</a:t>
            </a:r>
            <a:endParaRPr lang="en-US" sz="1400" dirty="0"/>
          </a:p>
        </p:txBody>
      </p:sp>
      <p:cxnSp>
        <p:nvCxnSpPr>
          <p:cNvPr id="31" name="Straight Arrow Connector 30"/>
          <p:cNvCxnSpPr/>
          <p:nvPr/>
        </p:nvCxnSpPr>
        <p:spPr>
          <a:xfrm flipH="1">
            <a:off x="8077200" y="3352800"/>
            <a:ext cx="161972"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3313" name="Straight Connector 13312"/>
          <p:cNvCxnSpPr/>
          <p:nvPr/>
        </p:nvCxnSpPr>
        <p:spPr>
          <a:xfrm>
            <a:off x="8239172" y="3352800"/>
            <a:ext cx="0" cy="5334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317" name="Straight Connector 13316"/>
          <p:cNvCxnSpPr/>
          <p:nvPr/>
        </p:nvCxnSpPr>
        <p:spPr>
          <a:xfrm flipH="1">
            <a:off x="7315200" y="3890963"/>
            <a:ext cx="923972" cy="73189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322" name="Straight Arrow Connector 13321"/>
          <p:cNvCxnSpPr/>
          <p:nvPr/>
        </p:nvCxnSpPr>
        <p:spPr>
          <a:xfrm flipH="1">
            <a:off x="8077200" y="3657600"/>
            <a:ext cx="161972"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3324" name="TextBox 13323"/>
          <p:cNvSpPr txBox="1"/>
          <p:nvPr/>
        </p:nvSpPr>
        <p:spPr>
          <a:xfrm>
            <a:off x="5114972" y="4622854"/>
            <a:ext cx="3124200" cy="1169551"/>
          </a:xfrm>
          <a:prstGeom prst="rect">
            <a:avLst/>
          </a:prstGeom>
          <a:noFill/>
          <a:ln w="19050">
            <a:solidFill>
              <a:schemeClr val="accent1"/>
            </a:solidFill>
          </a:ln>
        </p:spPr>
        <p:txBody>
          <a:bodyPr wrap="square" rtlCol="0">
            <a:spAutoFit/>
          </a:bodyPr>
          <a:lstStyle/>
          <a:p>
            <a:r>
              <a:rPr lang="en-US" sz="1400" dirty="0" smtClean="0"/>
              <a:t>Total Billable Units should match billable units on ICMS Report. Due to rounding there may be some discrepancy. Use Adjustment box to add or remove units as necessary to equal ICMS report.</a:t>
            </a:r>
            <a:endParaRPr lang="en-US" sz="1400" dirty="0"/>
          </a:p>
        </p:txBody>
      </p:sp>
    </p:spTree>
    <p:extLst>
      <p:ext uri="{BB962C8B-B14F-4D97-AF65-F5344CB8AC3E}">
        <p14:creationId xmlns:p14="http://schemas.microsoft.com/office/powerpoint/2010/main" val="14005908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Absence Policy Worksheet – </a:t>
            </a:r>
            <a:br>
              <a:rPr lang="en-US" sz="3600" dirty="0" smtClean="0"/>
            </a:br>
            <a:r>
              <a:rPr lang="en-US" sz="3600" dirty="0" smtClean="0"/>
              <a:t>Monthly Data</a:t>
            </a:r>
            <a:endParaRPr lang="en-US" sz="3600" dirty="0"/>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562" y="1988389"/>
            <a:ext cx="7717708"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p:cNvSpPr/>
          <p:nvPr/>
        </p:nvSpPr>
        <p:spPr>
          <a:xfrm>
            <a:off x="4278673" y="3124200"/>
            <a:ext cx="461542" cy="39250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3048000" y="3516702"/>
            <a:ext cx="1295400" cy="369499"/>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35744" y="3886201"/>
            <a:ext cx="3202672" cy="307777"/>
          </a:xfrm>
          <a:prstGeom prst="rect">
            <a:avLst/>
          </a:prstGeom>
          <a:noFill/>
          <a:ln w="19050">
            <a:solidFill>
              <a:schemeClr val="accent1"/>
            </a:solidFill>
          </a:ln>
        </p:spPr>
        <p:txBody>
          <a:bodyPr wrap="none" rtlCol="0">
            <a:spAutoFit/>
          </a:bodyPr>
          <a:lstStyle/>
          <a:p>
            <a:r>
              <a:rPr lang="en-US" sz="1400" dirty="0" smtClean="0"/>
              <a:t>Maximum possible attendance for month</a:t>
            </a:r>
            <a:endParaRPr lang="en-US" sz="1400" dirty="0"/>
          </a:p>
        </p:txBody>
      </p:sp>
      <p:cxnSp>
        <p:nvCxnSpPr>
          <p:cNvPr id="13" name="Straight Arrow Connector 12"/>
          <p:cNvCxnSpPr/>
          <p:nvPr/>
        </p:nvCxnSpPr>
        <p:spPr>
          <a:xfrm flipV="1">
            <a:off x="3695700" y="3516702"/>
            <a:ext cx="2019300" cy="1055298"/>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438400" y="4572000"/>
            <a:ext cx="2819400" cy="523220"/>
          </a:xfrm>
          <a:prstGeom prst="rect">
            <a:avLst/>
          </a:prstGeom>
          <a:noFill/>
          <a:ln w="19050">
            <a:solidFill>
              <a:schemeClr val="accent1"/>
            </a:solidFill>
          </a:ln>
        </p:spPr>
        <p:txBody>
          <a:bodyPr wrap="square" rtlCol="0">
            <a:spAutoFit/>
          </a:bodyPr>
          <a:lstStyle/>
          <a:p>
            <a:r>
              <a:rPr lang="en-US" sz="1400" dirty="0" smtClean="0"/>
              <a:t>Enter actual attendance for month. Include any billed absence units</a:t>
            </a:r>
            <a:endParaRPr lang="en-US" sz="1400" dirty="0"/>
          </a:p>
        </p:txBody>
      </p:sp>
      <p:cxnSp>
        <p:nvCxnSpPr>
          <p:cNvPr id="17" name="Straight Arrow Connector 16"/>
          <p:cNvCxnSpPr>
            <a:stCxn id="18" idx="0"/>
          </p:cNvCxnSpPr>
          <p:nvPr/>
        </p:nvCxnSpPr>
        <p:spPr>
          <a:xfrm flipV="1">
            <a:off x="6117795" y="3516702"/>
            <a:ext cx="587805" cy="415666"/>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241495" y="3932368"/>
            <a:ext cx="1752599" cy="523220"/>
          </a:xfrm>
          <a:prstGeom prst="rect">
            <a:avLst/>
          </a:prstGeom>
          <a:noFill/>
          <a:ln w="19050">
            <a:solidFill>
              <a:schemeClr val="accent1"/>
            </a:solidFill>
          </a:ln>
        </p:spPr>
        <p:txBody>
          <a:bodyPr wrap="square" rtlCol="0">
            <a:spAutoFit/>
          </a:bodyPr>
          <a:lstStyle/>
          <a:p>
            <a:r>
              <a:rPr lang="en-US" sz="1400" dirty="0" smtClean="0"/>
              <a:t>Worksheet calculates number of absences</a:t>
            </a:r>
            <a:endParaRPr lang="en-US" sz="1400" dirty="0"/>
          </a:p>
        </p:txBody>
      </p:sp>
      <p:sp>
        <p:nvSpPr>
          <p:cNvPr id="20" name="TextBox 19"/>
          <p:cNvSpPr txBox="1"/>
          <p:nvPr/>
        </p:nvSpPr>
        <p:spPr>
          <a:xfrm>
            <a:off x="3885278" y="5410200"/>
            <a:ext cx="4222056" cy="523220"/>
          </a:xfrm>
          <a:prstGeom prst="rect">
            <a:avLst/>
          </a:prstGeom>
          <a:noFill/>
          <a:ln w="19050">
            <a:solidFill>
              <a:schemeClr val="accent1"/>
            </a:solidFill>
          </a:ln>
        </p:spPr>
        <p:txBody>
          <a:bodyPr wrap="square" rtlCol="0">
            <a:spAutoFit/>
          </a:bodyPr>
          <a:lstStyle/>
          <a:p>
            <a:r>
              <a:rPr lang="en-US" sz="1400" dirty="0" smtClean="0"/>
              <a:t>Shows remaining balance of absences. Current month’s absences are removed from balance</a:t>
            </a:r>
            <a:endParaRPr lang="en-US" sz="1400" dirty="0"/>
          </a:p>
        </p:txBody>
      </p:sp>
      <p:cxnSp>
        <p:nvCxnSpPr>
          <p:cNvPr id="25" name="Straight Arrow Connector 24"/>
          <p:cNvCxnSpPr/>
          <p:nvPr/>
        </p:nvCxnSpPr>
        <p:spPr>
          <a:xfrm flipV="1">
            <a:off x="6705600" y="3516703"/>
            <a:ext cx="990600" cy="189349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8180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Absence Policy Worksheet –</a:t>
            </a:r>
            <a:br>
              <a:rPr lang="en-US" sz="3600" dirty="0" smtClean="0"/>
            </a:br>
            <a:r>
              <a:rPr lang="en-US" sz="3600" dirty="0" smtClean="0"/>
              <a:t>Capacity Change</a:t>
            </a:r>
            <a:endParaRPr lang="en-US" sz="3600"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33081" y="1524000"/>
            <a:ext cx="3706238"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989162" y="3062073"/>
            <a:ext cx="3733800" cy="307777"/>
          </a:xfrm>
          <a:prstGeom prst="rect">
            <a:avLst/>
          </a:prstGeom>
          <a:noFill/>
        </p:spPr>
        <p:txBody>
          <a:bodyPr wrap="square" rtlCol="0">
            <a:spAutoFit/>
          </a:bodyPr>
          <a:lstStyle/>
          <a:p>
            <a:r>
              <a:rPr lang="en-US" sz="1400" dirty="0" smtClean="0"/>
              <a:t>Refer to ICMS site detail report for changes. </a:t>
            </a:r>
            <a:endParaRPr lang="en-US" sz="1400" dirty="0"/>
          </a:p>
        </p:txBody>
      </p:sp>
      <p:sp>
        <p:nvSpPr>
          <p:cNvPr id="6" name="TextBox 5"/>
          <p:cNvSpPr txBox="1"/>
          <p:nvPr/>
        </p:nvSpPr>
        <p:spPr>
          <a:xfrm>
            <a:off x="999094" y="3433488"/>
            <a:ext cx="6553200" cy="523220"/>
          </a:xfrm>
          <a:prstGeom prst="rect">
            <a:avLst/>
          </a:prstGeom>
          <a:noFill/>
        </p:spPr>
        <p:txBody>
          <a:bodyPr wrap="square" rtlCol="0">
            <a:spAutoFit/>
          </a:bodyPr>
          <a:lstStyle/>
          <a:p>
            <a:r>
              <a:rPr lang="en-US" sz="1400" dirty="0" smtClean="0"/>
              <a:t>Only include capacity changes that have been amended into ICMS through model change OR changes that have been negotiated and will be amended in</a:t>
            </a:r>
            <a:endParaRPr lang="en-US" sz="1400" dirty="0"/>
          </a:p>
        </p:txBody>
      </p:sp>
      <p:pic>
        <p:nvPicPr>
          <p:cNvPr id="1536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203882"/>
            <a:ext cx="8017660" cy="13587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p:nvPr/>
        </p:nvCxnSpPr>
        <p:spPr>
          <a:xfrm flipV="1">
            <a:off x="1777042" y="5105400"/>
            <a:ext cx="152400" cy="762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81000" y="5867400"/>
            <a:ext cx="2708562" cy="307777"/>
          </a:xfrm>
          <a:prstGeom prst="rect">
            <a:avLst/>
          </a:prstGeom>
          <a:noFill/>
          <a:ln w="19050">
            <a:solidFill>
              <a:srgbClr val="FF0000"/>
            </a:solidFill>
          </a:ln>
        </p:spPr>
        <p:txBody>
          <a:bodyPr wrap="none" rtlCol="0">
            <a:spAutoFit/>
          </a:bodyPr>
          <a:lstStyle/>
          <a:p>
            <a:r>
              <a:rPr lang="en-US" sz="1400" dirty="0" smtClean="0"/>
              <a:t>Change date matches ICMS Report</a:t>
            </a:r>
            <a:endParaRPr lang="en-US" sz="1400" dirty="0"/>
          </a:p>
        </p:txBody>
      </p:sp>
      <p:cxnSp>
        <p:nvCxnSpPr>
          <p:cNvPr id="11" name="Straight Arrow Connector 10"/>
          <p:cNvCxnSpPr/>
          <p:nvPr/>
        </p:nvCxnSpPr>
        <p:spPr>
          <a:xfrm flipH="1" flipV="1">
            <a:off x="3886200" y="5105400"/>
            <a:ext cx="152400" cy="762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352800" y="5874690"/>
            <a:ext cx="2060757" cy="307777"/>
          </a:xfrm>
          <a:prstGeom prst="rect">
            <a:avLst/>
          </a:prstGeom>
          <a:noFill/>
          <a:ln w="19050">
            <a:solidFill>
              <a:srgbClr val="FF0000"/>
            </a:solidFill>
          </a:ln>
        </p:spPr>
        <p:txBody>
          <a:bodyPr wrap="none" rtlCol="0">
            <a:spAutoFit/>
          </a:bodyPr>
          <a:lstStyle/>
          <a:p>
            <a:r>
              <a:rPr lang="en-US" sz="1400" dirty="0" smtClean="0"/>
              <a:t>Enter new TOTAL capacity</a:t>
            </a:r>
            <a:endParaRPr lang="en-US" sz="1400" dirty="0"/>
          </a:p>
        </p:txBody>
      </p:sp>
      <p:sp>
        <p:nvSpPr>
          <p:cNvPr id="13" name="Rectangle 12"/>
          <p:cNvSpPr/>
          <p:nvPr/>
        </p:nvSpPr>
        <p:spPr>
          <a:xfrm>
            <a:off x="989162" y="3062073"/>
            <a:ext cx="6097438" cy="9765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275694" y="5257800"/>
            <a:ext cx="1363106"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p:cNvCxnSpPr/>
          <p:nvPr/>
        </p:nvCxnSpPr>
        <p:spPr>
          <a:xfrm flipH="1" flipV="1">
            <a:off x="5562600" y="5562600"/>
            <a:ext cx="533400" cy="358257"/>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791200" y="5920857"/>
            <a:ext cx="2302660" cy="523220"/>
          </a:xfrm>
          <a:prstGeom prst="rect">
            <a:avLst/>
          </a:prstGeom>
          <a:noFill/>
          <a:ln w="19050">
            <a:solidFill>
              <a:srgbClr val="FF0000"/>
            </a:solidFill>
          </a:ln>
        </p:spPr>
        <p:txBody>
          <a:bodyPr wrap="square" rtlCol="0">
            <a:spAutoFit/>
          </a:bodyPr>
          <a:lstStyle/>
          <a:p>
            <a:r>
              <a:rPr lang="en-US" sz="1400" dirty="0" smtClean="0"/>
              <a:t>Unit information will update based on capacity change</a:t>
            </a:r>
            <a:endParaRPr lang="en-US" sz="1400" dirty="0"/>
          </a:p>
        </p:txBody>
      </p:sp>
      <p:cxnSp>
        <p:nvCxnSpPr>
          <p:cNvPr id="20" name="Straight Connector 19"/>
          <p:cNvCxnSpPr/>
          <p:nvPr/>
        </p:nvCxnSpPr>
        <p:spPr>
          <a:xfrm>
            <a:off x="2209800" y="2590800"/>
            <a:ext cx="76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581400" y="259080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890726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Absence Policy Worksheet - Eligibility</a:t>
            </a:r>
            <a:endParaRPr lang="en-US" sz="3600" dirty="0"/>
          </a:p>
        </p:txBody>
      </p:sp>
      <p:pic>
        <p:nvPicPr>
          <p:cNvPr id="1638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1325" y="3962400"/>
            <a:ext cx="4505325" cy="166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524000"/>
            <a:ext cx="4514850"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914400" y="1562985"/>
            <a:ext cx="1052148" cy="369332"/>
          </a:xfrm>
          <a:prstGeom prst="rect">
            <a:avLst/>
          </a:prstGeom>
          <a:noFill/>
        </p:spPr>
        <p:txBody>
          <a:bodyPr wrap="none" rtlCol="0">
            <a:spAutoFit/>
          </a:bodyPr>
          <a:lstStyle/>
          <a:p>
            <a:r>
              <a:rPr lang="en-US" dirty="0" smtClean="0"/>
              <a:t>Red Light</a:t>
            </a:r>
            <a:endParaRPr lang="en-US" dirty="0"/>
          </a:p>
        </p:txBody>
      </p:sp>
      <p:sp>
        <p:nvSpPr>
          <p:cNvPr id="5" name="TextBox 4"/>
          <p:cNvSpPr txBox="1"/>
          <p:nvPr/>
        </p:nvSpPr>
        <p:spPr>
          <a:xfrm>
            <a:off x="914400" y="4158734"/>
            <a:ext cx="1269578" cy="369332"/>
          </a:xfrm>
          <a:prstGeom prst="rect">
            <a:avLst/>
          </a:prstGeom>
          <a:noFill/>
        </p:spPr>
        <p:txBody>
          <a:bodyPr wrap="none" rtlCol="0">
            <a:spAutoFit/>
          </a:bodyPr>
          <a:lstStyle/>
          <a:p>
            <a:r>
              <a:rPr lang="en-US" dirty="0" smtClean="0"/>
              <a:t>Green Light</a:t>
            </a:r>
            <a:endParaRPr lang="en-US" dirty="0"/>
          </a:p>
        </p:txBody>
      </p:sp>
      <p:sp>
        <p:nvSpPr>
          <p:cNvPr id="6" name="Oval 5"/>
          <p:cNvSpPr/>
          <p:nvPr/>
        </p:nvSpPr>
        <p:spPr>
          <a:xfrm>
            <a:off x="4419600" y="1905000"/>
            <a:ext cx="609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419600" y="4343400"/>
            <a:ext cx="609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914400" y="2100590"/>
            <a:ext cx="1981199" cy="954107"/>
          </a:xfrm>
          <a:prstGeom prst="rect">
            <a:avLst/>
          </a:prstGeom>
          <a:noFill/>
        </p:spPr>
        <p:txBody>
          <a:bodyPr wrap="square" rtlCol="0">
            <a:spAutoFit/>
          </a:bodyPr>
          <a:lstStyle/>
          <a:p>
            <a:r>
              <a:rPr lang="en-US" sz="1400" dirty="0" smtClean="0"/>
              <a:t>There are still pre-paid absences available. Not eligible to request absence units yet</a:t>
            </a:r>
            <a:endParaRPr lang="en-US" sz="1400" dirty="0"/>
          </a:p>
        </p:txBody>
      </p:sp>
      <p:sp>
        <p:nvSpPr>
          <p:cNvPr id="8" name="TextBox 7"/>
          <p:cNvSpPr txBox="1"/>
          <p:nvPr/>
        </p:nvSpPr>
        <p:spPr>
          <a:xfrm>
            <a:off x="914400" y="4648200"/>
            <a:ext cx="1752600" cy="1169551"/>
          </a:xfrm>
          <a:prstGeom prst="rect">
            <a:avLst/>
          </a:prstGeom>
          <a:noFill/>
        </p:spPr>
        <p:txBody>
          <a:bodyPr wrap="square" rtlCol="0">
            <a:spAutoFit/>
          </a:bodyPr>
          <a:lstStyle/>
          <a:p>
            <a:r>
              <a:rPr lang="en-US" sz="1400" dirty="0" smtClean="0"/>
              <a:t>All pre-paid absences have been exhausted. Eligible to request billable absence units</a:t>
            </a:r>
            <a:endParaRPr lang="en-US" sz="1400" dirty="0"/>
          </a:p>
        </p:txBody>
      </p:sp>
    </p:spTree>
    <p:extLst>
      <p:ext uri="{BB962C8B-B14F-4D97-AF65-F5344CB8AC3E}">
        <p14:creationId xmlns:p14="http://schemas.microsoft.com/office/powerpoint/2010/main" val="19119875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p:txBody>
          <a:bodyPr>
            <a:normAutofit/>
          </a:bodyPr>
          <a:lstStyle/>
          <a:p>
            <a:r>
              <a:rPr lang="en-US" dirty="0" smtClean="0"/>
              <a:t>DDS POS Website</a:t>
            </a:r>
          </a:p>
          <a:p>
            <a:pPr lvl="1"/>
            <a:r>
              <a:rPr lang="en-US" dirty="0">
                <a:hlinkClick r:id="rId2"/>
              </a:rPr>
              <a:t>https://</a:t>
            </a:r>
            <a:r>
              <a:rPr lang="en-US" dirty="0" smtClean="0">
                <a:hlinkClick r:id="rId2"/>
              </a:rPr>
              <a:t>www.mass.gov/lists/dds-pos-contracts-information</a:t>
            </a:r>
            <a:endParaRPr lang="en-US" dirty="0" smtClean="0"/>
          </a:p>
          <a:p>
            <a:r>
              <a:rPr lang="en-US" dirty="0" smtClean="0"/>
              <a:t>Activity Code Matrix</a:t>
            </a:r>
          </a:p>
          <a:p>
            <a:pPr lvl="1"/>
            <a:r>
              <a:rPr lang="en-US" dirty="0" smtClean="0"/>
              <a:t>Lists all DDS service codes and which forms are required for each</a:t>
            </a:r>
          </a:p>
          <a:p>
            <a:r>
              <a:rPr lang="en-US" dirty="0" smtClean="0"/>
              <a:t>DDS Purchase of Service Manual</a:t>
            </a:r>
          </a:p>
          <a:p>
            <a:pPr lvl="1"/>
            <a:r>
              <a:rPr lang="en-US" dirty="0" smtClean="0"/>
              <a:t>DDS Contracting Policies</a:t>
            </a:r>
          </a:p>
          <a:p>
            <a:pPr lvl="1"/>
            <a:r>
              <a:rPr lang="en-US" dirty="0" smtClean="0"/>
              <a:t>Bidding and Procurement Processes</a:t>
            </a:r>
          </a:p>
          <a:p>
            <a:pPr lvl="1"/>
            <a:r>
              <a:rPr lang="en-US" dirty="0" smtClean="0"/>
              <a:t>Service Code Definitions</a:t>
            </a:r>
          </a:p>
          <a:p>
            <a:r>
              <a:rPr lang="en-US" dirty="0" smtClean="0"/>
              <a:t>UFR Guidance &amp; Preparation Manual</a:t>
            </a:r>
          </a:p>
          <a:p>
            <a:pPr lvl="1"/>
            <a:r>
              <a:rPr lang="en-US" dirty="0">
                <a:hlinkClick r:id="rId3"/>
              </a:rPr>
              <a:t>https://</a:t>
            </a:r>
            <a:r>
              <a:rPr lang="en-US" dirty="0" smtClean="0">
                <a:hlinkClick r:id="rId3"/>
              </a:rPr>
              <a:t>www.mass.gov/service-details/information-and-resources-on-the-uniform-financial-reports</a:t>
            </a:r>
            <a:endParaRPr lang="en-US" dirty="0" smtClean="0"/>
          </a:p>
        </p:txBody>
      </p:sp>
    </p:spTree>
    <p:extLst>
      <p:ext uri="{BB962C8B-B14F-4D97-AF65-F5344CB8AC3E}">
        <p14:creationId xmlns:p14="http://schemas.microsoft.com/office/powerpoint/2010/main" val="20747367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Types	</a:t>
            </a:r>
            <a:endParaRPr lang="en-US" dirty="0"/>
          </a:p>
        </p:txBody>
      </p:sp>
      <p:sp>
        <p:nvSpPr>
          <p:cNvPr id="3" name="Content Placeholder 2"/>
          <p:cNvSpPr>
            <a:spLocks noGrp="1"/>
          </p:cNvSpPr>
          <p:nvPr>
            <p:ph idx="1"/>
          </p:nvPr>
        </p:nvSpPr>
        <p:spPr/>
        <p:txBody>
          <a:bodyPr/>
          <a:lstStyle/>
          <a:p>
            <a:pPr marL="114300" indent="0">
              <a:buNone/>
            </a:pPr>
            <a:r>
              <a:rPr lang="en-US" dirty="0" smtClean="0"/>
              <a:t>There are only two primary types of contracts</a:t>
            </a:r>
          </a:p>
          <a:p>
            <a:pPr marL="114300" indent="0">
              <a:buNone/>
            </a:pPr>
            <a:endParaRPr lang="en-US" dirty="0" smtClean="0"/>
          </a:p>
          <a:p>
            <a:r>
              <a:rPr lang="en-US" dirty="0" smtClean="0"/>
              <a:t>Rate Agreement</a:t>
            </a:r>
          </a:p>
          <a:p>
            <a:pPr lvl="1"/>
            <a:r>
              <a:rPr lang="en-US" dirty="0" smtClean="0"/>
              <a:t>Contract is an agreement for provision of service and rates of payment</a:t>
            </a:r>
          </a:p>
          <a:p>
            <a:pPr lvl="1"/>
            <a:r>
              <a:rPr lang="en-US" dirty="0" smtClean="0"/>
              <a:t>Encumbrance level may be modified without formal contract amendment</a:t>
            </a:r>
          </a:p>
          <a:p>
            <a:r>
              <a:rPr lang="en-US" dirty="0" smtClean="0"/>
              <a:t>Maximum Obligation</a:t>
            </a:r>
          </a:p>
          <a:p>
            <a:pPr lvl="1"/>
            <a:r>
              <a:rPr lang="en-US" dirty="0" smtClean="0"/>
              <a:t>Contract is agreement to purchase specific amount of service</a:t>
            </a:r>
          </a:p>
          <a:p>
            <a:pPr lvl="1"/>
            <a:r>
              <a:rPr lang="en-US" dirty="0" smtClean="0"/>
              <a:t>Must be accompanied by line item budget detailing reimbursable costs</a:t>
            </a:r>
          </a:p>
        </p:txBody>
      </p:sp>
    </p:spTree>
    <p:extLst>
      <p:ext uri="{BB962C8B-B14F-4D97-AF65-F5344CB8AC3E}">
        <p14:creationId xmlns:p14="http://schemas.microsoft.com/office/powerpoint/2010/main" val="419691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Agreement:</a:t>
            </a:r>
            <a:br>
              <a:rPr lang="en-US" dirty="0" smtClean="0"/>
            </a:br>
            <a:r>
              <a:rPr lang="en-US" dirty="0" smtClean="0"/>
              <a:t>Master Agreements</a:t>
            </a:r>
            <a:endParaRPr lang="en-US" dirty="0"/>
          </a:p>
        </p:txBody>
      </p:sp>
      <p:sp>
        <p:nvSpPr>
          <p:cNvPr id="3" name="Content Placeholder 2"/>
          <p:cNvSpPr>
            <a:spLocks noGrp="1"/>
          </p:cNvSpPr>
          <p:nvPr>
            <p:ph idx="1"/>
          </p:nvPr>
        </p:nvSpPr>
        <p:spPr/>
        <p:txBody>
          <a:bodyPr/>
          <a:lstStyle/>
          <a:p>
            <a:r>
              <a:rPr lang="en-US" dirty="0" smtClean="0"/>
              <a:t>Master Agreement contracts are issued when provider qualifies for an open enrollment procurement</a:t>
            </a:r>
          </a:p>
          <a:p>
            <a:endParaRPr lang="en-US" dirty="0" smtClean="0"/>
          </a:p>
          <a:p>
            <a:r>
              <a:rPr lang="en-US" dirty="0" smtClean="0"/>
              <a:t>Multi-year rate agreements which remain in effect throughout the entire procurement lifetime</a:t>
            </a:r>
          </a:p>
          <a:p>
            <a:endParaRPr lang="en-US" dirty="0"/>
          </a:p>
          <a:p>
            <a:r>
              <a:rPr lang="en-US" dirty="0" smtClean="0"/>
              <a:t>Places provider on qualified list making them eligible for referrals from DDS Area Offices</a:t>
            </a:r>
          </a:p>
          <a:p>
            <a:endParaRPr lang="en-US" dirty="0"/>
          </a:p>
          <a:p>
            <a:r>
              <a:rPr lang="en-US" dirty="0" smtClean="0"/>
              <a:t>Specific rates and units managed through service engagement process</a:t>
            </a:r>
          </a:p>
          <a:p>
            <a:endParaRPr lang="en-US" dirty="0" smtClean="0"/>
          </a:p>
          <a:p>
            <a:pPr marL="114300" indent="0">
              <a:buNone/>
            </a:pPr>
            <a:endParaRPr lang="en-US" dirty="0"/>
          </a:p>
        </p:txBody>
      </p:sp>
    </p:spTree>
    <p:extLst>
      <p:ext uri="{BB962C8B-B14F-4D97-AF65-F5344CB8AC3E}">
        <p14:creationId xmlns:p14="http://schemas.microsoft.com/office/powerpoint/2010/main" val="1033322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 Agreements - Programs</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smtClean="0"/>
              <a:t>The following service classes are managed through master agreement contracts:</a:t>
            </a:r>
          </a:p>
          <a:p>
            <a:pPr marL="114300" indent="0">
              <a:buNone/>
            </a:pPr>
            <a:endParaRPr lang="en-US" dirty="0" smtClean="0"/>
          </a:p>
          <a:p>
            <a:r>
              <a:rPr lang="en-US" dirty="0" smtClean="0"/>
              <a:t>Adult Long Term Residential Services (ALTR-14)</a:t>
            </a:r>
          </a:p>
          <a:p>
            <a:r>
              <a:rPr lang="en-US" dirty="0" smtClean="0"/>
              <a:t>Shared Living / Placement Services (PS-15)</a:t>
            </a:r>
          </a:p>
          <a:p>
            <a:r>
              <a:rPr lang="en-US" dirty="0" smtClean="0"/>
              <a:t>Employment and Day Programs (EmpDay20)</a:t>
            </a:r>
          </a:p>
          <a:p>
            <a:r>
              <a:rPr lang="en-US" dirty="0" smtClean="0"/>
              <a:t>Supplemental Day Services (SuppDay20)</a:t>
            </a:r>
          </a:p>
          <a:p>
            <a:r>
              <a:rPr lang="en-US" dirty="0" smtClean="0"/>
              <a:t>Support Services (SSQUAL-10)</a:t>
            </a:r>
          </a:p>
          <a:p>
            <a:r>
              <a:rPr lang="en-US" dirty="0" smtClean="0"/>
              <a:t>In Home Supports (IHS-16)</a:t>
            </a:r>
          </a:p>
          <a:p>
            <a:r>
              <a:rPr lang="en-US" dirty="0" smtClean="0"/>
              <a:t>Agency with Choice (AWC-19)</a:t>
            </a:r>
          </a:p>
          <a:p>
            <a:endParaRPr lang="en-US" dirty="0"/>
          </a:p>
          <a:p>
            <a:pPr marL="114300" indent="0">
              <a:buNone/>
            </a:pPr>
            <a:r>
              <a:rPr lang="en-US" dirty="0" smtClean="0"/>
              <a:t>Once the Master Agreement contract is signed all activity will be managed through Service Engagement </a:t>
            </a:r>
            <a:r>
              <a:rPr lang="en-US" dirty="0"/>
              <a:t>D</a:t>
            </a:r>
            <a:r>
              <a:rPr lang="en-US" dirty="0" smtClean="0"/>
              <a:t>ocument</a:t>
            </a:r>
            <a:endParaRPr lang="en-US" dirty="0"/>
          </a:p>
        </p:txBody>
      </p:sp>
    </p:spTree>
    <p:extLst>
      <p:ext uri="{BB962C8B-B14F-4D97-AF65-F5344CB8AC3E}">
        <p14:creationId xmlns:p14="http://schemas.microsoft.com/office/powerpoint/2010/main" val="3643064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Rates – Chapter 257</a:t>
            </a:r>
            <a:endParaRPr lang="en-US" dirty="0"/>
          </a:p>
        </p:txBody>
      </p:sp>
      <p:sp>
        <p:nvSpPr>
          <p:cNvPr id="3" name="Content Placeholder 2"/>
          <p:cNvSpPr>
            <a:spLocks noGrp="1"/>
          </p:cNvSpPr>
          <p:nvPr>
            <p:ph idx="1"/>
          </p:nvPr>
        </p:nvSpPr>
        <p:spPr/>
        <p:txBody>
          <a:bodyPr>
            <a:normAutofit lnSpcReduction="10000"/>
          </a:bodyPr>
          <a:lstStyle/>
          <a:p>
            <a:r>
              <a:rPr lang="en-US" dirty="0" smtClean="0"/>
              <a:t>All programs contracted under a Master </a:t>
            </a:r>
            <a:r>
              <a:rPr lang="en-US" dirty="0"/>
              <a:t>A</a:t>
            </a:r>
            <a:r>
              <a:rPr lang="en-US" dirty="0" smtClean="0"/>
              <a:t>greement will be reimbursed with rates established by EOHHS</a:t>
            </a:r>
          </a:p>
          <a:p>
            <a:endParaRPr lang="en-US" dirty="0" smtClean="0"/>
          </a:p>
          <a:p>
            <a:r>
              <a:rPr lang="en-US" dirty="0" smtClean="0"/>
              <a:t>Rate Regulations may be found on EHS website:</a:t>
            </a:r>
          </a:p>
          <a:p>
            <a:pPr lvl="1"/>
            <a:r>
              <a:rPr lang="en-US" dirty="0">
                <a:hlinkClick r:id="rId2"/>
              </a:rPr>
              <a:t>https://</a:t>
            </a:r>
            <a:r>
              <a:rPr lang="en-US" dirty="0" smtClean="0">
                <a:hlinkClick r:id="rId2"/>
              </a:rPr>
              <a:t>www.mass.gov/lists/provider-payment-rates-purchase-of-service</a:t>
            </a:r>
            <a:endParaRPr lang="en-US" dirty="0" smtClean="0"/>
          </a:p>
          <a:p>
            <a:pPr lvl="1"/>
            <a:endParaRPr lang="en-US" dirty="0"/>
          </a:p>
          <a:p>
            <a:r>
              <a:rPr lang="en-US" dirty="0" smtClean="0"/>
              <a:t>DDS maintains chart of all Chapter 257 rates used by the Department which is available at DDS website</a:t>
            </a:r>
          </a:p>
          <a:p>
            <a:pPr lvl="1"/>
            <a:r>
              <a:rPr lang="en-US" dirty="0">
                <a:hlinkClick r:id="rId3"/>
              </a:rPr>
              <a:t>https://</a:t>
            </a:r>
            <a:r>
              <a:rPr lang="en-US" dirty="0" smtClean="0">
                <a:hlinkClick r:id="rId3"/>
              </a:rPr>
              <a:t>www.mass.gov/lists/dds-pos-contracts-information</a:t>
            </a:r>
            <a:endParaRPr lang="en-US" dirty="0" smtClean="0"/>
          </a:p>
          <a:p>
            <a:pPr lvl="1"/>
            <a:endParaRPr lang="en-US" dirty="0" smtClean="0"/>
          </a:p>
          <a:p>
            <a:r>
              <a:rPr lang="en-US" dirty="0" smtClean="0"/>
              <a:t>Specific rates will be negotiated between Area/Region and Provider</a:t>
            </a:r>
            <a:endParaRPr lang="en-US" dirty="0"/>
          </a:p>
        </p:txBody>
      </p:sp>
    </p:spTree>
    <p:extLst>
      <p:ext uri="{BB962C8B-B14F-4D97-AF65-F5344CB8AC3E}">
        <p14:creationId xmlns:p14="http://schemas.microsoft.com/office/powerpoint/2010/main" val="2386199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Summary Form</a:t>
            </a:r>
            <a:endParaRPr lang="en-US" dirty="0"/>
          </a:p>
        </p:txBody>
      </p:sp>
      <p:sp>
        <p:nvSpPr>
          <p:cNvPr id="3" name="Content Placeholder 2"/>
          <p:cNvSpPr>
            <a:spLocks noGrp="1"/>
          </p:cNvSpPr>
          <p:nvPr>
            <p:ph idx="1"/>
          </p:nvPr>
        </p:nvSpPr>
        <p:spPr/>
        <p:txBody>
          <a:bodyPr/>
          <a:lstStyle/>
          <a:p>
            <a:r>
              <a:rPr lang="en-US" dirty="0" smtClean="0"/>
              <a:t>FY20 Service Summary Form is same as FY19 version</a:t>
            </a:r>
          </a:p>
          <a:p>
            <a:pPr lvl="1"/>
            <a:r>
              <a:rPr lang="en-US" dirty="0" smtClean="0"/>
              <a:t>DDS has published new SSF with updated Master Agreement references and Ready Pay eligibility</a:t>
            </a:r>
          </a:p>
          <a:p>
            <a:endParaRPr lang="en-US" dirty="0"/>
          </a:p>
          <a:p>
            <a:r>
              <a:rPr lang="en-US" dirty="0" smtClean="0"/>
              <a:t>Service engagement document used for all rate agreements:</a:t>
            </a:r>
          </a:p>
          <a:p>
            <a:pPr lvl="1"/>
            <a:r>
              <a:rPr lang="en-US" dirty="0" smtClean="0"/>
              <a:t>Adult Long Term Residential Services</a:t>
            </a:r>
          </a:p>
          <a:p>
            <a:pPr lvl="1"/>
            <a:r>
              <a:rPr lang="en-US" dirty="0" smtClean="0"/>
              <a:t>Shared Living</a:t>
            </a:r>
          </a:p>
          <a:p>
            <a:pPr lvl="1"/>
            <a:r>
              <a:rPr lang="en-US" dirty="0" smtClean="0"/>
              <a:t>Employment and Day Programs</a:t>
            </a:r>
          </a:p>
          <a:p>
            <a:pPr lvl="1"/>
            <a:r>
              <a:rPr lang="en-US" dirty="0" smtClean="0"/>
              <a:t>Supplemental Day Services</a:t>
            </a:r>
          </a:p>
          <a:p>
            <a:pPr lvl="1"/>
            <a:r>
              <a:rPr lang="en-US" dirty="0" smtClean="0"/>
              <a:t>In Home Supports</a:t>
            </a:r>
          </a:p>
          <a:p>
            <a:pPr lvl="1"/>
            <a:r>
              <a:rPr lang="en-US" dirty="0" smtClean="0"/>
              <a:t>Support Services</a:t>
            </a:r>
          </a:p>
          <a:p>
            <a:pPr lvl="1"/>
            <a:r>
              <a:rPr lang="en-US" dirty="0" smtClean="0"/>
              <a:t>As Needed Support Services</a:t>
            </a:r>
          </a:p>
          <a:p>
            <a:endParaRPr lang="en-US" dirty="0"/>
          </a:p>
        </p:txBody>
      </p:sp>
    </p:spTree>
    <p:extLst>
      <p:ext uri="{BB962C8B-B14F-4D97-AF65-F5344CB8AC3E}">
        <p14:creationId xmlns:p14="http://schemas.microsoft.com/office/powerpoint/2010/main" val="35976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9186</TotalTime>
  <Words>2246</Words>
  <Application>Microsoft Office PowerPoint</Application>
  <PresentationFormat>On-screen Show (4:3)</PresentationFormat>
  <Paragraphs>294</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Adjacency</vt:lpstr>
      <vt:lpstr>FY20 Contract Forms Webinar</vt:lpstr>
      <vt:lpstr>Overview</vt:lpstr>
      <vt:lpstr>Terminology</vt:lpstr>
      <vt:lpstr>Form Types</vt:lpstr>
      <vt:lpstr>Contract Types </vt:lpstr>
      <vt:lpstr>Rate Agreement: Master Agreements</vt:lpstr>
      <vt:lpstr>Master Agreements - Programs</vt:lpstr>
      <vt:lpstr>Rates – Chapter 257</vt:lpstr>
      <vt:lpstr>Service Summary Form</vt:lpstr>
      <vt:lpstr>Service Summary Form</vt:lpstr>
      <vt:lpstr>Service Summary Form</vt:lpstr>
      <vt:lpstr>SSF Attachments For ALTR &amp; Shared Living</vt:lpstr>
      <vt:lpstr>SSF Attachments For ALTR &amp; Shared Living</vt:lpstr>
      <vt:lpstr>Cost Reimbursement Contract</vt:lpstr>
      <vt:lpstr>Cost Reimbursement Forms</vt:lpstr>
      <vt:lpstr>Standard Contract Form</vt:lpstr>
      <vt:lpstr>Standard Contract Form: Header</vt:lpstr>
      <vt:lpstr>Standard Contract Form: New/Amend</vt:lpstr>
      <vt:lpstr>Standard Contract Form: Compensation Type &amp; Start Date</vt:lpstr>
      <vt:lpstr>Standard Contract Form: End Date &amp; Signature</vt:lpstr>
      <vt:lpstr>Attachment 1: Program Cover Page</vt:lpstr>
      <vt:lpstr>Attachment 1: Program Cover Page</vt:lpstr>
      <vt:lpstr>Attachment 1: Program Cover Page Fiscal Terms</vt:lpstr>
      <vt:lpstr>Attachment 1: Program Cover Page</vt:lpstr>
      <vt:lpstr>Attachment 3: Fiscal Year Program Budget</vt:lpstr>
      <vt:lpstr>Attachment 3: Fiscal Year Program Budget</vt:lpstr>
      <vt:lpstr>Attachment 3: Fiscal Year Program Budget</vt:lpstr>
      <vt:lpstr>Attachment 3: Fiscal Year Program Budget</vt:lpstr>
      <vt:lpstr>Attachment 3: Fiscal Year Program Budget</vt:lpstr>
      <vt:lpstr>Attachment 6: Capital Budget</vt:lpstr>
      <vt:lpstr>Attachment 6: Capital Budget</vt:lpstr>
      <vt:lpstr>Day, Work &amp; Support Roster</vt:lpstr>
      <vt:lpstr>Day, Work &amp; Support – Header</vt:lpstr>
      <vt:lpstr>Day, Work &amp; Support – Individual Info</vt:lpstr>
      <vt:lpstr>Day, Work &amp; Support – Units and Allocations</vt:lpstr>
      <vt:lpstr>Day, Work &amp; Support – Name Only Changes</vt:lpstr>
      <vt:lpstr>Day, Work &amp; Support – Unit Change Amendment</vt:lpstr>
      <vt:lpstr>Day, Work &amp; Support – Unit Change Amendment</vt:lpstr>
      <vt:lpstr>Day, Work &amp; Support – Unit Change Amendment</vt:lpstr>
      <vt:lpstr>Day, Work &amp; Support – Unit Change Amendment</vt:lpstr>
      <vt:lpstr>Residential Absence Policy Worksheet</vt:lpstr>
      <vt:lpstr>Absence Policy Worksheet –  Header</vt:lpstr>
      <vt:lpstr>Absence Policy Worksheet –  Monthly Data</vt:lpstr>
      <vt:lpstr>Absence Policy Worksheet – Capacity Change</vt:lpstr>
      <vt:lpstr>Absence Policy Worksheet - Eligibility</vt:lpstr>
      <vt:lpstr>Additional Resources</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Contract Forms Webinar</dc:title>
  <dc:creator>Tesmer, Rachel (DDS)</dc:creator>
  <cp:lastModifiedBy> </cp:lastModifiedBy>
  <cp:revision>139</cp:revision>
  <cp:lastPrinted>2017-04-19T13:46:01Z</cp:lastPrinted>
  <dcterms:created xsi:type="dcterms:W3CDTF">2017-02-22T17:03:01Z</dcterms:created>
  <dcterms:modified xsi:type="dcterms:W3CDTF">2019-05-01T21:02:43Z</dcterms:modified>
</cp:coreProperties>
</file>