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1AA14A-C6F7-47CC-A36A-111216412D50}">
  <a:tblStyle styleId="{BB1AA14A-C6F7-47CC-A36A-111216412D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d334360ea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d334360ea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ef769d06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7ef769d06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medical school/no insurance code for CVI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not taught about CVI TVIs not being taught across the country.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7ef769d06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7ef769d06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323bd1f52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323bd1f52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893d549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3893d549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04c15321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04c15321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3893d549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3893d5491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323bd1f52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323bd1f52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Leslie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dcddb637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dcddb6374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dcddb6374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dcddb6374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7ef769d06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7ef769d06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ad341fe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ad341fe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7ef769d0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7ef769d0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c26cecd1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3c26cecd1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dcddb637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dcddb637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c26cecd1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c26cecd1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Leslie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54088355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454088355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ef769d06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ef769d06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54088355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54088355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54088355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54088355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ef769d06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ef769d06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1. Title - Light text">
  <p:cSld name="CUSTOM_2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824150" y="347375"/>
            <a:ext cx="2125701" cy="8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747950" y="1202625"/>
            <a:ext cx="75084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31300" y="3334075"/>
            <a:ext cx="16275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47950" y="3525800"/>
            <a:ext cx="7508400" cy="1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2. Section title - Light text">
  <p:cSld name="CUSTOM_2_1_1_1_1_1_1_1_1_1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394500" y="384700"/>
            <a:ext cx="8355000" cy="43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1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703100" y="3956725"/>
            <a:ext cx="1737800" cy="6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983700" y="519025"/>
            <a:ext cx="71766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93" name="Google Shape;93;p11"/>
          <p:cNvCxnSpPr/>
          <p:nvPr/>
        </p:nvCxnSpPr>
        <p:spPr>
          <a:xfrm>
            <a:off x="4024950" y="2591275"/>
            <a:ext cx="10941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983700" y="2766000"/>
            <a:ext cx="71766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1. Content subtitle - Dark text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ubTitle" idx="1"/>
          </p:nvPr>
        </p:nvSpPr>
        <p:spPr>
          <a:xfrm>
            <a:off x="379800" y="1193650"/>
            <a:ext cx="83844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2"/>
          </p:nvPr>
        </p:nvSpPr>
        <p:spPr>
          <a:xfrm>
            <a:off x="379800" y="1612750"/>
            <a:ext cx="8384400" cy="27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2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2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2. Content subtitle - Light text">
  <p:cSld name="TITLE_AND_BODY_2">
    <p:bg>
      <p:bgPr>
        <a:solidFill>
          <a:schemeClr val="dk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379800" y="1193650"/>
            <a:ext cx="83844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2"/>
          </p:nvPr>
        </p:nvSpPr>
        <p:spPr>
          <a:xfrm>
            <a:off x="379800" y="1612750"/>
            <a:ext cx="8384400" cy="27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3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883" y="4630950"/>
            <a:ext cx="1041659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1. Content - Dark text">
  <p:cSld name="TITLE_AND_BODY_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12" name="Google Shape;112;p14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4" name="Google Shape;114;p14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2. Content - Light text">
  <p:cSld name="TITLE_AND_BODY_2_1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8" name="Google Shape;118;p15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883" y="4630950"/>
            <a:ext cx="1041659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0" name="Google Shape;120;p15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1. Content 2 modules - Dark text">
  <p:cSld name="TITLE_AND_BODY_3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40023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4761900" y="1193650"/>
            <a:ext cx="40023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25" name="Google Shape;125;p16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7" name="Google Shape;127;p16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2. Content 2 modules - Light text">
  <p:cSld name="TITLE_AND_BODY_2_1_1">
    <p:bg>
      <p:bgPr>
        <a:solidFill>
          <a:schemeClr val="dk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40023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4761900" y="1193650"/>
            <a:ext cx="40023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2" name="Google Shape;132;p17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883" y="4630950"/>
            <a:ext cx="1041659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4" name="Google Shape;134;p17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1. Content 3 modules - Dark text">
  <p:cSld name="TITLE_AND_BODY_3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40023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2"/>
          </p:nvPr>
        </p:nvSpPr>
        <p:spPr>
          <a:xfrm>
            <a:off x="4761900" y="1193650"/>
            <a:ext cx="4002300" cy="1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3"/>
          </p:nvPr>
        </p:nvSpPr>
        <p:spPr>
          <a:xfrm>
            <a:off x="4914300" y="2948300"/>
            <a:ext cx="4002300" cy="1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40" name="Google Shape;140;p18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2" name="Google Shape;142;p18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2. Content 3 modules - Light text">
  <p:cSld name="TITLE_AND_BODY_2_1_1_1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40023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4761900" y="1193650"/>
            <a:ext cx="4002300" cy="1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3"/>
          </p:nvPr>
        </p:nvSpPr>
        <p:spPr>
          <a:xfrm>
            <a:off x="4761900" y="2948300"/>
            <a:ext cx="4002300" cy="13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8" name="Google Shape;148;p19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883" y="4630950"/>
            <a:ext cx="1041659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" name="Google Shape;150;p19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1. Photo with title - Dark text">
  <p:cSld name="TITLE_AND_BODY_3_1_1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63500" cy="35883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379800" y="3588325"/>
            <a:ext cx="8384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20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" name="Google Shape;156;p20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2. Title - Dark text">
  <p:cSld name="CUSTOM_2_1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824150" y="347375"/>
            <a:ext cx="2125701" cy="85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47950" y="1202625"/>
            <a:ext cx="75084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831300" y="3334075"/>
            <a:ext cx="1627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47950" y="3525800"/>
            <a:ext cx="7508400" cy="10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2. Photo with title - Light text">
  <p:cSld name="TITLE_AND_BODY_2_1_1_1_1">
    <p:bg>
      <p:bgPr>
        <a:solidFill>
          <a:schemeClr val="dk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63500" cy="35883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379800" y="3588325"/>
            <a:ext cx="8384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21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883" y="4630950"/>
            <a:ext cx="1041659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2" name="Google Shape;162;p21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1. Comparison columns - Dark text">
  <p:cSld name="TITLE_AND_BODY_3_1_1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4761900" y="1176250"/>
            <a:ext cx="4002300" cy="45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379800" y="1180975"/>
            <a:ext cx="4002300" cy="453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"/>
          </p:nvPr>
        </p:nvSpPr>
        <p:spPr>
          <a:xfrm>
            <a:off x="379800" y="1193650"/>
            <a:ext cx="40023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2"/>
          </p:nvPr>
        </p:nvSpPr>
        <p:spPr>
          <a:xfrm>
            <a:off x="379800" y="1726225"/>
            <a:ext cx="4002300" cy="26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3"/>
          </p:nvPr>
        </p:nvSpPr>
        <p:spPr>
          <a:xfrm>
            <a:off x="4761900" y="1188925"/>
            <a:ext cx="40023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4"/>
          </p:nvPr>
        </p:nvSpPr>
        <p:spPr>
          <a:xfrm>
            <a:off x="4761900" y="1726225"/>
            <a:ext cx="4002300" cy="26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171" name="Google Shape;171;p22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3" name="Google Shape;173;p22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2. Comparison columns - Light text">
  <p:cSld name="TITLE_AND_BODY_3_1_1_1_1_1"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4761900" y="1176250"/>
            <a:ext cx="4002300" cy="45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379800" y="1180975"/>
            <a:ext cx="4002300" cy="45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1"/>
          </p:nvPr>
        </p:nvSpPr>
        <p:spPr>
          <a:xfrm>
            <a:off x="379800" y="1193650"/>
            <a:ext cx="40023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2"/>
          </p:nvPr>
        </p:nvSpPr>
        <p:spPr>
          <a:xfrm>
            <a:off x="379800" y="1726225"/>
            <a:ext cx="4002300" cy="26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3"/>
          </p:nvPr>
        </p:nvSpPr>
        <p:spPr>
          <a:xfrm>
            <a:off x="4761900" y="1188925"/>
            <a:ext cx="40023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4"/>
          </p:nvPr>
        </p:nvSpPr>
        <p:spPr>
          <a:xfrm>
            <a:off x="4761900" y="1726225"/>
            <a:ext cx="4002300" cy="26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82" name="Google Shape;182;p23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883" y="4630950"/>
            <a:ext cx="1041659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>
            <a:spLocks noGrp="1"/>
          </p:cNvSpPr>
          <p:nvPr>
            <p:ph type="sldNum" idx="12"/>
          </p:nvPr>
        </p:nvSpPr>
        <p:spPr>
          <a:xfrm>
            <a:off x="4761885" y="4702950"/>
            <a:ext cx="4107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4" name="Google Shape;184;p23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1. Photo with text - Dark text">
  <p:cSld name="CUSTOM_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1"/>
          </p:nvPr>
        </p:nvSpPr>
        <p:spPr>
          <a:xfrm>
            <a:off x="379800" y="1193650"/>
            <a:ext cx="47694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2"/>
          </p:nvPr>
        </p:nvSpPr>
        <p:spPr>
          <a:xfrm>
            <a:off x="379800" y="1612750"/>
            <a:ext cx="4769400" cy="27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4" descr="Photo placeholder"/>
          <p:cNvSpPr>
            <a:spLocks noGrp="1"/>
          </p:cNvSpPr>
          <p:nvPr>
            <p:ph type="pic" idx="3"/>
          </p:nvPr>
        </p:nvSpPr>
        <p:spPr>
          <a:xfrm>
            <a:off x="5607600" y="1193650"/>
            <a:ext cx="3156600" cy="3156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0" name="Google Shape;190;p24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2" name="Google Shape;192;p24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2. Photo with text - Light text">
  <p:cSld name="CUSTOM_3_1">
    <p:bg>
      <p:bgPr>
        <a:solidFill>
          <a:schemeClr val="dk2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1"/>
          </p:nvPr>
        </p:nvSpPr>
        <p:spPr>
          <a:xfrm>
            <a:off x="379800" y="1193650"/>
            <a:ext cx="47397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body" idx="2"/>
          </p:nvPr>
        </p:nvSpPr>
        <p:spPr>
          <a:xfrm>
            <a:off x="379800" y="1612750"/>
            <a:ext cx="4739700" cy="27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5" descr="Photo placeholder"/>
          <p:cNvSpPr>
            <a:spLocks noGrp="1"/>
          </p:cNvSpPr>
          <p:nvPr>
            <p:ph type="pic" idx="3"/>
          </p:nvPr>
        </p:nvSpPr>
        <p:spPr>
          <a:xfrm>
            <a:off x="5607600" y="1193650"/>
            <a:ext cx="3156600" cy="3156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8" name="Google Shape;198;p25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3" r="3703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0" name="Google Shape;200;p25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1. Photo collage - Dark text 1">
  <p:cSld name="CUSTOM_3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1"/>
          </p:nvPr>
        </p:nvSpPr>
        <p:spPr>
          <a:xfrm>
            <a:off x="379800" y="1193650"/>
            <a:ext cx="38520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body" idx="2"/>
          </p:nvPr>
        </p:nvSpPr>
        <p:spPr>
          <a:xfrm>
            <a:off x="379800" y="1612750"/>
            <a:ext cx="3852000" cy="27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26" descr="Photo placeholder"/>
          <p:cNvSpPr>
            <a:spLocks noGrp="1"/>
          </p:cNvSpPr>
          <p:nvPr>
            <p:ph type="pic" idx="3"/>
          </p:nvPr>
        </p:nvSpPr>
        <p:spPr>
          <a:xfrm>
            <a:off x="4401000" y="11936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26" descr="Photo placeholder"/>
          <p:cNvSpPr>
            <a:spLocks noGrp="1"/>
          </p:cNvSpPr>
          <p:nvPr>
            <p:ph type="pic" idx="4"/>
          </p:nvPr>
        </p:nvSpPr>
        <p:spPr>
          <a:xfrm>
            <a:off x="5931600" y="11936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26" descr="Photo placeholder"/>
          <p:cNvSpPr>
            <a:spLocks noGrp="1"/>
          </p:cNvSpPr>
          <p:nvPr>
            <p:ph type="pic" idx="5"/>
          </p:nvPr>
        </p:nvSpPr>
        <p:spPr>
          <a:xfrm>
            <a:off x="7462200" y="11936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26" descr="Photo placeholder"/>
          <p:cNvSpPr>
            <a:spLocks noGrp="1"/>
          </p:cNvSpPr>
          <p:nvPr>
            <p:ph type="pic" idx="6"/>
          </p:nvPr>
        </p:nvSpPr>
        <p:spPr>
          <a:xfrm>
            <a:off x="4401000" y="27242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26" descr="Photo placeholder"/>
          <p:cNvSpPr>
            <a:spLocks noGrp="1"/>
          </p:cNvSpPr>
          <p:nvPr>
            <p:ph type="pic" idx="7"/>
          </p:nvPr>
        </p:nvSpPr>
        <p:spPr>
          <a:xfrm>
            <a:off x="5931600" y="27242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26" descr="Photo placeholder"/>
          <p:cNvSpPr>
            <a:spLocks noGrp="1"/>
          </p:cNvSpPr>
          <p:nvPr>
            <p:ph type="pic" idx="8"/>
          </p:nvPr>
        </p:nvSpPr>
        <p:spPr>
          <a:xfrm>
            <a:off x="7462200" y="2724250"/>
            <a:ext cx="1302000" cy="130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26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3" name="Google Shape;213;p26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2. Photo collage - Light text 1">
  <p:cSld name="CUSTOM_3_1_1">
    <p:bg>
      <p:bgPr>
        <a:solidFill>
          <a:schemeClr val="dk2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1"/>
          </p:nvPr>
        </p:nvSpPr>
        <p:spPr>
          <a:xfrm>
            <a:off x="379800" y="1193650"/>
            <a:ext cx="38520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2"/>
          </p:nvPr>
        </p:nvSpPr>
        <p:spPr>
          <a:xfrm>
            <a:off x="379800" y="1612750"/>
            <a:ext cx="3852000" cy="27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7" descr="Photo placeholder"/>
          <p:cNvSpPr>
            <a:spLocks noGrp="1"/>
          </p:cNvSpPr>
          <p:nvPr>
            <p:ph type="pic" idx="3"/>
          </p:nvPr>
        </p:nvSpPr>
        <p:spPr>
          <a:xfrm>
            <a:off x="4401000" y="11936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7" descr="Photo placeholder"/>
          <p:cNvSpPr>
            <a:spLocks noGrp="1"/>
          </p:cNvSpPr>
          <p:nvPr>
            <p:ph type="pic" idx="4"/>
          </p:nvPr>
        </p:nvSpPr>
        <p:spPr>
          <a:xfrm>
            <a:off x="5931600" y="11936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27" descr="Photo placeholder"/>
          <p:cNvSpPr>
            <a:spLocks noGrp="1"/>
          </p:cNvSpPr>
          <p:nvPr>
            <p:ph type="pic" idx="5"/>
          </p:nvPr>
        </p:nvSpPr>
        <p:spPr>
          <a:xfrm>
            <a:off x="7462200" y="11936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27" descr="Photo placeholder"/>
          <p:cNvSpPr>
            <a:spLocks noGrp="1"/>
          </p:cNvSpPr>
          <p:nvPr>
            <p:ph type="pic" idx="6"/>
          </p:nvPr>
        </p:nvSpPr>
        <p:spPr>
          <a:xfrm>
            <a:off x="4401000" y="27242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27" descr="Photo placeholder"/>
          <p:cNvSpPr>
            <a:spLocks noGrp="1"/>
          </p:cNvSpPr>
          <p:nvPr>
            <p:ph type="pic" idx="7"/>
          </p:nvPr>
        </p:nvSpPr>
        <p:spPr>
          <a:xfrm>
            <a:off x="5931600" y="2724250"/>
            <a:ext cx="1302000" cy="13020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27" descr="Photo placeholder"/>
          <p:cNvSpPr>
            <a:spLocks noGrp="1"/>
          </p:cNvSpPr>
          <p:nvPr>
            <p:ph type="pic" idx="8"/>
          </p:nvPr>
        </p:nvSpPr>
        <p:spPr>
          <a:xfrm>
            <a:off x="7462200" y="2724250"/>
            <a:ext cx="1302000" cy="13020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4" name="Google Shape;224;p27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3" r="3703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6" name="Google Shape;226;p27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1. Large stat - Dark text">
  <p:cSld name="BIG_NUMB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 hasCustomPrompt="1"/>
          </p:nvPr>
        </p:nvSpPr>
        <p:spPr>
          <a:xfrm>
            <a:off x="311700" y="8983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311700" y="2796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230" name="Google Shape;230;p28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2" name="Google Shape;232;p28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2. Large stat - Light text">
  <p:cSld name="BIG_NUMBER_1">
    <p:bg>
      <p:bgPr>
        <a:solidFill>
          <a:schemeClr val="dk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 hasCustomPrompt="1"/>
          </p:nvPr>
        </p:nvSpPr>
        <p:spPr>
          <a:xfrm>
            <a:off x="311700" y="8983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311700" y="2796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36" name="Google Shape;236;p29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3" r="3703"/>
          <a:stretch/>
        </p:blipFill>
        <p:spPr>
          <a:xfrm>
            <a:off x="364900" y="4630950"/>
            <a:ext cx="1041628" cy="4191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8" name="Google Shape;238;p29"/>
          <p:cNvCxnSpPr/>
          <p:nvPr/>
        </p:nvCxnSpPr>
        <p:spPr>
          <a:xfrm>
            <a:off x="379800" y="4560175"/>
            <a:ext cx="8384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1. End logo - Light text" type="blank">
  <p:cSld name="BLANK">
    <p:bg>
      <p:bgPr>
        <a:solidFill>
          <a:schemeClr val="dk2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2856249" y="1696625"/>
            <a:ext cx="3431501" cy="1380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1203450" y="3341200"/>
            <a:ext cx="6737100" cy="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1. Title with photo - Light text">
  <p:cSld name="CUSTOM_2_1_1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11225" y="442825"/>
            <a:ext cx="1737800" cy="6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225" y="1202625"/>
            <a:ext cx="41346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05400" y="3274875"/>
            <a:ext cx="10941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311225" y="3449600"/>
            <a:ext cx="41904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4793950" y="-275"/>
            <a:ext cx="435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2. End logo - Dark text">
  <p:cSld name="BLANK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>
            <a:spLocks noGrp="1"/>
          </p:cNvSpPr>
          <p:nvPr>
            <p:ph type="sldNum" idx="12"/>
          </p:nvPr>
        </p:nvSpPr>
        <p:spPr>
          <a:xfrm>
            <a:off x="8320058" y="2150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1203450" y="3341200"/>
            <a:ext cx="6737100" cy="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pic>
        <p:nvPicPr>
          <p:cNvPr id="245" name="Google Shape;245;p31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2856249" y="1696625"/>
            <a:ext cx="3431501" cy="138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dt" idx="10"/>
          </p:nvPr>
        </p:nvSpPr>
        <p:spPr>
          <a:xfrm>
            <a:off x="822961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2. Title with photo - Dark text">
  <p:cSld name="CUSTOM_2_1_1_1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11225" y="442825"/>
            <a:ext cx="1737769" cy="6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225" y="1202625"/>
            <a:ext cx="41346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" name="Google Shape;28;p5"/>
          <p:cNvCxnSpPr/>
          <p:nvPr/>
        </p:nvCxnSpPr>
        <p:spPr>
          <a:xfrm>
            <a:off x="405400" y="3274875"/>
            <a:ext cx="10941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311225" y="3449600"/>
            <a:ext cx="41904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9pPr>
          </a:lstStyle>
          <a:p>
            <a:endParaRPr/>
          </a:p>
        </p:txBody>
      </p:sp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4793950" y="-275"/>
            <a:ext cx="4350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1. Title with icons - Light text">
  <p:cSld name="CUSTOM_2_1_1_1_1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6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11225" y="442825"/>
            <a:ext cx="1737800" cy="6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225" y="1202625"/>
            <a:ext cx="41346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405400" y="3274875"/>
            <a:ext cx="10941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311225" y="3449600"/>
            <a:ext cx="41904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5987550" y="601700"/>
            <a:ext cx="0" cy="399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6"/>
          <p:cNvCxnSpPr/>
          <p:nvPr/>
        </p:nvCxnSpPr>
        <p:spPr>
          <a:xfrm>
            <a:off x="7348800" y="601700"/>
            <a:ext cx="0" cy="399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6"/>
          <p:cNvCxnSpPr/>
          <p:nvPr/>
        </p:nvCxnSpPr>
        <p:spPr>
          <a:xfrm>
            <a:off x="4882725" y="1815000"/>
            <a:ext cx="3570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6"/>
          <p:cNvCxnSpPr/>
          <p:nvPr/>
        </p:nvCxnSpPr>
        <p:spPr>
          <a:xfrm>
            <a:off x="4882725" y="3331350"/>
            <a:ext cx="3570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6300" y="727200"/>
            <a:ext cx="531250" cy="8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8187" y="727202"/>
            <a:ext cx="806770" cy="8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5600" y="773700"/>
            <a:ext cx="751475" cy="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6">
            <a:alphaModFix/>
          </a:blip>
          <a:srcRect l="-8207" t="-3521" r="-8207" b="-3510"/>
          <a:stretch/>
        </p:blipFill>
        <p:spPr>
          <a:xfrm>
            <a:off x="4958539" y="2140500"/>
            <a:ext cx="806774" cy="8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9773" y="2107348"/>
            <a:ext cx="914950" cy="9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8">
            <a:alphaModFix/>
          </a:blip>
          <a:srcRect l="-18740" t="-1631" r="-18754" b="-1631"/>
          <a:stretch/>
        </p:blipFill>
        <p:spPr>
          <a:xfrm>
            <a:off x="7434721" y="2104825"/>
            <a:ext cx="1033233" cy="9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82725" y="3525800"/>
            <a:ext cx="965000" cy="96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28825" y="3696650"/>
            <a:ext cx="866188" cy="58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02575" y="3642924"/>
            <a:ext cx="693032" cy="7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2. Title with icons - Dark text">
  <p:cSld name="CUSTOM_2_1_1_1_1_1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11225" y="442825"/>
            <a:ext cx="1737769" cy="6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11225" y="1202625"/>
            <a:ext cx="41346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2" name="Google Shape;52;p7"/>
          <p:cNvCxnSpPr/>
          <p:nvPr/>
        </p:nvCxnSpPr>
        <p:spPr>
          <a:xfrm>
            <a:off x="405400" y="3274875"/>
            <a:ext cx="10941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311225" y="3449600"/>
            <a:ext cx="41904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9pPr>
          </a:lstStyle>
          <a:p>
            <a:endParaRPr/>
          </a:p>
        </p:txBody>
      </p:sp>
      <p:cxnSp>
        <p:nvCxnSpPr>
          <p:cNvPr id="54" name="Google Shape;54;p7"/>
          <p:cNvCxnSpPr/>
          <p:nvPr/>
        </p:nvCxnSpPr>
        <p:spPr>
          <a:xfrm>
            <a:off x="5987550" y="601700"/>
            <a:ext cx="0" cy="399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7"/>
          <p:cNvCxnSpPr/>
          <p:nvPr/>
        </p:nvCxnSpPr>
        <p:spPr>
          <a:xfrm>
            <a:off x="7348800" y="601700"/>
            <a:ext cx="0" cy="3995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7"/>
          <p:cNvCxnSpPr/>
          <p:nvPr/>
        </p:nvCxnSpPr>
        <p:spPr>
          <a:xfrm>
            <a:off x="4882725" y="1815000"/>
            <a:ext cx="357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7"/>
          <p:cNvCxnSpPr/>
          <p:nvPr/>
        </p:nvCxnSpPr>
        <p:spPr>
          <a:xfrm>
            <a:off x="4882725" y="3331350"/>
            <a:ext cx="357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8" name="Google Shape;5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300" y="727200"/>
            <a:ext cx="531250" cy="8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187" y="727202"/>
            <a:ext cx="806770" cy="8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5600" y="773700"/>
            <a:ext cx="751475" cy="75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8539" y="2140500"/>
            <a:ext cx="806775" cy="8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09773" y="2107348"/>
            <a:ext cx="914950" cy="9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34721" y="2104825"/>
            <a:ext cx="1033231" cy="9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82725" y="3525800"/>
            <a:ext cx="965000" cy="96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28825" y="3696650"/>
            <a:ext cx="866188" cy="582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02575" y="3642924"/>
            <a:ext cx="693032" cy="7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1. Section title with photo - Dark text">
  <p:cSld name="CUSTOM_2_1_1_1_1_1_1">
    <p:bg>
      <p:bgPr>
        <a:solidFill>
          <a:schemeClr val="dk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>
            <a:off x="394500" y="384700"/>
            <a:ext cx="8355000" cy="43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8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616025" y="519025"/>
            <a:ext cx="1737769" cy="6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616025" y="1202625"/>
            <a:ext cx="38499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710200" y="3274875"/>
            <a:ext cx="10941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616025" y="3449600"/>
            <a:ext cx="39018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9pPr>
          </a:lstStyle>
          <a:p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4799375" y="1187200"/>
            <a:ext cx="3146700" cy="370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 descr="Photo placeholder"/>
          <p:cNvSpPr>
            <a:spLocks noGrp="1"/>
          </p:cNvSpPr>
          <p:nvPr>
            <p:ph type="pic" idx="2"/>
          </p:nvPr>
        </p:nvSpPr>
        <p:spPr>
          <a:xfrm>
            <a:off x="4951775" y="384700"/>
            <a:ext cx="3797700" cy="436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2. Section title with photo - Light text">
  <p:cSld name="CUSTOM_2_1_1_1_1_1_1_1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/>
          <p:nvPr/>
        </p:nvSpPr>
        <p:spPr>
          <a:xfrm>
            <a:off x="394500" y="384700"/>
            <a:ext cx="8355000" cy="43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9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616013" y="519025"/>
            <a:ext cx="1737800" cy="6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616025" y="1202625"/>
            <a:ext cx="38499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9" name="Google Shape;79;p9"/>
          <p:cNvCxnSpPr/>
          <p:nvPr/>
        </p:nvCxnSpPr>
        <p:spPr>
          <a:xfrm>
            <a:off x="710200" y="3274875"/>
            <a:ext cx="10941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616025" y="3449600"/>
            <a:ext cx="39018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4799375" y="1187200"/>
            <a:ext cx="3146700" cy="370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 descr="Photo placeholder"/>
          <p:cNvSpPr>
            <a:spLocks noGrp="1"/>
          </p:cNvSpPr>
          <p:nvPr>
            <p:ph type="pic" idx="2"/>
          </p:nvPr>
        </p:nvSpPr>
        <p:spPr>
          <a:xfrm>
            <a:off x="4951775" y="384700"/>
            <a:ext cx="3797700" cy="436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1. Section title - Dark text">
  <p:cSld name="CUSTOM_2_1_1_1_1_1_1_1_1">
    <p:bg>
      <p:bgPr>
        <a:solidFill>
          <a:schemeClr val="dk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394500" y="384700"/>
            <a:ext cx="8355000" cy="43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983700" y="519025"/>
            <a:ext cx="71766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86" name="Google Shape;86;p10"/>
          <p:cNvCxnSpPr/>
          <p:nvPr/>
        </p:nvCxnSpPr>
        <p:spPr>
          <a:xfrm>
            <a:off x="4024950" y="2591275"/>
            <a:ext cx="10941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983700" y="2766000"/>
            <a:ext cx="71766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1"/>
            </a:lvl9pPr>
          </a:lstStyle>
          <a:p>
            <a:endParaRPr/>
          </a:p>
        </p:txBody>
      </p:sp>
      <p:pic>
        <p:nvPicPr>
          <p:cNvPr id="88" name="Google Shape;88;p10" descr="Perkins School for the Blind logo"/>
          <p:cNvPicPr preferRelativeResize="0"/>
          <p:nvPr/>
        </p:nvPicPr>
        <p:blipFill rotWithShape="1">
          <a:blip r:embed="rId2">
            <a:alphaModFix/>
          </a:blip>
          <a:srcRect l="3704" r="3694"/>
          <a:stretch/>
        </p:blipFill>
        <p:spPr>
          <a:xfrm>
            <a:off x="3703113" y="3956725"/>
            <a:ext cx="1737769" cy="6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0058" y="2150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kins.org/transition-planning-resource-cente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perkins.org/transition-center/pathfinder/" TargetMode="External"/><Relationship Id="rId5" Type="http://schemas.openxmlformats.org/officeDocument/2006/relationships/hyperlink" Target="https://www.perkins.org/college-success/compass/" TargetMode="External"/><Relationship Id="rId4" Type="http://schemas.openxmlformats.org/officeDocument/2006/relationships/hyperlink" Target="https://www.perkins.org/college-success/resource-cente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viscotland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ntac.blind.msstate.edu/consumers/4-24-app" TargetMode="External"/><Relationship Id="rId5" Type="http://schemas.openxmlformats.org/officeDocument/2006/relationships/hyperlink" Target="https://transitionta.org/" TargetMode="External"/><Relationship Id="rId4" Type="http://schemas.openxmlformats.org/officeDocument/2006/relationships/hyperlink" Target="https://transitiontn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eslie.thatcher@perkins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311225" y="1431225"/>
            <a:ext cx="44103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CVI: </a:t>
            </a:r>
            <a:r>
              <a:rPr lang="en" sz="2400" i="1"/>
              <a:t>Cortical/Cerebral Visual Impairment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you need to know to support your transition-aged student </a:t>
            </a:r>
            <a:endParaRPr sz="3000"/>
          </a:p>
        </p:txBody>
      </p:sp>
      <p:sp>
        <p:nvSpPr>
          <p:cNvPr id="257" name="Google Shape;257;p33"/>
          <p:cNvSpPr txBox="1">
            <a:spLocks noGrp="1"/>
          </p:cNvSpPr>
          <p:nvPr>
            <p:ph type="subTitle" idx="1"/>
          </p:nvPr>
        </p:nvSpPr>
        <p:spPr>
          <a:xfrm>
            <a:off x="311225" y="3449600"/>
            <a:ext cx="41904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Leslie Thatcher, EdM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Director, Program Development and Strategy, Transition Center, Perkins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Emily Cantillon, Ph.D.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TVI, Perkins Community Programs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Considerations</a:t>
            </a:r>
            <a:endParaRPr/>
          </a:p>
        </p:txBody>
      </p:sp>
      <p:sp>
        <p:nvSpPr>
          <p:cNvPr id="319" name="Google Shape;319;p42"/>
          <p:cNvSpPr txBox="1">
            <a:spLocks noGrp="1"/>
          </p:cNvSpPr>
          <p:nvPr>
            <p:ph type="body" idx="1"/>
          </p:nvPr>
        </p:nvSpPr>
        <p:spPr>
          <a:xfrm>
            <a:off x="379800" y="9650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students have </a:t>
            </a:r>
            <a:r>
              <a:rPr lang="en" b="1"/>
              <a:t>limited experience managing useable vision</a:t>
            </a:r>
            <a:r>
              <a:rPr lang="en"/>
              <a:t> in more independent settings.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Every student is different.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Development of </a:t>
            </a:r>
            <a:r>
              <a:rPr lang="en" b="1"/>
              <a:t>executive function skills</a:t>
            </a:r>
            <a:r>
              <a:rPr lang="en"/>
              <a:t> may be impacted.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Incidental learning is compromised</a:t>
            </a:r>
            <a:r>
              <a:rPr lang="en"/>
              <a:t>; assumptions about knowledge/social mores must be explicitly and repeatedly instructed.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Explicit Instruction is needed</a:t>
            </a:r>
            <a:r>
              <a:rPr lang="en"/>
              <a:t> to “imagine” a workplace setting, and the realities of independence (sensory needs, social cues, processing speed, independence in problem solving, stamina -physical and mental).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careful of </a:t>
            </a:r>
            <a:r>
              <a:rPr lang="en" b="1"/>
              <a:t>mismatch</a:t>
            </a:r>
            <a:r>
              <a:rPr lang="en"/>
              <a:t> when starting w/ traditional or aspirational jobs (McDonalds cashier, lifeguard) </a:t>
            </a:r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>
            <a:spLocks noGrp="1"/>
          </p:cNvSpPr>
          <p:nvPr>
            <p:ph type="title"/>
          </p:nvPr>
        </p:nvSpPr>
        <p:spPr>
          <a:xfrm>
            <a:off x="379800" y="2150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want to be an astronaut!”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response?</a:t>
            </a:r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body" idx="1"/>
          </p:nvPr>
        </p:nvSpPr>
        <p:spPr>
          <a:xfrm>
            <a:off x="379800" y="14222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This demands a nuanced understanding of your answer.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Considerations are different for individuals with CVI. Students with CVI may have a complex range of needs that they may not be fully aware of, or be able to express in a more mainstream (outside a K-12) environment, with unfamiliar people…</a:t>
            </a:r>
            <a:endParaRPr sz="17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Stamina (physical, sensory, emotional, cognitive)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Emotional Regulation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Processing/Cognitive integration and impacts on EF: task management, pace, etc.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Other diagnoses (medical, mental health, cognitive)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Accommodations should peg off current accomodations in K-12 to begin with.</a:t>
            </a:r>
            <a:endParaRPr sz="1600"/>
          </a:p>
        </p:txBody>
      </p:sp>
      <p:sp>
        <p:nvSpPr>
          <p:cNvPr id="327" name="Google Shape;327;p43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>
            <a:spLocks noGrp="1"/>
          </p:cNvSpPr>
          <p:nvPr>
            <p:ph type="title"/>
          </p:nvPr>
        </p:nvSpPr>
        <p:spPr>
          <a:xfrm>
            <a:off x="379800" y="-897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Opportunity to be Curious.  </a:t>
            </a:r>
            <a:endParaRPr/>
          </a:p>
        </p:txBody>
      </p:sp>
      <p:sp>
        <p:nvSpPr>
          <p:cNvPr id="333" name="Google Shape;333;p44"/>
          <p:cNvSpPr txBox="1">
            <a:spLocks noGrp="1"/>
          </p:cNvSpPr>
          <p:nvPr>
            <p:ph type="body" idx="1"/>
          </p:nvPr>
        </p:nvSpPr>
        <p:spPr>
          <a:xfrm>
            <a:off x="379800" y="829850"/>
            <a:ext cx="86811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Possible answers: </a:t>
            </a:r>
            <a:r>
              <a:rPr lang="en"/>
              <a:t> Guide the student to go deeper into their interests, likes and dislikes. Develop ECC activities that build needed skills and expanded goal setting, thus increasing student motivation.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Tell me what that means to you?  Why is this interesting?  What would a day look like as an astronaut?  What does that mean to you?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Hmmm…What’s school like now? What does your para do for you?  Why?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is this different from what a day as an astronaut looks like?  Let’s explore.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New IEP:</a:t>
            </a:r>
            <a:r>
              <a:rPr lang="en"/>
              <a:t> As you explore the student’s depth of understanding of the job, move away from braille goal to connect to transition goals and skills needed to meet more “informed” transition goal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34" name="Google Shape;334;p44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Shifting Focus….Finding Time</a:t>
            </a:r>
            <a:endParaRPr/>
          </a:p>
        </p:txBody>
      </p:sp>
      <p:sp>
        <p:nvSpPr>
          <p:cNvPr id="340" name="Google Shape;340;p45"/>
          <p:cNvSpPr txBox="1">
            <a:spLocks noGrp="1"/>
          </p:cNvSpPr>
          <p:nvPr>
            <p:ph type="body" idx="1"/>
          </p:nvPr>
        </p:nvSpPr>
        <p:spPr>
          <a:xfrm>
            <a:off x="379800" y="812650"/>
            <a:ext cx="8384400" cy="3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TVIs/O&amp;M, with kids 14 years old and older: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Target of goals should be real world goals.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does/will your student operate outside of the “bubble” of school building/with what level of support.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are they generalizing skills to home?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Scaffold out independence to build capacity for setback, growth of executive function skills, problem solving, self knowledge/awareness and to identify additional needs (and diagnoses, possibly)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Considerations: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 of diagnosis (afraid to leave print) limits exposure to braille, grade inflation</a:t>
            </a:r>
            <a:endParaRPr/>
          </a:p>
        </p:txBody>
      </p:sp>
      <p:sp>
        <p:nvSpPr>
          <p:cNvPr id="341" name="Google Shape;341;p45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Paths and Timelines 	</a:t>
            </a:r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body" idx="1"/>
          </p:nvPr>
        </p:nvSpPr>
        <p:spPr>
          <a:xfrm>
            <a:off x="379800" y="1117450"/>
            <a:ext cx="85737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Extended high school/Vocational programs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 (supported, independent)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Education:  KEY-understanding the shift from IDEA to ADA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Community College, Four Year Colleges: training programs, degree programs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Reduced course loads allows time to build capacity, adjust strategies to incorporate increased independence, different sensory needs for a less accommodated world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Be aware of rules regarding reduced course loads, GPA requirements</a:t>
            </a:r>
            <a:endParaRPr sz="17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Specialized programs within colleges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Community Engagement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8" name="Google Shape;348;p46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>
            <a:spLocks noGrp="1"/>
          </p:cNvSpPr>
          <p:nvPr>
            <p:ph type="title" idx="4294967295"/>
          </p:nvPr>
        </p:nvSpPr>
        <p:spPr>
          <a:xfrm>
            <a:off x="181975" y="40200"/>
            <a:ext cx="8961900" cy="477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From Classroom Confidence to Real-World Readiness: A Skills Progression</a:t>
            </a:r>
          </a:p>
        </p:txBody>
      </p:sp>
      <p:graphicFrame>
        <p:nvGraphicFramePr>
          <p:cNvPr id="354" name="Google Shape;354;p47"/>
          <p:cNvGraphicFramePr/>
          <p:nvPr>
            <p:extLst>
              <p:ext uri="{D42A27DB-BD31-4B8C-83A1-F6EECF244321}">
                <p14:modId xmlns:p14="http://schemas.microsoft.com/office/powerpoint/2010/main" val="1664320694"/>
              </p:ext>
            </p:extLst>
          </p:nvPr>
        </p:nvGraphicFramePr>
        <p:xfrm>
          <a:off x="234250" y="471450"/>
          <a:ext cx="8857350" cy="4145160"/>
        </p:xfrm>
        <a:graphic>
          <a:graphicData uri="http://schemas.openxmlformats.org/drawingml/2006/table">
            <a:tbl>
              <a:tblPr firstRow="1">
                <a:noFill/>
                <a:tableStyleId>{BB1AA14A-C6F7-47CC-A36A-111216412D50}</a:tableStyleId>
              </a:tblPr>
              <a:tblGrid>
                <a:gridCol w="138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Goal Focus:  </a:t>
                      </a:r>
                      <a:endParaRPr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Age 10 ( ~ Grade 4 )</a:t>
                      </a:r>
                      <a:endParaRPr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Age 15 (~ Grade 10)</a:t>
                      </a:r>
                      <a:endParaRPr sz="1600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Assistive Technology for Access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</a:rPr>
                        <a:t>The student will appropriately use a magnification tool (tablet, CCTV, or handheld magnifier) to access academic and leisure literacy materials with fading teacher support. 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lt1"/>
                          </a:solidFill>
                        </a:rPr>
                        <a:t>The student will use a screen reader and/or speech-to-text software to complete assignments, send emails, and access digital resources independently for academic and personal use.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Social &amp; Self-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Determination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</a:rPr>
                        <a:t>The student will practice responding to peer questions/comments about their visual impairment, assistive technology, or tools using appropriate response strategies in structured role-play scenarios (e.g., providing a simple explanation, redirecting the conversation, or self-advocating) 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lt1"/>
                          </a:solidFill>
                        </a:rPr>
                        <a:t>The student will independently request and explain needed accommodations (e.g., extended time, digital access to materials, preferential seating) to teachers or staff in academic settings, demonstrating confidence and clarity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</a:rPr>
                        <a:t>Pre-Vocational Skills 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lt1"/>
                          </a:solidFill>
                        </a:rPr>
                        <a:t>The student will participate in the exploration of preferred school-based task (e.g., delivering cards) while embedding Voice-output device with physical support 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lt1"/>
                          </a:solidFill>
                        </a:rPr>
                        <a:t>The student will independently perform a structured school job (e.g., delivering announcements) using a switch/AAC device and following a consistent routine 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" name="Google Shape;353;p47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8"/>
          <p:cNvSpPr txBox="1">
            <a:spLocks noGrp="1"/>
          </p:cNvSpPr>
          <p:nvPr>
            <p:ph type="title"/>
          </p:nvPr>
        </p:nvSpPr>
        <p:spPr>
          <a:xfrm>
            <a:off x="163550" y="-13550"/>
            <a:ext cx="89805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Key Considerations:	</a:t>
            </a:r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1"/>
          </p:nvPr>
        </p:nvSpPr>
        <p:spPr>
          <a:xfrm>
            <a:off x="379800" y="91280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IDEA/ADA shift is big and often very surprising.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Help student (and family) understand how an accommodation is implemented in schools vs. outside of school/after graduation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An IEP does NOT translate outside of the high school.  There are no TVIs, O&amp;M instructors (other than through MCB-if a student is registered with MCB)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lesson plan: Translate current accommodations/modifications to real world settings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Job Accommodation Network: jan.org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Read college catalog and graduation requirements. Can the student navigate independently? Do they know the vocabulary?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62" name="Google Shape;362;p48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9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 in the Team: Planning Tools</a:t>
            </a:r>
            <a:endParaRPr/>
          </a:p>
        </p:txBody>
      </p:sp>
      <p:sp>
        <p:nvSpPr>
          <p:cNvPr id="368" name="Google Shape;368;p49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 Centered planning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Making Action Plans (MAPS)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PATH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 that North Star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the skills needed to get there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Pair it with actionable services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Reflect on the map annually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 in the ECC - Annual skills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 additional disabilities and how they impact learning, generalization of skills to different/new environments. </a:t>
            </a:r>
            <a:endParaRPr/>
          </a:p>
        </p:txBody>
      </p:sp>
      <p:sp>
        <p:nvSpPr>
          <p:cNvPr id="369" name="Google Shape;369;p49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0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Planning Begins Now!</a:t>
            </a:r>
            <a:endParaRPr/>
          </a:p>
        </p:txBody>
      </p:sp>
      <p:sp>
        <p:nvSpPr>
          <p:cNvPr id="375" name="Google Shape;375;p50"/>
          <p:cNvSpPr txBox="1">
            <a:spLocks noGrp="1"/>
          </p:cNvSpPr>
          <p:nvPr>
            <p:ph type="body" idx="1"/>
          </p:nvPr>
        </p:nvSpPr>
        <p:spPr>
          <a:xfrm>
            <a:off x="432100" y="992425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Take advantage of pre vocational opportunities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Classroom jobs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Social skill practice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Building ECC Skills and self knowledge</a:t>
            </a: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Develop awareness of vocational/IDL needs to know what to advocate for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Our role to help build the language to recognize need, and to be able to advocate for accommodations to remove barriers for access to employment, learning and living.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Develop compensatory strategies to build confidence in ability to complete task.</a:t>
            </a:r>
            <a:endParaRPr sz="1700"/>
          </a:p>
          <a:p>
            <a:pPr marL="1371600" lvl="2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EX: headphones to reduce auditory stimuli: Who requests these accommodations? While a student, and once graduated? How do you ramp up to these skills?  Who else is helping?</a:t>
            </a:r>
            <a:endParaRPr sz="1700"/>
          </a:p>
        </p:txBody>
      </p:sp>
      <p:sp>
        <p:nvSpPr>
          <p:cNvPr id="376" name="Google Shape;376;p50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 Perkins</a:t>
            </a:r>
            <a:endParaRPr/>
          </a:p>
        </p:txBody>
      </p:sp>
      <p:sp>
        <p:nvSpPr>
          <p:cNvPr id="382" name="Google Shape;382;p51"/>
          <p:cNvSpPr txBox="1">
            <a:spLocks noGrp="1"/>
          </p:cNvSpPr>
          <p:nvPr>
            <p:ph type="body" idx="1"/>
          </p:nvPr>
        </p:nvSpPr>
        <p:spPr>
          <a:xfrm>
            <a:off x="379800" y="10412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CVI Now: Website: https://www.perkins.org/cvi-now/understanding-cvi/ </a:t>
            </a:r>
            <a:endParaRPr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Facebook group, Instagram 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Professional Development: Perkins Academy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Transition Center at Perkins School for the Blind</a:t>
            </a:r>
            <a:endParaRPr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 Planning Resource Center,</a:t>
            </a:r>
            <a:r>
              <a:rPr lang="en" sz="1700">
                <a:solidFill>
                  <a:schemeClr val="accent4"/>
                </a:solidFill>
              </a:rPr>
              <a:t> </a:t>
            </a:r>
            <a:r>
              <a:rPr lang="en" sz="1700"/>
              <a:t>including an IEP Guide and Transition Timeline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rPr lang="en" sz="17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Readiness Resource Center </a:t>
            </a:r>
            <a:endParaRPr sz="1700">
              <a:solidFill>
                <a:schemeClr val="accent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Compass</a:t>
            </a:r>
            <a:r>
              <a:rPr lang="en" sz="1700">
                <a:solidFill>
                  <a:schemeClr val="accent4"/>
                </a:solidFill>
              </a:rPr>
              <a:t> </a:t>
            </a:r>
            <a:r>
              <a:rPr lang="en" sz="1700"/>
              <a:t>(students Grade 9-12, virtual, 9 months)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u="sng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PathFinder </a:t>
            </a:r>
            <a:r>
              <a:rPr lang="en" sz="1700"/>
              <a:t>(students Grade 9-12, hybrid, 9 months)</a:t>
            </a:r>
            <a:endParaRPr sz="1700"/>
          </a:p>
        </p:txBody>
      </p:sp>
      <p:sp>
        <p:nvSpPr>
          <p:cNvPr id="383" name="Google Shape;383;p51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we?	</a:t>
            </a:r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body" idx="2"/>
          </p:nvPr>
        </p:nvSpPr>
        <p:spPr>
          <a:xfrm>
            <a:off x="539875" y="1193650"/>
            <a:ext cx="82242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Leslie Thatcher, EdM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Perkins School for the Blind</a:t>
            </a:r>
            <a:endParaRPr sz="15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Director, Program Development and Strategy, developed Compass, PathFinder and Navigator programs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National speaker on college and employment readiness for students with visual impairments and all disabilities</a:t>
            </a:r>
            <a:endParaRPr sz="15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Learning Specialist, Executive Functioning Coach, Independent Educational Consultant</a:t>
            </a:r>
            <a:endParaRPr sz="15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Former Associate Dean of Admission</a:t>
            </a:r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Resources: Other	</a:t>
            </a:r>
            <a:endParaRPr/>
          </a:p>
        </p:txBody>
      </p:sp>
      <p:sp>
        <p:nvSpPr>
          <p:cNvPr id="389" name="Google Shape;389;p52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CVI Scotland: </a:t>
            </a:r>
            <a:r>
              <a:rPr lang="en" sz="2100" u="sng">
                <a:solidFill>
                  <a:schemeClr val="hlink"/>
                </a:solidFill>
                <a:hlinkClick r:id="rId3"/>
              </a:rPr>
              <a:t>https://cviscotland.org/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Great Instagram accounts to follow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Blindsided in Boston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Blind New World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CVI Scotland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CVI Now</a:t>
            </a:r>
            <a:endParaRPr sz="17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Transition Planning Resources</a:t>
            </a:r>
            <a:endParaRPr sz="21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4"/>
              </a:rPr>
              <a:t>Transition Tennesee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5"/>
              </a:rPr>
              <a:t>NTACT:C</a:t>
            </a:r>
            <a:r>
              <a:rPr lang="en" sz="1700"/>
              <a:t> (National Technical Center on Transition)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u="sng">
                <a:solidFill>
                  <a:schemeClr val="hlink"/>
                </a:solidFill>
                <a:hlinkClick r:id="rId6"/>
              </a:rPr>
              <a:t>4 to 24 App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90" name="Google Shape;390;p52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3"/>
          <p:cNvSpPr txBox="1">
            <a:spLocks noGrp="1"/>
          </p:cNvSpPr>
          <p:nvPr>
            <p:ph type="title"/>
          </p:nvPr>
        </p:nvSpPr>
        <p:spPr>
          <a:xfrm>
            <a:off x="983700" y="519025"/>
            <a:ext cx="7176600" cy="19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96" name="Google Shape;396;p53"/>
          <p:cNvSpPr txBox="1">
            <a:spLocks noGrp="1"/>
          </p:cNvSpPr>
          <p:nvPr>
            <p:ph type="subTitle" idx="1"/>
          </p:nvPr>
        </p:nvSpPr>
        <p:spPr>
          <a:xfrm>
            <a:off x="983700" y="2766000"/>
            <a:ext cx="7176600" cy="12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leslie.thatcher@perkins.org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emily.cantillon@perkins.org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are we? </a:t>
            </a:r>
            <a:r>
              <a:rPr lang="en" dirty="0">
                <a:solidFill>
                  <a:srgbClr val="1D4F91"/>
                </a:solidFill>
              </a:rPr>
              <a:t>Continued</a:t>
            </a:r>
            <a:r>
              <a:rPr lang="en" dirty="0"/>
              <a:t>	</a:t>
            </a:r>
            <a:endParaRPr dirty="0"/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2"/>
          </p:nvPr>
        </p:nvSpPr>
        <p:spPr>
          <a:xfrm>
            <a:off x="539875" y="1193650"/>
            <a:ext cx="82242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Cantillon, Ph.D.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Perkins School for the Blind</a:t>
            </a:r>
            <a:endParaRPr sz="15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Itinerant Teacher of the Visually Impaired for Perkins, Community Programs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Lead CVI Teacher for Community Programs - School Age 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CVI Researcher</a:t>
            </a:r>
            <a:endParaRPr sz="15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500"/>
              <a:t>Adjunct Professor University of Northern Colorado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	</a:t>
            </a: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body" idx="1"/>
          </p:nvPr>
        </p:nvSpPr>
        <p:spPr>
          <a:xfrm>
            <a:off x="379800" y="993450"/>
            <a:ext cx="8384400" cy="34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1D4F91"/>
                </a:highlight>
              </a:rPr>
              <a:t>Participants will:</a:t>
            </a:r>
            <a:endParaRPr sz="1900">
              <a:highlight>
                <a:srgbClr val="1D4F9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highlight>
                <a:srgbClr val="1D4F91"/>
              </a:highlight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Gain an understanding of CVI (cortical/cerebral visual impairment) and related educational planning strategies for the future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Explore paths for those with CVI in a range of post secondary environments including work and college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Learn about resources to better understand and support students with CVI and their families </a:t>
            </a:r>
            <a:endParaRPr sz="2400">
              <a:highlight>
                <a:srgbClr val="1D4F91"/>
              </a:highlight>
            </a:endParaRPr>
          </a:p>
        </p:txBody>
      </p:sp>
      <p:sp>
        <p:nvSpPr>
          <p:cNvPr id="278" name="Google Shape;278;p36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CVI?</a:t>
            </a:r>
            <a:endParaRPr/>
          </a:p>
        </p:txBody>
      </p:sp>
      <p:sp>
        <p:nvSpPr>
          <p:cNvPr id="284" name="Google Shape;284;p37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86577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All manifestations of CVI are a big deal for the person. It’s not up to sighted people to make assumptions about the extent to which a person with CVI is impacted. </a:t>
            </a:r>
            <a:endParaRPr sz="2200"/>
          </a:p>
          <a:p>
            <a:pPr marL="914400" marR="890574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</a:rPr>
              <a:t>“</a:t>
            </a:r>
            <a:r>
              <a:rPr lang="en" sz="2200" i="1">
                <a:solidFill>
                  <a:schemeClr val="accent3"/>
                </a:solidFill>
              </a:rPr>
              <a:t>This is an epidemic and should be treated as such”.</a:t>
            </a:r>
            <a:r>
              <a:rPr lang="en" sz="2200">
                <a:solidFill>
                  <a:schemeClr val="accent3"/>
                </a:solidFill>
              </a:rPr>
              <a:t>  </a:t>
            </a:r>
            <a:endParaRPr sz="2200">
              <a:solidFill>
                <a:schemeClr val="accent3"/>
              </a:solidFill>
            </a:endParaRPr>
          </a:p>
          <a:p>
            <a:pPr marL="457200" marR="890574" lvl="0" indent="-368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Creig Hoyt, MD </a:t>
            </a:r>
            <a:r>
              <a:rPr lang="en" sz="2000" i="1"/>
              <a:t>Professor of Ophthalmology at University of California, San Francisco</a:t>
            </a:r>
            <a:endParaRPr sz="2000" i="1"/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600"/>
          </a:p>
        </p:txBody>
      </p:sp>
      <p:sp>
        <p:nvSpPr>
          <p:cNvPr id="285" name="Google Shape;285;p37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8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Stats-CVI</a:t>
            </a:r>
            <a:endParaRPr/>
          </a:p>
        </p:txBody>
      </p:sp>
      <p:sp>
        <p:nvSpPr>
          <p:cNvPr id="291" name="Google Shape;291;p38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65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 b="1">
                <a:solidFill>
                  <a:schemeClr val="accent3"/>
                </a:solidFill>
              </a:rPr>
              <a:t>1 in 30 kids</a:t>
            </a:r>
            <a:r>
              <a:rPr lang="en" sz="2700">
                <a:solidFill>
                  <a:schemeClr val="accent3"/>
                </a:solidFill>
              </a:rPr>
              <a:t>:</a:t>
            </a:r>
            <a:r>
              <a:rPr lang="en" sz="2700"/>
              <a:t> The CVI Project (www.thecviproject.co.uk) found that </a:t>
            </a:r>
            <a:r>
              <a:rPr lang="en" sz="2700">
                <a:solidFill>
                  <a:schemeClr val="accent4"/>
                </a:solidFill>
              </a:rPr>
              <a:t>at least 3%</a:t>
            </a:r>
            <a:r>
              <a:rPr lang="en" sz="2700"/>
              <a:t> of children in mainstream school—equating to </a:t>
            </a:r>
            <a:r>
              <a:rPr lang="en" sz="2700" b="1">
                <a:solidFill>
                  <a:schemeClr val="accent3"/>
                </a:solidFill>
              </a:rPr>
              <a:t>one student in every classroom</a:t>
            </a:r>
            <a:r>
              <a:rPr lang="en" sz="2700"/>
              <a:t>—had CVI-related visual difficulties (Williams, et al., 2021)</a:t>
            </a:r>
            <a:endParaRPr sz="2700"/>
          </a:p>
          <a:p>
            <a:pPr marL="342900" lvl="0" indent="-336550" algn="l" rtl="0">
              <a:spcBef>
                <a:spcPts val="80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These students are turning into adults.</a:t>
            </a:r>
            <a:endParaRPr sz="2700"/>
          </a:p>
          <a:p>
            <a:pPr marL="3429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200"/>
          </a:p>
        </p:txBody>
      </p:sp>
      <p:sp>
        <p:nvSpPr>
          <p:cNvPr id="292" name="Google Shape;292;p38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Findings: CVI</a:t>
            </a:r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1"/>
          </p:nvPr>
        </p:nvSpPr>
        <p:spPr>
          <a:xfrm>
            <a:off x="379800" y="11936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CVI is </a:t>
            </a:r>
            <a:r>
              <a:rPr lang="en" sz="2400" b="1">
                <a:solidFill>
                  <a:schemeClr val="accent3"/>
                </a:solidFill>
              </a:rPr>
              <a:t>common in neurodevelopmental conditions</a:t>
            </a:r>
            <a:endParaRPr sz="2400">
              <a:solidFill>
                <a:schemeClr val="accent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prematurity, cerebral palsy </a:t>
            </a:r>
            <a:r>
              <a:rPr lang="en" sz="2400" b="1"/>
              <a:t>(60-70%)</a:t>
            </a:r>
            <a:r>
              <a:rPr lang="en" sz="2400"/>
              <a:t>, hypoxic ischaemic encephalopathy, hydrocephalus, meningitis, Autism, Down’s syndrome (38%) (Pilling, et al., 2022)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Mental health: social implications of visual impairments (and their impact on the ability to learn, be flexible, etc.)</a:t>
            </a:r>
            <a:endParaRPr sz="2400"/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99" name="Google Shape;299;p39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Need for Transition Planning</a:t>
            </a:r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body" idx="1"/>
          </p:nvPr>
        </p:nvSpPr>
        <p:spPr>
          <a:xfrm>
            <a:off x="379800" y="888850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highlight>
                  <a:schemeClr val="dk2"/>
                </a:highlight>
              </a:rPr>
              <a:t>Robust, nuanced transition planning starts far earlier than age 14.</a:t>
            </a:r>
            <a:endParaRPr sz="1900">
              <a:highlight>
                <a:schemeClr val="dk2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highlight>
                  <a:schemeClr val="dk2"/>
                </a:highlight>
              </a:rPr>
              <a:t>Skills build on skills; foundation is key.</a:t>
            </a:r>
            <a:endParaRPr sz="1900">
              <a:highlight>
                <a:schemeClr val="dk2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highlight>
                  <a:schemeClr val="dk2"/>
                </a:highlight>
              </a:rPr>
              <a:t>The shift from IDEA to ADA is a real thing, and often goes under discussed, so assumptions are made, and there’s not time to catch up!</a:t>
            </a:r>
            <a:endParaRPr sz="1900">
              <a:highlight>
                <a:schemeClr val="dk2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highlight>
                  <a:schemeClr val="dk2"/>
                </a:highlight>
              </a:rPr>
              <a:t>A team approach (with TVI, related service providers including special educators, and VR) is essential.</a:t>
            </a:r>
            <a:endParaRPr sz="1900">
              <a:highlight>
                <a:schemeClr val="dk2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highlight>
                  <a:schemeClr val="dk2"/>
                </a:highlight>
              </a:rPr>
              <a:t>Gap: </a:t>
            </a:r>
            <a:r>
              <a:rPr lang="en" sz="1900" b="1">
                <a:solidFill>
                  <a:schemeClr val="accent3"/>
                </a:solidFill>
                <a:highlight>
                  <a:schemeClr val="dk2"/>
                </a:highlight>
              </a:rPr>
              <a:t>Educator/family communication</a:t>
            </a:r>
            <a:r>
              <a:rPr lang="en" sz="1900">
                <a:highlight>
                  <a:schemeClr val="dk2"/>
                </a:highlight>
              </a:rPr>
              <a:t> about transition planning can set the stage for </a:t>
            </a:r>
            <a:r>
              <a:rPr lang="en" sz="1900" u="sng">
                <a:highlight>
                  <a:schemeClr val="dk2"/>
                </a:highlight>
              </a:rPr>
              <a:t>coordinated support, informed advocacy and skill development </a:t>
            </a:r>
            <a:r>
              <a:rPr lang="en" sz="1900">
                <a:highlight>
                  <a:schemeClr val="dk2"/>
                </a:highlight>
              </a:rPr>
              <a:t>to meet transition goals (CVI Now, FB group, AMESVI, MCB groups, Transition Center@Perkins)</a:t>
            </a:r>
            <a:endParaRPr sz="1900">
              <a:highlight>
                <a:schemeClr val="dk2"/>
              </a:highlight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100"/>
              </a:spcBef>
              <a:spcAft>
                <a:spcPts val="1600"/>
              </a:spcAft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379800" y="138850"/>
            <a:ext cx="8384400" cy="10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 High School Findings</a:t>
            </a:r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body" idx="1"/>
          </p:nvPr>
        </p:nvSpPr>
        <p:spPr>
          <a:xfrm>
            <a:off x="379800" y="1139175"/>
            <a:ext cx="8384400" cy="31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Grade Inflation makes grades an unreliable predictor of post secondary skills and readiness.</a:t>
            </a:r>
            <a:endParaRPr b="1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chemeClr val="accent3"/>
                </a:solidFill>
              </a:rPr>
              <a:t>Only 42%</a:t>
            </a:r>
            <a:r>
              <a:rPr lang="en"/>
              <a:t> who identify as being visually impaired, who enroll in college, complete a degree.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TVIs are not receiving training in transition planning; it’s an entirely different field!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Assistive technology instruction is not widely available.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 31 participants in a nationwide virtual program for HS (including those w/ CVI), only 19 had any transition related IEP goals.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Co-occurring conditions go unaddressed, undiagnosed.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sldNum" idx="12"/>
          </p:nvPr>
        </p:nvSpPr>
        <p:spPr>
          <a:xfrm>
            <a:off x="3915987" y="4702950"/>
            <a:ext cx="4952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Perkins.org  //  </a:t>
            </a: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kins branded theme">
  <a:themeElements>
    <a:clrScheme name="Simple Light">
      <a:dk1>
        <a:srgbClr val="373636"/>
      </a:dk1>
      <a:lt1>
        <a:srgbClr val="FFFFFF"/>
      </a:lt1>
      <a:dk2>
        <a:srgbClr val="1D4F91"/>
      </a:dk2>
      <a:lt2>
        <a:srgbClr val="0B2140"/>
      </a:lt2>
      <a:accent1>
        <a:srgbClr val="84239B"/>
      </a:accent1>
      <a:accent2>
        <a:srgbClr val="E0004D"/>
      </a:accent2>
      <a:accent3>
        <a:srgbClr val="FFB81C"/>
      </a:accent3>
      <a:accent4>
        <a:srgbClr val="FF5848"/>
      </a:accent4>
      <a:accent5>
        <a:srgbClr val="06A6EA"/>
      </a:accent5>
      <a:accent6>
        <a:srgbClr val="00BA91"/>
      </a:accent6>
      <a:hlink>
        <a:srgbClr val="E000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1930</Words>
  <Application>Microsoft Office PowerPoint</Application>
  <PresentationFormat>On-screen Show (16:9)</PresentationFormat>
  <Paragraphs>180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Perkins branded theme</vt:lpstr>
      <vt:lpstr>CVI: Cortical/Cerebral Visual Impairment  What you need to know to support your transition-aged student </vt:lpstr>
      <vt:lpstr>Who are we? </vt:lpstr>
      <vt:lpstr>Who are we? Continued </vt:lpstr>
      <vt:lpstr>Goals </vt:lpstr>
      <vt:lpstr>What is CVI?</vt:lpstr>
      <vt:lpstr>Stats-CVI</vt:lpstr>
      <vt:lpstr>Recent Findings: CVI</vt:lpstr>
      <vt:lpstr>The Need for Transition Planning</vt:lpstr>
      <vt:lpstr>Post High School Findings</vt:lpstr>
      <vt:lpstr>Transition Considerations</vt:lpstr>
      <vt:lpstr>“I want to be an astronaut!” What is your response?</vt:lpstr>
      <vt:lpstr>An Opportunity to be Curious.  </vt:lpstr>
      <vt:lpstr>Shifting Focus….Finding Time</vt:lpstr>
      <vt:lpstr>Paths and Timelines  </vt:lpstr>
      <vt:lpstr>From Classroom Confidence to Real-World Readiness: A Skills Progression</vt:lpstr>
      <vt:lpstr>Other Key Considerations: </vt:lpstr>
      <vt:lpstr>Pull in the Team: Planning Tools</vt:lpstr>
      <vt:lpstr>Transition Planning Begins Now!</vt:lpstr>
      <vt:lpstr>Resources: Perkins</vt:lpstr>
      <vt:lpstr>Resources: Other 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Saccone, Michael G (MCB)</dc:creator>
  <cp:lastModifiedBy>Saccone, Michael G (MCB)</cp:lastModifiedBy>
  <cp:revision>1</cp:revision>
  <dcterms:modified xsi:type="dcterms:W3CDTF">2025-03-24T23:09:18Z</dcterms:modified>
</cp:coreProperties>
</file>