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8.xml" ContentType="application/vnd.openxmlformats-officedocument.drawingml.chart+xml"/>
  <Override PartName="/ppt/notesSlides/notesSlide6.xml" ContentType="application/vnd.openxmlformats-officedocument.presentationml.notesSlide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charts/chart10.xml" ContentType="application/vnd.openxmlformats-officedocument.drawingml.chart+xml"/>
  <Override PartName="/ppt/theme/themeOverride2.xml" ContentType="application/vnd.openxmlformats-officedocument.themeOverrid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notesSlides/notesSlide11.xml" ContentType="application/vnd.openxmlformats-officedocument.presentationml.notesSlide+xml"/>
  <Override PartName="/ppt/charts/chart1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charts/chart16.xml" ContentType="application/vnd.openxmlformats-officedocument.drawingml.chart+xml"/>
  <Override PartName="/ppt/theme/themeOverride3.xml" ContentType="application/vnd.openxmlformats-officedocument.themeOverride+xml"/>
  <Override PartName="/ppt/charts/chart17.xml" ContentType="application/vnd.openxmlformats-officedocument.drawingml.chart+xml"/>
  <Override PartName="/ppt/theme/themeOverride4.xml" ContentType="application/vnd.openxmlformats-officedocument.themeOverride+xml"/>
  <Override PartName="/ppt/charts/chart18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notesSlides/notesSlide15.xml" ContentType="application/vnd.openxmlformats-officedocument.presentationml.notesSlide+xml"/>
  <Override PartName="/ppt/charts/chart2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6.xml" ContentType="application/vnd.openxmlformats-officedocument.presentationml.notesSlide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notesSlides/notesSlide19.xml" ContentType="application/vnd.openxmlformats-officedocument.presentationml.notesSlide+xml"/>
  <Override PartName="/ppt/charts/chart31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0.xml" ContentType="application/vnd.openxmlformats-officedocument.presentationml.notesSlide+xml"/>
  <Override PartName="/ppt/charts/chart32.xml" ContentType="application/vnd.openxmlformats-officedocument.drawingml.chart+xml"/>
  <Override PartName="/ppt/charts/chart33.xml" ContentType="application/vnd.openxmlformats-officedocument.drawingml.chart+xml"/>
  <Override PartName="/ppt/charts/chart34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35.xml" ContentType="application/vnd.openxmlformats-officedocument.drawingml.chart+xml"/>
  <Override PartName="/ppt/charts/chart36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3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840" r:id="rId2"/>
    <p:sldId id="842" r:id="rId3"/>
    <p:sldId id="821" r:id="rId4"/>
    <p:sldId id="822" r:id="rId5"/>
    <p:sldId id="823" r:id="rId6"/>
    <p:sldId id="824" r:id="rId7"/>
    <p:sldId id="825" r:id="rId8"/>
    <p:sldId id="826" r:id="rId9"/>
    <p:sldId id="827" r:id="rId10"/>
    <p:sldId id="828" r:id="rId11"/>
    <p:sldId id="841" r:id="rId12"/>
    <p:sldId id="829" r:id="rId13"/>
    <p:sldId id="843" r:id="rId14"/>
    <p:sldId id="427" r:id="rId15"/>
    <p:sldId id="428" r:id="rId16"/>
    <p:sldId id="429" r:id="rId17"/>
    <p:sldId id="430" r:id="rId18"/>
    <p:sldId id="431" r:id="rId19"/>
    <p:sldId id="432" r:id="rId20"/>
    <p:sldId id="433" r:id="rId21"/>
    <p:sldId id="434" r:id="rId22"/>
    <p:sldId id="435" r:id="rId23"/>
    <p:sldId id="436" r:id="rId24"/>
    <p:sldId id="844" r:id="rId25"/>
    <p:sldId id="411" r:id="rId26"/>
    <p:sldId id="412" r:id="rId27"/>
    <p:sldId id="413" r:id="rId28"/>
    <p:sldId id="854" r:id="rId29"/>
    <p:sldId id="415" r:id="rId30"/>
    <p:sldId id="416" r:id="rId31"/>
    <p:sldId id="417" r:id="rId32"/>
    <p:sldId id="418" r:id="rId33"/>
    <p:sldId id="420" r:id="rId34"/>
    <p:sldId id="845" r:id="rId35"/>
    <p:sldId id="846" r:id="rId36"/>
    <p:sldId id="847" r:id="rId37"/>
    <p:sldId id="848" r:id="rId38"/>
    <p:sldId id="421" r:id="rId39"/>
    <p:sldId id="849" r:id="rId40"/>
    <p:sldId id="850" r:id="rId41"/>
    <p:sldId id="851" r:id="rId42"/>
    <p:sldId id="852" r:id="rId43"/>
    <p:sldId id="853" r:id="rId44"/>
    <p:sldId id="855" r:id="rId45"/>
    <p:sldId id="856" r:id="rId46"/>
    <p:sldId id="866" r:id="rId47"/>
    <p:sldId id="858" r:id="rId48"/>
    <p:sldId id="859" r:id="rId49"/>
    <p:sldId id="860" r:id="rId50"/>
    <p:sldId id="867" r:id="rId51"/>
    <p:sldId id="862" r:id="rId52"/>
    <p:sldId id="868" r:id="rId53"/>
    <p:sldId id="865" r:id="rId54"/>
    <p:sldId id="864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 varScale="1">
        <p:scale>
          <a:sx n="67" d="100"/>
          <a:sy n="67" d="100"/>
        </p:scale>
        <p:origin x="65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Jul%20version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Jul%20version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Jul%20version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Jul%20version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Jul%20version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Jul%20version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1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stefa\Downloads\Cases%20and%20Deaths%20by%20Race%20SA%20linked%20Jul.xlsx" TargetMode="External"/><Relationship Id="rId1" Type="http://schemas.openxmlformats.org/officeDocument/2006/relationships/themeOverride" Target="../theme/themeOverride2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Jul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Jul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Jul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efa\Downloads\Cases%20and%20Deaths%20by%20Race%20SA%20linked%20Oc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3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4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efa\Downloads\Cases%20and%20Deaths%20by%20Race%20SA%20linked%20Oct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Oct.xlsx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Oct.xlsx" TargetMode="Externa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Oct.xlsx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efa\Downloads\Cases%20and%20Deaths%20by%20Race%20SA%20linked%20Nov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Nov.xlsx" TargetMode="External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Nov.xlsx" TargetMode="Externa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efa\Downloads\Cases%20and%20Deaths%20by%20Race%20SA%20linked%20Nov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Nov.xlsx" TargetMode="External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Nov.xlsx" TargetMode="External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efa\Downloads\Cases%20and%20Deaths%20by%20Race%20SA%20linked%20Nov.xlsx" TargetMode="External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Albert\Downloads\Cases%20and%20Deaths%20by%20Race%20SA%20linked%20Dec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Albert\Downloads\Cases%20and%20Deaths%20by%20Race%20SA%20linked%20Dec.xlsx" TargetMode="External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Albert\Downloads\Cases%20and%20Deaths%20by%20Race%20SA%20linked%20Dec.xlsx" TargetMode="Externa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Albert\Downloads\Cases%20and%20Deaths%20by%20Race%20SA%20linked%20Dec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Albert\Downloads\Cases%20and%20Deaths%20by%20Race%20SA%20linked%20Dec.xlsx" TargetMode="External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Albert\Downloads\Cases%20and%20Deaths%20by%20Race%20SA%20linked%20Dec.xlsx" TargetMode="External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Albert\Downloads\Cases%20and%20Deaths%20by%20Race%20SA%20linked%20Dec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/>
              <a:t>All Cases </a:t>
            </a:r>
          </a:p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/>
              <a:t>(n=73,721)</a:t>
            </a:r>
            <a:endParaRPr lang="en-US" sz="1600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9046685909779101E-2"/>
          <c:y val="3.22535766631111E-2"/>
          <c:w val="0.90607181596924402"/>
          <c:h val="0.801198974086478"/>
        </c:manualLayout>
      </c:layout>
      <c:lineChart>
        <c:grouping val="standard"/>
        <c:varyColors val="0"/>
        <c:ser>
          <c:idx val="0"/>
          <c:order val="0"/>
          <c:tx>
            <c:strRef>
              <c:f>'Missing by Date'!$T$1</c:f>
              <c:strCache>
                <c:ptCount val="1"/>
                <c:pt idx="0">
                  <c:v>Cases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1.7440749060488401E-2"/>
                  <c:y val="-2.619345696070030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033-4611-A4BD-A4B9C2C77069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033-4611-A4BD-A4B9C2C770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'Missing by Date'!$S$2:$S$6</c:f>
              <c:numCache>
                <c:formatCode>d\-mmm</c:formatCode>
                <c:ptCount val="5"/>
                <c:pt idx="0">
                  <c:v>44013</c:v>
                </c:pt>
                <c:pt idx="1">
                  <c:v>44000</c:v>
                </c:pt>
                <c:pt idx="2">
                  <c:v>43990</c:v>
                </c:pt>
                <c:pt idx="3">
                  <c:v>43959</c:v>
                </c:pt>
                <c:pt idx="4">
                  <c:v>43929</c:v>
                </c:pt>
              </c:numCache>
            </c:numRef>
          </c:cat>
          <c:val>
            <c:numRef>
              <c:f>'Missing by Date'!$T$2:$T$6</c:f>
              <c:numCache>
                <c:formatCode>0%</c:formatCode>
                <c:ptCount val="5"/>
                <c:pt idx="0">
                  <c:v>0.66200000000000003</c:v>
                </c:pt>
                <c:pt idx="1">
                  <c:v>0.63800000000000001</c:v>
                </c:pt>
                <c:pt idx="2">
                  <c:v>0.63800000000000001</c:v>
                </c:pt>
                <c:pt idx="3">
                  <c:v>0.53</c:v>
                </c:pt>
                <c:pt idx="4">
                  <c:v>0.3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033-4611-A4BD-A4B9C2C77069}"/>
            </c:ext>
          </c:extLst>
        </c:ser>
        <c:ser>
          <c:idx val="1"/>
          <c:order val="1"/>
          <c:tx>
            <c:strRef>
              <c:f>'Missing by Date'!$U$1</c:f>
              <c:strCache>
                <c:ptCount val="1"/>
                <c:pt idx="0">
                  <c:v>Deaths
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1.86034656645209E-2"/>
                  <c:y val="2.14310102405728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033-4611-A4BD-A4B9C2C77069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033-4611-A4BD-A4B9C2C770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'Missing by Date'!$S$2:$S$6</c:f>
              <c:numCache>
                <c:formatCode>d\-mmm</c:formatCode>
                <c:ptCount val="5"/>
                <c:pt idx="0">
                  <c:v>44013</c:v>
                </c:pt>
                <c:pt idx="1">
                  <c:v>44000</c:v>
                </c:pt>
                <c:pt idx="2">
                  <c:v>43990</c:v>
                </c:pt>
                <c:pt idx="3">
                  <c:v>43959</c:v>
                </c:pt>
                <c:pt idx="4">
                  <c:v>43929</c:v>
                </c:pt>
              </c:numCache>
            </c:numRef>
          </c:cat>
          <c:val>
            <c:numRef>
              <c:f>'Missing by Date'!$U$2:$U$6</c:f>
              <c:numCache>
                <c:formatCode>0%</c:formatCode>
                <c:ptCount val="5"/>
                <c:pt idx="0">
                  <c:v>0.98899999999999999</c:v>
                </c:pt>
                <c:pt idx="1">
                  <c:v>0.97799999999999998</c:v>
                </c:pt>
                <c:pt idx="2">
                  <c:v>0.97799999999999998</c:v>
                </c:pt>
                <c:pt idx="3">
                  <c:v>0.54</c:v>
                </c:pt>
                <c:pt idx="4">
                  <c:v>0.28000000000000003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033-4611-A4BD-A4B9C2C77069}"/>
            </c:ext>
          </c:extLst>
        </c:ser>
        <c:ser>
          <c:idx val="2"/>
          <c:order val="2"/>
          <c:tx>
            <c:strRef>
              <c:f>'Missing by Date'!$V$1</c:f>
              <c:strCache>
                <c:ptCount val="1"/>
                <c:pt idx="0">
                  <c:v>Hospitalizations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1.51153158524232E-2"/>
                  <c:y val="-2.857468032076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033-4611-A4BD-A4B9C2C77069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033-4611-A4BD-A4B9C2C770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'Missing by Date'!$S$2:$S$6</c:f>
              <c:numCache>
                <c:formatCode>d\-mmm</c:formatCode>
                <c:ptCount val="5"/>
                <c:pt idx="0">
                  <c:v>44013</c:v>
                </c:pt>
                <c:pt idx="1">
                  <c:v>44000</c:v>
                </c:pt>
                <c:pt idx="2">
                  <c:v>43990</c:v>
                </c:pt>
                <c:pt idx="3">
                  <c:v>43959</c:v>
                </c:pt>
                <c:pt idx="4">
                  <c:v>43929</c:v>
                </c:pt>
              </c:numCache>
            </c:numRef>
          </c:cat>
          <c:val>
            <c:numRef>
              <c:f>'Missing by Date'!$V$2:$V$6</c:f>
              <c:numCache>
                <c:formatCode>0%</c:formatCode>
                <c:ptCount val="5"/>
                <c:pt idx="0">
                  <c:v>0.84899999999999998</c:v>
                </c:pt>
                <c:pt idx="1">
                  <c:v>0.83099999999999996</c:v>
                </c:pt>
                <c:pt idx="2">
                  <c:v>0.83099999999999996</c:v>
                </c:pt>
                <c:pt idx="3">
                  <c:v>0.64</c:v>
                </c:pt>
                <c:pt idx="4">
                  <c:v>0.45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033-4611-A4BD-A4B9C2C770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71099136"/>
        <c:axId val="71100672"/>
      </c:lineChart>
      <c:dateAx>
        <c:axId val="71099136"/>
        <c:scaling>
          <c:orientation val="minMax"/>
          <c:max val="44013"/>
        </c:scaling>
        <c:delete val="0"/>
        <c:axPos val="b"/>
        <c:numFmt formatCode="d\-mmm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100672"/>
        <c:crosses val="autoZero"/>
        <c:auto val="1"/>
        <c:lblOffset val="100"/>
        <c:baseTimeUnit val="days"/>
        <c:majorUnit val="42"/>
        <c:majorTimeUnit val="days"/>
      </c:dateAx>
      <c:valAx>
        <c:axId val="71100672"/>
        <c:scaling>
          <c:orientation val="minMax"/>
          <c:max val="1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099136"/>
        <c:crosses val="autoZero"/>
        <c:crossBetween val="between"/>
        <c:majorUnit val="0.25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400"/>
              <a:t>Percent</a:t>
            </a:r>
            <a:r>
              <a:rPr lang="en-US" sz="1400" baseline="0"/>
              <a:t> of Total Population and Percent of Cases by Race/Ethnicity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00279598223683"/>
          <c:y val="0.164834620941917"/>
          <c:w val="0.845723067649643"/>
          <c:h val="0.587798200081725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Data!$C$1</c:f>
              <c:strCache>
                <c:ptCount val="1"/>
                <c:pt idx="0">
                  <c:v>% of Pop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Data!$A$3:$A$7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Data!$C$3:$C$7</c:f>
              <c:numCache>
                <c:formatCode>0.0%</c:formatCode>
                <c:ptCount val="4"/>
                <c:pt idx="0">
                  <c:v>0.71483917667469898</c:v>
                </c:pt>
                <c:pt idx="1">
                  <c:v>7.2262411738867605E-2</c:v>
                </c:pt>
                <c:pt idx="2">
                  <c:v>0.122171241110137</c:v>
                </c:pt>
                <c:pt idx="3">
                  <c:v>7.0045794448529194E-2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268A-4110-BCF4-990C1250ACC7}"/>
            </c:ext>
          </c:extLst>
        </c:ser>
        <c:ser>
          <c:idx val="1"/>
          <c:order val="1"/>
          <c:tx>
            <c:strRef>
              <c:f>Data!$E$1</c:f>
              <c:strCache>
                <c:ptCount val="1"/>
                <c:pt idx="0">
                  <c:v>% of Cases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Data!$A$3:$A$7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Data!$E$3:$E$7</c:f>
              <c:numCache>
                <c:formatCode>0.0%</c:formatCode>
                <c:ptCount val="4"/>
                <c:pt idx="0">
                  <c:v>0.45637239965651899</c:v>
                </c:pt>
                <c:pt idx="1">
                  <c:v>0.14185202625966001</c:v>
                </c:pt>
                <c:pt idx="2">
                  <c:v>0.292692723193263</c:v>
                </c:pt>
                <c:pt idx="3">
                  <c:v>3.1439572311016302E-2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268A-4110-BCF4-990C1250AC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1839104"/>
        <c:axId val="71844992"/>
      </c:barChart>
      <c:catAx>
        <c:axId val="718391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71844992"/>
        <c:crosses val="autoZero"/>
        <c:auto val="1"/>
        <c:lblAlgn val="ctr"/>
        <c:lblOffset val="100"/>
        <c:noMultiLvlLbl val="0"/>
      </c:catAx>
      <c:valAx>
        <c:axId val="71844992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0%" sourceLinked="1"/>
        <c:majorTickMark val="out"/>
        <c:minorTickMark val="none"/>
        <c:tickLblPos val="nextTo"/>
        <c:crossAx val="718391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7113364865001304"/>
          <c:y val="0.17662286860749599"/>
          <c:w val="0.261161791013242"/>
          <c:h val="0.19788293573322399"/>
        </c:manualLayout>
      </c:layout>
      <c:overlay val="0"/>
    </c:legend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>
              <a:defRPr/>
            </a:pPr>
            <a:r>
              <a:rPr lang="en-US"/>
              <a:t>Crude Rate of COVID-19 Cases by Race/Ethnicity </a:t>
            </a:r>
          </a:p>
          <a:p>
            <a:pPr algn="ctr" rtl="0">
              <a:defRPr/>
            </a:pPr>
            <a:endParaRPr lang="en-US"/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83064939955873"/>
          <c:y val="0.166900724932941"/>
          <c:w val="0.78998253584473499"/>
          <c:h val="0.611253924790621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Data!$G$1</c:f>
              <c:strCache>
                <c:ptCount val="1"/>
                <c:pt idx="0">
                  <c:v>Case Rate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Data!$A$3:$A$7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Data!$G$3:$G$7</c:f>
              <c:numCache>
                <c:formatCode>0.0</c:formatCode>
                <c:ptCount val="4"/>
                <c:pt idx="0">
                  <c:v>661.6491151391084</c:v>
                </c:pt>
                <c:pt idx="1">
                  <c:v>2034.4161856460421</c:v>
                </c:pt>
                <c:pt idx="2">
                  <c:v>2482.9024102279759</c:v>
                </c:pt>
                <c:pt idx="3">
                  <c:v>465.169546362262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3067-41C9-A45C-FE7ED35979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1866240"/>
        <c:axId val="71867776"/>
      </c:barChart>
      <c:catAx>
        <c:axId val="718662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1867776"/>
        <c:crosses val="autoZero"/>
        <c:auto val="1"/>
        <c:lblAlgn val="ctr"/>
        <c:lblOffset val="100"/>
        <c:noMultiLvlLbl val="0"/>
      </c:catAx>
      <c:valAx>
        <c:axId val="7186777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Rate per 100,000</a:t>
                </a:r>
              </a:p>
            </c:rich>
          </c:tx>
          <c:overlay val="0"/>
        </c:title>
        <c:numFmt formatCode="0.0" sourceLinked="1"/>
        <c:majorTickMark val="out"/>
        <c:minorTickMark val="none"/>
        <c:tickLblPos val="nextTo"/>
        <c:crossAx val="71866240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txPr>
    <a:bodyPr/>
    <a:lstStyle/>
    <a:p>
      <a:pPr>
        <a:defRPr sz="12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556144112942"/>
          <c:y val="5.4225830204447302E-2"/>
          <c:w val="0.87123759551208801"/>
          <c:h val="0.891548339591106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'top 10 cities'!$C$1</c:f>
              <c:strCache>
                <c:ptCount val="1"/>
                <c:pt idx="0">
                  <c:v>Rate</c:v>
                </c:pt>
              </c:strCache>
            </c:strRef>
          </c:tx>
          <c:spPr>
            <a:solidFill>
              <a:srgbClr val="013366"/>
            </a:solidFill>
            <a:ln w="0">
              <a:solidFill>
                <a:schemeClr val="tx1"/>
              </a:solidFill>
            </a:ln>
            <a:effectLst/>
          </c:spPr>
          <c:invertIfNegative val="0"/>
          <c:dPt>
            <c:idx val="8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C94A-4DA5-A300-DE8CA92249D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'top 10 cities'!$A$2:$A$11</c:f>
              <c:strCache>
                <c:ptCount val="10"/>
                <c:pt idx="0">
                  <c:v>Chelsea</c:v>
                </c:pt>
                <c:pt idx="1">
                  <c:v>Brockton</c:v>
                </c:pt>
                <c:pt idx="2">
                  <c:v>Lawrence</c:v>
                </c:pt>
                <c:pt idx="3">
                  <c:v>Everett</c:v>
                </c:pt>
                <c:pt idx="4">
                  <c:v>Lynn</c:v>
                </c:pt>
                <c:pt idx="5">
                  <c:v>Revere</c:v>
                </c:pt>
                <c:pt idx="6">
                  <c:v>Randolph</c:v>
                </c:pt>
                <c:pt idx="7">
                  <c:v>Worcester</c:v>
                </c:pt>
                <c:pt idx="8">
                  <c:v>Danvers</c:v>
                </c:pt>
                <c:pt idx="9">
                  <c:v>Lowell</c:v>
                </c:pt>
              </c:strCache>
            </c:strRef>
          </c:cat>
          <c:val>
            <c:numRef>
              <c:f>'top 10 cities'!$C$2:$C$11</c:f>
              <c:numCache>
                <c:formatCode>0</c:formatCode>
                <c:ptCount val="10"/>
                <c:pt idx="0">
                  <c:v>7816.28</c:v>
                </c:pt>
                <c:pt idx="1">
                  <c:v>4300.33</c:v>
                </c:pt>
                <c:pt idx="2">
                  <c:v>4029.45</c:v>
                </c:pt>
                <c:pt idx="3">
                  <c:v>3636.45</c:v>
                </c:pt>
                <c:pt idx="4">
                  <c:v>3602.46</c:v>
                </c:pt>
                <c:pt idx="5">
                  <c:v>2925.32</c:v>
                </c:pt>
                <c:pt idx="6">
                  <c:v>2776.23</c:v>
                </c:pt>
                <c:pt idx="7">
                  <c:v>2724.25</c:v>
                </c:pt>
                <c:pt idx="8">
                  <c:v>2580.91</c:v>
                </c:pt>
                <c:pt idx="9">
                  <c:v>2477.35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94A-4DA5-A300-DE8CA92249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overlap val="-27"/>
        <c:axId val="71445888"/>
        <c:axId val="71492736"/>
      </c:barChart>
      <c:catAx>
        <c:axId val="714458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71492736"/>
        <c:crosses val="autoZero"/>
        <c:auto val="1"/>
        <c:lblAlgn val="ctr"/>
        <c:lblOffset val="100"/>
        <c:noMultiLvlLbl val="0"/>
      </c:catAx>
      <c:valAx>
        <c:axId val="7149273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Rate per 100,000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445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Percent of Total Population and Percent of Hospitalizations by Race/Ethnicity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8.01199332842015E-2"/>
          <c:y val="0.16496911863712199"/>
          <c:w val="0.85978185485434999"/>
          <c:h val="0.6146505478636730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Data!$C$1</c:f>
              <c:strCache>
                <c:ptCount val="1"/>
                <c:pt idx="0">
                  <c:v>% of Pop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Data!$A$3:$A$7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Data!$C$3:$C$7</c:f>
              <c:numCache>
                <c:formatCode>0.0%</c:formatCode>
                <c:ptCount val="4"/>
                <c:pt idx="0">
                  <c:v>0.71483917667469898</c:v>
                </c:pt>
                <c:pt idx="1">
                  <c:v>7.2262411738867605E-2</c:v>
                </c:pt>
                <c:pt idx="2">
                  <c:v>0.122171241110137</c:v>
                </c:pt>
                <c:pt idx="3">
                  <c:v>7.0045794448529194E-2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6D9F-4A35-9134-68E4E64A9137}"/>
            </c:ext>
          </c:extLst>
        </c:ser>
        <c:ser>
          <c:idx val="1"/>
          <c:order val="1"/>
          <c:tx>
            <c:strRef>
              <c:f>Data!$M$1</c:f>
              <c:strCache>
                <c:ptCount val="1"/>
                <c:pt idx="0">
                  <c:v>% of Hospitalizations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Data!$A$3:$A$7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Data!$M$3:$M$7</c:f>
              <c:numCache>
                <c:formatCode>0.0%</c:formatCode>
                <c:ptCount val="4"/>
                <c:pt idx="0">
                  <c:v>0.57243596391164597</c:v>
                </c:pt>
                <c:pt idx="1">
                  <c:v>0.13864979778077399</c:v>
                </c:pt>
                <c:pt idx="2">
                  <c:v>0.159493933423209</c:v>
                </c:pt>
                <c:pt idx="3">
                  <c:v>3.7851291091983798E-2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6D9F-4A35-9134-68E4E64A91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1594368"/>
        <c:axId val="71595904"/>
      </c:barChart>
      <c:catAx>
        <c:axId val="715943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1595904"/>
        <c:crosses val="autoZero"/>
        <c:auto val="1"/>
        <c:lblAlgn val="ctr"/>
        <c:lblOffset val="100"/>
        <c:noMultiLvlLbl val="0"/>
      </c:catAx>
      <c:valAx>
        <c:axId val="7159590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0%" sourceLinked="1"/>
        <c:majorTickMark val="out"/>
        <c:minorTickMark val="none"/>
        <c:tickLblPos val="nextTo"/>
        <c:crossAx val="715943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1428670862135204"/>
          <c:y val="0.17488864682829899"/>
          <c:w val="0.32557684138565601"/>
          <c:h val="0.17926060357696899"/>
        </c:manualLayout>
      </c:layout>
      <c:overlay val="0"/>
    </c:legend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txPr>
    <a:bodyPr/>
    <a:lstStyle/>
    <a:p>
      <a:pPr>
        <a:defRPr sz="1200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en-US" sz="1400" b="1" i="0" baseline="0">
                <a:effectLst/>
              </a:rPr>
              <a:t>Crude Rate COVID-19 Hospitalizations by Race/Ethnicity</a:t>
            </a:r>
            <a:endParaRPr lang="en-US" sz="1400">
              <a:effectLst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Data!$N$1</c:f>
              <c:strCache>
                <c:ptCount val="1"/>
                <c:pt idx="0">
                  <c:v>Hospitalization Rate
(per 100,000)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Data!$A$3:$A$7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Data!$N$3:$N$7</c:f>
              <c:numCache>
                <c:formatCode>0.0</c:formatCode>
                <c:ptCount val="4"/>
                <c:pt idx="0">
                  <c:v>110.8404332362562</c:v>
                </c:pt>
                <c:pt idx="1">
                  <c:v>265.57454014926361</c:v>
                </c:pt>
                <c:pt idx="2">
                  <c:v>180.69861860268901</c:v>
                </c:pt>
                <c:pt idx="3">
                  <c:v>74.795984326971578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D244-4882-8B4B-BB27BF346B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1621248"/>
        <c:axId val="71627136"/>
      </c:barChart>
      <c:catAx>
        <c:axId val="716212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1627136"/>
        <c:crosses val="autoZero"/>
        <c:auto val="1"/>
        <c:lblAlgn val="ctr"/>
        <c:lblOffset val="100"/>
        <c:noMultiLvlLbl val="0"/>
      </c:catAx>
      <c:valAx>
        <c:axId val="7162713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Rate</a:t>
                </a:r>
                <a:r>
                  <a:rPr lang="en-US" baseline="0"/>
                  <a:t> per 100,000</a:t>
                </a:r>
                <a:endParaRPr lang="en-US"/>
              </a:p>
            </c:rich>
          </c:tx>
          <c:overlay val="0"/>
        </c:title>
        <c:numFmt formatCode="0.0" sourceLinked="1"/>
        <c:majorTickMark val="out"/>
        <c:minorTickMark val="none"/>
        <c:tickLblPos val="nextTo"/>
        <c:crossAx val="71621248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/>
              <a:t>All Cases </a:t>
            </a:r>
          </a:p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/>
              <a:t>(n=73,721)</a:t>
            </a:r>
            <a:endParaRPr lang="en-US" sz="1600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4924813168515702E-2"/>
          <c:y val="2.1117100593013499E-2"/>
          <c:w val="0.91365802093034398"/>
          <c:h val="0.78348740825206598"/>
        </c:manualLayout>
      </c:layout>
      <c:lineChart>
        <c:grouping val="standard"/>
        <c:varyColors val="0"/>
        <c:ser>
          <c:idx val="0"/>
          <c:order val="0"/>
          <c:tx>
            <c:strRef>
              <c:f>'Missing by Date'!$B$1</c:f>
              <c:strCache>
                <c:ptCount val="1"/>
                <c:pt idx="0">
                  <c:v>Cases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2.36669519435087E-2"/>
                  <c:y val="-2.98386364134742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CDC-47C8-95E4-A11940D621D9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CDC-47C8-95E4-A11940D621D9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CDC-47C8-95E4-A11940D621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'Missing by Date'!$A$2:$A$8</c:f>
              <c:numCache>
                <c:formatCode>d\-mmm</c:formatCode>
                <c:ptCount val="4"/>
                <c:pt idx="0">
                  <c:v>44043</c:v>
                </c:pt>
                <c:pt idx="1">
                  <c:v>43990</c:v>
                </c:pt>
                <c:pt idx="2">
                  <c:v>43959</c:v>
                </c:pt>
                <c:pt idx="3">
                  <c:v>43929</c:v>
                </c:pt>
              </c:numCache>
            </c:numRef>
          </c:cat>
          <c:val>
            <c:numRef>
              <c:f>'Missing by Date'!$B$2:$B$8</c:f>
              <c:numCache>
                <c:formatCode>0%</c:formatCode>
                <c:ptCount val="4"/>
                <c:pt idx="0">
                  <c:v>0.67600000000000005</c:v>
                </c:pt>
                <c:pt idx="1">
                  <c:v>0.63800000000000001</c:v>
                </c:pt>
                <c:pt idx="2">
                  <c:v>0.53</c:v>
                </c:pt>
                <c:pt idx="3">
                  <c:v>0.3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CDC-47C8-95E4-A11940D621D9}"/>
            </c:ext>
          </c:extLst>
        </c:ser>
        <c:ser>
          <c:idx val="1"/>
          <c:order val="1"/>
          <c:tx>
            <c:strRef>
              <c:f>'Missing by Date'!$C$1</c:f>
              <c:strCache>
                <c:ptCount val="1"/>
                <c:pt idx="0">
                  <c:v>Deaths
</c:v>
                </c:pt>
              </c:strCache>
            </c:strRef>
          </c:tx>
          <c:spPr>
            <a:ln w="28575" cap="rnd">
              <a:solidFill>
                <a:srgbClr val="ED7D3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1.42001711661052E-2"/>
                  <c:y val="2.98386364134742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CDC-47C8-95E4-A11940D621D9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5CDC-47C8-95E4-A11940D621D9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CDC-47C8-95E4-A11940D621D9}"/>
                </c:ext>
              </c:extLst>
            </c:dLbl>
            <c:dLbl>
              <c:idx val="3"/>
              <c:layout>
                <c:manualLayout>
                  <c:x val="-1.7355564265613601E-16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5CDC-47C8-95E4-A11940D621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EE853E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'Missing by Date'!$A$2:$A$8</c:f>
              <c:numCache>
                <c:formatCode>d\-mmm</c:formatCode>
                <c:ptCount val="4"/>
                <c:pt idx="0">
                  <c:v>44043</c:v>
                </c:pt>
                <c:pt idx="1">
                  <c:v>43990</c:v>
                </c:pt>
                <c:pt idx="2">
                  <c:v>43959</c:v>
                </c:pt>
                <c:pt idx="3">
                  <c:v>43929</c:v>
                </c:pt>
              </c:numCache>
            </c:numRef>
          </c:cat>
          <c:val>
            <c:numRef>
              <c:f>'Missing by Date'!$C$2:$C$8</c:f>
              <c:numCache>
                <c:formatCode>0%</c:formatCode>
                <c:ptCount val="4"/>
                <c:pt idx="0">
                  <c:v>0.99299999999999999</c:v>
                </c:pt>
                <c:pt idx="1">
                  <c:v>0.97799999999999998</c:v>
                </c:pt>
                <c:pt idx="2">
                  <c:v>0.54</c:v>
                </c:pt>
                <c:pt idx="3">
                  <c:v>0.28000000000000003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CDC-47C8-95E4-A11940D621D9}"/>
            </c:ext>
          </c:extLst>
        </c:ser>
        <c:ser>
          <c:idx val="2"/>
          <c:order val="2"/>
          <c:tx>
            <c:strRef>
              <c:f>'Missing by Date'!$D$1</c:f>
              <c:strCache>
                <c:ptCount val="1"/>
                <c:pt idx="0">
                  <c:v>Hospitalizations</c:v>
                </c:pt>
              </c:strCache>
            </c:strRef>
          </c:tx>
          <c:spPr>
            <a:ln w="28575" cap="rnd">
              <a:solidFill>
                <a:srgbClr val="A5A5A5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2.1300256749157798E-2"/>
                  <c:y val="1.49193182067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CDC-47C8-95E4-A11940D621D9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CDC-47C8-95E4-A11940D621D9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CDC-47C8-95E4-A11940D621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'Missing by Date'!$A$2:$A$8</c:f>
              <c:numCache>
                <c:formatCode>d\-mmm</c:formatCode>
                <c:ptCount val="4"/>
                <c:pt idx="0">
                  <c:v>44043</c:v>
                </c:pt>
                <c:pt idx="1">
                  <c:v>43990</c:v>
                </c:pt>
                <c:pt idx="2">
                  <c:v>43959</c:v>
                </c:pt>
                <c:pt idx="3">
                  <c:v>43929</c:v>
                </c:pt>
              </c:numCache>
            </c:numRef>
          </c:cat>
          <c:val>
            <c:numRef>
              <c:f>'Missing by Date'!$D$2:$D$8</c:f>
              <c:numCache>
                <c:formatCode>0%</c:formatCode>
                <c:ptCount val="4"/>
                <c:pt idx="0">
                  <c:v>0.86199999999999999</c:v>
                </c:pt>
                <c:pt idx="1">
                  <c:v>0.83099999999999996</c:v>
                </c:pt>
                <c:pt idx="2">
                  <c:v>0.64</c:v>
                </c:pt>
                <c:pt idx="3">
                  <c:v>0.45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CDC-47C8-95E4-A11940D621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144798008"/>
        <c:axId val="2144801560"/>
      </c:lineChart>
      <c:dateAx>
        <c:axId val="2144798008"/>
        <c:scaling>
          <c:orientation val="minMax"/>
          <c:max val="44044"/>
        </c:scaling>
        <c:delete val="0"/>
        <c:axPos val="b"/>
        <c:numFmt formatCode="d\-mmm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44801560"/>
        <c:crosses val="autoZero"/>
        <c:auto val="1"/>
        <c:lblOffset val="100"/>
        <c:baseTimeUnit val="days"/>
        <c:majorUnit val="30"/>
        <c:majorTimeUnit val="days"/>
      </c:dateAx>
      <c:valAx>
        <c:axId val="2144801560"/>
        <c:scaling>
          <c:orientation val="minMax"/>
          <c:max val="1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44798008"/>
        <c:crosses val="autoZero"/>
        <c:crossBetween val="between"/>
        <c:majorUnit val="0.25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rgbClr val="EE853E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29792070918860097"/>
          <c:y val="0.91606591284298799"/>
          <c:w val="0.50237633901138301"/>
          <c:h val="6.90147689502751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6059557292824296E-2"/>
          <c:y val="6.9444561664225302E-2"/>
          <c:w val="0.90394040084681304"/>
          <c:h val="0.8339893327373689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'top 10 cities'!$C$1</c:f>
              <c:strCache>
                <c:ptCount val="1"/>
                <c:pt idx="0">
                  <c:v>Rate</c:v>
                </c:pt>
              </c:strCache>
            </c:strRef>
          </c:tx>
          <c:spPr>
            <a:solidFill>
              <a:srgbClr val="002060"/>
            </a:solidFill>
            <a:ln w="0">
              <a:solidFill>
                <a:schemeClr val="tx1"/>
              </a:solidFill>
            </a:ln>
            <a:effectLst/>
          </c:spPr>
          <c:invertIfNegative val="0"/>
          <c:dPt>
            <c:idx val="8"/>
            <c:invertIfNegative val="0"/>
            <c:bubble3D val="0"/>
            <c:spPr>
              <a:solidFill>
                <a:srgbClr val="A5A5A5"/>
              </a:solidFill>
              <a:ln w="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ACE-4533-A8D7-B7FA4707326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'top 10 cities'!$A$2:$A$11</c:f>
              <c:strCache>
                <c:ptCount val="10"/>
                <c:pt idx="0">
                  <c:v>Chelsea</c:v>
                </c:pt>
                <c:pt idx="1">
                  <c:v>Brockton</c:v>
                </c:pt>
                <c:pt idx="2">
                  <c:v>Lawrence</c:v>
                </c:pt>
                <c:pt idx="3">
                  <c:v>Lynn</c:v>
                </c:pt>
                <c:pt idx="4">
                  <c:v>Everett</c:v>
                </c:pt>
                <c:pt idx="5">
                  <c:v>Revere</c:v>
                </c:pt>
                <c:pt idx="6">
                  <c:v>Randolph</c:v>
                </c:pt>
                <c:pt idx="7">
                  <c:v>Worcester</c:v>
                </c:pt>
                <c:pt idx="8">
                  <c:v>Danvers</c:v>
                </c:pt>
                <c:pt idx="9">
                  <c:v>Lowell</c:v>
                </c:pt>
              </c:strCache>
            </c:strRef>
          </c:cat>
          <c:val>
            <c:numRef>
              <c:f>'top 10 cities'!$C$2:$C$11</c:f>
              <c:numCache>
                <c:formatCode>0</c:formatCode>
                <c:ptCount val="10"/>
                <c:pt idx="0">
                  <c:v>8060.62</c:v>
                </c:pt>
                <c:pt idx="1">
                  <c:v>4441.8090000000002</c:v>
                </c:pt>
                <c:pt idx="2">
                  <c:v>4264.2030000000004</c:v>
                </c:pt>
                <c:pt idx="3">
                  <c:v>3823.4650000000001</c:v>
                </c:pt>
                <c:pt idx="4">
                  <c:v>3797.1509999999998</c:v>
                </c:pt>
                <c:pt idx="5">
                  <c:v>3163.355</c:v>
                </c:pt>
                <c:pt idx="6">
                  <c:v>2860.982</c:v>
                </c:pt>
                <c:pt idx="7">
                  <c:v>2857.6840000000002</c:v>
                </c:pt>
                <c:pt idx="8">
                  <c:v>2616.9290000000001</c:v>
                </c:pt>
                <c:pt idx="9">
                  <c:v>2586.029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CE-4533-A8D7-B7FA470732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overlap val="-27"/>
        <c:axId val="2143529864"/>
        <c:axId val="2143506376"/>
      </c:barChart>
      <c:lineChart>
        <c:grouping val="standard"/>
        <c:varyColors val="0"/>
        <c:ser>
          <c:idx val="1"/>
          <c:order val="1"/>
          <c:tx>
            <c:strRef>
              <c:f>'top 10 cities'!$E$1</c:f>
              <c:strCache>
                <c:ptCount val="1"/>
                <c:pt idx="0">
                  <c:v>MA Total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'top 10 cities'!$A$2:$A$11</c:f>
              <c:strCache>
                <c:ptCount val="10"/>
                <c:pt idx="0">
                  <c:v>Chelsea</c:v>
                </c:pt>
                <c:pt idx="1">
                  <c:v>Brockton</c:v>
                </c:pt>
                <c:pt idx="2">
                  <c:v>Lawrence</c:v>
                </c:pt>
                <c:pt idx="3">
                  <c:v>Lynn</c:v>
                </c:pt>
                <c:pt idx="4">
                  <c:v>Everett</c:v>
                </c:pt>
                <c:pt idx="5">
                  <c:v>Revere</c:v>
                </c:pt>
                <c:pt idx="6">
                  <c:v>Randolph</c:v>
                </c:pt>
                <c:pt idx="7">
                  <c:v>Worcester</c:v>
                </c:pt>
                <c:pt idx="8">
                  <c:v>Danvers</c:v>
                </c:pt>
                <c:pt idx="9">
                  <c:v>Lowell</c:v>
                </c:pt>
              </c:strCache>
            </c:strRef>
          </c:cat>
          <c:val>
            <c:numRef>
              <c:f>'top 10 cities'!$E$2:$E$11</c:f>
              <c:numCache>
                <c:formatCode>General</c:formatCode>
                <c:ptCount val="10"/>
                <c:pt idx="0">
                  <c:v>1565.9</c:v>
                </c:pt>
                <c:pt idx="1">
                  <c:v>1565.9</c:v>
                </c:pt>
                <c:pt idx="2">
                  <c:v>1565.9</c:v>
                </c:pt>
                <c:pt idx="3">
                  <c:v>1565.9</c:v>
                </c:pt>
                <c:pt idx="4">
                  <c:v>1565.9</c:v>
                </c:pt>
                <c:pt idx="5">
                  <c:v>1565.9</c:v>
                </c:pt>
                <c:pt idx="6">
                  <c:v>1565.9</c:v>
                </c:pt>
                <c:pt idx="7">
                  <c:v>1565.9</c:v>
                </c:pt>
                <c:pt idx="8">
                  <c:v>1565.9</c:v>
                </c:pt>
                <c:pt idx="9">
                  <c:v>1565.9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ACE-4533-A8D7-B7FA470732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3529864"/>
        <c:axId val="2143506376"/>
      </c:lineChart>
      <c:catAx>
        <c:axId val="21435298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143506376"/>
        <c:crosses val="autoZero"/>
        <c:auto val="1"/>
        <c:lblAlgn val="ctr"/>
        <c:lblOffset val="100"/>
        <c:noMultiLvlLbl val="0"/>
      </c:catAx>
      <c:valAx>
        <c:axId val="214350637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Rate per 100,000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43529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400"/>
              <a:t>Percent</a:t>
            </a:r>
            <a:r>
              <a:rPr lang="en-US" sz="1400" baseline="0"/>
              <a:t> of Total Population and Percent of Hospitalizations by Race/Ethnicity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0700112276835"/>
          <c:y val="0.16496911863712199"/>
          <c:w val="0.84747043644881104"/>
          <c:h val="0.661935470659565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Data!$C$2</c:f>
              <c:strCache>
                <c:ptCount val="1"/>
                <c:pt idx="0">
                  <c:v>% of Pop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Data!$C$4:$C$8</c:f>
              <c:numCache>
                <c:formatCode>0.0%</c:formatCode>
                <c:ptCount val="4"/>
                <c:pt idx="0">
                  <c:v>0.71483917667469898</c:v>
                </c:pt>
                <c:pt idx="1">
                  <c:v>7.2262411738867605E-2</c:v>
                </c:pt>
                <c:pt idx="2">
                  <c:v>0.122171241110137</c:v>
                </c:pt>
                <c:pt idx="3">
                  <c:v>7.0045794448529194E-2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05C-4457-83C6-122BA74BCE49}"/>
            </c:ext>
          </c:extLst>
        </c:ser>
        <c:ser>
          <c:idx val="1"/>
          <c:order val="1"/>
          <c:tx>
            <c:strRef>
              <c:f>Data!$M$2</c:f>
              <c:strCache>
                <c:ptCount val="1"/>
                <c:pt idx="0">
                  <c:v>% of Hospitalizations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Data!$M$4:$M$8</c:f>
              <c:numCache>
                <c:formatCode>0.0%</c:formatCode>
                <c:ptCount val="4"/>
                <c:pt idx="0">
                  <c:v>0.57504873294347003</c:v>
                </c:pt>
                <c:pt idx="1">
                  <c:v>0.136939571150097</c:v>
                </c:pt>
                <c:pt idx="2">
                  <c:v>0.15984405458089701</c:v>
                </c:pt>
                <c:pt idx="3">
                  <c:v>3.7524366471734898E-2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05C-4457-83C6-122BA74BCE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42984664"/>
        <c:axId val="2143112360"/>
      </c:barChart>
      <c:catAx>
        <c:axId val="21429846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050"/>
            </a:pPr>
            <a:endParaRPr lang="en-US"/>
          </a:p>
        </c:txPr>
        <c:crossAx val="2143112360"/>
        <c:crosses val="autoZero"/>
        <c:auto val="1"/>
        <c:lblAlgn val="ctr"/>
        <c:lblOffset val="100"/>
        <c:noMultiLvlLbl val="0"/>
      </c:catAx>
      <c:valAx>
        <c:axId val="2143112360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0%" sourceLinked="1"/>
        <c:majorTickMark val="out"/>
        <c:minorTickMark val="none"/>
        <c:tickLblPos val="nextTo"/>
        <c:crossAx val="21429846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5272930037630497"/>
          <c:y val="0.25468177072661502"/>
          <c:w val="0.39698343494991201"/>
          <c:h val="0.17926060357696899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en-US" sz="1400" b="1" i="0" baseline="0">
                <a:effectLst/>
              </a:rPr>
              <a:t>Crude Rate COVID-19 Hospitalizations by Race/Ethnicity</a:t>
            </a:r>
            <a:endParaRPr lang="en-US" sz="1400">
              <a:effectLst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Data!$N$2</c:f>
              <c:strCache>
                <c:ptCount val="1"/>
                <c:pt idx="0">
                  <c:v>Hospitalization Rate
(per 100,000)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Data!$N$4:$N$8</c:f>
              <c:numCache>
                <c:formatCode>0.0</c:formatCode>
                <c:ptCount val="4"/>
                <c:pt idx="0">
                  <c:v>118.47075291556369</c:v>
                </c:pt>
                <c:pt idx="1">
                  <c:v>279.08169701549389</c:v>
                </c:pt>
                <c:pt idx="2">
                  <c:v>192.68253219012351</c:v>
                </c:pt>
                <c:pt idx="3">
                  <c:v>78.894394427079632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CF-4646-85D4-184475F976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42618696"/>
        <c:axId val="2144824584"/>
      </c:barChart>
      <c:catAx>
        <c:axId val="21426186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44824584"/>
        <c:crosses val="autoZero"/>
        <c:auto val="1"/>
        <c:lblAlgn val="ctr"/>
        <c:lblOffset val="100"/>
        <c:noMultiLvlLbl val="0"/>
      </c:catAx>
      <c:valAx>
        <c:axId val="214482458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Rate</a:t>
                </a:r>
                <a:r>
                  <a:rPr lang="en-US" baseline="0"/>
                  <a:t> per 100,000</a:t>
                </a:r>
                <a:endParaRPr lang="en-US"/>
              </a:p>
            </c:rich>
          </c:tx>
          <c:overlay val="0"/>
        </c:title>
        <c:numFmt formatCode="0.0" sourceLinked="1"/>
        <c:majorTickMark val="out"/>
        <c:minorTickMark val="none"/>
        <c:tickLblPos val="nextTo"/>
        <c:crossAx val="2142618696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en-US" sz="1600" b="1" i="0" baseline="0">
                <a:effectLst/>
              </a:rPr>
              <a:t>Age-Adjusted COVID-19 Death Rate by Race/Ethnicity </a:t>
            </a:r>
            <a:endParaRPr lang="en-US" sz="1600">
              <a:effectLst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Data!$S$2</c:f>
              <c:strCache>
                <c:ptCount val="1"/>
                <c:pt idx="0">
                  <c:v>Age-Adjusted Death Rates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Data!$S$4:$S$8</c:f>
              <c:numCache>
                <c:formatCode>General</c:formatCode>
                <c:ptCount val="4"/>
                <c:pt idx="0">
                  <c:v>75.3</c:v>
                </c:pt>
                <c:pt idx="1">
                  <c:v>161.4</c:v>
                </c:pt>
                <c:pt idx="2">
                  <c:v>132.80000000000001</c:v>
                </c:pt>
                <c:pt idx="3">
                  <c:v>65.599999999999994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611-4765-9298-978B63FB68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43456920"/>
        <c:axId val="2143453896"/>
      </c:barChart>
      <c:catAx>
        <c:axId val="21434569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143453896"/>
        <c:crosses val="autoZero"/>
        <c:auto val="1"/>
        <c:lblAlgn val="ctr"/>
        <c:lblOffset val="100"/>
        <c:noMultiLvlLbl val="0"/>
      </c:catAx>
      <c:valAx>
        <c:axId val="214345389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/>
                  <a:t>Rate</a:t>
                </a:r>
                <a:r>
                  <a:rPr lang="en-US" sz="1400" baseline="0"/>
                  <a:t> per 100,000</a:t>
                </a:r>
                <a:endParaRPr lang="en-US" sz="140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143456920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/>
              <a:t>All Cases </a:t>
            </a:r>
          </a:p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/>
              <a:t>(n=73,721)</a:t>
            </a:r>
            <a:endParaRPr lang="en-US" sz="1600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092053211168517E-2"/>
          <c:y val="2.1481046298631297E-2"/>
          <c:w val="0.87868254051576877"/>
          <c:h val="0.7936769662042833"/>
        </c:manualLayout>
      </c:layout>
      <c:lineChart>
        <c:grouping val="standard"/>
        <c:varyColors val="0"/>
        <c:ser>
          <c:idx val="0"/>
          <c:order val="0"/>
          <c:tx>
            <c:strRef>
              <c:f>'Missing by Date'!$B$1</c:f>
              <c:strCache>
                <c:ptCount val="1"/>
                <c:pt idx="0">
                  <c:v>Cases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2.5857220870149925E-2"/>
                  <c:y val="-2.51388475956374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B18-44A6-AE82-C20494BF2D2B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B18-44A6-AE82-C20494BF2D2B}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'Missing by Date'!$A$2:$A$9</c:f>
              <c:numCache>
                <c:formatCode>d\-mmm</c:formatCode>
                <c:ptCount val="5"/>
                <c:pt idx="0">
                  <c:v>44127</c:v>
                </c:pt>
                <c:pt idx="1">
                  <c:v>44000</c:v>
                </c:pt>
                <c:pt idx="2">
                  <c:v>43990</c:v>
                </c:pt>
                <c:pt idx="3">
                  <c:v>43959</c:v>
                </c:pt>
                <c:pt idx="4">
                  <c:v>43929</c:v>
                </c:pt>
              </c:numCache>
            </c:numRef>
          </c:cat>
          <c:val>
            <c:numRef>
              <c:f>'Missing by Date'!$B$2:$B$9</c:f>
              <c:numCache>
                <c:formatCode>0%</c:formatCode>
                <c:ptCount val="5"/>
                <c:pt idx="0" formatCode="0.00%">
                  <c:v>0.74</c:v>
                </c:pt>
                <c:pt idx="1">
                  <c:v>0.63800000000000001</c:v>
                </c:pt>
                <c:pt idx="2">
                  <c:v>0.63800000000000001</c:v>
                </c:pt>
                <c:pt idx="3">
                  <c:v>0.53</c:v>
                </c:pt>
                <c:pt idx="4">
                  <c:v>0.30000000000000004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B18-44A6-AE82-C20494BF2D2B}"/>
            </c:ext>
          </c:extLst>
        </c:ser>
        <c:ser>
          <c:idx val="1"/>
          <c:order val="1"/>
          <c:tx>
            <c:strRef>
              <c:f>'Missing by Date'!$C$1</c:f>
              <c:strCache>
                <c:ptCount val="1"/>
                <c:pt idx="0">
                  <c:v>Deaths
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2.2484539887086891E-2"/>
                  <c:y val="3.7708271393456221E-2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B18-44A6-AE82-C20494BF2D2B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B18-44A6-AE82-C20494BF2D2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'Missing by Date'!$A$2:$A$9</c:f>
              <c:numCache>
                <c:formatCode>d\-mmm</c:formatCode>
                <c:ptCount val="5"/>
                <c:pt idx="0">
                  <c:v>44127</c:v>
                </c:pt>
                <c:pt idx="1">
                  <c:v>44000</c:v>
                </c:pt>
                <c:pt idx="2">
                  <c:v>43990</c:v>
                </c:pt>
                <c:pt idx="3">
                  <c:v>43959</c:v>
                </c:pt>
                <c:pt idx="4">
                  <c:v>43929</c:v>
                </c:pt>
              </c:numCache>
            </c:numRef>
          </c:cat>
          <c:val>
            <c:numRef>
              <c:f>'Missing by Date'!$C$2:$C$9</c:f>
              <c:numCache>
                <c:formatCode>0%</c:formatCode>
                <c:ptCount val="5"/>
                <c:pt idx="0" formatCode="0.00%">
                  <c:v>0.99399999999999999</c:v>
                </c:pt>
                <c:pt idx="1">
                  <c:v>0.97799999999999998</c:v>
                </c:pt>
                <c:pt idx="2">
                  <c:v>0.97799999999999998</c:v>
                </c:pt>
                <c:pt idx="3">
                  <c:v>0.54</c:v>
                </c:pt>
                <c:pt idx="4">
                  <c:v>0.28000000000000003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B18-44A6-AE82-C20494BF2D2B}"/>
            </c:ext>
          </c:extLst>
        </c:ser>
        <c:ser>
          <c:idx val="2"/>
          <c:order val="2"/>
          <c:tx>
            <c:strRef>
              <c:f>'Missing by Date'!$D$1</c:f>
              <c:strCache>
                <c:ptCount val="1"/>
                <c:pt idx="0">
                  <c:v>Hospitalizations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1.798763190966951E-2"/>
                  <c:y val="1.7597193316946237E-2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B18-44A6-AE82-C20494BF2D2B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B18-44A6-AE82-C20494BF2D2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accent3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'Missing by Date'!$A$2:$A$9</c:f>
              <c:numCache>
                <c:formatCode>d\-mmm</c:formatCode>
                <c:ptCount val="5"/>
                <c:pt idx="0">
                  <c:v>44127</c:v>
                </c:pt>
                <c:pt idx="1">
                  <c:v>44000</c:v>
                </c:pt>
                <c:pt idx="2">
                  <c:v>43990</c:v>
                </c:pt>
                <c:pt idx="3">
                  <c:v>43959</c:v>
                </c:pt>
                <c:pt idx="4">
                  <c:v>43929</c:v>
                </c:pt>
              </c:numCache>
            </c:numRef>
          </c:cat>
          <c:val>
            <c:numRef>
              <c:f>'Missing by Date'!$D$2:$D$9</c:f>
              <c:numCache>
                <c:formatCode>0%</c:formatCode>
                <c:ptCount val="5"/>
                <c:pt idx="0" formatCode="0.000%">
                  <c:v>0.88300000000000001</c:v>
                </c:pt>
                <c:pt idx="1">
                  <c:v>0.83099999999999996</c:v>
                </c:pt>
                <c:pt idx="2">
                  <c:v>0.83099999999999996</c:v>
                </c:pt>
                <c:pt idx="3">
                  <c:v>0.64</c:v>
                </c:pt>
                <c:pt idx="4">
                  <c:v>0.44999999999999996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B18-44A6-AE82-C20494BF2D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97555592"/>
        <c:axId val="497558872"/>
      </c:lineChart>
      <c:dateAx>
        <c:axId val="497555592"/>
        <c:scaling>
          <c:orientation val="minMax"/>
          <c:max val="44127"/>
        </c:scaling>
        <c:delete val="0"/>
        <c:axPos val="b"/>
        <c:numFmt formatCode="d\-mmm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7558872"/>
        <c:crosses val="autoZero"/>
        <c:auto val="1"/>
        <c:lblOffset val="100"/>
        <c:baseTimeUnit val="days"/>
        <c:majorUnit val="1"/>
        <c:majorTimeUnit val="months"/>
      </c:dateAx>
      <c:valAx>
        <c:axId val="497558872"/>
        <c:scaling>
          <c:orientation val="minMax"/>
          <c:max val="1"/>
        </c:scaling>
        <c:delete val="0"/>
        <c:axPos val="l"/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7555592"/>
        <c:crosses val="autoZero"/>
        <c:crossBetween val="between"/>
        <c:majorUnit val="0.25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30509245616245023"/>
          <c:y val="0.90907080880976066"/>
          <c:w val="0.42354180898391924"/>
          <c:h val="7.584588263285682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sz="1400"/>
              <a:t>Percent</a:t>
            </a:r>
            <a:r>
              <a:rPr lang="en-US" sz="1400" baseline="0"/>
              <a:t> of Total Population and Percent of Cases by Race/Ethnicity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9.9714465957494877E-2"/>
          <c:y val="0.17007056299664911"/>
          <c:w val="0.86375891943892669"/>
          <c:h val="0.593495415489814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Data!$C$2</c:f>
              <c:strCache>
                <c:ptCount val="1"/>
                <c:pt idx="0">
                  <c:v>% of Pop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4.4959136337025104E-17"/>
                  <c:y val="9.39918949876169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24B-4B62-97B2-F59CAFFFB0C6}"/>
                </c:ext>
              </c:extLst>
            </c:dLbl>
            <c:dLbl>
              <c:idx val="2"/>
              <c:layout>
                <c:manualLayout>
                  <c:x val="-7.3570345705316585E-3"/>
                  <c:y val="3.133063166253900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24B-4B62-97B2-F59CAFFFB0C6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Data!$C$4:$C$8</c:f>
              <c:numCache>
                <c:formatCode>0.0%</c:formatCode>
                <c:ptCount val="4"/>
                <c:pt idx="0">
                  <c:v>0.71483917667469898</c:v>
                </c:pt>
                <c:pt idx="1">
                  <c:v>7.2262411738867591E-2</c:v>
                </c:pt>
                <c:pt idx="2">
                  <c:v>0.12217124111013718</c:v>
                </c:pt>
                <c:pt idx="3">
                  <c:v>7.0045794448529194E-2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24B-4B62-97B2-F59CAFFFB0C6}"/>
            </c:ext>
          </c:extLst>
        </c:ser>
        <c:ser>
          <c:idx val="1"/>
          <c:order val="1"/>
          <c:tx>
            <c:strRef>
              <c:f>Data!$E$2</c:f>
              <c:strCache>
                <c:ptCount val="1"/>
                <c:pt idx="0">
                  <c:v>% of Cases</c:v>
                </c:pt>
              </c:strCache>
            </c:strRef>
          </c:tx>
          <c:spPr>
            <a:solidFill>
              <a:srgbClr val="ED7D31"/>
            </a:solidFill>
          </c:spPr>
          <c:invertIfNegative val="0"/>
          <c:dLbls>
            <c:dLbl>
              <c:idx val="0"/>
              <c:layout>
                <c:manualLayout>
                  <c:x val="1.4714069141063294E-2"/>
                  <c:y val="-9.39918949876175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24B-4B62-97B2-F59CAFFFB0C6}"/>
                </c:ext>
              </c:extLst>
            </c:dLbl>
            <c:dLbl>
              <c:idx val="3"/>
              <c:layout>
                <c:manualLayout>
                  <c:x val="7.35703457053156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24B-4B62-97B2-F59CAFFFB0C6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Data!$E$4:$E$8</c:f>
              <c:numCache>
                <c:formatCode>0.0%</c:formatCode>
                <c:ptCount val="4"/>
                <c:pt idx="0">
                  <c:v>0.43129075740464135</c:v>
                </c:pt>
                <c:pt idx="1">
                  <c:v>0.12171663812889358</c:v>
                </c:pt>
                <c:pt idx="2">
                  <c:v>0.32390068854967397</c:v>
                </c:pt>
                <c:pt idx="3">
                  <c:v>3.1349047324128382E-2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24B-4B62-97B2-F59CAFFFB0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6299520"/>
        <c:axId val="336301056"/>
      </c:barChart>
      <c:catAx>
        <c:axId val="3362995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6301056"/>
        <c:crosses val="autoZero"/>
        <c:auto val="1"/>
        <c:lblAlgn val="ctr"/>
        <c:lblOffset val="100"/>
        <c:noMultiLvlLbl val="0"/>
      </c:catAx>
      <c:valAx>
        <c:axId val="33630105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0%" sourceLinked="1"/>
        <c:majorTickMark val="out"/>
        <c:minorTickMark val="none"/>
        <c:tickLblPos val="nextTo"/>
        <c:txPr>
          <a:bodyPr/>
          <a:lstStyle/>
          <a:p>
            <a:pPr>
              <a:defRPr sz="1050"/>
            </a:pPr>
            <a:endParaRPr lang="en-US"/>
          </a:p>
        </c:txPr>
        <c:crossAx val="3362995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352483057096959"/>
          <c:y val="0.1600847259223479"/>
          <c:w val="0.24497592743530877"/>
          <c:h val="0.1697049567279571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1400" b="1" i="0" baseline="0">
                <a:effectLst/>
              </a:rPr>
              <a:t>Crude Rate of COVID-19 Cases by Race/Ethnicity </a:t>
            </a:r>
            <a:endParaRPr lang="en-US" sz="1400">
              <a:effectLst/>
            </a:endParaRP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 sz="1400"/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7413347746169563"/>
          <c:y val="0.17198962586045138"/>
          <c:w val="0.79889072911302161"/>
          <c:h val="0.5978501265930208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Data!$G$2</c:f>
              <c:strCache>
                <c:ptCount val="1"/>
                <c:pt idx="0">
                  <c:v>Case Rate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Data!$G$4:$G$8</c:f>
              <c:numCache>
                <c:formatCode>0.0</c:formatCode>
                <c:ptCount val="4"/>
                <c:pt idx="0">
                  <c:v>950.85831077349224</c:v>
                </c:pt>
                <c:pt idx="1">
                  <c:v>2654.5535935338512</c:v>
                </c:pt>
                <c:pt idx="2">
                  <c:v>4178.2737148032702</c:v>
                </c:pt>
                <c:pt idx="3">
                  <c:v>705.33637822859248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E84-4D2B-98EB-EA9A965682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7488512"/>
        <c:axId val="337498496"/>
      </c:barChart>
      <c:catAx>
        <c:axId val="3374885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7498496"/>
        <c:crosses val="autoZero"/>
        <c:auto val="1"/>
        <c:lblAlgn val="ctr"/>
        <c:lblOffset val="100"/>
        <c:noMultiLvlLbl val="0"/>
      </c:catAx>
      <c:valAx>
        <c:axId val="33749849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 sz="1200"/>
                </a:pPr>
                <a:r>
                  <a:rPr lang="en-US" sz="1200"/>
                  <a:t>Rate per 100,000</a:t>
                </a:r>
              </a:p>
            </c:rich>
          </c:tx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337488512"/>
        <c:crosses val="autoZero"/>
        <c:crossBetween val="between"/>
        <c:majorUnit val="1000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519445295073849"/>
          <c:y val="0.10583285616546331"/>
          <c:w val="0.87889329767859015"/>
          <c:h val="0.8552282019641215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'top 10 cities'!$C$33</c:f>
              <c:strCache>
                <c:ptCount val="1"/>
                <c:pt idx="0">
                  <c:v>Rate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 w="0">
              <a:solidFill>
                <a:schemeClr val="tx1"/>
              </a:solidFill>
            </a:ln>
            <a:effectLst/>
          </c:spPr>
          <c:invertIfNegative val="0"/>
          <c:dPt>
            <c:idx val="8"/>
            <c:invertIfNegative val="0"/>
            <c:bubble3D val="0"/>
            <c:spPr>
              <a:solidFill>
                <a:schemeClr val="accent3"/>
              </a:solidFill>
              <a:ln w="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512-4B55-8C69-86EC14E45E1C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3"/>
              </a:solidFill>
              <a:ln w="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6512-4B55-8C69-86EC14E45E1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'top 10 cities'!$A$3:$A$12</c:f>
              <c:strCache>
                <c:ptCount val="10"/>
                <c:pt idx="0">
                  <c:v>Chelsea</c:v>
                </c:pt>
                <c:pt idx="1">
                  <c:v>Lawrence </c:v>
                </c:pt>
                <c:pt idx="2">
                  <c:v>Everett</c:v>
                </c:pt>
                <c:pt idx="3">
                  <c:v>Lynn</c:v>
                </c:pt>
                <c:pt idx="4">
                  <c:v>Revere</c:v>
                </c:pt>
                <c:pt idx="5">
                  <c:v>Brockton</c:v>
                </c:pt>
                <c:pt idx="6">
                  <c:v>Worcester</c:v>
                </c:pt>
                <c:pt idx="7">
                  <c:v>Lowell</c:v>
                </c:pt>
                <c:pt idx="8">
                  <c:v>Middleton</c:v>
                </c:pt>
                <c:pt idx="9">
                  <c:v>Framingham</c:v>
                </c:pt>
              </c:strCache>
            </c:strRef>
          </c:cat>
          <c:val>
            <c:numRef>
              <c:f>'top 10 cities'!$C$3:$C$12</c:f>
              <c:numCache>
                <c:formatCode>General</c:formatCode>
                <c:ptCount val="10"/>
                <c:pt idx="0">
                  <c:v>10829.8</c:v>
                </c:pt>
                <c:pt idx="1">
                  <c:v>7263.9</c:v>
                </c:pt>
                <c:pt idx="2">
                  <c:v>5733.8</c:v>
                </c:pt>
                <c:pt idx="3">
                  <c:v>5703.5</c:v>
                </c:pt>
                <c:pt idx="4">
                  <c:v>5561.7</c:v>
                </c:pt>
                <c:pt idx="5">
                  <c:v>5533.9</c:v>
                </c:pt>
                <c:pt idx="6">
                  <c:v>3806.3</c:v>
                </c:pt>
                <c:pt idx="7">
                  <c:v>3702.8</c:v>
                </c:pt>
                <c:pt idx="8">
                  <c:v>3634</c:v>
                </c:pt>
                <c:pt idx="9">
                  <c:v>3586.9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12-4B55-8C69-86EC14E45E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overlap val="-27"/>
        <c:axId val="511001360"/>
        <c:axId val="511002016"/>
      </c:barChart>
      <c:lineChart>
        <c:grouping val="standard"/>
        <c:varyColors val="0"/>
        <c:ser>
          <c:idx val="1"/>
          <c:order val="1"/>
          <c:tx>
            <c:strRef>
              <c:f>'top 10 cities'!$E$2</c:f>
              <c:strCache>
                <c:ptCount val="1"/>
                <c:pt idx="0">
                  <c:v>MA Total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'top 10 cities'!$A$3:$A$12</c:f>
              <c:strCache>
                <c:ptCount val="10"/>
                <c:pt idx="0">
                  <c:v>Chelsea</c:v>
                </c:pt>
                <c:pt idx="1">
                  <c:v>Lawrence </c:v>
                </c:pt>
                <c:pt idx="2">
                  <c:v>Everett</c:v>
                </c:pt>
                <c:pt idx="3">
                  <c:v>Lynn</c:v>
                </c:pt>
                <c:pt idx="4">
                  <c:v>Revere</c:v>
                </c:pt>
                <c:pt idx="5">
                  <c:v>Brockton</c:v>
                </c:pt>
                <c:pt idx="6">
                  <c:v>Worcester</c:v>
                </c:pt>
                <c:pt idx="7">
                  <c:v>Lowell</c:v>
                </c:pt>
                <c:pt idx="8">
                  <c:v>Middleton</c:v>
                </c:pt>
                <c:pt idx="9">
                  <c:v>Framingham</c:v>
                </c:pt>
              </c:strCache>
            </c:strRef>
          </c:cat>
          <c:val>
            <c:numRef>
              <c:f>'top 10 cities'!$E$3:$E$12</c:f>
              <c:numCache>
                <c:formatCode>0.0</c:formatCode>
                <c:ptCount val="10"/>
                <c:pt idx="0">
                  <c:v>2493.1481837039714</c:v>
                </c:pt>
                <c:pt idx="1">
                  <c:v>2493.1481837039701</c:v>
                </c:pt>
                <c:pt idx="2">
                  <c:v>2493.1481837039714</c:v>
                </c:pt>
                <c:pt idx="3">
                  <c:v>2493.1481837039714</c:v>
                </c:pt>
                <c:pt idx="4">
                  <c:v>2493.1481837039714</c:v>
                </c:pt>
                <c:pt idx="5">
                  <c:v>2493.1481837039714</c:v>
                </c:pt>
                <c:pt idx="6">
                  <c:v>2493.1481837039714</c:v>
                </c:pt>
                <c:pt idx="7">
                  <c:v>2493.1481837039714</c:v>
                </c:pt>
                <c:pt idx="8">
                  <c:v>2493.1481837039714</c:v>
                </c:pt>
                <c:pt idx="9">
                  <c:v>2493.1481837039714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512-4B55-8C69-86EC14E45E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11001360"/>
        <c:axId val="511002016"/>
      </c:lineChart>
      <c:catAx>
        <c:axId val="5110013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11002016"/>
        <c:crosses val="autoZero"/>
        <c:auto val="1"/>
        <c:lblAlgn val="ctr"/>
        <c:lblOffset val="100"/>
        <c:noMultiLvlLbl val="0"/>
      </c:catAx>
      <c:valAx>
        <c:axId val="51100201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Rate per 100,000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1001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400"/>
              <a:t>Percent</a:t>
            </a:r>
            <a:r>
              <a:rPr lang="en-US" sz="1400" baseline="0"/>
              <a:t> of Total Population and Percent of Hospitalizations by Race/Ethnicity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8.0119933284201542E-2"/>
          <c:y val="0.16496911863712202"/>
          <c:w val="0.8597818548543501"/>
          <c:h val="0.6146505478636731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Data!$C$2</c:f>
              <c:strCache>
                <c:ptCount val="1"/>
                <c:pt idx="0">
                  <c:v>% of Pop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Data!$C$4:$C$8</c:f>
              <c:numCache>
                <c:formatCode>0.0%</c:formatCode>
                <c:ptCount val="4"/>
                <c:pt idx="0">
                  <c:v>0.71483917667469898</c:v>
                </c:pt>
                <c:pt idx="1">
                  <c:v>7.2262411738867591E-2</c:v>
                </c:pt>
                <c:pt idx="2">
                  <c:v>0.12217124111013718</c:v>
                </c:pt>
                <c:pt idx="3">
                  <c:v>7.0045794448529194E-2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AFB-4951-9AF9-A3CE9C2685BB}"/>
            </c:ext>
          </c:extLst>
        </c:ser>
        <c:ser>
          <c:idx val="1"/>
          <c:order val="1"/>
          <c:tx>
            <c:strRef>
              <c:f>Data!$M$2</c:f>
              <c:strCache>
                <c:ptCount val="1"/>
                <c:pt idx="0">
                  <c:v>% of Hospitalizations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Data!$M$4:$M$8</c:f>
              <c:numCache>
                <c:formatCode>0.0%</c:formatCode>
                <c:ptCount val="4"/>
                <c:pt idx="0">
                  <c:v>0.5657473848015907</c:v>
                </c:pt>
                <c:pt idx="1">
                  <c:v>0.13287801504279415</c:v>
                </c:pt>
                <c:pt idx="2">
                  <c:v>0.16910175499265151</c:v>
                </c:pt>
                <c:pt idx="3">
                  <c:v>3.665600414973632E-2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AFB-4951-9AF9-A3CE9C2685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6299520"/>
        <c:axId val="336301056"/>
      </c:barChart>
      <c:catAx>
        <c:axId val="3362995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6301056"/>
        <c:crosses val="autoZero"/>
        <c:auto val="1"/>
        <c:lblAlgn val="ctr"/>
        <c:lblOffset val="100"/>
        <c:noMultiLvlLbl val="0"/>
      </c:catAx>
      <c:valAx>
        <c:axId val="33630105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0%" sourceLinked="1"/>
        <c:majorTickMark val="out"/>
        <c:minorTickMark val="none"/>
        <c:tickLblPos val="nextTo"/>
        <c:crossAx val="3362995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1674907877894569"/>
          <c:y val="0.25468177072661463"/>
          <c:w val="0.36251128633268487"/>
          <c:h val="0.17926060357696924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en-US" sz="1400" b="1" i="0" baseline="0">
                <a:effectLst/>
              </a:rPr>
              <a:t>Crude Rate COVID-19 Hospitalizations by Race/Ethnicity</a:t>
            </a:r>
            <a:endParaRPr lang="en-US" sz="1400">
              <a:effectLst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Data!$N$2</c:f>
              <c:strCache>
                <c:ptCount val="1"/>
                <c:pt idx="0">
                  <c:v>Hospitalization Rate
(per 100,000)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Data!$N$4:$N$8</c:f>
              <c:numCache>
                <c:formatCode>0.0</c:formatCode>
                <c:ptCount val="4"/>
                <c:pt idx="0">
                  <c:v>131.40213679312694</c:v>
                </c:pt>
                <c:pt idx="1">
                  <c:v>305.30147210876453</c:v>
                </c:pt>
                <c:pt idx="2">
                  <c:v>229.80916644139123</c:v>
                </c:pt>
                <c:pt idx="3">
                  <c:v>86.886294122290295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4EF-42B5-A051-E36CC359EE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7793408"/>
        <c:axId val="337794944"/>
      </c:barChart>
      <c:catAx>
        <c:axId val="3377934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7794944"/>
        <c:crosses val="autoZero"/>
        <c:auto val="1"/>
        <c:lblAlgn val="ctr"/>
        <c:lblOffset val="100"/>
        <c:noMultiLvlLbl val="0"/>
      </c:catAx>
      <c:valAx>
        <c:axId val="33779494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/>
                  <a:t>Rate</a:t>
                </a:r>
                <a:r>
                  <a:rPr lang="en-US" sz="1400" baseline="0"/>
                  <a:t> per 100,000</a:t>
                </a:r>
                <a:endParaRPr lang="en-US" sz="1400"/>
              </a:p>
            </c:rich>
          </c:tx>
          <c:overlay val="0"/>
        </c:title>
        <c:numFmt formatCode="0.0" sourceLinked="1"/>
        <c:majorTickMark val="out"/>
        <c:minorTickMark val="none"/>
        <c:tickLblPos val="nextTo"/>
        <c:crossAx val="337793408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en-US" sz="1600" b="1" i="0" baseline="0">
                <a:effectLst/>
              </a:rPr>
              <a:t>Age-Adjusted COVID-19 Death Rate by Race/Ethnicity </a:t>
            </a:r>
            <a:endParaRPr lang="en-US" sz="1600">
              <a:effectLst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Data!$W$2</c:f>
              <c:strCache>
                <c:ptCount val="1"/>
                <c:pt idx="0">
                  <c:v>Age-Adjusted Death Rates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Data!$W$4:$W$8</c:f>
              <c:numCache>
                <c:formatCode>General</c:formatCode>
                <c:ptCount val="4"/>
                <c:pt idx="0">
                  <c:v>97.5</c:v>
                </c:pt>
                <c:pt idx="1">
                  <c:v>198.2</c:v>
                </c:pt>
                <c:pt idx="2">
                  <c:v>164.2</c:v>
                </c:pt>
                <c:pt idx="3">
                  <c:v>78.2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2BF-4F0C-889B-FBB769B746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7793408"/>
        <c:axId val="337794944"/>
      </c:barChart>
      <c:catAx>
        <c:axId val="3377934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337794944"/>
        <c:crosses val="autoZero"/>
        <c:auto val="1"/>
        <c:lblAlgn val="ctr"/>
        <c:lblOffset val="100"/>
        <c:noMultiLvlLbl val="0"/>
      </c:catAx>
      <c:valAx>
        <c:axId val="33779494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/>
                  <a:t>Rate</a:t>
                </a:r>
                <a:r>
                  <a:rPr lang="en-US" sz="1400" baseline="0"/>
                  <a:t> per 100,000</a:t>
                </a:r>
                <a:endParaRPr lang="en-US" sz="140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337793408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/>
              <a:t>All Cases </a:t>
            </a:r>
          </a:p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/>
              <a:t>(n=73,721)</a:t>
            </a:r>
            <a:endParaRPr lang="en-US" sz="1600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'Missing by Date'!$B$1</c:f>
              <c:strCache>
                <c:ptCount val="1"/>
                <c:pt idx="0">
                  <c:v>Cases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1.7737420877747444E-2"/>
                  <c:y val="-3.730717770515226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6DE4-4C22-9C9B-73964195F834}"/>
                </c:ext>
              </c:extLst>
            </c:dLbl>
            <c:dLbl>
              <c:idx val="6"/>
              <c:layout>
                <c:manualLayout>
                  <c:x val="0"/>
                  <c:y val="2.73585969837782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DE4-4C22-9C9B-73964195F8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'Missing by Date'!$A$2:$A$10</c:f>
              <c:numCache>
                <c:formatCode>d\-mmm</c:formatCode>
                <c:ptCount val="7"/>
                <c:pt idx="0">
                  <c:v>44153</c:v>
                </c:pt>
                <c:pt idx="1">
                  <c:v>44127</c:v>
                </c:pt>
                <c:pt idx="2">
                  <c:v>44020</c:v>
                </c:pt>
                <c:pt idx="3">
                  <c:v>44000</c:v>
                </c:pt>
                <c:pt idx="4">
                  <c:v>43990</c:v>
                </c:pt>
                <c:pt idx="5">
                  <c:v>43959</c:v>
                </c:pt>
                <c:pt idx="6">
                  <c:v>43929</c:v>
                </c:pt>
              </c:numCache>
            </c:numRef>
          </c:cat>
          <c:val>
            <c:numRef>
              <c:f>'Missing by Date'!$B$2:$B$10</c:f>
              <c:numCache>
                <c:formatCode>0.00%</c:formatCode>
                <c:ptCount val="7"/>
                <c:pt idx="0">
                  <c:v>0.73100000000000009</c:v>
                </c:pt>
                <c:pt idx="1">
                  <c:v>0.74</c:v>
                </c:pt>
                <c:pt idx="2" formatCode="0%">
                  <c:v>0.66600000000000004</c:v>
                </c:pt>
                <c:pt idx="3" formatCode="0%">
                  <c:v>0.63800000000000001</c:v>
                </c:pt>
                <c:pt idx="4" formatCode="0%">
                  <c:v>0.63800000000000001</c:v>
                </c:pt>
                <c:pt idx="5" formatCode="0%">
                  <c:v>0.53</c:v>
                </c:pt>
                <c:pt idx="6" formatCode="0%">
                  <c:v>0.30000000000000004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DE4-4C22-9C9B-73964195F834}"/>
            </c:ext>
          </c:extLst>
        </c:ser>
        <c:ser>
          <c:idx val="1"/>
          <c:order val="1"/>
          <c:tx>
            <c:strRef>
              <c:f>'Missing by Date'!$C$1</c:f>
              <c:strCache>
                <c:ptCount val="1"/>
                <c:pt idx="0">
                  <c:v>Deaths
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9.977299243732949E-3"/>
                  <c:y val="3.4820032524808781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>
                        <a:solidFill>
                          <a:schemeClr val="accent2"/>
                        </a:solidFill>
                      </a:rPr>
                      <a:t>28%</a:t>
                    </a:r>
                    <a:endParaRPr lang="en-US" sz="1050" b="1" dirty="0">
                      <a:solidFill>
                        <a:schemeClr val="accent2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6DE4-4C22-9C9B-73964195F834}"/>
                </c:ext>
              </c:extLst>
            </c:dLbl>
            <c:dLbl>
              <c:idx val="6"/>
              <c:layout>
                <c:manualLayout>
                  <c:x val="0"/>
                  <c:y val="2.23843066230913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DE4-4C22-9C9B-73964195F8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'Missing by Date'!$A$2:$A$10</c:f>
              <c:numCache>
                <c:formatCode>d\-mmm</c:formatCode>
                <c:ptCount val="7"/>
                <c:pt idx="0">
                  <c:v>44153</c:v>
                </c:pt>
                <c:pt idx="1">
                  <c:v>44127</c:v>
                </c:pt>
                <c:pt idx="2">
                  <c:v>44020</c:v>
                </c:pt>
                <c:pt idx="3">
                  <c:v>44000</c:v>
                </c:pt>
                <c:pt idx="4">
                  <c:v>43990</c:v>
                </c:pt>
                <c:pt idx="5">
                  <c:v>43959</c:v>
                </c:pt>
                <c:pt idx="6">
                  <c:v>43929</c:v>
                </c:pt>
              </c:numCache>
            </c:numRef>
          </c:cat>
          <c:val>
            <c:numRef>
              <c:f>'Missing by Date'!$C$2:$C$10</c:f>
              <c:numCache>
                <c:formatCode>0.00%</c:formatCode>
                <c:ptCount val="7"/>
                <c:pt idx="0" formatCode="0.000%">
                  <c:v>0.99399999999999999</c:v>
                </c:pt>
                <c:pt idx="1">
                  <c:v>0.99399999999999999</c:v>
                </c:pt>
                <c:pt idx="2" formatCode="0%">
                  <c:v>0.99099999999999999</c:v>
                </c:pt>
                <c:pt idx="3" formatCode="0%">
                  <c:v>0.97799999999999998</c:v>
                </c:pt>
                <c:pt idx="4" formatCode="0%">
                  <c:v>0.97799999999999998</c:v>
                </c:pt>
                <c:pt idx="5" formatCode="0%">
                  <c:v>0.54</c:v>
                </c:pt>
                <c:pt idx="6" formatCode="0%">
                  <c:v>0.28000000000000003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DE4-4C22-9C9B-73964195F834}"/>
            </c:ext>
          </c:extLst>
        </c:ser>
        <c:ser>
          <c:idx val="2"/>
          <c:order val="2"/>
          <c:tx>
            <c:strRef>
              <c:f>'Missing by Date'!$D$1</c:f>
              <c:strCache>
                <c:ptCount val="1"/>
                <c:pt idx="0">
                  <c:v>Hospitalizations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2.3280364902043528E-2"/>
                  <c:y val="1.74100162624043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600" b="1" i="0" u="none" strike="noStrike" kern="1200" baseline="0">
                        <a:solidFill>
                          <a:schemeClr val="accent3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600" b="1" dirty="0">
                        <a:solidFill>
                          <a:schemeClr val="accent3"/>
                        </a:solidFill>
                      </a:rPr>
                      <a:t>45%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2663554820065565E-2"/>
                      <c:h val="8.9500017233761886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4-6DE4-4C22-9C9B-73964195F834}"/>
                </c:ext>
              </c:extLst>
            </c:dLbl>
            <c:dLbl>
              <c:idx val="6"/>
              <c:layout>
                <c:manualLayout>
                  <c:x val="-4.5030091713355097E-3"/>
                  <c:y val="2.98457421641218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DE4-4C22-9C9B-73964195F8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accent3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'Missing by Date'!$A$2:$A$10</c:f>
              <c:numCache>
                <c:formatCode>d\-mmm</c:formatCode>
                <c:ptCount val="7"/>
                <c:pt idx="0">
                  <c:v>44153</c:v>
                </c:pt>
                <c:pt idx="1">
                  <c:v>44127</c:v>
                </c:pt>
                <c:pt idx="2">
                  <c:v>44020</c:v>
                </c:pt>
                <c:pt idx="3">
                  <c:v>44000</c:v>
                </c:pt>
                <c:pt idx="4">
                  <c:v>43990</c:v>
                </c:pt>
                <c:pt idx="5">
                  <c:v>43959</c:v>
                </c:pt>
                <c:pt idx="6">
                  <c:v>43929</c:v>
                </c:pt>
              </c:numCache>
            </c:numRef>
          </c:cat>
          <c:val>
            <c:numRef>
              <c:f>'Missing by Date'!$D$2:$D$10</c:f>
              <c:numCache>
                <c:formatCode>0.000%</c:formatCode>
                <c:ptCount val="7"/>
                <c:pt idx="0">
                  <c:v>0.88800000000000001</c:v>
                </c:pt>
                <c:pt idx="1">
                  <c:v>0.88300000000000001</c:v>
                </c:pt>
                <c:pt idx="2" formatCode="0%">
                  <c:v>0.85299999999999998</c:v>
                </c:pt>
                <c:pt idx="3" formatCode="0%">
                  <c:v>0.83099999999999996</c:v>
                </c:pt>
                <c:pt idx="4" formatCode="0%">
                  <c:v>0.83099999999999996</c:v>
                </c:pt>
                <c:pt idx="5" formatCode="0%">
                  <c:v>0.64</c:v>
                </c:pt>
                <c:pt idx="6" formatCode="0%">
                  <c:v>0.44999999999999996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DE4-4C22-9C9B-73964195F8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97555592"/>
        <c:axId val="497558872"/>
      </c:lineChart>
      <c:dateAx>
        <c:axId val="497555592"/>
        <c:scaling>
          <c:orientation val="minMax"/>
          <c:max val="44155"/>
        </c:scaling>
        <c:delete val="0"/>
        <c:axPos val="b"/>
        <c:numFmt formatCode="d\-mmm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7558872"/>
        <c:crosses val="autoZero"/>
        <c:auto val="1"/>
        <c:lblOffset val="100"/>
        <c:baseTimeUnit val="days"/>
        <c:majorUnit val="1"/>
        <c:majorTimeUnit val="months"/>
      </c:dateAx>
      <c:valAx>
        <c:axId val="497558872"/>
        <c:scaling>
          <c:orientation val="minMax"/>
          <c:max val="1"/>
        </c:scaling>
        <c:delete val="0"/>
        <c:axPos val="l"/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7555592"/>
        <c:crosses val="autoZero"/>
        <c:crossBetween val="between"/>
        <c:majorUnit val="0.25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1400" b="1" i="0" baseline="0">
                <a:effectLst/>
              </a:rPr>
              <a:t>Crude Rate of COVID-19 Cases by Race/Ethnicity </a:t>
            </a:r>
            <a:endParaRPr lang="en-US" sz="1400">
              <a:effectLst/>
            </a:endParaRP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 sz="1400"/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Data!$G$2</c:f>
              <c:strCache>
                <c:ptCount val="1"/>
                <c:pt idx="0">
                  <c:v>Case Rate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Data!$G$4:$G$8</c:f>
              <c:numCache>
                <c:formatCode>0.0</c:formatCode>
                <c:ptCount val="4"/>
                <c:pt idx="0">
                  <c:v>1256.9144490682418</c:v>
                </c:pt>
                <c:pt idx="1">
                  <c:v>3077.6454189025358</c:v>
                </c:pt>
                <c:pt idx="2">
                  <c:v>5515.0675265466998</c:v>
                </c:pt>
                <c:pt idx="3">
                  <c:v>940.38019746978807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E1-42A7-8331-61EF74B787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7488512"/>
        <c:axId val="337498496"/>
      </c:barChart>
      <c:catAx>
        <c:axId val="3374885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7498496"/>
        <c:crosses val="autoZero"/>
        <c:auto val="1"/>
        <c:lblAlgn val="ctr"/>
        <c:lblOffset val="100"/>
        <c:noMultiLvlLbl val="0"/>
      </c:catAx>
      <c:valAx>
        <c:axId val="33749849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 sz="1200"/>
                </a:pPr>
                <a:r>
                  <a:rPr lang="en-US" sz="1200"/>
                  <a:t>Rate per 100,000</a:t>
                </a:r>
              </a:p>
            </c:rich>
          </c:tx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337488512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400"/>
              <a:t>Percent</a:t>
            </a:r>
            <a:r>
              <a:rPr lang="en-US" sz="1400" baseline="0"/>
              <a:t> of Total Population and Percent of Cases by Race/Ethnicity</a:t>
            </a:r>
          </a:p>
        </c:rich>
      </c:tx>
      <c:layout>
        <c:manualLayout>
          <c:xMode val="edge"/>
          <c:yMode val="edge"/>
          <c:x val="0.16570013457321911"/>
          <c:y val="1.9187434798603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0011910146735412"/>
          <c:y val="0.17359038452676911"/>
          <c:w val="0.86813065370865472"/>
          <c:h val="0.671433560737170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Data!$C$2</c:f>
              <c:strCache>
                <c:ptCount val="1"/>
                <c:pt idx="0">
                  <c:v>% of Pop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Data!$C$4:$C$8</c:f>
              <c:numCache>
                <c:formatCode>0.0%</c:formatCode>
                <c:ptCount val="4"/>
                <c:pt idx="0">
                  <c:v>0.71483917667469898</c:v>
                </c:pt>
                <c:pt idx="1">
                  <c:v>7.2262411738867591E-2</c:v>
                </c:pt>
                <c:pt idx="2">
                  <c:v>0.12217124111013718</c:v>
                </c:pt>
                <c:pt idx="3">
                  <c:v>7.0045794448529194E-2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4B-4F0A-839C-AAC31528AA89}"/>
            </c:ext>
          </c:extLst>
        </c:ser>
        <c:ser>
          <c:idx val="1"/>
          <c:order val="1"/>
          <c:tx>
            <c:strRef>
              <c:f>Data!$E$2</c:f>
              <c:strCache>
                <c:ptCount val="1"/>
                <c:pt idx="0">
                  <c:v>% of Cases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Data!$E$4:$E$8</c:f>
              <c:numCache>
                <c:formatCode>0.0%</c:formatCode>
                <c:ptCount val="4"/>
                <c:pt idx="0">
                  <c:v>0.43713816823213103</c:v>
                </c:pt>
                <c:pt idx="1">
                  <c:v>0.10820210202870212</c:v>
                </c:pt>
                <c:pt idx="2">
                  <c:v>0.32781172526973706</c:v>
                </c:pt>
                <c:pt idx="3">
                  <c:v>3.2047208352246934E-2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4B-4F0A-839C-AAC31528AA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6299520"/>
        <c:axId val="336301056"/>
      </c:barChart>
      <c:catAx>
        <c:axId val="3362995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336301056"/>
        <c:crosses val="autoZero"/>
        <c:auto val="1"/>
        <c:lblAlgn val="ctr"/>
        <c:lblOffset val="100"/>
        <c:noMultiLvlLbl val="0"/>
      </c:catAx>
      <c:valAx>
        <c:axId val="33630105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0%" sourceLinked="1"/>
        <c:majorTickMark val="out"/>
        <c:minorTickMark val="none"/>
        <c:tickLblPos val="nextTo"/>
        <c:crossAx val="3362995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4910538182363862"/>
          <c:y val="0.18822672094545204"/>
          <c:w val="0.18933720993131353"/>
          <c:h val="0.20839417537970095"/>
        </c:manualLayout>
      </c:layout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402570035403902E-2"/>
          <c:y val="6.206366105500391E-2"/>
          <c:w val="0.90142500778908263"/>
          <c:h val="0.80847305935298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'top 10 cities'!$C$47</c:f>
              <c:strCache>
                <c:ptCount val="1"/>
                <c:pt idx="0">
                  <c:v>Rate</c:v>
                </c:pt>
              </c:strCache>
            </c:strRef>
          </c:tx>
          <c:spPr>
            <a:solidFill>
              <a:srgbClr val="002060"/>
            </a:solidFill>
            <a:ln w="0">
              <a:solidFill>
                <a:schemeClr val="tx1"/>
              </a:solidFill>
            </a:ln>
            <a:effectLst/>
          </c:spPr>
          <c:invertIfNegative val="0"/>
          <c:dPt>
            <c:idx val="7"/>
            <c:invertIfNegative val="0"/>
            <c:bubble3D val="0"/>
            <c:spPr>
              <a:solidFill>
                <a:schemeClr val="accent3"/>
              </a:solidFill>
              <a:ln w="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CFE-4F4B-A068-3E7187517EF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'top 10 cities'!$A$3:$A$12</c:f>
              <c:strCache>
                <c:ptCount val="10"/>
                <c:pt idx="0">
                  <c:v>Chelsea</c:v>
                </c:pt>
                <c:pt idx="1">
                  <c:v>Lawrence</c:v>
                </c:pt>
                <c:pt idx="2">
                  <c:v>Everett</c:v>
                </c:pt>
                <c:pt idx="3">
                  <c:v>Lynn</c:v>
                </c:pt>
                <c:pt idx="4">
                  <c:v>Revere</c:v>
                </c:pt>
                <c:pt idx="5">
                  <c:v>Brockton</c:v>
                </c:pt>
                <c:pt idx="6">
                  <c:v>Lowell</c:v>
                </c:pt>
                <c:pt idx="7">
                  <c:v>Fall River</c:v>
                </c:pt>
                <c:pt idx="8">
                  <c:v>Worcester</c:v>
                </c:pt>
                <c:pt idx="9">
                  <c:v>Holyoke</c:v>
                </c:pt>
              </c:strCache>
            </c:strRef>
          </c:cat>
          <c:val>
            <c:numRef>
              <c:f>'top 10 cities'!$C$3:$C$12</c:f>
              <c:numCache>
                <c:formatCode>General</c:formatCode>
                <c:ptCount val="10"/>
                <c:pt idx="0">
                  <c:v>11862.6</c:v>
                </c:pt>
                <c:pt idx="1">
                  <c:v>8815.2999999999993</c:v>
                </c:pt>
                <c:pt idx="2">
                  <c:v>6700.1</c:v>
                </c:pt>
                <c:pt idx="3">
                  <c:v>6606.3</c:v>
                </c:pt>
                <c:pt idx="4">
                  <c:v>6366.1</c:v>
                </c:pt>
                <c:pt idx="5">
                  <c:v>6015.4</c:v>
                </c:pt>
                <c:pt idx="6">
                  <c:v>4646.6000000000004</c:v>
                </c:pt>
                <c:pt idx="7">
                  <c:v>4549.1000000000004</c:v>
                </c:pt>
                <c:pt idx="8">
                  <c:v>4401.3999999999996</c:v>
                </c:pt>
                <c:pt idx="9" formatCode="0.0">
                  <c:v>4327.2068917752003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FE-4F4B-A068-3E7187517E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overlap val="-27"/>
        <c:axId val="511001360"/>
        <c:axId val="511002016"/>
      </c:barChart>
      <c:lineChart>
        <c:grouping val="standard"/>
        <c:varyColors val="0"/>
        <c:ser>
          <c:idx val="1"/>
          <c:order val="1"/>
          <c:tx>
            <c:strRef>
              <c:f>'top 10 cities'!$E$2</c:f>
              <c:strCache>
                <c:ptCount val="1"/>
                <c:pt idx="0">
                  <c:v>MA Total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'top 10 cities'!$A$17:$A$26</c:f>
              <c:strCache>
                <c:ptCount val="10"/>
                <c:pt idx="0">
                  <c:v>Chelsea</c:v>
                </c:pt>
                <c:pt idx="1">
                  <c:v>Lawrence </c:v>
                </c:pt>
                <c:pt idx="2">
                  <c:v>Everett</c:v>
                </c:pt>
                <c:pt idx="3">
                  <c:v>Lynn</c:v>
                </c:pt>
                <c:pt idx="4">
                  <c:v>Revere</c:v>
                </c:pt>
                <c:pt idx="5">
                  <c:v>Brockton</c:v>
                </c:pt>
                <c:pt idx="6">
                  <c:v>Worcester</c:v>
                </c:pt>
                <c:pt idx="7">
                  <c:v>Lowell</c:v>
                </c:pt>
                <c:pt idx="8">
                  <c:v>Middleton</c:v>
                </c:pt>
                <c:pt idx="9">
                  <c:v>Framingham</c:v>
                </c:pt>
              </c:strCache>
            </c:strRef>
          </c:cat>
          <c:val>
            <c:numRef>
              <c:f>'top 10 cities'!$E$3:$E$12</c:f>
              <c:numCache>
                <c:formatCode>0.00</c:formatCode>
                <c:ptCount val="10"/>
                <c:pt idx="0">
                  <c:v>2720.3074703313691</c:v>
                </c:pt>
                <c:pt idx="1">
                  <c:v>2720.30747033137</c:v>
                </c:pt>
                <c:pt idx="2">
                  <c:v>2720.3074703313691</c:v>
                </c:pt>
                <c:pt idx="3">
                  <c:v>2720.3074703313691</c:v>
                </c:pt>
                <c:pt idx="4">
                  <c:v>2720.3074703313691</c:v>
                </c:pt>
                <c:pt idx="5">
                  <c:v>2720.3074703313691</c:v>
                </c:pt>
                <c:pt idx="6">
                  <c:v>2720.3074703313691</c:v>
                </c:pt>
                <c:pt idx="7">
                  <c:v>2720.3074703313691</c:v>
                </c:pt>
                <c:pt idx="8">
                  <c:v>2720.3074703313691</c:v>
                </c:pt>
                <c:pt idx="9">
                  <c:v>2720.3074703313691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CFE-4F4B-A068-3E7187517E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11001360"/>
        <c:axId val="511002016"/>
      </c:lineChart>
      <c:catAx>
        <c:axId val="5110013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11002016"/>
        <c:crosses val="autoZero"/>
        <c:auto val="1"/>
        <c:lblAlgn val="ctr"/>
        <c:lblOffset val="100"/>
        <c:noMultiLvlLbl val="0"/>
      </c:catAx>
      <c:valAx>
        <c:axId val="51100201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Rate per 100,000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1001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en-US" sz="1400" b="1" i="0" baseline="0">
                <a:effectLst/>
              </a:rPr>
              <a:t>Crude Rate COVID-19 Hospitalizations by Race/Ethnicity</a:t>
            </a:r>
            <a:endParaRPr lang="en-US" sz="1400">
              <a:effectLst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Data!$N$2</c:f>
              <c:strCache>
                <c:ptCount val="1"/>
                <c:pt idx="0">
                  <c:v>Hospitalization Rate
(per 100,000)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Data!$N$4:$N$8</c:f>
              <c:numCache>
                <c:formatCode>0.0</c:formatCode>
                <c:ptCount val="4"/>
                <c:pt idx="0">
                  <c:v>138.9521373179154</c:v>
                </c:pt>
                <c:pt idx="1">
                  <c:v>313.84276248005722</c:v>
                </c:pt>
                <c:pt idx="2">
                  <c:v>248.13750486923223</c:v>
                </c:pt>
                <c:pt idx="3">
                  <c:v>92.624068262441554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E3D-413D-9CB9-D9FAA94F98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7793408"/>
        <c:axId val="337794944"/>
      </c:barChart>
      <c:catAx>
        <c:axId val="3377934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7794944"/>
        <c:crosses val="autoZero"/>
        <c:auto val="1"/>
        <c:lblAlgn val="ctr"/>
        <c:lblOffset val="100"/>
        <c:noMultiLvlLbl val="0"/>
      </c:catAx>
      <c:valAx>
        <c:axId val="33779494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 sz="1200"/>
                </a:pPr>
                <a:r>
                  <a:rPr lang="en-US" sz="1400" dirty="0"/>
                  <a:t>Rate</a:t>
                </a:r>
                <a:r>
                  <a:rPr lang="en-US" sz="1400" baseline="0" dirty="0"/>
                  <a:t> per 100,000</a:t>
                </a:r>
                <a:endParaRPr lang="en-US" sz="1400" dirty="0"/>
              </a:p>
            </c:rich>
          </c:tx>
          <c:overlay val="0"/>
        </c:title>
        <c:numFmt formatCode="0.0" sourceLinked="1"/>
        <c:majorTickMark val="out"/>
        <c:minorTickMark val="none"/>
        <c:tickLblPos val="nextTo"/>
        <c:crossAx val="337793408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400"/>
              <a:t>Percent</a:t>
            </a:r>
            <a:r>
              <a:rPr lang="en-US" sz="1400" baseline="0"/>
              <a:t> of Total Population and Percent of Hospitalizations by Race/Ethnicity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8.0119933284201542E-2"/>
          <c:y val="0.16496911863712202"/>
          <c:w val="0.8597818548543501"/>
          <c:h val="0.640184457305561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Data!$C$2</c:f>
              <c:strCache>
                <c:ptCount val="1"/>
                <c:pt idx="0">
                  <c:v>% of Pop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Data!$C$4:$C$8</c:f>
              <c:numCache>
                <c:formatCode>0.0%</c:formatCode>
                <c:ptCount val="4"/>
                <c:pt idx="0">
                  <c:v>0.71483917667469898</c:v>
                </c:pt>
                <c:pt idx="1">
                  <c:v>7.2262411738867591E-2</c:v>
                </c:pt>
                <c:pt idx="2">
                  <c:v>0.12217124111013718</c:v>
                </c:pt>
                <c:pt idx="3">
                  <c:v>7.0045794448529194E-2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C52-46F2-A153-ED192923CB8B}"/>
            </c:ext>
          </c:extLst>
        </c:ser>
        <c:ser>
          <c:idx val="1"/>
          <c:order val="1"/>
          <c:tx>
            <c:strRef>
              <c:f>Data!$M$2</c:f>
              <c:strCache>
                <c:ptCount val="1"/>
                <c:pt idx="0">
                  <c:v>% of Hospitalizations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Data!$M$4:$M$8</c:f>
              <c:numCache>
                <c:formatCode>0.0%</c:formatCode>
                <c:ptCount val="4"/>
                <c:pt idx="0">
                  <c:v>0.5638852672750978</c:v>
                </c:pt>
                <c:pt idx="1">
                  <c:v>0.12874837027379402</c:v>
                </c:pt>
                <c:pt idx="2">
                  <c:v>0.17209908735332463</c:v>
                </c:pt>
                <c:pt idx="3">
                  <c:v>3.6831812255541066E-2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C52-46F2-A153-ED192923CB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6299520"/>
        <c:axId val="336301056"/>
      </c:barChart>
      <c:catAx>
        <c:axId val="3362995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6301056"/>
        <c:crosses val="autoZero"/>
        <c:auto val="1"/>
        <c:lblAlgn val="ctr"/>
        <c:lblOffset val="100"/>
        <c:noMultiLvlLbl val="0"/>
      </c:catAx>
      <c:valAx>
        <c:axId val="33630105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0%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3362995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0443752330214495"/>
          <c:y val="0.16897804537340691"/>
          <c:w val="0.33542602670486388"/>
          <c:h val="0.17926060357696924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en-US" sz="1600" b="1" i="0" baseline="0">
                <a:effectLst/>
              </a:rPr>
              <a:t>Age-Adjusted COVID-19 Death Rate by Race/Ethnicity </a:t>
            </a:r>
            <a:endParaRPr lang="en-US" sz="1600">
              <a:effectLst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Data!$X$2</c:f>
              <c:strCache>
                <c:ptCount val="1"/>
                <c:pt idx="0">
                  <c:v>Age-Adjusted Death Rates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</c:strRef>
          </c:cat>
          <c:val>
            <c:numRef>
              <c:f>Data!$X$4:$X$8</c:f>
              <c:numCache>
                <c:formatCode>0.0</c:formatCode>
                <c:ptCount val="4"/>
                <c:pt idx="0">
                  <c:v>102.7</c:v>
                </c:pt>
                <c:pt idx="1">
                  <c:v>198</c:v>
                </c:pt>
                <c:pt idx="2">
                  <c:v>166.2</c:v>
                </c:pt>
                <c:pt idx="3">
                  <c:v>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33-45AB-B652-72E1DB287A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7793408"/>
        <c:axId val="337794944"/>
      </c:barChart>
      <c:catAx>
        <c:axId val="3377934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337794944"/>
        <c:crosses val="autoZero"/>
        <c:auto val="1"/>
        <c:lblAlgn val="ctr"/>
        <c:lblOffset val="100"/>
        <c:noMultiLvlLbl val="0"/>
      </c:catAx>
      <c:valAx>
        <c:axId val="33779494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/>
                  <a:t>Rate</a:t>
                </a:r>
                <a:r>
                  <a:rPr lang="en-US" sz="1400" baseline="0"/>
                  <a:t> per 100,000</a:t>
                </a:r>
                <a:endParaRPr lang="en-US" sz="1400"/>
              </a:p>
            </c:rich>
          </c:tx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337793408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/>
              <a:t>All Cases </a:t>
            </a:r>
          </a:p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/>
              <a:t>(n=73,721)</a:t>
            </a:r>
            <a:endParaRPr lang="en-US" sz="1600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9033287796305324E-2"/>
          <c:y val="3.4328944088768604E-2"/>
          <c:w val="0.89214369563874263"/>
          <c:h val="0.83358281974256032"/>
        </c:manualLayout>
      </c:layout>
      <c:lineChart>
        <c:grouping val="standard"/>
        <c:varyColors val="0"/>
        <c:ser>
          <c:idx val="0"/>
          <c:order val="0"/>
          <c:tx>
            <c:strRef>
              <c:f>'Missing by Date'!$B$1</c:f>
              <c:strCache>
                <c:ptCount val="1"/>
                <c:pt idx="0">
                  <c:v>Cases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1.7436791630340016E-2"/>
                  <c:y val="-4.05511038700959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9AA-4D93-AAD6-C5D6A1597318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D9AA-4D93-AAD6-C5D6A159731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('Missing by Date'!$A$2:$A$3,'Missing by Date'!$A$5,'Missing by Date'!$A$7:$A$11)</c:f>
              <c:numCache>
                <c:formatCode>mmm</c:formatCode>
                <c:ptCount val="8"/>
                <c:pt idx="0">
                  <c:v>44195</c:v>
                </c:pt>
                <c:pt idx="1">
                  <c:v>44153</c:v>
                </c:pt>
                <c:pt idx="2">
                  <c:v>44043</c:v>
                </c:pt>
                <c:pt idx="3">
                  <c:v>44013</c:v>
                </c:pt>
                <c:pt idx="4">
                  <c:v>44000</c:v>
                </c:pt>
                <c:pt idx="5">
                  <c:v>43990</c:v>
                </c:pt>
                <c:pt idx="6">
                  <c:v>43959</c:v>
                </c:pt>
                <c:pt idx="7">
                  <c:v>43929</c:v>
                </c:pt>
              </c:numCache>
              <c:extLst/>
            </c:numRef>
          </c:cat>
          <c:val>
            <c:numRef>
              <c:f>('Missing by Date'!$B$2:$B$3,'Missing by Date'!$B$5,'Missing by Date'!$B$7:$B$11)</c:f>
              <c:numCache>
                <c:formatCode>0%</c:formatCode>
                <c:ptCount val="8"/>
                <c:pt idx="0">
                  <c:v>0.73599999999999999</c:v>
                </c:pt>
                <c:pt idx="1">
                  <c:v>0.73100000000000009</c:v>
                </c:pt>
                <c:pt idx="2">
                  <c:v>0.67599999999999993</c:v>
                </c:pt>
                <c:pt idx="3">
                  <c:v>0.66</c:v>
                </c:pt>
                <c:pt idx="4">
                  <c:v>0.63800000000000001</c:v>
                </c:pt>
                <c:pt idx="5">
                  <c:v>0.63800000000000001</c:v>
                </c:pt>
                <c:pt idx="6">
                  <c:v>0.53</c:v>
                </c:pt>
                <c:pt idx="7">
                  <c:v>0.30000000000000004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0-D9AA-4D93-AAD6-C5D6A1597318}"/>
            </c:ext>
          </c:extLst>
        </c:ser>
        <c:ser>
          <c:idx val="1"/>
          <c:order val="1"/>
          <c:tx>
            <c:strRef>
              <c:f>'Missing by Date'!$C$1</c:f>
              <c:strCache>
                <c:ptCount val="1"/>
                <c:pt idx="0">
                  <c:v>Deaths
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1.3949433304272025E-2"/>
                  <c:y val="2.02755519350479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D9AA-4D93-AAD6-C5D6A1597318}"/>
                </c:ext>
              </c:extLst>
            </c:dLbl>
            <c:dLbl>
              <c:idx val="7"/>
              <c:layout>
                <c:manualLayout>
                  <c:x val="0"/>
                  <c:y val="-1.4520084299565344E-18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99.5%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D9AA-4D93-AAD6-C5D6A159731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('Missing by Date'!$A$2:$A$3,'Missing by Date'!$A$5,'Missing by Date'!$A$7:$A$11)</c:f>
              <c:numCache>
                <c:formatCode>mmm</c:formatCode>
                <c:ptCount val="8"/>
                <c:pt idx="0">
                  <c:v>44195</c:v>
                </c:pt>
                <c:pt idx="1">
                  <c:v>44153</c:v>
                </c:pt>
                <c:pt idx="2">
                  <c:v>44043</c:v>
                </c:pt>
                <c:pt idx="3">
                  <c:v>44013</c:v>
                </c:pt>
                <c:pt idx="4">
                  <c:v>44000</c:v>
                </c:pt>
                <c:pt idx="5">
                  <c:v>43990</c:v>
                </c:pt>
                <c:pt idx="6">
                  <c:v>43959</c:v>
                </c:pt>
                <c:pt idx="7">
                  <c:v>43929</c:v>
                </c:pt>
              </c:numCache>
              <c:extLst/>
            </c:numRef>
          </c:cat>
          <c:val>
            <c:numRef>
              <c:f>('Missing by Date'!$C$2:$C$3,'Missing by Date'!$C$5,'Missing by Date'!$C$7:$C$11)</c:f>
              <c:numCache>
                <c:formatCode>0%</c:formatCode>
                <c:ptCount val="8"/>
                <c:pt idx="0" formatCode="0.0%">
                  <c:v>0.995</c:v>
                </c:pt>
                <c:pt idx="1">
                  <c:v>0.99399999999999999</c:v>
                </c:pt>
                <c:pt idx="2">
                  <c:v>0.99299999999999999</c:v>
                </c:pt>
                <c:pt idx="3">
                  <c:v>0.99</c:v>
                </c:pt>
                <c:pt idx="4">
                  <c:v>0.97799999999999998</c:v>
                </c:pt>
                <c:pt idx="5">
                  <c:v>0.97799999999999998</c:v>
                </c:pt>
                <c:pt idx="6">
                  <c:v>0.54</c:v>
                </c:pt>
                <c:pt idx="7">
                  <c:v>0.28000000000000003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D9AA-4D93-AAD6-C5D6A1597318}"/>
            </c:ext>
          </c:extLst>
        </c:ser>
        <c:ser>
          <c:idx val="2"/>
          <c:order val="2"/>
          <c:tx>
            <c:strRef>
              <c:f>'Missing by Date'!$D$1</c:f>
              <c:strCache>
                <c:ptCount val="1"/>
                <c:pt idx="0">
                  <c:v>Hospitalizations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1.6274338854984027E-2"/>
                  <c:y val="3.29477718944528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9AA-4D93-AAD6-C5D6A1597318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9AA-4D93-AAD6-C5D6A159731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('Missing by Date'!$A$2:$A$3,'Missing by Date'!$A$5,'Missing by Date'!$A$7:$A$11)</c:f>
              <c:numCache>
                <c:formatCode>mmm</c:formatCode>
                <c:ptCount val="8"/>
                <c:pt idx="0">
                  <c:v>44195</c:v>
                </c:pt>
                <c:pt idx="1">
                  <c:v>44153</c:v>
                </c:pt>
                <c:pt idx="2">
                  <c:v>44043</c:v>
                </c:pt>
                <c:pt idx="3">
                  <c:v>44013</c:v>
                </c:pt>
                <c:pt idx="4">
                  <c:v>44000</c:v>
                </c:pt>
                <c:pt idx="5">
                  <c:v>43990</c:v>
                </c:pt>
                <c:pt idx="6">
                  <c:v>43959</c:v>
                </c:pt>
                <c:pt idx="7">
                  <c:v>43929</c:v>
                </c:pt>
              </c:numCache>
              <c:extLst/>
            </c:numRef>
          </c:cat>
          <c:val>
            <c:numRef>
              <c:f>('Missing by Date'!$D$2:$D$3,'Missing by Date'!$D$5,'Missing by Date'!$D$7:$D$11)</c:f>
              <c:numCache>
                <c:formatCode>0%</c:formatCode>
                <c:ptCount val="8"/>
                <c:pt idx="0">
                  <c:v>0.89580000000000004</c:v>
                </c:pt>
                <c:pt idx="1">
                  <c:v>0.88800000000000001</c:v>
                </c:pt>
                <c:pt idx="2">
                  <c:v>0.86199999999999999</c:v>
                </c:pt>
                <c:pt idx="3">
                  <c:v>0.85</c:v>
                </c:pt>
                <c:pt idx="4">
                  <c:v>0.83099999999999996</c:v>
                </c:pt>
                <c:pt idx="5">
                  <c:v>0.83099999999999996</c:v>
                </c:pt>
                <c:pt idx="6">
                  <c:v>0.64</c:v>
                </c:pt>
                <c:pt idx="7">
                  <c:v>0.44999999999999996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2-D9AA-4D93-AAD6-C5D6A15973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97555592"/>
        <c:axId val="497558872"/>
      </c:lineChart>
      <c:dateAx>
        <c:axId val="497555592"/>
        <c:scaling>
          <c:orientation val="minMax"/>
          <c:max val="44195"/>
        </c:scaling>
        <c:delete val="0"/>
        <c:axPos val="b"/>
        <c:numFmt formatCode="mmm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7558872"/>
        <c:crosses val="autoZero"/>
        <c:auto val="1"/>
        <c:lblOffset val="100"/>
        <c:baseTimeUnit val="days"/>
        <c:majorUnit val="1"/>
        <c:majorTimeUnit val="months"/>
      </c:dateAx>
      <c:valAx>
        <c:axId val="497558872"/>
        <c:scaling>
          <c:orientation val="minMax"/>
          <c:max val="1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7555592"/>
        <c:crosses val="autoZero"/>
        <c:crossBetween val="between"/>
        <c:majorUnit val="0.25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400"/>
              <a:t>Percent</a:t>
            </a:r>
            <a:r>
              <a:rPr lang="en-US" sz="1400" baseline="0"/>
              <a:t> of Total Population and Percent of Cases by Race/Ethnicity</a:t>
            </a:r>
          </a:p>
        </c:rich>
      </c:tx>
      <c:layout>
        <c:manualLayout>
          <c:xMode val="edge"/>
          <c:yMode val="edge"/>
          <c:x val="0.15753760041117551"/>
          <c:y val="9.9583995048506038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9628452604844736E-2"/>
          <c:y val="0.18018900571784641"/>
          <c:w val="0.87857781735873752"/>
          <c:h val="0.63502701052506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Data!$C$2</c:f>
              <c:strCache>
                <c:ptCount val="1"/>
                <c:pt idx="0">
                  <c:v>% of Pop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Data!$C$4:$C$8</c:f>
              <c:numCache>
                <c:formatCode>0.0%</c:formatCode>
                <c:ptCount val="4"/>
                <c:pt idx="0">
                  <c:v>0.71483917667469898</c:v>
                </c:pt>
                <c:pt idx="1">
                  <c:v>7.2262411738867591E-2</c:v>
                </c:pt>
                <c:pt idx="2">
                  <c:v>0.12217124111013718</c:v>
                </c:pt>
                <c:pt idx="3">
                  <c:v>7.0045794448529194E-2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CF33-422C-A4DF-ED5EAD0DCB16}"/>
            </c:ext>
          </c:extLst>
        </c:ser>
        <c:ser>
          <c:idx val="1"/>
          <c:order val="1"/>
          <c:tx>
            <c:strRef>
              <c:f>Data!$E$2</c:f>
              <c:strCache>
                <c:ptCount val="1"/>
                <c:pt idx="0">
                  <c:v>% of Cases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Data!$E$4:$E$8</c:f>
              <c:numCache>
                <c:formatCode>0.0%</c:formatCode>
                <c:ptCount val="4"/>
                <c:pt idx="0">
                  <c:v>0.47118204584573786</c:v>
                </c:pt>
                <c:pt idx="1">
                  <c:v>8.8123397873927908E-2</c:v>
                </c:pt>
                <c:pt idx="2">
                  <c:v>0.30510020906129265</c:v>
                </c:pt>
                <c:pt idx="3">
                  <c:v>3.3630796279743219E-2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CF33-422C-A4DF-ED5EAD0DCB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6299520"/>
        <c:axId val="336301056"/>
      </c:barChart>
      <c:catAx>
        <c:axId val="3362995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6301056"/>
        <c:crosses val="autoZero"/>
        <c:auto val="1"/>
        <c:lblAlgn val="ctr"/>
        <c:lblOffset val="100"/>
        <c:noMultiLvlLbl val="0"/>
      </c:catAx>
      <c:valAx>
        <c:axId val="33630105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0%" sourceLinked="1"/>
        <c:majorTickMark val="out"/>
        <c:minorTickMark val="none"/>
        <c:tickLblPos val="nextTo"/>
        <c:crossAx val="3362995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0194293550610163"/>
          <c:y val="0.10002781033352537"/>
          <c:w val="0.43343228144531898"/>
          <c:h val="0.14328751598310052"/>
        </c:manualLayout>
      </c:layout>
      <c:overlay val="0"/>
      <c:txPr>
        <a:bodyPr/>
        <a:lstStyle/>
        <a:p>
          <a:pPr>
            <a:defRPr sz="110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externalData r:id="rId1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1400" b="1" i="0" baseline="0">
                <a:effectLst/>
              </a:rPr>
              <a:t>Crude Rate of COVID-19 Cases by Race/Ethnicity </a:t>
            </a:r>
            <a:endParaRPr lang="en-US" sz="1400">
              <a:effectLst/>
            </a:endParaRP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 sz="1400"/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Data!$G$2</c:f>
              <c:strCache>
                <c:ptCount val="1"/>
                <c:pt idx="0">
                  <c:v>Case Rate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Data!$A$4:$A$7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Data!$G$4:$G$7</c:f>
              <c:numCache>
                <c:formatCode>0.0</c:formatCode>
                <c:ptCount val="4"/>
                <c:pt idx="0">
                  <c:v>2561.4782365548958</c:v>
                </c:pt>
                <c:pt idx="1">
                  <c:v>4739.0257134488638</c:v>
                </c:pt>
                <c:pt idx="2">
                  <c:v>9704.7377081929226</c:v>
                </c:pt>
                <c:pt idx="3">
                  <c:v>1865.8011980741819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3077-4C1E-87CF-156A9E3B54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7488512"/>
        <c:axId val="337498496"/>
      </c:barChart>
      <c:catAx>
        <c:axId val="3374885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7498496"/>
        <c:crosses val="autoZero"/>
        <c:auto val="1"/>
        <c:lblAlgn val="ctr"/>
        <c:lblOffset val="100"/>
        <c:noMultiLvlLbl val="0"/>
      </c:catAx>
      <c:valAx>
        <c:axId val="33749849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Rate per 100,000</a:t>
                </a:r>
              </a:p>
            </c:rich>
          </c:tx>
          <c:overlay val="0"/>
        </c:title>
        <c:numFmt formatCode="0.0" sourceLinked="1"/>
        <c:majorTickMark val="out"/>
        <c:minorTickMark val="none"/>
        <c:tickLblPos val="nextTo"/>
        <c:crossAx val="337488512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9030210303865815E-2"/>
          <c:y val="0.1024613827262378"/>
          <c:w val="0.88778236020957968"/>
          <c:h val="0.8127982079062596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'top 10 cities'!$C$63</c:f>
              <c:strCache>
                <c:ptCount val="1"/>
                <c:pt idx="0">
                  <c:v>Rate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 w="0">
              <a:solidFill>
                <a:schemeClr val="tx1"/>
              </a:solidFill>
            </a:ln>
            <a:effectLst/>
          </c:spPr>
          <c:invertIfNegative val="0"/>
          <c:dPt>
            <c:idx val="6"/>
            <c:invertIfNegative val="0"/>
            <c:bubble3D val="0"/>
            <c:spPr>
              <a:solidFill>
                <a:schemeClr val="accent3"/>
              </a:solidFill>
              <a:ln w="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2A55-46C8-9AFF-36EA824DBF7B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3"/>
              </a:solidFill>
              <a:ln w="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2A55-46C8-9AFF-36EA824DBF7B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3"/>
              </a:solidFill>
              <a:ln w="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A55-46C8-9AFF-36EA824DBF7B}"/>
              </c:ext>
            </c:extLst>
          </c:dPt>
          <c:dLbls>
            <c:dLbl>
              <c:idx val="8"/>
              <c:layout>
                <c:manualLayout>
                  <c:x val="0"/>
                  <c:y val="-3.907896720751547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A55-46C8-9AFF-36EA824DBF7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('top 10 cities'!$A$3:$A$7,'top 10 cities'!$A$9:$A$13)</c:f>
              <c:strCache>
                <c:ptCount val="10"/>
                <c:pt idx="0">
                  <c:v>Chelsea</c:v>
                </c:pt>
                <c:pt idx="1">
                  <c:v>Lawrence</c:v>
                </c:pt>
                <c:pt idx="2">
                  <c:v>Revere</c:v>
                </c:pt>
                <c:pt idx="3">
                  <c:v>Lynn</c:v>
                </c:pt>
                <c:pt idx="4">
                  <c:v>Everett</c:v>
                </c:pt>
                <c:pt idx="5">
                  <c:v>Lowell</c:v>
                </c:pt>
                <c:pt idx="6">
                  <c:v>Middleton</c:v>
                </c:pt>
                <c:pt idx="7">
                  <c:v>Fall River</c:v>
                </c:pt>
                <c:pt idx="8">
                  <c:v>Brockton</c:v>
                </c:pt>
                <c:pt idx="9">
                  <c:v>Metheun</c:v>
                </c:pt>
              </c:strCache>
              <c:extLst/>
            </c:strRef>
          </c:cat>
          <c:val>
            <c:numRef>
              <c:f>('top 10 cities'!$C$3:$C$7,'top 10 cities'!$C$9:$C$13)</c:f>
              <c:numCache>
                <c:formatCode>General</c:formatCode>
                <c:ptCount val="10"/>
                <c:pt idx="0">
                  <c:v>16471.7</c:v>
                </c:pt>
                <c:pt idx="1">
                  <c:v>15191.2</c:v>
                </c:pt>
                <c:pt idx="2">
                  <c:v>10923.2</c:v>
                </c:pt>
                <c:pt idx="3">
                  <c:v>10890.6</c:v>
                </c:pt>
                <c:pt idx="4">
                  <c:v>10870.2</c:v>
                </c:pt>
                <c:pt idx="5">
                  <c:v>9018.6</c:v>
                </c:pt>
                <c:pt idx="6">
                  <c:v>8770</c:v>
                </c:pt>
                <c:pt idx="7">
                  <c:v>8734.7999999999993</c:v>
                </c:pt>
                <c:pt idx="8">
                  <c:v>8647.5</c:v>
                </c:pt>
                <c:pt idx="9">
                  <c:v>8435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2A55-46C8-9AFF-36EA824DBF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overlap val="-27"/>
        <c:axId val="511001360"/>
        <c:axId val="511002016"/>
      </c:barChart>
      <c:catAx>
        <c:axId val="5110013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11002016"/>
        <c:crosses val="autoZero"/>
        <c:auto val="1"/>
        <c:lblAlgn val="ctr"/>
        <c:lblOffset val="100"/>
        <c:noMultiLvlLbl val="0"/>
      </c:catAx>
      <c:valAx>
        <c:axId val="51100201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Rate per 100,000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1001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400"/>
              <a:t>Percent</a:t>
            </a:r>
            <a:r>
              <a:rPr lang="en-US" sz="1400" baseline="0"/>
              <a:t> of Total Population and Percent of Hospitalizations by Race/Ethnicity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8.7807619818344576E-2"/>
          <c:y val="0.1767902781310306"/>
          <c:w val="0.8597818548543501"/>
          <c:h val="0.6146505478636731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Data!$C$2</c:f>
              <c:strCache>
                <c:ptCount val="1"/>
                <c:pt idx="0">
                  <c:v>% of Pop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Data!$C$4:$C$8</c:f>
              <c:numCache>
                <c:formatCode>0.0%</c:formatCode>
                <c:ptCount val="4"/>
                <c:pt idx="0">
                  <c:v>0.71483917667469898</c:v>
                </c:pt>
                <c:pt idx="1">
                  <c:v>7.2262411738867591E-2</c:v>
                </c:pt>
                <c:pt idx="2">
                  <c:v>0.12217124111013718</c:v>
                </c:pt>
                <c:pt idx="3">
                  <c:v>7.0045794448529194E-2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4393-4626-9F44-EAC6469E541A}"/>
            </c:ext>
          </c:extLst>
        </c:ser>
        <c:ser>
          <c:idx val="1"/>
          <c:order val="1"/>
          <c:tx>
            <c:strRef>
              <c:f>Data!$M$2</c:f>
              <c:strCache>
                <c:ptCount val="1"/>
                <c:pt idx="0">
                  <c:v>% of Hospitalizations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Data!$M$4:$M$8</c:f>
              <c:numCache>
                <c:formatCode>0.0%</c:formatCode>
                <c:ptCount val="4"/>
                <c:pt idx="0">
                  <c:v>0.57014076693710558</c:v>
                </c:pt>
                <c:pt idx="1">
                  <c:v>0.11635808889813466</c:v>
                </c:pt>
                <c:pt idx="2">
                  <c:v>0.17100062408986894</c:v>
                </c:pt>
                <c:pt idx="3">
                  <c:v>3.9248318424519799E-2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4393-4626-9F44-EAC6469E54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6299520"/>
        <c:axId val="336301056"/>
      </c:barChart>
      <c:catAx>
        <c:axId val="3362995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6301056"/>
        <c:crosses val="autoZero"/>
        <c:auto val="1"/>
        <c:lblAlgn val="ctr"/>
        <c:lblOffset val="100"/>
        <c:noMultiLvlLbl val="0"/>
      </c:catAx>
      <c:valAx>
        <c:axId val="33630105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0%" sourceLinked="1"/>
        <c:majorTickMark val="out"/>
        <c:minorTickMark val="none"/>
        <c:tickLblPos val="nextTo"/>
        <c:crossAx val="3362995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1428670862135248"/>
          <c:y val="0.20148635337531409"/>
          <c:w val="0.26648172947041049"/>
          <c:h val="0.23836664484708411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externalData r:id="rId1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en-US" sz="1400" b="1" i="0" baseline="0">
                <a:effectLst/>
              </a:rPr>
              <a:t>Crude Rate COVID-19 Hospitalizations by Race/Ethnicity</a:t>
            </a:r>
            <a:endParaRPr lang="en-US" sz="1400">
              <a:effectLst/>
            </a:endParaRP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464891877354246"/>
          <c:y val="0.16042116991280467"/>
          <c:w val="0.82655828806518306"/>
          <c:h val="0.66797359217734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Data!$N$2</c:f>
              <c:strCache>
                <c:ptCount val="1"/>
                <c:pt idx="0">
                  <c:v>Hospitalization Rate
(per 100,000)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Data!$A$4:$A$8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Data!$N$4:$N$8</c:f>
              <c:numCache>
                <c:formatCode>0.0</c:formatCode>
                <c:ptCount val="4"/>
                <c:pt idx="0">
                  <c:v>165.09602211385845</c:v>
                </c:pt>
                <c:pt idx="1">
                  <c:v>333.30895914021266</c:v>
                </c:pt>
                <c:pt idx="2">
                  <c:v>289.72873437856379</c:v>
                </c:pt>
                <c:pt idx="3">
                  <c:v>115.98500583305733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D312-44C9-B881-816A1C3B47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7793408"/>
        <c:axId val="337794944"/>
      </c:barChart>
      <c:catAx>
        <c:axId val="3377934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7794944"/>
        <c:crosses val="autoZero"/>
        <c:auto val="1"/>
        <c:lblAlgn val="ctr"/>
        <c:lblOffset val="100"/>
        <c:noMultiLvlLbl val="0"/>
      </c:catAx>
      <c:valAx>
        <c:axId val="33779494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Rate</a:t>
                </a:r>
                <a:r>
                  <a:rPr lang="en-US" baseline="0"/>
                  <a:t> per 100,000</a:t>
                </a:r>
                <a:endParaRPr lang="en-US"/>
              </a:p>
            </c:rich>
          </c:tx>
          <c:overlay val="0"/>
        </c:title>
        <c:numFmt formatCode="0.0" sourceLinked="1"/>
        <c:majorTickMark val="out"/>
        <c:minorTickMark val="none"/>
        <c:tickLblPos val="nextTo"/>
        <c:crossAx val="337793408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en-US" sz="1400" b="1" i="0" baseline="0">
                <a:effectLst/>
              </a:rPr>
              <a:t>Age-Adjusted COVID-19 Death Rate by Race/Ethnicity </a:t>
            </a:r>
            <a:endParaRPr lang="en-US" sz="1400">
              <a:effectLst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Data!$Y$2</c:f>
              <c:strCache>
                <c:ptCount val="1"/>
                <c:pt idx="0">
                  <c:v>Age-Adjusted Death Rates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Data!$A$4:$A$7</c:f>
              <c:strCache>
                <c:ptCount val="4"/>
                <c:pt idx="0">
                  <c:v>White  Non- Hispanic</c:v>
                </c:pt>
                <c:pt idx="1">
                  <c:v>Black or African American - Non-Hispanic</c:v>
                </c:pt>
                <c:pt idx="2">
                  <c:v>Hispanic</c:v>
                </c:pt>
                <c:pt idx="3">
                  <c:v>Asian Non-Hispanic</c:v>
                </c:pt>
              </c:strCache>
              <c:extLst/>
            </c:strRef>
          </c:cat>
          <c:val>
            <c:numRef>
              <c:f>Data!$Y$4:$Y$7</c:f>
              <c:numCache>
                <c:formatCode>0.0</c:formatCode>
                <c:ptCount val="4"/>
                <c:pt idx="0">
                  <c:v>119.3</c:v>
                </c:pt>
                <c:pt idx="1">
                  <c:v>216.4</c:v>
                </c:pt>
                <c:pt idx="2">
                  <c:v>206.5</c:v>
                </c:pt>
                <c:pt idx="3">
                  <c:v>92.4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15F1-43AE-8B7D-4FD4C78E3B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7793408"/>
        <c:axId val="337794944"/>
      </c:barChart>
      <c:catAx>
        <c:axId val="3377934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337794944"/>
        <c:crosses val="autoZero"/>
        <c:auto val="1"/>
        <c:lblAlgn val="ctr"/>
        <c:lblOffset val="100"/>
        <c:noMultiLvlLbl val="0"/>
      </c:catAx>
      <c:valAx>
        <c:axId val="33779494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 sz="1200"/>
                </a:pPr>
                <a:r>
                  <a:rPr lang="en-US" sz="1200"/>
                  <a:t>Rate</a:t>
                </a:r>
                <a:r>
                  <a:rPr lang="en-US" sz="1200" baseline="0"/>
                  <a:t> per 100,000</a:t>
                </a:r>
                <a:endParaRPr lang="en-US" sz="1200"/>
              </a:p>
            </c:rich>
          </c:tx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337793408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0B6837-9D2E-4523-BAA1-A0EF74EA928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722BC6-EA45-4099-8036-15E6E608D2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80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81FFCF-AD21-42CE-9D31-2AE6099C0BEC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809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CBBDB-52D0-FE4C-8729-D7393D454E1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7445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CBBDB-52D0-FE4C-8729-D7393D454E1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8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CBBDB-52D0-FE4C-8729-D7393D454E1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397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9138" y="1162050"/>
            <a:ext cx="5573712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CBBDB-52D0-FE4C-8729-D7393D454E1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397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81FFCF-AD21-42CE-9D31-2AE6099C0BEC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8095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CBBDB-52D0-FE4C-8729-D7393D454E10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7445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CBBDB-52D0-FE4C-8729-D7393D454E10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8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CBBDB-52D0-FE4C-8729-D7393D454E10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3976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9138" y="1162050"/>
            <a:ext cx="5573712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CBBDB-52D0-FE4C-8729-D7393D454E10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3976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1FFCF-AD21-42CE-9D31-2AE6099C0BE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43028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4CBBDB-52D0-FE4C-8729-D7393D454E1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94808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4CBBDB-52D0-FE4C-8729-D7393D454E1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304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9138" y="1162050"/>
            <a:ext cx="5573712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4CBBDB-52D0-FE4C-8729-D7393D454E1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84909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1FFCF-AD21-42CE-9D31-2AE6099C0BE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43028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4CBBDB-52D0-FE4C-8729-D7393D454E1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94808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4CBBDB-52D0-FE4C-8729-D7393D454E1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304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9138" y="1162050"/>
            <a:ext cx="5573712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4CBBDB-52D0-FE4C-8729-D7393D454E1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84909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1FFCF-AD21-42CE-9D31-2AE6099C0BE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08280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4CBBDB-52D0-FE4C-8729-D7393D454E1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949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Top 10 cities that had below state average testing rate from 7/9 to 7/22 were Brockton, Danvers, Randolph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4CBBDB-52D0-FE4C-8729-D7393D454E1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304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CBBDB-52D0-FE4C-8729-D7393D454E10}" type="slidenum">
              <a:rPr lang="en-US" smtClean="0"/>
              <a:pPr/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6224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9138" y="1162050"/>
            <a:ext cx="5573712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4CBBDB-52D0-FE4C-8729-D7393D454E1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2399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B8F5B-9B9A-4BD3-8524-0AB5B7771E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DDE057-F066-41C1-89B2-4A9A91394E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F9D63A-653C-4122-B4F5-EF4B3E9AC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0D119-02A9-4D71-90E5-AB7EF30EE12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8B6367-FBB5-43E2-B364-F351F18C1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5B16EC-3FD3-4ECA-8033-F507196A3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0A74-A1C5-47A6-80AD-B09FF35A5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692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76B20-1922-4A7C-9DA2-04302C913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8E622-C324-4199-A596-5EFA38668D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B37A06-9A00-42F7-ABE8-BE264FFBF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0D119-02A9-4D71-90E5-AB7EF30EE12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299510-47C4-4B11-A8A1-BD13C8FFB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06FD05-A715-42E8-815C-E370A8FAC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0A74-A1C5-47A6-80AD-B09FF35A5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623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C76AB-C1E6-41F6-B4F2-93DEDEB27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5D0DE5-4EDF-49E9-B71E-FD3BDA8EBD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691A3-010C-4961-B0C8-4B73B48EC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0D119-02A9-4D71-90E5-AB7EF30EE12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34EECC-93B5-4EF2-9DAF-767075EEA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E8ADAA-D4EB-4B49-B063-A19FF730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0A74-A1C5-47A6-80AD-B09FF35A5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105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AC7E2-ACFD-41DF-BFE8-8A0D94F4F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642D5E-1FE8-4123-BBF2-71767C0B04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1824EC-4294-4D29-93C7-6E6BCC27E9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99F487-F3E7-49A7-B69D-D74DFE756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0D119-02A9-4D71-90E5-AB7EF30EE12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EE68E-5CCA-4B8D-8561-FD17EDE6E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81AB4B-6D69-4892-9928-60D863869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0A74-A1C5-47A6-80AD-B09FF35A5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330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9F6D8-F9B6-411B-88D0-178CE263B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CEB5E9-B331-4DBC-9C24-D7C485936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102061-FD80-46AB-8B30-10914A93AA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110595-F3ED-459C-A0D6-DDE805C325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6FBFB6-1CE1-4EC4-902E-AFF0DFB3C7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C954F6-BC66-4022-8CAC-EBF877889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0D119-02A9-4D71-90E5-AB7EF30EE12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9D6A52-C42E-4A71-A7D0-596D47907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9992CF-3EBB-4AE3-8258-6ED1B399D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0A74-A1C5-47A6-80AD-B09FF35A5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072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3995B-A5C4-44C5-B792-1F980C064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B103ED-95F9-42A1-AD1F-5793E7F5F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0D119-02A9-4D71-90E5-AB7EF30EE12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44000F-C86D-4089-826F-EF56E697E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2A352B-627A-41B9-9292-F766910A2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0A74-A1C5-47A6-80AD-B09FF35A5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524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6EBF87-A083-4F89-91C2-1B2D5930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0D119-02A9-4D71-90E5-AB7EF30EE12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3B7CB2-34CE-4846-A4A7-40FB79FB3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FCBBEB-E38B-4D5D-8A76-80A159EDA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0A74-A1C5-47A6-80AD-B09FF35A5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244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A81CD-5D76-4452-B4E6-402FFCEA0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C2540F-3133-405B-BE0E-2A7F32AD5E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7D8349-8B76-4E44-9296-105652260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367D42-2D64-44CE-91D0-8FE066885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0D119-02A9-4D71-90E5-AB7EF30EE12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6DF0C9-8768-418A-BD69-E96DA19E4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0A3C42-66ED-4ABD-B425-9CE7D59C9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0A74-A1C5-47A6-80AD-B09FF35A5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89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DADE5-13C7-48D9-9FCF-71C4A1C94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E2480A-3D9F-46B8-B0E8-20149FC208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8844FD-E86F-4F61-A578-74E6CA9093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075072-3758-4A7F-86EF-6A9EDB138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0D119-02A9-4D71-90E5-AB7EF30EE12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58D2F-FC33-4610-A93C-B0F8FEDF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0D4576-4813-4B07-AE3D-80FE04EFD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0A74-A1C5-47A6-80AD-B09FF35A5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535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32FC5-A222-47B4-867B-EE6A16287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315E07-5C5A-4B1D-8669-2726EA14D2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FA8CB6-4A4F-43B3-81C1-F14816761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0D119-02A9-4D71-90E5-AB7EF30EE12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F5AF71-BE4F-4C65-8154-331382163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19847C-EAD9-481F-8B82-5978BB110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0A74-A1C5-47A6-80AD-B09FF35A5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63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2065B9-E18C-4E55-B25C-AE505B8E40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D35AAE-EB78-49B3-AB38-4A33CECEC5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D4DCA5-1231-4D8B-82B0-5B60F446F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0D119-02A9-4D71-90E5-AB7EF30EE12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EB864B-17D8-4A5B-86FB-0807AA988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1EF654-E39C-42BB-8C95-94796BA57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0A74-A1C5-47A6-80AD-B09FF35A5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560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tyle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01E840A-BCBE-4B40-B158-B16879D32C9F}"/>
              </a:ext>
            </a:extLst>
          </p:cNvPr>
          <p:cNvSpPr/>
          <p:nvPr userDrawn="1"/>
        </p:nvSpPr>
        <p:spPr>
          <a:xfrm>
            <a:off x="0" y="5"/>
            <a:ext cx="12192000" cy="977549"/>
          </a:xfrm>
          <a:prstGeom prst="rect">
            <a:avLst/>
          </a:prstGeom>
          <a:solidFill>
            <a:srgbClr val="4376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BB607E6-0B1F-BB4A-9794-46A0CA431F4F}"/>
              </a:ext>
            </a:extLst>
          </p:cNvPr>
          <p:cNvSpPr/>
          <p:nvPr userDrawn="1"/>
        </p:nvSpPr>
        <p:spPr>
          <a:xfrm>
            <a:off x="0" y="6510528"/>
            <a:ext cx="12192000" cy="347472"/>
          </a:xfrm>
          <a:prstGeom prst="rect">
            <a:avLst/>
          </a:prstGeom>
          <a:solidFill>
            <a:srgbClr val="2A3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AFA3409-650A-E04D-9C6C-C839AFCA4D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56527" y="6492495"/>
            <a:ext cx="2736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fld id="{CA49D0EE-DE7F-324B-A84C-F36708423CDB}" type="slidenum">
              <a:rPr lang="en-US" smtClean="0">
                <a:solidFill>
                  <a:srgbClr val="464646">
                    <a:lumMod val="40000"/>
                    <a:lumOff val="6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464646">
                  <a:lumMod val="40000"/>
                  <a:lumOff val="60000"/>
                </a:srgbClr>
              </a:solidFill>
            </a:endParaRPr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EF3A1742-1D21-6E49-B1F6-D58AC8A01F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1133" y="6510528"/>
            <a:ext cx="3816488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>
              <a:solidFill>
                <a:srgbClr val="464646">
                  <a:lumMod val="40000"/>
                  <a:lumOff val="6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8280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tyle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1A8284-67CC-404B-90F5-554DCBF91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097280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90A712-FBB8-5B49-9A19-7524CF76EC3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9" y="1920238"/>
            <a:ext cx="5157787" cy="4297680"/>
          </a:xfrm>
          <a:prstGeom prst="rect">
            <a:avLst/>
          </a:prstGeom>
        </p:spPr>
        <p:txBody>
          <a:bodyPr/>
          <a:lstStyle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855752-6A74-934C-B334-F2DD6B79DA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097280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1ED7E2-1F15-7C46-9001-20B2F8A00C5A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3" y="1920238"/>
            <a:ext cx="5183188" cy="42976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9027F3-96A1-F54F-89E8-F47E6B10DE1B}"/>
              </a:ext>
            </a:extLst>
          </p:cNvPr>
          <p:cNvSpPr/>
          <p:nvPr userDrawn="1"/>
        </p:nvSpPr>
        <p:spPr>
          <a:xfrm>
            <a:off x="0" y="5"/>
            <a:ext cx="12192000" cy="977549"/>
          </a:xfrm>
          <a:prstGeom prst="rect">
            <a:avLst/>
          </a:prstGeom>
          <a:solidFill>
            <a:srgbClr val="4376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CFBF09-BBCF-454C-91A3-1D89A60FA302}"/>
              </a:ext>
            </a:extLst>
          </p:cNvPr>
          <p:cNvSpPr/>
          <p:nvPr userDrawn="1"/>
        </p:nvSpPr>
        <p:spPr>
          <a:xfrm>
            <a:off x="0" y="6510528"/>
            <a:ext cx="12192000" cy="347472"/>
          </a:xfrm>
          <a:prstGeom prst="rect">
            <a:avLst/>
          </a:prstGeom>
          <a:solidFill>
            <a:srgbClr val="2A3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EEF3B907-07EC-464A-9168-21644716BC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756527" y="6492495"/>
            <a:ext cx="2736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fld id="{CA49D0EE-DE7F-324B-A84C-F36708423CDB}" type="slidenum">
              <a:rPr lang="en-US" smtClean="0">
                <a:solidFill>
                  <a:srgbClr val="464646">
                    <a:lumMod val="40000"/>
                    <a:lumOff val="6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464646">
                  <a:lumMod val="40000"/>
                  <a:lumOff val="60000"/>
                </a:srgbClr>
              </a:solidFill>
            </a:endParaRPr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1561A3A6-AA0A-054F-AD42-397A9574A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1133" y="6510528"/>
            <a:ext cx="3816488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>
              <a:solidFill>
                <a:srgbClr val="464646">
                  <a:lumMod val="40000"/>
                  <a:lumOff val="6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761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04837C-D707-412B-80FD-17F18D45D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FAEAE9-06BE-4075-8D9A-5EC2D7014D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50A4F5-0417-4DA8-B69F-445C928B0B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0D119-02A9-4D71-90E5-AB7EF30EE12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7E507C-E07D-4737-92AC-C0E6005F7D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DC397-416F-40B7-8DFB-3EA3EB14CB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0A74-A1C5-47A6-80AD-B09FF35A54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526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ass.gov/orgs/covid-19-health-equity-advisory-group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dc.gov/nchs/data/statnt/statnt20.pd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dc.gov/nchs/data/statnt/statnt20.pd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dc.gov/nchs/data/statnt/statnt20.pdf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dc.gov/nchs/data/statnt/statnt20.pdf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dc.gov/nchs/data/statnt/statnt20.pdf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2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2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8.xml"/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dc.gov/nchs/data/statnt/statnt20.pdf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2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3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6.xml"/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dc.gov/nchs/data/statnt/statnt20.pdf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dc.gov/nchs/data/statnt/statnt20.pdf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Technical Updates to COVID-19 Health Equity Data Highlights</a:t>
            </a:r>
          </a:p>
        </p:txBody>
      </p:sp>
      <p:sp>
        <p:nvSpPr>
          <p:cNvPr id="5" name="Slide Number Placeholder 1">
            <a:extLst>
              <a:ext uri="{FF2B5EF4-FFF2-40B4-BE49-F238E27FC236}">
                <a16:creationId xmlns:a16="http://schemas.microsoft.com/office/drawing/2014/main" id="{C6BF0505-1840-4F16-ADD1-881355216DE4}"/>
              </a:ext>
            </a:extLst>
          </p:cNvPr>
          <p:cNvSpPr txBox="1">
            <a:spLocks/>
          </p:cNvSpPr>
          <p:nvPr/>
        </p:nvSpPr>
        <p:spPr>
          <a:xfrm>
            <a:off x="9455585" y="6501276"/>
            <a:ext cx="2736415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631A3E32-B534-452A-837F-1F0D4725C9C0}" type="slidenum">
              <a:rPr lang="en-US" smtClean="0"/>
              <a:pPr algn="r"/>
              <a:t>1</a:t>
            </a:fld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5875A1-1F6E-4B7F-AEEF-E0C6EC3C8836}"/>
              </a:ext>
            </a:extLst>
          </p:cNvPr>
          <p:cNvSpPr/>
          <p:nvPr/>
        </p:nvSpPr>
        <p:spPr>
          <a:xfrm>
            <a:off x="839056" y="5852841"/>
            <a:ext cx="105138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sz="1200" dirty="0">
                <a:latin typeface="Calibri" panose="020F0502020204030204" pitchFamily="34" charset="0"/>
              </a:rPr>
            </a:br>
            <a:br>
              <a:rPr lang="en-US" sz="1200" dirty="0">
                <a:latin typeface="Calibri" panose="020F0502020204030204" pitchFamily="34" charset="0"/>
              </a:rPr>
            </a:br>
            <a:r>
              <a:rPr lang="en-US" sz="1200" dirty="0">
                <a:latin typeface="Calibri" panose="020F0502020204030204" pitchFamily="34" charset="0"/>
              </a:rPr>
              <a:t>Population denominators for rate calculations provided by UMass Donahue Inst. based on </a:t>
            </a:r>
            <a:r>
              <a:rPr lang="en-US" sz="1200" i="1" dirty="0" err="1">
                <a:latin typeface="Calibri" panose="020F0502020204030204" pitchFamily="34" charset="0"/>
              </a:rPr>
              <a:t>Strate</a:t>
            </a:r>
            <a:r>
              <a:rPr lang="en-US" sz="1200" i="1" dirty="0">
                <a:latin typeface="Calibri" panose="020F0502020204030204" pitchFamily="34" charset="0"/>
              </a:rPr>
              <a:t> S, et al. Small Area Population Estimates for 2011 through 2020, published March 2020 (original report published Oct 2016)</a:t>
            </a:r>
            <a:endParaRPr lang="en-US" sz="1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67AE43-97CC-4984-B026-FFECF0AF6068}"/>
              </a:ext>
            </a:extLst>
          </p:cNvPr>
          <p:cNvSpPr/>
          <p:nvPr/>
        </p:nvSpPr>
        <p:spPr>
          <a:xfrm>
            <a:off x="839055" y="4529909"/>
            <a:ext cx="1117196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Data were originally posted as part of Health Equity Advisory Group Recommendations and </a:t>
            </a:r>
          </a:p>
          <a:p>
            <a:r>
              <a:rPr lang="en-US" dirty="0"/>
              <a:t>Public Health Council Presentation in July 2020 </a:t>
            </a:r>
          </a:p>
          <a:p>
            <a:r>
              <a:rPr lang="en-US" dirty="0">
                <a:hlinkClick r:id="rId2"/>
              </a:rPr>
              <a:t>https://www.mass.gov/orgs/covid-19-health-equity-advisory-group</a:t>
            </a:r>
            <a:endParaRPr lang="en-US" dirty="0"/>
          </a:p>
          <a:p>
            <a:endParaRPr lang="en-US" dirty="0"/>
          </a:p>
          <a:p>
            <a:r>
              <a:rPr lang="en-US" dirty="0"/>
              <a:t>Slides within reflect updated COVID-19 data points for end of July, October, November, and December 2020. </a:t>
            </a:r>
          </a:p>
        </p:txBody>
      </p:sp>
    </p:spTree>
    <p:extLst>
      <p:ext uri="{BB962C8B-B14F-4D97-AF65-F5344CB8AC3E}">
        <p14:creationId xmlns:p14="http://schemas.microsoft.com/office/powerpoint/2010/main" val="1973525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8D3DB-FE85-4C45-81A0-A4AE114FB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JULY 1, 2020 DATA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35A32B-7FE8-4115-AABE-86952F52D7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Initial publication—no changes </a:t>
            </a:r>
          </a:p>
        </p:txBody>
      </p:sp>
    </p:spTree>
    <p:extLst>
      <p:ext uri="{BB962C8B-B14F-4D97-AF65-F5344CB8AC3E}">
        <p14:creationId xmlns:p14="http://schemas.microsoft.com/office/powerpoint/2010/main" val="2106929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5EF854F1-F346-478D-BEFB-CDFEFB39A007}"/>
              </a:ext>
            </a:extLst>
          </p:cNvPr>
          <p:cNvGraphicFramePr>
            <a:graphicFrameLocks/>
          </p:cNvGraphicFramePr>
          <p:nvPr/>
        </p:nvGraphicFramePr>
        <p:xfrm>
          <a:off x="295834" y="1300721"/>
          <a:ext cx="4585447" cy="4347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B838955-42B1-47FB-A670-5507CDD17A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31A3E32-B534-452A-837F-1F0D4725C9C0}" type="slidenum">
              <a:rPr lang="en-US" smtClean="0"/>
              <a:t>3</a:t>
            </a:fld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0" y="6492495"/>
            <a:ext cx="8808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https://</a:t>
            </a:r>
            <a:r>
              <a:rPr lang="en-US" dirty="0" err="1">
                <a:solidFill>
                  <a:schemeClr val="bg1"/>
                </a:solidFill>
              </a:rPr>
              <a:t>www.mass.gov</a:t>
            </a:r>
            <a:r>
              <a:rPr lang="en-US" dirty="0">
                <a:solidFill>
                  <a:schemeClr val="bg1"/>
                </a:solidFill>
              </a:rPr>
              <a:t>/info-details/covid-19-response-reporting#covid-19-daily-dashboard-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8181B8-AFFF-4AB0-BB98-DC10317DC5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534" y="182632"/>
            <a:ext cx="11046932" cy="6305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734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7490A222-2316-46DB-83F6-7A7BCB2139D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67507" y="-157680"/>
            <a:ext cx="11849100" cy="1325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3200" dirty="0">
                <a:solidFill>
                  <a:schemeClr val="bg1"/>
                </a:solidFill>
                <a:latin typeface="+mj-lt"/>
              </a:rPr>
              <a:t>Following the Executive Order on April 8th, race/ethnicity data reporting has improved for cases, deaths, and hospitalizations</a:t>
            </a:r>
          </a:p>
        </p:txBody>
      </p:sp>
      <p:sp>
        <p:nvSpPr>
          <p:cNvPr id="6" name="Slide Number Placeholder 1">
            <a:extLst>
              <a:ext uri="{FF2B5EF4-FFF2-40B4-BE49-F238E27FC236}">
                <a16:creationId xmlns:a16="http://schemas.microsoft.com/office/drawing/2014/main" id="{588EE3D6-E839-48ED-81B6-FAD72BA20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55585" y="6501276"/>
            <a:ext cx="2736415" cy="365125"/>
          </a:xfrm>
        </p:spPr>
        <p:txBody>
          <a:bodyPr/>
          <a:lstStyle/>
          <a:p>
            <a:pPr algn="r"/>
            <a:fld id="{631A3E32-B534-452A-837F-1F0D4725C9C0}" type="slidenum">
              <a:rPr lang="en-US" smtClean="0"/>
              <a:pPr algn="r"/>
              <a:t>4</a:t>
            </a:fld>
            <a:endParaRPr lang="en-US" dirty="0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15B83F1C-4221-4883-8ED4-763DADAC7887}"/>
              </a:ext>
            </a:extLst>
          </p:cNvPr>
          <p:cNvGraphicFramePr>
            <a:graphicFrameLocks/>
          </p:cNvGraphicFramePr>
          <p:nvPr/>
        </p:nvGraphicFramePr>
        <p:xfrm>
          <a:off x="688931" y="1167883"/>
          <a:ext cx="10922696" cy="53333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32487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2E697C-AD91-4C42-94FE-E254A9D05B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3722" y="1138555"/>
            <a:ext cx="5157787" cy="8239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b="0" dirty="0"/>
              <a:t>Black non-Hispanics represent 7.2% of the MA population but double that proportion of cases at 14.2% of cases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b="0" dirty="0"/>
              <a:t>Hispanics represent 12.2% of the MA population but more than twice that proportion of cases at 29.3% of cases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AEB1703-CB88-4B8D-A336-55F6D244B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85599" y="1097280"/>
            <a:ext cx="5183188" cy="8239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The highest rates of positive cases are among Black non-Hispanics and Hispanics which are more than 3x higher than the rate for White non-Hispanics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CDF748-0C4F-434A-86D6-1FD365D8F0C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9377193" y="6492495"/>
            <a:ext cx="2736415" cy="365125"/>
          </a:xfrm>
        </p:spPr>
        <p:txBody>
          <a:bodyPr/>
          <a:lstStyle/>
          <a:p>
            <a:fld id="{631A3E32-B534-452A-837F-1F0D4725C9C0}" type="slidenum">
              <a:rPr lang="en-US" smtClean="0"/>
              <a:t>5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5856" y="-56874"/>
            <a:ext cx="12095660" cy="1325563"/>
          </a:xfrm>
          <a:prstGeom prst="rect">
            <a:avLst/>
          </a:prstGeom>
        </p:spPr>
        <p:txBody>
          <a:bodyPr/>
          <a:lstStyle/>
          <a:p>
            <a:r>
              <a:rPr lang="en-US" sz="3600" dirty="0">
                <a:solidFill>
                  <a:schemeClr val="bg1"/>
                </a:solidFill>
              </a:rPr>
              <a:t>The Rate of Positive Cases is Highest for Black and Hispanic Residents</a:t>
            </a:r>
          </a:p>
        </p:txBody>
      </p:sp>
      <p:sp>
        <p:nvSpPr>
          <p:cNvPr id="10" name="Footer Placeholder 6">
            <a:extLst>
              <a:ext uri="{FF2B5EF4-FFF2-40B4-BE49-F238E27FC236}">
                <a16:creationId xmlns:a16="http://schemas.microsoft.com/office/drawing/2014/main" id="{2ED4FB54-2308-45FC-9FB4-35B19411BA4E}"/>
              </a:ext>
            </a:extLst>
          </p:cNvPr>
          <p:cNvSpPr txBox="1">
            <a:spLocks/>
          </p:cNvSpPr>
          <p:nvPr/>
        </p:nvSpPr>
        <p:spPr>
          <a:xfrm rot="16200000">
            <a:off x="-2880905" y="2635150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r>
              <a:rPr lang="en-US" dirty="0"/>
              <a:t>Data as of 07/01/2020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2CA1C90-F6A2-41E5-897B-ED5CD84F9ECE}"/>
              </a:ext>
            </a:extLst>
          </p:cNvPr>
          <p:cNvSpPr/>
          <p:nvPr/>
        </p:nvSpPr>
        <p:spPr>
          <a:xfrm>
            <a:off x="78392" y="6016008"/>
            <a:ext cx="6096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en-US" sz="1000" dirty="0">
                <a:latin typeface="Calibri" panose="020F0502020204030204" pitchFamily="34" charset="0"/>
              </a:rPr>
            </a:br>
            <a:r>
              <a:rPr lang="en-US" sz="1000" dirty="0">
                <a:latin typeface="Calibri" panose="020F0502020204030204" pitchFamily="34" charset="0"/>
              </a:rPr>
              <a:t>Population denominators for rate calculations provided by UMass Donahue Inst. based on </a:t>
            </a:r>
            <a:r>
              <a:rPr lang="en-US" sz="1000" i="1" dirty="0" err="1">
                <a:latin typeface="Calibri" panose="020F0502020204030204" pitchFamily="34" charset="0"/>
              </a:rPr>
              <a:t>Strate</a:t>
            </a:r>
            <a:r>
              <a:rPr lang="en-US" sz="1000" i="1" dirty="0">
                <a:latin typeface="Calibri" panose="020F0502020204030204" pitchFamily="34" charset="0"/>
              </a:rPr>
              <a:t> S, et al. Small Area Population Estimates for 2011 through 2020, published March 2020 (original report published Oct 2016)</a:t>
            </a:r>
            <a:endParaRPr lang="en-US" sz="1000" dirty="0"/>
          </a:p>
        </p:txBody>
      </p:sp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1111978" y="1962467"/>
          <a:ext cx="5149532" cy="4182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Content Placeholder 16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GraphicFramePr>
            <a:graphicFrameLocks noGrp="1"/>
          </p:cNvGraphicFramePr>
          <p:nvPr>
            <p:ph sz="quarter" idx="4"/>
          </p:nvPr>
        </p:nvGraphicFramePr>
        <p:xfrm>
          <a:off x="6784975" y="1920875"/>
          <a:ext cx="5183188" cy="42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42135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67F39C-0565-463B-81E5-536D6B5BA0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A49D0EE-DE7F-324B-A84C-F36708423CDB}" type="slidenum">
              <a:rPr lang="en-US" smtClean="0">
                <a:solidFill>
                  <a:srgbClr val="464646">
                    <a:lumMod val="40000"/>
                    <a:lumOff val="60000"/>
                  </a:srgbClr>
                </a:solidFill>
              </a:rPr>
              <a:pPr/>
              <a:t>6</a:t>
            </a:fld>
            <a:endParaRPr lang="en-US" dirty="0">
              <a:solidFill>
                <a:srgbClr val="464646">
                  <a:lumMod val="40000"/>
                  <a:lumOff val="60000"/>
                </a:srgbClr>
              </a:solidFill>
            </a:endParaRP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9FC005-ED8D-4793-87DA-86649EF24FC7}"/>
              </a:ext>
            </a:extLst>
          </p:cNvPr>
          <p:cNvSpPr txBox="1">
            <a:spLocks/>
          </p:cNvSpPr>
          <p:nvPr/>
        </p:nvSpPr>
        <p:spPr>
          <a:xfrm>
            <a:off x="71919" y="94817"/>
            <a:ext cx="11840681" cy="8197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3600" b="0" dirty="0">
                <a:solidFill>
                  <a:schemeClr val="bg1"/>
                </a:solidFill>
                <a:latin typeface="+mj-lt"/>
              </a:rPr>
              <a:t>The Communities with Highest Case Rates are Primarily in High Density Population Areas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8DA56E-AFD2-440F-8D18-3AEB68ACA332}"/>
              </a:ext>
            </a:extLst>
          </p:cNvPr>
          <p:cNvSpPr/>
          <p:nvPr/>
        </p:nvSpPr>
        <p:spPr>
          <a:xfrm>
            <a:off x="699058" y="5839853"/>
            <a:ext cx="11627892" cy="9233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indent="-342900" fontAlgn="ctr">
              <a:buFont typeface="Arial" panose="020B0604020202020204" pitchFamily="34" charset="0"/>
              <a:buChar char="•"/>
            </a:pPr>
            <a:r>
              <a:rPr lang="en-US" dirty="0"/>
              <a:t>The ten communities with the highest cumulative rates of COVID-19 cases per 100,000 residents were: Chelsea, Brockton, Lawrence, Everett, Lynn, Revere, Randolph, Worcester, Danvers, and Lowell.</a:t>
            </a:r>
          </a:p>
          <a:p>
            <a:r>
              <a:rPr lang="en-US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25D633-3CEF-4AF0-8AAF-9917A9A2D0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4464" y="1008018"/>
            <a:ext cx="8728477" cy="4831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204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AF1C11-BD1B-428E-B9FD-4DE6313D60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8997" y="6483242"/>
            <a:ext cx="2736415" cy="365125"/>
          </a:xfrm>
        </p:spPr>
        <p:txBody>
          <a:bodyPr/>
          <a:lstStyle/>
          <a:p>
            <a:fld id="{631A3E32-B534-452A-837F-1F0D4725C9C0}" type="slidenum">
              <a:rPr lang="en-US" smtClean="0"/>
              <a:t>7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EDB540-463F-4570-8510-1C4E988058B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5800" y="-58516"/>
            <a:ext cx="12197800" cy="1325563"/>
          </a:xfrm>
          <a:prstGeom prst="rect">
            <a:avLst/>
          </a:prstGeom>
        </p:spPr>
        <p:txBody>
          <a:bodyPr/>
          <a:lstStyle/>
          <a:p>
            <a:r>
              <a:rPr lang="en-US" sz="3600" dirty="0">
                <a:solidFill>
                  <a:schemeClr val="bg1"/>
                </a:solidFill>
              </a:rPr>
              <a:t>Cities with the Highest Rates of COVID-19 are Primarily Communities of Color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A1724F-97E1-428A-BDAE-0337863E625F}"/>
              </a:ext>
            </a:extLst>
          </p:cNvPr>
          <p:cNvSpPr/>
          <p:nvPr/>
        </p:nvSpPr>
        <p:spPr>
          <a:xfrm>
            <a:off x="487520" y="1075800"/>
            <a:ext cx="11627892" cy="9233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dirty="0"/>
              <a:t>The ten communities with the highest rates of COVID-19 are shown below. The overall rate in MA of COVID-19 Cases is 1,490.8 per 100,000 people as of 06/30/2020. Almost all of these communities have high (&gt;50%) percentage of residents who are people of color (shaded blue)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244C07-6512-4CD2-A77A-08A74BA03170}"/>
              </a:ext>
            </a:extLst>
          </p:cNvPr>
          <p:cNvSpPr txBox="1"/>
          <p:nvPr/>
        </p:nvSpPr>
        <p:spPr>
          <a:xfrm>
            <a:off x="11305454" y="4146321"/>
            <a:ext cx="886546" cy="646331"/>
          </a:xfrm>
          <a:prstGeom prst="rect">
            <a:avLst/>
          </a:prstGeom>
          <a:solidFill>
            <a:srgbClr val="F2A16A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MA State Average Rate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8A8361-C0ED-4B10-BA6D-BBE7C5D85AEB}"/>
              </a:ext>
            </a:extLst>
          </p:cNvPr>
          <p:cNvSpPr txBox="1"/>
          <p:nvPr/>
        </p:nvSpPr>
        <p:spPr>
          <a:xfrm>
            <a:off x="9208758" y="6562464"/>
            <a:ext cx="269977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State and Town-level COVID-19 data from 06/30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8158AAC-47F9-4ECE-B81E-218C41274D78}"/>
              </a:ext>
            </a:extLst>
          </p:cNvPr>
          <p:cNvGraphicFramePr>
            <a:graphicFrameLocks noGrp="1"/>
          </p:cNvGraphicFramePr>
          <p:nvPr/>
        </p:nvGraphicFramePr>
        <p:xfrm>
          <a:off x="889612" y="4906790"/>
          <a:ext cx="10464185" cy="15125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2537">
                  <a:extLst>
                    <a:ext uri="{9D8B030D-6E8A-4147-A177-3AD203B41FA5}">
                      <a16:colId xmlns:a16="http://schemas.microsoft.com/office/drawing/2014/main" val="1628525533"/>
                    </a:ext>
                  </a:extLst>
                </a:gridCol>
                <a:gridCol w="1002537">
                  <a:extLst>
                    <a:ext uri="{9D8B030D-6E8A-4147-A177-3AD203B41FA5}">
                      <a16:colId xmlns:a16="http://schemas.microsoft.com/office/drawing/2014/main" val="1992216120"/>
                    </a:ext>
                  </a:extLst>
                </a:gridCol>
                <a:gridCol w="834632">
                  <a:extLst>
                    <a:ext uri="{9D8B030D-6E8A-4147-A177-3AD203B41FA5}">
                      <a16:colId xmlns:a16="http://schemas.microsoft.com/office/drawing/2014/main" val="1217756773"/>
                    </a:ext>
                  </a:extLst>
                </a:gridCol>
                <a:gridCol w="1057835">
                  <a:extLst>
                    <a:ext uri="{9D8B030D-6E8A-4147-A177-3AD203B41FA5}">
                      <a16:colId xmlns:a16="http://schemas.microsoft.com/office/drawing/2014/main" val="47713011"/>
                    </a:ext>
                  </a:extLst>
                </a:gridCol>
                <a:gridCol w="968188">
                  <a:extLst>
                    <a:ext uri="{9D8B030D-6E8A-4147-A177-3AD203B41FA5}">
                      <a16:colId xmlns:a16="http://schemas.microsoft.com/office/drawing/2014/main" val="137403653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46723474"/>
                    </a:ext>
                  </a:extLst>
                </a:gridCol>
                <a:gridCol w="878541">
                  <a:extLst>
                    <a:ext uri="{9D8B030D-6E8A-4147-A177-3AD203B41FA5}">
                      <a16:colId xmlns:a16="http://schemas.microsoft.com/office/drawing/2014/main" val="3663204384"/>
                    </a:ext>
                  </a:extLst>
                </a:gridCol>
                <a:gridCol w="968189">
                  <a:extLst>
                    <a:ext uri="{9D8B030D-6E8A-4147-A177-3AD203B41FA5}">
                      <a16:colId xmlns:a16="http://schemas.microsoft.com/office/drawing/2014/main" val="3114655180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818353165"/>
                    </a:ext>
                  </a:extLst>
                </a:gridCol>
                <a:gridCol w="968188">
                  <a:extLst>
                    <a:ext uri="{9D8B030D-6E8A-4147-A177-3AD203B41FA5}">
                      <a16:colId xmlns:a16="http://schemas.microsoft.com/office/drawing/2014/main" val="1934116897"/>
                    </a:ext>
                  </a:extLst>
                </a:gridCol>
                <a:gridCol w="865091">
                  <a:extLst>
                    <a:ext uri="{9D8B030D-6E8A-4147-A177-3AD203B41FA5}">
                      <a16:colId xmlns:a16="http://schemas.microsoft.com/office/drawing/2014/main" val="765772811"/>
                    </a:ext>
                  </a:extLst>
                </a:gridCol>
              </a:tblGrid>
              <a:tr h="19187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Town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Chelsea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Brockton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Lawrence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Everett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Lynn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Revere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Randolph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Worcester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Danvers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Lowell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4230442104"/>
                  </a:ext>
                </a:extLst>
              </a:tr>
              <a:tr h="19187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dirty="0">
                          <a:effectLst/>
                        </a:rPr>
                        <a:t>Case Count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2994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4225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3553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1765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3635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1782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950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5227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737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2895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015770804"/>
                  </a:ext>
                </a:extLst>
              </a:tr>
              <a:tr h="93718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Percent of Residents who are People of Color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68%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87%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7.6%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976776068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8F9ECD30-6F6F-4D58-BB9A-EBA4E1EAE54F}"/>
              </a:ext>
            </a:extLst>
          </p:cNvPr>
          <p:cNvSpPr/>
          <p:nvPr/>
        </p:nvSpPr>
        <p:spPr>
          <a:xfrm>
            <a:off x="78392" y="6319902"/>
            <a:ext cx="756558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sz="10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000" dirty="0">
                <a:solidFill>
                  <a:schemeClr val="bg1"/>
                </a:solidFill>
                <a:latin typeface="Calibri" panose="020F0502020204030204" pitchFamily="34" charset="0"/>
              </a:rPr>
              <a:t>Population denominators for rate calculations provided by UMass Donahue Inst. based on </a:t>
            </a:r>
            <a:r>
              <a:rPr lang="en-US" sz="1000" dirty="0" err="1">
                <a:solidFill>
                  <a:schemeClr val="bg1"/>
                </a:solidFill>
                <a:latin typeface="Calibri" panose="020F0502020204030204" pitchFamily="34" charset="0"/>
              </a:rPr>
              <a:t>Strate</a:t>
            </a:r>
            <a:r>
              <a:rPr lang="en-US" sz="1000" dirty="0">
                <a:solidFill>
                  <a:schemeClr val="bg1"/>
                </a:solidFill>
                <a:latin typeface="Calibri" panose="020F0502020204030204" pitchFamily="34" charset="0"/>
              </a:rPr>
              <a:t> S, et al. Small Area Population Estimates for 2011 through 2020, published March 2020 (original report published Oct 2016)</a:t>
            </a:r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D35CCB72-99FB-49AF-A6B5-996632500446}"/>
              </a:ext>
            </a:extLst>
          </p:cNvPr>
          <p:cNvGraphicFramePr>
            <a:graphicFrameLocks/>
          </p:cNvGraphicFramePr>
          <p:nvPr/>
        </p:nvGraphicFramePr>
        <p:xfrm>
          <a:off x="719827" y="2330527"/>
          <a:ext cx="10807155" cy="26478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F24D689-20C8-44BF-9BF3-C118754F5259}"/>
              </a:ext>
            </a:extLst>
          </p:cNvPr>
          <p:cNvCxnSpPr>
            <a:cxnSpLocks/>
          </p:cNvCxnSpPr>
          <p:nvPr/>
        </p:nvCxnSpPr>
        <p:spPr>
          <a:xfrm>
            <a:off x="1870272" y="4524905"/>
            <a:ext cx="9483525" cy="0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0706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67F39C-0565-463B-81E5-536D6B5BA0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A49D0EE-DE7F-324B-A84C-F36708423CDB}" type="slidenum">
              <a:rPr lang="en-US" smtClean="0">
                <a:solidFill>
                  <a:srgbClr val="464646">
                    <a:lumMod val="40000"/>
                    <a:lumOff val="60000"/>
                  </a:srgbClr>
                </a:solidFill>
              </a:rPr>
              <a:pPr/>
              <a:t>8</a:t>
            </a:fld>
            <a:endParaRPr lang="en-US" dirty="0">
              <a:solidFill>
                <a:srgbClr val="464646">
                  <a:lumMod val="40000"/>
                  <a:lumOff val="60000"/>
                </a:srgb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ACCEEE-C7C2-482B-8419-ACF3A11C9B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94"/>
          <a:stretch/>
        </p:blipFill>
        <p:spPr>
          <a:xfrm>
            <a:off x="2692979" y="1106713"/>
            <a:ext cx="8130965" cy="4381781"/>
          </a:xfrm>
          <a:prstGeom prst="rect">
            <a:avLst/>
          </a:prstGeom>
        </p:spPr>
      </p:pic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77F8E174-1D94-4D66-8487-6868F661CC7A}"/>
              </a:ext>
            </a:extLst>
          </p:cNvPr>
          <p:cNvSpPr txBox="1">
            <a:spLocks/>
          </p:cNvSpPr>
          <p:nvPr/>
        </p:nvSpPr>
        <p:spPr>
          <a:xfrm>
            <a:off x="0" y="5613325"/>
            <a:ext cx="12192000" cy="94674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b="0" dirty="0"/>
              <a:t>From June 24</a:t>
            </a:r>
            <a:r>
              <a:rPr lang="en-US" sz="1800" b="0" baseline="30000" dirty="0"/>
              <a:t>th</a:t>
            </a:r>
            <a:r>
              <a:rPr lang="en-US" sz="1800" b="0" dirty="0"/>
              <a:t>  to July 1</a:t>
            </a:r>
            <a:r>
              <a:rPr lang="en-US" sz="1800" b="0" baseline="30000" dirty="0"/>
              <a:t>st</a:t>
            </a:r>
            <a:r>
              <a:rPr lang="en-US" sz="1800" b="0" dirty="0"/>
              <a:t> cities/towns with high cumulative case rates reported above state average rate of new cases, these include Chelsea, Danvers, Lawrence, and Revere.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b="0" dirty="0"/>
              <a:t>New communities with high weekly new case rates compared to the average new case rate are Ayer, Hampden, Haverhill, Middleton, New Bedford and Springfield. 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36B4D8F9-4C42-4625-9513-119090C74EC1}"/>
              </a:ext>
            </a:extLst>
          </p:cNvPr>
          <p:cNvSpPr txBox="1">
            <a:spLocks/>
          </p:cNvSpPr>
          <p:nvPr/>
        </p:nvSpPr>
        <p:spPr>
          <a:xfrm>
            <a:off x="71919" y="0"/>
            <a:ext cx="12192000" cy="946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chemeClr val="bg1"/>
                </a:solidFill>
                <a:latin typeface="+mj-lt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>
                <a:solidFill>
                  <a:schemeClr val="tx1"/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b="1">
                <a:solidFill>
                  <a:schemeClr val="tx1"/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9pPr>
          </a:lstStyle>
          <a:p>
            <a:pPr algn="l"/>
            <a:r>
              <a:rPr lang="en-US" sz="3600" dirty="0"/>
              <a:t>Communities with New Cases include those with High Cumulative Case Rates</a:t>
            </a:r>
          </a:p>
        </p:txBody>
      </p:sp>
    </p:spTree>
    <p:extLst>
      <p:ext uri="{BB962C8B-B14F-4D97-AF65-F5344CB8AC3E}">
        <p14:creationId xmlns:p14="http://schemas.microsoft.com/office/powerpoint/2010/main" val="4012123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110B03-6C8A-4466-88F1-0BB6FEC78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White non-Hispanics represent 71.5% of the population but only 57.2% of the hospitalizations, whereas the percentages of Black Non-Hispanic and Hispanics who are hospitalized are greater than their proportions in the population.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C4E127-18E8-4B24-8808-45C25B50D1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The rate of hospitalizations for Black non-Hispanics and Hispanics is 2.4x and 1.6x higher (respectively) than for White non-Hispanics.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0A1FAE-F0A8-4D88-BD9B-173F0A926B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9455585" y="6492495"/>
            <a:ext cx="2736415" cy="365125"/>
          </a:xfrm>
        </p:spPr>
        <p:txBody>
          <a:bodyPr/>
          <a:lstStyle/>
          <a:p>
            <a:fld id="{631A3E32-B534-452A-837F-1F0D4725C9C0}" type="slidenum">
              <a:rPr lang="en-US" smtClean="0"/>
              <a:t>9</a:t>
            </a:fld>
            <a:endParaRPr lang="en-US" dirty="0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0" y="-38895"/>
            <a:ext cx="12192000" cy="1325563"/>
          </a:xfrm>
          <a:prstGeom prst="rect">
            <a:avLst/>
          </a:prstGeom>
        </p:spPr>
        <p:txBody>
          <a:bodyPr/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6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/>
              <a:t>The Rate of Hospitalizations is Highest for Black and Hispanic Residents</a:t>
            </a:r>
          </a:p>
        </p:txBody>
      </p:sp>
      <p:sp>
        <p:nvSpPr>
          <p:cNvPr id="16" name="Footer Placeholder 6">
            <a:extLst>
              <a:ext uri="{FF2B5EF4-FFF2-40B4-BE49-F238E27FC236}">
                <a16:creationId xmlns:a16="http://schemas.microsoft.com/office/drawing/2014/main" id="{71A6E023-73D1-4ED3-8F44-0C93D53FF7F3}"/>
              </a:ext>
            </a:extLst>
          </p:cNvPr>
          <p:cNvSpPr txBox="1">
            <a:spLocks/>
          </p:cNvSpPr>
          <p:nvPr/>
        </p:nvSpPr>
        <p:spPr>
          <a:xfrm rot="16200000">
            <a:off x="-2844425" y="2673250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r>
              <a:rPr lang="en-US" dirty="0"/>
              <a:t>Data as of 07/01/2020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254D23-C308-4169-82A0-6767F8D36B68}"/>
              </a:ext>
            </a:extLst>
          </p:cNvPr>
          <p:cNvSpPr/>
          <p:nvPr/>
        </p:nvSpPr>
        <p:spPr>
          <a:xfrm>
            <a:off x="78392" y="601600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en-US" sz="1000" dirty="0">
                <a:latin typeface="Calibri" panose="020F0502020204030204" pitchFamily="34" charset="0"/>
              </a:rPr>
            </a:br>
            <a:r>
              <a:rPr lang="en-US" sz="1000" dirty="0">
                <a:latin typeface="Calibri" panose="020F0502020204030204" pitchFamily="34" charset="0"/>
              </a:rPr>
              <a:t>Population denominators for rate calculations provided by UMass Donahue Inst. based on </a:t>
            </a:r>
            <a:r>
              <a:rPr lang="en-US" sz="1000" i="1" dirty="0" err="1">
                <a:latin typeface="Calibri" panose="020F0502020204030204" pitchFamily="34" charset="0"/>
              </a:rPr>
              <a:t>Strate</a:t>
            </a:r>
            <a:r>
              <a:rPr lang="en-US" sz="1000" i="1" dirty="0">
                <a:latin typeface="Calibri" panose="020F0502020204030204" pitchFamily="34" charset="0"/>
              </a:rPr>
              <a:t> S, et al. Small Area Population Estimates for 2011 through 2020, published March 2020 (original report published Oct 2016)</a:t>
            </a:r>
            <a:endParaRPr lang="en-US" sz="1000" dirty="0"/>
          </a:p>
          <a:p>
            <a:endParaRPr lang="en-US" sz="1000" dirty="0"/>
          </a:p>
        </p:txBody>
      </p:sp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1BDF187B-378D-45D3-A5FC-BBCFBA91EF10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39788" y="1920875"/>
          <a:ext cx="5157787" cy="42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Content Placeholder 16">
            <a:extLst>
              <a:ext uri="{FF2B5EF4-FFF2-40B4-BE49-F238E27FC236}">
                <a16:creationId xmlns:a16="http://schemas.microsoft.com/office/drawing/2014/main" id="{626E6286-1C5C-4C45-B245-75830CBC4408}"/>
              </a:ext>
            </a:extLst>
          </p:cNvPr>
          <p:cNvGraphicFramePr>
            <a:graphicFrameLocks noGrp="1"/>
          </p:cNvGraphicFramePr>
          <p:nvPr>
            <p:ph sz="quarter" idx="4"/>
          </p:nvPr>
        </p:nvGraphicFramePr>
        <p:xfrm>
          <a:off x="6172200" y="1920875"/>
          <a:ext cx="5183188" cy="42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52031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67F39C-0565-463B-81E5-536D6B5BA0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A49D0EE-DE7F-324B-A84C-F36708423CDB}" type="slidenum">
              <a:rPr lang="en-US" smtClean="0">
                <a:solidFill>
                  <a:srgbClr val="464646">
                    <a:lumMod val="40000"/>
                    <a:lumOff val="60000"/>
                  </a:srgbClr>
                </a:solidFill>
              </a:rPr>
              <a:pPr/>
              <a:t>10</a:t>
            </a:fld>
            <a:endParaRPr lang="en-US" dirty="0">
              <a:solidFill>
                <a:srgbClr val="464646">
                  <a:lumMod val="40000"/>
                  <a:lumOff val="60000"/>
                </a:srgb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067C45-90B9-42DE-85ED-05B05E73BF63}"/>
              </a:ext>
            </a:extLst>
          </p:cNvPr>
          <p:cNvSpPr/>
          <p:nvPr/>
        </p:nvSpPr>
        <p:spPr>
          <a:xfrm>
            <a:off x="196850" y="0"/>
            <a:ext cx="11798300" cy="1588127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6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Testing Rates are High in Communities with Highest Case Rates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7A7E4D-B72E-466E-B0B2-B021D7DA717D}"/>
              </a:ext>
            </a:extLst>
          </p:cNvPr>
          <p:cNvSpPr/>
          <p:nvPr/>
        </p:nvSpPr>
        <p:spPr>
          <a:xfrm>
            <a:off x="98624" y="5374379"/>
            <a:ext cx="118965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overall testing rate in MA is 12,246 per 100,000 residents.  Sixty-four cities/towns with the high case rates also have testing rates above the state average, including  Chelsea.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Nine towns have high testing rates, but are not among the highest case rate communities: Aquinnah,  Ayer,  Bedford, Chilmark,  Edgartown,  Gardner,  Provincetown,  Shirley, and Tisbury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98D267-7FCE-4CF7-B3D1-802D92A61C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553" b="1014"/>
          <a:stretch/>
        </p:blipFill>
        <p:spPr>
          <a:xfrm>
            <a:off x="2495652" y="1070428"/>
            <a:ext cx="7629082" cy="416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100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176C8B-9E8D-4189-B7CE-765214C22E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07960" y="6492495"/>
            <a:ext cx="2736415" cy="365125"/>
          </a:xfrm>
        </p:spPr>
        <p:txBody>
          <a:bodyPr/>
          <a:lstStyle/>
          <a:p>
            <a:fld id="{631A3E32-B534-452A-837F-1F0D4725C9C0}" type="slidenum">
              <a:rPr lang="en-US" smtClean="0"/>
              <a:t>11</a:t>
            </a:fld>
            <a:endParaRPr lang="en-US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4C23BA7D-8A60-44BB-AD21-459FBF3E1D36}"/>
              </a:ext>
            </a:extLst>
          </p:cNvPr>
          <p:cNvGraphicFramePr>
            <a:graphicFrameLocks noGrp="1"/>
          </p:cNvGraphicFramePr>
          <p:nvPr>
            <p:ph sz="quarter" idx="4294967295"/>
          </p:nvPr>
        </p:nvGraphicFramePr>
        <p:xfrm>
          <a:off x="1006723" y="2030887"/>
          <a:ext cx="9597868" cy="42222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4617">
                  <a:extLst>
                    <a:ext uri="{9D8B030D-6E8A-4147-A177-3AD203B41FA5}">
                      <a16:colId xmlns:a16="http://schemas.microsoft.com/office/drawing/2014/main" val="1504550057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507471125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3525074116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2645304350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2498211108"/>
                    </a:ext>
                  </a:extLst>
                </a:gridCol>
                <a:gridCol w="581988">
                  <a:extLst>
                    <a:ext uri="{9D8B030D-6E8A-4147-A177-3AD203B41FA5}">
                      <a16:colId xmlns:a16="http://schemas.microsoft.com/office/drawing/2014/main" val="855684624"/>
                    </a:ext>
                  </a:extLst>
                </a:gridCol>
                <a:gridCol w="1025874">
                  <a:extLst>
                    <a:ext uri="{9D8B030D-6E8A-4147-A177-3AD203B41FA5}">
                      <a16:colId xmlns:a16="http://schemas.microsoft.com/office/drawing/2014/main" val="3740862218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3775302006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1426151261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136217047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828985909"/>
                    </a:ext>
                  </a:extLst>
                </a:gridCol>
                <a:gridCol w="913941">
                  <a:extLst>
                    <a:ext uri="{9D8B030D-6E8A-4147-A177-3AD203B41FA5}">
                      <a16:colId xmlns:a16="http://schemas.microsoft.com/office/drawing/2014/main" val="2533611949"/>
                    </a:ext>
                  </a:extLst>
                </a:gridCol>
              </a:tblGrid>
              <a:tr h="2964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White Non-Hispanic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Hispanic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Black Non-Hispanic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Asian Non-Hispanic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Other</a:t>
                      </a:r>
                      <a:r>
                        <a:rPr lang="en-US" sz="1000" baseline="30000" dirty="0">
                          <a:effectLst/>
                        </a:rPr>
                        <a:t>2 </a:t>
                      </a:r>
                      <a:r>
                        <a:rPr lang="en-US" sz="1000" dirty="0">
                          <a:effectLst/>
                        </a:rPr>
                        <a:t>Non-Hispanic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Unknown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extLst>
                  <a:ext uri="{0D108BD9-81ED-4DB2-BD59-A6C34878D82A}">
                    <a16:rowId xmlns:a16="http://schemas.microsoft.com/office/drawing/2014/main" val="2681842417"/>
                  </a:ext>
                </a:extLst>
              </a:tr>
              <a:tr h="44802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Age Group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Count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Rate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Count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Rate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Count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Rate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Count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Rate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Count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Rate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Count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extLst>
                  <a:ext uri="{0D108BD9-81ED-4DB2-BD59-A6C34878D82A}">
                    <a16:rowId xmlns:a16="http://schemas.microsoft.com/office/drawing/2014/main" val="3947855751"/>
                  </a:ext>
                </a:extLst>
              </a:tr>
              <a:tr h="2964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0-19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17080643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20-29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0.45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4.28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53707829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30-39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8.35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*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0.00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599303347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40-49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4.72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24.80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32.93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&lt;5</a:t>
                      </a: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4263013030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50-59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17.77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82.49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73.95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21.77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236.21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495607622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60-69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508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73.25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209.19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318.82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68.13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957.61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703107170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70-79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1278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308.20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603.47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169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797.29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281.65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3379.20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756269787"/>
                  </a:ext>
                </a:extLst>
              </a:tr>
              <a:tr h="35524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80+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4025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1557.78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2200.79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279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2486.54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1315.66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339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22010.91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653885490"/>
                  </a:ext>
                </a:extLst>
              </a:tr>
              <a:tr h="901696">
                <a:tc gridSpan="12"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1Data are current as of 6/30/2020 and are subject to change.  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2Other includes individuals that identify as Native Hawaiian/Pacific Islander, American Indian/Alaskan Native, Multi-Race, and Other.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*Case counts are suppressed to prevent back calculations.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For populations &lt;50,000 case counts, &lt;5 cases are reported as such or are suppressed for confidentiality purposes.   Rates are not calculated for suppressed counts.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Population denominators for rate calculations provided by UMass Donahue Inst. based on </a:t>
                      </a:r>
                      <a:r>
                        <a:rPr lang="en-US" sz="1400" baseline="30000" dirty="0" err="1">
                          <a:effectLst/>
                        </a:rPr>
                        <a:t>Strate</a:t>
                      </a:r>
                      <a:r>
                        <a:rPr lang="en-US" sz="1400" baseline="30000" dirty="0">
                          <a:effectLst/>
                        </a:rPr>
                        <a:t> S, et al. Small Area Population Estimates for 2011 through 2020, published March 2020 (original report published Oct 2016)</a:t>
                      </a: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2854461"/>
                  </a:ext>
                </a:extLst>
              </a:tr>
            </a:tbl>
          </a:graphicData>
        </a:graphic>
      </p:graphicFrame>
      <p:sp>
        <p:nvSpPr>
          <p:cNvPr id="12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47625" y="212819"/>
            <a:ext cx="12144375" cy="6477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/>
              <a:t>Age-Specific Death Rates by Race/Ethnicity Reveal Inequities</a:t>
            </a:r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CCF69AC6-0F69-4905-B745-79BDEB425DBD}"/>
              </a:ext>
            </a:extLst>
          </p:cNvPr>
          <p:cNvSpPr txBox="1">
            <a:spLocks/>
          </p:cNvSpPr>
          <p:nvPr/>
        </p:nvSpPr>
        <p:spPr>
          <a:xfrm rot="16200000">
            <a:off x="-2935506" y="2871777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/>
          </a:p>
          <a:p>
            <a:r>
              <a:rPr lang="en-US" sz="1600" dirty="0"/>
              <a:t>Data as of 06/30/2020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98A5F1-6BF0-4172-BF23-8CB62485AFCB}"/>
              </a:ext>
            </a:extLst>
          </p:cNvPr>
          <p:cNvSpPr txBox="1"/>
          <p:nvPr/>
        </p:nvSpPr>
        <p:spPr>
          <a:xfrm>
            <a:off x="47625" y="6444224"/>
            <a:ext cx="9861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Count and Rate (per 100,000) of Reported Deaths among COVID-19 Confirmed and Probable Cases by Race and Ethnicity and Age Group in MA</a:t>
            </a:r>
            <a:r>
              <a:rPr lang="en-US" sz="1200" baseline="30000" dirty="0">
                <a:solidFill>
                  <a:schemeClr val="bg1"/>
                </a:solidFill>
              </a:rPr>
              <a:t>1 </a:t>
            </a:r>
            <a:r>
              <a:rPr lang="en-US" sz="1200" dirty="0">
                <a:solidFill>
                  <a:schemeClr val="bg1"/>
                </a:solidFill>
              </a:rPr>
              <a:t>(N=8054)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A378364-2E36-468A-AE54-14A27C9EB502}"/>
              </a:ext>
            </a:extLst>
          </p:cNvPr>
          <p:cNvSpPr/>
          <p:nvPr/>
        </p:nvSpPr>
        <p:spPr>
          <a:xfrm>
            <a:off x="1006723" y="1075985"/>
            <a:ext cx="9597868" cy="830997"/>
          </a:xfrm>
          <a:prstGeom prst="rect">
            <a:avLst/>
          </a:prstGeom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Age-specific death rates reveal that Hispanic, Black Non-Hispanic and Other Non-Hispanic residents have higher rates of death in every age group compared to White and Asian Non-Hispanic. This is most pronounced for age groups under 70. (Caveat: Some of the smaller counts can be unstable.)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FEFC73E-8537-410E-A695-6BEB51BFBDE8}"/>
              </a:ext>
            </a:extLst>
          </p:cNvPr>
          <p:cNvSpPr/>
          <p:nvPr/>
        </p:nvSpPr>
        <p:spPr>
          <a:xfrm>
            <a:off x="5521914" y="3572908"/>
            <a:ext cx="819834" cy="1919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13AFD7-CE81-466D-8592-A21DA8A6322D}"/>
              </a:ext>
            </a:extLst>
          </p:cNvPr>
          <p:cNvSpPr/>
          <p:nvPr/>
        </p:nvSpPr>
        <p:spPr>
          <a:xfrm>
            <a:off x="935251" y="6252634"/>
            <a:ext cx="110742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Rates are per 100,000 population.  Age-adjusted to the 2000 US standard population. See weights used at:  </a:t>
            </a:r>
            <a:r>
              <a:rPr lang="en-US" sz="1100" dirty="0">
                <a:hlinkClick r:id="rId3"/>
              </a:rPr>
              <a:t>https://www.cdc.gov/nchs/data/statnt/statnt20.pdf</a:t>
            </a:r>
            <a:r>
              <a:rPr lang="en-US" sz="1100" dirty="0"/>
              <a:t> 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FEFC73E-8537-410E-A695-6BEB51BFBDE8}"/>
              </a:ext>
            </a:extLst>
          </p:cNvPr>
          <p:cNvSpPr/>
          <p:nvPr/>
        </p:nvSpPr>
        <p:spPr>
          <a:xfrm>
            <a:off x="4043851" y="3564362"/>
            <a:ext cx="819834" cy="1919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FEFC73E-8537-410E-A695-6BEB51BFBDE8}"/>
              </a:ext>
            </a:extLst>
          </p:cNvPr>
          <p:cNvSpPr/>
          <p:nvPr/>
        </p:nvSpPr>
        <p:spPr>
          <a:xfrm>
            <a:off x="8875063" y="4103264"/>
            <a:ext cx="819834" cy="13801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913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176C8B-9E8D-4189-B7CE-765214C22E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07963" y="6492499"/>
            <a:ext cx="2736415" cy="365125"/>
          </a:xfrm>
        </p:spPr>
        <p:txBody>
          <a:bodyPr/>
          <a:lstStyle/>
          <a:p>
            <a:fld id="{631A3E32-B534-452A-837F-1F0D4725C9C0}" type="slidenum">
              <a:rPr lang="en-US" smtClean="0"/>
              <a:t>12</a:t>
            </a:fld>
            <a:endParaRPr lang="en-US" dirty="0"/>
          </a:p>
        </p:txBody>
      </p:sp>
      <p:sp>
        <p:nvSpPr>
          <p:cNvPr id="12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-37906" y="209646"/>
            <a:ext cx="12342412" cy="100916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dirty="0"/>
              <a:t>Age-Adjusted Death Rates by Race/Ethnicity Reveal Inequities</a:t>
            </a:r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CCF69AC6-0F69-4905-B745-79BDEB425DBD}"/>
              </a:ext>
            </a:extLst>
          </p:cNvPr>
          <p:cNvSpPr txBox="1">
            <a:spLocks/>
          </p:cNvSpPr>
          <p:nvPr/>
        </p:nvSpPr>
        <p:spPr>
          <a:xfrm rot="16200000">
            <a:off x="-2969760" y="3010280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/>
          </a:p>
          <a:p>
            <a:r>
              <a:rPr lang="en-US" sz="1600" dirty="0"/>
              <a:t>Data as of 06/30/2020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98A5F1-6BF0-4172-BF23-8CB62485AFCB}"/>
              </a:ext>
            </a:extLst>
          </p:cNvPr>
          <p:cNvSpPr txBox="1"/>
          <p:nvPr/>
        </p:nvSpPr>
        <p:spPr>
          <a:xfrm>
            <a:off x="47625" y="6444228"/>
            <a:ext cx="9933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Count and Rate (per 100,000) of Reported Deaths among COVID-19 Confirmed and Probable Cases by Race and Ethnicity and Age Group in MA</a:t>
            </a:r>
            <a:r>
              <a:rPr lang="en-US" sz="1200" baseline="30000" dirty="0">
                <a:solidFill>
                  <a:schemeClr val="bg1"/>
                </a:solidFill>
              </a:rPr>
              <a:t> </a:t>
            </a:r>
            <a:r>
              <a:rPr lang="en-US" sz="1200" dirty="0">
                <a:solidFill>
                  <a:schemeClr val="bg1"/>
                </a:solidFill>
              </a:rPr>
              <a:t>(N= 8054). Data are current as of 6/30/2020 and are subject to change.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70524F-043B-4C09-B126-093E6BD59934}"/>
              </a:ext>
            </a:extLst>
          </p:cNvPr>
          <p:cNvSpPr/>
          <p:nvPr/>
        </p:nvSpPr>
        <p:spPr>
          <a:xfrm>
            <a:off x="1098401" y="1098885"/>
            <a:ext cx="9822283" cy="1200329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age-adjusted death rate is highest for Black residents, at 168.1 deaths/100,000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Age-adjusted death rates are recommended for comparisons among race groups given differences in the underlying age distribution of the MA population by race, and differences in COVID-19 death trends by age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ED0E6B6-87A7-44C0-AC77-D9F39AE0AE57}"/>
              </a:ext>
            </a:extLst>
          </p:cNvPr>
          <p:cNvSpPr/>
          <p:nvPr/>
        </p:nvSpPr>
        <p:spPr>
          <a:xfrm>
            <a:off x="1268150" y="6259016"/>
            <a:ext cx="110742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Rates are per 100,000 population.  Age-adjusted to the 2000 US standard population. See weights used at:  </a:t>
            </a:r>
            <a:r>
              <a:rPr lang="en-US" sz="1100" dirty="0">
                <a:hlinkClick r:id="rId3"/>
              </a:rPr>
              <a:t>https://www.cdc.gov/nchs/data/statnt/statnt20.pdf</a:t>
            </a:r>
            <a:r>
              <a:rPr lang="en-US" sz="110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8DFCA0-ED70-4C36-8D0A-EEE9E45BBCB7}"/>
              </a:ext>
            </a:extLst>
          </p:cNvPr>
          <p:cNvSpPr/>
          <p:nvPr/>
        </p:nvSpPr>
        <p:spPr>
          <a:xfrm>
            <a:off x="1268147" y="5802100"/>
            <a:ext cx="99331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sz="1000" dirty="0">
                <a:latin typeface="Calibri" panose="020F0502020204030204" pitchFamily="34" charset="0"/>
              </a:rPr>
            </a:br>
            <a:r>
              <a:rPr lang="en-US" sz="1000" dirty="0">
                <a:latin typeface="Calibri" panose="020F0502020204030204" pitchFamily="34" charset="0"/>
              </a:rPr>
              <a:t>Population denominators for rate calculations provided by UMass Donahue Inst. based on </a:t>
            </a:r>
            <a:r>
              <a:rPr lang="en-US" sz="1000" i="1" dirty="0" err="1">
                <a:latin typeface="Calibri" panose="020F0502020204030204" pitchFamily="34" charset="0"/>
              </a:rPr>
              <a:t>Strate</a:t>
            </a:r>
            <a:r>
              <a:rPr lang="en-US" sz="1000" i="1" dirty="0">
                <a:latin typeface="Calibri" panose="020F0502020204030204" pitchFamily="34" charset="0"/>
              </a:rPr>
              <a:t> S, et al. Small Area Population Estimates for 2011 through 2020, published March 2020 (original report published Oct 2016)</a:t>
            </a:r>
            <a:endParaRPr lang="en-US" sz="1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AC1B4D5-390A-4E15-AF61-899F372D57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8401" y="2347485"/>
            <a:ext cx="9827604" cy="350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108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8D3DB-FE85-4C45-81A0-A4AE114FB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JULY 31, 2020 UPDATE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35A32B-7FE8-4115-AABE-86952F52D7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Chart title for new cases slightly updated to reflect new metric name in weekly report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Testing map data updated to reflect 2 week time period instead of cumulative (consistent with weekly report metric change)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5030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5EF854F1-F346-478D-BEFB-CDFEFB39A007}"/>
              </a:ext>
            </a:extLst>
          </p:cNvPr>
          <p:cNvGraphicFramePr>
            <a:graphicFrameLocks/>
          </p:cNvGraphicFramePr>
          <p:nvPr/>
        </p:nvGraphicFramePr>
        <p:xfrm>
          <a:off x="295834" y="1300721"/>
          <a:ext cx="4585447" cy="4347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B838955-42B1-47FB-A670-5507CDD17A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31A3E32-B534-452A-837F-1F0D4725C9C0}" type="slidenum">
              <a:rPr lang="en-US" smtClean="0"/>
              <a:t>14</a:t>
            </a:fld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0" y="6492495"/>
            <a:ext cx="8808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https://</a:t>
            </a:r>
            <a:r>
              <a:rPr lang="en-US" dirty="0" err="1">
                <a:solidFill>
                  <a:schemeClr val="bg1"/>
                </a:solidFill>
              </a:rPr>
              <a:t>www.mass.gov</a:t>
            </a:r>
            <a:r>
              <a:rPr lang="en-US" dirty="0">
                <a:solidFill>
                  <a:schemeClr val="bg1"/>
                </a:solidFill>
              </a:rPr>
              <a:t>/info-details/covid-19-response-reporting#covid-19-daily-dashboard-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441E12-BADC-43A9-8101-E8E33F8FD8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695" b="3293"/>
          <a:stretch/>
        </p:blipFill>
        <p:spPr>
          <a:xfrm>
            <a:off x="284349" y="109522"/>
            <a:ext cx="11623301" cy="6378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2904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7490A222-2316-46DB-83F6-7A7BCB2139D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67507" y="-157680"/>
            <a:ext cx="11849100" cy="1325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3200" dirty="0">
                <a:solidFill>
                  <a:schemeClr val="bg1"/>
                </a:solidFill>
                <a:latin typeface="+mj-lt"/>
              </a:rPr>
              <a:t>Following the Executive Order on April 8th, race/ethnicity data reporting has improved for cases, deaths, and hospitalizations</a:t>
            </a:r>
          </a:p>
        </p:txBody>
      </p:sp>
      <p:sp>
        <p:nvSpPr>
          <p:cNvPr id="6" name="Slide Number Placeholder 1">
            <a:extLst>
              <a:ext uri="{FF2B5EF4-FFF2-40B4-BE49-F238E27FC236}">
                <a16:creationId xmlns:a16="http://schemas.microsoft.com/office/drawing/2014/main" id="{588EE3D6-E839-48ED-81B6-FAD72BA20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55585" y="6501276"/>
            <a:ext cx="2736415" cy="365125"/>
          </a:xfrm>
        </p:spPr>
        <p:txBody>
          <a:bodyPr/>
          <a:lstStyle/>
          <a:p>
            <a:pPr algn="r"/>
            <a:fld id="{631A3E32-B534-452A-837F-1F0D4725C9C0}" type="slidenum">
              <a:rPr lang="en-US" smtClean="0"/>
              <a:pPr algn="r"/>
              <a:t>15</a:t>
            </a:fld>
            <a:endParaRPr lang="en-US" dirty="0"/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15B83F1C-4221-4883-8ED4-763DADAC7887}"/>
              </a:ext>
            </a:extLst>
          </p:cNvPr>
          <p:cNvGraphicFramePr>
            <a:graphicFrameLocks/>
          </p:cNvGraphicFramePr>
          <p:nvPr/>
        </p:nvGraphicFramePr>
        <p:xfrm>
          <a:off x="725924" y="1167883"/>
          <a:ext cx="10732265" cy="5107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77DE74A-F0D6-4537-9302-F9C961DDA84B}"/>
              </a:ext>
            </a:extLst>
          </p:cNvPr>
          <p:cNvSpPr txBox="1"/>
          <p:nvPr/>
        </p:nvSpPr>
        <p:spPr>
          <a:xfrm>
            <a:off x="10729430" y="5382340"/>
            <a:ext cx="6719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31-Jul</a:t>
            </a:r>
          </a:p>
        </p:txBody>
      </p:sp>
    </p:spTree>
    <p:extLst>
      <p:ext uri="{BB962C8B-B14F-4D97-AF65-F5344CB8AC3E}">
        <p14:creationId xmlns:p14="http://schemas.microsoft.com/office/powerpoint/2010/main" val="2142453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2E697C-AD91-4C42-94FE-E254A9D05B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3722" y="1138555"/>
            <a:ext cx="5157787" cy="8239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b="0" dirty="0"/>
              <a:t>Black non-Hispanics represent 7.2% of the MA population but about twice that proportion of cases at 13.8% of cases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b="0" dirty="0"/>
              <a:t>Hispanics represent 12.2% of the MA population but more than twice that proportion of cases at 29.0% of cases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AEB1703-CB88-4B8D-A336-55F6D244B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85599" y="1097280"/>
            <a:ext cx="5183188" cy="8239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The highest rates of positive cases are among Black non-Hispanics and Hispanics which are 3x higher than the rate for White non-Hispanics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CDF748-0C4F-434A-86D6-1FD365D8F0C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9377193" y="6492495"/>
            <a:ext cx="2736415" cy="365125"/>
          </a:xfrm>
        </p:spPr>
        <p:txBody>
          <a:bodyPr/>
          <a:lstStyle/>
          <a:p>
            <a:fld id="{631A3E32-B534-452A-837F-1F0D4725C9C0}" type="slidenum">
              <a:rPr lang="en-US" smtClean="0"/>
              <a:t>16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5856" y="-56874"/>
            <a:ext cx="12095660" cy="1325563"/>
          </a:xfrm>
          <a:prstGeom prst="rect">
            <a:avLst/>
          </a:prstGeom>
        </p:spPr>
        <p:txBody>
          <a:bodyPr/>
          <a:lstStyle/>
          <a:p>
            <a:r>
              <a:rPr lang="en-US" sz="3500" dirty="0">
                <a:solidFill>
                  <a:schemeClr val="bg1"/>
                </a:solidFill>
              </a:rPr>
              <a:t>The Rate of Positive Cases is Highest for Black and Hispanic Residents</a:t>
            </a:r>
          </a:p>
        </p:txBody>
      </p:sp>
      <p:sp>
        <p:nvSpPr>
          <p:cNvPr id="10" name="Footer Placeholder 6">
            <a:extLst>
              <a:ext uri="{FF2B5EF4-FFF2-40B4-BE49-F238E27FC236}">
                <a16:creationId xmlns:a16="http://schemas.microsoft.com/office/drawing/2014/main" id="{2ED4FB54-2308-45FC-9FB4-35B19411BA4E}"/>
              </a:ext>
            </a:extLst>
          </p:cNvPr>
          <p:cNvSpPr txBox="1">
            <a:spLocks/>
          </p:cNvSpPr>
          <p:nvPr/>
        </p:nvSpPr>
        <p:spPr>
          <a:xfrm rot="16200000">
            <a:off x="-2860488" y="2552958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r>
              <a:rPr lang="en-US" dirty="0"/>
              <a:t>Data as of 07/31/2020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2CA1C90-F6A2-41E5-897B-ED5CD84F9ECE}"/>
              </a:ext>
            </a:extLst>
          </p:cNvPr>
          <p:cNvSpPr/>
          <p:nvPr/>
        </p:nvSpPr>
        <p:spPr>
          <a:xfrm>
            <a:off x="78392" y="6016008"/>
            <a:ext cx="6096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en-US" sz="1000" dirty="0">
                <a:latin typeface="Calibri" panose="020F0502020204030204" pitchFamily="34" charset="0"/>
              </a:rPr>
            </a:br>
            <a:r>
              <a:rPr lang="en-US" sz="1000" dirty="0">
                <a:latin typeface="Calibri" panose="020F0502020204030204" pitchFamily="34" charset="0"/>
              </a:rPr>
              <a:t>Population denominators for rate calculations provided by UMass Donahue Inst. based on </a:t>
            </a:r>
            <a:r>
              <a:rPr lang="en-US" sz="1000" i="1" dirty="0" err="1">
                <a:latin typeface="Calibri" panose="020F0502020204030204" pitchFamily="34" charset="0"/>
              </a:rPr>
              <a:t>Strate</a:t>
            </a:r>
            <a:r>
              <a:rPr lang="en-US" sz="1000" i="1" dirty="0">
                <a:latin typeface="Calibri" panose="020F0502020204030204" pitchFamily="34" charset="0"/>
              </a:rPr>
              <a:t> S, et al. Small Area Population Estimates for 2011 through 2020, published March 2020 (original report published Oct 2016)</a:t>
            </a:r>
            <a:endParaRPr lang="en-US" sz="1000" dirty="0"/>
          </a:p>
        </p:txBody>
      </p:sp>
      <p:pic>
        <p:nvPicPr>
          <p:cNvPr id="24" name="Content Placeholder 23">
            <a:extLst>
              <a:ext uri="{FF2B5EF4-FFF2-40B4-BE49-F238E27FC236}">
                <a16:creationId xmlns:a16="http://schemas.microsoft.com/office/drawing/2014/main" id="{AF54B4ED-89C6-4274-99C8-BE260059B3D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103722" y="1962467"/>
            <a:ext cx="5157787" cy="4257607"/>
          </a:xfrm>
          <a:prstGeom prst="rect">
            <a:avLst/>
          </a:prstGeom>
        </p:spPr>
      </p:pic>
      <p:pic>
        <p:nvPicPr>
          <p:cNvPr id="29" name="Content Placeholder 28">
            <a:extLst>
              <a:ext uri="{FF2B5EF4-FFF2-40B4-BE49-F238E27FC236}">
                <a16:creationId xmlns:a16="http://schemas.microsoft.com/office/drawing/2014/main" id="{A135AA74-1367-4E35-95F3-33A588C6DAC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6790071" y="1921192"/>
            <a:ext cx="5178716" cy="4297363"/>
          </a:xfrm>
        </p:spPr>
      </p:pic>
    </p:spTree>
    <p:extLst>
      <p:ext uri="{BB962C8B-B14F-4D97-AF65-F5344CB8AC3E}">
        <p14:creationId xmlns:p14="http://schemas.microsoft.com/office/powerpoint/2010/main" val="9759590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67F39C-0565-463B-81E5-536D6B5BA0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A49D0EE-DE7F-324B-A84C-F36708423CDB}" type="slidenum">
              <a:rPr lang="en-US" smtClean="0">
                <a:solidFill>
                  <a:srgbClr val="464646">
                    <a:lumMod val="40000"/>
                    <a:lumOff val="60000"/>
                  </a:srgbClr>
                </a:solidFill>
              </a:rPr>
              <a:pPr/>
              <a:t>17</a:t>
            </a:fld>
            <a:endParaRPr lang="en-US" dirty="0">
              <a:solidFill>
                <a:srgbClr val="464646">
                  <a:lumMod val="40000"/>
                  <a:lumOff val="60000"/>
                </a:srgbClr>
              </a:solidFill>
            </a:endParaRP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9FC005-ED8D-4793-87DA-86649EF24FC7}"/>
              </a:ext>
            </a:extLst>
          </p:cNvPr>
          <p:cNvSpPr txBox="1">
            <a:spLocks/>
          </p:cNvSpPr>
          <p:nvPr/>
        </p:nvSpPr>
        <p:spPr>
          <a:xfrm>
            <a:off x="71919" y="94817"/>
            <a:ext cx="11840681" cy="8197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3600" b="0" dirty="0">
                <a:solidFill>
                  <a:schemeClr val="bg1"/>
                </a:solidFill>
                <a:latin typeface="+mj-lt"/>
              </a:rPr>
              <a:t>The Communities with Highest Case Rates are Primarily in High Density Population Areas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8DA56E-AFD2-440F-8D18-3AEB68ACA332}"/>
              </a:ext>
            </a:extLst>
          </p:cNvPr>
          <p:cNvSpPr/>
          <p:nvPr/>
        </p:nvSpPr>
        <p:spPr>
          <a:xfrm>
            <a:off x="236306" y="5839853"/>
            <a:ext cx="1209064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indent="-342900" fontAlgn="ctr">
              <a:buFont typeface="Arial" panose="020B0604020202020204" pitchFamily="34" charset="0"/>
              <a:buChar char="•"/>
            </a:pPr>
            <a:r>
              <a:rPr lang="en-US" sz="1600" dirty="0"/>
              <a:t>The ten communities with the highest cumulative rates of COVID-19 cases per 100,000 residents were: Chelsea, Brockton, Lawrence, Lynn, Everett, Revere, Randolph, Worcester, Danvers, and Lowell.</a:t>
            </a:r>
          </a:p>
          <a:p>
            <a:r>
              <a:rPr lang="en-US" sz="160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DF3F7B-584B-4D8D-97DD-7A954D142A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357"/>
          <a:stretch/>
        </p:blipFill>
        <p:spPr>
          <a:xfrm>
            <a:off x="1629020" y="1089690"/>
            <a:ext cx="9621182" cy="4750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8828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AF1C11-BD1B-428E-B9FD-4DE6313D60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8997" y="6483242"/>
            <a:ext cx="2736415" cy="365125"/>
          </a:xfrm>
        </p:spPr>
        <p:txBody>
          <a:bodyPr/>
          <a:lstStyle/>
          <a:p>
            <a:fld id="{631A3E32-B534-452A-837F-1F0D4725C9C0}" type="slidenum">
              <a:rPr lang="en-US" smtClean="0"/>
              <a:t>18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EDB540-463F-4570-8510-1C4E988058B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5800" y="-58516"/>
            <a:ext cx="12197800" cy="1325563"/>
          </a:xfrm>
          <a:prstGeom prst="rect">
            <a:avLst/>
          </a:prstGeom>
        </p:spPr>
        <p:txBody>
          <a:bodyPr/>
          <a:lstStyle/>
          <a:p>
            <a:r>
              <a:rPr lang="en-US" sz="3400" dirty="0">
                <a:solidFill>
                  <a:schemeClr val="bg1"/>
                </a:solidFill>
              </a:rPr>
              <a:t>Cities with the Highest Rates of COVID-19 are Primarily Communities of Color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A1724F-97E1-428A-BDAE-0337863E625F}"/>
              </a:ext>
            </a:extLst>
          </p:cNvPr>
          <p:cNvSpPr/>
          <p:nvPr/>
        </p:nvSpPr>
        <p:spPr>
          <a:xfrm>
            <a:off x="195209" y="977888"/>
            <a:ext cx="11920203" cy="7848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sz="1500" dirty="0"/>
              <a:t>The ten communities with the highest rates of COVID-19 are shown below. The overall rate in MA of COVID-19 Cases is 1,565.9 per 100,000 people as of 07/30/2020. Almost all of these communities have high (&gt;50%) percentage of residents who are people of color (shaded blue)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244C07-6512-4CD2-A77A-08A74BA03170}"/>
              </a:ext>
            </a:extLst>
          </p:cNvPr>
          <p:cNvSpPr txBox="1"/>
          <p:nvPr/>
        </p:nvSpPr>
        <p:spPr>
          <a:xfrm>
            <a:off x="11330655" y="3885573"/>
            <a:ext cx="861345" cy="646331"/>
          </a:xfrm>
          <a:prstGeom prst="rect">
            <a:avLst/>
          </a:prstGeom>
          <a:solidFill>
            <a:srgbClr val="F2A16A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MA State Average Rate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8A8361-C0ED-4B10-BA6D-BBE7C5D85AEB}"/>
              </a:ext>
            </a:extLst>
          </p:cNvPr>
          <p:cNvSpPr txBox="1"/>
          <p:nvPr/>
        </p:nvSpPr>
        <p:spPr>
          <a:xfrm>
            <a:off x="8785485" y="6555023"/>
            <a:ext cx="29338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State and Town-level COVID-19 data from 07/30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8158AAC-47F9-4ECE-B81E-218C41274D78}"/>
              </a:ext>
            </a:extLst>
          </p:cNvPr>
          <p:cNvGraphicFramePr>
            <a:graphicFrameLocks noGrp="1"/>
          </p:cNvGraphicFramePr>
          <p:nvPr/>
        </p:nvGraphicFramePr>
        <p:xfrm>
          <a:off x="889612" y="4906790"/>
          <a:ext cx="10464185" cy="15125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2537">
                  <a:extLst>
                    <a:ext uri="{9D8B030D-6E8A-4147-A177-3AD203B41FA5}">
                      <a16:colId xmlns:a16="http://schemas.microsoft.com/office/drawing/2014/main" val="1628525533"/>
                    </a:ext>
                  </a:extLst>
                </a:gridCol>
                <a:gridCol w="1002537">
                  <a:extLst>
                    <a:ext uri="{9D8B030D-6E8A-4147-A177-3AD203B41FA5}">
                      <a16:colId xmlns:a16="http://schemas.microsoft.com/office/drawing/2014/main" val="1992216120"/>
                    </a:ext>
                  </a:extLst>
                </a:gridCol>
                <a:gridCol w="834632">
                  <a:extLst>
                    <a:ext uri="{9D8B030D-6E8A-4147-A177-3AD203B41FA5}">
                      <a16:colId xmlns:a16="http://schemas.microsoft.com/office/drawing/2014/main" val="1217756773"/>
                    </a:ext>
                  </a:extLst>
                </a:gridCol>
                <a:gridCol w="1057835">
                  <a:extLst>
                    <a:ext uri="{9D8B030D-6E8A-4147-A177-3AD203B41FA5}">
                      <a16:colId xmlns:a16="http://schemas.microsoft.com/office/drawing/2014/main" val="47713011"/>
                    </a:ext>
                  </a:extLst>
                </a:gridCol>
                <a:gridCol w="968188">
                  <a:extLst>
                    <a:ext uri="{9D8B030D-6E8A-4147-A177-3AD203B41FA5}">
                      <a16:colId xmlns:a16="http://schemas.microsoft.com/office/drawing/2014/main" val="137403653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46723474"/>
                    </a:ext>
                  </a:extLst>
                </a:gridCol>
                <a:gridCol w="878541">
                  <a:extLst>
                    <a:ext uri="{9D8B030D-6E8A-4147-A177-3AD203B41FA5}">
                      <a16:colId xmlns:a16="http://schemas.microsoft.com/office/drawing/2014/main" val="3663204384"/>
                    </a:ext>
                  </a:extLst>
                </a:gridCol>
                <a:gridCol w="968189">
                  <a:extLst>
                    <a:ext uri="{9D8B030D-6E8A-4147-A177-3AD203B41FA5}">
                      <a16:colId xmlns:a16="http://schemas.microsoft.com/office/drawing/2014/main" val="3114655180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818353165"/>
                    </a:ext>
                  </a:extLst>
                </a:gridCol>
                <a:gridCol w="968188">
                  <a:extLst>
                    <a:ext uri="{9D8B030D-6E8A-4147-A177-3AD203B41FA5}">
                      <a16:colId xmlns:a16="http://schemas.microsoft.com/office/drawing/2014/main" val="1934116897"/>
                    </a:ext>
                  </a:extLst>
                </a:gridCol>
                <a:gridCol w="865091">
                  <a:extLst>
                    <a:ext uri="{9D8B030D-6E8A-4147-A177-3AD203B41FA5}">
                      <a16:colId xmlns:a16="http://schemas.microsoft.com/office/drawing/2014/main" val="765772811"/>
                    </a:ext>
                  </a:extLst>
                </a:gridCol>
              </a:tblGrid>
              <a:tr h="19187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Town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Chelsea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Brockton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Lawrence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Lynn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Everett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Revere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Randolph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Worcester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Danvers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Lowell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4230442104"/>
                  </a:ext>
                </a:extLst>
              </a:tr>
              <a:tr h="19187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dirty="0">
                          <a:effectLst/>
                        </a:rPr>
                        <a:t>Case Count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3036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4364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3760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3858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1843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1927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979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5483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3022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015770804"/>
                  </a:ext>
                </a:extLst>
              </a:tr>
              <a:tr h="93718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Percent of Residents who are People of Color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68%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87%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7.6%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976776068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8F9ECD30-6F6F-4D58-BB9A-EBA4E1EAE54F}"/>
              </a:ext>
            </a:extLst>
          </p:cNvPr>
          <p:cNvSpPr/>
          <p:nvPr/>
        </p:nvSpPr>
        <p:spPr>
          <a:xfrm>
            <a:off x="78392" y="6319902"/>
            <a:ext cx="756558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sz="10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1000" dirty="0">
                <a:solidFill>
                  <a:schemeClr val="bg1"/>
                </a:solidFill>
                <a:latin typeface="Calibri" panose="020F0502020204030204" pitchFamily="34" charset="0"/>
              </a:rPr>
              <a:t>Population denominators for rate calculations provided by UMass Donahue Inst. based on </a:t>
            </a:r>
            <a:r>
              <a:rPr lang="en-US" sz="1000" dirty="0" err="1">
                <a:solidFill>
                  <a:schemeClr val="bg1"/>
                </a:solidFill>
                <a:latin typeface="Calibri" panose="020F0502020204030204" pitchFamily="34" charset="0"/>
              </a:rPr>
              <a:t>Strate</a:t>
            </a:r>
            <a:r>
              <a:rPr lang="en-US" sz="1000" dirty="0">
                <a:solidFill>
                  <a:schemeClr val="bg1"/>
                </a:solidFill>
                <a:latin typeface="Calibri" panose="020F0502020204030204" pitchFamily="34" charset="0"/>
              </a:rPr>
              <a:t> S, et al. Small Area Population Estimates for 2011 through 2020, published March 2020 (original report published Oct 2016)</a:t>
            </a:r>
          </a:p>
        </p:txBody>
      </p:sp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D35CCB72-99FB-49AF-A6B5-996632500446}"/>
              </a:ext>
            </a:extLst>
          </p:cNvPr>
          <p:cNvGraphicFramePr>
            <a:graphicFrameLocks/>
          </p:cNvGraphicFramePr>
          <p:nvPr/>
        </p:nvGraphicFramePr>
        <p:xfrm>
          <a:off x="636998" y="1648931"/>
          <a:ext cx="10798140" cy="34581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F24D689-20C8-44BF-9BF3-C118754F5259}"/>
              </a:ext>
            </a:extLst>
          </p:cNvPr>
          <p:cNvCxnSpPr>
            <a:cxnSpLocks/>
          </p:cNvCxnSpPr>
          <p:nvPr/>
        </p:nvCxnSpPr>
        <p:spPr>
          <a:xfrm>
            <a:off x="1685337" y="4278324"/>
            <a:ext cx="9645318" cy="0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4189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67F39C-0565-463B-81E5-536D6B5BA0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A49D0EE-DE7F-324B-A84C-F36708423CDB}" type="slidenum">
              <a:rPr lang="en-US" smtClean="0">
                <a:solidFill>
                  <a:srgbClr val="464646">
                    <a:lumMod val="40000"/>
                    <a:lumOff val="60000"/>
                  </a:srgbClr>
                </a:solidFill>
              </a:rPr>
              <a:pPr/>
              <a:t>19</a:t>
            </a:fld>
            <a:endParaRPr lang="en-US" dirty="0">
              <a:solidFill>
                <a:srgbClr val="464646">
                  <a:lumMod val="40000"/>
                  <a:lumOff val="60000"/>
                </a:srgbClr>
              </a:solidFill>
            </a:endParaRP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77F8E174-1D94-4D66-8487-6868F661CC7A}"/>
              </a:ext>
            </a:extLst>
          </p:cNvPr>
          <p:cNvSpPr txBox="1">
            <a:spLocks/>
          </p:cNvSpPr>
          <p:nvPr/>
        </p:nvSpPr>
        <p:spPr>
          <a:xfrm>
            <a:off x="0" y="5613325"/>
            <a:ext cx="12192000" cy="94674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b="0" dirty="0"/>
              <a:t>From July 27</a:t>
            </a:r>
            <a:r>
              <a:rPr lang="en-US" sz="1800" b="0" baseline="30000" dirty="0"/>
              <a:t>th</a:t>
            </a:r>
            <a:r>
              <a:rPr lang="en-US" sz="1800" b="0" dirty="0"/>
              <a:t> to July 29</a:t>
            </a:r>
            <a:r>
              <a:rPr lang="en-US" sz="1800" b="0" baseline="30000" dirty="0"/>
              <a:t>th</a:t>
            </a:r>
            <a:r>
              <a:rPr lang="en-US" sz="1800" b="0" dirty="0"/>
              <a:t> the cities/towns with high cumulative case rates reported above state average rate of new cases, these include Chelsea, Lawrence, Lynn, and Revere.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b="0" dirty="0"/>
              <a:t>New communities with high weekly new case rates compared to the average new case rate are Wrentham, Falmouth, Plainville, Fall River, Norfolk, and Longmeadow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36B4D8F9-4C42-4625-9513-119090C74EC1}"/>
              </a:ext>
            </a:extLst>
          </p:cNvPr>
          <p:cNvSpPr txBox="1">
            <a:spLocks/>
          </p:cNvSpPr>
          <p:nvPr/>
        </p:nvSpPr>
        <p:spPr>
          <a:xfrm>
            <a:off x="71919" y="0"/>
            <a:ext cx="12192000" cy="946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chemeClr val="bg1"/>
                </a:solidFill>
                <a:latin typeface="+mj-lt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>
                <a:solidFill>
                  <a:schemeClr val="tx1"/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b="1">
                <a:solidFill>
                  <a:schemeClr val="tx1"/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9pPr>
          </a:lstStyle>
          <a:p>
            <a:pPr algn="l"/>
            <a:r>
              <a:rPr lang="en-US" sz="3600" dirty="0"/>
              <a:t>Communities with New Cases include those with High Cumulative Case Rates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00BC00C-0E03-42BC-BF55-2025B9C7F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730" y="959786"/>
            <a:ext cx="8353266" cy="465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6807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110B03-6C8A-4466-88F1-0BB6FEC78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White non-Hispanics represent 71.5% of the population but only 57.5% of the hospitalizations, whereas the percentages of Black Non-Hispanic and Hispanics who are hospitalized are greater than their proportions in the population.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C4E127-18E8-4B24-8808-45C25B50D1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The rate of hospitalizations for Black non-Hispanics and Hispanics is 2.4x and 1.6x higher (respectively) than for White non-Hispanics.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0A1FAE-F0A8-4D88-BD9B-173F0A926B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9455585" y="6492495"/>
            <a:ext cx="2736415" cy="365125"/>
          </a:xfrm>
        </p:spPr>
        <p:txBody>
          <a:bodyPr/>
          <a:lstStyle/>
          <a:p>
            <a:fld id="{631A3E32-B534-452A-837F-1F0D4725C9C0}" type="slidenum">
              <a:rPr lang="en-US" smtClean="0"/>
              <a:t>20</a:t>
            </a:fld>
            <a:endParaRPr lang="en-US" dirty="0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0" y="-38895"/>
            <a:ext cx="12192000" cy="1325563"/>
          </a:xfrm>
          <a:prstGeom prst="rect">
            <a:avLst/>
          </a:prstGeom>
        </p:spPr>
        <p:txBody>
          <a:bodyPr/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6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/>
              <a:t>The Rate of Hospitalizations is Highest for Black and Hispanic Residents</a:t>
            </a:r>
          </a:p>
        </p:txBody>
      </p:sp>
      <p:sp>
        <p:nvSpPr>
          <p:cNvPr id="16" name="Footer Placeholder 6">
            <a:extLst>
              <a:ext uri="{FF2B5EF4-FFF2-40B4-BE49-F238E27FC236}">
                <a16:creationId xmlns:a16="http://schemas.microsoft.com/office/drawing/2014/main" id="{71A6E023-73D1-4ED3-8F44-0C93D53FF7F3}"/>
              </a:ext>
            </a:extLst>
          </p:cNvPr>
          <p:cNvSpPr txBox="1">
            <a:spLocks/>
          </p:cNvSpPr>
          <p:nvPr/>
        </p:nvSpPr>
        <p:spPr>
          <a:xfrm rot="16200000">
            <a:off x="-2844425" y="2673250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r>
              <a:rPr lang="en-US" dirty="0"/>
              <a:t>Data as of 07/31/2020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254D23-C308-4169-82A0-6767F8D36B68}"/>
              </a:ext>
            </a:extLst>
          </p:cNvPr>
          <p:cNvSpPr/>
          <p:nvPr/>
        </p:nvSpPr>
        <p:spPr>
          <a:xfrm>
            <a:off x="78392" y="601600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en-US" sz="1000" dirty="0">
                <a:latin typeface="Calibri" panose="020F0502020204030204" pitchFamily="34" charset="0"/>
              </a:rPr>
            </a:br>
            <a:r>
              <a:rPr lang="en-US" sz="1000" dirty="0">
                <a:latin typeface="Calibri" panose="020F0502020204030204" pitchFamily="34" charset="0"/>
              </a:rPr>
              <a:t>Population denominators for rate calculations provided by UMass Donahue Inst. based on </a:t>
            </a:r>
            <a:r>
              <a:rPr lang="en-US" sz="1000" i="1" dirty="0" err="1">
                <a:latin typeface="Calibri" panose="020F0502020204030204" pitchFamily="34" charset="0"/>
              </a:rPr>
              <a:t>Strate</a:t>
            </a:r>
            <a:r>
              <a:rPr lang="en-US" sz="1000" i="1" dirty="0">
                <a:latin typeface="Calibri" panose="020F0502020204030204" pitchFamily="34" charset="0"/>
              </a:rPr>
              <a:t> S, et al. Small Area Population Estimates for 2011 through 2020, published March 2020 (original report published Oct 2016)</a:t>
            </a:r>
            <a:endParaRPr lang="en-US" sz="1000" dirty="0"/>
          </a:p>
          <a:p>
            <a:endParaRPr lang="en-US" sz="1000" dirty="0"/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1BDF187B-378D-45D3-A5FC-BBCFBA91EF10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39788" y="1920875"/>
          <a:ext cx="5157787" cy="42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Content Placeholder 17">
            <a:extLst>
              <a:ext uri="{FF2B5EF4-FFF2-40B4-BE49-F238E27FC236}">
                <a16:creationId xmlns:a16="http://schemas.microsoft.com/office/drawing/2014/main" id="{626E6286-1C5C-4C45-B245-75830CBC4408}"/>
              </a:ext>
            </a:extLst>
          </p:cNvPr>
          <p:cNvGraphicFramePr>
            <a:graphicFrameLocks noGrp="1"/>
          </p:cNvGraphicFramePr>
          <p:nvPr>
            <p:ph sz="quarter" idx="4"/>
          </p:nvPr>
        </p:nvGraphicFramePr>
        <p:xfrm>
          <a:off x="6172200" y="1920875"/>
          <a:ext cx="5183188" cy="42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273194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67F39C-0565-463B-81E5-536D6B5BA0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A49D0EE-DE7F-324B-A84C-F36708423CDB}" type="slidenum">
              <a:rPr lang="en-US" smtClean="0">
                <a:solidFill>
                  <a:srgbClr val="464646">
                    <a:lumMod val="40000"/>
                    <a:lumOff val="60000"/>
                  </a:srgbClr>
                </a:solidFill>
              </a:rPr>
              <a:pPr/>
              <a:t>21</a:t>
            </a:fld>
            <a:endParaRPr lang="en-US" dirty="0">
              <a:solidFill>
                <a:srgbClr val="464646">
                  <a:lumMod val="40000"/>
                  <a:lumOff val="60000"/>
                </a:srgb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067C45-90B9-42DE-85ED-05B05E73BF63}"/>
              </a:ext>
            </a:extLst>
          </p:cNvPr>
          <p:cNvSpPr/>
          <p:nvPr/>
        </p:nvSpPr>
        <p:spPr>
          <a:xfrm>
            <a:off x="196850" y="0"/>
            <a:ext cx="11798300" cy="1588127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6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Testing Rates are High in Many Communities with High Case Rates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7A7E4D-B72E-466E-B0B2-B021D7DA717D}"/>
              </a:ext>
            </a:extLst>
          </p:cNvPr>
          <p:cNvSpPr/>
          <p:nvPr/>
        </p:nvSpPr>
        <p:spPr>
          <a:xfrm>
            <a:off x="98624" y="4892057"/>
            <a:ext cx="1218862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Over the last two weeks there were 187,587 COVID-19 Molecular (PCR) Tests and the overall testing rate for MA was 2,692.6 per 100,000 residents.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Ten towns with the highest testing rates for the last two weeks were: Aquinnah, Chilmark, Edgartown, </a:t>
            </a:r>
            <a:r>
              <a:rPr lang="en-US" dirty="0" err="1"/>
              <a:t>Gosnold</a:t>
            </a:r>
            <a:r>
              <a:rPr lang="en-US" dirty="0"/>
              <a:t>, Melrose, Provincetown, Sandisfield, Shelburne, Tisbury, and West Brookfield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For the 10 communities with the highest case rates, the following had higher than the state testing rate over the past two weeks: Chelsea, Lawrence, Lynn, Everett, Revere, Worcester, Lowell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45729F-F286-4434-A4AC-FDCA66F51D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64"/>
          <a:stretch/>
        </p:blipFill>
        <p:spPr>
          <a:xfrm>
            <a:off x="2755420" y="908050"/>
            <a:ext cx="6681160" cy="388578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6550223"/>
            <a:ext cx="80971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n>
                  <a:solidFill>
                    <a:srgbClr val="3366FF"/>
                  </a:solidFill>
                </a:ln>
              </a:rPr>
              <a:t>https://</a:t>
            </a:r>
            <a:r>
              <a:rPr lang="en-US" dirty="0" err="1">
                <a:ln>
                  <a:solidFill>
                    <a:srgbClr val="3366FF"/>
                  </a:solidFill>
                </a:ln>
              </a:rPr>
              <a:t>www.mass.gov</a:t>
            </a:r>
            <a:r>
              <a:rPr lang="en-US" dirty="0">
                <a:ln>
                  <a:solidFill>
                    <a:srgbClr val="3366FF"/>
                  </a:solidFill>
                </a:ln>
              </a:rPr>
              <a:t>/info-details/community-level-covid-19-data-reporting</a:t>
            </a:r>
          </a:p>
        </p:txBody>
      </p:sp>
    </p:spTree>
    <p:extLst>
      <p:ext uri="{BB962C8B-B14F-4D97-AF65-F5344CB8AC3E}">
        <p14:creationId xmlns:p14="http://schemas.microsoft.com/office/powerpoint/2010/main" val="13996447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176C8B-9E8D-4189-B7CE-765214C22E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07960" y="6492495"/>
            <a:ext cx="2736415" cy="365125"/>
          </a:xfrm>
        </p:spPr>
        <p:txBody>
          <a:bodyPr/>
          <a:lstStyle/>
          <a:p>
            <a:fld id="{631A3E32-B534-452A-837F-1F0D4725C9C0}" type="slidenum">
              <a:rPr lang="en-US" smtClean="0"/>
              <a:t>22</a:t>
            </a:fld>
            <a:endParaRPr lang="en-US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4C23BA7D-8A60-44BB-AD21-459FBF3E1D36}"/>
              </a:ext>
            </a:extLst>
          </p:cNvPr>
          <p:cNvGraphicFramePr>
            <a:graphicFrameLocks noGrp="1"/>
          </p:cNvGraphicFramePr>
          <p:nvPr>
            <p:ph sz="quarter" idx="4294967295"/>
          </p:nvPr>
        </p:nvGraphicFramePr>
        <p:xfrm>
          <a:off x="1006723" y="2030887"/>
          <a:ext cx="9597868" cy="42222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4617">
                  <a:extLst>
                    <a:ext uri="{9D8B030D-6E8A-4147-A177-3AD203B41FA5}">
                      <a16:colId xmlns:a16="http://schemas.microsoft.com/office/drawing/2014/main" val="1504550057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507471125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3525074116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2645304350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2498211108"/>
                    </a:ext>
                  </a:extLst>
                </a:gridCol>
                <a:gridCol w="581988">
                  <a:extLst>
                    <a:ext uri="{9D8B030D-6E8A-4147-A177-3AD203B41FA5}">
                      <a16:colId xmlns:a16="http://schemas.microsoft.com/office/drawing/2014/main" val="855684624"/>
                    </a:ext>
                  </a:extLst>
                </a:gridCol>
                <a:gridCol w="1025874">
                  <a:extLst>
                    <a:ext uri="{9D8B030D-6E8A-4147-A177-3AD203B41FA5}">
                      <a16:colId xmlns:a16="http://schemas.microsoft.com/office/drawing/2014/main" val="3740862218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3775302006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1426151261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136217047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828985909"/>
                    </a:ext>
                  </a:extLst>
                </a:gridCol>
                <a:gridCol w="913941">
                  <a:extLst>
                    <a:ext uri="{9D8B030D-6E8A-4147-A177-3AD203B41FA5}">
                      <a16:colId xmlns:a16="http://schemas.microsoft.com/office/drawing/2014/main" val="2533611949"/>
                    </a:ext>
                  </a:extLst>
                </a:gridCol>
              </a:tblGrid>
              <a:tr h="2964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White Non-Hispanic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Hispanic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Black Non-Hispanic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Asian Non-Hispanic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Other</a:t>
                      </a:r>
                      <a:r>
                        <a:rPr lang="en-US" sz="1000" baseline="30000" dirty="0">
                          <a:effectLst/>
                        </a:rPr>
                        <a:t>2 </a:t>
                      </a:r>
                      <a:r>
                        <a:rPr lang="en-US" sz="1000" dirty="0">
                          <a:effectLst/>
                        </a:rPr>
                        <a:t>Non-Hispanic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Unknown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extLst>
                  <a:ext uri="{0D108BD9-81ED-4DB2-BD59-A6C34878D82A}">
                    <a16:rowId xmlns:a16="http://schemas.microsoft.com/office/drawing/2014/main" val="2681842417"/>
                  </a:ext>
                </a:extLst>
              </a:tr>
              <a:tr h="44802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Age Group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Count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Rate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Count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Rate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Count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Rate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Count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Rate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Count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Rate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Count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extLst>
                  <a:ext uri="{0D108BD9-81ED-4DB2-BD59-A6C34878D82A}">
                    <a16:rowId xmlns:a16="http://schemas.microsoft.com/office/drawing/2014/main" val="3947855751"/>
                  </a:ext>
                </a:extLst>
              </a:tr>
              <a:tr h="2964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0-19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17080643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20-29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0.45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4.28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53707829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30-39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8.35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*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0.00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599303347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40-49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5.39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28.62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34.50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4263013030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50-59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151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19.73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93.91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77.17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21.77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257.68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495607622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60-69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545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78.58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228.80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144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330.28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65.29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973.06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703107170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70-79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1369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330.15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630.49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178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839.75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287.17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3441.21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756269787"/>
                  </a:ext>
                </a:extLst>
              </a:tr>
              <a:tr h="35524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80+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4360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1687.44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234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2309.35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2682.61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1379.33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349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22660.20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26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653885490"/>
                  </a:ext>
                </a:extLst>
              </a:tr>
              <a:tr h="901696">
                <a:tc gridSpan="12"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1Data are current as of 07/31/2020 and are subject to change.  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2Other includes individuals that identify as Native Hawaiian/Pacific Islander, American Indian/Alaskan Native, Multi-Race, and Other.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*Case counts are suppressed to prevent back calculations.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For populations &lt;50,000 case counts, &lt;5 cases are reported as such or are suppressed for confidentiality purposes.   Rates are not calculated for suppressed counts.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Population denominators for rate calculations provided by UMass Donahue Inst. based on </a:t>
                      </a:r>
                      <a:r>
                        <a:rPr lang="en-US" sz="1400" baseline="30000" dirty="0" err="1">
                          <a:effectLst/>
                        </a:rPr>
                        <a:t>Strate</a:t>
                      </a:r>
                      <a:r>
                        <a:rPr lang="en-US" sz="1400" baseline="30000" dirty="0">
                          <a:effectLst/>
                        </a:rPr>
                        <a:t> S, et al. Small Area Population Estimates for 2011 through 2020, published March 2020 (original report published Oct 2016)</a:t>
                      </a: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2854461"/>
                  </a:ext>
                </a:extLst>
              </a:tr>
            </a:tbl>
          </a:graphicData>
        </a:graphic>
      </p:graphicFrame>
      <p:sp>
        <p:nvSpPr>
          <p:cNvPr id="12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47625" y="212819"/>
            <a:ext cx="12144375" cy="6477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/>
              <a:t>Age-Specific Death Rates by Race/Ethnicity Reveal Inequities</a:t>
            </a:r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CCF69AC6-0F69-4905-B745-79BDEB425DBD}"/>
              </a:ext>
            </a:extLst>
          </p:cNvPr>
          <p:cNvSpPr txBox="1">
            <a:spLocks/>
          </p:cNvSpPr>
          <p:nvPr/>
        </p:nvSpPr>
        <p:spPr>
          <a:xfrm rot="16200000">
            <a:off x="-2935506" y="2871777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/>
          </a:p>
          <a:p>
            <a:r>
              <a:rPr lang="en-US" sz="1600" dirty="0"/>
              <a:t>Data as of 07/31/2020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98A5F1-6BF0-4172-BF23-8CB62485AFCB}"/>
              </a:ext>
            </a:extLst>
          </p:cNvPr>
          <p:cNvSpPr txBox="1"/>
          <p:nvPr/>
        </p:nvSpPr>
        <p:spPr>
          <a:xfrm>
            <a:off x="47625" y="6444224"/>
            <a:ext cx="9861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Count and Rate (per 100,000) of Reported Deaths among COVID-19 Confirmed and Probable Cases by Race and Ethnicity and Age Group in MA</a:t>
            </a:r>
            <a:r>
              <a:rPr lang="en-US" sz="1200" baseline="30000" dirty="0">
                <a:solidFill>
                  <a:schemeClr val="bg1"/>
                </a:solidFill>
              </a:rPr>
              <a:t>1 </a:t>
            </a:r>
            <a:r>
              <a:rPr lang="en-US" sz="1200" dirty="0">
                <a:solidFill>
                  <a:schemeClr val="bg1"/>
                </a:solidFill>
              </a:rPr>
              <a:t>(N=8609)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A378364-2E36-468A-AE54-14A27C9EB502}"/>
              </a:ext>
            </a:extLst>
          </p:cNvPr>
          <p:cNvSpPr/>
          <p:nvPr/>
        </p:nvSpPr>
        <p:spPr>
          <a:xfrm>
            <a:off x="1006723" y="1075985"/>
            <a:ext cx="9597868" cy="830997"/>
          </a:xfrm>
          <a:prstGeom prst="rect">
            <a:avLst/>
          </a:prstGeom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Age-specific death rates reveal that Hispanic, Black Non-Hispanic and Other Non-Hispanic residents have higher rates of death in every age group compared to White and Asian Non-Hispanic. This is most pronounced for age groups under 70. (Caveat: Some of the smaller counts can be unstable.)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FEFC73E-8537-410E-A695-6BEB51BFBDE8}"/>
              </a:ext>
            </a:extLst>
          </p:cNvPr>
          <p:cNvSpPr/>
          <p:nvPr/>
        </p:nvSpPr>
        <p:spPr>
          <a:xfrm>
            <a:off x="5521914" y="3572908"/>
            <a:ext cx="819834" cy="1919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13AFD7-CE81-466D-8592-A21DA8A6322D}"/>
              </a:ext>
            </a:extLst>
          </p:cNvPr>
          <p:cNvSpPr/>
          <p:nvPr/>
        </p:nvSpPr>
        <p:spPr>
          <a:xfrm>
            <a:off x="935251" y="6252634"/>
            <a:ext cx="110742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Rates are per 100,000 population.  Age-adjusted to the 2000 US standard population. See weights used at:  </a:t>
            </a:r>
            <a:r>
              <a:rPr lang="en-US" sz="1100" dirty="0">
                <a:hlinkClick r:id="rId3"/>
              </a:rPr>
              <a:t>https://www.cdc.gov/nchs/data/statnt/statnt20.pdf</a:t>
            </a:r>
            <a:r>
              <a:rPr lang="en-US" sz="1100" dirty="0"/>
              <a:t> 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FEFC73E-8537-410E-A695-6BEB51BFBDE8}"/>
              </a:ext>
            </a:extLst>
          </p:cNvPr>
          <p:cNvSpPr/>
          <p:nvPr/>
        </p:nvSpPr>
        <p:spPr>
          <a:xfrm>
            <a:off x="4043851" y="3564362"/>
            <a:ext cx="819834" cy="1919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FEFC73E-8537-410E-A695-6BEB51BFBDE8}"/>
              </a:ext>
            </a:extLst>
          </p:cNvPr>
          <p:cNvSpPr/>
          <p:nvPr/>
        </p:nvSpPr>
        <p:spPr>
          <a:xfrm>
            <a:off x="8875063" y="4103264"/>
            <a:ext cx="819834" cy="13801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7993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176C8B-9E8D-4189-B7CE-765214C22E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07963" y="6492499"/>
            <a:ext cx="2736415" cy="365125"/>
          </a:xfrm>
        </p:spPr>
        <p:txBody>
          <a:bodyPr/>
          <a:lstStyle/>
          <a:p>
            <a:fld id="{631A3E32-B534-452A-837F-1F0D4725C9C0}" type="slidenum">
              <a:rPr lang="en-US" smtClean="0"/>
              <a:t>23</a:t>
            </a:fld>
            <a:endParaRPr lang="en-US" dirty="0"/>
          </a:p>
        </p:txBody>
      </p:sp>
      <p:sp>
        <p:nvSpPr>
          <p:cNvPr id="12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-31312" y="93935"/>
            <a:ext cx="12342412" cy="89761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400" dirty="0"/>
              <a:t>Age-Adjusted Death Rates by Race/Ethnicity Reveal Inequities</a:t>
            </a:r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CCF69AC6-0F69-4905-B745-79BDEB425DBD}"/>
              </a:ext>
            </a:extLst>
          </p:cNvPr>
          <p:cNvSpPr txBox="1">
            <a:spLocks/>
          </p:cNvSpPr>
          <p:nvPr/>
        </p:nvSpPr>
        <p:spPr>
          <a:xfrm rot="16200000">
            <a:off x="-2969760" y="3010280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/>
          </a:p>
          <a:p>
            <a:r>
              <a:rPr lang="en-US" sz="1600" dirty="0"/>
              <a:t>Data as of 07/31/2020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98A5F1-6BF0-4172-BF23-8CB62485AFCB}"/>
              </a:ext>
            </a:extLst>
          </p:cNvPr>
          <p:cNvSpPr txBox="1"/>
          <p:nvPr/>
        </p:nvSpPr>
        <p:spPr>
          <a:xfrm>
            <a:off x="47625" y="6444228"/>
            <a:ext cx="9933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Count and Rate (per 100,000) of Reported Deaths among COVID-19 Confirmed and Probable Cases by Race and Ethnicity and Age Group in MA</a:t>
            </a:r>
            <a:r>
              <a:rPr lang="en-US" sz="1200" baseline="30000" dirty="0">
                <a:solidFill>
                  <a:schemeClr val="bg1"/>
                </a:solidFill>
              </a:rPr>
              <a:t> </a:t>
            </a:r>
            <a:r>
              <a:rPr lang="en-US" sz="1200" dirty="0">
                <a:solidFill>
                  <a:schemeClr val="bg1"/>
                </a:solidFill>
              </a:rPr>
              <a:t>(N= 8054). Data are current as of 07/31/2020 and are subject to change.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70524F-043B-4C09-B126-093E6BD59934}"/>
              </a:ext>
            </a:extLst>
          </p:cNvPr>
          <p:cNvSpPr/>
          <p:nvPr/>
        </p:nvSpPr>
        <p:spPr>
          <a:xfrm>
            <a:off x="411099" y="1098885"/>
            <a:ext cx="11476102" cy="923330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The age-adjusted death rate is highest for Black residents, at 161.4 deaths/100,000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Age-adjusted death rates are recommended for comparisons among race groups given differences in the underlying age distribution of the MA population by race, and differences in COVID-19 death trends by age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ED0E6B6-87A7-44C0-AC77-D9F39AE0AE57}"/>
              </a:ext>
            </a:extLst>
          </p:cNvPr>
          <p:cNvSpPr/>
          <p:nvPr/>
        </p:nvSpPr>
        <p:spPr>
          <a:xfrm>
            <a:off x="1268150" y="6259016"/>
            <a:ext cx="110742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Rates are per 100,000 population.  Age-adjusted to the 2000 US standard population. See weights used at:  </a:t>
            </a:r>
            <a:r>
              <a:rPr lang="en-US" sz="1100" dirty="0">
                <a:hlinkClick r:id="rId3"/>
              </a:rPr>
              <a:t>https://www.cdc.gov/nchs/data/statnt/statnt20.pdf</a:t>
            </a:r>
            <a:r>
              <a:rPr lang="en-US" sz="110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8DFCA0-ED70-4C36-8D0A-EEE9E45BBCB7}"/>
              </a:ext>
            </a:extLst>
          </p:cNvPr>
          <p:cNvSpPr/>
          <p:nvPr/>
        </p:nvSpPr>
        <p:spPr>
          <a:xfrm>
            <a:off x="1268147" y="5802100"/>
            <a:ext cx="99331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sz="1000" dirty="0">
                <a:latin typeface="Calibri" panose="020F0502020204030204" pitchFamily="34" charset="0"/>
              </a:rPr>
            </a:br>
            <a:r>
              <a:rPr lang="en-US" sz="1000" dirty="0">
                <a:latin typeface="Calibri" panose="020F0502020204030204" pitchFamily="34" charset="0"/>
              </a:rPr>
              <a:t>Population denominators for rate calculations provided by UMass Donahue Inst. based on </a:t>
            </a:r>
            <a:r>
              <a:rPr lang="en-US" sz="1000" i="1" dirty="0" err="1">
                <a:latin typeface="Calibri" panose="020F0502020204030204" pitchFamily="34" charset="0"/>
              </a:rPr>
              <a:t>Strate</a:t>
            </a:r>
            <a:r>
              <a:rPr lang="en-US" sz="1000" i="1" dirty="0">
                <a:latin typeface="Calibri" panose="020F0502020204030204" pitchFamily="34" charset="0"/>
              </a:rPr>
              <a:t> S, et al. Small Area Population Estimates for 2011 through 2020, published March 2020 (original report published Oct 2016)</a:t>
            </a:r>
            <a:endParaRPr lang="en-US" sz="1000" dirty="0"/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893F6EC5-97F3-4E67-BCAA-B88CBB59B4C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1215035"/>
              </p:ext>
            </p:extLst>
          </p:nvPr>
        </p:nvGraphicFramePr>
        <p:xfrm>
          <a:off x="411098" y="1987921"/>
          <a:ext cx="11476102" cy="40652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1829704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8D3DB-FE85-4C45-81A0-A4AE114FB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OCTOBER 23, 2020 UPDATE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35A32B-7FE8-4115-AABE-86952F52D7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Removed table of age-specific death rates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Removed bullet under testing map due to clarity concerns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4350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5EF854F1-F346-478D-BEFB-CDFEFB39A007}"/>
              </a:ext>
            </a:extLst>
          </p:cNvPr>
          <p:cNvGraphicFramePr>
            <a:graphicFrameLocks/>
          </p:cNvGraphicFramePr>
          <p:nvPr/>
        </p:nvGraphicFramePr>
        <p:xfrm>
          <a:off x="295834" y="1300721"/>
          <a:ext cx="4585447" cy="4347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0" y="6492495"/>
            <a:ext cx="8808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www.mass.gov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/info-details/covid-19-response-reporting#covid-19-daily-dashboard-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2106FF-7849-46EC-9A05-5CF74BA6AA6E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25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4A0BA0-D2E7-42BE-ADC5-89E94BBA16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4"/>
          <a:stretch/>
        </p:blipFill>
        <p:spPr>
          <a:xfrm>
            <a:off x="561975" y="0"/>
            <a:ext cx="11068050" cy="638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5908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7490A222-2316-46DB-83F6-7A7BCB2139D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67507" y="-157680"/>
            <a:ext cx="11936652" cy="1325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3200" dirty="0">
                <a:solidFill>
                  <a:schemeClr val="bg1"/>
                </a:solidFill>
                <a:latin typeface="+mj-lt"/>
              </a:rPr>
              <a:t>Following the Executive Order on April 8th, race/ethnicity data reporting has improved for cases, deaths, and hospitalizations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7DE74A-F0D6-4537-9302-F9C961DDA84B}"/>
              </a:ext>
            </a:extLst>
          </p:cNvPr>
          <p:cNvSpPr txBox="1"/>
          <p:nvPr/>
        </p:nvSpPr>
        <p:spPr>
          <a:xfrm>
            <a:off x="10729430" y="5382340"/>
            <a:ext cx="816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23-Oct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792774DC-67F4-4122-87A0-71712DF7F48D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26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15B83F1C-4221-4883-8ED4-763DADAC7887}"/>
              </a:ext>
            </a:extLst>
          </p:cNvPr>
          <p:cNvGraphicFramePr>
            <a:graphicFrameLocks/>
          </p:cNvGraphicFramePr>
          <p:nvPr/>
        </p:nvGraphicFramePr>
        <p:xfrm>
          <a:off x="249028" y="1167883"/>
          <a:ext cx="11296651" cy="50519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453681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2E697C-AD91-4C42-94FE-E254A9D05B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3722" y="1138555"/>
            <a:ext cx="5157787" cy="8239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b="0" dirty="0"/>
              <a:t>Black non-Hispanics represent 7.2% of the MA population but almost twice that proportion of cases at 12.2% of cases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b="0" dirty="0"/>
              <a:t>Hispanics represent 12.2% of the MA population but more than twice that proportion of cases at 32.4% of cases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AEB1703-CB88-4B8D-A336-55F6D244B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85599" y="1097280"/>
            <a:ext cx="5183188" cy="8239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The highest rates of positive cases are among Black non-Hispanics and Hispanics which are 2.8x and 4.4x higher than the rate for White non-Hispanics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5856" y="-56874"/>
            <a:ext cx="12095660" cy="1325563"/>
          </a:xfrm>
          <a:prstGeom prst="rect">
            <a:avLst/>
          </a:prstGeom>
        </p:spPr>
        <p:txBody>
          <a:bodyPr/>
          <a:lstStyle/>
          <a:p>
            <a:r>
              <a:rPr lang="en-US" sz="3500" dirty="0">
                <a:solidFill>
                  <a:schemeClr val="bg1"/>
                </a:solidFill>
              </a:rPr>
              <a:t>The Rate of Positive Cases is Highest for Black and Hispanic Residents</a:t>
            </a:r>
          </a:p>
        </p:txBody>
      </p:sp>
      <p:sp>
        <p:nvSpPr>
          <p:cNvPr id="10" name="Footer Placeholder 6">
            <a:extLst>
              <a:ext uri="{FF2B5EF4-FFF2-40B4-BE49-F238E27FC236}">
                <a16:creationId xmlns:a16="http://schemas.microsoft.com/office/drawing/2014/main" id="{2ED4FB54-2308-45FC-9FB4-35B19411BA4E}"/>
              </a:ext>
            </a:extLst>
          </p:cNvPr>
          <p:cNvSpPr txBox="1">
            <a:spLocks/>
          </p:cNvSpPr>
          <p:nvPr/>
        </p:nvSpPr>
        <p:spPr>
          <a:xfrm rot="16200000">
            <a:off x="-2860488" y="2552958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as of 10/23/2020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2CA1C90-F6A2-41E5-897B-ED5CD84F9ECE}"/>
              </a:ext>
            </a:extLst>
          </p:cNvPr>
          <p:cNvSpPr/>
          <p:nvPr/>
        </p:nvSpPr>
        <p:spPr>
          <a:xfrm>
            <a:off x="78392" y="6016008"/>
            <a:ext cx="6096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Population denominators for rate calculations provided by UMass Donahue Inst. based on </a:t>
            </a:r>
            <a:r>
              <a:rPr kumimoji="0" lang="en-US" sz="1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Strate</a:t>
            </a: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S, et al. Small Area Population Estimates for 2011 through 2020, published March 2020 (original report published Oct 2016)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9840C29F-A57F-4BB2-9F8D-C3C4B495F73A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27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/>
        </p:nvGraphicFramePr>
        <p:xfrm>
          <a:off x="1103722" y="1962466"/>
          <a:ext cx="5178717" cy="4053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Chart 18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GraphicFramePr>
            <a:graphicFrameLocks/>
          </p:cNvGraphicFramePr>
          <p:nvPr/>
        </p:nvGraphicFramePr>
        <p:xfrm>
          <a:off x="6785599" y="1962465"/>
          <a:ext cx="5178717" cy="4053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6544384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9FC005-ED8D-4793-87DA-86649EF24FC7}"/>
              </a:ext>
            </a:extLst>
          </p:cNvPr>
          <p:cNvSpPr txBox="1">
            <a:spLocks/>
          </p:cNvSpPr>
          <p:nvPr/>
        </p:nvSpPr>
        <p:spPr>
          <a:xfrm>
            <a:off x="71919" y="94817"/>
            <a:ext cx="11840681" cy="8197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The Communities with Highest Case Rates are Primarily in High Density Population Areas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8DA56E-AFD2-440F-8D18-3AEB68ACA332}"/>
              </a:ext>
            </a:extLst>
          </p:cNvPr>
          <p:cNvSpPr/>
          <p:nvPr/>
        </p:nvSpPr>
        <p:spPr>
          <a:xfrm>
            <a:off x="236306" y="5669280"/>
            <a:ext cx="12090644" cy="95410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R="0" lvl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ten communities with the highest cumulative rates of COVID-19 cases per 100,000 residents were: </a:t>
            </a:r>
          </a:p>
          <a:p>
            <a:pPr marR="0" lvl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alibri Light" panose="020F03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Chelsea, Lawrence, Everett, Lynn, Revere, </a:t>
            </a:r>
            <a:r>
              <a:rPr lang="en-US" sz="2000" dirty="0">
                <a:solidFill>
                  <a:prstClr val="black"/>
                </a:solidFill>
                <a:latin typeface="Calibri Light" panose="020F03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Brockton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Worcester, Lowell,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Middleton and Framingham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D0CC1E-F73F-4B6C-9C72-E2F4D2A279F9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28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9" t="17825" r="19462" b="8617"/>
          <a:stretch/>
        </p:blipFill>
        <p:spPr>
          <a:xfrm>
            <a:off x="2407920" y="1128808"/>
            <a:ext cx="6675120" cy="454047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6492240"/>
            <a:ext cx="9966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Sources:COVID-19 data provided by the Bureau of Infectious Diseases and Laboratory Sciences; Maps provided by the Office of Population Health; </a:t>
            </a:r>
          </a:p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Town population Estimates 2011-2018 Small Area Population Estimates, version 2018; Massachusetts Department of Public Health ,Bureau of Environmental Health</a:t>
            </a:r>
          </a:p>
        </p:txBody>
      </p:sp>
    </p:spTree>
    <p:extLst>
      <p:ext uri="{BB962C8B-B14F-4D97-AF65-F5344CB8AC3E}">
        <p14:creationId xmlns:p14="http://schemas.microsoft.com/office/powerpoint/2010/main" val="29149377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DB540-463F-4570-8510-1C4E988058B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5800" y="-58516"/>
            <a:ext cx="12197800" cy="1325563"/>
          </a:xfrm>
          <a:prstGeom prst="rect">
            <a:avLst/>
          </a:prstGeom>
        </p:spPr>
        <p:txBody>
          <a:bodyPr/>
          <a:lstStyle/>
          <a:p>
            <a:r>
              <a:rPr lang="en-US" sz="3400" dirty="0">
                <a:solidFill>
                  <a:schemeClr val="bg1"/>
                </a:solidFill>
              </a:rPr>
              <a:t>Cities with the Highest Rates of COVID-19 are Primarily Communities of Color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A1724F-97E1-428A-BDAE-0337863E625F}"/>
              </a:ext>
            </a:extLst>
          </p:cNvPr>
          <p:cNvSpPr/>
          <p:nvPr/>
        </p:nvSpPr>
        <p:spPr>
          <a:xfrm>
            <a:off x="195209" y="977888"/>
            <a:ext cx="11920203" cy="55399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ten communities with the highest rates of COVID-19 are shown below. The overall rate in MA of COVID-19 Cases is 2493.1 per 100,000 people as of </a:t>
            </a:r>
            <a:r>
              <a:rPr lang="en-US" sz="1500" dirty="0">
                <a:solidFill>
                  <a:prstClr val="black"/>
                </a:solidFill>
                <a:latin typeface="Calibri"/>
              </a:rPr>
              <a:t>11/04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/2020. Almost all of these communities have high (&gt;50%) percentage of residents who are people of color (shaded blue)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244C07-6512-4CD2-A77A-08A74BA03170}"/>
              </a:ext>
            </a:extLst>
          </p:cNvPr>
          <p:cNvSpPr txBox="1"/>
          <p:nvPr/>
        </p:nvSpPr>
        <p:spPr>
          <a:xfrm>
            <a:off x="11330655" y="3885573"/>
            <a:ext cx="861345" cy="646331"/>
          </a:xfrm>
          <a:prstGeom prst="rect">
            <a:avLst/>
          </a:prstGeom>
          <a:solidFill>
            <a:srgbClr val="F2A16A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 State Average Rate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8A8361-C0ED-4B10-BA6D-BBE7C5D85AEB}"/>
              </a:ext>
            </a:extLst>
          </p:cNvPr>
          <p:cNvSpPr txBox="1"/>
          <p:nvPr/>
        </p:nvSpPr>
        <p:spPr>
          <a:xfrm>
            <a:off x="8785485" y="6555023"/>
            <a:ext cx="269977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State and Town-level COVID-19 data from 11/04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8158AAC-47F9-4ECE-B81E-218C41274D78}"/>
              </a:ext>
            </a:extLst>
          </p:cNvPr>
          <p:cNvGraphicFramePr>
            <a:graphicFrameLocks noGrp="1"/>
          </p:cNvGraphicFramePr>
          <p:nvPr/>
        </p:nvGraphicFramePr>
        <p:xfrm>
          <a:off x="889612" y="4906790"/>
          <a:ext cx="10464185" cy="15125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2537">
                  <a:extLst>
                    <a:ext uri="{9D8B030D-6E8A-4147-A177-3AD203B41FA5}">
                      <a16:colId xmlns:a16="http://schemas.microsoft.com/office/drawing/2014/main" val="1628525533"/>
                    </a:ext>
                  </a:extLst>
                </a:gridCol>
                <a:gridCol w="1002537">
                  <a:extLst>
                    <a:ext uri="{9D8B030D-6E8A-4147-A177-3AD203B41FA5}">
                      <a16:colId xmlns:a16="http://schemas.microsoft.com/office/drawing/2014/main" val="1992216120"/>
                    </a:ext>
                  </a:extLst>
                </a:gridCol>
                <a:gridCol w="834632">
                  <a:extLst>
                    <a:ext uri="{9D8B030D-6E8A-4147-A177-3AD203B41FA5}">
                      <a16:colId xmlns:a16="http://schemas.microsoft.com/office/drawing/2014/main" val="1217756773"/>
                    </a:ext>
                  </a:extLst>
                </a:gridCol>
                <a:gridCol w="1057835">
                  <a:extLst>
                    <a:ext uri="{9D8B030D-6E8A-4147-A177-3AD203B41FA5}">
                      <a16:colId xmlns:a16="http://schemas.microsoft.com/office/drawing/2014/main" val="47713011"/>
                    </a:ext>
                  </a:extLst>
                </a:gridCol>
                <a:gridCol w="968188">
                  <a:extLst>
                    <a:ext uri="{9D8B030D-6E8A-4147-A177-3AD203B41FA5}">
                      <a16:colId xmlns:a16="http://schemas.microsoft.com/office/drawing/2014/main" val="137403653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46723474"/>
                    </a:ext>
                  </a:extLst>
                </a:gridCol>
                <a:gridCol w="878541">
                  <a:extLst>
                    <a:ext uri="{9D8B030D-6E8A-4147-A177-3AD203B41FA5}">
                      <a16:colId xmlns:a16="http://schemas.microsoft.com/office/drawing/2014/main" val="3663204384"/>
                    </a:ext>
                  </a:extLst>
                </a:gridCol>
                <a:gridCol w="968189">
                  <a:extLst>
                    <a:ext uri="{9D8B030D-6E8A-4147-A177-3AD203B41FA5}">
                      <a16:colId xmlns:a16="http://schemas.microsoft.com/office/drawing/2014/main" val="3114655180"/>
                    </a:ext>
                  </a:extLst>
                </a:gridCol>
                <a:gridCol w="819553">
                  <a:extLst>
                    <a:ext uri="{9D8B030D-6E8A-4147-A177-3AD203B41FA5}">
                      <a16:colId xmlns:a16="http://schemas.microsoft.com/office/drawing/2014/main" val="818353165"/>
                    </a:ext>
                  </a:extLst>
                </a:gridCol>
                <a:gridCol w="987552">
                  <a:extLst>
                    <a:ext uri="{9D8B030D-6E8A-4147-A177-3AD203B41FA5}">
                      <a16:colId xmlns:a16="http://schemas.microsoft.com/office/drawing/2014/main" val="1934116897"/>
                    </a:ext>
                  </a:extLst>
                </a:gridCol>
                <a:gridCol w="1030221">
                  <a:extLst>
                    <a:ext uri="{9D8B030D-6E8A-4147-A177-3AD203B41FA5}">
                      <a16:colId xmlns:a16="http://schemas.microsoft.com/office/drawing/2014/main" val="765772811"/>
                    </a:ext>
                  </a:extLst>
                </a:gridCol>
              </a:tblGrid>
              <a:tr h="19187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Town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Chelsea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Lawrence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Everett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Lynn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Revere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Brockton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Worcester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Lowell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Middleton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Framingham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4230442104"/>
                  </a:ext>
                </a:extLst>
              </a:tr>
              <a:tr h="19187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dirty="0">
                          <a:effectLst/>
                        </a:rPr>
                        <a:t>Case Count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4079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6405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2783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5755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3388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5437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7303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4327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375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2671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015770804"/>
                  </a:ext>
                </a:extLst>
              </a:tr>
              <a:tr h="93718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Percent of Residents who are People of Color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87%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68%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12%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36%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976776068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8F9ECD30-6F6F-4D58-BB9A-EBA4E1EAE54F}"/>
              </a:ext>
            </a:extLst>
          </p:cNvPr>
          <p:cNvSpPr/>
          <p:nvPr/>
        </p:nvSpPr>
        <p:spPr>
          <a:xfrm>
            <a:off x="78392" y="6319902"/>
            <a:ext cx="756558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Population denominators for rate calculations provided by UMass Donahue Inst. based on </a:t>
            </a:r>
            <a:r>
              <a:rPr kumimoji="0" 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Strate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S, et al. Small Area Population Estimates for 2011 through 2020, published March 2020 (original report published Oct 2016)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BB847C4B-FF6E-4BE2-A8D1-810A0786560B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29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D35CCB72-99FB-49AF-A6B5-996632500446}"/>
              </a:ext>
            </a:extLst>
          </p:cNvPr>
          <p:cNvGraphicFramePr>
            <a:graphicFrameLocks/>
          </p:cNvGraphicFramePr>
          <p:nvPr/>
        </p:nvGraphicFramePr>
        <p:xfrm>
          <a:off x="652546" y="1716088"/>
          <a:ext cx="10740413" cy="3190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F24D689-20C8-44BF-9BF3-C118754F5259}"/>
              </a:ext>
            </a:extLst>
          </p:cNvPr>
          <p:cNvCxnSpPr>
            <a:cxnSpLocks/>
          </p:cNvCxnSpPr>
          <p:nvPr/>
        </p:nvCxnSpPr>
        <p:spPr>
          <a:xfrm>
            <a:off x="1921557" y="4211236"/>
            <a:ext cx="9471402" cy="0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84251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77F8E174-1D94-4D66-8487-6868F661CC7A}"/>
              </a:ext>
            </a:extLst>
          </p:cNvPr>
          <p:cNvSpPr txBox="1">
            <a:spLocks/>
          </p:cNvSpPr>
          <p:nvPr/>
        </p:nvSpPr>
        <p:spPr>
          <a:xfrm>
            <a:off x="0" y="5613325"/>
            <a:ext cx="12192000" cy="94674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January 1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through November 4</a:t>
            </a:r>
            <a:r>
              <a:rPr kumimoji="0" lang="en-US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cities/towns with high cumulative case rates reported above state average rate of new cases, these include Chelsea, Lawrence, 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Everett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Revere. 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New communities with high weekly new case rates compared to the average new case rate are Winthrop, Norfolk, Blandford,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Fall River, New Ashford and Fitchburg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36B4D8F9-4C42-4625-9513-119090C74EC1}"/>
              </a:ext>
            </a:extLst>
          </p:cNvPr>
          <p:cNvSpPr txBox="1">
            <a:spLocks/>
          </p:cNvSpPr>
          <p:nvPr/>
        </p:nvSpPr>
        <p:spPr>
          <a:xfrm>
            <a:off x="71919" y="0"/>
            <a:ext cx="12192000" cy="946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chemeClr val="bg1"/>
                </a:solidFill>
                <a:latin typeface="+mj-lt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>
                <a:solidFill>
                  <a:schemeClr val="tx1"/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b="1">
                <a:solidFill>
                  <a:schemeClr val="tx1"/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Communities with New Cases include those with High Cumulative Case Rates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686D64A-54FC-4698-BAB7-F1F6D4CB6AAF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30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0571" y="6519672"/>
            <a:ext cx="104666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Sources:COVID-19 data provided by the Bureau of Infectious Diseases and Laboratory Sciences; Maps provided by the Office of Population Health; </a:t>
            </a:r>
          </a:p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Town population Estimates 2011-2018 Small Area Population Estimates, version 2018; Massachusetts Department of Public Health ,Bureau of Environmental Health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76" t="16006" r="20349" b="12558"/>
          <a:stretch/>
        </p:blipFill>
        <p:spPr>
          <a:xfrm>
            <a:off x="2712720" y="1039753"/>
            <a:ext cx="6474587" cy="448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8195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110B03-6C8A-4466-88F1-0BB6FEC78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White non-Hispanics represent 71.5% of the population but only 56.5% of the hospitalizations, whereas the percentages of Black Non-Hispanic and Hispanics who are hospitalized are greater than their proportions in the population.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C4E127-18E8-4B24-8808-45C25B50D1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The rate of hospitalizations for Black non-Hispanics and Hispanics is 2.3x and 1.7x higher (respectively) than for White non-Hispanics.</a:t>
            </a:r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0" y="-38895"/>
            <a:ext cx="12192000" cy="1325563"/>
          </a:xfrm>
          <a:prstGeom prst="rect">
            <a:avLst/>
          </a:prstGeom>
        </p:spPr>
        <p:txBody>
          <a:bodyPr/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6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The Rate of Hospitalizations is Highest for Black and Hispanic Residents</a:t>
            </a:r>
          </a:p>
        </p:txBody>
      </p:sp>
      <p:sp>
        <p:nvSpPr>
          <p:cNvPr id="16" name="Footer Placeholder 6">
            <a:extLst>
              <a:ext uri="{FF2B5EF4-FFF2-40B4-BE49-F238E27FC236}">
                <a16:creationId xmlns:a16="http://schemas.microsoft.com/office/drawing/2014/main" id="{71A6E023-73D1-4ED3-8F44-0C93D53FF7F3}"/>
              </a:ext>
            </a:extLst>
          </p:cNvPr>
          <p:cNvSpPr txBox="1">
            <a:spLocks/>
          </p:cNvSpPr>
          <p:nvPr/>
        </p:nvSpPr>
        <p:spPr>
          <a:xfrm rot="16200000">
            <a:off x="-2844425" y="2673250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as of 10/23/2020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254D23-C308-4169-82A0-6767F8D36B68}"/>
              </a:ext>
            </a:extLst>
          </p:cNvPr>
          <p:cNvSpPr/>
          <p:nvPr/>
        </p:nvSpPr>
        <p:spPr>
          <a:xfrm>
            <a:off x="78392" y="601600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Population denominators for rate calculations provided by UMass Donahue Inst. based on </a:t>
            </a:r>
            <a:r>
              <a:rPr kumimoji="0" lang="en-US" sz="1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Strate</a:t>
            </a: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S, et al. Small Area Population Estimates for 2011 through 2020, published March 2020 (original report published Oct 2016)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CB1336-CE27-4797-B5D1-973899BE02F8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31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4" name="Content Placeholder 13">
            <a:extLst>
              <a:ext uri="{FF2B5EF4-FFF2-40B4-BE49-F238E27FC236}">
                <a16:creationId xmlns:a16="http://schemas.microsoft.com/office/drawing/2014/main" id="{1BDF187B-378D-45D3-A5FC-BBCFBA91EF10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39788" y="1920875"/>
          <a:ext cx="5157787" cy="42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Content Placeholder 16">
            <a:extLst>
              <a:ext uri="{FF2B5EF4-FFF2-40B4-BE49-F238E27FC236}">
                <a16:creationId xmlns:a16="http://schemas.microsoft.com/office/drawing/2014/main" id="{626E6286-1C5C-4C45-B245-75830CBC4408}"/>
              </a:ext>
            </a:extLst>
          </p:cNvPr>
          <p:cNvGraphicFramePr>
            <a:graphicFrameLocks noGrp="1"/>
          </p:cNvGraphicFramePr>
          <p:nvPr>
            <p:ph sz="quarter" idx="4"/>
          </p:nvPr>
        </p:nvGraphicFramePr>
        <p:xfrm>
          <a:off x="6172200" y="1920875"/>
          <a:ext cx="5183188" cy="42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156617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6067C45-90B9-42DE-85ED-05B05E73BF63}"/>
              </a:ext>
            </a:extLst>
          </p:cNvPr>
          <p:cNvSpPr/>
          <p:nvPr/>
        </p:nvSpPr>
        <p:spPr>
          <a:xfrm>
            <a:off x="196850" y="0"/>
            <a:ext cx="11798300" cy="158812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Testing Rates are High in Many Communities with High Case Rates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7A7E4D-B72E-466E-B0B2-B021D7DA717D}"/>
              </a:ext>
            </a:extLst>
          </p:cNvPr>
          <p:cNvSpPr/>
          <p:nvPr/>
        </p:nvSpPr>
        <p:spPr>
          <a:xfrm>
            <a:off x="0" y="4980562"/>
            <a:ext cx="119951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 the last two weeks there were 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961,864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COVID-19 Molecular (PCR) Tests and the overall testing rate for MA was 91,505 per 100,000 residents.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Ten towns with the highest testing rates for the last two weeks were: Williamstown, Amherst, Sunderland, Deerfield,</a:t>
            </a:r>
            <a:r>
              <a:rPr kumimoji="0" lang="en-US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Cambridge, Paxton, Sheffield, Wellesley, North Andover, Somerville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CE29C2-7BCC-4FB3-84E9-1D81BC169B89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32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0571" y="6519672"/>
            <a:ext cx="102180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Sources:COVID-19 data provided by the Bureau of Infectious Diseases and Laboratory Sciences; Maps provided by the Office of Population Health; </a:t>
            </a:r>
          </a:p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Town population Estimates 2011-2018 Small Area Population Estimates, version 2018;  Massachusetts Department of Public Health ,Bureau of Environmental Health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9" t="15239" r="22558" b="12174"/>
          <a:stretch/>
        </p:blipFill>
        <p:spPr>
          <a:xfrm>
            <a:off x="2823029" y="973758"/>
            <a:ext cx="6006011" cy="394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968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63509" y="126122"/>
            <a:ext cx="12342412" cy="89761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Age-Adjusted Death Rates by Race/Ethnicity Reveal Inequities</a:t>
            </a:r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CCF69AC6-0F69-4905-B745-79BDEB425DBD}"/>
              </a:ext>
            </a:extLst>
          </p:cNvPr>
          <p:cNvSpPr txBox="1">
            <a:spLocks/>
          </p:cNvSpPr>
          <p:nvPr/>
        </p:nvSpPr>
        <p:spPr>
          <a:xfrm rot="16200000">
            <a:off x="-2969760" y="3010280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as of 10/23/2020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98A5F1-6BF0-4172-BF23-8CB62485AFCB}"/>
              </a:ext>
            </a:extLst>
          </p:cNvPr>
          <p:cNvSpPr txBox="1"/>
          <p:nvPr/>
        </p:nvSpPr>
        <p:spPr>
          <a:xfrm>
            <a:off x="47625" y="6444228"/>
            <a:ext cx="9933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Count and Rate (per 100,000) of Reported Deaths among COVID-19 Confirmed and Probable Cases by Race and Ethnicity and Age Group in MA</a:t>
            </a:r>
            <a:r>
              <a:rPr kumimoji="0" lang="en-US" sz="1200" b="0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(N= 9830). Data are current as of </a:t>
            </a:r>
            <a:r>
              <a:rPr lang="en-US" sz="1200" dirty="0">
                <a:solidFill>
                  <a:prstClr val="white"/>
                </a:solidFill>
                <a:latin typeface="Calibri"/>
              </a:rPr>
              <a:t>10/23/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2020 and are subject to change.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70524F-043B-4C09-B126-093E6BD59934}"/>
              </a:ext>
            </a:extLst>
          </p:cNvPr>
          <p:cNvSpPr/>
          <p:nvPr/>
        </p:nvSpPr>
        <p:spPr>
          <a:xfrm>
            <a:off x="689811" y="967577"/>
            <a:ext cx="10635915" cy="923330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age-adjusted death rate is highest for Black residents, at 198.2 deaths per 100,000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Age-adjusted death rates are recommended for comparisons among race groups given differences in the underlying age distribution of the MA population by race, and differences in COVID-19 death trends by age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ED0E6B6-87A7-44C0-AC77-D9F39AE0AE57}"/>
              </a:ext>
            </a:extLst>
          </p:cNvPr>
          <p:cNvSpPr/>
          <p:nvPr/>
        </p:nvSpPr>
        <p:spPr>
          <a:xfrm>
            <a:off x="1268150" y="6259016"/>
            <a:ext cx="110742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Rates are per 100,000 population.  Age-adjusted to the 2000 US standard population. See weights used at: 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3"/>
              </a:rPr>
              <a:t>https://www.cdc.gov/nchs/data/statnt/statnt20.pdf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8DFCA0-ED70-4C36-8D0A-EEE9E45BBCB7}"/>
              </a:ext>
            </a:extLst>
          </p:cNvPr>
          <p:cNvSpPr/>
          <p:nvPr/>
        </p:nvSpPr>
        <p:spPr>
          <a:xfrm>
            <a:off x="1268147" y="5802100"/>
            <a:ext cx="99331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Population denominators for rate calculations provided by UMass Donahue Inst. based on </a:t>
            </a:r>
            <a:r>
              <a:rPr kumimoji="0" lang="en-US" sz="1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Strate</a:t>
            </a: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S, et al. Small Area Population Estimates for 2011 through 2020, published March 2020 (original report published Oct 2016)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C7D59D33-F0DB-4A0C-A2F5-D89F932CFD9F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33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893F6EC5-97F3-4E67-BCAA-B88CBB59B4C1}"/>
              </a:ext>
            </a:extLst>
          </p:cNvPr>
          <p:cNvGraphicFramePr>
            <a:graphicFrameLocks/>
          </p:cNvGraphicFramePr>
          <p:nvPr/>
        </p:nvGraphicFramePr>
        <p:xfrm>
          <a:off x="689810" y="1979036"/>
          <a:ext cx="10635915" cy="3734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4456516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8D3DB-FE85-4C45-81A0-A4AE114FB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NOVEMBER 2020 UPDATE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35A32B-7FE8-4115-AABE-86952F52D7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849437"/>
          </a:xfrm>
        </p:spPr>
        <p:txBody>
          <a:bodyPr>
            <a:normAutofit fontScale="70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Weekly new case rates map updated to reflect daily incidence rate for 2 weeks (consistent with dashboard metric)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Removed “new communities” language for map of daily incidence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Removed sentence on overall testing rate per state population (there are now more tests than total population even when expressed as per 100,000)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Changed language from “last two weeks” to specify timeframe (e.g. from November 5th to November 18th)</a:t>
            </a:r>
          </a:p>
        </p:txBody>
      </p:sp>
    </p:spTree>
    <p:extLst>
      <p:ext uri="{BB962C8B-B14F-4D97-AF65-F5344CB8AC3E}">
        <p14:creationId xmlns:p14="http://schemas.microsoft.com/office/powerpoint/2010/main" val="26626683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5EF854F1-F346-478D-BEFB-CDFEFB39A007}"/>
              </a:ext>
            </a:extLst>
          </p:cNvPr>
          <p:cNvGraphicFramePr>
            <a:graphicFrameLocks/>
          </p:cNvGraphicFramePr>
          <p:nvPr/>
        </p:nvGraphicFramePr>
        <p:xfrm>
          <a:off x="295834" y="1300721"/>
          <a:ext cx="4585447" cy="4347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0" y="6492495"/>
            <a:ext cx="8808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www.mass.gov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/info-details/covid-19-response-reporting#covid-19-daily-dashboard-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2106FF-7849-46EC-9A05-5CF74BA6AA6E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35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750810-76F7-441F-BD69-F20CEFE52A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574" y="146457"/>
            <a:ext cx="11144251" cy="643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3669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7490A222-2316-46DB-83F6-7A7BCB2139D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67507" y="-157680"/>
            <a:ext cx="11936652" cy="1325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3200" dirty="0">
                <a:solidFill>
                  <a:schemeClr val="bg1"/>
                </a:solidFill>
                <a:latin typeface="+mj-lt"/>
              </a:rPr>
              <a:t>Following the Executive Order on April 8th, race/ethnicity data reporting has improved for cases, deaths, and hospitalizations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792774DC-67F4-4122-87A0-71712DF7F48D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36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15B83F1C-4221-4883-8ED4-763DADAC7887}"/>
              </a:ext>
            </a:extLst>
          </p:cNvPr>
          <p:cNvGraphicFramePr>
            <a:graphicFrameLocks/>
          </p:cNvGraphicFramePr>
          <p:nvPr/>
        </p:nvGraphicFramePr>
        <p:xfrm>
          <a:off x="277082" y="1150706"/>
          <a:ext cx="11281345" cy="5106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179577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2E697C-AD91-4C42-94FE-E254A9D05B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3722" y="1138555"/>
            <a:ext cx="5157787" cy="8239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b="0" dirty="0"/>
              <a:t>Black non-Hispanics represent 7.2% of the MA population but 1.5x that proportion of cases at 10.8% of cases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b="0" dirty="0"/>
              <a:t>Hispanics represent 12.2% of the MA population but almost three times that proportion of cases at 32.8% of cases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AEB1703-CB88-4B8D-A336-55F6D244B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85599" y="1097280"/>
            <a:ext cx="5183188" cy="8239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The highest rates of positive cases are among Black non-Hispanics and Hispanics which are 2. 4x and 4.4x higher than the rate for White non-Hispanics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5856" y="-56874"/>
            <a:ext cx="12095660" cy="1325563"/>
          </a:xfrm>
          <a:prstGeom prst="rect">
            <a:avLst/>
          </a:prstGeom>
        </p:spPr>
        <p:txBody>
          <a:bodyPr/>
          <a:lstStyle/>
          <a:p>
            <a:r>
              <a:rPr lang="en-US" sz="3500" dirty="0">
                <a:solidFill>
                  <a:schemeClr val="bg1"/>
                </a:solidFill>
              </a:rPr>
              <a:t>The Rate of Positive Cases is Highest for Black and Hispanic Residents</a:t>
            </a:r>
          </a:p>
        </p:txBody>
      </p:sp>
      <p:sp>
        <p:nvSpPr>
          <p:cNvPr id="10" name="Footer Placeholder 6">
            <a:extLst>
              <a:ext uri="{FF2B5EF4-FFF2-40B4-BE49-F238E27FC236}">
                <a16:creationId xmlns:a16="http://schemas.microsoft.com/office/drawing/2014/main" id="{2ED4FB54-2308-45FC-9FB4-35B19411BA4E}"/>
              </a:ext>
            </a:extLst>
          </p:cNvPr>
          <p:cNvSpPr txBox="1">
            <a:spLocks/>
          </p:cNvSpPr>
          <p:nvPr/>
        </p:nvSpPr>
        <p:spPr>
          <a:xfrm rot="16200000">
            <a:off x="-2860488" y="2552958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as of 11/18/2020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2CA1C90-F6A2-41E5-897B-ED5CD84F9ECE}"/>
              </a:ext>
            </a:extLst>
          </p:cNvPr>
          <p:cNvSpPr/>
          <p:nvPr/>
        </p:nvSpPr>
        <p:spPr>
          <a:xfrm>
            <a:off x="78392" y="6016008"/>
            <a:ext cx="6096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Population denominators for rate calculations provided by UMass Donahue Inst. based on </a:t>
            </a:r>
            <a:r>
              <a:rPr kumimoji="0" lang="en-US" sz="1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Strate</a:t>
            </a: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S, et al. Small Area Population Estimates for 2011 through 2020, published March 2020 (original report published Oct 2016)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9840C29F-A57F-4BB2-9F8D-C3C4B495F73A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37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GraphicFramePr>
            <a:graphicFrameLocks/>
          </p:cNvGraphicFramePr>
          <p:nvPr/>
        </p:nvGraphicFramePr>
        <p:xfrm>
          <a:off x="6785222" y="1921192"/>
          <a:ext cx="5276530" cy="4053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/>
        </p:nvGraphicFramePr>
        <p:xfrm>
          <a:off x="1103722" y="1962467"/>
          <a:ext cx="5157787" cy="3971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9841218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9FC005-ED8D-4793-87DA-86649EF24FC7}"/>
              </a:ext>
            </a:extLst>
          </p:cNvPr>
          <p:cNvSpPr txBox="1">
            <a:spLocks/>
          </p:cNvSpPr>
          <p:nvPr/>
        </p:nvSpPr>
        <p:spPr>
          <a:xfrm>
            <a:off x="71919" y="94817"/>
            <a:ext cx="11840681" cy="8197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The Communities with Highest Case Rates are Primarily in High Density Population Areas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8DA56E-AFD2-440F-8D18-3AEB68ACA332}"/>
              </a:ext>
            </a:extLst>
          </p:cNvPr>
          <p:cNvSpPr/>
          <p:nvPr/>
        </p:nvSpPr>
        <p:spPr>
          <a:xfrm>
            <a:off x="236306" y="5669280"/>
            <a:ext cx="12090644" cy="95410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R="0" lvl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ten communities with the highest cumulative rates of COVID-19 cases per 100,000 residents were: </a:t>
            </a:r>
          </a:p>
          <a:p>
            <a:pPr marR="0" lvl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alibri Light" panose="020F03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Chelsea, Lawrence, Everett, Lynn, Revere, Brockton, Lowell, Fall River, Worcester, and Holyoke.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D0CC1E-F73F-4B6C-9C72-E2F4D2A279F9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38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6492240"/>
            <a:ext cx="9966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Sources:COVID-19 data provided by the Bureau of Infectious Diseases and Laboratory Sciences; Maps provided by the Office of Population Health; </a:t>
            </a:r>
          </a:p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Town population Estimates 2011-2018 Small Area Population Estimates, version 2018; Massachusetts Department of Public Health ,Bureau of Environmental Health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882673E-2C1A-44BE-873D-84E304C427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61" t="17079" r="20014" b="9255"/>
          <a:stretch/>
        </p:blipFill>
        <p:spPr>
          <a:xfrm>
            <a:off x="2808269" y="944790"/>
            <a:ext cx="6849439" cy="477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5590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DB540-463F-4570-8510-1C4E988058B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5800" y="-58516"/>
            <a:ext cx="12197800" cy="1325563"/>
          </a:xfrm>
          <a:prstGeom prst="rect">
            <a:avLst/>
          </a:prstGeom>
        </p:spPr>
        <p:txBody>
          <a:bodyPr/>
          <a:lstStyle/>
          <a:p>
            <a:r>
              <a:rPr lang="en-US" sz="3400" dirty="0">
                <a:solidFill>
                  <a:schemeClr val="bg1"/>
                </a:solidFill>
              </a:rPr>
              <a:t>Cities with the Highest Rates of COVID-19 are Primarily Communities of Color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A1724F-97E1-428A-BDAE-0337863E625F}"/>
              </a:ext>
            </a:extLst>
          </p:cNvPr>
          <p:cNvSpPr/>
          <p:nvPr/>
        </p:nvSpPr>
        <p:spPr>
          <a:xfrm>
            <a:off x="195209" y="977888"/>
            <a:ext cx="11920203" cy="55399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ten communities with the highest rates of COVID-19 are shown below. The overall rate in MA of COVID-19 Cases is 2,720.3 per 100,000 people as of </a:t>
            </a:r>
            <a:r>
              <a:rPr lang="en-US" sz="1500" dirty="0">
                <a:solidFill>
                  <a:prstClr val="black"/>
                </a:solidFill>
                <a:latin typeface="Calibri"/>
              </a:rPr>
              <a:t>11/18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/2020. Almost all of these communities have high (&gt;50%) percentage of residents who are people of color (shaded blue)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244C07-6512-4CD2-A77A-08A74BA03170}"/>
              </a:ext>
            </a:extLst>
          </p:cNvPr>
          <p:cNvSpPr txBox="1"/>
          <p:nvPr/>
        </p:nvSpPr>
        <p:spPr>
          <a:xfrm>
            <a:off x="11330655" y="3849217"/>
            <a:ext cx="861345" cy="646331"/>
          </a:xfrm>
          <a:prstGeom prst="rect">
            <a:avLst/>
          </a:prstGeom>
          <a:solidFill>
            <a:srgbClr val="F2A16A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 State Average Rate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ECD30-6F6F-4D58-BB9A-EBA4E1EAE54F}"/>
              </a:ext>
            </a:extLst>
          </p:cNvPr>
          <p:cNvSpPr/>
          <p:nvPr/>
        </p:nvSpPr>
        <p:spPr>
          <a:xfrm>
            <a:off x="78392" y="6319902"/>
            <a:ext cx="756558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Population denominators for rate calculations provided by UMass Donahue Inst. based on </a:t>
            </a:r>
            <a:r>
              <a:rPr kumimoji="0" 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Strate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S, et al. Small Area Population Estimates for 2011 through 2020, published March 2020 (original report published Oct 2016)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BB847C4B-FF6E-4BE2-A8D1-810A0786560B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39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34DD2814-18CC-40E8-8608-A96AB1B0D06B}"/>
              </a:ext>
            </a:extLst>
          </p:cNvPr>
          <p:cNvGraphicFramePr>
            <a:graphicFrameLocks/>
          </p:cNvGraphicFramePr>
          <p:nvPr/>
        </p:nvGraphicFramePr>
        <p:xfrm>
          <a:off x="615053" y="1660807"/>
          <a:ext cx="10715602" cy="35363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F24D689-20C8-44BF-9BF3-C118754F5259}"/>
              </a:ext>
            </a:extLst>
          </p:cNvPr>
          <p:cNvCxnSpPr>
            <a:cxnSpLocks/>
          </p:cNvCxnSpPr>
          <p:nvPr/>
        </p:nvCxnSpPr>
        <p:spPr>
          <a:xfrm>
            <a:off x="1899268" y="4190687"/>
            <a:ext cx="9471402" cy="0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8D4C9B0-A18C-4DA5-8E5E-C85BEA963C04}"/>
              </a:ext>
            </a:extLst>
          </p:cNvPr>
          <p:cNvGraphicFramePr>
            <a:graphicFrameLocks noGrp="1"/>
          </p:cNvGraphicFramePr>
          <p:nvPr/>
        </p:nvGraphicFramePr>
        <p:xfrm>
          <a:off x="552748" y="5026150"/>
          <a:ext cx="10533068" cy="12318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3086">
                  <a:extLst>
                    <a:ext uri="{9D8B030D-6E8A-4147-A177-3AD203B41FA5}">
                      <a16:colId xmlns:a16="http://schemas.microsoft.com/office/drawing/2014/main" val="3317909732"/>
                    </a:ext>
                  </a:extLst>
                </a:gridCol>
                <a:gridCol w="915429">
                  <a:extLst>
                    <a:ext uri="{9D8B030D-6E8A-4147-A177-3AD203B41FA5}">
                      <a16:colId xmlns:a16="http://schemas.microsoft.com/office/drawing/2014/main" val="614040904"/>
                    </a:ext>
                  </a:extLst>
                </a:gridCol>
                <a:gridCol w="892281">
                  <a:extLst>
                    <a:ext uri="{9D8B030D-6E8A-4147-A177-3AD203B41FA5}">
                      <a16:colId xmlns:a16="http://schemas.microsoft.com/office/drawing/2014/main" val="2176710502"/>
                    </a:ext>
                  </a:extLst>
                </a:gridCol>
                <a:gridCol w="1068662">
                  <a:extLst>
                    <a:ext uri="{9D8B030D-6E8A-4147-A177-3AD203B41FA5}">
                      <a16:colId xmlns:a16="http://schemas.microsoft.com/office/drawing/2014/main" val="433837471"/>
                    </a:ext>
                  </a:extLst>
                </a:gridCol>
                <a:gridCol w="933782">
                  <a:extLst>
                    <a:ext uri="{9D8B030D-6E8A-4147-A177-3AD203B41FA5}">
                      <a16:colId xmlns:a16="http://schemas.microsoft.com/office/drawing/2014/main" val="1693651714"/>
                    </a:ext>
                  </a:extLst>
                </a:gridCol>
                <a:gridCol w="850780">
                  <a:extLst>
                    <a:ext uri="{9D8B030D-6E8A-4147-A177-3AD203B41FA5}">
                      <a16:colId xmlns:a16="http://schemas.microsoft.com/office/drawing/2014/main" val="2784581730"/>
                    </a:ext>
                  </a:extLst>
                </a:gridCol>
                <a:gridCol w="1075690">
                  <a:extLst>
                    <a:ext uri="{9D8B030D-6E8A-4147-A177-3AD203B41FA5}">
                      <a16:colId xmlns:a16="http://schemas.microsoft.com/office/drawing/2014/main" val="3143549249"/>
                    </a:ext>
                  </a:extLst>
                </a:gridCol>
                <a:gridCol w="996594">
                  <a:extLst>
                    <a:ext uri="{9D8B030D-6E8A-4147-A177-3AD203B41FA5}">
                      <a16:colId xmlns:a16="http://schemas.microsoft.com/office/drawing/2014/main" val="1070410067"/>
                    </a:ext>
                  </a:extLst>
                </a:gridCol>
                <a:gridCol w="853567">
                  <a:extLst>
                    <a:ext uri="{9D8B030D-6E8A-4147-A177-3AD203B41FA5}">
                      <a16:colId xmlns:a16="http://schemas.microsoft.com/office/drawing/2014/main" val="3862533706"/>
                    </a:ext>
                  </a:extLst>
                </a:gridCol>
                <a:gridCol w="1099788">
                  <a:extLst>
                    <a:ext uri="{9D8B030D-6E8A-4147-A177-3AD203B41FA5}">
                      <a16:colId xmlns:a16="http://schemas.microsoft.com/office/drawing/2014/main" val="2256030844"/>
                    </a:ext>
                  </a:extLst>
                </a:gridCol>
                <a:gridCol w="923409">
                  <a:extLst>
                    <a:ext uri="{9D8B030D-6E8A-4147-A177-3AD203B41FA5}">
                      <a16:colId xmlns:a16="http://schemas.microsoft.com/office/drawing/2014/main" val="2910089982"/>
                    </a:ext>
                  </a:extLst>
                </a:gridCol>
              </a:tblGrid>
              <a:tr h="36569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Town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Chelsea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effectLst/>
                        </a:rPr>
                        <a:t>Lawrence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Everett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Lynn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Revere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Brockton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Lowell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Fall River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Worcester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Holyoke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17271869"/>
                  </a:ext>
                </a:extLst>
              </a:tr>
              <a:tr h="17974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dirty="0">
                          <a:effectLst/>
                        </a:rPr>
                        <a:t>Case Count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4468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effectLst/>
                        </a:rPr>
                        <a:t>7773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effectLst/>
                        </a:rPr>
                        <a:t>3252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effectLst/>
                        </a:rPr>
                        <a:t>6666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effectLst/>
                        </a:rPr>
                        <a:t>3878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effectLst/>
                        </a:rPr>
                        <a:t>5910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effectLst/>
                        </a:rPr>
                        <a:t>5430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effectLst/>
                        </a:rPr>
                        <a:t>4069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effectLst/>
                        </a:rPr>
                        <a:t>8445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>
                          <a:effectLst/>
                        </a:rPr>
                        <a:t>1783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419572073"/>
                  </a:ext>
                </a:extLst>
              </a:tr>
              <a:tr h="4834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Percent of Non-White Residents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80%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87%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61%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66%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52%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68%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55%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23%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51%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59%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9904932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10732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77F8E174-1D94-4D66-8487-6868F661CC7A}"/>
              </a:ext>
            </a:extLst>
          </p:cNvPr>
          <p:cNvSpPr txBox="1">
            <a:spLocks/>
          </p:cNvSpPr>
          <p:nvPr/>
        </p:nvSpPr>
        <p:spPr>
          <a:xfrm>
            <a:off x="0" y="5613325"/>
            <a:ext cx="12192000" cy="94674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Some cities/towns with high cumulative case rates 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also reported high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daily case incidence rates from November 5</a:t>
            </a:r>
            <a:r>
              <a:rPr kumimoji="0" lang="en-US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November 18</a:t>
            </a:r>
            <a:r>
              <a:rPr kumimoji="0" lang="en-US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These include Chelsea, 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Everett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Fall River, Lawrence and Lowell.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other communities with high daily incidence rates during this time period were Norfolk, Tisbury, Marion, Shirley, and Swansea. 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36B4D8F9-4C42-4625-9513-119090C74EC1}"/>
              </a:ext>
            </a:extLst>
          </p:cNvPr>
          <p:cNvSpPr txBox="1">
            <a:spLocks/>
          </p:cNvSpPr>
          <p:nvPr/>
        </p:nvSpPr>
        <p:spPr>
          <a:xfrm>
            <a:off x="71919" y="0"/>
            <a:ext cx="12192000" cy="946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chemeClr val="bg1"/>
                </a:solidFill>
                <a:latin typeface="+mj-lt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>
                <a:solidFill>
                  <a:schemeClr val="tx1"/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b="1">
                <a:solidFill>
                  <a:schemeClr val="tx1"/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Communities with New Cases include those with High Cumulative Case Rates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686D64A-54FC-4698-BAB7-F1F6D4CB6AAF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40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0571" y="6519672"/>
            <a:ext cx="104666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Sources:COVID-19 data provided by the Bureau of Infectious Diseases and Laboratory Sciences; Maps provided by the Office of Population Health; </a:t>
            </a:r>
          </a:p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Town population Estimates 2011-2018 Small Area Population Estimates, version 2018; Massachusetts Department of Public Health ,Bureau of Environmental Health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2AE193-E7FB-48ED-B2B1-22D568F8AD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0" t="15580" r="18759" b="12359"/>
          <a:stretch/>
        </p:blipFill>
        <p:spPr>
          <a:xfrm>
            <a:off x="2825394" y="943943"/>
            <a:ext cx="6894622" cy="467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462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110B03-6C8A-4466-88F1-0BB6FEC78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White non-Hispanics represent 71.5% of the population but only 56.4% of the hospitalizations, whereas the percentages of Black Non-Hispanic and Hispanics who are hospitalized are greater than their proportions in the population.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C4E127-18E8-4B24-8808-45C25B50D1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The rate of hospitalizations for Black non-Hispanics and Hispanics is 2.3x and 1.8x higher (respectively) than for White non-Hispanics.</a:t>
            </a:r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0" y="-38895"/>
            <a:ext cx="12192000" cy="1325563"/>
          </a:xfrm>
          <a:prstGeom prst="rect">
            <a:avLst/>
          </a:prstGeom>
        </p:spPr>
        <p:txBody>
          <a:bodyPr/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6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The Rate of Hospitalizations is Highest for Black and Hispanic Residents</a:t>
            </a:r>
          </a:p>
        </p:txBody>
      </p:sp>
      <p:sp>
        <p:nvSpPr>
          <p:cNvPr id="16" name="Footer Placeholder 6">
            <a:extLst>
              <a:ext uri="{FF2B5EF4-FFF2-40B4-BE49-F238E27FC236}">
                <a16:creationId xmlns:a16="http://schemas.microsoft.com/office/drawing/2014/main" id="{71A6E023-73D1-4ED3-8F44-0C93D53FF7F3}"/>
              </a:ext>
            </a:extLst>
          </p:cNvPr>
          <p:cNvSpPr txBox="1">
            <a:spLocks/>
          </p:cNvSpPr>
          <p:nvPr/>
        </p:nvSpPr>
        <p:spPr>
          <a:xfrm rot="16200000">
            <a:off x="-2773328" y="2635151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as of 11/18/2020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254D23-C308-4169-82A0-6767F8D36B68}"/>
              </a:ext>
            </a:extLst>
          </p:cNvPr>
          <p:cNvSpPr/>
          <p:nvPr/>
        </p:nvSpPr>
        <p:spPr>
          <a:xfrm>
            <a:off x="78392" y="601600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Population denominators for rate calculations provided by UMass Donahue Inst. based on </a:t>
            </a:r>
            <a:r>
              <a:rPr kumimoji="0" lang="en-US" sz="1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Strate</a:t>
            </a: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S, et al. Small Area Population Estimates for 2011 through 2020, published March 2020 (original report published Oct 2016)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CB1336-CE27-4797-B5D1-973899BE02F8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41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626E6286-1C5C-4C45-B245-75830CBC4408}"/>
              </a:ext>
            </a:extLst>
          </p:cNvPr>
          <p:cNvGraphicFramePr>
            <a:graphicFrameLocks noGrp="1"/>
          </p:cNvGraphicFramePr>
          <p:nvPr>
            <p:ph sz="quarter" idx="4"/>
          </p:nvPr>
        </p:nvGraphicFramePr>
        <p:xfrm>
          <a:off x="6172200" y="1920875"/>
          <a:ext cx="5183188" cy="42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Content Placeholder 17">
            <a:extLst>
              <a:ext uri="{FF2B5EF4-FFF2-40B4-BE49-F238E27FC236}">
                <a16:creationId xmlns:a16="http://schemas.microsoft.com/office/drawing/2014/main" id="{1BDF187B-378D-45D3-A5FC-BBCFBA91EF10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39788" y="1920875"/>
          <a:ext cx="5157787" cy="42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029553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6067C45-90B9-42DE-85ED-05B05E73BF63}"/>
              </a:ext>
            </a:extLst>
          </p:cNvPr>
          <p:cNvSpPr/>
          <p:nvPr/>
        </p:nvSpPr>
        <p:spPr>
          <a:xfrm>
            <a:off x="196850" y="0"/>
            <a:ext cx="11798300" cy="158812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Testing Rates are High in Many Communities with High Case Rates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CE29C2-7BCC-4FB3-84E9-1D81BC169B89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42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0571" y="6519672"/>
            <a:ext cx="102180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Sources:COVID-19 data provided by the Bureau of Infectious Diseases and Laboratory Sciences; Maps provided by the Office of Population Health; </a:t>
            </a:r>
          </a:p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Town population Estimates 2011-2018 Small Area Population Estimates, version 2018;  Massachusetts Department of Public Health ,Bureau of Environmental Health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C68403-2C49-4AD0-A8F2-BEB4195D19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527"/>
          <a:stretch/>
        </p:blipFill>
        <p:spPr>
          <a:xfrm>
            <a:off x="2467439" y="970786"/>
            <a:ext cx="6666287" cy="449368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47A7E4D-B72E-466E-B0B2-B021D7DA717D}"/>
              </a:ext>
            </a:extLst>
          </p:cNvPr>
          <p:cNvSpPr/>
          <p:nvPr/>
        </p:nvSpPr>
        <p:spPr>
          <a:xfrm>
            <a:off x="100712" y="5461799"/>
            <a:ext cx="12091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November 5</a:t>
            </a:r>
            <a:r>
              <a:rPr kumimoji="0" lang="en-US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November 18</a:t>
            </a:r>
            <a:r>
              <a:rPr kumimoji="0" lang="en-US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there were </a:t>
            </a:r>
            <a:r>
              <a:rPr lang="en-US" sz="1800" b="0" i="0" u="none" strike="noStrike" baseline="0" dirty="0">
                <a:latin typeface="Calibri" panose="020F0502020204030204" pitchFamily="34" charset="0"/>
              </a:rPr>
              <a:t>1,088,489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COVID-19 Molecular (PCR) Tests.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Ten towns with the highest testing rates for this time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-frame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were: Williamstown, Amherst, Deerfield,</a:t>
            </a:r>
            <a:r>
              <a:rPr kumimoji="0" lang="en-US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Cambridge, Marion, Sunderland,  Wellesley, Somerville, North Andover, and Sheffield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69768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63509" y="126122"/>
            <a:ext cx="12342412" cy="89761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Age-Adjusted Death Rates by Race/Ethnicity Reveal Inequities</a:t>
            </a:r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CCF69AC6-0F69-4905-B745-79BDEB425DBD}"/>
              </a:ext>
            </a:extLst>
          </p:cNvPr>
          <p:cNvSpPr txBox="1">
            <a:spLocks/>
          </p:cNvSpPr>
          <p:nvPr/>
        </p:nvSpPr>
        <p:spPr>
          <a:xfrm rot="16200000">
            <a:off x="-2969760" y="3010280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as of 11/20/2020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98A5F1-6BF0-4172-BF23-8CB62485AFCB}"/>
              </a:ext>
            </a:extLst>
          </p:cNvPr>
          <p:cNvSpPr txBox="1"/>
          <p:nvPr/>
        </p:nvSpPr>
        <p:spPr>
          <a:xfrm>
            <a:off x="47625" y="6444228"/>
            <a:ext cx="9933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Count and Rate (per 100,000) of Reported Deaths among COVID-19 Confirmed and Probable Cases by Race and Ethnicity and Age Group in MA</a:t>
            </a:r>
            <a:r>
              <a:rPr kumimoji="0" lang="en-US" sz="1200" b="0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(N= 9830). Data are current as of </a:t>
            </a:r>
            <a:r>
              <a:rPr lang="en-US" sz="1200" dirty="0">
                <a:solidFill>
                  <a:prstClr val="white"/>
                </a:solidFill>
                <a:latin typeface="Calibri"/>
              </a:rPr>
              <a:t>11/20/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2020 and are subject to change.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70524F-043B-4C09-B126-093E6BD59934}"/>
              </a:ext>
            </a:extLst>
          </p:cNvPr>
          <p:cNvSpPr/>
          <p:nvPr/>
        </p:nvSpPr>
        <p:spPr>
          <a:xfrm>
            <a:off x="689811" y="967577"/>
            <a:ext cx="10635915" cy="923330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age-adjusted death rate is highest for Black residents, at 198.0 deaths per 100,000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Age-adjusted death rates are recommended for comparisons among race groups given differences in the underlying age distribution of the MA population by race, and differences in COVID-19 death trends by age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ED0E6B6-87A7-44C0-AC77-D9F39AE0AE57}"/>
              </a:ext>
            </a:extLst>
          </p:cNvPr>
          <p:cNvSpPr/>
          <p:nvPr/>
        </p:nvSpPr>
        <p:spPr>
          <a:xfrm>
            <a:off x="1268150" y="6259016"/>
            <a:ext cx="110742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Rates are per 100,000 population.  Age-adjusted to the 2000 US standard population. See weights used at: 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3"/>
              </a:rPr>
              <a:t>https://www.cdc.gov/nchs/data/statnt/statnt20.pdf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8DFCA0-ED70-4C36-8D0A-EEE9E45BBCB7}"/>
              </a:ext>
            </a:extLst>
          </p:cNvPr>
          <p:cNvSpPr/>
          <p:nvPr/>
        </p:nvSpPr>
        <p:spPr>
          <a:xfrm>
            <a:off x="1268147" y="5802100"/>
            <a:ext cx="99331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Population denominators for rate calculations provided by UMass Donahue Inst. based on </a:t>
            </a:r>
            <a:r>
              <a:rPr kumimoji="0" lang="en-US" sz="1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Strate</a:t>
            </a: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S, et al. Small Area Population Estimates for 2011 through 2020, published March 2020 (original report published Oct 2016)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C7D59D33-F0DB-4A0C-A2F5-D89F932CFD9F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43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893F6EC5-97F3-4E67-BCAA-B88CBB59B4C1}"/>
              </a:ext>
            </a:extLst>
          </p:cNvPr>
          <p:cNvGraphicFramePr>
            <a:graphicFrameLocks/>
          </p:cNvGraphicFramePr>
          <p:nvPr/>
        </p:nvGraphicFramePr>
        <p:xfrm>
          <a:off x="689811" y="1928791"/>
          <a:ext cx="10635915" cy="39616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76338086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8D3DB-FE85-4C45-81A0-A4AE114FB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DECEMBER 2020 UPDATE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35A32B-7FE8-4115-AABE-86952F52D7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849437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Added back in age-specific deaths table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Moved text from under maps so that maps can be presented in larger size </a:t>
            </a:r>
          </a:p>
        </p:txBody>
      </p:sp>
    </p:spTree>
    <p:extLst>
      <p:ext uri="{BB962C8B-B14F-4D97-AF65-F5344CB8AC3E}">
        <p14:creationId xmlns:p14="http://schemas.microsoft.com/office/powerpoint/2010/main" val="158404496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5EF854F1-F346-478D-BEFB-CDFEFB39A007}"/>
              </a:ext>
            </a:extLst>
          </p:cNvPr>
          <p:cNvGraphicFramePr>
            <a:graphicFrameLocks/>
          </p:cNvGraphicFramePr>
          <p:nvPr/>
        </p:nvGraphicFramePr>
        <p:xfrm>
          <a:off x="295834" y="1300721"/>
          <a:ext cx="4585447" cy="4347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0" y="6492495"/>
            <a:ext cx="9894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https://www.mass.gov/info-details/covid-19-response-reporting#covid-19-weekly-public-health-report-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2106FF-7849-46EC-9A05-5CF74BA6AA6E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45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95B7BC-2947-4BF0-ABB6-71169E4516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137" y="357187"/>
            <a:ext cx="9705975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87585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7490A222-2316-46DB-83F6-7A7BCB2139D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67507" y="-157680"/>
            <a:ext cx="11936652" cy="1325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3200" dirty="0">
                <a:solidFill>
                  <a:schemeClr val="bg1"/>
                </a:solidFill>
                <a:latin typeface="+mj-lt"/>
              </a:rPr>
              <a:t>Following the Executive Order on April 8th, race/ethnicity data reporting has improved for cases, deaths, and hospitalizations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792774DC-67F4-4122-87A0-71712DF7F48D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46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15B83F1C-4221-4883-8ED4-763DADAC788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9982738"/>
              </p:ext>
            </p:extLst>
          </p:nvPr>
        </p:nvGraphicFramePr>
        <p:xfrm>
          <a:off x="380999" y="1285064"/>
          <a:ext cx="10925175" cy="5010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8494003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2E697C-AD91-4C42-94FE-E254A9D05B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3722" y="1138555"/>
            <a:ext cx="5157787" cy="8239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b="0" dirty="0"/>
              <a:t>Black non-Hispanics represent 7.2% of the MA population but 1.2 times that proportion of cases at 8.8% of cases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b="0" dirty="0"/>
              <a:t>Hispanics represent 12.2% of the MA population but 2.5 times that proportion of cases at 30.5% of cases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AEB1703-CB88-4B8D-A336-55F6D244B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85599" y="1097280"/>
            <a:ext cx="5183188" cy="8239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The highest rates of positive cases are among Black non-Hispanics and Hispanics which are 2.9x and 3.8x higher than the rate for White non-Hispanics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5856" y="-56874"/>
            <a:ext cx="12095660" cy="1325563"/>
          </a:xfrm>
          <a:prstGeom prst="rect">
            <a:avLst/>
          </a:prstGeom>
        </p:spPr>
        <p:txBody>
          <a:bodyPr/>
          <a:lstStyle/>
          <a:p>
            <a:r>
              <a:rPr lang="en-US" sz="3500" dirty="0">
                <a:solidFill>
                  <a:schemeClr val="bg1"/>
                </a:solidFill>
              </a:rPr>
              <a:t>The Rate of Positive Cases is Highest for Black and Hispanic Residents</a:t>
            </a:r>
          </a:p>
        </p:txBody>
      </p:sp>
      <p:sp>
        <p:nvSpPr>
          <p:cNvPr id="10" name="Footer Placeholder 6">
            <a:extLst>
              <a:ext uri="{FF2B5EF4-FFF2-40B4-BE49-F238E27FC236}">
                <a16:creationId xmlns:a16="http://schemas.microsoft.com/office/drawing/2014/main" id="{2ED4FB54-2308-45FC-9FB4-35B19411BA4E}"/>
              </a:ext>
            </a:extLst>
          </p:cNvPr>
          <p:cNvSpPr txBox="1">
            <a:spLocks/>
          </p:cNvSpPr>
          <p:nvPr/>
        </p:nvSpPr>
        <p:spPr>
          <a:xfrm rot="16200000">
            <a:off x="-2860488" y="2552958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as of 12/30/2020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2CA1C90-F6A2-41E5-897B-ED5CD84F9ECE}"/>
              </a:ext>
            </a:extLst>
          </p:cNvPr>
          <p:cNvSpPr/>
          <p:nvPr/>
        </p:nvSpPr>
        <p:spPr>
          <a:xfrm>
            <a:off x="78392" y="6016008"/>
            <a:ext cx="6096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Population denominators for rate calculations provided by UMass Donahue Inst. based on </a:t>
            </a:r>
            <a:r>
              <a:rPr kumimoji="0" lang="en-US" sz="1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Strate</a:t>
            </a: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S, et al. Small Area Population Estimates for 2011 through 2020, published March 2020 (original report published Oct 2016)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9840C29F-A57F-4BB2-9F8D-C3C4B495F73A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47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94632106"/>
              </p:ext>
            </p:extLst>
          </p:nvPr>
        </p:nvGraphicFramePr>
        <p:xfrm>
          <a:off x="1103723" y="2003384"/>
          <a:ext cx="5183188" cy="38259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7869871"/>
              </p:ext>
            </p:extLst>
          </p:nvPr>
        </p:nvGraphicFramePr>
        <p:xfrm>
          <a:off x="6785599" y="1965342"/>
          <a:ext cx="5183188" cy="3863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01545670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9FC005-ED8D-4793-87DA-86649EF24FC7}"/>
              </a:ext>
            </a:extLst>
          </p:cNvPr>
          <p:cNvSpPr txBox="1">
            <a:spLocks/>
          </p:cNvSpPr>
          <p:nvPr/>
        </p:nvSpPr>
        <p:spPr>
          <a:xfrm>
            <a:off x="71919" y="94817"/>
            <a:ext cx="11840681" cy="8197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The Communities with Highest Case Rates are Primarily in High Density Population Areas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8DA56E-AFD2-440F-8D18-3AEB68ACA332}"/>
              </a:ext>
            </a:extLst>
          </p:cNvPr>
          <p:cNvSpPr/>
          <p:nvPr/>
        </p:nvSpPr>
        <p:spPr>
          <a:xfrm>
            <a:off x="71919" y="1411545"/>
            <a:ext cx="4080981" cy="255454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R="0" lvl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ten communities with the highest cumulative rates of COVID-19 cases per 100,000 residents were*: </a:t>
            </a:r>
          </a:p>
          <a:p>
            <a:pPr marR="0" lvl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R="0" lvl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Chelsea, Lawrence, Revere, Lynn, Everett, Lowell, Middleton, </a:t>
            </a:r>
          </a:p>
          <a:p>
            <a:pPr marR="0" lvl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Fall River, Brockton, and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Metheun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D0CC1E-F73F-4B6C-9C72-E2F4D2A279F9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48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1" y="6492240"/>
            <a:ext cx="11912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Sources:COVID-19 data provided by the Bureau of Infectious Diseases and Laboratory Sciences; Maps provided by the Office of Population Health; </a:t>
            </a:r>
          </a:p>
          <a:p>
            <a:r>
              <a:rPr lang="en-US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Town population Estimates 2011-2018 Small Area Population Estimates, version 2018; Massachusetts Department of Public Health ,Bureau of Environmental Health. *</a:t>
            </a:r>
            <a:r>
              <a:rPr lang="en-US" sz="9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Gosnold</a:t>
            </a:r>
            <a:r>
              <a:rPr lang="en-US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suppressed due to low population (&lt;48).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0DB224-02A4-49B2-B2B4-94F19C656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96" t="16542" r="20561" b="12300"/>
          <a:stretch/>
        </p:blipFill>
        <p:spPr>
          <a:xfrm>
            <a:off x="4514639" y="1013962"/>
            <a:ext cx="7589520" cy="5209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905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DB540-463F-4570-8510-1C4E988058B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5800" y="-58516"/>
            <a:ext cx="12197800" cy="1325563"/>
          </a:xfrm>
          <a:prstGeom prst="rect">
            <a:avLst/>
          </a:prstGeom>
        </p:spPr>
        <p:txBody>
          <a:bodyPr/>
          <a:lstStyle/>
          <a:p>
            <a:r>
              <a:rPr lang="en-US" sz="3400" dirty="0">
                <a:solidFill>
                  <a:schemeClr val="bg1"/>
                </a:solidFill>
              </a:rPr>
              <a:t>Cities with the Highest Rates of COVID-19 are Primarily Communities of Color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A1724F-97E1-428A-BDAE-0337863E625F}"/>
              </a:ext>
            </a:extLst>
          </p:cNvPr>
          <p:cNvSpPr/>
          <p:nvPr/>
        </p:nvSpPr>
        <p:spPr>
          <a:xfrm>
            <a:off x="195209" y="977888"/>
            <a:ext cx="11920203" cy="55399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ten communities with the highest rates of COVID-19 are shown below. The overall rate in MA of COVID-19 Cases is 5,060.6 per 100,000 people as of </a:t>
            </a:r>
            <a:r>
              <a:rPr lang="en-US" sz="1500" dirty="0">
                <a:solidFill>
                  <a:prstClr val="black"/>
                </a:solidFill>
                <a:latin typeface="Calibri"/>
              </a:rPr>
              <a:t>12/30/2020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Almost all of these communities have high (&gt;50%) percentage of residents who are people of color (shaded blue)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244C07-6512-4CD2-A77A-08A74BA03170}"/>
              </a:ext>
            </a:extLst>
          </p:cNvPr>
          <p:cNvSpPr txBox="1"/>
          <p:nvPr/>
        </p:nvSpPr>
        <p:spPr>
          <a:xfrm>
            <a:off x="11085816" y="3794319"/>
            <a:ext cx="861345" cy="646331"/>
          </a:xfrm>
          <a:prstGeom prst="rect">
            <a:avLst/>
          </a:prstGeom>
          <a:solidFill>
            <a:srgbClr val="F2A16A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 State Average Rate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ECD30-6F6F-4D58-BB9A-EBA4E1EAE54F}"/>
              </a:ext>
            </a:extLst>
          </p:cNvPr>
          <p:cNvSpPr/>
          <p:nvPr/>
        </p:nvSpPr>
        <p:spPr>
          <a:xfrm>
            <a:off x="78392" y="6319902"/>
            <a:ext cx="756558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Population denominators for rate calculations provided by UMass Donahue Inst. based on </a:t>
            </a:r>
            <a:r>
              <a:rPr kumimoji="0" 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Strate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S, et al. Small Area Population Estimates for 2011 through 2020, published March 2020 (original report published Oct 2016)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BB847C4B-FF6E-4BE2-A8D1-810A0786560B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49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8D4C9B0-A18C-4DA5-8E5E-C85BEA963C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614195"/>
              </p:ext>
            </p:extLst>
          </p:nvPr>
        </p:nvGraphicFramePr>
        <p:xfrm>
          <a:off x="552748" y="5026150"/>
          <a:ext cx="10533068" cy="12318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3086">
                  <a:extLst>
                    <a:ext uri="{9D8B030D-6E8A-4147-A177-3AD203B41FA5}">
                      <a16:colId xmlns:a16="http://schemas.microsoft.com/office/drawing/2014/main" val="3317909732"/>
                    </a:ext>
                  </a:extLst>
                </a:gridCol>
                <a:gridCol w="915429">
                  <a:extLst>
                    <a:ext uri="{9D8B030D-6E8A-4147-A177-3AD203B41FA5}">
                      <a16:colId xmlns:a16="http://schemas.microsoft.com/office/drawing/2014/main" val="614040904"/>
                    </a:ext>
                  </a:extLst>
                </a:gridCol>
                <a:gridCol w="892281">
                  <a:extLst>
                    <a:ext uri="{9D8B030D-6E8A-4147-A177-3AD203B41FA5}">
                      <a16:colId xmlns:a16="http://schemas.microsoft.com/office/drawing/2014/main" val="2176710502"/>
                    </a:ext>
                  </a:extLst>
                </a:gridCol>
                <a:gridCol w="1068662">
                  <a:extLst>
                    <a:ext uri="{9D8B030D-6E8A-4147-A177-3AD203B41FA5}">
                      <a16:colId xmlns:a16="http://schemas.microsoft.com/office/drawing/2014/main" val="433837471"/>
                    </a:ext>
                  </a:extLst>
                </a:gridCol>
                <a:gridCol w="933782">
                  <a:extLst>
                    <a:ext uri="{9D8B030D-6E8A-4147-A177-3AD203B41FA5}">
                      <a16:colId xmlns:a16="http://schemas.microsoft.com/office/drawing/2014/main" val="1693651714"/>
                    </a:ext>
                  </a:extLst>
                </a:gridCol>
                <a:gridCol w="850780">
                  <a:extLst>
                    <a:ext uri="{9D8B030D-6E8A-4147-A177-3AD203B41FA5}">
                      <a16:colId xmlns:a16="http://schemas.microsoft.com/office/drawing/2014/main" val="2784581730"/>
                    </a:ext>
                  </a:extLst>
                </a:gridCol>
                <a:gridCol w="1075690">
                  <a:extLst>
                    <a:ext uri="{9D8B030D-6E8A-4147-A177-3AD203B41FA5}">
                      <a16:colId xmlns:a16="http://schemas.microsoft.com/office/drawing/2014/main" val="3143549249"/>
                    </a:ext>
                  </a:extLst>
                </a:gridCol>
                <a:gridCol w="996594">
                  <a:extLst>
                    <a:ext uri="{9D8B030D-6E8A-4147-A177-3AD203B41FA5}">
                      <a16:colId xmlns:a16="http://schemas.microsoft.com/office/drawing/2014/main" val="1070410067"/>
                    </a:ext>
                  </a:extLst>
                </a:gridCol>
                <a:gridCol w="853567">
                  <a:extLst>
                    <a:ext uri="{9D8B030D-6E8A-4147-A177-3AD203B41FA5}">
                      <a16:colId xmlns:a16="http://schemas.microsoft.com/office/drawing/2014/main" val="3862533706"/>
                    </a:ext>
                  </a:extLst>
                </a:gridCol>
                <a:gridCol w="1099788">
                  <a:extLst>
                    <a:ext uri="{9D8B030D-6E8A-4147-A177-3AD203B41FA5}">
                      <a16:colId xmlns:a16="http://schemas.microsoft.com/office/drawing/2014/main" val="2256030844"/>
                    </a:ext>
                  </a:extLst>
                </a:gridCol>
                <a:gridCol w="923409">
                  <a:extLst>
                    <a:ext uri="{9D8B030D-6E8A-4147-A177-3AD203B41FA5}">
                      <a16:colId xmlns:a16="http://schemas.microsoft.com/office/drawing/2014/main" val="2910089982"/>
                    </a:ext>
                  </a:extLst>
                </a:gridCol>
              </a:tblGrid>
              <a:tr h="36569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Town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>
                          <a:effectLst/>
                        </a:rPr>
                        <a:t>Chelsea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Lawrence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Revere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Lynn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Everett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Lowell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Middleton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Fall River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Brockton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Metheun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17271869"/>
                  </a:ext>
                </a:extLst>
              </a:tr>
              <a:tr h="17974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dirty="0">
                          <a:effectLst/>
                        </a:rPr>
                        <a:t>Case Count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6,204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13,395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6,654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10,989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5,276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10,539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7,813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8,496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4,517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419572073"/>
                  </a:ext>
                </a:extLst>
              </a:tr>
              <a:tr h="4875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u="none" strike="noStrike" dirty="0">
                          <a:effectLst/>
                        </a:rPr>
                        <a:t>Percent of Non-White Residents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80%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87%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52%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66%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61%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55%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12%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23%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68%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35%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990493210"/>
                  </a:ext>
                </a:extLst>
              </a:tr>
            </a:tbl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FB423E24-D348-4527-AD5E-0B0DC0D5793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5295896"/>
              </p:ext>
            </p:extLst>
          </p:nvPr>
        </p:nvGraphicFramePr>
        <p:xfrm>
          <a:off x="398138" y="1776320"/>
          <a:ext cx="10687678" cy="32498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F24D689-20C8-44BF-9BF3-C118754F5259}"/>
              </a:ext>
            </a:extLst>
          </p:cNvPr>
          <p:cNvCxnSpPr>
            <a:cxnSpLocks/>
          </p:cNvCxnSpPr>
          <p:nvPr/>
        </p:nvCxnSpPr>
        <p:spPr>
          <a:xfrm>
            <a:off x="1419609" y="4012709"/>
            <a:ext cx="9471402" cy="0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218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77F8E174-1D94-4D66-8487-6868F661CC7A}"/>
              </a:ext>
            </a:extLst>
          </p:cNvPr>
          <p:cNvSpPr txBox="1">
            <a:spLocks/>
          </p:cNvSpPr>
          <p:nvPr/>
        </p:nvSpPr>
        <p:spPr>
          <a:xfrm>
            <a:off x="0" y="1280160"/>
            <a:ext cx="4114800" cy="374904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From </a:t>
            </a:r>
            <a:r>
              <a:rPr lang="en-US" sz="1800" b="0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January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1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through </a:t>
            </a:r>
            <a:r>
              <a:rPr lang="en-US" sz="1800" b="0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December 30</a:t>
            </a:r>
            <a:r>
              <a:rPr kumimoji="0" lang="en-US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cities/towns with high cumulative case rates also reported above state average rate of new cases.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800" b="0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hese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include Chelsea, Lawrence, </a:t>
            </a:r>
            <a:r>
              <a:rPr lang="en-US" sz="1800" b="0" dirty="0">
                <a:solidFill>
                  <a:prstClr val="black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Everett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and Revere.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800" b="0" dirty="0">
              <a:solidFill>
                <a:prstClr val="black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New communities with high weekly new case rates compared to the average new case rate are Middleton Winthrop, Norfolk, Blandford,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Fall River, New Ashford and Fitchburg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36B4D8F9-4C42-4625-9513-119090C74EC1}"/>
              </a:ext>
            </a:extLst>
          </p:cNvPr>
          <p:cNvSpPr txBox="1">
            <a:spLocks/>
          </p:cNvSpPr>
          <p:nvPr/>
        </p:nvSpPr>
        <p:spPr>
          <a:xfrm>
            <a:off x="71919" y="0"/>
            <a:ext cx="12192000" cy="946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chemeClr val="bg1"/>
                </a:solidFill>
                <a:latin typeface="+mj-lt"/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>
                <a:solidFill>
                  <a:schemeClr val="tx1"/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b="1">
                <a:solidFill>
                  <a:schemeClr val="tx1"/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Communities with New Cases include those with High Cumulative Case Rates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686D64A-54FC-4698-BAB7-F1F6D4CB6AAF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50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0571" y="6492240"/>
            <a:ext cx="1043577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Sources:COVID-19 data provided by the Bureau of Infectious Diseases and Laboratory Sciences; Maps provided by the Office of Population Health; </a:t>
            </a:r>
          </a:p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Town population Estimates 2011-2018 Small Area Population Estimates, version 2018; Massachusetts Department of Public Health ,Bureau of Environmental Health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10" t="15740" r="20820" b="13101"/>
          <a:stretch/>
        </p:blipFill>
        <p:spPr>
          <a:xfrm>
            <a:off x="4114800" y="1062445"/>
            <a:ext cx="7572663" cy="521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10392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110B03-6C8A-4466-88F1-0BB6FEC78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White non-Hispanics represent 71.5% of the population but only 57.0% of the hospitalizations, whereas the percentages of Black Non-Hispanic and Hispanics who are hospitalized are greater than their proportions in the population.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C4E127-18E8-4B24-8808-45C25B50D1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0" dirty="0"/>
              <a:t>The rate of hospitalizations for Black non-Hispanics and Hispanics is 2.0x and 1.8x higher (respectively) than for White non-Hispanics.</a:t>
            </a:r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0" y="-38895"/>
            <a:ext cx="12192000" cy="1325563"/>
          </a:xfrm>
          <a:prstGeom prst="rect">
            <a:avLst/>
          </a:prstGeom>
        </p:spPr>
        <p:txBody>
          <a:bodyPr/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6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The Rate of Hospitalizations is Highest for Black and Hispanic Residents</a:t>
            </a:r>
          </a:p>
        </p:txBody>
      </p:sp>
      <p:sp>
        <p:nvSpPr>
          <p:cNvPr id="16" name="Footer Placeholder 6">
            <a:extLst>
              <a:ext uri="{FF2B5EF4-FFF2-40B4-BE49-F238E27FC236}">
                <a16:creationId xmlns:a16="http://schemas.microsoft.com/office/drawing/2014/main" id="{71A6E023-73D1-4ED3-8F44-0C93D53FF7F3}"/>
              </a:ext>
            </a:extLst>
          </p:cNvPr>
          <p:cNvSpPr txBox="1">
            <a:spLocks/>
          </p:cNvSpPr>
          <p:nvPr/>
        </p:nvSpPr>
        <p:spPr>
          <a:xfrm rot="16200000">
            <a:off x="-2773328" y="2635151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as of 12/30/2020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254D23-C308-4169-82A0-6767F8D36B68}"/>
              </a:ext>
            </a:extLst>
          </p:cNvPr>
          <p:cNvSpPr/>
          <p:nvPr/>
        </p:nvSpPr>
        <p:spPr>
          <a:xfrm>
            <a:off x="78392" y="601600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Population denominators for rate calculations provided by UMass Donahue Inst. based on </a:t>
            </a:r>
            <a:r>
              <a:rPr kumimoji="0" lang="en-US" sz="1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Strate</a:t>
            </a: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S, et al. Small Area Population Estimates for 2011 through 2020, published March 2020 (original report published Oct 2016)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CB1336-CE27-4797-B5D1-973899BE02F8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51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4" name="Content Placeholder 13">
            <a:extLst>
              <a:ext uri="{FF2B5EF4-FFF2-40B4-BE49-F238E27FC236}">
                <a16:creationId xmlns:a16="http://schemas.microsoft.com/office/drawing/2014/main" id="{1BDF187B-378D-45D3-A5FC-BBCFBA91EF10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69060021"/>
              </p:ext>
            </p:extLst>
          </p:nvPr>
        </p:nvGraphicFramePr>
        <p:xfrm>
          <a:off x="839788" y="1920875"/>
          <a:ext cx="5157787" cy="42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Content Placeholder 16">
            <a:extLst>
              <a:ext uri="{FF2B5EF4-FFF2-40B4-BE49-F238E27FC236}">
                <a16:creationId xmlns:a16="http://schemas.microsoft.com/office/drawing/2014/main" id="{626E6286-1C5C-4C45-B245-75830CBC4408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101820829"/>
              </p:ext>
            </p:extLst>
          </p:nvPr>
        </p:nvGraphicFramePr>
        <p:xfrm>
          <a:off x="6172200" y="1920875"/>
          <a:ext cx="5183188" cy="42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5655111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6067C45-90B9-42DE-85ED-05B05E73BF63}"/>
              </a:ext>
            </a:extLst>
          </p:cNvPr>
          <p:cNvSpPr/>
          <p:nvPr/>
        </p:nvSpPr>
        <p:spPr>
          <a:xfrm>
            <a:off x="196850" y="0"/>
            <a:ext cx="11798300" cy="158812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Testing Rates are High in Many Communities with High Case Rates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7A7E4D-B72E-466E-B0B2-B021D7DA717D}"/>
              </a:ext>
            </a:extLst>
          </p:cNvPr>
          <p:cNvSpPr/>
          <p:nvPr/>
        </p:nvSpPr>
        <p:spPr>
          <a:xfrm>
            <a:off x="1" y="1343026"/>
            <a:ext cx="513397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 the last two weeks there were </a:t>
            </a:r>
            <a:r>
              <a:rPr lang="en-US" noProof="0" dirty="0">
                <a:solidFill>
                  <a:prstClr val="black"/>
                </a:solidFill>
                <a:latin typeface="Calibri"/>
              </a:rPr>
              <a:t>1,021,284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COVID-19 Molecular (PCR) Tests and the overall testing rate for MA was 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11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,569 per 100,000 residents.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Ten towns with the highest testing rates for the last two weeks were: </a:t>
            </a:r>
            <a:r>
              <a:rPr lang="en-US" dirty="0">
                <a:solidFill>
                  <a:prstClr val="black"/>
                </a:solidFill>
                <a:latin typeface="Calibri"/>
              </a:rPr>
              <a:t>Cambridge, Somerville, Medford, Manchester, Chilmark,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Williamstown, Swampscott, Winthrop, Nahant, Tisbury.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the 10 communities with the highest case rates, the following had higher than the state testing rate over the past two weeks: Chelsea, Lawrence, Lynn, Everett, Revere, Lowell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CE29C2-7BCC-4FB3-84E9-1D81BC169B89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52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0571" y="6492240"/>
            <a:ext cx="10218058" cy="338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Sources:COVID-19 data provided by the Bureau of Infectious Diseases and Laboratory Sciences; Maps provided by the Office of Population Health; </a:t>
            </a:r>
          </a:p>
          <a:p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Town population Estimates 2011-2018 Small Area Population Estimates, version 2018;  Massachusetts Department of Public Health ,Bureau of Environmental Health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42" t="16128" r="23603" b="11945"/>
          <a:stretch/>
        </p:blipFill>
        <p:spPr>
          <a:xfrm>
            <a:off x="5362974" y="1343026"/>
            <a:ext cx="6403177" cy="4452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28499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176C8B-9E8D-4189-B7CE-765214C22E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07960" y="6492495"/>
            <a:ext cx="2736415" cy="365125"/>
          </a:xfrm>
        </p:spPr>
        <p:txBody>
          <a:bodyPr/>
          <a:lstStyle/>
          <a:p>
            <a:fld id="{631A3E32-B534-452A-837F-1F0D4725C9C0}" type="slidenum">
              <a:rPr lang="en-US" smtClean="0"/>
              <a:t>53</a:t>
            </a:fld>
            <a:endParaRPr lang="en-US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4C23BA7D-8A60-44BB-AD21-459FBF3E1D36}"/>
              </a:ext>
            </a:extLst>
          </p:cNvPr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620339938"/>
              </p:ext>
            </p:extLst>
          </p:nvPr>
        </p:nvGraphicFramePr>
        <p:xfrm>
          <a:off x="1006723" y="2030887"/>
          <a:ext cx="9597868" cy="42222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4617">
                  <a:extLst>
                    <a:ext uri="{9D8B030D-6E8A-4147-A177-3AD203B41FA5}">
                      <a16:colId xmlns:a16="http://schemas.microsoft.com/office/drawing/2014/main" val="1504550057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507471125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3525074116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2645304350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2498211108"/>
                    </a:ext>
                  </a:extLst>
                </a:gridCol>
                <a:gridCol w="581988">
                  <a:extLst>
                    <a:ext uri="{9D8B030D-6E8A-4147-A177-3AD203B41FA5}">
                      <a16:colId xmlns:a16="http://schemas.microsoft.com/office/drawing/2014/main" val="855684624"/>
                    </a:ext>
                  </a:extLst>
                </a:gridCol>
                <a:gridCol w="1025874">
                  <a:extLst>
                    <a:ext uri="{9D8B030D-6E8A-4147-A177-3AD203B41FA5}">
                      <a16:colId xmlns:a16="http://schemas.microsoft.com/office/drawing/2014/main" val="3740862218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3775302006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1426151261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136217047"/>
                    </a:ext>
                  </a:extLst>
                </a:gridCol>
                <a:gridCol w="803931">
                  <a:extLst>
                    <a:ext uri="{9D8B030D-6E8A-4147-A177-3AD203B41FA5}">
                      <a16:colId xmlns:a16="http://schemas.microsoft.com/office/drawing/2014/main" val="828985909"/>
                    </a:ext>
                  </a:extLst>
                </a:gridCol>
                <a:gridCol w="913941">
                  <a:extLst>
                    <a:ext uri="{9D8B030D-6E8A-4147-A177-3AD203B41FA5}">
                      <a16:colId xmlns:a16="http://schemas.microsoft.com/office/drawing/2014/main" val="2533611949"/>
                    </a:ext>
                  </a:extLst>
                </a:gridCol>
              </a:tblGrid>
              <a:tr h="2964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White Non-Hispanic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Hispanic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Black Non-Hispanic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Asian Non-Hispanic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Other</a:t>
                      </a:r>
                      <a:r>
                        <a:rPr lang="en-US" sz="1100" baseline="30000" dirty="0">
                          <a:effectLst/>
                        </a:rPr>
                        <a:t>2 </a:t>
                      </a:r>
                      <a:r>
                        <a:rPr lang="en-US" sz="1100" dirty="0">
                          <a:effectLst/>
                        </a:rPr>
                        <a:t>Non-Hispanic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Unknown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extLst>
                  <a:ext uri="{0D108BD9-81ED-4DB2-BD59-A6C34878D82A}">
                    <a16:rowId xmlns:a16="http://schemas.microsoft.com/office/drawing/2014/main" val="2681842417"/>
                  </a:ext>
                </a:extLst>
              </a:tr>
              <a:tr h="44802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Age Group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Count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Rate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Count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Rate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Count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Rate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Count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Rate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Count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Rate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Count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extLst>
                  <a:ext uri="{0D108BD9-81ED-4DB2-BD59-A6C34878D82A}">
                    <a16:rowId xmlns:a16="http://schemas.microsoft.com/office/drawing/2014/main" val="3947855751"/>
                  </a:ext>
                </a:extLst>
              </a:tr>
              <a:tr h="2964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0-19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17080643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20-29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1.95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5.54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53707829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30-39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3.81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14.26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15.81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599303347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40-49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9.87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40.09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53.07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**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4263013030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50-59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29.47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126.97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105.80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30.68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422.58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495607622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60-69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111.46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169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355.98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159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353.10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98.59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1486.26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703107170"/>
                  </a:ext>
                </a:extLst>
              </a:tr>
              <a:tr h="32073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70-79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1860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430.25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905.04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1000.63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368.85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193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5646.58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756269787"/>
                  </a:ext>
                </a:extLst>
              </a:tr>
              <a:tr h="35524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80+ years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430" marR="4243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6209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2404.62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337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3117.20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386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3263.72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179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1777.03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558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34444.44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653885490"/>
                  </a:ext>
                </a:extLst>
              </a:tr>
              <a:tr h="901696">
                <a:tc gridSpan="12"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1Data are current as of 11:59 pm on 12/28/2020 and are subject to change.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2Other includes individuals that identify as Native Hawaiian/Pacific Islander, American Indian/Alaskan Native, Multi-Race, and Other.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*For populations &lt;50,000 case counts, &lt;5 cases are reported as such or are suppressed for confidentiality purposes.   Rates are not calculated for suppressed counts.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Population denominators for rate calculations provided by UMass Donahue Inst. based on </a:t>
                      </a:r>
                      <a:r>
                        <a:rPr lang="en-US" sz="1400" baseline="30000" dirty="0" err="1">
                          <a:effectLst/>
                        </a:rPr>
                        <a:t>Strate</a:t>
                      </a:r>
                      <a:r>
                        <a:rPr lang="en-US" sz="1400" baseline="30000" dirty="0">
                          <a:effectLst/>
                        </a:rPr>
                        <a:t> S, et al. Small Area Population Estimates for 2011 through 2020, published March 2020 (original report published Oct 2016)</a:t>
                      </a:r>
                    </a:p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30000" dirty="0">
                          <a:effectLst/>
                        </a:rPr>
                        <a:t>**1 cases had an unknown age and was not included in the above table.</a:t>
                      </a:r>
                    </a:p>
                  </a:txBody>
                  <a:tcPr marL="42430" marR="4243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2854461"/>
                  </a:ext>
                </a:extLst>
              </a:tr>
            </a:tbl>
          </a:graphicData>
        </a:graphic>
      </p:graphicFrame>
      <p:sp>
        <p:nvSpPr>
          <p:cNvPr id="12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47625" y="212819"/>
            <a:ext cx="12144375" cy="6477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/>
              <a:t>Age-Specific Death Rates by Race/Ethnicity Reveal Inequities</a:t>
            </a:r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CCF69AC6-0F69-4905-B745-79BDEB425DBD}"/>
              </a:ext>
            </a:extLst>
          </p:cNvPr>
          <p:cNvSpPr txBox="1">
            <a:spLocks/>
          </p:cNvSpPr>
          <p:nvPr/>
        </p:nvSpPr>
        <p:spPr>
          <a:xfrm rot="16200000">
            <a:off x="-2935506" y="2871778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/>
          </a:p>
          <a:p>
            <a:r>
              <a:rPr lang="en-US" sz="1600" dirty="0"/>
              <a:t>Data as of 12/28/2020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98A5F1-6BF0-4172-BF23-8CB62485AFCB}"/>
              </a:ext>
            </a:extLst>
          </p:cNvPr>
          <p:cNvSpPr txBox="1"/>
          <p:nvPr/>
        </p:nvSpPr>
        <p:spPr>
          <a:xfrm>
            <a:off x="-19162" y="6450415"/>
            <a:ext cx="112091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Count and Rate (per 100,000) of Reported Deaths among COVID-19 Confirmed and Probable Cases by Race and Ethnicity and Age Group in MA</a:t>
            </a:r>
            <a:r>
              <a:rPr lang="en-US" sz="1200" baseline="30000" dirty="0">
                <a:solidFill>
                  <a:schemeClr val="bg1"/>
                </a:solidFill>
              </a:rPr>
              <a:t>1</a:t>
            </a:r>
            <a:r>
              <a:rPr lang="en-US" sz="1200" dirty="0">
                <a:solidFill>
                  <a:schemeClr val="bg1"/>
                </a:solidFill>
              </a:rPr>
              <a:t> (N=12217)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A378364-2E36-468A-AE54-14A27C9EB502}"/>
              </a:ext>
            </a:extLst>
          </p:cNvPr>
          <p:cNvSpPr/>
          <p:nvPr/>
        </p:nvSpPr>
        <p:spPr>
          <a:xfrm>
            <a:off x="1006723" y="1075985"/>
            <a:ext cx="9597868" cy="830997"/>
          </a:xfrm>
          <a:prstGeom prst="rect">
            <a:avLst/>
          </a:prstGeom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Age-specific death rates reveal that Hispanic, Black Non-Hispanic and Other Non-Hispanic residents have higher rates of death in every age group compared to White and Asian Non-Hispanic. This is most pronounced for age groups under 70. (Caveat: Some of the smaller counts can be unstable.)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FEFC73E-8537-410E-A695-6BEB51BFBDE8}"/>
              </a:ext>
            </a:extLst>
          </p:cNvPr>
          <p:cNvSpPr/>
          <p:nvPr/>
        </p:nvSpPr>
        <p:spPr>
          <a:xfrm>
            <a:off x="5521914" y="3564362"/>
            <a:ext cx="819834" cy="19276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13AFD7-CE81-466D-8592-A21DA8A6322D}"/>
              </a:ext>
            </a:extLst>
          </p:cNvPr>
          <p:cNvSpPr/>
          <p:nvPr/>
        </p:nvSpPr>
        <p:spPr>
          <a:xfrm>
            <a:off x="935251" y="6252634"/>
            <a:ext cx="110742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Rates are per 100,000 population.  Age-adjusted to the 2000 US standard population. See weights used at:  </a:t>
            </a:r>
            <a:r>
              <a:rPr lang="en-US" sz="1100" dirty="0">
                <a:hlinkClick r:id="rId3"/>
              </a:rPr>
              <a:t>https://www.cdc.gov/nchs/data/statnt/statnt20.pdf</a:t>
            </a:r>
            <a:r>
              <a:rPr lang="en-US" sz="1100" dirty="0"/>
              <a:t> 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FEFC73E-8537-410E-A695-6BEB51BFBDE8}"/>
              </a:ext>
            </a:extLst>
          </p:cNvPr>
          <p:cNvSpPr/>
          <p:nvPr/>
        </p:nvSpPr>
        <p:spPr>
          <a:xfrm>
            <a:off x="4043851" y="3564362"/>
            <a:ext cx="819834" cy="1919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FEFC73E-8537-410E-A695-6BEB51BFBDE8}"/>
              </a:ext>
            </a:extLst>
          </p:cNvPr>
          <p:cNvSpPr/>
          <p:nvPr/>
        </p:nvSpPr>
        <p:spPr>
          <a:xfrm>
            <a:off x="8875063" y="4297680"/>
            <a:ext cx="819834" cy="11857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32729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3">
            <a:extLst>
              <a:ext uri="{FF2B5EF4-FFF2-40B4-BE49-F238E27FC236}">
                <a16:creationId xmlns:a16="http://schemas.microsoft.com/office/drawing/2014/main" id="{4F98C844-9680-47A2-B555-84260D0CA883}"/>
              </a:ext>
            </a:extLst>
          </p:cNvPr>
          <p:cNvSpPr txBox="1">
            <a:spLocks/>
          </p:cNvSpPr>
          <p:nvPr/>
        </p:nvSpPr>
        <p:spPr>
          <a:xfrm>
            <a:off x="63509" y="126122"/>
            <a:ext cx="12342412" cy="89761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Age-Adjusted Death Rates by Race/Ethnicity Reveal Inequities</a:t>
            </a:r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CCF69AC6-0F69-4905-B745-79BDEB425DBD}"/>
              </a:ext>
            </a:extLst>
          </p:cNvPr>
          <p:cNvSpPr txBox="1">
            <a:spLocks/>
          </p:cNvSpPr>
          <p:nvPr/>
        </p:nvSpPr>
        <p:spPr>
          <a:xfrm rot="16200000">
            <a:off x="-2969760" y="3010280"/>
            <a:ext cx="6297202" cy="46451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as of 12/28/2020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98A5F1-6BF0-4172-BF23-8CB62485AFCB}"/>
              </a:ext>
            </a:extLst>
          </p:cNvPr>
          <p:cNvSpPr txBox="1"/>
          <p:nvPr/>
        </p:nvSpPr>
        <p:spPr>
          <a:xfrm>
            <a:off x="47625" y="6444228"/>
            <a:ext cx="9933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Count and Rate (per 100,000) of Reported Deaths among COVID-19 Confirmed and Probable Cases by Race and Ethnicity and Age Group in MA</a:t>
            </a:r>
            <a:r>
              <a:rPr kumimoji="0" lang="en-US" sz="1200" b="0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(N</a:t>
            </a:r>
            <a:r>
              <a:rPr lang="en-US" sz="1200" dirty="0">
                <a:solidFill>
                  <a:schemeClr val="bg1"/>
                </a:solidFill>
              </a:rPr>
              <a:t>=12217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). Data are current as of 12/28/2020 and are subject to change.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70524F-043B-4C09-B126-093E6BD59934}"/>
              </a:ext>
            </a:extLst>
          </p:cNvPr>
          <p:cNvSpPr/>
          <p:nvPr/>
        </p:nvSpPr>
        <p:spPr>
          <a:xfrm>
            <a:off x="689811" y="967577"/>
            <a:ext cx="10635915" cy="923330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age-adjusted death rate is highest for Black residents, at 216.4 deaths per 100,000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Age-adjusted death rates are recommended for comparisons among race groups given differences in the underlying age distribution of the MA population by race, and differences in COVID-19 death trends by age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ED0E6B6-87A7-44C0-AC77-D9F39AE0AE57}"/>
              </a:ext>
            </a:extLst>
          </p:cNvPr>
          <p:cNvSpPr/>
          <p:nvPr/>
        </p:nvSpPr>
        <p:spPr>
          <a:xfrm>
            <a:off x="1268150" y="6259016"/>
            <a:ext cx="110742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Rates are per 100,000 population.  Age-adjusted to the 2000 US standard population. See weights used at: 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3"/>
              </a:rPr>
              <a:t>https://www.cdc.gov/nchs/data/statnt/statnt20.pdf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8DFCA0-ED70-4C36-8D0A-EEE9E45BBCB7}"/>
              </a:ext>
            </a:extLst>
          </p:cNvPr>
          <p:cNvSpPr/>
          <p:nvPr/>
        </p:nvSpPr>
        <p:spPr>
          <a:xfrm>
            <a:off x="1268147" y="5802100"/>
            <a:ext cx="99331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Population denominators for rate calculations provided by UMass Donahue Inst. based on </a:t>
            </a:r>
            <a:r>
              <a:rPr kumimoji="0" lang="en-US" sz="1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Strate</a:t>
            </a: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S, et al. Small Area Population Estimates for 2011 through 2020, published March 2020 (original report published Oct 2016)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C7D59D33-F0DB-4A0C-A2F5-D89F932CFD9F}"/>
              </a:ext>
            </a:extLst>
          </p:cNvPr>
          <p:cNvSpPr txBox="1">
            <a:spLocks/>
          </p:cNvSpPr>
          <p:nvPr/>
        </p:nvSpPr>
        <p:spPr>
          <a:xfrm>
            <a:off x="10681759" y="6528816"/>
            <a:ext cx="1422400" cy="32918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222497B7-67A4-43A7-960A-3D402E939BD7}" type="slidenum">
              <a:rPr lang="en-US" smtClean="0">
                <a:solidFill>
                  <a:prstClr val="white"/>
                </a:solidFill>
                <a:latin typeface="Calibri"/>
              </a:rPr>
              <a:pPr algn="r">
                <a:defRPr/>
              </a:pPr>
              <a:t>54</a:t>
            </a:fld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893F6EC5-97F3-4E67-BCAA-B88CBB59B4C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792340"/>
              </p:ext>
            </p:extLst>
          </p:nvPr>
        </p:nvGraphicFramePr>
        <p:xfrm>
          <a:off x="689811" y="1890907"/>
          <a:ext cx="10635915" cy="39995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6861573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11702</TotalTime>
  <Words>6354</Words>
  <Application>Microsoft Office PowerPoint</Application>
  <PresentationFormat>Widescreen</PresentationFormat>
  <Paragraphs>902</Paragraphs>
  <Slides>54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0" baseType="lpstr">
      <vt:lpstr>Arial</vt:lpstr>
      <vt:lpstr>Calibri</vt:lpstr>
      <vt:lpstr>Calibri Light</vt:lpstr>
      <vt:lpstr>MS Sans Serif</vt:lpstr>
      <vt:lpstr>Segoe UI</vt:lpstr>
      <vt:lpstr>Office Theme</vt:lpstr>
      <vt:lpstr>Technical Updates to COVID-19 Health Equity Data Highlights</vt:lpstr>
      <vt:lpstr>JULY 1, 2020 DATA</vt:lpstr>
      <vt:lpstr>PowerPoint Presentation</vt:lpstr>
      <vt:lpstr>Following the Executive Order on April 8th, race/ethnicity data reporting has improved for cases, deaths, and hospitalizations</vt:lpstr>
      <vt:lpstr>The Rate of Positive Cases is Highest for Black and Hispanic Residents</vt:lpstr>
      <vt:lpstr>PowerPoint Presentation</vt:lpstr>
      <vt:lpstr>Cities with the Highest Rates of COVID-19 are Primarily Communities of Color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JULY 31, 2020 UPDATE</vt:lpstr>
      <vt:lpstr>PowerPoint Presentation</vt:lpstr>
      <vt:lpstr>Following the Executive Order on April 8th, race/ethnicity data reporting has improved for cases, deaths, and hospitalizations</vt:lpstr>
      <vt:lpstr>The Rate of Positive Cases is Highest for Black and Hispanic Residents</vt:lpstr>
      <vt:lpstr>PowerPoint Presentation</vt:lpstr>
      <vt:lpstr>Cities with the Highest Rates of COVID-19 are Primarily Communities of Color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OCTOBER 23, 2020 UPDATE</vt:lpstr>
      <vt:lpstr>PowerPoint Presentation</vt:lpstr>
      <vt:lpstr>Following the Executive Order on April 8th, race/ethnicity data reporting has improved for cases, deaths, and hospitalizations</vt:lpstr>
      <vt:lpstr>The Rate of Positive Cases is Highest for Black and Hispanic Residents</vt:lpstr>
      <vt:lpstr>PowerPoint Presentation</vt:lpstr>
      <vt:lpstr>Cities with the Highest Rates of COVID-19 are Primarily Communities of Color</vt:lpstr>
      <vt:lpstr>PowerPoint Presentation</vt:lpstr>
      <vt:lpstr>PowerPoint Presentation</vt:lpstr>
      <vt:lpstr>PowerPoint Presentation</vt:lpstr>
      <vt:lpstr>PowerPoint Presentation</vt:lpstr>
      <vt:lpstr>NOVEMBER 2020 UPDATE</vt:lpstr>
      <vt:lpstr>PowerPoint Presentation</vt:lpstr>
      <vt:lpstr>Following the Executive Order on April 8th, race/ethnicity data reporting has improved for cases, deaths, and hospitalizations</vt:lpstr>
      <vt:lpstr>The Rate of Positive Cases is Highest for Black and Hispanic Residents</vt:lpstr>
      <vt:lpstr>PowerPoint Presentation</vt:lpstr>
      <vt:lpstr>Cities with the Highest Rates of COVID-19 are Primarily Communities of Color</vt:lpstr>
      <vt:lpstr>PowerPoint Presentation</vt:lpstr>
      <vt:lpstr>PowerPoint Presentation</vt:lpstr>
      <vt:lpstr>PowerPoint Presentation</vt:lpstr>
      <vt:lpstr>PowerPoint Presentation</vt:lpstr>
      <vt:lpstr>DECEMBER 2020 UPDATE</vt:lpstr>
      <vt:lpstr>PowerPoint Presentation</vt:lpstr>
      <vt:lpstr>Following the Executive Order on April 8th, race/ethnicity data reporting has improved for cases, deaths, and hospitalizations</vt:lpstr>
      <vt:lpstr>The Rate of Positive Cases is Highest for Black and Hispanic Residents</vt:lpstr>
      <vt:lpstr>PowerPoint Presentation</vt:lpstr>
      <vt:lpstr>Cities with the Highest Rates of COVID-19 are Primarily Communities of Color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COVID-19 Health Equity Data Highlights</dc:title>
  <dc:creator>Albert, Stefanie (DPH)</dc:creator>
  <cp:lastModifiedBy>Albert, Stefanie (DPH)</cp:lastModifiedBy>
  <cp:revision>29</cp:revision>
  <dcterms:created xsi:type="dcterms:W3CDTF">2020-12-21T21:41:02Z</dcterms:created>
  <dcterms:modified xsi:type="dcterms:W3CDTF">2021-02-10T21:08:05Z</dcterms:modified>
</cp:coreProperties>
</file>