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5.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02" r:id="rId5"/>
    <p:sldMasterId id="2147483653" r:id="rId6"/>
    <p:sldMasterId id="2147483715" r:id="rId7"/>
    <p:sldMasterId id="2147483731" r:id="rId8"/>
  </p:sldMasterIdLst>
  <p:notesMasterIdLst>
    <p:notesMasterId r:id="rId42"/>
  </p:notesMasterIdLst>
  <p:sldIdLst>
    <p:sldId id="1241" r:id="rId9"/>
    <p:sldId id="2145706687" r:id="rId10"/>
    <p:sldId id="9850" r:id="rId11"/>
    <p:sldId id="9868" r:id="rId12"/>
    <p:sldId id="2145706695" r:id="rId13"/>
    <p:sldId id="2145706694" r:id="rId14"/>
    <p:sldId id="2145706676" r:id="rId15"/>
    <p:sldId id="2145706697" r:id="rId16"/>
    <p:sldId id="2145706696" r:id="rId17"/>
    <p:sldId id="9917" r:id="rId18"/>
    <p:sldId id="10000" r:id="rId19"/>
    <p:sldId id="2145706693" r:id="rId20"/>
    <p:sldId id="2145706681" r:id="rId21"/>
    <p:sldId id="2145706670" r:id="rId22"/>
    <p:sldId id="2145706689" r:id="rId23"/>
    <p:sldId id="2145706690" r:id="rId24"/>
    <p:sldId id="2145706691" r:id="rId25"/>
    <p:sldId id="2145706692" r:id="rId26"/>
    <p:sldId id="2145706671" r:id="rId27"/>
    <p:sldId id="2145706679" r:id="rId28"/>
    <p:sldId id="2145706682" r:id="rId29"/>
    <p:sldId id="2145706683" r:id="rId30"/>
    <p:sldId id="1765" r:id="rId31"/>
    <p:sldId id="2145706685" r:id="rId32"/>
    <p:sldId id="2145706688" r:id="rId33"/>
    <p:sldId id="2145706672" r:id="rId34"/>
    <p:sldId id="2145706540" r:id="rId35"/>
    <p:sldId id="2145706684" r:id="rId36"/>
    <p:sldId id="2145706486" r:id="rId37"/>
    <p:sldId id="2145706673" r:id="rId38"/>
    <p:sldId id="9925" r:id="rId39"/>
    <p:sldId id="2145706677" r:id="rId40"/>
    <p:sldId id="9840" r:id="rId4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837509-A639-D98E-2E19-7C243ED8BB8D}" name="Lepore, Kristen (GOV)" initials="LK(" userId="S::Kristen.Lepore@mass.gov::f6c1cbe0-c515-4e0e-9003-9631afb1f1a0" providerId="AD"/>
  <p188:author id="{B346EB2F-3FE5-5787-6B60-81639671EF77}" name="Sudders, Marylou (EHS)" initials="SM(" userId="S::Marylou.Sudders@mass.gov::fb55bd95-4951-4d3e-bbfa-043df7d28f88" providerId="AD"/>
  <p188:author id="{0B20A756-650E-5C85-69DA-838E7E5AF25E}" name="Molina, Caitlin (EEC)" initials="MC(" userId="S::caitlin.molina@mass.gov::2b4fb0e9-87c1-46ab-b0db-05cb4cf43e86" providerId="AD"/>
  <p188:author id="{15C6065C-62EF-1354-E751-C24FBB6123BE}" name="Selinger, Anne (GOV)" initials="SA(" userId="S::anne.selinger@mass.gov::f4094d82-7785-4dee-abba-20d8952d492a" providerId="AD"/>
  <p188:author id="{688EE991-4D6B-788E-5196-88D839B8A2B7}" name="Jenna Borkoski" initials="JB" userId="2f4ed8cb94930444" providerId="Windows Live"/>
  <p188:author id="{867FA194-F10B-F8FA-8F54-8F4A6E02BBC6}" name="Brown, Blair (EOE)" initials="BB(" userId="S::blair.brown@Mass.gov::eaa79805-1faf-4275-89b9-c0d60f8c1510" providerId="AD"/>
  <p188:author id="{6EB724D7-453C-B3C1-DBFF-C304B34462C3}" name="Jenna Borkoski" initials="JB" userId="S::Jenna.Borkoski@mass.gov::4a7b9f95-fe8a-4e3d-a034-b45d5d4917d9" providerId="AD"/>
  <p188:author id="{0FB216E4-C001-884E-A696-7959EC89F136}" name="Samantha" initials="S" userId="S::samantha.aigner-treworgy@mass.gov::11de4586-2acf-42b8-b7f7-b431959e6691" providerId="AD"/>
  <p188:author id="{4A2A15FD-AA72-1C3B-06DC-60FE018EE2A9}" name="Brown, Blair (EOE)" initials="B(" userId="S::blair.brown@mass.gov::eaa79805-1faf-4275-89b9-c0d60f8c151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garet" initials="M" lastIdx="2" clrIdx="0"/>
  <p:cmAuthor id="2" name="Emily" initials="E" lastIdx="7" clrIdx="1"/>
  <p:cmAuthor id="3" name="Annette Charles" initials="AC" lastIdx="4" clrIdx="2"/>
  <p:cmAuthor id="4" name="Aigner-Treworgy, Samantha L. (EEC)" initials="ASL(" lastIdx="150" clrIdx="3"/>
  <p:cmAuthor id="5" name="Eli Cole" initials="EC" lastIdx="11" clrIdx="4"/>
  <p:cmAuthor id="6" name="Administrator" initials="A" lastIdx="5" clrIdx="5"/>
  <p:cmAuthor id="7" name="Brown, Blair (EOE)" initials="BB(" lastIdx="8" clrIdx="6"/>
  <p:cmAuthor id="8" name="Reynolds, Sean (EEC)" initials="STR" lastIdx="1" clrIdx="7"/>
  <p:cmAuthor id="9" name="Bowne, Jocelyn (EEC)" initials="BJ(" lastIdx="22" clrIdx="8"/>
  <p:cmAuthor id="10" name="Premont, Catherine (EEC)" initials="PC(" lastIdx="63" clrIdx="9"/>
  <p:cmAuthor id="11" name="Cole, Eli (EEC)" initials="C(" lastIdx="12" clrIdx="10"/>
  <p:cmAuthor id="12" name="Molina, Caitlin (EEC)" initials="M(" lastIdx="61" clrIdx="11"/>
  <p:cmAuthor id="13" name="Eppich, Andrew (EEC)" initials="E(" lastIdx="1" clrIdx="12"/>
  <p:cmAuthor id="14" name="Cohen, Joy (EEC)" initials="C(" lastIdx="2" clrIdx="13"/>
  <p:cmAuthor id="15" name="Osta, David (EEC)" initials="O(" lastIdx="2" clrIdx="14"/>
  <p:cmAuthor id="16" name="Jenna Borkoski" initials="JMB" lastIdx="16" clrIdx="15"/>
  <p:cmAuthor id="17" name="Selinger, Anne (GOV)" initials="SA(" lastIdx="13" clrIdx="16"/>
  <p:cmAuthor id="18" name="Lepore, Kristen (GOV)" initials="L(" lastIdx="6" clrIdx="17"/>
  <p:cmAuthor id="19" name="Catherine" initials="C" lastIdx="16" clrIdx="18"/>
  <p:cmAuthor id="20" name="Diamond, Bekah (EHS)" initials="DB(" lastIdx="3" clrIdx="19"/>
  <p:cmAuthor id="21" name="Premont, Catherine (EEC)" initials="P(" lastIdx="2" clrIdx="20">
    <p:extLst>
      <p:ext uri="{19B8F6BF-5375-455C-9EA6-DF929625EA0E}">
        <p15:presenceInfo xmlns:p15="http://schemas.microsoft.com/office/powerpoint/2012/main" userId="S::catherine.premont@mass.gov::a5dc6443-49f0-4e3a-a866-63b8b2ad8f60" providerId="AD"/>
      </p:ext>
    </p:extLst>
  </p:cmAuthor>
  <p:cmAuthor id="22" name="Kelly, Christian (EEC)" initials="KC(" lastIdx="3" clrIdx="21">
    <p:extLst>
      <p:ext uri="{19B8F6BF-5375-455C-9EA6-DF929625EA0E}">
        <p15:presenceInfo xmlns:p15="http://schemas.microsoft.com/office/powerpoint/2012/main" userId="S::christian.kelly@mass.gov::e8c8b666-4de0-41b6-b008-b6a402dcbea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E5"/>
    <a:srgbClr val="EFF6FF"/>
    <a:srgbClr val="DAF5F1"/>
    <a:srgbClr val="C1E0FF"/>
    <a:srgbClr val="FCCACA"/>
    <a:srgbClr val="EFFBF9"/>
    <a:srgbClr val="20BCBD"/>
    <a:srgbClr val="B9B9E7"/>
    <a:srgbClr val="EFEFFF"/>
    <a:srgbClr val="F7F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512"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microsoft.com/office/2018/10/relationships/authors" Target="author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commentAuthors" Target="commentAuthors.xml"/><Relationship Id="rId48" Type="http://schemas.microsoft.com/office/2016/11/relationships/changesInfo" Target="changesInfos/changesInfo1.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heme" Target="theme/theme1.xml"/><Relationship Id="rId20" Type="http://schemas.openxmlformats.org/officeDocument/2006/relationships/slide" Target="slides/slide12.xml"/><Relationship Id="rId41" Type="http://schemas.openxmlformats.org/officeDocument/2006/relationships/slide" Target="slides/slide33.xml"/><Relationship Id="rId1" Type="http://schemas.openxmlformats.org/officeDocument/2006/relationships/customXml" Target="../customXml/item1.xml"/><Relationship Id="rId6"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emont, Catherine (EEC)" userId="a5dc6443-49f0-4e3a-a866-63b8b2ad8f60" providerId="ADAL" clId="{75825356-3BFD-4DEE-BFB4-99C52B0487AE}"/>
    <pc:docChg chg="modSld">
      <pc:chgData name="Premont, Catherine (EEC)" userId="a5dc6443-49f0-4e3a-a866-63b8b2ad8f60" providerId="ADAL" clId="{75825356-3BFD-4DEE-BFB4-99C52B0487AE}" dt="2022-02-18T18:23:27.693" v="1" actId="20577"/>
      <pc:docMkLst>
        <pc:docMk/>
      </pc:docMkLst>
      <pc:sldChg chg="modSp mod">
        <pc:chgData name="Premont, Catherine (EEC)" userId="a5dc6443-49f0-4e3a-a866-63b8b2ad8f60" providerId="ADAL" clId="{75825356-3BFD-4DEE-BFB4-99C52B0487AE}" dt="2022-02-18T18:23:27.693" v="1" actId="20577"/>
        <pc:sldMkLst>
          <pc:docMk/>
          <pc:sldMk cId="3942041403" sldId="1241"/>
        </pc:sldMkLst>
        <pc:spChg chg="mod">
          <ac:chgData name="Premont, Catherine (EEC)" userId="a5dc6443-49f0-4e3a-a866-63b8b2ad8f60" providerId="ADAL" clId="{75825356-3BFD-4DEE-BFB4-99C52B0487AE}" dt="2022-02-18T18:23:27.693" v="1" actId="20577"/>
          <ac:spMkLst>
            <pc:docMk/>
            <pc:sldMk cId="3942041403" sldId="1241"/>
            <ac:spMk id="2" creationId="{00000000-0000-0000-0000-000000000000}"/>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DF1342FB-DDB7-4092-8C6E-7E63FE5A1DCD}" type="datetimeFigureOut">
              <a:rPr lang="en-US" smtClean="0"/>
              <a:t>2/18/2022</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45FC96D1-829A-4326-B953-95C07ACFCC67}" type="slidenum">
              <a:rPr lang="en-US" smtClean="0"/>
              <a:t>‹#›</a:t>
            </a:fld>
            <a:endParaRPr lang="en-US"/>
          </a:p>
        </p:txBody>
      </p:sp>
    </p:spTree>
    <p:extLst>
      <p:ext uri="{BB962C8B-B14F-4D97-AF65-F5344CB8AC3E}">
        <p14:creationId xmlns:p14="http://schemas.microsoft.com/office/powerpoint/2010/main" val="1246717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1446A4-B631-4AFD-B557-20EC68D4BD91}" type="slidenum">
              <a:rPr lang="en-US" altLang="en-US"/>
              <a:pPr/>
              <a:t>1</a:t>
            </a:fld>
            <a:endParaRPr lang="en-US" alt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pPr lvl="1"/>
            <a:endParaRPr lang="en-US" sz="1400"/>
          </a:p>
          <a:p>
            <a:endParaRPr lang="en-US" altLang="en-US"/>
          </a:p>
          <a:p>
            <a:endParaRPr lang="en-US" altLang="en-US"/>
          </a:p>
          <a:p>
            <a:endParaRPr lang="en-US" altLang="en-US"/>
          </a:p>
        </p:txBody>
      </p:sp>
    </p:spTree>
    <p:extLst>
      <p:ext uri="{BB962C8B-B14F-4D97-AF65-F5344CB8AC3E}">
        <p14:creationId xmlns:p14="http://schemas.microsoft.com/office/powerpoint/2010/main" val="2471204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C710E5-7E28-4317-B099-D999A121641D}" type="slidenum">
              <a:rPr lang="en-US" smtClean="0"/>
              <a:t>3</a:t>
            </a:fld>
            <a:endParaRPr lang="en-US"/>
          </a:p>
        </p:txBody>
      </p:sp>
    </p:spTree>
    <p:extLst>
      <p:ext uri="{BB962C8B-B14F-4D97-AF65-F5344CB8AC3E}">
        <p14:creationId xmlns:p14="http://schemas.microsoft.com/office/powerpoint/2010/main" val="340983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pPr defTabSz="931657">
              <a:defRPr/>
            </a:pPr>
            <a:fld id="{47D2A720-958E-4FB6-B456-B9C3A4A5879F}" type="slidenum">
              <a:rPr lang="en-US">
                <a:solidFill>
                  <a:prstClr val="black"/>
                </a:solidFill>
                <a:latin typeface="Calibri" panose="020F0502020204030204"/>
                <a:sym typeface="+mn-lt"/>
              </a:rPr>
              <a:pPr defTabSz="931657">
                <a:defRPr/>
              </a:pPr>
              <a:t>4</a:t>
            </a:fld>
            <a:endParaRPr lang="en-US">
              <a:solidFill>
                <a:prstClr val="black"/>
              </a:solidFill>
              <a:latin typeface="Calibri" panose="020F0502020204030204"/>
              <a:sym typeface="+mn-lt"/>
            </a:endParaRPr>
          </a:p>
        </p:txBody>
      </p:sp>
    </p:spTree>
    <p:extLst>
      <p:ext uri="{BB962C8B-B14F-4D97-AF65-F5344CB8AC3E}">
        <p14:creationId xmlns:p14="http://schemas.microsoft.com/office/powerpoint/2010/main" val="171830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5FC96D1-829A-4326-B953-95C07ACFCC67}" type="slidenum">
              <a:rPr lang="en-US" smtClean="0"/>
              <a:t>9</a:t>
            </a:fld>
            <a:endParaRPr lang="en-US"/>
          </a:p>
        </p:txBody>
      </p:sp>
    </p:spTree>
    <p:extLst>
      <p:ext uri="{BB962C8B-B14F-4D97-AF65-F5344CB8AC3E}">
        <p14:creationId xmlns:p14="http://schemas.microsoft.com/office/powerpoint/2010/main" val="1565339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657">
              <a:defRPr/>
            </a:pPr>
            <a:fld id="{47D2A720-958E-4FB6-B456-B9C3A4A5879F}" type="slidenum">
              <a:rPr lang="en-US">
                <a:solidFill>
                  <a:prstClr val="black"/>
                </a:solidFill>
                <a:latin typeface="Calibri" panose="020F0502020204030204"/>
                <a:sym typeface="+mn-lt"/>
              </a:rPr>
              <a:pPr defTabSz="931657">
                <a:defRPr/>
              </a:pPr>
              <a:t>10</a:t>
            </a:fld>
            <a:endParaRPr lang="en-US">
              <a:solidFill>
                <a:prstClr val="black"/>
              </a:solidFill>
              <a:latin typeface="Calibri" panose="020F0502020204030204"/>
              <a:sym typeface="+mn-lt"/>
            </a:endParaRPr>
          </a:p>
        </p:txBody>
      </p:sp>
    </p:spTree>
    <p:extLst>
      <p:ext uri="{BB962C8B-B14F-4D97-AF65-F5344CB8AC3E}">
        <p14:creationId xmlns:p14="http://schemas.microsoft.com/office/powerpoint/2010/main" val="1840528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31657">
              <a:defRPr/>
            </a:pPr>
            <a:fld id="{47D2A720-958E-4FB6-B456-B9C3A4A5879F}" type="slidenum">
              <a:rPr lang="en-US">
                <a:solidFill>
                  <a:prstClr val="black"/>
                </a:solidFill>
                <a:latin typeface="Calibri" panose="020F0502020204030204"/>
                <a:sym typeface="+mn-lt"/>
              </a:rPr>
              <a:pPr defTabSz="931657">
                <a:defRPr/>
              </a:pPr>
              <a:t>11</a:t>
            </a:fld>
            <a:endParaRPr lang="en-US">
              <a:solidFill>
                <a:prstClr val="black"/>
              </a:solidFill>
              <a:latin typeface="Calibri" panose="020F0502020204030204"/>
              <a:sym typeface="+mn-lt"/>
            </a:endParaRPr>
          </a:p>
        </p:txBody>
      </p:sp>
    </p:spTree>
    <p:extLst>
      <p:ext uri="{BB962C8B-B14F-4D97-AF65-F5344CB8AC3E}">
        <p14:creationId xmlns:p14="http://schemas.microsoft.com/office/powerpoint/2010/main" val="160935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5FC96D1-829A-4326-B953-95C07ACFCC67}" type="slidenum">
              <a:rPr lang="en-US" smtClean="0"/>
              <a:t>24</a:t>
            </a:fld>
            <a:endParaRPr lang="en-US"/>
          </a:p>
        </p:txBody>
      </p:sp>
    </p:spTree>
    <p:extLst>
      <p:ext uri="{BB962C8B-B14F-4D97-AF65-F5344CB8AC3E}">
        <p14:creationId xmlns:p14="http://schemas.microsoft.com/office/powerpoint/2010/main" val="1943745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a:p>
        </p:txBody>
      </p:sp>
      <p:sp>
        <p:nvSpPr>
          <p:cNvPr id="4" name="Slide Number Placeholder 3"/>
          <p:cNvSpPr>
            <a:spLocks noGrp="1"/>
          </p:cNvSpPr>
          <p:nvPr>
            <p:ph type="sldNum" sz="quarter" idx="5"/>
          </p:nvPr>
        </p:nvSpPr>
        <p:spPr/>
        <p:txBody>
          <a:bodyPr/>
          <a:lstStyle/>
          <a:p>
            <a:pPr defTabSz="904159">
              <a:defRPr/>
            </a:pPr>
            <a:fld id="{FADAC112-30D9-4234-92EF-947E6B7E1CC8}" type="slidenum">
              <a:rPr lang="en-US">
                <a:solidFill>
                  <a:prstClr val="black"/>
                </a:solidFill>
                <a:latin typeface="Calibri" panose="020F0502020204030204"/>
                <a:sym typeface="+mn-lt"/>
              </a:rPr>
              <a:pPr defTabSz="904159">
                <a:defRPr/>
              </a:pPr>
              <a:t>29</a:t>
            </a:fld>
            <a:endParaRPr lang="en-US">
              <a:solidFill>
                <a:prstClr val="black"/>
              </a:solidFill>
              <a:latin typeface="Calibri" panose="020F0502020204030204"/>
              <a:sym typeface="+mn-lt"/>
            </a:endParaRPr>
          </a:p>
        </p:txBody>
      </p:sp>
      <p:sp>
        <p:nvSpPr>
          <p:cNvPr id="5" name="Date Placeholder 4">
            <a:extLst>
              <a:ext uri="{FF2B5EF4-FFF2-40B4-BE49-F238E27FC236}">
                <a16:creationId xmlns:a16="http://schemas.microsoft.com/office/drawing/2014/main" id="{468A4E54-CA6C-45A6-9893-550E29E642A2}"/>
              </a:ext>
            </a:extLst>
          </p:cNvPr>
          <p:cNvSpPr>
            <a:spLocks noGrp="1"/>
          </p:cNvSpPr>
          <p:nvPr>
            <p:ph type="dt" idx="1"/>
          </p:nvPr>
        </p:nvSpPr>
        <p:spPr/>
        <p:txBody>
          <a:bodyPr/>
          <a:lstStyle/>
          <a:p>
            <a:pPr defTabSz="904159">
              <a:defRPr/>
            </a:pPr>
            <a:r>
              <a:rPr lang="en-US">
                <a:solidFill>
                  <a:prstClr val="black"/>
                </a:solidFill>
                <a:latin typeface="Calibri" panose="020F0502020204030204"/>
                <a:sym typeface="+mn-lt"/>
              </a:rPr>
              <a:t>8/3/2020</a:t>
            </a:r>
          </a:p>
        </p:txBody>
      </p:sp>
    </p:spTree>
    <p:extLst>
      <p:ext uri="{BB962C8B-B14F-4D97-AF65-F5344CB8AC3E}">
        <p14:creationId xmlns:p14="http://schemas.microsoft.com/office/powerpoint/2010/main" val="1888555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1657">
              <a:defRPr/>
            </a:pPr>
            <a:fld id="{47D2A720-958E-4FB6-B456-B9C3A4A5879F}" type="slidenum">
              <a:rPr lang="en-US">
                <a:solidFill>
                  <a:prstClr val="black"/>
                </a:solidFill>
                <a:latin typeface="Calibri" panose="020F0502020204030204"/>
                <a:sym typeface="+mn-lt"/>
              </a:rPr>
              <a:pPr defTabSz="931657">
                <a:defRPr/>
              </a:pPr>
              <a:t>33</a:t>
            </a:fld>
            <a:endParaRPr lang="en-US">
              <a:solidFill>
                <a:prstClr val="black"/>
              </a:solidFill>
              <a:latin typeface="Calibri" panose="020F0502020204030204"/>
              <a:sym typeface="+mn-lt"/>
            </a:endParaRPr>
          </a:p>
        </p:txBody>
      </p:sp>
    </p:spTree>
    <p:extLst>
      <p:ext uri="{BB962C8B-B14F-4D97-AF65-F5344CB8AC3E}">
        <p14:creationId xmlns:p14="http://schemas.microsoft.com/office/powerpoint/2010/main" val="36285439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6.vml"/><Relationship Id="rId6" Type="http://schemas.openxmlformats.org/officeDocument/2006/relationships/image" Target="../media/image5.emf"/><Relationship Id="rId5" Type="http://schemas.openxmlformats.org/officeDocument/2006/relationships/oleObject" Target="../embeddings/oleObject6.bin"/><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vmlDrawing" Target="../drawings/vmlDrawing7.vml"/><Relationship Id="rId6" Type="http://schemas.openxmlformats.org/officeDocument/2006/relationships/image" Target="../media/image5.emf"/><Relationship Id="rId5" Type="http://schemas.openxmlformats.org/officeDocument/2006/relationships/oleObject" Target="../embeddings/oleObject7.bin"/><Relationship Id="rId4"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vmlDrawing" Target="../drawings/vmlDrawing8.v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4471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483" name="Line 11"/>
          <p:cNvSpPr>
            <a:spLocks noChangeShapeType="1"/>
          </p:cNvSpPr>
          <p:nvPr/>
        </p:nvSpPr>
        <p:spPr bwMode="auto">
          <a:xfrm>
            <a:off x="2443163"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6" y="2030667"/>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0" y="1814170"/>
            <a:ext cx="6069891" cy="1843430"/>
          </a:xfrm>
          <a:prstGeom prst="rect">
            <a:avLst/>
          </a:prstGeom>
        </p:spPr>
        <p:txBody>
          <a:bodyPr anchor="ctr"/>
          <a:lstStyle/>
          <a:p>
            <a:pPr>
              <a:lnSpc>
                <a:spcPct val="100000"/>
              </a:lnSpc>
              <a:spcAft>
                <a:spcPts val="600"/>
              </a:spcAft>
            </a:pPr>
            <a:r>
              <a:rPr lang="en-US" sz="2800">
                <a:solidFill>
                  <a:srgbClr val="00269E"/>
                </a:solidFill>
                <a:latin typeface="Arial" pitchFamily="34" charset="0"/>
                <a:cs typeface="Arial" pitchFamily="34" charset="0"/>
              </a:rPr>
              <a:t>Commonwealth of Massachusetts</a:t>
            </a:r>
            <a:br>
              <a:rPr lang="en-US" sz="2800">
                <a:solidFill>
                  <a:srgbClr val="00269E"/>
                </a:solidFill>
                <a:latin typeface="Arial" pitchFamily="34" charset="0"/>
                <a:cs typeface="Arial" pitchFamily="34" charset="0"/>
              </a:rPr>
            </a:br>
            <a:br>
              <a:rPr lang="en-US" sz="1600">
                <a:solidFill>
                  <a:srgbClr val="00269E"/>
                </a:solidFill>
                <a:latin typeface="Arial" pitchFamily="34" charset="0"/>
                <a:cs typeface="Arial" pitchFamily="34" charset="0"/>
              </a:rPr>
            </a:br>
            <a:r>
              <a:rPr lang="en-US" sz="1600">
                <a:solidFill>
                  <a:srgbClr val="00269E"/>
                </a:solidFill>
                <a:latin typeface="Arial" pitchFamily="34" charset="0"/>
                <a:cs typeface="Arial" pitchFamily="34" charset="0"/>
              </a:rPr>
              <a:t>[SECRETARIAT]</a:t>
            </a:r>
            <a:br>
              <a:rPr lang="en-US" sz="1800">
                <a:solidFill>
                  <a:srgbClr val="00269E"/>
                </a:solidFill>
                <a:latin typeface="Arial" pitchFamily="34" charset="0"/>
                <a:cs typeface="Arial" pitchFamily="34" charset="0"/>
              </a:rPr>
            </a:br>
            <a:br>
              <a:rPr lang="en-US" sz="1000">
                <a:solidFill>
                  <a:srgbClr val="00269E"/>
                </a:solidFill>
                <a:latin typeface="Arial" pitchFamily="34" charset="0"/>
                <a:cs typeface="Arial" pitchFamily="34" charset="0"/>
              </a:rPr>
            </a:br>
            <a:r>
              <a:rPr lang="en-US" sz="1600">
                <a:solidFill>
                  <a:srgbClr val="00269E"/>
                </a:solidFill>
                <a:latin typeface="Arial" pitchFamily="34" charset="0"/>
                <a:cs typeface="Arial" pitchFamily="34" charset="0"/>
              </a:rPr>
              <a:t>Presentation to the Governor</a:t>
            </a:r>
            <a:endParaRPr lang="en-US" sz="2400">
              <a:solidFill>
                <a:srgbClr val="00269E"/>
              </a:solidFill>
              <a:latin typeface="Arial" pitchFamily="34" charset="0"/>
              <a:cs typeface="Arial" pitchFamily="34" charset="0"/>
            </a:endParaRPr>
          </a:p>
        </p:txBody>
      </p:sp>
    </p:spTree>
    <p:extLst>
      <p:ext uri="{BB962C8B-B14F-4D97-AF65-F5344CB8AC3E}">
        <p14:creationId xmlns:p14="http://schemas.microsoft.com/office/powerpoint/2010/main" val="33653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1600" b="0"/>
            </a:lvl1pPr>
            <a:lvl2pPr>
              <a:defRPr sz="1600" b="0"/>
            </a:lvl2pPr>
            <a:lvl3pPr>
              <a:defRPr sz="1600" b="0"/>
            </a:lvl3pPr>
            <a:lvl4pPr>
              <a:defRPr sz="1600" b="0"/>
            </a:lvl4pPr>
            <a:lvl5pPr>
              <a:defRPr sz="16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57200" y="585695"/>
            <a:ext cx="7132638" cy="469900"/>
          </a:xfrm>
        </p:spPr>
        <p:txBody>
          <a:bodyPr/>
          <a:lstStyle>
            <a:lvl1pPr>
              <a:buNone/>
              <a:defRPr sz="2000">
                <a:solidFill>
                  <a:srgbClr val="0000E5"/>
                </a:solidFill>
              </a:defRPr>
            </a:lvl1pPr>
            <a:lvl2pPr>
              <a:defRPr>
                <a:solidFill>
                  <a:srgbClr val="0000E5"/>
                </a:solidFill>
              </a:defRPr>
            </a:lvl2pPr>
          </a:lstStyle>
          <a:p>
            <a:pPr lvl="0"/>
            <a:r>
              <a:rPr lang="en-US"/>
              <a:t>Click to edit Master text styles</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169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2333018825"/>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1026"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680772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Paragraphs">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2723476699"/>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2050" name="think-cell Slide" r:id="rId5" imgW="286" imgH="286" progId="TCLayout.ActiveDocument.1">
                  <p:embed/>
                </p:oleObj>
              </mc:Choice>
              <mc:Fallback>
                <p:oleObj name="think-cell Slide" r:id="rId5" imgW="286" imgH="286" progId="TCLayout.ActiveDocument.1">
                  <p:embed/>
                  <p:pic>
                    <p:nvPicPr>
                      <p:cNvPr id="7" name="Object 6"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228600" y="2087878"/>
            <a:ext cx="8686800" cy="3703320"/>
          </a:xfrm>
        </p:spPr>
        <p:txBody>
          <a:bodyPr/>
          <a:lstStyle>
            <a:lvl1pPr marL="0" indent="0">
              <a:buNone/>
              <a:defRPr>
                <a:latin typeface="+mn-lt"/>
                <a:ea typeface="+mn-ea"/>
                <a:cs typeface="+mn-cs"/>
                <a:sym typeface="+mn-lt"/>
              </a:defRPr>
            </a:lvl1pPr>
            <a:lvl2pPr marL="342900" indent="0">
              <a:buNone/>
              <a:defRPr>
                <a:latin typeface="+mn-lt"/>
                <a:ea typeface="+mn-ea"/>
                <a:cs typeface="+mn-cs"/>
                <a:sym typeface="+mn-lt"/>
              </a:defRPr>
            </a:lvl2pPr>
            <a:lvl3pPr marL="685800" indent="0">
              <a:buNone/>
              <a:defRPr>
                <a:latin typeface="+mn-lt"/>
                <a:ea typeface="+mn-ea"/>
                <a:cs typeface="+mn-cs"/>
                <a:sym typeface="+mn-lt"/>
              </a:defRPr>
            </a:lvl3pPr>
            <a:lvl4pPr marL="1028700" indent="0">
              <a:buNone/>
              <a:defRPr>
                <a:latin typeface="+mn-lt"/>
                <a:ea typeface="+mn-ea"/>
                <a:cs typeface="+mn-cs"/>
                <a:sym typeface="+mn-lt"/>
              </a:defRPr>
            </a:lvl4pPr>
            <a:lvl5pPr marL="1371600" indent="0">
              <a:buNone/>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7775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ullet Points">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3705938838"/>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3074" name="think-cell Slide" r:id="rId5" imgW="286" imgH="286" progId="TCLayout.ActiveDocument.1">
                  <p:embed/>
                </p:oleObj>
              </mc:Choice>
              <mc:Fallback>
                <p:oleObj name="think-cell Slide" r:id="rId5" imgW="286" imgH="286" progId="TCLayout.ActiveDocument.1">
                  <p:embed/>
                  <p:pic>
                    <p:nvPicPr>
                      <p:cNvPr id="7" name="Object 6"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228600" y="2085975"/>
            <a:ext cx="8686800" cy="3705226"/>
          </a:xfrm>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8104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2814151859"/>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4098"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4165198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3628171955"/>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5122"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38316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2243388385"/>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6146"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913290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2300117899"/>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7170"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1260081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8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extLst>
              <p:ext uri="{D42A27DB-BD31-4B8C-83A1-F6EECF244321}">
                <p14:modId xmlns:p14="http://schemas.microsoft.com/office/powerpoint/2010/main" val="3155523533"/>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8194"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a:xfrm>
            <a:off x="228601" y="1299556"/>
            <a:ext cx="8686799" cy="4693918"/>
          </a:xfrm>
        </p:spPr>
        <p:txBody>
          <a:bodyPr/>
          <a:lstStyle>
            <a:lvl1pPr>
              <a:defRPr sz="1800">
                <a:latin typeface="+mn-lt"/>
                <a:ea typeface="+mn-ea"/>
                <a:cs typeface="+mn-cs"/>
                <a:sym typeface="+mn-lt"/>
              </a:defRPr>
            </a:lvl1pPr>
            <a:lvl2pPr>
              <a:defRPr sz="1800">
                <a:latin typeface="+mn-lt"/>
                <a:ea typeface="+mn-ea"/>
                <a:cs typeface="+mn-cs"/>
                <a:sym typeface="+mn-lt"/>
              </a:defRPr>
            </a:lvl2pPr>
            <a:lvl3pPr>
              <a:defRPr sz="1800">
                <a:latin typeface="+mn-lt"/>
                <a:ea typeface="+mn-ea"/>
                <a:cs typeface="+mn-cs"/>
                <a:sym typeface="+mn-lt"/>
              </a:defRPr>
            </a:lvl3pPr>
            <a:lvl4pPr>
              <a:defRPr sz="1800">
                <a:latin typeface="+mn-lt"/>
                <a:ea typeface="+mn-ea"/>
                <a:cs typeface="+mn-cs"/>
                <a:sym typeface="+mn-lt"/>
              </a:defRPr>
            </a:lvl4pPr>
            <a:lvl5pPr>
              <a:defRPr sz="1800">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032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186499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08160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800"/>
            </a:lvl1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038067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902109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293287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192687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39594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563912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581918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797424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5371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38318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977284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79420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981886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632899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76054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483" name="Line 11"/>
          <p:cNvSpPr>
            <a:spLocks noChangeShapeType="1"/>
          </p:cNvSpPr>
          <p:nvPr/>
        </p:nvSpPr>
        <p:spPr bwMode="auto">
          <a:xfrm>
            <a:off x="2443163"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6" y="2030667"/>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0" y="1814170"/>
            <a:ext cx="6069891" cy="1843430"/>
          </a:xfrm>
          <a:prstGeom prst="rect">
            <a:avLst/>
          </a:prstGeom>
        </p:spPr>
        <p:txBody>
          <a:bodyPr anchor="ctr"/>
          <a:lstStyle/>
          <a:p>
            <a:pPr>
              <a:lnSpc>
                <a:spcPct val="100000"/>
              </a:lnSpc>
              <a:spcAft>
                <a:spcPts val="600"/>
              </a:spcAft>
            </a:pPr>
            <a:r>
              <a:rPr lang="en-US" sz="2800">
                <a:solidFill>
                  <a:srgbClr val="00269E"/>
                </a:solidFill>
                <a:latin typeface="Arial" pitchFamily="34" charset="0"/>
                <a:cs typeface="Arial" pitchFamily="34" charset="0"/>
              </a:rPr>
              <a:t>Commonwealth of Massachusetts</a:t>
            </a:r>
            <a:br>
              <a:rPr lang="en-US" sz="2800">
                <a:solidFill>
                  <a:srgbClr val="00269E"/>
                </a:solidFill>
                <a:latin typeface="Arial" pitchFamily="34" charset="0"/>
                <a:cs typeface="Arial" pitchFamily="34" charset="0"/>
              </a:rPr>
            </a:br>
            <a:br>
              <a:rPr lang="en-US" sz="1600">
                <a:solidFill>
                  <a:srgbClr val="00269E"/>
                </a:solidFill>
                <a:latin typeface="Arial" pitchFamily="34" charset="0"/>
                <a:cs typeface="Arial" pitchFamily="34" charset="0"/>
              </a:rPr>
            </a:br>
            <a:r>
              <a:rPr lang="en-US" sz="1600">
                <a:solidFill>
                  <a:srgbClr val="00269E"/>
                </a:solidFill>
                <a:latin typeface="Arial" pitchFamily="34" charset="0"/>
                <a:cs typeface="Arial" pitchFamily="34" charset="0"/>
              </a:rPr>
              <a:t>[SECRETARIAT]</a:t>
            </a:r>
            <a:br>
              <a:rPr lang="en-US" sz="1800">
                <a:solidFill>
                  <a:srgbClr val="00269E"/>
                </a:solidFill>
                <a:latin typeface="Arial" pitchFamily="34" charset="0"/>
                <a:cs typeface="Arial" pitchFamily="34" charset="0"/>
              </a:rPr>
            </a:br>
            <a:br>
              <a:rPr lang="en-US" sz="1000">
                <a:solidFill>
                  <a:srgbClr val="00269E"/>
                </a:solidFill>
                <a:latin typeface="Arial" pitchFamily="34" charset="0"/>
                <a:cs typeface="Arial" pitchFamily="34" charset="0"/>
              </a:rPr>
            </a:br>
            <a:r>
              <a:rPr lang="en-US" sz="1600">
                <a:solidFill>
                  <a:srgbClr val="00269E"/>
                </a:solidFill>
                <a:latin typeface="Arial" pitchFamily="34" charset="0"/>
                <a:cs typeface="Arial" pitchFamily="34" charset="0"/>
              </a:rPr>
              <a:t>Presentation to the Governor</a:t>
            </a:r>
            <a:endParaRPr lang="en-US" sz="2400">
              <a:solidFill>
                <a:srgbClr val="00269E"/>
              </a:solidFill>
              <a:latin typeface="Arial" pitchFamily="34" charset="0"/>
              <a:cs typeface="Arial" pitchFamily="34" charset="0"/>
            </a:endParaRPr>
          </a:p>
        </p:txBody>
      </p:sp>
      <p:sp>
        <p:nvSpPr>
          <p:cNvPr id="7" name="TextBox 6"/>
          <p:cNvSpPr txBox="1"/>
          <p:nvPr userDrawn="1"/>
        </p:nvSpPr>
        <p:spPr>
          <a:xfrm>
            <a:off x="3265714" y="6283293"/>
            <a:ext cx="2612572" cy="215444"/>
          </a:xfrm>
          <a:prstGeom prst="rect">
            <a:avLst/>
          </a:prstGeom>
          <a:noFill/>
        </p:spPr>
        <p:txBody>
          <a:bodyPr wrap="square" rtlCol="0">
            <a:spAutoFit/>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sz="800"/>
              <a:t>DRAFT &amp; CONFIDENTIAL</a:t>
            </a:r>
          </a:p>
        </p:txBody>
      </p:sp>
    </p:spTree>
    <p:extLst>
      <p:ext uri="{BB962C8B-B14F-4D97-AF65-F5344CB8AC3E}">
        <p14:creationId xmlns:p14="http://schemas.microsoft.com/office/powerpoint/2010/main" val="19698356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754A9-F3E4-437A-9CE0-51891902F9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C05DC4-1958-4887-BEEB-F9128EC054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54A725-58FF-40C6-AE68-8B4079D37B3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E603869-8317-4952-A082-7810C5B603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104A1D-B4A0-4578-80B5-E43ED15F67FA}"/>
              </a:ext>
            </a:extLst>
          </p:cNvPr>
          <p:cNvSpPr>
            <a:spLocks noGrp="1"/>
          </p:cNvSpPr>
          <p:nvPr>
            <p:ph type="sldNum" sz="quarter" idx="12"/>
          </p:nvPr>
        </p:nvSpPr>
        <p:spPr/>
        <p:txBody>
          <a:bodyPr/>
          <a:lstStyle/>
          <a:p>
            <a:fld id="{D2E1991A-D651-410A-9155-E0A31FD728CD}" type="slidenum">
              <a:rPr lang="en-US" smtClean="0"/>
              <a:t>‹#›</a:t>
            </a:fld>
            <a:endParaRPr lang="en-US"/>
          </a:p>
        </p:txBody>
      </p:sp>
    </p:spTree>
    <p:extLst>
      <p:ext uri="{BB962C8B-B14F-4D97-AF65-F5344CB8AC3E}">
        <p14:creationId xmlns:p14="http://schemas.microsoft.com/office/powerpoint/2010/main" val="12173751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a:spcBef>
                <a:spcPct val="50000"/>
              </a:spcBef>
              <a:defRPr/>
            </a:pPr>
            <a:endParaRPr lang="en-US"/>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a:spcBef>
                <a:spcPct val="50000"/>
              </a:spcBef>
              <a:defRPr/>
            </a:pPr>
            <a:endParaRPr lang="en-US"/>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endParaRPr lang="en-US"/>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a:p>
        </p:txBody>
      </p:sp>
      <p:pic>
        <p:nvPicPr>
          <p:cNvPr id="11" name="Picture 10" descr="EEC.gif"/>
          <p:cNvPicPr>
            <a:picLocks noChangeAspect="1"/>
          </p:cNvPicPr>
          <p:nvPr userDrawn="1"/>
        </p:nvPicPr>
        <p:blipFill>
          <a:blip r:embed="rId3" cstate="print"/>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a:t>[Cover Slide Text]</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a:t>Slide Title</a:t>
            </a:r>
          </a:p>
          <a:p>
            <a:pPr lvl="0"/>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solidFill>
                  <a:srgbClr val="0000E5"/>
                </a:solidFill>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570350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endParaRPr lang="en-US"/>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a:p>
        </p:txBody>
      </p:sp>
      <p:sp>
        <p:nvSpPr>
          <p:cNvPr id="6" name="Title 5"/>
          <p:cNvSpPr>
            <a:spLocks noGrp="1"/>
          </p:cNvSpPr>
          <p:nvPr>
            <p:ph type="title" hasCustomPrompt="1"/>
          </p:nvPr>
        </p:nvSpPr>
        <p:spPr>
          <a:xfrm>
            <a:off x="414338" y="152400"/>
            <a:ext cx="7584674" cy="722243"/>
          </a:xfrm>
        </p:spPr>
        <p:txBody>
          <a:bodyPr/>
          <a:lstStyle>
            <a:lvl1pPr>
              <a:defRPr/>
            </a:lvl1pPr>
          </a:lstStyle>
          <a:p>
            <a:r>
              <a:rPr lang="en-US"/>
              <a:t>[Slide Title]</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4821594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a:spcBef>
                <a:spcPct val="50000"/>
              </a:spcBef>
              <a:defRPr/>
            </a:pPr>
            <a:endParaRPr lang="en-US"/>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a:spcBef>
                <a:spcPct val="50000"/>
              </a:spcBef>
              <a:defRPr/>
            </a:pPr>
            <a:endParaRPr lang="en-US"/>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endParaRPr lang="en-US"/>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a:p>
        </p:txBody>
      </p:sp>
      <p:pic>
        <p:nvPicPr>
          <p:cNvPr id="11" name="Picture 10" descr="EEC.gif"/>
          <p:cNvPicPr>
            <a:picLocks noChangeAspect="1"/>
          </p:cNvPicPr>
          <p:nvPr userDrawn="1"/>
        </p:nvPicPr>
        <p:blipFill>
          <a:blip r:embed="rId3" cstate="print"/>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a:t>[Cover Slide Text]</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a:t>Slide Title</a:t>
            </a:r>
          </a:p>
          <a:p>
            <a:pPr lvl="0"/>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endParaRPr lang="en-US"/>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a:p>
        </p:txBody>
      </p:sp>
      <p:sp>
        <p:nvSpPr>
          <p:cNvPr id="6" name="Title 5"/>
          <p:cNvSpPr>
            <a:spLocks noGrp="1"/>
          </p:cNvSpPr>
          <p:nvPr>
            <p:ph type="title" hasCustomPrompt="1"/>
          </p:nvPr>
        </p:nvSpPr>
        <p:spPr>
          <a:xfrm>
            <a:off x="414338" y="152400"/>
            <a:ext cx="7584674" cy="722243"/>
          </a:xfrm>
        </p:spPr>
        <p:txBody>
          <a:bodyPr/>
          <a:lstStyle>
            <a:lvl1pPr>
              <a:defRPr/>
            </a:lvl1pPr>
          </a:lstStyle>
          <a:p>
            <a:r>
              <a:rPr lang="en-US"/>
              <a:t>[Slide Title]</a:t>
            </a: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t"/>
          <a:lstStyle>
            <a:lvl1pPr algn="l">
              <a:defRPr sz="2000" b="1">
                <a:solidFill>
                  <a:srgbClr val="0000E5"/>
                </a:solidFill>
              </a:defRPr>
            </a:lvl1pPr>
          </a:lstStyle>
          <a:p>
            <a:r>
              <a:rPr lang="en-US"/>
              <a:t>Click to edit Master title style</a:t>
            </a:r>
          </a:p>
        </p:txBody>
      </p:sp>
      <p:sp>
        <p:nvSpPr>
          <p:cNvPr id="3" name="Content Placeholder 2"/>
          <p:cNvSpPr>
            <a:spLocks noGrp="1"/>
          </p:cNvSpPr>
          <p:nvPr>
            <p:ph idx="1"/>
          </p:nvPr>
        </p:nvSpPr>
        <p:spPr>
          <a:xfrm>
            <a:off x="3575050" y="1003300"/>
            <a:ext cx="5111750" cy="5122863"/>
          </a:xfrm>
        </p:spPr>
        <p:txBody>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2143265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pic>
        <p:nvPicPr>
          <p:cNvPr id="7" name="Picture 11" descr="EEC.gif"/>
          <p:cNvPicPr>
            <a:picLocks noChangeAspect="1"/>
          </p:cNvPicPr>
          <p:nvPr/>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smtClean="0">
                <a:solidFill>
                  <a:srgbClr val="000000"/>
                </a:solidFill>
              </a:rPr>
              <a:pPr>
                <a:defRPr/>
              </a:pPr>
              <a:t>‹#›</a:t>
            </a:fld>
            <a:endParaRPr lang="en-US">
              <a:solidFill>
                <a:srgbClr val="000000"/>
              </a:solidFill>
            </a:endParaRPr>
          </a:p>
        </p:txBody>
      </p:sp>
      <p:pic>
        <p:nvPicPr>
          <p:cNvPr id="11" name="Picture 11" descr="EEC.gif">
            <a:extLst>
              <a:ext uri="{FF2B5EF4-FFF2-40B4-BE49-F238E27FC236}">
                <a16:creationId xmlns:a16="http://schemas.microsoft.com/office/drawing/2014/main" id="{4A69FA92-4272-468E-B200-9D8CCBE4F335}"/>
              </a:ext>
            </a:extLst>
          </p:cNvPr>
          <p:cNvPicPr>
            <a:picLocks noChangeAspect="1"/>
          </p:cNvPicPr>
          <p:nvPr userDrawn="1"/>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Tree>
    <p:extLst>
      <p:ext uri="{BB962C8B-B14F-4D97-AF65-F5344CB8AC3E}">
        <p14:creationId xmlns:p14="http://schemas.microsoft.com/office/powerpoint/2010/main" val="193407872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800"/>
            </a:lvl1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9348252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8307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solidFill>
                  <a:srgbClr val="0000E5"/>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910723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391761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8974676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2849544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76685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071214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7411904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690295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6676755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1446360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63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00E5"/>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8060883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637440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6015685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483" name="Line 11"/>
          <p:cNvSpPr>
            <a:spLocks noChangeShapeType="1"/>
          </p:cNvSpPr>
          <p:nvPr/>
        </p:nvSpPr>
        <p:spPr bwMode="auto">
          <a:xfrm>
            <a:off x="2443163"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26" name="Picture 2" descr="https://upload.wikimedia.org/wikipedia/commons/thumb/8/82/Seal_of_Massachusetts.svg/2000px-Seal_of_Massachusetts.svg.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0786" y="2030667"/>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0" y="1814170"/>
            <a:ext cx="6069891" cy="1843430"/>
          </a:xfrm>
          <a:prstGeom prst="rect">
            <a:avLst/>
          </a:prstGeom>
        </p:spPr>
        <p:txBody>
          <a:bodyPr anchor="ctr"/>
          <a:lstStyle/>
          <a:p>
            <a:pPr>
              <a:lnSpc>
                <a:spcPct val="100000"/>
              </a:lnSpc>
              <a:spcAft>
                <a:spcPts val="600"/>
              </a:spcAft>
            </a:pPr>
            <a:r>
              <a:rPr lang="en-US" sz="2800">
                <a:solidFill>
                  <a:srgbClr val="00269E"/>
                </a:solidFill>
                <a:latin typeface="Arial" pitchFamily="34" charset="0"/>
                <a:cs typeface="Arial" pitchFamily="34" charset="0"/>
              </a:rPr>
              <a:t>Click to edit Master title style</a:t>
            </a:r>
            <a:endParaRPr lang="en-US" sz="2400">
              <a:solidFill>
                <a:srgbClr val="00269E"/>
              </a:solidFill>
              <a:latin typeface="Arial" pitchFamily="34" charset="0"/>
              <a:cs typeface="Arial" pitchFamily="34" charset="0"/>
            </a:endParaRPr>
          </a:p>
        </p:txBody>
      </p:sp>
      <p:pic>
        <p:nvPicPr>
          <p:cNvPr id="8" name="Picture 2" descr="https://upload.wikimedia.org/wikipedia/commons/thumb/8/82/Seal_of_Massachusetts.svg/2000px-Seal_of_Massachusetts.svg.png">
            <a:extLst>
              <a:ext uri="{FF2B5EF4-FFF2-40B4-BE49-F238E27FC236}">
                <a16:creationId xmlns:a16="http://schemas.microsoft.com/office/drawing/2014/main" id="{F08F020E-1FCB-4E39-B87B-BBA83676339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6" y="2030667"/>
            <a:ext cx="1365477" cy="1365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5900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94805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theme" Target="../theme/theme2.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image" Target="../media/image1.png"/><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17" Type="http://schemas.openxmlformats.org/officeDocument/2006/relationships/image" Target="../media/image6.gif"/><Relationship Id="rId2" Type="http://schemas.openxmlformats.org/officeDocument/2006/relationships/slideLayout" Target="../slideLayouts/slideLayout38.xml"/><Relationship Id="rId16" Type="http://schemas.openxmlformats.org/officeDocument/2006/relationships/theme" Target="../theme/theme3.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slideLayout" Target="../slideLayouts/slideLayout5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image" Target="../media/image6.gif"/><Relationship Id="rId2" Type="http://schemas.openxmlformats.org/officeDocument/2006/relationships/slideLayout" Target="../slideLayouts/slideLayout53.xml"/><Relationship Id="rId16" Type="http://schemas.openxmlformats.org/officeDocument/2006/relationships/theme" Target="../theme/theme4.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slideLayout" Target="../slideLayouts/slideLayout79.xml"/><Relationship Id="rId18"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slideLayout" Target="../slideLayouts/slideLayout78.xml"/><Relationship Id="rId17" Type="http://schemas.openxmlformats.org/officeDocument/2006/relationships/theme" Target="../theme/theme5.xml"/><Relationship Id="rId2" Type="http://schemas.openxmlformats.org/officeDocument/2006/relationships/slideLayout" Target="../slideLayouts/slideLayout68.xml"/><Relationship Id="rId16" Type="http://schemas.openxmlformats.org/officeDocument/2006/relationships/slideLayout" Target="../slideLayouts/slideLayout82.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5" Type="http://schemas.openxmlformats.org/officeDocument/2006/relationships/slideLayout" Target="../slideLayouts/slideLayout8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slideLayout" Target="../slideLayouts/slideLayout8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pic>
        <p:nvPicPr>
          <p:cNvPr id="3079" name="Picture 7" descr="EEC-Happle2.gif"/>
          <p:cNvPicPr>
            <a:picLocks noChangeAspect="1"/>
          </p:cNvPicPr>
          <p:nvPr/>
        </p:nvPicPr>
        <p:blipFill>
          <a:blip r:embed="rId21" cstate="email">
            <a:extLst>
              <a:ext uri="{28A0092B-C50C-407E-A947-70E740481C1C}">
                <a14:useLocalDpi xmlns:a14="http://schemas.microsoft.com/office/drawing/2010/main"/>
              </a:ext>
            </a:extLst>
          </a:blip>
          <a:srcRect/>
          <a:stretch>
            <a:fillRect/>
          </a:stretch>
        </p:blipFill>
        <p:spPr bwMode="auto">
          <a:xfrm>
            <a:off x="8181975" y="182563"/>
            <a:ext cx="660400" cy="655637"/>
          </a:xfrm>
          <a:prstGeom prst="rect">
            <a:avLst/>
          </a:prstGeom>
          <a:noFill/>
          <a:ln w="9525">
            <a:noFill/>
            <a:miter lim="800000"/>
            <a:headEnd/>
            <a:tailEnd/>
          </a:ln>
        </p:spPr>
      </p:pic>
    </p:spTree>
    <p:extLst>
      <p:ext uri="{BB962C8B-B14F-4D97-AF65-F5344CB8AC3E}">
        <p14:creationId xmlns:p14="http://schemas.microsoft.com/office/powerpoint/2010/main" val="4133784640"/>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6" r:id="rId4"/>
    <p:sldLayoutId id="2147483667" r:id="rId5"/>
    <p:sldLayoutId id="2147483668" r:id="rId6"/>
    <p:sldLayoutId id="2147483669" r:id="rId7"/>
    <p:sldLayoutId id="2147483697" r:id="rId8"/>
    <p:sldLayoutId id="2147483698" r:id="rId9"/>
    <p:sldLayoutId id="2147483699" r:id="rId10"/>
    <p:sldLayoutId id="2147483695" r:id="rId11"/>
    <p:sldLayoutId id="2147483750" r:id="rId12"/>
    <p:sldLayoutId id="2147483751" r:id="rId13"/>
    <p:sldLayoutId id="2147483753" r:id="rId14"/>
    <p:sldLayoutId id="2147483754" r:id="rId15"/>
    <p:sldLayoutId id="2147483755" r:id="rId16"/>
    <p:sldLayoutId id="2147483757" r:id="rId17"/>
    <p:sldLayoutId id="2147483758" r:id="rId18"/>
    <p:sldLayoutId id="2147483759" r:id="rId19"/>
  </p:sldLayoutIdLst>
  <p:hf hdr="0" ftr="0" dt="0"/>
  <p:txStyles>
    <p:titleStyle>
      <a:lvl1pPr algn="l" rtl="0" eaLnBrk="1" fontAlgn="base" hangingPunct="1">
        <a:spcBef>
          <a:spcPct val="0"/>
        </a:spcBef>
        <a:spcAft>
          <a:spcPct val="0"/>
        </a:spcAft>
        <a:defRPr sz="2000" b="1">
          <a:solidFill>
            <a:srgbClr val="0000E5"/>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pic>
        <p:nvPicPr>
          <p:cNvPr id="3079" name="Picture 7" descr="EEC-Happle2.gif"/>
          <p:cNvPicPr>
            <a:picLocks noChangeAspect="1"/>
          </p:cNvPicPr>
          <p:nvPr/>
        </p:nvPicPr>
        <p:blipFill>
          <a:blip r:embed="rId19" cstate="email">
            <a:extLst>
              <a:ext uri="{28A0092B-C50C-407E-A947-70E740481C1C}">
                <a14:useLocalDpi xmlns:a14="http://schemas.microsoft.com/office/drawing/2010/main"/>
              </a:ext>
            </a:extLst>
          </a:blip>
          <a:srcRect/>
          <a:stretch>
            <a:fillRect/>
          </a:stretch>
        </p:blipFill>
        <p:spPr bwMode="auto">
          <a:xfrm>
            <a:off x="8181975" y="182563"/>
            <a:ext cx="660400" cy="655637"/>
          </a:xfrm>
          <a:prstGeom prst="rect">
            <a:avLst/>
          </a:prstGeom>
          <a:noFill/>
          <a:ln w="9525">
            <a:noFill/>
            <a:miter lim="800000"/>
            <a:headEnd/>
            <a:tailEnd/>
          </a:ln>
        </p:spPr>
      </p:pic>
    </p:spTree>
    <p:extLst>
      <p:ext uri="{BB962C8B-B14F-4D97-AF65-F5344CB8AC3E}">
        <p14:creationId xmlns:p14="http://schemas.microsoft.com/office/powerpoint/2010/main" val="334850116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01" r:id="rId13"/>
    <p:sldLayoutId id="2147483686" r:id="rId14"/>
    <p:sldLayoutId id="2147483687" r:id="rId15"/>
    <p:sldLayoutId id="2147483688" r:id="rId16"/>
    <p:sldLayoutId id="2147483690" r:id="rId17"/>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100"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endParaRPr lang="en-US"/>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CF0C1523-E9F1-42F5-83FF-A196C03FCA7F}" type="slidenum">
              <a:rPr lang="en-US"/>
              <a:pPr>
                <a:defRPr/>
              </a:pPr>
              <a:t>‹#›</a:t>
            </a:fld>
            <a:endParaRPr lang="en-US"/>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a:spcBef>
                <a:spcPct val="50000"/>
              </a:spcBef>
              <a:defRPr/>
            </a:pPr>
            <a:endParaRPr lang="en-US"/>
          </a:p>
        </p:txBody>
      </p:sp>
      <p:pic>
        <p:nvPicPr>
          <p:cNvPr id="8" name="Picture 7" descr="EEC-Happle2.gif"/>
          <p:cNvPicPr>
            <a:picLocks noChangeAspect="1"/>
          </p:cNvPicPr>
          <p:nvPr/>
        </p:nvPicPr>
        <p:blipFill>
          <a:blip r:embed="rId17"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100"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endParaRPr lang="en-US"/>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CF0C1523-E9F1-42F5-83FF-A196C03FCA7F}" type="slidenum">
              <a:rPr lang="en-US"/>
              <a:pPr>
                <a:defRPr/>
              </a:pPr>
              <a:t>‹#›</a:t>
            </a:fld>
            <a:endParaRPr lang="en-US"/>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a:spcBef>
                <a:spcPct val="50000"/>
              </a:spcBef>
              <a:defRPr/>
            </a:pPr>
            <a:endParaRPr lang="en-US"/>
          </a:p>
        </p:txBody>
      </p:sp>
      <p:pic>
        <p:nvPicPr>
          <p:cNvPr id="8" name="Picture 7" descr="EEC-Happle2.gif"/>
          <p:cNvPicPr>
            <a:picLocks noChangeAspect="1"/>
          </p:cNvPicPr>
          <p:nvPr/>
        </p:nvPicPr>
        <p:blipFill>
          <a:blip r:embed="rId17"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b="1">
              <a:solidFill>
                <a:srgbClr val="000000"/>
              </a:solidFill>
              <a:latin typeface="Arial" charset="0"/>
            </a:endParaRPr>
          </a:p>
        </p:txBody>
      </p:sp>
      <p:pic>
        <p:nvPicPr>
          <p:cNvPr id="3079" name="Picture 7" descr="EEC-Happle2.gif"/>
          <p:cNvPicPr>
            <a:picLocks noChangeAspect="1"/>
          </p:cNvPicPr>
          <p:nvPr/>
        </p:nvPicPr>
        <p:blipFill>
          <a:blip r:embed="rId18" cstate="email">
            <a:extLst>
              <a:ext uri="{28A0092B-C50C-407E-A947-70E740481C1C}">
                <a14:useLocalDpi xmlns:a14="http://schemas.microsoft.com/office/drawing/2010/main"/>
              </a:ext>
            </a:extLst>
          </a:blip>
          <a:srcRect/>
          <a:stretch>
            <a:fillRect/>
          </a:stretch>
        </p:blipFill>
        <p:spPr bwMode="auto">
          <a:xfrm>
            <a:off x="8181975" y="182563"/>
            <a:ext cx="660400" cy="655637"/>
          </a:xfrm>
          <a:prstGeom prst="rect">
            <a:avLst/>
          </a:prstGeom>
          <a:noFill/>
          <a:ln w="9525">
            <a:noFill/>
            <a:miter lim="800000"/>
            <a:headEnd/>
            <a:tailEnd/>
          </a:ln>
        </p:spPr>
      </p:pic>
    </p:spTree>
    <p:extLst>
      <p:ext uri="{BB962C8B-B14F-4D97-AF65-F5344CB8AC3E}">
        <p14:creationId xmlns:p14="http://schemas.microsoft.com/office/powerpoint/2010/main" val="2792796865"/>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21.xml"/><Relationship Id="rId7" Type="http://schemas.openxmlformats.org/officeDocument/2006/relationships/oleObject" Target="../embeddings/oleObject11.bin"/><Relationship Id="rId2" Type="http://schemas.openxmlformats.org/officeDocument/2006/relationships/tags" Target="../tags/tag20.xml"/><Relationship Id="rId1" Type="http://schemas.openxmlformats.org/officeDocument/2006/relationships/vmlDrawing" Target="../drawings/vmlDrawing10.vml"/><Relationship Id="rId6" Type="http://schemas.openxmlformats.org/officeDocument/2006/relationships/notesSlide" Target="../notesSlides/notesSlide5.xml"/><Relationship Id="rId5" Type="http://schemas.openxmlformats.org/officeDocument/2006/relationships/slideLayout" Target="../slideLayouts/slideLayout4.xml"/><Relationship Id="rId10" Type="http://schemas.openxmlformats.org/officeDocument/2006/relationships/image" Target="../media/image10.emf"/><Relationship Id="rId4" Type="http://schemas.openxmlformats.org/officeDocument/2006/relationships/tags" Target="../tags/tag22.xml"/><Relationship Id="rId9"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24.xml"/><Relationship Id="rId7" Type="http://schemas.openxmlformats.org/officeDocument/2006/relationships/oleObject" Target="../embeddings/oleObject13.bin"/><Relationship Id="rId2" Type="http://schemas.openxmlformats.org/officeDocument/2006/relationships/tags" Target="../tags/tag23.xml"/><Relationship Id="rId1" Type="http://schemas.openxmlformats.org/officeDocument/2006/relationships/vmlDrawing" Target="../drawings/vmlDrawing11.vml"/><Relationship Id="rId6" Type="http://schemas.openxmlformats.org/officeDocument/2006/relationships/notesSlide" Target="../notesSlides/notesSlide6.xml"/><Relationship Id="rId11" Type="http://schemas.openxmlformats.org/officeDocument/2006/relationships/hyperlink" Target="https://www.cdc.gov/coronavirus/2019-ncov/symptoms-testing/symptoms.html" TargetMode="External"/><Relationship Id="rId5" Type="http://schemas.openxmlformats.org/officeDocument/2006/relationships/slideLayout" Target="../slideLayouts/slideLayout4.xml"/><Relationship Id="rId10" Type="http://schemas.openxmlformats.org/officeDocument/2006/relationships/image" Target="../media/image10.emf"/><Relationship Id="rId4" Type="http://schemas.openxmlformats.org/officeDocument/2006/relationships/tags" Target="../tags/tag25.xml"/><Relationship Id="rId9" Type="http://schemas.openxmlformats.org/officeDocument/2006/relationships/oleObject" Target="../embeddings/oleObject14.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s://www.mass.gov/service-details/eecs-health-and-safety-guidance-during-covid-19-recovery-for-child-care-providers"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hyperlink" Target="https://www.cdc.gov/coronavirus/2019-ncov/community/schools-childcare/ventilation.html" TargetMode="Externa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www.cdc.gov/coronavirus/2019-ncov/prevent-getting-sick/about-face-coverings.html" TargetMode="External"/><Relationship Id="rId2" Type="http://schemas.openxmlformats.org/officeDocument/2006/relationships/hyperlink" Target="https://www.cdc.gov/coronavirus/2019-ncov/prevent-getting-sick/cloth-face-cover-guidance.html"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s://www.westnetmed.com/#/" TargetMode="External"/><Relationship Id="rId2" Type="http://schemas.openxmlformats.org/officeDocument/2006/relationships/hyperlink" Target="https://www.mass.gov/info-details/supplemental-personal-protection-equipment-ppe-for-child-care" TargetMode="Externa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hyperlink" Target="https://www.cdc.gov/coronavirus/2019-ncov/community/schools-childcare/child-care-guidance.html#cohorting" TargetMode="Externa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hyperlink" Target="https://www.mass.gov/info-details/covid-19-testing-for-child-care" TargetMode="Externa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hyperlink" Target="https://www.doe.mass.edu/covid19/on-desktop/protocols/protocols.pdf"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mass.gov/info-details/covid-19-testing-for-child-care" TargetMode="Externa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hyperlink" Target="https://www.mass.gov/lists/covid-19-vaccination-consent-form-for-individuals-ages-5-17" TargetMode="External"/><Relationship Id="rId2" Type="http://schemas.openxmlformats.org/officeDocument/2006/relationships/hyperlink" Target="https://www.mass.gov/info-details/covid-19-vaccinations-for-children-ages-5-11" TargetMode="External"/><Relationship Id="rId1" Type="http://schemas.openxmlformats.org/officeDocument/2006/relationships/slideLayout" Target="../slideLayouts/slideLayout16.xml"/><Relationship Id="rId4" Type="http://schemas.openxmlformats.org/officeDocument/2006/relationships/hyperlink" Target="https://www.mass.gov/info-details/covid-19-vaccine-frequently-asked-questions"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www.cdc.gov/coronavirus/2019-ncov/vaccines/expect.html" TargetMode="External"/><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3" Type="http://schemas.openxmlformats.org/officeDocument/2006/relationships/hyperlink" Target="https://www.cdc.gov/vaccines/covid-19/info-by-product/clinical-considerations.html"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www.mass.gov/info-details/covid-19-testing-for-child-car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hyperlink" Target="https://www.mass.gov/info-details/covid-19-testing-for-child-care" TargetMode="Externa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8" Type="http://schemas.openxmlformats.org/officeDocument/2006/relationships/hyperlink" Target="https://www.mass.gov/info-details/covid-19-statewide-contract-resources-for-antigen-test-kits" TargetMode="External"/><Relationship Id="rId3" Type="http://schemas.openxmlformats.org/officeDocument/2006/relationships/hyperlink" Target="https://www.mass.gov/advisory/public-health-advisory-regarding-covid-19-testing#:~:text=The%20Massachusetts%20Department%20of%20Public,with%20the%20new%20CDC%20guidance." TargetMode="External"/><Relationship Id="rId7" Type="http://schemas.openxmlformats.org/officeDocument/2006/relationships/hyperlink" Target="https://www.maearlyedtesting.com/how-to-enroll" TargetMode="External"/><Relationship Id="rId2" Type="http://schemas.openxmlformats.org/officeDocument/2006/relationships/hyperlink" Target="https://www.mass.gov/info-details/find-a-covid-19-test" TargetMode="External"/><Relationship Id="rId1" Type="http://schemas.openxmlformats.org/officeDocument/2006/relationships/slideLayout" Target="../slideLayouts/slideLayout17.xml"/><Relationship Id="rId6" Type="http://schemas.openxmlformats.org/officeDocument/2006/relationships/hyperlink" Target="https://www.mass.gov/info-details/covid-19-testing-for-child-care" TargetMode="External"/><Relationship Id="rId5" Type="http://schemas.openxmlformats.org/officeDocument/2006/relationships/hyperlink" Target="https://www.visit-healthcare.com/" TargetMode="External"/><Relationship Id="rId4" Type="http://schemas.openxmlformats.org/officeDocument/2006/relationships/hyperlink" Target="https://www.mass.gov/info-details/covid-19-testing-for-child-care#covid-19-testing-available:-" TargetMode="External"/></Relationships>
</file>

<file path=ppt/slides/_rels/slide33.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7.xml"/><Relationship Id="rId7" Type="http://schemas.openxmlformats.org/officeDocument/2006/relationships/oleObject" Target="../embeddings/oleObject15.bin"/><Relationship Id="rId12" Type="http://schemas.openxmlformats.org/officeDocument/2006/relationships/hyperlink" Target="https://www.cdc.gov/coronavirus/2019-ncov/community/schools-childcare/guidance-for-childcare.html" TargetMode="External"/><Relationship Id="rId2" Type="http://schemas.openxmlformats.org/officeDocument/2006/relationships/tags" Target="../tags/tag26.xml"/><Relationship Id="rId1" Type="http://schemas.openxmlformats.org/officeDocument/2006/relationships/vmlDrawing" Target="../drawings/vmlDrawing12.vml"/><Relationship Id="rId6" Type="http://schemas.openxmlformats.org/officeDocument/2006/relationships/notesSlide" Target="../notesSlides/notesSlide9.xml"/><Relationship Id="rId11" Type="http://schemas.openxmlformats.org/officeDocument/2006/relationships/hyperlink" Target="https://www.michigan.gov/documents/coronavirus/Talking_with_kids_about_COVID_FINAL_685791_7.pdf" TargetMode="External"/><Relationship Id="rId5" Type="http://schemas.openxmlformats.org/officeDocument/2006/relationships/slideLayout" Target="../slideLayouts/slideLayout4.xml"/><Relationship Id="rId10" Type="http://schemas.openxmlformats.org/officeDocument/2006/relationships/hyperlink" Target="https://publichealth.arizona.edu/news/2020/covid-19-communication-toolkit-parents-and-teachers" TargetMode="External"/><Relationship Id="rId4" Type="http://schemas.openxmlformats.org/officeDocument/2006/relationships/tags" Target="../tags/tag28.xml"/><Relationship Id="rId9" Type="http://schemas.openxmlformats.org/officeDocument/2006/relationships/hyperlink" Target="https://www.cdc.gov/coronavirus/2019-ncov/daily-life-coping/talking-with-children.html"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18.xml"/><Relationship Id="rId7" Type="http://schemas.openxmlformats.org/officeDocument/2006/relationships/oleObject" Target="../embeddings/oleObject9.bin"/><Relationship Id="rId12" Type="http://schemas.openxmlformats.org/officeDocument/2006/relationships/image" Target="../media/image10.emf"/><Relationship Id="rId2" Type="http://schemas.openxmlformats.org/officeDocument/2006/relationships/tags" Target="../tags/tag17.xml"/><Relationship Id="rId1" Type="http://schemas.openxmlformats.org/officeDocument/2006/relationships/vmlDrawing" Target="../drawings/vmlDrawing9.vml"/><Relationship Id="rId6" Type="http://schemas.openxmlformats.org/officeDocument/2006/relationships/notesSlide" Target="../notesSlides/notesSlide3.xml"/><Relationship Id="rId11" Type="http://schemas.openxmlformats.org/officeDocument/2006/relationships/oleObject" Target="../embeddings/oleObject10.bin"/><Relationship Id="rId5" Type="http://schemas.openxmlformats.org/officeDocument/2006/relationships/slideLayout" Target="../slideLayouts/slideLayout4.xml"/><Relationship Id="rId10" Type="http://schemas.openxmlformats.org/officeDocument/2006/relationships/hyperlink" Target="https://www.mass.gov/doc/606-cmr-700-regulations-for-family-group-school-age-child-care-programs/download" TargetMode="External"/><Relationship Id="rId4" Type="http://schemas.openxmlformats.org/officeDocument/2006/relationships/tags" Target="../tags/tag19.xml"/><Relationship Id="rId9" Type="http://schemas.openxmlformats.org/officeDocument/2006/relationships/hyperlink" Target="https://www.mass.gov/info-details/what-to-do-if-you-have-or-have-been-exposed-to-covid-1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mass.gov/info-details/covid-19-testing-for-child-care" TargetMode="External"/><Relationship Id="rId2" Type="http://schemas.openxmlformats.org/officeDocument/2006/relationships/hyperlink" Target="https://www.mass.gov/service-details/eecs-health-and-safety-guidance-during-covid-19-recovery-for-child-care-providers"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mass.gov/doc/covid-19-incident-reporting/download"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mass.gov/doc/covid-19-mitigation-protocols-and-guidelines-for-child-care/download" TargetMode="External"/><Relationship Id="rId2" Type="http://schemas.openxmlformats.org/officeDocument/2006/relationships/hyperlink" Target="https://www.mass.gov/doc/the-commonwealth-of-massachusetts-testing-for-child-care-program-for-eec-affiliated-child-care-programs/download" TargetMode="External"/><Relationship Id="rId1" Type="http://schemas.openxmlformats.org/officeDocument/2006/relationships/slideLayout" Target="../slideLayouts/slideLayout4.xml"/><Relationship Id="rId4" Type="http://schemas.openxmlformats.org/officeDocument/2006/relationships/hyperlink" Target="mailto:MAHelpLine@primary.health"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mailto:Office.Commissioners@mass.gov" TargetMode="External"/><Relationship Id="rId7" Type="http://schemas.openxmlformats.org/officeDocument/2006/relationships/hyperlink" Target="mailto:EECHelpLine@primary.health"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hyperlink" Target="mailto:test@neighborhoodvillages.org" TargetMode="External"/><Relationship Id="rId5" Type="http://schemas.openxmlformats.org/officeDocument/2006/relationships/hyperlink" Target="mailto:Childcare.Covid19@mass.gov" TargetMode="External"/><Relationship Id="rId4" Type="http://schemas.openxmlformats.org/officeDocument/2006/relationships/hyperlink" Target="https://www.mass.gov/orgs/department-of-early-education-and-care/loc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6" name="Rectangle 4"/>
          <p:cNvSpPr>
            <a:spLocks noGrp="1" noChangeArrowheads="1"/>
          </p:cNvSpPr>
          <p:nvPr>
            <p:ph type="ctrTitle"/>
          </p:nvPr>
        </p:nvSpPr>
        <p:spPr>
          <a:xfrm>
            <a:off x="2124001" y="2366701"/>
            <a:ext cx="7019999" cy="1843430"/>
          </a:xfrm>
          <a:prstGeom prst="rect">
            <a:avLst/>
          </a:prstGeom>
        </p:spPr>
        <p:txBody>
          <a:bodyPr anchor="ctr"/>
          <a:lstStyle/>
          <a:p>
            <a:pPr>
              <a:spcAft>
                <a:spcPts val="600"/>
              </a:spcAft>
            </a:pPr>
            <a:r>
              <a:rPr lang="en-US" sz="2400">
                <a:solidFill>
                  <a:srgbClr val="00269E"/>
                </a:solidFill>
                <a:latin typeface="Calibri Light"/>
                <a:cs typeface="Calibri Light"/>
              </a:rPr>
              <a:t>COVID-19 Mitigation Protocols and Guidelines </a:t>
            </a:r>
            <a:br>
              <a:rPr lang="en-US" sz="2400">
                <a:solidFill>
                  <a:srgbClr val="00269E"/>
                </a:solidFill>
                <a:latin typeface="Calibri Light"/>
                <a:cs typeface="Calibri Light"/>
              </a:rPr>
            </a:br>
            <a:r>
              <a:rPr lang="en-US" sz="2400">
                <a:solidFill>
                  <a:srgbClr val="00269E"/>
                </a:solidFill>
                <a:latin typeface="Calibri Light" panose="020F0302020204030204" pitchFamily="34" charset="0"/>
                <a:cs typeface="Calibri Light" panose="020F0302020204030204" pitchFamily="34" charset="0"/>
              </a:rPr>
              <a:t>for Child Care</a:t>
            </a:r>
            <a:br>
              <a:rPr lang="en-US" sz="1600">
                <a:latin typeface="Calibri Light" panose="020F0302020204030204" pitchFamily="34" charset="0"/>
                <a:cs typeface="Calibri Light" panose="020F0302020204030204" pitchFamily="34" charset="0"/>
              </a:rPr>
            </a:br>
            <a:endParaRPr lang="en-US" sz="2400">
              <a:solidFill>
                <a:srgbClr val="00269E"/>
              </a:solidFill>
              <a:latin typeface="Calibri Light" panose="020F0302020204030204" pitchFamily="34" charset="0"/>
              <a:cs typeface="Calibri Light" panose="020F0302020204030204" pitchFamily="34" charset="0"/>
            </a:endParaRPr>
          </a:p>
        </p:txBody>
      </p:sp>
      <p:sp>
        <p:nvSpPr>
          <p:cNvPr id="2" name="TextBox 1"/>
          <p:cNvSpPr txBox="1"/>
          <p:nvPr/>
        </p:nvSpPr>
        <p:spPr>
          <a:xfrm>
            <a:off x="2716104" y="3902354"/>
            <a:ext cx="5569587" cy="307777"/>
          </a:xfrm>
          <a:prstGeom prst="rect">
            <a:avLst/>
          </a:prstGeom>
          <a:noFill/>
        </p:spPr>
        <p:txBody>
          <a:bodyPr wrap="square" rtlCol="0">
            <a:spAutoFit/>
          </a:bodyPr>
          <a:lstStyle/>
          <a:p>
            <a:pPr algn="r">
              <a:spcAft>
                <a:spcPts val="1200"/>
              </a:spcAft>
              <a:defRPr/>
            </a:pPr>
            <a:r>
              <a:rPr lang="en-US" sz="1400" i="1" dirty="0">
                <a:solidFill>
                  <a:schemeClr val="tx1">
                    <a:lumMod val="50000"/>
                    <a:lumOff val="50000"/>
                  </a:schemeClr>
                </a:solidFill>
                <a:latin typeface="Calibri Light" panose="020F0302020204030204" pitchFamily="34" charset="0"/>
                <a:cs typeface="Calibri Light" panose="020F0302020204030204" pitchFamily="34" charset="0"/>
              </a:rPr>
              <a:t>Updated February 18, 2022</a:t>
            </a:r>
          </a:p>
        </p:txBody>
      </p:sp>
      <p:pic>
        <p:nvPicPr>
          <p:cNvPr id="1026" name="Picture 2" descr="Image result for ma eec logo">
            <a:extLst>
              <a:ext uri="{FF2B5EF4-FFF2-40B4-BE49-F238E27FC236}">
                <a16:creationId xmlns:a16="http://schemas.microsoft.com/office/drawing/2014/main" id="{35D8A83C-70FF-4B31-90EB-3AFE3CD0C7D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70943" y="5413933"/>
            <a:ext cx="2714748" cy="738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2041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95C11614-AF10-4EDF-B481-EA2121AF5E69}"/>
              </a:ext>
            </a:extLst>
          </p:cNvPr>
          <p:cNvGraphicFramePr>
            <a:graphicFrameLocks noChangeAspect="1"/>
          </p:cNvGraphicFramePr>
          <p:nvPr>
            <p:custDataLst>
              <p:tags r:id="rId2"/>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0242" name="think-cell Slide" r:id="rId7" imgW="473" imgH="473" progId="TCLayout.ActiveDocument.1">
                  <p:embed/>
                </p:oleObj>
              </mc:Choice>
              <mc:Fallback>
                <p:oleObj name="think-cell Slide" r:id="rId7" imgW="473" imgH="473" progId="TCLayout.ActiveDocument.1">
                  <p:embed/>
                  <p:pic>
                    <p:nvPicPr>
                      <p:cNvPr id="4" name="Object 3" hidden="1">
                        <a:extLst>
                          <a:ext uri="{FF2B5EF4-FFF2-40B4-BE49-F238E27FC236}">
                            <a16:creationId xmlns:a16="http://schemas.microsoft.com/office/drawing/2014/main" id="{95C11614-AF10-4EDF-B481-EA2121AF5E69}"/>
                          </a:ext>
                        </a:extLst>
                      </p:cNvPr>
                      <p:cNvPicPr/>
                      <p:nvPr/>
                    </p:nvPicPr>
                    <p:blipFill>
                      <a:blip r:embed="rId8"/>
                      <a:stretch>
                        <a:fillRect/>
                      </a:stretch>
                    </p:blipFill>
                    <p:spPr>
                      <a:xfrm>
                        <a:off x="1191" y="858441"/>
                        <a:ext cx="1191" cy="1191"/>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7244E3A-F463-48AF-8FE6-B2B37DA5CB95}"/>
              </a:ext>
            </a:extLst>
          </p:cNvPr>
          <p:cNvSpPr/>
          <p:nvPr>
            <p:custDataLst>
              <p:tags r:id="rId3"/>
            </p:custDataLst>
          </p:nvPr>
        </p:nvSpPr>
        <p:spPr>
          <a:xfrm>
            <a:off x="0" y="857250"/>
            <a:ext cx="119063" cy="119063"/>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lnSpc>
                <a:spcPct val="123000"/>
              </a:lnSpc>
              <a:spcBef>
                <a:spcPts val="450"/>
              </a:spcBef>
              <a:spcAft>
                <a:spcPts val="450"/>
              </a:spcAft>
              <a:defRPr/>
            </a:pPr>
            <a:endParaRPr lang="en-US" sz="3300">
              <a:solidFill>
                <a:prstClr val="white"/>
              </a:solidFill>
              <a:latin typeface="Franklin Gothic Demi Cond" panose="020B0706030402020204" pitchFamily="34" charset="0"/>
              <a:sym typeface="Franklin Gothic Demi Cond" panose="020B0706030402020204" pitchFamily="34" charset="0"/>
            </a:endParaRPr>
          </a:p>
        </p:txBody>
      </p:sp>
      <p:sp>
        <p:nvSpPr>
          <p:cNvPr id="2" name="Title 1">
            <a:extLst>
              <a:ext uri="{FF2B5EF4-FFF2-40B4-BE49-F238E27FC236}">
                <a16:creationId xmlns:a16="http://schemas.microsoft.com/office/drawing/2014/main" id="{27F685D0-1707-40ED-BB87-5BEAA678CF19}"/>
              </a:ext>
            </a:extLst>
          </p:cNvPr>
          <p:cNvSpPr>
            <a:spLocks noGrp="1"/>
          </p:cNvSpPr>
          <p:nvPr>
            <p:ph type="title"/>
          </p:nvPr>
        </p:nvSpPr>
        <p:spPr>
          <a:xfrm>
            <a:off x="141972" y="295598"/>
            <a:ext cx="8686800" cy="526298"/>
          </a:xfrm>
        </p:spPr>
        <p:txBody>
          <a:bodyPr/>
          <a:lstStyle/>
          <a:p>
            <a:r>
              <a:rPr lang="en-US">
                <a:latin typeface="Calibri Light" panose="020F0302020204030204" pitchFamily="34" charset="0"/>
                <a:cs typeface="Calibri Light" panose="020F0302020204030204" pitchFamily="34" charset="0"/>
              </a:rPr>
              <a:t>Glossary</a:t>
            </a:r>
          </a:p>
        </p:txBody>
      </p:sp>
      <p:graphicFrame>
        <p:nvGraphicFramePr>
          <p:cNvPr id="9" name="Object 8" hidden="1">
            <a:extLst>
              <a:ext uri="{FF2B5EF4-FFF2-40B4-BE49-F238E27FC236}">
                <a16:creationId xmlns:a16="http://schemas.microsoft.com/office/drawing/2014/main" id="{CE2CE104-FA5F-4BA7-879A-C4F0C51ED106}"/>
              </a:ext>
            </a:extLst>
          </p:cNvPr>
          <p:cNvGraphicFramePr>
            <a:graphicFrameLocks noChangeAspect="1"/>
          </p:cNvGraphicFramePr>
          <p:nvPr>
            <p:custDataLst>
              <p:tags r:id="rId4"/>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0243" name="think-cell Slide" r:id="rId9" imgW="286" imgH="286" progId="TCLayout.ActiveDocument.1">
                  <p:embed/>
                </p:oleObj>
              </mc:Choice>
              <mc:Fallback>
                <p:oleObj name="think-cell Slide" r:id="rId9" imgW="286" imgH="286" progId="TCLayout.ActiveDocument.1">
                  <p:embed/>
                  <p:pic>
                    <p:nvPicPr>
                      <p:cNvPr id="9" name="Object 8" hidden="1">
                        <a:extLst>
                          <a:ext uri="{FF2B5EF4-FFF2-40B4-BE49-F238E27FC236}">
                            <a16:creationId xmlns:a16="http://schemas.microsoft.com/office/drawing/2014/main" id="{CE2CE104-FA5F-4BA7-879A-C4F0C51ED106}"/>
                          </a:ext>
                        </a:extLst>
                      </p:cNvPr>
                      <p:cNvPicPr/>
                      <p:nvPr/>
                    </p:nvPicPr>
                    <p:blipFill>
                      <a:blip r:embed="rId10"/>
                      <a:stretch>
                        <a:fillRect/>
                      </a:stretch>
                    </p:blipFill>
                    <p:spPr>
                      <a:xfrm>
                        <a:off x="1191" y="858441"/>
                        <a:ext cx="1191" cy="1191"/>
                      </a:xfrm>
                      <a:prstGeom prst="rect">
                        <a:avLst/>
                      </a:prstGeom>
                    </p:spPr>
                  </p:pic>
                </p:oleObj>
              </mc:Fallback>
            </mc:AlternateContent>
          </a:graphicData>
        </a:graphic>
      </p:graphicFrame>
      <p:graphicFrame>
        <p:nvGraphicFramePr>
          <p:cNvPr id="6" name="Table 5">
            <a:extLst>
              <a:ext uri="{FF2B5EF4-FFF2-40B4-BE49-F238E27FC236}">
                <a16:creationId xmlns:a16="http://schemas.microsoft.com/office/drawing/2014/main" id="{F7EB01AB-E786-4152-B178-44724E8EC538}"/>
              </a:ext>
            </a:extLst>
          </p:cNvPr>
          <p:cNvGraphicFramePr>
            <a:graphicFrameLocks noGrp="1"/>
          </p:cNvGraphicFramePr>
          <p:nvPr>
            <p:extLst>
              <p:ext uri="{D42A27DB-BD31-4B8C-83A1-F6EECF244321}">
                <p14:modId xmlns:p14="http://schemas.microsoft.com/office/powerpoint/2010/main" val="67092713"/>
              </p:ext>
            </p:extLst>
          </p:nvPr>
        </p:nvGraphicFramePr>
        <p:xfrm>
          <a:off x="228599" y="1049628"/>
          <a:ext cx="8686799" cy="5329894"/>
        </p:xfrm>
        <a:graphic>
          <a:graphicData uri="http://schemas.openxmlformats.org/drawingml/2006/table">
            <a:tbl>
              <a:tblPr/>
              <a:tblGrid>
                <a:gridCol w="1578037">
                  <a:extLst>
                    <a:ext uri="{9D8B030D-6E8A-4147-A177-3AD203B41FA5}">
                      <a16:colId xmlns:a16="http://schemas.microsoft.com/office/drawing/2014/main" val="387225498"/>
                    </a:ext>
                  </a:extLst>
                </a:gridCol>
                <a:gridCol w="7108762">
                  <a:extLst>
                    <a:ext uri="{9D8B030D-6E8A-4147-A177-3AD203B41FA5}">
                      <a16:colId xmlns:a16="http://schemas.microsoft.com/office/drawing/2014/main" val="2732961030"/>
                    </a:ext>
                  </a:extLst>
                </a:gridCol>
              </a:tblGrid>
              <a:tr h="274320">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400" b="1" i="0" u="none" strike="noStrike" cap="none" normalizeH="0" baseline="0">
                          <a:ln>
                            <a:noFill/>
                          </a:ln>
                          <a:solidFill>
                            <a:schemeClr val="tx2"/>
                          </a:solidFill>
                          <a:effectLst/>
                          <a:latin typeface="Calibri Light"/>
                          <a:cs typeface="Calibri Light"/>
                          <a:sym typeface="Trebuchet MS" panose="020B0603020202020204" pitchFamily="34" charset="0"/>
                        </a:rPr>
                        <a:t>Term</a:t>
                      </a:r>
                    </a:p>
                  </a:txBody>
                  <a:tcPr marL="0" marR="34290" marT="34290" marB="34290" anchor="b" horzOverflow="overflow">
                    <a:lnL cap="flat">
                      <a:noFill/>
                    </a:lnL>
                    <a:lnR>
                      <a:noFill/>
                    </a:lnR>
                    <a:lnT w="9525" cap="flat" cmpd="sng" algn="ctr">
                      <a:no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400" b="1" i="0" u="none" strike="noStrike" cap="none" normalizeH="0" baseline="0">
                          <a:ln>
                            <a:noFill/>
                          </a:ln>
                          <a:solidFill>
                            <a:schemeClr val="tx2"/>
                          </a:solidFill>
                          <a:effectLst/>
                          <a:latin typeface="Calibri Light"/>
                          <a:cs typeface="Calibri Light"/>
                          <a:sym typeface="Trebuchet MS" panose="020B0603020202020204" pitchFamily="34" charset="0"/>
                        </a:rPr>
                        <a:t>Definition</a:t>
                      </a:r>
                    </a:p>
                  </a:txBody>
                  <a:tcPr marL="0" marR="34290" marT="34290" marB="34290" anchor="b" horzOverflow="overflow">
                    <a:lnL>
                      <a:noFill/>
                    </a:lnL>
                    <a:lnR>
                      <a:noFill/>
                    </a:lnR>
                    <a:lnT w="9525" cap="flat" cmpd="sng" algn="ctr">
                      <a:no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98472518"/>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Asymptomatic</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r>
                        <a:rPr lang="en-US" sz="1400" kern="1200">
                          <a:solidFill>
                            <a:schemeClr val="tx1"/>
                          </a:solidFill>
                          <a:latin typeface="Calibri Light"/>
                          <a:ea typeface="+mn-ea"/>
                          <a:cs typeface="Calibri Light"/>
                        </a:rPr>
                        <a:t>Refers to a person who does not have any symptoms</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64905058"/>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CDC</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r>
                        <a:rPr lang="en-US" sz="1400" kern="1200">
                          <a:solidFill>
                            <a:schemeClr val="tx1"/>
                          </a:solidFill>
                          <a:latin typeface="Calibri Light"/>
                          <a:ea typeface="+mn-ea"/>
                          <a:cs typeface="Calibri Light"/>
                        </a:rPr>
                        <a:t>Centers for Disease Control &amp; Prevention</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96903206"/>
                  </a:ext>
                </a:extLst>
              </a:tr>
              <a:tr h="461937">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cap="none" normalizeH="0" baseline="0">
                          <a:ln>
                            <a:noFill/>
                          </a:ln>
                          <a:solidFill>
                            <a:srgbClr val="295E7E"/>
                          </a:solidFill>
                          <a:effectLst/>
                          <a:latin typeface="Calibri Light"/>
                          <a:cs typeface="Calibri Light"/>
                          <a:sym typeface="Trebuchet MS" panose="020B0603020202020204" pitchFamily="34" charset="0"/>
                        </a:rPr>
                        <a:t>Close contact</a:t>
                      </a:r>
                      <a:endPar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endParaRP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r>
                        <a:rPr lang="en-US" sz="1400" kern="1200">
                          <a:solidFill>
                            <a:schemeClr val="tx1"/>
                          </a:solidFill>
                          <a:latin typeface="Calibri Light"/>
                          <a:ea typeface="+mn-ea"/>
                          <a:cs typeface="Calibri Light"/>
                        </a:rPr>
                        <a:t>Refers to a person who has been within six feet of an infected person (with or without a face mask) for a cumulative 15 minutes over a 24-hour period </a:t>
                      </a:r>
                      <a:r>
                        <a:rPr lang="en-US" sz="1400" b="1" kern="1200">
                          <a:solidFill>
                            <a:schemeClr val="tx1"/>
                          </a:solidFill>
                          <a:latin typeface="Calibri Light"/>
                          <a:ea typeface="+mn-ea"/>
                          <a:cs typeface="Calibri Light"/>
                        </a:rPr>
                        <a:t>OR</a:t>
                      </a:r>
                      <a:r>
                        <a:rPr lang="en-US" sz="1400" kern="1200">
                          <a:solidFill>
                            <a:schemeClr val="tx1"/>
                          </a:solidFill>
                          <a:latin typeface="Calibri Light"/>
                          <a:ea typeface="+mn-ea"/>
                          <a:cs typeface="Calibri Light"/>
                        </a:rPr>
                        <a:t> has had unprotected direct contact with secretions or excretions of a person with confirmed COVID-19 during the infectious period. </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766001792"/>
                  </a:ext>
                </a:extLst>
              </a:tr>
              <a:tr h="461937">
                <a:tc>
                  <a:txBody>
                    <a:bodyPr/>
                    <a:lstStyle/>
                    <a:p>
                      <a:pPr marL="0" marR="0" lvl="0" indent="0" algn="l" defTabSz="914400" rtl="0">
                        <a:lnSpc>
                          <a:spcPct val="100000"/>
                        </a:lnSpc>
                        <a:spcBef>
                          <a:spcPts val="0"/>
                        </a:spcBef>
                        <a:spcAft>
                          <a:spcPts val="0"/>
                        </a:spcAft>
                        <a:buFontTx/>
                        <a:buNone/>
                        <a:tabLst/>
                      </a:pPr>
                      <a:r>
                        <a:rPr lang="en-US" sz="1400" b="1" i="0" u="none" strike="noStrike" kern="1200" cap="none" spc="0" normalizeH="0" baseline="0" noProof="0">
                          <a:ln>
                            <a:noFill/>
                          </a:ln>
                          <a:solidFill>
                            <a:srgbClr val="1E497F"/>
                          </a:solidFill>
                          <a:effectLst/>
                          <a:uLnTx/>
                          <a:uFillTx/>
                          <a:latin typeface="Calibri Light"/>
                          <a:ea typeface="+mn-ea"/>
                          <a:cs typeface="Calibri Light"/>
                        </a:rPr>
                        <a:t>Cohort</a:t>
                      </a:r>
                      <a:endParaRPr kumimoji="0" lang="en-US" sz="1400" b="1" i="0" u="none" strike="noStrike" kern="1200" cap="none" spc="0" normalizeH="0" baseline="0" noProof="0">
                        <a:ln>
                          <a:noFill/>
                        </a:ln>
                        <a:solidFill>
                          <a:srgbClr val="1E497F"/>
                        </a:solidFill>
                        <a:effectLst/>
                        <a:uLnTx/>
                        <a:uFillTx/>
                        <a:latin typeface="Calibri Light"/>
                        <a:ea typeface="+mn-ea"/>
                        <a:cs typeface="Calibri Light"/>
                        <a:sym typeface="Trebuchet MS" panose="020B0603020202020204" pitchFamily="34" charset="0"/>
                      </a:endParaRP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rtl="0">
                        <a:lnSpc>
                          <a:spcPct val="100000"/>
                        </a:lnSpc>
                        <a:spcBef>
                          <a:spcPts val="0"/>
                        </a:spcBef>
                        <a:spcAft>
                          <a:spcPts val="0"/>
                        </a:spcAft>
                        <a:buClr>
                          <a:srgbClr val="1E497F"/>
                        </a:buClr>
                        <a:buSzPct val="100000"/>
                        <a:buFont typeface="Trebuchet MS" panose="020B0603020202020204" pitchFamily="34" charset="0"/>
                        <a:buChar char="​"/>
                      </a:pPr>
                      <a:r>
                        <a:rPr lang="en-US" sz="1400" b="0" i="0" u="none" kern="1200" spc="0">
                          <a:solidFill>
                            <a:schemeClr val="tx1"/>
                          </a:solidFill>
                          <a:latin typeface="Calibri Light"/>
                          <a:cs typeface="Calibri Light"/>
                        </a:rPr>
                        <a:t>Each staff/child, in accordance with CDC guidelines, is assigned to a discrete group and each group is advised to physically distance themselves from other consistent groups. Childcare centers may have multiple consistent</a:t>
                      </a:r>
                      <a:r>
                        <a:rPr lang="en-US" sz="1400" b="1" i="0" u="none" kern="1200" spc="0">
                          <a:solidFill>
                            <a:schemeClr val="tx1"/>
                          </a:solidFill>
                          <a:latin typeface="Calibri Light"/>
                          <a:cs typeface="Calibri Light"/>
                        </a:rPr>
                        <a:t>/</a:t>
                      </a:r>
                      <a:r>
                        <a:rPr lang="en-US" sz="1400" b="0" i="0" u="none" kern="1200" spc="0">
                          <a:solidFill>
                            <a:schemeClr val="tx1"/>
                          </a:solidFill>
                          <a:latin typeface="Calibri Light"/>
                          <a:cs typeface="Calibri Light"/>
                        </a:rPr>
                        <a:t>stable group or "cohort", while family childcare homes only have one consistent/stable group or "cohort"</a:t>
                      </a:r>
                      <a:endParaRPr lang="en-US"/>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83285018"/>
                  </a:ext>
                </a:extLst>
              </a:tr>
              <a:tr h="48006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Community transmission</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marR="0" lvl="0" indent="0" algn="l"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chemeClr val="tx1"/>
                          </a:solidFill>
                          <a:latin typeface="Calibri Light"/>
                          <a:cs typeface="Calibri Light"/>
                        </a:rPr>
                        <a:t>Or community spread, is when public health professionals cannot specify an origin for an infection, such as tracing it to specific travel or contact with a specific individual. </a:t>
                      </a:r>
                      <a:endParaRPr lang="en-US" sz="1400" b="0" i="0" u="none" kern="1200" spc="0">
                        <a:solidFill>
                          <a:schemeClr val="tx1"/>
                        </a:solidFill>
                        <a:latin typeface="Calibri Light" panose="020F0302020204030204" pitchFamily="34" charset="0"/>
                        <a:cs typeface="Calibri Light" panose="020F0302020204030204" pitchFamily="34" charset="0"/>
                      </a:endParaRP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4153756523"/>
                  </a:ext>
                </a:extLst>
              </a:tr>
              <a:tr h="308314">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Confirmed case</a:t>
                      </a:r>
                    </a:p>
                  </a:txBody>
                  <a:tcPr marL="0" marR="34290" marT="34290" marB="34290" anchor="ctr"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chemeClr val="tx1"/>
                          </a:solidFill>
                          <a:latin typeface="Calibri Light"/>
                          <a:cs typeface="Calibri Light"/>
                        </a:rPr>
                        <a:t>A person who has tested positive for SARS-CoV-2 infection (the virus that causes COVID-19)</a:t>
                      </a:r>
                    </a:p>
                  </a:txBody>
                  <a:tcPr marL="0" marR="34290" marT="34290" marB="34290" anchor="ctr"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146467296"/>
                  </a:ext>
                </a:extLst>
              </a:tr>
              <a:tr h="48006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Contact tracing</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Process of identifying individuals who may have had close contact (see definition above) with someone who tested positive for COVID-19</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622140522"/>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COVID-19</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Abbreviation for the disease caused by the novel coronavirus SARS CoV-2</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61974521"/>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DPH</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Massachusetts Department of Public Health</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3941202105"/>
                  </a:ext>
                </a:extLst>
              </a:tr>
              <a:tr h="142134">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EEC</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The Department of Early Education and Care </a:t>
                      </a:r>
                      <a:endParaRPr lang="en-US" sz="1400" b="0" i="0" u="none" kern="1200" spc="0">
                        <a:solidFill>
                          <a:srgbClr val="000000">
                            <a:lumMod val="100000"/>
                          </a:srgbClr>
                        </a:solidFill>
                        <a:latin typeface="Calibri Light" panose="020F0302020204030204" pitchFamily="34" charset="0"/>
                        <a:cs typeface="Calibri Light" panose="020F0302020204030204" pitchFamily="34" charset="0"/>
                      </a:endParaRP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076481807"/>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Infectious Disease</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A disease (such as influenza, COVID-19, malaria, meningitis, rabies or tetanus) caused by the entrance into the body of pathogenic agents or microorganisms (such as bacteria, viruses, protozoans, or fungi) which grow and multiply there.</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228635315"/>
                  </a:ext>
                </a:extLst>
              </a:tr>
            </a:tbl>
          </a:graphicData>
        </a:graphic>
      </p:graphicFrame>
      <p:sp>
        <p:nvSpPr>
          <p:cNvPr id="7" name="TextBox 6">
            <a:extLst>
              <a:ext uri="{FF2B5EF4-FFF2-40B4-BE49-F238E27FC236}">
                <a16:creationId xmlns:a16="http://schemas.microsoft.com/office/drawing/2014/main" id="{898C4CBD-CAF4-4F8F-9B1B-0D48F1F44B0D}"/>
              </a:ext>
            </a:extLst>
          </p:cNvPr>
          <p:cNvSpPr txBox="1"/>
          <p:nvPr/>
        </p:nvSpPr>
        <p:spPr>
          <a:xfrm>
            <a:off x="7517424" y="873781"/>
            <a:ext cx="1397977" cy="175847"/>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a:p>
        </p:txBody>
      </p:sp>
      <p:sp>
        <p:nvSpPr>
          <p:cNvPr id="5" name="Slide Number Placeholder 4">
            <a:extLst>
              <a:ext uri="{FF2B5EF4-FFF2-40B4-BE49-F238E27FC236}">
                <a16:creationId xmlns:a16="http://schemas.microsoft.com/office/drawing/2014/main" id="{6F85CF8F-468B-4D9D-A97E-D502CC59406C}"/>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10</a:t>
            </a:fld>
            <a:endParaRPr lang="en-US">
              <a:solidFill>
                <a:srgbClr val="000000"/>
              </a:solidFill>
            </a:endParaRPr>
          </a:p>
        </p:txBody>
      </p:sp>
    </p:spTree>
    <p:extLst>
      <p:ext uri="{BB962C8B-B14F-4D97-AF65-F5344CB8AC3E}">
        <p14:creationId xmlns:p14="http://schemas.microsoft.com/office/powerpoint/2010/main" val="762400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95C11614-AF10-4EDF-B481-EA2121AF5E69}"/>
              </a:ext>
            </a:extLst>
          </p:cNvPr>
          <p:cNvGraphicFramePr>
            <a:graphicFrameLocks noChangeAspect="1"/>
          </p:cNvGraphicFramePr>
          <p:nvPr>
            <p:custDataLst>
              <p:tags r:id="rId2"/>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1266" name="think-cell Slide" r:id="rId7" imgW="473" imgH="473" progId="TCLayout.ActiveDocument.1">
                  <p:embed/>
                </p:oleObj>
              </mc:Choice>
              <mc:Fallback>
                <p:oleObj name="think-cell Slide" r:id="rId7" imgW="473" imgH="473" progId="TCLayout.ActiveDocument.1">
                  <p:embed/>
                  <p:pic>
                    <p:nvPicPr>
                      <p:cNvPr id="4" name="Object 3" hidden="1">
                        <a:extLst>
                          <a:ext uri="{FF2B5EF4-FFF2-40B4-BE49-F238E27FC236}">
                            <a16:creationId xmlns:a16="http://schemas.microsoft.com/office/drawing/2014/main" id="{95C11614-AF10-4EDF-B481-EA2121AF5E69}"/>
                          </a:ext>
                        </a:extLst>
                      </p:cNvPr>
                      <p:cNvPicPr/>
                      <p:nvPr/>
                    </p:nvPicPr>
                    <p:blipFill>
                      <a:blip r:embed="rId8"/>
                      <a:stretch>
                        <a:fillRect/>
                      </a:stretch>
                    </p:blipFill>
                    <p:spPr>
                      <a:xfrm>
                        <a:off x="1191" y="858441"/>
                        <a:ext cx="1191" cy="1191"/>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7244E3A-F463-48AF-8FE6-B2B37DA5CB95}"/>
              </a:ext>
            </a:extLst>
          </p:cNvPr>
          <p:cNvSpPr/>
          <p:nvPr>
            <p:custDataLst>
              <p:tags r:id="rId3"/>
            </p:custDataLst>
          </p:nvPr>
        </p:nvSpPr>
        <p:spPr>
          <a:xfrm>
            <a:off x="0" y="857250"/>
            <a:ext cx="119063" cy="119063"/>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lnSpc>
                <a:spcPct val="123000"/>
              </a:lnSpc>
              <a:spcBef>
                <a:spcPts val="450"/>
              </a:spcBef>
              <a:spcAft>
                <a:spcPts val="450"/>
              </a:spcAft>
              <a:defRPr/>
            </a:pPr>
            <a:endParaRPr lang="en-US" sz="3300">
              <a:solidFill>
                <a:prstClr val="white"/>
              </a:solidFill>
              <a:latin typeface="Franklin Gothic Demi Cond" panose="020B0706030402020204" pitchFamily="34" charset="0"/>
              <a:sym typeface="Franklin Gothic Demi Cond" panose="020B0706030402020204" pitchFamily="34" charset="0"/>
            </a:endParaRPr>
          </a:p>
        </p:txBody>
      </p:sp>
      <p:sp>
        <p:nvSpPr>
          <p:cNvPr id="2" name="Title 1">
            <a:extLst>
              <a:ext uri="{FF2B5EF4-FFF2-40B4-BE49-F238E27FC236}">
                <a16:creationId xmlns:a16="http://schemas.microsoft.com/office/drawing/2014/main" id="{27F685D0-1707-40ED-BB87-5BEAA678CF19}"/>
              </a:ext>
            </a:extLst>
          </p:cNvPr>
          <p:cNvSpPr>
            <a:spLocks noGrp="1"/>
          </p:cNvSpPr>
          <p:nvPr>
            <p:ph type="title"/>
          </p:nvPr>
        </p:nvSpPr>
        <p:spPr>
          <a:xfrm>
            <a:off x="122723" y="271695"/>
            <a:ext cx="8686800" cy="526298"/>
          </a:xfrm>
        </p:spPr>
        <p:txBody>
          <a:bodyPr/>
          <a:lstStyle/>
          <a:p>
            <a:r>
              <a:rPr lang="en-US">
                <a:latin typeface="Calibri Light" panose="020F0302020204030204" pitchFamily="34" charset="0"/>
                <a:cs typeface="Calibri Light" panose="020F0302020204030204" pitchFamily="34" charset="0"/>
              </a:rPr>
              <a:t>Glossary, continued</a:t>
            </a:r>
          </a:p>
        </p:txBody>
      </p:sp>
      <p:graphicFrame>
        <p:nvGraphicFramePr>
          <p:cNvPr id="9" name="Object 8" hidden="1">
            <a:extLst>
              <a:ext uri="{FF2B5EF4-FFF2-40B4-BE49-F238E27FC236}">
                <a16:creationId xmlns:a16="http://schemas.microsoft.com/office/drawing/2014/main" id="{CE2CE104-FA5F-4BA7-879A-C4F0C51ED106}"/>
              </a:ext>
            </a:extLst>
          </p:cNvPr>
          <p:cNvGraphicFramePr>
            <a:graphicFrameLocks noChangeAspect="1"/>
          </p:cNvGraphicFramePr>
          <p:nvPr>
            <p:custDataLst>
              <p:tags r:id="rId4"/>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1267" name="think-cell Slide" r:id="rId9" imgW="286" imgH="286" progId="TCLayout.ActiveDocument.1">
                  <p:embed/>
                </p:oleObj>
              </mc:Choice>
              <mc:Fallback>
                <p:oleObj name="think-cell Slide" r:id="rId9" imgW="286" imgH="286" progId="TCLayout.ActiveDocument.1">
                  <p:embed/>
                  <p:pic>
                    <p:nvPicPr>
                      <p:cNvPr id="9" name="Object 8" hidden="1">
                        <a:extLst>
                          <a:ext uri="{FF2B5EF4-FFF2-40B4-BE49-F238E27FC236}">
                            <a16:creationId xmlns:a16="http://schemas.microsoft.com/office/drawing/2014/main" id="{CE2CE104-FA5F-4BA7-879A-C4F0C51ED106}"/>
                          </a:ext>
                        </a:extLst>
                      </p:cNvPr>
                      <p:cNvPicPr/>
                      <p:nvPr/>
                    </p:nvPicPr>
                    <p:blipFill>
                      <a:blip r:embed="rId10"/>
                      <a:stretch>
                        <a:fillRect/>
                      </a:stretch>
                    </p:blipFill>
                    <p:spPr>
                      <a:xfrm>
                        <a:off x="1191" y="858441"/>
                        <a:ext cx="1191" cy="1191"/>
                      </a:xfrm>
                      <a:prstGeom prst="rect">
                        <a:avLst/>
                      </a:prstGeom>
                    </p:spPr>
                  </p:pic>
                </p:oleObj>
              </mc:Fallback>
            </mc:AlternateContent>
          </a:graphicData>
        </a:graphic>
      </p:graphicFrame>
      <p:graphicFrame>
        <p:nvGraphicFramePr>
          <p:cNvPr id="6" name="Table 5">
            <a:extLst>
              <a:ext uri="{FF2B5EF4-FFF2-40B4-BE49-F238E27FC236}">
                <a16:creationId xmlns:a16="http://schemas.microsoft.com/office/drawing/2014/main" id="{F7EB01AB-E786-4152-B178-44724E8EC538}"/>
              </a:ext>
            </a:extLst>
          </p:cNvPr>
          <p:cNvGraphicFramePr>
            <a:graphicFrameLocks noGrp="1"/>
          </p:cNvGraphicFramePr>
          <p:nvPr>
            <p:extLst>
              <p:ext uri="{D42A27DB-BD31-4B8C-83A1-F6EECF244321}">
                <p14:modId xmlns:p14="http://schemas.microsoft.com/office/powerpoint/2010/main" val="3841187003"/>
              </p:ext>
            </p:extLst>
          </p:nvPr>
        </p:nvGraphicFramePr>
        <p:xfrm>
          <a:off x="228600" y="1201205"/>
          <a:ext cx="8348242" cy="4372239"/>
        </p:xfrm>
        <a:graphic>
          <a:graphicData uri="http://schemas.openxmlformats.org/drawingml/2006/table">
            <a:tbl>
              <a:tblPr/>
              <a:tblGrid>
                <a:gridCol w="1516536">
                  <a:extLst>
                    <a:ext uri="{9D8B030D-6E8A-4147-A177-3AD203B41FA5}">
                      <a16:colId xmlns:a16="http://schemas.microsoft.com/office/drawing/2014/main" val="387225498"/>
                    </a:ext>
                  </a:extLst>
                </a:gridCol>
                <a:gridCol w="6831706">
                  <a:extLst>
                    <a:ext uri="{9D8B030D-6E8A-4147-A177-3AD203B41FA5}">
                      <a16:colId xmlns:a16="http://schemas.microsoft.com/office/drawing/2014/main" val="2732961030"/>
                    </a:ext>
                  </a:extLst>
                </a:gridCol>
              </a:tblGrid>
              <a:tr h="280976">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400" b="1" i="0" u="none" strike="noStrike" cap="none" normalizeH="0" baseline="0">
                          <a:ln>
                            <a:noFill/>
                          </a:ln>
                          <a:solidFill>
                            <a:schemeClr val="tx2"/>
                          </a:solidFill>
                          <a:effectLst/>
                          <a:latin typeface="Calibri Light"/>
                          <a:cs typeface="Calibri Light"/>
                          <a:sym typeface="Trebuchet MS" panose="020B0603020202020204" pitchFamily="34" charset="0"/>
                        </a:rPr>
                        <a:t>Term</a:t>
                      </a:r>
                    </a:p>
                  </a:txBody>
                  <a:tcPr marL="0" marR="34290" marT="34290" marB="34290" anchor="b" horzOverflow="overflow">
                    <a:lnL cap="flat">
                      <a:noFill/>
                    </a:lnL>
                    <a:lnR>
                      <a:noFill/>
                    </a:lnR>
                    <a:lnT w="9525" cap="flat" cmpd="sng" algn="ctr">
                      <a:no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400" b="1" i="0" u="none" strike="noStrike" cap="none" normalizeH="0" baseline="0">
                          <a:ln>
                            <a:noFill/>
                          </a:ln>
                          <a:solidFill>
                            <a:schemeClr val="tx2"/>
                          </a:solidFill>
                          <a:effectLst/>
                          <a:latin typeface="Calibri Light"/>
                          <a:cs typeface="Calibri Light"/>
                          <a:sym typeface="Trebuchet MS" panose="020B0603020202020204" pitchFamily="34" charset="0"/>
                        </a:rPr>
                        <a:t>Definition</a:t>
                      </a:r>
                    </a:p>
                  </a:txBody>
                  <a:tcPr marL="0" marR="34290" marT="34290" marB="34290" anchor="b" horzOverflow="overflow">
                    <a:lnL>
                      <a:noFill/>
                    </a:lnL>
                    <a:lnR>
                      <a:noFill/>
                    </a:lnR>
                    <a:lnT w="9525" cap="flat" cmpd="sng" algn="ctr">
                      <a:no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98472518"/>
                  </a:ext>
                </a:extLst>
              </a:tr>
              <a:tr h="478419">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LBOH</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tabLst/>
                        <a:defRPr/>
                      </a:pPr>
                      <a:r>
                        <a:rPr lang="en-US" sz="1400" b="0" i="0" u="none" kern="1200" spc="0">
                          <a:solidFill>
                            <a:srgbClr val="000000"/>
                          </a:solidFill>
                          <a:latin typeface="Calibri Light"/>
                          <a:cs typeface="Calibri Light"/>
                        </a:rPr>
                        <a:t>Massachusetts Local Boards of Health</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53632948"/>
                  </a:ext>
                </a:extLst>
              </a:tr>
              <a:tr h="493607">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Incubation Period</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tabLst/>
                        <a:defRPr/>
                      </a:pPr>
                      <a:r>
                        <a:rPr lang="en-US" sz="1400" b="0" i="0" u="none" kern="1200" spc="0">
                          <a:solidFill>
                            <a:srgbClr val="000000"/>
                          </a:solidFill>
                          <a:latin typeface="Calibri Light"/>
                          <a:cs typeface="Calibri Light"/>
                        </a:rPr>
                        <a:t>The time between exposure to an infection and the appearance of first symptoms. The virus that causes COVID-19 has an incubation period of 2-14 days</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134470"/>
                  </a:ext>
                </a:extLst>
              </a:tr>
              <a:tr h="493607">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Isolation</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Process of separating </a:t>
                      </a:r>
                      <a:r>
                        <a:rPr lang="en-US" sz="1400" b="1" i="1" u="none" kern="1200" spc="0">
                          <a:solidFill>
                            <a:srgbClr val="000000"/>
                          </a:solidFill>
                          <a:latin typeface="Calibri Light"/>
                          <a:cs typeface="Calibri Light"/>
                        </a:rPr>
                        <a:t>individuals who are infected </a:t>
                      </a:r>
                      <a:r>
                        <a:rPr lang="en-US" sz="1400" b="0" i="0" u="none" kern="1200" spc="0">
                          <a:solidFill>
                            <a:srgbClr val="000000"/>
                          </a:solidFill>
                          <a:latin typeface="Calibri Light"/>
                          <a:cs typeface="Calibri Light"/>
                        </a:rPr>
                        <a:t>with COVID-19 from others. A person isolates when they have been infected with the virus, even if they don’t have symptoms. </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537997263"/>
                  </a:ext>
                </a:extLst>
              </a:tr>
              <a:tr h="706238">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Quarantine</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Process of separating and restricting the movement of </a:t>
                      </a:r>
                      <a:r>
                        <a:rPr lang="en-US" sz="1400" b="1" i="1" u="none" kern="1200" spc="0">
                          <a:solidFill>
                            <a:srgbClr val="000000"/>
                          </a:solidFill>
                          <a:latin typeface="Calibri Light"/>
                          <a:cs typeface="Calibri Light"/>
                        </a:rPr>
                        <a:t>individuals who were in close contact </a:t>
                      </a:r>
                      <a:r>
                        <a:rPr lang="en-US" sz="1400" b="0" i="0" u="none" kern="1200" spc="0">
                          <a:solidFill>
                            <a:srgbClr val="000000"/>
                          </a:solidFill>
                          <a:latin typeface="Calibri Light"/>
                          <a:cs typeface="Calibri Light"/>
                        </a:rPr>
                        <a:t>with someone who tested positive or had symptoms of  COVID-19 . A person quarantines when they might have been exposed to the virus and may not have been infected. </a:t>
                      </a:r>
                      <a:endParaRPr lang="en-US" sz="1400" b="0" i="0" u="none" strike="sngStrike" kern="1200" spc="0">
                        <a:solidFill>
                          <a:srgbClr val="000000">
                            <a:lumMod val="100000"/>
                          </a:srgbClr>
                        </a:solidFill>
                        <a:highlight>
                          <a:srgbClr val="FFFF00"/>
                        </a:highlight>
                        <a:latin typeface="Calibri Light" panose="020F0302020204030204" pitchFamily="34" charset="0"/>
                        <a:cs typeface="Calibri Light" panose="020F0302020204030204" pitchFamily="34" charset="0"/>
                      </a:endParaRP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975908573"/>
                  </a:ext>
                </a:extLst>
              </a:tr>
              <a:tr h="918868">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Rapid Antigen Test</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tabLst/>
                        <a:defRPr/>
                      </a:pPr>
                      <a:r>
                        <a:rPr lang="en-US" sz="1400" b="0" i="0" u="none" kern="1200" spc="0">
                          <a:solidFill>
                            <a:srgbClr val="000000"/>
                          </a:solidFill>
                          <a:latin typeface="Calibri Light"/>
                          <a:cs typeface="Calibri Light"/>
                        </a:rPr>
                        <a:t>A rapid diagnostic test suitable for point-of-care testing that directly detects the presence or absence of an antigen. Rapid tests are a type of lateral flow tests that detect antigens, distinguishing it from other medical tests that detect antibodies or nucleic acid, of either laboratory or point-of-care types.</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784965798"/>
                  </a:ext>
                </a:extLst>
              </a:tr>
              <a:tr h="280976">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Screening</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Monitoring individuals for symptoms of infectious disease, including but not limited to, COVID-19</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519349281"/>
                  </a:ext>
                </a:extLst>
              </a:tr>
              <a:tr h="493607">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a:ln>
                            <a:noFill/>
                          </a:ln>
                          <a:solidFill>
                            <a:srgbClr val="295E7E"/>
                          </a:solidFill>
                          <a:effectLst/>
                          <a:uLnTx/>
                          <a:uFillTx/>
                          <a:latin typeface="Calibri Light"/>
                          <a:ea typeface="+mn-ea"/>
                          <a:cs typeface="Calibri Light"/>
                          <a:sym typeface="Trebuchet MS" panose="020B0603020202020204" pitchFamily="34" charset="0"/>
                        </a:rPr>
                        <a:t>Symptomatic individual</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marR="0" lvl="0" indent="0" algn="l"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a:solidFill>
                            <a:srgbClr val="000000"/>
                          </a:solidFill>
                          <a:latin typeface="Calibri Light"/>
                          <a:cs typeface="Calibri Light"/>
                        </a:rPr>
                        <a:t>Individual who is showing the symptoms or signs of COVID-19 according to</a:t>
                      </a:r>
                      <a:r>
                        <a:rPr lang="en-US" sz="1400" b="0" i="0" u="none" kern="1200" spc="0">
                          <a:solidFill>
                            <a:srgbClr val="000000"/>
                          </a:solidFill>
                          <a:latin typeface="Calibri"/>
                          <a:cs typeface="Calibri Light"/>
                        </a:rPr>
                        <a:t> </a:t>
                      </a:r>
                      <a:r>
                        <a:rPr lang="en-US" sz="1400" b="0" i="0" u="sng" strike="noStrike" kern="1200" spc="0" noProof="0">
                          <a:latin typeface="Calibri"/>
                          <a:hlinkClick r:id="rId11"/>
                        </a:rPr>
                        <a:t>DPH guidelines</a:t>
                      </a:r>
                      <a:endParaRPr kumimoji="0" lang="en-US" sz="1400" b="0" i="0" u="none" kern="1200" spc="0">
                        <a:solidFill>
                          <a:srgbClr val="000000"/>
                        </a:solidFill>
                        <a:latin typeface="Calibri"/>
                        <a:cs typeface="Calibri Light"/>
                        <a:sym typeface="Trebuchet MS" panose="020B0603020202020204" pitchFamily="34" charset="0"/>
                      </a:endParaRP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810539121"/>
                  </a:ext>
                </a:extLst>
              </a:tr>
            </a:tbl>
          </a:graphicData>
        </a:graphic>
      </p:graphicFrame>
      <p:sp>
        <p:nvSpPr>
          <p:cNvPr id="7" name="TextBox 6">
            <a:extLst>
              <a:ext uri="{FF2B5EF4-FFF2-40B4-BE49-F238E27FC236}">
                <a16:creationId xmlns:a16="http://schemas.microsoft.com/office/drawing/2014/main" id="{898C4CBD-CAF4-4F8F-9B1B-0D48F1F44B0D}"/>
              </a:ext>
            </a:extLst>
          </p:cNvPr>
          <p:cNvSpPr txBox="1"/>
          <p:nvPr/>
        </p:nvSpPr>
        <p:spPr>
          <a:xfrm>
            <a:off x="7517424" y="873781"/>
            <a:ext cx="1397977" cy="175847"/>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a:p>
        </p:txBody>
      </p:sp>
      <p:sp>
        <p:nvSpPr>
          <p:cNvPr id="5" name="Slide Number Placeholder 4">
            <a:extLst>
              <a:ext uri="{FF2B5EF4-FFF2-40B4-BE49-F238E27FC236}">
                <a16:creationId xmlns:a16="http://schemas.microsoft.com/office/drawing/2014/main" id="{A0BB04F6-4949-44B9-BFAF-FDB7656FE3A2}"/>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11</a:t>
            </a:fld>
            <a:endParaRPr lang="en-US">
              <a:solidFill>
                <a:srgbClr val="000000"/>
              </a:solidFill>
            </a:endParaRPr>
          </a:p>
        </p:txBody>
      </p:sp>
    </p:spTree>
    <p:extLst>
      <p:ext uri="{BB962C8B-B14F-4D97-AF65-F5344CB8AC3E}">
        <p14:creationId xmlns:p14="http://schemas.microsoft.com/office/powerpoint/2010/main" val="750564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Expectations &amp; Utilization of the Protocols and Guidelines </a:t>
            </a:r>
          </a:p>
        </p:txBody>
      </p:sp>
      <p:sp>
        <p:nvSpPr>
          <p:cNvPr id="4" name="Content Placeholder 2">
            <a:extLst>
              <a:ext uri="{FF2B5EF4-FFF2-40B4-BE49-F238E27FC236}">
                <a16:creationId xmlns:a16="http://schemas.microsoft.com/office/drawing/2014/main" id="{45BD4711-D66F-42B1-8E68-81B17AE34756}"/>
              </a:ext>
            </a:extLst>
          </p:cNvPr>
          <p:cNvSpPr>
            <a:spLocks noGrp="1"/>
          </p:cNvSpPr>
          <p:nvPr>
            <p:ph idx="1"/>
          </p:nvPr>
        </p:nvSpPr>
        <p:spPr>
          <a:xfrm>
            <a:off x="431515" y="1129393"/>
            <a:ext cx="8391208" cy="3011092"/>
          </a:xfrm>
        </p:spPr>
        <p:txBody>
          <a:bodyPr/>
          <a:lstStyle/>
          <a:p>
            <a:pPr marL="0" indent="0">
              <a:lnSpc>
                <a:spcPct val="100000"/>
              </a:lnSpc>
              <a:buNone/>
            </a:pPr>
            <a:r>
              <a:rPr lang="en-US" sz="1650" b="0">
                <a:latin typeface="Calibri Light" panose="020F0302020204030204" pitchFamily="34" charset="0"/>
                <a:cs typeface="Calibri Light" panose="020F0302020204030204" pitchFamily="34" charset="0"/>
              </a:rPr>
              <a:t>These </a:t>
            </a:r>
            <a:r>
              <a:rPr lang="en-US" sz="1650" i="1">
                <a:latin typeface="Calibri Light" panose="020F0302020204030204" pitchFamily="34" charset="0"/>
                <a:cs typeface="Calibri Light" panose="020F0302020204030204" pitchFamily="34" charset="0"/>
              </a:rPr>
              <a:t>Protocols and Guidelines </a:t>
            </a:r>
            <a:r>
              <a:rPr lang="en-US" sz="1650" b="0">
                <a:latin typeface="Calibri Light" panose="020F0302020204030204" pitchFamily="34" charset="0"/>
                <a:cs typeface="Calibri Light" panose="020F0302020204030204" pitchFamily="34" charset="0"/>
              </a:rPr>
              <a:t>are designed to serve as a resource for child care providers, educators, and families to outline the most current guidelines and best practice recommendations to help prevent the spread of infectious diseases, including but not limited to COVID-19.</a:t>
            </a:r>
          </a:p>
          <a:p>
            <a:pPr marL="0" indent="0">
              <a:lnSpc>
                <a:spcPct val="100000"/>
              </a:lnSpc>
              <a:buNone/>
            </a:pPr>
            <a:r>
              <a:rPr lang="en-US" sz="1650">
                <a:latin typeface="Calibri Light" panose="020F0302020204030204" pitchFamily="34" charset="0"/>
                <a:cs typeface="Calibri Light" panose="020F0302020204030204" pitchFamily="34" charset="0"/>
              </a:rPr>
              <a:t>Clarification on terminology:</a:t>
            </a:r>
          </a:p>
          <a:p>
            <a:pPr lvl="1">
              <a:lnSpc>
                <a:spcPct val="100000"/>
              </a:lnSpc>
            </a:pPr>
            <a:r>
              <a:rPr lang="en-US" sz="1650" b="1">
                <a:latin typeface="Calibri Light" panose="020F0302020204030204" pitchFamily="34" charset="0"/>
                <a:cs typeface="Calibri Light" panose="020F0302020204030204" pitchFamily="34" charset="0"/>
              </a:rPr>
              <a:t>Requirements</a:t>
            </a:r>
            <a:r>
              <a:rPr lang="en-US" sz="1650">
                <a:latin typeface="Calibri Light" panose="020F0302020204030204" pitchFamily="34" charset="0"/>
                <a:cs typeface="Calibri Light" panose="020F0302020204030204" pitchFamily="34" charset="0"/>
              </a:rPr>
              <a:t>: policies or behaviors that </a:t>
            </a:r>
            <a:r>
              <a:rPr lang="en-US" sz="1650" b="1" u="sng">
                <a:latin typeface="Calibri Light" panose="020F0302020204030204" pitchFamily="34" charset="0"/>
                <a:cs typeface="Calibri Light" panose="020F0302020204030204" pitchFamily="34" charset="0"/>
              </a:rPr>
              <a:t>must</a:t>
            </a:r>
            <a:r>
              <a:rPr lang="en-US" sz="1650">
                <a:latin typeface="Calibri Light" panose="020F0302020204030204" pitchFamily="34" charset="0"/>
                <a:cs typeface="Calibri Light" panose="020F0302020204030204" pitchFamily="34" charset="0"/>
              </a:rPr>
              <a:t> be followed; Requirements may be a federal law, a State Regulation, a Governor’s Executive Order or a Commissioner of Public Health Order. </a:t>
            </a:r>
          </a:p>
          <a:p>
            <a:pPr lvl="1">
              <a:lnSpc>
                <a:spcPct val="100000"/>
              </a:lnSpc>
            </a:pPr>
            <a:r>
              <a:rPr lang="en-US" sz="1650" b="1">
                <a:latin typeface="Calibri Light" panose="020F0302020204030204" pitchFamily="34" charset="0"/>
                <a:cs typeface="Calibri Light" panose="020F0302020204030204" pitchFamily="34" charset="0"/>
              </a:rPr>
              <a:t>Recommendations: </a:t>
            </a:r>
            <a:r>
              <a:rPr lang="en-US" sz="1650">
                <a:latin typeface="Calibri Light" panose="020F0302020204030204" pitchFamily="34" charset="0"/>
                <a:cs typeface="Calibri Light" panose="020F0302020204030204" pitchFamily="34" charset="0"/>
              </a:rPr>
              <a:t>policies or behaviors that </a:t>
            </a:r>
            <a:r>
              <a:rPr lang="en-US" sz="1650" b="1" u="sng">
                <a:latin typeface="Calibri Light" panose="020F0302020204030204" pitchFamily="34" charset="0"/>
                <a:cs typeface="Calibri Light" panose="020F0302020204030204" pitchFamily="34" charset="0"/>
              </a:rPr>
              <a:t>are recommended</a:t>
            </a:r>
            <a:r>
              <a:rPr lang="en-US" sz="1650">
                <a:latin typeface="Calibri Light" panose="020F0302020204030204" pitchFamily="34" charset="0"/>
                <a:cs typeface="Calibri Light" panose="020F0302020204030204" pitchFamily="34" charset="0"/>
              </a:rPr>
              <a:t>; Recommendations are based on best practice, science, data, experience, and resources.</a:t>
            </a:r>
            <a:r>
              <a:rPr lang="en-US" sz="1650">
                <a:solidFill>
                  <a:srgbClr val="000000"/>
                </a:solidFill>
                <a:latin typeface="Calibri Light" panose="020F0302020204030204" pitchFamily="34" charset="0"/>
                <a:cs typeface="Calibri Light" panose="020F0302020204030204" pitchFamily="34" charset="0"/>
              </a:rPr>
              <a:t> </a:t>
            </a:r>
          </a:p>
        </p:txBody>
      </p:sp>
      <p:sp>
        <p:nvSpPr>
          <p:cNvPr id="5" name="TextBox 4">
            <a:extLst>
              <a:ext uri="{FF2B5EF4-FFF2-40B4-BE49-F238E27FC236}">
                <a16:creationId xmlns:a16="http://schemas.microsoft.com/office/drawing/2014/main" id="{83C93326-6427-4F0D-A76D-86875B082A74}"/>
              </a:ext>
            </a:extLst>
          </p:cNvPr>
          <p:cNvSpPr txBox="1"/>
          <p:nvPr/>
        </p:nvSpPr>
        <p:spPr>
          <a:xfrm>
            <a:off x="431515" y="4395289"/>
            <a:ext cx="8391208" cy="1869743"/>
          </a:xfrm>
          <a:prstGeom prst="rect">
            <a:avLst/>
          </a:prstGeom>
          <a:noFill/>
          <a:ln>
            <a:solidFill>
              <a:schemeClr val="accent1"/>
            </a:solidFill>
          </a:ln>
        </p:spPr>
        <p:txBody>
          <a:bodyPr wrap="square" lIns="91440" tIns="45720" rIns="91440" bIns="45720" rtlCol="0" anchor="t">
            <a:spAutoFit/>
          </a:bodyPr>
          <a:lstStyle/>
          <a:p>
            <a:r>
              <a:rPr lang="en-US" sz="1650" b="0" i="1">
                <a:solidFill>
                  <a:srgbClr val="000000"/>
                </a:solidFill>
                <a:latin typeface="Calibri Light"/>
                <a:cs typeface="Calibri Light"/>
              </a:rPr>
              <a:t>EEC Regulations and Policies are </a:t>
            </a:r>
            <a:r>
              <a:rPr lang="en-US" sz="1650" b="0" i="1" u="sng">
                <a:solidFill>
                  <a:srgbClr val="000000"/>
                </a:solidFill>
                <a:latin typeface="Calibri Light"/>
                <a:cs typeface="Calibri Light"/>
              </a:rPr>
              <a:t>requirements</a:t>
            </a:r>
            <a:r>
              <a:rPr lang="en-US" sz="1650" b="0" i="1">
                <a:solidFill>
                  <a:srgbClr val="000000"/>
                </a:solidFill>
                <a:latin typeface="Calibri Light"/>
                <a:cs typeface="Calibri Light"/>
              </a:rPr>
              <a:t>. The </a:t>
            </a:r>
            <a:r>
              <a:rPr lang="en-US" sz="1650" i="1">
                <a:solidFill>
                  <a:srgbClr val="000000"/>
                </a:solidFill>
                <a:latin typeface="Calibri Light"/>
                <a:cs typeface="Calibri Light"/>
              </a:rPr>
              <a:t>Protocols and Guidelines </a:t>
            </a:r>
            <a:r>
              <a:rPr lang="en-US" sz="1650" b="0" i="1">
                <a:solidFill>
                  <a:srgbClr val="000000"/>
                </a:solidFill>
                <a:latin typeface="Calibri Light"/>
                <a:cs typeface="Calibri Light"/>
              </a:rPr>
              <a:t>outlined throughout this document </a:t>
            </a:r>
            <a:r>
              <a:rPr lang="en-US" sz="1650" i="1">
                <a:solidFill>
                  <a:srgbClr val="000000"/>
                </a:solidFill>
                <a:latin typeface="Calibri Light"/>
                <a:cs typeface="Calibri Light"/>
              </a:rPr>
              <a:t>were developed in consultation with medical experts, the Department of Public Health and the Executive Office of Health and Human Services and are </a:t>
            </a:r>
            <a:r>
              <a:rPr lang="en-US" sz="1650" b="1" i="1" u="sng">
                <a:solidFill>
                  <a:srgbClr val="000000"/>
                </a:solidFill>
                <a:latin typeface="Calibri Light"/>
                <a:cs typeface="Calibri Light"/>
              </a:rPr>
              <a:t>strongly encouraged</a:t>
            </a:r>
            <a:r>
              <a:rPr lang="en-US" sz="1650" i="1">
                <a:solidFill>
                  <a:srgbClr val="000000"/>
                </a:solidFill>
                <a:latin typeface="Calibri Light"/>
                <a:cs typeface="Calibri Light"/>
              </a:rPr>
              <a:t>. As</a:t>
            </a:r>
            <a:r>
              <a:rPr lang="en-US" sz="1650" b="0" i="1">
                <a:solidFill>
                  <a:srgbClr val="000000"/>
                </a:solidFill>
                <a:latin typeface="Calibri Light"/>
                <a:cs typeface="Calibri Light"/>
              </a:rPr>
              <a:t> private </a:t>
            </a:r>
            <a:r>
              <a:rPr lang="en-US" sz="1650" i="1">
                <a:solidFill>
                  <a:srgbClr val="000000"/>
                </a:solidFill>
                <a:latin typeface="Calibri Light"/>
                <a:cs typeface="Calibri Light"/>
              </a:rPr>
              <a:t>entities</a:t>
            </a:r>
            <a:r>
              <a:rPr lang="en-US" sz="1650" b="0" i="1">
                <a:solidFill>
                  <a:srgbClr val="000000"/>
                </a:solidFill>
                <a:latin typeface="Calibri Light"/>
                <a:cs typeface="Calibri Light"/>
              </a:rPr>
              <a:t>, child care programs may have individual policies that differ from what is </a:t>
            </a:r>
            <a:r>
              <a:rPr lang="en-US" sz="1650" i="1">
                <a:solidFill>
                  <a:srgbClr val="000000"/>
                </a:solidFill>
                <a:latin typeface="Calibri Light"/>
                <a:cs typeface="Calibri Light"/>
              </a:rPr>
              <a:t>advised in</a:t>
            </a:r>
            <a:r>
              <a:rPr lang="en-US" sz="1650" b="0" i="1">
                <a:solidFill>
                  <a:srgbClr val="000000"/>
                </a:solidFill>
                <a:latin typeface="Calibri Light"/>
                <a:cs typeface="Calibri Light"/>
              </a:rPr>
              <a:t> this document, unless otherwise noted,</a:t>
            </a:r>
            <a:r>
              <a:rPr lang="en-US" sz="1650" i="1">
                <a:solidFill>
                  <a:srgbClr val="000000"/>
                </a:solidFill>
                <a:latin typeface="Calibri Light"/>
                <a:cs typeface="Calibri Light"/>
              </a:rPr>
              <a:t> but it is not recommended. </a:t>
            </a:r>
            <a:r>
              <a:rPr lang="en-US" sz="1650" i="1">
                <a:latin typeface="Calibri Light"/>
                <a:cs typeface="Calibri Light"/>
              </a:rPr>
              <a:t>EEC strongly discourages programs from adopting guidance that excludes children from care for periods longer than what is recommended in these protocols.  </a:t>
            </a:r>
            <a:endParaRPr lang="en-US" sz="1650">
              <a:latin typeface="Calibri Light"/>
              <a:cs typeface="Calibri Light"/>
            </a:endParaRPr>
          </a:p>
        </p:txBody>
      </p:sp>
      <p:sp>
        <p:nvSpPr>
          <p:cNvPr id="6" name="Slide Number Placeholder 2">
            <a:extLst>
              <a:ext uri="{FF2B5EF4-FFF2-40B4-BE49-F238E27FC236}">
                <a16:creationId xmlns:a16="http://schemas.microsoft.com/office/drawing/2014/main" id="{20BB4B0F-10A1-450B-81F0-005DC394482E}"/>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12</a:t>
            </a:fld>
            <a:endParaRPr lang="en-US" sz="800">
              <a:solidFill>
                <a:srgbClr val="000000"/>
              </a:solidFill>
            </a:endParaRPr>
          </a:p>
        </p:txBody>
      </p:sp>
    </p:spTree>
    <p:extLst>
      <p:ext uri="{BB962C8B-B14F-4D97-AF65-F5344CB8AC3E}">
        <p14:creationId xmlns:p14="http://schemas.microsoft.com/office/powerpoint/2010/main" val="874025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B37B9-5327-45A9-87BD-F15AA4BDA130}"/>
              </a:ext>
            </a:extLst>
          </p:cNvPr>
          <p:cNvSpPr>
            <a:spLocks noGrp="1"/>
          </p:cNvSpPr>
          <p:nvPr>
            <p:ph type="title"/>
          </p:nvPr>
        </p:nvSpPr>
        <p:spPr>
          <a:xfrm>
            <a:off x="228600" y="2810181"/>
            <a:ext cx="8686800" cy="701731"/>
          </a:xfrm>
        </p:spPr>
        <p:txBody>
          <a:bodyPr/>
          <a:lstStyle/>
          <a:p>
            <a:pPr algn="ctr"/>
            <a:r>
              <a:rPr lang="en-US">
                <a:latin typeface="Calibri Light" panose="020F0302020204030204" pitchFamily="34" charset="0"/>
                <a:cs typeface="Calibri Light" panose="020F0302020204030204" pitchFamily="34" charset="0"/>
              </a:rPr>
              <a:t>Mitigation Strategies to Prevent Forward Transmission of COVID-19</a:t>
            </a:r>
          </a:p>
        </p:txBody>
      </p:sp>
      <p:sp>
        <p:nvSpPr>
          <p:cNvPr id="3" name="Slide Number Placeholder 2">
            <a:extLst>
              <a:ext uri="{FF2B5EF4-FFF2-40B4-BE49-F238E27FC236}">
                <a16:creationId xmlns:a16="http://schemas.microsoft.com/office/drawing/2014/main" id="{9067C6B8-A94D-46AD-994B-86A46BB87513}"/>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13</a:t>
            </a:fld>
            <a:endParaRPr lang="en-US" sz="800">
              <a:solidFill>
                <a:srgbClr val="000000"/>
              </a:solidFill>
            </a:endParaRPr>
          </a:p>
        </p:txBody>
      </p:sp>
    </p:spTree>
    <p:extLst>
      <p:ext uri="{BB962C8B-B14F-4D97-AF65-F5344CB8AC3E}">
        <p14:creationId xmlns:p14="http://schemas.microsoft.com/office/powerpoint/2010/main" val="2416783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EEC Guidance for COVID-19 Mitigation, Effective 5/29/21</a:t>
            </a:r>
          </a:p>
        </p:txBody>
      </p:sp>
      <p:sp>
        <p:nvSpPr>
          <p:cNvPr id="7" name="TextBox 6">
            <a:extLst>
              <a:ext uri="{FF2B5EF4-FFF2-40B4-BE49-F238E27FC236}">
                <a16:creationId xmlns:a16="http://schemas.microsoft.com/office/drawing/2014/main" id="{19A8BDEB-A11D-49E1-9112-760B02E76682}"/>
              </a:ext>
            </a:extLst>
          </p:cNvPr>
          <p:cNvSpPr txBox="1"/>
          <p:nvPr/>
        </p:nvSpPr>
        <p:spPr>
          <a:xfrm>
            <a:off x="228600" y="1068404"/>
            <a:ext cx="8686800" cy="5355312"/>
          </a:xfrm>
          <a:prstGeom prst="rect">
            <a:avLst/>
          </a:prstGeom>
          <a:noFill/>
        </p:spPr>
        <p:txBody>
          <a:bodyPr wrap="square" rtlCol="0">
            <a:spAutoFit/>
          </a:bodyPr>
          <a:lstStyle/>
          <a:p>
            <a:r>
              <a:rPr lang="en-US">
                <a:latin typeface="Calibri Light" panose="020F0302020204030204" pitchFamily="34" charset="0"/>
                <a:cs typeface="Calibri Light" panose="020F0302020204030204" pitchFamily="34" charset="0"/>
              </a:rPr>
              <a:t>The Commonwealth of Massachusetts ended its State of Emergency on June 15, 2021 and shortly thereafter, EEC retired both the </a:t>
            </a:r>
            <a:r>
              <a:rPr lang="en-US" i="1">
                <a:latin typeface="Calibri Light" panose="020F0302020204030204" pitchFamily="34" charset="0"/>
                <a:cs typeface="Calibri Light" panose="020F0302020204030204" pitchFamily="34" charset="0"/>
              </a:rPr>
              <a:t>Minimum Requirements for Health and Safety</a:t>
            </a:r>
            <a:r>
              <a:rPr lang="en-US">
                <a:latin typeface="Calibri Light" panose="020F0302020204030204" pitchFamily="34" charset="0"/>
                <a:cs typeface="Calibri Light" panose="020F0302020204030204" pitchFamily="34" charset="0"/>
              </a:rPr>
              <a:t> and the </a:t>
            </a:r>
            <a:r>
              <a:rPr lang="en-US" i="1">
                <a:latin typeface="Calibri Light" panose="020F0302020204030204" pitchFamily="34" charset="0"/>
                <a:cs typeface="Calibri Light" panose="020F0302020204030204" pitchFamily="34" charset="0"/>
              </a:rPr>
              <a:t>COVID-19 Child Care Playbook </a:t>
            </a:r>
            <a:r>
              <a:rPr lang="en-US">
                <a:latin typeface="Calibri Light" panose="020F0302020204030204" pitchFamily="34" charset="0"/>
                <a:cs typeface="Calibri Light" panose="020F0302020204030204" pitchFamily="34" charset="0"/>
              </a:rPr>
              <a:t>and eliminated all COVID-specific requirements for child care.</a:t>
            </a:r>
          </a:p>
          <a:p>
            <a:endParaRPr lang="en-US">
              <a:latin typeface="Calibri Light" panose="020F0302020204030204" pitchFamily="34" charset="0"/>
              <a:cs typeface="Calibri Light" panose="020F0302020204030204" pitchFamily="34" charset="0"/>
            </a:endParaRPr>
          </a:p>
          <a:p>
            <a:r>
              <a:rPr lang="en-US">
                <a:latin typeface="Calibri Light" panose="020F0302020204030204" pitchFamily="34" charset="0"/>
                <a:cs typeface="Calibri Light" panose="020F0302020204030204" pitchFamily="34" charset="0"/>
              </a:rPr>
              <a:t>The Response Protocols represented in this document supplement the </a:t>
            </a:r>
            <a:r>
              <a:rPr lang="en-US" i="1">
                <a:latin typeface="Calibri Light" panose="020F0302020204030204" pitchFamily="34" charset="0"/>
                <a:cs typeface="Calibri Light" panose="020F0302020204030204" pitchFamily="34" charset="0"/>
                <a:hlinkClick r:id="rId2"/>
              </a:rPr>
              <a:t>Suggested Strategies for the Response to COVID-19 in Early Education and Care Programs</a:t>
            </a:r>
            <a:r>
              <a:rPr lang="en-US">
                <a:latin typeface="Calibri Light" panose="020F0302020204030204" pitchFamily="34" charset="0"/>
                <a:cs typeface="Calibri Light" panose="020F0302020204030204" pitchFamily="34" charset="0"/>
                <a:hlinkClick r:id="rId2"/>
              </a:rPr>
              <a:t> </a:t>
            </a:r>
            <a:r>
              <a:rPr lang="en-US">
                <a:latin typeface="Calibri Light" panose="020F0302020204030204" pitchFamily="34" charset="0"/>
                <a:cs typeface="Calibri Light" panose="020F0302020204030204" pitchFamily="34" charset="0"/>
              </a:rPr>
              <a:t>published by EEC in May 2021. These are EEC resources and recommendations, not requirements. </a:t>
            </a:r>
          </a:p>
          <a:p>
            <a:endParaRPr lang="en-US">
              <a:latin typeface="Calibri Light" panose="020F0302020204030204" pitchFamily="34" charset="0"/>
              <a:cs typeface="Calibri Light" panose="020F0302020204030204" pitchFamily="34" charset="0"/>
            </a:endParaRPr>
          </a:p>
          <a:p>
            <a:r>
              <a:rPr lang="en-US">
                <a:latin typeface="Calibri Light" panose="020F0302020204030204" pitchFamily="34" charset="0"/>
                <a:cs typeface="Calibri Light" panose="020F0302020204030204" pitchFamily="34" charset="0"/>
              </a:rPr>
              <a:t>A summary of EEC’s Suggested Strategies are listed below. Providers/educators are strongly encouraged to re-review the Suggested Strategies in its entirety to inform program policies and protocols with regards to infection control. </a:t>
            </a:r>
          </a:p>
          <a:p>
            <a:endParaRPr lang="en-US">
              <a:latin typeface="Calibri Light" panose="020F0302020204030204" pitchFamily="34" charset="0"/>
              <a:cs typeface="Calibri Light" panose="020F0302020204030204" pitchFamily="34" charset="0"/>
            </a:endParaRPr>
          </a:p>
          <a:p>
            <a:pPr marL="285750" indent="-285750">
              <a:buFontTx/>
              <a:buChar char="-"/>
            </a:pPr>
            <a:r>
              <a:rPr lang="en-US">
                <a:latin typeface="Calibri Light" panose="020F0302020204030204" pitchFamily="34" charset="0"/>
                <a:cs typeface="Calibri Light" panose="020F0302020204030204" pitchFamily="34" charset="0"/>
              </a:rPr>
              <a:t>Monitor for symptoms and stay home when sick or if exposed to a COVID-19 positive individual</a:t>
            </a:r>
          </a:p>
          <a:p>
            <a:pPr marL="285750" indent="-285750">
              <a:buFontTx/>
              <a:buChar char="-"/>
            </a:pPr>
            <a:r>
              <a:rPr lang="en-US">
                <a:latin typeface="Calibri Light" panose="020F0302020204030204" pitchFamily="34" charset="0"/>
                <a:cs typeface="Calibri Light" panose="020F0302020204030204" pitchFamily="34" charset="0"/>
              </a:rPr>
              <a:t>Have a clear, consistent visitor policy</a:t>
            </a:r>
          </a:p>
          <a:p>
            <a:pPr marL="285750" indent="-285750">
              <a:buFontTx/>
              <a:buChar char="-"/>
            </a:pPr>
            <a:r>
              <a:rPr lang="en-US">
                <a:latin typeface="Calibri Light" panose="020F0302020204030204" pitchFamily="34" charset="0"/>
                <a:cs typeface="Calibri Light" panose="020F0302020204030204" pitchFamily="34" charset="0"/>
              </a:rPr>
              <a:t>Increase ventilation and circulation of fresh air</a:t>
            </a:r>
          </a:p>
          <a:p>
            <a:pPr marL="285750" indent="-285750">
              <a:buFontTx/>
              <a:buChar char="-"/>
            </a:pPr>
            <a:r>
              <a:rPr lang="en-US">
                <a:latin typeface="Calibri Light" panose="020F0302020204030204" pitchFamily="34" charset="0"/>
                <a:cs typeface="Calibri Light" panose="020F0302020204030204" pitchFamily="34" charset="0"/>
              </a:rPr>
              <a:t>Promote physical distancing and smaller groups when indoors</a:t>
            </a:r>
          </a:p>
          <a:p>
            <a:pPr marL="285750" indent="-285750">
              <a:buFontTx/>
              <a:buChar char="-"/>
            </a:pPr>
            <a:r>
              <a:rPr lang="en-US">
                <a:latin typeface="Calibri Light" panose="020F0302020204030204" pitchFamily="34" charset="0"/>
                <a:cs typeface="Calibri Light" panose="020F0302020204030204" pitchFamily="34" charset="0"/>
              </a:rPr>
              <a:t>Promote frequent hand hygiene</a:t>
            </a:r>
          </a:p>
        </p:txBody>
      </p:sp>
      <p:sp>
        <p:nvSpPr>
          <p:cNvPr id="4" name="Slide Number Placeholder 2">
            <a:extLst>
              <a:ext uri="{FF2B5EF4-FFF2-40B4-BE49-F238E27FC236}">
                <a16:creationId xmlns:a16="http://schemas.microsoft.com/office/drawing/2014/main" id="{9C964D1C-FA8C-42D8-BB33-64776FAABC49}"/>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14</a:t>
            </a:fld>
            <a:endParaRPr lang="en-US" sz="800">
              <a:solidFill>
                <a:srgbClr val="000000"/>
              </a:solidFill>
            </a:endParaRPr>
          </a:p>
        </p:txBody>
      </p:sp>
    </p:spTree>
    <p:extLst>
      <p:ext uri="{BB962C8B-B14F-4D97-AF65-F5344CB8AC3E}">
        <p14:creationId xmlns:p14="http://schemas.microsoft.com/office/powerpoint/2010/main" val="2199287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a:xfrm>
            <a:off x="601884" y="172858"/>
            <a:ext cx="7500394" cy="701731"/>
          </a:xfrm>
        </p:spPr>
        <p:txBody>
          <a:bodyPr/>
          <a:lstStyle/>
          <a:p>
            <a:r>
              <a:rPr lang="en-US">
                <a:latin typeface="Calibri Light" panose="020F0302020204030204" pitchFamily="34" charset="0"/>
                <a:cs typeface="Calibri Light" panose="020F0302020204030204" pitchFamily="34" charset="0"/>
              </a:rPr>
              <a:t>Suggested Strategies for the Response to COVID-19 in Early Education and Care Programs </a:t>
            </a:r>
          </a:p>
        </p:txBody>
      </p:sp>
      <p:sp>
        <p:nvSpPr>
          <p:cNvPr id="7" name="TextBox 6">
            <a:extLst>
              <a:ext uri="{FF2B5EF4-FFF2-40B4-BE49-F238E27FC236}">
                <a16:creationId xmlns:a16="http://schemas.microsoft.com/office/drawing/2014/main" id="{19A8BDEB-A11D-49E1-9112-760B02E76682}"/>
              </a:ext>
            </a:extLst>
          </p:cNvPr>
          <p:cNvSpPr txBox="1"/>
          <p:nvPr/>
        </p:nvSpPr>
        <p:spPr>
          <a:xfrm>
            <a:off x="228600" y="1068404"/>
            <a:ext cx="8686800" cy="6432530"/>
          </a:xfrm>
          <a:prstGeom prst="rect">
            <a:avLst/>
          </a:prstGeom>
          <a:noFill/>
        </p:spPr>
        <p:txBody>
          <a:bodyPr wrap="square" rtlCol="0">
            <a:spAutoFit/>
          </a:bodyPr>
          <a:lstStyle/>
          <a:p>
            <a:r>
              <a:rPr lang="en-US" sz="1600" b="1" i="1">
                <a:effectLst/>
                <a:latin typeface="Calibri Light" panose="020F0302020204030204" pitchFamily="34" charset="0"/>
                <a:cs typeface="Calibri Light" panose="020F0302020204030204" pitchFamily="34" charset="0"/>
              </a:rPr>
              <a:t>1. Monitor for symptoms and stay home when sick or if exposed to a COVID-19 positive individual outside the child care setting</a:t>
            </a:r>
            <a:endParaRPr lang="en-US" sz="1600">
              <a:latin typeface="Calibri Light" panose="020F0302020204030204" pitchFamily="34" charset="0"/>
              <a:cs typeface="Calibri Light" panose="020F0302020204030204" pitchFamily="34" charset="0"/>
            </a:endParaRPr>
          </a:p>
          <a:p>
            <a:pPr algn="l"/>
            <a:r>
              <a:rPr lang="en-US" sz="1550" b="0" i="0">
                <a:effectLst/>
                <a:latin typeface="Calibri Light" panose="020F0302020204030204" pitchFamily="34" charset="0"/>
                <a:cs typeface="Calibri Light" panose="020F0302020204030204" pitchFamily="34" charset="0"/>
              </a:rPr>
              <a:t>Tips for </a:t>
            </a:r>
            <a:r>
              <a:rPr lang="en-US" sz="1550">
                <a:latin typeface="Calibri Light" panose="020F0302020204030204" pitchFamily="34" charset="0"/>
                <a:cs typeface="Calibri Light" panose="020F0302020204030204" pitchFamily="34" charset="0"/>
              </a:rPr>
              <a:t>I</a:t>
            </a:r>
            <a:r>
              <a:rPr lang="en-US" sz="1550" b="0" i="0">
                <a:effectLst/>
                <a:latin typeface="Calibri Light" panose="020F0302020204030204" pitchFamily="34" charset="0"/>
                <a:cs typeface="Calibri Light" panose="020F0302020204030204" pitchFamily="34" charset="0"/>
              </a:rPr>
              <a:t>mplementation: </a:t>
            </a:r>
          </a:p>
          <a:p>
            <a:pPr marL="285750" indent="-285750" algn="l">
              <a:buFont typeface="Arial" panose="020B0604020202020204" pitchFamily="34" charset="0"/>
              <a:buChar char="•"/>
            </a:pPr>
            <a:r>
              <a:rPr lang="en-US" sz="1550" b="0" i="0">
                <a:effectLst/>
                <a:latin typeface="Calibri Light" panose="020F0302020204030204" pitchFamily="34" charset="0"/>
                <a:cs typeface="Calibri Light" panose="020F0302020204030204" pitchFamily="34" charset="0"/>
              </a:rPr>
              <a:t>Provide information to families in their primary language to support them in conducting symptom checks each morning</a:t>
            </a:r>
          </a:p>
          <a:p>
            <a:pPr marL="285750" indent="-285750" algn="l">
              <a:buFont typeface="Arial" panose="020B0604020202020204" pitchFamily="34" charset="0"/>
              <a:buChar char="•"/>
            </a:pPr>
            <a:r>
              <a:rPr lang="en-US" sz="1550" b="0" i="0">
                <a:effectLst/>
                <a:latin typeface="Calibri Light" panose="020F0302020204030204" pitchFamily="34" charset="0"/>
                <a:cs typeface="Calibri Light" panose="020F0302020204030204" pitchFamily="34" charset="0"/>
              </a:rPr>
              <a:t>Communicate clearly to families that they should not send their children to the program if they exhibit COVID-19 symptoms or are a close contact of a COVID-19 positive individual outside of the child care setting</a:t>
            </a:r>
          </a:p>
          <a:p>
            <a:pPr marL="285750" indent="-285750" algn="l">
              <a:buFont typeface="Arial" panose="020B0604020202020204" pitchFamily="34" charset="0"/>
              <a:buChar char="•"/>
            </a:pPr>
            <a:r>
              <a:rPr lang="en-US" sz="1550" b="0" i="0">
                <a:effectLst/>
                <a:latin typeface="Calibri Light" panose="020F0302020204030204" pitchFamily="34" charset="0"/>
                <a:cs typeface="Calibri Light" panose="020F0302020204030204" pitchFamily="34" charset="0"/>
              </a:rPr>
              <a:t>Screening procedures are not required at the point of entry. However, staff should observe children throughout the day for symptoms</a:t>
            </a:r>
          </a:p>
          <a:p>
            <a:pPr marL="285750" indent="-285750" algn="l">
              <a:buFont typeface="Arial" panose="020B0604020202020204" pitchFamily="34" charset="0"/>
              <a:buChar char="•"/>
            </a:pPr>
            <a:r>
              <a:rPr lang="en-US" sz="1550" b="0" i="1">
                <a:effectLst/>
                <a:latin typeface="Calibri Light" panose="020F0302020204030204" pitchFamily="34" charset="0"/>
                <a:cs typeface="Calibri Light" panose="020F0302020204030204" pitchFamily="34" charset="0"/>
              </a:rPr>
              <a:t>Please Note: Temperature checks are not recommended as screening due to the high likelihood of potential false positive and false negative results</a:t>
            </a:r>
            <a:br>
              <a:rPr lang="en-US" sz="1550" b="0" i="0">
                <a:solidFill>
                  <a:srgbClr val="141414"/>
                </a:solidFill>
                <a:effectLst/>
                <a:latin typeface="Calibri Light" panose="020F0302020204030204" pitchFamily="34" charset="0"/>
                <a:cs typeface="Calibri Light" panose="020F0302020204030204" pitchFamily="34" charset="0"/>
              </a:rPr>
            </a:br>
            <a:r>
              <a:rPr lang="en-US" sz="1550" b="0" i="0">
                <a:solidFill>
                  <a:srgbClr val="141414"/>
                </a:solidFill>
                <a:effectLst/>
                <a:latin typeface="Calibri Light" panose="020F0302020204030204" pitchFamily="34" charset="0"/>
                <a:cs typeface="Calibri Light" panose="020F0302020204030204" pitchFamily="34" charset="0"/>
              </a:rPr>
              <a:t> </a:t>
            </a:r>
            <a:endParaRPr lang="en-US" sz="1550">
              <a:solidFill>
                <a:srgbClr val="141414"/>
              </a:solidFill>
              <a:latin typeface="Calibri Light" panose="020F0302020204030204" pitchFamily="34" charset="0"/>
              <a:cs typeface="Calibri Light" panose="020F0302020204030204" pitchFamily="34" charset="0"/>
            </a:endParaRPr>
          </a:p>
          <a:p>
            <a:r>
              <a:rPr lang="en-US" sz="1600" b="1" i="1">
                <a:solidFill>
                  <a:srgbClr val="141414"/>
                </a:solidFill>
                <a:effectLst/>
                <a:latin typeface="Calibri Light" panose="020F0302020204030204" pitchFamily="34" charset="0"/>
                <a:cs typeface="Calibri Light" panose="020F0302020204030204" pitchFamily="34" charset="0"/>
              </a:rPr>
              <a:t>2. Have a clear, consistent visitor policy</a:t>
            </a:r>
            <a:endParaRPr lang="en-US" sz="1600" b="0" i="0">
              <a:solidFill>
                <a:srgbClr val="141414"/>
              </a:solidFill>
              <a:effectLst/>
              <a:latin typeface="Calibri Light" panose="020F0302020204030204" pitchFamily="34" charset="0"/>
              <a:cs typeface="Calibri Light" panose="020F0302020204030204" pitchFamily="34" charset="0"/>
            </a:endParaRPr>
          </a:p>
          <a:p>
            <a:pPr algn="l"/>
            <a:r>
              <a:rPr lang="en-US" sz="1550" b="0" i="0">
                <a:solidFill>
                  <a:srgbClr val="141414"/>
                </a:solidFill>
                <a:effectLst/>
                <a:latin typeface="Calibri Light" panose="020F0302020204030204" pitchFamily="34" charset="0"/>
                <a:cs typeface="Calibri Light" panose="020F0302020204030204" pitchFamily="34" charset="0"/>
              </a:rPr>
              <a:t>Tips for </a:t>
            </a:r>
            <a:r>
              <a:rPr lang="en-US" sz="1550">
                <a:solidFill>
                  <a:srgbClr val="141414"/>
                </a:solidFill>
                <a:latin typeface="Calibri Light" panose="020F0302020204030204" pitchFamily="34" charset="0"/>
                <a:cs typeface="Calibri Light" panose="020F0302020204030204" pitchFamily="34" charset="0"/>
              </a:rPr>
              <a:t>I</a:t>
            </a:r>
            <a:r>
              <a:rPr lang="en-US" sz="1550" b="0" i="0">
                <a:solidFill>
                  <a:srgbClr val="141414"/>
                </a:solidFill>
                <a:effectLst/>
                <a:latin typeface="Calibri Light" panose="020F0302020204030204" pitchFamily="34" charset="0"/>
                <a:cs typeface="Calibri Light" panose="020F0302020204030204" pitchFamily="34" charset="0"/>
              </a:rPr>
              <a:t>mplementation:</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Limit non-essential visitors who are not vaccinated to the maximum extent possible</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Establish and communicate visitor policies for essential visitors, i.e. educators, vendors, parents picking up children, etc.</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Develop communications methods for regularly sharing the program’s COVID-19 related health and safety practices with families</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Develop a process for sharing the program’s COVID-19 related health and safety practices with all visitors to ensure clear expectations are set for visitors while in the program</a:t>
            </a:r>
          </a:p>
          <a:p>
            <a:endParaRPr lang="en-US" b="0" i="0">
              <a:solidFill>
                <a:srgbClr val="141414"/>
              </a:solidFill>
              <a:effectLst/>
              <a:latin typeface="Noto Sans VF"/>
            </a:endParaRPr>
          </a:p>
          <a:p>
            <a:endParaRPr lang="en-US">
              <a:solidFill>
                <a:srgbClr val="141414"/>
              </a:solidFill>
              <a:latin typeface="Noto Sans VF"/>
            </a:endParaRPr>
          </a:p>
          <a:p>
            <a:endParaRPr lang="en-US">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88945985-C4D7-4281-8D0F-9D15956DD6BC}"/>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15</a:t>
            </a:fld>
            <a:endParaRPr lang="en-US" sz="800">
              <a:solidFill>
                <a:srgbClr val="000000"/>
              </a:solidFill>
            </a:endParaRPr>
          </a:p>
        </p:txBody>
      </p:sp>
    </p:spTree>
    <p:extLst>
      <p:ext uri="{BB962C8B-B14F-4D97-AF65-F5344CB8AC3E}">
        <p14:creationId xmlns:p14="http://schemas.microsoft.com/office/powerpoint/2010/main" val="1330266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a:xfrm>
            <a:off x="523958" y="172858"/>
            <a:ext cx="7335252" cy="701731"/>
          </a:xfrm>
        </p:spPr>
        <p:txBody>
          <a:bodyPr/>
          <a:lstStyle/>
          <a:p>
            <a:r>
              <a:rPr lang="en-US">
                <a:latin typeface="Calibri Light" panose="020F0302020204030204" pitchFamily="34" charset="0"/>
                <a:cs typeface="Calibri Light" panose="020F0302020204030204" pitchFamily="34" charset="0"/>
              </a:rPr>
              <a:t>Suggested Strategies for the Response to COVID-19 in Early Education and Care Programs </a:t>
            </a:r>
          </a:p>
        </p:txBody>
      </p:sp>
      <p:sp>
        <p:nvSpPr>
          <p:cNvPr id="7" name="TextBox 6">
            <a:extLst>
              <a:ext uri="{FF2B5EF4-FFF2-40B4-BE49-F238E27FC236}">
                <a16:creationId xmlns:a16="http://schemas.microsoft.com/office/drawing/2014/main" id="{19A8BDEB-A11D-49E1-9112-760B02E76682}"/>
              </a:ext>
            </a:extLst>
          </p:cNvPr>
          <p:cNvSpPr txBox="1"/>
          <p:nvPr/>
        </p:nvSpPr>
        <p:spPr>
          <a:xfrm>
            <a:off x="439838" y="1078679"/>
            <a:ext cx="8391442" cy="4970591"/>
          </a:xfrm>
          <a:prstGeom prst="rect">
            <a:avLst/>
          </a:prstGeom>
          <a:noFill/>
        </p:spPr>
        <p:txBody>
          <a:bodyPr wrap="square" rtlCol="0">
            <a:spAutoFit/>
          </a:bodyPr>
          <a:lstStyle/>
          <a:p>
            <a:r>
              <a:rPr lang="en-US" sz="1600" b="1" i="1">
                <a:solidFill>
                  <a:srgbClr val="141414"/>
                </a:solidFill>
                <a:latin typeface="Calibri Light" panose="020F0302020204030204" pitchFamily="34" charset="0"/>
                <a:cs typeface="Calibri Light" panose="020F0302020204030204" pitchFamily="34" charset="0"/>
              </a:rPr>
              <a:t>3. </a:t>
            </a:r>
            <a:r>
              <a:rPr lang="en-US" sz="1600" b="1" i="1">
                <a:solidFill>
                  <a:srgbClr val="141414"/>
                </a:solidFill>
                <a:effectLst/>
                <a:latin typeface="Calibri Light" panose="020F0302020204030204" pitchFamily="34" charset="0"/>
                <a:cs typeface="Calibri Light" panose="020F0302020204030204" pitchFamily="34" charset="0"/>
              </a:rPr>
              <a:t>Increase ventilation and circulation of fresh air</a:t>
            </a:r>
            <a:endParaRPr lang="en-US" sz="1600">
              <a:solidFill>
                <a:srgbClr val="141414"/>
              </a:solidFill>
              <a:latin typeface="Calibri Light" panose="020F0302020204030204" pitchFamily="34" charset="0"/>
              <a:cs typeface="Calibri Light" panose="020F0302020204030204" pitchFamily="34" charset="0"/>
            </a:endParaRPr>
          </a:p>
          <a:p>
            <a:pPr algn="l"/>
            <a:r>
              <a:rPr lang="en-US" sz="1550" b="0" i="0">
                <a:solidFill>
                  <a:srgbClr val="141414"/>
                </a:solidFill>
                <a:effectLst/>
                <a:latin typeface="Calibri Light" panose="020F0302020204030204" pitchFamily="34" charset="0"/>
                <a:cs typeface="Calibri Light" panose="020F0302020204030204" pitchFamily="34" charset="0"/>
              </a:rPr>
              <a:t>Tips for implementation:</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Open windows and doors to increase the outdoor air coming in, where safe to do so</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Use a high-efficiency particulate air (HEPA) fan/filtration system in places where no fresh air circulation is possible</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Adjust HVAC systems to increase total airflow to occupied spaces, when possible</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Use child-safe exhaust fans by an open window to move air from inside to outside</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Hold activities outside as much as possible, where safe to do so</a:t>
            </a:r>
          </a:p>
          <a:p>
            <a:pPr marL="285750" indent="-285750" algn="l">
              <a:buFont typeface="Arial" panose="020B0604020202020204" pitchFamily="34" charset="0"/>
              <a:buChar char="•"/>
            </a:pPr>
            <a:r>
              <a:rPr lang="en-US" sz="1550" b="0" i="0" u="none" strike="noStrike">
                <a:solidFill>
                  <a:srgbClr val="14558F"/>
                </a:solidFill>
                <a:effectLst/>
                <a:latin typeface="Calibri Light" panose="020F0302020204030204" pitchFamily="34" charset="0"/>
                <a:cs typeface="Calibri Light" panose="020F0302020204030204" pitchFamily="34" charset="0"/>
                <a:hlinkClick r:id="rId2"/>
              </a:rPr>
              <a:t>See CDC guidance related to ventilation in schools and childcare programs</a:t>
            </a:r>
            <a:endParaRPr lang="en-US" sz="1550" b="0" i="0">
              <a:solidFill>
                <a:srgbClr val="141414"/>
              </a:solidFill>
              <a:effectLst/>
              <a:latin typeface="Calibri Light" panose="020F0302020204030204" pitchFamily="34" charset="0"/>
              <a:cs typeface="Calibri Light" panose="020F0302020204030204" pitchFamily="34" charset="0"/>
            </a:endParaRPr>
          </a:p>
          <a:p>
            <a:endParaRPr lang="en-US" sz="1600">
              <a:solidFill>
                <a:srgbClr val="141414"/>
              </a:solidFill>
              <a:latin typeface="Calibri Light" panose="020F0302020204030204" pitchFamily="34" charset="0"/>
              <a:cs typeface="Calibri Light" panose="020F0302020204030204" pitchFamily="34" charset="0"/>
            </a:endParaRPr>
          </a:p>
          <a:p>
            <a:r>
              <a:rPr lang="en-US" sz="1600" b="1" i="1">
                <a:solidFill>
                  <a:srgbClr val="141414"/>
                </a:solidFill>
                <a:effectLst/>
                <a:latin typeface="Calibri Light" panose="020F0302020204030204" pitchFamily="34" charset="0"/>
                <a:cs typeface="Calibri Light" panose="020F0302020204030204" pitchFamily="34" charset="0"/>
              </a:rPr>
              <a:t>4. Promote physical distancing and smaller groups when indoors</a:t>
            </a:r>
            <a:endParaRPr lang="en-US" sz="1600" b="0" i="0">
              <a:solidFill>
                <a:srgbClr val="141414"/>
              </a:solidFill>
              <a:effectLst/>
              <a:latin typeface="Calibri Light" panose="020F0302020204030204" pitchFamily="34" charset="0"/>
              <a:cs typeface="Calibri Light" panose="020F0302020204030204" pitchFamily="34" charset="0"/>
            </a:endParaRPr>
          </a:p>
          <a:p>
            <a:pPr algn="l"/>
            <a:r>
              <a:rPr lang="en-US" sz="1550" b="0" i="0">
                <a:solidFill>
                  <a:srgbClr val="141414"/>
                </a:solidFill>
                <a:effectLst/>
                <a:latin typeface="Calibri Light" panose="020F0302020204030204" pitchFamily="34" charset="0"/>
                <a:cs typeface="Calibri Light" panose="020F0302020204030204" pitchFamily="34" charset="0"/>
              </a:rPr>
              <a:t>Tips for </a:t>
            </a:r>
            <a:r>
              <a:rPr lang="en-US" sz="1550">
                <a:solidFill>
                  <a:srgbClr val="141414"/>
                </a:solidFill>
                <a:latin typeface="Calibri Light" panose="020F0302020204030204" pitchFamily="34" charset="0"/>
                <a:cs typeface="Calibri Light" panose="020F0302020204030204" pitchFamily="34" charset="0"/>
              </a:rPr>
              <a:t>I</a:t>
            </a:r>
            <a:r>
              <a:rPr lang="en-US" sz="1550" b="0" i="0">
                <a:solidFill>
                  <a:srgbClr val="141414"/>
                </a:solidFill>
                <a:effectLst/>
                <a:latin typeface="Calibri Light" panose="020F0302020204030204" pitchFamily="34" charset="0"/>
                <a:cs typeface="Calibri Light" panose="020F0302020204030204" pitchFamily="34" charset="0"/>
              </a:rPr>
              <a:t>mplementation:</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Arrange indoor space and create routines to promote a minimum of 3 feet of distance</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Arrange indoor space (e.g. blocking off chairs) and create routines to promote a minimum of 6 feet of distance during certain times with increased risk of transmissions, e.g. nap or meal times.</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Assign children and adults to stable, discrete groups, as much as possible</a:t>
            </a:r>
          </a:p>
          <a:p>
            <a:pPr marL="285750" indent="-285750" algn="l">
              <a:buFont typeface="Arial" panose="020B0604020202020204" pitchFamily="34" charset="0"/>
              <a:buChar char="•"/>
            </a:pPr>
            <a:r>
              <a:rPr lang="en-US" sz="1550" b="0" i="0">
                <a:solidFill>
                  <a:srgbClr val="141414"/>
                </a:solidFill>
                <a:effectLst/>
                <a:latin typeface="Calibri Light" panose="020F0302020204030204" pitchFamily="34" charset="0"/>
                <a:cs typeface="Calibri Light" panose="020F0302020204030204" pitchFamily="34" charset="0"/>
              </a:rPr>
              <a:t>Use fully vaccinated adults to serve as “floating” staff between groups</a:t>
            </a:r>
          </a:p>
          <a:p>
            <a:endParaRPr lang="en-US" sz="1600">
              <a:solidFill>
                <a:srgbClr val="141414"/>
              </a:solidFill>
              <a:latin typeface="Noto Sans VF"/>
            </a:endParaRPr>
          </a:p>
          <a:p>
            <a:endParaRPr lang="en-US" b="0" i="0">
              <a:solidFill>
                <a:srgbClr val="141414"/>
              </a:solidFill>
              <a:effectLst/>
              <a:latin typeface="Noto Sans VF"/>
            </a:endParaRPr>
          </a:p>
          <a:p>
            <a:endParaRPr lang="en-US">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D85781E9-5E21-4931-8DF4-4E58CBBAEE61}"/>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16</a:t>
            </a:fld>
            <a:endParaRPr lang="en-US" sz="800">
              <a:solidFill>
                <a:srgbClr val="000000"/>
              </a:solidFill>
            </a:endParaRPr>
          </a:p>
        </p:txBody>
      </p:sp>
    </p:spTree>
    <p:extLst>
      <p:ext uri="{BB962C8B-B14F-4D97-AF65-F5344CB8AC3E}">
        <p14:creationId xmlns:p14="http://schemas.microsoft.com/office/powerpoint/2010/main" val="3147507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Suggested Strategies for the Response to COVID-19 in Early Education and Care Programs </a:t>
            </a:r>
          </a:p>
        </p:txBody>
      </p:sp>
      <p:sp>
        <p:nvSpPr>
          <p:cNvPr id="7" name="TextBox 6">
            <a:extLst>
              <a:ext uri="{FF2B5EF4-FFF2-40B4-BE49-F238E27FC236}">
                <a16:creationId xmlns:a16="http://schemas.microsoft.com/office/drawing/2014/main" id="{19A8BDEB-A11D-49E1-9112-760B02E76682}"/>
              </a:ext>
            </a:extLst>
          </p:cNvPr>
          <p:cNvSpPr txBox="1"/>
          <p:nvPr/>
        </p:nvSpPr>
        <p:spPr>
          <a:xfrm>
            <a:off x="492338" y="1001593"/>
            <a:ext cx="8159323" cy="6201698"/>
          </a:xfrm>
          <a:prstGeom prst="rect">
            <a:avLst/>
          </a:prstGeom>
          <a:noFill/>
        </p:spPr>
        <p:txBody>
          <a:bodyPr wrap="square" rtlCol="0">
            <a:spAutoFit/>
          </a:bodyPr>
          <a:lstStyle/>
          <a:p>
            <a:r>
              <a:rPr lang="en-US" sz="1600" b="1" i="1" dirty="0">
                <a:solidFill>
                  <a:srgbClr val="141414"/>
                </a:solidFill>
                <a:effectLst/>
                <a:latin typeface="Calibri Light" panose="020F0302020204030204" pitchFamily="34" charset="0"/>
                <a:cs typeface="Calibri Light" panose="020F0302020204030204" pitchFamily="34" charset="0"/>
              </a:rPr>
              <a:t>5. Promote frequent hand hygiene</a:t>
            </a:r>
          </a:p>
          <a:p>
            <a:pPr algn="l"/>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Establish hand washing stations at strategic locations throughout the program space</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Post signage that uses pictures and is displayed at children’s eye level to encourage hand washing, mask-wearing, and physical distancing</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Regularly review with children how to wash hands, wear masks and physically distance safely and effectively</a:t>
            </a:r>
          </a:p>
          <a:p>
            <a:endParaRPr lang="en-US" b="1" i="1" dirty="0">
              <a:solidFill>
                <a:srgbClr val="141414"/>
              </a:solidFill>
              <a:latin typeface="Noto Sans VF"/>
            </a:endParaRPr>
          </a:p>
          <a:p>
            <a:r>
              <a:rPr lang="en-US" sz="1600" b="1" i="1" dirty="0">
                <a:solidFill>
                  <a:srgbClr val="141414"/>
                </a:solidFill>
                <a:effectLst/>
                <a:latin typeface="Calibri Light" panose="020F0302020204030204" pitchFamily="34" charset="0"/>
                <a:cs typeface="Calibri Light" panose="020F0302020204030204" pitchFamily="34" charset="0"/>
              </a:rPr>
              <a:t>6. Isolate sick or symptomatic individual</a:t>
            </a:r>
          </a:p>
          <a:p>
            <a:pPr algn="l"/>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Designate a space for the isolation of sick or symptomatic individuals until they can leave the program </a:t>
            </a:r>
            <a:r>
              <a:rPr lang="en-US" sz="1550" b="0" i="0" dirty="0">
                <a:effectLst/>
                <a:latin typeface="Calibri Light" panose="020F0302020204030204" pitchFamily="34" charset="0"/>
                <a:cs typeface="Calibri Light" panose="020F0302020204030204" pitchFamily="34" charset="0"/>
              </a:rPr>
              <a:t>or take a rapid antigen test</a:t>
            </a:r>
          </a:p>
          <a:p>
            <a:pPr marL="285750" indent="-285750" algn="l">
              <a:buFont typeface="Arial" panose="020B0604020202020204" pitchFamily="34" charset="0"/>
              <a:buChar char="•"/>
            </a:pPr>
            <a:r>
              <a:rPr lang="en-US" sz="1550" dirty="0">
                <a:solidFill>
                  <a:srgbClr val="141414"/>
                </a:solidFill>
                <a:latin typeface="Calibri Light" panose="020F0302020204030204" pitchFamily="34" charset="0"/>
                <a:cs typeface="Calibri Light" panose="020F0302020204030204" pitchFamily="34" charset="0"/>
              </a:rPr>
              <a:t>I</a:t>
            </a:r>
            <a:r>
              <a:rPr lang="en-US" sz="1550" b="0" i="0" dirty="0">
                <a:solidFill>
                  <a:srgbClr val="141414"/>
                </a:solidFill>
                <a:effectLst/>
                <a:latin typeface="Calibri Light" panose="020F0302020204030204" pitchFamily="34" charset="0"/>
                <a:cs typeface="Calibri Light" panose="020F0302020204030204" pitchFamily="34" charset="0"/>
              </a:rPr>
              <a:t>dentify a person responsible for regularly reviewing </a:t>
            </a:r>
            <a:r>
              <a:rPr lang="en-US" sz="1550" dirty="0">
                <a:solidFill>
                  <a:srgbClr val="141414"/>
                </a:solidFill>
                <a:latin typeface="Calibri Light" panose="020F0302020204030204" pitchFamily="34" charset="0"/>
                <a:cs typeface="Calibri Light" panose="020F0302020204030204" pitchFamily="34" charset="0"/>
              </a:rPr>
              <a:t>EEC’s COVID-19 Mitigation Protocols and Guidelines </a:t>
            </a:r>
            <a:r>
              <a:rPr lang="en-US" sz="1550" b="0" i="0" dirty="0">
                <a:solidFill>
                  <a:srgbClr val="141414"/>
                </a:solidFill>
                <a:effectLst/>
                <a:latin typeface="Calibri Light" panose="020F0302020204030204" pitchFamily="34" charset="0"/>
                <a:cs typeface="Calibri Light" panose="020F0302020204030204" pitchFamily="34" charset="0"/>
              </a:rPr>
              <a:t>and identifying updates that need to be addressed</a:t>
            </a:r>
            <a:br>
              <a:rPr lang="en-US" sz="1600" b="0" i="0" dirty="0">
                <a:solidFill>
                  <a:srgbClr val="141414"/>
                </a:solidFill>
                <a:effectLst/>
                <a:latin typeface="Calibri Light" panose="020F0302020204030204" pitchFamily="34" charset="0"/>
                <a:cs typeface="Calibri Light" panose="020F0302020204030204" pitchFamily="34" charset="0"/>
              </a:rPr>
            </a:br>
            <a:r>
              <a:rPr lang="en-US" sz="1600" b="0" i="0" dirty="0">
                <a:solidFill>
                  <a:srgbClr val="141414"/>
                </a:solidFill>
                <a:effectLst/>
                <a:latin typeface="Calibri Light" panose="020F0302020204030204" pitchFamily="34" charset="0"/>
                <a:cs typeface="Calibri Light" panose="020F0302020204030204" pitchFamily="34" charset="0"/>
              </a:rPr>
              <a:t> </a:t>
            </a:r>
            <a:endParaRPr lang="en-US" sz="1600" dirty="0">
              <a:solidFill>
                <a:srgbClr val="141414"/>
              </a:solidFill>
              <a:latin typeface="Calibri Light" panose="020F0302020204030204" pitchFamily="34" charset="0"/>
              <a:cs typeface="Calibri Light" panose="020F0302020204030204" pitchFamily="34" charset="0"/>
            </a:endParaRPr>
          </a:p>
          <a:p>
            <a:r>
              <a:rPr lang="en-US" sz="1600" b="1" i="1" dirty="0">
                <a:solidFill>
                  <a:srgbClr val="141414"/>
                </a:solidFill>
                <a:effectLst/>
                <a:latin typeface="Calibri Light" panose="020F0302020204030204" pitchFamily="34" charset="0"/>
                <a:cs typeface="Calibri Light" panose="020F0302020204030204" pitchFamily="34" charset="0"/>
              </a:rPr>
              <a:t>7. Continue routine and targeted cleaning practices</a:t>
            </a:r>
          </a:p>
          <a:p>
            <a:pPr algn="l"/>
            <a:r>
              <a:rPr lang="en-US" sz="1550" b="0" i="0" dirty="0">
                <a:solidFill>
                  <a:srgbClr val="141414"/>
                </a:solidFill>
                <a:effectLst/>
                <a:latin typeface="Calibri Light" panose="020F0302020204030204" pitchFamily="34" charset="0"/>
                <a:cs typeface="Calibri Light" panose="020F0302020204030204" pitchFamily="34" charset="0"/>
              </a:rPr>
              <a:t>Tips for </a:t>
            </a:r>
            <a:r>
              <a:rPr lang="en-US" sz="1550" dirty="0">
                <a:solidFill>
                  <a:srgbClr val="141414"/>
                </a:solidFill>
                <a:latin typeface="Calibri Light" panose="020F0302020204030204" pitchFamily="34" charset="0"/>
                <a:cs typeface="Calibri Light" panose="020F0302020204030204" pitchFamily="34" charset="0"/>
              </a:rPr>
              <a:t>I</a:t>
            </a:r>
            <a:r>
              <a:rPr lang="en-US" sz="1550" b="0" i="0" dirty="0">
                <a:solidFill>
                  <a:srgbClr val="141414"/>
                </a:solidFill>
                <a:effectLst/>
                <a:latin typeface="Calibri Light" panose="020F0302020204030204" pitchFamily="34" charset="0"/>
                <a:cs typeface="Calibri Light" panose="020F0302020204030204" pitchFamily="34" charset="0"/>
              </a:rPr>
              <a:t>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Clean high touch surfaces (door handles, bus seats, drinking fountains) and shared objects within the program and on program transport vehicles once a day</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When illness is confirmed, increase targeted cleaning and disinfection of high touch surfaces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Ensure disinfecting products used are on the list of EPA-approved products for use against COVID-19</a:t>
            </a:r>
            <a:br>
              <a:rPr lang="en-US" sz="1550" b="0" i="0" dirty="0">
                <a:solidFill>
                  <a:srgbClr val="141414"/>
                </a:solidFill>
                <a:effectLst/>
                <a:latin typeface="Calibri Light" panose="020F0302020204030204" pitchFamily="34" charset="0"/>
                <a:cs typeface="Calibri Light" panose="020F0302020204030204" pitchFamily="34" charset="0"/>
              </a:rPr>
            </a:br>
            <a:r>
              <a:rPr lang="en-US" sz="1550" b="0" i="0" dirty="0">
                <a:solidFill>
                  <a:srgbClr val="141414"/>
                </a:solidFill>
                <a:effectLst/>
                <a:latin typeface="Calibri Light" panose="020F0302020204030204" pitchFamily="34" charset="0"/>
                <a:cs typeface="Calibri Light" panose="020F0302020204030204" pitchFamily="34" charset="0"/>
              </a:rPr>
              <a:t> </a:t>
            </a:r>
          </a:p>
          <a:p>
            <a:endParaRPr lang="en-US" b="0" i="0" dirty="0">
              <a:solidFill>
                <a:srgbClr val="141414"/>
              </a:solidFill>
              <a:effectLst/>
              <a:latin typeface="Noto Sans VF"/>
            </a:endParaRPr>
          </a:p>
          <a:p>
            <a:endParaRPr lang="en-US"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7D2EABB6-A3C2-4E3C-8700-C9CF7B8DB71C}"/>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17</a:t>
            </a:fld>
            <a:endParaRPr lang="en-US" sz="800">
              <a:solidFill>
                <a:srgbClr val="000000"/>
              </a:solidFill>
            </a:endParaRPr>
          </a:p>
        </p:txBody>
      </p:sp>
    </p:spTree>
    <p:extLst>
      <p:ext uri="{BB962C8B-B14F-4D97-AF65-F5344CB8AC3E}">
        <p14:creationId xmlns:p14="http://schemas.microsoft.com/office/powerpoint/2010/main" val="1950803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Suggested Strategies for the Response to COVID-19 in Early Education and Care Programs </a:t>
            </a:r>
          </a:p>
        </p:txBody>
      </p:sp>
      <p:sp>
        <p:nvSpPr>
          <p:cNvPr id="7" name="TextBox 6">
            <a:extLst>
              <a:ext uri="{FF2B5EF4-FFF2-40B4-BE49-F238E27FC236}">
                <a16:creationId xmlns:a16="http://schemas.microsoft.com/office/drawing/2014/main" id="{19A8BDEB-A11D-49E1-9112-760B02E76682}"/>
              </a:ext>
            </a:extLst>
          </p:cNvPr>
          <p:cNvSpPr txBox="1"/>
          <p:nvPr/>
        </p:nvSpPr>
        <p:spPr>
          <a:xfrm>
            <a:off x="324920" y="986210"/>
            <a:ext cx="8494160" cy="8525411"/>
          </a:xfrm>
          <a:prstGeom prst="rect">
            <a:avLst/>
          </a:prstGeom>
          <a:noFill/>
        </p:spPr>
        <p:txBody>
          <a:bodyPr wrap="square" numCol="2" rtlCol="0">
            <a:spAutoFit/>
          </a:bodyPr>
          <a:lstStyle/>
          <a:p>
            <a:r>
              <a:rPr lang="en-US" sz="1600" b="1" i="1" dirty="0">
                <a:solidFill>
                  <a:srgbClr val="141414"/>
                </a:solidFill>
                <a:effectLst/>
                <a:latin typeface="Calibri Light" panose="020F0302020204030204" pitchFamily="34" charset="0"/>
                <a:cs typeface="Calibri Light" panose="020F0302020204030204" pitchFamily="34" charset="0"/>
              </a:rPr>
              <a:t>8. Modify health and safety practices for special  populations</a:t>
            </a:r>
          </a:p>
          <a:p>
            <a:pPr algn="l"/>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Provide appropriate and adequate PPE for staff working with children requiring hands-on assistance for routine care activities, including toileting, diapering, feeding, washing, or dressing, and other direct contact activities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Provide additional staff, developmentally appropriate guidance, and additional accommodations for children with special needs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Review and update individualized health care plans regularly to incorporate any necessary modifications that may be needed due to changing COVID-19 protocols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Facilitate the safe in-person delivery of support services or prepare the space and equipment to enable the delivery of virtual support services</a:t>
            </a:r>
          </a:p>
          <a:p>
            <a:pPr marL="285750" indent="-285750" algn="l">
              <a:buFont typeface="Arial" panose="020B0604020202020204" pitchFamily="34" charset="0"/>
              <a:buChar char="•"/>
            </a:pPr>
            <a:r>
              <a:rPr lang="en-US" sz="1550" dirty="0">
                <a:solidFill>
                  <a:srgbClr val="141414"/>
                </a:solidFill>
                <a:latin typeface="Calibri Light" panose="020F0302020204030204" pitchFamily="34" charset="0"/>
                <a:cs typeface="Calibri Light" panose="020F0302020204030204" pitchFamily="34" charset="0"/>
              </a:rPr>
              <a:t>C</a:t>
            </a:r>
            <a:r>
              <a:rPr lang="en-US" sz="1550" b="0" i="0" dirty="0">
                <a:solidFill>
                  <a:srgbClr val="141414"/>
                </a:solidFill>
                <a:effectLst/>
                <a:latin typeface="Calibri Light" panose="020F0302020204030204" pitchFamily="34" charset="0"/>
                <a:cs typeface="Calibri Light" panose="020F0302020204030204" pitchFamily="34" charset="0"/>
              </a:rPr>
              <a:t>oordinate and communicate program policies with support service providers who work with children enrolled in the program</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Work with adults and children with high-risk factors to ensure they are protected and able to participate</a:t>
            </a: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endParaRPr lang="en-US" sz="1600" b="1" i="1" dirty="0">
              <a:solidFill>
                <a:srgbClr val="141414"/>
              </a:solidFill>
              <a:effectLst/>
              <a:latin typeface="Calibri Light" panose="020F0302020204030204" pitchFamily="34" charset="0"/>
              <a:cs typeface="Calibri Light" panose="020F0302020204030204" pitchFamily="34" charset="0"/>
            </a:endParaRPr>
          </a:p>
          <a:p>
            <a:pPr lvl="1"/>
            <a:r>
              <a:rPr lang="en-US" sz="1600" b="1" i="1" dirty="0">
                <a:solidFill>
                  <a:srgbClr val="141414"/>
                </a:solidFill>
                <a:effectLst/>
                <a:latin typeface="Calibri Light" panose="020F0302020204030204" pitchFamily="34" charset="0"/>
                <a:cs typeface="Calibri Light" panose="020F0302020204030204" pitchFamily="34" charset="0"/>
              </a:rPr>
              <a:t>9. Track community risk</a:t>
            </a:r>
          </a:p>
          <a:p>
            <a:pPr lvl="1"/>
            <a:r>
              <a:rPr lang="en-US" sz="1550" b="0" i="0" dirty="0">
                <a:solidFill>
                  <a:srgbClr val="141414"/>
                </a:solidFill>
                <a:effectLst/>
                <a:latin typeface="Calibri Light" panose="020F0302020204030204" pitchFamily="34" charset="0"/>
                <a:cs typeface="Calibri Light" panose="020F0302020204030204" pitchFamily="34" charset="0"/>
              </a:rPr>
              <a:t>Tips for implementation: </a:t>
            </a:r>
          </a:p>
          <a:p>
            <a:pPr marL="742950" lvl="1" indent="-285750">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If COVID-19 rates continue to fall across communities, consider adjusting your policies to allow for more flexibility</a:t>
            </a:r>
          </a:p>
          <a:p>
            <a:pPr marL="742950" lvl="1" indent="-285750">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Assign a staff person to be responsible for communicating with families, staff, and EEC regarding closures and absences related to COVID-19 quarantine or potential spread</a:t>
            </a:r>
          </a:p>
          <a:p>
            <a:pPr lvl="1">
              <a:buFont typeface="Arial" panose="020B0604020202020204" pitchFamily="34" charset="0"/>
              <a:buChar char="•"/>
            </a:pPr>
            <a:endParaRPr lang="en-US" sz="1600" dirty="0">
              <a:solidFill>
                <a:srgbClr val="141414"/>
              </a:solidFill>
              <a:latin typeface="Calibri Light" panose="020F0302020204030204" pitchFamily="34" charset="0"/>
              <a:cs typeface="Calibri Light" panose="020F0302020204030204" pitchFamily="34" charset="0"/>
            </a:endParaRPr>
          </a:p>
          <a:p>
            <a:pPr lvl="1"/>
            <a:r>
              <a:rPr lang="en-US" sz="1600" b="1" i="1" dirty="0">
                <a:solidFill>
                  <a:srgbClr val="141414"/>
                </a:solidFill>
                <a:effectLst/>
                <a:latin typeface="Calibri Light" panose="020F0302020204030204" pitchFamily="34" charset="0"/>
                <a:cs typeface="Calibri Light" panose="020F0302020204030204" pitchFamily="34" charset="0"/>
              </a:rPr>
              <a:t>10. Use EEC’s Testing for Child Care Program options</a:t>
            </a:r>
            <a:br>
              <a:rPr lang="en-US" sz="1600" b="0" i="0" dirty="0">
                <a:solidFill>
                  <a:srgbClr val="141414"/>
                </a:solidFill>
                <a:effectLst/>
                <a:latin typeface="Calibri Light" panose="020F0302020204030204" pitchFamily="34" charset="0"/>
                <a:cs typeface="Calibri Light" panose="020F0302020204030204" pitchFamily="34" charset="0"/>
              </a:rPr>
            </a:br>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742950" lvl="1" indent="-285750">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Designate a staff person to be responsible for regularly reviewing EEC’s guidance</a:t>
            </a:r>
          </a:p>
          <a:p>
            <a:pPr marL="742950" lvl="1" indent="-285750">
              <a:buFont typeface="Arial" panose="020B0604020202020204" pitchFamily="34" charset="0"/>
              <a:buChar char="•"/>
            </a:pPr>
            <a:r>
              <a:rPr lang="en-US" sz="1550" dirty="0">
                <a:solidFill>
                  <a:srgbClr val="141414"/>
                </a:solidFill>
                <a:latin typeface="Calibri Light" panose="020F0302020204030204" pitchFamily="34" charset="0"/>
                <a:cs typeface="Calibri Light" panose="020F0302020204030204" pitchFamily="34" charset="0"/>
              </a:rPr>
              <a:t>Sign up with Neighborhood Villages to receive access to free tests</a:t>
            </a:r>
            <a:endParaRPr lang="en-US" sz="1600" b="0" i="0" dirty="0">
              <a:solidFill>
                <a:srgbClr val="141414"/>
              </a:solidFill>
              <a:effectLst/>
              <a:latin typeface="Calibri Light" panose="020F0302020204030204" pitchFamily="34" charset="0"/>
              <a:cs typeface="Calibri Light" panose="020F0302020204030204" pitchFamily="34" charset="0"/>
            </a:endParaRPr>
          </a:p>
          <a:p>
            <a:endParaRPr lang="en-US"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F1EF596A-9989-4F5C-B1AE-4DB74C07BA91}"/>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18</a:t>
            </a:fld>
            <a:endParaRPr lang="en-US" sz="800">
              <a:solidFill>
                <a:srgbClr val="000000"/>
              </a:solidFill>
            </a:endParaRPr>
          </a:p>
        </p:txBody>
      </p:sp>
    </p:spTree>
    <p:extLst>
      <p:ext uri="{BB962C8B-B14F-4D97-AF65-F5344CB8AC3E}">
        <p14:creationId xmlns:p14="http://schemas.microsoft.com/office/powerpoint/2010/main" val="2379835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5C437-0E5C-4FE2-8590-A336194AA4C3}"/>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Mask Wearing </a:t>
            </a:r>
          </a:p>
        </p:txBody>
      </p:sp>
      <p:sp>
        <p:nvSpPr>
          <p:cNvPr id="3" name="Content Placeholder 2">
            <a:extLst>
              <a:ext uri="{FF2B5EF4-FFF2-40B4-BE49-F238E27FC236}">
                <a16:creationId xmlns:a16="http://schemas.microsoft.com/office/drawing/2014/main" id="{EC15B990-394F-4F06-A452-6FF4A383AE73}"/>
              </a:ext>
            </a:extLst>
          </p:cNvPr>
          <p:cNvSpPr>
            <a:spLocks noGrp="1"/>
          </p:cNvSpPr>
          <p:nvPr>
            <p:ph idx="1"/>
          </p:nvPr>
        </p:nvSpPr>
        <p:spPr>
          <a:xfrm>
            <a:off x="228600" y="1037822"/>
            <a:ext cx="8686800" cy="5647320"/>
          </a:xfrm>
        </p:spPr>
        <p:txBody>
          <a:bodyPr/>
          <a:lstStyle/>
          <a:p>
            <a:pPr marL="0" indent="0">
              <a:buNone/>
            </a:pPr>
            <a:r>
              <a:rPr lang="en-US" sz="1600" b="0" dirty="0">
                <a:effectLst/>
                <a:latin typeface="Calibri Light" panose="020F0302020204030204" pitchFamily="34" charset="0"/>
                <a:ea typeface="Times New Roman" panose="02020603050405020304" pitchFamily="18" charset="0"/>
                <a:cs typeface="Calibri Light" panose="020F0302020204030204" pitchFamily="34" charset="0"/>
              </a:rPr>
              <a:t>Effective February 28</a:t>
            </a:r>
            <a:r>
              <a:rPr lang="en-US" sz="1600" b="0" baseline="30000" dirty="0">
                <a:effectLst/>
                <a:latin typeface="Calibri Light" panose="020F0302020204030204" pitchFamily="34" charset="0"/>
                <a:ea typeface="Times New Roman" panose="02020603050405020304" pitchFamily="18" charset="0"/>
                <a:cs typeface="Calibri Light" panose="020F0302020204030204" pitchFamily="34" charset="0"/>
              </a:rPr>
              <a:t>th</a:t>
            </a:r>
            <a:r>
              <a:rPr lang="en-US" sz="1600" b="0" dirty="0">
                <a:effectLst/>
                <a:latin typeface="Calibri Light" panose="020F0302020204030204" pitchFamily="34" charset="0"/>
                <a:ea typeface="Times New Roman" panose="02020603050405020304" pitchFamily="18" charset="0"/>
                <a:cs typeface="Calibri Light" panose="020F0302020204030204" pitchFamily="34" charset="0"/>
              </a:rPr>
              <a:t>, the Commonwealth will discontinue its statewide mask mandate for all EEC-licensed and funded programs. </a:t>
            </a:r>
            <a:r>
              <a:rPr lang="en-US" sz="1600" b="0" dirty="0">
                <a:latin typeface="Calibri Light" panose="020F0302020204030204" pitchFamily="34" charset="0"/>
                <a:cs typeface="Calibri Light" panose="020F0302020204030204" pitchFamily="34" charset="0"/>
              </a:rPr>
              <a:t>Programs should refer to their local boards of health or municipality to determine if there is any  indoor mask mandate in place that applies to child care facilities. </a:t>
            </a:r>
          </a:p>
          <a:p>
            <a:pPr marL="0" indent="0">
              <a:buNone/>
            </a:pPr>
            <a:r>
              <a:rPr lang="en-US" sz="1600" dirty="0">
                <a:solidFill>
                  <a:srgbClr val="222222"/>
                </a:solidFill>
                <a:effectLst/>
                <a:latin typeface="Calibri Light" panose="020F0302020204030204" pitchFamily="34" charset="0"/>
                <a:ea typeface="Times New Roman" panose="02020603050405020304" pitchFamily="18" charset="0"/>
                <a:cs typeface="Calibri Light" panose="020F0302020204030204" pitchFamily="34" charset="0"/>
              </a:rPr>
              <a:t>As always, any individual who wishes to continue to mask, including those who face higher risk from COVID-19, should be supported in that choice.  </a:t>
            </a:r>
          </a:p>
          <a:p>
            <a:pPr marL="0" indent="0">
              <a:buNone/>
            </a:pPr>
            <a:r>
              <a:rPr lang="en-US" sz="1600" b="0" dirty="0">
                <a:latin typeface="Calibri Light" panose="020F0302020204030204" pitchFamily="34" charset="0"/>
                <a:cs typeface="Calibri Light" panose="020F0302020204030204" pitchFamily="34" charset="0"/>
              </a:rPr>
              <a:t>By federal public health order, all children over the age of two and staff are required to wear masks on child care transportation at this time. This order does not apply to those with a disability who cannot wear a mask or cannot safely wear a mask, because of a disability as defined by the Americans with Disabilities Act (42 U.S.C. 12101 er seq.) </a:t>
            </a:r>
          </a:p>
          <a:p>
            <a:pPr marL="0" indent="0">
              <a:buNone/>
            </a:pPr>
            <a:r>
              <a:rPr lang="en-US" sz="1600" b="0" dirty="0">
                <a:latin typeface="Calibri Light" panose="020F0302020204030204" pitchFamily="34" charset="0"/>
                <a:cs typeface="Calibri Light" panose="020F0302020204030204" pitchFamily="34" charset="0"/>
              </a:rPr>
              <a:t>While there is no longer a statewide mask requirement, programs may develop policies for their facilities. EEC strongly discourages programs from adopting more stringent policies than those recommended by EEC. A program’s policies must be reflected in the program’s policies/handbook and adhere to EEC Regulations. Programs should work with families to provide updated information on program policies and any other strategies for the program to remain healthy, safe and operational.</a:t>
            </a:r>
          </a:p>
          <a:p>
            <a:pPr marL="0" indent="0">
              <a:buNone/>
            </a:pPr>
            <a:r>
              <a:rPr lang="en-US" sz="1600" b="0" dirty="0">
                <a:latin typeface="Calibri Light" panose="020F0302020204030204" pitchFamily="34" charset="0"/>
                <a:cs typeface="Calibri Light" panose="020F0302020204030204" pitchFamily="34" charset="0"/>
              </a:rPr>
              <a:t>The CDC offers guidance for mask usage </a:t>
            </a:r>
            <a:r>
              <a:rPr lang="en-US" sz="1600" b="0" dirty="0">
                <a:latin typeface="Calibri Light" panose="020F0302020204030204" pitchFamily="34" charset="0"/>
                <a:cs typeface="Calibri Light" panose="020F0302020204030204" pitchFamily="34" charset="0"/>
                <a:hlinkClick r:id="rId2"/>
              </a:rPr>
              <a:t>here</a:t>
            </a:r>
            <a:r>
              <a:rPr lang="en-US" sz="1600" b="0" dirty="0">
                <a:latin typeface="Calibri Light" panose="020F0302020204030204" pitchFamily="34" charset="0"/>
                <a:cs typeface="Calibri Light" panose="020F0302020204030204" pitchFamily="34" charset="0"/>
              </a:rPr>
              <a:t>. It is not recommended that children under two (2) wear masks. It is also not recommended that children of any age wear masks outdoors.</a:t>
            </a:r>
          </a:p>
          <a:p>
            <a:pPr marL="0" indent="0">
              <a:buNone/>
            </a:pPr>
            <a:r>
              <a:rPr lang="en-US" sz="1600" b="0" dirty="0">
                <a:latin typeface="Calibri Light" panose="020F0302020204030204" pitchFamily="34" charset="0"/>
                <a:cs typeface="Calibri Light" panose="020F0302020204030204" pitchFamily="34" charset="0"/>
              </a:rPr>
              <a:t>Additional CDC guidance for mask wearing, including visuals, can be accessed </a:t>
            </a:r>
            <a:r>
              <a:rPr lang="en-US" sz="1600" b="0" dirty="0">
                <a:latin typeface="Calibri Light" panose="020F0302020204030204" pitchFamily="34" charset="0"/>
                <a:cs typeface="Calibri Light" panose="020F0302020204030204" pitchFamily="34" charset="0"/>
                <a:hlinkClick r:id="rId3"/>
              </a:rPr>
              <a:t>here</a:t>
            </a:r>
            <a:r>
              <a:rPr lang="en-US" sz="1600" b="0" dirty="0">
                <a:latin typeface="Calibri Light" panose="020F0302020204030204" pitchFamily="34" charset="0"/>
                <a:cs typeface="Calibri Light" panose="020F0302020204030204" pitchFamily="34" charset="0"/>
              </a:rPr>
              <a:t>.</a:t>
            </a:r>
          </a:p>
          <a:p>
            <a:pPr marL="0" indent="0">
              <a:buNone/>
            </a:pPr>
            <a:endParaRPr lang="en-US" sz="1400" b="0" dirty="0">
              <a:latin typeface="Calibri Light" panose="020F0302020204030204" pitchFamily="34" charset="0"/>
              <a:cs typeface="Calibri Light" panose="020F0302020204030204" pitchFamily="34" charset="0"/>
            </a:endParaRPr>
          </a:p>
          <a:p>
            <a:pPr marL="0" indent="0">
              <a:buNone/>
            </a:pPr>
            <a:endParaRPr lang="en-US" sz="1400" b="0" dirty="0">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0C419A6A-239B-4811-B0C0-F9ED187CF41C}"/>
              </a:ext>
            </a:extLst>
          </p:cNvPr>
          <p:cNvSpPr txBox="1"/>
          <p:nvPr/>
        </p:nvSpPr>
        <p:spPr>
          <a:xfrm>
            <a:off x="5727031" y="9625"/>
            <a:ext cx="2338939" cy="646331"/>
          </a:xfrm>
          <a:prstGeom prst="rect">
            <a:avLst/>
          </a:prstGeom>
          <a:solidFill>
            <a:srgbClr val="FFFF00"/>
          </a:solidFill>
        </p:spPr>
        <p:txBody>
          <a:bodyPr wrap="square" rtlCol="0">
            <a:spAutoFit/>
          </a:bodyPr>
          <a:lstStyle/>
          <a:p>
            <a:pPr algn="ctr"/>
            <a:r>
              <a:rPr lang="en-US"/>
              <a:t>NEW</a:t>
            </a:r>
          </a:p>
          <a:p>
            <a:endParaRPr lang="en-US"/>
          </a:p>
        </p:txBody>
      </p:sp>
      <p:sp>
        <p:nvSpPr>
          <p:cNvPr id="9" name="Slide Number Placeholder 2">
            <a:extLst>
              <a:ext uri="{FF2B5EF4-FFF2-40B4-BE49-F238E27FC236}">
                <a16:creationId xmlns:a16="http://schemas.microsoft.com/office/drawing/2014/main" id="{2662658A-2F77-42E6-A05A-13254DECB0DE}"/>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19</a:t>
            </a:fld>
            <a:endParaRPr lang="en-US" sz="800">
              <a:solidFill>
                <a:srgbClr val="000000"/>
              </a:solidFill>
            </a:endParaRPr>
          </a:p>
        </p:txBody>
      </p:sp>
    </p:spTree>
    <p:extLst>
      <p:ext uri="{BB962C8B-B14F-4D97-AF65-F5344CB8AC3E}">
        <p14:creationId xmlns:p14="http://schemas.microsoft.com/office/powerpoint/2010/main" val="72289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B37B9-5327-45A9-87BD-F15AA4BDA130}"/>
              </a:ext>
            </a:extLst>
          </p:cNvPr>
          <p:cNvSpPr>
            <a:spLocks noGrp="1"/>
          </p:cNvSpPr>
          <p:nvPr>
            <p:ph type="title"/>
          </p:nvPr>
        </p:nvSpPr>
        <p:spPr>
          <a:xfrm>
            <a:off x="228600" y="2810181"/>
            <a:ext cx="8686800" cy="701731"/>
          </a:xfrm>
        </p:spPr>
        <p:txBody>
          <a:bodyPr/>
          <a:lstStyle/>
          <a:p>
            <a:pPr algn="ctr"/>
            <a:r>
              <a:rPr lang="en-US">
                <a:latin typeface="Calibri Light" panose="020F0302020204030204" pitchFamily="34" charset="0"/>
                <a:cs typeface="Calibri Light" panose="020F0302020204030204" pitchFamily="34" charset="0"/>
              </a:rPr>
              <a:t>Introduction</a:t>
            </a:r>
          </a:p>
        </p:txBody>
      </p:sp>
      <p:sp>
        <p:nvSpPr>
          <p:cNvPr id="4" name="Slide Number Placeholder 4">
            <a:extLst>
              <a:ext uri="{FF2B5EF4-FFF2-40B4-BE49-F238E27FC236}">
                <a16:creationId xmlns:a16="http://schemas.microsoft.com/office/drawing/2014/main" id="{101BA077-BED1-411E-A722-7211A32EF2D4}"/>
              </a:ext>
            </a:extLst>
          </p:cNvPr>
          <p:cNvSpPr txBox="1">
            <a:spLocks/>
          </p:cNvSpPr>
          <p:nvPr/>
        </p:nvSpPr>
        <p:spPr>
          <a:xfrm>
            <a:off x="7210425" y="6604749"/>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latin typeface="Calibri Light" panose="020F0302020204030204" pitchFamily="34" charset="0"/>
                <a:cs typeface="Calibri Light" panose="020F0302020204030204" pitchFamily="34" charset="0"/>
              </a:rPr>
              <a:pPr algn="r">
                <a:defRPr/>
              </a:pPr>
              <a:t>2</a:t>
            </a:fld>
            <a:endParaRPr lang="en-US" sz="800">
              <a:solidFill>
                <a:srgbClr val="000000"/>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550475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5B156-39B4-40C9-B9DB-B8AC2594AABB}"/>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EEC PPE Distribution</a:t>
            </a:r>
          </a:p>
        </p:txBody>
      </p:sp>
      <p:sp>
        <p:nvSpPr>
          <p:cNvPr id="3" name="Content Placeholder 2">
            <a:extLst>
              <a:ext uri="{FF2B5EF4-FFF2-40B4-BE49-F238E27FC236}">
                <a16:creationId xmlns:a16="http://schemas.microsoft.com/office/drawing/2014/main" id="{A73E6012-F725-4573-9B75-C474FA8BEC8C}"/>
              </a:ext>
            </a:extLst>
          </p:cNvPr>
          <p:cNvSpPr>
            <a:spLocks noGrp="1"/>
          </p:cNvSpPr>
          <p:nvPr>
            <p:ph idx="1"/>
          </p:nvPr>
        </p:nvSpPr>
        <p:spPr>
          <a:xfrm>
            <a:off x="228600" y="1232035"/>
            <a:ext cx="8761288" cy="1222408"/>
          </a:xfrm>
        </p:spPr>
        <p:txBody>
          <a:bodyPr/>
          <a:lstStyle/>
          <a:p>
            <a:pPr marL="0" indent="0">
              <a:buNone/>
            </a:pPr>
            <a:r>
              <a:rPr lang="en-US" sz="1800" b="0">
                <a:latin typeface="Calibri Light" panose="020F0302020204030204" pitchFamily="34" charset="0"/>
                <a:cs typeface="Calibri Light" panose="020F0302020204030204" pitchFamily="34" charset="0"/>
                <a:hlinkClick r:id="rId2"/>
              </a:rPr>
              <a:t>PPE distribution </a:t>
            </a:r>
            <a:r>
              <a:rPr lang="en-US" sz="1800" b="0">
                <a:latin typeface="Calibri Light" panose="020F0302020204030204" pitchFamily="34" charset="0"/>
                <a:cs typeface="Calibri Light" panose="020F0302020204030204" pitchFamily="34" charset="0"/>
              </a:rPr>
              <a:t>is available to support in-person operations for child care programs. EEC licensed and approved programs are eligible to receive monthly PPE orders delivered to their sites and should request these supplies on their LEAD portal. </a:t>
            </a:r>
          </a:p>
          <a:p>
            <a:pPr marL="0" indent="0">
              <a:buNone/>
            </a:pPr>
            <a:r>
              <a:rPr lang="en-US" sz="1800" b="0">
                <a:latin typeface="Calibri Light" panose="020F0302020204030204" pitchFamily="34" charset="0"/>
                <a:cs typeface="Calibri Light" panose="020F0302020204030204" pitchFamily="34" charset="0"/>
              </a:rPr>
              <a:t>Note: FEMA has committed to reimbursing all states for PPE costs through April 2022.  </a:t>
            </a:r>
          </a:p>
          <a:p>
            <a:pPr marL="0" indent="0">
              <a:buNone/>
            </a:pPr>
            <a:endParaRPr lang="en-US" sz="1800" b="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0CD16104-98CD-41C0-9E16-48236BC4B2CC}"/>
              </a:ext>
            </a:extLst>
          </p:cNvPr>
          <p:cNvSpPr txBox="1"/>
          <p:nvPr/>
        </p:nvSpPr>
        <p:spPr>
          <a:xfrm>
            <a:off x="2204286" y="2933523"/>
            <a:ext cx="4475748" cy="3416320"/>
          </a:xfrm>
          <a:prstGeom prst="rect">
            <a:avLst/>
          </a:prstGeom>
          <a:noFill/>
          <a:ln>
            <a:solidFill>
              <a:schemeClr val="accent2">
                <a:lumMod val="75000"/>
              </a:schemeClr>
            </a:solidFill>
          </a:ln>
        </p:spPr>
        <p:txBody>
          <a:bodyPr wrap="square" rtlCol="0">
            <a:spAutoFit/>
          </a:bodyPr>
          <a:lstStyle/>
          <a:p>
            <a:pPr marL="0" indent="0">
              <a:buNone/>
            </a:pPr>
            <a:r>
              <a:rPr lang="en-US" sz="1800" b="1">
                <a:latin typeface="Calibri Light" panose="020F0302020204030204" pitchFamily="34" charset="0"/>
                <a:cs typeface="Calibri Light" panose="020F0302020204030204" pitchFamily="34" charset="0"/>
              </a:rPr>
              <a:t>The categories of PPE distributed monthly by EEC’s vendor; </a:t>
            </a:r>
            <a:r>
              <a:rPr lang="en-US" b="1">
                <a:latin typeface="Calibri Light" panose="020F0302020204030204" pitchFamily="34" charset="0"/>
                <a:cs typeface="Calibri Light" panose="020F0302020204030204" pitchFamily="34" charset="0"/>
                <a:hlinkClick r:id="rId3"/>
              </a:rPr>
              <a:t>Westnet</a:t>
            </a:r>
            <a:r>
              <a:rPr lang="en-US" b="1">
                <a:latin typeface="Calibri Light" panose="020F0302020204030204" pitchFamily="34" charset="0"/>
                <a:cs typeface="Calibri Light" panose="020F0302020204030204" pitchFamily="34" charset="0"/>
              </a:rPr>
              <a:t> </a:t>
            </a:r>
            <a:r>
              <a:rPr lang="en-US" sz="1800" b="1">
                <a:latin typeface="Calibri Light" panose="020F0302020204030204" pitchFamily="34" charset="0"/>
                <a:cs typeface="Calibri Light" panose="020F0302020204030204" pitchFamily="34" charset="0"/>
              </a:rPr>
              <a:t>include:</a:t>
            </a:r>
          </a:p>
          <a:p>
            <a:pPr marL="0" indent="0">
              <a:buNone/>
            </a:pPr>
            <a:endParaRPr lang="en-US" sz="1800" b="0">
              <a:latin typeface="Calibri Light" panose="020F0302020204030204" pitchFamily="34" charset="0"/>
              <a:cs typeface="Calibri Light" panose="020F0302020204030204" pitchFamily="34" charset="0"/>
            </a:endParaRPr>
          </a:p>
          <a:p>
            <a:pPr>
              <a:buFont typeface="Wingdings" panose="05000000000000000000" pitchFamily="2" charset="2"/>
              <a:buChar char="Ø"/>
            </a:pPr>
            <a:r>
              <a:rPr lang="en-US" sz="1800" b="0">
                <a:latin typeface="Calibri Light" panose="020F0302020204030204" pitchFamily="34" charset="0"/>
                <a:cs typeface="Calibri Light" panose="020F0302020204030204" pitchFamily="34" charset="0"/>
              </a:rPr>
              <a:t> Gloves</a:t>
            </a:r>
          </a:p>
          <a:p>
            <a:endParaRPr lang="en-US" sz="1800" b="0">
              <a:latin typeface="Calibri Light" panose="020F0302020204030204" pitchFamily="34" charset="0"/>
              <a:cs typeface="Calibri Light" panose="020F0302020204030204" pitchFamily="34" charset="0"/>
            </a:endParaRPr>
          </a:p>
          <a:p>
            <a:pPr>
              <a:buFont typeface="Wingdings" panose="05000000000000000000" pitchFamily="2" charset="2"/>
              <a:buChar char="Ø"/>
            </a:pPr>
            <a:r>
              <a:rPr lang="en-US" sz="1800" b="0">
                <a:latin typeface="Calibri Light" panose="020F0302020204030204" pitchFamily="34" charset="0"/>
                <a:cs typeface="Calibri Light" panose="020F0302020204030204" pitchFamily="34" charset="0"/>
              </a:rPr>
              <a:t> Bleach</a:t>
            </a:r>
          </a:p>
          <a:p>
            <a:endParaRPr lang="en-US" sz="1800" b="0">
              <a:latin typeface="Calibri Light" panose="020F0302020204030204" pitchFamily="34" charset="0"/>
              <a:cs typeface="Calibri Light" panose="020F0302020204030204" pitchFamily="34" charset="0"/>
            </a:endParaRPr>
          </a:p>
          <a:p>
            <a:pPr>
              <a:buFont typeface="Wingdings" panose="05000000000000000000" pitchFamily="2" charset="2"/>
              <a:buChar char="Ø"/>
            </a:pPr>
            <a:r>
              <a:rPr lang="en-US" sz="1800" b="0">
                <a:latin typeface="Calibri Light" panose="020F0302020204030204" pitchFamily="34" charset="0"/>
                <a:cs typeface="Calibri Light" panose="020F0302020204030204" pitchFamily="34" charset="0"/>
              </a:rPr>
              <a:t> Disinfectant wipes (400 wipes)</a:t>
            </a:r>
          </a:p>
          <a:p>
            <a:endParaRPr lang="en-US" sz="1800" b="0">
              <a:latin typeface="Calibri Light" panose="020F0302020204030204" pitchFamily="34" charset="0"/>
              <a:cs typeface="Calibri Light" panose="020F0302020204030204" pitchFamily="34" charset="0"/>
            </a:endParaRPr>
          </a:p>
          <a:p>
            <a:pPr>
              <a:buFont typeface="Wingdings" panose="05000000000000000000" pitchFamily="2" charset="2"/>
              <a:buChar char="Ø"/>
            </a:pPr>
            <a:r>
              <a:rPr lang="en-US" sz="1800" b="0">
                <a:latin typeface="Calibri Light" panose="020F0302020204030204" pitchFamily="34" charset="0"/>
                <a:cs typeface="Calibri Light" panose="020F0302020204030204" pitchFamily="34" charset="0"/>
              </a:rPr>
              <a:t> Adult Masks</a:t>
            </a:r>
          </a:p>
          <a:p>
            <a:endParaRPr lang="en-US" sz="1800" b="0">
              <a:latin typeface="Calibri Light" panose="020F0302020204030204" pitchFamily="34" charset="0"/>
              <a:cs typeface="Calibri Light" panose="020F0302020204030204" pitchFamily="34" charset="0"/>
            </a:endParaRPr>
          </a:p>
          <a:p>
            <a:pPr>
              <a:buFont typeface="Wingdings" panose="05000000000000000000" pitchFamily="2" charset="2"/>
              <a:buChar char="Ø"/>
            </a:pPr>
            <a:r>
              <a:rPr lang="en-US" sz="1800" b="0">
                <a:latin typeface="Calibri Light" panose="020F0302020204030204" pitchFamily="34" charset="0"/>
                <a:cs typeface="Calibri Light" panose="020F0302020204030204" pitchFamily="34" charset="0"/>
              </a:rPr>
              <a:t> Child Masks</a:t>
            </a:r>
            <a:endParaRPr lang="en-US"/>
          </a:p>
        </p:txBody>
      </p:sp>
      <p:sp>
        <p:nvSpPr>
          <p:cNvPr id="6" name="Slide Number Placeholder 2">
            <a:extLst>
              <a:ext uri="{FF2B5EF4-FFF2-40B4-BE49-F238E27FC236}">
                <a16:creationId xmlns:a16="http://schemas.microsoft.com/office/drawing/2014/main" id="{80F9B031-437C-4A88-8270-7D218BC7EE4C}"/>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20</a:t>
            </a:fld>
            <a:endParaRPr lang="en-US" sz="800">
              <a:solidFill>
                <a:srgbClr val="000000"/>
              </a:solidFill>
            </a:endParaRPr>
          </a:p>
        </p:txBody>
      </p:sp>
    </p:spTree>
    <p:extLst>
      <p:ext uri="{BB962C8B-B14F-4D97-AF65-F5344CB8AC3E}">
        <p14:creationId xmlns:p14="http://schemas.microsoft.com/office/powerpoint/2010/main" val="96780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3BFC8-8105-41E3-8239-D27C766DA9F7}"/>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Stable Groups and Cohorting</a:t>
            </a:r>
          </a:p>
        </p:txBody>
      </p:sp>
      <p:sp>
        <p:nvSpPr>
          <p:cNvPr id="5" name="TextBox 4">
            <a:extLst>
              <a:ext uri="{FF2B5EF4-FFF2-40B4-BE49-F238E27FC236}">
                <a16:creationId xmlns:a16="http://schemas.microsoft.com/office/drawing/2014/main" id="{FDEE3093-6D22-4E19-AAFC-459955D556D4}"/>
              </a:ext>
            </a:extLst>
          </p:cNvPr>
          <p:cNvSpPr txBox="1"/>
          <p:nvPr/>
        </p:nvSpPr>
        <p:spPr>
          <a:xfrm>
            <a:off x="228600" y="1057915"/>
            <a:ext cx="8617017" cy="5909310"/>
          </a:xfrm>
          <a:prstGeom prst="rect">
            <a:avLst/>
          </a:prstGeom>
          <a:noFill/>
        </p:spPr>
        <p:txBody>
          <a:bodyPr wrap="square" lIns="91440" tIns="45720" rIns="91440" bIns="45720" rtlCol="0" anchor="t">
            <a:spAutoFit/>
          </a:bodyPr>
          <a:lstStyle/>
          <a:p>
            <a:r>
              <a:rPr lang="en-US" b="1">
                <a:solidFill>
                  <a:schemeClr val="accent2">
                    <a:lumMod val="50000"/>
                  </a:schemeClr>
                </a:solidFill>
                <a:latin typeface="Calibri Light"/>
                <a:cs typeface="Calibri Light"/>
              </a:rPr>
              <a:t>EEC Recommendation: </a:t>
            </a:r>
            <a:r>
              <a:rPr lang="en-US">
                <a:latin typeface="Calibri Light"/>
                <a:cs typeface="Calibri Light"/>
              </a:rPr>
              <a:t>To prevent transmission of COVID-19 and limit the number of close contacts or direct exposure identified as a result of a positive COVID-19 case, EEC recommends that programs create distinct groups of children, </a:t>
            </a:r>
            <a:r>
              <a:rPr lang="en-US" u="sng">
                <a:latin typeface="Calibri Light"/>
                <a:cs typeface="Calibri Light"/>
              </a:rPr>
              <a:t>cohorts, </a:t>
            </a:r>
            <a:r>
              <a:rPr lang="en-US">
                <a:latin typeface="Calibri Light"/>
                <a:cs typeface="Calibri Light"/>
              </a:rPr>
              <a:t>that stay together throughout the entire day and minimize contact with other groups as much as possible. This will reduce the risk of classroom or program closures due to exclusion from care policies and quarantining.   </a:t>
            </a:r>
            <a:endParaRPr lang="en-US">
              <a:latin typeface="Calibri Light" panose="020F0302020204030204" pitchFamily="34" charset="0"/>
              <a:cs typeface="Calibri Light" panose="020F0302020204030204" pitchFamily="34" charset="0"/>
            </a:endParaRPr>
          </a:p>
          <a:p>
            <a:endParaRPr lang="en-US">
              <a:latin typeface="Calibri Light" panose="020F0302020204030204" pitchFamily="34" charset="0"/>
              <a:cs typeface="Calibri Light" panose="020F0302020204030204" pitchFamily="34" charset="0"/>
            </a:endParaRPr>
          </a:p>
          <a:p>
            <a:r>
              <a:rPr lang="en-US">
                <a:latin typeface="Calibri Light"/>
                <a:cs typeface="Calibri Light"/>
              </a:rPr>
              <a:t>Within child care programs, this can be accomplished by creating discrete “stable groups” and assigning groups of children with specific educator(s) to minimize co-mingling. </a:t>
            </a:r>
            <a:endParaRPr lang="en-US">
              <a:latin typeface="Calibri Light" panose="020F0302020204030204" pitchFamily="34" charset="0"/>
              <a:cs typeface="Calibri Light" panose="020F0302020204030204" pitchFamily="34" charset="0"/>
            </a:endParaRPr>
          </a:p>
          <a:p>
            <a:endParaRPr lang="en-US">
              <a:latin typeface="Calibri Light" panose="020F0302020204030204" pitchFamily="34" charset="0"/>
              <a:cs typeface="Calibri Light" panose="020F0302020204030204" pitchFamily="34" charset="0"/>
            </a:endParaRPr>
          </a:p>
          <a:p>
            <a:r>
              <a:rPr lang="en-US">
                <a:latin typeface="Calibri Light"/>
                <a:cs typeface="Calibri Light"/>
              </a:rPr>
              <a:t>The </a:t>
            </a:r>
            <a:r>
              <a:rPr lang="en-US">
                <a:latin typeface="Calibri Light"/>
                <a:cs typeface="Calibri Light"/>
                <a:hlinkClick r:id="rId2"/>
              </a:rPr>
              <a:t>CDC</a:t>
            </a:r>
            <a:r>
              <a:rPr lang="en-US">
                <a:latin typeface="Calibri Light"/>
                <a:cs typeface="Calibri Light"/>
              </a:rPr>
              <a:t> defines “</a:t>
            </a:r>
            <a:r>
              <a:rPr lang="en-US" u="sng">
                <a:latin typeface="Calibri Light"/>
                <a:cs typeface="Calibri Light"/>
              </a:rPr>
              <a:t>cohorting</a:t>
            </a:r>
            <a:r>
              <a:rPr lang="en-US">
                <a:latin typeface="Calibri Light"/>
                <a:cs typeface="Calibri Light"/>
              </a:rPr>
              <a:t>” as keeping people together in a small group and having each group stay together throughout an entire day. </a:t>
            </a:r>
            <a:r>
              <a:rPr lang="en-US" u="sng">
                <a:latin typeface="Calibri Light"/>
                <a:cs typeface="Calibri Light"/>
              </a:rPr>
              <a:t>Cohorting</a:t>
            </a:r>
            <a:r>
              <a:rPr lang="en-US">
                <a:latin typeface="Calibri Light"/>
                <a:cs typeface="Calibri Light"/>
              </a:rPr>
              <a:t> can be used to limit the number of children and staff who come in direct contact with each other for extended periods of time, especially when it is challenging to maintain physical distancing, such as with young children, and in communities with moderate-to-high transmission levels. </a:t>
            </a:r>
            <a:endParaRPr lang="en-US">
              <a:latin typeface="Calibri Light" panose="020F0302020204030204" pitchFamily="34" charset="0"/>
              <a:cs typeface="Calibri Light" panose="020F0302020204030204" pitchFamily="34" charset="0"/>
            </a:endParaRPr>
          </a:p>
          <a:p>
            <a:endParaRPr lang="en-US">
              <a:latin typeface="Calibri Light" panose="020F0302020204030204" pitchFamily="34" charset="0"/>
              <a:cs typeface="Calibri Light" panose="020F0302020204030204" pitchFamily="34" charset="0"/>
            </a:endParaRPr>
          </a:p>
          <a:p>
            <a:r>
              <a:rPr lang="en-US" u="sng">
                <a:latin typeface="Calibri Light"/>
                <a:cs typeface="Calibri Light"/>
              </a:rPr>
              <a:t>Cohorting</a:t>
            </a:r>
            <a:r>
              <a:rPr lang="en-US">
                <a:latin typeface="Calibri Light"/>
                <a:cs typeface="Calibri Light"/>
              </a:rPr>
              <a:t> is one of the most effective strategies in preventing transmission of COVID-19 and other infectious diseases. Limiting the number of individuals (children and educators) who come into contact with one another throughout the day will result in less individuals who need to be excluded from care and advised to quarantine in case of a positive case.</a:t>
            </a:r>
          </a:p>
          <a:p>
            <a:endParaRPr lang="en-US">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E0FD653D-C250-451C-B76E-29B5889C4226}"/>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21</a:t>
            </a:fld>
            <a:endParaRPr lang="en-US" sz="800">
              <a:solidFill>
                <a:srgbClr val="000000"/>
              </a:solidFill>
            </a:endParaRPr>
          </a:p>
        </p:txBody>
      </p:sp>
    </p:spTree>
    <p:extLst>
      <p:ext uri="{BB962C8B-B14F-4D97-AF65-F5344CB8AC3E}">
        <p14:creationId xmlns:p14="http://schemas.microsoft.com/office/powerpoint/2010/main" val="1792902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A334C-5704-4444-B887-8CF368FDE701}"/>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Cohorting/Stable Group Methodology, Example</a:t>
            </a:r>
          </a:p>
        </p:txBody>
      </p:sp>
      <p:sp>
        <p:nvSpPr>
          <p:cNvPr id="5" name="TextBox 4">
            <a:extLst>
              <a:ext uri="{FF2B5EF4-FFF2-40B4-BE49-F238E27FC236}">
                <a16:creationId xmlns:a16="http://schemas.microsoft.com/office/drawing/2014/main" id="{C86047CF-3621-4B81-8F1D-AF68AB0216D6}"/>
              </a:ext>
            </a:extLst>
          </p:cNvPr>
          <p:cNvSpPr txBox="1"/>
          <p:nvPr/>
        </p:nvSpPr>
        <p:spPr>
          <a:xfrm>
            <a:off x="277671" y="1244609"/>
            <a:ext cx="1715703" cy="923330"/>
          </a:xfrm>
          <a:prstGeom prst="rect">
            <a:avLst/>
          </a:prstGeom>
          <a:noFill/>
        </p:spPr>
        <p:txBody>
          <a:bodyPr wrap="square" rtlCol="0">
            <a:spAutoFit/>
          </a:bodyPr>
          <a:lstStyle/>
          <a:p>
            <a:r>
              <a:rPr lang="en-US" u="sng">
                <a:latin typeface="Calibri Light" panose="020F0302020204030204" pitchFamily="34" charset="0"/>
                <a:cs typeface="Calibri Light" panose="020F0302020204030204" pitchFamily="34" charset="0"/>
              </a:rPr>
              <a:t>Scenario 1: </a:t>
            </a:r>
            <a:r>
              <a:rPr lang="en-US">
                <a:latin typeface="Calibri Light" panose="020F0302020204030204" pitchFamily="34" charset="0"/>
                <a:cs typeface="Calibri Light" panose="020F0302020204030204" pitchFamily="34" charset="0"/>
              </a:rPr>
              <a:t>classroom is </a:t>
            </a:r>
            <a:r>
              <a:rPr lang="en-US">
                <a:highlight>
                  <a:srgbClr val="FFFF00"/>
                </a:highlight>
                <a:latin typeface="Calibri Light" panose="020F0302020204030204" pitchFamily="34" charset="0"/>
                <a:cs typeface="Calibri Light" panose="020F0302020204030204" pitchFamily="34" charset="0"/>
              </a:rPr>
              <a:t>1</a:t>
            </a:r>
            <a:r>
              <a:rPr lang="en-US">
                <a:latin typeface="Calibri Light" panose="020F0302020204030204" pitchFamily="34" charset="0"/>
                <a:cs typeface="Calibri Light" panose="020F0302020204030204" pitchFamily="34" charset="0"/>
              </a:rPr>
              <a:t> large cohort</a:t>
            </a:r>
          </a:p>
        </p:txBody>
      </p:sp>
      <p:sp>
        <p:nvSpPr>
          <p:cNvPr id="6" name="TextBox 5">
            <a:extLst>
              <a:ext uri="{FF2B5EF4-FFF2-40B4-BE49-F238E27FC236}">
                <a16:creationId xmlns:a16="http://schemas.microsoft.com/office/drawing/2014/main" id="{B76C7464-6F43-45E4-9CF3-49304A28E891}"/>
              </a:ext>
            </a:extLst>
          </p:cNvPr>
          <p:cNvSpPr txBox="1"/>
          <p:nvPr/>
        </p:nvSpPr>
        <p:spPr>
          <a:xfrm>
            <a:off x="278361" y="3088363"/>
            <a:ext cx="1715703" cy="1200329"/>
          </a:xfrm>
          <a:prstGeom prst="rect">
            <a:avLst/>
          </a:prstGeom>
          <a:noFill/>
        </p:spPr>
        <p:txBody>
          <a:bodyPr wrap="square" rtlCol="0">
            <a:spAutoFit/>
          </a:bodyPr>
          <a:lstStyle/>
          <a:p>
            <a:r>
              <a:rPr lang="en-US" u="sng">
                <a:latin typeface="Calibri Light" panose="020F0302020204030204" pitchFamily="34" charset="0"/>
                <a:cs typeface="Calibri Light" panose="020F0302020204030204" pitchFamily="34" charset="0"/>
              </a:rPr>
              <a:t>Scenario 2: </a:t>
            </a:r>
          </a:p>
          <a:p>
            <a:r>
              <a:rPr lang="en-US" u="sng">
                <a:highlight>
                  <a:srgbClr val="FFFF00"/>
                </a:highlight>
                <a:latin typeface="Calibri Light" panose="020F0302020204030204" pitchFamily="34" charset="0"/>
                <a:cs typeface="Calibri Light" panose="020F0302020204030204" pitchFamily="34" charset="0"/>
              </a:rPr>
              <a:t>2</a:t>
            </a:r>
            <a:r>
              <a:rPr lang="en-US">
                <a:highlight>
                  <a:srgbClr val="FFFF00"/>
                </a:highlight>
                <a:latin typeface="Calibri Light" panose="020F0302020204030204" pitchFamily="34" charset="0"/>
                <a:cs typeface="Calibri Light" panose="020F0302020204030204" pitchFamily="34" charset="0"/>
              </a:rPr>
              <a:t> </a:t>
            </a:r>
            <a:r>
              <a:rPr lang="en-US">
                <a:latin typeface="Calibri Light" panose="020F0302020204030204" pitchFamily="34" charset="0"/>
                <a:cs typeface="Calibri Light" panose="020F0302020204030204" pitchFamily="34" charset="0"/>
              </a:rPr>
              <a:t>discrete cohorts within a classroom</a:t>
            </a:r>
          </a:p>
        </p:txBody>
      </p:sp>
      <p:sp>
        <p:nvSpPr>
          <p:cNvPr id="11" name="Isosceles Triangle 10">
            <a:extLst>
              <a:ext uri="{FF2B5EF4-FFF2-40B4-BE49-F238E27FC236}">
                <a16:creationId xmlns:a16="http://schemas.microsoft.com/office/drawing/2014/main" id="{A60907C6-DCF0-405C-886B-26B22216F029}"/>
              </a:ext>
            </a:extLst>
          </p:cNvPr>
          <p:cNvSpPr/>
          <p:nvPr/>
        </p:nvSpPr>
        <p:spPr bwMode="auto">
          <a:xfrm>
            <a:off x="4276296" y="2150661"/>
            <a:ext cx="524994" cy="390444"/>
          </a:xfrm>
          <a:prstGeom prst="triangl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4" name="Rectangle 23">
            <a:extLst>
              <a:ext uri="{FF2B5EF4-FFF2-40B4-BE49-F238E27FC236}">
                <a16:creationId xmlns:a16="http://schemas.microsoft.com/office/drawing/2014/main" id="{88E71FC6-328D-452C-A279-AB47ED285D5F}"/>
              </a:ext>
            </a:extLst>
          </p:cNvPr>
          <p:cNvSpPr/>
          <p:nvPr/>
        </p:nvSpPr>
        <p:spPr bwMode="auto">
          <a:xfrm>
            <a:off x="5802099" y="1190679"/>
            <a:ext cx="578732" cy="548477"/>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5" name="Rectangle 24">
            <a:extLst>
              <a:ext uri="{FF2B5EF4-FFF2-40B4-BE49-F238E27FC236}">
                <a16:creationId xmlns:a16="http://schemas.microsoft.com/office/drawing/2014/main" id="{4DD9A1AB-304C-4F2B-9E30-8E0197055593}"/>
              </a:ext>
            </a:extLst>
          </p:cNvPr>
          <p:cNvSpPr/>
          <p:nvPr/>
        </p:nvSpPr>
        <p:spPr bwMode="auto">
          <a:xfrm>
            <a:off x="5057768" y="1919954"/>
            <a:ext cx="524994" cy="523217"/>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6" name="Isosceles Triangle 25">
            <a:extLst>
              <a:ext uri="{FF2B5EF4-FFF2-40B4-BE49-F238E27FC236}">
                <a16:creationId xmlns:a16="http://schemas.microsoft.com/office/drawing/2014/main" id="{5AAA2792-201D-4DC4-8079-DDFF3C2CC1B0}"/>
              </a:ext>
            </a:extLst>
          </p:cNvPr>
          <p:cNvSpPr/>
          <p:nvPr/>
        </p:nvSpPr>
        <p:spPr bwMode="auto">
          <a:xfrm>
            <a:off x="7348889" y="112803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7" name="Isosceles Triangle 26">
            <a:extLst>
              <a:ext uri="{FF2B5EF4-FFF2-40B4-BE49-F238E27FC236}">
                <a16:creationId xmlns:a16="http://schemas.microsoft.com/office/drawing/2014/main" id="{F1AE50BD-955B-4129-8BFC-5B93BAE62BF5}"/>
              </a:ext>
            </a:extLst>
          </p:cNvPr>
          <p:cNvSpPr/>
          <p:nvPr/>
        </p:nvSpPr>
        <p:spPr bwMode="auto">
          <a:xfrm>
            <a:off x="8305463" y="2221738"/>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8" name="Isosceles Triangle 27">
            <a:extLst>
              <a:ext uri="{FF2B5EF4-FFF2-40B4-BE49-F238E27FC236}">
                <a16:creationId xmlns:a16="http://schemas.microsoft.com/office/drawing/2014/main" id="{AF7466A6-10BA-415F-B54B-10B30C19E835}"/>
              </a:ext>
            </a:extLst>
          </p:cNvPr>
          <p:cNvSpPr/>
          <p:nvPr/>
        </p:nvSpPr>
        <p:spPr bwMode="auto">
          <a:xfrm>
            <a:off x="7654853" y="186526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9" name="Isosceles Triangle 28">
            <a:extLst>
              <a:ext uri="{FF2B5EF4-FFF2-40B4-BE49-F238E27FC236}">
                <a16:creationId xmlns:a16="http://schemas.microsoft.com/office/drawing/2014/main" id="{D7A10BC2-536E-42C0-84E2-12984254F6E1}"/>
              </a:ext>
            </a:extLst>
          </p:cNvPr>
          <p:cNvSpPr/>
          <p:nvPr/>
        </p:nvSpPr>
        <p:spPr bwMode="auto">
          <a:xfrm>
            <a:off x="2361290" y="1831294"/>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0" name="Isosceles Triangle 29">
            <a:extLst>
              <a:ext uri="{FF2B5EF4-FFF2-40B4-BE49-F238E27FC236}">
                <a16:creationId xmlns:a16="http://schemas.microsoft.com/office/drawing/2014/main" id="{45FDEFB6-815D-4F80-A1FF-8549F8A89E8F}"/>
              </a:ext>
            </a:extLst>
          </p:cNvPr>
          <p:cNvSpPr/>
          <p:nvPr/>
        </p:nvSpPr>
        <p:spPr bwMode="auto">
          <a:xfrm>
            <a:off x="2950525" y="2181563"/>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1" name="Isosceles Triangle 30">
            <a:extLst>
              <a:ext uri="{FF2B5EF4-FFF2-40B4-BE49-F238E27FC236}">
                <a16:creationId xmlns:a16="http://schemas.microsoft.com/office/drawing/2014/main" id="{539CAE1C-9AE4-4D13-A857-5D49E41D57A6}"/>
              </a:ext>
            </a:extLst>
          </p:cNvPr>
          <p:cNvSpPr/>
          <p:nvPr/>
        </p:nvSpPr>
        <p:spPr bwMode="auto">
          <a:xfrm>
            <a:off x="4340041" y="1590790"/>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2" name="Isosceles Triangle 31">
            <a:extLst>
              <a:ext uri="{FF2B5EF4-FFF2-40B4-BE49-F238E27FC236}">
                <a16:creationId xmlns:a16="http://schemas.microsoft.com/office/drawing/2014/main" id="{C705E3C2-C14E-4F11-AE5B-5B1FA9014A3C}"/>
              </a:ext>
            </a:extLst>
          </p:cNvPr>
          <p:cNvSpPr/>
          <p:nvPr/>
        </p:nvSpPr>
        <p:spPr bwMode="auto">
          <a:xfrm>
            <a:off x="3569895" y="189312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3" name="Isosceles Triangle 32">
            <a:extLst>
              <a:ext uri="{FF2B5EF4-FFF2-40B4-BE49-F238E27FC236}">
                <a16:creationId xmlns:a16="http://schemas.microsoft.com/office/drawing/2014/main" id="{5588B914-AFCC-4A50-A8B3-E7404FA8765D}"/>
              </a:ext>
            </a:extLst>
          </p:cNvPr>
          <p:cNvSpPr/>
          <p:nvPr/>
        </p:nvSpPr>
        <p:spPr bwMode="auto">
          <a:xfrm>
            <a:off x="2472532" y="120423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4" name="Isosceles Triangle 33">
            <a:extLst>
              <a:ext uri="{FF2B5EF4-FFF2-40B4-BE49-F238E27FC236}">
                <a16:creationId xmlns:a16="http://schemas.microsoft.com/office/drawing/2014/main" id="{4DD465CE-8BEE-4B38-B786-D1E8BA1562C4}"/>
              </a:ext>
            </a:extLst>
          </p:cNvPr>
          <p:cNvSpPr/>
          <p:nvPr/>
        </p:nvSpPr>
        <p:spPr bwMode="auto">
          <a:xfrm>
            <a:off x="3832392" y="1107248"/>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5" name="Isosceles Triangle 34">
            <a:extLst>
              <a:ext uri="{FF2B5EF4-FFF2-40B4-BE49-F238E27FC236}">
                <a16:creationId xmlns:a16="http://schemas.microsoft.com/office/drawing/2014/main" id="{3C3D1895-7795-4D7E-8C7B-8ECA26203E43}"/>
              </a:ext>
            </a:extLst>
          </p:cNvPr>
          <p:cNvSpPr/>
          <p:nvPr/>
        </p:nvSpPr>
        <p:spPr bwMode="auto">
          <a:xfrm>
            <a:off x="4915246" y="1190679"/>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6" name="Isosceles Triangle 35">
            <a:extLst>
              <a:ext uri="{FF2B5EF4-FFF2-40B4-BE49-F238E27FC236}">
                <a16:creationId xmlns:a16="http://schemas.microsoft.com/office/drawing/2014/main" id="{888B72AE-B9FD-46F8-9763-F9865C1FF2DA}"/>
              </a:ext>
            </a:extLst>
          </p:cNvPr>
          <p:cNvSpPr/>
          <p:nvPr/>
        </p:nvSpPr>
        <p:spPr bwMode="auto">
          <a:xfrm>
            <a:off x="5868257" y="193697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7" name="Isosceles Triangle 36">
            <a:extLst>
              <a:ext uri="{FF2B5EF4-FFF2-40B4-BE49-F238E27FC236}">
                <a16:creationId xmlns:a16="http://schemas.microsoft.com/office/drawing/2014/main" id="{22CB9E33-89BA-43FD-9DE4-7E603FF82E6F}"/>
              </a:ext>
            </a:extLst>
          </p:cNvPr>
          <p:cNvSpPr/>
          <p:nvPr/>
        </p:nvSpPr>
        <p:spPr bwMode="auto">
          <a:xfrm>
            <a:off x="6557177" y="127083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8" name="Isosceles Triangle 37">
            <a:extLst>
              <a:ext uri="{FF2B5EF4-FFF2-40B4-BE49-F238E27FC236}">
                <a16:creationId xmlns:a16="http://schemas.microsoft.com/office/drawing/2014/main" id="{70FEC816-7F74-43A6-9B12-C54EA45F9610}"/>
              </a:ext>
            </a:extLst>
          </p:cNvPr>
          <p:cNvSpPr/>
          <p:nvPr/>
        </p:nvSpPr>
        <p:spPr bwMode="auto">
          <a:xfrm>
            <a:off x="3152462" y="1399454"/>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9" name="Isosceles Triangle 38">
            <a:extLst>
              <a:ext uri="{FF2B5EF4-FFF2-40B4-BE49-F238E27FC236}">
                <a16:creationId xmlns:a16="http://schemas.microsoft.com/office/drawing/2014/main" id="{3E63AB2F-A561-4A3D-839D-1A1CDD1710CA}"/>
              </a:ext>
            </a:extLst>
          </p:cNvPr>
          <p:cNvSpPr/>
          <p:nvPr/>
        </p:nvSpPr>
        <p:spPr bwMode="auto">
          <a:xfrm>
            <a:off x="6739460" y="195184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40" name="Isosceles Triangle 39">
            <a:extLst>
              <a:ext uri="{FF2B5EF4-FFF2-40B4-BE49-F238E27FC236}">
                <a16:creationId xmlns:a16="http://schemas.microsoft.com/office/drawing/2014/main" id="{D7BB9301-E301-4ADB-88F8-98069675093A}"/>
              </a:ext>
            </a:extLst>
          </p:cNvPr>
          <p:cNvSpPr/>
          <p:nvPr/>
        </p:nvSpPr>
        <p:spPr bwMode="auto">
          <a:xfrm>
            <a:off x="8071123" y="1360223"/>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41" name="Isosceles Triangle 40">
            <a:extLst>
              <a:ext uri="{FF2B5EF4-FFF2-40B4-BE49-F238E27FC236}">
                <a16:creationId xmlns:a16="http://schemas.microsoft.com/office/drawing/2014/main" id="{0E08C246-1928-4545-A64E-6C5F56250450}"/>
              </a:ext>
            </a:extLst>
          </p:cNvPr>
          <p:cNvSpPr/>
          <p:nvPr/>
        </p:nvSpPr>
        <p:spPr bwMode="auto">
          <a:xfrm>
            <a:off x="7206144" y="163607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42" name="Rectangle 41">
            <a:extLst>
              <a:ext uri="{FF2B5EF4-FFF2-40B4-BE49-F238E27FC236}">
                <a16:creationId xmlns:a16="http://schemas.microsoft.com/office/drawing/2014/main" id="{2DB21AE5-6FBB-4670-B54A-6321BB602874}"/>
              </a:ext>
            </a:extLst>
          </p:cNvPr>
          <p:cNvSpPr/>
          <p:nvPr/>
        </p:nvSpPr>
        <p:spPr bwMode="auto">
          <a:xfrm>
            <a:off x="2227380" y="1029952"/>
            <a:ext cx="6670374" cy="1659826"/>
          </a:xfrm>
          <a:prstGeom prst="rect">
            <a:avLst/>
          </a:prstGeom>
          <a:no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43" name="Rectangle 42">
            <a:extLst>
              <a:ext uri="{FF2B5EF4-FFF2-40B4-BE49-F238E27FC236}">
                <a16:creationId xmlns:a16="http://schemas.microsoft.com/office/drawing/2014/main" id="{5E80B56E-5A54-4FB6-BB23-86AC9E3D2E6C}"/>
              </a:ext>
            </a:extLst>
          </p:cNvPr>
          <p:cNvSpPr/>
          <p:nvPr/>
        </p:nvSpPr>
        <p:spPr bwMode="auto">
          <a:xfrm>
            <a:off x="2227380" y="2949520"/>
            <a:ext cx="6670374" cy="1659826"/>
          </a:xfrm>
          <a:prstGeom prst="rect">
            <a:avLst/>
          </a:prstGeom>
          <a:no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cxnSp>
        <p:nvCxnSpPr>
          <p:cNvPr id="46" name="Straight Connector 45">
            <a:extLst>
              <a:ext uri="{FF2B5EF4-FFF2-40B4-BE49-F238E27FC236}">
                <a16:creationId xmlns:a16="http://schemas.microsoft.com/office/drawing/2014/main" id="{4E52439B-107B-4736-8DEA-E1736B4DED97}"/>
              </a:ext>
            </a:extLst>
          </p:cNvPr>
          <p:cNvCxnSpPr/>
          <p:nvPr/>
        </p:nvCxnSpPr>
        <p:spPr bwMode="auto">
          <a:xfrm>
            <a:off x="5589701" y="3179057"/>
            <a:ext cx="0" cy="1200752"/>
          </a:xfrm>
          <a:prstGeom prst="line">
            <a:avLst/>
          </a:prstGeom>
          <a:noFill/>
          <a:ln w="9525" cap="flat" cmpd="sng" algn="ctr">
            <a:solidFill>
              <a:schemeClr val="tx1"/>
            </a:solidFill>
            <a:prstDash val="solid"/>
            <a:round/>
            <a:headEnd type="none" w="med" len="med"/>
            <a:tailEnd type="none" w="med" len="med"/>
          </a:ln>
          <a:effectLst/>
        </p:spPr>
      </p:cxnSp>
      <p:sp>
        <p:nvSpPr>
          <p:cNvPr id="48" name="Rectangle 47">
            <a:extLst>
              <a:ext uri="{FF2B5EF4-FFF2-40B4-BE49-F238E27FC236}">
                <a16:creationId xmlns:a16="http://schemas.microsoft.com/office/drawing/2014/main" id="{86E6A54F-1703-4867-B1FB-F4EBA0286267}"/>
              </a:ext>
            </a:extLst>
          </p:cNvPr>
          <p:cNvSpPr/>
          <p:nvPr/>
        </p:nvSpPr>
        <p:spPr bwMode="auto">
          <a:xfrm>
            <a:off x="4337187" y="3077465"/>
            <a:ext cx="524994" cy="523217"/>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49" name="Rectangle 48">
            <a:extLst>
              <a:ext uri="{FF2B5EF4-FFF2-40B4-BE49-F238E27FC236}">
                <a16:creationId xmlns:a16="http://schemas.microsoft.com/office/drawing/2014/main" id="{C060CBE6-CB27-410F-87A0-8A39410B72E6}"/>
              </a:ext>
            </a:extLst>
          </p:cNvPr>
          <p:cNvSpPr/>
          <p:nvPr/>
        </p:nvSpPr>
        <p:spPr bwMode="auto">
          <a:xfrm>
            <a:off x="7060329" y="3584570"/>
            <a:ext cx="494857" cy="44616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0" name="Isosceles Triangle 49">
            <a:extLst>
              <a:ext uri="{FF2B5EF4-FFF2-40B4-BE49-F238E27FC236}">
                <a16:creationId xmlns:a16="http://schemas.microsoft.com/office/drawing/2014/main" id="{82623B0C-12AF-458E-BFB0-2150644C47C6}"/>
              </a:ext>
            </a:extLst>
          </p:cNvPr>
          <p:cNvSpPr/>
          <p:nvPr/>
        </p:nvSpPr>
        <p:spPr bwMode="auto">
          <a:xfrm>
            <a:off x="2796463" y="301768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1" name="Isosceles Triangle 50">
            <a:extLst>
              <a:ext uri="{FF2B5EF4-FFF2-40B4-BE49-F238E27FC236}">
                <a16:creationId xmlns:a16="http://schemas.microsoft.com/office/drawing/2014/main" id="{B7687F13-9DCF-4179-998A-909974CFC73F}"/>
              </a:ext>
            </a:extLst>
          </p:cNvPr>
          <p:cNvSpPr/>
          <p:nvPr/>
        </p:nvSpPr>
        <p:spPr bwMode="auto">
          <a:xfrm>
            <a:off x="3410762" y="4081307"/>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2" name="Isosceles Triangle 51">
            <a:extLst>
              <a:ext uri="{FF2B5EF4-FFF2-40B4-BE49-F238E27FC236}">
                <a16:creationId xmlns:a16="http://schemas.microsoft.com/office/drawing/2014/main" id="{2426E442-AAB4-4F65-B811-1596CE43C8B3}"/>
              </a:ext>
            </a:extLst>
          </p:cNvPr>
          <p:cNvSpPr/>
          <p:nvPr/>
        </p:nvSpPr>
        <p:spPr bwMode="auto">
          <a:xfrm>
            <a:off x="3053739" y="3553268"/>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3" name="Isosceles Triangle 52">
            <a:extLst>
              <a:ext uri="{FF2B5EF4-FFF2-40B4-BE49-F238E27FC236}">
                <a16:creationId xmlns:a16="http://schemas.microsoft.com/office/drawing/2014/main" id="{EDB89643-807F-4A75-8055-7DB75EED8679}"/>
              </a:ext>
            </a:extLst>
          </p:cNvPr>
          <p:cNvSpPr/>
          <p:nvPr/>
        </p:nvSpPr>
        <p:spPr bwMode="auto">
          <a:xfrm>
            <a:off x="3480590" y="306748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4" name="Isosceles Triangle 53">
            <a:extLst>
              <a:ext uri="{FF2B5EF4-FFF2-40B4-BE49-F238E27FC236}">
                <a16:creationId xmlns:a16="http://schemas.microsoft.com/office/drawing/2014/main" id="{39F2BA0B-3484-4EA8-B9BD-5337C0DB2122}"/>
              </a:ext>
            </a:extLst>
          </p:cNvPr>
          <p:cNvSpPr/>
          <p:nvPr/>
        </p:nvSpPr>
        <p:spPr bwMode="auto">
          <a:xfrm>
            <a:off x="2324082" y="3308247"/>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5" name="Isosceles Triangle 54">
            <a:extLst>
              <a:ext uri="{FF2B5EF4-FFF2-40B4-BE49-F238E27FC236}">
                <a16:creationId xmlns:a16="http://schemas.microsoft.com/office/drawing/2014/main" id="{C0374783-7086-4037-82BF-422BDC45CB44}"/>
              </a:ext>
            </a:extLst>
          </p:cNvPr>
          <p:cNvSpPr/>
          <p:nvPr/>
        </p:nvSpPr>
        <p:spPr bwMode="auto">
          <a:xfrm>
            <a:off x="7626420" y="4093470"/>
            <a:ext cx="524994" cy="390444"/>
          </a:xfrm>
          <a:prstGeom prst="triangl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6" name="Isosceles Triangle 55">
            <a:extLst>
              <a:ext uri="{FF2B5EF4-FFF2-40B4-BE49-F238E27FC236}">
                <a16:creationId xmlns:a16="http://schemas.microsoft.com/office/drawing/2014/main" id="{9AB33BAB-0F37-49D7-83CC-071D4604DAAA}"/>
              </a:ext>
            </a:extLst>
          </p:cNvPr>
          <p:cNvSpPr/>
          <p:nvPr/>
        </p:nvSpPr>
        <p:spPr bwMode="auto">
          <a:xfrm>
            <a:off x="3985324" y="364696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7" name="Isosceles Triangle 56">
            <a:extLst>
              <a:ext uri="{FF2B5EF4-FFF2-40B4-BE49-F238E27FC236}">
                <a16:creationId xmlns:a16="http://schemas.microsoft.com/office/drawing/2014/main" id="{23A2E4E5-F6E2-4E38-8440-7D9E4DF1FD53}"/>
              </a:ext>
            </a:extLst>
          </p:cNvPr>
          <p:cNvSpPr/>
          <p:nvPr/>
        </p:nvSpPr>
        <p:spPr bwMode="auto">
          <a:xfrm>
            <a:off x="4825983" y="4007030"/>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8" name="Isosceles Triangle 57">
            <a:extLst>
              <a:ext uri="{FF2B5EF4-FFF2-40B4-BE49-F238E27FC236}">
                <a16:creationId xmlns:a16="http://schemas.microsoft.com/office/drawing/2014/main" id="{CAC9A8F1-3140-40AA-8F12-014E6636FCDA}"/>
              </a:ext>
            </a:extLst>
          </p:cNvPr>
          <p:cNvSpPr/>
          <p:nvPr/>
        </p:nvSpPr>
        <p:spPr bwMode="auto">
          <a:xfrm>
            <a:off x="6342112" y="306378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59" name="Isosceles Triangle 58">
            <a:extLst>
              <a:ext uri="{FF2B5EF4-FFF2-40B4-BE49-F238E27FC236}">
                <a16:creationId xmlns:a16="http://schemas.microsoft.com/office/drawing/2014/main" id="{64F7B99A-5EFB-47B5-A2BE-63CF0F6FE7F0}"/>
              </a:ext>
            </a:extLst>
          </p:cNvPr>
          <p:cNvSpPr/>
          <p:nvPr/>
        </p:nvSpPr>
        <p:spPr bwMode="auto">
          <a:xfrm>
            <a:off x="5907509" y="3485360"/>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0" name="Isosceles Triangle 59">
            <a:extLst>
              <a:ext uri="{FF2B5EF4-FFF2-40B4-BE49-F238E27FC236}">
                <a16:creationId xmlns:a16="http://schemas.microsoft.com/office/drawing/2014/main" id="{EC8BB3FF-F013-46D2-B324-BF8BB12E6235}"/>
              </a:ext>
            </a:extLst>
          </p:cNvPr>
          <p:cNvSpPr/>
          <p:nvPr/>
        </p:nvSpPr>
        <p:spPr bwMode="auto">
          <a:xfrm>
            <a:off x="2439178" y="406064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1" name="Isosceles Triangle 60">
            <a:extLst>
              <a:ext uri="{FF2B5EF4-FFF2-40B4-BE49-F238E27FC236}">
                <a16:creationId xmlns:a16="http://schemas.microsoft.com/office/drawing/2014/main" id="{28ED5544-C6F6-44CD-9E17-B390CD9CC14A}"/>
              </a:ext>
            </a:extLst>
          </p:cNvPr>
          <p:cNvSpPr/>
          <p:nvPr/>
        </p:nvSpPr>
        <p:spPr bwMode="auto">
          <a:xfrm>
            <a:off x="8229625" y="384549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2" name="Isosceles Triangle 61">
            <a:extLst>
              <a:ext uri="{FF2B5EF4-FFF2-40B4-BE49-F238E27FC236}">
                <a16:creationId xmlns:a16="http://schemas.microsoft.com/office/drawing/2014/main" id="{04996E39-3B5A-4E09-9C0B-F737D5BC1F12}"/>
              </a:ext>
            </a:extLst>
          </p:cNvPr>
          <p:cNvSpPr/>
          <p:nvPr/>
        </p:nvSpPr>
        <p:spPr bwMode="auto">
          <a:xfrm>
            <a:off x="6718734" y="4073689"/>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3" name="Isosceles Triangle 62">
            <a:extLst>
              <a:ext uri="{FF2B5EF4-FFF2-40B4-BE49-F238E27FC236}">
                <a16:creationId xmlns:a16="http://schemas.microsoft.com/office/drawing/2014/main" id="{5033153D-124E-4F14-9A18-A425A03AE923}"/>
              </a:ext>
            </a:extLst>
          </p:cNvPr>
          <p:cNvSpPr/>
          <p:nvPr/>
        </p:nvSpPr>
        <p:spPr bwMode="auto">
          <a:xfrm>
            <a:off x="5891721" y="403475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4" name="Isosceles Triangle 63">
            <a:extLst>
              <a:ext uri="{FF2B5EF4-FFF2-40B4-BE49-F238E27FC236}">
                <a16:creationId xmlns:a16="http://schemas.microsoft.com/office/drawing/2014/main" id="{8F50B36F-DD1C-42CF-9D1F-E65F67840719}"/>
              </a:ext>
            </a:extLst>
          </p:cNvPr>
          <p:cNvSpPr/>
          <p:nvPr/>
        </p:nvSpPr>
        <p:spPr bwMode="auto">
          <a:xfrm>
            <a:off x="7598606" y="306748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5" name="Isosceles Triangle 64">
            <a:extLst>
              <a:ext uri="{FF2B5EF4-FFF2-40B4-BE49-F238E27FC236}">
                <a16:creationId xmlns:a16="http://schemas.microsoft.com/office/drawing/2014/main" id="{B6FF1B6F-E401-4E53-83F2-5D852869E656}"/>
              </a:ext>
            </a:extLst>
          </p:cNvPr>
          <p:cNvSpPr/>
          <p:nvPr/>
        </p:nvSpPr>
        <p:spPr bwMode="auto">
          <a:xfrm>
            <a:off x="8261138" y="301768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6" name="Isosceles Triangle 65">
            <a:extLst>
              <a:ext uri="{FF2B5EF4-FFF2-40B4-BE49-F238E27FC236}">
                <a16:creationId xmlns:a16="http://schemas.microsoft.com/office/drawing/2014/main" id="{02B61AD1-840A-4D85-A439-5A36CD865C6D}"/>
              </a:ext>
            </a:extLst>
          </p:cNvPr>
          <p:cNvSpPr/>
          <p:nvPr/>
        </p:nvSpPr>
        <p:spPr bwMode="auto">
          <a:xfrm>
            <a:off x="2254609" y="6362182"/>
            <a:ext cx="524994" cy="390444"/>
          </a:xfrm>
          <a:prstGeom prst="triangl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7" name="Rectangle 66">
            <a:extLst>
              <a:ext uri="{FF2B5EF4-FFF2-40B4-BE49-F238E27FC236}">
                <a16:creationId xmlns:a16="http://schemas.microsoft.com/office/drawing/2014/main" id="{6FDEDD8E-AC9D-4ABD-BB1F-6E4195299298}"/>
              </a:ext>
            </a:extLst>
          </p:cNvPr>
          <p:cNvSpPr/>
          <p:nvPr/>
        </p:nvSpPr>
        <p:spPr bwMode="auto">
          <a:xfrm>
            <a:off x="330159" y="6386447"/>
            <a:ext cx="362860" cy="378537"/>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8" name="Isosceles Triangle 67">
            <a:extLst>
              <a:ext uri="{FF2B5EF4-FFF2-40B4-BE49-F238E27FC236}">
                <a16:creationId xmlns:a16="http://schemas.microsoft.com/office/drawing/2014/main" id="{DAFFBCA9-9081-46F3-AB28-7DAF5D6F04FA}"/>
              </a:ext>
            </a:extLst>
          </p:cNvPr>
          <p:cNvSpPr/>
          <p:nvPr/>
        </p:nvSpPr>
        <p:spPr bwMode="auto">
          <a:xfrm>
            <a:off x="5768043" y="6332565"/>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69" name="TextBox 68">
            <a:extLst>
              <a:ext uri="{FF2B5EF4-FFF2-40B4-BE49-F238E27FC236}">
                <a16:creationId xmlns:a16="http://schemas.microsoft.com/office/drawing/2014/main" id="{B0A114EF-4BDA-4DDB-98FE-3F18A2677EDF}"/>
              </a:ext>
            </a:extLst>
          </p:cNvPr>
          <p:cNvSpPr txBox="1"/>
          <p:nvPr/>
        </p:nvSpPr>
        <p:spPr>
          <a:xfrm>
            <a:off x="102743" y="4617251"/>
            <a:ext cx="8948790" cy="1815882"/>
          </a:xfrm>
          <a:prstGeom prst="rect">
            <a:avLst/>
          </a:prstGeom>
          <a:noFill/>
        </p:spPr>
        <p:txBody>
          <a:bodyPr wrap="square" lIns="91440" tIns="45720" rIns="91440" bIns="45720" rtlCol="0" anchor="t">
            <a:spAutoFit/>
          </a:bodyPr>
          <a:lstStyle/>
          <a:p>
            <a:r>
              <a:rPr lang="en-US" sz="1400" i="1">
                <a:latin typeface="Calibri Light"/>
                <a:cs typeface="Calibri Light"/>
              </a:rPr>
              <a:t>Both scenarios represent one classroom with 16 children.</a:t>
            </a:r>
          </a:p>
          <a:p>
            <a:r>
              <a:rPr lang="en-US" sz="1400" i="1">
                <a:latin typeface="Calibri Light"/>
                <a:cs typeface="Calibri Light"/>
              </a:rPr>
              <a:t>In the first scenario, this one positive case would result in 15 other children and 2 staff/educators being named as "cohort contacts". If unvaccinated, all individuals would be excluded from care and advised to quarantine.</a:t>
            </a:r>
          </a:p>
          <a:p>
            <a:r>
              <a:rPr lang="en-US" sz="1400" i="1">
                <a:latin typeface="Calibri Light"/>
                <a:cs typeface="Calibri Light"/>
              </a:rPr>
              <a:t>In the second scenario, the program cohorted children into two stable groups, assigning each to their own specific educator. The one positive case only results in 1 educator and 7 other children, if unvaccinated, being excluded from care and advised to  quarantine. </a:t>
            </a:r>
          </a:p>
          <a:p>
            <a:r>
              <a:rPr lang="en-US" sz="1400" b="1" i="1">
                <a:latin typeface="Calibri Light"/>
                <a:cs typeface="Calibri Light"/>
              </a:rPr>
              <a:t>Effective 1/19, Unvaccinated individuals in both scenarios can use </a:t>
            </a:r>
            <a:r>
              <a:rPr lang="en-US" sz="1400" b="1" i="1">
                <a:latin typeface="Calibri Light"/>
                <a:cs typeface="Calibri Light"/>
                <a:hlinkClick r:id="rId2"/>
              </a:rPr>
              <a:t>EEC’s Testing for Child Care Program </a:t>
            </a:r>
            <a:r>
              <a:rPr lang="en-US" sz="1400" b="1" i="1">
                <a:latin typeface="Calibri Light"/>
                <a:cs typeface="Calibri Light"/>
              </a:rPr>
              <a:t>options to remain in care.</a:t>
            </a:r>
            <a:endParaRPr lang="en-US" sz="1400" b="1" i="1">
              <a:latin typeface="Calibri Light" panose="020F0302020204030204" pitchFamily="34" charset="0"/>
              <a:cs typeface="Calibri Light" panose="020F0302020204030204" pitchFamily="34" charset="0"/>
            </a:endParaRPr>
          </a:p>
        </p:txBody>
      </p:sp>
      <p:sp>
        <p:nvSpPr>
          <p:cNvPr id="70" name="TextBox 69">
            <a:extLst>
              <a:ext uri="{FF2B5EF4-FFF2-40B4-BE49-F238E27FC236}">
                <a16:creationId xmlns:a16="http://schemas.microsoft.com/office/drawing/2014/main" id="{0692E5E5-8E69-4799-BBDC-FAAD9B2F98B1}"/>
              </a:ext>
            </a:extLst>
          </p:cNvPr>
          <p:cNvSpPr txBox="1"/>
          <p:nvPr/>
        </p:nvSpPr>
        <p:spPr>
          <a:xfrm>
            <a:off x="933477" y="6373424"/>
            <a:ext cx="1057174" cy="338554"/>
          </a:xfrm>
          <a:prstGeom prst="rect">
            <a:avLst/>
          </a:prstGeom>
          <a:noFill/>
        </p:spPr>
        <p:txBody>
          <a:bodyPr wrap="square" rtlCol="0">
            <a:spAutoFit/>
          </a:bodyPr>
          <a:lstStyle/>
          <a:p>
            <a:r>
              <a:rPr lang="en-US" sz="1600">
                <a:latin typeface="Calibri Light" panose="020F0302020204030204" pitchFamily="34" charset="0"/>
                <a:cs typeface="Calibri Light" panose="020F0302020204030204" pitchFamily="34" charset="0"/>
              </a:rPr>
              <a:t>= staff</a:t>
            </a:r>
          </a:p>
        </p:txBody>
      </p:sp>
      <p:sp>
        <p:nvSpPr>
          <p:cNvPr id="71" name="TextBox 70">
            <a:extLst>
              <a:ext uri="{FF2B5EF4-FFF2-40B4-BE49-F238E27FC236}">
                <a16:creationId xmlns:a16="http://schemas.microsoft.com/office/drawing/2014/main" id="{53FBFDBB-724C-4DD2-ACDD-083D164DFA88}"/>
              </a:ext>
            </a:extLst>
          </p:cNvPr>
          <p:cNvSpPr txBox="1"/>
          <p:nvPr/>
        </p:nvSpPr>
        <p:spPr>
          <a:xfrm>
            <a:off x="6471852" y="6343121"/>
            <a:ext cx="2443548" cy="338554"/>
          </a:xfrm>
          <a:prstGeom prst="rect">
            <a:avLst/>
          </a:prstGeom>
          <a:noFill/>
        </p:spPr>
        <p:txBody>
          <a:bodyPr wrap="square" rtlCol="0">
            <a:spAutoFit/>
          </a:bodyPr>
          <a:lstStyle/>
          <a:p>
            <a:r>
              <a:rPr lang="en-US" sz="1600">
                <a:latin typeface="Calibri Light" panose="020F0302020204030204" pitchFamily="34" charset="0"/>
                <a:cs typeface="Calibri Light" panose="020F0302020204030204" pitchFamily="34" charset="0"/>
              </a:rPr>
              <a:t>= COVID negative child</a:t>
            </a:r>
          </a:p>
        </p:txBody>
      </p:sp>
      <p:sp>
        <p:nvSpPr>
          <p:cNvPr id="72" name="TextBox 71">
            <a:extLst>
              <a:ext uri="{FF2B5EF4-FFF2-40B4-BE49-F238E27FC236}">
                <a16:creationId xmlns:a16="http://schemas.microsoft.com/office/drawing/2014/main" id="{94BE3986-C92B-4A48-BC74-B1D67F8C787A}"/>
              </a:ext>
            </a:extLst>
          </p:cNvPr>
          <p:cNvSpPr txBox="1"/>
          <p:nvPr/>
        </p:nvSpPr>
        <p:spPr>
          <a:xfrm>
            <a:off x="2997526" y="6377244"/>
            <a:ext cx="2245970" cy="338554"/>
          </a:xfrm>
          <a:prstGeom prst="rect">
            <a:avLst/>
          </a:prstGeom>
          <a:noFill/>
        </p:spPr>
        <p:txBody>
          <a:bodyPr wrap="square" rtlCol="0">
            <a:spAutoFit/>
          </a:bodyPr>
          <a:lstStyle/>
          <a:p>
            <a:r>
              <a:rPr lang="en-US" sz="1600">
                <a:latin typeface="Calibri Light" panose="020F0302020204030204" pitchFamily="34" charset="0"/>
                <a:cs typeface="Calibri Light" panose="020F0302020204030204" pitchFamily="34" charset="0"/>
              </a:rPr>
              <a:t>= COVID positive child</a:t>
            </a:r>
          </a:p>
        </p:txBody>
      </p:sp>
      <p:sp>
        <p:nvSpPr>
          <p:cNvPr id="73" name="Slide Number Placeholder 2">
            <a:extLst>
              <a:ext uri="{FF2B5EF4-FFF2-40B4-BE49-F238E27FC236}">
                <a16:creationId xmlns:a16="http://schemas.microsoft.com/office/drawing/2014/main" id="{98741C8D-7B3B-4BC3-AC24-6D7E0628ACF7}"/>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22</a:t>
            </a:fld>
            <a:endParaRPr lang="en-US" sz="800">
              <a:solidFill>
                <a:srgbClr val="000000"/>
              </a:solidFill>
            </a:endParaRPr>
          </a:p>
        </p:txBody>
      </p:sp>
    </p:spTree>
    <p:extLst>
      <p:ext uri="{BB962C8B-B14F-4D97-AF65-F5344CB8AC3E}">
        <p14:creationId xmlns:p14="http://schemas.microsoft.com/office/powerpoint/2010/main" val="716262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CB3D3FC-380E-45A7-B92E-5D69F7185510}"/>
              </a:ext>
            </a:extLst>
          </p:cNvPr>
          <p:cNvSpPr>
            <a:spLocks noGrp="1"/>
          </p:cNvSpPr>
          <p:nvPr>
            <p:ph type="body" sz="quarter" idx="12"/>
          </p:nvPr>
        </p:nvSpPr>
        <p:spPr>
          <a:xfrm>
            <a:off x="803710" y="2961506"/>
            <a:ext cx="7132638" cy="469900"/>
          </a:xfrm>
        </p:spPr>
        <p:txBody>
          <a:bodyPr/>
          <a:lstStyle/>
          <a:p>
            <a:pPr algn="ctr"/>
            <a:r>
              <a:rPr lang="en-US">
                <a:latin typeface="Calibri Light" panose="020F0302020204030204" pitchFamily="34" charset="0"/>
                <a:cs typeface="Calibri Light" panose="020F0302020204030204" pitchFamily="34" charset="0"/>
              </a:rPr>
              <a:t>Symptom Management </a:t>
            </a:r>
          </a:p>
        </p:txBody>
      </p:sp>
      <p:sp>
        <p:nvSpPr>
          <p:cNvPr id="4" name="Slide Number Placeholder 3">
            <a:extLst>
              <a:ext uri="{FF2B5EF4-FFF2-40B4-BE49-F238E27FC236}">
                <a16:creationId xmlns:a16="http://schemas.microsoft.com/office/drawing/2014/main" id="{744197B8-FEF2-4312-ACA5-64C80A6B35C6}"/>
              </a:ext>
            </a:extLst>
          </p:cNvPr>
          <p:cNvSpPr>
            <a:spLocks noGrp="1"/>
          </p:cNvSpPr>
          <p:nvPr>
            <p:ph type="sldNum" sz="quarter" idx="14"/>
          </p:nvPr>
        </p:nvSpPr>
        <p:spPr/>
        <p:txBody>
          <a:bodyPr/>
          <a:lstStyle/>
          <a:p>
            <a:pPr>
              <a:defRPr/>
            </a:pPr>
            <a:fld id="{0A56C0EC-3B98-441E-AA55-70D5E6ACE5C8}" type="slidenum">
              <a:rPr lang="en-US" smtClean="0">
                <a:solidFill>
                  <a:srgbClr val="000000"/>
                </a:solidFill>
              </a:rPr>
              <a:pPr>
                <a:defRPr/>
              </a:pPr>
              <a:t>23</a:t>
            </a:fld>
            <a:endParaRPr lang="en-US">
              <a:solidFill>
                <a:srgbClr val="000000"/>
              </a:solidFill>
            </a:endParaRPr>
          </a:p>
        </p:txBody>
      </p:sp>
    </p:spTree>
    <p:extLst>
      <p:ext uri="{BB962C8B-B14F-4D97-AF65-F5344CB8AC3E}">
        <p14:creationId xmlns:p14="http://schemas.microsoft.com/office/powerpoint/2010/main" val="1557781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7C5B-12A5-4E29-946A-D6680808380F}"/>
              </a:ext>
            </a:extLst>
          </p:cNvPr>
          <p:cNvSpPr>
            <a:spLocks noGrp="1"/>
          </p:cNvSpPr>
          <p:nvPr>
            <p:ph type="title"/>
          </p:nvPr>
        </p:nvSpPr>
        <p:spPr/>
        <p:txBody>
          <a:bodyPr/>
          <a:lstStyle/>
          <a:p>
            <a:r>
              <a:rPr lang="en-US" sz="1800">
                <a:latin typeface="Calibri Light" panose="020F0302020204030204" pitchFamily="34" charset="0"/>
                <a:cs typeface="Calibri Light" panose="020F0302020204030204" pitchFamily="34" charset="0"/>
              </a:rPr>
              <a:t>Commonwealth Guidance for COVID-19 Symptom Management in Education Settings</a:t>
            </a:r>
          </a:p>
        </p:txBody>
      </p:sp>
      <p:sp>
        <p:nvSpPr>
          <p:cNvPr id="3" name="Text Placeholder 2">
            <a:extLst>
              <a:ext uri="{FF2B5EF4-FFF2-40B4-BE49-F238E27FC236}">
                <a16:creationId xmlns:a16="http://schemas.microsoft.com/office/drawing/2014/main" id="{7DD08044-83DC-48C0-AD81-AE6162A64F54}"/>
              </a:ext>
            </a:extLst>
          </p:cNvPr>
          <p:cNvSpPr>
            <a:spLocks noGrp="1"/>
          </p:cNvSpPr>
          <p:nvPr>
            <p:ph type="body" sz="quarter" idx="13"/>
          </p:nvPr>
        </p:nvSpPr>
        <p:spPr>
          <a:xfrm>
            <a:off x="228600" y="933234"/>
            <a:ext cx="8686800" cy="999658"/>
          </a:xfrm>
        </p:spPr>
        <p:txBody>
          <a:bodyPr/>
          <a:lstStyle/>
          <a:p>
            <a:r>
              <a:rPr lang="en-US" sz="1600" b="0" dirty="0">
                <a:solidFill>
                  <a:schemeClr val="tx1"/>
                </a:solidFill>
                <a:latin typeface="Calibri Light" panose="020F0302020204030204" pitchFamily="34" charset="0"/>
                <a:cs typeface="Calibri Light" panose="020F0302020204030204" pitchFamily="34" charset="0"/>
              </a:rPr>
              <a:t>The protocols below are aligned with </a:t>
            </a:r>
            <a:r>
              <a:rPr lang="en-US" sz="1600" b="0" dirty="0">
                <a:solidFill>
                  <a:schemeClr val="tx1"/>
                </a:solidFill>
                <a:latin typeface="Calibri Light" panose="020F0302020204030204" pitchFamily="34" charset="0"/>
                <a:cs typeface="Calibri Light" panose="020F0302020204030204" pitchFamily="34" charset="0"/>
                <a:hlinkClick r:id="rId3"/>
              </a:rPr>
              <a:t>DESE’s Protocols. </a:t>
            </a:r>
            <a:r>
              <a:rPr lang="en-US" sz="1600" b="0" dirty="0">
                <a:solidFill>
                  <a:schemeClr val="tx1"/>
                </a:solidFill>
                <a:latin typeface="Calibri Light" panose="020F0302020204030204" pitchFamily="34" charset="0"/>
                <a:cs typeface="Calibri Light" panose="020F0302020204030204" pitchFamily="34" charset="0"/>
              </a:rPr>
              <a:t>EEC strongly encourages programs that serve school-age children to follow the same guidelines as those followed by the public school to promote alignment at the community level. </a:t>
            </a:r>
            <a:endParaRPr lang="en-US" sz="1600" b="0" dirty="0">
              <a:solidFill>
                <a:srgbClr val="FF0000"/>
              </a:solidFill>
              <a:latin typeface="Calibri Light" panose="020F0302020204030204" pitchFamily="34" charset="0"/>
              <a:cs typeface="Calibri Light" panose="020F0302020204030204" pitchFamily="34" charset="0"/>
            </a:endParaRPr>
          </a:p>
        </p:txBody>
      </p:sp>
      <p:sp>
        <p:nvSpPr>
          <p:cNvPr id="4" name="Text Placeholder 3">
            <a:extLst>
              <a:ext uri="{FF2B5EF4-FFF2-40B4-BE49-F238E27FC236}">
                <a16:creationId xmlns:a16="http://schemas.microsoft.com/office/drawing/2014/main" id="{C3047B9C-98F3-4DFE-A14B-A4D539FE82AC}"/>
              </a:ext>
            </a:extLst>
          </p:cNvPr>
          <p:cNvSpPr>
            <a:spLocks noGrp="1"/>
          </p:cNvSpPr>
          <p:nvPr>
            <p:ph type="body" sz="quarter" idx="14"/>
          </p:nvPr>
        </p:nvSpPr>
        <p:spPr>
          <a:xfrm>
            <a:off x="266350" y="1920968"/>
            <a:ext cx="8686800" cy="4442059"/>
          </a:xfrm>
          <a:ln>
            <a:solidFill>
              <a:schemeClr val="accent2">
                <a:lumMod val="50000"/>
              </a:schemeClr>
            </a:solidFill>
          </a:ln>
        </p:spPr>
        <p:txBody>
          <a:bodyPr/>
          <a:lstStyle/>
          <a:p>
            <a:r>
              <a:rPr lang="en-US" sz="1600" b="0" dirty="0">
                <a:latin typeface="Calibri Light" panose="020F0302020204030204" pitchFamily="34" charset="0"/>
                <a:cs typeface="Calibri Light" panose="020F0302020204030204" pitchFamily="34" charset="0"/>
              </a:rPr>
              <a:t>The </a:t>
            </a:r>
            <a:r>
              <a:rPr lang="en-US" sz="1600" dirty="0">
                <a:latin typeface="Calibri Light" panose="020F0302020204030204" pitchFamily="34" charset="0"/>
                <a:cs typeface="Calibri Light" panose="020F0302020204030204" pitchFamily="34" charset="0"/>
              </a:rPr>
              <a:t>bolded</a:t>
            </a:r>
            <a:r>
              <a:rPr lang="en-US" sz="1600" b="0" dirty="0">
                <a:latin typeface="Calibri Light" panose="020F0302020204030204" pitchFamily="34" charset="0"/>
                <a:cs typeface="Calibri Light" panose="020F0302020204030204" pitchFamily="34" charset="0"/>
              </a:rPr>
              <a:t> </a:t>
            </a:r>
            <a:r>
              <a:rPr lang="en-US" sz="1600" dirty="0">
                <a:latin typeface="Calibri Light" panose="020F0302020204030204" pitchFamily="34" charset="0"/>
                <a:cs typeface="Calibri Light" panose="020F0302020204030204" pitchFamily="34" charset="0"/>
              </a:rPr>
              <a:t>COVID-19 symptoms </a:t>
            </a:r>
            <a:r>
              <a:rPr lang="en-US" sz="1600" b="0" dirty="0">
                <a:latin typeface="Calibri Light" panose="020F0302020204030204" pitchFamily="34" charset="0"/>
                <a:cs typeface="Calibri Light" panose="020F0302020204030204" pitchFamily="34" charset="0"/>
              </a:rPr>
              <a:t>below (when they occur alone) should require immediate exclusion from care.  The non-bolded symptoms should be managed on a case-by-case basis by the provider and family depending upon the severity, combination of symptoms and child illness policies of the program.  Please reference the guidance available in this document for information on when the symptomatic individual (staff or child) should be allowed to return to the child care setting.  </a:t>
            </a:r>
            <a:endParaRPr lang="en-US" sz="1600" b="0" dirty="0">
              <a:solidFill>
                <a:srgbClr val="FF0000"/>
              </a:solidFill>
              <a:latin typeface="Calibri Light" panose="020F0302020204030204" pitchFamily="34" charset="0"/>
              <a:cs typeface="Calibri Light" panose="020F0302020204030204" pitchFamily="34" charset="0"/>
            </a:endParaRPr>
          </a:p>
          <a:p>
            <a:pPr>
              <a:spcBef>
                <a:spcPts val="600"/>
              </a:spcBef>
            </a:pPr>
            <a:endParaRPr lang="en-US" sz="1600" b="0" dirty="0">
              <a:solidFill>
                <a:srgbClr val="FF0000"/>
              </a:solidFill>
              <a:latin typeface="Calibri Light" panose="020F0302020204030204" pitchFamily="34" charset="0"/>
              <a:cs typeface="Calibri Light" panose="020F0302020204030204" pitchFamily="34" charset="0"/>
            </a:endParaRPr>
          </a:p>
          <a:p>
            <a:pPr marL="285750" indent="-285750">
              <a:spcBef>
                <a:spcPts val="0"/>
              </a:spcBef>
              <a:buFont typeface="Wingdings" panose="05000000000000000000" pitchFamily="2" charset="2"/>
              <a:buChar char="§"/>
            </a:pPr>
            <a:r>
              <a:rPr lang="en-US" sz="1600" dirty="0">
                <a:latin typeface="Calibri Light" panose="020F0302020204030204" pitchFamily="34" charset="0"/>
                <a:cs typeface="Calibri Light" panose="020F0302020204030204" pitchFamily="34" charset="0"/>
              </a:rPr>
              <a:t>Fever (100.0 degrees Fahrenheit or higher,) chills, or shaking chills</a:t>
            </a:r>
          </a:p>
          <a:p>
            <a:pPr marL="285750" indent="-285750">
              <a:spcBef>
                <a:spcPts val="0"/>
              </a:spcBef>
              <a:buFont typeface="Wingdings" panose="05000000000000000000" pitchFamily="2" charset="2"/>
              <a:buChar char="§"/>
            </a:pPr>
            <a:r>
              <a:rPr lang="en-US" sz="1600" dirty="0">
                <a:latin typeface="Calibri Light" panose="020F0302020204030204" pitchFamily="34" charset="0"/>
                <a:cs typeface="Calibri Light" panose="020F0302020204030204" pitchFamily="34" charset="0"/>
              </a:rPr>
              <a:t>Difficulty breathing or shortness of breath</a:t>
            </a:r>
          </a:p>
          <a:p>
            <a:pPr marL="285750" indent="-285750">
              <a:spcBef>
                <a:spcPts val="0"/>
              </a:spcBef>
              <a:buFont typeface="Wingdings" panose="05000000000000000000" pitchFamily="2" charset="2"/>
              <a:buChar char="§"/>
            </a:pPr>
            <a:r>
              <a:rPr lang="en-US" sz="1600" dirty="0">
                <a:latin typeface="Calibri Light" panose="020F0302020204030204" pitchFamily="34" charset="0"/>
                <a:cs typeface="Calibri Light" panose="020F0302020204030204" pitchFamily="34" charset="0"/>
              </a:rPr>
              <a:t>New loss of taste or smell</a:t>
            </a:r>
          </a:p>
          <a:p>
            <a:pPr marL="285750" indent="-285750">
              <a:spcBef>
                <a:spcPts val="0"/>
              </a:spcBef>
              <a:buFont typeface="Wingdings" panose="05000000000000000000" pitchFamily="2" charset="2"/>
              <a:buChar char="§"/>
            </a:pPr>
            <a:r>
              <a:rPr lang="en-US" sz="1600" dirty="0">
                <a:latin typeface="Calibri Light" panose="020F0302020204030204" pitchFamily="34" charset="0"/>
                <a:cs typeface="Calibri Light" panose="020F0302020204030204" pitchFamily="34" charset="0"/>
              </a:rPr>
              <a:t>Muscle aches or body aches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Cough (not due to other known cause, such as chronic chough)</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Sore throat, </a:t>
            </a:r>
            <a:r>
              <a:rPr lang="en-US" sz="1600" b="0" i="1" dirty="0">
                <a:latin typeface="Calibri Light" panose="020F0302020204030204" pitchFamily="34" charset="0"/>
                <a:cs typeface="Calibri Light" panose="020F0302020204030204" pitchFamily="34" charset="0"/>
              </a:rPr>
              <a:t>when in combination with other symptoms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Nausea, vomiting, or diarrhea </a:t>
            </a:r>
            <a:r>
              <a:rPr lang="en-US" sz="1600" b="0" i="1" dirty="0">
                <a:latin typeface="Calibri Light" panose="020F0302020204030204" pitchFamily="34" charset="0"/>
                <a:cs typeface="Calibri Light" panose="020F0302020204030204" pitchFamily="34" charset="0"/>
              </a:rPr>
              <a:t>when in combination with other symptoms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Headache </a:t>
            </a:r>
            <a:r>
              <a:rPr lang="en-US" sz="1600" b="0" i="1" dirty="0">
                <a:latin typeface="Calibri Light" panose="020F0302020204030204" pitchFamily="34" charset="0"/>
                <a:cs typeface="Calibri Light" panose="020F0302020204030204" pitchFamily="34" charset="0"/>
              </a:rPr>
              <a:t>when in combination with other symptoms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Fatigue, </a:t>
            </a:r>
            <a:r>
              <a:rPr lang="en-US" sz="1600" b="0" i="1" dirty="0">
                <a:latin typeface="Calibri Light" panose="020F0302020204030204" pitchFamily="34" charset="0"/>
                <a:cs typeface="Calibri Light" panose="020F0302020204030204" pitchFamily="34" charset="0"/>
              </a:rPr>
              <a:t>when in combination with other symptoms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Nasal congestion or runny nose (not due to other known causes, such as allergies) </a:t>
            </a:r>
            <a:r>
              <a:rPr lang="en-US" sz="1600" b="0" i="1" dirty="0">
                <a:latin typeface="Calibri Light" panose="020F0302020204030204" pitchFamily="34" charset="0"/>
                <a:cs typeface="Calibri Light" panose="020F0302020204030204" pitchFamily="34" charset="0"/>
              </a:rPr>
              <a:t>when in combination with other symptoms</a:t>
            </a:r>
            <a:endParaRPr lang="en-US" sz="1600" b="0" dirty="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8F6C13AA-66EA-4595-BC6A-C3EF7D14E7E2}"/>
              </a:ext>
            </a:extLst>
          </p:cNvPr>
          <p:cNvSpPr txBox="1"/>
          <p:nvPr/>
        </p:nvSpPr>
        <p:spPr>
          <a:xfrm>
            <a:off x="75501" y="6455975"/>
            <a:ext cx="9068499" cy="276999"/>
          </a:xfrm>
          <a:prstGeom prst="rect">
            <a:avLst/>
          </a:prstGeom>
          <a:noFill/>
        </p:spPr>
        <p:txBody>
          <a:bodyPr wrap="square" rtlCol="0">
            <a:spAutoFit/>
          </a:bodyPr>
          <a:lstStyle/>
          <a:p>
            <a:r>
              <a:rPr lang="en-US" sz="1200">
                <a:latin typeface="Calibri Light" panose="020F0302020204030204" pitchFamily="34" charset="0"/>
                <a:cs typeface="Calibri Light" panose="020F0302020204030204" pitchFamily="34" charset="0"/>
              </a:rPr>
              <a:t>EEC staff cannot provide public health guidance on COVID symptoms.   All questions should be referred to public health or medical professionals. </a:t>
            </a:r>
          </a:p>
        </p:txBody>
      </p:sp>
      <p:sp>
        <p:nvSpPr>
          <p:cNvPr id="6" name="Slide Number Placeholder 2">
            <a:extLst>
              <a:ext uri="{FF2B5EF4-FFF2-40B4-BE49-F238E27FC236}">
                <a16:creationId xmlns:a16="http://schemas.microsoft.com/office/drawing/2014/main" id="{BF94E676-9B5B-474A-AA33-3B14E74FFC1D}"/>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24</a:t>
            </a:fld>
            <a:endParaRPr lang="en-US" sz="800">
              <a:solidFill>
                <a:srgbClr val="000000"/>
              </a:solidFill>
            </a:endParaRPr>
          </a:p>
        </p:txBody>
      </p:sp>
    </p:spTree>
    <p:extLst>
      <p:ext uri="{BB962C8B-B14F-4D97-AF65-F5344CB8AC3E}">
        <p14:creationId xmlns:p14="http://schemas.microsoft.com/office/powerpoint/2010/main" val="4292660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79C3417-A102-49AF-9276-98B1949272AA}"/>
              </a:ext>
            </a:extLst>
          </p:cNvPr>
          <p:cNvSpPr/>
          <p:nvPr/>
        </p:nvSpPr>
        <p:spPr bwMode="auto">
          <a:xfrm>
            <a:off x="8026400" y="121920"/>
            <a:ext cx="995680" cy="8229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graphicFrame>
        <p:nvGraphicFramePr>
          <p:cNvPr id="7" name="Table 6">
            <a:extLst>
              <a:ext uri="{FF2B5EF4-FFF2-40B4-BE49-F238E27FC236}">
                <a16:creationId xmlns:a16="http://schemas.microsoft.com/office/drawing/2014/main" id="{F74B57F9-95DA-493D-BC3D-C9EEF2AC63B9}"/>
              </a:ext>
            </a:extLst>
          </p:cNvPr>
          <p:cNvGraphicFramePr>
            <a:graphicFrameLocks noGrp="1"/>
          </p:cNvGraphicFramePr>
          <p:nvPr>
            <p:extLst>
              <p:ext uri="{D42A27DB-BD31-4B8C-83A1-F6EECF244321}">
                <p14:modId xmlns:p14="http://schemas.microsoft.com/office/powerpoint/2010/main" val="2588585789"/>
              </p:ext>
            </p:extLst>
          </p:nvPr>
        </p:nvGraphicFramePr>
        <p:xfrm>
          <a:off x="0" y="10160"/>
          <a:ext cx="9143996" cy="6178552"/>
        </p:xfrm>
        <a:graphic>
          <a:graphicData uri="http://schemas.openxmlformats.org/drawingml/2006/table">
            <a:tbl>
              <a:tblPr firstRow="1" firstCol="1" bandRow="1">
                <a:tableStyleId>{5C22544A-7EE6-4342-B048-85BDC9FD1C3A}</a:tableStyleId>
              </a:tblPr>
              <a:tblGrid>
                <a:gridCol w="9143996">
                  <a:extLst>
                    <a:ext uri="{9D8B030D-6E8A-4147-A177-3AD203B41FA5}">
                      <a16:colId xmlns:a16="http://schemas.microsoft.com/office/drawing/2014/main" val="3933675692"/>
                    </a:ext>
                  </a:extLst>
                </a:gridCol>
              </a:tblGrid>
              <a:tr h="176721">
                <a:tc>
                  <a:txBody>
                    <a:bodyPr/>
                    <a:lstStyle/>
                    <a:p>
                      <a:pPr marL="0" marR="0" algn="ctr">
                        <a:lnSpc>
                          <a:spcPct val="107000"/>
                        </a:lnSpc>
                        <a:spcBef>
                          <a:spcPts val="100"/>
                        </a:spcBef>
                        <a:spcAft>
                          <a:spcPts val="100"/>
                        </a:spcAft>
                      </a:pPr>
                      <a:r>
                        <a:rPr lang="en-US" sz="1050" b="1" kern="0">
                          <a:solidFill>
                            <a:schemeClr val="bg1"/>
                          </a:solidFill>
                          <a:effectLst/>
                          <a:latin typeface="Calibri Light"/>
                          <a:ea typeface="Times New Roman" panose="02020603050405020304" pitchFamily="18" charset="0"/>
                          <a:cs typeface="Calibri Light"/>
                        </a:rPr>
                        <a:t>If individual is Symptomatic</a:t>
                      </a: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534374671"/>
                  </a:ext>
                </a:extLst>
              </a:tr>
              <a:tr h="1686886">
                <a:tc>
                  <a:txBody>
                    <a:bodyPr/>
                    <a:lstStyle/>
                    <a:p>
                      <a:pPr marL="171450" marR="0" indent="-171450" algn="l">
                        <a:lnSpc>
                          <a:spcPct val="107000"/>
                        </a:lnSpc>
                        <a:spcBef>
                          <a:spcPts val="100"/>
                        </a:spcBef>
                        <a:spcAft>
                          <a:spcPts val="100"/>
                        </a:spcAft>
                        <a:buFont typeface="Arial" panose="020B0604020202020204" pitchFamily="34" charset="0"/>
                        <a:buChar char="•"/>
                      </a:pPr>
                      <a:r>
                        <a:rPr lang="en-US" sz="1050" b="1" i="0" kern="1200">
                          <a:solidFill>
                            <a:schemeClr val="tx1"/>
                          </a:solidFill>
                          <a:effectLst/>
                          <a:latin typeface="Calibri Light"/>
                          <a:ea typeface="Times New Roman" panose="02020603050405020304" pitchFamily="18" charset="0"/>
                          <a:cs typeface="Calibri Light"/>
                        </a:rPr>
                        <a:t>Send the staff member home/excuse the child from the classroom and have them wait in the designated isolation room</a:t>
                      </a:r>
                    </a:p>
                    <a:p>
                      <a:pPr marL="628650" marR="0" lvl="1" indent="-171450" algn="l">
                        <a:lnSpc>
                          <a:spcPct val="107000"/>
                        </a:lnSpc>
                        <a:spcBef>
                          <a:spcPts val="100"/>
                        </a:spcBef>
                        <a:spcAft>
                          <a:spcPts val="100"/>
                        </a:spcAft>
                        <a:buFont typeface="Arial" panose="020B0604020202020204" pitchFamily="34" charset="0"/>
                        <a:buChar char="•"/>
                      </a:pPr>
                      <a:r>
                        <a:rPr lang="en-US" sz="1050" b="0" i="0" kern="1200">
                          <a:solidFill>
                            <a:schemeClr val="tx1"/>
                          </a:solidFill>
                          <a:effectLst/>
                          <a:latin typeface="Calibri Light"/>
                          <a:ea typeface="Times New Roman" panose="02020603050405020304" pitchFamily="18" charset="0"/>
                          <a:cs typeface="Calibri Light"/>
                        </a:rPr>
                        <a:t>While symptomatic children wait in the isolation room, ensure they are provided with a mask if they are age 2 or older</a:t>
                      </a:r>
                    </a:p>
                    <a:p>
                      <a:pPr marL="171450" marR="0" indent="-171450" algn="l">
                        <a:lnSpc>
                          <a:spcPct val="107000"/>
                        </a:lnSpc>
                        <a:spcBef>
                          <a:spcPts val="100"/>
                        </a:spcBef>
                        <a:spcAft>
                          <a:spcPts val="100"/>
                        </a:spcAft>
                        <a:buFont typeface="Arial" panose="020B0604020202020204" pitchFamily="34" charset="0"/>
                        <a:buChar char="•"/>
                      </a:pPr>
                      <a:r>
                        <a:rPr lang="en-US" sz="1050" b="1" i="0" kern="1200">
                          <a:solidFill>
                            <a:schemeClr val="tx1"/>
                          </a:solidFill>
                          <a:effectLst/>
                          <a:latin typeface="Calibri Light"/>
                          <a:ea typeface="Times New Roman" panose="02020603050405020304" pitchFamily="18" charset="0"/>
                          <a:cs typeface="Calibri Light"/>
                        </a:rPr>
                        <a:t>Call the parent or guardian and arrange for the child to go home or administer a rapid test if proper parental consent is obtained</a:t>
                      </a:r>
                    </a:p>
                    <a:p>
                      <a:pPr marL="171450" marR="0" indent="-171450" algn="l">
                        <a:lnSpc>
                          <a:spcPct val="107000"/>
                        </a:lnSpc>
                        <a:spcBef>
                          <a:spcPts val="100"/>
                        </a:spcBef>
                        <a:spcAft>
                          <a:spcPts val="100"/>
                        </a:spcAft>
                        <a:buFont typeface="Arial" panose="020B0604020202020204" pitchFamily="34" charset="0"/>
                        <a:buChar char="•"/>
                      </a:pPr>
                      <a:r>
                        <a:rPr lang="en-US" sz="1050" b="1" i="0" kern="1200">
                          <a:solidFill>
                            <a:schemeClr val="tx1"/>
                          </a:solidFill>
                          <a:effectLst/>
                          <a:latin typeface="Calibri Light"/>
                          <a:ea typeface="Times New Roman" panose="02020603050405020304" pitchFamily="18" charset="0"/>
                          <a:cs typeface="Calibri Light"/>
                        </a:rPr>
                        <a:t>Inform the staff to get tested and/or the parent to get their child tested with a COVID-19 test (antigen or PCR)</a:t>
                      </a:r>
                    </a:p>
                    <a:p>
                      <a:pPr marL="628650" marR="0" lvl="1" indent="-171450" algn="l">
                        <a:lnSpc>
                          <a:spcPct val="107000"/>
                        </a:lnSpc>
                        <a:spcBef>
                          <a:spcPts val="100"/>
                        </a:spcBef>
                        <a:spcAft>
                          <a:spcPts val="100"/>
                        </a:spcAft>
                        <a:buFont typeface="Arial" panose="020B0604020202020204" pitchFamily="34" charset="0"/>
                        <a:buChar char="•"/>
                      </a:pPr>
                      <a:r>
                        <a:rPr lang="en-US" sz="1050" b="0" i="0" kern="1200">
                          <a:solidFill>
                            <a:schemeClr val="tx1"/>
                          </a:solidFill>
                          <a:effectLst/>
                          <a:latin typeface="Calibri Light"/>
                          <a:ea typeface="Times New Roman" panose="02020603050405020304" pitchFamily="18" charset="0"/>
                          <a:cs typeface="Calibri Light"/>
                        </a:rPr>
                        <a:t>Families can also contact their child’s healthcare provider for further evaluation</a:t>
                      </a:r>
                    </a:p>
                    <a:p>
                      <a:pPr marL="628650" marR="0" lvl="1" indent="-171450" algn="l">
                        <a:lnSpc>
                          <a:spcPct val="107000"/>
                        </a:lnSpc>
                        <a:spcBef>
                          <a:spcPts val="100"/>
                        </a:spcBef>
                        <a:spcAft>
                          <a:spcPts val="100"/>
                        </a:spcAft>
                        <a:buFont typeface="Arial" panose="020B0604020202020204" pitchFamily="34" charset="0"/>
                        <a:buChar char="•"/>
                      </a:pPr>
                      <a:r>
                        <a:rPr lang="en-US" sz="1050" b="0" i="0" kern="1200">
                          <a:solidFill>
                            <a:schemeClr val="tx1"/>
                          </a:solidFill>
                          <a:effectLst/>
                          <a:latin typeface="Calibri Light"/>
                          <a:ea typeface="Times New Roman" panose="02020603050405020304" pitchFamily="18" charset="0"/>
                          <a:cs typeface="Calibri Light"/>
                        </a:rPr>
                        <a:t>If programs or families have access to an at-home, rapid antigen COVID-19 test, </a:t>
                      </a:r>
                      <a:r>
                        <a:rPr lang="en-US" sz="1050" b="0" i="0" kern="1200">
                          <a:solidFill>
                            <a:schemeClr val="tx1"/>
                          </a:solidFill>
                          <a:effectLst/>
                          <a:latin typeface="Calibri Light"/>
                          <a:ea typeface="Times New Roman" panose="02020603050405020304" pitchFamily="18" charset="0"/>
                          <a:cs typeface="Calibri Light"/>
                          <a:hlinkClick r:id="rId2"/>
                        </a:rPr>
                        <a:t>testing</a:t>
                      </a:r>
                      <a:r>
                        <a:rPr lang="en-US" sz="1050" b="0" i="0" kern="1200">
                          <a:solidFill>
                            <a:schemeClr val="tx1"/>
                          </a:solidFill>
                          <a:effectLst/>
                          <a:latin typeface="Calibri Light"/>
                          <a:ea typeface="Times New Roman" panose="02020603050405020304" pitchFamily="18" charset="0"/>
                          <a:cs typeface="Calibri Light"/>
                        </a:rPr>
                        <a:t> can be administered by the program and/or family</a:t>
                      </a:r>
                    </a:p>
                    <a:p>
                      <a:pPr marL="171450" marR="0" indent="-171450" algn="l">
                        <a:lnSpc>
                          <a:spcPct val="107000"/>
                        </a:lnSpc>
                        <a:spcBef>
                          <a:spcPts val="100"/>
                        </a:spcBef>
                        <a:spcAft>
                          <a:spcPts val="100"/>
                        </a:spcAft>
                        <a:buFont typeface="Arial" panose="020B0604020202020204" pitchFamily="34" charset="0"/>
                        <a:buChar char="•"/>
                      </a:pPr>
                      <a:r>
                        <a:rPr lang="en-US" sz="1050" b="1" i="0" kern="1200">
                          <a:solidFill>
                            <a:schemeClr val="tx1"/>
                          </a:solidFill>
                          <a:effectLst/>
                          <a:latin typeface="Calibri Light"/>
                          <a:ea typeface="Times New Roman" panose="02020603050405020304" pitchFamily="18" charset="0"/>
                          <a:cs typeface="Calibri Light"/>
                        </a:rPr>
                        <a:t>Clean, disinfect, and ventilate areas that the ill staff/child occupied</a:t>
                      </a:r>
                    </a:p>
                    <a:p>
                      <a:pPr marL="171450" marR="0" indent="-171450" algn="l">
                        <a:lnSpc>
                          <a:spcPct val="107000"/>
                        </a:lnSpc>
                        <a:spcBef>
                          <a:spcPts val="100"/>
                        </a:spcBef>
                        <a:spcAft>
                          <a:spcPts val="100"/>
                        </a:spcAft>
                        <a:buFont typeface="Arial" panose="020B0604020202020204" pitchFamily="34" charset="0"/>
                        <a:buChar char="•"/>
                      </a:pPr>
                      <a:r>
                        <a:rPr lang="en-US" sz="1050" b="1" i="0" kern="1200">
                          <a:solidFill>
                            <a:schemeClr val="tx1"/>
                          </a:solidFill>
                          <a:effectLst/>
                          <a:latin typeface="Calibri Light"/>
                          <a:ea typeface="Times New Roman" panose="02020603050405020304" pitchFamily="18" charset="0"/>
                          <a:cs typeface="Calibri Light"/>
                        </a:rPr>
                        <a:t>If tested negative, the staff member/child can stay in childcare if symptoms are mild or return to child care once they have been fever free for 24 hours and symptoms improved, no closure recommended for classroom(s), no exclusion/quarantine recommended for exposed cohort.</a:t>
                      </a: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6916891"/>
                  </a:ext>
                </a:extLst>
              </a:tr>
              <a:tr h="176721">
                <a:tc>
                  <a:txBody>
                    <a:bodyPr/>
                    <a:lstStyle/>
                    <a:p>
                      <a:pPr marL="0" marR="0" algn="ctr">
                        <a:lnSpc>
                          <a:spcPct val="107000"/>
                        </a:lnSpc>
                        <a:spcBef>
                          <a:spcPts val="100"/>
                        </a:spcBef>
                        <a:spcAft>
                          <a:spcPts val="100"/>
                        </a:spcAft>
                      </a:pPr>
                      <a:r>
                        <a:rPr lang="en-US" sz="1050" kern="0">
                          <a:effectLst/>
                          <a:latin typeface="Calibri Light"/>
                          <a:cs typeface="Calibri Light"/>
                        </a:rPr>
                        <a:t>If an Individual Tests Positive for COVID-19 (Isolate)</a:t>
                      </a:r>
                      <a:endParaRPr lang="en-US" sz="1050" b="1" kern="0">
                        <a:solidFill>
                          <a:srgbClr val="2F5496"/>
                        </a:solidFill>
                        <a:effectLst/>
                        <a:latin typeface="Calibri Light"/>
                        <a:ea typeface="Times New Roman" panose="02020603050405020304" pitchFamily="18" charset="0"/>
                        <a:cs typeface="Calibri Light"/>
                      </a:endParaRP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2914419287"/>
                  </a:ext>
                </a:extLst>
              </a:tr>
              <a:tr h="1847545">
                <a:tc>
                  <a:txBody>
                    <a:bodyPr/>
                    <a:lstStyle/>
                    <a:p>
                      <a:pPr marL="171450" marR="0" lvl="0" indent="-171450">
                        <a:lnSpc>
                          <a:spcPct val="107000"/>
                        </a:lnSpc>
                        <a:spcBef>
                          <a:spcPts val="100"/>
                        </a:spcBef>
                        <a:spcAft>
                          <a:spcPts val="100"/>
                        </a:spcAft>
                        <a:buSzPts val="1000"/>
                        <a:buFont typeface="Arial" panose="020B0604020202020204" pitchFamily="34" charset="0"/>
                        <a:buChar char="•"/>
                      </a:pPr>
                      <a:r>
                        <a:rPr lang="en-US" sz="1050" i="0">
                          <a:solidFill>
                            <a:schemeClr val="tx1"/>
                          </a:solidFill>
                          <a:effectLst/>
                          <a:latin typeface="Calibri Light"/>
                          <a:ea typeface="Calibri" panose="020F0502020204030204" pitchFamily="34" charset="0"/>
                          <a:cs typeface="Calibri Light"/>
                        </a:rPr>
                        <a:t>Individual should stay home for 5 days </a:t>
                      </a:r>
                    </a:p>
                    <a:p>
                      <a:pPr marL="171450" marR="0" lvl="0" indent="-171450">
                        <a:lnSpc>
                          <a:spcPct val="107000"/>
                        </a:lnSpc>
                        <a:spcBef>
                          <a:spcPts val="100"/>
                        </a:spcBef>
                        <a:spcAft>
                          <a:spcPts val="100"/>
                        </a:spcAft>
                        <a:buSzPts val="1000"/>
                        <a:buFont typeface="Arial" panose="020B0604020202020204" pitchFamily="34" charset="0"/>
                        <a:buChar char="•"/>
                        <a:tabLst>
                          <a:tab pos="457200" algn="l"/>
                        </a:tabLst>
                      </a:pPr>
                      <a:r>
                        <a:rPr lang="en-US" sz="1050" i="0">
                          <a:solidFill>
                            <a:schemeClr val="tx1"/>
                          </a:solidFill>
                          <a:effectLst/>
                          <a:latin typeface="Calibri Light"/>
                          <a:ea typeface="Calibri" panose="020F0502020204030204" pitchFamily="34" charset="0"/>
                          <a:cs typeface="Calibri Light"/>
                        </a:rPr>
                        <a:t>After 5 days</a:t>
                      </a:r>
                    </a:p>
                    <a:p>
                      <a:pPr marL="628650" marR="0" lvl="1" indent="-171450">
                        <a:lnSpc>
                          <a:spcPct val="107000"/>
                        </a:lnSpc>
                        <a:spcBef>
                          <a:spcPts val="100"/>
                        </a:spcBef>
                        <a:spcAft>
                          <a:spcPts val="100"/>
                        </a:spcAft>
                        <a:buSzPts val="1000"/>
                        <a:buFont typeface="Arial" panose="020B0604020202020204" pitchFamily="34" charset="0"/>
                        <a:buChar char="•"/>
                        <a:tabLst>
                          <a:tab pos="457200" algn="l"/>
                        </a:tabLst>
                      </a:pPr>
                      <a:r>
                        <a:rPr lang="en-US" sz="1050" i="0">
                          <a:solidFill>
                            <a:schemeClr val="tx1"/>
                          </a:solidFill>
                          <a:effectLst/>
                          <a:latin typeface="Calibri Light"/>
                          <a:ea typeface="Calibri" panose="020F0502020204030204" pitchFamily="34" charset="0"/>
                          <a:cs typeface="Calibri Light"/>
                        </a:rPr>
                        <a:t>If they </a:t>
                      </a:r>
                      <a:r>
                        <a:rPr lang="en-US" sz="1050" i="0" u="sng">
                          <a:solidFill>
                            <a:schemeClr val="tx1"/>
                          </a:solidFill>
                          <a:effectLst/>
                          <a:latin typeface="Calibri Light"/>
                          <a:ea typeface="Calibri" panose="020F0502020204030204" pitchFamily="34" charset="0"/>
                          <a:cs typeface="Calibri Light"/>
                        </a:rPr>
                        <a:t>can mask</a:t>
                      </a:r>
                      <a:r>
                        <a:rPr lang="en-US" sz="1050" i="0">
                          <a:solidFill>
                            <a:schemeClr val="tx1"/>
                          </a:solidFill>
                          <a:effectLst/>
                          <a:latin typeface="Calibri Light"/>
                          <a:ea typeface="Calibri" panose="020F0502020204030204" pitchFamily="34" charset="0"/>
                          <a:cs typeface="Calibri Light"/>
                        </a:rPr>
                        <a:t>: can go back to care on day 6 </a:t>
                      </a:r>
                      <a:r>
                        <a:rPr lang="en-US" sz="1050" b="0" i="0">
                          <a:solidFill>
                            <a:schemeClr val="tx1"/>
                          </a:solidFill>
                          <a:effectLst/>
                          <a:latin typeface="Calibri Light"/>
                          <a:ea typeface="Calibri" panose="020F0502020204030204" pitchFamily="34" charset="0"/>
                          <a:cs typeface="Calibri Light"/>
                        </a:rPr>
                        <a:t>(test recommended, but not required)</a:t>
                      </a:r>
                    </a:p>
                    <a:p>
                      <a:pPr marL="628650" marR="0" lvl="1" indent="-171450">
                        <a:lnSpc>
                          <a:spcPct val="107000"/>
                        </a:lnSpc>
                        <a:spcBef>
                          <a:spcPts val="100"/>
                        </a:spcBef>
                        <a:spcAft>
                          <a:spcPts val="100"/>
                        </a:spcAft>
                        <a:buSzPts val="1000"/>
                        <a:buFont typeface="Arial" panose="020B0604020202020204" pitchFamily="34" charset="0"/>
                        <a:buChar char="•"/>
                      </a:pPr>
                      <a:r>
                        <a:rPr lang="en-US" sz="1050" i="0">
                          <a:solidFill>
                            <a:schemeClr val="tx1"/>
                          </a:solidFill>
                          <a:effectLst/>
                          <a:latin typeface="Calibri Light"/>
                          <a:ea typeface="Calibri" panose="020F0502020204030204" pitchFamily="34" charset="0"/>
                          <a:cs typeface="Calibri Light"/>
                        </a:rPr>
                        <a:t>If the individual </a:t>
                      </a:r>
                      <a:r>
                        <a:rPr lang="en-US" sz="1050" i="0" u="sng">
                          <a:solidFill>
                            <a:schemeClr val="tx1"/>
                          </a:solidFill>
                          <a:effectLst/>
                          <a:latin typeface="Calibri Light"/>
                          <a:ea typeface="Calibri" panose="020F0502020204030204" pitchFamily="34" charset="0"/>
                          <a:cs typeface="Calibri Light"/>
                        </a:rPr>
                        <a:t>cannot mask</a:t>
                      </a:r>
                      <a:r>
                        <a:rPr lang="en-US" sz="1050" i="0">
                          <a:solidFill>
                            <a:schemeClr val="tx1"/>
                          </a:solidFill>
                          <a:effectLst/>
                          <a:latin typeface="Calibri Light"/>
                          <a:ea typeface="Calibri" panose="020F0502020204030204" pitchFamily="34" charset="0"/>
                          <a:cs typeface="Calibri Light"/>
                        </a:rPr>
                        <a:t>: </a:t>
                      </a:r>
                    </a:p>
                    <a:p>
                      <a:pPr marL="1085850" marR="0" lvl="2" indent="-171450">
                        <a:lnSpc>
                          <a:spcPct val="107000"/>
                        </a:lnSpc>
                        <a:spcBef>
                          <a:spcPts val="100"/>
                        </a:spcBef>
                        <a:spcAft>
                          <a:spcPts val="100"/>
                        </a:spcAft>
                        <a:buSzPts val="1000"/>
                        <a:buFont typeface="Arial" panose="020B0604020202020204" pitchFamily="34" charset="0"/>
                        <a:buChar char="•"/>
                        <a:tabLst>
                          <a:tab pos="457200" algn="l"/>
                        </a:tabLst>
                      </a:pPr>
                      <a:r>
                        <a:rPr lang="en-US" sz="1050" i="0" u="sng">
                          <a:solidFill>
                            <a:schemeClr val="tx1"/>
                          </a:solidFill>
                          <a:effectLst/>
                          <a:latin typeface="Calibri Light"/>
                          <a:ea typeface="Calibri" panose="020F0502020204030204" pitchFamily="34" charset="0"/>
                          <a:cs typeface="Calibri Light"/>
                        </a:rPr>
                        <a:t>If individual can </a:t>
                      </a:r>
                      <a:r>
                        <a:rPr lang="en-US" sz="1050" i="0" u="sng">
                          <a:solidFill>
                            <a:schemeClr val="tx1"/>
                          </a:solidFill>
                          <a:effectLst/>
                          <a:latin typeface="Calibri Light"/>
                          <a:ea typeface="Calibri" panose="020F0502020204030204" pitchFamily="34" charset="0"/>
                          <a:cs typeface="Calibri Light"/>
                          <a:hlinkClick r:id="rId2"/>
                        </a:rPr>
                        <a:t>test</a:t>
                      </a:r>
                      <a:r>
                        <a:rPr lang="en-US" sz="1050" i="0" u="sng">
                          <a:solidFill>
                            <a:schemeClr val="tx1"/>
                          </a:solidFill>
                          <a:effectLst/>
                          <a:latin typeface="Calibri Light"/>
                          <a:ea typeface="Calibri" panose="020F0502020204030204" pitchFamily="34" charset="0"/>
                          <a:cs typeface="Calibri Light"/>
                        </a:rPr>
                        <a:t> on day 5 or later</a:t>
                      </a:r>
                      <a:r>
                        <a:rPr lang="en-US" sz="1050" i="0">
                          <a:solidFill>
                            <a:schemeClr val="tx1"/>
                          </a:solidFill>
                          <a:effectLst/>
                          <a:latin typeface="Calibri Light"/>
                          <a:ea typeface="Calibri" panose="020F0502020204030204" pitchFamily="34" charset="0"/>
                          <a:cs typeface="Calibri Light"/>
                        </a:rPr>
                        <a:t>:</a:t>
                      </a:r>
                    </a:p>
                    <a:p>
                      <a:pPr marL="1543050" marR="0" lvl="3" indent="-171450">
                        <a:lnSpc>
                          <a:spcPct val="107000"/>
                        </a:lnSpc>
                        <a:spcBef>
                          <a:spcPts val="100"/>
                        </a:spcBef>
                        <a:spcAft>
                          <a:spcPts val="100"/>
                        </a:spcAft>
                        <a:buSzPts val="1000"/>
                        <a:buFont typeface="Arial" panose="020B0604020202020204" pitchFamily="34" charset="0"/>
                        <a:buChar char="•"/>
                        <a:tabLst>
                          <a:tab pos="457200" algn="l"/>
                        </a:tabLst>
                      </a:pPr>
                      <a:r>
                        <a:rPr lang="en-US" sz="1050" b="0" i="0">
                          <a:solidFill>
                            <a:schemeClr val="tx1"/>
                          </a:solidFill>
                          <a:effectLst/>
                          <a:latin typeface="Calibri Light"/>
                          <a:ea typeface="Calibri" panose="020F0502020204030204" pitchFamily="34" charset="0"/>
                          <a:cs typeface="Calibri Light"/>
                        </a:rPr>
                        <a:t>When </a:t>
                      </a:r>
                      <a:r>
                        <a:rPr lang="en-US" sz="1050" b="0" i="0" u="sng">
                          <a:solidFill>
                            <a:schemeClr val="tx1"/>
                          </a:solidFill>
                          <a:effectLst/>
                          <a:latin typeface="Calibri Light"/>
                          <a:ea typeface="Calibri" panose="020F0502020204030204" pitchFamily="34" charset="0"/>
                          <a:cs typeface="Calibri Light"/>
                        </a:rPr>
                        <a:t>test negative </a:t>
                      </a:r>
                      <a:r>
                        <a:rPr lang="en-US" sz="1050" b="0" i="0">
                          <a:solidFill>
                            <a:schemeClr val="tx1"/>
                          </a:solidFill>
                          <a:effectLst/>
                          <a:latin typeface="Calibri Light"/>
                          <a:ea typeface="Calibri" panose="020F0502020204030204" pitchFamily="34" charset="0"/>
                          <a:cs typeface="Calibri Light"/>
                        </a:rPr>
                        <a:t>and asymptomatic or symptoms are subsiding, can go back to care the day after negative test (rapid test for ages 2 and over), returning to care no later than day 11</a:t>
                      </a:r>
                    </a:p>
                    <a:p>
                      <a:pPr marL="1543050" marR="0" lvl="3" indent="-171450">
                        <a:lnSpc>
                          <a:spcPct val="107000"/>
                        </a:lnSpc>
                        <a:spcBef>
                          <a:spcPts val="100"/>
                        </a:spcBef>
                        <a:spcAft>
                          <a:spcPts val="100"/>
                        </a:spcAft>
                        <a:buSzPts val="1000"/>
                        <a:buFont typeface="Arial" panose="020B0604020202020204" pitchFamily="34" charset="0"/>
                        <a:buChar char="•"/>
                        <a:tabLst>
                          <a:tab pos="457200" algn="l"/>
                        </a:tabLst>
                      </a:pPr>
                      <a:r>
                        <a:rPr lang="en-US" sz="1050" b="0" i="0">
                          <a:solidFill>
                            <a:schemeClr val="tx1"/>
                          </a:solidFill>
                          <a:effectLst/>
                          <a:latin typeface="Calibri Light"/>
                          <a:ea typeface="Calibri" panose="020F0502020204030204" pitchFamily="34" charset="0"/>
                          <a:cs typeface="Calibri Light"/>
                        </a:rPr>
                        <a:t>When </a:t>
                      </a:r>
                      <a:r>
                        <a:rPr lang="en-US" sz="1050" b="0" i="0" u="sng">
                          <a:solidFill>
                            <a:schemeClr val="tx1"/>
                          </a:solidFill>
                          <a:effectLst/>
                          <a:latin typeface="Calibri Light"/>
                          <a:ea typeface="Calibri" panose="020F0502020204030204" pitchFamily="34" charset="0"/>
                          <a:cs typeface="Calibri Light"/>
                        </a:rPr>
                        <a:t>test positive</a:t>
                      </a:r>
                      <a:r>
                        <a:rPr lang="en-US" sz="1050" b="0" i="0">
                          <a:solidFill>
                            <a:schemeClr val="tx1"/>
                          </a:solidFill>
                          <a:effectLst/>
                          <a:latin typeface="Calibri Light"/>
                          <a:ea typeface="Calibri" panose="020F0502020204030204" pitchFamily="34" charset="0"/>
                          <a:cs typeface="Calibri Light"/>
                        </a:rPr>
                        <a:t>, continue isolating until negative test and asymptomatic or symptoms subside through day 10, </a:t>
                      </a:r>
                      <a:r>
                        <a:rPr lang="en-US" sz="1050" b="0" i="0" kern="1200">
                          <a:solidFill>
                            <a:schemeClr val="tx1"/>
                          </a:solidFill>
                          <a:effectLst/>
                          <a:latin typeface="Calibri Light"/>
                          <a:ea typeface="Calibri" panose="020F0502020204030204" pitchFamily="34" charset="0"/>
                          <a:cs typeface="Calibri Light"/>
                        </a:rPr>
                        <a:t>returning to care no later than day 11</a:t>
                      </a:r>
                      <a:endParaRPr lang="en-US" sz="1050" b="0" i="0">
                        <a:solidFill>
                          <a:schemeClr val="tx1"/>
                        </a:solidFill>
                        <a:effectLst/>
                        <a:latin typeface="Calibri Light"/>
                        <a:ea typeface="Calibri" panose="020F0502020204030204" pitchFamily="34" charset="0"/>
                        <a:cs typeface="Calibri Light"/>
                      </a:endParaRPr>
                    </a:p>
                    <a:p>
                      <a:pPr marL="1085850" marR="0" lvl="2" indent="-171450">
                        <a:lnSpc>
                          <a:spcPct val="107000"/>
                        </a:lnSpc>
                        <a:spcBef>
                          <a:spcPts val="100"/>
                        </a:spcBef>
                        <a:spcAft>
                          <a:spcPts val="100"/>
                        </a:spcAft>
                        <a:buSzPts val="1000"/>
                        <a:buFont typeface="Arial" panose="020B0604020202020204" pitchFamily="34" charset="0"/>
                        <a:buChar char="•"/>
                        <a:tabLst>
                          <a:tab pos="457200" algn="l"/>
                        </a:tabLst>
                      </a:pPr>
                      <a:r>
                        <a:rPr lang="en-US" sz="1050" i="0" u="sng">
                          <a:solidFill>
                            <a:schemeClr val="tx1"/>
                          </a:solidFill>
                          <a:effectLst/>
                          <a:latin typeface="Calibri Light"/>
                          <a:ea typeface="Calibri" panose="020F0502020204030204" pitchFamily="34" charset="0"/>
                          <a:cs typeface="Calibri Light"/>
                        </a:rPr>
                        <a:t>If individual cannot test</a:t>
                      </a:r>
                      <a:r>
                        <a:rPr lang="en-US" sz="1050" i="0">
                          <a:solidFill>
                            <a:schemeClr val="tx1"/>
                          </a:solidFill>
                          <a:effectLst/>
                          <a:latin typeface="Calibri Light"/>
                          <a:ea typeface="Calibri" panose="020F0502020204030204" pitchFamily="34" charset="0"/>
                          <a:cs typeface="Calibri Light"/>
                        </a:rPr>
                        <a:t>: </a:t>
                      </a:r>
                      <a:r>
                        <a:rPr lang="en-US" sz="1050" b="0" i="0">
                          <a:solidFill>
                            <a:schemeClr val="tx1"/>
                          </a:solidFill>
                          <a:effectLst/>
                          <a:latin typeface="Calibri Light"/>
                          <a:ea typeface="Calibri" panose="020F0502020204030204" pitchFamily="34" charset="0"/>
                          <a:cs typeface="Calibri Light"/>
                        </a:rPr>
                        <a:t>stay home for a total of 10 days, returning to care on day 11</a:t>
                      </a: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4267634"/>
                  </a:ext>
                </a:extLst>
              </a:tr>
              <a:tr h="224918">
                <a:tc>
                  <a:txBody>
                    <a:bodyPr/>
                    <a:lstStyle/>
                    <a:p>
                      <a:pPr marL="0" marR="0" algn="ctr">
                        <a:lnSpc>
                          <a:spcPct val="107000"/>
                        </a:lnSpc>
                        <a:spcBef>
                          <a:spcPts val="100"/>
                        </a:spcBef>
                        <a:spcAft>
                          <a:spcPts val="100"/>
                        </a:spcAft>
                      </a:pPr>
                      <a:r>
                        <a:rPr lang="en-US" sz="1050" kern="0">
                          <a:solidFill>
                            <a:schemeClr val="tx1"/>
                          </a:solidFill>
                          <a:effectLst/>
                          <a:latin typeface="Calibri Light"/>
                          <a:cs typeface="Calibri Light"/>
                        </a:rPr>
                        <a:t>If an Individual Was Exposed to Someone with COVID-19 (Quarantine)</a:t>
                      </a:r>
                      <a:endParaRPr lang="en-US" sz="1050" b="1" kern="0">
                        <a:solidFill>
                          <a:schemeClr val="tx1"/>
                        </a:solidFill>
                        <a:effectLst/>
                        <a:latin typeface="Calibri Light"/>
                        <a:ea typeface="Times New Roman" panose="02020603050405020304" pitchFamily="18" charset="0"/>
                        <a:cs typeface="Calibri Light"/>
                      </a:endParaRP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931582393"/>
                  </a:ext>
                </a:extLst>
              </a:tr>
              <a:tr h="1959999">
                <a:tc>
                  <a:txBody>
                    <a:bodyPr/>
                    <a:lstStyle/>
                    <a:p>
                      <a:pPr marL="171450" marR="0" lvl="0" indent="-171450" algn="l">
                        <a:lnSpc>
                          <a:spcPct val="100000"/>
                        </a:lnSpc>
                        <a:spcBef>
                          <a:spcPts val="0"/>
                        </a:spcBef>
                        <a:spcAft>
                          <a:spcPts val="0"/>
                        </a:spcAft>
                        <a:buSzPts val="1000"/>
                        <a:buFont typeface="Arial" panose="020B0604020202020204" pitchFamily="34" charset="0"/>
                        <a:buChar char="•"/>
                      </a:pPr>
                      <a:r>
                        <a:rPr lang="en-US" sz="1050" b="1" i="0" kern="1200" noProof="0" dirty="0">
                          <a:solidFill>
                            <a:schemeClr val="tx1"/>
                          </a:solidFill>
                          <a:effectLst/>
                          <a:latin typeface="Calibri Light"/>
                          <a:cs typeface="Calibri Light"/>
                        </a:rPr>
                        <a:t>Individual (staff or student) ages 2 and older may remain in care if they test each day for 5 consecutive days as part of the Rapid Cohort Testing option. If an individual is positive one of those days, they should follow isolation guidance above.</a:t>
                      </a:r>
                      <a:endParaRPr lang="en-US" sz="1050" b="1" i="0" kern="1200" dirty="0">
                        <a:solidFill>
                          <a:schemeClr val="tx1"/>
                        </a:solidFill>
                        <a:effectLst/>
                        <a:latin typeface="Calibri Light"/>
                        <a:ea typeface="Calibri" panose="020F0502020204030204" pitchFamily="34" charset="0"/>
                        <a:cs typeface="Calibri Light"/>
                      </a:endParaRPr>
                    </a:p>
                    <a:p>
                      <a:pPr marL="171450" lvl="0" indent="-171450" algn="l">
                        <a:lnSpc>
                          <a:spcPct val="100000"/>
                        </a:lnSpc>
                        <a:spcBef>
                          <a:spcPts val="0"/>
                        </a:spcBef>
                        <a:spcAft>
                          <a:spcPts val="0"/>
                        </a:spcAft>
                        <a:buSzPts val="1000"/>
                        <a:buFont typeface="Arial" panose="020B0604020202020204" pitchFamily="34" charset="0"/>
                        <a:buChar char="•"/>
                      </a:pPr>
                      <a:r>
                        <a:rPr lang="en-US" sz="1050" b="1" i="0" kern="1200" noProof="0" dirty="0">
                          <a:solidFill>
                            <a:schemeClr val="tx1"/>
                          </a:solidFill>
                          <a:effectLst/>
                          <a:latin typeface="Calibri Light"/>
                          <a:cs typeface="Calibri Light"/>
                        </a:rPr>
                        <a:t>Otherwise, the individual should stay home for 5 days, and</a:t>
                      </a:r>
                    </a:p>
                    <a:p>
                      <a:pPr marL="171450" marR="0" lvl="0" indent="-171450">
                        <a:lnSpc>
                          <a:spcPct val="107000"/>
                        </a:lnSpc>
                        <a:spcBef>
                          <a:spcPts val="100"/>
                        </a:spcBef>
                        <a:spcAft>
                          <a:spcPts val="100"/>
                        </a:spcAft>
                        <a:buSzPts val="1000"/>
                        <a:buFont typeface="Arial" panose="020B0604020202020204" pitchFamily="34" charset="0"/>
                        <a:buChar char="•"/>
                        <a:tabLst>
                          <a:tab pos="457200" algn="l"/>
                        </a:tabLst>
                      </a:pPr>
                      <a:r>
                        <a:rPr lang="en-US" sz="1050" i="0" dirty="0">
                          <a:solidFill>
                            <a:schemeClr val="tx1"/>
                          </a:solidFill>
                          <a:effectLst/>
                          <a:latin typeface="Calibri Light"/>
                          <a:ea typeface="Calibri" panose="020F0502020204030204" pitchFamily="34" charset="0"/>
                          <a:cs typeface="Calibri Light"/>
                        </a:rPr>
                        <a:t>After 5 days</a:t>
                      </a:r>
                    </a:p>
                    <a:p>
                      <a:pPr marL="628650" marR="0" lvl="1" indent="-171450">
                        <a:lnSpc>
                          <a:spcPct val="107000"/>
                        </a:lnSpc>
                        <a:spcBef>
                          <a:spcPts val="100"/>
                        </a:spcBef>
                        <a:spcAft>
                          <a:spcPts val="100"/>
                        </a:spcAft>
                        <a:buSzPts val="1000"/>
                        <a:buFont typeface="Arial" panose="020B0604020202020204" pitchFamily="34" charset="0"/>
                        <a:buChar char="•"/>
                        <a:tabLst>
                          <a:tab pos="457200" algn="l"/>
                        </a:tabLst>
                      </a:pPr>
                      <a:r>
                        <a:rPr lang="en-US" sz="1050" i="0" dirty="0">
                          <a:solidFill>
                            <a:schemeClr val="tx1"/>
                          </a:solidFill>
                          <a:effectLst/>
                          <a:latin typeface="Calibri Light"/>
                          <a:ea typeface="Calibri" panose="020F0502020204030204" pitchFamily="34" charset="0"/>
                          <a:cs typeface="Calibri Light"/>
                        </a:rPr>
                        <a:t>If they </a:t>
                      </a:r>
                      <a:r>
                        <a:rPr lang="en-US" sz="1050" i="0" u="sng" dirty="0">
                          <a:solidFill>
                            <a:schemeClr val="tx1"/>
                          </a:solidFill>
                          <a:effectLst/>
                          <a:latin typeface="Calibri Light"/>
                          <a:ea typeface="Calibri" panose="020F0502020204030204" pitchFamily="34" charset="0"/>
                          <a:cs typeface="Calibri Light"/>
                        </a:rPr>
                        <a:t>can mask</a:t>
                      </a:r>
                      <a:r>
                        <a:rPr lang="en-US" sz="1050" i="0" dirty="0">
                          <a:solidFill>
                            <a:schemeClr val="tx1"/>
                          </a:solidFill>
                          <a:effectLst/>
                          <a:latin typeface="Calibri Light"/>
                          <a:ea typeface="Calibri" panose="020F0502020204030204" pitchFamily="34" charset="0"/>
                          <a:cs typeface="Calibri Light"/>
                        </a:rPr>
                        <a:t>: can go back to care on day 6 </a:t>
                      </a:r>
                      <a:r>
                        <a:rPr lang="en-US" sz="1050" b="0" i="0" dirty="0">
                          <a:solidFill>
                            <a:schemeClr val="tx1"/>
                          </a:solidFill>
                          <a:effectLst/>
                          <a:latin typeface="Calibri Light"/>
                          <a:ea typeface="Calibri" panose="020F0502020204030204" pitchFamily="34" charset="0"/>
                          <a:cs typeface="Calibri Light"/>
                        </a:rPr>
                        <a:t>(test recommended, but not required)</a:t>
                      </a:r>
                    </a:p>
                    <a:p>
                      <a:pPr marL="628650" marR="0" lvl="1" indent="-171450">
                        <a:lnSpc>
                          <a:spcPct val="107000"/>
                        </a:lnSpc>
                        <a:spcBef>
                          <a:spcPts val="100"/>
                        </a:spcBef>
                        <a:spcAft>
                          <a:spcPts val="100"/>
                        </a:spcAft>
                        <a:buSzPts val="1000"/>
                        <a:buFont typeface="Arial" panose="020B0604020202020204" pitchFamily="34" charset="0"/>
                        <a:buChar char="•"/>
                      </a:pPr>
                      <a:r>
                        <a:rPr lang="en-US" sz="1050" i="0" dirty="0">
                          <a:solidFill>
                            <a:schemeClr val="tx1"/>
                          </a:solidFill>
                          <a:effectLst/>
                          <a:latin typeface="Calibri Light"/>
                          <a:ea typeface="Calibri" panose="020F0502020204030204" pitchFamily="34" charset="0"/>
                          <a:cs typeface="Calibri Light"/>
                        </a:rPr>
                        <a:t>If the individual </a:t>
                      </a:r>
                      <a:r>
                        <a:rPr lang="en-US" sz="1050" i="0" u="sng" dirty="0">
                          <a:solidFill>
                            <a:schemeClr val="tx1"/>
                          </a:solidFill>
                          <a:effectLst/>
                          <a:latin typeface="Calibri Light"/>
                          <a:ea typeface="Calibri" panose="020F0502020204030204" pitchFamily="34" charset="0"/>
                          <a:cs typeface="Calibri Light"/>
                        </a:rPr>
                        <a:t>cannot mask (including ages birth-2)</a:t>
                      </a:r>
                      <a:r>
                        <a:rPr lang="en-US" sz="1050" i="0" dirty="0">
                          <a:solidFill>
                            <a:schemeClr val="tx1"/>
                          </a:solidFill>
                          <a:effectLst/>
                          <a:latin typeface="Calibri Light"/>
                          <a:ea typeface="Calibri" panose="020F0502020204030204" pitchFamily="34" charset="0"/>
                          <a:cs typeface="Calibri Light"/>
                        </a:rPr>
                        <a:t>: </a:t>
                      </a:r>
                    </a:p>
                    <a:p>
                      <a:pPr marL="1085850" marR="0" lvl="2" indent="-171450">
                        <a:lnSpc>
                          <a:spcPct val="107000"/>
                        </a:lnSpc>
                        <a:spcBef>
                          <a:spcPts val="100"/>
                        </a:spcBef>
                        <a:spcAft>
                          <a:spcPts val="100"/>
                        </a:spcAft>
                        <a:buSzPts val="1000"/>
                        <a:buFont typeface="Arial" panose="020B0604020202020204" pitchFamily="34" charset="0"/>
                        <a:buChar char="•"/>
                        <a:tabLst>
                          <a:tab pos="457200" algn="l"/>
                        </a:tabLst>
                      </a:pPr>
                      <a:r>
                        <a:rPr lang="en-US" sz="1050" i="0" u="sng" dirty="0">
                          <a:solidFill>
                            <a:schemeClr val="tx1"/>
                          </a:solidFill>
                          <a:effectLst/>
                          <a:latin typeface="Calibri Light"/>
                          <a:ea typeface="Calibri" panose="020F0502020204030204" pitchFamily="34" charset="0"/>
                          <a:cs typeface="Calibri Light"/>
                        </a:rPr>
                        <a:t>If individual can </a:t>
                      </a:r>
                      <a:r>
                        <a:rPr lang="en-US" sz="1050" i="0" u="sng" dirty="0">
                          <a:solidFill>
                            <a:schemeClr val="tx1"/>
                          </a:solidFill>
                          <a:effectLst/>
                          <a:latin typeface="Calibri Light"/>
                          <a:ea typeface="Calibri" panose="020F0502020204030204" pitchFamily="34" charset="0"/>
                          <a:cs typeface="Calibri Light"/>
                          <a:hlinkClick r:id="rId2"/>
                        </a:rPr>
                        <a:t>test</a:t>
                      </a:r>
                      <a:r>
                        <a:rPr lang="en-US" sz="1050" i="0" u="sng" dirty="0">
                          <a:solidFill>
                            <a:schemeClr val="tx1"/>
                          </a:solidFill>
                          <a:effectLst/>
                          <a:latin typeface="Calibri Light"/>
                          <a:ea typeface="Calibri" panose="020F0502020204030204" pitchFamily="34" charset="0"/>
                          <a:cs typeface="Calibri Light"/>
                        </a:rPr>
                        <a:t> on day 5</a:t>
                      </a:r>
                      <a:r>
                        <a:rPr lang="en-US" sz="1050" i="0" dirty="0">
                          <a:solidFill>
                            <a:schemeClr val="tx1"/>
                          </a:solidFill>
                          <a:effectLst/>
                          <a:latin typeface="Calibri Light"/>
                          <a:ea typeface="Calibri" panose="020F0502020204030204" pitchFamily="34" charset="0"/>
                          <a:cs typeface="Calibri Light"/>
                        </a:rPr>
                        <a:t>:</a:t>
                      </a:r>
                    </a:p>
                    <a:p>
                      <a:pPr marL="1543050" marR="0" lvl="3" indent="-171450">
                        <a:lnSpc>
                          <a:spcPct val="107000"/>
                        </a:lnSpc>
                        <a:spcBef>
                          <a:spcPts val="100"/>
                        </a:spcBef>
                        <a:spcAft>
                          <a:spcPts val="100"/>
                        </a:spcAft>
                        <a:buSzPts val="1000"/>
                        <a:buFont typeface="Arial" panose="020B0604020202020204" pitchFamily="34" charset="0"/>
                        <a:buChar char="•"/>
                        <a:tabLst>
                          <a:tab pos="457200" algn="l"/>
                        </a:tabLst>
                      </a:pPr>
                      <a:r>
                        <a:rPr lang="en-US" sz="1050" b="0" i="0" dirty="0">
                          <a:solidFill>
                            <a:schemeClr val="tx1"/>
                          </a:solidFill>
                          <a:effectLst/>
                          <a:latin typeface="Calibri Light"/>
                          <a:ea typeface="Calibri" panose="020F0502020204030204" pitchFamily="34" charset="0"/>
                          <a:cs typeface="Calibri Light"/>
                        </a:rPr>
                        <a:t>When </a:t>
                      </a:r>
                      <a:r>
                        <a:rPr lang="en-US" sz="1050" b="0" i="0" u="sng" dirty="0">
                          <a:solidFill>
                            <a:schemeClr val="tx1"/>
                          </a:solidFill>
                          <a:effectLst/>
                          <a:latin typeface="Calibri Light"/>
                          <a:ea typeface="Calibri" panose="020F0502020204030204" pitchFamily="34" charset="0"/>
                          <a:cs typeface="Calibri Light"/>
                        </a:rPr>
                        <a:t>test negative </a:t>
                      </a:r>
                      <a:r>
                        <a:rPr lang="en-US" sz="1050" b="0" i="0" dirty="0">
                          <a:solidFill>
                            <a:schemeClr val="tx1"/>
                          </a:solidFill>
                          <a:effectLst/>
                          <a:latin typeface="Calibri Light"/>
                          <a:ea typeface="Calibri" panose="020F0502020204030204" pitchFamily="34" charset="0"/>
                          <a:cs typeface="Calibri Light"/>
                        </a:rPr>
                        <a:t>and remain asymptomatic: can go back to care the day after a negative test (rapid test for ages 2 and over), returning to care no later than day 11</a:t>
                      </a:r>
                    </a:p>
                    <a:p>
                      <a:pPr marL="1543050" marR="0" lvl="3" indent="-171450">
                        <a:lnSpc>
                          <a:spcPct val="107000"/>
                        </a:lnSpc>
                        <a:spcBef>
                          <a:spcPts val="100"/>
                        </a:spcBef>
                        <a:spcAft>
                          <a:spcPts val="100"/>
                        </a:spcAft>
                        <a:buSzPts val="1000"/>
                        <a:buFont typeface="Arial" panose="020B0604020202020204" pitchFamily="34" charset="0"/>
                        <a:buChar char="•"/>
                        <a:tabLst>
                          <a:tab pos="457200" algn="l"/>
                        </a:tabLst>
                      </a:pPr>
                      <a:r>
                        <a:rPr lang="en-US" sz="1050" b="0" i="0" dirty="0">
                          <a:solidFill>
                            <a:schemeClr val="tx1"/>
                          </a:solidFill>
                          <a:effectLst/>
                          <a:latin typeface="Calibri Light"/>
                          <a:ea typeface="Calibri" panose="020F0502020204030204" pitchFamily="34" charset="0"/>
                          <a:cs typeface="Calibri Light"/>
                        </a:rPr>
                        <a:t>When </a:t>
                      </a:r>
                      <a:r>
                        <a:rPr lang="en-US" sz="1050" b="0" i="0" u="sng" dirty="0">
                          <a:solidFill>
                            <a:schemeClr val="tx1"/>
                          </a:solidFill>
                          <a:effectLst/>
                          <a:latin typeface="Calibri Light"/>
                          <a:ea typeface="Calibri" panose="020F0502020204030204" pitchFamily="34" charset="0"/>
                          <a:cs typeface="Calibri Light"/>
                        </a:rPr>
                        <a:t>test positive</a:t>
                      </a:r>
                      <a:r>
                        <a:rPr lang="en-US" sz="1050" b="0" i="0" dirty="0">
                          <a:solidFill>
                            <a:schemeClr val="tx1"/>
                          </a:solidFill>
                          <a:effectLst/>
                          <a:latin typeface="Calibri Light"/>
                          <a:ea typeface="Calibri" panose="020F0502020204030204" pitchFamily="34" charset="0"/>
                          <a:cs typeface="Calibri Light"/>
                        </a:rPr>
                        <a:t>, follow isolation guidance above</a:t>
                      </a:r>
                    </a:p>
                    <a:p>
                      <a:pPr marL="1085850" marR="0" lvl="2" indent="-171450" algn="l" defTabSz="914400" rtl="0" eaLnBrk="1" fontAlgn="auto" latinLnBrk="0" hangingPunct="1">
                        <a:lnSpc>
                          <a:spcPct val="107000"/>
                        </a:lnSpc>
                        <a:spcBef>
                          <a:spcPts val="100"/>
                        </a:spcBef>
                        <a:spcAft>
                          <a:spcPts val="100"/>
                        </a:spcAft>
                        <a:buClrTx/>
                        <a:buSzPts val="1000"/>
                        <a:buFont typeface="Arial" panose="020B0604020202020204" pitchFamily="34" charset="0"/>
                        <a:buChar char="•"/>
                        <a:tabLst>
                          <a:tab pos="457200" algn="l"/>
                        </a:tabLst>
                        <a:defRPr/>
                      </a:pPr>
                      <a:r>
                        <a:rPr lang="en-US" sz="1050" i="0" u="sng" dirty="0">
                          <a:solidFill>
                            <a:schemeClr val="tx1"/>
                          </a:solidFill>
                          <a:effectLst/>
                          <a:latin typeface="Calibri Light"/>
                          <a:ea typeface="Calibri" panose="020F0502020204030204" pitchFamily="34" charset="0"/>
                          <a:cs typeface="Calibri Light"/>
                        </a:rPr>
                        <a:t>If individual cannot test</a:t>
                      </a:r>
                      <a:r>
                        <a:rPr lang="en-US" sz="1050" i="0" dirty="0">
                          <a:solidFill>
                            <a:schemeClr val="tx1"/>
                          </a:solidFill>
                          <a:effectLst/>
                          <a:latin typeface="Calibri Light"/>
                          <a:ea typeface="Calibri" panose="020F0502020204030204" pitchFamily="34" charset="0"/>
                          <a:cs typeface="Calibri Light"/>
                        </a:rPr>
                        <a:t>: stay home for total of ten days, </a:t>
                      </a:r>
                      <a:r>
                        <a:rPr lang="en-US" sz="1050" b="1" i="0" kern="1200" dirty="0">
                          <a:solidFill>
                            <a:schemeClr val="tx1"/>
                          </a:solidFill>
                          <a:effectLst/>
                          <a:latin typeface="Calibri Light"/>
                          <a:ea typeface="Calibri" panose="020F0502020204030204" pitchFamily="34" charset="0"/>
                          <a:cs typeface="Calibri Light"/>
                        </a:rPr>
                        <a:t>returning to care on day 11</a:t>
                      </a:r>
                      <a:endParaRPr lang="en-US" sz="1050" i="0" dirty="0">
                        <a:solidFill>
                          <a:schemeClr val="tx1"/>
                        </a:solidFill>
                        <a:effectLst/>
                        <a:latin typeface="Calibri Light"/>
                        <a:ea typeface="Calibri" panose="020F0502020204030204" pitchFamily="34" charset="0"/>
                        <a:cs typeface="Calibri Light"/>
                      </a:endParaRP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54525912"/>
                  </a:ext>
                </a:extLst>
              </a:tr>
            </a:tbl>
          </a:graphicData>
        </a:graphic>
      </p:graphicFrame>
      <p:pic>
        <p:nvPicPr>
          <p:cNvPr id="8" name="Picture 7">
            <a:extLst>
              <a:ext uri="{FF2B5EF4-FFF2-40B4-BE49-F238E27FC236}">
                <a16:creationId xmlns:a16="http://schemas.microsoft.com/office/drawing/2014/main" id="{0D331F6D-A103-4A54-8C13-D0ED7C83D9E6}"/>
              </a:ext>
            </a:extLst>
          </p:cNvPr>
          <p:cNvPicPr>
            <a:picLocks noChangeAspect="1"/>
          </p:cNvPicPr>
          <p:nvPr/>
        </p:nvPicPr>
        <p:blipFill>
          <a:blip r:embed="rId3"/>
          <a:stretch>
            <a:fillRect/>
          </a:stretch>
        </p:blipFill>
        <p:spPr>
          <a:xfrm>
            <a:off x="8773658" y="10160"/>
            <a:ext cx="370342" cy="299603"/>
          </a:xfrm>
          <a:prstGeom prst="rect">
            <a:avLst/>
          </a:prstGeom>
        </p:spPr>
      </p:pic>
      <p:sp>
        <p:nvSpPr>
          <p:cNvPr id="6" name="Slide Number Placeholder 2">
            <a:extLst>
              <a:ext uri="{FF2B5EF4-FFF2-40B4-BE49-F238E27FC236}">
                <a16:creationId xmlns:a16="http://schemas.microsoft.com/office/drawing/2014/main" id="{B3EC6CC4-A08E-445B-A6B8-BF84B34B81CB}"/>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25</a:t>
            </a:fld>
            <a:endParaRPr lang="en-US" sz="800">
              <a:solidFill>
                <a:srgbClr val="000000"/>
              </a:solidFill>
            </a:endParaRPr>
          </a:p>
        </p:txBody>
      </p:sp>
      <p:sp>
        <p:nvSpPr>
          <p:cNvPr id="2" name="TextBox 1">
            <a:extLst>
              <a:ext uri="{FF2B5EF4-FFF2-40B4-BE49-F238E27FC236}">
                <a16:creationId xmlns:a16="http://schemas.microsoft.com/office/drawing/2014/main" id="{84ABC859-986E-4D60-A6DE-B40097382530}"/>
              </a:ext>
            </a:extLst>
          </p:cNvPr>
          <p:cNvSpPr txBox="1"/>
          <p:nvPr/>
        </p:nvSpPr>
        <p:spPr>
          <a:xfrm>
            <a:off x="181154" y="6331788"/>
            <a:ext cx="8781691"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b="1">
                <a:latin typeface="Calibri Light"/>
                <a:cs typeface="Calibri Light"/>
              </a:rPr>
              <a:t>Important to note:</a:t>
            </a:r>
            <a:r>
              <a:rPr lang="en-US" sz="1000">
                <a:latin typeface="Calibri Light"/>
                <a:cs typeface="Calibri Light"/>
              </a:rPr>
              <a:t> effective 2/28, EEC's Mask Policy (statewide mandate) is no longer in effect. EEC still strongly recommends masking for unvaccinated individuals, on days 6-10 of care after returning from 5 days of isolation, and for those who are identified as close contacts and participating in Rapid Cohort Testing.</a:t>
            </a:r>
          </a:p>
        </p:txBody>
      </p:sp>
      <p:sp>
        <p:nvSpPr>
          <p:cNvPr id="3" name="TextBox 2">
            <a:extLst>
              <a:ext uri="{FF2B5EF4-FFF2-40B4-BE49-F238E27FC236}">
                <a16:creationId xmlns:a16="http://schemas.microsoft.com/office/drawing/2014/main" id="{6F741F57-E40E-44FB-8D97-9D5C1979F5CE}"/>
              </a:ext>
            </a:extLst>
          </p:cNvPr>
          <p:cNvSpPr txBox="1"/>
          <p:nvPr/>
        </p:nvSpPr>
        <p:spPr>
          <a:xfrm>
            <a:off x="7245280" y="-7627"/>
            <a:ext cx="1312396" cy="369332"/>
          </a:xfrm>
          <a:prstGeom prst="rect">
            <a:avLst/>
          </a:prstGeom>
          <a:solidFill>
            <a:srgbClr val="FFFF00"/>
          </a:solidFill>
        </p:spPr>
        <p:txBody>
          <a:bodyPr wrap="square" lIns="91440" tIns="45720" rIns="91440" bIns="45720" rtlCol="0" anchor="t">
            <a:spAutoFit/>
          </a:bodyPr>
          <a:lstStyle/>
          <a:p>
            <a:pPr algn="ctr"/>
            <a:r>
              <a:rPr lang="en-US"/>
              <a:t>NEW</a:t>
            </a:r>
          </a:p>
        </p:txBody>
      </p:sp>
    </p:spTree>
    <p:extLst>
      <p:ext uri="{BB962C8B-B14F-4D97-AF65-F5344CB8AC3E}">
        <p14:creationId xmlns:p14="http://schemas.microsoft.com/office/powerpoint/2010/main" val="3690824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7EA22-DC4B-4851-A14C-0AEC16323AB5}"/>
              </a:ext>
            </a:extLst>
          </p:cNvPr>
          <p:cNvSpPr>
            <a:spLocks noGrp="1"/>
          </p:cNvSpPr>
          <p:nvPr>
            <p:ph type="title"/>
          </p:nvPr>
        </p:nvSpPr>
        <p:spPr>
          <a:xfrm>
            <a:off x="228600" y="2858306"/>
            <a:ext cx="8686800" cy="701731"/>
          </a:xfrm>
        </p:spPr>
        <p:txBody>
          <a:bodyPr/>
          <a:lstStyle/>
          <a:p>
            <a:pPr algn="ctr"/>
            <a:r>
              <a:rPr lang="en-US">
                <a:latin typeface="Calibri Light" panose="020F0302020204030204" pitchFamily="34" charset="0"/>
                <a:cs typeface="Calibri Light" panose="020F0302020204030204" pitchFamily="34" charset="0"/>
              </a:rPr>
              <a:t>COVID-19 Vaccination</a:t>
            </a:r>
          </a:p>
        </p:txBody>
      </p:sp>
      <p:sp>
        <p:nvSpPr>
          <p:cNvPr id="3" name="Slide Number Placeholder 2">
            <a:extLst>
              <a:ext uri="{FF2B5EF4-FFF2-40B4-BE49-F238E27FC236}">
                <a16:creationId xmlns:a16="http://schemas.microsoft.com/office/drawing/2014/main" id="{533EFA2D-08A2-427A-81BD-5D54DD3C5A67}"/>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26</a:t>
            </a:fld>
            <a:endParaRPr lang="en-US" sz="800">
              <a:solidFill>
                <a:srgbClr val="000000"/>
              </a:solidFill>
            </a:endParaRPr>
          </a:p>
        </p:txBody>
      </p:sp>
    </p:spTree>
    <p:extLst>
      <p:ext uri="{BB962C8B-B14F-4D97-AF65-F5344CB8AC3E}">
        <p14:creationId xmlns:p14="http://schemas.microsoft.com/office/powerpoint/2010/main" val="13713604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CBA96-6777-4F3B-B812-6DC745E20030}"/>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COVID-19 Vaccine Quick Tips</a:t>
            </a:r>
          </a:p>
        </p:txBody>
      </p:sp>
      <p:sp>
        <p:nvSpPr>
          <p:cNvPr id="3" name="Content Placeholder 2">
            <a:extLst>
              <a:ext uri="{FF2B5EF4-FFF2-40B4-BE49-F238E27FC236}">
                <a16:creationId xmlns:a16="http://schemas.microsoft.com/office/drawing/2014/main" id="{36906D92-E56A-42CD-AD7D-C3BA175C3CA4}"/>
              </a:ext>
            </a:extLst>
          </p:cNvPr>
          <p:cNvSpPr>
            <a:spLocks noGrp="1"/>
          </p:cNvSpPr>
          <p:nvPr>
            <p:ph idx="1"/>
          </p:nvPr>
        </p:nvSpPr>
        <p:spPr>
          <a:xfrm>
            <a:off x="173422" y="1245335"/>
            <a:ext cx="8686799" cy="5242091"/>
          </a:xfrm>
        </p:spPr>
        <p:txBody>
          <a:bodyPr/>
          <a:lstStyle/>
          <a:p>
            <a:r>
              <a:rPr lang="en-US" sz="1600" b="0">
                <a:latin typeface="Calibri Light" panose="020F0302020204030204" pitchFamily="34" charset="0"/>
                <a:cs typeface="Calibri Light" panose="020F0302020204030204" pitchFamily="34" charset="0"/>
              </a:rPr>
              <a:t>The COVID-19 vaccine is safe and highly effective against serious illness, hospitalization and death.  </a:t>
            </a:r>
          </a:p>
          <a:p>
            <a:r>
              <a:rPr lang="en-US" sz="1600" b="0">
                <a:latin typeface="Calibri Light" panose="020F0302020204030204" pitchFamily="34" charset="0"/>
                <a:cs typeface="Calibri Light" panose="020F0302020204030204" pitchFamily="34" charset="0"/>
              </a:rPr>
              <a:t>Because you can become infected and spread the virus to others, once vaccinated please continue to practice good hygiene, wear your mask while indoors in a childcare setting, and get tested if you develop a symptom. </a:t>
            </a:r>
          </a:p>
          <a:p>
            <a:r>
              <a:rPr lang="en-US" sz="1600" b="0">
                <a:latin typeface="Calibri Light" panose="020F0302020204030204" pitchFamily="34" charset="0"/>
                <a:cs typeface="Calibri Light" panose="020F0302020204030204" pitchFamily="34" charset="0"/>
              </a:rPr>
              <a:t>On November 2, 2021, the Pfizer COVID-19 vaccine was authorized by CDC for children ages five to eleven. The vaccine is safe, free and effective. You can access additional information about the COVID-19 vaccine for children </a:t>
            </a:r>
            <a:r>
              <a:rPr lang="en-US" sz="1600" b="0">
                <a:latin typeface="Calibri Light" panose="020F0302020204030204" pitchFamily="34" charset="0"/>
                <a:cs typeface="Calibri Light" panose="020F0302020204030204" pitchFamily="34" charset="0"/>
                <a:hlinkClick r:id="rId2"/>
              </a:rPr>
              <a:t>here</a:t>
            </a:r>
            <a:r>
              <a:rPr lang="en-US" sz="1600" b="0">
                <a:latin typeface="Calibri Light" panose="020F0302020204030204" pitchFamily="34" charset="0"/>
                <a:cs typeface="Calibri Light" panose="020F0302020204030204" pitchFamily="34" charset="0"/>
              </a:rPr>
              <a:t>.</a:t>
            </a:r>
          </a:p>
          <a:p>
            <a:r>
              <a:rPr lang="en-US" sz="1600" b="0">
                <a:latin typeface="Calibri Light" panose="020F0302020204030204" pitchFamily="34" charset="0"/>
                <a:cs typeface="Calibri Light" panose="020F0302020204030204" pitchFamily="34" charset="0"/>
              </a:rPr>
              <a:t>For children ages five to eleven, a COVID-19 vaccination consent form is required. Families can access a consent form </a:t>
            </a:r>
            <a:r>
              <a:rPr lang="en-US" sz="1600" b="0">
                <a:latin typeface="Calibri Light" panose="020F0302020204030204" pitchFamily="34" charset="0"/>
                <a:cs typeface="Calibri Light" panose="020F0302020204030204" pitchFamily="34" charset="0"/>
                <a:hlinkClick r:id="rId3"/>
              </a:rPr>
              <a:t>here</a:t>
            </a:r>
            <a:r>
              <a:rPr lang="en-US" sz="1600" b="0">
                <a:latin typeface="Calibri Light" panose="020F0302020204030204" pitchFamily="34" charset="0"/>
                <a:cs typeface="Calibri Light" panose="020F0302020204030204" pitchFamily="34" charset="0"/>
              </a:rPr>
              <a:t>.</a:t>
            </a:r>
          </a:p>
          <a:p>
            <a:r>
              <a:rPr lang="en-US" sz="1600" b="0">
                <a:latin typeface="Calibri Light" panose="020F0302020204030204" pitchFamily="34" charset="0"/>
                <a:cs typeface="Calibri Light" panose="020F0302020204030204" pitchFamily="34" charset="0"/>
              </a:rPr>
              <a:t>Please visit the Massachusetts Department of Health website for other Frequently Asked Questions about the Vaccine </a:t>
            </a:r>
            <a:r>
              <a:rPr lang="en-US" sz="1600" b="0">
                <a:latin typeface="Calibri Light" panose="020F0302020204030204" pitchFamily="34" charset="0"/>
                <a:cs typeface="Calibri Light" panose="020F0302020204030204" pitchFamily="34" charset="0"/>
                <a:hlinkClick r:id="rId4"/>
              </a:rPr>
              <a:t>COVID-19 vaccine frequently asked questions | Mass.gov</a:t>
            </a:r>
            <a:endParaRPr lang="en-US" sz="1600" b="0">
              <a:latin typeface="Calibri Light" panose="020F0302020204030204" pitchFamily="34" charset="0"/>
              <a:cs typeface="Calibri Light" panose="020F0302020204030204" pitchFamily="34" charset="0"/>
            </a:endParaRPr>
          </a:p>
          <a:p>
            <a:r>
              <a:rPr lang="en-US" sz="1600" b="0">
                <a:latin typeface="Calibri Light" panose="020F0302020204030204" pitchFamily="34" charset="0"/>
                <a:cs typeface="Calibri Light" panose="020F0302020204030204" pitchFamily="34" charset="0"/>
              </a:rPr>
              <a:t>The Commonwealth recommends all educators, staff and eligible children receive a COVID-19 vaccine and booster. </a:t>
            </a:r>
          </a:p>
          <a:p>
            <a:endParaRPr lang="en-US" sz="1600" b="0">
              <a:latin typeface="Calibri Light" panose="020F0302020204030204" pitchFamily="34" charset="0"/>
              <a:cs typeface="Calibri Light" panose="020F0302020204030204" pitchFamily="34" charset="0"/>
            </a:endParaRPr>
          </a:p>
          <a:p>
            <a:endParaRPr lang="en-US" sz="1600" b="0">
              <a:latin typeface="Calibri Light" panose="020F0302020204030204" pitchFamily="34" charset="0"/>
              <a:cs typeface="Calibri Light" panose="020F0302020204030204" pitchFamily="34" charset="0"/>
            </a:endParaRPr>
          </a:p>
          <a:p>
            <a:pPr marL="0" indent="0">
              <a:buNone/>
            </a:pPr>
            <a:endParaRPr lang="en-US" sz="1600" b="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33DCE11A-2D1A-42AC-8C4A-92382FE15C9D}"/>
              </a:ext>
            </a:extLst>
          </p:cNvPr>
          <p:cNvSpPr txBox="1"/>
          <p:nvPr/>
        </p:nvSpPr>
        <p:spPr>
          <a:xfrm>
            <a:off x="7583214" y="857250"/>
            <a:ext cx="1277007" cy="173421"/>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a:p>
        </p:txBody>
      </p:sp>
      <p:sp>
        <p:nvSpPr>
          <p:cNvPr id="6" name="Slide Number Placeholder 2">
            <a:extLst>
              <a:ext uri="{FF2B5EF4-FFF2-40B4-BE49-F238E27FC236}">
                <a16:creationId xmlns:a16="http://schemas.microsoft.com/office/drawing/2014/main" id="{930AC978-878C-41D7-A26B-EEF9999ECFE7}"/>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27</a:t>
            </a:fld>
            <a:endParaRPr lang="en-US" sz="800">
              <a:solidFill>
                <a:srgbClr val="000000"/>
              </a:solidFill>
            </a:endParaRPr>
          </a:p>
        </p:txBody>
      </p:sp>
    </p:spTree>
    <p:extLst>
      <p:ext uri="{BB962C8B-B14F-4D97-AF65-F5344CB8AC3E}">
        <p14:creationId xmlns:p14="http://schemas.microsoft.com/office/powerpoint/2010/main" val="1933629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BDFDC-6A72-438C-9FA6-889C107522C1}"/>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COVID-19 Vaccine for Children 5-11– Frequently Asked Questions</a:t>
            </a:r>
          </a:p>
        </p:txBody>
      </p:sp>
      <p:sp>
        <p:nvSpPr>
          <p:cNvPr id="3" name="Content Placeholder 2">
            <a:extLst>
              <a:ext uri="{FF2B5EF4-FFF2-40B4-BE49-F238E27FC236}">
                <a16:creationId xmlns:a16="http://schemas.microsoft.com/office/drawing/2014/main" id="{DC73A1A8-0DF4-4277-AFC2-F1AD5BC4A13E}"/>
              </a:ext>
            </a:extLst>
          </p:cNvPr>
          <p:cNvSpPr>
            <a:spLocks noGrp="1"/>
          </p:cNvSpPr>
          <p:nvPr>
            <p:ph idx="1"/>
          </p:nvPr>
        </p:nvSpPr>
        <p:spPr>
          <a:xfrm>
            <a:off x="346509" y="1145406"/>
            <a:ext cx="8492691" cy="4980757"/>
          </a:xfrm>
        </p:spPr>
        <p:txBody>
          <a:bodyPr/>
          <a:lstStyle/>
          <a:p>
            <a:pPr marL="0" indent="0">
              <a:buNone/>
            </a:pPr>
            <a:r>
              <a:rPr lang="en-US" sz="1600">
                <a:latin typeface="Calibri Light" panose="020F0302020204030204" pitchFamily="34" charset="0"/>
                <a:cs typeface="Calibri Light" panose="020F0302020204030204" pitchFamily="34" charset="0"/>
              </a:rPr>
              <a:t>How many doses will be needed for children under 12 years old?</a:t>
            </a:r>
          </a:p>
          <a:p>
            <a:pPr>
              <a:buFont typeface="Wingdings" panose="05000000000000000000" pitchFamily="2" charset="2"/>
              <a:buChar char="§"/>
            </a:pPr>
            <a:r>
              <a:rPr lang="en-US" sz="1600" b="0">
                <a:latin typeface="Calibri Light" panose="020F0302020204030204" pitchFamily="34" charset="0"/>
                <a:cs typeface="Calibri Light" panose="020F0302020204030204" pitchFamily="34" charset="0"/>
              </a:rPr>
              <a:t>The Pfizer COVID-19 vaccine for children 5 through 11 years of age is administered in two (2) doses three (3) weeks apart. It is a lower dose (10 micrograms) than vaccines used for individuals 12 years of age and older (30 micrograms.)</a:t>
            </a:r>
          </a:p>
          <a:p>
            <a:pPr marL="0" indent="0">
              <a:buNone/>
            </a:pPr>
            <a:r>
              <a:rPr lang="en-US" sz="1600">
                <a:latin typeface="Calibri Light" panose="020F0302020204030204" pitchFamily="34" charset="0"/>
                <a:cs typeface="Calibri Light" panose="020F0302020204030204" pitchFamily="34" charset="0"/>
              </a:rPr>
              <a:t>Can my child get the flu shot and the COVID vaccination at the same time?</a:t>
            </a:r>
          </a:p>
          <a:p>
            <a:pPr>
              <a:buFont typeface="Wingdings" panose="05000000000000000000" pitchFamily="2" charset="2"/>
              <a:buChar char="§"/>
            </a:pPr>
            <a:r>
              <a:rPr lang="en-US" sz="1600" b="0">
                <a:latin typeface="Calibri Light" panose="020F0302020204030204" pitchFamily="34" charset="0"/>
                <a:cs typeface="Calibri Light" panose="020F0302020204030204" pitchFamily="34" charset="0"/>
              </a:rPr>
              <a:t>Yes, your child may get a COVID-19 vaccine and other vaccines at the same visit. Please use this resource to learn more: </a:t>
            </a:r>
            <a:r>
              <a:rPr lang="en-US" sz="1600" b="0">
                <a:latin typeface="Calibri Light" panose="020F0302020204030204" pitchFamily="34" charset="0"/>
                <a:cs typeface="Calibri Light" panose="020F0302020204030204" pitchFamily="34" charset="0"/>
                <a:hlinkClick r:id="rId2"/>
              </a:rPr>
              <a:t>Getting a COVID-19 Vaccine for Yourself or Your Child | CDC</a:t>
            </a:r>
            <a:endParaRPr lang="en-US" sz="1600" b="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FB1BC635-8B8D-47EA-8C40-8B491B6F0826}"/>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28</a:t>
            </a:fld>
            <a:endParaRPr lang="en-US" sz="800">
              <a:solidFill>
                <a:srgbClr val="000000"/>
              </a:solidFill>
            </a:endParaRPr>
          </a:p>
        </p:txBody>
      </p:sp>
    </p:spTree>
    <p:extLst>
      <p:ext uri="{BB962C8B-B14F-4D97-AF65-F5344CB8AC3E}">
        <p14:creationId xmlns:p14="http://schemas.microsoft.com/office/powerpoint/2010/main" val="1277169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972D1-24C6-4603-A012-85CDB2DD3094}"/>
              </a:ext>
            </a:extLst>
          </p:cNvPr>
          <p:cNvSpPr>
            <a:spLocks noGrp="1"/>
          </p:cNvSpPr>
          <p:nvPr>
            <p:ph type="title"/>
          </p:nvPr>
        </p:nvSpPr>
        <p:spPr/>
        <p:txBody>
          <a:bodyPr>
            <a:noAutofit/>
          </a:bodyPr>
          <a:lstStyle/>
          <a:p>
            <a:r>
              <a:rPr lang="en-US">
                <a:latin typeface="Calibri Light" panose="020F0302020204030204" pitchFamily="34" charset="0"/>
                <a:cs typeface="Calibri Light" panose="020F0302020204030204" pitchFamily="34" charset="0"/>
              </a:rPr>
              <a:t>Quarantine Exemption for Fully Vaccinated Persons</a:t>
            </a:r>
          </a:p>
        </p:txBody>
      </p:sp>
      <p:sp>
        <p:nvSpPr>
          <p:cNvPr id="4" name="Slide Number Placeholder 3">
            <a:extLst>
              <a:ext uri="{FF2B5EF4-FFF2-40B4-BE49-F238E27FC236}">
                <a16:creationId xmlns:a16="http://schemas.microsoft.com/office/drawing/2014/main" id="{A8CB91B1-AA59-4E5B-BDE5-67A856D72C9C}"/>
              </a:ext>
            </a:extLst>
          </p:cNvPr>
          <p:cNvSpPr>
            <a:spLocks noGrp="1"/>
          </p:cNvSpPr>
          <p:nvPr>
            <p:ph type="sldNum" sz="quarter" idx="12"/>
          </p:nvPr>
        </p:nvSpPr>
        <p:spPr>
          <a:xfrm>
            <a:off x="7289991" y="5485255"/>
            <a:ext cx="440240" cy="253746"/>
          </a:xfrm>
          <a:prstGeom prst="rect">
            <a:avLst/>
          </a:prstGeom>
        </p:spPr>
        <p:txBody>
          <a:bodyPr vert="horz" lIns="68580" tIns="34290" rIns="68580" bIns="34290" rtlCol="0" anchor="ctr"/>
          <a:lstStyle>
            <a:defPPr>
              <a:defRPr lang="en-US"/>
            </a:defPPr>
            <a:lvl1pPr marL="0" algn="ctr" defTabSz="685800" rtl="0" eaLnBrk="1" latinLnBrk="0" hangingPunct="1">
              <a:defRPr sz="120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defRPr/>
            </a:pPr>
            <a:fld id="{F477D24C-55BC-4150-BC77-7526DE4131D6}" type="slidenum">
              <a:rPr lang="en-US">
                <a:solidFill>
                  <a:prstClr val="white"/>
                </a:solidFill>
                <a:latin typeface="Franklin Gothic Book"/>
              </a:rPr>
              <a:pPr>
                <a:defRPr/>
              </a:pPr>
              <a:t>29</a:t>
            </a:fld>
            <a:endParaRPr lang="en-US">
              <a:solidFill>
                <a:prstClr val="white"/>
              </a:solidFill>
              <a:latin typeface="Franklin Gothic Book"/>
            </a:endParaRPr>
          </a:p>
        </p:txBody>
      </p:sp>
      <p:sp>
        <p:nvSpPr>
          <p:cNvPr id="6" name="Text Placeholder 5">
            <a:extLst>
              <a:ext uri="{FF2B5EF4-FFF2-40B4-BE49-F238E27FC236}">
                <a16:creationId xmlns:a16="http://schemas.microsoft.com/office/drawing/2014/main" id="{8B404677-3993-482B-B75C-4EC42BC90AFE}"/>
              </a:ext>
            </a:extLst>
          </p:cNvPr>
          <p:cNvSpPr>
            <a:spLocks noGrp="1"/>
          </p:cNvSpPr>
          <p:nvPr>
            <p:ph type="body" sz="quarter" idx="14"/>
          </p:nvPr>
        </p:nvSpPr>
        <p:spPr>
          <a:xfrm>
            <a:off x="567159" y="1260083"/>
            <a:ext cx="7257328" cy="3816508"/>
          </a:xfrm>
        </p:spPr>
        <p:txBody>
          <a:bodyPr/>
          <a:lstStyle/>
          <a:p>
            <a:r>
              <a:rPr lang="en-US" sz="1600">
                <a:latin typeface="Calibri Light" panose="020F0302020204030204" pitchFamily="34" charset="0"/>
                <a:cs typeface="Calibri Light" panose="020F0302020204030204" pitchFamily="34" charset="0"/>
              </a:rPr>
              <a:t>Vaccinated persons with an exposure to someone with COVID-19 are </a:t>
            </a:r>
            <a:r>
              <a:rPr lang="en-US" sz="1600" u="sng">
                <a:latin typeface="Calibri Light" panose="020F0302020204030204" pitchFamily="34" charset="0"/>
                <a:cs typeface="Calibri Light" panose="020F0302020204030204" pitchFamily="34" charset="0"/>
              </a:rPr>
              <a:t>not</a:t>
            </a:r>
            <a:r>
              <a:rPr lang="en-US" sz="1600">
                <a:latin typeface="Calibri Light" panose="020F0302020204030204" pitchFamily="34" charset="0"/>
                <a:cs typeface="Calibri Light" panose="020F0302020204030204" pitchFamily="34" charset="0"/>
              </a:rPr>
              <a:t> required to quarantine if they meet </a:t>
            </a:r>
            <a:r>
              <a:rPr lang="en-US" sz="1600" u="sng">
                <a:latin typeface="Calibri Light" panose="020F0302020204030204" pitchFamily="34" charset="0"/>
                <a:cs typeface="Calibri Light" panose="020F0302020204030204" pitchFamily="34" charset="0"/>
              </a:rPr>
              <a:t>all of the following</a:t>
            </a:r>
            <a:r>
              <a:rPr lang="en-US" sz="1600">
                <a:latin typeface="Calibri Light" panose="020F0302020204030204" pitchFamily="34" charset="0"/>
                <a:cs typeface="Calibri Light" panose="020F0302020204030204" pitchFamily="34" charset="0"/>
              </a:rPr>
              <a:t> criteria:</a:t>
            </a:r>
          </a:p>
          <a:p>
            <a:pPr>
              <a:spcBef>
                <a:spcPts val="1000"/>
              </a:spcBef>
            </a:pPr>
            <a:endParaRPr lang="en-US" sz="1600">
              <a:latin typeface="Calibri Light" panose="020F0302020204030204" pitchFamily="34" charset="0"/>
              <a:cs typeface="Calibri Light" panose="020F0302020204030204" pitchFamily="34" charset="0"/>
            </a:endParaRPr>
          </a:p>
          <a:p>
            <a:pPr marL="685800" lvl="1" indent="-342900">
              <a:buFont typeface="+mj-lt"/>
              <a:buAutoNum type="arabicPeriod"/>
            </a:pPr>
            <a:r>
              <a:rPr lang="en-US" sz="1600">
                <a:latin typeface="Calibri Light" panose="020F0302020204030204" pitchFamily="34" charset="0"/>
                <a:cs typeface="Calibri Light" panose="020F0302020204030204" pitchFamily="34" charset="0"/>
              </a:rPr>
              <a:t>Are </a:t>
            </a:r>
            <a:r>
              <a:rPr lang="en-US" sz="1600" b="1" u="sng">
                <a:latin typeface="Calibri Light" panose="020F0302020204030204" pitchFamily="34" charset="0"/>
                <a:cs typeface="Calibri Light" panose="020F0302020204030204" pitchFamily="34" charset="0"/>
              </a:rPr>
              <a:t>fully vaccinated</a:t>
            </a:r>
            <a:r>
              <a:rPr lang="en-US" sz="1600">
                <a:latin typeface="Calibri Light" panose="020F0302020204030204" pitchFamily="34" charset="0"/>
                <a:cs typeface="Calibri Light" panose="020F0302020204030204" pitchFamily="34" charset="0"/>
              </a:rPr>
              <a:t>, which means</a:t>
            </a:r>
            <a:r>
              <a:rPr lang="en-US" sz="1600" b="1">
                <a:latin typeface="Calibri Light" panose="020F0302020204030204" pitchFamily="34" charset="0"/>
                <a:cs typeface="Calibri Light" panose="020F0302020204030204" pitchFamily="34" charset="0"/>
              </a:rPr>
              <a:t> </a:t>
            </a:r>
            <a:r>
              <a:rPr lang="en-US" sz="1600">
                <a:latin typeface="Calibri Light" panose="020F0302020204030204" pitchFamily="34" charset="0"/>
                <a:cs typeface="Calibri Light" panose="020F0302020204030204" pitchFamily="34" charset="0"/>
              </a:rPr>
              <a:t>it’s been more than 14 days since they received two doses of the Moderna or Pfizer or one dose of the Johnson and Johnson COVID-19 vaccine; and</a:t>
            </a:r>
          </a:p>
          <a:p>
            <a:pPr marL="685800" lvl="1" indent="-342900">
              <a:buFont typeface="+mj-lt"/>
              <a:buAutoNum type="arabicPeriod"/>
            </a:pPr>
            <a:r>
              <a:rPr lang="en-US" sz="1600">
                <a:latin typeface="Calibri Light" panose="020F0302020204030204" pitchFamily="34" charset="0"/>
                <a:cs typeface="Calibri Light" panose="020F0302020204030204" pitchFamily="34" charset="0"/>
              </a:rPr>
              <a:t>Have </a:t>
            </a:r>
            <a:r>
              <a:rPr lang="en-US" sz="1600" b="1" u="sng">
                <a:latin typeface="Calibri Light" panose="020F0302020204030204" pitchFamily="34" charset="0"/>
                <a:cs typeface="Calibri Light" panose="020F0302020204030204" pitchFamily="34" charset="0"/>
              </a:rPr>
              <a:t>remained asymptomatic</a:t>
            </a:r>
            <a:r>
              <a:rPr lang="en-US" sz="1600" b="1">
                <a:latin typeface="Calibri Light" panose="020F0302020204030204" pitchFamily="34" charset="0"/>
                <a:cs typeface="Calibri Light" panose="020F0302020204030204" pitchFamily="34" charset="0"/>
              </a:rPr>
              <a:t> </a:t>
            </a:r>
            <a:r>
              <a:rPr lang="en-US" sz="1600">
                <a:latin typeface="Calibri Light" panose="020F0302020204030204" pitchFamily="34" charset="0"/>
                <a:cs typeface="Calibri Light" panose="020F0302020204030204" pitchFamily="34" charset="0"/>
              </a:rPr>
              <a:t>since the most recent exposure to COVID-19.</a:t>
            </a:r>
          </a:p>
        </p:txBody>
      </p:sp>
      <p:sp>
        <p:nvSpPr>
          <p:cNvPr id="7" name="Rectangle 6">
            <a:extLst>
              <a:ext uri="{FF2B5EF4-FFF2-40B4-BE49-F238E27FC236}">
                <a16:creationId xmlns:a16="http://schemas.microsoft.com/office/drawing/2014/main" id="{23CA2E11-20D6-4864-BFC3-2D34194B8045}"/>
              </a:ext>
            </a:extLst>
          </p:cNvPr>
          <p:cNvSpPr/>
          <p:nvPr/>
        </p:nvSpPr>
        <p:spPr>
          <a:xfrm>
            <a:off x="-125574" y="5462086"/>
            <a:ext cx="8259682" cy="300082"/>
          </a:xfrm>
          <a:prstGeom prst="rect">
            <a:avLst/>
          </a:prstGeom>
        </p:spPr>
        <p:txBody>
          <a:bodyPr wrap="square">
            <a:spAutoFit/>
          </a:bodyPr>
          <a:lstStyle/>
          <a:p>
            <a:pPr lvl="1">
              <a:lnSpc>
                <a:spcPct val="100000"/>
              </a:lnSpc>
            </a:pPr>
            <a:r>
              <a:rPr lang="en-US" sz="1350">
                <a:solidFill>
                  <a:schemeClr val="bg1"/>
                </a:solidFill>
                <a:hlinkClick r:id="rId3">
                  <a:extLst>
                    <a:ext uri="{A12FA001-AC4F-418D-AE19-62706E023703}">
                      <ahyp:hlinkClr xmlns:ahyp="http://schemas.microsoft.com/office/drawing/2018/hyperlinkcolor" val="tx"/>
                    </a:ext>
                  </a:extLst>
                </a:hlinkClick>
              </a:rPr>
              <a:t>cdc.gov/vaccines/covid-19/info-by-product/clinical-considerations.html</a:t>
            </a:r>
            <a:endParaRPr lang="en-US" sz="1350">
              <a:solidFill>
                <a:schemeClr val="bg1"/>
              </a:solidFill>
            </a:endParaRPr>
          </a:p>
        </p:txBody>
      </p:sp>
      <p:sp>
        <p:nvSpPr>
          <p:cNvPr id="8" name="Rectangle 7">
            <a:extLst>
              <a:ext uri="{FF2B5EF4-FFF2-40B4-BE49-F238E27FC236}">
                <a16:creationId xmlns:a16="http://schemas.microsoft.com/office/drawing/2014/main" id="{482454CE-64EF-4776-9F62-92A0E3B76B64}"/>
              </a:ext>
            </a:extLst>
          </p:cNvPr>
          <p:cNvSpPr/>
          <p:nvPr/>
        </p:nvSpPr>
        <p:spPr>
          <a:xfrm>
            <a:off x="7609114" y="868136"/>
            <a:ext cx="1306286" cy="2068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lnSpc>
                <a:spcPct val="123000"/>
              </a:lnSpc>
              <a:spcBef>
                <a:spcPts val="450"/>
              </a:spcBef>
              <a:spcAft>
                <a:spcPts val="450"/>
              </a:spcAft>
            </a:pPr>
            <a:endParaRPr lang="en-US" sz="1200"/>
          </a:p>
        </p:txBody>
      </p:sp>
      <p:sp>
        <p:nvSpPr>
          <p:cNvPr id="9" name="Slide Number Placeholder 2">
            <a:extLst>
              <a:ext uri="{FF2B5EF4-FFF2-40B4-BE49-F238E27FC236}">
                <a16:creationId xmlns:a16="http://schemas.microsoft.com/office/drawing/2014/main" id="{8735CF19-E3B4-40C2-853D-FEFFC6C5384D}"/>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29</a:t>
            </a:fld>
            <a:endParaRPr lang="en-US" sz="800">
              <a:solidFill>
                <a:srgbClr val="000000"/>
              </a:solidFill>
            </a:endParaRPr>
          </a:p>
        </p:txBody>
      </p:sp>
    </p:spTree>
    <p:extLst>
      <p:ext uri="{BB962C8B-B14F-4D97-AF65-F5344CB8AC3E}">
        <p14:creationId xmlns:p14="http://schemas.microsoft.com/office/powerpoint/2010/main" val="4164527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6B365-6FC8-4A79-9AB9-A1944F1F09EF}"/>
              </a:ext>
            </a:extLst>
          </p:cNvPr>
          <p:cNvSpPr>
            <a:spLocks noGrp="1"/>
          </p:cNvSpPr>
          <p:nvPr>
            <p:ph type="title"/>
          </p:nvPr>
        </p:nvSpPr>
        <p:spPr>
          <a:xfrm>
            <a:off x="228599" y="321434"/>
            <a:ext cx="8686800" cy="526298"/>
          </a:xfrm>
        </p:spPr>
        <p:txBody>
          <a:bodyPr/>
          <a:lstStyle/>
          <a:p>
            <a:r>
              <a:rPr lang="en-US">
                <a:latin typeface="Calibri Light" panose="020F0302020204030204" pitchFamily="34" charset="0"/>
                <a:cs typeface="Calibri Light" panose="020F0302020204030204" pitchFamily="34" charset="0"/>
              </a:rPr>
              <a:t>Letter to Child Care Programs &amp; Educators</a:t>
            </a:r>
          </a:p>
        </p:txBody>
      </p:sp>
      <p:sp>
        <p:nvSpPr>
          <p:cNvPr id="3" name="TextBox 2">
            <a:extLst>
              <a:ext uri="{FF2B5EF4-FFF2-40B4-BE49-F238E27FC236}">
                <a16:creationId xmlns:a16="http://schemas.microsoft.com/office/drawing/2014/main" id="{85C8E517-6D9D-473C-BF2B-2AEDE36C3935}"/>
              </a:ext>
            </a:extLst>
          </p:cNvPr>
          <p:cNvSpPr txBox="1"/>
          <p:nvPr/>
        </p:nvSpPr>
        <p:spPr>
          <a:xfrm>
            <a:off x="228599" y="1163321"/>
            <a:ext cx="8547787" cy="5431154"/>
          </a:xfrm>
          <a:prstGeom prst="rect">
            <a:avLst/>
          </a:prstGeom>
          <a:noFill/>
        </p:spPr>
        <p:txBody>
          <a:bodyPr wrap="square" lIns="68580" tIns="34290" rIns="68580" bIns="34290" rtlCol="0" anchor="ctr">
            <a:noAutofit/>
          </a:bodyPr>
          <a:lstStyle/>
          <a:p>
            <a:pPr>
              <a:lnSpc>
                <a:spcPct val="123000"/>
              </a:lnSpc>
              <a:spcBef>
                <a:spcPts val="450"/>
              </a:spcBef>
              <a:spcAft>
                <a:spcPts val="450"/>
              </a:spcAft>
            </a:pPr>
            <a:r>
              <a:rPr lang="en-US" sz="1400" dirty="0">
                <a:latin typeface="Calibri Light"/>
                <a:cs typeface="Calibri Light"/>
              </a:rPr>
              <a:t>The Department of Early Education and Care (EEC) and the Department of Public Health (DPH) recognize the challenges in operating a robust, high-quality early care and education program during a global pandemic. These </a:t>
            </a:r>
            <a:r>
              <a:rPr lang="en-US" sz="1400" b="1" i="1" dirty="0">
                <a:latin typeface="Calibri Light"/>
                <a:cs typeface="Calibri Light"/>
              </a:rPr>
              <a:t>Protocols and Guidelines </a:t>
            </a:r>
            <a:r>
              <a:rPr lang="en-US" sz="1400" dirty="0">
                <a:latin typeface="Calibri Light"/>
                <a:cs typeface="Calibri Light"/>
              </a:rPr>
              <a:t>are to support educators, program administrators and families navigate the decision-making necessary when a child or staff member gets sick. While reviewing these </a:t>
            </a:r>
            <a:r>
              <a:rPr lang="en-US" sz="1400" b="1" i="1" dirty="0">
                <a:latin typeface="Calibri Light"/>
                <a:cs typeface="Calibri Light"/>
              </a:rPr>
              <a:t>Protocols and Guidelines</a:t>
            </a:r>
            <a:r>
              <a:rPr lang="en-US" sz="1400" dirty="0">
                <a:latin typeface="Calibri Light"/>
                <a:cs typeface="Calibri Light"/>
              </a:rPr>
              <a:t>, please keep in mind the following: </a:t>
            </a:r>
          </a:p>
          <a:p>
            <a:pPr marL="213995" indent="-213995">
              <a:lnSpc>
                <a:spcPct val="123000"/>
              </a:lnSpc>
              <a:spcBef>
                <a:spcPts val="450"/>
              </a:spcBef>
              <a:spcAft>
                <a:spcPts val="450"/>
              </a:spcAft>
              <a:buClr>
                <a:srgbClr val="FF0000"/>
              </a:buClr>
              <a:buFont typeface="Arial" panose="020B0604020202020204" pitchFamily="34" charset="0"/>
              <a:buChar char="•"/>
            </a:pPr>
            <a:r>
              <a:rPr lang="en-US" sz="1200" dirty="0">
                <a:latin typeface="Calibri Light"/>
                <a:cs typeface="Calibri Light"/>
              </a:rPr>
              <a:t>The Department of Early Education and Care (EEC) and the Department of Public Health (DPH) continue to review these protocols, and implementation supports in response to the evolving COVID-19 pandemic. Updates to the </a:t>
            </a:r>
            <a:r>
              <a:rPr lang="en-US" sz="1200" b="1" i="1" dirty="0">
                <a:latin typeface="Calibri Light"/>
                <a:cs typeface="Calibri Light"/>
              </a:rPr>
              <a:t>Protocols and Guidelines </a:t>
            </a:r>
            <a:r>
              <a:rPr lang="en-US" sz="1200" dirty="0">
                <a:latin typeface="Calibri Light"/>
                <a:cs typeface="Calibri Light"/>
              </a:rPr>
              <a:t>will be communicated by email to all EEC stakeholders with edits/additions/redactions, as needed.</a:t>
            </a:r>
          </a:p>
          <a:p>
            <a:pPr marL="213995" indent="-213995">
              <a:lnSpc>
                <a:spcPct val="123000"/>
              </a:lnSpc>
              <a:spcBef>
                <a:spcPts val="450"/>
              </a:spcBef>
              <a:spcAft>
                <a:spcPts val="450"/>
              </a:spcAft>
              <a:buClr>
                <a:srgbClr val="FF0000"/>
              </a:buClr>
              <a:buFont typeface="Arial" panose="020B0604020202020204" pitchFamily="34" charset="0"/>
              <a:buChar char="•"/>
            </a:pPr>
            <a:r>
              <a:rPr lang="en-US" sz="1200" dirty="0">
                <a:latin typeface="Calibri Light"/>
                <a:cs typeface="Calibri Light"/>
              </a:rPr>
              <a:t>These protocols and guidelines were developed in  consultation with medical experts, the Department of Public Health and the Executive Office of Health and Human Services.  </a:t>
            </a:r>
            <a:r>
              <a:rPr lang="en-US" sz="1200" b="1" dirty="0">
                <a:latin typeface="Calibri Light"/>
                <a:cs typeface="Calibri Light"/>
              </a:rPr>
              <a:t>EEC strongly recommends that you follow these protocols and guidelines to respond to cases within your programs. </a:t>
            </a:r>
            <a:r>
              <a:rPr lang="en-US" sz="1200" dirty="0">
                <a:latin typeface="Calibri Light"/>
                <a:cs typeface="Calibri Light"/>
              </a:rPr>
              <a:t>If additional guidance is necessary, please work with public health or medical professionals. Individuals are encouraged to reach out to their health care provider for any additional health-related guidance. EEC strongly discourages programs from adopting more stringent exclusionary policies than those provided here. The program’s policies must be reflected in the program’s policies/handbook and adhere to EEC Regulations.  Programs should work with families to provide updated information on program policies for exclusion from care policies and any other strategies for the program to remain healthy, safe and operational.</a:t>
            </a:r>
          </a:p>
          <a:p>
            <a:pPr marL="213995" indent="-213995">
              <a:lnSpc>
                <a:spcPct val="123000"/>
              </a:lnSpc>
              <a:spcBef>
                <a:spcPts val="450"/>
              </a:spcBef>
              <a:spcAft>
                <a:spcPts val="450"/>
              </a:spcAft>
              <a:buClr>
                <a:srgbClr val="FF0000"/>
              </a:buClr>
              <a:buFont typeface="Arial" panose="020B0604020202020204" pitchFamily="34" charset="0"/>
              <a:buChar char="•"/>
            </a:pPr>
            <a:r>
              <a:rPr lang="en-US" sz="1200" dirty="0">
                <a:latin typeface="Calibri Light"/>
                <a:cs typeface="Calibri Light"/>
              </a:rPr>
              <a:t>These </a:t>
            </a:r>
            <a:r>
              <a:rPr lang="en-US" sz="1200" b="1" i="1" dirty="0">
                <a:latin typeface="Calibri Light"/>
                <a:cs typeface="Calibri Light"/>
              </a:rPr>
              <a:t>Protocols and Guidelines </a:t>
            </a:r>
            <a:r>
              <a:rPr lang="en-US" sz="1200" dirty="0">
                <a:latin typeface="Calibri Light"/>
                <a:cs typeface="Calibri Light"/>
              </a:rPr>
              <a:t>reference the use of COVID-19 rapid antigen tests for children ages 2 and up and staff/educators. Per current federal requirements and FDA approvals, rapid antigen tests cannot be used for children under the age of 2. EEC is working with Neighborhood Villages to distribute and support the use of rapid antigen tests in child care programs.  Programs or families who independently obtain these tests are encouraged to use </a:t>
            </a:r>
            <a:r>
              <a:rPr lang="en-US" sz="1200" dirty="0">
                <a:latin typeface="Calibri Light"/>
                <a:cs typeface="Calibri Light"/>
                <a:hlinkClick r:id="rId3"/>
              </a:rPr>
              <a:t>EEC recommended protocols </a:t>
            </a:r>
            <a:r>
              <a:rPr lang="en-US" sz="1200" dirty="0">
                <a:latin typeface="Calibri Light"/>
                <a:cs typeface="Calibri Light"/>
              </a:rPr>
              <a:t>when administering the rapid antigen tests for attendance in child care.  EEC cannot advise on tests or COVID-19 cases.  All questions regarding specific test results should be directed to qualified public health professionals.</a:t>
            </a:r>
            <a:br>
              <a:rPr lang="en-US" sz="1200" dirty="0">
                <a:latin typeface="Calibri Light" panose="020F0302020204030204" pitchFamily="34" charset="0"/>
                <a:cs typeface="Calibri Light" panose="020F0302020204030204" pitchFamily="34" charset="0"/>
              </a:rPr>
            </a:br>
            <a:endParaRPr lang="en-US" sz="1200" dirty="0">
              <a:latin typeface="Calibri Light" panose="020F0302020204030204" pitchFamily="34" charset="0"/>
              <a:cs typeface="Calibri Light" panose="020F0302020204030204" pitchFamily="34" charset="0"/>
            </a:endParaRPr>
          </a:p>
        </p:txBody>
      </p:sp>
      <p:sp>
        <p:nvSpPr>
          <p:cNvPr id="5" name="Slide Number Placeholder 4">
            <a:extLst>
              <a:ext uri="{FF2B5EF4-FFF2-40B4-BE49-F238E27FC236}">
                <a16:creationId xmlns:a16="http://schemas.microsoft.com/office/drawing/2014/main" id="{14C9A03D-277B-423A-A964-805C731D3D5D}"/>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3</a:t>
            </a:fld>
            <a:endParaRPr lang="en-US">
              <a:solidFill>
                <a:srgbClr val="000000"/>
              </a:solidFill>
            </a:endParaRPr>
          </a:p>
        </p:txBody>
      </p:sp>
    </p:spTree>
    <p:extLst>
      <p:ext uri="{BB962C8B-B14F-4D97-AF65-F5344CB8AC3E}">
        <p14:creationId xmlns:p14="http://schemas.microsoft.com/office/powerpoint/2010/main" val="1251576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56197-9097-4226-9E5B-C265AE7BBCBF}"/>
              </a:ext>
            </a:extLst>
          </p:cNvPr>
          <p:cNvSpPr>
            <a:spLocks noGrp="1"/>
          </p:cNvSpPr>
          <p:nvPr>
            <p:ph type="title"/>
          </p:nvPr>
        </p:nvSpPr>
        <p:spPr>
          <a:xfrm>
            <a:off x="151598" y="2727269"/>
            <a:ext cx="8686800" cy="701731"/>
          </a:xfrm>
        </p:spPr>
        <p:txBody>
          <a:bodyPr/>
          <a:lstStyle/>
          <a:p>
            <a:pPr algn="ctr"/>
            <a:r>
              <a:rPr lang="en-US">
                <a:latin typeface="Calibri Light" panose="020F0302020204030204" pitchFamily="34" charset="0"/>
                <a:cs typeface="Calibri Light" panose="020F0302020204030204" pitchFamily="34" charset="0"/>
              </a:rPr>
              <a:t>COVID-19 Testing </a:t>
            </a:r>
          </a:p>
        </p:txBody>
      </p:sp>
      <p:sp>
        <p:nvSpPr>
          <p:cNvPr id="3" name="Slide Number Placeholder 2">
            <a:extLst>
              <a:ext uri="{FF2B5EF4-FFF2-40B4-BE49-F238E27FC236}">
                <a16:creationId xmlns:a16="http://schemas.microsoft.com/office/drawing/2014/main" id="{3675F361-FC87-425B-A464-0AB1DA425E81}"/>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30</a:t>
            </a:fld>
            <a:endParaRPr lang="en-US" sz="800">
              <a:solidFill>
                <a:srgbClr val="000000"/>
              </a:solidFill>
            </a:endParaRPr>
          </a:p>
        </p:txBody>
      </p:sp>
    </p:spTree>
    <p:extLst>
      <p:ext uri="{BB962C8B-B14F-4D97-AF65-F5344CB8AC3E}">
        <p14:creationId xmlns:p14="http://schemas.microsoft.com/office/powerpoint/2010/main" val="3356361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95A81-B03E-4E9F-88D1-305F8FC6B232}"/>
              </a:ext>
            </a:extLst>
          </p:cNvPr>
          <p:cNvSpPr>
            <a:spLocks noGrp="1"/>
          </p:cNvSpPr>
          <p:nvPr>
            <p:ph type="title"/>
          </p:nvPr>
        </p:nvSpPr>
        <p:spPr/>
        <p:txBody>
          <a:bodyPr/>
          <a:lstStyle/>
          <a:p>
            <a:r>
              <a:rPr lang="en-US">
                <a:latin typeface="Calibri Light" panose="020F0302020204030204" pitchFamily="34" charset="0"/>
                <a:cs typeface="Calibri Light" panose="020F0302020204030204" pitchFamily="34" charset="0"/>
              </a:rPr>
              <a:t>COVID-19 Testing-- Frequently Asked Questions</a:t>
            </a:r>
          </a:p>
        </p:txBody>
      </p:sp>
      <p:sp>
        <p:nvSpPr>
          <p:cNvPr id="3" name="Content Placeholder 2">
            <a:extLst>
              <a:ext uri="{FF2B5EF4-FFF2-40B4-BE49-F238E27FC236}">
                <a16:creationId xmlns:a16="http://schemas.microsoft.com/office/drawing/2014/main" id="{3113E664-0542-4D0D-98D2-123C5A910EA1}"/>
              </a:ext>
            </a:extLst>
          </p:cNvPr>
          <p:cNvSpPr>
            <a:spLocks noGrp="1"/>
          </p:cNvSpPr>
          <p:nvPr>
            <p:ph idx="1"/>
          </p:nvPr>
        </p:nvSpPr>
        <p:spPr>
          <a:xfrm>
            <a:off x="439839" y="1027340"/>
            <a:ext cx="8299048" cy="3920046"/>
          </a:xfrm>
        </p:spPr>
        <p:txBody>
          <a:bodyPr vert="horz" wrap="square" lIns="68580" tIns="34290" rIns="68580" bIns="34290" numCol="1" rtlCol="0" anchor="t" anchorCtr="0" compatLnSpc="1">
            <a:prstTxWarp prst="textNoShape">
              <a:avLst/>
            </a:prstTxWarp>
            <a:noAutofit/>
          </a:bodyPr>
          <a:lstStyle/>
          <a:p>
            <a:pPr marL="0" indent="0">
              <a:buNone/>
            </a:pPr>
            <a:r>
              <a:rPr lang="en-US" sz="1500">
                <a:latin typeface="Calibri Light"/>
                <a:cs typeface="Calibri Light"/>
              </a:rPr>
              <a:t>If a </a:t>
            </a:r>
            <a:r>
              <a:rPr lang="en-US" sz="1500" u="sng">
                <a:latin typeface="Calibri Light"/>
                <a:cs typeface="Calibri Light"/>
              </a:rPr>
              <a:t>symptomatic</a:t>
            </a:r>
            <a:r>
              <a:rPr lang="en-US" sz="1500">
                <a:latin typeface="Calibri Light"/>
                <a:cs typeface="Calibri Light"/>
              </a:rPr>
              <a:t> person gets tested for COVID-19, can the person return to child care while the test result is still pending?</a:t>
            </a:r>
          </a:p>
          <a:p>
            <a:pPr marL="394970" lvl="1" indent="-285750">
              <a:spcBef>
                <a:spcPts val="0"/>
              </a:spcBef>
              <a:spcAft>
                <a:spcPts val="0"/>
              </a:spcAft>
              <a:buFont typeface="Wingdings" panose="05000000000000000000" pitchFamily="2" charset="2"/>
              <a:buChar char="§"/>
            </a:pPr>
            <a:r>
              <a:rPr lang="en-US" sz="1500">
                <a:latin typeface="Calibri Light"/>
                <a:cs typeface="Calibri Light"/>
              </a:rPr>
              <a:t>No, a </a:t>
            </a:r>
            <a:r>
              <a:rPr lang="en-US" sz="1500" u="sng">
                <a:latin typeface="Calibri Light"/>
                <a:cs typeface="Calibri Light"/>
              </a:rPr>
              <a:t>symptomatic</a:t>
            </a:r>
            <a:r>
              <a:rPr lang="en-US" sz="1500">
                <a:latin typeface="Calibri Light"/>
                <a:cs typeface="Calibri Light"/>
              </a:rPr>
              <a:t> person should </a:t>
            </a:r>
            <a:r>
              <a:rPr lang="en-US" sz="1500" u="sng">
                <a:latin typeface="Calibri Light"/>
                <a:cs typeface="Calibri Light"/>
              </a:rPr>
              <a:t>not</a:t>
            </a:r>
            <a:r>
              <a:rPr lang="en-US" sz="1500">
                <a:latin typeface="Calibri Light"/>
                <a:cs typeface="Calibri Light"/>
              </a:rPr>
              <a:t> return until they receive the test results, rapid or PCR.</a:t>
            </a:r>
          </a:p>
          <a:p>
            <a:pPr marL="0" indent="0">
              <a:buNone/>
            </a:pPr>
            <a:r>
              <a:rPr lang="en-US" sz="1500">
                <a:latin typeface="Calibri Light"/>
                <a:cs typeface="Calibri Light"/>
              </a:rPr>
              <a:t>If I am </a:t>
            </a:r>
            <a:r>
              <a:rPr lang="en-US" sz="1500" u="sng">
                <a:latin typeface="Calibri Light"/>
                <a:cs typeface="Calibri Light"/>
              </a:rPr>
              <a:t>in quarantine </a:t>
            </a:r>
            <a:r>
              <a:rPr lang="en-US" sz="1500">
                <a:latin typeface="Calibri Light"/>
                <a:cs typeface="Calibri Light"/>
              </a:rPr>
              <a:t>and I get tested, can I return to care while I wait for results?</a:t>
            </a:r>
          </a:p>
          <a:p>
            <a:pPr>
              <a:buFont typeface="Wingdings" panose="05000000000000000000" pitchFamily="2" charset="2"/>
              <a:buChar char="§"/>
            </a:pPr>
            <a:r>
              <a:rPr lang="en-US" sz="1500" b="0">
                <a:latin typeface="Calibri Light"/>
                <a:cs typeface="Calibri Light"/>
              </a:rPr>
              <a:t>No. If you are unvaccinated and have been advised that you have had prolonged direct exposure to someone with COVID-19 and you get tested, you should continue to be excluded from care while awaiting test results, rapid or PCR. If negative, you will still need to complete a five-day minimum quarantine, unless participating in the </a:t>
            </a:r>
            <a:r>
              <a:rPr lang="en-US" sz="1500" b="0">
                <a:latin typeface="Calibri Light"/>
                <a:cs typeface="Calibri Light"/>
                <a:hlinkClick r:id="rId2"/>
              </a:rPr>
              <a:t>Rapid Cohort Testing </a:t>
            </a:r>
            <a:r>
              <a:rPr lang="en-US" sz="1500" b="0">
                <a:latin typeface="Calibri Light"/>
                <a:cs typeface="Calibri Light"/>
              </a:rPr>
              <a:t>option offered by EEC. </a:t>
            </a:r>
            <a:endParaRPr lang="en-US" sz="1500" b="0">
              <a:latin typeface="Calibri Light" panose="020F0302020204030204" pitchFamily="34" charset="0"/>
              <a:cs typeface="Calibri Light" panose="020F0302020204030204" pitchFamily="34" charset="0"/>
            </a:endParaRPr>
          </a:p>
          <a:p>
            <a:pPr marL="0" indent="0">
              <a:buNone/>
            </a:pPr>
            <a:r>
              <a:rPr lang="en-US" sz="1500">
                <a:latin typeface="Calibri Light"/>
                <a:cs typeface="Calibri Light"/>
              </a:rPr>
              <a:t>Does a person who tested positive need a negative test to return to child care?</a:t>
            </a:r>
          </a:p>
          <a:p>
            <a:pPr>
              <a:buFont typeface="Wingdings" panose="05000000000000000000" pitchFamily="2" charset="2"/>
              <a:buChar char="§"/>
            </a:pPr>
            <a:r>
              <a:rPr lang="en-US" sz="1500" b="0" u="sng">
                <a:latin typeface="Calibri Light"/>
                <a:cs typeface="Calibri Light"/>
              </a:rPr>
              <a:t>No</a:t>
            </a:r>
            <a:r>
              <a:rPr lang="en-US" sz="1500" b="0">
                <a:latin typeface="Calibri Light"/>
                <a:cs typeface="Calibri Light"/>
              </a:rPr>
              <a:t>. A negative test is not required to return to care.  Please refer to page 22 for recommendations on using testing after a positive COVID-19 test. </a:t>
            </a:r>
            <a:endParaRPr lang="en-US" sz="1500" b="0">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00DB74BC-966E-4B7F-BE38-13C3E2E5752E}"/>
              </a:ext>
            </a:extLst>
          </p:cNvPr>
          <p:cNvSpPr txBox="1"/>
          <p:nvPr/>
        </p:nvSpPr>
        <p:spPr>
          <a:xfrm>
            <a:off x="422476" y="4617253"/>
            <a:ext cx="8299048" cy="1492716"/>
          </a:xfrm>
          <a:prstGeom prst="rect">
            <a:avLst/>
          </a:prstGeom>
          <a:noFill/>
        </p:spPr>
        <p:txBody>
          <a:bodyPr wrap="square" lIns="91440" tIns="45720" rIns="91440" bIns="45720" rtlCol="0" anchor="t">
            <a:spAutoFit/>
          </a:bodyPr>
          <a:lstStyle/>
          <a:p>
            <a:r>
              <a:rPr lang="en-US" sz="1500" b="1">
                <a:latin typeface="Calibri Light"/>
                <a:cs typeface="Calibri Light"/>
              </a:rPr>
              <a:t>What testing resources are available from EEC?</a:t>
            </a:r>
          </a:p>
          <a:p>
            <a:endParaRPr lang="en-US" sz="1500" b="1">
              <a:latin typeface="Calibri Light" panose="020F0302020204030204" pitchFamily="34" charset="0"/>
              <a:cs typeface="Calibri Light" panose="020F0302020204030204" pitchFamily="34" charset="0"/>
            </a:endParaRPr>
          </a:p>
          <a:p>
            <a:pPr marL="285750" indent="-285750">
              <a:buClr>
                <a:srgbClr val="0000E5"/>
              </a:buClr>
              <a:buFont typeface="Wingdings" panose="05000000000000000000" pitchFamily="2" charset="2"/>
              <a:buChar char="§"/>
            </a:pPr>
            <a:r>
              <a:rPr lang="en-US" sz="1500">
                <a:latin typeface="Calibri Light"/>
                <a:cs typeface="Calibri Light"/>
              </a:rPr>
              <a:t>EEC is offering three </a:t>
            </a:r>
            <a:r>
              <a:rPr lang="en-US" sz="1500">
                <a:latin typeface="Calibri Light"/>
                <a:cs typeface="Calibri Light"/>
                <a:hlinkClick r:id="rId2"/>
              </a:rPr>
              <a:t>Testing for Child Care </a:t>
            </a:r>
            <a:r>
              <a:rPr lang="en-US" sz="1500">
                <a:latin typeface="Calibri Light"/>
                <a:cs typeface="Calibri Light"/>
              </a:rPr>
              <a:t>options and will provide access to free testing resources in collaboration with Neighborhood Villages. Please refer to EEC's Testing for Child Care Program for more information. EEC staff cannot advise on testing or test results.  All questions should be referred to public health or medical professionals. </a:t>
            </a:r>
            <a:r>
              <a:rPr lang="en-US" sz="1600">
                <a:latin typeface="Calibri Light"/>
                <a:cs typeface="Calibri Light"/>
              </a:rPr>
              <a:t> </a:t>
            </a:r>
            <a:endParaRPr lang="en-US" sz="1600">
              <a:latin typeface="Calibri Light" panose="020F0302020204030204" pitchFamily="34" charset="0"/>
              <a:cs typeface="Calibri Light" panose="020F0302020204030204" pitchFamily="34" charset="0"/>
            </a:endParaRPr>
          </a:p>
        </p:txBody>
      </p:sp>
      <p:sp>
        <p:nvSpPr>
          <p:cNvPr id="5" name="Slide Number Placeholder 2">
            <a:extLst>
              <a:ext uri="{FF2B5EF4-FFF2-40B4-BE49-F238E27FC236}">
                <a16:creationId xmlns:a16="http://schemas.microsoft.com/office/drawing/2014/main" id="{E5AB4C6B-66E1-45DC-B33B-7A523DD03AC2}"/>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31</a:t>
            </a:fld>
            <a:endParaRPr lang="en-US" sz="800">
              <a:solidFill>
                <a:srgbClr val="000000"/>
              </a:solidFill>
            </a:endParaRPr>
          </a:p>
        </p:txBody>
      </p:sp>
    </p:spTree>
    <p:extLst>
      <p:ext uri="{BB962C8B-B14F-4D97-AF65-F5344CB8AC3E}">
        <p14:creationId xmlns:p14="http://schemas.microsoft.com/office/powerpoint/2010/main" val="37585094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909D2-3024-445A-8B93-BAD51717636D}"/>
              </a:ext>
            </a:extLst>
          </p:cNvPr>
          <p:cNvSpPr>
            <a:spLocks noGrp="1"/>
          </p:cNvSpPr>
          <p:nvPr>
            <p:ph type="title"/>
          </p:nvPr>
        </p:nvSpPr>
        <p:spPr/>
        <p:txBody>
          <a:bodyPr/>
          <a:lstStyle/>
          <a:p>
            <a:r>
              <a:rPr lang="en-US">
                <a:latin typeface="Calibri Light"/>
                <a:cs typeface="Calibri Light"/>
              </a:rPr>
              <a:t>COVID-19 Testing Access &amp; Availability </a:t>
            </a:r>
            <a:endParaRPr lang="en-US">
              <a:latin typeface="Calibri Light" panose="020F0302020204030204" pitchFamily="34" charset="0"/>
              <a:cs typeface="Calibri Light" panose="020F0302020204030204" pitchFamily="34" charset="0"/>
            </a:endParaRPr>
          </a:p>
        </p:txBody>
      </p:sp>
      <p:sp>
        <p:nvSpPr>
          <p:cNvPr id="3" name="Content Placeholder 2">
            <a:extLst>
              <a:ext uri="{FF2B5EF4-FFF2-40B4-BE49-F238E27FC236}">
                <a16:creationId xmlns:a16="http://schemas.microsoft.com/office/drawing/2014/main" id="{D62575E8-D9AA-4C84-B694-E495AAF114D6}"/>
              </a:ext>
            </a:extLst>
          </p:cNvPr>
          <p:cNvSpPr>
            <a:spLocks noGrp="1"/>
          </p:cNvSpPr>
          <p:nvPr>
            <p:ph idx="1"/>
          </p:nvPr>
        </p:nvSpPr>
        <p:spPr>
          <a:xfrm>
            <a:off x="228600" y="1089016"/>
            <a:ext cx="8610600" cy="5596126"/>
          </a:xfrm>
        </p:spPr>
        <p:txBody>
          <a:bodyPr/>
          <a:lstStyle/>
          <a:p>
            <a:pPr marL="0" indent="0">
              <a:buNone/>
            </a:pPr>
            <a:r>
              <a:rPr lang="en-US" sz="1500" b="0">
                <a:latin typeface="Calibri Light"/>
                <a:cs typeface="Calibri Light"/>
              </a:rPr>
              <a:t>Testing for COVID-19 is widely available in Massachusetts and critically important to preventing spread of the virus. The Commonwealth of Massachusetts offers free COVID-19 testing for residents. A complete directory of these sites can be accessed </a:t>
            </a:r>
            <a:r>
              <a:rPr lang="en-US" sz="1500" b="0">
                <a:latin typeface="Calibri Light"/>
                <a:cs typeface="Calibri Light"/>
                <a:hlinkClick r:id="rId2">
                  <a:extLst>
                    <a:ext uri="{A12FA001-AC4F-418D-AE19-62706E023703}">
                      <ahyp:hlinkClr xmlns:ahyp="http://schemas.microsoft.com/office/drawing/2018/hyperlinkcolor" val="tx"/>
                    </a:ext>
                  </a:extLst>
                </a:hlinkClick>
              </a:rPr>
              <a:t>here</a:t>
            </a:r>
            <a:r>
              <a:rPr lang="en-US" sz="1500" b="0">
                <a:latin typeface="Calibri Light"/>
                <a:cs typeface="Calibri Light"/>
              </a:rPr>
              <a:t>. Please refer to </a:t>
            </a:r>
            <a:r>
              <a:rPr lang="en-US" sz="1500" b="0">
                <a:latin typeface="Calibri Light"/>
                <a:cs typeface="Calibri Light"/>
                <a:hlinkClick r:id="rId3"/>
              </a:rPr>
              <a:t>DPH’s Public Health Advisory Regarding Covid-19 Testing</a:t>
            </a:r>
            <a:r>
              <a:rPr lang="en-US" sz="1500" b="0">
                <a:latin typeface="Calibri Light"/>
                <a:cs typeface="Calibri Light"/>
              </a:rPr>
              <a:t> for appropriate uses of PCR or rapid antigen tests.</a:t>
            </a:r>
          </a:p>
          <a:p>
            <a:pPr marL="0" indent="0">
              <a:buNone/>
            </a:pPr>
            <a:r>
              <a:rPr lang="en-US" sz="1500" b="0">
                <a:latin typeface="Calibri Light"/>
                <a:cs typeface="Calibri Light"/>
              </a:rPr>
              <a:t>In addition, EEC offers the following resources dedicated to the child care sector: </a:t>
            </a:r>
          </a:p>
          <a:p>
            <a:pPr marL="285750" indent="-285750">
              <a:buFont typeface="Arial"/>
              <a:buChar char="•"/>
            </a:pPr>
            <a:r>
              <a:rPr lang="en-US" sz="1500" b="0">
                <a:latin typeface="Calibri Light"/>
                <a:cs typeface="Calibri Light"/>
              </a:rPr>
              <a:t>No-cost COVID-19 drive-through testing for the child care community at </a:t>
            </a:r>
            <a:r>
              <a:rPr lang="en-US" sz="1500" b="0">
                <a:latin typeface="Calibri Light"/>
                <a:cs typeface="Calibri Light"/>
                <a:hlinkClick r:id="rId4"/>
              </a:rPr>
              <a:t>dedicated mobile COVID-19 testing sites available to EEC families </a:t>
            </a:r>
            <a:r>
              <a:rPr lang="en-US" sz="1500" b="0">
                <a:latin typeface="Calibri Light"/>
                <a:cs typeface="Calibri Light"/>
              </a:rPr>
              <a:t>(enrolled children and household members) and educators/staff. The testing sites, operated by </a:t>
            </a:r>
            <a:r>
              <a:rPr lang="en-US" sz="1500" b="0">
                <a:latin typeface="Calibri Light"/>
                <a:cs typeface="Calibri Light"/>
                <a:hlinkClick r:id="rId5"/>
              </a:rPr>
              <a:t>Visit Healthcare</a:t>
            </a:r>
            <a:r>
              <a:rPr lang="en-US" sz="1500" b="0">
                <a:latin typeface="Calibri Light"/>
                <a:cs typeface="Calibri Light"/>
              </a:rPr>
              <a:t>, will provide no-cost PCR tests using a simple lower nose swab. Test results will be sent through a secure online portal in 48 hours or less. </a:t>
            </a:r>
          </a:p>
          <a:p>
            <a:pPr marL="285750" indent="-285750">
              <a:buFont typeface="Arial"/>
              <a:buChar char="•"/>
            </a:pPr>
            <a:r>
              <a:rPr lang="en-US" sz="1500" b="0">
                <a:latin typeface="Calibri Light"/>
                <a:ea typeface="+mn-lt"/>
                <a:cs typeface="Calibri Light"/>
              </a:rPr>
              <a:t>EEC is partnering with Neighborhood Villages in order to distribute testing supplies to child care providers across the Commonwealth.  Resources are available to implement any of the </a:t>
            </a:r>
            <a:r>
              <a:rPr lang="en-US" sz="1500" b="0">
                <a:latin typeface="Calibri Light"/>
                <a:ea typeface="+mn-lt"/>
                <a:cs typeface="Calibri Light"/>
                <a:hlinkClick r:id="rId6"/>
              </a:rPr>
              <a:t>Testing for Child Care Program options, including Symptomatic Rapid Antigen Testing, Weekly PCR Testing, and Rapid Antigen Cohort Testing.   </a:t>
            </a:r>
            <a:r>
              <a:rPr lang="en-US" sz="1500" b="0">
                <a:latin typeface="Calibri Light"/>
                <a:ea typeface="+mn-lt"/>
                <a:cs typeface="Calibri Light"/>
              </a:rPr>
              <a:t>Programs interested in accessing testing supports should enroll with Neighborhood Villages </a:t>
            </a:r>
            <a:r>
              <a:rPr lang="en-US" sz="1500" b="0">
                <a:latin typeface="Calibri Light"/>
                <a:ea typeface="+mn-lt"/>
                <a:cs typeface="Calibri Light"/>
                <a:hlinkClick r:id="rId7"/>
              </a:rPr>
              <a:t>here</a:t>
            </a:r>
            <a:r>
              <a:rPr lang="en-US" sz="1500" b="0">
                <a:latin typeface="Calibri Light"/>
                <a:ea typeface="+mn-lt"/>
                <a:cs typeface="Calibri Light"/>
              </a:rPr>
              <a:t>.</a:t>
            </a:r>
          </a:p>
          <a:p>
            <a:pPr>
              <a:buFont typeface="Arial"/>
              <a:buChar char="•"/>
            </a:pPr>
            <a:r>
              <a:rPr lang="en-US" sz="1500" b="0">
                <a:latin typeface="Calibri Light"/>
                <a:ea typeface="+mn-lt"/>
                <a:cs typeface="Calibri Light"/>
              </a:rPr>
              <a:t>Programs who want to purchase their own antigen tests now have access to the </a:t>
            </a:r>
            <a:r>
              <a:rPr lang="en-US" sz="1500" b="0">
                <a:latin typeface="Calibri Light"/>
                <a:ea typeface="+mn-lt"/>
                <a:cs typeface="Calibri Light"/>
                <a:hlinkClick r:id="rId8"/>
              </a:rPr>
              <a:t>Statewide Contract</a:t>
            </a:r>
            <a:r>
              <a:rPr lang="en-US" sz="1500" b="0">
                <a:latin typeface="Calibri Light"/>
                <a:ea typeface="+mn-lt"/>
                <a:cs typeface="Calibri Light"/>
              </a:rPr>
              <a:t>.  Programs can order directly from a manufacturer.  Eligible programs include Child Care Programs, Family Child Care Systems, and any other organization working with the state.  There are minimum orders for most contracts, so this may only be feasible for larger programs or collaboratives.  Programs are also encouraged to work with their municipality to access any local test distribution, as many municipalities may have purchased tests for distribution, as well.</a:t>
            </a:r>
            <a:endParaRPr lang="en-US" sz="1500" b="0">
              <a:latin typeface="Calibri Light"/>
              <a:cs typeface="Calibri Light"/>
            </a:endParaRPr>
          </a:p>
          <a:p>
            <a:pPr marL="285750" indent="-285750">
              <a:buFont typeface="Arial"/>
              <a:buChar char="•"/>
            </a:pPr>
            <a:endParaRPr lang="en-US" sz="1500" b="0">
              <a:latin typeface="Calibri Light" panose="020F0302020204030204" pitchFamily="34" charset="0"/>
              <a:cs typeface="Calibri Light" panose="020F0302020204030204" pitchFamily="34" charset="0"/>
            </a:endParaRPr>
          </a:p>
          <a:p>
            <a:pPr marL="285750" indent="-285750">
              <a:buFont typeface="Arial"/>
              <a:buChar char="•"/>
            </a:pPr>
            <a:endParaRPr lang="en-US" sz="1500" b="0">
              <a:latin typeface="Calibri Light" panose="020F0302020204030204" pitchFamily="34" charset="0"/>
              <a:cs typeface="Calibri Light" panose="020F0302020204030204" pitchFamily="34" charset="0"/>
            </a:endParaRPr>
          </a:p>
          <a:p>
            <a:pPr marL="285750" indent="-285750">
              <a:buFont typeface="Arial"/>
              <a:buChar char="•"/>
            </a:pPr>
            <a:endParaRPr lang="en-US" sz="150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65D982D1-9939-4066-9DDF-55F52DCCD149}"/>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32</a:t>
            </a:fld>
            <a:endParaRPr lang="en-US" sz="800">
              <a:solidFill>
                <a:srgbClr val="000000"/>
              </a:solidFill>
            </a:endParaRPr>
          </a:p>
        </p:txBody>
      </p:sp>
    </p:spTree>
    <p:extLst>
      <p:ext uri="{BB962C8B-B14F-4D97-AF65-F5344CB8AC3E}">
        <p14:creationId xmlns:p14="http://schemas.microsoft.com/office/powerpoint/2010/main" val="40927086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0" name="Object 79" hidden="1"/>
          <p:cNvGraphicFramePr>
            <a:graphicFrameLocks noChangeAspect="1"/>
          </p:cNvGraphicFramePr>
          <p:nvPr>
            <p:custDataLst>
              <p:tags r:id="rId2"/>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2290" name="think-cell Slide" r:id="rId7" imgW="286" imgH="286" progId="TCLayout.ActiveDocument.1">
                  <p:embed/>
                </p:oleObj>
              </mc:Choice>
              <mc:Fallback>
                <p:oleObj name="think-cell Slide" r:id="rId7" imgW="286" imgH="286" progId="TCLayout.ActiveDocument.1">
                  <p:embed/>
                  <p:pic>
                    <p:nvPicPr>
                      <p:cNvPr id="80" name="Object 79" hidden="1"/>
                      <p:cNvPicPr/>
                      <p:nvPr/>
                    </p:nvPicPr>
                    <p:blipFill>
                      <a:blip r:embed="rId8"/>
                      <a:stretch>
                        <a:fillRect/>
                      </a:stretch>
                    </p:blipFill>
                    <p:spPr>
                      <a:xfrm>
                        <a:off x="1191" y="858441"/>
                        <a:ext cx="1191" cy="1191"/>
                      </a:xfrm>
                      <a:prstGeom prst="rect">
                        <a:avLst/>
                      </a:prstGeom>
                    </p:spPr>
                  </p:pic>
                </p:oleObj>
              </mc:Fallback>
            </mc:AlternateContent>
          </a:graphicData>
        </a:graphic>
      </p:graphicFrame>
      <p:sp>
        <p:nvSpPr>
          <p:cNvPr id="79" name="Rectangle 78" hidden="1"/>
          <p:cNvSpPr/>
          <p:nvPr>
            <p:custDataLst>
              <p:tags r:id="rId3"/>
            </p:custDataLst>
          </p:nvPr>
        </p:nvSpPr>
        <p:spPr>
          <a:xfrm>
            <a:off x="0" y="857250"/>
            <a:ext cx="119063" cy="119063"/>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lnSpc>
                <a:spcPct val="123000"/>
              </a:lnSpc>
              <a:spcBef>
                <a:spcPts val="450"/>
              </a:spcBef>
              <a:spcAft>
                <a:spcPts val="450"/>
              </a:spcAft>
              <a:defRPr/>
            </a:pPr>
            <a:endParaRPr lang="en-US" sz="1950">
              <a:solidFill>
                <a:prstClr val="white"/>
              </a:solidFill>
              <a:latin typeface="Franklin Gothic Demi Cond" panose="020B0706030402020204" pitchFamily="34" charset="0"/>
              <a:sym typeface="Franklin Gothic Demi Cond" panose="020B0706030402020204" pitchFamily="34" charset="0"/>
            </a:endParaRPr>
          </a:p>
        </p:txBody>
      </p:sp>
      <p:sp>
        <p:nvSpPr>
          <p:cNvPr id="111" name="Rectangle 110" hidden="1"/>
          <p:cNvSpPr/>
          <p:nvPr>
            <p:custDataLst>
              <p:tags r:id="rId4"/>
            </p:custDataLst>
          </p:nvPr>
        </p:nvSpPr>
        <p:spPr bwMode="gray">
          <a:xfrm>
            <a:off x="0" y="857250"/>
            <a:ext cx="119063" cy="119063"/>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spcBef>
                <a:spcPct val="0"/>
              </a:spcBef>
              <a:spcAft>
                <a:spcPct val="0"/>
              </a:spcAft>
              <a:defRPr/>
            </a:pPr>
            <a:endParaRPr lang="en-US" sz="1200">
              <a:solidFill>
                <a:srgbClr val="FFFFFF"/>
              </a:solidFill>
              <a:latin typeface="Trebuchet MS" panose="020B0603020202020204" pitchFamily="34" charset="0"/>
              <a:sym typeface="Trebuchet MS" panose="020B0603020202020204" pitchFamily="34" charset="0"/>
            </a:endParaRPr>
          </a:p>
        </p:txBody>
      </p:sp>
      <p:sp>
        <p:nvSpPr>
          <p:cNvPr id="115" name="Trapezoid 114"/>
          <p:cNvSpPr/>
          <p:nvPr/>
        </p:nvSpPr>
        <p:spPr>
          <a:xfrm>
            <a:off x="227155" y="1668030"/>
            <a:ext cx="8686800" cy="88842"/>
          </a:xfrm>
          <a:prstGeom prst="trapezoid">
            <a:avLst>
              <a:gd name="adj" fmla="val 99915"/>
            </a:avLst>
          </a:prstGeom>
          <a:solidFill>
            <a:schemeClr val="accent2">
              <a:lumMod val="75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en-US" sz="900">
              <a:solidFill>
                <a:srgbClr val="FFFFFF"/>
              </a:solidFill>
              <a:latin typeface="Franklin Gothic Book"/>
              <a:sym typeface="Century Gothic" panose="020B0502020202020204" pitchFamily="34" charset="0"/>
            </a:endParaRPr>
          </a:p>
        </p:txBody>
      </p:sp>
      <p:sp>
        <p:nvSpPr>
          <p:cNvPr id="116" name="Round Same Side Corner Rectangle 115"/>
          <p:cNvSpPr/>
          <p:nvPr/>
        </p:nvSpPr>
        <p:spPr>
          <a:xfrm>
            <a:off x="321013" y="1323546"/>
            <a:ext cx="8499665" cy="337094"/>
          </a:xfrm>
          <a:prstGeom prst="round2Same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en-US" sz="1200" b="1">
              <a:solidFill>
                <a:prstClr val="white"/>
              </a:solidFill>
              <a:latin typeface="Franklin Gothic Book"/>
              <a:sym typeface="Century Gothic" panose="020B0502020202020204" pitchFamily="34" charset="0"/>
            </a:endParaRPr>
          </a:p>
        </p:txBody>
      </p:sp>
      <p:sp>
        <p:nvSpPr>
          <p:cNvPr id="117" name="Trapezoid 116"/>
          <p:cNvSpPr/>
          <p:nvPr/>
        </p:nvSpPr>
        <p:spPr>
          <a:xfrm flipV="1">
            <a:off x="227155" y="4719405"/>
            <a:ext cx="8686800" cy="88842"/>
          </a:xfrm>
          <a:prstGeom prst="trapezoid">
            <a:avLst>
              <a:gd name="adj" fmla="val 97234"/>
            </a:avLst>
          </a:prstGeom>
          <a:solidFill>
            <a:schemeClr val="accent2">
              <a:lumMod val="75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en-US" sz="900">
              <a:solidFill>
                <a:srgbClr val="FFFFFF"/>
              </a:solidFill>
              <a:latin typeface="Franklin Gothic Book"/>
              <a:sym typeface="Century Gothic" panose="020B0502020202020204" pitchFamily="34" charset="0"/>
            </a:endParaRPr>
          </a:p>
        </p:txBody>
      </p:sp>
      <p:sp>
        <p:nvSpPr>
          <p:cNvPr id="118" name="Rectangle 117"/>
          <p:cNvSpPr/>
          <p:nvPr/>
        </p:nvSpPr>
        <p:spPr>
          <a:xfrm>
            <a:off x="298200" y="4808247"/>
            <a:ext cx="8499087" cy="1259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en-US" sz="1200" b="1">
              <a:solidFill>
                <a:prstClr val="white"/>
              </a:solidFill>
              <a:latin typeface="Franklin Gothic Book"/>
              <a:sym typeface="Century Gothic" panose="020B0502020202020204" pitchFamily="34" charset="0"/>
            </a:endParaRPr>
          </a:p>
        </p:txBody>
      </p:sp>
      <p:cxnSp>
        <p:nvCxnSpPr>
          <p:cNvPr id="120" name="Straight Connector 119"/>
          <p:cNvCxnSpPr/>
          <p:nvPr/>
        </p:nvCxnSpPr>
        <p:spPr>
          <a:xfrm>
            <a:off x="2689106" y="1928125"/>
            <a:ext cx="0" cy="276999"/>
          </a:xfrm>
          <a:prstGeom prst="line">
            <a:avLst/>
          </a:prstGeom>
          <a:ln w="9525" cap="rnd" cmpd="sng" algn="ctr">
            <a:solidFill>
              <a:schemeClr val="bg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4761317" y="1928125"/>
            <a:ext cx="0" cy="276999"/>
          </a:xfrm>
          <a:prstGeom prst="line">
            <a:avLst/>
          </a:prstGeom>
          <a:ln w="9525" cap="rnd" cmpd="sng" algn="ctr">
            <a:solidFill>
              <a:schemeClr val="bg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6828896" y="1928125"/>
            <a:ext cx="0" cy="276999"/>
          </a:xfrm>
          <a:prstGeom prst="line">
            <a:avLst/>
          </a:prstGeom>
          <a:ln w="9525" cap="rnd" cmpd="sng" algn="ctr">
            <a:solidFill>
              <a:schemeClr val="bg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126" name="Table 125">
            <a:extLst>
              <a:ext uri="{FF2B5EF4-FFF2-40B4-BE49-F238E27FC236}">
                <a16:creationId xmlns:a16="http://schemas.microsoft.com/office/drawing/2014/main" id="{0E827807-8450-45E7-84BF-9618F71ECAC7}"/>
              </a:ext>
            </a:extLst>
          </p:cNvPr>
          <p:cNvGraphicFramePr>
            <a:graphicFrameLocks noGrp="1"/>
          </p:cNvGraphicFramePr>
          <p:nvPr>
            <p:extLst>
              <p:ext uri="{D42A27DB-BD31-4B8C-83A1-F6EECF244321}">
                <p14:modId xmlns:p14="http://schemas.microsoft.com/office/powerpoint/2010/main" val="1570897357"/>
              </p:ext>
            </p:extLst>
          </p:nvPr>
        </p:nvGraphicFramePr>
        <p:xfrm>
          <a:off x="227155" y="1772046"/>
          <a:ext cx="8686801" cy="2834640"/>
        </p:xfrm>
        <a:graphic>
          <a:graphicData uri="http://schemas.openxmlformats.org/drawingml/2006/table">
            <a:tbl>
              <a:tblPr firstRow="1">
                <a:tableStyleId>{2D5ABB26-0587-4C30-8999-92F81FD0307C}</a:tableStyleId>
              </a:tblPr>
              <a:tblGrid>
                <a:gridCol w="2452817">
                  <a:extLst>
                    <a:ext uri="{9D8B030D-6E8A-4147-A177-3AD203B41FA5}">
                      <a16:colId xmlns:a16="http://schemas.microsoft.com/office/drawing/2014/main" val="3014244078"/>
                    </a:ext>
                  </a:extLst>
                </a:gridCol>
                <a:gridCol w="2088292">
                  <a:extLst>
                    <a:ext uri="{9D8B030D-6E8A-4147-A177-3AD203B41FA5}">
                      <a16:colId xmlns:a16="http://schemas.microsoft.com/office/drawing/2014/main" val="3089505660"/>
                    </a:ext>
                  </a:extLst>
                </a:gridCol>
                <a:gridCol w="2051222">
                  <a:extLst>
                    <a:ext uri="{9D8B030D-6E8A-4147-A177-3AD203B41FA5}">
                      <a16:colId xmlns:a16="http://schemas.microsoft.com/office/drawing/2014/main" val="3628816242"/>
                    </a:ext>
                  </a:extLst>
                </a:gridCol>
                <a:gridCol w="2094470">
                  <a:extLst>
                    <a:ext uri="{9D8B030D-6E8A-4147-A177-3AD203B41FA5}">
                      <a16:colId xmlns:a16="http://schemas.microsoft.com/office/drawing/2014/main" val="1540329937"/>
                    </a:ext>
                  </a:extLst>
                </a:gridCol>
              </a:tblGrid>
              <a:tr h="483788">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Talking with children about Coronavirus Disease 2019</a:t>
                      </a:r>
                    </a:p>
                  </a:txBody>
                  <a:tcPr marL="34290" marR="34290" marT="34290" marB="34290">
                    <a:lnL w="9525" cap="flat" cmpd="sng" algn="ctr">
                      <a:solidFill>
                        <a:srgbClr val="9A9A9A"/>
                      </a:solidFill>
                      <a:prstDash val="solid"/>
                      <a:round/>
                      <a:headEnd type="none" w="med" len="med"/>
                      <a:tailEnd type="none" w="med" len="med"/>
                    </a:lnL>
                    <a:lnT w="9525" cap="flat" cmpd="sng" algn="ctr">
                      <a:no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CDC</a:t>
                      </a:r>
                    </a:p>
                  </a:txBody>
                  <a:tcPr marL="34290" marR="34290" marT="34290" marB="34290">
                    <a:lnT w="9525" cap="flat" cmpd="sng" algn="ctr">
                      <a:no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Recommendations to help adults have conversations with children about COVID-19</a:t>
                      </a:r>
                    </a:p>
                  </a:txBody>
                  <a:tcPr marL="34290" marR="34290" marT="34290" marB="34290">
                    <a:lnT w="9525" cap="flat" cmpd="sng" algn="ctr">
                      <a:no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hlinkClick r:id="rId9"/>
                        </a:rPr>
                        <a:t>cdc.gov/coronavirus/2019-ncov/daily-life-coping/talking-with-children.html</a:t>
                      </a:r>
                      <a:endParaRPr lang="en-US" sz="1050" b="0" i="0" u="none" kern="1200" spc="0">
                        <a:solidFill>
                          <a:schemeClr val="tx1"/>
                        </a:solidFill>
                        <a:latin typeface="Calibri Light" panose="020F0302020204030204" pitchFamily="34" charset="0"/>
                        <a:cs typeface="Calibri Light" panose="020F0302020204030204" pitchFamily="34" charset="0"/>
                      </a:endParaRPr>
                    </a:p>
                  </a:txBody>
                  <a:tcPr marL="34290" marR="34290" marT="34290" marB="34290">
                    <a:lnR w="9525" cap="flat" cmpd="sng" algn="ctr">
                      <a:solidFill>
                        <a:srgbClr val="9A9A9A"/>
                      </a:solidFill>
                      <a:prstDash val="solid"/>
                      <a:round/>
                      <a:headEnd type="none" w="med" len="med"/>
                      <a:tailEnd type="none" w="med" len="med"/>
                    </a:lnR>
                    <a:lnT w="9525" cap="flat" cmpd="sng" algn="ctr">
                      <a:noFill/>
                      <a:prstDash val="sysDot"/>
                      <a:round/>
                      <a:headEnd type="none" w="med" len="med"/>
                      <a:tailEnd type="none" w="med" len="med"/>
                    </a:lnT>
                    <a:lnB w="9525" cap="flat" cmpd="sng" algn="ctr">
                      <a:solidFill>
                        <a:srgbClr val="9A9A9A"/>
                      </a:solidFill>
                      <a:prstDash val="sysDot"/>
                      <a:round/>
                      <a:headEnd type="none" w="med" len="med"/>
                      <a:tailEnd type="none" w="med" len="med"/>
                    </a:lnB>
                  </a:tcPr>
                </a:tc>
                <a:extLst>
                  <a:ext uri="{0D108BD9-81ED-4DB2-BD59-A6C34878D82A}">
                    <a16:rowId xmlns:a16="http://schemas.microsoft.com/office/drawing/2014/main" val="4015632504"/>
                  </a:ext>
                </a:extLst>
              </a:tr>
              <a:tr h="459026">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Toolkit for Parents and Teachers</a:t>
                      </a:r>
                    </a:p>
                  </a:txBody>
                  <a:tcPr marL="34290" marR="34290" marT="34290" marB="34290">
                    <a:lnL w="9525" cap="flat" cmpd="sng" algn="ctr">
                      <a:solidFill>
                        <a:srgbClr val="9A9A9A"/>
                      </a:solidFill>
                      <a:prstDash val="solid"/>
                      <a:round/>
                      <a:headEnd type="none" w="med" len="med"/>
                      <a:tailEnd type="none" w="med" len="med"/>
                    </a:lnL>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Department of Health Promotion Science, University of Arizona</a:t>
                      </a:r>
                    </a:p>
                  </a:txBody>
                  <a:tcPr marL="34290" marR="34290" marT="34290" marB="34290">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Teaching resources/information sheets for parents, teachers, administrators and CDC Health Promotion Materials</a:t>
                      </a:r>
                    </a:p>
                  </a:txBody>
                  <a:tcPr marL="34290" marR="34290" marT="34290" marB="34290">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hlinkClick r:id="rId10"/>
                        </a:rPr>
                        <a:t>publichealth.arizona.edu/news/2020/covid-19-communication-toolkit-parents-and-teachers</a:t>
                      </a:r>
                      <a:endParaRPr lang="en-US" sz="1050" b="0" i="0" u="none">
                        <a:solidFill>
                          <a:schemeClr val="tx1"/>
                        </a:solidFill>
                        <a:latin typeface="Calibri Light" panose="020F0302020204030204" pitchFamily="34" charset="0"/>
                        <a:cs typeface="Calibri Light" panose="020F0302020204030204" pitchFamily="34" charset="0"/>
                      </a:endParaRPr>
                    </a:p>
                  </a:txBody>
                  <a:tcPr marL="34290" marR="34290" marT="34290" marB="34290">
                    <a:lnR w="9525" cap="flat" cmpd="sng" algn="ctr">
                      <a:solidFill>
                        <a:srgbClr val="9A9A9A"/>
                      </a:solidFill>
                      <a:prstDash val="solid"/>
                      <a:round/>
                      <a:headEnd type="none" w="med" len="med"/>
                      <a:tailEnd type="none" w="med" len="med"/>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extLst>
                  <a:ext uri="{0D108BD9-81ED-4DB2-BD59-A6C34878D82A}">
                    <a16:rowId xmlns:a16="http://schemas.microsoft.com/office/drawing/2014/main" val="4052114140"/>
                  </a:ext>
                </a:extLst>
              </a:tr>
              <a:tr h="594482">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Communicating with Children</a:t>
                      </a:r>
                      <a:br>
                        <a:rPr lang="en-US" sz="1050" b="0" i="0" u="none" kern="1200" spc="0">
                          <a:solidFill>
                            <a:schemeClr val="tx1"/>
                          </a:solidFill>
                          <a:latin typeface="Calibri Light" panose="020F0302020204030204" pitchFamily="34" charset="0"/>
                          <a:cs typeface="Calibri Light" panose="020F0302020204030204" pitchFamily="34" charset="0"/>
                        </a:rPr>
                      </a:br>
                      <a:r>
                        <a:rPr lang="en-US" sz="1050" b="0" i="0" u="none" kern="1200" spc="0">
                          <a:solidFill>
                            <a:schemeClr val="tx1"/>
                          </a:solidFill>
                          <a:latin typeface="Calibri Light" panose="020F0302020204030204" pitchFamily="34" charset="0"/>
                          <a:cs typeface="Calibri Light" panose="020F0302020204030204" pitchFamily="34" charset="0"/>
                        </a:rPr>
                        <a:t>During the COVID-19 Outbreak</a:t>
                      </a:r>
                    </a:p>
                  </a:txBody>
                  <a:tcPr marL="34290" marR="34290" marT="34290" marB="34290">
                    <a:lnL w="9525" cap="flat" cmpd="sng" algn="ctr">
                      <a:solidFill>
                        <a:srgbClr val="9A9A9A"/>
                      </a:solidFill>
                      <a:prstDash val="solid"/>
                      <a:round/>
                      <a:headEnd type="none" w="med" len="med"/>
                      <a:tailEnd type="none" w="med" len="med"/>
                    </a:lnL>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Michigan Department of Health</a:t>
                      </a:r>
                      <a:br>
                        <a:rPr lang="en-US" sz="1050" b="0" i="0" u="none" kern="1200" spc="0">
                          <a:solidFill>
                            <a:schemeClr val="tx1"/>
                          </a:solidFill>
                          <a:latin typeface="Calibri Light" panose="020F0302020204030204" pitchFamily="34" charset="0"/>
                          <a:cs typeface="Calibri Light" panose="020F0302020204030204" pitchFamily="34" charset="0"/>
                        </a:rPr>
                      </a:br>
                      <a:r>
                        <a:rPr lang="en-US" sz="1050" b="0" i="0" u="none" kern="1200" spc="0">
                          <a:solidFill>
                            <a:schemeClr val="tx1"/>
                          </a:solidFill>
                          <a:latin typeface="Calibri Light" panose="020F0302020204030204" pitchFamily="34" charset="0"/>
                          <a:cs typeface="Calibri Light" panose="020F0302020204030204" pitchFamily="34" charset="0"/>
                        </a:rPr>
                        <a:t>and Human Services</a:t>
                      </a:r>
                    </a:p>
                  </a:txBody>
                  <a:tcPr marL="34290" marR="34290" marT="34290" marB="34290">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Guidelines and resources catered</a:t>
                      </a:r>
                      <a:br>
                        <a:rPr lang="en-US" sz="1050" b="0" i="0" u="none" kern="1200" spc="0">
                          <a:solidFill>
                            <a:schemeClr val="tx1"/>
                          </a:solidFill>
                          <a:latin typeface="Calibri Light" panose="020F0302020204030204" pitchFamily="34" charset="0"/>
                          <a:cs typeface="Calibri Light" panose="020F0302020204030204" pitchFamily="34" charset="0"/>
                        </a:rPr>
                      </a:br>
                      <a:r>
                        <a:rPr lang="en-US" sz="1050" b="0" i="0" u="none" kern="1200" spc="0">
                          <a:solidFill>
                            <a:schemeClr val="tx1"/>
                          </a:solidFill>
                          <a:latin typeface="Calibri Light" panose="020F0302020204030204" pitchFamily="34" charset="0"/>
                          <a:cs typeface="Calibri Light" panose="020F0302020204030204" pitchFamily="34" charset="0"/>
                        </a:rPr>
                        <a:t>to families to promote healthy and comforting conversations between children and parents/guardians</a:t>
                      </a:r>
                    </a:p>
                  </a:txBody>
                  <a:tcPr marL="34290" marR="34290" marT="34290" marB="34290">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hlinkClick r:id="rId11"/>
                        </a:rPr>
                        <a:t>michigan.gov/documents/coronavirus/Talking_with_kids_about_COVID_FINAL_685791_7.pdf</a:t>
                      </a:r>
                      <a:endParaRPr lang="en-US" sz="1050" b="0" i="0" u="none" kern="1200" spc="0">
                        <a:solidFill>
                          <a:schemeClr val="tx1"/>
                        </a:solidFill>
                        <a:latin typeface="Calibri Light" panose="020F0302020204030204" pitchFamily="34" charset="0"/>
                        <a:cs typeface="Calibri Light" panose="020F0302020204030204" pitchFamily="34" charset="0"/>
                      </a:endParaRPr>
                    </a:p>
                    <a:p>
                      <a:pPr lvl="0" algn="l">
                        <a:lnSpc>
                          <a:spcPct val="100000"/>
                        </a:lnSpc>
                        <a:spcBef>
                          <a:spcPts val="0"/>
                        </a:spcBef>
                        <a:spcAft>
                          <a:spcPts val="0"/>
                        </a:spcAft>
                      </a:pPr>
                      <a:endParaRPr lang="en-US" sz="1050" b="0" i="0" u="none">
                        <a:solidFill>
                          <a:schemeClr val="tx1"/>
                        </a:solidFill>
                        <a:latin typeface="Calibri Light" panose="020F0302020204030204" pitchFamily="34" charset="0"/>
                        <a:cs typeface="Calibri Light" panose="020F0302020204030204" pitchFamily="34" charset="0"/>
                      </a:endParaRPr>
                    </a:p>
                  </a:txBody>
                  <a:tcPr marL="34290" marR="34290" marT="34290" marB="34290">
                    <a:lnR w="9525" cap="flat" cmpd="sng" algn="ctr">
                      <a:solidFill>
                        <a:srgbClr val="9A9A9A"/>
                      </a:solidFill>
                      <a:prstDash val="solid"/>
                      <a:round/>
                      <a:headEnd type="none" w="med" len="med"/>
                      <a:tailEnd type="none" w="med" len="med"/>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extLst>
                  <a:ext uri="{0D108BD9-81ED-4DB2-BD59-A6C34878D82A}">
                    <a16:rowId xmlns:a16="http://schemas.microsoft.com/office/drawing/2014/main" val="1039316903"/>
                  </a:ext>
                </a:extLst>
              </a:tr>
              <a:tr h="676533">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Child care guidance during COVID-19 Outbreak</a:t>
                      </a:r>
                    </a:p>
                  </a:txBody>
                  <a:tcPr marL="34290" marR="34290" marT="34290" marB="34290">
                    <a:lnL w="9525" cap="flat" cmpd="sng" algn="ctr">
                      <a:solidFill>
                        <a:srgbClr val="9A9A9A"/>
                      </a:solidFill>
                      <a:prstDash val="solid"/>
                      <a:round/>
                      <a:headEnd type="none" w="med" len="med"/>
                      <a:tailEnd type="none" w="med" len="med"/>
                    </a:lnL>
                    <a:lnT w="9525" cap="flat" cmpd="sng" algn="ctr">
                      <a:solidFill>
                        <a:srgbClr val="9A9A9A"/>
                      </a:solidFill>
                      <a:prstDash val="sysDot"/>
                      <a:round/>
                      <a:headEnd type="none" w="med" len="med"/>
                      <a:tailEnd type="none" w="med" len="med"/>
                    </a:lnT>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CDC</a:t>
                      </a:r>
                    </a:p>
                  </a:txBody>
                  <a:tcPr marL="34290" marR="34290" marT="34290" marB="34290">
                    <a:lnT w="9525" cap="flat" cmpd="sng" algn="ctr">
                      <a:solidFill>
                        <a:srgbClr val="9A9A9A"/>
                      </a:solidFill>
                      <a:prstDash val="sysDot"/>
                      <a:round/>
                      <a:headEnd type="none" w="med" len="med"/>
                      <a:tailEnd type="none" w="med" len="med"/>
                    </a:lnT>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050" b="0" i="0" u="none" kern="1200" spc="0">
                          <a:solidFill>
                            <a:schemeClr val="tx1"/>
                          </a:solidFill>
                          <a:latin typeface="Calibri Light" panose="020F0302020204030204" pitchFamily="34" charset="0"/>
                          <a:cs typeface="Calibri Light" panose="020F0302020204030204" pitchFamily="34" charset="0"/>
                        </a:rPr>
                        <a:t>Guidance for child care programs that remain open</a:t>
                      </a:r>
                    </a:p>
                  </a:txBody>
                  <a:tcPr marL="34290" marR="34290" marT="34290" marB="34290">
                    <a:lnT w="9525" cap="flat" cmpd="sng" algn="ctr">
                      <a:solidFill>
                        <a:srgbClr val="9A9A9A"/>
                      </a:solidFill>
                      <a:prstDash val="sysDot"/>
                      <a:round/>
                      <a:headEnd type="none" w="med" len="med"/>
                      <a:tailEnd type="none" w="med" len="med"/>
                    </a:lnT>
                  </a:tcPr>
                </a:tc>
                <a:tc>
                  <a:txBody>
                    <a:bodyPr/>
                    <a:lstStyle/>
                    <a:p>
                      <a:pPr lvl="0" algn="l">
                        <a:lnSpc>
                          <a:spcPct val="100000"/>
                        </a:lnSpc>
                        <a:spcBef>
                          <a:spcPts val="0"/>
                        </a:spcBef>
                        <a:spcAft>
                          <a:spcPts val="0"/>
                        </a:spcAft>
                      </a:pPr>
                      <a:r>
                        <a:rPr lang="en-US" sz="1050" b="0" i="0" u="none">
                          <a:solidFill>
                            <a:schemeClr val="tx1"/>
                          </a:solidFill>
                          <a:latin typeface="Calibri Light" panose="020F0302020204030204" pitchFamily="34" charset="0"/>
                          <a:cs typeface="Calibri Light" panose="020F0302020204030204" pitchFamily="34" charset="0"/>
                          <a:hlinkClick r:id="rId12"/>
                        </a:rPr>
                        <a:t>cdc.gov/coronavirus/2019-ncov/community/schools-childcare/guidance-for-childcare.html</a:t>
                      </a:r>
                      <a:endParaRPr lang="en-US" sz="1050" b="0" i="0" u="none">
                        <a:solidFill>
                          <a:schemeClr val="tx1"/>
                        </a:solidFill>
                        <a:latin typeface="Calibri Light" panose="020F0302020204030204" pitchFamily="34" charset="0"/>
                        <a:cs typeface="Calibri Light" panose="020F0302020204030204" pitchFamily="34" charset="0"/>
                      </a:endParaRPr>
                    </a:p>
                    <a:p>
                      <a:pPr lvl="0" algn="l">
                        <a:lnSpc>
                          <a:spcPct val="100000"/>
                        </a:lnSpc>
                        <a:spcBef>
                          <a:spcPts val="0"/>
                        </a:spcBef>
                        <a:spcAft>
                          <a:spcPts val="0"/>
                        </a:spcAft>
                      </a:pPr>
                      <a:endParaRPr lang="en-US" sz="1050" b="0" i="0" u="none">
                        <a:solidFill>
                          <a:schemeClr val="tx1"/>
                        </a:solidFill>
                        <a:latin typeface="Calibri Light" panose="020F0302020204030204" pitchFamily="34" charset="0"/>
                        <a:cs typeface="Calibri Light" panose="020F0302020204030204" pitchFamily="34" charset="0"/>
                      </a:endParaRPr>
                    </a:p>
                  </a:txBody>
                  <a:tcPr marL="34290" marR="34290" marT="34290" marB="34290">
                    <a:lnR w="9525" cap="flat" cmpd="sng" algn="ctr">
                      <a:solidFill>
                        <a:srgbClr val="9A9A9A"/>
                      </a:solidFill>
                      <a:prstDash val="solid"/>
                      <a:round/>
                      <a:headEnd type="none" w="med" len="med"/>
                      <a:tailEnd type="none" w="med" len="med"/>
                    </a:lnR>
                    <a:lnT w="9525" cap="flat" cmpd="sng" algn="ctr">
                      <a:solidFill>
                        <a:srgbClr val="9A9A9A"/>
                      </a:solidFill>
                      <a:prstDash val="sysDot"/>
                      <a:round/>
                      <a:headEnd type="none" w="med" len="med"/>
                      <a:tailEnd type="none" w="med" len="med"/>
                    </a:lnT>
                  </a:tcPr>
                </a:tc>
                <a:extLst>
                  <a:ext uri="{0D108BD9-81ED-4DB2-BD59-A6C34878D82A}">
                    <a16:rowId xmlns:a16="http://schemas.microsoft.com/office/drawing/2014/main" val="2619107892"/>
                  </a:ext>
                </a:extLst>
              </a:tr>
            </a:tbl>
          </a:graphicData>
        </a:graphic>
      </p:graphicFrame>
      <p:sp>
        <p:nvSpPr>
          <p:cNvPr id="127" name="Rectangle 126"/>
          <p:cNvSpPr/>
          <p:nvPr/>
        </p:nvSpPr>
        <p:spPr>
          <a:xfrm>
            <a:off x="524136" y="1426383"/>
            <a:ext cx="1362797" cy="197362"/>
          </a:xfrm>
          <a:prstGeom prst="rect">
            <a:avLst/>
          </a:prstGeom>
        </p:spPr>
        <p:txBody>
          <a:bodyPr wrap="none" lIns="0" tIns="0" rIns="0" bIns="0">
            <a:noAutofit/>
          </a:bodyPr>
          <a:lstStyle/>
          <a:p>
            <a:pPr algn="ctr" defTabSz="685800">
              <a:lnSpc>
                <a:spcPct val="95000"/>
              </a:lnSpc>
              <a:defRPr/>
            </a:pPr>
            <a:r>
              <a:rPr lang="en-US" sz="1350">
                <a:solidFill>
                  <a:srgbClr val="FFFFFF"/>
                </a:solidFill>
                <a:latin typeface="Franklin Gothic Book"/>
              </a:rPr>
              <a:t>Resource</a:t>
            </a:r>
          </a:p>
        </p:txBody>
      </p:sp>
      <p:sp>
        <p:nvSpPr>
          <p:cNvPr id="128" name="Rectangle 127"/>
          <p:cNvSpPr/>
          <p:nvPr/>
        </p:nvSpPr>
        <p:spPr>
          <a:xfrm>
            <a:off x="2689106" y="1426383"/>
            <a:ext cx="1362797" cy="197362"/>
          </a:xfrm>
          <a:prstGeom prst="rect">
            <a:avLst/>
          </a:prstGeom>
        </p:spPr>
        <p:txBody>
          <a:bodyPr wrap="none" lIns="0" tIns="0" rIns="0" bIns="0">
            <a:noAutofit/>
          </a:bodyPr>
          <a:lstStyle/>
          <a:p>
            <a:pPr algn="ctr" defTabSz="685800">
              <a:lnSpc>
                <a:spcPct val="95000"/>
              </a:lnSpc>
              <a:defRPr/>
            </a:pPr>
            <a:r>
              <a:rPr lang="en-US" sz="1350">
                <a:solidFill>
                  <a:srgbClr val="FFFFFF"/>
                </a:solidFill>
                <a:latin typeface="Franklin Gothic Book"/>
              </a:rPr>
              <a:t>Source</a:t>
            </a:r>
          </a:p>
        </p:txBody>
      </p:sp>
      <p:sp>
        <p:nvSpPr>
          <p:cNvPr id="129" name="Rectangle 128"/>
          <p:cNvSpPr/>
          <p:nvPr/>
        </p:nvSpPr>
        <p:spPr>
          <a:xfrm>
            <a:off x="4908659" y="1441551"/>
            <a:ext cx="1538050" cy="197362"/>
          </a:xfrm>
          <a:prstGeom prst="rect">
            <a:avLst/>
          </a:prstGeom>
        </p:spPr>
        <p:txBody>
          <a:bodyPr wrap="none" lIns="0" tIns="0" rIns="0" bIns="0">
            <a:spAutoFit/>
          </a:bodyPr>
          <a:lstStyle/>
          <a:p>
            <a:pPr algn="ctr" defTabSz="685800">
              <a:lnSpc>
                <a:spcPct val="95000"/>
              </a:lnSpc>
              <a:defRPr/>
            </a:pPr>
            <a:r>
              <a:rPr lang="en-US" sz="1350">
                <a:solidFill>
                  <a:srgbClr val="FFFFFF"/>
                </a:solidFill>
                <a:latin typeface="Franklin Gothic Book"/>
              </a:rPr>
              <a:t>Overview of Contents</a:t>
            </a:r>
          </a:p>
        </p:txBody>
      </p:sp>
      <p:sp>
        <p:nvSpPr>
          <p:cNvPr id="130" name="Rectangle 129"/>
          <p:cNvSpPr/>
          <p:nvPr/>
        </p:nvSpPr>
        <p:spPr>
          <a:xfrm>
            <a:off x="7076288" y="1441551"/>
            <a:ext cx="1362797" cy="197362"/>
          </a:xfrm>
          <a:prstGeom prst="rect">
            <a:avLst/>
          </a:prstGeom>
        </p:spPr>
        <p:txBody>
          <a:bodyPr wrap="none" lIns="0" tIns="0" rIns="0" bIns="0">
            <a:noAutofit/>
          </a:bodyPr>
          <a:lstStyle/>
          <a:p>
            <a:pPr algn="ctr" defTabSz="685800">
              <a:lnSpc>
                <a:spcPct val="95000"/>
              </a:lnSpc>
              <a:defRPr/>
            </a:pPr>
            <a:r>
              <a:rPr lang="en-US" sz="1350">
                <a:solidFill>
                  <a:srgbClr val="FFFFFF"/>
                </a:solidFill>
                <a:latin typeface="Franklin Gothic Book"/>
              </a:rPr>
              <a:t>Link to Access</a:t>
            </a:r>
          </a:p>
        </p:txBody>
      </p:sp>
      <p:sp>
        <p:nvSpPr>
          <p:cNvPr id="18" name="TextBox 17">
            <a:extLst>
              <a:ext uri="{FF2B5EF4-FFF2-40B4-BE49-F238E27FC236}">
                <a16:creationId xmlns:a16="http://schemas.microsoft.com/office/drawing/2014/main" id="{AFD503A2-2AE9-47CD-8714-AB4CB27CA620}"/>
              </a:ext>
            </a:extLst>
          </p:cNvPr>
          <p:cNvSpPr txBox="1"/>
          <p:nvPr/>
        </p:nvSpPr>
        <p:spPr>
          <a:xfrm>
            <a:off x="7517424" y="873781"/>
            <a:ext cx="1397977" cy="175847"/>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a:p>
        </p:txBody>
      </p:sp>
      <p:sp>
        <p:nvSpPr>
          <p:cNvPr id="2" name="Title 1"/>
          <p:cNvSpPr>
            <a:spLocks noGrp="1"/>
          </p:cNvSpPr>
          <p:nvPr>
            <p:ph type="title"/>
          </p:nvPr>
        </p:nvSpPr>
        <p:spPr>
          <a:xfrm>
            <a:off x="524136" y="344882"/>
            <a:ext cx="8295964" cy="525968"/>
          </a:xfrm>
        </p:spPr>
        <p:txBody>
          <a:bodyPr>
            <a:noAutofit/>
          </a:bodyPr>
          <a:lstStyle/>
          <a:p>
            <a:r>
              <a:rPr lang="en-US">
                <a:solidFill>
                  <a:schemeClr val="accent2">
                    <a:lumMod val="50000"/>
                  </a:schemeClr>
                </a:solidFill>
                <a:latin typeface="Calibri Light" panose="020F0302020204030204" pitchFamily="34" charset="0"/>
                <a:cs typeface="Calibri Light" panose="020F0302020204030204" pitchFamily="34" charset="0"/>
              </a:rPr>
              <a:t>Resources for Educating Teachers, Parents/Guardians, and Children</a:t>
            </a:r>
          </a:p>
        </p:txBody>
      </p:sp>
      <p:sp>
        <p:nvSpPr>
          <p:cNvPr id="3" name="Slide Number Placeholder 2">
            <a:extLst>
              <a:ext uri="{FF2B5EF4-FFF2-40B4-BE49-F238E27FC236}">
                <a16:creationId xmlns:a16="http://schemas.microsoft.com/office/drawing/2014/main" id="{8124BA9E-28F4-4DFE-AD3F-E50E8620F265}"/>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33</a:t>
            </a:fld>
            <a:endParaRPr lang="en-US">
              <a:solidFill>
                <a:srgbClr val="000000"/>
              </a:solidFill>
            </a:endParaRPr>
          </a:p>
        </p:txBody>
      </p:sp>
    </p:spTree>
    <p:extLst>
      <p:ext uri="{BB962C8B-B14F-4D97-AF65-F5344CB8AC3E}">
        <p14:creationId xmlns:p14="http://schemas.microsoft.com/office/powerpoint/2010/main" val="3746121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E0739D33-B115-4983-B04B-06591BDC0886}"/>
              </a:ext>
            </a:extLst>
          </p:cNvPr>
          <p:cNvGraphicFramePr>
            <a:graphicFrameLocks noChangeAspect="1"/>
          </p:cNvGraphicFramePr>
          <p:nvPr>
            <p:custDataLst>
              <p:tags r:id="rId2"/>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9218" name="think-cell Slide" r:id="rId7" imgW="473" imgH="473" progId="TCLayout.ActiveDocument.1">
                  <p:embed/>
                </p:oleObj>
              </mc:Choice>
              <mc:Fallback>
                <p:oleObj name="think-cell Slide" r:id="rId7" imgW="473" imgH="473" progId="TCLayout.ActiveDocument.1">
                  <p:embed/>
                  <p:pic>
                    <p:nvPicPr>
                      <p:cNvPr id="5" name="Object 4" hidden="1">
                        <a:extLst>
                          <a:ext uri="{FF2B5EF4-FFF2-40B4-BE49-F238E27FC236}">
                            <a16:creationId xmlns:a16="http://schemas.microsoft.com/office/drawing/2014/main" id="{E0739D33-B115-4983-B04B-06591BDC0886}"/>
                          </a:ext>
                        </a:extLst>
                      </p:cNvPr>
                      <p:cNvPicPr/>
                      <p:nvPr/>
                    </p:nvPicPr>
                    <p:blipFill>
                      <a:blip r:embed="rId8"/>
                      <a:stretch>
                        <a:fillRect/>
                      </a:stretch>
                    </p:blipFill>
                    <p:spPr>
                      <a:xfrm>
                        <a:off x="1191" y="858441"/>
                        <a:ext cx="1191" cy="1191"/>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77D186E-8BCE-4B4C-83CB-190203C9D355}"/>
              </a:ext>
            </a:extLst>
          </p:cNvPr>
          <p:cNvSpPr/>
          <p:nvPr>
            <p:custDataLst>
              <p:tags r:id="rId3"/>
            </p:custDataLst>
          </p:nvPr>
        </p:nvSpPr>
        <p:spPr>
          <a:xfrm>
            <a:off x="0" y="857250"/>
            <a:ext cx="119063" cy="119063"/>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lnSpc>
                <a:spcPct val="123000"/>
              </a:lnSpc>
              <a:spcBef>
                <a:spcPts val="450"/>
              </a:spcBef>
              <a:spcAft>
                <a:spcPts val="450"/>
              </a:spcAft>
              <a:defRPr/>
            </a:pPr>
            <a:endParaRPr lang="en-US" sz="3300">
              <a:solidFill>
                <a:prstClr val="white"/>
              </a:solidFill>
              <a:latin typeface="Franklin Gothic Demi Cond" panose="020B0706030402020204" pitchFamily="34" charset="0"/>
              <a:sym typeface="Franklin Gothic Demi Cond" panose="020B0706030402020204" pitchFamily="34" charset="0"/>
            </a:endParaRPr>
          </a:p>
        </p:txBody>
      </p:sp>
      <p:sp>
        <p:nvSpPr>
          <p:cNvPr id="2" name="Title 1">
            <a:extLst>
              <a:ext uri="{FF2B5EF4-FFF2-40B4-BE49-F238E27FC236}">
                <a16:creationId xmlns:a16="http://schemas.microsoft.com/office/drawing/2014/main" id="{DA44494B-0E2F-48A5-9F7E-4FE646627900}"/>
              </a:ext>
            </a:extLst>
          </p:cNvPr>
          <p:cNvSpPr>
            <a:spLocks noGrp="1"/>
          </p:cNvSpPr>
          <p:nvPr>
            <p:ph type="title"/>
          </p:nvPr>
        </p:nvSpPr>
        <p:spPr>
          <a:xfrm>
            <a:off x="228599" y="308747"/>
            <a:ext cx="8686800" cy="526298"/>
          </a:xfrm>
        </p:spPr>
        <p:txBody>
          <a:bodyPr/>
          <a:lstStyle/>
          <a:p>
            <a:r>
              <a:rPr lang="en-US">
                <a:latin typeface="Calibri Light" panose="020F0302020204030204" pitchFamily="34" charset="0"/>
                <a:cs typeface="Calibri Light" panose="020F0302020204030204" pitchFamily="34" charset="0"/>
              </a:rPr>
              <a:t>Purpose of the Protocols and Guidelines</a:t>
            </a:r>
          </a:p>
        </p:txBody>
      </p:sp>
      <p:sp>
        <p:nvSpPr>
          <p:cNvPr id="15" name="TextBox 14">
            <a:extLst>
              <a:ext uri="{FF2B5EF4-FFF2-40B4-BE49-F238E27FC236}">
                <a16:creationId xmlns:a16="http://schemas.microsoft.com/office/drawing/2014/main" id="{83E1AC7B-6F4C-4957-BE79-E0CFBD11579B}"/>
              </a:ext>
            </a:extLst>
          </p:cNvPr>
          <p:cNvSpPr txBox="1"/>
          <p:nvPr/>
        </p:nvSpPr>
        <p:spPr>
          <a:xfrm>
            <a:off x="228599" y="1143416"/>
            <a:ext cx="8443041" cy="3359446"/>
          </a:xfrm>
          <a:prstGeom prst="rect">
            <a:avLst/>
          </a:prstGeom>
          <a:noFill/>
        </p:spPr>
        <p:txBody>
          <a:bodyPr wrap="square" lIns="0" tIns="0" rIns="0" bIns="0" rtlCol="0" anchor="ctr">
            <a:spAutoFit/>
          </a:bodyPr>
          <a:lstStyle/>
          <a:p>
            <a:pPr marL="213995" indent="-213995">
              <a:lnSpc>
                <a:spcPct val="123000"/>
              </a:lnSpc>
              <a:spcBef>
                <a:spcPts val="450"/>
              </a:spcBef>
              <a:spcAft>
                <a:spcPts val="450"/>
              </a:spcAft>
              <a:buFont typeface="Arial" panose="020B0604020202020204" pitchFamily="34" charset="0"/>
              <a:buChar char="•"/>
              <a:defRPr/>
            </a:pPr>
            <a:r>
              <a:rPr lang="en-US" sz="1500">
                <a:latin typeface="Calibri Light"/>
                <a:cs typeface="Calibri Light"/>
              </a:rPr>
              <a:t>These </a:t>
            </a:r>
            <a:r>
              <a:rPr lang="en-US" sz="1500" b="1" i="1">
                <a:latin typeface="Calibri Light"/>
                <a:cs typeface="Calibri Light"/>
              </a:rPr>
              <a:t>Protocols and Guidelines </a:t>
            </a:r>
            <a:r>
              <a:rPr lang="en-US" sz="1500">
                <a:latin typeface="Calibri Light"/>
                <a:cs typeface="Calibri Light"/>
              </a:rPr>
              <a:t>provide guidance on how to respond if a child or staff member is exhibiting a symptom of COVID-19 or tests positive for COVID-19. EEC encourages child care programs to include these </a:t>
            </a:r>
            <a:r>
              <a:rPr lang="en-US" sz="1500" b="1" i="1">
                <a:latin typeface="Calibri Light"/>
                <a:cs typeface="Calibri Light"/>
              </a:rPr>
              <a:t>Protocols and Guidelines</a:t>
            </a:r>
            <a:r>
              <a:rPr lang="en-US" sz="1500">
                <a:latin typeface="Calibri Light"/>
                <a:cs typeface="Calibri Light"/>
              </a:rPr>
              <a:t>, specifically those around COVID-19 symptoms, into their existing child care illness policies.</a:t>
            </a:r>
            <a:endParaRPr lang="en-US">
              <a:latin typeface="Calibri Light"/>
              <a:cs typeface="Calibri Light"/>
            </a:endParaRPr>
          </a:p>
          <a:p>
            <a:pPr marL="213995" indent="-213995">
              <a:lnSpc>
                <a:spcPct val="123000"/>
              </a:lnSpc>
              <a:spcBef>
                <a:spcPts val="450"/>
              </a:spcBef>
              <a:spcAft>
                <a:spcPts val="450"/>
              </a:spcAft>
              <a:buFont typeface="Arial" panose="020B0604020202020204" pitchFamily="34" charset="0"/>
              <a:buChar char="•"/>
              <a:defRPr/>
            </a:pPr>
            <a:r>
              <a:rPr lang="en-US" sz="1500">
                <a:latin typeface="Calibri Light"/>
                <a:cs typeface="Calibri Light"/>
              </a:rPr>
              <a:t>The goal of these </a:t>
            </a:r>
            <a:r>
              <a:rPr lang="en-US" sz="1500" b="1" i="1">
                <a:latin typeface="Calibri Light"/>
                <a:cs typeface="Calibri Light"/>
              </a:rPr>
              <a:t>Protocols and Guidelines </a:t>
            </a:r>
            <a:r>
              <a:rPr lang="en-US" sz="1500">
                <a:latin typeface="Calibri Light"/>
                <a:cs typeface="Calibri Light"/>
              </a:rPr>
              <a:t>are to support child care programs in implementing best practices for public health response to prevent COVID-19 transmission and keep children in care. EEC partnered with DESE and DPH to design recommended protocols that are aligned and consistent with guidance to K-12 schools. Please recognize that there may be necessary differences due to the individual circumstances of each setting. </a:t>
            </a:r>
            <a:endParaRPr lang="en-US" sz="1500" b="1">
              <a:latin typeface="Calibri Light" panose="020F0302020204030204" pitchFamily="34" charset="0"/>
              <a:cs typeface="Calibri Light" panose="020F0302020204030204" pitchFamily="34" charset="0"/>
            </a:endParaRPr>
          </a:p>
          <a:p>
            <a:pPr marL="213995" indent="-213995">
              <a:lnSpc>
                <a:spcPct val="123000"/>
              </a:lnSpc>
              <a:spcBef>
                <a:spcPts val="450"/>
              </a:spcBef>
              <a:spcAft>
                <a:spcPts val="450"/>
              </a:spcAft>
              <a:buFont typeface="Arial" panose="020B0604020202020204" pitchFamily="34" charset="0"/>
              <a:buChar char="•"/>
              <a:defRPr/>
            </a:pPr>
            <a:r>
              <a:rPr lang="en-US" sz="1500">
                <a:latin typeface="Calibri Light"/>
                <a:cs typeface="Calibri Light"/>
              </a:rPr>
              <a:t>The information shared in this document assumes that child care programs and parents/guardians are </a:t>
            </a:r>
            <a:r>
              <a:rPr lang="en-US" sz="1500" b="1">
                <a:latin typeface="Calibri Light"/>
                <a:cs typeface="Calibri Light"/>
              </a:rPr>
              <a:t>complying with current </a:t>
            </a:r>
            <a:r>
              <a:rPr lang="en-US" sz="1500" b="1">
                <a:latin typeface="Calibri Light"/>
                <a:cs typeface="Calibri Light"/>
                <a:hlinkClick r:id="rId9">
                  <a:extLst>
                    <a:ext uri="{A12FA001-AC4F-418D-AE19-62706E023703}">
                      <ahyp:hlinkClr xmlns:ahyp="http://schemas.microsoft.com/office/drawing/2018/hyperlinkcolor" val="tx"/>
                    </a:ext>
                  </a:extLst>
                </a:hlinkClick>
              </a:rPr>
              <a:t>DPH guidelines</a:t>
            </a:r>
            <a:r>
              <a:rPr lang="en-US" sz="1500" b="1">
                <a:latin typeface="Calibri Light"/>
                <a:cs typeface="Calibri Light"/>
              </a:rPr>
              <a:t> and </a:t>
            </a:r>
            <a:r>
              <a:rPr lang="en-US" sz="1500" b="1">
                <a:latin typeface="Calibri Light"/>
                <a:cs typeface="Calibri Light"/>
                <a:hlinkClick r:id="rId10">
                  <a:extLst>
                    <a:ext uri="{A12FA001-AC4F-418D-AE19-62706E023703}">
                      <ahyp:hlinkClr xmlns:ahyp="http://schemas.microsoft.com/office/drawing/2018/hyperlinkcolor" val="tx"/>
                    </a:ext>
                  </a:extLst>
                </a:hlinkClick>
              </a:rPr>
              <a:t>EEC Child Care Regulations.</a:t>
            </a:r>
            <a:endParaRPr lang="en-US" sz="1500" b="1">
              <a:latin typeface="Calibri Light" panose="020F0302020204030204" pitchFamily="34" charset="0"/>
              <a:cs typeface="Calibri Light" panose="020F0302020204030204" pitchFamily="34" charset="0"/>
            </a:endParaRPr>
          </a:p>
        </p:txBody>
      </p:sp>
      <p:graphicFrame>
        <p:nvGraphicFramePr>
          <p:cNvPr id="9" name="Object 8" hidden="1">
            <a:extLst>
              <a:ext uri="{FF2B5EF4-FFF2-40B4-BE49-F238E27FC236}">
                <a16:creationId xmlns:a16="http://schemas.microsoft.com/office/drawing/2014/main" id="{8645771A-F67C-40B3-BB6F-D3AB5739C90B}"/>
              </a:ext>
            </a:extLst>
          </p:cNvPr>
          <p:cNvGraphicFramePr>
            <a:graphicFrameLocks noChangeAspect="1"/>
          </p:cNvGraphicFramePr>
          <p:nvPr>
            <p:custDataLst>
              <p:tags r:id="rId4"/>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9219" name="think-cell Slide" r:id="rId11" imgW="286" imgH="286" progId="TCLayout.ActiveDocument.1">
                  <p:embed/>
                </p:oleObj>
              </mc:Choice>
              <mc:Fallback>
                <p:oleObj name="think-cell Slide" r:id="rId11" imgW="286" imgH="286" progId="TCLayout.ActiveDocument.1">
                  <p:embed/>
                  <p:pic>
                    <p:nvPicPr>
                      <p:cNvPr id="9" name="Object 8" hidden="1">
                        <a:extLst>
                          <a:ext uri="{FF2B5EF4-FFF2-40B4-BE49-F238E27FC236}">
                            <a16:creationId xmlns:a16="http://schemas.microsoft.com/office/drawing/2014/main" id="{8645771A-F67C-40B3-BB6F-D3AB5739C90B}"/>
                          </a:ext>
                        </a:extLst>
                      </p:cNvPr>
                      <p:cNvPicPr/>
                      <p:nvPr/>
                    </p:nvPicPr>
                    <p:blipFill>
                      <a:blip r:embed="rId12"/>
                      <a:stretch>
                        <a:fillRect/>
                      </a:stretch>
                    </p:blipFill>
                    <p:spPr>
                      <a:xfrm>
                        <a:off x="1191" y="858441"/>
                        <a:ext cx="1191" cy="1191"/>
                      </a:xfrm>
                      <a:prstGeom prst="rect">
                        <a:avLst/>
                      </a:prstGeom>
                    </p:spPr>
                  </p:pic>
                </p:oleObj>
              </mc:Fallback>
            </mc:AlternateContent>
          </a:graphicData>
        </a:graphic>
      </p:graphicFrame>
      <p:sp>
        <p:nvSpPr>
          <p:cNvPr id="40" name="TextBox 39">
            <a:extLst>
              <a:ext uri="{FF2B5EF4-FFF2-40B4-BE49-F238E27FC236}">
                <a16:creationId xmlns:a16="http://schemas.microsoft.com/office/drawing/2014/main" id="{36561EF9-BFD6-4C6E-BB12-A8D81733A3CD}"/>
              </a:ext>
            </a:extLst>
          </p:cNvPr>
          <p:cNvSpPr txBox="1"/>
          <p:nvPr/>
        </p:nvSpPr>
        <p:spPr>
          <a:xfrm>
            <a:off x="228600" y="5822067"/>
            <a:ext cx="8686800" cy="464038"/>
          </a:xfrm>
          <a:prstGeom prst="rect">
            <a:avLst/>
          </a:prstGeom>
          <a:solidFill>
            <a:schemeClr val="bg1">
              <a:lumMod val="95000"/>
            </a:schemeClr>
          </a:solidFill>
          <a:ln w="9525" cap="flat" cmpd="sng" algn="ctr">
            <a:solidFill>
              <a:srgbClr val="656565"/>
            </a:solidFill>
            <a:prstDash val="solid"/>
            <a:round/>
            <a:headEnd type="none" w="med" len="med"/>
            <a:tailEnd type="none" w="med" len="med"/>
          </a:ln>
        </p:spPr>
        <p:txBody>
          <a:bodyPr wrap="square" lIns="91440" tIns="45720" rIns="91440" bIns="45720" rtlCol="0" anchor="ctr">
            <a:noAutofit/>
          </a:bodyPr>
          <a:lstStyle/>
          <a:p>
            <a:pPr algn="ctr" defTabSz="685800">
              <a:buSzPct val="100000"/>
              <a:buFont typeface="Trebuchet MS" panose="020B0603020202020204" pitchFamily="34" charset="0"/>
              <a:buChar char="​"/>
              <a:defRPr/>
            </a:pPr>
            <a:r>
              <a:rPr lang="en-US" sz="1350" b="1">
                <a:latin typeface="Calibri Light"/>
                <a:cs typeface="Calibri Light"/>
              </a:rPr>
              <a:t>Please note that the material in this document may evolve as new guidance is released.  Please check date of update on covers sheet.</a:t>
            </a:r>
            <a:endParaRPr lang="en-US" sz="1350" b="1">
              <a:solidFill>
                <a:srgbClr val="000000">
                  <a:lumMod val="100000"/>
                </a:srgbClr>
              </a:solidFill>
              <a:latin typeface="Calibri Light" panose="020F0302020204030204" pitchFamily="34" charset="0"/>
              <a:cs typeface="Calibri Light" panose="020F0302020204030204" pitchFamily="34" charset="0"/>
            </a:endParaRPr>
          </a:p>
        </p:txBody>
      </p:sp>
      <p:sp>
        <p:nvSpPr>
          <p:cNvPr id="3" name="TextBox 2">
            <a:extLst>
              <a:ext uri="{FF2B5EF4-FFF2-40B4-BE49-F238E27FC236}">
                <a16:creationId xmlns:a16="http://schemas.microsoft.com/office/drawing/2014/main" id="{BFDA2487-0E63-4CBA-B56C-42855E4D4DBF}"/>
              </a:ext>
            </a:extLst>
          </p:cNvPr>
          <p:cNvSpPr txBox="1"/>
          <p:nvPr/>
        </p:nvSpPr>
        <p:spPr>
          <a:xfrm>
            <a:off x="7517424" y="873781"/>
            <a:ext cx="1397977" cy="175847"/>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a:p>
        </p:txBody>
      </p:sp>
      <p:sp>
        <p:nvSpPr>
          <p:cNvPr id="6" name="Slide Number Placeholder 5">
            <a:extLst>
              <a:ext uri="{FF2B5EF4-FFF2-40B4-BE49-F238E27FC236}">
                <a16:creationId xmlns:a16="http://schemas.microsoft.com/office/drawing/2014/main" id="{50C66421-A69D-4A16-9B9A-CB2D073B2570}"/>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4</a:t>
            </a:fld>
            <a:endParaRPr lang="en-US">
              <a:solidFill>
                <a:srgbClr val="000000"/>
              </a:solidFill>
            </a:endParaRPr>
          </a:p>
        </p:txBody>
      </p:sp>
    </p:spTree>
    <p:extLst>
      <p:ext uri="{BB962C8B-B14F-4D97-AF65-F5344CB8AC3E}">
        <p14:creationId xmlns:p14="http://schemas.microsoft.com/office/powerpoint/2010/main" val="390636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C99D-70B2-49A2-BD1E-936443AC0157}"/>
              </a:ext>
            </a:extLst>
          </p:cNvPr>
          <p:cNvSpPr>
            <a:spLocks noGrp="1"/>
          </p:cNvSpPr>
          <p:nvPr>
            <p:ph type="title"/>
          </p:nvPr>
        </p:nvSpPr>
        <p:spPr>
          <a:xfrm>
            <a:off x="188306" y="162674"/>
            <a:ext cx="7584674" cy="722243"/>
          </a:xfrm>
        </p:spPr>
        <p:txBody>
          <a:bodyPr/>
          <a:lstStyle/>
          <a:p>
            <a:r>
              <a:rPr lang="en-US">
                <a:latin typeface="Calibri Light"/>
                <a:cs typeface="Calibri Light"/>
              </a:rPr>
              <a:t>Summary of Changes, Effective 2/14/2022</a:t>
            </a:r>
            <a:endParaRPr lang="en-US">
              <a:latin typeface="Calibri Light" panose="020F0302020204030204" pitchFamily="34" charset="0"/>
              <a:cs typeface="Calibri Light" panose="020F0302020204030204" pitchFamily="34" charset="0"/>
            </a:endParaRPr>
          </a:p>
        </p:txBody>
      </p:sp>
      <p:sp>
        <p:nvSpPr>
          <p:cNvPr id="3" name="Slide Number Placeholder 2">
            <a:extLst>
              <a:ext uri="{FF2B5EF4-FFF2-40B4-BE49-F238E27FC236}">
                <a16:creationId xmlns:a16="http://schemas.microsoft.com/office/drawing/2014/main" id="{B7BA205F-24E1-48F8-A60E-3EFC00FE3BF5}"/>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5</a:t>
            </a:fld>
            <a:endParaRPr lang="en-US">
              <a:solidFill>
                <a:srgbClr val="000000"/>
              </a:solidFill>
            </a:endParaRPr>
          </a:p>
        </p:txBody>
      </p:sp>
      <p:sp>
        <p:nvSpPr>
          <p:cNvPr id="4" name="TextBox 3">
            <a:extLst>
              <a:ext uri="{FF2B5EF4-FFF2-40B4-BE49-F238E27FC236}">
                <a16:creationId xmlns:a16="http://schemas.microsoft.com/office/drawing/2014/main" id="{26B3476D-51A7-41ED-BD09-7B5D627CB115}"/>
              </a:ext>
            </a:extLst>
          </p:cNvPr>
          <p:cNvSpPr txBox="1"/>
          <p:nvPr/>
        </p:nvSpPr>
        <p:spPr>
          <a:xfrm>
            <a:off x="188306" y="1089061"/>
            <a:ext cx="8616647" cy="5078313"/>
          </a:xfrm>
          <a:prstGeom prst="rect">
            <a:avLst/>
          </a:prstGeom>
          <a:noFill/>
        </p:spPr>
        <p:txBody>
          <a:bodyPr wrap="square" lIns="91440" tIns="45720" rIns="91440" bIns="45720" rtlCol="0" anchor="t">
            <a:spAutoFit/>
          </a:bodyPr>
          <a:lstStyle/>
          <a:p>
            <a:r>
              <a:rPr lang="en-US" dirty="0">
                <a:latin typeface="Calibri Light"/>
                <a:cs typeface="Calibri Light"/>
              </a:rPr>
              <a:t>The COVID-19 Mitigation Protocols and Guidelines for Child Care were updated on 2/17/2022 with the following key changes:</a:t>
            </a:r>
          </a:p>
          <a:p>
            <a:endParaRPr lang="en-US" dirty="0">
              <a:latin typeface="Calibri Light" panose="020F0302020204030204" pitchFamily="34" charset="0"/>
              <a:cs typeface="Calibri Light" panose="020F0302020204030204" pitchFamily="34" charset="0"/>
            </a:endParaRPr>
          </a:p>
          <a:p>
            <a:pPr marL="285750" indent="-285750">
              <a:buFontTx/>
              <a:buChar char="-"/>
            </a:pPr>
            <a:r>
              <a:rPr lang="en-US" u="sng" dirty="0">
                <a:latin typeface="Calibri Light"/>
                <a:cs typeface="Calibri Light"/>
              </a:rPr>
              <a:t>Slide 7:</a:t>
            </a:r>
            <a:r>
              <a:rPr lang="en-US" dirty="0">
                <a:latin typeface="Calibri Light"/>
                <a:cs typeface="Calibri Light"/>
              </a:rPr>
              <a:t> Modified slide to only specify COVID-19 reporting requirements for EEC-affiliated programs. Provider inquiry information has been migrated to Slide 8.</a:t>
            </a:r>
          </a:p>
          <a:p>
            <a:pPr marL="285750" indent="-285750">
              <a:buFontTx/>
              <a:buChar char="-"/>
            </a:pPr>
            <a:r>
              <a:rPr lang="en-US" u="sng" dirty="0">
                <a:latin typeface="Calibri Light"/>
                <a:cs typeface="Calibri Light"/>
              </a:rPr>
              <a:t>Slide 8: </a:t>
            </a:r>
            <a:r>
              <a:rPr lang="en-US" dirty="0">
                <a:latin typeface="Calibri Light"/>
                <a:cs typeface="Calibri Light"/>
              </a:rPr>
              <a:t>Newly created slide to introduce Primary Health as a newly developed helpline resource for all EEC-affiliated programs. </a:t>
            </a:r>
            <a:endParaRPr lang="en-US" dirty="0">
              <a:latin typeface="Calibri Light" panose="020F0302020204030204" pitchFamily="34" charset="0"/>
              <a:cs typeface="Calibri Light" panose="020F0302020204030204" pitchFamily="34" charset="0"/>
            </a:endParaRPr>
          </a:p>
          <a:p>
            <a:pPr marL="285750" indent="-285750">
              <a:buFontTx/>
              <a:buChar char="-"/>
            </a:pPr>
            <a:r>
              <a:rPr lang="en-US" u="sng" dirty="0">
                <a:latin typeface="Calibri Light"/>
                <a:cs typeface="Calibri Light"/>
              </a:rPr>
              <a:t>Slide 9:</a:t>
            </a:r>
            <a:r>
              <a:rPr lang="en-US" dirty="0">
                <a:latin typeface="Calibri Light"/>
                <a:cs typeface="Calibri Light"/>
              </a:rPr>
              <a:t> Updated chart outlining resources available for provider inquiries.</a:t>
            </a:r>
          </a:p>
          <a:p>
            <a:pPr marL="285750" indent="-285750">
              <a:buFontTx/>
              <a:buChar char="-"/>
            </a:pPr>
            <a:r>
              <a:rPr lang="en-US" u="sng" dirty="0">
                <a:latin typeface="Calibri Light"/>
                <a:cs typeface="Calibri Light"/>
              </a:rPr>
              <a:t>Slide 19</a:t>
            </a:r>
            <a:r>
              <a:rPr lang="en-US" dirty="0">
                <a:latin typeface="Calibri Light"/>
                <a:cs typeface="Calibri Light"/>
              </a:rPr>
              <a:t>: Effective 2/28, the Commonwealth will no longer mandate mask wearing in EEC-affiliated child care programs. Programs should refer to their local board of health or municipality to determine if there is an indoor mask requirement in place that applies to child care facilities.</a:t>
            </a:r>
          </a:p>
          <a:p>
            <a:pPr marL="285750" indent="-285750">
              <a:buFontTx/>
              <a:buChar char="-"/>
            </a:pPr>
            <a:r>
              <a:rPr lang="en-US" u="sng" dirty="0">
                <a:latin typeface="Calibri Light"/>
                <a:cs typeface="Calibri Light"/>
              </a:rPr>
              <a:t>Slide 25:</a:t>
            </a:r>
            <a:r>
              <a:rPr lang="en-US" dirty="0">
                <a:latin typeface="Calibri Light"/>
                <a:cs typeface="Calibri Light"/>
              </a:rPr>
              <a:t> Noted that mask wearing remains strongly recommended for those who are unvaccinated, returning to care on days 6-10 after 5 days of isolation, and for those identified as close contacts and participating in Rapid Cohort Testing</a:t>
            </a:r>
          </a:p>
          <a:p>
            <a:pPr marL="285750" indent="-285750">
              <a:buFontTx/>
              <a:buChar char="-"/>
            </a:pPr>
            <a:r>
              <a:rPr lang="en-US" u="sng" dirty="0">
                <a:latin typeface="Calibri Light"/>
                <a:cs typeface="Calibri Light"/>
              </a:rPr>
              <a:t>Slide 30: </a:t>
            </a:r>
            <a:r>
              <a:rPr lang="en-US" dirty="0">
                <a:latin typeface="Calibri Light"/>
                <a:cs typeface="Calibri Light"/>
              </a:rPr>
              <a:t>Corrected a typo on the second bulleted FAQ to clarify an individual on quarantine who is not participating in Rapid Cohort Testing should not return to care while pending a COVID-19 test result. </a:t>
            </a:r>
            <a:endParaRPr lang="en-US" dirty="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4491EFB1-20FC-43EE-A3A1-6BD9BB154F41}"/>
              </a:ext>
            </a:extLst>
          </p:cNvPr>
          <p:cNvSpPr txBox="1"/>
          <p:nvPr/>
        </p:nvSpPr>
        <p:spPr>
          <a:xfrm>
            <a:off x="5879939" y="0"/>
            <a:ext cx="2133904" cy="369332"/>
          </a:xfrm>
          <a:prstGeom prst="rect">
            <a:avLst/>
          </a:prstGeom>
          <a:solidFill>
            <a:srgbClr val="FFFF00"/>
          </a:solidFill>
        </p:spPr>
        <p:txBody>
          <a:bodyPr wrap="square" rtlCol="0">
            <a:spAutoFit/>
          </a:bodyPr>
          <a:lstStyle/>
          <a:p>
            <a:pPr algn="ctr"/>
            <a:r>
              <a:rPr lang="en-US">
                <a:latin typeface="Calibri Light" panose="020F0302020204030204" pitchFamily="34" charset="0"/>
                <a:cs typeface="Calibri Light" panose="020F0302020204030204" pitchFamily="34" charset="0"/>
              </a:rPr>
              <a:t>NEW</a:t>
            </a:r>
          </a:p>
        </p:txBody>
      </p:sp>
    </p:spTree>
    <p:extLst>
      <p:ext uri="{BB962C8B-B14F-4D97-AF65-F5344CB8AC3E}">
        <p14:creationId xmlns:p14="http://schemas.microsoft.com/office/powerpoint/2010/main" val="1469247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C99D-70B2-49A2-BD1E-936443AC0157}"/>
              </a:ext>
            </a:extLst>
          </p:cNvPr>
          <p:cNvSpPr>
            <a:spLocks noGrp="1"/>
          </p:cNvSpPr>
          <p:nvPr>
            <p:ph type="title"/>
          </p:nvPr>
        </p:nvSpPr>
        <p:spPr>
          <a:xfrm>
            <a:off x="188306" y="162674"/>
            <a:ext cx="7584674" cy="722243"/>
          </a:xfrm>
        </p:spPr>
        <p:txBody>
          <a:bodyPr/>
          <a:lstStyle/>
          <a:p>
            <a:r>
              <a:rPr lang="en-US">
                <a:latin typeface="Calibri Light" panose="020F0302020204030204" pitchFamily="34" charset="0"/>
                <a:cs typeface="Calibri Light" panose="020F0302020204030204" pitchFamily="34" charset="0"/>
              </a:rPr>
              <a:t>Summary of Changes, Effective 1/19/2022</a:t>
            </a:r>
          </a:p>
        </p:txBody>
      </p:sp>
      <p:sp>
        <p:nvSpPr>
          <p:cNvPr id="3" name="Slide Number Placeholder 2">
            <a:extLst>
              <a:ext uri="{FF2B5EF4-FFF2-40B4-BE49-F238E27FC236}">
                <a16:creationId xmlns:a16="http://schemas.microsoft.com/office/drawing/2014/main" id="{B7BA205F-24E1-48F8-A60E-3EFC00FE3BF5}"/>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6</a:t>
            </a:fld>
            <a:endParaRPr lang="en-US">
              <a:solidFill>
                <a:srgbClr val="000000"/>
              </a:solidFill>
            </a:endParaRPr>
          </a:p>
        </p:txBody>
      </p:sp>
      <p:sp>
        <p:nvSpPr>
          <p:cNvPr id="4" name="TextBox 3">
            <a:extLst>
              <a:ext uri="{FF2B5EF4-FFF2-40B4-BE49-F238E27FC236}">
                <a16:creationId xmlns:a16="http://schemas.microsoft.com/office/drawing/2014/main" id="{26B3476D-51A7-41ED-BD09-7B5D627CB115}"/>
              </a:ext>
            </a:extLst>
          </p:cNvPr>
          <p:cNvSpPr txBox="1"/>
          <p:nvPr/>
        </p:nvSpPr>
        <p:spPr>
          <a:xfrm>
            <a:off x="188306" y="1089061"/>
            <a:ext cx="8616647" cy="4647426"/>
          </a:xfrm>
          <a:prstGeom prst="rect">
            <a:avLst/>
          </a:prstGeom>
          <a:noFill/>
        </p:spPr>
        <p:txBody>
          <a:bodyPr wrap="square" rtlCol="0">
            <a:spAutoFit/>
          </a:bodyPr>
          <a:lstStyle/>
          <a:p>
            <a:r>
              <a:rPr lang="en-US" dirty="0">
                <a:latin typeface="Calibri Light" panose="020F0302020204030204" pitchFamily="34" charset="0"/>
                <a:cs typeface="Calibri Light" panose="020F0302020204030204" pitchFamily="34" charset="0"/>
              </a:rPr>
              <a:t>The COVID-19 Mitigation Protocols and Guidelines for Child Care were updated on 1/19/2022 with the following key changes:</a:t>
            </a:r>
          </a:p>
          <a:p>
            <a:endParaRPr lang="en-US" dirty="0">
              <a:latin typeface="Calibri Light" panose="020F0302020204030204" pitchFamily="34" charset="0"/>
              <a:cs typeface="Calibri Light" panose="020F0302020204030204" pitchFamily="34" charset="0"/>
            </a:endParaRPr>
          </a:p>
          <a:p>
            <a:pPr marL="285750" indent="-285750">
              <a:buFontTx/>
              <a:buChar char="-"/>
            </a:pPr>
            <a:r>
              <a:rPr lang="en-US" sz="1600" u="sng" dirty="0">
                <a:latin typeface="Calibri Light" panose="020F0302020204030204" pitchFamily="34" charset="0"/>
                <a:cs typeface="Calibri Light" panose="020F0302020204030204" pitchFamily="34" charset="0"/>
              </a:rPr>
              <a:t>Slide 7:</a:t>
            </a:r>
            <a:r>
              <a:rPr lang="en-US" sz="1600" dirty="0">
                <a:latin typeface="Calibri Light" panose="020F0302020204030204" pitchFamily="34" charset="0"/>
                <a:cs typeface="Calibri Light" panose="020F0302020204030204" pitchFamily="34" charset="0"/>
              </a:rPr>
              <a:t> Updated COVID-19 Reporting Requirements for EEC-Affiliated programs experiencing operational impacts due to COVID-19 </a:t>
            </a:r>
          </a:p>
          <a:p>
            <a:pPr marL="285750" indent="-285750">
              <a:buFontTx/>
              <a:buChar char="-"/>
            </a:pPr>
            <a:r>
              <a:rPr lang="en-US" sz="1600" u="sng" dirty="0">
                <a:latin typeface="Calibri Light" panose="020F0302020204030204" pitchFamily="34" charset="0"/>
                <a:cs typeface="Calibri Light" panose="020F0302020204030204" pitchFamily="34" charset="0"/>
              </a:rPr>
              <a:t>Slide 11:</a:t>
            </a:r>
            <a:r>
              <a:rPr lang="en-US" sz="1600" dirty="0">
                <a:latin typeface="Calibri Light" panose="020F0302020204030204" pitchFamily="34" charset="0"/>
                <a:cs typeface="Calibri Light" panose="020F0302020204030204" pitchFamily="34" charset="0"/>
              </a:rPr>
              <a:t> Added definition of “rapid antigen tests.” </a:t>
            </a:r>
          </a:p>
          <a:p>
            <a:pPr marL="285750" indent="-285750">
              <a:buFontTx/>
              <a:buChar char="-"/>
            </a:pPr>
            <a:r>
              <a:rPr lang="en-US" sz="1600" u="sng" dirty="0">
                <a:latin typeface="Calibri Light" panose="020F0302020204030204" pitchFamily="34" charset="0"/>
                <a:cs typeface="Calibri Light" panose="020F0302020204030204" pitchFamily="34" charset="0"/>
              </a:rPr>
              <a:t>Slides 15-18: </a:t>
            </a:r>
            <a:r>
              <a:rPr lang="en-US" sz="1600" dirty="0">
                <a:latin typeface="Calibri Light" panose="020F0302020204030204" pitchFamily="34" charset="0"/>
                <a:cs typeface="Calibri Light" panose="020F0302020204030204" pitchFamily="34" charset="0"/>
              </a:rPr>
              <a:t>Included </a:t>
            </a:r>
            <a:r>
              <a:rPr lang="en-US" sz="1600" i="1" dirty="0">
                <a:latin typeface="Calibri Light" panose="020F0302020204030204" pitchFamily="34" charset="0"/>
                <a:cs typeface="Calibri Light" panose="020F0302020204030204" pitchFamily="34" charset="0"/>
                <a:hlinkClick r:id="rId2"/>
              </a:rPr>
              <a:t>EEC’s Suggested Strategies for the Response to COVID-19 in Early Education and Care Programs</a:t>
            </a:r>
            <a:r>
              <a:rPr lang="en-US" sz="1600" dirty="0">
                <a:latin typeface="Calibri Light" panose="020F0302020204030204" pitchFamily="34" charset="0"/>
                <a:cs typeface="Calibri Light" panose="020F0302020204030204" pitchFamily="34" charset="0"/>
              </a:rPr>
              <a:t>. These strategies were published in May 2021 and have not been adjusted. Their inclusion in this deck is to support ease of use for providers/educators and families.</a:t>
            </a:r>
          </a:p>
          <a:p>
            <a:pPr marL="285750" indent="-285750">
              <a:buFontTx/>
              <a:buChar char="-"/>
            </a:pPr>
            <a:r>
              <a:rPr lang="en-US" sz="1600" u="sng" dirty="0">
                <a:latin typeface="Calibri Light" panose="020F0302020204030204" pitchFamily="34" charset="0"/>
                <a:cs typeface="Calibri Light" panose="020F0302020204030204" pitchFamily="34" charset="0"/>
              </a:rPr>
              <a:t>Slide 22: </a:t>
            </a:r>
            <a:r>
              <a:rPr lang="en-US" sz="1600" dirty="0">
                <a:latin typeface="Calibri Light" panose="020F0302020204030204" pitchFamily="34" charset="0"/>
                <a:cs typeface="Calibri Light" panose="020F0302020204030204" pitchFamily="34" charset="0"/>
              </a:rPr>
              <a:t>Added reference use of rapid antigen tests (effective 1/19) as an alternative option for close contacts to avoid quarantine.</a:t>
            </a:r>
          </a:p>
          <a:p>
            <a:pPr marL="285750" indent="-285750">
              <a:buFontTx/>
              <a:buChar char="-"/>
            </a:pPr>
            <a:r>
              <a:rPr lang="en-US" sz="1600" u="sng" dirty="0">
                <a:latin typeface="Calibri Light" panose="020F0302020204030204" pitchFamily="34" charset="0"/>
                <a:cs typeface="Calibri Light" panose="020F0302020204030204" pitchFamily="34" charset="0"/>
              </a:rPr>
              <a:t>Slide 25:</a:t>
            </a:r>
            <a:r>
              <a:rPr lang="en-US" sz="1600" dirty="0">
                <a:latin typeface="Calibri Light" panose="020F0302020204030204" pitchFamily="34" charset="0"/>
                <a:cs typeface="Calibri Light" panose="020F0302020204030204" pitchFamily="34" charset="0"/>
              </a:rPr>
              <a:t> Added reference to use of </a:t>
            </a:r>
            <a:r>
              <a:rPr lang="en-US" sz="1600" dirty="0">
                <a:latin typeface="Calibri Light" panose="020F0302020204030204" pitchFamily="34" charset="0"/>
                <a:cs typeface="Calibri Light" panose="020F0302020204030204" pitchFamily="34" charset="0"/>
                <a:hlinkClick r:id="rId3"/>
              </a:rPr>
              <a:t>rapid antigen tests </a:t>
            </a:r>
            <a:r>
              <a:rPr lang="en-US" sz="1600" dirty="0">
                <a:latin typeface="Calibri Light" panose="020F0302020204030204" pitchFamily="34" charset="0"/>
                <a:cs typeface="Calibri Light" panose="020F0302020204030204" pitchFamily="34" charset="0"/>
              </a:rPr>
              <a:t>(effective 1/19) for symptomatic individuals in child care, as well as rapid antigen test use for close contacts as an alternative to quarantine. Clarifies that only one negative test is required for close contacts who are unable or unwilling to mask to return to care after day 5. </a:t>
            </a:r>
          </a:p>
          <a:p>
            <a:pPr marL="285750" indent="-285750">
              <a:buFontTx/>
              <a:buChar char="-"/>
            </a:pPr>
            <a:r>
              <a:rPr lang="en-US" sz="1600" u="sng" dirty="0">
                <a:latin typeface="Calibri Light" panose="020F0302020204030204" pitchFamily="34" charset="0"/>
                <a:cs typeface="Calibri Light" panose="020F0302020204030204" pitchFamily="34" charset="0"/>
              </a:rPr>
              <a:t>Slide 32:</a:t>
            </a:r>
            <a:r>
              <a:rPr lang="en-US" sz="1600" dirty="0">
                <a:latin typeface="Calibri Light" panose="020F0302020204030204" pitchFamily="34" charset="0"/>
                <a:cs typeface="Calibri Light" panose="020F0302020204030204" pitchFamily="34" charset="0"/>
              </a:rPr>
              <a:t> Condensed previous content related to testing and included reference to the Commonwealth’s Testing for Child Care Program. </a:t>
            </a:r>
          </a:p>
          <a:p>
            <a:pPr marL="285750" indent="-285750">
              <a:buFontTx/>
              <a:buChar char="-"/>
            </a:pPr>
            <a:endParaRPr lang="en-US"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736576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549E-B77A-40F4-8BEB-D5D5A2354228}"/>
              </a:ext>
            </a:extLst>
          </p:cNvPr>
          <p:cNvSpPr>
            <a:spLocks noGrp="1"/>
          </p:cNvSpPr>
          <p:nvPr>
            <p:ph type="title"/>
          </p:nvPr>
        </p:nvSpPr>
        <p:spPr>
          <a:xfrm>
            <a:off x="154004" y="101799"/>
            <a:ext cx="7584674" cy="722243"/>
          </a:xfrm>
        </p:spPr>
        <p:txBody>
          <a:bodyPr/>
          <a:lstStyle/>
          <a:p>
            <a:r>
              <a:rPr lang="en-US" dirty="0">
                <a:latin typeface="Calibri Light" panose="020F0302020204030204" pitchFamily="34" charset="0"/>
                <a:cs typeface="Calibri Light" panose="020F0302020204030204" pitchFamily="34" charset="0"/>
              </a:rPr>
              <a:t>COVID-19 Reporting Requirements</a:t>
            </a:r>
          </a:p>
        </p:txBody>
      </p:sp>
      <p:sp>
        <p:nvSpPr>
          <p:cNvPr id="3" name="Slide Number Placeholder 2">
            <a:extLst>
              <a:ext uri="{FF2B5EF4-FFF2-40B4-BE49-F238E27FC236}">
                <a16:creationId xmlns:a16="http://schemas.microsoft.com/office/drawing/2014/main" id="{857972CD-8056-4D4F-9908-FFE22B3E7C1A}"/>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7</a:t>
            </a:fld>
            <a:endParaRPr lang="en-US">
              <a:solidFill>
                <a:srgbClr val="000000"/>
              </a:solidFill>
            </a:endParaRPr>
          </a:p>
        </p:txBody>
      </p:sp>
      <p:sp>
        <p:nvSpPr>
          <p:cNvPr id="6" name="TextBox 5">
            <a:extLst>
              <a:ext uri="{FF2B5EF4-FFF2-40B4-BE49-F238E27FC236}">
                <a16:creationId xmlns:a16="http://schemas.microsoft.com/office/drawing/2014/main" id="{4A44B970-FE5B-4BEC-9D57-92FFB27197F1}"/>
              </a:ext>
            </a:extLst>
          </p:cNvPr>
          <p:cNvSpPr txBox="1"/>
          <p:nvPr/>
        </p:nvSpPr>
        <p:spPr>
          <a:xfrm>
            <a:off x="235819" y="3374943"/>
            <a:ext cx="8672362" cy="1015663"/>
          </a:xfrm>
          <a:prstGeom prst="rect">
            <a:avLst/>
          </a:prstGeom>
          <a:noFill/>
        </p:spPr>
        <p:txBody>
          <a:bodyPr wrap="square" rtlCol="0">
            <a:spAutoFit/>
          </a:bodyPr>
          <a:lstStyle/>
          <a:p>
            <a:r>
              <a:rPr lang="en-US" sz="1500" dirty="0">
                <a:latin typeface="Calibri Light" panose="020F0302020204030204" pitchFamily="34" charset="0"/>
                <a:cs typeface="Calibri Light" panose="020F0302020204030204" pitchFamily="34" charset="0"/>
              </a:rPr>
              <a:t>Please be advised: EEC licensors are not public health experts and cannot provide advice regarding COVID-19 cases and/or suspected transmission. Effective 2/21/22, child care program administrators and educators are strongly encouraged to contact the EEC Healthline (see slide 8) for technical assistance and support with COVID-19 guidance and protocols. </a:t>
            </a:r>
          </a:p>
        </p:txBody>
      </p:sp>
      <p:sp>
        <p:nvSpPr>
          <p:cNvPr id="9" name="TextBox 8">
            <a:extLst>
              <a:ext uri="{FF2B5EF4-FFF2-40B4-BE49-F238E27FC236}">
                <a16:creationId xmlns:a16="http://schemas.microsoft.com/office/drawing/2014/main" id="{E948C1F2-4130-4219-BA33-04CA09D9874E}"/>
              </a:ext>
            </a:extLst>
          </p:cNvPr>
          <p:cNvSpPr txBox="1"/>
          <p:nvPr/>
        </p:nvSpPr>
        <p:spPr>
          <a:xfrm>
            <a:off x="154004" y="1639579"/>
            <a:ext cx="8672362" cy="1077218"/>
          </a:xfrm>
          <a:prstGeom prst="rect">
            <a:avLst/>
          </a:prstGeom>
          <a:noFill/>
          <a:ln>
            <a:solidFill>
              <a:schemeClr val="accent1">
                <a:lumMod val="75000"/>
              </a:schemeClr>
            </a:solidFill>
          </a:ln>
        </p:spPr>
        <p:txBody>
          <a:bodyPr wrap="square" lIns="91440" tIns="45720" rIns="91440" bIns="45720" rtlCol="0" anchor="t">
            <a:spAutoFit/>
          </a:bodyPr>
          <a:lstStyle/>
          <a:p>
            <a:r>
              <a:rPr lang="en-US" sz="1600" dirty="0">
                <a:latin typeface="Calibri Light"/>
                <a:cs typeface="Calibri Light"/>
              </a:rPr>
              <a:t>Effective 1/19, EEC-affiliated programs are no longer required to submit reports of COVID-19 positive cases through the DPH survey in the LEAD portal when reporting positive COVID-19 cases. EEC-affiliated programs are still required to submit an Incident Report in LEAD on all COVID-related incidents that impact program operations. EEC’s revised Policy for COVID-19 Reporting can be accessed </a:t>
            </a:r>
            <a:r>
              <a:rPr lang="en-US" sz="1600" dirty="0">
                <a:latin typeface="Calibri Light"/>
                <a:cs typeface="Calibri Light"/>
                <a:hlinkClick r:id="rId2"/>
              </a:rPr>
              <a:t>here</a:t>
            </a:r>
            <a:r>
              <a:rPr lang="en-US" sz="1600" dirty="0">
                <a:latin typeface="Calibri Light"/>
                <a:cs typeface="Calibri Light"/>
              </a:rPr>
              <a:t>.</a:t>
            </a:r>
            <a:endParaRPr lang="en-US" sz="16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412790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688DD-8438-4199-8D6C-C395ED239B25}"/>
              </a:ext>
            </a:extLst>
          </p:cNvPr>
          <p:cNvSpPr>
            <a:spLocks noGrp="1"/>
          </p:cNvSpPr>
          <p:nvPr>
            <p:ph type="title"/>
          </p:nvPr>
        </p:nvSpPr>
        <p:spPr>
          <a:xfrm>
            <a:off x="174661" y="152400"/>
            <a:ext cx="7824351" cy="722243"/>
          </a:xfrm>
        </p:spPr>
        <p:txBody>
          <a:bodyPr/>
          <a:lstStyle/>
          <a:p>
            <a:r>
              <a:rPr lang="en-US" b="0" dirty="0">
                <a:latin typeface="Calibri Light"/>
                <a:cs typeface="Calibri Light"/>
              </a:rPr>
              <a:t>EEC Healthline: A Free Healthline Resource for EEC-Affiliated Programs</a:t>
            </a:r>
          </a:p>
        </p:txBody>
      </p:sp>
      <p:sp>
        <p:nvSpPr>
          <p:cNvPr id="3" name="Slide Number Placeholder 2">
            <a:extLst>
              <a:ext uri="{FF2B5EF4-FFF2-40B4-BE49-F238E27FC236}">
                <a16:creationId xmlns:a16="http://schemas.microsoft.com/office/drawing/2014/main" id="{83AA2CB3-7A9F-42D2-865C-64AEFC797B35}"/>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8</a:t>
            </a:fld>
            <a:endParaRPr lang="en-US">
              <a:solidFill>
                <a:srgbClr val="000000"/>
              </a:solidFill>
            </a:endParaRPr>
          </a:p>
        </p:txBody>
      </p:sp>
      <p:sp>
        <p:nvSpPr>
          <p:cNvPr id="4" name="TextBox 3">
            <a:extLst>
              <a:ext uri="{FF2B5EF4-FFF2-40B4-BE49-F238E27FC236}">
                <a16:creationId xmlns:a16="http://schemas.microsoft.com/office/drawing/2014/main" id="{2BA865A9-7322-49B2-98FA-B7678B4F518D}"/>
              </a:ext>
            </a:extLst>
          </p:cNvPr>
          <p:cNvSpPr txBox="1"/>
          <p:nvPr/>
        </p:nvSpPr>
        <p:spPr>
          <a:xfrm>
            <a:off x="174661" y="996593"/>
            <a:ext cx="8630292" cy="5509200"/>
          </a:xfrm>
          <a:prstGeom prst="rect">
            <a:avLst/>
          </a:prstGeom>
          <a:noFill/>
        </p:spPr>
        <p:txBody>
          <a:bodyPr wrap="square" lIns="91440" tIns="45720" rIns="91440" bIns="45720" rtlCol="0" anchor="t">
            <a:spAutoFit/>
          </a:bodyPr>
          <a:lstStyle/>
          <a:p>
            <a:r>
              <a:rPr lang="en-US" sz="1600" dirty="0">
                <a:effectLst/>
                <a:latin typeface="Calibri Light"/>
                <a:ea typeface="Times New Roman" panose="02020603050405020304" pitchFamily="18" charset="0"/>
                <a:cs typeface="Calibri Light"/>
              </a:rPr>
              <a:t>Neighborhood Villages has partnered with EEC and Primary Health to develop </a:t>
            </a:r>
            <a:r>
              <a:rPr lang="en-US" sz="1600" dirty="0">
                <a:latin typeface="Calibri Light"/>
                <a:ea typeface="Times New Roman" panose="02020603050405020304" pitchFamily="18" charset="0"/>
                <a:cs typeface="Calibri Light"/>
              </a:rPr>
              <a:t>a </a:t>
            </a:r>
            <a:r>
              <a:rPr lang="en-US" sz="1600" dirty="0" err="1">
                <a:latin typeface="Calibri Light"/>
                <a:ea typeface="Times New Roman" panose="02020603050405020304" pitchFamily="18" charset="0"/>
                <a:cs typeface="Calibri Light"/>
              </a:rPr>
              <a:t>healthline</a:t>
            </a:r>
            <a:r>
              <a:rPr lang="en-US" sz="1600" dirty="0">
                <a:latin typeface="Calibri Light"/>
                <a:ea typeface="Times New Roman" panose="02020603050405020304" pitchFamily="18" charset="0"/>
                <a:cs typeface="Calibri Light"/>
              </a:rPr>
              <a:t> </a:t>
            </a:r>
            <a:r>
              <a:rPr lang="en-US" sz="1600" dirty="0">
                <a:effectLst/>
                <a:latin typeface="Calibri Light"/>
                <a:ea typeface="Times New Roman" panose="02020603050405020304" pitchFamily="18" charset="0"/>
                <a:cs typeface="Calibri Light"/>
              </a:rPr>
              <a:t>to support programs with implementing the </a:t>
            </a:r>
            <a:r>
              <a:rPr lang="en-US" sz="1600" u="sng" dirty="0">
                <a:solidFill>
                  <a:srgbClr val="0000FF"/>
                </a:solidFill>
                <a:effectLst/>
                <a:latin typeface="Calibri Light"/>
                <a:ea typeface="Times New Roman" panose="02020603050405020304" pitchFamily="18" charset="0"/>
                <a:cs typeface="Calibri Light"/>
                <a:hlinkClick r:id="rId2"/>
              </a:rPr>
              <a:t>Testing for Child Care Program</a:t>
            </a:r>
            <a:r>
              <a:rPr lang="en-US" sz="1600" dirty="0">
                <a:effectLst/>
                <a:latin typeface="Calibri Light"/>
                <a:ea typeface="Times New Roman" panose="02020603050405020304" pitchFamily="18" charset="0"/>
                <a:cs typeface="Calibri Light"/>
              </a:rPr>
              <a:t> and navigating </a:t>
            </a:r>
            <a:r>
              <a:rPr lang="en-US" sz="1600" u="sng" dirty="0">
                <a:solidFill>
                  <a:srgbClr val="0000FF"/>
                </a:solidFill>
                <a:effectLst/>
                <a:latin typeface="Calibri Light"/>
                <a:ea typeface="Times New Roman" panose="02020603050405020304" pitchFamily="18" charset="0"/>
                <a:cs typeface="Calibri Light"/>
                <a:hlinkClick r:id="rId3"/>
              </a:rPr>
              <a:t>EEC’s COVID-19 Mitigation Guidelines &amp; Protocols.</a:t>
            </a:r>
            <a:r>
              <a:rPr lang="en-US" sz="1600" dirty="0">
                <a:latin typeface="Calibri Light"/>
                <a:ea typeface="Times New Roman" panose="02020603050405020304" pitchFamily="18" charset="0"/>
                <a:cs typeface="Calibri Light"/>
              </a:rPr>
              <a:t> </a:t>
            </a:r>
            <a:endParaRPr lang="en-US" sz="1600" dirty="0">
              <a:latin typeface="Calibri Light" panose="020F0302020204030204" pitchFamily="34" charset="0"/>
              <a:ea typeface="Times New Roman" panose="02020603050405020304" pitchFamily="18" charset="0"/>
              <a:cs typeface="Calibri Light" panose="020F0302020204030204" pitchFamily="34" charset="0"/>
            </a:endParaRPr>
          </a:p>
          <a:p>
            <a:endParaRPr lang="en-US" sz="1600" dirty="0">
              <a:effectLst/>
              <a:latin typeface="Calibri Light" panose="020F0302020204030204" pitchFamily="34" charset="0"/>
              <a:ea typeface="Times New Roman" panose="02020603050405020304" pitchFamily="18" charset="0"/>
              <a:cs typeface="Calibri Light" panose="020F0302020204030204" pitchFamily="34" charset="0"/>
            </a:endParaRPr>
          </a:p>
          <a:p>
            <a:r>
              <a:rPr lang="en-US" sz="1600" dirty="0">
                <a:effectLst/>
                <a:latin typeface="Calibri Light"/>
                <a:ea typeface="Times New Roman" panose="02020603050405020304" pitchFamily="18" charset="0"/>
                <a:cs typeface="Calibri Light"/>
              </a:rPr>
              <a:t>This </a:t>
            </a:r>
            <a:r>
              <a:rPr lang="en-US" sz="1600" dirty="0" err="1">
                <a:effectLst/>
                <a:latin typeface="Calibri Light"/>
                <a:ea typeface="Times New Roman" panose="02020603050405020304" pitchFamily="18" charset="0"/>
                <a:cs typeface="Calibri Light"/>
              </a:rPr>
              <a:t>healthline</a:t>
            </a:r>
            <a:r>
              <a:rPr lang="en-US" sz="1600" dirty="0">
                <a:effectLst/>
                <a:latin typeface="Calibri Light"/>
                <a:ea typeface="Times New Roman" panose="02020603050405020304" pitchFamily="18" charset="0"/>
                <a:cs typeface="Calibri Light"/>
              </a:rPr>
              <a:t> is a </a:t>
            </a:r>
            <a:r>
              <a:rPr lang="en-US" sz="1600" u="sng" dirty="0">
                <a:effectLst/>
                <a:latin typeface="Calibri Light"/>
                <a:ea typeface="Times New Roman" panose="02020603050405020304" pitchFamily="18" charset="0"/>
                <a:cs typeface="Calibri Light"/>
              </a:rPr>
              <a:t>free resource </a:t>
            </a:r>
            <a:r>
              <a:rPr lang="en-US" sz="1600" dirty="0">
                <a:effectLst/>
                <a:latin typeface="Calibri Light"/>
                <a:ea typeface="Times New Roman" panose="02020603050405020304" pitchFamily="18" charset="0"/>
                <a:cs typeface="Calibri Light"/>
              </a:rPr>
              <a:t>available to </a:t>
            </a:r>
            <a:r>
              <a:rPr lang="en-US" sz="1600" u="sng" dirty="0">
                <a:effectLst/>
                <a:latin typeface="Calibri Light"/>
                <a:ea typeface="Times New Roman" panose="02020603050405020304" pitchFamily="18" charset="0"/>
                <a:cs typeface="Calibri Light"/>
              </a:rPr>
              <a:t>all EEC-affiliated programs </a:t>
            </a:r>
            <a:r>
              <a:rPr lang="en-US" sz="1600" dirty="0">
                <a:effectLst/>
                <a:latin typeface="Calibri Light"/>
                <a:ea typeface="Times New Roman" panose="02020603050405020304" pitchFamily="18" charset="0"/>
                <a:cs typeface="Calibri Light"/>
              </a:rPr>
              <a:t>in both English and Spanish. It is supported by public health experts with deep understanding of COVID data and research. While Neighborhood Villages continues to be a resource for all questions related to logistics of the testing program itself, </a:t>
            </a:r>
            <a:r>
              <a:rPr lang="en-US" sz="1600" dirty="0">
                <a:latin typeface="Calibri Light"/>
                <a:cs typeface="Calibri Light"/>
              </a:rPr>
              <a:t>the public health experts with the EEC Healthline will now answer questions related to public health and the guidelines.</a:t>
            </a:r>
          </a:p>
          <a:p>
            <a:pPr marL="0" marR="0">
              <a:spcBef>
                <a:spcPts val="0"/>
              </a:spcBef>
              <a:spcAft>
                <a:spcPts val="0"/>
              </a:spcAft>
            </a:pPr>
            <a:endParaRPr lang="en-US" sz="16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0" marR="0">
              <a:spcBef>
                <a:spcPts val="0"/>
              </a:spcBef>
              <a:spcAft>
                <a:spcPts val="0"/>
              </a:spcAft>
            </a:pPr>
            <a:r>
              <a:rPr lang="en-US" sz="1600" dirty="0">
                <a:solidFill>
                  <a:srgbClr val="000000"/>
                </a:solidFill>
                <a:effectLst/>
                <a:latin typeface="Calibri Light"/>
                <a:ea typeface="Times New Roman" panose="02020603050405020304" pitchFamily="18" charset="0"/>
                <a:cs typeface="Calibri Light"/>
              </a:rPr>
              <a:t>Effective February </a:t>
            </a:r>
            <a:r>
              <a:rPr lang="en-US" sz="1600" dirty="0">
                <a:solidFill>
                  <a:srgbClr val="000000"/>
                </a:solidFill>
                <a:latin typeface="Calibri Light"/>
                <a:ea typeface="Times New Roman" panose="02020603050405020304" pitchFamily="18" charset="0"/>
                <a:cs typeface="Calibri Light"/>
              </a:rPr>
              <a:t>21st</a:t>
            </a:r>
            <a:r>
              <a:rPr lang="en-US" sz="1600" dirty="0">
                <a:solidFill>
                  <a:srgbClr val="000000"/>
                </a:solidFill>
                <a:effectLst/>
                <a:latin typeface="Calibri Light"/>
                <a:ea typeface="Times New Roman" panose="02020603050405020304" pitchFamily="18" charset="0"/>
                <a:cs typeface="Calibri Light"/>
              </a:rPr>
              <a:t>, programs can call or email the helpline with any questions at </a:t>
            </a:r>
            <a:r>
              <a:rPr lang="en-US" sz="1600" b="1" dirty="0">
                <a:solidFill>
                  <a:srgbClr val="000000"/>
                </a:solidFill>
                <a:effectLst/>
                <a:latin typeface="Calibri Light"/>
                <a:ea typeface="Times New Roman" panose="02020603050405020304" pitchFamily="18" charset="0"/>
                <a:cs typeface="Calibri Light"/>
              </a:rPr>
              <a:t>857-488-4418</a:t>
            </a:r>
            <a:r>
              <a:rPr lang="en-US" sz="1600" dirty="0">
                <a:solidFill>
                  <a:srgbClr val="000000"/>
                </a:solidFill>
                <a:effectLst/>
                <a:latin typeface="Calibri Light"/>
                <a:ea typeface="Times New Roman" panose="02020603050405020304" pitchFamily="18" charset="0"/>
                <a:cs typeface="Calibri Light"/>
              </a:rPr>
              <a:t> or </a:t>
            </a:r>
            <a:r>
              <a:rPr lang="en-US" sz="1600" b="1" u="sng" dirty="0" err="1">
                <a:solidFill>
                  <a:srgbClr val="0000FF"/>
                </a:solidFill>
                <a:effectLst/>
                <a:latin typeface="Calibri Light"/>
                <a:ea typeface="Times New Roman" panose="02020603050405020304" pitchFamily="18" charset="0"/>
                <a:cs typeface="Calibri Light"/>
                <a:hlinkClick r:id="rId4"/>
              </a:rPr>
              <a:t>EEChealthline@primary.health</a:t>
            </a:r>
            <a:r>
              <a:rPr lang="en-US" sz="1600" dirty="0">
                <a:solidFill>
                  <a:srgbClr val="000000"/>
                </a:solidFill>
                <a:effectLst/>
                <a:latin typeface="Calibri Light"/>
                <a:ea typeface="Times New Roman" panose="02020603050405020304" pitchFamily="18" charset="0"/>
                <a:cs typeface="Calibri Light"/>
              </a:rPr>
              <a:t>. </a:t>
            </a:r>
            <a:endParaRPr lang="en-US" sz="1600" dirty="0">
              <a:effectLst/>
              <a:latin typeface="Calibri Light"/>
              <a:ea typeface="Times New Roman" panose="02020603050405020304" pitchFamily="18" charset="0"/>
              <a:cs typeface="Calibri Light"/>
            </a:endParaRPr>
          </a:p>
          <a:p>
            <a:pPr marL="0" marR="0">
              <a:spcBef>
                <a:spcPts val="0"/>
              </a:spcBef>
              <a:spcAft>
                <a:spcPts val="0"/>
              </a:spcAft>
            </a:pPr>
            <a:endParaRPr lang="en-US" sz="1600" dirty="0">
              <a:solidFill>
                <a:srgbClr val="000000"/>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0" marR="0">
              <a:spcBef>
                <a:spcPts val="0"/>
              </a:spcBef>
              <a:spcAft>
                <a:spcPts val="0"/>
              </a:spcAft>
            </a:pPr>
            <a:r>
              <a:rPr lang="en-US" sz="1600" dirty="0">
                <a:solidFill>
                  <a:srgbClr val="000000"/>
                </a:solidFill>
                <a:latin typeface="Calibri Light"/>
                <a:ea typeface="Times New Roman" panose="02020603050405020304" pitchFamily="18" charset="0"/>
                <a:cs typeface="Calibri Light"/>
              </a:rPr>
              <a:t>Examples of “When to Call EEC Healthline:”</a:t>
            </a:r>
          </a:p>
          <a:p>
            <a:pPr marL="0" marR="0">
              <a:spcBef>
                <a:spcPts val="0"/>
              </a:spcBef>
              <a:spcAft>
                <a:spcPts val="0"/>
              </a:spcAft>
            </a:pPr>
            <a:endParaRPr lang="en-US" sz="1600" dirty="0">
              <a:solidFill>
                <a:srgbClr val="000000"/>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285750" marR="0" indent="-285750">
              <a:spcBef>
                <a:spcPts val="0"/>
              </a:spcBef>
              <a:spcAft>
                <a:spcPts val="0"/>
              </a:spcAft>
              <a:buFont typeface="Wingdings" panose="05000000000000000000" pitchFamily="2" charset="2"/>
              <a:buChar char="Ø"/>
            </a:pPr>
            <a:r>
              <a:rPr lang="en-US" sz="1600" dirty="0">
                <a:solidFill>
                  <a:srgbClr val="000000"/>
                </a:solidFill>
                <a:latin typeface="Calibri Light"/>
                <a:ea typeface="Times New Roman" panose="02020603050405020304" pitchFamily="18" charset="0"/>
                <a:cs typeface="Calibri Light"/>
              </a:rPr>
              <a:t>Clarification on COVID-19 testing protocols (i.e. when to begin testing for a COVID-19 exposed individual who is asymptomatic.)</a:t>
            </a:r>
          </a:p>
          <a:p>
            <a:pPr marL="285750" marR="0" indent="-285750">
              <a:spcBef>
                <a:spcPts val="0"/>
              </a:spcBef>
              <a:spcAft>
                <a:spcPts val="0"/>
              </a:spcAft>
              <a:buFont typeface="Wingdings" panose="05000000000000000000" pitchFamily="2" charset="2"/>
              <a:buChar char="Ø"/>
            </a:pPr>
            <a:r>
              <a:rPr lang="en-US" sz="1600" dirty="0">
                <a:solidFill>
                  <a:srgbClr val="000000"/>
                </a:solidFill>
                <a:effectLst/>
                <a:latin typeface="Calibri Light"/>
                <a:ea typeface="Times New Roman" panose="02020603050405020304" pitchFamily="18" charset="0"/>
                <a:cs typeface="Calibri Light"/>
              </a:rPr>
              <a:t>Clinical consultation for a COVID-19 positive and/or symptomatic case who has attended the program while infectious.</a:t>
            </a:r>
          </a:p>
          <a:p>
            <a:pPr marL="285750" marR="0" indent="-285750">
              <a:spcBef>
                <a:spcPts val="0"/>
              </a:spcBef>
              <a:spcAft>
                <a:spcPts val="0"/>
              </a:spcAft>
              <a:buFont typeface="Wingdings" panose="05000000000000000000" pitchFamily="2" charset="2"/>
              <a:buChar char="Ø"/>
            </a:pPr>
            <a:r>
              <a:rPr lang="en-US" sz="1600" dirty="0">
                <a:solidFill>
                  <a:srgbClr val="000000"/>
                </a:solidFill>
                <a:effectLst/>
                <a:latin typeface="Calibri Light"/>
                <a:ea typeface="Times New Roman" panose="02020603050405020304" pitchFamily="18" charset="0"/>
                <a:cs typeface="Calibri Light"/>
              </a:rPr>
              <a:t>Technical assistance for an EEC program looking to develop or modify their infection control policies for families and staff/educators.</a:t>
            </a:r>
            <a:endParaRPr lang="en-US" sz="1600" dirty="0">
              <a:effectLst/>
              <a:latin typeface="Calibri Light"/>
              <a:ea typeface="Times New Roman" panose="02020603050405020304" pitchFamily="18" charset="0"/>
              <a:cs typeface="Calibri Light"/>
            </a:endParaRPr>
          </a:p>
          <a:p>
            <a:endParaRPr lang="en-US" sz="1600" dirty="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E9355848-A82C-474F-91BF-2D65CC71D7AD}"/>
              </a:ext>
            </a:extLst>
          </p:cNvPr>
          <p:cNvSpPr txBox="1"/>
          <p:nvPr/>
        </p:nvSpPr>
        <p:spPr>
          <a:xfrm>
            <a:off x="7210424" y="0"/>
            <a:ext cx="1855539" cy="369332"/>
          </a:xfrm>
          <a:prstGeom prst="rect">
            <a:avLst/>
          </a:prstGeom>
          <a:solidFill>
            <a:srgbClr val="FFFF00"/>
          </a:solidFill>
        </p:spPr>
        <p:txBody>
          <a:bodyPr wrap="square" rtlCol="0">
            <a:spAutoFit/>
          </a:bodyPr>
          <a:lstStyle/>
          <a:p>
            <a:pPr algn="ctr"/>
            <a:r>
              <a:rPr lang="en-US">
                <a:latin typeface="Calibri Light" panose="020F0302020204030204" pitchFamily="34" charset="0"/>
                <a:cs typeface="Calibri Light" panose="020F0302020204030204" pitchFamily="34" charset="0"/>
              </a:rPr>
              <a:t>NEW</a:t>
            </a:r>
          </a:p>
        </p:txBody>
      </p:sp>
    </p:spTree>
    <p:extLst>
      <p:ext uri="{BB962C8B-B14F-4D97-AF65-F5344CB8AC3E}">
        <p14:creationId xmlns:p14="http://schemas.microsoft.com/office/powerpoint/2010/main" val="2244858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858B7-B463-4524-9E55-FFF3C0DC70E3}"/>
              </a:ext>
            </a:extLst>
          </p:cNvPr>
          <p:cNvSpPr>
            <a:spLocks noGrp="1"/>
          </p:cNvSpPr>
          <p:nvPr>
            <p:ph type="title"/>
          </p:nvPr>
        </p:nvSpPr>
        <p:spPr>
          <a:xfrm>
            <a:off x="126662" y="193497"/>
            <a:ext cx="7584674" cy="722243"/>
          </a:xfrm>
        </p:spPr>
        <p:txBody>
          <a:bodyPr/>
          <a:lstStyle/>
          <a:p>
            <a:r>
              <a:rPr lang="en-US" b="0">
                <a:latin typeface="Calibri" panose="020F0502020204030204" pitchFamily="34" charset="0"/>
                <a:cs typeface="Calibri" panose="020F0502020204030204" pitchFamily="34" charset="0"/>
              </a:rPr>
              <a:t>Provider Inquiries &amp; Support</a:t>
            </a:r>
          </a:p>
        </p:txBody>
      </p:sp>
      <p:sp>
        <p:nvSpPr>
          <p:cNvPr id="3" name="Slide Number Placeholder 2">
            <a:extLst>
              <a:ext uri="{FF2B5EF4-FFF2-40B4-BE49-F238E27FC236}">
                <a16:creationId xmlns:a16="http://schemas.microsoft.com/office/drawing/2014/main" id="{DAE66FA3-8A8D-4C83-B335-59BC3000B1B3}"/>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9</a:t>
            </a:fld>
            <a:endParaRPr lang="en-US">
              <a:solidFill>
                <a:srgbClr val="000000"/>
              </a:solidFill>
            </a:endParaRPr>
          </a:p>
        </p:txBody>
      </p:sp>
      <p:sp>
        <p:nvSpPr>
          <p:cNvPr id="4" name="TextBox 3">
            <a:extLst>
              <a:ext uri="{FF2B5EF4-FFF2-40B4-BE49-F238E27FC236}">
                <a16:creationId xmlns:a16="http://schemas.microsoft.com/office/drawing/2014/main" id="{27ACB831-3E20-4CE5-A093-FA86822A196A}"/>
              </a:ext>
            </a:extLst>
          </p:cNvPr>
          <p:cNvSpPr txBox="1"/>
          <p:nvPr/>
        </p:nvSpPr>
        <p:spPr>
          <a:xfrm>
            <a:off x="6229260" y="8831"/>
            <a:ext cx="2133904" cy="369332"/>
          </a:xfrm>
          <a:prstGeom prst="rect">
            <a:avLst/>
          </a:prstGeom>
          <a:solidFill>
            <a:srgbClr val="FFFF00"/>
          </a:solidFill>
        </p:spPr>
        <p:txBody>
          <a:bodyPr wrap="square" rtlCol="0">
            <a:spAutoFit/>
          </a:bodyPr>
          <a:lstStyle/>
          <a:p>
            <a:pPr algn="ctr"/>
            <a:r>
              <a:rPr lang="en-US">
                <a:latin typeface="Calibri Light" panose="020F0302020204030204" pitchFamily="34" charset="0"/>
                <a:cs typeface="Calibri Light" panose="020F0302020204030204" pitchFamily="34" charset="0"/>
              </a:rPr>
              <a:t>NEW</a:t>
            </a:r>
          </a:p>
        </p:txBody>
      </p:sp>
      <p:sp>
        <p:nvSpPr>
          <p:cNvPr id="5" name="TextBox 4">
            <a:extLst>
              <a:ext uri="{FF2B5EF4-FFF2-40B4-BE49-F238E27FC236}">
                <a16:creationId xmlns:a16="http://schemas.microsoft.com/office/drawing/2014/main" id="{51DB667D-DFD0-4F39-923D-4A61DABFBD57}"/>
              </a:ext>
            </a:extLst>
          </p:cNvPr>
          <p:cNvSpPr txBox="1"/>
          <p:nvPr/>
        </p:nvSpPr>
        <p:spPr>
          <a:xfrm>
            <a:off x="126662" y="1221540"/>
            <a:ext cx="8751872" cy="553998"/>
          </a:xfrm>
          <a:prstGeom prst="rect">
            <a:avLst/>
          </a:prstGeom>
          <a:noFill/>
        </p:spPr>
        <p:txBody>
          <a:bodyPr wrap="square" rtlCol="0">
            <a:spAutoFit/>
          </a:bodyPr>
          <a:lstStyle/>
          <a:p>
            <a:r>
              <a:rPr lang="en-US" sz="1500" i="1">
                <a:latin typeface="Calibri Light" panose="020F0302020204030204" pitchFamily="34" charset="0"/>
                <a:cs typeface="Calibri Light" panose="020F0302020204030204" pitchFamily="34" charset="0"/>
              </a:rPr>
              <a:t>Depending upon the nature (purpose) of a provider’s inquiry, EEC offers the following resources for support and navigation:</a:t>
            </a:r>
          </a:p>
        </p:txBody>
      </p:sp>
      <p:graphicFrame>
        <p:nvGraphicFramePr>
          <p:cNvPr id="6" name="Table 7">
            <a:extLst>
              <a:ext uri="{FF2B5EF4-FFF2-40B4-BE49-F238E27FC236}">
                <a16:creationId xmlns:a16="http://schemas.microsoft.com/office/drawing/2014/main" id="{A6B59532-A1ED-4DB6-882B-560B601EE717}"/>
              </a:ext>
            </a:extLst>
          </p:cNvPr>
          <p:cNvGraphicFramePr>
            <a:graphicFrameLocks noGrp="1"/>
          </p:cNvGraphicFramePr>
          <p:nvPr>
            <p:extLst>
              <p:ext uri="{D42A27DB-BD31-4B8C-83A1-F6EECF244321}">
                <p14:modId xmlns:p14="http://schemas.microsoft.com/office/powerpoint/2010/main" val="2638644030"/>
              </p:ext>
            </p:extLst>
          </p:nvPr>
        </p:nvGraphicFramePr>
        <p:xfrm>
          <a:off x="154004" y="1904535"/>
          <a:ext cx="8835992" cy="3937000"/>
        </p:xfrm>
        <a:graphic>
          <a:graphicData uri="http://schemas.openxmlformats.org/drawingml/2006/table">
            <a:tbl>
              <a:tblPr firstRow="1" bandRow="1">
                <a:tableStyleId>{5C22544A-7EE6-4342-B048-85BDC9FD1C3A}</a:tableStyleId>
              </a:tblPr>
              <a:tblGrid>
                <a:gridCol w="1953929">
                  <a:extLst>
                    <a:ext uri="{9D8B030D-6E8A-4147-A177-3AD203B41FA5}">
                      <a16:colId xmlns:a16="http://schemas.microsoft.com/office/drawing/2014/main" val="879227866"/>
                    </a:ext>
                  </a:extLst>
                </a:gridCol>
                <a:gridCol w="2030930">
                  <a:extLst>
                    <a:ext uri="{9D8B030D-6E8A-4147-A177-3AD203B41FA5}">
                      <a16:colId xmlns:a16="http://schemas.microsoft.com/office/drawing/2014/main" val="2141655851"/>
                    </a:ext>
                  </a:extLst>
                </a:gridCol>
                <a:gridCol w="2642135">
                  <a:extLst>
                    <a:ext uri="{9D8B030D-6E8A-4147-A177-3AD203B41FA5}">
                      <a16:colId xmlns:a16="http://schemas.microsoft.com/office/drawing/2014/main" val="1200492518"/>
                    </a:ext>
                  </a:extLst>
                </a:gridCol>
                <a:gridCol w="2208998">
                  <a:extLst>
                    <a:ext uri="{9D8B030D-6E8A-4147-A177-3AD203B41FA5}">
                      <a16:colId xmlns:a16="http://schemas.microsoft.com/office/drawing/2014/main" val="2958165991"/>
                    </a:ext>
                  </a:extLst>
                </a:gridCol>
              </a:tblGrid>
              <a:tr h="370840">
                <a:tc>
                  <a:txBody>
                    <a:bodyPr/>
                    <a:lstStyle/>
                    <a:p>
                      <a:r>
                        <a:rPr lang="en-US" sz="1400">
                          <a:latin typeface="Calibri Light" panose="020F0302020204030204" pitchFamily="34" charset="0"/>
                          <a:cs typeface="Calibri Light" panose="020F0302020204030204" pitchFamily="34" charset="0"/>
                        </a:rPr>
                        <a:t>Agency</a:t>
                      </a:r>
                    </a:p>
                  </a:txBody>
                  <a:tcPr/>
                </a:tc>
                <a:tc>
                  <a:txBody>
                    <a:bodyPr/>
                    <a:lstStyle/>
                    <a:p>
                      <a:r>
                        <a:rPr lang="en-US" sz="1400">
                          <a:latin typeface="Calibri Light" panose="020F0302020204030204" pitchFamily="34" charset="0"/>
                          <a:cs typeface="Calibri Light" panose="020F0302020204030204" pitchFamily="34" charset="0"/>
                        </a:rPr>
                        <a:t>Purpose of Inquiry</a:t>
                      </a:r>
                    </a:p>
                  </a:txBody>
                  <a:tcPr/>
                </a:tc>
                <a:tc>
                  <a:txBody>
                    <a:bodyPr/>
                    <a:lstStyle/>
                    <a:p>
                      <a:r>
                        <a:rPr lang="en-US" sz="1400">
                          <a:latin typeface="Calibri Light" panose="020F0302020204030204" pitchFamily="34" charset="0"/>
                          <a:cs typeface="Calibri Light" panose="020F0302020204030204" pitchFamily="34" charset="0"/>
                        </a:rPr>
                        <a:t>Email</a:t>
                      </a:r>
                    </a:p>
                  </a:txBody>
                  <a:tcPr/>
                </a:tc>
                <a:tc>
                  <a:txBody>
                    <a:bodyPr/>
                    <a:lstStyle/>
                    <a:p>
                      <a:r>
                        <a:rPr lang="en-US" sz="1400">
                          <a:latin typeface="Calibri Light" panose="020F0302020204030204" pitchFamily="34" charset="0"/>
                          <a:cs typeface="Calibri Light" panose="020F0302020204030204" pitchFamily="34" charset="0"/>
                        </a:rPr>
                        <a:t>Phone</a:t>
                      </a:r>
                    </a:p>
                  </a:txBody>
                  <a:tcPr/>
                </a:tc>
                <a:extLst>
                  <a:ext uri="{0D108BD9-81ED-4DB2-BD59-A6C34878D82A}">
                    <a16:rowId xmlns:a16="http://schemas.microsoft.com/office/drawing/2014/main" val="1545559533"/>
                  </a:ext>
                </a:extLst>
              </a:tr>
              <a:tr h="370840">
                <a:tc>
                  <a:txBody>
                    <a:bodyPr/>
                    <a:lstStyle/>
                    <a:p>
                      <a:r>
                        <a:rPr lang="en-US" sz="1400">
                          <a:latin typeface="Calibri Light" panose="020F0302020204030204" pitchFamily="34" charset="0"/>
                          <a:cs typeface="Calibri Light" panose="020F0302020204030204" pitchFamily="34" charset="0"/>
                        </a:rPr>
                        <a:t>Department of Early Education &amp; Care</a:t>
                      </a:r>
                    </a:p>
                  </a:txBody>
                  <a:tcPr/>
                </a:tc>
                <a:tc>
                  <a:txBody>
                    <a:bodyPr/>
                    <a:lstStyle/>
                    <a:p>
                      <a:r>
                        <a:rPr lang="en-US" sz="1400">
                          <a:latin typeface="Calibri Light" panose="020F0302020204030204" pitchFamily="34" charset="0"/>
                          <a:cs typeface="Calibri Light" panose="020F0302020204030204" pitchFamily="34" charset="0"/>
                        </a:rPr>
                        <a:t>EEC regulatory questions, support with reopening &amp; navigation of services </a:t>
                      </a:r>
                    </a:p>
                  </a:txBody>
                  <a:tcPr/>
                </a:tc>
                <a:tc>
                  <a:txBody>
                    <a:bodyPr/>
                    <a:lstStyle/>
                    <a:p>
                      <a:r>
                        <a:rPr lang="en-US" sz="1400">
                          <a:latin typeface="Calibri Light" panose="020F0302020204030204" pitchFamily="34" charset="0"/>
                          <a:cs typeface="Calibri Light" panose="020F0302020204030204" pitchFamily="34" charset="0"/>
                          <a:hlinkClick r:id="rId3"/>
                        </a:rPr>
                        <a:t>Office.Commissioners@mass.gov</a:t>
                      </a:r>
                      <a:r>
                        <a:rPr lang="en-US" sz="1400">
                          <a:latin typeface="Calibri Light" panose="020F0302020204030204" pitchFamily="34" charset="0"/>
                          <a:cs typeface="Calibri Light" panose="020F0302020204030204" pitchFamily="34" charset="0"/>
                        </a:rPr>
                        <a:t> </a:t>
                      </a:r>
                    </a:p>
                  </a:txBody>
                  <a:tcPr/>
                </a:tc>
                <a:tc>
                  <a:txBody>
                    <a:bodyPr/>
                    <a:lstStyle/>
                    <a:p>
                      <a:r>
                        <a:rPr lang="en-US" sz="1400">
                          <a:latin typeface="Calibri Light" panose="020F0302020204030204" pitchFamily="34" charset="0"/>
                          <a:cs typeface="Calibri Light" panose="020F0302020204030204" pitchFamily="34" charset="0"/>
                        </a:rPr>
                        <a:t>Contact your licensor or regional licensing office for support: </a:t>
                      </a:r>
                      <a:r>
                        <a:rPr lang="en-US" sz="1400">
                          <a:latin typeface="Calibri Light" panose="020F0302020204030204" pitchFamily="34" charset="0"/>
                          <a:cs typeface="Calibri Light" panose="020F0302020204030204" pitchFamily="34" charset="0"/>
                          <a:hlinkClick r:id="rId4"/>
                        </a:rPr>
                        <a:t>Locations | Mass.gov</a:t>
                      </a:r>
                      <a:endParaRPr lang="en-US" sz="140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492283259"/>
                  </a:ext>
                </a:extLst>
              </a:tr>
              <a:tr h="370840">
                <a:tc>
                  <a:txBody>
                    <a:bodyPr/>
                    <a:lstStyle/>
                    <a:p>
                      <a:r>
                        <a:rPr lang="en-US" sz="1400">
                          <a:latin typeface="Calibri Light" panose="020F0302020204030204" pitchFamily="34" charset="0"/>
                          <a:cs typeface="Calibri Light" panose="020F0302020204030204" pitchFamily="34" charset="0"/>
                        </a:rPr>
                        <a:t>Department of Public Health</a:t>
                      </a:r>
                    </a:p>
                  </a:txBody>
                  <a:tcPr/>
                </a:tc>
                <a:tc>
                  <a:txBody>
                    <a:bodyPr/>
                    <a:lstStyle/>
                    <a:p>
                      <a:r>
                        <a:rPr lang="en-US" sz="1400">
                          <a:latin typeface="Calibri Light" panose="020F0302020204030204" pitchFamily="34" charset="0"/>
                          <a:cs typeface="Calibri Light" panose="020F0302020204030204" pitchFamily="34" charset="0"/>
                        </a:rPr>
                        <a:t>Assistance with infectious disease response (including COVID-19.)</a:t>
                      </a:r>
                    </a:p>
                  </a:txBody>
                  <a:tcPr/>
                </a:tc>
                <a:tc>
                  <a:txBody>
                    <a:bodyPr/>
                    <a:lstStyle/>
                    <a:p>
                      <a:r>
                        <a:rPr lang="en-US" sz="1400">
                          <a:latin typeface="Calibri Light" panose="020F0302020204030204" pitchFamily="34" charset="0"/>
                          <a:cs typeface="Calibri Light" panose="020F0302020204030204" pitchFamily="34" charset="0"/>
                          <a:hlinkClick r:id="rId5"/>
                        </a:rPr>
                        <a:t>Childcare.Covid19@mass.gov</a:t>
                      </a:r>
                      <a:r>
                        <a:rPr lang="en-US" sz="1400">
                          <a:latin typeface="Calibri Light" panose="020F0302020204030204" pitchFamily="34" charset="0"/>
                          <a:cs typeface="Calibri Light" panose="020F0302020204030204" pitchFamily="34" charset="0"/>
                        </a:rPr>
                        <a:t> </a:t>
                      </a:r>
                    </a:p>
                  </a:txBody>
                  <a:tcPr/>
                </a:tc>
                <a:tc>
                  <a:txBody>
                    <a:bodyPr/>
                    <a:lstStyle/>
                    <a:p>
                      <a:r>
                        <a:rPr lang="en-US" sz="1400">
                          <a:latin typeface="Calibri Light" panose="020F0302020204030204" pitchFamily="34" charset="0"/>
                          <a:cs typeface="Calibri Light" panose="020F0302020204030204" pitchFamily="34" charset="0"/>
                        </a:rPr>
                        <a:t>Epidemiologist Line: 617-983-6800 (this line is operational 24/7)</a:t>
                      </a:r>
                    </a:p>
                  </a:txBody>
                  <a:tcPr/>
                </a:tc>
                <a:extLst>
                  <a:ext uri="{0D108BD9-81ED-4DB2-BD59-A6C34878D82A}">
                    <a16:rowId xmlns:a16="http://schemas.microsoft.com/office/drawing/2014/main" val="401923281"/>
                  </a:ext>
                </a:extLst>
              </a:tr>
              <a:tr h="370840">
                <a:tc>
                  <a:txBody>
                    <a:bodyPr/>
                    <a:lstStyle/>
                    <a:p>
                      <a:r>
                        <a:rPr lang="en-US" sz="1400">
                          <a:latin typeface="Calibri Light" panose="020F0302020204030204" pitchFamily="34" charset="0"/>
                          <a:cs typeface="Calibri Light" panose="020F0302020204030204" pitchFamily="34" charset="0"/>
                        </a:rPr>
                        <a:t>Neighborhood Villages</a:t>
                      </a:r>
                    </a:p>
                  </a:txBody>
                  <a:tcPr/>
                </a:tc>
                <a:tc>
                  <a:txBody>
                    <a:bodyPr/>
                    <a:lstStyle/>
                    <a:p>
                      <a:r>
                        <a:rPr lang="en-US" sz="1400">
                          <a:latin typeface="Calibri Light" panose="020F0302020204030204" pitchFamily="34" charset="0"/>
                          <a:cs typeface="Calibri Light" panose="020F0302020204030204" pitchFamily="34" charset="0"/>
                        </a:rPr>
                        <a:t>Logistics, ordering and administrative support with COVID-19 testing.</a:t>
                      </a:r>
                    </a:p>
                  </a:txBody>
                  <a:tcPr/>
                </a:tc>
                <a:tc>
                  <a:txBody>
                    <a:bodyPr/>
                    <a:lstStyle/>
                    <a:p>
                      <a:pPr algn="l"/>
                      <a:r>
                        <a:rPr lang="en-US" sz="1400" kern="1200">
                          <a:solidFill>
                            <a:schemeClr val="dk1"/>
                          </a:solidFill>
                          <a:latin typeface="Calibri Light" panose="020F0302020204030204" pitchFamily="34" charset="0"/>
                          <a:ea typeface="+mn-ea"/>
                          <a:cs typeface="Calibri Light" panose="020F0302020204030204" pitchFamily="34" charset="0"/>
                          <a:hlinkClick r:id="rId6"/>
                        </a:rPr>
                        <a:t>test@neighborhoodvillages.org</a:t>
                      </a:r>
                      <a:r>
                        <a:rPr lang="en-US" sz="1400" kern="1200">
                          <a:solidFill>
                            <a:schemeClr val="dk1"/>
                          </a:solidFill>
                          <a:latin typeface="Calibri Light" panose="020F0302020204030204" pitchFamily="34" charset="0"/>
                          <a:ea typeface="+mn-ea"/>
                          <a:cs typeface="Calibri Light" panose="020F0302020204030204" pitchFamily="34" charset="0"/>
                        </a:rPr>
                        <a:t> </a:t>
                      </a:r>
                    </a:p>
                    <a:p>
                      <a:endParaRPr lang="en-US" sz="1400">
                        <a:latin typeface="Calibri Light" panose="020F0302020204030204" pitchFamily="34" charset="0"/>
                        <a:cs typeface="Calibri Light" panose="020F0302020204030204" pitchFamily="34" charset="0"/>
                      </a:endParaRPr>
                    </a:p>
                  </a:txBody>
                  <a:tcPr/>
                </a:tc>
                <a:tc>
                  <a:txBody>
                    <a:bodyPr/>
                    <a:lstStyle/>
                    <a:p>
                      <a:r>
                        <a:rPr lang="en-US" sz="1400">
                          <a:latin typeface="Calibri Light" panose="020F0302020204030204" pitchFamily="34" charset="0"/>
                          <a:cs typeface="Calibri Light" panose="020F0302020204030204" pitchFamily="34" charset="0"/>
                        </a:rPr>
                        <a:t>English: 508-443-1065</a:t>
                      </a:r>
                    </a:p>
                    <a:p>
                      <a:r>
                        <a:rPr lang="en-US" sz="1400">
                          <a:latin typeface="Calibri Light" panose="020F0302020204030204" pitchFamily="34" charset="0"/>
                          <a:cs typeface="Calibri Light" panose="020F0302020204030204" pitchFamily="34" charset="0"/>
                        </a:rPr>
                        <a:t>Spanish: 617-336-8058</a:t>
                      </a:r>
                    </a:p>
                  </a:txBody>
                  <a:tcPr/>
                </a:tc>
                <a:extLst>
                  <a:ext uri="{0D108BD9-81ED-4DB2-BD59-A6C34878D82A}">
                    <a16:rowId xmlns:a16="http://schemas.microsoft.com/office/drawing/2014/main" val="838534952"/>
                  </a:ext>
                </a:extLst>
              </a:tr>
              <a:tr h="370840">
                <a:tc>
                  <a:txBody>
                    <a:bodyPr/>
                    <a:lstStyle/>
                    <a:p>
                      <a:r>
                        <a:rPr lang="en-US" sz="1400" dirty="0">
                          <a:latin typeface="Calibri Light" panose="020F0302020204030204" pitchFamily="34" charset="0"/>
                          <a:cs typeface="Calibri Light" panose="020F0302020204030204" pitchFamily="34" charset="0"/>
                        </a:rPr>
                        <a:t>EEC Healthline</a:t>
                      </a:r>
                    </a:p>
                  </a:txBody>
                  <a:tcPr/>
                </a:tc>
                <a:tc>
                  <a:txBody>
                    <a:bodyPr/>
                    <a:lstStyle/>
                    <a:p>
                      <a:r>
                        <a:rPr lang="en-US" sz="1400">
                          <a:latin typeface="Calibri Light" panose="020F0302020204030204" pitchFamily="34" charset="0"/>
                          <a:cs typeface="Calibri Light" panose="020F0302020204030204" pitchFamily="34" charset="0"/>
                        </a:rPr>
                        <a:t>Technical assistance and clinical consultation from public health experts on COVID-19 guidance, protocols and testing.</a:t>
                      </a:r>
                    </a:p>
                  </a:txBody>
                  <a:tcPr/>
                </a:tc>
                <a:tc>
                  <a:txBody>
                    <a:bodyPr/>
                    <a:lstStyle/>
                    <a:p>
                      <a:r>
                        <a:rPr lang="en-US" sz="1400" dirty="0" err="1">
                          <a:latin typeface="Calibri Light" panose="020F0302020204030204" pitchFamily="34" charset="0"/>
                          <a:cs typeface="Calibri Light" panose="020F0302020204030204" pitchFamily="34" charset="0"/>
                          <a:hlinkClick r:id="rId7"/>
                        </a:rPr>
                        <a:t>EEChealthline@primary.health</a:t>
                      </a:r>
                      <a:r>
                        <a:rPr lang="en-US" sz="1400" dirty="0">
                          <a:latin typeface="Calibri Light" panose="020F0302020204030204" pitchFamily="34" charset="0"/>
                          <a:cs typeface="Calibri Light" panose="020F0302020204030204" pitchFamily="34" charset="0"/>
                        </a:rPr>
                        <a:t> </a:t>
                      </a:r>
                    </a:p>
                  </a:txBody>
                  <a:tcPr/>
                </a:tc>
                <a:tc>
                  <a:txBody>
                    <a:bodyPr/>
                    <a:lstStyle/>
                    <a:p>
                      <a:r>
                        <a:rPr lang="en-US" sz="1400" dirty="0">
                          <a:latin typeface="Calibri Light" panose="020F0302020204030204" pitchFamily="34" charset="0"/>
                          <a:cs typeface="Calibri Light" panose="020F0302020204030204" pitchFamily="34" charset="0"/>
                        </a:rPr>
                        <a:t>857-488-4418</a:t>
                      </a:r>
                    </a:p>
                  </a:txBody>
                  <a:tcPr/>
                </a:tc>
                <a:extLst>
                  <a:ext uri="{0D108BD9-81ED-4DB2-BD59-A6C34878D82A}">
                    <a16:rowId xmlns:a16="http://schemas.microsoft.com/office/drawing/2014/main" val="1825989822"/>
                  </a:ext>
                </a:extLst>
              </a:tr>
            </a:tbl>
          </a:graphicData>
        </a:graphic>
      </p:graphicFrame>
      <p:sp>
        <p:nvSpPr>
          <p:cNvPr id="8" name="TextBox 7">
            <a:extLst>
              <a:ext uri="{FF2B5EF4-FFF2-40B4-BE49-F238E27FC236}">
                <a16:creationId xmlns:a16="http://schemas.microsoft.com/office/drawing/2014/main" id="{16D5B588-255A-4057-94EE-FB6F23EB4869}"/>
              </a:ext>
            </a:extLst>
          </p:cNvPr>
          <p:cNvSpPr txBox="1"/>
          <p:nvPr/>
        </p:nvSpPr>
        <p:spPr>
          <a:xfrm>
            <a:off x="0" y="5267128"/>
            <a:ext cx="1140431" cy="369332"/>
          </a:xfrm>
          <a:prstGeom prst="rect">
            <a:avLst/>
          </a:prstGeom>
          <a:solidFill>
            <a:srgbClr val="FFFF00"/>
          </a:solidFill>
        </p:spPr>
        <p:txBody>
          <a:bodyPr wrap="square" rtlCol="0">
            <a:spAutoFit/>
          </a:bodyPr>
          <a:lstStyle/>
          <a:p>
            <a:pPr algn="ctr"/>
            <a:r>
              <a:rPr lang="en-US">
                <a:latin typeface="Calibri Light" panose="020F0302020204030204" pitchFamily="34" charset="0"/>
                <a:cs typeface="Calibri Light" panose="020F0302020204030204" pitchFamily="34" charset="0"/>
              </a:rPr>
              <a:t>NEW</a:t>
            </a:r>
          </a:p>
        </p:txBody>
      </p:sp>
    </p:spTree>
    <p:extLst>
      <p:ext uri="{BB962C8B-B14F-4D97-AF65-F5344CB8AC3E}">
        <p14:creationId xmlns:p14="http://schemas.microsoft.com/office/powerpoint/2010/main" val="18451308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u.ClCP_sptxRjsy7F2E4C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AsFgKiZNvh.xY5oDl2mOe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AsFgKiZNvh.xY5oDl2mOe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20gjBCA1dSxY7BCOSFbkt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4RGjgtUESheJieGFcsjDR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JcJz.I5HV5WZA7bQTvYU7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0CDsDRzonwZl5uFqS.vsj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2.xml><?xml version="1.0" encoding="utf-8"?>
<a:theme xmlns:a="http://schemas.openxmlformats.org/drawingml/2006/main" name="1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3.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EEC4">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EC4" id="{DE7B5B6C-056D-4145-9F4D-23CABBE71A4C}" vid="{C02CD98F-6402-44A0-9AE3-AA498544253B}"/>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7ABE31071780243B2E68C5BEE851FF0" ma:contentTypeVersion="5" ma:contentTypeDescription="Create a new document." ma:contentTypeScope="" ma:versionID="ba1717a48077c1b98479db56b9d17bae">
  <xsd:schema xmlns:xsd="http://www.w3.org/2001/XMLSchema" xmlns:xs="http://www.w3.org/2001/XMLSchema" xmlns:p="http://schemas.microsoft.com/office/2006/metadata/properties" xmlns:ns3="6d1ab2f6-91f9-4f14-952a-3f3eb0d68341" xmlns:ns4="8f2fdac3-5421-455f-b4e4-df6141b3176a" targetNamespace="http://schemas.microsoft.com/office/2006/metadata/properties" ma:root="true" ma:fieldsID="f60b7a69e9e685678e478f8b961a5a9b" ns3:_="" ns4:_="">
    <xsd:import namespace="6d1ab2f6-91f9-4f14-952a-3f3eb0d68341"/>
    <xsd:import namespace="8f2fdac3-5421-455f-b4e4-df6141b3176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1ab2f6-91f9-4f14-952a-3f3eb0d683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2fdac3-5421-455f-b4e4-df6141b317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8f2fdac3-5421-455f-b4e4-df6141b3176a">
      <UserInfo>
        <DisplayName>Osta, David (EEC)</DisplayName>
        <AccountId>50</AccountId>
        <AccountType/>
      </UserInfo>
      <UserInfo>
        <DisplayName>Eppich, Andrew (EEC)</DisplayName>
        <AccountId>26</AccountId>
        <AccountType/>
      </UserInfo>
      <UserInfo>
        <DisplayName>Cole, Eli (EEC)</DisplayName>
        <AccountId>34</AccountId>
        <AccountType/>
      </UserInfo>
      <UserInfo>
        <DisplayName>Bowne, Jocelyn (EEC)</DisplayName>
        <AccountId>27</AccountId>
        <AccountType/>
      </UserInfo>
      <UserInfo>
        <DisplayName>Molina, Caitlin (EEC)</DisplayName>
        <AccountId>46</AccountId>
        <AccountType/>
      </UserInfo>
    </SharedWithUsers>
  </documentManagement>
</p:properties>
</file>

<file path=customXml/itemProps1.xml><?xml version="1.0" encoding="utf-8"?>
<ds:datastoreItem xmlns:ds="http://schemas.openxmlformats.org/officeDocument/2006/customXml" ds:itemID="{149767B2-8D12-47AE-BA8F-6C301FB1EC57}">
  <ds:schemaRefs>
    <ds:schemaRef ds:uri="http://schemas.microsoft.com/sharepoint/v3/contenttype/forms"/>
  </ds:schemaRefs>
</ds:datastoreItem>
</file>

<file path=customXml/itemProps2.xml><?xml version="1.0" encoding="utf-8"?>
<ds:datastoreItem xmlns:ds="http://schemas.openxmlformats.org/officeDocument/2006/customXml" ds:itemID="{A3AB3FD6-780B-4FEF-9824-34CD7B9CDFA5}">
  <ds:schemaRefs>
    <ds:schemaRef ds:uri="6d1ab2f6-91f9-4f14-952a-3f3eb0d68341"/>
    <ds:schemaRef ds:uri="8f2fdac3-5421-455f-b4e4-df6141b3176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D05DD2E-F843-4CCF-AC11-2588FD2F32AE}">
  <ds:schemaRefs>
    <ds:schemaRef ds:uri="6d1ab2f6-91f9-4f14-952a-3f3eb0d68341"/>
    <ds:schemaRef ds:uri="8f2fdac3-5421-455f-b4e4-df6141b3176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1199</TotalTime>
  <Words>6051</Words>
  <Application>Microsoft Office PowerPoint</Application>
  <PresentationFormat>On-screen Show (4:3)</PresentationFormat>
  <Paragraphs>400</Paragraphs>
  <Slides>33</Slides>
  <Notes>9</Notes>
  <HiddenSlides>0</HiddenSlides>
  <MMClips>0</MMClips>
  <ScaleCrop>false</ScaleCrop>
  <HeadingPairs>
    <vt:vector size="8" baseType="variant">
      <vt:variant>
        <vt:lpstr>Fonts Used</vt:lpstr>
      </vt:variant>
      <vt:variant>
        <vt:i4>9</vt:i4>
      </vt:variant>
      <vt:variant>
        <vt:lpstr>Theme</vt:lpstr>
      </vt:variant>
      <vt:variant>
        <vt:i4>5</vt:i4>
      </vt:variant>
      <vt:variant>
        <vt:lpstr>Embedded OLE Servers</vt:lpstr>
      </vt:variant>
      <vt:variant>
        <vt:i4>1</vt:i4>
      </vt:variant>
      <vt:variant>
        <vt:lpstr>Slide Titles</vt:lpstr>
      </vt:variant>
      <vt:variant>
        <vt:i4>33</vt:i4>
      </vt:variant>
    </vt:vector>
  </HeadingPairs>
  <TitlesOfParts>
    <vt:vector size="48" baseType="lpstr">
      <vt:lpstr>Arial</vt:lpstr>
      <vt:lpstr>Calibri</vt:lpstr>
      <vt:lpstr>Calibri Light</vt:lpstr>
      <vt:lpstr>Franklin Gothic Book</vt:lpstr>
      <vt:lpstr>Franklin Gothic Demi Cond</vt:lpstr>
      <vt:lpstr>Noto Sans VF</vt:lpstr>
      <vt:lpstr>Trebuchet MS</vt:lpstr>
      <vt:lpstr>Verdana</vt:lpstr>
      <vt:lpstr>Wingdings</vt:lpstr>
      <vt:lpstr>1_Blank EEC Template</vt:lpstr>
      <vt:lpstr>1_Blank EEC Template</vt:lpstr>
      <vt:lpstr>Blank EEC Template</vt:lpstr>
      <vt:lpstr>Blank EEC Template</vt:lpstr>
      <vt:lpstr>EEC4</vt:lpstr>
      <vt:lpstr>think-cell Slide</vt:lpstr>
      <vt:lpstr>COVID-19 Mitigation Protocols and Guidelines  for Child Care </vt:lpstr>
      <vt:lpstr>Introduction</vt:lpstr>
      <vt:lpstr>Letter to Child Care Programs &amp; Educators</vt:lpstr>
      <vt:lpstr>Purpose of the Protocols and Guidelines</vt:lpstr>
      <vt:lpstr>Summary of Changes, Effective 2/14/2022</vt:lpstr>
      <vt:lpstr>Summary of Changes, Effective 1/19/2022</vt:lpstr>
      <vt:lpstr>COVID-19 Reporting Requirements</vt:lpstr>
      <vt:lpstr>EEC Healthline: A Free Healthline Resource for EEC-Affiliated Programs</vt:lpstr>
      <vt:lpstr>Provider Inquiries &amp; Support</vt:lpstr>
      <vt:lpstr>Glossary</vt:lpstr>
      <vt:lpstr>Glossary, continued</vt:lpstr>
      <vt:lpstr>Expectations &amp; Utilization of the Protocols and Guidelines </vt:lpstr>
      <vt:lpstr>Mitigation Strategies to Prevent Forward Transmission of COVID-19</vt:lpstr>
      <vt:lpstr>EEC Guidance for COVID-19 Mitigation, Effective 5/29/21</vt:lpstr>
      <vt:lpstr>Suggested Strategies for the Response to COVID-19 in Early Education and Care Programs </vt:lpstr>
      <vt:lpstr>Suggested Strategies for the Response to COVID-19 in Early Education and Care Programs </vt:lpstr>
      <vt:lpstr>Suggested Strategies for the Response to COVID-19 in Early Education and Care Programs </vt:lpstr>
      <vt:lpstr>Suggested Strategies for the Response to COVID-19 in Early Education and Care Programs </vt:lpstr>
      <vt:lpstr>Mask Wearing </vt:lpstr>
      <vt:lpstr>EEC PPE Distribution</vt:lpstr>
      <vt:lpstr>Stable Groups and Cohorting</vt:lpstr>
      <vt:lpstr>Cohorting/Stable Group Methodology, Example</vt:lpstr>
      <vt:lpstr>PowerPoint Presentation</vt:lpstr>
      <vt:lpstr>Commonwealth Guidance for COVID-19 Symptom Management in Education Settings</vt:lpstr>
      <vt:lpstr>PowerPoint Presentation</vt:lpstr>
      <vt:lpstr>COVID-19 Vaccination</vt:lpstr>
      <vt:lpstr>COVID-19 Vaccine Quick Tips</vt:lpstr>
      <vt:lpstr>COVID-19 Vaccine for Children 5-11– Frequently Asked Questions</vt:lpstr>
      <vt:lpstr>Quarantine Exemption for Fully Vaccinated Persons</vt:lpstr>
      <vt:lpstr>COVID-19 Testing </vt:lpstr>
      <vt:lpstr>COVID-19 Testing-- Frequently Asked Questions</vt:lpstr>
      <vt:lpstr>COVID-19 Testing Access &amp; Availability </vt:lpstr>
      <vt:lpstr>Resources for Educating Teachers, Parents/Guardians, and Children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Commonwealth of Massachusetts Department of Early Education and Care</dc:title>
  <dc:creator>Eli Cole</dc:creator>
  <cp:lastModifiedBy>Premont, Catherine (EEC)</cp:lastModifiedBy>
  <cp:revision>17</cp:revision>
  <cp:lastPrinted>2021-05-11T23:01:20Z</cp:lastPrinted>
  <dcterms:created xsi:type="dcterms:W3CDTF">2020-11-01T19:59:08Z</dcterms:created>
  <dcterms:modified xsi:type="dcterms:W3CDTF">2022-02-18T18:23:29Z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0x010100D7ABE31071780243B2E68C5BEE851FF0</vt:lpwstr>
  </property>
</Properties>
</file>