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  <p:sldMasterId id="2147483678" r:id="rId2"/>
    <p:sldMasterId id="2147483687" r:id="rId3"/>
    <p:sldMasterId id="2147483699" r:id="rId4"/>
    <p:sldMasterId id="2147483712" r:id="rId5"/>
    <p:sldMasterId id="2147483717" r:id="rId6"/>
    <p:sldMasterId id="2147483722" r:id="rId7"/>
    <p:sldMasterId id="2147483727" r:id="rId8"/>
    <p:sldMasterId id="2147483733" r:id="rId9"/>
  </p:sldMasterIdLst>
  <p:notesMasterIdLst>
    <p:notesMasterId r:id="rId21"/>
  </p:notesMasterIdLst>
  <p:handoutMasterIdLst>
    <p:handoutMasterId r:id="rId22"/>
  </p:handoutMasterIdLst>
  <p:sldIdLst>
    <p:sldId id="438" r:id="rId10"/>
    <p:sldId id="455" r:id="rId11"/>
    <p:sldId id="541" r:id="rId12"/>
    <p:sldId id="537" r:id="rId13"/>
    <p:sldId id="529" r:id="rId14"/>
    <p:sldId id="535" r:id="rId15"/>
    <p:sldId id="533" r:id="rId16"/>
    <p:sldId id="538" r:id="rId17"/>
    <p:sldId id="539" r:id="rId18"/>
    <p:sldId id="540" r:id="rId19"/>
    <p:sldId id="53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09" algn="l" defTabSz="9143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1" algn="l" defTabSz="9143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12" algn="l" defTabSz="9143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CFF"/>
    <a:srgbClr val="27387E"/>
    <a:srgbClr val="4C5F27"/>
    <a:srgbClr val="6D8838"/>
    <a:srgbClr val="00269E"/>
    <a:srgbClr val="FFFF66"/>
    <a:srgbClr val="000099"/>
    <a:srgbClr val="FFFFCC"/>
    <a:srgbClr val="FF944B"/>
    <a:srgbClr val="AB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122" autoAdjust="0"/>
  </p:normalViewPr>
  <p:slideViewPr>
    <p:cSldViewPr snapToGrid="0">
      <p:cViewPr varScale="1">
        <p:scale>
          <a:sx n="109" d="100"/>
          <a:sy n="109" d="100"/>
        </p:scale>
        <p:origin x="1740" y="114"/>
      </p:cViewPr>
      <p:guideLst>
        <p:guide orient="horz" pos="216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notesViewPr>
    <p:cSldViewPr snapToGrid="0">
      <p:cViewPr varScale="1">
        <p:scale>
          <a:sx n="68" d="100"/>
          <a:sy n="68" d="100"/>
        </p:scale>
        <p:origin x="-3306" y="-12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4" y="3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0" tIns="45696" rIns="91390" bIns="4569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4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0" tIns="45696" rIns="91390" bIns="456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E112F1-4A45-43B9-BB85-63530C6FFA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813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t" anchorCtr="0" compatLnSpc="1">
            <a:prstTxWarp prst="textNoShape">
              <a:avLst/>
            </a:prstTxWarp>
          </a:bodyPr>
          <a:lstStyle>
            <a:lvl1pPr defTabSz="929876">
              <a:defRPr sz="1200"/>
            </a:lvl1pPr>
          </a:lstStyle>
          <a:p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4" y="3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t" anchorCtr="0" compatLnSpc="1">
            <a:prstTxWarp prst="textNoShape">
              <a:avLst/>
            </a:prstTxWarp>
          </a:bodyPr>
          <a:lstStyle>
            <a:lvl1pPr algn="r" defTabSz="929876">
              <a:defRPr sz="1200"/>
            </a:lvl1pPr>
          </a:lstStyle>
          <a:p>
            <a:endParaRPr lang="en-US" alt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0" y="4415793"/>
            <a:ext cx="5607684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b" anchorCtr="0" compatLnSpc="1">
            <a:prstTxWarp prst="textNoShape">
              <a:avLst/>
            </a:prstTxWarp>
          </a:bodyPr>
          <a:lstStyle>
            <a:lvl1pPr defTabSz="929876">
              <a:defRPr sz="1200"/>
            </a:lvl1pPr>
          </a:lstStyle>
          <a:p>
            <a:endParaRPr lang="en-US" alt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4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b" anchorCtr="0" compatLnSpc="1">
            <a:prstTxWarp prst="textNoShape">
              <a:avLst/>
            </a:prstTxWarp>
          </a:bodyPr>
          <a:lstStyle>
            <a:lvl1pPr algn="r" defTabSz="929876">
              <a:defRPr sz="1200"/>
            </a:lvl1pPr>
          </a:lstStyle>
          <a:p>
            <a:fld id="{598F580E-CA0A-4FFE-90EC-00961EC1CE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92163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0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5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0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520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846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19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475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473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53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440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07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47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826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319777" y="3752850"/>
            <a:ext cx="59436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/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6993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56631" y="1798017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 sz="2800" i="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0" y="6446002"/>
            <a:ext cx="91440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r>
              <a:rPr lang="en-US" sz="800" baseline="0" dirty="0"/>
              <a:t>For Policy Development Purposes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67577" y="3864254"/>
            <a:ext cx="45720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TO ADD ISSUE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67577" y="4381499"/>
            <a:ext cx="45720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 (e.g. June 30, 2017)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737059"/>
            <a:ext cx="8686800" cy="457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8701" y="1279858"/>
            <a:ext cx="86868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lIns="91430" tIns="457152" rIns="91430" bIns="457152" anchor="ctr" anchorCtr="0"/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46422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501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1" y="1939159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886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0650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94102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4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303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12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lIns="91430" tIns="45716" rIns="91430" bIns="45716"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25B1E92-C86F-4366-A76D-C56061497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18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A5B293D-BD75-4149-8A94-68671463D91E}" type="slidenum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88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2277074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319777" y="3752850"/>
            <a:ext cx="59436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6993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56631" y="1798017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 sz="2800" i="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543300" y="6446002"/>
            <a:ext cx="2057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000000"/>
                </a:solidFill>
              </a:rPr>
              <a:t>For Policy Development Purposes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67577" y="3864254"/>
            <a:ext cx="45720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TO ADD ISSUE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67577" y="4381499"/>
            <a:ext cx="45720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 (e.g. June 30, 2017)</a:t>
            </a:r>
          </a:p>
        </p:txBody>
      </p:sp>
    </p:spTree>
    <p:extLst>
      <p:ext uri="{BB962C8B-B14F-4D97-AF65-F5344CB8AC3E}">
        <p14:creationId xmlns:p14="http://schemas.microsoft.com/office/powerpoint/2010/main" val="38313479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585992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40765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8"/>
          </p:nvPr>
        </p:nvSpPr>
        <p:spPr>
          <a:xfrm>
            <a:off x="4648301" y="1290463"/>
            <a:ext cx="425196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783561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8"/>
          </p:nvPr>
        </p:nvSpPr>
        <p:spPr>
          <a:xfrm>
            <a:off x="4648301" y="1290463"/>
            <a:ext cx="425196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621643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228701" y="29943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/>
          </p:nvPr>
        </p:nvSpPr>
        <p:spPr>
          <a:xfrm>
            <a:off x="228701" y="47088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2790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228701" y="29943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/>
          </p:nvPr>
        </p:nvSpPr>
        <p:spPr>
          <a:xfrm>
            <a:off x="228701" y="47088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830119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4"/>
          </p:nvPr>
        </p:nvSpPr>
        <p:spPr>
          <a:xfrm>
            <a:off x="228702" y="3850784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/>
          </p:nvPr>
        </p:nvSpPr>
        <p:spPr>
          <a:xfrm>
            <a:off x="4648301" y="3850784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6"/>
          </p:nvPr>
        </p:nvSpPr>
        <p:spPr>
          <a:xfrm>
            <a:off x="4648301" y="1290463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380563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4"/>
          </p:nvPr>
        </p:nvSpPr>
        <p:spPr>
          <a:xfrm>
            <a:off x="228702" y="3850784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/>
          </p:nvPr>
        </p:nvSpPr>
        <p:spPr>
          <a:xfrm>
            <a:off x="4648301" y="3850784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6"/>
          </p:nvPr>
        </p:nvSpPr>
        <p:spPr>
          <a:xfrm>
            <a:off x="4648301" y="1290463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765440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737059"/>
            <a:ext cx="8686800" cy="457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8701" y="1279858"/>
            <a:ext cx="86868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lIns="91430" tIns="457152" rIns="91430" bIns="457152" anchor="ctr" anchorCtr="0"/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67520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239152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00479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61" y="468569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5" y="365128"/>
            <a:ext cx="1435939" cy="24933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1000" dirty="0">
                <a:solidFill>
                  <a:srgbClr val="14558F"/>
                </a:solidFill>
                <a:latin typeface="Arial"/>
              </a:rPr>
              <a:t>Private &amp; Confidential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991055"/>
            <a:ext cx="6858001" cy="2522536"/>
          </a:xfrm>
          <a:noFill/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602039"/>
            <a:ext cx="6858001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4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924"/>
            <a:ext cx="6903033" cy="54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sz="1000" i="1" dirty="0">
                <a:solidFill>
                  <a:srgbClr val="F2F2F2"/>
                </a:solidFill>
                <a:latin typeface="Arial"/>
              </a:rPr>
              <a:t>EOT</a:t>
            </a:r>
            <a:r>
              <a:rPr lang="en-US" sz="1000" i="1" dirty="0">
                <a:solidFill>
                  <a:srgbClr val="F2F2F2"/>
                </a:solidFill>
                <a:latin typeface="Arial"/>
              </a:rPr>
              <a:t>S</a:t>
            </a:r>
            <a:r>
              <a:rPr sz="1000" i="1" dirty="0">
                <a:solidFill>
                  <a:srgbClr val="F2F2F2"/>
                </a:solidFill>
                <a:latin typeface="Arial"/>
              </a:rPr>
              <a:t>S Mission: </a:t>
            </a:r>
            <a:r>
              <a:rPr lang="en-US" sz="1000" i="1" dirty="0">
                <a:solidFill>
                  <a:srgbClr val="F2F2F2"/>
                </a:solidFill>
                <a:latin typeface="Arial"/>
              </a:rPr>
              <a:t>To provide secure and quality digital information, services, and tools to constituents and service providers when and where they need them.</a:t>
            </a:r>
            <a:endParaRPr sz="1000" i="1" dirty="0">
              <a:solidFill>
                <a:srgbClr val="F2F2F2"/>
              </a:solidFill>
              <a:latin typeface="Arial"/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3001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1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5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061105" y="365128"/>
            <a:ext cx="1435939" cy="24933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1000" dirty="0">
                <a:solidFill>
                  <a:srgbClr val="14558F"/>
                </a:solidFill>
                <a:latin typeface="Arial"/>
              </a:rPr>
              <a:t>Private &amp; Confidential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657350" y="3519337"/>
            <a:ext cx="6858001" cy="64922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7350" y="4222615"/>
            <a:ext cx="6858001" cy="88078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2"/>
            <a:ext cx="9144001" cy="5405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11436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090"/>
            <a:ext cx="6903033" cy="5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lang="en-US" sz="1000" dirty="0">
                <a:solidFill>
                  <a:srgbClr val="F2F2F2"/>
                </a:solidFill>
                <a:latin typeface="Arial"/>
              </a:rPr>
              <a:t>EOTSS Mission: To provide secure and quality digital information, services, and tools to constituents and service providers when and where they need them.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  <a:noFill/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0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1734693"/>
            <a:ext cx="7886700" cy="43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>
            <a:lvl1pPr algn="l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33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464520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7666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1" y="2071335"/>
            <a:ext cx="789127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7643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1" y="4284183"/>
            <a:ext cx="789127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1459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1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464520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4645200" y="4284183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39844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464520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62865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0" y="4284183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8628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62865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0" y="4284183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idx="17" hasCustomPrompt="1"/>
          </p:nvPr>
        </p:nvSpPr>
        <p:spPr>
          <a:xfrm>
            <a:off x="464520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idx="18" hasCustomPrompt="1"/>
          </p:nvPr>
        </p:nvSpPr>
        <p:spPr>
          <a:xfrm>
            <a:off x="4645200" y="4288558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35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9755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8"/>
          </p:nvPr>
        </p:nvSpPr>
        <p:spPr>
          <a:xfrm>
            <a:off x="4648301" y="1290463"/>
            <a:ext cx="425196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583833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4.jpe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8386" b="13456"/>
          <a:stretch/>
        </p:blipFill>
        <p:spPr>
          <a:xfrm>
            <a:off x="0" y="3"/>
            <a:ext cx="9144000" cy="557791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99"/>
          <p:cNvSpPr/>
          <p:nvPr userDrawn="1"/>
        </p:nvSpPr>
        <p:spPr>
          <a:xfrm>
            <a:off x="0" y="-1"/>
            <a:ext cx="9144002" cy="5639554"/>
          </a:xfrm>
          <a:prstGeom prst="rect">
            <a:avLst/>
          </a:prstGeom>
          <a:solidFill>
            <a:srgbClr val="000000">
              <a:alpha val="56918"/>
            </a:srgbClr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14141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61" y="468569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5" y="365128"/>
            <a:ext cx="1435939" cy="24933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1000" dirty="0">
                <a:solidFill>
                  <a:srgbClr val="F2F2F2"/>
                </a:solidFill>
                <a:latin typeface="Arial"/>
              </a:rPr>
              <a:t>Private &amp; Confidential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976473"/>
            <a:ext cx="6858001" cy="253711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602039"/>
            <a:ext cx="6858001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4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090"/>
            <a:ext cx="6903033" cy="5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lang="en-US" sz="1000" dirty="0">
                <a:solidFill>
                  <a:srgbClr val="F2F2F2"/>
                </a:solidFill>
                <a:latin typeface="Arial"/>
              </a:rPr>
              <a:t>EOTSS Mission: To provide secure and quality digital information, services, and tools to constituents and service providers when and where they need them.</a:t>
            </a: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3001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1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00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4.jpe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084" r="3943"/>
          <a:stretch/>
        </p:blipFill>
        <p:spPr>
          <a:xfrm>
            <a:off x="-1" y="0"/>
            <a:ext cx="9144002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61" y="468569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5" y="365128"/>
            <a:ext cx="1435939" cy="24933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1000" dirty="0">
                <a:solidFill>
                  <a:srgbClr val="14558F"/>
                </a:solidFill>
                <a:latin typeface="Arial"/>
              </a:rPr>
              <a:t>Private &amp; Confidential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976473"/>
            <a:ext cx="6858001" cy="253711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602039"/>
            <a:ext cx="6858001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4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090"/>
            <a:ext cx="6903033" cy="5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lang="en-US" sz="1000" dirty="0">
                <a:solidFill>
                  <a:srgbClr val="F2F2F2"/>
                </a:solidFill>
                <a:latin typeface="Arial"/>
              </a:rPr>
              <a:t>EOTSS Mission: To provide secure and quality digital information, services, and tools to constituents and service providers when and where they need them.</a:t>
            </a: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3001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1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1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4.jpeg"/>
          <p:cNvPicPr>
            <a:picLocks noChangeAspect="1"/>
          </p:cNvPicPr>
          <p:nvPr userDrawn="1"/>
        </p:nvPicPr>
        <p:blipFill>
          <a:blip r:embed="rId2">
            <a:extLst/>
          </a:blip>
          <a:srcRect l="431" t="1374" r="169" b="5827"/>
          <a:stretch>
            <a:fillRect/>
          </a:stretch>
        </p:blipFill>
        <p:spPr>
          <a:xfrm>
            <a:off x="0" y="-8934"/>
            <a:ext cx="9144002" cy="571271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99"/>
          <p:cNvSpPr/>
          <p:nvPr userDrawn="1"/>
        </p:nvSpPr>
        <p:spPr>
          <a:xfrm>
            <a:off x="3" y="-8934"/>
            <a:ext cx="9144001" cy="5558041"/>
          </a:xfrm>
          <a:prstGeom prst="rect">
            <a:avLst/>
          </a:prstGeom>
          <a:solidFill>
            <a:srgbClr val="000000">
              <a:alpha val="56918"/>
            </a:srgbClr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14141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61" y="468569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976473"/>
            <a:ext cx="6858001" cy="253711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602039"/>
            <a:ext cx="6858001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4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924"/>
            <a:ext cx="6903033" cy="54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lang="en-US" sz="1000" i="1" dirty="0">
                <a:solidFill>
                  <a:srgbClr val="F2F2F2"/>
                </a:solidFill>
                <a:latin typeface="Arial"/>
              </a:rPr>
              <a:t>EOTSS Mission: To provide secure and quality digital information, services, and tools to constituents and service providers when and where they need them.</a:t>
            </a: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3001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1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30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443164" y="3752850"/>
            <a:ext cx="5722937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0667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74970" y="1814170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/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</p:spTree>
    <p:extLst>
      <p:ext uri="{BB962C8B-B14F-4D97-AF65-F5344CB8AC3E}">
        <p14:creationId xmlns:p14="http://schemas.microsoft.com/office/powerpoint/2010/main" val="2502646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6" y="8856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30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60859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6" y="8856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09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6241" y="1317044"/>
            <a:ext cx="84353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" y="624840"/>
            <a:ext cx="7673340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15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443164" y="3752850"/>
            <a:ext cx="5722937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0667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74970" y="1814170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/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</p:spTree>
    <p:extLst>
      <p:ext uri="{BB962C8B-B14F-4D97-AF65-F5344CB8AC3E}">
        <p14:creationId xmlns:p14="http://schemas.microsoft.com/office/powerpoint/2010/main" val="4273623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6" y="8856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953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60859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6" y="8856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8"/>
          </p:nvPr>
        </p:nvSpPr>
        <p:spPr>
          <a:xfrm>
            <a:off x="4648301" y="1290463"/>
            <a:ext cx="425196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873329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6241" y="1317044"/>
            <a:ext cx="84353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" y="624840"/>
            <a:ext cx="7673340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2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cK Title Elements" hidden="1"/>
          <p:cNvGrpSpPr/>
          <p:nvPr userDrawn="1"/>
        </p:nvGrpSpPr>
        <p:grpSpPr>
          <a:xfrm>
            <a:off x="2693809" y="5165952"/>
            <a:ext cx="5225605" cy="1099222"/>
            <a:chOff x="2640013" y="5063111"/>
            <a:chExt cx="5121275" cy="107733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063111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330943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/>
            <p:cNvSpPr>
              <a:spLocks noChangeArrowheads="1"/>
            </p:cNvSpPr>
            <p:nvPr/>
          </p:nvSpPr>
          <p:spPr bwMode="auto">
            <a:xfrm>
              <a:off x="2640013" y="5894229"/>
              <a:ext cx="512127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0071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820071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Any use of this material without specific permission is strictly prohibited</a:t>
              </a:r>
            </a:p>
          </p:txBody>
        </p:sp>
      </p:grp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93809" y="3615959"/>
            <a:ext cx="5407401" cy="219820"/>
          </a:xfrm>
        </p:spPr>
        <p:txBody>
          <a:bodyPr anchor="ctr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67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841911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03" y="234864"/>
            <a:ext cx="8794113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635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5584832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90609"/>
            <a:ext cx="8839200" cy="1915571"/>
          </a:xfrm>
        </p:spPr>
        <p:txBody>
          <a:bodyPr/>
          <a:lstStyle>
            <a:lvl1pPr>
              <a:defRPr sz="2700"/>
            </a:lvl1pPr>
            <a:lvl2pPr>
              <a:buClrTx/>
              <a:defRPr sz="2400">
                <a:solidFill>
                  <a:srgbClr val="000000"/>
                </a:solidFill>
              </a:defRPr>
            </a:lvl2pPr>
            <a:lvl3pPr>
              <a:buClrTx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148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93809" y="3615959"/>
            <a:ext cx="5407401" cy="21982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93809" y="1777968"/>
            <a:ext cx="5407401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5686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443164" y="3752850"/>
            <a:ext cx="5722937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0667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74970" y="1814170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/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</p:spTree>
    <p:extLst>
      <p:ext uri="{BB962C8B-B14F-4D97-AF65-F5344CB8AC3E}">
        <p14:creationId xmlns:p14="http://schemas.microsoft.com/office/powerpoint/2010/main" val="4047776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201100" y="6269581"/>
            <a:ext cx="1673352" cy="15544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50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02" y="8348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32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7201100" y="6269581"/>
            <a:ext cx="1673352" cy="15544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96241" y="1317044"/>
            <a:ext cx="84353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" y="624840"/>
            <a:ext cx="7673340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27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cK Title Elements" hidden="1"/>
          <p:cNvGrpSpPr/>
          <p:nvPr userDrawn="1"/>
        </p:nvGrpSpPr>
        <p:grpSpPr>
          <a:xfrm>
            <a:off x="2693808" y="5165952"/>
            <a:ext cx="5225605" cy="1099222"/>
            <a:chOff x="2640013" y="5063111"/>
            <a:chExt cx="5121275" cy="107733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063111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330943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/>
            <p:cNvSpPr>
              <a:spLocks noChangeArrowheads="1"/>
            </p:cNvSpPr>
            <p:nvPr/>
          </p:nvSpPr>
          <p:spPr bwMode="auto">
            <a:xfrm>
              <a:off x="2640013" y="5894229"/>
              <a:ext cx="512127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0158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820158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Any use of this material without specific permission is strictly prohibited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93808" y="1777967"/>
            <a:ext cx="5407401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93808" y="3615959"/>
            <a:ext cx="5407401" cy="219820"/>
          </a:xfrm>
        </p:spPr>
        <p:txBody>
          <a:bodyPr anchor="ctr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57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228701" y="29943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/>
          </p:nvPr>
        </p:nvSpPr>
        <p:spPr>
          <a:xfrm>
            <a:off x="228701" y="47088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0331803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5114220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4467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464613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81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228701" y="29943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/>
          </p:nvPr>
        </p:nvSpPr>
        <p:spPr>
          <a:xfrm>
            <a:off x="228701" y="47088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28213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4"/>
          </p:nvPr>
        </p:nvSpPr>
        <p:spPr>
          <a:xfrm>
            <a:off x="228702" y="3850784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/>
          </p:nvPr>
        </p:nvSpPr>
        <p:spPr>
          <a:xfrm>
            <a:off x="4648301" y="3850784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6"/>
          </p:nvPr>
        </p:nvSpPr>
        <p:spPr>
          <a:xfrm>
            <a:off x="4648301" y="1290463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7580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4"/>
          </p:nvPr>
        </p:nvSpPr>
        <p:spPr>
          <a:xfrm>
            <a:off x="228702" y="3850784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/>
          </p:nvPr>
        </p:nvSpPr>
        <p:spPr>
          <a:xfrm>
            <a:off x="4648301" y="3850784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6"/>
          </p:nvPr>
        </p:nvSpPr>
        <p:spPr>
          <a:xfrm>
            <a:off x="4648301" y="1290463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87770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5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image" Target="../media/image10.emf"/><Relationship Id="rId2" Type="http://schemas.openxmlformats.org/officeDocument/2006/relationships/slideLayout" Target="../slideLayouts/slideLayout5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5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7.xml"/><Relationship Id="rId24" Type="http://schemas.openxmlformats.org/officeDocument/2006/relationships/oleObject" Target="../embeddings/oleObject1.bin"/><Relationship Id="rId5" Type="http://schemas.openxmlformats.org/officeDocument/2006/relationships/theme" Target="../theme/theme7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slideLayout" Target="../slideLayouts/slideLayout54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image" Target="../media/image10.emf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oleObject" Target="../embeddings/oleObject4.bin"/><Relationship Id="rId2" Type="http://schemas.openxmlformats.org/officeDocument/2006/relationships/slideLayout" Target="../slideLayouts/slideLayout60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1" Type="http://schemas.openxmlformats.org/officeDocument/2006/relationships/slideLayout" Target="../slideLayouts/slideLayout59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5" Type="http://schemas.openxmlformats.org/officeDocument/2006/relationships/vmlDrawing" Target="../drawings/vmlDrawing4.v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heme" Target="../theme/theme9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228600" y="621742"/>
            <a:ext cx="7772400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28600" y="1160544"/>
            <a:ext cx="868680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228600" y="6440441"/>
            <a:ext cx="868680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7086600" y="6613161"/>
            <a:ext cx="18288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sz="800" baseline="0" dirty="0"/>
              <a:t>Page </a:t>
            </a:r>
            <a:fld id="{E751E243-682E-4759-A099-4AE9768A6066}" type="slidenum">
              <a:rPr lang="en-US" sz="800" baseline="0" smtClean="0"/>
              <a:t>‹#›</a:t>
            </a:fld>
            <a:endParaRPr lang="en-US" sz="800" baseline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9827A-7EB9-4071-964D-4399468DBF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82" y="161689"/>
            <a:ext cx="977604" cy="7294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1" r:id="rId3"/>
    <p:sldLayoutId id="2147483661" r:id="rId4"/>
    <p:sldLayoutId id="2147483665" r:id="rId5"/>
    <p:sldLayoutId id="2147483664" r:id="rId6"/>
    <p:sldLayoutId id="2147483669" r:id="rId7"/>
    <p:sldLayoutId id="2147483663" r:id="rId8"/>
    <p:sldLayoutId id="2147483672" r:id="rId9"/>
    <p:sldLayoutId id="2147483668" r:id="rId10"/>
    <p:sldLayoutId id="2147483660" r:id="rId1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2" cstate="print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1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16" tIns="46033" rIns="4571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16" tIns="45716" rIns="45716" bIns="45716" anchor="ctr"/>
          <a:lstStyle/>
          <a:p>
            <a:pPr algn="ctr" eaLnBrk="0" hangingPunct="0">
              <a:defRPr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4"/>
            <a:ext cx="762001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4" y="1420814"/>
            <a:ext cx="6985000" cy="251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36614" y="6244283"/>
            <a:ext cx="5564187" cy="345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06" indent="-538106"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*	Footnote</a:t>
            </a:r>
          </a:p>
          <a:p>
            <a:pPr marL="538106" indent="-538106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1" y="6445251"/>
            <a:ext cx="1066800" cy="24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6" tIns="45716" rIns="45716" bIns="4571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  <a:latin typeface="Arial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46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/>
  <p:hf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152"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303"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455"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606"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0960" indent="-38096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265" indent="-222226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697" indent="-342864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303" indent="-346039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359" indent="-304768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510" indent="-30476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662" indent="-30476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4813" indent="-30476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1965" indent="-30476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228600" y="621742"/>
            <a:ext cx="7772400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28600" y="1160544"/>
            <a:ext cx="868680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228600" y="6440441"/>
            <a:ext cx="868680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228600" y="6435363"/>
            <a:ext cx="3200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FY19 Budget Recommendations</a:t>
            </a:r>
          </a:p>
        </p:txBody>
      </p:sp>
      <p:pic>
        <p:nvPicPr>
          <p:cNvPr id="12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32" y="195931"/>
            <a:ext cx="720969" cy="7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228600" y="6613161"/>
            <a:ext cx="3200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Executive Office of Technology Services and Security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3543300" y="6446002"/>
            <a:ext cx="2057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000000"/>
                </a:solidFill>
              </a:rPr>
              <a:t>For Policy Development Purposes</a:t>
            </a:r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7086600" y="6435363"/>
            <a:ext cx="18288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sz="800" dirty="0">
                <a:solidFill>
                  <a:srgbClr val="000000"/>
                </a:solidFill>
              </a:rPr>
              <a:t>Updated </a:t>
            </a:r>
            <a:fld id="{77336478-EF16-4DDD-8CCA-AF66E2F54745}" type="datetime4">
              <a:rPr lang="en-US" sz="800" smtClean="0">
                <a:solidFill>
                  <a:srgbClr val="000000"/>
                </a:solidFill>
              </a:rPr>
              <a:pPr/>
              <a:t>April 26, 2021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7086600" y="6613161"/>
            <a:ext cx="18288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389EAA8D-D2A6-4960-8FAA-D88D19FD7BD8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6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41414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4558F"/>
                </a:solidFill>
              </a:rPr>
              <a:t>EOTSS  |  </a:t>
            </a:r>
            <a:fld id="{438E4305-7D25-894B-99D8-B239362B8F40}" type="slidenum">
              <a:rPr lang="en-US" smtClean="0">
                <a:solidFill>
                  <a:srgbClr val="14558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734693"/>
            <a:ext cx="7886700" cy="43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624079" y="138493"/>
            <a:ext cx="7891272" cy="1325880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41414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/>
  <p:txStyles>
    <p:titleStyle>
      <a:lvl1pPr algn="l" defTabSz="91430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76" indent="-228576" algn="l" defTabSz="914303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7" indent="-228576" algn="l" defTabSz="9143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9" indent="-228576" algn="l" defTabSz="9143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0" indent="-228576" algn="l" defTabSz="9143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2" indent="-228576" algn="l" defTabSz="9143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3" indent="-228576" algn="l" defTabSz="9143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448408" y="720969"/>
            <a:ext cx="7499252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48408" y="1363744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48408" y="6280637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351696" y="6297778"/>
            <a:ext cx="2340704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FY19 H.1 Recommendations</a:t>
            </a:r>
          </a:p>
        </p:txBody>
      </p:sp>
      <p:sp>
        <p:nvSpPr>
          <p:cNvPr id="33" name="Date Placeholder 3"/>
          <p:cNvSpPr txBox="1">
            <a:spLocks/>
          </p:cNvSpPr>
          <p:nvPr userDrawn="1"/>
        </p:nvSpPr>
        <p:spPr>
          <a:xfrm>
            <a:off x="351696" y="6417232"/>
            <a:ext cx="3064502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Housing and Economic Development</a:t>
            </a:r>
          </a:p>
        </p:txBody>
      </p:sp>
      <p:sp>
        <p:nvSpPr>
          <p:cNvPr id="40" name="Slide Number Placeholder 6"/>
          <p:cNvSpPr txBox="1">
            <a:spLocks/>
          </p:cNvSpPr>
          <p:nvPr userDrawn="1"/>
        </p:nvSpPr>
        <p:spPr>
          <a:xfrm>
            <a:off x="8149379" y="6543216"/>
            <a:ext cx="762001" cy="228600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FA4524-850C-6D4F-85BC-70D4F7341579}" type="slidenum">
              <a:rPr lang="en-US" sz="1000" smtClean="0">
                <a:solidFill>
                  <a:srgbClr val="000000"/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 userDrawn="1"/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99" y="217488"/>
            <a:ext cx="720969" cy="7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7182466" y="6270478"/>
            <a:ext cx="1661002" cy="182747"/>
          </a:xfrm>
          <a:prstGeom prst="rect">
            <a:avLst/>
          </a:prstGeom>
        </p:spPr>
        <p:txBody>
          <a:bodyPr lIns="91430" tIns="45716" rIns="91430" bIns="45716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Updated: January 22, 2018</a:t>
            </a:r>
          </a:p>
        </p:txBody>
      </p:sp>
    </p:spTree>
    <p:extLst>
      <p:ext uri="{BB962C8B-B14F-4D97-AF65-F5344CB8AC3E}">
        <p14:creationId xmlns:p14="http://schemas.microsoft.com/office/powerpoint/2010/main" val="289252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448408" y="720969"/>
            <a:ext cx="7499252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48408" y="1363744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48408" y="6280637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351696" y="6297778"/>
            <a:ext cx="2340704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FY19 H.1 Recommendations</a:t>
            </a:r>
          </a:p>
        </p:txBody>
      </p:sp>
      <p:sp>
        <p:nvSpPr>
          <p:cNvPr id="33" name="Date Placeholder 3"/>
          <p:cNvSpPr txBox="1">
            <a:spLocks/>
          </p:cNvSpPr>
          <p:nvPr userDrawn="1"/>
        </p:nvSpPr>
        <p:spPr>
          <a:xfrm>
            <a:off x="351696" y="6417232"/>
            <a:ext cx="3064502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Housing and Economic Development</a:t>
            </a:r>
          </a:p>
        </p:txBody>
      </p:sp>
      <p:sp>
        <p:nvSpPr>
          <p:cNvPr id="40" name="Slide Number Placeholder 6"/>
          <p:cNvSpPr txBox="1">
            <a:spLocks/>
          </p:cNvSpPr>
          <p:nvPr userDrawn="1"/>
        </p:nvSpPr>
        <p:spPr>
          <a:xfrm>
            <a:off x="8149379" y="6543216"/>
            <a:ext cx="762001" cy="228600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FA4524-850C-6D4F-85BC-70D4F7341579}" type="slidenum">
              <a:rPr lang="en-US" sz="1000" smtClean="0">
                <a:solidFill>
                  <a:srgbClr val="000000"/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 userDrawn="1"/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99" y="217488"/>
            <a:ext cx="720969" cy="7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7182466" y="6270478"/>
            <a:ext cx="1661002" cy="182747"/>
          </a:xfrm>
          <a:prstGeom prst="rect">
            <a:avLst/>
          </a:prstGeom>
        </p:spPr>
        <p:txBody>
          <a:bodyPr lIns="91430" tIns="45716" rIns="91430" bIns="45716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Updated: January 22, 2018</a:t>
            </a:r>
          </a:p>
        </p:txBody>
      </p:sp>
    </p:spTree>
    <p:extLst>
      <p:ext uri="{BB962C8B-B14F-4D97-AF65-F5344CB8AC3E}">
        <p14:creationId xmlns:p14="http://schemas.microsoft.com/office/powerpoint/2010/main" val="165526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2207678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" name="think-cell Slide" r:id="rId24" imgW="6350000" imgH="6350000" progId="TCLayout.ActiveDocument.1">
                  <p:embed/>
                </p:oleObj>
              </mc:Choice>
              <mc:Fallback>
                <p:oleObj name="think-cell Slide" r:id="rId2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2440672"/>
            <a:ext cx="4389768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503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15389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32898"/>
            <a:ext cx="472660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6" name="McK Slide Elements" hidden="1"/>
          <p:cNvGrpSpPr/>
          <p:nvPr/>
        </p:nvGrpSpPr>
        <p:grpSpPr bwMode="auto">
          <a:xfrm>
            <a:off x="1393428" y="6159555"/>
            <a:ext cx="7522187" cy="527525"/>
            <a:chOff x="1365594" y="6036921"/>
            <a:chExt cx="7372005" cy="5170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365594" y="6036921"/>
              <a:ext cx="7372005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365594" y="6400056"/>
              <a:ext cx="393506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78776" indent="-478776" defTabSz="912266">
                <a:tabLst>
                  <a:tab pos="490101" algn="l"/>
                  <a:tab pos="677732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7" y="1859183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0" name="SlideLogoText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5673782" y="6682165"/>
            <a:ext cx="338908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Arial"/>
                <a:cs typeface="Arial" charset="0"/>
              </a:rPr>
              <a:t>Confidential – for policy development purposes only   |   </a:t>
            </a:r>
            <a:fld id="{1B845CE2-52C6-D640-906F-6FEE9CFEE2EC}" type="slidenum">
              <a:rPr lang="en-US" sz="1000" smtClean="0">
                <a:solidFill>
                  <a:srgbClr val="000000"/>
                </a:solidFill>
              </a:rPr>
              <a:pPr algn="r"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136458" y="296421"/>
            <a:ext cx="779144" cy="1017201"/>
            <a:chOff x="4936" y="176"/>
            <a:chExt cx="48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822223" y="296408"/>
            <a:ext cx="1093393" cy="745084"/>
            <a:chOff x="4750" y="176"/>
            <a:chExt cx="67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826986" y="296407"/>
            <a:ext cx="1088630" cy="216680"/>
            <a:chOff x="7673880" y="285750"/>
            <a:chExt cx="1066895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8068268" y="296408"/>
            <a:ext cx="847347" cy="1333054"/>
            <a:chOff x="6655594" y="273840"/>
            <a:chExt cx="830430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hf hdr="0" ftr="0"/>
  <p:txStyles>
    <p:titleStyle>
      <a:lvl1pPr algn="l" defTabSz="912266" rtl="0" eaLnBrk="1" fontAlgn="base" hangingPunct="1">
        <a:spcBef>
          <a:spcPct val="0"/>
        </a:spcBef>
        <a:spcAft>
          <a:spcPct val="0"/>
        </a:spcAft>
        <a:tabLst>
          <a:tab pos="27497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5831"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1680"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7519"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3352"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335" indent="-195718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5831" indent="-266888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5972" indent="-158516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31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680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519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352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194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5032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870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710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1100" y="6269581"/>
            <a:ext cx="1673352" cy="155448"/>
          </a:xfrm>
          <a:prstGeom prst="rect">
            <a:avLst/>
          </a:prstGeom>
        </p:spPr>
        <p:txBody>
          <a:bodyPr lIns="91430" tIns="45716" rIns="91430" bIns="45716"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48408" y="720969"/>
            <a:ext cx="7499252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48408" y="1363744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48408" y="6280637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351696" y="6297778"/>
            <a:ext cx="2340704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House 1 Recommendation for Education</a:t>
            </a:r>
          </a:p>
        </p:txBody>
      </p:sp>
      <p:sp>
        <p:nvSpPr>
          <p:cNvPr id="33" name="Date Placeholder 3"/>
          <p:cNvSpPr txBox="1">
            <a:spLocks/>
          </p:cNvSpPr>
          <p:nvPr userDrawn="1"/>
        </p:nvSpPr>
        <p:spPr>
          <a:xfrm>
            <a:off x="351696" y="6417232"/>
            <a:ext cx="3064502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A&amp;F</a:t>
            </a:r>
          </a:p>
        </p:txBody>
      </p:sp>
      <p:sp>
        <p:nvSpPr>
          <p:cNvPr id="40" name="Slide Number Placeholder 6"/>
          <p:cNvSpPr txBox="1">
            <a:spLocks/>
          </p:cNvSpPr>
          <p:nvPr userDrawn="1"/>
        </p:nvSpPr>
        <p:spPr>
          <a:xfrm>
            <a:off x="8149379" y="6543216"/>
            <a:ext cx="762001" cy="228600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FA4524-850C-6D4F-85BC-70D4F7341579}" type="slidenum">
              <a:rPr lang="en-US" sz="1000" smtClean="0">
                <a:solidFill>
                  <a:srgbClr val="000000"/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 userDrawn="1"/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99" y="217488"/>
            <a:ext cx="720969" cy="7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7531344" y="6270478"/>
            <a:ext cx="821267" cy="151834"/>
          </a:xfrm>
          <a:prstGeom prst="rect">
            <a:avLst/>
          </a:prstGeom>
        </p:spPr>
        <p:txBody>
          <a:bodyPr lIns="91430" tIns="45716" rIns="91430" bIns="45716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Updated:</a:t>
            </a:r>
          </a:p>
        </p:txBody>
      </p:sp>
    </p:spTree>
    <p:extLst>
      <p:ext uri="{BB962C8B-B14F-4D97-AF65-F5344CB8AC3E}">
        <p14:creationId xmlns:p14="http://schemas.microsoft.com/office/powerpoint/2010/main" val="6571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15078912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" name="think-cell Slide" r:id="rId25" imgW="6350000" imgH="6350000" progId="TCLayout.ActiveDocument.1">
                  <p:embed/>
                </p:oleObj>
              </mc:Choice>
              <mc:Fallback>
                <p:oleObj name="think-cell Slide" r:id="rId2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2440672"/>
            <a:ext cx="4389768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502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15389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32898"/>
            <a:ext cx="472660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6" name="McK Slide Elements" hidden="1"/>
          <p:cNvGrpSpPr/>
          <p:nvPr/>
        </p:nvGrpSpPr>
        <p:grpSpPr bwMode="auto">
          <a:xfrm>
            <a:off x="1393427" y="6159554"/>
            <a:ext cx="7522187" cy="527525"/>
            <a:chOff x="1365594" y="6036921"/>
            <a:chExt cx="7372005" cy="5170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365594" y="6036921"/>
              <a:ext cx="7372005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365594" y="6400056"/>
              <a:ext cx="393506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78827" indent="-478827" defTabSz="912362">
                <a:tabLst>
                  <a:tab pos="490153" algn="l"/>
                  <a:tab pos="677804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7" y="1859183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0" name="SlideLogoText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24020" y="6651743"/>
            <a:ext cx="297853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2362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 charset="0"/>
              </a:rPr>
              <a:t>Confidential – for policy development purposes only</a:t>
            </a:r>
          </a:p>
        </p:txBody>
      </p:sp>
      <p:sp>
        <p:nvSpPr>
          <p:cNvPr id="21" name="SlideLogoSeparator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608479" y="6623606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2362"/>
            <a:r>
              <a:rPr lang="en-US" sz="1200" dirty="0">
                <a:solidFill>
                  <a:srgbClr val="000000"/>
                </a:solidFill>
                <a:latin typeface="Arial"/>
              </a:rPr>
              <a:t>|</a:t>
            </a:r>
          </a:p>
        </p:txBody>
      </p: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136458" y="296420"/>
            <a:ext cx="779144" cy="1017201"/>
            <a:chOff x="4936" y="176"/>
            <a:chExt cx="48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822222" y="296408"/>
            <a:ext cx="1093393" cy="745084"/>
            <a:chOff x="4750" y="176"/>
            <a:chExt cx="67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826985" y="296407"/>
            <a:ext cx="1088630" cy="216680"/>
            <a:chOff x="7673880" y="285750"/>
            <a:chExt cx="1066895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8068267" y="296408"/>
            <a:ext cx="847347" cy="1333054"/>
            <a:chOff x="6655594" y="273840"/>
            <a:chExt cx="830430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7" name="SlideLogoText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8808143" y="6651743"/>
            <a:ext cx="160294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fld id="{1B845CE2-52C6-D640-906F-6FEE9CFEE2EC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4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hf hdr="0" ftr="0"/>
  <p:txStyles>
    <p:titleStyle>
      <a:lvl1pPr algn="l" defTabSz="912362" rtl="0" eaLnBrk="1" fontAlgn="base" hangingPunct="1">
        <a:spcBef>
          <a:spcPct val="0"/>
        </a:spcBef>
        <a:spcAft>
          <a:spcPct val="0"/>
        </a:spcAft>
        <a:tabLst>
          <a:tab pos="27500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5881"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1779"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7667"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3550"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356" indent="-195739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5881" indent="-266916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039" indent="-158533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81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779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667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550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441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5329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1215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7105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KbEMjZE_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U24_CAPtUh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lists/ma-consent-and-screening-forms-for-people-under-18-years-of-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ss.gov/info-details/covid-19-vaccinations-for-people-under-age-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xfinder.mass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ss.gov/info-details/covid-19-vaccination-locations#map-of-vaccination-sites-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ccinesignup.mass.gov/#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NfquXRS7jO8GnD8gBi0RULReu3L7GaRHfYdaD9rWb3k/edit#gid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IGwqRcvQejK1_kRuDxWbVo2FwlDF4Dd5ZWQ_FMszV8JUxhg/viewfor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covid-19-homebound-vaccination-progra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s.com/immunizations/covid-19-vaccin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commonwealth of massachusetts seal">
            <a:extLst>
              <a:ext uri="{FF2B5EF4-FFF2-40B4-BE49-F238E27FC236}">
                <a16:creationId xmlns:a16="http://schemas.microsoft.com/office/drawing/2014/main" id="{E89F6C5F-D09A-4AC8-BC05-8968C23593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BA088-4448-4AAA-80A7-048948D2F12C}"/>
              </a:ext>
            </a:extLst>
          </p:cNvPr>
          <p:cNvSpPr txBox="1"/>
          <p:nvPr/>
        </p:nvSpPr>
        <p:spPr>
          <a:xfrm>
            <a:off x="2120900" y="6238722"/>
            <a:ext cx="4902200" cy="275153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1588" algn="ctr"/>
            <a:r>
              <a:rPr lang="en-US" sz="1200" dirty="0">
                <a:solidFill>
                  <a:srgbClr val="27387E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April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1040E-2175-45F1-B9C9-C4BA845A3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55" y="1308158"/>
            <a:ext cx="4107459" cy="410745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C661D0D-9B30-4E51-966A-EF39BA6ED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675" y="4679658"/>
            <a:ext cx="7178417" cy="1231106"/>
          </a:xfrm>
        </p:spPr>
        <p:txBody>
          <a:bodyPr/>
          <a:lstStyle/>
          <a:p>
            <a:r>
              <a:rPr lang="en-US" sz="3200" b="1" dirty="0">
                <a:solidFill>
                  <a:srgbClr val="27387E"/>
                </a:solidFill>
                <a:latin typeface="Bahnschrift" panose="020B0502040204020203" pitchFamily="34" charset="0"/>
              </a:rPr>
              <a:t>COVID-19 Vaccination Resource Guide </a:t>
            </a:r>
            <a:br>
              <a:rPr lang="en-US" sz="3200" dirty="0">
                <a:solidFill>
                  <a:srgbClr val="27387E"/>
                </a:solidFill>
                <a:latin typeface="Bahnschrift" panose="020B0502040204020203" pitchFamily="34" charset="0"/>
              </a:rPr>
            </a:br>
            <a:r>
              <a:rPr lang="en-US" sz="2400" dirty="0">
                <a:solidFill>
                  <a:srgbClr val="27387E"/>
                </a:solidFill>
                <a:latin typeface="Bahnschrift" panose="020B0502040204020203" pitchFamily="34" charset="0"/>
              </a:rPr>
              <a:t>Options, Accommodations, and Tools for DDS Individuals, Families, and Providers </a:t>
            </a:r>
            <a:endParaRPr lang="en-US" sz="3200" dirty="0">
              <a:solidFill>
                <a:srgbClr val="27387E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75FBDE-EE96-4BBB-9039-EEC18AEFA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95" y="1167092"/>
            <a:ext cx="3896925" cy="51959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Social Story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297809" y="4665107"/>
            <a:ext cx="8548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161882-2842-47E1-B05E-791C5CC67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9" y="1212705"/>
            <a:ext cx="3828506" cy="51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ASL Resources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-198942" y="5283808"/>
            <a:ext cx="85483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Link: </a:t>
            </a:r>
            <a:r>
              <a:rPr lang="en-US" dirty="0">
                <a:hlinkClick r:id="rId3"/>
              </a:rPr>
              <a:t>Why I Got My COVID-19 Vaccine (ASL) - YouTube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Link: </a:t>
            </a:r>
            <a:r>
              <a:rPr lang="en-US" dirty="0">
                <a:hlinkClick r:id="rId4"/>
              </a:rPr>
              <a:t>Trust the Facts - Get the Vax (ASL Version) - YouTube</a:t>
            </a:r>
            <a:endParaRPr lang="en-US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9062E3DF-E864-46E9-A269-639A09A1A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353" y="2348671"/>
            <a:ext cx="4209123" cy="2774980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670DC9F-A6B9-4D28-8EF9-7223A88D0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09" y="2231401"/>
            <a:ext cx="4246685" cy="2892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BB1F2D-F133-4AF2-9FE0-51B9E2638676}"/>
              </a:ext>
            </a:extLst>
          </p:cNvPr>
          <p:cNvSpPr txBox="1"/>
          <p:nvPr/>
        </p:nvSpPr>
        <p:spPr>
          <a:xfrm>
            <a:off x="228700" y="1424913"/>
            <a:ext cx="861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videos below feature ASL versions of the </a:t>
            </a:r>
            <a:r>
              <a:rPr lang="en-US" i="1" dirty="0"/>
              <a:t>Why I Got My Vaccine </a:t>
            </a:r>
            <a:r>
              <a:rPr lang="en-US" dirty="0"/>
              <a:t>and </a:t>
            </a:r>
            <a:r>
              <a:rPr lang="en-US" i="1" dirty="0"/>
              <a:t>Trust the Facts </a:t>
            </a:r>
            <a:r>
              <a:rPr lang="en-US" dirty="0"/>
              <a:t>campaigns from the Massachusetts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75127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Background and Eligibility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297809" y="1376784"/>
            <a:ext cx="854838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All people (age 16+) are now eligible </a:t>
            </a:r>
            <a:r>
              <a:rPr lang="en-US" sz="2000" dirty="0"/>
              <a:t>to get vaccinated for COVID-19 in Massachusetts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is important for individuals with Intellectual and Developmental Disabilities to get vaccinated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There may be options available that help improve access and provide accommodations and support for individuals with I/DD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two-dose Pfizer and Moderna vaccines and single-dose Johnson &amp; Johnson vaccine are all currently available in Massachusetts, but supply is limited 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COVID-19 vaccine is free 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COVID-19 vaccine is safe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033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People Under 18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297809" y="1376784"/>
            <a:ext cx="854838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Currently, </a:t>
            </a:r>
            <a:r>
              <a:rPr lang="en-US" sz="2000" b="1" dirty="0"/>
              <a:t>individuals age 16-17 </a:t>
            </a:r>
            <a:r>
              <a:rPr lang="en-US" sz="2000" dirty="0"/>
              <a:t>are only able to get the Pfizer vaccine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Consent is required from the guardian, but the parent or guardian does not need to go to the appointment to give consent </a:t>
            </a:r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hlinkClick r:id="rId3"/>
              </a:rPr>
              <a:t>Use the consent forms here </a:t>
            </a:r>
            <a:r>
              <a:rPr lang="en-US" sz="2000" dirty="0"/>
              <a:t>(multiple translations) 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you are booking an appointment for a 16-17 year old, be sure to choose a location with a supply of Pfizer vaccine (for example, some locations may only have a supply of Moderna) 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Learn more here: </a:t>
            </a:r>
            <a:r>
              <a:rPr lang="en-US" sz="2000" dirty="0">
                <a:hlinkClick r:id="rId4"/>
              </a:rPr>
              <a:t>https://www.mass.gov/info-details/covid-19-vaccinations-for-people-under-age-18</a:t>
            </a:r>
            <a:endParaRPr lang="en-US" sz="2000" dirty="0"/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Clinical trials are currently underway for children under 16 and vaccines may be available later this year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526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Local Vaccination Options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297809" y="1376784"/>
            <a:ext cx="85483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Contact your Primary Care Physician (PCP) or healthcare provider about booking a vaccination appointment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the </a:t>
            </a:r>
            <a:r>
              <a:rPr lang="en-US" sz="2000" dirty="0">
                <a:hlinkClick r:id="rId3"/>
              </a:rPr>
              <a:t>vaxfinder.mass.gov</a:t>
            </a:r>
            <a:r>
              <a:rPr lang="en-US" sz="2000" dirty="0"/>
              <a:t> website to search for available appointments nearby at a local pharmacy, grocery store, Community Health Center, or site organized by a regional collaborative or Local Board of Health</a:t>
            </a:r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This site will show you the locations nearby with available appointments </a:t>
            </a:r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You will be taken to another website, like a pharmacy website, to book the appointment 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Use </a:t>
            </a:r>
            <a:r>
              <a:rPr lang="en-US" sz="2000" dirty="0">
                <a:hlinkClick r:id="rId4"/>
              </a:rPr>
              <a:t>this map of vaccination sites </a:t>
            </a:r>
            <a:r>
              <a:rPr lang="en-US" sz="2000" dirty="0"/>
              <a:t>to find all the locations in your community that are currently offering COVID-19 vaccinations 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Call 2-1-1 </a:t>
            </a:r>
            <a:r>
              <a:rPr lang="en-US" sz="2000" dirty="0"/>
              <a:t>to book an appointment over the phone </a:t>
            </a:r>
          </a:p>
        </p:txBody>
      </p:sp>
    </p:spTree>
    <p:extLst>
      <p:ext uri="{BB962C8B-B14F-4D97-AF65-F5344CB8AC3E}">
        <p14:creationId xmlns:p14="http://schemas.microsoft.com/office/powerpoint/2010/main" val="83334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Accommodations at MassVax Sites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297809" y="1376784"/>
            <a:ext cx="8548381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There are seven MassVax sites across the state available to get vaccinated in Boston, Danvers, Dartmouth, Foxboro, Natick, Roxbury, and Springfield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Register for an appointment now </a:t>
            </a:r>
            <a:r>
              <a:rPr lang="en-US" dirty="0"/>
              <a:t>here: </a:t>
            </a:r>
            <a:r>
              <a:rPr lang="en-US" dirty="0">
                <a:hlinkClick r:id="rId3"/>
              </a:rPr>
              <a:t>vaccinesignup.mass.gov</a:t>
            </a:r>
            <a:endParaRPr lang="en-US" dirty="0"/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Accommodations available at </a:t>
            </a:r>
            <a:r>
              <a:rPr lang="en-US" i="1" dirty="0"/>
              <a:t>all</a:t>
            </a:r>
            <a:r>
              <a:rPr lang="en-US" dirty="0"/>
              <a:t> MassVax sites include: </a:t>
            </a:r>
          </a:p>
          <a:p>
            <a:pPr marL="800052" lvl="1" indent="-342900">
              <a:buFont typeface="Courier New" panose="02070309020205020404" pitchFamily="49" charset="0"/>
              <a:buChar char="o"/>
            </a:pPr>
            <a:r>
              <a:rPr lang="en-US" dirty="0"/>
              <a:t>Companions allowed for special assistance</a:t>
            </a:r>
          </a:p>
          <a:p>
            <a:pPr marL="800052" lvl="1" indent="-342900">
              <a:buFont typeface="Courier New" panose="02070309020205020404" pitchFamily="49" charset="0"/>
              <a:buChar char="o"/>
            </a:pPr>
            <a:r>
              <a:rPr lang="en-US" dirty="0"/>
              <a:t>Standard wheelchairs available </a:t>
            </a:r>
          </a:p>
          <a:p>
            <a:pPr marL="800052" lvl="1" indent="-342900">
              <a:buFont typeface="Courier New" panose="02070309020205020404" pitchFamily="49" charset="0"/>
              <a:buChar char="o"/>
            </a:pPr>
            <a:r>
              <a:rPr lang="en-US" dirty="0"/>
              <a:t>Clear face masks available for staff</a:t>
            </a:r>
          </a:p>
          <a:p>
            <a:pPr marL="800052" lvl="1" indent="-342900">
              <a:buFont typeface="Courier New" panose="02070309020205020404" pitchFamily="49" charset="0"/>
              <a:buChar char="o"/>
            </a:pPr>
            <a:r>
              <a:rPr lang="en-US" dirty="0"/>
              <a:t>Service dogs allowed with relief area identified </a:t>
            </a:r>
          </a:p>
          <a:p>
            <a:pPr marL="800052" lvl="1" indent="-342900">
              <a:buFont typeface="Courier New" panose="02070309020205020404" pitchFamily="49" charset="0"/>
              <a:buChar char="o"/>
            </a:pPr>
            <a:r>
              <a:rPr lang="en-US" dirty="0"/>
              <a:t>Clear routes from public transportation, paratransit, and rideshare drop-off locations</a:t>
            </a:r>
          </a:p>
          <a:p>
            <a:pPr marL="800052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Accommodations available at </a:t>
            </a:r>
            <a:r>
              <a:rPr lang="en-US" i="1" dirty="0">
                <a:hlinkClick r:id="rId4"/>
              </a:rPr>
              <a:t>some</a:t>
            </a:r>
            <a:r>
              <a:rPr lang="en-US" dirty="0">
                <a:hlinkClick r:id="rId4"/>
              </a:rPr>
              <a:t> MassVax sites </a:t>
            </a:r>
            <a:r>
              <a:rPr lang="en-US" dirty="0"/>
              <a:t>include: </a:t>
            </a:r>
          </a:p>
          <a:p>
            <a:pPr marL="800052" lvl="1" indent="-342900">
              <a:buFont typeface="Courier New" panose="02070309020205020404" pitchFamily="49" charset="0"/>
              <a:buChar char="o"/>
            </a:pPr>
            <a:r>
              <a:rPr lang="en-US" dirty="0"/>
              <a:t>Designated low-sensory area</a:t>
            </a:r>
          </a:p>
          <a:p>
            <a:pPr marL="800052" lvl="1" indent="-342900">
              <a:buFont typeface="Courier New" panose="02070309020205020404" pitchFamily="49" charset="0"/>
              <a:buChar char="o"/>
            </a:pPr>
            <a:r>
              <a:rPr lang="en-US" dirty="0"/>
              <a:t>Sensory kit available (headphones, ear protection, stress ball)</a:t>
            </a:r>
          </a:p>
          <a:p>
            <a:pPr marL="800052" lvl="1" indent="-342900">
              <a:buFont typeface="Courier New" panose="02070309020205020404" pitchFamily="49" charset="0"/>
              <a:buChar char="o"/>
            </a:pPr>
            <a:r>
              <a:rPr lang="en-US" dirty="0"/>
              <a:t>Large wheelchairs and large seats in waiting areas </a:t>
            </a:r>
          </a:p>
          <a:p>
            <a:pPr marL="800052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dirty="0"/>
          </a:p>
          <a:p>
            <a:pPr lvl="1"/>
            <a:endParaRPr lang="en-US" sz="2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en-US" sz="2400" dirty="0"/>
          </a:p>
          <a:p>
            <a:r>
              <a:rPr lang="en-US" dirty="0"/>
              <a:t> </a:t>
            </a:r>
            <a:endParaRPr lang="en-US" sz="16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799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MassVax Community Appointment Vouchers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297809" y="1376784"/>
            <a:ext cx="8548381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To support individuals who need help booking a vaccination appointment or need supports and accommodations during their visit to a MassVax site, </a:t>
            </a:r>
            <a:r>
              <a:rPr lang="en-US" sz="2000" b="1" dirty="0"/>
              <a:t>organizations can request appointments slots to distribute to the individuals and families they serve 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Request a batch of appointment voucher codes for priority booking through the </a:t>
            </a:r>
            <a:r>
              <a:rPr lang="en-US" sz="2000" dirty="0">
                <a:hlinkClick r:id="rId3"/>
              </a:rPr>
              <a:t>Appointment Voucher Code Request Google Form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Indicate accommodations (low sensory rooms, live ASL interpreter, wheelchair, language translator) that may be needed </a:t>
            </a:r>
          </a:p>
          <a:p>
            <a:endParaRPr lang="en-US" sz="16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Organizations may request a block of time and certain number of appointments, then do outreach to families and arrange for on-site supports and accommodations at that time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Families may get vaccinated together 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36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Homebound Vaccination Program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297809" y="1376784"/>
            <a:ext cx="85483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In-Home vaccinations are now available for individuals who would have considerable difficulty leaving home for a vaccination, including behavioral and mobility challenges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To arrange an in-home vaccination, </a:t>
            </a:r>
            <a:r>
              <a:rPr lang="en-US" sz="2000" b="1" dirty="0"/>
              <a:t>call the Homebound Vaccination Central Intake Line</a:t>
            </a:r>
            <a:r>
              <a:rPr lang="en-US" sz="2000" dirty="0"/>
              <a:t> at (833) 983-0485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Representatives are available Monday through Friday from 9:00 AM to 5:00 PM in both English and Spanish, with access to translators for over 100 languages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All eligible family members may be vaccinated during an in-home visit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Visit </a:t>
            </a:r>
            <a:r>
              <a:rPr lang="en-US" sz="2000" dirty="0">
                <a:hlinkClick r:id="rId3"/>
              </a:rPr>
              <a:t>this site </a:t>
            </a:r>
            <a:r>
              <a:rPr lang="en-US" sz="2000" dirty="0"/>
              <a:t>to learn more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01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Tip for Booking Appointments on the CVS Website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297809" y="4665107"/>
            <a:ext cx="8548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B1F2D-F133-4AF2-9FE0-51B9E2638676}"/>
              </a:ext>
            </a:extLst>
          </p:cNvPr>
          <p:cNvSpPr txBox="1"/>
          <p:nvPr/>
        </p:nvSpPr>
        <p:spPr>
          <a:xfrm>
            <a:off x="228700" y="1424913"/>
            <a:ext cx="86174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Visit the CVS website to find an appointment at a retail pharmacy near you: </a:t>
            </a:r>
            <a:r>
              <a:rPr lang="en-US" sz="2000" u="sng" dirty="0">
                <a:hlinkClick r:id="rId3"/>
              </a:rPr>
              <a:t>https://www.cvs.com/immunizations/covid-19-vaccine</a:t>
            </a:r>
            <a:endParaRPr lang="en-US" sz="2000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Massachusetts may show no available appointments, but that’s not actually true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Click on a different state that shows available appointments </a:t>
            </a:r>
            <a:r>
              <a:rPr lang="en-US" sz="2000" dirty="0"/>
              <a:t>(like Florida, California, or Texas)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“Schedule an Appointment Now” then enter a zip code near your home or work to find available appointments in Massachusetts </a:t>
            </a:r>
          </a:p>
        </p:txBody>
      </p:sp>
    </p:spTree>
    <p:extLst>
      <p:ext uri="{BB962C8B-B14F-4D97-AF65-F5344CB8AC3E}">
        <p14:creationId xmlns:p14="http://schemas.microsoft.com/office/powerpoint/2010/main" val="311968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COVID-19 Vaccination Resources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80948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/>
              <a:t>MassVax Site Contact Information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D6E161-5282-48D7-B238-588E04497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11296"/>
              </p:ext>
            </p:extLst>
          </p:nvPr>
        </p:nvGraphicFramePr>
        <p:xfrm>
          <a:off x="228701" y="1493217"/>
          <a:ext cx="8523413" cy="3408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9611">
                  <a:extLst>
                    <a:ext uri="{9D8B030D-6E8A-4147-A177-3AD203B41FA5}">
                      <a16:colId xmlns:a16="http://schemas.microsoft.com/office/drawing/2014/main" val="3299516029"/>
                    </a:ext>
                  </a:extLst>
                </a:gridCol>
                <a:gridCol w="1278294">
                  <a:extLst>
                    <a:ext uri="{9D8B030D-6E8A-4147-A177-3AD203B41FA5}">
                      <a16:colId xmlns:a16="http://schemas.microsoft.com/office/drawing/2014/main" val="3753523460"/>
                    </a:ext>
                  </a:extLst>
                </a:gridCol>
                <a:gridCol w="1119674">
                  <a:extLst>
                    <a:ext uri="{9D8B030D-6E8A-4147-A177-3AD203B41FA5}">
                      <a16:colId xmlns:a16="http://schemas.microsoft.com/office/drawing/2014/main" val="3904173477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4023466104"/>
                    </a:ext>
                  </a:extLst>
                </a:gridCol>
                <a:gridCol w="2989589">
                  <a:extLst>
                    <a:ext uri="{9D8B030D-6E8A-4147-A177-3AD203B41FA5}">
                      <a16:colId xmlns:a16="http://schemas.microsoft.com/office/drawing/2014/main" val="2224478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Center Hours of Operation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66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Gillette Stadium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Foxboro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Moderna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888-623-3830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days per week, 8 a.m. to 8 p.m.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7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Hynes Convention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Pfizer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Reggie Lewis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Roxbury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Pfizer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5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Eastfield 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Pfizer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888-702-9042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Monday-Saturday, 8 a.m. to 11 p.m.</a:t>
                      </a:r>
                    </a:p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Sunday, 8 a.m. to 9 p.m.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72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DoubleTree Hotel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Pfizer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2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Former Circuit 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Dartmouth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Pfizer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48624"/>
                  </a:ext>
                </a:extLst>
              </a:tr>
              <a:tr h="49814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Natick 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888-990-6066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Monday-Friday, 7 a.m. to 7 p.m.</a:t>
                      </a:r>
                    </a:p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Saturday-Sunday, 9 a.m. to 2 p.m.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289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7E298C-4CE7-4F01-AE31-433229697069}"/>
              </a:ext>
            </a:extLst>
          </p:cNvPr>
          <p:cNvSpPr txBox="1"/>
          <p:nvPr/>
        </p:nvSpPr>
        <p:spPr>
          <a:xfrm>
            <a:off x="228701" y="5290457"/>
            <a:ext cx="8523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Tip: </a:t>
            </a:r>
            <a:r>
              <a:rPr lang="en-US" dirty="0"/>
              <a:t>If you have gotten your first dose of the Moderna or Pfizer vaccine, but don’t have a second dose appointment, call a </a:t>
            </a:r>
            <a:r>
              <a:rPr lang="en-US" dirty="0" err="1"/>
              <a:t>MassVax</a:t>
            </a:r>
            <a:r>
              <a:rPr lang="en-US" dirty="0"/>
              <a:t> site directly to book your second dose appointment. </a:t>
            </a:r>
          </a:p>
        </p:txBody>
      </p:sp>
    </p:spTree>
    <p:extLst>
      <p:ext uri="{BB962C8B-B14F-4D97-AF65-F5344CB8AC3E}">
        <p14:creationId xmlns:p14="http://schemas.microsoft.com/office/powerpoint/2010/main" val="166579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OTSS Theme">
  <a:themeElements>
    <a:clrScheme name="EOTSS Color Scheme">
      <a:dk1>
        <a:srgbClr val="141414"/>
      </a:dk1>
      <a:lt1>
        <a:srgbClr val="F2F2F2"/>
      </a:lt1>
      <a:dk2>
        <a:srgbClr val="535353"/>
      </a:dk2>
      <a:lt2>
        <a:srgbClr val="DCDCDC"/>
      </a:lt2>
      <a:accent1>
        <a:srgbClr val="14558F"/>
      </a:accent1>
      <a:accent2>
        <a:srgbClr val="43956F"/>
      </a:accent2>
      <a:accent3>
        <a:srgbClr val="F6C51B"/>
      </a:accent3>
      <a:accent4>
        <a:srgbClr val="A97405"/>
      </a:accent4>
      <a:accent5>
        <a:srgbClr val="A91B05"/>
      </a:accent5>
      <a:accent6>
        <a:srgbClr val="3BAEB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SC_CF_NYS006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89611" tIns="44806" rIns="89611" bIns="44806" rtlCol="0">
        <a:spAutoFit/>
      </a:bodyPr>
      <a:lstStyle>
        <a:defPPr marL="222264">
          <a:defRPr sz="1000" i="1" dirty="0" err="1" smtClean="0"/>
        </a:defPPr>
      </a:lstStyle>
    </a:txDef>
  </a:objectDefaults>
  <a:extraClrSchemeLst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SC_CF_NYS006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89611" tIns="44806" rIns="89611" bIns="44806" rtlCol="0">
        <a:spAutoFit/>
      </a:bodyPr>
      <a:lstStyle>
        <a:defPPr marL="1588">
          <a:defRPr sz="1200" dirty="0" err="1" smtClean="0"/>
        </a:defPPr>
      </a:lstStyle>
    </a:txDef>
  </a:objectDefaults>
  <a:extraClrSchemeLst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itdpowerpointtemplate</Template>
  <TotalTime>0</TotalTime>
  <Words>962</Words>
  <Application>Microsoft Office PowerPoint</Application>
  <PresentationFormat>On-screen Show (4:3)</PresentationFormat>
  <Paragraphs>163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Bahnschrift</vt:lpstr>
      <vt:lpstr>Calibri</vt:lpstr>
      <vt:lpstr>Courier New</vt:lpstr>
      <vt:lpstr>Symbol</vt:lpstr>
      <vt:lpstr>Verdana</vt:lpstr>
      <vt:lpstr>Wingdings</vt:lpstr>
      <vt:lpstr>itdpowerpointtemplate</vt:lpstr>
      <vt:lpstr>2_Blue Presentation Template - MA HHS - small logos</vt:lpstr>
      <vt:lpstr>1_itdpowerpointtemplate</vt:lpstr>
      <vt:lpstr>EOTSS Theme</vt:lpstr>
      <vt:lpstr>2_itdpowerpointtemplate</vt:lpstr>
      <vt:lpstr>3_itdpowerpointtemplate</vt:lpstr>
      <vt:lpstr>BSC_CF_NYS006</vt:lpstr>
      <vt:lpstr>4_itdpowerpointtemplate</vt:lpstr>
      <vt:lpstr>1_BSC_CF_NYS006</vt:lpstr>
      <vt:lpstr>think-cell Slide</vt:lpstr>
      <vt:lpstr>COVID-19 Vaccination Resource Guide  Options, Accommodations, and Tools for DDS Individuals, Families, and Providers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2016-02-24T22:22:18Z</dcterms:created>
  <dcterms:modified xsi:type="dcterms:W3CDTF">2021-04-27T15:12:39Z</dcterms:modified>
</cp:coreProperties>
</file>