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6" r:id="rId2"/>
    <p:sldId id="295" r:id="rId3"/>
    <p:sldId id="269" r:id="rId4"/>
    <p:sldId id="301" r:id="rId5"/>
    <p:sldId id="296" r:id="rId6"/>
    <p:sldId id="297" r:id="rId7"/>
    <p:sldId id="299" r:id="rId8"/>
    <p:sldId id="289" r:id="rId9"/>
    <p:sldId id="298" r:id="rId10"/>
    <p:sldId id="304" r:id="rId11"/>
    <p:sldId id="257" r:id="rId12"/>
    <p:sldId id="260" r:id="rId13"/>
    <p:sldId id="277" r:id="rId14"/>
    <p:sldId id="262" r:id="rId15"/>
    <p:sldId id="303" r:id="rId16"/>
    <p:sldId id="300" r:id="rId17"/>
    <p:sldId id="284" r:id="rId18"/>
    <p:sldId id="276" r:id="rId19"/>
    <p:sldId id="279" r:id="rId20"/>
    <p:sldId id="286" r:id="rId21"/>
    <p:sldId id="285" r:id="rId22"/>
    <p:sldId id="287" r:id="rId23"/>
    <p:sldId id="288" r:id="rId24"/>
    <p:sldId id="302"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20EDF43-9151-48B9-997A-D025764C9D6C}">
          <p14:sldIdLst>
            <p14:sldId id="256"/>
            <p14:sldId id="295"/>
            <p14:sldId id="269"/>
            <p14:sldId id="301"/>
            <p14:sldId id="296"/>
            <p14:sldId id="297"/>
            <p14:sldId id="299"/>
            <p14:sldId id="289"/>
            <p14:sldId id="298"/>
            <p14:sldId id="304"/>
            <p14:sldId id="257"/>
            <p14:sldId id="260"/>
            <p14:sldId id="277"/>
            <p14:sldId id="262"/>
            <p14:sldId id="303"/>
            <p14:sldId id="300"/>
            <p14:sldId id="284"/>
            <p14:sldId id="276"/>
            <p14:sldId id="279"/>
            <p14:sldId id="286"/>
            <p14:sldId id="285"/>
            <p14:sldId id="287"/>
            <p14:sldId id="288"/>
            <p14:sldId id="302"/>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zdy, Mahsa (DPH)" initials="YM(" lastIdx="30" clrIdx="0"/>
  <p:cmAuthor id="2" name="Eirini Nestoridi" initials="EN" lastIdx="20" clrIdx="1"/>
  <p:cmAuthor id="3" name="Manning, Susan E (DPH)" initials="MSE(" lastIdx="13" clrIdx="2"/>
  <p:cmAuthor id="4" name="Shephard, Hanna M (DPH)" initials="" lastIdx="0" clrIdx="3"/>
  <p:cmAuthor id="5" name="Shephard, Hanna M (DPH)" initials="SHM(" lastIdx="26" clrIdx="4">
    <p:extLst>
      <p:ext uri="{19B8F6BF-5375-455C-9EA6-DF929625EA0E}">
        <p15:presenceInfo xmlns:p15="http://schemas.microsoft.com/office/powerpoint/2012/main" userId="S::Hanna.M.Shephard@mass.gov::3cf986be-62c0-4bd5-82c9-c3f6b6a397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2E53"/>
    <a:srgbClr val="FF33CC"/>
    <a:srgbClr val="FF66FF"/>
    <a:srgbClr val="055994"/>
    <a:srgbClr val="CFD3E9"/>
    <a:srgbClr val="FFFFCC"/>
    <a:srgbClr val="425E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95" autoAdjust="0"/>
  </p:normalViewPr>
  <p:slideViewPr>
    <p:cSldViewPr>
      <p:cViewPr varScale="1">
        <p:scale>
          <a:sx n="83" d="100"/>
          <a:sy n="83" d="100"/>
        </p:scale>
        <p:origin x="800"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Shephard" userId="3cf986be-62c0-4bd5-82c9-c3f6b6a39782" providerId="ADAL" clId="{E8F9BBBD-C360-4DD3-AD12-DAECD0FC47BA}"/>
    <pc:docChg chg="modSld">
      <pc:chgData name="Hanna Shephard" userId="3cf986be-62c0-4bd5-82c9-c3f6b6a39782" providerId="ADAL" clId="{E8F9BBBD-C360-4DD3-AD12-DAECD0FC47BA}" dt="2022-09-28T12:53:24.141" v="22" actId="20577"/>
      <pc:docMkLst>
        <pc:docMk/>
      </pc:docMkLst>
      <pc:sldChg chg="modSp mod">
        <pc:chgData name="Hanna Shephard" userId="3cf986be-62c0-4bd5-82c9-c3f6b6a39782" providerId="ADAL" clId="{E8F9BBBD-C360-4DD3-AD12-DAECD0FC47BA}" dt="2022-09-28T12:53:24.141" v="22" actId="20577"/>
        <pc:sldMkLst>
          <pc:docMk/>
          <pc:sldMk cId="548074512" sldId="301"/>
        </pc:sldMkLst>
        <pc:spChg chg="mod">
          <ac:chgData name="Hanna Shephard" userId="3cf986be-62c0-4bd5-82c9-c3f6b6a39782" providerId="ADAL" clId="{E8F9BBBD-C360-4DD3-AD12-DAECD0FC47BA}" dt="2022-09-28T12:53:24.141" v="22" actId="20577"/>
          <ac:spMkLst>
            <pc:docMk/>
            <pc:sldMk cId="548074512" sldId="301"/>
            <ac:spMk id="3" creationId="{A57B64D1-044F-4FFC-922B-69EDD78A7DC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massgov-my.sharepoint.com/personal/hanna_m_shephard_mass_gov/Documents/COVID19%20Preg%20Module/Vax%20Project/Vaccination%20Updated%20Analys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massgov-my.sharepoint.com/personal/hanna_m_shephard_mass_gov/Documents/COVID19%20Preg%20Module/Vax%20Project/Vaccination%20Updated%20Analys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massgov-my.sharepoint.com/personal/hanna_m_shephard_mass_gov/Documents/COVID19%20Preg%20Module/Vax%20Project/Vaccination%20Updated%20Analys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massgov-my.sharepoint.com/personal/hanna_m_shephard_mass_gov/Documents/COVID19%20Preg%20Module/Vax%20Project/Vaccination%20Updated%20Analys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massgov-my.sharepoint.com/personal/hanna_m_shephard_mass_gov/Documents/COVID19%20Preg%20Module/Vax%20Project/Vaccination%20Updated%20Analyses.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0734164097187704E-2"/>
          <c:y val="9.9210777252530906E-3"/>
          <c:w val="0.85620080956199895"/>
          <c:h val="0.86896867906068698"/>
        </c:manualLayout>
      </c:layout>
      <c:barChart>
        <c:barDir val="col"/>
        <c:grouping val="stacked"/>
        <c:varyColors val="0"/>
        <c:ser>
          <c:idx val="0"/>
          <c:order val="0"/>
          <c:tx>
            <c:strRef>
              <c:f>vaxtiming!$B$1</c:f>
              <c:strCache>
                <c:ptCount val="1"/>
                <c:pt idx="0">
                  <c:v>No Vax Reported</c:v>
                </c:pt>
              </c:strCache>
            </c:strRef>
          </c:tx>
          <c:spPr>
            <a:solidFill>
              <a:srgbClr val="032E5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vaxtiming!$A$2:$A$17</c:f>
              <c:numCache>
                <c:formatCode>mmm\-yy</c:formatCode>
                <c:ptCount val="16"/>
                <c:pt idx="0">
                  <c:v>44166</c:v>
                </c:pt>
                <c:pt idx="1">
                  <c:v>44197</c:v>
                </c:pt>
                <c:pt idx="2">
                  <c:v>44228</c:v>
                </c:pt>
                <c:pt idx="3">
                  <c:v>44256</c:v>
                </c:pt>
                <c:pt idx="4">
                  <c:v>44287</c:v>
                </c:pt>
                <c:pt idx="5">
                  <c:v>44317</c:v>
                </c:pt>
                <c:pt idx="6">
                  <c:v>44348</c:v>
                </c:pt>
                <c:pt idx="7">
                  <c:v>44378</c:v>
                </c:pt>
                <c:pt idx="8">
                  <c:v>44409</c:v>
                </c:pt>
                <c:pt idx="9">
                  <c:v>44440</c:v>
                </c:pt>
                <c:pt idx="10">
                  <c:v>44470</c:v>
                </c:pt>
                <c:pt idx="11">
                  <c:v>44501</c:v>
                </c:pt>
                <c:pt idx="12">
                  <c:v>44531</c:v>
                </c:pt>
                <c:pt idx="13">
                  <c:v>44562</c:v>
                </c:pt>
                <c:pt idx="14">
                  <c:v>44593</c:v>
                </c:pt>
                <c:pt idx="15">
                  <c:v>44621</c:v>
                </c:pt>
              </c:numCache>
            </c:numRef>
          </c:cat>
          <c:val>
            <c:numRef>
              <c:f>vaxtiming!$B$2:$B$17</c:f>
              <c:numCache>
                <c:formatCode>0%</c:formatCode>
                <c:ptCount val="16"/>
                <c:pt idx="0">
                  <c:v>0.50900000000000001</c:v>
                </c:pt>
                <c:pt idx="1">
                  <c:v>0.504</c:v>
                </c:pt>
                <c:pt idx="2">
                  <c:v>0.47799999999999998</c:v>
                </c:pt>
                <c:pt idx="3">
                  <c:v>0.46400000000000002</c:v>
                </c:pt>
                <c:pt idx="4">
                  <c:v>0.46400000000000002</c:v>
                </c:pt>
                <c:pt idx="5">
                  <c:v>0.46800000000000003</c:v>
                </c:pt>
                <c:pt idx="6">
                  <c:v>0.48099999999999998</c:v>
                </c:pt>
                <c:pt idx="7">
                  <c:v>0.48299999999999998</c:v>
                </c:pt>
                <c:pt idx="8">
                  <c:v>0.48899999999999999</c:v>
                </c:pt>
                <c:pt idx="9">
                  <c:v>0.49399999999999999</c:v>
                </c:pt>
                <c:pt idx="10">
                  <c:v>0.47399999999999998</c:v>
                </c:pt>
                <c:pt idx="11">
                  <c:v>0.498</c:v>
                </c:pt>
                <c:pt idx="12">
                  <c:v>0.499</c:v>
                </c:pt>
                <c:pt idx="13">
                  <c:v>0.49299999999999999</c:v>
                </c:pt>
                <c:pt idx="14">
                  <c:v>0.48699999999999999</c:v>
                </c:pt>
                <c:pt idx="15">
                  <c:v>0.48399999999999999</c:v>
                </c:pt>
              </c:numCache>
            </c:numRef>
          </c:val>
          <c:extLst>
            <c:ext xmlns:c16="http://schemas.microsoft.com/office/drawing/2014/chart" uri="{C3380CC4-5D6E-409C-BE32-E72D297353CC}">
              <c16:uniqueId val="{00000000-7A7E-439F-AF4C-DCBF87852BDC}"/>
            </c:ext>
          </c:extLst>
        </c:ser>
        <c:ser>
          <c:idx val="1"/>
          <c:order val="1"/>
          <c:tx>
            <c:strRef>
              <c:f>vaxtiming!$C$1</c:f>
              <c:strCache>
                <c:ptCount val="1"/>
                <c:pt idx="0">
                  <c:v>Vax During Preg</c:v>
                </c:pt>
              </c:strCache>
            </c:strRef>
          </c:tx>
          <c:spPr>
            <a:solidFill>
              <a:schemeClr val="accent2">
                <a:lumMod val="60000"/>
                <a:lumOff val="4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1-7A7E-439F-AF4C-DCBF87852BD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vaxtiming!$A$2:$A$17</c:f>
              <c:numCache>
                <c:formatCode>mmm\-yy</c:formatCode>
                <c:ptCount val="16"/>
                <c:pt idx="0">
                  <c:v>44166</c:v>
                </c:pt>
                <c:pt idx="1">
                  <c:v>44197</c:v>
                </c:pt>
                <c:pt idx="2">
                  <c:v>44228</c:v>
                </c:pt>
                <c:pt idx="3">
                  <c:v>44256</c:v>
                </c:pt>
                <c:pt idx="4">
                  <c:v>44287</c:v>
                </c:pt>
                <c:pt idx="5">
                  <c:v>44317</c:v>
                </c:pt>
                <c:pt idx="6">
                  <c:v>44348</c:v>
                </c:pt>
                <c:pt idx="7">
                  <c:v>44378</c:v>
                </c:pt>
                <c:pt idx="8">
                  <c:v>44409</c:v>
                </c:pt>
                <c:pt idx="9">
                  <c:v>44440</c:v>
                </c:pt>
                <c:pt idx="10">
                  <c:v>44470</c:v>
                </c:pt>
                <c:pt idx="11">
                  <c:v>44501</c:v>
                </c:pt>
                <c:pt idx="12">
                  <c:v>44531</c:v>
                </c:pt>
                <c:pt idx="13">
                  <c:v>44562</c:v>
                </c:pt>
                <c:pt idx="14">
                  <c:v>44593</c:v>
                </c:pt>
                <c:pt idx="15">
                  <c:v>44621</c:v>
                </c:pt>
              </c:numCache>
            </c:numRef>
          </c:cat>
          <c:val>
            <c:numRef>
              <c:f>vaxtiming!$C$2:$C$17</c:f>
              <c:numCache>
                <c:formatCode>0%</c:formatCode>
                <c:ptCount val="16"/>
                <c:pt idx="0">
                  <c:v>0</c:v>
                </c:pt>
                <c:pt idx="1">
                  <c:v>8.9999999999999993E-3</c:v>
                </c:pt>
                <c:pt idx="2">
                  <c:v>3.1E-2</c:v>
                </c:pt>
                <c:pt idx="3">
                  <c:v>7.0999999999999994E-2</c:v>
                </c:pt>
                <c:pt idx="4">
                  <c:v>0.158</c:v>
                </c:pt>
                <c:pt idx="5">
                  <c:v>0.22</c:v>
                </c:pt>
                <c:pt idx="6">
                  <c:v>0.26200000000000001</c:v>
                </c:pt>
                <c:pt idx="7">
                  <c:v>0.28799999999999998</c:v>
                </c:pt>
                <c:pt idx="8">
                  <c:v>0.307</c:v>
                </c:pt>
                <c:pt idx="9">
                  <c:v>0.34399999999999997</c:v>
                </c:pt>
                <c:pt idx="10">
                  <c:v>0.39500000000000002</c:v>
                </c:pt>
                <c:pt idx="11">
                  <c:v>0.39100000000000001</c:v>
                </c:pt>
                <c:pt idx="12">
                  <c:v>0.39300000000000002</c:v>
                </c:pt>
                <c:pt idx="13">
                  <c:v>0.41299999999999998</c:v>
                </c:pt>
                <c:pt idx="14">
                  <c:v>0.40799999999999997</c:v>
                </c:pt>
                <c:pt idx="15">
                  <c:v>0.38200000000000001</c:v>
                </c:pt>
              </c:numCache>
            </c:numRef>
          </c:val>
          <c:extLst>
            <c:ext xmlns:c16="http://schemas.microsoft.com/office/drawing/2014/chart" uri="{C3380CC4-5D6E-409C-BE32-E72D297353CC}">
              <c16:uniqueId val="{00000002-7A7E-439F-AF4C-DCBF87852BDC}"/>
            </c:ext>
          </c:extLst>
        </c:ser>
        <c:ser>
          <c:idx val="2"/>
          <c:order val="2"/>
          <c:tx>
            <c:strRef>
              <c:f>vaxtiming!$D$1</c:f>
              <c:strCache>
                <c:ptCount val="1"/>
                <c:pt idx="0">
                  <c:v>Vax Before Preg</c:v>
                </c:pt>
              </c:strCache>
            </c:strRef>
          </c:tx>
          <c:spPr>
            <a:solidFill>
              <a:schemeClr val="accent3"/>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7A7E-439F-AF4C-DCBF87852BDC}"/>
                </c:ext>
              </c:extLst>
            </c:dLbl>
            <c:dLbl>
              <c:idx val="1"/>
              <c:delete val="1"/>
              <c:extLst>
                <c:ext xmlns:c15="http://schemas.microsoft.com/office/drawing/2012/chart" uri="{CE6537A1-D6FC-4f65-9D91-7224C49458BB}"/>
                <c:ext xmlns:c16="http://schemas.microsoft.com/office/drawing/2014/chart" uri="{C3380CC4-5D6E-409C-BE32-E72D297353CC}">
                  <c16:uniqueId val="{00000004-7A7E-439F-AF4C-DCBF87852BDC}"/>
                </c:ext>
              </c:extLst>
            </c:dLbl>
            <c:dLbl>
              <c:idx val="2"/>
              <c:delete val="1"/>
              <c:extLst>
                <c:ext xmlns:c15="http://schemas.microsoft.com/office/drawing/2012/chart" uri="{CE6537A1-D6FC-4f65-9D91-7224C49458BB}"/>
                <c:ext xmlns:c16="http://schemas.microsoft.com/office/drawing/2014/chart" uri="{C3380CC4-5D6E-409C-BE32-E72D297353CC}">
                  <c16:uniqueId val="{00000005-7A7E-439F-AF4C-DCBF87852BDC}"/>
                </c:ext>
              </c:extLst>
            </c:dLbl>
            <c:dLbl>
              <c:idx val="3"/>
              <c:delete val="1"/>
              <c:extLst>
                <c:ext xmlns:c15="http://schemas.microsoft.com/office/drawing/2012/chart" uri="{CE6537A1-D6FC-4f65-9D91-7224C49458BB}"/>
                <c:ext xmlns:c16="http://schemas.microsoft.com/office/drawing/2014/chart" uri="{C3380CC4-5D6E-409C-BE32-E72D297353CC}">
                  <c16:uniqueId val="{00000006-7A7E-439F-AF4C-DCBF87852BDC}"/>
                </c:ext>
              </c:extLst>
            </c:dLbl>
            <c:dLbl>
              <c:idx val="4"/>
              <c:delete val="1"/>
              <c:extLst>
                <c:ext xmlns:c15="http://schemas.microsoft.com/office/drawing/2012/chart" uri="{CE6537A1-D6FC-4f65-9D91-7224C49458BB}"/>
                <c:ext xmlns:c16="http://schemas.microsoft.com/office/drawing/2014/chart" uri="{C3380CC4-5D6E-409C-BE32-E72D297353CC}">
                  <c16:uniqueId val="{00000007-7A7E-439F-AF4C-DCBF87852BDC}"/>
                </c:ext>
              </c:extLst>
            </c:dLbl>
            <c:dLbl>
              <c:idx val="5"/>
              <c:delete val="1"/>
              <c:extLst>
                <c:ext xmlns:c15="http://schemas.microsoft.com/office/drawing/2012/chart" uri="{CE6537A1-D6FC-4f65-9D91-7224C49458BB}"/>
                <c:ext xmlns:c16="http://schemas.microsoft.com/office/drawing/2014/chart" uri="{C3380CC4-5D6E-409C-BE32-E72D297353CC}">
                  <c16:uniqueId val="{00000008-7A7E-439F-AF4C-DCBF87852BDC}"/>
                </c:ext>
              </c:extLst>
            </c:dLbl>
            <c:dLbl>
              <c:idx val="6"/>
              <c:delete val="1"/>
              <c:extLst>
                <c:ext xmlns:c15="http://schemas.microsoft.com/office/drawing/2012/chart" uri="{CE6537A1-D6FC-4f65-9D91-7224C49458BB}"/>
                <c:ext xmlns:c16="http://schemas.microsoft.com/office/drawing/2014/chart" uri="{C3380CC4-5D6E-409C-BE32-E72D297353CC}">
                  <c16:uniqueId val="{00000009-7A7E-439F-AF4C-DCBF87852BDC}"/>
                </c:ext>
              </c:extLst>
            </c:dLbl>
            <c:dLbl>
              <c:idx val="7"/>
              <c:delete val="1"/>
              <c:extLst>
                <c:ext xmlns:c15="http://schemas.microsoft.com/office/drawing/2012/chart" uri="{CE6537A1-D6FC-4f65-9D91-7224C49458BB}"/>
                <c:ext xmlns:c16="http://schemas.microsoft.com/office/drawing/2014/chart" uri="{C3380CC4-5D6E-409C-BE32-E72D297353CC}">
                  <c16:uniqueId val="{0000000A-7A7E-439F-AF4C-DCBF87852BDC}"/>
                </c:ext>
              </c:extLst>
            </c:dLbl>
            <c:dLbl>
              <c:idx val="8"/>
              <c:delete val="1"/>
              <c:extLst>
                <c:ext xmlns:c15="http://schemas.microsoft.com/office/drawing/2012/chart" uri="{CE6537A1-D6FC-4f65-9D91-7224C49458BB}"/>
                <c:ext xmlns:c16="http://schemas.microsoft.com/office/drawing/2014/chart" uri="{C3380CC4-5D6E-409C-BE32-E72D297353CC}">
                  <c16:uniqueId val="{0000000B-7A7E-439F-AF4C-DCBF87852BDC}"/>
                </c:ext>
              </c:extLst>
            </c:dLbl>
            <c:dLbl>
              <c:idx val="9"/>
              <c:delete val="1"/>
              <c:extLst>
                <c:ext xmlns:c15="http://schemas.microsoft.com/office/drawing/2012/chart" uri="{CE6537A1-D6FC-4f65-9D91-7224C49458BB}"/>
                <c:ext xmlns:c16="http://schemas.microsoft.com/office/drawing/2014/chart" uri="{C3380CC4-5D6E-409C-BE32-E72D297353CC}">
                  <c16:uniqueId val="{0000000C-7A7E-439F-AF4C-DCBF87852BD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vaxtiming!$A$2:$A$17</c:f>
              <c:numCache>
                <c:formatCode>mmm\-yy</c:formatCode>
                <c:ptCount val="16"/>
                <c:pt idx="0">
                  <c:v>44166</c:v>
                </c:pt>
                <c:pt idx="1">
                  <c:v>44197</c:v>
                </c:pt>
                <c:pt idx="2">
                  <c:v>44228</c:v>
                </c:pt>
                <c:pt idx="3">
                  <c:v>44256</c:v>
                </c:pt>
                <c:pt idx="4">
                  <c:v>44287</c:v>
                </c:pt>
                <c:pt idx="5">
                  <c:v>44317</c:v>
                </c:pt>
                <c:pt idx="6">
                  <c:v>44348</c:v>
                </c:pt>
                <c:pt idx="7">
                  <c:v>44378</c:v>
                </c:pt>
                <c:pt idx="8">
                  <c:v>44409</c:v>
                </c:pt>
                <c:pt idx="9">
                  <c:v>44440</c:v>
                </c:pt>
                <c:pt idx="10">
                  <c:v>44470</c:v>
                </c:pt>
                <c:pt idx="11">
                  <c:v>44501</c:v>
                </c:pt>
                <c:pt idx="12">
                  <c:v>44531</c:v>
                </c:pt>
                <c:pt idx="13">
                  <c:v>44562</c:v>
                </c:pt>
                <c:pt idx="14">
                  <c:v>44593</c:v>
                </c:pt>
                <c:pt idx="15">
                  <c:v>44621</c:v>
                </c:pt>
              </c:numCache>
            </c:numRef>
          </c:cat>
          <c:val>
            <c:numRef>
              <c:f>vaxtiming!$D$2:$D$17</c:f>
              <c:numCache>
                <c:formatCode>0%</c:formatCode>
                <c:ptCount val="16"/>
                <c:pt idx="0">
                  <c:v>0</c:v>
                </c:pt>
                <c:pt idx="1">
                  <c:v>0</c:v>
                </c:pt>
                <c:pt idx="2">
                  <c:v>0</c:v>
                </c:pt>
                <c:pt idx="3">
                  <c:v>0</c:v>
                </c:pt>
                <c:pt idx="4">
                  <c:v>0</c:v>
                </c:pt>
                <c:pt idx="5">
                  <c:v>0</c:v>
                </c:pt>
                <c:pt idx="6">
                  <c:v>0</c:v>
                </c:pt>
                <c:pt idx="7">
                  <c:v>0</c:v>
                </c:pt>
                <c:pt idx="8">
                  <c:v>0</c:v>
                </c:pt>
                <c:pt idx="9">
                  <c:v>1E-3</c:v>
                </c:pt>
                <c:pt idx="10">
                  <c:v>1.0999999999999999E-2</c:v>
                </c:pt>
                <c:pt idx="11">
                  <c:v>2.7E-2</c:v>
                </c:pt>
                <c:pt idx="12">
                  <c:v>4.4999999999999998E-2</c:v>
                </c:pt>
                <c:pt idx="13">
                  <c:v>6.0999999999999999E-2</c:v>
                </c:pt>
                <c:pt idx="14">
                  <c:v>0.09</c:v>
                </c:pt>
                <c:pt idx="15">
                  <c:v>0.124</c:v>
                </c:pt>
              </c:numCache>
            </c:numRef>
          </c:val>
          <c:extLst>
            <c:ext xmlns:c16="http://schemas.microsoft.com/office/drawing/2014/chart" uri="{C3380CC4-5D6E-409C-BE32-E72D297353CC}">
              <c16:uniqueId val="{0000000D-7A7E-439F-AF4C-DCBF87852BDC}"/>
            </c:ext>
          </c:extLst>
        </c:ser>
        <c:ser>
          <c:idx val="3"/>
          <c:order val="3"/>
          <c:tx>
            <c:strRef>
              <c:f>vaxtiming!$E$1</c:f>
              <c:strCache>
                <c:ptCount val="1"/>
                <c:pt idx="0">
                  <c:v>Vax Recently After (6 wks) Delivery</c:v>
                </c:pt>
              </c:strCache>
            </c:strRef>
          </c:tx>
          <c:spPr>
            <a:solidFill>
              <a:schemeClr val="accent4">
                <a:lumMod val="60000"/>
                <a:lumOff val="40000"/>
              </a:schemeClr>
            </a:solidFill>
            <a:ln>
              <a:noFill/>
            </a:ln>
            <a:effectLst/>
          </c:spPr>
          <c:invertIfNegative val="0"/>
          <c:dLbls>
            <c:dLbl>
              <c:idx val="14"/>
              <c:delete val="1"/>
              <c:extLst>
                <c:ext xmlns:c15="http://schemas.microsoft.com/office/drawing/2012/chart" uri="{CE6537A1-D6FC-4f65-9D91-7224C49458BB}"/>
                <c:ext xmlns:c16="http://schemas.microsoft.com/office/drawing/2014/chart" uri="{C3380CC4-5D6E-409C-BE32-E72D297353CC}">
                  <c16:uniqueId val="{0000000E-7A7E-439F-AF4C-DCBF87852BD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vaxtiming!$A$2:$A$17</c:f>
              <c:numCache>
                <c:formatCode>mmm\-yy</c:formatCode>
                <c:ptCount val="16"/>
                <c:pt idx="0">
                  <c:v>44166</c:v>
                </c:pt>
                <c:pt idx="1">
                  <c:v>44197</c:v>
                </c:pt>
                <c:pt idx="2">
                  <c:v>44228</c:v>
                </c:pt>
                <c:pt idx="3">
                  <c:v>44256</c:v>
                </c:pt>
                <c:pt idx="4">
                  <c:v>44287</c:v>
                </c:pt>
                <c:pt idx="5">
                  <c:v>44317</c:v>
                </c:pt>
                <c:pt idx="6">
                  <c:v>44348</c:v>
                </c:pt>
                <c:pt idx="7">
                  <c:v>44378</c:v>
                </c:pt>
                <c:pt idx="8">
                  <c:v>44409</c:v>
                </c:pt>
                <c:pt idx="9">
                  <c:v>44440</c:v>
                </c:pt>
                <c:pt idx="10">
                  <c:v>44470</c:v>
                </c:pt>
                <c:pt idx="11">
                  <c:v>44501</c:v>
                </c:pt>
                <c:pt idx="12">
                  <c:v>44531</c:v>
                </c:pt>
                <c:pt idx="13">
                  <c:v>44562</c:v>
                </c:pt>
                <c:pt idx="14">
                  <c:v>44593</c:v>
                </c:pt>
                <c:pt idx="15">
                  <c:v>44621</c:v>
                </c:pt>
              </c:numCache>
            </c:numRef>
          </c:cat>
          <c:val>
            <c:numRef>
              <c:f>vaxtiming!$E$2:$E$17</c:f>
              <c:numCache>
                <c:formatCode>0%</c:formatCode>
                <c:ptCount val="16"/>
                <c:pt idx="0">
                  <c:v>3.2000000000000001E-2</c:v>
                </c:pt>
                <c:pt idx="1">
                  <c:v>5.2999999999999999E-2</c:v>
                </c:pt>
                <c:pt idx="2">
                  <c:v>0.123</c:v>
                </c:pt>
                <c:pt idx="3">
                  <c:v>0.23499999999999999</c:v>
                </c:pt>
                <c:pt idx="4">
                  <c:v>0.19500000000000001</c:v>
                </c:pt>
                <c:pt idx="5">
                  <c:v>0.13200000000000001</c:v>
                </c:pt>
                <c:pt idx="6">
                  <c:v>0.112</c:v>
                </c:pt>
                <c:pt idx="7">
                  <c:v>0.11</c:v>
                </c:pt>
                <c:pt idx="8">
                  <c:v>0.10199999999999999</c:v>
                </c:pt>
                <c:pt idx="9">
                  <c:v>7.5999999999999998E-2</c:v>
                </c:pt>
                <c:pt idx="10">
                  <c:v>0.05</c:v>
                </c:pt>
                <c:pt idx="11">
                  <c:v>3.5000000000000003E-2</c:v>
                </c:pt>
                <c:pt idx="12">
                  <c:v>3.5000000000000003E-2</c:v>
                </c:pt>
                <c:pt idx="13">
                  <c:v>2.1999999999999999E-2</c:v>
                </c:pt>
                <c:pt idx="14">
                  <c:v>0.01</c:v>
                </c:pt>
                <c:pt idx="15">
                  <c:v>7.0000000000000001E-3</c:v>
                </c:pt>
              </c:numCache>
            </c:numRef>
          </c:val>
          <c:extLst>
            <c:ext xmlns:c16="http://schemas.microsoft.com/office/drawing/2014/chart" uri="{C3380CC4-5D6E-409C-BE32-E72D297353CC}">
              <c16:uniqueId val="{0000000F-7A7E-439F-AF4C-DCBF87852BDC}"/>
            </c:ext>
          </c:extLst>
        </c:ser>
        <c:ser>
          <c:idx val="4"/>
          <c:order val="4"/>
          <c:tx>
            <c:strRef>
              <c:f>vaxtiming!$F$1</c:f>
              <c:strCache>
                <c:ptCount val="1"/>
                <c:pt idx="0">
                  <c:v>Vax Later than 6wks After Delivery</c:v>
                </c:pt>
              </c:strCache>
            </c:strRef>
          </c:tx>
          <c:spPr>
            <a:solidFill>
              <a:schemeClr val="accent5">
                <a:lumMod val="40000"/>
                <a:lumOff val="60000"/>
              </a:schemeClr>
            </a:solidFill>
            <a:ln>
              <a:noFill/>
            </a:ln>
            <a:effectLst/>
          </c:spPr>
          <c:invertIfNegative val="0"/>
          <c:dLbls>
            <c:dLbl>
              <c:idx val="13"/>
              <c:delete val="1"/>
              <c:extLst>
                <c:ext xmlns:c15="http://schemas.microsoft.com/office/drawing/2012/chart" uri="{CE6537A1-D6FC-4f65-9D91-7224C49458BB}"/>
                <c:ext xmlns:c16="http://schemas.microsoft.com/office/drawing/2014/chart" uri="{C3380CC4-5D6E-409C-BE32-E72D297353CC}">
                  <c16:uniqueId val="{00000013-7A7E-439F-AF4C-DCBF87852BDC}"/>
                </c:ext>
              </c:extLst>
            </c:dLbl>
            <c:dLbl>
              <c:idx val="15"/>
              <c:delete val="1"/>
              <c:extLst>
                <c:ext xmlns:c15="http://schemas.microsoft.com/office/drawing/2012/chart" uri="{CE6537A1-D6FC-4f65-9D91-7224C49458BB}"/>
                <c:ext xmlns:c16="http://schemas.microsoft.com/office/drawing/2014/chart" uri="{C3380CC4-5D6E-409C-BE32-E72D297353CC}">
                  <c16:uniqueId val="{00000010-7A7E-439F-AF4C-DCBF87852BDC}"/>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vaxtiming!$A$2:$A$17</c:f>
              <c:numCache>
                <c:formatCode>mmm\-yy</c:formatCode>
                <c:ptCount val="16"/>
                <c:pt idx="0">
                  <c:v>44166</c:v>
                </c:pt>
                <c:pt idx="1">
                  <c:v>44197</c:v>
                </c:pt>
                <c:pt idx="2">
                  <c:v>44228</c:v>
                </c:pt>
                <c:pt idx="3">
                  <c:v>44256</c:v>
                </c:pt>
                <c:pt idx="4">
                  <c:v>44287</c:v>
                </c:pt>
                <c:pt idx="5">
                  <c:v>44317</c:v>
                </c:pt>
                <c:pt idx="6">
                  <c:v>44348</c:v>
                </c:pt>
                <c:pt idx="7">
                  <c:v>44378</c:v>
                </c:pt>
                <c:pt idx="8">
                  <c:v>44409</c:v>
                </c:pt>
                <c:pt idx="9">
                  <c:v>44440</c:v>
                </c:pt>
                <c:pt idx="10">
                  <c:v>44470</c:v>
                </c:pt>
                <c:pt idx="11">
                  <c:v>44501</c:v>
                </c:pt>
                <c:pt idx="12">
                  <c:v>44531</c:v>
                </c:pt>
                <c:pt idx="13">
                  <c:v>44562</c:v>
                </c:pt>
                <c:pt idx="14">
                  <c:v>44593</c:v>
                </c:pt>
                <c:pt idx="15">
                  <c:v>44621</c:v>
                </c:pt>
              </c:numCache>
            </c:numRef>
          </c:cat>
          <c:val>
            <c:numRef>
              <c:f>vaxtiming!$F$2:$F$17</c:f>
              <c:numCache>
                <c:formatCode>0%</c:formatCode>
                <c:ptCount val="16"/>
                <c:pt idx="0">
                  <c:v>0.46</c:v>
                </c:pt>
                <c:pt idx="1">
                  <c:v>0.434</c:v>
                </c:pt>
                <c:pt idx="2">
                  <c:v>0.36799999999999999</c:v>
                </c:pt>
                <c:pt idx="3">
                  <c:v>0.23100000000000001</c:v>
                </c:pt>
                <c:pt idx="4">
                  <c:v>0.183</c:v>
                </c:pt>
                <c:pt idx="5">
                  <c:v>0.18</c:v>
                </c:pt>
                <c:pt idx="6">
                  <c:v>0.14499999999999999</c:v>
                </c:pt>
                <c:pt idx="7">
                  <c:v>0.11899999999999999</c:v>
                </c:pt>
                <c:pt idx="8">
                  <c:v>0.10199999999999999</c:v>
                </c:pt>
                <c:pt idx="9">
                  <c:v>8.5000000000000006E-2</c:v>
                </c:pt>
                <c:pt idx="10">
                  <c:v>6.9000000000000006E-2</c:v>
                </c:pt>
                <c:pt idx="11">
                  <c:v>4.9000000000000002E-2</c:v>
                </c:pt>
                <c:pt idx="12">
                  <c:v>0.03</c:v>
                </c:pt>
                <c:pt idx="13">
                  <c:v>1.2E-2</c:v>
                </c:pt>
                <c:pt idx="14">
                  <c:v>5.0000000000000001E-3</c:v>
                </c:pt>
                <c:pt idx="15">
                  <c:v>3.0000000000000001E-3</c:v>
                </c:pt>
              </c:numCache>
            </c:numRef>
          </c:val>
          <c:extLst>
            <c:ext xmlns:c16="http://schemas.microsoft.com/office/drawing/2014/chart" uri="{C3380CC4-5D6E-409C-BE32-E72D297353CC}">
              <c16:uniqueId val="{00000011-7A7E-439F-AF4C-DCBF87852BDC}"/>
            </c:ext>
          </c:extLst>
        </c:ser>
        <c:dLbls>
          <c:showLegendKey val="0"/>
          <c:showVal val="0"/>
          <c:showCatName val="0"/>
          <c:showSerName val="0"/>
          <c:showPercent val="0"/>
          <c:showBubbleSize val="0"/>
        </c:dLbls>
        <c:gapWidth val="150"/>
        <c:overlap val="100"/>
        <c:axId val="-2134244088"/>
        <c:axId val="-2134240344"/>
      </c:barChart>
      <c:dateAx>
        <c:axId val="-2134244088"/>
        <c:scaling>
          <c:orientation val="minMax"/>
        </c:scaling>
        <c:delete val="0"/>
        <c:axPos val="b"/>
        <c:numFmt formatCode="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crossAx val="-2134240344"/>
        <c:crosses val="autoZero"/>
        <c:auto val="1"/>
        <c:lblOffset val="100"/>
        <c:baseTimeUnit val="months"/>
      </c:dateAx>
      <c:valAx>
        <c:axId val="-2134240344"/>
        <c:scaling>
          <c:orientation val="minMax"/>
          <c:max val="1"/>
        </c:scaling>
        <c:delete val="1"/>
        <c:axPos val="l"/>
        <c:numFmt formatCode="0%" sourceLinked="1"/>
        <c:majorTickMark val="none"/>
        <c:minorTickMark val="none"/>
        <c:tickLblPos val="nextTo"/>
        <c:crossAx val="-2134244088"/>
        <c:crosses val="autoZero"/>
        <c:crossBetween val="between"/>
      </c:valAx>
      <c:spPr>
        <a:noFill/>
        <a:ln>
          <a:noFill/>
        </a:ln>
        <a:effectLst/>
      </c:spPr>
    </c:plotArea>
    <c:legend>
      <c:legendPos val="b"/>
      <c:layout>
        <c:manualLayout>
          <c:xMode val="edge"/>
          <c:yMode val="edge"/>
          <c:x val="0.16604513215647701"/>
          <c:y val="0.93559316387022395"/>
          <c:w val="0.66790973568704604"/>
          <c:h val="5.7582313416474303E-2"/>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267825896762907"/>
          <c:y val="8.1103172288649106E-2"/>
          <c:w val="0.54176618547681543"/>
          <c:h val="0.82986797617334152"/>
        </c:manualLayout>
      </c:layout>
      <c:lineChart>
        <c:grouping val="standard"/>
        <c:varyColors val="0"/>
        <c:ser>
          <c:idx val="0"/>
          <c:order val="0"/>
          <c:tx>
            <c:strRef>
              <c:f>race!$P$3</c:f>
              <c:strCache>
                <c:ptCount val="1"/>
                <c:pt idx="0">
                  <c:v>Hispanic</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layout>
                <c:manualLayout>
                  <c:x val="-0.16859243101369087"/>
                  <c:y val="-1.1514368367763485E-2"/>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2A17-4E71-8A20-C8969EBE197B}"/>
                </c:ext>
              </c:extLst>
            </c:dLbl>
            <c:dLbl>
              <c:idx val="1"/>
              <c:layout>
                <c:manualLayout>
                  <c:x val="-2.3809523809523812E-3"/>
                  <c:y val="-1.06047138925899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A17-4E71-8A20-C8969EBE197B}"/>
                </c:ext>
              </c:extLst>
            </c:dLbl>
            <c:spPr>
              <a:noFill/>
              <a:ln>
                <a:noFill/>
              </a:ln>
              <a:effectLst/>
            </c:spPr>
            <c:txPr>
              <a:bodyPr rot="0" spcFirstLastPara="1" vertOverflow="ellipsis" vert="horz" wrap="square" anchor="ctr" anchorCtr="1"/>
              <a:lstStyle/>
              <a:p>
                <a:pPr>
                  <a:defRPr sz="1000" b="1" i="0" u="none" strike="noStrike" kern="1200" baseline="0">
                    <a:solidFill>
                      <a:srgbClr val="7030A0"/>
                    </a:solidFill>
                    <a:latin typeface="Franklin Gothic Book" panose="020B0503020102020204" pitchFamily="34" charset="0"/>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race!$Q$2:$R$2</c:f>
              <c:strCache>
                <c:ptCount val="2"/>
                <c:pt idx="0">
                  <c:v>May-July 2021</c:v>
                </c:pt>
                <c:pt idx="1">
                  <c:v>January-March 2022</c:v>
                </c:pt>
              </c:strCache>
            </c:strRef>
          </c:cat>
          <c:val>
            <c:numRef>
              <c:f>race!$Q$3:$R$3</c:f>
              <c:numCache>
                <c:formatCode>0%</c:formatCode>
                <c:ptCount val="2"/>
                <c:pt idx="0">
                  <c:v>0.11</c:v>
                </c:pt>
                <c:pt idx="1">
                  <c:v>0.34166666666666662</c:v>
                </c:pt>
              </c:numCache>
            </c:numRef>
          </c:val>
          <c:smooth val="0"/>
          <c:extLst>
            <c:ext xmlns:c16="http://schemas.microsoft.com/office/drawing/2014/chart" uri="{C3380CC4-5D6E-409C-BE32-E72D297353CC}">
              <c16:uniqueId val="{00000002-2A17-4E71-8A20-C8969EBE197B}"/>
            </c:ext>
          </c:extLst>
        </c:ser>
        <c:ser>
          <c:idx val="1"/>
          <c:order val="1"/>
          <c:tx>
            <c:strRef>
              <c:f>race!$P$4</c:f>
              <c:strCache>
                <c:ptCount val="1"/>
                <c:pt idx="0">
                  <c:v>NH AI/AN</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0.17481113002766549"/>
                  <c:y val="1.0124711035819432E-2"/>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2A17-4E71-8A20-C8969EBE197B}"/>
                </c:ext>
              </c:extLst>
            </c:dLbl>
            <c:dLbl>
              <c:idx val="1"/>
              <c:layout>
                <c:manualLayout>
                  <c:x val="-6.1763141093851403E-3"/>
                  <c:y val="1.95438270179212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A17-4E71-8A20-C8969EBE197B}"/>
                </c:ext>
              </c:extLst>
            </c:dLbl>
            <c:spPr>
              <a:noFill/>
              <a:ln>
                <a:noFill/>
              </a:ln>
              <a:effectLst/>
            </c:spPr>
            <c:txPr>
              <a:bodyPr rot="0" spcFirstLastPara="1" vertOverflow="ellipsis" vert="horz" wrap="square" anchor="ctr" anchorCtr="1"/>
              <a:lstStyle/>
              <a:p>
                <a:pPr>
                  <a:defRPr sz="1000" b="1" i="0" u="none" strike="noStrike" kern="1200" baseline="0">
                    <a:solidFill>
                      <a:schemeClr val="accent2"/>
                    </a:solidFill>
                    <a:latin typeface="Franklin Gothic Book" panose="020B0503020102020204" pitchFamily="34" charset="0"/>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race!$Q$2:$R$2</c:f>
              <c:strCache>
                <c:ptCount val="2"/>
                <c:pt idx="0">
                  <c:v>May-July 2021</c:v>
                </c:pt>
                <c:pt idx="1">
                  <c:v>January-March 2022</c:v>
                </c:pt>
              </c:strCache>
            </c:strRef>
          </c:cat>
          <c:val>
            <c:numRef>
              <c:f>race!$Q$4:$R$4</c:f>
              <c:numCache>
                <c:formatCode>0%</c:formatCode>
                <c:ptCount val="2"/>
                <c:pt idx="0">
                  <c:v>0.17666666666666667</c:v>
                </c:pt>
                <c:pt idx="1">
                  <c:v>0.3036666666666667</c:v>
                </c:pt>
              </c:numCache>
            </c:numRef>
          </c:val>
          <c:smooth val="0"/>
          <c:extLst>
            <c:ext xmlns:c16="http://schemas.microsoft.com/office/drawing/2014/chart" uri="{C3380CC4-5D6E-409C-BE32-E72D297353CC}">
              <c16:uniqueId val="{00000005-2A17-4E71-8A20-C8969EBE197B}"/>
            </c:ext>
          </c:extLst>
        </c:ser>
        <c:ser>
          <c:idx val="2"/>
          <c:order val="2"/>
          <c:tx>
            <c:strRef>
              <c:f>race!$P$5</c:f>
              <c:strCache>
                <c:ptCount val="1"/>
                <c:pt idx="0">
                  <c:v>NH Black</c:v>
                </c:pt>
              </c:strCache>
            </c:strRef>
          </c:tx>
          <c:spPr>
            <a:ln w="28575" cap="rnd">
              <a:solidFill>
                <a:srgbClr val="E06AB9"/>
              </a:solidFill>
              <a:round/>
            </a:ln>
            <a:effectLst/>
          </c:spPr>
          <c:marker>
            <c:symbol val="circle"/>
            <c:size val="5"/>
            <c:spPr>
              <a:solidFill>
                <a:srgbClr val="FF33CC"/>
              </a:solidFill>
              <a:ln w="9525">
                <a:solidFill>
                  <a:srgbClr val="FF33CC"/>
                </a:solidFill>
              </a:ln>
              <a:effectLst/>
            </c:spPr>
          </c:marker>
          <c:dPt>
            <c:idx val="0"/>
            <c:marker>
              <c:symbol val="circle"/>
              <c:size val="5"/>
              <c:spPr>
                <a:solidFill>
                  <a:srgbClr val="FF33CC"/>
                </a:solidFill>
                <a:ln w="9525">
                  <a:solidFill>
                    <a:srgbClr val="FF33CC"/>
                  </a:solidFill>
                </a:ln>
                <a:effectLst/>
              </c:spPr>
            </c:marker>
            <c:bubble3D val="0"/>
            <c:spPr>
              <a:ln w="28575" cap="rnd">
                <a:solidFill>
                  <a:srgbClr val="FF33CC"/>
                </a:solidFill>
                <a:round/>
              </a:ln>
              <a:effectLst/>
            </c:spPr>
            <c:extLst>
              <c:ext xmlns:c16="http://schemas.microsoft.com/office/drawing/2014/chart" uri="{C3380CC4-5D6E-409C-BE32-E72D297353CC}">
                <c16:uniqueId val="{00000007-2A17-4E71-8A20-C8969EBE197B}"/>
              </c:ext>
            </c:extLst>
          </c:dPt>
          <c:dLbls>
            <c:dLbl>
              <c:idx val="0"/>
              <c:layout>
                <c:manualLayout>
                  <c:x val="-0.17210080158899058"/>
                  <c:y val="3.7106185369090931E-2"/>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2A17-4E71-8A20-C8969EBE197B}"/>
                </c:ext>
              </c:extLst>
            </c:dLbl>
            <c:dLbl>
              <c:idx val="1"/>
              <c:layout>
                <c:manualLayout>
                  <c:x val="-4.8450024827979233E-3"/>
                  <c:y val="-3.74216971952313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A17-4E71-8A20-C8969EBE197B}"/>
                </c:ext>
              </c:extLst>
            </c:dLbl>
            <c:spPr>
              <a:noFill/>
              <a:ln>
                <a:noFill/>
              </a:ln>
              <a:effectLst/>
            </c:spPr>
            <c:txPr>
              <a:bodyPr rot="0" spcFirstLastPara="1" vertOverflow="ellipsis" vert="horz" wrap="square" anchor="ctr" anchorCtr="1"/>
              <a:lstStyle/>
              <a:p>
                <a:pPr>
                  <a:defRPr sz="1000" b="1" i="0" u="none" strike="noStrike" kern="1200" baseline="0">
                    <a:solidFill>
                      <a:srgbClr val="FF33CC"/>
                    </a:solidFill>
                    <a:latin typeface="Franklin Gothic Book" panose="020B0503020102020204" pitchFamily="34" charset="0"/>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race!$Q$2:$R$2</c:f>
              <c:strCache>
                <c:ptCount val="2"/>
                <c:pt idx="0">
                  <c:v>May-July 2021</c:v>
                </c:pt>
                <c:pt idx="1">
                  <c:v>January-March 2022</c:v>
                </c:pt>
              </c:strCache>
            </c:strRef>
          </c:cat>
          <c:val>
            <c:numRef>
              <c:f>race!$Q$5:$R$5</c:f>
              <c:numCache>
                <c:formatCode>0%</c:formatCode>
                <c:ptCount val="2"/>
                <c:pt idx="0">
                  <c:v>0.11399999999999999</c:v>
                </c:pt>
                <c:pt idx="1">
                  <c:v>0.38199999999999995</c:v>
                </c:pt>
              </c:numCache>
            </c:numRef>
          </c:val>
          <c:smooth val="0"/>
          <c:extLst>
            <c:ext xmlns:c16="http://schemas.microsoft.com/office/drawing/2014/chart" uri="{C3380CC4-5D6E-409C-BE32-E72D297353CC}">
              <c16:uniqueId val="{00000009-2A17-4E71-8A20-C8969EBE197B}"/>
            </c:ext>
          </c:extLst>
        </c:ser>
        <c:ser>
          <c:idx val="3"/>
          <c:order val="3"/>
          <c:tx>
            <c:strRef>
              <c:f>race!$P$6</c:f>
              <c:strCache>
                <c:ptCount val="1"/>
                <c:pt idx="0">
                  <c:v>NH Asian/NHOPI**</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0.30020154997517201"/>
                  <c:y val="-1.8958362185363651E-2"/>
                </c:manualLayout>
              </c:layout>
              <c:dLblPos val="r"/>
              <c:showLegendKey val="0"/>
              <c:showVal val="1"/>
              <c:showCatName val="0"/>
              <c:showSerName val="1"/>
              <c:showPercent val="0"/>
              <c:showBubbleSize val="0"/>
              <c:separator> </c:separator>
              <c:extLst>
                <c:ext xmlns:c15="http://schemas.microsoft.com/office/drawing/2012/chart" uri="{CE6537A1-D6FC-4f65-9D91-7224C49458BB}">
                  <c15:layout>
                    <c:manualLayout>
                      <c:w val="0.29584711286089238"/>
                      <c:h val="7.6409262027415978E-2"/>
                    </c:manualLayout>
                  </c15:layout>
                </c:ext>
                <c:ext xmlns:c16="http://schemas.microsoft.com/office/drawing/2014/chart" uri="{C3380CC4-5D6E-409C-BE32-E72D297353CC}">
                  <c16:uniqueId val="{0000000A-2A17-4E71-8A20-C8969EBE197B}"/>
                </c:ext>
              </c:extLst>
            </c:dLbl>
            <c:dLbl>
              <c:idx val="1"/>
              <c:layout>
                <c:manualLayout>
                  <c:x val="-4.3195538057743798E-3"/>
                  <c:y val="-1.58415841584158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A17-4E71-8A20-C8969EBE197B}"/>
                </c:ext>
              </c:extLst>
            </c:dLbl>
            <c:spPr>
              <a:noFill/>
              <a:ln>
                <a:noFill/>
              </a:ln>
              <a:effectLst/>
            </c:spPr>
            <c:txPr>
              <a:bodyPr rot="0" spcFirstLastPara="1" vertOverflow="ellipsis" vert="horz" wrap="square" anchor="ctr" anchorCtr="1"/>
              <a:lstStyle/>
              <a:p>
                <a:pPr>
                  <a:defRPr sz="1000" b="1" i="0" u="none" strike="noStrike" kern="1200" baseline="0">
                    <a:solidFill>
                      <a:schemeClr val="accent4"/>
                    </a:solidFill>
                    <a:latin typeface="Franklin Gothic Book" panose="020B0503020102020204" pitchFamily="34" charset="0"/>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race!$Q$2:$R$2</c:f>
              <c:strCache>
                <c:ptCount val="2"/>
                <c:pt idx="0">
                  <c:v>May-July 2021</c:v>
                </c:pt>
                <c:pt idx="1">
                  <c:v>January-March 2022</c:v>
                </c:pt>
              </c:strCache>
            </c:strRef>
          </c:cat>
          <c:val>
            <c:numRef>
              <c:f>race!$Q$6:$R$6</c:f>
              <c:numCache>
                <c:formatCode>0%</c:formatCode>
                <c:ptCount val="2"/>
                <c:pt idx="0">
                  <c:v>0.33166666666666667</c:v>
                </c:pt>
                <c:pt idx="1">
                  <c:v>0.66633333333333333</c:v>
                </c:pt>
              </c:numCache>
            </c:numRef>
          </c:val>
          <c:smooth val="0"/>
          <c:extLst>
            <c:ext xmlns:c16="http://schemas.microsoft.com/office/drawing/2014/chart" uri="{C3380CC4-5D6E-409C-BE32-E72D297353CC}">
              <c16:uniqueId val="{0000000C-2A17-4E71-8A20-C8969EBE197B}"/>
            </c:ext>
          </c:extLst>
        </c:ser>
        <c:ser>
          <c:idx val="4"/>
          <c:order val="4"/>
          <c:tx>
            <c:strRef>
              <c:f>race!$P$7</c:f>
              <c:strCache>
                <c:ptCount val="1"/>
                <c:pt idx="0">
                  <c:v>NH White</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layout>
                <c:manualLayout>
                  <c:x val="-0.21102823295736681"/>
                  <c:y val="1.8045372504549649E-2"/>
                </c:manualLayout>
              </c:layout>
              <c:dLblPos val="r"/>
              <c:showLegendKey val="0"/>
              <c:showVal val="1"/>
              <c:showCatName val="0"/>
              <c:showSerName val="1"/>
              <c:showPercent val="0"/>
              <c:showBubbleSize val="0"/>
              <c:separator> </c:separator>
              <c:extLst>
                <c:ext xmlns:c15="http://schemas.microsoft.com/office/drawing/2012/chart" uri="{CE6537A1-D6FC-4f65-9D91-7224C49458BB}">
                  <c15:layout>
                    <c:manualLayout>
                      <c:w val="0.22111111111111109"/>
                      <c:h val="6.580715111478691E-2"/>
                    </c:manualLayout>
                  </c15:layout>
                </c:ext>
                <c:ext xmlns:c16="http://schemas.microsoft.com/office/drawing/2014/chart" uri="{C3380CC4-5D6E-409C-BE32-E72D297353CC}">
                  <c16:uniqueId val="{0000000D-2A17-4E71-8A20-C8969EBE197B}"/>
                </c:ext>
              </c:extLst>
            </c:dLbl>
            <c:spPr>
              <a:noFill/>
              <a:ln>
                <a:noFill/>
              </a:ln>
              <a:effectLst/>
            </c:spPr>
            <c:txPr>
              <a:bodyPr rot="0" spcFirstLastPara="1" vertOverflow="ellipsis" vert="horz" wrap="square" anchor="ctr" anchorCtr="1"/>
              <a:lstStyle/>
              <a:p>
                <a:pPr>
                  <a:defRPr sz="1000" b="1" i="0" u="none" strike="noStrike" kern="1200" baseline="0">
                    <a:solidFill>
                      <a:schemeClr val="accent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race!$Q$2:$R$2</c:f>
              <c:strCache>
                <c:ptCount val="2"/>
                <c:pt idx="0">
                  <c:v>May-July 2021</c:v>
                </c:pt>
                <c:pt idx="1">
                  <c:v>January-March 2022</c:v>
                </c:pt>
              </c:strCache>
            </c:strRef>
          </c:cat>
          <c:val>
            <c:numRef>
              <c:f>race!$Q$7:$R$7</c:f>
              <c:numCache>
                <c:formatCode>0%</c:formatCode>
                <c:ptCount val="2"/>
                <c:pt idx="0">
                  <c:v>0.32166666666666671</c:v>
                </c:pt>
                <c:pt idx="1">
                  <c:v>0.55733333333333335</c:v>
                </c:pt>
              </c:numCache>
            </c:numRef>
          </c:val>
          <c:smooth val="0"/>
          <c:extLst>
            <c:ext xmlns:c16="http://schemas.microsoft.com/office/drawing/2014/chart" uri="{C3380CC4-5D6E-409C-BE32-E72D297353CC}">
              <c16:uniqueId val="{0000000E-2A17-4E71-8A20-C8969EBE197B}"/>
            </c:ext>
          </c:extLst>
        </c:ser>
        <c:ser>
          <c:idx val="5"/>
          <c:order val="5"/>
          <c:tx>
            <c:strRef>
              <c:f>race!$P$8</c:f>
              <c:strCache>
                <c:ptCount val="1"/>
                <c:pt idx="0">
                  <c:v>NH Other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layout>
                <c:manualLayout>
                  <c:x val="-0.17177927927927927"/>
                  <c:y val="2.8785920919408713E-3"/>
                </c:manualLayout>
              </c:layout>
              <c:dLblPos val="r"/>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F-2A17-4E71-8A20-C8969EBE197B}"/>
                </c:ext>
              </c:extLst>
            </c:dLbl>
            <c:dLbl>
              <c:idx val="1"/>
              <c:layout>
                <c:manualLayout>
                  <c:x val="-4.5045045045046693E-3"/>
                  <c:y val="-9.130803451318694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2A17-4E71-8A20-C8969EBE197B}"/>
                </c:ext>
              </c:extLst>
            </c:dLbl>
            <c:spPr>
              <a:noFill/>
              <a:ln>
                <a:noFill/>
              </a:ln>
              <a:effectLst/>
            </c:spPr>
            <c:txPr>
              <a:bodyPr rot="0" spcFirstLastPara="1" vertOverflow="ellipsis" vert="horz" wrap="square" anchor="ctr" anchorCtr="1"/>
              <a:lstStyle/>
              <a:p>
                <a:pPr>
                  <a:defRPr sz="1000" b="1" i="0" u="none" strike="noStrike" kern="1200" baseline="0">
                    <a:solidFill>
                      <a:schemeClr val="accent6"/>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race!$Q$2:$R$2</c:f>
              <c:strCache>
                <c:ptCount val="2"/>
                <c:pt idx="0">
                  <c:v>May-July 2021</c:v>
                </c:pt>
                <c:pt idx="1">
                  <c:v>January-March 2022</c:v>
                </c:pt>
              </c:strCache>
            </c:strRef>
          </c:cat>
          <c:val>
            <c:numRef>
              <c:f>race!$Q$8:$R$8</c:f>
              <c:numCache>
                <c:formatCode>0%</c:formatCode>
                <c:ptCount val="2"/>
                <c:pt idx="0">
                  <c:v>0.25366666666666665</c:v>
                </c:pt>
                <c:pt idx="1">
                  <c:v>0.37733333333333335</c:v>
                </c:pt>
              </c:numCache>
            </c:numRef>
          </c:val>
          <c:smooth val="0"/>
          <c:extLst>
            <c:ext xmlns:c16="http://schemas.microsoft.com/office/drawing/2014/chart" uri="{C3380CC4-5D6E-409C-BE32-E72D297353CC}">
              <c16:uniqueId val="{00000011-2A17-4E71-8A20-C8969EBE197B}"/>
            </c:ext>
          </c:extLst>
        </c:ser>
        <c:dLbls>
          <c:showLegendKey val="0"/>
          <c:showVal val="0"/>
          <c:showCatName val="0"/>
          <c:showSerName val="0"/>
          <c:showPercent val="0"/>
          <c:showBubbleSize val="0"/>
        </c:dLbls>
        <c:marker val="1"/>
        <c:smooth val="0"/>
        <c:axId val="835428432"/>
        <c:axId val="669963224"/>
      </c:lineChart>
      <c:catAx>
        <c:axId val="835428432"/>
        <c:scaling>
          <c:orientation val="minMax"/>
          <c:max val="2"/>
          <c:min val="1"/>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Franklin Gothic Book" panose="020B0503020102020204" pitchFamily="34" charset="0"/>
                <a:ea typeface="+mn-ea"/>
                <a:cs typeface="+mn-cs"/>
              </a:defRPr>
            </a:pPr>
            <a:endParaRPr lang="en-US"/>
          </a:p>
        </c:txPr>
        <c:crossAx val="669963224"/>
        <c:crosses val="autoZero"/>
        <c:auto val="0"/>
        <c:lblAlgn val="ctr"/>
        <c:lblOffset val="100"/>
        <c:tickLblSkip val="1"/>
        <c:tickMarkSkip val="3"/>
        <c:noMultiLvlLbl val="0"/>
      </c:catAx>
      <c:valAx>
        <c:axId val="669963224"/>
        <c:scaling>
          <c:orientation val="minMax"/>
          <c:max val="0.70000000000000007"/>
          <c:min val="0"/>
        </c:scaling>
        <c:delete val="1"/>
        <c:axPos val="l"/>
        <c:numFmt formatCode="0%" sourceLinked="1"/>
        <c:majorTickMark val="out"/>
        <c:minorTickMark val="none"/>
        <c:tickLblPos val="nextTo"/>
        <c:crossAx val="835428432"/>
        <c:crosses val="autoZero"/>
        <c:crossBetween val="midCat"/>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Franklin Gothic Book" panose="020B05030201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lang!$B$1</c:f>
              <c:strCache>
                <c:ptCount val="1"/>
                <c:pt idx="0">
                  <c:v>No Vax Reported</c:v>
                </c:pt>
              </c:strCache>
            </c:strRef>
          </c:tx>
          <c:spPr>
            <a:solidFill>
              <a:srgbClr val="032E5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lang!$A$2:$A$7</c:f>
              <c:strCache>
                <c:ptCount val="6"/>
                <c:pt idx="0">
                  <c:v>Cape Verdean Creole</c:v>
                </c:pt>
                <c:pt idx="1">
                  <c:v>Portuguese</c:v>
                </c:pt>
                <c:pt idx="2">
                  <c:v>Spanish</c:v>
                </c:pt>
                <c:pt idx="3">
                  <c:v>Haitian Creole</c:v>
                </c:pt>
                <c:pt idx="4">
                  <c:v>English</c:v>
                </c:pt>
                <c:pt idx="5">
                  <c:v>Other</c:v>
                </c:pt>
              </c:strCache>
            </c:strRef>
          </c:cat>
          <c:val>
            <c:numRef>
              <c:f>lang!$B$2:$B$7</c:f>
              <c:numCache>
                <c:formatCode>0%</c:formatCode>
                <c:ptCount val="6"/>
                <c:pt idx="0">
                  <c:v>0.78300000000000003</c:v>
                </c:pt>
                <c:pt idx="1">
                  <c:v>0.73</c:v>
                </c:pt>
                <c:pt idx="2">
                  <c:v>0.7</c:v>
                </c:pt>
                <c:pt idx="3">
                  <c:v>0.65700000000000003</c:v>
                </c:pt>
                <c:pt idx="4">
                  <c:v>0.45400000000000001</c:v>
                </c:pt>
                <c:pt idx="5">
                  <c:v>0.39800000000000002</c:v>
                </c:pt>
              </c:numCache>
            </c:numRef>
          </c:val>
          <c:extLst>
            <c:ext xmlns:c16="http://schemas.microsoft.com/office/drawing/2014/chart" uri="{C3380CC4-5D6E-409C-BE32-E72D297353CC}">
              <c16:uniqueId val="{00000000-AD95-4E43-9FBE-5B9D7D47E264}"/>
            </c:ext>
          </c:extLst>
        </c:ser>
        <c:ser>
          <c:idx val="1"/>
          <c:order val="1"/>
          <c:tx>
            <c:strRef>
              <c:f>lang!$C$1</c:f>
              <c:strCache>
                <c:ptCount val="1"/>
                <c:pt idx="0">
                  <c:v>Vax Before or During Preg</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lang!$A$2:$A$7</c:f>
              <c:strCache>
                <c:ptCount val="6"/>
                <c:pt idx="0">
                  <c:v>Cape Verdean Creole</c:v>
                </c:pt>
                <c:pt idx="1">
                  <c:v>Portuguese</c:v>
                </c:pt>
                <c:pt idx="2">
                  <c:v>Spanish</c:v>
                </c:pt>
                <c:pt idx="3">
                  <c:v>Haitian Creole</c:v>
                </c:pt>
                <c:pt idx="4">
                  <c:v>English</c:v>
                </c:pt>
                <c:pt idx="5">
                  <c:v>Other</c:v>
                </c:pt>
              </c:strCache>
            </c:strRef>
          </c:cat>
          <c:val>
            <c:numRef>
              <c:f>lang!$C$2:$C$7</c:f>
              <c:numCache>
                <c:formatCode>0%</c:formatCode>
                <c:ptCount val="6"/>
                <c:pt idx="0">
                  <c:v>0.104</c:v>
                </c:pt>
                <c:pt idx="1">
                  <c:v>0.18</c:v>
                </c:pt>
                <c:pt idx="2">
                  <c:v>0.19400000000000001</c:v>
                </c:pt>
                <c:pt idx="3">
                  <c:v>0.161</c:v>
                </c:pt>
                <c:pt idx="4">
                  <c:v>0.4</c:v>
                </c:pt>
                <c:pt idx="5">
                  <c:v>0.36799999999999999</c:v>
                </c:pt>
              </c:numCache>
            </c:numRef>
          </c:val>
          <c:extLst>
            <c:ext xmlns:c16="http://schemas.microsoft.com/office/drawing/2014/chart" uri="{C3380CC4-5D6E-409C-BE32-E72D297353CC}">
              <c16:uniqueId val="{00000001-AD95-4E43-9FBE-5B9D7D47E264}"/>
            </c:ext>
          </c:extLst>
        </c:ser>
        <c:ser>
          <c:idx val="2"/>
          <c:order val="2"/>
          <c:tx>
            <c:strRef>
              <c:f>lang!$D$1</c:f>
              <c:strCache>
                <c:ptCount val="1"/>
                <c:pt idx="0">
                  <c:v>Vax After Preg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Franklin Gothic Book" panose="020B05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lang!$A$2:$A$7</c:f>
              <c:strCache>
                <c:ptCount val="6"/>
                <c:pt idx="0">
                  <c:v>Cape Verdean Creole</c:v>
                </c:pt>
                <c:pt idx="1">
                  <c:v>Portuguese</c:v>
                </c:pt>
                <c:pt idx="2">
                  <c:v>Spanish</c:v>
                </c:pt>
                <c:pt idx="3">
                  <c:v>Haitian Creole</c:v>
                </c:pt>
                <c:pt idx="4">
                  <c:v>English</c:v>
                </c:pt>
                <c:pt idx="5">
                  <c:v>Other</c:v>
                </c:pt>
              </c:strCache>
            </c:strRef>
          </c:cat>
          <c:val>
            <c:numRef>
              <c:f>lang!$D$2:$D$7</c:f>
              <c:numCache>
                <c:formatCode>0%</c:formatCode>
                <c:ptCount val="6"/>
                <c:pt idx="0">
                  <c:v>0.113</c:v>
                </c:pt>
                <c:pt idx="1">
                  <c:v>0.09</c:v>
                </c:pt>
                <c:pt idx="2">
                  <c:v>0.106</c:v>
                </c:pt>
                <c:pt idx="3">
                  <c:v>0.182</c:v>
                </c:pt>
                <c:pt idx="4">
                  <c:v>0.14599999999999999</c:v>
                </c:pt>
                <c:pt idx="5">
                  <c:v>0.23400000000000001</c:v>
                </c:pt>
              </c:numCache>
            </c:numRef>
          </c:val>
          <c:extLst>
            <c:ext xmlns:c16="http://schemas.microsoft.com/office/drawing/2014/chart" uri="{C3380CC4-5D6E-409C-BE32-E72D297353CC}">
              <c16:uniqueId val="{00000002-AD95-4E43-9FBE-5B9D7D47E264}"/>
            </c:ext>
          </c:extLst>
        </c:ser>
        <c:dLbls>
          <c:showLegendKey val="0"/>
          <c:showVal val="0"/>
          <c:showCatName val="0"/>
          <c:showSerName val="0"/>
          <c:showPercent val="0"/>
          <c:showBubbleSize val="0"/>
        </c:dLbls>
        <c:gapWidth val="150"/>
        <c:overlap val="100"/>
        <c:axId val="874894008"/>
        <c:axId val="874899912"/>
      </c:barChart>
      <c:catAx>
        <c:axId val="874894008"/>
        <c:scaling>
          <c:orientation val="minMax"/>
        </c:scaling>
        <c:delete val="1"/>
        <c:axPos val="b"/>
        <c:numFmt formatCode="General" sourceLinked="1"/>
        <c:majorTickMark val="none"/>
        <c:minorTickMark val="none"/>
        <c:tickLblPos val="nextTo"/>
        <c:crossAx val="874899912"/>
        <c:crosses val="autoZero"/>
        <c:auto val="1"/>
        <c:lblAlgn val="ctr"/>
        <c:lblOffset val="100"/>
        <c:noMultiLvlLbl val="0"/>
      </c:catAx>
      <c:valAx>
        <c:axId val="874899912"/>
        <c:scaling>
          <c:orientation val="minMax"/>
          <c:max val="1"/>
        </c:scaling>
        <c:delete val="1"/>
        <c:axPos val="l"/>
        <c:numFmt formatCode="0%" sourceLinked="1"/>
        <c:majorTickMark val="none"/>
        <c:minorTickMark val="none"/>
        <c:tickLblPos val="nextTo"/>
        <c:crossAx val="874894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Franklin Gothic Book" panose="020B0503020102020204" pitchFamily="34" charset="0"/>
              <a:ea typeface="+mn-ea"/>
              <a:cs typeface="+mn-cs"/>
            </a:defRPr>
          </a:pPr>
          <a:endParaRPr lang="en-US"/>
        </a:p>
      </c:txPr>
    </c:legend>
    <c:plotVisOnly val="1"/>
    <c:dispBlanksAs val="gap"/>
    <c:showDLblsOverMax val="0"/>
  </c:chart>
  <c:spPr>
    <a:noFill/>
    <a:ln>
      <a:noFill/>
    </a:ln>
    <a:effectLst/>
  </c:spPr>
  <c:txPr>
    <a:bodyPr/>
    <a:lstStyle/>
    <a:p>
      <a:pPr>
        <a:defRPr>
          <a:solidFill>
            <a:schemeClr val="bg1"/>
          </a:solidFill>
          <a:latin typeface="Franklin Gothic Book" panose="020B05030201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age!$B$1</c:f>
              <c:strCache>
                <c:ptCount val="1"/>
                <c:pt idx="0">
                  <c:v>No Vax Reported</c:v>
                </c:pt>
              </c:strCache>
            </c:strRef>
          </c:tx>
          <c:spPr>
            <a:solidFill>
              <a:srgbClr val="032E5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age!$A$2:$A$7</c:f>
              <c:strCache>
                <c:ptCount val="6"/>
                <c:pt idx="0">
                  <c:v>&lt;20</c:v>
                </c:pt>
                <c:pt idx="1">
                  <c:v>20-24</c:v>
                </c:pt>
                <c:pt idx="2">
                  <c:v>25-29</c:v>
                </c:pt>
                <c:pt idx="3">
                  <c:v>30-34</c:v>
                </c:pt>
                <c:pt idx="4">
                  <c:v>35-39</c:v>
                </c:pt>
                <c:pt idx="5">
                  <c:v>40+</c:v>
                </c:pt>
              </c:strCache>
            </c:strRef>
          </c:cat>
          <c:val>
            <c:numRef>
              <c:f>age!$B$2:$B$7</c:f>
              <c:numCache>
                <c:formatCode>0%</c:formatCode>
                <c:ptCount val="6"/>
                <c:pt idx="0">
                  <c:v>0.74099999999999999</c:v>
                </c:pt>
                <c:pt idx="1">
                  <c:v>0.68300000000000005</c:v>
                </c:pt>
                <c:pt idx="2">
                  <c:v>0.56999999999999995</c:v>
                </c:pt>
                <c:pt idx="3">
                  <c:v>0.44</c:v>
                </c:pt>
                <c:pt idx="4">
                  <c:v>0.40600000000000003</c:v>
                </c:pt>
                <c:pt idx="5">
                  <c:v>0.42599999999999999</c:v>
                </c:pt>
              </c:numCache>
            </c:numRef>
          </c:val>
          <c:extLst>
            <c:ext xmlns:c16="http://schemas.microsoft.com/office/drawing/2014/chart" uri="{C3380CC4-5D6E-409C-BE32-E72D297353CC}">
              <c16:uniqueId val="{00000000-8354-48A2-9213-E2B81B77965A}"/>
            </c:ext>
          </c:extLst>
        </c:ser>
        <c:ser>
          <c:idx val="1"/>
          <c:order val="1"/>
          <c:tx>
            <c:strRef>
              <c:f>age!$C$1</c:f>
              <c:strCache>
                <c:ptCount val="1"/>
                <c:pt idx="0">
                  <c:v>Vax Before or During Preg</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age!$A$2:$A$7</c:f>
              <c:strCache>
                <c:ptCount val="6"/>
                <c:pt idx="0">
                  <c:v>&lt;20</c:v>
                </c:pt>
                <c:pt idx="1">
                  <c:v>20-24</c:v>
                </c:pt>
                <c:pt idx="2">
                  <c:v>25-29</c:v>
                </c:pt>
                <c:pt idx="3">
                  <c:v>30-34</c:v>
                </c:pt>
                <c:pt idx="4">
                  <c:v>35-39</c:v>
                </c:pt>
                <c:pt idx="5">
                  <c:v>40+</c:v>
                </c:pt>
              </c:strCache>
            </c:strRef>
          </c:cat>
          <c:val>
            <c:numRef>
              <c:f>age!$C$2:$C$7</c:f>
              <c:numCache>
                <c:formatCode>0%</c:formatCode>
                <c:ptCount val="6"/>
                <c:pt idx="0">
                  <c:v>0.128</c:v>
                </c:pt>
                <c:pt idx="1">
                  <c:v>0.16700000000000001</c:v>
                </c:pt>
                <c:pt idx="2">
                  <c:v>0.27200000000000002</c:v>
                </c:pt>
                <c:pt idx="3">
                  <c:v>0.42199999999999999</c:v>
                </c:pt>
                <c:pt idx="4">
                  <c:v>0.46600000000000003</c:v>
                </c:pt>
                <c:pt idx="5">
                  <c:v>0.44500000000000001</c:v>
                </c:pt>
              </c:numCache>
            </c:numRef>
          </c:val>
          <c:extLst>
            <c:ext xmlns:c16="http://schemas.microsoft.com/office/drawing/2014/chart" uri="{C3380CC4-5D6E-409C-BE32-E72D297353CC}">
              <c16:uniqueId val="{00000001-8354-48A2-9213-E2B81B77965A}"/>
            </c:ext>
          </c:extLst>
        </c:ser>
        <c:ser>
          <c:idx val="2"/>
          <c:order val="2"/>
          <c:tx>
            <c:strRef>
              <c:f>age!$D$1</c:f>
              <c:strCache>
                <c:ptCount val="1"/>
                <c:pt idx="0">
                  <c:v>Vax After Preg</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bg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age!$A$2:$A$7</c:f>
              <c:strCache>
                <c:ptCount val="6"/>
                <c:pt idx="0">
                  <c:v>&lt;20</c:v>
                </c:pt>
                <c:pt idx="1">
                  <c:v>20-24</c:v>
                </c:pt>
                <c:pt idx="2">
                  <c:v>25-29</c:v>
                </c:pt>
                <c:pt idx="3">
                  <c:v>30-34</c:v>
                </c:pt>
                <c:pt idx="4">
                  <c:v>35-39</c:v>
                </c:pt>
                <c:pt idx="5">
                  <c:v>40+</c:v>
                </c:pt>
              </c:strCache>
            </c:strRef>
          </c:cat>
          <c:val>
            <c:numRef>
              <c:f>age!$D$2:$D$7</c:f>
              <c:numCache>
                <c:formatCode>0%</c:formatCode>
                <c:ptCount val="6"/>
                <c:pt idx="0">
                  <c:v>0.13200000000000001</c:v>
                </c:pt>
                <c:pt idx="1">
                  <c:v>0.15</c:v>
                </c:pt>
                <c:pt idx="2">
                  <c:v>0.159</c:v>
                </c:pt>
                <c:pt idx="3">
                  <c:v>0.13800000000000001</c:v>
                </c:pt>
                <c:pt idx="4">
                  <c:v>0.129</c:v>
                </c:pt>
                <c:pt idx="5">
                  <c:v>0.129</c:v>
                </c:pt>
              </c:numCache>
            </c:numRef>
          </c:val>
          <c:extLst>
            <c:ext xmlns:c16="http://schemas.microsoft.com/office/drawing/2014/chart" uri="{C3380CC4-5D6E-409C-BE32-E72D297353CC}">
              <c16:uniqueId val="{00000002-8354-48A2-9213-E2B81B77965A}"/>
            </c:ext>
          </c:extLst>
        </c:ser>
        <c:dLbls>
          <c:showLegendKey val="0"/>
          <c:showVal val="0"/>
          <c:showCatName val="0"/>
          <c:showSerName val="0"/>
          <c:showPercent val="0"/>
          <c:showBubbleSize val="0"/>
        </c:dLbls>
        <c:gapWidth val="150"/>
        <c:overlap val="100"/>
        <c:axId val="-2134481208"/>
        <c:axId val="-2134478152"/>
      </c:barChart>
      <c:catAx>
        <c:axId val="-2134481208"/>
        <c:scaling>
          <c:orientation val="minMax"/>
        </c:scaling>
        <c:delete val="1"/>
        <c:axPos val="b"/>
        <c:numFmt formatCode="General" sourceLinked="1"/>
        <c:majorTickMark val="none"/>
        <c:minorTickMark val="none"/>
        <c:tickLblPos val="nextTo"/>
        <c:crossAx val="-2134478152"/>
        <c:crosses val="autoZero"/>
        <c:auto val="1"/>
        <c:lblAlgn val="ctr"/>
        <c:lblOffset val="100"/>
        <c:noMultiLvlLbl val="0"/>
      </c:catAx>
      <c:valAx>
        <c:axId val="-2134478152"/>
        <c:scaling>
          <c:orientation val="minMax"/>
          <c:max val="1"/>
        </c:scaling>
        <c:delete val="1"/>
        <c:axPos val="l"/>
        <c:numFmt formatCode="0%" sourceLinked="1"/>
        <c:majorTickMark val="none"/>
        <c:minorTickMark val="none"/>
        <c:tickLblPos val="nextTo"/>
        <c:crossAx val="-2134481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a:noFill/>
    </a:ln>
    <a:effectLst/>
  </c:spPr>
  <c:txPr>
    <a:bodyPr/>
    <a:lstStyle/>
    <a:p>
      <a:pPr>
        <a:defRPr>
          <a:latin typeface="Franklin Gothic Book" panose="020B05030201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970498119444599E-2"/>
          <c:y val="4.7647551369483399E-2"/>
          <c:w val="0.95405900376111097"/>
          <c:h val="0.81775510795734596"/>
        </c:manualLayout>
      </c:layout>
      <c:barChart>
        <c:barDir val="col"/>
        <c:grouping val="stacked"/>
        <c:varyColors val="0"/>
        <c:ser>
          <c:idx val="0"/>
          <c:order val="0"/>
          <c:tx>
            <c:strRef>
              <c:f>insur!$B$1</c:f>
              <c:strCache>
                <c:ptCount val="1"/>
                <c:pt idx="0">
                  <c:v>No Vax Reported</c:v>
                </c:pt>
              </c:strCache>
            </c:strRef>
          </c:tx>
          <c:spPr>
            <a:solidFill>
              <a:srgbClr val="032E5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insur!$A$2:$A$3</c:f>
              <c:strCache>
                <c:ptCount val="2"/>
                <c:pt idx="0">
                  <c:v>Private</c:v>
                </c:pt>
                <c:pt idx="1">
                  <c:v>Public</c:v>
                </c:pt>
              </c:strCache>
            </c:strRef>
          </c:cat>
          <c:val>
            <c:numRef>
              <c:f>insur!$B$2:$B$3</c:f>
              <c:numCache>
                <c:formatCode>0%</c:formatCode>
                <c:ptCount val="2"/>
                <c:pt idx="0">
                  <c:v>0.38200000000000001</c:v>
                </c:pt>
                <c:pt idx="1">
                  <c:v>0.64</c:v>
                </c:pt>
              </c:numCache>
            </c:numRef>
          </c:val>
          <c:extLst>
            <c:ext xmlns:c16="http://schemas.microsoft.com/office/drawing/2014/chart" uri="{C3380CC4-5D6E-409C-BE32-E72D297353CC}">
              <c16:uniqueId val="{00000000-449F-4DD1-973B-FB8351DA9CBB}"/>
            </c:ext>
          </c:extLst>
        </c:ser>
        <c:ser>
          <c:idx val="1"/>
          <c:order val="1"/>
          <c:tx>
            <c:strRef>
              <c:f>insur!$C$1</c:f>
              <c:strCache>
                <c:ptCount val="1"/>
                <c:pt idx="0">
                  <c:v>Vax Before or During Preg</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insur!$A$2:$A$3</c:f>
              <c:strCache>
                <c:ptCount val="2"/>
                <c:pt idx="0">
                  <c:v>Private</c:v>
                </c:pt>
                <c:pt idx="1">
                  <c:v>Public</c:v>
                </c:pt>
              </c:strCache>
            </c:strRef>
          </c:cat>
          <c:val>
            <c:numRef>
              <c:f>insur!$C$2:$C$3</c:f>
              <c:numCache>
                <c:formatCode>0%</c:formatCode>
                <c:ptCount val="2"/>
                <c:pt idx="0">
                  <c:v>0.47899999999999998</c:v>
                </c:pt>
                <c:pt idx="1">
                  <c:v>0.20799999999999999</c:v>
                </c:pt>
              </c:numCache>
            </c:numRef>
          </c:val>
          <c:extLst>
            <c:ext xmlns:c16="http://schemas.microsoft.com/office/drawing/2014/chart" uri="{C3380CC4-5D6E-409C-BE32-E72D297353CC}">
              <c16:uniqueId val="{00000001-449F-4DD1-973B-FB8351DA9CBB}"/>
            </c:ext>
          </c:extLst>
        </c:ser>
        <c:ser>
          <c:idx val="2"/>
          <c:order val="2"/>
          <c:tx>
            <c:strRef>
              <c:f>insur!$D$1</c:f>
              <c:strCache>
                <c:ptCount val="1"/>
                <c:pt idx="0">
                  <c:v>Vax After Preg</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2"/>
                    </a:solidFill>
                    <a:latin typeface="Franklin Gothic Demi" panose="020B0703020102020204" pitchFamily="34" charset="0"/>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insur!$A$2:$A$3</c:f>
              <c:strCache>
                <c:ptCount val="2"/>
                <c:pt idx="0">
                  <c:v>Private</c:v>
                </c:pt>
                <c:pt idx="1">
                  <c:v>Public</c:v>
                </c:pt>
              </c:strCache>
            </c:strRef>
          </c:cat>
          <c:val>
            <c:numRef>
              <c:f>insur!$D$2:$D$3</c:f>
              <c:numCache>
                <c:formatCode>0%</c:formatCode>
                <c:ptCount val="2"/>
                <c:pt idx="0">
                  <c:v>0.13900000000000001</c:v>
                </c:pt>
                <c:pt idx="1">
                  <c:v>0.152</c:v>
                </c:pt>
              </c:numCache>
            </c:numRef>
          </c:val>
          <c:extLst>
            <c:ext xmlns:c16="http://schemas.microsoft.com/office/drawing/2014/chart" uri="{C3380CC4-5D6E-409C-BE32-E72D297353CC}">
              <c16:uniqueId val="{00000002-449F-4DD1-973B-FB8351DA9CBB}"/>
            </c:ext>
          </c:extLst>
        </c:ser>
        <c:dLbls>
          <c:showLegendKey val="0"/>
          <c:showVal val="0"/>
          <c:showCatName val="0"/>
          <c:showSerName val="0"/>
          <c:showPercent val="0"/>
          <c:showBubbleSize val="0"/>
        </c:dLbls>
        <c:gapWidth val="150"/>
        <c:overlap val="100"/>
        <c:axId val="-2134367016"/>
        <c:axId val="-2134363960"/>
      </c:barChart>
      <c:catAx>
        <c:axId val="-2134367016"/>
        <c:scaling>
          <c:orientation val="minMax"/>
        </c:scaling>
        <c:delete val="1"/>
        <c:axPos val="b"/>
        <c:numFmt formatCode="General" sourceLinked="1"/>
        <c:majorTickMark val="none"/>
        <c:minorTickMark val="none"/>
        <c:tickLblPos val="nextTo"/>
        <c:crossAx val="-2134363960"/>
        <c:crosses val="autoZero"/>
        <c:auto val="1"/>
        <c:lblAlgn val="ctr"/>
        <c:lblOffset val="100"/>
        <c:noMultiLvlLbl val="0"/>
      </c:catAx>
      <c:valAx>
        <c:axId val="-2134363960"/>
        <c:scaling>
          <c:orientation val="minMax"/>
          <c:max val="1"/>
        </c:scaling>
        <c:delete val="1"/>
        <c:axPos val="l"/>
        <c:numFmt formatCode="0%" sourceLinked="1"/>
        <c:majorTickMark val="out"/>
        <c:minorTickMark val="none"/>
        <c:tickLblPos val="nextTo"/>
        <c:crossAx val="-2134367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Franklin Gothic Book" panose="020B0503020102020204" pitchFamily="34" charset="0"/>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66F81A-4973-4EBD-95E8-40D6B3AB7D8B}"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FFD03DA5-D5A3-4983-9CE7-26D19375C040}">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12/15/2020</a:t>
          </a:r>
          <a:r>
            <a:rPr lang="en-US" sz="1000" i="1" dirty="0">
              <a:solidFill>
                <a:srgbClr val="032E53"/>
              </a:solidFill>
              <a:latin typeface="Franklin Gothic Book" panose="020B0503020102020204" pitchFamily="34" charset="0"/>
              <a:cs typeface="Times New Roman" panose="02020603050405020304" pitchFamily="18" charset="0"/>
            </a:rPr>
            <a:t>: </a:t>
          </a:r>
          <a:r>
            <a:rPr lang="en-US" sz="1000" dirty="0">
              <a:solidFill>
                <a:srgbClr val="032E53"/>
              </a:solidFill>
              <a:latin typeface="Franklin Gothic Book" panose="020B0503020102020204" pitchFamily="34" charset="0"/>
              <a:cs typeface="Times New Roman" panose="02020603050405020304" pitchFamily="18" charset="0"/>
            </a:rPr>
            <a:t>Phase 1 of vaccine roll out</a:t>
          </a:r>
        </a:p>
      </dgm:t>
    </dgm:pt>
    <dgm:pt modelId="{AFCEB962-10BC-4EBF-81AC-C35A6E3637F8}" type="parTrans" cxnId="{47A579D6-30C9-4B69-813B-593125536F8D}">
      <dgm:prSet/>
      <dgm:spPr/>
      <dgm:t>
        <a:bodyPr/>
        <a:lstStyle/>
        <a:p>
          <a:endParaRPr lang="en-US">
            <a:solidFill>
              <a:srgbClr val="032E53"/>
            </a:solidFill>
            <a:latin typeface="Franklin Gothic Book" panose="020B0503020102020204" pitchFamily="34" charset="0"/>
          </a:endParaRPr>
        </a:p>
      </dgm:t>
    </dgm:pt>
    <dgm:pt modelId="{B57933F6-3818-46E1-819F-A6202B96588C}" type="sibTrans" cxnId="{47A579D6-30C9-4B69-813B-593125536F8D}">
      <dgm:prSet/>
      <dgm:spPr/>
      <dgm:t>
        <a:bodyPr/>
        <a:lstStyle/>
        <a:p>
          <a:endParaRPr lang="en-US">
            <a:solidFill>
              <a:srgbClr val="032E53"/>
            </a:solidFill>
            <a:latin typeface="Franklin Gothic Book" panose="020B0503020102020204" pitchFamily="34" charset="0"/>
          </a:endParaRPr>
        </a:p>
      </dgm:t>
    </dgm:pt>
    <dgm:pt modelId="{0262B92E-7513-4EE2-A304-9EEC4B50D0A4}">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9/29/2021</a:t>
          </a:r>
          <a:r>
            <a:rPr lang="en-US" sz="1000" dirty="0">
              <a:solidFill>
                <a:srgbClr val="032E53"/>
              </a:solidFill>
              <a:latin typeface="Franklin Gothic Book" panose="020B0503020102020204" pitchFamily="34" charset="0"/>
              <a:cs typeface="Times New Roman" panose="02020603050405020304" pitchFamily="18" charset="0"/>
            </a:rPr>
            <a:t>: CDC issues HAN urging COVID-19 vax for pregnant people</a:t>
          </a:r>
        </a:p>
      </dgm:t>
    </dgm:pt>
    <dgm:pt modelId="{B8607E13-FEE9-4224-9DDF-A4221988ABBA}" type="parTrans" cxnId="{D9F8FDD3-9DB9-4F56-99D8-0BADDE513C3A}">
      <dgm:prSet/>
      <dgm:spPr/>
      <dgm:t>
        <a:bodyPr/>
        <a:lstStyle/>
        <a:p>
          <a:endParaRPr lang="en-US">
            <a:solidFill>
              <a:srgbClr val="032E53"/>
            </a:solidFill>
            <a:latin typeface="Franklin Gothic Book" panose="020B0503020102020204" pitchFamily="34" charset="0"/>
          </a:endParaRPr>
        </a:p>
      </dgm:t>
    </dgm:pt>
    <dgm:pt modelId="{71EEFB5A-4948-41A4-9FD4-F0625078D420}" type="sibTrans" cxnId="{D9F8FDD3-9DB9-4F56-99D8-0BADDE513C3A}">
      <dgm:prSet/>
      <dgm:spPr/>
      <dgm:t>
        <a:bodyPr/>
        <a:lstStyle/>
        <a:p>
          <a:endParaRPr lang="en-US">
            <a:solidFill>
              <a:srgbClr val="032E53"/>
            </a:solidFill>
            <a:latin typeface="Franklin Gothic Book" panose="020B0503020102020204" pitchFamily="34" charset="0"/>
          </a:endParaRPr>
        </a:p>
      </dgm:t>
    </dgm:pt>
    <dgm:pt modelId="{46055C46-2BFD-4149-9645-E918A5564A60}">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2/1/2021</a:t>
          </a:r>
          <a:r>
            <a:rPr lang="en-US" sz="1000" dirty="0">
              <a:solidFill>
                <a:srgbClr val="032E53"/>
              </a:solidFill>
              <a:latin typeface="Franklin Gothic Book" panose="020B0503020102020204" pitchFamily="34" charset="0"/>
              <a:cs typeface="Times New Roman" panose="02020603050405020304" pitchFamily="18" charset="0"/>
            </a:rPr>
            <a:t>: Phase 2 of vaccine roll out</a:t>
          </a:r>
        </a:p>
      </dgm:t>
    </dgm:pt>
    <dgm:pt modelId="{4BEAC05B-08A8-4C32-ADAF-8647DBE09862}" type="parTrans" cxnId="{5B585205-EF7C-443D-A9B9-D5CECD748038}">
      <dgm:prSet/>
      <dgm:spPr/>
      <dgm:t>
        <a:bodyPr/>
        <a:lstStyle/>
        <a:p>
          <a:endParaRPr lang="en-US">
            <a:solidFill>
              <a:srgbClr val="032E53"/>
            </a:solidFill>
            <a:latin typeface="Franklin Gothic Book" panose="020B0503020102020204" pitchFamily="34" charset="0"/>
          </a:endParaRPr>
        </a:p>
      </dgm:t>
    </dgm:pt>
    <dgm:pt modelId="{D51EAE5D-6B8C-4009-9E03-B7555D95FB3F}" type="sibTrans" cxnId="{5B585205-EF7C-443D-A9B9-D5CECD748038}">
      <dgm:prSet/>
      <dgm:spPr/>
      <dgm:t>
        <a:bodyPr/>
        <a:lstStyle/>
        <a:p>
          <a:endParaRPr lang="en-US">
            <a:solidFill>
              <a:srgbClr val="032E53"/>
            </a:solidFill>
            <a:latin typeface="Franklin Gothic Book" panose="020B0503020102020204" pitchFamily="34" charset="0"/>
          </a:endParaRPr>
        </a:p>
      </dgm:t>
    </dgm:pt>
    <dgm:pt modelId="{C81AA460-0267-4DD7-AB00-B9A9968C8CF8}">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4/19/2021</a:t>
          </a:r>
          <a:r>
            <a:rPr lang="en-US" sz="1000" dirty="0">
              <a:solidFill>
                <a:srgbClr val="032E53"/>
              </a:solidFill>
              <a:latin typeface="Franklin Gothic Book" panose="020B0503020102020204" pitchFamily="34" charset="0"/>
              <a:cs typeface="Times New Roman" panose="02020603050405020304" pitchFamily="18" charset="0"/>
            </a:rPr>
            <a:t>: Phase 3 of vaccine roll out</a:t>
          </a:r>
        </a:p>
      </dgm:t>
    </dgm:pt>
    <dgm:pt modelId="{3A3B01A5-A0CB-4025-A53F-74C8512CBFC2}" type="parTrans" cxnId="{88998EAF-A4A5-4AF7-9AAB-834550A8B1D0}">
      <dgm:prSet/>
      <dgm:spPr/>
      <dgm:t>
        <a:bodyPr/>
        <a:lstStyle/>
        <a:p>
          <a:endParaRPr lang="en-US">
            <a:solidFill>
              <a:srgbClr val="032E53"/>
            </a:solidFill>
            <a:latin typeface="Franklin Gothic Book" panose="020B0503020102020204" pitchFamily="34" charset="0"/>
          </a:endParaRPr>
        </a:p>
      </dgm:t>
    </dgm:pt>
    <dgm:pt modelId="{3D2D91D3-5E46-434A-9717-BC2B246ED7AB}" type="sibTrans" cxnId="{88998EAF-A4A5-4AF7-9AAB-834550A8B1D0}">
      <dgm:prSet/>
      <dgm:spPr/>
      <dgm:t>
        <a:bodyPr/>
        <a:lstStyle/>
        <a:p>
          <a:endParaRPr lang="en-US">
            <a:solidFill>
              <a:srgbClr val="032E53"/>
            </a:solidFill>
            <a:latin typeface="Franklin Gothic Book" panose="020B0503020102020204" pitchFamily="34" charset="0"/>
          </a:endParaRPr>
        </a:p>
      </dgm:t>
    </dgm:pt>
    <dgm:pt modelId="{986C6A01-F839-49D5-9755-7B3FDA8416C6}">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7/30/2021</a:t>
          </a:r>
          <a:r>
            <a:rPr lang="en-US" sz="1000" dirty="0">
              <a:solidFill>
                <a:srgbClr val="032E53"/>
              </a:solidFill>
              <a:latin typeface="Franklin Gothic Book" panose="020B0503020102020204" pitchFamily="34" charset="0"/>
              <a:cs typeface="Times New Roman" panose="02020603050405020304" pitchFamily="18" charset="0"/>
            </a:rPr>
            <a:t>: ACOG recommends pregnant people get vaccinated</a:t>
          </a:r>
        </a:p>
      </dgm:t>
    </dgm:pt>
    <dgm:pt modelId="{5F83A195-5684-41D5-85F5-257DD5C7B2B0}" type="parTrans" cxnId="{48E9DEEC-F5A9-4C31-A302-0004E498F19C}">
      <dgm:prSet/>
      <dgm:spPr/>
      <dgm:t>
        <a:bodyPr/>
        <a:lstStyle/>
        <a:p>
          <a:endParaRPr lang="en-US">
            <a:solidFill>
              <a:srgbClr val="032E53"/>
            </a:solidFill>
            <a:latin typeface="Franklin Gothic Book" panose="020B0503020102020204" pitchFamily="34" charset="0"/>
          </a:endParaRPr>
        </a:p>
      </dgm:t>
    </dgm:pt>
    <dgm:pt modelId="{7DF2C454-0DD1-4585-B20E-850A92873E68}" type="sibTrans" cxnId="{48E9DEEC-F5A9-4C31-A302-0004E498F19C}">
      <dgm:prSet/>
      <dgm:spPr/>
      <dgm:t>
        <a:bodyPr/>
        <a:lstStyle/>
        <a:p>
          <a:endParaRPr lang="en-US">
            <a:solidFill>
              <a:srgbClr val="032E53"/>
            </a:solidFill>
            <a:latin typeface="Franklin Gothic Book" panose="020B0503020102020204" pitchFamily="34" charset="0"/>
          </a:endParaRPr>
        </a:p>
      </dgm:t>
    </dgm:pt>
    <dgm:pt modelId="{5B20F2B6-CC42-4ED4-81D3-4B913BB39159}">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8/13/2021</a:t>
          </a:r>
          <a:r>
            <a:rPr lang="en-US" sz="1000" dirty="0">
              <a:solidFill>
                <a:srgbClr val="032E53"/>
              </a:solidFill>
              <a:latin typeface="Franklin Gothic Book" panose="020B0503020102020204" pitchFamily="34" charset="0"/>
              <a:cs typeface="Times New Roman" panose="02020603050405020304" pitchFamily="18" charset="0"/>
            </a:rPr>
            <a:t>: Boosters and third doses available‡</a:t>
          </a:r>
        </a:p>
      </dgm:t>
    </dgm:pt>
    <dgm:pt modelId="{DAD43C83-9549-41B5-B339-C9A926C28CAB}" type="parTrans" cxnId="{67FF23EB-B583-429F-87BB-7E15863B435F}">
      <dgm:prSet/>
      <dgm:spPr/>
      <dgm:t>
        <a:bodyPr/>
        <a:lstStyle/>
        <a:p>
          <a:endParaRPr lang="en-US">
            <a:solidFill>
              <a:srgbClr val="032E53"/>
            </a:solidFill>
            <a:latin typeface="Franklin Gothic Book" panose="020B0503020102020204" pitchFamily="34" charset="0"/>
          </a:endParaRPr>
        </a:p>
      </dgm:t>
    </dgm:pt>
    <dgm:pt modelId="{B8DD6B0D-83E1-47F8-916A-CFC23E2B2D74}" type="sibTrans" cxnId="{67FF23EB-B583-429F-87BB-7E15863B435F}">
      <dgm:prSet/>
      <dgm:spPr/>
      <dgm:t>
        <a:bodyPr/>
        <a:lstStyle/>
        <a:p>
          <a:endParaRPr lang="en-US">
            <a:solidFill>
              <a:srgbClr val="032E53"/>
            </a:solidFill>
            <a:latin typeface="Franklin Gothic Book" panose="020B0503020102020204" pitchFamily="34" charset="0"/>
          </a:endParaRPr>
        </a:p>
      </dgm:t>
    </dgm:pt>
    <dgm:pt modelId="{D680ADE7-D516-44B3-A603-18B3ADB900B6}">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8/11/2021</a:t>
          </a:r>
          <a:r>
            <a:rPr lang="en-US" sz="1000" b="1" dirty="0">
              <a:solidFill>
                <a:srgbClr val="032E53"/>
              </a:solidFill>
              <a:latin typeface="Franklin Gothic Book" panose="020B0503020102020204" pitchFamily="34" charset="0"/>
              <a:cs typeface="Times New Roman" panose="02020603050405020304" pitchFamily="18" charset="0"/>
            </a:rPr>
            <a:t>:         </a:t>
          </a:r>
          <a:r>
            <a:rPr lang="en-US" sz="1000" dirty="0">
              <a:solidFill>
                <a:srgbClr val="032E53"/>
              </a:solidFill>
              <a:latin typeface="Franklin Gothic Book" panose="020B0503020102020204" pitchFamily="34" charset="0"/>
              <a:cs typeface="Times New Roman" panose="02020603050405020304" pitchFamily="18" charset="0"/>
            </a:rPr>
            <a:t>CDC recommends all pregnant people get vaccinated</a:t>
          </a:r>
        </a:p>
      </dgm:t>
    </dgm:pt>
    <dgm:pt modelId="{EB527DB9-BF1A-44C8-AEFA-7C580614B7E5}" type="parTrans" cxnId="{2B26844C-39DB-4BAE-996D-4531E0274951}">
      <dgm:prSet/>
      <dgm:spPr/>
      <dgm:t>
        <a:bodyPr/>
        <a:lstStyle/>
        <a:p>
          <a:endParaRPr lang="en-US">
            <a:solidFill>
              <a:srgbClr val="032E53"/>
            </a:solidFill>
            <a:latin typeface="Franklin Gothic Book" panose="020B0503020102020204" pitchFamily="34" charset="0"/>
          </a:endParaRPr>
        </a:p>
      </dgm:t>
    </dgm:pt>
    <dgm:pt modelId="{34EFCE12-477F-44BA-A0E0-7D1BEF00BCC6}" type="sibTrans" cxnId="{2B26844C-39DB-4BAE-996D-4531E0274951}">
      <dgm:prSet/>
      <dgm:spPr/>
      <dgm:t>
        <a:bodyPr/>
        <a:lstStyle/>
        <a:p>
          <a:endParaRPr lang="en-US">
            <a:solidFill>
              <a:srgbClr val="032E53"/>
            </a:solidFill>
            <a:latin typeface="Franklin Gothic Book" panose="020B0503020102020204" pitchFamily="34" charset="0"/>
          </a:endParaRPr>
        </a:p>
      </dgm:t>
    </dgm:pt>
    <dgm:pt modelId="{9F0E3DC7-6D3B-403B-96C4-4F2771D96FFE}">
      <dgm:prSet phldrT="[Text]" custT="1"/>
      <dgm:spPr/>
      <dgm:t>
        <a:bodyPr/>
        <a:lstStyle/>
        <a:p>
          <a:r>
            <a:rPr lang="en-US" sz="1000" b="1" i="1" dirty="0">
              <a:solidFill>
                <a:srgbClr val="032E53"/>
              </a:solidFill>
              <a:latin typeface="Franklin Gothic Book" panose="020B0503020102020204" pitchFamily="34" charset="0"/>
              <a:cs typeface="Times New Roman" panose="02020603050405020304" pitchFamily="18" charset="0"/>
            </a:rPr>
            <a:t>2/18/2021</a:t>
          </a:r>
          <a:r>
            <a:rPr lang="en-US" sz="1000" dirty="0">
              <a:solidFill>
                <a:srgbClr val="032E53"/>
              </a:solidFill>
              <a:latin typeface="Franklin Gothic Book" panose="020B0503020102020204" pitchFamily="34" charset="0"/>
              <a:cs typeface="Times New Roman" panose="02020603050405020304" pitchFamily="18" charset="0"/>
            </a:rPr>
            <a:t>: Pregnancy now a priority condition for vaccination eligibility</a:t>
          </a:r>
        </a:p>
      </dgm:t>
    </dgm:pt>
    <dgm:pt modelId="{B4337071-66D4-443D-9AF6-077B260B7DBC}" type="parTrans" cxnId="{79BFCF6C-F41A-48FF-8958-C37C910036FE}">
      <dgm:prSet/>
      <dgm:spPr/>
      <dgm:t>
        <a:bodyPr/>
        <a:lstStyle/>
        <a:p>
          <a:endParaRPr lang="en-US">
            <a:solidFill>
              <a:srgbClr val="032E53"/>
            </a:solidFill>
            <a:latin typeface="Franklin Gothic Book" panose="020B0503020102020204" pitchFamily="34" charset="0"/>
          </a:endParaRPr>
        </a:p>
      </dgm:t>
    </dgm:pt>
    <dgm:pt modelId="{A1E48B62-4CCA-4442-9827-4A7990093EF3}" type="sibTrans" cxnId="{79BFCF6C-F41A-48FF-8958-C37C910036FE}">
      <dgm:prSet/>
      <dgm:spPr/>
      <dgm:t>
        <a:bodyPr/>
        <a:lstStyle/>
        <a:p>
          <a:endParaRPr lang="en-US">
            <a:solidFill>
              <a:srgbClr val="032E53"/>
            </a:solidFill>
            <a:latin typeface="Franklin Gothic Book" panose="020B0503020102020204" pitchFamily="34" charset="0"/>
          </a:endParaRPr>
        </a:p>
      </dgm:t>
    </dgm:pt>
    <dgm:pt modelId="{2851C1F1-B799-43BE-8D2C-97A437D9F3F8}" type="pres">
      <dgm:prSet presAssocID="{C966F81A-4973-4EBD-95E8-40D6B3AB7D8B}" presName="Name0" presStyleCnt="0">
        <dgm:presLayoutVars>
          <dgm:dir/>
          <dgm:resizeHandles val="exact"/>
        </dgm:presLayoutVars>
      </dgm:prSet>
      <dgm:spPr/>
    </dgm:pt>
    <dgm:pt modelId="{E826171C-B3EE-4597-AE7C-77EDB65FB17F}" type="pres">
      <dgm:prSet presAssocID="{C966F81A-4973-4EBD-95E8-40D6B3AB7D8B}" presName="arrow" presStyleLbl="bgShp" presStyleIdx="0" presStyleCnt="1"/>
      <dgm:spPr/>
    </dgm:pt>
    <dgm:pt modelId="{539D0FE6-DB0C-41DB-9944-B8A1CC34DBD9}" type="pres">
      <dgm:prSet presAssocID="{C966F81A-4973-4EBD-95E8-40D6B3AB7D8B}" presName="points" presStyleCnt="0"/>
      <dgm:spPr/>
    </dgm:pt>
    <dgm:pt modelId="{F29EBC3C-CD5A-459A-8186-2E4F7A19E960}" type="pres">
      <dgm:prSet presAssocID="{FFD03DA5-D5A3-4983-9CE7-26D19375C040}" presName="compositeA" presStyleCnt="0"/>
      <dgm:spPr/>
    </dgm:pt>
    <dgm:pt modelId="{C8BEC6A9-19CE-4DB6-8557-A72F35574987}" type="pres">
      <dgm:prSet presAssocID="{FFD03DA5-D5A3-4983-9CE7-26D19375C040}" presName="textA" presStyleLbl="revTx" presStyleIdx="0" presStyleCnt="8" custScaleX="167775">
        <dgm:presLayoutVars>
          <dgm:bulletEnabled val="1"/>
        </dgm:presLayoutVars>
      </dgm:prSet>
      <dgm:spPr/>
    </dgm:pt>
    <dgm:pt modelId="{4C9C28C4-4DC4-4C41-BC16-62A3B761F792}" type="pres">
      <dgm:prSet presAssocID="{FFD03DA5-D5A3-4983-9CE7-26D19375C040}" presName="circleA" presStyleLbl="node1" presStyleIdx="0" presStyleCnt="8"/>
      <dgm:spPr/>
    </dgm:pt>
    <dgm:pt modelId="{6F0C8DB0-DE67-46AA-9D25-BCE0B618EB44}" type="pres">
      <dgm:prSet presAssocID="{FFD03DA5-D5A3-4983-9CE7-26D19375C040}" presName="spaceA" presStyleCnt="0"/>
      <dgm:spPr/>
    </dgm:pt>
    <dgm:pt modelId="{F4F25B27-C5F2-41F0-9404-E2B9C5FAB83B}" type="pres">
      <dgm:prSet presAssocID="{B57933F6-3818-46E1-819F-A6202B96588C}" presName="space" presStyleCnt="0"/>
      <dgm:spPr/>
    </dgm:pt>
    <dgm:pt modelId="{21FC9718-109A-405D-8D3B-79D649DF43C9}" type="pres">
      <dgm:prSet presAssocID="{46055C46-2BFD-4149-9645-E918A5564A60}" presName="compositeB" presStyleCnt="0"/>
      <dgm:spPr/>
    </dgm:pt>
    <dgm:pt modelId="{47D7DE2C-3D14-4E87-A574-D8B634B5F93D}" type="pres">
      <dgm:prSet presAssocID="{46055C46-2BFD-4149-9645-E918A5564A60}" presName="textB" presStyleLbl="revTx" presStyleIdx="1" presStyleCnt="8" custScaleX="155227">
        <dgm:presLayoutVars>
          <dgm:bulletEnabled val="1"/>
        </dgm:presLayoutVars>
      </dgm:prSet>
      <dgm:spPr/>
    </dgm:pt>
    <dgm:pt modelId="{B76ED0F3-88F4-485C-8A37-F2711320FE93}" type="pres">
      <dgm:prSet presAssocID="{46055C46-2BFD-4149-9645-E918A5564A60}" presName="circleB" presStyleLbl="node1" presStyleIdx="1" presStyleCnt="8"/>
      <dgm:spPr>
        <a:solidFill>
          <a:schemeClr val="accent6"/>
        </a:solidFill>
      </dgm:spPr>
    </dgm:pt>
    <dgm:pt modelId="{86873156-B650-433E-9FB5-EA9EFAFE5EF0}" type="pres">
      <dgm:prSet presAssocID="{46055C46-2BFD-4149-9645-E918A5564A60}" presName="spaceB" presStyleCnt="0"/>
      <dgm:spPr/>
    </dgm:pt>
    <dgm:pt modelId="{0F929412-3652-42C8-96F4-0D89CB3DA6CC}" type="pres">
      <dgm:prSet presAssocID="{D51EAE5D-6B8C-4009-9E03-B7555D95FB3F}" presName="space" presStyleCnt="0"/>
      <dgm:spPr/>
    </dgm:pt>
    <dgm:pt modelId="{422CC12D-7357-4054-BA78-6F7C7D78ED75}" type="pres">
      <dgm:prSet presAssocID="{9F0E3DC7-6D3B-403B-96C4-4F2771D96FFE}" presName="compositeA" presStyleCnt="0"/>
      <dgm:spPr/>
    </dgm:pt>
    <dgm:pt modelId="{AA51ABD4-8DD4-4B61-B96E-889106624E43}" type="pres">
      <dgm:prSet presAssocID="{9F0E3DC7-6D3B-403B-96C4-4F2771D96FFE}" presName="textA" presStyleLbl="revTx" presStyleIdx="2" presStyleCnt="8" custScaleX="188139">
        <dgm:presLayoutVars>
          <dgm:bulletEnabled val="1"/>
        </dgm:presLayoutVars>
      </dgm:prSet>
      <dgm:spPr/>
    </dgm:pt>
    <dgm:pt modelId="{B1D6A32E-4C8D-4623-A19F-F78C8C1CA014}" type="pres">
      <dgm:prSet presAssocID="{9F0E3DC7-6D3B-403B-96C4-4F2771D96FFE}" presName="circleA" presStyleLbl="node1" presStyleIdx="2" presStyleCnt="8"/>
      <dgm:spPr>
        <a:solidFill>
          <a:schemeClr val="accent6"/>
        </a:solidFill>
      </dgm:spPr>
    </dgm:pt>
    <dgm:pt modelId="{3984F15F-95A3-4DD1-9254-903EDE2287ED}" type="pres">
      <dgm:prSet presAssocID="{9F0E3DC7-6D3B-403B-96C4-4F2771D96FFE}" presName="spaceA" presStyleCnt="0"/>
      <dgm:spPr/>
    </dgm:pt>
    <dgm:pt modelId="{03E0716A-3736-48DD-BC01-2C22CAFC3F1D}" type="pres">
      <dgm:prSet presAssocID="{A1E48B62-4CCA-4442-9827-4A7990093EF3}" presName="space" presStyleCnt="0"/>
      <dgm:spPr/>
    </dgm:pt>
    <dgm:pt modelId="{A4F57911-80BD-430F-BC43-925F9B646580}" type="pres">
      <dgm:prSet presAssocID="{C81AA460-0267-4DD7-AB00-B9A9968C8CF8}" presName="compositeB" presStyleCnt="0"/>
      <dgm:spPr/>
    </dgm:pt>
    <dgm:pt modelId="{C6146CAB-EA59-40D8-843A-E593EF945E0C}" type="pres">
      <dgm:prSet presAssocID="{C81AA460-0267-4DD7-AB00-B9A9968C8CF8}" presName="textB" presStyleLbl="revTx" presStyleIdx="3" presStyleCnt="8" custScaleX="152579">
        <dgm:presLayoutVars>
          <dgm:bulletEnabled val="1"/>
        </dgm:presLayoutVars>
      </dgm:prSet>
      <dgm:spPr/>
    </dgm:pt>
    <dgm:pt modelId="{216185DC-F0DB-4AEF-80A9-1695E434A36C}" type="pres">
      <dgm:prSet presAssocID="{C81AA460-0267-4DD7-AB00-B9A9968C8CF8}" presName="circleB" presStyleLbl="node1" presStyleIdx="3" presStyleCnt="8"/>
      <dgm:spPr>
        <a:solidFill>
          <a:schemeClr val="accent2"/>
        </a:solidFill>
      </dgm:spPr>
    </dgm:pt>
    <dgm:pt modelId="{87E16398-0405-4EFA-8477-6FF2DE98C3B3}" type="pres">
      <dgm:prSet presAssocID="{C81AA460-0267-4DD7-AB00-B9A9968C8CF8}" presName="spaceB" presStyleCnt="0"/>
      <dgm:spPr/>
    </dgm:pt>
    <dgm:pt modelId="{87620D25-7CEA-4C96-95A5-E3FF3B4D21A0}" type="pres">
      <dgm:prSet presAssocID="{3D2D91D3-5E46-434A-9717-BC2B246ED7AB}" presName="space" presStyleCnt="0"/>
      <dgm:spPr/>
    </dgm:pt>
    <dgm:pt modelId="{D176EDD9-ED63-4285-B57C-77F9212AADBD}" type="pres">
      <dgm:prSet presAssocID="{986C6A01-F839-49D5-9755-7B3FDA8416C6}" presName="compositeA" presStyleCnt="0"/>
      <dgm:spPr/>
    </dgm:pt>
    <dgm:pt modelId="{2F104EB5-6D75-4D16-BB97-95F6C0654D03}" type="pres">
      <dgm:prSet presAssocID="{986C6A01-F839-49D5-9755-7B3FDA8416C6}" presName="textA" presStyleLbl="revTx" presStyleIdx="4" presStyleCnt="8" custScaleX="190166">
        <dgm:presLayoutVars>
          <dgm:bulletEnabled val="1"/>
        </dgm:presLayoutVars>
      </dgm:prSet>
      <dgm:spPr/>
    </dgm:pt>
    <dgm:pt modelId="{76B5D9D7-872B-40D0-8C04-42FDAF2B5498}" type="pres">
      <dgm:prSet presAssocID="{986C6A01-F839-49D5-9755-7B3FDA8416C6}" presName="circleA" presStyleLbl="node1" presStyleIdx="4" presStyleCnt="8"/>
      <dgm:spPr>
        <a:solidFill>
          <a:schemeClr val="accent2"/>
        </a:solidFill>
      </dgm:spPr>
    </dgm:pt>
    <dgm:pt modelId="{A7823AB3-1087-4878-914B-4B19E6E3114E}" type="pres">
      <dgm:prSet presAssocID="{986C6A01-F839-49D5-9755-7B3FDA8416C6}" presName="spaceA" presStyleCnt="0"/>
      <dgm:spPr/>
    </dgm:pt>
    <dgm:pt modelId="{991CD4E3-1FF6-4408-A585-EBC99CA658DC}" type="pres">
      <dgm:prSet presAssocID="{7DF2C454-0DD1-4585-B20E-850A92873E68}" presName="space" presStyleCnt="0"/>
      <dgm:spPr/>
    </dgm:pt>
    <dgm:pt modelId="{1A15F397-D6F3-449D-A44A-CDA0894BDDC9}" type="pres">
      <dgm:prSet presAssocID="{D680ADE7-D516-44B3-A603-18B3ADB900B6}" presName="compositeB" presStyleCnt="0"/>
      <dgm:spPr/>
    </dgm:pt>
    <dgm:pt modelId="{32E350AD-0869-45F6-83AD-47076D09CE61}" type="pres">
      <dgm:prSet presAssocID="{D680ADE7-D516-44B3-A603-18B3ADB900B6}" presName="textB" presStyleLbl="revTx" presStyleIdx="5" presStyleCnt="8" custScaleX="180945">
        <dgm:presLayoutVars>
          <dgm:bulletEnabled val="1"/>
        </dgm:presLayoutVars>
      </dgm:prSet>
      <dgm:spPr/>
    </dgm:pt>
    <dgm:pt modelId="{076192F8-9386-4204-8D55-176F4F49409E}" type="pres">
      <dgm:prSet presAssocID="{D680ADE7-D516-44B3-A603-18B3ADB900B6}" presName="circleB" presStyleLbl="node1" presStyleIdx="5" presStyleCnt="8"/>
      <dgm:spPr>
        <a:solidFill>
          <a:schemeClr val="accent2"/>
        </a:solidFill>
      </dgm:spPr>
    </dgm:pt>
    <dgm:pt modelId="{7BB0EC24-480B-4904-ABF0-AE7BABD1C7FA}" type="pres">
      <dgm:prSet presAssocID="{D680ADE7-D516-44B3-A603-18B3ADB900B6}" presName="spaceB" presStyleCnt="0"/>
      <dgm:spPr/>
    </dgm:pt>
    <dgm:pt modelId="{0D8BE730-AD49-4537-B20E-2BB7510D5343}" type="pres">
      <dgm:prSet presAssocID="{34EFCE12-477F-44BA-A0E0-7D1BEF00BCC6}" presName="space" presStyleCnt="0"/>
      <dgm:spPr/>
    </dgm:pt>
    <dgm:pt modelId="{9F2F1ADF-6BD1-44A6-930C-71AA9B16286A}" type="pres">
      <dgm:prSet presAssocID="{5B20F2B6-CC42-4ED4-81D3-4B913BB39159}" presName="compositeA" presStyleCnt="0"/>
      <dgm:spPr/>
    </dgm:pt>
    <dgm:pt modelId="{2A8C14BB-369B-4F22-ADF7-9F73371A044C}" type="pres">
      <dgm:prSet presAssocID="{5B20F2B6-CC42-4ED4-81D3-4B913BB39159}" presName="textA" presStyleLbl="revTx" presStyleIdx="6" presStyleCnt="8" custScaleX="155188">
        <dgm:presLayoutVars>
          <dgm:bulletEnabled val="1"/>
        </dgm:presLayoutVars>
      </dgm:prSet>
      <dgm:spPr/>
    </dgm:pt>
    <dgm:pt modelId="{01091B79-980B-4569-8466-41A17D5BF3DE}" type="pres">
      <dgm:prSet presAssocID="{5B20F2B6-CC42-4ED4-81D3-4B913BB39159}" presName="circleA" presStyleLbl="node1" presStyleIdx="6" presStyleCnt="8"/>
      <dgm:spPr>
        <a:solidFill>
          <a:schemeClr val="accent2"/>
        </a:solidFill>
      </dgm:spPr>
    </dgm:pt>
    <dgm:pt modelId="{BE182DBA-BC43-400D-9621-F09FCF911228}" type="pres">
      <dgm:prSet presAssocID="{5B20F2B6-CC42-4ED4-81D3-4B913BB39159}" presName="spaceA" presStyleCnt="0"/>
      <dgm:spPr/>
    </dgm:pt>
    <dgm:pt modelId="{DFE89219-8166-4A9F-9D51-1D2EBBDD1E18}" type="pres">
      <dgm:prSet presAssocID="{B8DD6B0D-83E1-47F8-916A-CFC23E2B2D74}" presName="space" presStyleCnt="0"/>
      <dgm:spPr/>
    </dgm:pt>
    <dgm:pt modelId="{8E923850-D78A-46E6-9992-4E5ADD70681B}" type="pres">
      <dgm:prSet presAssocID="{0262B92E-7513-4EE2-A304-9EEC4B50D0A4}" presName="compositeB" presStyleCnt="0"/>
      <dgm:spPr/>
    </dgm:pt>
    <dgm:pt modelId="{EE71348F-BCE3-4880-A679-9C2C6A3437AD}" type="pres">
      <dgm:prSet presAssocID="{0262B92E-7513-4EE2-A304-9EEC4B50D0A4}" presName="textB" presStyleLbl="revTx" presStyleIdx="7" presStyleCnt="8" custScaleX="161393">
        <dgm:presLayoutVars>
          <dgm:bulletEnabled val="1"/>
        </dgm:presLayoutVars>
      </dgm:prSet>
      <dgm:spPr/>
    </dgm:pt>
    <dgm:pt modelId="{CF13742C-4DD4-4AEB-AE60-A60A0647238A}" type="pres">
      <dgm:prSet presAssocID="{0262B92E-7513-4EE2-A304-9EEC4B50D0A4}" presName="circleB" presStyleLbl="node1" presStyleIdx="7" presStyleCnt="8"/>
      <dgm:spPr>
        <a:solidFill>
          <a:schemeClr val="accent2"/>
        </a:solidFill>
      </dgm:spPr>
    </dgm:pt>
    <dgm:pt modelId="{94B470E6-A465-485B-9911-A5234F2ECD0B}" type="pres">
      <dgm:prSet presAssocID="{0262B92E-7513-4EE2-A304-9EEC4B50D0A4}" presName="spaceB" presStyleCnt="0"/>
      <dgm:spPr/>
    </dgm:pt>
  </dgm:ptLst>
  <dgm:cxnLst>
    <dgm:cxn modelId="{5B585205-EF7C-443D-A9B9-D5CECD748038}" srcId="{C966F81A-4973-4EBD-95E8-40D6B3AB7D8B}" destId="{46055C46-2BFD-4149-9645-E918A5564A60}" srcOrd="1" destOrd="0" parTransId="{4BEAC05B-08A8-4C32-ADAF-8647DBE09862}" sibTransId="{D51EAE5D-6B8C-4009-9E03-B7555D95FB3F}"/>
    <dgm:cxn modelId="{94436D1D-4B37-48F5-ADA1-A5D767105BC7}" type="presOf" srcId="{46055C46-2BFD-4149-9645-E918A5564A60}" destId="{47D7DE2C-3D14-4E87-A574-D8B634B5F93D}" srcOrd="0" destOrd="0" presId="urn:microsoft.com/office/officeart/2005/8/layout/hProcess11"/>
    <dgm:cxn modelId="{B0B1ED38-66D9-4F28-945D-B839B38CEAFF}" type="presOf" srcId="{FFD03DA5-D5A3-4983-9CE7-26D19375C040}" destId="{C8BEC6A9-19CE-4DB6-8557-A72F35574987}" srcOrd="0" destOrd="0" presId="urn:microsoft.com/office/officeart/2005/8/layout/hProcess11"/>
    <dgm:cxn modelId="{F82BF961-0448-4AE0-8452-466A1E16F349}" type="presOf" srcId="{986C6A01-F839-49D5-9755-7B3FDA8416C6}" destId="{2F104EB5-6D75-4D16-BB97-95F6C0654D03}" srcOrd="0" destOrd="0" presId="urn:microsoft.com/office/officeart/2005/8/layout/hProcess11"/>
    <dgm:cxn modelId="{2B26844C-39DB-4BAE-996D-4531E0274951}" srcId="{C966F81A-4973-4EBD-95E8-40D6B3AB7D8B}" destId="{D680ADE7-D516-44B3-A603-18B3ADB900B6}" srcOrd="5" destOrd="0" parTransId="{EB527DB9-BF1A-44C8-AEFA-7C580614B7E5}" sibTransId="{34EFCE12-477F-44BA-A0E0-7D1BEF00BCC6}"/>
    <dgm:cxn modelId="{79BFCF6C-F41A-48FF-8958-C37C910036FE}" srcId="{C966F81A-4973-4EBD-95E8-40D6B3AB7D8B}" destId="{9F0E3DC7-6D3B-403B-96C4-4F2771D96FFE}" srcOrd="2" destOrd="0" parTransId="{B4337071-66D4-443D-9AF6-077B260B7DBC}" sibTransId="{A1E48B62-4CCA-4442-9827-4A7990093EF3}"/>
    <dgm:cxn modelId="{33539152-134E-4066-B2D3-29833D8BD690}" type="presOf" srcId="{C966F81A-4973-4EBD-95E8-40D6B3AB7D8B}" destId="{2851C1F1-B799-43BE-8D2C-97A437D9F3F8}" srcOrd="0" destOrd="0" presId="urn:microsoft.com/office/officeart/2005/8/layout/hProcess11"/>
    <dgm:cxn modelId="{634E0D75-D9FC-4BD2-9B55-52651B43BC17}" type="presOf" srcId="{5B20F2B6-CC42-4ED4-81D3-4B913BB39159}" destId="{2A8C14BB-369B-4F22-ADF7-9F73371A044C}" srcOrd="0" destOrd="0" presId="urn:microsoft.com/office/officeart/2005/8/layout/hProcess11"/>
    <dgm:cxn modelId="{F9C56F9C-8970-4BCC-A52F-7473A961A16C}" type="presOf" srcId="{C81AA460-0267-4DD7-AB00-B9A9968C8CF8}" destId="{C6146CAB-EA59-40D8-843A-E593EF945E0C}" srcOrd="0" destOrd="0" presId="urn:microsoft.com/office/officeart/2005/8/layout/hProcess11"/>
    <dgm:cxn modelId="{88998EAF-A4A5-4AF7-9AAB-834550A8B1D0}" srcId="{C966F81A-4973-4EBD-95E8-40D6B3AB7D8B}" destId="{C81AA460-0267-4DD7-AB00-B9A9968C8CF8}" srcOrd="3" destOrd="0" parTransId="{3A3B01A5-A0CB-4025-A53F-74C8512CBFC2}" sibTransId="{3D2D91D3-5E46-434A-9717-BC2B246ED7AB}"/>
    <dgm:cxn modelId="{A9BE2EB0-2B7B-4FA3-9E57-7A855F9390FC}" type="presOf" srcId="{D680ADE7-D516-44B3-A603-18B3ADB900B6}" destId="{32E350AD-0869-45F6-83AD-47076D09CE61}" srcOrd="0" destOrd="0" presId="urn:microsoft.com/office/officeart/2005/8/layout/hProcess11"/>
    <dgm:cxn modelId="{BFE274C7-2DB4-480F-A1CF-81C0003F8007}" type="presOf" srcId="{0262B92E-7513-4EE2-A304-9EEC4B50D0A4}" destId="{EE71348F-BCE3-4880-A679-9C2C6A3437AD}" srcOrd="0" destOrd="0" presId="urn:microsoft.com/office/officeart/2005/8/layout/hProcess11"/>
    <dgm:cxn modelId="{D9F8FDD3-9DB9-4F56-99D8-0BADDE513C3A}" srcId="{C966F81A-4973-4EBD-95E8-40D6B3AB7D8B}" destId="{0262B92E-7513-4EE2-A304-9EEC4B50D0A4}" srcOrd="7" destOrd="0" parTransId="{B8607E13-FEE9-4224-9DDF-A4221988ABBA}" sibTransId="{71EEFB5A-4948-41A4-9FD4-F0625078D420}"/>
    <dgm:cxn modelId="{47A579D6-30C9-4B69-813B-593125536F8D}" srcId="{C966F81A-4973-4EBD-95E8-40D6B3AB7D8B}" destId="{FFD03DA5-D5A3-4983-9CE7-26D19375C040}" srcOrd="0" destOrd="0" parTransId="{AFCEB962-10BC-4EBF-81AC-C35A6E3637F8}" sibTransId="{B57933F6-3818-46E1-819F-A6202B96588C}"/>
    <dgm:cxn modelId="{67FF23EB-B583-429F-87BB-7E15863B435F}" srcId="{C966F81A-4973-4EBD-95E8-40D6B3AB7D8B}" destId="{5B20F2B6-CC42-4ED4-81D3-4B913BB39159}" srcOrd="6" destOrd="0" parTransId="{DAD43C83-9549-41B5-B339-C9A926C28CAB}" sibTransId="{B8DD6B0D-83E1-47F8-916A-CFC23E2B2D74}"/>
    <dgm:cxn modelId="{758177EC-B409-4AE9-8F04-D85C151FA991}" type="presOf" srcId="{9F0E3DC7-6D3B-403B-96C4-4F2771D96FFE}" destId="{AA51ABD4-8DD4-4B61-B96E-889106624E43}" srcOrd="0" destOrd="0" presId="urn:microsoft.com/office/officeart/2005/8/layout/hProcess11"/>
    <dgm:cxn modelId="{48E9DEEC-F5A9-4C31-A302-0004E498F19C}" srcId="{C966F81A-4973-4EBD-95E8-40D6B3AB7D8B}" destId="{986C6A01-F839-49D5-9755-7B3FDA8416C6}" srcOrd="4" destOrd="0" parTransId="{5F83A195-5684-41D5-85F5-257DD5C7B2B0}" sibTransId="{7DF2C454-0DD1-4585-B20E-850A92873E68}"/>
    <dgm:cxn modelId="{96E1570B-31CF-420A-B571-3E7B7B354F2D}" type="presParOf" srcId="{2851C1F1-B799-43BE-8D2C-97A437D9F3F8}" destId="{E826171C-B3EE-4597-AE7C-77EDB65FB17F}" srcOrd="0" destOrd="0" presId="urn:microsoft.com/office/officeart/2005/8/layout/hProcess11"/>
    <dgm:cxn modelId="{427F5F5A-A0A0-4672-A3BC-842171F05CC0}" type="presParOf" srcId="{2851C1F1-B799-43BE-8D2C-97A437D9F3F8}" destId="{539D0FE6-DB0C-41DB-9944-B8A1CC34DBD9}" srcOrd="1" destOrd="0" presId="urn:microsoft.com/office/officeart/2005/8/layout/hProcess11"/>
    <dgm:cxn modelId="{1B04F5AC-28D5-4923-97F8-A625B548B742}" type="presParOf" srcId="{539D0FE6-DB0C-41DB-9944-B8A1CC34DBD9}" destId="{F29EBC3C-CD5A-459A-8186-2E4F7A19E960}" srcOrd="0" destOrd="0" presId="urn:microsoft.com/office/officeart/2005/8/layout/hProcess11"/>
    <dgm:cxn modelId="{EBD8053C-FD1B-4A11-AF48-36A12C0DA515}" type="presParOf" srcId="{F29EBC3C-CD5A-459A-8186-2E4F7A19E960}" destId="{C8BEC6A9-19CE-4DB6-8557-A72F35574987}" srcOrd="0" destOrd="0" presId="urn:microsoft.com/office/officeart/2005/8/layout/hProcess11"/>
    <dgm:cxn modelId="{74F01A76-1FB4-4989-A62C-F27C30CD524E}" type="presParOf" srcId="{F29EBC3C-CD5A-459A-8186-2E4F7A19E960}" destId="{4C9C28C4-4DC4-4C41-BC16-62A3B761F792}" srcOrd="1" destOrd="0" presId="urn:microsoft.com/office/officeart/2005/8/layout/hProcess11"/>
    <dgm:cxn modelId="{419D2F87-BF47-4984-96AD-846019D4970D}" type="presParOf" srcId="{F29EBC3C-CD5A-459A-8186-2E4F7A19E960}" destId="{6F0C8DB0-DE67-46AA-9D25-BCE0B618EB44}" srcOrd="2" destOrd="0" presId="urn:microsoft.com/office/officeart/2005/8/layout/hProcess11"/>
    <dgm:cxn modelId="{A45C6B12-6F96-441E-B2DF-C5992C2112C6}" type="presParOf" srcId="{539D0FE6-DB0C-41DB-9944-B8A1CC34DBD9}" destId="{F4F25B27-C5F2-41F0-9404-E2B9C5FAB83B}" srcOrd="1" destOrd="0" presId="urn:microsoft.com/office/officeart/2005/8/layout/hProcess11"/>
    <dgm:cxn modelId="{A332B061-DD3B-4744-BDD5-500AAA62C26C}" type="presParOf" srcId="{539D0FE6-DB0C-41DB-9944-B8A1CC34DBD9}" destId="{21FC9718-109A-405D-8D3B-79D649DF43C9}" srcOrd="2" destOrd="0" presId="urn:microsoft.com/office/officeart/2005/8/layout/hProcess11"/>
    <dgm:cxn modelId="{DCF7DBC1-228B-4678-B4AC-EE77B54D2B38}" type="presParOf" srcId="{21FC9718-109A-405D-8D3B-79D649DF43C9}" destId="{47D7DE2C-3D14-4E87-A574-D8B634B5F93D}" srcOrd="0" destOrd="0" presId="urn:microsoft.com/office/officeart/2005/8/layout/hProcess11"/>
    <dgm:cxn modelId="{7BD259A9-8418-4098-B214-4CDC5978FBF0}" type="presParOf" srcId="{21FC9718-109A-405D-8D3B-79D649DF43C9}" destId="{B76ED0F3-88F4-485C-8A37-F2711320FE93}" srcOrd="1" destOrd="0" presId="urn:microsoft.com/office/officeart/2005/8/layout/hProcess11"/>
    <dgm:cxn modelId="{DB2DCE4A-98FD-403F-BC9F-F624C2E2C5FA}" type="presParOf" srcId="{21FC9718-109A-405D-8D3B-79D649DF43C9}" destId="{86873156-B650-433E-9FB5-EA9EFAFE5EF0}" srcOrd="2" destOrd="0" presId="urn:microsoft.com/office/officeart/2005/8/layout/hProcess11"/>
    <dgm:cxn modelId="{E7F1F7B9-F0EA-4F61-B6CE-C47CCCAF5E4C}" type="presParOf" srcId="{539D0FE6-DB0C-41DB-9944-B8A1CC34DBD9}" destId="{0F929412-3652-42C8-96F4-0D89CB3DA6CC}" srcOrd="3" destOrd="0" presId="urn:microsoft.com/office/officeart/2005/8/layout/hProcess11"/>
    <dgm:cxn modelId="{B03EA322-00A6-464B-A72F-0730C5673695}" type="presParOf" srcId="{539D0FE6-DB0C-41DB-9944-B8A1CC34DBD9}" destId="{422CC12D-7357-4054-BA78-6F7C7D78ED75}" srcOrd="4" destOrd="0" presId="urn:microsoft.com/office/officeart/2005/8/layout/hProcess11"/>
    <dgm:cxn modelId="{76DFA7F7-4043-40BC-A780-4EF10926CB96}" type="presParOf" srcId="{422CC12D-7357-4054-BA78-6F7C7D78ED75}" destId="{AA51ABD4-8DD4-4B61-B96E-889106624E43}" srcOrd="0" destOrd="0" presId="urn:microsoft.com/office/officeart/2005/8/layout/hProcess11"/>
    <dgm:cxn modelId="{8FE876EC-88AF-4C7B-8A96-458552FB2A42}" type="presParOf" srcId="{422CC12D-7357-4054-BA78-6F7C7D78ED75}" destId="{B1D6A32E-4C8D-4623-A19F-F78C8C1CA014}" srcOrd="1" destOrd="0" presId="urn:microsoft.com/office/officeart/2005/8/layout/hProcess11"/>
    <dgm:cxn modelId="{9F3162B2-AD04-408F-A002-74B5FE83CA6E}" type="presParOf" srcId="{422CC12D-7357-4054-BA78-6F7C7D78ED75}" destId="{3984F15F-95A3-4DD1-9254-903EDE2287ED}" srcOrd="2" destOrd="0" presId="urn:microsoft.com/office/officeart/2005/8/layout/hProcess11"/>
    <dgm:cxn modelId="{3AC4EC53-83C0-49FB-8370-5256998EE544}" type="presParOf" srcId="{539D0FE6-DB0C-41DB-9944-B8A1CC34DBD9}" destId="{03E0716A-3736-48DD-BC01-2C22CAFC3F1D}" srcOrd="5" destOrd="0" presId="urn:microsoft.com/office/officeart/2005/8/layout/hProcess11"/>
    <dgm:cxn modelId="{0EEC2B18-7FD1-41B6-99FD-A1009E803C0A}" type="presParOf" srcId="{539D0FE6-DB0C-41DB-9944-B8A1CC34DBD9}" destId="{A4F57911-80BD-430F-BC43-925F9B646580}" srcOrd="6" destOrd="0" presId="urn:microsoft.com/office/officeart/2005/8/layout/hProcess11"/>
    <dgm:cxn modelId="{09F2F25F-FB50-46C6-8F95-78C1209465E3}" type="presParOf" srcId="{A4F57911-80BD-430F-BC43-925F9B646580}" destId="{C6146CAB-EA59-40D8-843A-E593EF945E0C}" srcOrd="0" destOrd="0" presId="urn:microsoft.com/office/officeart/2005/8/layout/hProcess11"/>
    <dgm:cxn modelId="{B160DFED-A1A5-4F18-9199-29939D5AFD62}" type="presParOf" srcId="{A4F57911-80BD-430F-BC43-925F9B646580}" destId="{216185DC-F0DB-4AEF-80A9-1695E434A36C}" srcOrd="1" destOrd="0" presId="urn:microsoft.com/office/officeart/2005/8/layout/hProcess11"/>
    <dgm:cxn modelId="{B4124152-C7A8-4AF1-9229-5830D5FFB902}" type="presParOf" srcId="{A4F57911-80BD-430F-BC43-925F9B646580}" destId="{87E16398-0405-4EFA-8477-6FF2DE98C3B3}" srcOrd="2" destOrd="0" presId="urn:microsoft.com/office/officeart/2005/8/layout/hProcess11"/>
    <dgm:cxn modelId="{9311C709-2A01-4B97-9661-8AF14B9DB0FA}" type="presParOf" srcId="{539D0FE6-DB0C-41DB-9944-B8A1CC34DBD9}" destId="{87620D25-7CEA-4C96-95A5-E3FF3B4D21A0}" srcOrd="7" destOrd="0" presId="urn:microsoft.com/office/officeart/2005/8/layout/hProcess11"/>
    <dgm:cxn modelId="{130295AC-B477-4536-A8AC-42AD41BB70D9}" type="presParOf" srcId="{539D0FE6-DB0C-41DB-9944-B8A1CC34DBD9}" destId="{D176EDD9-ED63-4285-B57C-77F9212AADBD}" srcOrd="8" destOrd="0" presId="urn:microsoft.com/office/officeart/2005/8/layout/hProcess11"/>
    <dgm:cxn modelId="{B26C6A30-CC39-4227-B0CD-9C97C4533F5A}" type="presParOf" srcId="{D176EDD9-ED63-4285-B57C-77F9212AADBD}" destId="{2F104EB5-6D75-4D16-BB97-95F6C0654D03}" srcOrd="0" destOrd="0" presId="urn:microsoft.com/office/officeart/2005/8/layout/hProcess11"/>
    <dgm:cxn modelId="{02765B08-A28C-4BC9-B6CE-7CF5FB6EDC82}" type="presParOf" srcId="{D176EDD9-ED63-4285-B57C-77F9212AADBD}" destId="{76B5D9D7-872B-40D0-8C04-42FDAF2B5498}" srcOrd="1" destOrd="0" presId="urn:microsoft.com/office/officeart/2005/8/layout/hProcess11"/>
    <dgm:cxn modelId="{C670BCA9-EF42-49CC-8260-10A4498BB86D}" type="presParOf" srcId="{D176EDD9-ED63-4285-B57C-77F9212AADBD}" destId="{A7823AB3-1087-4878-914B-4B19E6E3114E}" srcOrd="2" destOrd="0" presId="urn:microsoft.com/office/officeart/2005/8/layout/hProcess11"/>
    <dgm:cxn modelId="{428E81ED-28CB-4D6E-ACAC-3815765BDA2B}" type="presParOf" srcId="{539D0FE6-DB0C-41DB-9944-B8A1CC34DBD9}" destId="{991CD4E3-1FF6-4408-A585-EBC99CA658DC}" srcOrd="9" destOrd="0" presId="urn:microsoft.com/office/officeart/2005/8/layout/hProcess11"/>
    <dgm:cxn modelId="{61F1FC4B-BE1D-4FCC-944A-53D52C7D1234}" type="presParOf" srcId="{539D0FE6-DB0C-41DB-9944-B8A1CC34DBD9}" destId="{1A15F397-D6F3-449D-A44A-CDA0894BDDC9}" srcOrd="10" destOrd="0" presId="urn:microsoft.com/office/officeart/2005/8/layout/hProcess11"/>
    <dgm:cxn modelId="{A98CBC52-A669-4311-8132-3FE8A4CB9F48}" type="presParOf" srcId="{1A15F397-D6F3-449D-A44A-CDA0894BDDC9}" destId="{32E350AD-0869-45F6-83AD-47076D09CE61}" srcOrd="0" destOrd="0" presId="urn:microsoft.com/office/officeart/2005/8/layout/hProcess11"/>
    <dgm:cxn modelId="{AEB7567B-407C-4FE4-81A2-869197D3A458}" type="presParOf" srcId="{1A15F397-D6F3-449D-A44A-CDA0894BDDC9}" destId="{076192F8-9386-4204-8D55-176F4F49409E}" srcOrd="1" destOrd="0" presId="urn:microsoft.com/office/officeart/2005/8/layout/hProcess11"/>
    <dgm:cxn modelId="{53AD79DC-2BB6-4091-96DD-2547F756AB25}" type="presParOf" srcId="{1A15F397-D6F3-449D-A44A-CDA0894BDDC9}" destId="{7BB0EC24-480B-4904-ABF0-AE7BABD1C7FA}" srcOrd="2" destOrd="0" presId="urn:microsoft.com/office/officeart/2005/8/layout/hProcess11"/>
    <dgm:cxn modelId="{035B8985-9AFC-485E-8DD2-BA90C0B744E9}" type="presParOf" srcId="{539D0FE6-DB0C-41DB-9944-B8A1CC34DBD9}" destId="{0D8BE730-AD49-4537-B20E-2BB7510D5343}" srcOrd="11" destOrd="0" presId="urn:microsoft.com/office/officeart/2005/8/layout/hProcess11"/>
    <dgm:cxn modelId="{9CF8B639-2172-4D33-A2CC-CF73E69D34E8}" type="presParOf" srcId="{539D0FE6-DB0C-41DB-9944-B8A1CC34DBD9}" destId="{9F2F1ADF-6BD1-44A6-930C-71AA9B16286A}" srcOrd="12" destOrd="0" presId="urn:microsoft.com/office/officeart/2005/8/layout/hProcess11"/>
    <dgm:cxn modelId="{EC8977B5-E75B-499D-B4E9-50242ED9A862}" type="presParOf" srcId="{9F2F1ADF-6BD1-44A6-930C-71AA9B16286A}" destId="{2A8C14BB-369B-4F22-ADF7-9F73371A044C}" srcOrd="0" destOrd="0" presId="urn:microsoft.com/office/officeart/2005/8/layout/hProcess11"/>
    <dgm:cxn modelId="{116DF7B6-6FCF-4C19-9B3A-3FF0214A7B2A}" type="presParOf" srcId="{9F2F1ADF-6BD1-44A6-930C-71AA9B16286A}" destId="{01091B79-980B-4569-8466-41A17D5BF3DE}" srcOrd="1" destOrd="0" presId="urn:microsoft.com/office/officeart/2005/8/layout/hProcess11"/>
    <dgm:cxn modelId="{D063ADAE-CD4C-4CF3-917F-A2EE5A3408AA}" type="presParOf" srcId="{9F2F1ADF-6BD1-44A6-930C-71AA9B16286A}" destId="{BE182DBA-BC43-400D-9621-F09FCF911228}" srcOrd="2" destOrd="0" presId="urn:microsoft.com/office/officeart/2005/8/layout/hProcess11"/>
    <dgm:cxn modelId="{592A17CD-69E3-4C53-9116-87A0FE857A15}" type="presParOf" srcId="{539D0FE6-DB0C-41DB-9944-B8A1CC34DBD9}" destId="{DFE89219-8166-4A9F-9D51-1D2EBBDD1E18}" srcOrd="13" destOrd="0" presId="urn:microsoft.com/office/officeart/2005/8/layout/hProcess11"/>
    <dgm:cxn modelId="{6A253BB5-8021-43AE-8DAA-95906B97F7F5}" type="presParOf" srcId="{539D0FE6-DB0C-41DB-9944-B8A1CC34DBD9}" destId="{8E923850-D78A-46E6-9992-4E5ADD70681B}" srcOrd="14" destOrd="0" presId="urn:microsoft.com/office/officeart/2005/8/layout/hProcess11"/>
    <dgm:cxn modelId="{45BAA59C-8D81-4485-8979-30F41883C04F}" type="presParOf" srcId="{8E923850-D78A-46E6-9992-4E5ADD70681B}" destId="{EE71348F-BCE3-4880-A679-9C2C6A3437AD}" srcOrd="0" destOrd="0" presId="urn:microsoft.com/office/officeart/2005/8/layout/hProcess11"/>
    <dgm:cxn modelId="{E239409A-88A8-4ABE-B6C5-67704E507CB3}" type="presParOf" srcId="{8E923850-D78A-46E6-9992-4E5ADD70681B}" destId="{CF13742C-4DD4-4AEB-AE60-A60A0647238A}" srcOrd="1" destOrd="0" presId="urn:microsoft.com/office/officeart/2005/8/layout/hProcess11"/>
    <dgm:cxn modelId="{DD42CC50-EE80-4D42-84C9-26A9B662A1B3}" type="presParOf" srcId="{8E923850-D78A-46E6-9992-4E5ADD70681B}" destId="{94B470E6-A465-485B-9911-A5234F2ECD0B}"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26171C-B3EE-4597-AE7C-77EDB65FB17F}">
      <dsp:nvSpPr>
        <dsp:cNvPr id="0" name=""/>
        <dsp:cNvSpPr/>
      </dsp:nvSpPr>
      <dsp:spPr>
        <a:xfrm>
          <a:off x="0" y="1170264"/>
          <a:ext cx="8991601" cy="1560352"/>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BEC6A9-19CE-4DB6-8557-A72F35574987}">
      <dsp:nvSpPr>
        <dsp:cNvPr id="0" name=""/>
        <dsp:cNvSpPr/>
      </dsp:nvSpPr>
      <dsp:spPr>
        <a:xfrm>
          <a:off x="6010" y="0"/>
          <a:ext cx="977842"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12/15/2020</a:t>
          </a:r>
          <a:r>
            <a:rPr lang="en-US" sz="1000" i="1" kern="1200" dirty="0">
              <a:solidFill>
                <a:srgbClr val="032E53"/>
              </a:solidFill>
              <a:latin typeface="Franklin Gothic Book" panose="020B0503020102020204" pitchFamily="34" charset="0"/>
              <a:cs typeface="Times New Roman" panose="02020603050405020304" pitchFamily="18" charset="0"/>
            </a:rPr>
            <a:t>: </a:t>
          </a:r>
          <a:r>
            <a:rPr lang="en-US" sz="1000" kern="1200" dirty="0">
              <a:solidFill>
                <a:srgbClr val="032E53"/>
              </a:solidFill>
              <a:latin typeface="Franklin Gothic Book" panose="020B0503020102020204" pitchFamily="34" charset="0"/>
              <a:cs typeface="Times New Roman" panose="02020603050405020304" pitchFamily="18" charset="0"/>
            </a:rPr>
            <a:t>Phase 1 of vaccine roll out</a:t>
          </a:r>
        </a:p>
      </dsp:txBody>
      <dsp:txXfrm>
        <a:off x="6010" y="0"/>
        <a:ext cx="977842" cy="1560352"/>
      </dsp:txXfrm>
    </dsp:sp>
    <dsp:sp modelId="{4C9C28C4-4DC4-4C41-BC16-62A3B761F792}">
      <dsp:nvSpPr>
        <dsp:cNvPr id="0" name=""/>
        <dsp:cNvSpPr/>
      </dsp:nvSpPr>
      <dsp:spPr>
        <a:xfrm>
          <a:off x="299887" y="1755396"/>
          <a:ext cx="390088" cy="39008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D7DE2C-3D14-4E87-A574-D8B634B5F93D}">
      <dsp:nvSpPr>
        <dsp:cNvPr id="0" name=""/>
        <dsp:cNvSpPr/>
      </dsp:nvSpPr>
      <dsp:spPr>
        <a:xfrm>
          <a:off x="1012994" y="2340528"/>
          <a:ext cx="904708"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2/1/2021</a:t>
          </a:r>
          <a:r>
            <a:rPr lang="en-US" sz="1000" kern="1200" dirty="0">
              <a:solidFill>
                <a:srgbClr val="032E53"/>
              </a:solidFill>
              <a:latin typeface="Franklin Gothic Book" panose="020B0503020102020204" pitchFamily="34" charset="0"/>
              <a:cs typeface="Times New Roman" panose="02020603050405020304" pitchFamily="18" charset="0"/>
            </a:rPr>
            <a:t>: Phase 2 of vaccine roll out</a:t>
          </a:r>
        </a:p>
      </dsp:txBody>
      <dsp:txXfrm>
        <a:off x="1012994" y="2340528"/>
        <a:ext cx="904708" cy="1560352"/>
      </dsp:txXfrm>
    </dsp:sp>
    <dsp:sp modelId="{B76ED0F3-88F4-485C-8A37-F2711320FE93}">
      <dsp:nvSpPr>
        <dsp:cNvPr id="0" name=""/>
        <dsp:cNvSpPr/>
      </dsp:nvSpPr>
      <dsp:spPr>
        <a:xfrm>
          <a:off x="1270304" y="1755396"/>
          <a:ext cx="390088" cy="390088"/>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51ABD4-8DD4-4B61-B96E-889106624E43}">
      <dsp:nvSpPr>
        <dsp:cNvPr id="0" name=""/>
        <dsp:cNvSpPr/>
      </dsp:nvSpPr>
      <dsp:spPr>
        <a:xfrm>
          <a:off x="1946844" y="0"/>
          <a:ext cx="1096529"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2/18/2021</a:t>
          </a:r>
          <a:r>
            <a:rPr lang="en-US" sz="1000" kern="1200" dirty="0">
              <a:solidFill>
                <a:srgbClr val="032E53"/>
              </a:solidFill>
              <a:latin typeface="Franklin Gothic Book" panose="020B0503020102020204" pitchFamily="34" charset="0"/>
              <a:cs typeface="Times New Roman" panose="02020603050405020304" pitchFamily="18" charset="0"/>
            </a:rPr>
            <a:t>: Pregnancy now a priority condition for vaccination eligibility</a:t>
          </a:r>
        </a:p>
      </dsp:txBody>
      <dsp:txXfrm>
        <a:off x="1946844" y="0"/>
        <a:ext cx="1096529" cy="1560352"/>
      </dsp:txXfrm>
    </dsp:sp>
    <dsp:sp modelId="{B1D6A32E-4C8D-4623-A19F-F78C8C1CA014}">
      <dsp:nvSpPr>
        <dsp:cNvPr id="0" name=""/>
        <dsp:cNvSpPr/>
      </dsp:nvSpPr>
      <dsp:spPr>
        <a:xfrm>
          <a:off x="2300065" y="1755396"/>
          <a:ext cx="390088" cy="390088"/>
        </a:xfrm>
        <a:prstGeom prst="ellipse">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146CAB-EA59-40D8-843A-E593EF945E0C}">
      <dsp:nvSpPr>
        <dsp:cNvPr id="0" name=""/>
        <dsp:cNvSpPr/>
      </dsp:nvSpPr>
      <dsp:spPr>
        <a:xfrm>
          <a:off x="3072516" y="2340528"/>
          <a:ext cx="889275"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4/19/2021</a:t>
          </a:r>
          <a:r>
            <a:rPr lang="en-US" sz="1000" kern="1200" dirty="0">
              <a:solidFill>
                <a:srgbClr val="032E53"/>
              </a:solidFill>
              <a:latin typeface="Franklin Gothic Book" panose="020B0503020102020204" pitchFamily="34" charset="0"/>
              <a:cs typeface="Times New Roman" panose="02020603050405020304" pitchFamily="18" charset="0"/>
            </a:rPr>
            <a:t>: Phase 3 of vaccine roll out</a:t>
          </a:r>
        </a:p>
      </dsp:txBody>
      <dsp:txXfrm>
        <a:off x="3072516" y="2340528"/>
        <a:ext cx="889275" cy="1560352"/>
      </dsp:txXfrm>
    </dsp:sp>
    <dsp:sp modelId="{216185DC-F0DB-4AEF-80A9-1695E434A36C}">
      <dsp:nvSpPr>
        <dsp:cNvPr id="0" name=""/>
        <dsp:cNvSpPr/>
      </dsp:nvSpPr>
      <dsp:spPr>
        <a:xfrm>
          <a:off x="3322109" y="1755396"/>
          <a:ext cx="390088" cy="390088"/>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104EB5-6D75-4D16-BB97-95F6C0654D03}">
      <dsp:nvSpPr>
        <dsp:cNvPr id="0" name=""/>
        <dsp:cNvSpPr/>
      </dsp:nvSpPr>
      <dsp:spPr>
        <a:xfrm>
          <a:off x="3990933" y="0"/>
          <a:ext cx="1108343"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7/30/2021</a:t>
          </a:r>
          <a:r>
            <a:rPr lang="en-US" sz="1000" kern="1200" dirty="0">
              <a:solidFill>
                <a:srgbClr val="032E53"/>
              </a:solidFill>
              <a:latin typeface="Franklin Gothic Book" panose="020B0503020102020204" pitchFamily="34" charset="0"/>
              <a:cs typeface="Times New Roman" panose="02020603050405020304" pitchFamily="18" charset="0"/>
            </a:rPr>
            <a:t>: ACOG recommends pregnant people get vaccinated</a:t>
          </a:r>
        </a:p>
      </dsp:txBody>
      <dsp:txXfrm>
        <a:off x="3990933" y="0"/>
        <a:ext cx="1108343" cy="1560352"/>
      </dsp:txXfrm>
    </dsp:sp>
    <dsp:sp modelId="{76B5D9D7-872B-40D0-8C04-42FDAF2B5498}">
      <dsp:nvSpPr>
        <dsp:cNvPr id="0" name=""/>
        <dsp:cNvSpPr/>
      </dsp:nvSpPr>
      <dsp:spPr>
        <a:xfrm>
          <a:off x="4350061" y="1755396"/>
          <a:ext cx="390088" cy="390088"/>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E350AD-0869-45F6-83AD-47076D09CE61}">
      <dsp:nvSpPr>
        <dsp:cNvPr id="0" name=""/>
        <dsp:cNvSpPr/>
      </dsp:nvSpPr>
      <dsp:spPr>
        <a:xfrm>
          <a:off x="5128418" y="2340528"/>
          <a:ext cx="1054601"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8/11/2021</a:t>
          </a:r>
          <a:r>
            <a:rPr lang="en-US" sz="1000" b="1" kern="1200" dirty="0">
              <a:solidFill>
                <a:srgbClr val="032E53"/>
              </a:solidFill>
              <a:latin typeface="Franklin Gothic Book" panose="020B0503020102020204" pitchFamily="34" charset="0"/>
              <a:cs typeface="Times New Roman" panose="02020603050405020304" pitchFamily="18" charset="0"/>
            </a:rPr>
            <a:t>:         </a:t>
          </a:r>
          <a:r>
            <a:rPr lang="en-US" sz="1000" kern="1200" dirty="0">
              <a:solidFill>
                <a:srgbClr val="032E53"/>
              </a:solidFill>
              <a:latin typeface="Franklin Gothic Book" panose="020B0503020102020204" pitchFamily="34" charset="0"/>
              <a:cs typeface="Times New Roman" panose="02020603050405020304" pitchFamily="18" charset="0"/>
            </a:rPr>
            <a:t>CDC recommends all pregnant people get vaccinated</a:t>
          </a:r>
        </a:p>
      </dsp:txBody>
      <dsp:txXfrm>
        <a:off x="5128418" y="2340528"/>
        <a:ext cx="1054601" cy="1560352"/>
      </dsp:txXfrm>
    </dsp:sp>
    <dsp:sp modelId="{076192F8-9386-4204-8D55-176F4F49409E}">
      <dsp:nvSpPr>
        <dsp:cNvPr id="0" name=""/>
        <dsp:cNvSpPr/>
      </dsp:nvSpPr>
      <dsp:spPr>
        <a:xfrm>
          <a:off x="5460674" y="1755396"/>
          <a:ext cx="390088" cy="390088"/>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8C14BB-369B-4F22-ADF7-9F73371A044C}">
      <dsp:nvSpPr>
        <dsp:cNvPr id="0" name=""/>
        <dsp:cNvSpPr/>
      </dsp:nvSpPr>
      <dsp:spPr>
        <a:xfrm>
          <a:off x="6212160" y="0"/>
          <a:ext cx="904481"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8/13/2021</a:t>
          </a:r>
          <a:r>
            <a:rPr lang="en-US" sz="1000" kern="1200" dirty="0">
              <a:solidFill>
                <a:srgbClr val="032E53"/>
              </a:solidFill>
              <a:latin typeface="Franklin Gothic Book" panose="020B0503020102020204" pitchFamily="34" charset="0"/>
              <a:cs typeface="Times New Roman" panose="02020603050405020304" pitchFamily="18" charset="0"/>
            </a:rPr>
            <a:t>: Boosters and third doses available‡</a:t>
          </a:r>
        </a:p>
      </dsp:txBody>
      <dsp:txXfrm>
        <a:off x="6212160" y="0"/>
        <a:ext cx="904481" cy="1560352"/>
      </dsp:txXfrm>
    </dsp:sp>
    <dsp:sp modelId="{01091B79-980B-4569-8466-41A17D5BF3DE}">
      <dsp:nvSpPr>
        <dsp:cNvPr id="0" name=""/>
        <dsp:cNvSpPr/>
      </dsp:nvSpPr>
      <dsp:spPr>
        <a:xfrm>
          <a:off x="6469357" y="1755396"/>
          <a:ext cx="390088" cy="390088"/>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71348F-BCE3-4880-A679-9C2C6A3437AD}">
      <dsp:nvSpPr>
        <dsp:cNvPr id="0" name=""/>
        <dsp:cNvSpPr/>
      </dsp:nvSpPr>
      <dsp:spPr>
        <a:xfrm>
          <a:off x="7145784" y="2340528"/>
          <a:ext cx="940646" cy="15603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0">
          <a:noAutofit/>
        </a:bodyPr>
        <a:lstStyle/>
        <a:p>
          <a:pPr marL="0" lvl="0" indent="0" algn="ctr" defTabSz="444500">
            <a:lnSpc>
              <a:spcPct val="90000"/>
            </a:lnSpc>
            <a:spcBef>
              <a:spcPct val="0"/>
            </a:spcBef>
            <a:spcAft>
              <a:spcPct val="35000"/>
            </a:spcAft>
            <a:buNone/>
          </a:pPr>
          <a:r>
            <a:rPr lang="en-US" sz="1000" b="1" i="1" kern="1200" dirty="0">
              <a:solidFill>
                <a:srgbClr val="032E53"/>
              </a:solidFill>
              <a:latin typeface="Franklin Gothic Book" panose="020B0503020102020204" pitchFamily="34" charset="0"/>
              <a:cs typeface="Times New Roman" panose="02020603050405020304" pitchFamily="18" charset="0"/>
            </a:rPr>
            <a:t>9/29/2021</a:t>
          </a:r>
          <a:r>
            <a:rPr lang="en-US" sz="1000" kern="1200" dirty="0">
              <a:solidFill>
                <a:srgbClr val="032E53"/>
              </a:solidFill>
              <a:latin typeface="Franklin Gothic Book" panose="020B0503020102020204" pitchFamily="34" charset="0"/>
              <a:cs typeface="Times New Roman" panose="02020603050405020304" pitchFamily="18" charset="0"/>
            </a:rPr>
            <a:t>: CDC issues HAN urging COVID-19 vax for pregnant people</a:t>
          </a:r>
        </a:p>
      </dsp:txBody>
      <dsp:txXfrm>
        <a:off x="7145784" y="2340528"/>
        <a:ext cx="940646" cy="1560352"/>
      </dsp:txXfrm>
    </dsp:sp>
    <dsp:sp modelId="{CF13742C-4DD4-4AEB-AE60-A60A0647238A}">
      <dsp:nvSpPr>
        <dsp:cNvPr id="0" name=""/>
        <dsp:cNvSpPr/>
      </dsp:nvSpPr>
      <dsp:spPr>
        <a:xfrm>
          <a:off x="7421063" y="1755396"/>
          <a:ext cx="390088" cy="390088"/>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7E0FBD-4F8B-46F3-BF90-A2AECCAAA636}" type="datetimeFigureOut">
              <a:rPr lang="en-US" smtClean="0"/>
              <a:t>9/28/2022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E42C98-D659-45D6-8692-06B660635CFF}" type="slidenum">
              <a:rPr lang="en-US" smtClean="0"/>
              <a:t>‹#›</a:t>
            </a:fld>
            <a:endParaRPr lang="en-US"/>
          </a:p>
        </p:txBody>
      </p:sp>
    </p:spTree>
    <p:extLst>
      <p:ext uri="{BB962C8B-B14F-4D97-AF65-F5344CB8AC3E}">
        <p14:creationId xmlns:p14="http://schemas.microsoft.com/office/powerpoint/2010/main" val="3512972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alt text</a:t>
            </a:r>
          </a:p>
        </p:txBody>
      </p:sp>
      <p:sp>
        <p:nvSpPr>
          <p:cNvPr id="4" name="Slide Number Placeholder 3"/>
          <p:cNvSpPr>
            <a:spLocks noGrp="1"/>
          </p:cNvSpPr>
          <p:nvPr>
            <p:ph type="sldNum" sz="quarter" idx="5"/>
          </p:nvPr>
        </p:nvSpPr>
        <p:spPr/>
        <p:txBody>
          <a:bodyPr/>
          <a:lstStyle/>
          <a:p>
            <a:fld id="{19E42C98-D659-45D6-8692-06B660635CFF}" type="slidenum">
              <a:rPr lang="en-US" smtClean="0"/>
              <a:t>6</a:t>
            </a:fld>
            <a:endParaRPr lang="en-US"/>
          </a:p>
        </p:txBody>
      </p:sp>
    </p:spTree>
    <p:extLst>
      <p:ext uri="{BB962C8B-B14F-4D97-AF65-F5344CB8AC3E}">
        <p14:creationId xmlns:p14="http://schemas.microsoft.com/office/powerpoint/2010/main" val="2674989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alt text</a:t>
            </a:r>
          </a:p>
        </p:txBody>
      </p:sp>
      <p:sp>
        <p:nvSpPr>
          <p:cNvPr id="4" name="Slide Number Placeholder 3"/>
          <p:cNvSpPr>
            <a:spLocks noGrp="1"/>
          </p:cNvSpPr>
          <p:nvPr>
            <p:ph type="sldNum" sz="quarter" idx="5"/>
          </p:nvPr>
        </p:nvSpPr>
        <p:spPr/>
        <p:txBody>
          <a:bodyPr/>
          <a:lstStyle/>
          <a:p>
            <a:fld id="{19E42C98-D659-45D6-8692-06B660635CFF}" type="slidenum">
              <a:rPr lang="en-US" smtClean="0"/>
              <a:t>11</a:t>
            </a:fld>
            <a:endParaRPr lang="en-US"/>
          </a:p>
        </p:txBody>
      </p:sp>
    </p:spTree>
    <p:extLst>
      <p:ext uri="{BB962C8B-B14F-4D97-AF65-F5344CB8AC3E}">
        <p14:creationId xmlns:p14="http://schemas.microsoft.com/office/powerpoint/2010/main" val="462157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 alt text</a:t>
            </a:r>
          </a:p>
          <a:p>
            <a:endParaRPr lang="en-US" dirty="0"/>
          </a:p>
        </p:txBody>
      </p:sp>
      <p:sp>
        <p:nvSpPr>
          <p:cNvPr id="4" name="Slide Number Placeholder 3"/>
          <p:cNvSpPr>
            <a:spLocks noGrp="1"/>
          </p:cNvSpPr>
          <p:nvPr>
            <p:ph type="sldNum" sz="quarter" idx="5"/>
          </p:nvPr>
        </p:nvSpPr>
        <p:spPr/>
        <p:txBody>
          <a:bodyPr/>
          <a:lstStyle/>
          <a:p>
            <a:fld id="{19E42C98-D659-45D6-8692-06B660635CFF}" type="slidenum">
              <a:rPr lang="en-US" smtClean="0"/>
              <a:t>12</a:t>
            </a:fld>
            <a:endParaRPr lang="en-US"/>
          </a:p>
        </p:txBody>
      </p:sp>
    </p:spTree>
    <p:extLst>
      <p:ext uri="{BB962C8B-B14F-4D97-AF65-F5344CB8AC3E}">
        <p14:creationId xmlns:p14="http://schemas.microsoft.com/office/powerpoint/2010/main" val="1731591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 alt text</a:t>
            </a:r>
          </a:p>
          <a:p>
            <a:endParaRPr lang="en-US" dirty="0"/>
          </a:p>
        </p:txBody>
      </p:sp>
      <p:sp>
        <p:nvSpPr>
          <p:cNvPr id="4" name="Slide Number Placeholder 3"/>
          <p:cNvSpPr>
            <a:spLocks noGrp="1"/>
          </p:cNvSpPr>
          <p:nvPr>
            <p:ph type="sldNum" sz="quarter" idx="5"/>
          </p:nvPr>
        </p:nvSpPr>
        <p:spPr/>
        <p:txBody>
          <a:bodyPr/>
          <a:lstStyle/>
          <a:p>
            <a:fld id="{19E42C98-D659-45D6-8692-06B660635CFF}" type="slidenum">
              <a:rPr lang="en-US" smtClean="0"/>
              <a:t>13</a:t>
            </a:fld>
            <a:endParaRPr lang="en-US"/>
          </a:p>
        </p:txBody>
      </p:sp>
    </p:spTree>
    <p:extLst>
      <p:ext uri="{BB962C8B-B14F-4D97-AF65-F5344CB8AC3E}">
        <p14:creationId xmlns:p14="http://schemas.microsoft.com/office/powerpoint/2010/main" val="2315445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 alt text</a:t>
            </a:r>
          </a:p>
          <a:p>
            <a:endParaRPr lang="en-US" dirty="0"/>
          </a:p>
        </p:txBody>
      </p:sp>
      <p:sp>
        <p:nvSpPr>
          <p:cNvPr id="4" name="Slide Number Placeholder 3"/>
          <p:cNvSpPr>
            <a:spLocks noGrp="1"/>
          </p:cNvSpPr>
          <p:nvPr>
            <p:ph type="sldNum" sz="quarter" idx="5"/>
          </p:nvPr>
        </p:nvSpPr>
        <p:spPr/>
        <p:txBody>
          <a:bodyPr/>
          <a:lstStyle/>
          <a:p>
            <a:fld id="{19E42C98-D659-45D6-8692-06B660635CFF}" type="slidenum">
              <a:rPr lang="en-US" smtClean="0"/>
              <a:t>14</a:t>
            </a:fld>
            <a:endParaRPr lang="en-US"/>
          </a:p>
        </p:txBody>
      </p:sp>
    </p:spTree>
    <p:extLst>
      <p:ext uri="{BB962C8B-B14F-4D97-AF65-F5344CB8AC3E}">
        <p14:creationId xmlns:p14="http://schemas.microsoft.com/office/powerpoint/2010/main" val="156637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Need alt text</a:t>
            </a:r>
          </a:p>
          <a:p>
            <a:endParaRPr lang="en-US" dirty="0"/>
          </a:p>
        </p:txBody>
      </p:sp>
      <p:sp>
        <p:nvSpPr>
          <p:cNvPr id="4" name="Slide Number Placeholder 3"/>
          <p:cNvSpPr>
            <a:spLocks noGrp="1"/>
          </p:cNvSpPr>
          <p:nvPr>
            <p:ph type="sldNum" sz="quarter" idx="5"/>
          </p:nvPr>
        </p:nvSpPr>
        <p:spPr/>
        <p:txBody>
          <a:bodyPr/>
          <a:lstStyle/>
          <a:p>
            <a:fld id="{19E42C98-D659-45D6-8692-06B660635CFF}" type="slidenum">
              <a:rPr lang="en-US" smtClean="0"/>
              <a:t>15</a:t>
            </a:fld>
            <a:endParaRPr lang="en-US"/>
          </a:p>
        </p:txBody>
      </p:sp>
    </p:spTree>
    <p:extLst>
      <p:ext uri="{BB962C8B-B14F-4D97-AF65-F5344CB8AC3E}">
        <p14:creationId xmlns:p14="http://schemas.microsoft.com/office/powerpoint/2010/main" val="2173361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B0C89F-143D-49F9-9B83-9D0E41FCC9B5}" type="slidenum">
              <a:rPr lang="en-US" smtClean="0"/>
              <a:t>20</a:t>
            </a:fld>
            <a:endParaRPr lang="en-US"/>
          </a:p>
        </p:txBody>
      </p:sp>
    </p:spTree>
    <p:extLst>
      <p:ext uri="{BB962C8B-B14F-4D97-AF65-F5344CB8AC3E}">
        <p14:creationId xmlns:p14="http://schemas.microsoft.com/office/powerpoint/2010/main" val="977385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05BBC-21BD-4A91-99F4-A21EB7C76CBC}"/>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37B840D1-0059-401F-8A73-1310200C66E5}"/>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F702B34-4C33-4644-9917-776B976EF408}"/>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5" name="Footer Placeholder 4">
            <a:extLst>
              <a:ext uri="{FF2B5EF4-FFF2-40B4-BE49-F238E27FC236}">
                <a16:creationId xmlns:a16="http://schemas.microsoft.com/office/drawing/2014/main" id="{6B3064FD-7A75-4E2B-9536-BDC0F6484A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A2DCEC-54A7-4EF1-8B2E-BB2C98D93C82}"/>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611735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E6BB9-94AE-43FC-B3A4-47A17FD3CE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21B25C-CEE5-44F3-8EDF-73BC069E77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EBC8FC-F2A7-4D01-9E0A-ECFC8209FFBB}"/>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5" name="Footer Placeholder 4">
            <a:extLst>
              <a:ext uri="{FF2B5EF4-FFF2-40B4-BE49-F238E27FC236}">
                <a16:creationId xmlns:a16="http://schemas.microsoft.com/office/drawing/2014/main" id="{B7930801-5F84-49FE-82A2-0B2DAC761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D229E-0A67-44A7-AE69-9AA2AA88CA8B}"/>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159048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1B9019-C98C-469F-9592-C939107DC6D6}"/>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43063E-3871-4B8A-BD76-FB12CF80406E}"/>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110549-508C-43D1-AE8D-83FF21FEE4B3}"/>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5" name="Footer Placeholder 4">
            <a:extLst>
              <a:ext uri="{FF2B5EF4-FFF2-40B4-BE49-F238E27FC236}">
                <a16:creationId xmlns:a16="http://schemas.microsoft.com/office/drawing/2014/main" id="{E3C37B13-4128-4DD9-BB56-3AC394494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65DA89-45E3-41A8-A40F-F4CDB7C89F05}"/>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1788763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74CF8-21A0-484F-8C9C-6448D23388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2BA6AC-8F17-4C28-B0AD-2FD2E3D81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33093F-B862-455A-955B-5B7FC26422A6}"/>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5" name="Footer Placeholder 4">
            <a:extLst>
              <a:ext uri="{FF2B5EF4-FFF2-40B4-BE49-F238E27FC236}">
                <a16:creationId xmlns:a16="http://schemas.microsoft.com/office/drawing/2014/main" id="{5E6ADDBD-941F-4312-8EC4-E3A41F14C1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7321B0-BD80-4307-9071-8C9F605A991A}"/>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163897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CEE09-8C8D-4B7A-AD78-404E0A5B80D6}"/>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AF2B8BD0-3148-463E-95C5-6D843093700A}"/>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F7662C-2C04-4484-BB51-35B63C548022}"/>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5" name="Footer Placeholder 4">
            <a:extLst>
              <a:ext uri="{FF2B5EF4-FFF2-40B4-BE49-F238E27FC236}">
                <a16:creationId xmlns:a16="http://schemas.microsoft.com/office/drawing/2014/main" id="{2A59C88F-8606-4408-BF36-7196D2239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F200DB-2912-46F4-A39C-B2BD2116CCDD}"/>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3624993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5317-D406-4C00-88D1-39EBE61936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8DEF19-D998-4209-8547-5529295982C6}"/>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EEFDF3-B025-465D-BB1A-727B4017F15F}"/>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ED6778-6A27-4E8A-BF76-83811B3523D3}"/>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6" name="Footer Placeholder 5">
            <a:extLst>
              <a:ext uri="{FF2B5EF4-FFF2-40B4-BE49-F238E27FC236}">
                <a16:creationId xmlns:a16="http://schemas.microsoft.com/office/drawing/2014/main" id="{13F20A9D-F09A-4391-81F9-6E869FDD07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EDB181-6143-4EF7-A144-10E09D694D4C}"/>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3060994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29372-0B3F-4D76-80AB-817A51804ABD}"/>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F39A8F-B2FE-44B9-AFDC-4CB2164DC583}"/>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54FF998-DF98-45A6-9DFE-76267F430613}"/>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899C92-84A1-45CF-B933-1671C2D21CFC}"/>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F97977C-BFA2-4317-8DE6-53ACD0DFCB3F}"/>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A0534E-21FB-495E-8F71-1BF7A2BB5C9F}"/>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8" name="Footer Placeholder 7">
            <a:extLst>
              <a:ext uri="{FF2B5EF4-FFF2-40B4-BE49-F238E27FC236}">
                <a16:creationId xmlns:a16="http://schemas.microsoft.com/office/drawing/2014/main" id="{79E596A1-EDCA-43BE-9519-43FCB3ACAD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CA1F4C-4F1D-4E1B-B7BD-BD5EA09900D5}"/>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165081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30227-6B74-4D8B-BE33-450DAFBB300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A26AE4-4399-4821-956D-CC3A93390784}"/>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4" name="Footer Placeholder 3">
            <a:extLst>
              <a:ext uri="{FF2B5EF4-FFF2-40B4-BE49-F238E27FC236}">
                <a16:creationId xmlns:a16="http://schemas.microsoft.com/office/drawing/2014/main" id="{86A01FBA-D450-430D-BD8E-415414C83E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FE9516-4930-4340-A27F-EED826A9FD79}"/>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1807063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251DD7-0525-4075-BE48-4B4B9E0A4EB9}"/>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3" name="Footer Placeholder 2">
            <a:extLst>
              <a:ext uri="{FF2B5EF4-FFF2-40B4-BE49-F238E27FC236}">
                <a16:creationId xmlns:a16="http://schemas.microsoft.com/office/drawing/2014/main" id="{2C71C2CF-5140-4838-8A6A-FA1FDF6F42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94AA324-E0CF-4245-AF8B-33B938923304}"/>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3891938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A0CBC-CA6E-4663-B582-4A95123B5CDF}"/>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9779502-48FB-42C4-975D-EF629A4EF240}"/>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C2E777-0B4C-4CF9-814D-689C57E3E79C}"/>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58700A6-1DB0-49C0-AF1A-C99F58B16603}"/>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6" name="Footer Placeholder 5">
            <a:extLst>
              <a:ext uri="{FF2B5EF4-FFF2-40B4-BE49-F238E27FC236}">
                <a16:creationId xmlns:a16="http://schemas.microsoft.com/office/drawing/2014/main" id="{9031D467-B939-4143-A4DF-7999FEBC1A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1FBCD7-B876-4FDC-8C68-D59D21B05AFD}"/>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3776745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7EBAC-6031-412A-AB32-FC4078BA3BB1}"/>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B3ED794C-6BBF-4A59-97FB-2310F4F4379D}"/>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B42C157-7875-483B-A5D7-E2FF12E9B764}"/>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9F73F8D-294C-4B0A-BF1E-1164E71B35C9}"/>
              </a:ext>
            </a:extLst>
          </p:cNvPr>
          <p:cNvSpPr>
            <a:spLocks noGrp="1"/>
          </p:cNvSpPr>
          <p:nvPr>
            <p:ph type="dt" sz="half" idx="10"/>
          </p:nvPr>
        </p:nvSpPr>
        <p:spPr/>
        <p:txBody>
          <a:bodyPr/>
          <a:lstStyle/>
          <a:p>
            <a:fld id="{464631FD-B136-496A-9D67-963373F2156B}" type="datetimeFigureOut">
              <a:rPr lang="en-US" smtClean="0"/>
              <a:t>9/28/2022</a:t>
            </a:fld>
            <a:endParaRPr lang="en-US"/>
          </a:p>
        </p:txBody>
      </p:sp>
      <p:sp>
        <p:nvSpPr>
          <p:cNvPr id="6" name="Footer Placeholder 5">
            <a:extLst>
              <a:ext uri="{FF2B5EF4-FFF2-40B4-BE49-F238E27FC236}">
                <a16:creationId xmlns:a16="http://schemas.microsoft.com/office/drawing/2014/main" id="{21A27027-6A20-4E2B-B228-5668E806CC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9EDE33-D48B-4D9A-9A37-9EDA73A6D07B}"/>
              </a:ext>
            </a:extLst>
          </p:cNvPr>
          <p:cNvSpPr>
            <a:spLocks noGrp="1"/>
          </p:cNvSpPr>
          <p:nvPr>
            <p:ph type="sldNum" sz="quarter" idx="12"/>
          </p:nvPr>
        </p:nvSpPr>
        <p:spPr/>
        <p:txBody>
          <a:bodyPr/>
          <a:lstStyle/>
          <a:p>
            <a:fld id="{C3901B66-81F8-40C1-8433-4DA28B739249}" type="slidenum">
              <a:rPr lang="en-US" smtClean="0"/>
              <a:t>‹#›</a:t>
            </a:fld>
            <a:endParaRPr lang="en-US"/>
          </a:p>
        </p:txBody>
      </p:sp>
    </p:spTree>
    <p:extLst>
      <p:ext uri="{BB962C8B-B14F-4D97-AF65-F5344CB8AC3E}">
        <p14:creationId xmlns:p14="http://schemas.microsoft.com/office/powerpoint/2010/main" val="3418638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3BF62B-999C-4850-915B-3317DFDAD3DC}"/>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F5AA71-E83A-45F2-B24C-3657CC440056}"/>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F443B-A429-4073-8F75-B406F657AF79}"/>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464631FD-B136-496A-9D67-963373F2156B}" type="datetimeFigureOut">
              <a:rPr lang="en-US" smtClean="0"/>
              <a:t>9/28/2022</a:t>
            </a:fld>
            <a:endParaRPr lang="en-US"/>
          </a:p>
        </p:txBody>
      </p:sp>
      <p:sp>
        <p:nvSpPr>
          <p:cNvPr id="5" name="Footer Placeholder 4">
            <a:extLst>
              <a:ext uri="{FF2B5EF4-FFF2-40B4-BE49-F238E27FC236}">
                <a16:creationId xmlns:a16="http://schemas.microsoft.com/office/drawing/2014/main" id="{1F30FAA2-7430-4CEA-95DC-1D8DEDEDDEF8}"/>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B4BCA9-1B41-4F44-AE30-E32C90E5D2CA}"/>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3901B66-81F8-40C1-8433-4DA28B739249}" type="slidenum">
              <a:rPr lang="en-US" smtClean="0"/>
              <a:t>‹#›</a:t>
            </a:fld>
            <a:endParaRPr lang="en-US"/>
          </a:p>
        </p:txBody>
      </p:sp>
    </p:spTree>
    <p:extLst>
      <p:ext uri="{BB962C8B-B14F-4D97-AF65-F5344CB8AC3E}">
        <p14:creationId xmlns:p14="http://schemas.microsoft.com/office/powerpoint/2010/main" val="6741113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pnqinma.org/patient-hub" TargetMode="External"/><Relationship Id="rId7" Type="http://schemas.openxmlformats.org/officeDocument/2006/relationships/image" Target="../media/image7.svg"/><Relationship Id="rId2" Type="http://schemas.openxmlformats.org/officeDocument/2006/relationships/hyperlink" Target="https://www.mass.gov/resource/multilingual-covid-19-materials"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ncbi.nlm.nih.gov/research/coronavirus/docsum?text=pregnancy&amp;sort=date%20desc&amp;page=1" TargetMode="External"/><Relationship Id="rId4" Type="http://schemas.openxmlformats.org/officeDocument/2006/relationships/hyperlink" Target="https://thinkculturalhealth.hhs.gov/education/maternal-health-care"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mailto:miishelpdesk@mass.gov" TargetMode="External"/><Relationship Id="rId3" Type="http://schemas.openxmlformats.org/officeDocument/2006/relationships/hyperlink" Target="https://vaxabilities.com/" TargetMode="External"/><Relationship Id="rId7" Type="http://schemas.openxmlformats.org/officeDocument/2006/relationships/hyperlink" Target="https://www.mass.gov/topics/immunization" TargetMode="External"/><Relationship Id="rId12" Type="http://schemas.openxmlformats.org/officeDocument/2006/relationships/hyperlink" Target="mailto:COVID-19-Vaccine-Plan-MA@mass.gov" TargetMode="External"/><Relationship Id="rId2" Type="http://schemas.openxmlformats.org/officeDocument/2006/relationships/hyperlink" Target="https://vaxfinder.mass.gov/" TargetMode="External"/><Relationship Id="rId1" Type="http://schemas.openxmlformats.org/officeDocument/2006/relationships/slideLayout" Target="../slideLayouts/slideLayout2.xml"/><Relationship Id="rId6" Type="http://schemas.openxmlformats.org/officeDocument/2006/relationships/hyperlink" Target="https://www.umassmed.edu/cipc/webinars-short-courses/short-courses/communication-skills-training-for-caregivers-discussing-covid-19-vaccination-during-pregnancy-and-post-partum/" TargetMode="External"/><Relationship Id="rId11" Type="http://schemas.openxmlformats.org/officeDocument/2006/relationships/hyperlink" Target="https://www.mass.gov/service-details/vaccine-management" TargetMode="External"/><Relationship Id="rId5" Type="http://schemas.openxmlformats.org/officeDocument/2006/relationships/hyperlink" Target="https://www.pnqinma.org/_files/ugd/fdc477_b38f044437124eb1be11db2b31f66a4b.pdf" TargetMode="External"/><Relationship Id="rId10" Type="http://schemas.openxmlformats.org/officeDocument/2006/relationships/hyperlink" Target="mailto:dph-vaccine-management@mass.gov" TargetMode="External"/><Relationship Id="rId4" Type="http://schemas.openxmlformats.org/officeDocument/2006/relationships/hyperlink" Target="https://www.mass.gov/info-details/covid-19-vaccine-equity-initiative" TargetMode="External"/><Relationship Id="rId9" Type="http://schemas.openxmlformats.org/officeDocument/2006/relationships/hyperlink" Target="https://www.mass.gov/massachusetts-immunization-information-system-miis"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sciencedirect.com/science/article/pii/S2211335522000201" TargetMode="External"/><Relationship Id="rId5" Type="http://schemas.openxmlformats.org/officeDocument/2006/relationships/hyperlink" Target="https://www.ncbi.nlm.nih.gov/pmc/articles/PMC9145279/3" TargetMode="External"/><Relationship Id="rId4" Type="http://schemas.openxmlformats.org/officeDocument/2006/relationships/hyperlink" Target="https://www.cdc.gov/coronavirus/2019ncov/vaccines/recommendations/pregnancy.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emergency.cdc.gov/han/2021/han00453.asp"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www.mass.gov/doc/racial-equity-data-road-map-pdf/downloa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5599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709304"/>
            <a:ext cx="8919480" cy="1981200"/>
          </a:xfrm>
        </p:spPr>
        <p:txBody>
          <a:bodyPr>
            <a:noAutofit/>
          </a:bodyPr>
          <a:lstStyle/>
          <a:p>
            <a:pPr algn="ctr"/>
            <a:r>
              <a:rPr lang="en-US" sz="3200" b="1" dirty="0">
                <a:solidFill>
                  <a:schemeClr val="bg2"/>
                </a:solidFill>
                <a:latin typeface="Franklin Gothic Book" panose="020B0503020102020204" pitchFamily="34" charset="0"/>
              </a:rPr>
              <a:t>COVID-19 Vaccination Uptake Among Pregnant and Postpartum People in Massachusetts, </a:t>
            </a:r>
            <a:br>
              <a:rPr lang="en-US" sz="3200" b="1" dirty="0">
                <a:solidFill>
                  <a:schemeClr val="bg2"/>
                </a:solidFill>
                <a:latin typeface="Franklin Gothic Book" panose="020B0503020102020204" pitchFamily="34" charset="0"/>
              </a:rPr>
            </a:br>
            <a:r>
              <a:rPr lang="en-US" sz="3200" b="1" dirty="0">
                <a:solidFill>
                  <a:schemeClr val="bg2"/>
                </a:solidFill>
                <a:latin typeface="Franklin Gothic Book" panose="020B0503020102020204" pitchFamily="34" charset="0"/>
              </a:rPr>
              <a:t>December 1, 2020 – March 31, 2022</a:t>
            </a:r>
            <a:br>
              <a:rPr lang="en-US" sz="3200" b="1" dirty="0">
                <a:solidFill>
                  <a:schemeClr val="bg2"/>
                </a:solidFill>
                <a:latin typeface="Franklin Gothic Book" panose="020B0503020102020204" pitchFamily="34" charset="0"/>
              </a:rPr>
            </a:br>
            <a:r>
              <a:rPr lang="en-US" sz="3200" b="1" dirty="0">
                <a:solidFill>
                  <a:schemeClr val="bg2"/>
                </a:solidFill>
                <a:latin typeface="Franklin Gothic Book" panose="020B0503020102020204" pitchFamily="34" charset="0"/>
              </a:rPr>
              <a:t> </a:t>
            </a:r>
            <a:br>
              <a:rPr lang="en-US" sz="3200" b="1" dirty="0">
                <a:solidFill>
                  <a:schemeClr val="bg2"/>
                </a:solidFill>
                <a:latin typeface="Franklin Gothic Book" panose="020B0503020102020204" pitchFamily="34" charset="0"/>
              </a:rPr>
            </a:br>
            <a:r>
              <a:rPr lang="en-US" sz="2800" b="1" dirty="0">
                <a:solidFill>
                  <a:schemeClr val="bg2"/>
                </a:solidFill>
                <a:latin typeface="Franklin Gothic Demi" panose="020B0703020102020204" pitchFamily="34" charset="0"/>
              </a:rPr>
              <a:t>Key Takeaways for Healthcare Providers</a:t>
            </a:r>
            <a:endParaRPr lang="en-US" sz="3200" b="1" dirty="0">
              <a:solidFill>
                <a:schemeClr val="bg2"/>
              </a:solidFill>
              <a:latin typeface="Franklin Gothic Demi" panose="020B0703020102020204" pitchFamily="34" charset="0"/>
            </a:endParaRPr>
          </a:p>
        </p:txBody>
      </p:sp>
      <p:sp>
        <p:nvSpPr>
          <p:cNvPr id="3" name="Subtitle 2"/>
          <p:cNvSpPr>
            <a:spLocks noGrp="1"/>
          </p:cNvSpPr>
          <p:nvPr>
            <p:ph type="subTitle" idx="1"/>
          </p:nvPr>
        </p:nvSpPr>
        <p:spPr>
          <a:xfrm>
            <a:off x="723900" y="4552950"/>
            <a:ext cx="7696200" cy="400050"/>
          </a:xfrm>
        </p:spPr>
        <p:txBody>
          <a:bodyPr>
            <a:normAutofit/>
          </a:bodyPr>
          <a:lstStyle/>
          <a:p>
            <a:r>
              <a:rPr lang="en-US" sz="2000" dirty="0">
                <a:solidFill>
                  <a:schemeClr val="bg1"/>
                </a:solidFill>
                <a:latin typeface="Franklin Gothic Demi" panose="020B0703020102020204" pitchFamily="34" charset="0"/>
              </a:rPr>
              <a:t>Center for Birth Defects Research and Prevention</a:t>
            </a:r>
          </a:p>
        </p:txBody>
      </p:sp>
      <p:sp>
        <p:nvSpPr>
          <p:cNvPr id="4" name="Rectangle 3">
            <a:extLst>
              <a:ext uri="{FF2B5EF4-FFF2-40B4-BE49-F238E27FC236}">
                <a16:creationId xmlns:a16="http://schemas.microsoft.com/office/drawing/2014/main" id="{FECD9552-AD3A-4501-8B05-A539909E26B3}"/>
              </a:ext>
            </a:extLst>
          </p:cNvPr>
          <p:cNvSpPr/>
          <p:nvPr/>
        </p:nvSpPr>
        <p:spPr>
          <a:xfrm>
            <a:off x="0" y="-19050"/>
            <a:ext cx="9144000" cy="86590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60F5602-1AC2-43C4-A98C-AEB9F67DE74C}"/>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9040" b="89831" l="8065" r="89785">
                        <a14:foregroundMark x1="45161" y1="90960" x2="45161" y2="90960"/>
                        <a14:foregroundMark x1="8602" y1="45763" x2="8602" y2="45763"/>
                        <a14:foregroundMark x1="52151" y1="9040" x2="52151" y2="9040"/>
                      </a14:backgroundRemoval>
                    </a14:imgEffect>
                  </a14:imgLayer>
                </a14:imgProps>
              </a:ext>
            </a:extLst>
          </a:blip>
          <a:stretch>
            <a:fillRect/>
          </a:stretch>
        </p:blipFill>
        <p:spPr>
          <a:xfrm>
            <a:off x="82511" y="-33771"/>
            <a:ext cx="940876" cy="895350"/>
          </a:xfrm>
          <a:prstGeom prst="rect">
            <a:avLst/>
          </a:prstGeom>
        </p:spPr>
      </p:pic>
      <p:sp>
        <p:nvSpPr>
          <p:cNvPr id="7" name="Title 1">
            <a:extLst>
              <a:ext uri="{FF2B5EF4-FFF2-40B4-BE49-F238E27FC236}">
                <a16:creationId xmlns:a16="http://schemas.microsoft.com/office/drawing/2014/main" id="{39FAE20E-B8DE-47AF-B19A-BA3BCEFC963D}"/>
              </a:ext>
            </a:extLst>
          </p:cNvPr>
          <p:cNvSpPr txBox="1">
            <a:spLocks/>
          </p:cNvSpPr>
          <p:nvPr/>
        </p:nvSpPr>
        <p:spPr>
          <a:xfrm>
            <a:off x="842280" y="164522"/>
            <a:ext cx="8229600" cy="528205"/>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3000" dirty="0">
                <a:solidFill>
                  <a:schemeClr val="bg2"/>
                </a:solidFill>
                <a:latin typeface="Franklin Gothic Demi" panose="020B0703020102020204" pitchFamily="34" charset="0"/>
              </a:rPr>
              <a:t>Massachusetts Department of Public Health</a:t>
            </a:r>
          </a:p>
        </p:txBody>
      </p:sp>
    </p:spTree>
    <p:extLst>
      <p:ext uri="{BB962C8B-B14F-4D97-AF65-F5344CB8AC3E}">
        <p14:creationId xmlns:p14="http://schemas.microsoft.com/office/powerpoint/2010/main" val="1797939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8CF52-E299-4B4C-A515-506E4609A4F0}"/>
              </a:ext>
            </a:extLst>
          </p:cNvPr>
          <p:cNvSpPr>
            <a:spLocks noGrp="1"/>
          </p:cNvSpPr>
          <p:nvPr>
            <p:ph type="title"/>
          </p:nvPr>
        </p:nvSpPr>
        <p:spPr>
          <a:xfrm>
            <a:off x="110510" y="133350"/>
            <a:ext cx="9008269" cy="1053111"/>
          </a:xfrm>
        </p:spPr>
        <p:txBody>
          <a:bodyPr>
            <a:noAutofit/>
          </a:bodyPr>
          <a:lstStyle/>
          <a:p>
            <a:r>
              <a:rPr lang="en-US" sz="2400" dirty="0">
                <a:solidFill>
                  <a:schemeClr val="tx2"/>
                </a:solidFill>
                <a:latin typeface="Franklin Gothic Demi" panose="020B0703020102020204" pitchFamily="34" charset="0"/>
              </a:rPr>
              <a:t>2. However, among people who delivered between May 1, 2021 – January 2022*(n=55,339), an additional 17% went on to get vaccinated after delivery.</a:t>
            </a:r>
          </a:p>
        </p:txBody>
      </p:sp>
      <p:sp>
        <p:nvSpPr>
          <p:cNvPr id="6" name="TextBox 5">
            <a:extLst>
              <a:ext uri="{FF2B5EF4-FFF2-40B4-BE49-F238E27FC236}">
                <a16:creationId xmlns:a16="http://schemas.microsoft.com/office/drawing/2014/main" id="{9B09D130-4429-42C3-A262-B78E08F66479}"/>
              </a:ext>
            </a:extLst>
          </p:cNvPr>
          <p:cNvSpPr txBox="1"/>
          <p:nvPr/>
        </p:nvSpPr>
        <p:spPr>
          <a:xfrm>
            <a:off x="-40150" y="4558725"/>
            <a:ext cx="9150532" cy="584775"/>
          </a:xfrm>
          <a:prstGeom prst="rect">
            <a:avLst/>
          </a:prstGeom>
          <a:noFill/>
        </p:spPr>
        <p:txBody>
          <a:bodyPr wrap="square" rtlCol="0">
            <a:spAutoFit/>
          </a:bodyPr>
          <a:lstStyle/>
          <a:p>
            <a:pPr defTabSz="685800"/>
            <a:r>
              <a:rPr lang="en-US" sz="800" dirty="0">
                <a:solidFill>
                  <a:srgbClr val="44546A"/>
                </a:solidFill>
                <a:latin typeface="Franklin Gothic Book" panose="020B0503020102020204" pitchFamily="34" charset="0"/>
              </a:rPr>
              <a:t>Data Source: Massachusetts Immunization Information System, Bureau of Infectious Diseases and Laboratory Sciences (current through May 23, 2022) &amp; Registry of Vital Records and Statistics (current through March 30, 2022)</a:t>
            </a:r>
          </a:p>
          <a:p>
            <a:pPr defTabSz="685800"/>
            <a:r>
              <a:rPr lang="en-US" sz="800" dirty="0">
                <a:solidFill>
                  <a:srgbClr val="44546A"/>
                </a:solidFill>
                <a:latin typeface="Franklin Gothic Book" panose="020B0503020102020204" pitchFamily="34" charset="0"/>
              </a:rPr>
              <a:t>Analyses conducted by Massachusetts Department of Public Health COVID-19 Pregnancy Surveillance Team</a:t>
            </a:r>
          </a:p>
          <a:p>
            <a:pPr defTabSz="685800"/>
            <a:r>
              <a:rPr lang="en-US" sz="800" dirty="0">
                <a:solidFill>
                  <a:srgbClr val="44546A"/>
                </a:solidFill>
                <a:latin typeface="Franklin Gothic Book" panose="020B0503020102020204" pitchFamily="34" charset="0"/>
              </a:rPr>
              <a:t>*Data are restricted to this time period for this point estimate to ensure that everyone had the opportunity (at least a 2-month window) to get vaccinated after delivery.</a:t>
            </a:r>
          </a:p>
        </p:txBody>
      </p:sp>
      <p:graphicFrame>
        <p:nvGraphicFramePr>
          <p:cNvPr id="5" name="Table 4">
            <a:extLst>
              <a:ext uri="{FF2B5EF4-FFF2-40B4-BE49-F238E27FC236}">
                <a16:creationId xmlns:a16="http://schemas.microsoft.com/office/drawing/2014/main" id="{794CF275-549B-4A95-A49B-1F0D8D6559E1}"/>
              </a:ext>
            </a:extLst>
          </p:cNvPr>
          <p:cNvGraphicFramePr>
            <a:graphicFrameLocks noGrp="1"/>
          </p:cNvGraphicFramePr>
          <p:nvPr>
            <p:extLst>
              <p:ext uri="{D42A27DB-BD31-4B8C-83A1-F6EECF244321}">
                <p14:modId xmlns:p14="http://schemas.microsoft.com/office/powerpoint/2010/main" val="3024279612"/>
              </p:ext>
            </p:extLst>
          </p:nvPr>
        </p:nvGraphicFramePr>
        <p:xfrm>
          <a:off x="67866" y="1977325"/>
          <a:ext cx="9008270" cy="1725930"/>
        </p:xfrm>
        <a:graphic>
          <a:graphicData uri="http://schemas.openxmlformats.org/drawingml/2006/table">
            <a:tbl>
              <a:tblPr>
                <a:tableStyleId>{5C22544A-7EE6-4342-B048-85BDC9FD1C3A}</a:tableStyleId>
              </a:tblPr>
              <a:tblGrid>
                <a:gridCol w="1577358">
                  <a:extLst>
                    <a:ext uri="{9D8B030D-6E8A-4147-A177-3AD203B41FA5}">
                      <a16:colId xmlns:a16="http://schemas.microsoft.com/office/drawing/2014/main" val="3118447218"/>
                    </a:ext>
                  </a:extLst>
                </a:gridCol>
                <a:gridCol w="705019">
                  <a:extLst>
                    <a:ext uri="{9D8B030D-6E8A-4147-A177-3AD203B41FA5}">
                      <a16:colId xmlns:a16="http://schemas.microsoft.com/office/drawing/2014/main" val="3518242135"/>
                    </a:ext>
                  </a:extLst>
                </a:gridCol>
                <a:gridCol w="705019">
                  <a:extLst>
                    <a:ext uri="{9D8B030D-6E8A-4147-A177-3AD203B41FA5}">
                      <a16:colId xmlns:a16="http://schemas.microsoft.com/office/drawing/2014/main" val="2837135623"/>
                    </a:ext>
                  </a:extLst>
                </a:gridCol>
                <a:gridCol w="705019">
                  <a:extLst>
                    <a:ext uri="{9D8B030D-6E8A-4147-A177-3AD203B41FA5}">
                      <a16:colId xmlns:a16="http://schemas.microsoft.com/office/drawing/2014/main" val="2024016005"/>
                    </a:ext>
                  </a:extLst>
                </a:gridCol>
                <a:gridCol w="705019">
                  <a:extLst>
                    <a:ext uri="{9D8B030D-6E8A-4147-A177-3AD203B41FA5}">
                      <a16:colId xmlns:a16="http://schemas.microsoft.com/office/drawing/2014/main" val="1713825868"/>
                    </a:ext>
                  </a:extLst>
                </a:gridCol>
                <a:gridCol w="705019">
                  <a:extLst>
                    <a:ext uri="{9D8B030D-6E8A-4147-A177-3AD203B41FA5}">
                      <a16:colId xmlns:a16="http://schemas.microsoft.com/office/drawing/2014/main" val="2584484411"/>
                    </a:ext>
                  </a:extLst>
                </a:gridCol>
                <a:gridCol w="705019">
                  <a:extLst>
                    <a:ext uri="{9D8B030D-6E8A-4147-A177-3AD203B41FA5}">
                      <a16:colId xmlns:a16="http://schemas.microsoft.com/office/drawing/2014/main" val="103384951"/>
                    </a:ext>
                  </a:extLst>
                </a:gridCol>
                <a:gridCol w="705019">
                  <a:extLst>
                    <a:ext uri="{9D8B030D-6E8A-4147-A177-3AD203B41FA5}">
                      <a16:colId xmlns:a16="http://schemas.microsoft.com/office/drawing/2014/main" val="3479600655"/>
                    </a:ext>
                  </a:extLst>
                </a:gridCol>
                <a:gridCol w="705019">
                  <a:extLst>
                    <a:ext uri="{9D8B030D-6E8A-4147-A177-3AD203B41FA5}">
                      <a16:colId xmlns:a16="http://schemas.microsoft.com/office/drawing/2014/main" val="103958069"/>
                    </a:ext>
                  </a:extLst>
                </a:gridCol>
                <a:gridCol w="705019">
                  <a:extLst>
                    <a:ext uri="{9D8B030D-6E8A-4147-A177-3AD203B41FA5}">
                      <a16:colId xmlns:a16="http://schemas.microsoft.com/office/drawing/2014/main" val="3656904287"/>
                    </a:ext>
                  </a:extLst>
                </a:gridCol>
                <a:gridCol w="1085741">
                  <a:extLst>
                    <a:ext uri="{9D8B030D-6E8A-4147-A177-3AD203B41FA5}">
                      <a16:colId xmlns:a16="http://schemas.microsoft.com/office/drawing/2014/main" val="2959703180"/>
                    </a:ext>
                  </a:extLst>
                </a:gridCol>
              </a:tblGrid>
              <a:tr h="402763">
                <a:tc>
                  <a:txBody>
                    <a:bodyPr/>
                    <a:lstStyle/>
                    <a:p>
                      <a:pPr algn="ctr" fontAlgn="b"/>
                      <a:r>
                        <a:rPr lang="en-US" sz="1600" b="0" u="none" strike="noStrike" dirty="0">
                          <a:effectLst/>
                          <a:latin typeface="Franklin Gothic Demi" panose="020B0703020102020204" pitchFamily="34" charset="0"/>
                        </a:rPr>
                        <a:t>Month of Delivery</a:t>
                      </a:r>
                      <a:endParaRPr lang="en-US" sz="1600" b="0" i="0" u="none" strike="noStrike" dirty="0">
                        <a:solidFill>
                          <a:srgbClr val="FFFFFF"/>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May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Jun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Jul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Aug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u="none" strike="noStrike" dirty="0">
                          <a:solidFill>
                            <a:schemeClr val="tx1">
                              <a:lumMod val="75000"/>
                              <a:lumOff val="25000"/>
                            </a:schemeClr>
                          </a:solidFill>
                          <a:effectLst/>
                          <a:latin typeface="Franklin Gothic Demi" panose="020B0703020102020204" pitchFamily="34" charset="0"/>
                        </a:rPr>
                        <a:t>Sep 2021</a:t>
                      </a:r>
                      <a:endParaRPr lang="en-US" sz="1600" b="0" i="0" u="none" strike="noStrike" dirty="0">
                        <a:solidFill>
                          <a:schemeClr val="tx1">
                            <a:lumMod val="75000"/>
                            <a:lumOff val="25000"/>
                          </a:schemeClr>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u="none" strike="noStrike" dirty="0">
                          <a:solidFill>
                            <a:schemeClr val="tx1">
                              <a:lumMod val="75000"/>
                              <a:lumOff val="25000"/>
                            </a:schemeClr>
                          </a:solidFill>
                          <a:effectLst/>
                          <a:latin typeface="Franklin Gothic Demi" panose="020B0703020102020204" pitchFamily="34" charset="0"/>
                        </a:rPr>
                        <a:t>Oct 2021</a:t>
                      </a:r>
                      <a:endParaRPr lang="en-US" sz="1600" b="0" i="0" u="none" strike="noStrike" dirty="0">
                        <a:solidFill>
                          <a:schemeClr val="tx1">
                            <a:lumMod val="75000"/>
                            <a:lumOff val="25000"/>
                          </a:schemeClr>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Nov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Dec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Jan 2022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u="none" strike="noStrike" dirty="0">
                          <a:effectLst/>
                          <a:latin typeface="Franklin Gothic Demi" panose="020B0703020102020204" pitchFamily="34" charset="0"/>
                        </a:rPr>
                        <a:t>Weighted Avg.</a:t>
                      </a:r>
                      <a:endParaRPr lang="en-US" sz="1600" b="0" i="0" u="none" strike="noStrike" dirty="0">
                        <a:solidFill>
                          <a:srgbClr val="FFFFFF"/>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799617502"/>
                  </a:ext>
                </a:extLst>
              </a:tr>
              <a:tr h="797809">
                <a:tc>
                  <a:txBody>
                    <a:bodyPr/>
                    <a:lstStyle/>
                    <a:p>
                      <a:pPr algn="l" fontAlgn="b"/>
                      <a:r>
                        <a:rPr lang="en-US" sz="1600" b="0" u="none" strike="noStrike" dirty="0">
                          <a:effectLst/>
                          <a:latin typeface="Franklin Gothic Demi" panose="020B0703020102020204" pitchFamily="34" charset="0"/>
                        </a:rPr>
                        <a:t>Proportion Vaccinated (Receipt of </a:t>
                      </a:r>
                      <a:r>
                        <a:rPr lang="en-US" sz="1600" b="0" u="sng" strike="noStrike" dirty="0">
                          <a:effectLst/>
                          <a:latin typeface="Franklin Gothic Demi" panose="020B0703020102020204" pitchFamily="34" charset="0"/>
                        </a:rPr>
                        <a:t>&gt;</a:t>
                      </a:r>
                      <a:r>
                        <a:rPr lang="en-US" sz="1600" b="0" u="none" strike="noStrike" dirty="0">
                          <a:effectLst/>
                          <a:latin typeface="Franklin Gothic Demi" panose="020B0703020102020204" pitchFamily="34" charset="0"/>
                        </a:rPr>
                        <a:t>1 Doses) After Delivery</a:t>
                      </a:r>
                      <a:endParaRPr lang="en-US" sz="1600" b="0" i="0" u="none" strike="noStrike" dirty="0">
                        <a:solidFill>
                          <a:srgbClr val="000000"/>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31.1%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25.7%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22.9%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20.4%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latin typeface="Franklin Gothic Demi" panose="020B0703020102020204" pitchFamily="34" charset="0"/>
                        </a:rPr>
                        <a:t>16.1%</a:t>
                      </a:r>
                      <a:endParaRPr lang="en-US" sz="1600" b="0" i="0" u="none" strike="noStrike" dirty="0">
                        <a:solidFill>
                          <a:srgbClr val="000000"/>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latin typeface="Franklin Gothic Demi" panose="020B0703020102020204" pitchFamily="34" charset="0"/>
                        </a:rPr>
                        <a:t>12.0%</a:t>
                      </a:r>
                      <a:endParaRPr lang="en-US" sz="1600" b="0" i="0" u="none" strike="noStrike" dirty="0">
                        <a:solidFill>
                          <a:srgbClr val="000000"/>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16.7%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305877234"/>
                  </a:ext>
                </a:extLst>
              </a:tr>
            </a:tbl>
          </a:graphicData>
        </a:graphic>
      </p:graphicFrame>
    </p:spTree>
    <p:extLst>
      <p:ext uri="{BB962C8B-B14F-4D97-AF65-F5344CB8AC3E}">
        <p14:creationId xmlns:p14="http://schemas.microsoft.com/office/powerpoint/2010/main" val="2410819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156BF-344D-4F33-B8B8-B3CE0F681EC9}"/>
              </a:ext>
            </a:extLst>
          </p:cNvPr>
          <p:cNvSpPr>
            <a:spLocks noGrp="1"/>
          </p:cNvSpPr>
          <p:nvPr>
            <p:ph type="title"/>
          </p:nvPr>
        </p:nvSpPr>
        <p:spPr>
          <a:xfrm>
            <a:off x="6802" y="-23709"/>
            <a:ext cx="9016294" cy="872270"/>
          </a:xfrm>
        </p:spPr>
        <p:txBody>
          <a:bodyPr>
            <a:noAutofit/>
          </a:bodyPr>
          <a:lstStyle/>
          <a:p>
            <a:r>
              <a:rPr lang="en-US" sz="2000" dirty="0">
                <a:solidFill>
                  <a:schemeClr val="tx2"/>
                </a:solidFill>
                <a:latin typeface="Franklin Gothic Demi" panose="020B0703020102020204" pitchFamily="34" charset="0"/>
              </a:rPr>
              <a:t>3. COVID-19 vaccination uptake before or during pregnancy has </a:t>
            </a:r>
            <a:r>
              <a:rPr lang="en-US" sz="2000" b="1" dirty="0">
                <a:solidFill>
                  <a:schemeClr val="tx2"/>
                </a:solidFill>
                <a:latin typeface="Franklin Gothic Demi" panose="020B0703020102020204" pitchFamily="34" charset="0"/>
              </a:rPr>
              <a:t>increased</a:t>
            </a:r>
            <a:r>
              <a:rPr lang="en-US" sz="2000" dirty="0">
                <a:solidFill>
                  <a:schemeClr val="tx2"/>
                </a:solidFill>
                <a:latin typeface="Franklin Gothic Demi" panose="020B0703020102020204" pitchFamily="34" charset="0"/>
              </a:rPr>
              <a:t> over time but plateaued after completed deliveries as of October 2021.</a:t>
            </a:r>
          </a:p>
        </p:txBody>
      </p:sp>
      <p:sp>
        <p:nvSpPr>
          <p:cNvPr id="26" name="Title 1">
            <a:extLst>
              <a:ext uri="{FF2B5EF4-FFF2-40B4-BE49-F238E27FC236}">
                <a16:creationId xmlns:a16="http://schemas.microsoft.com/office/drawing/2014/main" id="{01B42AC7-8128-449A-B4B7-7FCCA3A713D9}"/>
              </a:ext>
            </a:extLst>
          </p:cNvPr>
          <p:cNvSpPr txBox="1">
            <a:spLocks/>
          </p:cNvSpPr>
          <p:nvPr/>
        </p:nvSpPr>
        <p:spPr>
          <a:xfrm>
            <a:off x="36539" y="687974"/>
            <a:ext cx="9195111"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400" dirty="0">
                <a:solidFill>
                  <a:schemeClr val="tx2"/>
                </a:solidFill>
                <a:latin typeface="Franklin Gothic Book" panose="020B0503020102020204" pitchFamily="34" charset="0"/>
              </a:rPr>
              <a:t>Vaccine Timing by Month of Delivery</a:t>
            </a:r>
          </a:p>
        </p:txBody>
      </p:sp>
      <p:graphicFrame>
        <p:nvGraphicFramePr>
          <p:cNvPr id="17" name="Chart 16" descr="This is a vertical stacked bar chart that depicts COVID-19 vaccination timing in relation to pregnancy, broken down by month of delivery from December 2020 through March 2022. Each bar is broken down by the proportion of deliveries with no vaccination reported, proportion vaccinated before pregnancy, proportion vaccinated during pregnancy, proportion vaccinated recently after (within 6 weeks) delivery, and proportion vaccinated later than 6 weeks after delivery. It shows that COVID-19 vaccination uptake before or during pregnancy has increased over time but plateaued as of October 2021. ">
            <a:extLst>
              <a:ext uri="{FF2B5EF4-FFF2-40B4-BE49-F238E27FC236}">
                <a16:creationId xmlns:a16="http://schemas.microsoft.com/office/drawing/2014/main" id="{9276EA21-3135-4E0C-8629-0071EE4C6FBE}"/>
              </a:ext>
            </a:extLst>
          </p:cNvPr>
          <p:cNvGraphicFramePr>
            <a:graphicFrameLocks/>
          </p:cNvGraphicFramePr>
          <p:nvPr>
            <p:extLst>
              <p:ext uri="{D42A27DB-BD31-4B8C-83A1-F6EECF244321}">
                <p14:modId xmlns:p14="http://schemas.microsoft.com/office/powerpoint/2010/main" val="1992751345"/>
              </p:ext>
            </p:extLst>
          </p:nvPr>
        </p:nvGraphicFramePr>
        <p:xfrm>
          <a:off x="-644525" y="1364478"/>
          <a:ext cx="10433049" cy="3569472"/>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Box 17">
            <a:extLst>
              <a:ext uri="{FF2B5EF4-FFF2-40B4-BE49-F238E27FC236}">
                <a16:creationId xmlns:a16="http://schemas.microsoft.com/office/drawing/2014/main" id="{B1D45AB4-C806-4AFC-A1EF-F570394C85B0}"/>
              </a:ext>
            </a:extLst>
          </p:cNvPr>
          <p:cNvSpPr txBox="1"/>
          <p:nvPr/>
        </p:nvSpPr>
        <p:spPr>
          <a:xfrm>
            <a:off x="61961" y="1186481"/>
            <a:ext cx="808818"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N=5,073</a:t>
            </a:r>
          </a:p>
        </p:txBody>
      </p:sp>
      <p:sp>
        <p:nvSpPr>
          <p:cNvPr id="19" name="TextBox 18">
            <a:extLst>
              <a:ext uri="{FF2B5EF4-FFF2-40B4-BE49-F238E27FC236}">
                <a16:creationId xmlns:a16="http://schemas.microsoft.com/office/drawing/2014/main" id="{EED99EE0-0146-4EC1-86CF-E30D9A3D81C3}"/>
              </a:ext>
            </a:extLst>
          </p:cNvPr>
          <p:cNvSpPr txBox="1"/>
          <p:nvPr/>
        </p:nvSpPr>
        <p:spPr>
          <a:xfrm>
            <a:off x="644619" y="1192168"/>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N=5,063</a:t>
            </a:r>
          </a:p>
        </p:txBody>
      </p:sp>
      <p:sp>
        <p:nvSpPr>
          <p:cNvPr id="20" name="TextBox 19">
            <a:extLst>
              <a:ext uri="{FF2B5EF4-FFF2-40B4-BE49-F238E27FC236}">
                <a16:creationId xmlns:a16="http://schemas.microsoft.com/office/drawing/2014/main" id="{93AE7C09-6AD3-4C80-9B44-EDC1E48E3B35}"/>
              </a:ext>
            </a:extLst>
          </p:cNvPr>
          <p:cNvSpPr txBox="1"/>
          <p:nvPr/>
        </p:nvSpPr>
        <p:spPr>
          <a:xfrm>
            <a:off x="1219200" y="1189642"/>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N=4,981</a:t>
            </a:r>
          </a:p>
        </p:txBody>
      </p:sp>
      <p:sp>
        <p:nvSpPr>
          <p:cNvPr id="21" name="TextBox 20">
            <a:extLst>
              <a:ext uri="{FF2B5EF4-FFF2-40B4-BE49-F238E27FC236}">
                <a16:creationId xmlns:a16="http://schemas.microsoft.com/office/drawing/2014/main" id="{6B72C49D-F536-4FBF-98B6-BE9693906F7B}"/>
              </a:ext>
            </a:extLst>
          </p:cNvPr>
          <p:cNvSpPr txBox="1"/>
          <p:nvPr/>
        </p:nvSpPr>
        <p:spPr>
          <a:xfrm>
            <a:off x="1752600" y="1186480"/>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N=5,927</a:t>
            </a:r>
          </a:p>
        </p:txBody>
      </p:sp>
      <p:sp>
        <p:nvSpPr>
          <p:cNvPr id="22" name="TextBox 21">
            <a:extLst>
              <a:ext uri="{FF2B5EF4-FFF2-40B4-BE49-F238E27FC236}">
                <a16:creationId xmlns:a16="http://schemas.microsoft.com/office/drawing/2014/main" id="{C3AF8C7E-D536-47B0-9AAE-F7E12D52E955}"/>
              </a:ext>
            </a:extLst>
          </p:cNvPr>
          <p:cNvSpPr txBox="1"/>
          <p:nvPr/>
        </p:nvSpPr>
        <p:spPr>
          <a:xfrm>
            <a:off x="2286000" y="1182891"/>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N=5,898</a:t>
            </a:r>
          </a:p>
        </p:txBody>
      </p:sp>
      <p:sp>
        <p:nvSpPr>
          <p:cNvPr id="23" name="TextBox 22">
            <a:extLst>
              <a:ext uri="{FF2B5EF4-FFF2-40B4-BE49-F238E27FC236}">
                <a16:creationId xmlns:a16="http://schemas.microsoft.com/office/drawing/2014/main" id="{2B37DF03-27C7-4520-BE65-83078725FA64}"/>
              </a:ext>
            </a:extLst>
          </p:cNvPr>
          <p:cNvSpPr txBox="1"/>
          <p:nvPr/>
        </p:nvSpPr>
        <p:spPr>
          <a:xfrm>
            <a:off x="2895600" y="1178522"/>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N=6,345</a:t>
            </a:r>
          </a:p>
        </p:txBody>
      </p:sp>
      <p:sp>
        <p:nvSpPr>
          <p:cNvPr id="24" name="TextBox 23">
            <a:extLst>
              <a:ext uri="{FF2B5EF4-FFF2-40B4-BE49-F238E27FC236}">
                <a16:creationId xmlns:a16="http://schemas.microsoft.com/office/drawing/2014/main" id="{53E4FBDA-CBD0-44BC-8647-8E42A6F84FF3}"/>
              </a:ext>
            </a:extLst>
          </p:cNvPr>
          <p:cNvSpPr txBox="1"/>
          <p:nvPr/>
        </p:nvSpPr>
        <p:spPr>
          <a:xfrm>
            <a:off x="3429000" y="1189642"/>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N=6,410</a:t>
            </a:r>
          </a:p>
        </p:txBody>
      </p:sp>
      <p:sp>
        <p:nvSpPr>
          <p:cNvPr id="25" name="TextBox 24">
            <a:extLst>
              <a:ext uri="{FF2B5EF4-FFF2-40B4-BE49-F238E27FC236}">
                <a16:creationId xmlns:a16="http://schemas.microsoft.com/office/drawing/2014/main" id="{9AE84846-8429-45CD-9A90-5C83072B37A5}"/>
              </a:ext>
            </a:extLst>
          </p:cNvPr>
          <p:cNvSpPr txBox="1"/>
          <p:nvPr/>
        </p:nvSpPr>
        <p:spPr>
          <a:xfrm>
            <a:off x="3962400" y="1178490"/>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N=6,523</a:t>
            </a:r>
          </a:p>
        </p:txBody>
      </p:sp>
      <p:sp>
        <p:nvSpPr>
          <p:cNvPr id="27" name="TextBox 26">
            <a:extLst>
              <a:ext uri="{FF2B5EF4-FFF2-40B4-BE49-F238E27FC236}">
                <a16:creationId xmlns:a16="http://schemas.microsoft.com/office/drawing/2014/main" id="{607E4217-C24A-4D28-8D35-FC1EAE95470E}"/>
              </a:ext>
            </a:extLst>
          </p:cNvPr>
          <p:cNvSpPr txBox="1"/>
          <p:nvPr/>
        </p:nvSpPr>
        <p:spPr>
          <a:xfrm>
            <a:off x="4539421" y="1184226"/>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N=6,542</a:t>
            </a:r>
          </a:p>
        </p:txBody>
      </p:sp>
      <p:sp>
        <p:nvSpPr>
          <p:cNvPr id="28" name="TextBox 27">
            <a:extLst>
              <a:ext uri="{FF2B5EF4-FFF2-40B4-BE49-F238E27FC236}">
                <a16:creationId xmlns:a16="http://schemas.microsoft.com/office/drawing/2014/main" id="{F50F6BDA-7EA9-4C7D-8339-4B0CFB1509D0}"/>
              </a:ext>
            </a:extLst>
          </p:cNvPr>
          <p:cNvSpPr txBox="1"/>
          <p:nvPr/>
        </p:nvSpPr>
        <p:spPr>
          <a:xfrm>
            <a:off x="5114002" y="1179625"/>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N=6,453</a:t>
            </a:r>
          </a:p>
        </p:txBody>
      </p:sp>
      <p:sp>
        <p:nvSpPr>
          <p:cNvPr id="29" name="TextBox 28">
            <a:extLst>
              <a:ext uri="{FF2B5EF4-FFF2-40B4-BE49-F238E27FC236}">
                <a16:creationId xmlns:a16="http://schemas.microsoft.com/office/drawing/2014/main" id="{C43288E4-C619-4FD0-9202-F3A15C5A58D5}"/>
              </a:ext>
            </a:extLst>
          </p:cNvPr>
          <p:cNvSpPr txBox="1"/>
          <p:nvPr/>
        </p:nvSpPr>
        <p:spPr>
          <a:xfrm>
            <a:off x="5659485" y="1172555"/>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N=6,125</a:t>
            </a:r>
          </a:p>
        </p:txBody>
      </p:sp>
      <p:sp>
        <p:nvSpPr>
          <p:cNvPr id="30" name="TextBox 29">
            <a:extLst>
              <a:ext uri="{FF2B5EF4-FFF2-40B4-BE49-F238E27FC236}">
                <a16:creationId xmlns:a16="http://schemas.microsoft.com/office/drawing/2014/main" id="{92815229-621E-4213-B8F7-898247F82AAA}"/>
              </a:ext>
            </a:extLst>
          </p:cNvPr>
          <p:cNvSpPr txBox="1"/>
          <p:nvPr/>
        </p:nvSpPr>
        <p:spPr>
          <a:xfrm>
            <a:off x="6234066" y="1178973"/>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N=5,835</a:t>
            </a:r>
          </a:p>
        </p:txBody>
      </p:sp>
      <p:sp>
        <p:nvSpPr>
          <p:cNvPr id="31" name="TextBox 30">
            <a:extLst>
              <a:ext uri="{FF2B5EF4-FFF2-40B4-BE49-F238E27FC236}">
                <a16:creationId xmlns:a16="http://schemas.microsoft.com/office/drawing/2014/main" id="{2D58AA94-742C-4111-9218-BFFA455F8403}"/>
              </a:ext>
            </a:extLst>
          </p:cNvPr>
          <p:cNvSpPr txBox="1"/>
          <p:nvPr/>
        </p:nvSpPr>
        <p:spPr>
          <a:xfrm>
            <a:off x="6786509" y="1174401"/>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N=5,681</a:t>
            </a:r>
          </a:p>
        </p:txBody>
      </p:sp>
      <p:sp>
        <p:nvSpPr>
          <p:cNvPr id="32" name="TextBox 31">
            <a:extLst>
              <a:ext uri="{FF2B5EF4-FFF2-40B4-BE49-F238E27FC236}">
                <a16:creationId xmlns:a16="http://schemas.microsoft.com/office/drawing/2014/main" id="{4F07ABE8-B95A-4D30-8A9D-6579ABAD03F6}"/>
              </a:ext>
            </a:extLst>
          </p:cNvPr>
          <p:cNvSpPr txBox="1"/>
          <p:nvPr/>
        </p:nvSpPr>
        <p:spPr>
          <a:xfrm>
            <a:off x="7323802" y="1178973"/>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N=5,470</a:t>
            </a:r>
          </a:p>
        </p:txBody>
      </p:sp>
      <p:sp>
        <p:nvSpPr>
          <p:cNvPr id="33" name="TextBox 32">
            <a:extLst>
              <a:ext uri="{FF2B5EF4-FFF2-40B4-BE49-F238E27FC236}">
                <a16:creationId xmlns:a16="http://schemas.microsoft.com/office/drawing/2014/main" id="{1D5C7939-6DE1-435F-A3F3-B1E686F5C0C3}"/>
              </a:ext>
            </a:extLst>
          </p:cNvPr>
          <p:cNvSpPr txBox="1"/>
          <p:nvPr/>
        </p:nvSpPr>
        <p:spPr>
          <a:xfrm>
            <a:off x="7898047" y="1179052"/>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N=5,193</a:t>
            </a:r>
          </a:p>
        </p:txBody>
      </p:sp>
      <p:sp>
        <p:nvSpPr>
          <p:cNvPr id="34" name="TextBox 33">
            <a:extLst>
              <a:ext uri="{FF2B5EF4-FFF2-40B4-BE49-F238E27FC236}">
                <a16:creationId xmlns:a16="http://schemas.microsoft.com/office/drawing/2014/main" id="{071A0EA6-374F-414A-8BBF-B95D8F84539B}"/>
              </a:ext>
            </a:extLst>
          </p:cNvPr>
          <p:cNvSpPr txBox="1"/>
          <p:nvPr/>
        </p:nvSpPr>
        <p:spPr>
          <a:xfrm>
            <a:off x="8465365" y="1172555"/>
            <a:ext cx="803181" cy="230832"/>
          </a:xfrm>
          <a:prstGeom prst="rect">
            <a:avLst/>
          </a:prstGeom>
          <a:noFill/>
        </p:spPr>
        <p:txBody>
          <a:bodyPr wrap="square" rtlCol="0">
            <a:spAutoFit/>
          </a:bodyPr>
          <a:lstStyle/>
          <a:p>
            <a:r>
              <a:rPr lang="en-US" sz="900" dirty="0">
                <a:solidFill>
                  <a:schemeClr val="tx2"/>
                </a:solidFill>
                <a:latin typeface="Franklin Gothic Demi" panose="020B0703020102020204" pitchFamily="34" charset="0"/>
              </a:rPr>
              <a:t>N=5,938</a:t>
            </a:r>
          </a:p>
        </p:txBody>
      </p:sp>
      <p:sp>
        <p:nvSpPr>
          <p:cNvPr id="35" name="TextBox 34">
            <a:extLst>
              <a:ext uri="{FF2B5EF4-FFF2-40B4-BE49-F238E27FC236}">
                <a16:creationId xmlns:a16="http://schemas.microsoft.com/office/drawing/2014/main" id="{C47CBFB8-3ACA-444A-9622-71E6FAE8B4D2}"/>
              </a:ext>
            </a:extLst>
          </p:cNvPr>
          <p:cNvSpPr txBox="1"/>
          <p:nvPr/>
        </p:nvSpPr>
        <p:spPr>
          <a:xfrm>
            <a:off x="-53353" y="4928056"/>
            <a:ext cx="5218268" cy="215444"/>
          </a:xfrm>
          <a:prstGeom prst="rect">
            <a:avLst/>
          </a:prstGeom>
          <a:noFill/>
        </p:spPr>
        <p:txBody>
          <a:bodyPr wrap="square">
            <a:spAutoFit/>
          </a:bodyPr>
          <a:lstStyle/>
          <a:p>
            <a:pPr defTabSz="685800"/>
            <a:r>
              <a:rPr lang="en-US" sz="800" dirty="0">
                <a:solidFill>
                  <a:srgbClr val="44546A"/>
                </a:solidFill>
                <a:latin typeface="Franklin Gothic Book" panose="020B0503020102020204" pitchFamily="34" charset="0"/>
              </a:rPr>
              <a:t>Vax: receipt of </a:t>
            </a:r>
            <a:r>
              <a:rPr lang="en-US" sz="800" u="sng" dirty="0">
                <a:solidFill>
                  <a:srgbClr val="44546A"/>
                </a:solidFill>
                <a:latin typeface="Franklin Gothic Book" panose="020B0503020102020204" pitchFamily="34" charset="0"/>
              </a:rPr>
              <a:t>&gt;</a:t>
            </a:r>
            <a:r>
              <a:rPr lang="en-US" sz="800" dirty="0">
                <a:solidFill>
                  <a:srgbClr val="44546A"/>
                </a:solidFill>
                <a:latin typeface="Franklin Gothic Book" panose="020B0503020102020204" pitchFamily="34" charset="0"/>
              </a:rPr>
              <a:t>1 dose(s) of COVID-19 vaccine.</a:t>
            </a:r>
          </a:p>
        </p:txBody>
      </p:sp>
    </p:spTree>
    <p:extLst>
      <p:ext uri="{BB962C8B-B14F-4D97-AF65-F5344CB8AC3E}">
        <p14:creationId xmlns:p14="http://schemas.microsoft.com/office/powerpoint/2010/main" val="2886128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2FCC490-0025-4DD5-9EF9-CB890B463EDC}"/>
              </a:ext>
            </a:extLst>
          </p:cNvPr>
          <p:cNvSpPr/>
          <p:nvPr/>
        </p:nvSpPr>
        <p:spPr>
          <a:xfrm>
            <a:off x="0" y="-17318"/>
            <a:ext cx="3429000" cy="516081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Chart 9" descr="This slope chart depicts changes in the rate of vaccination uptake before or during pregnancy from May 2021 through March 2022 broken down by race/ethnicity. COVID-19 vaccination uptake has increased among all groups but striking inequities remain. Whereas non-Hispanic White and non-Hispanic Asian/Native Hawaiian/Other Pacific Islander people had around 56% and 67% of deliveries occurring Jan-March 2022 vaccinated before or during pregnancy, rates were much lower for non-Hispanic other race/ethnicity (38%), non-Hispanic American Indian/Alaska Native (38%), Hispanic (34%), and non-Hispanic Black (30%).">
            <a:extLst>
              <a:ext uri="{FF2B5EF4-FFF2-40B4-BE49-F238E27FC236}">
                <a16:creationId xmlns:a16="http://schemas.microsoft.com/office/drawing/2014/main" id="{E4FAFC15-86FC-4645-AA8B-21BCC4D9D1F5}"/>
              </a:ext>
            </a:extLst>
          </p:cNvPr>
          <p:cNvGraphicFramePr>
            <a:graphicFrameLocks/>
          </p:cNvGraphicFramePr>
          <p:nvPr>
            <p:extLst>
              <p:ext uri="{D42A27DB-BD31-4B8C-83A1-F6EECF244321}">
                <p14:modId xmlns:p14="http://schemas.microsoft.com/office/powerpoint/2010/main" val="1095091621"/>
              </p:ext>
            </p:extLst>
          </p:nvPr>
        </p:nvGraphicFramePr>
        <p:xfrm>
          <a:off x="3352800" y="40318"/>
          <a:ext cx="5638800" cy="46524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4687" y="1871841"/>
            <a:ext cx="3343632" cy="990601"/>
          </a:xfrm>
        </p:spPr>
        <p:txBody>
          <a:bodyPr>
            <a:noAutofit/>
          </a:bodyPr>
          <a:lstStyle/>
          <a:p>
            <a:pPr>
              <a:lnSpc>
                <a:spcPct val="100000"/>
              </a:lnSpc>
            </a:pPr>
            <a:r>
              <a:rPr lang="en-US" sz="2000" dirty="0">
                <a:solidFill>
                  <a:schemeClr val="bg1"/>
                </a:solidFill>
                <a:latin typeface="Franklin Gothic Demi" panose="020B0703020102020204" pitchFamily="34" charset="0"/>
              </a:rPr>
              <a:t>4. Vaccination uptake before or during pregnancy was </a:t>
            </a:r>
            <a:r>
              <a:rPr lang="en-US" sz="2000" b="1" dirty="0">
                <a:solidFill>
                  <a:schemeClr val="bg1"/>
                </a:solidFill>
                <a:latin typeface="Franklin Gothic Demi" panose="020B0703020102020204" pitchFamily="34" charset="0"/>
              </a:rPr>
              <a:t>lowest</a:t>
            </a:r>
            <a:r>
              <a:rPr lang="en-US" sz="2000" dirty="0">
                <a:solidFill>
                  <a:schemeClr val="bg1"/>
                </a:solidFill>
                <a:latin typeface="Franklin Gothic Demi" panose="020B0703020102020204" pitchFamily="34" charset="0"/>
              </a:rPr>
              <a:t> among pregnant people who identified as </a:t>
            </a:r>
            <a:r>
              <a:rPr lang="en-US" sz="2000" b="1" dirty="0">
                <a:solidFill>
                  <a:schemeClr val="bg1"/>
                </a:solidFill>
                <a:latin typeface="Franklin Gothic Demi" panose="020B0703020102020204" pitchFamily="34" charset="0"/>
              </a:rPr>
              <a:t>non-Hispanic (NH) American Indian/Alaska Native (AI/AN) </a:t>
            </a:r>
            <a:r>
              <a:rPr lang="en-US" sz="2000" dirty="0">
                <a:solidFill>
                  <a:schemeClr val="bg1"/>
                </a:solidFill>
                <a:latin typeface="Franklin Gothic Demi" panose="020B0703020102020204" pitchFamily="34" charset="0"/>
              </a:rPr>
              <a:t>(n=459), </a:t>
            </a:r>
            <a:r>
              <a:rPr lang="en-US" sz="2000" b="1" dirty="0">
                <a:solidFill>
                  <a:schemeClr val="bg1"/>
                </a:solidFill>
                <a:latin typeface="Franklin Gothic Demi" panose="020B0703020102020204" pitchFamily="34" charset="0"/>
              </a:rPr>
              <a:t>Hispanic</a:t>
            </a:r>
            <a:r>
              <a:rPr lang="en-US" sz="2000" dirty="0">
                <a:solidFill>
                  <a:schemeClr val="bg1"/>
                </a:solidFill>
                <a:latin typeface="Franklin Gothic Demi" panose="020B0703020102020204" pitchFamily="34" charset="0"/>
              </a:rPr>
              <a:t> (n=19,457)</a:t>
            </a:r>
            <a:r>
              <a:rPr lang="en-US" sz="2000" b="1" dirty="0">
                <a:solidFill>
                  <a:schemeClr val="bg1"/>
                </a:solidFill>
                <a:latin typeface="Franklin Gothic Demi" panose="020B0703020102020204" pitchFamily="34" charset="0"/>
              </a:rPr>
              <a:t>, NH Black </a:t>
            </a:r>
            <a:r>
              <a:rPr lang="en-US" sz="2000" dirty="0">
                <a:solidFill>
                  <a:schemeClr val="bg1"/>
                </a:solidFill>
                <a:latin typeface="Franklin Gothic Demi" panose="020B0703020102020204" pitchFamily="34" charset="0"/>
              </a:rPr>
              <a:t>(n=9,832)</a:t>
            </a:r>
            <a:r>
              <a:rPr lang="en-US" sz="2000" b="1" dirty="0">
                <a:solidFill>
                  <a:schemeClr val="bg1"/>
                </a:solidFill>
                <a:latin typeface="Franklin Gothic Demi" panose="020B0703020102020204" pitchFamily="34" charset="0"/>
              </a:rPr>
              <a:t>, or NH Other/Unknown </a:t>
            </a:r>
            <a:r>
              <a:rPr lang="en-US" sz="2000" dirty="0">
                <a:solidFill>
                  <a:schemeClr val="bg1"/>
                </a:solidFill>
                <a:latin typeface="Franklin Gothic Demi" panose="020B0703020102020204" pitchFamily="34" charset="0"/>
              </a:rPr>
              <a:t>(n=2,025).</a:t>
            </a:r>
          </a:p>
        </p:txBody>
      </p:sp>
      <p:sp>
        <p:nvSpPr>
          <p:cNvPr id="6" name="Title 1">
            <a:extLst>
              <a:ext uri="{FF2B5EF4-FFF2-40B4-BE49-F238E27FC236}">
                <a16:creationId xmlns:a16="http://schemas.microsoft.com/office/drawing/2014/main" id="{BBA2EB8B-A41E-4AC6-AEE8-147D6D55E474}"/>
              </a:ext>
            </a:extLst>
          </p:cNvPr>
          <p:cNvSpPr txBox="1">
            <a:spLocks/>
          </p:cNvSpPr>
          <p:nvPr/>
        </p:nvSpPr>
        <p:spPr>
          <a:xfrm>
            <a:off x="4112733" y="-65015"/>
            <a:ext cx="5105400"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350" dirty="0">
                <a:solidFill>
                  <a:schemeClr val="tx2"/>
                </a:solidFill>
                <a:latin typeface="Franklin Gothic Book" panose="020B0503020102020204" pitchFamily="34" charset="0"/>
              </a:rPr>
              <a:t>Vaccination Before or During Pregnancy by Race/Ethnicity*</a:t>
            </a:r>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5791200" y="4230548"/>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000" dirty="0">
                <a:solidFill>
                  <a:schemeClr val="tx2"/>
                </a:solidFill>
                <a:latin typeface="Franklin Gothic Book" panose="020B0503020102020204" pitchFamily="34" charset="0"/>
              </a:rPr>
              <a:t>Month of Delivery</a:t>
            </a:r>
          </a:p>
        </p:txBody>
      </p:sp>
      <p:sp>
        <p:nvSpPr>
          <p:cNvPr id="8" name="TextBox 1">
            <a:extLst>
              <a:ext uri="{FF2B5EF4-FFF2-40B4-BE49-F238E27FC236}">
                <a16:creationId xmlns:a16="http://schemas.microsoft.com/office/drawing/2014/main" id="{A7C19C5F-4BF4-4496-8793-B4ADE7CE956F}"/>
              </a:ext>
            </a:extLst>
          </p:cNvPr>
          <p:cNvSpPr txBox="1"/>
          <p:nvPr/>
        </p:nvSpPr>
        <p:spPr>
          <a:xfrm>
            <a:off x="0" y="4692718"/>
            <a:ext cx="8739246" cy="614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825" dirty="0">
              <a:solidFill>
                <a:schemeClr val="tx2"/>
              </a:solidFill>
              <a:latin typeface="Century Gothic" panose="020B0502020202020204" pitchFamily="34" charset="0"/>
            </a:endParaRPr>
          </a:p>
        </p:txBody>
      </p:sp>
      <p:sp>
        <p:nvSpPr>
          <p:cNvPr id="9" name="TextBox 8">
            <a:extLst>
              <a:ext uri="{FF2B5EF4-FFF2-40B4-BE49-F238E27FC236}">
                <a16:creationId xmlns:a16="http://schemas.microsoft.com/office/drawing/2014/main" id="{BEC5FC32-0CA1-4590-88F9-3089588E57F8}"/>
              </a:ext>
            </a:extLst>
          </p:cNvPr>
          <p:cNvSpPr txBox="1"/>
          <p:nvPr/>
        </p:nvSpPr>
        <p:spPr>
          <a:xfrm>
            <a:off x="3429000" y="4552950"/>
            <a:ext cx="5715000" cy="769441"/>
          </a:xfrm>
          <a:prstGeom prst="rect">
            <a:avLst/>
          </a:prstGeom>
          <a:noFill/>
        </p:spPr>
        <p:txBody>
          <a:bodyPr wrap="square">
            <a:spAutoFit/>
          </a:bodyPr>
          <a:lstStyle/>
          <a:p>
            <a:pPr defTabSz="685800"/>
            <a:r>
              <a:rPr lang="en-US" sz="600" dirty="0">
                <a:solidFill>
                  <a:srgbClr val="44546A"/>
                </a:solidFill>
                <a:latin typeface="Franklin Gothic Book" panose="020B0503020102020204" pitchFamily="34" charset="0"/>
              </a:rPr>
              <a:t>Data Source: Massachusetts Immunization Information System, Bureau of Infectious Diseases and Laboratory Sciences (current through May 23, 2022) &amp; Registry of Vital Records and Statistics (current through March 31, 2022)</a:t>
            </a:r>
          </a:p>
          <a:p>
            <a:pPr defTabSz="685800"/>
            <a:r>
              <a:rPr lang="en-US" sz="600" dirty="0">
                <a:solidFill>
                  <a:srgbClr val="44546A"/>
                </a:solidFill>
                <a:latin typeface="Franklin Gothic Book" panose="020B0503020102020204" pitchFamily="34" charset="0"/>
              </a:rPr>
              <a:t>Analyses conducted by Massachusetts Department of Public Health COVID-19 Pregnancy Surveillance Team</a:t>
            </a:r>
          </a:p>
          <a:p>
            <a:pPr defTabSz="685800"/>
            <a:r>
              <a:rPr lang="en-US" sz="600" dirty="0">
                <a:solidFill>
                  <a:schemeClr val="tx2"/>
                </a:solidFill>
                <a:latin typeface="Franklin Gothic Book" panose="020B0503020102020204" pitchFamily="34" charset="0"/>
              </a:rPr>
              <a:t>*For race/ethnicity, Hispanic was top-coded over all race/ethnicity groups followed by American Indian/Alaska Native, Black, Asian/Native Hawaiian/Pacific Islander, White, then Other/Unknown</a:t>
            </a:r>
          </a:p>
          <a:p>
            <a:pPr defTabSz="685800"/>
            <a:r>
              <a:rPr lang="en-US" sz="600" dirty="0">
                <a:solidFill>
                  <a:schemeClr val="tx2"/>
                </a:solidFill>
                <a:latin typeface="Franklin Gothic Book" panose="020B0503020102020204" pitchFamily="34" charset="0"/>
              </a:rPr>
              <a:t>**NHOPI: Native Hawaiian or Other Pacific Islander</a:t>
            </a:r>
          </a:p>
          <a:p>
            <a:pPr defTabSz="685800"/>
            <a:endParaRPr lang="en-US" sz="800" dirty="0">
              <a:solidFill>
                <a:srgbClr val="44546A"/>
              </a:solidFill>
              <a:latin typeface="Century Gothic" panose="020B0502020202020204" pitchFamily="34" charset="0"/>
            </a:endParaRPr>
          </a:p>
        </p:txBody>
      </p:sp>
    </p:spTree>
    <p:extLst>
      <p:ext uri="{BB962C8B-B14F-4D97-AF65-F5344CB8AC3E}">
        <p14:creationId xmlns:p14="http://schemas.microsoft.com/office/powerpoint/2010/main" val="2856289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81643" y="30351"/>
            <a:ext cx="9021536" cy="670697"/>
          </a:xfrm>
        </p:spPr>
        <p:txBody>
          <a:bodyPr>
            <a:noAutofit/>
          </a:bodyPr>
          <a:lstStyle/>
          <a:p>
            <a:r>
              <a:rPr lang="en-US" sz="2000" dirty="0">
                <a:solidFill>
                  <a:schemeClr val="tx2"/>
                </a:solidFill>
                <a:latin typeface="Franklin Gothic Demi" panose="020B0703020102020204" pitchFamily="34" charset="0"/>
              </a:rPr>
              <a:t>5. Vaccination uptake before or during pregnancy was </a:t>
            </a:r>
            <a:r>
              <a:rPr lang="en-US" sz="2000" b="1" dirty="0">
                <a:solidFill>
                  <a:schemeClr val="tx2"/>
                </a:solidFill>
                <a:latin typeface="Franklin Gothic Demi" panose="020B0703020102020204" pitchFamily="34" charset="0"/>
              </a:rPr>
              <a:t>lowest among those who preferred to speak a language other than English</a:t>
            </a:r>
            <a:r>
              <a:rPr lang="en-US" sz="2000" dirty="0">
                <a:solidFill>
                  <a:schemeClr val="tx2"/>
                </a:solidFill>
                <a:latin typeface="Franklin Gothic Demi" panose="020B0703020102020204" pitchFamily="34" charset="0"/>
              </a:rPr>
              <a:t>.</a:t>
            </a:r>
          </a:p>
        </p:txBody>
      </p:sp>
      <p:sp>
        <p:nvSpPr>
          <p:cNvPr id="6" name="Title 1">
            <a:extLst>
              <a:ext uri="{FF2B5EF4-FFF2-40B4-BE49-F238E27FC236}">
                <a16:creationId xmlns:a16="http://schemas.microsoft.com/office/drawing/2014/main" id="{BBA2EB8B-A41E-4AC6-AEE8-147D6D55E474}"/>
              </a:ext>
            </a:extLst>
          </p:cNvPr>
          <p:cNvSpPr txBox="1">
            <a:spLocks/>
          </p:cNvSpPr>
          <p:nvPr/>
        </p:nvSpPr>
        <p:spPr>
          <a:xfrm>
            <a:off x="152400" y="701048"/>
            <a:ext cx="9195111" cy="345141"/>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400" dirty="0">
                <a:solidFill>
                  <a:schemeClr val="tx2"/>
                </a:solidFill>
                <a:latin typeface="Franklin Gothic Book" panose="020B0503020102020204" pitchFamily="34" charset="0"/>
              </a:rPr>
              <a:t>Vaccination Status by Preferred Spoken Language*</a:t>
            </a:r>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614" y="4746059"/>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1" name="TextBox 1">
            <a:extLst>
              <a:ext uri="{FF2B5EF4-FFF2-40B4-BE49-F238E27FC236}">
                <a16:creationId xmlns:a16="http://schemas.microsoft.com/office/drawing/2014/main" id="{0C68F76A-8252-4682-8FDF-0C0714438746}"/>
              </a:ext>
            </a:extLst>
          </p:cNvPr>
          <p:cNvSpPr txBox="1"/>
          <p:nvPr/>
        </p:nvSpPr>
        <p:spPr>
          <a:xfrm>
            <a:off x="411456" y="1003506"/>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dirty="0">
              <a:solidFill>
                <a:schemeClr val="tx2"/>
              </a:solidFill>
              <a:latin typeface="Century Gothic" panose="020B0502020202020204" pitchFamily="34" charset="0"/>
            </a:endParaRPr>
          </a:p>
        </p:txBody>
      </p:sp>
      <p:sp>
        <p:nvSpPr>
          <p:cNvPr id="12" name="TextBox 1">
            <a:extLst>
              <a:ext uri="{FF2B5EF4-FFF2-40B4-BE49-F238E27FC236}">
                <a16:creationId xmlns:a16="http://schemas.microsoft.com/office/drawing/2014/main" id="{22ED85AC-1430-452D-A247-14EBD75EC50B}"/>
              </a:ext>
            </a:extLst>
          </p:cNvPr>
          <p:cNvSpPr txBox="1"/>
          <p:nvPr/>
        </p:nvSpPr>
        <p:spPr>
          <a:xfrm>
            <a:off x="358562" y="1075868"/>
            <a:ext cx="119829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Cape Verdean Creole</a:t>
            </a:r>
          </a:p>
          <a:p>
            <a:pPr algn="ctr"/>
            <a:r>
              <a:rPr lang="en-US" sz="1200" dirty="0">
                <a:solidFill>
                  <a:schemeClr val="tx2"/>
                </a:solidFill>
                <a:latin typeface="Franklin Gothic Demi" panose="020B0703020102020204" pitchFamily="34" charset="0"/>
              </a:rPr>
              <a:t>N=212</a:t>
            </a:r>
          </a:p>
        </p:txBody>
      </p:sp>
      <p:sp>
        <p:nvSpPr>
          <p:cNvPr id="16" name="TextBox 1">
            <a:extLst>
              <a:ext uri="{FF2B5EF4-FFF2-40B4-BE49-F238E27FC236}">
                <a16:creationId xmlns:a16="http://schemas.microsoft.com/office/drawing/2014/main" id="{368CDD23-A844-497C-91CA-4876F8046E25}"/>
              </a:ext>
            </a:extLst>
          </p:cNvPr>
          <p:cNvSpPr txBox="1"/>
          <p:nvPr/>
        </p:nvSpPr>
        <p:spPr>
          <a:xfrm>
            <a:off x="4717011" y="1095998"/>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Haitian</a:t>
            </a:r>
          </a:p>
          <a:p>
            <a:pPr algn="ctr"/>
            <a:r>
              <a:rPr lang="en-US" sz="1200" dirty="0">
                <a:solidFill>
                  <a:schemeClr val="tx2"/>
                </a:solidFill>
                <a:latin typeface="Franklin Gothic Demi" panose="020B0703020102020204" pitchFamily="34" charset="0"/>
              </a:rPr>
              <a:t> Creole</a:t>
            </a:r>
          </a:p>
          <a:p>
            <a:pPr algn="ctr"/>
            <a:r>
              <a:rPr lang="en-US" sz="1200" dirty="0">
                <a:solidFill>
                  <a:schemeClr val="tx2"/>
                </a:solidFill>
                <a:latin typeface="Franklin Gothic Demi" panose="020B0703020102020204" pitchFamily="34" charset="0"/>
              </a:rPr>
              <a:t>N=428</a:t>
            </a:r>
            <a:endParaRPr lang="en-US" sz="900" dirty="0">
              <a:solidFill>
                <a:schemeClr val="tx2"/>
              </a:solidFill>
              <a:latin typeface="Franklin Gothic Demi" panose="020B0703020102020204" pitchFamily="34" charset="0"/>
            </a:endParaRPr>
          </a:p>
        </p:txBody>
      </p:sp>
      <p:sp>
        <p:nvSpPr>
          <p:cNvPr id="17" name="TextBox 1">
            <a:extLst>
              <a:ext uri="{FF2B5EF4-FFF2-40B4-BE49-F238E27FC236}">
                <a16:creationId xmlns:a16="http://schemas.microsoft.com/office/drawing/2014/main" id="{2E429DA7-800B-4AE4-93C2-48537E190CF4}"/>
              </a:ext>
            </a:extLst>
          </p:cNvPr>
          <p:cNvSpPr txBox="1"/>
          <p:nvPr/>
        </p:nvSpPr>
        <p:spPr>
          <a:xfrm>
            <a:off x="3275373" y="1260783"/>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Spanish</a:t>
            </a:r>
          </a:p>
          <a:p>
            <a:pPr algn="ctr"/>
            <a:r>
              <a:rPr lang="en-US" sz="1200" dirty="0">
                <a:solidFill>
                  <a:schemeClr val="tx2"/>
                </a:solidFill>
                <a:latin typeface="Franklin Gothic Demi" panose="020B0703020102020204" pitchFamily="34" charset="0"/>
              </a:rPr>
              <a:t>N=3,845</a:t>
            </a:r>
          </a:p>
        </p:txBody>
      </p:sp>
      <p:sp>
        <p:nvSpPr>
          <p:cNvPr id="19" name="TextBox 1">
            <a:extLst>
              <a:ext uri="{FF2B5EF4-FFF2-40B4-BE49-F238E27FC236}">
                <a16:creationId xmlns:a16="http://schemas.microsoft.com/office/drawing/2014/main" id="{F99CEEA0-D971-416C-9101-0E391945730B}"/>
              </a:ext>
            </a:extLst>
          </p:cNvPr>
          <p:cNvSpPr txBox="1"/>
          <p:nvPr/>
        </p:nvSpPr>
        <p:spPr>
          <a:xfrm>
            <a:off x="1869663" y="1229148"/>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Portuguese</a:t>
            </a:r>
          </a:p>
          <a:p>
            <a:pPr algn="ctr"/>
            <a:r>
              <a:rPr lang="en-US" sz="1200" dirty="0">
                <a:solidFill>
                  <a:schemeClr val="tx2"/>
                </a:solidFill>
                <a:latin typeface="Franklin Gothic Demi" panose="020B0703020102020204" pitchFamily="34" charset="0"/>
              </a:rPr>
              <a:t>N=1,508</a:t>
            </a:r>
          </a:p>
        </p:txBody>
      </p:sp>
      <p:sp>
        <p:nvSpPr>
          <p:cNvPr id="24" name="TextBox 1">
            <a:extLst>
              <a:ext uri="{FF2B5EF4-FFF2-40B4-BE49-F238E27FC236}">
                <a16:creationId xmlns:a16="http://schemas.microsoft.com/office/drawing/2014/main" id="{E637CEEE-520B-4421-945B-5692762F43D8}"/>
              </a:ext>
            </a:extLst>
          </p:cNvPr>
          <p:cNvSpPr txBox="1"/>
          <p:nvPr/>
        </p:nvSpPr>
        <p:spPr>
          <a:xfrm>
            <a:off x="7772400" y="1225370"/>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Other</a:t>
            </a:r>
          </a:p>
          <a:p>
            <a:pPr algn="ctr"/>
            <a:r>
              <a:rPr lang="en-US" sz="1200" dirty="0">
                <a:solidFill>
                  <a:schemeClr val="tx2"/>
                </a:solidFill>
                <a:latin typeface="Franklin Gothic Demi" panose="020B0703020102020204" pitchFamily="34" charset="0"/>
              </a:rPr>
              <a:t>N=756</a:t>
            </a:r>
          </a:p>
        </p:txBody>
      </p:sp>
      <p:sp>
        <p:nvSpPr>
          <p:cNvPr id="25" name="TextBox 1">
            <a:extLst>
              <a:ext uri="{FF2B5EF4-FFF2-40B4-BE49-F238E27FC236}">
                <a16:creationId xmlns:a16="http://schemas.microsoft.com/office/drawing/2014/main" id="{4E27EA06-B8D6-4660-A3C0-572D9C0D4396}"/>
              </a:ext>
            </a:extLst>
          </p:cNvPr>
          <p:cNvSpPr txBox="1"/>
          <p:nvPr/>
        </p:nvSpPr>
        <p:spPr>
          <a:xfrm>
            <a:off x="6158649" y="1255217"/>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English</a:t>
            </a:r>
          </a:p>
          <a:p>
            <a:pPr algn="ctr"/>
            <a:r>
              <a:rPr lang="en-US" sz="1200" dirty="0">
                <a:solidFill>
                  <a:schemeClr val="tx2"/>
                </a:solidFill>
                <a:latin typeface="Franklin Gothic Demi" panose="020B0703020102020204" pitchFamily="34" charset="0"/>
              </a:rPr>
              <a:t>N=57,206</a:t>
            </a:r>
          </a:p>
        </p:txBody>
      </p:sp>
      <p:sp>
        <p:nvSpPr>
          <p:cNvPr id="30" name="TextBox 29">
            <a:extLst>
              <a:ext uri="{FF2B5EF4-FFF2-40B4-BE49-F238E27FC236}">
                <a16:creationId xmlns:a16="http://schemas.microsoft.com/office/drawing/2014/main" id="{01CE6C62-C166-430D-BD60-E4EE89109055}"/>
              </a:ext>
            </a:extLst>
          </p:cNvPr>
          <p:cNvSpPr txBox="1"/>
          <p:nvPr/>
        </p:nvSpPr>
        <p:spPr>
          <a:xfrm>
            <a:off x="-66578" y="4849290"/>
            <a:ext cx="9189796" cy="461665"/>
          </a:xfrm>
          <a:prstGeom prst="rect">
            <a:avLst/>
          </a:prstGeom>
          <a:noFill/>
        </p:spPr>
        <p:txBody>
          <a:bodyPr wrap="square">
            <a:spAutoFit/>
          </a:bodyPr>
          <a:lstStyle/>
          <a:p>
            <a:pPr defTabSz="685800"/>
            <a:r>
              <a:rPr lang="en-US" sz="800" dirty="0">
                <a:solidFill>
                  <a:srgbClr val="44546A"/>
                </a:solidFill>
                <a:latin typeface="Franklin Gothic Book" panose="020B0503020102020204" pitchFamily="34" charset="0"/>
              </a:rPr>
              <a:t>Vax: receipt of </a:t>
            </a:r>
            <a:r>
              <a:rPr lang="en-US" sz="800" u="sng" dirty="0">
                <a:solidFill>
                  <a:srgbClr val="44546A"/>
                </a:solidFill>
                <a:latin typeface="Franklin Gothic Book" panose="020B0503020102020204" pitchFamily="34" charset="0"/>
              </a:rPr>
              <a:t>&gt;</a:t>
            </a:r>
            <a:r>
              <a:rPr lang="en-US" sz="800" dirty="0">
                <a:solidFill>
                  <a:srgbClr val="44546A"/>
                </a:solidFill>
                <a:latin typeface="Franklin Gothic Book" panose="020B0503020102020204" pitchFamily="34" charset="0"/>
              </a:rPr>
              <a:t>1 dose(s) of COVID-19 vaccine.</a:t>
            </a:r>
          </a:p>
          <a:p>
            <a:pPr defTabSz="685800"/>
            <a:r>
              <a:rPr lang="en-US" sz="800" dirty="0">
                <a:solidFill>
                  <a:schemeClr val="tx2"/>
                </a:solidFill>
                <a:latin typeface="Franklin Gothic Book" panose="020B0503020102020204" pitchFamily="34" charset="0"/>
              </a:rPr>
              <a:t>*</a:t>
            </a:r>
            <a:r>
              <a:rPr lang="en-US" sz="800" dirty="0">
                <a:solidFill>
                  <a:schemeClr val="tx2"/>
                </a:solidFill>
                <a:effectLst/>
                <a:latin typeface="Franklin Gothic Book" panose="020B0503020102020204" pitchFamily="34" charset="0"/>
              </a:rPr>
              <a:t>Data are restricted to May 1, 2020 - March 31, 2022 because vaccinations were not widely available in MA until April 16, 2021.</a:t>
            </a:r>
          </a:p>
          <a:p>
            <a:pPr defTabSz="685800"/>
            <a:endParaRPr lang="en-US" sz="800" dirty="0">
              <a:solidFill>
                <a:srgbClr val="44546A"/>
              </a:solidFill>
              <a:latin typeface="Franklin Gothic Book" panose="020B0503020102020204" pitchFamily="34" charset="0"/>
            </a:endParaRPr>
          </a:p>
        </p:txBody>
      </p:sp>
      <p:graphicFrame>
        <p:nvGraphicFramePr>
          <p:cNvPr id="14" name="Chart 13" descr="This vertical stacked bar chart depicts vaccination status in relation to pregnancy (proportions of deliveries with no vax reported, vaccinated before or during pregnancy, or vaccinated after pregnancy) broken down by preferred spoken language. Vaccination uptake before or during pregnancy was highest among those who preferred to speak English (40%), and lowest among those who preferred to speak Cape Verdean Creole (10%), Portuguese (18%), or Haitian Creole (16%).">
            <a:extLst>
              <a:ext uri="{FF2B5EF4-FFF2-40B4-BE49-F238E27FC236}">
                <a16:creationId xmlns:a16="http://schemas.microsoft.com/office/drawing/2014/main" id="{25C6C035-C447-42E7-B866-8FE90C9C2B71}"/>
              </a:ext>
            </a:extLst>
          </p:cNvPr>
          <p:cNvGraphicFramePr>
            <a:graphicFrameLocks/>
          </p:cNvGraphicFramePr>
          <p:nvPr>
            <p:extLst>
              <p:ext uri="{D42A27DB-BD31-4B8C-83A1-F6EECF244321}">
                <p14:modId xmlns:p14="http://schemas.microsoft.com/office/powerpoint/2010/main" val="628645910"/>
              </p:ext>
            </p:extLst>
          </p:nvPr>
        </p:nvGraphicFramePr>
        <p:xfrm>
          <a:off x="81643" y="1570511"/>
          <a:ext cx="8909957" cy="31661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3481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3717" y="133350"/>
            <a:ext cx="8586101" cy="629310"/>
          </a:xfrm>
        </p:spPr>
        <p:txBody>
          <a:bodyPr>
            <a:noAutofit/>
          </a:bodyPr>
          <a:lstStyle/>
          <a:p>
            <a:r>
              <a:rPr lang="en-US" sz="2000" dirty="0">
                <a:solidFill>
                  <a:schemeClr val="tx2"/>
                </a:solidFill>
                <a:latin typeface="Franklin Gothic Demi" panose="020B0703020102020204" pitchFamily="34" charset="0"/>
              </a:rPr>
              <a:t>6. Vaccination uptake before or during pregnancy was lowest among those </a:t>
            </a:r>
            <a:r>
              <a:rPr lang="en-US" sz="2000" u="sng" dirty="0">
                <a:solidFill>
                  <a:schemeClr val="tx2"/>
                </a:solidFill>
                <a:latin typeface="Franklin Gothic Demi" panose="020B0703020102020204" pitchFamily="34" charset="0"/>
              </a:rPr>
              <a:t>&lt;</a:t>
            </a:r>
            <a:r>
              <a:rPr lang="en-US" sz="2000" dirty="0">
                <a:solidFill>
                  <a:schemeClr val="tx2"/>
                </a:solidFill>
                <a:latin typeface="Franklin Gothic Demi" panose="020B0703020102020204" pitchFamily="34" charset="0"/>
              </a:rPr>
              <a:t>24 years of age.</a:t>
            </a:r>
          </a:p>
        </p:txBody>
      </p:sp>
      <p:sp>
        <p:nvSpPr>
          <p:cNvPr id="6" name="Title 1">
            <a:extLst>
              <a:ext uri="{FF2B5EF4-FFF2-40B4-BE49-F238E27FC236}">
                <a16:creationId xmlns:a16="http://schemas.microsoft.com/office/drawing/2014/main" id="{BBA2EB8B-A41E-4AC6-AEE8-147D6D55E474}"/>
              </a:ext>
            </a:extLst>
          </p:cNvPr>
          <p:cNvSpPr txBox="1">
            <a:spLocks/>
          </p:cNvSpPr>
          <p:nvPr/>
        </p:nvSpPr>
        <p:spPr>
          <a:xfrm>
            <a:off x="222765" y="698418"/>
            <a:ext cx="8986158"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400" dirty="0">
                <a:solidFill>
                  <a:schemeClr val="tx2"/>
                </a:solidFill>
                <a:latin typeface="Franklin Gothic Book" panose="020B0503020102020204" pitchFamily="34" charset="0"/>
              </a:rPr>
              <a:t>Vaccination Status by Age*</a:t>
            </a:r>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614" y="4746059"/>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graphicFrame>
        <p:nvGraphicFramePr>
          <p:cNvPr id="9" name="Chart 8" descr="This vertical stacked bar chart depicts vaccination status in relation to pregnancy (proportions of deliveries with no vax reported, vaccinated before or during pregnancy, or vaccinated after pregnancy) broken down by the age of the birthing person. Vaccination uptake before or during pregnancy was highest among those aged 35-39 years old (47%) and lowest among those less than 20 years of age (13%) or 20-24 years of age (17%).">
            <a:extLst>
              <a:ext uri="{FF2B5EF4-FFF2-40B4-BE49-F238E27FC236}">
                <a16:creationId xmlns:a16="http://schemas.microsoft.com/office/drawing/2014/main" id="{85BD394D-E548-46BB-AA61-5B749CDD8668}"/>
              </a:ext>
            </a:extLst>
          </p:cNvPr>
          <p:cNvGraphicFramePr>
            <a:graphicFrameLocks/>
          </p:cNvGraphicFramePr>
          <p:nvPr>
            <p:extLst>
              <p:ext uri="{D42A27DB-BD31-4B8C-83A1-F6EECF244321}">
                <p14:modId xmlns:p14="http://schemas.microsoft.com/office/powerpoint/2010/main" val="666873396"/>
              </p:ext>
            </p:extLst>
          </p:nvPr>
        </p:nvGraphicFramePr>
        <p:xfrm>
          <a:off x="222765" y="1428750"/>
          <a:ext cx="8692635"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1">
            <a:extLst>
              <a:ext uri="{FF2B5EF4-FFF2-40B4-BE49-F238E27FC236}">
                <a16:creationId xmlns:a16="http://schemas.microsoft.com/office/drawing/2014/main" id="{7F69F0EF-A97B-467C-B8E5-BEE16EEC945F}"/>
              </a:ext>
            </a:extLst>
          </p:cNvPr>
          <p:cNvSpPr txBox="1"/>
          <p:nvPr/>
        </p:nvSpPr>
        <p:spPr>
          <a:xfrm>
            <a:off x="533400" y="1100536"/>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&lt;20</a:t>
            </a:r>
          </a:p>
          <a:p>
            <a:pPr algn="ctr"/>
            <a:r>
              <a:rPr lang="en-US" sz="1200" dirty="0">
                <a:solidFill>
                  <a:schemeClr val="tx2"/>
                </a:solidFill>
                <a:latin typeface="Franklin Gothic Demi" panose="020B0703020102020204" pitchFamily="34" charset="0"/>
              </a:rPr>
              <a:t>N=1,231</a:t>
            </a:r>
          </a:p>
        </p:txBody>
      </p:sp>
      <p:sp>
        <p:nvSpPr>
          <p:cNvPr id="11" name="TextBox 1">
            <a:extLst>
              <a:ext uri="{FF2B5EF4-FFF2-40B4-BE49-F238E27FC236}">
                <a16:creationId xmlns:a16="http://schemas.microsoft.com/office/drawing/2014/main" id="{BDC8FC3E-7E32-4843-9AAF-730441EE76CE}"/>
              </a:ext>
            </a:extLst>
          </p:cNvPr>
          <p:cNvSpPr txBox="1"/>
          <p:nvPr/>
        </p:nvSpPr>
        <p:spPr>
          <a:xfrm>
            <a:off x="1953764" y="1103404"/>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20-24</a:t>
            </a:r>
          </a:p>
          <a:p>
            <a:pPr algn="ctr"/>
            <a:r>
              <a:rPr lang="en-US" sz="1200" dirty="0">
                <a:solidFill>
                  <a:schemeClr val="tx2"/>
                </a:solidFill>
                <a:latin typeface="Franklin Gothic Demi" panose="020B0703020102020204" pitchFamily="34" charset="0"/>
              </a:rPr>
              <a:t>N=6,180</a:t>
            </a:r>
          </a:p>
        </p:txBody>
      </p:sp>
      <p:sp>
        <p:nvSpPr>
          <p:cNvPr id="12" name="TextBox 1">
            <a:extLst>
              <a:ext uri="{FF2B5EF4-FFF2-40B4-BE49-F238E27FC236}">
                <a16:creationId xmlns:a16="http://schemas.microsoft.com/office/drawing/2014/main" id="{EBC1392C-CE5F-4B90-AECC-42EC5509E17E}"/>
              </a:ext>
            </a:extLst>
          </p:cNvPr>
          <p:cNvSpPr txBox="1"/>
          <p:nvPr/>
        </p:nvSpPr>
        <p:spPr>
          <a:xfrm>
            <a:off x="3374128" y="1100536"/>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25-29</a:t>
            </a:r>
          </a:p>
          <a:p>
            <a:pPr algn="ctr"/>
            <a:r>
              <a:rPr lang="en-US" sz="1200" dirty="0">
                <a:solidFill>
                  <a:schemeClr val="tx2"/>
                </a:solidFill>
                <a:latin typeface="Franklin Gothic Demi" panose="020B0703020102020204" pitchFamily="34" charset="0"/>
              </a:rPr>
              <a:t>N=13,864</a:t>
            </a:r>
            <a:endParaRPr lang="en-US" sz="900" dirty="0">
              <a:solidFill>
                <a:schemeClr val="tx2"/>
              </a:solidFill>
              <a:latin typeface="Franklin Gothic Demi" panose="020B0703020102020204" pitchFamily="34" charset="0"/>
            </a:endParaRPr>
          </a:p>
        </p:txBody>
      </p:sp>
      <p:sp>
        <p:nvSpPr>
          <p:cNvPr id="13" name="TextBox 1">
            <a:extLst>
              <a:ext uri="{FF2B5EF4-FFF2-40B4-BE49-F238E27FC236}">
                <a16:creationId xmlns:a16="http://schemas.microsoft.com/office/drawing/2014/main" id="{46536325-7068-4448-961D-C840DC80DBF5}"/>
              </a:ext>
            </a:extLst>
          </p:cNvPr>
          <p:cNvSpPr txBox="1"/>
          <p:nvPr/>
        </p:nvSpPr>
        <p:spPr>
          <a:xfrm>
            <a:off x="4738800" y="1092686"/>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30-34</a:t>
            </a:r>
          </a:p>
          <a:p>
            <a:pPr algn="ctr"/>
            <a:r>
              <a:rPr lang="en-US" sz="1200" dirty="0">
                <a:solidFill>
                  <a:schemeClr val="tx2"/>
                </a:solidFill>
                <a:latin typeface="Franklin Gothic Demi" panose="020B0703020102020204" pitchFamily="34" charset="0"/>
              </a:rPr>
              <a:t>N=25,654</a:t>
            </a:r>
          </a:p>
        </p:txBody>
      </p:sp>
      <p:sp>
        <p:nvSpPr>
          <p:cNvPr id="14" name="TextBox 1">
            <a:extLst>
              <a:ext uri="{FF2B5EF4-FFF2-40B4-BE49-F238E27FC236}">
                <a16:creationId xmlns:a16="http://schemas.microsoft.com/office/drawing/2014/main" id="{E90E69C0-F2F6-4C65-8C97-53C8B609EBC7}"/>
              </a:ext>
            </a:extLst>
          </p:cNvPr>
          <p:cNvSpPr txBox="1"/>
          <p:nvPr/>
        </p:nvSpPr>
        <p:spPr>
          <a:xfrm>
            <a:off x="6159164" y="1084836"/>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35-39</a:t>
            </a:r>
          </a:p>
          <a:p>
            <a:pPr algn="ctr"/>
            <a:r>
              <a:rPr lang="en-US" sz="1200" dirty="0">
                <a:solidFill>
                  <a:schemeClr val="tx2"/>
                </a:solidFill>
                <a:latin typeface="Franklin Gothic Demi" panose="020B0703020102020204" pitchFamily="34" charset="0"/>
              </a:rPr>
              <a:t>N=15,826</a:t>
            </a:r>
            <a:endParaRPr lang="en-US" sz="900" dirty="0">
              <a:solidFill>
                <a:schemeClr val="tx2"/>
              </a:solidFill>
              <a:latin typeface="Franklin Gothic Demi" panose="020B0703020102020204" pitchFamily="34" charset="0"/>
            </a:endParaRPr>
          </a:p>
        </p:txBody>
      </p:sp>
      <p:sp>
        <p:nvSpPr>
          <p:cNvPr id="15" name="TextBox 1">
            <a:extLst>
              <a:ext uri="{FF2B5EF4-FFF2-40B4-BE49-F238E27FC236}">
                <a16:creationId xmlns:a16="http://schemas.microsoft.com/office/drawing/2014/main" id="{018A467B-46CC-4895-A36F-C09439785251}"/>
              </a:ext>
            </a:extLst>
          </p:cNvPr>
          <p:cNvSpPr txBox="1"/>
          <p:nvPr/>
        </p:nvSpPr>
        <p:spPr>
          <a:xfrm>
            <a:off x="7558199" y="1084836"/>
            <a:ext cx="1059328"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40+</a:t>
            </a:r>
          </a:p>
          <a:p>
            <a:pPr algn="ctr"/>
            <a:r>
              <a:rPr lang="en-US" sz="1200" dirty="0">
                <a:solidFill>
                  <a:schemeClr val="tx2"/>
                </a:solidFill>
                <a:latin typeface="Franklin Gothic Demi" panose="020B0703020102020204" pitchFamily="34" charset="0"/>
              </a:rPr>
              <a:t>N=3,560</a:t>
            </a:r>
          </a:p>
        </p:txBody>
      </p:sp>
      <p:sp>
        <p:nvSpPr>
          <p:cNvPr id="16" name="TextBox 15">
            <a:extLst>
              <a:ext uri="{FF2B5EF4-FFF2-40B4-BE49-F238E27FC236}">
                <a16:creationId xmlns:a16="http://schemas.microsoft.com/office/drawing/2014/main" id="{226FCE5A-B677-43BD-BD67-83C51BD73A45}"/>
              </a:ext>
            </a:extLst>
          </p:cNvPr>
          <p:cNvSpPr txBox="1"/>
          <p:nvPr/>
        </p:nvSpPr>
        <p:spPr>
          <a:xfrm>
            <a:off x="-45796" y="4816452"/>
            <a:ext cx="9189796" cy="461665"/>
          </a:xfrm>
          <a:prstGeom prst="rect">
            <a:avLst/>
          </a:prstGeom>
          <a:noFill/>
        </p:spPr>
        <p:txBody>
          <a:bodyPr wrap="square">
            <a:spAutoFit/>
          </a:bodyPr>
          <a:lstStyle/>
          <a:p>
            <a:pPr defTabSz="685800"/>
            <a:r>
              <a:rPr lang="en-US" sz="800" dirty="0">
                <a:solidFill>
                  <a:srgbClr val="44546A"/>
                </a:solidFill>
                <a:latin typeface="Franklin Gothic Book" panose="020B0503020102020204" pitchFamily="34" charset="0"/>
              </a:rPr>
              <a:t>Vax: receipt of </a:t>
            </a:r>
            <a:r>
              <a:rPr lang="en-US" sz="800" u="sng" dirty="0">
                <a:solidFill>
                  <a:srgbClr val="44546A"/>
                </a:solidFill>
                <a:latin typeface="Franklin Gothic Book" panose="020B0503020102020204" pitchFamily="34" charset="0"/>
              </a:rPr>
              <a:t>&gt; </a:t>
            </a:r>
            <a:r>
              <a:rPr lang="en-US" sz="800" dirty="0">
                <a:solidFill>
                  <a:srgbClr val="44546A"/>
                </a:solidFill>
                <a:latin typeface="Franklin Gothic Book" panose="020B0503020102020204" pitchFamily="34" charset="0"/>
              </a:rPr>
              <a:t>1 dose(s) of COVID-19 vaccine.</a:t>
            </a:r>
          </a:p>
          <a:p>
            <a:pPr defTabSz="685800"/>
            <a:r>
              <a:rPr lang="en-US" sz="800" dirty="0">
                <a:solidFill>
                  <a:schemeClr val="tx2"/>
                </a:solidFill>
                <a:latin typeface="Franklin Gothic Book" panose="020B0503020102020204" pitchFamily="34" charset="0"/>
              </a:rPr>
              <a:t>*</a:t>
            </a:r>
            <a:r>
              <a:rPr lang="en-US" sz="800" dirty="0">
                <a:solidFill>
                  <a:schemeClr val="tx2"/>
                </a:solidFill>
                <a:effectLst/>
                <a:latin typeface="Franklin Gothic Book" panose="020B0503020102020204" pitchFamily="34" charset="0"/>
              </a:rPr>
              <a:t>Data are restricted to May 1, 2020 - March 31, 2022 because vaccinations were not widely available in MA until April 16, 2021.</a:t>
            </a:r>
          </a:p>
          <a:p>
            <a:pPr defTabSz="685800"/>
            <a:endParaRPr lang="en-US" sz="800" dirty="0">
              <a:solidFill>
                <a:srgbClr val="44546A"/>
              </a:solidFill>
              <a:latin typeface="Franklin Gothic Book" panose="020B0503020102020204" pitchFamily="34" charset="0"/>
            </a:endParaRPr>
          </a:p>
        </p:txBody>
      </p:sp>
    </p:spTree>
    <p:extLst>
      <p:ext uri="{BB962C8B-B14F-4D97-AF65-F5344CB8AC3E}">
        <p14:creationId xmlns:p14="http://schemas.microsoft.com/office/powerpoint/2010/main" val="2632741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66550" y="1"/>
            <a:ext cx="9077450" cy="971543"/>
          </a:xfrm>
        </p:spPr>
        <p:txBody>
          <a:bodyPr>
            <a:noAutofit/>
          </a:bodyPr>
          <a:lstStyle/>
          <a:p>
            <a:r>
              <a:rPr lang="en-US" sz="2000" dirty="0">
                <a:solidFill>
                  <a:schemeClr val="tx2"/>
                </a:solidFill>
                <a:latin typeface="Franklin Gothic Demi" panose="020B0703020102020204" pitchFamily="34" charset="0"/>
              </a:rPr>
              <a:t>7. Vaccination uptake before or during pregnancy was lower among those with public insurance compared with private insurance.</a:t>
            </a:r>
          </a:p>
        </p:txBody>
      </p:sp>
      <p:sp>
        <p:nvSpPr>
          <p:cNvPr id="6" name="Title 1">
            <a:extLst>
              <a:ext uri="{FF2B5EF4-FFF2-40B4-BE49-F238E27FC236}">
                <a16:creationId xmlns:a16="http://schemas.microsoft.com/office/drawing/2014/main" id="{BBA2EB8B-A41E-4AC6-AEE8-147D6D55E474}"/>
              </a:ext>
            </a:extLst>
          </p:cNvPr>
          <p:cNvSpPr txBox="1">
            <a:spLocks/>
          </p:cNvSpPr>
          <p:nvPr/>
        </p:nvSpPr>
        <p:spPr>
          <a:xfrm>
            <a:off x="46291" y="663880"/>
            <a:ext cx="9195111"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400" dirty="0">
                <a:solidFill>
                  <a:schemeClr val="tx2"/>
                </a:solidFill>
                <a:latin typeface="Franklin Gothic Book" panose="020B0503020102020204" pitchFamily="34" charset="0"/>
              </a:rPr>
              <a:t>Vaccination Status by Insurance Type at Delivery*</a:t>
            </a:r>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614" y="4746059"/>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6" name="TextBox 15">
            <a:extLst>
              <a:ext uri="{FF2B5EF4-FFF2-40B4-BE49-F238E27FC236}">
                <a16:creationId xmlns:a16="http://schemas.microsoft.com/office/drawing/2014/main" id="{D7E2F4D8-8F40-43AD-AFA7-14CE7C028293}"/>
              </a:ext>
            </a:extLst>
          </p:cNvPr>
          <p:cNvSpPr txBox="1"/>
          <p:nvPr/>
        </p:nvSpPr>
        <p:spPr>
          <a:xfrm>
            <a:off x="-45796" y="4814943"/>
            <a:ext cx="9189796" cy="461665"/>
          </a:xfrm>
          <a:prstGeom prst="rect">
            <a:avLst/>
          </a:prstGeom>
          <a:noFill/>
        </p:spPr>
        <p:txBody>
          <a:bodyPr wrap="square">
            <a:spAutoFit/>
          </a:bodyPr>
          <a:lstStyle/>
          <a:p>
            <a:pPr defTabSz="685800"/>
            <a:r>
              <a:rPr lang="en-US" sz="800" dirty="0">
                <a:solidFill>
                  <a:srgbClr val="44546A"/>
                </a:solidFill>
                <a:latin typeface="Franklin Gothic Book" panose="020B0503020102020204" pitchFamily="34" charset="0"/>
              </a:rPr>
              <a:t>Vax: receipt of </a:t>
            </a:r>
            <a:r>
              <a:rPr lang="en-US" sz="800" u="sng" dirty="0">
                <a:solidFill>
                  <a:srgbClr val="44546A"/>
                </a:solidFill>
                <a:latin typeface="Franklin Gothic Book" panose="020B0503020102020204" pitchFamily="34" charset="0"/>
              </a:rPr>
              <a:t>&gt;</a:t>
            </a:r>
            <a:r>
              <a:rPr lang="en-US" sz="800" dirty="0">
                <a:solidFill>
                  <a:srgbClr val="44546A"/>
                </a:solidFill>
                <a:latin typeface="Franklin Gothic Book" panose="020B0503020102020204" pitchFamily="34" charset="0"/>
              </a:rPr>
              <a:t>1 dose(s) of COVID-19 vaccine.</a:t>
            </a:r>
          </a:p>
          <a:p>
            <a:pPr defTabSz="685800"/>
            <a:r>
              <a:rPr lang="en-US" sz="800" dirty="0">
                <a:solidFill>
                  <a:schemeClr val="tx2"/>
                </a:solidFill>
                <a:latin typeface="Franklin Gothic Book" panose="020B0503020102020204" pitchFamily="34" charset="0"/>
              </a:rPr>
              <a:t>*</a:t>
            </a:r>
            <a:r>
              <a:rPr lang="en-US" sz="800" dirty="0">
                <a:solidFill>
                  <a:schemeClr val="tx2"/>
                </a:solidFill>
                <a:effectLst/>
                <a:latin typeface="Franklin Gothic Book" panose="020B0503020102020204" pitchFamily="34" charset="0"/>
              </a:rPr>
              <a:t>Data are restricted to May 1, 2020 - March 31, 2022 because vaccinations were not widely available in MA until April 16, 2021.</a:t>
            </a:r>
          </a:p>
          <a:p>
            <a:pPr defTabSz="685800"/>
            <a:endParaRPr lang="en-US" sz="800" dirty="0">
              <a:solidFill>
                <a:srgbClr val="44546A"/>
              </a:solidFill>
              <a:latin typeface="Franklin Gothic Book" panose="020B0503020102020204" pitchFamily="34" charset="0"/>
            </a:endParaRPr>
          </a:p>
        </p:txBody>
      </p:sp>
      <p:sp>
        <p:nvSpPr>
          <p:cNvPr id="25" name="TextBox 1">
            <a:extLst>
              <a:ext uri="{FF2B5EF4-FFF2-40B4-BE49-F238E27FC236}">
                <a16:creationId xmlns:a16="http://schemas.microsoft.com/office/drawing/2014/main" id="{BF57A583-82CD-433D-80AE-5292D5F6197A}"/>
              </a:ext>
            </a:extLst>
          </p:cNvPr>
          <p:cNvSpPr txBox="1"/>
          <p:nvPr/>
        </p:nvSpPr>
        <p:spPr>
          <a:xfrm>
            <a:off x="2453432" y="1188683"/>
            <a:ext cx="1295400" cy="60210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Private Insurance</a:t>
            </a:r>
          </a:p>
          <a:p>
            <a:pPr algn="ctr"/>
            <a:r>
              <a:rPr lang="en-US" sz="1200" dirty="0">
                <a:solidFill>
                  <a:schemeClr val="tx2"/>
                </a:solidFill>
                <a:latin typeface="Franklin Gothic Demi" panose="020B0703020102020204" pitchFamily="34" charset="0"/>
              </a:rPr>
              <a:t>N=39,714</a:t>
            </a:r>
          </a:p>
        </p:txBody>
      </p:sp>
      <p:graphicFrame>
        <p:nvGraphicFramePr>
          <p:cNvPr id="10" name="Chart 9" descr="This vertical stacked bar chart depicts vaccination status in relation to pregnancy (proportions of deliveries with no vax reported, vaccinated before or during pregnancy, or vaccinated after pregnancy) broken down by insurance status. Vaccination uptake before or during pregnancy was much higher among people with private insurance (48%) compared to people with public insurance (21%).">
            <a:extLst>
              <a:ext uri="{FF2B5EF4-FFF2-40B4-BE49-F238E27FC236}">
                <a16:creationId xmlns:a16="http://schemas.microsoft.com/office/drawing/2014/main" id="{C221D939-A0FD-4058-A7DF-C47D708A70AE}"/>
              </a:ext>
            </a:extLst>
          </p:cNvPr>
          <p:cNvGraphicFramePr>
            <a:graphicFrameLocks/>
          </p:cNvGraphicFramePr>
          <p:nvPr>
            <p:extLst>
              <p:ext uri="{D42A27DB-BD31-4B8C-83A1-F6EECF244321}">
                <p14:modId xmlns:p14="http://schemas.microsoft.com/office/powerpoint/2010/main" val="2574386297"/>
              </p:ext>
            </p:extLst>
          </p:nvPr>
        </p:nvGraphicFramePr>
        <p:xfrm>
          <a:off x="1531143" y="1782135"/>
          <a:ext cx="6081714" cy="3139160"/>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
            <a:extLst>
              <a:ext uri="{FF2B5EF4-FFF2-40B4-BE49-F238E27FC236}">
                <a16:creationId xmlns:a16="http://schemas.microsoft.com/office/drawing/2014/main" id="{5FE0399B-2AE1-414B-AD28-639680861D1C}"/>
              </a:ext>
            </a:extLst>
          </p:cNvPr>
          <p:cNvSpPr txBox="1"/>
          <p:nvPr/>
        </p:nvSpPr>
        <p:spPr>
          <a:xfrm>
            <a:off x="5395170" y="1180030"/>
            <a:ext cx="1295400" cy="60210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a:solidFill>
                  <a:schemeClr val="tx2"/>
                </a:solidFill>
                <a:latin typeface="Franklin Gothic Demi" panose="020B0703020102020204" pitchFamily="34" charset="0"/>
              </a:rPr>
              <a:t>Public Insurance</a:t>
            </a:r>
          </a:p>
          <a:p>
            <a:pPr algn="ctr"/>
            <a:r>
              <a:rPr lang="en-US" sz="1200" dirty="0">
                <a:solidFill>
                  <a:schemeClr val="tx2"/>
                </a:solidFill>
                <a:latin typeface="Franklin Gothic Demi" panose="020B0703020102020204" pitchFamily="34" charset="0"/>
              </a:rPr>
              <a:t>N=22,813</a:t>
            </a:r>
          </a:p>
        </p:txBody>
      </p:sp>
    </p:spTree>
    <p:extLst>
      <p:ext uri="{BB962C8B-B14F-4D97-AF65-F5344CB8AC3E}">
        <p14:creationId xmlns:p14="http://schemas.microsoft.com/office/powerpoint/2010/main" val="1281470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C16E493-2A61-4B6E-BB97-0F63BAD5B191}"/>
              </a:ext>
            </a:extLst>
          </p:cNvPr>
          <p:cNvSpPr/>
          <p:nvPr/>
        </p:nvSpPr>
        <p:spPr>
          <a:xfrm>
            <a:off x="0" y="-17318"/>
            <a:ext cx="9144000" cy="86590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886FD8A-4735-4B23-88DE-E043C4F92176}"/>
              </a:ext>
            </a:extLst>
          </p:cNvPr>
          <p:cNvSpPr>
            <a:spLocks noGrp="1"/>
          </p:cNvSpPr>
          <p:nvPr>
            <p:ph type="title"/>
          </p:nvPr>
        </p:nvSpPr>
        <p:spPr>
          <a:xfrm>
            <a:off x="51955" y="-81450"/>
            <a:ext cx="7886700" cy="994172"/>
          </a:xfrm>
        </p:spPr>
        <p:txBody>
          <a:bodyPr>
            <a:normAutofit/>
          </a:bodyPr>
          <a:lstStyle/>
          <a:p>
            <a:r>
              <a:rPr lang="en-US" dirty="0">
                <a:solidFill>
                  <a:schemeClr val="bg2"/>
                </a:solidFill>
                <a:latin typeface="Franklin Gothic Demi" panose="020B0703020102020204" pitchFamily="34" charset="0"/>
              </a:rPr>
              <a:t>Next steps you can take as a provider</a:t>
            </a:r>
          </a:p>
        </p:txBody>
      </p:sp>
      <p:sp>
        <p:nvSpPr>
          <p:cNvPr id="3" name="Content Placeholder 2">
            <a:extLst>
              <a:ext uri="{FF2B5EF4-FFF2-40B4-BE49-F238E27FC236}">
                <a16:creationId xmlns:a16="http://schemas.microsoft.com/office/drawing/2014/main" id="{A0E92928-8800-476F-A38C-D18CEDA9B015}"/>
              </a:ext>
            </a:extLst>
          </p:cNvPr>
          <p:cNvSpPr>
            <a:spLocks noGrp="1"/>
          </p:cNvSpPr>
          <p:nvPr>
            <p:ph idx="1"/>
          </p:nvPr>
        </p:nvSpPr>
        <p:spPr>
          <a:xfrm>
            <a:off x="76201" y="1047750"/>
            <a:ext cx="9036626" cy="3886200"/>
          </a:xfrm>
        </p:spPr>
        <p:txBody>
          <a:bodyPr>
            <a:normAutofit fontScale="40000" lnSpcReduction="20000"/>
          </a:bodyPr>
          <a:lstStyle/>
          <a:p>
            <a:pPr>
              <a:lnSpc>
                <a:spcPct val="120000"/>
              </a:lnSpc>
            </a:pPr>
            <a:r>
              <a:rPr lang="en-US" sz="3400" dirty="0">
                <a:solidFill>
                  <a:srgbClr val="032E53"/>
                </a:solidFill>
                <a:latin typeface="Franklin Gothic Book" panose="020B0503020102020204" pitchFamily="34" charset="0"/>
              </a:rPr>
              <a:t>Recommend the vaccine to your patients, especially those who are pregnant, recently pregnant, or who might become pregnant in the future.</a:t>
            </a:r>
          </a:p>
          <a:p>
            <a:pPr marL="0" indent="0">
              <a:lnSpc>
                <a:spcPct val="120000"/>
              </a:lnSpc>
              <a:buNone/>
            </a:pPr>
            <a:endParaRPr lang="en-US" dirty="0">
              <a:solidFill>
                <a:srgbClr val="032E53"/>
              </a:solidFill>
              <a:latin typeface="Franklin Gothic Book" panose="020B0503020102020204" pitchFamily="34" charset="0"/>
            </a:endParaRPr>
          </a:p>
          <a:p>
            <a:pPr>
              <a:lnSpc>
                <a:spcPct val="120000"/>
              </a:lnSpc>
            </a:pPr>
            <a:r>
              <a:rPr lang="en-US" sz="3400" dirty="0">
                <a:solidFill>
                  <a:srgbClr val="032E53"/>
                </a:solidFill>
                <a:latin typeface="Franklin Gothic Book" panose="020B0503020102020204" pitchFamily="34" charset="0"/>
              </a:rPr>
              <a:t>In MA, vaccination uptake before or during pregnancy is lower among those who identify as non-Hispanic (NH) American Indian/Alaska Native, Hispanic, or NH Black, and those who prefer to speak a language other than English.</a:t>
            </a:r>
          </a:p>
          <a:p>
            <a:pPr lvl="1">
              <a:lnSpc>
                <a:spcPct val="120000"/>
              </a:lnSpc>
            </a:pPr>
            <a:r>
              <a:rPr lang="en-US" sz="2900" dirty="0">
                <a:solidFill>
                  <a:srgbClr val="032E53"/>
                </a:solidFill>
                <a:latin typeface="Franklin Gothic Book" panose="020B0503020102020204" pitchFamily="34" charset="0"/>
              </a:rPr>
              <a:t>For multilingual COVID-19 Materials, visit: </a:t>
            </a:r>
            <a:r>
              <a:rPr lang="en-US" sz="2900" dirty="0">
                <a:solidFill>
                  <a:srgbClr val="0070C0"/>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https://www.mass.gov/resource/</a:t>
            </a:r>
            <a:r>
              <a:rPr lang="en-US" sz="2900" dirty="0">
                <a:solidFill>
                  <a:schemeClr val="accent1"/>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multilingual-covid-19-materials</a:t>
            </a:r>
            <a:r>
              <a:rPr lang="en-US" sz="2900" dirty="0">
                <a:solidFill>
                  <a:schemeClr val="tx2">
                    <a:lumMod val="50000"/>
                  </a:schemeClr>
                </a:solidFill>
                <a:latin typeface="Franklin Gothic Book" panose="020B0503020102020204" pitchFamily="34" charset="0"/>
              </a:rPr>
              <a:t> </a:t>
            </a:r>
            <a:r>
              <a:rPr lang="en-US" sz="3000" dirty="0">
                <a:solidFill>
                  <a:schemeClr val="tx2">
                    <a:lumMod val="50000"/>
                  </a:schemeClr>
                </a:solidFill>
                <a:effectLst/>
                <a:latin typeface="Franklin Gothic Book" panose="020B0503020102020204" pitchFamily="34" charset="0"/>
                <a:ea typeface="Times New Roman" panose="02020603050405020304" pitchFamily="18" charset="0"/>
              </a:rPr>
              <a:t>(includes “Pregnancy and the COVID-19 vaccine” FAQ flyer in </a:t>
            </a:r>
            <a:r>
              <a:rPr lang="en-US" sz="3000">
                <a:solidFill>
                  <a:schemeClr val="tx2">
                    <a:lumMod val="50000"/>
                  </a:schemeClr>
                </a:solidFill>
                <a:effectLst/>
                <a:latin typeface="Franklin Gothic Book" panose="020B0503020102020204" pitchFamily="34" charset="0"/>
                <a:ea typeface="Times New Roman" panose="02020603050405020304" pitchFamily="18" charset="0"/>
              </a:rPr>
              <a:t>12 languages)</a:t>
            </a:r>
            <a:r>
              <a:rPr lang="en-US" sz="3000">
                <a:solidFill>
                  <a:schemeClr val="tx2">
                    <a:lumMod val="50000"/>
                  </a:schemeClr>
                </a:solidFill>
                <a:latin typeface="Franklin Gothic Book" panose="020B0503020102020204" pitchFamily="34" charset="0"/>
              </a:rPr>
              <a:t> </a:t>
            </a:r>
            <a:r>
              <a:rPr lang="en-US" sz="3000" dirty="0">
                <a:solidFill>
                  <a:srgbClr val="032E53"/>
                </a:solidFill>
                <a:latin typeface="Franklin Gothic Book" panose="020B0503020102020204" pitchFamily="34" charset="0"/>
              </a:rPr>
              <a:t>or</a:t>
            </a:r>
            <a:r>
              <a:rPr lang="en-US" sz="3000" dirty="0">
                <a:solidFill>
                  <a:srgbClr val="0070C0"/>
                </a:solidFill>
                <a:latin typeface="Franklin Gothic Book" panose="020B0503020102020204" pitchFamily="34" charset="0"/>
              </a:rPr>
              <a:t> </a:t>
            </a:r>
            <a:r>
              <a:rPr lang="en-US" sz="3000" b="0" i="0" dirty="0">
                <a:solidFill>
                  <a:srgbClr val="242424"/>
                </a:solidFill>
                <a:effectLst/>
                <a:latin typeface="Franklin Gothic Book" panose="020B0503020102020204" pitchFamily="34" charset="0"/>
              </a:rPr>
              <a:t> </a:t>
            </a:r>
            <a:r>
              <a:rPr lang="en-US" sz="3000" b="0" i="0" u="none" strike="noStrike" dirty="0">
                <a:solidFill>
                  <a:srgbClr val="4F52B2"/>
                </a:solidFill>
                <a:effectLst/>
                <a:latin typeface="Franklin Gothic Book" panose="020B0503020102020204" pitchFamily="34" charset="0"/>
                <a:hlinkClick r:id="rId3" tooltip="https://www.pnqinma.org/patient-hub"/>
              </a:rPr>
              <a:t>https://www.pnqinma.org/patient-hub</a:t>
            </a:r>
            <a:r>
              <a:rPr lang="en-US" sz="3000" dirty="0">
                <a:solidFill>
                  <a:srgbClr val="0070C0"/>
                </a:solidFill>
                <a:latin typeface="Franklin Gothic Book" panose="020B0503020102020204" pitchFamily="34" charset="0"/>
              </a:rPr>
              <a:t> </a:t>
            </a:r>
          </a:p>
          <a:p>
            <a:pPr lvl="1">
              <a:lnSpc>
                <a:spcPct val="120000"/>
              </a:lnSpc>
            </a:pPr>
            <a:endParaRPr lang="en-US" sz="2900" dirty="0">
              <a:solidFill>
                <a:srgbClr val="0070C0"/>
              </a:solidFill>
              <a:latin typeface="Franklin Gothic Book" panose="020B0503020102020204" pitchFamily="34" charset="0"/>
            </a:endParaRPr>
          </a:p>
          <a:p>
            <a:pPr lvl="1">
              <a:lnSpc>
                <a:spcPct val="120000"/>
              </a:lnSpc>
            </a:pPr>
            <a:r>
              <a:rPr lang="en-US" sz="2900" dirty="0">
                <a:solidFill>
                  <a:srgbClr val="032E53"/>
                </a:solidFill>
                <a:latin typeface="Franklin Gothic Book" panose="020B0503020102020204" pitchFamily="34" charset="0"/>
              </a:rPr>
              <a:t>Learn how to provide more culturally and linguistically appropriate maternal health care here: </a:t>
            </a:r>
            <a:r>
              <a:rPr lang="en-US" sz="2900" dirty="0">
                <a:solidFill>
                  <a:srgbClr val="0070C0"/>
                </a:solidFill>
                <a:latin typeface="Franklin Gothic Book" panose="020B0503020102020204" pitchFamily="34" charset="0"/>
                <a:hlinkClick r:id="rId4">
                  <a:extLst>
                    <a:ext uri="{A12FA001-AC4F-418D-AE19-62706E023703}">
                      <ahyp:hlinkClr xmlns:ahyp="http://schemas.microsoft.com/office/drawing/2018/hyperlinkcolor" val="tx"/>
                    </a:ext>
                  </a:extLst>
                </a:hlinkClick>
              </a:rPr>
              <a:t>https://thinkculturalhealth.hhs.gov/education/maternal-health-care</a:t>
            </a:r>
            <a:endParaRPr lang="en-US" sz="2900" dirty="0">
              <a:solidFill>
                <a:srgbClr val="0070C0"/>
              </a:solidFill>
              <a:latin typeface="Franklin Gothic Book" panose="020B0503020102020204" pitchFamily="34" charset="0"/>
            </a:endParaRPr>
          </a:p>
          <a:p>
            <a:pPr marL="457200" lvl="1" indent="0">
              <a:lnSpc>
                <a:spcPct val="120000"/>
              </a:lnSpc>
              <a:buNone/>
            </a:pPr>
            <a:endParaRPr lang="en-US" sz="3200" dirty="0">
              <a:solidFill>
                <a:srgbClr val="032E53"/>
              </a:solidFill>
              <a:latin typeface="Franklin Gothic Book" panose="020B0503020102020204" pitchFamily="34" charset="0"/>
            </a:endParaRPr>
          </a:p>
          <a:p>
            <a:pPr>
              <a:lnSpc>
                <a:spcPct val="120000"/>
              </a:lnSpc>
            </a:pPr>
            <a:r>
              <a:rPr lang="en-US" sz="3400" dirty="0">
                <a:solidFill>
                  <a:srgbClr val="032E53"/>
                </a:solidFill>
                <a:latin typeface="Franklin Gothic Book" panose="020B0503020102020204" pitchFamily="34" charset="0"/>
              </a:rPr>
              <a:t>Stay up-to-date on the growing body of literature documenting the disproportionate impact of COVID-19 on pregnant people and the safety and efficacy of COVID-19 vaccination during pregnancy.</a:t>
            </a:r>
          </a:p>
          <a:p>
            <a:pPr lvl="1">
              <a:lnSpc>
                <a:spcPct val="120000"/>
              </a:lnSpc>
            </a:pPr>
            <a:r>
              <a:rPr lang="en-US" sz="2900" dirty="0" err="1">
                <a:solidFill>
                  <a:srgbClr val="032E53"/>
                </a:solidFill>
                <a:latin typeface="Franklin Gothic Book" panose="020B0503020102020204" pitchFamily="34" charset="0"/>
              </a:rPr>
              <a:t>LitCovid</a:t>
            </a:r>
            <a:r>
              <a:rPr lang="en-US" sz="2900" dirty="0">
                <a:solidFill>
                  <a:srgbClr val="032E53"/>
                </a:solidFill>
                <a:latin typeface="Franklin Gothic Book" panose="020B0503020102020204" pitchFamily="34" charset="0"/>
              </a:rPr>
              <a:t> is a curated hub for tracking literature about COVID-19 (website: </a:t>
            </a:r>
            <a:r>
              <a:rPr lang="en-US" sz="2900" dirty="0" err="1">
                <a:solidFill>
                  <a:srgbClr val="0070C0"/>
                </a:solidFill>
                <a:latin typeface="Franklin Gothic Book" panose="020B0503020102020204" pitchFamily="34" charset="0"/>
                <a:hlinkClick r:id="rId5">
                  <a:extLst>
                    <a:ext uri="{A12FA001-AC4F-418D-AE19-62706E023703}">
                      <ahyp:hlinkClr xmlns:ahyp="http://schemas.microsoft.com/office/drawing/2018/hyperlinkcolor" val="tx"/>
                    </a:ext>
                  </a:extLst>
                </a:hlinkClick>
              </a:rPr>
              <a:t>LitCovid</a:t>
            </a:r>
            <a:r>
              <a:rPr lang="en-US" sz="2900" dirty="0">
                <a:solidFill>
                  <a:srgbClr val="0070C0"/>
                </a:solidFill>
                <a:latin typeface="Franklin Gothic Book" panose="020B0503020102020204" pitchFamily="34" charset="0"/>
                <a:hlinkClick r:id="rId5">
                  <a:extLst>
                    <a:ext uri="{A12FA001-AC4F-418D-AE19-62706E023703}">
                      <ahyp:hlinkClr xmlns:ahyp="http://schemas.microsoft.com/office/drawing/2018/hyperlinkcolor" val="tx"/>
                    </a:ext>
                  </a:extLst>
                </a:hlinkClick>
              </a:rPr>
              <a:t>: Pregnancy</a:t>
            </a:r>
            <a:r>
              <a:rPr lang="en-US" sz="2900" dirty="0">
                <a:solidFill>
                  <a:srgbClr val="032E53"/>
                </a:solidFill>
                <a:latin typeface="Franklin Gothic Book" panose="020B0503020102020204" pitchFamily="34" charset="0"/>
              </a:rPr>
              <a:t>)</a:t>
            </a:r>
          </a:p>
          <a:p>
            <a:endParaRPr lang="en-US" dirty="0"/>
          </a:p>
          <a:p>
            <a:pPr lvl="1"/>
            <a:endParaRPr lang="en-US" dirty="0"/>
          </a:p>
        </p:txBody>
      </p:sp>
      <p:pic>
        <p:nvPicPr>
          <p:cNvPr id="5" name="Graphic 4" descr="Doctor female outline">
            <a:extLst>
              <a:ext uri="{FF2B5EF4-FFF2-40B4-BE49-F238E27FC236}">
                <a16:creationId xmlns:a16="http://schemas.microsoft.com/office/drawing/2014/main" id="{717586B8-3EC5-4B73-9B27-F7A5B04759F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312727" y="-36368"/>
            <a:ext cx="800100" cy="800100"/>
          </a:xfrm>
          <a:prstGeom prst="rect">
            <a:avLst/>
          </a:prstGeom>
        </p:spPr>
      </p:pic>
    </p:spTree>
    <p:extLst>
      <p:ext uri="{BB962C8B-B14F-4D97-AF65-F5344CB8AC3E}">
        <p14:creationId xmlns:p14="http://schemas.microsoft.com/office/powerpoint/2010/main" val="717400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94C8769-02E8-4713-AABE-21AE80FF8440}"/>
              </a:ext>
            </a:extLst>
          </p:cNvPr>
          <p:cNvSpPr/>
          <p:nvPr/>
        </p:nvSpPr>
        <p:spPr>
          <a:xfrm>
            <a:off x="0" y="-17318"/>
            <a:ext cx="9144000" cy="86590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27709" y="-17318"/>
            <a:ext cx="7886700" cy="994172"/>
          </a:xfrm>
        </p:spPr>
        <p:txBody>
          <a:bodyPr>
            <a:noAutofit/>
          </a:bodyPr>
          <a:lstStyle/>
          <a:p>
            <a:r>
              <a:rPr lang="en-US" dirty="0">
                <a:solidFill>
                  <a:schemeClr val="bg2"/>
                </a:solidFill>
                <a:latin typeface="Franklin Gothic Demi" panose="020B0703020102020204" pitchFamily="34" charset="0"/>
              </a:rPr>
              <a:t>Resources &amp; Supports</a:t>
            </a:r>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614" y="4746059"/>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26" name="Title 1">
            <a:extLst>
              <a:ext uri="{FF2B5EF4-FFF2-40B4-BE49-F238E27FC236}">
                <a16:creationId xmlns:a16="http://schemas.microsoft.com/office/drawing/2014/main" id="{8D6BEB42-6CEB-46D9-BED1-826F0FC90FD7}"/>
              </a:ext>
            </a:extLst>
          </p:cNvPr>
          <p:cNvSpPr txBox="1">
            <a:spLocks/>
          </p:cNvSpPr>
          <p:nvPr/>
        </p:nvSpPr>
        <p:spPr>
          <a:xfrm>
            <a:off x="0" y="1200150"/>
            <a:ext cx="9144000" cy="3943350"/>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14313" indent="-214313">
              <a:lnSpc>
                <a:spcPct val="120000"/>
              </a:lnSpc>
              <a:spcBef>
                <a:spcPts val="0"/>
              </a:spcBef>
              <a:spcAft>
                <a:spcPts val="600"/>
              </a:spcAft>
              <a:buFont typeface="Arial" panose="020B0604020202020204" pitchFamily="34" charset="0"/>
              <a:buChar char="•"/>
            </a:pPr>
            <a:r>
              <a:rPr lang="en-US" sz="1000" dirty="0">
                <a:solidFill>
                  <a:srgbClr val="032E53"/>
                </a:solidFill>
                <a:latin typeface="Franklin Gothic Book" panose="020B0503020102020204" pitchFamily="34" charset="0"/>
                <a:ea typeface="Calibri" panose="020F0502020204030204" pitchFamily="34" charset="0"/>
              </a:rPr>
              <a:t>You can go to </a:t>
            </a:r>
            <a:r>
              <a:rPr lang="en-US" sz="1000" dirty="0">
                <a:solidFill>
                  <a:srgbClr val="0070C0"/>
                </a:solidFill>
                <a:latin typeface="Franklin Gothic Book" panose="020B05030201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VaxFinder.mass.gov</a:t>
            </a:r>
            <a:r>
              <a:rPr lang="en-US" sz="1000" dirty="0">
                <a:solidFill>
                  <a:srgbClr val="032E53"/>
                </a:solidFill>
                <a:latin typeface="Franklin Gothic Book" panose="020B0503020102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1000" dirty="0">
                <a:solidFill>
                  <a:srgbClr val="032E53"/>
                </a:solidFill>
                <a:latin typeface="Franklin Gothic Book" panose="020B0503020102020204" pitchFamily="34" charset="0"/>
                <a:ea typeface="Calibri" panose="020F0502020204030204" pitchFamily="34" charset="0"/>
                <a:cs typeface="Times New Roman" panose="02020603050405020304" pitchFamily="18" charset="0"/>
              </a:rPr>
              <a:t>to search for a vaccine appointment in Massachusetts at locations including mobile pop-up clinics, health care, pharmacies, grocery stores, and local Boards of Health and </a:t>
            </a:r>
            <a:r>
              <a:rPr lang="en-US" sz="1000" dirty="0">
                <a:solidFill>
                  <a:srgbClr val="0070C0"/>
                </a:solidFill>
                <a:latin typeface="Franklin Gothic Book" panose="020B05030201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rPr>
              <a:t>VaxAbilities.com </a:t>
            </a:r>
            <a:r>
              <a:rPr lang="en-US" sz="1000" dirty="0">
                <a:solidFill>
                  <a:srgbClr val="032E53"/>
                </a:solidFill>
                <a:latin typeface="Franklin Gothic Book" panose="020B0503020102020204" pitchFamily="34" charset="0"/>
                <a:ea typeface="Calibri" panose="020F0502020204030204" pitchFamily="34" charset="0"/>
              </a:rPr>
              <a:t>to find disability-friendly vaccination events across Massachusetts.</a:t>
            </a:r>
          </a:p>
          <a:p>
            <a:pPr marL="214313" indent="-214313">
              <a:lnSpc>
                <a:spcPct val="120000"/>
              </a:lnSpc>
              <a:spcBef>
                <a:spcPts val="0"/>
              </a:spcBef>
              <a:spcAft>
                <a:spcPts val="600"/>
              </a:spcAft>
              <a:buFont typeface="Arial" panose="020B0604020202020204" pitchFamily="34" charset="0"/>
              <a:buChar char="•"/>
            </a:pPr>
            <a:r>
              <a:rPr lang="en-US" sz="1000" dirty="0">
                <a:solidFill>
                  <a:srgbClr val="032E53"/>
                </a:solidFill>
                <a:latin typeface="Franklin Gothic Book" panose="020B0503020102020204" pitchFamily="34" charset="0"/>
                <a:ea typeface="Calibri" panose="020F0502020204030204" pitchFamily="34" charset="0"/>
                <a:cs typeface="Times New Roman" panose="02020603050405020304" pitchFamily="18" charset="0"/>
              </a:rPr>
              <a:t>For more information on how Massachusetts is embedding equity into their COVID-19 vaccine roll-out, visit the </a:t>
            </a:r>
            <a:r>
              <a:rPr lang="en-US" sz="1000" dirty="0">
                <a:solidFill>
                  <a:srgbClr val="032E53"/>
                </a:solidFill>
                <a:latin typeface="Franklin Gothic Book" panose="020B0503020102020204" pitchFamily="34" charset="0"/>
                <a:ea typeface="Calibri" panose="020F0502020204030204" pitchFamily="34" charset="0"/>
                <a:cs typeface="Times New Roman" panose="02020603050405020304" pitchFamily="18" charset="0"/>
                <a:hlinkClick r:id="rId4"/>
              </a:rPr>
              <a:t>Vaccine Equity Initiative</a:t>
            </a:r>
            <a:r>
              <a:rPr lang="en-US" sz="1000" dirty="0">
                <a:solidFill>
                  <a:srgbClr val="032E53"/>
                </a:solidFill>
                <a:latin typeface="Franklin Gothic Book" panose="020B0503020102020204" pitchFamily="34" charset="0"/>
                <a:ea typeface="Calibri" panose="020F0502020204030204" pitchFamily="34" charset="0"/>
                <a:cs typeface="Times New Roman" panose="02020603050405020304" pitchFamily="18" charset="0"/>
              </a:rPr>
              <a:t>.</a:t>
            </a:r>
            <a:endParaRPr lang="en-US" sz="1000" dirty="0">
              <a:solidFill>
                <a:srgbClr val="0070C0"/>
              </a:solidFill>
              <a:latin typeface="Franklin Gothic Book" panose="020B0503020102020204" pitchFamily="34" charset="0"/>
              <a:ea typeface="Calibri" panose="020F0502020204030204" pitchFamily="34" charset="0"/>
              <a:cs typeface="Times New Roman" panose="02020603050405020304" pitchFamily="18" charset="0"/>
            </a:endParaRPr>
          </a:p>
          <a:p>
            <a:pPr marL="214313" indent="-214313">
              <a:lnSpc>
                <a:spcPct val="120000"/>
              </a:lnSpc>
              <a:spcBef>
                <a:spcPts val="0"/>
              </a:spcBef>
              <a:spcAft>
                <a:spcPts val="600"/>
              </a:spcAft>
              <a:buFont typeface="Arial" panose="020B0604020202020204" pitchFamily="34" charset="0"/>
              <a:buChar char="•"/>
            </a:pPr>
            <a:r>
              <a:rPr lang="en-US" sz="1000" dirty="0">
                <a:solidFill>
                  <a:srgbClr val="032E53"/>
                </a:solidFill>
                <a:latin typeface="Franklin Gothic Book" panose="020B0503020102020204" pitchFamily="34" charset="0"/>
                <a:ea typeface="Calibri" panose="020F0502020204030204" pitchFamily="34" charset="0"/>
              </a:rPr>
              <a:t>Download the Perinatal Neonatal Quality Improvement Network (PNQIN)’s </a:t>
            </a:r>
            <a:r>
              <a:rPr lang="en-US" sz="1000" dirty="0">
                <a:solidFill>
                  <a:srgbClr val="032E53"/>
                </a:solidFill>
                <a:latin typeface="Franklin Gothic Book" panose="020B0503020102020204" pitchFamily="34" charset="0"/>
                <a:ea typeface="Calibri" panose="020F0502020204030204" pitchFamily="34" charset="0"/>
                <a:hlinkClick r:id="rId5"/>
              </a:rPr>
              <a:t>Best Practices for COVID-19 Vaccination Document</a:t>
            </a:r>
            <a:r>
              <a:rPr lang="en-US" sz="1000" dirty="0">
                <a:solidFill>
                  <a:srgbClr val="032E53"/>
                </a:solidFill>
                <a:latin typeface="Franklin Gothic Book" panose="020B0503020102020204" pitchFamily="34" charset="0"/>
                <a:ea typeface="Calibri" panose="020F0502020204030204" pitchFamily="34" charset="0"/>
              </a:rPr>
              <a:t>. </a:t>
            </a:r>
          </a:p>
          <a:p>
            <a:pPr marL="214313" indent="-214313">
              <a:lnSpc>
                <a:spcPct val="120000"/>
              </a:lnSpc>
              <a:spcBef>
                <a:spcPts val="0"/>
              </a:spcBef>
              <a:spcAft>
                <a:spcPts val="600"/>
              </a:spcAft>
              <a:buFont typeface="Arial" panose="020B0604020202020204" pitchFamily="34" charset="0"/>
              <a:buChar char="•"/>
            </a:pPr>
            <a:r>
              <a:rPr lang="en-US" sz="1000" dirty="0">
                <a:solidFill>
                  <a:srgbClr val="032E53"/>
                </a:solidFill>
                <a:latin typeface="Franklin Gothic Book" panose="020B0503020102020204" pitchFamily="34" charset="0"/>
                <a:ea typeface="Calibri" panose="020F0502020204030204" pitchFamily="34" charset="0"/>
              </a:rPr>
              <a:t>See </a:t>
            </a:r>
            <a:r>
              <a:rPr lang="en-US" sz="1000" dirty="0">
                <a:solidFill>
                  <a:srgbClr val="032E53"/>
                </a:solidFill>
                <a:latin typeface="Franklin Gothic Book" panose="020B0503020102020204" pitchFamily="34" charset="0"/>
                <a:ea typeface="Calibri" panose="020F0502020204030204" pitchFamily="34" charset="0"/>
                <a:hlinkClick r:id="rId6"/>
              </a:rPr>
              <a:t>PNQIN’s Communication Skills Training </a:t>
            </a:r>
            <a:r>
              <a:rPr lang="en-US" sz="1000" dirty="0">
                <a:solidFill>
                  <a:srgbClr val="032E53"/>
                </a:solidFill>
                <a:latin typeface="Franklin Gothic Book" panose="020B0503020102020204" pitchFamily="34" charset="0"/>
                <a:ea typeface="Calibri" panose="020F0502020204030204" pitchFamily="34" charset="0"/>
              </a:rPr>
              <a:t>tailored for providers counseling pregnant and postpartum patients regarding COVID-19 </a:t>
            </a:r>
            <a:r>
              <a:rPr lang="en-US" sz="1000">
                <a:solidFill>
                  <a:srgbClr val="032E53"/>
                </a:solidFill>
                <a:latin typeface="Franklin Gothic Book" panose="020B0503020102020204" pitchFamily="34" charset="0"/>
                <a:ea typeface="Calibri" panose="020F0502020204030204" pitchFamily="34" charset="0"/>
              </a:rPr>
              <a:t>vaccination.</a:t>
            </a:r>
            <a:endParaRPr lang="en-US" sz="400" dirty="0">
              <a:solidFill>
                <a:srgbClr val="032E53"/>
              </a:solidFill>
              <a:latin typeface="Franklin Gothic Book" panose="020B0503020102020204" pitchFamily="34" charset="0"/>
              <a:ea typeface="Calibri" panose="020F0502020204030204" pitchFamily="34" charset="0"/>
            </a:endParaRPr>
          </a:p>
          <a:p>
            <a:pPr marL="285750" indent="-285750">
              <a:spcBef>
                <a:spcPts val="600"/>
              </a:spcBef>
              <a:buSzPts val="1000"/>
              <a:buFont typeface="Arial" panose="020B0604020202020204" pitchFamily="34" charset="0"/>
              <a:buChar char="•"/>
              <a:tabLst>
                <a:tab pos="-342900" algn="l"/>
              </a:tabLst>
            </a:pPr>
            <a:r>
              <a:rPr lang="en-US" sz="1000" b="1" dirty="0">
                <a:solidFill>
                  <a:srgbClr val="032E53"/>
                </a:solidFill>
                <a:latin typeface="Franklin Gothic Book" panose="020B0503020102020204" pitchFamily="34" charset="0"/>
                <a:ea typeface="Calibri" panose="020F0502020204030204" pitchFamily="34" charset="0"/>
                <a:cs typeface="Times New Roman" panose="02020603050405020304" pitchFamily="18" charset="0"/>
              </a:rPr>
              <a:t>More MDPH Resources</a:t>
            </a:r>
            <a:r>
              <a:rPr lang="en-US" sz="900" dirty="0">
                <a:effectLst/>
                <a:latin typeface="Franklin Gothic Book" panose="020B0503020102020204" pitchFamily="34" charset="0"/>
                <a:ea typeface="Calibri" panose="020F0502020204030204" pitchFamily="34" charset="0"/>
              </a:rPr>
              <a:t> </a:t>
            </a:r>
          </a:p>
          <a:p>
            <a:pPr lvl="1"/>
            <a:r>
              <a:rPr lang="en-US" sz="900" b="1" dirty="0">
                <a:solidFill>
                  <a:srgbClr val="0070C0"/>
                </a:solidFill>
                <a:effectLst/>
                <a:latin typeface="Franklin Gothic Book" panose="020B0503020102020204" pitchFamily="34" charset="0"/>
                <a:ea typeface="Calibri" panose="020F0502020204030204" pitchFamily="34" charset="0"/>
              </a:rPr>
              <a:t>Immunization Division Main Number</a:t>
            </a:r>
            <a:endParaRPr lang="en-US" sz="900" dirty="0">
              <a:effectLst/>
              <a:latin typeface="Franklin Gothic Book" panose="020B0503020102020204" pitchFamily="34" charset="0"/>
              <a:ea typeface="Calibri" panose="020F0502020204030204" pitchFamily="34" charset="0"/>
            </a:endParaRPr>
          </a:p>
          <a:p>
            <a:pPr lvl="1"/>
            <a:r>
              <a:rPr lang="en-US" sz="900" dirty="0">
                <a:solidFill>
                  <a:srgbClr val="000000"/>
                </a:solidFill>
                <a:effectLst/>
                <a:latin typeface="Franklin Gothic Book" panose="020B0503020102020204" pitchFamily="34" charset="0"/>
                <a:ea typeface="Calibri" panose="020F0502020204030204" pitchFamily="34" charset="0"/>
              </a:rPr>
              <a:t>For questions about immunization recommendations, disease reporting, etc.</a:t>
            </a:r>
            <a:endParaRPr lang="en-US" sz="900" dirty="0">
              <a:effectLst/>
              <a:latin typeface="Franklin Gothic Book" panose="020B0503020102020204" pitchFamily="34" charset="0"/>
              <a:ea typeface="Calibri" panose="020F0502020204030204" pitchFamily="34" charset="0"/>
            </a:endParaRPr>
          </a:p>
          <a:p>
            <a:pPr lvl="1"/>
            <a:r>
              <a:rPr lang="en-US" sz="900" dirty="0">
                <a:solidFill>
                  <a:srgbClr val="000000"/>
                </a:solidFill>
                <a:effectLst/>
                <a:latin typeface="Franklin Gothic Book" panose="020B0503020102020204" pitchFamily="34" charset="0"/>
                <a:ea typeface="Calibri" panose="020F0502020204030204" pitchFamily="34" charset="0"/>
              </a:rPr>
              <a:t>Phone: 617-983-6800 (24/7 MDPH Epi line)</a:t>
            </a:r>
            <a:endParaRPr lang="en-US" sz="900" dirty="0">
              <a:effectLst/>
              <a:latin typeface="Franklin Gothic Book" panose="020B0503020102020204" pitchFamily="34" charset="0"/>
              <a:ea typeface="Calibri" panose="020F0502020204030204" pitchFamily="34" charset="0"/>
            </a:endParaRPr>
          </a:p>
          <a:p>
            <a:pPr lvl="1"/>
            <a:r>
              <a:rPr lang="fr-FR" sz="900" dirty="0">
                <a:solidFill>
                  <a:srgbClr val="000000"/>
                </a:solidFill>
                <a:effectLst/>
                <a:latin typeface="Franklin Gothic Book" panose="020B0503020102020204" pitchFamily="34" charset="0"/>
                <a:ea typeface="Calibri" panose="020F0502020204030204" pitchFamily="34" charset="0"/>
              </a:rPr>
              <a:t>Fax: 617-983-6840</a:t>
            </a:r>
            <a:endParaRPr lang="en-US" sz="900" dirty="0">
              <a:effectLst/>
              <a:latin typeface="Franklin Gothic Book" panose="020B0503020102020204" pitchFamily="34" charset="0"/>
              <a:ea typeface="Calibri" panose="020F0502020204030204" pitchFamily="34" charset="0"/>
            </a:endParaRPr>
          </a:p>
          <a:p>
            <a:pPr lvl="1"/>
            <a:r>
              <a:rPr lang="fr-FR" sz="900" dirty="0" err="1">
                <a:solidFill>
                  <a:srgbClr val="000000"/>
                </a:solidFill>
                <a:effectLst/>
                <a:latin typeface="Franklin Gothic Book" panose="020B0503020102020204" pitchFamily="34" charset="0"/>
                <a:ea typeface="Calibri" panose="020F0502020204030204" pitchFamily="34" charset="0"/>
              </a:rPr>
              <a:t>Website</a:t>
            </a:r>
            <a:r>
              <a:rPr lang="fr-FR" sz="900" dirty="0">
                <a:solidFill>
                  <a:srgbClr val="000000"/>
                </a:solidFill>
                <a:effectLst/>
                <a:latin typeface="Franklin Gothic Book" panose="020B0503020102020204" pitchFamily="34" charset="0"/>
                <a:ea typeface="Calibri" panose="020F0502020204030204" pitchFamily="34" charset="0"/>
              </a:rPr>
              <a:t>: </a:t>
            </a:r>
            <a:r>
              <a:rPr lang="fr-FR" sz="900" u="sng" dirty="0">
                <a:solidFill>
                  <a:srgbClr val="000000"/>
                </a:solidFill>
                <a:effectLst/>
                <a:latin typeface="Franklin Gothic Book" panose="020B0503020102020204" pitchFamily="34" charset="0"/>
                <a:ea typeface="Calibri" panose="020F0502020204030204" pitchFamily="34" charset="0"/>
                <a:hlinkClick r:id="rId7"/>
              </a:rPr>
              <a:t>https://www.mass.gov/topics/immunization</a:t>
            </a:r>
            <a:r>
              <a:rPr lang="fr-FR" sz="900" dirty="0">
                <a:solidFill>
                  <a:srgbClr val="0000FF"/>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lvl="1"/>
            <a:r>
              <a:rPr lang="fr-FR" sz="900" b="1" dirty="0">
                <a:solidFill>
                  <a:srgbClr val="000000"/>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lvl="1"/>
            <a:r>
              <a:rPr lang="en-US" sz="900" b="1" dirty="0">
                <a:solidFill>
                  <a:srgbClr val="0070C0"/>
                </a:solidFill>
                <a:effectLst/>
                <a:latin typeface="Franklin Gothic Book" panose="020B0503020102020204" pitchFamily="34" charset="0"/>
                <a:ea typeface="Calibri" panose="020F0502020204030204" pitchFamily="34" charset="0"/>
              </a:rPr>
              <a:t>MIIS Help Desk</a:t>
            </a:r>
            <a:endParaRPr lang="en-US" sz="900" dirty="0">
              <a:effectLst/>
              <a:latin typeface="Franklin Gothic Book" panose="020B0503020102020204" pitchFamily="34" charset="0"/>
              <a:ea typeface="Calibri" panose="020F0502020204030204" pitchFamily="34" charset="0"/>
            </a:endParaRPr>
          </a:p>
          <a:p>
            <a:pPr lvl="1"/>
            <a:r>
              <a:rPr lang="en-US" sz="900" dirty="0">
                <a:solidFill>
                  <a:srgbClr val="000000"/>
                </a:solidFill>
                <a:effectLst/>
                <a:latin typeface="Franklin Gothic Book" panose="020B0503020102020204" pitchFamily="34" charset="0"/>
                <a:ea typeface="Calibri" panose="020F0502020204030204" pitchFamily="34" charset="0"/>
              </a:rPr>
              <a:t>Phone: 617-983-4335</a:t>
            </a:r>
            <a:endParaRPr lang="en-US" sz="900" dirty="0">
              <a:effectLst/>
              <a:latin typeface="Franklin Gothic Book" panose="020B0503020102020204" pitchFamily="34" charset="0"/>
              <a:ea typeface="Calibri" panose="020F0502020204030204" pitchFamily="34" charset="0"/>
            </a:endParaRPr>
          </a:p>
          <a:p>
            <a:pPr lvl="1"/>
            <a:r>
              <a:rPr lang="en-US" sz="900" dirty="0">
                <a:solidFill>
                  <a:srgbClr val="000000"/>
                </a:solidFill>
                <a:effectLst/>
                <a:latin typeface="Franklin Gothic Book" panose="020B0503020102020204" pitchFamily="34" charset="0"/>
                <a:ea typeface="Calibri" panose="020F0502020204030204" pitchFamily="34" charset="0"/>
              </a:rPr>
              <a:t>Fax: 857-323-8321 </a:t>
            </a:r>
            <a:endParaRPr lang="en-US" sz="900" dirty="0">
              <a:effectLst/>
              <a:latin typeface="Franklin Gothic Book" panose="020B0503020102020204" pitchFamily="34" charset="0"/>
              <a:ea typeface="Calibri" panose="020F0502020204030204" pitchFamily="34" charset="0"/>
            </a:endParaRPr>
          </a:p>
          <a:p>
            <a:pPr lvl="1"/>
            <a:r>
              <a:rPr lang="fr-FR" sz="900" dirty="0">
                <a:solidFill>
                  <a:srgbClr val="000000"/>
                </a:solidFill>
                <a:effectLst/>
                <a:latin typeface="Franklin Gothic Book" panose="020B0503020102020204" pitchFamily="34" charset="0"/>
                <a:ea typeface="Calibri" panose="020F0502020204030204" pitchFamily="34" charset="0"/>
              </a:rPr>
              <a:t>Email questions to:</a:t>
            </a:r>
            <a:r>
              <a:rPr lang="fr-FR" sz="900" dirty="0">
                <a:solidFill>
                  <a:srgbClr val="0000FF"/>
                </a:solidFill>
                <a:effectLst/>
                <a:latin typeface="Franklin Gothic Book" panose="020B0503020102020204" pitchFamily="34" charset="0"/>
                <a:ea typeface="Calibri" panose="020F0502020204030204" pitchFamily="34" charset="0"/>
              </a:rPr>
              <a:t> </a:t>
            </a:r>
            <a:r>
              <a:rPr lang="fr-FR" sz="900" u="sng" dirty="0">
                <a:solidFill>
                  <a:srgbClr val="000000"/>
                </a:solidFill>
                <a:effectLst/>
                <a:latin typeface="Franklin Gothic Book" panose="020B0503020102020204" pitchFamily="34" charset="0"/>
                <a:ea typeface="Calibri" panose="020F0502020204030204" pitchFamily="34" charset="0"/>
                <a:hlinkClick r:id="rId8"/>
              </a:rPr>
              <a:t>miishelpdesk@mass.gov</a:t>
            </a:r>
            <a:r>
              <a:rPr lang="en-US" sz="900" dirty="0">
                <a:solidFill>
                  <a:srgbClr val="0000FF"/>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lvl="1"/>
            <a:r>
              <a:rPr lang="fr-FR" sz="900" dirty="0" err="1">
                <a:solidFill>
                  <a:srgbClr val="000000"/>
                </a:solidFill>
                <a:effectLst/>
                <a:latin typeface="Franklin Gothic Book" panose="020B0503020102020204" pitchFamily="34" charset="0"/>
                <a:ea typeface="Calibri" panose="020F0502020204030204" pitchFamily="34" charset="0"/>
              </a:rPr>
              <a:t>Website</a:t>
            </a:r>
            <a:r>
              <a:rPr lang="fr-FR" sz="900" dirty="0">
                <a:solidFill>
                  <a:srgbClr val="000000"/>
                </a:solidFill>
                <a:effectLst/>
                <a:latin typeface="Franklin Gothic Book" panose="020B0503020102020204" pitchFamily="34" charset="0"/>
                <a:ea typeface="Calibri" panose="020F0502020204030204" pitchFamily="34" charset="0"/>
              </a:rPr>
              <a:t>: </a:t>
            </a:r>
            <a:r>
              <a:rPr lang="fr-FR" sz="900" u="sng" dirty="0">
                <a:solidFill>
                  <a:srgbClr val="000000"/>
                </a:solidFill>
                <a:effectLst/>
                <a:latin typeface="Franklin Gothic Book" panose="020B0503020102020204" pitchFamily="34" charset="0"/>
                <a:ea typeface="Calibri" panose="020F0502020204030204" pitchFamily="34" charset="0"/>
                <a:hlinkClick r:id="rId9"/>
              </a:rPr>
              <a:t>https://www.mass.gov/massachusetts-immunization-information-system-miis</a:t>
            </a:r>
            <a:r>
              <a:rPr lang="en-US" sz="900" dirty="0">
                <a:solidFill>
                  <a:srgbClr val="0000FF"/>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lvl="1"/>
            <a:r>
              <a:rPr lang="fr-FR" sz="900" dirty="0">
                <a:solidFill>
                  <a:srgbClr val="0070C0"/>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lvl="1"/>
            <a:r>
              <a:rPr lang="en-US" sz="900" b="1" dirty="0">
                <a:solidFill>
                  <a:srgbClr val="0070C0"/>
                </a:solidFill>
                <a:effectLst/>
                <a:latin typeface="Franklin Gothic Book" panose="020B0503020102020204" pitchFamily="34" charset="0"/>
                <a:ea typeface="Calibri" panose="020F0502020204030204" pitchFamily="34" charset="0"/>
              </a:rPr>
              <a:t>MDPH Vaccine Unit</a:t>
            </a:r>
            <a:endParaRPr lang="en-US" sz="900" dirty="0">
              <a:effectLst/>
              <a:latin typeface="Franklin Gothic Book" panose="020B0503020102020204" pitchFamily="34" charset="0"/>
              <a:ea typeface="Calibri" panose="020F0502020204030204" pitchFamily="34" charset="0"/>
            </a:endParaRPr>
          </a:p>
          <a:p>
            <a:pPr lvl="1"/>
            <a:r>
              <a:rPr lang="fr-FR" sz="900" dirty="0">
                <a:solidFill>
                  <a:srgbClr val="000000"/>
                </a:solidFill>
                <a:effectLst/>
                <a:latin typeface="Franklin Gothic Book" panose="020B0503020102020204" pitchFamily="34" charset="0"/>
                <a:ea typeface="Calibri" panose="020F0502020204030204" pitchFamily="34" charset="0"/>
              </a:rPr>
              <a:t>Phone: 617-983-6828</a:t>
            </a:r>
            <a:endParaRPr lang="en-US" sz="900" dirty="0">
              <a:effectLst/>
              <a:latin typeface="Franklin Gothic Book" panose="020B0503020102020204" pitchFamily="34" charset="0"/>
              <a:ea typeface="Calibri" panose="020F0502020204030204" pitchFamily="34" charset="0"/>
            </a:endParaRPr>
          </a:p>
          <a:p>
            <a:pPr lvl="1"/>
            <a:r>
              <a:rPr lang="fr-FR" sz="900" dirty="0">
                <a:solidFill>
                  <a:srgbClr val="000000"/>
                </a:solidFill>
                <a:effectLst/>
                <a:latin typeface="Franklin Gothic Book" panose="020B0503020102020204" pitchFamily="34" charset="0"/>
                <a:ea typeface="Calibri" panose="020F0502020204030204" pitchFamily="34" charset="0"/>
              </a:rPr>
              <a:t>Email questions to: </a:t>
            </a:r>
            <a:r>
              <a:rPr lang="fr-FR" sz="900" u="sng" dirty="0">
                <a:solidFill>
                  <a:srgbClr val="000000"/>
                </a:solidFill>
                <a:effectLst/>
                <a:latin typeface="Franklin Gothic Book" panose="020B0503020102020204" pitchFamily="34" charset="0"/>
                <a:ea typeface="Calibri" panose="020F0502020204030204" pitchFamily="34" charset="0"/>
                <a:hlinkClick r:id="rId10"/>
              </a:rPr>
              <a:t>dph-vaccine-management@mass.gov</a:t>
            </a:r>
            <a:r>
              <a:rPr lang="en-US" sz="900" dirty="0">
                <a:solidFill>
                  <a:srgbClr val="0070C0"/>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lvl="1"/>
            <a:r>
              <a:rPr lang="fr-FR" sz="900" dirty="0" err="1">
                <a:solidFill>
                  <a:srgbClr val="000000"/>
                </a:solidFill>
                <a:effectLst/>
                <a:latin typeface="Franklin Gothic Book" panose="020B0503020102020204" pitchFamily="34" charset="0"/>
                <a:ea typeface="Calibri" panose="020F0502020204030204" pitchFamily="34" charset="0"/>
              </a:rPr>
              <a:t>Website</a:t>
            </a:r>
            <a:r>
              <a:rPr lang="fr-FR" sz="900" dirty="0">
                <a:solidFill>
                  <a:srgbClr val="000000"/>
                </a:solidFill>
                <a:effectLst/>
                <a:latin typeface="Franklin Gothic Book" panose="020B0503020102020204" pitchFamily="34" charset="0"/>
                <a:ea typeface="Calibri" panose="020F0502020204030204" pitchFamily="34" charset="0"/>
              </a:rPr>
              <a:t>:</a:t>
            </a:r>
            <a:r>
              <a:rPr lang="fr-FR" sz="900" dirty="0">
                <a:solidFill>
                  <a:srgbClr val="4278EB"/>
                </a:solidFill>
                <a:effectLst/>
                <a:latin typeface="Franklin Gothic Book" panose="020B0503020102020204" pitchFamily="34" charset="0"/>
                <a:ea typeface="Calibri" panose="020F0502020204030204" pitchFamily="34" charset="0"/>
              </a:rPr>
              <a:t> </a:t>
            </a:r>
            <a:r>
              <a:rPr lang="fr-FR" sz="900" u="sng" dirty="0">
                <a:solidFill>
                  <a:srgbClr val="000000"/>
                </a:solidFill>
                <a:effectLst/>
                <a:latin typeface="Franklin Gothic Book" panose="020B0503020102020204" pitchFamily="34" charset="0"/>
                <a:ea typeface="Calibri" panose="020F0502020204030204" pitchFamily="34" charset="0"/>
                <a:hlinkClick r:id="rId11"/>
              </a:rPr>
              <a:t>https://www.mass.gov/service-details/vaccine-management</a:t>
            </a:r>
            <a:endParaRPr lang="en-US" sz="900" dirty="0">
              <a:effectLst/>
              <a:latin typeface="Franklin Gothic Book" panose="020B0503020102020204" pitchFamily="34" charset="0"/>
              <a:ea typeface="Calibri" panose="020F0502020204030204" pitchFamily="34" charset="0"/>
            </a:endParaRPr>
          </a:p>
          <a:p>
            <a:pPr lvl="1"/>
            <a:r>
              <a:rPr lang="en-US" sz="900" b="1" dirty="0">
                <a:solidFill>
                  <a:srgbClr val="000000"/>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lvl="1"/>
            <a:r>
              <a:rPr lang="en-US" sz="900" b="1" dirty="0">
                <a:solidFill>
                  <a:srgbClr val="0070C0"/>
                </a:solidFill>
                <a:effectLst/>
                <a:latin typeface="Franklin Gothic Book" panose="020B0503020102020204" pitchFamily="34" charset="0"/>
                <a:ea typeface="Calibri" panose="020F0502020204030204" pitchFamily="34" charset="0"/>
              </a:rPr>
              <a:t>COVID-19 Email Box </a:t>
            </a:r>
            <a:endParaRPr lang="en-US" sz="900" dirty="0">
              <a:effectLst/>
              <a:latin typeface="Franklin Gothic Book" panose="020B0503020102020204" pitchFamily="34" charset="0"/>
              <a:ea typeface="Calibri" panose="020F0502020204030204" pitchFamily="34" charset="0"/>
            </a:endParaRPr>
          </a:p>
          <a:p>
            <a:pPr lvl="1"/>
            <a:r>
              <a:rPr lang="en-US" sz="900" dirty="0">
                <a:solidFill>
                  <a:srgbClr val="000000"/>
                </a:solidFill>
                <a:effectLst/>
                <a:latin typeface="Franklin Gothic Book" panose="020B0503020102020204" pitchFamily="34" charset="0"/>
                <a:ea typeface="Calibri" panose="020F0502020204030204" pitchFamily="34" charset="0"/>
              </a:rPr>
              <a:t>Email questions to: </a:t>
            </a:r>
            <a:r>
              <a:rPr lang="en-US" sz="900" u="sng" dirty="0">
                <a:solidFill>
                  <a:srgbClr val="000000"/>
                </a:solidFill>
                <a:effectLst/>
                <a:latin typeface="Franklin Gothic Book" panose="020B0503020102020204" pitchFamily="34" charset="0"/>
                <a:ea typeface="Calibri" panose="020F0502020204030204" pitchFamily="34" charset="0"/>
                <a:hlinkClick r:id="rId12"/>
              </a:rPr>
              <a:t>COVID-19-Vaccine-Plan-MA@mass.gov</a:t>
            </a:r>
            <a:r>
              <a:rPr lang="en-US" sz="900" dirty="0">
                <a:solidFill>
                  <a:srgbClr val="0070C0"/>
                </a:solidFill>
                <a:effectLst/>
                <a:latin typeface="Franklin Gothic Book" panose="020B0503020102020204" pitchFamily="34" charset="0"/>
                <a:ea typeface="Calibri" panose="020F0502020204030204" pitchFamily="34" charset="0"/>
              </a:rPr>
              <a:t> </a:t>
            </a:r>
            <a:endParaRPr lang="en-US" sz="900" dirty="0">
              <a:effectLst/>
              <a:latin typeface="Franklin Gothic Book" panose="020B050302010202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p:txBody>
      </p:sp>
    </p:spTree>
    <p:extLst>
      <p:ext uri="{BB962C8B-B14F-4D97-AF65-F5344CB8AC3E}">
        <p14:creationId xmlns:p14="http://schemas.microsoft.com/office/powerpoint/2010/main" val="2083181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idx="4294967295"/>
          </p:nvPr>
        </p:nvSpPr>
        <p:spPr>
          <a:xfrm>
            <a:off x="0" y="0"/>
            <a:ext cx="8477250" cy="819150"/>
          </a:xfrm>
        </p:spPr>
        <p:txBody>
          <a:bodyPr>
            <a:noAutofit/>
          </a:bodyPr>
          <a:lstStyle/>
          <a:p>
            <a:r>
              <a:rPr lang="en-US" sz="3000" dirty="0">
                <a:solidFill>
                  <a:srgbClr val="032E53"/>
                </a:solidFill>
                <a:latin typeface="Franklin Gothic Demi" panose="020B0703020102020204" pitchFamily="34" charset="0"/>
              </a:rPr>
              <a:t>Acknowledgments</a:t>
            </a:r>
          </a:p>
        </p:txBody>
      </p:sp>
      <p:sp>
        <p:nvSpPr>
          <p:cNvPr id="6" name="Title 1">
            <a:extLst>
              <a:ext uri="{FF2B5EF4-FFF2-40B4-BE49-F238E27FC236}">
                <a16:creationId xmlns:a16="http://schemas.microsoft.com/office/drawing/2014/main" id="{BBA2EB8B-A41E-4AC6-AEE8-147D6D55E474}"/>
              </a:ext>
            </a:extLst>
          </p:cNvPr>
          <p:cNvSpPr txBox="1">
            <a:spLocks/>
          </p:cNvSpPr>
          <p:nvPr/>
        </p:nvSpPr>
        <p:spPr>
          <a:xfrm>
            <a:off x="500062" y="745760"/>
            <a:ext cx="6510338" cy="4320565"/>
          </a:xfrm>
          <a:prstGeom prst="rect">
            <a:avLst/>
          </a:prstGeom>
        </p:spPr>
        <p:txBody>
          <a:bodyPr vert="horz" lIns="68580" tIns="34290" rIns="68580" bIns="3429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Tommy Aluko</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Kathryn Ahnger-Pier</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Claudia Catalano</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Anne Marie Darling</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Megan Hatch</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Monina Klevens</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Susan Manning</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Eirini Nestoridi</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Michelle Reid</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Katie Stetler</a:t>
            </a:r>
          </a:p>
          <a:p>
            <a:pPr marL="214313" indent="-214313">
              <a:lnSpc>
                <a:spcPct val="200000"/>
              </a:lnSpc>
              <a:buFont typeface="Arial" panose="020B0604020202020204" pitchFamily="34" charset="0"/>
              <a:buChar char="•"/>
            </a:pPr>
            <a:r>
              <a:rPr lang="en-US" sz="5600" dirty="0">
                <a:solidFill>
                  <a:schemeClr val="tx2"/>
                </a:solidFill>
                <a:latin typeface="Franklin Gothic Book" panose="020B0503020102020204" pitchFamily="34" charset="0"/>
              </a:rPr>
              <a:t>Mahsa Yazdy</a:t>
            </a:r>
          </a:p>
          <a:p>
            <a:pPr>
              <a:lnSpc>
                <a:spcPct val="200000"/>
              </a:lnSpc>
            </a:pPr>
            <a:r>
              <a:rPr lang="en-US" sz="1725" dirty="0">
                <a:solidFill>
                  <a:schemeClr val="tx2"/>
                </a:solidFill>
                <a:latin typeface="Gill Sans Nova" panose="020B0602020104020203" pitchFamily="34" charset="0"/>
              </a:rPr>
              <a:t> </a:t>
            </a:r>
          </a:p>
          <a:p>
            <a:pPr marL="214313" indent="-214313">
              <a:buFont typeface="Arial" panose="020B0604020202020204" pitchFamily="34" charset="0"/>
              <a:buChar char="•"/>
            </a:pPr>
            <a:endParaRPr lang="en-US" sz="1350" dirty="0">
              <a:solidFill>
                <a:schemeClr val="tx2"/>
              </a:solidFill>
              <a:latin typeface="Gill Sans Nova" panose="020B0602020104020203" pitchFamily="34" charset="0"/>
            </a:endParaRPr>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614" y="4746059"/>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26" name="Title 1">
            <a:extLst>
              <a:ext uri="{FF2B5EF4-FFF2-40B4-BE49-F238E27FC236}">
                <a16:creationId xmlns:a16="http://schemas.microsoft.com/office/drawing/2014/main" id="{F3D81806-8646-4CBB-8C7A-53A8D587CC0C}"/>
              </a:ext>
            </a:extLst>
          </p:cNvPr>
          <p:cNvSpPr txBox="1">
            <a:spLocks/>
          </p:cNvSpPr>
          <p:nvPr/>
        </p:nvSpPr>
        <p:spPr>
          <a:xfrm>
            <a:off x="4091113" y="744355"/>
            <a:ext cx="5052887" cy="2941821"/>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14313" indent="-214313">
              <a:buFont typeface="Arial" panose="020B0604020202020204" pitchFamily="34" charset="0"/>
              <a:buChar char="•"/>
            </a:pPr>
            <a:endParaRPr lang="en-US" sz="1350" dirty="0">
              <a:solidFill>
                <a:schemeClr val="tx2"/>
              </a:solidFill>
              <a:latin typeface="Gill Sans Nova" panose="020B0602020104020203" pitchFamily="34" charset="0"/>
            </a:endParaRPr>
          </a:p>
        </p:txBody>
      </p:sp>
      <p:pic>
        <p:nvPicPr>
          <p:cNvPr id="4" name="Graphic 3">
            <a:extLst>
              <a:ext uri="{FF2B5EF4-FFF2-40B4-BE49-F238E27FC236}">
                <a16:creationId xmlns:a16="http://schemas.microsoft.com/office/drawing/2014/main" id="{30727C73-27B1-4338-A011-5F6213AFA29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08906" y="3105150"/>
            <a:ext cx="1800225" cy="1800225"/>
          </a:xfrm>
          <a:prstGeom prst="rect">
            <a:avLst/>
          </a:prstGeom>
        </p:spPr>
      </p:pic>
    </p:spTree>
    <p:extLst>
      <p:ext uri="{BB962C8B-B14F-4D97-AF65-F5344CB8AC3E}">
        <p14:creationId xmlns:p14="http://schemas.microsoft.com/office/powerpoint/2010/main" val="477825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0" y="-53578"/>
            <a:ext cx="9067800" cy="994172"/>
          </a:xfrm>
        </p:spPr>
        <p:txBody>
          <a:bodyPr>
            <a:noAutofit/>
          </a:bodyPr>
          <a:lstStyle/>
          <a:p>
            <a:r>
              <a:rPr lang="en-US" sz="1800" dirty="0">
                <a:solidFill>
                  <a:schemeClr val="tx2"/>
                </a:solidFill>
                <a:latin typeface="Franklin Gothic Demi" panose="020B0703020102020204" pitchFamily="34" charset="0"/>
              </a:rPr>
              <a:t>Appendix A.1. Among those self-identified as </a:t>
            </a:r>
            <a:r>
              <a:rPr lang="en-US" sz="1800" b="1" dirty="0">
                <a:solidFill>
                  <a:schemeClr val="tx2"/>
                </a:solidFill>
                <a:latin typeface="Franklin Gothic Demi" panose="020B0703020102020204" pitchFamily="34" charset="0"/>
              </a:rPr>
              <a:t>Hispanic/Latinx</a:t>
            </a:r>
            <a:r>
              <a:rPr lang="en-US" sz="1800" dirty="0">
                <a:solidFill>
                  <a:schemeClr val="tx2"/>
                </a:solidFill>
                <a:latin typeface="Franklin Gothic Demi" panose="020B0703020102020204" pitchFamily="34" charset="0"/>
              </a:rPr>
              <a:t>, vaccination uptake* was lowest among those who also identify as </a:t>
            </a:r>
            <a:r>
              <a:rPr lang="en-US" sz="1800" b="1" dirty="0">
                <a:solidFill>
                  <a:schemeClr val="tx2"/>
                </a:solidFill>
                <a:latin typeface="Franklin Gothic Demi" panose="020B0703020102020204" pitchFamily="34" charset="0"/>
              </a:rPr>
              <a:t>Hispanic/Latina/Other</a:t>
            </a:r>
            <a:r>
              <a:rPr lang="en-US" sz="1800" dirty="0">
                <a:solidFill>
                  <a:schemeClr val="tx2"/>
                </a:solidFill>
                <a:latin typeface="Franklin Gothic Demi" panose="020B0703020102020204" pitchFamily="34" charset="0"/>
              </a:rPr>
              <a:t>, </a:t>
            </a:r>
            <a:r>
              <a:rPr lang="en-US" sz="1800" b="1" dirty="0">
                <a:solidFill>
                  <a:schemeClr val="tx2"/>
                </a:solidFill>
                <a:latin typeface="Franklin Gothic Demi" panose="020B0703020102020204" pitchFamily="34" charset="0"/>
              </a:rPr>
              <a:t>Guatemalan, or Brazilian</a:t>
            </a:r>
            <a:r>
              <a:rPr lang="en-US" sz="1800" dirty="0">
                <a:solidFill>
                  <a:schemeClr val="tx2"/>
                </a:solidFill>
                <a:latin typeface="Franklin Gothic Demi" panose="020B0703020102020204" pitchFamily="34" charset="0"/>
              </a:rPr>
              <a:t>.</a:t>
            </a:r>
          </a:p>
        </p:txBody>
      </p:sp>
      <p:sp>
        <p:nvSpPr>
          <p:cNvPr id="3" name="Content Placeholder 2">
            <a:extLst>
              <a:ext uri="{FF2B5EF4-FFF2-40B4-BE49-F238E27FC236}">
                <a16:creationId xmlns:a16="http://schemas.microsoft.com/office/drawing/2014/main" id="{AC1B3E3D-17EA-4E6E-A84F-A9F53EFC55FF}"/>
              </a:ext>
            </a:extLst>
          </p:cNvPr>
          <p:cNvSpPr>
            <a:spLocks noGrp="1"/>
          </p:cNvSpPr>
          <p:nvPr>
            <p:ph idx="1"/>
          </p:nvPr>
        </p:nvSpPr>
        <p:spPr/>
        <p:txBody>
          <a:bodyPr/>
          <a:lstStyle/>
          <a:p>
            <a:endParaRPr lang="en-US"/>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325" y="4474718"/>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1" name="TextBox 1">
            <a:extLst>
              <a:ext uri="{FF2B5EF4-FFF2-40B4-BE49-F238E27FC236}">
                <a16:creationId xmlns:a16="http://schemas.microsoft.com/office/drawing/2014/main" id="{0C68F76A-8252-4682-8FDF-0C0714438746}"/>
              </a:ext>
            </a:extLst>
          </p:cNvPr>
          <p:cNvSpPr txBox="1"/>
          <p:nvPr/>
        </p:nvSpPr>
        <p:spPr>
          <a:xfrm>
            <a:off x="411456" y="1003506"/>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dirty="0">
              <a:solidFill>
                <a:schemeClr val="tx2"/>
              </a:solidFill>
              <a:latin typeface="Gill Sans Nova" panose="020B0602020104020203" pitchFamily="34" charset="0"/>
            </a:endParaRPr>
          </a:p>
        </p:txBody>
      </p:sp>
      <p:sp>
        <p:nvSpPr>
          <p:cNvPr id="37" name="TextBox 1">
            <a:extLst>
              <a:ext uri="{FF2B5EF4-FFF2-40B4-BE49-F238E27FC236}">
                <a16:creationId xmlns:a16="http://schemas.microsoft.com/office/drawing/2014/main" id="{E969082A-6C9F-4F17-ABD6-D483A21B3522}"/>
              </a:ext>
            </a:extLst>
          </p:cNvPr>
          <p:cNvSpPr txBox="1"/>
          <p:nvPr/>
        </p:nvSpPr>
        <p:spPr>
          <a:xfrm>
            <a:off x="12867" y="4812631"/>
            <a:ext cx="8739246"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dirty="0">
                <a:solidFill>
                  <a:schemeClr val="tx2"/>
                </a:solidFill>
                <a:latin typeface="Franklin Gothic Book" panose="020B0503020102020204" pitchFamily="34" charset="0"/>
              </a:rPr>
              <a:t>*Vaccination uptake: receipt of </a:t>
            </a:r>
            <a:r>
              <a:rPr lang="en-US" sz="800" u="sng" dirty="0">
                <a:solidFill>
                  <a:schemeClr val="tx2"/>
                </a:solidFill>
                <a:latin typeface="Franklin Gothic Book" panose="020B0503020102020204" pitchFamily="34" charset="0"/>
              </a:rPr>
              <a:t>&gt;</a:t>
            </a:r>
            <a:r>
              <a:rPr lang="en-US" sz="800" dirty="0">
                <a:solidFill>
                  <a:schemeClr val="tx2"/>
                </a:solidFill>
                <a:latin typeface="Franklin Gothic Book" panose="020B0503020102020204" pitchFamily="34" charset="0"/>
              </a:rPr>
              <a:t>1 doses of COVID-19 vaccine before, during or after pregnancy among deliveries occurring between May 1, 2021 and March 31, 2022.</a:t>
            </a:r>
            <a:endParaRPr lang="en-US" sz="800" dirty="0">
              <a:solidFill>
                <a:schemeClr val="tx2"/>
              </a:solidFill>
              <a:latin typeface="Gill Sans Nova" panose="020B0602020104020203" pitchFamily="34" charset="0"/>
            </a:endParaRPr>
          </a:p>
          <a:p>
            <a:r>
              <a:rPr lang="en-US" sz="800" dirty="0">
                <a:solidFill>
                  <a:schemeClr val="tx2"/>
                </a:solidFill>
                <a:latin typeface="Franklin Gothic Book" panose="020B0503020102020204" pitchFamily="34" charset="0"/>
              </a:rPr>
              <a:t>**Other South American includes those identifying with the following ethnicities/cultures: Argentinian, Bolivian, Ecuadorian, Peruvian, Uruguayan, and Venezuelan</a:t>
            </a:r>
          </a:p>
        </p:txBody>
      </p:sp>
      <p:graphicFrame>
        <p:nvGraphicFramePr>
          <p:cNvPr id="4" name="Table 3">
            <a:extLst>
              <a:ext uri="{FF2B5EF4-FFF2-40B4-BE49-F238E27FC236}">
                <a16:creationId xmlns:a16="http://schemas.microsoft.com/office/drawing/2014/main" id="{D6895581-730C-4C83-B751-DD7DD18B43AA}"/>
              </a:ext>
            </a:extLst>
          </p:cNvPr>
          <p:cNvGraphicFramePr>
            <a:graphicFrameLocks noGrp="1"/>
          </p:cNvGraphicFramePr>
          <p:nvPr>
            <p:extLst>
              <p:ext uri="{D42A27DB-BD31-4B8C-83A1-F6EECF244321}">
                <p14:modId xmlns:p14="http://schemas.microsoft.com/office/powerpoint/2010/main" val="3978730854"/>
              </p:ext>
            </p:extLst>
          </p:nvPr>
        </p:nvGraphicFramePr>
        <p:xfrm>
          <a:off x="411456" y="819150"/>
          <a:ext cx="8418220" cy="4038607"/>
        </p:xfrm>
        <a:graphic>
          <a:graphicData uri="http://schemas.openxmlformats.org/drawingml/2006/table">
            <a:tbl>
              <a:tblPr>
                <a:tableStyleId>{5C22544A-7EE6-4342-B048-85BDC9FD1C3A}</a:tableStyleId>
              </a:tblPr>
              <a:tblGrid>
                <a:gridCol w="5517857">
                  <a:extLst>
                    <a:ext uri="{9D8B030D-6E8A-4147-A177-3AD203B41FA5}">
                      <a16:colId xmlns:a16="http://schemas.microsoft.com/office/drawing/2014/main" val="2200218139"/>
                    </a:ext>
                  </a:extLst>
                </a:gridCol>
                <a:gridCol w="1343025">
                  <a:extLst>
                    <a:ext uri="{9D8B030D-6E8A-4147-A177-3AD203B41FA5}">
                      <a16:colId xmlns:a16="http://schemas.microsoft.com/office/drawing/2014/main" val="1779478140"/>
                    </a:ext>
                  </a:extLst>
                </a:gridCol>
                <a:gridCol w="1557338">
                  <a:extLst>
                    <a:ext uri="{9D8B030D-6E8A-4147-A177-3AD203B41FA5}">
                      <a16:colId xmlns:a16="http://schemas.microsoft.com/office/drawing/2014/main" val="3269725216"/>
                    </a:ext>
                  </a:extLst>
                </a:gridCol>
              </a:tblGrid>
              <a:tr h="344137">
                <a:tc>
                  <a:txBody>
                    <a:bodyPr/>
                    <a:lstStyle/>
                    <a:p>
                      <a:pPr algn="ctr" rtl="0" fontAlgn="b"/>
                      <a:r>
                        <a:rPr lang="en-US" sz="1600" b="1" u="none" strike="noStrike" dirty="0">
                          <a:solidFill>
                            <a:srgbClr val="032E53"/>
                          </a:solidFill>
                          <a:effectLst/>
                          <a:latin typeface="Franklin Gothic Book" panose="020B0503020102020204" pitchFamily="34" charset="0"/>
                        </a:rPr>
                        <a:t>Hispanic/Latinx</a:t>
                      </a:r>
                      <a:endParaRPr lang="en-US" sz="1600" b="1" i="0" u="none" strike="noStrike" dirty="0">
                        <a:solidFill>
                          <a:srgbClr val="032E53"/>
                        </a:solidFill>
                        <a:effectLst/>
                        <a:latin typeface="Franklin Gothic Book" panose="020B0503020102020204" pitchFamily="34" charset="0"/>
                      </a:endParaRPr>
                    </a:p>
                  </a:txBody>
                  <a:tcPr marL="5543" marR="5543" marT="5543" marB="0" anchor="ctr">
                    <a:solidFill>
                      <a:schemeClr val="accent1">
                        <a:lumMod val="40000"/>
                        <a:lumOff val="60000"/>
                      </a:schemeClr>
                    </a:solidFill>
                  </a:tcPr>
                </a:tc>
                <a:tc>
                  <a:txBody>
                    <a:bodyPr/>
                    <a:lstStyle/>
                    <a:p>
                      <a:pPr algn="ctr" rtl="0" fontAlgn="b"/>
                      <a:r>
                        <a:rPr lang="en-US" sz="1600" b="1" u="none" strike="noStrike" dirty="0">
                          <a:solidFill>
                            <a:srgbClr val="032E53"/>
                          </a:solidFill>
                          <a:effectLst/>
                          <a:latin typeface="Franklin Gothic Book" panose="020B0503020102020204" pitchFamily="34" charset="0"/>
                        </a:rPr>
                        <a:t>N</a:t>
                      </a:r>
                      <a:endParaRPr lang="en-US" sz="1600" b="1" i="0" u="none" strike="noStrike" dirty="0">
                        <a:solidFill>
                          <a:srgbClr val="032E53"/>
                        </a:solidFill>
                        <a:effectLst/>
                        <a:latin typeface="Franklin Gothic Book" panose="020B0503020102020204" pitchFamily="34" charset="0"/>
                      </a:endParaRPr>
                    </a:p>
                  </a:txBody>
                  <a:tcPr marL="5543" marR="5543" marT="5543" marB="0" anchor="ctr">
                    <a:solidFill>
                      <a:schemeClr val="accent1">
                        <a:lumMod val="40000"/>
                        <a:lumOff val="60000"/>
                      </a:schemeClr>
                    </a:solidFill>
                  </a:tcPr>
                </a:tc>
                <a:tc>
                  <a:txBody>
                    <a:bodyPr/>
                    <a:lstStyle/>
                    <a:p>
                      <a:pPr algn="ctr" rtl="0" fontAlgn="b"/>
                      <a:r>
                        <a:rPr lang="en-US" sz="1600" b="1" u="none" strike="noStrike" dirty="0">
                          <a:solidFill>
                            <a:srgbClr val="032E53"/>
                          </a:solidFill>
                          <a:effectLst/>
                          <a:latin typeface="Franklin Gothic Book" panose="020B0503020102020204" pitchFamily="34" charset="0"/>
                        </a:rPr>
                        <a:t>% Vaccinated</a:t>
                      </a:r>
                      <a:endParaRPr lang="en-US" sz="1600" b="1" i="0" u="none" strike="noStrike" dirty="0">
                        <a:solidFill>
                          <a:srgbClr val="032E53"/>
                        </a:solidFill>
                        <a:effectLst/>
                        <a:latin typeface="Franklin Gothic Book" panose="020B0503020102020204" pitchFamily="34" charset="0"/>
                      </a:endParaRPr>
                    </a:p>
                  </a:txBody>
                  <a:tcPr marL="5543" marR="5543" marT="5543" marB="0" anchor="ctr">
                    <a:solidFill>
                      <a:schemeClr val="accent1">
                        <a:lumMod val="40000"/>
                        <a:lumOff val="60000"/>
                      </a:schemeClr>
                    </a:solidFill>
                  </a:tcPr>
                </a:tc>
                <a:extLst>
                  <a:ext uri="{0D108BD9-81ED-4DB2-BD59-A6C34878D82A}">
                    <a16:rowId xmlns:a16="http://schemas.microsoft.com/office/drawing/2014/main" val="4286085122"/>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   Hispanic/Latinx Overall</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13826</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36.0%</a:t>
                      </a:r>
                    </a:p>
                  </a:txBody>
                  <a:tcPr marL="9525" marR="9525" marT="9525" marB="0" anchor="b"/>
                </a:tc>
                <a:extLst>
                  <a:ext uri="{0D108BD9-81ED-4DB2-BD59-A6C34878D82A}">
                    <a16:rowId xmlns:a16="http://schemas.microsoft.com/office/drawing/2014/main" val="2693537089"/>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Colombian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438</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45.9%</a:t>
                      </a:r>
                    </a:p>
                  </a:txBody>
                  <a:tcPr marL="9525" marR="9525" marT="9525" marB="0" anchor="b"/>
                </a:tc>
                <a:extLst>
                  <a:ext uri="{0D108BD9-81ED-4DB2-BD59-A6C34878D82A}">
                    <a16:rowId xmlns:a16="http://schemas.microsoft.com/office/drawing/2014/main" val="2997619930"/>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White</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697</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45.6%</a:t>
                      </a:r>
                    </a:p>
                  </a:txBody>
                  <a:tcPr marL="9525" marR="9525" marT="9525" marB="0" anchor="b"/>
                </a:tc>
                <a:extLst>
                  <a:ext uri="{0D108BD9-81ED-4DB2-BD59-A6C34878D82A}">
                    <a16:rowId xmlns:a16="http://schemas.microsoft.com/office/drawing/2014/main" val="2602247051"/>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Mexican American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584</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42.3%</a:t>
                      </a:r>
                    </a:p>
                  </a:txBody>
                  <a:tcPr marL="9525" marR="9525" marT="9525" marB="0" anchor="b"/>
                </a:tc>
                <a:extLst>
                  <a:ext uri="{0D108BD9-81ED-4DB2-BD59-A6C34878D82A}">
                    <a16:rowId xmlns:a16="http://schemas.microsoft.com/office/drawing/2014/main" val="490091713"/>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American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1633</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41.8%</a:t>
                      </a:r>
                    </a:p>
                  </a:txBody>
                  <a:tcPr marL="9525" marR="9525" marT="9525" marB="0" anchor="b"/>
                </a:tc>
                <a:extLst>
                  <a:ext uri="{0D108BD9-81ED-4DB2-BD59-A6C34878D82A}">
                    <a16:rowId xmlns:a16="http://schemas.microsoft.com/office/drawing/2014/main" val="507100204"/>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Dominican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3110</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38.0%</a:t>
                      </a:r>
                    </a:p>
                  </a:txBody>
                  <a:tcPr marL="9525" marR="9525" marT="9525" marB="0" anchor="b"/>
                </a:tc>
                <a:extLst>
                  <a:ext uri="{0D108BD9-81ED-4DB2-BD59-A6C34878D82A}">
                    <a16:rowId xmlns:a16="http://schemas.microsoft.com/office/drawing/2014/main" val="685572319"/>
                  </a:ext>
                </a:extLst>
              </a:tr>
              <a:tr h="246298">
                <a:tc>
                  <a:txBody>
                    <a:bodyPr/>
                    <a:lstStyle/>
                    <a:p>
                      <a:pPr algn="l" rtl="0" fontAlgn="b"/>
                      <a:r>
                        <a:rPr lang="en-US" sz="1400" b="0" i="0" u="none" strike="noStrike">
                          <a:solidFill>
                            <a:srgbClr val="032E53"/>
                          </a:solidFill>
                          <a:effectLst/>
                          <a:latin typeface="Franklin Gothic Book" panose="020B0503020102020204" pitchFamily="34" charset="0"/>
                        </a:rPr>
                        <a:t>Honduran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445</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37.1%</a:t>
                      </a:r>
                    </a:p>
                  </a:txBody>
                  <a:tcPr marL="9525" marR="9525" marT="9525" marB="0" anchor="b"/>
                </a:tc>
                <a:extLst>
                  <a:ext uri="{0D108BD9-81ED-4DB2-BD59-A6C34878D82A}">
                    <a16:rowId xmlns:a16="http://schemas.microsoft.com/office/drawing/2014/main" val="570695675"/>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Hispanic/Latina/White</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8714</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36.9%</a:t>
                      </a:r>
                    </a:p>
                  </a:txBody>
                  <a:tcPr marL="9525" marR="9525" marT="9525" marB="0" anchor="b"/>
                </a:tc>
                <a:extLst>
                  <a:ext uri="{0D108BD9-81ED-4DB2-BD59-A6C34878D82A}">
                    <a16:rowId xmlns:a16="http://schemas.microsoft.com/office/drawing/2014/main" val="3526340026"/>
                  </a:ext>
                </a:extLst>
              </a:tr>
              <a:tr h="246298">
                <a:tc>
                  <a:txBody>
                    <a:bodyPr/>
                    <a:lstStyle/>
                    <a:p>
                      <a:pPr algn="l" rtl="0" fontAlgn="b"/>
                      <a:r>
                        <a:rPr lang="en-US" sz="1400" b="0" i="0" u="none" strike="noStrike">
                          <a:solidFill>
                            <a:srgbClr val="032E53"/>
                          </a:solidFill>
                          <a:effectLst/>
                          <a:latin typeface="Franklin Gothic Book" panose="020B0503020102020204" pitchFamily="34" charset="0"/>
                        </a:rPr>
                        <a:t>Hispanic/Latina/Black</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2348</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36.2%</a:t>
                      </a:r>
                    </a:p>
                  </a:txBody>
                  <a:tcPr marL="9525" marR="9525" marT="9525" marB="0" anchor="b"/>
                </a:tc>
                <a:extLst>
                  <a:ext uri="{0D108BD9-81ED-4DB2-BD59-A6C34878D82A}">
                    <a16:rowId xmlns:a16="http://schemas.microsoft.com/office/drawing/2014/main" val="2558217452"/>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Other South American**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671</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35.8%</a:t>
                      </a:r>
                    </a:p>
                  </a:txBody>
                  <a:tcPr marL="9525" marR="9525" marT="9525" marB="0" anchor="b"/>
                </a:tc>
                <a:extLst>
                  <a:ext uri="{0D108BD9-81ED-4DB2-BD59-A6C34878D82A}">
                    <a16:rowId xmlns:a16="http://schemas.microsoft.com/office/drawing/2014/main" val="1510298253"/>
                  </a:ext>
                </a:extLst>
              </a:tr>
              <a:tr h="246298">
                <a:tc>
                  <a:txBody>
                    <a:bodyPr/>
                    <a:lstStyle/>
                    <a:p>
                      <a:pPr algn="l" rtl="0" fontAlgn="b"/>
                      <a:r>
                        <a:rPr lang="en-US" sz="1400" b="0" i="0" u="none" strike="noStrike">
                          <a:solidFill>
                            <a:srgbClr val="032E53"/>
                          </a:solidFill>
                          <a:effectLst/>
                          <a:latin typeface="Franklin Gothic Book" panose="020B0503020102020204" pitchFamily="34" charset="0"/>
                        </a:rPr>
                        <a:t>Puerto Rican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4352</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35.2%</a:t>
                      </a:r>
                    </a:p>
                  </a:txBody>
                  <a:tcPr marL="9525" marR="9525" marT="9525" marB="0" anchor="b"/>
                </a:tc>
                <a:extLst>
                  <a:ext uri="{0D108BD9-81ED-4DB2-BD59-A6C34878D82A}">
                    <a16:rowId xmlns:a16="http://schemas.microsoft.com/office/drawing/2014/main" val="37413781"/>
                  </a:ext>
                </a:extLst>
              </a:tr>
              <a:tr h="246298">
                <a:tc>
                  <a:txBody>
                    <a:bodyPr/>
                    <a:lstStyle/>
                    <a:p>
                      <a:pPr algn="l" rtl="0" fontAlgn="b"/>
                      <a:r>
                        <a:rPr lang="en-US" sz="1400" b="0" i="0" u="none" strike="noStrike">
                          <a:solidFill>
                            <a:srgbClr val="032E53"/>
                          </a:solidFill>
                          <a:effectLst/>
                          <a:latin typeface="Franklin Gothic Book" panose="020B0503020102020204" pitchFamily="34" charset="0"/>
                        </a:rPr>
                        <a:t>Salvadoran</a:t>
                      </a:r>
                    </a:p>
                  </a:txBody>
                  <a:tcPr marL="857250"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1131</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33.7%</a:t>
                      </a:r>
                    </a:p>
                  </a:txBody>
                  <a:tcPr marL="9525" marR="9525" marT="9525" marB="0" anchor="b"/>
                </a:tc>
                <a:extLst>
                  <a:ext uri="{0D108BD9-81ED-4DB2-BD59-A6C34878D82A}">
                    <a16:rowId xmlns:a16="http://schemas.microsoft.com/office/drawing/2014/main" val="853774064"/>
                  </a:ext>
                </a:extLst>
              </a:tr>
              <a:tr h="246298">
                <a:tc>
                  <a:txBody>
                    <a:bodyPr/>
                    <a:lstStyle/>
                    <a:p>
                      <a:pPr algn="l" rtl="0" fontAlgn="b"/>
                      <a:r>
                        <a:rPr lang="en-US" sz="1400" b="0" i="0" u="none" strike="noStrike">
                          <a:solidFill>
                            <a:srgbClr val="032E53"/>
                          </a:solidFill>
                          <a:effectLst/>
                          <a:latin typeface="Franklin Gothic Book" panose="020B0503020102020204" pitchFamily="34" charset="0"/>
                        </a:rPr>
                        <a:t>Hispanic/Latina/Other</a:t>
                      </a:r>
                    </a:p>
                  </a:txBody>
                  <a:tcPr marL="857250"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2232</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31.6%</a:t>
                      </a:r>
                    </a:p>
                  </a:txBody>
                  <a:tcPr marL="9525" marR="9525" marT="9525" marB="0" anchor="b"/>
                </a:tc>
                <a:extLst>
                  <a:ext uri="{0D108BD9-81ED-4DB2-BD59-A6C34878D82A}">
                    <a16:rowId xmlns:a16="http://schemas.microsoft.com/office/drawing/2014/main" val="1283731463"/>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Guatemalan</a:t>
                      </a:r>
                    </a:p>
                  </a:txBody>
                  <a:tcPr marL="857250"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1196</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31.4%</a:t>
                      </a:r>
                    </a:p>
                  </a:txBody>
                  <a:tcPr marL="9525" marR="9525" marT="9525" marB="0" anchor="b"/>
                </a:tc>
                <a:extLst>
                  <a:ext uri="{0D108BD9-81ED-4DB2-BD59-A6C34878D82A}">
                    <a16:rowId xmlns:a16="http://schemas.microsoft.com/office/drawing/2014/main" val="2740035102"/>
                  </a:ext>
                </a:extLst>
              </a:tr>
              <a:tr h="246298">
                <a:tc>
                  <a:txBody>
                    <a:bodyPr/>
                    <a:lstStyle/>
                    <a:p>
                      <a:pPr algn="l" rtl="0" fontAlgn="b"/>
                      <a:r>
                        <a:rPr lang="en-US" sz="1400" b="0" i="0" u="none" strike="noStrike" dirty="0">
                          <a:solidFill>
                            <a:srgbClr val="032E53"/>
                          </a:solidFill>
                          <a:effectLst/>
                          <a:latin typeface="Franklin Gothic Book" panose="020B0503020102020204" pitchFamily="34" charset="0"/>
                        </a:rPr>
                        <a:t>Brazilian</a:t>
                      </a:r>
                    </a:p>
                  </a:txBody>
                  <a:tcPr marL="857250"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1361</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30.8%</a:t>
                      </a:r>
                    </a:p>
                  </a:txBody>
                  <a:tcPr marL="9525" marR="9525" marT="9525" marB="0" anchor="b"/>
                </a:tc>
                <a:extLst>
                  <a:ext uri="{0D108BD9-81ED-4DB2-BD59-A6C34878D82A}">
                    <a16:rowId xmlns:a16="http://schemas.microsoft.com/office/drawing/2014/main" val="1987469594"/>
                  </a:ext>
                </a:extLst>
              </a:tr>
            </a:tbl>
          </a:graphicData>
        </a:graphic>
      </p:graphicFrame>
    </p:spTree>
    <p:extLst>
      <p:ext uri="{BB962C8B-B14F-4D97-AF65-F5344CB8AC3E}">
        <p14:creationId xmlns:p14="http://schemas.microsoft.com/office/powerpoint/2010/main" val="4956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FAD8CE1-CBE6-44FD-8787-89D7A32934EC}"/>
              </a:ext>
            </a:extLst>
          </p:cNvPr>
          <p:cNvSpPr/>
          <p:nvPr/>
        </p:nvSpPr>
        <p:spPr>
          <a:xfrm>
            <a:off x="0" y="-19050"/>
            <a:ext cx="9144000" cy="86590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BCD3D4-824A-44E8-B494-59A86877D39F}"/>
              </a:ext>
            </a:extLst>
          </p:cNvPr>
          <p:cNvSpPr>
            <a:spLocks noGrp="1"/>
          </p:cNvSpPr>
          <p:nvPr>
            <p:ph type="title"/>
          </p:nvPr>
        </p:nvSpPr>
        <p:spPr>
          <a:xfrm>
            <a:off x="76200" y="-95250"/>
            <a:ext cx="8915400" cy="914400"/>
          </a:xfrm>
        </p:spPr>
        <p:txBody>
          <a:bodyPr>
            <a:noAutofit/>
          </a:bodyPr>
          <a:lstStyle/>
          <a:p>
            <a:r>
              <a:rPr lang="en-US" sz="2800" dirty="0">
                <a:solidFill>
                  <a:schemeClr val="bg2"/>
                </a:solidFill>
                <a:latin typeface="Franklin Gothic Demi" panose="020B0703020102020204" pitchFamily="34" charset="0"/>
              </a:rPr>
              <a:t>Healthcare Providers are Trusted Messengers</a:t>
            </a:r>
          </a:p>
        </p:txBody>
      </p:sp>
      <p:sp>
        <p:nvSpPr>
          <p:cNvPr id="3" name="Content Placeholder 2">
            <a:extLst>
              <a:ext uri="{FF2B5EF4-FFF2-40B4-BE49-F238E27FC236}">
                <a16:creationId xmlns:a16="http://schemas.microsoft.com/office/drawing/2014/main" id="{54A8CC22-7869-4836-9EFF-8DA5218E0481}"/>
              </a:ext>
            </a:extLst>
          </p:cNvPr>
          <p:cNvSpPr>
            <a:spLocks noGrp="1"/>
          </p:cNvSpPr>
          <p:nvPr>
            <p:ph idx="1"/>
          </p:nvPr>
        </p:nvSpPr>
        <p:spPr>
          <a:xfrm>
            <a:off x="628650" y="1369219"/>
            <a:ext cx="8362950" cy="3263504"/>
          </a:xfrm>
        </p:spPr>
        <p:txBody>
          <a:bodyPr>
            <a:normAutofit/>
          </a:bodyPr>
          <a:lstStyle/>
          <a:p>
            <a:r>
              <a:rPr lang="en-US" sz="2800" dirty="0">
                <a:solidFill>
                  <a:srgbClr val="032E53"/>
                </a:solidFill>
                <a:latin typeface="Franklin Gothic Book" panose="020B0503020102020204" pitchFamily="34" charset="0"/>
              </a:rPr>
              <a:t>The following data are tailored for providers, giving background and context on vaccination uptake among pregnant people in MA.</a:t>
            </a:r>
          </a:p>
          <a:p>
            <a:endParaRPr lang="en-US" sz="2800" dirty="0">
              <a:solidFill>
                <a:srgbClr val="032E53"/>
              </a:solidFill>
              <a:latin typeface="Franklin Gothic Book" panose="020B0503020102020204" pitchFamily="34" charset="0"/>
            </a:endParaRPr>
          </a:p>
          <a:p>
            <a:r>
              <a:rPr lang="en-US" sz="2800" dirty="0">
                <a:solidFill>
                  <a:srgbClr val="032E53"/>
                </a:solidFill>
                <a:latin typeface="Franklin Gothic Book" panose="020B0503020102020204" pitchFamily="34" charset="0"/>
              </a:rPr>
              <a:t>Healthcare providers play a critical role in counseling and recommending their patients to get vaccinated against COVID-19.</a:t>
            </a:r>
          </a:p>
          <a:p>
            <a:pPr marL="0" indent="0">
              <a:buNone/>
            </a:pPr>
            <a:endParaRPr lang="en-US" sz="2800" dirty="0">
              <a:solidFill>
                <a:schemeClr val="tx2">
                  <a:lumMod val="75000"/>
                </a:schemeClr>
              </a:solidFill>
            </a:endParaRPr>
          </a:p>
          <a:p>
            <a:endParaRPr lang="en-US" sz="3600" dirty="0"/>
          </a:p>
        </p:txBody>
      </p:sp>
    </p:spTree>
    <p:extLst>
      <p:ext uri="{BB962C8B-B14F-4D97-AF65-F5344CB8AC3E}">
        <p14:creationId xmlns:p14="http://schemas.microsoft.com/office/powerpoint/2010/main" val="3525919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76200" y="17111"/>
            <a:ext cx="9067800" cy="994172"/>
          </a:xfrm>
        </p:spPr>
        <p:txBody>
          <a:bodyPr>
            <a:noAutofit/>
          </a:bodyPr>
          <a:lstStyle/>
          <a:p>
            <a:r>
              <a:rPr lang="en-US" sz="1800" dirty="0">
                <a:solidFill>
                  <a:schemeClr val="tx2"/>
                </a:solidFill>
                <a:latin typeface="Franklin Gothic Demi" panose="020B0703020102020204" pitchFamily="34" charset="0"/>
              </a:rPr>
              <a:t>Appendix A.2. Among those who self-identified as </a:t>
            </a:r>
            <a:r>
              <a:rPr lang="en-US" sz="1800" b="1" dirty="0">
                <a:solidFill>
                  <a:schemeClr val="tx2"/>
                </a:solidFill>
                <a:latin typeface="Franklin Gothic Demi" panose="020B0703020102020204" pitchFamily="34" charset="0"/>
              </a:rPr>
              <a:t>American Indian or Alaska Native</a:t>
            </a:r>
            <a:r>
              <a:rPr lang="en-US" sz="1800" dirty="0">
                <a:solidFill>
                  <a:schemeClr val="tx2"/>
                </a:solidFill>
                <a:latin typeface="Franklin Gothic Demi" panose="020B0703020102020204" pitchFamily="34" charset="0"/>
              </a:rPr>
              <a:t>,</a:t>
            </a:r>
            <a:r>
              <a:rPr lang="en-US" sz="1800" b="1" dirty="0">
                <a:solidFill>
                  <a:schemeClr val="tx2"/>
                </a:solidFill>
                <a:latin typeface="Franklin Gothic Demi" panose="020B0703020102020204" pitchFamily="34" charset="0"/>
              </a:rPr>
              <a:t> </a:t>
            </a:r>
            <a:r>
              <a:rPr lang="en-US" sz="1800" dirty="0">
                <a:solidFill>
                  <a:schemeClr val="tx2"/>
                </a:solidFill>
                <a:latin typeface="Franklin Gothic Demi" panose="020B0703020102020204" pitchFamily="34" charset="0"/>
              </a:rPr>
              <a:t>vaccination uptake* was lowest among those who also identify as </a:t>
            </a:r>
            <a:r>
              <a:rPr lang="en-US" sz="1800" b="1" dirty="0">
                <a:solidFill>
                  <a:schemeClr val="tx2"/>
                </a:solidFill>
                <a:latin typeface="Franklin Gothic Demi" panose="020B0703020102020204" pitchFamily="34" charset="0"/>
              </a:rPr>
              <a:t>Cape Verdean</a:t>
            </a:r>
            <a:r>
              <a:rPr lang="en-US" sz="1800" dirty="0">
                <a:solidFill>
                  <a:schemeClr val="tx2"/>
                </a:solidFill>
                <a:latin typeface="Franklin Gothic Demi" panose="020B0703020102020204" pitchFamily="34" charset="0"/>
              </a:rPr>
              <a:t>, or </a:t>
            </a:r>
            <a:r>
              <a:rPr lang="en-US" sz="1800" b="1" dirty="0">
                <a:solidFill>
                  <a:schemeClr val="tx2"/>
                </a:solidFill>
                <a:latin typeface="Franklin Gothic Demi" panose="020B0703020102020204" pitchFamily="34" charset="0"/>
              </a:rPr>
              <a:t>members of the Nipmuc Tribe or Cherokee Tribe.</a:t>
            </a:r>
            <a:endParaRPr lang="en-US" sz="1800" dirty="0">
              <a:solidFill>
                <a:schemeClr val="tx2"/>
              </a:solidFill>
              <a:latin typeface="Franklin Gothic Demi" panose="020B0703020102020204" pitchFamily="34" charset="0"/>
            </a:endParaRPr>
          </a:p>
        </p:txBody>
      </p:sp>
      <p:sp>
        <p:nvSpPr>
          <p:cNvPr id="3" name="Content Placeholder 2">
            <a:extLst>
              <a:ext uri="{FF2B5EF4-FFF2-40B4-BE49-F238E27FC236}">
                <a16:creationId xmlns:a16="http://schemas.microsoft.com/office/drawing/2014/main" id="{964D828F-9E9B-4F2F-8AF9-7CC8F061D8FF}"/>
              </a:ext>
            </a:extLst>
          </p:cNvPr>
          <p:cNvSpPr>
            <a:spLocks noGrp="1"/>
          </p:cNvSpPr>
          <p:nvPr>
            <p:ph idx="1"/>
          </p:nvPr>
        </p:nvSpPr>
        <p:spPr/>
        <p:txBody>
          <a:bodyPr/>
          <a:lstStyle/>
          <a:p>
            <a:endParaRPr lang="en-US"/>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325" y="4474718"/>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1" name="TextBox 1">
            <a:extLst>
              <a:ext uri="{FF2B5EF4-FFF2-40B4-BE49-F238E27FC236}">
                <a16:creationId xmlns:a16="http://schemas.microsoft.com/office/drawing/2014/main" id="{0C68F76A-8252-4682-8FDF-0C0714438746}"/>
              </a:ext>
            </a:extLst>
          </p:cNvPr>
          <p:cNvSpPr txBox="1"/>
          <p:nvPr/>
        </p:nvSpPr>
        <p:spPr>
          <a:xfrm>
            <a:off x="411456" y="1003506"/>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dirty="0">
              <a:solidFill>
                <a:schemeClr val="tx2"/>
              </a:solidFill>
              <a:latin typeface="Gill Sans Nova" panose="020B0602020104020203" pitchFamily="34" charset="0"/>
            </a:endParaRPr>
          </a:p>
        </p:txBody>
      </p:sp>
      <p:sp>
        <p:nvSpPr>
          <p:cNvPr id="37" name="TextBox 1">
            <a:extLst>
              <a:ext uri="{FF2B5EF4-FFF2-40B4-BE49-F238E27FC236}">
                <a16:creationId xmlns:a16="http://schemas.microsoft.com/office/drawing/2014/main" id="{E969082A-6C9F-4F17-ABD6-D483A21B3522}"/>
              </a:ext>
            </a:extLst>
          </p:cNvPr>
          <p:cNvSpPr txBox="1"/>
          <p:nvPr/>
        </p:nvSpPr>
        <p:spPr>
          <a:xfrm>
            <a:off x="0" y="4812629"/>
            <a:ext cx="8739246" cy="31376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dirty="0">
                <a:solidFill>
                  <a:schemeClr val="tx2"/>
                </a:solidFill>
                <a:latin typeface="Franklin Gothic Book" panose="020B0503020102020204" pitchFamily="34" charset="0"/>
              </a:rPr>
              <a:t>*Vaccination uptake: receipt of </a:t>
            </a:r>
            <a:r>
              <a:rPr lang="en-US" sz="800" u="sng" dirty="0">
                <a:solidFill>
                  <a:schemeClr val="tx2"/>
                </a:solidFill>
                <a:latin typeface="Franklin Gothic Book" panose="020B0503020102020204" pitchFamily="34" charset="0"/>
              </a:rPr>
              <a:t>&gt;</a:t>
            </a:r>
            <a:r>
              <a:rPr lang="en-US" sz="800" dirty="0">
                <a:solidFill>
                  <a:schemeClr val="tx2"/>
                </a:solidFill>
                <a:latin typeface="Franklin Gothic Book" panose="020B0503020102020204" pitchFamily="34" charset="0"/>
              </a:rPr>
              <a:t>1 doses of COVID-19 vaccine before, during or after pregnancy among deliveries occurring between May 1, 2021 and March 31, 2022.</a:t>
            </a:r>
            <a:endParaRPr lang="en-US" sz="800" dirty="0">
              <a:solidFill>
                <a:schemeClr val="tx2"/>
              </a:solidFill>
              <a:latin typeface="Century Gothic" panose="020B0502020202020204" pitchFamily="34" charset="0"/>
            </a:endParaRPr>
          </a:p>
          <a:p>
            <a:r>
              <a:rPr lang="en-US" sz="800" dirty="0">
                <a:solidFill>
                  <a:schemeClr val="tx2"/>
                </a:solidFill>
                <a:latin typeface="Franklin Gothic Book" panose="020B0503020102020204" pitchFamily="34" charset="0"/>
              </a:rPr>
              <a:t>*Other Tribe includes those identifying with the following tribes: Chickasaw, Comanche, Creek, Lakota, Lumbee, Massasoit, Pequot, Potawatomi, and Wampanoag  </a:t>
            </a:r>
          </a:p>
        </p:txBody>
      </p:sp>
      <p:graphicFrame>
        <p:nvGraphicFramePr>
          <p:cNvPr id="4" name="Table 3">
            <a:extLst>
              <a:ext uri="{FF2B5EF4-FFF2-40B4-BE49-F238E27FC236}">
                <a16:creationId xmlns:a16="http://schemas.microsoft.com/office/drawing/2014/main" id="{6C104564-9988-443D-9F86-B83DB15B6D17}"/>
              </a:ext>
            </a:extLst>
          </p:cNvPr>
          <p:cNvGraphicFramePr>
            <a:graphicFrameLocks noGrp="1"/>
          </p:cNvGraphicFramePr>
          <p:nvPr>
            <p:extLst>
              <p:ext uri="{D42A27DB-BD31-4B8C-83A1-F6EECF244321}">
                <p14:modId xmlns:p14="http://schemas.microsoft.com/office/powerpoint/2010/main" val="2549405339"/>
              </p:ext>
            </p:extLst>
          </p:nvPr>
        </p:nvGraphicFramePr>
        <p:xfrm>
          <a:off x="305050" y="991180"/>
          <a:ext cx="8533900" cy="3821444"/>
        </p:xfrm>
        <a:graphic>
          <a:graphicData uri="http://schemas.openxmlformats.org/drawingml/2006/table">
            <a:tbl>
              <a:tblPr>
                <a:tableStyleId>{5C22544A-7EE6-4342-B048-85BDC9FD1C3A}</a:tableStyleId>
              </a:tblPr>
              <a:tblGrid>
                <a:gridCol w="5429249">
                  <a:extLst>
                    <a:ext uri="{9D8B030D-6E8A-4147-A177-3AD203B41FA5}">
                      <a16:colId xmlns:a16="http://schemas.microsoft.com/office/drawing/2014/main" val="3124275864"/>
                    </a:ext>
                  </a:extLst>
                </a:gridCol>
                <a:gridCol w="990600">
                  <a:extLst>
                    <a:ext uri="{9D8B030D-6E8A-4147-A177-3AD203B41FA5}">
                      <a16:colId xmlns:a16="http://schemas.microsoft.com/office/drawing/2014/main" val="3785563704"/>
                    </a:ext>
                  </a:extLst>
                </a:gridCol>
                <a:gridCol w="2114051">
                  <a:extLst>
                    <a:ext uri="{9D8B030D-6E8A-4147-A177-3AD203B41FA5}">
                      <a16:colId xmlns:a16="http://schemas.microsoft.com/office/drawing/2014/main" val="659280954"/>
                    </a:ext>
                  </a:extLst>
                </a:gridCol>
              </a:tblGrid>
              <a:tr h="253997">
                <a:tc>
                  <a:txBody>
                    <a:bodyPr/>
                    <a:lstStyle/>
                    <a:p>
                      <a:pPr algn="ctr" rtl="0" fontAlgn="b"/>
                      <a:r>
                        <a:rPr lang="en-US" sz="1600" b="1" u="none" strike="noStrike" dirty="0">
                          <a:solidFill>
                            <a:schemeClr val="tx1"/>
                          </a:solidFill>
                          <a:effectLst/>
                          <a:latin typeface="Franklin Gothic Book" panose="020B0503020102020204" pitchFamily="34" charset="0"/>
                        </a:rPr>
                        <a:t>American Indian or Alaska Native</a:t>
                      </a:r>
                      <a:endParaRPr lang="en-US" sz="1600" b="1" i="0" u="none" strike="noStrike" dirty="0">
                        <a:solidFill>
                          <a:schemeClr val="tx1"/>
                        </a:solidFill>
                        <a:effectLst/>
                        <a:latin typeface="Franklin Gothic Book" panose="020B0503020102020204" pitchFamily="34" charset="0"/>
                      </a:endParaRPr>
                    </a:p>
                  </a:txBody>
                  <a:tcPr marL="5944" marR="5944" marT="5944" marB="0" anchor="ctr">
                    <a:solidFill>
                      <a:schemeClr val="accent1">
                        <a:lumMod val="40000"/>
                        <a:lumOff val="60000"/>
                      </a:schemeClr>
                    </a:solidFill>
                  </a:tcPr>
                </a:tc>
                <a:tc>
                  <a:txBody>
                    <a:bodyPr/>
                    <a:lstStyle/>
                    <a:p>
                      <a:pPr algn="ctr" rtl="0" fontAlgn="b"/>
                      <a:r>
                        <a:rPr lang="en-US" sz="1600" b="1" u="none" strike="noStrike" dirty="0">
                          <a:solidFill>
                            <a:schemeClr val="tx1"/>
                          </a:solidFill>
                          <a:effectLst/>
                          <a:latin typeface="Franklin Gothic Book" panose="020B0503020102020204" pitchFamily="34" charset="0"/>
                        </a:rPr>
                        <a:t>N</a:t>
                      </a:r>
                      <a:endParaRPr lang="en-US" sz="1600" b="1" i="0" u="none" strike="noStrike" dirty="0">
                        <a:solidFill>
                          <a:schemeClr val="tx1"/>
                        </a:solidFill>
                        <a:effectLst/>
                        <a:latin typeface="Franklin Gothic Book" panose="020B0503020102020204" pitchFamily="34" charset="0"/>
                      </a:endParaRPr>
                    </a:p>
                  </a:txBody>
                  <a:tcPr marL="5944" marR="5944" marT="5944" marB="0" anchor="ctr">
                    <a:solidFill>
                      <a:schemeClr val="accent1">
                        <a:lumMod val="40000"/>
                        <a:lumOff val="60000"/>
                      </a:schemeClr>
                    </a:solidFill>
                  </a:tcPr>
                </a:tc>
                <a:tc>
                  <a:txBody>
                    <a:bodyPr/>
                    <a:lstStyle/>
                    <a:p>
                      <a:pPr algn="ctr" rtl="0" fontAlgn="b"/>
                      <a:r>
                        <a:rPr lang="en-US" sz="1600" b="1" u="none" strike="noStrike" dirty="0">
                          <a:solidFill>
                            <a:schemeClr val="tx1"/>
                          </a:solidFill>
                          <a:effectLst/>
                          <a:latin typeface="Franklin Gothic Book" panose="020B0503020102020204" pitchFamily="34" charset="0"/>
                        </a:rPr>
                        <a:t>% Vaccinated</a:t>
                      </a:r>
                      <a:endParaRPr lang="en-US" sz="1600" b="1" i="0" u="none" strike="noStrike" dirty="0">
                        <a:solidFill>
                          <a:schemeClr val="tx1"/>
                        </a:solidFill>
                        <a:effectLst/>
                        <a:latin typeface="Franklin Gothic Book" panose="020B0503020102020204" pitchFamily="34" charset="0"/>
                      </a:endParaRPr>
                    </a:p>
                  </a:txBody>
                  <a:tcPr marL="5944" marR="5944" marT="5944" marB="0" anchor="ctr">
                    <a:solidFill>
                      <a:schemeClr val="accent1">
                        <a:lumMod val="40000"/>
                        <a:lumOff val="60000"/>
                      </a:schemeClr>
                    </a:solidFill>
                  </a:tcPr>
                </a:tc>
                <a:extLst>
                  <a:ext uri="{0D108BD9-81ED-4DB2-BD59-A6C34878D82A}">
                    <a16:rowId xmlns:a16="http://schemas.microsoft.com/office/drawing/2014/main" val="2794707130"/>
                  </a:ext>
                </a:extLst>
              </a:tr>
              <a:tr h="253997">
                <a:tc>
                  <a:txBody>
                    <a:bodyPr/>
                    <a:lstStyle/>
                    <a:p>
                      <a:pPr algn="l" rtl="0" fontAlgn="b"/>
                      <a:r>
                        <a:rPr lang="en-US" sz="1400" b="0" u="none" strike="noStrike" dirty="0">
                          <a:solidFill>
                            <a:srgbClr val="032E53"/>
                          </a:solidFill>
                          <a:effectLst/>
                          <a:latin typeface="Franklin Gothic Book" panose="020B0503020102020204" pitchFamily="34" charset="0"/>
                        </a:rPr>
                        <a:t>American Indian or Alaska Native Overall</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354</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36.4%</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933470887"/>
                  </a:ext>
                </a:extLst>
              </a:tr>
              <a:tr h="253997">
                <a:tc>
                  <a:txBody>
                    <a:bodyPr/>
                    <a:lstStyle/>
                    <a:p>
                      <a:pPr algn="l" rtl="0" fontAlgn="b"/>
                      <a:r>
                        <a:rPr lang="en-US" sz="1400" b="0" u="none" strike="noStrike" dirty="0">
                          <a:solidFill>
                            <a:srgbClr val="032E53"/>
                          </a:solidFill>
                          <a:effectLst/>
                          <a:latin typeface="Franklin Gothic Book" panose="020B0503020102020204" pitchFamily="34" charset="0"/>
                        </a:rPr>
                        <a:t>Choctaw Tribe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8</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62.5%</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1828462726"/>
                  </a:ext>
                </a:extLst>
              </a:tr>
              <a:tr h="253997">
                <a:tc>
                  <a:txBody>
                    <a:bodyPr/>
                    <a:lstStyle/>
                    <a:p>
                      <a:pPr algn="l" rtl="0" fontAlgn="b"/>
                      <a:r>
                        <a:rPr lang="en-US" sz="1400" b="0" u="none" strike="noStrike" dirty="0">
                          <a:solidFill>
                            <a:srgbClr val="032E53"/>
                          </a:solidFill>
                          <a:effectLst/>
                          <a:latin typeface="Franklin Gothic Book" panose="020B0503020102020204" pitchFamily="34" charset="0"/>
                        </a:rPr>
                        <a:t>Chippewa Tribe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11</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54.5%</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3143187469"/>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Mi’kmaq Tribe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28</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50.0%</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3160405576"/>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European</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86</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44.2%</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230128088"/>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American</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173</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41.6%</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2454968735"/>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White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a:solidFill>
                            <a:srgbClr val="032E53"/>
                          </a:solidFill>
                          <a:effectLst/>
                          <a:latin typeface="Franklin Gothic Book" panose="020B0503020102020204" pitchFamily="34" charset="0"/>
                        </a:rPr>
                        <a:t>190</a:t>
                      </a:r>
                      <a:endParaRPr lang="en-US" sz="1400" b="0" i="0" u="none" strike="noStrike">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41.1%</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498357307"/>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Portuguese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31</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38.7%</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544409152"/>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Other Tribe**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185</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36.8%</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33791793"/>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Black</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a:solidFill>
                            <a:srgbClr val="032E53"/>
                          </a:solidFill>
                          <a:effectLst/>
                          <a:latin typeface="Franklin Gothic Book" panose="020B0503020102020204" pitchFamily="34" charset="0"/>
                        </a:rPr>
                        <a:t>75</a:t>
                      </a:r>
                      <a:endParaRPr lang="en-US" sz="1400" b="0" i="0" u="none" strike="noStrike">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33.3%</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4102476771"/>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African American</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a:solidFill>
                            <a:srgbClr val="032E53"/>
                          </a:solidFill>
                          <a:effectLst/>
                          <a:latin typeface="Franklin Gothic Book" panose="020B0503020102020204" pitchFamily="34" charset="0"/>
                        </a:rPr>
                        <a:t>76</a:t>
                      </a:r>
                      <a:endParaRPr lang="en-US" sz="1400" b="0" i="0" u="none" strike="noStrike">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31.6%</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1815600732"/>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Blackfoot Tribe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a:solidFill>
                            <a:srgbClr val="032E53"/>
                          </a:solidFill>
                          <a:effectLst/>
                          <a:latin typeface="Franklin Gothic Book" panose="020B0503020102020204" pitchFamily="34" charset="0"/>
                        </a:rPr>
                        <a:t>58</a:t>
                      </a:r>
                      <a:endParaRPr lang="en-US" sz="1400" b="0" i="0" u="none" strike="noStrike">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31.0%</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2166141560"/>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Cape Verdean</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a:solidFill>
                            <a:srgbClr val="032E53"/>
                          </a:solidFill>
                          <a:effectLst/>
                          <a:latin typeface="Franklin Gothic Book" panose="020B0503020102020204" pitchFamily="34" charset="0"/>
                        </a:rPr>
                        <a:t>26</a:t>
                      </a:r>
                      <a:endParaRPr lang="en-US" sz="1400" b="0" i="0" u="none" strike="noStrike">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30.8%</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3937279789"/>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Nipmuc Tribe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a:solidFill>
                            <a:srgbClr val="032E53"/>
                          </a:solidFill>
                          <a:effectLst/>
                          <a:latin typeface="Franklin Gothic Book" panose="020B0503020102020204" pitchFamily="34" charset="0"/>
                        </a:rPr>
                        <a:t>14</a:t>
                      </a:r>
                      <a:endParaRPr lang="en-US" sz="1400" b="0" i="0" u="none" strike="noStrike">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28.6%</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401846705"/>
                  </a:ext>
                </a:extLst>
              </a:tr>
              <a:tr h="233788">
                <a:tc>
                  <a:txBody>
                    <a:bodyPr/>
                    <a:lstStyle/>
                    <a:p>
                      <a:pPr algn="l" rtl="0" fontAlgn="b"/>
                      <a:r>
                        <a:rPr lang="en-US" sz="1400" b="0" u="none" strike="noStrike" dirty="0">
                          <a:solidFill>
                            <a:srgbClr val="032E53"/>
                          </a:solidFill>
                          <a:effectLst/>
                          <a:latin typeface="Franklin Gothic Book" panose="020B0503020102020204" pitchFamily="34" charset="0"/>
                        </a:rPr>
                        <a:t>Cherokee Tribe</a:t>
                      </a:r>
                      <a:endParaRPr lang="en-US" sz="1400" b="0" i="0" u="none" strike="noStrike" dirty="0">
                        <a:solidFill>
                          <a:srgbClr val="032E53"/>
                        </a:solidFill>
                        <a:effectLst/>
                        <a:latin typeface="Franklin Gothic Book" panose="020B0503020102020204" pitchFamily="34" charset="0"/>
                      </a:endParaRPr>
                    </a:p>
                  </a:txBody>
                  <a:tcPr marL="4286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162</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tc>
                  <a:txBody>
                    <a:bodyPr/>
                    <a:lstStyle/>
                    <a:p>
                      <a:pPr algn="ctr" rtl="0" fontAlgn="b"/>
                      <a:r>
                        <a:rPr lang="en-US" sz="1400" b="0" u="none" strike="noStrike" dirty="0">
                          <a:solidFill>
                            <a:srgbClr val="032E53"/>
                          </a:solidFill>
                          <a:effectLst/>
                          <a:latin typeface="Franklin Gothic Book" panose="020B0503020102020204" pitchFamily="34" charset="0"/>
                        </a:rPr>
                        <a:t>21.6%</a:t>
                      </a:r>
                      <a:endParaRPr lang="en-US" sz="1400" b="0" i="0" u="none" strike="noStrike" dirty="0">
                        <a:solidFill>
                          <a:srgbClr val="032E53"/>
                        </a:solidFill>
                        <a:effectLst/>
                        <a:latin typeface="Franklin Gothic Book" panose="020B0503020102020204" pitchFamily="34" charset="0"/>
                      </a:endParaRPr>
                    </a:p>
                  </a:txBody>
                  <a:tcPr marL="9525" marR="9525" marT="9525" marB="0" anchor="b"/>
                </a:tc>
                <a:extLst>
                  <a:ext uri="{0D108BD9-81ED-4DB2-BD59-A6C34878D82A}">
                    <a16:rowId xmlns:a16="http://schemas.microsoft.com/office/drawing/2014/main" val="2036309448"/>
                  </a:ext>
                </a:extLst>
              </a:tr>
            </a:tbl>
          </a:graphicData>
        </a:graphic>
      </p:graphicFrame>
    </p:spTree>
    <p:extLst>
      <p:ext uri="{BB962C8B-B14F-4D97-AF65-F5344CB8AC3E}">
        <p14:creationId xmlns:p14="http://schemas.microsoft.com/office/powerpoint/2010/main" val="2788097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0" y="-68749"/>
            <a:ext cx="9114773" cy="994172"/>
          </a:xfrm>
        </p:spPr>
        <p:txBody>
          <a:bodyPr>
            <a:noAutofit/>
          </a:bodyPr>
          <a:lstStyle/>
          <a:p>
            <a:r>
              <a:rPr lang="en-US" sz="1800" dirty="0">
                <a:solidFill>
                  <a:schemeClr val="tx2"/>
                </a:solidFill>
                <a:latin typeface="Franklin Gothic Demi" panose="020B0703020102020204" pitchFamily="34" charset="0"/>
              </a:rPr>
              <a:t>Appendix A.3. Among those self-identified as </a:t>
            </a:r>
            <a:r>
              <a:rPr lang="en-US" sz="1800" b="1" dirty="0">
                <a:solidFill>
                  <a:schemeClr val="tx2"/>
                </a:solidFill>
                <a:latin typeface="Franklin Gothic Demi" panose="020B0703020102020204" pitchFamily="34" charset="0"/>
              </a:rPr>
              <a:t>Asian/Native Hawaiian/Pacific Islander</a:t>
            </a:r>
            <a:r>
              <a:rPr lang="en-US" sz="1800" dirty="0">
                <a:solidFill>
                  <a:schemeClr val="tx2"/>
                </a:solidFill>
                <a:latin typeface="Franklin Gothic Demi" panose="020B0703020102020204" pitchFamily="34" charset="0"/>
              </a:rPr>
              <a:t>, vaccination uptake* was lowest among those who also identify as </a:t>
            </a:r>
            <a:r>
              <a:rPr lang="en-US" sz="1800" b="1" dirty="0">
                <a:solidFill>
                  <a:schemeClr val="tx2"/>
                </a:solidFill>
                <a:latin typeface="Franklin Gothic Demi" panose="020B0703020102020204" pitchFamily="34" charset="0"/>
              </a:rPr>
              <a:t>Filipino</a:t>
            </a:r>
            <a:r>
              <a:rPr lang="en-US" sz="1800" dirty="0">
                <a:solidFill>
                  <a:schemeClr val="tx2"/>
                </a:solidFill>
                <a:latin typeface="Franklin Gothic Demi" panose="020B0703020102020204" pitchFamily="34" charset="0"/>
              </a:rPr>
              <a:t>, </a:t>
            </a:r>
            <a:r>
              <a:rPr lang="en-US" sz="1800" b="1" dirty="0">
                <a:solidFill>
                  <a:schemeClr val="tx2"/>
                </a:solidFill>
                <a:latin typeface="Franklin Gothic Demi" panose="020B0703020102020204" pitchFamily="34" charset="0"/>
              </a:rPr>
              <a:t>Laotian, or Black.</a:t>
            </a:r>
          </a:p>
        </p:txBody>
      </p:sp>
      <p:sp>
        <p:nvSpPr>
          <p:cNvPr id="4" name="Content Placeholder 3">
            <a:extLst>
              <a:ext uri="{FF2B5EF4-FFF2-40B4-BE49-F238E27FC236}">
                <a16:creationId xmlns:a16="http://schemas.microsoft.com/office/drawing/2014/main" id="{B933CA00-3BEC-4A72-B7FF-75E31EE05B5C}"/>
              </a:ext>
            </a:extLst>
          </p:cNvPr>
          <p:cNvSpPr>
            <a:spLocks noGrp="1"/>
          </p:cNvSpPr>
          <p:nvPr>
            <p:ph idx="1"/>
          </p:nvPr>
        </p:nvSpPr>
        <p:spPr/>
        <p:txBody>
          <a:bodyPr/>
          <a:lstStyle/>
          <a:p>
            <a:endParaRPr lang="en-US"/>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325" y="4474718"/>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1" name="TextBox 1">
            <a:extLst>
              <a:ext uri="{FF2B5EF4-FFF2-40B4-BE49-F238E27FC236}">
                <a16:creationId xmlns:a16="http://schemas.microsoft.com/office/drawing/2014/main" id="{0C68F76A-8252-4682-8FDF-0C0714438746}"/>
              </a:ext>
            </a:extLst>
          </p:cNvPr>
          <p:cNvSpPr txBox="1"/>
          <p:nvPr/>
        </p:nvSpPr>
        <p:spPr>
          <a:xfrm>
            <a:off x="411456" y="1003506"/>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dirty="0">
              <a:solidFill>
                <a:schemeClr val="tx2"/>
              </a:solidFill>
              <a:latin typeface="Gill Sans Nova" panose="020B0602020104020203" pitchFamily="34" charset="0"/>
            </a:endParaRPr>
          </a:p>
        </p:txBody>
      </p:sp>
      <p:sp>
        <p:nvSpPr>
          <p:cNvPr id="37" name="TextBox 1">
            <a:extLst>
              <a:ext uri="{FF2B5EF4-FFF2-40B4-BE49-F238E27FC236}">
                <a16:creationId xmlns:a16="http://schemas.microsoft.com/office/drawing/2014/main" id="{E969082A-6C9F-4F17-ABD6-D483A21B3522}"/>
              </a:ext>
            </a:extLst>
          </p:cNvPr>
          <p:cNvSpPr txBox="1"/>
          <p:nvPr/>
        </p:nvSpPr>
        <p:spPr>
          <a:xfrm>
            <a:off x="29227" y="4610542"/>
            <a:ext cx="9114773" cy="56581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825" dirty="0">
              <a:solidFill>
                <a:schemeClr val="tx2"/>
              </a:solidFill>
              <a:latin typeface="Franklin Gothic Book" panose="020B0503020102020204" pitchFamily="34" charset="0"/>
            </a:endParaRPr>
          </a:p>
          <a:p>
            <a:r>
              <a:rPr lang="en-US" sz="800" dirty="0">
                <a:solidFill>
                  <a:schemeClr val="tx2"/>
                </a:solidFill>
                <a:latin typeface="Franklin Gothic Book" panose="020B0503020102020204" pitchFamily="34" charset="0"/>
              </a:rPr>
              <a:t>*Vaccination uptake: receipt of </a:t>
            </a:r>
            <a:r>
              <a:rPr lang="en-US" sz="800" u="sng" dirty="0">
                <a:solidFill>
                  <a:schemeClr val="tx2"/>
                </a:solidFill>
                <a:latin typeface="Franklin Gothic Book" panose="020B0503020102020204" pitchFamily="34" charset="0"/>
              </a:rPr>
              <a:t>&gt;</a:t>
            </a:r>
            <a:r>
              <a:rPr lang="en-US" sz="800" dirty="0">
                <a:solidFill>
                  <a:schemeClr val="tx2"/>
                </a:solidFill>
                <a:latin typeface="Franklin Gothic Book" panose="020B0503020102020204" pitchFamily="34" charset="0"/>
              </a:rPr>
              <a:t>1 doses of COVID-19 vaccine before, during or after pregnancy among deliveries occurring between May 1, 2021 and March 31, 2022.</a:t>
            </a:r>
          </a:p>
          <a:p>
            <a:r>
              <a:rPr lang="en-US" sz="800" dirty="0">
                <a:solidFill>
                  <a:schemeClr val="tx2"/>
                </a:solidFill>
                <a:latin typeface="Franklin Gothic Book" panose="020B0503020102020204" pitchFamily="34" charset="0"/>
              </a:rPr>
              <a:t>**Other Ethnicity includes those identifying with the following ethnicities/cultures: Afghani, Bangladeshi, Burmese, French Canadian, Greek, Hmong, Italian, Kazakh, Kyrgyz, Māori, Nepalese, Pakistani, Polish, Sri Lankan, Taiwanese, Thai, Trinidadian, Ukrainian, and West Indian</a:t>
            </a:r>
          </a:p>
          <a:p>
            <a:endParaRPr lang="en-US" sz="825" dirty="0">
              <a:solidFill>
                <a:schemeClr val="tx2"/>
              </a:solidFill>
              <a:latin typeface="Gill Sans Nova" panose="020B0602020104020203" pitchFamily="34" charset="0"/>
            </a:endParaRPr>
          </a:p>
        </p:txBody>
      </p:sp>
      <p:graphicFrame>
        <p:nvGraphicFramePr>
          <p:cNvPr id="3" name="Table 2">
            <a:extLst>
              <a:ext uri="{FF2B5EF4-FFF2-40B4-BE49-F238E27FC236}">
                <a16:creationId xmlns:a16="http://schemas.microsoft.com/office/drawing/2014/main" id="{1939E7DA-DBE3-4AFE-8E4E-F1AFB1935503}"/>
              </a:ext>
            </a:extLst>
          </p:cNvPr>
          <p:cNvGraphicFramePr>
            <a:graphicFrameLocks noGrp="1"/>
          </p:cNvGraphicFramePr>
          <p:nvPr>
            <p:extLst>
              <p:ext uri="{D42A27DB-BD31-4B8C-83A1-F6EECF244321}">
                <p14:modId xmlns:p14="http://schemas.microsoft.com/office/powerpoint/2010/main" val="1767796047"/>
              </p:ext>
            </p:extLst>
          </p:nvPr>
        </p:nvGraphicFramePr>
        <p:xfrm>
          <a:off x="242886" y="835077"/>
          <a:ext cx="8489658" cy="3899326"/>
        </p:xfrm>
        <a:graphic>
          <a:graphicData uri="http://schemas.openxmlformats.org/drawingml/2006/table">
            <a:tbl>
              <a:tblPr>
                <a:tableStyleId>{5C22544A-7EE6-4342-B048-85BDC9FD1C3A}</a:tableStyleId>
              </a:tblPr>
              <a:tblGrid>
                <a:gridCol w="5463620">
                  <a:extLst>
                    <a:ext uri="{9D8B030D-6E8A-4147-A177-3AD203B41FA5}">
                      <a16:colId xmlns:a16="http://schemas.microsoft.com/office/drawing/2014/main" val="3412584265"/>
                    </a:ext>
                  </a:extLst>
                </a:gridCol>
                <a:gridCol w="1092450">
                  <a:extLst>
                    <a:ext uri="{9D8B030D-6E8A-4147-A177-3AD203B41FA5}">
                      <a16:colId xmlns:a16="http://schemas.microsoft.com/office/drawing/2014/main" val="3095378913"/>
                    </a:ext>
                  </a:extLst>
                </a:gridCol>
                <a:gridCol w="1933588">
                  <a:extLst>
                    <a:ext uri="{9D8B030D-6E8A-4147-A177-3AD203B41FA5}">
                      <a16:colId xmlns:a16="http://schemas.microsoft.com/office/drawing/2014/main" val="11658654"/>
                    </a:ext>
                  </a:extLst>
                </a:gridCol>
              </a:tblGrid>
              <a:tr h="253752">
                <a:tc>
                  <a:txBody>
                    <a:bodyPr/>
                    <a:lstStyle/>
                    <a:p>
                      <a:pPr algn="ctr" rtl="0" fontAlgn="b"/>
                      <a:r>
                        <a:rPr lang="en-US" sz="1600" b="1" u="none" strike="noStrike" dirty="0">
                          <a:effectLst/>
                          <a:latin typeface="Franklin Gothic Book" panose="020B0503020102020204" pitchFamily="34" charset="0"/>
                        </a:rPr>
                        <a:t>Asian or Native Hawaiian or Other Pacific Islander</a:t>
                      </a:r>
                      <a:endParaRPr lang="en-US" sz="1600" b="1" i="0" u="none" strike="noStrike" dirty="0">
                        <a:solidFill>
                          <a:srgbClr val="000000"/>
                        </a:solidFill>
                        <a:effectLst/>
                        <a:latin typeface="Franklin Gothic Book" panose="020B0503020102020204" pitchFamily="34" charset="0"/>
                      </a:endParaRPr>
                    </a:p>
                  </a:txBody>
                  <a:tcPr marL="4950" marR="4950" marT="4950" marB="0" anchor="b">
                    <a:solidFill>
                      <a:schemeClr val="accent1">
                        <a:lumMod val="40000"/>
                        <a:lumOff val="60000"/>
                      </a:schemeClr>
                    </a:solidFill>
                  </a:tcPr>
                </a:tc>
                <a:tc>
                  <a:txBody>
                    <a:bodyPr/>
                    <a:lstStyle/>
                    <a:p>
                      <a:pPr algn="ctr" rtl="0" fontAlgn="b"/>
                      <a:r>
                        <a:rPr lang="en-US" sz="1600" b="1" u="none" strike="noStrike" dirty="0">
                          <a:effectLst/>
                          <a:latin typeface="Franklin Gothic Book" panose="020B0503020102020204" pitchFamily="34" charset="0"/>
                        </a:rPr>
                        <a:t>N</a:t>
                      </a:r>
                      <a:endParaRPr lang="en-US" sz="1600" b="1" i="0" u="none" strike="noStrike" dirty="0">
                        <a:solidFill>
                          <a:srgbClr val="000000"/>
                        </a:solidFill>
                        <a:effectLst/>
                        <a:latin typeface="Franklin Gothic Book" panose="020B0503020102020204" pitchFamily="34" charset="0"/>
                      </a:endParaRPr>
                    </a:p>
                  </a:txBody>
                  <a:tcPr marL="4950" marR="4950" marT="4950" marB="0" anchor="b">
                    <a:solidFill>
                      <a:schemeClr val="accent1">
                        <a:lumMod val="40000"/>
                        <a:lumOff val="60000"/>
                      </a:schemeClr>
                    </a:solidFill>
                  </a:tcPr>
                </a:tc>
                <a:tc>
                  <a:txBody>
                    <a:bodyPr/>
                    <a:lstStyle/>
                    <a:p>
                      <a:pPr algn="ctr" rtl="0" fontAlgn="b"/>
                      <a:r>
                        <a:rPr lang="en-US" sz="1600" b="1" u="none" strike="noStrike" dirty="0">
                          <a:effectLst/>
                          <a:latin typeface="Franklin Gothic Book" panose="020B0503020102020204" pitchFamily="34" charset="0"/>
                        </a:rPr>
                        <a:t>% Vaccinated</a:t>
                      </a:r>
                      <a:endParaRPr lang="en-US" sz="1600" b="1" i="0" u="none" strike="noStrike" dirty="0">
                        <a:solidFill>
                          <a:srgbClr val="000000"/>
                        </a:solidFill>
                        <a:effectLst/>
                        <a:latin typeface="Franklin Gothic Book" panose="020B0503020102020204" pitchFamily="34" charset="0"/>
                      </a:endParaRPr>
                    </a:p>
                  </a:txBody>
                  <a:tcPr marL="4950" marR="4950" marT="4950" marB="0" anchor="b">
                    <a:solidFill>
                      <a:schemeClr val="accent1">
                        <a:lumMod val="40000"/>
                        <a:lumOff val="60000"/>
                      </a:schemeClr>
                    </a:solidFill>
                  </a:tcPr>
                </a:tc>
                <a:extLst>
                  <a:ext uri="{0D108BD9-81ED-4DB2-BD59-A6C34878D82A}">
                    <a16:rowId xmlns:a16="http://schemas.microsoft.com/office/drawing/2014/main" val="2412296002"/>
                  </a:ext>
                </a:extLst>
              </a:tr>
              <a:tr h="253752">
                <a:tc>
                  <a:txBody>
                    <a:bodyPr/>
                    <a:lstStyle/>
                    <a:p>
                      <a:pPr algn="l" rtl="0" fontAlgn="b"/>
                      <a:r>
                        <a:rPr lang="en-US" sz="1400" b="0" i="0" u="none" strike="noStrike" dirty="0">
                          <a:solidFill>
                            <a:srgbClr val="032E53"/>
                          </a:solidFill>
                          <a:effectLst/>
                          <a:latin typeface="Franklin Gothic Book" panose="020B0503020102020204" pitchFamily="34" charset="0"/>
                        </a:rPr>
                        <a:t>Asian/Native Hawaiian or Other Pacific Islander Overall</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5865</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65.1%</a:t>
                      </a:r>
                    </a:p>
                  </a:txBody>
                  <a:tcPr marL="9525" marR="9525" marT="9525" marB="0" anchor="b"/>
                </a:tc>
                <a:extLst>
                  <a:ext uri="{0D108BD9-81ED-4DB2-BD59-A6C34878D82A}">
                    <a16:rowId xmlns:a16="http://schemas.microsoft.com/office/drawing/2014/main" val="1882000644"/>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Japanese</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157</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72.0%</a:t>
                      </a:r>
                    </a:p>
                  </a:txBody>
                  <a:tcPr marL="9525" marR="9525" marT="9525" marB="0" anchor="b"/>
                </a:tc>
                <a:extLst>
                  <a:ext uri="{0D108BD9-81ED-4DB2-BD59-A6C34878D82A}">
                    <a16:rowId xmlns:a16="http://schemas.microsoft.com/office/drawing/2014/main" val="3643947753"/>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Asian Indian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1763</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68.4%</a:t>
                      </a:r>
                    </a:p>
                  </a:txBody>
                  <a:tcPr marL="9525" marR="9525" marT="9525" marB="0" anchor="b"/>
                </a:tc>
                <a:extLst>
                  <a:ext uri="{0D108BD9-81ED-4DB2-BD59-A6C34878D82A}">
                    <a16:rowId xmlns:a16="http://schemas.microsoft.com/office/drawing/2014/main" val="3534278552"/>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Cambodian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430</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67.4%</a:t>
                      </a:r>
                    </a:p>
                  </a:txBody>
                  <a:tcPr marL="9525" marR="9525" marT="9525" marB="0" anchor="b"/>
                </a:tc>
                <a:extLst>
                  <a:ext uri="{0D108BD9-81ED-4DB2-BD59-A6C34878D82A}">
                    <a16:rowId xmlns:a16="http://schemas.microsoft.com/office/drawing/2014/main" val="2059555119"/>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Chinese</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1507</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66.7%</a:t>
                      </a:r>
                    </a:p>
                  </a:txBody>
                  <a:tcPr marL="9525" marR="9525" marT="9525" marB="0" anchor="b"/>
                </a:tc>
                <a:extLst>
                  <a:ext uri="{0D108BD9-81ED-4DB2-BD59-A6C34878D82A}">
                    <a16:rowId xmlns:a16="http://schemas.microsoft.com/office/drawing/2014/main" val="1419019326"/>
                  </a:ext>
                </a:extLst>
              </a:tr>
              <a:tr h="242273">
                <a:tc>
                  <a:txBody>
                    <a:bodyPr/>
                    <a:lstStyle/>
                    <a:p>
                      <a:pPr algn="l" rtl="0" fontAlgn="b"/>
                      <a:r>
                        <a:rPr lang="en-US" sz="1400" b="0" i="0" u="none" strike="noStrike">
                          <a:solidFill>
                            <a:srgbClr val="032E53"/>
                          </a:solidFill>
                          <a:effectLst/>
                          <a:latin typeface="Franklin Gothic Book" panose="020B0503020102020204" pitchFamily="34" charset="0"/>
                        </a:rPr>
                        <a:t>Middle Eastern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74</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66.2%</a:t>
                      </a:r>
                    </a:p>
                  </a:txBody>
                  <a:tcPr marL="9525" marR="9525" marT="9525" marB="0" anchor="b"/>
                </a:tc>
                <a:extLst>
                  <a:ext uri="{0D108BD9-81ED-4DB2-BD59-A6C34878D82A}">
                    <a16:rowId xmlns:a16="http://schemas.microsoft.com/office/drawing/2014/main" val="2874258570"/>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Vietnamese</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527</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64.7%</a:t>
                      </a:r>
                    </a:p>
                  </a:txBody>
                  <a:tcPr marL="9525" marR="9525" marT="9525" marB="0" anchor="b"/>
                </a:tc>
                <a:extLst>
                  <a:ext uri="{0D108BD9-81ED-4DB2-BD59-A6C34878D82A}">
                    <a16:rowId xmlns:a16="http://schemas.microsoft.com/office/drawing/2014/main" val="3822621805"/>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Korean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312</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64.1%</a:t>
                      </a:r>
                    </a:p>
                  </a:txBody>
                  <a:tcPr marL="9525" marR="9525" marT="9525" marB="0" anchor="b"/>
                </a:tc>
                <a:extLst>
                  <a:ext uri="{0D108BD9-81ED-4DB2-BD59-A6C34878D82A}">
                    <a16:rowId xmlns:a16="http://schemas.microsoft.com/office/drawing/2014/main" val="3909004316"/>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American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486</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61.3%</a:t>
                      </a:r>
                    </a:p>
                  </a:txBody>
                  <a:tcPr marL="9525" marR="9525" marT="9525" marB="0" anchor="b"/>
                </a:tc>
                <a:extLst>
                  <a:ext uri="{0D108BD9-81ED-4DB2-BD59-A6C34878D82A}">
                    <a16:rowId xmlns:a16="http://schemas.microsoft.com/office/drawing/2014/main" val="3024095829"/>
                  </a:ext>
                </a:extLst>
              </a:tr>
              <a:tr h="242273">
                <a:tc>
                  <a:txBody>
                    <a:bodyPr/>
                    <a:lstStyle/>
                    <a:p>
                      <a:pPr algn="l" rtl="0" fontAlgn="b"/>
                      <a:r>
                        <a:rPr lang="en-US" sz="1400" b="0" i="0" u="none" strike="noStrike">
                          <a:solidFill>
                            <a:srgbClr val="032E53"/>
                          </a:solidFill>
                          <a:effectLst/>
                          <a:latin typeface="Franklin Gothic Book" panose="020B0503020102020204" pitchFamily="34" charset="0"/>
                        </a:rPr>
                        <a:t>European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166</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57.2%</a:t>
                      </a:r>
                    </a:p>
                  </a:txBody>
                  <a:tcPr marL="9525" marR="9525" marT="9525" marB="0" anchor="b"/>
                </a:tc>
                <a:extLst>
                  <a:ext uri="{0D108BD9-81ED-4DB2-BD59-A6C34878D82A}">
                    <a16:rowId xmlns:a16="http://schemas.microsoft.com/office/drawing/2014/main" val="937408129"/>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White</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418</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54.8%</a:t>
                      </a:r>
                    </a:p>
                  </a:txBody>
                  <a:tcPr marL="9525" marR="9525" marT="9525" marB="0" anchor="b"/>
                </a:tc>
                <a:extLst>
                  <a:ext uri="{0D108BD9-81ED-4DB2-BD59-A6C34878D82A}">
                    <a16:rowId xmlns:a16="http://schemas.microsoft.com/office/drawing/2014/main" val="248436360"/>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Other Ethnicity**</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63</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52.4%</a:t>
                      </a:r>
                    </a:p>
                  </a:txBody>
                  <a:tcPr marL="9525" marR="9525" marT="9525" marB="0" anchor="b"/>
                </a:tc>
                <a:extLst>
                  <a:ext uri="{0D108BD9-81ED-4DB2-BD59-A6C34878D82A}">
                    <a16:rowId xmlns:a16="http://schemas.microsoft.com/office/drawing/2014/main" val="2330801189"/>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Filipino</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257</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51.4%</a:t>
                      </a:r>
                    </a:p>
                  </a:txBody>
                  <a:tcPr marL="9525" marR="9525" marT="9525" marB="0" anchor="b"/>
                </a:tc>
                <a:extLst>
                  <a:ext uri="{0D108BD9-81ED-4DB2-BD59-A6C34878D82A}">
                    <a16:rowId xmlns:a16="http://schemas.microsoft.com/office/drawing/2014/main" val="1135340890"/>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Laotian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60</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46.7%</a:t>
                      </a:r>
                    </a:p>
                  </a:txBody>
                  <a:tcPr marL="9525" marR="9525" marT="9525" marB="0" anchor="b"/>
                </a:tc>
                <a:extLst>
                  <a:ext uri="{0D108BD9-81ED-4DB2-BD59-A6C34878D82A}">
                    <a16:rowId xmlns:a16="http://schemas.microsoft.com/office/drawing/2014/main" val="3202694055"/>
                  </a:ext>
                </a:extLst>
              </a:tr>
              <a:tr h="242273">
                <a:tc>
                  <a:txBody>
                    <a:bodyPr/>
                    <a:lstStyle/>
                    <a:p>
                      <a:pPr algn="l" rtl="0" fontAlgn="b"/>
                      <a:r>
                        <a:rPr lang="en-US" sz="1400" b="0" i="0" u="none" strike="noStrike" dirty="0">
                          <a:solidFill>
                            <a:srgbClr val="032E53"/>
                          </a:solidFill>
                          <a:effectLst/>
                          <a:latin typeface="Franklin Gothic Book" panose="020B0503020102020204" pitchFamily="34" charset="0"/>
                        </a:rPr>
                        <a:t>Black</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62</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45.2%</a:t>
                      </a:r>
                    </a:p>
                  </a:txBody>
                  <a:tcPr marL="9525" marR="9525" marT="9525" marB="0" anchor="b"/>
                </a:tc>
                <a:extLst>
                  <a:ext uri="{0D108BD9-81ED-4DB2-BD59-A6C34878D82A}">
                    <a16:rowId xmlns:a16="http://schemas.microsoft.com/office/drawing/2014/main" val="3851008977"/>
                  </a:ext>
                </a:extLst>
              </a:tr>
            </a:tbl>
          </a:graphicData>
        </a:graphic>
      </p:graphicFrame>
    </p:spTree>
    <p:extLst>
      <p:ext uri="{BB962C8B-B14F-4D97-AF65-F5344CB8AC3E}">
        <p14:creationId xmlns:p14="http://schemas.microsoft.com/office/powerpoint/2010/main" val="516383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76200" y="-80620"/>
            <a:ext cx="8991599" cy="994172"/>
          </a:xfrm>
        </p:spPr>
        <p:txBody>
          <a:bodyPr>
            <a:noAutofit/>
          </a:bodyPr>
          <a:lstStyle/>
          <a:p>
            <a:r>
              <a:rPr lang="en-US" sz="1800" dirty="0">
                <a:solidFill>
                  <a:schemeClr val="tx2"/>
                </a:solidFill>
                <a:latin typeface="Franklin Gothic Demi" panose="020B0703020102020204" pitchFamily="34" charset="0"/>
              </a:rPr>
              <a:t>Appendix A.4. Among those self-identified as </a:t>
            </a:r>
            <a:r>
              <a:rPr lang="en-US" sz="1800" b="1" dirty="0">
                <a:solidFill>
                  <a:schemeClr val="tx2"/>
                </a:solidFill>
                <a:latin typeface="Franklin Gothic Demi" panose="020B0703020102020204" pitchFamily="34" charset="0"/>
              </a:rPr>
              <a:t>Black, </a:t>
            </a:r>
            <a:r>
              <a:rPr lang="en-US" sz="1800" dirty="0">
                <a:solidFill>
                  <a:schemeClr val="tx2"/>
                </a:solidFill>
                <a:latin typeface="Franklin Gothic Demi" panose="020B0703020102020204" pitchFamily="34" charset="0"/>
              </a:rPr>
              <a:t>vaccination uptake was lowest among those who also identify as </a:t>
            </a:r>
            <a:r>
              <a:rPr lang="en-US" sz="1800" b="1" dirty="0">
                <a:solidFill>
                  <a:schemeClr val="tx2"/>
                </a:solidFill>
                <a:latin typeface="Franklin Gothic Demi" panose="020B0703020102020204" pitchFamily="34" charset="0"/>
              </a:rPr>
              <a:t>Portuguese,</a:t>
            </a:r>
            <a:r>
              <a:rPr lang="en-US" sz="1800" dirty="0">
                <a:solidFill>
                  <a:schemeClr val="tx2"/>
                </a:solidFill>
                <a:latin typeface="Franklin Gothic Demi" panose="020B0703020102020204" pitchFamily="34" charset="0"/>
              </a:rPr>
              <a:t> </a:t>
            </a:r>
            <a:r>
              <a:rPr lang="en-US" sz="1800" b="1" dirty="0">
                <a:solidFill>
                  <a:schemeClr val="tx2"/>
                </a:solidFill>
                <a:latin typeface="Franklin Gothic Demi" panose="020B0703020102020204" pitchFamily="34" charset="0"/>
              </a:rPr>
              <a:t>Brazilian, or American Indian/Alaska Native</a:t>
            </a:r>
            <a:r>
              <a:rPr lang="en-US" sz="1800" dirty="0">
                <a:solidFill>
                  <a:schemeClr val="tx2"/>
                </a:solidFill>
                <a:latin typeface="Franklin Gothic Demi" panose="020B0703020102020204" pitchFamily="34" charset="0"/>
              </a:rPr>
              <a:t>.</a:t>
            </a:r>
          </a:p>
        </p:txBody>
      </p:sp>
      <p:sp>
        <p:nvSpPr>
          <p:cNvPr id="3" name="Content Placeholder 2">
            <a:extLst>
              <a:ext uri="{FF2B5EF4-FFF2-40B4-BE49-F238E27FC236}">
                <a16:creationId xmlns:a16="http://schemas.microsoft.com/office/drawing/2014/main" id="{966906A9-F6B3-4751-B2F6-74524135C792}"/>
              </a:ext>
            </a:extLst>
          </p:cNvPr>
          <p:cNvSpPr>
            <a:spLocks noGrp="1"/>
          </p:cNvSpPr>
          <p:nvPr>
            <p:ph idx="1"/>
          </p:nvPr>
        </p:nvSpPr>
        <p:spPr/>
        <p:txBody>
          <a:bodyPr/>
          <a:lstStyle/>
          <a:p>
            <a:endParaRPr lang="en-US"/>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325" y="4474718"/>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1" name="TextBox 1">
            <a:extLst>
              <a:ext uri="{FF2B5EF4-FFF2-40B4-BE49-F238E27FC236}">
                <a16:creationId xmlns:a16="http://schemas.microsoft.com/office/drawing/2014/main" id="{0C68F76A-8252-4682-8FDF-0C0714438746}"/>
              </a:ext>
            </a:extLst>
          </p:cNvPr>
          <p:cNvSpPr txBox="1"/>
          <p:nvPr/>
        </p:nvSpPr>
        <p:spPr>
          <a:xfrm>
            <a:off x="411456" y="1003506"/>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dirty="0">
              <a:solidFill>
                <a:schemeClr val="tx2"/>
              </a:solidFill>
              <a:latin typeface="Gill Sans Nova" panose="020B0602020104020203" pitchFamily="34" charset="0"/>
            </a:endParaRPr>
          </a:p>
        </p:txBody>
      </p:sp>
      <p:sp>
        <p:nvSpPr>
          <p:cNvPr id="37" name="TextBox 1">
            <a:extLst>
              <a:ext uri="{FF2B5EF4-FFF2-40B4-BE49-F238E27FC236}">
                <a16:creationId xmlns:a16="http://schemas.microsoft.com/office/drawing/2014/main" id="{E969082A-6C9F-4F17-ABD6-D483A21B3522}"/>
              </a:ext>
            </a:extLst>
          </p:cNvPr>
          <p:cNvSpPr txBox="1"/>
          <p:nvPr/>
        </p:nvSpPr>
        <p:spPr>
          <a:xfrm>
            <a:off x="12867" y="4812631"/>
            <a:ext cx="8739246"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825" dirty="0">
              <a:solidFill>
                <a:schemeClr val="tx2"/>
              </a:solidFill>
              <a:latin typeface="Century Gothic" panose="020B0502020202020204" pitchFamily="34" charset="0"/>
            </a:endParaRPr>
          </a:p>
          <a:p>
            <a:r>
              <a:rPr lang="en-US" sz="825" dirty="0">
                <a:solidFill>
                  <a:schemeClr val="tx2"/>
                </a:solidFill>
                <a:latin typeface="Franklin Gothic Book" panose="020B0503020102020204" pitchFamily="34" charset="0"/>
              </a:rPr>
              <a:t>*Other Ethnicity includes those identifying with the following ethnicities/cultures: Bajan, Bermudian, French Canadian, Irish, Jamaican, Native American and West Indian </a:t>
            </a:r>
          </a:p>
        </p:txBody>
      </p:sp>
      <p:graphicFrame>
        <p:nvGraphicFramePr>
          <p:cNvPr id="4" name="Table 3">
            <a:extLst>
              <a:ext uri="{FF2B5EF4-FFF2-40B4-BE49-F238E27FC236}">
                <a16:creationId xmlns:a16="http://schemas.microsoft.com/office/drawing/2014/main" id="{237C4241-C75B-40ED-A53C-C5BC1D4138A6}"/>
              </a:ext>
            </a:extLst>
          </p:cNvPr>
          <p:cNvGraphicFramePr>
            <a:graphicFrameLocks noGrp="1"/>
          </p:cNvGraphicFramePr>
          <p:nvPr>
            <p:extLst>
              <p:ext uri="{D42A27DB-BD31-4B8C-83A1-F6EECF244321}">
                <p14:modId xmlns:p14="http://schemas.microsoft.com/office/powerpoint/2010/main" val="3721807589"/>
              </p:ext>
            </p:extLst>
          </p:nvPr>
        </p:nvGraphicFramePr>
        <p:xfrm>
          <a:off x="235744" y="788768"/>
          <a:ext cx="8656876" cy="4140327"/>
        </p:xfrm>
        <a:graphic>
          <a:graphicData uri="http://schemas.openxmlformats.org/drawingml/2006/table">
            <a:tbl>
              <a:tblPr>
                <a:tableStyleId>{5C22544A-7EE6-4342-B048-85BDC9FD1C3A}</a:tableStyleId>
              </a:tblPr>
              <a:tblGrid>
                <a:gridCol w="4424624">
                  <a:extLst>
                    <a:ext uri="{9D8B030D-6E8A-4147-A177-3AD203B41FA5}">
                      <a16:colId xmlns:a16="http://schemas.microsoft.com/office/drawing/2014/main" val="3348808881"/>
                    </a:ext>
                  </a:extLst>
                </a:gridCol>
                <a:gridCol w="1154251">
                  <a:extLst>
                    <a:ext uri="{9D8B030D-6E8A-4147-A177-3AD203B41FA5}">
                      <a16:colId xmlns:a16="http://schemas.microsoft.com/office/drawing/2014/main" val="1851376530"/>
                    </a:ext>
                  </a:extLst>
                </a:gridCol>
                <a:gridCol w="3078001">
                  <a:extLst>
                    <a:ext uri="{9D8B030D-6E8A-4147-A177-3AD203B41FA5}">
                      <a16:colId xmlns:a16="http://schemas.microsoft.com/office/drawing/2014/main" val="1339291420"/>
                    </a:ext>
                  </a:extLst>
                </a:gridCol>
              </a:tblGrid>
              <a:tr h="371327">
                <a:tc>
                  <a:txBody>
                    <a:bodyPr/>
                    <a:lstStyle/>
                    <a:p>
                      <a:pPr algn="ctr" rtl="0" fontAlgn="b"/>
                      <a:r>
                        <a:rPr lang="en-US" sz="1600" b="1" u="none" strike="noStrike" dirty="0">
                          <a:effectLst/>
                          <a:latin typeface="Franklin Gothic Book" panose="020B0503020102020204" pitchFamily="34" charset="0"/>
                        </a:rPr>
                        <a:t>Black</a:t>
                      </a:r>
                      <a:endParaRPr lang="en-US" sz="1600" b="1" i="0" u="none" strike="noStrike" dirty="0">
                        <a:solidFill>
                          <a:srgbClr val="000000"/>
                        </a:solidFill>
                        <a:effectLst/>
                        <a:latin typeface="Franklin Gothic Book" panose="020B0503020102020204" pitchFamily="34" charset="0"/>
                      </a:endParaRPr>
                    </a:p>
                  </a:txBody>
                  <a:tcPr marL="5564" marR="5564" marT="5564" marB="0" anchor="ctr">
                    <a:solidFill>
                      <a:schemeClr val="accent1">
                        <a:lumMod val="40000"/>
                        <a:lumOff val="60000"/>
                      </a:schemeClr>
                    </a:solidFill>
                  </a:tcPr>
                </a:tc>
                <a:tc>
                  <a:txBody>
                    <a:bodyPr/>
                    <a:lstStyle/>
                    <a:p>
                      <a:pPr algn="ctr" rtl="0" fontAlgn="b"/>
                      <a:r>
                        <a:rPr lang="en-US" sz="1600" b="1" u="none" strike="noStrike" dirty="0">
                          <a:effectLst/>
                          <a:latin typeface="Franklin Gothic Book" panose="020B0503020102020204" pitchFamily="34" charset="0"/>
                        </a:rPr>
                        <a:t>N</a:t>
                      </a:r>
                      <a:endParaRPr lang="en-US" sz="1600" b="1" i="0" u="none" strike="noStrike" dirty="0">
                        <a:solidFill>
                          <a:srgbClr val="000000"/>
                        </a:solidFill>
                        <a:effectLst/>
                        <a:latin typeface="Franklin Gothic Book" panose="020B0503020102020204" pitchFamily="34" charset="0"/>
                      </a:endParaRPr>
                    </a:p>
                  </a:txBody>
                  <a:tcPr marL="5564" marR="5564" marT="5564" marB="0" anchor="ctr">
                    <a:solidFill>
                      <a:schemeClr val="accent1">
                        <a:lumMod val="40000"/>
                        <a:lumOff val="60000"/>
                      </a:schemeClr>
                    </a:solidFill>
                  </a:tcPr>
                </a:tc>
                <a:tc>
                  <a:txBody>
                    <a:bodyPr/>
                    <a:lstStyle/>
                    <a:p>
                      <a:pPr algn="ctr" rtl="0" fontAlgn="b"/>
                      <a:r>
                        <a:rPr lang="en-US" sz="1600" b="1" u="none" strike="noStrike" dirty="0">
                          <a:effectLst/>
                          <a:latin typeface="Franklin Gothic Book" panose="020B0503020102020204" pitchFamily="34" charset="0"/>
                        </a:rPr>
                        <a:t>% Vaccinated</a:t>
                      </a:r>
                      <a:endParaRPr lang="en-US" sz="1600" b="1" i="0" u="none" strike="noStrike" dirty="0">
                        <a:solidFill>
                          <a:srgbClr val="000000"/>
                        </a:solidFill>
                        <a:effectLst/>
                        <a:latin typeface="Franklin Gothic Book" panose="020B0503020102020204" pitchFamily="34" charset="0"/>
                      </a:endParaRPr>
                    </a:p>
                  </a:txBody>
                  <a:tcPr marL="5564" marR="5564" marT="5564" marB="0" anchor="ctr">
                    <a:solidFill>
                      <a:schemeClr val="accent1">
                        <a:lumMod val="40000"/>
                        <a:lumOff val="60000"/>
                      </a:schemeClr>
                    </a:solidFill>
                  </a:tcPr>
                </a:tc>
                <a:extLst>
                  <a:ext uri="{0D108BD9-81ED-4DB2-BD59-A6C34878D82A}">
                    <a16:rowId xmlns:a16="http://schemas.microsoft.com/office/drawing/2014/main" val="24074133"/>
                  </a:ext>
                </a:extLst>
              </a:tr>
              <a:tr h="302459">
                <a:tc>
                  <a:txBody>
                    <a:bodyPr/>
                    <a:lstStyle/>
                    <a:p>
                      <a:pPr algn="l" rtl="0" fontAlgn="b"/>
                      <a:r>
                        <a:rPr lang="en-US" sz="1400" b="0" i="0" u="none" strike="noStrike" dirty="0">
                          <a:solidFill>
                            <a:srgbClr val="032E53"/>
                          </a:solidFill>
                          <a:effectLst/>
                          <a:latin typeface="Franklin Gothic Book" panose="020B0503020102020204" pitchFamily="34" charset="0"/>
                        </a:rPr>
                        <a:t>Black Overall</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7547</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43.6%</a:t>
                      </a:r>
                    </a:p>
                  </a:txBody>
                  <a:tcPr marL="9525" marR="9525" marT="9525" marB="0" anchor="b"/>
                </a:tc>
                <a:extLst>
                  <a:ext uri="{0D108BD9-81ED-4DB2-BD59-A6C34878D82A}">
                    <a16:rowId xmlns:a16="http://schemas.microsoft.com/office/drawing/2014/main" val="1399301981"/>
                  </a:ext>
                </a:extLst>
              </a:tr>
              <a:tr h="266657">
                <a:tc>
                  <a:txBody>
                    <a:bodyPr/>
                    <a:lstStyle/>
                    <a:p>
                      <a:pPr algn="l" rtl="0" fontAlgn="b"/>
                      <a:r>
                        <a:rPr lang="en-US" sz="1400" b="0" i="0" u="none" strike="noStrike" dirty="0">
                          <a:solidFill>
                            <a:srgbClr val="032E53"/>
                          </a:solidFill>
                          <a:effectLst/>
                          <a:latin typeface="Franklin Gothic Book" panose="020B0503020102020204" pitchFamily="34" charset="0"/>
                        </a:rPr>
                        <a:t>African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1360</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55.8%</a:t>
                      </a:r>
                    </a:p>
                  </a:txBody>
                  <a:tcPr marL="9525" marR="9525" marT="9525" marB="0" anchor="b"/>
                </a:tc>
                <a:extLst>
                  <a:ext uri="{0D108BD9-81ED-4DB2-BD59-A6C34878D82A}">
                    <a16:rowId xmlns:a16="http://schemas.microsoft.com/office/drawing/2014/main" val="2154884817"/>
                  </a:ext>
                </a:extLst>
              </a:tr>
              <a:tr h="266657">
                <a:tc>
                  <a:txBody>
                    <a:bodyPr/>
                    <a:lstStyle/>
                    <a:p>
                      <a:pPr algn="l" rtl="0" fontAlgn="b"/>
                      <a:r>
                        <a:rPr lang="en-US" sz="1400" b="0" i="0" u="none" strike="noStrike" dirty="0">
                          <a:solidFill>
                            <a:srgbClr val="032E53"/>
                          </a:solidFill>
                          <a:effectLst/>
                          <a:latin typeface="Franklin Gothic Book" panose="020B0503020102020204" pitchFamily="34" charset="0"/>
                        </a:rPr>
                        <a:t>European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184</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47.3%</a:t>
                      </a:r>
                    </a:p>
                  </a:txBody>
                  <a:tcPr marL="9525" marR="9525" marT="9525" marB="0" anchor="b"/>
                </a:tc>
                <a:extLst>
                  <a:ext uri="{0D108BD9-81ED-4DB2-BD59-A6C34878D82A}">
                    <a16:rowId xmlns:a16="http://schemas.microsoft.com/office/drawing/2014/main" val="700125317"/>
                  </a:ext>
                </a:extLst>
              </a:tr>
              <a:tr h="266657">
                <a:tc>
                  <a:txBody>
                    <a:bodyPr/>
                    <a:lstStyle/>
                    <a:p>
                      <a:pPr algn="l" rtl="0" fontAlgn="b"/>
                      <a:r>
                        <a:rPr lang="en-US" sz="1400" b="0" i="0" u="none" strike="noStrike" dirty="0">
                          <a:solidFill>
                            <a:srgbClr val="032E53"/>
                          </a:solidFill>
                          <a:effectLst/>
                          <a:latin typeface="Franklin Gothic Book" panose="020B0503020102020204" pitchFamily="34" charset="0"/>
                        </a:rPr>
                        <a:t>African American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3283</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44.7%</a:t>
                      </a:r>
                    </a:p>
                  </a:txBody>
                  <a:tcPr marL="9525" marR="9525" marT="9525" marB="0" anchor="b"/>
                </a:tc>
                <a:extLst>
                  <a:ext uri="{0D108BD9-81ED-4DB2-BD59-A6C34878D82A}">
                    <a16:rowId xmlns:a16="http://schemas.microsoft.com/office/drawing/2014/main" val="2721098653"/>
                  </a:ext>
                </a:extLst>
              </a:tr>
              <a:tr h="266657">
                <a:tc>
                  <a:txBody>
                    <a:bodyPr/>
                    <a:lstStyle/>
                    <a:p>
                      <a:pPr algn="l" rtl="0" fontAlgn="b"/>
                      <a:r>
                        <a:rPr lang="en-US" sz="1400" b="0" i="0" u="none" strike="noStrike" dirty="0">
                          <a:solidFill>
                            <a:srgbClr val="032E53"/>
                          </a:solidFill>
                          <a:effectLst/>
                          <a:latin typeface="Franklin Gothic Book" panose="020B0503020102020204" pitchFamily="34" charset="0"/>
                        </a:rPr>
                        <a:t>Caribbean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474</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42.4%</a:t>
                      </a:r>
                    </a:p>
                  </a:txBody>
                  <a:tcPr marL="9525" marR="9525" marT="9525" marB="0" anchor="b"/>
                </a:tc>
                <a:extLst>
                  <a:ext uri="{0D108BD9-81ED-4DB2-BD59-A6C34878D82A}">
                    <a16:rowId xmlns:a16="http://schemas.microsoft.com/office/drawing/2014/main" val="1629502976"/>
                  </a:ext>
                </a:extLst>
              </a:tr>
              <a:tr h="266657">
                <a:tc>
                  <a:txBody>
                    <a:bodyPr/>
                    <a:lstStyle/>
                    <a:p>
                      <a:pPr algn="l" rtl="0" fontAlgn="b"/>
                      <a:r>
                        <a:rPr lang="en-US" sz="1400" b="0" i="0" u="none" strike="noStrike">
                          <a:solidFill>
                            <a:srgbClr val="032E53"/>
                          </a:solidFill>
                          <a:effectLst/>
                          <a:latin typeface="Franklin Gothic Book" panose="020B0503020102020204" pitchFamily="34" charset="0"/>
                        </a:rPr>
                        <a:t>American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560</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41.4%</a:t>
                      </a:r>
                    </a:p>
                  </a:txBody>
                  <a:tcPr marL="9525" marR="9525" marT="9525" marB="0" anchor="b"/>
                </a:tc>
                <a:extLst>
                  <a:ext uri="{0D108BD9-81ED-4DB2-BD59-A6C34878D82A}">
                    <a16:rowId xmlns:a16="http://schemas.microsoft.com/office/drawing/2014/main" val="3248856202"/>
                  </a:ext>
                </a:extLst>
              </a:tr>
              <a:tr h="266657">
                <a:tc>
                  <a:txBody>
                    <a:bodyPr/>
                    <a:lstStyle/>
                    <a:p>
                      <a:pPr algn="l" rtl="0" fontAlgn="b"/>
                      <a:r>
                        <a:rPr lang="en-US" sz="1400" b="0" i="0" u="none" strike="noStrike" dirty="0">
                          <a:solidFill>
                            <a:srgbClr val="032E53"/>
                          </a:solidFill>
                          <a:effectLst/>
                          <a:latin typeface="Franklin Gothic Book" panose="020B0503020102020204" pitchFamily="34" charset="0"/>
                        </a:rPr>
                        <a:t>White</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567</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41.3%</a:t>
                      </a:r>
                    </a:p>
                  </a:txBody>
                  <a:tcPr marL="9525" marR="9525" marT="9525" marB="0" anchor="b"/>
                </a:tc>
                <a:extLst>
                  <a:ext uri="{0D108BD9-81ED-4DB2-BD59-A6C34878D82A}">
                    <a16:rowId xmlns:a16="http://schemas.microsoft.com/office/drawing/2014/main" val="1043114575"/>
                  </a:ext>
                </a:extLst>
              </a:tr>
              <a:tr h="266657">
                <a:tc>
                  <a:txBody>
                    <a:bodyPr/>
                    <a:lstStyle/>
                    <a:p>
                      <a:pPr algn="l" rtl="0" fontAlgn="b"/>
                      <a:r>
                        <a:rPr lang="en-US" sz="1400" b="0" i="0" u="none" strike="noStrike">
                          <a:solidFill>
                            <a:srgbClr val="032E53"/>
                          </a:solidFill>
                          <a:effectLst/>
                          <a:latin typeface="Franklin Gothic Book" panose="020B0503020102020204" pitchFamily="34" charset="0"/>
                        </a:rPr>
                        <a:t>Haitian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1458</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40.7%</a:t>
                      </a:r>
                    </a:p>
                  </a:txBody>
                  <a:tcPr marL="9525" marR="9525" marT="9525" marB="0" anchor="b"/>
                </a:tc>
                <a:extLst>
                  <a:ext uri="{0D108BD9-81ED-4DB2-BD59-A6C34878D82A}">
                    <a16:rowId xmlns:a16="http://schemas.microsoft.com/office/drawing/2014/main" val="4041707417"/>
                  </a:ext>
                </a:extLst>
              </a:tr>
              <a:tr h="266657">
                <a:tc>
                  <a:txBody>
                    <a:bodyPr/>
                    <a:lstStyle/>
                    <a:p>
                      <a:pPr algn="l" rtl="0" fontAlgn="b"/>
                      <a:r>
                        <a:rPr lang="en-US" sz="1400" b="0" i="0" u="none" strike="noStrike" dirty="0">
                          <a:solidFill>
                            <a:srgbClr val="032E53"/>
                          </a:solidFill>
                          <a:effectLst/>
                          <a:latin typeface="Franklin Gothic Book" panose="020B0503020102020204" pitchFamily="34" charset="0"/>
                        </a:rPr>
                        <a:t>Hispanic/Latina/Black</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240</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38.3%</a:t>
                      </a:r>
                    </a:p>
                  </a:txBody>
                  <a:tcPr marL="9525" marR="9525" marT="9525" marB="0" anchor="b"/>
                </a:tc>
                <a:extLst>
                  <a:ext uri="{0D108BD9-81ED-4DB2-BD59-A6C34878D82A}">
                    <a16:rowId xmlns:a16="http://schemas.microsoft.com/office/drawing/2014/main" val="3607169872"/>
                  </a:ext>
                </a:extLst>
              </a:tr>
              <a:tr h="266657">
                <a:tc>
                  <a:txBody>
                    <a:bodyPr/>
                    <a:lstStyle/>
                    <a:p>
                      <a:pPr algn="l" rtl="0" fontAlgn="b"/>
                      <a:r>
                        <a:rPr lang="en-US" sz="1400" b="0" i="0" u="none" strike="noStrike">
                          <a:solidFill>
                            <a:srgbClr val="032E53"/>
                          </a:solidFill>
                          <a:effectLst/>
                          <a:latin typeface="Franklin Gothic Book" panose="020B0503020102020204" pitchFamily="34" charset="0"/>
                        </a:rPr>
                        <a:t>Puerto Rican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246</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37.4%</a:t>
                      </a:r>
                    </a:p>
                  </a:txBody>
                  <a:tcPr marL="9525" marR="9525" marT="9525" marB="0" anchor="b"/>
                </a:tc>
                <a:extLst>
                  <a:ext uri="{0D108BD9-81ED-4DB2-BD59-A6C34878D82A}">
                    <a16:rowId xmlns:a16="http://schemas.microsoft.com/office/drawing/2014/main" val="2072069397"/>
                  </a:ext>
                </a:extLst>
              </a:tr>
              <a:tr h="266657">
                <a:tc>
                  <a:txBody>
                    <a:bodyPr/>
                    <a:lstStyle/>
                    <a:p>
                      <a:pPr algn="l" rtl="0" fontAlgn="b"/>
                      <a:r>
                        <a:rPr lang="en-US" sz="1400" b="0" i="0" u="none" strike="noStrike">
                          <a:solidFill>
                            <a:srgbClr val="032E53"/>
                          </a:solidFill>
                          <a:effectLst/>
                          <a:latin typeface="Franklin Gothic Book" panose="020B0503020102020204" pitchFamily="34" charset="0"/>
                        </a:rPr>
                        <a:t>Dominican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96</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35.4%</a:t>
                      </a:r>
                    </a:p>
                  </a:txBody>
                  <a:tcPr marL="9525" marR="9525" marT="9525" marB="0" anchor="b"/>
                </a:tc>
                <a:extLst>
                  <a:ext uri="{0D108BD9-81ED-4DB2-BD59-A6C34878D82A}">
                    <a16:rowId xmlns:a16="http://schemas.microsoft.com/office/drawing/2014/main" val="1485591984"/>
                  </a:ext>
                </a:extLst>
              </a:tr>
              <a:tr h="266657">
                <a:tc>
                  <a:txBody>
                    <a:bodyPr/>
                    <a:lstStyle/>
                    <a:p>
                      <a:pPr algn="l" rtl="0" fontAlgn="b"/>
                      <a:r>
                        <a:rPr lang="en-US" sz="1400" b="0" i="0" u="none" strike="noStrike">
                          <a:solidFill>
                            <a:srgbClr val="032E53"/>
                          </a:solidFill>
                          <a:effectLst/>
                          <a:latin typeface="Franklin Gothic Book" panose="020B0503020102020204" pitchFamily="34" charset="0"/>
                        </a:rPr>
                        <a:t>Portuguese</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128</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34.4%</a:t>
                      </a:r>
                    </a:p>
                  </a:txBody>
                  <a:tcPr marL="9525" marR="9525" marT="9525" marB="0" anchor="b"/>
                </a:tc>
                <a:extLst>
                  <a:ext uri="{0D108BD9-81ED-4DB2-BD59-A6C34878D82A}">
                    <a16:rowId xmlns:a16="http://schemas.microsoft.com/office/drawing/2014/main" val="1204365659"/>
                  </a:ext>
                </a:extLst>
              </a:tr>
              <a:tr h="266657">
                <a:tc>
                  <a:txBody>
                    <a:bodyPr/>
                    <a:lstStyle/>
                    <a:p>
                      <a:pPr algn="l" rtl="0" fontAlgn="b"/>
                      <a:r>
                        <a:rPr lang="en-US" sz="1400" b="0" i="0" u="none" strike="noStrike">
                          <a:solidFill>
                            <a:srgbClr val="032E53"/>
                          </a:solidFill>
                          <a:effectLst/>
                          <a:latin typeface="Franklin Gothic Book" panose="020B0503020102020204" pitchFamily="34" charset="0"/>
                        </a:rPr>
                        <a:t>Brazilian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110</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33.6%</a:t>
                      </a:r>
                    </a:p>
                  </a:txBody>
                  <a:tcPr marL="9525" marR="9525" marT="9525" marB="0" anchor="b"/>
                </a:tc>
                <a:extLst>
                  <a:ext uri="{0D108BD9-81ED-4DB2-BD59-A6C34878D82A}">
                    <a16:rowId xmlns:a16="http://schemas.microsoft.com/office/drawing/2014/main" val="228417742"/>
                  </a:ext>
                </a:extLst>
              </a:tr>
              <a:tr h="266657">
                <a:tc>
                  <a:txBody>
                    <a:bodyPr/>
                    <a:lstStyle/>
                    <a:p>
                      <a:pPr algn="l" rtl="0" fontAlgn="b"/>
                      <a:r>
                        <a:rPr lang="en-US" sz="1400" b="0" i="0" u="none" strike="noStrike" dirty="0">
                          <a:solidFill>
                            <a:srgbClr val="032E53"/>
                          </a:solidFill>
                          <a:effectLst/>
                          <a:latin typeface="Franklin Gothic Book" panose="020B0503020102020204" pitchFamily="34" charset="0"/>
                        </a:rPr>
                        <a:t>American Indian or Alaska Native</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84</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33.3%</a:t>
                      </a:r>
                    </a:p>
                  </a:txBody>
                  <a:tcPr marL="9525" marR="9525" marT="9525" marB="0" anchor="b"/>
                </a:tc>
                <a:extLst>
                  <a:ext uri="{0D108BD9-81ED-4DB2-BD59-A6C34878D82A}">
                    <a16:rowId xmlns:a16="http://schemas.microsoft.com/office/drawing/2014/main" val="1848948296"/>
                  </a:ext>
                </a:extLst>
              </a:tr>
            </a:tbl>
          </a:graphicData>
        </a:graphic>
      </p:graphicFrame>
    </p:spTree>
    <p:extLst>
      <p:ext uri="{BB962C8B-B14F-4D97-AF65-F5344CB8AC3E}">
        <p14:creationId xmlns:p14="http://schemas.microsoft.com/office/powerpoint/2010/main" val="4269139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p:nvPr>
        </p:nvSpPr>
        <p:spPr>
          <a:xfrm>
            <a:off x="12867" y="-53578"/>
            <a:ext cx="9144000" cy="994172"/>
          </a:xfrm>
        </p:spPr>
        <p:txBody>
          <a:bodyPr>
            <a:noAutofit/>
          </a:bodyPr>
          <a:lstStyle/>
          <a:p>
            <a:r>
              <a:rPr lang="en-US" sz="1800" dirty="0">
                <a:solidFill>
                  <a:schemeClr val="tx2"/>
                </a:solidFill>
                <a:latin typeface="Franklin Gothic Demi" panose="020B0703020102020204" pitchFamily="34" charset="0"/>
              </a:rPr>
              <a:t>Appendix A.5. Among those self-identified as </a:t>
            </a:r>
            <a:r>
              <a:rPr lang="en-US" sz="1800" b="1" dirty="0">
                <a:solidFill>
                  <a:schemeClr val="tx2"/>
                </a:solidFill>
                <a:latin typeface="Franklin Gothic Demi" panose="020B0703020102020204" pitchFamily="34" charset="0"/>
              </a:rPr>
              <a:t>White</a:t>
            </a:r>
            <a:r>
              <a:rPr lang="en-US" sz="1800" dirty="0">
                <a:solidFill>
                  <a:schemeClr val="tx2"/>
                </a:solidFill>
                <a:latin typeface="Franklin Gothic Demi" panose="020B0703020102020204" pitchFamily="34" charset="0"/>
              </a:rPr>
              <a:t>, vaccination uptake* was lowest among those who also identify as </a:t>
            </a:r>
            <a:r>
              <a:rPr lang="en-US" sz="1800" b="1" dirty="0">
                <a:solidFill>
                  <a:schemeClr val="tx2"/>
                </a:solidFill>
                <a:latin typeface="Franklin Gothic Demi" panose="020B0703020102020204" pitchFamily="34" charset="0"/>
              </a:rPr>
              <a:t>African American</a:t>
            </a:r>
            <a:r>
              <a:rPr lang="en-US" sz="1800" dirty="0">
                <a:solidFill>
                  <a:schemeClr val="tx2"/>
                </a:solidFill>
                <a:latin typeface="Franklin Gothic Demi" panose="020B0703020102020204" pitchFamily="34" charset="0"/>
              </a:rPr>
              <a:t>,  </a:t>
            </a:r>
            <a:r>
              <a:rPr lang="en-US" sz="1800" b="1" dirty="0">
                <a:solidFill>
                  <a:schemeClr val="tx2"/>
                </a:solidFill>
                <a:latin typeface="Franklin Gothic Demi" panose="020B0703020102020204" pitchFamily="34" charset="0"/>
              </a:rPr>
              <a:t>American Indian/Alaska Native, or Puerto Rican</a:t>
            </a:r>
            <a:r>
              <a:rPr lang="en-US" sz="1800" dirty="0">
                <a:solidFill>
                  <a:schemeClr val="tx2"/>
                </a:solidFill>
                <a:latin typeface="Franklin Gothic Demi" panose="020B0703020102020204" pitchFamily="34" charset="0"/>
              </a:rPr>
              <a:t>.</a:t>
            </a:r>
          </a:p>
        </p:txBody>
      </p:sp>
      <p:sp>
        <p:nvSpPr>
          <p:cNvPr id="4" name="Content Placeholder 3">
            <a:extLst>
              <a:ext uri="{FF2B5EF4-FFF2-40B4-BE49-F238E27FC236}">
                <a16:creationId xmlns:a16="http://schemas.microsoft.com/office/drawing/2014/main" id="{808DDBC3-2E7B-4252-B4F1-B0C626D4EB27}"/>
              </a:ext>
            </a:extLst>
          </p:cNvPr>
          <p:cNvSpPr>
            <a:spLocks noGrp="1"/>
          </p:cNvSpPr>
          <p:nvPr>
            <p:ph idx="1"/>
          </p:nvPr>
        </p:nvSpPr>
        <p:spPr/>
        <p:txBody>
          <a:bodyPr/>
          <a:lstStyle/>
          <a:p>
            <a:endParaRPr lang="en-US"/>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325" y="4474718"/>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1" name="TextBox 1">
            <a:extLst>
              <a:ext uri="{FF2B5EF4-FFF2-40B4-BE49-F238E27FC236}">
                <a16:creationId xmlns:a16="http://schemas.microsoft.com/office/drawing/2014/main" id="{0C68F76A-8252-4682-8FDF-0C0714438746}"/>
              </a:ext>
            </a:extLst>
          </p:cNvPr>
          <p:cNvSpPr txBox="1"/>
          <p:nvPr/>
        </p:nvSpPr>
        <p:spPr>
          <a:xfrm>
            <a:off x="411456" y="1003506"/>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dirty="0">
              <a:solidFill>
                <a:schemeClr val="tx2"/>
              </a:solidFill>
              <a:latin typeface="Gill Sans Nova" panose="020B0602020104020203" pitchFamily="34" charset="0"/>
            </a:endParaRPr>
          </a:p>
        </p:txBody>
      </p:sp>
      <p:sp>
        <p:nvSpPr>
          <p:cNvPr id="37" name="TextBox 1">
            <a:extLst>
              <a:ext uri="{FF2B5EF4-FFF2-40B4-BE49-F238E27FC236}">
                <a16:creationId xmlns:a16="http://schemas.microsoft.com/office/drawing/2014/main" id="{E969082A-6C9F-4F17-ABD6-D483A21B3522}"/>
              </a:ext>
            </a:extLst>
          </p:cNvPr>
          <p:cNvSpPr txBox="1"/>
          <p:nvPr/>
        </p:nvSpPr>
        <p:spPr>
          <a:xfrm>
            <a:off x="12867" y="4812632"/>
            <a:ext cx="9066839"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800" dirty="0">
                <a:solidFill>
                  <a:schemeClr val="tx2"/>
                </a:solidFill>
                <a:latin typeface="Franklin Gothic Book" panose="020B0503020102020204" pitchFamily="34" charset="0"/>
              </a:rPr>
              <a:t>*Vaccination uptake: receipt of </a:t>
            </a:r>
            <a:r>
              <a:rPr lang="en-US" sz="800" u="sng" dirty="0">
                <a:solidFill>
                  <a:schemeClr val="tx2"/>
                </a:solidFill>
                <a:latin typeface="Franklin Gothic Book" panose="020B0503020102020204" pitchFamily="34" charset="0"/>
              </a:rPr>
              <a:t>&gt;</a:t>
            </a:r>
            <a:r>
              <a:rPr lang="en-US" sz="800" dirty="0">
                <a:solidFill>
                  <a:schemeClr val="tx2"/>
                </a:solidFill>
                <a:latin typeface="Franklin Gothic Book" panose="020B0503020102020204" pitchFamily="34" charset="0"/>
              </a:rPr>
              <a:t>1 doses of COVID-19 vaccine before, during or after pregnancy among deliveries occurring between May 1, 2021 and March 31, 2022.</a:t>
            </a:r>
            <a:endParaRPr lang="en-US" sz="800" dirty="0">
              <a:solidFill>
                <a:schemeClr val="tx2"/>
              </a:solidFill>
              <a:latin typeface="Gill Sans Nova" panose="020B0602020104020203" pitchFamily="34" charset="0"/>
            </a:endParaRPr>
          </a:p>
          <a:p>
            <a:r>
              <a:rPr lang="en-US" sz="800" dirty="0">
                <a:solidFill>
                  <a:schemeClr val="tx2"/>
                </a:solidFill>
                <a:latin typeface="Franklin Gothic Book" panose="020B0503020102020204" pitchFamily="34" charset="0"/>
              </a:rPr>
              <a:t>*Other Ethnicity includes those identifying with the following ethnicities/cultures: Albanian, Armenian, Australian, Canadian, French Canadian, Greek, Irish, Italian, Jewish, Polish and Turkish </a:t>
            </a:r>
          </a:p>
        </p:txBody>
      </p:sp>
      <p:graphicFrame>
        <p:nvGraphicFramePr>
          <p:cNvPr id="3" name="Table 2">
            <a:extLst>
              <a:ext uri="{FF2B5EF4-FFF2-40B4-BE49-F238E27FC236}">
                <a16:creationId xmlns:a16="http://schemas.microsoft.com/office/drawing/2014/main" id="{C24DAB2A-067A-448D-A0EC-EB4B17BDF5E9}"/>
              </a:ext>
            </a:extLst>
          </p:cNvPr>
          <p:cNvGraphicFramePr>
            <a:graphicFrameLocks noGrp="1"/>
          </p:cNvGraphicFramePr>
          <p:nvPr>
            <p:extLst>
              <p:ext uri="{D42A27DB-BD31-4B8C-83A1-F6EECF244321}">
                <p14:modId xmlns:p14="http://schemas.microsoft.com/office/powerpoint/2010/main" val="3736223440"/>
              </p:ext>
            </p:extLst>
          </p:nvPr>
        </p:nvGraphicFramePr>
        <p:xfrm>
          <a:off x="264246" y="891149"/>
          <a:ext cx="8641241" cy="3921477"/>
        </p:xfrm>
        <a:graphic>
          <a:graphicData uri="http://schemas.openxmlformats.org/drawingml/2006/table">
            <a:tbl>
              <a:tblPr>
                <a:tableStyleId>{5C22544A-7EE6-4342-B048-85BDC9FD1C3A}</a:tableStyleId>
              </a:tblPr>
              <a:tblGrid>
                <a:gridCol w="4354820">
                  <a:extLst>
                    <a:ext uri="{9D8B030D-6E8A-4147-A177-3AD203B41FA5}">
                      <a16:colId xmlns:a16="http://schemas.microsoft.com/office/drawing/2014/main" val="2552336408"/>
                    </a:ext>
                  </a:extLst>
                </a:gridCol>
                <a:gridCol w="1368007">
                  <a:extLst>
                    <a:ext uri="{9D8B030D-6E8A-4147-A177-3AD203B41FA5}">
                      <a16:colId xmlns:a16="http://schemas.microsoft.com/office/drawing/2014/main" val="699042395"/>
                    </a:ext>
                  </a:extLst>
                </a:gridCol>
                <a:gridCol w="2918414">
                  <a:extLst>
                    <a:ext uri="{9D8B030D-6E8A-4147-A177-3AD203B41FA5}">
                      <a16:colId xmlns:a16="http://schemas.microsoft.com/office/drawing/2014/main" val="4004471220"/>
                    </a:ext>
                  </a:extLst>
                </a:gridCol>
              </a:tblGrid>
              <a:tr h="305386">
                <a:tc>
                  <a:txBody>
                    <a:bodyPr/>
                    <a:lstStyle/>
                    <a:p>
                      <a:pPr algn="ctr" rtl="0" fontAlgn="b"/>
                      <a:r>
                        <a:rPr lang="en-US" sz="1600" b="1" i="0" u="none" strike="noStrike" dirty="0">
                          <a:solidFill>
                            <a:srgbClr val="000000"/>
                          </a:solidFill>
                          <a:effectLst/>
                          <a:latin typeface="Franklin Gothic Book" panose="020B0503020102020204" pitchFamily="34" charset="0"/>
                        </a:rPr>
                        <a:t>White</a:t>
                      </a:r>
                    </a:p>
                  </a:txBody>
                  <a:tcPr marL="9525" marR="9525" marT="9525" marB="0" anchor="b">
                    <a:solidFill>
                      <a:schemeClr val="accent1">
                        <a:lumMod val="40000"/>
                        <a:lumOff val="60000"/>
                      </a:schemeClr>
                    </a:solidFill>
                  </a:tcPr>
                </a:tc>
                <a:tc>
                  <a:txBody>
                    <a:bodyPr/>
                    <a:lstStyle/>
                    <a:p>
                      <a:pPr algn="ctr" rtl="0" fontAlgn="b"/>
                      <a:r>
                        <a:rPr lang="en-US" sz="1600" b="1" i="0" u="none" strike="noStrike" dirty="0">
                          <a:solidFill>
                            <a:srgbClr val="000000"/>
                          </a:solidFill>
                          <a:effectLst/>
                          <a:latin typeface="Franklin Gothic Book" panose="020B0503020102020204" pitchFamily="34" charset="0"/>
                        </a:rPr>
                        <a:t>N</a:t>
                      </a:r>
                    </a:p>
                  </a:txBody>
                  <a:tcPr marL="9525" marR="9525" marT="9525" marB="0" anchor="b">
                    <a:solidFill>
                      <a:schemeClr val="accent1">
                        <a:lumMod val="40000"/>
                        <a:lumOff val="60000"/>
                      </a:schemeClr>
                    </a:solidFill>
                  </a:tcPr>
                </a:tc>
                <a:tc>
                  <a:txBody>
                    <a:bodyPr/>
                    <a:lstStyle/>
                    <a:p>
                      <a:pPr algn="ctr" rtl="0" fontAlgn="b"/>
                      <a:r>
                        <a:rPr lang="en-US" sz="1600" b="1" i="0" u="none" strike="noStrike" dirty="0">
                          <a:solidFill>
                            <a:srgbClr val="000000"/>
                          </a:solidFill>
                          <a:effectLst/>
                          <a:latin typeface="Franklin Gothic Book" panose="020B0503020102020204" pitchFamily="34" charset="0"/>
                        </a:rPr>
                        <a:t>% Vaccinated</a:t>
                      </a:r>
                    </a:p>
                  </a:txBody>
                  <a:tcPr marL="9525" marR="9525" marT="9525" marB="0" anchor="b">
                    <a:solidFill>
                      <a:schemeClr val="accent1">
                        <a:lumMod val="40000"/>
                        <a:lumOff val="60000"/>
                      </a:schemeClr>
                    </a:solidFill>
                  </a:tcPr>
                </a:tc>
                <a:extLst>
                  <a:ext uri="{0D108BD9-81ED-4DB2-BD59-A6C34878D82A}">
                    <a16:rowId xmlns:a16="http://schemas.microsoft.com/office/drawing/2014/main" val="193990457"/>
                  </a:ext>
                </a:extLst>
              </a:tr>
              <a:tr h="268487">
                <a:tc>
                  <a:txBody>
                    <a:bodyPr/>
                    <a:lstStyle/>
                    <a:p>
                      <a:pPr algn="l" rtl="0" fontAlgn="b"/>
                      <a:r>
                        <a:rPr lang="en-US" sz="1400" b="0" i="0" u="none" strike="noStrike" dirty="0">
                          <a:solidFill>
                            <a:srgbClr val="032E53"/>
                          </a:solidFill>
                          <a:effectLst/>
                          <a:latin typeface="Franklin Gothic Book" panose="020B0503020102020204" pitchFamily="34" charset="0"/>
                        </a:rPr>
                        <a:t>White Overall</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39495</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56.4%</a:t>
                      </a:r>
                    </a:p>
                  </a:txBody>
                  <a:tcPr marL="9525" marR="9525" marT="9525" marB="0" anchor="b"/>
                </a:tc>
                <a:extLst>
                  <a:ext uri="{0D108BD9-81ED-4DB2-BD59-A6C34878D82A}">
                    <a16:rowId xmlns:a16="http://schemas.microsoft.com/office/drawing/2014/main" val="571524752"/>
                  </a:ext>
                </a:extLst>
              </a:tr>
              <a:tr h="278967">
                <a:tc>
                  <a:txBody>
                    <a:bodyPr/>
                    <a:lstStyle/>
                    <a:p>
                      <a:pPr algn="l" rtl="0" fontAlgn="b"/>
                      <a:r>
                        <a:rPr lang="en-US" sz="1400" b="0" i="0" u="none" strike="noStrike" dirty="0">
                          <a:solidFill>
                            <a:srgbClr val="032E53"/>
                          </a:solidFill>
                          <a:effectLst/>
                          <a:latin typeface="Franklin Gothic Book" panose="020B0503020102020204" pitchFamily="34" charset="0"/>
                        </a:rPr>
                        <a:t>European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8640</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63.2%</a:t>
                      </a:r>
                    </a:p>
                  </a:txBody>
                  <a:tcPr marL="9525" marR="9525" marT="9525" marB="0" anchor="b"/>
                </a:tc>
                <a:extLst>
                  <a:ext uri="{0D108BD9-81ED-4DB2-BD59-A6C34878D82A}">
                    <a16:rowId xmlns:a16="http://schemas.microsoft.com/office/drawing/2014/main" val="3076307044"/>
                  </a:ext>
                </a:extLst>
              </a:tr>
              <a:tr h="278967">
                <a:tc>
                  <a:txBody>
                    <a:bodyPr/>
                    <a:lstStyle/>
                    <a:p>
                      <a:pPr algn="l" rtl="0" fontAlgn="b"/>
                      <a:r>
                        <a:rPr lang="en-US" sz="1400" b="0" i="0" u="none" strike="noStrike" dirty="0">
                          <a:solidFill>
                            <a:srgbClr val="032E53"/>
                          </a:solidFill>
                          <a:effectLst/>
                          <a:latin typeface="Franklin Gothic Book" panose="020B0503020102020204" pitchFamily="34" charset="0"/>
                        </a:rPr>
                        <a:t>Other Ethnicity**</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1004</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62.2%</a:t>
                      </a:r>
                    </a:p>
                  </a:txBody>
                  <a:tcPr marL="9525" marR="9525" marT="9525" marB="0" anchor="b"/>
                </a:tc>
                <a:extLst>
                  <a:ext uri="{0D108BD9-81ED-4DB2-BD59-A6C34878D82A}">
                    <a16:rowId xmlns:a16="http://schemas.microsoft.com/office/drawing/2014/main" val="1997802490"/>
                  </a:ext>
                </a:extLst>
              </a:tr>
              <a:tr h="278967">
                <a:tc>
                  <a:txBody>
                    <a:bodyPr/>
                    <a:lstStyle/>
                    <a:p>
                      <a:pPr algn="l" rtl="0" fontAlgn="b"/>
                      <a:r>
                        <a:rPr lang="en-US" sz="1400" b="0" i="0" u="none" strike="noStrike" dirty="0">
                          <a:solidFill>
                            <a:srgbClr val="032E53"/>
                          </a:solidFill>
                          <a:effectLst/>
                          <a:latin typeface="Franklin Gothic Book" panose="020B0503020102020204" pitchFamily="34" charset="0"/>
                        </a:rPr>
                        <a:t>Middle Eastern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907</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58.7%</a:t>
                      </a:r>
                    </a:p>
                  </a:txBody>
                  <a:tcPr marL="9525" marR="9525" marT="9525" marB="0" anchor="b"/>
                </a:tc>
                <a:extLst>
                  <a:ext uri="{0D108BD9-81ED-4DB2-BD59-A6C34878D82A}">
                    <a16:rowId xmlns:a16="http://schemas.microsoft.com/office/drawing/2014/main" val="1033765362"/>
                  </a:ext>
                </a:extLst>
              </a:tr>
              <a:tr h="278967">
                <a:tc>
                  <a:txBody>
                    <a:bodyPr/>
                    <a:lstStyle/>
                    <a:p>
                      <a:pPr algn="l" rtl="0" fontAlgn="b"/>
                      <a:r>
                        <a:rPr lang="en-US" sz="1400" b="0" i="0" u="none" strike="noStrike" dirty="0">
                          <a:solidFill>
                            <a:srgbClr val="032E53"/>
                          </a:solidFill>
                          <a:effectLst/>
                          <a:latin typeface="Franklin Gothic Book" panose="020B0503020102020204" pitchFamily="34" charset="0"/>
                        </a:rPr>
                        <a:t>American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28808</a:t>
                      </a:r>
                    </a:p>
                  </a:txBody>
                  <a:tcPr marL="95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57.9%</a:t>
                      </a:r>
                    </a:p>
                  </a:txBody>
                  <a:tcPr marL="9525" marR="9525" marT="9525" marB="0" anchor="b"/>
                </a:tc>
                <a:extLst>
                  <a:ext uri="{0D108BD9-81ED-4DB2-BD59-A6C34878D82A}">
                    <a16:rowId xmlns:a16="http://schemas.microsoft.com/office/drawing/2014/main" val="1640092465"/>
                  </a:ext>
                </a:extLst>
              </a:tr>
              <a:tr h="278967">
                <a:tc>
                  <a:txBody>
                    <a:bodyPr/>
                    <a:lstStyle/>
                    <a:p>
                      <a:pPr algn="l" rtl="0" fontAlgn="b"/>
                      <a:r>
                        <a:rPr lang="en-US" sz="1400" b="0" i="0" u="none" strike="noStrike" dirty="0">
                          <a:solidFill>
                            <a:srgbClr val="032E53"/>
                          </a:solidFill>
                          <a:effectLst/>
                          <a:latin typeface="Franklin Gothic Book" panose="020B0503020102020204" pitchFamily="34" charset="0"/>
                        </a:rPr>
                        <a:t>Refused Ethnicity</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251</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57.4%</a:t>
                      </a:r>
                    </a:p>
                  </a:txBody>
                  <a:tcPr marL="9525" marR="9525" marT="9525" marB="0" anchor="b"/>
                </a:tc>
                <a:extLst>
                  <a:ext uri="{0D108BD9-81ED-4DB2-BD59-A6C34878D82A}">
                    <a16:rowId xmlns:a16="http://schemas.microsoft.com/office/drawing/2014/main" val="3946600682"/>
                  </a:ext>
                </a:extLst>
              </a:tr>
              <a:tr h="278967">
                <a:tc>
                  <a:txBody>
                    <a:bodyPr/>
                    <a:lstStyle/>
                    <a:p>
                      <a:pPr algn="l" rtl="0" fontAlgn="b"/>
                      <a:r>
                        <a:rPr lang="en-US" sz="1400" b="0" i="0" u="none" strike="noStrike">
                          <a:solidFill>
                            <a:srgbClr val="032E53"/>
                          </a:solidFill>
                          <a:effectLst/>
                          <a:latin typeface="Franklin Gothic Book" panose="020B0503020102020204" pitchFamily="34" charset="0"/>
                        </a:rPr>
                        <a:t>African</a:t>
                      </a:r>
                    </a:p>
                  </a:txBody>
                  <a:tcPr marL="4286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255</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56.1%</a:t>
                      </a:r>
                    </a:p>
                  </a:txBody>
                  <a:tcPr marL="9525" marR="9525" marT="9525" marB="0" anchor="b"/>
                </a:tc>
                <a:extLst>
                  <a:ext uri="{0D108BD9-81ED-4DB2-BD59-A6C34878D82A}">
                    <a16:rowId xmlns:a16="http://schemas.microsoft.com/office/drawing/2014/main" val="2286978683"/>
                  </a:ext>
                </a:extLst>
              </a:tr>
              <a:tr h="278967">
                <a:tc>
                  <a:txBody>
                    <a:bodyPr/>
                    <a:lstStyle/>
                    <a:p>
                      <a:pPr algn="l" rtl="0" fontAlgn="b"/>
                      <a:r>
                        <a:rPr lang="en-US" sz="1400" b="0" i="0" u="none" strike="noStrike" dirty="0">
                          <a:solidFill>
                            <a:srgbClr val="032E53"/>
                          </a:solidFill>
                          <a:effectLst/>
                          <a:latin typeface="Franklin Gothic Book" panose="020B0503020102020204" pitchFamily="34" charset="0"/>
                        </a:rPr>
                        <a:t>Asian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197</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53.8%</a:t>
                      </a:r>
                    </a:p>
                  </a:txBody>
                  <a:tcPr marL="9525" marR="9525" marT="9525" marB="0" anchor="b"/>
                </a:tc>
                <a:extLst>
                  <a:ext uri="{0D108BD9-81ED-4DB2-BD59-A6C34878D82A}">
                    <a16:rowId xmlns:a16="http://schemas.microsoft.com/office/drawing/2014/main" val="858680782"/>
                  </a:ext>
                </a:extLst>
              </a:tr>
              <a:tr h="278967">
                <a:tc>
                  <a:txBody>
                    <a:bodyPr/>
                    <a:lstStyle/>
                    <a:p>
                      <a:pPr algn="l" rtl="0" fontAlgn="b"/>
                      <a:r>
                        <a:rPr lang="en-US" sz="1400" b="0" i="0" u="none" strike="noStrike">
                          <a:solidFill>
                            <a:srgbClr val="032E53"/>
                          </a:solidFill>
                          <a:effectLst/>
                          <a:latin typeface="Franklin Gothic Book" panose="020B0503020102020204" pitchFamily="34" charset="0"/>
                        </a:rPr>
                        <a:t>Russian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575</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50.4%</a:t>
                      </a:r>
                    </a:p>
                  </a:txBody>
                  <a:tcPr marL="9525" marR="9525" marT="9525" marB="0" anchor="b"/>
                </a:tc>
                <a:extLst>
                  <a:ext uri="{0D108BD9-81ED-4DB2-BD59-A6C34878D82A}">
                    <a16:rowId xmlns:a16="http://schemas.microsoft.com/office/drawing/2014/main" val="3243838227"/>
                  </a:ext>
                </a:extLst>
              </a:tr>
              <a:tr h="278967">
                <a:tc>
                  <a:txBody>
                    <a:bodyPr/>
                    <a:lstStyle/>
                    <a:p>
                      <a:pPr algn="l" rtl="0" fontAlgn="b"/>
                      <a:r>
                        <a:rPr lang="en-US" sz="1400" b="0" i="0" u="none" strike="noStrike">
                          <a:solidFill>
                            <a:srgbClr val="032E53"/>
                          </a:solidFill>
                          <a:effectLst/>
                          <a:latin typeface="Franklin Gothic Book" panose="020B0503020102020204" pitchFamily="34" charset="0"/>
                        </a:rPr>
                        <a:t>Portuguese</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1692</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47.6%</a:t>
                      </a:r>
                    </a:p>
                  </a:txBody>
                  <a:tcPr marL="9525" marR="9525" marT="9525" marB="0" anchor="b"/>
                </a:tc>
                <a:extLst>
                  <a:ext uri="{0D108BD9-81ED-4DB2-BD59-A6C34878D82A}">
                    <a16:rowId xmlns:a16="http://schemas.microsoft.com/office/drawing/2014/main" val="4170752645"/>
                  </a:ext>
                </a:extLst>
              </a:tr>
              <a:tr h="278967">
                <a:tc>
                  <a:txBody>
                    <a:bodyPr/>
                    <a:lstStyle/>
                    <a:p>
                      <a:pPr algn="l" rtl="0" fontAlgn="b"/>
                      <a:r>
                        <a:rPr lang="en-US" sz="1400" b="0" i="0" u="none" strike="noStrike">
                          <a:solidFill>
                            <a:srgbClr val="032E53"/>
                          </a:solidFill>
                          <a:effectLst/>
                          <a:latin typeface="Franklin Gothic Book" panose="020B0503020102020204" pitchFamily="34" charset="0"/>
                        </a:rPr>
                        <a:t>African American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415</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44.1%</a:t>
                      </a:r>
                    </a:p>
                  </a:txBody>
                  <a:tcPr marL="9525" marR="9525" marT="9525" marB="0" anchor="b"/>
                </a:tc>
                <a:extLst>
                  <a:ext uri="{0D108BD9-81ED-4DB2-BD59-A6C34878D82A}">
                    <a16:rowId xmlns:a16="http://schemas.microsoft.com/office/drawing/2014/main" val="4053141572"/>
                  </a:ext>
                </a:extLst>
              </a:tr>
              <a:tr h="278967">
                <a:tc>
                  <a:txBody>
                    <a:bodyPr/>
                    <a:lstStyle/>
                    <a:p>
                      <a:pPr algn="l" rtl="0" fontAlgn="b"/>
                      <a:r>
                        <a:rPr lang="en-US" sz="1400" b="0" i="0" u="none" strike="noStrike">
                          <a:solidFill>
                            <a:srgbClr val="032E53"/>
                          </a:solidFill>
                          <a:effectLst/>
                          <a:latin typeface="Franklin Gothic Book" panose="020B0503020102020204" pitchFamily="34" charset="0"/>
                        </a:rPr>
                        <a:t>American Indian or Alaska Native</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173</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41.6%</a:t>
                      </a:r>
                    </a:p>
                  </a:txBody>
                  <a:tcPr marL="9525" marR="9525" marT="9525" marB="0" anchor="b"/>
                </a:tc>
                <a:extLst>
                  <a:ext uri="{0D108BD9-81ED-4DB2-BD59-A6C34878D82A}">
                    <a16:rowId xmlns:a16="http://schemas.microsoft.com/office/drawing/2014/main" val="1902687073"/>
                  </a:ext>
                </a:extLst>
              </a:tr>
              <a:tr h="278967">
                <a:tc>
                  <a:txBody>
                    <a:bodyPr/>
                    <a:lstStyle/>
                    <a:p>
                      <a:pPr algn="l" rtl="0" fontAlgn="b"/>
                      <a:r>
                        <a:rPr lang="en-US" sz="1400" b="0" i="0" u="none" strike="noStrike" dirty="0">
                          <a:solidFill>
                            <a:srgbClr val="032E53"/>
                          </a:solidFill>
                          <a:effectLst/>
                          <a:latin typeface="Franklin Gothic Book" panose="020B0503020102020204" pitchFamily="34" charset="0"/>
                        </a:rPr>
                        <a:t>Puerto Rican</a:t>
                      </a:r>
                    </a:p>
                  </a:txBody>
                  <a:tcPr marL="428625" marR="9525" marT="9525" marB="0" anchor="b"/>
                </a:tc>
                <a:tc>
                  <a:txBody>
                    <a:bodyPr/>
                    <a:lstStyle/>
                    <a:p>
                      <a:pPr algn="ctr" rtl="0" fontAlgn="b"/>
                      <a:r>
                        <a:rPr lang="en-US" sz="1400" b="0" i="0" u="none" strike="noStrike">
                          <a:solidFill>
                            <a:srgbClr val="032E53"/>
                          </a:solidFill>
                          <a:effectLst/>
                          <a:latin typeface="Franklin Gothic Book" panose="020B0503020102020204" pitchFamily="34" charset="0"/>
                        </a:rPr>
                        <a:t>284</a:t>
                      </a:r>
                    </a:p>
                  </a:txBody>
                  <a:tcPr marL="9525" marR="9525" marT="9525" marB="0" anchor="b"/>
                </a:tc>
                <a:tc>
                  <a:txBody>
                    <a:bodyPr/>
                    <a:lstStyle/>
                    <a:p>
                      <a:pPr algn="ctr" rtl="0" fontAlgn="b"/>
                      <a:r>
                        <a:rPr lang="en-US" sz="1400" b="0" i="0" u="none" strike="noStrike" dirty="0">
                          <a:solidFill>
                            <a:srgbClr val="032E53"/>
                          </a:solidFill>
                          <a:effectLst/>
                          <a:latin typeface="Franklin Gothic Book" panose="020B0503020102020204" pitchFamily="34" charset="0"/>
                        </a:rPr>
                        <a:t>40.1%</a:t>
                      </a:r>
                    </a:p>
                  </a:txBody>
                  <a:tcPr marL="9525" marR="9525" marT="9525" marB="0" anchor="b"/>
                </a:tc>
                <a:extLst>
                  <a:ext uri="{0D108BD9-81ED-4DB2-BD59-A6C34878D82A}">
                    <a16:rowId xmlns:a16="http://schemas.microsoft.com/office/drawing/2014/main" val="2065400300"/>
                  </a:ext>
                </a:extLst>
              </a:tr>
            </a:tbl>
          </a:graphicData>
        </a:graphic>
      </p:graphicFrame>
    </p:spTree>
    <p:extLst>
      <p:ext uri="{BB962C8B-B14F-4D97-AF65-F5344CB8AC3E}">
        <p14:creationId xmlns:p14="http://schemas.microsoft.com/office/powerpoint/2010/main" val="1177083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DB894-8173-4D55-91D2-2C529E10624C}"/>
              </a:ext>
            </a:extLst>
          </p:cNvPr>
          <p:cNvSpPr>
            <a:spLocks noGrp="1"/>
          </p:cNvSpPr>
          <p:nvPr>
            <p:ph type="title" idx="4294967295"/>
          </p:nvPr>
        </p:nvSpPr>
        <p:spPr>
          <a:xfrm>
            <a:off x="0" y="88400"/>
            <a:ext cx="9144000" cy="820738"/>
          </a:xfrm>
        </p:spPr>
        <p:txBody>
          <a:bodyPr>
            <a:noAutofit/>
          </a:bodyPr>
          <a:lstStyle/>
          <a:p>
            <a:r>
              <a:rPr lang="en-US" sz="1800" dirty="0">
                <a:solidFill>
                  <a:schemeClr val="tx2"/>
                </a:solidFill>
                <a:latin typeface="Franklin Gothic Demi" panose="020B0703020102020204" pitchFamily="34" charset="0"/>
              </a:rPr>
              <a:t>Appendix A.6. Among those who self-identified as belonging to</a:t>
            </a:r>
            <a:r>
              <a:rPr lang="en-US" sz="1800" b="1" dirty="0">
                <a:solidFill>
                  <a:schemeClr val="tx2"/>
                </a:solidFill>
                <a:latin typeface="Franklin Gothic Demi" panose="020B0703020102020204" pitchFamily="34" charset="0"/>
              </a:rPr>
              <a:t> another or unknown race/ethnicity</a:t>
            </a:r>
            <a:r>
              <a:rPr lang="en-US" sz="1800" dirty="0">
                <a:solidFill>
                  <a:schemeClr val="tx2"/>
                </a:solidFill>
                <a:latin typeface="Franklin Gothic Demi" panose="020B0703020102020204" pitchFamily="34" charset="0"/>
              </a:rPr>
              <a:t>, vaccination uptake* was lowest among those who also identify as </a:t>
            </a:r>
            <a:r>
              <a:rPr lang="en-US" sz="1800" b="1" dirty="0">
                <a:solidFill>
                  <a:schemeClr val="tx2"/>
                </a:solidFill>
                <a:latin typeface="Franklin Gothic Demi" panose="020B0703020102020204" pitchFamily="34" charset="0"/>
              </a:rPr>
              <a:t>Black, Cape Verdean, or Hispanic/Latina/Other</a:t>
            </a:r>
            <a:r>
              <a:rPr lang="en-US" sz="1800" dirty="0">
                <a:solidFill>
                  <a:schemeClr val="tx2"/>
                </a:solidFill>
                <a:latin typeface="Franklin Gothic Demi" panose="020B0703020102020204" pitchFamily="34" charset="0"/>
              </a:rPr>
              <a:t>.</a:t>
            </a:r>
          </a:p>
        </p:txBody>
      </p:sp>
      <p:sp>
        <p:nvSpPr>
          <p:cNvPr id="7" name="Title 1">
            <a:extLst>
              <a:ext uri="{FF2B5EF4-FFF2-40B4-BE49-F238E27FC236}">
                <a16:creationId xmlns:a16="http://schemas.microsoft.com/office/drawing/2014/main" id="{64A15E47-BC86-4BEB-B81C-73D201965AA2}"/>
              </a:ext>
            </a:extLst>
          </p:cNvPr>
          <p:cNvSpPr txBox="1">
            <a:spLocks/>
          </p:cNvSpPr>
          <p:nvPr/>
        </p:nvSpPr>
        <p:spPr>
          <a:xfrm>
            <a:off x="3769325" y="4474718"/>
            <a:ext cx="1748466" cy="454377"/>
          </a:xfrm>
          <a:prstGeom prst="rect">
            <a:avLst/>
          </a:prstGeom>
        </p:spPr>
        <p:txBody>
          <a:bodyPr vert="horz" lIns="68580" tIns="34290" rIns="68580" bIns="3429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200" dirty="0">
              <a:solidFill>
                <a:schemeClr val="tx2"/>
              </a:solidFill>
              <a:latin typeface="Gill Sans Nova" panose="020B0602020104020203" pitchFamily="34" charset="0"/>
            </a:endParaRPr>
          </a:p>
        </p:txBody>
      </p:sp>
      <p:sp>
        <p:nvSpPr>
          <p:cNvPr id="11" name="TextBox 1">
            <a:extLst>
              <a:ext uri="{FF2B5EF4-FFF2-40B4-BE49-F238E27FC236}">
                <a16:creationId xmlns:a16="http://schemas.microsoft.com/office/drawing/2014/main" id="{0C68F76A-8252-4682-8FDF-0C0714438746}"/>
              </a:ext>
            </a:extLst>
          </p:cNvPr>
          <p:cNvSpPr txBox="1"/>
          <p:nvPr/>
        </p:nvSpPr>
        <p:spPr>
          <a:xfrm>
            <a:off x="411456" y="1003506"/>
            <a:ext cx="748714" cy="45438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sz="1200" dirty="0">
              <a:solidFill>
                <a:schemeClr val="tx2"/>
              </a:solidFill>
              <a:latin typeface="Gill Sans Nova" panose="020B0602020104020203" pitchFamily="34" charset="0"/>
            </a:endParaRPr>
          </a:p>
        </p:txBody>
      </p:sp>
      <p:graphicFrame>
        <p:nvGraphicFramePr>
          <p:cNvPr id="4" name="Table 3">
            <a:extLst>
              <a:ext uri="{FF2B5EF4-FFF2-40B4-BE49-F238E27FC236}">
                <a16:creationId xmlns:a16="http://schemas.microsoft.com/office/drawing/2014/main" id="{24D53DFE-C144-433E-AE03-F9EE1DDB1C9B}"/>
              </a:ext>
            </a:extLst>
          </p:cNvPr>
          <p:cNvGraphicFramePr>
            <a:graphicFrameLocks noGrp="1"/>
          </p:cNvGraphicFramePr>
          <p:nvPr>
            <p:extLst>
              <p:ext uri="{D42A27DB-BD31-4B8C-83A1-F6EECF244321}">
                <p14:modId xmlns:p14="http://schemas.microsoft.com/office/powerpoint/2010/main" val="2380884418"/>
              </p:ext>
            </p:extLst>
          </p:nvPr>
        </p:nvGraphicFramePr>
        <p:xfrm>
          <a:off x="411456" y="940593"/>
          <a:ext cx="8321089" cy="3988505"/>
        </p:xfrm>
        <a:graphic>
          <a:graphicData uri="http://schemas.openxmlformats.org/drawingml/2006/table">
            <a:tbl>
              <a:tblPr>
                <a:tableStyleId>{5C22544A-7EE6-4342-B048-85BDC9FD1C3A}</a:tableStyleId>
              </a:tblPr>
              <a:tblGrid>
                <a:gridCol w="5455944">
                  <a:extLst>
                    <a:ext uri="{9D8B030D-6E8A-4147-A177-3AD203B41FA5}">
                      <a16:colId xmlns:a16="http://schemas.microsoft.com/office/drawing/2014/main" val="55616255"/>
                    </a:ext>
                  </a:extLst>
                </a:gridCol>
                <a:gridCol w="1078065">
                  <a:extLst>
                    <a:ext uri="{9D8B030D-6E8A-4147-A177-3AD203B41FA5}">
                      <a16:colId xmlns:a16="http://schemas.microsoft.com/office/drawing/2014/main" val="655724655"/>
                    </a:ext>
                  </a:extLst>
                </a:gridCol>
                <a:gridCol w="1787080">
                  <a:extLst>
                    <a:ext uri="{9D8B030D-6E8A-4147-A177-3AD203B41FA5}">
                      <a16:colId xmlns:a16="http://schemas.microsoft.com/office/drawing/2014/main" val="1417487826"/>
                    </a:ext>
                  </a:extLst>
                </a:gridCol>
              </a:tblGrid>
              <a:tr h="452528">
                <a:tc>
                  <a:txBody>
                    <a:bodyPr/>
                    <a:lstStyle/>
                    <a:p>
                      <a:pPr algn="ctr" rtl="0" fontAlgn="b"/>
                      <a:r>
                        <a:rPr lang="en-US" sz="1600" b="1" u="none" strike="noStrike" dirty="0">
                          <a:effectLst/>
                          <a:latin typeface="Franklin Gothic Book" panose="020B0503020102020204" pitchFamily="34" charset="0"/>
                        </a:rPr>
                        <a:t>Other/Unknown Race/Ethnicity</a:t>
                      </a:r>
                      <a:endParaRPr lang="en-US" sz="1600" b="1" i="0" u="none" strike="noStrike" dirty="0">
                        <a:solidFill>
                          <a:srgbClr val="000000"/>
                        </a:solidFill>
                        <a:effectLst/>
                        <a:latin typeface="Franklin Gothic Book" panose="020B0503020102020204" pitchFamily="34" charset="0"/>
                      </a:endParaRPr>
                    </a:p>
                  </a:txBody>
                  <a:tcPr marL="4178" marR="4178" marT="4178" marB="0" anchor="ctr">
                    <a:solidFill>
                      <a:schemeClr val="accent1">
                        <a:lumMod val="40000"/>
                        <a:lumOff val="60000"/>
                      </a:schemeClr>
                    </a:solidFill>
                  </a:tcPr>
                </a:tc>
                <a:tc>
                  <a:txBody>
                    <a:bodyPr/>
                    <a:lstStyle/>
                    <a:p>
                      <a:pPr algn="ctr" rtl="0" fontAlgn="b"/>
                      <a:r>
                        <a:rPr lang="en-US" sz="1600" b="1" u="none" strike="noStrike" dirty="0">
                          <a:effectLst/>
                          <a:latin typeface="Franklin Gothic Book" panose="020B0503020102020204" pitchFamily="34" charset="0"/>
                        </a:rPr>
                        <a:t>N</a:t>
                      </a:r>
                      <a:endParaRPr lang="en-US" sz="1600" b="1" i="0" u="none" strike="noStrike" dirty="0">
                        <a:solidFill>
                          <a:srgbClr val="000000"/>
                        </a:solidFill>
                        <a:effectLst/>
                        <a:latin typeface="Franklin Gothic Book" panose="020B0503020102020204" pitchFamily="34" charset="0"/>
                      </a:endParaRPr>
                    </a:p>
                  </a:txBody>
                  <a:tcPr marL="4178" marR="4178" marT="4178" marB="0" anchor="ctr">
                    <a:solidFill>
                      <a:schemeClr val="accent1">
                        <a:lumMod val="40000"/>
                        <a:lumOff val="60000"/>
                      </a:schemeClr>
                    </a:solidFill>
                  </a:tcPr>
                </a:tc>
                <a:tc>
                  <a:txBody>
                    <a:bodyPr/>
                    <a:lstStyle/>
                    <a:p>
                      <a:pPr algn="ctr" rtl="0" fontAlgn="b"/>
                      <a:r>
                        <a:rPr lang="en-US" sz="1600" b="1" u="none" strike="noStrike" dirty="0">
                          <a:effectLst/>
                          <a:latin typeface="Franklin Gothic Book" panose="020B0503020102020204" pitchFamily="34" charset="0"/>
                        </a:rPr>
                        <a:t>% Vaccinated</a:t>
                      </a:r>
                      <a:endParaRPr lang="en-US" sz="1600" b="1" i="0" u="none" strike="noStrike" dirty="0">
                        <a:solidFill>
                          <a:srgbClr val="000000"/>
                        </a:solidFill>
                        <a:effectLst/>
                        <a:latin typeface="Franklin Gothic Book" panose="020B0503020102020204" pitchFamily="34" charset="0"/>
                      </a:endParaRPr>
                    </a:p>
                  </a:txBody>
                  <a:tcPr marL="4178" marR="4178" marT="4178" marB="0" anchor="ctr">
                    <a:solidFill>
                      <a:schemeClr val="accent1">
                        <a:lumMod val="40000"/>
                        <a:lumOff val="60000"/>
                      </a:schemeClr>
                    </a:solidFill>
                  </a:tcPr>
                </a:tc>
                <a:extLst>
                  <a:ext uri="{0D108BD9-81ED-4DB2-BD59-A6C34878D82A}">
                    <a16:rowId xmlns:a16="http://schemas.microsoft.com/office/drawing/2014/main" val="2374811334"/>
                  </a:ext>
                </a:extLst>
              </a:tr>
              <a:tr h="372525">
                <a:tc>
                  <a:txBody>
                    <a:bodyPr/>
                    <a:lstStyle/>
                    <a:p>
                      <a:pPr algn="l" rtl="0" fontAlgn="b"/>
                      <a:r>
                        <a:rPr lang="en-US" sz="1400" b="0" i="0" u="none" strike="noStrike" dirty="0">
                          <a:solidFill>
                            <a:srgbClr val="000000"/>
                          </a:solidFill>
                          <a:effectLst/>
                          <a:latin typeface="Franklin Gothic Book" panose="020B0503020102020204" pitchFamily="34" charset="0"/>
                        </a:rPr>
                        <a:t>Other/Unknown Race/Ethnicity Overall</a:t>
                      </a:r>
                    </a:p>
                  </a:txBody>
                  <a:tcPr marL="9525" marR="9525" marT="9525" marB="0" anchor="b"/>
                </a:tc>
                <a:tc>
                  <a:txBody>
                    <a:bodyPr/>
                    <a:lstStyle/>
                    <a:p>
                      <a:pPr algn="ctr" rtl="0" fontAlgn="b"/>
                      <a:r>
                        <a:rPr lang="en-US" sz="1400" b="0" i="0" u="none" strike="noStrike">
                          <a:solidFill>
                            <a:srgbClr val="000000"/>
                          </a:solidFill>
                          <a:effectLst/>
                          <a:latin typeface="Franklin Gothic Book" panose="020B0503020102020204" pitchFamily="34" charset="0"/>
                        </a:rPr>
                        <a:t>1840</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50.7%</a:t>
                      </a:r>
                    </a:p>
                  </a:txBody>
                  <a:tcPr marL="9525" marR="9525" marT="9525" marB="0" anchor="b"/>
                </a:tc>
                <a:extLst>
                  <a:ext uri="{0D108BD9-81ED-4DB2-BD59-A6C34878D82A}">
                    <a16:rowId xmlns:a16="http://schemas.microsoft.com/office/drawing/2014/main" val="362169703"/>
                  </a:ext>
                </a:extLst>
              </a:tr>
              <a:tr h="263621">
                <a:tc>
                  <a:txBody>
                    <a:bodyPr/>
                    <a:lstStyle/>
                    <a:p>
                      <a:pPr algn="l" rtl="0" fontAlgn="b"/>
                      <a:r>
                        <a:rPr lang="en-US" sz="1400" b="0" i="0" u="none" strike="noStrike" dirty="0">
                          <a:solidFill>
                            <a:srgbClr val="000000"/>
                          </a:solidFill>
                          <a:effectLst/>
                          <a:latin typeface="Franklin Gothic Book" panose="020B0503020102020204" pitchFamily="34" charset="0"/>
                        </a:rPr>
                        <a:t>European</a:t>
                      </a:r>
                    </a:p>
                  </a:txBody>
                  <a:tcPr marL="428625" marR="9525" marT="9525" marB="0" anchor="b"/>
                </a:tc>
                <a:tc>
                  <a:txBody>
                    <a:bodyPr/>
                    <a:lstStyle/>
                    <a:p>
                      <a:pPr algn="ctr" rtl="0" fontAlgn="b"/>
                      <a:r>
                        <a:rPr lang="en-US" sz="1400" b="0" i="0" u="none" strike="noStrike">
                          <a:solidFill>
                            <a:srgbClr val="000000"/>
                          </a:solidFill>
                          <a:effectLst/>
                          <a:latin typeface="Franklin Gothic Book" panose="020B0503020102020204" pitchFamily="34" charset="0"/>
                        </a:rPr>
                        <a:t>344</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66.6%</a:t>
                      </a:r>
                    </a:p>
                  </a:txBody>
                  <a:tcPr marL="9525" marR="9525" marT="9525" marB="0" anchor="b"/>
                </a:tc>
                <a:extLst>
                  <a:ext uri="{0D108BD9-81ED-4DB2-BD59-A6C34878D82A}">
                    <a16:rowId xmlns:a16="http://schemas.microsoft.com/office/drawing/2014/main" val="1906226737"/>
                  </a:ext>
                </a:extLst>
              </a:tr>
              <a:tr h="263621">
                <a:tc>
                  <a:txBody>
                    <a:bodyPr/>
                    <a:lstStyle/>
                    <a:p>
                      <a:pPr algn="l" rtl="0" fontAlgn="b"/>
                      <a:r>
                        <a:rPr lang="en-US" sz="1400" b="0" i="0" u="none" strike="noStrike" dirty="0">
                          <a:solidFill>
                            <a:srgbClr val="000000"/>
                          </a:solidFill>
                          <a:effectLst/>
                          <a:latin typeface="Franklin Gothic Book" panose="020B0503020102020204" pitchFamily="34" charset="0"/>
                        </a:rPr>
                        <a:t>American</a:t>
                      </a:r>
                    </a:p>
                  </a:txBody>
                  <a:tcPr marL="428625" marR="9525" marT="9525" marB="0" anchor="b"/>
                </a:tc>
                <a:tc>
                  <a:txBody>
                    <a:bodyPr/>
                    <a:lstStyle/>
                    <a:p>
                      <a:pPr algn="ctr" rtl="0" fontAlgn="b"/>
                      <a:r>
                        <a:rPr lang="en-US" sz="1400" b="0" i="0" u="none" strike="noStrike">
                          <a:solidFill>
                            <a:srgbClr val="000000"/>
                          </a:solidFill>
                          <a:effectLst/>
                          <a:latin typeface="Franklin Gothic Book" panose="020B0503020102020204" pitchFamily="34" charset="0"/>
                        </a:rPr>
                        <a:t>372</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61.8%</a:t>
                      </a:r>
                    </a:p>
                  </a:txBody>
                  <a:tcPr marL="9525" marR="9525" marT="9525" marB="0" anchor="b"/>
                </a:tc>
                <a:extLst>
                  <a:ext uri="{0D108BD9-81ED-4DB2-BD59-A6C34878D82A}">
                    <a16:rowId xmlns:a16="http://schemas.microsoft.com/office/drawing/2014/main" val="1611868301"/>
                  </a:ext>
                </a:extLst>
              </a:tr>
              <a:tr h="263621">
                <a:tc>
                  <a:txBody>
                    <a:bodyPr/>
                    <a:lstStyle/>
                    <a:p>
                      <a:pPr algn="l" rtl="0" fontAlgn="b"/>
                      <a:r>
                        <a:rPr lang="en-US" sz="1400" b="0" i="0" u="none" strike="noStrike" dirty="0">
                          <a:solidFill>
                            <a:srgbClr val="000000"/>
                          </a:solidFill>
                          <a:effectLst/>
                          <a:latin typeface="Franklin Gothic Book" panose="020B0503020102020204" pitchFamily="34" charset="0"/>
                        </a:rPr>
                        <a:t>White</a:t>
                      </a:r>
                    </a:p>
                  </a:txBody>
                  <a:tcPr marL="428625" marR="9525" marT="9525" marB="0" anchor="b"/>
                </a:tc>
                <a:tc>
                  <a:txBody>
                    <a:bodyPr/>
                    <a:lstStyle/>
                    <a:p>
                      <a:pPr algn="ctr" rtl="0" fontAlgn="b"/>
                      <a:r>
                        <a:rPr lang="en-US" sz="1400" b="0" i="0" u="none" strike="noStrike">
                          <a:solidFill>
                            <a:srgbClr val="000000"/>
                          </a:solidFill>
                          <a:effectLst/>
                          <a:latin typeface="Franklin Gothic Book" panose="020B0503020102020204" pitchFamily="34" charset="0"/>
                        </a:rPr>
                        <a:t>1056</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61.4%</a:t>
                      </a:r>
                    </a:p>
                  </a:txBody>
                  <a:tcPr marL="9525" marR="9525" marT="9525" marB="0" anchor="b"/>
                </a:tc>
                <a:extLst>
                  <a:ext uri="{0D108BD9-81ED-4DB2-BD59-A6C34878D82A}">
                    <a16:rowId xmlns:a16="http://schemas.microsoft.com/office/drawing/2014/main" val="4217449769"/>
                  </a:ext>
                </a:extLst>
              </a:tr>
              <a:tr h="263621">
                <a:tc>
                  <a:txBody>
                    <a:bodyPr/>
                    <a:lstStyle/>
                    <a:p>
                      <a:pPr algn="l" rtl="0" fontAlgn="b"/>
                      <a:r>
                        <a:rPr lang="en-US" sz="1400" b="0" i="0" u="none" strike="noStrike" dirty="0">
                          <a:solidFill>
                            <a:srgbClr val="000000"/>
                          </a:solidFill>
                          <a:effectLst/>
                          <a:latin typeface="Franklin Gothic Book" panose="020B0503020102020204" pitchFamily="34" charset="0"/>
                        </a:rPr>
                        <a:t>Middle Eastern</a:t>
                      </a:r>
                    </a:p>
                  </a:txBody>
                  <a:tcPr marL="428625" marR="9525" marT="9525" marB="0" anchor="b"/>
                </a:tc>
                <a:tc>
                  <a:txBody>
                    <a:bodyPr/>
                    <a:lstStyle/>
                    <a:p>
                      <a:pPr algn="ctr" rtl="0" fontAlgn="b"/>
                      <a:r>
                        <a:rPr lang="en-US" sz="1400" b="0" i="0" u="none" strike="noStrike">
                          <a:solidFill>
                            <a:srgbClr val="000000"/>
                          </a:solidFill>
                          <a:effectLst/>
                          <a:latin typeface="Franklin Gothic Book" panose="020B0503020102020204" pitchFamily="34" charset="0"/>
                        </a:rPr>
                        <a:t>122</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58.2%</a:t>
                      </a:r>
                    </a:p>
                  </a:txBody>
                  <a:tcPr marL="9525" marR="9525" marT="9525" marB="0" anchor="b"/>
                </a:tc>
                <a:extLst>
                  <a:ext uri="{0D108BD9-81ED-4DB2-BD59-A6C34878D82A}">
                    <a16:rowId xmlns:a16="http://schemas.microsoft.com/office/drawing/2014/main" val="729669805"/>
                  </a:ext>
                </a:extLst>
              </a:tr>
              <a:tr h="263621">
                <a:tc>
                  <a:txBody>
                    <a:bodyPr/>
                    <a:lstStyle/>
                    <a:p>
                      <a:pPr algn="l" rtl="0" fontAlgn="b"/>
                      <a:r>
                        <a:rPr lang="en-US" sz="1400" b="0" i="0" u="none" strike="noStrike" dirty="0">
                          <a:solidFill>
                            <a:srgbClr val="000000"/>
                          </a:solidFill>
                          <a:effectLst/>
                          <a:latin typeface="Franklin Gothic Book" panose="020B0503020102020204" pitchFamily="34" charset="0"/>
                        </a:rPr>
                        <a:t>Asian</a:t>
                      </a:r>
                    </a:p>
                  </a:txBody>
                  <a:tcPr marL="4286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57</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50.9%</a:t>
                      </a:r>
                    </a:p>
                  </a:txBody>
                  <a:tcPr marL="9525" marR="9525" marT="9525" marB="0" anchor="b"/>
                </a:tc>
                <a:extLst>
                  <a:ext uri="{0D108BD9-81ED-4DB2-BD59-A6C34878D82A}">
                    <a16:rowId xmlns:a16="http://schemas.microsoft.com/office/drawing/2014/main" val="1834226487"/>
                  </a:ext>
                </a:extLst>
              </a:tr>
              <a:tr h="263621">
                <a:tc>
                  <a:txBody>
                    <a:bodyPr/>
                    <a:lstStyle/>
                    <a:p>
                      <a:pPr algn="l" rtl="0" fontAlgn="b"/>
                      <a:r>
                        <a:rPr lang="en-US" sz="1400" b="0" i="0" u="none" strike="noStrike">
                          <a:solidFill>
                            <a:srgbClr val="000000"/>
                          </a:solidFill>
                          <a:effectLst/>
                          <a:latin typeface="Franklin Gothic Book" panose="020B0503020102020204" pitchFamily="34" charset="0"/>
                        </a:rPr>
                        <a:t>Portuguese</a:t>
                      </a:r>
                    </a:p>
                  </a:txBody>
                  <a:tcPr marL="428625" marR="9525" marT="9525" marB="0" anchor="b"/>
                </a:tc>
                <a:tc>
                  <a:txBody>
                    <a:bodyPr/>
                    <a:lstStyle/>
                    <a:p>
                      <a:pPr algn="ctr" rtl="0" fontAlgn="b"/>
                      <a:r>
                        <a:rPr lang="en-US" sz="1400" b="0" i="0" u="none" strike="noStrike">
                          <a:solidFill>
                            <a:srgbClr val="000000"/>
                          </a:solidFill>
                          <a:effectLst/>
                          <a:latin typeface="Franklin Gothic Book" panose="020B0503020102020204" pitchFamily="34" charset="0"/>
                        </a:rPr>
                        <a:t>124</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48.4%</a:t>
                      </a:r>
                    </a:p>
                  </a:txBody>
                  <a:tcPr marL="9525" marR="9525" marT="9525" marB="0" anchor="b"/>
                </a:tc>
                <a:extLst>
                  <a:ext uri="{0D108BD9-81ED-4DB2-BD59-A6C34878D82A}">
                    <a16:rowId xmlns:a16="http://schemas.microsoft.com/office/drawing/2014/main" val="3478827863"/>
                  </a:ext>
                </a:extLst>
              </a:tr>
              <a:tr h="263621">
                <a:tc>
                  <a:txBody>
                    <a:bodyPr/>
                    <a:lstStyle/>
                    <a:p>
                      <a:pPr algn="l" rtl="0" fontAlgn="b"/>
                      <a:r>
                        <a:rPr lang="en-US" sz="1400" b="0" i="0" u="none" strike="noStrike">
                          <a:solidFill>
                            <a:srgbClr val="000000"/>
                          </a:solidFill>
                          <a:effectLst/>
                          <a:latin typeface="Franklin Gothic Book" panose="020B0503020102020204" pitchFamily="34" charset="0"/>
                        </a:rPr>
                        <a:t>African</a:t>
                      </a:r>
                    </a:p>
                  </a:txBody>
                  <a:tcPr marL="4286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60</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46.7%</a:t>
                      </a:r>
                    </a:p>
                  </a:txBody>
                  <a:tcPr marL="9525" marR="9525" marT="9525" marB="0" anchor="b"/>
                </a:tc>
                <a:extLst>
                  <a:ext uri="{0D108BD9-81ED-4DB2-BD59-A6C34878D82A}">
                    <a16:rowId xmlns:a16="http://schemas.microsoft.com/office/drawing/2014/main" val="1299879533"/>
                  </a:ext>
                </a:extLst>
              </a:tr>
              <a:tr h="263621">
                <a:tc>
                  <a:txBody>
                    <a:bodyPr/>
                    <a:lstStyle/>
                    <a:p>
                      <a:pPr algn="l" rtl="0" fontAlgn="b"/>
                      <a:r>
                        <a:rPr lang="en-US" sz="1400" b="0" i="0" u="none" strike="noStrike">
                          <a:solidFill>
                            <a:srgbClr val="000000"/>
                          </a:solidFill>
                          <a:effectLst/>
                          <a:latin typeface="Franklin Gothic Book" panose="020B0503020102020204" pitchFamily="34" charset="0"/>
                        </a:rPr>
                        <a:t>African American</a:t>
                      </a:r>
                    </a:p>
                  </a:txBody>
                  <a:tcPr marL="428625" marR="9525" marT="9525" marB="0" anchor="b"/>
                </a:tc>
                <a:tc>
                  <a:txBody>
                    <a:bodyPr/>
                    <a:lstStyle/>
                    <a:p>
                      <a:pPr algn="ctr" rtl="0" fontAlgn="b"/>
                      <a:r>
                        <a:rPr lang="en-US" sz="1400" b="0" i="0" u="none" strike="noStrike">
                          <a:solidFill>
                            <a:srgbClr val="000000"/>
                          </a:solidFill>
                          <a:effectLst/>
                          <a:latin typeface="Franklin Gothic Book" panose="020B0503020102020204" pitchFamily="34" charset="0"/>
                        </a:rPr>
                        <a:t>57</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38.6%</a:t>
                      </a:r>
                    </a:p>
                  </a:txBody>
                  <a:tcPr marL="9525" marR="9525" marT="9525" marB="0" anchor="b"/>
                </a:tc>
                <a:extLst>
                  <a:ext uri="{0D108BD9-81ED-4DB2-BD59-A6C34878D82A}">
                    <a16:rowId xmlns:a16="http://schemas.microsoft.com/office/drawing/2014/main" val="3552248575"/>
                  </a:ext>
                </a:extLst>
              </a:tr>
              <a:tr h="263621">
                <a:tc>
                  <a:txBody>
                    <a:bodyPr/>
                    <a:lstStyle/>
                    <a:p>
                      <a:pPr algn="l" rtl="0" fontAlgn="b"/>
                      <a:r>
                        <a:rPr lang="en-US" sz="1400" b="0" i="0" u="none" strike="noStrike">
                          <a:solidFill>
                            <a:srgbClr val="000000"/>
                          </a:solidFill>
                          <a:effectLst/>
                          <a:latin typeface="Franklin Gothic Book" panose="020B0503020102020204" pitchFamily="34" charset="0"/>
                        </a:rPr>
                        <a:t>Hispanic Latina White</a:t>
                      </a:r>
                    </a:p>
                  </a:txBody>
                  <a:tcPr marL="4286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67</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37.3%</a:t>
                      </a:r>
                    </a:p>
                  </a:txBody>
                  <a:tcPr marL="9525" marR="9525" marT="9525" marB="0" anchor="b"/>
                </a:tc>
                <a:extLst>
                  <a:ext uri="{0D108BD9-81ED-4DB2-BD59-A6C34878D82A}">
                    <a16:rowId xmlns:a16="http://schemas.microsoft.com/office/drawing/2014/main" val="461934253"/>
                  </a:ext>
                </a:extLst>
              </a:tr>
              <a:tr h="263621">
                <a:tc>
                  <a:txBody>
                    <a:bodyPr/>
                    <a:lstStyle/>
                    <a:p>
                      <a:pPr algn="l" rtl="0" fontAlgn="b"/>
                      <a:r>
                        <a:rPr lang="en-US" sz="1400" b="0" i="0" u="none" strike="noStrike">
                          <a:solidFill>
                            <a:srgbClr val="000000"/>
                          </a:solidFill>
                          <a:effectLst/>
                          <a:latin typeface="Franklin Gothic Book" panose="020B0503020102020204" pitchFamily="34" charset="0"/>
                        </a:rPr>
                        <a:t>Black</a:t>
                      </a:r>
                    </a:p>
                  </a:txBody>
                  <a:tcPr marL="4286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73</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35.6%</a:t>
                      </a:r>
                    </a:p>
                  </a:txBody>
                  <a:tcPr marL="9525" marR="9525" marT="9525" marB="0" anchor="b"/>
                </a:tc>
                <a:extLst>
                  <a:ext uri="{0D108BD9-81ED-4DB2-BD59-A6C34878D82A}">
                    <a16:rowId xmlns:a16="http://schemas.microsoft.com/office/drawing/2014/main" val="179625842"/>
                  </a:ext>
                </a:extLst>
              </a:tr>
              <a:tr h="263621">
                <a:tc>
                  <a:txBody>
                    <a:bodyPr/>
                    <a:lstStyle/>
                    <a:p>
                      <a:pPr algn="l" rtl="0" fontAlgn="b"/>
                      <a:r>
                        <a:rPr lang="en-US" sz="1400" b="0" i="0" u="none" strike="noStrike">
                          <a:solidFill>
                            <a:srgbClr val="000000"/>
                          </a:solidFill>
                          <a:effectLst/>
                          <a:latin typeface="Franklin Gothic Book" panose="020B0503020102020204" pitchFamily="34" charset="0"/>
                        </a:rPr>
                        <a:t>Cape Verdean</a:t>
                      </a:r>
                    </a:p>
                  </a:txBody>
                  <a:tcPr marL="4286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91</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29.7%</a:t>
                      </a:r>
                    </a:p>
                  </a:txBody>
                  <a:tcPr marL="9525" marR="9525" marT="9525" marB="0" anchor="b"/>
                </a:tc>
                <a:extLst>
                  <a:ext uri="{0D108BD9-81ED-4DB2-BD59-A6C34878D82A}">
                    <a16:rowId xmlns:a16="http://schemas.microsoft.com/office/drawing/2014/main" val="2799206721"/>
                  </a:ext>
                </a:extLst>
              </a:tr>
              <a:tr h="263621">
                <a:tc>
                  <a:txBody>
                    <a:bodyPr/>
                    <a:lstStyle/>
                    <a:p>
                      <a:pPr algn="l" rtl="0" fontAlgn="b"/>
                      <a:r>
                        <a:rPr lang="en-US" sz="1400" b="0" i="0" u="none" strike="noStrike" dirty="0">
                          <a:solidFill>
                            <a:srgbClr val="000000"/>
                          </a:solidFill>
                          <a:effectLst/>
                          <a:latin typeface="Franklin Gothic Book" panose="020B0503020102020204" pitchFamily="34" charset="0"/>
                        </a:rPr>
                        <a:t>Hispanic/Latina/Other</a:t>
                      </a:r>
                    </a:p>
                  </a:txBody>
                  <a:tcPr marL="4286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47</a:t>
                      </a:r>
                    </a:p>
                  </a:txBody>
                  <a:tcPr marL="9525" marR="9525" marT="9525" marB="0" anchor="b"/>
                </a:tc>
                <a:tc>
                  <a:txBody>
                    <a:bodyPr/>
                    <a:lstStyle/>
                    <a:p>
                      <a:pPr algn="ctr" rtl="0" fontAlgn="b"/>
                      <a:r>
                        <a:rPr lang="en-US" sz="1400" b="0" i="0" u="none" strike="noStrike" dirty="0">
                          <a:solidFill>
                            <a:srgbClr val="000000"/>
                          </a:solidFill>
                          <a:effectLst/>
                          <a:latin typeface="Franklin Gothic Book" panose="020B0503020102020204" pitchFamily="34" charset="0"/>
                        </a:rPr>
                        <a:t>25.5%</a:t>
                      </a:r>
                    </a:p>
                  </a:txBody>
                  <a:tcPr marL="9525" marR="9525" marT="9525" marB="0" anchor="b"/>
                </a:tc>
                <a:extLst>
                  <a:ext uri="{0D108BD9-81ED-4DB2-BD59-A6C34878D82A}">
                    <a16:rowId xmlns:a16="http://schemas.microsoft.com/office/drawing/2014/main" val="2364952729"/>
                  </a:ext>
                </a:extLst>
              </a:tr>
            </a:tbl>
          </a:graphicData>
        </a:graphic>
      </p:graphicFrame>
      <p:sp>
        <p:nvSpPr>
          <p:cNvPr id="9" name="TextBox 8">
            <a:extLst>
              <a:ext uri="{FF2B5EF4-FFF2-40B4-BE49-F238E27FC236}">
                <a16:creationId xmlns:a16="http://schemas.microsoft.com/office/drawing/2014/main" id="{82A4DFE5-3DDA-43C9-AD30-D9233F95873B}"/>
              </a:ext>
            </a:extLst>
          </p:cNvPr>
          <p:cNvSpPr txBox="1"/>
          <p:nvPr/>
        </p:nvSpPr>
        <p:spPr>
          <a:xfrm>
            <a:off x="-76200" y="4934730"/>
            <a:ext cx="8486548" cy="215444"/>
          </a:xfrm>
          <a:prstGeom prst="rect">
            <a:avLst/>
          </a:prstGeom>
          <a:noFill/>
        </p:spPr>
        <p:txBody>
          <a:bodyPr wrap="square">
            <a:spAutoFit/>
          </a:bodyPr>
          <a:lstStyle/>
          <a:p>
            <a:r>
              <a:rPr lang="en-US" sz="800" dirty="0">
                <a:solidFill>
                  <a:schemeClr val="tx2"/>
                </a:solidFill>
                <a:latin typeface="Franklin Gothic Book" panose="020B0503020102020204" pitchFamily="34" charset="0"/>
              </a:rPr>
              <a:t>*Vaccination uptake: receipt of </a:t>
            </a:r>
            <a:r>
              <a:rPr lang="en-US" sz="800" u="sng" dirty="0">
                <a:solidFill>
                  <a:schemeClr val="tx2"/>
                </a:solidFill>
                <a:latin typeface="Franklin Gothic Book" panose="020B0503020102020204" pitchFamily="34" charset="0"/>
              </a:rPr>
              <a:t>&gt;</a:t>
            </a:r>
            <a:r>
              <a:rPr lang="en-US" sz="800" dirty="0">
                <a:solidFill>
                  <a:schemeClr val="tx2"/>
                </a:solidFill>
                <a:latin typeface="Franklin Gothic Book" panose="020B0503020102020204" pitchFamily="34" charset="0"/>
              </a:rPr>
              <a:t>1 doses of COVID-19 vaccine before, during or after pregnancy among deliveries occurring between May 1, 2021 and March 31, 2022.</a:t>
            </a:r>
          </a:p>
        </p:txBody>
      </p:sp>
    </p:spTree>
    <p:extLst>
      <p:ext uri="{BB962C8B-B14F-4D97-AF65-F5344CB8AC3E}">
        <p14:creationId xmlns:p14="http://schemas.microsoft.com/office/powerpoint/2010/main" val="3130840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8C34C60-677C-4CFB-86BA-CE98DCA1F6AC}"/>
              </a:ext>
            </a:extLst>
          </p:cNvPr>
          <p:cNvSpPr/>
          <p:nvPr/>
        </p:nvSpPr>
        <p:spPr>
          <a:xfrm>
            <a:off x="0" y="-17318"/>
            <a:ext cx="9144000" cy="86590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E156BF-344D-4F33-B8B8-B3CE0F681EC9}"/>
              </a:ext>
            </a:extLst>
          </p:cNvPr>
          <p:cNvSpPr>
            <a:spLocks noGrp="1"/>
          </p:cNvSpPr>
          <p:nvPr>
            <p:ph type="title"/>
          </p:nvPr>
        </p:nvSpPr>
        <p:spPr>
          <a:xfrm>
            <a:off x="533400" y="192552"/>
            <a:ext cx="5469236" cy="454377"/>
          </a:xfrm>
        </p:spPr>
        <p:txBody>
          <a:bodyPr>
            <a:noAutofit/>
          </a:bodyPr>
          <a:lstStyle/>
          <a:p>
            <a:r>
              <a:rPr lang="en-US" sz="3200" dirty="0">
                <a:solidFill>
                  <a:schemeClr val="bg2"/>
                </a:solidFill>
                <a:latin typeface="Franklin Gothic Demi" panose="020B0703020102020204" pitchFamily="34" charset="0"/>
              </a:rPr>
              <a:t>Background</a:t>
            </a:r>
          </a:p>
        </p:txBody>
      </p:sp>
      <p:sp>
        <p:nvSpPr>
          <p:cNvPr id="8" name="Title 1">
            <a:extLst>
              <a:ext uri="{FF2B5EF4-FFF2-40B4-BE49-F238E27FC236}">
                <a16:creationId xmlns:a16="http://schemas.microsoft.com/office/drawing/2014/main" id="{3ACD66A7-19E0-43D5-A793-E12344BC2F55}"/>
              </a:ext>
            </a:extLst>
          </p:cNvPr>
          <p:cNvSpPr txBox="1">
            <a:spLocks/>
          </p:cNvSpPr>
          <p:nvPr/>
        </p:nvSpPr>
        <p:spPr>
          <a:xfrm>
            <a:off x="290117" y="1276350"/>
            <a:ext cx="8191154" cy="3674598"/>
          </a:xfrm>
          <a:prstGeom prst="rect">
            <a:avLst/>
          </a:prstGeom>
        </p:spPr>
        <p:txBody>
          <a:bodyPr vert="horz" lIns="68580" tIns="34290" rIns="68580" bIns="3429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endParaRPr lang="en-US" sz="1500" dirty="0">
              <a:solidFill>
                <a:schemeClr val="tx2"/>
              </a:solidFill>
              <a:latin typeface="Century Gothic" panose="020B0502020202020204" pitchFamily="34" charset="0"/>
            </a:endParaRPr>
          </a:p>
          <a:p>
            <a:pPr marL="342900" indent="-342900">
              <a:lnSpc>
                <a:spcPct val="100000"/>
              </a:lnSpc>
              <a:buFont typeface="Arial" panose="020B0604020202020204" pitchFamily="34" charset="0"/>
              <a:buChar char="•"/>
            </a:pPr>
            <a:r>
              <a:rPr lang="en-US" sz="2800" dirty="0">
                <a:solidFill>
                  <a:srgbClr val="032E53"/>
                </a:solidFill>
                <a:latin typeface="Franklin Gothic Book" panose="020B0503020102020204" pitchFamily="34" charset="0"/>
              </a:rPr>
              <a:t>COVID-19 vaccination is recommended for people who are pregnant, recently pregnant, or might become pregnant in the future.</a:t>
            </a:r>
          </a:p>
          <a:p>
            <a:pPr>
              <a:lnSpc>
                <a:spcPct val="100000"/>
              </a:lnSpc>
            </a:pPr>
            <a:endParaRPr lang="en-US" sz="2800" dirty="0">
              <a:solidFill>
                <a:srgbClr val="032E53"/>
              </a:solidFill>
              <a:latin typeface="Franklin Gothic Book" panose="020B0503020102020204" pitchFamily="34" charset="0"/>
            </a:endParaRPr>
          </a:p>
          <a:p>
            <a:pPr marL="342900" indent="-342900">
              <a:lnSpc>
                <a:spcPct val="100000"/>
              </a:lnSpc>
              <a:buFont typeface="Arial" panose="020B0604020202020204" pitchFamily="34" charset="0"/>
              <a:buChar char="•"/>
            </a:pPr>
            <a:r>
              <a:rPr lang="en-US" sz="2800" dirty="0">
                <a:solidFill>
                  <a:srgbClr val="032E53"/>
                </a:solidFill>
                <a:latin typeface="Franklin Gothic Book" panose="020B0503020102020204" pitchFamily="34" charset="0"/>
              </a:rPr>
              <a:t>Despite these recommendations, studies suggest that COVID-19 vaccine uptake is lower among pregnant people compared with non-pregnant people.</a:t>
            </a:r>
          </a:p>
          <a:p>
            <a:pPr marL="342900" indent="-342900">
              <a:lnSpc>
                <a:spcPct val="100000"/>
              </a:lnSpc>
              <a:buFont typeface="Arial" panose="020B0604020202020204" pitchFamily="34" charset="0"/>
              <a:buChar char="•"/>
            </a:pPr>
            <a:endParaRPr lang="en-US" sz="2300" dirty="0">
              <a:solidFill>
                <a:schemeClr val="tx2"/>
              </a:solidFill>
              <a:latin typeface="Century Gothic" panose="020B0502020202020204" pitchFamily="34" charset="0"/>
            </a:endParaRPr>
          </a:p>
          <a:p>
            <a:pPr>
              <a:lnSpc>
                <a:spcPct val="100000"/>
              </a:lnSpc>
            </a:pPr>
            <a:endParaRPr lang="en-US" sz="1650" dirty="0">
              <a:solidFill>
                <a:schemeClr val="tx2"/>
              </a:solidFill>
              <a:latin typeface="Century Gothic" panose="020B0502020202020204" pitchFamily="34" charset="0"/>
            </a:endParaRPr>
          </a:p>
          <a:p>
            <a:pPr marL="342900" indent="-342900">
              <a:lnSpc>
                <a:spcPct val="100000"/>
              </a:lnSpc>
              <a:buFont typeface="Arial" panose="020B0604020202020204" pitchFamily="34" charset="0"/>
              <a:buChar char="•"/>
            </a:pPr>
            <a:endParaRPr lang="en-US" sz="1650" dirty="0">
              <a:solidFill>
                <a:schemeClr val="tx2"/>
              </a:solidFill>
              <a:latin typeface="Century Gothic" panose="020B0502020202020204" pitchFamily="34" charset="0"/>
            </a:endParaRPr>
          </a:p>
          <a:p>
            <a:pPr>
              <a:lnSpc>
                <a:spcPct val="150000"/>
              </a:lnSpc>
            </a:pPr>
            <a:endParaRPr lang="en-US" sz="1650" dirty="0">
              <a:solidFill>
                <a:schemeClr val="tx2"/>
              </a:solidFill>
              <a:latin typeface="Gill Sans Nova" panose="020B0602020104020203" pitchFamily="34" charset="0"/>
            </a:endParaRPr>
          </a:p>
        </p:txBody>
      </p:sp>
      <p:pic>
        <p:nvPicPr>
          <p:cNvPr id="4" name="Graphic 3" descr="Pregnant lady outline">
            <a:extLst>
              <a:ext uri="{FF2B5EF4-FFF2-40B4-BE49-F238E27FC236}">
                <a16:creationId xmlns:a16="http://schemas.microsoft.com/office/drawing/2014/main" id="{711520D1-1672-49C5-B55F-94C89CCF6DB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0" y="38100"/>
            <a:ext cx="685800" cy="685800"/>
          </a:xfrm>
          <a:prstGeom prst="rect">
            <a:avLst/>
          </a:prstGeom>
        </p:spPr>
      </p:pic>
      <p:sp>
        <p:nvSpPr>
          <p:cNvPr id="9" name="TextBox 8">
            <a:extLst>
              <a:ext uri="{FF2B5EF4-FFF2-40B4-BE49-F238E27FC236}">
                <a16:creationId xmlns:a16="http://schemas.microsoft.com/office/drawing/2014/main" id="{E491AEB6-EB89-4556-BAC2-3FA889BCE3EC}"/>
              </a:ext>
            </a:extLst>
          </p:cNvPr>
          <p:cNvSpPr txBox="1"/>
          <p:nvPr/>
        </p:nvSpPr>
        <p:spPr>
          <a:xfrm>
            <a:off x="0" y="4274403"/>
            <a:ext cx="8915400" cy="830997"/>
          </a:xfrm>
          <a:prstGeom prst="rect">
            <a:avLst/>
          </a:prstGeom>
          <a:noFill/>
        </p:spPr>
        <p:txBody>
          <a:bodyPr wrap="square">
            <a:spAutoFit/>
          </a:bodyPr>
          <a:lstStyle/>
          <a:p>
            <a:r>
              <a:rPr lang="en-US" sz="1200" dirty="0">
                <a:solidFill>
                  <a:srgbClr val="032E53"/>
                </a:solidFill>
                <a:latin typeface="Franklin Gothic Book" panose="020B0503020102020204" pitchFamily="34" charset="0"/>
              </a:rPr>
              <a:t>Sources: </a:t>
            </a:r>
          </a:p>
          <a:p>
            <a:pPr marL="228600" indent="-228600">
              <a:buAutoNum type="arabicPeriod"/>
            </a:pPr>
            <a:r>
              <a:rPr lang="en-US" sz="1200" dirty="0">
                <a:solidFill>
                  <a:srgbClr val="032E53"/>
                </a:solidFill>
                <a:latin typeface="Franklin Gothic Book" panose="020B0503020102020204" pitchFamily="34" charset="0"/>
                <a:hlinkClick r:id="rId4"/>
              </a:rPr>
              <a:t>https://www.cdc.gov/coronavirus/2019ncov/vaccines/recommendations/pregnancy.html</a:t>
            </a:r>
            <a:endParaRPr lang="en-US" sz="1200" dirty="0">
              <a:solidFill>
                <a:srgbClr val="032E53"/>
              </a:solidFill>
              <a:latin typeface="Franklin Gothic Book" panose="020B0503020102020204" pitchFamily="34" charset="0"/>
            </a:endParaRPr>
          </a:p>
          <a:p>
            <a:pPr marL="228600" indent="-228600">
              <a:buAutoNum type="arabicPeriod"/>
            </a:pPr>
            <a:r>
              <a:rPr lang="en-US" sz="1200" dirty="0">
                <a:solidFill>
                  <a:srgbClr val="032E53"/>
                </a:solidFill>
                <a:latin typeface="Franklin Gothic Book" panose="020B0503020102020204" pitchFamily="34" charset="0"/>
                <a:hlinkClick r:id="rId5"/>
              </a:rPr>
              <a:t>https://www.ncbi.nlm.nih.gov/pmc/articles/PMC9145279/3</a:t>
            </a:r>
            <a:r>
              <a:rPr lang="en-US" sz="1200" dirty="0">
                <a:solidFill>
                  <a:srgbClr val="032E53"/>
                </a:solidFill>
                <a:latin typeface="Franklin Gothic Book" panose="020B0503020102020204" pitchFamily="34" charset="0"/>
              </a:rPr>
              <a:t>.</a:t>
            </a:r>
          </a:p>
          <a:p>
            <a:pPr marL="228600" indent="-228600">
              <a:buAutoNum type="arabicPeriod"/>
            </a:pPr>
            <a:r>
              <a:rPr lang="en-US" sz="1200" dirty="0">
                <a:solidFill>
                  <a:srgbClr val="032E53"/>
                </a:solidFill>
                <a:latin typeface="Franklin Gothic Book" panose="020B0503020102020204" pitchFamily="34" charset="0"/>
                <a:hlinkClick r:id="rId6"/>
              </a:rPr>
              <a:t>https://www.sciencedirect.com/science/article/pii/S2211335522000201</a:t>
            </a:r>
            <a:r>
              <a:rPr lang="en-US" sz="1200" dirty="0">
                <a:solidFill>
                  <a:srgbClr val="032E53"/>
                </a:solidFill>
                <a:latin typeface="Franklin Gothic Book" panose="020B0503020102020204" pitchFamily="34" charset="0"/>
              </a:rPr>
              <a:t> </a:t>
            </a:r>
          </a:p>
        </p:txBody>
      </p:sp>
    </p:spTree>
    <p:extLst>
      <p:ext uri="{BB962C8B-B14F-4D97-AF65-F5344CB8AC3E}">
        <p14:creationId xmlns:p14="http://schemas.microsoft.com/office/powerpoint/2010/main" val="2697629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1FCA342-2D4F-41EC-8F6D-537A5E79E1E0}"/>
              </a:ext>
            </a:extLst>
          </p:cNvPr>
          <p:cNvSpPr/>
          <p:nvPr/>
        </p:nvSpPr>
        <p:spPr>
          <a:xfrm>
            <a:off x="0" y="-17318"/>
            <a:ext cx="9144000" cy="86590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0DE62D-ACDB-4025-B272-A3C1C5C085FE}"/>
              </a:ext>
            </a:extLst>
          </p:cNvPr>
          <p:cNvSpPr>
            <a:spLocks noGrp="1"/>
          </p:cNvSpPr>
          <p:nvPr>
            <p:ph type="title"/>
          </p:nvPr>
        </p:nvSpPr>
        <p:spPr>
          <a:xfrm>
            <a:off x="228600" y="124890"/>
            <a:ext cx="9144000" cy="581492"/>
          </a:xfrm>
        </p:spPr>
        <p:txBody>
          <a:bodyPr>
            <a:noAutofit/>
          </a:bodyPr>
          <a:lstStyle/>
          <a:p>
            <a:r>
              <a:rPr lang="en-US" sz="3200" dirty="0">
                <a:solidFill>
                  <a:schemeClr val="bg2"/>
                </a:solidFill>
                <a:latin typeface="Franklin Gothic Demi" panose="020B0703020102020204" pitchFamily="34" charset="0"/>
              </a:rPr>
              <a:t>Methods</a:t>
            </a:r>
          </a:p>
        </p:txBody>
      </p:sp>
      <p:sp>
        <p:nvSpPr>
          <p:cNvPr id="3" name="Content Placeholder 2">
            <a:extLst>
              <a:ext uri="{FF2B5EF4-FFF2-40B4-BE49-F238E27FC236}">
                <a16:creationId xmlns:a16="http://schemas.microsoft.com/office/drawing/2014/main" id="{A57B64D1-044F-4FFC-922B-69EDD78A7DC4}"/>
              </a:ext>
            </a:extLst>
          </p:cNvPr>
          <p:cNvSpPr>
            <a:spLocks noGrp="1"/>
          </p:cNvSpPr>
          <p:nvPr>
            <p:ph idx="1"/>
          </p:nvPr>
        </p:nvSpPr>
        <p:spPr>
          <a:xfrm>
            <a:off x="228600" y="895350"/>
            <a:ext cx="8763000" cy="4191000"/>
          </a:xfrm>
        </p:spPr>
        <p:txBody>
          <a:bodyPr>
            <a:normAutofit fontScale="25000" lnSpcReduction="20000"/>
          </a:bodyPr>
          <a:lstStyle/>
          <a:p>
            <a:pPr marL="342900" indent="-342900">
              <a:lnSpc>
                <a:spcPct val="100000"/>
              </a:lnSpc>
              <a:buFont typeface="Arial" panose="020B0604020202020204" pitchFamily="34" charset="0"/>
              <a:buChar char="•"/>
            </a:pPr>
            <a:r>
              <a:rPr lang="en-US" sz="8800" dirty="0">
                <a:solidFill>
                  <a:srgbClr val="032E53"/>
                </a:solidFill>
                <a:latin typeface="Franklin Gothic Book" panose="020B0503020102020204" pitchFamily="34" charset="0"/>
              </a:rPr>
              <a:t>We estimated vaccination uptake (receipt of </a:t>
            </a:r>
            <a:r>
              <a:rPr lang="en-US" sz="8800" u="sng" dirty="0">
                <a:solidFill>
                  <a:srgbClr val="032E53"/>
                </a:solidFill>
                <a:latin typeface="Franklin Gothic Book" panose="020B0503020102020204" pitchFamily="34" charset="0"/>
              </a:rPr>
              <a:t>&gt;</a:t>
            </a:r>
            <a:r>
              <a:rPr lang="en-US" sz="8800" dirty="0">
                <a:solidFill>
                  <a:srgbClr val="032E53"/>
                </a:solidFill>
                <a:latin typeface="Franklin Gothic Book" panose="020B0503020102020204" pitchFamily="34" charset="0"/>
              </a:rPr>
              <a:t>1 doses of COVID-19 vaccine) among pregnant and postpartum people in MA.</a:t>
            </a:r>
          </a:p>
          <a:p>
            <a:pPr marL="342900" indent="-342900">
              <a:lnSpc>
                <a:spcPct val="100000"/>
              </a:lnSpc>
              <a:buFont typeface="Arial" panose="020B0604020202020204" pitchFamily="34" charset="0"/>
              <a:buChar char="•"/>
            </a:pPr>
            <a:endParaRPr lang="en-US" sz="8800" dirty="0">
              <a:solidFill>
                <a:srgbClr val="032E53"/>
              </a:solidFill>
              <a:latin typeface="Franklin Gothic Book" panose="020B0503020102020204" pitchFamily="34" charset="0"/>
            </a:endParaRPr>
          </a:p>
          <a:p>
            <a:pPr marL="342900" indent="-342900">
              <a:lnSpc>
                <a:spcPct val="100000"/>
              </a:lnSpc>
              <a:buFont typeface="Arial" panose="020B0604020202020204" pitchFamily="34" charset="0"/>
              <a:buChar char="•"/>
            </a:pPr>
            <a:r>
              <a:rPr lang="en-US" sz="8800" dirty="0">
                <a:solidFill>
                  <a:srgbClr val="032E53"/>
                </a:solidFill>
                <a:latin typeface="Franklin Gothic Book" panose="020B0503020102020204" pitchFamily="34" charset="0"/>
              </a:rPr>
              <a:t>To identify pregnant people, we relied upon MA vital records (birth certificates &amp; fetal death certificates). Thus, we were limited to identifying those with completed deliveries (during December 1, 2020 – March 31, 2022).</a:t>
            </a:r>
          </a:p>
          <a:p>
            <a:pPr marL="342900" indent="-342900">
              <a:lnSpc>
                <a:spcPct val="100000"/>
              </a:lnSpc>
              <a:buFont typeface="Arial" panose="020B0604020202020204" pitchFamily="34" charset="0"/>
              <a:buChar char="•"/>
            </a:pPr>
            <a:endParaRPr lang="en-US" sz="8800" dirty="0">
              <a:solidFill>
                <a:srgbClr val="032E53"/>
              </a:solidFill>
              <a:latin typeface="Franklin Gothic Book" panose="020B0503020102020204" pitchFamily="34" charset="0"/>
            </a:endParaRPr>
          </a:p>
          <a:p>
            <a:pPr marL="342900" indent="-342900">
              <a:lnSpc>
                <a:spcPct val="100000"/>
              </a:lnSpc>
              <a:buFont typeface="Arial" panose="020B0604020202020204" pitchFamily="34" charset="0"/>
              <a:buChar char="•"/>
            </a:pPr>
            <a:r>
              <a:rPr lang="en-US" sz="8800" dirty="0">
                <a:solidFill>
                  <a:srgbClr val="032E53"/>
                </a:solidFill>
                <a:latin typeface="Franklin Gothic Book" panose="020B0503020102020204" pitchFamily="34" charset="0"/>
              </a:rPr>
              <a:t>We linked* data from MA vital records and MA Immunization Information System (MIIS) COVID-19 vaccination to identify pregnant people with and without receipt </a:t>
            </a:r>
            <a:r>
              <a:rPr lang="en-US" sz="8800">
                <a:solidFill>
                  <a:srgbClr val="032E53"/>
                </a:solidFill>
                <a:latin typeface="Franklin Gothic Book" panose="020B0503020102020204" pitchFamily="34" charset="0"/>
              </a:rPr>
              <a:t>of one or more </a:t>
            </a:r>
            <a:r>
              <a:rPr lang="en-US" sz="8800" dirty="0">
                <a:solidFill>
                  <a:srgbClr val="032E53"/>
                </a:solidFill>
                <a:latin typeface="Franklin Gothic Book" panose="020B0503020102020204" pitchFamily="34" charset="0"/>
              </a:rPr>
              <a:t>doses of COVID-19 vaccine as of May 23, 2022.</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638FDD2F-C29F-47BC-A708-4045AA3D532F}"/>
              </a:ext>
            </a:extLst>
          </p:cNvPr>
          <p:cNvSpPr txBox="1"/>
          <p:nvPr/>
        </p:nvSpPr>
        <p:spPr>
          <a:xfrm>
            <a:off x="-41360" y="4734732"/>
            <a:ext cx="9150724" cy="400110"/>
          </a:xfrm>
          <a:prstGeom prst="rect">
            <a:avLst/>
          </a:prstGeom>
          <a:noFill/>
        </p:spPr>
        <p:txBody>
          <a:bodyPr wrap="square">
            <a:spAutoFit/>
          </a:bodyPr>
          <a:lstStyle/>
          <a:p>
            <a:r>
              <a:rPr lang="en-US" sz="1000" dirty="0">
                <a:solidFill>
                  <a:srgbClr val="032E53"/>
                </a:solidFill>
                <a:latin typeface="Franklin Gothic Book" panose="020B0503020102020204" pitchFamily="34" charset="0"/>
              </a:rPr>
              <a:t>*We used probabilistic and deterministic linkages; this process and the inability to ascertain vaccinations that were not in MIIS may lead to an undercount of vaccinations among pregnant people.</a:t>
            </a:r>
          </a:p>
        </p:txBody>
      </p:sp>
    </p:spTree>
    <p:extLst>
      <p:ext uri="{BB962C8B-B14F-4D97-AF65-F5344CB8AC3E}">
        <p14:creationId xmlns:p14="http://schemas.microsoft.com/office/powerpoint/2010/main" val="548074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38F6F867-9C85-461C-9E7D-956550CF1FE1}"/>
              </a:ext>
            </a:extLst>
          </p:cNvPr>
          <p:cNvGraphicFramePr/>
          <p:nvPr>
            <p:extLst>
              <p:ext uri="{D42A27DB-BD31-4B8C-83A1-F6EECF244321}">
                <p14:modId xmlns:p14="http://schemas.microsoft.com/office/powerpoint/2010/main" val="304795170"/>
              </p:ext>
            </p:extLst>
          </p:nvPr>
        </p:nvGraphicFramePr>
        <p:xfrm>
          <a:off x="76199" y="55153"/>
          <a:ext cx="8991601" cy="39008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3872C15C-3393-4AE1-A62D-BD9763041AFD}"/>
              </a:ext>
            </a:extLst>
          </p:cNvPr>
          <p:cNvSpPr txBox="1"/>
          <p:nvPr/>
        </p:nvSpPr>
        <p:spPr>
          <a:xfrm>
            <a:off x="76199" y="68864"/>
            <a:ext cx="9143999" cy="520720"/>
          </a:xfrm>
          <a:prstGeom prst="rect">
            <a:avLst/>
          </a:prstGeom>
          <a:noFill/>
        </p:spPr>
        <p:txBody>
          <a:bodyPr wrap="square">
            <a:spAutoFit/>
          </a:bodyPr>
          <a:lstStyle/>
          <a:p>
            <a:pPr defTabSz="685800">
              <a:lnSpc>
                <a:spcPct val="107000"/>
              </a:lnSpc>
            </a:pPr>
            <a:r>
              <a:rPr lang="en-US" sz="2800" b="1" dirty="0">
                <a:solidFill>
                  <a:srgbClr val="032E53"/>
                </a:solidFill>
                <a:latin typeface="Franklin Gothic Demi" panose="020B0703020102020204" pitchFamily="34" charset="0"/>
                <a:ea typeface="Calibri" panose="020F0502020204030204" pitchFamily="34" charset="0"/>
                <a:cs typeface="Times New Roman" panose="02020603050405020304" pitchFamily="18" charset="0"/>
              </a:rPr>
              <a:t>COVID-19 Vaccine Timeline of Events in MA</a:t>
            </a:r>
          </a:p>
        </p:txBody>
      </p:sp>
      <p:sp>
        <p:nvSpPr>
          <p:cNvPr id="3" name="TextBox 2">
            <a:extLst>
              <a:ext uri="{FF2B5EF4-FFF2-40B4-BE49-F238E27FC236}">
                <a16:creationId xmlns:a16="http://schemas.microsoft.com/office/drawing/2014/main" id="{A040F4DD-B746-4BD7-8983-87DB03A03867}"/>
              </a:ext>
            </a:extLst>
          </p:cNvPr>
          <p:cNvSpPr txBox="1"/>
          <p:nvPr/>
        </p:nvSpPr>
        <p:spPr>
          <a:xfrm>
            <a:off x="285933" y="3308187"/>
            <a:ext cx="2519265" cy="1754326"/>
          </a:xfrm>
          <a:prstGeom prst="rect">
            <a:avLst/>
          </a:prstGeom>
          <a:noFill/>
          <a:ln>
            <a:solidFill>
              <a:schemeClr val="accent1"/>
            </a:solidFill>
          </a:ln>
        </p:spPr>
        <p:txBody>
          <a:bodyPr wrap="square" rtlCol="0">
            <a:spAutoFit/>
          </a:bodyPr>
          <a:lstStyle/>
          <a:p>
            <a:pPr algn="ctr" defTabSz="685800"/>
            <a:r>
              <a:rPr lang="en-US" sz="900" b="1" dirty="0">
                <a:solidFill>
                  <a:srgbClr val="4472C4"/>
                </a:solidFill>
                <a:latin typeface="Franklin Gothic Book" panose="020B0503020102020204" pitchFamily="34" charset="0"/>
              </a:rPr>
              <a:t>Phase 1</a:t>
            </a:r>
          </a:p>
          <a:p>
            <a:pPr marL="214313" indent="-214313" defTabSz="685800">
              <a:buFont typeface="Arial" panose="020B0604020202020204" pitchFamily="34" charset="0"/>
              <a:buChar char="•"/>
            </a:pPr>
            <a:r>
              <a:rPr lang="en-US" sz="900" dirty="0">
                <a:solidFill>
                  <a:srgbClr val="4472C4"/>
                </a:solidFill>
                <a:latin typeface="Franklin Gothic Book" panose="020B0503020102020204" pitchFamily="34" charset="0"/>
                <a:ea typeface="Calibri" panose="020F0502020204030204" pitchFamily="34" charset="0"/>
                <a:cs typeface="Times New Roman" panose="02020603050405020304" pitchFamily="18" charset="0"/>
              </a:rPr>
              <a:t>December 15, 2020: Clinical and non-clinical health care workers doing direct and COVID-facing care</a:t>
            </a:r>
          </a:p>
          <a:p>
            <a:pPr marL="214313" indent="-214313" defTabSz="685800">
              <a:buFont typeface="Arial" panose="020B0604020202020204" pitchFamily="34" charset="0"/>
              <a:buChar char="•"/>
            </a:pPr>
            <a:r>
              <a:rPr lang="en-US" sz="900" dirty="0">
                <a:solidFill>
                  <a:srgbClr val="4472C4"/>
                </a:solidFill>
                <a:latin typeface="Franklin Gothic Book" panose="020B0503020102020204" pitchFamily="34" charset="0"/>
                <a:ea typeface="Calibri" panose="020F0502020204030204" pitchFamily="34" charset="0"/>
                <a:cs typeface="Times New Roman" panose="02020603050405020304" pitchFamily="18" charset="0"/>
              </a:rPr>
              <a:t>December 28, 2020: Long term care facilities, rest homes and assisted living facilities</a:t>
            </a:r>
          </a:p>
          <a:p>
            <a:pPr marL="214313" indent="-214313" defTabSz="685800">
              <a:buFont typeface="Arial" panose="020B0604020202020204" pitchFamily="34" charset="0"/>
              <a:buChar char="•"/>
            </a:pPr>
            <a:r>
              <a:rPr lang="en-US" sz="900" dirty="0">
                <a:solidFill>
                  <a:srgbClr val="4472C4"/>
                </a:solidFill>
                <a:latin typeface="Franklin Gothic Book" panose="020B0503020102020204" pitchFamily="34" charset="0"/>
                <a:ea typeface="Calibri" panose="020F0502020204030204" pitchFamily="34" charset="0"/>
                <a:cs typeface="Times New Roman" panose="02020603050405020304" pitchFamily="18" charset="0"/>
              </a:rPr>
              <a:t>January 11, 2021: First responders</a:t>
            </a:r>
          </a:p>
          <a:p>
            <a:pPr marL="214313" indent="-214313" defTabSz="685800">
              <a:buFont typeface="Arial" panose="020B0604020202020204" pitchFamily="34" charset="0"/>
              <a:buChar char="•"/>
            </a:pPr>
            <a:r>
              <a:rPr lang="en-US" sz="900" dirty="0">
                <a:solidFill>
                  <a:srgbClr val="4472C4"/>
                </a:solidFill>
                <a:latin typeface="Franklin Gothic Book" panose="020B0503020102020204" pitchFamily="34" charset="0"/>
                <a:ea typeface="Calibri" panose="020F0502020204030204" pitchFamily="34" charset="0"/>
                <a:cs typeface="Times New Roman" panose="02020603050405020304" pitchFamily="18" charset="0"/>
              </a:rPr>
              <a:t>January 18, 2021: Congregate care settings</a:t>
            </a:r>
          </a:p>
          <a:p>
            <a:pPr marL="214313" indent="-214313" defTabSz="685800">
              <a:buFont typeface="Arial" panose="020B0604020202020204" pitchFamily="34" charset="0"/>
              <a:buChar char="•"/>
            </a:pPr>
            <a:r>
              <a:rPr lang="en-US" sz="900" dirty="0">
                <a:solidFill>
                  <a:srgbClr val="4472C4"/>
                </a:solidFill>
                <a:latin typeface="Franklin Gothic Book" panose="020B0503020102020204" pitchFamily="34" charset="0"/>
                <a:ea typeface="Calibri" panose="020F0502020204030204" pitchFamily="34" charset="0"/>
                <a:cs typeface="Times New Roman" panose="02020603050405020304" pitchFamily="18" charset="0"/>
              </a:rPr>
              <a:t>January 21, 2021: Home-based health care workers, health care workers doing non-COVID-facing care</a:t>
            </a:r>
            <a:endParaRPr lang="en-US" sz="1350" b="1" dirty="0">
              <a:solidFill>
                <a:srgbClr val="4472C4"/>
              </a:solidFill>
              <a:latin typeface="Franklin Gothic Book" panose="020B0503020102020204" pitchFamily="34" charset="0"/>
            </a:endParaRPr>
          </a:p>
        </p:txBody>
      </p:sp>
      <p:sp>
        <p:nvSpPr>
          <p:cNvPr id="8" name="TextBox 7">
            <a:extLst>
              <a:ext uri="{FF2B5EF4-FFF2-40B4-BE49-F238E27FC236}">
                <a16:creationId xmlns:a16="http://schemas.microsoft.com/office/drawing/2014/main" id="{98716B77-EF6E-474D-B567-D4F4224C2C02}"/>
              </a:ext>
            </a:extLst>
          </p:cNvPr>
          <p:cNvSpPr txBox="1"/>
          <p:nvPr/>
        </p:nvSpPr>
        <p:spPr>
          <a:xfrm>
            <a:off x="3186404" y="3106573"/>
            <a:ext cx="2519265" cy="300082"/>
          </a:xfrm>
          <a:prstGeom prst="rect">
            <a:avLst/>
          </a:prstGeom>
          <a:noFill/>
        </p:spPr>
        <p:txBody>
          <a:bodyPr wrap="square" rtlCol="0">
            <a:spAutoFit/>
          </a:bodyPr>
          <a:lstStyle/>
          <a:p>
            <a:pPr defTabSz="685800"/>
            <a:endParaRPr lang="en-US" sz="1350" b="1" dirty="0">
              <a:solidFill>
                <a:prstClr val="black"/>
              </a:solidFill>
              <a:latin typeface="Calibri" panose="020F0502020204030204"/>
            </a:endParaRPr>
          </a:p>
        </p:txBody>
      </p:sp>
      <p:sp>
        <p:nvSpPr>
          <p:cNvPr id="9" name="TextBox 8">
            <a:extLst>
              <a:ext uri="{FF2B5EF4-FFF2-40B4-BE49-F238E27FC236}">
                <a16:creationId xmlns:a16="http://schemas.microsoft.com/office/drawing/2014/main" id="{F612B18A-A4AA-4512-8CE9-F12155F50378}"/>
              </a:ext>
            </a:extLst>
          </p:cNvPr>
          <p:cNvSpPr txBox="1"/>
          <p:nvPr/>
        </p:nvSpPr>
        <p:spPr>
          <a:xfrm>
            <a:off x="3014931" y="3308187"/>
            <a:ext cx="3174410" cy="1754326"/>
          </a:xfrm>
          <a:prstGeom prst="rect">
            <a:avLst/>
          </a:prstGeom>
          <a:noFill/>
          <a:ln>
            <a:solidFill>
              <a:schemeClr val="accent6"/>
            </a:solidFill>
          </a:ln>
        </p:spPr>
        <p:txBody>
          <a:bodyPr wrap="square" rtlCol="0">
            <a:spAutoFit/>
          </a:bodyPr>
          <a:lstStyle/>
          <a:p>
            <a:pPr algn="ctr" defTabSz="685800"/>
            <a:r>
              <a:rPr lang="en-US" sz="900" b="1" dirty="0">
                <a:solidFill>
                  <a:srgbClr val="70AD47"/>
                </a:solidFill>
                <a:latin typeface="Franklin Gothic Book" panose="020B0503020102020204" pitchFamily="34" charset="0"/>
              </a:rPr>
              <a:t>Phase 2</a:t>
            </a:r>
          </a:p>
          <a:p>
            <a:pPr marL="214313" indent="-214313" defTabSz="685800">
              <a:buFont typeface="Arial" panose="020B0604020202020204" pitchFamily="34" charset="0"/>
              <a:buChar char="•"/>
            </a:pPr>
            <a:r>
              <a:rPr lang="en-US" sz="900"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February 1, 2021: People 75+</a:t>
            </a:r>
          </a:p>
          <a:p>
            <a:pPr marL="214313" indent="-214313" defTabSz="685800">
              <a:buFont typeface="Arial" panose="020B0604020202020204" pitchFamily="34" charset="0"/>
              <a:buChar char="•"/>
            </a:pPr>
            <a:r>
              <a:rPr lang="en-US" sz="900"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February 18, 2021: People 65+, People with 2 or more certain medical conditions </a:t>
            </a:r>
            <a:r>
              <a:rPr lang="en-US" sz="900" b="1"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(including pregnancy)</a:t>
            </a:r>
            <a:r>
              <a:rPr lang="en-US" sz="900"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 People who live or work in low income and affordable senior housing</a:t>
            </a:r>
          </a:p>
          <a:p>
            <a:pPr marL="214313" indent="-214313" defTabSz="685800">
              <a:buFont typeface="Arial" panose="020B0604020202020204" pitchFamily="34" charset="0"/>
              <a:buChar char="•"/>
            </a:pPr>
            <a:r>
              <a:rPr lang="en-US" sz="900"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March 11, 2021: K-12 educators, K-12 school staff, and childcare workers</a:t>
            </a:r>
          </a:p>
          <a:p>
            <a:pPr marL="214313" indent="-214313" defTabSz="685800">
              <a:buFont typeface="Arial" panose="020B0604020202020204" pitchFamily="34" charset="0"/>
              <a:buChar char="•"/>
            </a:pPr>
            <a:r>
              <a:rPr lang="en-US" sz="900"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March 22, 2021: People 60+, Workers in certain categories</a:t>
            </a:r>
          </a:p>
          <a:p>
            <a:pPr marL="214313" indent="-214313" defTabSz="685800">
              <a:buFont typeface="Arial" panose="020B0604020202020204" pitchFamily="34" charset="0"/>
              <a:buChar char="•"/>
            </a:pPr>
            <a:r>
              <a:rPr lang="en-US" sz="900"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April 5, 2021: People 55+, People with 1 or more certain medical conditions </a:t>
            </a:r>
            <a:r>
              <a:rPr lang="en-US" sz="900" b="1" dirty="0">
                <a:solidFill>
                  <a:srgbClr val="70AD47"/>
                </a:solidFill>
                <a:latin typeface="Franklin Gothic Book" panose="020B0503020102020204" pitchFamily="34" charset="0"/>
                <a:ea typeface="Calibri" panose="020F0502020204030204" pitchFamily="34" charset="0"/>
                <a:cs typeface="Times New Roman" panose="02020603050405020304" pitchFamily="18" charset="0"/>
              </a:rPr>
              <a:t>(including pregnancy)</a:t>
            </a:r>
            <a:endParaRPr lang="en-US" sz="1350" b="1" dirty="0">
              <a:solidFill>
                <a:srgbClr val="70AD47"/>
              </a:solidFill>
              <a:latin typeface="Franklin Gothic Book" panose="020B0503020102020204" pitchFamily="34" charset="0"/>
            </a:endParaRPr>
          </a:p>
        </p:txBody>
      </p:sp>
      <p:sp>
        <p:nvSpPr>
          <p:cNvPr id="10" name="TextBox 9">
            <a:extLst>
              <a:ext uri="{FF2B5EF4-FFF2-40B4-BE49-F238E27FC236}">
                <a16:creationId xmlns:a16="http://schemas.microsoft.com/office/drawing/2014/main" id="{558709F9-7826-4252-B5BB-65A0B29C2AB8}"/>
              </a:ext>
            </a:extLst>
          </p:cNvPr>
          <p:cNvSpPr txBox="1"/>
          <p:nvPr/>
        </p:nvSpPr>
        <p:spPr>
          <a:xfrm>
            <a:off x="6338802" y="3723685"/>
            <a:ext cx="2519265" cy="923330"/>
          </a:xfrm>
          <a:prstGeom prst="rect">
            <a:avLst/>
          </a:prstGeom>
          <a:noFill/>
          <a:ln>
            <a:solidFill>
              <a:schemeClr val="accent2"/>
            </a:solidFill>
          </a:ln>
        </p:spPr>
        <p:txBody>
          <a:bodyPr wrap="square" rtlCol="0">
            <a:spAutoFit/>
          </a:bodyPr>
          <a:lstStyle/>
          <a:p>
            <a:pPr algn="ctr" defTabSz="685800"/>
            <a:r>
              <a:rPr lang="en-US" sz="900" b="1" dirty="0">
                <a:solidFill>
                  <a:srgbClr val="ED7D31"/>
                </a:solidFill>
                <a:latin typeface="Franklin Gothic Book" panose="020B0503020102020204" pitchFamily="34" charset="0"/>
              </a:rPr>
              <a:t>Phase 3</a:t>
            </a:r>
          </a:p>
          <a:p>
            <a:pPr marL="214313" indent="-214313" defTabSz="685800">
              <a:buFont typeface="Arial" panose="020B0604020202020204" pitchFamily="34" charset="0"/>
              <a:buChar char="•"/>
            </a:pPr>
            <a:r>
              <a:rPr lang="en-US" sz="900" dirty="0">
                <a:solidFill>
                  <a:srgbClr val="ED7D31"/>
                </a:solidFill>
                <a:latin typeface="Franklin Gothic Book" panose="020B0503020102020204" pitchFamily="34" charset="0"/>
                <a:ea typeface="Calibri" panose="020F0502020204030204" pitchFamily="34" charset="0"/>
                <a:cs typeface="Times New Roman" panose="02020603050405020304" pitchFamily="18" charset="0"/>
              </a:rPr>
              <a:t>April 19, 2021: People aged 16 and older can get vaccinated</a:t>
            </a:r>
          </a:p>
          <a:p>
            <a:pPr marL="214313" indent="-214313" defTabSz="685800">
              <a:buFont typeface="Arial" panose="020B0604020202020204" pitchFamily="34" charset="0"/>
              <a:buChar char="•"/>
            </a:pPr>
            <a:r>
              <a:rPr lang="en-US" sz="900" dirty="0">
                <a:solidFill>
                  <a:srgbClr val="ED7D31"/>
                </a:solidFill>
                <a:latin typeface="Franklin Gothic Book" panose="020B0503020102020204" pitchFamily="34" charset="0"/>
                <a:ea typeface="Calibri" panose="020F0502020204030204" pitchFamily="34" charset="0"/>
                <a:cs typeface="Times New Roman" panose="02020603050405020304" pitchFamily="18" charset="0"/>
              </a:rPr>
              <a:t>May 12, 2021: People aged 12 and older can get vaccinated</a:t>
            </a:r>
          </a:p>
          <a:p>
            <a:pPr defTabSz="685800"/>
            <a:endParaRPr lang="en-US" sz="900" dirty="0">
              <a:solidFill>
                <a:srgbClr val="44546A"/>
              </a:solidFill>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48432785-FBCD-45CB-B67B-2C099286AE39}"/>
              </a:ext>
            </a:extLst>
          </p:cNvPr>
          <p:cNvSpPr txBox="1"/>
          <p:nvPr/>
        </p:nvSpPr>
        <p:spPr>
          <a:xfrm>
            <a:off x="6781800" y="4929315"/>
            <a:ext cx="2725304" cy="369332"/>
          </a:xfrm>
          <a:prstGeom prst="rect">
            <a:avLst/>
          </a:prstGeom>
          <a:noFill/>
          <a:ln>
            <a:noFill/>
          </a:ln>
        </p:spPr>
        <p:txBody>
          <a:bodyPr wrap="square" rtlCol="0">
            <a:spAutoFit/>
          </a:bodyPr>
          <a:lstStyle/>
          <a:p>
            <a:pPr defTabSz="685800"/>
            <a:r>
              <a:rPr lang="en-US" sz="900" dirty="0">
                <a:solidFill>
                  <a:srgbClr val="032E53"/>
                </a:solidFill>
                <a:latin typeface="Franklin Gothic Book" panose="020B0503020102020204" pitchFamily="34" charset="0"/>
                <a:cs typeface="Times New Roman" panose="02020603050405020304" pitchFamily="18" charset="0"/>
              </a:rPr>
              <a:t>‡ Pregnant people eligible for boosters.</a:t>
            </a:r>
            <a:endParaRPr lang="en-US" sz="900" dirty="0">
              <a:solidFill>
                <a:srgbClr val="032E53"/>
              </a:solidFill>
              <a:latin typeface="Franklin Gothic Book" panose="020B0503020102020204" pitchFamily="34" charset="0"/>
            </a:endParaRPr>
          </a:p>
          <a:p>
            <a:pPr defTabSz="685800"/>
            <a:endParaRPr lang="en-US" sz="900" dirty="0">
              <a:solidFill>
                <a:srgbClr val="44546A"/>
              </a:solidFill>
              <a:latin typeface="Gill Sans Nova" panose="020B06020201040202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024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his is a screenshot of a Health Alert released by CDC titled, &quot;COVID-19 Vaccination for Pregnant People to Prevent Serious Illness, Deaths, and Adverse Pregnancy Outcomes from COVID-19&quot;. The Health Alert was released September 29, 2021 and recommended urgent action to increase vaccination among people who are pregnant, recently pregnant, or might become pregnant in the future.">
            <a:extLst>
              <a:ext uri="{FF2B5EF4-FFF2-40B4-BE49-F238E27FC236}">
                <a16:creationId xmlns:a16="http://schemas.microsoft.com/office/drawing/2014/main" id="{50BF12B1-6C6E-4C1B-A3CA-276C5FEA76E8}"/>
              </a:ext>
            </a:extLst>
          </p:cNvPr>
          <p:cNvPicPr>
            <a:picLocks noChangeAspect="1"/>
          </p:cNvPicPr>
          <p:nvPr/>
        </p:nvPicPr>
        <p:blipFill rotWithShape="1">
          <a:blip r:embed="rId3"/>
          <a:srcRect b="1544"/>
          <a:stretch/>
        </p:blipFill>
        <p:spPr>
          <a:xfrm>
            <a:off x="1025434" y="148218"/>
            <a:ext cx="7086600" cy="4726884"/>
          </a:xfrm>
          <a:prstGeom prst="rect">
            <a:avLst/>
          </a:prstGeom>
        </p:spPr>
      </p:pic>
      <p:sp>
        <p:nvSpPr>
          <p:cNvPr id="6" name="TextBox 5">
            <a:extLst>
              <a:ext uri="{FF2B5EF4-FFF2-40B4-BE49-F238E27FC236}">
                <a16:creationId xmlns:a16="http://schemas.microsoft.com/office/drawing/2014/main" id="{1B716FD3-EA15-42D7-BCCE-C68E4D671148}"/>
              </a:ext>
            </a:extLst>
          </p:cNvPr>
          <p:cNvSpPr txBox="1"/>
          <p:nvPr/>
        </p:nvSpPr>
        <p:spPr>
          <a:xfrm>
            <a:off x="-6927" y="4875102"/>
            <a:ext cx="8458200" cy="276999"/>
          </a:xfrm>
          <a:prstGeom prst="rect">
            <a:avLst/>
          </a:prstGeom>
          <a:noFill/>
        </p:spPr>
        <p:txBody>
          <a:bodyPr wrap="square" rtlCol="0">
            <a:spAutoFit/>
          </a:bodyPr>
          <a:lstStyle/>
          <a:p>
            <a:r>
              <a:rPr lang="en-US" sz="1200" dirty="0">
                <a:solidFill>
                  <a:srgbClr val="032E53"/>
                </a:solidFill>
                <a:latin typeface="Franklin Gothic Book" panose="020B0503020102020204" pitchFamily="34" charset="0"/>
              </a:rPr>
              <a:t>To read the full Health Alert, visit: </a:t>
            </a:r>
            <a:r>
              <a:rPr lang="en-US" sz="1200" dirty="0">
                <a:solidFill>
                  <a:srgbClr val="0070C0"/>
                </a:solidFill>
                <a:latin typeface="Franklin Gothic Book" panose="020B0503020102020204" pitchFamily="34" charset="0"/>
                <a:hlinkClick r:id="rId4">
                  <a:extLst>
                    <a:ext uri="{A12FA001-AC4F-418D-AE19-62706E023703}">
                      <ahyp:hlinkClr xmlns:ahyp="http://schemas.microsoft.com/office/drawing/2018/hyperlinkcolor" val="tx"/>
                    </a:ext>
                  </a:extLst>
                </a:hlinkClick>
              </a:rPr>
              <a:t>https://emergency.cdc.gov/han/2021/han00453.asp</a:t>
            </a:r>
            <a:r>
              <a:rPr lang="en-US" sz="1200" dirty="0">
                <a:solidFill>
                  <a:srgbClr val="0070C0"/>
                </a:solidFill>
                <a:latin typeface="Franklin Gothic Book" panose="020B0503020102020204" pitchFamily="34" charset="0"/>
              </a:rPr>
              <a:t> </a:t>
            </a:r>
          </a:p>
        </p:txBody>
      </p:sp>
    </p:spTree>
    <p:extLst>
      <p:ext uri="{BB962C8B-B14F-4D97-AF65-F5344CB8AC3E}">
        <p14:creationId xmlns:p14="http://schemas.microsoft.com/office/powerpoint/2010/main" val="145673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71387E5-10D2-4318-8E4F-D4579B27EE39}"/>
              </a:ext>
            </a:extLst>
          </p:cNvPr>
          <p:cNvSpPr/>
          <p:nvPr/>
        </p:nvSpPr>
        <p:spPr>
          <a:xfrm>
            <a:off x="0" y="-17318"/>
            <a:ext cx="9144000" cy="865908"/>
          </a:xfrm>
          <a:prstGeom prst="rect">
            <a:avLst/>
          </a:prstGeom>
          <a:solidFill>
            <a:srgbClr val="032E53"/>
          </a:solidFill>
          <a:ln>
            <a:solidFill>
              <a:srgbClr val="032E5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BCD3D4-824A-44E8-B494-59A86877D39F}"/>
              </a:ext>
            </a:extLst>
          </p:cNvPr>
          <p:cNvSpPr>
            <a:spLocks noGrp="1"/>
          </p:cNvSpPr>
          <p:nvPr>
            <p:ph type="title"/>
          </p:nvPr>
        </p:nvSpPr>
        <p:spPr>
          <a:xfrm>
            <a:off x="152400" y="-81450"/>
            <a:ext cx="7886700" cy="994172"/>
          </a:xfrm>
        </p:spPr>
        <p:txBody>
          <a:bodyPr/>
          <a:lstStyle/>
          <a:p>
            <a:r>
              <a:rPr lang="en-US" dirty="0">
                <a:solidFill>
                  <a:schemeClr val="bg2"/>
                </a:solidFill>
                <a:latin typeface="Franklin Gothic Demi" panose="020B0703020102020204" pitchFamily="34" charset="0"/>
              </a:rPr>
              <a:t>Contextualizing the Data</a:t>
            </a:r>
          </a:p>
        </p:txBody>
      </p:sp>
      <p:sp>
        <p:nvSpPr>
          <p:cNvPr id="3" name="Content Placeholder 2">
            <a:extLst>
              <a:ext uri="{FF2B5EF4-FFF2-40B4-BE49-F238E27FC236}">
                <a16:creationId xmlns:a16="http://schemas.microsoft.com/office/drawing/2014/main" id="{54A8CC22-7869-4836-9EFF-8DA5218E0481}"/>
              </a:ext>
            </a:extLst>
          </p:cNvPr>
          <p:cNvSpPr>
            <a:spLocks noGrp="1"/>
          </p:cNvSpPr>
          <p:nvPr>
            <p:ph idx="1"/>
          </p:nvPr>
        </p:nvSpPr>
        <p:spPr>
          <a:xfrm>
            <a:off x="180108" y="1181423"/>
            <a:ext cx="8735291" cy="3263504"/>
          </a:xfrm>
        </p:spPr>
        <p:txBody>
          <a:bodyPr>
            <a:normAutofit/>
          </a:bodyPr>
          <a:lstStyle/>
          <a:p>
            <a:r>
              <a:rPr lang="en-US" sz="2000" dirty="0">
                <a:solidFill>
                  <a:srgbClr val="032E53"/>
                </a:solidFill>
                <a:latin typeface="Franklin Gothic Book" panose="020B0503020102020204" pitchFamily="34" charset="0"/>
              </a:rPr>
              <a:t>In this analysis, we present racialized data, or data that are grouped into socially constructed race/ethnicity categories that are often used to perpetuate and support systems of privilege and oppression.</a:t>
            </a:r>
          </a:p>
          <a:p>
            <a:pPr marL="0" indent="0">
              <a:buNone/>
            </a:pPr>
            <a:endParaRPr lang="en-US" sz="2000" dirty="0">
              <a:solidFill>
                <a:srgbClr val="032E53"/>
              </a:solidFill>
              <a:latin typeface="Franklin Gothic Book" panose="020B0503020102020204" pitchFamily="34" charset="0"/>
            </a:endParaRPr>
          </a:p>
          <a:p>
            <a:r>
              <a:rPr lang="en-US" sz="2000" dirty="0">
                <a:solidFill>
                  <a:srgbClr val="032E53"/>
                </a:solidFill>
                <a:latin typeface="Franklin Gothic Book" panose="020B0503020102020204" pitchFamily="34" charset="0"/>
              </a:rPr>
              <a:t>Differences in vaccination uptake by race/ethnicity reflect structural and institutional racism which drive barriers to healthcare access, medical mistrust, and marginalization in communities of color.</a:t>
            </a:r>
          </a:p>
          <a:p>
            <a:pPr marL="0" indent="0">
              <a:buNone/>
            </a:pPr>
            <a:endParaRPr lang="en-US" sz="2000" dirty="0">
              <a:solidFill>
                <a:srgbClr val="032E53"/>
              </a:solidFill>
              <a:latin typeface="Franklin Gothic Book" panose="020B0503020102020204" pitchFamily="34" charset="0"/>
            </a:endParaRPr>
          </a:p>
          <a:p>
            <a:r>
              <a:rPr lang="en-US" sz="2000" dirty="0">
                <a:solidFill>
                  <a:srgbClr val="032E53"/>
                </a:solidFill>
                <a:latin typeface="Franklin Gothic Book" panose="020B0503020102020204" pitchFamily="34" charset="0"/>
              </a:rPr>
              <a:t>For more granular information on each race/ethnicity grouping presented, see Appendix A for further disaggregated data.</a:t>
            </a:r>
          </a:p>
        </p:txBody>
      </p:sp>
      <p:sp>
        <p:nvSpPr>
          <p:cNvPr id="5" name="TextBox 4">
            <a:extLst>
              <a:ext uri="{FF2B5EF4-FFF2-40B4-BE49-F238E27FC236}">
                <a16:creationId xmlns:a16="http://schemas.microsoft.com/office/drawing/2014/main" id="{1D529355-70A5-4FB5-8155-823791D552E8}"/>
              </a:ext>
            </a:extLst>
          </p:cNvPr>
          <p:cNvSpPr txBox="1"/>
          <p:nvPr/>
        </p:nvSpPr>
        <p:spPr>
          <a:xfrm>
            <a:off x="0" y="4737874"/>
            <a:ext cx="6858000" cy="276999"/>
          </a:xfrm>
          <a:prstGeom prst="rect">
            <a:avLst/>
          </a:prstGeom>
          <a:noFill/>
        </p:spPr>
        <p:txBody>
          <a:bodyPr wrap="square">
            <a:spAutoFit/>
          </a:bodyPr>
          <a:lstStyle/>
          <a:p>
            <a:r>
              <a:rPr lang="en-US" sz="1200" dirty="0">
                <a:solidFill>
                  <a:srgbClr val="0070C0"/>
                </a:solidFill>
                <a:latin typeface="Franklin Gothic Book" panose="020B0503020102020204" pitchFamily="34" charset="0"/>
                <a:hlinkClick r:id="rId2">
                  <a:extLst>
                    <a:ext uri="{A12FA001-AC4F-418D-AE19-62706E023703}">
                      <ahyp:hlinkClr xmlns:ahyp="http://schemas.microsoft.com/office/drawing/2018/hyperlinkcolor" val="tx"/>
                    </a:ext>
                  </a:extLst>
                </a:hlinkClick>
              </a:rPr>
              <a:t>https://www.mass.gov/doc/racial-equity-data-road-map-pdf/download</a:t>
            </a:r>
            <a:endParaRPr lang="en-US" sz="1200" dirty="0">
              <a:solidFill>
                <a:srgbClr val="0070C0"/>
              </a:solidFill>
              <a:latin typeface="Franklin Gothic Book" panose="020B0503020102020204" pitchFamily="34" charset="0"/>
            </a:endParaRPr>
          </a:p>
        </p:txBody>
      </p:sp>
    </p:spTree>
    <p:extLst>
      <p:ext uri="{BB962C8B-B14F-4D97-AF65-F5344CB8AC3E}">
        <p14:creationId xmlns:p14="http://schemas.microsoft.com/office/powerpoint/2010/main" val="1468718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5599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3033712" cy="2139553"/>
          </a:xfrm>
        </p:spPr>
        <p:txBody>
          <a:bodyPr>
            <a:noAutofit/>
          </a:bodyPr>
          <a:lstStyle/>
          <a:p>
            <a:pPr lvl="0"/>
            <a:r>
              <a:rPr lang="en-US" sz="4400" dirty="0">
                <a:solidFill>
                  <a:schemeClr val="bg2"/>
                </a:solidFill>
                <a:latin typeface="Franklin Gothic Demi" panose="020B0703020102020204" pitchFamily="34" charset="0"/>
              </a:rPr>
              <a:t>Results</a:t>
            </a:r>
            <a:endParaRPr lang="en-US" sz="4000" cap="none" dirty="0">
              <a:solidFill>
                <a:schemeClr val="bg2"/>
              </a:solidFill>
              <a:latin typeface="Franklin Gothic Demi" panose="020B0703020102020204" pitchFamily="34" charset="0"/>
            </a:endParaRPr>
          </a:p>
        </p:txBody>
      </p:sp>
      <p:pic>
        <p:nvPicPr>
          <p:cNvPr id="4" name="Picture 2">
            <a:extLst>
              <a:ext uri="{FF2B5EF4-FFF2-40B4-BE49-F238E27FC236}">
                <a16:creationId xmlns:a16="http://schemas.microsoft.com/office/drawing/2014/main" id="{A225EC27-67A2-4A20-9803-5864B1172F22}"/>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2319175"/>
            <a:ext cx="1752600" cy="1752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5360296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8CF52-E299-4B4C-A515-506E4609A4F0}"/>
              </a:ext>
            </a:extLst>
          </p:cNvPr>
          <p:cNvSpPr>
            <a:spLocks noGrp="1"/>
          </p:cNvSpPr>
          <p:nvPr>
            <p:ph type="title"/>
          </p:nvPr>
        </p:nvSpPr>
        <p:spPr>
          <a:xfrm>
            <a:off x="110510" y="133350"/>
            <a:ext cx="9008269" cy="1053111"/>
          </a:xfrm>
        </p:spPr>
        <p:txBody>
          <a:bodyPr>
            <a:noAutofit/>
          </a:bodyPr>
          <a:lstStyle/>
          <a:p>
            <a:r>
              <a:rPr lang="en-US" sz="2400" dirty="0">
                <a:solidFill>
                  <a:schemeClr val="tx2"/>
                </a:solidFill>
                <a:latin typeface="Franklin Gothic Demi" panose="020B0703020102020204" pitchFamily="34" charset="0"/>
              </a:rPr>
              <a:t>1. Among people who delivered between May 1, 2021– March 30, 2022 (n=66,450)*, </a:t>
            </a:r>
            <a:r>
              <a:rPr lang="en-US" sz="2400" b="1" dirty="0">
                <a:solidFill>
                  <a:schemeClr val="tx2"/>
                </a:solidFill>
                <a:latin typeface="Franklin Gothic Demi" panose="020B0703020102020204" pitchFamily="34" charset="0"/>
              </a:rPr>
              <a:t>37%</a:t>
            </a:r>
            <a:r>
              <a:rPr lang="en-US" sz="2400" dirty="0">
                <a:solidFill>
                  <a:schemeClr val="tx2"/>
                </a:solidFill>
                <a:latin typeface="Franklin Gothic Demi" panose="020B0703020102020204" pitchFamily="34" charset="0"/>
              </a:rPr>
              <a:t> received </a:t>
            </a:r>
            <a:r>
              <a:rPr lang="en-US" sz="2400" u="sng" dirty="0">
                <a:solidFill>
                  <a:schemeClr val="tx2"/>
                </a:solidFill>
                <a:latin typeface="Franklin Gothic Demi" panose="020B0703020102020204" pitchFamily="34" charset="0"/>
              </a:rPr>
              <a:t>&gt;</a:t>
            </a:r>
            <a:r>
              <a:rPr lang="en-US" sz="2400" dirty="0">
                <a:solidFill>
                  <a:schemeClr val="tx2"/>
                </a:solidFill>
                <a:latin typeface="Franklin Gothic Demi" panose="020B0703020102020204" pitchFamily="34" charset="0"/>
              </a:rPr>
              <a:t>1 doses of COVID-19 vaccine before or during pregnancy.</a:t>
            </a:r>
          </a:p>
        </p:txBody>
      </p:sp>
      <p:sp>
        <p:nvSpPr>
          <p:cNvPr id="6" name="TextBox 5">
            <a:extLst>
              <a:ext uri="{FF2B5EF4-FFF2-40B4-BE49-F238E27FC236}">
                <a16:creationId xmlns:a16="http://schemas.microsoft.com/office/drawing/2014/main" id="{9B09D130-4429-42C3-A262-B78E08F66479}"/>
              </a:ext>
            </a:extLst>
          </p:cNvPr>
          <p:cNvSpPr txBox="1"/>
          <p:nvPr/>
        </p:nvSpPr>
        <p:spPr>
          <a:xfrm>
            <a:off x="-81255" y="4552950"/>
            <a:ext cx="9150532" cy="707886"/>
          </a:xfrm>
          <a:prstGeom prst="rect">
            <a:avLst/>
          </a:prstGeom>
          <a:noFill/>
        </p:spPr>
        <p:txBody>
          <a:bodyPr wrap="square" rtlCol="0">
            <a:spAutoFit/>
          </a:bodyPr>
          <a:lstStyle/>
          <a:p>
            <a:pPr defTabSz="685800"/>
            <a:r>
              <a:rPr lang="en-US" sz="800" dirty="0">
                <a:solidFill>
                  <a:srgbClr val="44546A"/>
                </a:solidFill>
                <a:latin typeface="Franklin Gothic Book" panose="020B0503020102020204" pitchFamily="34" charset="0"/>
              </a:rPr>
              <a:t>Data Source: Massachusetts Immunization Information System, Bureau of Infectious Diseases and Laboratory Sciences (current through May 23, 2022) &amp; Registry of Vital Records and Statistics (current through March 31, 2022)</a:t>
            </a:r>
          </a:p>
          <a:p>
            <a:pPr defTabSz="685800"/>
            <a:r>
              <a:rPr lang="en-US" sz="800" dirty="0">
                <a:solidFill>
                  <a:srgbClr val="44546A"/>
                </a:solidFill>
                <a:latin typeface="Franklin Gothic Book" panose="020B0503020102020204" pitchFamily="34" charset="0"/>
              </a:rPr>
              <a:t>Analyses conducted by Massachusetts Department of Public Health COVID-19 Pregnancy Surveillance Team</a:t>
            </a:r>
          </a:p>
          <a:p>
            <a:pPr defTabSz="685800"/>
            <a:r>
              <a:rPr lang="en-US" sz="800" dirty="0">
                <a:solidFill>
                  <a:schemeClr val="tx2"/>
                </a:solidFill>
                <a:latin typeface="Franklin Gothic Book" panose="020B0503020102020204" pitchFamily="34" charset="0"/>
              </a:rPr>
              <a:t>*</a:t>
            </a:r>
            <a:r>
              <a:rPr lang="en-US" sz="800" dirty="0">
                <a:solidFill>
                  <a:schemeClr val="tx2"/>
                </a:solidFill>
                <a:effectLst/>
                <a:latin typeface="Franklin Gothic Book" panose="020B0503020102020204" pitchFamily="34" charset="0"/>
              </a:rPr>
              <a:t>Data are restricted to May 1, 2020 - March 31, 2022 because vaccinations were not widely available in MA until April 16, 2021.</a:t>
            </a:r>
          </a:p>
          <a:p>
            <a:pPr defTabSz="685800"/>
            <a:endParaRPr lang="en-US" sz="800" dirty="0">
              <a:solidFill>
                <a:srgbClr val="44546A"/>
              </a:solidFill>
              <a:latin typeface="Franklin Gothic Book" panose="020B0503020102020204" pitchFamily="34" charset="0"/>
            </a:endParaRPr>
          </a:p>
        </p:txBody>
      </p:sp>
      <p:graphicFrame>
        <p:nvGraphicFramePr>
          <p:cNvPr id="7" name="Table 6">
            <a:extLst>
              <a:ext uri="{FF2B5EF4-FFF2-40B4-BE49-F238E27FC236}">
                <a16:creationId xmlns:a16="http://schemas.microsoft.com/office/drawing/2014/main" id="{89594451-17E1-4EB1-A4C5-735DEC0DB69A}"/>
              </a:ext>
            </a:extLst>
          </p:cNvPr>
          <p:cNvGraphicFramePr>
            <a:graphicFrameLocks noGrp="1"/>
          </p:cNvGraphicFramePr>
          <p:nvPr>
            <p:extLst>
              <p:ext uri="{D42A27DB-BD31-4B8C-83A1-F6EECF244321}">
                <p14:modId xmlns:p14="http://schemas.microsoft.com/office/powerpoint/2010/main" val="2201178129"/>
              </p:ext>
            </p:extLst>
          </p:nvPr>
        </p:nvGraphicFramePr>
        <p:xfrm>
          <a:off x="83925" y="1885950"/>
          <a:ext cx="9008267" cy="1969770"/>
        </p:xfrm>
        <a:graphic>
          <a:graphicData uri="http://schemas.openxmlformats.org/drawingml/2006/table">
            <a:tbl>
              <a:tblPr>
                <a:tableStyleId>{5C22544A-7EE6-4342-B048-85BDC9FD1C3A}</a:tableStyleId>
              </a:tblPr>
              <a:tblGrid>
                <a:gridCol w="1363875">
                  <a:extLst>
                    <a:ext uri="{9D8B030D-6E8A-4147-A177-3AD203B41FA5}">
                      <a16:colId xmlns:a16="http://schemas.microsoft.com/office/drawing/2014/main" val="3118447218"/>
                    </a:ext>
                  </a:extLst>
                </a:gridCol>
                <a:gridCol w="609600">
                  <a:extLst>
                    <a:ext uri="{9D8B030D-6E8A-4147-A177-3AD203B41FA5}">
                      <a16:colId xmlns:a16="http://schemas.microsoft.com/office/drawing/2014/main" val="3518242135"/>
                    </a:ext>
                  </a:extLst>
                </a:gridCol>
                <a:gridCol w="609600">
                  <a:extLst>
                    <a:ext uri="{9D8B030D-6E8A-4147-A177-3AD203B41FA5}">
                      <a16:colId xmlns:a16="http://schemas.microsoft.com/office/drawing/2014/main" val="2837135623"/>
                    </a:ext>
                  </a:extLst>
                </a:gridCol>
                <a:gridCol w="609600">
                  <a:extLst>
                    <a:ext uri="{9D8B030D-6E8A-4147-A177-3AD203B41FA5}">
                      <a16:colId xmlns:a16="http://schemas.microsoft.com/office/drawing/2014/main" val="2024016005"/>
                    </a:ext>
                  </a:extLst>
                </a:gridCol>
                <a:gridCol w="609600">
                  <a:extLst>
                    <a:ext uri="{9D8B030D-6E8A-4147-A177-3AD203B41FA5}">
                      <a16:colId xmlns:a16="http://schemas.microsoft.com/office/drawing/2014/main" val="1713825868"/>
                    </a:ext>
                  </a:extLst>
                </a:gridCol>
                <a:gridCol w="609600">
                  <a:extLst>
                    <a:ext uri="{9D8B030D-6E8A-4147-A177-3AD203B41FA5}">
                      <a16:colId xmlns:a16="http://schemas.microsoft.com/office/drawing/2014/main" val="2584484411"/>
                    </a:ext>
                  </a:extLst>
                </a:gridCol>
                <a:gridCol w="609600">
                  <a:extLst>
                    <a:ext uri="{9D8B030D-6E8A-4147-A177-3AD203B41FA5}">
                      <a16:colId xmlns:a16="http://schemas.microsoft.com/office/drawing/2014/main" val="103384951"/>
                    </a:ext>
                  </a:extLst>
                </a:gridCol>
                <a:gridCol w="609600">
                  <a:extLst>
                    <a:ext uri="{9D8B030D-6E8A-4147-A177-3AD203B41FA5}">
                      <a16:colId xmlns:a16="http://schemas.microsoft.com/office/drawing/2014/main" val="3479600655"/>
                    </a:ext>
                  </a:extLst>
                </a:gridCol>
                <a:gridCol w="609600">
                  <a:extLst>
                    <a:ext uri="{9D8B030D-6E8A-4147-A177-3AD203B41FA5}">
                      <a16:colId xmlns:a16="http://schemas.microsoft.com/office/drawing/2014/main" val="103958069"/>
                    </a:ext>
                  </a:extLst>
                </a:gridCol>
                <a:gridCol w="609600">
                  <a:extLst>
                    <a:ext uri="{9D8B030D-6E8A-4147-A177-3AD203B41FA5}">
                      <a16:colId xmlns:a16="http://schemas.microsoft.com/office/drawing/2014/main" val="3656904287"/>
                    </a:ext>
                  </a:extLst>
                </a:gridCol>
                <a:gridCol w="609600">
                  <a:extLst>
                    <a:ext uri="{9D8B030D-6E8A-4147-A177-3AD203B41FA5}">
                      <a16:colId xmlns:a16="http://schemas.microsoft.com/office/drawing/2014/main" val="2408353732"/>
                    </a:ext>
                  </a:extLst>
                </a:gridCol>
                <a:gridCol w="609598">
                  <a:extLst>
                    <a:ext uri="{9D8B030D-6E8A-4147-A177-3AD203B41FA5}">
                      <a16:colId xmlns:a16="http://schemas.microsoft.com/office/drawing/2014/main" val="383775820"/>
                    </a:ext>
                  </a:extLst>
                </a:gridCol>
                <a:gridCol w="938794">
                  <a:extLst>
                    <a:ext uri="{9D8B030D-6E8A-4147-A177-3AD203B41FA5}">
                      <a16:colId xmlns:a16="http://schemas.microsoft.com/office/drawing/2014/main" val="2959703180"/>
                    </a:ext>
                  </a:extLst>
                </a:gridCol>
              </a:tblGrid>
              <a:tr h="402763">
                <a:tc>
                  <a:txBody>
                    <a:bodyPr/>
                    <a:lstStyle/>
                    <a:p>
                      <a:pPr algn="ctr" fontAlgn="b"/>
                      <a:r>
                        <a:rPr lang="en-US" sz="1600" b="0" u="none" strike="noStrike" dirty="0">
                          <a:effectLst/>
                          <a:latin typeface="Franklin Gothic Demi" panose="020B0703020102020204" pitchFamily="34" charset="0"/>
                        </a:rPr>
                        <a:t>Month of Delivery</a:t>
                      </a:r>
                      <a:endParaRPr lang="en-US" sz="1600" b="0" i="0" u="none" strike="noStrike" dirty="0">
                        <a:solidFill>
                          <a:srgbClr val="FFFFFF"/>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May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Jun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Jul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Aug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u="none" strike="noStrike" dirty="0">
                          <a:solidFill>
                            <a:schemeClr val="tx1">
                              <a:lumMod val="75000"/>
                              <a:lumOff val="25000"/>
                            </a:schemeClr>
                          </a:solidFill>
                          <a:effectLst/>
                          <a:latin typeface="Franklin Gothic Demi" panose="020B0703020102020204" pitchFamily="34" charset="0"/>
                        </a:rPr>
                        <a:t>Sep 2021</a:t>
                      </a:r>
                      <a:endParaRPr lang="en-US" sz="1600" b="0" i="0" u="none" strike="noStrike" dirty="0">
                        <a:solidFill>
                          <a:schemeClr val="tx1">
                            <a:lumMod val="75000"/>
                            <a:lumOff val="25000"/>
                          </a:schemeClr>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u="none" strike="noStrike" dirty="0">
                          <a:solidFill>
                            <a:schemeClr val="tx1">
                              <a:lumMod val="75000"/>
                              <a:lumOff val="25000"/>
                            </a:schemeClr>
                          </a:solidFill>
                          <a:effectLst/>
                          <a:latin typeface="Franklin Gothic Demi" panose="020B0703020102020204" pitchFamily="34" charset="0"/>
                        </a:rPr>
                        <a:t>Oct 2021</a:t>
                      </a:r>
                      <a:endParaRPr lang="en-US" sz="1600" b="0" i="0" u="none" strike="noStrike" dirty="0">
                        <a:solidFill>
                          <a:schemeClr val="tx1">
                            <a:lumMod val="75000"/>
                            <a:lumOff val="25000"/>
                          </a:schemeClr>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Nov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Dec 2021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Jan 2022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Feb 2022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lumMod val="75000"/>
                              <a:lumOff val="25000"/>
                            </a:schemeClr>
                          </a:solidFill>
                          <a:effectLst/>
                          <a:latin typeface="Franklin Gothic Demi" panose="020B0703020102020204" pitchFamily="34" charset="0"/>
                        </a:rPr>
                        <a:t>Mar 2022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u="none" strike="noStrike" dirty="0">
                          <a:effectLst/>
                          <a:latin typeface="Franklin Gothic Demi" panose="020B0703020102020204" pitchFamily="34" charset="0"/>
                        </a:rPr>
                        <a:t>Weighted Avg.</a:t>
                      </a:r>
                      <a:endParaRPr lang="en-US" sz="1600" b="0" i="0" u="none" strike="noStrike" dirty="0">
                        <a:solidFill>
                          <a:srgbClr val="FFFFFF"/>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799617502"/>
                  </a:ext>
                </a:extLst>
              </a:tr>
              <a:tr h="797809">
                <a:tc>
                  <a:txBody>
                    <a:bodyPr/>
                    <a:lstStyle/>
                    <a:p>
                      <a:pPr algn="l" fontAlgn="b"/>
                      <a:r>
                        <a:rPr lang="en-US" sz="1600" b="0" u="none" strike="noStrike" dirty="0">
                          <a:effectLst/>
                          <a:latin typeface="Franklin Gothic Demi" panose="020B0703020102020204" pitchFamily="34" charset="0"/>
                        </a:rPr>
                        <a:t>Proportion Vaccinated (Receipt of </a:t>
                      </a:r>
                      <a:r>
                        <a:rPr lang="en-US" sz="1600" b="0" u="sng" strike="noStrike" dirty="0">
                          <a:effectLst/>
                          <a:latin typeface="Franklin Gothic Demi" panose="020B0703020102020204" pitchFamily="34" charset="0"/>
                        </a:rPr>
                        <a:t>&gt;</a:t>
                      </a:r>
                      <a:r>
                        <a:rPr lang="en-US" sz="1600" b="0" u="none" strike="noStrike" dirty="0">
                          <a:effectLst/>
                          <a:latin typeface="Franklin Gothic Demi" panose="020B0703020102020204" pitchFamily="34" charset="0"/>
                        </a:rPr>
                        <a:t>1 Doses) Before or During Pregnancy</a:t>
                      </a:r>
                      <a:endParaRPr lang="en-US" sz="1600" b="0" i="0" u="none" strike="noStrike" dirty="0">
                        <a:solidFill>
                          <a:srgbClr val="000000"/>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22.0%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26.2%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28.8%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30.7%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latin typeface="Franklin Gothic Demi" panose="020B0703020102020204" pitchFamily="34" charset="0"/>
                        </a:rPr>
                        <a:t>34.5%</a:t>
                      </a:r>
                      <a:endParaRPr lang="en-US" sz="1600" b="0" i="0" u="none" strike="noStrike" dirty="0">
                        <a:solidFill>
                          <a:srgbClr val="000000"/>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latin typeface="Franklin Gothic Demi" panose="020B0703020102020204" pitchFamily="34" charset="0"/>
                        </a:rPr>
                        <a:t>40.6%</a:t>
                      </a:r>
                      <a:endParaRPr lang="en-US" sz="1600" b="0" i="0" u="none" strike="noStrike" dirty="0">
                        <a:solidFill>
                          <a:srgbClr val="000000"/>
                        </a:solidFill>
                        <a:effectLst/>
                        <a:latin typeface="Franklin Gothic Demi" panose="020B07030201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41.9%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43.9%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47.4%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49.8%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50.6%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Franklin Gothic Demi" panose="020B0703020102020204" pitchFamily="34" charset="0"/>
                        </a:rPr>
                        <a:t>37.3%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305877234"/>
                  </a:ext>
                </a:extLst>
              </a:tr>
            </a:tbl>
          </a:graphicData>
        </a:graphic>
      </p:graphicFrame>
    </p:spTree>
    <p:extLst>
      <p:ext uri="{BB962C8B-B14F-4D97-AF65-F5344CB8AC3E}">
        <p14:creationId xmlns:p14="http://schemas.microsoft.com/office/powerpoint/2010/main" val="2563855439"/>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29489</TotalTime>
  <Words>3072</Words>
  <Application>Microsoft Office PowerPoint</Application>
  <PresentationFormat>On-screen Show (16:9)</PresentationFormat>
  <Paragraphs>535</Paragraphs>
  <Slides>24</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Calibri Light</vt:lpstr>
      <vt:lpstr>Century Gothic</vt:lpstr>
      <vt:lpstr>Franklin Gothic Book</vt:lpstr>
      <vt:lpstr>Franklin Gothic Demi</vt:lpstr>
      <vt:lpstr>Gill Sans Nova</vt:lpstr>
      <vt:lpstr>2_Office Theme</vt:lpstr>
      <vt:lpstr>COVID-19 Vaccination Uptake Among Pregnant and Postpartum People in Massachusetts,  December 1, 2020 – March 31, 2022   Key Takeaways for Healthcare Providers</vt:lpstr>
      <vt:lpstr>Healthcare Providers are Trusted Messengers</vt:lpstr>
      <vt:lpstr>Background</vt:lpstr>
      <vt:lpstr>Methods</vt:lpstr>
      <vt:lpstr>PowerPoint Presentation</vt:lpstr>
      <vt:lpstr>PowerPoint Presentation</vt:lpstr>
      <vt:lpstr>Contextualizing the Data</vt:lpstr>
      <vt:lpstr>Results</vt:lpstr>
      <vt:lpstr>1. Among people who delivered between May 1, 2021– March 30, 2022 (n=66,450)*, 37% received &gt;1 doses of COVID-19 vaccine before or during pregnancy.</vt:lpstr>
      <vt:lpstr>2. However, among people who delivered between May 1, 2021 – January 2022*(n=55,339), an additional 17% went on to get vaccinated after delivery.</vt:lpstr>
      <vt:lpstr>3. COVID-19 vaccination uptake before or during pregnancy has increased over time but plateaued after completed deliveries as of October 2021.</vt:lpstr>
      <vt:lpstr>4. Vaccination uptake before or during pregnancy was lowest among pregnant people who identified as non-Hispanic (NH) American Indian/Alaska Native (AI/AN) (n=459), Hispanic (n=19,457), NH Black (n=9,832), or NH Other/Unknown (n=2,025).</vt:lpstr>
      <vt:lpstr>5. Vaccination uptake before or during pregnancy was lowest among those who preferred to speak a language other than English.</vt:lpstr>
      <vt:lpstr>6. Vaccination uptake before or during pregnancy was lowest among those &lt;24 years of age.</vt:lpstr>
      <vt:lpstr>7. Vaccination uptake before or during pregnancy was lower among those with public insurance compared with private insurance.</vt:lpstr>
      <vt:lpstr>Next steps you can take as a provider</vt:lpstr>
      <vt:lpstr>Resources &amp; Supports</vt:lpstr>
      <vt:lpstr>Acknowledgments</vt:lpstr>
      <vt:lpstr>Appendix A.1. Among those self-identified as Hispanic/Latinx, vaccination uptake* was lowest among those who also identify as Hispanic/Latina/Other, Guatemalan, or Brazilian.</vt:lpstr>
      <vt:lpstr>Appendix A.2. Among those who self-identified as American Indian or Alaska Native, vaccination uptake* was lowest among those who also identify as Cape Verdean, or members of the Nipmuc Tribe or Cherokee Tribe.</vt:lpstr>
      <vt:lpstr>Appendix A.3. Among those self-identified as Asian/Native Hawaiian/Pacific Islander, vaccination uptake* was lowest among those who also identify as Filipino, Laotian, or Black.</vt:lpstr>
      <vt:lpstr>Appendix A.4. Among those self-identified as Black, vaccination uptake was lowest among those who also identify as Portuguese, Brazilian, or American Indian/Alaska Native.</vt:lpstr>
      <vt:lpstr>Appendix A.5. Among those self-identified as White, vaccination uptake* was lowest among those who also identify as African American,  American Indian/Alaska Native, or Puerto Rican.</vt:lpstr>
      <vt:lpstr>Appendix A.6. Among those who self-identified as belonging to another or unknown race/ethnicity, vaccination uptake* was lowest among those who also identify as Black, Cape Verdean, or Hispanic/Latina/Other.</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Mahsa M Yazdy</dc:creator>
  <cp:lastModifiedBy>Hanna Shephard</cp:lastModifiedBy>
  <cp:revision>31</cp:revision>
  <dcterms:created xsi:type="dcterms:W3CDTF">2019-08-22T14:40:00Z</dcterms:created>
  <dcterms:modified xsi:type="dcterms:W3CDTF">2022-09-28T12:53:25Z</dcterms:modified>
</cp:coreProperties>
</file>